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180"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79772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205897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354646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10487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405048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66841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347367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60527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289431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4115319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6A89922-01DD-45FF-B702-ADEE085A2982}"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296512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89922-01DD-45FF-B702-ADEE085A2982}" type="datetimeFigureOut">
              <a:rPr kumimoji="1" lang="ja-JP" altLang="en-US" smtClean="0"/>
              <a:t>2021/12/3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2E6B7-F10B-405D-ACC5-F9DF40EF0213}" type="slidenum">
              <a:rPr kumimoji="1" lang="ja-JP" altLang="en-US" smtClean="0"/>
              <a:t>‹#›</a:t>
            </a:fld>
            <a:endParaRPr kumimoji="1" lang="ja-JP" altLang="en-US"/>
          </a:p>
        </p:txBody>
      </p:sp>
    </p:spTree>
    <p:extLst>
      <p:ext uri="{BB962C8B-B14F-4D97-AF65-F5344CB8AC3E}">
        <p14:creationId xmlns:p14="http://schemas.microsoft.com/office/powerpoint/2010/main" val="1277057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86956" y="1344157"/>
            <a:ext cx="8951638" cy="5431044"/>
          </a:xfrm>
          <a:prstGeom prst="roundRect">
            <a:avLst>
              <a:gd name="adj" fmla="val 177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350"/>
          </a:p>
        </p:txBody>
      </p:sp>
      <p:sp>
        <p:nvSpPr>
          <p:cNvPr id="4" name="角丸四角形 3"/>
          <p:cNvSpPr/>
          <p:nvPr/>
        </p:nvSpPr>
        <p:spPr>
          <a:xfrm>
            <a:off x="63685" y="29900"/>
            <a:ext cx="8974909" cy="348150"/>
          </a:xfrm>
          <a:prstGeom prst="roundRect">
            <a:avLst/>
          </a:prstGeom>
          <a:solidFill>
            <a:srgbClr val="6699FF"/>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1586" b="1" dirty="0">
                <a:solidFill>
                  <a:schemeClr val="bg1"/>
                </a:solidFill>
                <a:latin typeface="HG丸ｺﾞｼｯｸM-PRO" panose="020F0600000000000000" pitchFamily="50" charset="-128"/>
                <a:ea typeface="HG丸ｺﾞｼｯｸM-PRO" panose="020F0600000000000000" pitchFamily="50" charset="-128"/>
              </a:rPr>
              <a:t>令和</a:t>
            </a:r>
            <a:r>
              <a:rPr lang="en-US" altLang="ja-JP" sz="1586" b="1" dirty="0">
                <a:solidFill>
                  <a:schemeClr val="bg1"/>
                </a:solidFill>
                <a:latin typeface="HG丸ｺﾞｼｯｸM-PRO" panose="020F0600000000000000" pitchFamily="50" charset="-128"/>
                <a:ea typeface="HG丸ｺﾞｼｯｸM-PRO" panose="020F0600000000000000" pitchFamily="50" charset="-128"/>
              </a:rPr>
              <a:t>4</a:t>
            </a:r>
            <a:r>
              <a:rPr lang="ja-JP" altLang="en-US" sz="1586" b="1" dirty="0">
                <a:solidFill>
                  <a:schemeClr val="bg1"/>
                </a:solidFill>
                <a:latin typeface="HG丸ｺﾞｼｯｸM-PRO" panose="020F0600000000000000" pitchFamily="50" charset="-128"/>
                <a:ea typeface="HG丸ｺﾞｼｯｸM-PRO" panose="020F0600000000000000" pitchFamily="50" charset="-128"/>
              </a:rPr>
              <a:t>年度</a:t>
            </a:r>
            <a:r>
              <a:rPr lang="ja-JP" altLang="en-US" sz="1586" b="1" dirty="0" smtClean="0">
                <a:solidFill>
                  <a:schemeClr val="bg1"/>
                </a:solidFill>
                <a:latin typeface="HG丸ｺﾞｼｯｸM-PRO" panose="020F0600000000000000" pitchFamily="50" charset="-128"/>
                <a:ea typeface="HG丸ｺﾞｼｯｸM-PRO" panose="020F0600000000000000" pitchFamily="50" charset="-128"/>
              </a:rPr>
              <a:t>から高校生</a:t>
            </a:r>
            <a:r>
              <a:rPr lang="ja-JP" altLang="en-US" sz="1586" b="1" dirty="0">
                <a:solidFill>
                  <a:schemeClr val="bg1"/>
                </a:solidFill>
                <a:latin typeface="HG丸ｺﾞｼｯｸM-PRO" panose="020F0600000000000000" pitchFamily="50" charset="-128"/>
                <a:ea typeface="HG丸ｺﾞｼｯｸM-PRO" panose="020F0600000000000000" pitchFamily="50" charset="-128"/>
              </a:rPr>
              <a:t>の</a:t>
            </a:r>
            <a:r>
              <a:rPr lang="ja-JP" altLang="en-US" sz="1586" b="1" dirty="0" smtClean="0">
                <a:solidFill>
                  <a:schemeClr val="bg1"/>
                </a:solidFill>
                <a:latin typeface="HG丸ｺﾞｼｯｸM-PRO" panose="020F0600000000000000" pitchFamily="50" charset="-128"/>
                <a:ea typeface="HG丸ｺﾞｼｯｸM-PRO" panose="020F0600000000000000" pitchFamily="50" charset="-128"/>
              </a:rPr>
              <a:t>就職</a:t>
            </a:r>
            <a:r>
              <a:rPr lang="ja-JP" altLang="en-US" sz="1586" b="1" dirty="0">
                <a:solidFill>
                  <a:schemeClr val="bg1"/>
                </a:solidFill>
                <a:latin typeface="HG丸ｺﾞｼｯｸM-PRO" panose="020F0600000000000000" pitchFamily="50" charset="-128"/>
                <a:ea typeface="HG丸ｺﾞｼｯｸM-PRO" panose="020F0600000000000000" pitchFamily="50" charset="-128"/>
              </a:rPr>
              <a:t>の</a:t>
            </a:r>
            <a:r>
              <a:rPr lang="ja-JP" altLang="en-US" sz="1586" b="1" dirty="0" smtClean="0">
                <a:solidFill>
                  <a:schemeClr val="bg1"/>
                </a:solidFill>
                <a:latin typeface="HG丸ｺﾞｼｯｸM-PRO" panose="020F0600000000000000" pitchFamily="50" charset="-128"/>
                <a:ea typeface="HG丸ｺﾞｼｯｸM-PRO" panose="020F0600000000000000" pitchFamily="50" charset="-128"/>
              </a:rPr>
              <a:t>しくみが変わります</a:t>
            </a:r>
            <a:endParaRPr lang="ja-JP" altLang="en-US" sz="1586"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67420" y="474976"/>
            <a:ext cx="9282643" cy="861774"/>
          </a:xfrm>
          <a:prstGeom prst="rect">
            <a:avLst/>
          </a:prstGeom>
          <a:noFill/>
        </p:spPr>
        <p:txBody>
          <a:bodyPr wrap="square" rtlCol="0">
            <a:spAutoFit/>
          </a:bodyPr>
          <a:lstStyle/>
          <a:p>
            <a:pPr>
              <a:lnSpc>
                <a:spcPts val="1500"/>
              </a:lnSpc>
            </a:pPr>
            <a:r>
              <a:rPr lang="ja-JP" altLang="en-US" sz="1100" dirty="0">
                <a:latin typeface="+mn-ea"/>
              </a:rPr>
              <a:t>　</a:t>
            </a:r>
            <a:r>
              <a:rPr lang="ja-JP" altLang="en-US" sz="1100" dirty="0" smtClean="0">
                <a:latin typeface="+mn-ea"/>
              </a:rPr>
              <a:t>高校卒業後、すぐに就職する場合、以下の</a:t>
            </a:r>
            <a:r>
              <a:rPr lang="ja-JP" altLang="en-US" sz="1100" dirty="0">
                <a:latin typeface="+mn-ea"/>
              </a:rPr>
              <a:t>２</a:t>
            </a:r>
            <a:r>
              <a:rPr lang="ja-JP" altLang="en-US" sz="1100" dirty="0" smtClean="0">
                <a:latin typeface="+mn-ea"/>
              </a:rPr>
              <a:t>つの方法があります。</a:t>
            </a:r>
            <a:endParaRPr lang="en-US" altLang="ja-JP" sz="1100" dirty="0" smtClean="0">
              <a:latin typeface="+mn-ea"/>
            </a:endParaRPr>
          </a:p>
          <a:p>
            <a:pPr>
              <a:lnSpc>
                <a:spcPts val="1500"/>
              </a:lnSpc>
            </a:pPr>
            <a:r>
              <a:rPr lang="ja-JP" altLang="en-US" sz="1100" dirty="0" smtClean="0">
                <a:latin typeface="+mn-ea"/>
              </a:rPr>
              <a:t>　　１　学校の紹介による就職・・・ハローワークを通して学校に提出された企業の求人に応募する方法（「学校あっせん就職」という）</a:t>
            </a:r>
            <a:endParaRPr lang="en-US" altLang="ja-JP" sz="1100" dirty="0" smtClean="0">
              <a:latin typeface="+mn-ea"/>
            </a:endParaRPr>
          </a:p>
          <a:p>
            <a:pPr>
              <a:lnSpc>
                <a:spcPts val="1500"/>
              </a:lnSpc>
            </a:pPr>
            <a:r>
              <a:rPr lang="ja-JP" altLang="en-US" sz="1100" dirty="0" smtClean="0">
                <a:latin typeface="+mn-ea"/>
              </a:rPr>
              <a:t>　　２　自己開拓による就職・・・・学校を通さず、直接、企業の求人に応募等する</a:t>
            </a:r>
            <a:r>
              <a:rPr lang="ja-JP" altLang="en-US" sz="1100" dirty="0">
                <a:latin typeface="+mn-ea"/>
              </a:rPr>
              <a:t>方法</a:t>
            </a:r>
            <a:endParaRPr lang="en-US" altLang="ja-JP" sz="1100" dirty="0" smtClean="0">
              <a:latin typeface="+mn-ea"/>
            </a:endParaRPr>
          </a:p>
          <a:p>
            <a:pPr>
              <a:lnSpc>
                <a:spcPts val="1500"/>
              </a:lnSpc>
            </a:pPr>
            <a:r>
              <a:rPr lang="ja-JP" altLang="en-US" sz="1100" dirty="0" smtClean="0">
                <a:latin typeface="+mn-ea"/>
              </a:rPr>
              <a:t>　</a:t>
            </a:r>
            <a:r>
              <a:rPr lang="ja-JP" altLang="en-US" sz="1100" b="1" dirty="0" smtClean="0">
                <a:latin typeface="+mn-ea"/>
              </a:rPr>
              <a:t>「学校あっせん就職」に</a:t>
            </a:r>
            <a:r>
              <a:rPr lang="ja-JP" altLang="en-US" sz="1100" b="1" dirty="0">
                <a:latin typeface="+mn-ea"/>
              </a:rPr>
              <a:t>ついて</a:t>
            </a:r>
            <a:r>
              <a:rPr lang="ja-JP" altLang="en-US" sz="1100" b="1" dirty="0" smtClean="0">
                <a:latin typeface="+mn-ea"/>
              </a:rPr>
              <a:t>、令和４</a:t>
            </a:r>
            <a:r>
              <a:rPr lang="ja-JP" altLang="en-US" sz="1100" b="1" dirty="0">
                <a:latin typeface="+mn-ea"/>
              </a:rPr>
              <a:t>年度</a:t>
            </a:r>
            <a:r>
              <a:rPr lang="ja-JP" altLang="en-US" sz="1100" b="1" dirty="0" smtClean="0">
                <a:latin typeface="+mn-ea"/>
              </a:rPr>
              <a:t>から、以下のようにルールが変更されます。</a:t>
            </a:r>
            <a:endParaRPr lang="en-US" altLang="ja-JP" sz="1100" b="1" dirty="0">
              <a:latin typeface="+mn-ea"/>
            </a:endParaRPr>
          </a:p>
        </p:txBody>
      </p:sp>
      <p:sp>
        <p:nvSpPr>
          <p:cNvPr id="11" name="テキスト ボックス 10"/>
          <p:cNvSpPr txBox="1"/>
          <p:nvPr/>
        </p:nvSpPr>
        <p:spPr>
          <a:xfrm>
            <a:off x="208141" y="5350797"/>
            <a:ext cx="8818522" cy="451406"/>
          </a:xfrm>
          <a:prstGeom prst="rect">
            <a:avLst/>
          </a:prstGeom>
          <a:noFill/>
        </p:spPr>
        <p:txBody>
          <a:bodyPr wrap="square" rtlCol="0">
            <a:spAutoFit/>
          </a:bodyPr>
          <a:lstStyle/>
          <a:p>
            <a:pPr marL="285750" indent="-285750">
              <a:lnSpc>
                <a:spcPts val="1400"/>
              </a:lnSpc>
              <a:buFont typeface="Wingdings" panose="05000000000000000000" pitchFamily="2" charset="2"/>
              <a:buChar char="u"/>
            </a:pPr>
            <a:r>
              <a:rPr lang="ja-JP" altLang="en-US" sz="1050" dirty="0" smtClean="0">
                <a:latin typeface="Meiryo UI" panose="020B0604030504040204" pitchFamily="50" charset="-128"/>
                <a:ea typeface="Meiryo UI" panose="020B0604030504040204" pitchFamily="50" charset="-128"/>
              </a:rPr>
              <a:t>公開求人には、</a:t>
            </a:r>
            <a:r>
              <a:rPr lang="ja-JP" altLang="en-US" sz="1050" dirty="0">
                <a:latin typeface="Meiryo UI" panose="020B0604030504040204" pitchFamily="50" charset="-128"/>
                <a:ea typeface="Meiryo UI" panose="020B0604030504040204" pitchFamily="50" charset="-128"/>
              </a:rPr>
              <a:t>②</a:t>
            </a:r>
            <a:r>
              <a:rPr lang="ja-JP" altLang="en-US" sz="1050" dirty="0" smtClean="0">
                <a:latin typeface="Meiryo UI" panose="020B0604030504040204" pitchFamily="50" charset="-128"/>
                <a:ea typeface="Meiryo UI" panose="020B0604030504040204" pitchFamily="50" charset="-128"/>
              </a:rPr>
              <a:t>複数企業の求人に同時に応募ができないもの（複数応募</a:t>
            </a:r>
            <a:r>
              <a:rPr lang="ja-JP" altLang="en-US" sz="1050" b="1" u="sng" dirty="0" smtClean="0">
                <a:latin typeface="Meiryo UI" panose="020B0604030504040204" pitchFamily="50" charset="-128"/>
                <a:ea typeface="Meiryo UI" panose="020B0604030504040204" pitchFamily="50" charset="-128"/>
              </a:rPr>
              <a:t>不可</a:t>
            </a:r>
            <a:r>
              <a:rPr lang="ja-JP" altLang="en-US" sz="1050" dirty="0" smtClean="0">
                <a:latin typeface="Meiryo UI" panose="020B0604030504040204" pitchFamily="50" charset="-128"/>
                <a:ea typeface="Meiryo UI" panose="020B0604030504040204" pitchFamily="50" charset="-128"/>
              </a:rPr>
              <a:t>）と、③複数企業の求人に同時</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応募ができるもの（</a:t>
            </a:r>
            <a:r>
              <a:rPr lang="ja-JP" altLang="en-US" sz="1050" dirty="0">
                <a:latin typeface="Meiryo UI" panose="020B0604030504040204" pitchFamily="50" charset="-128"/>
                <a:ea typeface="Meiryo UI" panose="020B0604030504040204" pitchFamily="50" charset="-128"/>
              </a:rPr>
              <a:t>複数</a:t>
            </a:r>
            <a:r>
              <a:rPr lang="ja-JP" altLang="en-US" sz="1050" dirty="0" smtClean="0">
                <a:latin typeface="Meiryo UI" panose="020B0604030504040204" pitchFamily="50" charset="-128"/>
                <a:ea typeface="Meiryo UI" panose="020B0604030504040204" pitchFamily="50" charset="-128"/>
              </a:rPr>
              <a:t>応募</a:t>
            </a:r>
            <a:r>
              <a:rPr lang="ja-JP" altLang="en-US" sz="1050" b="1" u="sng" dirty="0" smtClean="0">
                <a:latin typeface="Meiryo UI" panose="020B0604030504040204" pitchFamily="50" charset="-128"/>
                <a:ea typeface="Meiryo UI" panose="020B0604030504040204" pitchFamily="50" charset="-128"/>
              </a:rPr>
              <a:t>可</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があります。</a:t>
            </a:r>
            <a:endParaRPr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7750" y="5862130"/>
            <a:ext cx="8939707" cy="913070"/>
          </a:xfrm>
          <a:prstGeom prst="rect">
            <a:avLst/>
          </a:prstGeom>
          <a:noFill/>
        </p:spPr>
        <p:txBody>
          <a:bodyPr wrap="square" rtlCol="0">
            <a:spAutoFit/>
          </a:bodyPr>
          <a:lstStyle/>
          <a:p>
            <a:pPr>
              <a:lnSpc>
                <a:spcPts val="1600"/>
              </a:lnSpc>
            </a:pPr>
            <a:r>
              <a:rPr lang="ja-JP" altLang="en-US" sz="1200" b="1" dirty="0" smtClean="0">
                <a:latin typeface="+mn-ea"/>
              </a:rPr>
              <a:t>　◎　①</a:t>
            </a:r>
            <a:r>
              <a:rPr lang="ja-JP" altLang="en-US" sz="1200" b="1" dirty="0">
                <a:latin typeface="+mn-ea"/>
              </a:rPr>
              <a:t>と②の求人への応募は、これまでと変更はありません</a:t>
            </a:r>
            <a:r>
              <a:rPr lang="ja-JP" altLang="en-US" sz="1200" b="1" dirty="0" smtClean="0">
                <a:latin typeface="+mn-ea"/>
              </a:rPr>
              <a:t>。１社のみへの応募となります。</a:t>
            </a:r>
            <a:endParaRPr lang="en-US" altLang="ja-JP" sz="1200" b="1" dirty="0" smtClean="0">
              <a:latin typeface="+mn-ea"/>
            </a:endParaRPr>
          </a:p>
          <a:p>
            <a:pPr>
              <a:lnSpc>
                <a:spcPts val="1600"/>
              </a:lnSpc>
            </a:pPr>
            <a:r>
              <a:rPr lang="ja-JP" altLang="en-US" sz="1200" b="1" dirty="0" smtClean="0">
                <a:latin typeface="+mn-ea"/>
              </a:rPr>
              <a:t>　◎　令和４年度</a:t>
            </a:r>
            <a:r>
              <a:rPr lang="ja-JP" altLang="en-US" sz="1200" b="1" dirty="0">
                <a:latin typeface="+mn-ea"/>
              </a:rPr>
              <a:t>より</a:t>
            </a:r>
            <a:r>
              <a:rPr lang="ja-JP" altLang="en-US" sz="1200" b="1" dirty="0" smtClean="0">
                <a:latin typeface="+mn-ea"/>
              </a:rPr>
              <a:t>、</a:t>
            </a:r>
            <a:r>
              <a:rPr lang="ja-JP" altLang="en-US" sz="1200" b="1" dirty="0">
                <a:latin typeface="+mn-ea"/>
              </a:rPr>
              <a:t>③の</a:t>
            </a:r>
            <a:r>
              <a:rPr lang="ja-JP" altLang="en-US" sz="1200" b="1" dirty="0" smtClean="0">
                <a:latin typeface="+mn-ea"/>
              </a:rPr>
              <a:t>求人について、９月</a:t>
            </a:r>
            <a:r>
              <a:rPr lang="en-US" altLang="ja-JP" sz="1200" b="1" dirty="0">
                <a:latin typeface="+mn-ea"/>
              </a:rPr>
              <a:t>16</a:t>
            </a:r>
            <a:r>
              <a:rPr lang="ja-JP" altLang="en-US" sz="1200" b="1" dirty="0">
                <a:latin typeface="+mn-ea"/>
              </a:rPr>
              <a:t>日</a:t>
            </a:r>
            <a:r>
              <a:rPr lang="ja-JP" altLang="en-US" sz="1200" b="1" dirty="0" smtClean="0">
                <a:latin typeface="+mn-ea"/>
              </a:rPr>
              <a:t>から２社</a:t>
            </a:r>
            <a:r>
              <a:rPr lang="ja-JP" altLang="en-US" sz="1200" b="1" dirty="0">
                <a:latin typeface="+mn-ea"/>
              </a:rPr>
              <a:t>への同時応募が可能となります。</a:t>
            </a:r>
          </a:p>
          <a:p>
            <a:pPr>
              <a:lnSpc>
                <a:spcPts val="1600"/>
              </a:lnSpc>
            </a:pPr>
            <a:r>
              <a:rPr lang="ja-JP" altLang="en-US" sz="1200" b="1" dirty="0" smtClean="0">
                <a:latin typeface="+mn-ea"/>
              </a:rPr>
              <a:t>　　　ただし、</a:t>
            </a:r>
            <a:r>
              <a:rPr lang="ja-JP" altLang="en-US" sz="1200" b="1" u="sng" dirty="0" smtClean="0">
                <a:latin typeface="+mn-ea"/>
              </a:rPr>
              <a:t>２社へ同時</a:t>
            </a:r>
            <a:r>
              <a:rPr lang="ja-JP" altLang="en-US" sz="1200" b="1" u="sng" dirty="0">
                <a:latin typeface="+mn-ea"/>
              </a:rPr>
              <a:t>に応募する場合は</a:t>
            </a:r>
            <a:r>
              <a:rPr lang="ja-JP" altLang="en-US" sz="1200" b="1" u="sng" dirty="0" smtClean="0">
                <a:latin typeface="+mn-ea"/>
              </a:rPr>
              <a:t>、両社</a:t>
            </a:r>
            <a:r>
              <a:rPr lang="ja-JP" altLang="en-US" sz="1200" b="1" u="sng" dirty="0">
                <a:latin typeface="+mn-ea"/>
              </a:rPr>
              <a:t>とも、③複数応募可とする公開求人である必要</a:t>
            </a:r>
            <a:r>
              <a:rPr lang="ja-JP" altLang="en-US" sz="1200" b="1" u="sng" dirty="0" smtClean="0">
                <a:latin typeface="+mn-ea"/>
              </a:rPr>
              <a:t>があります。</a:t>
            </a:r>
            <a:endParaRPr lang="en-US" altLang="ja-JP" sz="1200" b="1" u="sng" dirty="0" smtClean="0">
              <a:latin typeface="+mn-ea"/>
            </a:endParaRPr>
          </a:p>
          <a:p>
            <a:pPr>
              <a:lnSpc>
                <a:spcPts val="1600"/>
              </a:lnSpc>
            </a:pPr>
            <a:r>
              <a:rPr lang="ja-JP" altLang="en-US" sz="1200" b="1" dirty="0">
                <a:latin typeface="+mn-ea"/>
              </a:rPr>
              <a:t>　</a:t>
            </a:r>
            <a:r>
              <a:rPr lang="ja-JP" altLang="en-US" sz="1200" b="1" dirty="0" smtClean="0">
                <a:latin typeface="+mn-ea"/>
              </a:rPr>
              <a:t>　　</a:t>
            </a:r>
            <a:r>
              <a:rPr lang="ja-JP" altLang="en-US" sz="1200" b="1" u="sng" dirty="0" smtClean="0">
                <a:latin typeface="+mn-ea"/>
              </a:rPr>
              <a:t>また、①や②との併願はできません。</a:t>
            </a:r>
            <a:endParaRPr lang="en-US" altLang="ja-JP" sz="1200" b="1" u="sng" dirty="0">
              <a:latin typeface="+mn-ea"/>
            </a:endParaRPr>
          </a:p>
        </p:txBody>
      </p:sp>
      <p:sp>
        <p:nvSpPr>
          <p:cNvPr id="14" name="テキスト ボックス 13"/>
          <p:cNvSpPr txBox="1"/>
          <p:nvPr/>
        </p:nvSpPr>
        <p:spPr>
          <a:xfrm>
            <a:off x="117210" y="4918225"/>
            <a:ext cx="7499915" cy="331629"/>
          </a:xfrm>
          <a:prstGeom prst="rect">
            <a:avLst/>
          </a:prstGeom>
          <a:noFill/>
        </p:spPr>
        <p:txBody>
          <a:bodyPr wrap="square" rtlCol="0">
            <a:spAutoFit/>
          </a:bodyPr>
          <a:lstStyle/>
          <a:p>
            <a:pPr>
              <a:lnSpc>
                <a:spcPts val="2200"/>
              </a:lnSpc>
            </a:pPr>
            <a:r>
              <a:rPr lang="ja-JP" altLang="en-US" sz="900" dirty="0" smtClean="0">
                <a:latin typeface="Meiryo UI" panose="020B0604030504040204" pitchFamily="50" charset="-128"/>
                <a:ea typeface="Meiryo UI" panose="020B0604030504040204" pitchFamily="50" charset="-128"/>
              </a:rPr>
              <a:t>①指定校</a:t>
            </a:r>
            <a:r>
              <a:rPr lang="ja-JP" altLang="en-US" sz="900" dirty="0">
                <a:latin typeface="Meiryo UI" panose="020B0604030504040204" pitchFamily="50" charset="-128"/>
                <a:ea typeface="Meiryo UI" panose="020B0604030504040204" pitchFamily="50" charset="-128"/>
              </a:rPr>
              <a:t>求人・・</a:t>
            </a:r>
            <a:r>
              <a:rPr lang="ja-JP" altLang="en-US" sz="900" dirty="0" smtClean="0">
                <a:latin typeface="Meiryo UI" panose="020B0604030504040204" pitchFamily="50" charset="-128"/>
                <a:ea typeface="Meiryo UI" panose="020B0604030504040204" pitchFamily="50" charset="-128"/>
              </a:rPr>
              <a:t>・企業が学校</a:t>
            </a:r>
            <a:r>
              <a:rPr lang="ja-JP" altLang="en-US" sz="900" dirty="0">
                <a:latin typeface="Meiryo UI" panose="020B0604030504040204" pitchFamily="50" charset="-128"/>
                <a:ea typeface="Meiryo UI" panose="020B0604030504040204" pitchFamily="50" charset="-128"/>
              </a:rPr>
              <a:t>を指定</a:t>
            </a:r>
            <a:r>
              <a:rPr lang="ja-JP" altLang="en-US" sz="900" dirty="0" smtClean="0">
                <a:latin typeface="Meiryo UI" panose="020B0604030504040204" pitchFamily="50" charset="-128"/>
                <a:ea typeface="Meiryo UI" panose="020B0604030504040204" pitchFamily="50" charset="-128"/>
              </a:rPr>
              <a:t>して提出する求人</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②・③公開</a:t>
            </a:r>
            <a:r>
              <a:rPr lang="ja-JP" altLang="en-US" sz="900" dirty="0">
                <a:latin typeface="Meiryo UI" panose="020B0604030504040204" pitchFamily="50" charset="-128"/>
                <a:ea typeface="Meiryo UI" panose="020B0604030504040204" pitchFamily="50" charset="-128"/>
              </a:rPr>
              <a:t>求人・・</a:t>
            </a:r>
            <a:r>
              <a:rPr lang="ja-JP" altLang="en-US" sz="900" dirty="0" smtClean="0">
                <a:latin typeface="Meiryo UI" panose="020B0604030504040204" pitchFamily="50" charset="-128"/>
                <a:ea typeface="Meiryo UI" panose="020B0604030504040204" pitchFamily="50" charset="-128"/>
              </a:rPr>
              <a:t>・企業が学校を指定せず、全国</a:t>
            </a:r>
            <a:r>
              <a:rPr lang="ja-JP" altLang="en-US" sz="900" dirty="0">
                <a:latin typeface="Meiryo UI" panose="020B0604030504040204" pitchFamily="50" charset="-128"/>
                <a:ea typeface="Meiryo UI" panose="020B0604030504040204" pitchFamily="50" charset="-128"/>
              </a:rPr>
              <a:t>に</a:t>
            </a:r>
            <a:r>
              <a:rPr lang="ja-JP" altLang="en-US" sz="900" dirty="0" smtClean="0">
                <a:latin typeface="Meiryo UI" panose="020B0604030504040204" pitchFamily="50" charset="-128"/>
                <a:ea typeface="Meiryo UI" panose="020B0604030504040204" pitchFamily="50" charset="-128"/>
              </a:rPr>
              <a:t>公開する求人</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n-ea"/>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0081" y="5510830"/>
            <a:ext cx="1152646" cy="1217644"/>
          </a:xfrm>
          <a:prstGeom prst="rect">
            <a:avLst/>
          </a:prstGeom>
        </p:spPr>
      </p:pic>
      <p:sp>
        <p:nvSpPr>
          <p:cNvPr id="15" name="テキスト ボックス 14"/>
          <p:cNvSpPr txBox="1"/>
          <p:nvPr/>
        </p:nvSpPr>
        <p:spPr>
          <a:xfrm>
            <a:off x="194298" y="1395384"/>
            <a:ext cx="1656000" cy="324000"/>
          </a:xfrm>
          <a:prstGeom prst="rect">
            <a:avLst/>
          </a:prstGeom>
          <a:solidFill>
            <a:schemeClr val="tx1"/>
          </a:solidFill>
        </p:spPr>
        <p:txBody>
          <a:bodyPr wrap="square" rtlCol="0" anchor="b">
            <a:spAutoFit/>
          </a:bodyPr>
          <a:lstStyle/>
          <a:p>
            <a:pPr algn="ctr">
              <a:lnSpc>
                <a:spcPts val="1400"/>
              </a:lnSpc>
            </a:pPr>
            <a:r>
              <a:rPr lang="ja-JP" altLang="en-US" sz="1600" b="1" dirty="0" smtClean="0">
                <a:solidFill>
                  <a:schemeClr val="bg1"/>
                </a:solidFill>
                <a:latin typeface="+mn-ea"/>
              </a:rPr>
              <a:t>令和３年度まで</a:t>
            </a:r>
            <a:endParaRPr lang="en-US" altLang="ja-JP" sz="1600" b="1" u="sng" dirty="0" smtClean="0">
              <a:solidFill>
                <a:schemeClr val="bg1"/>
              </a:solidFill>
              <a:latin typeface="+mn-ea"/>
            </a:endParaRPr>
          </a:p>
        </p:txBody>
      </p:sp>
      <p:sp>
        <p:nvSpPr>
          <p:cNvPr id="19" name="テキスト ボックス 18"/>
          <p:cNvSpPr txBox="1"/>
          <p:nvPr/>
        </p:nvSpPr>
        <p:spPr>
          <a:xfrm>
            <a:off x="4831761" y="1390865"/>
            <a:ext cx="1656000" cy="324000"/>
          </a:xfrm>
          <a:prstGeom prst="rect">
            <a:avLst/>
          </a:prstGeom>
          <a:solidFill>
            <a:schemeClr val="tx1"/>
          </a:solidFill>
        </p:spPr>
        <p:txBody>
          <a:bodyPr wrap="square" rtlCol="0" anchor="b">
            <a:spAutoFit/>
          </a:bodyPr>
          <a:lstStyle/>
          <a:p>
            <a:pPr algn="ctr">
              <a:lnSpc>
                <a:spcPts val="1400"/>
              </a:lnSpc>
            </a:pPr>
            <a:r>
              <a:rPr lang="ja-JP" altLang="en-US" sz="1600" b="1" dirty="0" smtClean="0">
                <a:solidFill>
                  <a:schemeClr val="bg1"/>
                </a:solidFill>
                <a:latin typeface="+mn-ea"/>
              </a:rPr>
              <a:t>令和４年度から</a:t>
            </a:r>
            <a:endParaRPr lang="en-US" altLang="ja-JP" sz="1600" b="1" u="sng" dirty="0" smtClean="0">
              <a:solidFill>
                <a:schemeClr val="bg1"/>
              </a:solidFill>
              <a:latin typeface="+mn-ea"/>
            </a:endParaRPr>
          </a:p>
        </p:txBody>
      </p:sp>
      <p:sp>
        <p:nvSpPr>
          <p:cNvPr id="20" name="テキスト ボックス 19"/>
          <p:cNvSpPr txBox="1"/>
          <p:nvPr/>
        </p:nvSpPr>
        <p:spPr>
          <a:xfrm>
            <a:off x="6431008" y="4853265"/>
            <a:ext cx="2735347" cy="374461"/>
          </a:xfrm>
          <a:prstGeom prst="rect">
            <a:avLst/>
          </a:prstGeom>
          <a:noFill/>
        </p:spPr>
        <p:txBody>
          <a:bodyPr wrap="square" rtlCol="0">
            <a:spAutoFit/>
          </a:bodyPr>
          <a:lstStyle/>
          <a:p>
            <a:pPr>
              <a:lnSpc>
                <a:spcPts val="2200"/>
              </a:lnSpc>
            </a:pPr>
            <a:r>
              <a:rPr lang="en-US" altLang="ja-JP" sz="900" dirty="0" smtClean="0">
                <a:latin typeface="+mn-ea"/>
              </a:rPr>
              <a:t>※</a:t>
            </a:r>
            <a:r>
              <a:rPr lang="ja-JP" altLang="en-US" sz="900" dirty="0" smtClean="0">
                <a:latin typeface="+mn-ea"/>
              </a:rPr>
              <a:t>令和４年度の選考開始日（９月</a:t>
            </a:r>
            <a:r>
              <a:rPr lang="en-US" altLang="ja-JP" sz="900" dirty="0" smtClean="0">
                <a:latin typeface="+mn-ea"/>
              </a:rPr>
              <a:t>16</a:t>
            </a:r>
            <a:r>
              <a:rPr lang="ja-JP" altLang="en-US" sz="900" dirty="0" smtClean="0">
                <a:latin typeface="+mn-ea"/>
              </a:rPr>
              <a:t>日）は予定</a:t>
            </a:r>
            <a:endParaRPr lang="en-US" altLang="ja-JP" sz="900" dirty="0" smtClean="0">
              <a:latin typeface="+mn-ea"/>
            </a:endParaRPr>
          </a:p>
        </p:txBody>
      </p:sp>
      <p:sp>
        <p:nvSpPr>
          <p:cNvPr id="17" name="テキスト ボックス 16"/>
          <p:cNvSpPr txBox="1"/>
          <p:nvPr/>
        </p:nvSpPr>
        <p:spPr>
          <a:xfrm>
            <a:off x="4749638" y="1730645"/>
            <a:ext cx="4293761" cy="784830"/>
          </a:xfrm>
          <a:prstGeom prst="rect">
            <a:avLst/>
          </a:prstGeom>
          <a:noFill/>
        </p:spPr>
        <p:txBody>
          <a:bodyPr wrap="square" rtlCol="0">
            <a:spAutoFit/>
          </a:bodyPr>
          <a:lstStyle/>
          <a:p>
            <a:pPr>
              <a:lnSpc>
                <a:spcPts val="1800"/>
              </a:lnSpc>
            </a:pPr>
            <a:r>
              <a:rPr lang="ja-JP" altLang="en-US" sz="1300" dirty="0">
                <a:latin typeface="+mn-ea"/>
              </a:rPr>
              <a:t>　</a:t>
            </a:r>
            <a:r>
              <a:rPr lang="ja-JP" altLang="en-US" sz="1300" dirty="0" smtClean="0">
                <a:latin typeface="+mn-ea"/>
              </a:rPr>
              <a:t>「</a:t>
            </a:r>
            <a:r>
              <a:rPr lang="ja-JP" altLang="en-US" sz="1300" b="1" u="sng" dirty="0" smtClean="0">
                <a:latin typeface="+mn-ea"/>
              </a:rPr>
              <a:t>学校あっせん就職」の公開求人のうち、複数応募を可能としている求人については</a:t>
            </a:r>
            <a:r>
              <a:rPr lang="ja-JP" altLang="en-US" sz="1300" b="1" u="sng" dirty="0">
                <a:latin typeface="+mn-ea"/>
              </a:rPr>
              <a:t>、採用選考が開始</a:t>
            </a:r>
            <a:r>
              <a:rPr lang="ja-JP" altLang="en-US" sz="1300" b="1" u="sng" dirty="0" smtClean="0">
                <a:latin typeface="+mn-ea"/>
              </a:rPr>
              <a:t>される</a:t>
            </a:r>
            <a:r>
              <a:rPr lang="ja-JP" altLang="en-US" sz="1300" b="1" u="sng" dirty="0">
                <a:latin typeface="+mn-ea"/>
              </a:rPr>
              <a:t>９</a:t>
            </a:r>
            <a:r>
              <a:rPr lang="ja-JP" altLang="en-US" sz="1300" b="1" u="sng" dirty="0" smtClean="0">
                <a:latin typeface="+mn-ea"/>
              </a:rPr>
              <a:t>月</a:t>
            </a:r>
            <a:r>
              <a:rPr lang="en-US" altLang="ja-JP" sz="1300" b="1" u="sng" dirty="0">
                <a:latin typeface="+mn-ea"/>
              </a:rPr>
              <a:t>16</a:t>
            </a:r>
            <a:r>
              <a:rPr lang="ja-JP" altLang="en-US" sz="1300" b="1" u="sng" dirty="0">
                <a:latin typeface="+mn-ea"/>
              </a:rPr>
              <a:t>日</a:t>
            </a:r>
            <a:r>
              <a:rPr lang="ja-JP" altLang="en-US" sz="1300" b="1" u="sng" dirty="0" smtClean="0">
                <a:latin typeface="+mn-ea"/>
              </a:rPr>
              <a:t>から同時に２社</a:t>
            </a:r>
            <a:r>
              <a:rPr lang="ja-JP" altLang="en-US" sz="1300" b="1" u="sng" dirty="0">
                <a:latin typeface="+mn-ea"/>
              </a:rPr>
              <a:t>への</a:t>
            </a:r>
            <a:r>
              <a:rPr lang="ja-JP" altLang="en-US" sz="1300" b="1" u="sng" dirty="0" smtClean="0">
                <a:latin typeface="+mn-ea"/>
              </a:rPr>
              <a:t>応募</a:t>
            </a:r>
            <a:r>
              <a:rPr lang="ja-JP" altLang="en-US" sz="1300" b="1" u="sng" dirty="0">
                <a:latin typeface="+mn-ea"/>
              </a:rPr>
              <a:t>が</a:t>
            </a:r>
            <a:r>
              <a:rPr lang="ja-JP" altLang="en-US" sz="1300" b="1" u="sng" dirty="0" smtClean="0">
                <a:latin typeface="+mn-ea"/>
              </a:rPr>
              <a:t>可能。</a:t>
            </a:r>
            <a:endParaRPr lang="ja-JP" altLang="en-US" sz="1300" b="1" u="sng" dirty="0">
              <a:latin typeface="+mn-ea"/>
            </a:endParaRPr>
          </a:p>
        </p:txBody>
      </p:sp>
      <p:sp>
        <p:nvSpPr>
          <p:cNvPr id="18" name="テキスト ボックス 17"/>
          <p:cNvSpPr txBox="1"/>
          <p:nvPr/>
        </p:nvSpPr>
        <p:spPr>
          <a:xfrm>
            <a:off x="117210" y="1729122"/>
            <a:ext cx="4074544" cy="913070"/>
          </a:xfrm>
          <a:prstGeom prst="rect">
            <a:avLst/>
          </a:prstGeom>
          <a:noFill/>
        </p:spPr>
        <p:txBody>
          <a:bodyPr wrap="square" rtlCol="0">
            <a:spAutoFit/>
          </a:bodyPr>
          <a:lstStyle/>
          <a:p>
            <a:pPr>
              <a:lnSpc>
                <a:spcPts val="1600"/>
              </a:lnSpc>
            </a:pPr>
            <a:r>
              <a:rPr lang="ja-JP" altLang="en-US" sz="1200" dirty="0">
                <a:latin typeface="+mn-ea"/>
              </a:rPr>
              <a:t>　「</a:t>
            </a:r>
            <a:r>
              <a:rPr lang="ja-JP" altLang="en-US" sz="1200" dirty="0" smtClean="0">
                <a:latin typeface="+mn-ea"/>
              </a:rPr>
              <a:t>学校あっせん就職」のすべての求人について、採用選考が開始される</a:t>
            </a:r>
            <a:r>
              <a:rPr lang="ja-JP" altLang="en-US" sz="1200" dirty="0">
                <a:latin typeface="+mn-ea"/>
              </a:rPr>
              <a:t>９</a:t>
            </a:r>
            <a:r>
              <a:rPr lang="ja-JP" altLang="en-US" sz="1200" dirty="0" smtClean="0">
                <a:latin typeface="+mn-ea"/>
              </a:rPr>
              <a:t>月</a:t>
            </a:r>
            <a:r>
              <a:rPr lang="en-US" altLang="ja-JP" sz="1200" dirty="0" smtClean="0">
                <a:latin typeface="+mn-ea"/>
              </a:rPr>
              <a:t>16</a:t>
            </a:r>
            <a:r>
              <a:rPr lang="ja-JP" altLang="en-US" sz="1200" dirty="0" smtClean="0">
                <a:latin typeface="+mn-ea"/>
              </a:rPr>
              <a:t>日から１社のみへの応募。</a:t>
            </a:r>
            <a:endParaRPr lang="en-US" altLang="ja-JP" sz="1200" dirty="0" smtClean="0">
              <a:latin typeface="+mn-ea"/>
            </a:endParaRPr>
          </a:p>
          <a:p>
            <a:pPr>
              <a:lnSpc>
                <a:spcPts val="1600"/>
              </a:lnSpc>
            </a:pPr>
            <a:r>
              <a:rPr lang="ja-JP" altLang="en-US" sz="1200" dirty="0" smtClean="0">
                <a:latin typeface="+mn-ea"/>
              </a:rPr>
              <a:t>　ただし、</a:t>
            </a:r>
            <a:r>
              <a:rPr lang="en-US" altLang="ja-JP" sz="1200" dirty="0" smtClean="0">
                <a:latin typeface="+mn-ea"/>
              </a:rPr>
              <a:t>11</a:t>
            </a:r>
            <a:r>
              <a:rPr lang="ja-JP" altLang="en-US" sz="1200" dirty="0">
                <a:latin typeface="+mn-ea"/>
              </a:rPr>
              <a:t>月１日</a:t>
            </a:r>
            <a:r>
              <a:rPr lang="ja-JP" altLang="en-US" sz="1200" dirty="0" smtClean="0">
                <a:latin typeface="+mn-ea"/>
              </a:rPr>
              <a:t>以降は、一部の公開求人に</a:t>
            </a:r>
            <a:r>
              <a:rPr lang="ja-JP" altLang="en-US" sz="1200" dirty="0">
                <a:latin typeface="+mn-ea"/>
              </a:rPr>
              <a:t>お</a:t>
            </a:r>
            <a:r>
              <a:rPr lang="ja-JP" altLang="en-US" sz="1200" dirty="0" smtClean="0">
                <a:latin typeface="+mn-ea"/>
              </a:rPr>
              <a:t>いて複数への</a:t>
            </a:r>
            <a:r>
              <a:rPr lang="ja-JP" altLang="en-US" sz="1200" dirty="0">
                <a:latin typeface="+mn-ea"/>
              </a:rPr>
              <a:t>応募が</a:t>
            </a:r>
            <a:r>
              <a:rPr lang="ja-JP" altLang="en-US" sz="1200" dirty="0" smtClean="0">
                <a:latin typeface="+mn-ea"/>
              </a:rPr>
              <a:t>可能。</a:t>
            </a:r>
            <a:endParaRPr lang="en-US" altLang="ja-JP" sz="1200" dirty="0">
              <a:latin typeface="+mn-ea"/>
            </a:endParaRPr>
          </a:p>
        </p:txBody>
      </p:sp>
      <p:sp>
        <p:nvSpPr>
          <p:cNvPr id="9" name="右矢印 8"/>
          <p:cNvSpPr/>
          <p:nvPr/>
        </p:nvSpPr>
        <p:spPr>
          <a:xfrm>
            <a:off x="4315249" y="2220374"/>
            <a:ext cx="398177" cy="2276492"/>
          </a:xfrm>
          <a:prstGeom prst="rightArrow">
            <a:avLst>
              <a:gd name="adj1" fmla="val 50000"/>
              <a:gd name="adj2" fmla="val 6783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230681" y="-19535"/>
            <a:ext cx="4998793" cy="200055"/>
          </a:xfrm>
          <a:prstGeom prst="rect">
            <a:avLst/>
          </a:prstGeom>
          <a:noFill/>
        </p:spPr>
        <p:txBody>
          <a:bodyPr wrap="square" rtlCol="0">
            <a:spAutoFit/>
          </a:bodyPr>
          <a:lstStyle/>
          <a:p>
            <a:r>
              <a:rPr lang="ja-JP" altLang="en-US" sz="700" dirty="0" smtClean="0">
                <a:solidFill>
                  <a:schemeClr val="bg1"/>
                </a:solidFill>
                <a:latin typeface="+mn-ea"/>
              </a:rPr>
              <a:t>れいわ　　　ねんど　　　　　　こうこうせい　　しゅうしょく　　　　　　　　　　　 </a:t>
            </a:r>
            <a:r>
              <a:rPr lang="ja-JP" altLang="en-US" sz="700" dirty="0" err="1" smtClean="0">
                <a:solidFill>
                  <a:schemeClr val="bg1"/>
                </a:solidFill>
                <a:latin typeface="+mn-ea"/>
              </a:rPr>
              <a:t>か</a:t>
            </a:r>
            <a:endParaRPr lang="en-US" altLang="ja-JP" sz="700" dirty="0" smtClean="0">
              <a:solidFill>
                <a:schemeClr val="bg1"/>
              </a:solidFill>
              <a:latin typeface="+mn-ea"/>
            </a:endParaRPr>
          </a:p>
        </p:txBody>
      </p:sp>
      <p:sp>
        <p:nvSpPr>
          <p:cNvPr id="22" name="テキスト ボックス 21"/>
          <p:cNvSpPr txBox="1"/>
          <p:nvPr/>
        </p:nvSpPr>
        <p:spPr>
          <a:xfrm>
            <a:off x="131941" y="418594"/>
            <a:ext cx="4998793" cy="184666"/>
          </a:xfrm>
          <a:prstGeom prst="rect">
            <a:avLst/>
          </a:prstGeom>
          <a:noFill/>
        </p:spPr>
        <p:txBody>
          <a:bodyPr wrap="square" rtlCol="0">
            <a:spAutoFit/>
          </a:bodyPr>
          <a:lstStyle/>
          <a:p>
            <a:r>
              <a:rPr lang="ja-JP" altLang="en-US" sz="600" dirty="0" smtClean="0">
                <a:latin typeface="+mn-ea"/>
              </a:rPr>
              <a:t>   こうこう</a:t>
            </a:r>
            <a:r>
              <a:rPr lang="ja-JP" altLang="en-US" sz="600" dirty="0" err="1" smtClean="0">
                <a:latin typeface="+mn-ea"/>
              </a:rPr>
              <a:t>そつぎょうご</a:t>
            </a:r>
            <a:r>
              <a:rPr lang="ja-JP" altLang="en-US" sz="600" dirty="0" smtClean="0">
                <a:latin typeface="+mn-ea"/>
              </a:rPr>
              <a:t>　　　　     しゅうしょく　       ばあい　      いか　     ふた　         </a:t>
            </a:r>
            <a:r>
              <a:rPr lang="ja-JP" altLang="en-US" sz="600" dirty="0" err="1" smtClean="0">
                <a:latin typeface="+mn-ea"/>
              </a:rPr>
              <a:t>ほうほう</a:t>
            </a:r>
            <a:endParaRPr lang="en-US" altLang="ja-JP" sz="600" dirty="0" smtClean="0">
              <a:latin typeface="+mn-ea"/>
            </a:endParaRPr>
          </a:p>
        </p:txBody>
      </p:sp>
      <p:sp>
        <p:nvSpPr>
          <p:cNvPr id="23" name="テキスト ボックス 22"/>
          <p:cNvSpPr txBox="1"/>
          <p:nvPr/>
        </p:nvSpPr>
        <p:spPr>
          <a:xfrm>
            <a:off x="603818" y="621054"/>
            <a:ext cx="8063932" cy="184666"/>
          </a:xfrm>
          <a:prstGeom prst="rect">
            <a:avLst/>
          </a:prstGeom>
          <a:noFill/>
        </p:spPr>
        <p:txBody>
          <a:bodyPr wrap="square" rtlCol="0">
            <a:spAutoFit/>
          </a:bodyPr>
          <a:lstStyle/>
          <a:p>
            <a:r>
              <a:rPr lang="ja-JP" altLang="en-US" sz="600" dirty="0">
                <a:latin typeface="+mn-ea"/>
              </a:rPr>
              <a:t>がっ</a:t>
            </a:r>
            <a:r>
              <a:rPr lang="ja-JP" altLang="en-US" sz="600" dirty="0" smtClean="0">
                <a:latin typeface="+mn-ea"/>
              </a:rPr>
              <a:t>こう    しょうかい　         しゅうしょく　　          は  ろ   ー   わ   ー   く　    とお　        がっこう    ていしゅつ　            きぎょう　きゅうじん</a:t>
            </a:r>
            <a:r>
              <a:rPr lang="ja-JP" altLang="en-US" sz="600" dirty="0">
                <a:latin typeface="+mn-ea"/>
              </a:rPr>
              <a:t> </a:t>
            </a:r>
            <a:r>
              <a:rPr lang="ja-JP" altLang="en-US" sz="600" dirty="0" smtClean="0">
                <a:latin typeface="+mn-ea"/>
              </a:rPr>
              <a:t>    おうぼ　          ほうほう　        がっこう　                 しゅうしょく　</a:t>
            </a:r>
            <a:endParaRPr lang="en-US" altLang="ja-JP" sz="600" dirty="0" smtClean="0">
              <a:latin typeface="+mn-ea"/>
            </a:endParaRPr>
          </a:p>
        </p:txBody>
      </p:sp>
      <p:sp>
        <p:nvSpPr>
          <p:cNvPr id="24" name="テキスト ボックス 23"/>
          <p:cNvSpPr txBox="1"/>
          <p:nvPr/>
        </p:nvSpPr>
        <p:spPr>
          <a:xfrm>
            <a:off x="645372" y="807211"/>
            <a:ext cx="8063932" cy="184666"/>
          </a:xfrm>
          <a:prstGeom prst="rect">
            <a:avLst/>
          </a:prstGeom>
          <a:noFill/>
        </p:spPr>
        <p:txBody>
          <a:bodyPr wrap="square" rtlCol="0">
            <a:spAutoFit/>
          </a:bodyPr>
          <a:lstStyle/>
          <a:p>
            <a:r>
              <a:rPr lang="ja-JP" altLang="en-US" sz="600" dirty="0" smtClean="0">
                <a:latin typeface="+mn-ea"/>
              </a:rPr>
              <a:t>じ   こ  かいたく　          しゅうしょく　                 </a:t>
            </a:r>
            <a:r>
              <a:rPr lang="ja-JP" altLang="en-US" sz="600" dirty="0" err="1" smtClean="0">
                <a:latin typeface="+mn-ea"/>
              </a:rPr>
              <a:t>がっ</a:t>
            </a:r>
            <a:r>
              <a:rPr lang="ja-JP" altLang="en-US" sz="600" dirty="0" smtClean="0">
                <a:latin typeface="+mn-ea"/>
              </a:rPr>
              <a:t>こう　  とお　             ちょくせつ　 きぎょう　きゅうじん　おうぼ  とう　         ほうほう　</a:t>
            </a:r>
            <a:endParaRPr lang="en-US" altLang="ja-JP" sz="600" dirty="0" smtClean="0">
              <a:latin typeface="+mn-ea"/>
            </a:endParaRPr>
          </a:p>
        </p:txBody>
      </p:sp>
      <p:sp>
        <p:nvSpPr>
          <p:cNvPr id="25" name="テキスト ボックス 24"/>
          <p:cNvSpPr txBox="1"/>
          <p:nvPr/>
        </p:nvSpPr>
        <p:spPr>
          <a:xfrm>
            <a:off x="352075" y="998464"/>
            <a:ext cx="8063932" cy="184666"/>
          </a:xfrm>
          <a:prstGeom prst="rect">
            <a:avLst/>
          </a:prstGeom>
          <a:noFill/>
        </p:spPr>
        <p:txBody>
          <a:bodyPr wrap="square" rtlCol="0">
            <a:spAutoFit/>
          </a:bodyPr>
          <a:lstStyle/>
          <a:p>
            <a:r>
              <a:rPr lang="ja-JP" altLang="en-US" sz="600" dirty="0">
                <a:latin typeface="+mn-ea"/>
              </a:rPr>
              <a:t>がっ</a:t>
            </a:r>
            <a:r>
              <a:rPr lang="ja-JP" altLang="en-US" sz="600" dirty="0" smtClean="0">
                <a:latin typeface="+mn-ea"/>
              </a:rPr>
              <a:t>こう　　　　　　しゅうしょく　　　　　　　　　　れいわ　　 ねんど　                    いか　                            る ー る　      へんこう　</a:t>
            </a:r>
            <a:endParaRPr lang="en-US" altLang="ja-JP" sz="600" dirty="0" smtClean="0">
              <a:latin typeface="+mn-ea"/>
            </a:endParaRPr>
          </a:p>
        </p:txBody>
      </p:sp>
      <p:sp>
        <p:nvSpPr>
          <p:cNvPr id="27" name="テキスト ボックス 26"/>
          <p:cNvSpPr txBox="1"/>
          <p:nvPr/>
        </p:nvSpPr>
        <p:spPr>
          <a:xfrm>
            <a:off x="4884185" y="1342526"/>
            <a:ext cx="1198704" cy="184666"/>
          </a:xfrm>
          <a:prstGeom prst="rect">
            <a:avLst/>
          </a:prstGeom>
          <a:noFill/>
        </p:spPr>
        <p:txBody>
          <a:bodyPr wrap="square" rtlCol="0">
            <a:spAutoFit/>
          </a:bodyPr>
          <a:lstStyle/>
          <a:p>
            <a:r>
              <a:rPr lang="ja-JP" altLang="en-US" sz="600" dirty="0" err="1" smtClean="0">
                <a:solidFill>
                  <a:schemeClr val="bg1"/>
                </a:solidFill>
                <a:latin typeface="+mn-ea"/>
              </a:rPr>
              <a:t>れい</a:t>
            </a:r>
            <a:r>
              <a:rPr lang="ja-JP" altLang="en-US" sz="600" dirty="0" smtClean="0">
                <a:solidFill>
                  <a:schemeClr val="bg1"/>
                </a:solidFill>
                <a:latin typeface="+mn-ea"/>
              </a:rPr>
              <a:t>    わ　　　</a:t>
            </a:r>
            <a:r>
              <a:rPr lang="ja-JP" altLang="en-US" sz="600" dirty="0">
                <a:solidFill>
                  <a:schemeClr val="bg1"/>
                </a:solidFill>
                <a:latin typeface="+mn-ea"/>
              </a:rPr>
              <a:t> </a:t>
            </a:r>
            <a:r>
              <a:rPr lang="ja-JP" altLang="en-US" sz="600" dirty="0" smtClean="0">
                <a:solidFill>
                  <a:schemeClr val="bg1"/>
                </a:solidFill>
                <a:latin typeface="+mn-ea"/>
              </a:rPr>
              <a:t>  ねん    </a:t>
            </a:r>
            <a:r>
              <a:rPr lang="ja-JP" altLang="en-US" sz="600" dirty="0" err="1" smtClean="0">
                <a:solidFill>
                  <a:schemeClr val="bg1"/>
                </a:solidFill>
                <a:latin typeface="+mn-ea"/>
              </a:rPr>
              <a:t>ど</a:t>
            </a:r>
            <a:endParaRPr lang="en-US" altLang="ja-JP" sz="600" dirty="0" smtClean="0">
              <a:solidFill>
                <a:schemeClr val="bg1"/>
              </a:solidFill>
              <a:latin typeface="+mn-ea"/>
            </a:endParaRPr>
          </a:p>
        </p:txBody>
      </p:sp>
      <p:sp>
        <p:nvSpPr>
          <p:cNvPr id="28" name="テキスト ボックス 27"/>
          <p:cNvSpPr txBox="1"/>
          <p:nvPr/>
        </p:nvSpPr>
        <p:spPr>
          <a:xfrm>
            <a:off x="438650" y="1678668"/>
            <a:ext cx="3753104" cy="184666"/>
          </a:xfrm>
          <a:prstGeom prst="rect">
            <a:avLst/>
          </a:prstGeom>
          <a:noFill/>
        </p:spPr>
        <p:txBody>
          <a:bodyPr wrap="square" rtlCol="0">
            <a:spAutoFit/>
          </a:bodyPr>
          <a:lstStyle/>
          <a:p>
            <a:r>
              <a:rPr lang="ja-JP" altLang="en-US" sz="600" dirty="0" err="1">
                <a:latin typeface="+mn-ea"/>
              </a:rPr>
              <a:t>がっ</a:t>
            </a:r>
            <a:r>
              <a:rPr lang="ja-JP" altLang="en-US" sz="600" dirty="0" smtClean="0">
                <a:latin typeface="+mn-ea"/>
              </a:rPr>
              <a:t>こう　　　　　　　しゅうしょく　　　　　　　　　　  きゅうじん 　　　　　　　　　さいよう　</a:t>
            </a:r>
            <a:endParaRPr lang="en-US" altLang="ja-JP" sz="600" dirty="0" smtClean="0">
              <a:latin typeface="+mn-ea"/>
            </a:endParaRPr>
          </a:p>
        </p:txBody>
      </p:sp>
      <p:sp>
        <p:nvSpPr>
          <p:cNvPr id="29" name="テキスト ボックス 28"/>
          <p:cNvSpPr txBox="1"/>
          <p:nvPr/>
        </p:nvSpPr>
        <p:spPr>
          <a:xfrm>
            <a:off x="131941" y="1878512"/>
            <a:ext cx="3753104" cy="184666"/>
          </a:xfrm>
          <a:prstGeom prst="rect">
            <a:avLst/>
          </a:prstGeom>
          <a:noFill/>
        </p:spPr>
        <p:txBody>
          <a:bodyPr wrap="square" rtlCol="0">
            <a:spAutoFit/>
          </a:bodyPr>
          <a:lstStyle/>
          <a:p>
            <a:r>
              <a:rPr lang="ja-JP" altLang="en-US" sz="600" dirty="0" smtClean="0">
                <a:latin typeface="+mn-ea"/>
              </a:rPr>
              <a:t>せんこう　　かいし　　　　　　　　　がつ　　に</a:t>
            </a:r>
            <a:r>
              <a:rPr lang="ja-JP" altLang="en-US" sz="600" dirty="0" err="1" smtClean="0">
                <a:latin typeface="+mn-ea"/>
              </a:rPr>
              <a:t>ち</a:t>
            </a:r>
            <a:r>
              <a:rPr lang="ja-JP" altLang="en-US" sz="600" dirty="0" smtClean="0">
                <a:latin typeface="+mn-ea"/>
              </a:rPr>
              <a:t>　　　　　　しゃ　　　　　　　 　おうぼ　</a:t>
            </a:r>
            <a:endParaRPr lang="en-US" altLang="ja-JP" sz="600" dirty="0" smtClean="0">
              <a:latin typeface="+mn-ea"/>
            </a:endParaRPr>
          </a:p>
        </p:txBody>
      </p:sp>
      <p:sp>
        <p:nvSpPr>
          <p:cNvPr id="30" name="テキスト ボックス 29"/>
          <p:cNvSpPr txBox="1"/>
          <p:nvPr/>
        </p:nvSpPr>
        <p:spPr>
          <a:xfrm>
            <a:off x="1051531" y="2088838"/>
            <a:ext cx="3753104" cy="184666"/>
          </a:xfrm>
          <a:prstGeom prst="rect">
            <a:avLst/>
          </a:prstGeom>
          <a:noFill/>
        </p:spPr>
        <p:txBody>
          <a:bodyPr wrap="square" rtlCol="0">
            <a:spAutoFit/>
          </a:bodyPr>
          <a:lstStyle/>
          <a:p>
            <a:r>
              <a:rPr lang="ja-JP" altLang="en-US" sz="600" dirty="0" err="1" smtClean="0">
                <a:latin typeface="+mn-ea"/>
              </a:rPr>
              <a:t>がつ</a:t>
            </a:r>
            <a:r>
              <a:rPr lang="ja-JP" altLang="en-US" sz="600" dirty="0">
                <a:latin typeface="+mn-ea"/>
              </a:rPr>
              <a:t>ついたち</a:t>
            </a:r>
            <a:r>
              <a:rPr lang="ja-JP" altLang="en-US" sz="600" dirty="0" smtClean="0">
                <a:latin typeface="+mn-ea"/>
              </a:rPr>
              <a:t>   いこう　          　いちぶ　　こうかいきゅうじん　　　　　　　ふく</a:t>
            </a:r>
            <a:endParaRPr lang="en-US" altLang="ja-JP" sz="600" dirty="0" smtClean="0">
              <a:latin typeface="+mn-ea"/>
            </a:endParaRPr>
          </a:p>
        </p:txBody>
      </p:sp>
      <p:sp>
        <p:nvSpPr>
          <p:cNvPr id="31" name="テキスト ボックス 30"/>
          <p:cNvSpPr txBox="1"/>
          <p:nvPr/>
        </p:nvSpPr>
        <p:spPr>
          <a:xfrm>
            <a:off x="131941" y="2298436"/>
            <a:ext cx="3753104" cy="184666"/>
          </a:xfrm>
          <a:prstGeom prst="rect">
            <a:avLst/>
          </a:prstGeom>
          <a:noFill/>
        </p:spPr>
        <p:txBody>
          <a:bodyPr wrap="square" rtlCol="0">
            <a:spAutoFit/>
          </a:bodyPr>
          <a:lstStyle/>
          <a:p>
            <a:r>
              <a:rPr lang="ja-JP" altLang="en-US" sz="600" dirty="0" smtClean="0">
                <a:latin typeface="+mn-ea"/>
              </a:rPr>
              <a:t>すう　　　　 おうぼ　        かのう</a:t>
            </a:r>
            <a:endParaRPr lang="en-US" altLang="ja-JP" sz="600" dirty="0" smtClean="0">
              <a:latin typeface="+mn-ea"/>
            </a:endParaRPr>
          </a:p>
        </p:txBody>
      </p:sp>
      <p:pic>
        <p:nvPicPr>
          <p:cNvPr id="2" name="図 1"/>
          <p:cNvPicPr>
            <a:picLocks noChangeAspect="1"/>
          </p:cNvPicPr>
          <p:nvPr/>
        </p:nvPicPr>
        <p:blipFill>
          <a:blip r:embed="rId3"/>
          <a:stretch>
            <a:fillRect/>
          </a:stretch>
        </p:blipFill>
        <p:spPr>
          <a:xfrm>
            <a:off x="-84347" y="2565827"/>
            <a:ext cx="9184805" cy="2424748"/>
          </a:xfrm>
          <a:prstGeom prst="rect">
            <a:avLst/>
          </a:prstGeom>
        </p:spPr>
      </p:pic>
      <p:sp>
        <p:nvSpPr>
          <p:cNvPr id="6" name="四角形吹き出し 5"/>
          <p:cNvSpPr/>
          <p:nvPr/>
        </p:nvSpPr>
        <p:spPr>
          <a:xfrm>
            <a:off x="7909204" y="2642489"/>
            <a:ext cx="914400" cy="266881"/>
          </a:xfrm>
          <a:prstGeom prst="wedgeRectCallout">
            <a:avLst>
              <a:gd name="adj1" fmla="val -47485"/>
              <a:gd name="adj2" fmla="val 12734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800" dirty="0" smtClean="0">
                <a:latin typeface="HGSｺﾞｼｯｸE" panose="020B0900000000000000" pitchFamily="50" charset="-128"/>
                <a:ea typeface="HGSｺﾞｼｯｸE" panose="020B0900000000000000" pitchFamily="50" charset="-128"/>
              </a:rPr>
              <a:t>これまでどおり</a:t>
            </a:r>
            <a:endParaRPr kumimoji="1" lang="ja-JP" altLang="en-US" sz="800" dirty="0">
              <a:latin typeface="HGSｺﾞｼｯｸE" panose="020B0900000000000000" pitchFamily="50" charset="-128"/>
              <a:ea typeface="HGSｺﾞｼｯｸE" panose="020B0900000000000000" pitchFamily="50" charset="-128"/>
            </a:endParaRPr>
          </a:p>
        </p:txBody>
      </p:sp>
      <p:sp>
        <p:nvSpPr>
          <p:cNvPr id="32" name="テキスト ボックス 31"/>
          <p:cNvSpPr txBox="1"/>
          <p:nvPr/>
        </p:nvSpPr>
        <p:spPr>
          <a:xfrm>
            <a:off x="1055797" y="2755734"/>
            <a:ext cx="1679783" cy="184666"/>
          </a:xfrm>
          <a:prstGeom prst="rect">
            <a:avLst/>
          </a:prstGeom>
          <a:noFill/>
        </p:spPr>
        <p:txBody>
          <a:bodyPr wrap="square" rtlCol="0">
            <a:spAutoFit/>
          </a:bodyPr>
          <a:lstStyle/>
          <a:p>
            <a:r>
              <a:rPr lang="ja-JP" altLang="en-US" sz="600" dirty="0">
                <a:latin typeface="+mn-ea"/>
              </a:rPr>
              <a:t>せんこうかいし</a:t>
            </a:r>
            <a:endParaRPr lang="en-US" altLang="ja-JP" sz="600" dirty="0" smtClean="0">
              <a:latin typeface="+mn-ea"/>
            </a:endParaRPr>
          </a:p>
        </p:txBody>
      </p:sp>
      <p:sp>
        <p:nvSpPr>
          <p:cNvPr id="33" name="テキスト ボックス 32"/>
          <p:cNvSpPr txBox="1"/>
          <p:nvPr/>
        </p:nvSpPr>
        <p:spPr>
          <a:xfrm>
            <a:off x="193160" y="2595175"/>
            <a:ext cx="640028" cy="169277"/>
          </a:xfrm>
          <a:prstGeom prst="rect">
            <a:avLst/>
          </a:prstGeom>
          <a:noFill/>
        </p:spPr>
        <p:txBody>
          <a:bodyPr wrap="square" rtlCol="0">
            <a:spAutoFit/>
          </a:bodyPr>
          <a:lstStyle/>
          <a:p>
            <a:r>
              <a:rPr lang="ja-JP" altLang="en-US" sz="500" dirty="0">
                <a:latin typeface="+mn-ea"/>
              </a:rPr>
              <a:t>がっ</a:t>
            </a:r>
            <a:r>
              <a:rPr lang="ja-JP" altLang="en-US" sz="500" dirty="0" smtClean="0">
                <a:latin typeface="+mn-ea"/>
              </a:rPr>
              <a:t>こう　とど　　　　　　　　　</a:t>
            </a:r>
            <a:endParaRPr lang="en-US" altLang="ja-JP" sz="500" dirty="0" smtClean="0">
              <a:latin typeface="+mn-ea"/>
            </a:endParaRPr>
          </a:p>
        </p:txBody>
      </p:sp>
      <p:sp>
        <p:nvSpPr>
          <p:cNvPr id="34" name="テキスト ボックス 33"/>
          <p:cNvSpPr txBox="1"/>
          <p:nvPr/>
        </p:nvSpPr>
        <p:spPr>
          <a:xfrm>
            <a:off x="139818" y="2770158"/>
            <a:ext cx="850214" cy="169277"/>
          </a:xfrm>
          <a:prstGeom prst="rect">
            <a:avLst/>
          </a:prstGeom>
          <a:noFill/>
        </p:spPr>
        <p:txBody>
          <a:bodyPr wrap="square" rtlCol="0">
            <a:spAutoFit/>
          </a:bodyPr>
          <a:lstStyle/>
          <a:p>
            <a:r>
              <a:rPr lang="ja-JP" altLang="en-US" sz="500" dirty="0" smtClean="0">
                <a:latin typeface="+mn-ea"/>
              </a:rPr>
              <a:t>きゅうじん　しゅるい　　　　　　　　　</a:t>
            </a:r>
            <a:endParaRPr lang="en-US" altLang="ja-JP" sz="500" dirty="0" smtClean="0">
              <a:latin typeface="+mn-ea"/>
            </a:endParaRPr>
          </a:p>
        </p:txBody>
      </p:sp>
      <p:sp>
        <p:nvSpPr>
          <p:cNvPr id="35" name="テキスト ボックス 34"/>
          <p:cNvSpPr txBox="1"/>
          <p:nvPr/>
        </p:nvSpPr>
        <p:spPr>
          <a:xfrm>
            <a:off x="1163376" y="2579659"/>
            <a:ext cx="850214" cy="169277"/>
          </a:xfrm>
          <a:prstGeom prst="rect">
            <a:avLst/>
          </a:prstGeom>
          <a:noFill/>
        </p:spPr>
        <p:txBody>
          <a:bodyPr wrap="square" rtlCol="0">
            <a:spAutoFit/>
          </a:bodyPr>
          <a:lstStyle/>
          <a:p>
            <a:r>
              <a:rPr lang="ja-JP" altLang="en-US" sz="500" dirty="0" smtClean="0">
                <a:latin typeface="+mn-ea"/>
              </a:rPr>
              <a:t>がつ　　 に</a:t>
            </a:r>
            <a:r>
              <a:rPr lang="ja-JP" altLang="en-US" sz="500" dirty="0" err="1" smtClean="0">
                <a:latin typeface="+mn-ea"/>
              </a:rPr>
              <a:t>ち</a:t>
            </a:r>
            <a:r>
              <a:rPr lang="ja-JP" altLang="en-US" sz="500" dirty="0" smtClean="0">
                <a:latin typeface="+mn-ea"/>
              </a:rPr>
              <a:t>　　　　　　　　　</a:t>
            </a:r>
            <a:endParaRPr lang="en-US" altLang="ja-JP" sz="500" dirty="0" smtClean="0">
              <a:latin typeface="+mn-ea"/>
            </a:endParaRPr>
          </a:p>
        </p:txBody>
      </p:sp>
      <p:sp>
        <p:nvSpPr>
          <p:cNvPr id="36" name="テキスト ボックス 35"/>
          <p:cNvSpPr txBox="1"/>
          <p:nvPr/>
        </p:nvSpPr>
        <p:spPr>
          <a:xfrm>
            <a:off x="2234854" y="2581129"/>
            <a:ext cx="850214" cy="169277"/>
          </a:xfrm>
          <a:prstGeom prst="rect">
            <a:avLst/>
          </a:prstGeom>
          <a:noFill/>
        </p:spPr>
        <p:txBody>
          <a:bodyPr wrap="square" rtlCol="0">
            <a:spAutoFit/>
          </a:bodyPr>
          <a:lstStyle/>
          <a:p>
            <a:r>
              <a:rPr lang="ja-JP" altLang="en-US" sz="500" dirty="0" err="1" smtClean="0">
                <a:latin typeface="+mn-ea"/>
              </a:rPr>
              <a:t>がつ</a:t>
            </a:r>
            <a:r>
              <a:rPr lang="ja-JP" altLang="en-US" sz="500" dirty="0">
                <a:latin typeface="+mn-ea"/>
              </a:rPr>
              <a:t>ついたち</a:t>
            </a:r>
            <a:r>
              <a:rPr lang="ja-JP" altLang="en-US" sz="500" dirty="0" smtClean="0">
                <a:latin typeface="+mn-ea"/>
              </a:rPr>
              <a:t>　　　　　　　　　</a:t>
            </a:r>
            <a:endParaRPr lang="en-US" altLang="ja-JP" sz="500" dirty="0" smtClean="0">
              <a:latin typeface="+mn-ea"/>
            </a:endParaRPr>
          </a:p>
        </p:txBody>
      </p:sp>
      <p:sp>
        <p:nvSpPr>
          <p:cNvPr id="37" name="テキスト ボックス 36"/>
          <p:cNvSpPr txBox="1"/>
          <p:nvPr/>
        </p:nvSpPr>
        <p:spPr>
          <a:xfrm>
            <a:off x="231157" y="3066982"/>
            <a:ext cx="850214" cy="169277"/>
          </a:xfrm>
          <a:prstGeom prst="rect">
            <a:avLst/>
          </a:prstGeom>
          <a:noFill/>
        </p:spPr>
        <p:txBody>
          <a:bodyPr wrap="square" rtlCol="0">
            <a:spAutoFit/>
          </a:bodyPr>
          <a:lstStyle/>
          <a:p>
            <a:r>
              <a:rPr lang="ja-JP" altLang="en-US" sz="500" dirty="0">
                <a:latin typeface="+mn-ea"/>
              </a:rPr>
              <a:t>していこうきゅうじん</a:t>
            </a:r>
            <a:r>
              <a:rPr lang="ja-JP" altLang="en-US" sz="500" dirty="0" smtClean="0">
                <a:latin typeface="+mn-ea"/>
              </a:rPr>
              <a:t>　　　　　　　　　</a:t>
            </a:r>
            <a:endParaRPr lang="en-US" altLang="ja-JP" sz="500" dirty="0" smtClean="0">
              <a:latin typeface="+mn-ea"/>
            </a:endParaRPr>
          </a:p>
        </p:txBody>
      </p:sp>
      <p:sp>
        <p:nvSpPr>
          <p:cNvPr id="38" name="テキスト ボックス 37"/>
          <p:cNvSpPr txBox="1"/>
          <p:nvPr/>
        </p:nvSpPr>
        <p:spPr>
          <a:xfrm>
            <a:off x="246368" y="3345244"/>
            <a:ext cx="850214" cy="169277"/>
          </a:xfrm>
          <a:prstGeom prst="rect">
            <a:avLst/>
          </a:prstGeom>
          <a:noFill/>
        </p:spPr>
        <p:txBody>
          <a:bodyPr wrap="square" rtlCol="0">
            <a:spAutoFit/>
          </a:bodyPr>
          <a:lstStyle/>
          <a:p>
            <a:r>
              <a:rPr lang="ja-JP" altLang="en-US" sz="500" dirty="0">
                <a:latin typeface="+mn-ea"/>
              </a:rPr>
              <a:t>こうかい</a:t>
            </a:r>
            <a:r>
              <a:rPr lang="ja-JP" altLang="en-US" sz="500" dirty="0" smtClean="0">
                <a:latin typeface="+mn-ea"/>
              </a:rPr>
              <a:t>きゅうじん　　　　　　　　　</a:t>
            </a:r>
            <a:endParaRPr lang="en-US" altLang="ja-JP" sz="500" dirty="0" smtClean="0">
              <a:latin typeface="+mn-ea"/>
            </a:endParaRPr>
          </a:p>
        </p:txBody>
      </p:sp>
      <p:sp>
        <p:nvSpPr>
          <p:cNvPr id="39" name="テキスト ボックス 38"/>
          <p:cNvSpPr txBox="1"/>
          <p:nvPr/>
        </p:nvSpPr>
        <p:spPr>
          <a:xfrm>
            <a:off x="121195" y="3542902"/>
            <a:ext cx="850214" cy="169277"/>
          </a:xfrm>
          <a:prstGeom prst="rect">
            <a:avLst/>
          </a:prstGeom>
          <a:noFill/>
        </p:spPr>
        <p:txBody>
          <a:bodyPr wrap="square" rtlCol="0">
            <a:spAutoFit/>
          </a:bodyPr>
          <a:lstStyle/>
          <a:p>
            <a:r>
              <a:rPr lang="ja-JP" altLang="en-US" sz="500" dirty="0">
                <a:latin typeface="+mn-ea"/>
              </a:rPr>
              <a:t>ふくすう</a:t>
            </a:r>
            <a:r>
              <a:rPr lang="ja-JP" altLang="en-US" sz="500" dirty="0" smtClean="0">
                <a:latin typeface="+mn-ea"/>
              </a:rPr>
              <a:t>おうぼ  ふ   か　　　　　　　　　</a:t>
            </a:r>
            <a:endParaRPr lang="en-US" altLang="ja-JP" sz="500" dirty="0" smtClean="0">
              <a:latin typeface="+mn-ea"/>
            </a:endParaRPr>
          </a:p>
        </p:txBody>
      </p:sp>
      <p:sp>
        <p:nvSpPr>
          <p:cNvPr id="40" name="テキスト ボックス 39"/>
          <p:cNvSpPr txBox="1"/>
          <p:nvPr/>
        </p:nvSpPr>
        <p:spPr>
          <a:xfrm>
            <a:off x="231157" y="4130189"/>
            <a:ext cx="850214" cy="169277"/>
          </a:xfrm>
          <a:prstGeom prst="rect">
            <a:avLst/>
          </a:prstGeom>
          <a:noFill/>
        </p:spPr>
        <p:txBody>
          <a:bodyPr wrap="square" rtlCol="0">
            <a:spAutoFit/>
          </a:bodyPr>
          <a:lstStyle/>
          <a:p>
            <a:r>
              <a:rPr lang="ja-JP" altLang="en-US" sz="500" dirty="0">
                <a:latin typeface="+mn-ea"/>
              </a:rPr>
              <a:t>こうかい</a:t>
            </a:r>
            <a:r>
              <a:rPr lang="ja-JP" altLang="en-US" sz="500" dirty="0" smtClean="0">
                <a:latin typeface="+mn-ea"/>
              </a:rPr>
              <a:t>きゅうじん　　　　　　　　　</a:t>
            </a:r>
            <a:endParaRPr lang="en-US" altLang="ja-JP" sz="500" dirty="0" smtClean="0">
              <a:latin typeface="+mn-ea"/>
            </a:endParaRPr>
          </a:p>
        </p:txBody>
      </p:sp>
      <p:sp>
        <p:nvSpPr>
          <p:cNvPr id="41" name="テキスト ボックス 40"/>
          <p:cNvSpPr txBox="1"/>
          <p:nvPr/>
        </p:nvSpPr>
        <p:spPr>
          <a:xfrm>
            <a:off x="187324" y="4324334"/>
            <a:ext cx="850214" cy="169277"/>
          </a:xfrm>
          <a:prstGeom prst="rect">
            <a:avLst/>
          </a:prstGeom>
          <a:noFill/>
        </p:spPr>
        <p:txBody>
          <a:bodyPr wrap="square" rtlCol="0">
            <a:spAutoFit/>
          </a:bodyPr>
          <a:lstStyle/>
          <a:p>
            <a:r>
              <a:rPr lang="ja-JP" altLang="en-US" sz="500" dirty="0">
                <a:latin typeface="+mn-ea"/>
              </a:rPr>
              <a:t>ふくすう</a:t>
            </a:r>
            <a:r>
              <a:rPr lang="ja-JP" altLang="en-US" sz="500" dirty="0" smtClean="0">
                <a:latin typeface="+mn-ea"/>
              </a:rPr>
              <a:t>おうぼ  か　　　　　　　　　</a:t>
            </a:r>
            <a:endParaRPr lang="en-US" altLang="ja-JP" sz="500" dirty="0" smtClean="0">
              <a:latin typeface="+mn-ea"/>
            </a:endParaRPr>
          </a:p>
        </p:txBody>
      </p:sp>
      <p:sp>
        <p:nvSpPr>
          <p:cNvPr id="42" name="テキスト ボックス 41"/>
          <p:cNvSpPr txBox="1"/>
          <p:nvPr/>
        </p:nvSpPr>
        <p:spPr>
          <a:xfrm>
            <a:off x="1744682" y="3254795"/>
            <a:ext cx="2377738" cy="184666"/>
          </a:xfrm>
          <a:prstGeom prst="rect">
            <a:avLst/>
          </a:prstGeom>
          <a:noFill/>
        </p:spPr>
        <p:txBody>
          <a:bodyPr wrap="square" rtlCol="0">
            <a:spAutoFit/>
          </a:bodyPr>
          <a:lstStyle/>
          <a:p>
            <a:r>
              <a:rPr lang="ja-JP" altLang="en-US" sz="600" dirty="0" smtClean="0">
                <a:latin typeface="+mn-ea"/>
              </a:rPr>
              <a:t>いっしゃ　　　　　　　　　おうぼ　　　　　か 　の</a:t>
            </a:r>
            <a:r>
              <a:rPr lang="ja-JP" altLang="en-US" sz="600" dirty="0" err="1" smtClean="0">
                <a:latin typeface="+mn-ea"/>
              </a:rPr>
              <a:t>う</a:t>
            </a:r>
            <a:endParaRPr lang="en-US" altLang="ja-JP" sz="600" dirty="0" smtClean="0">
              <a:latin typeface="+mn-ea"/>
            </a:endParaRPr>
          </a:p>
        </p:txBody>
      </p:sp>
      <p:sp>
        <p:nvSpPr>
          <p:cNvPr id="44" name="テキスト ボックス 43"/>
          <p:cNvSpPr txBox="1"/>
          <p:nvPr/>
        </p:nvSpPr>
        <p:spPr>
          <a:xfrm>
            <a:off x="1432480" y="4107698"/>
            <a:ext cx="998299" cy="169277"/>
          </a:xfrm>
          <a:prstGeom prst="rect">
            <a:avLst/>
          </a:prstGeom>
          <a:noFill/>
        </p:spPr>
        <p:txBody>
          <a:bodyPr wrap="square" rtlCol="0">
            <a:spAutoFit/>
          </a:bodyPr>
          <a:lstStyle/>
          <a:p>
            <a:r>
              <a:rPr lang="ja-JP" altLang="en-US" sz="500" dirty="0" smtClean="0">
                <a:latin typeface="+mn-ea"/>
              </a:rPr>
              <a:t>いっしゃ　　　　 　おうぼ　　　　　　　　　</a:t>
            </a:r>
            <a:endParaRPr lang="en-US" altLang="ja-JP" sz="500" dirty="0" smtClean="0">
              <a:latin typeface="+mn-ea"/>
            </a:endParaRPr>
          </a:p>
        </p:txBody>
      </p:sp>
      <p:sp>
        <p:nvSpPr>
          <p:cNvPr id="45" name="テキスト ボックス 44"/>
          <p:cNvSpPr txBox="1"/>
          <p:nvPr/>
        </p:nvSpPr>
        <p:spPr>
          <a:xfrm>
            <a:off x="1814290" y="4335312"/>
            <a:ext cx="662210" cy="169277"/>
          </a:xfrm>
          <a:prstGeom prst="rect">
            <a:avLst/>
          </a:prstGeom>
          <a:noFill/>
        </p:spPr>
        <p:txBody>
          <a:bodyPr wrap="square" rtlCol="0">
            <a:spAutoFit/>
          </a:bodyPr>
          <a:lstStyle/>
          <a:p>
            <a:r>
              <a:rPr lang="ja-JP" altLang="en-US" sz="500" dirty="0" smtClean="0">
                <a:latin typeface="+mn-ea"/>
              </a:rPr>
              <a:t>か のう　　　　　　　　　</a:t>
            </a:r>
            <a:endParaRPr lang="en-US" altLang="ja-JP" sz="500" dirty="0" smtClean="0">
              <a:latin typeface="+mn-ea"/>
            </a:endParaRPr>
          </a:p>
        </p:txBody>
      </p:sp>
      <p:sp>
        <p:nvSpPr>
          <p:cNvPr id="46" name="テキスト ボックス 45"/>
          <p:cNvSpPr txBox="1"/>
          <p:nvPr/>
        </p:nvSpPr>
        <p:spPr>
          <a:xfrm>
            <a:off x="2585918" y="4107698"/>
            <a:ext cx="1670287" cy="169277"/>
          </a:xfrm>
          <a:prstGeom prst="rect">
            <a:avLst/>
          </a:prstGeom>
          <a:noFill/>
        </p:spPr>
        <p:txBody>
          <a:bodyPr wrap="square" rtlCol="0">
            <a:spAutoFit/>
          </a:bodyPr>
          <a:lstStyle/>
          <a:p>
            <a:r>
              <a:rPr lang="ja-JP" altLang="en-US" sz="500" dirty="0">
                <a:latin typeface="+mn-ea"/>
              </a:rPr>
              <a:t>　</a:t>
            </a:r>
            <a:r>
              <a:rPr lang="ja-JP" altLang="en-US" sz="500" dirty="0" smtClean="0">
                <a:latin typeface="+mn-ea"/>
              </a:rPr>
              <a:t>しゃ　　　　 どうじ  おうぼ         か  の</a:t>
            </a:r>
            <a:r>
              <a:rPr lang="ja-JP" altLang="en-US" sz="500" dirty="0" err="1" smtClean="0">
                <a:latin typeface="+mn-ea"/>
              </a:rPr>
              <a:t>う</a:t>
            </a:r>
            <a:r>
              <a:rPr lang="ja-JP" altLang="en-US" sz="500" dirty="0" smtClean="0">
                <a:latin typeface="+mn-ea"/>
              </a:rPr>
              <a:t>　　　　　　　　　</a:t>
            </a:r>
            <a:endParaRPr lang="en-US" altLang="ja-JP" sz="500" dirty="0" smtClean="0">
              <a:latin typeface="+mn-ea"/>
            </a:endParaRPr>
          </a:p>
        </p:txBody>
      </p:sp>
      <p:sp>
        <p:nvSpPr>
          <p:cNvPr id="47" name="テキスト ボックス 46"/>
          <p:cNvSpPr txBox="1"/>
          <p:nvPr/>
        </p:nvSpPr>
        <p:spPr>
          <a:xfrm>
            <a:off x="3401852" y="4328128"/>
            <a:ext cx="798310" cy="169277"/>
          </a:xfrm>
          <a:prstGeom prst="rect">
            <a:avLst/>
          </a:prstGeom>
          <a:noFill/>
        </p:spPr>
        <p:txBody>
          <a:bodyPr wrap="square" rtlCol="0">
            <a:spAutoFit/>
          </a:bodyPr>
          <a:lstStyle/>
          <a:p>
            <a:r>
              <a:rPr lang="ja-JP" altLang="en-US" sz="500" dirty="0">
                <a:latin typeface="+mn-ea"/>
              </a:rPr>
              <a:t>へ</a:t>
            </a:r>
            <a:r>
              <a:rPr lang="ja-JP" altLang="en-US" sz="500" dirty="0" smtClean="0">
                <a:latin typeface="+mn-ea"/>
              </a:rPr>
              <a:t>いがん</a:t>
            </a:r>
            <a:r>
              <a:rPr lang="ja-JP" altLang="en-US" sz="500" dirty="0" err="1" smtClean="0">
                <a:latin typeface="+mn-ea"/>
              </a:rPr>
              <a:t>ふ</a:t>
            </a:r>
            <a:r>
              <a:rPr lang="ja-JP" altLang="en-US" sz="500" dirty="0" smtClean="0">
                <a:latin typeface="+mn-ea"/>
              </a:rPr>
              <a:t>   か　　　　　　　　　</a:t>
            </a:r>
            <a:endParaRPr lang="en-US" altLang="ja-JP" sz="500" dirty="0" smtClean="0">
              <a:latin typeface="+mn-ea"/>
            </a:endParaRPr>
          </a:p>
        </p:txBody>
      </p:sp>
      <p:sp>
        <p:nvSpPr>
          <p:cNvPr id="48" name="テキスト ボックス 47"/>
          <p:cNvSpPr txBox="1"/>
          <p:nvPr/>
        </p:nvSpPr>
        <p:spPr>
          <a:xfrm>
            <a:off x="5071397" y="2587279"/>
            <a:ext cx="850214" cy="169277"/>
          </a:xfrm>
          <a:prstGeom prst="rect">
            <a:avLst/>
          </a:prstGeom>
          <a:noFill/>
        </p:spPr>
        <p:txBody>
          <a:bodyPr wrap="square" rtlCol="0">
            <a:spAutoFit/>
          </a:bodyPr>
          <a:lstStyle/>
          <a:p>
            <a:r>
              <a:rPr lang="ja-JP" altLang="en-US" sz="500" dirty="0" smtClean="0">
                <a:latin typeface="+mn-ea"/>
              </a:rPr>
              <a:t>がつ　　 に</a:t>
            </a:r>
            <a:r>
              <a:rPr lang="ja-JP" altLang="en-US" sz="500" dirty="0" err="1" smtClean="0">
                <a:latin typeface="+mn-ea"/>
              </a:rPr>
              <a:t>ち</a:t>
            </a:r>
            <a:r>
              <a:rPr lang="ja-JP" altLang="en-US" sz="500" dirty="0" smtClean="0">
                <a:latin typeface="+mn-ea"/>
              </a:rPr>
              <a:t>　　　　　　　　　</a:t>
            </a:r>
            <a:endParaRPr lang="en-US" altLang="ja-JP" sz="500" dirty="0" smtClean="0">
              <a:latin typeface="+mn-ea"/>
            </a:endParaRPr>
          </a:p>
        </p:txBody>
      </p:sp>
      <p:sp>
        <p:nvSpPr>
          <p:cNvPr id="49" name="テキスト ボックス 48"/>
          <p:cNvSpPr txBox="1"/>
          <p:nvPr/>
        </p:nvSpPr>
        <p:spPr>
          <a:xfrm>
            <a:off x="6343293" y="2587555"/>
            <a:ext cx="850214" cy="169277"/>
          </a:xfrm>
          <a:prstGeom prst="rect">
            <a:avLst/>
          </a:prstGeom>
          <a:noFill/>
        </p:spPr>
        <p:txBody>
          <a:bodyPr wrap="square" rtlCol="0">
            <a:spAutoFit/>
          </a:bodyPr>
          <a:lstStyle/>
          <a:p>
            <a:r>
              <a:rPr lang="ja-JP" altLang="en-US" sz="500" dirty="0" err="1" smtClean="0">
                <a:latin typeface="+mn-ea"/>
              </a:rPr>
              <a:t>がつ</a:t>
            </a:r>
            <a:r>
              <a:rPr lang="ja-JP" altLang="en-US" sz="500" dirty="0">
                <a:latin typeface="+mn-ea"/>
              </a:rPr>
              <a:t>ついたち</a:t>
            </a:r>
            <a:r>
              <a:rPr lang="ja-JP" altLang="en-US" sz="500" dirty="0" smtClean="0">
                <a:latin typeface="+mn-ea"/>
              </a:rPr>
              <a:t>　　　　　　　　　</a:t>
            </a:r>
            <a:endParaRPr lang="en-US" altLang="ja-JP" sz="500" dirty="0" smtClean="0">
              <a:latin typeface="+mn-ea"/>
            </a:endParaRPr>
          </a:p>
        </p:txBody>
      </p:sp>
      <p:sp>
        <p:nvSpPr>
          <p:cNvPr id="50" name="テキスト ボックス 49"/>
          <p:cNvSpPr txBox="1"/>
          <p:nvPr/>
        </p:nvSpPr>
        <p:spPr>
          <a:xfrm>
            <a:off x="4958488" y="2763387"/>
            <a:ext cx="1679783" cy="184666"/>
          </a:xfrm>
          <a:prstGeom prst="rect">
            <a:avLst/>
          </a:prstGeom>
          <a:noFill/>
        </p:spPr>
        <p:txBody>
          <a:bodyPr wrap="square" rtlCol="0">
            <a:spAutoFit/>
          </a:bodyPr>
          <a:lstStyle/>
          <a:p>
            <a:r>
              <a:rPr lang="ja-JP" altLang="en-US" sz="600" dirty="0">
                <a:latin typeface="+mn-ea"/>
              </a:rPr>
              <a:t>せんこうかいし</a:t>
            </a:r>
            <a:endParaRPr lang="en-US" altLang="ja-JP" sz="600" dirty="0" smtClean="0">
              <a:latin typeface="+mn-ea"/>
            </a:endParaRPr>
          </a:p>
        </p:txBody>
      </p:sp>
      <p:sp>
        <p:nvSpPr>
          <p:cNvPr id="51" name="テキスト ボックス 50"/>
          <p:cNvSpPr txBox="1"/>
          <p:nvPr/>
        </p:nvSpPr>
        <p:spPr>
          <a:xfrm>
            <a:off x="6082889" y="3248084"/>
            <a:ext cx="2377738" cy="184666"/>
          </a:xfrm>
          <a:prstGeom prst="rect">
            <a:avLst/>
          </a:prstGeom>
          <a:noFill/>
        </p:spPr>
        <p:txBody>
          <a:bodyPr wrap="square" rtlCol="0">
            <a:spAutoFit/>
          </a:bodyPr>
          <a:lstStyle/>
          <a:p>
            <a:r>
              <a:rPr lang="ja-JP" altLang="en-US" sz="600" dirty="0" smtClean="0">
                <a:latin typeface="+mn-ea"/>
              </a:rPr>
              <a:t>いっしゃ　　　　　　　　　おうぼ　　　　　か 　の</a:t>
            </a:r>
            <a:r>
              <a:rPr lang="ja-JP" altLang="en-US" sz="600" dirty="0" err="1" smtClean="0">
                <a:latin typeface="+mn-ea"/>
              </a:rPr>
              <a:t>う</a:t>
            </a:r>
            <a:endParaRPr lang="en-US" altLang="ja-JP" sz="600" dirty="0" smtClean="0">
              <a:latin typeface="+mn-ea"/>
            </a:endParaRPr>
          </a:p>
        </p:txBody>
      </p:sp>
      <p:sp>
        <p:nvSpPr>
          <p:cNvPr id="52" name="テキスト ボックス 51"/>
          <p:cNvSpPr txBox="1"/>
          <p:nvPr/>
        </p:nvSpPr>
        <p:spPr>
          <a:xfrm>
            <a:off x="6251540" y="4077006"/>
            <a:ext cx="1943947" cy="184666"/>
          </a:xfrm>
          <a:prstGeom prst="rect">
            <a:avLst/>
          </a:prstGeom>
          <a:noFill/>
        </p:spPr>
        <p:txBody>
          <a:bodyPr wrap="square" rtlCol="0">
            <a:spAutoFit/>
          </a:bodyPr>
          <a:lstStyle/>
          <a:p>
            <a:r>
              <a:rPr lang="ja-JP" altLang="en-US" sz="600" dirty="0" smtClean="0">
                <a:latin typeface="+mn-ea"/>
              </a:rPr>
              <a:t>しゃ　　　　　どう  じ   おう  ぼ　　　</a:t>
            </a:r>
            <a:r>
              <a:rPr lang="ja-JP" altLang="en-US" sz="600" dirty="0">
                <a:latin typeface="+mn-ea"/>
              </a:rPr>
              <a:t> </a:t>
            </a:r>
            <a:r>
              <a:rPr lang="ja-JP" altLang="en-US" sz="600" dirty="0" smtClean="0">
                <a:latin typeface="+mn-ea"/>
              </a:rPr>
              <a:t>  か </a:t>
            </a:r>
            <a:r>
              <a:rPr lang="ja-JP" altLang="en-US" sz="600" dirty="0">
                <a:latin typeface="+mn-ea"/>
              </a:rPr>
              <a:t> </a:t>
            </a:r>
            <a:r>
              <a:rPr lang="ja-JP" altLang="en-US" sz="600" dirty="0" smtClean="0">
                <a:latin typeface="+mn-ea"/>
              </a:rPr>
              <a:t> の</a:t>
            </a:r>
            <a:r>
              <a:rPr lang="ja-JP" altLang="en-US" sz="600" dirty="0" err="1" smtClean="0">
                <a:latin typeface="+mn-ea"/>
              </a:rPr>
              <a:t>う</a:t>
            </a:r>
            <a:endParaRPr lang="en-US" altLang="ja-JP" sz="600" dirty="0" smtClean="0">
              <a:latin typeface="+mn-ea"/>
            </a:endParaRPr>
          </a:p>
        </p:txBody>
      </p:sp>
      <p:sp>
        <p:nvSpPr>
          <p:cNvPr id="53" name="テキスト ボックス 52"/>
          <p:cNvSpPr txBox="1"/>
          <p:nvPr/>
        </p:nvSpPr>
        <p:spPr>
          <a:xfrm>
            <a:off x="7287295" y="4356339"/>
            <a:ext cx="896788" cy="184666"/>
          </a:xfrm>
          <a:prstGeom prst="rect">
            <a:avLst/>
          </a:prstGeom>
          <a:noFill/>
        </p:spPr>
        <p:txBody>
          <a:bodyPr wrap="square" rtlCol="0">
            <a:spAutoFit/>
          </a:bodyPr>
          <a:lstStyle/>
          <a:p>
            <a:r>
              <a:rPr lang="ja-JP" altLang="en-US" sz="600" dirty="0">
                <a:latin typeface="+mn-ea"/>
              </a:rPr>
              <a:t>へ</a:t>
            </a:r>
            <a:r>
              <a:rPr lang="ja-JP" altLang="en-US" sz="600" dirty="0" smtClean="0">
                <a:latin typeface="+mn-ea"/>
              </a:rPr>
              <a:t>いがん ふ  </a:t>
            </a:r>
            <a:r>
              <a:rPr lang="ja-JP" altLang="en-US" sz="600" dirty="0" err="1" smtClean="0">
                <a:latin typeface="+mn-ea"/>
              </a:rPr>
              <a:t>か</a:t>
            </a:r>
            <a:endParaRPr lang="en-US" altLang="ja-JP" sz="600" dirty="0" smtClean="0">
              <a:latin typeface="+mn-ea"/>
            </a:endParaRPr>
          </a:p>
        </p:txBody>
      </p:sp>
      <p:sp>
        <p:nvSpPr>
          <p:cNvPr id="54" name="テキスト ボックス 53"/>
          <p:cNvSpPr txBox="1"/>
          <p:nvPr/>
        </p:nvSpPr>
        <p:spPr>
          <a:xfrm>
            <a:off x="215888" y="4956019"/>
            <a:ext cx="5910592" cy="169277"/>
          </a:xfrm>
          <a:prstGeom prst="rect">
            <a:avLst/>
          </a:prstGeom>
          <a:noFill/>
        </p:spPr>
        <p:txBody>
          <a:bodyPr wrap="square" rtlCol="0">
            <a:spAutoFit/>
          </a:bodyPr>
          <a:lstStyle/>
          <a:p>
            <a:r>
              <a:rPr lang="ja-JP" altLang="en-US" sz="500" dirty="0">
                <a:latin typeface="+mn-ea"/>
              </a:rPr>
              <a:t>していこう</a:t>
            </a:r>
            <a:r>
              <a:rPr lang="ja-JP" altLang="en-US" sz="500" dirty="0" smtClean="0">
                <a:latin typeface="+mn-ea"/>
              </a:rPr>
              <a:t>きゅうじん       きぎょう　がっこう　 して</a:t>
            </a:r>
            <a:r>
              <a:rPr lang="ja-JP" altLang="en-US" sz="500" dirty="0" err="1" smtClean="0">
                <a:latin typeface="+mn-ea"/>
              </a:rPr>
              <a:t>い</a:t>
            </a:r>
            <a:r>
              <a:rPr lang="ja-JP" altLang="en-US" sz="500" dirty="0" smtClean="0">
                <a:latin typeface="+mn-ea"/>
              </a:rPr>
              <a:t>　　  ていしゅつ　 きゅうじん                           こうかいきゅうじん　きぎょう　がっこう　  してい　            ぜんこく　こうかい　   きゅうじん　　　　　　　　　</a:t>
            </a:r>
            <a:endParaRPr lang="en-US" altLang="ja-JP" sz="500" dirty="0" smtClean="0">
              <a:latin typeface="+mn-ea"/>
            </a:endParaRPr>
          </a:p>
        </p:txBody>
      </p:sp>
      <p:sp>
        <p:nvSpPr>
          <p:cNvPr id="55" name="テキスト ボックス 54"/>
          <p:cNvSpPr txBox="1"/>
          <p:nvPr/>
        </p:nvSpPr>
        <p:spPr>
          <a:xfrm>
            <a:off x="6551896" y="4892789"/>
            <a:ext cx="2836267" cy="174448"/>
          </a:xfrm>
          <a:prstGeom prst="rect">
            <a:avLst/>
          </a:prstGeom>
          <a:noFill/>
        </p:spPr>
        <p:txBody>
          <a:bodyPr wrap="square" rtlCol="0">
            <a:spAutoFit/>
          </a:bodyPr>
          <a:lstStyle/>
          <a:p>
            <a:r>
              <a:rPr lang="ja-JP" altLang="en-US" sz="500" dirty="0" smtClean="0">
                <a:latin typeface="+mn-ea"/>
              </a:rPr>
              <a:t>れいわ　　  ねんど　    せんこうかいし  び　　　　</a:t>
            </a:r>
            <a:r>
              <a:rPr lang="ja-JP" altLang="en-US" sz="500" dirty="0">
                <a:latin typeface="+mn-ea"/>
              </a:rPr>
              <a:t>が</a:t>
            </a:r>
            <a:r>
              <a:rPr lang="ja-JP" altLang="en-US" sz="500" dirty="0" smtClean="0">
                <a:latin typeface="+mn-ea"/>
              </a:rPr>
              <a:t>つ　　に</a:t>
            </a:r>
            <a:r>
              <a:rPr lang="ja-JP" altLang="en-US" sz="500" dirty="0" err="1" smtClean="0">
                <a:latin typeface="+mn-ea"/>
              </a:rPr>
              <a:t>ち</a:t>
            </a:r>
            <a:r>
              <a:rPr lang="ja-JP" altLang="en-US" sz="500" dirty="0" smtClean="0">
                <a:latin typeface="+mn-ea"/>
              </a:rPr>
              <a:t>　　　  よてい　　　　　</a:t>
            </a:r>
            <a:endParaRPr lang="en-US" altLang="ja-JP" sz="500" dirty="0" smtClean="0">
              <a:latin typeface="+mn-ea"/>
            </a:endParaRPr>
          </a:p>
        </p:txBody>
      </p:sp>
      <p:sp>
        <p:nvSpPr>
          <p:cNvPr id="56" name="テキスト ボックス 55"/>
          <p:cNvSpPr txBox="1"/>
          <p:nvPr/>
        </p:nvSpPr>
        <p:spPr>
          <a:xfrm>
            <a:off x="473995" y="5281319"/>
            <a:ext cx="8235309" cy="184666"/>
          </a:xfrm>
          <a:prstGeom prst="rect">
            <a:avLst/>
          </a:prstGeom>
          <a:noFill/>
        </p:spPr>
        <p:txBody>
          <a:bodyPr wrap="square" rtlCol="0">
            <a:spAutoFit/>
          </a:bodyPr>
          <a:lstStyle/>
          <a:p>
            <a:r>
              <a:rPr lang="ja-JP" altLang="en-US" sz="600" dirty="0">
                <a:latin typeface="+mn-ea"/>
              </a:rPr>
              <a:t>こうかい</a:t>
            </a:r>
            <a:r>
              <a:rPr lang="ja-JP" altLang="en-US" sz="600" dirty="0" smtClean="0">
                <a:latin typeface="+mn-ea"/>
              </a:rPr>
              <a:t>きゅうじん　　　  ふくすうきぎょう  きゅうじん</a:t>
            </a:r>
            <a:r>
              <a:rPr lang="ja-JP" altLang="en-US" sz="600" dirty="0">
                <a:latin typeface="+mn-ea"/>
              </a:rPr>
              <a:t> </a:t>
            </a:r>
            <a:r>
              <a:rPr lang="ja-JP" altLang="en-US" sz="600" dirty="0" smtClean="0">
                <a:latin typeface="+mn-ea"/>
              </a:rPr>
              <a:t>どうじ　   おうぼ　                                      ふくすうおうぼ  ふ  か                　ふくすうきぎょう  きゅうじん どうじ　   おうぼ　                                ふくすうおうぼ </a:t>
            </a:r>
            <a:r>
              <a:rPr lang="ja-JP" altLang="en-US" sz="600" dirty="0" err="1" smtClean="0">
                <a:latin typeface="+mn-ea"/>
              </a:rPr>
              <a:t>か</a:t>
            </a:r>
            <a:endParaRPr lang="en-US" altLang="ja-JP" sz="600" dirty="0" smtClean="0">
              <a:latin typeface="+mn-ea"/>
            </a:endParaRPr>
          </a:p>
        </p:txBody>
      </p:sp>
      <p:sp>
        <p:nvSpPr>
          <p:cNvPr id="57" name="テキスト ボックス 56"/>
          <p:cNvSpPr txBox="1"/>
          <p:nvPr/>
        </p:nvSpPr>
        <p:spPr>
          <a:xfrm>
            <a:off x="1037539" y="5791859"/>
            <a:ext cx="5393470" cy="184666"/>
          </a:xfrm>
          <a:prstGeom prst="rect">
            <a:avLst/>
          </a:prstGeom>
          <a:noFill/>
        </p:spPr>
        <p:txBody>
          <a:bodyPr wrap="square" rtlCol="0">
            <a:spAutoFit/>
          </a:bodyPr>
          <a:lstStyle/>
          <a:p>
            <a:r>
              <a:rPr lang="ja-JP" altLang="en-US" sz="600" dirty="0" smtClean="0">
                <a:latin typeface="+mn-ea"/>
              </a:rPr>
              <a:t>きゅうじん　　　　おう ぼ　                                               へんこう　                                                   しゃ　                         おうぼ</a:t>
            </a:r>
            <a:endParaRPr lang="en-US" altLang="ja-JP" sz="600" dirty="0" smtClean="0">
              <a:latin typeface="+mn-ea"/>
            </a:endParaRPr>
          </a:p>
        </p:txBody>
      </p:sp>
      <p:sp>
        <p:nvSpPr>
          <p:cNvPr id="58" name="テキスト ボックス 57"/>
          <p:cNvSpPr txBox="1"/>
          <p:nvPr/>
        </p:nvSpPr>
        <p:spPr>
          <a:xfrm>
            <a:off x="526825" y="6018305"/>
            <a:ext cx="5393470" cy="184666"/>
          </a:xfrm>
          <a:prstGeom prst="rect">
            <a:avLst/>
          </a:prstGeom>
          <a:noFill/>
        </p:spPr>
        <p:txBody>
          <a:bodyPr wrap="square" rtlCol="0">
            <a:spAutoFit/>
          </a:bodyPr>
          <a:lstStyle/>
          <a:p>
            <a:r>
              <a:rPr lang="ja-JP" altLang="en-US" sz="600" dirty="0" smtClean="0">
                <a:latin typeface="+mn-ea"/>
              </a:rPr>
              <a:t>れいわ　　　ねん ど                                  きゅうじん　　　　　　　　　　　 が</a:t>
            </a:r>
            <a:r>
              <a:rPr lang="ja-JP" altLang="en-US" sz="600" dirty="0" err="1" smtClean="0">
                <a:latin typeface="+mn-ea"/>
              </a:rPr>
              <a:t>つ</a:t>
            </a:r>
            <a:r>
              <a:rPr lang="ja-JP" altLang="en-US" sz="600" dirty="0" smtClean="0">
                <a:latin typeface="+mn-ea"/>
              </a:rPr>
              <a:t>        に</a:t>
            </a:r>
            <a:r>
              <a:rPr lang="ja-JP" altLang="en-US" sz="600" dirty="0" err="1" smtClean="0">
                <a:latin typeface="+mn-ea"/>
              </a:rPr>
              <a:t>ち</a:t>
            </a:r>
            <a:r>
              <a:rPr lang="ja-JP" altLang="en-US" sz="600" dirty="0" smtClean="0">
                <a:latin typeface="+mn-ea"/>
              </a:rPr>
              <a:t>　　　　　　しゃ　　　　どう  じ  おう ぼ　　　か  の</a:t>
            </a:r>
            <a:r>
              <a:rPr lang="ja-JP" altLang="en-US" sz="600" dirty="0" err="1" smtClean="0">
                <a:latin typeface="+mn-ea"/>
              </a:rPr>
              <a:t>う</a:t>
            </a:r>
            <a:endParaRPr lang="en-US" altLang="ja-JP" sz="600" dirty="0" smtClean="0">
              <a:latin typeface="+mn-ea"/>
            </a:endParaRPr>
          </a:p>
        </p:txBody>
      </p:sp>
      <p:sp>
        <p:nvSpPr>
          <p:cNvPr id="59" name="テキスト ボックス 58"/>
          <p:cNvSpPr txBox="1"/>
          <p:nvPr/>
        </p:nvSpPr>
        <p:spPr>
          <a:xfrm>
            <a:off x="1256116" y="6222313"/>
            <a:ext cx="5881284" cy="184666"/>
          </a:xfrm>
          <a:prstGeom prst="rect">
            <a:avLst/>
          </a:prstGeom>
          <a:noFill/>
        </p:spPr>
        <p:txBody>
          <a:bodyPr wrap="square" rtlCol="0">
            <a:spAutoFit/>
          </a:bodyPr>
          <a:lstStyle/>
          <a:p>
            <a:r>
              <a:rPr lang="ja-JP" altLang="en-US" sz="600" dirty="0" smtClean="0">
                <a:latin typeface="+mn-ea"/>
              </a:rPr>
              <a:t>しゃ　　どう  じ　      おうぼ　                ばあい　        りょうしゃ　                       </a:t>
            </a:r>
            <a:r>
              <a:rPr lang="ja-JP" altLang="en-US" sz="600" dirty="0" err="1" smtClean="0">
                <a:latin typeface="+mn-ea"/>
              </a:rPr>
              <a:t>ふくすう</a:t>
            </a:r>
            <a:r>
              <a:rPr lang="ja-JP" altLang="en-US" sz="600" dirty="0" smtClean="0">
                <a:latin typeface="+mn-ea"/>
              </a:rPr>
              <a:t>おう ぼ    か                      こうかいきゅうじん　　　　　ひつよう</a:t>
            </a:r>
            <a:endParaRPr lang="en-US" altLang="ja-JP" sz="600" dirty="0" smtClean="0">
              <a:latin typeface="+mn-ea"/>
            </a:endParaRPr>
          </a:p>
        </p:txBody>
      </p:sp>
      <p:sp>
        <p:nvSpPr>
          <p:cNvPr id="60" name="テキスト ボックス 59"/>
          <p:cNvSpPr txBox="1"/>
          <p:nvPr/>
        </p:nvSpPr>
        <p:spPr>
          <a:xfrm>
            <a:off x="1721838" y="6420851"/>
            <a:ext cx="713704" cy="189469"/>
          </a:xfrm>
          <a:prstGeom prst="rect">
            <a:avLst/>
          </a:prstGeom>
          <a:noFill/>
        </p:spPr>
        <p:txBody>
          <a:bodyPr wrap="square" rtlCol="0">
            <a:spAutoFit/>
          </a:bodyPr>
          <a:lstStyle/>
          <a:p>
            <a:r>
              <a:rPr lang="ja-JP" altLang="en-US" sz="600" dirty="0" smtClean="0">
                <a:latin typeface="+mn-ea"/>
              </a:rPr>
              <a:t>へいがん</a:t>
            </a:r>
            <a:endParaRPr lang="en-US" altLang="ja-JP" sz="600" dirty="0" smtClean="0">
              <a:latin typeface="+mn-ea"/>
            </a:endParaRPr>
          </a:p>
        </p:txBody>
      </p:sp>
      <p:sp>
        <p:nvSpPr>
          <p:cNvPr id="61" name="テキスト ボックス 60"/>
          <p:cNvSpPr txBox="1"/>
          <p:nvPr/>
        </p:nvSpPr>
        <p:spPr>
          <a:xfrm>
            <a:off x="5106283" y="1679376"/>
            <a:ext cx="3753104" cy="184666"/>
          </a:xfrm>
          <a:prstGeom prst="rect">
            <a:avLst/>
          </a:prstGeom>
          <a:noFill/>
        </p:spPr>
        <p:txBody>
          <a:bodyPr wrap="square" rtlCol="0">
            <a:spAutoFit/>
          </a:bodyPr>
          <a:lstStyle/>
          <a:p>
            <a:r>
              <a:rPr lang="ja-JP" altLang="en-US" sz="600" dirty="0" err="1">
                <a:latin typeface="+mn-ea"/>
              </a:rPr>
              <a:t>がっ</a:t>
            </a:r>
            <a:r>
              <a:rPr lang="ja-JP" altLang="en-US" sz="600" dirty="0" smtClean="0">
                <a:latin typeface="+mn-ea"/>
              </a:rPr>
              <a:t>こう　　　　　　　   しゅうしょく　　　  こうかいきゅうじん 　　　　　　　　</a:t>
            </a:r>
            <a:r>
              <a:rPr lang="ja-JP" altLang="en-US" sz="600" dirty="0">
                <a:latin typeface="+mn-ea"/>
              </a:rPr>
              <a:t>ふく</a:t>
            </a:r>
            <a:r>
              <a:rPr lang="ja-JP" altLang="en-US" sz="600" dirty="0" smtClean="0">
                <a:latin typeface="+mn-ea"/>
              </a:rPr>
              <a:t>すう  おう ぼ</a:t>
            </a:r>
            <a:endParaRPr lang="en-US" altLang="ja-JP" sz="600" dirty="0" smtClean="0">
              <a:latin typeface="+mn-ea"/>
            </a:endParaRPr>
          </a:p>
        </p:txBody>
      </p:sp>
      <p:sp>
        <p:nvSpPr>
          <p:cNvPr id="62" name="テキスト ボックス 61"/>
          <p:cNvSpPr txBox="1"/>
          <p:nvPr/>
        </p:nvSpPr>
        <p:spPr>
          <a:xfrm>
            <a:off x="4950868" y="1915139"/>
            <a:ext cx="3753104" cy="184666"/>
          </a:xfrm>
          <a:prstGeom prst="rect">
            <a:avLst/>
          </a:prstGeom>
          <a:noFill/>
        </p:spPr>
        <p:txBody>
          <a:bodyPr wrap="square" rtlCol="0">
            <a:spAutoFit/>
          </a:bodyPr>
          <a:lstStyle/>
          <a:p>
            <a:r>
              <a:rPr lang="ja-JP" altLang="en-US" sz="600" dirty="0" smtClean="0">
                <a:latin typeface="+mn-ea"/>
              </a:rPr>
              <a:t>か   の</a:t>
            </a:r>
            <a:r>
              <a:rPr lang="ja-JP" altLang="en-US" sz="600" dirty="0" err="1" smtClean="0">
                <a:latin typeface="+mn-ea"/>
              </a:rPr>
              <a:t>う</a:t>
            </a:r>
            <a:r>
              <a:rPr lang="ja-JP" altLang="en-US" sz="600" dirty="0" smtClean="0">
                <a:latin typeface="+mn-ea"/>
              </a:rPr>
              <a:t>                                   きゅうじん　　　　　　　　　　　　　さいよう せん こう      　かいし</a:t>
            </a:r>
            <a:endParaRPr lang="en-US" altLang="ja-JP" sz="600" dirty="0" smtClean="0">
              <a:latin typeface="+mn-ea"/>
            </a:endParaRPr>
          </a:p>
        </p:txBody>
      </p:sp>
      <p:sp>
        <p:nvSpPr>
          <p:cNvPr id="63" name="テキスト ボックス 62"/>
          <p:cNvSpPr txBox="1"/>
          <p:nvPr/>
        </p:nvSpPr>
        <p:spPr>
          <a:xfrm>
            <a:off x="5248159" y="2151000"/>
            <a:ext cx="3753104" cy="184666"/>
          </a:xfrm>
          <a:prstGeom prst="rect">
            <a:avLst/>
          </a:prstGeom>
          <a:noFill/>
        </p:spPr>
        <p:txBody>
          <a:bodyPr wrap="square" rtlCol="0">
            <a:spAutoFit/>
          </a:bodyPr>
          <a:lstStyle/>
          <a:p>
            <a:r>
              <a:rPr lang="ja-JP" altLang="en-US" sz="600" dirty="0" smtClean="0">
                <a:latin typeface="+mn-ea"/>
              </a:rPr>
              <a:t>がつ　　   に</a:t>
            </a:r>
            <a:r>
              <a:rPr lang="ja-JP" altLang="en-US" sz="600" dirty="0" err="1" smtClean="0">
                <a:latin typeface="+mn-ea"/>
              </a:rPr>
              <a:t>ち</a:t>
            </a:r>
            <a:r>
              <a:rPr lang="ja-JP" altLang="en-US" sz="600" dirty="0" smtClean="0">
                <a:latin typeface="+mn-ea"/>
              </a:rPr>
              <a:t>               どう  じ                  しゃ　　　　 おう  ぼ           か　のう</a:t>
            </a:r>
            <a:endParaRPr lang="en-US" altLang="ja-JP" sz="600" dirty="0" smtClean="0">
              <a:latin typeface="+mn-ea"/>
            </a:endParaRPr>
          </a:p>
        </p:txBody>
      </p:sp>
      <p:sp>
        <p:nvSpPr>
          <p:cNvPr id="64" name="テキスト ボックス 63"/>
          <p:cNvSpPr txBox="1"/>
          <p:nvPr/>
        </p:nvSpPr>
        <p:spPr>
          <a:xfrm>
            <a:off x="243362" y="1338447"/>
            <a:ext cx="1198704" cy="184666"/>
          </a:xfrm>
          <a:prstGeom prst="rect">
            <a:avLst/>
          </a:prstGeom>
          <a:noFill/>
        </p:spPr>
        <p:txBody>
          <a:bodyPr wrap="square" rtlCol="0">
            <a:spAutoFit/>
          </a:bodyPr>
          <a:lstStyle/>
          <a:p>
            <a:r>
              <a:rPr lang="ja-JP" altLang="en-US" sz="600" dirty="0" err="1" smtClean="0">
                <a:solidFill>
                  <a:schemeClr val="bg1"/>
                </a:solidFill>
                <a:latin typeface="+mn-ea"/>
              </a:rPr>
              <a:t>れい</a:t>
            </a:r>
            <a:r>
              <a:rPr lang="ja-JP" altLang="en-US" sz="600" dirty="0" smtClean="0">
                <a:solidFill>
                  <a:schemeClr val="bg1"/>
                </a:solidFill>
                <a:latin typeface="+mn-ea"/>
              </a:rPr>
              <a:t>    わ　　　</a:t>
            </a:r>
            <a:r>
              <a:rPr lang="ja-JP" altLang="en-US" sz="600" dirty="0">
                <a:solidFill>
                  <a:schemeClr val="bg1"/>
                </a:solidFill>
                <a:latin typeface="+mn-ea"/>
              </a:rPr>
              <a:t> </a:t>
            </a:r>
            <a:r>
              <a:rPr lang="ja-JP" altLang="en-US" sz="600" dirty="0" smtClean="0">
                <a:solidFill>
                  <a:schemeClr val="bg1"/>
                </a:solidFill>
                <a:latin typeface="+mn-ea"/>
              </a:rPr>
              <a:t>  ねん    </a:t>
            </a:r>
            <a:r>
              <a:rPr lang="ja-JP" altLang="en-US" sz="600" dirty="0" err="1" smtClean="0">
                <a:solidFill>
                  <a:schemeClr val="bg1"/>
                </a:solidFill>
                <a:latin typeface="+mn-ea"/>
              </a:rPr>
              <a:t>ど</a:t>
            </a:r>
            <a:endParaRPr lang="en-US" altLang="ja-JP" sz="600" dirty="0" smtClean="0">
              <a:solidFill>
                <a:schemeClr val="bg1"/>
              </a:solidFill>
              <a:latin typeface="+mn-ea"/>
            </a:endParaRPr>
          </a:p>
        </p:txBody>
      </p:sp>
    </p:spTree>
    <p:extLst>
      <p:ext uri="{BB962C8B-B14F-4D97-AF65-F5344CB8AC3E}">
        <p14:creationId xmlns:p14="http://schemas.microsoft.com/office/powerpoint/2010/main" val="199965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2570" y="49306"/>
            <a:ext cx="9000001" cy="4442124"/>
            <a:chOff x="363324" y="4867047"/>
            <a:chExt cx="6957571" cy="5983733"/>
          </a:xfrm>
          <a:solidFill>
            <a:schemeClr val="accent4">
              <a:lumMod val="40000"/>
              <a:lumOff val="60000"/>
            </a:schemeClr>
          </a:solidFill>
        </p:grpSpPr>
        <p:sp>
          <p:nvSpPr>
            <p:cNvPr id="20" name="角丸四角形 19"/>
            <p:cNvSpPr/>
            <p:nvPr/>
          </p:nvSpPr>
          <p:spPr>
            <a:xfrm>
              <a:off x="363325" y="4867047"/>
              <a:ext cx="6957570" cy="5983733"/>
            </a:xfrm>
            <a:prstGeom prst="roundRect">
              <a:avLst>
                <a:gd name="adj" fmla="val 0"/>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63324" y="5050040"/>
              <a:ext cx="3358870" cy="6033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500"/>
                </a:lnSpc>
              </a:pPr>
              <a:r>
                <a:rPr kumimoji="1" lang="ja-JP" altLang="en-US" sz="1600" b="1" dirty="0" smtClean="0"/>
                <a:t>＜「学校あっせん就職」による求人の種類＞</a:t>
              </a:r>
              <a:endParaRPr kumimoji="1" lang="en-US" altLang="ja-JP" sz="1600" b="1" dirty="0" smtClean="0"/>
            </a:p>
          </p:txBody>
        </p:sp>
      </p:grpSp>
      <p:sp>
        <p:nvSpPr>
          <p:cNvPr id="24" name="正方形/長方形 23"/>
          <p:cNvSpPr/>
          <p:nvPr/>
        </p:nvSpPr>
        <p:spPr>
          <a:xfrm>
            <a:off x="72571" y="4596227"/>
            <a:ext cx="7474400" cy="1072027"/>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nSpc>
                <a:spcPts val="1800"/>
              </a:lnSpc>
            </a:pPr>
            <a:r>
              <a:rPr kumimoji="1" lang="ja-JP" altLang="en-US" sz="1200" dirty="0" smtClean="0">
                <a:latin typeface="HGSｺﾞｼｯｸE" panose="020B0900000000000000" pitchFamily="50" charset="-128"/>
                <a:ea typeface="HGSｺﾞｼｯｸE" panose="020B0900000000000000" pitchFamily="50" charset="-128"/>
              </a:rPr>
              <a:t>◎令和４年度からは、</a:t>
            </a:r>
            <a:r>
              <a:rPr kumimoji="1" lang="ja-JP" altLang="en-US" sz="1200" dirty="0">
                <a:latin typeface="HGSｺﾞｼｯｸE" panose="020B0900000000000000" pitchFamily="50" charset="-128"/>
                <a:ea typeface="HGSｺﾞｼｯｸE" panose="020B0900000000000000" pitchFamily="50" charset="-128"/>
              </a:rPr>
              <a:t>複数応募</a:t>
            </a:r>
            <a:r>
              <a:rPr kumimoji="1" lang="ja-JP" altLang="en-US" sz="1200" dirty="0" smtClean="0">
                <a:latin typeface="HGSｺﾞｼｯｸE" panose="020B0900000000000000" pitchFamily="50" charset="-128"/>
                <a:ea typeface="HGSｺﾞｼｯｸE" panose="020B0900000000000000" pitchFamily="50" charset="-128"/>
              </a:rPr>
              <a:t>が可能な公開求人については、選考開始日から</a:t>
            </a:r>
            <a:r>
              <a:rPr kumimoji="1" lang="ja-JP" altLang="en-US" sz="1200" dirty="0">
                <a:latin typeface="HGSｺﾞｼｯｸE" panose="020B0900000000000000" pitchFamily="50" charset="-128"/>
                <a:ea typeface="HGSｺﾞｼｯｸE" panose="020B0900000000000000" pitchFamily="50" charset="-128"/>
              </a:rPr>
              <a:t>２</a:t>
            </a:r>
            <a:r>
              <a:rPr kumimoji="1" lang="ja-JP" altLang="en-US" sz="1200" dirty="0" smtClean="0">
                <a:latin typeface="HGSｺﾞｼｯｸE" panose="020B0900000000000000" pitchFamily="50" charset="-128"/>
                <a:ea typeface="HGSｺﾞｼｯｸE" panose="020B0900000000000000" pitchFamily="50" charset="-128"/>
              </a:rPr>
              <a:t>社への応募が可能となり、</a:t>
            </a:r>
            <a:endParaRPr kumimoji="1" lang="en-US" altLang="ja-JP" sz="1200" dirty="0" smtClean="0">
              <a:latin typeface="HGSｺﾞｼｯｸE" panose="020B0900000000000000" pitchFamily="50" charset="-128"/>
              <a:ea typeface="HGSｺﾞｼｯｸE" panose="020B0900000000000000" pitchFamily="50" charset="-128"/>
            </a:endParaRPr>
          </a:p>
          <a:p>
            <a:pPr>
              <a:lnSpc>
                <a:spcPts val="1800"/>
              </a:lnSpc>
            </a:pPr>
            <a:r>
              <a:rPr kumimoji="1" lang="ja-JP" altLang="en-US" sz="1200" dirty="0">
                <a:latin typeface="HGSｺﾞｼｯｸE" panose="020B0900000000000000" pitchFamily="50" charset="-128"/>
                <a:ea typeface="HGSｺﾞｼｯｸE" panose="020B0900000000000000" pitchFamily="50" charset="-128"/>
              </a:rPr>
              <a:t>　</a:t>
            </a:r>
            <a:r>
              <a:rPr kumimoji="1" lang="ja-JP" altLang="en-US" sz="1200" dirty="0" smtClean="0">
                <a:latin typeface="HGSｺﾞｼｯｸE" panose="020B0900000000000000" pitchFamily="50" charset="-128"/>
                <a:ea typeface="HGSｺﾞｼｯｸE" panose="020B0900000000000000" pitchFamily="50" charset="-128"/>
              </a:rPr>
              <a:t>企業選択の幅が広がります。一方で、複数応募可の求人は、応募に制限</a:t>
            </a:r>
            <a:r>
              <a:rPr kumimoji="1" lang="ja-JP" altLang="en-US" sz="1200" dirty="0">
                <a:latin typeface="HGSｺﾞｼｯｸE" panose="020B0900000000000000" pitchFamily="50" charset="-128"/>
                <a:ea typeface="HGSｺﾞｼｯｸE" panose="020B0900000000000000" pitchFamily="50" charset="-128"/>
              </a:rPr>
              <a:t>がないため</a:t>
            </a:r>
            <a:r>
              <a:rPr kumimoji="1" lang="ja-JP" altLang="en-US" sz="1200" dirty="0" smtClean="0">
                <a:latin typeface="HGSｺﾞｼｯｸE" panose="020B0900000000000000" pitchFamily="50" charset="-128"/>
                <a:ea typeface="HGSｺﾞｼｯｸE" panose="020B0900000000000000" pitchFamily="50" charset="-128"/>
              </a:rPr>
              <a:t>、受験者</a:t>
            </a:r>
            <a:r>
              <a:rPr kumimoji="1" lang="ja-JP" altLang="en-US" sz="1200" dirty="0">
                <a:latin typeface="HGSｺﾞｼｯｸE" panose="020B0900000000000000" pitchFamily="50" charset="-128"/>
                <a:ea typeface="HGSｺﾞｼｯｸE" panose="020B0900000000000000" pitchFamily="50" charset="-128"/>
              </a:rPr>
              <a:t>が集中</a:t>
            </a:r>
            <a:r>
              <a:rPr kumimoji="1" lang="ja-JP" altLang="en-US" sz="1200" dirty="0" smtClean="0">
                <a:latin typeface="HGSｺﾞｼｯｸE" panose="020B0900000000000000" pitchFamily="50" charset="-128"/>
                <a:ea typeface="HGSｺﾞｼｯｸE" panose="020B0900000000000000" pitchFamily="50" charset="-128"/>
              </a:rPr>
              <a:t>し</a:t>
            </a:r>
            <a:r>
              <a:rPr kumimoji="1" lang="ja-JP" altLang="en-US" sz="1200" dirty="0" smtClean="0">
                <a:latin typeface="HGSｺﾞｼｯｸE" panose="020B0900000000000000" pitchFamily="50" charset="-128"/>
                <a:ea typeface="HGSｺﾞｼｯｸE" panose="020B0900000000000000" pitchFamily="50" charset="-128"/>
              </a:rPr>
              <a:t>、</a:t>
            </a:r>
            <a:endParaRPr kumimoji="1" lang="en-US" altLang="ja-JP" sz="1200" dirty="0" smtClean="0">
              <a:latin typeface="HGSｺﾞｼｯｸE" panose="020B0900000000000000" pitchFamily="50" charset="-128"/>
              <a:ea typeface="HGSｺﾞｼｯｸE" panose="020B0900000000000000" pitchFamily="50" charset="-128"/>
            </a:endParaRPr>
          </a:p>
          <a:p>
            <a:pPr>
              <a:lnSpc>
                <a:spcPts val="1800"/>
              </a:lnSpc>
            </a:pPr>
            <a:r>
              <a:rPr kumimoji="1" lang="ja-JP" altLang="en-US" sz="1200" dirty="0">
                <a:latin typeface="HGSｺﾞｼｯｸE" panose="020B0900000000000000" pitchFamily="50" charset="-128"/>
                <a:ea typeface="HGSｺﾞｼｯｸE" panose="020B0900000000000000" pitchFamily="50" charset="-128"/>
              </a:rPr>
              <a:t>　</a:t>
            </a:r>
            <a:r>
              <a:rPr kumimoji="1" lang="ja-JP" altLang="en-US" sz="1200" dirty="0" smtClean="0">
                <a:latin typeface="HGSｺﾞｼｯｸE" panose="020B0900000000000000" pitchFamily="50" charset="-128"/>
                <a:ea typeface="HGSｺﾞｼｯｸE" panose="020B0900000000000000" pitchFamily="50" charset="-128"/>
              </a:rPr>
              <a:t>倍率</a:t>
            </a:r>
            <a:r>
              <a:rPr kumimoji="1" lang="ja-JP" altLang="en-US" sz="1200" dirty="0">
                <a:latin typeface="HGSｺﾞｼｯｸE" panose="020B0900000000000000" pitchFamily="50" charset="-128"/>
                <a:ea typeface="HGSｺﾞｼｯｸE" panose="020B0900000000000000" pitchFamily="50" charset="-128"/>
              </a:rPr>
              <a:t>が</a:t>
            </a:r>
            <a:r>
              <a:rPr kumimoji="1" lang="ja-JP" altLang="en-US" sz="1200" dirty="0" smtClean="0">
                <a:latin typeface="HGSｺﾞｼｯｸE" panose="020B0900000000000000" pitchFamily="50" charset="-128"/>
                <a:ea typeface="HGSｺﾞｼｯｸE" panose="020B0900000000000000" pitchFamily="50" charset="-128"/>
              </a:rPr>
              <a:t>高く</a:t>
            </a:r>
            <a:r>
              <a:rPr kumimoji="1" lang="ja-JP" altLang="en-US" sz="1200" dirty="0">
                <a:latin typeface="HGSｺﾞｼｯｸE" panose="020B0900000000000000" pitchFamily="50" charset="-128"/>
                <a:ea typeface="HGSｺﾞｼｯｸE" panose="020B0900000000000000" pitchFamily="50" charset="-128"/>
              </a:rPr>
              <a:t>なる</a:t>
            </a:r>
            <a:r>
              <a:rPr kumimoji="1" lang="ja-JP" altLang="en-US" sz="1200" dirty="0" smtClean="0">
                <a:latin typeface="HGSｺﾞｼｯｸE" panose="020B0900000000000000" pitchFamily="50" charset="-128"/>
                <a:ea typeface="HGSｺﾞｼｯｸE" panose="020B0900000000000000" pitchFamily="50" charset="-128"/>
              </a:rPr>
              <a:t>ことがあります。</a:t>
            </a:r>
            <a:endParaRPr kumimoji="1" lang="en-US" altLang="ja-JP" sz="1200" dirty="0" smtClean="0">
              <a:latin typeface="HGSｺﾞｼｯｸE" panose="020B0900000000000000" pitchFamily="50" charset="-128"/>
              <a:ea typeface="HGSｺﾞｼｯｸE" panose="020B0900000000000000" pitchFamily="50" charset="-128"/>
            </a:endParaRPr>
          </a:p>
        </p:txBody>
      </p:sp>
      <p:pic>
        <p:nvPicPr>
          <p:cNvPr id="23" name="図 22" descr="おもちゃ, 人形, テーブル, 部屋 が含まれている画像&#10;&#10;自動的に生成された説明"/>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2964" y="4346758"/>
            <a:ext cx="1596198" cy="1490528"/>
          </a:xfrm>
          <a:prstGeom prst="rect">
            <a:avLst/>
          </a:prstGeom>
          <a:noFill/>
          <a:ln>
            <a:noFill/>
          </a:ln>
        </p:spPr>
      </p:pic>
      <p:sp>
        <p:nvSpPr>
          <p:cNvPr id="25" name="正方形/長方形 24"/>
          <p:cNvSpPr/>
          <p:nvPr/>
        </p:nvSpPr>
        <p:spPr>
          <a:xfrm>
            <a:off x="137920" y="3769753"/>
            <a:ext cx="3438200" cy="59876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800"/>
              </a:lnSpc>
            </a:pPr>
            <a:r>
              <a:rPr kumimoji="1" lang="en-US" altLang="ja-JP" sz="1400" dirty="0" smtClean="0"/>
              <a:t>※</a:t>
            </a:r>
            <a:r>
              <a:rPr kumimoji="1" lang="ja-JP" altLang="en-US" sz="1400" dirty="0" smtClean="0"/>
              <a:t>求人票の見方については、学校の先生</a:t>
            </a:r>
            <a:endParaRPr kumimoji="1" lang="en-US" altLang="ja-JP" sz="1400" dirty="0" smtClean="0"/>
          </a:p>
          <a:p>
            <a:pPr>
              <a:lnSpc>
                <a:spcPts val="1800"/>
              </a:lnSpc>
            </a:pPr>
            <a:r>
              <a:rPr kumimoji="1" lang="ja-JP" altLang="en-US" sz="1400" dirty="0"/>
              <a:t>　</a:t>
            </a:r>
            <a:r>
              <a:rPr kumimoji="1" lang="ja-JP" altLang="en-US" sz="1400" dirty="0" smtClean="0"/>
              <a:t>から丁寧に説明を受けましょう。</a:t>
            </a:r>
            <a:endParaRPr kumimoji="1" lang="en-US" altLang="ja-JP" sz="1100" dirty="0" smtClean="0"/>
          </a:p>
        </p:txBody>
      </p:sp>
      <p:pic>
        <p:nvPicPr>
          <p:cNvPr id="26" name="図 25"/>
          <p:cNvPicPr>
            <a:picLocks noChangeAspect="1"/>
          </p:cNvPicPr>
          <p:nvPr/>
        </p:nvPicPr>
        <p:blipFill>
          <a:blip r:embed="rId3"/>
          <a:stretch>
            <a:fillRect/>
          </a:stretch>
        </p:blipFill>
        <p:spPr>
          <a:xfrm>
            <a:off x="3541000" y="484665"/>
            <a:ext cx="2623648" cy="3708000"/>
          </a:xfrm>
          <a:prstGeom prst="rect">
            <a:avLst/>
          </a:prstGeom>
        </p:spPr>
      </p:pic>
      <p:pic>
        <p:nvPicPr>
          <p:cNvPr id="27" name="図 26"/>
          <p:cNvPicPr>
            <a:picLocks noChangeAspect="1"/>
          </p:cNvPicPr>
          <p:nvPr/>
        </p:nvPicPr>
        <p:blipFill>
          <a:blip r:embed="rId4"/>
          <a:stretch>
            <a:fillRect/>
          </a:stretch>
        </p:blipFill>
        <p:spPr>
          <a:xfrm>
            <a:off x="6332223" y="484665"/>
            <a:ext cx="2568169" cy="3708000"/>
          </a:xfrm>
          <a:prstGeom prst="rect">
            <a:avLst/>
          </a:prstGeom>
        </p:spPr>
      </p:pic>
      <p:sp>
        <p:nvSpPr>
          <p:cNvPr id="28" name="正方形/長方形 27"/>
          <p:cNvSpPr/>
          <p:nvPr/>
        </p:nvSpPr>
        <p:spPr>
          <a:xfrm>
            <a:off x="195355" y="489320"/>
            <a:ext cx="3160691" cy="21359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lang="ja-JP" altLang="en-US" sz="1200" dirty="0" smtClean="0"/>
              <a:t>●</a:t>
            </a:r>
            <a:r>
              <a:rPr lang="ja-JP" altLang="en-US" sz="1200" dirty="0" smtClean="0">
                <a:latin typeface="HGSｺﾞｼｯｸE" panose="020B0900000000000000" pitchFamily="50" charset="-128"/>
                <a:ea typeface="HGSｺﾞｼｯｸE" panose="020B0900000000000000" pitchFamily="50" charset="-128"/>
              </a:rPr>
              <a:t>指定校求人</a:t>
            </a:r>
            <a:endParaRPr lang="en-US" altLang="ja-JP" sz="1200" dirty="0" smtClean="0">
              <a:latin typeface="HGSｺﾞｼｯｸE" panose="020B0900000000000000" pitchFamily="50" charset="-128"/>
              <a:ea typeface="HGSｺﾞｼｯｸE" panose="020B0900000000000000" pitchFamily="50" charset="-128"/>
            </a:endParaRPr>
          </a:p>
          <a:p>
            <a:pPr>
              <a:lnSpc>
                <a:spcPts val="1700"/>
              </a:lnSpc>
            </a:pPr>
            <a:r>
              <a:rPr lang="ja-JP" altLang="en-US" sz="1200" dirty="0"/>
              <a:t>　</a:t>
            </a:r>
            <a:r>
              <a:rPr lang="ja-JP" altLang="en-US" sz="1200" dirty="0" smtClean="0"/>
              <a:t>　企業</a:t>
            </a:r>
            <a:r>
              <a:rPr lang="ja-JP" altLang="en-US" sz="1200" dirty="0" smtClean="0"/>
              <a:t>が学校を指定して提出する求人。</a:t>
            </a:r>
            <a:endParaRPr lang="en-US" altLang="ja-JP" sz="1200" dirty="0" smtClean="0"/>
          </a:p>
          <a:p>
            <a:pPr>
              <a:lnSpc>
                <a:spcPts val="1700"/>
              </a:lnSpc>
            </a:pPr>
            <a:r>
              <a:rPr lang="ja-JP" altLang="en-US" sz="1200" dirty="0"/>
              <a:t>　</a:t>
            </a:r>
            <a:r>
              <a:rPr lang="ja-JP" altLang="en-US" sz="1200" dirty="0" smtClean="0"/>
              <a:t>　各校</a:t>
            </a:r>
            <a:r>
              <a:rPr lang="ja-JP" altLang="en-US" sz="1200" dirty="0" smtClean="0"/>
              <a:t>から応募できる人数が</a:t>
            </a:r>
            <a:r>
              <a:rPr lang="ja-JP" altLang="en-US" sz="1200" dirty="0" smtClean="0"/>
              <a:t>決められて</a:t>
            </a:r>
            <a:endParaRPr lang="en-US" altLang="ja-JP" sz="1200" dirty="0" smtClean="0"/>
          </a:p>
          <a:p>
            <a:pPr>
              <a:lnSpc>
                <a:spcPts val="1700"/>
              </a:lnSpc>
            </a:pPr>
            <a:r>
              <a:rPr lang="ja-JP" altLang="en-US" sz="1200" dirty="0"/>
              <a:t>　</a:t>
            </a:r>
            <a:r>
              <a:rPr lang="ja-JP" altLang="en-US" sz="1200" dirty="0" smtClean="0"/>
              <a:t>おり</a:t>
            </a:r>
            <a:r>
              <a:rPr lang="ja-JP" altLang="en-US" sz="1200" dirty="0" smtClean="0"/>
              <a:t>、希望する生徒が応募人数を</a:t>
            </a:r>
            <a:r>
              <a:rPr lang="ja-JP" altLang="en-US" sz="1200" dirty="0" smtClean="0"/>
              <a:t>上回る</a:t>
            </a:r>
            <a:endParaRPr lang="en-US" altLang="ja-JP" sz="1200" dirty="0" smtClean="0"/>
          </a:p>
          <a:p>
            <a:pPr>
              <a:lnSpc>
                <a:spcPts val="1700"/>
              </a:lnSpc>
            </a:pPr>
            <a:r>
              <a:rPr lang="ja-JP" altLang="en-US" sz="1200" dirty="0"/>
              <a:t>　</a:t>
            </a:r>
            <a:r>
              <a:rPr lang="ja-JP" altLang="en-US" sz="1200" dirty="0" smtClean="0"/>
              <a:t>場合</a:t>
            </a:r>
            <a:r>
              <a:rPr lang="ja-JP" altLang="en-US" sz="1200" dirty="0" smtClean="0"/>
              <a:t>は、校内選考があります。</a:t>
            </a:r>
            <a:endParaRPr lang="en-US" altLang="ja-JP" sz="1200" dirty="0" smtClean="0"/>
          </a:p>
          <a:p>
            <a:pPr>
              <a:lnSpc>
                <a:spcPts val="1700"/>
              </a:lnSpc>
            </a:pPr>
            <a:r>
              <a:rPr lang="ja-JP" altLang="en-US" sz="1200" dirty="0"/>
              <a:t>　</a:t>
            </a:r>
            <a:r>
              <a:rPr lang="ja-JP" altLang="en-US" sz="1200" dirty="0" smtClean="0"/>
              <a:t>　応募</a:t>
            </a:r>
            <a:r>
              <a:rPr lang="ja-JP" altLang="en-US" sz="1200" dirty="0"/>
              <a:t>できる学校が指定されているため</a:t>
            </a:r>
            <a:r>
              <a:rPr lang="ja-JP" altLang="en-US" sz="1200" dirty="0" smtClean="0"/>
              <a:t>、　</a:t>
            </a:r>
            <a:endParaRPr lang="en-US" altLang="ja-JP" sz="1200" dirty="0" smtClean="0"/>
          </a:p>
          <a:p>
            <a:pPr>
              <a:lnSpc>
                <a:spcPts val="1700"/>
              </a:lnSpc>
            </a:pPr>
            <a:r>
              <a:rPr lang="ja-JP" altLang="en-US" sz="1200" dirty="0"/>
              <a:t>　</a:t>
            </a:r>
            <a:r>
              <a:rPr lang="ja-JP" altLang="en-US" sz="1200" dirty="0" smtClean="0"/>
              <a:t>倍率</a:t>
            </a:r>
            <a:r>
              <a:rPr lang="ja-JP" altLang="en-US" sz="1200" dirty="0" smtClean="0"/>
              <a:t>は一般的に低く</a:t>
            </a:r>
            <a:r>
              <a:rPr lang="ja-JP" altLang="en-US" sz="1200" dirty="0"/>
              <a:t>抑えられています。</a:t>
            </a:r>
          </a:p>
          <a:p>
            <a:pPr>
              <a:lnSpc>
                <a:spcPts val="1500"/>
              </a:lnSpc>
            </a:pPr>
            <a:endParaRPr lang="en-US" altLang="ja-JP" sz="1200" dirty="0" smtClean="0"/>
          </a:p>
          <a:p>
            <a:pPr>
              <a:lnSpc>
                <a:spcPts val="1500"/>
              </a:lnSpc>
            </a:pPr>
            <a:endParaRPr lang="en-US" altLang="ja-JP" sz="1200" dirty="0" smtClean="0"/>
          </a:p>
          <a:p>
            <a:pPr>
              <a:lnSpc>
                <a:spcPts val="1700"/>
              </a:lnSpc>
            </a:pPr>
            <a:r>
              <a:rPr lang="ja-JP" altLang="en-US" sz="1200" dirty="0" smtClean="0"/>
              <a:t>●</a:t>
            </a:r>
            <a:r>
              <a:rPr kumimoji="1" lang="ja-JP" altLang="en-US" sz="1200" dirty="0" smtClean="0">
                <a:latin typeface="HGSｺﾞｼｯｸE" panose="020B0900000000000000" pitchFamily="50" charset="-128"/>
                <a:ea typeface="HGSｺﾞｼｯｸE" panose="020B0900000000000000" pitchFamily="50" charset="-128"/>
              </a:rPr>
              <a:t>公開求人</a:t>
            </a:r>
            <a:endParaRPr kumimoji="1" lang="en-US" altLang="ja-JP" sz="1200" dirty="0" smtClean="0">
              <a:latin typeface="HGSｺﾞｼｯｸE" panose="020B0900000000000000" pitchFamily="50" charset="-128"/>
              <a:ea typeface="HGSｺﾞｼｯｸE" panose="020B0900000000000000" pitchFamily="50" charset="-128"/>
            </a:endParaRPr>
          </a:p>
          <a:p>
            <a:pPr>
              <a:lnSpc>
                <a:spcPts val="1700"/>
              </a:lnSpc>
            </a:pPr>
            <a:r>
              <a:rPr kumimoji="1" lang="ja-JP" altLang="en-US" sz="1200" dirty="0" smtClean="0"/>
              <a:t>　</a:t>
            </a:r>
            <a:r>
              <a:rPr kumimoji="1" lang="ja-JP" altLang="en-US" sz="1200" dirty="0"/>
              <a:t>　</a:t>
            </a:r>
            <a:r>
              <a:rPr kumimoji="1" lang="ja-JP" altLang="en-US" sz="1200" dirty="0" smtClean="0"/>
              <a:t>企業</a:t>
            </a:r>
            <a:r>
              <a:rPr kumimoji="1" lang="ja-JP" altLang="en-US" sz="1200" dirty="0" smtClean="0"/>
              <a:t>が学校を指定せず、全国に</a:t>
            </a:r>
            <a:r>
              <a:rPr kumimoji="1" lang="ja-JP" altLang="en-US" sz="1200" dirty="0" err="1" smtClean="0"/>
              <a:t>公開</a:t>
            </a:r>
            <a:r>
              <a:rPr kumimoji="1" lang="ja-JP" altLang="en-US" sz="1200" dirty="0" err="1" smtClean="0"/>
              <a:t>す</a:t>
            </a:r>
            <a:endParaRPr kumimoji="1" lang="en-US" altLang="ja-JP" sz="1200" dirty="0" smtClean="0"/>
          </a:p>
          <a:p>
            <a:pPr>
              <a:lnSpc>
                <a:spcPts val="1700"/>
              </a:lnSpc>
            </a:pPr>
            <a:r>
              <a:rPr kumimoji="1" lang="ja-JP" altLang="en-US" sz="1200" dirty="0"/>
              <a:t>　</a:t>
            </a:r>
            <a:r>
              <a:rPr kumimoji="1" lang="ja-JP" altLang="en-US" sz="1200" dirty="0" err="1" smtClean="0"/>
              <a:t>る</a:t>
            </a:r>
            <a:r>
              <a:rPr kumimoji="1" lang="ja-JP" altLang="en-US" sz="1200" dirty="0" smtClean="0"/>
              <a:t>求人。応募条件に合った生徒であれば</a:t>
            </a:r>
            <a:r>
              <a:rPr kumimoji="1" lang="ja-JP" altLang="en-US" sz="1200" dirty="0" smtClean="0"/>
              <a:t>、　</a:t>
            </a:r>
            <a:endParaRPr kumimoji="1" lang="en-US" altLang="ja-JP" sz="1200" dirty="0" smtClean="0"/>
          </a:p>
          <a:p>
            <a:pPr>
              <a:lnSpc>
                <a:spcPts val="1700"/>
              </a:lnSpc>
            </a:pPr>
            <a:r>
              <a:rPr kumimoji="1" lang="ja-JP" altLang="en-US" sz="1200" dirty="0"/>
              <a:t>　</a:t>
            </a:r>
            <a:r>
              <a:rPr kumimoji="1" lang="ja-JP" altLang="en-US" sz="1200" dirty="0" smtClean="0"/>
              <a:t>誰</a:t>
            </a:r>
            <a:r>
              <a:rPr kumimoji="1" lang="ja-JP" altLang="en-US" sz="1200" dirty="0" smtClean="0"/>
              <a:t>でも応募が可能な求人です。</a:t>
            </a:r>
            <a:endParaRPr kumimoji="1" lang="en-US" altLang="ja-JP" sz="1200" dirty="0" smtClean="0"/>
          </a:p>
        </p:txBody>
      </p:sp>
      <p:sp>
        <p:nvSpPr>
          <p:cNvPr id="31" name="正方形/長方形 30"/>
          <p:cNvSpPr/>
          <p:nvPr/>
        </p:nvSpPr>
        <p:spPr>
          <a:xfrm>
            <a:off x="5056460" y="723795"/>
            <a:ext cx="1044000" cy="198780"/>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2" name="直線矢印コネクタ 31"/>
          <p:cNvCxnSpPr>
            <a:stCxn id="30" idx="0"/>
          </p:cNvCxnSpPr>
          <p:nvPr/>
        </p:nvCxnSpPr>
        <p:spPr>
          <a:xfrm flipV="1">
            <a:off x="4329598" y="932573"/>
            <a:ext cx="846145" cy="1669113"/>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4" name="正方形/長方形 33"/>
          <p:cNvSpPr/>
          <p:nvPr/>
        </p:nvSpPr>
        <p:spPr>
          <a:xfrm>
            <a:off x="7613070" y="908404"/>
            <a:ext cx="593749" cy="208463"/>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5" name="直線矢印コネクタ 34"/>
          <p:cNvCxnSpPr/>
          <p:nvPr/>
        </p:nvCxnSpPr>
        <p:spPr>
          <a:xfrm flipV="1">
            <a:off x="6506784" y="1116867"/>
            <a:ext cx="1114867" cy="1367850"/>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6" name="正方形/長方形 35"/>
          <p:cNvSpPr/>
          <p:nvPr/>
        </p:nvSpPr>
        <p:spPr>
          <a:xfrm>
            <a:off x="5400072" y="2382659"/>
            <a:ext cx="1994520" cy="5915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300"/>
              </a:lnSpc>
            </a:pPr>
            <a:r>
              <a:rPr lang="ja-JP" altLang="en-US" sz="900" dirty="0" smtClean="0">
                <a:latin typeface="HG丸ｺﾞｼｯｸM-PRO" panose="020F0600000000000000" pitchFamily="50" charset="-128"/>
                <a:ea typeface="HG丸ｺﾞｼｯｸM-PRO" panose="020F0600000000000000" pitchFamily="50" charset="-128"/>
              </a:rPr>
              <a:t>・「複数応募」の欄に「</a:t>
            </a:r>
            <a:r>
              <a:rPr lang="ja-JP" altLang="en-US" sz="900" b="1" dirty="0" smtClean="0">
                <a:latin typeface="HG丸ｺﾞｼｯｸM-PRO" panose="020F0600000000000000" pitchFamily="50" charset="-128"/>
                <a:ea typeface="HG丸ｺﾞｼｯｸM-PRO" panose="020F0600000000000000" pitchFamily="50" charset="-128"/>
              </a:rPr>
              <a:t>可</a:t>
            </a:r>
            <a:r>
              <a:rPr lang="ja-JP" altLang="en-US" sz="900" dirty="0" smtClean="0">
                <a:latin typeface="HG丸ｺﾞｼｯｸM-PRO" panose="020F0600000000000000" pitchFamily="50" charset="-128"/>
                <a:ea typeface="HG丸ｺﾞｼｯｸM-PRO" panose="020F0600000000000000" pitchFamily="50" charset="-128"/>
              </a:rPr>
              <a:t>」と記</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3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載がされていれば、２社同時に</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3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応募できる求人です。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7215281" y="3292068"/>
            <a:ext cx="1852685" cy="7687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300"/>
              </a:lnSpc>
            </a:pPr>
            <a:r>
              <a:rPr lang="ja-JP" altLang="en-US" sz="900" dirty="0" smtClean="0">
                <a:latin typeface="HG丸ｺﾞｼｯｸM-PRO" panose="020F0600000000000000" pitchFamily="50" charset="-128"/>
                <a:ea typeface="HG丸ｺﾞｼｯｸM-PRO" panose="020F0600000000000000" pitchFamily="50" charset="-128"/>
              </a:rPr>
              <a:t>・「</a:t>
            </a:r>
            <a:r>
              <a:rPr kumimoji="1" lang="ja-JP" altLang="en-US" sz="900" b="1" dirty="0" smtClean="0">
                <a:latin typeface="HG丸ｺﾞｼｯｸM-PRO" panose="020F0600000000000000" pitchFamily="50" charset="-128"/>
                <a:ea typeface="HG丸ｺﾞｼｯｸM-PRO" panose="020F0600000000000000" pitchFamily="50" charset="-128"/>
              </a:rPr>
              <a:t>指定校求人</a:t>
            </a:r>
            <a:r>
              <a:rPr kumimoji="1" lang="ja-JP" altLang="en-US" sz="900" dirty="0" smtClean="0">
                <a:latin typeface="HG丸ｺﾞｼｯｸM-PRO" panose="020F0600000000000000" pitchFamily="50" charset="-128"/>
                <a:ea typeface="HG丸ｺﾞｼｯｸM-PRO" panose="020F0600000000000000" pitchFamily="50" charset="-128"/>
              </a:rPr>
              <a:t>」または「</a:t>
            </a:r>
            <a:r>
              <a:rPr kumimoji="1" lang="ja-JP" altLang="en-US" sz="900" b="1" dirty="0" smtClean="0">
                <a:latin typeface="HG丸ｺﾞｼｯｸM-PRO" panose="020F0600000000000000" pitchFamily="50" charset="-128"/>
                <a:ea typeface="HG丸ｺﾞｼｯｸM-PRO" panose="020F0600000000000000" pitchFamily="50" charset="-128"/>
              </a:rPr>
              <a:t>公</a:t>
            </a:r>
            <a:endParaRPr kumimoji="1" lang="en-US" altLang="ja-JP" sz="900" b="1" dirty="0" smtClean="0">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900" dirty="0">
                <a:latin typeface="HG丸ｺﾞｼｯｸM-PRO" panose="020F0600000000000000" pitchFamily="50" charset="-128"/>
                <a:ea typeface="HG丸ｺﾞｼｯｸM-PRO" panose="020F0600000000000000" pitchFamily="50" charset="-128"/>
              </a:rPr>
              <a:t>　</a:t>
            </a:r>
            <a:r>
              <a:rPr kumimoji="1" lang="ja-JP" altLang="en-US" sz="900" b="1" dirty="0" smtClean="0">
                <a:latin typeface="HG丸ｺﾞｼｯｸM-PRO" panose="020F0600000000000000" pitchFamily="50" charset="-128"/>
                <a:ea typeface="HG丸ｺﾞｼｯｸM-PRO" panose="020F0600000000000000" pitchFamily="50" charset="-128"/>
              </a:rPr>
              <a:t>開求人</a:t>
            </a:r>
            <a:r>
              <a:rPr kumimoji="1" lang="ja-JP" altLang="en-US" sz="900" dirty="0" smtClean="0">
                <a:latin typeface="HG丸ｺﾞｼｯｸM-PRO" panose="020F0600000000000000" pitchFamily="50" charset="-128"/>
                <a:ea typeface="HG丸ｺﾞｼｯｸM-PRO" panose="020F0600000000000000" pitchFamily="50" charset="-128"/>
              </a:rPr>
              <a:t>」の記載があります。</a:t>
            </a:r>
            <a:endParaRPr kumimoji="1" lang="en-US" altLang="ja-JP" sz="900" dirty="0" smtClean="0">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900" dirty="0" smtClean="0">
                <a:latin typeface="HG丸ｺﾞｼｯｸM-PRO" panose="020F0600000000000000" pitchFamily="50" charset="-128"/>
                <a:ea typeface="HG丸ｺﾞｼｯｸM-PRO" panose="020F0600000000000000" pitchFamily="50" charset="-128"/>
              </a:rPr>
              <a:t>・指定校求人の場合は、学校名</a:t>
            </a:r>
            <a:endParaRPr kumimoji="1" lang="en-US" altLang="ja-JP" sz="900" dirty="0" smtClean="0">
              <a:latin typeface="HG丸ｺﾞｼｯｸM-PRO" panose="020F0600000000000000" pitchFamily="50" charset="-128"/>
              <a:ea typeface="HG丸ｺﾞｼｯｸM-PRO" panose="020F0600000000000000" pitchFamily="50" charset="-128"/>
            </a:endParaRPr>
          </a:p>
          <a:p>
            <a:pPr>
              <a:lnSpc>
                <a:spcPts val="1300"/>
              </a:lnSpc>
            </a:pPr>
            <a:r>
              <a:rPr kumimoji="1" lang="ja-JP" altLang="en-US" sz="900" dirty="0">
                <a:latin typeface="HG丸ｺﾞｼｯｸM-PRO" panose="020F0600000000000000" pitchFamily="50" charset="-128"/>
                <a:ea typeface="HG丸ｺﾞｼｯｸM-PRO" panose="020F0600000000000000" pitchFamily="50" charset="-128"/>
              </a:rPr>
              <a:t>　</a:t>
            </a:r>
            <a:r>
              <a:rPr kumimoji="1" lang="ja-JP" altLang="en-US" sz="900" dirty="0" smtClean="0">
                <a:latin typeface="HG丸ｺﾞｼｯｸM-PRO" panose="020F0600000000000000" pitchFamily="50" charset="-128"/>
                <a:ea typeface="HG丸ｺﾞｼｯｸM-PRO" panose="020F0600000000000000" pitchFamily="50" charset="-128"/>
              </a:rPr>
              <a:t>が書</a:t>
            </a:r>
            <a:r>
              <a:rPr kumimoji="1" lang="ja-JP" altLang="en-US" sz="900" dirty="0">
                <a:latin typeface="HG丸ｺﾞｼｯｸM-PRO" panose="020F0600000000000000" pitchFamily="50" charset="-128"/>
                <a:ea typeface="HG丸ｺﾞｼｯｸM-PRO" panose="020F0600000000000000" pitchFamily="50" charset="-128"/>
              </a:rPr>
              <a:t>かれています</a:t>
            </a:r>
            <a:r>
              <a:rPr kumimoji="1" lang="ja-JP" altLang="en-US" sz="900" dirty="0" smtClean="0">
                <a:latin typeface="HG丸ｺﾞｼｯｸM-PRO" panose="020F0600000000000000" pitchFamily="50" charset="-128"/>
                <a:ea typeface="HG丸ｺﾞｼｯｸM-PRO" panose="020F0600000000000000" pitchFamily="50" charset="-128"/>
              </a:rPr>
              <a:t>。</a:t>
            </a:r>
            <a:endParaRPr kumimoji="1" lang="ja-JP" altLang="en-US" sz="900" dirty="0">
              <a:latin typeface="HG丸ｺﾞｼｯｸM-PRO" panose="020F0600000000000000" pitchFamily="50" charset="-128"/>
              <a:ea typeface="HG丸ｺﾞｼｯｸM-PRO" panose="020F0600000000000000" pitchFamily="50" charset="-128"/>
            </a:endParaRPr>
          </a:p>
        </p:txBody>
      </p:sp>
      <p:cxnSp>
        <p:nvCxnSpPr>
          <p:cNvPr id="38" name="直線矢印コネクタ 37"/>
          <p:cNvCxnSpPr>
            <a:stCxn id="37" idx="0"/>
          </p:cNvCxnSpPr>
          <p:nvPr/>
        </p:nvCxnSpPr>
        <p:spPr>
          <a:xfrm flipV="1">
            <a:off x="8141624" y="2328434"/>
            <a:ext cx="65195" cy="963634"/>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正方形/長方形 39"/>
          <p:cNvSpPr/>
          <p:nvPr/>
        </p:nvSpPr>
        <p:spPr>
          <a:xfrm>
            <a:off x="7546971" y="1908769"/>
            <a:ext cx="1289210" cy="421855"/>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正方形/長方形 29"/>
          <p:cNvSpPr/>
          <p:nvPr/>
        </p:nvSpPr>
        <p:spPr>
          <a:xfrm>
            <a:off x="3332338" y="2601686"/>
            <a:ext cx="1994520" cy="104516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ja-JP" altLang="en-US" sz="900" dirty="0" smtClean="0">
                <a:latin typeface="HG丸ｺﾞｼｯｸM-PRO" panose="020F0600000000000000" pitchFamily="50" charset="-128"/>
                <a:ea typeface="HG丸ｺﾞｼｯｸM-PRO" panose="020F0600000000000000" pitchFamily="50" charset="-128"/>
              </a:rPr>
              <a:t>・「インターネットによる全国の　</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高校への公開　</a:t>
            </a:r>
            <a:r>
              <a:rPr lang="ja-JP" altLang="en-US" sz="900" b="1" dirty="0" smtClean="0">
                <a:latin typeface="HG丸ｺﾞｼｯｸM-PRO" panose="020F0600000000000000" pitchFamily="50" charset="-128"/>
                <a:ea typeface="HG丸ｺﾞｼｯｸM-PRO" panose="020F0600000000000000" pitchFamily="50" charset="-128"/>
              </a:rPr>
              <a:t>可</a:t>
            </a:r>
            <a:r>
              <a:rPr lang="ja-JP" altLang="en-US" sz="900" dirty="0" smtClean="0">
                <a:latin typeface="HG丸ｺﾞｼｯｸM-PRO" panose="020F0600000000000000" pitchFamily="50" charset="-128"/>
                <a:ea typeface="HG丸ｺﾞｼｯｸM-PRO" panose="020F0600000000000000" pitchFamily="50" charset="-128"/>
              </a:rPr>
              <a:t>」と</a:t>
            </a:r>
            <a:r>
              <a:rPr lang="ja-JP" altLang="en-US" sz="900" dirty="0" err="1" smtClean="0">
                <a:latin typeface="HG丸ｺﾞｼｯｸM-PRO" panose="020F0600000000000000" pitchFamily="50" charset="-128"/>
                <a:ea typeface="HG丸ｺﾞｼｯｸM-PRO" panose="020F0600000000000000" pitchFamily="50" charset="-128"/>
              </a:rPr>
              <a:t>記載があ</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れば、公開求人です。</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インターネットによる全国</a:t>
            </a:r>
            <a:r>
              <a:rPr lang="ja-JP" altLang="en-US" sz="900" dirty="0" smtClean="0">
                <a:latin typeface="HG丸ｺﾞｼｯｸM-PRO" panose="020F0600000000000000" pitchFamily="50" charset="-128"/>
                <a:ea typeface="HG丸ｺﾞｼｯｸM-PRO" panose="020F0600000000000000" pitchFamily="50" charset="-128"/>
              </a:rPr>
              <a:t>の</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高校</a:t>
            </a:r>
            <a:r>
              <a:rPr lang="ja-JP" altLang="en-US" sz="900" dirty="0">
                <a:latin typeface="HG丸ｺﾞｼｯｸM-PRO" panose="020F0600000000000000" pitchFamily="50" charset="-128"/>
                <a:ea typeface="HG丸ｺﾞｼｯｸM-PRO" panose="020F0600000000000000" pitchFamily="50" charset="-128"/>
              </a:rPr>
              <a:t>への公開　</a:t>
            </a:r>
            <a:r>
              <a:rPr lang="ja-JP" altLang="en-US" sz="900" b="1" dirty="0" smtClean="0">
                <a:latin typeface="HG丸ｺﾞｼｯｸM-PRO" panose="020F0600000000000000" pitchFamily="50" charset="-128"/>
                <a:ea typeface="HG丸ｺﾞｼｯｸM-PRO" panose="020F0600000000000000" pitchFamily="50" charset="-128"/>
              </a:rPr>
              <a:t>不可</a:t>
            </a:r>
            <a:r>
              <a:rPr lang="ja-JP" altLang="en-US" sz="900" dirty="0" smtClean="0">
                <a:latin typeface="HG丸ｺﾞｼｯｸM-PRO" panose="020F0600000000000000" pitchFamily="50" charset="-128"/>
                <a:ea typeface="HG丸ｺﾞｼｯｸM-PRO" panose="020F0600000000000000" pitchFamily="50" charset="-128"/>
              </a:rPr>
              <a:t>」と記載が　</a:t>
            </a:r>
            <a:endParaRPr lang="en-US" altLang="ja-JP" sz="900"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あれば、指定校求人です。 </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a:xfrm>
            <a:off x="5529045" y="266541"/>
            <a:ext cx="3543526" cy="2412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900" dirty="0" smtClean="0"/>
              <a:t>（１枚</a:t>
            </a:r>
            <a:r>
              <a:rPr kumimoji="1" lang="ja-JP" altLang="en-US" sz="900" dirty="0" err="1" smtClean="0"/>
              <a:t>め</a:t>
            </a:r>
            <a:r>
              <a:rPr kumimoji="1" lang="ja-JP" altLang="en-US" sz="900" dirty="0" smtClean="0"/>
              <a:t>）　　　　　　　　　　　　　　　　　　　（２枚</a:t>
            </a:r>
            <a:r>
              <a:rPr kumimoji="1" lang="ja-JP" altLang="en-US" sz="900" dirty="0" err="1" smtClean="0"/>
              <a:t>め</a:t>
            </a:r>
            <a:r>
              <a:rPr kumimoji="1" lang="ja-JP" altLang="en-US" sz="900" dirty="0" smtClean="0"/>
              <a:t>）</a:t>
            </a:r>
            <a:endParaRPr kumimoji="1" lang="en-US" altLang="ja-JP" sz="900" dirty="0" smtClean="0"/>
          </a:p>
        </p:txBody>
      </p:sp>
      <p:sp>
        <p:nvSpPr>
          <p:cNvPr id="22" name="横巻き 21"/>
          <p:cNvSpPr/>
          <p:nvPr/>
        </p:nvSpPr>
        <p:spPr>
          <a:xfrm>
            <a:off x="133333" y="5635905"/>
            <a:ext cx="8893174" cy="977375"/>
          </a:xfrm>
          <a:prstGeom prst="horizontalScroll">
            <a:avLst/>
          </a:prstGeom>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2200"/>
              </a:lnSpc>
            </a:pPr>
            <a:r>
              <a:rPr lang="ja-JP" altLang="en-US" sz="1600" dirty="0" smtClean="0">
                <a:latin typeface="+mn-ea"/>
              </a:rPr>
              <a:t>自身</a:t>
            </a:r>
            <a:r>
              <a:rPr lang="ja-JP" altLang="en-US" sz="1600" dirty="0">
                <a:latin typeface="+mn-ea"/>
              </a:rPr>
              <a:t>の適性や能力を生かした仕事に就くことができるよう、きちんとルールを理解したうえで、保護者の方や先生としっかり相談しながら就職活動を始めましょう</a:t>
            </a:r>
            <a:r>
              <a:rPr lang="ja-JP" altLang="en-US" sz="1600" dirty="0" smtClean="0">
                <a:latin typeface="+mn-ea"/>
              </a:rPr>
              <a:t>。</a:t>
            </a:r>
            <a:endParaRPr kumimoji="1" lang="ja-JP" altLang="en-US" sz="1600" dirty="0"/>
          </a:p>
        </p:txBody>
      </p:sp>
      <p:sp>
        <p:nvSpPr>
          <p:cNvPr id="29" name="Text Box 42"/>
          <p:cNvSpPr txBox="1">
            <a:spLocks noChangeArrowheads="1"/>
          </p:cNvSpPr>
          <p:nvPr/>
        </p:nvSpPr>
        <p:spPr bwMode="auto">
          <a:xfrm>
            <a:off x="6506784" y="6563102"/>
            <a:ext cx="2810857" cy="307777"/>
          </a:xfrm>
          <a:prstGeom prst="rect">
            <a:avLst/>
          </a:prstGeom>
          <a:noFill/>
          <a:ln w="9525">
            <a:noFill/>
            <a:miter lim="800000"/>
            <a:headEnd/>
            <a:tailEnd/>
          </a:ln>
        </p:spPr>
        <p:txBody>
          <a:bodyPr wrap="square" lIns="42094" rIns="42094">
            <a:spAutoFit/>
          </a:bodyPr>
          <a:lstStyle>
            <a:defPPr>
              <a:defRPr lang="ja-JP"/>
            </a:defPPr>
            <a:lvl1pPr marL="0" algn="l" defTabSz="1279914" rtl="0" eaLnBrk="1" latinLnBrk="0" hangingPunct="1">
              <a:defRPr kumimoji="1" sz="2500" kern="1200">
                <a:solidFill>
                  <a:schemeClr val="tx1"/>
                </a:solidFill>
                <a:latin typeface="+mn-lt"/>
                <a:ea typeface="+mn-ea"/>
                <a:cs typeface="+mn-cs"/>
              </a:defRPr>
            </a:lvl1pPr>
            <a:lvl2pPr marL="639958" algn="l" defTabSz="1279914" rtl="0" eaLnBrk="1" latinLnBrk="0" hangingPunct="1">
              <a:defRPr kumimoji="1" sz="2500" kern="1200">
                <a:solidFill>
                  <a:schemeClr val="tx1"/>
                </a:solidFill>
                <a:latin typeface="+mn-lt"/>
                <a:ea typeface="+mn-ea"/>
                <a:cs typeface="+mn-cs"/>
              </a:defRPr>
            </a:lvl2pPr>
            <a:lvl3pPr marL="1279914" algn="l" defTabSz="1279914" rtl="0" eaLnBrk="1" latinLnBrk="0" hangingPunct="1">
              <a:defRPr kumimoji="1" sz="2500" kern="1200">
                <a:solidFill>
                  <a:schemeClr val="tx1"/>
                </a:solidFill>
                <a:latin typeface="+mn-lt"/>
                <a:ea typeface="+mn-ea"/>
                <a:cs typeface="+mn-cs"/>
              </a:defRPr>
            </a:lvl3pPr>
            <a:lvl4pPr marL="1919872" algn="l" defTabSz="1279914" rtl="0" eaLnBrk="1" latinLnBrk="0" hangingPunct="1">
              <a:defRPr kumimoji="1" sz="2500" kern="1200">
                <a:solidFill>
                  <a:schemeClr val="tx1"/>
                </a:solidFill>
                <a:latin typeface="+mn-lt"/>
                <a:ea typeface="+mn-ea"/>
                <a:cs typeface="+mn-cs"/>
              </a:defRPr>
            </a:lvl4pPr>
            <a:lvl5pPr marL="2559830" algn="l" defTabSz="1279914" rtl="0" eaLnBrk="1" latinLnBrk="0" hangingPunct="1">
              <a:defRPr kumimoji="1" sz="2500" kern="1200">
                <a:solidFill>
                  <a:schemeClr val="tx1"/>
                </a:solidFill>
                <a:latin typeface="+mn-lt"/>
                <a:ea typeface="+mn-ea"/>
                <a:cs typeface="+mn-cs"/>
              </a:defRPr>
            </a:lvl5pPr>
            <a:lvl6pPr marL="3199788" algn="l" defTabSz="1279914" rtl="0" eaLnBrk="1" latinLnBrk="0" hangingPunct="1">
              <a:defRPr kumimoji="1" sz="2500" kern="1200">
                <a:solidFill>
                  <a:schemeClr val="tx1"/>
                </a:solidFill>
                <a:latin typeface="+mn-lt"/>
                <a:ea typeface="+mn-ea"/>
                <a:cs typeface="+mn-cs"/>
              </a:defRPr>
            </a:lvl6pPr>
            <a:lvl7pPr marL="3839745" algn="l" defTabSz="1279914" rtl="0" eaLnBrk="1" latinLnBrk="0" hangingPunct="1">
              <a:defRPr kumimoji="1" sz="2500" kern="1200">
                <a:solidFill>
                  <a:schemeClr val="tx1"/>
                </a:solidFill>
                <a:latin typeface="+mn-lt"/>
                <a:ea typeface="+mn-ea"/>
                <a:cs typeface="+mn-cs"/>
              </a:defRPr>
            </a:lvl7pPr>
            <a:lvl8pPr marL="4479703" algn="l" defTabSz="1279914" rtl="0" eaLnBrk="1" latinLnBrk="0" hangingPunct="1">
              <a:defRPr kumimoji="1" sz="2500" kern="1200">
                <a:solidFill>
                  <a:schemeClr val="tx1"/>
                </a:solidFill>
                <a:latin typeface="+mn-lt"/>
                <a:ea typeface="+mn-ea"/>
                <a:cs typeface="+mn-cs"/>
              </a:defRPr>
            </a:lvl8pPr>
            <a:lvl9pPr marL="5119661" algn="l" defTabSz="1279914" rtl="0" eaLnBrk="1" latinLnBrk="0" hangingPunct="1">
              <a:defRPr kumimoji="1" sz="2500" kern="1200">
                <a:solidFill>
                  <a:schemeClr val="tx1"/>
                </a:solidFill>
                <a:latin typeface="+mn-lt"/>
                <a:ea typeface="+mn-ea"/>
                <a:cs typeface="+mn-cs"/>
              </a:defRPr>
            </a:lvl9pPr>
          </a:lstStyle>
          <a:p>
            <a:pPr algn="ctr">
              <a:defRPr/>
            </a:pPr>
            <a:r>
              <a:rPr lang="ja-JP" altLang="en-US" sz="1400" b="1" spc="-25" dirty="0" smtClean="0">
                <a:latin typeface="メイリオ" panose="020B0604030504040204" pitchFamily="50" charset="-128"/>
                <a:ea typeface="メイリオ" panose="020B0604030504040204" pitchFamily="50" charset="-128"/>
                <a:cs typeface="メイリオ" panose="020B0604030504040204" pitchFamily="50" charset="-128"/>
              </a:rPr>
              <a:t>大阪府教育庁　高等学校課</a:t>
            </a:r>
            <a:endParaRPr lang="ja-JP" altLang="en-US" sz="1400" b="1" spc="-25"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547321" y="56993"/>
            <a:ext cx="3567479" cy="184666"/>
          </a:xfrm>
          <a:prstGeom prst="rect">
            <a:avLst/>
          </a:prstGeom>
          <a:noFill/>
        </p:spPr>
        <p:txBody>
          <a:bodyPr wrap="square" rtlCol="0">
            <a:spAutoFit/>
          </a:bodyPr>
          <a:lstStyle/>
          <a:p>
            <a:r>
              <a:rPr lang="ja-JP" altLang="en-US" sz="600" dirty="0" err="1">
                <a:latin typeface="+mn-ea"/>
              </a:rPr>
              <a:t>がっ</a:t>
            </a:r>
            <a:r>
              <a:rPr lang="ja-JP" altLang="en-US" sz="600" dirty="0" smtClean="0">
                <a:latin typeface="+mn-ea"/>
              </a:rPr>
              <a:t>こう　　　　　　　   </a:t>
            </a:r>
            <a:r>
              <a:rPr lang="ja-JP" altLang="en-US" sz="600" dirty="0">
                <a:latin typeface="+mn-ea"/>
              </a:rPr>
              <a:t>　</a:t>
            </a:r>
            <a:r>
              <a:rPr lang="ja-JP" altLang="en-US" sz="600" dirty="0" smtClean="0">
                <a:latin typeface="+mn-ea"/>
              </a:rPr>
              <a:t>　　しゅうしょく　　　  </a:t>
            </a:r>
            <a:r>
              <a:rPr lang="ja-JP" altLang="en-US" sz="600" dirty="0">
                <a:latin typeface="+mn-ea"/>
              </a:rPr>
              <a:t>　</a:t>
            </a:r>
            <a:r>
              <a:rPr lang="ja-JP" altLang="en-US" sz="600" dirty="0" smtClean="0">
                <a:latin typeface="+mn-ea"/>
              </a:rPr>
              <a:t>　　　　　  きゅうじん 　　　しゅ  るい</a:t>
            </a:r>
            <a:endParaRPr lang="en-US" altLang="ja-JP" sz="600" dirty="0" smtClean="0">
              <a:latin typeface="+mn-ea"/>
            </a:endParaRPr>
          </a:p>
        </p:txBody>
      </p:sp>
      <p:sp>
        <p:nvSpPr>
          <p:cNvPr id="41" name="テキスト ボックス 40"/>
          <p:cNvSpPr txBox="1"/>
          <p:nvPr/>
        </p:nvSpPr>
        <p:spPr>
          <a:xfrm>
            <a:off x="344363" y="418634"/>
            <a:ext cx="1170112" cy="184666"/>
          </a:xfrm>
          <a:prstGeom prst="rect">
            <a:avLst/>
          </a:prstGeom>
          <a:noFill/>
        </p:spPr>
        <p:txBody>
          <a:bodyPr wrap="square" rtlCol="0">
            <a:spAutoFit/>
          </a:bodyPr>
          <a:lstStyle/>
          <a:p>
            <a:r>
              <a:rPr lang="ja-JP" altLang="en-US" sz="600" dirty="0">
                <a:latin typeface="+mn-ea"/>
              </a:rPr>
              <a:t> </a:t>
            </a:r>
            <a:r>
              <a:rPr lang="ja-JP" altLang="en-US" sz="600" dirty="0" smtClean="0">
                <a:latin typeface="+mn-ea"/>
              </a:rPr>
              <a:t> してい こうきゅうじ</a:t>
            </a:r>
            <a:r>
              <a:rPr lang="ja-JP" altLang="en-US" sz="600" dirty="0">
                <a:latin typeface="+mn-ea"/>
              </a:rPr>
              <a:t>ん</a:t>
            </a:r>
            <a:endParaRPr lang="en-US" altLang="ja-JP" sz="600" dirty="0" smtClean="0">
              <a:latin typeface="+mn-ea"/>
            </a:endParaRPr>
          </a:p>
        </p:txBody>
      </p:sp>
      <p:sp>
        <p:nvSpPr>
          <p:cNvPr id="42" name="テキスト ボックス 41"/>
          <p:cNvSpPr txBox="1"/>
          <p:nvPr/>
        </p:nvSpPr>
        <p:spPr>
          <a:xfrm>
            <a:off x="509050" y="647823"/>
            <a:ext cx="2796142" cy="184666"/>
          </a:xfrm>
          <a:prstGeom prst="rect">
            <a:avLst/>
          </a:prstGeom>
          <a:noFill/>
        </p:spPr>
        <p:txBody>
          <a:bodyPr wrap="square" rtlCol="0">
            <a:spAutoFit/>
          </a:bodyPr>
          <a:lstStyle/>
          <a:p>
            <a:r>
              <a:rPr lang="ja-JP" altLang="en-US" sz="600" dirty="0" smtClean="0">
                <a:latin typeface="+mn-ea"/>
              </a:rPr>
              <a:t>きぎょう　　がっこう　　  し てい　　　  ていしゅつ           きゅうじん</a:t>
            </a:r>
            <a:endParaRPr lang="en-US" altLang="ja-JP" sz="600" dirty="0" smtClean="0">
              <a:latin typeface="+mn-ea"/>
            </a:endParaRPr>
          </a:p>
        </p:txBody>
      </p:sp>
      <p:sp>
        <p:nvSpPr>
          <p:cNvPr id="43" name="テキスト ボックス 42"/>
          <p:cNvSpPr txBox="1"/>
          <p:nvPr/>
        </p:nvSpPr>
        <p:spPr>
          <a:xfrm>
            <a:off x="511208" y="865250"/>
            <a:ext cx="2796142" cy="184666"/>
          </a:xfrm>
          <a:prstGeom prst="rect">
            <a:avLst/>
          </a:prstGeom>
          <a:noFill/>
        </p:spPr>
        <p:txBody>
          <a:bodyPr wrap="square" rtlCol="0">
            <a:spAutoFit/>
          </a:bodyPr>
          <a:lstStyle/>
          <a:p>
            <a:r>
              <a:rPr lang="ja-JP" altLang="en-US" sz="600" dirty="0">
                <a:latin typeface="+mn-ea"/>
              </a:rPr>
              <a:t>かくこう</a:t>
            </a:r>
            <a:r>
              <a:rPr lang="ja-JP" altLang="en-US" sz="600" dirty="0" smtClean="0">
                <a:latin typeface="+mn-ea"/>
              </a:rPr>
              <a:t>　　</a:t>
            </a:r>
            <a:r>
              <a:rPr lang="ja-JP" altLang="en-US" sz="600" dirty="0">
                <a:latin typeface="+mn-ea"/>
              </a:rPr>
              <a:t>　</a:t>
            </a:r>
            <a:r>
              <a:rPr lang="ja-JP" altLang="en-US" sz="600" dirty="0" smtClean="0">
                <a:latin typeface="+mn-ea"/>
              </a:rPr>
              <a:t>　おう ぼ                       にんずう　　 き</a:t>
            </a:r>
            <a:endParaRPr lang="en-US" altLang="ja-JP" sz="600" dirty="0" smtClean="0">
              <a:latin typeface="+mn-ea"/>
            </a:endParaRPr>
          </a:p>
        </p:txBody>
      </p:sp>
      <p:sp>
        <p:nvSpPr>
          <p:cNvPr id="44" name="テキスト ボックス 43"/>
          <p:cNvSpPr txBox="1"/>
          <p:nvPr/>
        </p:nvSpPr>
        <p:spPr>
          <a:xfrm>
            <a:off x="816002" y="1080150"/>
            <a:ext cx="2796142" cy="184666"/>
          </a:xfrm>
          <a:prstGeom prst="rect">
            <a:avLst/>
          </a:prstGeom>
          <a:noFill/>
        </p:spPr>
        <p:txBody>
          <a:bodyPr wrap="square" rtlCol="0">
            <a:spAutoFit/>
          </a:bodyPr>
          <a:lstStyle/>
          <a:p>
            <a:r>
              <a:rPr lang="ja-JP" altLang="en-US" sz="600" dirty="0" smtClean="0">
                <a:latin typeface="+mn-ea"/>
              </a:rPr>
              <a:t> き  ぼう               せい と         おう ぼ にんず</a:t>
            </a:r>
            <a:r>
              <a:rPr lang="ja-JP" altLang="en-US" sz="600" dirty="0" err="1" smtClean="0">
                <a:latin typeface="+mn-ea"/>
              </a:rPr>
              <a:t>う</a:t>
            </a:r>
            <a:r>
              <a:rPr lang="ja-JP" altLang="en-US" sz="600" dirty="0" smtClean="0">
                <a:latin typeface="+mn-ea"/>
              </a:rPr>
              <a:t>       うわまわ　　  </a:t>
            </a:r>
            <a:endParaRPr lang="en-US" altLang="ja-JP" sz="600" dirty="0" smtClean="0">
              <a:latin typeface="+mn-ea"/>
            </a:endParaRPr>
          </a:p>
        </p:txBody>
      </p:sp>
      <p:sp>
        <p:nvSpPr>
          <p:cNvPr id="45" name="テキスト ボックス 44"/>
          <p:cNvSpPr txBox="1"/>
          <p:nvPr/>
        </p:nvSpPr>
        <p:spPr>
          <a:xfrm>
            <a:off x="382604" y="1299813"/>
            <a:ext cx="1460475" cy="184666"/>
          </a:xfrm>
          <a:prstGeom prst="rect">
            <a:avLst/>
          </a:prstGeom>
          <a:noFill/>
        </p:spPr>
        <p:txBody>
          <a:bodyPr wrap="square" rtlCol="0">
            <a:spAutoFit/>
          </a:bodyPr>
          <a:lstStyle/>
          <a:p>
            <a:r>
              <a:rPr lang="ja-JP" altLang="en-US" sz="600" dirty="0" smtClean="0">
                <a:latin typeface="+mn-ea"/>
              </a:rPr>
              <a:t>ば  あい　　       こうない</a:t>
            </a:r>
            <a:r>
              <a:rPr lang="ja-JP" altLang="en-US" sz="600" dirty="0" smtClean="0">
                <a:latin typeface="+mn-ea"/>
              </a:rPr>
              <a:t>せんこう</a:t>
            </a:r>
            <a:endParaRPr lang="en-US" altLang="ja-JP" sz="600" dirty="0" smtClean="0">
              <a:latin typeface="+mn-ea"/>
            </a:endParaRPr>
          </a:p>
        </p:txBody>
      </p:sp>
      <p:sp>
        <p:nvSpPr>
          <p:cNvPr id="46" name="テキスト ボックス 45"/>
          <p:cNvSpPr txBox="1"/>
          <p:nvPr/>
        </p:nvSpPr>
        <p:spPr>
          <a:xfrm>
            <a:off x="515821" y="1508578"/>
            <a:ext cx="2858002" cy="184666"/>
          </a:xfrm>
          <a:prstGeom prst="rect">
            <a:avLst/>
          </a:prstGeom>
          <a:noFill/>
        </p:spPr>
        <p:txBody>
          <a:bodyPr wrap="square" rtlCol="0">
            <a:spAutoFit/>
          </a:bodyPr>
          <a:lstStyle/>
          <a:p>
            <a:r>
              <a:rPr lang="ja-JP" altLang="en-US" sz="600" dirty="0" smtClean="0">
                <a:latin typeface="+mn-ea"/>
              </a:rPr>
              <a:t>おう ぼ　　　　　　  </a:t>
            </a:r>
            <a:r>
              <a:rPr lang="ja-JP" altLang="en-US" sz="600" dirty="0" err="1" smtClean="0">
                <a:latin typeface="+mn-ea"/>
              </a:rPr>
              <a:t>がっ</a:t>
            </a:r>
            <a:r>
              <a:rPr lang="ja-JP" altLang="en-US" sz="600" dirty="0" smtClean="0">
                <a:latin typeface="+mn-ea"/>
              </a:rPr>
              <a:t>こう        し  てい</a:t>
            </a:r>
            <a:endParaRPr lang="en-US" altLang="ja-JP" sz="600" dirty="0" smtClean="0">
              <a:latin typeface="+mn-ea"/>
            </a:endParaRPr>
          </a:p>
        </p:txBody>
      </p:sp>
      <p:sp>
        <p:nvSpPr>
          <p:cNvPr id="47" name="テキスト ボックス 46"/>
          <p:cNvSpPr txBox="1"/>
          <p:nvPr/>
        </p:nvSpPr>
        <p:spPr>
          <a:xfrm>
            <a:off x="349130" y="1728241"/>
            <a:ext cx="2858002" cy="184666"/>
          </a:xfrm>
          <a:prstGeom prst="rect">
            <a:avLst/>
          </a:prstGeom>
          <a:noFill/>
        </p:spPr>
        <p:txBody>
          <a:bodyPr wrap="square" rtlCol="0">
            <a:spAutoFit/>
          </a:bodyPr>
          <a:lstStyle/>
          <a:p>
            <a:r>
              <a:rPr lang="ja-JP" altLang="en-US" sz="600" dirty="0">
                <a:latin typeface="+mn-ea"/>
              </a:rPr>
              <a:t>ばいり</a:t>
            </a:r>
            <a:r>
              <a:rPr lang="ja-JP" altLang="en-US" sz="600" dirty="0" smtClean="0">
                <a:latin typeface="+mn-ea"/>
              </a:rPr>
              <a:t>つ　　</a:t>
            </a:r>
            <a:r>
              <a:rPr lang="ja-JP" altLang="en-US" sz="600" dirty="0" err="1" smtClean="0">
                <a:latin typeface="+mn-ea"/>
              </a:rPr>
              <a:t>いっぱんて</a:t>
            </a:r>
            <a:r>
              <a:rPr lang="ja-JP" altLang="en-US" sz="600" dirty="0" smtClean="0">
                <a:latin typeface="+mn-ea"/>
              </a:rPr>
              <a:t>き　　</a:t>
            </a:r>
            <a:r>
              <a:rPr lang="ja-JP" altLang="en-US" sz="600" dirty="0" smtClean="0">
                <a:latin typeface="+mn-ea"/>
              </a:rPr>
              <a:t> ひく</a:t>
            </a:r>
            <a:r>
              <a:rPr lang="ja-JP" altLang="en-US" sz="600" dirty="0" smtClean="0">
                <a:latin typeface="+mn-ea"/>
              </a:rPr>
              <a:t>　　おさ</a:t>
            </a:r>
            <a:endParaRPr lang="en-US" altLang="ja-JP" sz="600" dirty="0" smtClean="0">
              <a:latin typeface="+mn-ea"/>
            </a:endParaRPr>
          </a:p>
        </p:txBody>
      </p:sp>
      <p:sp>
        <p:nvSpPr>
          <p:cNvPr id="48" name="テキスト ボックス 47"/>
          <p:cNvSpPr txBox="1"/>
          <p:nvPr/>
        </p:nvSpPr>
        <p:spPr>
          <a:xfrm>
            <a:off x="306267" y="2291401"/>
            <a:ext cx="1170112" cy="184666"/>
          </a:xfrm>
          <a:prstGeom prst="rect">
            <a:avLst/>
          </a:prstGeom>
          <a:noFill/>
        </p:spPr>
        <p:txBody>
          <a:bodyPr wrap="square" rtlCol="0">
            <a:spAutoFit/>
          </a:bodyPr>
          <a:lstStyle/>
          <a:p>
            <a:r>
              <a:rPr lang="ja-JP" altLang="en-US" sz="600" dirty="0">
                <a:latin typeface="+mn-ea"/>
              </a:rPr>
              <a:t> </a:t>
            </a:r>
            <a:r>
              <a:rPr lang="ja-JP" altLang="en-US" sz="600" dirty="0" smtClean="0">
                <a:latin typeface="+mn-ea"/>
              </a:rPr>
              <a:t> </a:t>
            </a:r>
            <a:r>
              <a:rPr lang="ja-JP" altLang="en-US" sz="600" dirty="0">
                <a:latin typeface="+mn-ea"/>
              </a:rPr>
              <a:t>こうかい</a:t>
            </a:r>
            <a:r>
              <a:rPr lang="ja-JP" altLang="en-US" sz="600" dirty="0" smtClean="0">
                <a:latin typeface="+mn-ea"/>
              </a:rPr>
              <a:t>きゅうじん</a:t>
            </a:r>
            <a:endParaRPr lang="en-US" altLang="ja-JP" sz="600" dirty="0" smtClean="0">
              <a:latin typeface="+mn-ea"/>
            </a:endParaRPr>
          </a:p>
        </p:txBody>
      </p:sp>
      <p:sp>
        <p:nvSpPr>
          <p:cNvPr id="49" name="テキスト ボックス 48"/>
          <p:cNvSpPr txBox="1"/>
          <p:nvPr/>
        </p:nvSpPr>
        <p:spPr>
          <a:xfrm>
            <a:off x="507529" y="2540646"/>
            <a:ext cx="2858002" cy="184666"/>
          </a:xfrm>
          <a:prstGeom prst="rect">
            <a:avLst/>
          </a:prstGeom>
          <a:noFill/>
        </p:spPr>
        <p:txBody>
          <a:bodyPr wrap="square" rtlCol="0">
            <a:spAutoFit/>
          </a:bodyPr>
          <a:lstStyle/>
          <a:p>
            <a:r>
              <a:rPr lang="ja-JP" altLang="en-US" sz="600" dirty="0" smtClean="0">
                <a:latin typeface="+mn-ea"/>
              </a:rPr>
              <a:t>きぎょう　　がっこう　　  し てい　　　　　　ぜんこく　　こうかい</a:t>
            </a:r>
            <a:endParaRPr lang="en-US" altLang="ja-JP" sz="600" dirty="0" smtClean="0">
              <a:latin typeface="+mn-ea"/>
            </a:endParaRPr>
          </a:p>
        </p:txBody>
      </p:sp>
      <p:sp>
        <p:nvSpPr>
          <p:cNvPr id="50" name="テキスト ボックス 49"/>
          <p:cNvSpPr txBox="1"/>
          <p:nvPr/>
        </p:nvSpPr>
        <p:spPr>
          <a:xfrm>
            <a:off x="462707" y="2754912"/>
            <a:ext cx="2336905" cy="184666"/>
          </a:xfrm>
          <a:prstGeom prst="rect">
            <a:avLst/>
          </a:prstGeom>
          <a:noFill/>
        </p:spPr>
        <p:txBody>
          <a:bodyPr wrap="square" rtlCol="0">
            <a:spAutoFit/>
          </a:bodyPr>
          <a:lstStyle/>
          <a:p>
            <a:r>
              <a:rPr lang="ja-JP" altLang="en-US" sz="600" dirty="0" smtClean="0">
                <a:latin typeface="+mn-ea"/>
              </a:rPr>
              <a:t>きゅうじん　  おう ぼ じょうけん　   あ　             せい と　                                </a:t>
            </a:r>
            <a:endParaRPr lang="en-US" altLang="ja-JP" sz="600" dirty="0" smtClean="0">
              <a:latin typeface="+mn-ea"/>
            </a:endParaRPr>
          </a:p>
        </p:txBody>
      </p:sp>
      <p:sp>
        <p:nvSpPr>
          <p:cNvPr id="51" name="テキスト ボックス 50"/>
          <p:cNvSpPr txBox="1"/>
          <p:nvPr/>
        </p:nvSpPr>
        <p:spPr>
          <a:xfrm>
            <a:off x="350483" y="2974161"/>
            <a:ext cx="3149435" cy="184666"/>
          </a:xfrm>
          <a:prstGeom prst="rect">
            <a:avLst/>
          </a:prstGeom>
          <a:noFill/>
        </p:spPr>
        <p:txBody>
          <a:bodyPr wrap="square" rtlCol="0">
            <a:spAutoFit/>
          </a:bodyPr>
          <a:lstStyle/>
          <a:p>
            <a:r>
              <a:rPr lang="ja-JP" altLang="en-US" sz="600" dirty="0" smtClean="0">
                <a:latin typeface="+mn-ea"/>
              </a:rPr>
              <a:t>だれ　　　　 おう </a:t>
            </a:r>
            <a:r>
              <a:rPr lang="ja-JP" altLang="en-US" sz="600" dirty="0" smtClean="0">
                <a:latin typeface="+mn-ea"/>
              </a:rPr>
              <a:t>ぼ　       か  の</a:t>
            </a:r>
            <a:r>
              <a:rPr lang="ja-JP" altLang="en-US" sz="600" dirty="0" err="1" smtClean="0">
                <a:latin typeface="+mn-ea"/>
              </a:rPr>
              <a:t>う</a:t>
            </a:r>
            <a:r>
              <a:rPr lang="ja-JP" altLang="en-US" sz="600" dirty="0" smtClean="0">
                <a:latin typeface="+mn-ea"/>
              </a:rPr>
              <a:t>　 きゅうじん</a:t>
            </a:r>
            <a:endParaRPr lang="en-US" altLang="ja-JP" sz="600" dirty="0" smtClean="0">
              <a:latin typeface="+mn-ea"/>
            </a:endParaRPr>
          </a:p>
        </p:txBody>
      </p:sp>
      <p:sp>
        <p:nvSpPr>
          <p:cNvPr id="52" name="テキスト ボックス 51"/>
          <p:cNvSpPr txBox="1"/>
          <p:nvPr/>
        </p:nvSpPr>
        <p:spPr>
          <a:xfrm>
            <a:off x="279067" y="3697393"/>
            <a:ext cx="3474153" cy="184666"/>
          </a:xfrm>
          <a:prstGeom prst="rect">
            <a:avLst/>
          </a:prstGeom>
          <a:noFill/>
        </p:spPr>
        <p:txBody>
          <a:bodyPr wrap="square" rtlCol="0">
            <a:spAutoFit/>
          </a:bodyPr>
          <a:lstStyle/>
          <a:p>
            <a:r>
              <a:rPr lang="ja-JP" altLang="en-US" sz="600" dirty="0" smtClean="0">
                <a:latin typeface="+mn-ea"/>
              </a:rPr>
              <a:t>きゅう</a:t>
            </a:r>
            <a:r>
              <a:rPr lang="ja-JP" altLang="en-US" sz="600" dirty="0" err="1" smtClean="0">
                <a:latin typeface="+mn-ea"/>
              </a:rPr>
              <a:t>じんひょう</a:t>
            </a:r>
            <a:r>
              <a:rPr lang="ja-JP" altLang="en-US" sz="600" dirty="0" smtClean="0">
                <a:latin typeface="+mn-ea"/>
              </a:rPr>
              <a:t>　　  み   かた　                                              </a:t>
            </a:r>
            <a:r>
              <a:rPr lang="ja-JP" altLang="en-US" sz="600" dirty="0" err="1" smtClean="0">
                <a:latin typeface="+mn-ea"/>
              </a:rPr>
              <a:t>がっ</a:t>
            </a:r>
            <a:r>
              <a:rPr lang="ja-JP" altLang="en-US" sz="600" dirty="0" smtClean="0">
                <a:latin typeface="+mn-ea"/>
              </a:rPr>
              <a:t>こう　      せん せい</a:t>
            </a:r>
            <a:endParaRPr lang="en-US" altLang="ja-JP" sz="600" dirty="0" smtClean="0">
              <a:latin typeface="+mn-ea"/>
            </a:endParaRPr>
          </a:p>
        </p:txBody>
      </p:sp>
      <p:sp>
        <p:nvSpPr>
          <p:cNvPr id="53" name="テキスト ボックス 52"/>
          <p:cNvSpPr txBox="1"/>
          <p:nvPr/>
        </p:nvSpPr>
        <p:spPr>
          <a:xfrm>
            <a:off x="679465" y="3950337"/>
            <a:ext cx="3474153" cy="184666"/>
          </a:xfrm>
          <a:prstGeom prst="rect">
            <a:avLst/>
          </a:prstGeom>
          <a:noFill/>
        </p:spPr>
        <p:txBody>
          <a:bodyPr wrap="square" rtlCol="0">
            <a:spAutoFit/>
          </a:bodyPr>
          <a:lstStyle/>
          <a:p>
            <a:r>
              <a:rPr lang="ja-JP" altLang="en-US" sz="600" dirty="0" smtClean="0">
                <a:latin typeface="+mn-ea"/>
              </a:rPr>
              <a:t>てい ねい　　　せつめい　        </a:t>
            </a:r>
            <a:r>
              <a:rPr lang="ja-JP" altLang="en-US" sz="600" dirty="0" err="1" smtClean="0">
                <a:latin typeface="+mn-ea"/>
              </a:rPr>
              <a:t>う</a:t>
            </a:r>
            <a:endParaRPr lang="en-US" altLang="ja-JP" sz="600" dirty="0" smtClean="0">
              <a:latin typeface="+mn-ea"/>
            </a:endParaRPr>
          </a:p>
        </p:txBody>
      </p:sp>
      <p:sp>
        <p:nvSpPr>
          <p:cNvPr id="54" name="テキスト ボックス 53"/>
          <p:cNvSpPr txBox="1"/>
          <p:nvPr/>
        </p:nvSpPr>
        <p:spPr>
          <a:xfrm>
            <a:off x="3589422" y="2584886"/>
            <a:ext cx="1978450" cy="169277"/>
          </a:xfrm>
          <a:prstGeom prst="rect">
            <a:avLst/>
          </a:prstGeom>
          <a:noFill/>
        </p:spPr>
        <p:txBody>
          <a:bodyPr wrap="square" rtlCol="0">
            <a:spAutoFit/>
          </a:bodyPr>
          <a:lstStyle/>
          <a:p>
            <a:r>
              <a:rPr lang="ja-JP" altLang="en-US" sz="500" dirty="0" smtClean="0">
                <a:latin typeface="+mn-ea"/>
              </a:rPr>
              <a:t>い   ん   た   </a:t>
            </a:r>
            <a:r>
              <a:rPr lang="ja-JP" altLang="en-US" sz="500" dirty="0" err="1" smtClean="0">
                <a:latin typeface="+mn-ea"/>
              </a:rPr>
              <a:t>ー</a:t>
            </a:r>
            <a:r>
              <a:rPr lang="ja-JP" altLang="en-US" sz="500" dirty="0" smtClean="0">
                <a:latin typeface="+mn-ea"/>
              </a:rPr>
              <a:t>  ね   </a:t>
            </a:r>
            <a:r>
              <a:rPr lang="ja-JP" altLang="en-US" sz="500" dirty="0" err="1" smtClean="0">
                <a:latin typeface="+mn-ea"/>
              </a:rPr>
              <a:t>っ  </a:t>
            </a:r>
            <a:r>
              <a:rPr lang="ja-JP" altLang="en-US" sz="500" dirty="0" smtClean="0">
                <a:latin typeface="+mn-ea"/>
              </a:rPr>
              <a:t> と                     </a:t>
            </a:r>
            <a:r>
              <a:rPr lang="ja-JP" altLang="en-US" sz="500" dirty="0" err="1" smtClean="0">
                <a:latin typeface="+mn-ea"/>
              </a:rPr>
              <a:t>ぜん</a:t>
            </a:r>
            <a:r>
              <a:rPr lang="ja-JP" altLang="en-US" sz="500" dirty="0">
                <a:latin typeface="+mn-ea"/>
              </a:rPr>
              <a:t>こく</a:t>
            </a:r>
            <a:endParaRPr lang="en-US" altLang="ja-JP" sz="500" dirty="0" smtClean="0">
              <a:latin typeface="+mn-ea"/>
            </a:endParaRPr>
          </a:p>
        </p:txBody>
      </p:sp>
      <p:sp>
        <p:nvSpPr>
          <p:cNvPr id="55" name="テキスト ボックス 54"/>
          <p:cNvSpPr txBox="1"/>
          <p:nvPr/>
        </p:nvSpPr>
        <p:spPr>
          <a:xfrm>
            <a:off x="3440690" y="2737109"/>
            <a:ext cx="1978450" cy="169277"/>
          </a:xfrm>
          <a:prstGeom prst="rect">
            <a:avLst/>
          </a:prstGeom>
          <a:noFill/>
        </p:spPr>
        <p:txBody>
          <a:bodyPr wrap="square" rtlCol="0">
            <a:spAutoFit/>
          </a:bodyPr>
          <a:lstStyle/>
          <a:p>
            <a:r>
              <a:rPr lang="ja-JP" altLang="en-US" sz="500" dirty="0" smtClean="0">
                <a:latin typeface="+mn-ea"/>
              </a:rPr>
              <a:t>こうこう　　　こうかい　　か　　　  　き </a:t>
            </a:r>
            <a:r>
              <a:rPr lang="ja-JP" altLang="en-US" sz="500" dirty="0" err="1" smtClean="0">
                <a:latin typeface="+mn-ea"/>
              </a:rPr>
              <a:t>さい</a:t>
            </a:r>
            <a:endParaRPr lang="en-US" altLang="ja-JP" sz="500" dirty="0" smtClean="0">
              <a:latin typeface="+mn-ea"/>
            </a:endParaRPr>
          </a:p>
        </p:txBody>
      </p:sp>
      <p:sp>
        <p:nvSpPr>
          <p:cNvPr id="56" name="テキスト ボックス 55"/>
          <p:cNvSpPr txBox="1"/>
          <p:nvPr/>
        </p:nvSpPr>
        <p:spPr>
          <a:xfrm>
            <a:off x="3738493" y="2894362"/>
            <a:ext cx="1559934" cy="169277"/>
          </a:xfrm>
          <a:prstGeom prst="rect">
            <a:avLst/>
          </a:prstGeom>
          <a:noFill/>
        </p:spPr>
        <p:txBody>
          <a:bodyPr wrap="square" rtlCol="0">
            <a:spAutoFit/>
          </a:bodyPr>
          <a:lstStyle/>
          <a:p>
            <a:r>
              <a:rPr lang="ja-JP" altLang="en-US" sz="500" dirty="0">
                <a:latin typeface="+mn-ea"/>
              </a:rPr>
              <a:t> </a:t>
            </a:r>
            <a:r>
              <a:rPr lang="ja-JP" altLang="en-US" sz="500" dirty="0" smtClean="0">
                <a:latin typeface="+mn-ea"/>
              </a:rPr>
              <a:t>こうかい</a:t>
            </a:r>
            <a:r>
              <a:rPr lang="ja-JP" altLang="en-US" sz="500" dirty="0">
                <a:latin typeface="+mn-ea"/>
              </a:rPr>
              <a:t>きゅうじん</a:t>
            </a:r>
            <a:endParaRPr lang="en-US" altLang="ja-JP" sz="500" dirty="0" smtClean="0">
              <a:latin typeface="+mn-ea"/>
            </a:endParaRPr>
          </a:p>
        </p:txBody>
      </p:sp>
      <p:sp>
        <p:nvSpPr>
          <p:cNvPr id="57" name="テキスト ボックス 56"/>
          <p:cNvSpPr txBox="1"/>
          <p:nvPr/>
        </p:nvSpPr>
        <p:spPr>
          <a:xfrm>
            <a:off x="3592870" y="3041341"/>
            <a:ext cx="1978450" cy="169277"/>
          </a:xfrm>
          <a:prstGeom prst="rect">
            <a:avLst/>
          </a:prstGeom>
          <a:noFill/>
        </p:spPr>
        <p:txBody>
          <a:bodyPr wrap="square" rtlCol="0">
            <a:spAutoFit/>
          </a:bodyPr>
          <a:lstStyle/>
          <a:p>
            <a:r>
              <a:rPr lang="ja-JP" altLang="en-US" sz="500" dirty="0" smtClean="0">
                <a:latin typeface="+mn-ea"/>
              </a:rPr>
              <a:t>い   ん   た   </a:t>
            </a:r>
            <a:r>
              <a:rPr lang="ja-JP" altLang="en-US" sz="500" dirty="0" err="1" smtClean="0">
                <a:latin typeface="+mn-ea"/>
              </a:rPr>
              <a:t>ー</a:t>
            </a:r>
            <a:r>
              <a:rPr lang="ja-JP" altLang="en-US" sz="500" dirty="0" smtClean="0">
                <a:latin typeface="+mn-ea"/>
              </a:rPr>
              <a:t>  ね   </a:t>
            </a:r>
            <a:r>
              <a:rPr lang="ja-JP" altLang="en-US" sz="500" dirty="0" err="1" smtClean="0">
                <a:latin typeface="+mn-ea"/>
              </a:rPr>
              <a:t>っ  </a:t>
            </a:r>
            <a:r>
              <a:rPr lang="ja-JP" altLang="en-US" sz="500" dirty="0" smtClean="0">
                <a:latin typeface="+mn-ea"/>
              </a:rPr>
              <a:t> と                     </a:t>
            </a:r>
            <a:r>
              <a:rPr lang="ja-JP" altLang="en-US" sz="500" dirty="0" err="1" smtClean="0">
                <a:latin typeface="+mn-ea"/>
              </a:rPr>
              <a:t>ぜん</a:t>
            </a:r>
            <a:r>
              <a:rPr lang="ja-JP" altLang="en-US" sz="500" dirty="0">
                <a:latin typeface="+mn-ea"/>
              </a:rPr>
              <a:t>こく</a:t>
            </a:r>
            <a:endParaRPr lang="en-US" altLang="ja-JP" sz="500" dirty="0" smtClean="0">
              <a:latin typeface="+mn-ea"/>
            </a:endParaRPr>
          </a:p>
        </p:txBody>
      </p:sp>
      <p:sp>
        <p:nvSpPr>
          <p:cNvPr id="58" name="テキスト ボックス 57"/>
          <p:cNvSpPr txBox="1"/>
          <p:nvPr/>
        </p:nvSpPr>
        <p:spPr>
          <a:xfrm>
            <a:off x="3448422" y="3194460"/>
            <a:ext cx="1978450" cy="169277"/>
          </a:xfrm>
          <a:prstGeom prst="rect">
            <a:avLst/>
          </a:prstGeom>
          <a:noFill/>
        </p:spPr>
        <p:txBody>
          <a:bodyPr wrap="square" rtlCol="0">
            <a:spAutoFit/>
          </a:bodyPr>
          <a:lstStyle/>
          <a:p>
            <a:r>
              <a:rPr lang="ja-JP" altLang="en-US" sz="500" dirty="0" smtClean="0">
                <a:latin typeface="+mn-ea"/>
              </a:rPr>
              <a:t>こうこう　　　こうかい　　ふ   か　　　     き </a:t>
            </a:r>
            <a:r>
              <a:rPr lang="ja-JP" altLang="en-US" sz="500" dirty="0" err="1" smtClean="0">
                <a:latin typeface="+mn-ea"/>
              </a:rPr>
              <a:t>さい</a:t>
            </a:r>
            <a:endParaRPr lang="en-US" altLang="ja-JP" sz="500" dirty="0" smtClean="0">
              <a:latin typeface="+mn-ea"/>
            </a:endParaRPr>
          </a:p>
        </p:txBody>
      </p:sp>
      <p:sp>
        <p:nvSpPr>
          <p:cNvPr id="59" name="テキスト ボックス 58"/>
          <p:cNvSpPr txBox="1"/>
          <p:nvPr/>
        </p:nvSpPr>
        <p:spPr>
          <a:xfrm>
            <a:off x="3938368" y="3352348"/>
            <a:ext cx="952138" cy="169277"/>
          </a:xfrm>
          <a:prstGeom prst="rect">
            <a:avLst/>
          </a:prstGeom>
          <a:noFill/>
        </p:spPr>
        <p:txBody>
          <a:bodyPr wrap="square" rtlCol="0">
            <a:spAutoFit/>
          </a:bodyPr>
          <a:lstStyle/>
          <a:p>
            <a:r>
              <a:rPr lang="ja-JP" altLang="en-US" sz="500" dirty="0">
                <a:latin typeface="+mn-ea"/>
              </a:rPr>
              <a:t>していこうきゅうじん</a:t>
            </a:r>
            <a:endParaRPr lang="en-US" altLang="ja-JP" sz="500" dirty="0" smtClean="0">
              <a:latin typeface="+mn-ea"/>
            </a:endParaRPr>
          </a:p>
        </p:txBody>
      </p:sp>
      <p:sp>
        <p:nvSpPr>
          <p:cNvPr id="60" name="テキスト ボックス 59"/>
          <p:cNvSpPr txBox="1"/>
          <p:nvPr/>
        </p:nvSpPr>
        <p:spPr>
          <a:xfrm>
            <a:off x="5634620" y="2343766"/>
            <a:ext cx="1978450" cy="169277"/>
          </a:xfrm>
          <a:prstGeom prst="rect">
            <a:avLst/>
          </a:prstGeom>
          <a:noFill/>
        </p:spPr>
        <p:txBody>
          <a:bodyPr wrap="square" rtlCol="0">
            <a:spAutoFit/>
          </a:bodyPr>
          <a:lstStyle/>
          <a:p>
            <a:r>
              <a:rPr lang="ja-JP" altLang="en-US" sz="500" dirty="0" smtClean="0">
                <a:latin typeface="+mn-ea"/>
              </a:rPr>
              <a:t>ふくすうおうぼ　　　</a:t>
            </a:r>
            <a:r>
              <a:rPr lang="ja-JP" altLang="en-US" sz="500" dirty="0">
                <a:latin typeface="+mn-ea"/>
              </a:rPr>
              <a:t> </a:t>
            </a:r>
            <a:r>
              <a:rPr lang="ja-JP" altLang="en-US" sz="500" dirty="0" smtClean="0">
                <a:latin typeface="+mn-ea"/>
              </a:rPr>
              <a:t> らん               か　　　　 き</a:t>
            </a:r>
            <a:endParaRPr lang="en-US" altLang="ja-JP" sz="500" dirty="0" smtClean="0">
              <a:latin typeface="+mn-ea"/>
            </a:endParaRPr>
          </a:p>
        </p:txBody>
      </p:sp>
      <p:sp>
        <p:nvSpPr>
          <p:cNvPr id="61" name="テキスト ボックス 60"/>
          <p:cNvSpPr txBox="1"/>
          <p:nvPr/>
        </p:nvSpPr>
        <p:spPr>
          <a:xfrm>
            <a:off x="5510486" y="2520181"/>
            <a:ext cx="1978450" cy="169277"/>
          </a:xfrm>
          <a:prstGeom prst="rect">
            <a:avLst/>
          </a:prstGeom>
          <a:noFill/>
        </p:spPr>
        <p:txBody>
          <a:bodyPr wrap="square" rtlCol="0">
            <a:spAutoFit/>
          </a:bodyPr>
          <a:lstStyle/>
          <a:p>
            <a:r>
              <a:rPr lang="ja-JP" altLang="en-US" sz="500" dirty="0" err="1" smtClean="0">
                <a:latin typeface="+mn-ea"/>
              </a:rPr>
              <a:t>さい</a:t>
            </a:r>
            <a:r>
              <a:rPr lang="ja-JP" altLang="en-US" sz="500" dirty="0" smtClean="0">
                <a:latin typeface="+mn-ea"/>
              </a:rPr>
              <a:t>　　　　　　　　　　　　　　　　しゃどうじ</a:t>
            </a:r>
            <a:endParaRPr lang="en-US" altLang="ja-JP" sz="500" dirty="0" smtClean="0">
              <a:latin typeface="+mn-ea"/>
            </a:endParaRPr>
          </a:p>
        </p:txBody>
      </p:sp>
      <p:sp>
        <p:nvSpPr>
          <p:cNvPr id="62" name="テキスト ボックス 61"/>
          <p:cNvSpPr txBox="1"/>
          <p:nvPr/>
        </p:nvSpPr>
        <p:spPr>
          <a:xfrm>
            <a:off x="5524867" y="2692136"/>
            <a:ext cx="1757072" cy="169277"/>
          </a:xfrm>
          <a:prstGeom prst="rect">
            <a:avLst/>
          </a:prstGeom>
          <a:noFill/>
        </p:spPr>
        <p:txBody>
          <a:bodyPr wrap="square" rtlCol="0">
            <a:spAutoFit/>
          </a:bodyPr>
          <a:lstStyle/>
          <a:p>
            <a:r>
              <a:rPr lang="ja-JP" altLang="en-US" sz="500" dirty="0" smtClean="0">
                <a:latin typeface="+mn-ea"/>
              </a:rPr>
              <a:t>おうぼ　　　　　きゅうじん</a:t>
            </a:r>
            <a:endParaRPr lang="en-US" altLang="ja-JP" sz="500" dirty="0" smtClean="0">
              <a:latin typeface="+mn-ea"/>
            </a:endParaRPr>
          </a:p>
        </p:txBody>
      </p:sp>
      <p:sp>
        <p:nvSpPr>
          <p:cNvPr id="63" name="テキスト ボックス 62"/>
          <p:cNvSpPr txBox="1"/>
          <p:nvPr/>
        </p:nvSpPr>
        <p:spPr>
          <a:xfrm>
            <a:off x="7467181" y="3262947"/>
            <a:ext cx="1978450" cy="169277"/>
          </a:xfrm>
          <a:prstGeom prst="rect">
            <a:avLst/>
          </a:prstGeom>
          <a:noFill/>
        </p:spPr>
        <p:txBody>
          <a:bodyPr wrap="square" rtlCol="0">
            <a:spAutoFit/>
          </a:bodyPr>
          <a:lstStyle/>
          <a:p>
            <a:r>
              <a:rPr lang="ja-JP" altLang="en-US" sz="500" dirty="0">
                <a:latin typeface="+mn-ea"/>
              </a:rPr>
              <a:t>して</a:t>
            </a:r>
            <a:r>
              <a:rPr lang="ja-JP" altLang="en-US" sz="500" dirty="0" smtClean="0">
                <a:latin typeface="+mn-ea"/>
              </a:rPr>
              <a:t>いこうきゅうじん　　　　　　　  こう</a:t>
            </a:r>
            <a:endParaRPr lang="en-US" altLang="ja-JP" sz="500" dirty="0" smtClean="0">
              <a:latin typeface="+mn-ea"/>
            </a:endParaRPr>
          </a:p>
        </p:txBody>
      </p:sp>
      <p:sp>
        <p:nvSpPr>
          <p:cNvPr id="64" name="テキスト ボックス 63"/>
          <p:cNvSpPr txBox="1"/>
          <p:nvPr/>
        </p:nvSpPr>
        <p:spPr>
          <a:xfrm>
            <a:off x="7307441" y="3429600"/>
            <a:ext cx="1978450" cy="169277"/>
          </a:xfrm>
          <a:prstGeom prst="rect">
            <a:avLst/>
          </a:prstGeom>
          <a:noFill/>
        </p:spPr>
        <p:txBody>
          <a:bodyPr wrap="square" rtlCol="0">
            <a:spAutoFit/>
          </a:bodyPr>
          <a:lstStyle/>
          <a:p>
            <a:r>
              <a:rPr lang="ja-JP" altLang="en-US" sz="500" dirty="0">
                <a:latin typeface="+mn-ea"/>
              </a:rPr>
              <a:t>かい</a:t>
            </a:r>
            <a:r>
              <a:rPr lang="ja-JP" altLang="en-US" sz="500" dirty="0" smtClean="0">
                <a:latin typeface="+mn-ea"/>
              </a:rPr>
              <a:t>きゅうじん　　   き </a:t>
            </a:r>
            <a:r>
              <a:rPr lang="ja-JP" altLang="en-US" sz="500" dirty="0" err="1" smtClean="0">
                <a:latin typeface="+mn-ea"/>
              </a:rPr>
              <a:t>さい</a:t>
            </a:r>
            <a:endParaRPr lang="en-US" altLang="ja-JP" sz="500" dirty="0" smtClean="0">
              <a:latin typeface="+mn-ea"/>
            </a:endParaRPr>
          </a:p>
        </p:txBody>
      </p:sp>
      <p:sp>
        <p:nvSpPr>
          <p:cNvPr id="65" name="テキスト ボックス 64"/>
          <p:cNvSpPr txBox="1"/>
          <p:nvPr/>
        </p:nvSpPr>
        <p:spPr>
          <a:xfrm>
            <a:off x="7341635" y="3604040"/>
            <a:ext cx="1978450" cy="169277"/>
          </a:xfrm>
          <a:prstGeom prst="rect">
            <a:avLst/>
          </a:prstGeom>
          <a:noFill/>
        </p:spPr>
        <p:txBody>
          <a:bodyPr wrap="square" rtlCol="0">
            <a:spAutoFit/>
          </a:bodyPr>
          <a:lstStyle/>
          <a:p>
            <a:r>
              <a:rPr lang="ja-JP" altLang="en-US" sz="500" dirty="0">
                <a:latin typeface="+mn-ea"/>
              </a:rPr>
              <a:t>して</a:t>
            </a:r>
            <a:r>
              <a:rPr lang="ja-JP" altLang="en-US" sz="500" dirty="0" smtClean="0">
                <a:latin typeface="+mn-ea"/>
              </a:rPr>
              <a:t>いこうきゅうじん　ばあい　　　  </a:t>
            </a:r>
            <a:r>
              <a:rPr lang="ja-JP" altLang="en-US" sz="500" dirty="0" err="1" smtClean="0">
                <a:latin typeface="+mn-ea"/>
              </a:rPr>
              <a:t>がっ</a:t>
            </a:r>
            <a:r>
              <a:rPr lang="ja-JP" altLang="en-US" sz="500" dirty="0" smtClean="0">
                <a:latin typeface="+mn-ea"/>
              </a:rPr>
              <a:t>こうめい</a:t>
            </a:r>
            <a:endParaRPr lang="en-US" altLang="ja-JP" sz="500" dirty="0" smtClean="0">
              <a:latin typeface="+mn-ea"/>
            </a:endParaRPr>
          </a:p>
        </p:txBody>
      </p:sp>
      <p:sp>
        <p:nvSpPr>
          <p:cNvPr id="66" name="テキスト ボックス 65"/>
          <p:cNvSpPr txBox="1"/>
          <p:nvPr/>
        </p:nvSpPr>
        <p:spPr>
          <a:xfrm>
            <a:off x="7467181" y="3763724"/>
            <a:ext cx="546519" cy="169277"/>
          </a:xfrm>
          <a:prstGeom prst="rect">
            <a:avLst/>
          </a:prstGeom>
          <a:noFill/>
        </p:spPr>
        <p:txBody>
          <a:bodyPr wrap="square" rtlCol="0">
            <a:spAutoFit/>
          </a:bodyPr>
          <a:lstStyle/>
          <a:p>
            <a:r>
              <a:rPr lang="ja-JP" altLang="en-US" sz="500" dirty="0">
                <a:latin typeface="+mn-ea"/>
              </a:rPr>
              <a:t>か</a:t>
            </a:r>
            <a:endParaRPr lang="en-US" altLang="ja-JP" sz="500" dirty="0" smtClean="0">
              <a:latin typeface="+mn-ea"/>
            </a:endParaRPr>
          </a:p>
        </p:txBody>
      </p:sp>
      <p:sp>
        <p:nvSpPr>
          <p:cNvPr id="67" name="テキスト ボックス 66"/>
          <p:cNvSpPr txBox="1"/>
          <p:nvPr/>
        </p:nvSpPr>
        <p:spPr>
          <a:xfrm>
            <a:off x="240232" y="4937456"/>
            <a:ext cx="7215363" cy="184666"/>
          </a:xfrm>
          <a:prstGeom prst="rect">
            <a:avLst/>
          </a:prstGeom>
          <a:noFill/>
        </p:spPr>
        <p:txBody>
          <a:bodyPr wrap="square" rtlCol="0">
            <a:spAutoFit/>
          </a:bodyPr>
          <a:lstStyle/>
          <a:p>
            <a:r>
              <a:rPr lang="ja-JP" altLang="en-US" sz="600" dirty="0">
                <a:latin typeface="+mn-ea"/>
              </a:rPr>
              <a:t>きぎょうせん</a:t>
            </a:r>
            <a:r>
              <a:rPr lang="ja-JP" altLang="en-US" sz="600" dirty="0" smtClean="0">
                <a:latin typeface="+mn-ea"/>
              </a:rPr>
              <a:t>たく　   はば　    ひろ　　　　                    いっぽう　　　　</a:t>
            </a:r>
            <a:r>
              <a:rPr lang="ja-JP" altLang="en-US" sz="600" dirty="0" err="1" smtClean="0">
                <a:latin typeface="+mn-ea"/>
              </a:rPr>
              <a:t>ふくすう</a:t>
            </a:r>
            <a:r>
              <a:rPr lang="ja-JP" altLang="en-US" sz="600" dirty="0" smtClean="0">
                <a:latin typeface="+mn-ea"/>
              </a:rPr>
              <a:t>おう ぼ    か　    きゅうじ</a:t>
            </a:r>
            <a:r>
              <a:rPr lang="ja-JP" altLang="en-US" sz="600" dirty="0">
                <a:latin typeface="+mn-ea"/>
              </a:rPr>
              <a:t>ん</a:t>
            </a:r>
            <a:r>
              <a:rPr lang="ja-JP" altLang="en-US" sz="600" dirty="0" smtClean="0">
                <a:latin typeface="+mn-ea"/>
              </a:rPr>
              <a:t>　　     おう ぼ　　  せいげん　　                                  じゅけんしゃ　</a:t>
            </a:r>
            <a:r>
              <a:rPr lang="ja-JP" altLang="en-US" sz="600" dirty="0" smtClean="0">
                <a:latin typeface="+mn-ea"/>
              </a:rPr>
              <a:t>しゅうちゅう</a:t>
            </a:r>
            <a:endParaRPr lang="en-US" altLang="ja-JP" sz="600" dirty="0" smtClean="0">
              <a:latin typeface="+mn-ea"/>
            </a:endParaRPr>
          </a:p>
        </p:txBody>
      </p:sp>
      <p:sp>
        <p:nvSpPr>
          <p:cNvPr id="68" name="テキスト ボックス 67"/>
          <p:cNvSpPr txBox="1"/>
          <p:nvPr/>
        </p:nvSpPr>
        <p:spPr>
          <a:xfrm>
            <a:off x="256569" y="4708957"/>
            <a:ext cx="7215363" cy="184666"/>
          </a:xfrm>
          <a:prstGeom prst="rect">
            <a:avLst/>
          </a:prstGeom>
          <a:noFill/>
        </p:spPr>
        <p:txBody>
          <a:bodyPr wrap="square" rtlCol="0">
            <a:spAutoFit/>
          </a:bodyPr>
          <a:lstStyle/>
          <a:p>
            <a:r>
              <a:rPr lang="ja-JP" altLang="en-US" sz="600" dirty="0" smtClean="0">
                <a:latin typeface="+mn-ea"/>
              </a:rPr>
              <a:t>れいわ　　　ねんど　　　　　　　　  ふくすう おう ぼ　      か   の</a:t>
            </a:r>
            <a:r>
              <a:rPr lang="ja-JP" altLang="en-US" sz="600" dirty="0" err="1" smtClean="0">
                <a:latin typeface="+mn-ea"/>
              </a:rPr>
              <a:t>う</a:t>
            </a:r>
            <a:r>
              <a:rPr lang="ja-JP" altLang="en-US" sz="600" dirty="0" smtClean="0">
                <a:latin typeface="+mn-ea"/>
              </a:rPr>
              <a:t>　   こうかいきゅうじん　　　　                        せんこうかい  し   び　　               しゃ　           おう ぼ　       か   の</a:t>
            </a:r>
            <a:r>
              <a:rPr lang="ja-JP" altLang="en-US" sz="600" dirty="0" err="1" smtClean="0">
                <a:latin typeface="+mn-ea"/>
              </a:rPr>
              <a:t>う</a:t>
            </a:r>
            <a:endParaRPr lang="en-US" altLang="ja-JP" sz="600" dirty="0" smtClean="0">
              <a:latin typeface="+mn-ea"/>
            </a:endParaRPr>
          </a:p>
        </p:txBody>
      </p:sp>
      <p:sp>
        <p:nvSpPr>
          <p:cNvPr id="69" name="テキスト ボックス 68"/>
          <p:cNvSpPr txBox="1"/>
          <p:nvPr/>
        </p:nvSpPr>
        <p:spPr>
          <a:xfrm>
            <a:off x="226823" y="5172448"/>
            <a:ext cx="1863905" cy="184666"/>
          </a:xfrm>
          <a:prstGeom prst="rect">
            <a:avLst/>
          </a:prstGeom>
          <a:noFill/>
        </p:spPr>
        <p:txBody>
          <a:bodyPr wrap="square" rtlCol="0">
            <a:spAutoFit/>
          </a:bodyPr>
          <a:lstStyle/>
          <a:p>
            <a:r>
              <a:rPr lang="ja-JP" altLang="en-US" sz="600" dirty="0" smtClean="0">
                <a:latin typeface="+mn-ea"/>
              </a:rPr>
              <a:t>ばいりつ</a:t>
            </a:r>
            <a:r>
              <a:rPr lang="ja-JP" altLang="en-US" sz="600" dirty="0" smtClean="0">
                <a:latin typeface="+mn-ea"/>
              </a:rPr>
              <a:t>　　</a:t>
            </a:r>
            <a:r>
              <a:rPr lang="ja-JP" altLang="en-US" sz="600" dirty="0" err="1" smtClean="0">
                <a:latin typeface="+mn-ea"/>
              </a:rPr>
              <a:t>たか</a:t>
            </a:r>
            <a:endParaRPr lang="en-US" altLang="ja-JP" sz="600" dirty="0" smtClean="0">
              <a:latin typeface="+mn-ea"/>
            </a:endParaRPr>
          </a:p>
        </p:txBody>
      </p:sp>
      <p:sp>
        <p:nvSpPr>
          <p:cNvPr id="70" name="テキスト ボックス 69"/>
          <p:cNvSpPr txBox="1"/>
          <p:nvPr/>
        </p:nvSpPr>
        <p:spPr>
          <a:xfrm>
            <a:off x="333464" y="5766881"/>
            <a:ext cx="8261896" cy="184666"/>
          </a:xfrm>
          <a:prstGeom prst="rect">
            <a:avLst/>
          </a:prstGeom>
          <a:noFill/>
        </p:spPr>
        <p:txBody>
          <a:bodyPr wrap="square" rtlCol="0">
            <a:spAutoFit/>
          </a:bodyPr>
          <a:lstStyle/>
          <a:p>
            <a:r>
              <a:rPr lang="ja-JP" altLang="en-US" sz="600" dirty="0" smtClean="0">
                <a:latin typeface="+mn-ea"/>
              </a:rPr>
              <a:t>じ　しん　　　  てき  せい　        の</a:t>
            </a:r>
            <a:r>
              <a:rPr lang="ja-JP" altLang="en-US" sz="600" dirty="0" err="1" smtClean="0">
                <a:latin typeface="+mn-ea"/>
              </a:rPr>
              <a:t>うりょく</a:t>
            </a:r>
            <a:r>
              <a:rPr lang="ja-JP" altLang="en-US" sz="600" dirty="0" smtClean="0">
                <a:latin typeface="+mn-ea"/>
              </a:rPr>
              <a:t>　        い　                              し    </a:t>
            </a:r>
            <a:r>
              <a:rPr lang="ja-JP" altLang="en-US" sz="600" dirty="0" err="1" smtClean="0">
                <a:latin typeface="+mn-ea"/>
              </a:rPr>
              <a:t>ご</a:t>
            </a:r>
            <a:r>
              <a:rPr lang="ja-JP" altLang="en-US" sz="600" dirty="0" smtClean="0">
                <a:latin typeface="+mn-ea"/>
              </a:rPr>
              <a:t>と　         つ                                                                                                                                      る　  ー　  る　            り    かい</a:t>
            </a:r>
            <a:endParaRPr lang="en-US" altLang="ja-JP" sz="600" dirty="0" smtClean="0">
              <a:latin typeface="+mn-ea"/>
            </a:endParaRPr>
          </a:p>
        </p:txBody>
      </p:sp>
      <p:sp>
        <p:nvSpPr>
          <p:cNvPr id="71" name="テキスト ボックス 70"/>
          <p:cNvSpPr txBox="1"/>
          <p:nvPr/>
        </p:nvSpPr>
        <p:spPr>
          <a:xfrm>
            <a:off x="738532" y="6036364"/>
            <a:ext cx="5502248" cy="184666"/>
          </a:xfrm>
          <a:prstGeom prst="rect">
            <a:avLst/>
          </a:prstGeom>
          <a:noFill/>
        </p:spPr>
        <p:txBody>
          <a:bodyPr wrap="square" rtlCol="0">
            <a:spAutoFit/>
          </a:bodyPr>
          <a:lstStyle/>
          <a:p>
            <a:r>
              <a:rPr lang="ja-JP" altLang="en-US" sz="600" dirty="0" smtClean="0">
                <a:latin typeface="+mn-ea"/>
              </a:rPr>
              <a:t>ほ　  ご    しゃ　        かた　        せん  せい　                                             そう   だん　                                 しゅうしょくかつ  どう　        はじ</a:t>
            </a:r>
            <a:endParaRPr lang="en-US" altLang="ja-JP" sz="600" dirty="0" smtClean="0">
              <a:latin typeface="+mn-ea"/>
            </a:endParaRPr>
          </a:p>
        </p:txBody>
      </p:sp>
      <p:sp>
        <p:nvSpPr>
          <p:cNvPr id="73" name="テキスト ボックス 72"/>
          <p:cNvSpPr txBox="1"/>
          <p:nvPr/>
        </p:nvSpPr>
        <p:spPr>
          <a:xfrm>
            <a:off x="6753125" y="6487235"/>
            <a:ext cx="2298006" cy="184666"/>
          </a:xfrm>
          <a:prstGeom prst="rect">
            <a:avLst/>
          </a:prstGeom>
          <a:noFill/>
        </p:spPr>
        <p:txBody>
          <a:bodyPr wrap="square" rtlCol="0">
            <a:spAutoFit/>
          </a:bodyPr>
          <a:lstStyle/>
          <a:p>
            <a:r>
              <a:rPr lang="ja-JP" altLang="en-US" sz="600" dirty="0" smtClean="0">
                <a:latin typeface="+mn-ea"/>
              </a:rPr>
              <a:t> おお  さか   ふきょういくちょう　  こう とう  がっこう   か</a:t>
            </a:r>
            <a:endParaRPr lang="en-US" altLang="ja-JP" sz="600" dirty="0" smtClean="0">
              <a:latin typeface="+mn-ea"/>
            </a:endParaRPr>
          </a:p>
        </p:txBody>
      </p:sp>
      <p:sp>
        <p:nvSpPr>
          <p:cNvPr id="72" name="テキスト ボックス 71"/>
          <p:cNvSpPr txBox="1"/>
          <p:nvPr/>
        </p:nvSpPr>
        <p:spPr>
          <a:xfrm>
            <a:off x="5750837" y="205890"/>
            <a:ext cx="3397926" cy="169277"/>
          </a:xfrm>
          <a:prstGeom prst="rect">
            <a:avLst/>
          </a:prstGeom>
          <a:noFill/>
        </p:spPr>
        <p:txBody>
          <a:bodyPr wrap="square" rtlCol="0">
            <a:spAutoFit/>
          </a:bodyPr>
          <a:lstStyle/>
          <a:p>
            <a:r>
              <a:rPr lang="ja-JP" altLang="en-US" sz="500" dirty="0" err="1" smtClean="0">
                <a:latin typeface="+mn-ea"/>
              </a:rPr>
              <a:t>まい</a:t>
            </a:r>
            <a:r>
              <a:rPr lang="ja-JP" altLang="en-US" sz="500" dirty="0" smtClean="0">
                <a:latin typeface="+mn-ea"/>
              </a:rPr>
              <a:t>　　　　　　　　　　　　　　　　　　　　　　　　　　　　　　　　　　　　　　　　　 </a:t>
            </a:r>
            <a:r>
              <a:rPr lang="ja-JP" altLang="en-US" sz="500" dirty="0" err="1" smtClean="0">
                <a:latin typeface="+mn-ea"/>
              </a:rPr>
              <a:t>まい</a:t>
            </a:r>
            <a:endParaRPr lang="en-US" altLang="ja-JP" sz="500" dirty="0" smtClean="0">
              <a:latin typeface="+mn-ea"/>
            </a:endParaRPr>
          </a:p>
        </p:txBody>
      </p:sp>
    </p:spTree>
    <p:extLst>
      <p:ext uri="{BB962C8B-B14F-4D97-AF65-F5344CB8AC3E}">
        <p14:creationId xmlns:p14="http://schemas.microsoft.com/office/powerpoint/2010/main" val="4250550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1805</TotalTime>
  <Words>2163</Words>
  <Application>Microsoft Office PowerPoint</Application>
  <PresentationFormat>画面に合わせる (4:3)</PresentationFormat>
  <Paragraphs>130</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HGSｺﾞｼｯｸE</vt:lpstr>
      <vt:lpstr>HG丸ｺﾞｼｯｸM-PRO</vt: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竹口　絢也</dc:creator>
  <cp:lastModifiedBy>竹口　絢也</cp:lastModifiedBy>
  <cp:revision>95</cp:revision>
  <cp:lastPrinted>2021-11-17T01:43:38Z</cp:lastPrinted>
  <dcterms:created xsi:type="dcterms:W3CDTF">2021-10-25T01:06:46Z</dcterms:created>
  <dcterms:modified xsi:type="dcterms:W3CDTF">2021-12-03T00:33:29Z</dcterms:modified>
</cp:coreProperties>
</file>