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2" r:id="rId1"/>
  </p:sldMasterIdLst>
  <p:notesMasterIdLst>
    <p:notesMasterId r:id="rId4"/>
  </p:notesMasterIdLst>
  <p:sldIdLst>
    <p:sldId id="366" r:id="rId2"/>
    <p:sldId id="380"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F2BC"/>
    <a:srgbClr val="A3C951"/>
    <a:srgbClr val="CCFFCC"/>
    <a:srgbClr val="A9D18E"/>
    <a:srgbClr val="5B9BD5"/>
    <a:srgbClr val="70AD47"/>
    <a:srgbClr val="FFFFCC"/>
    <a:srgbClr val="E2F0D9"/>
    <a:srgbClr val="0000CC"/>
    <a:srgbClr val="EBF1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6" autoAdjust="0"/>
    <p:restoredTop sz="94660"/>
  </p:normalViewPr>
  <p:slideViewPr>
    <p:cSldViewPr snapToGrid="0">
      <p:cViewPr varScale="1">
        <p:scale>
          <a:sx n="125" d="100"/>
          <a:sy n="125" d="100"/>
        </p:scale>
        <p:origin x="108" y="90"/>
      </p:cViewPr>
      <p:guideLst>
        <p:guide orient="horz" pos="2069"/>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30" tIns="45715" rIns="91430" bIns="45715" rtlCol="0"/>
          <a:lstStyle>
            <a:lvl1pPr algn="r">
              <a:defRPr sz="1200"/>
            </a:lvl1pPr>
          </a:lstStyle>
          <a:p>
            <a:fld id="{C6B1AF3B-019E-4E72-B721-FB352D26F534}"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0" tIns="45715" rIns="91430" bIns="45715" rtlCol="0" anchor="b"/>
          <a:lstStyle>
            <a:lvl1pPr algn="r">
              <a:defRPr sz="1200"/>
            </a:lvl1pPr>
          </a:lstStyle>
          <a:p>
            <a:fld id="{292805AB-935D-4553-A482-B173FDD3EAB6}" type="slidenum">
              <a:rPr kumimoji="1" lang="ja-JP" altLang="en-US" smtClean="0"/>
              <a:t>‹#›</a:t>
            </a:fld>
            <a:endParaRPr kumimoji="1" lang="ja-JP" altLang="en-US"/>
          </a:p>
        </p:txBody>
      </p:sp>
    </p:spTree>
    <p:extLst>
      <p:ext uri="{BB962C8B-B14F-4D97-AF65-F5344CB8AC3E}">
        <p14:creationId xmlns:p14="http://schemas.microsoft.com/office/powerpoint/2010/main" val="4784704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693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2073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6749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34842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16686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0211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957033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48585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2138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18177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5039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2025/3/25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20174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67284-3DCF-7AF9-0732-E023F974EEBF}"/>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71DD7B4-501B-D7CF-300E-F5C8E9CF49E9}"/>
              </a:ext>
            </a:extLst>
          </p:cNvPr>
          <p:cNvSpPr txBox="1">
            <a:spLocks/>
          </p:cNvSpPr>
          <p:nvPr/>
        </p:nvSpPr>
        <p:spPr bwMode="auto">
          <a:xfrm>
            <a:off x="0" y="2557149"/>
            <a:ext cx="9905999" cy="1106200"/>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みどりづくりを推進する主体と役割分担（案）</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8" name="サブタイトル 2">
            <a:extLst>
              <a:ext uri="{FF2B5EF4-FFF2-40B4-BE49-F238E27FC236}">
                <a16:creationId xmlns:a16="http://schemas.microsoft.com/office/drawing/2014/main" id="{AF04A2EF-5376-F696-D336-978549C0D97D}"/>
              </a:ext>
            </a:extLst>
          </p:cNvPr>
          <p:cNvSpPr txBox="1">
            <a:spLocks/>
          </p:cNvSpPr>
          <p:nvPr/>
        </p:nvSpPr>
        <p:spPr bwMode="auto">
          <a:xfrm>
            <a:off x="8106654" y="260648"/>
            <a:ext cx="1166825" cy="36933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kern="0">
                <a:latin typeface="BIZ UDPゴシック" panose="020B0400000000000000" pitchFamily="50" charset="-128"/>
                <a:ea typeface="BIZ UDPゴシック" panose="020B0400000000000000" pitchFamily="50" charset="-128"/>
              </a:rPr>
              <a:t>資料５</a:t>
            </a:r>
            <a:endParaRPr lang="ja-JP" altLang="en-US" kern="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4385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F9946DE-ED03-5268-706C-98E67A78DF12}"/>
              </a:ext>
            </a:extLst>
          </p:cNvPr>
          <p:cNvSpPr txBox="1"/>
          <p:nvPr/>
        </p:nvSpPr>
        <p:spPr>
          <a:xfrm>
            <a:off x="94205" y="530199"/>
            <a:ext cx="9694178" cy="1376513"/>
          </a:xfrm>
          <a:prstGeom prst="rect">
            <a:avLst/>
          </a:prstGeom>
          <a:noFill/>
          <a:ln w="19050">
            <a:solidFill>
              <a:schemeClr val="accent6">
                <a:lumMod val="60000"/>
                <a:lumOff val="40000"/>
              </a:schemeClr>
            </a:solidFill>
          </a:ln>
        </p:spPr>
        <p:txBody>
          <a:bodyPr wrap="square" tIns="72000" bIns="72000" rtlCol="0">
            <a:spAutoFit/>
          </a:bodyPr>
          <a:lstStyle/>
          <a:p>
            <a:pPr marL="285750" indent="-285750">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みどりの保全及び緑化は、森林・農地・公園緑地・河川・道路などの公共空間だけではなく、商業施設、工場敷地、住宅地などの民間の施設・敷地を含めた都市空間全体において取り組むことが重要。</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民産学官（府民・ＮＰＯ等、事業者、教育・研究機関、行政）の多様な主体が、それぞれの役割を認識し、得意とするノウハウ・技術やアイディアなどを結びつけ、相互に連携してみどりのまちづくりを進めることができるよう主体と役割を分かりやすく提示することが必要。</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0" name="タイトル 1">
            <a:extLst>
              <a:ext uri="{FF2B5EF4-FFF2-40B4-BE49-F238E27FC236}">
                <a16:creationId xmlns:a16="http://schemas.microsoft.com/office/drawing/2014/main" id="{DF51126A-7905-4C0F-A4DF-884B61628A5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みどりづくりを推進する主体と役割について（案）</a:t>
            </a:r>
          </a:p>
        </p:txBody>
      </p:sp>
      <p:sp>
        <p:nvSpPr>
          <p:cNvPr id="11" name="円/楕円 30">
            <a:extLst>
              <a:ext uri="{FF2B5EF4-FFF2-40B4-BE49-F238E27FC236}">
                <a16:creationId xmlns:a16="http://schemas.microsoft.com/office/drawing/2014/main" id="{E8F3989E-8D19-4583-9304-40FE7341822C}"/>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graphicFrame>
        <p:nvGraphicFramePr>
          <p:cNvPr id="2" name="表 4">
            <a:extLst>
              <a:ext uri="{FF2B5EF4-FFF2-40B4-BE49-F238E27FC236}">
                <a16:creationId xmlns:a16="http://schemas.microsoft.com/office/drawing/2014/main" id="{3B595222-87ED-422A-B71D-7729D8E6E50B}"/>
              </a:ext>
            </a:extLst>
          </p:cNvPr>
          <p:cNvGraphicFramePr>
            <a:graphicFrameLocks noGrp="1"/>
          </p:cNvGraphicFramePr>
          <p:nvPr>
            <p:extLst>
              <p:ext uri="{D42A27DB-BD31-4B8C-83A1-F6EECF244321}">
                <p14:modId xmlns:p14="http://schemas.microsoft.com/office/powerpoint/2010/main" val="3172601158"/>
              </p:ext>
            </p:extLst>
          </p:nvPr>
        </p:nvGraphicFramePr>
        <p:xfrm>
          <a:off x="5117865" y="2273752"/>
          <a:ext cx="4660505" cy="1368000"/>
        </p:xfrm>
        <a:graphic>
          <a:graphicData uri="http://schemas.openxmlformats.org/drawingml/2006/table">
            <a:tbl>
              <a:tblPr firstRow="1" bandRow="1">
                <a:tableStyleId>{5C22544A-7EE6-4342-B048-85BDC9FD1C3A}</a:tableStyleId>
              </a:tblPr>
              <a:tblGrid>
                <a:gridCol w="4660505">
                  <a:extLst>
                    <a:ext uri="{9D8B030D-6E8A-4147-A177-3AD203B41FA5}">
                      <a16:colId xmlns:a16="http://schemas.microsoft.com/office/drawing/2014/main" val="176561755"/>
                    </a:ext>
                  </a:extLst>
                </a:gridCol>
              </a:tblGrid>
              <a:tr h="324000">
                <a:tc>
                  <a:txBody>
                    <a:bodyPr/>
                    <a:lstStyle/>
                    <a:p>
                      <a:pPr algn="ctr"/>
                      <a:r>
                        <a:rPr kumimoji="1" lang="ja-JP" altLang="en-US" sz="1400" dirty="0">
                          <a:latin typeface="BIZ UDPゴシック" panose="020B0400000000000000" pitchFamily="50" charset="-128"/>
                          <a:ea typeface="BIZ UDPゴシック" panose="020B0400000000000000" pitchFamily="50" charset="-128"/>
                        </a:rPr>
                        <a:t>産（事業者）</a:t>
                      </a:r>
                    </a:p>
                  </a:txBody>
                  <a:tcPr/>
                </a:tc>
                <a:extLst>
                  <a:ext uri="{0D108BD9-81ED-4DB2-BD59-A6C34878D82A}">
                    <a16:rowId xmlns:a16="http://schemas.microsoft.com/office/drawing/2014/main" val="1112870975"/>
                  </a:ext>
                </a:extLst>
              </a:tr>
              <a:tr h="1044000">
                <a:tc>
                  <a:txBody>
                    <a:bodyPr/>
                    <a:lstStyle/>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みどりの整備、維持管理・運営を行う</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みどりを活用して社会や地域に貢献する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solidFill>
                            <a:schemeClr val="tx1"/>
                          </a:solidFill>
                          <a:latin typeface="BIZ UDPゴシック" panose="020B0400000000000000" pitchFamily="50" charset="-128"/>
                          <a:ea typeface="BIZ UDPゴシック" panose="020B0400000000000000" pitchFamily="50" charset="-128"/>
                        </a:rPr>
                        <a:t>技術をみどりの分野で活用する、広める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solidFill>
                            <a:schemeClr val="tx1"/>
                          </a:solidFill>
                          <a:latin typeface="BIZ UDPゴシック" panose="020B0400000000000000" pitchFamily="50" charset="-128"/>
                          <a:ea typeface="BIZ UDPゴシック" panose="020B0400000000000000" pitchFamily="50" charset="-128"/>
                        </a:rPr>
                        <a:t>資金をみどりの分野に投入する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80013765"/>
                  </a:ext>
                </a:extLst>
              </a:tr>
            </a:tbl>
          </a:graphicData>
        </a:graphic>
      </p:graphicFrame>
      <p:graphicFrame>
        <p:nvGraphicFramePr>
          <p:cNvPr id="8" name="表 4">
            <a:extLst>
              <a:ext uri="{FF2B5EF4-FFF2-40B4-BE49-F238E27FC236}">
                <a16:creationId xmlns:a16="http://schemas.microsoft.com/office/drawing/2014/main" id="{760BD288-65B8-4429-8154-240DF806DFF6}"/>
              </a:ext>
            </a:extLst>
          </p:cNvPr>
          <p:cNvGraphicFramePr>
            <a:graphicFrameLocks noGrp="1"/>
          </p:cNvGraphicFramePr>
          <p:nvPr>
            <p:extLst>
              <p:ext uri="{D42A27DB-BD31-4B8C-83A1-F6EECF244321}">
                <p14:modId xmlns:p14="http://schemas.microsoft.com/office/powerpoint/2010/main" val="1548327010"/>
              </p:ext>
            </p:extLst>
          </p:nvPr>
        </p:nvGraphicFramePr>
        <p:xfrm>
          <a:off x="127628" y="3704229"/>
          <a:ext cx="4884639" cy="1368000"/>
        </p:xfrm>
        <a:graphic>
          <a:graphicData uri="http://schemas.openxmlformats.org/drawingml/2006/table">
            <a:tbl>
              <a:tblPr firstRow="1" bandRow="1">
                <a:tableStyleId>{5C22544A-7EE6-4342-B048-85BDC9FD1C3A}</a:tableStyleId>
              </a:tblPr>
              <a:tblGrid>
                <a:gridCol w="4884639">
                  <a:extLst>
                    <a:ext uri="{9D8B030D-6E8A-4147-A177-3AD203B41FA5}">
                      <a16:colId xmlns:a16="http://schemas.microsoft.com/office/drawing/2014/main" val="176561755"/>
                    </a:ext>
                  </a:extLst>
                </a:gridCol>
              </a:tblGrid>
              <a:tr h="324000">
                <a:tc>
                  <a:txBody>
                    <a:bodyPr/>
                    <a:lstStyle/>
                    <a:p>
                      <a:pPr algn="ctr"/>
                      <a:r>
                        <a:rPr kumimoji="1" lang="ja-JP" altLang="en-US" sz="1400" dirty="0">
                          <a:latin typeface="BIZ UDPゴシック" panose="020B0400000000000000" pitchFamily="50" charset="-128"/>
                          <a:ea typeface="BIZ UDPゴシック" panose="020B0400000000000000" pitchFamily="50" charset="-128"/>
                        </a:rPr>
                        <a:t>学（教育・研究機関）</a:t>
                      </a:r>
                    </a:p>
                  </a:txBody>
                  <a:tcPr marR="108000" anchor="ctr"/>
                </a:tc>
                <a:extLst>
                  <a:ext uri="{0D108BD9-81ED-4DB2-BD59-A6C34878D82A}">
                    <a16:rowId xmlns:a16="http://schemas.microsoft.com/office/drawing/2014/main" val="1112870975"/>
                  </a:ext>
                </a:extLst>
              </a:tr>
              <a:tr h="1044000">
                <a:tc>
                  <a:txBody>
                    <a:bodyPr/>
                    <a:lstStyle/>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みどりの分野で活躍する人材を育成する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みどりの学びの場づくりに関わる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みどりの知識を蓄積して情報発信する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技術開発やみどりの効果等に係る評価手法の研究を進める</a:t>
                      </a:r>
                    </a:p>
                  </a:txBody>
                  <a:tcPr marR="36000" anchor="ctr"/>
                </a:tc>
                <a:extLst>
                  <a:ext uri="{0D108BD9-81ED-4DB2-BD59-A6C34878D82A}">
                    <a16:rowId xmlns:a16="http://schemas.microsoft.com/office/drawing/2014/main" val="1280013765"/>
                  </a:ext>
                </a:extLst>
              </a:tr>
            </a:tbl>
          </a:graphicData>
        </a:graphic>
      </p:graphicFrame>
      <p:graphicFrame>
        <p:nvGraphicFramePr>
          <p:cNvPr id="9" name="表 4">
            <a:extLst>
              <a:ext uri="{FF2B5EF4-FFF2-40B4-BE49-F238E27FC236}">
                <a16:creationId xmlns:a16="http://schemas.microsoft.com/office/drawing/2014/main" id="{C7128776-6796-49B1-AA4D-E6FFF523A4E8}"/>
              </a:ext>
            </a:extLst>
          </p:cNvPr>
          <p:cNvGraphicFramePr>
            <a:graphicFrameLocks noGrp="1"/>
          </p:cNvGraphicFramePr>
          <p:nvPr>
            <p:extLst>
              <p:ext uri="{D42A27DB-BD31-4B8C-83A1-F6EECF244321}">
                <p14:modId xmlns:p14="http://schemas.microsoft.com/office/powerpoint/2010/main" val="749688669"/>
              </p:ext>
            </p:extLst>
          </p:nvPr>
        </p:nvGraphicFramePr>
        <p:xfrm>
          <a:off x="5117867" y="3685945"/>
          <a:ext cx="4670516" cy="1368000"/>
        </p:xfrm>
        <a:graphic>
          <a:graphicData uri="http://schemas.openxmlformats.org/drawingml/2006/table">
            <a:tbl>
              <a:tblPr firstRow="1" bandRow="1">
                <a:tableStyleId>{5C22544A-7EE6-4342-B048-85BDC9FD1C3A}</a:tableStyleId>
              </a:tblPr>
              <a:tblGrid>
                <a:gridCol w="4670516">
                  <a:extLst>
                    <a:ext uri="{9D8B030D-6E8A-4147-A177-3AD203B41FA5}">
                      <a16:colId xmlns:a16="http://schemas.microsoft.com/office/drawing/2014/main" val="176561755"/>
                    </a:ext>
                  </a:extLst>
                </a:gridCol>
              </a:tblGrid>
              <a:tr h="324000">
                <a:tc>
                  <a:txBody>
                    <a:bodyPr/>
                    <a:lstStyle/>
                    <a:p>
                      <a:pPr algn="ctr"/>
                      <a:r>
                        <a:rPr kumimoji="1" lang="ja-JP" altLang="en-US" sz="1400" dirty="0">
                          <a:solidFill>
                            <a:schemeClr val="bg1"/>
                          </a:solidFill>
                          <a:latin typeface="BIZ UDPゴシック" panose="020B0400000000000000" pitchFamily="50" charset="-128"/>
                          <a:ea typeface="BIZ UDPゴシック" panose="020B0400000000000000" pitchFamily="50" charset="-128"/>
                        </a:rPr>
                        <a:t>官（行政（国・府・市町村））</a:t>
                      </a:r>
                    </a:p>
                  </a:txBody>
                  <a:tcPr marR="36000"/>
                </a:tc>
                <a:extLst>
                  <a:ext uri="{0D108BD9-81ED-4DB2-BD59-A6C34878D82A}">
                    <a16:rowId xmlns:a16="http://schemas.microsoft.com/office/drawing/2014/main" val="1112870975"/>
                  </a:ext>
                </a:extLst>
              </a:tr>
              <a:tr h="1044000">
                <a:tc>
                  <a:txBody>
                    <a:bodyPr/>
                    <a:lstStyle/>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みどりの整備、維持管理・運営、必要な経費の検討を行う</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みどりの分野の制度などを構築・運用する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みどりの情報を積極的に発信する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パートナーシップ推進の仕組みを整える</a:t>
                      </a:r>
                    </a:p>
                  </a:txBody>
                  <a:tcPr marR="36000" anchor="ctr"/>
                </a:tc>
                <a:extLst>
                  <a:ext uri="{0D108BD9-81ED-4DB2-BD59-A6C34878D82A}">
                    <a16:rowId xmlns:a16="http://schemas.microsoft.com/office/drawing/2014/main" val="1280013765"/>
                  </a:ext>
                </a:extLst>
              </a:tr>
            </a:tbl>
          </a:graphicData>
        </a:graphic>
      </p:graphicFrame>
      <p:graphicFrame>
        <p:nvGraphicFramePr>
          <p:cNvPr id="12" name="表 4">
            <a:extLst>
              <a:ext uri="{FF2B5EF4-FFF2-40B4-BE49-F238E27FC236}">
                <a16:creationId xmlns:a16="http://schemas.microsoft.com/office/drawing/2014/main" id="{FFC8B144-1613-4571-BF98-038F0A1889DC}"/>
              </a:ext>
            </a:extLst>
          </p:cNvPr>
          <p:cNvGraphicFramePr>
            <a:graphicFrameLocks noGrp="1"/>
          </p:cNvGraphicFramePr>
          <p:nvPr>
            <p:extLst>
              <p:ext uri="{D42A27DB-BD31-4B8C-83A1-F6EECF244321}">
                <p14:modId xmlns:p14="http://schemas.microsoft.com/office/powerpoint/2010/main" val="3763571716"/>
              </p:ext>
            </p:extLst>
          </p:nvPr>
        </p:nvGraphicFramePr>
        <p:xfrm>
          <a:off x="115924" y="2273752"/>
          <a:ext cx="4884638" cy="1368000"/>
        </p:xfrm>
        <a:graphic>
          <a:graphicData uri="http://schemas.openxmlformats.org/drawingml/2006/table">
            <a:tbl>
              <a:tblPr firstRow="1" bandRow="1">
                <a:tableStyleId>{5C22544A-7EE6-4342-B048-85BDC9FD1C3A}</a:tableStyleId>
              </a:tblPr>
              <a:tblGrid>
                <a:gridCol w="4884638">
                  <a:extLst>
                    <a:ext uri="{9D8B030D-6E8A-4147-A177-3AD203B41FA5}">
                      <a16:colId xmlns:a16="http://schemas.microsoft.com/office/drawing/2014/main" val="176561755"/>
                    </a:ext>
                  </a:extLst>
                </a:gridCol>
              </a:tblGrid>
              <a:tr h="324000">
                <a:tc>
                  <a:txBody>
                    <a:bodyPr/>
                    <a:lstStyle/>
                    <a:p>
                      <a:pPr algn="ctr"/>
                      <a:r>
                        <a:rPr kumimoji="1" lang="ja-JP" altLang="en-US" sz="1400" dirty="0">
                          <a:latin typeface="BIZ UDPゴシック" panose="020B0400000000000000" pitchFamily="50" charset="-128"/>
                          <a:ea typeface="BIZ UDPゴシック" panose="020B0400000000000000" pitchFamily="50" charset="-128"/>
                        </a:rPr>
                        <a:t>民（府民・</a:t>
                      </a:r>
                      <a:r>
                        <a:rPr kumimoji="1" lang="en-US" altLang="ja-JP" sz="1400" dirty="0">
                          <a:latin typeface="BIZ UDPゴシック" panose="020B0400000000000000" pitchFamily="50" charset="-128"/>
                          <a:ea typeface="BIZ UDPゴシック" panose="020B0400000000000000" pitchFamily="50" charset="-128"/>
                        </a:rPr>
                        <a:t>NPO</a:t>
                      </a:r>
                      <a:r>
                        <a:rPr kumimoji="1" lang="ja-JP" altLang="en-US" sz="1400">
                          <a:latin typeface="BIZ UDPゴシック" panose="020B0400000000000000" pitchFamily="50" charset="-128"/>
                          <a:ea typeface="BIZ UDPゴシック" panose="020B0400000000000000" pitchFamily="50" charset="-128"/>
                        </a:rPr>
                        <a:t>等）</a:t>
                      </a:r>
                      <a:endParaRPr kumimoji="1" lang="ja-JP" altLang="en-US"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112870975"/>
                  </a:ext>
                </a:extLst>
              </a:tr>
              <a:tr h="1044000">
                <a:tc>
                  <a:txBody>
                    <a:bodyPr/>
                    <a:lstStyle/>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みどりの利用者となり、魅力を周囲に伝える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身近な場所でみどりを大事にする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みどりを多様な手法で運営する</a:t>
                      </a:r>
                      <a:endParaRPr kumimoji="1" lang="en-US" altLang="ja-JP" sz="14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400" dirty="0">
                          <a:latin typeface="BIZ UDPゴシック" panose="020B0400000000000000" pitchFamily="50" charset="-128"/>
                          <a:ea typeface="BIZ UDPゴシック" panose="020B0400000000000000" pitchFamily="50" charset="-128"/>
                        </a:rPr>
                        <a:t>みどりを守り、育てる担い手となる</a:t>
                      </a:r>
                      <a:endParaRPr kumimoji="1" lang="en-US" altLang="ja-JP" sz="14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80013765"/>
                  </a:ext>
                </a:extLst>
              </a:tr>
            </a:tbl>
          </a:graphicData>
        </a:graphic>
      </p:graphicFrame>
      <p:sp>
        <p:nvSpPr>
          <p:cNvPr id="6" name="テキスト ボックス 5">
            <a:extLst>
              <a:ext uri="{FF2B5EF4-FFF2-40B4-BE49-F238E27FC236}">
                <a16:creationId xmlns:a16="http://schemas.microsoft.com/office/drawing/2014/main" id="{6AFE4E6D-C2C7-4B28-BF25-AD79B1404420}"/>
              </a:ext>
            </a:extLst>
          </p:cNvPr>
          <p:cNvSpPr txBox="1"/>
          <p:nvPr/>
        </p:nvSpPr>
        <p:spPr>
          <a:xfrm>
            <a:off x="4217358" y="1923888"/>
            <a:ext cx="1407758" cy="338554"/>
          </a:xfrm>
          <a:prstGeom prst="rect">
            <a:avLst/>
          </a:prstGeom>
          <a:noFill/>
          <a:ln w="19050">
            <a:noFill/>
          </a:ln>
        </p:spPr>
        <p:txBody>
          <a:bodyPr wrap="none" rtlCol="0">
            <a:spAutoFit/>
          </a:bodyPr>
          <a:lstStyle/>
          <a:p>
            <a:pPr algn="l"/>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主体と役割</a:t>
            </a:r>
            <a:r>
              <a:rPr kumimoji="1" lang="en-US" altLang="ja-JP" sz="1600" b="1" dirty="0">
                <a:latin typeface="BIZ UDPゴシック" panose="020B0400000000000000" pitchFamily="50" charset="-128"/>
                <a:ea typeface="BIZ UDPゴシック" panose="020B0400000000000000" pitchFamily="50" charset="-128"/>
              </a:rPr>
              <a:t>】</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D42108EA-FB44-4DB3-9558-19711991FF83}"/>
              </a:ext>
            </a:extLst>
          </p:cNvPr>
          <p:cNvSpPr txBox="1"/>
          <p:nvPr/>
        </p:nvSpPr>
        <p:spPr>
          <a:xfrm>
            <a:off x="2644780" y="5222938"/>
            <a:ext cx="5336717" cy="338554"/>
          </a:xfrm>
          <a:prstGeom prst="rect">
            <a:avLst/>
          </a:prstGeom>
          <a:noFill/>
          <a:ln w="19050">
            <a:noFill/>
          </a:ln>
        </p:spPr>
        <p:txBody>
          <a:bodyPr wrap="none" rtlCol="0">
            <a:sp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各取組と関わる主体</a:t>
            </a:r>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施策、主体、指標を関連付けて提示</a:t>
            </a:r>
          </a:p>
        </p:txBody>
      </p:sp>
      <p:graphicFrame>
        <p:nvGraphicFramePr>
          <p:cNvPr id="14" name="表 14">
            <a:extLst>
              <a:ext uri="{FF2B5EF4-FFF2-40B4-BE49-F238E27FC236}">
                <a16:creationId xmlns:a16="http://schemas.microsoft.com/office/drawing/2014/main" id="{98EBD81A-6A7F-4361-AE1F-DE820BB1B913}"/>
              </a:ext>
            </a:extLst>
          </p:cNvPr>
          <p:cNvGraphicFramePr>
            <a:graphicFrameLocks noGrp="1"/>
          </p:cNvGraphicFramePr>
          <p:nvPr>
            <p:extLst>
              <p:ext uri="{D42A27DB-BD31-4B8C-83A1-F6EECF244321}">
                <p14:modId xmlns:p14="http://schemas.microsoft.com/office/powerpoint/2010/main" val="621593481"/>
              </p:ext>
            </p:extLst>
          </p:nvPr>
        </p:nvGraphicFramePr>
        <p:xfrm>
          <a:off x="320040" y="5617636"/>
          <a:ext cx="9136934" cy="1112520"/>
        </p:xfrm>
        <a:graphic>
          <a:graphicData uri="http://schemas.openxmlformats.org/drawingml/2006/table">
            <a:tbl>
              <a:tblPr firstRow="1" bandRow="1">
                <a:tableStyleId>{7DF18680-E054-41AD-8BC1-D1AEF772440D}</a:tableStyleId>
              </a:tblPr>
              <a:tblGrid>
                <a:gridCol w="3127353">
                  <a:extLst>
                    <a:ext uri="{9D8B030D-6E8A-4147-A177-3AD203B41FA5}">
                      <a16:colId xmlns:a16="http://schemas.microsoft.com/office/drawing/2014/main" val="4274480498"/>
                    </a:ext>
                  </a:extLst>
                </a:gridCol>
                <a:gridCol w="4207172">
                  <a:extLst>
                    <a:ext uri="{9D8B030D-6E8A-4147-A177-3AD203B41FA5}">
                      <a16:colId xmlns:a16="http://schemas.microsoft.com/office/drawing/2014/main" val="924700923"/>
                    </a:ext>
                  </a:extLst>
                </a:gridCol>
                <a:gridCol w="1802409">
                  <a:extLst>
                    <a:ext uri="{9D8B030D-6E8A-4147-A177-3AD203B41FA5}">
                      <a16:colId xmlns:a16="http://schemas.microsoft.com/office/drawing/2014/main" val="3755503157"/>
                    </a:ext>
                  </a:extLst>
                </a:gridCol>
              </a:tblGrid>
              <a:tr h="370840">
                <a:tc>
                  <a:txBody>
                    <a:bodyPr/>
                    <a:lstStyle/>
                    <a:p>
                      <a:pPr algn="ctr"/>
                      <a:r>
                        <a:rPr kumimoji="1" lang="ja-JP" altLang="en-US" sz="1600" dirty="0">
                          <a:latin typeface="BIZ UDPゴシック" panose="020B0400000000000000" pitchFamily="50" charset="-128"/>
                          <a:ea typeface="BIZ UDPゴシック" panose="020B0400000000000000" pitchFamily="50" charset="-128"/>
                        </a:rPr>
                        <a:t>具体的施策</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主な取組主体</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関連指標</a:t>
                      </a:r>
                    </a:p>
                  </a:txBody>
                  <a:tcPr/>
                </a:tc>
                <a:extLst>
                  <a:ext uri="{0D108BD9-81ED-4DB2-BD59-A6C34878D82A}">
                    <a16:rowId xmlns:a16="http://schemas.microsoft.com/office/drawing/2014/main" val="3433718153"/>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災害に強い森づくり</a:t>
                      </a:r>
                    </a:p>
                  </a:txBody>
                  <a:tcPr/>
                </a:tc>
                <a:tc>
                  <a:txBody>
                    <a:bodyPr/>
                    <a:lstStyle/>
                    <a:p>
                      <a:endParaRPr kumimoji="1" lang="ja-JP" altLang="en-US" sz="160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1094911702"/>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地域交流・活動を通じたみどりづくり</a:t>
                      </a:r>
                    </a:p>
                  </a:txBody>
                  <a:tcPr/>
                </a:tc>
                <a:tc>
                  <a:txBody>
                    <a:bodyPr/>
                    <a:lstStyle/>
                    <a:p>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220718665"/>
                  </a:ext>
                </a:extLst>
              </a:tr>
            </a:tbl>
          </a:graphicData>
        </a:graphic>
      </p:graphicFrame>
      <p:sp>
        <p:nvSpPr>
          <p:cNvPr id="15" name="テキスト ボックス 14">
            <a:extLst>
              <a:ext uri="{FF2B5EF4-FFF2-40B4-BE49-F238E27FC236}">
                <a16:creationId xmlns:a16="http://schemas.microsoft.com/office/drawing/2014/main" id="{27A49B63-BFA5-470D-B538-B71C99088E85}"/>
              </a:ext>
            </a:extLst>
          </p:cNvPr>
          <p:cNvSpPr txBox="1"/>
          <p:nvPr/>
        </p:nvSpPr>
        <p:spPr>
          <a:xfrm>
            <a:off x="6670823" y="6052533"/>
            <a:ext cx="299295"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府</a:t>
            </a:r>
          </a:p>
        </p:txBody>
      </p:sp>
      <p:sp>
        <p:nvSpPr>
          <p:cNvPr id="17" name="テキスト ボックス 16">
            <a:extLst>
              <a:ext uri="{FF2B5EF4-FFF2-40B4-BE49-F238E27FC236}">
                <a16:creationId xmlns:a16="http://schemas.microsoft.com/office/drawing/2014/main" id="{C9EB23F1-F42E-4E53-9990-6FD8CDF51ACE}"/>
              </a:ext>
            </a:extLst>
          </p:cNvPr>
          <p:cNvSpPr txBox="1"/>
          <p:nvPr/>
        </p:nvSpPr>
        <p:spPr>
          <a:xfrm>
            <a:off x="5449232" y="6454279"/>
            <a:ext cx="760959"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教育機関</a:t>
            </a:r>
          </a:p>
        </p:txBody>
      </p:sp>
      <p:sp>
        <p:nvSpPr>
          <p:cNvPr id="18" name="テキスト ボックス 17">
            <a:extLst>
              <a:ext uri="{FF2B5EF4-FFF2-40B4-BE49-F238E27FC236}">
                <a16:creationId xmlns:a16="http://schemas.microsoft.com/office/drawing/2014/main" id="{87D486EA-1B7E-458A-99BF-C0BB6E14CE14}"/>
              </a:ext>
            </a:extLst>
          </p:cNvPr>
          <p:cNvSpPr txBox="1"/>
          <p:nvPr/>
        </p:nvSpPr>
        <p:spPr>
          <a:xfrm>
            <a:off x="4712668" y="6092248"/>
            <a:ext cx="607071"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事業者</a:t>
            </a:r>
          </a:p>
        </p:txBody>
      </p:sp>
      <p:sp>
        <p:nvSpPr>
          <p:cNvPr id="19" name="テキスト ボックス 18">
            <a:extLst>
              <a:ext uri="{FF2B5EF4-FFF2-40B4-BE49-F238E27FC236}">
                <a16:creationId xmlns:a16="http://schemas.microsoft.com/office/drawing/2014/main" id="{AFB8CF70-FB2F-434D-ACDC-822A86AFEE70}"/>
              </a:ext>
            </a:extLst>
          </p:cNvPr>
          <p:cNvSpPr txBox="1"/>
          <p:nvPr/>
        </p:nvSpPr>
        <p:spPr>
          <a:xfrm>
            <a:off x="3514359" y="6436837"/>
            <a:ext cx="1057515"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府民・</a:t>
            </a:r>
            <a:r>
              <a:rPr kumimoji="1" lang="en-US" altLang="ja-JP" sz="1200" dirty="0">
                <a:solidFill>
                  <a:schemeClr val="bg1"/>
                </a:solidFill>
                <a:latin typeface="BIZ UDPゴシック" panose="020B0400000000000000" pitchFamily="50" charset="-128"/>
                <a:ea typeface="BIZ UDPゴシック" panose="020B0400000000000000" pitchFamily="50" charset="-128"/>
              </a:rPr>
              <a:t>NPO</a:t>
            </a:r>
            <a:r>
              <a:rPr kumimoji="1" lang="ja-JP" altLang="en-US" sz="1200" dirty="0">
                <a:solidFill>
                  <a:schemeClr val="bg1"/>
                </a:solidFill>
                <a:latin typeface="BIZ UDPゴシック" panose="020B0400000000000000" pitchFamily="50" charset="-128"/>
                <a:ea typeface="BIZ UDPゴシック" panose="020B0400000000000000" pitchFamily="50" charset="-128"/>
              </a:rPr>
              <a:t>等</a:t>
            </a:r>
          </a:p>
        </p:txBody>
      </p:sp>
      <p:sp>
        <p:nvSpPr>
          <p:cNvPr id="21" name="テキスト ボックス 20">
            <a:extLst>
              <a:ext uri="{FF2B5EF4-FFF2-40B4-BE49-F238E27FC236}">
                <a16:creationId xmlns:a16="http://schemas.microsoft.com/office/drawing/2014/main" id="{F934221F-E585-444E-A541-78DE2DBBB9E3}"/>
              </a:ext>
            </a:extLst>
          </p:cNvPr>
          <p:cNvSpPr txBox="1"/>
          <p:nvPr/>
        </p:nvSpPr>
        <p:spPr>
          <a:xfrm>
            <a:off x="7016164" y="6056013"/>
            <a:ext cx="607071"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市町村</a:t>
            </a:r>
          </a:p>
        </p:txBody>
      </p:sp>
      <p:sp>
        <p:nvSpPr>
          <p:cNvPr id="22" name="テキスト ボックス 21">
            <a:extLst>
              <a:ext uri="{FF2B5EF4-FFF2-40B4-BE49-F238E27FC236}">
                <a16:creationId xmlns:a16="http://schemas.microsoft.com/office/drawing/2014/main" id="{7C09114D-7F91-4AAF-B829-4E10B483DA99}"/>
              </a:ext>
            </a:extLst>
          </p:cNvPr>
          <p:cNvSpPr txBox="1"/>
          <p:nvPr/>
        </p:nvSpPr>
        <p:spPr>
          <a:xfrm>
            <a:off x="4712668" y="6447347"/>
            <a:ext cx="607071"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事業者</a:t>
            </a:r>
          </a:p>
        </p:txBody>
      </p:sp>
      <p:sp>
        <p:nvSpPr>
          <p:cNvPr id="23" name="テキスト ボックス 22">
            <a:extLst>
              <a:ext uri="{FF2B5EF4-FFF2-40B4-BE49-F238E27FC236}">
                <a16:creationId xmlns:a16="http://schemas.microsoft.com/office/drawing/2014/main" id="{A8F7DAE5-FD8C-4ACF-8A2D-BED2B499CD83}"/>
              </a:ext>
            </a:extLst>
          </p:cNvPr>
          <p:cNvSpPr txBox="1"/>
          <p:nvPr/>
        </p:nvSpPr>
        <p:spPr>
          <a:xfrm>
            <a:off x="6670110" y="6467939"/>
            <a:ext cx="299295" cy="221018"/>
          </a:xfrm>
          <a:prstGeom prst="rect">
            <a:avLst/>
          </a:prstGeom>
          <a:solidFill>
            <a:srgbClr val="5B9BD5"/>
          </a:solidFill>
          <a:ln w="19050">
            <a:solidFill>
              <a:schemeClr val="accent1">
                <a:lumMod val="75000"/>
              </a:schemeClr>
            </a:solidFill>
          </a:ln>
        </p:spPr>
        <p:txBody>
          <a:bodyPr wrap="squar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府</a:t>
            </a:r>
          </a:p>
        </p:txBody>
      </p:sp>
      <p:sp>
        <p:nvSpPr>
          <p:cNvPr id="24" name="テキスト ボックス 23">
            <a:extLst>
              <a:ext uri="{FF2B5EF4-FFF2-40B4-BE49-F238E27FC236}">
                <a16:creationId xmlns:a16="http://schemas.microsoft.com/office/drawing/2014/main" id="{EE0C55E4-5DFA-45AE-8F78-ACF76E6308AA}"/>
              </a:ext>
            </a:extLst>
          </p:cNvPr>
          <p:cNvSpPr txBox="1"/>
          <p:nvPr/>
        </p:nvSpPr>
        <p:spPr>
          <a:xfrm>
            <a:off x="7016164" y="6467939"/>
            <a:ext cx="607071"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市町村</a:t>
            </a:r>
          </a:p>
        </p:txBody>
      </p:sp>
      <p:sp>
        <p:nvSpPr>
          <p:cNvPr id="4" name="テキスト ボックス 3">
            <a:extLst>
              <a:ext uri="{FF2B5EF4-FFF2-40B4-BE49-F238E27FC236}">
                <a16:creationId xmlns:a16="http://schemas.microsoft.com/office/drawing/2014/main" id="{12F9A60A-8B31-42D9-8AE1-F80B58028B7E}"/>
              </a:ext>
            </a:extLst>
          </p:cNvPr>
          <p:cNvSpPr txBox="1"/>
          <p:nvPr/>
        </p:nvSpPr>
        <p:spPr bwMode="auto">
          <a:xfrm>
            <a:off x="320040" y="5448359"/>
            <a:ext cx="928459" cy="338554"/>
          </a:xfrm>
          <a:prstGeom prst="rect">
            <a:avLst/>
          </a:prstGeom>
          <a:solidFill>
            <a:schemeClr val="bg1"/>
          </a:solidFill>
          <a:ln w="19050">
            <a:solidFill>
              <a:schemeClr val="accent1"/>
            </a:solidFill>
            <a:miter lim="800000"/>
            <a:headEnd/>
            <a:tailEnd/>
          </a:ln>
        </p:spPr>
        <p:txBody>
          <a:bodyPr wrap="none" rtlCol="0">
            <a:spAutoFit/>
          </a:bodyPr>
          <a:lstStyle/>
          <a:p>
            <a:pPr algn="ctr" defTabSz="990570" fontAlgn="base">
              <a:spcBef>
                <a:spcPct val="20000"/>
              </a:spcBef>
              <a:spcAft>
                <a:spcPct val="0"/>
              </a:spcAft>
            </a:pPr>
            <a:r>
              <a:rPr kumimoji="1" lang="ja-JP" altLang="en-US" sz="1600" b="1" kern="0" dirty="0">
                <a:latin typeface="BIZ UDPゴシック" panose="020B0400000000000000" pitchFamily="50" charset="-128"/>
                <a:ea typeface="BIZ UDPゴシック" panose="020B0400000000000000" pitchFamily="50" charset="-128"/>
              </a:rPr>
              <a:t>イメージ</a:t>
            </a:r>
          </a:p>
        </p:txBody>
      </p:sp>
      <p:sp>
        <p:nvSpPr>
          <p:cNvPr id="27" name="テキスト ボックス 26">
            <a:extLst>
              <a:ext uri="{FF2B5EF4-FFF2-40B4-BE49-F238E27FC236}">
                <a16:creationId xmlns:a16="http://schemas.microsoft.com/office/drawing/2014/main" id="{94E75D9D-569C-494F-A802-0D940E4904DF}"/>
              </a:ext>
            </a:extLst>
          </p:cNvPr>
          <p:cNvSpPr txBox="1"/>
          <p:nvPr/>
        </p:nvSpPr>
        <p:spPr>
          <a:xfrm>
            <a:off x="6335992" y="6050211"/>
            <a:ext cx="299295" cy="221018"/>
          </a:xfrm>
          <a:prstGeom prst="rect">
            <a:avLst/>
          </a:prstGeom>
          <a:solidFill>
            <a:srgbClr val="5B9BD5"/>
          </a:solidFill>
          <a:ln w="19050">
            <a:solidFill>
              <a:schemeClr val="accent1">
                <a:lumMod val="75000"/>
              </a:schemeClr>
            </a:solidFill>
          </a:ln>
        </p:spPr>
        <p:txBody>
          <a:bodyPr wrap="none" lIns="72000" tIns="0" rIns="72000" bIns="36000" rtlCol="0" anchor="ctr" anchorCtr="1">
            <a:spAutoFit/>
          </a:bodyPr>
          <a:lstStyle/>
          <a:p>
            <a:pPr algn="l"/>
            <a:r>
              <a:rPr kumimoji="1" lang="ja-JP" altLang="en-US" sz="1200" dirty="0">
                <a:solidFill>
                  <a:schemeClr val="bg1"/>
                </a:solidFill>
                <a:latin typeface="BIZ UDPゴシック" panose="020B0400000000000000" pitchFamily="50" charset="-128"/>
                <a:ea typeface="BIZ UDPゴシック" panose="020B0400000000000000" pitchFamily="50" charset="-128"/>
              </a:rPr>
              <a:t>国</a:t>
            </a:r>
          </a:p>
        </p:txBody>
      </p:sp>
    </p:spTree>
    <p:extLst>
      <p:ext uri="{BB962C8B-B14F-4D97-AF65-F5344CB8AC3E}">
        <p14:creationId xmlns:p14="http://schemas.microsoft.com/office/powerpoint/2010/main" val="41372277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auto">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a:spPr>
      <a:bodyPr wrap="square">
        <a:spAutoFit/>
      </a:bodyPr>
      <a:lstStyle>
        <a:defPPr algn="ctr" defTabSz="990570" fontAlgn="base">
          <a:spcBef>
            <a:spcPct val="20000"/>
          </a:spcBef>
          <a:spcAft>
            <a:spcPct val="0"/>
          </a:spcAft>
          <a:defRPr kern="0" dirty="0" smtClean="0">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393</Words>
  <Application>Microsoft Office PowerPoint</Application>
  <PresentationFormat>A4 210 x 297 mm</PresentationFormat>
  <Paragraphs>45</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2025-03-25T04:55:24Z</dcterms:created>
  <dcterms:modified xsi:type="dcterms:W3CDTF">2025-03-25T04:55:29Z</dcterms:modified>
</cp:coreProperties>
</file>