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2" r:id="rId1"/>
  </p:sldMasterIdLst>
  <p:notesMasterIdLst>
    <p:notesMasterId r:id="rId8"/>
  </p:notesMasterIdLst>
  <p:sldIdLst>
    <p:sldId id="366" r:id="rId2"/>
    <p:sldId id="389" r:id="rId3"/>
    <p:sldId id="387" r:id="rId4"/>
    <p:sldId id="383" r:id="rId5"/>
    <p:sldId id="385" r:id="rId6"/>
    <p:sldId id="384" r:id="rId7"/>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a:srgbClr val="CCFFCC"/>
    <a:srgbClr val="A9D18E"/>
    <a:srgbClr val="70AD47"/>
    <a:srgbClr val="FFFFCC"/>
    <a:srgbClr val="E2F0D9"/>
    <a:srgbClr val="0000CC"/>
    <a:srgbClr val="EBF1E9"/>
    <a:srgbClr val="D5E3C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D4A102-619A-41CD-8540-9D436C870067}" v="4" dt="2025-03-16T08:34:59.97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6" autoAdjust="0"/>
    <p:restoredTop sz="94660"/>
  </p:normalViewPr>
  <p:slideViewPr>
    <p:cSldViewPr snapToGrid="0">
      <p:cViewPr varScale="1">
        <p:scale>
          <a:sx n="125" d="100"/>
          <a:sy n="125" d="100"/>
        </p:scale>
        <p:origin x="108" y="114"/>
      </p:cViewPr>
      <p:guideLst>
        <p:guide orient="horz" pos="2069"/>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30" tIns="45715" rIns="91430" bIns="45715" rtlCol="0"/>
          <a:lstStyle>
            <a:lvl1pPr algn="r">
              <a:defRPr sz="1200"/>
            </a:lvl1pPr>
          </a:lstStyle>
          <a:p>
            <a:fld id="{C6B1AF3B-019E-4E72-B721-FB352D26F534}"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1039" y="4783139"/>
            <a:ext cx="5445125" cy="3913187"/>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8475"/>
          </a:xfrm>
          <a:prstGeom prst="rect">
            <a:avLst/>
          </a:prstGeom>
        </p:spPr>
        <p:txBody>
          <a:bodyPr vert="horz" lIns="91430" tIns="45715" rIns="91430" bIns="45715" rtlCol="0" anchor="b"/>
          <a:lstStyle>
            <a:lvl1pPr algn="r">
              <a:defRPr sz="1200"/>
            </a:lvl1pPr>
          </a:lstStyle>
          <a:p>
            <a:fld id="{292805AB-935D-4553-A482-B173FDD3EAB6}" type="slidenum">
              <a:rPr kumimoji="1" lang="ja-JP" altLang="en-US" smtClean="0"/>
              <a:t>‹#›</a:t>
            </a:fld>
            <a:endParaRPr kumimoji="1" lang="ja-JP" altLang="en-US"/>
          </a:p>
        </p:txBody>
      </p:sp>
    </p:spTree>
    <p:extLst>
      <p:ext uri="{BB962C8B-B14F-4D97-AF65-F5344CB8AC3E}">
        <p14:creationId xmlns:p14="http://schemas.microsoft.com/office/powerpoint/2010/main" val="4784704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693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82073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6749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634842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116686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0211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957033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48585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2138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18177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5039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220174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67284-3DCF-7AF9-0732-E023F974EEBF}"/>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894C065C-C7ED-E05A-78BB-350A6B0ADA45}"/>
              </a:ext>
            </a:extLst>
          </p:cNvPr>
          <p:cNvSpPr txBox="1"/>
          <p:nvPr/>
        </p:nvSpPr>
        <p:spPr>
          <a:xfrm>
            <a:off x="2768200" y="3568683"/>
            <a:ext cx="5012674" cy="1660198"/>
          </a:xfrm>
          <a:prstGeom prst="rect">
            <a:avLst/>
          </a:prstGeom>
          <a:noFill/>
        </p:spPr>
        <p:txBody>
          <a:bodyPr wrap="square" rtlCol="0">
            <a:spAutoFit/>
          </a:bodyPr>
          <a:lstStyle/>
          <a:p>
            <a:pPr>
              <a:lnSpc>
                <a:spcPct val="150000"/>
              </a:lnSpc>
            </a:pPr>
            <a:r>
              <a:rPr kumimoji="1" lang="en-US" altLang="ja-JP" sz="2400" b="1" dirty="0">
                <a:latin typeface="BIZ UDPゴシック" panose="020B0400000000000000" pitchFamily="50" charset="-128"/>
                <a:ea typeface="BIZ UDPゴシック" panose="020B0400000000000000" pitchFamily="50" charset="-128"/>
              </a:rPr>
              <a:t>1</a:t>
            </a:r>
            <a:r>
              <a:rPr kumimoji="1" lang="ja-JP" altLang="en-US" sz="2400" b="1" dirty="0">
                <a:latin typeface="BIZ UDPゴシック" panose="020B0400000000000000" pitchFamily="50" charset="-128"/>
                <a:ea typeface="BIZ UDPゴシック" panose="020B0400000000000000" pitchFamily="50" charset="-128"/>
              </a:rPr>
              <a:t>　将来像・目標</a:t>
            </a:r>
            <a:endParaRPr kumimoji="1" lang="en-US" altLang="ja-JP" sz="2400" b="1"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b="1" dirty="0">
                <a:latin typeface="BIZ UDPゴシック" panose="020B0400000000000000" pitchFamily="50" charset="-128"/>
                <a:ea typeface="BIZ UDPゴシック" panose="020B0400000000000000" pitchFamily="50" charset="-128"/>
              </a:rPr>
              <a:t>２　取組方針</a:t>
            </a:r>
            <a:endParaRPr kumimoji="1" lang="en-US" altLang="ja-JP" sz="2400" b="1"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b="1" dirty="0">
                <a:latin typeface="BIZ UDPゴシック" panose="020B0400000000000000" pitchFamily="50" charset="-128"/>
                <a:ea typeface="BIZ UDPゴシック" panose="020B0400000000000000" pitchFamily="50" charset="-128"/>
              </a:rPr>
              <a:t>３　実現に向けた方向性</a:t>
            </a:r>
            <a:endParaRPr kumimoji="1" lang="en-US" altLang="ja-JP" sz="2400" b="1" dirty="0">
              <a:latin typeface="BIZ UDPゴシック" panose="020B0400000000000000" pitchFamily="50" charset="-128"/>
              <a:ea typeface="BIZ UDPゴシック" panose="020B0400000000000000" pitchFamily="50" charset="-128"/>
            </a:endParaRPr>
          </a:p>
        </p:txBody>
      </p:sp>
      <p:sp>
        <p:nvSpPr>
          <p:cNvPr id="6" name="タイトル 1">
            <a:extLst>
              <a:ext uri="{FF2B5EF4-FFF2-40B4-BE49-F238E27FC236}">
                <a16:creationId xmlns:a16="http://schemas.microsoft.com/office/drawing/2014/main" id="{E71DD7B4-501B-D7CF-300E-F5C8E9CF49E9}"/>
              </a:ext>
            </a:extLst>
          </p:cNvPr>
          <p:cNvSpPr txBox="1">
            <a:spLocks/>
          </p:cNvSpPr>
          <p:nvPr/>
        </p:nvSpPr>
        <p:spPr bwMode="auto">
          <a:xfrm>
            <a:off x="1" y="1844824"/>
            <a:ext cx="9905999" cy="1106200"/>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今後の取組みの方向性等について（案）</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8" name="サブタイトル 2">
            <a:extLst>
              <a:ext uri="{FF2B5EF4-FFF2-40B4-BE49-F238E27FC236}">
                <a16:creationId xmlns:a16="http://schemas.microsoft.com/office/drawing/2014/main" id="{AF04A2EF-5376-F696-D336-978549C0D97D}"/>
              </a:ext>
            </a:extLst>
          </p:cNvPr>
          <p:cNvSpPr txBox="1">
            <a:spLocks/>
          </p:cNvSpPr>
          <p:nvPr/>
        </p:nvSpPr>
        <p:spPr bwMode="auto">
          <a:xfrm>
            <a:off x="8106654" y="260648"/>
            <a:ext cx="1166825" cy="36933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kern="0" dirty="0">
                <a:latin typeface="BIZ UDPゴシック" panose="020B0400000000000000" pitchFamily="50" charset="-128"/>
                <a:ea typeface="BIZ UDPゴシック" panose="020B0400000000000000" pitchFamily="50" charset="-128"/>
              </a:rPr>
              <a:t>資料２</a:t>
            </a:r>
          </a:p>
        </p:txBody>
      </p:sp>
    </p:spTree>
    <p:extLst>
      <p:ext uri="{BB962C8B-B14F-4D97-AF65-F5344CB8AC3E}">
        <p14:creationId xmlns:p14="http://schemas.microsoft.com/office/powerpoint/2010/main" val="84385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BAB55-AD0A-72D4-D3ED-2E5455F38EEA}"/>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499FD25E-673D-49F0-8194-A921903BA860}"/>
              </a:ext>
            </a:extLst>
          </p:cNvPr>
          <p:cNvSpPr/>
          <p:nvPr/>
        </p:nvSpPr>
        <p:spPr>
          <a:xfrm>
            <a:off x="209194" y="2818701"/>
            <a:ext cx="9570563" cy="3960000"/>
          </a:xfrm>
          <a:prstGeom prst="rect">
            <a:avLst/>
          </a:prstGeom>
          <a:noFill/>
          <a:ln w="190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タイトル 1">
            <a:extLst>
              <a:ext uri="{FF2B5EF4-FFF2-40B4-BE49-F238E27FC236}">
                <a16:creationId xmlns:a16="http://schemas.microsoft.com/office/drawing/2014/main" id="{B1152AC7-6D88-760C-3CF4-E660AE1BF270}"/>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　将来像・目標（案）</a:t>
            </a:r>
          </a:p>
        </p:txBody>
      </p:sp>
      <p:sp>
        <p:nvSpPr>
          <p:cNvPr id="6" name="円/楕円 30">
            <a:extLst>
              <a:ext uri="{FF2B5EF4-FFF2-40B4-BE49-F238E27FC236}">
                <a16:creationId xmlns:a16="http://schemas.microsoft.com/office/drawing/2014/main" id="{EB1EB437-F866-772F-2818-F90B80935165}"/>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8297FA5E-BDD7-4854-BD9D-A07D3EE1E94C}"/>
              </a:ext>
            </a:extLst>
          </p:cNvPr>
          <p:cNvSpPr txBox="1"/>
          <p:nvPr/>
        </p:nvSpPr>
        <p:spPr>
          <a:xfrm>
            <a:off x="209194" y="544292"/>
            <a:ext cx="9570563" cy="1077218"/>
          </a:xfrm>
          <a:prstGeom prst="rect">
            <a:avLst/>
          </a:prstGeom>
          <a:solidFill>
            <a:schemeClr val="bg1"/>
          </a:solidFill>
          <a:ln w="19050">
            <a:solidFill>
              <a:schemeClr val="accent6">
                <a:lumMod val="60000"/>
                <a:lumOff val="40000"/>
              </a:schemeClr>
            </a:solidFill>
          </a:ln>
        </p:spPr>
        <p:txBody>
          <a:bodyPr wrap="square" rIns="108000" rtlCol="0">
            <a:spAutoFit/>
          </a:bodyPr>
          <a:lstStyle/>
          <a:p>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第５回部会における委員意見</a:t>
            </a:r>
            <a:r>
              <a:rPr kumimoji="1" lang="en-US" altLang="ja-JP" sz="16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将来像・目標については、大阪ならではの都市戦略としてのみどりの位置づけを表現できると良い。</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 今後、みどりのまちづくりを進めるうえでの将来像について、改めて整理。</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　　</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部会報告案のとりまとめの際に改めて見直し、再整理が必要。</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042BB0F2-DECC-4EBE-985E-D0FF660DAE36}"/>
              </a:ext>
            </a:extLst>
          </p:cNvPr>
          <p:cNvSpPr txBox="1"/>
          <p:nvPr/>
        </p:nvSpPr>
        <p:spPr>
          <a:xfrm>
            <a:off x="1277791" y="1747036"/>
            <a:ext cx="8132925" cy="754053"/>
          </a:xfrm>
          <a:prstGeom prst="rect">
            <a:avLst/>
          </a:prstGeom>
          <a:solidFill>
            <a:schemeClr val="accent6">
              <a:lumMod val="20000"/>
              <a:lumOff val="80000"/>
            </a:schemeClr>
          </a:solidFill>
          <a:ln w="31750" cmpd="dbl">
            <a:solidFill>
              <a:schemeClr val="accent6"/>
            </a:solidFill>
          </a:ln>
        </p:spPr>
        <p:txBody>
          <a:bodyPr wrap="square" rtlCol="0">
            <a:spAutoFit/>
          </a:bodyPr>
          <a:lstStyle/>
          <a:p>
            <a:pPr algn="ctr">
              <a:spcBef>
                <a:spcPts val="600"/>
              </a:spcBef>
            </a:pPr>
            <a:r>
              <a:rPr kumimoji="1" lang="ja-JP" altLang="en-US" sz="2000" b="1" dirty="0">
                <a:latin typeface="BIZ UDPゴシック" panose="020B0400000000000000" pitchFamily="50" charset="-128"/>
                <a:ea typeface="BIZ UDPゴシック" panose="020B0400000000000000" pitchFamily="50" charset="-128"/>
              </a:rPr>
              <a:t>人と自然が共生し、</a:t>
            </a:r>
            <a:r>
              <a:rPr kumimoji="1" lang="en-US" altLang="ja-JP" sz="2000" b="1" dirty="0">
                <a:latin typeface="BIZ UDPゴシック" panose="020B0400000000000000" pitchFamily="50" charset="-128"/>
                <a:ea typeface="BIZ UDPゴシック" panose="020B0400000000000000" pitchFamily="50" charset="-128"/>
              </a:rPr>
              <a:t>Well-being</a:t>
            </a:r>
            <a:r>
              <a:rPr kumimoji="1" lang="ja-JP" altLang="en-US" sz="2000" b="1" dirty="0">
                <a:latin typeface="BIZ UDPゴシック" panose="020B0400000000000000" pitchFamily="50" charset="-128"/>
                <a:ea typeface="BIZ UDPゴシック" panose="020B0400000000000000" pitchFamily="50" charset="-128"/>
              </a:rPr>
              <a:t>が実感できる国際都市・大阪</a:t>
            </a:r>
            <a:endParaRPr kumimoji="1" lang="en-US" altLang="ja-JP" sz="2000" b="1" dirty="0">
              <a:latin typeface="BIZ UDPゴシック" panose="020B0400000000000000" pitchFamily="50" charset="-128"/>
              <a:ea typeface="BIZ UDPゴシック" panose="020B0400000000000000" pitchFamily="50" charset="-128"/>
            </a:endParaRPr>
          </a:p>
          <a:p>
            <a:pPr algn="ctr">
              <a:spcBef>
                <a:spcPts val="600"/>
              </a:spcBef>
            </a:pPr>
            <a:r>
              <a:rPr kumimoji="1" lang="ja-JP" altLang="en-US" dirty="0">
                <a:latin typeface="BIZ UDPゴシック" panose="020B0400000000000000" pitchFamily="50" charset="-128"/>
                <a:ea typeface="BIZ UDPゴシック" panose="020B0400000000000000" pitchFamily="50" charset="-128"/>
              </a:rPr>
              <a:t>～みどりのポテンシャルを活かし、笑顔あふれ活力あるまちへ～</a:t>
            </a:r>
            <a:endParaRPr kumimoji="1" lang="en-US" altLang="ja-JP" dirty="0">
              <a:highlight>
                <a:srgbClr val="FFFF00"/>
              </a:highlight>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14DB4DBF-59AE-DBE8-CDE2-1AF0D012DE0B}"/>
              </a:ext>
            </a:extLst>
          </p:cNvPr>
          <p:cNvSpPr txBox="1"/>
          <p:nvPr/>
        </p:nvSpPr>
        <p:spPr>
          <a:xfrm>
            <a:off x="256751" y="3209200"/>
            <a:ext cx="9576000" cy="1169551"/>
          </a:xfrm>
          <a:prstGeom prst="rect">
            <a:avLst/>
          </a:prstGeom>
          <a:noFill/>
          <a:ln w="19050">
            <a:noFill/>
          </a:ln>
        </p:spPr>
        <p:txBody>
          <a:bodyPr wrap="square" rtlCol="0">
            <a:spAutoFit/>
          </a:bodyPr>
          <a:lstStyle/>
          <a:p>
            <a:pPr marL="268288" lvl="0" indent="-268288" defTabSz="326578">
              <a:buFont typeface="BIZ UDPゴシック" panose="020B0400000000000000" pitchFamily="50" charset="-128"/>
              <a:buChar char="○"/>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大阪の森林面積は約５．５万</a:t>
            </a:r>
            <a:r>
              <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ha</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1</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人当たりの都市公園面積は６．５㎡であり、大阪は、国内あるいは世界の大都市と比べてみどりが多くはないが、周辺を囲む山や海辺</a:t>
            </a:r>
            <a:r>
              <a:rPr kumimoji="1" lang="ja-JP" altLang="en-US" sz="1400" dirty="0">
                <a:latin typeface="BIZ UDPゴシック" panose="020B0400000000000000" pitchFamily="50" charset="-128"/>
                <a:ea typeface="BIZ UDPゴシック" panose="020B0400000000000000" pitchFamily="50" charset="-128"/>
              </a:rPr>
              <a:t>が市街地に隣接しているとともに</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、府域にバランスよく配置</a:t>
            </a:r>
            <a:r>
              <a:rPr kumimoji="1" lang="ja-JP" altLang="en-US" sz="1400" dirty="0">
                <a:latin typeface="BIZ UDPゴシック" panose="020B0400000000000000" pitchFamily="50" charset="-128"/>
                <a:ea typeface="BIZ UDPゴシック" panose="020B0400000000000000" pitchFamily="50" charset="-128"/>
              </a:rPr>
              <a:t>された公園緑地があり、それら</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が河川・道路でつながり、身近で豊かな「みどりのネットワーク」が形成されている。また、公共施設や民有地の</a:t>
            </a:r>
            <a:r>
              <a:rPr kumimoji="1" lang="ja-JP" altLang="en-US" sz="1400" dirty="0">
                <a:latin typeface="BIZ UDPゴシック" panose="020B0400000000000000" pitchFamily="50" charset="-128"/>
                <a:ea typeface="BIZ UDPゴシック" panose="020B0400000000000000" pitchFamily="50" charset="-128"/>
              </a:rPr>
              <a:t>建築物の敷地等など様々な場所での緑化にも取り組み</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1400" dirty="0">
                <a:latin typeface="BIZ UDPゴシック" panose="020B0400000000000000" pitchFamily="50" charset="-128"/>
                <a:ea typeface="BIZ UDPゴシック" panose="020B0400000000000000" pitchFamily="50" charset="-128"/>
              </a:rPr>
              <a:t>住む人、働く人、訪れる人が、潤いや安らぎを感じられるみどりのまちづくりが進められてきた。</a:t>
            </a:r>
            <a:endPar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23459E67-EEC5-F403-2753-3FA86EC5C174}"/>
              </a:ext>
            </a:extLst>
          </p:cNvPr>
          <p:cNvSpPr txBox="1"/>
          <p:nvPr/>
        </p:nvSpPr>
        <p:spPr>
          <a:xfrm>
            <a:off x="256751" y="2961225"/>
            <a:ext cx="1962397" cy="307777"/>
          </a:xfrm>
          <a:prstGeom prst="rect">
            <a:avLst/>
          </a:prstGeom>
          <a:noFill/>
          <a:ln w="19050" cmpd="sng">
            <a:noFill/>
          </a:ln>
        </p:spPr>
        <p:txBody>
          <a:bodyPr vert="horz" wrap="square" rtlCol="0" anchor="ctr" anchorCtr="0">
            <a:spAutoFit/>
          </a:bodyPr>
          <a:lstStyle/>
          <a:p>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大阪のみどりの現状</a:t>
            </a:r>
            <a:r>
              <a:rPr kumimoji="1" lang="en-US" altLang="ja-JP" sz="1400" b="1" dirty="0">
                <a:latin typeface="BIZ UDPゴシック" panose="020B0400000000000000" pitchFamily="50" charset="-128"/>
                <a:ea typeface="BIZ UDPゴシック" panose="020B0400000000000000" pitchFamily="50" charset="-128"/>
              </a:rPr>
              <a:t>】</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65EAF2AC-F07D-4D14-A094-D828BAEC5FF6}"/>
              </a:ext>
            </a:extLst>
          </p:cNvPr>
          <p:cNvSpPr txBox="1"/>
          <p:nvPr/>
        </p:nvSpPr>
        <p:spPr>
          <a:xfrm>
            <a:off x="256751" y="5361431"/>
            <a:ext cx="9523006" cy="1461939"/>
          </a:xfrm>
          <a:prstGeom prst="rect">
            <a:avLst/>
          </a:prstGeom>
          <a:noFill/>
          <a:ln w="19050">
            <a:noFill/>
          </a:ln>
        </p:spPr>
        <p:txBody>
          <a:bodyPr wrap="square" rtlCol="0">
            <a:spAutoFit/>
          </a:bodyPr>
          <a:lstStyle/>
          <a:p>
            <a:pPr marL="268288" lvl="0" indent="-268288" defTabSz="326578">
              <a:buFont typeface="BIZ UDPゴシック" panose="020B0400000000000000" pitchFamily="50" charset="-128"/>
              <a:buChar char="○"/>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気候変動や生物多様性への対応が喫緊の課題となる中、森林や農地、河川・道路、公園、民有地等の整備・管理・運営に係る各取組みにおいて、グリーンインフラの考え方を取り入れ、みどりの効果をこれまで以上に発揮させ、府民の安全・安心な暮らしを守り、カーボンニュートラルやネイチャーポジティブの実現に資するみどりのまちづくりをめざす。</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268288" lvl="0" indent="-268288" defTabSz="326578">
              <a:spcBef>
                <a:spcPts val="300"/>
              </a:spcBef>
              <a:buFont typeface="BIZ UDPゴシック" panose="020B0400000000000000" pitchFamily="50" charset="-128"/>
              <a:buChar char="○"/>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また、都市部に近い山や高いポテンシャルをもつ公園緑地など、大阪の特徴あるみどりの質を向上させ、効果を最大限発揮させること</a:t>
            </a:r>
            <a:r>
              <a:rPr kumimoji="1" lang="ja-JP" altLang="en-US" sz="1400" dirty="0">
                <a:solidFill>
                  <a:prstClr val="black"/>
                </a:solidFill>
                <a:latin typeface="BIZ UDPゴシック" panose="020B0400000000000000" pitchFamily="50" charset="-128"/>
                <a:ea typeface="BIZ UDPゴシック" panose="020B0400000000000000" pitchFamily="50" charset="-128"/>
              </a:rPr>
              <a:t>で、都市の品格と魅力を高め、府民</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や国内外から訪れる人々がみどりに親しみ、楽しめるまちづくりをめざす。</a:t>
            </a:r>
          </a:p>
        </p:txBody>
      </p:sp>
      <p:sp>
        <p:nvSpPr>
          <p:cNvPr id="13" name="テキスト ボックス 12">
            <a:extLst>
              <a:ext uri="{FF2B5EF4-FFF2-40B4-BE49-F238E27FC236}">
                <a16:creationId xmlns:a16="http://schemas.microsoft.com/office/drawing/2014/main" id="{BDB2DEA1-505F-4BF0-82DF-44372632AE95}"/>
              </a:ext>
            </a:extLst>
          </p:cNvPr>
          <p:cNvSpPr txBox="1"/>
          <p:nvPr/>
        </p:nvSpPr>
        <p:spPr>
          <a:xfrm>
            <a:off x="267136" y="5116987"/>
            <a:ext cx="1308371" cy="307777"/>
          </a:xfrm>
          <a:prstGeom prst="rect">
            <a:avLst/>
          </a:prstGeom>
          <a:noFill/>
          <a:ln w="19050" cmpd="sng">
            <a:noFill/>
          </a:ln>
        </p:spPr>
        <p:txBody>
          <a:bodyPr vert="horz" wrap="square" rtlCol="0" anchor="ctr" anchorCtr="0">
            <a:spAutoFit/>
          </a:bodyPr>
          <a:lstStyle/>
          <a:p>
            <a:pPr algn="ct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めざす方向</a:t>
            </a:r>
            <a:r>
              <a:rPr kumimoji="1" lang="en-US" altLang="ja-JP" sz="1400" b="1" dirty="0">
                <a:latin typeface="BIZ UDPゴシック" panose="020B0400000000000000" pitchFamily="50" charset="-128"/>
                <a:ea typeface="BIZ UDPゴシック" panose="020B0400000000000000" pitchFamily="50" charset="-128"/>
              </a:rPr>
              <a:t>】 </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16" name="四角形: 角を丸くする 15">
            <a:extLst>
              <a:ext uri="{FF2B5EF4-FFF2-40B4-BE49-F238E27FC236}">
                <a16:creationId xmlns:a16="http://schemas.microsoft.com/office/drawing/2014/main" id="{ADC95B71-C377-4B1E-9399-86BF61850D8A}"/>
              </a:ext>
            </a:extLst>
          </p:cNvPr>
          <p:cNvSpPr/>
          <p:nvPr/>
        </p:nvSpPr>
        <p:spPr>
          <a:xfrm>
            <a:off x="177409" y="2649725"/>
            <a:ext cx="2323488"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4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設定にあたっての考え方</a:t>
            </a:r>
          </a:p>
        </p:txBody>
      </p:sp>
      <p:sp>
        <p:nvSpPr>
          <p:cNvPr id="18" name="四角形: 角を丸くする 17">
            <a:extLst>
              <a:ext uri="{FF2B5EF4-FFF2-40B4-BE49-F238E27FC236}">
                <a16:creationId xmlns:a16="http://schemas.microsoft.com/office/drawing/2014/main" id="{70025D03-449F-49D8-98AF-CE902E09F6B3}"/>
              </a:ext>
            </a:extLst>
          </p:cNvPr>
          <p:cNvSpPr/>
          <p:nvPr/>
        </p:nvSpPr>
        <p:spPr>
          <a:xfrm>
            <a:off x="200153" y="1951664"/>
            <a:ext cx="935736"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将来像</a:t>
            </a:r>
          </a:p>
        </p:txBody>
      </p:sp>
      <p:sp>
        <p:nvSpPr>
          <p:cNvPr id="19" name="テキスト ボックス 18">
            <a:extLst>
              <a:ext uri="{FF2B5EF4-FFF2-40B4-BE49-F238E27FC236}">
                <a16:creationId xmlns:a16="http://schemas.microsoft.com/office/drawing/2014/main" id="{D3CEF869-4D4D-4ECA-A758-EEB816F30AC0}"/>
              </a:ext>
            </a:extLst>
          </p:cNvPr>
          <p:cNvSpPr txBox="1"/>
          <p:nvPr/>
        </p:nvSpPr>
        <p:spPr>
          <a:xfrm>
            <a:off x="283248" y="4599738"/>
            <a:ext cx="9413558" cy="523220"/>
          </a:xfrm>
          <a:prstGeom prst="rect">
            <a:avLst/>
          </a:prstGeom>
          <a:noFill/>
          <a:ln w="19050">
            <a:noFill/>
          </a:ln>
        </p:spPr>
        <p:txBody>
          <a:bodyPr wrap="square" rtlCol="0">
            <a:spAutoFit/>
          </a:bodyPr>
          <a:lstStyle/>
          <a:p>
            <a:pPr marL="268288" lvl="0" indent="-268288" defTabSz="326578">
              <a:buFont typeface="BIZ UDPゴシック" panose="020B0400000000000000" pitchFamily="50" charset="-128"/>
              <a:buChar char="○"/>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都市緑地法の改正により、初めて都道府県の広域計画が位置づけられ、国の緑の基本方針に基づき策定するとともに、市町村の緑の基本計画の指針としての役割を意識することが必要。</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p:txBody>
      </p:sp>
      <p:sp>
        <p:nvSpPr>
          <p:cNvPr id="20" name="テキスト ボックス 19">
            <a:extLst>
              <a:ext uri="{FF2B5EF4-FFF2-40B4-BE49-F238E27FC236}">
                <a16:creationId xmlns:a16="http://schemas.microsoft.com/office/drawing/2014/main" id="{4336585B-335E-4D77-A9C5-964AC17901DF}"/>
              </a:ext>
            </a:extLst>
          </p:cNvPr>
          <p:cNvSpPr txBox="1"/>
          <p:nvPr/>
        </p:nvSpPr>
        <p:spPr>
          <a:xfrm>
            <a:off x="294844" y="4354986"/>
            <a:ext cx="2206053" cy="307777"/>
          </a:xfrm>
          <a:prstGeom prst="rect">
            <a:avLst/>
          </a:prstGeom>
          <a:noFill/>
          <a:ln w="19050" cmpd="sng">
            <a:noFill/>
          </a:ln>
        </p:spPr>
        <p:txBody>
          <a:bodyPr vert="horz" wrap="square" rtlCol="0" anchor="ctr" anchorCtr="0">
            <a:spAutoFit/>
          </a:bodyPr>
          <a:lstStyle/>
          <a:p>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計画の新たな位置づけ</a:t>
            </a:r>
            <a:r>
              <a:rPr kumimoji="1" lang="en-US" altLang="ja-JP" sz="1400" b="1" dirty="0">
                <a:latin typeface="BIZ UDPゴシック" panose="020B0400000000000000" pitchFamily="50" charset="-128"/>
                <a:ea typeface="BIZ UDPゴシック" panose="020B0400000000000000" pitchFamily="50" charset="-128"/>
              </a:rPr>
              <a:t>】 </a:t>
            </a:r>
            <a:endParaRPr kumimoji="1" lang="ja-JP" altLang="en-US" sz="14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3872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0559B-C36C-AB73-B352-C748C764A94A}"/>
            </a:ext>
          </a:extLst>
        </p:cNvPr>
        <p:cNvGrpSpPr/>
        <p:nvPr/>
      </p:nvGrpSpPr>
      <p:grpSpPr>
        <a:xfrm>
          <a:off x="0" y="0"/>
          <a:ext cx="0" cy="0"/>
          <a:chOff x="0" y="0"/>
          <a:chExt cx="0" cy="0"/>
        </a:xfrm>
      </p:grpSpPr>
      <p:sp>
        <p:nvSpPr>
          <p:cNvPr id="5" name="タイトル 1">
            <a:extLst>
              <a:ext uri="{FF2B5EF4-FFF2-40B4-BE49-F238E27FC236}">
                <a16:creationId xmlns:a16="http://schemas.microsoft.com/office/drawing/2014/main" id="{FE5EDAA8-9A99-7180-5E89-EE37347728F5}"/>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　将来像・目標（案）</a:t>
            </a:r>
          </a:p>
        </p:txBody>
      </p:sp>
      <p:sp>
        <p:nvSpPr>
          <p:cNvPr id="6" name="円/楕円 30">
            <a:extLst>
              <a:ext uri="{FF2B5EF4-FFF2-40B4-BE49-F238E27FC236}">
                <a16:creationId xmlns:a16="http://schemas.microsoft.com/office/drawing/2014/main" id="{54201213-1E56-7229-16D8-4118A557A811}"/>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05F2C422-6050-4E8E-8275-73051E49D070}"/>
              </a:ext>
            </a:extLst>
          </p:cNvPr>
          <p:cNvPicPr>
            <a:picLocks noChangeAspect="1"/>
          </p:cNvPicPr>
          <p:nvPr/>
        </p:nvPicPr>
        <p:blipFill>
          <a:blip r:embed="rId2" cstate="print">
            <a:alphaModFix amt="60000"/>
            <a:extLst>
              <a:ext uri="{28A0092B-C50C-407E-A947-70E740481C1C}">
                <a14:useLocalDpi xmlns:a14="http://schemas.microsoft.com/office/drawing/2010/main" val="0"/>
              </a:ext>
            </a:extLst>
          </a:blip>
          <a:stretch>
            <a:fillRect/>
          </a:stretch>
        </p:blipFill>
        <p:spPr>
          <a:xfrm>
            <a:off x="2522014" y="1766301"/>
            <a:ext cx="4845346" cy="1519985"/>
          </a:xfrm>
          <a:prstGeom prst="rect">
            <a:avLst/>
          </a:prstGeom>
        </p:spPr>
      </p:pic>
      <p:sp>
        <p:nvSpPr>
          <p:cNvPr id="8" name="四角形: 角を丸くする 7">
            <a:extLst>
              <a:ext uri="{FF2B5EF4-FFF2-40B4-BE49-F238E27FC236}">
                <a16:creationId xmlns:a16="http://schemas.microsoft.com/office/drawing/2014/main" id="{C9B23B13-9597-4DBD-9060-A9D2615EC9CB}"/>
              </a:ext>
            </a:extLst>
          </p:cNvPr>
          <p:cNvSpPr/>
          <p:nvPr/>
        </p:nvSpPr>
        <p:spPr>
          <a:xfrm>
            <a:off x="2570581" y="3201130"/>
            <a:ext cx="4845346" cy="3597128"/>
          </a:xfrm>
          <a:prstGeom prst="roundRect">
            <a:avLst>
              <a:gd name="adj" fmla="val 10886"/>
            </a:avLst>
          </a:prstGeom>
          <a:solidFill>
            <a:srgbClr val="FFF7E0">
              <a:alpha val="60000"/>
            </a:srgbClr>
          </a:solidFill>
          <a:ln>
            <a:solidFill>
              <a:srgbClr val="FFE79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BBA0F7D8-D16C-4629-8150-F97102361166}"/>
              </a:ext>
            </a:extLst>
          </p:cNvPr>
          <p:cNvSpPr txBox="1"/>
          <p:nvPr/>
        </p:nvSpPr>
        <p:spPr>
          <a:xfrm>
            <a:off x="1128522" y="1434690"/>
            <a:ext cx="7710643" cy="432792"/>
          </a:xfrm>
          <a:prstGeom prst="rect">
            <a:avLst/>
          </a:prstGeom>
          <a:solidFill>
            <a:srgbClr val="FFFFFF">
              <a:alpha val="68000"/>
            </a:srgbClr>
          </a:solidFill>
          <a:effectLst>
            <a:glow rad="63500">
              <a:srgbClr val="FFC000">
                <a:satMod val="175000"/>
                <a:alpha val="40000"/>
              </a:srgbClr>
            </a:glow>
            <a:softEdge rad="63500"/>
          </a:effectLst>
        </p:spPr>
        <p:txBody>
          <a:bodyPr wrap="square" lIns="102857" tIns="77143" rIns="102857" bIns="77143" rtlCol="0" anchor="ctr" anchorCtr="0">
            <a:spAutoFit/>
          </a:bodyPr>
          <a:lstStyle/>
          <a:p>
            <a:pPr algn="ctr">
              <a:spcBef>
                <a:spcPts val="600"/>
              </a:spcBef>
            </a:pPr>
            <a:r>
              <a:rPr kumimoji="1" lang="ja-JP" altLang="en-US" b="1" dirty="0">
                <a:latin typeface="BIZ UDPゴシック" panose="020B0400000000000000" pitchFamily="50" charset="-128"/>
                <a:ea typeface="BIZ UDPゴシック" panose="020B0400000000000000" pitchFamily="50" charset="-128"/>
              </a:rPr>
              <a:t>人と自然が共生し、</a:t>
            </a:r>
            <a:r>
              <a:rPr kumimoji="1" lang="en-US" altLang="ja-JP" b="1" dirty="0">
                <a:latin typeface="BIZ UDPゴシック" panose="020B0400000000000000" pitchFamily="50" charset="-128"/>
                <a:ea typeface="BIZ UDPゴシック" panose="020B0400000000000000" pitchFamily="50" charset="-128"/>
              </a:rPr>
              <a:t>Well-being</a:t>
            </a:r>
            <a:r>
              <a:rPr kumimoji="1" lang="ja-JP" altLang="en-US" b="1" dirty="0">
                <a:latin typeface="BIZ UDPゴシック" panose="020B0400000000000000" pitchFamily="50" charset="-128"/>
                <a:ea typeface="BIZ UDPゴシック" panose="020B0400000000000000" pitchFamily="50" charset="-128"/>
              </a:rPr>
              <a:t>が実感できる国際都市・大阪</a:t>
            </a:r>
            <a:endParaRPr kumimoji="1" lang="en-US" altLang="ja-JP" b="1" dirty="0">
              <a:latin typeface="BIZ UDPゴシック" panose="020B0400000000000000" pitchFamily="50" charset="-128"/>
              <a:ea typeface="BIZ UDPゴシック" panose="020B0400000000000000" pitchFamily="50" charset="-128"/>
            </a:endParaRPr>
          </a:p>
        </p:txBody>
      </p:sp>
      <p:sp>
        <p:nvSpPr>
          <p:cNvPr id="10" name="楕円 9">
            <a:extLst>
              <a:ext uri="{FF2B5EF4-FFF2-40B4-BE49-F238E27FC236}">
                <a16:creationId xmlns:a16="http://schemas.microsoft.com/office/drawing/2014/main" id="{B17CAA3E-EC13-41D6-9A62-43FBA0C79BAC}"/>
              </a:ext>
            </a:extLst>
          </p:cNvPr>
          <p:cNvSpPr/>
          <p:nvPr/>
        </p:nvSpPr>
        <p:spPr>
          <a:xfrm>
            <a:off x="4788546" y="3369937"/>
            <a:ext cx="2442857" cy="1663998"/>
          </a:xfrm>
          <a:prstGeom prst="ellipse">
            <a:avLst/>
          </a:prstGeom>
          <a:solidFill>
            <a:srgbClr val="5B9BD5">
              <a:lumMod val="40000"/>
              <a:lumOff val="60000"/>
              <a:alpha val="60000"/>
            </a:srgbClr>
          </a:solidFill>
          <a:ln w="12700" cap="flat" cmpd="sng" algn="ctr">
            <a:solidFill>
              <a:srgbClr val="5B9BD5">
                <a:lumMod val="40000"/>
                <a:lumOff val="60000"/>
              </a:srgbClr>
            </a:solidFill>
            <a:prstDash val="solid"/>
            <a:miter lim="800000"/>
          </a:ln>
          <a:effectLst/>
        </p:spPr>
        <p:txBody>
          <a:bodyPr rtlCol="0" anchor="ctr"/>
          <a:lstStyle/>
          <a:p>
            <a:pPr algn="ctr" defTabSz="653156">
              <a:defRPr/>
            </a:pPr>
            <a:endParaRPr kumimoji="1" lang="ja-JP" altLang="en-US" sz="1286" kern="0">
              <a:solidFill>
                <a:prstClr val="white"/>
              </a:solidFill>
              <a:latin typeface="游ゴシック" panose="020F0502020204030204"/>
              <a:ea typeface="游ゴシック" panose="020B0400000000000000" pitchFamily="50" charset="-128"/>
            </a:endParaRPr>
          </a:p>
        </p:txBody>
      </p:sp>
      <p:sp>
        <p:nvSpPr>
          <p:cNvPr id="11" name="楕円 10">
            <a:extLst>
              <a:ext uri="{FF2B5EF4-FFF2-40B4-BE49-F238E27FC236}">
                <a16:creationId xmlns:a16="http://schemas.microsoft.com/office/drawing/2014/main" id="{B878C0E4-78BD-420D-9E9C-94D3E15B1BCA}"/>
              </a:ext>
            </a:extLst>
          </p:cNvPr>
          <p:cNvSpPr/>
          <p:nvPr/>
        </p:nvSpPr>
        <p:spPr>
          <a:xfrm>
            <a:off x="2904047" y="3340176"/>
            <a:ext cx="2442857" cy="1622456"/>
          </a:xfrm>
          <a:prstGeom prst="ellipse">
            <a:avLst/>
          </a:prstGeom>
          <a:solidFill>
            <a:srgbClr val="ED7D31">
              <a:lumMod val="40000"/>
              <a:lumOff val="60000"/>
              <a:alpha val="60000"/>
            </a:srgbClr>
          </a:solidFill>
          <a:ln w="12700" cap="flat" cmpd="sng" algn="ctr">
            <a:solidFill>
              <a:srgbClr val="ED7D31">
                <a:lumMod val="40000"/>
                <a:lumOff val="60000"/>
              </a:srgbClr>
            </a:solidFill>
            <a:prstDash val="solid"/>
            <a:miter lim="800000"/>
          </a:ln>
          <a:effectLst/>
        </p:spPr>
        <p:txBody>
          <a:bodyPr rtlCol="0" anchor="ctr"/>
          <a:lstStyle/>
          <a:p>
            <a:pPr algn="ctr" defTabSz="653156">
              <a:defRPr/>
            </a:pPr>
            <a:endParaRPr kumimoji="1" lang="ja-JP" altLang="en-US" sz="1286" kern="0">
              <a:solidFill>
                <a:prstClr val="white"/>
              </a:solidFill>
              <a:latin typeface="游ゴシック" panose="020F0502020204030204"/>
              <a:ea typeface="游ゴシック" panose="020B0400000000000000" pitchFamily="50" charset="-128"/>
            </a:endParaRPr>
          </a:p>
        </p:txBody>
      </p:sp>
      <p:sp>
        <p:nvSpPr>
          <p:cNvPr id="12" name="楕円 11">
            <a:extLst>
              <a:ext uri="{FF2B5EF4-FFF2-40B4-BE49-F238E27FC236}">
                <a16:creationId xmlns:a16="http://schemas.microsoft.com/office/drawing/2014/main" id="{9A24E406-E0C3-4E93-B5D7-9A6436FD540C}"/>
              </a:ext>
            </a:extLst>
          </p:cNvPr>
          <p:cNvSpPr/>
          <p:nvPr/>
        </p:nvSpPr>
        <p:spPr>
          <a:xfrm>
            <a:off x="3738122" y="4245698"/>
            <a:ext cx="2442857" cy="1716809"/>
          </a:xfrm>
          <a:prstGeom prst="ellipse">
            <a:avLst/>
          </a:prstGeom>
          <a:solidFill>
            <a:srgbClr val="70AD47">
              <a:lumMod val="40000"/>
              <a:lumOff val="60000"/>
              <a:alpha val="60000"/>
            </a:srgbClr>
          </a:solidFill>
          <a:ln w="12700" cap="flat" cmpd="sng" algn="ctr">
            <a:solidFill>
              <a:srgbClr val="70AD47">
                <a:lumMod val="40000"/>
                <a:lumOff val="60000"/>
              </a:srgbClr>
            </a:solidFill>
            <a:prstDash val="solid"/>
            <a:miter lim="800000"/>
          </a:ln>
          <a:effectLst/>
        </p:spPr>
        <p:txBody>
          <a:bodyPr rtlCol="0" anchor="ctr"/>
          <a:lstStyle/>
          <a:p>
            <a:pPr algn="ctr" defTabSz="653156">
              <a:defRPr/>
            </a:pPr>
            <a:endParaRPr kumimoji="1" lang="ja-JP" altLang="en-US" sz="1286" kern="0">
              <a:solidFill>
                <a:prstClr val="white"/>
              </a:solidFill>
              <a:latin typeface="游ゴシック" panose="020F0502020204030204"/>
              <a:ea typeface="游ゴシック" panose="020B0400000000000000" pitchFamily="50" charset="-128"/>
            </a:endParaRPr>
          </a:p>
        </p:txBody>
      </p:sp>
      <p:sp>
        <p:nvSpPr>
          <p:cNvPr id="13" name="テキスト ボックス 12">
            <a:extLst>
              <a:ext uri="{FF2B5EF4-FFF2-40B4-BE49-F238E27FC236}">
                <a16:creationId xmlns:a16="http://schemas.microsoft.com/office/drawing/2014/main" id="{B5C749C9-B59B-429B-98EC-FDD75D8B193B}"/>
              </a:ext>
            </a:extLst>
          </p:cNvPr>
          <p:cNvSpPr txBox="1"/>
          <p:nvPr/>
        </p:nvSpPr>
        <p:spPr>
          <a:xfrm>
            <a:off x="5433210" y="3802029"/>
            <a:ext cx="1810230" cy="461665"/>
          </a:xfrm>
          <a:prstGeom prst="rect">
            <a:avLst/>
          </a:prstGeom>
          <a:noFill/>
        </p:spPr>
        <p:txBody>
          <a:bodyPr wrap="square" rtlCol="0">
            <a:spAutoFit/>
          </a:bodyPr>
          <a:lstStyle/>
          <a:p>
            <a:pPr defTabSz="653156"/>
            <a:r>
              <a:rPr kumimoji="1" lang="ja-JP" altLang="en-US" sz="1200" b="1" dirty="0">
                <a:solidFill>
                  <a:prstClr val="black"/>
                </a:solidFill>
                <a:latin typeface="BIZ UDPゴシック" panose="020B0400000000000000" pitchFamily="50" charset="-128"/>
                <a:ea typeface="BIZ UDPゴシック" panose="020B0400000000000000" pitchFamily="50" charset="-128"/>
              </a:rPr>
              <a:t>地域の魅力・</a:t>
            </a:r>
            <a:endParaRPr kumimoji="1" lang="en-US" altLang="ja-JP" sz="1200" b="1" dirty="0">
              <a:solidFill>
                <a:prstClr val="black"/>
              </a:solidFill>
              <a:latin typeface="BIZ UDPゴシック" panose="020B0400000000000000" pitchFamily="50" charset="-128"/>
              <a:ea typeface="BIZ UDPゴシック" panose="020B0400000000000000" pitchFamily="50" charset="-128"/>
            </a:endParaRPr>
          </a:p>
          <a:p>
            <a:pPr defTabSz="653156"/>
            <a:r>
              <a:rPr kumimoji="1" lang="ja-JP" altLang="en-US" sz="1200" b="1" dirty="0">
                <a:solidFill>
                  <a:prstClr val="black"/>
                </a:solidFill>
                <a:latin typeface="BIZ UDPゴシック" panose="020B0400000000000000" pitchFamily="50" charset="-128"/>
                <a:ea typeface="BIZ UDPゴシック" panose="020B0400000000000000" pitchFamily="50" charset="-128"/>
              </a:rPr>
              <a:t>暮らしの豊かさの向上</a:t>
            </a:r>
          </a:p>
        </p:txBody>
      </p:sp>
      <p:sp>
        <p:nvSpPr>
          <p:cNvPr id="14" name="テキスト ボックス 13">
            <a:extLst>
              <a:ext uri="{FF2B5EF4-FFF2-40B4-BE49-F238E27FC236}">
                <a16:creationId xmlns:a16="http://schemas.microsoft.com/office/drawing/2014/main" id="{5BC51107-0D41-4B74-9A15-38D191722009}"/>
              </a:ext>
            </a:extLst>
          </p:cNvPr>
          <p:cNvSpPr txBox="1"/>
          <p:nvPr/>
        </p:nvSpPr>
        <p:spPr>
          <a:xfrm>
            <a:off x="4228099" y="5383937"/>
            <a:ext cx="1603625" cy="276999"/>
          </a:xfrm>
          <a:prstGeom prst="rect">
            <a:avLst/>
          </a:prstGeom>
          <a:noFill/>
        </p:spPr>
        <p:txBody>
          <a:bodyPr wrap="square" rtlCol="0">
            <a:spAutoFit/>
          </a:bodyPr>
          <a:lstStyle/>
          <a:p>
            <a:pPr defTabSz="653156"/>
            <a:r>
              <a:rPr kumimoji="1" lang="ja-JP" altLang="en-US" sz="1200" b="1" dirty="0">
                <a:solidFill>
                  <a:prstClr val="black"/>
                </a:solidFill>
                <a:latin typeface="BIZ UDPゴシック" panose="020B0400000000000000" pitchFamily="50" charset="-128"/>
                <a:ea typeface="BIZ UDPゴシック" panose="020B0400000000000000" pitchFamily="50" charset="-128"/>
              </a:rPr>
              <a:t>全てのいのちの共生</a:t>
            </a:r>
          </a:p>
        </p:txBody>
      </p:sp>
      <p:sp>
        <p:nvSpPr>
          <p:cNvPr id="15" name="テキスト ボックス 14">
            <a:extLst>
              <a:ext uri="{FF2B5EF4-FFF2-40B4-BE49-F238E27FC236}">
                <a16:creationId xmlns:a16="http://schemas.microsoft.com/office/drawing/2014/main" id="{48AE2E2B-D97F-4154-92C1-7F23FE10C548}"/>
              </a:ext>
            </a:extLst>
          </p:cNvPr>
          <p:cNvSpPr txBox="1"/>
          <p:nvPr/>
        </p:nvSpPr>
        <p:spPr>
          <a:xfrm>
            <a:off x="3076619" y="3814615"/>
            <a:ext cx="1572342" cy="461665"/>
          </a:xfrm>
          <a:prstGeom prst="rect">
            <a:avLst/>
          </a:prstGeom>
          <a:noFill/>
        </p:spPr>
        <p:txBody>
          <a:bodyPr wrap="square" rtlCol="0">
            <a:spAutoFit/>
          </a:bodyPr>
          <a:lstStyle/>
          <a:p>
            <a:pPr defTabSz="653156"/>
            <a:r>
              <a:rPr kumimoji="1" lang="ja-JP" altLang="en-US" sz="1200" b="1" dirty="0">
                <a:solidFill>
                  <a:prstClr val="black"/>
                </a:solidFill>
                <a:latin typeface="BIZ UDPゴシック" panose="020B0400000000000000" pitchFamily="50" charset="-128"/>
                <a:ea typeface="BIZ UDPゴシック" panose="020B0400000000000000" pitchFamily="50" charset="-128"/>
              </a:rPr>
              <a:t>安全・安心で</a:t>
            </a:r>
            <a:endParaRPr kumimoji="1" lang="en-US" altLang="ja-JP" sz="1200" b="1" dirty="0">
              <a:solidFill>
                <a:prstClr val="black"/>
              </a:solidFill>
              <a:latin typeface="BIZ UDPゴシック" panose="020B0400000000000000" pitchFamily="50" charset="-128"/>
              <a:ea typeface="BIZ UDPゴシック" panose="020B0400000000000000" pitchFamily="50" charset="-128"/>
            </a:endParaRPr>
          </a:p>
          <a:p>
            <a:pPr defTabSz="653156"/>
            <a:r>
              <a:rPr kumimoji="1" lang="ja-JP" altLang="en-US" sz="1200" b="1" dirty="0">
                <a:solidFill>
                  <a:prstClr val="black"/>
                </a:solidFill>
                <a:latin typeface="BIZ UDPゴシック" panose="020B0400000000000000" pitchFamily="50" charset="-128"/>
                <a:ea typeface="BIZ UDPゴシック" panose="020B0400000000000000" pitchFamily="50" charset="-128"/>
              </a:rPr>
              <a:t>持続可能な地域形成</a:t>
            </a:r>
          </a:p>
        </p:txBody>
      </p:sp>
      <p:sp>
        <p:nvSpPr>
          <p:cNvPr id="16" name="テキスト ボックス 15">
            <a:extLst>
              <a:ext uri="{FF2B5EF4-FFF2-40B4-BE49-F238E27FC236}">
                <a16:creationId xmlns:a16="http://schemas.microsoft.com/office/drawing/2014/main" id="{C7C03900-4EAE-4FA1-860F-C4DE92C843B7}"/>
              </a:ext>
            </a:extLst>
          </p:cNvPr>
          <p:cNvSpPr txBox="1"/>
          <p:nvPr/>
        </p:nvSpPr>
        <p:spPr>
          <a:xfrm>
            <a:off x="3586243" y="6074279"/>
            <a:ext cx="761747" cy="246221"/>
          </a:xfrm>
          <a:prstGeom prst="rect">
            <a:avLst/>
          </a:prstGeom>
          <a:solidFill>
            <a:schemeClr val="accent4">
              <a:lumMod val="20000"/>
              <a:lumOff val="80000"/>
            </a:schemeClr>
          </a:solidFill>
          <a:ln w="12700">
            <a:solidFill>
              <a:srgbClr val="FFE699"/>
            </a:solidFill>
          </a:ln>
          <a:effectLst/>
        </p:spPr>
        <p:txBody>
          <a:bodyPr wrap="none" rtlCol="0">
            <a:spAutoFit/>
          </a:bodyPr>
          <a:lstStyle/>
          <a:p>
            <a:pPr algn="ctr" defTabSz="653156"/>
            <a:r>
              <a:rPr kumimoji="1" lang="ja-JP" altLang="en-US" sz="1000" dirty="0">
                <a:solidFill>
                  <a:prstClr val="black"/>
                </a:solidFill>
                <a:latin typeface="BIZ UDPゴシック" panose="020B0400000000000000" pitchFamily="50" charset="-128"/>
                <a:ea typeface="BIZ UDPゴシック" panose="020B0400000000000000" pitchFamily="50" charset="-128"/>
              </a:rPr>
              <a:t>連携・共創</a:t>
            </a:r>
          </a:p>
        </p:txBody>
      </p:sp>
      <p:sp>
        <p:nvSpPr>
          <p:cNvPr id="17" name="テキスト ボックス 16">
            <a:extLst>
              <a:ext uri="{FF2B5EF4-FFF2-40B4-BE49-F238E27FC236}">
                <a16:creationId xmlns:a16="http://schemas.microsoft.com/office/drawing/2014/main" id="{F52D3966-B275-497B-9A1A-73A342C2B164}"/>
              </a:ext>
            </a:extLst>
          </p:cNvPr>
          <p:cNvSpPr txBox="1"/>
          <p:nvPr/>
        </p:nvSpPr>
        <p:spPr>
          <a:xfrm>
            <a:off x="4577370" y="6375399"/>
            <a:ext cx="697627" cy="246221"/>
          </a:xfrm>
          <a:prstGeom prst="rect">
            <a:avLst/>
          </a:prstGeom>
          <a:solidFill>
            <a:schemeClr val="accent4">
              <a:lumMod val="20000"/>
              <a:lumOff val="80000"/>
            </a:schemeClr>
          </a:solidFill>
          <a:ln w="12700">
            <a:solidFill>
              <a:srgbClr val="FFE699"/>
            </a:solidFill>
          </a:ln>
          <a:effectLst/>
        </p:spPr>
        <p:txBody>
          <a:bodyPr wrap="none" rtlCol="0">
            <a:spAutoFit/>
          </a:bodyPr>
          <a:lstStyle/>
          <a:p>
            <a:pPr algn="ctr" defTabSz="653156"/>
            <a:r>
              <a:rPr kumimoji="1" lang="ja-JP" altLang="en-US" sz="1000" dirty="0">
                <a:solidFill>
                  <a:prstClr val="black"/>
                </a:solidFill>
                <a:latin typeface="BIZ UDPゴシック" panose="020B0400000000000000" pitchFamily="50" charset="-128"/>
                <a:ea typeface="BIZ UDPゴシック" panose="020B0400000000000000" pitchFamily="50" charset="-128"/>
              </a:rPr>
              <a:t>人材育成</a:t>
            </a:r>
          </a:p>
        </p:txBody>
      </p:sp>
      <p:sp>
        <p:nvSpPr>
          <p:cNvPr id="18" name="テキスト ボックス 17">
            <a:extLst>
              <a:ext uri="{FF2B5EF4-FFF2-40B4-BE49-F238E27FC236}">
                <a16:creationId xmlns:a16="http://schemas.microsoft.com/office/drawing/2014/main" id="{58AA96EB-924B-4791-9850-50A6882D37A4}"/>
              </a:ext>
            </a:extLst>
          </p:cNvPr>
          <p:cNvSpPr txBox="1"/>
          <p:nvPr/>
        </p:nvSpPr>
        <p:spPr>
          <a:xfrm>
            <a:off x="4413151" y="6071802"/>
            <a:ext cx="569387" cy="246221"/>
          </a:xfrm>
          <a:prstGeom prst="rect">
            <a:avLst/>
          </a:prstGeom>
          <a:solidFill>
            <a:schemeClr val="accent4">
              <a:lumMod val="20000"/>
              <a:lumOff val="80000"/>
            </a:schemeClr>
          </a:solidFill>
          <a:ln w="12700">
            <a:solidFill>
              <a:srgbClr val="FFE699"/>
            </a:solidFill>
          </a:ln>
          <a:effectLst/>
        </p:spPr>
        <p:txBody>
          <a:bodyPr wrap="none" rtlCol="0">
            <a:spAutoFit/>
          </a:bodyPr>
          <a:lstStyle/>
          <a:p>
            <a:pPr algn="ctr" defTabSz="653156"/>
            <a:r>
              <a:rPr kumimoji="1" lang="ja-JP" altLang="en-US" sz="1000" dirty="0">
                <a:solidFill>
                  <a:prstClr val="black"/>
                </a:solidFill>
                <a:latin typeface="BIZ UDPゴシック" panose="020B0400000000000000" pitchFamily="50" charset="-128"/>
                <a:ea typeface="BIZ UDPゴシック" panose="020B0400000000000000" pitchFamily="50" charset="-128"/>
              </a:rPr>
              <a:t>新技術</a:t>
            </a:r>
          </a:p>
        </p:txBody>
      </p:sp>
      <p:sp>
        <p:nvSpPr>
          <p:cNvPr id="19" name="テキスト ボックス 18">
            <a:extLst>
              <a:ext uri="{FF2B5EF4-FFF2-40B4-BE49-F238E27FC236}">
                <a16:creationId xmlns:a16="http://schemas.microsoft.com/office/drawing/2014/main" id="{AB8DCE3D-BADE-4B0C-8FFD-5D173A1453DE}"/>
              </a:ext>
            </a:extLst>
          </p:cNvPr>
          <p:cNvSpPr txBox="1"/>
          <p:nvPr/>
        </p:nvSpPr>
        <p:spPr>
          <a:xfrm>
            <a:off x="5336870" y="6375549"/>
            <a:ext cx="1146469" cy="246221"/>
          </a:xfrm>
          <a:prstGeom prst="rect">
            <a:avLst/>
          </a:prstGeom>
          <a:solidFill>
            <a:schemeClr val="accent4">
              <a:lumMod val="20000"/>
              <a:lumOff val="80000"/>
            </a:schemeClr>
          </a:solidFill>
          <a:ln w="12700">
            <a:solidFill>
              <a:srgbClr val="FFE699"/>
            </a:solidFill>
          </a:ln>
          <a:effectLst/>
        </p:spPr>
        <p:txBody>
          <a:bodyPr wrap="none" rtlCol="0">
            <a:spAutoFit/>
          </a:bodyPr>
          <a:lstStyle/>
          <a:p>
            <a:pPr algn="ctr" defTabSz="653156"/>
            <a:r>
              <a:rPr kumimoji="1" lang="ja-JP" altLang="en-US" sz="1000" dirty="0">
                <a:solidFill>
                  <a:prstClr val="black"/>
                </a:solidFill>
                <a:latin typeface="BIZ UDPゴシック" panose="020B0400000000000000" pitchFamily="50" charset="-128"/>
                <a:ea typeface="BIZ UDPゴシック" panose="020B0400000000000000" pitchFamily="50" charset="-128"/>
              </a:rPr>
              <a:t>体制・資金の確保</a:t>
            </a:r>
          </a:p>
        </p:txBody>
      </p:sp>
      <p:sp>
        <p:nvSpPr>
          <p:cNvPr id="20" name="テキスト ボックス 19">
            <a:extLst>
              <a:ext uri="{FF2B5EF4-FFF2-40B4-BE49-F238E27FC236}">
                <a16:creationId xmlns:a16="http://schemas.microsoft.com/office/drawing/2014/main" id="{5977AF57-A916-4F25-9B54-A7EA04DC98B4}"/>
              </a:ext>
            </a:extLst>
          </p:cNvPr>
          <p:cNvSpPr txBox="1"/>
          <p:nvPr/>
        </p:nvSpPr>
        <p:spPr>
          <a:xfrm>
            <a:off x="5047699" y="6071802"/>
            <a:ext cx="1641796" cy="246221"/>
          </a:xfrm>
          <a:prstGeom prst="rect">
            <a:avLst/>
          </a:prstGeom>
          <a:solidFill>
            <a:schemeClr val="accent4">
              <a:lumMod val="20000"/>
              <a:lumOff val="80000"/>
            </a:schemeClr>
          </a:solidFill>
          <a:ln w="12700">
            <a:solidFill>
              <a:srgbClr val="FFE699"/>
            </a:solidFill>
          </a:ln>
          <a:effectLst/>
        </p:spPr>
        <p:txBody>
          <a:bodyPr wrap="none" rtlCol="0">
            <a:spAutoFit/>
          </a:bodyPr>
          <a:lstStyle/>
          <a:p>
            <a:pPr algn="ctr" defTabSz="653156"/>
            <a:r>
              <a:rPr kumimoji="1" lang="ja-JP" altLang="en-US" sz="1000" dirty="0">
                <a:solidFill>
                  <a:prstClr val="black"/>
                </a:solidFill>
                <a:latin typeface="BIZ UDPゴシック" panose="020B0400000000000000" pitchFamily="50" charset="-128"/>
                <a:ea typeface="BIZ UDPゴシック" panose="020B0400000000000000" pitchFamily="50" charset="-128"/>
              </a:rPr>
              <a:t>価値のみえる化・進捗管理</a:t>
            </a:r>
          </a:p>
        </p:txBody>
      </p:sp>
      <p:sp>
        <p:nvSpPr>
          <p:cNvPr id="22" name="テキスト ボックス 21">
            <a:extLst>
              <a:ext uri="{FF2B5EF4-FFF2-40B4-BE49-F238E27FC236}">
                <a16:creationId xmlns:a16="http://schemas.microsoft.com/office/drawing/2014/main" id="{43B52A6F-B6E6-4177-B07E-7E24F9BAAEC5}"/>
              </a:ext>
            </a:extLst>
          </p:cNvPr>
          <p:cNvSpPr txBox="1"/>
          <p:nvPr/>
        </p:nvSpPr>
        <p:spPr>
          <a:xfrm>
            <a:off x="3803741" y="6371913"/>
            <a:ext cx="697627" cy="246221"/>
          </a:xfrm>
          <a:prstGeom prst="rect">
            <a:avLst/>
          </a:prstGeom>
          <a:solidFill>
            <a:schemeClr val="accent4">
              <a:lumMod val="20000"/>
              <a:lumOff val="80000"/>
            </a:schemeClr>
          </a:solidFill>
          <a:ln w="12700">
            <a:solidFill>
              <a:srgbClr val="FFE699"/>
            </a:solidFill>
          </a:ln>
          <a:effectLst/>
        </p:spPr>
        <p:txBody>
          <a:bodyPr wrap="none" rtlCol="0">
            <a:spAutoFit/>
          </a:bodyPr>
          <a:lstStyle/>
          <a:p>
            <a:pPr algn="ctr" defTabSz="653156"/>
            <a:r>
              <a:rPr kumimoji="1" lang="ja-JP" altLang="en-US" sz="1000" dirty="0">
                <a:solidFill>
                  <a:prstClr val="black"/>
                </a:solidFill>
                <a:latin typeface="BIZ UDPゴシック" panose="020B0400000000000000" pitchFamily="50" charset="-128"/>
                <a:ea typeface="BIZ UDPゴシック" panose="020B0400000000000000" pitchFamily="50" charset="-128"/>
              </a:rPr>
              <a:t>情報発信</a:t>
            </a:r>
          </a:p>
        </p:txBody>
      </p:sp>
      <p:sp>
        <p:nvSpPr>
          <p:cNvPr id="23" name="正方形/長方形 22">
            <a:extLst>
              <a:ext uri="{FF2B5EF4-FFF2-40B4-BE49-F238E27FC236}">
                <a16:creationId xmlns:a16="http://schemas.microsoft.com/office/drawing/2014/main" id="{FDF6B665-774C-4F55-8F57-B4F02C6DC255}"/>
              </a:ext>
            </a:extLst>
          </p:cNvPr>
          <p:cNvSpPr/>
          <p:nvPr/>
        </p:nvSpPr>
        <p:spPr>
          <a:xfrm>
            <a:off x="3356825" y="2418268"/>
            <a:ext cx="3381747" cy="409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53156"/>
            <a:r>
              <a:rPr kumimoji="1" lang="ja-JP" altLang="en-US" sz="1286" dirty="0">
                <a:solidFill>
                  <a:schemeClr val="tx1"/>
                </a:solidFill>
                <a:latin typeface="BIZ UDPゴシック" panose="020B0400000000000000" pitchFamily="50" charset="-128"/>
                <a:ea typeface="BIZ UDPゴシック" panose="020B0400000000000000" pitchFamily="50" charset="-128"/>
              </a:rPr>
              <a:t>限りあるみどりの質を向上し、</a:t>
            </a:r>
            <a:endParaRPr kumimoji="1" lang="en-US" altLang="ja-JP" sz="1286" dirty="0">
              <a:solidFill>
                <a:schemeClr val="tx1"/>
              </a:solidFill>
              <a:latin typeface="BIZ UDPゴシック" panose="020B0400000000000000" pitchFamily="50" charset="-128"/>
              <a:ea typeface="BIZ UDPゴシック" panose="020B0400000000000000" pitchFamily="50" charset="-128"/>
            </a:endParaRPr>
          </a:p>
          <a:p>
            <a:pPr algn="ctr" defTabSz="653156"/>
            <a:r>
              <a:rPr kumimoji="1" lang="ja-JP" altLang="en-US" sz="1286" dirty="0">
                <a:solidFill>
                  <a:schemeClr val="tx1"/>
                </a:solidFill>
                <a:latin typeface="BIZ UDPゴシック" panose="020B0400000000000000" pitchFamily="50" charset="-128"/>
                <a:ea typeface="BIZ UDPゴシック" panose="020B0400000000000000" pitchFamily="50" charset="-128"/>
              </a:rPr>
              <a:t>多様な効果を最大限に発揮</a:t>
            </a:r>
            <a:endParaRPr kumimoji="1" lang="en-US" altLang="ja-JP" sz="1286" dirty="0">
              <a:solidFill>
                <a:schemeClr val="tx1"/>
              </a:solidFill>
              <a:latin typeface="BIZ UDPゴシック" panose="020B0400000000000000" pitchFamily="50" charset="-128"/>
              <a:ea typeface="BIZ UDPゴシック" panose="020B0400000000000000" pitchFamily="50" charset="-128"/>
            </a:endParaRPr>
          </a:p>
        </p:txBody>
      </p:sp>
      <p:grpSp>
        <p:nvGrpSpPr>
          <p:cNvPr id="24" name="Group 10">
            <a:extLst>
              <a:ext uri="{FF2B5EF4-FFF2-40B4-BE49-F238E27FC236}">
                <a16:creationId xmlns:a16="http://schemas.microsoft.com/office/drawing/2014/main" id="{1845E071-96C9-4185-A032-4598DB3C7FC0}"/>
              </a:ext>
            </a:extLst>
          </p:cNvPr>
          <p:cNvGrpSpPr>
            <a:grpSpLocks noChangeAspect="1"/>
          </p:cNvGrpSpPr>
          <p:nvPr/>
        </p:nvGrpSpPr>
        <p:grpSpPr bwMode="auto">
          <a:xfrm>
            <a:off x="4261613" y="3648529"/>
            <a:ext cx="1078847" cy="1645714"/>
            <a:chOff x="346" y="368"/>
            <a:chExt cx="95" cy="135"/>
          </a:xfrm>
          <a:solidFill>
            <a:srgbClr val="70AD47">
              <a:lumMod val="60000"/>
              <a:lumOff val="40000"/>
              <a:alpha val="75000"/>
            </a:srgbClr>
          </a:solidFill>
        </p:grpSpPr>
        <p:sp>
          <p:nvSpPr>
            <p:cNvPr id="25" name="Freeform 11">
              <a:extLst>
                <a:ext uri="{FF2B5EF4-FFF2-40B4-BE49-F238E27FC236}">
                  <a16:creationId xmlns:a16="http://schemas.microsoft.com/office/drawing/2014/main" id="{B6B8EFDA-C44D-44F9-897C-4032E875706F}"/>
                </a:ext>
              </a:extLst>
            </p:cNvPr>
            <p:cNvSpPr>
              <a:spLocks/>
            </p:cNvSpPr>
            <p:nvPr/>
          </p:nvSpPr>
          <p:spPr bwMode="auto">
            <a:xfrm>
              <a:off x="346" y="368"/>
              <a:ext cx="95" cy="135"/>
            </a:xfrm>
            <a:custGeom>
              <a:avLst/>
              <a:gdLst>
                <a:gd name="T0" fmla="*/ 0 w 357"/>
                <a:gd name="T1" fmla="*/ 0 h 510"/>
                <a:gd name="T2" fmla="*/ 0 w 357"/>
                <a:gd name="T3" fmla="*/ 0 h 510"/>
                <a:gd name="T4" fmla="*/ 0 w 357"/>
                <a:gd name="T5" fmla="*/ 0 h 510"/>
                <a:gd name="T6" fmla="*/ 0 w 357"/>
                <a:gd name="T7" fmla="*/ 0 h 510"/>
                <a:gd name="T8" fmla="*/ 0 w 357"/>
                <a:gd name="T9" fmla="*/ 0 h 510"/>
                <a:gd name="T10" fmla="*/ 0 w 357"/>
                <a:gd name="T11" fmla="*/ 0 h 510"/>
                <a:gd name="T12" fmla="*/ 0 w 357"/>
                <a:gd name="T13" fmla="*/ 0 h 510"/>
                <a:gd name="T14" fmla="*/ 0 w 357"/>
                <a:gd name="T15" fmla="*/ 0 h 510"/>
                <a:gd name="T16" fmla="*/ 0 w 357"/>
                <a:gd name="T17" fmla="*/ 0 h 510"/>
                <a:gd name="T18" fmla="*/ 0 w 357"/>
                <a:gd name="T19" fmla="*/ 0 h 510"/>
                <a:gd name="T20" fmla="*/ 0 w 357"/>
                <a:gd name="T21" fmla="*/ 0 h 510"/>
                <a:gd name="T22" fmla="*/ 0 w 357"/>
                <a:gd name="T23" fmla="*/ 0 h 510"/>
                <a:gd name="T24" fmla="*/ 0 w 357"/>
                <a:gd name="T25" fmla="*/ 0 h 510"/>
                <a:gd name="T26" fmla="*/ 0 w 357"/>
                <a:gd name="T27" fmla="*/ 0 h 510"/>
                <a:gd name="T28" fmla="*/ 0 w 357"/>
                <a:gd name="T29" fmla="*/ 0 h 510"/>
                <a:gd name="T30" fmla="*/ 0 w 357"/>
                <a:gd name="T31" fmla="*/ 0 h 510"/>
                <a:gd name="T32" fmla="*/ 0 w 357"/>
                <a:gd name="T33" fmla="*/ 0 h 510"/>
                <a:gd name="T34" fmla="*/ 0 w 357"/>
                <a:gd name="T35" fmla="*/ 0 h 510"/>
                <a:gd name="T36" fmla="*/ 0 w 357"/>
                <a:gd name="T37" fmla="*/ 0 h 510"/>
                <a:gd name="T38" fmla="*/ 0 w 357"/>
                <a:gd name="T39" fmla="*/ 0 h 510"/>
                <a:gd name="T40" fmla="*/ 0 w 357"/>
                <a:gd name="T41" fmla="*/ 0 h 510"/>
                <a:gd name="T42" fmla="*/ 0 w 357"/>
                <a:gd name="T43" fmla="*/ 0 h 510"/>
                <a:gd name="T44" fmla="*/ 0 w 357"/>
                <a:gd name="T45" fmla="*/ 0 h 510"/>
                <a:gd name="T46" fmla="*/ 0 w 357"/>
                <a:gd name="T47" fmla="*/ 0 h 510"/>
                <a:gd name="T48" fmla="*/ 0 w 357"/>
                <a:gd name="T49" fmla="*/ 0 h 510"/>
                <a:gd name="T50" fmla="*/ 0 w 357"/>
                <a:gd name="T51" fmla="*/ 0 h 510"/>
                <a:gd name="T52" fmla="*/ 0 w 357"/>
                <a:gd name="T53" fmla="*/ 0 h 510"/>
                <a:gd name="T54" fmla="*/ 0 w 357"/>
                <a:gd name="T55" fmla="*/ 0 h 510"/>
                <a:gd name="T56" fmla="*/ 0 w 357"/>
                <a:gd name="T57" fmla="*/ 0 h 510"/>
                <a:gd name="T58" fmla="*/ 0 w 357"/>
                <a:gd name="T59" fmla="*/ 0 h 510"/>
                <a:gd name="T60" fmla="*/ 0 w 357"/>
                <a:gd name="T61" fmla="*/ 0 h 510"/>
                <a:gd name="T62" fmla="*/ 0 w 357"/>
                <a:gd name="T63" fmla="*/ 0 h 510"/>
                <a:gd name="T64" fmla="*/ 0 w 357"/>
                <a:gd name="T65" fmla="*/ 0 h 510"/>
                <a:gd name="T66" fmla="*/ 0 w 357"/>
                <a:gd name="T67" fmla="*/ 0 h 510"/>
                <a:gd name="T68" fmla="*/ 0 w 357"/>
                <a:gd name="T69" fmla="*/ 0 h 510"/>
                <a:gd name="T70" fmla="*/ 0 w 357"/>
                <a:gd name="T71" fmla="*/ 0 h 510"/>
                <a:gd name="T72" fmla="*/ 0 w 357"/>
                <a:gd name="T73" fmla="*/ 0 h 510"/>
                <a:gd name="T74" fmla="*/ 0 w 357"/>
                <a:gd name="T75" fmla="*/ 0 h 510"/>
                <a:gd name="T76" fmla="*/ 0 w 357"/>
                <a:gd name="T77" fmla="*/ 0 h 510"/>
                <a:gd name="T78" fmla="*/ 0 w 357"/>
                <a:gd name="T79" fmla="*/ 0 h 510"/>
                <a:gd name="T80" fmla="*/ 0 w 357"/>
                <a:gd name="T81" fmla="*/ 0 h 510"/>
                <a:gd name="T82" fmla="*/ 0 w 357"/>
                <a:gd name="T83" fmla="*/ 0 h 510"/>
                <a:gd name="T84" fmla="*/ 0 w 357"/>
                <a:gd name="T85" fmla="*/ 0 h 510"/>
                <a:gd name="T86" fmla="*/ 0 w 357"/>
                <a:gd name="T87" fmla="*/ 0 h 510"/>
                <a:gd name="T88" fmla="*/ 0 w 357"/>
                <a:gd name="T89" fmla="*/ 0 h 510"/>
                <a:gd name="T90" fmla="*/ 0 w 357"/>
                <a:gd name="T91" fmla="*/ 0 h 510"/>
                <a:gd name="T92" fmla="*/ 0 w 357"/>
                <a:gd name="T93" fmla="*/ 0 h 510"/>
                <a:gd name="T94" fmla="*/ 0 w 357"/>
                <a:gd name="T95" fmla="*/ 0 h 510"/>
                <a:gd name="T96" fmla="*/ 0 w 357"/>
                <a:gd name="T97" fmla="*/ 0 h 510"/>
                <a:gd name="T98" fmla="*/ 0 w 357"/>
                <a:gd name="T99" fmla="*/ 0 h 510"/>
                <a:gd name="T100" fmla="*/ 0 w 357"/>
                <a:gd name="T101" fmla="*/ 0 h 510"/>
                <a:gd name="T102" fmla="*/ 0 w 357"/>
                <a:gd name="T103" fmla="*/ 0 h 510"/>
                <a:gd name="T104" fmla="*/ 0 w 357"/>
                <a:gd name="T105" fmla="*/ 0 h 510"/>
                <a:gd name="T106" fmla="*/ 0 w 357"/>
                <a:gd name="T107" fmla="*/ 0 h 510"/>
                <a:gd name="T108" fmla="*/ 0 w 357"/>
                <a:gd name="T109" fmla="*/ 0 h 51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57" h="510">
                  <a:moveTo>
                    <a:pt x="2" y="492"/>
                  </a:moveTo>
                  <a:lnTo>
                    <a:pt x="7" y="488"/>
                  </a:lnTo>
                  <a:lnTo>
                    <a:pt x="6" y="484"/>
                  </a:lnTo>
                  <a:lnTo>
                    <a:pt x="0" y="483"/>
                  </a:lnTo>
                  <a:lnTo>
                    <a:pt x="3" y="479"/>
                  </a:lnTo>
                  <a:lnTo>
                    <a:pt x="8" y="477"/>
                  </a:lnTo>
                  <a:lnTo>
                    <a:pt x="14" y="477"/>
                  </a:lnTo>
                  <a:lnTo>
                    <a:pt x="18" y="475"/>
                  </a:lnTo>
                  <a:lnTo>
                    <a:pt x="25" y="479"/>
                  </a:lnTo>
                  <a:lnTo>
                    <a:pt x="30" y="475"/>
                  </a:lnTo>
                  <a:lnTo>
                    <a:pt x="37" y="467"/>
                  </a:lnTo>
                  <a:lnTo>
                    <a:pt x="45" y="465"/>
                  </a:lnTo>
                  <a:lnTo>
                    <a:pt x="53" y="466"/>
                  </a:lnTo>
                  <a:lnTo>
                    <a:pt x="64" y="462"/>
                  </a:lnTo>
                  <a:lnTo>
                    <a:pt x="76" y="454"/>
                  </a:lnTo>
                  <a:lnTo>
                    <a:pt x="81" y="444"/>
                  </a:lnTo>
                  <a:lnTo>
                    <a:pt x="88" y="441"/>
                  </a:lnTo>
                  <a:lnTo>
                    <a:pt x="97" y="437"/>
                  </a:lnTo>
                  <a:lnTo>
                    <a:pt x="98" y="433"/>
                  </a:lnTo>
                  <a:lnTo>
                    <a:pt x="118" y="414"/>
                  </a:lnTo>
                  <a:lnTo>
                    <a:pt x="123" y="415"/>
                  </a:lnTo>
                  <a:lnTo>
                    <a:pt x="127" y="410"/>
                  </a:lnTo>
                  <a:lnTo>
                    <a:pt x="123" y="405"/>
                  </a:lnTo>
                  <a:lnTo>
                    <a:pt x="129" y="400"/>
                  </a:lnTo>
                  <a:lnTo>
                    <a:pt x="135" y="402"/>
                  </a:lnTo>
                  <a:lnTo>
                    <a:pt x="136" y="396"/>
                  </a:lnTo>
                  <a:lnTo>
                    <a:pt x="133" y="389"/>
                  </a:lnTo>
                  <a:lnTo>
                    <a:pt x="140" y="385"/>
                  </a:lnTo>
                  <a:lnTo>
                    <a:pt x="140" y="392"/>
                  </a:lnTo>
                  <a:lnTo>
                    <a:pt x="146" y="391"/>
                  </a:lnTo>
                  <a:lnTo>
                    <a:pt x="148" y="384"/>
                  </a:lnTo>
                  <a:lnTo>
                    <a:pt x="153" y="379"/>
                  </a:lnTo>
                  <a:lnTo>
                    <a:pt x="151" y="374"/>
                  </a:lnTo>
                  <a:lnTo>
                    <a:pt x="150" y="370"/>
                  </a:lnTo>
                  <a:lnTo>
                    <a:pt x="154" y="367"/>
                  </a:lnTo>
                  <a:lnTo>
                    <a:pt x="155" y="372"/>
                  </a:lnTo>
                  <a:lnTo>
                    <a:pt x="157" y="375"/>
                  </a:lnTo>
                  <a:lnTo>
                    <a:pt x="159" y="370"/>
                  </a:lnTo>
                  <a:lnTo>
                    <a:pt x="159" y="365"/>
                  </a:lnTo>
                  <a:lnTo>
                    <a:pt x="155" y="359"/>
                  </a:lnTo>
                  <a:lnTo>
                    <a:pt x="159" y="355"/>
                  </a:lnTo>
                  <a:lnTo>
                    <a:pt x="168" y="354"/>
                  </a:lnTo>
                  <a:lnTo>
                    <a:pt x="172" y="350"/>
                  </a:lnTo>
                  <a:lnTo>
                    <a:pt x="176" y="346"/>
                  </a:lnTo>
                  <a:lnTo>
                    <a:pt x="178" y="346"/>
                  </a:lnTo>
                  <a:lnTo>
                    <a:pt x="181" y="344"/>
                  </a:lnTo>
                  <a:lnTo>
                    <a:pt x="177" y="341"/>
                  </a:lnTo>
                  <a:lnTo>
                    <a:pt x="186" y="322"/>
                  </a:lnTo>
                  <a:lnTo>
                    <a:pt x="189" y="325"/>
                  </a:lnTo>
                  <a:lnTo>
                    <a:pt x="186" y="334"/>
                  </a:lnTo>
                  <a:lnTo>
                    <a:pt x="189" y="336"/>
                  </a:lnTo>
                  <a:lnTo>
                    <a:pt x="193" y="323"/>
                  </a:lnTo>
                  <a:lnTo>
                    <a:pt x="190" y="319"/>
                  </a:lnTo>
                  <a:lnTo>
                    <a:pt x="186" y="315"/>
                  </a:lnTo>
                  <a:lnTo>
                    <a:pt x="179" y="313"/>
                  </a:lnTo>
                  <a:lnTo>
                    <a:pt x="181" y="302"/>
                  </a:lnTo>
                  <a:lnTo>
                    <a:pt x="185" y="303"/>
                  </a:lnTo>
                  <a:lnTo>
                    <a:pt x="191" y="304"/>
                  </a:lnTo>
                  <a:lnTo>
                    <a:pt x="189" y="312"/>
                  </a:lnTo>
                  <a:lnTo>
                    <a:pt x="195" y="315"/>
                  </a:lnTo>
                  <a:lnTo>
                    <a:pt x="199" y="307"/>
                  </a:lnTo>
                  <a:lnTo>
                    <a:pt x="203" y="297"/>
                  </a:lnTo>
                  <a:lnTo>
                    <a:pt x="198" y="297"/>
                  </a:lnTo>
                  <a:lnTo>
                    <a:pt x="191" y="299"/>
                  </a:lnTo>
                  <a:lnTo>
                    <a:pt x="187" y="295"/>
                  </a:lnTo>
                  <a:lnTo>
                    <a:pt x="192" y="292"/>
                  </a:lnTo>
                  <a:lnTo>
                    <a:pt x="197" y="291"/>
                  </a:lnTo>
                  <a:lnTo>
                    <a:pt x="208" y="292"/>
                  </a:lnTo>
                  <a:lnTo>
                    <a:pt x="200" y="287"/>
                  </a:lnTo>
                  <a:lnTo>
                    <a:pt x="178" y="288"/>
                  </a:lnTo>
                  <a:lnTo>
                    <a:pt x="174" y="264"/>
                  </a:lnTo>
                  <a:lnTo>
                    <a:pt x="189" y="266"/>
                  </a:lnTo>
                  <a:lnTo>
                    <a:pt x="190" y="283"/>
                  </a:lnTo>
                  <a:lnTo>
                    <a:pt x="197" y="284"/>
                  </a:lnTo>
                  <a:lnTo>
                    <a:pt x="201" y="279"/>
                  </a:lnTo>
                  <a:lnTo>
                    <a:pt x="198" y="275"/>
                  </a:lnTo>
                  <a:lnTo>
                    <a:pt x="200" y="262"/>
                  </a:lnTo>
                  <a:lnTo>
                    <a:pt x="195" y="265"/>
                  </a:lnTo>
                  <a:lnTo>
                    <a:pt x="187" y="260"/>
                  </a:lnTo>
                  <a:lnTo>
                    <a:pt x="191" y="250"/>
                  </a:lnTo>
                  <a:lnTo>
                    <a:pt x="179" y="259"/>
                  </a:lnTo>
                  <a:lnTo>
                    <a:pt x="179" y="254"/>
                  </a:lnTo>
                  <a:lnTo>
                    <a:pt x="184" y="251"/>
                  </a:lnTo>
                  <a:lnTo>
                    <a:pt x="187" y="246"/>
                  </a:lnTo>
                  <a:lnTo>
                    <a:pt x="184" y="240"/>
                  </a:lnTo>
                  <a:lnTo>
                    <a:pt x="200" y="232"/>
                  </a:lnTo>
                  <a:lnTo>
                    <a:pt x="197" y="229"/>
                  </a:lnTo>
                  <a:lnTo>
                    <a:pt x="187" y="235"/>
                  </a:lnTo>
                  <a:lnTo>
                    <a:pt x="177" y="236"/>
                  </a:lnTo>
                  <a:lnTo>
                    <a:pt x="173" y="232"/>
                  </a:lnTo>
                  <a:lnTo>
                    <a:pt x="182" y="222"/>
                  </a:lnTo>
                  <a:lnTo>
                    <a:pt x="190" y="221"/>
                  </a:lnTo>
                  <a:lnTo>
                    <a:pt x="197" y="217"/>
                  </a:lnTo>
                  <a:lnTo>
                    <a:pt x="197" y="209"/>
                  </a:lnTo>
                  <a:lnTo>
                    <a:pt x="202" y="205"/>
                  </a:lnTo>
                  <a:lnTo>
                    <a:pt x="202" y="195"/>
                  </a:lnTo>
                  <a:lnTo>
                    <a:pt x="193" y="182"/>
                  </a:lnTo>
                  <a:lnTo>
                    <a:pt x="193" y="176"/>
                  </a:lnTo>
                  <a:lnTo>
                    <a:pt x="191" y="168"/>
                  </a:lnTo>
                  <a:lnTo>
                    <a:pt x="186" y="165"/>
                  </a:lnTo>
                  <a:lnTo>
                    <a:pt x="180" y="154"/>
                  </a:lnTo>
                  <a:lnTo>
                    <a:pt x="182" y="141"/>
                  </a:lnTo>
                  <a:lnTo>
                    <a:pt x="182" y="133"/>
                  </a:lnTo>
                  <a:lnTo>
                    <a:pt x="190" y="120"/>
                  </a:lnTo>
                  <a:lnTo>
                    <a:pt x="190" y="110"/>
                  </a:lnTo>
                  <a:lnTo>
                    <a:pt x="194" y="104"/>
                  </a:lnTo>
                  <a:lnTo>
                    <a:pt x="189" y="105"/>
                  </a:lnTo>
                  <a:lnTo>
                    <a:pt x="185" y="101"/>
                  </a:lnTo>
                  <a:lnTo>
                    <a:pt x="183" y="95"/>
                  </a:lnTo>
                  <a:lnTo>
                    <a:pt x="189" y="91"/>
                  </a:lnTo>
                  <a:lnTo>
                    <a:pt x="197" y="89"/>
                  </a:lnTo>
                  <a:lnTo>
                    <a:pt x="206" y="90"/>
                  </a:lnTo>
                  <a:lnTo>
                    <a:pt x="209" y="83"/>
                  </a:lnTo>
                  <a:lnTo>
                    <a:pt x="197" y="80"/>
                  </a:lnTo>
                  <a:lnTo>
                    <a:pt x="188" y="75"/>
                  </a:lnTo>
                  <a:lnTo>
                    <a:pt x="174" y="73"/>
                  </a:lnTo>
                  <a:lnTo>
                    <a:pt x="165" y="73"/>
                  </a:lnTo>
                  <a:lnTo>
                    <a:pt x="160" y="69"/>
                  </a:lnTo>
                  <a:lnTo>
                    <a:pt x="159" y="63"/>
                  </a:lnTo>
                  <a:lnTo>
                    <a:pt x="155" y="64"/>
                  </a:lnTo>
                  <a:lnTo>
                    <a:pt x="148" y="64"/>
                  </a:lnTo>
                  <a:lnTo>
                    <a:pt x="141" y="56"/>
                  </a:lnTo>
                  <a:lnTo>
                    <a:pt x="145" y="48"/>
                  </a:lnTo>
                  <a:lnTo>
                    <a:pt x="145" y="40"/>
                  </a:lnTo>
                  <a:lnTo>
                    <a:pt x="142" y="34"/>
                  </a:lnTo>
                  <a:lnTo>
                    <a:pt x="146" y="29"/>
                  </a:lnTo>
                  <a:lnTo>
                    <a:pt x="145" y="21"/>
                  </a:lnTo>
                  <a:lnTo>
                    <a:pt x="134" y="18"/>
                  </a:lnTo>
                  <a:lnTo>
                    <a:pt x="132" y="12"/>
                  </a:lnTo>
                  <a:lnTo>
                    <a:pt x="139" y="7"/>
                  </a:lnTo>
                  <a:lnTo>
                    <a:pt x="147" y="0"/>
                  </a:lnTo>
                  <a:lnTo>
                    <a:pt x="153" y="7"/>
                  </a:lnTo>
                  <a:lnTo>
                    <a:pt x="157" y="7"/>
                  </a:lnTo>
                  <a:lnTo>
                    <a:pt x="159" y="14"/>
                  </a:lnTo>
                  <a:lnTo>
                    <a:pt x="159" y="27"/>
                  </a:lnTo>
                  <a:lnTo>
                    <a:pt x="164" y="31"/>
                  </a:lnTo>
                  <a:lnTo>
                    <a:pt x="170" y="30"/>
                  </a:lnTo>
                  <a:lnTo>
                    <a:pt x="176" y="30"/>
                  </a:lnTo>
                  <a:lnTo>
                    <a:pt x="182" y="34"/>
                  </a:lnTo>
                  <a:lnTo>
                    <a:pt x="190" y="31"/>
                  </a:lnTo>
                  <a:lnTo>
                    <a:pt x="200" y="33"/>
                  </a:lnTo>
                  <a:lnTo>
                    <a:pt x="210" y="40"/>
                  </a:lnTo>
                  <a:lnTo>
                    <a:pt x="218" y="42"/>
                  </a:lnTo>
                  <a:lnTo>
                    <a:pt x="216" y="47"/>
                  </a:lnTo>
                  <a:lnTo>
                    <a:pt x="215" y="60"/>
                  </a:lnTo>
                  <a:lnTo>
                    <a:pt x="214" y="65"/>
                  </a:lnTo>
                  <a:lnTo>
                    <a:pt x="217" y="70"/>
                  </a:lnTo>
                  <a:lnTo>
                    <a:pt x="224" y="72"/>
                  </a:lnTo>
                  <a:lnTo>
                    <a:pt x="227" y="70"/>
                  </a:lnTo>
                  <a:lnTo>
                    <a:pt x="238" y="83"/>
                  </a:lnTo>
                  <a:lnTo>
                    <a:pt x="243" y="84"/>
                  </a:lnTo>
                  <a:lnTo>
                    <a:pt x="246" y="90"/>
                  </a:lnTo>
                  <a:lnTo>
                    <a:pt x="256" y="90"/>
                  </a:lnTo>
                  <a:lnTo>
                    <a:pt x="266" y="87"/>
                  </a:lnTo>
                  <a:lnTo>
                    <a:pt x="270" y="80"/>
                  </a:lnTo>
                  <a:lnTo>
                    <a:pt x="272" y="75"/>
                  </a:lnTo>
                  <a:lnTo>
                    <a:pt x="266" y="74"/>
                  </a:lnTo>
                  <a:lnTo>
                    <a:pt x="268" y="61"/>
                  </a:lnTo>
                  <a:lnTo>
                    <a:pt x="273" y="62"/>
                  </a:lnTo>
                  <a:lnTo>
                    <a:pt x="277" y="51"/>
                  </a:lnTo>
                  <a:lnTo>
                    <a:pt x="284" y="54"/>
                  </a:lnTo>
                  <a:lnTo>
                    <a:pt x="288" y="52"/>
                  </a:lnTo>
                  <a:lnTo>
                    <a:pt x="294" y="60"/>
                  </a:lnTo>
                  <a:lnTo>
                    <a:pt x="289" y="70"/>
                  </a:lnTo>
                  <a:lnTo>
                    <a:pt x="281" y="75"/>
                  </a:lnTo>
                  <a:lnTo>
                    <a:pt x="278" y="81"/>
                  </a:lnTo>
                  <a:lnTo>
                    <a:pt x="282" y="82"/>
                  </a:lnTo>
                  <a:lnTo>
                    <a:pt x="294" y="78"/>
                  </a:lnTo>
                  <a:lnTo>
                    <a:pt x="303" y="82"/>
                  </a:lnTo>
                  <a:lnTo>
                    <a:pt x="303" y="91"/>
                  </a:lnTo>
                  <a:lnTo>
                    <a:pt x="309" y="96"/>
                  </a:lnTo>
                  <a:lnTo>
                    <a:pt x="315" y="95"/>
                  </a:lnTo>
                  <a:lnTo>
                    <a:pt x="322" y="101"/>
                  </a:lnTo>
                  <a:lnTo>
                    <a:pt x="321" y="114"/>
                  </a:lnTo>
                  <a:lnTo>
                    <a:pt x="328" y="121"/>
                  </a:lnTo>
                  <a:lnTo>
                    <a:pt x="330" y="129"/>
                  </a:lnTo>
                  <a:lnTo>
                    <a:pt x="335" y="131"/>
                  </a:lnTo>
                  <a:lnTo>
                    <a:pt x="339" y="132"/>
                  </a:lnTo>
                  <a:lnTo>
                    <a:pt x="341" y="136"/>
                  </a:lnTo>
                  <a:lnTo>
                    <a:pt x="341" y="141"/>
                  </a:lnTo>
                  <a:lnTo>
                    <a:pt x="347" y="149"/>
                  </a:lnTo>
                  <a:lnTo>
                    <a:pt x="357" y="162"/>
                  </a:lnTo>
                  <a:lnTo>
                    <a:pt x="347" y="180"/>
                  </a:lnTo>
                  <a:lnTo>
                    <a:pt x="339" y="177"/>
                  </a:lnTo>
                  <a:lnTo>
                    <a:pt x="337" y="182"/>
                  </a:lnTo>
                  <a:lnTo>
                    <a:pt x="338" y="187"/>
                  </a:lnTo>
                  <a:lnTo>
                    <a:pt x="335" y="195"/>
                  </a:lnTo>
                  <a:lnTo>
                    <a:pt x="329" y="200"/>
                  </a:lnTo>
                  <a:lnTo>
                    <a:pt x="333" y="204"/>
                  </a:lnTo>
                  <a:lnTo>
                    <a:pt x="335" y="214"/>
                  </a:lnTo>
                  <a:lnTo>
                    <a:pt x="326" y="221"/>
                  </a:lnTo>
                  <a:lnTo>
                    <a:pt x="319" y="224"/>
                  </a:lnTo>
                  <a:lnTo>
                    <a:pt x="319" y="232"/>
                  </a:lnTo>
                  <a:lnTo>
                    <a:pt x="322" y="239"/>
                  </a:lnTo>
                  <a:lnTo>
                    <a:pt x="322" y="244"/>
                  </a:lnTo>
                  <a:lnTo>
                    <a:pt x="316" y="255"/>
                  </a:lnTo>
                  <a:lnTo>
                    <a:pt x="313" y="268"/>
                  </a:lnTo>
                  <a:lnTo>
                    <a:pt x="311" y="281"/>
                  </a:lnTo>
                  <a:lnTo>
                    <a:pt x="306" y="287"/>
                  </a:lnTo>
                  <a:lnTo>
                    <a:pt x="308" y="290"/>
                  </a:lnTo>
                  <a:lnTo>
                    <a:pt x="318" y="291"/>
                  </a:lnTo>
                  <a:lnTo>
                    <a:pt x="322" y="300"/>
                  </a:lnTo>
                  <a:lnTo>
                    <a:pt x="317" y="303"/>
                  </a:lnTo>
                  <a:lnTo>
                    <a:pt x="317" y="312"/>
                  </a:lnTo>
                  <a:lnTo>
                    <a:pt x="310" y="319"/>
                  </a:lnTo>
                  <a:lnTo>
                    <a:pt x="309" y="326"/>
                  </a:lnTo>
                  <a:lnTo>
                    <a:pt x="307" y="329"/>
                  </a:lnTo>
                  <a:lnTo>
                    <a:pt x="312" y="333"/>
                  </a:lnTo>
                  <a:lnTo>
                    <a:pt x="314" y="339"/>
                  </a:lnTo>
                  <a:lnTo>
                    <a:pt x="320" y="340"/>
                  </a:lnTo>
                  <a:lnTo>
                    <a:pt x="323" y="347"/>
                  </a:lnTo>
                  <a:lnTo>
                    <a:pt x="320" y="355"/>
                  </a:lnTo>
                  <a:lnTo>
                    <a:pt x="324" y="364"/>
                  </a:lnTo>
                  <a:lnTo>
                    <a:pt x="325" y="387"/>
                  </a:lnTo>
                  <a:lnTo>
                    <a:pt x="323" y="395"/>
                  </a:lnTo>
                  <a:lnTo>
                    <a:pt x="322" y="403"/>
                  </a:lnTo>
                  <a:lnTo>
                    <a:pt x="317" y="408"/>
                  </a:lnTo>
                  <a:lnTo>
                    <a:pt x="316" y="412"/>
                  </a:lnTo>
                  <a:lnTo>
                    <a:pt x="322" y="417"/>
                  </a:lnTo>
                  <a:lnTo>
                    <a:pt x="320" y="424"/>
                  </a:lnTo>
                  <a:lnTo>
                    <a:pt x="315" y="425"/>
                  </a:lnTo>
                  <a:lnTo>
                    <a:pt x="312" y="429"/>
                  </a:lnTo>
                  <a:lnTo>
                    <a:pt x="309" y="436"/>
                  </a:lnTo>
                  <a:lnTo>
                    <a:pt x="303" y="436"/>
                  </a:lnTo>
                  <a:lnTo>
                    <a:pt x="289" y="436"/>
                  </a:lnTo>
                  <a:lnTo>
                    <a:pt x="285" y="439"/>
                  </a:lnTo>
                  <a:lnTo>
                    <a:pt x="272" y="439"/>
                  </a:lnTo>
                  <a:lnTo>
                    <a:pt x="263" y="444"/>
                  </a:lnTo>
                  <a:lnTo>
                    <a:pt x="249" y="453"/>
                  </a:lnTo>
                  <a:lnTo>
                    <a:pt x="245" y="453"/>
                  </a:lnTo>
                  <a:lnTo>
                    <a:pt x="233" y="464"/>
                  </a:lnTo>
                  <a:lnTo>
                    <a:pt x="229" y="467"/>
                  </a:lnTo>
                  <a:lnTo>
                    <a:pt x="226" y="464"/>
                  </a:lnTo>
                  <a:lnTo>
                    <a:pt x="226" y="458"/>
                  </a:lnTo>
                  <a:lnTo>
                    <a:pt x="219" y="452"/>
                  </a:lnTo>
                  <a:lnTo>
                    <a:pt x="214" y="453"/>
                  </a:lnTo>
                  <a:lnTo>
                    <a:pt x="210" y="457"/>
                  </a:lnTo>
                  <a:lnTo>
                    <a:pt x="205" y="459"/>
                  </a:lnTo>
                  <a:lnTo>
                    <a:pt x="200" y="457"/>
                  </a:lnTo>
                  <a:lnTo>
                    <a:pt x="196" y="460"/>
                  </a:lnTo>
                  <a:lnTo>
                    <a:pt x="189" y="457"/>
                  </a:lnTo>
                  <a:lnTo>
                    <a:pt x="181" y="464"/>
                  </a:lnTo>
                  <a:lnTo>
                    <a:pt x="175" y="463"/>
                  </a:lnTo>
                  <a:lnTo>
                    <a:pt x="168" y="470"/>
                  </a:lnTo>
                  <a:lnTo>
                    <a:pt x="159" y="472"/>
                  </a:lnTo>
                  <a:lnTo>
                    <a:pt x="157" y="470"/>
                  </a:lnTo>
                  <a:lnTo>
                    <a:pt x="142" y="469"/>
                  </a:lnTo>
                  <a:lnTo>
                    <a:pt x="138" y="469"/>
                  </a:lnTo>
                  <a:lnTo>
                    <a:pt x="131" y="474"/>
                  </a:lnTo>
                  <a:lnTo>
                    <a:pt x="128" y="479"/>
                  </a:lnTo>
                  <a:lnTo>
                    <a:pt x="122" y="479"/>
                  </a:lnTo>
                  <a:lnTo>
                    <a:pt x="116" y="484"/>
                  </a:lnTo>
                  <a:lnTo>
                    <a:pt x="112" y="492"/>
                  </a:lnTo>
                  <a:lnTo>
                    <a:pt x="107" y="485"/>
                  </a:lnTo>
                  <a:lnTo>
                    <a:pt x="104" y="478"/>
                  </a:lnTo>
                  <a:lnTo>
                    <a:pt x="99" y="484"/>
                  </a:lnTo>
                  <a:lnTo>
                    <a:pt x="94" y="481"/>
                  </a:lnTo>
                  <a:lnTo>
                    <a:pt x="88" y="481"/>
                  </a:lnTo>
                  <a:lnTo>
                    <a:pt x="79" y="487"/>
                  </a:lnTo>
                  <a:lnTo>
                    <a:pt x="72" y="489"/>
                  </a:lnTo>
                  <a:lnTo>
                    <a:pt x="64" y="487"/>
                  </a:lnTo>
                  <a:lnTo>
                    <a:pt x="61" y="492"/>
                  </a:lnTo>
                  <a:lnTo>
                    <a:pt x="62" y="496"/>
                  </a:lnTo>
                  <a:lnTo>
                    <a:pt x="55" y="501"/>
                  </a:lnTo>
                  <a:lnTo>
                    <a:pt x="51" y="505"/>
                  </a:lnTo>
                  <a:lnTo>
                    <a:pt x="43" y="504"/>
                  </a:lnTo>
                  <a:lnTo>
                    <a:pt x="37" y="508"/>
                  </a:lnTo>
                  <a:lnTo>
                    <a:pt x="32" y="502"/>
                  </a:lnTo>
                  <a:lnTo>
                    <a:pt x="28" y="503"/>
                  </a:lnTo>
                  <a:lnTo>
                    <a:pt x="26" y="507"/>
                  </a:lnTo>
                  <a:lnTo>
                    <a:pt x="23" y="510"/>
                  </a:lnTo>
                  <a:lnTo>
                    <a:pt x="19" y="505"/>
                  </a:lnTo>
                  <a:lnTo>
                    <a:pt x="15" y="509"/>
                  </a:lnTo>
                  <a:lnTo>
                    <a:pt x="10" y="507"/>
                  </a:lnTo>
                  <a:lnTo>
                    <a:pt x="7" y="501"/>
                  </a:lnTo>
                  <a:lnTo>
                    <a:pt x="3" y="499"/>
                  </a:lnTo>
                  <a:lnTo>
                    <a:pt x="2" y="492"/>
                  </a:lnTo>
                  <a:close/>
                </a:path>
              </a:pathLst>
            </a:custGeom>
            <a:grpFill/>
            <a:ln w="9525" cap="flat" cmpd="sng">
              <a:solidFill>
                <a:srgbClr val="70AD47">
                  <a:lumMod val="75000"/>
                  <a:alpha val="48000"/>
                </a:srgbClr>
              </a:solidFill>
              <a:prstDash val="solid"/>
              <a:round/>
              <a:headEnd/>
              <a:tailEnd/>
            </a:ln>
          </p:spPr>
          <p:txBody>
            <a:bodyPr/>
            <a:lstStyle/>
            <a:p>
              <a:pPr defTabSz="653156">
                <a:defRPr/>
              </a:pPr>
              <a:endParaRPr kumimoji="1" lang="ja-JP" altLang="en-US" sz="1286" kern="0" dirty="0">
                <a:solidFill>
                  <a:prstClr val="black"/>
                </a:solidFill>
                <a:latin typeface="游ゴシック" panose="020F0502020204030204"/>
                <a:ea typeface="游ゴシック" panose="020B0400000000000000" pitchFamily="50" charset="-128"/>
              </a:endParaRPr>
            </a:p>
          </p:txBody>
        </p:sp>
        <p:sp>
          <p:nvSpPr>
            <p:cNvPr id="26" name="Freeform 12">
              <a:extLst>
                <a:ext uri="{FF2B5EF4-FFF2-40B4-BE49-F238E27FC236}">
                  <a16:creationId xmlns:a16="http://schemas.microsoft.com/office/drawing/2014/main" id="{4B04B85C-6F92-4A1E-8DC6-BBC5DA7CE9E8}"/>
                </a:ext>
              </a:extLst>
            </p:cNvPr>
            <p:cNvSpPr>
              <a:spLocks/>
            </p:cNvSpPr>
            <p:nvPr/>
          </p:nvSpPr>
          <p:spPr bwMode="auto">
            <a:xfrm>
              <a:off x="370" y="474"/>
              <a:ext cx="4" cy="7"/>
            </a:xfrm>
            <a:custGeom>
              <a:avLst/>
              <a:gdLst>
                <a:gd name="T0" fmla="*/ 0 w 14"/>
                <a:gd name="T1" fmla="*/ 0 h 21"/>
                <a:gd name="T2" fmla="*/ 0 w 14"/>
                <a:gd name="T3" fmla="*/ 0 h 21"/>
                <a:gd name="T4" fmla="*/ 0 60000 65536"/>
                <a:gd name="T5" fmla="*/ 0 60000 65536"/>
              </a:gdLst>
              <a:ahLst/>
              <a:cxnLst>
                <a:cxn ang="T4">
                  <a:pos x="T0" y="T1"/>
                </a:cxn>
                <a:cxn ang="T5">
                  <a:pos x="T2" y="T3"/>
                </a:cxn>
              </a:cxnLst>
              <a:rect l="0" t="0" r="r" b="b"/>
              <a:pathLst>
                <a:path w="14" h="21">
                  <a:moveTo>
                    <a:pt x="0" y="0"/>
                  </a:moveTo>
                  <a:lnTo>
                    <a:pt x="14" y="21"/>
                  </a:lnTo>
                </a:path>
              </a:pathLst>
            </a:custGeom>
            <a:grpFill/>
            <a:ln w="9525" cap="flat" cmpd="sng">
              <a:solidFill>
                <a:srgbClr val="70AD47">
                  <a:lumMod val="75000"/>
                  <a:alpha val="48000"/>
                </a:srgbClr>
              </a:solidFill>
              <a:prstDash val="solid"/>
              <a:round/>
              <a:headEnd type="none" w="med" len="med"/>
              <a:tailEnd type="none" w="med" len="med"/>
            </a:ln>
          </p:spPr>
          <p:txBody>
            <a:bodyPr/>
            <a:lstStyle/>
            <a:p>
              <a:pPr defTabSz="653156">
                <a:defRPr/>
              </a:pPr>
              <a:endParaRPr kumimoji="1" lang="ja-JP" altLang="en-US" sz="1286" kern="0">
                <a:solidFill>
                  <a:prstClr val="black"/>
                </a:solidFill>
                <a:latin typeface="游ゴシック" panose="020F0502020204030204"/>
                <a:ea typeface="游ゴシック" panose="020B0400000000000000" pitchFamily="50" charset="-128"/>
              </a:endParaRPr>
            </a:p>
          </p:txBody>
        </p:sp>
        <p:grpSp>
          <p:nvGrpSpPr>
            <p:cNvPr id="27" name="Group 13">
              <a:extLst>
                <a:ext uri="{FF2B5EF4-FFF2-40B4-BE49-F238E27FC236}">
                  <a16:creationId xmlns:a16="http://schemas.microsoft.com/office/drawing/2014/main" id="{DF59BC46-89C4-46D7-BB20-946027056B91}"/>
                </a:ext>
              </a:extLst>
            </p:cNvPr>
            <p:cNvGrpSpPr>
              <a:grpSpLocks/>
            </p:cNvGrpSpPr>
            <p:nvPr/>
          </p:nvGrpSpPr>
          <p:grpSpPr bwMode="auto">
            <a:xfrm rot="19319060">
              <a:off x="361" y="472"/>
              <a:ext cx="9" cy="5"/>
              <a:chOff x="290" y="78"/>
              <a:chExt cx="356" cy="181"/>
            </a:xfrm>
            <a:grpFill/>
          </p:grpSpPr>
          <p:sp>
            <p:nvSpPr>
              <p:cNvPr id="28" name="Freeform 14">
                <a:extLst>
                  <a:ext uri="{FF2B5EF4-FFF2-40B4-BE49-F238E27FC236}">
                    <a16:creationId xmlns:a16="http://schemas.microsoft.com/office/drawing/2014/main" id="{7C283A45-1640-4D44-8448-7C3318B57BB0}"/>
                  </a:ext>
                </a:extLst>
              </p:cNvPr>
              <p:cNvSpPr>
                <a:spLocks/>
              </p:cNvSpPr>
              <p:nvPr/>
            </p:nvSpPr>
            <p:spPr bwMode="auto">
              <a:xfrm>
                <a:off x="290" y="78"/>
                <a:ext cx="356" cy="92"/>
              </a:xfrm>
              <a:custGeom>
                <a:avLst/>
                <a:gdLst>
                  <a:gd name="T0" fmla="*/ 0 w 356"/>
                  <a:gd name="T1" fmla="*/ 48 h 92"/>
                  <a:gd name="T2" fmla="*/ 1 w 356"/>
                  <a:gd name="T3" fmla="*/ 0 h 92"/>
                  <a:gd name="T4" fmla="*/ 29 w 356"/>
                  <a:gd name="T5" fmla="*/ 0 h 92"/>
                  <a:gd name="T6" fmla="*/ 53 w 356"/>
                  <a:gd name="T7" fmla="*/ 7 h 92"/>
                  <a:gd name="T8" fmla="*/ 266 w 356"/>
                  <a:gd name="T9" fmla="*/ 8 h 92"/>
                  <a:gd name="T10" fmla="*/ 285 w 356"/>
                  <a:gd name="T11" fmla="*/ 1 h 92"/>
                  <a:gd name="T12" fmla="*/ 314 w 356"/>
                  <a:gd name="T13" fmla="*/ 2 h 92"/>
                  <a:gd name="T14" fmla="*/ 312 w 356"/>
                  <a:gd name="T15" fmla="*/ 41 h 92"/>
                  <a:gd name="T16" fmla="*/ 356 w 356"/>
                  <a:gd name="T17" fmla="*/ 75 h 92"/>
                  <a:gd name="T18" fmla="*/ 355 w 356"/>
                  <a:gd name="T19" fmla="*/ 92 h 92"/>
                  <a:gd name="T20" fmla="*/ 120 w 356"/>
                  <a:gd name="T21" fmla="*/ 91 h 92"/>
                  <a:gd name="T22" fmla="*/ 120 w 356"/>
                  <a:gd name="T23" fmla="*/ 48 h 92"/>
                  <a:gd name="T24" fmla="*/ 0 w 356"/>
                  <a:gd name="T25" fmla="*/ 48 h 9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56" h="92">
                    <a:moveTo>
                      <a:pt x="0" y="48"/>
                    </a:moveTo>
                    <a:lnTo>
                      <a:pt x="1" y="0"/>
                    </a:lnTo>
                    <a:lnTo>
                      <a:pt x="29" y="0"/>
                    </a:lnTo>
                    <a:lnTo>
                      <a:pt x="53" y="7"/>
                    </a:lnTo>
                    <a:lnTo>
                      <a:pt x="266" y="8"/>
                    </a:lnTo>
                    <a:lnTo>
                      <a:pt x="285" y="1"/>
                    </a:lnTo>
                    <a:lnTo>
                      <a:pt x="314" y="2"/>
                    </a:lnTo>
                    <a:lnTo>
                      <a:pt x="312" y="41"/>
                    </a:lnTo>
                    <a:lnTo>
                      <a:pt x="356" y="75"/>
                    </a:lnTo>
                    <a:lnTo>
                      <a:pt x="355" y="92"/>
                    </a:lnTo>
                    <a:lnTo>
                      <a:pt x="120" y="91"/>
                    </a:lnTo>
                    <a:lnTo>
                      <a:pt x="120" y="48"/>
                    </a:lnTo>
                    <a:lnTo>
                      <a:pt x="0" y="48"/>
                    </a:lnTo>
                    <a:close/>
                  </a:path>
                </a:pathLst>
              </a:custGeom>
              <a:grpFill/>
              <a:ln w="9525" cap="flat" cmpd="sng">
                <a:solidFill>
                  <a:srgbClr val="70AD47">
                    <a:lumMod val="75000"/>
                    <a:alpha val="48000"/>
                  </a:srgbClr>
                </a:solidFill>
                <a:prstDash val="solid"/>
                <a:round/>
                <a:headEnd/>
                <a:tailEnd/>
              </a:ln>
            </p:spPr>
            <p:txBody>
              <a:bodyPr/>
              <a:lstStyle/>
              <a:p>
                <a:pPr defTabSz="653156">
                  <a:defRPr/>
                </a:pPr>
                <a:endParaRPr kumimoji="1" lang="ja-JP" altLang="en-US" sz="1286" kern="0">
                  <a:solidFill>
                    <a:prstClr val="black"/>
                  </a:solidFill>
                  <a:latin typeface="游ゴシック" panose="020F0502020204030204"/>
                  <a:ea typeface="游ゴシック" panose="020B0400000000000000" pitchFamily="50" charset="-128"/>
                </a:endParaRPr>
              </a:p>
            </p:txBody>
          </p:sp>
          <p:sp>
            <p:nvSpPr>
              <p:cNvPr id="29" name="Freeform 15">
                <a:extLst>
                  <a:ext uri="{FF2B5EF4-FFF2-40B4-BE49-F238E27FC236}">
                    <a16:creationId xmlns:a16="http://schemas.microsoft.com/office/drawing/2014/main" id="{03265A3C-647B-464E-9481-F533723DF648}"/>
                  </a:ext>
                </a:extLst>
              </p:cNvPr>
              <p:cNvSpPr>
                <a:spLocks/>
              </p:cNvSpPr>
              <p:nvPr/>
            </p:nvSpPr>
            <p:spPr bwMode="auto">
              <a:xfrm>
                <a:off x="345" y="182"/>
                <a:ext cx="289" cy="77"/>
              </a:xfrm>
              <a:custGeom>
                <a:avLst/>
                <a:gdLst>
                  <a:gd name="T0" fmla="*/ 2 w 289"/>
                  <a:gd name="T1" fmla="*/ 0 h 77"/>
                  <a:gd name="T2" fmla="*/ 257 w 289"/>
                  <a:gd name="T3" fmla="*/ 0 h 77"/>
                  <a:gd name="T4" fmla="*/ 289 w 289"/>
                  <a:gd name="T5" fmla="*/ 33 h 77"/>
                  <a:gd name="T6" fmla="*/ 288 w 289"/>
                  <a:gd name="T7" fmla="*/ 77 h 77"/>
                  <a:gd name="T8" fmla="*/ 0 w 289"/>
                  <a:gd name="T9" fmla="*/ 77 h 77"/>
                  <a:gd name="T10" fmla="*/ 2 w 289"/>
                  <a:gd name="T11" fmla="*/ 0 h 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9" h="77">
                    <a:moveTo>
                      <a:pt x="2" y="0"/>
                    </a:moveTo>
                    <a:lnTo>
                      <a:pt x="257" y="0"/>
                    </a:lnTo>
                    <a:lnTo>
                      <a:pt x="289" y="33"/>
                    </a:lnTo>
                    <a:lnTo>
                      <a:pt x="288" y="77"/>
                    </a:lnTo>
                    <a:lnTo>
                      <a:pt x="0" y="77"/>
                    </a:lnTo>
                    <a:lnTo>
                      <a:pt x="2" y="0"/>
                    </a:lnTo>
                    <a:close/>
                  </a:path>
                </a:pathLst>
              </a:custGeom>
              <a:grpFill/>
              <a:ln w="9525" cap="flat" cmpd="sng">
                <a:solidFill>
                  <a:srgbClr val="70AD47">
                    <a:lumMod val="75000"/>
                    <a:alpha val="48000"/>
                  </a:srgbClr>
                </a:solidFill>
                <a:prstDash val="solid"/>
                <a:round/>
                <a:headEnd/>
                <a:tailEnd/>
              </a:ln>
            </p:spPr>
            <p:txBody>
              <a:bodyPr/>
              <a:lstStyle/>
              <a:p>
                <a:pPr defTabSz="653156">
                  <a:defRPr/>
                </a:pPr>
                <a:endParaRPr kumimoji="1" lang="ja-JP" altLang="en-US" sz="1286" kern="0">
                  <a:solidFill>
                    <a:prstClr val="black"/>
                  </a:solidFill>
                  <a:latin typeface="游ゴシック" panose="020F0502020204030204"/>
                  <a:ea typeface="游ゴシック" panose="020B0400000000000000" pitchFamily="50" charset="-128"/>
                </a:endParaRPr>
              </a:p>
            </p:txBody>
          </p:sp>
        </p:grpSp>
      </p:grpSp>
      <p:sp>
        <p:nvSpPr>
          <p:cNvPr id="30" name="テキスト ボックス 29">
            <a:extLst>
              <a:ext uri="{FF2B5EF4-FFF2-40B4-BE49-F238E27FC236}">
                <a16:creationId xmlns:a16="http://schemas.microsoft.com/office/drawing/2014/main" id="{37FC05C2-08FB-43BE-9B47-89BAF443FC74}"/>
              </a:ext>
            </a:extLst>
          </p:cNvPr>
          <p:cNvSpPr txBox="1"/>
          <p:nvPr/>
        </p:nvSpPr>
        <p:spPr>
          <a:xfrm>
            <a:off x="182581" y="522613"/>
            <a:ext cx="9570563" cy="830997"/>
          </a:xfrm>
          <a:prstGeom prst="rect">
            <a:avLst/>
          </a:prstGeom>
          <a:solidFill>
            <a:schemeClr val="bg1"/>
          </a:solidFill>
          <a:ln w="19050">
            <a:solidFill>
              <a:schemeClr val="accent6">
                <a:lumMod val="60000"/>
                <a:lumOff val="40000"/>
              </a:schemeClr>
            </a:solidFill>
          </a:ln>
        </p:spPr>
        <p:txBody>
          <a:bodyPr wrap="square" rIns="108000" rtlCol="0">
            <a:spAutoFit/>
          </a:bodyPr>
          <a:lstStyle/>
          <a:p>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第５回部会における委員意見</a:t>
            </a:r>
            <a:r>
              <a:rPr kumimoji="1" lang="en-US" altLang="ja-JP" sz="16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u"/>
            </a:pPr>
            <a:r>
              <a:rPr kumimoji="1" lang="en-US" altLang="ja-JP" sz="1600" dirty="0">
                <a:latin typeface="BIZ UDPゴシック" panose="020B0400000000000000" pitchFamily="50" charset="-128"/>
                <a:ea typeface="BIZ UDPゴシック" panose="020B0400000000000000" pitchFamily="50" charset="-128"/>
              </a:rPr>
              <a:t>3</a:t>
            </a:r>
            <a:r>
              <a:rPr kumimoji="1" lang="ja-JP" altLang="en-US" sz="1600" dirty="0">
                <a:latin typeface="BIZ UDPゴシック" panose="020B0400000000000000" pitchFamily="50" charset="-128"/>
                <a:ea typeface="BIZ UDPゴシック" panose="020B0400000000000000" pitchFamily="50" charset="-128"/>
              </a:rPr>
              <a:t>つの目標について、優劣なく同等の価値を持っていることを示せるような見せ方の工夫が必要。</a:t>
            </a:r>
            <a:endParaRPr kumimoji="1" lang="en-US" altLang="ja-JP" sz="1600" dirty="0">
              <a:latin typeface="BIZ UDPゴシック" panose="020B0400000000000000" pitchFamily="50" charset="-128"/>
              <a:ea typeface="BIZ UDPゴシック" panose="020B0400000000000000" pitchFamily="50" charset="-128"/>
            </a:endParaRPr>
          </a:p>
          <a:p>
            <a:pPr marL="182563" indent="-182563"/>
            <a:r>
              <a:rPr kumimoji="1" lang="ja-JP" altLang="en-US" sz="1600" dirty="0">
                <a:latin typeface="BIZ UDPゴシック" panose="020B0400000000000000" pitchFamily="50" charset="-128"/>
                <a:ea typeface="BIZ UDPゴシック" panose="020B0400000000000000" pitchFamily="50" charset="-128"/>
              </a:rPr>
              <a:t>➡将来像及び考え方を踏まえ、将来像と</a:t>
            </a:r>
            <a:r>
              <a:rPr kumimoji="1" lang="en-US" altLang="ja-JP" sz="1600" dirty="0">
                <a:latin typeface="BIZ UDPゴシック" panose="020B0400000000000000" pitchFamily="50" charset="-128"/>
                <a:ea typeface="BIZ UDPゴシック" panose="020B0400000000000000" pitchFamily="50" charset="-128"/>
              </a:rPr>
              <a:t>3</a:t>
            </a:r>
            <a:r>
              <a:rPr kumimoji="1" lang="ja-JP" altLang="en-US" sz="1600" dirty="0">
                <a:latin typeface="BIZ UDPゴシック" panose="020B0400000000000000" pitchFamily="50" charset="-128"/>
                <a:ea typeface="BIZ UDPゴシック" panose="020B0400000000000000" pitchFamily="50" charset="-128"/>
              </a:rPr>
              <a:t>つの目標との相互関係を以下のとおり整理した。</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18013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10" name="タイトル 1">
            <a:extLst>
              <a:ext uri="{FF2B5EF4-FFF2-40B4-BE49-F238E27FC236}">
                <a16:creationId xmlns:a16="http://schemas.microsoft.com/office/drawing/2014/main" id="{DF51126A-7905-4C0F-A4DF-884B61628A50}"/>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２　目標・取組方針（案）</a:t>
            </a:r>
          </a:p>
        </p:txBody>
      </p:sp>
      <p:sp>
        <p:nvSpPr>
          <p:cNvPr id="11" name="円/楕円 30">
            <a:extLst>
              <a:ext uri="{FF2B5EF4-FFF2-40B4-BE49-F238E27FC236}">
                <a16:creationId xmlns:a16="http://schemas.microsoft.com/office/drawing/2014/main" id="{E8F3989E-8D19-4583-9304-40FE7341822C}"/>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3</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graphicFrame>
        <p:nvGraphicFramePr>
          <p:cNvPr id="4" name="表 3">
            <a:extLst>
              <a:ext uri="{FF2B5EF4-FFF2-40B4-BE49-F238E27FC236}">
                <a16:creationId xmlns:a16="http://schemas.microsoft.com/office/drawing/2014/main" id="{084F67F9-B50D-CA47-6A6E-81B61972E1AE}"/>
              </a:ext>
            </a:extLst>
          </p:cNvPr>
          <p:cNvGraphicFramePr>
            <a:graphicFrameLocks noGrp="1"/>
          </p:cNvGraphicFramePr>
          <p:nvPr>
            <p:extLst>
              <p:ext uri="{D42A27DB-BD31-4B8C-83A1-F6EECF244321}">
                <p14:modId xmlns:p14="http://schemas.microsoft.com/office/powerpoint/2010/main" val="3433401824"/>
              </p:ext>
            </p:extLst>
          </p:nvPr>
        </p:nvGraphicFramePr>
        <p:xfrm>
          <a:off x="88693" y="626460"/>
          <a:ext cx="9728614" cy="6010560"/>
        </p:xfrm>
        <a:graphic>
          <a:graphicData uri="http://schemas.openxmlformats.org/drawingml/2006/table">
            <a:tbl>
              <a:tblPr firstRow="1" bandRow="1">
                <a:tableStyleId>{5C22544A-7EE6-4342-B048-85BDC9FD1C3A}</a:tableStyleId>
              </a:tblPr>
              <a:tblGrid>
                <a:gridCol w="6296236">
                  <a:extLst>
                    <a:ext uri="{9D8B030D-6E8A-4147-A177-3AD203B41FA5}">
                      <a16:colId xmlns:a16="http://schemas.microsoft.com/office/drawing/2014/main" val="4225116653"/>
                    </a:ext>
                  </a:extLst>
                </a:gridCol>
                <a:gridCol w="3432378">
                  <a:extLst>
                    <a:ext uri="{9D8B030D-6E8A-4147-A177-3AD203B41FA5}">
                      <a16:colId xmlns:a16="http://schemas.microsoft.com/office/drawing/2014/main" val="1264275878"/>
                    </a:ext>
                  </a:extLst>
                </a:gridCol>
              </a:tblGrid>
              <a:tr h="306711">
                <a:tc>
                  <a:txBody>
                    <a:bodyPr/>
                    <a:lstStyle/>
                    <a:p>
                      <a:pPr algn="ctr"/>
                      <a:r>
                        <a:rPr kumimoji="1" lang="ja-JP" altLang="en-US" sz="1500" dirty="0">
                          <a:solidFill>
                            <a:schemeClr val="bg1"/>
                          </a:solidFill>
                          <a:latin typeface="BIZ UDPゴシック" panose="020B0400000000000000" pitchFamily="50" charset="-128"/>
                          <a:ea typeface="BIZ UDPゴシック" panose="020B0400000000000000" pitchFamily="50" charset="-128"/>
                        </a:rPr>
                        <a:t>目標</a:t>
                      </a:r>
                    </a:p>
                  </a:txBody>
                  <a:tcPr marL="72000" marR="36000" marT="36000" marB="36000"/>
                </a:tc>
                <a:tc>
                  <a:txBody>
                    <a:bodyPr/>
                    <a:lstStyle/>
                    <a:p>
                      <a:pPr algn="ctr"/>
                      <a:r>
                        <a:rPr kumimoji="1" lang="ja-JP" altLang="en-US" sz="1500" dirty="0">
                          <a:solidFill>
                            <a:schemeClr val="bg1"/>
                          </a:solidFill>
                          <a:latin typeface="BIZ UDPゴシック" panose="020B0400000000000000" pitchFamily="50" charset="-128"/>
                          <a:ea typeface="BIZ UDPゴシック" panose="020B0400000000000000" pitchFamily="50" charset="-128"/>
                        </a:rPr>
                        <a:t>取組方針</a:t>
                      </a:r>
                    </a:p>
                  </a:txBody>
                  <a:tcPr marL="72000" marR="36000" marT="36000" marB="36000"/>
                </a:tc>
                <a:extLst>
                  <a:ext uri="{0D108BD9-81ED-4DB2-BD59-A6C34878D82A}">
                    <a16:rowId xmlns:a16="http://schemas.microsoft.com/office/drawing/2014/main" val="849887536"/>
                  </a:ext>
                </a:extLst>
              </a:tr>
              <a:tr h="334594">
                <a:tc>
                  <a:txBody>
                    <a:bodyPr/>
                    <a:lstStyle/>
                    <a:p>
                      <a:r>
                        <a:rPr kumimoji="1" lang="ja-JP" altLang="en-US" sz="1500" b="1" u="none" dirty="0">
                          <a:solidFill>
                            <a:schemeClr val="tx1"/>
                          </a:solidFill>
                          <a:latin typeface="BIZ UDPゴシック" panose="020B0400000000000000" pitchFamily="50" charset="-128"/>
                          <a:ea typeface="BIZ UDPゴシック" panose="020B0400000000000000" pitchFamily="50" charset="-128"/>
                        </a:rPr>
                        <a:t>安全・安心で持続可能な地域形成</a:t>
                      </a:r>
                      <a:endParaRPr kumimoji="1" lang="ja-JP" altLang="en-US" sz="1500" b="1"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solidFill>
                      <a:schemeClr val="accent5">
                        <a:lumMod val="60000"/>
                        <a:lumOff val="40000"/>
                      </a:schemeClr>
                    </a:solidFill>
                  </a:tcPr>
                </a:tc>
                <a:tc>
                  <a:txBody>
                    <a:bodyPr/>
                    <a:lstStyle/>
                    <a:p>
                      <a:endParaRPr kumimoji="1" lang="ja-JP" altLang="en-US" sz="1500"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solidFill>
                      <a:schemeClr val="accent5">
                        <a:lumMod val="60000"/>
                        <a:lumOff val="40000"/>
                      </a:schemeClr>
                    </a:solidFill>
                  </a:tcPr>
                </a:tc>
                <a:extLst>
                  <a:ext uri="{0D108BD9-81ED-4DB2-BD59-A6C34878D82A}">
                    <a16:rowId xmlns:a16="http://schemas.microsoft.com/office/drawing/2014/main" val="2341596449"/>
                  </a:ext>
                </a:extLst>
              </a:tr>
              <a:tr h="853252">
                <a:tc>
                  <a:txBody>
                    <a:bodyPr/>
                    <a:lstStyle/>
                    <a:p>
                      <a:pPr marL="92075" indent="-92075">
                        <a:buFont typeface="Arial" panose="020B0604020202020204" pitchFamily="34" charset="0"/>
                        <a:buChar char="•"/>
                      </a:pPr>
                      <a:r>
                        <a:rPr kumimoji="1" lang="ja-JP" altLang="en-US" sz="1500" dirty="0">
                          <a:solidFill>
                            <a:schemeClr val="tx1"/>
                          </a:solidFill>
                          <a:latin typeface="BIZ UDPゴシック" panose="020B0400000000000000" pitchFamily="50" charset="-128"/>
                          <a:ea typeface="BIZ UDPゴシック" panose="020B0400000000000000" pitchFamily="50" charset="-128"/>
                        </a:rPr>
                        <a:t>まちづくりや流域治水等において、グリーンインフラの考え方が取り入れられ、豪雨災害や記録的な猛暑の影響が緩和され、安全・安心に暮らせる地域となっている。</a:t>
                      </a:r>
                      <a:endParaRPr kumimoji="1" lang="en-US" altLang="ja-JP" sz="1500" dirty="0">
                        <a:solidFill>
                          <a:schemeClr val="tx1"/>
                        </a:solidFill>
                        <a:latin typeface="BIZ UDPゴシック" panose="020B0400000000000000" pitchFamily="50" charset="-128"/>
                        <a:ea typeface="BIZ UDPゴシック" panose="020B0400000000000000" pitchFamily="50" charset="-128"/>
                      </a:endParaRPr>
                    </a:p>
                  </a:txBody>
                  <a:tcPr marL="72000" marR="72000" marT="36000" marB="36000" anchor="ctr">
                    <a:solidFill>
                      <a:srgbClr val="E9EBF5"/>
                    </a:solidFill>
                  </a:tcPr>
                </a:tc>
                <a:tc>
                  <a:txBody>
                    <a:bodyPr/>
                    <a:lstStyle/>
                    <a:p>
                      <a:pPr marL="182563" indent="-182563" algn="l">
                        <a:buFont typeface="Wingdings" panose="05000000000000000000" pitchFamily="2" charset="2"/>
                        <a:buChar char="u"/>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 防災・減災機能、レジリエンスの向上　</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p>
                      <a:pPr marL="182563" marR="0" lvl="0" indent="-182563"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 暑熱環境の緩和</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txBody>
                  <a:tcPr marL="72000" marR="72000" marT="36000" marB="36000" anchor="ctr">
                    <a:solidFill>
                      <a:srgbClr val="E9EBF5"/>
                    </a:solidFill>
                  </a:tcPr>
                </a:tc>
                <a:extLst>
                  <a:ext uri="{0D108BD9-81ED-4DB2-BD59-A6C34878D82A}">
                    <a16:rowId xmlns:a16="http://schemas.microsoft.com/office/drawing/2014/main" val="1359508367"/>
                  </a:ext>
                </a:extLst>
              </a:tr>
              <a:tr h="830580">
                <a:tc>
                  <a:txBody>
                    <a:bodyPr/>
                    <a:lstStyle/>
                    <a:p>
                      <a:pPr marL="92075" marR="0" lvl="0" indent="-9207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500" dirty="0">
                          <a:solidFill>
                            <a:schemeClr val="tx1"/>
                          </a:solidFill>
                          <a:latin typeface="BIZ UDPゴシック" panose="020B0400000000000000" pitchFamily="50" charset="-128"/>
                          <a:ea typeface="BIZ UDPゴシック" panose="020B0400000000000000" pitchFamily="50" charset="-128"/>
                        </a:rPr>
                        <a:t>都市機能の集約化、建築物等における木材利用の促進などにより、</a:t>
                      </a:r>
                      <a:br>
                        <a:rPr kumimoji="1" lang="en-US" altLang="ja-JP" sz="1500" dirty="0">
                          <a:solidFill>
                            <a:schemeClr val="tx1"/>
                          </a:solidFill>
                          <a:latin typeface="BIZ UDPゴシック" panose="020B0400000000000000" pitchFamily="50" charset="-128"/>
                          <a:ea typeface="BIZ UDPゴシック" panose="020B0400000000000000" pitchFamily="50" charset="-128"/>
                        </a:rPr>
                      </a:br>
                      <a:r>
                        <a:rPr kumimoji="1" lang="ja-JP" altLang="en-US" sz="1500" dirty="0">
                          <a:solidFill>
                            <a:schemeClr val="tx1"/>
                          </a:solidFill>
                          <a:latin typeface="BIZ UDPゴシック" panose="020B0400000000000000" pitchFamily="50" charset="-128"/>
                          <a:ea typeface="BIZ UDPゴシック" panose="020B0400000000000000" pitchFamily="50" charset="-128"/>
                        </a:rPr>
                        <a:t>エネルギーや資源の効率的・持続可能な利用が進み、環境負荷の少ない地域となっている。</a:t>
                      </a:r>
                    </a:p>
                  </a:txBody>
                  <a:tcPr marL="72000" marR="72000" marT="36000" marB="36000" anchor="ctr">
                    <a:solidFill>
                      <a:srgbClr val="E9EBF5"/>
                    </a:solidFill>
                  </a:tcPr>
                </a:tc>
                <a:tc>
                  <a:txBody>
                    <a:bodyPr/>
                    <a:lstStyle/>
                    <a:p>
                      <a:pPr marL="182563" marR="0" lvl="0" indent="-182563"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 資源循環の促進</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p>
                      <a:pPr marL="182563" marR="0" lvl="0" indent="-182563"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 カーボンニュートラルの促進</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solidFill>
                      <a:srgbClr val="E9EBF5"/>
                    </a:solidFill>
                  </a:tcPr>
                </a:tc>
                <a:extLst>
                  <a:ext uri="{0D108BD9-81ED-4DB2-BD59-A6C34878D82A}">
                    <a16:rowId xmlns:a16="http://schemas.microsoft.com/office/drawing/2014/main" val="1109154256"/>
                  </a:ext>
                </a:extLst>
              </a:tr>
              <a:tr h="334594">
                <a:tc>
                  <a:txBody>
                    <a:bodyPr/>
                    <a:lstStyle/>
                    <a:p>
                      <a:r>
                        <a:rPr kumimoji="1" lang="ja-JP" altLang="en-US" sz="1500" b="1" dirty="0">
                          <a:solidFill>
                            <a:schemeClr val="tx1"/>
                          </a:solidFill>
                          <a:latin typeface="BIZ UDPゴシック" panose="020B0400000000000000" pitchFamily="50" charset="-128"/>
                          <a:ea typeface="BIZ UDPゴシック" panose="020B0400000000000000" pitchFamily="50" charset="-128"/>
                        </a:rPr>
                        <a:t>地域の魅力・暮らしの豊かさの向上</a:t>
                      </a:r>
                    </a:p>
                  </a:txBody>
                  <a:tcPr marL="72000" marR="36000" marT="36000" marB="36000" anchor="ctr">
                    <a:solidFill>
                      <a:schemeClr val="accent5">
                        <a:lumMod val="60000"/>
                        <a:lumOff val="40000"/>
                      </a:schemeClr>
                    </a:solidFill>
                  </a:tcPr>
                </a:tc>
                <a:tc>
                  <a:txBody>
                    <a:bodyPr/>
                    <a:lstStyle/>
                    <a:p>
                      <a:endParaRPr kumimoji="1" lang="ja-JP" altLang="en-US" sz="1500"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solidFill>
                      <a:schemeClr val="accent5">
                        <a:lumMod val="60000"/>
                        <a:lumOff val="40000"/>
                      </a:schemeClr>
                    </a:solidFill>
                  </a:tcPr>
                </a:tc>
                <a:extLst>
                  <a:ext uri="{0D108BD9-81ED-4DB2-BD59-A6C34878D82A}">
                    <a16:rowId xmlns:a16="http://schemas.microsoft.com/office/drawing/2014/main" val="125605475"/>
                  </a:ext>
                </a:extLst>
              </a:tr>
              <a:tr h="691449">
                <a:tc>
                  <a:txBody>
                    <a:bodyPr/>
                    <a:lstStyle/>
                    <a:p>
                      <a:pPr marL="92075" indent="-92075" algn="just">
                        <a:buFont typeface="Arial" panose="020B0604020202020204" pitchFamily="34" charset="0"/>
                        <a:buChar char="•"/>
                      </a:pPr>
                      <a:r>
                        <a:rPr kumimoji="1" lang="ja-JP" altLang="en-US" sz="1500" dirty="0">
                          <a:solidFill>
                            <a:schemeClr val="tx1"/>
                          </a:solidFill>
                          <a:latin typeface="BIZ UDPゴシック" panose="020B0400000000000000" pitchFamily="50" charset="-128"/>
                          <a:ea typeface="BIZ UDPゴシック" panose="020B0400000000000000" pitchFamily="50" charset="-128"/>
                        </a:rPr>
                        <a:t>都市の個性となる美しいみどりの景観が創出・保全され、国際的な観点でまちの品格・魅力が高まり、にぎわいあるまちとなっている。</a:t>
                      </a:r>
                      <a:endParaRPr kumimoji="1" lang="en-US" altLang="ja-JP" sz="1500" dirty="0">
                        <a:solidFill>
                          <a:schemeClr val="tx1"/>
                        </a:solidFill>
                        <a:latin typeface="BIZ UDPゴシック" panose="020B0400000000000000" pitchFamily="50" charset="-128"/>
                        <a:ea typeface="BIZ UDPゴシック" panose="020B0400000000000000" pitchFamily="50" charset="-128"/>
                      </a:endParaRPr>
                    </a:p>
                  </a:txBody>
                  <a:tcPr marL="72000" marR="72000" marT="36000" marB="36000" anchor="ctr">
                    <a:solidFill>
                      <a:srgbClr val="E9EBF5"/>
                    </a:solidFill>
                  </a:tcPr>
                </a:tc>
                <a:tc>
                  <a:txBody>
                    <a:bodyPr/>
                    <a:lstStyle/>
                    <a:p>
                      <a:pPr marL="285750" marR="0" lvl="0" indent="-2857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質の高い都市空間づくり</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まちの活性化の取組み</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solidFill>
                      <a:srgbClr val="E9EBF5"/>
                    </a:solidFill>
                  </a:tcPr>
                </a:tc>
                <a:extLst>
                  <a:ext uri="{0D108BD9-81ED-4DB2-BD59-A6C34878D82A}">
                    <a16:rowId xmlns:a16="http://schemas.microsoft.com/office/drawing/2014/main" val="317997009"/>
                  </a:ext>
                </a:extLst>
              </a:tr>
              <a:tr h="609600">
                <a:tc>
                  <a:txBody>
                    <a:bodyPr/>
                    <a:lstStyle/>
                    <a:p>
                      <a:pPr marL="92075" marR="0" lvl="0" indent="-9207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500" dirty="0">
                          <a:solidFill>
                            <a:schemeClr val="tx1"/>
                          </a:solidFill>
                          <a:latin typeface="BIZ UDPゴシック" panose="020B0400000000000000" pitchFamily="50" charset="-128"/>
                          <a:ea typeface="BIZ UDPゴシック" panose="020B0400000000000000" pitchFamily="50" charset="-128"/>
                        </a:rPr>
                        <a:t>生活にゆとりと潤いをもたらす身近なみどりとオープンスペースが確保され、心身の健康を育むことができるみどりづくりが進んでいる。</a:t>
                      </a:r>
                    </a:p>
                  </a:txBody>
                  <a:tcPr marL="72000" marR="72000" marT="36000" marB="36000"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質の高い暮らしを育むみどりづくり</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just"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みどりを使う多様な仕組みづくり</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1864836387"/>
                  </a:ext>
                </a:extLst>
              </a:tr>
              <a:tr h="3345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1" dirty="0">
                          <a:solidFill>
                            <a:schemeClr val="tx1"/>
                          </a:solidFill>
                          <a:latin typeface="BIZ UDPゴシック" panose="020B0400000000000000" pitchFamily="50" charset="-128"/>
                          <a:ea typeface="BIZ UDPゴシック" panose="020B0400000000000000" pitchFamily="50" charset="-128"/>
                        </a:rPr>
                        <a:t>全てのいのちの共生</a:t>
                      </a:r>
                      <a:endParaRPr kumimoji="1" lang="ja-JP" altLang="en-US" sz="1500" u="none"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solidFill>
                      <a:schemeClr val="accent5">
                        <a:lumMod val="60000"/>
                        <a:lumOff val="40000"/>
                      </a:schemeClr>
                    </a:solidFill>
                  </a:tcPr>
                </a:tc>
                <a:tc>
                  <a:txBody>
                    <a:bodyPr/>
                    <a:lstStyle/>
                    <a:p>
                      <a:endParaRPr kumimoji="1" lang="ja-JP" altLang="en-US" sz="1500" u="none"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solidFill>
                      <a:schemeClr val="accent5">
                        <a:lumMod val="60000"/>
                        <a:lumOff val="40000"/>
                      </a:schemeClr>
                    </a:solidFill>
                  </a:tcPr>
                </a:tc>
                <a:extLst>
                  <a:ext uri="{0D108BD9-81ED-4DB2-BD59-A6C34878D82A}">
                    <a16:rowId xmlns:a16="http://schemas.microsoft.com/office/drawing/2014/main" val="3465477768"/>
                  </a:ext>
                </a:extLst>
              </a:tr>
              <a:tr h="823646">
                <a:tc>
                  <a:txBody>
                    <a:bodyPr/>
                    <a:lstStyle/>
                    <a:p>
                      <a:pPr marL="92075" indent="-92075" algn="just">
                        <a:buFont typeface="Arial" panose="020B0604020202020204" pitchFamily="34" charset="0"/>
                        <a:buChar char="•"/>
                      </a:pPr>
                      <a:r>
                        <a:rPr kumimoji="1" lang="ja-JP" altLang="en-US" sz="1500" dirty="0">
                          <a:solidFill>
                            <a:schemeClr val="tx1"/>
                          </a:solidFill>
                          <a:latin typeface="BIZ UDPゴシック" panose="020B0400000000000000" pitchFamily="50" charset="-128"/>
                          <a:ea typeface="BIZ UDPゴシック" panose="020B0400000000000000" pitchFamily="50" charset="-128"/>
                        </a:rPr>
                        <a:t>多様な生き物の生息・生育、移動空間として、今あるみどりの保全と適切な維持管理やネットワーク化が進むことで、健全な生態系が育まれ、</a:t>
                      </a:r>
                      <a:br>
                        <a:rPr kumimoji="1" lang="en-US" altLang="ja-JP" sz="1500" dirty="0">
                          <a:solidFill>
                            <a:schemeClr val="tx1"/>
                          </a:solidFill>
                          <a:latin typeface="BIZ UDPゴシック" panose="020B0400000000000000" pitchFamily="50" charset="-128"/>
                          <a:ea typeface="BIZ UDPゴシック" panose="020B0400000000000000" pitchFamily="50" charset="-128"/>
                        </a:rPr>
                      </a:br>
                      <a:r>
                        <a:rPr kumimoji="1" lang="ja-JP" altLang="en-US" sz="1500" dirty="0">
                          <a:solidFill>
                            <a:schemeClr val="tx1"/>
                          </a:solidFill>
                          <a:latin typeface="BIZ UDPゴシック" panose="020B0400000000000000" pitchFamily="50" charset="-128"/>
                          <a:ea typeface="BIZ UDPゴシック" panose="020B0400000000000000" pitchFamily="50" charset="-128"/>
                        </a:rPr>
                        <a:t>ネイチャーポジティブが促進されている。</a:t>
                      </a:r>
                      <a:endParaRPr kumimoji="1" lang="en-US" altLang="ja-JP" sz="1500" dirty="0">
                        <a:solidFill>
                          <a:schemeClr val="tx1"/>
                        </a:solidFill>
                        <a:latin typeface="BIZ UDPゴシック" panose="020B0400000000000000" pitchFamily="50" charset="-128"/>
                        <a:ea typeface="BIZ UDPゴシック" panose="020B0400000000000000" pitchFamily="50" charset="-128"/>
                      </a:endParaRPr>
                    </a:p>
                  </a:txBody>
                  <a:tcPr marL="72000" marR="36000" marT="36000" marB="36000" anchor="ctr"/>
                </a:tc>
                <a:tc>
                  <a:txBody>
                    <a:bodyPr/>
                    <a:lstStyle/>
                    <a:p>
                      <a:pPr marL="266700" marR="0" lvl="0" indent="-266700" algn="just"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生き物の生息の場の保全・創出と</a:t>
                      </a:r>
                      <a:br>
                        <a:rPr kumimoji="1" lang="en-US" altLang="ja-JP" sz="1500" b="0" u="none" dirty="0">
                          <a:solidFill>
                            <a:schemeClr val="tx1"/>
                          </a:solidFill>
                          <a:latin typeface="BIZ UDPゴシック" panose="020B0400000000000000" pitchFamily="50" charset="-128"/>
                          <a:ea typeface="BIZ UDPゴシック" panose="020B0400000000000000" pitchFamily="50" charset="-128"/>
                        </a:rPr>
                      </a:b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ネットワーク化</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p>
                      <a:pPr marL="182563" marR="0" lvl="0" indent="-182563"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 地域の特性に応じた生態系の健全化</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298690549"/>
                  </a:ext>
                </a:extLst>
              </a:tr>
              <a:tr h="891540">
                <a:tc>
                  <a:txBody>
                    <a:bodyPr/>
                    <a:lstStyle/>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500" dirty="0">
                          <a:solidFill>
                            <a:schemeClr val="tx1"/>
                          </a:solidFill>
                          <a:latin typeface="BIZ UDPゴシック" panose="020B0400000000000000" pitchFamily="50" charset="-128"/>
                          <a:ea typeface="BIZ UDPゴシック" panose="020B0400000000000000" pitchFamily="50" charset="-128"/>
                        </a:rPr>
                        <a:t>自然と人とのつながりを理解し、大切にする豊かな心と感性が育まれ、</a:t>
                      </a:r>
                      <a:br>
                        <a:rPr kumimoji="1" lang="en-US" altLang="ja-JP" sz="1500" dirty="0">
                          <a:solidFill>
                            <a:schemeClr val="tx1"/>
                          </a:solidFill>
                          <a:latin typeface="BIZ UDPゴシック" panose="020B0400000000000000" pitchFamily="50" charset="-128"/>
                          <a:ea typeface="BIZ UDPゴシック" panose="020B0400000000000000" pitchFamily="50" charset="-128"/>
                        </a:rPr>
                      </a:br>
                      <a:r>
                        <a:rPr kumimoji="1" lang="ja-JP" altLang="en-US" sz="1500" dirty="0">
                          <a:solidFill>
                            <a:schemeClr val="tx1"/>
                          </a:solidFill>
                          <a:latin typeface="BIZ UDPゴシック" panose="020B0400000000000000" pitchFamily="50" charset="-128"/>
                          <a:ea typeface="BIZ UDPゴシック" panose="020B0400000000000000" pitchFamily="50" charset="-128"/>
                        </a:rPr>
                        <a:t>生物多様性の保全や自然の持続可能な利用に向けた活動の輪が広がっている。</a:t>
                      </a:r>
                    </a:p>
                  </a:txBody>
                  <a:tcPr marL="72000" marR="36000" marT="36000" marB="36000" anchor="ctr">
                    <a:solidFill>
                      <a:srgbClr val="E9EBF5"/>
                    </a:solidFill>
                  </a:tcPr>
                </a:tc>
                <a:tc>
                  <a:txBody>
                    <a:bodyPr/>
                    <a:lstStyle/>
                    <a:p>
                      <a:pPr marL="266700" marR="0" lvl="0" indent="-26670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人と自然の共生に係る理解促進</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p>
                      <a:pPr marL="266700" marR="0" lvl="0" indent="-266700" algn="just"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自然との共生に向けた府民の行動</a:t>
                      </a:r>
                      <a:br>
                        <a:rPr kumimoji="1" lang="en-US" altLang="ja-JP" sz="1500" b="0" u="none" dirty="0">
                          <a:solidFill>
                            <a:schemeClr val="tx1"/>
                          </a:solidFill>
                          <a:latin typeface="BIZ UDPゴシック" panose="020B0400000000000000" pitchFamily="50" charset="-128"/>
                          <a:ea typeface="BIZ UDPゴシック" panose="020B0400000000000000" pitchFamily="50" charset="-128"/>
                        </a:rPr>
                      </a:br>
                      <a:r>
                        <a:rPr kumimoji="1" lang="ja-JP" altLang="en-US" sz="1500" b="0" u="none" dirty="0">
                          <a:solidFill>
                            <a:schemeClr val="tx1"/>
                          </a:solidFill>
                          <a:latin typeface="BIZ UDPゴシック" panose="020B0400000000000000" pitchFamily="50" charset="-128"/>
                          <a:ea typeface="BIZ UDPゴシック" panose="020B0400000000000000" pitchFamily="50" charset="-128"/>
                        </a:rPr>
                        <a:t>変容</a:t>
                      </a:r>
                      <a:endParaRPr kumimoji="1" lang="en-US" altLang="ja-JP" sz="1500" b="0" u="none" dirty="0">
                        <a:solidFill>
                          <a:schemeClr val="tx1"/>
                        </a:solidFill>
                        <a:latin typeface="BIZ UDPゴシック" panose="020B0400000000000000" pitchFamily="50" charset="-128"/>
                        <a:ea typeface="BIZ UDPゴシック" panose="020B0400000000000000" pitchFamily="50" charset="-128"/>
                      </a:endParaRPr>
                    </a:p>
                  </a:txBody>
                  <a:tcPr marL="72000" marR="72000" marT="36000" marB="36000" anchor="ctr">
                    <a:solidFill>
                      <a:srgbClr val="E9EBF5"/>
                    </a:solidFill>
                  </a:tcPr>
                </a:tc>
                <a:extLst>
                  <a:ext uri="{0D108BD9-81ED-4DB2-BD59-A6C34878D82A}">
                    <a16:rowId xmlns:a16="http://schemas.microsoft.com/office/drawing/2014/main" val="2504638094"/>
                  </a:ext>
                </a:extLst>
              </a:tr>
            </a:tbl>
          </a:graphicData>
        </a:graphic>
      </p:graphicFrame>
    </p:spTree>
    <p:extLst>
      <p:ext uri="{BB962C8B-B14F-4D97-AF65-F5344CB8AC3E}">
        <p14:creationId xmlns:p14="http://schemas.microsoft.com/office/powerpoint/2010/main" val="1960196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10" name="タイトル 1">
            <a:extLst>
              <a:ext uri="{FF2B5EF4-FFF2-40B4-BE49-F238E27FC236}">
                <a16:creationId xmlns:a16="http://schemas.microsoft.com/office/drawing/2014/main" id="{DF51126A-7905-4C0F-A4DF-884B61628A50}"/>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２　取組方針と取組イメージ（具体的施策）（案）</a:t>
            </a:r>
          </a:p>
        </p:txBody>
      </p:sp>
      <p:sp>
        <p:nvSpPr>
          <p:cNvPr id="11" name="円/楕円 30">
            <a:extLst>
              <a:ext uri="{FF2B5EF4-FFF2-40B4-BE49-F238E27FC236}">
                <a16:creationId xmlns:a16="http://schemas.microsoft.com/office/drawing/2014/main" id="{E8F3989E-8D19-4583-9304-40FE7341822C}"/>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4</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4100F8BA-B42C-05EA-23B1-863829B07882}"/>
              </a:ext>
            </a:extLst>
          </p:cNvPr>
          <p:cNvSpPr txBox="1"/>
          <p:nvPr/>
        </p:nvSpPr>
        <p:spPr>
          <a:xfrm>
            <a:off x="1884880" y="713296"/>
            <a:ext cx="3150221" cy="338554"/>
          </a:xfrm>
          <a:prstGeom prst="rect">
            <a:avLst/>
          </a:prstGeom>
          <a:solidFill>
            <a:schemeClr val="bg1"/>
          </a:solidFill>
          <a:ln w="19050">
            <a:solidFill>
              <a:schemeClr val="accent6">
                <a:lumMod val="60000"/>
                <a:lumOff val="40000"/>
              </a:schemeClr>
            </a:solidFill>
          </a:ln>
        </p:spPr>
        <p:txBody>
          <a:bodyPr wrap="none" rtlCol="0">
            <a:spAutoFit/>
          </a:bodyPr>
          <a:lstStyle/>
          <a:p>
            <a:pPr algn="l"/>
            <a:r>
              <a:rPr kumimoji="1" lang="ja-JP" altLang="en-US" sz="1600" dirty="0">
                <a:latin typeface="BIZ UDPゴシック" panose="020B0400000000000000" pitchFamily="50" charset="-128"/>
                <a:ea typeface="BIZ UDPゴシック" panose="020B0400000000000000" pitchFamily="50" charset="-128"/>
              </a:rPr>
              <a:t>安全・安心で持続可能な地域形成</a:t>
            </a:r>
          </a:p>
        </p:txBody>
      </p:sp>
      <p:sp>
        <p:nvSpPr>
          <p:cNvPr id="13" name="テキスト ボックス 12">
            <a:extLst>
              <a:ext uri="{FF2B5EF4-FFF2-40B4-BE49-F238E27FC236}">
                <a16:creationId xmlns:a16="http://schemas.microsoft.com/office/drawing/2014/main" id="{502007E0-2E14-D81C-5C17-5DBA4FA9408D}"/>
              </a:ext>
            </a:extLst>
          </p:cNvPr>
          <p:cNvSpPr txBox="1"/>
          <p:nvPr/>
        </p:nvSpPr>
        <p:spPr>
          <a:xfrm>
            <a:off x="1884880" y="1167405"/>
            <a:ext cx="3651962" cy="830997"/>
          </a:xfrm>
          <a:prstGeom prst="rect">
            <a:avLst/>
          </a:prstGeom>
          <a:solidFill>
            <a:schemeClr val="bg1"/>
          </a:solidFill>
          <a:ln w="19050">
            <a:solidFill>
              <a:schemeClr val="accent6">
                <a:lumMod val="60000"/>
                <a:lumOff val="40000"/>
              </a:schemeClr>
            </a:solidFill>
          </a:ln>
        </p:spPr>
        <p:txBody>
          <a:bodyPr wrap="none" rtlCol="0">
            <a:spAutoFit/>
          </a:bodyPr>
          <a:lstStyle/>
          <a:p>
            <a:pPr marL="285750" indent="-285750">
              <a:buFont typeface="Wingdings" panose="05000000000000000000" pitchFamily="2" charset="2"/>
              <a:buChar char="u"/>
            </a:pPr>
            <a:r>
              <a:rPr kumimoji="1" lang="ja-JP" altLang="en-US" sz="1600" b="0" u="none" dirty="0">
                <a:latin typeface="BIZ UDPゴシック" panose="020B0400000000000000" pitchFamily="50" charset="-128"/>
                <a:ea typeface="BIZ UDPゴシック" panose="020B0400000000000000" pitchFamily="50" charset="-128"/>
              </a:rPr>
              <a:t>防災・減災機能、レジリエンスの向上</a:t>
            </a:r>
            <a:endParaRPr kumimoji="1" lang="en-US" altLang="ja-JP" sz="1600" b="0" u="none" dirty="0">
              <a:latin typeface="BIZ UDPゴシック" panose="020B0400000000000000" pitchFamily="50" charset="-128"/>
              <a:ea typeface="BIZ UDPゴシック" panose="020B0400000000000000" pitchFamily="50" charset="-128"/>
            </a:endParaRPr>
          </a:p>
          <a:p>
            <a:r>
              <a:rPr kumimoji="1" lang="ja-JP" altLang="en-US" sz="1600" b="0" u="none" dirty="0">
                <a:latin typeface="BIZ UDPゴシック" panose="020B0400000000000000" pitchFamily="50" charset="-128"/>
                <a:ea typeface="BIZ UDPゴシック" panose="020B0400000000000000" pitchFamily="50" charset="-128"/>
              </a:rPr>
              <a:t>　（具体的施策）</a:t>
            </a:r>
            <a:endParaRPr kumimoji="1" lang="en-US" altLang="ja-JP" sz="1600" b="0" u="none" dirty="0">
              <a:latin typeface="BIZ UDPゴシック" panose="020B0400000000000000" pitchFamily="50" charset="-128"/>
              <a:ea typeface="BIZ UDPゴシック" panose="020B0400000000000000" pitchFamily="50" charset="-128"/>
            </a:endParaRPr>
          </a:p>
          <a:p>
            <a:pPr marL="355600" indent="-177800">
              <a:buFont typeface="Arial" panose="020B0604020202020204" pitchFamily="34" charset="0"/>
              <a:buChar char="•"/>
            </a:pPr>
            <a:r>
              <a:rPr kumimoji="1" lang="ja-JP" altLang="en-US" sz="1600" b="1" u="sng" dirty="0">
                <a:latin typeface="BIZ UDPゴシック" panose="020B0400000000000000" pitchFamily="50" charset="-128"/>
                <a:ea typeface="BIZ UDPゴシック" panose="020B0400000000000000" pitchFamily="50" charset="-128"/>
              </a:rPr>
              <a:t>災害に強い森林づくり　</a:t>
            </a:r>
            <a:endParaRPr kumimoji="1" lang="en-US" altLang="ja-JP" sz="1600" b="1" u="sng" dirty="0">
              <a:solidFill>
                <a:srgbClr val="FF0000"/>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CAF240B8-FCF0-073C-635F-BAD4E4AA21A5}"/>
              </a:ext>
            </a:extLst>
          </p:cNvPr>
          <p:cNvSpPr txBox="1"/>
          <p:nvPr/>
        </p:nvSpPr>
        <p:spPr>
          <a:xfrm>
            <a:off x="1866680" y="2483545"/>
            <a:ext cx="679994" cy="307777"/>
          </a:xfrm>
          <a:prstGeom prst="rect">
            <a:avLst/>
          </a:prstGeom>
          <a:solidFill>
            <a:schemeClr val="bg1"/>
          </a:solidFill>
          <a:ln w="12700">
            <a:solidFill>
              <a:schemeClr val="bg1">
                <a:lumMod val="75000"/>
              </a:schemeClr>
            </a:solidFill>
          </a:ln>
        </p:spPr>
        <p:txBody>
          <a:bodyPr wrap="none" rtlCol="0">
            <a:spAutoFit/>
          </a:bodyPr>
          <a:lstStyle/>
          <a:p>
            <a:pPr algn="l"/>
            <a:r>
              <a:rPr kumimoji="1" lang="ja-JP" altLang="en-US" sz="1400" dirty="0">
                <a:latin typeface="BIZ UDPゴシック" panose="020B0400000000000000" pitchFamily="50" charset="-128"/>
                <a:ea typeface="BIZ UDPゴシック" panose="020B0400000000000000" pitchFamily="50" charset="-128"/>
              </a:rPr>
              <a:t>資料４</a:t>
            </a:r>
          </a:p>
        </p:txBody>
      </p:sp>
      <p:cxnSp>
        <p:nvCxnSpPr>
          <p:cNvPr id="17" name="直線矢印コネクタ 16">
            <a:extLst>
              <a:ext uri="{FF2B5EF4-FFF2-40B4-BE49-F238E27FC236}">
                <a16:creationId xmlns:a16="http://schemas.microsoft.com/office/drawing/2014/main" id="{EFAFB675-0723-7A4A-E6EC-3C1EF750C2CC}"/>
              </a:ext>
            </a:extLst>
          </p:cNvPr>
          <p:cNvCxnSpPr>
            <a:cxnSpLocks/>
          </p:cNvCxnSpPr>
          <p:nvPr/>
        </p:nvCxnSpPr>
        <p:spPr>
          <a:xfrm flipV="1">
            <a:off x="2807637" y="1998402"/>
            <a:ext cx="0" cy="863075"/>
          </a:xfrm>
          <a:prstGeom prst="straightConnector1">
            <a:avLst/>
          </a:prstGeom>
          <a:ln w="38100">
            <a:solidFill>
              <a:schemeClr val="accent6"/>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47369AF6-4ACB-D7C8-951E-60795546D03E}"/>
              </a:ext>
            </a:extLst>
          </p:cNvPr>
          <p:cNvSpPr txBox="1"/>
          <p:nvPr/>
        </p:nvSpPr>
        <p:spPr>
          <a:xfrm>
            <a:off x="930540" y="713296"/>
            <a:ext cx="595035" cy="338554"/>
          </a:xfrm>
          <a:prstGeom prst="rect">
            <a:avLst/>
          </a:prstGeom>
          <a:solidFill>
            <a:schemeClr val="bg1"/>
          </a:solidFill>
          <a:ln w="19050">
            <a:noFill/>
          </a:ln>
        </p:spPr>
        <p:txBody>
          <a:bodyPr wrap="square" rtlCol="0">
            <a:spAutoFit/>
          </a:bodyPr>
          <a:lstStyle/>
          <a:p>
            <a:pPr algn="l"/>
            <a:r>
              <a:rPr kumimoji="1" lang="ja-JP" altLang="en-US" sz="1600" dirty="0">
                <a:latin typeface="BIZ UDPゴシック" panose="020B0400000000000000" pitchFamily="50" charset="-128"/>
                <a:ea typeface="BIZ UDPゴシック" panose="020B0400000000000000" pitchFamily="50" charset="-128"/>
              </a:rPr>
              <a:t>目標</a:t>
            </a:r>
          </a:p>
        </p:txBody>
      </p:sp>
      <p:sp>
        <p:nvSpPr>
          <p:cNvPr id="19" name="テキスト ボックス 18">
            <a:extLst>
              <a:ext uri="{FF2B5EF4-FFF2-40B4-BE49-F238E27FC236}">
                <a16:creationId xmlns:a16="http://schemas.microsoft.com/office/drawing/2014/main" id="{81DFBD02-7A1F-50F0-4D0C-362FE6CEE874}"/>
              </a:ext>
            </a:extLst>
          </p:cNvPr>
          <p:cNvSpPr txBox="1"/>
          <p:nvPr/>
        </p:nvSpPr>
        <p:spPr>
          <a:xfrm>
            <a:off x="725355" y="1146562"/>
            <a:ext cx="1005403" cy="338554"/>
          </a:xfrm>
          <a:prstGeom prst="rect">
            <a:avLst/>
          </a:prstGeom>
          <a:noFill/>
          <a:ln w="19050">
            <a:noFill/>
          </a:ln>
        </p:spPr>
        <p:txBody>
          <a:bodyPr wrap="none" rtlCol="0">
            <a:spAutoFit/>
          </a:bodyPr>
          <a:lstStyle/>
          <a:p>
            <a:pPr algn="l"/>
            <a:r>
              <a:rPr kumimoji="1" lang="ja-JP" altLang="en-US" sz="1600" dirty="0">
                <a:latin typeface="BIZ UDPゴシック" panose="020B0400000000000000" pitchFamily="50" charset="-128"/>
                <a:ea typeface="BIZ UDPゴシック" panose="020B0400000000000000" pitchFamily="50" charset="-128"/>
              </a:rPr>
              <a:t>取組方針</a:t>
            </a:r>
          </a:p>
        </p:txBody>
      </p:sp>
      <p:sp>
        <p:nvSpPr>
          <p:cNvPr id="3" name="正方形/長方形 2">
            <a:extLst>
              <a:ext uri="{FF2B5EF4-FFF2-40B4-BE49-F238E27FC236}">
                <a16:creationId xmlns:a16="http://schemas.microsoft.com/office/drawing/2014/main" id="{445F177F-3277-4336-9AD6-C07AF2883F75}"/>
              </a:ext>
            </a:extLst>
          </p:cNvPr>
          <p:cNvSpPr/>
          <p:nvPr/>
        </p:nvSpPr>
        <p:spPr>
          <a:xfrm>
            <a:off x="1866680" y="2882213"/>
            <a:ext cx="5958185" cy="3629420"/>
          </a:xfrm>
          <a:prstGeom prst="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C80B62B5-A806-4456-97BB-8D480F5080EE}"/>
              </a:ext>
            </a:extLst>
          </p:cNvPr>
          <p:cNvPicPr>
            <a:picLocks noChangeAspect="1"/>
          </p:cNvPicPr>
          <p:nvPr/>
        </p:nvPicPr>
        <p:blipFill>
          <a:blip r:embed="rId2"/>
          <a:stretch>
            <a:fillRect/>
          </a:stretch>
        </p:blipFill>
        <p:spPr>
          <a:xfrm>
            <a:off x="1866680" y="2861476"/>
            <a:ext cx="5972825" cy="2911248"/>
          </a:xfrm>
          <a:prstGeom prst="rect">
            <a:avLst/>
          </a:prstGeom>
        </p:spPr>
      </p:pic>
    </p:spTree>
    <p:extLst>
      <p:ext uri="{BB962C8B-B14F-4D97-AF65-F5344CB8AC3E}">
        <p14:creationId xmlns:p14="http://schemas.microsoft.com/office/powerpoint/2010/main" val="2862793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10" name="タイトル 1">
            <a:extLst>
              <a:ext uri="{FF2B5EF4-FFF2-40B4-BE49-F238E27FC236}">
                <a16:creationId xmlns:a16="http://schemas.microsoft.com/office/drawing/2014/main" id="{DF51126A-7905-4C0F-A4DF-884B61628A50}"/>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３　実現に向けた方向性（案）</a:t>
            </a:r>
          </a:p>
        </p:txBody>
      </p:sp>
      <p:sp>
        <p:nvSpPr>
          <p:cNvPr id="11" name="円/楕円 30">
            <a:extLst>
              <a:ext uri="{FF2B5EF4-FFF2-40B4-BE49-F238E27FC236}">
                <a16:creationId xmlns:a16="http://schemas.microsoft.com/office/drawing/2014/main" id="{E8F3989E-8D19-4583-9304-40FE7341822C}"/>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5</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781AD851-0FE8-CEBB-8401-37CAF88B257D}"/>
              </a:ext>
            </a:extLst>
          </p:cNvPr>
          <p:cNvSpPr txBox="1"/>
          <p:nvPr/>
        </p:nvSpPr>
        <p:spPr>
          <a:xfrm>
            <a:off x="232770" y="607309"/>
            <a:ext cx="9444675" cy="584775"/>
          </a:xfrm>
          <a:prstGeom prst="rect">
            <a:avLst/>
          </a:prstGeom>
          <a:solidFill>
            <a:schemeClr val="bg1"/>
          </a:solidFill>
          <a:ln w="19050">
            <a:solidFill>
              <a:schemeClr val="accent6">
                <a:lumMod val="60000"/>
                <a:lumOff val="40000"/>
              </a:schemeClr>
            </a:solidFill>
          </a:ln>
        </p:spPr>
        <p:txBody>
          <a:bodyPr wrap="square" rIns="108000" rtlCol="0">
            <a:spAutoFit/>
          </a:bodyPr>
          <a:lstStyle/>
          <a:p>
            <a:pPr marL="285750" indent="-285750">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将来像の実現に向けては、３つの目標のそれぞれにおいて、多様な主体との相互連携や共創をはじめとする６つの視点を踏まえた取組みを進めることが必要。</a:t>
            </a:r>
            <a:endParaRPr kumimoji="1" lang="en-US" altLang="ja-JP" sz="1600" dirty="0">
              <a:latin typeface="BIZ UDPゴシック" panose="020B0400000000000000" pitchFamily="50" charset="-128"/>
              <a:ea typeface="BIZ UDPゴシック" panose="020B0400000000000000" pitchFamily="50" charset="-128"/>
            </a:endParaRPr>
          </a:p>
        </p:txBody>
      </p:sp>
      <p:graphicFrame>
        <p:nvGraphicFramePr>
          <p:cNvPr id="6" name="表 2">
            <a:extLst>
              <a:ext uri="{FF2B5EF4-FFF2-40B4-BE49-F238E27FC236}">
                <a16:creationId xmlns:a16="http://schemas.microsoft.com/office/drawing/2014/main" id="{9AEC79A8-DA35-47A0-8433-FB9CDAFBC0C7}"/>
              </a:ext>
            </a:extLst>
          </p:cNvPr>
          <p:cNvGraphicFramePr>
            <a:graphicFrameLocks noGrp="1"/>
          </p:cNvGraphicFramePr>
          <p:nvPr>
            <p:extLst>
              <p:ext uri="{D42A27DB-BD31-4B8C-83A1-F6EECF244321}">
                <p14:modId xmlns:p14="http://schemas.microsoft.com/office/powerpoint/2010/main" val="515542820"/>
              </p:ext>
            </p:extLst>
          </p:nvPr>
        </p:nvGraphicFramePr>
        <p:xfrm>
          <a:off x="345988" y="1666215"/>
          <a:ext cx="9306517" cy="4632789"/>
        </p:xfrm>
        <a:graphic>
          <a:graphicData uri="http://schemas.openxmlformats.org/drawingml/2006/table">
            <a:tbl>
              <a:tblPr firstRow="1" bandRow="1">
                <a:tableStyleId>{5C22544A-7EE6-4342-B048-85BDC9FD1C3A}</a:tableStyleId>
              </a:tblPr>
              <a:tblGrid>
                <a:gridCol w="2743201">
                  <a:extLst>
                    <a:ext uri="{9D8B030D-6E8A-4147-A177-3AD203B41FA5}">
                      <a16:colId xmlns:a16="http://schemas.microsoft.com/office/drawing/2014/main" val="2500285372"/>
                    </a:ext>
                  </a:extLst>
                </a:gridCol>
                <a:gridCol w="6563316">
                  <a:extLst>
                    <a:ext uri="{9D8B030D-6E8A-4147-A177-3AD203B41FA5}">
                      <a16:colId xmlns:a16="http://schemas.microsoft.com/office/drawing/2014/main" val="3884937790"/>
                    </a:ext>
                  </a:extLst>
                </a:gridCol>
              </a:tblGrid>
              <a:tr h="312789">
                <a:tc>
                  <a:txBody>
                    <a:bodyPr/>
                    <a:lstStyle/>
                    <a:p>
                      <a:pPr algn="ctr"/>
                      <a:r>
                        <a:rPr kumimoji="1" lang="ja-JP" altLang="en-US" sz="1600" b="1" u="none" dirty="0">
                          <a:solidFill>
                            <a:schemeClr val="bg1"/>
                          </a:solidFill>
                          <a:latin typeface="BIZ UDPゴシック" panose="020B0400000000000000" pitchFamily="50" charset="-128"/>
                          <a:ea typeface="BIZ UDPゴシック" panose="020B0400000000000000" pitchFamily="50" charset="-128"/>
                        </a:rPr>
                        <a:t>実現に向けた視点</a:t>
                      </a:r>
                    </a:p>
                  </a:txBody>
                  <a:tcPr marL="65314" marR="65314" marT="32657" marB="32657" anchor="ctr"/>
                </a:tc>
                <a:tc>
                  <a:txBody>
                    <a:bodyPr/>
                    <a:lstStyle/>
                    <a:p>
                      <a:pPr algn="ctr"/>
                      <a:r>
                        <a:rPr kumimoji="1" lang="ja-JP" altLang="en-US" sz="1600" b="1" u="none" dirty="0">
                          <a:solidFill>
                            <a:schemeClr val="bg1"/>
                          </a:solidFill>
                          <a:latin typeface="BIZ UDPゴシック" panose="020B0400000000000000" pitchFamily="50" charset="-128"/>
                          <a:ea typeface="BIZ UDPゴシック" panose="020B0400000000000000" pitchFamily="50" charset="-128"/>
                        </a:rPr>
                        <a:t>取組イメージ</a:t>
                      </a:r>
                    </a:p>
                  </a:txBody>
                  <a:tcPr marL="65314" marR="65314" marT="32657" marB="32657" anchor="ctr"/>
                </a:tc>
                <a:extLst>
                  <a:ext uri="{0D108BD9-81ED-4DB2-BD59-A6C34878D82A}">
                    <a16:rowId xmlns:a16="http://schemas.microsoft.com/office/drawing/2014/main" val="1760196830"/>
                  </a:ext>
                </a:extLst>
              </a:tr>
              <a:tr h="900000">
                <a:tc>
                  <a:txBody>
                    <a:bodyPr/>
                    <a:lstStyle/>
                    <a:p>
                      <a:pPr marL="0" indent="0">
                        <a:buFont typeface="BIZ UDPゴシック" panose="020B0400000000000000" pitchFamily="50" charset="-128"/>
                        <a:buNone/>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①連携・共創</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事業者、教育・研究機関、行政、</a:t>
                      </a:r>
                      <a:r>
                        <a:rPr kumimoji="1" lang="en-US" altLang="ja-JP" sz="1600" b="0" dirty="0">
                          <a:solidFill>
                            <a:schemeClr val="tx1"/>
                          </a:solidFill>
                          <a:latin typeface="BIZ UDPゴシック" panose="020B0400000000000000" pitchFamily="50" charset="-128"/>
                          <a:ea typeface="BIZ UDPゴシック" panose="020B0400000000000000" pitchFamily="50" charset="-128"/>
                        </a:rPr>
                        <a:t>NPO</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・府民等の多様な主体の相互連携、共創</a:t>
                      </a:r>
                      <a:endParaRPr kumimoji="1" lang="en-US" altLang="ja-JP" sz="1600" b="0"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市町村間の連携、近畿圏の府県との連携</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extLst>
                  <a:ext uri="{0D108BD9-81ED-4DB2-BD59-A6C34878D82A}">
                    <a16:rowId xmlns:a16="http://schemas.microsoft.com/office/drawing/2014/main" val="2500862441"/>
                  </a:ext>
                </a:extLst>
              </a:tr>
              <a:tr h="648000">
                <a:tc>
                  <a:txBody>
                    <a:bodyPr/>
                    <a:lstStyle/>
                    <a:p>
                      <a:pPr marL="0" indent="0">
                        <a:buFont typeface="BIZ UDPゴシック" panose="020B0400000000000000" pitchFamily="50" charset="-128"/>
                        <a:buNone/>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②新技術（デジタル含む）　</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600" b="0" u="none" dirty="0">
                          <a:solidFill>
                            <a:schemeClr val="tx1"/>
                          </a:solidFill>
                          <a:latin typeface="BIZ UDPゴシック" panose="020B0400000000000000" pitchFamily="50" charset="-128"/>
                          <a:ea typeface="BIZ UDPゴシック" panose="020B0400000000000000" pitchFamily="50" charset="-128"/>
                        </a:rPr>
                        <a:t>DX</a:t>
                      </a: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等の新技術を活用した効果的・効率的な手法の導入</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産学官民の多様な主体の共創によるイノベーションの創出</a:t>
                      </a:r>
                      <a:endParaRPr kumimoji="1" lang="ja-JP" altLang="en-US" sz="1600" b="0" u="none" dirty="0">
                        <a:solidFill>
                          <a:schemeClr val="tx1"/>
                        </a:solidFill>
                        <a:highlight>
                          <a:srgbClr val="FFFF00"/>
                        </a:highlight>
                        <a:latin typeface="BIZ UDPゴシック" panose="020B0400000000000000" pitchFamily="50" charset="-128"/>
                        <a:ea typeface="BIZ UDPゴシック" panose="020B0400000000000000" pitchFamily="50" charset="-128"/>
                      </a:endParaRPr>
                    </a:p>
                  </a:txBody>
                  <a:tcPr marL="65314" marR="65314" marT="32657" marB="32657" anchor="ctr"/>
                </a:tc>
                <a:extLst>
                  <a:ext uri="{0D108BD9-81ED-4DB2-BD59-A6C34878D82A}">
                    <a16:rowId xmlns:a16="http://schemas.microsoft.com/office/drawing/2014/main" val="3180748957"/>
                  </a:ext>
                </a:extLst>
              </a:tr>
              <a:tr h="720000">
                <a:tc>
                  <a:txBody>
                    <a:bodyPr/>
                    <a:lstStyle/>
                    <a:p>
                      <a:pPr marL="0" indent="0">
                        <a:buFont typeface="BIZ UDPゴシック" panose="020B0400000000000000" pitchFamily="50" charset="-128"/>
                        <a:buNone/>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③価値のみえる化・進捗管理</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アウトカム指標等に基づく進捗管理と取組みの推進</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みどりの効果と価値の見える化の検討</a:t>
                      </a:r>
                    </a:p>
                  </a:txBody>
                  <a:tcPr marL="65314" marR="65314" marT="32657" marB="32657" anchor="ctr"/>
                </a:tc>
                <a:extLst>
                  <a:ext uri="{0D108BD9-81ED-4DB2-BD59-A6C34878D82A}">
                    <a16:rowId xmlns:a16="http://schemas.microsoft.com/office/drawing/2014/main" val="427699428"/>
                  </a:ext>
                </a:extLst>
              </a:tr>
              <a:tr h="432000">
                <a:tc>
                  <a:txBody>
                    <a:bodyPr/>
                    <a:lstStyle/>
                    <a:p>
                      <a:pPr marL="0" indent="0">
                        <a:buFont typeface="BIZ UDPゴシック" panose="020B0400000000000000" pitchFamily="50" charset="-128"/>
                        <a:buNone/>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④情報発信　</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効果的な情報発信と海外展開</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extLst>
                  <a:ext uri="{0D108BD9-81ED-4DB2-BD59-A6C34878D82A}">
                    <a16:rowId xmlns:a16="http://schemas.microsoft.com/office/drawing/2014/main" val="2007192338"/>
                  </a:ext>
                </a:extLst>
              </a:tr>
              <a:tr h="720000">
                <a:tc>
                  <a:txBody>
                    <a:bodyPr/>
                    <a:lstStyle/>
                    <a:p>
                      <a:pPr marL="0" indent="0">
                        <a:buFont typeface="BIZ UDPゴシック" panose="020B0400000000000000" pitchFamily="50" charset="-128"/>
                        <a:buNone/>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⑤人材育成　</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緑地のさらなる充実に向けて活動する人材や組織の育成</a:t>
                      </a:r>
                      <a:endParaRPr kumimoji="1" lang="en-US" altLang="ja-JP" sz="1600" b="0"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森林・農地を保全する人材の育成・確保</a:t>
                      </a:r>
                    </a:p>
                  </a:txBody>
                  <a:tcPr marL="65314" marR="65314" marT="32657" marB="32657" anchor="ctr"/>
                </a:tc>
                <a:extLst>
                  <a:ext uri="{0D108BD9-81ED-4DB2-BD59-A6C34878D82A}">
                    <a16:rowId xmlns:a16="http://schemas.microsoft.com/office/drawing/2014/main" val="55606744"/>
                  </a:ext>
                </a:extLst>
              </a:tr>
              <a:tr h="900000">
                <a:tc>
                  <a:txBody>
                    <a:bodyPr/>
                    <a:lstStyle/>
                    <a:p>
                      <a:pPr marL="0" indent="0">
                        <a:buFont typeface="BIZ UDPゴシック" panose="020B0400000000000000" pitchFamily="50" charset="-128"/>
                        <a:buNone/>
                      </a:pPr>
                      <a:r>
                        <a:rPr kumimoji="1" lang="ja-JP" altLang="en-US" sz="1600" b="0" u="none" dirty="0">
                          <a:solidFill>
                            <a:schemeClr val="tx1"/>
                          </a:solidFill>
                          <a:latin typeface="BIZ UDPゴシック" panose="020B0400000000000000" pitchFamily="50" charset="-128"/>
                          <a:ea typeface="BIZ UDPゴシック" panose="020B0400000000000000" pitchFamily="50" charset="-128"/>
                        </a:rPr>
                        <a:t>⑥体制・資金の確保　　　　　　　 </a:t>
                      </a:r>
                      <a:endParaRPr kumimoji="1" lang="en-US" altLang="ja-JP"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他分野との連携（財源確保、人材育成等）による持続可能な体制構築</a:t>
                      </a:r>
                      <a:endParaRPr kumimoji="1" lang="en-US" altLang="ja-JP" sz="1600" b="0"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府民・企業等からの投資による資金調達手法の検討</a:t>
                      </a:r>
                      <a:endParaRPr kumimoji="1" lang="en-US" altLang="ja-JP" sz="1600" b="0" dirty="0">
                        <a:solidFill>
                          <a:schemeClr val="tx1"/>
                        </a:solidFill>
                        <a:latin typeface="BIZ UDPゴシック" panose="020B0400000000000000" pitchFamily="50" charset="-128"/>
                        <a:ea typeface="BIZ UDPゴシック" panose="020B0400000000000000" pitchFamily="50" charset="-128"/>
                      </a:endParaRPr>
                    </a:p>
                    <a:p>
                      <a:pPr marL="285750" marR="0" lvl="0" indent="-285750"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みどりづくりに係る費用負担への理解促進</a:t>
                      </a:r>
                      <a:endParaRPr kumimoji="1" lang="ja-JP" altLang="en-US" sz="1600" b="0" u="none" dirty="0">
                        <a:solidFill>
                          <a:schemeClr val="tx1"/>
                        </a:solidFill>
                        <a:latin typeface="BIZ UDPゴシック" panose="020B0400000000000000" pitchFamily="50" charset="-128"/>
                        <a:ea typeface="BIZ UDPゴシック" panose="020B0400000000000000" pitchFamily="50" charset="-128"/>
                      </a:endParaRPr>
                    </a:p>
                  </a:txBody>
                  <a:tcPr marL="65314" marR="65314" marT="32657" marB="32657" anchor="ctr"/>
                </a:tc>
                <a:extLst>
                  <a:ext uri="{0D108BD9-81ED-4DB2-BD59-A6C34878D82A}">
                    <a16:rowId xmlns:a16="http://schemas.microsoft.com/office/drawing/2014/main" val="3454333971"/>
                  </a:ext>
                </a:extLst>
              </a:tr>
            </a:tbl>
          </a:graphicData>
        </a:graphic>
      </p:graphicFrame>
    </p:spTree>
    <p:extLst>
      <p:ext uri="{BB962C8B-B14F-4D97-AF65-F5344CB8AC3E}">
        <p14:creationId xmlns:p14="http://schemas.microsoft.com/office/powerpoint/2010/main" val="26743411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bg1"/>
        </a:solidFill>
        <a:ln w="19050">
          <a:solidFill>
            <a:schemeClr val="accent6">
              <a:lumMod val="60000"/>
              <a:lumOff val="40000"/>
            </a:schemeClr>
          </a:solidFill>
        </a:ln>
      </a:spPr>
      <a:bodyPr wrap="square" rtlCol="0">
        <a:spAutoFit/>
      </a:bodyPr>
      <a:lstStyle>
        <a:defPPr marL="285750" indent="-285750" algn="l">
          <a:buFont typeface="Wingdings" panose="05000000000000000000" pitchFamily="2" charset="2"/>
          <a:buChar char="u"/>
          <a:defRPr kumimoji="1" sz="1600" dirty="0">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1252</Words>
  <Application>Microsoft Office PowerPoint</Application>
  <PresentationFormat>A4 210 x 297 mm</PresentationFormat>
  <Paragraphs>98</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2025-03-25T04:44:08Z</dcterms:created>
  <dcterms:modified xsi:type="dcterms:W3CDTF">2025-03-25T05:26:12Z</dcterms:modified>
</cp:coreProperties>
</file>