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72" r:id="rId1"/>
  </p:sldMasterIdLst>
  <p:notesMasterIdLst>
    <p:notesMasterId r:id="rId6"/>
  </p:notesMasterIdLst>
  <p:sldIdLst>
    <p:sldId id="366" r:id="rId2"/>
    <p:sldId id="369" r:id="rId3"/>
    <p:sldId id="368" r:id="rId4"/>
    <p:sldId id="370"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A9D18E"/>
    <a:srgbClr val="70AD47"/>
    <a:srgbClr val="FFFFCC"/>
    <a:srgbClr val="E2F0D9"/>
    <a:srgbClr val="0000CC"/>
    <a:srgbClr val="EBF1E9"/>
    <a:srgbClr val="D5E3CF"/>
    <a:srgbClr val="FFFF99"/>
    <a:srgbClr val="DBEA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66" autoAdjust="0"/>
    <p:restoredTop sz="93899" autoAdjust="0"/>
  </p:normalViewPr>
  <p:slideViewPr>
    <p:cSldViewPr snapToGrid="0">
      <p:cViewPr varScale="1">
        <p:scale>
          <a:sx n="78" d="100"/>
          <a:sy n="78" d="100"/>
        </p:scale>
        <p:origin x="696" y="48"/>
      </p:cViewPr>
      <p:guideLst>
        <p:guide orient="horz" pos="2069"/>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30" tIns="45715" rIns="91430" bIns="45715" rtlCol="0"/>
          <a:lstStyle>
            <a:lvl1pPr algn="r">
              <a:defRPr sz="1200"/>
            </a:lvl1pPr>
          </a:lstStyle>
          <a:p>
            <a:fld id="{C6B1AF3B-019E-4E72-B721-FB352D26F534}"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ー 4"/>
          <p:cNvSpPr>
            <a:spLocks noGrp="1"/>
          </p:cNvSpPr>
          <p:nvPr>
            <p:ph type="body" sz="quarter" idx="3"/>
          </p:nvPr>
        </p:nvSpPr>
        <p:spPr>
          <a:xfrm>
            <a:off x="681039" y="4783139"/>
            <a:ext cx="5445125" cy="3913187"/>
          </a:xfrm>
          <a:prstGeom prst="rect">
            <a:avLst/>
          </a:prstGeom>
        </p:spPr>
        <p:txBody>
          <a:bodyPr vert="horz" lIns="91430" tIns="45715" rIns="91430"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8475"/>
          </a:xfrm>
          <a:prstGeom prst="rect">
            <a:avLst/>
          </a:prstGeom>
        </p:spPr>
        <p:txBody>
          <a:bodyPr vert="horz" lIns="91430" tIns="45715" rIns="91430" bIns="45715" rtlCol="0" anchor="b"/>
          <a:lstStyle>
            <a:lvl1pPr algn="r">
              <a:defRPr sz="1200"/>
            </a:lvl1pPr>
          </a:lstStyle>
          <a:p>
            <a:fld id="{292805AB-935D-4553-A482-B173FDD3EAB6}" type="slidenum">
              <a:rPr kumimoji="1" lang="ja-JP" altLang="en-US" smtClean="0"/>
              <a:t>‹#›</a:t>
            </a:fld>
            <a:endParaRPr kumimoji="1" lang="ja-JP" altLang="en-US"/>
          </a:p>
        </p:txBody>
      </p:sp>
    </p:spTree>
    <p:extLst>
      <p:ext uri="{BB962C8B-B14F-4D97-AF65-F5344CB8AC3E}">
        <p14:creationId xmlns:p14="http://schemas.microsoft.com/office/powerpoint/2010/main" val="4784704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92805AB-935D-4553-A482-B173FDD3EAB6}" type="slidenum">
              <a:rPr kumimoji="1" lang="ja-JP" altLang="en-US" smtClean="0"/>
              <a:t>1</a:t>
            </a:fld>
            <a:endParaRPr kumimoji="1" lang="ja-JP" altLang="en-US"/>
          </a:p>
        </p:txBody>
      </p:sp>
    </p:spTree>
    <p:extLst>
      <p:ext uri="{BB962C8B-B14F-4D97-AF65-F5344CB8AC3E}">
        <p14:creationId xmlns:p14="http://schemas.microsoft.com/office/powerpoint/2010/main" val="881280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4693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82073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6749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634842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116686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02119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957033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48585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12138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18177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50391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220174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67284-3DCF-7AF9-0732-E023F974EEBF}"/>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E71DD7B4-501B-D7CF-300E-F5C8E9CF49E9}"/>
              </a:ext>
            </a:extLst>
          </p:cNvPr>
          <p:cNvSpPr txBox="1">
            <a:spLocks/>
          </p:cNvSpPr>
          <p:nvPr/>
        </p:nvSpPr>
        <p:spPr bwMode="auto">
          <a:xfrm>
            <a:off x="1" y="2250244"/>
            <a:ext cx="9905999" cy="1342042"/>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前回のふりかえり</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
        <p:nvSpPr>
          <p:cNvPr id="8" name="サブタイトル 2">
            <a:extLst>
              <a:ext uri="{FF2B5EF4-FFF2-40B4-BE49-F238E27FC236}">
                <a16:creationId xmlns:a16="http://schemas.microsoft.com/office/drawing/2014/main" id="{AF04A2EF-5376-F696-D336-978549C0D97D}"/>
              </a:ext>
            </a:extLst>
          </p:cNvPr>
          <p:cNvSpPr txBox="1">
            <a:spLocks/>
          </p:cNvSpPr>
          <p:nvPr/>
        </p:nvSpPr>
        <p:spPr bwMode="auto">
          <a:xfrm>
            <a:off x="8106654" y="260648"/>
            <a:ext cx="1166825" cy="369332"/>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990570" fontAlgn="base">
              <a:spcBef>
                <a:spcPct val="20000"/>
              </a:spcBef>
              <a:spcAft>
                <a:spcPct val="0"/>
              </a:spcAft>
              <a:defRPr/>
            </a:pPr>
            <a:r>
              <a:rPr lang="ja-JP" altLang="en-US" kern="0" dirty="0">
                <a:latin typeface="BIZ UDPゴシック" panose="020B0400000000000000" pitchFamily="50" charset="-128"/>
                <a:ea typeface="BIZ UDPゴシック" panose="020B0400000000000000" pitchFamily="50" charset="-128"/>
              </a:rPr>
              <a:t>資料１</a:t>
            </a:r>
          </a:p>
        </p:txBody>
      </p:sp>
      <p:sp>
        <p:nvSpPr>
          <p:cNvPr id="2" name="テキスト ボックス 1">
            <a:extLst>
              <a:ext uri="{FF2B5EF4-FFF2-40B4-BE49-F238E27FC236}">
                <a16:creationId xmlns:a16="http://schemas.microsoft.com/office/drawing/2014/main" id="{C451595F-6DA0-4C34-B8D1-52C345FD978F}"/>
              </a:ext>
            </a:extLst>
          </p:cNvPr>
          <p:cNvSpPr txBox="1"/>
          <p:nvPr/>
        </p:nvSpPr>
        <p:spPr>
          <a:xfrm>
            <a:off x="1873858" y="4176397"/>
            <a:ext cx="6232796" cy="400110"/>
          </a:xfrm>
          <a:prstGeom prst="rect">
            <a:avLst/>
          </a:prstGeom>
          <a:solidFill>
            <a:schemeClr val="bg1"/>
          </a:solidFill>
          <a:ln w="19050">
            <a:noFill/>
          </a:ln>
        </p:spPr>
        <p:txBody>
          <a:bodyPr wrap="none" rtlCol="0">
            <a:spAutoFit/>
          </a:bodyPr>
          <a:lstStyle/>
          <a:p>
            <a:pPr algn="ctr"/>
            <a:r>
              <a:rPr lang="ja-JP" altLang="en-US" sz="2000" b="1" dirty="0">
                <a:latin typeface="BIZ UDPゴシック" panose="020B0400000000000000" pitchFamily="50" charset="-128"/>
                <a:ea typeface="BIZ UDPゴシック" panose="020B0400000000000000" pitchFamily="50" charset="-128"/>
              </a:rPr>
              <a:t>第５回部会（前回計画見直し検討）における主な意見等</a:t>
            </a:r>
            <a:endParaRPr kumimoji="1" lang="ja-JP" altLang="en-US" sz="2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43855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1374B-788B-E907-CA31-52C530B22B3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8BF7DC9-7142-0A92-051B-F77BE2E526BB}"/>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話題提供：都市緑地法等の改正について（近畿地方整備局）</a:t>
            </a:r>
          </a:p>
        </p:txBody>
      </p:sp>
      <p:sp>
        <p:nvSpPr>
          <p:cNvPr id="3" name="円/楕円 30">
            <a:extLst>
              <a:ext uri="{FF2B5EF4-FFF2-40B4-BE49-F238E27FC236}">
                <a16:creationId xmlns:a16="http://schemas.microsoft.com/office/drawing/2014/main" id="{0CE7387E-6DD0-E53C-9AC5-385606EC3544}"/>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A2655E68-7C06-44E1-9119-9796E0512282}"/>
              </a:ext>
            </a:extLst>
          </p:cNvPr>
          <p:cNvSpPr txBox="1"/>
          <p:nvPr/>
        </p:nvSpPr>
        <p:spPr>
          <a:xfrm>
            <a:off x="204099" y="582025"/>
            <a:ext cx="9497800" cy="5909310"/>
          </a:xfrm>
          <a:prstGeom prst="rect">
            <a:avLst/>
          </a:prstGeom>
          <a:noFill/>
          <a:ln w="19050" cmpd="sng">
            <a:solidFill>
              <a:schemeClr val="accent6">
                <a:lumMod val="60000"/>
                <a:lumOff val="40000"/>
              </a:schemeClr>
            </a:solidFill>
            <a:prstDash val="solid"/>
          </a:ln>
        </p:spPr>
        <p:txBody>
          <a:bodyPr wrap="square" rtlCol="0">
            <a:spAutoFit/>
          </a:bodyPr>
          <a:lstStyle/>
          <a:p>
            <a:r>
              <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rPr>
              <a:t>【</a:t>
            </a:r>
            <a:r>
              <a:rPr lang="ja-JP" altLang="en-US" sz="1600" b="1" kern="100" dirty="0">
                <a:effectLst/>
                <a:latin typeface="Century" panose="02040604050505020304" pitchFamily="18" charset="0"/>
                <a:ea typeface="BIZ UDPゴシック" panose="020B0400000000000000" pitchFamily="50" charset="-128"/>
                <a:cs typeface="Times New Roman" panose="02020603050405020304" pitchFamily="18" charset="0"/>
              </a:rPr>
              <a:t>都市緑地法の改正の趣旨・目的</a:t>
            </a:r>
            <a:r>
              <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rPr>
              <a:t>】</a:t>
            </a:r>
          </a:p>
          <a:p>
            <a:pPr marL="360363" indent="-273050">
              <a:buFont typeface="BIZ UDPゴシック" panose="020B0400000000000000" pitchFamily="50" charset="-128"/>
              <a:buChar char="○"/>
            </a:pP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気候変動対応、生物多様性確保、</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Well-being</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向上等の課題解決に向けて、</a:t>
            </a: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緑地が持つ機能に期待の高まり。</a:t>
            </a:r>
            <a:endParaRPr lang="en-US"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ESG</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投資など民間投資の動きもとらまえて、みどりの施策を推進していく観点が必要。</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地方公共団体での財政的制約やノウハウ不足、民間での取組が限定的という課題に対して、仕組みとして進めていくことが必要。</a:t>
            </a:r>
            <a:endPar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a:spcBef>
                <a:spcPts val="600"/>
              </a:spcBef>
            </a:pPr>
            <a:r>
              <a:rPr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r>
              <a:rPr lang="ja-JP" altLang="en-US" sz="1600" b="1" kern="100" dirty="0">
                <a:latin typeface="Century" panose="02040604050505020304" pitchFamily="18" charset="0"/>
                <a:ea typeface="BIZ UDPゴシック" panose="020B0400000000000000" pitchFamily="50" charset="-128"/>
                <a:cs typeface="Times New Roman" panose="02020603050405020304" pitchFamily="18" charset="0"/>
              </a:rPr>
              <a:t>国の基本方針・計画の趣旨・目的</a:t>
            </a:r>
            <a:r>
              <a:rPr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endPar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質・量両面</a:t>
            </a: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での</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緑地確保の必要性に向けて、</a:t>
            </a:r>
            <a:r>
              <a:rPr lang="ja-JP" altLang="ja-JP" sz="1600" b="1" kern="100" dirty="0">
                <a:solidFill>
                  <a:srgbClr val="FF0000"/>
                </a:solidFill>
                <a:effectLst/>
                <a:latin typeface="Century" panose="02040604050505020304" pitchFamily="18" charset="0"/>
                <a:ea typeface="BIZ UDPゴシック" panose="020B0400000000000000" pitchFamily="50" charset="-128"/>
                <a:cs typeface="Times New Roman" panose="02020603050405020304" pitchFamily="18" charset="0"/>
              </a:rPr>
              <a:t>国・都道府県・市町村だけではなく、官民も含めて取り組む</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ことが重要</a:t>
            </a: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。国がしっかり方向性を示すことが必要。</a:t>
            </a:r>
            <a:endParaRPr lang="en-US"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都市緑地</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法</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の</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改正では、３つの視点</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を提示</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a:t>
            </a:r>
            <a:endParaRPr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pPr marL="554038" indent="-193675">
              <a:buFont typeface="BIZ UDPゴシック" panose="020B0400000000000000" pitchFamily="50" charset="-128"/>
              <a:buChar char="•"/>
            </a:pP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国主導による戦略的な都市緑地の確保をめざし、</a:t>
            </a:r>
            <a:r>
              <a:rPr lang="ja-JP" altLang="ja-JP"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国</a:t>
            </a:r>
            <a:r>
              <a:rPr lang="ja-JP" altLang="en-US"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の基本</a:t>
            </a:r>
            <a:r>
              <a:rPr lang="ja-JP" altLang="ja-JP"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方針及び都道府県</a:t>
            </a:r>
            <a:r>
              <a:rPr lang="ja-JP" altLang="en-US"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の</a:t>
            </a:r>
            <a:r>
              <a:rPr lang="ja-JP" altLang="ja-JP"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広域計画を</a:t>
            </a:r>
            <a:r>
              <a:rPr lang="ja-JP" altLang="en-US"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法定化</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a:t>
            </a:r>
            <a:endParaRPr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pPr marL="554038" indent="-193675">
              <a:buFont typeface="BIZ UDPゴシック" panose="020B0400000000000000" pitchFamily="50" charset="-128"/>
              <a:buChar char="•"/>
            </a:pPr>
            <a:r>
              <a:rPr lang="ja-JP" altLang="ja-JP"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都市の中の樹林地（残された都市緑地）の保全・更新</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として、緑地の機能維持増進に対する支援の仕組み等を創設。</a:t>
            </a:r>
            <a:endParaRPr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pPr marL="554038" indent="-193675">
              <a:buFont typeface="BIZ UDPゴシック" panose="020B0400000000000000" pitchFamily="50" charset="-128"/>
              <a:buChar char="•"/>
            </a:pPr>
            <a:r>
              <a:rPr lang="ja-JP" altLang="ja-JP"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民間投資の呼び込み</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として、民間事業者による緑地確保の取組について、国の認定制度を創設</a:t>
            </a:r>
            <a:r>
              <a:rPr lang="ja-JP" altLang="en-US" sz="1600" dirty="0">
                <a:ea typeface="BIZ UDPゴシック" panose="020B0400000000000000" pitchFamily="50" charset="-128"/>
                <a:cs typeface="Times New Roman" panose="02020603050405020304" pitchFamily="18" charset="0"/>
              </a:rPr>
              <a:t>。</a:t>
            </a:r>
            <a:endParaRPr lang="en-US" altLang="ja-JP" sz="1600" dirty="0">
              <a:ea typeface="BIZ UDPゴシック" panose="020B0400000000000000" pitchFamily="50" charset="-128"/>
              <a:cs typeface="Times New Roman" panose="02020603050405020304" pitchFamily="18" charset="0"/>
            </a:endParaRPr>
          </a:p>
          <a:p>
            <a:pPr>
              <a:spcBef>
                <a:spcPts val="600"/>
              </a:spcBef>
            </a:pPr>
            <a:r>
              <a:rPr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r>
              <a:rPr lang="ja-JP" altLang="en-US" sz="1600" b="1" kern="100" dirty="0">
                <a:latin typeface="Century" panose="02040604050505020304" pitchFamily="18" charset="0"/>
                <a:ea typeface="BIZ UDPゴシック" panose="020B0400000000000000" pitchFamily="50" charset="-128"/>
                <a:cs typeface="Times New Roman" panose="02020603050405020304" pitchFamily="18" charset="0"/>
              </a:rPr>
              <a:t>都道府県の広域計画に必要な視点</a:t>
            </a:r>
            <a:r>
              <a:rPr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endPar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広域的な見地</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からの広域計画の策定や</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、都道府県が展開する</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施策</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公園の整備</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や緑地の保全。</a:t>
            </a:r>
            <a:endParaRPr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緑地は整備だけでなく管理運営、マネジメントの部分も意識。</a:t>
            </a:r>
            <a:endParaRPr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民間資金の活用は、緑地の保全や公園のマネジメントにも関わるので、定めることが必要。</a:t>
            </a:r>
            <a:endParaRPr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実効性を高めるという観点から、できるだけ個別の施策</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を記載。</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公園については、</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別途、整備・管理等を整理している方針があれば、それを</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記載。</a:t>
            </a:r>
            <a:endParaRPr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市町村との連携</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特にデータ関係</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について</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は</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しっかり関係市町村と共有</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してほしい</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。特別緑地保全地区</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に関して、</a:t>
            </a:r>
            <a:r>
              <a:rPr lang="ja-JP" altLang="ja-JP" sz="1600" kern="100" dirty="0">
                <a:latin typeface="Century" panose="02040604050505020304" pitchFamily="18" charset="0"/>
                <a:ea typeface="BIZ UDPゴシック" panose="020B0400000000000000" pitchFamily="50" charset="-128"/>
                <a:cs typeface="Times New Roman" panose="02020603050405020304" pitchFamily="18" charset="0"/>
              </a:rPr>
              <a:t>都道府県と市町村で役割分担を定め</a:t>
            </a: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ることが必要。</a:t>
            </a:r>
            <a:endParaRPr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dirty="0">
                <a:ea typeface="BIZ UDPゴシック" panose="020B0400000000000000" pitchFamily="50" charset="-128"/>
                <a:cs typeface="Times New Roman" panose="02020603050405020304" pitchFamily="18" charset="0"/>
              </a:rPr>
              <a:t>目標は、</a:t>
            </a:r>
            <a:r>
              <a:rPr lang="ja-JP" altLang="ja-JP" sz="1600" b="1" dirty="0">
                <a:solidFill>
                  <a:srgbClr val="FF0000"/>
                </a:solidFill>
                <a:ea typeface="BIZ UDPゴシック" panose="020B0400000000000000" pitchFamily="50" charset="-128"/>
                <a:cs typeface="Times New Roman" panose="02020603050405020304" pitchFamily="18" charset="0"/>
              </a:rPr>
              <a:t>国の基本方針を踏まえて、実情に応じた適切な目標と関連する指標</a:t>
            </a:r>
            <a:r>
              <a:rPr lang="ja-JP" altLang="en-US" sz="1600" b="1" dirty="0">
                <a:solidFill>
                  <a:srgbClr val="FF0000"/>
                </a:solidFill>
                <a:ea typeface="BIZ UDPゴシック" panose="020B0400000000000000" pitchFamily="50" charset="-128"/>
                <a:cs typeface="Times New Roman" panose="02020603050405020304" pitchFamily="18" charset="0"/>
              </a:rPr>
              <a:t>の</a:t>
            </a:r>
            <a:r>
              <a:rPr lang="ja-JP" altLang="ja-JP" sz="1600" b="1" dirty="0">
                <a:solidFill>
                  <a:srgbClr val="FF0000"/>
                </a:solidFill>
                <a:ea typeface="BIZ UDPゴシック" panose="020B0400000000000000" pitchFamily="50" charset="-128"/>
                <a:cs typeface="Times New Roman" panose="02020603050405020304" pitchFamily="18" charset="0"/>
              </a:rPr>
              <a:t>設定</a:t>
            </a:r>
            <a:r>
              <a:rPr lang="ja-JP" altLang="en-US" sz="1600" dirty="0">
                <a:ea typeface="BIZ UDPゴシック" panose="020B0400000000000000" pitchFamily="50" charset="-128"/>
                <a:cs typeface="Times New Roman" panose="02020603050405020304" pitchFamily="18" charset="0"/>
              </a:rPr>
              <a:t>を検討</a:t>
            </a:r>
            <a:r>
              <a:rPr lang="ja-JP" altLang="ja-JP" sz="1600" dirty="0">
                <a:ea typeface="BIZ UDPゴシック" panose="020B0400000000000000" pitchFamily="50" charset="-128"/>
                <a:cs typeface="Times New Roman" panose="02020603050405020304" pitchFamily="18" charset="0"/>
              </a:rPr>
              <a:t>。</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016566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1374B-788B-E907-CA31-52C530B22B3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8BF7DC9-7142-0A92-051B-F77BE2E526BB}"/>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大阪の状況に対する委員意見</a:t>
            </a:r>
          </a:p>
        </p:txBody>
      </p:sp>
      <p:sp>
        <p:nvSpPr>
          <p:cNvPr id="3" name="円/楕円 30">
            <a:extLst>
              <a:ext uri="{FF2B5EF4-FFF2-40B4-BE49-F238E27FC236}">
                <a16:creationId xmlns:a16="http://schemas.microsoft.com/office/drawing/2014/main" id="{0CE7387E-6DD0-E53C-9AC5-385606EC3544}"/>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A2655E68-7C06-44E1-9119-9796E0512282}"/>
              </a:ext>
            </a:extLst>
          </p:cNvPr>
          <p:cNvSpPr txBox="1"/>
          <p:nvPr/>
        </p:nvSpPr>
        <p:spPr>
          <a:xfrm>
            <a:off x="204099" y="530508"/>
            <a:ext cx="9497800" cy="6228000"/>
          </a:xfrm>
          <a:prstGeom prst="rect">
            <a:avLst/>
          </a:prstGeom>
          <a:noFill/>
          <a:ln w="19050" cmpd="sng">
            <a:solidFill>
              <a:schemeClr val="accent6">
                <a:lumMod val="60000"/>
                <a:lumOff val="40000"/>
              </a:schemeClr>
            </a:solidFill>
            <a:prstDash val="solid"/>
          </a:ln>
        </p:spPr>
        <p:txBody>
          <a:bodyPr wrap="square" rtlCol="0">
            <a:spAutoFit/>
          </a:bodyPr>
          <a:lstStyle/>
          <a:p>
            <a:r>
              <a:rPr lang="en-US"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森林・林業</a:t>
            </a:r>
            <a:r>
              <a:rPr lang="en-US"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marL="360363" indent="-273050">
              <a:buFont typeface="BIZ UDPゴシック" panose="020B0400000000000000" pitchFamily="50" charset="-128"/>
              <a:buChar char="○"/>
            </a:pP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樹木による</a:t>
            </a:r>
            <a:r>
              <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CO</a:t>
            </a:r>
            <a:r>
              <a:rPr lang="en-US" altLang="ja-JP" sz="1050" dirty="0">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吸収量は、林齢</a:t>
            </a:r>
            <a:r>
              <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20</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年がピークとなる</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大阪の森林</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は、多くが</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林齢７０～８０年</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で</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樹木更新をしていかないと森林の</a:t>
            </a:r>
            <a:r>
              <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CO</a:t>
            </a:r>
            <a:r>
              <a:rPr lang="ja-JP" altLang="ja-JP" sz="1050" dirty="0">
                <a:effectLst/>
                <a:latin typeface="BIZ UDPゴシック" panose="020B0400000000000000" pitchFamily="50" charset="-128"/>
                <a:ea typeface="BIZ UDPゴシック" panose="020B0400000000000000" pitchFamily="50" charset="-128"/>
                <a:cs typeface="Times New Roman" panose="02020603050405020304" pitchFamily="18" charset="0"/>
              </a:rPr>
              <a:t>２</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の固定量が減っていく。大阪府内の</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林齢別材積量</a:t>
            </a:r>
            <a:r>
              <a:rPr lang="ja-JP" altLang="en-US"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等</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のデータを入れた整理</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が必要。</a:t>
            </a:r>
            <a:endPar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府では、国とは別に</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森林環境税を導入して施策を展開</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府民への説明としても重要な視点。</a:t>
            </a:r>
            <a:endPar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木材利用については、</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公共事業の入札条件</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に</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府</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内</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産材</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使用を入れることで、</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利用が進</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む</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のではないか。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民による</a:t>
            </a:r>
            <a:r>
              <a:rPr lang="ja-JP" altLang="en-US"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里山の保全活動</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は自然環境の整備・保全において重要な視点。</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林業の新規就業者数</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が</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非常に少ない。</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経済的な価値を可視化</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し、儲</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けら</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れる体制・仕組み</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づくり</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が</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必要</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en-US" altLang="ja-JP" sz="16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農地・農業</a:t>
            </a:r>
            <a:r>
              <a:rPr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有機農業をしている</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農地の</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面積の動きなど、</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脱炭素型農業という位置付けを踏まえた整理</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が必要。</a:t>
            </a:r>
            <a:endPar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農地でしっかり稼げると、事業が安定し、世代の更新・担い手の確保も見込めように思う。</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農業を産業として検討。</a:t>
            </a:r>
            <a:endPar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耕地面積の推移</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をみると</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、畑はほぼ横ばいだが</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水田が大きく減少。これは、</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ため池がかなり減っている</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ことが影響。生物多様性として非常に問題。</a:t>
            </a:r>
            <a:endParaRPr kumimoji="1"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河川・道路</a:t>
            </a:r>
            <a:r>
              <a:rPr kumimoji="1"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a:t>
            </a:r>
          </a:p>
          <a:p>
            <a:pPr marL="360363" indent="-273050">
              <a:buFont typeface="BIZ UDPゴシック" panose="020B0400000000000000" pitchFamily="50" charset="-128"/>
              <a:buChar char="○"/>
            </a:pP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寝屋川流域や府営公園</a:t>
            </a:r>
            <a:r>
              <a:rPr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の</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治水緑地</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など、</a:t>
            </a:r>
            <a:r>
              <a:rPr lang="ja-JP" altLang="en-US"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流域治水については、</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大阪発と</a:t>
            </a:r>
            <a:r>
              <a:rPr lang="ja-JP" altLang="en-US"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い</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ってもよい取組み</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をしてきた。その視点を</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緑地行政としても評価</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してほしい</a:t>
            </a:r>
            <a:r>
              <a:rPr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街路樹・樹木は、地上部よりも</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根の部分が非常に重要</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。根がきちんと舗装面の下に広がり生えていくことができる新たな工法も出てきている。</a:t>
            </a:r>
            <a:endPar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街路樹について、景観だけでなく</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暑熱対策</a:t>
            </a:r>
            <a:r>
              <a:rPr lang="ja-JP" altLang="en-US"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（緑陰形成）等</a:t>
            </a:r>
            <a:r>
              <a:rPr lang="ja-JP" altLang="ja-JP" sz="1600" b="1"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としての緑の役割</a:t>
            </a:r>
            <a:r>
              <a:rPr lang="ja-JP"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を期待。</a:t>
            </a:r>
            <a:endParaRPr kumimoji="1"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その他</a:t>
            </a:r>
            <a:r>
              <a:rPr kumimoji="1"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a:t>
            </a:r>
          </a:p>
          <a:p>
            <a:pPr marL="360363" indent="-273050">
              <a:buFont typeface="BIZ UDPゴシック" panose="020B0400000000000000" pitchFamily="50" charset="-128"/>
              <a:buChar char="○"/>
            </a:pPr>
            <a:r>
              <a:rPr lang="ja-JP" altLang="ja-JP" sz="1600" dirty="0">
                <a:latin typeface="BIZ UDPゴシック" panose="020B0400000000000000" pitchFamily="50" charset="-128"/>
                <a:ea typeface="BIZ UDPゴシック" panose="020B0400000000000000" pitchFamily="50" charset="-128"/>
                <a:cs typeface="Times New Roman" panose="02020603050405020304" pitchFamily="18" charset="0"/>
              </a:rPr>
              <a:t>みどりの分野での保全・管理方法に</a:t>
            </a:r>
            <a:r>
              <a:rPr lang="en-US" altLang="ja-JP"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GX</a:t>
            </a:r>
            <a:r>
              <a:rPr lang="ja-JP" altLang="ja-JP"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や</a:t>
            </a:r>
            <a:r>
              <a:rPr lang="en-US" altLang="ja-JP"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DX</a:t>
            </a:r>
            <a:r>
              <a:rPr lang="ja-JP" altLang="ja-JP"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等</a:t>
            </a:r>
            <a:r>
              <a:rPr lang="ja-JP" altLang="en-US"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が</a:t>
            </a:r>
            <a:r>
              <a:rPr lang="ja-JP" altLang="ja-JP"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活用</a:t>
            </a:r>
            <a:r>
              <a:rPr lang="ja-JP" altLang="ja-JP" sz="1600" dirty="0">
                <a:latin typeface="BIZ UDPゴシック" panose="020B0400000000000000" pitchFamily="50" charset="-128"/>
                <a:ea typeface="BIZ UDPゴシック" panose="020B0400000000000000" pitchFamily="50" charset="-128"/>
                <a:cs typeface="Times New Roman" panose="02020603050405020304" pitchFamily="18" charset="0"/>
              </a:rPr>
              <a:t>されて</a:t>
            </a:r>
            <a:r>
              <a:rPr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おり、</a:t>
            </a:r>
            <a:r>
              <a:rPr lang="ja-JP" altLang="ja-JP" sz="1600" dirty="0">
                <a:latin typeface="BIZ UDPゴシック" panose="020B0400000000000000" pitchFamily="50" charset="-128"/>
                <a:ea typeface="BIZ UDPゴシック" panose="020B0400000000000000" pitchFamily="50" charset="-128"/>
                <a:cs typeface="Times New Roman" panose="02020603050405020304" pitchFamily="18" charset="0"/>
              </a:rPr>
              <a:t>林業や農業では、すでに実施例もある。成功事例など情報提供が必要</a:t>
            </a:r>
            <a:r>
              <a:rPr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6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ja-JP" sz="1600" dirty="0">
                <a:latin typeface="BIZ UDPゴシック" panose="020B0400000000000000" pitchFamily="50" charset="-128"/>
                <a:ea typeface="BIZ UDPゴシック" panose="020B0400000000000000" pitchFamily="50" charset="-128"/>
                <a:cs typeface="Times New Roman" panose="02020603050405020304" pitchFamily="18" charset="0"/>
              </a:rPr>
              <a:t>公園等の管理ではデジタル技術の活用が</a:t>
            </a:r>
            <a:r>
              <a:rPr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進みづらいが、今後は当たり前になっていくように思う。</a:t>
            </a:r>
            <a:endParaRPr lang="en-US" altLang="ja-JP" sz="16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ja-JP" sz="1600" dirty="0">
                <a:latin typeface="BIZ UDPゴシック" panose="020B0400000000000000" pitchFamily="50" charset="-128"/>
                <a:ea typeface="BIZ UDPゴシック" panose="020B0400000000000000" pitchFamily="50" charset="-128"/>
                <a:cs typeface="Times New Roman" panose="02020603050405020304" pitchFamily="18" charset="0"/>
              </a:rPr>
              <a:t>コミュニティガーデンや建物の屋上など、</a:t>
            </a:r>
            <a:r>
              <a:rPr lang="ja-JP" altLang="ja-JP"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農地</a:t>
            </a:r>
            <a:r>
              <a:rPr lang="ja-JP" altLang="en-US"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以外</a:t>
            </a:r>
            <a:r>
              <a:rPr lang="ja-JP" altLang="ja-JP"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での農業</a:t>
            </a:r>
            <a:r>
              <a:rPr lang="ja-JP" altLang="en-US"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の</a:t>
            </a:r>
            <a:r>
              <a:rPr lang="ja-JP" altLang="ja-JP" sz="16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展開</a:t>
            </a:r>
            <a:r>
              <a:rPr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についても</a:t>
            </a:r>
            <a:r>
              <a:rPr lang="ja-JP" altLang="ja-JP" sz="1600" dirty="0">
                <a:latin typeface="BIZ UDPゴシック" panose="020B0400000000000000" pitchFamily="50" charset="-128"/>
                <a:ea typeface="BIZ UDPゴシック" panose="020B0400000000000000" pitchFamily="50" charset="-128"/>
                <a:cs typeface="Times New Roman" panose="02020603050405020304" pitchFamily="18" charset="0"/>
              </a:rPr>
              <a:t>捉えていく視点</a:t>
            </a:r>
            <a:r>
              <a:rPr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が</a:t>
            </a:r>
            <a:r>
              <a:rPr lang="ja-JP" altLang="ja-JP" sz="1600" dirty="0">
                <a:latin typeface="BIZ UDPゴシック" panose="020B0400000000000000" pitchFamily="50" charset="-128"/>
                <a:ea typeface="BIZ UDPゴシック" panose="020B0400000000000000" pitchFamily="50" charset="-128"/>
                <a:cs typeface="Times New Roman" panose="02020603050405020304" pitchFamily="18" charset="0"/>
              </a:rPr>
              <a:t>重要</a:t>
            </a:r>
            <a:r>
              <a:rPr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6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4288609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1374B-788B-E907-CA31-52C530B22B3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8BF7DC9-7142-0A92-051B-F77BE2E526BB}"/>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今後</a:t>
            </a:r>
            <a:r>
              <a:rPr lang="ja-JP" altLang="en-US" sz="2000" b="1">
                <a:solidFill>
                  <a:sysClr val="window" lastClr="FFFFFF"/>
                </a:solidFill>
                <a:latin typeface="BIZ UDPゴシック" panose="020B0400000000000000" pitchFamily="50" charset="-128"/>
                <a:ea typeface="BIZ UDPゴシック" panose="020B0400000000000000" pitchFamily="50" charset="-128"/>
              </a:rPr>
              <a:t>の取組み</a:t>
            </a: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の方向性等に対する委員意見</a:t>
            </a:r>
          </a:p>
        </p:txBody>
      </p:sp>
      <p:sp>
        <p:nvSpPr>
          <p:cNvPr id="3" name="円/楕円 30">
            <a:extLst>
              <a:ext uri="{FF2B5EF4-FFF2-40B4-BE49-F238E27FC236}">
                <a16:creationId xmlns:a16="http://schemas.microsoft.com/office/drawing/2014/main" id="{0CE7387E-6DD0-E53C-9AC5-385606EC3544}"/>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3</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A2655E68-7C06-44E1-9119-9796E0512282}"/>
              </a:ext>
            </a:extLst>
          </p:cNvPr>
          <p:cNvSpPr txBox="1"/>
          <p:nvPr/>
        </p:nvSpPr>
        <p:spPr>
          <a:xfrm>
            <a:off x="204099" y="551289"/>
            <a:ext cx="9497800" cy="6001643"/>
          </a:xfrm>
          <a:prstGeom prst="rect">
            <a:avLst/>
          </a:prstGeom>
          <a:noFill/>
          <a:ln w="19050" cmpd="sng">
            <a:solidFill>
              <a:schemeClr val="accent6">
                <a:lumMod val="60000"/>
                <a:lumOff val="40000"/>
              </a:schemeClr>
            </a:solidFill>
            <a:prstDash val="solid"/>
          </a:ln>
        </p:spPr>
        <p:txBody>
          <a:bodyPr wrap="square" rtlCol="0">
            <a:spAutoFit/>
          </a:bodyPr>
          <a:lstStyle/>
          <a:p>
            <a:r>
              <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rPr>
              <a:t>【</a:t>
            </a:r>
            <a:r>
              <a:rPr lang="ja-JP" altLang="en-US" sz="1600" b="1" kern="100" dirty="0">
                <a:effectLst/>
                <a:latin typeface="Century" panose="02040604050505020304" pitchFamily="18" charset="0"/>
                <a:ea typeface="BIZ UDPゴシック" panose="020B0400000000000000" pitchFamily="50" charset="-128"/>
                <a:cs typeface="Times New Roman" panose="02020603050405020304" pitchFamily="18" charset="0"/>
              </a:rPr>
              <a:t>将来像・目標（基本的な方向性）</a:t>
            </a:r>
            <a:r>
              <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rPr>
              <a:t>】</a:t>
            </a:r>
          </a:p>
          <a:p>
            <a:pPr marL="360363" indent="-273050">
              <a:buFont typeface="BIZ UDPゴシック" panose="020B0400000000000000" pitchFamily="50" charset="-128"/>
              <a:buChar char="○"/>
            </a:pPr>
            <a:r>
              <a:rPr lang="ja-JP" altLang="ja-JP" sz="1600" dirty="0">
                <a:effectLst/>
                <a:ea typeface="BIZ UDPゴシック" panose="020B0400000000000000" pitchFamily="50" charset="-128"/>
                <a:cs typeface="Times New Roman" panose="02020603050405020304" pitchFamily="18" charset="0"/>
              </a:rPr>
              <a:t>持続可能については、経済的に成立するかという観点での検討も非常に重要</a:t>
            </a:r>
            <a:r>
              <a:rPr lang="ja-JP" altLang="en-US" sz="1600" dirty="0">
                <a:effectLst/>
                <a:ea typeface="BIZ UDPゴシック" panose="020B0400000000000000" pitchFamily="50" charset="-128"/>
                <a:cs typeface="Times New Roman" panose="02020603050405020304" pitchFamily="18" charset="0"/>
              </a:rPr>
              <a:t>。</a:t>
            </a:r>
            <a:endParaRPr lang="en-US" altLang="ja-JP" sz="1600" dirty="0">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ja-JP" sz="1600" dirty="0">
                <a:effectLst/>
                <a:ea typeface="BIZ UDPゴシック" panose="020B0400000000000000" pitchFamily="50" charset="-128"/>
                <a:cs typeface="Times New Roman" panose="02020603050405020304" pitchFamily="18" charset="0"/>
              </a:rPr>
              <a:t>来年には万博が開催されるという中で、都市の考え方、</a:t>
            </a:r>
            <a:r>
              <a:rPr lang="ja-JP" altLang="en-US" sz="1600" dirty="0">
                <a:ea typeface="BIZ UDPゴシック" panose="020B0400000000000000" pitchFamily="50" charset="-128"/>
                <a:cs typeface="Times New Roman" panose="02020603050405020304" pitchFamily="18" charset="0"/>
              </a:rPr>
              <a:t>みどり</a:t>
            </a:r>
            <a:r>
              <a:rPr lang="ja-JP" altLang="ja-JP" sz="1600" dirty="0">
                <a:effectLst/>
                <a:ea typeface="BIZ UDPゴシック" panose="020B0400000000000000" pitchFamily="50" charset="-128"/>
                <a:cs typeface="Times New Roman" panose="02020603050405020304" pitchFamily="18" charset="0"/>
              </a:rPr>
              <a:t>の役割が変わってきて</a:t>
            </a:r>
            <a:r>
              <a:rPr lang="ja-JP" altLang="ja-JP" sz="1600" dirty="0">
                <a:ea typeface="BIZ UDPゴシック" panose="020B0400000000000000" pitchFamily="50" charset="-128"/>
                <a:cs typeface="Times New Roman" panose="02020603050405020304" pitchFamily="18" charset="0"/>
              </a:rPr>
              <a:t>いる。今の時代</a:t>
            </a:r>
            <a:r>
              <a:rPr lang="ja-JP" altLang="en-US" sz="1600" dirty="0">
                <a:ea typeface="BIZ UDPゴシック" panose="020B0400000000000000" pitchFamily="50" charset="-128"/>
                <a:cs typeface="Times New Roman" panose="02020603050405020304" pitchFamily="18" charset="0"/>
              </a:rPr>
              <a:t>を</a:t>
            </a:r>
            <a:r>
              <a:rPr lang="ja-JP" altLang="ja-JP" sz="1600" dirty="0">
                <a:ea typeface="BIZ UDPゴシック" panose="020B0400000000000000" pitchFamily="50" charset="-128"/>
                <a:cs typeface="Times New Roman" panose="02020603050405020304" pitchFamily="18" charset="0"/>
              </a:rPr>
              <a:t>切り拓いている感じや、色々な人が関わり合う場として都市エリアの価値向上につながる</a:t>
            </a:r>
            <a:r>
              <a:rPr lang="ja-JP" altLang="en-US" sz="1600" dirty="0">
                <a:ea typeface="BIZ UDPゴシック" panose="020B0400000000000000" pitchFamily="50" charset="-128"/>
                <a:cs typeface="Times New Roman" panose="02020603050405020304" pitchFamily="18" charset="0"/>
              </a:rPr>
              <a:t>など、</a:t>
            </a:r>
            <a:r>
              <a:rPr lang="ja-JP" altLang="ja-JP" sz="1600" b="1" dirty="0">
                <a:solidFill>
                  <a:srgbClr val="FF0000"/>
                </a:solidFill>
                <a:effectLst/>
                <a:ea typeface="BIZ UDPゴシック" panose="020B0400000000000000" pitchFamily="50" charset="-128"/>
                <a:cs typeface="Times New Roman" panose="02020603050405020304" pitchFamily="18" charset="0"/>
              </a:rPr>
              <a:t>大阪ならではの都市戦略としてのみどりの位置付けが表現</a:t>
            </a:r>
            <a:r>
              <a:rPr lang="ja-JP" altLang="ja-JP" sz="1600" dirty="0">
                <a:effectLst/>
                <a:ea typeface="BIZ UDPゴシック" panose="020B0400000000000000" pitchFamily="50" charset="-128"/>
                <a:cs typeface="Times New Roman" panose="02020603050405020304" pitchFamily="18" charset="0"/>
              </a:rPr>
              <a:t>できると良い。</a:t>
            </a:r>
            <a:endParaRPr lang="en-US" altLang="ja-JP" sz="1600" dirty="0">
              <a:effectLst/>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ja-JP" sz="1600" dirty="0">
                <a:ea typeface="BIZ UDPゴシック" panose="020B0400000000000000" pitchFamily="50" charset="-128"/>
                <a:cs typeface="Times New Roman" panose="02020603050405020304" pitchFamily="18" charset="0"/>
              </a:rPr>
              <a:t>将来像</a:t>
            </a:r>
            <a:r>
              <a:rPr lang="ja-JP" altLang="en-US" sz="1600" dirty="0">
                <a:ea typeface="BIZ UDPゴシック" panose="020B0400000000000000" pitchFamily="50" charset="-128"/>
                <a:cs typeface="Times New Roman" panose="02020603050405020304" pitchFamily="18" charset="0"/>
              </a:rPr>
              <a:t>について、</a:t>
            </a:r>
            <a:r>
              <a:rPr lang="ja-JP" altLang="ja-JP" sz="1600" dirty="0">
                <a:ea typeface="BIZ UDPゴシック" panose="020B0400000000000000" pitchFamily="50" charset="-128"/>
                <a:cs typeface="Times New Roman" panose="02020603050405020304" pitchFamily="18" charset="0"/>
              </a:rPr>
              <a:t>「人と自然が共生」</a:t>
            </a:r>
            <a:r>
              <a:rPr lang="ja-JP" altLang="en-US" sz="1600" dirty="0">
                <a:ea typeface="BIZ UDPゴシック" panose="020B0400000000000000" pitchFamily="50" charset="-128"/>
                <a:cs typeface="Times New Roman" panose="02020603050405020304" pitchFamily="18" charset="0"/>
              </a:rPr>
              <a:t>を</a:t>
            </a:r>
            <a:r>
              <a:rPr lang="ja-JP" altLang="ja-JP" sz="1600" dirty="0">
                <a:ea typeface="BIZ UDPゴシック" panose="020B0400000000000000" pitchFamily="50" charset="-128"/>
                <a:cs typeface="Times New Roman" panose="02020603050405020304" pitchFamily="18" charset="0"/>
              </a:rPr>
              <a:t>前提と</a:t>
            </a:r>
            <a:r>
              <a:rPr lang="ja-JP" altLang="en-US" sz="1600" dirty="0">
                <a:ea typeface="BIZ UDPゴシック" panose="020B0400000000000000" pitchFamily="50" charset="-128"/>
                <a:cs typeface="Times New Roman" panose="02020603050405020304" pitchFamily="18" charset="0"/>
              </a:rPr>
              <a:t>している。</a:t>
            </a:r>
            <a:r>
              <a:rPr lang="ja-JP" altLang="ja-JP" sz="1600" dirty="0">
                <a:ea typeface="BIZ UDPゴシック" panose="020B0400000000000000" pitchFamily="50" charset="-128"/>
                <a:cs typeface="Times New Roman" panose="02020603050405020304" pitchFamily="18" charset="0"/>
              </a:rPr>
              <a:t>緑化</a:t>
            </a:r>
            <a:r>
              <a:rPr lang="ja-JP" altLang="en-US" sz="1600" dirty="0">
                <a:ea typeface="BIZ UDPゴシック" panose="020B0400000000000000" pitchFamily="50" charset="-128"/>
                <a:cs typeface="Times New Roman" panose="02020603050405020304" pitchFamily="18" charset="0"/>
              </a:rPr>
              <a:t>の</a:t>
            </a:r>
            <a:r>
              <a:rPr lang="ja-JP" altLang="ja-JP" sz="1600" dirty="0">
                <a:ea typeface="BIZ UDPゴシック" panose="020B0400000000000000" pitchFamily="50" charset="-128"/>
                <a:cs typeface="Times New Roman" panose="02020603050405020304" pitchFamily="18" charset="0"/>
              </a:rPr>
              <a:t>際に</a:t>
            </a:r>
            <a:r>
              <a:rPr lang="ja-JP" altLang="en-US" sz="1600" dirty="0">
                <a:ea typeface="BIZ UDPゴシック" panose="020B0400000000000000" pitchFamily="50" charset="-128"/>
                <a:cs typeface="Times New Roman" panose="02020603050405020304" pitchFamily="18" charset="0"/>
              </a:rPr>
              <a:t>は、</a:t>
            </a:r>
            <a:r>
              <a:rPr lang="ja-JP" altLang="ja-JP" sz="1600" dirty="0">
                <a:ea typeface="BIZ UDPゴシック" panose="020B0400000000000000" pitchFamily="50" charset="-128"/>
                <a:cs typeface="Times New Roman" panose="02020603050405020304" pitchFamily="18" charset="0"/>
              </a:rPr>
              <a:t>郷土種を使う</a:t>
            </a:r>
            <a:r>
              <a:rPr lang="ja-JP" altLang="en-US" sz="1600" dirty="0">
                <a:ea typeface="BIZ UDPゴシック" panose="020B0400000000000000" pitchFamily="50" charset="-128"/>
                <a:cs typeface="Times New Roman" panose="02020603050405020304" pitchFamily="18" charset="0"/>
              </a:rPr>
              <a:t>こと</a:t>
            </a:r>
            <a:r>
              <a:rPr lang="ja-JP" altLang="ja-JP" sz="1600" dirty="0">
                <a:ea typeface="BIZ UDPゴシック" panose="020B0400000000000000" pitchFamily="50" charset="-128"/>
                <a:cs typeface="Times New Roman" panose="02020603050405020304" pitchFamily="18" charset="0"/>
              </a:rPr>
              <a:t>、遺伝子の混乱が起こらないよう配慮する</a:t>
            </a:r>
            <a:r>
              <a:rPr lang="ja-JP" altLang="en-US" sz="1600" dirty="0">
                <a:ea typeface="BIZ UDPゴシック" panose="020B0400000000000000" pitchFamily="50" charset="-128"/>
                <a:cs typeface="Times New Roman" panose="02020603050405020304" pitchFamily="18" charset="0"/>
              </a:rPr>
              <a:t>ことなど、生物多様性が</a:t>
            </a:r>
            <a:r>
              <a:rPr lang="ja-JP" altLang="ja-JP" sz="1600" dirty="0">
                <a:ea typeface="BIZ UDPゴシック" panose="020B0400000000000000" pitchFamily="50" charset="-128"/>
                <a:cs typeface="Times New Roman" panose="02020603050405020304" pitchFamily="18" charset="0"/>
              </a:rPr>
              <a:t>重視されて</a:t>
            </a:r>
            <a:r>
              <a:rPr lang="ja-JP" altLang="en-US" sz="1600" dirty="0">
                <a:ea typeface="BIZ UDPゴシック" panose="020B0400000000000000" pitchFamily="50" charset="-128"/>
                <a:cs typeface="Times New Roman" panose="02020603050405020304" pitchFamily="18" charset="0"/>
              </a:rPr>
              <a:t>おり、大事な視点</a:t>
            </a:r>
            <a:r>
              <a:rPr lang="ja-JP" altLang="ja-JP" sz="1600" dirty="0">
                <a:ea typeface="BIZ UDPゴシック" panose="020B0400000000000000" pitchFamily="50" charset="-128"/>
                <a:cs typeface="Times New Roman" panose="02020603050405020304" pitchFamily="18" charset="0"/>
              </a:rPr>
              <a:t>。</a:t>
            </a:r>
            <a:endParaRPr lang="en-US" altLang="ja-JP" sz="1600" dirty="0">
              <a:ea typeface="BIZ UDPゴシック" panose="020B0400000000000000" pitchFamily="50" charset="-128"/>
              <a:cs typeface="Times New Roman" panose="02020603050405020304" pitchFamily="18" charset="0"/>
            </a:endParaRPr>
          </a:p>
          <a:p>
            <a:pPr marL="360363" indent="-273050">
              <a:buFont typeface="BIZ UDPゴシック" panose="020B0400000000000000" pitchFamily="50" charset="-128"/>
              <a:buChar char="○"/>
            </a:pPr>
            <a:r>
              <a:rPr lang="ja-JP" altLang="en-US" sz="1600" dirty="0">
                <a:ea typeface="BIZ UDPゴシック" panose="020B0400000000000000" pitchFamily="50" charset="-128"/>
                <a:cs typeface="Times New Roman" panose="02020603050405020304" pitchFamily="18" charset="0"/>
              </a:rPr>
              <a:t>３つの</a:t>
            </a:r>
            <a:r>
              <a:rPr lang="ja-JP" altLang="ja-JP" sz="1600" dirty="0">
                <a:ea typeface="BIZ UDPゴシック" panose="020B0400000000000000" pitchFamily="50" charset="-128"/>
                <a:cs typeface="Times New Roman" panose="02020603050405020304" pitchFamily="18" charset="0"/>
              </a:rPr>
              <a:t>目標</a:t>
            </a:r>
            <a:r>
              <a:rPr lang="ja-JP" altLang="en-US" sz="1600" dirty="0">
                <a:ea typeface="BIZ UDPゴシック" panose="020B0400000000000000" pitchFamily="50" charset="-128"/>
                <a:cs typeface="Times New Roman" panose="02020603050405020304" pitchFamily="18" charset="0"/>
              </a:rPr>
              <a:t>について、</a:t>
            </a:r>
            <a:r>
              <a:rPr lang="ja-JP" altLang="ja-JP" sz="1600" dirty="0">
                <a:ea typeface="BIZ UDPゴシック" panose="020B0400000000000000" pitchFamily="50" charset="-128"/>
                <a:cs typeface="Times New Roman" panose="02020603050405020304" pitchFamily="18" charset="0"/>
              </a:rPr>
              <a:t>全てのいのちが豊かに共生していなければ、持続可能はあり得ないし、自然の中に経済が成り立っている</a:t>
            </a:r>
            <a:r>
              <a:rPr lang="ja-JP" altLang="en-US" sz="1600" dirty="0">
                <a:ea typeface="BIZ UDPゴシック" panose="020B0400000000000000" pitchFamily="50" charset="-128"/>
                <a:cs typeface="Times New Roman" panose="02020603050405020304" pitchFamily="18" charset="0"/>
              </a:rPr>
              <a:t>。</a:t>
            </a:r>
            <a:r>
              <a:rPr lang="ja-JP" altLang="en-US" sz="1600" b="1" dirty="0">
                <a:solidFill>
                  <a:srgbClr val="FF0000"/>
                </a:solidFill>
                <a:ea typeface="BIZ UDPゴシック" panose="020B0400000000000000" pitchFamily="50" charset="-128"/>
                <a:cs typeface="Times New Roman" panose="02020603050405020304" pitchFamily="18" charset="0"/>
              </a:rPr>
              <a:t>３つは</a:t>
            </a:r>
            <a:r>
              <a:rPr lang="ja-JP" altLang="ja-JP" sz="1600" b="1" dirty="0">
                <a:solidFill>
                  <a:srgbClr val="FF0000"/>
                </a:solidFill>
                <a:ea typeface="BIZ UDPゴシック" panose="020B0400000000000000" pitchFamily="50" charset="-128"/>
                <a:cs typeface="Times New Roman" panose="02020603050405020304" pitchFamily="18" charset="0"/>
              </a:rPr>
              <a:t>優劣なく同等の価値を持っている</a:t>
            </a:r>
            <a:r>
              <a:rPr lang="ja-JP" altLang="ja-JP" sz="1600" dirty="0">
                <a:ea typeface="BIZ UDPゴシック" panose="020B0400000000000000" pitchFamily="50" charset="-128"/>
                <a:cs typeface="Times New Roman" panose="02020603050405020304" pitchFamily="18" charset="0"/>
              </a:rPr>
              <a:t>こと</a:t>
            </a:r>
            <a:r>
              <a:rPr lang="ja-JP" altLang="en-US" sz="1600" dirty="0">
                <a:ea typeface="BIZ UDPゴシック" panose="020B0400000000000000" pitchFamily="50" charset="-128"/>
                <a:cs typeface="Times New Roman" panose="02020603050405020304" pitchFamily="18" charset="0"/>
              </a:rPr>
              <a:t>を示せるような工夫が必要。</a:t>
            </a:r>
            <a:endParaRPr lang="en-US" altLang="ja-JP" sz="1600" dirty="0">
              <a:ea typeface="BIZ UDPゴシック" panose="020B0400000000000000" pitchFamily="50" charset="-128"/>
              <a:cs typeface="Times New Roman" panose="02020603050405020304" pitchFamily="18" charset="0"/>
            </a:endParaRPr>
          </a:p>
          <a:p>
            <a:r>
              <a:rPr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r>
              <a:rPr lang="ja-JP" altLang="en-US" sz="1600" b="1" kern="100" dirty="0">
                <a:latin typeface="Century" panose="02040604050505020304" pitchFamily="18" charset="0"/>
                <a:ea typeface="BIZ UDPゴシック" panose="020B0400000000000000" pitchFamily="50" charset="-128"/>
                <a:cs typeface="Times New Roman" panose="02020603050405020304" pitchFamily="18" charset="0"/>
              </a:rPr>
              <a:t>基本的な方向性</a:t>
            </a:r>
            <a:r>
              <a:rPr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endPar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dirty="0">
                <a:ea typeface="BIZ UDPゴシック" panose="020B0400000000000000" pitchFamily="50" charset="-128"/>
                <a:cs typeface="Times New Roman" panose="02020603050405020304" pitchFamily="18" charset="0"/>
              </a:rPr>
              <a:t>レジリエンスについて、災害後の避難生活のあり方自体を根本的に見直す必要があるといった課題があ</a:t>
            </a:r>
            <a:r>
              <a:rPr lang="ja-JP" altLang="en-US" sz="1600" dirty="0">
                <a:ea typeface="BIZ UDPゴシック" panose="020B0400000000000000" pitchFamily="50" charset="-128"/>
                <a:cs typeface="Times New Roman" panose="02020603050405020304" pitchFamily="18" charset="0"/>
              </a:rPr>
              <a:t>り、</a:t>
            </a:r>
            <a:r>
              <a:rPr lang="ja-JP" altLang="ja-JP" sz="1600" dirty="0">
                <a:ea typeface="BIZ UDPゴシック" panose="020B0400000000000000" pitchFamily="50" charset="-128"/>
                <a:cs typeface="Times New Roman" panose="02020603050405020304" pitchFamily="18" charset="0"/>
              </a:rPr>
              <a:t>公園</a:t>
            </a:r>
            <a:r>
              <a:rPr lang="ja-JP" altLang="en-US" sz="1600" dirty="0">
                <a:ea typeface="BIZ UDPゴシック" panose="020B0400000000000000" pitchFamily="50" charset="-128"/>
                <a:cs typeface="Times New Roman" panose="02020603050405020304" pitchFamily="18" charset="0"/>
              </a:rPr>
              <a:t>の役割・機能</a:t>
            </a:r>
            <a:r>
              <a:rPr lang="ja-JP" altLang="ja-JP" sz="1600" dirty="0">
                <a:ea typeface="BIZ UDPゴシック" panose="020B0400000000000000" pitchFamily="50" charset="-128"/>
                <a:cs typeface="Times New Roman" panose="02020603050405020304" pitchFamily="18" charset="0"/>
              </a:rPr>
              <a:t>として検討が必要。</a:t>
            </a:r>
            <a:endParaRPr lang="en-US" altLang="ja-JP" sz="1600" dirty="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dirty="0">
                <a:ea typeface="BIZ UDPゴシック" panose="020B0400000000000000" pitchFamily="50" charset="-128"/>
                <a:cs typeface="Times New Roman" panose="02020603050405020304" pitchFamily="18" charset="0"/>
              </a:rPr>
              <a:t>これまでは開発</a:t>
            </a:r>
            <a:r>
              <a:rPr lang="ja-JP" altLang="en-US" sz="1600" dirty="0">
                <a:ea typeface="BIZ UDPゴシック" panose="020B0400000000000000" pitchFamily="50" charset="-128"/>
                <a:cs typeface="Times New Roman" panose="02020603050405020304" pitchFamily="18" charset="0"/>
              </a:rPr>
              <a:t>を</a:t>
            </a:r>
            <a:r>
              <a:rPr lang="ja-JP" altLang="ja-JP" sz="1600" dirty="0">
                <a:ea typeface="BIZ UDPゴシック" panose="020B0400000000000000" pitchFamily="50" charset="-128"/>
                <a:cs typeface="Times New Roman" panose="02020603050405020304" pitchFamily="18" charset="0"/>
              </a:rPr>
              <a:t>抑制すれば自然が守れると考えられていたが、今は開発</a:t>
            </a:r>
            <a:r>
              <a:rPr lang="ja-JP" altLang="en-US" sz="1600" dirty="0">
                <a:ea typeface="BIZ UDPゴシック" panose="020B0400000000000000" pitchFamily="50" charset="-128"/>
                <a:cs typeface="Times New Roman" panose="02020603050405020304" pitchFamily="18" charset="0"/>
              </a:rPr>
              <a:t>を</a:t>
            </a:r>
            <a:r>
              <a:rPr lang="ja-JP" altLang="ja-JP" sz="1600" dirty="0">
                <a:ea typeface="BIZ UDPゴシック" panose="020B0400000000000000" pitchFamily="50" charset="-128"/>
                <a:cs typeface="Times New Roman" panose="02020603050405020304" pitchFamily="18" charset="0"/>
              </a:rPr>
              <a:t>抑制しても</a:t>
            </a:r>
            <a:r>
              <a:rPr lang="ja-JP" altLang="en-US" sz="1600" dirty="0">
                <a:ea typeface="BIZ UDPゴシック" panose="020B0400000000000000" pitchFamily="50" charset="-128"/>
                <a:cs typeface="Times New Roman" panose="02020603050405020304" pitchFamily="18" charset="0"/>
              </a:rPr>
              <a:t>手入れ</a:t>
            </a:r>
            <a:r>
              <a:rPr lang="ja-JP" altLang="ja-JP" sz="1600" dirty="0">
                <a:ea typeface="BIZ UDPゴシック" panose="020B0400000000000000" pitchFamily="50" charset="-128"/>
                <a:cs typeface="Times New Roman" panose="02020603050405020304" pitchFamily="18" charset="0"/>
              </a:rPr>
              <a:t>し</a:t>
            </a:r>
            <a:r>
              <a:rPr lang="ja-JP" altLang="en-US" sz="1600" dirty="0">
                <a:ea typeface="BIZ UDPゴシック" panose="020B0400000000000000" pitchFamily="50" charset="-128"/>
                <a:cs typeface="Times New Roman" panose="02020603050405020304" pitchFamily="18" charset="0"/>
              </a:rPr>
              <a:t>なければ</a:t>
            </a:r>
            <a:r>
              <a:rPr lang="ja-JP" altLang="ja-JP" sz="1600" dirty="0">
                <a:ea typeface="BIZ UDPゴシック" panose="020B0400000000000000" pitchFamily="50" charset="-128"/>
                <a:cs typeface="Times New Roman" panose="02020603050405020304" pitchFamily="18" charset="0"/>
              </a:rPr>
              <a:t>自然</a:t>
            </a:r>
            <a:r>
              <a:rPr lang="ja-JP" altLang="en-US" sz="1600" dirty="0">
                <a:ea typeface="BIZ UDPゴシック" panose="020B0400000000000000" pitchFamily="50" charset="-128"/>
                <a:cs typeface="Times New Roman" panose="02020603050405020304" pitchFamily="18" charset="0"/>
              </a:rPr>
              <a:t>が</a:t>
            </a:r>
            <a:r>
              <a:rPr lang="ja-JP" altLang="ja-JP" sz="1600" dirty="0">
                <a:ea typeface="BIZ UDPゴシック" panose="020B0400000000000000" pitchFamily="50" charset="-128"/>
                <a:cs typeface="Times New Roman" panose="02020603050405020304" pitchFamily="18" charset="0"/>
              </a:rPr>
              <a:t>劣化していくという認識に変わって</a:t>
            </a:r>
            <a:r>
              <a:rPr lang="ja-JP" altLang="en-US" sz="1600" dirty="0">
                <a:ea typeface="BIZ UDPゴシック" panose="020B0400000000000000" pitchFamily="50" charset="-128"/>
                <a:cs typeface="Times New Roman" panose="02020603050405020304" pitchFamily="18" charset="0"/>
              </a:rPr>
              <a:t>きて</a:t>
            </a:r>
            <a:r>
              <a:rPr lang="ja-JP" altLang="ja-JP" sz="1600" dirty="0">
                <a:ea typeface="BIZ UDPゴシック" panose="020B0400000000000000" pitchFamily="50" charset="-128"/>
                <a:cs typeface="Times New Roman" panose="02020603050405020304" pitchFamily="18" charset="0"/>
              </a:rPr>
              <a:t>いる。農地、</a:t>
            </a:r>
            <a:r>
              <a:rPr lang="ja-JP" altLang="en-US" sz="1600" dirty="0">
                <a:ea typeface="BIZ UDPゴシック" panose="020B0400000000000000" pitchFamily="50" charset="-128"/>
                <a:cs typeface="Times New Roman" panose="02020603050405020304" pitchFamily="18" charset="0"/>
              </a:rPr>
              <a:t>森林</a:t>
            </a:r>
            <a:r>
              <a:rPr lang="ja-JP" altLang="ja-JP" sz="1600" dirty="0">
                <a:ea typeface="BIZ UDPゴシック" panose="020B0400000000000000" pitchFamily="50" charset="-128"/>
                <a:cs typeface="Times New Roman" panose="02020603050405020304" pitchFamily="18" charset="0"/>
              </a:rPr>
              <a:t>、公園いずれも</a:t>
            </a:r>
            <a:r>
              <a:rPr lang="ja-JP" altLang="en-US" sz="1600" dirty="0">
                <a:ea typeface="BIZ UDPゴシック" panose="020B0400000000000000" pitchFamily="50" charset="-128"/>
                <a:cs typeface="Times New Roman" panose="02020603050405020304" pitchFamily="18" charset="0"/>
              </a:rPr>
              <a:t>手入れ</a:t>
            </a:r>
            <a:r>
              <a:rPr lang="ja-JP" altLang="ja-JP" sz="1600" dirty="0">
                <a:ea typeface="BIZ UDPゴシック" panose="020B0400000000000000" pitchFamily="50" charset="-128"/>
                <a:cs typeface="Times New Roman" panose="02020603050405020304" pitchFamily="18" charset="0"/>
              </a:rPr>
              <a:t>が</a:t>
            </a:r>
            <a:r>
              <a:rPr lang="ja-JP" altLang="en-US" sz="1600" dirty="0">
                <a:ea typeface="BIZ UDPゴシック" panose="020B0400000000000000" pitchFamily="50" charset="-128"/>
                <a:cs typeface="Times New Roman" panose="02020603050405020304" pitchFamily="18" charset="0"/>
              </a:rPr>
              <a:t>必要。</a:t>
            </a:r>
            <a:endParaRPr lang="en-US" altLang="ja-JP" sz="1600" dirty="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a:ea typeface="BIZ UDPゴシック" panose="020B0400000000000000" pitchFamily="50" charset="-128"/>
                <a:cs typeface="Times New Roman" panose="02020603050405020304" pitchFamily="18" charset="0"/>
              </a:rPr>
              <a:t>今後</a:t>
            </a:r>
            <a:r>
              <a:rPr lang="ja-JP" altLang="en-US" sz="1600">
                <a:ea typeface="BIZ UDPゴシック" panose="020B0400000000000000" pitchFamily="50" charset="-128"/>
                <a:cs typeface="Times New Roman" panose="02020603050405020304" pitchFamily="18" charset="0"/>
              </a:rPr>
              <a:t>は</a:t>
            </a:r>
            <a:r>
              <a:rPr lang="ja-JP" altLang="ja-JP" sz="1600">
                <a:ea typeface="BIZ UDPゴシック" panose="020B0400000000000000" pitchFamily="50" charset="-128"/>
                <a:cs typeface="Times New Roman" panose="02020603050405020304" pitchFamily="18" charset="0"/>
              </a:rPr>
              <a:t>、</a:t>
            </a:r>
            <a:r>
              <a:rPr lang="ja-JP" altLang="en-US" sz="1600" dirty="0">
                <a:ea typeface="BIZ UDPゴシック" panose="020B0400000000000000" pitchFamily="50" charset="-128"/>
                <a:cs typeface="Times New Roman" panose="02020603050405020304" pitchFamily="18" charset="0"/>
              </a:rPr>
              <a:t>量的充足ではなく</a:t>
            </a:r>
            <a:r>
              <a:rPr lang="ja-JP" altLang="ja-JP" sz="1600" b="1" dirty="0">
                <a:solidFill>
                  <a:srgbClr val="FF0000"/>
                </a:solidFill>
                <a:ea typeface="BIZ UDPゴシック" panose="020B0400000000000000" pitchFamily="50" charset="-128"/>
                <a:cs typeface="Times New Roman" panose="02020603050405020304" pitchFamily="18" charset="0"/>
              </a:rPr>
              <a:t>質への転換</a:t>
            </a:r>
            <a:r>
              <a:rPr lang="ja-JP" altLang="en-US" sz="1600" b="1" dirty="0">
                <a:solidFill>
                  <a:srgbClr val="FF0000"/>
                </a:solidFill>
                <a:ea typeface="BIZ UDPゴシック" panose="020B0400000000000000" pitchFamily="50" charset="-128"/>
                <a:cs typeface="Times New Roman" panose="02020603050405020304" pitchFamily="18" charset="0"/>
              </a:rPr>
              <a:t>や</a:t>
            </a:r>
            <a:r>
              <a:rPr lang="ja-JP" altLang="ja-JP" sz="1600" b="1" dirty="0">
                <a:solidFill>
                  <a:srgbClr val="FF0000"/>
                </a:solidFill>
                <a:ea typeface="BIZ UDPゴシック" panose="020B0400000000000000" pitchFamily="50" charset="-128"/>
                <a:cs typeface="Times New Roman" panose="02020603050405020304" pitchFamily="18" charset="0"/>
              </a:rPr>
              <a:t>利用の高度化</a:t>
            </a:r>
            <a:r>
              <a:rPr lang="ja-JP" altLang="en-US" sz="1600" b="1" dirty="0">
                <a:solidFill>
                  <a:srgbClr val="FF0000"/>
                </a:solidFill>
                <a:ea typeface="BIZ UDPゴシック" panose="020B0400000000000000" pitchFamily="50" charset="-128"/>
                <a:cs typeface="Times New Roman" panose="02020603050405020304" pitchFamily="18" charset="0"/>
              </a:rPr>
              <a:t>につながる</a:t>
            </a:r>
            <a:r>
              <a:rPr lang="ja-JP" altLang="ja-JP" sz="1600" b="1" dirty="0">
                <a:solidFill>
                  <a:srgbClr val="FF0000"/>
                </a:solidFill>
                <a:ea typeface="BIZ UDPゴシック" panose="020B0400000000000000" pitchFamily="50" charset="-128"/>
                <a:cs typeface="Times New Roman" panose="02020603050405020304" pitchFamily="18" charset="0"/>
              </a:rPr>
              <a:t>管理</a:t>
            </a:r>
            <a:r>
              <a:rPr lang="ja-JP" altLang="en-US" sz="1600" b="1" dirty="0">
                <a:solidFill>
                  <a:srgbClr val="FF0000"/>
                </a:solidFill>
                <a:ea typeface="BIZ UDPゴシック" panose="020B0400000000000000" pitchFamily="50" charset="-128"/>
                <a:cs typeface="Times New Roman" panose="02020603050405020304" pitchFamily="18" charset="0"/>
              </a:rPr>
              <a:t>・</a:t>
            </a:r>
            <a:r>
              <a:rPr lang="ja-JP" altLang="ja-JP" sz="1600" b="1" dirty="0">
                <a:solidFill>
                  <a:srgbClr val="FF0000"/>
                </a:solidFill>
                <a:ea typeface="BIZ UDPゴシック" panose="020B0400000000000000" pitchFamily="50" charset="-128"/>
                <a:cs typeface="Times New Roman" panose="02020603050405020304" pitchFamily="18" charset="0"/>
              </a:rPr>
              <a:t>運営の具体的な検討</a:t>
            </a:r>
            <a:r>
              <a:rPr lang="ja-JP" altLang="ja-JP" sz="1600" dirty="0">
                <a:ea typeface="BIZ UDPゴシック" panose="020B0400000000000000" pitchFamily="50" charset="-128"/>
                <a:cs typeface="Times New Roman" panose="02020603050405020304" pitchFamily="18" charset="0"/>
              </a:rPr>
              <a:t>が必要。</a:t>
            </a:r>
            <a:endParaRPr lang="en-US" altLang="ja-JP" sz="1600" dirty="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dirty="0">
                <a:effectLst/>
                <a:ea typeface="BIZ UDPゴシック" panose="020B0400000000000000" pitchFamily="50" charset="-128"/>
                <a:cs typeface="Times New Roman" panose="02020603050405020304" pitchFamily="18" charset="0"/>
              </a:rPr>
              <a:t>「質の高い都市空間」</a:t>
            </a:r>
            <a:r>
              <a:rPr lang="ja-JP" altLang="en-US" sz="1600" dirty="0">
                <a:effectLst/>
                <a:ea typeface="BIZ UDPゴシック" panose="020B0400000000000000" pitchFamily="50" charset="-128"/>
                <a:cs typeface="Times New Roman" panose="02020603050405020304" pitchFamily="18" charset="0"/>
              </a:rPr>
              <a:t>で</a:t>
            </a:r>
            <a:r>
              <a:rPr lang="ja-JP" altLang="ja-JP" sz="1600" dirty="0">
                <a:effectLst/>
                <a:ea typeface="BIZ UDPゴシック" panose="020B0400000000000000" pitchFamily="50" charset="-128"/>
                <a:cs typeface="Times New Roman" panose="02020603050405020304" pitchFamily="18" charset="0"/>
              </a:rPr>
              <a:t>は、</a:t>
            </a:r>
            <a:r>
              <a:rPr lang="ja-JP" altLang="ja-JP" sz="1600" b="1" dirty="0">
                <a:solidFill>
                  <a:srgbClr val="FF0000"/>
                </a:solidFill>
                <a:effectLst/>
                <a:ea typeface="BIZ UDPゴシック" panose="020B0400000000000000" pitchFamily="50" charset="-128"/>
                <a:cs typeface="Times New Roman" panose="02020603050405020304" pitchFamily="18" charset="0"/>
              </a:rPr>
              <a:t>国際戦略の中で勝てる国際都市</a:t>
            </a:r>
            <a:r>
              <a:rPr lang="ja-JP" altLang="en-US" sz="1600" b="1" dirty="0">
                <a:solidFill>
                  <a:srgbClr val="FF0000"/>
                </a:solidFill>
                <a:effectLst/>
                <a:ea typeface="BIZ UDPゴシック" panose="020B0400000000000000" pitchFamily="50" charset="-128"/>
                <a:cs typeface="Times New Roman" panose="02020603050405020304" pitchFamily="18" charset="0"/>
              </a:rPr>
              <a:t>といった表現</a:t>
            </a:r>
            <a:r>
              <a:rPr lang="ja-JP" altLang="en-US" sz="1600" dirty="0">
                <a:effectLst/>
                <a:ea typeface="BIZ UDPゴシック" panose="020B0400000000000000" pitchFamily="50" charset="-128"/>
                <a:cs typeface="Times New Roman" panose="02020603050405020304" pitchFamily="18" charset="0"/>
              </a:rPr>
              <a:t>についても</a:t>
            </a:r>
            <a:r>
              <a:rPr lang="ja-JP" altLang="ja-JP" sz="1600" dirty="0">
                <a:effectLst/>
                <a:ea typeface="BIZ UDPゴシック" panose="020B0400000000000000" pitchFamily="50" charset="-128"/>
                <a:cs typeface="Times New Roman" panose="02020603050405020304" pitchFamily="18" charset="0"/>
              </a:rPr>
              <a:t>検討が必要</a:t>
            </a:r>
            <a:r>
              <a:rPr kumimoji="1"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a:t>
            </a:r>
            <a:endParaRPr kumimoji="1"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en-US" sz="1600" b="1" dirty="0">
                <a:solidFill>
                  <a:srgbClr val="FF0000"/>
                </a:solidFill>
                <a:effectLst/>
                <a:ea typeface="BIZ UDPゴシック" panose="020B0400000000000000" pitchFamily="50" charset="-128"/>
                <a:cs typeface="Times New Roman" panose="02020603050405020304" pitchFamily="18" charset="0"/>
              </a:rPr>
              <a:t>「全てのいのちの共生」以外の</a:t>
            </a:r>
            <a:r>
              <a:rPr lang="ja-JP" altLang="en-US" sz="1600" b="1" dirty="0">
                <a:solidFill>
                  <a:srgbClr val="FF0000"/>
                </a:solidFill>
                <a:ea typeface="BIZ UDPゴシック" panose="020B0400000000000000" pitchFamily="50" charset="-128"/>
                <a:cs typeface="Times New Roman" panose="02020603050405020304" pitchFamily="18" charset="0"/>
              </a:rPr>
              <a:t>項目でも</a:t>
            </a:r>
            <a:r>
              <a:rPr lang="ja-JP" altLang="ja-JP" sz="1600" b="1" dirty="0">
                <a:solidFill>
                  <a:srgbClr val="FF0000"/>
                </a:solidFill>
                <a:effectLst/>
                <a:ea typeface="BIZ UDPゴシック" panose="020B0400000000000000" pitchFamily="50" charset="-128"/>
                <a:cs typeface="Times New Roman" panose="02020603050405020304" pitchFamily="18" charset="0"/>
              </a:rPr>
              <a:t>生物多様性への配慮</a:t>
            </a:r>
            <a:r>
              <a:rPr lang="ja-JP" altLang="ja-JP" sz="1600" dirty="0">
                <a:effectLst/>
                <a:ea typeface="BIZ UDPゴシック" panose="020B0400000000000000" pitchFamily="50" charset="-128"/>
                <a:cs typeface="Times New Roman" panose="02020603050405020304" pitchFamily="18" charset="0"/>
              </a:rPr>
              <a:t>が必要</a:t>
            </a:r>
            <a:r>
              <a:rPr lang="ja-JP" altLang="en-US" sz="1600" dirty="0">
                <a:effectLst/>
                <a:ea typeface="BIZ UDPゴシック" panose="020B0400000000000000" pitchFamily="50" charset="-128"/>
                <a:cs typeface="Times New Roman" panose="02020603050405020304" pitchFamily="18" charset="0"/>
              </a:rPr>
              <a:t>で、</a:t>
            </a:r>
            <a:r>
              <a:rPr lang="ja-JP" altLang="ja-JP" sz="1600" dirty="0">
                <a:effectLst/>
                <a:ea typeface="BIZ UDPゴシック" panose="020B0400000000000000" pitchFamily="50" charset="-128"/>
                <a:cs typeface="Times New Roman" panose="02020603050405020304" pitchFamily="18" charset="0"/>
              </a:rPr>
              <a:t>各項目</a:t>
            </a:r>
            <a:r>
              <a:rPr lang="ja-JP" altLang="en-US" sz="1600" dirty="0">
                <a:effectLst/>
                <a:ea typeface="BIZ UDPゴシック" panose="020B0400000000000000" pitchFamily="50" charset="-128"/>
                <a:cs typeface="Times New Roman" panose="02020603050405020304" pitchFamily="18" charset="0"/>
              </a:rPr>
              <a:t>と</a:t>
            </a:r>
            <a:r>
              <a:rPr lang="ja-JP" altLang="ja-JP" sz="1600" dirty="0">
                <a:effectLst/>
                <a:ea typeface="BIZ UDPゴシック" panose="020B0400000000000000" pitchFamily="50" charset="-128"/>
                <a:cs typeface="Times New Roman" panose="02020603050405020304" pitchFamily="18" charset="0"/>
              </a:rPr>
              <a:t>の連携は重要。</a:t>
            </a:r>
            <a:endParaRPr lang="en-US" altLang="ja-JP" sz="1600" dirty="0">
              <a:effectLst/>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ja-JP" sz="1600" dirty="0">
                <a:effectLst/>
                <a:ea typeface="BIZ UDPゴシック" panose="020B0400000000000000" pitchFamily="50" charset="-128"/>
                <a:cs typeface="Times New Roman" panose="02020603050405020304" pitchFamily="18" charset="0"/>
              </a:rPr>
              <a:t>みどりの計画を推進することによって、都市としての価値や魅力を向上させることをめざすうえでは、</a:t>
            </a:r>
            <a:r>
              <a:rPr lang="ja-JP" altLang="ja-JP" sz="1600" b="1" dirty="0">
                <a:solidFill>
                  <a:srgbClr val="FF0000"/>
                </a:solidFill>
                <a:effectLst/>
                <a:ea typeface="BIZ UDPゴシック" panose="020B0400000000000000" pitchFamily="50" charset="-128"/>
                <a:cs typeface="Times New Roman" panose="02020603050405020304" pitchFamily="18" charset="0"/>
              </a:rPr>
              <a:t>技術革新・イノベーション</a:t>
            </a:r>
            <a:r>
              <a:rPr lang="ja-JP" altLang="ja-JP" sz="1600" dirty="0">
                <a:effectLst/>
                <a:ea typeface="BIZ UDPゴシック" panose="020B0400000000000000" pitchFamily="50" charset="-128"/>
                <a:cs typeface="Times New Roman" panose="02020603050405020304" pitchFamily="18" charset="0"/>
              </a:rPr>
              <a:t>という言葉は入っている方が良い。府の内外から</a:t>
            </a:r>
            <a:r>
              <a:rPr lang="ja-JP" altLang="ja-JP" sz="1600" b="1" dirty="0">
                <a:solidFill>
                  <a:srgbClr val="FF0000"/>
                </a:solidFill>
                <a:effectLst/>
                <a:ea typeface="BIZ UDPゴシック" panose="020B0400000000000000" pitchFamily="50" charset="-128"/>
                <a:cs typeface="Times New Roman" panose="02020603050405020304" pitchFamily="18" charset="0"/>
              </a:rPr>
              <a:t>資金を確保し、実効性を高めていく</a:t>
            </a:r>
            <a:r>
              <a:rPr lang="ja-JP" altLang="ja-JP" sz="1600" dirty="0">
                <a:effectLst/>
                <a:ea typeface="BIZ UDPゴシック" panose="020B0400000000000000" pitchFamily="50" charset="-128"/>
                <a:cs typeface="Times New Roman" panose="02020603050405020304" pitchFamily="18" charset="0"/>
              </a:rPr>
              <a:t>という意味でも重要</a:t>
            </a:r>
            <a:r>
              <a:rPr lang="ja-JP" altLang="en-US" sz="1600" dirty="0">
                <a:effectLst/>
                <a:ea typeface="BIZ UDPゴシック" panose="020B0400000000000000" pitchFamily="50" charset="-128"/>
                <a:cs typeface="Times New Roman" panose="02020603050405020304" pitchFamily="18" charset="0"/>
              </a:rPr>
              <a:t>。</a:t>
            </a:r>
            <a:endParaRPr kumimoji="1"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r>
              <a:rPr kumimoji="1"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r>
              <a:rPr kumimoji="1" lang="ja-JP" altLang="en-US" sz="1600" b="1" kern="100" dirty="0">
                <a:latin typeface="Century" panose="02040604050505020304" pitchFamily="18" charset="0"/>
                <a:ea typeface="BIZ UDPゴシック" panose="020B0400000000000000" pitchFamily="50" charset="-128"/>
                <a:cs typeface="Times New Roman" panose="02020603050405020304" pitchFamily="18" charset="0"/>
              </a:rPr>
              <a:t>実現に向けた方向性</a:t>
            </a:r>
            <a:r>
              <a:rPr kumimoji="1"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p>
          <a:p>
            <a:pPr marL="360363" indent="-273050">
              <a:buFont typeface="BIZ UDPゴシック" panose="020B0400000000000000" pitchFamily="50" charset="-128"/>
              <a:buChar char="○"/>
            </a:pPr>
            <a:r>
              <a:rPr lang="ja-JP" altLang="ja-JP" sz="1600" dirty="0">
                <a:ea typeface="BIZ UDPゴシック" panose="020B0400000000000000" pitchFamily="50" charset="-128"/>
                <a:cs typeface="Times New Roman" panose="02020603050405020304" pitchFamily="18" charset="0"/>
              </a:rPr>
              <a:t>多様な主体と連携について、流域治水</a:t>
            </a:r>
            <a:r>
              <a:rPr lang="ja-JP" altLang="en-US" sz="1600" dirty="0">
                <a:ea typeface="BIZ UDPゴシック" panose="020B0400000000000000" pitchFamily="50" charset="-128"/>
                <a:cs typeface="Times New Roman" panose="02020603050405020304" pitchFamily="18" charset="0"/>
              </a:rPr>
              <a:t>では</a:t>
            </a:r>
            <a:r>
              <a:rPr lang="ja-JP" altLang="ja-JP" sz="1600" dirty="0">
                <a:ea typeface="BIZ UDPゴシック" panose="020B0400000000000000" pitchFamily="50" charset="-128"/>
                <a:cs typeface="Times New Roman" panose="02020603050405020304" pitchFamily="18" charset="0"/>
              </a:rPr>
              <a:t>、府県を超えてさらに広い流域単位で考えていくことも必要で、</a:t>
            </a:r>
            <a:r>
              <a:rPr lang="ja-JP" altLang="ja-JP" sz="1600" b="1" dirty="0">
                <a:solidFill>
                  <a:srgbClr val="FF0000"/>
                </a:solidFill>
                <a:ea typeface="BIZ UDPゴシック" panose="020B0400000000000000" pitchFamily="50" charset="-128"/>
                <a:cs typeface="Times New Roman" panose="02020603050405020304" pitchFamily="18" charset="0"/>
              </a:rPr>
              <a:t>関係府県間の広域調整・連携</a:t>
            </a:r>
            <a:r>
              <a:rPr lang="ja-JP" altLang="ja-JP" sz="1600" dirty="0">
                <a:ea typeface="BIZ UDPゴシック" panose="020B0400000000000000" pitchFamily="50" charset="-128"/>
                <a:cs typeface="Times New Roman" panose="02020603050405020304" pitchFamily="18" charset="0"/>
              </a:rPr>
              <a:t>という視点が必要</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p>
            <a:pPr marL="360363" indent="-273050">
              <a:buFont typeface="BIZ UDPゴシック" panose="020B0400000000000000" pitchFamily="50" charset="-128"/>
              <a:buChar char="○"/>
            </a:pPr>
            <a:r>
              <a:rPr lang="ja-JP" altLang="ja-JP" sz="1600" dirty="0">
                <a:ea typeface="BIZ UDPゴシック" panose="020B0400000000000000" pitchFamily="50" charset="-128"/>
                <a:cs typeface="Times New Roman" panose="02020603050405020304" pitchFamily="18" charset="0"/>
              </a:rPr>
              <a:t>実現に向けた方向性の中に</a:t>
            </a:r>
            <a:r>
              <a:rPr lang="ja-JP" altLang="ja-JP" sz="1600" b="1" dirty="0">
                <a:solidFill>
                  <a:srgbClr val="FF0000"/>
                </a:solidFill>
                <a:ea typeface="BIZ UDPゴシック" panose="020B0400000000000000" pitchFamily="50" charset="-128"/>
                <a:cs typeface="Times New Roman" panose="02020603050405020304" pitchFamily="18" charset="0"/>
              </a:rPr>
              <a:t>ＤＸ技術、ＡＩ技術</a:t>
            </a:r>
            <a:r>
              <a:rPr lang="ja-JP" altLang="ja-JP" sz="1600" dirty="0">
                <a:ea typeface="BIZ UDPゴシック" panose="020B0400000000000000" pitchFamily="50" charset="-128"/>
                <a:cs typeface="Times New Roman" panose="02020603050405020304" pitchFamily="18" charset="0"/>
              </a:rPr>
              <a:t>を入れる必要がある。</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298674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bg1"/>
        </a:solidFill>
        <a:ln w="19050">
          <a:solidFill>
            <a:schemeClr val="accent6">
              <a:lumMod val="60000"/>
              <a:lumOff val="40000"/>
            </a:schemeClr>
          </a:solidFill>
        </a:ln>
      </a:spPr>
      <a:bodyPr wrap="square" rtlCol="0">
        <a:spAutoFit/>
      </a:bodyPr>
      <a:lstStyle>
        <a:defPPr marL="285750" indent="-285750" algn="l">
          <a:buFont typeface="Wingdings" panose="05000000000000000000" pitchFamily="2" charset="2"/>
          <a:buChar char="u"/>
          <a:defRPr kumimoji="1" sz="1600" dirty="0">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1425</Words>
  <Application>Microsoft Office PowerPoint</Application>
  <PresentationFormat>A4 210 x 297 mm</PresentationFormat>
  <Paragraphs>60</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Arial</vt:lpstr>
      <vt:lpstr>Calibri</vt:lpstr>
      <vt:lpstr>Calibri Light</vt:lpstr>
      <vt:lpstr>Century</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2025-03-25T04:43:29Z</dcterms:created>
  <dcterms:modified xsi:type="dcterms:W3CDTF">2025-03-25T04:43:37Z</dcterms:modified>
</cp:coreProperties>
</file>