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72" r:id="rId1"/>
  </p:sldMasterIdLst>
  <p:notesMasterIdLst>
    <p:notesMasterId r:id="rId3"/>
  </p:notesMasterIdLst>
  <p:sldIdLst>
    <p:sldId id="372" r:id="rId2"/>
  </p:sldIdLst>
  <p:sldSz cx="9906000" cy="6858000" type="A4"/>
  <p:notesSz cx="6646863" cy="97774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69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A9D18E"/>
    <a:srgbClr val="70AD47"/>
    <a:srgbClr val="FFFFCC"/>
    <a:srgbClr val="E2F0D9"/>
    <a:srgbClr val="0000CC"/>
    <a:srgbClr val="EBF1E9"/>
    <a:srgbClr val="D5E3CF"/>
    <a:srgbClr val="FFFF99"/>
    <a:srgbClr val="DBEA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6D9F66E-5EB9-4882-86FB-DCBF35E3C3E4}" styleName="中間スタイル 4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66" autoAdjust="0"/>
    <p:restoredTop sz="94660"/>
  </p:normalViewPr>
  <p:slideViewPr>
    <p:cSldViewPr snapToGrid="0">
      <p:cViewPr varScale="1">
        <p:scale>
          <a:sx n="78" d="100"/>
          <a:sy n="78" d="100"/>
        </p:scale>
        <p:origin x="696" y="52"/>
      </p:cViewPr>
      <p:guideLst>
        <p:guide orient="horz" pos="2069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880101" cy="490354"/>
          </a:xfrm>
          <a:prstGeom prst="rect">
            <a:avLst/>
          </a:prstGeom>
        </p:spPr>
        <p:txBody>
          <a:bodyPr vert="horz" lIns="89665" tIns="44833" rIns="89665" bIns="4483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765213" y="1"/>
            <a:ext cx="2880101" cy="490354"/>
          </a:xfrm>
          <a:prstGeom prst="rect">
            <a:avLst/>
          </a:prstGeom>
        </p:spPr>
        <p:txBody>
          <a:bodyPr vert="horz" lIns="89665" tIns="44833" rIns="89665" bIns="44833" rtlCol="0"/>
          <a:lstStyle>
            <a:lvl1pPr algn="r">
              <a:defRPr sz="1200"/>
            </a:lvl1pPr>
          </a:lstStyle>
          <a:p>
            <a:fld id="{C6B1AF3B-019E-4E72-B721-FB352D26F534}" type="datetimeFigureOut">
              <a:rPr kumimoji="1" lang="ja-JP" altLang="en-US" smtClean="0"/>
              <a:t>2025/3/26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1222375"/>
            <a:ext cx="4767263" cy="33004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665" tIns="44833" rIns="89665" bIns="4483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64998" y="4705216"/>
            <a:ext cx="5316870" cy="3849436"/>
          </a:xfrm>
          <a:prstGeom prst="rect">
            <a:avLst/>
          </a:prstGeom>
        </p:spPr>
        <p:txBody>
          <a:bodyPr vert="horz" lIns="89665" tIns="44833" rIns="89665" bIns="4483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287060"/>
            <a:ext cx="2880101" cy="490354"/>
          </a:xfrm>
          <a:prstGeom prst="rect">
            <a:avLst/>
          </a:prstGeom>
        </p:spPr>
        <p:txBody>
          <a:bodyPr vert="horz" lIns="89665" tIns="44833" rIns="89665" bIns="4483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765213" y="9287060"/>
            <a:ext cx="2880101" cy="490354"/>
          </a:xfrm>
          <a:prstGeom prst="rect">
            <a:avLst/>
          </a:prstGeom>
        </p:spPr>
        <p:txBody>
          <a:bodyPr vert="horz" lIns="89665" tIns="44833" rIns="89665" bIns="44833" rtlCol="0" anchor="b"/>
          <a:lstStyle>
            <a:lvl1pPr algn="r">
              <a:defRPr sz="1200"/>
            </a:lvl1pPr>
          </a:lstStyle>
          <a:p>
            <a:fld id="{292805AB-935D-4553-A482-B173FDD3EA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8470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D212-DAD6-4231-BD10-6DFDF831D5C7}" type="datetimeFigureOut">
              <a:rPr kumimoji="1" lang="ja-JP" altLang="en-US" smtClean="0"/>
              <a:t>2025/3/26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DF1FA-2879-4CB1-9630-E4043495BA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936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D212-DAD6-4231-BD10-6DFDF831D5C7}" type="datetimeFigureOut">
              <a:rPr kumimoji="1" lang="ja-JP" altLang="en-US" smtClean="0"/>
              <a:t>2025/3/26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DF1FA-2879-4CB1-9630-E4043495BA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0736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D212-DAD6-4231-BD10-6DFDF831D5C7}" type="datetimeFigureOut">
              <a:rPr kumimoji="1" lang="ja-JP" altLang="en-US" smtClean="0"/>
              <a:t>2025/3/26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DF1FA-2879-4CB1-9630-E4043495BA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4915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D212-DAD6-4231-BD10-6DFDF831D5C7}" type="datetimeFigureOut">
              <a:rPr kumimoji="1" lang="ja-JP" altLang="en-US" smtClean="0"/>
              <a:t>2025/3/26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DF1FA-2879-4CB1-9630-E4043495BA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4842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D212-DAD6-4231-BD10-6DFDF831D5C7}" type="datetimeFigureOut">
              <a:rPr kumimoji="1" lang="ja-JP" altLang="en-US" smtClean="0"/>
              <a:t>2025/3/26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DF1FA-2879-4CB1-9630-E4043495BA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6686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D212-DAD6-4231-BD10-6DFDF831D5C7}" type="datetimeFigureOut">
              <a:rPr kumimoji="1" lang="ja-JP" altLang="en-US" smtClean="0"/>
              <a:t>2025/3/26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DF1FA-2879-4CB1-9630-E4043495BA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2119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D212-DAD6-4231-BD10-6DFDF831D5C7}" type="datetimeFigureOut">
              <a:rPr kumimoji="1" lang="ja-JP" altLang="en-US" smtClean="0"/>
              <a:t>2025/3/26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DF1FA-2879-4CB1-9630-E4043495BA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7033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D212-DAD6-4231-BD10-6DFDF831D5C7}" type="datetimeFigureOut">
              <a:rPr kumimoji="1" lang="ja-JP" altLang="en-US" smtClean="0"/>
              <a:t>2025/3/26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DF1FA-2879-4CB1-9630-E4043495BA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5854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D212-DAD6-4231-BD10-6DFDF831D5C7}" type="datetimeFigureOut">
              <a:rPr kumimoji="1" lang="ja-JP" altLang="en-US" smtClean="0"/>
              <a:t>2025/3/26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DF1FA-2879-4CB1-9630-E4043495BA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1387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D212-DAD6-4231-BD10-6DFDF831D5C7}" type="datetimeFigureOut">
              <a:rPr kumimoji="1" lang="ja-JP" altLang="en-US" smtClean="0"/>
              <a:t>2025/3/26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DF1FA-2879-4CB1-9630-E4043495BA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1779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D212-DAD6-4231-BD10-6DFDF831D5C7}" type="datetimeFigureOut">
              <a:rPr kumimoji="1" lang="ja-JP" altLang="en-US" smtClean="0"/>
              <a:t>2025/3/26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DF1FA-2879-4CB1-9630-E4043495BA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0391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6D212-DAD6-4231-BD10-6DFDF831D5C7}" type="datetimeFigureOut">
              <a:rPr kumimoji="1" lang="ja-JP" altLang="en-US" smtClean="0"/>
              <a:t>2025/3/26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DF1FA-2879-4CB1-9630-E4043495BA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017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A6289-60B2-E80B-C7F3-8AB8F1120E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>
            <a:extLst>
              <a:ext uri="{FF2B5EF4-FFF2-40B4-BE49-F238E27FC236}">
                <a16:creationId xmlns:a16="http://schemas.microsoft.com/office/drawing/2014/main" id="{4371F9EC-7515-0CE8-7BFA-8EE46D8528A6}"/>
              </a:ext>
            </a:extLst>
          </p:cNvPr>
          <p:cNvSpPr txBox="1">
            <a:spLocks/>
          </p:cNvSpPr>
          <p:nvPr/>
        </p:nvSpPr>
        <p:spPr bwMode="auto">
          <a:xfrm>
            <a:off x="0" y="-13515"/>
            <a:ext cx="9905999" cy="468000"/>
          </a:xfrm>
          <a:prstGeom prst="rect">
            <a:avLst/>
          </a:prstGeom>
          <a:gradFill rotWithShape="1">
            <a:gsLst>
              <a:gs pos="0">
                <a:srgbClr val="00B050"/>
              </a:gs>
              <a:gs pos="80000">
                <a:srgbClr val="00B050"/>
              </a:gs>
              <a:gs pos="100000">
                <a:srgbClr val="00B050"/>
              </a:gs>
            </a:gsLst>
            <a:lin ang="5400000" scaled="0"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9060" tIns="49530" rIns="99060" bIns="4953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990570" fontAlgn="auto">
              <a:spcAft>
                <a:spcPts val="0"/>
              </a:spcAft>
              <a:defRPr/>
            </a:pPr>
            <a:r>
              <a:rPr lang="ja-JP" altLang="en-US" sz="2000" b="1" dirty="0">
                <a:solidFill>
                  <a:sysClr val="window" lastClr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今後の進め方（スケジュール）</a:t>
            </a:r>
          </a:p>
        </p:txBody>
      </p:sp>
      <p:graphicFrame>
        <p:nvGraphicFramePr>
          <p:cNvPr id="7" name="表 7">
            <a:extLst>
              <a:ext uri="{FF2B5EF4-FFF2-40B4-BE49-F238E27FC236}">
                <a16:creationId xmlns:a16="http://schemas.microsoft.com/office/drawing/2014/main" id="{45897B8E-98A3-4AE0-ACE3-F3470F9D08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7199933"/>
              </p:ext>
            </p:extLst>
          </p:nvPr>
        </p:nvGraphicFramePr>
        <p:xfrm>
          <a:off x="171762" y="546538"/>
          <a:ext cx="9562475" cy="463521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229556">
                  <a:extLst>
                    <a:ext uri="{9D8B030D-6E8A-4147-A177-3AD203B41FA5}">
                      <a16:colId xmlns:a16="http://schemas.microsoft.com/office/drawing/2014/main" val="2959914060"/>
                    </a:ext>
                  </a:extLst>
                </a:gridCol>
                <a:gridCol w="2027264">
                  <a:extLst>
                    <a:ext uri="{9D8B030D-6E8A-4147-A177-3AD203B41FA5}">
                      <a16:colId xmlns:a16="http://schemas.microsoft.com/office/drawing/2014/main" val="1833105446"/>
                    </a:ext>
                  </a:extLst>
                </a:gridCol>
                <a:gridCol w="2077175">
                  <a:extLst>
                    <a:ext uri="{9D8B030D-6E8A-4147-A177-3AD203B41FA5}">
                      <a16:colId xmlns:a16="http://schemas.microsoft.com/office/drawing/2014/main" val="3323756708"/>
                    </a:ext>
                  </a:extLst>
                </a:gridCol>
                <a:gridCol w="2228480">
                  <a:extLst>
                    <a:ext uri="{9D8B030D-6E8A-4147-A177-3AD203B41FA5}">
                      <a16:colId xmlns:a16="http://schemas.microsoft.com/office/drawing/2014/main" val="956792699"/>
                    </a:ext>
                  </a:extLst>
                </a:gridCol>
              </a:tblGrid>
              <a:tr h="477568"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計画審議③</a:t>
                      </a:r>
                      <a:endParaRPr kumimoji="1" lang="en-US" altLang="ja-JP" sz="16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en-US" altLang="ja-JP" sz="14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R6</a:t>
                      </a:r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第８回（今回）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計画審議④</a:t>
                      </a:r>
                      <a:endParaRPr kumimoji="1" lang="en-US" altLang="ja-JP" sz="16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</a:t>
                      </a:r>
                      <a:r>
                        <a:rPr kumimoji="1" lang="en-US" altLang="ja-JP" sz="14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R7</a:t>
                      </a:r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．７予定）</a:t>
                      </a:r>
                      <a:endParaRPr kumimoji="1" lang="ja-JP" altLang="en-US" sz="16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計画審議⑤</a:t>
                      </a:r>
                      <a:endParaRPr kumimoji="1" lang="en-US" altLang="ja-JP" sz="16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</a:t>
                      </a:r>
                      <a:r>
                        <a:rPr kumimoji="1" lang="en-US" altLang="ja-JP" sz="14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R7</a:t>
                      </a:r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．１０予定）</a:t>
                      </a:r>
                      <a:endParaRPr kumimoji="1" lang="ja-JP" altLang="en-US" sz="16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500043"/>
                  </a:ext>
                </a:extLst>
              </a:tr>
              <a:tr h="3625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将来像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6124091"/>
                  </a:ext>
                </a:extLst>
              </a:tr>
              <a:tr h="3625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基本的な方向性（定性的な目標）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5928894"/>
                  </a:ext>
                </a:extLst>
              </a:tr>
              <a:tr h="3625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基本戦略（取組方針）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8195590"/>
                  </a:ext>
                </a:extLst>
              </a:tr>
              <a:tr h="3625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計画期間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8484895"/>
                  </a:ext>
                </a:extLst>
              </a:tr>
              <a:tr h="8239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みどりのネットワーク図・配置方針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◎</a:t>
                      </a:r>
                    </a:p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第３回部会（話題提供）</a:t>
                      </a:r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を踏まえて整理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82898"/>
                  </a:ext>
                </a:extLst>
              </a:tr>
              <a:tr h="3625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みどりの効果・各主体の役割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046197"/>
                  </a:ext>
                </a:extLst>
              </a:tr>
              <a:tr h="3625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個別施策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5657958"/>
                  </a:ext>
                </a:extLst>
              </a:tr>
              <a:tr h="3625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モニタリング指標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8558649"/>
                  </a:ext>
                </a:extLst>
              </a:tr>
              <a:tr h="3625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その他（推進体制、進行管理等）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587623"/>
                  </a:ext>
                </a:extLst>
              </a:tr>
              <a:tr h="3625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部会報告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骨子案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素案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案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6259329"/>
                  </a:ext>
                </a:extLst>
              </a:tr>
            </a:tbl>
          </a:graphicData>
        </a:graphic>
      </p:graphicFrame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C046F68-6518-4080-C438-77D54BE72EB3}"/>
              </a:ext>
            </a:extLst>
          </p:cNvPr>
          <p:cNvSpPr/>
          <p:nvPr/>
        </p:nvSpPr>
        <p:spPr>
          <a:xfrm>
            <a:off x="3421849" y="1106864"/>
            <a:ext cx="1999571" cy="299109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4CB4E2C-406E-7A0B-4198-BDD78A9EA0ED}"/>
              </a:ext>
            </a:extLst>
          </p:cNvPr>
          <p:cNvSpPr txBox="1"/>
          <p:nvPr/>
        </p:nvSpPr>
        <p:spPr>
          <a:xfrm>
            <a:off x="5441644" y="5276859"/>
            <a:ext cx="4265266" cy="738664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令和７年度環境審議会（開催予定）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第１回：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R7.</a:t>
            </a:r>
            <a:r>
              <a:rPr kumimoji="1" lang="ja-JP" altLang="en-US" sz="14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７頃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第２回：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R7.1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１頃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9E77CF9-5BB2-627E-BDC3-5B25C6EBE61A}"/>
              </a:ext>
            </a:extLst>
          </p:cNvPr>
          <p:cNvSpPr txBox="1"/>
          <p:nvPr/>
        </p:nvSpPr>
        <p:spPr>
          <a:xfrm>
            <a:off x="5441643" y="6076602"/>
            <a:ext cx="4265267" cy="738664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令和７年度環境・みどり部会（開催予定）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第１回：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R7.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５頃　（環境担当）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第２回：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R7.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７頃　（みどり担当）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5E5E394-CAA4-413A-9456-55FCCC1A0F48}"/>
              </a:ext>
            </a:extLst>
          </p:cNvPr>
          <p:cNvSpPr txBox="1"/>
          <p:nvPr/>
        </p:nvSpPr>
        <p:spPr>
          <a:xfrm>
            <a:off x="171762" y="5276859"/>
            <a:ext cx="5224850" cy="1169551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関連計画の見直し状況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○令和６年度環境審議会　第２回（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R6.12.23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</a:t>
            </a:r>
            <a:r>
              <a:rPr lang="en-US" altLang="ja-JP" sz="1400" b="0" i="0" dirty="0">
                <a:solidFill>
                  <a:srgbClr val="222222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2030</a:t>
            </a:r>
            <a:r>
              <a:rPr lang="ja-JP" altLang="en-US" sz="1400" b="0" i="0" dirty="0">
                <a:solidFill>
                  <a:srgbClr val="222222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大阪府環境総合計画の評価・点検について（諮問）</a:t>
            </a:r>
            <a:endParaRPr lang="en-US" altLang="ja-JP" sz="1400" b="0" i="0" dirty="0">
              <a:solidFill>
                <a:srgbClr val="222222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○令和６年度環境総合計画部会　第１回（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R7.3.10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○令和７年度環境審議会　第２回　答申（予定）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D6BD805-DD1A-47DB-9F6F-1677BA97735C}"/>
              </a:ext>
            </a:extLst>
          </p:cNvPr>
          <p:cNvSpPr/>
          <p:nvPr/>
        </p:nvSpPr>
        <p:spPr>
          <a:xfrm>
            <a:off x="171762" y="4810623"/>
            <a:ext cx="9562475" cy="348090"/>
          </a:xfrm>
          <a:prstGeom prst="rect">
            <a:avLst/>
          </a:prstGeom>
          <a:noFill/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80253D4-BAF7-485B-91A5-E029BD4C9ADB}"/>
              </a:ext>
            </a:extLst>
          </p:cNvPr>
          <p:cNvSpPr/>
          <p:nvPr/>
        </p:nvSpPr>
        <p:spPr>
          <a:xfrm>
            <a:off x="3401626" y="4810621"/>
            <a:ext cx="2019794" cy="34809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AE23278-D7BE-47A3-AFEC-186251415F52}"/>
              </a:ext>
            </a:extLst>
          </p:cNvPr>
          <p:cNvSpPr/>
          <p:nvPr/>
        </p:nvSpPr>
        <p:spPr>
          <a:xfrm>
            <a:off x="5441643" y="2561750"/>
            <a:ext cx="2035297" cy="2596961"/>
          </a:xfrm>
          <a:prstGeom prst="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C8D118A-433D-4370-B2C9-46928A3F9D8C}"/>
              </a:ext>
            </a:extLst>
          </p:cNvPr>
          <p:cNvSpPr txBox="1"/>
          <p:nvPr/>
        </p:nvSpPr>
        <p:spPr>
          <a:xfrm>
            <a:off x="8439737" y="1149585"/>
            <a:ext cx="360000" cy="2916000"/>
          </a:xfrm>
          <a:prstGeom prst="rect">
            <a:avLst/>
          </a:prstGeom>
          <a:noFill/>
          <a:ln w="15875">
            <a:solidFill>
              <a:schemeClr val="bg1">
                <a:lumMod val="50000"/>
              </a:schemeClr>
            </a:solidFill>
            <a:prstDash val="dash"/>
          </a:ln>
        </p:spPr>
        <p:txBody>
          <a:bodyPr vert="eaVert" wrap="none" lIns="36000" tIns="72000" rIns="36000" bIns="108000" rtlCol="0" anchor="ctr" anchorCtr="1">
            <a:noAutofit/>
          </a:bodyPr>
          <a:lstStyle/>
          <a:p>
            <a:pPr algn="just"/>
            <a:r>
              <a:rPr kumimoji="1" lang="ja-JP" altLang="en-US" sz="1600" spc="700" dirty="0">
                <a:solidFill>
                  <a:schemeClr val="bg1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全体ふりかえり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4236F07-A6E5-4DA5-AB0C-292B31A03063}"/>
              </a:ext>
            </a:extLst>
          </p:cNvPr>
          <p:cNvSpPr txBox="1"/>
          <p:nvPr/>
        </p:nvSpPr>
        <p:spPr>
          <a:xfrm>
            <a:off x="8439737" y="75738"/>
            <a:ext cx="1160895" cy="338554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6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参考資料３</a:t>
            </a:r>
          </a:p>
        </p:txBody>
      </p:sp>
    </p:spTree>
    <p:extLst>
      <p:ext uri="{BB962C8B-B14F-4D97-AF65-F5344CB8AC3E}">
        <p14:creationId xmlns:p14="http://schemas.microsoft.com/office/powerpoint/2010/main" val="12815170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solidFill>
          <a:schemeClr val="bg1"/>
        </a:solidFill>
        <a:ln w="19050">
          <a:solidFill>
            <a:schemeClr val="accent6">
              <a:lumMod val="60000"/>
              <a:lumOff val="40000"/>
            </a:schemeClr>
          </a:solidFill>
        </a:ln>
      </a:spPr>
      <a:bodyPr wrap="square" rtlCol="0">
        <a:spAutoFit/>
      </a:bodyPr>
      <a:lstStyle>
        <a:defPPr marL="285750" indent="-285750" algn="l">
          <a:buFont typeface="Wingdings" panose="05000000000000000000" pitchFamily="2" charset="2"/>
          <a:buChar char="u"/>
          <a:defRPr kumimoji="1" sz="1600" dirty="0">
            <a:latin typeface="BIZ UDPゴシック" panose="020B0400000000000000" pitchFamily="50" charset="-128"/>
            <a:ea typeface="BIZ UDPゴシック" panose="020B0400000000000000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207</Words>
  <Application>Microsoft Office PowerPoint</Application>
  <PresentationFormat>A4 210 x 297 mm</PresentationFormat>
  <Paragraphs>49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2025-03-25T04:56:23Z</dcterms:created>
  <dcterms:modified xsi:type="dcterms:W3CDTF">2025-03-26T13:26:49Z</dcterms:modified>
</cp:coreProperties>
</file>