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sldIdLst>
    <p:sldId id="256" r:id="rId2"/>
    <p:sldId id="269" r:id="rId3"/>
    <p:sldId id="274" r:id="rId4"/>
    <p:sldId id="275" r:id="rId5"/>
  </p:sldIdLst>
  <p:sldSz cx="9144000" cy="6858000" type="screen4x3"/>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6" autoAdjust="0"/>
    <p:restoredTop sz="94660"/>
  </p:normalViewPr>
  <p:slideViewPr>
    <p:cSldViewPr snapToGrid="0" showGuides="1">
      <p:cViewPr varScale="1">
        <p:scale>
          <a:sx n="74" d="100"/>
          <a:sy n="74" d="100"/>
        </p:scale>
        <p:origin x="1290"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88308A93-BE50-4593-B124-B1CB77B7CEB7}" type="datetimeFigureOut">
              <a:rPr kumimoji="1" lang="ja-JP" altLang="en-US" smtClean="0"/>
              <a:t>2023/3/22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7A81F0C-D84B-426C-8148-4803580F3480}" type="slidenum">
              <a:rPr kumimoji="1" lang="ja-JP" altLang="en-US" smtClean="0"/>
              <a:t>‹#›</a:t>
            </a:fld>
            <a:endParaRPr kumimoji="1" lang="ja-JP" altLang="en-US"/>
          </a:p>
        </p:txBody>
      </p:sp>
    </p:spTree>
    <p:extLst>
      <p:ext uri="{BB962C8B-B14F-4D97-AF65-F5344CB8AC3E}">
        <p14:creationId xmlns:p14="http://schemas.microsoft.com/office/powerpoint/2010/main" val="21059781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8308A93-BE50-4593-B124-B1CB77B7CEB7}" type="datetimeFigureOut">
              <a:rPr kumimoji="1" lang="ja-JP" altLang="en-US" smtClean="0"/>
              <a:t>2023/3/22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7A81F0C-D84B-426C-8148-4803580F3480}" type="slidenum">
              <a:rPr kumimoji="1" lang="ja-JP" altLang="en-US" smtClean="0"/>
              <a:t>‹#›</a:t>
            </a:fld>
            <a:endParaRPr kumimoji="1" lang="ja-JP" altLang="en-US"/>
          </a:p>
        </p:txBody>
      </p:sp>
    </p:spTree>
    <p:extLst>
      <p:ext uri="{BB962C8B-B14F-4D97-AF65-F5344CB8AC3E}">
        <p14:creationId xmlns:p14="http://schemas.microsoft.com/office/powerpoint/2010/main" val="27047191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8308A93-BE50-4593-B124-B1CB77B7CEB7}" type="datetimeFigureOut">
              <a:rPr kumimoji="1" lang="ja-JP" altLang="en-US" smtClean="0"/>
              <a:t>2023/3/22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7A81F0C-D84B-426C-8148-4803580F3480}" type="slidenum">
              <a:rPr kumimoji="1" lang="ja-JP" altLang="en-US" smtClean="0"/>
              <a:t>‹#›</a:t>
            </a:fld>
            <a:endParaRPr kumimoji="1" lang="ja-JP" altLang="en-US"/>
          </a:p>
        </p:txBody>
      </p:sp>
    </p:spTree>
    <p:extLst>
      <p:ext uri="{BB962C8B-B14F-4D97-AF65-F5344CB8AC3E}">
        <p14:creationId xmlns:p14="http://schemas.microsoft.com/office/powerpoint/2010/main" val="28759451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8308A93-BE50-4593-B124-B1CB77B7CEB7}" type="datetimeFigureOut">
              <a:rPr kumimoji="1" lang="ja-JP" altLang="en-US" smtClean="0"/>
              <a:t>2023/3/22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7A81F0C-D84B-426C-8148-4803580F3480}" type="slidenum">
              <a:rPr kumimoji="1" lang="ja-JP" altLang="en-US" smtClean="0"/>
              <a:t>‹#›</a:t>
            </a:fld>
            <a:endParaRPr kumimoji="1" lang="ja-JP" altLang="en-US"/>
          </a:p>
        </p:txBody>
      </p:sp>
    </p:spTree>
    <p:extLst>
      <p:ext uri="{BB962C8B-B14F-4D97-AF65-F5344CB8AC3E}">
        <p14:creationId xmlns:p14="http://schemas.microsoft.com/office/powerpoint/2010/main" val="19693532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88308A93-BE50-4593-B124-B1CB77B7CEB7}" type="datetimeFigureOut">
              <a:rPr kumimoji="1" lang="ja-JP" altLang="en-US" smtClean="0"/>
              <a:t>2023/3/22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7A81F0C-D84B-426C-8148-4803580F3480}" type="slidenum">
              <a:rPr kumimoji="1" lang="ja-JP" altLang="en-US" smtClean="0"/>
              <a:t>‹#›</a:t>
            </a:fld>
            <a:endParaRPr kumimoji="1" lang="ja-JP" altLang="en-US"/>
          </a:p>
        </p:txBody>
      </p:sp>
    </p:spTree>
    <p:extLst>
      <p:ext uri="{BB962C8B-B14F-4D97-AF65-F5344CB8AC3E}">
        <p14:creationId xmlns:p14="http://schemas.microsoft.com/office/powerpoint/2010/main" val="9091450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88308A93-BE50-4593-B124-B1CB77B7CEB7}" type="datetimeFigureOut">
              <a:rPr kumimoji="1" lang="ja-JP" altLang="en-US" smtClean="0"/>
              <a:t>2023/3/22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7A81F0C-D84B-426C-8148-4803580F3480}" type="slidenum">
              <a:rPr kumimoji="1" lang="ja-JP" altLang="en-US" smtClean="0"/>
              <a:t>‹#›</a:t>
            </a:fld>
            <a:endParaRPr kumimoji="1" lang="ja-JP" altLang="en-US"/>
          </a:p>
        </p:txBody>
      </p:sp>
    </p:spTree>
    <p:extLst>
      <p:ext uri="{BB962C8B-B14F-4D97-AF65-F5344CB8AC3E}">
        <p14:creationId xmlns:p14="http://schemas.microsoft.com/office/powerpoint/2010/main" val="981268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88308A93-BE50-4593-B124-B1CB77B7CEB7}" type="datetimeFigureOut">
              <a:rPr kumimoji="1" lang="ja-JP" altLang="en-US" smtClean="0"/>
              <a:t>2023/3/22</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F7A81F0C-D84B-426C-8148-4803580F3480}" type="slidenum">
              <a:rPr kumimoji="1" lang="ja-JP" altLang="en-US" smtClean="0"/>
              <a:t>‹#›</a:t>
            </a:fld>
            <a:endParaRPr kumimoji="1" lang="ja-JP" altLang="en-US"/>
          </a:p>
        </p:txBody>
      </p:sp>
    </p:spTree>
    <p:extLst>
      <p:ext uri="{BB962C8B-B14F-4D97-AF65-F5344CB8AC3E}">
        <p14:creationId xmlns:p14="http://schemas.microsoft.com/office/powerpoint/2010/main" val="8507120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88308A93-BE50-4593-B124-B1CB77B7CEB7}" type="datetimeFigureOut">
              <a:rPr kumimoji="1" lang="ja-JP" altLang="en-US" smtClean="0"/>
              <a:t>2023/3/22</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F7A81F0C-D84B-426C-8148-4803580F3480}" type="slidenum">
              <a:rPr kumimoji="1" lang="ja-JP" altLang="en-US" smtClean="0"/>
              <a:t>‹#›</a:t>
            </a:fld>
            <a:endParaRPr kumimoji="1" lang="ja-JP" altLang="en-US"/>
          </a:p>
        </p:txBody>
      </p:sp>
    </p:spTree>
    <p:extLst>
      <p:ext uri="{BB962C8B-B14F-4D97-AF65-F5344CB8AC3E}">
        <p14:creationId xmlns:p14="http://schemas.microsoft.com/office/powerpoint/2010/main" val="8476775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308A93-BE50-4593-B124-B1CB77B7CEB7}" type="datetimeFigureOut">
              <a:rPr kumimoji="1" lang="ja-JP" altLang="en-US" smtClean="0"/>
              <a:t>2023/3/22</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F7A81F0C-D84B-426C-8148-4803580F3480}" type="slidenum">
              <a:rPr kumimoji="1" lang="ja-JP" altLang="en-US" smtClean="0"/>
              <a:t>‹#›</a:t>
            </a:fld>
            <a:endParaRPr kumimoji="1" lang="ja-JP" altLang="en-US"/>
          </a:p>
        </p:txBody>
      </p:sp>
    </p:spTree>
    <p:extLst>
      <p:ext uri="{BB962C8B-B14F-4D97-AF65-F5344CB8AC3E}">
        <p14:creationId xmlns:p14="http://schemas.microsoft.com/office/powerpoint/2010/main" val="23503196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88308A93-BE50-4593-B124-B1CB77B7CEB7}" type="datetimeFigureOut">
              <a:rPr kumimoji="1" lang="ja-JP" altLang="en-US" smtClean="0"/>
              <a:t>2023/3/22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7A81F0C-D84B-426C-8148-4803580F3480}" type="slidenum">
              <a:rPr kumimoji="1" lang="ja-JP" altLang="en-US" smtClean="0"/>
              <a:t>‹#›</a:t>
            </a:fld>
            <a:endParaRPr kumimoji="1" lang="ja-JP" altLang="en-US"/>
          </a:p>
        </p:txBody>
      </p:sp>
    </p:spTree>
    <p:extLst>
      <p:ext uri="{BB962C8B-B14F-4D97-AF65-F5344CB8AC3E}">
        <p14:creationId xmlns:p14="http://schemas.microsoft.com/office/powerpoint/2010/main" val="3284853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88308A93-BE50-4593-B124-B1CB77B7CEB7}" type="datetimeFigureOut">
              <a:rPr kumimoji="1" lang="ja-JP" altLang="en-US" smtClean="0"/>
              <a:t>2023/3/22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7A81F0C-D84B-426C-8148-4803580F3480}" type="slidenum">
              <a:rPr kumimoji="1" lang="ja-JP" altLang="en-US" smtClean="0"/>
              <a:t>‹#›</a:t>
            </a:fld>
            <a:endParaRPr kumimoji="1" lang="ja-JP" altLang="en-US"/>
          </a:p>
        </p:txBody>
      </p:sp>
    </p:spTree>
    <p:extLst>
      <p:ext uri="{BB962C8B-B14F-4D97-AF65-F5344CB8AC3E}">
        <p14:creationId xmlns:p14="http://schemas.microsoft.com/office/powerpoint/2010/main" val="20338388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8308A93-BE50-4593-B124-B1CB77B7CEB7}" type="datetimeFigureOut">
              <a:rPr kumimoji="1" lang="ja-JP" altLang="en-US" smtClean="0"/>
              <a:t>2023/3/22</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7A81F0C-D84B-426C-8148-4803580F3480}" type="slidenum">
              <a:rPr kumimoji="1" lang="ja-JP" altLang="en-US" smtClean="0"/>
              <a:t>‹#›</a:t>
            </a:fld>
            <a:endParaRPr kumimoji="1" lang="ja-JP" altLang="en-US"/>
          </a:p>
        </p:txBody>
      </p:sp>
    </p:spTree>
    <p:extLst>
      <p:ext uri="{BB962C8B-B14F-4D97-AF65-F5344CB8AC3E}">
        <p14:creationId xmlns:p14="http://schemas.microsoft.com/office/powerpoint/2010/main" val="140926190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タイトル 1">
            <a:extLst>
              <a:ext uri="{FF2B5EF4-FFF2-40B4-BE49-F238E27FC236}">
                <a16:creationId xmlns:a16="http://schemas.microsoft.com/office/drawing/2014/main" id="{7B4EE1D0-BA88-40E5-B08A-58BAA1D5B027}"/>
              </a:ext>
            </a:extLst>
          </p:cNvPr>
          <p:cNvSpPr txBox="1">
            <a:spLocks/>
          </p:cNvSpPr>
          <p:nvPr/>
        </p:nvSpPr>
        <p:spPr bwMode="auto">
          <a:xfrm>
            <a:off x="0" y="2022433"/>
            <a:ext cx="9174033" cy="1572216"/>
          </a:xfrm>
          <a:prstGeom prst="rect">
            <a:avLst/>
          </a:prstGeom>
          <a:gradFill rotWithShape="1">
            <a:gsLst>
              <a:gs pos="0">
                <a:srgbClr val="00B050"/>
              </a:gs>
              <a:gs pos="80000">
                <a:srgbClr val="00B050"/>
              </a:gs>
              <a:gs pos="100000">
                <a:srgbClr val="00B050"/>
              </a:gs>
            </a:gsLst>
            <a:lin ang="54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a:bodyPr>
          <a:lstStyle>
            <a:lvl1pPr algn="ctr" rtl="0" fontAlgn="base">
              <a:spcBef>
                <a:spcPct val="0"/>
              </a:spcBef>
              <a:spcAft>
                <a:spcPct val="0"/>
              </a:spcAft>
              <a:defRPr kumimoji="1" sz="4400" kern="1200">
                <a:solidFill>
                  <a:schemeClr val="lt1"/>
                </a:solidFill>
                <a:latin typeface="+mn-lt"/>
                <a:ea typeface="+mn-ea"/>
                <a:cs typeface="+mn-cs"/>
              </a:defRPr>
            </a:lvl1pPr>
            <a:lvl2pPr algn="ctr" rtl="0" fontAlgn="base">
              <a:spcBef>
                <a:spcPct val="0"/>
              </a:spcBef>
              <a:spcAft>
                <a:spcPct val="0"/>
              </a:spcAft>
              <a:defRPr kumimoji="1" sz="4400">
                <a:solidFill>
                  <a:schemeClr val="lt1"/>
                </a:solidFill>
                <a:latin typeface="+mn-lt"/>
                <a:ea typeface="+mn-ea"/>
                <a:cs typeface="+mn-cs"/>
              </a:defRPr>
            </a:lvl2pPr>
            <a:lvl3pPr algn="ctr" rtl="0" fontAlgn="base">
              <a:spcBef>
                <a:spcPct val="0"/>
              </a:spcBef>
              <a:spcAft>
                <a:spcPct val="0"/>
              </a:spcAft>
              <a:defRPr kumimoji="1" sz="4400">
                <a:solidFill>
                  <a:schemeClr val="lt1"/>
                </a:solidFill>
                <a:latin typeface="+mn-lt"/>
                <a:ea typeface="+mn-ea"/>
                <a:cs typeface="+mn-cs"/>
              </a:defRPr>
            </a:lvl3pPr>
            <a:lvl4pPr algn="ctr" rtl="0" fontAlgn="base">
              <a:spcBef>
                <a:spcPct val="0"/>
              </a:spcBef>
              <a:spcAft>
                <a:spcPct val="0"/>
              </a:spcAft>
              <a:defRPr kumimoji="1" sz="4400">
                <a:solidFill>
                  <a:schemeClr val="lt1"/>
                </a:solidFill>
                <a:latin typeface="+mn-lt"/>
                <a:ea typeface="+mn-ea"/>
                <a:cs typeface="+mn-cs"/>
              </a:defRPr>
            </a:lvl4pPr>
            <a:lvl5pPr algn="ctr" rtl="0" fontAlgn="base">
              <a:spcBef>
                <a:spcPct val="0"/>
              </a:spcBef>
              <a:spcAft>
                <a:spcPct val="0"/>
              </a:spcAft>
              <a:defRPr kumimoji="1" sz="4400">
                <a:solidFill>
                  <a:schemeClr val="lt1"/>
                </a:solidFill>
                <a:latin typeface="+mn-lt"/>
                <a:ea typeface="+mn-ea"/>
                <a:cs typeface="+mn-cs"/>
              </a:defRPr>
            </a:lvl5pPr>
            <a:lvl6pPr marL="457200" algn="ctr" rtl="0" fontAlgn="base">
              <a:spcBef>
                <a:spcPct val="0"/>
              </a:spcBef>
              <a:spcAft>
                <a:spcPct val="0"/>
              </a:spcAft>
              <a:defRPr kumimoji="1" sz="4400">
                <a:solidFill>
                  <a:schemeClr val="lt1"/>
                </a:solidFill>
                <a:latin typeface="+mn-lt"/>
                <a:ea typeface="+mn-ea"/>
                <a:cs typeface="+mn-cs"/>
              </a:defRPr>
            </a:lvl6pPr>
            <a:lvl7pPr marL="914400" algn="ctr" rtl="0" fontAlgn="base">
              <a:spcBef>
                <a:spcPct val="0"/>
              </a:spcBef>
              <a:spcAft>
                <a:spcPct val="0"/>
              </a:spcAft>
              <a:defRPr kumimoji="1" sz="4400">
                <a:solidFill>
                  <a:schemeClr val="lt1"/>
                </a:solidFill>
                <a:latin typeface="+mn-lt"/>
                <a:ea typeface="+mn-ea"/>
                <a:cs typeface="+mn-cs"/>
              </a:defRPr>
            </a:lvl7pPr>
            <a:lvl8pPr marL="1371600" algn="ctr" rtl="0" fontAlgn="base">
              <a:spcBef>
                <a:spcPct val="0"/>
              </a:spcBef>
              <a:spcAft>
                <a:spcPct val="0"/>
              </a:spcAft>
              <a:defRPr kumimoji="1" sz="4400">
                <a:solidFill>
                  <a:schemeClr val="lt1"/>
                </a:solidFill>
                <a:latin typeface="+mn-lt"/>
                <a:ea typeface="+mn-ea"/>
                <a:cs typeface="+mn-cs"/>
              </a:defRPr>
            </a:lvl8pPr>
            <a:lvl9pPr marL="1828800" algn="ctr" rtl="0" fontAlgn="base">
              <a:spcBef>
                <a:spcPct val="0"/>
              </a:spcBef>
              <a:spcAft>
                <a:spcPct val="0"/>
              </a:spcAft>
              <a:defRPr kumimoji="1" sz="4400">
                <a:solidFill>
                  <a:schemeClr val="lt1"/>
                </a:solidFill>
                <a:latin typeface="+mn-lt"/>
                <a:ea typeface="+mn-ea"/>
                <a:cs typeface="+mn-cs"/>
              </a:defRPr>
            </a:lvl9p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ja-JP" altLang="en-US" sz="3200" b="1" dirty="0">
                <a:solidFill>
                  <a:sysClr val="window" lastClr="FFFFFF"/>
                </a:solidFill>
                <a:latin typeface="Meiryo UI" panose="020B0604030504040204" pitchFamily="50" charset="-128"/>
                <a:ea typeface="Meiryo UI" panose="020B0604030504040204" pitchFamily="50" charset="-128"/>
              </a:rPr>
              <a:t>有識者からの情報提供・意見交換について</a:t>
            </a:r>
            <a:endParaRPr lang="en-US" altLang="ja-JP" sz="3200" b="1" dirty="0">
              <a:solidFill>
                <a:sysClr val="window" lastClr="FFFFFF"/>
              </a:solidFill>
              <a:latin typeface="Meiryo UI" panose="020B0604030504040204" pitchFamily="50" charset="-128"/>
              <a:ea typeface="Meiryo UI" panose="020B0604030504040204" pitchFamily="50" charset="-128"/>
            </a:endParaRPr>
          </a:p>
          <a:p>
            <a:pPr marL="0" marR="0" lvl="0" indent="0" algn="ctr" defTabSz="914400" rtl="0" eaLnBrk="1" fontAlgn="auto" latinLnBrk="0" hangingPunct="1">
              <a:lnSpc>
                <a:spcPct val="100000"/>
              </a:lnSpc>
              <a:spcBef>
                <a:spcPct val="0"/>
              </a:spcBef>
              <a:spcAft>
                <a:spcPts val="0"/>
              </a:spcAft>
              <a:buClrTx/>
              <a:buSzTx/>
              <a:buFontTx/>
              <a:buNone/>
              <a:tabLst/>
              <a:defRPr/>
            </a:pPr>
            <a:r>
              <a:rPr kumimoji="1" lang="ja-JP" altLang="en-US" sz="3200" b="1" i="0" u="none" strike="noStrike" kern="1200" cap="none" spc="0" normalizeH="0" baseline="0" noProof="0" dirty="0">
                <a:ln>
                  <a:noFill/>
                </a:ln>
                <a:solidFill>
                  <a:sysClr val="window" lastClr="FFFFFF"/>
                </a:solidFill>
                <a:effectLst/>
                <a:uLnTx/>
                <a:uFillTx/>
                <a:latin typeface="Meiryo UI" panose="020B0604030504040204" pitchFamily="50" charset="-128"/>
                <a:ea typeface="Meiryo UI" panose="020B0604030504040204" pitchFamily="50" charset="-128"/>
              </a:rPr>
              <a:t>～企業の先進的な取組事例～</a:t>
            </a:r>
          </a:p>
        </p:txBody>
      </p:sp>
      <p:sp>
        <p:nvSpPr>
          <p:cNvPr id="9" name="サブタイトル 2">
            <a:extLst>
              <a:ext uri="{FF2B5EF4-FFF2-40B4-BE49-F238E27FC236}">
                <a16:creationId xmlns:a16="http://schemas.microsoft.com/office/drawing/2014/main" id="{8B797FAD-A2CD-4DD1-9414-4847C7105784}"/>
              </a:ext>
            </a:extLst>
          </p:cNvPr>
          <p:cNvSpPr txBox="1">
            <a:spLocks/>
          </p:cNvSpPr>
          <p:nvPr/>
        </p:nvSpPr>
        <p:spPr bwMode="auto">
          <a:xfrm>
            <a:off x="7197969" y="351094"/>
            <a:ext cx="1756466" cy="400110"/>
          </a:xfrm>
          <a:prstGeom prst="rect">
            <a:avLst/>
          </a:prstGeom>
          <a:noFill/>
          <a:ln w="1905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eaLnBrk="1" fontAlgn="base" latinLnBrk="0" hangingPunct="1">
              <a:lnSpc>
                <a:spcPct val="100000"/>
              </a:lnSpc>
              <a:spcBef>
                <a:spcPct val="20000"/>
              </a:spcBef>
              <a:spcAft>
                <a:spcPct val="0"/>
              </a:spcAft>
              <a:buClrTx/>
              <a:buSzTx/>
              <a:buFont typeface="Arial" panose="020B0604020202020204" pitchFamily="34" charset="0"/>
              <a:buNone/>
              <a:tabLst/>
              <a:defRPr/>
            </a:pPr>
            <a:r>
              <a:rPr lang="ja-JP" altLang="en-US" sz="2000" kern="0" dirty="0" smtClean="0">
                <a:latin typeface="Meiryo UI" panose="020B0604030504040204" pitchFamily="50" charset="-128"/>
                <a:ea typeface="Meiryo UI" panose="020B0604030504040204" pitchFamily="50" charset="-128"/>
              </a:rPr>
              <a:t>資料１－１</a:t>
            </a:r>
            <a:endParaRPr kumimoji="1" lang="ja-JP" altLang="en-US" sz="2000" i="0" u="none" strike="noStrike" kern="0" cap="none" spc="0" normalizeH="0" baseline="0" noProof="0" dirty="0">
              <a:ln>
                <a:noFill/>
              </a:ln>
              <a:effectLst/>
              <a:uLnTx/>
              <a:uFillTx/>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6788252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a:extLst>
              <a:ext uri="{FF2B5EF4-FFF2-40B4-BE49-F238E27FC236}">
                <a16:creationId xmlns:a16="http://schemas.microsoft.com/office/drawing/2014/main" id="{02A38D4E-17F1-4E6D-AF84-BA2E6D5E9290}"/>
              </a:ext>
            </a:extLst>
          </p:cNvPr>
          <p:cNvSpPr txBox="1">
            <a:spLocks/>
          </p:cNvSpPr>
          <p:nvPr/>
        </p:nvSpPr>
        <p:spPr bwMode="auto">
          <a:xfrm>
            <a:off x="3401" y="-10799"/>
            <a:ext cx="9143999" cy="548681"/>
          </a:xfrm>
          <a:prstGeom prst="rect">
            <a:avLst/>
          </a:prstGeom>
          <a:gradFill rotWithShape="1">
            <a:gsLst>
              <a:gs pos="0">
                <a:srgbClr val="00B050"/>
              </a:gs>
              <a:gs pos="80000">
                <a:srgbClr val="00B050"/>
              </a:gs>
              <a:gs pos="100000">
                <a:srgbClr val="00B050"/>
              </a:gs>
            </a:gsLst>
            <a:lin ang="5400000" scaled="0"/>
          </a:gradFill>
          <a:ln>
            <a:noFill/>
          </a:ln>
          <a:effectLst/>
          <a:scene3d>
            <a:camera prst="orthographicFront">
              <a:rot lat="0" lon="0" rev="0"/>
            </a:camera>
            <a:lightRig rig="threePt" dir="t">
              <a:rot lat="0" lon="0" rev="1200000"/>
            </a:lightRig>
          </a:scene3d>
          <a:sp3d/>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Autofit/>
          </a:bodyPr>
          <a:lstStyle>
            <a:lvl1pPr algn="ctr" rtl="0" fontAlgn="base">
              <a:spcBef>
                <a:spcPct val="0"/>
              </a:spcBef>
              <a:spcAft>
                <a:spcPct val="0"/>
              </a:spcAft>
              <a:defRPr kumimoji="1" sz="4400" kern="1200">
                <a:solidFill>
                  <a:schemeClr val="lt1"/>
                </a:solidFill>
                <a:latin typeface="+mn-lt"/>
                <a:ea typeface="+mn-ea"/>
                <a:cs typeface="+mn-cs"/>
              </a:defRPr>
            </a:lvl1pPr>
            <a:lvl2pPr algn="ctr" rtl="0" fontAlgn="base">
              <a:spcBef>
                <a:spcPct val="0"/>
              </a:spcBef>
              <a:spcAft>
                <a:spcPct val="0"/>
              </a:spcAft>
              <a:defRPr kumimoji="1" sz="4400">
                <a:solidFill>
                  <a:schemeClr val="lt1"/>
                </a:solidFill>
                <a:latin typeface="+mn-lt"/>
                <a:ea typeface="+mn-ea"/>
                <a:cs typeface="+mn-cs"/>
              </a:defRPr>
            </a:lvl2pPr>
            <a:lvl3pPr algn="ctr" rtl="0" fontAlgn="base">
              <a:spcBef>
                <a:spcPct val="0"/>
              </a:spcBef>
              <a:spcAft>
                <a:spcPct val="0"/>
              </a:spcAft>
              <a:defRPr kumimoji="1" sz="4400">
                <a:solidFill>
                  <a:schemeClr val="lt1"/>
                </a:solidFill>
                <a:latin typeface="+mn-lt"/>
                <a:ea typeface="+mn-ea"/>
                <a:cs typeface="+mn-cs"/>
              </a:defRPr>
            </a:lvl3pPr>
            <a:lvl4pPr algn="ctr" rtl="0" fontAlgn="base">
              <a:spcBef>
                <a:spcPct val="0"/>
              </a:spcBef>
              <a:spcAft>
                <a:spcPct val="0"/>
              </a:spcAft>
              <a:defRPr kumimoji="1" sz="4400">
                <a:solidFill>
                  <a:schemeClr val="lt1"/>
                </a:solidFill>
                <a:latin typeface="+mn-lt"/>
                <a:ea typeface="+mn-ea"/>
                <a:cs typeface="+mn-cs"/>
              </a:defRPr>
            </a:lvl4pPr>
            <a:lvl5pPr algn="ctr" rtl="0" fontAlgn="base">
              <a:spcBef>
                <a:spcPct val="0"/>
              </a:spcBef>
              <a:spcAft>
                <a:spcPct val="0"/>
              </a:spcAft>
              <a:defRPr kumimoji="1" sz="4400">
                <a:solidFill>
                  <a:schemeClr val="lt1"/>
                </a:solidFill>
                <a:latin typeface="+mn-lt"/>
                <a:ea typeface="+mn-ea"/>
                <a:cs typeface="+mn-cs"/>
              </a:defRPr>
            </a:lvl5pPr>
            <a:lvl6pPr marL="457200" algn="ctr" rtl="0" fontAlgn="base">
              <a:spcBef>
                <a:spcPct val="0"/>
              </a:spcBef>
              <a:spcAft>
                <a:spcPct val="0"/>
              </a:spcAft>
              <a:defRPr kumimoji="1" sz="4400">
                <a:solidFill>
                  <a:schemeClr val="lt1"/>
                </a:solidFill>
                <a:latin typeface="+mn-lt"/>
                <a:ea typeface="+mn-ea"/>
                <a:cs typeface="+mn-cs"/>
              </a:defRPr>
            </a:lvl6pPr>
            <a:lvl7pPr marL="914400" algn="ctr" rtl="0" fontAlgn="base">
              <a:spcBef>
                <a:spcPct val="0"/>
              </a:spcBef>
              <a:spcAft>
                <a:spcPct val="0"/>
              </a:spcAft>
              <a:defRPr kumimoji="1" sz="4400">
                <a:solidFill>
                  <a:schemeClr val="lt1"/>
                </a:solidFill>
                <a:latin typeface="+mn-lt"/>
                <a:ea typeface="+mn-ea"/>
                <a:cs typeface="+mn-cs"/>
              </a:defRPr>
            </a:lvl7pPr>
            <a:lvl8pPr marL="1371600" algn="ctr" rtl="0" fontAlgn="base">
              <a:spcBef>
                <a:spcPct val="0"/>
              </a:spcBef>
              <a:spcAft>
                <a:spcPct val="0"/>
              </a:spcAft>
              <a:defRPr kumimoji="1" sz="4400">
                <a:solidFill>
                  <a:schemeClr val="lt1"/>
                </a:solidFill>
                <a:latin typeface="+mn-lt"/>
                <a:ea typeface="+mn-ea"/>
                <a:cs typeface="+mn-cs"/>
              </a:defRPr>
            </a:lvl8pPr>
            <a:lvl9pPr marL="1828800" algn="ctr" rtl="0" fontAlgn="base">
              <a:spcBef>
                <a:spcPct val="0"/>
              </a:spcBef>
              <a:spcAft>
                <a:spcPct val="0"/>
              </a:spcAft>
              <a:defRPr kumimoji="1" sz="4400">
                <a:solidFill>
                  <a:schemeClr val="lt1"/>
                </a:solidFill>
                <a:latin typeface="+mn-lt"/>
                <a:ea typeface="+mn-ea"/>
                <a:cs typeface="+mn-cs"/>
              </a:defRPr>
            </a:lvl9pPr>
          </a:lstStyle>
          <a:p>
            <a:pPr lvl="0" algn="l" defTabSz="914400" fontAlgn="auto">
              <a:spcAft>
                <a:spcPts val="0"/>
              </a:spcAft>
              <a:defRPr/>
            </a:pPr>
            <a:r>
              <a:rPr lang="ja-JP" altLang="en-US" sz="2400" b="1" dirty="0">
                <a:solidFill>
                  <a:sysClr val="window" lastClr="FFFFFF"/>
                </a:solidFill>
                <a:latin typeface="Meiryo UI" panose="020B0604030504040204" pitchFamily="50" charset="-128"/>
                <a:ea typeface="Meiryo UI" panose="020B0604030504040204" pitchFamily="50" charset="-128"/>
              </a:rPr>
              <a:t>　企業における環境教育（前回の議論）</a:t>
            </a:r>
            <a:endParaRPr kumimoji="1" lang="ja-JP" altLang="en-US" sz="2400" b="1" i="0" u="none" strike="noStrike" kern="1200" cap="none" spc="0" normalizeH="0" baseline="0" noProof="0" dirty="0">
              <a:ln>
                <a:noFill/>
              </a:ln>
              <a:solidFill>
                <a:sysClr val="window" lastClr="FFFFFF"/>
              </a:solidFill>
              <a:effectLst/>
              <a:uLnTx/>
              <a:uFillTx/>
              <a:latin typeface="Meiryo UI" panose="020B0604030504040204" pitchFamily="50" charset="-128"/>
              <a:ea typeface="Meiryo UI" panose="020B0604030504040204" pitchFamily="50" charset="-128"/>
            </a:endParaRPr>
          </a:p>
        </p:txBody>
      </p:sp>
      <p:sp>
        <p:nvSpPr>
          <p:cNvPr id="5" name="円/楕円 30">
            <a:extLst>
              <a:ext uri="{FF2B5EF4-FFF2-40B4-BE49-F238E27FC236}">
                <a16:creationId xmlns:a16="http://schemas.microsoft.com/office/drawing/2014/main" id="{32CA8D82-6532-432B-A473-2799D11C1680}"/>
              </a:ext>
            </a:extLst>
          </p:cNvPr>
          <p:cNvSpPr/>
          <p:nvPr/>
        </p:nvSpPr>
        <p:spPr>
          <a:xfrm>
            <a:off x="8664082" y="83542"/>
            <a:ext cx="360000" cy="360000"/>
          </a:xfrm>
          <a:prstGeom prst="ellipse">
            <a:avLst/>
          </a:prstGeom>
          <a:solidFill>
            <a:schemeClr val="bg1"/>
          </a:solidFill>
          <a:ln w="19050">
            <a:solidFill>
              <a:schemeClr val="accent6">
                <a:lumMod val="50000"/>
              </a:schemeClr>
            </a:solidFill>
          </a:ln>
          <a:effectLst/>
        </p:spPr>
        <p:style>
          <a:lnRef idx="0">
            <a:schemeClr val="accent6"/>
          </a:lnRef>
          <a:fillRef idx="3">
            <a:schemeClr val="accent6"/>
          </a:fillRef>
          <a:effectRef idx="3">
            <a:schemeClr val="accent6"/>
          </a:effectRef>
          <a:fontRef idx="minor">
            <a:schemeClr val="lt1"/>
          </a:fontRef>
        </p:style>
        <p:txBody>
          <a:bodyPr wrap="square" lIns="0" tIns="0" rIns="0" bIns="0" rtlCol="0" anchor="ctr"/>
          <a:lstStyle/>
          <a:p>
            <a:pPr algn="ctr"/>
            <a:fld id="{9439D75A-5D0D-4091-BA6B-B620B8DC6492}" type="slidenum">
              <a:rPr lang="ja-JP" altLang="en-US" sz="1400" b="1" smtClean="0">
                <a:solidFill>
                  <a:schemeClr val="accent6">
                    <a:lumMod val="50000"/>
                  </a:schemeClr>
                </a:solidFill>
                <a:latin typeface="Meiryo UI" panose="020B0604030504040204" pitchFamily="50" charset="-128"/>
                <a:ea typeface="Meiryo UI" panose="020B0604030504040204" pitchFamily="50" charset="-128"/>
              </a:rPr>
              <a:t>2</a:t>
            </a:fld>
            <a:endParaRPr lang="en-US" altLang="ja-JP" sz="1400" b="1" dirty="0">
              <a:solidFill>
                <a:schemeClr val="accent6">
                  <a:lumMod val="50000"/>
                </a:schemeClr>
              </a:solidFill>
              <a:latin typeface="Meiryo UI" panose="020B0604030504040204" pitchFamily="50" charset="-128"/>
              <a:ea typeface="Meiryo UI" panose="020B0604030504040204" pitchFamily="50" charset="-128"/>
            </a:endParaRPr>
          </a:p>
        </p:txBody>
      </p:sp>
      <p:sp>
        <p:nvSpPr>
          <p:cNvPr id="6" name="テキスト ボックス 5">
            <a:extLst>
              <a:ext uri="{FF2B5EF4-FFF2-40B4-BE49-F238E27FC236}">
                <a16:creationId xmlns:a16="http://schemas.microsoft.com/office/drawing/2014/main" id="{E786BCFF-661F-4591-9A88-A12B8F75F1F1}"/>
              </a:ext>
            </a:extLst>
          </p:cNvPr>
          <p:cNvSpPr txBox="1"/>
          <p:nvPr/>
        </p:nvSpPr>
        <p:spPr>
          <a:xfrm>
            <a:off x="103811" y="3883183"/>
            <a:ext cx="8903422" cy="2339102"/>
          </a:xfrm>
          <a:prstGeom prst="rect">
            <a:avLst/>
          </a:prstGeom>
          <a:solidFill>
            <a:schemeClr val="bg1"/>
          </a:solidFill>
          <a:ln w="19050">
            <a:solidFill>
              <a:schemeClr val="accent6"/>
            </a:solidFill>
          </a:ln>
        </p:spPr>
        <p:txBody>
          <a:bodyPr wrap="square" rIns="108000" rtlCol="0">
            <a:spAutoFit/>
          </a:bodyPr>
          <a:lstStyle/>
          <a:p>
            <a:pPr algn="just">
              <a:spcBef>
                <a:spcPts val="600"/>
              </a:spcBef>
            </a:pPr>
            <a:r>
              <a:rPr kumimoji="1" lang="ja-JP" altLang="en-US" sz="2000" dirty="0">
                <a:latin typeface="Meiryo UI" panose="020B0604030504040204" pitchFamily="50" charset="-128"/>
                <a:ea typeface="Meiryo UI" panose="020B0604030504040204" pitchFamily="50" charset="-128"/>
              </a:rPr>
              <a:t>◆</a:t>
            </a:r>
            <a:r>
              <a:rPr kumimoji="1" lang="ja-JP" altLang="en-US" sz="2000" b="1" u="sng" dirty="0">
                <a:latin typeface="Meiryo UI" panose="020B0604030504040204" pitchFamily="50" charset="-128"/>
                <a:ea typeface="Meiryo UI" panose="020B0604030504040204" pitchFamily="50" charset="-128"/>
              </a:rPr>
              <a:t>企業</a:t>
            </a:r>
            <a:r>
              <a:rPr kumimoji="1" lang="ja-JP" altLang="en-US" sz="2000" b="1" u="sng" dirty="0">
                <a:solidFill>
                  <a:schemeClr val="tx1"/>
                </a:solidFill>
                <a:latin typeface="Meiryo UI" panose="020B0604030504040204" pitchFamily="50" charset="-128"/>
                <a:ea typeface="Meiryo UI" panose="020B0604030504040204" pitchFamily="50" charset="-128"/>
              </a:rPr>
              <a:t>における環境教育</a:t>
            </a:r>
          </a:p>
          <a:p>
            <a:pPr marL="447675" marR="0" lvl="0" indent="-269875" algn="just" defTabSz="914400" rtl="0" eaLnBrk="1" fontAlgn="auto" latinLnBrk="0" hangingPunct="1">
              <a:lnSpc>
                <a:spcPct val="100000"/>
              </a:lnSpc>
              <a:spcBef>
                <a:spcPts val="0"/>
              </a:spcBef>
              <a:spcAft>
                <a:spcPts val="0"/>
              </a:spcAft>
              <a:buClrTx/>
              <a:buSzTx/>
              <a:buFont typeface="Meiryo UI" panose="020B0604030504040204" pitchFamily="50" charset="-128"/>
              <a:buChar char="○"/>
              <a:tabLst/>
              <a:defRPr/>
            </a:pPr>
            <a:r>
              <a:rPr lang="ja-JP" altLang="en-US" kern="100" dirty="0">
                <a:latin typeface="Meiryo UI" panose="020B0604030504040204" pitchFamily="50" charset="-128"/>
                <a:ea typeface="Meiryo UI" panose="020B0604030504040204" pitchFamily="50" charset="-128"/>
                <a:cs typeface="Meiryo UI" panose="020B0604030504040204" pitchFamily="50" charset="-128"/>
              </a:rPr>
              <a:t>企業自身が</a:t>
            </a:r>
            <a:r>
              <a:rPr lang="ja-JP" altLang="en-US" b="1"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脱炭素経営や循環経済等の意識を高め</a:t>
            </a:r>
            <a:r>
              <a:rPr lang="ja-JP" altLang="en-US"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、事業活動を通じた環境負荷の低減に取り組んでいくため、</a:t>
            </a:r>
            <a:r>
              <a:rPr lang="ja-JP" altLang="en-US" b="1"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多くの企業が従業員教育等に取り組むこと</a:t>
            </a:r>
            <a:r>
              <a:rPr lang="ja-JP" altLang="en-US"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が必要。</a:t>
            </a:r>
            <a:endParaRPr lang="en-US" altLang="ja-JP"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447675" marR="0" lvl="0" indent="-269875" algn="just" defTabSz="914400" rtl="0" eaLnBrk="1" fontAlgn="auto" latinLnBrk="0" hangingPunct="1">
              <a:lnSpc>
                <a:spcPct val="100000"/>
              </a:lnSpc>
              <a:spcBef>
                <a:spcPts val="0"/>
              </a:spcBef>
              <a:spcAft>
                <a:spcPts val="0"/>
              </a:spcAft>
              <a:buClrTx/>
              <a:buSzTx/>
              <a:buFont typeface="Meiryo UI" panose="020B0604030504040204" pitchFamily="50" charset="-128"/>
              <a:buChar char="○"/>
              <a:tabLst/>
              <a:defRPr/>
            </a:pPr>
            <a:r>
              <a:rPr lang="ja-JP" altLang="en-US" b="1"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事業活動や技術</a:t>
            </a:r>
            <a:r>
              <a:rPr lang="ja-JP" altLang="en-US" b="1" kern="100" dirty="0">
                <a:latin typeface="Meiryo UI" panose="020B0604030504040204" pitchFamily="50" charset="-128"/>
                <a:ea typeface="Meiryo UI" panose="020B0604030504040204" pitchFamily="50" charset="-128"/>
                <a:cs typeface="Meiryo UI" panose="020B0604030504040204" pitchFamily="50" charset="-128"/>
              </a:rPr>
              <a:t>、</a:t>
            </a:r>
            <a:r>
              <a:rPr lang="ja-JP" altLang="en-US" b="1"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人材等の他にない資源を活かし、</a:t>
            </a:r>
            <a:r>
              <a:rPr lang="ja-JP" altLang="en-US"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多様な主体とも連携した環境保全活動、</a:t>
            </a:r>
            <a:r>
              <a:rPr lang="ja-JP" altLang="en-US" b="1"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プロフェッショナルな内容の講座やイベントなどこれまでの環境教育にない魅力的な取組みの展開</a:t>
            </a:r>
            <a:r>
              <a:rPr lang="ja-JP" altLang="en-US"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が求めら</a:t>
            </a:r>
            <a:r>
              <a:rPr lang="ja-JP" altLang="en-US" kern="100" dirty="0">
                <a:latin typeface="Meiryo UI" panose="020B0604030504040204" pitchFamily="50" charset="-128"/>
                <a:ea typeface="Meiryo UI" panose="020B0604030504040204" pitchFamily="50" charset="-128"/>
                <a:cs typeface="Meiryo UI" panose="020B0604030504040204" pitchFamily="50" charset="-128"/>
              </a:rPr>
              <a:t>れ</a:t>
            </a:r>
            <a:r>
              <a:rPr lang="ja-JP" altLang="en-US"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る。</a:t>
            </a:r>
            <a:endParaRPr lang="en-US" altLang="ja-JP"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447675" marR="0" lvl="0" indent="-269875" algn="just" defTabSz="914400" rtl="0" eaLnBrk="1" fontAlgn="auto" latinLnBrk="0" hangingPunct="1">
              <a:lnSpc>
                <a:spcPct val="100000"/>
              </a:lnSpc>
              <a:spcBef>
                <a:spcPts val="0"/>
              </a:spcBef>
              <a:spcAft>
                <a:spcPts val="0"/>
              </a:spcAft>
              <a:buClrTx/>
              <a:buSzTx/>
              <a:buFont typeface="Meiryo UI" panose="020B0604030504040204" pitchFamily="50" charset="-128"/>
              <a:buChar char="○"/>
              <a:tabLst/>
              <a:defRPr/>
            </a:pPr>
            <a:r>
              <a:rPr lang="ja-JP" altLang="en-US" b="1"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従業員等の知識や技能が社外の環境教育等の機会や場で発揮される</a:t>
            </a:r>
            <a:r>
              <a:rPr lang="ja-JP" altLang="en-US"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環境づくりも期待</a:t>
            </a:r>
            <a:r>
              <a:rPr lang="en-US" altLang="ja-JP"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r>
            <a:br>
              <a:rPr lang="en-US" altLang="ja-JP"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br>
            <a:r>
              <a:rPr lang="ja-JP" altLang="en-US"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される。</a:t>
            </a:r>
            <a:endParaRPr lang="en-US" altLang="ja-JP"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テキスト ボックス 6">
            <a:extLst>
              <a:ext uri="{FF2B5EF4-FFF2-40B4-BE49-F238E27FC236}">
                <a16:creationId xmlns:a16="http://schemas.microsoft.com/office/drawing/2014/main" id="{960E4E0C-5039-4046-8522-799ACAF18ECB}"/>
              </a:ext>
            </a:extLst>
          </p:cNvPr>
          <p:cNvSpPr txBox="1"/>
          <p:nvPr/>
        </p:nvSpPr>
        <p:spPr>
          <a:xfrm>
            <a:off x="103810" y="1479668"/>
            <a:ext cx="8743411" cy="1323439"/>
          </a:xfrm>
          <a:prstGeom prst="rect">
            <a:avLst/>
          </a:prstGeom>
          <a:solidFill>
            <a:schemeClr val="bg1"/>
          </a:solidFill>
          <a:ln w="19050">
            <a:solidFill>
              <a:schemeClr val="accent6"/>
            </a:solidFill>
          </a:ln>
        </p:spPr>
        <p:txBody>
          <a:bodyPr wrap="square" rIns="108000" rtlCol="0">
            <a:spAutoFit/>
          </a:bodyPr>
          <a:lstStyle/>
          <a:p>
            <a:r>
              <a:rPr kumimoji="1" lang="ja-JP" altLang="en-US" sz="2000" dirty="0">
                <a:latin typeface="Meiryo UI" panose="020B0604030504040204" pitchFamily="50" charset="-128"/>
                <a:ea typeface="Meiryo UI" panose="020B0604030504040204" pitchFamily="50" charset="-128"/>
              </a:rPr>
              <a:t>◆</a:t>
            </a:r>
            <a:r>
              <a:rPr kumimoji="1" lang="ja-JP" altLang="en-US" sz="2000" b="1" u="sng" dirty="0">
                <a:solidFill>
                  <a:schemeClr val="tx1"/>
                </a:solidFill>
                <a:latin typeface="Meiryo UI" panose="020B0604030504040204" pitchFamily="50" charset="-128"/>
                <a:ea typeface="Meiryo UI" panose="020B0604030504040204" pitchFamily="50" charset="-128"/>
              </a:rPr>
              <a:t>事業者等（個々の社員含む）</a:t>
            </a:r>
          </a:p>
          <a:p>
            <a:pPr marL="447675" indent="-269875">
              <a:buFont typeface="Meiryo UI" panose="020B0604030504040204" pitchFamily="50" charset="-128"/>
              <a:buChar char="○"/>
            </a:pPr>
            <a:r>
              <a:rPr lang="en-US" altLang="ja-JP" sz="2000" kern="100" dirty="0">
                <a:latin typeface="Meiryo UI" panose="020B0604030504040204" pitchFamily="50" charset="-128"/>
                <a:ea typeface="Meiryo UI" panose="020B0604030504040204" pitchFamily="50" charset="-128"/>
                <a:cs typeface="Meiryo UI" panose="020B0604030504040204" pitchFamily="50" charset="-128"/>
              </a:rPr>
              <a:t>SDGs</a:t>
            </a:r>
            <a:r>
              <a:rPr lang="ja-JP" altLang="en-US" sz="2000" kern="100" dirty="0">
                <a:latin typeface="Meiryo UI" panose="020B0604030504040204" pitchFamily="50" charset="-128"/>
                <a:ea typeface="Meiryo UI" panose="020B0604030504040204" pitchFamily="50" charset="-128"/>
                <a:cs typeface="Meiryo UI" panose="020B0604030504040204" pitchFamily="50" charset="-128"/>
              </a:rPr>
              <a:t>や環境配慮に取り組む事業者等の増加。</a:t>
            </a:r>
            <a:r>
              <a:rPr lang="ja-JP" altLang="en-US" sz="2000" b="1"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事業者が事業活動や技術</a:t>
            </a:r>
            <a:r>
              <a:rPr lang="ja-JP" altLang="en-US" sz="2000" b="1" kern="100" dirty="0">
                <a:latin typeface="Meiryo UI" panose="020B0604030504040204" pitchFamily="50" charset="-128"/>
                <a:ea typeface="Meiryo UI" panose="020B0604030504040204" pitchFamily="50" charset="-128"/>
                <a:cs typeface="Meiryo UI" panose="020B0604030504040204" pitchFamily="50" charset="-128"/>
              </a:rPr>
              <a:t>、</a:t>
            </a:r>
            <a:r>
              <a:rPr lang="ja-JP" altLang="en-US" sz="2000" b="1"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人材を活かし、環境教育の一翼を担う主体となること</a:t>
            </a:r>
            <a:r>
              <a:rPr lang="ja-JP" altLang="en-US" sz="2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が期待される。様々な主体とも連携した</a:t>
            </a:r>
            <a:r>
              <a:rPr lang="ja-JP" altLang="en-US" sz="2000" b="1"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事業者ならではの積極的な取組み</a:t>
            </a:r>
            <a:r>
              <a:rPr lang="ja-JP" altLang="en-US" sz="2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が求められる。</a:t>
            </a:r>
            <a:endParaRPr lang="en-US" altLang="ja-JP" sz="2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8" name="テキスト ボックス 7">
            <a:extLst>
              <a:ext uri="{FF2B5EF4-FFF2-40B4-BE49-F238E27FC236}">
                <a16:creationId xmlns:a16="http://schemas.microsoft.com/office/drawing/2014/main" id="{6D415F50-7E40-4B16-A41F-6CDA8FA04DA3}"/>
              </a:ext>
            </a:extLst>
          </p:cNvPr>
          <p:cNvSpPr txBox="1"/>
          <p:nvPr/>
        </p:nvSpPr>
        <p:spPr>
          <a:xfrm>
            <a:off x="2077622" y="855570"/>
            <a:ext cx="5258171" cy="461665"/>
          </a:xfrm>
          <a:prstGeom prst="rect">
            <a:avLst/>
          </a:prstGeom>
          <a:noFill/>
        </p:spPr>
        <p:txBody>
          <a:bodyPr wrap="none" rtlCol="0">
            <a:spAutoFit/>
          </a:bodyPr>
          <a:lstStyle/>
          <a:p>
            <a:r>
              <a:rPr kumimoji="1" lang="ja-JP" altLang="en-US" sz="2400" dirty="0">
                <a:latin typeface="Meiryo UI" panose="020B0604030504040204" pitchFamily="50" charset="-128"/>
                <a:ea typeface="Meiryo UI" panose="020B0604030504040204" pitchFamily="50" charset="-128"/>
              </a:rPr>
              <a:t>環境教育を推進する主体と役割について</a:t>
            </a:r>
          </a:p>
        </p:txBody>
      </p:sp>
      <p:sp>
        <p:nvSpPr>
          <p:cNvPr id="9" name="テキスト ボックス 8">
            <a:extLst>
              <a:ext uri="{FF2B5EF4-FFF2-40B4-BE49-F238E27FC236}">
                <a16:creationId xmlns:a16="http://schemas.microsoft.com/office/drawing/2014/main" id="{8CAA6A22-7EA1-4A17-B1B7-4ED8F0A69DAE}"/>
              </a:ext>
            </a:extLst>
          </p:cNvPr>
          <p:cNvSpPr txBox="1"/>
          <p:nvPr/>
        </p:nvSpPr>
        <p:spPr>
          <a:xfrm>
            <a:off x="2224242" y="3198167"/>
            <a:ext cx="4695516" cy="461665"/>
          </a:xfrm>
          <a:prstGeom prst="rect">
            <a:avLst/>
          </a:prstGeom>
          <a:noFill/>
        </p:spPr>
        <p:txBody>
          <a:bodyPr wrap="none" rtlCol="0">
            <a:spAutoFit/>
          </a:bodyPr>
          <a:lstStyle/>
          <a:p>
            <a:r>
              <a:rPr kumimoji="1" lang="ja-JP" altLang="en-US" sz="2400" dirty="0">
                <a:latin typeface="Meiryo UI" panose="020B0604030504040204" pitchFamily="50" charset="-128"/>
                <a:ea typeface="Meiryo UI" panose="020B0604030504040204" pitchFamily="50" charset="-128"/>
              </a:rPr>
              <a:t>環境教育の場と機会の確保について</a:t>
            </a:r>
          </a:p>
        </p:txBody>
      </p:sp>
    </p:spTree>
    <p:extLst>
      <p:ext uri="{BB962C8B-B14F-4D97-AF65-F5344CB8AC3E}">
        <p14:creationId xmlns:p14="http://schemas.microsoft.com/office/powerpoint/2010/main" val="35726886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a:extLst>
              <a:ext uri="{FF2B5EF4-FFF2-40B4-BE49-F238E27FC236}">
                <a16:creationId xmlns:a16="http://schemas.microsoft.com/office/drawing/2014/main" id="{02A38D4E-17F1-4E6D-AF84-BA2E6D5E9290}"/>
              </a:ext>
            </a:extLst>
          </p:cNvPr>
          <p:cNvSpPr txBox="1">
            <a:spLocks/>
          </p:cNvSpPr>
          <p:nvPr/>
        </p:nvSpPr>
        <p:spPr bwMode="auto">
          <a:xfrm>
            <a:off x="3401" y="-10799"/>
            <a:ext cx="9143999" cy="548681"/>
          </a:xfrm>
          <a:prstGeom prst="rect">
            <a:avLst/>
          </a:prstGeom>
          <a:gradFill rotWithShape="1">
            <a:gsLst>
              <a:gs pos="0">
                <a:srgbClr val="00B050"/>
              </a:gs>
              <a:gs pos="80000">
                <a:srgbClr val="00B050"/>
              </a:gs>
              <a:gs pos="100000">
                <a:srgbClr val="00B050"/>
              </a:gs>
            </a:gsLst>
            <a:lin ang="5400000" scaled="0"/>
          </a:gradFill>
          <a:ln>
            <a:noFill/>
          </a:ln>
          <a:effectLst/>
          <a:scene3d>
            <a:camera prst="orthographicFront">
              <a:rot lat="0" lon="0" rev="0"/>
            </a:camera>
            <a:lightRig rig="threePt" dir="t">
              <a:rot lat="0" lon="0" rev="1200000"/>
            </a:lightRig>
          </a:scene3d>
          <a:sp3d/>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Autofit/>
          </a:bodyPr>
          <a:lstStyle>
            <a:lvl1pPr algn="ctr" rtl="0" fontAlgn="base">
              <a:spcBef>
                <a:spcPct val="0"/>
              </a:spcBef>
              <a:spcAft>
                <a:spcPct val="0"/>
              </a:spcAft>
              <a:defRPr kumimoji="1" sz="4400" kern="1200">
                <a:solidFill>
                  <a:schemeClr val="lt1"/>
                </a:solidFill>
                <a:latin typeface="+mn-lt"/>
                <a:ea typeface="+mn-ea"/>
                <a:cs typeface="+mn-cs"/>
              </a:defRPr>
            </a:lvl1pPr>
            <a:lvl2pPr algn="ctr" rtl="0" fontAlgn="base">
              <a:spcBef>
                <a:spcPct val="0"/>
              </a:spcBef>
              <a:spcAft>
                <a:spcPct val="0"/>
              </a:spcAft>
              <a:defRPr kumimoji="1" sz="4400">
                <a:solidFill>
                  <a:schemeClr val="lt1"/>
                </a:solidFill>
                <a:latin typeface="+mn-lt"/>
                <a:ea typeface="+mn-ea"/>
                <a:cs typeface="+mn-cs"/>
              </a:defRPr>
            </a:lvl2pPr>
            <a:lvl3pPr algn="ctr" rtl="0" fontAlgn="base">
              <a:spcBef>
                <a:spcPct val="0"/>
              </a:spcBef>
              <a:spcAft>
                <a:spcPct val="0"/>
              </a:spcAft>
              <a:defRPr kumimoji="1" sz="4400">
                <a:solidFill>
                  <a:schemeClr val="lt1"/>
                </a:solidFill>
                <a:latin typeface="+mn-lt"/>
                <a:ea typeface="+mn-ea"/>
                <a:cs typeface="+mn-cs"/>
              </a:defRPr>
            </a:lvl3pPr>
            <a:lvl4pPr algn="ctr" rtl="0" fontAlgn="base">
              <a:spcBef>
                <a:spcPct val="0"/>
              </a:spcBef>
              <a:spcAft>
                <a:spcPct val="0"/>
              </a:spcAft>
              <a:defRPr kumimoji="1" sz="4400">
                <a:solidFill>
                  <a:schemeClr val="lt1"/>
                </a:solidFill>
                <a:latin typeface="+mn-lt"/>
                <a:ea typeface="+mn-ea"/>
                <a:cs typeface="+mn-cs"/>
              </a:defRPr>
            </a:lvl4pPr>
            <a:lvl5pPr algn="ctr" rtl="0" fontAlgn="base">
              <a:spcBef>
                <a:spcPct val="0"/>
              </a:spcBef>
              <a:spcAft>
                <a:spcPct val="0"/>
              </a:spcAft>
              <a:defRPr kumimoji="1" sz="4400">
                <a:solidFill>
                  <a:schemeClr val="lt1"/>
                </a:solidFill>
                <a:latin typeface="+mn-lt"/>
                <a:ea typeface="+mn-ea"/>
                <a:cs typeface="+mn-cs"/>
              </a:defRPr>
            </a:lvl5pPr>
            <a:lvl6pPr marL="457200" algn="ctr" rtl="0" fontAlgn="base">
              <a:spcBef>
                <a:spcPct val="0"/>
              </a:spcBef>
              <a:spcAft>
                <a:spcPct val="0"/>
              </a:spcAft>
              <a:defRPr kumimoji="1" sz="4400">
                <a:solidFill>
                  <a:schemeClr val="lt1"/>
                </a:solidFill>
                <a:latin typeface="+mn-lt"/>
                <a:ea typeface="+mn-ea"/>
                <a:cs typeface="+mn-cs"/>
              </a:defRPr>
            </a:lvl6pPr>
            <a:lvl7pPr marL="914400" algn="ctr" rtl="0" fontAlgn="base">
              <a:spcBef>
                <a:spcPct val="0"/>
              </a:spcBef>
              <a:spcAft>
                <a:spcPct val="0"/>
              </a:spcAft>
              <a:defRPr kumimoji="1" sz="4400">
                <a:solidFill>
                  <a:schemeClr val="lt1"/>
                </a:solidFill>
                <a:latin typeface="+mn-lt"/>
                <a:ea typeface="+mn-ea"/>
                <a:cs typeface="+mn-cs"/>
              </a:defRPr>
            </a:lvl7pPr>
            <a:lvl8pPr marL="1371600" algn="ctr" rtl="0" fontAlgn="base">
              <a:spcBef>
                <a:spcPct val="0"/>
              </a:spcBef>
              <a:spcAft>
                <a:spcPct val="0"/>
              </a:spcAft>
              <a:defRPr kumimoji="1" sz="4400">
                <a:solidFill>
                  <a:schemeClr val="lt1"/>
                </a:solidFill>
                <a:latin typeface="+mn-lt"/>
                <a:ea typeface="+mn-ea"/>
                <a:cs typeface="+mn-cs"/>
              </a:defRPr>
            </a:lvl8pPr>
            <a:lvl9pPr marL="1828800" algn="ctr" rtl="0" fontAlgn="base">
              <a:spcBef>
                <a:spcPct val="0"/>
              </a:spcBef>
              <a:spcAft>
                <a:spcPct val="0"/>
              </a:spcAft>
              <a:defRPr kumimoji="1" sz="4400">
                <a:solidFill>
                  <a:schemeClr val="lt1"/>
                </a:solidFill>
                <a:latin typeface="+mn-lt"/>
                <a:ea typeface="+mn-ea"/>
                <a:cs typeface="+mn-cs"/>
              </a:defRPr>
            </a:lvl9pPr>
          </a:lstStyle>
          <a:p>
            <a:pPr lvl="0" algn="l" defTabSz="914400" fontAlgn="auto">
              <a:spcAft>
                <a:spcPts val="0"/>
              </a:spcAft>
              <a:defRPr/>
            </a:pPr>
            <a:r>
              <a:rPr lang="ja-JP" altLang="en-US" sz="2400" b="1" dirty="0">
                <a:solidFill>
                  <a:sysClr val="window" lastClr="FFFFFF"/>
                </a:solidFill>
                <a:latin typeface="Meiryo UI" panose="020B0604030504040204" pitchFamily="50" charset="-128"/>
                <a:ea typeface="Meiryo UI" panose="020B0604030504040204" pitchFamily="50" charset="-128"/>
              </a:rPr>
              <a:t>　企業における環境教育（重要となる視点）</a:t>
            </a:r>
            <a:endParaRPr kumimoji="1" lang="ja-JP" altLang="en-US" sz="2400" b="1" i="0" u="none" strike="noStrike" kern="1200" cap="none" spc="0" normalizeH="0" baseline="0" noProof="0" dirty="0">
              <a:ln>
                <a:noFill/>
              </a:ln>
              <a:solidFill>
                <a:sysClr val="window" lastClr="FFFFFF"/>
              </a:solidFill>
              <a:effectLst/>
              <a:uLnTx/>
              <a:uFillTx/>
              <a:latin typeface="Meiryo UI" panose="020B0604030504040204" pitchFamily="50" charset="-128"/>
              <a:ea typeface="Meiryo UI" panose="020B0604030504040204" pitchFamily="50" charset="-128"/>
            </a:endParaRPr>
          </a:p>
        </p:txBody>
      </p:sp>
      <p:sp>
        <p:nvSpPr>
          <p:cNvPr id="5" name="円/楕円 30">
            <a:extLst>
              <a:ext uri="{FF2B5EF4-FFF2-40B4-BE49-F238E27FC236}">
                <a16:creationId xmlns:a16="http://schemas.microsoft.com/office/drawing/2014/main" id="{32CA8D82-6532-432B-A473-2799D11C1680}"/>
              </a:ext>
            </a:extLst>
          </p:cNvPr>
          <p:cNvSpPr/>
          <p:nvPr/>
        </p:nvSpPr>
        <p:spPr>
          <a:xfrm>
            <a:off x="8664082" y="83542"/>
            <a:ext cx="360000" cy="360000"/>
          </a:xfrm>
          <a:prstGeom prst="ellipse">
            <a:avLst/>
          </a:prstGeom>
          <a:solidFill>
            <a:schemeClr val="bg1"/>
          </a:solidFill>
          <a:ln w="19050">
            <a:solidFill>
              <a:schemeClr val="accent6">
                <a:lumMod val="50000"/>
              </a:schemeClr>
            </a:solidFill>
          </a:ln>
          <a:effectLst/>
        </p:spPr>
        <p:style>
          <a:lnRef idx="0">
            <a:schemeClr val="accent6"/>
          </a:lnRef>
          <a:fillRef idx="3">
            <a:schemeClr val="accent6"/>
          </a:fillRef>
          <a:effectRef idx="3">
            <a:schemeClr val="accent6"/>
          </a:effectRef>
          <a:fontRef idx="minor">
            <a:schemeClr val="lt1"/>
          </a:fontRef>
        </p:style>
        <p:txBody>
          <a:bodyPr wrap="square" lIns="0" tIns="0" rIns="0" bIns="0" rtlCol="0" anchor="ctr"/>
          <a:lstStyle/>
          <a:p>
            <a:pPr algn="ctr"/>
            <a:fld id="{9439D75A-5D0D-4091-BA6B-B620B8DC6492}" type="slidenum">
              <a:rPr lang="ja-JP" altLang="en-US" sz="1400" b="1" smtClean="0">
                <a:solidFill>
                  <a:schemeClr val="accent6">
                    <a:lumMod val="50000"/>
                  </a:schemeClr>
                </a:solidFill>
                <a:latin typeface="Meiryo UI" panose="020B0604030504040204" pitchFamily="50" charset="-128"/>
                <a:ea typeface="Meiryo UI" panose="020B0604030504040204" pitchFamily="50" charset="-128"/>
              </a:rPr>
              <a:t>3</a:t>
            </a:fld>
            <a:endParaRPr lang="en-US" altLang="ja-JP" sz="1400" b="1" dirty="0">
              <a:solidFill>
                <a:schemeClr val="accent6">
                  <a:lumMod val="50000"/>
                </a:schemeClr>
              </a:solidFill>
              <a:latin typeface="Meiryo UI" panose="020B0604030504040204" pitchFamily="50" charset="-128"/>
              <a:ea typeface="Meiryo UI" panose="020B0604030504040204" pitchFamily="50" charset="-128"/>
            </a:endParaRPr>
          </a:p>
        </p:txBody>
      </p:sp>
      <p:sp>
        <p:nvSpPr>
          <p:cNvPr id="6" name="テキスト ボックス 5">
            <a:extLst>
              <a:ext uri="{FF2B5EF4-FFF2-40B4-BE49-F238E27FC236}">
                <a16:creationId xmlns:a16="http://schemas.microsoft.com/office/drawing/2014/main" id="{E786BCFF-661F-4591-9A88-A12B8F75F1F1}"/>
              </a:ext>
            </a:extLst>
          </p:cNvPr>
          <p:cNvSpPr txBox="1"/>
          <p:nvPr/>
        </p:nvSpPr>
        <p:spPr>
          <a:xfrm>
            <a:off x="331262" y="3883183"/>
            <a:ext cx="8448520" cy="1938992"/>
          </a:xfrm>
          <a:prstGeom prst="rect">
            <a:avLst/>
          </a:prstGeom>
          <a:solidFill>
            <a:schemeClr val="bg1"/>
          </a:solidFill>
          <a:ln w="19050">
            <a:solidFill>
              <a:schemeClr val="accent6"/>
            </a:solidFill>
          </a:ln>
        </p:spPr>
        <p:txBody>
          <a:bodyPr wrap="square" rIns="108000" rtlCol="0">
            <a:spAutoFit/>
          </a:bodyPr>
          <a:lstStyle/>
          <a:p>
            <a:pPr marL="363538" marR="0" lvl="0" indent="-363538" algn="just" defTabSz="914400" rtl="0" eaLnBrk="1" fontAlgn="auto" latinLnBrk="0" hangingPunct="1">
              <a:lnSpc>
                <a:spcPct val="100000"/>
              </a:lnSpc>
              <a:spcBef>
                <a:spcPts val="0"/>
              </a:spcBef>
              <a:spcAft>
                <a:spcPts val="0"/>
              </a:spcAft>
              <a:buClrTx/>
              <a:buSzTx/>
              <a:buFont typeface="Meiryo UI" panose="020B0604030504040204" pitchFamily="50" charset="-128"/>
              <a:buChar char="○"/>
              <a:tabLst/>
              <a:defRPr/>
            </a:pPr>
            <a:r>
              <a:rPr lang="ja-JP" altLang="en-US" sz="2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事業活動における脱炭素経営や循環経済等の取組み。</a:t>
            </a:r>
            <a:endParaRPr lang="en-US" altLang="ja-JP" sz="2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363538" marR="0" lvl="0" indent="-363538" algn="just" defTabSz="914400" rtl="0" eaLnBrk="1" fontAlgn="auto" latinLnBrk="0" hangingPunct="1">
              <a:lnSpc>
                <a:spcPct val="100000"/>
              </a:lnSpc>
              <a:spcBef>
                <a:spcPts val="0"/>
              </a:spcBef>
              <a:spcAft>
                <a:spcPts val="0"/>
              </a:spcAft>
              <a:buClrTx/>
              <a:buSzTx/>
              <a:buFont typeface="Meiryo UI" panose="020B0604030504040204" pitchFamily="50" charset="-128"/>
              <a:buChar char="○"/>
              <a:tabLst/>
              <a:defRPr/>
            </a:pPr>
            <a:r>
              <a:rPr lang="ja-JP" altLang="en-US" sz="2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従業員教育の取組み。</a:t>
            </a:r>
            <a:endParaRPr lang="en-US" altLang="ja-JP" sz="2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363538" marR="0" lvl="0" indent="-363538" algn="just" defTabSz="914400" rtl="0" eaLnBrk="1" fontAlgn="auto" latinLnBrk="0" hangingPunct="1">
              <a:lnSpc>
                <a:spcPct val="100000"/>
              </a:lnSpc>
              <a:spcBef>
                <a:spcPts val="0"/>
              </a:spcBef>
              <a:spcAft>
                <a:spcPts val="0"/>
              </a:spcAft>
              <a:buClrTx/>
              <a:buSzTx/>
              <a:buFont typeface="Meiryo UI" panose="020B0604030504040204" pitchFamily="50" charset="-128"/>
              <a:buChar char="○"/>
              <a:tabLst/>
              <a:defRPr/>
            </a:pPr>
            <a:r>
              <a:rPr lang="ja-JP" altLang="en-US" sz="2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事業活動や技術</a:t>
            </a:r>
            <a:r>
              <a:rPr lang="ja-JP" altLang="en-US" sz="2000" kern="100" dirty="0">
                <a:latin typeface="Meiryo UI" panose="020B0604030504040204" pitchFamily="50" charset="-128"/>
                <a:ea typeface="Meiryo UI" panose="020B0604030504040204" pitchFamily="50" charset="-128"/>
                <a:cs typeface="Meiryo UI" panose="020B0604030504040204" pitchFamily="50" charset="-128"/>
              </a:rPr>
              <a:t>、</a:t>
            </a:r>
            <a:r>
              <a:rPr lang="ja-JP" altLang="en-US" sz="2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人材等の資源を活かした環境教育の実践。</a:t>
            </a:r>
            <a:endParaRPr lang="en-US" altLang="ja-JP" sz="2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363538" marR="0" lvl="0" indent="-363538" defTabSz="914400" rtl="0" eaLnBrk="1" fontAlgn="auto" latinLnBrk="0" hangingPunct="1">
              <a:lnSpc>
                <a:spcPct val="100000"/>
              </a:lnSpc>
              <a:spcBef>
                <a:spcPts val="0"/>
              </a:spcBef>
              <a:spcAft>
                <a:spcPts val="0"/>
              </a:spcAft>
              <a:buClrTx/>
              <a:buSzTx/>
              <a:buFont typeface="Meiryo UI" panose="020B0604030504040204" pitchFamily="50" charset="-128"/>
              <a:buChar char="○"/>
              <a:tabLst/>
              <a:defRPr/>
            </a:pPr>
            <a:r>
              <a:rPr lang="ja-JP" altLang="en-US" sz="2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従業員等の知識や技能が社外の環境教育等の機会や場で発揮される環境</a:t>
            </a:r>
            <a:r>
              <a:rPr lang="en-US" altLang="ja-JP" sz="2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r>
            <a:br>
              <a:rPr lang="en-US" altLang="ja-JP" sz="2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br>
            <a:r>
              <a:rPr lang="ja-JP" altLang="en-US" sz="2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づくり。</a:t>
            </a:r>
            <a:endParaRPr lang="en-US" altLang="ja-JP" sz="2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R="0" lvl="0" defTabSz="914400" rtl="0" eaLnBrk="1" fontAlgn="auto" latinLnBrk="0" hangingPunct="1">
              <a:lnSpc>
                <a:spcPct val="100000"/>
              </a:lnSpc>
              <a:spcBef>
                <a:spcPts val="0"/>
              </a:spcBef>
              <a:spcAft>
                <a:spcPts val="0"/>
              </a:spcAft>
              <a:buClrTx/>
              <a:buSzTx/>
              <a:tabLst/>
              <a:defRPr/>
            </a:pPr>
            <a:r>
              <a:rPr lang="ja-JP" altLang="en-US" sz="2000" kern="100" dirty="0">
                <a:latin typeface="Meiryo UI" panose="020B0604030504040204" pitchFamily="50" charset="-128"/>
                <a:ea typeface="Meiryo UI" panose="020B0604030504040204" pitchFamily="50" charset="-128"/>
                <a:cs typeface="Meiryo UI" panose="020B0604030504040204" pitchFamily="50" charset="-128"/>
              </a:rPr>
              <a:t>　　 ➡ 各取組を進める上での課題としてどのようなものがあるのか。</a:t>
            </a:r>
            <a:endParaRPr lang="en-US" altLang="ja-JP" sz="2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テキスト ボックス 6">
            <a:extLst>
              <a:ext uri="{FF2B5EF4-FFF2-40B4-BE49-F238E27FC236}">
                <a16:creationId xmlns:a16="http://schemas.microsoft.com/office/drawing/2014/main" id="{960E4E0C-5039-4046-8522-799ACAF18ECB}"/>
              </a:ext>
            </a:extLst>
          </p:cNvPr>
          <p:cNvSpPr txBox="1"/>
          <p:nvPr/>
        </p:nvSpPr>
        <p:spPr>
          <a:xfrm>
            <a:off x="331262" y="1453528"/>
            <a:ext cx="8448519" cy="1015663"/>
          </a:xfrm>
          <a:prstGeom prst="rect">
            <a:avLst/>
          </a:prstGeom>
          <a:solidFill>
            <a:schemeClr val="bg1"/>
          </a:solidFill>
          <a:ln w="19050">
            <a:solidFill>
              <a:schemeClr val="accent6"/>
            </a:solidFill>
          </a:ln>
        </p:spPr>
        <p:txBody>
          <a:bodyPr wrap="square" rIns="108000" rtlCol="0">
            <a:spAutoFit/>
          </a:bodyPr>
          <a:lstStyle/>
          <a:p>
            <a:pPr marL="342900" indent="-342900">
              <a:buFont typeface="Meiryo UI" panose="020B0604030504040204" pitchFamily="50" charset="-128"/>
              <a:buChar char="○"/>
            </a:pPr>
            <a:r>
              <a:rPr lang="ja-JP" altLang="ja-JP" sz="2000" dirty="0">
                <a:latin typeface="Meiryo UI" panose="020B0604030504040204" pitchFamily="50" charset="-128"/>
                <a:ea typeface="Meiryo UI" panose="020B0604030504040204" pitchFamily="50" charset="-128"/>
              </a:rPr>
              <a:t>学校や地域における環境教育の担い手として企業に期待するところが大きいが、企業としてはビジネス活動（営利獲得）も重要。</a:t>
            </a:r>
            <a:endParaRPr lang="en-US" altLang="ja-JP" sz="2000" dirty="0">
              <a:latin typeface="Meiryo UI" panose="020B0604030504040204" pitchFamily="50" charset="-128"/>
              <a:ea typeface="Meiryo UI" panose="020B0604030504040204" pitchFamily="50" charset="-128"/>
            </a:endParaRPr>
          </a:p>
          <a:p>
            <a:r>
              <a:rPr lang="ja-JP" altLang="en-US" sz="2000" dirty="0">
                <a:latin typeface="Meiryo UI" panose="020B0604030504040204" pitchFamily="50" charset="-128"/>
                <a:ea typeface="Meiryo UI" panose="020B0604030504040204" pitchFamily="50" charset="-128"/>
              </a:rPr>
              <a:t>　  ➡ </a:t>
            </a:r>
            <a:r>
              <a:rPr lang="ja-JP" altLang="ja-JP" sz="2000" dirty="0">
                <a:latin typeface="Meiryo UI" panose="020B0604030504040204" pitchFamily="50" charset="-128"/>
                <a:ea typeface="Meiryo UI" panose="020B0604030504040204" pitchFamily="50" charset="-128"/>
              </a:rPr>
              <a:t>環境活動</a:t>
            </a:r>
            <a:r>
              <a:rPr lang="ja-JP" altLang="en-US" sz="2000" dirty="0">
                <a:latin typeface="Meiryo UI" panose="020B0604030504040204" pitchFamily="50" charset="-128"/>
                <a:ea typeface="Meiryo UI" panose="020B0604030504040204" pitchFamily="50" charset="-128"/>
              </a:rPr>
              <a:t>の</a:t>
            </a:r>
            <a:r>
              <a:rPr lang="ja-JP" altLang="ja-JP" sz="2000" dirty="0">
                <a:latin typeface="Meiryo UI" panose="020B0604030504040204" pitchFamily="50" charset="-128"/>
                <a:ea typeface="Meiryo UI" panose="020B0604030504040204" pitchFamily="50" charset="-128"/>
              </a:rPr>
              <a:t>位置づけ</a:t>
            </a:r>
            <a:r>
              <a:rPr lang="ja-JP" altLang="en-US" sz="2000" dirty="0">
                <a:latin typeface="Meiryo UI" panose="020B0604030504040204" pitchFamily="50" charset="-128"/>
                <a:ea typeface="Meiryo UI" panose="020B0604030504040204" pitchFamily="50" charset="-128"/>
              </a:rPr>
              <a:t>をどのように考えているか</a:t>
            </a:r>
            <a:r>
              <a:rPr lang="ja-JP" altLang="ja-JP" sz="2000" dirty="0">
                <a:latin typeface="Meiryo UI" panose="020B0604030504040204" pitchFamily="50" charset="-128"/>
                <a:ea typeface="Meiryo UI" panose="020B0604030504040204" pitchFamily="50" charset="-128"/>
              </a:rPr>
              <a:t>。</a:t>
            </a:r>
          </a:p>
        </p:txBody>
      </p:sp>
      <p:sp>
        <p:nvSpPr>
          <p:cNvPr id="8" name="テキスト ボックス 7">
            <a:extLst>
              <a:ext uri="{FF2B5EF4-FFF2-40B4-BE49-F238E27FC236}">
                <a16:creationId xmlns:a16="http://schemas.microsoft.com/office/drawing/2014/main" id="{6D415F50-7E40-4B16-A41F-6CDA8FA04DA3}"/>
              </a:ext>
            </a:extLst>
          </p:cNvPr>
          <p:cNvSpPr txBox="1"/>
          <p:nvPr/>
        </p:nvSpPr>
        <p:spPr>
          <a:xfrm>
            <a:off x="2077622" y="855570"/>
            <a:ext cx="5258171" cy="461665"/>
          </a:xfrm>
          <a:prstGeom prst="rect">
            <a:avLst/>
          </a:prstGeom>
          <a:noFill/>
        </p:spPr>
        <p:txBody>
          <a:bodyPr wrap="none" rtlCol="0">
            <a:spAutoFit/>
          </a:bodyPr>
          <a:lstStyle/>
          <a:p>
            <a:r>
              <a:rPr kumimoji="1" lang="ja-JP" altLang="en-US" sz="2400" dirty="0">
                <a:latin typeface="Meiryo UI" panose="020B0604030504040204" pitchFamily="50" charset="-128"/>
                <a:ea typeface="Meiryo UI" panose="020B0604030504040204" pitchFamily="50" charset="-128"/>
              </a:rPr>
              <a:t>環境教育を推進する主体と役割について</a:t>
            </a:r>
          </a:p>
        </p:txBody>
      </p:sp>
      <p:sp>
        <p:nvSpPr>
          <p:cNvPr id="9" name="テキスト ボックス 8">
            <a:extLst>
              <a:ext uri="{FF2B5EF4-FFF2-40B4-BE49-F238E27FC236}">
                <a16:creationId xmlns:a16="http://schemas.microsoft.com/office/drawing/2014/main" id="{8CAA6A22-7EA1-4A17-B1B7-4ED8F0A69DAE}"/>
              </a:ext>
            </a:extLst>
          </p:cNvPr>
          <p:cNvSpPr txBox="1"/>
          <p:nvPr/>
        </p:nvSpPr>
        <p:spPr>
          <a:xfrm>
            <a:off x="2224242" y="3198167"/>
            <a:ext cx="4695516" cy="461665"/>
          </a:xfrm>
          <a:prstGeom prst="rect">
            <a:avLst/>
          </a:prstGeom>
          <a:noFill/>
        </p:spPr>
        <p:txBody>
          <a:bodyPr wrap="none" rtlCol="0">
            <a:spAutoFit/>
          </a:bodyPr>
          <a:lstStyle/>
          <a:p>
            <a:r>
              <a:rPr kumimoji="1" lang="ja-JP" altLang="en-US" sz="2400" dirty="0">
                <a:latin typeface="Meiryo UI" panose="020B0604030504040204" pitchFamily="50" charset="-128"/>
                <a:ea typeface="Meiryo UI" panose="020B0604030504040204" pitchFamily="50" charset="-128"/>
              </a:rPr>
              <a:t>環境教育の場と機会の確保について</a:t>
            </a:r>
          </a:p>
        </p:txBody>
      </p:sp>
    </p:spTree>
    <p:extLst>
      <p:ext uri="{BB962C8B-B14F-4D97-AF65-F5344CB8AC3E}">
        <p14:creationId xmlns:p14="http://schemas.microsoft.com/office/powerpoint/2010/main" val="31131791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a:extLst>
              <a:ext uri="{FF2B5EF4-FFF2-40B4-BE49-F238E27FC236}">
                <a16:creationId xmlns:a16="http://schemas.microsoft.com/office/drawing/2014/main" id="{5BAC7990-A49B-47FE-953C-1F8D8E96BA26}"/>
              </a:ext>
            </a:extLst>
          </p:cNvPr>
          <p:cNvSpPr txBox="1">
            <a:spLocks/>
          </p:cNvSpPr>
          <p:nvPr/>
        </p:nvSpPr>
        <p:spPr bwMode="auto">
          <a:xfrm>
            <a:off x="3401" y="-10799"/>
            <a:ext cx="9143999" cy="548681"/>
          </a:xfrm>
          <a:prstGeom prst="rect">
            <a:avLst/>
          </a:prstGeom>
          <a:gradFill rotWithShape="1">
            <a:gsLst>
              <a:gs pos="0">
                <a:srgbClr val="00B050"/>
              </a:gs>
              <a:gs pos="80000">
                <a:srgbClr val="00B050"/>
              </a:gs>
              <a:gs pos="100000">
                <a:srgbClr val="00B050"/>
              </a:gs>
            </a:gsLst>
            <a:lin ang="5400000" scaled="0"/>
          </a:gradFill>
          <a:ln>
            <a:noFill/>
          </a:ln>
          <a:effectLst/>
          <a:scene3d>
            <a:camera prst="orthographicFront">
              <a:rot lat="0" lon="0" rev="0"/>
            </a:camera>
            <a:lightRig rig="threePt" dir="t">
              <a:rot lat="0" lon="0" rev="1200000"/>
            </a:lightRig>
          </a:scene3d>
          <a:sp3d/>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Autofit/>
          </a:bodyPr>
          <a:lstStyle>
            <a:lvl1pPr algn="ctr" rtl="0" fontAlgn="base">
              <a:spcBef>
                <a:spcPct val="0"/>
              </a:spcBef>
              <a:spcAft>
                <a:spcPct val="0"/>
              </a:spcAft>
              <a:defRPr kumimoji="1" sz="4400" kern="1200">
                <a:solidFill>
                  <a:schemeClr val="lt1"/>
                </a:solidFill>
                <a:latin typeface="+mn-lt"/>
                <a:ea typeface="+mn-ea"/>
                <a:cs typeface="+mn-cs"/>
              </a:defRPr>
            </a:lvl1pPr>
            <a:lvl2pPr algn="ctr" rtl="0" fontAlgn="base">
              <a:spcBef>
                <a:spcPct val="0"/>
              </a:spcBef>
              <a:spcAft>
                <a:spcPct val="0"/>
              </a:spcAft>
              <a:defRPr kumimoji="1" sz="4400">
                <a:solidFill>
                  <a:schemeClr val="lt1"/>
                </a:solidFill>
                <a:latin typeface="+mn-lt"/>
                <a:ea typeface="+mn-ea"/>
                <a:cs typeface="+mn-cs"/>
              </a:defRPr>
            </a:lvl2pPr>
            <a:lvl3pPr algn="ctr" rtl="0" fontAlgn="base">
              <a:spcBef>
                <a:spcPct val="0"/>
              </a:spcBef>
              <a:spcAft>
                <a:spcPct val="0"/>
              </a:spcAft>
              <a:defRPr kumimoji="1" sz="4400">
                <a:solidFill>
                  <a:schemeClr val="lt1"/>
                </a:solidFill>
                <a:latin typeface="+mn-lt"/>
                <a:ea typeface="+mn-ea"/>
                <a:cs typeface="+mn-cs"/>
              </a:defRPr>
            </a:lvl3pPr>
            <a:lvl4pPr algn="ctr" rtl="0" fontAlgn="base">
              <a:spcBef>
                <a:spcPct val="0"/>
              </a:spcBef>
              <a:spcAft>
                <a:spcPct val="0"/>
              </a:spcAft>
              <a:defRPr kumimoji="1" sz="4400">
                <a:solidFill>
                  <a:schemeClr val="lt1"/>
                </a:solidFill>
                <a:latin typeface="+mn-lt"/>
                <a:ea typeface="+mn-ea"/>
                <a:cs typeface="+mn-cs"/>
              </a:defRPr>
            </a:lvl4pPr>
            <a:lvl5pPr algn="ctr" rtl="0" fontAlgn="base">
              <a:spcBef>
                <a:spcPct val="0"/>
              </a:spcBef>
              <a:spcAft>
                <a:spcPct val="0"/>
              </a:spcAft>
              <a:defRPr kumimoji="1" sz="4400">
                <a:solidFill>
                  <a:schemeClr val="lt1"/>
                </a:solidFill>
                <a:latin typeface="+mn-lt"/>
                <a:ea typeface="+mn-ea"/>
                <a:cs typeface="+mn-cs"/>
              </a:defRPr>
            </a:lvl5pPr>
            <a:lvl6pPr marL="457200" algn="ctr" rtl="0" fontAlgn="base">
              <a:spcBef>
                <a:spcPct val="0"/>
              </a:spcBef>
              <a:spcAft>
                <a:spcPct val="0"/>
              </a:spcAft>
              <a:defRPr kumimoji="1" sz="4400">
                <a:solidFill>
                  <a:schemeClr val="lt1"/>
                </a:solidFill>
                <a:latin typeface="+mn-lt"/>
                <a:ea typeface="+mn-ea"/>
                <a:cs typeface="+mn-cs"/>
              </a:defRPr>
            </a:lvl6pPr>
            <a:lvl7pPr marL="914400" algn="ctr" rtl="0" fontAlgn="base">
              <a:spcBef>
                <a:spcPct val="0"/>
              </a:spcBef>
              <a:spcAft>
                <a:spcPct val="0"/>
              </a:spcAft>
              <a:defRPr kumimoji="1" sz="4400">
                <a:solidFill>
                  <a:schemeClr val="lt1"/>
                </a:solidFill>
                <a:latin typeface="+mn-lt"/>
                <a:ea typeface="+mn-ea"/>
                <a:cs typeface="+mn-cs"/>
              </a:defRPr>
            </a:lvl7pPr>
            <a:lvl8pPr marL="1371600" algn="ctr" rtl="0" fontAlgn="base">
              <a:spcBef>
                <a:spcPct val="0"/>
              </a:spcBef>
              <a:spcAft>
                <a:spcPct val="0"/>
              </a:spcAft>
              <a:defRPr kumimoji="1" sz="4400">
                <a:solidFill>
                  <a:schemeClr val="lt1"/>
                </a:solidFill>
                <a:latin typeface="+mn-lt"/>
                <a:ea typeface="+mn-ea"/>
                <a:cs typeface="+mn-cs"/>
              </a:defRPr>
            </a:lvl8pPr>
            <a:lvl9pPr marL="1828800" algn="ctr" rtl="0" fontAlgn="base">
              <a:spcBef>
                <a:spcPct val="0"/>
              </a:spcBef>
              <a:spcAft>
                <a:spcPct val="0"/>
              </a:spcAft>
              <a:defRPr kumimoji="1" sz="4400">
                <a:solidFill>
                  <a:schemeClr val="lt1"/>
                </a:solidFill>
                <a:latin typeface="+mn-lt"/>
                <a:ea typeface="+mn-ea"/>
                <a:cs typeface="+mn-cs"/>
              </a:defRPr>
            </a:lvl9pPr>
          </a:lstStyle>
          <a:p>
            <a:pPr lvl="0" algn="l" defTabSz="914400" fontAlgn="auto">
              <a:spcAft>
                <a:spcPts val="0"/>
              </a:spcAft>
              <a:defRPr/>
            </a:pPr>
            <a:r>
              <a:rPr lang="ja-JP" altLang="en-US" sz="2400" b="1" dirty="0">
                <a:solidFill>
                  <a:sysClr val="window" lastClr="FFFFFF"/>
                </a:solidFill>
                <a:latin typeface="Meiryo UI" panose="020B0604030504040204" pitchFamily="50" charset="-128"/>
                <a:ea typeface="Meiryo UI" panose="020B0604030504040204" pitchFamily="50" charset="-128"/>
              </a:rPr>
              <a:t>　企業の先進的な取組事例</a:t>
            </a:r>
            <a:endParaRPr lang="en-US" altLang="ja-JP" sz="2400" b="1" dirty="0">
              <a:solidFill>
                <a:sysClr val="window" lastClr="FFFFFF"/>
              </a:solidFill>
              <a:latin typeface="Meiryo UI" panose="020B0604030504040204" pitchFamily="50" charset="-128"/>
              <a:ea typeface="Meiryo UI" panose="020B0604030504040204" pitchFamily="50" charset="-128"/>
            </a:endParaRPr>
          </a:p>
        </p:txBody>
      </p:sp>
      <p:sp>
        <p:nvSpPr>
          <p:cNvPr id="5" name="円/楕円 30">
            <a:extLst>
              <a:ext uri="{FF2B5EF4-FFF2-40B4-BE49-F238E27FC236}">
                <a16:creationId xmlns:a16="http://schemas.microsoft.com/office/drawing/2014/main" id="{E8785E05-23E6-4150-90EE-A62E778BA15B}"/>
              </a:ext>
            </a:extLst>
          </p:cNvPr>
          <p:cNvSpPr/>
          <p:nvPr/>
        </p:nvSpPr>
        <p:spPr>
          <a:xfrm>
            <a:off x="8664082" y="83542"/>
            <a:ext cx="360000" cy="360000"/>
          </a:xfrm>
          <a:prstGeom prst="ellipse">
            <a:avLst/>
          </a:prstGeom>
          <a:solidFill>
            <a:schemeClr val="bg1"/>
          </a:solidFill>
          <a:ln w="19050">
            <a:solidFill>
              <a:schemeClr val="accent6">
                <a:lumMod val="50000"/>
              </a:schemeClr>
            </a:solidFill>
          </a:ln>
          <a:effectLst/>
        </p:spPr>
        <p:style>
          <a:lnRef idx="0">
            <a:schemeClr val="accent6"/>
          </a:lnRef>
          <a:fillRef idx="3">
            <a:schemeClr val="accent6"/>
          </a:fillRef>
          <a:effectRef idx="3">
            <a:schemeClr val="accent6"/>
          </a:effectRef>
          <a:fontRef idx="minor">
            <a:schemeClr val="lt1"/>
          </a:fontRef>
        </p:style>
        <p:txBody>
          <a:bodyPr wrap="square" lIns="0" tIns="0" rIns="0" bIns="0" rtlCol="0" anchor="ctr"/>
          <a:lstStyle/>
          <a:p>
            <a:pPr algn="ctr"/>
            <a:fld id="{9439D75A-5D0D-4091-BA6B-B620B8DC6492}" type="slidenum">
              <a:rPr lang="ja-JP" altLang="en-US" sz="1400" b="1" smtClean="0">
                <a:solidFill>
                  <a:schemeClr val="accent6">
                    <a:lumMod val="50000"/>
                  </a:schemeClr>
                </a:solidFill>
                <a:latin typeface="Meiryo UI" panose="020B0604030504040204" pitchFamily="50" charset="-128"/>
                <a:ea typeface="Meiryo UI" panose="020B0604030504040204" pitchFamily="50" charset="-128"/>
              </a:rPr>
              <a:t>4</a:t>
            </a:fld>
            <a:endParaRPr lang="en-US" altLang="ja-JP" sz="1400" b="1" dirty="0">
              <a:solidFill>
                <a:schemeClr val="accent6">
                  <a:lumMod val="50000"/>
                </a:schemeClr>
              </a:solidFill>
              <a:latin typeface="Meiryo UI" panose="020B0604030504040204" pitchFamily="50" charset="-128"/>
              <a:ea typeface="Meiryo UI" panose="020B0604030504040204" pitchFamily="50" charset="-128"/>
            </a:endParaRPr>
          </a:p>
        </p:txBody>
      </p:sp>
      <p:sp>
        <p:nvSpPr>
          <p:cNvPr id="6" name="テキスト ボックス 5">
            <a:extLst>
              <a:ext uri="{FF2B5EF4-FFF2-40B4-BE49-F238E27FC236}">
                <a16:creationId xmlns:a16="http://schemas.microsoft.com/office/drawing/2014/main" id="{AA9973F3-91B5-4554-8803-E1AFA3701A6D}"/>
              </a:ext>
            </a:extLst>
          </p:cNvPr>
          <p:cNvSpPr txBox="1"/>
          <p:nvPr/>
        </p:nvSpPr>
        <p:spPr>
          <a:xfrm>
            <a:off x="319158" y="739679"/>
            <a:ext cx="2954655" cy="568874"/>
          </a:xfrm>
          <a:prstGeom prst="rect">
            <a:avLst/>
          </a:prstGeom>
          <a:noFill/>
        </p:spPr>
        <p:txBody>
          <a:bodyPr wrap="none" rtlCol="0">
            <a:spAutoFit/>
          </a:bodyPr>
          <a:lstStyle/>
          <a:p>
            <a:pPr algn="ctr">
              <a:lnSpc>
                <a:spcPct val="150000"/>
              </a:lnSpc>
            </a:pPr>
            <a:r>
              <a:rPr kumimoji="1" lang="ja-JP" altLang="en-US" sz="2400" b="1" dirty="0">
                <a:latin typeface="Meiryo UI" panose="020B0604030504040204" pitchFamily="50" charset="-128"/>
                <a:ea typeface="Meiryo UI" panose="020B0604030504040204" pitchFamily="50" charset="-128"/>
              </a:rPr>
              <a:t>石坂産業株式会社様</a:t>
            </a:r>
            <a:endParaRPr kumimoji="1" lang="en-US" altLang="ja-JP" sz="2400" dirty="0">
              <a:latin typeface="Meiryo UI" panose="020B0604030504040204" pitchFamily="50" charset="-128"/>
              <a:ea typeface="Meiryo UI" panose="020B0604030504040204" pitchFamily="50" charset="-128"/>
            </a:endParaRPr>
          </a:p>
        </p:txBody>
      </p:sp>
      <p:sp>
        <p:nvSpPr>
          <p:cNvPr id="7" name="テキスト ボックス 6">
            <a:extLst>
              <a:ext uri="{FF2B5EF4-FFF2-40B4-BE49-F238E27FC236}">
                <a16:creationId xmlns:a16="http://schemas.microsoft.com/office/drawing/2014/main" id="{CBD0A38F-D208-44D8-AACE-47AC186DF0AE}"/>
              </a:ext>
            </a:extLst>
          </p:cNvPr>
          <p:cNvSpPr txBox="1"/>
          <p:nvPr/>
        </p:nvSpPr>
        <p:spPr>
          <a:xfrm>
            <a:off x="280689" y="3143691"/>
            <a:ext cx="2954655" cy="568874"/>
          </a:xfrm>
          <a:prstGeom prst="rect">
            <a:avLst/>
          </a:prstGeom>
          <a:noFill/>
        </p:spPr>
        <p:txBody>
          <a:bodyPr wrap="none" rtlCol="0">
            <a:spAutoFit/>
          </a:bodyPr>
          <a:lstStyle/>
          <a:p>
            <a:pPr algn="ctr">
              <a:lnSpc>
                <a:spcPct val="150000"/>
              </a:lnSpc>
            </a:pPr>
            <a:r>
              <a:rPr kumimoji="1" lang="ja-JP" altLang="en-US" sz="2400" b="1" dirty="0">
                <a:latin typeface="Meiryo UI" panose="020B0604030504040204" pitchFamily="50" charset="-128"/>
                <a:ea typeface="Meiryo UI" panose="020B0604030504040204" pitchFamily="50" charset="-128"/>
              </a:rPr>
              <a:t>山陽製紙株式会社様</a:t>
            </a:r>
            <a:endParaRPr kumimoji="1" lang="ja-JP" altLang="en-US" sz="2400" dirty="0">
              <a:latin typeface="Meiryo UI" panose="020B0604030504040204" pitchFamily="50" charset="-128"/>
              <a:ea typeface="Meiryo UI" panose="020B0604030504040204" pitchFamily="50" charset="-128"/>
            </a:endParaRPr>
          </a:p>
        </p:txBody>
      </p:sp>
      <p:sp>
        <p:nvSpPr>
          <p:cNvPr id="8" name="テキスト ボックス 7">
            <a:extLst>
              <a:ext uri="{FF2B5EF4-FFF2-40B4-BE49-F238E27FC236}">
                <a16:creationId xmlns:a16="http://schemas.microsoft.com/office/drawing/2014/main" id="{8CC089F2-4EAC-4805-863B-B40EE048569E}"/>
              </a:ext>
            </a:extLst>
          </p:cNvPr>
          <p:cNvSpPr txBox="1"/>
          <p:nvPr/>
        </p:nvSpPr>
        <p:spPr>
          <a:xfrm>
            <a:off x="138559" y="1244536"/>
            <a:ext cx="8710246" cy="1631216"/>
          </a:xfrm>
          <a:prstGeom prst="rect">
            <a:avLst/>
          </a:prstGeom>
          <a:noFill/>
        </p:spPr>
        <p:txBody>
          <a:bodyPr wrap="square" rtlCol="0">
            <a:spAutoFit/>
          </a:bodyPr>
          <a:lstStyle/>
          <a:p>
            <a:pPr marL="539750" indent="-361950">
              <a:buFont typeface="Meiryo UI" panose="020B0604030504040204" pitchFamily="50" charset="-128"/>
              <a:buChar char="○"/>
            </a:pPr>
            <a:r>
              <a:rPr kumimoji="1" lang="ja-JP" altLang="en-US" sz="2000" dirty="0">
                <a:latin typeface="Meiryo UI" panose="020B0604030504040204" pitchFamily="50" charset="-128"/>
                <a:ea typeface="Meiryo UI" panose="020B0604030504040204" pitchFamily="50" charset="-128"/>
              </a:rPr>
              <a:t>本社・工場：埼玉県入間郡</a:t>
            </a:r>
            <a:endParaRPr kumimoji="1" lang="en-US" altLang="ja-JP" sz="2000" dirty="0">
              <a:latin typeface="Meiryo UI" panose="020B0604030504040204" pitchFamily="50" charset="-128"/>
              <a:ea typeface="Meiryo UI" panose="020B0604030504040204" pitchFamily="50" charset="-128"/>
            </a:endParaRPr>
          </a:p>
          <a:p>
            <a:pPr marL="539750" indent="-361950">
              <a:buFont typeface="Meiryo UI" panose="020B0604030504040204" pitchFamily="50" charset="-128"/>
              <a:buChar char="○"/>
            </a:pPr>
            <a:r>
              <a:rPr kumimoji="1" lang="ja-JP" altLang="en-US" sz="2000" dirty="0">
                <a:latin typeface="Meiryo UI" panose="020B0604030504040204" pitchFamily="50" charset="-128"/>
                <a:ea typeface="Meiryo UI" panose="020B0604030504040204" pitchFamily="50" charset="-128"/>
              </a:rPr>
              <a:t>事業内容：産業廃棄物中間</a:t>
            </a:r>
            <a:r>
              <a:rPr kumimoji="1" lang="ja-JP" altLang="en-US" sz="2000" dirty="0" smtClean="0">
                <a:latin typeface="Meiryo UI" panose="020B0604030504040204" pitchFamily="50" charset="-128"/>
                <a:ea typeface="Meiryo UI" panose="020B0604030504040204" pitchFamily="50" charset="-128"/>
              </a:rPr>
              <a:t>処理業等</a:t>
            </a:r>
            <a:r>
              <a:rPr kumimoji="1" lang="ja-JP" altLang="en-US" sz="2000" dirty="0">
                <a:latin typeface="Meiryo UI" panose="020B0604030504040204" pitchFamily="50" charset="-128"/>
                <a:ea typeface="Meiryo UI" panose="020B0604030504040204" pitchFamily="50" charset="-128"/>
              </a:rPr>
              <a:t>。</a:t>
            </a:r>
            <a:endParaRPr kumimoji="1" lang="en-US" altLang="ja-JP" sz="2000" dirty="0">
              <a:latin typeface="Meiryo UI" panose="020B0604030504040204" pitchFamily="50" charset="-128"/>
              <a:ea typeface="Meiryo UI" panose="020B0604030504040204" pitchFamily="50" charset="-128"/>
            </a:endParaRPr>
          </a:p>
          <a:p>
            <a:pPr marL="539750" indent="-361950">
              <a:buFont typeface="Meiryo UI" panose="020B0604030504040204" pitchFamily="50" charset="-128"/>
              <a:buChar char="○"/>
            </a:pPr>
            <a:r>
              <a:rPr kumimoji="1" lang="ja-JP" altLang="en-US" sz="2000" dirty="0">
                <a:latin typeface="Meiryo UI" panose="020B0604030504040204" pitchFamily="50" charset="-128"/>
                <a:ea typeface="Meiryo UI" panose="020B0604030504040204" pitchFamily="50" charset="-128"/>
              </a:rPr>
              <a:t>埼玉県で唯一「</a:t>
            </a:r>
            <a:r>
              <a:rPr kumimoji="1" lang="ja-JP" altLang="en-US" sz="2000" b="1" dirty="0">
                <a:latin typeface="Meiryo UI" panose="020B0604030504040204" pitchFamily="50" charset="-128"/>
                <a:ea typeface="Meiryo UI" panose="020B0604030504040204" pitchFamily="50" charset="-128"/>
              </a:rPr>
              <a:t>体験の機会の</a:t>
            </a:r>
            <a:r>
              <a:rPr kumimoji="1" lang="ja-JP" altLang="en-US" sz="2000" b="1" dirty="0" smtClean="0">
                <a:latin typeface="Meiryo UI" panose="020B0604030504040204" pitchFamily="50" charset="-128"/>
                <a:ea typeface="Meiryo UI" panose="020B0604030504040204" pitchFamily="50" charset="-128"/>
              </a:rPr>
              <a:t>場</a:t>
            </a:r>
            <a:r>
              <a:rPr kumimoji="1" lang="en-US" altLang="ja-JP" sz="2000" b="1" dirty="0" smtClean="0">
                <a:latin typeface="Meiryo UI" panose="020B0604030504040204" pitchFamily="50" charset="-128"/>
                <a:ea typeface="Meiryo UI" panose="020B0604030504040204" pitchFamily="50" charset="-128"/>
              </a:rPr>
              <a:t>※</a:t>
            </a:r>
            <a:r>
              <a:rPr kumimoji="1" lang="ja-JP" altLang="en-US" sz="2000" dirty="0" smtClean="0">
                <a:latin typeface="Meiryo UI" panose="020B0604030504040204" pitchFamily="50" charset="-128"/>
                <a:ea typeface="Meiryo UI" panose="020B0604030504040204" pitchFamily="50" charset="-128"/>
              </a:rPr>
              <a:t>」</a:t>
            </a:r>
            <a:r>
              <a:rPr kumimoji="1" lang="ja-JP" altLang="en-US" sz="2000" dirty="0">
                <a:latin typeface="Meiryo UI" panose="020B0604030504040204" pitchFamily="50" charset="-128"/>
                <a:ea typeface="Meiryo UI" panose="020B0604030504040204" pitchFamily="50" charset="-128"/>
              </a:rPr>
              <a:t>の認定。</a:t>
            </a:r>
            <a:endParaRPr kumimoji="1" lang="en-US" altLang="ja-JP" sz="2000" dirty="0">
              <a:latin typeface="Meiryo UI" panose="020B0604030504040204" pitchFamily="50" charset="-128"/>
              <a:ea typeface="Meiryo UI" panose="020B0604030504040204" pitchFamily="50" charset="-128"/>
            </a:endParaRPr>
          </a:p>
          <a:p>
            <a:pPr marL="539750" indent="-361950">
              <a:buFont typeface="Meiryo UI" panose="020B0604030504040204" pitchFamily="50" charset="-128"/>
              <a:buChar char="○"/>
            </a:pPr>
            <a:r>
              <a:rPr kumimoji="1" lang="ja-JP" altLang="en-US" sz="2000" dirty="0">
                <a:latin typeface="Meiryo UI" panose="020B0604030504040204" pitchFamily="50" charset="-128"/>
                <a:ea typeface="Meiryo UI" panose="020B0604030504040204" pitchFamily="50" charset="-128"/>
              </a:rPr>
              <a:t>小中学校の体験学習や社会科見学として、年間約</a:t>
            </a:r>
            <a:r>
              <a:rPr kumimoji="1" lang="en-US" altLang="ja-JP" sz="2000" dirty="0">
                <a:latin typeface="Meiryo UI" panose="020B0604030504040204" pitchFamily="50" charset="-128"/>
                <a:ea typeface="Meiryo UI" panose="020B0604030504040204" pitchFamily="50" charset="-128"/>
              </a:rPr>
              <a:t>5,000</a:t>
            </a:r>
            <a:r>
              <a:rPr kumimoji="1" lang="ja-JP" altLang="en-US" sz="2000" dirty="0">
                <a:latin typeface="Meiryo UI" panose="020B0604030504040204" pitchFamily="50" charset="-128"/>
                <a:ea typeface="Meiryo UI" panose="020B0604030504040204" pitchFamily="50" charset="-128"/>
              </a:rPr>
              <a:t>人の学校関係者が訪問。</a:t>
            </a:r>
            <a:endParaRPr kumimoji="1" lang="en-US" altLang="ja-JP" sz="2000" dirty="0">
              <a:latin typeface="Meiryo UI" panose="020B0604030504040204" pitchFamily="50" charset="-128"/>
              <a:ea typeface="Meiryo UI" panose="020B0604030504040204" pitchFamily="50" charset="-128"/>
            </a:endParaRPr>
          </a:p>
        </p:txBody>
      </p:sp>
      <p:sp>
        <p:nvSpPr>
          <p:cNvPr id="10" name="テキスト ボックス 9">
            <a:extLst>
              <a:ext uri="{FF2B5EF4-FFF2-40B4-BE49-F238E27FC236}">
                <a16:creationId xmlns:a16="http://schemas.microsoft.com/office/drawing/2014/main" id="{A8FBAE40-114D-4439-AB9C-C2E2658C2DAD}"/>
              </a:ext>
            </a:extLst>
          </p:cNvPr>
          <p:cNvSpPr txBox="1"/>
          <p:nvPr/>
        </p:nvSpPr>
        <p:spPr>
          <a:xfrm>
            <a:off x="85133" y="3724288"/>
            <a:ext cx="8784814" cy="1631216"/>
          </a:xfrm>
          <a:prstGeom prst="rect">
            <a:avLst/>
          </a:prstGeom>
          <a:noFill/>
        </p:spPr>
        <p:txBody>
          <a:bodyPr wrap="square">
            <a:spAutoFit/>
          </a:bodyPr>
          <a:lstStyle/>
          <a:p>
            <a:pPr marL="539750" indent="-361950">
              <a:buFont typeface="Meiryo UI" panose="020B0604030504040204" pitchFamily="50" charset="-128"/>
              <a:buChar char="○"/>
            </a:pPr>
            <a:r>
              <a:rPr kumimoji="1" lang="ja-JP" altLang="en-US" sz="2000" dirty="0">
                <a:latin typeface="Meiryo UI" panose="020B0604030504040204" pitchFamily="50" charset="-128"/>
                <a:ea typeface="Meiryo UI" panose="020B0604030504040204" pitchFamily="50" charset="-128"/>
              </a:rPr>
              <a:t>本社工場：大阪府泉南市、営業所：東京都</a:t>
            </a:r>
            <a:endParaRPr kumimoji="1" lang="en-US" altLang="ja-JP" sz="2000" dirty="0">
              <a:latin typeface="Meiryo UI" panose="020B0604030504040204" pitchFamily="50" charset="-128"/>
              <a:ea typeface="Meiryo UI" panose="020B0604030504040204" pitchFamily="50" charset="-128"/>
            </a:endParaRPr>
          </a:p>
          <a:p>
            <a:pPr marL="539750" indent="-361950">
              <a:buFont typeface="Meiryo UI" panose="020B0604030504040204" pitchFamily="50" charset="-128"/>
              <a:buChar char="○"/>
            </a:pPr>
            <a:r>
              <a:rPr kumimoji="1" lang="ja-JP" altLang="en-US" sz="2000" dirty="0">
                <a:latin typeface="Meiryo UI" panose="020B0604030504040204" pitchFamily="50" charset="-128"/>
                <a:ea typeface="Meiryo UI" panose="020B0604030504040204" pitchFamily="50" charset="-128"/>
              </a:rPr>
              <a:t>事業内容：製袋用クレープ紙の製造・</a:t>
            </a:r>
            <a:r>
              <a:rPr kumimoji="1" lang="ja-JP" altLang="en-US" sz="2000" dirty="0" smtClean="0">
                <a:latin typeface="Meiryo UI" panose="020B0604030504040204" pitchFamily="50" charset="-128"/>
                <a:ea typeface="Meiryo UI" panose="020B0604030504040204" pitchFamily="50" charset="-128"/>
              </a:rPr>
              <a:t>販売等</a:t>
            </a:r>
            <a:r>
              <a:rPr kumimoji="1" lang="ja-JP" altLang="en-US" sz="2000" dirty="0">
                <a:latin typeface="Meiryo UI" panose="020B0604030504040204" pitchFamily="50" charset="-128"/>
                <a:ea typeface="Meiryo UI" panose="020B0604030504040204" pitchFamily="50" charset="-128"/>
              </a:rPr>
              <a:t>。</a:t>
            </a:r>
            <a:endParaRPr kumimoji="1" lang="en-US" altLang="ja-JP" sz="2000" dirty="0">
              <a:latin typeface="Meiryo UI" panose="020B0604030504040204" pitchFamily="50" charset="-128"/>
              <a:ea typeface="Meiryo UI" panose="020B0604030504040204" pitchFamily="50" charset="-128"/>
            </a:endParaRPr>
          </a:p>
          <a:p>
            <a:pPr marL="539750" indent="-361950">
              <a:buFont typeface="Meiryo UI" panose="020B0604030504040204" pitchFamily="50" charset="-128"/>
              <a:buChar char="○"/>
            </a:pPr>
            <a:r>
              <a:rPr kumimoji="1" lang="ja-JP" altLang="en-US" sz="2000" b="1" dirty="0">
                <a:latin typeface="Meiryo UI" panose="020B0604030504040204" pitchFamily="50" charset="-128"/>
                <a:ea typeface="Meiryo UI" panose="020B0604030504040204" pitchFamily="50" charset="-128"/>
              </a:rPr>
              <a:t>社内外の</a:t>
            </a:r>
            <a:r>
              <a:rPr kumimoji="1" lang="en-US" altLang="ja-JP" sz="2000" b="1" dirty="0">
                <a:latin typeface="Meiryo UI" panose="020B0604030504040204" pitchFamily="50" charset="-128"/>
                <a:ea typeface="Meiryo UI" panose="020B0604030504040204" pitchFamily="50" charset="-128"/>
              </a:rPr>
              <a:t>ESD</a:t>
            </a:r>
            <a:r>
              <a:rPr kumimoji="1" lang="ja-JP" altLang="en-US" sz="2000" b="1" dirty="0">
                <a:latin typeface="Meiryo UI" panose="020B0604030504040204" pitchFamily="50" charset="-128"/>
                <a:ea typeface="Meiryo UI" panose="020B0604030504040204" pitchFamily="50" charset="-128"/>
              </a:rPr>
              <a:t>（持続可能な開発のための教育）を通じた人材育成</a:t>
            </a:r>
            <a:r>
              <a:rPr kumimoji="1" lang="ja-JP" altLang="en-US" sz="2000" dirty="0">
                <a:latin typeface="Meiryo UI" panose="020B0604030504040204" pitchFamily="50" charset="-128"/>
                <a:ea typeface="Meiryo UI" panose="020B0604030504040204" pitchFamily="50" charset="-128"/>
              </a:rPr>
              <a:t>を推進。</a:t>
            </a:r>
            <a:endParaRPr kumimoji="1" lang="en-US" altLang="ja-JP" sz="2000" dirty="0">
              <a:latin typeface="Meiryo UI" panose="020B0604030504040204" pitchFamily="50" charset="-128"/>
              <a:ea typeface="Meiryo UI" panose="020B0604030504040204" pitchFamily="50" charset="-128"/>
            </a:endParaRPr>
          </a:p>
          <a:p>
            <a:pPr marL="177800"/>
            <a:r>
              <a:rPr kumimoji="1" lang="ja-JP" altLang="en-US" sz="2000" dirty="0">
                <a:latin typeface="Meiryo UI" panose="020B0604030504040204" pitchFamily="50" charset="-128"/>
                <a:ea typeface="Meiryo UI" panose="020B0604030504040204" pitchFamily="50" charset="-128"/>
              </a:rPr>
              <a:t>　　</a:t>
            </a:r>
            <a:r>
              <a:rPr kumimoji="1" lang="en-US" altLang="ja-JP" sz="2000" dirty="0">
                <a:latin typeface="Meiryo UI" panose="020B0604030504040204" pitchFamily="50" charset="-128"/>
                <a:ea typeface="Meiryo UI" panose="020B0604030504040204" pitchFamily="50" charset="-128"/>
              </a:rPr>
              <a:t>※</a:t>
            </a:r>
            <a:r>
              <a:rPr kumimoji="1" lang="ja-JP" altLang="en-US" sz="2000" dirty="0">
                <a:latin typeface="Meiryo UI" panose="020B0604030504040204" pitchFamily="50" charset="-128"/>
                <a:ea typeface="Meiryo UI" panose="020B0604030504040204" pitchFamily="50" charset="-128"/>
              </a:rPr>
              <a:t>泉南市内の小学校への出前授業を実施。</a:t>
            </a:r>
            <a:r>
              <a:rPr kumimoji="1" lang="ja-JP" altLang="en-US" sz="1800" dirty="0">
                <a:latin typeface="Meiryo UI" panose="020B0604030504040204" pitchFamily="50" charset="-128"/>
                <a:ea typeface="Meiryo UI" panose="020B0604030504040204" pitchFamily="50" charset="-128"/>
              </a:rPr>
              <a:t>（今期</a:t>
            </a:r>
            <a:r>
              <a:rPr kumimoji="1" lang="en-US" altLang="ja-JP" sz="1800" dirty="0">
                <a:latin typeface="Meiryo UI" panose="020B0604030504040204" pitchFamily="50" charset="-128"/>
                <a:ea typeface="Meiryo UI" panose="020B0604030504040204" pitchFamily="50" charset="-128"/>
              </a:rPr>
              <a:t>7</a:t>
            </a:r>
            <a:r>
              <a:rPr kumimoji="1" lang="ja-JP" altLang="en-US" sz="1800" dirty="0">
                <a:latin typeface="Meiryo UI" panose="020B0604030504040204" pitchFamily="50" charset="-128"/>
                <a:ea typeface="Meiryo UI" panose="020B0604030504040204" pitchFamily="50" charset="-128"/>
              </a:rPr>
              <a:t>年目）</a:t>
            </a:r>
            <a:endParaRPr kumimoji="1" lang="en-US" altLang="ja-JP" sz="1800" dirty="0">
              <a:latin typeface="Meiryo UI" panose="020B0604030504040204" pitchFamily="50" charset="-128"/>
              <a:ea typeface="Meiryo UI" panose="020B0604030504040204" pitchFamily="50" charset="-128"/>
            </a:endParaRPr>
          </a:p>
          <a:p>
            <a:pPr marL="539750" indent="-361950">
              <a:buFont typeface="Meiryo UI" panose="020B0604030504040204" pitchFamily="50" charset="-128"/>
              <a:buChar char="○"/>
            </a:pPr>
            <a:endParaRPr kumimoji="1" lang="en-US" altLang="ja-JP" sz="2000" dirty="0">
              <a:latin typeface="Meiryo UI" panose="020B0604030504040204" pitchFamily="50" charset="-128"/>
              <a:ea typeface="Meiryo UI" panose="020B0604030504040204" pitchFamily="50" charset="-128"/>
            </a:endParaRPr>
          </a:p>
        </p:txBody>
      </p:sp>
      <p:sp>
        <p:nvSpPr>
          <p:cNvPr id="11" name="正方形/長方形 10">
            <a:extLst>
              <a:ext uri="{FF2B5EF4-FFF2-40B4-BE49-F238E27FC236}">
                <a16:creationId xmlns:a16="http://schemas.microsoft.com/office/drawing/2014/main" id="{9BFFA875-2959-4327-87E8-8E93EB7C9D01}"/>
              </a:ext>
            </a:extLst>
          </p:cNvPr>
          <p:cNvSpPr/>
          <p:nvPr/>
        </p:nvSpPr>
        <p:spPr>
          <a:xfrm>
            <a:off x="192755" y="805821"/>
            <a:ext cx="8710246" cy="2069932"/>
          </a:xfrm>
          <a:prstGeom prst="rect">
            <a:avLst/>
          </a:prstGeom>
          <a:noFill/>
          <a:ln w="12700">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正方形/長方形 11">
            <a:extLst>
              <a:ext uri="{FF2B5EF4-FFF2-40B4-BE49-F238E27FC236}">
                <a16:creationId xmlns:a16="http://schemas.microsoft.com/office/drawing/2014/main" id="{509F2DC3-6317-41A7-80E7-EB8529481099}"/>
              </a:ext>
            </a:extLst>
          </p:cNvPr>
          <p:cNvSpPr/>
          <p:nvPr/>
        </p:nvSpPr>
        <p:spPr>
          <a:xfrm>
            <a:off x="192755" y="3155415"/>
            <a:ext cx="8710246" cy="2009580"/>
          </a:xfrm>
          <a:prstGeom prst="rect">
            <a:avLst/>
          </a:prstGeom>
          <a:noFill/>
          <a:ln w="12700">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テキスト ボックス 12">
            <a:extLst>
              <a:ext uri="{FF2B5EF4-FFF2-40B4-BE49-F238E27FC236}">
                <a16:creationId xmlns:a16="http://schemas.microsoft.com/office/drawing/2014/main" id="{82135872-720C-A7B8-93AA-051D09517116}"/>
              </a:ext>
            </a:extLst>
          </p:cNvPr>
          <p:cNvSpPr txBox="1"/>
          <p:nvPr/>
        </p:nvSpPr>
        <p:spPr>
          <a:xfrm>
            <a:off x="253249" y="5765814"/>
            <a:ext cx="8589258" cy="738664"/>
          </a:xfrm>
          <a:prstGeom prst="rect">
            <a:avLst/>
          </a:prstGeom>
          <a:noFill/>
        </p:spPr>
        <p:txBody>
          <a:bodyPr wrap="square" rtlCol="0">
            <a:spAutoFit/>
          </a:bodyPr>
          <a:lstStyle/>
          <a:p>
            <a:r>
              <a:rPr kumimoji="1" lang="en-US" altLang="ja-JP" sz="1400" dirty="0" smtClean="0">
                <a:latin typeface="Meiryo UI" panose="020B0604030504040204" pitchFamily="50" charset="-128"/>
                <a:ea typeface="Meiryo UI" panose="020B0604030504040204" pitchFamily="50" charset="-128"/>
              </a:rPr>
              <a:t>※</a:t>
            </a:r>
            <a:r>
              <a:rPr kumimoji="1" lang="ja-JP" altLang="en-US" sz="1400" dirty="0" smtClean="0">
                <a:latin typeface="Meiryo UI" panose="020B0604030504040204" pitchFamily="50" charset="-128"/>
                <a:ea typeface="Meiryo UI" panose="020B0604030504040204" pitchFamily="50" charset="-128"/>
              </a:rPr>
              <a:t>環境</a:t>
            </a:r>
            <a:r>
              <a:rPr kumimoji="1" lang="ja-JP" altLang="en-US" sz="1400" dirty="0">
                <a:latin typeface="Meiryo UI" panose="020B0604030504040204" pitchFamily="50" charset="-128"/>
                <a:ea typeface="Meiryo UI" panose="020B0604030504040204" pitchFamily="50" charset="-128"/>
              </a:rPr>
              <a:t>教育等による環境保全の取組の促進に関する法律（以下「環境教育等推進法」という。）に基づき、自然</a:t>
            </a:r>
            <a:r>
              <a:rPr kumimoji="1" lang="ja-JP" altLang="en-US" sz="1400" dirty="0" smtClean="0">
                <a:latin typeface="Meiryo UI" panose="020B0604030504040204" pitchFamily="50" charset="-128"/>
                <a:ea typeface="Meiryo UI" panose="020B0604030504040204" pitchFamily="50" charset="-128"/>
              </a:rPr>
              <a:t>体験</a:t>
            </a:r>
            <a:r>
              <a:rPr kumimoji="1" lang="en-US" altLang="ja-JP" sz="1400" dirty="0" smtClean="0">
                <a:latin typeface="Meiryo UI" panose="020B0604030504040204" pitchFamily="50" charset="-128"/>
                <a:ea typeface="Meiryo UI" panose="020B0604030504040204" pitchFamily="50" charset="-128"/>
              </a:rPr>
              <a:t/>
            </a:r>
            <a:br>
              <a:rPr kumimoji="1" lang="en-US" altLang="ja-JP" sz="1400" dirty="0" smtClean="0">
                <a:latin typeface="Meiryo UI" panose="020B0604030504040204" pitchFamily="50" charset="-128"/>
                <a:ea typeface="Meiryo UI" panose="020B0604030504040204" pitchFamily="50" charset="-128"/>
              </a:rPr>
            </a:br>
            <a:r>
              <a:rPr kumimoji="1" lang="ja-JP" altLang="en-US" sz="1400" dirty="0" smtClean="0">
                <a:latin typeface="Meiryo UI" panose="020B0604030504040204" pitchFamily="50" charset="-128"/>
                <a:ea typeface="Meiryo UI" panose="020B0604030504040204" pitchFamily="50" charset="-128"/>
              </a:rPr>
              <a:t>　 等</a:t>
            </a:r>
            <a:r>
              <a:rPr kumimoji="1" lang="ja-JP" altLang="en-US" sz="1400" dirty="0">
                <a:latin typeface="Meiryo UI" panose="020B0604030504040204" pitchFamily="50" charset="-128"/>
                <a:ea typeface="Meiryo UI" panose="020B0604030504040204" pitchFamily="50" charset="-128"/>
              </a:rPr>
              <a:t>の機会の場について、安全性等の要件を満たすことを都道府県知事</a:t>
            </a:r>
            <a:r>
              <a:rPr kumimoji="1" lang="ja-JP" altLang="en-US" sz="1400" dirty="0" smtClean="0">
                <a:latin typeface="Meiryo UI" panose="020B0604030504040204" pitchFamily="50" charset="-128"/>
                <a:ea typeface="Meiryo UI" panose="020B0604030504040204" pitchFamily="50" charset="-128"/>
              </a:rPr>
              <a:t>等が</a:t>
            </a:r>
            <a:r>
              <a:rPr kumimoji="1" lang="ja-JP" altLang="en-US" sz="1400" dirty="0">
                <a:latin typeface="Meiryo UI" panose="020B0604030504040204" pitchFamily="50" charset="-128"/>
                <a:ea typeface="Meiryo UI" panose="020B0604030504040204" pitchFamily="50" charset="-128"/>
              </a:rPr>
              <a:t>認定する制度</a:t>
            </a:r>
            <a:r>
              <a:rPr kumimoji="1" lang="ja-JP" altLang="en-US" sz="1400" dirty="0" smtClean="0">
                <a:latin typeface="Meiryo UI" panose="020B0604030504040204" pitchFamily="50" charset="-128"/>
                <a:ea typeface="Meiryo UI" panose="020B0604030504040204" pitchFamily="50" charset="-128"/>
              </a:rPr>
              <a:t>。</a:t>
            </a:r>
            <a:endParaRPr kumimoji="1" lang="en-US" altLang="ja-JP" sz="1400" dirty="0" smtClean="0">
              <a:latin typeface="Meiryo UI" panose="020B0604030504040204" pitchFamily="50" charset="-128"/>
              <a:ea typeface="Meiryo UI" panose="020B0604030504040204" pitchFamily="50" charset="-128"/>
            </a:endParaRPr>
          </a:p>
          <a:p>
            <a:r>
              <a:rPr kumimoji="1" lang="ja-JP" altLang="en-US" sz="1400" dirty="0" smtClean="0">
                <a:latin typeface="Meiryo UI" panose="020B0604030504040204" pitchFamily="50" charset="-128"/>
                <a:ea typeface="Meiryo UI" panose="020B0604030504040204" pitchFamily="50" charset="-128"/>
              </a:rPr>
              <a:t>　（</a:t>
            </a:r>
            <a:r>
              <a:rPr lang="ja-JP" altLang="en-US" sz="1400" dirty="0">
                <a:solidFill>
                  <a:srgbClr val="000000"/>
                </a:solidFill>
                <a:latin typeface="Meiryo UI" panose="020B0604030504040204" pitchFamily="50" charset="-128"/>
                <a:ea typeface="Meiryo UI" panose="020B0604030504040204" pitchFamily="50" charset="-128"/>
              </a:rPr>
              <a:t>他府県とまたがる場合は、大臣認定。指定都市及び中核市は、各市長が認定</a:t>
            </a:r>
            <a:r>
              <a:rPr lang="ja-JP" altLang="en-US" sz="1400" dirty="0" smtClean="0">
                <a:solidFill>
                  <a:srgbClr val="000000"/>
                </a:solidFill>
                <a:latin typeface="Meiryo UI" panose="020B0604030504040204" pitchFamily="50" charset="-128"/>
                <a:ea typeface="Meiryo UI" panose="020B0604030504040204" pitchFamily="50" charset="-128"/>
              </a:rPr>
              <a:t>。）</a:t>
            </a:r>
            <a:endParaRPr lang="en-US" altLang="ja-JP" sz="1400" dirty="0" smtClean="0">
              <a:solidFill>
                <a:srgbClr val="000000"/>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172598093"/>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606</Words>
  <Application>Microsoft Office PowerPoint</Application>
  <PresentationFormat>画面に合わせる (4:3)</PresentationFormat>
  <Paragraphs>38</Paragraphs>
  <Slides>4</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4</vt:i4>
      </vt:variant>
    </vt:vector>
  </HeadingPairs>
  <TitlesOfParts>
    <vt:vector size="11" baseType="lpstr">
      <vt:lpstr>Meiryo UI</vt:lpstr>
      <vt:lpstr>游ゴシック</vt:lpstr>
      <vt:lpstr>游ゴシック Light</vt:lpstr>
      <vt:lpstr>Arial</vt:lpstr>
      <vt:lpstr>Calibri</vt:lpstr>
      <vt:lpstr>Calibri Light</vt:lpstr>
      <vt:lpstr>Office テーマ</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2023-03-22T06:33:57Z</dcterms:created>
  <dcterms:modified xsi:type="dcterms:W3CDTF">2023-03-22T06:34:03Z</dcterms:modified>
</cp:coreProperties>
</file>