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6"/>
  </p:notesMasterIdLst>
  <p:sldIdLst>
    <p:sldId id="271" r:id="rId5"/>
  </p:sldIdLst>
  <p:sldSz cx="12801600" cy="9601200" type="A3"/>
  <p:notesSz cx="6797675" cy="9928225"/>
  <p:defaultTextStyle>
    <a:defPPr>
      <a:defRPr lang="en-US"/>
    </a:defPPr>
    <a:lvl1pPr marL="0" algn="l" defTabSz="457117" rtl="0" eaLnBrk="1" latinLnBrk="0" hangingPunct="1">
      <a:defRPr sz="1800" kern="1200">
        <a:solidFill>
          <a:schemeClr val="tx1"/>
        </a:solidFill>
        <a:latin typeface="+mn-lt"/>
        <a:ea typeface="+mn-ea"/>
        <a:cs typeface="+mn-cs"/>
      </a:defRPr>
    </a:lvl1pPr>
    <a:lvl2pPr marL="457117" algn="l" defTabSz="457117" rtl="0" eaLnBrk="1" latinLnBrk="0" hangingPunct="1">
      <a:defRPr sz="1800" kern="1200">
        <a:solidFill>
          <a:schemeClr val="tx1"/>
        </a:solidFill>
        <a:latin typeface="+mn-lt"/>
        <a:ea typeface="+mn-ea"/>
        <a:cs typeface="+mn-cs"/>
      </a:defRPr>
    </a:lvl2pPr>
    <a:lvl3pPr marL="914235" algn="l" defTabSz="457117" rtl="0" eaLnBrk="1" latinLnBrk="0" hangingPunct="1">
      <a:defRPr sz="1800" kern="1200">
        <a:solidFill>
          <a:schemeClr val="tx1"/>
        </a:solidFill>
        <a:latin typeface="+mn-lt"/>
        <a:ea typeface="+mn-ea"/>
        <a:cs typeface="+mn-cs"/>
      </a:defRPr>
    </a:lvl3pPr>
    <a:lvl4pPr marL="1371352" algn="l" defTabSz="457117" rtl="0" eaLnBrk="1" latinLnBrk="0" hangingPunct="1">
      <a:defRPr sz="1800" kern="1200">
        <a:solidFill>
          <a:schemeClr val="tx1"/>
        </a:solidFill>
        <a:latin typeface="+mn-lt"/>
        <a:ea typeface="+mn-ea"/>
        <a:cs typeface="+mn-cs"/>
      </a:defRPr>
    </a:lvl4pPr>
    <a:lvl5pPr marL="1828470" algn="l" defTabSz="457117" rtl="0" eaLnBrk="1" latinLnBrk="0" hangingPunct="1">
      <a:defRPr sz="1800" kern="1200">
        <a:solidFill>
          <a:schemeClr val="tx1"/>
        </a:solidFill>
        <a:latin typeface="+mn-lt"/>
        <a:ea typeface="+mn-ea"/>
        <a:cs typeface="+mn-cs"/>
      </a:defRPr>
    </a:lvl5pPr>
    <a:lvl6pPr marL="2285587" algn="l" defTabSz="457117" rtl="0" eaLnBrk="1" latinLnBrk="0" hangingPunct="1">
      <a:defRPr sz="1800" kern="1200">
        <a:solidFill>
          <a:schemeClr val="tx1"/>
        </a:solidFill>
        <a:latin typeface="+mn-lt"/>
        <a:ea typeface="+mn-ea"/>
        <a:cs typeface="+mn-cs"/>
      </a:defRPr>
    </a:lvl6pPr>
    <a:lvl7pPr marL="2742705" algn="l" defTabSz="457117" rtl="0" eaLnBrk="1" latinLnBrk="0" hangingPunct="1">
      <a:defRPr sz="1800" kern="1200">
        <a:solidFill>
          <a:schemeClr val="tx1"/>
        </a:solidFill>
        <a:latin typeface="+mn-lt"/>
        <a:ea typeface="+mn-ea"/>
        <a:cs typeface="+mn-cs"/>
      </a:defRPr>
    </a:lvl7pPr>
    <a:lvl8pPr marL="3199822" algn="l" defTabSz="457117" rtl="0" eaLnBrk="1" latinLnBrk="0" hangingPunct="1">
      <a:defRPr sz="1800" kern="1200">
        <a:solidFill>
          <a:schemeClr val="tx1"/>
        </a:solidFill>
        <a:latin typeface="+mn-lt"/>
        <a:ea typeface="+mn-ea"/>
        <a:cs typeface="+mn-cs"/>
      </a:defRPr>
    </a:lvl8pPr>
    <a:lvl9pPr marL="3656940" algn="l" defTabSz="45711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E8FF"/>
    <a:srgbClr val="79DCFF"/>
    <a:srgbClr val="CCFF33"/>
    <a:srgbClr val="CCFF66"/>
    <a:srgbClr val="339933"/>
    <a:srgbClr val="99FF33"/>
    <a:srgbClr val="FFFF5D"/>
    <a:srgbClr val="4472C4"/>
    <a:srgbClr val="FFFF85"/>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5B8247-26FD-2AFB-3671-AB6580187040}" v="364" dt="2025-10-28T02:30:27.20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15" autoAdjust="0"/>
    <p:restoredTop sz="96699" autoAdjust="0"/>
  </p:normalViewPr>
  <p:slideViewPr>
    <p:cSldViewPr snapToGrid="0">
      <p:cViewPr>
        <p:scale>
          <a:sx n="66" d="100"/>
          <a:sy n="66" d="100"/>
        </p:scale>
        <p:origin x="76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551" cy="498002"/>
          </a:xfrm>
          <a:prstGeom prst="rect">
            <a:avLst/>
          </a:prstGeom>
        </p:spPr>
        <p:txBody>
          <a:bodyPr vert="horz" lIns="62902" tIns="31452" rIns="62902" bIns="31452" rtlCol="0"/>
          <a:lstStyle>
            <a:lvl1pPr algn="l">
              <a:defRPr sz="800"/>
            </a:lvl1pPr>
          </a:lstStyle>
          <a:p>
            <a:endParaRPr kumimoji="1" lang="ja-JP" altLang="en-US"/>
          </a:p>
        </p:txBody>
      </p:sp>
      <p:sp>
        <p:nvSpPr>
          <p:cNvPr id="3" name="日付プレースホルダー 2"/>
          <p:cNvSpPr>
            <a:spLocks noGrp="1"/>
          </p:cNvSpPr>
          <p:nvPr>
            <p:ph type="dt" idx="1"/>
          </p:nvPr>
        </p:nvSpPr>
        <p:spPr>
          <a:xfrm>
            <a:off x="3849954" y="0"/>
            <a:ext cx="2946636" cy="498002"/>
          </a:xfrm>
          <a:prstGeom prst="rect">
            <a:avLst/>
          </a:prstGeom>
        </p:spPr>
        <p:txBody>
          <a:bodyPr vert="horz" lIns="62902" tIns="31452" rIns="62902" bIns="31452" rtlCol="0"/>
          <a:lstStyle>
            <a:lvl1pPr algn="r">
              <a:defRPr sz="800"/>
            </a:lvl1pPr>
          </a:lstStyle>
          <a:p>
            <a:fld id="{7E397CDA-5885-455E-9374-469547E49349}" type="datetimeFigureOut">
              <a:rPr kumimoji="1" lang="ja-JP" altLang="en-US" smtClean="0"/>
              <a:t>2025/10/30</a:t>
            </a:fld>
            <a:endParaRPr kumimoji="1" lang="ja-JP" altLang="en-US"/>
          </a:p>
        </p:txBody>
      </p:sp>
      <p:sp>
        <p:nvSpPr>
          <p:cNvPr id="4" name="スライド イメージ プレースホルダー 3"/>
          <p:cNvSpPr>
            <a:spLocks noGrp="1" noRot="1" noChangeAspect="1"/>
          </p:cNvSpPr>
          <p:nvPr>
            <p:ph type="sldImg" idx="2"/>
          </p:nvPr>
        </p:nvSpPr>
        <p:spPr>
          <a:xfrm>
            <a:off x="1163638" y="1239838"/>
            <a:ext cx="4470400" cy="3352800"/>
          </a:xfrm>
          <a:prstGeom prst="rect">
            <a:avLst/>
          </a:prstGeom>
          <a:noFill/>
          <a:ln w="12700">
            <a:solidFill>
              <a:prstClr val="black"/>
            </a:solidFill>
          </a:ln>
        </p:spPr>
        <p:txBody>
          <a:bodyPr vert="horz" lIns="62902" tIns="31452" rIns="62902" bIns="31452" rtlCol="0" anchor="ctr"/>
          <a:lstStyle/>
          <a:p>
            <a:endParaRPr lang="ja-JP" altLang="en-US"/>
          </a:p>
        </p:txBody>
      </p:sp>
      <p:sp>
        <p:nvSpPr>
          <p:cNvPr id="5" name="ノート プレースホルダー 4"/>
          <p:cNvSpPr>
            <a:spLocks noGrp="1"/>
          </p:cNvSpPr>
          <p:nvPr>
            <p:ph type="body" sz="quarter" idx="3"/>
          </p:nvPr>
        </p:nvSpPr>
        <p:spPr>
          <a:xfrm>
            <a:off x="679659" y="4778184"/>
            <a:ext cx="5438358" cy="3909424"/>
          </a:xfrm>
          <a:prstGeom prst="rect">
            <a:avLst/>
          </a:prstGeom>
        </p:spPr>
        <p:txBody>
          <a:bodyPr vert="horz" lIns="62902" tIns="31452" rIns="62902" bIns="3145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0225"/>
            <a:ext cx="2945551" cy="498002"/>
          </a:xfrm>
          <a:prstGeom prst="rect">
            <a:avLst/>
          </a:prstGeom>
        </p:spPr>
        <p:txBody>
          <a:bodyPr vert="horz" lIns="62902" tIns="31452" rIns="62902" bIns="31452"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49954" y="9430225"/>
            <a:ext cx="2946636" cy="498002"/>
          </a:xfrm>
          <a:prstGeom prst="rect">
            <a:avLst/>
          </a:prstGeom>
        </p:spPr>
        <p:txBody>
          <a:bodyPr vert="horz" lIns="62902" tIns="31452" rIns="62902" bIns="31452" rtlCol="0" anchor="b"/>
          <a:lstStyle>
            <a:lvl1pPr algn="r">
              <a:defRPr sz="800"/>
            </a:lvl1pPr>
          </a:lstStyle>
          <a:p>
            <a:fld id="{1FE6D31F-BEAB-4E4D-9344-481A7F2891A3}" type="slidenum">
              <a:rPr kumimoji="1" lang="ja-JP" altLang="en-US" smtClean="0"/>
              <a:t>‹#›</a:t>
            </a:fld>
            <a:endParaRPr kumimoji="1" lang="ja-JP" altLang="en-US"/>
          </a:p>
        </p:txBody>
      </p:sp>
    </p:spTree>
    <p:extLst>
      <p:ext uri="{BB962C8B-B14F-4D97-AF65-F5344CB8AC3E}">
        <p14:creationId xmlns:p14="http://schemas.microsoft.com/office/powerpoint/2010/main" val="29749404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E89182C8-D04B-4A1A-8523-950FC9621A72}" type="slidenum">
              <a:rPr kumimoji="1" lang="ja-JP" altLang="en-US" smtClean="0"/>
              <a:t>1</a:t>
            </a:fld>
            <a:endParaRPr kumimoji="1" lang="ja-JP" altLang="en-US"/>
          </a:p>
        </p:txBody>
      </p:sp>
    </p:spTree>
    <p:extLst>
      <p:ext uri="{BB962C8B-B14F-4D97-AF65-F5344CB8AC3E}">
        <p14:creationId xmlns:p14="http://schemas.microsoft.com/office/powerpoint/2010/main" val="229802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2025/10/30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484972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2025/10/30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79506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8" y="511175"/>
            <a:ext cx="2760345" cy="8136573"/>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80113"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2025/10/30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739221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2025/10/30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2256895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4" y="2393635"/>
            <a:ext cx="11041380" cy="3993832"/>
          </a:xfrm>
        </p:spPr>
        <p:txBody>
          <a:bodyPr anchor="b"/>
          <a:lstStyle>
            <a:lvl1pPr>
              <a:defRPr sz="8400"/>
            </a:lvl1pPr>
          </a:lstStyle>
          <a:p>
            <a:r>
              <a:rPr lang="ja-JP" altLang="en-US"/>
              <a:t>マスター タイトルの書式設定</a:t>
            </a:r>
            <a:endParaRPr lang="en-US"/>
          </a:p>
        </p:txBody>
      </p:sp>
      <p:sp>
        <p:nvSpPr>
          <p:cNvPr id="3" name="Text Placeholder 2"/>
          <p:cNvSpPr>
            <a:spLocks noGrp="1"/>
          </p:cNvSpPr>
          <p:nvPr>
            <p:ph type="body" idx="1"/>
          </p:nvPr>
        </p:nvSpPr>
        <p:spPr>
          <a:xfrm>
            <a:off x="873444"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2025/10/30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293454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801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4808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F0BBADA3-5AA8-46D3-AE79-99E0622FE9FA}" type="datetimeFigureOut">
              <a:rPr kumimoji="1" lang="ja-JP" altLang="en-US" smtClean="0"/>
              <a:t>2025/10/30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66688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480812"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2"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F0BBADA3-5AA8-46D3-AE79-99E0622FE9FA}" type="datetimeFigureOut">
              <a:rPr kumimoji="1" lang="ja-JP" altLang="en-US" smtClean="0"/>
              <a:t>2025/10/30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410621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F0BBADA3-5AA8-46D3-AE79-99E0622FE9FA}" type="datetimeFigureOut">
              <a:rPr kumimoji="1" lang="ja-JP" altLang="en-US" smtClean="0"/>
              <a:t>2025/10/30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688778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BADA3-5AA8-46D3-AE79-99E0622FE9FA}" type="datetimeFigureOut">
              <a:rPr kumimoji="1" lang="ja-JP" altLang="en-US" smtClean="0"/>
              <a:t>2025/10/30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472168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a:p>
        </p:txBody>
      </p:sp>
      <p:sp>
        <p:nvSpPr>
          <p:cNvPr id="3" name="Content Placeholder 2"/>
          <p:cNvSpPr>
            <a:spLocks noGrp="1"/>
          </p:cNvSpPr>
          <p:nvPr>
            <p:ph idx="1"/>
          </p:nvPr>
        </p:nvSpPr>
        <p:spPr>
          <a:xfrm>
            <a:off x="5442348" y="1382399"/>
            <a:ext cx="6480811"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BBADA3-5AA8-46D3-AE79-99E0622FE9FA}" type="datetimeFigureOut">
              <a:rPr kumimoji="1" lang="ja-JP" altLang="en-US" smtClean="0"/>
              <a:t>2025/10/30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250557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5442348" y="1382399"/>
            <a:ext cx="6480811"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BBADA3-5AA8-46D3-AE79-99E0622FE9FA}" type="datetimeFigureOut">
              <a:rPr kumimoji="1" lang="ja-JP" altLang="en-US" smtClean="0"/>
              <a:t>2025/10/30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1410962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1"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80111"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80111" y="8898894"/>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F0BBADA3-5AA8-46D3-AE79-99E0622FE9FA}" type="datetimeFigureOut">
              <a:rPr kumimoji="1" lang="ja-JP" altLang="en-US" smtClean="0"/>
              <a:t>2025/10/30</a:t>
            </a:fld>
            <a:endParaRPr kumimoji="1" lang="ja-JP" altLang="en-US"/>
          </a:p>
        </p:txBody>
      </p:sp>
      <p:sp>
        <p:nvSpPr>
          <p:cNvPr id="5" name="Footer Placeholder 4"/>
          <p:cNvSpPr>
            <a:spLocks noGrp="1"/>
          </p:cNvSpPr>
          <p:nvPr>
            <p:ph type="ftr" sz="quarter" idx="3"/>
          </p:nvPr>
        </p:nvSpPr>
        <p:spPr>
          <a:xfrm>
            <a:off x="4240531" y="8898894"/>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1" y="8898894"/>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477430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角丸四角形 74"/>
          <p:cNvSpPr/>
          <p:nvPr/>
        </p:nvSpPr>
        <p:spPr>
          <a:xfrm>
            <a:off x="65217" y="1422969"/>
            <a:ext cx="5185771" cy="8102261"/>
          </a:xfrm>
          <a:prstGeom prst="roundRect">
            <a:avLst>
              <a:gd name="adj" fmla="val 0"/>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a:p>
        </p:txBody>
      </p:sp>
      <p:sp>
        <p:nvSpPr>
          <p:cNvPr id="69" name="角丸四角形 68"/>
          <p:cNvSpPr/>
          <p:nvPr/>
        </p:nvSpPr>
        <p:spPr>
          <a:xfrm>
            <a:off x="5372722" y="1435949"/>
            <a:ext cx="7380000" cy="3888000"/>
          </a:xfrm>
          <a:prstGeom prst="roundRect">
            <a:avLst>
              <a:gd name="adj" fmla="val 0"/>
            </a:avLst>
          </a:prstGeom>
          <a:no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a:latin typeface="Meiryo UI" panose="020B0604030504040204" pitchFamily="50" charset="-128"/>
              <a:ea typeface="Meiryo UI" panose="020B0604030504040204" pitchFamily="50" charset="-128"/>
            </a:endParaRPr>
          </a:p>
        </p:txBody>
      </p:sp>
      <p:sp>
        <p:nvSpPr>
          <p:cNvPr id="93" name="角丸四角形 92"/>
          <p:cNvSpPr/>
          <p:nvPr/>
        </p:nvSpPr>
        <p:spPr>
          <a:xfrm>
            <a:off x="65217" y="1308986"/>
            <a:ext cx="2953202" cy="216000"/>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300" b="1">
                <a:latin typeface="Meiryo UI" pitchFamily="50" charset="-128"/>
                <a:ea typeface="Meiryo UI" pitchFamily="50" charset="-128"/>
                <a:cs typeface="Meiryo UI" pitchFamily="50" charset="-128"/>
              </a:rPr>
              <a:t>第１章　みどりを取り巻く状況　</a:t>
            </a:r>
          </a:p>
        </p:txBody>
      </p:sp>
      <p:sp>
        <p:nvSpPr>
          <p:cNvPr id="99" name="角丸四角形 98"/>
          <p:cNvSpPr/>
          <p:nvPr/>
        </p:nvSpPr>
        <p:spPr>
          <a:xfrm>
            <a:off x="5372724" y="1313785"/>
            <a:ext cx="3523151" cy="216000"/>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300" b="1">
                <a:latin typeface="Meiryo UI" pitchFamily="50" charset="-128"/>
                <a:ea typeface="Meiryo UI" pitchFamily="50" charset="-128"/>
                <a:cs typeface="Meiryo UI" pitchFamily="50" charset="-128"/>
              </a:rPr>
              <a:t>第</a:t>
            </a:r>
            <a:r>
              <a:rPr lang="en-US" altLang="ja-JP" sz="1300" b="1">
                <a:latin typeface="Meiryo UI" pitchFamily="50" charset="-128"/>
                <a:ea typeface="Meiryo UI" pitchFamily="50" charset="-128"/>
                <a:cs typeface="Meiryo UI" pitchFamily="50" charset="-128"/>
              </a:rPr>
              <a:t>2</a:t>
            </a:r>
            <a:r>
              <a:rPr lang="ja-JP" altLang="en-US" sz="1300" b="1">
                <a:latin typeface="Meiryo UI" pitchFamily="50" charset="-128"/>
                <a:ea typeface="Meiryo UI" pitchFamily="50" charset="-128"/>
                <a:cs typeface="Meiryo UI" pitchFamily="50" charset="-128"/>
              </a:rPr>
              <a:t>章　大阪のみどりづくりの方向性</a:t>
            </a:r>
          </a:p>
        </p:txBody>
      </p:sp>
      <p:sp>
        <p:nvSpPr>
          <p:cNvPr id="2" name="テキスト ボックス 1"/>
          <p:cNvSpPr txBox="1"/>
          <p:nvPr/>
        </p:nvSpPr>
        <p:spPr>
          <a:xfrm>
            <a:off x="65217" y="1846456"/>
            <a:ext cx="1255152" cy="241980"/>
          </a:xfrm>
          <a:prstGeom prst="rect">
            <a:avLst/>
          </a:prstGeom>
          <a:noFill/>
        </p:spPr>
        <p:txBody>
          <a:bodyPr wrap="none" lIns="0" tIns="36000" rIns="0" bIns="36000" rtlCol="0">
            <a:spAutoFit/>
          </a:bodyPr>
          <a:lstStyle/>
          <a:p>
            <a:pPr algn="just"/>
            <a:r>
              <a:rPr lang="ja-JP" altLang="en-US" sz="1100" b="1">
                <a:latin typeface="Meiryo UI" panose="020B0604030504040204" pitchFamily="50" charset="-128"/>
                <a:ea typeface="Meiryo UI" panose="020B0604030504040204" pitchFamily="50" charset="-128"/>
              </a:rPr>
              <a:t>（１）国際的な動向</a:t>
            </a:r>
            <a:endParaRPr lang="en-US" altLang="ja-JP" sz="1100" b="1">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57241F36-437F-45A5-A13C-5D70EE6151AC}"/>
              </a:ext>
            </a:extLst>
          </p:cNvPr>
          <p:cNvSpPr txBox="1"/>
          <p:nvPr/>
        </p:nvSpPr>
        <p:spPr>
          <a:xfrm>
            <a:off x="123092" y="1643502"/>
            <a:ext cx="1494150" cy="184666"/>
          </a:xfrm>
          <a:prstGeom prst="rect">
            <a:avLst/>
          </a:prstGeom>
          <a:solidFill>
            <a:srgbClr val="339933">
              <a:alpha val="80000"/>
            </a:srgbClr>
          </a:solidFill>
          <a:ln w="19050">
            <a:solidFill>
              <a:srgbClr val="92D050"/>
            </a:solidFill>
          </a:ln>
        </p:spPr>
        <p:txBody>
          <a:bodyPr wrap="none" lIns="72000" tIns="0" rIns="252000" bIns="0" rtlCol="0">
            <a:spAutoFit/>
          </a:bodyPr>
          <a:lstStyle/>
          <a:p>
            <a:pPr algn="just"/>
            <a:r>
              <a:rPr lang="ja-JP" altLang="en-US" sz="1200" b="1">
                <a:solidFill>
                  <a:schemeClr val="bg1"/>
                </a:solidFill>
                <a:latin typeface="Meiryo UI" panose="020B0604030504040204" pitchFamily="50" charset="-128"/>
                <a:ea typeface="Meiryo UI" panose="020B0604030504040204" pitchFamily="50" charset="-128"/>
              </a:rPr>
              <a:t>１　国内外の動向</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F116F6D2-F7A8-4C2C-9474-ACF746439FC7}"/>
              </a:ext>
            </a:extLst>
          </p:cNvPr>
          <p:cNvSpPr txBox="1"/>
          <p:nvPr/>
        </p:nvSpPr>
        <p:spPr>
          <a:xfrm>
            <a:off x="65216" y="2048974"/>
            <a:ext cx="5171773" cy="1144347"/>
          </a:xfrm>
          <a:prstGeom prst="rect">
            <a:avLst/>
          </a:prstGeom>
          <a:noFill/>
        </p:spPr>
        <p:txBody>
          <a:bodyPr wrap="square" lIns="72000" tIns="36000" rIns="36000" bIns="0" rtlCol="0">
            <a:spAutoFit/>
          </a:bodyPr>
          <a:lstStyle/>
          <a:p>
            <a:r>
              <a:rPr lang="ja-JP" altLang="en-US" sz="900">
                <a:latin typeface="Meiryo UI" panose="020B0604030504040204" pitchFamily="50" charset="-128"/>
                <a:ea typeface="Meiryo UI" panose="020B0604030504040204" pitchFamily="50" charset="-128"/>
              </a:rPr>
              <a:t>○</a:t>
            </a:r>
            <a:r>
              <a:rPr lang="ja-JP" altLang="en-US" sz="900" b="1">
                <a:latin typeface="Meiryo UI" panose="020B0604030504040204" pitchFamily="50" charset="-128"/>
                <a:ea typeface="Meiryo UI" panose="020B0604030504040204" pitchFamily="50" charset="-128"/>
              </a:rPr>
              <a:t>持続可能な社会に向けた国際的な枠組み等</a:t>
            </a:r>
            <a:endParaRPr lang="en-US" altLang="ja-JP" sz="900" b="1">
              <a:latin typeface="Meiryo UI" panose="020B0604030504040204" pitchFamily="50" charset="-128"/>
              <a:ea typeface="Meiryo UI" panose="020B0604030504040204" pitchFamily="50" charset="-128"/>
            </a:endParaRPr>
          </a:p>
          <a:p>
            <a:pPr marL="174625" indent="-174625"/>
            <a:r>
              <a:rPr lang="ja-JP" altLang="en-US" sz="900">
                <a:latin typeface="Meiryo UI" panose="020B0604030504040204" pitchFamily="50" charset="-128"/>
                <a:ea typeface="Meiryo UI" panose="020B0604030504040204" pitchFamily="50" charset="-128"/>
              </a:rPr>
              <a:t>　・</a:t>
            </a:r>
            <a:r>
              <a:rPr lang="en-US" altLang="ja-JP" sz="900">
                <a:latin typeface="Meiryo UI" panose="020B0604030504040204" pitchFamily="50" charset="-128"/>
                <a:ea typeface="Meiryo UI" panose="020B0604030504040204" pitchFamily="50" charset="-128"/>
              </a:rPr>
              <a:t>SDGs</a:t>
            </a:r>
            <a:r>
              <a:rPr lang="ja-JP" altLang="en-US" sz="900">
                <a:latin typeface="Meiryo UI" panose="020B0604030504040204" pitchFamily="50" charset="-128"/>
                <a:ea typeface="Meiryo UI" panose="020B0604030504040204" pitchFamily="50" charset="-128"/>
              </a:rPr>
              <a:t>を掲げた「持続可能な開発のための</a:t>
            </a:r>
            <a:r>
              <a:rPr lang="en-US" altLang="ja-JP" sz="900">
                <a:latin typeface="Meiryo UI" panose="020B0604030504040204" pitchFamily="50" charset="-128"/>
                <a:ea typeface="Meiryo UI" panose="020B0604030504040204" pitchFamily="50" charset="-128"/>
              </a:rPr>
              <a:t>2030</a:t>
            </a:r>
            <a:r>
              <a:rPr lang="ja-JP" altLang="en-US" sz="900">
                <a:latin typeface="Meiryo UI" panose="020B0604030504040204" pitchFamily="50" charset="-128"/>
                <a:ea typeface="Meiryo UI" panose="020B0604030504040204" pitchFamily="50" charset="-128"/>
              </a:rPr>
              <a:t>アジェンダ」を採択（</a:t>
            </a:r>
            <a:r>
              <a:rPr lang="en-US" altLang="ja-JP" sz="900">
                <a:latin typeface="Meiryo UI" panose="020B0604030504040204" pitchFamily="50" charset="-128"/>
                <a:ea typeface="Meiryo UI" panose="020B0604030504040204" pitchFamily="50" charset="-128"/>
              </a:rPr>
              <a:t>2015</a:t>
            </a:r>
            <a:r>
              <a:rPr lang="ja-JP" altLang="en-US" sz="900">
                <a:latin typeface="Meiryo UI" panose="020B0604030504040204" pitchFamily="50" charset="-128"/>
                <a:ea typeface="Meiryo UI" panose="020B0604030504040204" pitchFamily="50" charset="-128"/>
              </a:rPr>
              <a:t>年）</a:t>
            </a:r>
            <a:endParaRPr lang="en-US" altLang="ja-JP" sz="900">
              <a:latin typeface="Meiryo UI" panose="020B0604030504040204" pitchFamily="50" charset="-128"/>
              <a:ea typeface="Meiryo UI" panose="020B0604030504040204" pitchFamily="50" charset="-128"/>
            </a:endParaRPr>
          </a:p>
          <a:p>
            <a:pPr marL="174625" indent="-174625"/>
            <a:r>
              <a:rPr lang="ja-JP" altLang="en-US" sz="900">
                <a:latin typeface="Meiryo UI" panose="020B0604030504040204" pitchFamily="50" charset="-128"/>
                <a:ea typeface="Meiryo UI" panose="020B0604030504040204" pitchFamily="50" charset="-128"/>
              </a:rPr>
              <a:t>　・産業革命前からの平均気温の上昇を</a:t>
            </a:r>
            <a:r>
              <a:rPr lang="en-US" altLang="ja-JP" sz="900">
                <a:latin typeface="Meiryo UI" panose="020B0604030504040204" pitchFamily="50" charset="-128"/>
                <a:ea typeface="Meiryo UI" panose="020B0604030504040204" pitchFamily="50" charset="-128"/>
              </a:rPr>
              <a:t>1.5℃</a:t>
            </a:r>
            <a:r>
              <a:rPr lang="ja-JP" altLang="en-US" sz="900">
                <a:latin typeface="Meiryo UI" panose="020B0604030504040204" pitchFamily="50" charset="-128"/>
                <a:ea typeface="Meiryo UI" panose="020B0604030504040204" pitchFamily="50" charset="-128"/>
              </a:rPr>
              <a:t>に抑えることを掲げたパリ協定が発効（</a:t>
            </a:r>
            <a:r>
              <a:rPr lang="en-US" altLang="ja-JP" sz="900">
                <a:latin typeface="Meiryo UI" panose="020B0604030504040204" pitchFamily="50" charset="-128"/>
                <a:ea typeface="Meiryo UI" panose="020B0604030504040204" pitchFamily="50" charset="-128"/>
              </a:rPr>
              <a:t>2016</a:t>
            </a:r>
            <a:r>
              <a:rPr lang="ja-JP" altLang="en-US" sz="900">
                <a:latin typeface="Meiryo UI" panose="020B0604030504040204" pitchFamily="50" charset="-128"/>
                <a:ea typeface="Meiryo UI" panose="020B0604030504040204" pitchFamily="50" charset="-128"/>
              </a:rPr>
              <a:t>年）</a:t>
            </a:r>
            <a:endParaRPr lang="en-US" altLang="ja-JP" sz="900">
              <a:latin typeface="Meiryo UI" panose="020B0604030504040204" pitchFamily="50" charset="-128"/>
              <a:ea typeface="Meiryo UI" panose="020B0604030504040204" pitchFamily="50" charset="-128"/>
            </a:endParaRPr>
          </a:p>
          <a:p>
            <a:pPr marL="174625" indent="-174625"/>
            <a:r>
              <a:rPr lang="ja-JP" altLang="en-US" sz="900">
                <a:latin typeface="Meiryo UI" panose="020B0604030504040204" pitchFamily="50" charset="-128"/>
                <a:ea typeface="Meiryo UI" panose="020B0604030504040204" pitchFamily="50" charset="-128"/>
              </a:rPr>
              <a:t>　・ネイチャーポジティブの考え方が提示された「昆明・モントリオール生物多様性枠組」が提示（</a:t>
            </a:r>
            <a:r>
              <a:rPr lang="en-US" altLang="ja-JP" sz="900">
                <a:latin typeface="Meiryo UI" panose="020B0604030504040204" pitchFamily="50" charset="-128"/>
                <a:ea typeface="Meiryo UI" panose="020B0604030504040204" pitchFamily="50" charset="-128"/>
              </a:rPr>
              <a:t>2022</a:t>
            </a:r>
            <a:r>
              <a:rPr lang="ja-JP" altLang="en-US" sz="900">
                <a:latin typeface="Meiryo UI" panose="020B0604030504040204" pitchFamily="50" charset="-128"/>
                <a:ea typeface="Meiryo UI" panose="020B0604030504040204" pitchFamily="50" charset="-128"/>
              </a:rPr>
              <a:t>年）</a:t>
            </a:r>
            <a:endParaRPr lang="en-US" altLang="ja-JP" sz="900">
              <a:latin typeface="Meiryo UI" panose="020B0604030504040204" pitchFamily="50" charset="-128"/>
              <a:ea typeface="Meiryo UI" panose="020B0604030504040204" pitchFamily="50" charset="-128"/>
            </a:endParaRPr>
          </a:p>
          <a:p>
            <a:r>
              <a:rPr lang="ja-JP" altLang="en-US" sz="900">
                <a:latin typeface="Meiryo UI" panose="020B0604030504040204" pitchFamily="50" charset="-128"/>
                <a:ea typeface="Meiryo UI" panose="020B0604030504040204" pitchFamily="50" charset="-128"/>
              </a:rPr>
              <a:t>○</a:t>
            </a:r>
            <a:r>
              <a:rPr lang="ja-JP" altLang="en-US" sz="900" b="1">
                <a:latin typeface="Meiryo UI" panose="020B0604030504040204" pitchFamily="50" charset="-128"/>
                <a:ea typeface="Meiryo UI" panose="020B0604030504040204" pitchFamily="50" charset="-128"/>
              </a:rPr>
              <a:t>環境と経済・社会の状況</a:t>
            </a:r>
            <a:endParaRPr lang="en-US" altLang="ja-JP" sz="900" b="1">
              <a:latin typeface="Meiryo UI" panose="020B0604030504040204" pitchFamily="50" charset="-128"/>
              <a:ea typeface="Meiryo UI" panose="020B0604030504040204" pitchFamily="50" charset="-128"/>
            </a:endParaRPr>
          </a:p>
          <a:p>
            <a:pPr marL="85725" indent="-85725"/>
            <a:r>
              <a:rPr lang="ja-JP" altLang="en-US" sz="900">
                <a:latin typeface="Meiryo UI" panose="020B0604030504040204" pitchFamily="50" charset="-128"/>
                <a:ea typeface="Meiryo UI" panose="020B0604030504040204" pitchFamily="50" charset="-128"/>
              </a:rPr>
              <a:t>　・今後</a:t>
            </a:r>
            <a:r>
              <a:rPr lang="en-US" altLang="ja-JP" sz="900">
                <a:latin typeface="Meiryo UI" panose="020B0604030504040204" pitchFamily="50" charset="-128"/>
                <a:ea typeface="Meiryo UI" panose="020B0604030504040204" pitchFamily="50" charset="-128"/>
              </a:rPr>
              <a:t>10</a:t>
            </a:r>
            <a:r>
              <a:rPr lang="ja-JP" altLang="en-US" sz="900">
                <a:latin typeface="Meiryo UI" panose="020B0604030504040204" pitchFamily="50" charset="-128"/>
                <a:ea typeface="Meiryo UI" panose="020B0604030504040204" pitchFamily="50" charset="-128"/>
              </a:rPr>
              <a:t>年間に直面する最も深刻な</a:t>
            </a:r>
            <a:r>
              <a:rPr lang="en-US" altLang="ja-JP" sz="900">
                <a:latin typeface="Meiryo UI" panose="020B0604030504040204" pitchFamily="50" charset="-128"/>
                <a:ea typeface="Meiryo UI" panose="020B0604030504040204" pitchFamily="50" charset="-128"/>
              </a:rPr>
              <a:t>10</a:t>
            </a:r>
            <a:r>
              <a:rPr lang="ja-JP" altLang="en-US" sz="900">
                <a:latin typeface="Meiryo UI" panose="020B0604030504040204" pitchFamily="50" charset="-128"/>
                <a:ea typeface="Meiryo UI" panose="020B0604030504040204" pitchFamily="50" charset="-128"/>
              </a:rPr>
              <a:t>のリスクのうち、</a:t>
            </a:r>
            <a:r>
              <a:rPr lang="en-US" altLang="ja-JP" sz="900">
                <a:latin typeface="Meiryo UI" panose="020B0604030504040204" pitchFamily="50" charset="-128"/>
                <a:ea typeface="Meiryo UI" panose="020B0604030504040204" pitchFamily="50" charset="-128"/>
              </a:rPr>
              <a:t>5</a:t>
            </a:r>
            <a:r>
              <a:rPr lang="ja-JP" altLang="en-US" sz="900">
                <a:latin typeface="Meiryo UI" panose="020B0604030504040204" pitchFamily="50" charset="-128"/>
                <a:ea typeface="Meiryo UI" panose="020B0604030504040204" pitchFamily="50" charset="-128"/>
              </a:rPr>
              <a:t>つが環境関連。環境問題が人類の「経済」「社会」の最も重要なリスクとなることが懸念（「グローバルリスク報告書</a:t>
            </a:r>
            <a:r>
              <a:rPr lang="en-US" altLang="ja-JP" sz="900">
                <a:latin typeface="Meiryo UI" panose="020B0604030504040204" pitchFamily="50" charset="-128"/>
                <a:ea typeface="Meiryo UI" panose="020B0604030504040204" pitchFamily="50" charset="-128"/>
              </a:rPr>
              <a:t>2024</a:t>
            </a:r>
            <a:r>
              <a:rPr lang="ja-JP" altLang="en-US" sz="900">
                <a:latin typeface="Meiryo UI" panose="020B0604030504040204" pitchFamily="50" charset="-128"/>
                <a:ea typeface="Meiryo UI" panose="020B0604030504040204" pitchFamily="50" charset="-128"/>
              </a:rPr>
              <a:t>」世界経済フォーラム）</a:t>
            </a:r>
            <a:endParaRPr lang="en-US" altLang="ja-JP" sz="900">
              <a:latin typeface="Meiryo UI" panose="020B0604030504040204" pitchFamily="50" charset="-128"/>
              <a:ea typeface="Meiryo UI" panose="020B0604030504040204" pitchFamily="50" charset="-128"/>
            </a:endParaRPr>
          </a:p>
          <a:p>
            <a:pPr marL="87313" indent="-87313"/>
            <a:r>
              <a:rPr lang="ja-JP" altLang="en-US" sz="900">
                <a:latin typeface="Meiryo UI" panose="020B0604030504040204" pitchFamily="50" charset="-128"/>
                <a:ea typeface="Meiryo UI" panose="020B0604030504040204" pitchFamily="50" charset="-128"/>
              </a:rPr>
              <a:t>　・世界的に環境と経済成長や産業競争力との関連性が急激に強まっている</a:t>
            </a:r>
            <a:endParaRPr lang="en-US" altLang="ja-JP" sz="900">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8F16B406-B66B-48DF-B540-B7A8D16D70F8}"/>
              </a:ext>
            </a:extLst>
          </p:cNvPr>
          <p:cNvSpPr txBox="1"/>
          <p:nvPr/>
        </p:nvSpPr>
        <p:spPr>
          <a:xfrm>
            <a:off x="48678" y="3255853"/>
            <a:ext cx="2503891" cy="241980"/>
          </a:xfrm>
          <a:prstGeom prst="rect">
            <a:avLst/>
          </a:prstGeom>
          <a:noFill/>
        </p:spPr>
        <p:txBody>
          <a:bodyPr wrap="none" lIns="0" tIns="36000" rIns="0" bIns="36000" rtlCol="0">
            <a:spAutoFit/>
          </a:bodyPr>
          <a:lstStyle/>
          <a:p>
            <a:pPr algn="just"/>
            <a:r>
              <a:rPr lang="ja-JP" altLang="en-US" sz="1100" b="1">
                <a:latin typeface="Meiryo UI" panose="020B0604030504040204" pitchFamily="50" charset="-128"/>
                <a:ea typeface="Meiryo UI" panose="020B0604030504040204" pitchFamily="50" charset="-128"/>
              </a:rPr>
              <a:t>（２）国内の動向</a:t>
            </a:r>
            <a:r>
              <a:rPr lang="ja-JP" altLang="en-US" sz="800">
                <a:latin typeface="Meiryo UI" panose="020B0604030504040204" pitchFamily="50" charset="-128"/>
                <a:ea typeface="Meiryo UI" panose="020B0604030504040204" pitchFamily="50" charset="-128"/>
              </a:rPr>
              <a:t>（みどりに関する法令・計画など）</a:t>
            </a:r>
            <a:endParaRPr lang="en-US" altLang="ja-JP" sz="800">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01BF2BD1-4735-48DA-B379-D3AD008097F8}"/>
              </a:ext>
            </a:extLst>
          </p:cNvPr>
          <p:cNvSpPr txBox="1"/>
          <p:nvPr/>
        </p:nvSpPr>
        <p:spPr>
          <a:xfrm>
            <a:off x="103150" y="7079150"/>
            <a:ext cx="2189853" cy="184666"/>
          </a:xfrm>
          <a:prstGeom prst="rect">
            <a:avLst/>
          </a:prstGeom>
          <a:solidFill>
            <a:srgbClr val="339933">
              <a:alpha val="80000"/>
            </a:srgbClr>
          </a:solidFill>
          <a:ln w="19050">
            <a:solidFill>
              <a:srgbClr val="92D050"/>
            </a:solidFill>
          </a:ln>
        </p:spPr>
        <p:txBody>
          <a:bodyPr wrap="none" lIns="72000" tIns="0" rIns="252000" bIns="0" rtlCol="0">
            <a:spAutoFit/>
          </a:bodyPr>
          <a:lstStyle/>
          <a:p>
            <a:pPr algn="just"/>
            <a:r>
              <a:rPr lang="ja-JP" altLang="en-US" sz="1200" b="1">
                <a:solidFill>
                  <a:schemeClr val="bg1"/>
                </a:solidFill>
                <a:latin typeface="Meiryo UI" panose="020B0604030504040204" pitchFamily="50" charset="-128"/>
                <a:ea typeface="Meiryo UI" panose="020B0604030504040204" pitchFamily="50" charset="-128"/>
              </a:rPr>
              <a:t>２　大阪におけるみどりの現状</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06AD1BB0-53B4-49B9-9446-AA68434B9C66}"/>
              </a:ext>
            </a:extLst>
          </p:cNvPr>
          <p:cNvSpPr txBox="1"/>
          <p:nvPr/>
        </p:nvSpPr>
        <p:spPr>
          <a:xfrm>
            <a:off x="65217" y="7469686"/>
            <a:ext cx="5185771" cy="844265"/>
          </a:xfrm>
          <a:prstGeom prst="rect">
            <a:avLst/>
          </a:prstGeom>
          <a:noFill/>
        </p:spPr>
        <p:txBody>
          <a:bodyPr wrap="square" lIns="72000" tIns="36000" rIns="36000" bIns="0" rtlCol="0">
            <a:spAutoFit/>
          </a:bodyPr>
          <a:lstStyle/>
          <a:p>
            <a:pPr marL="88900" indent="-88900" algn="just"/>
            <a:r>
              <a:rPr lang="ja-JP" altLang="en-US" sz="900" dirty="0">
                <a:latin typeface="Meiryo UI" panose="020B0604030504040204" pitchFamily="50" charset="-128"/>
                <a:ea typeface="Meiryo UI" panose="020B0604030504040204" pitchFamily="50" charset="-128"/>
              </a:rPr>
              <a:t>○大雨の頻度の増加、台風の大型化の影響、暑熱環境の悪化による熱中症リスクの増加など、気候変動による影響が顕在化</a:t>
            </a:r>
            <a:endParaRPr lang="en-US" altLang="ja-JP" sz="900" dirty="0">
              <a:latin typeface="Meiryo UI" panose="020B0604030504040204" pitchFamily="50" charset="-128"/>
              <a:ea typeface="Meiryo UI" panose="020B0604030504040204" pitchFamily="50" charset="-128"/>
            </a:endParaRPr>
          </a:p>
          <a:p>
            <a:pPr marL="174625" indent="-174625" algn="just">
              <a:spcBef>
                <a:spcPts val="300"/>
              </a:spcBef>
            </a:pPr>
            <a:r>
              <a:rPr lang="ja-JP" altLang="en-US" sz="900" dirty="0">
                <a:latin typeface="Meiryo UI" panose="020B0604030504040204" pitchFamily="50" charset="-128"/>
                <a:ea typeface="Meiryo UI" panose="020B0604030504040204" pitchFamily="50" charset="-128"/>
              </a:rPr>
              <a:t>○大規模な公園緑地が都心部、郊外部、山麓部、臨海部にバランス良く配置されており、多くの府民が利用</a:t>
            </a:r>
            <a:endParaRPr lang="en-US" altLang="ja-JP" sz="900" dirty="0">
              <a:latin typeface="Meiryo UI" panose="020B0604030504040204" pitchFamily="50" charset="-128"/>
              <a:ea typeface="Meiryo UI" panose="020B0604030504040204" pitchFamily="50" charset="-128"/>
            </a:endParaRPr>
          </a:p>
          <a:p>
            <a:pPr marL="174625" indent="-174625" algn="just">
              <a:spcBef>
                <a:spcPts val="300"/>
              </a:spcBef>
            </a:pPr>
            <a:r>
              <a:rPr lang="ja-JP" altLang="en-US" sz="900" dirty="0">
                <a:latin typeface="Meiryo UI" panose="020B0604030504040204" pitchFamily="50" charset="-128"/>
                <a:ea typeface="Meiryo UI" panose="020B0604030504040204" pitchFamily="50" charset="-128"/>
              </a:rPr>
              <a:t>　一方で、府民一人当たりの都市公園面積は、全国と比べて低い水準</a:t>
            </a:r>
            <a:endParaRPr lang="en-US" altLang="ja-JP" sz="900" dirty="0">
              <a:latin typeface="Meiryo UI" panose="020B0604030504040204" pitchFamily="50" charset="-128"/>
              <a:ea typeface="Meiryo UI" panose="020B0604030504040204" pitchFamily="50" charset="-128"/>
            </a:endParaRPr>
          </a:p>
          <a:p>
            <a:pPr marL="174625" indent="-174625" algn="just">
              <a:spcBef>
                <a:spcPts val="300"/>
              </a:spcBef>
            </a:pPr>
            <a:r>
              <a:rPr lang="ja-JP" altLang="en-US" sz="900" dirty="0">
                <a:latin typeface="Meiryo UI" panose="020B0604030504040204" pitchFamily="50" charset="-128"/>
                <a:ea typeface="Meiryo UI" panose="020B0604030504040204" pitchFamily="50" charset="-128"/>
              </a:rPr>
              <a:t>○うめきた２期区域にグラングリーン大阪が先行まちびらきし、みどりを中心としたまちづくりが進められている</a:t>
            </a:r>
            <a:endParaRPr lang="en-US" altLang="ja-JP" sz="900" dirty="0">
              <a:latin typeface="Meiryo UI" panose="020B0604030504040204" pitchFamily="50" charset="-128"/>
              <a:ea typeface="Meiryo UI" panose="020B0604030504040204" pitchFamily="50" charset="-128"/>
            </a:endParaRPr>
          </a:p>
        </p:txBody>
      </p:sp>
      <p:sp>
        <p:nvSpPr>
          <p:cNvPr id="3" name="角丸四角形 2"/>
          <p:cNvSpPr/>
          <p:nvPr/>
        </p:nvSpPr>
        <p:spPr>
          <a:xfrm>
            <a:off x="5417532" y="1589417"/>
            <a:ext cx="1373925" cy="180000"/>
          </a:xfrm>
          <a:prstGeom prst="roundRect">
            <a:avLst>
              <a:gd name="adj" fmla="val 0"/>
            </a:avLst>
          </a:prstGeom>
          <a:solidFill>
            <a:srgbClr val="339933">
              <a:alpha val="80000"/>
            </a:srgb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252000" bIns="0" rtlCol="0" anchor="ctr">
            <a:spAutoFit/>
          </a:bodyPr>
          <a:lstStyle/>
          <a:p>
            <a:r>
              <a:rPr lang="ja-JP" altLang="en-US" sz="1200" b="1">
                <a:solidFill>
                  <a:schemeClr val="bg1"/>
                </a:solidFill>
                <a:latin typeface="Meiryo UI" panose="020B0604030504040204" pitchFamily="50" charset="-128"/>
                <a:ea typeface="Meiryo UI" panose="020B0604030504040204" pitchFamily="50" charset="-128"/>
              </a:rPr>
              <a:t>１　</a:t>
            </a:r>
            <a:r>
              <a:rPr lang="ja-JP" altLang="ja-JP" sz="1200" b="1">
                <a:solidFill>
                  <a:schemeClr val="bg1"/>
                </a:solidFill>
                <a:latin typeface="Meiryo UI" panose="020B0604030504040204" pitchFamily="50" charset="-128"/>
                <a:ea typeface="Meiryo UI" panose="020B0604030504040204" pitchFamily="50" charset="-128"/>
              </a:rPr>
              <a:t>みどりの効果</a:t>
            </a:r>
            <a:endParaRPr lang="ja-JP" altLang="en-US" sz="1200" b="1">
              <a:solidFill>
                <a:schemeClr val="bg1"/>
              </a:solidFill>
              <a:latin typeface="Meiryo UI" panose="020B0604030504040204" pitchFamily="50" charset="-128"/>
              <a:ea typeface="Meiryo UI" panose="020B0604030504040204" pitchFamily="50" charset="-128"/>
            </a:endParaRPr>
          </a:p>
        </p:txBody>
      </p:sp>
      <p:sp>
        <p:nvSpPr>
          <p:cNvPr id="38" name="角丸四角形 37"/>
          <p:cNvSpPr/>
          <p:nvPr/>
        </p:nvSpPr>
        <p:spPr>
          <a:xfrm>
            <a:off x="5431637" y="4532703"/>
            <a:ext cx="2194663" cy="184666"/>
          </a:xfrm>
          <a:prstGeom prst="roundRect">
            <a:avLst>
              <a:gd name="adj" fmla="val 0"/>
            </a:avLst>
          </a:prstGeom>
          <a:solidFill>
            <a:srgbClr val="339933">
              <a:alpha val="80000"/>
            </a:srgb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252000" bIns="0" rtlCol="0" anchor="ctr">
            <a:spAutoFit/>
          </a:bodyPr>
          <a:lstStyle/>
          <a:p>
            <a:r>
              <a:rPr lang="ja-JP" altLang="en-US" sz="1200" b="1">
                <a:solidFill>
                  <a:schemeClr val="bg1"/>
                </a:solidFill>
                <a:latin typeface="Meiryo UI" panose="020B0604030504040204" pitchFamily="50" charset="-128"/>
                <a:ea typeface="Meiryo UI" panose="020B0604030504040204" pitchFamily="50" charset="-128"/>
              </a:rPr>
              <a:t>２　</a:t>
            </a:r>
            <a:r>
              <a:rPr lang="ja-JP" altLang="ja-JP" sz="1200" b="1">
                <a:solidFill>
                  <a:schemeClr val="bg1"/>
                </a:solidFill>
                <a:latin typeface="Meiryo UI" panose="020B0604030504040204" pitchFamily="50" charset="-128"/>
                <a:ea typeface="Meiryo UI" panose="020B0604030504040204" pitchFamily="50" charset="-128"/>
              </a:rPr>
              <a:t>本計画で対象とするみどり</a:t>
            </a:r>
            <a:endParaRPr lang="ja-JP" altLang="en-US" sz="1200" b="1">
              <a:solidFill>
                <a:schemeClr val="bg1"/>
              </a:solidFill>
              <a:latin typeface="Meiryo UI" panose="020B0604030504040204" pitchFamily="50" charset="-128"/>
              <a:ea typeface="Meiryo UI" panose="020B0604030504040204" pitchFamily="50" charset="-128"/>
            </a:endParaRPr>
          </a:p>
        </p:txBody>
      </p:sp>
      <p:grpSp>
        <p:nvGrpSpPr>
          <p:cNvPr id="41" name="グループ化 40">
            <a:extLst>
              <a:ext uri="{FF2B5EF4-FFF2-40B4-BE49-F238E27FC236}">
                <a16:creationId xmlns:a16="http://schemas.microsoft.com/office/drawing/2014/main" id="{8723E50C-A546-4442-8C0B-AF9D6AB7DCC2}"/>
              </a:ext>
            </a:extLst>
          </p:cNvPr>
          <p:cNvGrpSpPr>
            <a:grpSpLocks noChangeAspect="1"/>
          </p:cNvGrpSpPr>
          <p:nvPr/>
        </p:nvGrpSpPr>
        <p:grpSpPr>
          <a:xfrm>
            <a:off x="6915128" y="13369"/>
            <a:ext cx="4551042" cy="388574"/>
            <a:chOff x="6404519" y="102351"/>
            <a:chExt cx="5396881" cy="460793"/>
          </a:xfrm>
        </p:grpSpPr>
        <p:pic>
          <p:nvPicPr>
            <p:cNvPr id="43" name="図 34">
              <a:extLst>
                <a:ext uri="{FF2B5EF4-FFF2-40B4-BE49-F238E27FC236}">
                  <a16:creationId xmlns:a16="http://schemas.microsoft.com/office/drawing/2014/main" id="{8E7FCAD3-3096-4161-8D86-2438E3F5C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526" y="106264"/>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図 24">
              <a:extLst>
                <a:ext uri="{FF2B5EF4-FFF2-40B4-BE49-F238E27FC236}">
                  <a16:creationId xmlns:a16="http://schemas.microsoft.com/office/drawing/2014/main" id="{5A3D413B-D5FF-4312-97F4-260BA1465A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5679" y="105988"/>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図 25">
              <a:extLst>
                <a:ext uri="{FF2B5EF4-FFF2-40B4-BE49-F238E27FC236}">
                  <a16:creationId xmlns:a16="http://schemas.microsoft.com/office/drawing/2014/main" id="{A2FBA938-F0AA-4F21-9C77-43202E8DA7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2421" y="103249"/>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図 1">
              <a:extLst>
                <a:ext uri="{FF2B5EF4-FFF2-40B4-BE49-F238E27FC236}">
                  <a16:creationId xmlns:a16="http://schemas.microsoft.com/office/drawing/2014/main" id="{1DA696A1-6A77-4111-A0F9-587538E2C0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68394" y="103249"/>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図 28">
              <a:extLst>
                <a:ext uri="{FF2B5EF4-FFF2-40B4-BE49-F238E27FC236}">
                  <a16:creationId xmlns:a16="http://schemas.microsoft.com/office/drawing/2014/main" id="{A2D43ACF-4A39-4ED9-96C6-EB046D8E35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9130" y="103249"/>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図 32">
              <a:extLst>
                <a:ext uri="{FF2B5EF4-FFF2-40B4-BE49-F238E27FC236}">
                  <a16:creationId xmlns:a16="http://schemas.microsoft.com/office/drawing/2014/main" id="{61FA8854-3053-4CC8-B99F-382F88C231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8885" y="103249"/>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図 13">
              <a:extLst>
                <a:ext uri="{FF2B5EF4-FFF2-40B4-BE49-F238E27FC236}">
                  <a16:creationId xmlns:a16="http://schemas.microsoft.com/office/drawing/2014/main" id="{99BAD01E-DC3E-4750-892D-CA631007286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87741" y="10324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図 49">
              <a:extLst>
                <a:ext uri="{FF2B5EF4-FFF2-40B4-BE49-F238E27FC236}">
                  <a16:creationId xmlns:a16="http://schemas.microsoft.com/office/drawing/2014/main" id="{23FFAE8F-CA4F-4BCA-8155-7B49214981B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344200" y="103533"/>
              <a:ext cx="457200" cy="457200"/>
            </a:xfrm>
            <a:prstGeom prst="rect">
              <a:avLst/>
            </a:prstGeom>
          </p:spPr>
        </p:pic>
        <p:pic>
          <p:nvPicPr>
            <p:cNvPr id="51" name="図 50">
              <a:extLst>
                <a:ext uri="{FF2B5EF4-FFF2-40B4-BE49-F238E27FC236}">
                  <a16:creationId xmlns:a16="http://schemas.microsoft.com/office/drawing/2014/main" id="{8E4EA24D-7521-46F9-A158-DA49859B81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60217" y="102351"/>
              <a:ext cx="458885" cy="458885"/>
            </a:xfrm>
            <a:prstGeom prst="rect">
              <a:avLst/>
            </a:prstGeom>
          </p:spPr>
        </p:pic>
        <p:pic>
          <p:nvPicPr>
            <p:cNvPr id="52" name="図 51">
              <a:extLst>
                <a:ext uri="{FF2B5EF4-FFF2-40B4-BE49-F238E27FC236}">
                  <a16:creationId xmlns:a16="http://schemas.microsoft.com/office/drawing/2014/main" id="{DC140F2C-010A-44A5-9930-6A8CEF8CAA0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24435" y="108129"/>
              <a:ext cx="450000" cy="450000"/>
            </a:xfrm>
            <a:prstGeom prst="rect">
              <a:avLst/>
            </a:prstGeom>
          </p:spPr>
        </p:pic>
        <p:pic>
          <p:nvPicPr>
            <p:cNvPr id="53" name="図 14">
              <a:extLst>
                <a:ext uri="{FF2B5EF4-FFF2-40B4-BE49-F238E27FC236}">
                  <a16:creationId xmlns:a16="http://schemas.microsoft.com/office/drawing/2014/main" id="{4445DA61-A3BA-44F4-83A3-F0F1D906F14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04519" y="105001"/>
              <a:ext cx="456380" cy="45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図 17">
              <a:extLst>
                <a:ext uri="{FF2B5EF4-FFF2-40B4-BE49-F238E27FC236}">
                  <a16:creationId xmlns:a16="http://schemas.microsoft.com/office/drawing/2014/main" id="{B150D16F-9193-4C74-9462-19EE8934AE4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14279" y="102411"/>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6" name="Group 40">
            <a:extLst>
              <a:ext uri="{FF2B5EF4-FFF2-40B4-BE49-F238E27FC236}">
                <a16:creationId xmlns:a16="http://schemas.microsoft.com/office/drawing/2014/main" id="{AEBFAC7E-A66A-4057-AF62-B2B3A810F471}"/>
              </a:ext>
            </a:extLst>
          </p:cNvPr>
          <p:cNvGrpSpPr>
            <a:grpSpLocks/>
          </p:cNvGrpSpPr>
          <p:nvPr/>
        </p:nvGrpSpPr>
        <p:grpSpPr bwMode="auto">
          <a:xfrm>
            <a:off x="95079" y="17732"/>
            <a:ext cx="6707911" cy="389574"/>
            <a:chOff x="737" y="402"/>
            <a:chExt cx="15295" cy="741"/>
          </a:xfrm>
        </p:grpSpPr>
        <p:sp>
          <p:nvSpPr>
            <p:cNvPr id="67" name="Rectangle 30">
              <a:extLst>
                <a:ext uri="{FF2B5EF4-FFF2-40B4-BE49-F238E27FC236}">
                  <a16:creationId xmlns:a16="http://schemas.microsoft.com/office/drawing/2014/main" id="{DF05B959-B7C2-4AD3-A22E-7160A5D324A6}"/>
                </a:ext>
              </a:extLst>
            </p:cNvPr>
            <p:cNvSpPr>
              <a:spLocks noChangeArrowheads="1"/>
            </p:cNvSpPr>
            <p:nvPr/>
          </p:nvSpPr>
          <p:spPr bwMode="auto">
            <a:xfrm>
              <a:off x="15207"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8" name="Rectangle 29">
              <a:extLst>
                <a:ext uri="{FF2B5EF4-FFF2-40B4-BE49-F238E27FC236}">
                  <a16:creationId xmlns:a16="http://schemas.microsoft.com/office/drawing/2014/main" id="{A646DB3B-956F-4A1C-AC60-319E4A30C719}"/>
                </a:ext>
              </a:extLst>
            </p:cNvPr>
            <p:cNvSpPr>
              <a:spLocks noChangeArrowheads="1"/>
            </p:cNvSpPr>
            <p:nvPr/>
          </p:nvSpPr>
          <p:spPr bwMode="auto">
            <a:xfrm>
              <a:off x="737" y="402"/>
              <a:ext cx="15186" cy="741"/>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1600" b="1">
                  <a:solidFill>
                    <a:schemeClr val="bg1"/>
                  </a:solidFill>
                  <a:latin typeface="Meiryo UI" panose="020B0604030504040204" pitchFamily="50" charset="-128"/>
                  <a:ea typeface="Meiryo UI" panose="020B0604030504040204" pitchFamily="50" charset="-128"/>
                  <a:cs typeface="Meiryo UI" panose="020B0604030504040204" pitchFamily="50" charset="-128"/>
                </a:rPr>
                <a:t>今後のみどりの大阪推進計画のあり方について（部会報告（案）の概要）</a:t>
              </a:r>
            </a:p>
          </p:txBody>
        </p:sp>
        <p:sp>
          <p:nvSpPr>
            <p:cNvPr id="70" name="Rectangle 31">
              <a:extLst>
                <a:ext uri="{FF2B5EF4-FFF2-40B4-BE49-F238E27FC236}">
                  <a16:creationId xmlns:a16="http://schemas.microsoft.com/office/drawing/2014/main" id="{CCDE6085-DD97-48B3-A7EB-E8F05A4D73C5}"/>
                </a:ext>
              </a:extLst>
            </p:cNvPr>
            <p:cNvSpPr>
              <a:spLocks noChangeArrowheads="1"/>
            </p:cNvSpPr>
            <p:nvPr/>
          </p:nvSpPr>
          <p:spPr bwMode="auto">
            <a:xfrm>
              <a:off x="737" y="1003"/>
              <a:ext cx="15186" cy="137"/>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77" name="テキスト ボックス 76">
            <a:extLst>
              <a:ext uri="{FF2B5EF4-FFF2-40B4-BE49-F238E27FC236}">
                <a16:creationId xmlns:a16="http://schemas.microsoft.com/office/drawing/2014/main" id="{F15DD8F4-5887-4DCF-AC62-6EAEBBD3523B}"/>
              </a:ext>
            </a:extLst>
          </p:cNvPr>
          <p:cNvSpPr txBox="1"/>
          <p:nvPr/>
        </p:nvSpPr>
        <p:spPr>
          <a:xfrm>
            <a:off x="65217" y="7271484"/>
            <a:ext cx="2003754" cy="241980"/>
          </a:xfrm>
          <a:prstGeom prst="rect">
            <a:avLst/>
          </a:prstGeom>
          <a:noFill/>
        </p:spPr>
        <p:txBody>
          <a:bodyPr wrap="none" lIns="0" tIns="36000" rIns="0" bIns="36000" rtlCol="0">
            <a:spAutoFit/>
          </a:bodyPr>
          <a:lstStyle/>
          <a:p>
            <a:pPr algn="just"/>
            <a:r>
              <a:rPr lang="ja-JP" altLang="en-US" sz="1100" b="1">
                <a:latin typeface="Meiryo UI" panose="020B0604030504040204" pitchFamily="50" charset="-128"/>
                <a:ea typeface="Meiryo UI" panose="020B0604030504040204" pitchFamily="50" charset="-128"/>
              </a:rPr>
              <a:t>（１）大阪のみどりを取り巻く状況</a:t>
            </a:r>
            <a:endParaRPr lang="en-US" altLang="ja-JP" sz="1100" b="1">
              <a:latin typeface="Meiryo UI" panose="020B0604030504040204" pitchFamily="50" charset="-128"/>
              <a:ea typeface="Meiryo UI" panose="020B0604030504040204" pitchFamily="50" charset="-128"/>
            </a:endParaRPr>
          </a:p>
        </p:txBody>
      </p:sp>
      <p:sp>
        <p:nvSpPr>
          <p:cNvPr id="78" name="テキスト ボックス 77">
            <a:extLst>
              <a:ext uri="{FF2B5EF4-FFF2-40B4-BE49-F238E27FC236}">
                <a16:creationId xmlns:a16="http://schemas.microsoft.com/office/drawing/2014/main" id="{77BF70C8-91DE-4924-8037-47C8FA4D3C63}"/>
              </a:ext>
            </a:extLst>
          </p:cNvPr>
          <p:cNvSpPr txBox="1"/>
          <p:nvPr/>
        </p:nvSpPr>
        <p:spPr>
          <a:xfrm>
            <a:off x="65217" y="8325165"/>
            <a:ext cx="1561325" cy="241980"/>
          </a:xfrm>
          <a:prstGeom prst="rect">
            <a:avLst/>
          </a:prstGeom>
          <a:noFill/>
        </p:spPr>
        <p:txBody>
          <a:bodyPr wrap="none" lIns="0" tIns="36000" rIns="0" bIns="36000" rtlCol="0">
            <a:spAutoFit/>
          </a:bodyPr>
          <a:lstStyle/>
          <a:p>
            <a:pPr algn="just"/>
            <a:r>
              <a:rPr lang="ja-JP" altLang="en-US" sz="1100" b="1">
                <a:latin typeface="Meiryo UI" panose="020B0604030504040204" pitchFamily="50" charset="-128"/>
                <a:ea typeface="Meiryo UI" panose="020B0604030504040204" pitchFamily="50" charset="-128"/>
              </a:rPr>
              <a:t>（２）大阪のみどりの資源</a:t>
            </a:r>
            <a:endParaRPr lang="en-US" altLang="ja-JP" sz="1100" b="1">
              <a:latin typeface="Meiryo UI" panose="020B0604030504040204" pitchFamily="50" charset="-128"/>
              <a:ea typeface="Meiryo UI" panose="020B0604030504040204" pitchFamily="50" charset="-128"/>
            </a:endParaRPr>
          </a:p>
        </p:txBody>
      </p:sp>
      <p:sp>
        <p:nvSpPr>
          <p:cNvPr id="82" name="テキスト ボックス 81">
            <a:extLst>
              <a:ext uri="{FF2B5EF4-FFF2-40B4-BE49-F238E27FC236}">
                <a16:creationId xmlns:a16="http://schemas.microsoft.com/office/drawing/2014/main" id="{0231AA09-8612-46DE-ACD0-85F1898EF028}"/>
              </a:ext>
            </a:extLst>
          </p:cNvPr>
          <p:cNvSpPr txBox="1"/>
          <p:nvPr/>
        </p:nvSpPr>
        <p:spPr>
          <a:xfrm>
            <a:off x="65217" y="8529408"/>
            <a:ext cx="5164926" cy="944292"/>
          </a:xfrm>
          <a:prstGeom prst="rect">
            <a:avLst/>
          </a:prstGeom>
          <a:noFill/>
        </p:spPr>
        <p:txBody>
          <a:bodyPr wrap="square" lIns="72000" tIns="36000" rIns="36000" bIns="0" rtlCol="0">
            <a:spAutoFit/>
          </a:bodyPr>
          <a:lstStyle/>
          <a:p>
            <a:pPr marL="88900" indent="-88900" algn="just"/>
            <a:r>
              <a:rPr lang="ja-JP" altLang="en-US" sz="900">
                <a:latin typeface="Meiryo UI" panose="020B0604030504040204" pitchFamily="50" charset="-128"/>
                <a:ea typeface="Meiryo UI" panose="020B0604030504040204" pitchFamily="50" charset="-128"/>
              </a:rPr>
              <a:t>○周辺山系・丘陵地、臨海部、幹線道路、主要河川、大規模公園などの骨格となるみどりと、市街地に広く点在する多様なみどりにより形成されている</a:t>
            </a:r>
            <a:endParaRPr lang="en-US" altLang="ja-JP" sz="900">
              <a:latin typeface="Meiryo UI" panose="020B0604030504040204" pitchFamily="50" charset="-128"/>
              <a:ea typeface="Meiryo UI" panose="020B0604030504040204" pitchFamily="50" charset="-128"/>
            </a:endParaRPr>
          </a:p>
          <a:p>
            <a:pPr marL="88900" indent="-88900" algn="just">
              <a:spcBef>
                <a:spcPts val="300"/>
              </a:spcBef>
            </a:pPr>
            <a:r>
              <a:rPr lang="ja-JP" altLang="en-US" sz="900">
                <a:latin typeface="Meiryo UI" panose="020B0604030504040204" pitchFamily="50" charset="-128"/>
                <a:ea typeface="Meiryo UI" panose="020B0604030504040204" pitchFamily="50" charset="-128"/>
              </a:rPr>
              <a:t>○骨格となるみどりのうち、幹線道路、主要河川、大規模公園は都市施設として担保されており、周辺山系・丘陵地は、樹林地、ため池、農地などの土地利用が比較的まとまって存在している</a:t>
            </a:r>
            <a:endParaRPr lang="en-US" altLang="ja-JP" sz="900">
              <a:latin typeface="Meiryo UI" panose="020B0604030504040204" pitchFamily="50" charset="-128"/>
              <a:ea typeface="Meiryo UI" panose="020B0604030504040204" pitchFamily="50" charset="-128"/>
            </a:endParaRPr>
          </a:p>
          <a:p>
            <a:pPr marL="88900" indent="-88900" algn="just">
              <a:spcBef>
                <a:spcPts val="300"/>
              </a:spcBef>
            </a:pPr>
            <a:r>
              <a:rPr lang="ja-JP" altLang="en-US" sz="900">
                <a:latin typeface="Meiryo UI" panose="020B0604030504040204" pitchFamily="50" charset="-128"/>
                <a:ea typeface="Meiryo UI" panose="020B0604030504040204" pitchFamily="50" charset="-128"/>
              </a:rPr>
              <a:t>○市街地では、様々な土地利用特性が混在する中を、道路や中小河川などの都市施設のみどりが骨格を補完する形で網目状に拡がっており、個々の地域の特徴となっている</a:t>
            </a:r>
            <a:endParaRPr lang="en-US" altLang="ja-JP" sz="900">
              <a:latin typeface="Meiryo UI" panose="020B0604030504040204" pitchFamily="50" charset="-128"/>
              <a:ea typeface="Meiryo UI" panose="020B0604030504040204" pitchFamily="50" charset="-128"/>
            </a:endParaRPr>
          </a:p>
        </p:txBody>
      </p:sp>
      <p:sp>
        <p:nvSpPr>
          <p:cNvPr id="94" name="テキスト ボックス 93">
            <a:extLst>
              <a:ext uri="{FF2B5EF4-FFF2-40B4-BE49-F238E27FC236}">
                <a16:creationId xmlns:a16="http://schemas.microsoft.com/office/drawing/2014/main" id="{2D2E0C95-7A68-4372-AC7C-531683E904E4}"/>
              </a:ext>
            </a:extLst>
          </p:cNvPr>
          <p:cNvSpPr txBox="1"/>
          <p:nvPr/>
        </p:nvSpPr>
        <p:spPr>
          <a:xfrm>
            <a:off x="5355311" y="4739276"/>
            <a:ext cx="2563820" cy="451850"/>
          </a:xfrm>
          <a:prstGeom prst="rect">
            <a:avLst/>
          </a:prstGeom>
          <a:noFill/>
        </p:spPr>
        <p:txBody>
          <a:bodyPr wrap="none" lIns="108000" tIns="36000" rIns="36000" bIns="0" rtlCol="0">
            <a:spAutoFit/>
          </a:bodyPr>
          <a:lstStyle/>
          <a:p>
            <a:r>
              <a:rPr lang="ja-JP" altLang="en-US" sz="900">
                <a:latin typeface="Meiryo UI" panose="020B0604030504040204" pitchFamily="50" charset="-128"/>
                <a:ea typeface="Meiryo UI" panose="020B0604030504040204" pitchFamily="50" charset="-128"/>
              </a:rPr>
              <a:t>周辺山系の森林、都市の樹林・樹木・草花、公園、</a:t>
            </a:r>
            <a:endParaRPr lang="en-US" altLang="ja-JP" sz="900">
              <a:latin typeface="Meiryo UI" panose="020B0604030504040204" pitchFamily="50" charset="-128"/>
              <a:ea typeface="Meiryo UI" panose="020B0604030504040204" pitchFamily="50" charset="-128"/>
            </a:endParaRPr>
          </a:p>
          <a:p>
            <a:r>
              <a:rPr lang="ja-JP" altLang="en-US" sz="900">
                <a:latin typeface="Meiryo UI" panose="020B0604030504040204" pitchFamily="50" charset="-128"/>
                <a:ea typeface="Meiryo UI" panose="020B0604030504040204" pitchFamily="50" charset="-128"/>
              </a:rPr>
              <a:t>農地に加え、これらと一体となった水辺・オープンスペ</a:t>
            </a:r>
            <a:endParaRPr lang="en-US" altLang="ja-JP" sz="900">
              <a:latin typeface="Meiryo UI" panose="020B0604030504040204" pitchFamily="50" charset="-128"/>
              <a:ea typeface="Meiryo UI" panose="020B0604030504040204" pitchFamily="50" charset="-128"/>
            </a:endParaRPr>
          </a:p>
          <a:p>
            <a:r>
              <a:rPr lang="ja-JP" altLang="en-US" sz="900">
                <a:latin typeface="Meiryo UI" panose="020B0604030504040204" pitchFamily="50" charset="-128"/>
                <a:ea typeface="Meiryo UI" panose="020B0604030504040204" pitchFamily="50" charset="-128"/>
              </a:rPr>
              <a:t>ースなどを幅広く対象とし、ひらがなで“みどり”と表現</a:t>
            </a:r>
            <a:endParaRPr lang="en-US" altLang="ja-JP" sz="900">
              <a:latin typeface="Meiryo UI" panose="020B0604030504040204" pitchFamily="50" charset="-128"/>
              <a:ea typeface="Meiryo UI" panose="020B0604030504040204" pitchFamily="50" charset="-128"/>
            </a:endParaRPr>
          </a:p>
        </p:txBody>
      </p:sp>
      <p:sp>
        <p:nvSpPr>
          <p:cNvPr id="73" name="テキスト ボックス 72">
            <a:extLst>
              <a:ext uri="{FF2B5EF4-FFF2-40B4-BE49-F238E27FC236}">
                <a16:creationId xmlns:a16="http://schemas.microsoft.com/office/drawing/2014/main" id="{6D472D1B-947E-4C32-B747-14520D4E66FC}"/>
              </a:ext>
            </a:extLst>
          </p:cNvPr>
          <p:cNvSpPr txBox="1"/>
          <p:nvPr/>
        </p:nvSpPr>
        <p:spPr>
          <a:xfrm>
            <a:off x="5352204" y="9043790"/>
            <a:ext cx="7357128" cy="523220"/>
          </a:xfrm>
          <a:prstGeom prst="rect">
            <a:avLst/>
          </a:prstGeom>
          <a:noFill/>
        </p:spPr>
        <p:txBody>
          <a:bodyPr wrap="square" rtlCol="0">
            <a:spAutoFit/>
          </a:bodyPr>
          <a:lstStyle/>
          <a:p>
            <a:pPr marL="87313" indent="-87313" defTabSz="914400">
              <a:defRPr/>
            </a:pPr>
            <a:r>
              <a:rPr kumimoji="1" lang="ja-JP" altLang="en-US" sz="850">
                <a:latin typeface="Meiryo UI" panose="020B0604030504040204" pitchFamily="50" charset="-128"/>
                <a:ea typeface="Meiryo UI" panose="020B0604030504040204" pitchFamily="50" charset="-128"/>
              </a:rPr>
              <a:t>〇民産学官の多様な主体が、それぞれの役割を認識し、得意とするノウハウ・技術やアイディアなどを結びつけ、相互に連携してみどりのまちづくりを推進</a:t>
            </a:r>
            <a:endParaRPr kumimoji="1" lang="en-US" altLang="ja-JP" sz="850">
              <a:latin typeface="Meiryo UI" panose="020B0604030504040204" pitchFamily="50" charset="-128"/>
              <a:ea typeface="Meiryo UI" panose="020B0604030504040204" pitchFamily="50" charset="-128"/>
            </a:endParaRPr>
          </a:p>
          <a:p>
            <a:pPr marL="87313" indent="-87313" defTabSz="914400">
              <a:spcBef>
                <a:spcPts val="200"/>
              </a:spcBef>
              <a:defRPr/>
            </a:pPr>
            <a:r>
              <a:rPr kumimoji="1" lang="ja-JP" altLang="en-US" sz="850">
                <a:latin typeface="Meiryo UI" panose="020B0604030504040204" pitchFamily="50" charset="-128"/>
                <a:ea typeface="Meiryo UI" panose="020B0604030504040204" pitchFamily="50" charset="-128"/>
              </a:rPr>
              <a:t>〇計画期間の中間年である</a:t>
            </a:r>
            <a:r>
              <a:rPr kumimoji="1" lang="en-US" altLang="ja-JP" sz="850">
                <a:latin typeface="Meiryo UI" panose="020B0604030504040204" pitchFamily="50" charset="-128"/>
                <a:ea typeface="Meiryo UI" panose="020B0604030504040204" pitchFamily="50" charset="-128"/>
              </a:rPr>
              <a:t>2030</a:t>
            </a:r>
            <a:r>
              <a:rPr kumimoji="1" lang="ja-JP" altLang="en-US" sz="850">
                <a:latin typeface="Meiryo UI" panose="020B0604030504040204" pitchFamily="50" charset="-128"/>
                <a:ea typeface="Meiryo UI" panose="020B0604030504040204" pitchFamily="50" charset="-128"/>
              </a:rPr>
              <a:t>年度（令和</a:t>
            </a:r>
            <a:r>
              <a:rPr kumimoji="1" lang="en-US" altLang="ja-JP" sz="850">
                <a:latin typeface="Meiryo UI" panose="020B0604030504040204" pitchFamily="50" charset="-128"/>
                <a:ea typeface="Meiryo UI" panose="020B0604030504040204" pitchFamily="50" charset="-128"/>
              </a:rPr>
              <a:t>12</a:t>
            </a:r>
            <a:r>
              <a:rPr kumimoji="1" lang="ja-JP" altLang="en-US" sz="850">
                <a:latin typeface="Meiryo UI" panose="020B0604030504040204" pitchFamily="50" charset="-128"/>
                <a:ea typeface="Meiryo UI" panose="020B0604030504040204" pitchFamily="50" charset="-128"/>
              </a:rPr>
              <a:t>年度）を目途に、外部有識者で構成する場を活用し、取組みの進捗状況などについて評価・点検</a:t>
            </a:r>
            <a:endParaRPr kumimoji="1" lang="en-US" altLang="ja-JP" sz="850">
              <a:latin typeface="Meiryo UI" panose="020B0604030504040204" pitchFamily="50" charset="-128"/>
              <a:ea typeface="Meiryo UI" panose="020B0604030504040204" pitchFamily="50" charset="-128"/>
            </a:endParaRPr>
          </a:p>
          <a:p>
            <a:pPr marL="87313" indent="-87313" defTabSz="914400">
              <a:defRPr/>
            </a:pPr>
            <a:r>
              <a:rPr kumimoji="1" lang="en-US" altLang="ja-JP" sz="850">
                <a:latin typeface="Meiryo UI" panose="020B0604030504040204" pitchFamily="50" charset="-128"/>
                <a:ea typeface="Meiryo UI" panose="020B0604030504040204" pitchFamily="50" charset="-128"/>
              </a:rPr>
              <a:t>   </a:t>
            </a:r>
            <a:r>
              <a:rPr kumimoji="1" lang="ja-JP" altLang="en-US" sz="850">
                <a:latin typeface="Meiryo UI" panose="020B0604030504040204" pitchFamily="50" charset="-128"/>
                <a:ea typeface="Meiryo UI" panose="020B0604030504040204" pitchFamily="50" charset="-128"/>
              </a:rPr>
              <a:t>⇒必要に応じて見直しを実施</a:t>
            </a:r>
            <a:endParaRPr lang="en-US" altLang="ja-JP" sz="850">
              <a:latin typeface="Meiryo UI" panose="020B0604030504040204" pitchFamily="50" charset="-128"/>
              <a:ea typeface="Meiryo UI" panose="020B0604030504040204" pitchFamily="50" charset="-128"/>
              <a:cs typeface="Times New Roman" panose="02020603050405020304" pitchFamily="18" charset="0"/>
            </a:endParaRPr>
          </a:p>
        </p:txBody>
      </p:sp>
      <p:sp>
        <p:nvSpPr>
          <p:cNvPr id="74" name="角丸四角形 68">
            <a:extLst>
              <a:ext uri="{FF2B5EF4-FFF2-40B4-BE49-F238E27FC236}">
                <a16:creationId xmlns:a16="http://schemas.microsoft.com/office/drawing/2014/main" id="{1813AD7D-61D5-43D6-9865-30263F1A0574}"/>
              </a:ext>
            </a:extLst>
          </p:cNvPr>
          <p:cNvSpPr/>
          <p:nvPr/>
        </p:nvSpPr>
        <p:spPr>
          <a:xfrm>
            <a:off x="5372724" y="8920068"/>
            <a:ext cx="7374441" cy="612000"/>
          </a:xfrm>
          <a:prstGeom prst="roundRect">
            <a:avLst>
              <a:gd name="adj" fmla="val 0"/>
            </a:avLst>
          </a:prstGeom>
          <a:no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a:latin typeface="Meiryo UI" panose="020B0604030504040204" pitchFamily="50" charset="-128"/>
              <a:ea typeface="Meiryo UI" panose="020B0604030504040204" pitchFamily="50" charset="-128"/>
            </a:endParaRPr>
          </a:p>
        </p:txBody>
      </p:sp>
      <p:sp>
        <p:nvSpPr>
          <p:cNvPr id="76" name="角丸四角形 98">
            <a:extLst>
              <a:ext uri="{FF2B5EF4-FFF2-40B4-BE49-F238E27FC236}">
                <a16:creationId xmlns:a16="http://schemas.microsoft.com/office/drawing/2014/main" id="{9C6956A3-8430-4363-BD9E-CEFBFFBBB72C}"/>
              </a:ext>
            </a:extLst>
          </p:cNvPr>
          <p:cNvSpPr/>
          <p:nvPr/>
        </p:nvSpPr>
        <p:spPr>
          <a:xfrm>
            <a:off x="5372724" y="8840483"/>
            <a:ext cx="2772000" cy="216000"/>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300" b="1">
                <a:latin typeface="Meiryo UI" pitchFamily="50" charset="-128"/>
                <a:ea typeface="Meiryo UI" pitchFamily="50" charset="-128"/>
                <a:cs typeface="Meiryo UI" pitchFamily="50" charset="-128"/>
              </a:rPr>
              <a:t>第</a:t>
            </a:r>
            <a:r>
              <a:rPr lang="en-US" altLang="ja-JP" sz="1300" b="1">
                <a:latin typeface="Meiryo UI" pitchFamily="50" charset="-128"/>
                <a:ea typeface="Meiryo UI" pitchFamily="50" charset="-128"/>
                <a:cs typeface="Meiryo UI" pitchFamily="50" charset="-128"/>
              </a:rPr>
              <a:t>4</a:t>
            </a:r>
            <a:r>
              <a:rPr lang="ja-JP" altLang="en-US" sz="1300" b="1">
                <a:latin typeface="Meiryo UI" pitchFamily="50" charset="-128"/>
                <a:ea typeface="Meiryo UI" pitchFamily="50" charset="-128"/>
                <a:cs typeface="Meiryo UI" pitchFamily="50" charset="-128"/>
              </a:rPr>
              <a:t>章　計画の推進体制・進行管理</a:t>
            </a:r>
          </a:p>
        </p:txBody>
      </p:sp>
      <p:sp>
        <p:nvSpPr>
          <p:cNvPr id="85" name="角丸四角形 38">
            <a:extLst>
              <a:ext uri="{FF2B5EF4-FFF2-40B4-BE49-F238E27FC236}">
                <a16:creationId xmlns:a16="http://schemas.microsoft.com/office/drawing/2014/main" id="{EF396DC2-33A2-4972-9BC3-21B6D4D43A93}"/>
              </a:ext>
            </a:extLst>
          </p:cNvPr>
          <p:cNvSpPr/>
          <p:nvPr/>
        </p:nvSpPr>
        <p:spPr>
          <a:xfrm>
            <a:off x="7954783" y="1600008"/>
            <a:ext cx="2232000" cy="180000"/>
          </a:xfrm>
          <a:prstGeom prst="roundRect">
            <a:avLst>
              <a:gd name="adj" fmla="val 0"/>
            </a:avLst>
          </a:prstGeom>
          <a:solidFill>
            <a:srgbClr val="339933">
              <a:alpha val="80000"/>
            </a:srgb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spAutoFit/>
          </a:bodyPr>
          <a:lstStyle/>
          <a:p>
            <a:r>
              <a:rPr lang="ja-JP" altLang="en-US" sz="1200" b="1">
                <a:solidFill>
                  <a:schemeClr val="bg1"/>
                </a:solidFill>
                <a:latin typeface="Meiryo UI" panose="020B0604030504040204" pitchFamily="50" charset="-128"/>
                <a:ea typeface="Meiryo UI" panose="020B0604030504040204" pitchFamily="50" charset="-128"/>
              </a:rPr>
              <a:t>３　</a:t>
            </a:r>
            <a:r>
              <a:rPr lang="ja-JP" altLang="ja-JP" sz="1200" b="1">
                <a:solidFill>
                  <a:schemeClr val="bg1"/>
                </a:solidFill>
                <a:latin typeface="Meiryo UI" panose="020B0604030504040204" pitchFamily="50" charset="-128"/>
                <a:ea typeface="Meiryo UI" panose="020B0604030504040204" pitchFamily="50" charset="-128"/>
              </a:rPr>
              <a:t>めざすべき将来像</a:t>
            </a:r>
            <a:endParaRPr lang="ja-JP" altLang="en-US" sz="1200" b="1">
              <a:solidFill>
                <a:schemeClr val="bg1"/>
              </a:solidFill>
              <a:latin typeface="Meiryo UI" panose="020B0604030504040204" pitchFamily="50" charset="-128"/>
              <a:ea typeface="Meiryo UI" panose="020B0604030504040204" pitchFamily="50" charset="-128"/>
            </a:endParaRPr>
          </a:p>
        </p:txBody>
      </p:sp>
      <p:sp>
        <p:nvSpPr>
          <p:cNvPr id="102" name="角丸四角形 68">
            <a:extLst>
              <a:ext uri="{FF2B5EF4-FFF2-40B4-BE49-F238E27FC236}">
                <a16:creationId xmlns:a16="http://schemas.microsoft.com/office/drawing/2014/main" id="{67F9D1A5-164C-418F-9BF5-5D734746947E}"/>
              </a:ext>
            </a:extLst>
          </p:cNvPr>
          <p:cNvSpPr/>
          <p:nvPr/>
        </p:nvSpPr>
        <p:spPr>
          <a:xfrm>
            <a:off x="5372724" y="5499599"/>
            <a:ext cx="7380000" cy="3274811"/>
          </a:xfrm>
          <a:prstGeom prst="roundRect">
            <a:avLst>
              <a:gd name="adj" fmla="val 0"/>
            </a:avLst>
          </a:prstGeom>
          <a:no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a:latin typeface="Meiryo UI" panose="020B0604030504040204" pitchFamily="50" charset="-128"/>
              <a:ea typeface="Meiryo UI" panose="020B0604030504040204" pitchFamily="50" charset="-128"/>
            </a:endParaRPr>
          </a:p>
        </p:txBody>
      </p:sp>
      <p:sp>
        <p:nvSpPr>
          <p:cNvPr id="100" name="角丸四角形 98">
            <a:extLst>
              <a:ext uri="{FF2B5EF4-FFF2-40B4-BE49-F238E27FC236}">
                <a16:creationId xmlns:a16="http://schemas.microsoft.com/office/drawing/2014/main" id="{1C000AFF-C3DC-430E-B4BE-9020778931C2}"/>
              </a:ext>
            </a:extLst>
          </p:cNvPr>
          <p:cNvSpPr/>
          <p:nvPr/>
        </p:nvSpPr>
        <p:spPr>
          <a:xfrm>
            <a:off x="5372724" y="5376538"/>
            <a:ext cx="3699644" cy="216000"/>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300" b="1">
                <a:latin typeface="Meiryo UI" pitchFamily="50" charset="-128"/>
                <a:ea typeface="Meiryo UI" pitchFamily="50" charset="-128"/>
                <a:cs typeface="Meiryo UI" pitchFamily="50" charset="-128"/>
              </a:rPr>
              <a:t>第</a:t>
            </a:r>
            <a:r>
              <a:rPr lang="en-US" altLang="ja-JP" sz="1300" b="1">
                <a:latin typeface="Meiryo UI" pitchFamily="50" charset="-128"/>
                <a:ea typeface="Meiryo UI" pitchFamily="50" charset="-128"/>
                <a:cs typeface="Meiryo UI" pitchFamily="50" charset="-128"/>
              </a:rPr>
              <a:t>3</a:t>
            </a:r>
            <a:r>
              <a:rPr lang="ja-JP" altLang="en-US" sz="1300" b="1">
                <a:latin typeface="Meiryo UI" pitchFamily="50" charset="-128"/>
                <a:ea typeface="Meiryo UI" pitchFamily="50" charset="-128"/>
                <a:cs typeface="Meiryo UI" pitchFamily="50" charset="-128"/>
              </a:rPr>
              <a:t>章　大阪のみどりの取組方針・取組項目</a:t>
            </a:r>
          </a:p>
        </p:txBody>
      </p:sp>
      <p:sp>
        <p:nvSpPr>
          <p:cNvPr id="5" name="テキスト ボックス 4">
            <a:extLst>
              <a:ext uri="{FF2B5EF4-FFF2-40B4-BE49-F238E27FC236}">
                <a16:creationId xmlns:a16="http://schemas.microsoft.com/office/drawing/2014/main" id="{943FAF00-90F2-1AFF-0EFB-664A0A560F3B}"/>
              </a:ext>
            </a:extLst>
          </p:cNvPr>
          <p:cNvSpPr txBox="1"/>
          <p:nvPr/>
        </p:nvSpPr>
        <p:spPr>
          <a:xfrm>
            <a:off x="65217" y="3458674"/>
            <a:ext cx="5190851" cy="3491143"/>
          </a:xfrm>
          <a:prstGeom prst="rect">
            <a:avLst/>
          </a:prstGeom>
          <a:noFill/>
        </p:spPr>
        <p:txBody>
          <a:bodyPr wrap="square" lIns="72000" tIns="36000" rIns="36000" bIns="0" rtlCol="0">
            <a:spAutoFit/>
          </a:bodyPr>
          <a:lstStyle/>
          <a:p>
            <a:r>
              <a:rPr lang="ja-JP" altLang="en-US" sz="900"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「立地適正化計画制度」創設</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2014</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CO</a:t>
            </a:r>
            <a:r>
              <a:rPr lang="en-US" altLang="ja-JP" sz="900" baseline="-250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排出削減や緑地・農地の保全、防災にも資する「コンパクト・プラス・ネットワーク」化によるまちづくりを推進</a:t>
            </a:r>
            <a:endParaRPr lang="en-US" altLang="ja-JP" sz="900" dirty="0">
              <a:latin typeface="Meiryo UI" panose="020B0604030504040204" pitchFamily="50" charset="-128"/>
              <a:ea typeface="Meiryo UI" panose="020B0604030504040204" pitchFamily="50" charset="-128"/>
            </a:endParaRPr>
          </a:p>
          <a:p>
            <a:pPr>
              <a:spcBef>
                <a:spcPts val="300"/>
              </a:spcBef>
            </a:pPr>
            <a:r>
              <a:rPr lang="ja-JP" altLang="en-US" sz="900"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「都市農業振興基本法」制定</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2015</a:t>
            </a:r>
            <a:r>
              <a:rPr lang="ja-JP" altLang="en-US" sz="900" dirty="0">
                <a:latin typeface="Meiryo UI" panose="020B0604030504040204" pitchFamily="50" charset="-128"/>
                <a:ea typeface="Meiryo UI" panose="020B0604030504040204" pitchFamily="50" charset="-128"/>
              </a:rPr>
              <a:t>年）、</a:t>
            </a:r>
            <a:r>
              <a:rPr lang="ja-JP" altLang="en-US" sz="900" b="1" dirty="0">
                <a:latin typeface="Meiryo UI" panose="020B0604030504040204" pitchFamily="50" charset="-128"/>
                <a:ea typeface="Meiryo UI" panose="020B0604030504040204" pitchFamily="50" charset="-128"/>
              </a:rPr>
              <a:t>「都市農業振興基本計画」策定</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2016</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marL="185738" indent="-185738"/>
            <a:r>
              <a:rPr lang="ja-JP" altLang="en-US" sz="900" dirty="0">
                <a:latin typeface="Meiryo UI" panose="020B0604030504040204" pitchFamily="50" charset="-128"/>
                <a:ea typeface="Meiryo UI" panose="020B0604030504040204" pitchFamily="50" charset="-128"/>
              </a:rPr>
              <a:t>　・良好な生活環境を形成する貴重な緑地や災害時の避難場所として、都市農地の役割を見直し</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・都市農業の安定的な継続、都市農業を通じた良好な都市環境の形成</a:t>
            </a:r>
            <a:endParaRPr lang="en-US" altLang="ja-JP" sz="900" dirty="0">
              <a:latin typeface="Meiryo UI" panose="020B0604030504040204" pitchFamily="50" charset="-128"/>
              <a:ea typeface="Meiryo UI" panose="020B0604030504040204" pitchFamily="50" charset="-128"/>
            </a:endParaRPr>
          </a:p>
          <a:p>
            <a:pPr marL="87313" indent="-87313">
              <a:spcBef>
                <a:spcPts val="300"/>
              </a:spcBef>
            </a:pPr>
            <a:r>
              <a:rPr lang="ja-JP" altLang="en-US" sz="900"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「都市緑地法等」の一部改正</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2017</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・都市の緑空間を民間の知恵や活力をできる限り活かしながら保全・活用</a:t>
            </a:r>
            <a:endParaRPr lang="en-US" altLang="ja-JP" sz="900" dirty="0">
              <a:latin typeface="Meiryo UI" panose="020B0604030504040204" pitchFamily="50" charset="-128"/>
              <a:ea typeface="Meiryo UI" panose="020B0604030504040204" pitchFamily="50" charset="-128"/>
            </a:endParaRPr>
          </a:p>
          <a:p>
            <a:pPr marL="87313" indent="-87313">
              <a:spcBef>
                <a:spcPts val="300"/>
              </a:spcBef>
            </a:pPr>
            <a:r>
              <a:rPr lang="ja-JP" altLang="en-US" sz="900"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「生物多様性に配慮した緑の基本計画の手引き）策定</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2018</a:t>
            </a:r>
            <a:r>
              <a:rPr lang="ja-JP" altLang="en-US" sz="900" dirty="0">
                <a:latin typeface="Meiryo UI" panose="020B0604030504040204" pitchFamily="50" charset="-128"/>
                <a:ea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・地方公共団体における都市の生物多様性保全に向けた取組促進</a:t>
            </a:r>
            <a:endParaRPr lang="en-US" altLang="ja-JP" sz="900" dirty="0">
              <a:latin typeface="Meiryo UI" panose="020B0604030504040204" pitchFamily="50" charset="-128"/>
              <a:ea typeface="Meiryo UI" panose="020B0604030504040204" pitchFamily="50" charset="-128"/>
            </a:endParaRPr>
          </a:p>
          <a:p>
            <a:pPr marL="87313" indent="-87313">
              <a:spcBef>
                <a:spcPts val="300"/>
              </a:spcBef>
            </a:pPr>
            <a:r>
              <a:rPr lang="ja-JP" altLang="en-US" sz="900"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「グリーンインフラ推進戦略」公表</a:t>
            </a:r>
            <a:r>
              <a:rPr lang="ja-JP" altLang="en-US" sz="900"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「第</a:t>
            </a:r>
            <a:r>
              <a:rPr lang="en-US" altLang="ja-JP" sz="900" b="1" dirty="0">
                <a:latin typeface="Meiryo UI" panose="020B0604030504040204" pitchFamily="50" charset="-128"/>
                <a:ea typeface="Meiryo UI" panose="020B0604030504040204" pitchFamily="50" charset="-128"/>
              </a:rPr>
              <a:t>2</a:t>
            </a:r>
            <a:r>
              <a:rPr lang="ja-JP" altLang="en-US" sz="900" b="1" dirty="0">
                <a:latin typeface="Meiryo UI" panose="020B0604030504040204" pitchFamily="50" charset="-128"/>
                <a:ea typeface="Meiryo UI" panose="020B0604030504040204" pitchFamily="50" charset="-128"/>
              </a:rPr>
              <a:t>次国土形成計画」策定</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2019</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・社会資本整備や土地利用等のハード・ソフト両面において、自然環境が有する多様な機能を活用し、持続可能で活力ある国土・地域づくりを推進</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・国土形成計画にグリーンインフラの取組促進が初めて盛り込まれた</a:t>
            </a:r>
            <a:endParaRPr lang="en-US" altLang="ja-JP" sz="900" dirty="0">
              <a:latin typeface="Meiryo UI" panose="020B0604030504040204" pitchFamily="50" charset="-128"/>
              <a:ea typeface="Meiryo UI" panose="020B0604030504040204" pitchFamily="50" charset="-128"/>
            </a:endParaRPr>
          </a:p>
          <a:p>
            <a:pPr marL="87313" indent="-87313">
              <a:spcBef>
                <a:spcPts val="300"/>
              </a:spcBef>
            </a:pPr>
            <a:r>
              <a:rPr lang="ja-JP" altLang="en-US" sz="900"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防災を主流とした「立地適正化計画」の強化</a:t>
            </a:r>
            <a:r>
              <a:rPr lang="ja-JP" altLang="en-US" sz="900" dirty="0">
                <a:latin typeface="Meiryo UI" panose="020B0604030504040204" pitchFamily="50" charset="-128"/>
                <a:ea typeface="Meiryo UI" panose="020B0604030504040204" pitchFamily="50" charset="-128"/>
              </a:rPr>
              <a:t>など（</a:t>
            </a:r>
            <a:r>
              <a:rPr lang="en-US" altLang="ja-JP" sz="900" dirty="0">
                <a:latin typeface="Meiryo UI" panose="020B0604030504040204" pitchFamily="50" charset="-128"/>
                <a:ea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・気候変動の影響により頻発・激甚化する自然災害への対応として、災害リスクを踏まえた防災まちづくりの目標を設定し、災害に強いまちづくりを併せて都市のコンパクト化を推進</a:t>
            </a:r>
            <a:endParaRPr lang="en-US" altLang="ja-JP" sz="900" dirty="0">
              <a:latin typeface="Meiryo UI" panose="020B0604030504040204" pitchFamily="50" charset="-128"/>
              <a:ea typeface="Meiryo UI" panose="020B0604030504040204" pitchFamily="50" charset="-128"/>
            </a:endParaRPr>
          </a:p>
          <a:p>
            <a:pPr marL="87313" indent="-87313">
              <a:spcBef>
                <a:spcPts val="300"/>
              </a:spcBef>
            </a:pPr>
            <a:r>
              <a:rPr lang="ja-JP" altLang="en-US" sz="900"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「グリーンインフラ推進戦略</a:t>
            </a:r>
            <a:r>
              <a:rPr lang="en-US" altLang="ja-JP" sz="900" b="1" dirty="0">
                <a:latin typeface="Meiryo UI" panose="020B0604030504040204" pitchFamily="50" charset="-128"/>
                <a:ea typeface="Meiryo UI" panose="020B0604030504040204" pitchFamily="50" charset="-128"/>
              </a:rPr>
              <a:t>2023</a:t>
            </a:r>
            <a:r>
              <a:rPr lang="ja-JP" altLang="en-US" sz="900" b="1" dirty="0">
                <a:latin typeface="Meiryo UI" panose="020B0604030504040204" pitchFamily="50" charset="-128"/>
                <a:ea typeface="Meiryo UI" panose="020B0604030504040204" pitchFamily="50" charset="-128"/>
              </a:rPr>
              <a:t>」策定</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2023</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・ネイチャーポジティブやカーボンニュートラル、</a:t>
            </a:r>
            <a:r>
              <a:rPr lang="en-US" altLang="ja-JP" sz="900" dirty="0">
                <a:latin typeface="Meiryo UI" panose="020B0604030504040204" pitchFamily="50" charset="-128"/>
                <a:ea typeface="Meiryo UI" panose="020B0604030504040204" pitchFamily="50" charset="-128"/>
              </a:rPr>
              <a:t>GX</a:t>
            </a:r>
            <a:r>
              <a:rPr lang="ja-JP" altLang="en-US" sz="900" dirty="0">
                <a:latin typeface="Meiryo UI" panose="020B0604030504040204" pitchFamily="50" charset="-128"/>
                <a:ea typeface="Meiryo UI" panose="020B0604030504040204" pitchFamily="50" charset="-128"/>
              </a:rPr>
              <a:t>等の世界的潮流を踏まえ、グリーンインフラをより一層普及させ、　あらゆる場面での実装（ビルトイン）をめざす</a:t>
            </a:r>
            <a:endParaRPr lang="en-US" altLang="ja-JP" sz="900" dirty="0">
              <a:latin typeface="Meiryo UI" panose="020B0604030504040204" pitchFamily="50" charset="-128"/>
              <a:ea typeface="Meiryo UI" panose="020B0604030504040204" pitchFamily="50" charset="-128"/>
            </a:endParaRPr>
          </a:p>
          <a:p>
            <a:pPr marL="87313" indent="-87313">
              <a:spcBef>
                <a:spcPts val="300"/>
              </a:spcBef>
            </a:pPr>
            <a:r>
              <a:rPr lang="ja-JP" altLang="en-US" sz="900"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「都市緑地法等」の一部改正</a:t>
            </a:r>
            <a:r>
              <a:rPr lang="ja-JP" altLang="en-US" sz="900"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「緑の基本計画</a:t>
            </a:r>
            <a:r>
              <a:rPr lang="en-US" altLang="ja-JP"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グリーンインフラガイドライン</a:t>
            </a:r>
            <a:r>
              <a:rPr lang="en-US" altLang="ja-JP"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案</a:t>
            </a:r>
            <a:r>
              <a:rPr lang="en-US" altLang="ja-JP"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」公表</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2024</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・気候変動対策や生物多様性の確保、幸福度</a:t>
            </a:r>
            <a:r>
              <a:rPr lang="en-US" altLang="ja-JP" sz="900" dirty="0">
                <a:latin typeface="Meiryo UI" panose="020B0604030504040204" pitchFamily="50" charset="-128"/>
                <a:ea typeface="Meiryo UI" panose="020B0604030504040204" pitchFamily="50" charset="-128"/>
              </a:rPr>
              <a:t>(Well-being)</a:t>
            </a:r>
            <a:r>
              <a:rPr lang="ja-JP" altLang="en-US" sz="900" dirty="0">
                <a:latin typeface="Meiryo UI" panose="020B0604030504040204" pitchFamily="50" charset="-128"/>
                <a:ea typeface="Meiryo UI" panose="020B0604030504040204" pitchFamily="50" charset="-128"/>
              </a:rPr>
              <a:t>の向上などの課題解決に向けて、都市において</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緑地の質・量両面での確保を推進</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・市町村がグリーンインフラの実装を戦略的に推進できるよう策定・改定の参考となる考え方や根拠等を整理</a:t>
            </a:r>
            <a:endParaRPr lang="en-US" altLang="ja-JP" sz="900" dirty="0">
              <a:latin typeface="Meiryo UI" panose="020B0604030504040204" pitchFamily="50" charset="-128"/>
              <a:ea typeface="Meiryo UI" panose="020B0604030504040204" pitchFamily="50" charset="-128"/>
            </a:endParaRPr>
          </a:p>
        </p:txBody>
      </p:sp>
      <p:sp>
        <p:nvSpPr>
          <p:cNvPr id="60" name="正方形/長方形 59">
            <a:extLst>
              <a:ext uri="{FF2B5EF4-FFF2-40B4-BE49-F238E27FC236}">
                <a16:creationId xmlns:a16="http://schemas.microsoft.com/office/drawing/2014/main" id="{DA5B7E55-2FDF-449E-8214-064C692597B2}"/>
              </a:ext>
            </a:extLst>
          </p:cNvPr>
          <p:cNvSpPr/>
          <p:nvPr/>
        </p:nvSpPr>
        <p:spPr>
          <a:xfrm rot="10800000" flipV="1">
            <a:off x="65217" y="486304"/>
            <a:ext cx="12681948" cy="720000"/>
          </a:xfrm>
          <a:prstGeom prst="rect">
            <a:avLst/>
          </a:prstGeom>
          <a:solidFill>
            <a:schemeClr val="accent6">
              <a:lumMod val="20000"/>
              <a:lumOff val="80000"/>
              <a:alpha val="69000"/>
            </a:schemeClr>
          </a:solidFill>
          <a:ln w="12700" cap="flat" cmpd="sng" algn="ctr">
            <a:solidFill>
              <a:schemeClr val="accent6">
                <a:lumMod val="50000"/>
              </a:schemeClr>
            </a:solidFill>
            <a:prstDash val="solid"/>
            <a:miter lim="800000"/>
          </a:ln>
          <a:effectLst/>
        </p:spPr>
        <p:txBody>
          <a:bodyPr lIns="91440" tIns="45720" rIns="91440" bIns="45720" rtlCol="0" anchor="ctr">
            <a:noAutofit/>
          </a:bodyPr>
          <a:lstStyle/>
          <a:p>
            <a:pPr marR="0" lvl="0" indent="2505075" defTabSz="914400" eaLnBrk="1" fontAlgn="auto" latinLnBrk="0" hangingPunct="1">
              <a:lnSpc>
                <a:spcPts val="1700"/>
              </a:lnSpc>
              <a:spcBef>
                <a:spcPts val="0"/>
              </a:spcBef>
              <a:spcAft>
                <a:spcPts val="0"/>
              </a:spcAft>
              <a:buClrTx/>
              <a:buSzTx/>
              <a:buFontTx/>
              <a:buNone/>
              <a:tabLst/>
              <a:defRPr/>
            </a:pPr>
            <a:r>
              <a:rPr kumimoji="1" lang="ja-JP" altLang="en-US" sz="1100" strike="noStrike" kern="0" cap="none" spc="0" normalizeH="0" baseline="0" noProof="0" dirty="0">
                <a:ln>
                  <a:noFill/>
                </a:ln>
                <a:effectLst/>
                <a:uLnTx/>
                <a:uFillTx/>
                <a:latin typeface="BIZ UDPゴシック" panose="020B0400000000000000" pitchFamily="50" charset="-128"/>
                <a:ea typeface="BIZ UDPゴシック"/>
              </a:rPr>
              <a:t>✅　グラングリーン大阪で示されたみどりの効果や、万博で示された先端技術の活用により都市の魅力を高め、成長</a:t>
            </a:r>
            <a:r>
              <a:rPr kumimoji="1" lang="ja-JP" altLang="en-US" sz="1100" kern="0" dirty="0">
                <a:latin typeface="BIZ UDPゴシック" panose="020B0400000000000000" pitchFamily="50" charset="-128"/>
                <a:ea typeface="BIZ UDPゴシック"/>
              </a:rPr>
              <a:t>に貢献</a:t>
            </a:r>
            <a:endParaRPr kumimoji="1" lang="ja-JP" altLang="en-US" sz="1100" strike="noStrike" kern="0" cap="none" spc="0" normalizeH="0" baseline="0" noProof="0" dirty="0">
              <a:ln>
                <a:noFill/>
              </a:ln>
              <a:effectLst/>
              <a:uLnTx/>
              <a:uFillTx/>
              <a:latin typeface="BIZ UDPゴシック" panose="020B0400000000000000" pitchFamily="50" charset="-128"/>
              <a:ea typeface="BIZ UDPゴシック"/>
            </a:endParaRPr>
          </a:p>
          <a:p>
            <a:pPr indent="2505075" defTabSz="914400">
              <a:lnSpc>
                <a:spcPts val="1700"/>
              </a:lnSpc>
              <a:defRPr/>
            </a:pPr>
            <a:r>
              <a:rPr kumimoji="1" lang="ja-JP" altLang="en-US" sz="1100" strike="noStrike" kern="0" cap="none" spc="0" normalizeH="0" baseline="0" noProof="0" dirty="0">
                <a:ln>
                  <a:noFill/>
                </a:ln>
                <a:effectLst/>
                <a:uLnTx/>
                <a:uFillTx/>
                <a:latin typeface="BIZ UDPゴシック" panose="020B0400000000000000" pitchFamily="50" charset="-128"/>
                <a:ea typeface="BIZ UDPゴシック"/>
              </a:rPr>
              <a:t>✅　多様な生き物の生息・生育、移動空間としてのみどりを創出し、ネイチャーポジティブ</a:t>
            </a:r>
            <a:r>
              <a:rPr kumimoji="1" lang="ja-JP" altLang="en-US" sz="1100" kern="0" dirty="0">
                <a:latin typeface="BIZ UDPゴシック" panose="020B0400000000000000" pitchFamily="50" charset="-128"/>
                <a:ea typeface="BIZ UDPゴシック"/>
              </a:rPr>
              <a:t>を先導</a:t>
            </a:r>
            <a:endParaRPr lang="ja-JP" altLang="en-US" sz="1100" strike="noStrike" kern="0" cap="none" spc="0" normalizeH="0" baseline="0" noProof="0" dirty="0">
              <a:ln>
                <a:noFill/>
              </a:ln>
              <a:effectLst/>
              <a:uLnTx/>
              <a:uFillTx/>
              <a:latin typeface="BIZ UDPゴシック" panose="020B0400000000000000" pitchFamily="50" charset="-128"/>
              <a:ea typeface="BIZ UDPゴシック"/>
            </a:endParaRPr>
          </a:p>
          <a:p>
            <a:pPr marR="0" lvl="0" indent="2505075" defTabSz="914400" eaLnBrk="1" fontAlgn="auto" latinLnBrk="0" hangingPunct="1">
              <a:lnSpc>
                <a:spcPts val="1700"/>
              </a:lnSpc>
              <a:spcBef>
                <a:spcPts val="0"/>
              </a:spcBef>
              <a:spcAft>
                <a:spcPts val="0"/>
              </a:spcAft>
              <a:buClrTx/>
              <a:buSzTx/>
              <a:buFontTx/>
              <a:buNone/>
              <a:tabLst/>
              <a:defRPr/>
            </a:pPr>
            <a:r>
              <a:rPr kumimoji="1" lang="ja-JP" altLang="en-US" sz="1100"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みどりの多様な効果を最大限引き出すため、量</a:t>
            </a:r>
            <a:r>
              <a:rPr kumimoji="1" lang="ja-JP" altLang="en-US" sz="1100" strike="noStrike" kern="0" cap="none" spc="0" normalizeH="0" baseline="0" noProof="0">
                <a:ln>
                  <a:noFill/>
                </a:ln>
                <a:effectLst/>
                <a:uLnTx/>
                <a:uFillTx/>
                <a:latin typeface="BIZ UDPゴシック" panose="020B0400000000000000" pitchFamily="50" charset="-128"/>
                <a:ea typeface="BIZ UDPゴシック" panose="020B0400000000000000" pitchFamily="50" charset="-128"/>
                <a:cs typeface="+mn-cs"/>
              </a:rPr>
              <a:t>の維持・増進</a:t>
            </a:r>
            <a:r>
              <a:rPr kumimoji="1" lang="ja-JP" altLang="en-US" sz="1100"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をめざすとともに、質の向上に着目したみどりづくりを推進</a:t>
            </a:r>
          </a:p>
        </p:txBody>
      </p:sp>
      <p:sp>
        <p:nvSpPr>
          <p:cNvPr id="61" name="矢印: 五方向 60">
            <a:extLst>
              <a:ext uri="{FF2B5EF4-FFF2-40B4-BE49-F238E27FC236}">
                <a16:creationId xmlns:a16="http://schemas.microsoft.com/office/drawing/2014/main" id="{E49FBCC9-25D7-49D5-B796-3046B03E2CB2}"/>
              </a:ext>
            </a:extLst>
          </p:cNvPr>
          <p:cNvSpPr/>
          <p:nvPr/>
        </p:nvSpPr>
        <p:spPr>
          <a:xfrm>
            <a:off x="65217" y="486304"/>
            <a:ext cx="2484000" cy="720000"/>
          </a:xfrm>
          <a:prstGeom prst="homePlat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solidFill>
                <a:latin typeface="BIZ UDPゴシック" panose="020B0400000000000000" pitchFamily="50" charset="-128"/>
                <a:ea typeface="BIZ UDPゴシック" panose="020B0400000000000000" pitchFamily="50" charset="-128"/>
              </a:rPr>
              <a:t>計画の３つのポイント</a:t>
            </a:r>
          </a:p>
        </p:txBody>
      </p:sp>
      <p:pic>
        <p:nvPicPr>
          <p:cNvPr id="9" name="図 8">
            <a:extLst>
              <a:ext uri="{FF2B5EF4-FFF2-40B4-BE49-F238E27FC236}">
                <a16:creationId xmlns:a16="http://schemas.microsoft.com/office/drawing/2014/main" id="{BBB8E62E-7ED2-4C44-AF8C-7B688A6486C3}"/>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9790867" y="2203037"/>
            <a:ext cx="490786" cy="393473"/>
          </a:xfrm>
          <a:prstGeom prst="rect">
            <a:avLst/>
          </a:prstGeom>
        </p:spPr>
      </p:pic>
      <p:pic>
        <p:nvPicPr>
          <p:cNvPr id="62" name="図 61">
            <a:extLst>
              <a:ext uri="{FF2B5EF4-FFF2-40B4-BE49-F238E27FC236}">
                <a16:creationId xmlns:a16="http://schemas.microsoft.com/office/drawing/2014/main" id="{20A265B5-8B5D-4504-8CA0-90D156C00141}"/>
              </a:ext>
            </a:extLst>
          </p:cNvPr>
          <p:cNvPicPr>
            <a:picLocks/>
          </p:cNvPicPr>
          <p:nvPr/>
        </p:nvPicPr>
        <p:blipFill>
          <a:blip r:embed="rId16" cstate="print">
            <a:alphaModFix amt="60000"/>
            <a:extLst>
              <a:ext uri="{28A0092B-C50C-407E-A947-70E740481C1C}">
                <a14:useLocalDpi xmlns:a14="http://schemas.microsoft.com/office/drawing/2010/main" val="0"/>
              </a:ext>
            </a:extLst>
          </a:blip>
          <a:stretch>
            <a:fillRect/>
          </a:stretch>
        </p:blipFill>
        <p:spPr>
          <a:xfrm>
            <a:off x="6810662" y="2158547"/>
            <a:ext cx="4568808" cy="540000"/>
          </a:xfrm>
          <a:prstGeom prst="rect">
            <a:avLst/>
          </a:prstGeom>
        </p:spPr>
      </p:pic>
      <p:sp>
        <p:nvSpPr>
          <p:cNvPr id="63" name="正方形/長方形 62">
            <a:extLst>
              <a:ext uri="{FF2B5EF4-FFF2-40B4-BE49-F238E27FC236}">
                <a16:creationId xmlns:a16="http://schemas.microsoft.com/office/drawing/2014/main" id="{515BC3CE-117A-49BF-8BB8-1E614FA7C17F}"/>
              </a:ext>
            </a:extLst>
          </p:cNvPr>
          <p:cNvSpPr/>
          <p:nvPr/>
        </p:nvSpPr>
        <p:spPr>
          <a:xfrm>
            <a:off x="8044212" y="2262233"/>
            <a:ext cx="2101708" cy="4095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r>
              <a:rPr kumimoji="1" lang="ja-JP" altLang="en-US" sz="800" dirty="0">
                <a:solidFill>
                  <a:schemeClr val="tx1"/>
                </a:solidFill>
                <a:latin typeface="BIZ UDPゴシック" panose="020B0400000000000000" pitchFamily="50" charset="-128"/>
                <a:ea typeface="BIZ UDPゴシック" panose="020B0400000000000000" pitchFamily="50" charset="-128"/>
              </a:rPr>
              <a:t>限りある</a:t>
            </a:r>
            <a:r>
              <a:rPr kumimoji="1" lang="ja-JP" altLang="en-US" sz="900" b="1" dirty="0">
                <a:solidFill>
                  <a:schemeClr val="tx1"/>
                </a:solidFill>
                <a:latin typeface="BIZ UDPゴシック" panose="020B0400000000000000" pitchFamily="50" charset="-128"/>
                <a:ea typeface="BIZ UDPゴシック" panose="020B0400000000000000" pitchFamily="50" charset="-128"/>
              </a:rPr>
              <a:t>みどりの質を向上</a:t>
            </a:r>
            <a:r>
              <a:rPr kumimoji="1" lang="ja-JP" altLang="en-US" sz="800" dirty="0">
                <a:solidFill>
                  <a:schemeClr val="tx1"/>
                </a:solidFill>
                <a:latin typeface="BIZ UDPゴシック" panose="020B0400000000000000" pitchFamily="50" charset="-128"/>
                <a:ea typeface="BIZ UDPゴシック" panose="020B0400000000000000" pitchFamily="50" charset="-128"/>
              </a:rPr>
              <a:t>し、</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gn="ctr" defTabSz="653156"/>
            <a:r>
              <a:rPr kumimoji="1" lang="ja-JP" altLang="en-US" sz="800" dirty="0">
                <a:solidFill>
                  <a:schemeClr val="tx1"/>
                </a:solidFill>
                <a:latin typeface="BIZ UDPゴシック" panose="020B0400000000000000" pitchFamily="50" charset="-128"/>
                <a:ea typeface="BIZ UDPゴシック" panose="020B0400000000000000" pitchFamily="50" charset="-128"/>
              </a:rPr>
              <a:t>多様な効果を最大限に発揮</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88ED19B9-57DF-4E51-9459-7D592A397C8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946779" y="1850287"/>
            <a:ext cx="2296574" cy="358461"/>
          </a:xfrm>
          <a:prstGeom prst="rect">
            <a:avLst/>
          </a:prstGeom>
        </p:spPr>
      </p:pic>
      <p:sp>
        <p:nvSpPr>
          <p:cNvPr id="65" name="角丸四角形 38">
            <a:extLst>
              <a:ext uri="{FF2B5EF4-FFF2-40B4-BE49-F238E27FC236}">
                <a16:creationId xmlns:a16="http://schemas.microsoft.com/office/drawing/2014/main" id="{D9DD7E87-73B5-4068-9C0D-2E43C9D1B641}"/>
              </a:ext>
            </a:extLst>
          </p:cNvPr>
          <p:cNvSpPr/>
          <p:nvPr/>
        </p:nvSpPr>
        <p:spPr>
          <a:xfrm>
            <a:off x="10349418" y="1597052"/>
            <a:ext cx="1512000" cy="180000"/>
          </a:xfrm>
          <a:prstGeom prst="roundRect">
            <a:avLst>
              <a:gd name="adj" fmla="val 0"/>
            </a:avLst>
          </a:prstGeom>
          <a:solidFill>
            <a:srgbClr val="339933">
              <a:alpha val="80000"/>
            </a:srgb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spAutoFit/>
          </a:bodyPr>
          <a:lstStyle/>
          <a:p>
            <a:r>
              <a:rPr lang="ja-JP" altLang="en-US" sz="1200" b="1">
                <a:solidFill>
                  <a:schemeClr val="bg1"/>
                </a:solidFill>
                <a:latin typeface="Meiryo UI" panose="020B0604030504040204" pitchFamily="50" charset="-128"/>
                <a:ea typeface="Meiryo UI" panose="020B0604030504040204" pitchFamily="50" charset="-128"/>
              </a:rPr>
              <a:t>４　目標</a:t>
            </a:r>
          </a:p>
        </p:txBody>
      </p:sp>
      <p:sp>
        <p:nvSpPr>
          <p:cNvPr id="72" name="角丸四角形 38">
            <a:extLst>
              <a:ext uri="{FF2B5EF4-FFF2-40B4-BE49-F238E27FC236}">
                <a16:creationId xmlns:a16="http://schemas.microsoft.com/office/drawing/2014/main" id="{DB0DBD1C-2250-4925-9986-8FB9621E0C10}"/>
              </a:ext>
            </a:extLst>
          </p:cNvPr>
          <p:cNvSpPr/>
          <p:nvPr/>
        </p:nvSpPr>
        <p:spPr>
          <a:xfrm>
            <a:off x="7954783" y="4934482"/>
            <a:ext cx="1199198" cy="184666"/>
          </a:xfrm>
          <a:prstGeom prst="roundRect">
            <a:avLst>
              <a:gd name="adj" fmla="val 0"/>
            </a:avLst>
          </a:prstGeom>
          <a:solidFill>
            <a:srgbClr val="339933">
              <a:alpha val="80000"/>
            </a:srgb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252000" bIns="0" rtlCol="0" anchor="ctr">
            <a:spAutoFit/>
          </a:bodyPr>
          <a:lstStyle/>
          <a:p>
            <a:r>
              <a:rPr lang="ja-JP" altLang="en-US" sz="1200" b="1">
                <a:solidFill>
                  <a:schemeClr val="bg1"/>
                </a:solidFill>
                <a:latin typeface="Meiryo UI" panose="020B0604030504040204" pitchFamily="50" charset="-128"/>
                <a:ea typeface="Meiryo UI" panose="020B0604030504040204" pitchFamily="50" charset="-128"/>
              </a:rPr>
              <a:t>５　計画期間</a:t>
            </a:r>
          </a:p>
        </p:txBody>
      </p:sp>
      <p:sp>
        <p:nvSpPr>
          <p:cNvPr id="80" name="テキスト ボックス 79">
            <a:extLst>
              <a:ext uri="{FF2B5EF4-FFF2-40B4-BE49-F238E27FC236}">
                <a16:creationId xmlns:a16="http://schemas.microsoft.com/office/drawing/2014/main" id="{EB01CDC2-BB4F-4DA9-A116-667D5377622F}"/>
              </a:ext>
            </a:extLst>
          </p:cNvPr>
          <p:cNvSpPr txBox="1"/>
          <p:nvPr/>
        </p:nvSpPr>
        <p:spPr>
          <a:xfrm>
            <a:off x="7954783" y="5114435"/>
            <a:ext cx="4430234" cy="174851"/>
          </a:xfrm>
          <a:prstGeom prst="rect">
            <a:avLst/>
          </a:prstGeom>
          <a:noFill/>
        </p:spPr>
        <p:txBody>
          <a:bodyPr wrap="none" lIns="108000" tIns="36000" rIns="36000" bIns="0" rtlCol="0">
            <a:spAutoFit/>
          </a:bodyPr>
          <a:lstStyle/>
          <a:p>
            <a:r>
              <a:rPr lang="en-US" altLang="ja-JP" sz="900">
                <a:latin typeface="Meiryo UI" panose="020B0604030504040204" pitchFamily="50" charset="-128"/>
                <a:ea typeface="Meiryo UI" panose="020B0604030504040204" pitchFamily="50" charset="-128"/>
              </a:rPr>
              <a:t>2050</a:t>
            </a:r>
            <a:r>
              <a:rPr lang="ja-JP" altLang="en-US" sz="900">
                <a:latin typeface="Meiryo UI" panose="020B0604030504040204" pitchFamily="50" charset="-128"/>
                <a:ea typeface="Meiryo UI" panose="020B0604030504040204" pitchFamily="50" charset="-128"/>
              </a:rPr>
              <a:t>年（令和</a:t>
            </a:r>
            <a:r>
              <a:rPr lang="en-US" altLang="ja-JP" sz="900">
                <a:latin typeface="Meiryo UI" panose="020B0604030504040204" pitchFamily="50" charset="-128"/>
                <a:ea typeface="Meiryo UI" panose="020B0604030504040204" pitchFamily="50" charset="-128"/>
              </a:rPr>
              <a:t>32</a:t>
            </a:r>
            <a:r>
              <a:rPr lang="ja-JP" altLang="en-US" sz="900">
                <a:latin typeface="Meiryo UI" panose="020B0604030504040204" pitchFamily="50" charset="-128"/>
                <a:ea typeface="Meiryo UI" panose="020B0604030504040204" pitchFamily="50" charset="-128"/>
              </a:rPr>
              <a:t>年）のめざすべき将来像を見据えつつ、</a:t>
            </a:r>
            <a:r>
              <a:rPr lang="en-US" altLang="ja-JP" sz="900" b="1" u="sng">
                <a:latin typeface="Meiryo UI" panose="020B0604030504040204" pitchFamily="50" charset="-128"/>
                <a:ea typeface="Meiryo UI" panose="020B0604030504040204" pitchFamily="50" charset="-128"/>
              </a:rPr>
              <a:t>2035</a:t>
            </a:r>
            <a:r>
              <a:rPr lang="ja-JP" altLang="en-US" sz="900" b="1" u="sng">
                <a:latin typeface="Meiryo UI" panose="020B0604030504040204" pitchFamily="50" charset="-128"/>
                <a:ea typeface="Meiryo UI" panose="020B0604030504040204" pitchFamily="50" charset="-128"/>
              </a:rPr>
              <a:t>年度（令和</a:t>
            </a:r>
            <a:r>
              <a:rPr lang="en-US" altLang="ja-JP" sz="900" b="1" u="sng">
                <a:latin typeface="Meiryo UI" panose="020B0604030504040204" pitchFamily="50" charset="-128"/>
                <a:ea typeface="Meiryo UI" panose="020B0604030504040204" pitchFamily="50" charset="-128"/>
              </a:rPr>
              <a:t>17</a:t>
            </a:r>
            <a:r>
              <a:rPr lang="ja-JP" altLang="en-US" sz="900" b="1" u="sng">
                <a:latin typeface="Meiryo UI" panose="020B0604030504040204" pitchFamily="50" charset="-128"/>
                <a:ea typeface="Meiryo UI" panose="020B0604030504040204" pitchFamily="50" charset="-128"/>
              </a:rPr>
              <a:t>年度）まで</a:t>
            </a:r>
            <a:endParaRPr lang="en-US" altLang="ja-JP" sz="900">
              <a:latin typeface="Meiryo UI" panose="020B0604030504040204" pitchFamily="50" charset="-128"/>
              <a:ea typeface="Meiryo UI" panose="020B0604030504040204" pitchFamily="50" charset="-128"/>
            </a:endParaRPr>
          </a:p>
        </p:txBody>
      </p:sp>
      <p:graphicFrame>
        <p:nvGraphicFramePr>
          <p:cNvPr id="79" name="表 78">
            <a:extLst>
              <a:ext uri="{FF2B5EF4-FFF2-40B4-BE49-F238E27FC236}">
                <a16:creationId xmlns:a16="http://schemas.microsoft.com/office/drawing/2014/main" id="{8CA27397-7CAE-4052-B080-4A857014B650}"/>
              </a:ext>
            </a:extLst>
          </p:cNvPr>
          <p:cNvGraphicFramePr>
            <a:graphicFrameLocks noGrp="1"/>
          </p:cNvGraphicFramePr>
          <p:nvPr>
            <p:extLst>
              <p:ext uri="{D42A27DB-BD31-4B8C-83A1-F6EECF244321}">
                <p14:modId xmlns:p14="http://schemas.microsoft.com/office/powerpoint/2010/main" val="301376350"/>
              </p:ext>
            </p:extLst>
          </p:nvPr>
        </p:nvGraphicFramePr>
        <p:xfrm>
          <a:off x="10339667" y="1803674"/>
          <a:ext cx="2335810" cy="3280320"/>
        </p:xfrm>
        <a:graphic>
          <a:graphicData uri="http://schemas.openxmlformats.org/drawingml/2006/table">
            <a:tbl>
              <a:tblPr bandRow="1"/>
              <a:tblGrid>
                <a:gridCol w="2335810">
                  <a:extLst>
                    <a:ext uri="{9D8B030D-6E8A-4147-A177-3AD203B41FA5}">
                      <a16:colId xmlns:a16="http://schemas.microsoft.com/office/drawing/2014/main" val="4225116653"/>
                    </a:ext>
                  </a:extLst>
                </a:gridCol>
              </a:tblGrid>
              <a:tr h="170264">
                <a:tc>
                  <a:txBody>
                    <a:bodyPr/>
                    <a:lstStyle/>
                    <a:p>
                      <a:pPr marL="0" marR="0" lvl="0" indent="0" algn="just"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1" dirty="0">
                          <a:latin typeface="BIZ UDPゴシック" panose="020B0400000000000000" pitchFamily="50" charset="-128"/>
                          <a:ea typeface="BIZ UDPゴシック" panose="020B0400000000000000" pitchFamily="50" charset="-128"/>
                        </a:rPr>
                        <a:t>目標１　都市・地域の魅力と豊かさの向上</a:t>
                      </a:r>
                      <a:endParaRPr kumimoji="1" lang="ja-JP" altLang="en-US" sz="800" b="1" dirty="0">
                        <a:solidFill>
                          <a:schemeClr val="tx1"/>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07770159"/>
                  </a:ext>
                </a:extLst>
              </a:tr>
              <a:tr h="330835">
                <a:tc>
                  <a:txBody>
                    <a:bodyPr/>
                    <a:lstStyle/>
                    <a:p>
                      <a:pPr marL="92075" marR="0" lvl="0" indent="-92075" algn="just" defTabSz="1280160" rtl="0" eaLnBrk="1" fontAlgn="auto" latinLnBrk="0" hangingPunct="1">
                        <a:lnSpc>
                          <a:spcPts val="750"/>
                        </a:lnSpc>
                        <a:spcBef>
                          <a:spcPts val="0"/>
                        </a:spcBef>
                        <a:spcAft>
                          <a:spcPts val="0"/>
                        </a:spcAft>
                        <a:buClrTx/>
                        <a:buSzTx/>
                        <a:buFont typeface="Arial" panose="020B0604020202020204" pitchFamily="34" charset="0"/>
                        <a:buChar char="•"/>
                        <a:tabLst/>
                        <a:defRPr/>
                      </a:pPr>
                      <a:r>
                        <a:rPr lang="ja-JP" altLang="en-US" sz="700" u="none" dirty="0">
                          <a:latin typeface="BIZ UDPゴシック" panose="020B0400000000000000" pitchFamily="50" charset="-128"/>
                          <a:ea typeface="BIZ UDPゴシック" panose="020B0400000000000000" pitchFamily="50" charset="-128"/>
                        </a:rPr>
                        <a:t>グラングリーン大阪で示されたみどりの効果や、万博で示された先端技術の活用により都市の魅力を高め、成長に貢献する</a:t>
                      </a:r>
                      <a:endParaRPr lang="ja-JP" altLang="en-US" sz="700" u="none" dirty="0">
                        <a:solidFill>
                          <a:schemeClr val="tx1"/>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27279792"/>
                  </a:ext>
                </a:extLst>
              </a:tr>
              <a:tr h="330835">
                <a:tc>
                  <a:txBody>
                    <a:bodyPr/>
                    <a:lstStyle/>
                    <a:p>
                      <a:pPr marL="92075" indent="-92075" algn="just">
                        <a:lnSpc>
                          <a:spcPts val="750"/>
                        </a:lnSpc>
                        <a:buFont typeface="Arial" panose="020B0604020202020204" pitchFamily="34" charset="0"/>
                        <a:buChar char="•"/>
                      </a:pPr>
                      <a:r>
                        <a:rPr kumimoji="1" lang="ja-JP" altLang="en-US" sz="700" dirty="0">
                          <a:latin typeface="BIZ UDPゴシック" panose="020B0400000000000000" pitchFamily="50" charset="-128"/>
                          <a:ea typeface="BIZ UDPゴシック" panose="020B0400000000000000" pitchFamily="50" charset="-128"/>
                        </a:rPr>
                        <a:t>都市の個性となる美しいみどりの景観が保全・創出され、国際的な観点でまちの品格・魅力が高まる、にぎわいあるまちをめざす</a:t>
                      </a: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59508367"/>
                  </a:ext>
                </a:extLst>
              </a:tr>
              <a:tr h="330835">
                <a:tc>
                  <a:txBody>
                    <a:bodyPr/>
                    <a:lstStyle/>
                    <a:p>
                      <a:pPr marL="92075" marR="0" lvl="0" indent="-92075" algn="just" defTabSz="914400" rtl="0" eaLnBrk="1" fontAlgn="auto" latinLnBrk="0" hangingPunct="1">
                        <a:lnSpc>
                          <a:spcPts val="750"/>
                        </a:lnSpc>
                        <a:spcBef>
                          <a:spcPts val="0"/>
                        </a:spcBef>
                        <a:spcAft>
                          <a:spcPts val="0"/>
                        </a:spcAft>
                        <a:buClrTx/>
                        <a:buSzTx/>
                        <a:buFont typeface="Arial" panose="020B0604020202020204" pitchFamily="34" charset="0"/>
                        <a:buChar char="•"/>
                        <a:tabLst/>
                        <a:defRPr/>
                      </a:pPr>
                      <a:r>
                        <a:rPr kumimoji="1" lang="ja-JP" altLang="en-US" sz="700" dirty="0">
                          <a:latin typeface="BIZ UDPゴシック" panose="020B0400000000000000" pitchFamily="50" charset="-128"/>
                          <a:ea typeface="BIZ UDPゴシック" panose="020B0400000000000000" pitchFamily="50" charset="-128"/>
                        </a:rPr>
                        <a:t>暮らしにゆとりと潤いをもたらす身近なみどりとオープンスペースが確保され、心身の健康を育むことができるみどりづくりを推進する</a:t>
                      </a: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09154256"/>
                  </a:ext>
                </a:extLst>
              </a:tr>
              <a:tr h="152423">
                <a:tc>
                  <a:txBody>
                    <a:bodyPr/>
                    <a:lstStyle/>
                    <a:p>
                      <a:pPr>
                        <a:lnSpc>
                          <a:spcPts val="750"/>
                        </a:lnSpc>
                      </a:pPr>
                      <a:r>
                        <a:rPr kumimoji="1" lang="ja-JP" altLang="en-US" sz="800" b="1" u="none" dirty="0">
                          <a:latin typeface="BIZ UDPゴシック" panose="020B0400000000000000" pitchFamily="50" charset="-128"/>
                          <a:ea typeface="BIZ UDPゴシック" panose="020B0400000000000000" pitchFamily="50" charset="-128"/>
                        </a:rPr>
                        <a:t>目標２　安全・安心で持続可能</a:t>
                      </a:r>
                      <a:r>
                        <a:rPr kumimoji="1" lang="ja-JP" altLang="en-US" sz="800" b="1" u="none">
                          <a:latin typeface="BIZ UDPゴシック" panose="020B0400000000000000" pitchFamily="50" charset="-128"/>
                          <a:ea typeface="BIZ UDPゴシック" panose="020B0400000000000000" pitchFamily="50" charset="-128"/>
                        </a:rPr>
                        <a:t>な地域の形成</a:t>
                      </a:r>
                      <a:endParaRPr kumimoji="1" lang="ja-JP" altLang="en-US" sz="800" b="1" dirty="0">
                        <a:solidFill>
                          <a:schemeClr val="tx1"/>
                        </a:solidFill>
                        <a:latin typeface="BIZ UDPゴシック" panose="020B0400000000000000" pitchFamily="50" charset="-128"/>
                        <a:ea typeface="BIZ UDPゴシック" panose="020B0400000000000000" pitchFamily="50" charset="-128"/>
                      </a:endParaRP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5605475"/>
                  </a:ext>
                </a:extLst>
              </a:tr>
              <a:tr h="159915">
                <a:tc>
                  <a:txBody>
                    <a:bodyPr/>
                    <a:lstStyle/>
                    <a:p>
                      <a:pPr marL="92075" indent="-92075" algn="just">
                        <a:lnSpc>
                          <a:spcPts val="750"/>
                        </a:lnSpc>
                        <a:buFont typeface="Arial" panose="020B0604020202020204" pitchFamily="34" charset="0"/>
                        <a:buChar char="•"/>
                      </a:pPr>
                      <a:r>
                        <a:rPr kumimoji="1" lang="ja-JP" altLang="en-US" sz="700" u="none" kern="1200" dirty="0">
                          <a:latin typeface="BIZ UDPゴシック" panose="020B0400000000000000" pitchFamily="50" charset="-128"/>
                          <a:ea typeface="BIZ UDPゴシック" panose="020B0400000000000000" pitchFamily="50" charset="-128"/>
                        </a:rPr>
                        <a:t>まちづくりや流域治水などにおいて、グリーンインフラの考え方を取り入れ、豪雨災害や記録的な猛暑の影響が緩和される、安全・安心に暮らせる地域をめざす</a:t>
                      </a:r>
                      <a:endParaRPr kumimoji="1" lang="en-US" altLang="ja-JP" sz="700" u="none" kern="1200" dirty="0">
                        <a:solidFill>
                          <a:schemeClr val="tx1"/>
                        </a:solidFill>
                        <a:latin typeface="BIZ UDPゴシック" panose="020B0400000000000000" pitchFamily="50" charset="-128"/>
                        <a:ea typeface="BIZ UDPゴシック" panose="020B0400000000000000" pitchFamily="50" charset="-128"/>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7997009"/>
                  </a:ext>
                </a:extLst>
              </a:tr>
              <a:tr h="149265">
                <a:tc>
                  <a:txBody>
                    <a:bodyPr/>
                    <a:lstStyle/>
                    <a:p>
                      <a:pPr marL="92075" marR="0" lvl="0" indent="-92075" algn="just" defTabSz="914400" rtl="0" eaLnBrk="1" fontAlgn="auto" latinLnBrk="0" hangingPunct="1">
                        <a:lnSpc>
                          <a:spcPts val="750"/>
                        </a:lnSpc>
                        <a:spcBef>
                          <a:spcPts val="0"/>
                        </a:spcBef>
                        <a:spcAft>
                          <a:spcPts val="0"/>
                        </a:spcAft>
                        <a:buClrTx/>
                        <a:buSzTx/>
                        <a:buFont typeface="Arial" panose="020B0604020202020204" pitchFamily="34" charset="0"/>
                        <a:buChar char="•"/>
                        <a:tabLst/>
                        <a:defRPr/>
                      </a:pPr>
                      <a:r>
                        <a:rPr kumimoji="1" lang="ja-JP" altLang="en-US" sz="700" dirty="0">
                          <a:latin typeface="BIZ UDPゴシック" panose="020B0400000000000000" pitchFamily="50" charset="-128"/>
                          <a:ea typeface="BIZ UDPゴシック" panose="020B0400000000000000" pitchFamily="50" charset="-128"/>
                        </a:rPr>
                        <a:t>都市機能の集約化、建築物などにおける木材利用の促進などにより、エネルギーや資源の効率的・持続可能な利用が進み、環境負荷の少ない地域をめざす</a:t>
                      </a: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64836387"/>
                  </a:ext>
                </a:extLst>
              </a:tr>
              <a:tr h="152423">
                <a:tc>
                  <a:txBody>
                    <a:bodyPr/>
                    <a:lstStyle/>
                    <a:p>
                      <a:pPr marL="0" marR="0" lvl="0" indent="0" algn="l" defTabSz="914400" rtl="0" eaLnBrk="1" fontAlgn="auto" latinLnBrk="0" hangingPunct="1">
                        <a:lnSpc>
                          <a:spcPts val="750"/>
                        </a:lnSpc>
                        <a:spcBef>
                          <a:spcPts val="0"/>
                        </a:spcBef>
                        <a:spcAft>
                          <a:spcPts val="0"/>
                        </a:spcAft>
                        <a:buClrTx/>
                        <a:buSzTx/>
                        <a:buFontTx/>
                        <a:buNone/>
                        <a:tabLst/>
                        <a:defRPr/>
                      </a:pPr>
                      <a:r>
                        <a:rPr kumimoji="1" lang="ja-JP" altLang="en-US" sz="800" b="1" dirty="0">
                          <a:latin typeface="BIZ UDPゴシック" panose="020B0400000000000000" pitchFamily="50" charset="-128"/>
                          <a:ea typeface="BIZ UDPゴシック" panose="020B0400000000000000" pitchFamily="50" charset="-128"/>
                        </a:rPr>
                        <a:t>目標３　全てのいのちの共生</a:t>
                      </a:r>
                      <a:endParaRPr kumimoji="1" lang="ja-JP" altLang="en-US" sz="800" b="1" u="none" dirty="0">
                        <a:solidFill>
                          <a:schemeClr val="tx1"/>
                        </a:solidFill>
                        <a:latin typeface="BIZ UDPゴシック" panose="020B0400000000000000" pitchFamily="50" charset="-128"/>
                        <a:ea typeface="BIZ UDPゴシック" panose="020B0400000000000000" pitchFamily="50" charset="-128"/>
                      </a:endParaRP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65477768"/>
                  </a:ext>
                </a:extLst>
              </a:tr>
              <a:tr h="420041">
                <a:tc>
                  <a:txBody>
                    <a:bodyPr/>
                    <a:lstStyle/>
                    <a:p>
                      <a:pPr marL="92075" indent="-92075" algn="just">
                        <a:lnSpc>
                          <a:spcPts val="750"/>
                        </a:lnSpc>
                        <a:buFont typeface="Arial" panose="020B0604020202020204" pitchFamily="34" charset="0"/>
                        <a:buChar char="•"/>
                      </a:pPr>
                      <a:r>
                        <a:rPr kumimoji="1" lang="ja-JP" altLang="en-US" sz="700" dirty="0">
                          <a:latin typeface="BIZ UDPゴシック" panose="020B0400000000000000" pitchFamily="50" charset="-128"/>
                          <a:ea typeface="BIZ UDPゴシック" panose="020B0400000000000000" pitchFamily="50" charset="-128"/>
                        </a:rPr>
                        <a:t>多様な生き物の生息・生育、移動空間として、今あるみどりの保全と適切な維持管理やネットワーク化を進めることで、健全な生態系が育み、ネイチャーポジティブを促進する</a:t>
                      </a: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8690549"/>
                  </a:ext>
                </a:extLst>
              </a:tr>
              <a:tr h="330835">
                <a:tc>
                  <a:txBody>
                    <a:bodyPr/>
                    <a:lstStyle/>
                    <a:p>
                      <a:pPr marL="92075" marR="0" lvl="0" indent="-92075" algn="just" defTabSz="914400" rtl="0" eaLnBrk="1" fontAlgn="auto" latinLnBrk="0" hangingPunct="1">
                        <a:lnSpc>
                          <a:spcPts val="750"/>
                        </a:lnSpc>
                        <a:spcBef>
                          <a:spcPts val="0"/>
                        </a:spcBef>
                        <a:spcAft>
                          <a:spcPts val="0"/>
                        </a:spcAft>
                        <a:buClrTx/>
                        <a:buSzTx/>
                        <a:buFont typeface="Arial" panose="020B0604020202020204" pitchFamily="34" charset="0"/>
                        <a:buChar char="•"/>
                        <a:tabLst/>
                        <a:defRPr/>
                      </a:pPr>
                      <a:r>
                        <a:rPr kumimoji="1" lang="ja-JP" altLang="en-US" sz="700" dirty="0">
                          <a:latin typeface="BIZ UDPゴシック" panose="020B0400000000000000" pitchFamily="50" charset="-128"/>
                          <a:ea typeface="BIZ UDPゴシック" panose="020B0400000000000000" pitchFamily="50" charset="-128"/>
                        </a:rPr>
                        <a:t>自然と人とのつながりを理解し大切にする豊かな心と感性を育み、生物多様性の保全や自然の持続可能な利用に向けた活動の輪を広げる</a:t>
                      </a: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04638094"/>
                  </a:ext>
                </a:extLst>
              </a:tr>
            </a:tbl>
          </a:graphicData>
        </a:graphic>
      </p:graphicFrame>
      <p:pic>
        <p:nvPicPr>
          <p:cNvPr id="19" name="図 18">
            <a:extLst>
              <a:ext uri="{FF2B5EF4-FFF2-40B4-BE49-F238E27FC236}">
                <a16:creationId xmlns:a16="http://schemas.microsoft.com/office/drawing/2014/main" id="{0034E0E2-8D88-4CCF-816D-F21B8B9E129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438953" y="1945857"/>
            <a:ext cx="2422374" cy="2193314"/>
          </a:xfrm>
          <a:prstGeom prst="rect">
            <a:avLst/>
          </a:prstGeom>
        </p:spPr>
      </p:pic>
      <p:sp>
        <p:nvSpPr>
          <p:cNvPr id="4" name="正方形/長方形 3">
            <a:extLst>
              <a:ext uri="{FF2B5EF4-FFF2-40B4-BE49-F238E27FC236}">
                <a16:creationId xmlns:a16="http://schemas.microsoft.com/office/drawing/2014/main" id="{3971E157-B51A-4516-8C78-B17F6C2BFC20}"/>
              </a:ext>
            </a:extLst>
          </p:cNvPr>
          <p:cNvSpPr/>
          <p:nvPr/>
        </p:nvSpPr>
        <p:spPr>
          <a:xfrm>
            <a:off x="11640593" y="26611"/>
            <a:ext cx="1016000" cy="4153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資料２</a:t>
            </a:r>
          </a:p>
        </p:txBody>
      </p:sp>
      <p:sp>
        <p:nvSpPr>
          <p:cNvPr id="58" name="テキスト ボックス 2">
            <a:extLst>
              <a:ext uri="{FF2B5EF4-FFF2-40B4-BE49-F238E27FC236}">
                <a16:creationId xmlns:a16="http://schemas.microsoft.com/office/drawing/2014/main" id="{B1075CF1-0E9D-41C9-A4BA-619E4FD30B60}"/>
              </a:ext>
            </a:extLst>
          </p:cNvPr>
          <p:cNvSpPr txBox="1">
            <a:spLocks noChangeArrowheads="1"/>
          </p:cNvSpPr>
          <p:nvPr/>
        </p:nvSpPr>
        <p:spPr bwMode="auto">
          <a:xfrm>
            <a:off x="5126306" y="4192507"/>
            <a:ext cx="3160277" cy="514350"/>
          </a:xfrm>
          <a:prstGeom prst="rect">
            <a:avLst/>
          </a:prstGeom>
          <a:noFill/>
          <a:ln w="9525">
            <a:noFill/>
            <a:miter lim="800000"/>
            <a:headEnd/>
            <a:tailEnd/>
          </a:ln>
        </p:spPr>
        <p:txBody>
          <a:bodyPr rot="0" vert="horz" wrap="square" lIns="91440" tIns="0" rIns="91440" bIns="0" anchor="t" anchorCtr="0">
            <a:noAutofit/>
          </a:bodyPr>
          <a:lstStyle/>
          <a:p>
            <a:pPr algn="ctr">
              <a:lnSpc>
                <a:spcPts val="900"/>
              </a:lnSpc>
              <a:spcBef>
                <a:spcPts val="1200"/>
              </a:spcBef>
            </a:pPr>
            <a:r>
              <a:rPr lang="ja-JP" sz="700" kern="100" dirty="0">
                <a:effectLst/>
                <a:latin typeface="Century" panose="02040604050505020304" pitchFamily="18" charset="0"/>
                <a:ea typeface="ＭＳ ゴシック" panose="020B0609070205080204" pitchFamily="49" charset="-128"/>
                <a:cs typeface="Times New Roman" panose="02020603050405020304" pitchFamily="18" charset="0"/>
              </a:rPr>
              <a:t>みどりの効果の活用イメージと相互関係</a:t>
            </a:r>
            <a:endParaRPr lang="ja-JP" sz="7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900"/>
              </a:lnSpc>
            </a:pPr>
            <a:r>
              <a:rPr lang="ja-JP" sz="500" kern="100" dirty="0">
                <a:effectLst/>
                <a:latin typeface="Century" panose="02040604050505020304" pitchFamily="18" charset="0"/>
                <a:ea typeface="ＭＳ ゴシック" panose="020B0609070205080204" pitchFamily="49" charset="-128"/>
                <a:cs typeface="Times New Roman" panose="02020603050405020304" pitchFamily="18" charset="0"/>
              </a:rPr>
              <a:t>（出典：武田重昭「公園から都市を編成する」『区画整理』</a:t>
            </a:r>
            <a:r>
              <a:rPr lang="en-US" sz="500" kern="100" dirty="0">
                <a:effectLst/>
                <a:latin typeface="Century" panose="02040604050505020304" pitchFamily="18" charset="0"/>
                <a:ea typeface="ＭＳ ゴシック" panose="020B0609070205080204" pitchFamily="49" charset="-128"/>
                <a:cs typeface="Times New Roman" panose="02020603050405020304" pitchFamily="18" charset="0"/>
              </a:rPr>
              <a:t>66(4):2023.4, p.6-14</a:t>
            </a:r>
            <a:r>
              <a:rPr lang="ja-JP" sz="500" kern="100" dirty="0">
                <a:effectLst/>
                <a:latin typeface="Century" panose="02040604050505020304" pitchFamily="18" charset="0"/>
                <a:ea typeface="ＭＳ ゴシック" panose="020B0609070205080204" pitchFamily="49" charset="-128"/>
                <a:cs typeface="Times New Roman" panose="02020603050405020304" pitchFamily="18" charset="0"/>
              </a:rPr>
              <a:t>を基に加工）</a:t>
            </a:r>
            <a:endParaRPr lang="ja-JP" sz="5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900"/>
              </a:lnSpc>
            </a:pPr>
            <a:r>
              <a:rPr lang="en-US" sz="50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sz="5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64" name="図 63">
            <a:extLst>
              <a:ext uri="{FF2B5EF4-FFF2-40B4-BE49-F238E27FC236}">
                <a16:creationId xmlns:a16="http://schemas.microsoft.com/office/drawing/2014/main" id="{117ABEB5-38C6-4F7D-89FD-99353CE2D08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008779" y="2718310"/>
            <a:ext cx="2263149" cy="2150099"/>
          </a:xfrm>
          <a:prstGeom prst="rect">
            <a:avLst/>
          </a:prstGeom>
        </p:spPr>
      </p:pic>
      <p:pic>
        <p:nvPicPr>
          <p:cNvPr id="7" name="図 6">
            <a:extLst>
              <a:ext uri="{FF2B5EF4-FFF2-40B4-BE49-F238E27FC236}">
                <a16:creationId xmlns:a16="http://schemas.microsoft.com/office/drawing/2014/main" id="{805F86F4-97EF-4D0C-A4C1-4DB2F58B36A1}"/>
              </a:ext>
            </a:extLst>
          </p:cNvPr>
          <p:cNvPicPr>
            <a:picLocks noChangeAspect="1"/>
          </p:cNvPicPr>
          <p:nvPr/>
        </p:nvPicPr>
        <p:blipFill rotWithShape="1">
          <a:blip r:embed="rId20">
            <a:extLst>
              <a:ext uri="{28A0092B-C50C-407E-A947-70E740481C1C}">
                <a14:useLocalDpi xmlns:a14="http://schemas.microsoft.com/office/drawing/2010/main" val="0"/>
              </a:ext>
            </a:extLst>
          </a:blip>
          <a:srcRect b="6186"/>
          <a:stretch/>
        </p:blipFill>
        <p:spPr>
          <a:xfrm>
            <a:off x="5835130" y="5613368"/>
            <a:ext cx="6391275" cy="3135912"/>
          </a:xfrm>
          <a:prstGeom prst="rect">
            <a:avLst/>
          </a:prstGeom>
        </p:spPr>
      </p:pic>
    </p:spTree>
    <p:extLst>
      <p:ext uri="{BB962C8B-B14F-4D97-AF65-F5344CB8AC3E}">
        <p14:creationId xmlns:p14="http://schemas.microsoft.com/office/powerpoint/2010/main" val="377266802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1900DA93A2FBA4C983C37E6F22DA360" ma:contentTypeVersion="51" ma:contentTypeDescription="新しいドキュメントを作成します。" ma:contentTypeScope="" ma:versionID="5be4d8641b8397785d09b75a215a59ed">
  <xsd:schema xmlns:xsd="http://www.w3.org/2001/XMLSchema" xmlns:xs="http://www.w3.org/2001/XMLSchema" xmlns:p="http://schemas.microsoft.com/office/2006/metadata/properties" xmlns:ns2="70d7d652-1edb-4486-adb7-569848e2bdac" xmlns:ns3="a9b0d389-098a-4f82-adda-c0435a7f6245" xmlns:ns4="c7c7c4a4-3995-4225-ada3-b74c1aec62aa" xmlns:ns5="a4d498d9-fa0f-488e-82cc-ab7a8f45b7cc" targetNamespace="http://schemas.microsoft.com/office/2006/metadata/properties" ma:root="true" ma:fieldsID="60a4f9927f86096f9bb6631ffc8e8b51" ns2:_="" ns3:_="" ns4:_="" ns5:_="">
    <xsd:import namespace="70d7d652-1edb-4486-adb7-569848e2bdac"/>
    <xsd:import namespace="a9b0d389-098a-4f82-adda-c0435a7f6245"/>
    <xsd:import namespace="c7c7c4a4-3995-4225-ada3-b74c1aec62aa"/>
    <xsd:import namespace="a4d498d9-fa0f-488e-82cc-ab7a8f45b7cc"/>
    <xsd:element name="properties">
      <xsd:complexType>
        <xsd:sequence>
          <xsd:element name="documentManagement">
            <xsd:complexType>
              <xsd:all>
                <xsd:element ref="ns2:_x65e5__x4ed8__x5165__x308a_" minOccurs="0"/>
                <xsd:element ref="ns3:SharedWithUsers" minOccurs="0"/>
                <xsd:element ref="ns4:MediaServiceMetadata" minOccurs="0"/>
                <xsd:element ref="ns4:MediaServiceFastMetadata" minOccurs="0"/>
                <xsd:element ref="ns4:MediaServiceSearchProperties" minOccurs="0"/>
                <xsd:element ref="ns4:MediaServiceDateTaken" minOccurs="0"/>
                <xsd:element ref="ns4:MediaServiceGenerationTime" minOccurs="0"/>
                <xsd:element ref="ns4:MediaServiceEventHashCode" minOccurs="0"/>
                <xsd:element ref="ns4:MediaLengthInSeconds" minOccurs="0"/>
                <xsd:element ref="ns4:MediaServiceLocation" minOccurs="0"/>
                <xsd:element ref="ns4:lcf76f155ced4ddcb4097134ff3c332f" minOccurs="0"/>
                <xsd:element ref="ns5:TaxCatchAll"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7d652-1edb-4486-adb7-569848e2bdac" elementFormDefault="qualified">
    <xsd:import namespace="http://schemas.microsoft.com/office/2006/documentManagement/types"/>
    <xsd:import namespace="http://schemas.microsoft.com/office/infopath/2007/PartnerControls"/>
    <xsd:element name="_x65e5__x4ed8__x5165__x308a_" ma:index="8" nillable="true" ma:displayName="日付入り" ma:default="" ma:format="DateOnly" ma:internalName="_x65e5__x4ed8__x5165__x308a_">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b0d389-098a-4f82-adda-c0435a7f6245"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c7c4a4-3995-4225-ada3-b74c1aec62a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description="" ma:indexed="true"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9426463e-fb95-4bd5-b485-403931fdaad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d498d9-fa0f-488e-82cc-ab7a8f45b7c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afbc6c2-7451-4790-86db-97391c02e5c3}" ma:internalName="TaxCatchAll" ma:showField="CatchAllData" ma:web="a4d498d9-fa0f-488e-82cc-ab7a8f45b7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65e5__x4ed8__x5165__x308a_ xmlns="70d7d652-1edb-4486-adb7-569848e2bdac" xsi:nil="true"/>
    <lcf76f155ced4ddcb4097134ff3c332f xmlns="c7c7c4a4-3995-4225-ada3-b74c1aec62aa">
      <Terms xmlns="http://schemas.microsoft.com/office/infopath/2007/PartnerControls"/>
    </lcf76f155ced4ddcb4097134ff3c332f>
    <TaxCatchAll xmlns="a4d498d9-fa0f-488e-82cc-ab7a8f45b7cc" xsi:nil="true"/>
  </documentManagement>
</p:properties>
</file>

<file path=customXml/itemProps1.xml><?xml version="1.0" encoding="utf-8"?>
<ds:datastoreItem xmlns:ds="http://schemas.openxmlformats.org/officeDocument/2006/customXml" ds:itemID="{DCF2B7DF-4119-466C-A9CF-328CB5389BC1}">
  <ds:schemaRefs>
    <ds:schemaRef ds:uri="http://schemas.microsoft.com/sharepoint/v3/contenttype/forms"/>
  </ds:schemaRefs>
</ds:datastoreItem>
</file>

<file path=customXml/itemProps2.xml><?xml version="1.0" encoding="utf-8"?>
<ds:datastoreItem xmlns:ds="http://schemas.openxmlformats.org/officeDocument/2006/customXml" ds:itemID="{C9A11B2A-13A1-423B-9A5D-41B1EC0D2DAF}">
  <ds:schemaRefs>
    <ds:schemaRef ds:uri="70d7d652-1edb-4486-adb7-569848e2bdac"/>
    <ds:schemaRef ds:uri="a4d498d9-fa0f-488e-82cc-ab7a8f45b7cc"/>
    <ds:schemaRef ds:uri="a9b0d389-098a-4f82-adda-c0435a7f6245"/>
    <ds:schemaRef ds:uri="c7c7c4a4-3995-4225-ada3-b74c1aec62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0C0A11B-3277-46DC-8124-CE0EC6399845}">
  <ds:schemaRefs>
    <ds:schemaRef ds:uri="http://schemas.microsoft.com/office/2006/metadata/properties"/>
    <ds:schemaRef ds:uri="http://schemas.microsoft.com/office/infopath/2007/PartnerControls"/>
    <ds:schemaRef ds:uri="http://purl.org/dc/elements/1.1/"/>
    <ds:schemaRef ds:uri="http://www.w3.org/XML/1998/namespace"/>
    <ds:schemaRef ds:uri="a4d498d9-fa0f-488e-82cc-ab7a8f45b7cc"/>
    <ds:schemaRef ds:uri="http://schemas.openxmlformats.org/package/2006/metadata/core-properties"/>
    <ds:schemaRef ds:uri="http://purl.org/dc/dcmitype/"/>
    <ds:schemaRef ds:uri="http://schemas.microsoft.com/office/2006/documentManagement/types"/>
    <ds:schemaRef ds:uri="http://purl.org/dc/terms/"/>
    <ds:schemaRef ds:uri="c7c7c4a4-3995-4225-ada3-b74c1aec62aa"/>
    <ds:schemaRef ds:uri="a9b0d389-098a-4f82-adda-c0435a7f6245"/>
    <ds:schemaRef ds:uri="70d7d652-1edb-4486-adb7-569848e2bdac"/>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1516</Words>
  <Application>Microsoft Office PowerPoint</Application>
  <PresentationFormat>A3 297x420 mm</PresentationFormat>
  <Paragraphs>78</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BIZ UDPゴシック</vt:lpstr>
      <vt:lpstr>Meiryo UI</vt:lpstr>
      <vt:lpstr>游ゴシック</vt:lpstr>
      <vt:lpstr>Arial</vt:lpstr>
      <vt:lpstr>Calibri</vt:lpstr>
      <vt:lpstr>Calibri Light</vt:lpstr>
      <vt:lpstr>Century</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2022-03-29T08:24:09Z</dcterms:created>
  <dcterms:modified xsi:type="dcterms:W3CDTF">2025-10-30T08:23:59Z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0x01010071900DA93A2FBA4C983C37E6F22DA360</vt:lpwstr>
  </property>
  <property fmtid="{D5CDD505-2E9C-101B-9397-08002B2CF9AE}" pid="3" name="MediaServiceImageTags">
    <vt:lpwstr/>
  </property>
</Properties>
</file>