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8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E3CF"/>
    <a:srgbClr val="EBF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81" autoAdjust="0"/>
    <p:restoredTop sz="94660"/>
  </p:normalViewPr>
  <p:slideViewPr>
    <p:cSldViewPr snapToGrid="0" showGuides="1">
      <p:cViewPr>
        <p:scale>
          <a:sx n="75" d="100"/>
          <a:sy n="75" d="100"/>
        </p:scale>
        <p:origin x="1952" y="3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F8EE-1689-4EBA-9669-0E1E33B97975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BE48-CD98-4CD6-B07A-D7E86B45C6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1005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F8EE-1689-4EBA-9669-0E1E33B97975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BE48-CD98-4CD6-B07A-D7E86B45C6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141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F8EE-1689-4EBA-9669-0E1E33B97975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BE48-CD98-4CD6-B07A-D7E86B45C6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9390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F8EE-1689-4EBA-9669-0E1E33B97975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BE48-CD98-4CD6-B07A-D7E86B45C6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969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F8EE-1689-4EBA-9669-0E1E33B97975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BE48-CD98-4CD6-B07A-D7E86B45C6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748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F8EE-1689-4EBA-9669-0E1E33B97975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BE48-CD98-4CD6-B07A-D7E86B45C6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9786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F8EE-1689-4EBA-9669-0E1E33B97975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BE48-CD98-4CD6-B07A-D7E86B45C6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8479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F8EE-1689-4EBA-9669-0E1E33B97975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BE48-CD98-4CD6-B07A-D7E86B45C6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277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F8EE-1689-4EBA-9669-0E1E33B97975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BE48-CD98-4CD6-B07A-D7E86B45C6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5163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F8EE-1689-4EBA-9669-0E1E33B97975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BE48-CD98-4CD6-B07A-D7E86B45C6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765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3F8EE-1689-4EBA-9669-0E1E33B97975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4BE48-CD98-4CD6-B07A-D7E86B45C6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2786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3F8EE-1689-4EBA-9669-0E1E33B97975}" type="datetimeFigureOut">
              <a:rPr kumimoji="1" lang="ja-JP" altLang="en-US" smtClean="0"/>
              <a:t>2025/10/16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4BE48-CD98-4CD6-B07A-D7E86B45C6E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141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2C8958B-6665-4D85-AB3E-0ED2DCC677EB}"/>
              </a:ext>
            </a:extLst>
          </p:cNvPr>
          <p:cNvSpPr txBox="1"/>
          <p:nvPr/>
        </p:nvSpPr>
        <p:spPr>
          <a:xfrm>
            <a:off x="1323679" y="86337"/>
            <a:ext cx="42562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今後の大阪府環境審議会 環境・みどり活動促進部会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令和８年度末までのスケジュール（案）</a:t>
            </a: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8B167747-C61D-42ED-89E9-4225C3219B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295698"/>
              </p:ext>
            </p:extLst>
          </p:nvPr>
        </p:nvGraphicFramePr>
        <p:xfrm>
          <a:off x="157826" y="650268"/>
          <a:ext cx="6588000" cy="7839559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56000">
                  <a:extLst>
                    <a:ext uri="{9D8B030D-6E8A-4147-A177-3AD203B41FA5}">
                      <a16:colId xmlns:a16="http://schemas.microsoft.com/office/drawing/2014/main" val="2027410655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79713493"/>
                    </a:ext>
                  </a:extLst>
                </a:gridCol>
                <a:gridCol w="2916000">
                  <a:extLst>
                    <a:ext uri="{9D8B030D-6E8A-4147-A177-3AD203B41FA5}">
                      <a16:colId xmlns:a16="http://schemas.microsoft.com/office/drawing/2014/main" val="3757811456"/>
                    </a:ext>
                  </a:extLst>
                </a:gridCol>
              </a:tblGrid>
              <a:tr h="200207"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環境担当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みどり担当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650553"/>
                  </a:ext>
                </a:extLst>
              </a:tr>
              <a:tr h="200207">
                <a:tc gridSpan="3"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</a:t>
                      </a: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７年度</a:t>
                      </a:r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782332"/>
                  </a:ext>
                </a:extLst>
              </a:tr>
              <a:tr h="1425005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１１～３月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05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第８回部会</a:t>
                      </a:r>
                      <a:r>
                        <a:rPr kumimoji="1" lang="ja-JP" altLang="en-US" sz="1050" b="0" u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：１月中～下旬</a:t>
                      </a:r>
                      <a:endParaRPr kumimoji="1" lang="en-US" altLang="ja-JP" sz="1050" b="0" u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10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・おおさか環境賞の選考</a:t>
                      </a:r>
                      <a:endParaRPr kumimoji="1" lang="en-US" altLang="ja-JP" sz="10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第６回部会</a:t>
                      </a:r>
                      <a:r>
                        <a:rPr kumimoji="1" lang="ja-JP" altLang="en-US" sz="1100" b="0" u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：１</a:t>
                      </a:r>
                      <a:r>
                        <a:rPr kumimoji="1" lang="en-US" altLang="ja-JP" sz="1100" b="0" u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0</a:t>
                      </a:r>
                      <a:r>
                        <a:rPr kumimoji="1" lang="ja-JP" altLang="en-US" sz="1100" b="0" u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r>
                        <a:rPr kumimoji="1" lang="en-US" altLang="ja-JP" sz="1100" b="0" u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31</a:t>
                      </a:r>
                      <a:r>
                        <a:rPr kumimoji="1" lang="ja-JP" altLang="en-US" sz="1100" b="0" u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日</a:t>
                      </a:r>
                      <a:endParaRPr kumimoji="1" lang="en-US" altLang="ja-JP" sz="1100" b="0" u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・みどりの大阪推進計画の見直し</a:t>
                      </a:r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endParaRPr kumimoji="1" lang="en-US" altLang="ja-JP" sz="1100" b="1" u="sng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1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第７回部会</a:t>
                      </a:r>
                      <a:r>
                        <a:rPr kumimoji="1" lang="ja-JP" altLang="en-US" sz="1100" b="0" u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：１２月中旬</a:t>
                      </a:r>
                      <a:endParaRPr kumimoji="1" lang="en-US" altLang="ja-JP" sz="1100" b="0" u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・みどりづくり推進事業の審査</a:t>
                      </a:r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・おおさか優良緑化賞の選考</a:t>
                      </a:r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266356"/>
                  </a:ext>
                </a:extLst>
              </a:tr>
              <a:tr h="200207">
                <a:tc gridSpan="3">
                  <a:txBody>
                    <a:bodyPr/>
                    <a:lstStyle/>
                    <a:p>
                      <a:pPr algn="l"/>
                      <a:r>
                        <a:rPr kumimoji="1" lang="en-US" altLang="ja-JP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R</a:t>
                      </a: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８年度（予定）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2841872"/>
                  </a:ext>
                </a:extLst>
              </a:tr>
              <a:tr h="23362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4</a:t>
                      </a: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1868622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５月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第１回部会</a:t>
                      </a: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：５月中～下旬</a:t>
                      </a:r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・環境保全活動補助事業（</a:t>
                      </a:r>
                      <a:r>
                        <a:rPr kumimoji="1" lang="en-US" altLang="ja-JP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次）の審査</a:t>
                      </a:r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第２回部会</a:t>
                      </a:r>
                      <a:r>
                        <a:rPr kumimoji="1" lang="ja-JP" altLang="en-US" sz="11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</a:t>
                      </a: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５月</a:t>
                      </a:r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・みどりの関連の事業・制度の再検討</a:t>
                      </a:r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508068"/>
                  </a:ext>
                </a:extLst>
              </a:tr>
              <a:tr h="1676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６月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3304162"/>
                  </a:ext>
                </a:extLst>
              </a:tr>
              <a:tr h="3729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７月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168460"/>
                  </a:ext>
                </a:extLst>
              </a:tr>
              <a:tr h="2895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８月</a:t>
                      </a:r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第３回部会</a:t>
                      </a: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：８月中～下旬</a:t>
                      </a:r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・環境保全活動補助金事業（２次）の審査</a:t>
                      </a:r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第４回部会</a:t>
                      </a:r>
                      <a:r>
                        <a:rPr kumimoji="1" lang="ja-JP" altLang="en-US" sz="11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</a:t>
                      </a: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８月下旬</a:t>
                      </a:r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</a:t>
                      </a: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みどりづくり推進事業の審査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9893406"/>
                  </a:ext>
                </a:extLst>
              </a:tr>
              <a:tr h="2518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９月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5834199"/>
                  </a:ext>
                </a:extLst>
              </a:tr>
              <a:tr h="27259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10</a:t>
                      </a: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第５回部会（合同）</a:t>
                      </a: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：１０月中旬</a:t>
                      </a:r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・環境保全基金</a:t>
                      </a:r>
                      <a:r>
                        <a:rPr kumimoji="1" lang="en-US" altLang="ja-JP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/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みどりの基金の活用</a:t>
                      </a:r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B w="12700" cap="flat" cmpd="sng" algn="ctr">
                      <a:solidFill>
                        <a:srgbClr val="EBF1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4346886"/>
                  </a:ext>
                </a:extLst>
              </a:tr>
              <a:tr h="2725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lnR w="12700" cap="flat" cmpd="sng" algn="ctr">
                      <a:solidFill>
                        <a:srgbClr val="EBF1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BF1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第６回部会（予備）</a:t>
                      </a:r>
                      <a:r>
                        <a:rPr kumimoji="1" lang="ja-JP" altLang="en-US" sz="1100" b="1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：１１</a:t>
                      </a: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月</a:t>
                      </a:r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・みどりの関連の事業・制度の再検討</a:t>
                      </a:r>
                    </a:p>
                  </a:txBody>
                  <a:tcPr>
                    <a:lnL w="12700" cap="flat" cmpd="sng" algn="ctr">
                      <a:solidFill>
                        <a:srgbClr val="EBF1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EBF1E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0840728"/>
                  </a:ext>
                </a:extLst>
              </a:tr>
              <a:tr h="25850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１１月</a:t>
                      </a:r>
                    </a:p>
                  </a:txBody>
                  <a:tcPr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387502"/>
                  </a:ext>
                </a:extLst>
              </a:tr>
              <a:tr h="329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１２月</a:t>
                      </a:r>
                    </a:p>
                  </a:txBody>
                  <a:tcPr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ctr"/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第７回部会</a:t>
                      </a: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：１２月上～中旬</a:t>
                      </a:r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・みどりづくり推進事業の審査</a:t>
                      </a:r>
                      <a:endParaRPr kumimoji="1" lang="en-US" altLang="ja-JP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・おおさか優良緑化賞の選考</a:t>
                      </a:r>
                    </a:p>
                  </a:txBody>
                  <a:tcPr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857511"/>
                  </a:ext>
                </a:extLst>
              </a:tr>
              <a:tr h="32975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１月</a:t>
                      </a:r>
                    </a:p>
                  </a:txBody>
                  <a:tcPr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kumimoji="1" lang="ja-JP" altLang="en-US" sz="1100" b="1" u="sng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第８回部会</a:t>
                      </a:r>
                      <a:r>
                        <a:rPr kumimoji="1" lang="ja-JP" altLang="en-US" sz="1100" b="0" u="none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：１月中～下旬</a:t>
                      </a:r>
                      <a:endParaRPr kumimoji="1" lang="en-US" altLang="ja-JP" sz="1100" b="0" u="none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・おおさか環境賞の選考</a:t>
                      </a:r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  <a:endParaRPr kumimoji="1" lang="en-US" altLang="ja-JP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  <a:p>
                      <a:pPr algn="l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</a:t>
                      </a:r>
                    </a:p>
                  </a:txBody>
                  <a:tcP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502128"/>
                  </a:ext>
                </a:extLst>
              </a:tr>
              <a:tr h="122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２月</a:t>
                      </a:r>
                    </a:p>
                  </a:txBody>
                  <a:tcPr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5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　　　　　　　　　</a:t>
                      </a:r>
                    </a:p>
                  </a:txBody>
                  <a:tcPr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820890"/>
                  </a:ext>
                </a:extLst>
              </a:tr>
              <a:tr h="174113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３月</a:t>
                      </a:r>
                    </a:p>
                  </a:txBody>
                  <a:tcPr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105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8801862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1222F3A-00F4-4A0C-ABD0-BFD113073D02}"/>
              </a:ext>
            </a:extLst>
          </p:cNvPr>
          <p:cNvSpPr txBox="1"/>
          <p:nvPr/>
        </p:nvSpPr>
        <p:spPr>
          <a:xfrm>
            <a:off x="962306" y="1589179"/>
            <a:ext cx="5760000" cy="252000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環境審議会（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月１日）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8EC3530-DB6D-4C37-9F17-8794480DACE4}"/>
              </a:ext>
            </a:extLst>
          </p:cNvPr>
          <p:cNvSpPr txBox="1"/>
          <p:nvPr/>
        </p:nvSpPr>
        <p:spPr>
          <a:xfrm>
            <a:off x="926270" y="4497578"/>
            <a:ext cx="5796036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環境審議会（７月中旬）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D9C9E6D4-BF13-4604-AF6B-E176B1A7FD7A}"/>
              </a:ext>
            </a:extLst>
          </p:cNvPr>
          <p:cNvSpPr txBox="1"/>
          <p:nvPr/>
        </p:nvSpPr>
        <p:spPr>
          <a:xfrm>
            <a:off x="875938" y="7199414"/>
            <a:ext cx="5846368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環境審議会（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</a:t>
            </a:r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月中旬）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A20772F-CC23-4B7E-83E3-3DA307072EC9}"/>
              </a:ext>
            </a:extLst>
          </p:cNvPr>
          <p:cNvGrpSpPr/>
          <p:nvPr/>
        </p:nvGrpSpPr>
        <p:grpSpPr>
          <a:xfrm>
            <a:off x="146390" y="8557938"/>
            <a:ext cx="6565220" cy="1152001"/>
            <a:chOff x="129559" y="8523076"/>
            <a:chExt cx="6565220" cy="1152001"/>
          </a:xfrm>
        </p:grpSpPr>
        <p:sp>
          <p:nvSpPr>
            <p:cNvPr id="37" name="テキスト ボックス 36">
              <a:extLst>
                <a:ext uri="{FF2B5EF4-FFF2-40B4-BE49-F238E27FC236}">
                  <a16:creationId xmlns:a16="http://schemas.microsoft.com/office/drawing/2014/main" id="{A53996C4-5AF7-48E7-B7B3-888669C35ED6}"/>
                </a:ext>
              </a:extLst>
            </p:cNvPr>
            <p:cNvSpPr txBox="1"/>
            <p:nvPr/>
          </p:nvSpPr>
          <p:spPr>
            <a:xfrm>
              <a:off x="129559" y="8523077"/>
              <a:ext cx="793274" cy="115200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accent6"/>
              </a:solidFill>
            </a:ln>
          </p:spPr>
          <p:txBody>
            <a:bodyPr vert="horz" wrap="square" lIns="72000" rIns="72000" rtlCol="0" anchor="ctr" anchorCtr="0">
              <a:spAutoFit/>
            </a:bodyPr>
            <a:lstStyle/>
            <a:p>
              <a:pPr algn="ctr"/>
              <a:r>
                <a:rPr kumimoji="1"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部会での</a:t>
              </a:r>
              <a:endPara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審査・選考が</a:t>
              </a:r>
              <a:endPara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sz="9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必要な事業</a:t>
              </a: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2CF5013D-F656-4BE3-8C46-C9A719673EBE}"/>
                </a:ext>
              </a:extLst>
            </p:cNvPr>
            <p:cNvSpPr txBox="1"/>
            <p:nvPr/>
          </p:nvSpPr>
          <p:spPr>
            <a:xfrm>
              <a:off x="933580" y="8523076"/>
              <a:ext cx="2910878" cy="11520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6"/>
              </a:solidFill>
              <a:prstDash val="sysDash"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■環境保全活動補助金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公募（１次）　　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R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８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.3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月下旬～５月上旬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公募（２次）　　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R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８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.6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月上旬～７月下旬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600"/>
                </a:spcBef>
              </a:pP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■おおさか環境賞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推薦受付・公募　 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R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８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.6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月上旬～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10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月下旬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表彰式　（大賞）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R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９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２月 （大賞以外）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R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９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３月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61989643-A6FF-4CC4-BF05-0E2B6058BF09}"/>
                </a:ext>
              </a:extLst>
            </p:cNvPr>
            <p:cNvSpPr txBox="1"/>
            <p:nvPr/>
          </p:nvSpPr>
          <p:spPr>
            <a:xfrm>
              <a:off x="3844458" y="8523076"/>
              <a:ext cx="2850321" cy="11520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accent6"/>
              </a:solidFill>
              <a:prstDash val="sysDash"/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■みどりづくり推進事業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公募　　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R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８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４月下旬～１０月末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Bef>
                  <a:spcPts val="600"/>
                </a:spcBef>
              </a:pP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■おおさか優良緑化賞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公募　　　　　　 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R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８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.6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月上旬～８月下旬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現地調査等　　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R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８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９月下旬～１０月下旬</a:t>
              </a:r>
              <a:endParaRPr kumimoji="1" lang="en-US" altLang="ja-JP" sz="105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 表彰式　　　　　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R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９</a:t>
              </a:r>
              <a:r>
                <a:rPr kumimoji="1" lang="en-US" altLang="ja-JP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.1</a:t>
              </a:r>
              <a:r>
                <a:rPr kumimoji="1" lang="ja-JP" altLang="en-US" sz="105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月</a:t>
              </a: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8B07C6F4-779F-4C8B-81BC-07B7BF7EFFCD}"/>
              </a:ext>
            </a:extLst>
          </p:cNvPr>
          <p:cNvSpPr txBox="1"/>
          <p:nvPr/>
        </p:nvSpPr>
        <p:spPr>
          <a:xfrm>
            <a:off x="5787188" y="153997"/>
            <a:ext cx="813483" cy="33598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ts val="1920"/>
              </a:lnSpc>
            </a:pPr>
            <a:r>
              <a:rPr kumimoji="1" lang="ja-JP" altLang="en-US" sz="16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資料３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B469495-0C59-4B71-A98C-013683B5D744}"/>
              </a:ext>
            </a:extLst>
          </p:cNvPr>
          <p:cNvSpPr txBox="1"/>
          <p:nvPr/>
        </p:nvSpPr>
        <p:spPr>
          <a:xfrm>
            <a:off x="962306" y="2401213"/>
            <a:ext cx="5760000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環境審議会（１月８日）</a:t>
            </a:r>
          </a:p>
        </p:txBody>
      </p:sp>
    </p:spTree>
    <p:extLst>
      <p:ext uri="{BB962C8B-B14F-4D97-AF65-F5344CB8AC3E}">
        <p14:creationId xmlns:p14="http://schemas.microsoft.com/office/powerpoint/2010/main" val="2891194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404</Words>
  <Application>Microsoft Office PowerPoint</Application>
  <PresentationFormat>A4 210 x 297 mm</PresentationFormat>
  <Paragraphs>80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2025-10-14T08:32:09Z</dcterms:created>
  <dcterms:modified xsi:type="dcterms:W3CDTF">2025-10-16T01:58:38Z</dcterms:modified>
</cp:coreProperties>
</file>