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5"/>
  </p:notesMasterIdLst>
  <p:sldIdLst>
    <p:sldId id="258" r:id="rId2"/>
    <p:sldId id="259" r:id="rId3"/>
    <p:sldId id="256" r:id="rId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5285" autoAdjust="0"/>
  </p:normalViewPr>
  <p:slideViewPr>
    <p:cSldViewPr snapToGrid="0">
      <p:cViewPr varScale="1">
        <p:scale>
          <a:sx n="54" d="100"/>
          <a:sy n="54" d="100"/>
        </p:scale>
        <p:origin x="72"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4D96CB-321A-4F01-B5E1-C4686D5969B7}" type="datetimeFigureOut">
              <a:rPr kumimoji="1" lang="ja-JP" altLang="en-US" smtClean="0"/>
              <a:t>2025/10/22</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B03FD0-FA00-4FF3-B0B3-C55B00BAA67C}" type="slidenum">
              <a:rPr kumimoji="1" lang="ja-JP" altLang="en-US" smtClean="0"/>
              <a:t>‹#›</a:t>
            </a:fld>
            <a:endParaRPr kumimoji="1" lang="ja-JP" altLang="en-US"/>
          </a:p>
        </p:txBody>
      </p:sp>
    </p:spTree>
    <p:extLst>
      <p:ext uri="{BB962C8B-B14F-4D97-AF65-F5344CB8AC3E}">
        <p14:creationId xmlns:p14="http://schemas.microsoft.com/office/powerpoint/2010/main" val="11019928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B03FD0-FA00-4FF3-B0B3-C55B00BAA67C}" type="slidenum">
              <a:rPr kumimoji="1" lang="ja-JP" altLang="en-US" smtClean="0"/>
              <a:t>2</a:t>
            </a:fld>
            <a:endParaRPr kumimoji="1" lang="ja-JP" altLang="en-US"/>
          </a:p>
        </p:txBody>
      </p:sp>
    </p:spTree>
    <p:extLst>
      <p:ext uri="{BB962C8B-B14F-4D97-AF65-F5344CB8AC3E}">
        <p14:creationId xmlns:p14="http://schemas.microsoft.com/office/powerpoint/2010/main" val="4178445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2614050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490711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2461302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3717775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2471045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2038838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1095887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807483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256971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225507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F24C3FF-579D-48B7-84B9-C50871C27BFD}" type="datetimeFigureOut">
              <a:rPr kumimoji="1" lang="ja-JP" altLang="en-US" smtClean="0"/>
              <a:t>2025/10/22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1223377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4C3FF-579D-48B7-84B9-C50871C27BFD}" type="datetimeFigureOut">
              <a:rPr kumimoji="1" lang="ja-JP" altLang="en-US" smtClean="0"/>
              <a:t>2025/10/22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ED6D52-4501-4666-A6A9-4476B6971E5B}" type="slidenum">
              <a:rPr kumimoji="1" lang="ja-JP" altLang="en-US" smtClean="0"/>
              <a:t>‹#›</a:t>
            </a:fld>
            <a:endParaRPr kumimoji="1" lang="ja-JP" altLang="en-US"/>
          </a:p>
        </p:txBody>
      </p:sp>
    </p:spTree>
    <p:extLst>
      <p:ext uri="{BB962C8B-B14F-4D97-AF65-F5344CB8AC3E}">
        <p14:creationId xmlns:p14="http://schemas.microsoft.com/office/powerpoint/2010/main" val="15557993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a:spLocks noChangeArrowheads="1"/>
          </p:cNvSpPr>
          <p:nvPr/>
        </p:nvSpPr>
        <p:spPr bwMode="auto">
          <a:xfrm>
            <a:off x="173738" y="223838"/>
            <a:ext cx="9566275" cy="288000"/>
          </a:xfrm>
          <a:prstGeom prst="rect">
            <a:avLst/>
          </a:prstGeom>
          <a:solidFill>
            <a:schemeClr val="accent2"/>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lIns="91430" tIns="45715" rIns="91430" bIns="45715"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1042303">
              <a:buFontTx/>
              <a:buNone/>
              <a:defRPr/>
            </a:pPr>
            <a:r>
              <a:rPr lang="ja-JP" altLang="en-US" sz="1600" b="1" kern="0" spc="-50"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icrosoft Himalaya" panose="01010100010101010101" pitchFamily="2" charset="0"/>
              </a:rPr>
              <a:t>大阪府環境保全基金残高の推移について</a:t>
            </a:r>
          </a:p>
        </p:txBody>
      </p:sp>
      <p:pic>
        <p:nvPicPr>
          <p:cNvPr id="3" name="図 2">
            <a:extLst>
              <a:ext uri="{FF2B5EF4-FFF2-40B4-BE49-F238E27FC236}">
                <a16:creationId xmlns:a16="http://schemas.microsoft.com/office/drawing/2014/main" id="{60FD92CA-EF6F-4243-9ED5-2E5013BEA9BC}"/>
              </a:ext>
            </a:extLst>
          </p:cNvPr>
          <p:cNvPicPr>
            <a:picLocks noChangeAspect="1"/>
          </p:cNvPicPr>
          <p:nvPr/>
        </p:nvPicPr>
        <p:blipFill>
          <a:blip r:embed="rId2"/>
          <a:stretch>
            <a:fillRect/>
          </a:stretch>
        </p:blipFill>
        <p:spPr>
          <a:xfrm>
            <a:off x="1355088" y="4090650"/>
            <a:ext cx="6971227" cy="2729773"/>
          </a:xfrm>
          <a:prstGeom prst="rect">
            <a:avLst/>
          </a:prstGeom>
        </p:spPr>
      </p:pic>
      <p:pic>
        <p:nvPicPr>
          <p:cNvPr id="2" name="図 1">
            <a:extLst>
              <a:ext uri="{FF2B5EF4-FFF2-40B4-BE49-F238E27FC236}">
                <a16:creationId xmlns:a16="http://schemas.microsoft.com/office/drawing/2014/main" id="{748249B8-911E-4452-9D83-B4EA28624401}"/>
              </a:ext>
            </a:extLst>
          </p:cNvPr>
          <p:cNvPicPr>
            <a:picLocks noChangeAspect="1"/>
          </p:cNvPicPr>
          <p:nvPr/>
        </p:nvPicPr>
        <p:blipFill>
          <a:blip r:embed="rId3"/>
          <a:stretch>
            <a:fillRect/>
          </a:stretch>
        </p:blipFill>
        <p:spPr>
          <a:xfrm>
            <a:off x="500355" y="586482"/>
            <a:ext cx="8680692" cy="3504168"/>
          </a:xfrm>
          <a:prstGeom prst="rect">
            <a:avLst/>
          </a:prstGeom>
        </p:spPr>
      </p:pic>
      <p:sp>
        <p:nvSpPr>
          <p:cNvPr id="5" name="テキスト ボックス 1">
            <a:extLst>
              <a:ext uri="{FF2B5EF4-FFF2-40B4-BE49-F238E27FC236}">
                <a16:creationId xmlns:a16="http://schemas.microsoft.com/office/drawing/2014/main" id="{62F83AA7-FDF5-4E32-8320-3090CCAF6EB7}"/>
              </a:ext>
            </a:extLst>
          </p:cNvPr>
          <p:cNvSpPr txBox="1"/>
          <p:nvPr/>
        </p:nvSpPr>
        <p:spPr>
          <a:xfrm>
            <a:off x="8149793" y="167333"/>
            <a:ext cx="1352279" cy="401010"/>
          </a:xfrm>
          <a:prstGeom prst="rect">
            <a:avLst/>
          </a:prstGeom>
          <a:solidFill>
            <a:schemeClr val="lt1"/>
          </a:solidFill>
          <a:ln w="952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800" dirty="0"/>
              <a:t>資料１－１　</a:t>
            </a:r>
            <a:endParaRPr kumimoji="1" lang="en-US" altLang="ja-JP" sz="1800" dirty="0"/>
          </a:p>
          <a:p>
            <a:pPr algn="ctr"/>
            <a:endParaRPr kumimoji="1" lang="ja-JP" altLang="en-US" sz="1800" dirty="0"/>
          </a:p>
        </p:txBody>
      </p:sp>
    </p:spTree>
    <p:extLst>
      <p:ext uri="{BB962C8B-B14F-4D97-AF65-F5344CB8AC3E}">
        <p14:creationId xmlns:p14="http://schemas.microsoft.com/office/powerpoint/2010/main" val="1355583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2"/>
          <p:cNvSpPr>
            <a:spLocks noChangeArrowheads="1"/>
          </p:cNvSpPr>
          <p:nvPr/>
        </p:nvSpPr>
        <p:spPr bwMode="auto">
          <a:xfrm>
            <a:off x="88901" y="929436"/>
            <a:ext cx="9740012" cy="5716063"/>
          </a:xfrm>
          <a:prstGeom prst="flowChartProcess">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nchor="ctr"/>
          <a:lstStyle>
            <a:lvl1pPr marL="93663" indent="-936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pPr>
            <a:r>
              <a:rPr lang="ja-JP" altLang="en-US" sz="1800" b="1" dirty="0">
                <a:latin typeface="Meiryo UI" panose="020B0604030504040204" pitchFamily="50" charset="-128"/>
                <a:ea typeface="Meiryo UI" panose="020B0604030504040204" pitchFamily="50" charset="-128"/>
              </a:rPr>
              <a:t>　</a:t>
            </a:r>
            <a:endParaRPr lang="en-US" altLang="ja-JP" sz="1800" b="1" dirty="0">
              <a:latin typeface="Meiryo UI" panose="020B0604030504040204" pitchFamily="50" charset="-128"/>
              <a:ea typeface="Meiryo UI" panose="020B0604030504040204" pitchFamily="50" charset="-128"/>
            </a:endParaRPr>
          </a:p>
          <a:p>
            <a:pPr>
              <a:spcBef>
                <a:spcPct val="0"/>
              </a:spcBef>
              <a:buNone/>
            </a:pPr>
            <a:r>
              <a:rPr lang="ja-JP" altLang="en-US" sz="1800" b="1" dirty="0">
                <a:latin typeface="Meiryo UI" panose="020B0604030504040204" pitchFamily="50" charset="-128"/>
                <a:ea typeface="Meiryo UI" panose="020B0604030504040204" pitchFamily="50" charset="-128"/>
              </a:rPr>
              <a:t>　</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１</a:t>
            </a:r>
            <a:r>
              <a:rPr lang="en-US" altLang="ja-JP" sz="1800" b="1" dirty="0">
                <a:latin typeface="Meiryo UI" panose="020B0604030504040204" pitchFamily="50" charset="-128"/>
                <a:ea typeface="Meiryo UI" panose="020B0604030504040204" pitchFamily="50" charset="-128"/>
              </a:rPr>
              <a:t>) </a:t>
            </a:r>
            <a:r>
              <a:rPr lang="ja-JP" altLang="en-US" sz="1800" b="1" dirty="0">
                <a:latin typeface="Meiryo UI" panose="020B0604030504040204" pitchFamily="50" charset="-128"/>
                <a:ea typeface="Meiryo UI" panose="020B0604030504040204" pitchFamily="50" charset="-128"/>
              </a:rPr>
              <a:t>脱炭素化促進事業（府民・事業者向け）</a:t>
            </a:r>
          </a:p>
          <a:p>
            <a:pPr>
              <a:spcBef>
                <a:spcPct val="0"/>
              </a:spcBef>
              <a:buNone/>
            </a:pPr>
            <a:r>
              <a:rPr lang="ja-JP" altLang="en-US" sz="1800" dirty="0">
                <a:latin typeface="Meiryo UI" panose="020B0604030504040204" pitchFamily="50" charset="-128"/>
                <a:ea typeface="Meiryo UI" panose="020B0604030504040204" pitchFamily="50" charset="-128"/>
              </a:rPr>
              <a:t>　　　要綱第３条第１項第１号に掲げる事業</a:t>
            </a:r>
            <a:r>
              <a:rPr lang="en-US" altLang="ja-JP" sz="1600" dirty="0">
                <a:latin typeface="Meiryo UI" panose="020B0604030504040204" pitchFamily="50" charset="-128"/>
                <a:ea typeface="Meiryo UI" panose="020B0604030504040204" pitchFamily="50" charset="-128"/>
              </a:rPr>
              <a:t>※1</a:t>
            </a:r>
            <a:r>
              <a:rPr lang="ja-JP" altLang="en-US" sz="1800" dirty="0">
                <a:latin typeface="Meiryo UI" panose="020B0604030504040204" pitchFamily="50" charset="-128"/>
                <a:ea typeface="Meiryo UI" panose="020B0604030504040204" pitchFamily="50" charset="-128"/>
              </a:rPr>
              <a:t>に該当し、以下のような脱炭素化を促進する事業</a:t>
            </a:r>
            <a:endParaRPr lang="en-US" altLang="ja-JP" sz="18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（ただし、 </a:t>
            </a:r>
            <a:r>
              <a:rPr lang="en-US" altLang="ja-JP"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２</a:t>
            </a:r>
            <a:r>
              <a:rPr lang="en-US" altLang="ja-JP"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に掲げる事業は除く）。</a:t>
            </a:r>
          </a:p>
          <a:p>
            <a:pPr>
              <a:spcBef>
                <a:spcPct val="0"/>
              </a:spcBef>
              <a:buNone/>
            </a:pPr>
            <a:r>
              <a:rPr lang="ja-JP" altLang="en-US" sz="1800" dirty="0">
                <a:latin typeface="Meiryo UI" panose="020B0604030504040204" pitchFamily="50" charset="-128"/>
                <a:ea typeface="Meiryo UI" panose="020B0604030504040204" pitchFamily="50" charset="-128"/>
              </a:rPr>
              <a:t>　　　　①先導的・先進的な新たな取組</a:t>
            </a:r>
          </a:p>
          <a:p>
            <a:pPr marL="0" lvl="0" indent="0">
              <a:spcBef>
                <a:spcPct val="0"/>
              </a:spcBef>
              <a:buNone/>
            </a:pPr>
            <a:r>
              <a:rPr lang="ja-JP" altLang="en-US" sz="1800" dirty="0">
                <a:latin typeface="Meiryo UI" panose="020B0604030504040204" pitchFamily="50" charset="-128"/>
                <a:ea typeface="Meiryo UI" panose="020B0604030504040204" pitchFamily="50" charset="-128"/>
              </a:rPr>
              <a:t>　　　　②広く普及又は波及効果を及ぼすためのモデルとなる取組</a:t>
            </a:r>
            <a:endParaRPr lang="en-US" altLang="ja-JP" sz="1800" dirty="0">
              <a:latin typeface="Meiryo UI" panose="020B0604030504040204" pitchFamily="50" charset="-128"/>
              <a:ea typeface="Meiryo UI" panose="020B0604030504040204" pitchFamily="50" charset="-128"/>
            </a:endParaRPr>
          </a:p>
          <a:p>
            <a:pPr marL="0" lvl="0" indent="0">
              <a:spcBef>
                <a:spcPct val="0"/>
              </a:spcBef>
              <a:buNone/>
            </a:pPr>
            <a:r>
              <a:rPr kumimoji="0" lang="ja-JP" altLang="en-US" sz="1800" dirty="0">
                <a:solidFill>
                  <a:prstClr val="black"/>
                </a:solidFill>
                <a:latin typeface="Meiryo UI" panose="020B0604030504040204" pitchFamily="50" charset="-128"/>
                <a:ea typeface="Meiryo UI" panose="020B0604030504040204" pitchFamily="50" charset="-128"/>
              </a:rPr>
              <a:t>　　　　</a:t>
            </a:r>
            <a:r>
              <a:rPr lang="ja-JP" altLang="en-US" sz="1800" dirty="0">
                <a:latin typeface="Meiryo UI" panose="020B0604030504040204" pitchFamily="50" charset="-128"/>
                <a:ea typeface="Meiryo UI" panose="020B0604030504040204" pitchFamily="50" charset="-128"/>
              </a:rPr>
              <a:t>③寄附者の意向によって実施する取組み</a:t>
            </a:r>
            <a:endParaRPr lang="en-US" altLang="ja-JP" sz="18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※1 </a:t>
            </a:r>
            <a:r>
              <a:rPr lang="ja-JP" altLang="en-US" sz="1400" dirty="0">
                <a:latin typeface="Meiryo UI" panose="020B0604030504040204" pitchFamily="50" charset="-128"/>
                <a:ea typeface="Meiryo UI" panose="020B0604030504040204" pitchFamily="50" charset="-128"/>
              </a:rPr>
              <a:t>脱炭素社会の実現に向けて、地域のあらゆる主体の意識改革と行動喚起を促進するための事業</a:t>
            </a:r>
            <a:endParaRPr lang="en-US" altLang="ja-JP" sz="1800" dirty="0">
              <a:latin typeface="Meiryo UI" panose="020B0604030504040204" pitchFamily="50" charset="-128"/>
              <a:ea typeface="Meiryo UI" panose="020B0604030504040204" pitchFamily="50" charset="-128"/>
            </a:endParaRPr>
          </a:p>
          <a:p>
            <a:pPr>
              <a:spcBef>
                <a:spcPct val="0"/>
              </a:spcBef>
              <a:buNone/>
            </a:pPr>
            <a:endParaRPr lang="en-US" altLang="ja-JP" sz="18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２</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環境保全活動事業（府民向け）</a:t>
            </a:r>
          </a:p>
          <a:p>
            <a:pPr>
              <a:spcBef>
                <a:spcPct val="0"/>
              </a:spcBef>
              <a:buNone/>
            </a:pPr>
            <a:r>
              <a:rPr lang="ja-JP" altLang="en-US" sz="1800" dirty="0">
                <a:latin typeface="Meiryo UI" panose="020B0604030504040204" pitchFamily="50" charset="-128"/>
                <a:ea typeface="Meiryo UI" panose="020B0604030504040204" pitchFamily="50" charset="-128"/>
              </a:rPr>
              <a:t>　　　要綱第３条第１項第２号に掲げる事業</a:t>
            </a:r>
            <a:r>
              <a:rPr lang="en-US" altLang="ja-JP" sz="1600" dirty="0">
                <a:latin typeface="Meiryo UI" panose="020B0604030504040204" pitchFamily="50" charset="-128"/>
                <a:ea typeface="Meiryo UI" panose="020B0604030504040204" pitchFamily="50" charset="-128"/>
              </a:rPr>
              <a:t>※2</a:t>
            </a:r>
            <a:r>
              <a:rPr lang="ja-JP" altLang="en-US" sz="1800" dirty="0">
                <a:latin typeface="Meiryo UI" panose="020B0604030504040204" pitchFamily="50" charset="-128"/>
                <a:ea typeface="Meiryo UI" panose="020B0604030504040204" pitchFamily="50" charset="-128"/>
              </a:rPr>
              <a:t>に該当し、以下のような府民向け環境保全活動に資</a:t>
            </a:r>
            <a:endParaRPr lang="en-US" altLang="ja-JP" sz="18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する施策・事業。府民向けの脱炭素に資する環境保全活動事業も対象（ただし、事業者向けの事業　</a:t>
            </a:r>
            <a:endParaRPr lang="en-US" altLang="ja-JP" sz="18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は除く）。</a:t>
            </a:r>
          </a:p>
          <a:p>
            <a:pPr>
              <a:spcBef>
                <a:spcPct val="0"/>
              </a:spcBef>
              <a:buNone/>
            </a:pPr>
            <a:r>
              <a:rPr lang="ja-JP" altLang="en-US" sz="1800" dirty="0">
                <a:latin typeface="Meiryo UI" panose="020B0604030504040204" pitchFamily="50" charset="-128"/>
                <a:ea typeface="Meiryo UI" panose="020B0604030504040204" pitchFamily="50" charset="-128"/>
              </a:rPr>
              <a:t>　　　　①環境教育を推進する取組</a:t>
            </a:r>
            <a:endParaRPr lang="en-US" altLang="ja-JP" sz="14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②環境情報を普及させる取組</a:t>
            </a:r>
            <a:endParaRPr lang="ja-JP" altLang="en-US" sz="14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③地球環境保全に係る活動・調査の実施又はその支援に関する取組</a:t>
            </a:r>
            <a:endParaRPr lang="en-US" altLang="ja-JP" sz="18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a:t>
            </a:r>
            <a:r>
              <a:rPr kumimoji="0" lang="ja-JP" altLang="en-US" sz="1400" dirty="0">
                <a:solidFill>
                  <a:prstClr val="black"/>
                </a:solidFill>
                <a:latin typeface="Meiryo UI" panose="020B0604030504040204" pitchFamily="50" charset="-128"/>
                <a:ea typeface="Meiryo UI" panose="020B0604030504040204" pitchFamily="50" charset="-128"/>
              </a:rPr>
              <a:t>　　　</a:t>
            </a:r>
            <a:r>
              <a:rPr kumimoji="0" lang="en-US" altLang="ja-JP" sz="1400" dirty="0">
                <a:solidFill>
                  <a:prstClr val="black"/>
                </a:solidFill>
                <a:latin typeface="Meiryo UI" panose="020B0604030504040204" pitchFamily="50" charset="-128"/>
                <a:ea typeface="Meiryo UI" panose="020B0604030504040204" pitchFamily="50" charset="-128"/>
              </a:rPr>
              <a:t>※2 </a:t>
            </a:r>
            <a:r>
              <a:rPr kumimoji="0" lang="ja-JP" altLang="en-US" sz="1400" dirty="0">
                <a:solidFill>
                  <a:prstClr val="black"/>
                </a:solidFill>
                <a:latin typeface="Meiryo UI" panose="020B0604030504040204" pitchFamily="50" charset="-128"/>
                <a:ea typeface="Meiryo UI" panose="020B0604030504040204" pitchFamily="50" charset="-128"/>
              </a:rPr>
              <a:t>地域住民等に対する地域の環境保全に関する知識の普及、地域の環境保全のための実践活動の</a:t>
            </a:r>
            <a:endParaRPr kumimoji="0" lang="en-US" altLang="ja-JP" sz="1400" dirty="0">
              <a:solidFill>
                <a:prstClr val="black"/>
              </a:solidFill>
              <a:latin typeface="Meiryo UI" panose="020B0604030504040204" pitchFamily="50" charset="-128"/>
              <a:ea typeface="Meiryo UI" panose="020B0604030504040204" pitchFamily="50" charset="-128"/>
            </a:endParaRPr>
          </a:p>
          <a:p>
            <a:pPr marL="0" lvl="0" indent="0">
              <a:spcBef>
                <a:spcPct val="0"/>
              </a:spcBef>
              <a:buNone/>
            </a:pPr>
            <a:r>
              <a:rPr kumimoji="0" lang="ja-JP" altLang="en-US" sz="1400" dirty="0">
                <a:solidFill>
                  <a:prstClr val="black"/>
                </a:solidFill>
                <a:latin typeface="Meiryo UI" panose="020B0604030504040204" pitchFamily="50" charset="-128"/>
                <a:ea typeface="Meiryo UI" panose="020B0604030504040204" pitchFamily="50" charset="-128"/>
              </a:rPr>
              <a:t>　　　　　　  支援等地域に根ざした環境保全活動を展開するための事業</a:t>
            </a:r>
            <a:endParaRPr lang="ja-JP" altLang="en-US" sz="1800" dirty="0">
              <a:latin typeface="Meiryo UI" panose="020B0604030504040204" pitchFamily="50" charset="-128"/>
              <a:ea typeface="Meiryo UI" panose="020B0604030504040204" pitchFamily="50" charset="-128"/>
            </a:endParaRPr>
          </a:p>
        </p:txBody>
      </p:sp>
      <p:sp>
        <p:nvSpPr>
          <p:cNvPr id="9" name="Rectangle 3"/>
          <p:cNvSpPr>
            <a:spLocks noChangeArrowheads="1"/>
          </p:cNvSpPr>
          <p:nvPr/>
        </p:nvSpPr>
        <p:spPr bwMode="auto">
          <a:xfrm>
            <a:off x="173738" y="223838"/>
            <a:ext cx="9566275" cy="288000"/>
          </a:xfrm>
          <a:prstGeom prst="rect">
            <a:avLst/>
          </a:prstGeom>
          <a:solidFill>
            <a:schemeClr val="accent2"/>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lIns="91430" tIns="45715" rIns="91430" bIns="45715"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1042303">
              <a:buFontTx/>
              <a:buNone/>
              <a:defRPr/>
            </a:pPr>
            <a:r>
              <a:rPr lang="ja-JP" altLang="en-US" sz="1600" b="1" kern="0" spc="-50"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icrosoft Himalaya" panose="01010100010101010101" pitchFamily="2" charset="0"/>
              </a:rPr>
              <a:t>（参考）大阪府環境保全基金を活用する事業について</a:t>
            </a:r>
          </a:p>
        </p:txBody>
      </p:sp>
      <p:sp>
        <p:nvSpPr>
          <p:cNvPr id="5" name="AutoShape 4"/>
          <p:cNvSpPr>
            <a:spLocks noChangeArrowheads="1"/>
          </p:cNvSpPr>
          <p:nvPr/>
        </p:nvSpPr>
        <p:spPr bwMode="auto">
          <a:xfrm>
            <a:off x="425385" y="731970"/>
            <a:ext cx="2665543" cy="394931"/>
          </a:xfrm>
          <a:prstGeom prst="roundRect">
            <a:avLst>
              <a:gd name="adj" fmla="val 16667"/>
            </a:avLst>
          </a:prstGeom>
          <a:solidFill>
            <a:srgbClr val="CCFF66"/>
          </a:solidFill>
          <a:ln w="9525">
            <a:solidFill>
              <a:schemeClr val="tx1"/>
            </a:solidFill>
            <a:round/>
            <a:headEnd/>
            <a:tailEnd/>
          </a:ln>
          <a:effectLst/>
        </p:spPr>
        <p:txBody>
          <a:bodyPr wrap="none" lIns="86886" tIns="43443" rIns="86886" bIns="43443"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None/>
            </a:pPr>
            <a:r>
              <a:rPr lang="ja-JP" altLang="en-US" sz="1600" b="1" dirty="0">
                <a:latin typeface="Meiryo UI" panose="020B0604030504040204" pitchFamily="50" charset="-128"/>
                <a:ea typeface="Meiryo UI" panose="020B0604030504040204" pitchFamily="50" charset="-128"/>
              </a:rPr>
              <a:t>基金を活用する事業</a:t>
            </a:r>
          </a:p>
        </p:txBody>
      </p:sp>
    </p:spTree>
    <p:extLst>
      <p:ext uri="{BB962C8B-B14F-4D97-AF65-F5344CB8AC3E}">
        <p14:creationId xmlns:p14="http://schemas.microsoft.com/office/powerpoint/2010/main" val="2441566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2"/>
          <p:cNvSpPr>
            <a:spLocks noChangeArrowheads="1"/>
          </p:cNvSpPr>
          <p:nvPr/>
        </p:nvSpPr>
        <p:spPr bwMode="auto">
          <a:xfrm>
            <a:off x="167809" y="929436"/>
            <a:ext cx="9566275" cy="5226665"/>
          </a:xfrm>
          <a:prstGeom prst="flowChartProcess">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t" anchorCtr="0"/>
          <a:lstStyle>
            <a:lvl1pPr marL="93663" indent="-93663">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pPr>
            <a:r>
              <a:rPr lang="ja-JP" altLang="en-US" sz="1800" dirty="0">
                <a:latin typeface="Meiryo UI" panose="020B0604030504040204" pitchFamily="50" charset="-128"/>
                <a:ea typeface="Meiryo UI" panose="020B0604030504040204" pitchFamily="50" charset="-128"/>
              </a:rPr>
              <a:t>　</a:t>
            </a:r>
            <a:endParaRPr lang="en-US" altLang="ja-JP" sz="1800" dirty="0">
              <a:latin typeface="Meiryo UI" panose="020B0604030504040204" pitchFamily="50" charset="-128"/>
              <a:ea typeface="Meiryo UI" panose="020B0604030504040204" pitchFamily="50" charset="-128"/>
            </a:endParaRPr>
          </a:p>
          <a:p>
            <a:pPr>
              <a:spcBef>
                <a:spcPct val="0"/>
              </a:spcBef>
              <a:buNone/>
            </a:pPr>
            <a:r>
              <a:rPr lang="ja-JP" altLang="en-US" sz="1800" dirty="0">
                <a:latin typeface="Meiryo UI" panose="020B0604030504040204" pitchFamily="50" charset="-128"/>
                <a:ea typeface="Meiryo UI" panose="020B0604030504040204" pitchFamily="50" charset="-128"/>
              </a:rPr>
              <a:t>　　</a:t>
            </a:r>
            <a:r>
              <a:rPr lang="en-US" altLang="ja-JP" sz="1800" dirty="0">
                <a:latin typeface="Meiryo UI" panose="020B0604030504040204" pitchFamily="50" charset="-128"/>
                <a:ea typeface="Meiryo UI" panose="020B0604030504040204" pitchFamily="50" charset="-128"/>
              </a:rPr>
              <a:t>2050</a:t>
            </a:r>
            <a:r>
              <a:rPr lang="ja-JP" altLang="en-US" sz="1800" dirty="0">
                <a:latin typeface="Meiryo UI" panose="020B0604030504040204" pitchFamily="50" charset="-128"/>
                <a:ea typeface="Meiryo UI" panose="020B0604030504040204" pitchFamily="50" charset="-128"/>
              </a:rPr>
              <a:t>年度を視野に入れた長期的な基金運営を行うため、概ね</a:t>
            </a:r>
            <a:r>
              <a:rPr lang="en-US" altLang="ja-JP" sz="1800" dirty="0">
                <a:latin typeface="Meiryo UI" panose="020B0604030504040204" pitchFamily="50" charset="-128"/>
                <a:ea typeface="Meiryo UI" panose="020B0604030504040204" pitchFamily="50" charset="-128"/>
              </a:rPr>
              <a:t>10</a:t>
            </a:r>
            <a:r>
              <a:rPr lang="ja-JP" altLang="en-US" sz="1800" dirty="0">
                <a:latin typeface="Meiryo UI" panose="020B0604030504040204" pitchFamily="50" charset="-128"/>
                <a:ea typeface="Meiryo UI" panose="020B0604030504040204" pitchFamily="50" charset="-128"/>
              </a:rPr>
              <a:t>年ごとに大阪府環境保全基金に　関する長期的な活用方針を策定することとし、次に示す期間ごとに、計画的に活用する。</a:t>
            </a:r>
            <a:endParaRPr lang="en-US" altLang="ja-JP" sz="1800" dirty="0">
              <a:latin typeface="Meiryo UI" panose="020B0604030504040204" pitchFamily="50" charset="-128"/>
              <a:ea typeface="Meiryo UI" panose="020B0604030504040204" pitchFamily="50" charset="-128"/>
            </a:endParaRPr>
          </a:p>
          <a:p>
            <a:pPr>
              <a:spcBef>
                <a:spcPct val="0"/>
              </a:spcBef>
              <a:buNone/>
            </a:pPr>
            <a:endParaRPr lang="ja-JP" altLang="en-US" sz="1800" dirty="0">
              <a:latin typeface="Meiryo UI" panose="020B0604030504040204" pitchFamily="50" charset="-128"/>
              <a:ea typeface="Meiryo UI" panose="020B0604030504040204" pitchFamily="50" charset="-128"/>
            </a:endParaRPr>
          </a:p>
          <a:p>
            <a:pPr>
              <a:spcBef>
                <a:spcPct val="0"/>
              </a:spcBef>
              <a:buNone/>
            </a:pPr>
            <a:r>
              <a:rPr lang="ja-JP" altLang="en-US" sz="1800" b="1" dirty="0">
                <a:latin typeface="Meiryo UI" panose="020B0604030504040204" pitchFamily="50" charset="-128"/>
                <a:ea typeface="Meiryo UI" panose="020B0604030504040204" pitchFamily="50" charset="-128"/>
              </a:rPr>
              <a:t>　</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１</a:t>
            </a:r>
            <a:r>
              <a:rPr lang="en-US" altLang="ja-JP" sz="1800" b="1" dirty="0">
                <a:latin typeface="Meiryo UI" panose="020B0604030504040204" pitchFamily="50" charset="-128"/>
                <a:ea typeface="Meiryo UI" panose="020B0604030504040204" pitchFamily="50" charset="-128"/>
              </a:rPr>
              <a:t>) 2025</a:t>
            </a:r>
            <a:r>
              <a:rPr lang="ja-JP" altLang="en-US" sz="1800" b="1" dirty="0">
                <a:latin typeface="Meiryo UI" panose="020B0604030504040204" pitchFamily="50" charset="-128"/>
                <a:ea typeface="Meiryo UI" panose="020B0604030504040204" pitchFamily="50" charset="-128"/>
              </a:rPr>
              <a:t>年度まで</a:t>
            </a:r>
          </a:p>
          <a:p>
            <a:pPr>
              <a:spcBef>
                <a:spcPct val="0"/>
              </a:spcBef>
              <a:buNone/>
            </a:pPr>
            <a:r>
              <a:rPr lang="ja-JP" altLang="en-US" sz="1800" dirty="0">
                <a:latin typeface="Meiryo UI" panose="020B0604030504040204" pitchFamily="50" charset="-128"/>
                <a:ea typeface="Meiryo UI" panose="020B0604030504040204" pitchFamily="50" charset="-128"/>
              </a:rPr>
              <a:t>　　</a:t>
            </a:r>
            <a:r>
              <a:rPr lang="en-US" altLang="ja-JP" sz="1800" dirty="0">
                <a:latin typeface="Meiryo UI" panose="020B0604030504040204" pitchFamily="50" charset="-128"/>
                <a:ea typeface="Meiryo UI" panose="020B0604030504040204" pitchFamily="50" charset="-128"/>
              </a:rPr>
              <a:t>2025</a:t>
            </a:r>
            <a:r>
              <a:rPr lang="ja-JP" altLang="en-US" sz="1800" dirty="0">
                <a:latin typeface="Meiryo UI" panose="020B0604030504040204" pitchFamily="50" charset="-128"/>
                <a:ea typeface="Meiryo UI" panose="020B0604030504040204" pitchFamily="50" charset="-128"/>
              </a:rPr>
              <a:t>年大阪・関西万博が開催される</a:t>
            </a:r>
            <a:r>
              <a:rPr lang="en-US" altLang="ja-JP" sz="1800" dirty="0">
                <a:latin typeface="Meiryo UI" panose="020B0604030504040204" pitchFamily="50" charset="-128"/>
                <a:ea typeface="Meiryo UI" panose="020B0604030504040204" pitchFamily="50" charset="-128"/>
              </a:rPr>
              <a:t>2025</a:t>
            </a:r>
            <a:r>
              <a:rPr lang="ja-JP" altLang="en-US" sz="1800" dirty="0">
                <a:latin typeface="Meiryo UI" panose="020B0604030504040204" pitchFamily="50" charset="-128"/>
                <a:ea typeface="Meiryo UI" panose="020B0604030504040204" pitchFamily="50" charset="-128"/>
              </a:rPr>
              <a:t>年度には、大阪府域における取組みを世界に発信するため、大阪・関西万博を契機とした「未来社会」の実現に向けて（大阪版アクションプラン）やカーボンニュートラル推進本部において共有する主要な事業に活用して積極的な打ち出しを行う。</a:t>
            </a:r>
          </a:p>
          <a:p>
            <a:pPr>
              <a:spcBef>
                <a:spcPct val="0"/>
              </a:spcBef>
              <a:buNone/>
            </a:pPr>
            <a:endParaRPr lang="en-US" altLang="ja-JP" sz="1800" dirty="0">
              <a:latin typeface="Meiryo UI" panose="020B0604030504040204" pitchFamily="50" charset="-128"/>
              <a:ea typeface="Meiryo UI" panose="020B0604030504040204" pitchFamily="50" charset="-128"/>
            </a:endParaRPr>
          </a:p>
          <a:p>
            <a:pPr>
              <a:spcBef>
                <a:spcPct val="0"/>
              </a:spcBef>
              <a:buNone/>
            </a:pPr>
            <a:endParaRPr lang="en-US" altLang="ja-JP" sz="1800" dirty="0">
              <a:latin typeface="Meiryo UI" panose="020B0604030504040204" pitchFamily="50" charset="-128"/>
              <a:ea typeface="Meiryo UI" panose="020B0604030504040204" pitchFamily="50" charset="-128"/>
            </a:endParaRPr>
          </a:p>
          <a:p>
            <a:pPr>
              <a:spcBef>
                <a:spcPct val="0"/>
              </a:spcBef>
              <a:buNone/>
            </a:pPr>
            <a:r>
              <a:rPr lang="ja-JP" altLang="en-US" sz="1800" b="1" dirty="0">
                <a:latin typeface="Meiryo UI" panose="020B0604030504040204" pitchFamily="50" charset="-128"/>
                <a:ea typeface="Meiryo UI" panose="020B0604030504040204" pitchFamily="50" charset="-128"/>
              </a:rPr>
              <a:t>　</a:t>
            </a:r>
            <a:r>
              <a:rPr lang="en-US" altLang="ja-JP" sz="1800" b="1" dirty="0">
                <a:latin typeface="Meiryo UI" panose="020B0604030504040204" pitchFamily="50" charset="-128"/>
                <a:ea typeface="Meiryo UI" panose="020B0604030504040204" pitchFamily="50" charset="-128"/>
              </a:rPr>
              <a:t>(</a:t>
            </a:r>
            <a:r>
              <a:rPr lang="ja-JP" altLang="en-US" sz="1800" b="1" dirty="0">
                <a:latin typeface="Meiryo UI" panose="020B0604030504040204" pitchFamily="50" charset="-128"/>
                <a:ea typeface="Meiryo UI" panose="020B0604030504040204" pitchFamily="50" charset="-128"/>
              </a:rPr>
              <a:t>２</a:t>
            </a:r>
            <a:r>
              <a:rPr lang="en-US" altLang="ja-JP" sz="1800" b="1" dirty="0">
                <a:latin typeface="Meiryo UI" panose="020B0604030504040204" pitchFamily="50" charset="-128"/>
                <a:ea typeface="Meiryo UI" panose="020B0604030504040204" pitchFamily="50" charset="-128"/>
              </a:rPr>
              <a:t>) 2026</a:t>
            </a:r>
            <a:r>
              <a:rPr lang="ja-JP" altLang="en-US" sz="1800" b="1" dirty="0">
                <a:latin typeface="Meiryo UI" panose="020B0604030504040204" pitchFamily="50" charset="-128"/>
                <a:ea typeface="Meiryo UI" panose="020B0604030504040204" pitchFamily="50" charset="-128"/>
              </a:rPr>
              <a:t>年度から</a:t>
            </a:r>
            <a:r>
              <a:rPr lang="en-US" altLang="ja-JP" sz="1800" b="1" dirty="0">
                <a:latin typeface="Meiryo UI" panose="020B0604030504040204" pitchFamily="50" charset="-128"/>
                <a:ea typeface="Meiryo UI" panose="020B0604030504040204" pitchFamily="50" charset="-128"/>
              </a:rPr>
              <a:t>2030</a:t>
            </a:r>
            <a:r>
              <a:rPr lang="ja-JP" altLang="en-US" sz="1800" b="1" dirty="0">
                <a:latin typeface="Meiryo UI" panose="020B0604030504040204" pitchFamily="50" charset="-128"/>
                <a:ea typeface="Meiryo UI" panose="020B0604030504040204" pitchFamily="50" charset="-128"/>
              </a:rPr>
              <a:t>年度まで</a:t>
            </a:r>
          </a:p>
          <a:p>
            <a:pPr>
              <a:spcBef>
                <a:spcPct val="0"/>
              </a:spcBef>
              <a:buNone/>
            </a:pPr>
            <a:r>
              <a:rPr lang="ja-JP" altLang="en-US" sz="1800" dirty="0">
                <a:latin typeface="Meiryo UI" panose="020B0604030504040204" pitchFamily="50" charset="-128"/>
                <a:ea typeface="Meiryo UI" panose="020B0604030504040204" pitchFamily="50" charset="-128"/>
              </a:rPr>
              <a:t>　　大阪府環境総合計画及び大阪府地球温暖化対策実行計画</a:t>
            </a:r>
            <a:r>
              <a:rPr lang="en-US" altLang="ja-JP"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区域施策編</a:t>
            </a:r>
            <a:r>
              <a:rPr lang="en-US" altLang="ja-JP" sz="1800" dirty="0">
                <a:latin typeface="Meiryo UI" panose="020B0604030504040204" pitchFamily="50" charset="-128"/>
                <a:ea typeface="Meiryo UI" panose="020B0604030504040204" pitchFamily="50" charset="-128"/>
              </a:rPr>
              <a:t>)</a:t>
            </a:r>
            <a:r>
              <a:rPr lang="ja-JP" altLang="en-US" sz="1800" dirty="0">
                <a:latin typeface="Meiryo UI" panose="020B0604030504040204" pitchFamily="50" charset="-128"/>
                <a:ea typeface="Meiryo UI" panose="020B0604030504040204" pitchFamily="50" charset="-128"/>
              </a:rPr>
              <a:t> の計画期限である</a:t>
            </a:r>
            <a:r>
              <a:rPr lang="en-US" altLang="ja-JP" sz="1800" dirty="0">
                <a:latin typeface="Meiryo UI" panose="020B0604030504040204" pitchFamily="50" charset="-128"/>
                <a:ea typeface="Meiryo UI" panose="020B0604030504040204" pitchFamily="50" charset="-128"/>
              </a:rPr>
              <a:t>2030</a:t>
            </a:r>
            <a:r>
              <a:rPr lang="ja-JP" altLang="en-US" sz="1800" dirty="0">
                <a:latin typeface="Meiryo UI" panose="020B0604030504040204" pitchFamily="50" charset="-128"/>
                <a:ea typeface="Meiryo UI" panose="020B0604030504040204" pitchFamily="50" charset="-128"/>
              </a:rPr>
              <a:t>年度までは、それらの計画の目標達成に向けた重点的な事業に活用していく。</a:t>
            </a:r>
          </a:p>
        </p:txBody>
      </p:sp>
      <p:sp>
        <p:nvSpPr>
          <p:cNvPr id="9" name="Rectangle 3"/>
          <p:cNvSpPr>
            <a:spLocks noChangeArrowheads="1"/>
          </p:cNvSpPr>
          <p:nvPr/>
        </p:nvSpPr>
        <p:spPr bwMode="auto">
          <a:xfrm>
            <a:off x="173738" y="223838"/>
            <a:ext cx="9566275" cy="288000"/>
          </a:xfrm>
          <a:prstGeom prst="rect">
            <a:avLst/>
          </a:prstGeom>
          <a:solidFill>
            <a:schemeClr val="accent2"/>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wrap="none" lIns="91430" tIns="45715" rIns="91430" bIns="45715"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defTabSz="1042303">
              <a:buFontTx/>
              <a:buNone/>
              <a:defRPr/>
            </a:pPr>
            <a:r>
              <a:rPr lang="ja-JP" altLang="en-US" sz="1600" b="1" kern="0" spc="-50" dirty="0">
                <a:solidFill>
                  <a:prstClr val="white"/>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icrosoft Himalaya" panose="01010100010101010101" pitchFamily="2" charset="0"/>
              </a:rPr>
              <a:t>（参考）大阪府環境保全基金の計画的な活用について</a:t>
            </a:r>
          </a:p>
        </p:txBody>
      </p:sp>
      <p:sp>
        <p:nvSpPr>
          <p:cNvPr id="10" name="AutoShape 4"/>
          <p:cNvSpPr>
            <a:spLocks noChangeArrowheads="1"/>
          </p:cNvSpPr>
          <p:nvPr/>
        </p:nvSpPr>
        <p:spPr bwMode="auto">
          <a:xfrm>
            <a:off x="424133" y="731970"/>
            <a:ext cx="2665543" cy="394931"/>
          </a:xfrm>
          <a:prstGeom prst="roundRect">
            <a:avLst>
              <a:gd name="adj" fmla="val 16667"/>
            </a:avLst>
          </a:prstGeom>
          <a:solidFill>
            <a:srgbClr val="CCFF66"/>
          </a:solidFill>
          <a:ln w="9525">
            <a:solidFill>
              <a:schemeClr val="tx1"/>
            </a:solidFill>
            <a:round/>
            <a:headEnd/>
            <a:tailEnd/>
          </a:ln>
          <a:effectLst/>
        </p:spPr>
        <p:txBody>
          <a:bodyPr wrap="none" lIns="86886" tIns="43443" rIns="86886" bIns="43443"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None/>
            </a:pPr>
            <a:r>
              <a:rPr lang="ja-JP" altLang="en-US" sz="1600" b="1" dirty="0">
                <a:latin typeface="Meiryo UI" panose="020B0604030504040204" pitchFamily="50" charset="-128"/>
                <a:ea typeface="Meiryo UI" panose="020B0604030504040204" pitchFamily="50" charset="-128"/>
              </a:rPr>
              <a:t>期間ごとの計画的な活用</a:t>
            </a:r>
          </a:p>
        </p:txBody>
      </p:sp>
    </p:spTree>
    <p:extLst>
      <p:ext uri="{BB962C8B-B14F-4D97-AF65-F5344CB8AC3E}">
        <p14:creationId xmlns:p14="http://schemas.microsoft.com/office/powerpoint/2010/main" val="262599444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518</Words>
  <Application>Microsoft Office PowerPoint</Application>
  <PresentationFormat>A4 210 x 297 mm</PresentationFormat>
  <Paragraphs>34</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2025-10-22T11:03:16Z</dcterms:created>
  <dcterms:modified xsi:type="dcterms:W3CDTF">2025-10-22T11:03:19Z</dcterms:modified>
</cp:coreProperties>
</file>