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366" r:id="rId2"/>
    <p:sldId id="417" r:id="rId3"/>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EF89"/>
    <a:srgbClr val="1FAC6E"/>
    <a:srgbClr val="D9E2F3"/>
    <a:srgbClr val="00FF99"/>
    <a:srgbClr val="EBF1E9"/>
    <a:srgbClr val="D5E409"/>
    <a:srgbClr val="20AB6F"/>
    <a:srgbClr val="E9EBF5"/>
    <a:srgbClr val="5F3A1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6652" autoAdjust="0"/>
  </p:normalViewPr>
  <p:slideViewPr>
    <p:cSldViewPr snapToGrid="0" showGuides="1">
      <p:cViewPr varScale="1">
        <p:scale>
          <a:sx n="46" d="100"/>
          <a:sy n="46" d="100"/>
        </p:scale>
        <p:origin x="52" y="26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39BC7F2-E96F-4751-B8F3-D970C2ECB452}" type="datetimeFigureOut">
              <a:rPr kumimoji="1" lang="ja-JP" altLang="en-US" smtClean="0"/>
              <a:t>2025/8/22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923EA5D-0589-49D4-929A-7FF63A4C77A2}" type="slidenum">
              <a:rPr kumimoji="1" lang="ja-JP" altLang="en-US" smtClean="0"/>
              <a:t>‹#›</a:t>
            </a:fld>
            <a:endParaRPr kumimoji="1" lang="ja-JP" altLang="en-US"/>
          </a:p>
        </p:txBody>
      </p:sp>
    </p:spTree>
    <p:extLst>
      <p:ext uri="{BB962C8B-B14F-4D97-AF65-F5344CB8AC3E}">
        <p14:creationId xmlns:p14="http://schemas.microsoft.com/office/powerpoint/2010/main" val="3749667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923EA5D-0589-49D4-929A-7FF63A4C77A2}" type="slidenum">
              <a:rPr kumimoji="1" lang="ja-JP" altLang="en-US" smtClean="0"/>
              <a:t>2</a:t>
            </a:fld>
            <a:endParaRPr kumimoji="1" lang="ja-JP" altLang="en-US"/>
          </a:p>
        </p:txBody>
      </p:sp>
    </p:spTree>
    <p:extLst>
      <p:ext uri="{BB962C8B-B14F-4D97-AF65-F5344CB8AC3E}">
        <p14:creationId xmlns:p14="http://schemas.microsoft.com/office/powerpoint/2010/main" val="1580686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3074858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1247992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2892429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1554452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2802351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2631811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368834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316437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863734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3759992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EE4BAE-20F6-4282-836F-03071DAAE542}" type="datetimeFigureOut">
              <a:rPr kumimoji="1" lang="ja-JP" altLang="en-US" smtClean="0"/>
              <a:t>2025/8/22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1393913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0EE4BAE-20F6-4282-836F-03071DAAE542}" type="datetimeFigureOut">
              <a:rPr kumimoji="1" lang="ja-JP" altLang="en-US" smtClean="0"/>
              <a:t>2025/8/22</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8103B35-2BF1-4F4A-9D81-20978AA14CE9}" type="slidenum">
              <a:rPr kumimoji="1" lang="ja-JP" altLang="en-US" smtClean="0"/>
              <a:t>‹#›</a:t>
            </a:fld>
            <a:endParaRPr kumimoji="1" lang="ja-JP" altLang="en-US"/>
          </a:p>
        </p:txBody>
      </p:sp>
    </p:spTree>
    <p:extLst>
      <p:ext uri="{BB962C8B-B14F-4D97-AF65-F5344CB8AC3E}">
        <p14:creationId xmlns:p14="http://schemas.microsoft.com/office/powerpoint/2010/main" val="3886552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7284-3DCF-7AF9-0732-E023F974EEBF}"/>
            </a:ext>
          </a:extLst>
        </p:cNvPr>
        <p:cNvGrpSpPr/>
        <p:nvPr/>
      </p:nvGrpSpPr>
      <p:grpSpPr>
        <a:xfrm>
          <a:off x="0" y="0"/>
          <a:ext cx="0" cy="0"/>
          <a:chOff x="0" y="0"/>
          <a:chExt cx="0" cy="0"/>
        </a:xfrm>
      </p:grpSpPr>
      <p:sp>
        <p:nvSpPr>
          <p:cNvPr id="6" name="タイトル 1">
            <a:extLst>
              <a:ext uri="{FF2B5EF4-FFF2-40B4-BE49-F238E27FC236}">
                <a16:creationId xmlns:a16="http://schemas.microsoft.com/office/drawing/2014/main" id="{E71DD7B4-501B-D7CF-300E-F5C8E9CF49E9}"/>
              </a:ext>
            </a:extLst>
          </p:cNvPr>
          <p:cNvSpPr txBox="1">
            <a:spLocks/>
          </p:cNvSpPr>
          <p:nvPr/>
        </p:nvSpPr>
        <p:spPr bwMode="auto">
          <a:xfrm>
            <a:off x="2" y="3277285"/>
            <a:ext cx="12801599" cy="1734331"/>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1280114" fontAlgn="auto">
              <a:spcAft>
                <a:spcPts val="0"/>
              </a:spcAft>
              <a:defRPr/>
            </a:pPr>
            <a:r>
              <a:rPr lang="ja-JP" altLang="en-US" sz="4000" b="1" dirty="0">
                <a:solidFill>
                  <a:sysClr val="window" lastClr="FFFFFF"/>
                </a:solidFill>
                <a:latin typeface="BIZ UDPゴシック" panose="020B0400000000000000" pitchFamily="50" charset="-128"/>
                <a:ea typeface="BIZ UDPゴシック" panose="020B0400000000000000" pitchFamily="50" charset="-128"/>
              </a:rPr>
              <a:t>各主体の役割及び推進体制について（案）</a:t>
            </a:r>
            <a:endParaRPr lang="en-US" altLang="ja-JP" sz="40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8" name="サブタイトル 2">
            <a:extLst>
              <a:ext uri="{FF2B5EF4-FFF2-40B4-BE49-F238E27FC236}">
                <a16:creationId xmlns:a16="http://schemas.microsoft.com/office/drawing/2014/main" id="{AF04A2EF-5376-F696-D336-978549C0D97D}"/>
              </a:ext>
            </a:extLst>
          </p:cNvPr>
          <p:cNvSpPr txBox="1">
            <a:spLocks/>
          </p:cNvSpPr>
          <p:nvPr/>
        </p:nvSpPr>
        <p:spPr bwMode="auto">
          <a:xfrm>
            <a:off x="10476292" y="706115"/>
            <a:ext cx="1507897" cy="450251"/>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1280114" fontAlgn="base">
              <a:spcBef>
                <a:spcPct val="20000"/>
              </a:spcBef>
              <a:spcAft>
                <a:spcPct val="0"/>
              </a:spcAft>
              <a:defRPr/>
            </a:pPr>
            <a:r>
              <a:rPr lang="ja-JP" altLang="en-US" sz="2326" kern="0" dirty="0">
                <a:latin typeface="BIZ UDPゴシック" panose="020B0400000000000000" pitchFamily="50" charset="-128"/>
                <a:ea typeface="BIZ UDPゴシック" panose="020B0400000000000000" pitchFamily="50" charset="-128"/>
              </a:rPr>
              <a:t>資料４</a:t>
            </a:r>
          </a:p>
        </p:txBody>
      </p:sp>
    </p:spTree>
    <p:extLst>
      <p:ext uri="{BB962C8B-B14F-4D97-AF65-F5344CB8AC3E}">
        <p14:creationId xmlns:p14="http://schemas.microsoft.com/office/powerpoint/2010/main" val="84385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タイトル 1">
            <a:extLst>
              <a:ext uri="{FF2B5EF4-FFF2-40B4-BE49-F238E27FC236}">
                <a16:creationId xmlns:a16="http://schemas.microsoft.com/office/drawing/2014/main" id="{81447226-A149-42B7-989C-9D04CC05D4AC}"/>
              </a:ext>
            </a:extLst>
          </p:cNvPr>
          <p:cNvSpPr txBox="1">
            <a:spLocks/>
          </p:cNvSpPr>
          <p:nvPr/>
        </p:nvSpPr>
        <p:spPr bwMode="auto">
          <a:xfrm>
            <a:off x="1" y="0"/>
            <a:ext cx="12801599" cy="485015"/>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rtlCol="0" anchor="ctr" anchorCtr="0" compatLnSpc="1">
            <a:prstTxWarp prst="textNoShape">
              <a:avLst/>
            </a:prstTxWarp>
            <a:normAutofit lnSpcReduction="10000"/>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1280114" fontAlgn="auto">
              <a:spcAft>
                <a:spcPts val="0"/>
              </a:spcAft>
              <a:defRPr/>
            </a:pPr>
            <a:r>
              <a:rPr lang="ja-JP" altLang="en-US" sz="2585" b="1" dirty="0">
                <a:solidFill>
                  <a:sysClr val="window" lastClr="FFFFFF"/>
                </a:solidFill>
                <a:latin typeface="BIZ UDPゴシック" panose="020B0400000000000000" pitchFamily="50" charset="-128"/>
                <a:ea typeface="BIZ UDPゴシック" panose="020B0400000000000000" pitchFamily="50" charset="-128"/>
              </a:rPr>
              <a:t>各主体の役割及び推進体制について（案）</a:t>
            </a:r>
            <a:endParaRPr lang="en-US" altLang="ja-JP" sz="2585"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49" name="円/楕円 30">
            <a:extLst>
              <a:ext uri="{FF2B5EF4-FFF2-40B4-BE49-F238E27FC236}">
                <a16:creationId xmlns:a16="http://schemas.microsoft.com/office/drawing/2014/main" id="{04896E31-0B10-4443-8074-0D72BCC4FABB}"/>
              </a:ext>
            </a:extLst>
          </p:cNvPr>
          <p:cNvSpPr/>
          <p:nvPr/>
        </p:nvSpPr>
        <p:spPr>
          <a:xfrm>
            <a:off x="12243144" y="89015"/>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F76A194D-DB13-4F58-875E-4BABF075C1B5}"/>
              </a:ext>
            </a:extLst>
          </p:cNvPr>
          <p:cNvSpPr txBox="1"/>
          <p:nvPr/>
        </p:nvSpPr>
        <p:spPr>
          <a:xfrm>
            <a:off x="164935" y="1017603"/>
            <a:ext cx="12527861" cy="1419016"/>
          </a:xfrm>
          <a:prstGeom prst="rect">
            <a:avLst/>
          </a:prstGeom>
          <a:noFill/>
          <a:ln w="19050">
            <a:noFill/>
          </a:ln>
        </p:spPr>
        <p:txBody>
          <a:bodyPr wrap="square" tIns="93046" bIns="93046" rtlCol="0">
            <a:spAutoFit/>
          </a:bodyPr>
          <a:lstStyle/>
          <a:p>
            <a:pPr marL="369275" indent="-369275">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みどりの保全及び緑化は、森林・農地・公園緑地・河川・道路などの公共空間だけではなく、商業施設、工場敷地、住宅地などの民間の施設・敷地を含めた都市空間全体において取り組むことが重要。</a:t>
            </a:r>
            <a:endParaRPr kumimoji="1" lang="en-US" altLang="ja-JP" sz="1600" dirty="0">
              <a:latin typeface="BIZ UDPゴシック" panose="020B0400000000000000" pitchFamily="50" charset="-128"/>
              <a:ea typeface="BIZ UDPゴシック" panose="020B0400000000000000" pitchFamily="50" charset="-128"/>
            </a:endParaRPr>
          </a:p>
          <a:p>
            <a:pPr marL="369275" indent="-369275">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民産学官（府民・ＮＰＯ等、事業者、教育・研究機関、行政）の多様な主体が、それぞれの役割を認識し、得意とするノウハウ・技術やアイディアなどを結びつけ、相互に連携してみどりのまちづくりを進めることができるよう主体と役割、及びそのつながりを分かりやすく提示することが必要。</a:t>
            </a:r>
            <a:endParaRPr kumimoji="1" lang="en-US" altLang="ja-JP" sz="1600" dirty="0">
              <a:latin typeface="BIZ UDPゴシック" panose="020B0400000000000000" pitchFamily="50" charset="-128"/>
              <a:ea typeface="BIZ UDPゴシック" panose="020B0400000000000000" pitchFamily="50" charset="-128"/>
            </a:endParaRPr>
          </a:p>
        </p:txBody>
      </p:sp>
      <p:graphicFrame>
        <p:nvGraphicFramePr>
          <p:cNvPr id="12" name="表 4">
            <a:extLst>
              <a:ext uri="{FF2B5EF4-FFF2-40B4-BE49-F238E27FC236}">
                <a16:creationId xmlns:a16="http://schemas.microsoft.com/office/drawing/2014/main" id="{A75EBEC9-7C0A-4CEF-ABA5-A13A3AA6FC1D}"/>
              </a:ext>
            </a:extLst>
          </p:cNvPr>
          <p:cNvGraphicFramePr>
            <a:graphicFrameLocks noGrp="1"/>
          </p:cNvGraphicFramePr>
          <p:nvPr>
            <p:extLst>
              <p:ext uri="{D42A27DB-BD31-4B8C-83A1-F6EECF244321}">
                <p14:modId xmlns:p14="http://schemas.microsoft.com/office/powerpoint/2010/main" val="2797967414"/>
              </p:ext>
            </p:extLst>
          </p:nvPr>
        </p:nvGraphicFramePr>
        <p:xfrm>
          <a:off x="6970413" y="5999397"/>
          <a:ext cx="4851312" cy="1512236"/>
        </p:xfrm>
        <a:graphic>
          <a:graphicData uri="http://schemas.openxmlformats.org/drawingml/2006/table">
            <a:tbl>
              <a:tblPr firstRow="1" bandRow="1">
                <a:tableStyleId>{5C22544A-7EE6-4342-B048-85BDC9FD1C3A}</a:tableStyleId>
              </a:tblPr>
              <a:tblGrid>
                <a:gridCol w="4851312">
                  <a:extLst>
                    <a:ext uri="{9D8B030D-6E8A-4147-A177-3AD203B41FA5}">
                      <a16:colId xmlns:a16="http://schemas.microsoft.com/office/drawing/2014/main" val="176561755"/>
                    </a:ext>
                  </a:extLst>
                </a:gridCol>
              </a:tblGrid>
              <a:tr h="418708">
                <a:tc>
                  <a:txBody>
                    <a:bodyPr/>
                    <a:lstStyle/>
                    <a:p>
                      <a:pPr algn="ctr"/>
                      <a:r>
                        <a:rPr kumimoji="1" lang="ja-JP" altLang="en-US" sz="1800" dirty="0">
                          <a:latin typeface="BIZ UDPゴシック" panose="020B0400000000000000" pitchFamily="50" charset="-128"/>
                          <a:ea typeface="BIZ UDPゴシック" panose="020B0400000000000000" pitchFamily="50" charset="-128"/>
                        </a:rPr>
                        <a:t>産（事業者）</a:t>
                      </a:r>
                    </a:p>
                  </a:txBody>
                  <a:tcPr marL="118169" marR="118169" marT="59084" marB="59084"/>
                </a:tc>
                <a:extLst>
                  <a:ext uri="{0D108BD9-81ED-4DB2-BD59-A6C34878D82A}">
                    <a16:rowId xmlns:a16="http://schemas.microsoft.com/office/drawing/2014/main" val="1112870975"/>
                  </a:ext>
                </a:extLst>
              </a:tr>
              <a:tr h="930958">
                <a:tc>
                  <a:txBody>
                    <a:bodyPr/>
                    <a:lstStyle/>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みどりの整備、維持管理・運営を行う</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みどりを活用して社会や地域に貢献する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技術をみどりの分野で活用する、広める</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資金をみどりの分野に投入する</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marL="118169" marR="118169" marT="59084" marB="59084" anchor="ctr"/>
                </a:tc>
                <a:extLst>
                  <a:ext uri="{0D108BD9-81ED-4DB2-BD59-A6C34878D82A}">
                    <a16:rowId xmlns:a16="http://schemas.microsoft.com/office/drawing/2014/main" val="1280013765"/>
                  </a:ext>
                </a:extLst>
              </a:tr>
            </a:tbl>
          </a:graphicData>
        </a:graphic>
      </p:graphicFrame>
      <p:graphicFrame>
        <p:nvGraphicFramePr>
          <p:cNvPr id="14" name="表 4">
            <a:extLst>
              <a:ext uri="{FF2B5EF4-FFF2-40B4-BE49-F238E27FC236}">
                <a16:creationId xmlns:a16="http://schemas.microsoft.com/office/drawing/2014/main" id="{02449145-B67E-434F-9CA3-CCEF3432016E}"/>
              </a:ext>
            </a:extLst>
          </p:cNvPr>
          <p:cNvGraphicFramePr>
            <a:graphicFrameLocks noGrp="1"/>
          </p:cNvGraphicFramePr>
          <p:nvPr>
            <p:extLst>
              <p:ext uri="{D42A27DB-BD31-4B8C-83A1-F6EECF244321}">
                <p14:modId xmlns:p14="http://schemas.microsoft.com/office/powerpoint/2010/main" val="2556264624"/>
              </p:ext>
            </p:extLst>
          </p:nvPr>
        </p:nvGraphicFramePr>
        <p:xfrm>
          <a:off x="782858" y="7763581"/>
          <a:ext cx="4955705" cy="1767877"/>
        </p:xfrm>
        <a:graphic>
          <a:graphicData uri="http://schemas.openxmlformats.org/drawingml/2006/table">
            <a:tbl>
              <a:tblPr firstRow="1" bandRow="1">
                <a:tableStyleId>{5C22544A-7EE6-4342-B048-85BDC9FD1C3A}</a:tableStyleId>
              </a:tblPr>
              <a:tblGrid>
                <a:gridCol w="4955705">
                  <a:extLst>
                    <a:ext uri="{9D8B030D-6E8A-4147-A177-3AD203B41FA5}">
                      <a16:colId xmlns:a16="http://schemas.microsoft.com/office/drawing/2014/main" val="176561755"/>
                    </a:ext>
                  </a:extLst>
                </a:gridCol>
              </a:tblGrid>
              <a:tr h="418708">
                <a:tc>
                  <a:txBody>
                    <a:bodyPr/>
                    <a:lstStyle/>
                    <a:p>
                      <a:pPr algn="ctr"/>
                      <a:r>
                        <a:rPr kumimoji="1" lang="ja-JP" altLang="en-US" sz="1800" dirty="0">
                          <a:latin typeface="BIZ UDPゴシック" panose="020B0400000000000000" pitchFamily="50" charset="-128"/>
                          <a:ea typeface="BIZ UDPゴシック" panose="020B0400000000000000" pitchFamily="50" charset="-128"/>
                        </a:rPr>
                        <a:t>学（教育・研究機関）</a:t>
                      </a:r>
                    </a:p>
                  </a:txBody>
                  <a:tcPr marL="118169" marR="139569" marT="59084" marB="59084" anchor="ctr"/>
                </a:tc>
                <a:extLst>
                  <a:ext uri="{0D108BD9-81ED-4DB2-BD59-A6C34878D82A}">
                    <a16:rowId xmlns:a16="http://schemas.microsoft.com/office/drawing/2014/main" val="1112870975"/>
                  </a:ext>
                </a:extLst>
              </a:tr>
              <a:tr h="1349169">
                <a:tc>
                  <a:txBody>
                    <a:bodyPr/>
                    <a:lstStyle/>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みどりの分野で活躍する人材を育成する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みどりの学びの場づくりに関わる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みどりの知識を蓄積して情報発信する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技術開発やみどりの効果等に係る評価手法の研究を進める</a:t>
                      </a:r>
                    </a:p>
                  </a:txBody>
                  <a:tcPr marL="118169" marR="46523" marT="59084" marB="59084" anchor="ctr"/>
                </a:tc>
                <a:extLst>
                  <a:ext uri="{0D108BD9-81ED-4DB2-BD59-A6C34878D82A}">
                    <a16:rowId xmlns:a16="http://schemas.microsoft.com/office/drawing/2014/main" val="1280013765"/>
                  </a:ext>
                </a:extLst>
              </a:tr>
            </a:tbl>
          </a:graphicData>
        </a:graphic>
      </p:graphicFrame>
      <p:graphicFrame>
        <p:nvGraphicFramePr>
          <p:cNvPr id="15" name="表 4">
            <a:extLst>
              <a:ext uri="{FF2B5EF4-FFF2-40B4-BE49-F238E27FC236}">
                <a16:creationId xmlns:a16="http://schemas.microsoft.com/office/drawing/2014/main" id="{3C1C5C9B-63A4-4370-9707-EA90D455C06F}"/>
              </a:ext>
            </a:extLst>
          </p:cNvPr>
          <p:cNvGraphicFramePr>
            <a:graphicFrameLocks noGrp="1"/>
          </p:cNvGraphicFramePr>
          <p:nvPr>
            <p:extLst>
              <p:ext uri="{D42A27DB-BD31-4B8C-83A1-F6EECF244321}">
                <p14:modId xmlns:p14="http://schemas.microsoft.com/office/powerpoint/2010/main" val="4284727515"/>
              </p:ext>
            </p:extLst>
          </p:nvPr>
        </p:nvGraphicFramePr>
        <p:xfrm>
          <a:off x="6970413" y="7763581"/>
          <a:ext cx="4921649" cy="1767877"/>
        </p:xfrm>
        <a:graphic>
          <a:graphicData uri="http://schemas.openxmlformats.org/drawingml/2006/table">
            <a:tbl>
              <a:tblPr firstRow="1" bandRow="1">
                <a:tableStyleId>{5C22544A-7EE6-4342-B048-85BDC9FD1C3A}</a:tableStyleId>
              </a:tblPr>
              <a:tblGrid>
                <a:gridCol w="4921649">
                  <a:extLst>
                    <a:ext uri="{9D8B030D-6E8A-4147-A177-3AD203B41FA5}">
                      <a16:colId xmlns:a16="http://schemas.microsoft.com/office/drawing/2014/main" val="176561755"/>
                    </a:ext>
                  </a:extLst>
                </a:gridCol>
              </a:tblGrid>
              <a:tr h="418708">
                <a:tc>
                  <a:txBody>
                    <a:bodyPr/>
                    <a:lstStyle/>
                    <a:p>
                      <a:pPr algn="ctr"/>
                      <a:r>
                        <a:rPr kumimoji="1" lang="ja-JP" altLang="en-US" sz="1800" dirty="0">
                          <a:solidFill>
                            <a:schemeClr val="bg1"/>
                          </a:solidFill>
                          <a:latin typeface="BIZ UDPゴシック" panose="020B0400000000000000" pitchFamily="50" charset="-128"/>
                          <a:ea typeface="BIZ UDPゴシック" panose="020B0400000000000000" pitchFamily="50" charset="-128"/>
                        </a:rPr>
                        <a:t>官（行政（国・府・市町村））</a:t>
                      </a:r>
                    </a:p>
                  </a:txBody>
                  <a:tcPr marL="118169" marR="46523" marT="59084" marB="59084"/>
                </a:tc>
                <a:extLst>
                  <a:ext uri="{0D108BD9-81ED-4DB2-BD59-A6C34878D82A}">
                    <a16:rowId xmlns:a16="http://schemas.microsoft.com/office/drawing/2014/main" val="1112870975"/>
                  </a:ext>
                </a:extLst>
              </a:tr>
              <a:tr h="1349169">
                <a:tc>
                  <a:txBody>
                    <a:bodyPr/>
                    <a:lstStyle/>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みどりの整備、維持管理・運営、必要な経費の検討を行う</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みどりの分野の制度などを構築・運用する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みどりの情報を積極的に発信する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パートナーシップ推進の仕組みを整える</a:t>
                      </a:r>
                    </a:p>
                  </a:txBody>
                  <a:tcPr marL="118169" marR="46523" marT="59084" marB="59084" anchor="ctr"/>
                </a:tc>
                <a:extLst>
                  <a:ext uri="{0D108BD9-81ED-4DB2-BD59-A6C34878D82A}">
                    <a16:rowId xmlns:a16="http://schemas.microsoft.com/office/drawing/2014/main" val="1280013765"/>
                  </a:ext>
                </a:extLst>
              </a:tr>
            </a:tbl>
          </a:graphicData>
        </a:graphic>
      </p:graphicFrame>
      <p:graphicFrame>
        <p:nvGraphicFramePr>
          <p:cNvPr id="16" name="表 4">
            <a:extLst>
              <a:ext uri="{FF2B5EF4-FFF2-40B4-BE49-F238E27FC236}">
                <a16:creationId xmlns:a16="http://schemas.microsoft.com/office/drawing/2014/main" id="{C0565F7D-CA6D-4F2D-8DAF-E572EB6CA132}"/>
              </a:ext>
            </a:extLst>
          </p:cNvPr>
          <p:cNvGraphicFramePr>
            <a:graphicFrameLocks noGrp="1"/>
          </p:cNvGraphicFramePr>
          <p:nvPr>
            <p:extLst>
              <p:ext uri="{D42A27DB-BD31-4B8C-83A1-F6EECF244321}">
                <p14:modId xmlns:p14="http://schemas.microsoft.com/office/powerpoint/2010/main" val="1971503626"/>
              </p:ext>
            </p:extLst>
          </p:nvPr>
        </p:nvGraphicFramePr>
        <p:xfrm>
          <a:off x="755780" y="5999397"/>
          <a:ext cx="4914559" cy="1512236"/>
        </p:xfrm>
        <a:graphic>
          <a:graphicData uri="http://schemas.openxmlformats.org/drawingml/2006/table">
            <a:tbl>
              <a:tblPr firstRow="1" bandRow="1">
                <a:tableStyleId>{5C22544A-7EE6-4342-B048-85BDC9FD1C3A}</a:tableStyleId>
              </a:tblPr>
              <a:tblGrid>
                <a:gridCol w="4914559">
                  <a:extLst>
                    <a:ext uri="{9D8B030D-6E8A-4147-A177-3AD203B41FA5}">
                      <a16:colId xmlns:a16="http://schemas.microsoft.com/office/drawing/2014/main" val="176561755"/>
                    </a:ext>
                  </a:extLst>
                </a:gridCol>
              </a:tblGrid>
              <a:tr h="418708">
                <a:tc>
                  <a:txBody>
                    <a:bodyPr/>
                    <a:lstStyle/>
                    <a:p>
                      <a:pPr algn="ctr"/>
                      <a:r>
                        <a:rPr kumimoji="1" lang="ja-JP" altLang="en-US" sz="1800" dirty="0">
                          <a:latin typeface="BIZ UDPゴシック" panose="020B0400000000000000" pitchFamily="50" charset="-128"/>
                          <a:ea typeface="BIZ UDPゴシック" panose="020B0400000000000000" pitchFamily="50" charset="-128"/>
                        </a:rPr>
                        <a:t>民（府民・</a:t>
                      </a:r>
                      <a:r>
                        <a:rPr kumimoji="1" lang="en-US" altLang="ja-JP" sz="1800" dirty="0">
                          <a:latin typeface="BIZ UDPゴシック" panose="020B0400000000000000" pitchFamily="50" charset="-128"/>
                          <a:ea typeface="BIZ UDPゴシック" panose="020B0400000000000000" pitchFamily="50" charset="-128"/>
                        </a:rPr>
                        <a:t>NPO</a:t>
                      </a:r>
                      <a:r>
                        <a:rPr kumimoji="1" lang="ja-JP" altLang="en-US" sz="1800">
                          <a:latin typeface="BIZ UDPゴシック" panose="020B0400000000000000" pitchFamily="50" charset="-128"/>
                          <a:ea typeface="BIZ UDPゴシック" panose="020B0400000000000000" pitchFamily="50" charset="-128"/>
                        </a:rPr>
                        <a:t>等）</a:t>
                      </a:r>
                      <a:endParaRPr kumimoji="1" lang="ja-JP" altLang="en-US" sz="1800" dirty="0">
                        <a:latin typeface="BIZ UDPゴシック" panose="020B0400000000000000" pitchFamily="50" charset="-128"/>
                        <a:ea typeface="BIZ UDPゴシック" panose="020B0400000000000000" pitchFamily="50" charset="-128"/>
                      </a:endParaRPr>
                    </a:p>
                  </a:txBody>
                  <a:tcPr marL="118169" marR="118169" marT="59084" marB="59084"/>
                </a:tc>
                <a:extLst>
                  <a:ext uri="{0D108BD9-81ED-4DB2-BD59-A6C34878D82A}">
                    <a16:rowId xmlns:a16="http://schemas.microsoft.com/office/drawing/2014/main" val="1112870975"/>
                  </a:ext>
                </a:extLst>
              </a:tr>
              <a:tr h="880158">
                <a:tc>
                  <a:txBody>
                    <a:bodyPr/>
                    <a:lstStyle/>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みどりの利用者となり、魅力を周囲に伝える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身近な場所でみどりを大事にする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みどりを多様な手法で運営する</a:t>
                      </a:r>
                      <a:endParaRPr kumimoji="1" lang="en-US" altLang="ja-JP" sz="1600" dirty="0">
                        <a:latin typeface="BIZ UDPゴシック" panose="020B0400000000000000" pitchFamily="50" charset="-128"/>
                        <a:ea typeface="BIZ UDPゴシック" panose="020B0400000000000000" pitchFamily="50" charset="-128"/>
                      </a:endParaRPr>
                    </a:p>
                    <a:p>
                      <a:pPr marL="180975"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みどりを守り、育てる担い手となる</a:t>
                      </a:r>
                      <a:endParaRPr kumimoji="1" lang="en-US" altLang="ja-JP" sz="1600" dirty="0">
                        <a:latin typeface="BIZ UDPゴシック" panose="020B0400000000000000" pitchFamily="50" charset="-128"/>
                        <a:ea typeface="BIZ UDPゴシック" panose="020B0400000000000000" pitchFamily="50" charset="-128"/>
                      </a:endParaRPr>
                    </a:p>
                  </a:txBody>
                  <a:tcPr marL="118169" marR="118169" marT="59084" marB="59084" anchor="ctr"/>
                </a:tc>
                <a:extLst>
                  <a:ext uri="{0D108BD9-81ED-4DB2-BD59-A6C34878D82A}">
                    <a16:rowId xmlns:a16="http://schemas.microsoft.com/office/drawing/2014/main" val="1280013765"/>
                  </a:ext>
                </a:extLst>
              </a:tr>
            </a:tbl>
          </a:graphicData>
        </a:graphic>
      </p:graphicFrame>
      <p:sp>
        <p:nvSpPr>
          <p:cNvPr id="20" name="テキスト ボックス 19">
            <a:extLst>
              <a:ext uri="{FF2B5EF4-FFF2-40B4-BE49-F238E27FC236}">
                <a16:creationId xmlns:a16="http://schemas.microsoft.com/office/drawing/2014/main" id="{576929AE-5302-4909-ADCF-D0E63E699F53}"/>
              </a:ext>
            </a:extLst>
          </p:cNvPr>
          <p:cNvSpPr txBox="1"/>
          <p:nvPr/>
        </p:nvSpPr>
        <p:spPr>
          <a:xfrm>
            <a:off x="164935" y="2935786"/>
            <a:ext cx="12433300" cy="2739211"/>
          </a:xfrm>
          <a:prstGeom prst="rect">
            <a:avLst/>
          </a:prstGeom>
          <a:noFill/>
          <a:ln>
            <a:noFill/>
            <a:prstDash val="sysDash"/>
          </a:ln>
        </p:spPr>
        <p:txBody>
          <a:bodyPr wrap="square" rtlCol="0">
            <a:spAutoFit/>
          </a:bodyPr>
          <a:lstStyle/>
          <a:p>
            <a:r>
              <a:rPr kumimoji="1" lang="ja-JP" altLang="en-US" u="sng" dirty="0">
                <a:latin typeface="BIZ UDPゴシック" panose="020B0400000000000000" pitchFamily="50" charset="-128"/>
                <a:ea typeface="BIZ UDPゴシック" panose="020B0400000000000000" pitchFamily="50" charset="-128"/>
              </a:rPr>
              <a:t>（１）行政におけるみどりづくりの推進体制</a:t>
            </a:r>
            <a:endParaRPr kumimoji="1" lang="en-US" altLang="ja-JP" u="sng" dirty="0">
              <a:latin typeface="BIZ UDPゴシック" panose="020B0400000000000000" pitchFamily="50" charset="-128"/>
              <a:ea typeface="BIZ UDPゴシック" panose="020B0400000000000000" pitchFamily="50" charset="-128"/>
            </a:endParaRPr>
          </a:p>
          <a:p>
            <a:pPr marL="355600" indent="-355600"/>
            <a:r>
              <a:rPr kumimoji="1" lang="ja-JP" altLang="en-US"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・広域的なみどりのまちづくりについては、国との連携を図りながら府の関係部局が主体となって取組を推進。　</a:t>
            </a:r>
            <a:endParaRPr kumimoji="1" lang="en-US" altLang="ja-JP" sz="1600" dirty="0">
              <a:latin typeface="BIZ UDPゴシック" panose="020B0400000000000000" pitchFamily="50" charset="-128"/>
              <a:ea typeface="BIZ UDPゴシック" panose="020B0400000000000000" pitchFamily="50" charset="-128"/>
            </a:endParaRPr>
          </a:p>
          <a:p>
            <a:pPr marL="266700" indent="-266700"/>
            <a:r>
              <a:rPr kumimoji="1" lang="ja-JP" altLang="en-US" sz="1600" dirty="0">
                <a:latin typeface="BIZ UDPゴシック" panose="020B0400000000000000" pitchFamily="50" charset="-128"/>
                <a:ea typeface="BIZ UDPゴシック" panose="020B0400000000000000" pitchFamily="50" charset="-128"/>
              </a:rPr>
              <a:t>　・また、府民に身近なみどりについては、市町村が各地域の視点でそれぞれの実情に応じた取組を進めるとともに、府が広域自治体として、市町村の支援やパートナーシップ推進を進める。</a:t>
            </a:r>
            <a:endParaRPr kumimoji="1" lang="en-US" altLang="ja-JP" sz="1600" dirty="0">
              <a:latin typeface="BIZ UDPゴシック" panose="020B0400000000000000" pitchFamily="50" charset="-128"/>
              <a:ea typeface="BIZ UDPゴシック" panose="020B0400000000000000" pitchFamily="50" charset="-128"/>
            </a:endParaRPr>
          </a:p>
          <a:p>
            <a:pPr marL="266700" indent="-266700"/>
            <a:r>
              <a:rPr kumimoji="1" lang="ja-JP" altLang="en-US" sz="1600" dirty="0">
                <a:latin typeface="BIZ UDPゴシック" panose="020B0400000000000000" pitchFamily="50" charset="-128"/>
                <a:ea typeface="BIZ UDPゴシック" panose="020B0400000000000000" pitchFamily="50" charset="-128"/>
              </a:rPr>
              <a:t>　・また、実効性のあるみどりのまちづくりの推進に向けて、外部有識者で構成する場を活用し、取組の進捗状況などについて、継続的に調査・審議する。</a:t>
            </a:r>
            <a:endParaRPr kumimoji="1" lang="en-US" altLang="ja-JP" sz="1600" dirty="0">
              <a:latin typeface="BIZ UDPゴシック" panose="020B0400000000000000" pitchFamily="50" charset="-128"/>
              <a:ea typeface="BIZ UDPゴシック" panose="020B0400000000000000" pitchFamily="50" charset="-128"/>
            </a:endParaRPr>
          </a:p>
          <a:p>
            <a:pPr marL="266700" indent="-266700"/>
            <a:endParaRPr kumimoji="1" lang="en-US" altLang="ja-JP" dirty="0">
              <a:latin typeface="BIZ UDPゴシック" panose="020B0400000000000000" pitchFamily="50" charset="-128"/>
              <a:ea typeface="BIZ UDPゴシック" panose="020B0400000000000000" pitchFamily="50" charset="-128"/>
            </a:endParaRPr>
          </a:p>
          <a:p>
            <a:pPr marL="266700" indent="-266700"/>
            <a:r>
              <a:rPr kumimoji="1" lang="ja-JP" altLang="en-US" u="sng" dirty="0">
                <a:latin typeface="BIZ UDPゴシック" panose="020B0400000000000000" pitchFamily="50" charset="-128"/>
                <a:ea typeface="BIZ UDPゴシック" panose="020B0400000000000000" pitchFamily="50" charset="-128"/>
              </a:rPr>
              <a:t>（２）民・産・学・官によるみどりづくりの推進体制</a:t>
            </a:r>
            <a:endParaRPr kumimoji="1" lang="en-US" altLang="ja-JP" u="sng" dirty="0">
              <a:latin typeface="BIZ UDPゴシック" panose="020B0400000000000000" pitchFamily="50" charset="-128"/>
              <a:ea typeface="BIZ UDPゴシック" panose="020B0400000000000000" pitchFamily="50" charset="-128"/>
            </a:endParaRPr>
          </a:p>
          <a:p>
            <a:pPr marL="266700" indent="-266700"/>
            <a:r>
              <a:rPr kumimoji="1" lang="ja-JP" altLang="en-US"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・府民・ＮＰＯ等、事業者、教育・研究機関、行政といった多様な主体が、それぞれの役割を認識し、得意とするノウハウ・技術やアイディアなどを結びつけ、相互に連携して取組を進める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2" name="楕円 1">
            <a:extLst>
              <a:ext uri="{FF2B5EF4-FFF2-40B4-BE49-F238E27FC236}">
                <a16:creationId xmlns:a16="http://schemas.microsoft.com/office/drawing/2014/main" id="{5235536E-0DF0-4002-81D0-FB20DB194ACD}"/>
              </a:ext>
            </a:extLst>
          </p:cNvPr>
          <p:cNvSpPr>
            <a:spLocks noChangeAspect="1"/>
          </p:cNvSpPr>
          <p:nvPr/>
        </p:nvSpPr>
        <p:spPr>
          <a:xfrm>
            <a:off x="5351526" y="6753669"/>
            <a:ext cx="1767877" cy="1767877"/>
          </a:xfrm>
          <a:prstGeom prst="ellipse">
            <a:avLst/>
          </a:prstGeom>
          <a:solidFill>
            <a:srgbClr val="4BE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BIZ UDPゴシック" panose="020B0400000000000000" pitchFamily="50" charset="-128"/>
                <a:ea typeface="BIZ UDPゴシック" panose="020B0400000000000000" pitchFamily="50" charset="-128"/>
              </a:rPr>
              <a:t>相互連携</a:t>
            </a:r>
          </a:p>
        </p:txBody>
      </p:sp>
      <p:sp>
        <p:nvSpPr>
          <p:cNvPr id="13" name="タイトル 1">
            <a:extLst>
              <a:ext uri="{FF2B5EF4-FFF2-40B4-BE49-F238E27FC236}">
                <a16:creationId xmlns:a16="http://schemas.microsoft.com/office/drawing/2014/main" id="{5D280666-061D-487E-88BB-ADF702DF4BD7}"/>
              </a:ext>
            </a:extLst>
          </p:cNvPr>
          <p:cNvSpPr txBox="1">
            <a:spLocks/>
          </p:cNvSpPr>
          <p:nvPr/>
        </p:nvSpPr>
        <p:spPr bwMode="auto">
          <a:xfrm>
            <a:off x="0" y="704930"/>
            <a:ext cx="2242456" cy="369332"/>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rtlCol="0" anchor="ctr" anchorCtr="0" compatLnSpc="1">
            <a:prstTxWarp prst="textNoShape">
              <a:avLst/>
            </a:prstTxWarp>
            <a:no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1280114" fontAlgn="auto">
              <a:spcAft>
                <a:spcPts val="0"/>
              </a:spcAft>
              <a:defRPr/>
            </a:pPr>
            <a:r>
              <a:rPr lang="ja-JP" altLang="en-US" sz="1800" b="1" dirty="0">
                <a:solidFill>
                  <a:sysClr val="window" lastClr="FFFFFF"/>
                </a:solidFill>
                <a:latin typeface="BIZ UDPゴシック" panose="020B0400000000000000" pitchFamily="50" charset="-128"/>
                <a:ea typeface="BIZ UDPゴシック" panose="020B0400000000000000" pitchFamily="50" charset="-128"/>
              </a:rPr>
              <a:t>１．主体と役割分担</a:t>
            </a:r>
            <a:endParaRPr lang="en-US" altLang="ja-JP" sz="1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17" name="タイトル 1">
            <a:extLst>
              <a:ext uri="{FF2B5EF4-FFF2-40B4-BE49-F238E27FC236}">
                <a16:creationId xmlns:a16="http://schemas.microsoft.com/office/drawing/2014/main" id="{474C190F-44BF-4AE3-B610-11C9CCCBC970}"/>
              </a:ext>
            </a:extLst>
          </p:cNvPr>
          <p:cNvSpPr txBox="1">
            <a:spLocks/>
          </p:cNvSpPr>
          <p:nvPr/>
        </p:nvSpPr>
        <p:spPr bwMode="auto">
          <a:xfrm>
            <a:off x="0" y="2531254"/>
            <a:ext cx="2242456" cy="369332"/>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rtlCol="0" anchor="ctr" anchorCtr="0" compatLnSpc="1">
            <a:prstTxWarp prst="textNoShape">
              <a:avLst/>
            </a:prstTxWarp>
            <a:no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1280114" fontAlgn="auto">
              <a:spcAft>
                <a:spcPts val="0"/>
              </a:spcAft>
              <a:defRPr/>
            </a:pPr>
            <a:r>
              <a:rPr lang="ja-JP" altLang="en-US" sz="1800" b="1" dirty="0">
                <a:solidFill>
                  <a:sysClr val="window" lastClr="FFFFFF"/>
                </a:solidFill>
                <a:latin typeface="BIZ UDPゴシック" panose="020B0400000000000000" pitchFamily="50" charset="-128"/>
                <a:ea typeface="BIZ UDPゴシック" panose="020B0400000000000000" pitchFamily="50" charset="-128"/>
              </a:rPr>
              <a:t>２．推進体制</a:t>
            </a:r>
            <a:endParaRPr lang="en-US" altLang="ja-JP" sz="1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8504255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ln>
          <a:solidFill>
            <a:schemeClr val="accent1"/>
          </a:solidFill>
        </a:ln>
      </a:spPr>
      <a:bodyPr wrap="none" rtlCol="0">
        <a:spAutoFit/>
      </a:bodyPr>
      <a:lstStyle>
        <a:defPPr algn="l">
          <a:defRPr kumimoji="1" sz="1600" dirty="0" smtClean="0">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539</Words>
  <Application>Microsoft Office PowerPoint</Application>
  <PresentationFormat>A3 297x420 mm</PresentationFormat>
  <Paragraphs>37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2025-08-22T00:43:47Z</dcterms:created>
  <dcterms:modified xsi:type="dcterms:W3CDTF">2025-08-22T00:43:51Z</dcterms:modified>
</cp:coreProperties>
</file>