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4"/>
  </p:notesMasterIdLst>
  <p:sldIdLst>
    <p:sldId id="256" r:id="rId2"/>
    <p:sldId id="417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E0B4"/>
    <a:srgbClr val="FF9900"/>
    <a:srgbClr val="00FF99"/>
    <a:srgbClr val="EFFB53"/>
    <a:srgbClr val="1FAC6E"/>
    <a:srgbClr val="D9E2F3"/>
    <a:srgbClr val="EBF1E9"/>
    <a:srgbClr val="D5E409"/>
    <a:srgbClr val="20AB6F"/>
    <a:srgbClr val="E9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4660"/>
  </p:normalViewPr>
  <p:slideViewPr>
    <p:cSldViewPr snapToGrid="0">
      <p:cViewPr varScale="1">
        <p:scale>
          <a:sx n="50" d="100"/>
          <a:sy n="50" d="100"/>
        </p:scale>
        <p:origin x="56" y="48"/>
      </p:cViewPr>
      <p:guideLst>
        <p:guide orient="horz" pos="3024"/>
        <p:guide pos="4032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A6E385-E4DC-4420-B026-8D53EC282236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9FE45F-0D74-4B98-A713-A9080DBD8F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4231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9FE45F-0D74-4B98-A713-A9080DBD8F2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7490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4858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992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242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4452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2351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811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834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4376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3734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9992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913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E4BAE-20F6-4282-836F-03071DAAE542}" type="datetimeFigureOut">
              <a:rPr kumimoji="1" lang="ja-JP" altLang="en-US" smtClean="0"/>
              <a:t>2025/8/22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03B35-2BF1-4F4A-9D81-20978AA14C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55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サブタイトル 2">
            <a:extLst>
              <a:ext uri="{FF2B5EF4-FFF2-40B4-BE49-F238E27FC236}">
                <a16:creationId xmlns:a16="http://schemas.microsoft.com/office/drawing/2014/main" id="{D34F4839-4CD0-43B1-9148-5C389BA7979E}"/>
              </a:ext>
            </a:extLst>
          </p:cNvPr>
          <p:cNvSpPr txBox="1">
            <a:spLocks/>
          </p:cNvSpPr>
          <p:nvPr/>
        </p:nvSpPr>
        <p:spPr bwMode="auto">
          <a:xfrm>
            <a:off x="10991911" y="706115"/>
            <a:ext cx="1314335" cy="450251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1280114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ja-JP" altLang="en-US" sz="2326" kern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資料２</a:t>
            </a:r>
            <a:endParaRPr lang="en-US" altLang="ja-JP" sz="2326" kern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04A2D031-7E3A-48CF-135E-A32A18174E73}"/>
              </a:ext>
            </a:extLst>
          </p:cNvPr>
          <p:cNvSpPr txBox="1">
            <a:spLocks/>
          </p:cNvSpPr>
          <p:nvPr/>
        </p:nvSpPr>
        <p:spPr bwMode="auto">
          <a:xfrm>
            <a:off x="1" y="3269768"/>
            <a:ext cx="12801599" cy="1347883"/>
          </a:xfrm>
          <a:prstGeom prst="rect">
            <a:avLst/>
          </a:prstGeom>
          <a:gradFill rotWithShape="1">
            <a:gsLst>
              <a:gs pos="0">
                <a:srgbClr val="00B050"/>
              </a:gs>
              <a:gs pos="80000">
                <a:srgbClr val="00B050"/>
              </a:gs>
              <a:gs pos="100000">
                <a:srgbClr val="00B050"/>
              </a:gs>
            </a:gsLst>
            <a:lin ang="54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280114" fontAlgn="auto">
              <a:spcAft>
                <a:spcPts val="0"/>
              </a:spcAft>
              <a:defRPr/>
            </a:pPr>
            <a:r>
              <a:rPr lang="ja-JP" altLang="en-US" sz="3618" b="1">
                <a:solidFill>
                  <a:sysClr val="window" lastClr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取組方針に基づく取組体系の整理について（案）</a:t>
            </a:r>
            <a:endParaRPr lang="en-US" altLang="ja-JP" sz="3618" b="1">
              <a:solidFill>
                <a:sysClr val="window" lastClr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0063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楕円 3">
            <a:extLst>
              <a:ext uri="{FF2B5EF4-FFF2-40B4-BE49-F238E27FC236}">
                <a16:creationId xmlns:a16="http://schemas.microsoft.com/office/drawing/2014/main" id="{F80E4CBC-9E5C-0F82-3839-B8D2371C4E4E}"/>
              </a:ext>
            </a:extLst>
          </p:cNvPr>
          <p:cNvSpPr/>
          <p:nvPr/>
        </p:nvSpPr>
        <p:spPr>
          <a:xfrm>
            <a:off x="1142211" y="6332918"/>
            <a:ext cx="10711893" cy="3210717"/>
          </a:xfrm>
          <a:prstGeom prst="ellipse">
            <a:avLst/>
          </a:prstGeom>
          <a:solidFill>
            <a:srgbClr val="70AD47">
              <a:lumMod val="40000"/>
              <a:lumOff val="60000"/>
              <a:alpha val="60000"/>
            </a:srgbClr>
          </a:solidFill>
          <a:ln w="12700" cap="flat" cmpd="sng" algn="ctr">
            <a:solidFill>
              <a:srgbClr val="70AD47">
                <a:lumMod val="40000"/>
                <a:lumOff val="6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53156">
              <a:defRPr/>
            </a:pPr>
            <a:endParaRPr kumimoji="1" lang="ja-JP" altLang="en-US" sz="1286" kern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171C6287-0285-EECF-3CEB-AC6A4F8D9612}"/>
              </a:ext>
            </a:extLst>
          </p:cNvPr>
          <p:cNvSpPr/>
          <p:nvPr/>
        </p:nvSpPr>
        <p:spPr>
          <a:xfrm>
            <a:off x="5995849" y="1231600"/>
            <a:ext cx="6501863" cy="6721167"/>
          </a:xfrm>
          <a:prstGeom prst="ellipse">
            <a:avLst/>
          </a:prstGeom>
          <a:solidFill>
            <a:srgbClr val="ED7D31">
              <a:lumMod val="40000"/>
              <a:lumOff val="60000"/>
              <a:alpha val="60000"/>
            </a:srgbClr>
          </a:solidFill>
          <a:ln w="12700" cap="flat" cmpd="sng" algn="ctr">
            <a:solidFill>
              <a:srgbClr val="ED7D31">
                <a:lumMod val="40000"/>
                <a:lumOff val="6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53156">
              <a:defRPr/>
            </a:pPr>
            <a:endParaRPr kumimoji="1" lang="ja-JP" altLang="en-US" sz="1286" kern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E844EF7B-8354-E728-984B-664E9520EF0F}"/>
              </a:ext>
            </a:extLst>
          </p:cNvPr>
          <p:cNvSpPr/>
          <p:nvPr/>
        </p:nvSpPr>
        <p:spPr>
          <a:xfrm>
            <a:off x="112667" y="1269512"/>
            <a:ext cx="6655577" cy="6697844"/>
          </a:xfrm>
          <a:prstGeom prst="ellipse">
            <a:avLst/>
          </a:prstGeom>
          <a:solidFill>
            <a:srgbClr val="5B9BD5">
              <a:lumMod val="40000"/>
              <a:lumOff val="60000"/>
              <a:alpha val="60000"/>
            </a:srgbClr>
          </a:solidFill>
          <a:ln w="12700" cap="flat" cmpd="sng" algn="ctr">
            <a:solidFill>
              <a:srgbClr val="5B9BD5">
                <a:lumMod val="40000"/>
                <a:lumOff val="6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53156">
              <a:defRPr/>
            </a:pPr>
            <a:endParaRPr kumimoji="1" lang="ja-JP" altLang="en-US" sz="1286" kern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43" name="タイトル 1">
            <a:extLst>
              <a:ext uri="{FF2B5EF4-FFF2-40B4-BE49-F238E27FC236}">
                <a16:creationId xmlns:a16="http://schemas.microsoft.com/office/drawing/2014/main" id="{85AB4306-8335-419E-80BE-5D3BDFDE352D}"/>
              </a:ext>
            </a:extLst>
          </p:cNvPr>
          <p:cNvSpPr txBox="1">
            <a:spLocks/>
          </p:cNvSpPr>
          <p:nvPr/>
        </p:nvSpPr>
        <p:spPr bwMode="auto">
          <a:xfrm>
            <a:off x="24853" y="11678"/>
            <a:ext cx="12801599" cy="422794"/>
          </a:xfrm>
          <a:prstGeom prst="rect">
            <a:avLst/>
          </a:prstGeom>
          <a:gradFill rotWithShape="1">
            <a:gsLst>
              <a:gs pos="0">
                <a:srgbClr val="00B050"/>
              </a:gs>
              <a:gs pos="80000">
                <a:srgbClr val="00B050"/>
              </a:gs>
              <a:gs pos="100000">
                <a:srgbClr val="00B050"/>
              </a:gs>
            </a:gsLst>
            <a:lin ang="5400000" scaled="0"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8016" tIns="64008" rIns="128016" bIns="64008" numCol="1" rtlCol="0" anchor="ctr" anchorCtr="0" compatLnSpc="1">
            <a:prstTxWarp prst="textNoShape">
              <a:avLst/>
            </a:prstTxWarp>
            <a:normAutofit fontScale="85000" lnSpcReduction="20000"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1280114" fontAlgn="auto">
              <a:spcAft>
                <a:spcPts val="0"/>
              </a:spcAft>
              <a:defRPr/>
            </a:pPr>
            <a:r>
              <a:rPr lang="ja-JP" altLang="en-US" sz="2800" b="1">
                <a:solidFill>
                  <a:sysClr val="window" lastClr="FFFFFF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取組体系の整理（案）　</a:t>
            </a:r>
            <a:endParaRPr lang="ja-JP" altLang="en-US" sz="2585" b="1">
              <a:solidFill>
                <a:sysClr val="window" lastClr="FFFFFF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7" name="円/楕円 30">
            <a:extLst>
              <a:ext uri="{FF2B5EF4-FFF2-40B4-BE49-F238E27FC236}">
                <a16:creationId xmlns:a16="http://schemas.microsoft.com/office/drawing/2014/main" id="{E3ED0DD4-50EA-4967-B30F-61EF470657E0}"/>
              </a:ext>
            </a:extLst>
          </p:cNvPr>
          <p:cNvSpPr/>
          <p:nvPr/>
        </p:nvSpPr>
        <p:spPr>
          <a:xfrm>
            <a:off x="12243144" y="89015"/>
            <a:ext cx="396000" cy="3960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6">
                <a:lumMod val="50000"/>
              </a:schemeClr>
            </a:solidFill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0" tIns="0" rIns="0" bIns="36000" rtlCol="0" anchor="ctr"/>
          <a:lstStyle/>
          <a:p>
            <a:pPr algn="ctr"/>
            <a:fld id="{9439D75A-5D0D-4091-BA6B-B620B8DC6492}" type="slidenum">
              <a:rPr lang="ja-JP" altLang="en-US" sz="1400" b="1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fld>
            <a:endParaRPr lang="en-US" altLang="ja-JP" sz="1400" b="1">
              <a:solidFill>
                <a:schemeClr val="accent6">
                  <a:lumMod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A3C8EF5-BE5C-45BE-9228-56424BB7FADB}"/>
              </a:ext>
            </a:extLst>
          </p:cNvPr>
          <p:cNvSpPr txBox="1"/>
          <p:nvPr/>
        </p:nvSpPr>
        <p:spPr>
          <a:xfrm>
            <a:off x="24853" y="469755"/>
            <a:ext cx="12614911" cy="83099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182563" indent="-182563" algn="just"/>
            <a:r>
              <a:rPr lang="ja-JP" altLang="en-US" sz="1600" dirty="0">
                <a:effectLst/>
                <a:ea typeface="BIZ UDPゴシック" panose="020B0400000000000000" pitchFamily="50" charset="-128"/>
                <a:cs typeface="Times New Roman" panose="02020603050405020304" pitchFamily="18" charset="0"/>
              </a:rPr>
              <a:t>〇</a:t>
            </a:r>
            <a:r>
              <a:rPr kumimoji="1" lang="ja-JP" altLang="en-US" sz="16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将来像や目標を実現させるためには、行政のみならず、民間の企業・法人や府民などが互いに連携しながら、様々な取組を主体的に進めていくことが必要。</a:t>
            </a:r>
            <a:endParaRPr kumimoji="1" lang="en-US" altLang="ja-JP" sz="16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1600" dirty="0">
                <a:effectLst/>
                <a:ea typeface="BIZ UDPゴシック" panose="020B0400000000000000" pitchFamily="50" charset="-128"/>
                <a:cs typeface="Times New Roman" panose="02020603050405020304" pitchFamily="18" charset="0"/>
              </a:rPr>
              <a:t>〇</a:t>
            </a:r>
            <a:r>
              <a:rPr kumimoji="1" lang="ja-JP" altLang="en-US" sz="16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前回までの部会において整理された目標・取組方針（案）を元に、みどりづくり推進に向けた取組体系を再整理</a:t>
            </a:r>
            <a:endParaRPr kumimoji="1" lang="en-US" altLang="ja-JP" sz="16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F3E2CEDB-D734-437C-9732-7561A3B3A76F}"/>
              </a:ext>
            </a:extLst>
          </p:cNvPr>
          <p:cNvSpPr txBox="1"/>
          <p:nvPr/>
        </p:nvSpPr>
        <p:spPr>
          <a:xfrm>
            <a:off x="3887949" y="8699352"/>
            <a:ext cx="8087088" cy="800219"/>
          </a:xfrm>
          <a:prstGeom prst="rect">
            <a:avLst/>
          </a:prstGeom>
          <a:solidFill>
            <a:schemeClr val="bg1"/>
          </a:solidFill>
          <a:ln w="31750" cmpd="dbl"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（前回部会）目標「全てのいのちの共生」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indent="88900">
              <a:spcBef>
                <a:spcPts val="600"/>
              </a:spcBef>
            </a:pPr>
            <a:r>
              <a: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取組方針１</a:t>
            </a:r>
            <a:r>
              <a: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生き物の生息の場の保全・創出とネットワーク化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　</a:t>
            </a:r>
            <a:r>
              <a: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取組方針３</a:t>
            </a:r>
            <a:r>
              <a: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人と自然の共生に係る理解促進</a:t>
            </a:r>
            <a:endParaRPr kumimoji="1" lang="en-US" altLang="ja-JP" sz="1200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indent="88900">
              <a:spcBef>
                <a:spcPts val="600"/>
              </a:spcBef>
            </a:pPr>
            <a:r>
              <a: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取組方針２</a:t>
            </a:r>
            <a:r>
              <a: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地域の特性に応じた生態系の健全化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　　　　　　　　</a:t>
            </a:r>
            <a:r>
              <a: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取組方針４</a:t>
            </a:r>
            <a:r>
              <a: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自然との共生に向けた府民の行動変容</a:t>
            </a:r>
            <a:endParaRPr kumimoji="1" lang="en-US" altLang="ja-JP" sz="1200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6" name="右中かっこ 15">
            <a:extLst>
              <a:ext uri="{FF2B5EF4-FFF2-40B4-BE49-F238E27FC236}">
                <a16:creationId xmlns:a16="http://schemas.microsoft.com/office/drawing/2014/main" id="{3BEEFA02-A6CE-4386-804D-D129C265842C}"/>
              </a:ext>
            </a:extLst>
          </p:cNvPr>
          <p:cNvSpPr/>
          <p:nvPr/>
        </p:nvSpPr>
        <p:spPr>
          <a:xfrm>
            <a:off x="11975037" y="6734115"/>
            <a:ext cx="272647" cy="1871098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FCA7962E-246F-40C3-BED4-C373725F1B15}"/>
              </a:ext>
            </a:extLst>
          </p:cNvPr>
          <p:cNvCxnSpPr>
            <a:cxnSpLocks/>
          </p:cNvCxnSpPr>
          <p:nvPr/>
        </p:nvCxnSpPr>
        <p:spPr>
          <a:xfrm>
            <a:off x="11897688" y="9147620"/>
            <a:ext cx="7246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DE4DFBC9-06DC-4408-B1F5-CDA8B1F5927F}"/>
              </a:ext>
            </a:extLst>
          </p:cNvPr>
          <p:cNvCxnSpPr>
            <a:cxnSpLocks/>
          </p:cNvCxnSpPr>
          <p:nvPr/>
        </p:nvCxnSpPr>
        <p:spPr>
          <a:xfrm>
            <a:off x="12390927" y="7646742"/>
            <a:ext cx="25480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6A4A90ED-89A5-49D4-8AB4-764CDD4CAEEE}"/>
              </a:ext>
            </a:extLst>
          </p:cNvPr>
          <p:cNvCxnSpPr>
            <a:cxnSpLocks/>
          </p:cNvCxnSpPr>
          <p:nvPr/>
        </p:nvCxnSpPr>
        <p:spPr>
          <a:xfrm flipV="1">
            <a:off x="12638810" y="7650048"/>
            <a:ext cx="0" cy="151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表 7">
            <a:extLst>
              <a:ext uri="{FF2B5EF4-FFF2-40B4-BE49-F238E27FC236}">
                <a16:creationId xmlns:a16="http://schemas.microsoft.com/office/drawing/2014/main" id="{6F77123A-82FC-4988-A5E4-2C94C96A79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5240447"/>
              </p:ext>
            </p:extLst>
          </p:nvPr>
        </p:nvGraphicFramePr>
        <p:xfrm>
          <a:off x="506829" y="6771324"/>
          <a:ext cx="5857675" cy="18774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122">
                  <a:extLst>
                    <a:ext uri="{9D8B030D-6E8A-4147-A177-3AD203B41FA5}">
                      <a16:colId xmlns:a16="http://schemas.microsoft.com/office/drawing/2014/main" val="1965830465"/>
                    </a:ext>
                  </a:extLst>
                </a:gridCol>
                <a:gridCol w="385241">
                  <a:extLst>
                    <a:ext uri="{9D8B030D-6E8A-4147-A177-3AD203B41FA5}">
                      <a16:colId xmlns:a16="http://schemas.microsoft.com/office/drawing/2014/main" val="503698815"/>
                    </a:ext>
                  </a:extLst>
                </a:gridCol>
                <a:gridCol w="398082">
                  <a:extLst>
                    <a:ext uri="{9D8B030D-6E8A-4147-A177-3AD203B41FA5}">
                      <a16:colId xmlns:a16="http://schemas.microsoft.com/office/drawing/2014/main" val="1828449365"/>
                    </a:ext>
                  </a:extLst>
                </a:gridCol>
                <a:gridCol w="4165230">
                  <a:extLst>
                    <a:ext uri="{9D8B030D-6E8A-4147-A177-3AD203B41FA5}">
                      <a16:colId xmlns:a16="http://schemas.microsoft.com/office/drawing/2014/main" val="3132888213"/>
                    </a:ext>
                  </a:extLst>
                </a:gridCol>
              </a:tblGrid>
              <a:tr h="265333">
                <a:tc rowSpan="6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目標３</a:t>
                      </a:r>
                      <a:endParaRPr kumimoji="1" lang="en-US" altLang="ja-JP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全てのいのちの共生</a:t>
                      </a:r>
                    </a:p>
                  </a:txBody>
                  <a:tcPr marT="36000" marB="36000" anchor="ctr"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ja-JP" altLang="en-US" sz="160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B w="12700" cmpd="sng"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取組方針</a:t>
                      </a:r>
                      <a:r>
                        <a:rPr kumimoji="1" lang="en-US" altLang="ja-JP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</a:t>
                      </a: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ja-JP" altLang="en-US" sz="1600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生き物の生息の場の保全・創出</a:t>
                      </a:r>
                    </a:p>
                  </a:txBody>
                  <a:tcPr marT="36000" marB="36000" anchor="ctr">
                    <a:lnB w="12700" cmpd="sng">
                      <a:noFill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ja-JP" altLang="en-US" sz="160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B w="12700" cmpd="sng">
                      <a:noFill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650554"/>
                  </a:ext>
                </a:extLst>
              </a:tr>
              <a:tr h="228738">
                <a:tc vMerge="1"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1.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地域の特性に応じた生態系の健全化</a:t>
                      </a: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6256857"/>
                  </a:ext>
                </a:extLst>
              </a:tr>
              <a:tr h="228738">
                <a:tc vMerge="1"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</a:t>
                      </a: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lang="ja-JP" altLang="en-US" sz="1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希少な野生動植物の保全</a:t>
                      </a:r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5525540"/>
                  </a:ext>
                </a:extLst>
              </a:tr>
              <a:tr h="284805">
                <a:tc vMerge="1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ja-JP" altLang="en-US" sz="160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取組方針</a:t>
                      </a:r>
                      <a:r>
                        <a:rPr kumimoji="1" lang="en-US" altLang="ja-JP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</a:t>
                      </a: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ja-JP" altLang="en-US" sz="1600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生き物の生息の場のネットワーク化</a:t>
                      </a: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>
                        <a:solidFill>
                          <a:srgbClr val="FFFF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3814658"/>
                  </a:ext>
                </a:extLst>
              </a:tr>
              <a:tr h="28480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1.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生態系空間の連結</a:t>
                      </a:r>
                    </a:p>
                  </a:txBody>
                  <a:tcPr marT="36000" marB="36000"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4463072"/>
                  </a:ext>
                </a:extLst>
              </a:tr>
              <a:tr h="28480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多様な主体の連携・協働による取組の促進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8209827"/>
                  </a:ext>
                </a:extLst>
              </a:tr>
            </a:tbl>
          </a:graphicData>
        </a:graphic>
      </p:graphicFrame>
      <p:graphicFrame>
        <p:nvGraphicFramePr>
          <p:cNvPr id="28" name="表 7">
            <a:extLst>
              <a:ext uri="{FF2B5EF4-FFF2-40B4-BE49-F238E27FC236}">
                <a16:creationId xmlns:a16="http://schemas.microsoft.com/office/drawing/2014/main" id="{59972124-6637-43FB-83C2-E61CF3A6F1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807826"/>
              </p:ext>
            </p:extLst>
          </p:nvPr>
        </p:nvGraphicFramePr>
        <p:xfrm>
          <a:off x="6849172" y="1984111"/>
          <a:ext cx="5950922" cy="43840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7787">
                  <a:extLst>
                    <a:ext uri="{9D8B030D-6E8A-4147-A177-3AD203B41FA5}">
                      <a16:colId xmlns:a16="http://schemas.microsoft.com/office/drawing/2014/main" val="3945733793"/>
                    </a:ext>
                  </a:extLst>
                </a:gridCol>
                <a:gridCol w="226861">
                  <a:extLst>
                    <a:ext uri="{9D8B030D-6E8A-4147-A177-3AD203B41FA5}">
                      <a16:colId xmlns:a16="http://schemas.microsoft.com/office/drawing/2014/main" val="1268881868"/>
                    </a:ext>
                  </a:extLst>
                </a:gridCol>
                <a:gridCol w="463696">
                  <a:extLst>
                    <a:ext uri="{9D8B030D-6E8A-4147-A177-3AD203B41FA5}">
                      <a16:colId xmlns:a16="http://schemas.microsoft.com/office/drawing/2014/main" val="1828449365"/>
                    </a:ext>
                  </a:extLst>
                </a:gridCol>
                <a:gridCol w="4402578">
                  <a:extLst>
                    <a:ext uri="{9D8B030D-6E8A-4147-A177-3AD203B41FA5}">
                      <a16:colId xmlns:a16="http://schemas.microsoft.com/office/drawing/2014/main" val="2877907617"/>
                    </a:ext>
                  </a:extLst>
                </a:gridCol>
              </a:tblGrid>
              <a:tr h="348744">
                <a:tc rowSpan="14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目標２　　</a:t>
                      </a:r>
                      <a:endParaRPr kumimoji="1" lang="en-US" altLang="ja-JP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spcBef>
                          <a:spcPts val="600"/>
                        </a:spcBef>
                      </a:pPr>
                      <a:endParaRPr kumimoji="1" lang="en-US" altLang="ja-JP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安全・安心で持続可能な地域形成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ja-JP" altLang="en-US" sz="160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B w="12700" cmpd="sng"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取組方針４　防災・減災機能、レジリエンスの向上　</a:t>
                      </a:r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ja-JP" altLang="en-US" sz="160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650554"/>
                  </a:ext>
                </a:extLst>
              </a:tr>
              <a:tr h="30343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1.</a:t>
                      </a:r>
                      <a:endParaRPr kumimoji="1" lang="ja-JP" altLang="en-US" sz="120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</a:pPr>
                      <a:r>
                        <a:rPr lang="ja-JP" altLang="en-US" sz="1200" strike="noStrik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森林をはじめとしたみどりの公益的機能の向上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0327197"/>
                  </a:ext>
                </a:extLst>
              </a:tr>
              <a:tr h="303434">
                <a:tc vMerge="1"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</a:t>
                      </a:r>
                      <a:endParaRPr kumimoji="1" lang="ja-JP" altLang="en-US" sz="120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</a:pPr>
                      <a:r>
                        <a:rPr lang="ja-JP" altLang="en-US" sz="1200" strike="noStrike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都市公園をはじめとした防災・減災機能等の向上</a:t>
                      </a:r>
                      <a:endParaRPr lang="en-US" altLang="ja-JP" sz="1200" strike="noStrike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6256857"/>
                  </a:ext>
                </a:extLst>
              </a:tr>
              <a:tr h="303434">
                <a:tc vMerge="1"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</a:t>
                      </a:r>
                      <a:endParaRPr kumimoji="1" lang="ja-JP" altLang="en-US" sz="120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</a:pPr>
                      <a:r>
                        <a:rPr lang="ja-JP" altLang="en-US" sz="1200" strike="noStrik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流域治水など広域的</a:t>
                      </a:r>
                      <a:r>
                        <a:rPr lang="ja-JP" altLang="en-US" sz="1200" strike="noStrike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な防災・減災の連携強化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5525540"/>
                  </a:ext>
                </a:extLst>
              </a:tr>
              <a:tr h="30343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4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</a:t>
                      </a:r>
                      <a:endParaRPr kumimoji="1" lang="ja-JP" altLang="en-US" sz="1200" dirty="0">
                        <a:solidFill>
                          <a:sysClr val="windowText" lastClr="00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</a:pPr>
                      <a:r>
                        <a:rPr lang="ja-JP" altLang="en-US" sz="1200" dirty="0">
                          <a:solidFill>
                            <a:sysClr val="windowText" lastClr="00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防災・減災に向けた情報発信・啓発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2301661"/>
                  </a:ext>
                </a:extLst>
              </a:tr>
              <a:tr h="348744">
                <a:tc vMerge="1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ja-JP" altLang="en-US" sz="160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ja-JP" altLang="en-US" sz="160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取組方針５　</a:t>
                      </a:r>
                      <a:r>
                        <a:rPr kumimoji="1" lang="ja-JP" altLang="en-US" sz="1600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都市</a:t>
                      </a: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環境の改善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ja-JP" altLang="en-US" sz="160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011975"/>
                  </a:ext>
                </a:extLst>
              </a:tr>
              <a:tr h="303434">
                <a:tc vMerge="1"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1.</a:t>
                      </a: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暑熱環境の改善</a:t>
                      </a: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8325868"/>
                  </a:ext>
                </a:extLst>
              </a:tr>
              <a:tr h="303434">
                <a:tc vMerge="1"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</a:t>
                      </a: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strike="noStrik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グリーンインフラを活用した都市の雨水貯留浸透能の向上</a:t>
                      </a:r>
                      <a:endParaRPr lang="ja-JP" altLang="en-US" sz="1200" strike="sngStrike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2930647"/>
                  </a:ext>
                </a:extLst>
              </a:tr>
              <a:tr h="303434">
                <a:tc vMerge="1"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</a:t>
                      </a: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大気・騒音等生活環境の改善</a:t>
                      </a: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9534248"/>
                  </a:ext>
                </a:extLst>
              </a:tr>
              <a:tr h="348744">
                <a:tc vMerge="1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en-US" altLang="ja-JP" sz="160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en-US" altLang="ja-JP" sz="160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取組方針６　</a:t>
                      </a:r>
                      <a:r>
                        <a:rPr kumimoji="1" lang="ja-JP" altLang="en-US" sz="1600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資源循環やカーボンニュートラルの促進</a:t>
                      </a:r>
                      <a:endParaRPr kumimoji="1" lang="en-US" altLang="ja-JP" sz="1600" dirty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en-US" altLang="ja-JP" sz="160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662259"/>
                  </a:ext>
                </a:extLst>
              </a:tr>
              <a:tr h="303434">
                <a:tc vMerge="1"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1.</a:t>
                      </a: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CO2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吸収源となるみどりの保全・</a:t>
                      </a:r>
                      <a:r>
                        <a:rPr lang="ja-JP" altLang="en-US" sz="1200" strike="noStrik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創出</a:t>
                      </a: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4590339"/>
                  </a:ext>
                </a:extLst>
              </a:tr>
              <a:tr h="30343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</a:t>
                      </a: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森林資源・都市樹木の循環利用の促進</a:t>
                      </a: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7278340"/>
                  </a:ext>
                </a:extLst>
              </a:tr>
              <a:tr h="30343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</a:t>
                      </a: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資源循環を支える人づくり</a:t>
                      </a: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2490994"/>
                  </a:ext>
                </a:extLst>
              </a:tr>
              <a:tr h="303434">
                <a:tc vMerge="1"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</a:t>
                      </a: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資源循環やカーボンニュートラル促進に向けた情報の共有・発信</a:t>
                      </a: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6970799"/>
                  </a:ext>
                </a:extLst>
              </a:tr>
            </a:tbl>
          </a:graphicData>
        </a:graphic>
      </p:graphicFrame>
      <p:graphicFrame>
        <p:nvGraphicFramePr>
          <p:cNvPr id="29" name="表 7">
            <a:extLst>
              <a:ext uri="{FF2B5EF4-FFF2-40B4-BE49-F238E27FC236}">
                <a16:creationId xmlns:a16="http://schemas.microsoft.com/office/drawing/2014/main" id="{4B651014-CF53-4F2B-933E-69D0D6104F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2947248"/>
              </p:ext>
            </p:extLst>
          </p:nvPr>
        </p:nvGraphicFramePr>
        <p:xfrm>
          <a:off x="6671408" y="6786088"/>
          <a:ext cx="5258862" cy="8835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7437">
                  <a:extLst>
                    <a:ext uri="{9D8B030D-6E8A-4147-A177-3AD203B41FA5}">
                      <a16:colId xmlns:a16="http://schemas.microsoft.com/office/drawing/2014/main" val="1828449365"/>
                    </a:ext>
                  </a:extLst>
                </a:gridCol>
                <a:gridCol w="4751425">
                  <a:extLst>
                    <a:ext uri="{9D8B030D-6E8A-4147-A177-3AD203B41FA5}">
                      <a16:colId xmlns:a16="http://schemas.microsoft.com/office/drawing/2014/main" val="1398685749"/>
                    </a:ext>
                  </a:extLst>
                </a:gridCol>
              </a:tblGrid>
              <a:tr h="270367">
                <a:tc gridSpan="2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取組方針</a:t>
                      </a:r>
                      <a:r>
                        <a:rPr kumimoji="1" lang="en-US" altLang="ja-JP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</a:t>
                      </a:r>
                      <a:r>
                        <a:rPr kumimoji="1" lang="zh-TW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自然との共生に向けた府民の</a:t>
                      </a:r>
                      <a:r>
                        <a:rPr kumimoji="1" lang="zh-TW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行動変容</a:t>
                      </a: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zh-TW" altLang="en-US" sz="160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1298635"/>
                  </a:ext>
                </a:extLst>
              </a:tr>
              <a:tr h="242814"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1.</a:t>
                      </a:r>
                      <a:endParaRPr kumimoji="1" lang="ja-JP" altLang="en-US" sz="120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生物多様性に配慮したライフスタイルの促進</a:t>
                      </a: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0214100"/>
                  </a:ext>
                </a:extLst>
              </a:tr>
              <a:tr h="242814"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</a:t>
                      </a:r>
                      <a:endParaRPr kumimoji="1" lang="ja-JP" altLang="en-US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自然との共生に関する情報の共有・発信</a:t>
                      </a: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5159262"/>
                  </a:ext>
                </a:extLst>
              </a:tr>
            </a:tbl>
          </a:graphicData>
        </a:graphic>
      </p:graphicFrame>
      <p:graphicFrame>
        <p:nvGraphicFramePr>
          <p:cNvPr id="23" name="表 7">
            <a:extLst>
              <a:ext uri="{FF2B5EF4-FFF2-40B4-BE49-F238E27FC236}">
                <a16:creationId xmlns:a16="http://schemas.microsoft.com/office/drawing/2014/main" id="{BCCFEDDC-F92C-4898-AED3-F9B42D47A1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23256"/>
              </p:ext>
            </p:extLst>
          </p:nvPr>
        </p:nvGraphicFramePr>
        <p:xfrm>
          <a:off x="26946" y="1496864"/>
          <a:ext cx="6525399" cy="48185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1352">
                  <a:extLst>
                    <a:ext uri="{9D8B030D-6E8A-4147-A177-3AD203B41FA5}">
                      <a16:colId xmlns:a16="http://schemas.microsoft.com/office/drawing/2014/main" val="1481959056"/>
                    </a:ext>
                  </a:extLst>
                </a:gridCol>
                <a:gridCol w="254223">
                  <a:extLst>
                    <a:ext uri="{9D8B030D-6E8A-4147-A177-3AD203B41FA5}">
                      <a16:colId xmlns:a16="http://schemas.microsoft.com/office/drawing/2014/main" val="500901423"/>
                    </a:ext>
                  </a:extLst>
                </a:gridCol>
                <a:gridCol w="372859">
                  <a:extLst>
                    <a:ext uri="{9D8B030D-6E8A-4147-A177-3AD203B41FA5}">
                      <a16:colId xmlns:a16="http://schemas.microsoft.com/office/drawing/2014/main" val="1828449365"/>
                    </a:ext>
                  </a:extLst>
                </a:gridCol>
                <a:gridCol w="4986965">
                  <a:extLst>
                    <a:ext uri="{9D8B030D-6E8A-4147-A177-3AD203B41FA5}">
                      <a16:colId xmlns:a16="http://schemas.microsoft.com/office/drawing/2014/main" val="2097200906"/>
                    </a:ext>
                  </a:extLst>
                </a:gridCol>
              </a:tblGrid>
              <a:tr h="341221">
                <a:tc rowSpan="16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目標１</a:t>
                      </a:r>
                      <a:endParaRPr kumimoji="1" lang="en-US" altLang="ja-JP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spcBef>
                          <a:spcPts val="600"/>
                        </a:spcBef>
                      </a:pPr>
                      <a:endParaRPr kumimoji="1" lang="en-US" altLang="ja-JP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地域の魅力・暮らしの豊かさの向上</a:t>
                      </a:r>
                    </a:p>
                  </a:txBody>
                  <a:tcPr marT="36000" marB="36000" anchor="ctr"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ja-JP" altLang="en-US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B w="12700" cmpd="sng"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取組方針１　</a:t>
                      </a:r>
                      <a:r>
                        <a:rPr kumimoji="1" lang="ja-JP" altLang="en-US" sz="1600" dirty="0">
                          <a:solidFill>
                            <a:srgbClr val="FF0000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都市格を高めるみどりづくり</a:t>
                      </a:r>
                      <a:endParaRPr kumimoji="1" lang="ja-JP" altLang="en-US" sz="1600" strike="dblStrike" baseline="0" dirty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B w="12700" cmpd="sng">
                      <a:noFill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ja-JP" altLang="en-US" sz="1600" strike="dblStrike" baseline="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B w="12700" cmpd="sng">
                      <a:noFill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650554"/>
                  </a:ext>
                </a:extLst>
              </a:tr>
              <a:tr h="294159">
                <a:tc vMerge="1"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1.</a:t>
                      </a: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おもてなしの魅力あふれる山や水辺のみどりづくり</a:t>
                      </a: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6256857"/>
                  </a:ext>
                </a:extLst>
              </a:tr>
              <a:tr h="294159">
                <a:tc vMerge="1"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</a:t>
                      </a: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周辺の里地里山空間の維持保全</a:t>
                      </a: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5525540"/>
                  </a:ext>
                </a:extLst>
              </a:tr>
              <a:tr h="293112">
                <a:tc vMerge="1"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</a:t>
                      </a: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都市空間におけるみどりの創出と連続性の確保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0924184"/>
                  </a:ext>
                </a:extLst>
              </a:tr>
              <a:tr h="29311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</a:t>
                      </a: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みどり空間</a:t>
                      </a:r>
                      <a:r>
                        <a:rPr lang="ja-JP" altLang="en-US" sz="1200" strike="noStrik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のリノベーションによる</a:t>
                      </a:r>
                      <a:r>
                        <a:rPr kumimoji="1" lang="ja-JP" altLang="en-US" sz="1200" strike="noStrik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魅力向上</a:t>
                      </a: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9001857"/>
                  </a:ext>
                </a:extLst>
              </a:tr>
              <a:tr h="293112">
                <a:tc vMerge="1"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</a:t>
                      </a: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．</a:t>
                      </a: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みどりのクロス構造の創出</a:t>
                      </a: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0345715"/>
                  </a:ext>
                </a:extLst>
              </a:tr>
              <a:tr h="341221">
                <a:tc vMerge="1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ja-JP" altLang="en-US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ja-JP" altLang="en-US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取組方針２　質の高い暮らしを育むみどりづくり</a:t>
                      </a: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ja-JP" altLang="en-US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304527"/>
                  </a:ext>
                </a:extLst>
              </a:tr>
              <a:tr h="294159">
                <a:tc vMerge="1"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1.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地域の歴史や文化と調和したみどりの保全・利用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6883364"/>
                  </a:ext>
                </a:extLst>
              </a:tr>
              <a:tr h="300056">
                <a:tc vMerge="1"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地域の</a:t>
                      </a:r>
                      <a:r>
                        <a:rPr lang="ja-JP" altLang="en-US" sz="1200" strike="noStrik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交流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やくらしに安らぎをもたらすみどり空間づくり</a:t>
                      </a:r>
                      <a:endParaRPr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482637"/>
                  </a:ext>
                </a:extLst>
              </a:tr>
              <a:tr h="30005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暮らしに潤いや安らぎをもたらし、健康にも資する木造・木質空間の創出</a:t>
                      </a:r>
                      <a:endParaRPr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1507591"/>
                  </a:ext>
                </a:extLst>
              </a:tr>
              <a:tr h="300055">
                <a:tc vMerge="1"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生態系に配慮したみどり空間づくり</a:t>
                      </a:r>
                      <a:endParaRPr lang="en-US" altLang="ja-JP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4138538"/>
                  </a:ext>
                </a:extLst>
              </a:tr>
              <a:tr h="341221">
                <a:tc vMerge="1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ja-JP" altLang="en-US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ja-JP" altLang="en-US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16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取組方針３　みどりを使う多様な仕組みづくり</a:t>
                      </a: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kumimoji="1" lang="ja-JP" altLang="en-US" sz="1600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6908968"/>
                  </a:ext>
                </a:extLst>
              </a:tr>
              <a:tr h="147080">
                <a:tc vMerge="1"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1.</a:t>
                      </a: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みどり</a:t>
                      </a:r>
                      <a:r>
                        <a:rPr lang="ja-JP" altLang="en-US" sz="1200" strike="noStrik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を活用する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多様な機会の創出</a:t>
                      </a:r>
                      <a:endParaRPr kumimoji="1" lang="ja-JP" altLang="en-US" sz="1200" strike="sngStrike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142922"/>
                  </a:ext>
                </a:extLst>
              </a:tr>
              <a:tr h="1470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.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lang="ja-JP" altLang="en-US" sz="1200" strike="noStrik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みどりの取組を支える仕組みや人づくり</a:t>
                      </a:r>
                      <a:endParaRPr kumimoji="1" lang="ja-JP" altLang="en-US" sz="1200" strike="noStrike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4142290"/>
                  </a:ext>
                </a:extLst>
              </a:tr>
              <a:tr h="294159">
                <a:tc vMerge="1"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.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みどりの多様な機能や</a:t>
                      </a:r>
                      <a:r>
                        <a:rPr lang="ja-JP" altLang="en-US" sz="1200" strike="noStrike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使い方</a:t>
                      </a: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の効果的な発信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6229256"/>
                  </a:ext>
                </a:extLst>
              </a:tr>
              <a:tr h="294159">
                <a:tc vMerge="1"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kumimoji="1" lang="en-US" altLang="ja-JP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</a:t>
                      </a: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8016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多様な主体の連携による取組の推進</a:t>
                      </a:r>
                      <a:endParaRPr kumimoji="1" lang="ja-JP" altLang="en-US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T="36000" marB="3600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461120"/>
                  </a:ext>
                </a:extLst>
              </a:tr>
            </a:tbl>
          </a:graphicData>
        </a:graphic>
      </p:graphicFrame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F6D16D64-2693-4378-A13F-3AE109AA9236}"/>
              </a:ext>
            </a:extLst>
          </p:cNvPr>
          <p:cNvGrpSpPr/>
          <p:nvPr/>
        </p:nvGrpSpPr>
        <p:grpSpPr>
          <a:xfrm>
            <a:off x="4926037" y="1697351"/>
            <a:ext cx="3037022" cy="1028775"/>
            <a:chOff x="-2176593" y="2078623"/>
            <a:chExt cx="3006072" cy="983056"/>
          </a:xfrm>
        </p:grpSpPr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F6E137E8-3984-44AA-ADB9-94AFD17A00E6}"/>
                </a:ext>
              </a:extLst>
            </p:cNvPr>
            <p:cNvSpPr txBox="1"/>
            <p:nvPr/>
          </p:nvSpPr>
          <p:spPr>
            <a:xfrm>
              <a:off x="-1650643" y="2297022"/>
              <a:ext cx="2480122" cy="764657"/>
            </a:xfrm>
            <a:prstGeom prst="rect">
              <a:avLst/>
            </a:prstGeom>
            <a:solidFill>
              <a:schemeClr val="bg1"/>
            </a:solidFill>
            <a:ln w="31750" cmpd="dbl">
              <a:noFill/>
            </a:ln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（前回部会の取組方針２つを統合）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600"/>
                </a:spcBef>
              </a:pP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◆質の高い都市空間づくり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600"/>
                </a:spcBef>
              </a:pP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◆まちの活性化の取組み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BE7D8F34-A8E4-4D40-81BB-19547ECFF2B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-2176593" y="2078623"/>
              <a:ext cx="525950" cy="21839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8A9CCC3A-1AF2-4F40-A177-290B0367CE37}"/>
              </a:ext>
            </a:extLst>
          </p:cNvPr>
          <p:cNvGrpSpPr/>
          <p:nvPr/>
        </p:nvGrpSpPr>
        <p:grpSpPr>
          <a:xfrm>
            <a:off x="5271092" y="4977240"/>
            <a:ext cx="2691967" cy="1600438"/>
            <a:chOff x="-1650643" y="1532365"/>
            <a:chExt cx="2579910" cy="1529314"/>
          </a:xfrm>
        </p:grpSpPr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44FDD2DF-1FFC-4691-AD4A-3DA9D1829015}"/>
                </a:ext>
              </a:extLst>
            </p:cNvPr>
            <p:cNvSpPr txBox="1"/>
            <p:nvPr/>
          </p:nvSpPr>
          <p:spPr>
            <a:xfrm>
              <a:off x="-1650643" y="2297022"/>
              <a:ext cx="2480122" cy="764657"/>
            </a:xfrm>
            <a:prstGeom prst="rect">
              <a:avLst/>
            </a:prstGeom>
            <a:solidFill>
              <a:schemeClr val="bg1"/>
            </a:solidFill>
            <a:ln w="31750" cmpd="dbl">
              <a:noFill/>
            </a:ln>
          </p:spPr>
          <p:txBody>
            <a:bodyPr wrap="square" rtlCol="0">
              <a:spAutoFit/>
            </a:bodyPr>
            <a:lstStyle/>
            <a:p>
              <a:pPr>
                <a:spcBef>
                  <a:spcPts val="600"/>
                </a:spcBef>
              </a:pP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（前回部会の取組方針２つを統合）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600"/>
                </a:spcBef>
              </a:pP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◆資源循環の促進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600"/>
                </a:spcBef>
              </a:pP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◆カーボンニュートラルの促進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cxnSp>
          <p:nvCxnSpPr>
            <p:cNvPr id="53" name="直線コネクタ 52">
              <a:extLst>
                <a:ext uri="{FF2B5EF4-FFF2-40B4-BE49-F238E27FC236}">
                  <a16:creationId xmlns:a16="http://schemas.microsoft.com/office/drawing/2014/main" id="{37D1A00A-8901-4779-AAA1-4F1FE7EA00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3842" y="1532365"/>
              <a:ext cx="245425" cy="76465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AEE65B0-CE1C-4AE2-AF2D-4196B3EAC4DF}"/>
              </a:ext>
            </a:extLst>
          </p:cNvPr>
          <p:cNvSpPr txBox="1"/>
          <p:nvPr/>
        </p:nvSpPr>
        <p:spPr>
          <a:xfrm>
            <a:off x="9822681" y="1258265"/>
            <a:ext cx="2788989" cy="584775"/>
          </a:xfrm>
          <a:prstGeom prst="rect">
            <a:avLst/>
          </a:prstGeom>
          <a:solidFill>
            <a:schemeClr val="accent4"/>
          </a:solidFill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Ins="108000" rtlCol="0">
            <a:spAutoFit/>
          </a:bodyPr>
          <a:lstStyle/>
          <a:p>
            <a:pPr algn="ctr"/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前回部会（第</a:t>
            </a:r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回）からの</a:t>
            </a:r>
            <a:endParaRPr kumimoji="1" lang="en-US" altLang="ja-JP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取組方針修正箇所（</a:t>
            </a:r>
            <a:r>
              <a:rPr kumimoji="1" lang="ja-JP" altLang="en-US" sz="16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赤字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</a:t>
            </a:r>
            <a:r>
              <a: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784482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accent1"/>
          </a:solidFill>
        </a:ln>
      </a:spPr>
      <a:bodyPr wrap="none" rtlCol="0">
        <a:spAutoFit/>
      </a:bodyPr>
      <a:lstStyle>
        <a:defPPr algn="l">
          <a:defRPr kumimoji="1" sz="1600" dirty="0" smtClean="0">
            <a:latin typeface="BIZ UDPゴシック" panose="020B0400000000000000" pitchFamily="50" charset="-128"/>
            <a:ea typeface="BIZ UDPゴシック" panose="020B0400000000000000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682</Words>
  <Application>Microsoft Office PowerPoint</Application>
  <PresentationFormat>A3 297x420 mm</PresentationFormat>
  <Paragraphs>95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2025-08-22T00:28:06Z</dcterms:created>
  <dcterms:modified xsi:type="dcterms:W3CDTF">2025-08-22T00:28:23Z</dcterms:modified>
</cp:coreProperties>
</file>