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29"/>
  </p:notesMasterIdLst>
  <p:sldIdLst>
    <p:sldId id="366" r:id="rId2"/>
    <p:sldId id="400" r:id="rId3"/>
    <p:sldId id="405" r:id="rId4"/>
    <p:sldId id="370" r:id="rId5"/>
    <p:sldId id="374" r:id="rId6"/>
    <p:sldId id="372" r:id="rId7"/>
    <p:sldId id="373" r:id="rId8"/>
    <p:sldId id="406" r:id="rId9"/>
    <p:sldId id="375" r:id="rId10"/>
    <p:sldId id="389" r:id="rId11"/>
    <p:sldId id="387" r:id="rId12"/>
    <p:sldId id="383" r:id="rId13"/>
    <p:sldId id="385" r:id="rId14"/>
    <p:sldId id="384" r:id="rId15"/>
    <p:sldId id="390" r:id="rId16"/>
    <p:sldId id="362" r:id="rId17"/>
    <p:sldId id="391" r:id="rId18"/>
    <p:sldId id="408" r:id="rId19"/>
    <p:sldId id="402" r:id="rId20"/>
    <p:sldId id="403" r:id="rId21"/>
    <p:sldId id="404" r:id="rId22"/>
    <p:sldId id="409" r:id="rId23"/>
    <p:sldId id="392" r:id="rId24"/>
    <p:sldId id="399" r:id="rId25"/>
    <p:sldId id="381" r:id="rId26"/>
    <p:sldId id="393" r:id="rId27"/>
    <p:sldId id="394" r:id="rId2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FFCC"/>
    <a:srgbClr val="CCFFCC"/>
    <a:srgbClr val="A9D18E"/>
    <a:srgbClr val="E2F0D9"/>
    <a:srgbClr val="0000CC"/>
    <a:srgbClr val="EBF1E9"/>
    <a:srgbClr val="D5E3CF"/>
    <a:srgbClr val="FFFF99"/>
    <a:srgbClr val="DBE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56CFC-A7C9-A094-CE82-0E9D5871DE18}" v="4" dt="2025-07-10T07:59:32.72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3899" autoAdjust="0"/>
  </p:normalViewPr>
  <p:slideViewPr>
    <p:cSldViewPr snapToGrid="0">
      <p:cViewPr varScale="1">
        <p:scale>
          <a:sx n="107" d="100"/>
          <a:sy n="107" d="100"/>
        </p:scale>
        <p:origin x="1488" y="114"/>
      </p:cViewPr>
      <p:guideLst>
        <p:guide orient="horz" pos="2069"/>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C6B1AF3B-019E-4E72-B721-FB352D26F534}" type="datetimeFigureOut">
              <a:rPr kumimoji="1" lang="ja-JP" altLang="en-US" smtClean="0"/>
              <a:t>2025/7/18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292805AB-935D-4553-A482-B173FDD3EAB6}" type="slidenum">
              <a:rPr kumimoji="1" lang="ja-JP" altLang="en-US" smtClean="0"/>
              <a:t>‹#›</a:t>
            </a:fld>
            <a:endParaRPr kumimoji="1" lang="ja-JP" altLang="en-US"/>
          </a:p>
        </p:txBody>
      </p:sp>
    </p:spTree>
    <p:extLst>
      <p:ext uri="{BB962C8B-B14F-4D97-AF65-F5344CB8AC3E}">
        <p14:creationId xmlns:p14="http://schemas.microsoft.com/office/powerpoint/2010/main" val="478470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693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2073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7491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3484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1668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0211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95703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48585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2138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18177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5039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2025/7/18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0174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7284-3DCF-7AF9-0732-E023F974EEB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71DD7B4-501B-D7CF-300E-F5C8E9CF49E9}"/>
              </a:ext>
            </a:extLst>
          </p:cNvPr>
          <p:cNvSpPr txBox="1">
            <a:spLocks/>
          </p:cNvSpPr>
          <p:nvPr/>
        </p:nvSpPr>
        <p:spPr bwMode="auto">
          <a:xfrm>
            <a:off x="1" y="2250244"/>
            <a:ext cx="9905999" cy="134204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dirty="0">
                <a:solidFill>
                  <a:sysClr val="window" lastClr="FFFFFF"/>
                </a:solidFill>
                <a:latin typeface="BIZ UDPゴシック" panose="020B0400000000000000" pitchFamily="50" charset="-128"/>
                <a:ea typeface="BIZ UDPゴシック" panose="020B0400000000000000" pitchFamily="50" charset="-128"/>
              </a:rPr>
              <a:t>前回のふりかえり</a:t>
            </a:r>
            <a:endParaRPr lang="en-US" altLang="ja-JP" sz="2800" b="1" dirty="0">
              <a:solidFill>
                <a:sysClr val="window" lastClr="FFFFFF"/>
              </a:solidFill>
              <a:latin typeface="BIZ UDPゴシック" panose="020B0400000000000000" pitchFamily="50" charset="-128"/>
              <a:ea typeface="BIZ UDPゴシック" panose="020B0400000000000000" pitchFamily="50" charset="-128"/>
            </a:endParaRPr>
          </a:p>
        </p:txBody>
      </p:sp>
      <p:sp>
        <p:nvSpPr>
          <p:cNvPr id="8" name="サブタイトル 2">
            <a:extLst>
              <a:ext uri="{FF2B5EF4-FFF2-40B4-BE49-F238E27FC236}">
                <a16:creationId xmlns:a16="http://schemas.microsoft.com/office/drawing/2014/main" id="{AF04A2EF-5376-F696-D336-978549C0D97D}"/>
              </a:ext>
            </a:extLst>
          </p:cNvPr>
          <p:cNvSpPr txBox="1">
            <a:spLocks/>
          </p:cNvSpPr>
          <p:nvPr/>
        </p:nvSpPr>
        <p:spPr bwMode="auto">
          <a:xfrm>
            <a:off x="8106654" y="260648"/>
            <a:ext cx="1166825" cy="36933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kern="0" dirty="0">
                <a:latin typeface="BIZ UDPゴシック" panose="020B0400000000000000" pitchFamily="50" charset="-128"/>
                <a:ea typeface="BIZ UDPゴシック" panose="020B0400000000000000" pitchFamily="50" charset="-128"/>
              </a:rPr>
              <a:t>資料１</a:t>
            </a:r>
          </a:p>
        </p:txBody>
      </p:sp>
      <p:sp>
        <p:nvSpPr>
          <p:cNvPr id="2" name="テキスト ボックス 1">
            <a:extLst>
              <a:ext uri="{FF2B5EF4-FFF2-40B4-BE49-F238E27FC236}">
                <a16:creationId xmlns:a16="http://schemas.microsoft.com/office/drawing/2014/main" id="{C451595F-6DA0-4C34-B8D1-52C345FD978F}"/>
              </a:ext>
            </a:extLst>
          </p:cNvPr>
          <p:cNvSpPr txBox="1"/>
          <p:nvPr/>
        </p:nvSpPr>
        <p:spPr>
          <a:xfrm>
            <a:off x="343793" y="4176397"/>
            <a:ext cx="9292929" cy="400110"/>
          </a:xfrm>
          <a:prstGeom prst="rect">
            <a:avLst/>
          </a:prstGeom>
          <a:solidFill>
            <a:schemeClr val="bg1"/>
          </a:solidFill>
          <a:ln w="19050">
            <a:noFill/>
          </a:ln>
        </p:spPr>
        <p:txBody>
          <a:bodyPr wrap="none" rtlCol="0">
            <a:spAutoFit/>
          </a:bodyPr>
          <a:lstStyle/>
          <a:p>
            <a:pPr algn="ctr"/>
            <a:r>
              <a:rPr lang="ja-JP" altLang="en-US" sz="2000" b="1" dirty="0">
                <a:latin typeface="BIZ UDPゴシック" panose="020B0400000000000000" pitchFamily="50" charset="-128"/>
                <a:ea typeface="BIZ UDPゴシック" panose="020B0400000000000000" pitchFamily="50" charset="-128"/>
              </a:rPr>
              <a:t>令和</a:t>
            </a:r>
            <a:r>
              <a:rPr lang="en-US" altLang="ja-JP" sz="2000" b="1" dirty="0">
                <a:latin typeface="BIZ UDPゴシック" panose="020B0400000000000000" pitchFamily="50" charset="-128"/>
                <a:ea typeface="BIZ UDPゴシック" panose="020B0400000000000000" pitchFamily="50" charset="-128"/>
              </a:rPr>
              <a:t>6</a:t>
            </a:r>
            <a:r>
              <a:rPr lang="ja-JP" altLang="en-US" sz="2000" b="1" dirty="0">
                <a:latin typeface="BIZ UDPゴシック" panose="020B0400000000000000" pitchFamily="50" charset="-128"/>
                <a:ea typeface="BIZ UDPゴシック" panose="020B0400000000000000" pitchFamily="50" charset="-128"/>
              </a:rPr>
              <a:t>年度 第８回部会（前回計画見直し検討）における主な意見と対応について</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3855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BAB55-AD0A-72D4-D3ED-2E5455F38EE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499FD25E-673D-49F0-8194-A921903BA860}"/>
              </a:ext>
            </a:extLst>
          </p:cNvPr>
          <p:cNvSpPr/>
          <p:nvPr/>
        </p:nvSpPr>
        <p:spPr>
          <a:xfrm>
            <a:off x="209194" y="1926354"/>
            <a:ext cx="9570563" cy="4804841"/>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a:extLst>
              <a:ext uri="{FF2B5EF4-FFF2-40B4-BE49-F238E27FC236}">
                <a16:creationId xmlns:a16="http://schemas.microsoft.com/office/drawing/2014/main" id="{B1152AC7-6D88-760C-3CF4-E660AE1BF27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１　将来像・目標（案）</a:t>
            </a:r>
          </a:p>
        </p:txBody>
      </p:sp>
      <p:sp>
        <p:nvSpPr>
          <p:cNvPr id="6" name="円/楕円 30">
            <a:extLst>
              <a:ext uri="{FF2B5EF4-FFF2-40B4-BE49-F238E27FC236}">
                <a16:creationId xmlns:a16="http://schemas.microsoft.com/office/drawing/2014/main" id="{EB1EB437-F866-772F-2818-F90B80935165}"/>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9</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42BB0F2-DECC-4EBE-985E-D0FF660DAE36}"/>
              </a:ext>
            </a:extLst>
          </p:cNvPr>
          <p:cNvSpPr txBox="1"/>
          <p:nvPr/>
        </p:nvSpPr>
        <p:spPr>
          <a:xfrm>
            <a:off x="1277791" y="854690"/>
            <a:ext cx="8132925" cy="754053"/>
          </a:xfrm>
          <a:prstGeom prst="rect">
            <a:avLst/>
          </a:prstGeom>
          <a:solidFill>
            <a:schemeClr val="accent6">
              <a:lumMod val="20000"/>
              <a:lumOff val="80000"/>
            </a:schemeClr>
          </a:solidFill>
          <a:ln w="31750" cmpd="dbl">
            <a:solidFill>
              <a:schemeClr val="accent6"/>
            </a:solidFill>
          </a:ln>
        </p:spPr>
        <p:txBody>
          <a:bodyPr wrap="square" rtlCol="0">
            <a:spAutoFit/>
          </a:bodyPr>
          <a:lstStyle/>
          <a:p>
            <a:pPr algn="ctr">
              <a:spcBef>
                <a:spcPts val="600"/>
              </a:spcBef>
            </a:pPr>
            <a:r>
              <a:rPr kumimoji="1" lang="ja-JP" altLang="en-US" sz="2000" b="1" dirty="0">
                <a:latin typeface="BIZ UDPゴシック" panose="020B0400000000000000" pitchFamily="50" charset="-128"/>
                <a:ea typeface="BIZ UDPゴシック" panose="020B0400000000000000" pitchFamily="50" charset="-128"/>
              </a:rPr>
              <a:t>人と自然が共生し、</a:t>
            </a:r>
            <a:r>
              <a:rPr kumimoji="1" lang="en-US" altLang="ja-JP" sz="2000" b="1" dirty="0">
                <a:latin typeface="BIZ UDPゴシック" panose="020B0400000000000000" pitchFamily="50" charset="-128"/>
                <a:ea typeface="BIZ UDPゴシック" panose="020B0400000000000000" pitchFamily="50" charset="-128"/>
              </a:rPr>
              <a:t>Well-being</a:t>
            </a:r>
            <a:r>
              <a:rPr kumimoji="1" lang="ja-JP" altLang="en-US" sz="2000" b="1" dirty="0">
                <a:latin typeface="BIZ UDPゴシック" panose="020B0400000000000000" pitchFamily="50" charset="-128"/>
                <a:ea typeface="BIZ UDPゴシック" panose="020B0400000000000000" pitchFamily="50" charset="-128"/>
              </a:rPr>
              <a:t>が実感できる国際都市・大阪</a:t>
            </a:r>
            <a:endParaRPr kumimoji="1" lang="en-US" altLang="ja-JP" sz="2000" b="1" dirty="0">
              <a:latin typeface="BIZ UDPゴシック" panose="020B0400000000000000" pitchFamily="50" charset="-128"/>
              <a:ea typeface="BIZ UDPゴシック" panose="020B0400000000000000" pitchFamily="50" charset="-128"/>
            </a:endParaRPr>
          </a:p>
          <a:p>
            <a:pPr algn="ctr">
              <a:spcBef>
                <a:spcPts val="600"/>
              </a:spcBef>
            </a:pPr>
            <a:r>
              <a:rPr kumimoji="1" lang="ja-JP" altLang="en-US" dirty="0">
                <a:latin typeface="BIZ UDPゴシック" panose="020B0400000000000000" pitchFamily="50" charset="-128"/>
                <a:ea typeface="BIZ UDPゴシック" panose="020B0400000000000000" pitchFamily="50" charset="-128"/>
              </a:rPr>
              <a:t>～みどりのポテンシャルを活かし、笑顔あふれ活力あるまちへ～</a:t>
            </a:r>
            <a:endParaRPr kumimoji="1" lang="en-US" altLang="ja-JP" dirty="0">
              <a:highlight>
                <a:srgbClr val="FFFF00"/>
              </a:highligh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4DB4DBF-59AE-DBE8-CDE2-1AF0D012DE0B}"/>
              </a:ext>
            </a:extLst>
          </p:cNvPr>
          <p:cNvSpPr txBox="1"/>
          <p:nvPr/>
        </p:nvSpPr>
        <p:spPr>
          <a:xfrm>
            <a:off x="230254" y="2161807"/>
            <a:ext cx="9576000" cy="1600438"/>
          </a:xfrm>
          <a:prstGeom prst="rect">
            <a:avLst/>
          </a:prstGeom>
          <a:noFill/>
          <a:ln w="19050">
            <a:noFill/>
          </a:ln>
        </p:spPr>
        <p:txBody>
          <a:bodyPr wrap="square" rtlCol="0">
            <a:spAutoFit/>
          </a:bodyPr>
          <a:lstStyle/>
          <a:p>
            <a:pPr lvl="0" defTabSz="326578">
              <a:defRPr/>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大阪のみどりの現状</a:t>
            </a:r>
            <a:r>
              <a:rPr kumimoji="1" lang="en-US" altLang="ja-JP" sz="1400" b="1" dirty="0">
                <a:latin typeface="BIZ UDPゴシック" panose="020B0400000000000000" pitchFamily="50" charset="-128"/>
                <a:ea typeface="BIZ UDPゴシック" panose="020B0400000000000000" pitchFamily="50" charset="-128"/>
              </a:rPr>
              <a:t>】</a:t>
            </a:r>
          </a:p>
          <a:p>
            <a:pPr marL="268288" lvl="0" indent="-268288" defTabSz="326578">
              <a:buFont typeface="BIZ UDPゴシック" panose="020B0400000000000000" pitchFamily="50" charset="-128"/>
              <a:buChar char="○"/>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大阪の森林面積は約５．５万</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ha</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人当たりの都市公園面積は６．５㎡、</a:t>
            </a:r>
            <a:r>
              <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港湾緑地等面積が約</a:t>
            </a:r>
            <a:r>
              <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320ha</a:t>
            </a:r>
            <a:r>
              <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人当たり約０．４</a:t>
            </a:r>
            <a:r>
              <a:rPr kumimoji="1" lang="en-US" altLang="ja-JP" sz="1400" dirty="0">
                <a:solidFill>
                  <a:srgbClr val="FF0000"/>
                </a:solidFill>
                <a:latin typeface="BIZ UDPゴシック" panose="020B0400000000000000" pitchFamily="50" charset="-128"/>
                <a:ea typeface="BIZ UDPゴシック" panose="020B0400000000000000" pitchFamily="50" charset="-128"/>
              </a:rPr>
              <a:t>ha</a:t>
            </a:r>
            <a:r>
              <a:rPr kumimoji="1" lang="ja-JP" altLang="en-US" sz="1400" dirty="0">
                <a:solidFill>
                  <a:srgbClr val="FF0000"/>
                </a:solidFill>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であり、大阪は、国内あるいは世界の大都市と比べてみどりが多くはないが、周辺を囲む山や海辺</a:t>
            </a:r>
            <a:r>
              <a:rPr kumimoji="1" lang="ja-JP" altLang="en-US" sz="1400" dirty="0">
                <a:latin typeface="BIZ UDPゴシック" panose="020B0400000000000000" pitchFamily="50" charset="-128"/>
                <a:ea typeface="BIZ UDPゴシック" panose="020B0400000000000000" pitchFamily="50" charset="-128"/>
              </a:rPr>
              <a:t>が市街地に隣接しているとともに</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、府域にバランスよく配置</a:t>
            </a:r>
            <a:r>
              <a:rPr kumimoji="1" lang="ja-JP" altLang="en-US" sz="1400" dirty="0">
                <a:latin typeface="BIZ UDPゴシック" panose="020B0400000000000000" pitchFamily="50" charset="-128"/>
                <a:ea typeface="BIZ UDPゴシック" panose="020B0400000000000000" pitchFamily="50" charset="-128"/>
              </a:rPr>
              <a:t>された公園緑地があり、それら</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が河川・道路でつながり、</a:t>
            </a:r>
            <a:r>
              <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また、河口部に広がる干潟や藻場など、</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身近で豊かな「みどりのネットワーク」が形成されている。また、公共施設や民有地の</a:t>
            </a:r>
            <a:r>
              <a:rPr kumimoji="1" lang="ja-JP" altLang="en-US" sz="1400" dirty="0">
                <a:latin typeface="BIZ UDPゴシック" panose="020B0400000000000000" pitchFamily="50" charset="-128"/>
                <a:ea typeface="BIZ UDPゴシック" panose="020B0400000000000000" pitchFamily="50" charset="-128"/>
              </a:rPr>
              <a:t>建築物の敷地等など様々な場所での緑化にも取り組み</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400" dirty="0">
                <a:latin typeface="BIZ UDPゴシック" panose="020B0400000000000000" pitchFamily="50" charset="-128"/>
                <a:ea typeface="BIZ UDPゴシック" panose="020B0400000000000000" pitchFamily="50" charset="-128"/>
              </a:rPr>
              <a:t>住む人、働く人、訪れる人が、潤いや安らぎを感じられるみどりのまちづくりが進められてきた。</a:t>
            </a:r>
            <a:endPar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65EAF2AC-F07D-4D14-A094-D828BAEC5FF6}"/>
              </a:ext>
            </a:extLst>
          </p:cNvPr>
          <p:cNvSpPr txBox="1"/>
          <p:nvPr/>
        </p:nvSpPr>
        <p:spPr>
          <a:xfrm>
            <a:off x="270000" y="4838370"/>
            <a:ext cx="9523006" cy="1892826"/>
          </a:xfrm>
          <a:prstGeom prst="rect">
            <a:avLst/>
          </a:prstGeom>
          <a:noFill/>
          <a:ln w="19050">
            <a:noFill/>
          </a:ln>
        </p:spPr>
        <p:txBody>
          <a:bodyPr wrap="square" rtlCol="0">
            <a:spAutoFit/>
          </a:bodyPr>
          <a:lstStyle/>
          <a:p>
            <a:pPr defTabSz="326578">
              <a:defRPr/>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めざす方向</a:t>
            </a:r>
            <a:r>
              <a:rPr kumimoji="1" lang="en-US" altLang="ja-JP" sz="1400" b="1" dirty="0">
                <a:latin typeface="BIZ UDPゴシック" panose="020B0400000000000000" pitchFamily="50" charset="-128"/>
                <a:ea typeface="BIZ UDPゴシック" panose="020B0400000000000000" pitchFamily="50" charset="-128"/>
              </a:rPr>
              <a:t>】 </a:t>
            </a:r>
            <a:endParaRPr kumimoji="1" lang="ja-JP" altLang="en-US" sz="1400" b="1" dirty="0">
              <a:latin typeface="BIZ UDPゴシック" panose="020B0400000000000000" pitchFamily="50" charset="-128"/>
              <a:ea typeface="BIZ UDPゴシック" panose="020B0400000000000000" pitchFamily="50" charset="-128"/>
            </a:endParaRPr>
          </a:p>
          <a:p>
            <a:pPr marL="268288" lvl="0" indent="-268288" defTabSz="326578">
              <a:buFont typeface="BIZ UDPゴシック" panose="020B0400000000000000" pitchFamily="50" charset="-128"/>
              <a:buChar char="○"/>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気候変動や生物多様性への対応が喫緊の課題となる中、森林や農地、河川・道路、公園緑地、民有地等の整備・管理・運営に係る各取組みにおいて、グリーンインフラの考え方を取り入れ、みどりの効果をこれまで以上に発揮させ、府民の安全・安心な暮らしを守り、カーボンニュートラルやネイチャーポジティブの実現に資するみどりのまちづくりをめざす。</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268288" lvl="0" indent="-268288" defTabSz="326578">
              <a:spcBef>
                <a:spcPts val="300"/>
              </a:spcBef>
              <a:buFont typeface="BIZ UDPゴシック" panose="020B0400000000000000" pitchFamily="50" charset="-128"/>
              <a:buChar char="○"/>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また、都市部に近い山や高いポテンシャルをもつ公園緑地など、大阪の特徴あるみどりの質を向上させ、効果を最大限発揮させること</a:t>
            </a:r>
            <a:r>
              <a:rPr kumimoji="1" lang="ja-JP" altLang="en-US" sz="1400" dirty="0">
                <a:solidFill>
                  <a:prstClr val="black"/>
                </a:solidFill>
                <a:latin typeface="BIZ UDPゴシック" panose="020B0400000000000000" pitchFamily="50" charset="-128"/>
                <a:ea typeface="BIZ UDPゴシック" panose="020B0400000000000000" pitchFamily="50" charset="-128"/>
              </a:rPr>
              <a:t>で、都市の品格と魅力を高め、府民</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や国内外から訪れる人々がみどりに親しみ、楽しめるまちづくりをめざす。</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8288" lvl="0" indent="-268288" defTabSz="326578">
              <a:spcBef>
                <a:spcPts val="300"/>
              </a:spcBef>
              <a:buFont typeface="BIZ UDPゴシック" panose="020B0400000000000000" pitchFamily="50" charset="-128"/>
              <a:buChar char="○"/>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加えて、森林、街路樹、公園緑地など、これまで育ててきたみどりのストックの保育管理、活用、改善を進める。</a:t>
            </a:r>
            <a:endPar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ADC95B71-C377-4B1E-9399-86BF61850D8A}"/>
              </a:ext>
            </a:extLst>
          </p:cNvPr>
          <p:cNvSpPr/>
          <p:nvPr/>
        </p:nvSpPr>
        <p:spPr>
          <a:xfrm>
            <a:off x="177409" y="1757379"/>
            <a:ext cx="2323488" cy="297270"/>
          </a:xfrm>
          <a:prstGeom prst="roundRect">
            <a:avLst>
              <a:gd name="adj" fmla="val 39684"/>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bIns="72000" rtlCol="0" anchor="ctr"/>
          <a:lstStyle/>
          <a:p>
            <a:pPr algn="ctr"/>
            <a:r>
              <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設定にあたっての考え方</a:t>
            </a:r>
          </a:p>
        </p:txBody>
      </p:sp>
      <p:sp>
        <p:nvSpPr>
          <p:cNvPr id="18" name="四角形: 角を丸くする 17">
            <a:extLst>
              <a:ext uri="{FF2B5EF4-FFF2-40B4-BE49-F238E27FC236}">
                <a16:creationId xmlns:a16="http://schemas.microsoft.com/office/drawing/2014/main" id="{70025D03-449F-49D8-98AF-CE902E09F6B3}"/>
              </a:ext>
            </a:extLst>
          </p:cNvPr>
          <p:cNvSpPr/>
          <p:nvPr/>
        </p:nvSpPr>
        <p:spPr>
          <a:xfrm>
            <a:off x="200153" y="1059318"/>
            <a:ext cx="935736" cy="297270"/>
          </a:xfrm>
          <a:prstGeom prst="roundRect">
            <a:avLst>
              <a:gd name="adj" fmla="val 39684"/>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bIns="72000" rtlCol="0" anchor="ctr"/>
          <a:lstStyle/>
          <a:p>
            <a:pPr algn="ct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将来像</a:t>
            </a:r>
          </a:p>
        </p:txBody>
      </p:sp>
      <p:sp>
        <p:nvSpPr>
          <p:cNvPr id="19" name="テキスト ボックス 18">
            <a:extLst>
              <a:ext uri="{FF2B5EF4-FFF2-40B4-BE49-F238E27FC236}">
                <a16:creationId xmlns:a16="http://schemas.microsoft.com/office/drawing/2014/main" id="{D3CEF869-4D4D-4ECA-A758-EEB816F30AC0}"/>
              </a:ext>
            </a:extLst>
          </p:cNvPr>
          <p:cNvSpPr txBox="1"/>
          <p:nvPr/>
        </p:nvSpPr>
        <p:spPr>
          <a:xfrm>
            <a:off x="283248" y="3844830"/>
            <a:ext cx="9413558" cy="1169551"/>
          </a:xfrm>
          <a:prstGeom prst="rect">
            <a:avLst/>
          </a:prstGeom>
          <a:noFill/>
          <a:ln w="19050">
            <a:noFill/>
          </a:ln>
        </p:spPr>
        <p:txBody>
          <a:bodyPr wrap="square" rtlCol="0">
            <a:spAutoFit/>
          </a:bodyPr>
          <a:lstStyle/>
          <a:p>
            <a:pPr defTabSz="326578">
              <a:defRPr/>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計画の新たな位置づけ</a:t>
            </a:r>
            <a:r>
              <a:rPr kumimoji="1" lang="en-US" altLang="ja-JP" sz="1400" b="1" dirty="0">
                <a:latin typeface="BIZ UDPゴシック" panose="020B0400000000000000" pitchFamily="50" charset="-128"/>
                <a:ea typeface="BIZ UDPゴシック" panose="020B0400000000000000" pitchFamily="50" charset="-128"/>
              </a:rPr>
              <a:t>】 </a:t>
            </a:r>
            <a:endParaRPr kumimoji="1" lang="ja-JP" altLang="en-US" sz="1400" b="1" dirty="0">
              <a:latin typeface="BIZ UDPゴシック" panose="020B0400000000000000" pitchFamily="50" charset="-128"/>
              <a:ea typeface="BIZ UDPゴシック" panose="020B0400000000000000" pitchFamily="50" charset="-128"/>
            </a:endParaRPr>
          </a:p>
          <a:p>
            <a:pPr marL="268288" lvl="0" indent="-268288" defTabSz="326578">
              <a:buFont typeface="BIZ UDPゴシック" panose="020B0400000000000000" pitchFamily="50" charset="-128"/>
              <a:buChar char="○"/>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都市緑地法の改正により、初めて都道府県の広域計画が位置づけられ、国の緑の基本方針に基づき策定するとともに、市町村の緑の基本計画の指針としての役割を意識することが必要。</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8288" indent="-268288" defTabSz="326578">
              <a:buFont typeface="BIZ UDPゴシック" panose="020B0400000000000000" pitchFamily="50" charset="-128"/>
              <a:buChar char="○"/>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また、脱炭素型の都市づくりを促進するため、府域における緑地の保全及び緑化の推進に関する措置を総合的に示す。</a:t>
            </a:r>
            <a:endPar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8288" lvl="0" indent="-268288" defTabSz="326578">
              <a:buFont typeface="BIZ UDPゴシック" panose="020B0400000000000000" pitchFamily="50" charset="-128"/>
              <a:buChar char="○"/>
              <a:defRPr/>
            </a:pP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65A50DB8-E4CA-4E1F-A9BD-8FA8B9A23A48}"/>
              </a:ext>
            </a:extLst>
          </p:cNvPr>
          <p:cNvSpPr txBox="1"/>
          <p:nvPr/>
        </p:nvSpPr>
        <p:spPr>
          <a:xfrm>
            <a:off x="5610332" y="28516"/>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3872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559B-C36C-AB73-B352-C748C764A94A}"/>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FE5EDAA8-9A99-7180-5E89-EE37347728F5}"/>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１　将来像・目標（案）</a:t>
            </a:r>
          </a:p>
        </p:txBody>
      </p:sp>
      <p:sp>
        <p:nvSpPr>
          <p:cNvPr id="6" name="円/楕円 30">
            <a:extLst>
              <a:ext uri="{FF2B5EF4-FFF2-40B4-BE49-F238E27FC236}">
                <a16:creationId xmlns:a16="http://schemas.microsoft.com/office/drawing/2014/main" id="{54201213-1E56-7229-16D8-4118A557A811}"/>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10</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05F2C422-6050-4E8E-8275-73051E49D070}"/>
              </a:ext>
            </a:extLst>
          </p:cNvPr>
          <p:cNvPicPr>
            <a:picLocks noChangeAspect="1"/>
          </p:cNvPicPr>
          <p:nvPr/>
        </p:nvPicPr>
        <p:blipFill>
          <a:blip r:embed="rId2" cstate="print">
            <a:alphaModFix amt="60000"/>
            <a:extLst>
              <a:ext uri="{28A0092B-C50C-407E-A947-70E740481C1C}">
                <a14:useLocalDpi xmlns:a14="http://schemas.microsoft.com/office/drawing/2010/main" val="0"/>
              </a:ext>
            </a:extLst>
          </a:blip>
          <a:stretch>
            <a:fillRect/>
          </a:stretch>
        </p:blipFill>
        <p:spPr>
          <a:xfrm>
            <a:off x="2522014" y="1766301"/>
            <a:ext cx="4845346" cy="1519985"/>
          </a:xfrm>
          <a:prstGeom prst="rect">
            <a:avLst/>
          </a:prstGeom>
        </p:spPr>
      </p:pic>
      <p:sp>
        <p:nvSpPr>
          <p:cNvPr id="8" name="四角形: 角を丸くする 7">
            <a:extLst>
              <a:ext uri="{FF2B5EF4-FFF2-40B4-BE49-F238E27FC236}">
                <a16:creationId xmlns:a16="http://schemas.microsoft.com/office/drawing/2014/main" id="{C9B23B13-9597-4DBD-9060-A9D2615EC9CB}"/>
              </a:ext>
            </a:extLst>
          </p:cNvPr>
          <p:cNvSpPr/>
          <p:nvPr/>
        </p:nvSpPr>
        <p:spPr>
          <a:xfrm>
            <a:off x="2570581" y="3201130"/>
            <a:ext cx="4845346" cy="3597128"/>
          </a:xfrm>
          <a:prstGeom prst="roundRect">
            <a:avLst>
              <a:gd name="adj" fmla="val 10886"/>
            </a:avLst>
          </a:prstGeom>
          <a:solidFill>
            <a:srgbClr val="FFF7E0">
              <a:alpha val="60000"/>
            </a:srgbClr>
          </a:solidFill>
          <a:ln>
            <a:solidFill>
              <a:srgbClr val="FFE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BBA0F7D8-D16C-4629-8150-F97102361166}"/>
              </a:ext>
            </a:extLst>
          </p:cNvPr>
          <p:cNvSpPr txBox="1"/>
          <p:nvPr/>
        </p:nvSpPr>
        <p:spPr>
          <a:xfrm>
            <a:off x="1128522" y="1434690"/>
            <a:ext cx="7710643" cy="432792"/>
          </a:xfrm>
          <a:prstGeom prst="rect">
            <a:avLst/>
          </a:prstGeom>
          <a:solidFill>
            <a:srgbClr val="FFFFFF">
              <a:alpha val="68000"/>
            </a:srgbClr>
          </a:solidFill>
          <a:effectLst>
            <a:glow rad="63500">
              <a:srgbClr val="FFC000">
                <a:satMod val="175000"/>
                <a:alpha val="40000"/>
              </a:srgbClr>
            </a:glow>
            <a:softEdge rad="63500"/>
          </a:effectLst>
        </p:spPr>
        <p:txBody>
          <a:bodyPr wrap="square" lIns="102857" tIns="77143" rIns="102857" bIns="77143" rtlCol="0" anchor="ctr" anchorCtr="0">
            <a:spAutoFit/>
          </a:bodyPr>
          <a:lstStyle/>
          <a:p>
            <a:pPr algn="ctr">
              <a:spcBef>
                <a:spcPts val="600"/>
              </a:spcBef>
            </a:pPr>
            <a:r>
              <a:rPr kumimoji="1" lang="ja-JP" altLang="en-US" b="1" dirty="0">
                <a:latin typeface="BIZ UDPゴシック" panose="020B0400000000000000" pitchFamily="50" charset="-128"/>
                <a:ea typeface="BIZ UDPゴシック" panose="020B0400000000000000" pitchFamily="50" charset="-128"/>
              </a:rPr>
              <a:t>人と自然が共生し、</a:t>
            </a:r>
            <a:r>
              <a:rPr kumimoji="1" lang="en-US" altLang="ja-JP" b="1" dirty="0">
                <a:latin typeface="BIZ UDPゴシック" panose="020B0400000000000000" pitchFamily="50" charset="-128"/>
                <a:ea typeface="BIZ UDPゴシック" panose="020B0400000000000000" pitchFamily="50" charset="-128"/>
              </a:rPr>
              <a:t>Well-being</a:t>
            </a:r>
            <a:r>
              <a:rPr kumimoji="1" lang="ja-JP" altLang="en-US" b="1" dirty="0">
                <a:latin typeface="BIZ UDPゴシック" panose="020B0400000000000000" pitchFamily="50" charset="-128"/>
                <a:ea typeface="BIZ UDPゴシック" panose="020B0400000000000000" pitchFamily="50" charset="-128"/>
              </a:rPr>
              <a:t>が実感できる国際都市・大阪</a:t>
            </a:r>
            <a:endParaRPr kumimoji="1" lang="en-US" altLang="ja-JP" b="1" dirty="0">
              <a:latin typeface="BIZ UDPゴシック" panose="020B0400000000000000" pitchFamily="50" charset="-128"/>
              <a:ea typeface="BIZ UDPゴシック" panose="020B0400000000000000" pitchFamily="50" charset="-128"/>
            </a:endParaRPr>
          </a:p>
        </p:txBody>
      </p:sp>
      <p:sp>
        <p:nvSpPr>
          <p:cNvPr id="10" name="楕円 9">
            <a:extLst>
              <a:ext uri="{FF2B5EF4-FFF2-40B4-BE49-F238E27FC236}">
                <a16:creationId xmlns:a16="http://schemas.microsoft.com/office/drawing/2014/main" id="{B17CAA3E-EC13-41D6-9A62-43FBA0C79BAC}"/>
              </a:ext>
            </a:extLst>
          </p:cNvPr>
          <p:cNvSpPr/>
          <p:nvPr/>
        </p:nvSpPr>
        <p:spPr>
          <a:xfrm>
            <a:off x="2672448" y="3400785"/>
            <a:ext cx="2442857" cy="1663998"/>
          </a:xfrm>
          <a:prstGeom prst="ellipse">
            <a:avLst/>
          </a:prstGeom>
          <a:solidFill>
            <a:srgbClr val="5B9BD5">
              <a:lumMod val="40000"/>
              <a:lumOff val="60000"/>
              <a:alpha val="60000"/>
            </a:srgbClr>
          </a:solidFill>
          <a:ln w="12700" cap="flat" cmpd="sng" algn="ctr">
            <a:solidFill>
              <a:srgbClr val="5B9BD5">
                <a:lumMod val="40000"/>
                <a:lumOff val="60000"/>
              </a:srgbClr>
            </a:solidFill>
            <a:prstDash val="solid"/>
            <a:miter lim="800000"/>
          </a:ln>
          <a:effectLst/>
        </p:spPr>
        <p:txBody>
          <a:bodyPr rtlCol="0" anchor="ctr"/>
          <a:lstStyle/>
          <a:p>
            <a:pPr algn="ctr" defTabSz="653156">
              <a:defRPr/>
            </a:pPr>
            <a:endParaRPr kumimoji="1" lang="ja-JP" altLang="en-US" sz="1286" kern="0">
              <a:solidFill>
                <a:prstClr val="white"/>
              </a:solidFill>
              <a:latin typeface="游ゴシック" panose="020F0502020204030204"/>
              <a:ea typeface="游ゴシック" panose="020B0400000000000000" pitchFamily="50" charset="-128"/>
            </a:endParaRPr>
          </a:p>
        </p:txBody>
      </p:sp>
      <p:sp>
        <p:nvSpPr>
          <p:cNvPr id="11" name="楕円 10">
            <a:extLst>
              <a:ext uri="{FF2B5EF4-FFF2-40B4-BE49-F238E27FC236}">
                <a16:creationId xmlns:a16="http://schemas.microsoft.com/office/drawing/2014/main" id="{B878C0E4-78BD-420D-9E9C-94D3E15B1BCA}"/>
              </a:ext>
            </a:extLst>
          </p:cNvPr>
          <p:cNvSpPr/>
          <p:nvPr/>
        </p:nvSpPr>
        <p:spPr>
          <a:xfrm>
            <a:off x="4862616" y="3355041"/>
            <a:ext cx="2442857" cy="1622456"/>
          </a:xfrm>
          <a:prstGeom prst="ellipse">
            <a:avLst/>
          </a:prstGeom>
          <a:solidFill>
            <a:srgbClr val="ED7D31">
              <a:lumMod val="40000"/>
              <a:lumOff val="60000"/>
              <a:alpha val="60000"/>
            </a:srgbClr>
          </a:solidFill>
          <a:ln w="12700" cap="flat" cmpd="sng" algn="ctr">
            <a:solidFill>
              <a:srgbClr val="ED7D31">
                <a:lumMod val="40000"/>
                <a:lumOff val="60000"/>
              </a:srgbClr>
            </a:solidFill>
            <a:prstDash val="solid"/>
            <a:miter lim="800000"/>
          </a:ln>
          <a:effectLst/>
        </p:spPr>
        <p:txBody>
          <a:bodyPr rtlCol="0" anchor="ctr"/>
          <a:lstStyle/>
          <a:p>
            <a:pPr algn="ctr" defTabSz="653156">
              <a:defRPr/>
            </a:pPr>
            <a:endParaRPr kumimoji="1" lang="ja-JP" altLang="en-US" sz="1286" kern="0">
              <a:solidFill>
                <a:prstClr val="white"/>
              </a:solidFill>
              <a:latin typeface="游ゴシック" panose="020F0502020204030204"/>
              <a:ea typeface="游ゴシック" panose="020B0400000000000000" pitchFamily="50" charset="-128"/>
            </a:endParaRPr>
          </a:p>
        </p:txBody>
      </p:sp>
      <p:sp>
        <p:nvSpPr>
          <p:cNvPr id="12" name="楕円 11">
            <a:extLst>
              <a:ext uri="{FF2B5EF4-FFF2-40B4-BE49-F238E27FC236}">
                <a16:creationId xmlns:a16="http://schemas.microsoft.com/office/drawing/2014/main" id="{9A24E406-E0C3-4E93-B5D7-9A6436FD540C}"/>
              </a:ext>
            </a:extLst>
          </p:cNvPr>
          <p:cNvSpPr/>
          <p:nvPr/>
        </p:nvSpPr>
        <p:spPr>
          <a:xfrm>
            <a:off x="3738122" y="4245698"/>
            <a:ext cx="2442857" cy="1716809"/>
          </a:xfrm>
          <a:prstGeom prst="ellipse">
            <a:avLst/>
          </a:prstGeom>
          <a:solidFill>
            <a:srgbClr val="70AD47">
              <a:lumMod val="40000"/>
              <a:lumOff val="60000"/>
              <a:alpha val="60000"/>
            </a:srgbClr>
          </a:solidFill>
          <a:ln w="12700" cap="flat" cmpd="sng" algn="ctr">
            <a:solidFill>
              <a:srgbClr val="70AD47">
                <a:lumMod val="40000"/>
                <a:lumOff val="60000"/>
              </a:srgbClr>
            </a:solidFill>
            <a:prstDash val="solid"/>
            <a:miter lim="800000"/>
          </a:ln>
          <a:effectLst/>
        </p:spPr>
        <p:txBody>
          <a:bodyPr rtlCol="0" anchor="ctr"/>
          <a:lstStyle/>
          <a:p>
            <a:pPr algn="ctr" defTabSz="653156">
              <a:defRPr/>
            </a:pPr>
            <a:endParaRPr kumimoji="1" lang="ja-JP" altLang="en-US" sz="1286" kern="0">
              <a:solidFill>
                <a:prstClr val="white"/>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B5C749C9-B59B-429B-98EC-FDD75D8B193B}"/>
              </a:ext>
            </a:extLst>
          </p:cNvPr>
          <p:cNvSpPr txBox="1"/>
          <p:nvPr/>
        </p:nvSpPr>
        <p:spPr>
          <a:xfrm>
            <a:off x="3084006" y="4007982"/>
            <a:ext cx="1810230" cy="461665"/>
          </a:xfrm>
          <a:prstGeom prst="rect">
            <a:avLst/>
          </a:prstGeom>
          <a:noFill/>
        </p:spPr>
        <p:txBody>
          <a:bodyPr wrap="square" rtlCol="0">
            <a:spAutoFit/>
          </a:bodyPr>
          <a:lstStyle/>
          <a:p>
            <a:pPr defTabSz="653156"/>
            <a:r>
              <a:rPr kumimoji="1" lang="ja-JP" altLang="en-US" sz="1200" b="1" dirty="0">
                <a:solidFill>
                  <a:prstClr val="black"/>
                </a:solidFill>
                <a:latin typeface="BIZ UDPゴシック" panose="020B0400000000000000" pitchFamily="50" charset="-128"/>
                <a:ea typeface="BIZ UDPゴシック" panose="020B0400000000000000" pitchFamily="50" charset="-128"/>
              </a:rPr>
              <a:t>地域の魅力・</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a:p>
            <a:pPr defTabSz="653156"/>
            <a:r>
              <a:rPr kumimoji="1" lang="ja-JP" altLang="en-US" sz="1200" b="1" dirty="0">
                <a:solidFill>
                  <a:prstClr val="black"/>
                </a:solidFill>
                <a:latin typeface="BIZ UDPゴシック" panose="020B0400000000000000" pitchFamily="50" charset="-128"/>
                <a:ea typeface="BIZ UDPゴシック" panose="020B0400000000000000" pitchFamily="50" charset="-128"/>
              </a:rPr>
              <a:t>暮らしの豊かさの向上</a:t>
            </a:r>
          </a:p>
        </p:txBody>
      </p:sp>
      <p:sp>
        <p:nvSpPr>
          <p:cNvPr id="14" name="テキスト ボックス 13">
            <a:extLst>
              <a:ext uri="{FF2B5EF4-FFF2-40B4-BE49-F238E27FC236}">
                <a16:creationId xmlns:a16="http://schemas.microsoft.com/office/drawing/2014/main" id="{5BC51107-0D41-4B74-9A15-38D191722009}"/>
              </a:ext>
            </a:extLst>
          </p:cNvPr>
          <p:cNvSpPr txBox="1"/>
          <p:nvPr/>
        </p:nvSpPr>
        <p:spPr>
          <a:xfrm>
            <a:off x="4228099" y="5383937"/>
            <a:ext cx="1603625" cy="276999"/>
          </a:xfrm>
          <a:prstGeom prst="rect">
            <a:avLst/>
          </a:prstGeom>
          <a:noFill/>
        </p:spPr>
        <p:txBody>
          <a:bodyPr wrap="square" rtlCol="0">
            <a:spAutoFit/>
          </a:bodyPr>
          <a:lstStyle/>
          <a:p>
            <a:pPr defTabSz="653156"/>
            <a:r>
              <a:rPr kumimoji="1" lang="ja-JP" altLang="en-US" sz="1200" b="1" dirty="0">
                <a:solidFill>
                  <a:prstClr val="black"/>
                </a:solidFill>
                <a:latin typeface="BIZ UDPゴシック" panose="020B0400000000000000" pitchFamily="50" charset="-128"/>
                <a:ea typeface="BIZ UDPゴシック" panose="020B0400000000000000" pitchFamily="50" charset="-128"/>
              </a:rPr>
              <a:t>全てのいのちの共生</a:t>
            </a:r>
          </a:p>
        </p:txBody>
      </p:sp>
      <p:sp>
        <p:nvSpPr>
          <p:cNvPr id="15" name="テキスト ボックス 14">
            <a:extLst>
              <a:ext uri="{FF2B5EF4-FFF2-40B4-BE49-F238E27FC236}">
                <a16:creationId xmlns:a16="http://schemas.microsoft.com/office/drawing/2014/main" id="{48AE2E2B-D97F-4154-92C1-7F23FE10C548}"/>
              </a:ext>
            </a:extLst>
          </p:cNvPr>
          <p:cNvSpPr txBox="1"/>
          <p:nvPr/>
        </p:nvSpPr>
        <p:spPr>
          <a:xfrm>
            <a:off x="5477674" y="3930672"/>
            <a:ext cx="1572342" cy="461665"/>
          </a:xfrm>
          <a:prstGeom prst="rect">
            <a:avLst/>
          </a:prstGeom>
          <a:noFill/>
        </p:spPr>
        <p:txBody>
          <a:bodyPr wrap="square" rtlCol="0">
            <a:spAutoFit/>
          </a:bodyPr>
          <a:lstStyle/>
          <a:p>
            <a:pPr defTabSz="653156"/>
            <a:r>
              <a:rPr kumimoji="1" lang="ja-JP" altLang="en-US" sz="1200" b="1" dirty="0">
                <a:solidFill>
                  <a:prstClr val="black"/>
                </a:solidFill>
                <a:latin typeface="BIZ UDPゴシック" panose="020B0400000000000000" pitchFamily="50" charset="-128"/>
                <a:ea typeface="BIZ UDPゴシック" panose="020B0400000000000000" pitchFamily="50" charset="-128"/>
              </a:rPr>
              <a:t>安全・安心で</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a:p>
            <a:pPr defTabSz="653156"/>
            <a:r>
              <a:rPr kumimoji="1" lang="ja-JP" altLang="en-US" sz="1200" b="1" dirty="0">
                <a:solidFill>
                  <a:prstClr val="black"/>
                </a:solidFill>
                <a:latin typeface="BIZ UDPゴシック" panose="020B0400000000000000" pitchFamily="50" charset="-128"/>
                <a:ea typeface="BIZ UDPゴシック" panose="020B0400000000000000" pitchFamily="50" charset="-128"/>
              </a:rPr>
              <a:t>持続可能な地域形成</a:t>
            </a:r>
          </a:p>
        </p:txBody>
      </p:sp>
      <p:sp>
        <p:nvSpPr>
          <p:cNvPr id="16" name="テキスト ボックス 15">
            <a:extLst>
              <a:ext uri="{FF2B5EF4-FFF2-40B4-BE49-F238E27FC236}">
                <a16:creationId xmlns:a16="http://schemas.microsoft.com/office/drawing/2014/main" id="{C7C03900-4EAE-4FA1-860F-C4DE92C843B7}"/>
              </a:ext>
            </a:extLst>
          </p:cNvPr>
          <p:cNvSpPr txBox="1"/>
          <p:nvPr/>
        </p:nvSpPr>
        <p:spPr>
          <a:xfrm>
            <a:off x="3586243" y="6074279"/>
            <a:ext cx="761747" cy="246221"/>
          </a:xfrm>
          <a:prstGeom prst="rect">
            <a:avLst/>
          </a:prstGeom>
          <a:solidFill>
            <a:schemeClr val="accent4">
              <a:lumMod val="20000"/>
              <a:lumOff val="80000"/>
            </a:schemeClr>
          </a:solidFill>
          <a:ln w="12700">
            <a:solidFill>
              <a:srgbClr val="FFE699"/>
            </a:solidFill>
          </a:ln>
          <a:effectLst/>
        </p:spPr>
        <p:txBody>
          <a:bodyPr wrap="none" rtlCol="0">
            <a:spAutoFit/>
          </a:bodyPr>
          <a:lstStyle/>
          <a:p>
            <a:pPr algn="ctr" defTabSz="653156"/>
            <a:r>
              <a:rPr kumimoji="1" lang="ja-JP" altLang="en-US" sz="1000" dirty="0">
                <a:solidFill>
                  <a:prstClr val="black"/>
                </a:solidFill>
                <a:latin typeface="BIZ UDPゴシック" panose="020B0400000000000000" pitchFamily="50" charset="-128"/>
                <a:ea typeface="BIZ UDPゴシック" panose="020B0400000000000000" pitchFamily="50" charset="-128"/>
              </a:rPr>
              <a:t>連携・共創</a:t>
            </a:r>
          </a:p>
        </p:txBody>
      </p:sp>
      <p:sp>
        <p:nvSpPr>
          <p:cNvPr id="17" name="テキスト ボックス 16">
            <a:extLst>
              <a:ext uri="{FF2B5EF4-FFF2-40B4-BE49-F238E27FC236}">
                <a16:creationId xmlns:a16="http://schemas.microsoft.com/office/drawing/2014/main" id="{F52D3966-B275-497B-9A1A-73A342C2B164}"/>
              </a:ext>
            </a:extLst>
          </p:cNvPr>
          <p:cNvSpPr txBox="1"/>
          <p:nvPr/>
        </p:nvSpPr>
        <p:spPr>
          <a:xfrm>
            <a:off x="4577370" y="6375399"/>
            <a:ext cx="697627" cy="246221"/>
          </a:xfrm>
          <a:prstGeom prst="rect">
            <a:avLst/>
          </a:prstGeom>
          <a:solidFill>
            <a:schemeClr val="accent4">
              <a:lumMod val="20000"/>
              <a:lumOff val="80000"/>
            </a:schemeClr>
          </a:solidFill>
          <a:ln w="12700">
            <a:solidFill>
              <a:srgbClr val="FFE699"/>
            </a:solidFill>
          </a:ln>
          <a:effectLst/>
        </p:spPr>
        <p:txBody>
          <a:bodyPr wrap="none" rtlCol="0">
            <a:spAutoFit/>
          </a:bodyPr>
          <a:lstStyle/>
          <a:p>
            <a:pPr algn="ctr" defTabSz="653156"/>
            <a:r>
              <a:rPr kumimoji="1" lang="ja-JP" altLang="en-US" sz="1000" dirty="0">
                <a:solidFill>
                  <a:prstClr val="black"/>
                </a:solidFill>
                <a:latin typeface="BIZ UDPゴシック" panose="020B0400000000000000" pitchFamily="50" charset="-128"/>
                <a:ea typeface="BIZ UDPゴシック" panose="020B0400000000000000" pitchFamily="50" charset="-128"/>
              </a:rPr>
              <a:t>人材育成</a:t>
            </a:r>
          </a:p>
        </p:txBody>
      </p:sp>
      <p:sp>
        <p:nvSpPr>
          <p:cNvPr id="18" name="テキスト ボックス 17">
            <a:extLst>
              <a:ext uri="{FF2B5EF4-FFF2-40B4-BE49-F238E27FC236}">
                <a16:creationId xmlns:a16="http://schemas.microsoft.com/office/drawing/2014/main" id="{58AA96EB-924B-4791-9850-50A6882D37A4}"/>
              </a:ext>
            </a:extLst>
          </p:cNvPr>
          <p:cNvSpPr txBox="1"/>
          <p:nvPr/>
        </p:nvSpPr>
        <p:spPr>
          <a:xfrm>
            <a:off x="4413151" y="6071802"/>
            <a:ext cx="569387" cy="246221"/>
          </a:xfrm>
          <a:prstGeom prst="rect">
            <a:avLst/>
          </a:prstGeom>
          <a:solidFill>
            <a:schemeClr val="accent4">
              <a:lumMod val="20000"/>
              <a:lumOff val="80000"/>
            </a:schemeClr>
          </a:solidFill>
          <a:ln w="12700">
            <a:solidFill>
              <a:srgbClr val="FFE699"/>
            </a:solidFill>
          </a:ln>
          <a:effectLst/>
        </p:spPr>
        <p:txBody>
          <a:bodyPr wrap="none" rtlCol="0">
            <a:spAutoFit/>
          </a:bodyPr>
          <a:lstStyle/>
          <a:p>
            <a:pPr algn="ctr" defTabSz="653156"/>
            <a:r>
              <a:rPr kumimoji="1" lang="ja-JP" altLang="en-US" sz="1000" dirty="0">
                <a:solidFill>
                  <a:prstClr val="black"/>
                </a:solidFill>
                <a:latin typeface="BIZ UDPゴシック" panose="020B0400000000000000" pitchFamily="50" charset="-128"/>
                <a:ea typeface="BIZ UDPゴシック" panose="020B0400000000000000" pitchFamily="50" charset="-128"/>
              </a:rPr>
              <a:t>新技術</a:t>
            </a:r>
          </a:p>
        </p:txBody>
      </p:sp>
      <p:sp>
        <p:nvSpPr>
          <p:cNvPr id="19" name="テキスト ボックス 18">
            <a:extLst>
              <a:ext uri="{FF2B5EF4-FFF2-40B4-BE49-F238E27FC236}">
                <a16:creationId xmlns:a16="http://schemas.microsoft.com/office/drawing/2014/main" id="{AB8DCE3D-BADE-4B0C-8FFD-5D173A1453DE}"/>
              </a:ext>
            </a:extLst>
          </p:cNvPr>
          <p:cNvSpPr txBox="1"/>
          <p:nvPr/>
        </p:nvSpPr>
        <p:spPr>
          <a:xfrm>
            <a:off x="5336870" y="6375549"/>
            <a:ext cx="1146469" cy="246221"/>
          </a:xfrm>
          <a:prstGeom prst="rect">
            <a:avLst/>
          </a:prstGeom>
          <a:solidFill>
            <a:schemeClr val="accent4">
              <a:lumMod val="20000"/>
              <a:lumOff val="80000"/>
            </a:schemeClr>
          </a:solidFill>
          <a:ln w="12700">
            <a:solidFill>
              <a:srgbClr val="FFE699"/>
            </a:solidFill>
          </a:ln>
          <a:effectLst/>
        </p:spPr>
        <p:txBody>
          <a:bodyPr wrap="none" rtlCol="0">
            <a:spAutoFit/>
          </a:bodyPr>
          <a:lstStyle/>
          <a:p>
            <a:pPr algn="ctr" defTabSz="653156"/>
            <a:r>
              <a:rPr kumimoji="1" lang="ja-JP" altLang="en-US" sz="1000" dirty="0">
                <a:solidFill>
                  <a:prstClr val="black"/>
                </a:solidFill>
                <a:latin typeface="BIZ UDPゴシック" panose="020B0400000000000000" pitchFamily="50" charset="-128"/>
                <a:ea typeface="BIZ UDPゴシック" panose="020B0400000000000000" pitchFamily="50" charset="-128"/>
              </a:rPr>
              <a:t>体制・資金の確保</a:t>
            </a:r>
          </a:p>
        </p:txBody>
      </p:sp>
      <p:sp>
        <p:nvSpPr>
          <p:cNvPr id="20" name="テキスト ボックス 19">
            <a:extLst>
              <a:ext uri="{FF2B5EF4-FFF2-40B4-BE49-F238E27FC236}">
                <a16:creationId xmlns:a16="http://schemas.microsoft.com/office/drawing/2014/main" id="{5977AF57-A916-4F25-9B54-A7EA04DC98B4}"/>
              </a:ext>
            </a:extLst>
          </p:cNvPr>
          <p:cNvSpPr txBox="1"/>
          <p:nvPr/>
        </p:nvSpPr>
        <p:spPr>
          <a:xfrm>
            <a:off x="5047699" y="6071802"/>
            <a:ext cx="1641796" cy="246221"/>
          </a:xfrm>
          <a:prstGeom prst="rect">
            <a:avLst/>
          </a:prstGeom>
          <a:solidFill>
            <a:schemeClr val="accent4">
              <a:lumMod val="20000"/>
              <a:lumOff val="80000"/>
            </a:schemeClr>
          </a:solidFill>
          <a:ln w="12700">
            <a:solidFill>
              <a:srgbClr val="FFE699"/>
            </a:solidFill>
          </a:ln>
          <a:effectLst/>
        </p:spPr>
        <p:txBody>
          <a:bodyPr wrap="none" rtlCol="0">
            <a:spAutoFit/>
          </a:bodyPr>
          <a:lstStyle/>
          <a:p>
            <a:pPr algn="ctr" defTabSz="653156"/>
            <a:r>
              <a:rPr kumimoji="1" lang="ja-JP" altLang="en-US" sz="1000" dirty="0">
                <a:solidFill>
                  <a:prstClr val="black"/>
                </a:solidFill>
                <a:latin typeface="BIZ UDPゴシック" panose="020B0400000000000000" pitchFamily="50" charset="-128"/>
                <a:ea typeface="BIZ UDPゴシック" panose="020B0400000000000000" pitchFamily="50" charset="-128"/>
              </a:rPr>
              <a:t>価値のみえる化・進捗管理</a:t>
            </a:r>
          </a:p>
        </p:txBody>
      </p:sp>
      <p:sp>
        <p:nvSpPr>
          <p:cNvPr id="22" name="テキスト ボックス 21">
            <a:extLst>
              <a:ext uri="{FF2B5EF4-FFF2-40B4-BE49-F238E27FC236}">
                <a16:creationId xmlns:a16="http://schemas.microsoft.com/office/drawing/2014/main" id="{43B52A6F-B6E6-4177-B07E-7E24F9BAAEC5}"/>
              </a:ext>
            </a:extLst>
          </p:cNvPr>
          <p:cNvSpPr txBox="1"/>
          <p:nvPr/>
        </p:nvSpPr>
        <p:spPr>
          <a:xfrm>
            <a:off x="3803741" y="6371913"/>
            <a:ext cx="697627" cy="246221"/>
          </a:xfrm>
          <a:prstGeom prst="rect">
            <a:avLst/>
          </a:prstGeom>
          <a:solidFill>
            <a:schemeClr val="accent4">
              <a:lumMod val="20000"/>
              <a:lumOff val="80000"/>
            </a:schemeClr>
          </a:solidFill>
          <a:ln w="12700">
            <a:solidFill>
              <a:srgbClr val="FFE699"/>
            </a:solidFill>
          </a:ln>
          <a:effectLst/>
        </p:spPr>
        <p:txBody>
          <a:bodyPr wrap="none" rtlCol="0">
            <a:spAutoFit/>
          </a:bodyPr>
          <a:lstStyle/>
          <a:p>
            <a:pPr algn="ctr" defTabSz="653156"/>
            <a:r>
              <a:rPr kumimoji="1" lang="ja-JP" altLang="en-US" sz="1000" dirty="0">
                <a:solidFill>
                  <a:prstClr val="black"/>
                </a:solidFill>
                <a:latin typeface="BIZ UDPゴシック" panose="020B0400000000000000" pitchFamily="50" charset="-128"/>
                <a:ea typeface="BIZ UDPゴシック" panose="020B0400000000000000" pitchFamily="50" charset="-128"/>
              </a:rPr>
              <a:t>情報発信</a:t>
            </a:r>
          </a:p>
        </p:txBody>
      </p:sp>
      <p:sp>
        <p:nvSpPr>
          <p:cNvPr id="23" name="正方形/長方形 22">
            <a:extLst>
              <a:ext uri="{FF2B5EF4-FFF2-40B4-BE49-F238E27FC236}">
                <a16:creationId xmlns:a16="http://schemas.microsoft.com/office/drawing/2014/main" id="{FDF6B665-774C-4F55-8F57-B4F02C6DC255}"/>
              </a:ext>
            </a:extLst>
          </p:cNvPr>
          <p:cNvSpPr/>
          <p:nvPr/>
        </p:nvSpPr>
        <p:spPr>
          <a:xfrm>
            <a:off x="3356825" y="2418268"/>
            <a:ext cx="3381747" cy="409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r>
              <a:rPr kumimoji="1" lang="ja-JP" altLang="en-US" sz="1286" dirty="0">
                <a:solidFill>
                  <a:schemeClr val="tx1"/>
                </a:solidFill>
                <a:latin typeface="BIZ UDPゴシック" panose="020B0400000000000000" pitchFamily="50" charset="-128"/>
                <a:ea typeface="BIZ UDPゴシック" panose="020B0400000000000000" pitchFamily="50" charset="-128"/>
              </a:rPr>
              <a:t>限りあるみどりの質を向上し、</a:t>
            </a:r>
            <a:endParaRPr kumimoji="1" lang="en-US" altLang="ja-JP" sz="1286" dirty="0">
              <a:solidFill>
                <a:schemeClr val="tx1"/>
              </a:solidFill>
              <a:latin typeface="BIZ UDPゴシック" panose="020B0400000000000000" pitchFamily="50" charset="-128"/>
              <a:ea typeface="BIZ UDPゴシック" panose="020B0400000000000000" pitchFamily="50" charset="-128"/>
            </a:endParaRPr>
          </a:p>
          <a:p>
            <a:pPr algn="ctr" defTabSz="653156"/>
            <a:r>
              <a:rPr kumimoji="1" lang="ja-JP" altLang="en-US" sz="1286" dirty="0">
                <a:solidFill>
                  <a:schemeClr val="tx1"/>
                </a:solidFill>
                <a:latin typeface="BIZ UDPゴシック" panose="020B0400000000000000" pitchFamily="50" charset="-128"/>
                <a:ea typeface="BIZ UDPゴシック" panose="020B0400000000000000" pitchFamily="50" charset="-128"/>
              </a:rPr>
              <a:t>多様な効果を最大限に発揮</a:t>
            </a:r>
            <a:endParaRPr kumimoji="1" lang="en-US" altLang="ja-JP" sz="1286" dirty="0">
              <a:solidFill>
                <a:schemeClr val="tx1"/>
              </a:solidFill>
              <a:latin typeface="BIZ UDPゴシック" panose="020B0400000000000000" pitchFamily="50" charset="-128"/>
              <a:ea typeface="BIZ UDPゴシック" panose="020B0400000000000000" pitchFamily="50" charset="-128"/>
            </a:endParaRPr>
          </a:p>
        </p:txBody>
      </p:sp>
      <p:grpSp>
        <p:nvGrpSpPr>
          <p:cNvPr id="24" name="Group 10">
            <a:extLst>
              <a:ext uri="{FF2B5EF4-FFF2-40B4-BE49-F238E27FC236}">
                <a16:creationId xmlns:a16="http://schemas.microsoft.com/office/drawing/2014/main" id="{1845E071-96C9-4185-A032-4598DB3C7FC0}"/>
              </a:ext>
            </a:extLst>
          </p:cNvPr>
          <p:cNvGrpSpPr>
            <a:grpSpLocks noChangeAspect="1"/>
          </p:cNvGrpSpPr>
          <p:nvPr/>
        </p:nvGrpSpPr>
        <p:grpSpPr bwMode="auto">
          <a:xfrm>
            <a:off x="4261613" y="3648529"/>
            <a:ext cx="1078847" cy="1645714"/>
            <a:chOff x="346" y="368"/>
            <a:chExt cx="95" cy="135"/>
          </a:xfrm>
          <a:solidFill>
            <a:srgbClr val="70AD47">
              <a:lumMod val="60000"/>
              <a:lumOff val="40000"/>
              <a:alpha val="75000"/>
            </a:srgbClr>
          </a:solidFill>
        </p:grpSpPr>
        <p:sp>
          <p:nvSpPr>
            <p:cNvPr id="25" name="Freeform 11">
              <a:extLst>
                <a:ext uri="{FF2B5EF4-FFF2-40B4-BE49-F238E27FC236}">
                  <a16:creationId xmlns:a16="http://schemas.microsoft.com/office/drawing/2014/main" id="{B6B8EFDA-C44D-44F9-897C-4032E875706F}"/>
                </a:ext>
              </a:extLst>
            </p:cNvPr>
            <p:cNvSpPr>
              <a:spLocks/>
            </p:cNvSpPr>
            <p:nvPr/>
          </p:nvSpPr>
          <p:spPr bwMode="auto">
            <a:xfrm>
              <a:off x="346" y="368"/>
              <a:ext cx="95" cy="135"/>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70AD47">
                  <a:lumMod val="75000"/>
                  <a:alpha val="48000"/>
                </a:srgbClr>
              </a:solidFill>
              <a:prstDash val="solid"/>
              <a:round/>
              <a:headEnd/>
              <a:tailEnd/>
            </a:ln>
          </p:spPr>
          <p:txBody>
            <a:bodyPr/>
            <a:lstStyle/>
            <a:p>
              <a:pPr defTabSz="653156">
                <a:defRPr/>
              </a:pPr>
              <a:endParaRPr kumimoji="1" lang="ja-JP" altLang="en-US" sz="1286" kern="0" dirty="0">
                <a:solidFill>
                  <a:prstClr val="black"/>
                </a:solidFill>
                <a:latin typeface="游ゴシック" panose="020F0502020204030204"/>
                <a:ea typeface="游ゴシック" panose="020B0400000000000000" pitchFamily="50" charset="-128"/>
              </a:endParaRPr>
            </a:p>
          </p:txBody>
        </p:sp>
        <p:sp>
          <p:nvSpPr>
            <p:cNvPr id="26" name="Freeform 12">
              <a:extLst>
                <a:ext uri="{FF2B5EF4-FFF2-40B4-BE49-F238E27FC236}">
                  <a16:creationId xmlns:a16="http://schemas.microsoft.com/office/drawing/2014/main" id="{4B04B85C-6F92-4A1E-8DC6-BBC5DA7CE9E8}"/>
                </a:ext>
              </a:extLst>
            </p:cNvPr>
            <p:cNvSpPr>
              <a:spLocks/>
            </p:cNvSpPr>
            <p:nvPr/>
          </p:nvSpPr>
          <p:spPr bwMode="auto">
            <a:xfrm>
              <a:off x="370" y="474"/>
              <a:ext cx="4" cy="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70AD47">
                  <a:lumMod val="75000"/>
                  <a:alpha val="48000"/>
                </a:srgbClr>
              </a:solidFill>
              <a:prstDash val="solid"/>
              <a:round/>
              <a:headEnd type="none" w="med" len="med"/>
              <a:tailEnd type="none" w="med" len="med"/>
            </a:ln>
          </p:spPr>
          <p:txBody>
            <a:bodyPr/>
            <a:lstStyle/>
            <a:p>
              <a:pPr defTabSz="653156">
                <a:defRPr/>
              </a:pPr>
              <a:endParaRPr kumimoji="1" lang="ja-JP" altLang="en-US" sz="1286" kern="0">
                <a:solidFill>
                  <a:prstClr val="black"/>
                </a:solidFill>
                <a:latin typeface="游ゴシック" panose="020F0502020204030204"/>
                <a:ea typeface="游ゴシック" panose="020B0400000000000000" pitchFamily="50" charset="-128"/>
              </a:endParaRPr>
            </a:p>
          </p:txBody>
        </p:sp>
        <p:grpSp>
          <p:nvGrpSpPr>
            <p:cNvPr id="27" name="Group 13">
              <a:extLst>
                <a:ext uri="{FF2B5EF4-FFF2-40B4-BE49-F238E27FC236}">
                  <a16:creationId xmlns:a16="http://schemas.microsoft.com/office/drawing/2014/main" id="{DF59BC46-89C4-46D7-BB20-946027056B91}"/>
                </a:ext>
              </a:extLst>
            </p:cNvPr>
            <p:cNvGrpSpPr>
              <a:grpSpLocks/>
            </p:cNvGrpSpPr>
            <p:nvPr/>
          </p:nvGrpSpPr>
          <p:grpSpPr bwMode="auto">
            <a:xfrm rot="19319060">
              <a:off x="361" y="472"/>
              <a:ext cx="9" cy="5"/>
              <a:chOff x="290" y="78"/>
              <a:chExt cx="356" cy="181"/>
            </a:xfrm>
            <a:grpFill/>
          </p:grpSpPr>
          <p:sp>
            <p:nvSpPr>
              <p:cNvPr id="28" name="Freeform 14">
                <a:extLst>
                  <a:ext uri="{FF2B5EF4-FFF2-40B4-BE49-F238E27FC236}">
                    <a16:creationId xmlns:a16="http://schemas.microsoft.com/office/drawing/2014/main" id="{7C283A45-1640-4D44-8448-7C3318B57BB0}"/>
                  </a:ext>
                </a:extLst>
              </p:cNvPr>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70AD47">
                    <a:lumMod val="75000"/>
                    <a:alpha val="48000"/>
                  </a:srgbClr>
                </a:solidFill>
                <a:prstDash val="solid"/>
                <a:round/>
                <a:headEnd/>
                <a:tailEnd/>
              </a:ln>
            </p:spPr>
            <p:txBody>
              <a:bodyPr/>
              <a:lstStyle/>
              <a:p>
                <a:pPr defTabSz="653156">
                  <a:defRPr/>
                </a:pPr>
                <a:endParaRPr kumimoji="1" lang="ja-JP" altLang="en-US" sz="1286" kern="0">
                  <a:solidFill>
                    <a:prstClr val="black"/>
                  </a:solidFill>
                  <a:latin typeface="游ゴシック" panose="020F0502020204030204"/>
                  <a:ea typeface="游ゴシック" panose="020B0400000000000000" pitchFamily="50" charset="-128"/>
                </a:endParaRPr>
              </a:p>
            </p:txBody>
          </p:sp>
          <p:sp>
            <p:nvSpPr>
              <p:cNvPr id="29" name="Freeform 15">
                <a:extLst>
                  <a:ext uri="{FF2B5EF4-FFF2-40B4-BE49-F238E27FC236}">
                    <a16:creationId xmlns:a16="http://schemas.microsoft.com/office/drawing/2014/main" id="{03265A3C-647B-464E-9481-F533723DF648}"/>
                  </a:ext>
                </a:extLst>
              </p:cNvPr>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70AD47">
                    <a:lumMod val="75000"/>
                    <a:alpha val="48000"/>
                  </a:srgbClr>
                </a:solidFill>
                <a:prstDash val="solid"/>
                <a:round/>
                <a:headEnd/>
                <a:tailEnd/>
              </a:ln>
            </p:spPr>
            <p:txBody>
              <a:bodyPr/>
              <a:lstStyle/>
              <a:p>
                <a:pPr defTabSz="653156">
                  <a:defRPr/>
                </a:pPr>
                <a:endParaRPr kumimoji="1" lang="ja-JP" altLang="en-US" sz="1286" kern="0">
                  <a:solidFill>
                    <a:prstClr val="black"/>
                  </a:solidFill>
                  <a:latin typeface="游ゴシック" panose="020F0502020204030204"/>
                  <a:ea typeface="游ゴシック" panose="020B0400000000000000" pitchFamily="50" charset="-128"/>
                </a:endParaRPr>
              </a:p>
            </p:txBody>
          </p:sp>
        </p:grpSp>
      </p:grpSp>
      <p:sp>
        <p:nvSpPr>
          <p:cNvPr id="30" name="テキスト ボックス 29">
            <a:extLst>
              <a:ext uri="{FF2B5EF4-FFF2-40B4-BE49-F238E27FC236}">
                <a16:creationId xmlns:a16="http://schemas.microsoft.com/office/drawing/2014/main" id="{37FC05C2-08FB-43BE-9B47-89BAF443FC74}"/>
              </a:ext>
            </a:extLst>
          </p:cNvPr>
          <p:cNvSpPr txBox="1"/>
          <p:nvPr/>
        </p:nvSpPr>
        <p:spPr>
          <a:xfrm>
            <a:off x="182581" y="522613"/>
            <a:ext cx="9570563" cy="830997"/>
          </a:xfrm>
          <a:prstGeom prst="rect">
            <a:avLst/>
          </a:prstGeom>
          <a:solidFill>
            <a:schemeClr val="bg1"/>
          </a:solidFill>
          <a:ln w="19050">
            <a:solidFill>
              <a:schemeClr val="accent6">
                <a:lumMod val="60000"/>
                <a:lumOff val="40000"/>
              </a:schemeClr>
            </a:solidFill>
          </a:ln>
        </p:spPr>
        <p:txBody>
          <a:bodyPr wrap="square" rIns="108000" rtlCol="0">
            <a:spAutoFit/>
          </a:bodyPr>
          <a:lstStyle/>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第５回部会における委員意見</a:t>
            </a:r>
            <a:r>
              <a:rPr kumimoji="1" lang="en-US" altLang="ja-JP" sz="1600" dirty="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u"/>
            </a:pP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つの目標について、優劣なく同等の価値を持っていることを示せるような見せ方の工夫が必要。</a:t>
            </a:r>
            <a:endParaRPr kumimoji="1" lang="en-US" altLang="ja-JP" sz="1600" dirty="0">
              <a:latin typeface="BIZ UDPゴシック" panose="020B0400000000000000" pitchFamily="50" charset="-128"/>
              <a:ea typeface="BIZ UDPゴシック" panose="020B0400000000000000" pitchFamily="50" charset="-128"/>
            </a:endParaRPr>
          </a:p>
          <a:p>
            <a:pPr marL="182563" indent="-182563"/>
            <a:r>
              <a:rPr kumimoji="1" lang="ja-JP" altLang="en-US" sz="1600" dirty="0">
                <a:latin typeface="BIZ UDPゴシック" panose="020B0400000000000000" pitchFamily="50" charset="-128"/>
                <a:ea typeface="BIZ UDPゴシック" panose="020B0400000000000000" pitchFamily="50" charset="-128"/>
              </a:rPr>
              <a:t>➡将来像及び考え方を踏まえ、将来像と</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つの目標との相互関係を以下のとおり整理した。</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027D3DA-1C9E-4BF0-A708-235DA999F57C}"/>
              </a:ext>
            </a:extLst>
          </p:cNvPr>
          <p:cNvSpPr txBox="1"/>
          <p:nvPr/>
        </p:nvSpPr>
        <p:spPr>
          <a:xfrm>
            <a:off x="5610332" y="28516"/>
            <a:ext cx="3600627" cy="338554"/>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回）資料から</a:t>
            </a:r>
            <a:r>
              <a:rPr kumimoji="1" lang="ja-JP" altLang="en-US" sz="1600" dirty="0">
                <a:solidFill>
                  <a:srgbClr val="FF0000"/>
                </a:solidFill>
                <a:latin typeface="BIZ UDPゴシック" panose="020B0400000000000000" pitchFamily="50" charset="-128"/>
                <a:ea typeface="BIZ UDPゴシック" panose="020B0400000000000000" pitchFamily="50" charset="-128"/>
              </a:rPr>
              <a:t>修正無し</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81801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２　目標・取組方針（案）</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11</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graphicFrame>
        <p:nvGraphicFramePr>
          <p:cNvPr id="4" name="表 3">
            <a:extLst>
              <a:ext uri="{FF2B5EF4-FFF2-40B4-BE49-F238E27FC236}">
                <a16:creationId xmlns:a16="http://schemas.microsoft.com/office/drawing/2014/main" id="{084F67F9-B50D-CA47-6A6E-81B61972E1AE}"/>
              </a:ext>
            </a:extLst>
          </p:cNvPr>
          <p:cNvGraphicFramePr>
            <a:graphicFrameLocks noGrp="1"/>
          </p:cNvGraphicFramePr>
          <p:nvPr/>
        </p:nvGraphicFramePr>
        <p:xfrm>
          <a:off x="88693" y="626460"/>
          <a:ext cx="9728614" cy="6010560"/>
        </p:xfrm>
        <a:graphic>
          <a:graphicData uri="http://schemas.openxmlformats.org/drawingml/2006/table">
            <a:tbl>
              <a:tblPr firstRow="1" bandRow="1">
                <a:tableStyleId>{5C22544A-7EE6-4342-B048-85BDC9FD1C3A}</a:tableStyleId>
              </a:tblPr>
              <a:tblGrid>
                <a:gridCol w="6296236">
                  <a:extLst>
                    <a:ext uri="{9D8B030D-6E8A-4147-A177-3AD203B41FA5}">
                      <a16:colId xmlns:a16="http://schemas.microsoft.com/office/drawing/2014/main" val="4225116653"/>
                    </a:ext>
                  </a:extLst>
                </a:gridCol>
                <a:gridCol w="3432378">
                  <a:extLst>
                    <a:ext uri="{9D8B030D-6E8A-4147-A177-3AD203B41FA5}">
                      <a16:colId xmlns:a16="http://schemas.microsoft.com/office/drawing/2014/main" val="1264275878"/>
                    </a:ext>
                  </a:extLst>
                </a:gridCol>
              </a:tblGrid>
              <a:tr h="306711">
                <a:tc>
                  <a:txBody>
                    <a:bodyPr/>
                    <a:lstStyle/>
                    <a:p>
                      <a:pPr algn="ctr"/>
                      <a:r>
                        <a:rPr kumimoji="1" lang="ja-JP" altLang="en-US" sz="1500" dirty="0">
                          <a:solidFill>
                            <a:schemeClr val="bg1"/>
                          </a:solidFill>
                          <a:latin typeface="BIZ UDPゴシック" panose="020B0400000000000000" pitchFamily="50" charset="-128"/>
                          <a:ea typeface="BIZ UDPゴシック" panose="020B0400000000000000" pitchFamily="50" charset="-128"/>
                        </a:rPr>
                        <a:t>目標</a:t>
                      </a:r>
                    </a:p>
                  </a:txBody>
                  <a:tcPr marL="72000" marR="36000" marT="36000" marB="36000"/>
                </a:tc>
                <a:tc>
                  <a:txBody>
                    <a:bodyPr/>
                    <a:lstStyle/>
                    <a:p>
                      <a:pPr algn="ctr"/>
                      <a:r>
                        <a:rPr kumimoji="1" lang="ja-JP" altLang="en-US" sz="1500" dirty="0">
                          <a:solidFill>
                            <a:schemeClr val="bg1"/>
                          </a:solidFill>
                          <a:latin typeface="BIZ UDPゴシック" panose="020B0400000000000000" pitchFamily="50" charset="-128"/>
                          <a:ea typeface="BIZ UDPゴシック" panose="020B0400000000000000" pitchFamily="50" charset="-128"/>
                        </a:rPr>
                        <a:t>取組方針</a:t>
                      </a:r>
                    </a:p>
                  </a:txBody>
                  <a:tcPr marL="72000" marR="36000" marT="36000" marB="36000"/>
                </a:tc>
                <a:extLst>
                  <a:ext uri="{0D108BD9-81ED-4DB2-BD59-A6C34878D82A}">
                    <a16:rowId xmlns:a16="http://schemas.microsoft.com/office/drawing/2014/main" val="849887536"/>
                  </a:ext>
                </a:extLst>
              </a:tr>
              <a:tr h="334594">
                <a:tc>
                  <a:txBody>
                    <a:bodyPr/>
                    <a:lstStyle/>
                    <a:p>
                      <a:r>
                        <a:rPr kumimoji="1" lang="ja-JP" altLang="en-US" sz="1500" b="1" u="none" dirty="0">
                          <a:solidFill>
                            <a:schemeClr val="tx1"/>
                          </a:solidFill>
                          <a:latin typeface="BIZ UDPゴシック" panose="020B0400000000000000" pitchFamily="50" charset="-128"/>
                          <a:ea typeface="BIZ UDPゴシック" panose="020B0400000000000000" pitchFamily="50" charset="-128"/>
                        </a:rPr>
                        <a:t>安全・安心で持続可能な地域形成</a:t>
                      </a:r>
                      <a:endParaRPr kumimoji="1" lang="ja-JP" altLang="en-US" sz="1500" b="1"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solidFill>
                      <a:schemeClr val="accent5">
                        <a:lumMod val="60000"/>
                        <a:lumOff val="40000"/>
                      </a:schemeClr>
                    </a:solidFill>
                  </a:tcPr>
                </a:tc>
                <a:tc>
                  <a:txBody>
                    <a:bodyPr/>
                    <a:lstStyle/>
                    <a:p>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solidFill>
                      <a:schemeClr val="accent5">
                        <a:lumMod val="60000"/>
                        <a:lumOff val="40000"/>
                      </a:schemeClr>
                    </a:solidFill>
                  </a:tcPr>
                </a:tc>
                <a:extLst>
                  <a:ext uri="{0D108BD9-81ED-4DB2-BD59-A6C34878D82A}">
                    <a16:rowId xmlns:a16="http://schemas.microsoft.com/office/drawing/2014/main" val="2341596449"/>
                  </a:ext>
                </a:extLst>
              </a:tr>
              <a:tr h="853252">
                <a:tc>
                  <a:txBody>
                    <a:bodyPr/>
                    <a:lstStyle/>
                    <a:p>
                      <a:pPr marL="92075" indent="-92075">
                        <a:buFont typeface="Arial" panose="020B0604020202020204" pitchFamily="34" charset="0"/>
                        <a:buChar char="•"/>
                      </a:pPr>
                      <a:r>
                        <a:rPr kumimoji="1" lang="ja-JP" altLang="en-US" sz="1500" dirty="0">
                          <a:solidFill>
                            <a:schemeClr val="tx1"/>
                          </a:solidFill>
                          <a:latin typeface="BIZ UDPゴシック" panose="020B0400000000000000" pitchFamily="50" charset="-128"/>
                          <a:ea typeface="BIZ UDPゴシック" panose="020B0400000000000000" pitchFamily="50" charset="-128"/>
                        </a:rPr>
                        <a:t>まちづくりや流域治水等において、グリーンインフラの考え方が取り入れられ、豪雨災害や記録的な猛暑の影響が緩和され、安全・安心に暮らせる地域となっている。</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solidFill>
                      <a:srgbClr val="E9EBF5"/>
                    </a:solidFill>
                  </a:tcPr>
                </a:tc>
                <a:tc>
                  <a:txBody>
                    <a:bodyPr/>
                    <a:lstStyle/>
                    <a:p>
                      <a:pPr marL="182563" indent="-182563" algn="l">
                        <a:buFont typeface="Wingdings" panose="05000000000000000000" pitchFamily="2" charset="2"/>
                        <a:buChar char="u"/>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 防災・減災機能、レジリエンスの向上　</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p>
                      <a:pPr marL="182563" marR="0" lvl="0" indent="-182563"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500" b="0" u="none" strike="sngStrike" dirty="0">
                          <a:solidFill>
                            <a:srgbClr val="FF0000"/>
                          </a:solidFill>
                          <a:latin typeface="BIZ UDPゴシック" panose="020B0400000000000000" pitchFamily="50" charset="-128"/>
                          <a:ea typeface="BIZ UDPゴシック" panose="020B0400000000000000" pitchFamily="50" charset="-128"/>
                        </a:rPr>
                        <a:t>暑熱環境の緩和</a:t>
                      </a:r>
                      <a:endParaRPr kumimoji="1" lang="en-US" altLang="ja-JP" sz="1500" b="0" u="none" strike="sngStrike"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b="0" u="none" strike="noStrike" dirty="0">
                          <a:solidFill>
                            <a:srgbClr val="FF0000"/>
                          </a:solidFill>
                          <a:latin typeface="BIZ UDPゴシック" panose="020B0400000000000000" pitchFamily="50" charset="-128"/>
                          <a:ea typeface="BIZ UDPゴシック" panose="020B0400000000000000" pitchFamily="50" charset="-128"/>
                        </a:rPr>
                        <a:t>　　都市環境の改善</a:t>
                      </a:r>
                      <a:endParaRPr kumimoji="1" lang="en-US" altLang="ja-JP" sz="1500" b="0" u="none" strike="noStrike" dirty="0">
                        <a:solidFill>
                          <a:srgbClr val="FF0000"/>
                        </a:solidFill>
                        <a:latin typeface="BIZ UDPゴシック" panose="020B0400000000000000" pitchFamily="50" charset="-128"/>
                        <a:ea typeface="BIZ UDPゴシック" panose="020B0400000000000000" pitchFamily="50" charset="-128"/>
                      </a:endParaRPr>
                    </a:p>
                  </a:txBody>
                  <a:tcPr marL="72000" marR="72000" marT="36000" marB="36000" anchor="ctr">
                    <a:solidFill>
                      <a:srgbClr val="E9EBF5"/>
                    </a:solidFill>
                  </a:tcPr>
                </a:tc>
                <a:extLst>
                  <a:ext uri="{0D108BD9-81ED-4DB2-BD59-A6C34878D82A}">
                    <a16:rowId xmlns:a16="http://schemas.microsoft.com/office/drawing/2014/main" val="1359508367"/>
                  </a:ext>
                </a:extLst>
              </a:tr>
              <a:tr h="830580">
                <a:tc>
                  <a:txBody>
                    <a:bodyPr/>
                    <a:lstStyle/>
                    <a:p>
                      <a:pPr marL="92075" marR="0" lvl="0" indent="-920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dirty="0">
                          <a:solidFill>
                            <a:schemeClr val="tx1"/>
                          </a:solidFill>
                          <a:latin typeface="BIZ UDPゴシック" panose="020B0400000000000000" pitchFamily="50" charset="-128"/>
                          <a:ea typeface="BIZ UDPゴシック" panose="020B0400000000000000" pitchFamily="50" charset="-128"/>
                        </a:rPr>
                        <a:t>都市機能の集約化、建築物等における木材利用の促進などにより、</a:t>
                      </a:r>
                      <a:br>
                        <a:rPr kumimoji="1" lang="en-US" altLang="ja-JP" sz="1500" dirty="0">
                          <a:solidFill>
                            <a:schemeClr val="tx1"/>
                          </a:solidFill>
                          <a:latin typeface="BIZ UDPゴシック" panose="020B0400000000000000" pitchFamily="50" charset="-128"/>
                          <a:ea typeface="BIZ UDPゴシック" panose="020B0400000000000000" pitchFamily="50" charset="-128"/>
                        </a:rPr>
                      </a:br>
                      <a:r>
                        <a:rPr kumimoji="1" lang="ja-JP" altLang="en-US" sz="1500" dirty="0">
                          <a:solidFill>
                            <a:schemeClr val="tx1"/>
                          </a:solidFill>
                          <a:latin typeface="BIZ UDPゴシック" panose="020B0400000000000000" pitchFamily="50" charset="-128"/>
                          <a:ea typeface="BIZ UDPゴシック" panose="020B0400000000000000" pitchFamily="50" charset="-128"/>
                        </a:rPr>
                        <a:t>エネルギーや資源の効率的・持続可能な利用が進み、環境負荷の少ない地域となっている。</a:t>
                      </a:r>
                    </a:p>
                  </a:txBody>
                  <a:tcPr marL="72000" marR="72000" marT="36000" marB="36000" anchor="ctr">
                    <a:solidFill>
                      <a:srgbClr val="E9EBF5"/>
                    </a:solidFill>
                  </a:tcPr>
                </a:tc>
                <a:tc>
                  <a:txBody>
                    <a:bodyPr/>
                    <a:lstStyle/>
                    <a:p>
                      <a:pPr marL="182563" marR="0" lvl="0" indent="-182563"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 資源循環の促進</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p>
                      <a:pPr marL="182563" marR="0" lvl="0" indent="-182563"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 カーボンニュートラルの促進</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solidFill>
                      <a:srgbClr val="E9EBF5"/>
                    </a:solidFill>
                  </a:tcPr>
                </a:tc>
                <a:extLst>
                  <a:ext uri="{0D108BD9-81ED-4DB2-BD59-A6C34878D82A}">
                    <a16:rowId xmlns:a16="http://schemas.microsoft.com/office/drawing/2014/main" val="1109154256"/>
                  </a:ext>
                </a:extLst>
              </a:tr>
              <a:tr h="334594">
                <a:tc>
                  <a:txBody>
                    <a:bodyPr/>
                    <a:lstStyle/>
                    <a:p>
                      <a:r>
                        <a:rPr kumimoji="1" lang="ja-JP" altLang="en-US" sz="1500" b="1" dirty="0">
                          <a:solidFill>
                            <a:schemeClr val="tx1"/>
                          </a:solidFill>
                          <a:latin typeface="BIZ UDPゴシック" panose="020B0400000000000000" pitchFamily="50" charset="-128"/>
                          <a:ea typeface="BIZ UDPゴシック" panose="020B0400000000000000" pitchFamily="50" charset="-128"/>
                        </a:rPr>
                        <a:t>地域の魅力・暮らしの豊かさの向上</a:t>
                      </a:r>
                    </a:p>
                  </a:txBody>
                  <a:tcPr marL="72000" marR="36000" marT="36000" marB="36000" anchor="ctr">
                    <a:solidFill>
                      <a:schemeClr val="accent5">
                        <a:lumMod val="60000"/>
                        <a:lumOff val="40000"/>
                      </a:schemeClr>
                    </a:solidFill>
                  </a:tcPr>
                </a:tc>
                <a:tc>
                  <a:txBody>
                    <a:bodyPr/>
                    <a:lstStyle/>
                    <a:p>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solidFill>
                      <a:schemeClr val="accent5">
                        <a:lumMod val="60000"/>
                        <a:lumOff val="40000"/>
                      </a:schemeClr>
                    </a:solidFill>
                  </a:tcPr>
                </a:tc>
                <a:extLst>
                  <a:ext uri="{0D108BD9-81ED-4DB2-BD59-A6C34878D82A}">
                    <a16:rowId xmlns:a16="http://schemas.microsoft.com/office/drawing/2014/main" val="125605475"/>
                  </a:ext>
                </a:extLst>
              </a:tr>
              <a:tr h="691449">
                <a:tc>
                  <a:txBody>
                    <a:bodyPr/>
                    <a:lstStyle/>
                    <a:p>
                      <a:pPr marL="92075" indent="-92075" algn="just">
                        <a:buFont typeface="Arial" panose="020B0604020202020204" pitchFamily="34" charset="0"/>
                        <a:buChar char="•"/>
                      </a:pPr>
                      <a:r>
                        <a:rPr kumimoji="1" lang="ja-JP" altLang="en-US" sz="1500" dirty="0">
                          <a:solidFill>
                            <a:schemeClr val="tx1"/>
                          </a:solidFill>
                          <a:latin typeface="BIZ UDPゴシック" panose="020B0400000000000000" pitchFamily="50" charset="-128"/>
                          <a:ea typeface="BIZ UDPゴシック" panose="020B0400000000000000" pitchFamily="50" charset="-128"/>
                        </a:rPr>
                        <a:t>都市の個性となる美しいみどりの景観が創出・保全され、国際的な観点でまちの品格・魅力が高まり、にぎわいあるまちとなっている。</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solidFill>
                      <a:srgbClr val="E9EBF5"/>
                    </a:solidFill>
                  </a:tcPr>
                </a:tc>
                <a:tc>
                  <a:txBody>
                    <a:bodyPr/>
                    <a:lstStyle/>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質の高い都市空間づくり</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まちの活性化の取組み</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solidFill>
                      <a:srgbClr val="E9EBF5"/>
                    </a:solidFill>
                  </a:tcPr>
                </a:tc>
                <a:extLst>
                  <a:ext uri="{0D108BD9-81ED-4DB2-BD59-A6C34878D82A}">
                    <a16:rowId xmlns:a16="http://schemas.microsoft.com/office/drawing/2014/main" val="317997009"/>
                  </a:ext>
                </a:extLst>
              </a:tr>
              <a:tr h="609600">
                <a:tc>
                  <a:txBody>
                    <a:bodyPr/>
                    <a:lstStyle/>
                    <a:p>
                      <a:pPr marL="92075" marR="0" lvl="0" indent="-920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dirty="0">
                          <a:solidFill>
                            <a:schemeClr val="tx1"/>
                          </a:solidFill>
                          <a:latin typeface="BIZ UDPゴシック" panose="020B0400000000000000" pitchFamily="50" charset="-128"/>
                          <a:ea typeface="BIZ UDPゴシック" panose="020B0400000000000000" pitchFamily="50" charset="-128"/>
                        </a:rPr>
                        <a:t>生活にゆとりと潤いをもたらす身近なみどりとオープンスペースが確保され、心身の健康を育むことができるみどりづくりが進んでいる。</a:t>
                      </a:r>
                    </a:p>
                  </a:txBody>
                  <a:tcPr marL="72000" marR="72000" marT="36000" marB="36000" anchor="ctr"/>
                </a:tc>
                <a:tc>
                  <a:txBody>
                    <a:bodyPr/>
                    <a:lstStyle/>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質の高い暮らしを育むみどりづくり</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just"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みどりを使う多様な仕組みづくり</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tc>
                <a:extLst>
                  <a:ext uri="{0D108BD9-81ED-4DB2-BD59-A6C34878D82A}">
                    <a16:rowId xmlns:a16="http://schemas.microsoft.com/office/drawing/2014/main" val="1864836387"/>
                  </a:ext>
                </a:extLst>
              </a:tr>
              <a:tr h="334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dirty="0">
                          <a:solidFill>
                            <a:schemeClr val="tx1"/>
                          </a:solidFill>
                          <a:latin typeface="BIZ UDPゴシック" panose="020B0400000000000000" pitchFamily="50" charset="-128"/>
                          <a:ea typeface="BIZ UDPゴシック" panose="020B0400000000000000" pitchFamily="50" charset="-128"/>
                        </a:rPr>
                        <a:t>全てのいのちの共生</a:t>
                      </a:r>
                      <a:endParaRPr kumimoji="1" lang="ja-JP" altLang="en-US" sz="1500"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solidFill>
                      <a:schemeClr val="accent5">
                        <a:lumMod val="60000"/>
                        <a:lumOff val="40000"/>
                      </a:schemeClr>
                    </a:solidFill>
                  </a:tcPr>
                </a:tc>
                <a:tc>
                  <a:txBody>
                    <a:bodyPr/>
                    <a:lstStyle/>
                    <a:p>
                      <a:endParaRPr kumimoji="1" lang="ja-JP" altLang="en-US" sz="1500"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solidFill>
                      <a:schemeClr val="accent5">
                        <a:lumMod val="60000"/>
                        <a:lumOff val="40000"/>
                      </a:schemeClr>
                    </a:solidFill>
                  </a:tcPr>
                </a:tc>
                <a:extLst>
                  <a:ext uri="{0D108BD9-81ED-4DB2-BD59-A6C34878D82A}">
                    <a16:rowId xmlns:a16="http://schemas.microsoft.com/office/drawing/2014/main" val="3465477768"/>
                  </a:ext>
                </a:extLst>
              </a:tr>
              <a:tr h="823646">
                <a:tc>
                  <a:txBody>
                    <a:bodyPr/>
                    <a:lstStyle/>
                    <a:p>
                      <a:pPr marL="92075" indent="-92075" algn="just">
                        <a:buFont typeface="Arial" panose="020B0604020202020204" pitchFamily="34" charset="0"/>
                        <a:buChar char="•"/>
                      </a:pPr>
                      <a:r>
                        <a:rPr kumimoji="1" lang="ja-JP" altLang="en-US" sz="1500" dirty="0">
                          <a:solidFill>
                            <a:schemeClr val="tx1"/>
                          </a:solidFill>
                          <a:latin typeface="BIZ UDPゴシック" panose="020B0400000000000000" pitchFamily="50" charset="-128"/>
                          <a:ea typeface="BIZ UDPゴシック" panose="020B0400000000000000" pitchFamily="50" charset="-128"/>
                        </a:rPr>
                        <a:t>多様な生き物の生息・生育、移動空間として、今あるみどりの保全と適切な維持管理やネットワーク化が進むことで、健全な生態系が育まれ、</a:t>
                      </a:r>
                      <a:br>
                        <a:rPr kumimoji="1" lang="en-US" altLang="ja-JP" sz="1500" dirty="0">
                          <a:solidFill>
                            <a:schemeClr val="tx1"/>
                          </a:solidFill>
                          <a:latin typeface="BIZ UDPゴシック" panose="020B0400000000000000" pitchFamily="50" charset="-128"/>
                          <a:ea typeface="BIZ UDPゴシック" panose="020B0400000000000000" pitchFamily="50" charset="-128"/>
                        </a:rPr>
                      </a:br>
                      <a:r>
                        <a:rPr kumimoji="1" lang="ja-JP" altLang="en-US" sz="1500" dirty="0">
                          <a:solidFill>
                            <a:schemeClr val="tx1"/>
                          </a:solidFill>
                          <a:latin typeface="BIZ UDPゴシック" panose="020B0400000000000000" pitchFamily="50" charset="-128"/>
                          <a:ea typeface="BIZ UDPゴシック" panose="020B0400000000000000" pitchFamily="50" charset="-128"/>
                        </a:rPr>
                        <a:t>ネイチャーポジティブが促進されている。</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tc>
                <a:tc>
                  <a:txBody>
                    <a:bodyPr/>
                    <a:lstStyle/>
                    <a:p>
                      <a:pPr marL="266700" marR="0" lvl="0" indent="-266700" algn="just"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生き物の生息の場の保全・創出と</a:t>
                      </a:r>
                      <a:br>
                        <a:rPr kumimoji="1" lang="en-US" altLang="ja-JP" sz="15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ネットワーク化</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p>
                      <a:pPr marL="182563" marR="0" lvl="0" indent="-182563"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 地域の特性に応じた生態系の健全化</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tc>
                <a:extLst>
                  <a:ext uri="{0D108BD9-81ED-4DB2-BD59-A6C34878D82A}">
                    <a16:rowId xmlns:a16="http://schemas.microsoft.com/office/drawing/2014/main" val="298690549"/>
                  </a:ext>
                </a:extLst>
              </a:tr>
              <a:tr h="891540">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dirty="0">
                          <a:solidFill>
                            <a:schemeClr val="tx1"/>
                          </a:solidFill>
                          <a:latin typeface="BIZ UDPゴシック" panose="020B0400000000000000" pitchFamily="50" charset="-128"/>
                          <a:ea typeface="BIZ UDPゴシック" panose="020B0400000000000000" pitchFamily="50" charset="-128"/>
                        </a:rPr>
                        <a:t>自然と人とのつながりを理解し、大切にする豊かな心と感性が育まれ、</a:t>
                      </a:r>
                      <a:br>
                        <a:rPr kumimoji="1" lang="en-US" altLang="ja-JP" sz="1500" dirty="0">
                          <a:solidFill>
                            <a:schemeClr val="tx1"/>
                          </a:solidFill>
                          <a:latin typeface="BIZ UDPゴシック" panose="020B0400000000000000" pitchFamily="50" charset="-128"/>
                          <a:ea typeface="BIZ UDPゴシック" panose="020B0400000000000000" pitchFamily="50" charset="-128"/>
                        </a:rPr>
                      </a:br>
                      <a:r>
                        <a:rPr kumimoji="1" lang="ja-JP" altLang="en-US" sz="1500" dirty="0">
                          <a:solidFill>
                            <a:schemeClr val="tx1"/>
                          </a:solidFill>
                          <a:latin typeface="BIZ UDPゴシック" panose="020B0400000000000000" pitchFamily="50" charset="-128"/>
                          <a:ea typeface="BIZ UDPゴシック" panose="020B0400000000000000" pitchFamily="50" charset="-128"/>
                        </a:rPr>
                        <a:t>生物多様性の保全や自然の持続可能な利用に向けた活動の輪が広がっている。</a:t>
                      </a:r>
                    </a:p>
                  </a:txBody>
                  <a:tcPr marL="72000" marR="36000" marT="36000" marB="36000" anchor="ctr">
                    <a:solidFill>
                      <a:srgbClr val="E9EBF5"/>
                    </a:solidFill>
                  </a:tcPr>
                </a:tc>
                <a:tc>
                  <a:txBody>
                    <a:bodyPr/>
                    <a:lstStyle/>
                    <a:p>
                      <a:pPr marL="266700" marR="0" lvl="0" indent="-266700" algn="l"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人と自然の共生に係る理解促進</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p>
                      <a:pPr marL="266700" marR="0" lvl="0" indent="-266700" algn="just" defTabSz="128016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自然との共生に向けた府民の行動</a:t>
                      </a:r>
                      <a:br>
                        <a:rPr kumimoji="1" lang="en-US" altLang="ja-JP" sz="1500" b="0" u="none" dirty="0">
                          <a:solidFill>
                            <a:schemeClr val="tx1"/>
                          </a:solidFill>
                          <a:latin typeface="BIZ UDPゴシック" panose="020B0400000000000000" pitchFamily="50" charset="-128"/>
                          <a:ea typeface="BIZ UDPゴシック" panose="020B0400000000000000" pitchFamily="50" charset="-128"/>
                        </a:rPr>
                      </a:b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変容</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solidFill>
                      <a:srgbClr val="E9EBF5"/>
                    </a:solidFill>
                  </a:tcPr>
                </a:tc>
                <a:extLst>
                  <a:ext uri="{0D108BD9-81ED-4DB2-BD59-A6C34878D82A}">
                    <a16:rowId xmlns:a16="http://schemas.microsoft.com/office/drawing/2014/main" val="2504638094"/>
                  </a:ext>
                </a:extLst>
              </a:tr>
            </a:tbl>
          </a:graphicData>
        </a:graphic>
      </p:graphicFrame>
      <p:sp>
        <p:nvSpPr>
          <p:cNvPr id="5" name="テキスト ボックス 4">
            <a:extLst>
              <a:ext uri="{FF2B5EF4-FFF2-40B4-BE49-F238E27FC236}">
                <a16:creationId xmlns:a16="http://schemas.microsoft.com/office/drawing/2014/main" id="{AE8A3373-91AA-4065-8789-758E99179825}"/>
              </a:ext>
            </a:extLst>
          </p:cNvPr>
          <p:cNvSpPr txBox="1"/>
          <p:nvPr/>
        </p:nvSpPr>
        <p:spPr>
          <a:xfrm>
            <a:off x="5610332" y="28516"/>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96019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２　取組方針と取組イメージ（具体的施策）（案）</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12</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100F8BA-B42C-05EA-23B1-863829B07882}"/>
              </a:ext>
            </a:extLst>
          </p:cNvPr>
          <p:cNvSpPr txBox="1"/>
          <p:nvPr/>
        </p:nvSpPr>
        <p:spPr>
          <a:xfrm>
            <a:off x="1884880" y="713296"/>
            <a:ext cx="3150221" cy="338554"/>
          </a:xfrm>
          <a:prstGeom prst="rect">
            <a:avLst/>
          </a:prstGeom>
          <a:solidFill>
            <a:schemeClr val="bg1"/>
          </a:solidFill>
          <a:ln w="19050">
            <a:solidFill>
              <a:schemeClr val="accent6">
                <a:lumMod val="60000"/>
                <a:lumOff val="40000"/>
              </a:schemeClr>
            </a:solidFill>
          </a:ln>
        </p:spPr>
        <p:txBody>
          <a:bodyPr wrap="none" rtlCol="0">
            <a:spAutoFit/>
          </a:bodyPr>
          <a:lstStyle/>
          <a:p>
            <a:pPr algn="l"/>
            <a:r>
              <a:rPr kumimoji="1" lang="ja-JP" altLang="en-US" sz="1600" dirty="0">
                <a:latin typeface="BIZ UDPゴシック" panose="020B0400000000000000" pitchFamily="50" charset="-128"/>
                <a:ea typeface="BIZ UDPゴシック" panose="020B0400000000000000" pitchFamily="50" charset="-128"/>
              </a:rPr>
              <a:t>安全・安心で持続可能な地域形成</a:t>
            </a:r>
          </a:p>
        </p:txBody>
      </p:sp>
      <p:sp>
        <p:nvSpPr>
          <p:cNvPr id="13" name="テキスト ボックス 12">
            <a:extLst>
              <a:ext uri="{FF2B5EF4-FFF2-40B4-BE49-F238E27FC236}">
                <a16:creationId xmlns:a16="http://schemas.microsoft.com/office/drawing/2014/main" id="{502007E0-2E14-D81C-5C17-5DBA4FA9408D}"/>
              </a:ext>
            </a:extLst>
          </p:cNvPr>
          <p:cNvSpPr txBox="1"/>
          <p:nvPr/>
        </p:nvSpPr>
        <p:spPr>
          <a:xfrm>
            <a:off x="1884880" y="1167405"/>
            <a:ext cx="3651962" cy="830997"/>
          </a:xfrm>
          <a:prstGeom prst="rect">
            <a:avLst/>
          </a:prstGeom>
          <a:solidFill>
            <a:schemeClr val="bg1"/>
          </a:solidFill>
          <a:ln w="19050">
            <a:solidFill>
              <a:schemeClr val="accent6">
                <a:lumMod val="60000"/>
                <a:lumOff val="40000"/>
              </a:schemeClr>
            </a:solidFill>
          </a:ln>
        </p:spPr>
        <p:txBody>
          <a:bodyPr wrap="none" rtlCol="0">
            <a:spAutoFit/>
          </a:bodyPr>
          <a:lstStyle/>
          <a:p>
            <a:pPr marL="285750" indent="-285750">
              <a:buFont typeface="Wingdings" panose="05000000000000000000" pitchFamily="2" charset="2"/>
              <a:buChar char="u"/>
            </a:pPr>
            <a:r>
              <a:rPr kumimoji="1" lang="ja-JP" altLang="en-US" sz="1600" b="0" u="none" dirty="0">
                <a:latin typeface="BIZ UDPゴシック" panose="020B0400000000000000" pitchFamily="50" charset="-128"/>
                <a:ea typeface="BIZ UDPゴシック" panose="020B0400000000000000" pitchFamily="50" charset="-128"/>
              </a:rPr>
              <a:t>防災・減災機能、レジリエンスの向上</a:t>
            </a:r>
            <a:endParaRPr kumimoji="1" lang="en-US" altLang="ja-JP" sz="1600" b="0" u="none" dirty="0">
              <a:latin typeface="BIZ UDPゴシック" panose="020B0400000000000000" pitchFamily="50" charset="-128"/>
              <a:ea typeface="BIZ UDPゴシック" panose="020B0400000000000000" pitchFamily="50" charset="-128"/>
            </a:endParaRPr>
          </a:p>
          <a:p>
            <a:r>
              <a:rPr kumimoji="1" lang="ja-JP" altLang="en-US" sz="1600" b="0" u="none"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取組項目</a:t>
            </a:r>
            <a:r>
              <a:rPr kumimoji="1" lang="ja-JP" altLang="en-US" sz="1600" b="0" u="none" dirty="0">
                <a:latin typeface="BIZ UDPゴシック" panose="020B0400000000000000" pitchFamily="50" charset="-128"/>
                <a:ea typeface="BIZ UDPゴシック" panose="020B0400000000000000" pitchFamily="50" charset="-128"/>
              </a:rPr>
              <a:t>）</a:t>
            </a:r>
            <a:endParaRPr kumimoji="1" lang="en-US" altLang="ja-JP" sz="1600" b="0" u="none" dirty="0">
              <a:latin typeface="BIZ UDPゴシック" panose="020B0400000000000000" pitchFamily="50" charset="-128"/>
              <a:ea typeface="BIZ UDPゴシック" panose="020B0400000000000000" pitchFamily="50" charset="-128"/>
            </a:endParaRPr>
          </a:p>
          <a:p>
            <a:pPr marL="355600" indent="-177800">
              <a:buFont typeface="Arial" panose="020B0604020202020204" pitchFamily="34" charset="0"/>
              <a:buChar char="•"/>
            </a:pPr>
            <a:r>
              <a:rPr kumimoji="1" lang="ja-JP" altLang="en-US" sz="1600" b="1" u="sng" dirty="0">
                <a:latin typeface="BIZ UDPゴシック" panose="020B0400000000000000" pitchFamily="50" charset="-128"/>
                <a:ea typeface="BIZ UDPゴシック" panose="020B0400000000000000" pitchFamily="50" charset="-128"/>
              </a:rPr>
              <a:t>災害に強い森林づくり　</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AF240B8-FCF0-073C-635F-BAD4E4AA21A5}"/>
              </a:ext>
            </a:extLst>
          </p:cNvPr>
          <p:cNvSpPr txBox="1"/>
          <p:nvPr/>
        </p:nvSpPr>
        <p:spPr>
          <a:xfrm>
            <a:off x="1866680" y="2483545"/>
            <a:ext cx="679994" cy="307777"/>
          </a:xfrm>
          <a:prstGeom prst="rect">
            <a:avLst/>
          </a:prstGeom>
          <a:solidFill>
            <a:schemeClr val="bg1"/>
          </a:solidFill>
          <a:ln w="12700">
            <a:solidFill>
              <a:schemeClr val="bg1">
                <a:lumMod val="75000"/>
              </a:schemeClr>
            </a:solidFill>
          </a:ln>
        </p:spPr>
        <p:txBody>
          <a:bodyPr wrap="none" rtlCol="0">
            <a:spAutoFit/>
          </a:bodyPr>
          <a:lstStyle/>
          <a:p>
            <a:pPr algn="l"/>
            <a:r>
              <a:rPr kumimoji="1" lang="ja-JP" altLang="en-US" sz="1400" dirty="0">
                <a:latin typeface="BIZ UDPゴシック" panose="020B0400000000000000" pitchFamily="50" charset="-128"/>
                <a:ea typeface="BIZ UDPゴシック" panose="020B0400000000000000" pitchFamily="50" charset="-128"/>
              </a:rPr>
              <a:t>資料４</a:t>
            </a:r>
          </a:p>
        </p:txBody>
      </p:sp>
      <p:cxnSp>
        <p:nvCxnSpPr>
          <p:cNvPr id="17" name="直線矢印コネクタ 16">
            <a:extLst>
              <a:ext uri="{FF2B5EF4-FFF2-40B4-BE49-F238E27FC236}">
                <a16:creationId xmlns:a16="http://schemas.microsoft.com/office/drawing/2014/main" id="{EFAFB675-0723-7A4A-E6EC-3C1EF750C2CC}"/>
              </a:ext>
            </a:extLst>
          </p:cNvPr>
          <p:cNvCxnSpPr>
            <a:cxnSpLocks/>
          </p:cNvCxnSpPr>
          <p:nvPr/>
        </p:nvCxnSpPr>
        <p:spPr>
          <a:xfrm flipV="1">
            <a:off x="2807637" y="1998402"/>
            <a:ext cx="0" cy="863075"/>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7369AF6-4ACB-D7C8-951E-60795546D03E}"/>
              </a:ext>
            </a:extLst>
          </p:cNvPr>
          <p:cNvSpPr txBox="1"/>
          <p:nvPr/>
        </p:nvSpPr>
        <p:spPr>
          <a:xfrm>
            <a:off x="930540" y="713296"/>
            <a:ext cx="595035" cy="338554"/>
          </a:xfrm>
          <a:prstGeom prst="rect">
            <a:avLst/>
          </a:prstGeom>
          <a:solidFill>
            <a:schemeClr val="bg1"/>
          </a:solidFill>
          <a:ln w="19050">
            <a:noFill/>
          </a:ln>
        </p:spPr>
        <p:txBody>
          <a:bodyPr wrap="square" rtlCol="0">
            <a:spAutoFit/>
          </a:bodyPr>
          <a:lstStyle/>
          <a:p>
            <a:pPr algn="l"/>
            <a:r>
              <a:rPr kumimoji="1" lang="ja-JP" altLang="en-US" sz="1600" dirty="0">
                <a:latin typeface="BIZ UDPゴシック" panose="020B0400000000000000" pitchFamily="50" charset="-128"/>
                <a:ea typeface="BIZ UDPゴシック" panose="020B0400000000000000" pitchFamily="50" charset="-128"/>
              </a:rPr>
              <a:t>目標</a:t>
            </a:r>
          </a:p>
        </p:txBody>
      </p:sp>
      <p:sp>
        <p:nvSpPr>
          <p:cNvPr id="19" name="テキスト ボックス 18">
            <a:extLst>
              <a:ext uri="{FF2B5EF4-FFF2-40B4-BE49-F238E27FC236}">
                <a16:creationId xmlns:a16="http://schemas.microsoft.com/office/drawing/2014/main" id="{81DFBD02-7A1F-50F0-4D0C-362FE6CEE874}"/>
              </a:ext>
            </a:extLst>
          </p:cNvPr>
          <p:cNvSpPr txBox="1"/>
          <p:nvPr/>
        </p:nvSpPr>
        <p:spPr>
          <a:xfrm>
            <a:off x="725355" y="1146562"/>
            <a:ext cx="1005403" cy="338554"/>
          </a:xfrm>
          <a:prstGeom prst="rect">
            <a:avLst/>
          </a:prstGeom>
          <a:noFill/>
          <a:ln w="19050">
            <a:noFill/>
          </a:ln>
        </p:spPr>
        <p:txBody>
          <a:bodyPr wrap="none" rtlCol="0">
            <a:spAutoFit/>
          </a:bodyPr>
          <a:lstStyle/>
          <a:p>
            <a:pPr algn="l"/>
            <a:r>
              <a:rPr kumimoji="1" lang="ja-JP" altLang="en-US" sz="1600" dirty="0">
                <a:latin typeface="BIZ UDPゴシック" panose="020B0400000000000000" pitchFamily="50" charset="-128"/>
                <a:ea typeface="BIZ UDPゴシック" panose="020B0400000000000000" pitchFamily="50" charset="-128"/>
              </a:rPr>
              <a:t>取組方針</a:t>
            </a:r>
          </a:p>
        </p:txBody>
      </p:sp>
      <p:sp>
        <p:nvSpPr>
          <p:cNvPr id="3" name="正方形/長方形 2">
            <a:extLst>
              <a:ext uri="{FF2B5EF4-FFF2-40B4-BE49-F238E27FC236}">
                <a16:creationId xmlns:a16="http://schemas.microsoft.com/office/drawing/2014/main" id="{445F177F-3277-4336-9AD6-C07AF2883F75}"/>
              </a:ext>
            </a:extLst>
          </p:cNvPr>
          <p:cNvSpPr/>
          <p:nvPr/>
        </p:nvSpPr>
        <p:spPr>
          <a:xfrm>
            <a:off x="1866680" y="2882213"/>
            <a:ext cx="5958185" cy="362942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C80B62B5-A806-4456-97BB-8D480F5080EE}"/>
              </a:ext>
            </a:extLst>
          </p:cNvPr>
          <p:cNvPicPr>
            <a:picLocks noChangeAspect="1"/>
          </p:cNvPicPr>
          <p:nvPr/>
        </p:nvPicPr>
        <p:blipFill>
          <a:blip r:embed="rId2"/>
          <a:stretch>
            <a:fillRect/>
          </a:stretch>
        </p:blipFill>
        <p:spPr>
          <a:xfrm>
            <a:off x="1866680" y="2861476"/>
            <a:ext cx="5972825" cy="2911248"/>
          </a:xfrm>
          <a:prstGeom prst="rect">
            <a:avLst/>
          </a:prstGeom>
        </p:spPr>
      </p:pic>
      <p:sp>
        <p:nvSpPr>
          <p:cNvPr id="15" name="テキスト ボックス 14">
            <a:extLst>
              <a:ext uri="{FF2B5EF4-FFF2-40B4-BE49-F238E27FC236}">
                <a16:creationId xmlns:a16="http://schemas.microsoft.com/office/drawing/2014/main" id="{097A170B-01C8-41C4-AF69-8CD26F2F2900}"/>
              </a:ext>
            </a:extLst>
          </p:cNvPr>
          <p:cNvSpPr txBox="1"/>
          <p:nvPr/>
        </p:nvSpPr>
        <p:spPr>
          <a:xfrm>
            <a:off x="5610332" y="28516"/>
            <a:ext cx="3600627" cy="338554"/>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回）資料から</a:t>
            </a:r>
            <a:r>
              <a:rPr kumimoji="1" lang="ja-JP" altLang="en-US" sz="1600" dirty="0">
                <a:solidFill>
                  <a:srgbClr val="FF0000"/>
                </a:solidFill>
                <a:latin typeface="BIZ UDPゴシック" panose="020B0400000000000000" pitchFamily="50" charset="-128"/>
                <a:ea typeface="BIZ UDPゴシック" panose="020B0400000000000000" pitchFamily="50" charset="-128"/>
              </a:rPr>
              <a:t>修正無し</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86279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３　実現に向けた方向性（案）</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13</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81AD851-0FE8-CEBB-8401-37CAF88B257D}"/>
              </a:ext>
            </a:extLst>
          </p:cNvPr>
          <p:cNvSpPr txBox="1"/>
          <p:nvPr/>
        </p:nvSpPr>
        <p:spPr>
          <a:xfrm>
            <a:off x="230661" y="709470"/>
            <a:ext cx="9444675" cy="584775"/>
          </a:xfrm>
          <a:prstGeom prst="rect">
            <a:avLst/>
          </a:prstGeom>
          <a:solidFill>
            <a:schemeClr val="bg1"/>
          </a:solidFill>
          <a:ln w="19050">
            <a:solidFill>
              <a:schemeClr val="accent6">
                <a:lumMod val="60000"/>
                <a:lumOff val="40000"/>
              </a:schemeClr>
            </a:solidFill>
          </a:ln>
        </p:spPr>
        <p:txBody>
          <a:bodyPr wrap="square" rIns="108000" rtlCol="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将来像の実現に向けては、３つの目標のそれぞれにおいて、多様な主体との相互連携や共創をはじめとする６つの視点を踏まえた取組みを進めることが必要。</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6" name="表 2">
            <a:extLst>
              <a:ext uri="{FF2B5EF4-FFF2-40B4-BE49-F238E27FC236}">
                <a16:creationId xmlns:a16="http://schemas.microsoft.com/office/drawing/2014/main" id="{9AEC79A8-DA35-47A0-8433-FB9CDAFBC0C7}"/>
              </a:ext>
            </a:extLst>
          </p:cNvPr>
          <p:cNvGraphicFramePr>
            <a:graphicFrameLocks noGrp="1"/>
          </p:cNvGraphicFramePr>
          <p:nvPr/>
        </p:nvGraphicFramePr>
        <p:xfrm>
          <a:off x="345988" y="1666215"/>
          <a:ext cx="9306517" cy="4632789"/>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500285372"/>
                    </a:ext>
                  </a:extLst>
                </a:gridCol>
                <a:gridCol w="6563316">
                  <a:extLst>
                    <a:ext uri="{9D8B030D-6E8A-4147-A177-3AD203B41FA5}">
                      <a16:colId xmlns:a16="http://schemas.microsoft.com/office/drawing/2014/main" val="3884937790"/>
                    </a:ext>
                  </a:extLst>
                </a:gridCol>
              </a:tblGrid>
              <a:tr h="312789">
                <a:tc>
                  <a:txBody>
                    <a:bodyPr/>
                    <a:lstStyle/>
                    <a:p>
                      <a:pPr algn="ctr"/>
                      <a:r>
                        <a:rPr kumimoji="1" lang="ja-JP" altLang="en-US" sz="1600" b="1" u="none" dirty="0">
                          <a:solidFill>
                            <a:schemeClr val="bg1"/>
                          </a:solidFill>
                          <a:latin typeface="BIZ UDPゴシック" panose="020B0400000000000000" pitchFamily="50" charset="-128"/>
                          <a:ea typeface="BIZ UDPゴシック" panose="020B0400000000000000" pitchFamily="50" charset="-128"/>
                        </a:rPr>
                        <a:t>実現に向けた視点</a:t>
                      </a:r>
                    </a:p>
                  </a:txBody>
                  <a:tcPr marL="65314" marR="65314" marT="32657" marB="32657" anchor="ctr"/>
                </a:tc>
                <a:tc>
                  <a:txBody>
                    <a:bodyPr/>
                    <a:lstStyle/>
                    <a:p>
                      <a:pPr algn="ctr"/>
                      <a:r>
                        <a:rPr kumimoji="1" lang="ja-JP" altLang="en-US" sz="1600" b="1" u="none" dirty="0">
                          <a:solidFill>
                            <a:schemeClr val="bg1"/>
                          </a:solidFill>
                          <a:latin typeface="BIZ UDPゴシック" panose="020B0400000000000000" pitchFamily="50" charset="-128"/>
                          <a:ea typeface="BIZ UDPゴシック" panose="020B0400000000000000" pitchFamily="50" charset="-128"/>
                        </a:rPr>
                        <a:t>取組イメージ</a:t>
                      </a:r>
                    </a:p>
                  </a:txBody>
                  <a:tcPr marL="65314" marR="65314" marT="32657" marB="32657" anchor="ctr"/>
                </a:tc>
                <a:extLst>
                  <a:ext uri="{0D108BD9-81ED-4DB2-BD59-A6C34878D82A}">
                    <a16:rowId xmlns:a16="http://schemas.microsoft.com/office/drawing/2014/main" val="1760196830"/>
                  </a:ext>
                </a:extLst>
              </a:tr>
              <a:tr h="900000">
                <a:tc>
                  <a:txBody>
                    <a:bodyPr/>
                    <a:lstStyle/>
                    <a:p>
                      <a:pPr marL="0" indent="0">
                        <a:buFont typeface="BIZ UDPゴシック" panose="020B0400000000000000" pitchFamily="50" charset="-128"/>
                        <a:buNone/>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①連携・共創</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事業者、教育・研究機関、行政、</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NPO</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・府民等の多様な主体の相互連携、共創</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市町村間の連携、近畿圏の府県との連携</a:t>
                      </a:r>
                      <a:r>
                        <a:rPr kumimoji="1" lang="ja-JP" altLang="en-US" sz="1600" b="0" u="none" dirty="0">
                          <a:solidFill>
                            <a:srgbClr val="FF0000"/>
                          </a:solidFill>
                          <a:latin typeface="BIZ UDPゴシック" panose="020B0400000000000000" pitchFamily="50" charset="-128"/>
                          <a:ea typeface="BIZ UDPゴシック" panose="020B0400000000000000" pitchFamily="50" charset="-128"/>
                        </a:rPr>
                        <a:t>、国との連携</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2500862441"/>
                  </a:ext>
                </a:extLst>
              </a:tr>
              <a:tr h="648000">
                <a:tc>
                  <a:txBody>
                    <a:bodyPr/>
                    <a:lstStyle/>
                    <a:p>
                      <a:pPr marL="0" indent="0">
                        <a:buFont typeface="BIZ UDPゴシック" panose="020B0400000000000000" pitchFamily="50" charset="-128"/>
                        <a:buNone/>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②新技術（デジタル含む）　</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u="none" dirty="0">
                          <a:solidFill>
                            <a:schemeClr val="tx1"/>
                          </a:solidFill>
                          <a:latin typeface="BIZ UDPゴシック" panose="020B0400000000000000" pitchFamily="50" charset="-128"/>
                          <a:ea typeface="BIZ UDPゴシック" panose="020B0400000000000000" pitchFamily="50" charset="-128"/>
                        </a:rPr>
                        <a:t>DX</a:t>
                      </a: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等の新技術を活用した効果的・効率的な手法の導入</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産学官民の多様な主体の共創によるイノベーションの創出</a:t>
                      </a:r>
                      <a:endParaRPr kumimoji="1" lang="ja-JP" altLang="en-US" sz="1600" b="0" u="none" dirty="0">
                        <a:solidFill>
                          <a:schemeClr val="tx1"/>
                        </a:solidFill>
                        <a:highlight>
                          <a:srgbClr val="FFFF00"/>
                        </a:highlight>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3180748957"/>
                  </a:ext>
                </a:extLst>
              </a:tr>
              <a:tr h="720000">
                <a:tc>
                  <a:txBody>
                    <a:bodyPr/>
                    <a:lstStyle/>
                    <a:p>
                      <a:pPr marL="0" indent="0">
                        <a:buFont typeface="BIZ UDPゴシック" panose="020B0400000000000000" pitchFamily="50" charset="-128"/>
                        <a:buNone/>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③価値のみえる化・進捗管理</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アウトカム指標等に基づく進捗管理と取組みの推進</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みどりの効果と価値の見える化の検討</a:t>
                      </a:r>
                    </a:p>
                  </a:txBody>
                  <a:tcPr marL="65314" marR="65314" marT="32657" marB="32657" anchor="ctr"/>
                </a:tc>
                <a:extLst>
                  <a:ext uri="{0D108BD9-81ED-4DB2-BD59-A6C34878D82A}">
                    <a16:rowId xmlns:a16="http://schemas.microsoft.com/office/drawing/2014/main" val="427699428"/>
                  </a:ext>
                </a:extLst>
              </a:tr>
              <a:tr h="432000">
                <a:tc>
                  <a:txBody>
                    <a:bodyPr/>
                    <a:lstStyle/>
                    <a:p>
                      <a:pPr marL="0" indent="0">
                        <a:buFont typeface="BIZ UDPゴシック" panose="020B0400000000000000" pitchFamily="50" charset="-128"/>
                        <a:buNone/>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④情報発信　</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効果的な情報発信と海外展開</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2007192338"/>
                  </a:ext>
                </a:extLst>
              </a:tr>
              <a:tr h="720000">
                <a:tc>
                  <a:txBody>
                    <a:bodyPr/>
                    <a:lstStyle/>
                    <a:p>
                      <a:pPr marL="0" indent="0">
                        <a:buFont typeface="BIZ UDPゴシック" panose="020B0400000000000000" pitchFamily="50" charset="-128"/>
                        <a:buNone/>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⑤人材育成　</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緑地のさらなる充実に向けて活動する人材や組織の育成</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森林・農地を保全する人材の育成・確保</a:t>
                      </a:r>
                    </a:p>
                  </a:txBody>
                  <a:tcPr marL="65314" marR="65314" marT="32657" marB="32657" anchor="ctr"/>
                </a:tc>
                <a:extLst>
                  <a:ext uri="{0D108BD9-81ED-4DB2-BD59-A6C34878D82A}">
                    <a16:rowId xmlns:a16="http://schemas.microsoft.com/office/drawing/2014/main" val="55606744"/>
                  </a:ext>
                </a:extLst>
              </a:tr>
              <a:tr h="900000">
                <a:tc>
                  <a:txBody>
                    <a:bodyPr/>
                    <a:lstStyle/>
                    <a:p>
                      <a:pPr marL="0" indent="0">
                        <a:buFont typeface="BIZ UDPゴシック" panose="020B0400000000000000" pitchFamily="50" charset="-128"/>
                        <a:buNone/>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⑥体制・資金の確保　　　　　　　 </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他分野との連携（財源確保、人材育成等）による持続可能な体制構築</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府民・企業等からの投資による資金調達手法の検討</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BIZ UDPゴシック" panose="020B0400000000000000" pitchFamily="50" charset="-128"/>
                          <a:ea typeface="BIZ UDPゴシック" panose="020B0400000000000000" pitchFamily="50" charset="-128"/>
                        </a:rPr>
                        <a:t>みどりづくりに係る費用負担への理解促進</a:t>
                      </a:r>
                      <a:endParaRPr kumimoji="1" lang="ja-JP" altLang="en-US" sz="16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3454333971"/>
                  </a:ext>
                </a:extLst>
              </a:tr>
            </a:tbl>
          </a:graphicData>
        </a:graphic>
      </p:graphicFrame>
      <p:sp>
        <p:nvSpPr>
          <p:cNvPr id="7" name="テキスト ボックス 6">
            <a:extLst>
              <a:ext uri="{FF2B5EF4-FFF2-40B4-BE49-F238E27FC236}">
                <a16:creationId xmlns:a16="http://schemas.microsoft.com/office/drawing/2014/main" id="{EA925D23-4F4B-4A72-938B-44725EDC4DEF}"/>
              </a:ext>
            </a:extLst>
          </p:cNvPr>
          <p:cNvSpPr txBox="1"/>
          <p:nvPr/>
        </p:nvSpPr>
        <p:spPr>
          <a:xfrm>
            <a:off x="5610332" y="28516"/>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67434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7284-3DCF-7AF9-0732-E023F974EEB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71DD7B4-501B-D7CF-300E-F5C8E9CF49E9}"/>
              </a:ext>
            </a:extLst>
          </p:cNvPr>
          <p:cNvSpPr txBox="1">
            <a:spLocks/>
          </p:cNvSpPr>
          <p:nvPr/>
        </p:nvSpPr>
        <p:spPr bwMode="auto">
          <a:xfrm>
            <a:off x="1" y="2731517"/>
            <a:ext cx="9905999" cy="11062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dirty="0">
                <a:solidFill>
                  <a:sysClr val="window" lastClr="FFFFFF"/>
                </a:solidFill>
                <a:latin typeface="BIZ UDPゴシック" panose="020B0400000000000000" pitchFamily="50" charset="-128"/>
                <a:ea typeface="BIZ UDPゴシック" panose="020B0400000000000000" pitchFamily="50" charset="-128"/>
              </a:rPr>
              <a:t>計画期間について</a:t>
            </a:r>
            <a:endParaRPr lang="en-US" altLang="ja-JP" sz="2800" b="1" dirty="0">
              <a:solidFill>
                <a:sysClr val="window" lastClr="FFFFFF"/>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6AA7C2C-1D15-49F4-A509-681DB2C14CDD}"/>
              </a:ext>
            </a:extLst>
          </p:cNvPr>
          <p:cNvSpPr txBox="1"/>
          <p:nvPr/>
        </p:nvSpPr>
        <p:spPr>
          <a:xfrm>
            <a:off x="2726270" y="1419733"/>
            <a:ext cx="4453459" cy="905551"/>
          </a:xfrm>
          <a:prstGeom prst="rect">
            <a:avLst/>
          </a:prstGeom>
          <a:solidFill>
            <a:schemeClr val="accent4"/>
          </a:solidFill>
          <a:ln w="19050">
            <a:solidFill>
              <a:schemeClr val="accent6">
                <a:lumMod val="60000"/>
                <a:lumOff val="40000"/>
              </a:schemeClr>
            </a:solidFill>
          </a:ln>
        </p:spPr>
        <p:txBody>
          <a:bodyPr wrap="square" rIns="108000" rtlCol="0" anchor="ctr">
            <a:noAutofit/>
          </a:bodyPr>
          <a:lstStyle/>
          <a:p>
            <a:pPr algn="ct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前々回部会（第</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回）資料から</a:t>
            </a:r>
            <a:r>
              <a:rPr kumimoji="1" lang="ja-JP" altLang="en-US" dirty="0">
                <a:solidFill>
                  <a:srgbClr val="FF0000"/>
                </a:solidFill>
                <a:latin typeface="BIZ UDPゴシック" panose="020B0400000000000000" pitchFamily="50" charset="-128"/>
                <a:ea typeface="BIZ UDPゴシック" panose="020B0400000000000000" pitchFamily="50" charset="-128"/>
              </a:rPr>
              <a:t>修正無し</a:t>
            </a:r>
            <a:r>
              <a:rPr kumimoji="1" lang="en-US" altLang="ja-JP" dirty="0">
                <a:latin typeface="BIZ UDPゴシック" panose="020B0400000000000000" pitchFamily="50" charset="-128"/>
                <a:ea typeface="BIZ UDPゴシック" panose="020B0400000000000000" pitchFamily="50" charset="-128"/>
              </a:rPr>
              <a:t>】</a:t>
            </a:r>
          </a:p>
        </p:txBody>
      </p:sp>
      <p:sp>
        <p:nvSpPr>
          <p:cNvPr id="4" name="円/楕円 30">
            <a:extLst>
              <a:ext uri="{FF2B5EF4-FFF2-40B4-BE49-F238E27FC236}">
                <a16:creationId xmlns:a16="http://schemas.microsoft.com/office/drawing/2014/main" id="{D74DECFF-12DC-44A5-AE54-6693DEAFD0A7}"/>
              </a:ext>
            </a:extLst>
          </p:cNvPr>
          <p:cNvSpPr/>
          <p:nvPr/>
        </p:nvSpPr>
        <p:spPr>
          <a:xfrm>
            <a:off x="9419757" y="5053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14</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36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8A13F-EBE6-4DB8-BE2A-0E59A8075A53}"/>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4 </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計画期間等（案）</a:t>
            </a:r>
          </a:p>
        </p:txBody>
      </p:sp>
      <p:sp>
        <p:nvSpPr>
          <p:cNvPr id="3" name="円/楕円 30">
            <a:extLst>
              <a:ext uri="{FF2B5EF4-FFF2-40B4-BE49-F238E27FC236}">
                <a16:creationId xmlns:a16="http://schemas.microsoft.com/office/drawing/2014/main" id="{C228388B-E409-4F6C-A43F-13ABB958F856}"/>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15</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4E51C49-BE00-4ABE-BB40-6940653FC16A}"/>
              </a:ext>
            </a:extLst>
          </p:cNvPr>
          <p:cNvSpPr txBox="1"/>
          <p:nvPr/>
        </p:nvSpPr>
        <p:spPr>
          <a:xfrm>
            <a:off x="358059" y="679921"/>
            <a:ext cx="9189875" cy="1130291"/>
          </a:xfrm>
          <a:prstGeom prst="rect">
            <a:avLst/>
          </a:prstGeom>
          <a:noFill/>
          <a:ln w="19050">
            <a:solidFill>
              <a:schemeClr val="accent6">
                <a:lumMod val="60000"/>
                <a:lumOff val="40000"/>
              </a:schemeClr>
            </a:solidFill>
          </a:ln>
        </p:spPr>
        <p:txBody>
          <a:bodyPr wrap="square" tIns="72000" bIns="72000" rtlCol="0">
            <a:spAutoFit/>
          </a:bodyPr>
          <a:lstStyle/>
          <a:p>
            <a:pPr marL="285750" indent="-285750">
              <a:buFont typeface="Wingdings" panose="05000000000000000000" pitchFamily="2" charset="2"/>
              <a:buChar char="u"/>
            </a:pPr>
            <a:r>
              <a:rPr kumimoji="1" lang="ja-JP" altLang="en-US" b="1" u="sng" dirty="0">
                <a:latin typeface="BIZ UDPゴシック" panose="020B0400000000000000" pitchFamily="50" charset="-128"/>
                <a:ea typeface="BIZ UDPゴシック" panose="020B0400000000000000" pitchFamily="50" charset="-128"/>
              </a:rPr>
              <a:t>現行計画の計画期間</a:t>
            </a:r>
            <a:endParaRPr kumimoji="1" lang="en-US" altLang="ja-JP" b="1" u="sng" dirty="0">
              <a:latin typeface="BIZ UDPゴシック" panose="020B0400000000000000" pitchFamily="50" charset="-128"/>
              <a:ea typeface="BIZ UDPゴシック" panose="020B0400000000000000" pitchFamily="50" charset="-128"/>
            </a:endParaRPr>
          </a:p>
          <a:p>
            <a:pPr>
              <a:spcBef>
                <a:spcPts val="600"/>
              </a:spcBef>
            </a:pPr>
            <a:r>
              <a:rPr kumimoji="1" lang="ja-JP" altLang="en-US" dirty="0">
                <a:latin typeface="BIZ UDPゴシック" panose="020B0400000000000000" pitchFamily="50" charset="-128"/>
                <a:ea typeface="BIZ UDPゴシック" panose="020B0400000000000000" pitchFamily="50" charset="-128"/>
              </a:rPr>
              <a:t>　２００９年１２月～</a:t>
            </a:r>
            <a:r>
              <a:rPr kumimoji="1" lang="ja-JP" altLang="en-US" b="1" u="sng" dirty="0">
                <a:latin typeface="BIZ UDPゴシック" panose="020B0400000000000000" pitchFamily="50" charset="-128"/>
                <a:ea typeface="BIZ UDPゴシック" panose="020B0400000000000000" pitchFamily="50" charset="-128"/>
              </a:rPr>
              <a:t>２０２５年</a:t>
            </a:r>
            <a:endParaRPr kumimoji="1" lang="en-US" altLang="ja-JP" dirty="0">
              <a:latin typeface="BIZ UDPゴシック" panose="020B0400000000000000" pitchFamily="50" charset="-128"/>
              <a:ea typeface="BIZ UDPゴシック" panose="020B0400000000000000" pitchFamily="50" charset="-128"/>
            </a:endParaRPr>
          </a:p>
          <a:p>
            <a:pPr marL="357188" indent="-357188">
              <a:spcBef>
                <a:spcPts val="300"/>
              </a:spcBef>
            </a:pPr>
            <a:r>
              <a:rPr kumimoji="1" lang="ja-JP" altLang="en-US"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「将来ビジョン・大阪」（２００８～２０２５年）の「みどりの風を感じる大都市 オンリー１」の実現プラン</a:t>
            </a:r>
            <a:endParaRPr kumimoji="1" lang="en-US" altLang="ja-JP"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DB3FD55-8F27-4EF3-B49E-0985547F17C9}"/>
              </a:ext>
            </a:extLst>
          </p:cNvPr>
          <p:cNvSpPr txBox="1"/>
          <p:nvPr/>
        </p:nvSpPr>
        <p:spPr>
          <a:xfrm>
            <a:off x="358058" y="2439963"/>
            <a:ext cx="9189875" cy="1530401"/>
          </a:xfrm>
          <a:prstGeom prst="rect">
            <a:avLst/>
          </a:prstGeom>
          <a:noFill/>
          <a:ln w="19050">
            <a:solidFill>
              <a:schemeClr val="accent6">
                <a:lumMod val="60000"/>
                <a:lumOff val="40000"/>
              </a:schemeClr>
            </a:solidFill>
          </a:ln>
        </p:spPr>
        <p:txBody>
          <a:bodyPr wrap="square" tIns="72000" bIns="72000" rtlCol="0" anchor="ctr" anchorCtr="0">
            <a:spAutoFit/>
          </a:bodyPr>
          <a:lstStyle/>
          <a:p>
            <a:pPr marL="285750" indent="-285750">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みどりに係る将来像や方向性は１００年の体系を意識した検討が必要。</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「大阪のまちづくりグランドデザイン」では、</a:t>
            </a:r>
            <a:r>
              <a:rPr kumimoji="1" lang="ja-JP" altLang="en-US" b="1" u="sng" dirty="0">
                <a:latin typeface="BIZ UDPゴシック" panose="020B0400000000000000" pitchFamily="50" charset="-128"/>
                <a:ea typeface="BIZ UDPゴシック" panose="020B0400000000000000" pitchFamily="50" charset="-128"/>
              </a:rPr>
              <a:t>２０５０年を目標</a:t>
            </a:r>
            <a:r>
              <a:rPr kumimoji="1" lang="ja-JP" altLang="en-US" dirty="0">
                <a:latin typeface="BIZ UDPゴシック" panose="020B0400000000000000" pitchFamily="50" charset="-128"/>
                <a:ea typeface="BIZ UDPゴシック" panose="020B0400000000000000" pitchFamily="50" charset="-128"/>
              </a:rPr>
              <a:t>として、大阪のめざすべき</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都市像やまちづくりの方向性を提示。</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「２０３０大阪府環境総合計画」では、</a:t>
            </a:r>
            <a:r>
              <a:rPr kumimoji="1" lang="ja-JP" altLang="en-US" b="1" u="sng" dirty="0">
                <a:latin typeface="BIZ UDPゴシック" panose="020B0400000000000000" pitchFamily="50" charset="-128"/>
                <a:ea typeface="BIZ UDPゴシック" panose="020B0400000000000000" pitchFamily="50" charset="-128"/>
              </a:rPr>
              <a:t>２０５０年のめざすべき将来像</a:t>
            </a:r>
            <a:r>
              <a:rPr kumimoji="1" lang="ja-JP" altLang="en-US" dirty="0">
                <a:latin typeface="BIZ UDPゴシック" panose="020B0400000000000000" pitchFamily="50" charset="-128"/>
                <a:ea typeface="BIZ UDPゴシック" panose="020B0400000000000000" pitchFamily="50" charset="-128"/>
              </a:rPr>
              <a:t>を掲げるとともに、</a:t>
            </a:r>
            <a:br>
              <a:rPr kumimoji="1" lang="en-US" altLang="ja-JP" dirty="0">
                <a:latin typeface="BIZ UDPゴシック" panose="020B0400000000000000" pitchFamily="50" charset="-128"/>
                <a:ea typeface="BIZ UDPゴシック" panose="020B0400000000000000" pitchFamily="50" charset="-128"/>
              </a:rPr>
            </a:br>
            <a:r>
              <a:rPr kumimoji="1" lang="ja-JP" altLang="en-US" b="1" u="sng" dirty="0">
                <a:latin typeface="BIZ UDPゴシック" panose="020B0400000000000000" pitchFamily="50" charset="-128"/>
                <a:ea typeface="BIZ UDPゴシック" panose="020B0400000000000000" pitchFamily="50" charset="-128"/>
              </a:rPr>
              <a:t>２０３０年の実現すべき姿</a:t>
            </a:r>
            <a:r>
              <a:rPr kumimoji="1" lang="ja-JP" altLang="en-US" dirty="0">
                <a:latin typeface="BIZ UDPゴシック" panose="020B0400000000000000" pitchFamily="50" charset="-128"/>
                <a:ea typeface="BIZ UDPゴシック" panose="020B0400000000000000" pitchFamily="50" charset="-128"/>
              </a:rPr>
              <a:t>を提示。</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矢印: 下 6">
            <a:extLst>
              <a:ext uri="{FF2B5EF4-FFF2-40B4-BE49-F238E27FC236}">
                <a16:creationId xmlns:a16="http://schemas.microsoft.com/office/drawing/2014/main" id="{C8966BC1-76D7-49F1-B108-9898F308F90A}"/>
              </a:ext>
            </a:extLst>
          </p:cNvPr>
          <p:cNvSpPr/>
          <p:nvPr/>
        </p:nvSpPr>
        <p:spPr>
          <a:xfrm>
            <a:off x="4531267" y="1926315"/>
            <a:ext cx="843456" cy="314535"/>
          </a:xfrm>
          <a:prstGeom prst="downArrow">
            <a:avLst/>
          </a:prstGeom>
          <a:solidFill>
            <a:schemeClr val="accent6">
              <a:lumMod val="20000"/>
              <a:lumOff val="80000"/>
            </a:schemeClr>
          </a:solidFill>
          <a:ln w="1905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F888C7F-BE7E-46FD-8184-CF071B848DE1}"/>
              </a:ext>
            </a:extLst>
          </p:cNvPr>
          <p:cNvSpPr txBox="1"/>
          <p:nvPr/>
        </p:nvSpPr>
        <p:spPr>
          <a:xfrm>
            <a:off x="327475" y="4585019"/>
            <a:ext cx="9272282" cy="1530401"/>
          </a:xfrm>
          <a:prstGeom prst="rect">
            <a:avLst/>
          </a:prstGeom>
          <a:noFill/>
          <a:ln w="19050">
            <a:solidFill>
              <a:schemeClr val="accent6">
                <a:lumMod val="60000"/>
                <a:lumOff val="40000"/>
              </a:schemeClr>
            </a:solidFill>
          </a:ln>
        </p:spPr>
        <p:txBody>
          <a:bodyPr wrap="square" tIns="72000" bIns="72000" rtlCol="0" anchor="ctr" anchorCtr="0">
            <a:spAutoFit/>
          </a:bodyPr>
          <a:lstStyle/>
          <a:p>
            <a:pPr marL="285750" indent="-285750">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みどりづくりは短期間で実現できるものではなく、長期的な視点を持って取り組む必要。</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次期計画においては、</a:t>
            </a:r>
            <a:r>
              <a:rPr kumimoji="1" lang="en-US" altLang="ja-JP" b="1" u="sng" dirty="0">
                <a:latin typeface="BIZ UDPゴシック" panose="020B0400000000000000" pitchFamily="50" charset="-128"/>
                <a:ea typeface="BIZ UDPゴシック" panose="020B0400000000000000" pitchFamily="50" charset="-128"/>
              </a:rPr>
              <a:t>2050</a:t>
            </a:r>
            <a:r>
              <a:rPr kumimoji="1" lang="ja-JP" altLang="en-US" b="1" u="sng" dirty="0">
                <a:latin typeface="BIZ UDPゴシック" panose="020B0400000000000000" pitchFamily="50" charset="-128"/>
                <a:ea typeface="BIZ UDPゴシック" panose="020B0400000000000000" pitchFamily="50" charset="-128"/>
              </a:rPr>
              <a:t>年のめざすべき将来像</a:t>
            </a:r>
            <a:r>
              <a:rPr kumimoji="1" lang="ja-JP" altLang="en-US" dirty="0">
                <a:latin typeface="BIZ UDPゴシック" panose="020B0400000000000000" pitchFamily="50" charset="-128"/>
                <a:ea typeface="BIZ UDPゴシック" panose="020B0400000000000000" pitchFamily="50" charset="-128"/>
              </a:rPr>
              <a:t>と、その実現に向けた</a:t>
            </a:r>
            <a:r>
              <a:rPr kumimoji="1" lang="ja-JP" altLang="en-US" b="1" u="sng" dirty="0">
                <a:latin typeface="BIZ UDPゴシック" panose="020B0400000000000000" pitchFamily="50" charset="-128"/>
                <a:ea typeface="BIZ UDPゴシック" panose="020B0400000000000000" pitchFamily="50" charset="-128"/>
              </a:rPr>
              <a:t>２０３５年度までに実施する施策の基本的な方向性</a:t>
            </a:r>
            <a:r>
              <a:rPr kumimoji="1" lang="ja-JP" altLang="en-US" dirty="0">
                <a:latin typeface="BIZ UDPゴシック" panose="020B0400000000000000" pitchFamily="50" charset="-128"/>
                <a:ea typeface="BIZ UDPゴシック" panose="020B0400000000000000" pitchFamily="50" charset="-128"/>
              </a:rPr>
              <a:t>を提示。</a:t>
            </a:r>
            <a:endParaRPr kumimoji="1" lang="en-US" altLang="ja-JP" dirty="0">
              <a:highlight>
                <a:srgbClr val="FFFF00"/>
              </a:highlight>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kumimoji="1" lang="ja-JP" altLang="en-US" dirty="0">
                <a:latin typeface="BIZ UDPゴシック" panose="020B0400000000000000" pitchFamily="50" charset="-128"/>
                <a:ea typeface="BIZ UDPゴシック" panose="020B0400000000000000" pitchFamily="50" charset="-128"/>
              </a:rPr>
              <a:t>併せて、</a:t>
            </a:r>
            <a:r>
              <a:rPr kumimoji="1" lang="ja-JP" altLang="en-US" b="1" u="sng" dirty="0">
                <a:latin typeface="BIZ UDPゴシック" panose="020B0400000000000000" pitchFamily="50" charset="-128"/>
                <a:ea typeface="BIZ UDPゴシック" panose="020B0400000000000000" pitchFamily="50" charset="-128"/>
              </a:rPr>
              <a:t>ロードマップ等により、中期的な方向性</a:t>
            </a:r>
            <a:r>
              <a:rPr kumimoji="1" lang="ja-JP" altLang="en-US" dirty="0">
                <a:latin typeface="BIZ UDPゴシック" panose="020B0400000000000000" pitchFamily="50" charset="-128"/>
                <a:ea typeface="BIZ UDPゴシック" panose="020B0400000000000000" pitchFamily="50" charset="-128"/>
              </a:rPr>
              <a:t>を提示するとともに、関連</a:t>
            </a:r>
            <a:r>
              <a:rPr kumimoji="1" lang="ja-JP" altLang="en-US">
                <a:latin typeface="BIZ UDPゴシック" panose="020B0400000000000000" pitchFamily="50" charset="-128"/>
                <a:ea typeface="BIZ UDPゴシック" panose="020B0400000000000000" pitchFamily="50" charset="-128"/>
              </a:rPr>
              <a:t>計画の見直しや改定</a:t>
            </a:r>
            <a:r>
              <a:rPr kumimoji="1" lang="ja-JP" altLang="en-US" dirty="0">
                <a:latin typeface="BIZ UDPゴシック" panose="020B0400000000000000" pitchFamily="50" charset="-128"/>
                <a:ea typeface="BIZ UDPゴシック" panose="020B0400000000000000" pitchFamily="50" charset="-128"/>
              </a:rPr>
              <a:t>等の状況を</a:t>
            </a:r>
            <a:r>
              <a:rPr kumimoji="1" lang="ja-JP" altLang="en-US">
                <a:latin typeface="BIZ UDPゴシック" panose="020B0400000000000000" pitchFamily="50" charset="-128"/>
                <a:ea typeface="BIZ UDPゴシック" panose="020B0400000000000000" pitchFamily="50" charset="-128"/>
              </a:rPr>
              <a:t>踏まえ中間評価（見直し）を</a:t>
            </a:r>
            <a:r>
              <a:rPr kumimoji="1" lang="ja-JP" altLang="en-US" dirty="0">
                <a:latin typeface="BIZ UDPゴシック" panose="020B0400000000000000" pitchFamily="50" charset="-128"/>
                <a:ea typeface="BIZ UDPゴシック" panose="020B0400000000000000" pitchFamily="50" charset="-128"/>
              </a:rPr>
              <a:t>実施。</a:t>
            </a:r>
            <a:endParaRPr kumimoji="1" lang="en-US" altLang="ja-JP" dirty="0">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DAEE34E3-15F6-400B-90A6-A93E85FBD015}"/>
              </a:ext>
            </a:extLst>
          </p:cNvPr>
          <p:cNvSpPr/>
          <p:nvPr/>
        </p:nvSpPr>
        <p:spPr>
          <a:xfrm>
            <a:off x="4531267" y="4124750"/>
            <a:ext cx="843456" cy="314535"/>
          </a:xfrm>
          <a:prstGeom prst="downArrow">
            <a:avLst/>
          </a:prstGeom>
          <a:solidFill>
            <a:schemeClr val="accent6">
              <a:lumMod val="20000"/>
              <a:lumOff val="80000"/>
            </a:schemeClr>
          </a:solidFill>
          <a:ln w="1905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C276CBC-B69F-4DC3-B19E-5867FB0A26E3}"/>
              </a:ext>
            </a:extLst>
          </p:cNvPr>
          <p:cNvSpPr txBox="1"/>
          <p:nvPr/>
        </p:nvSpPr>
        <p:spPr>
          <a:xfrm>
            <a:off x="4840056" y="180109"/>
            <a:ext cx="4453459" cy="390479"/>
          </a:xfrm>
          <a:prstGeom prst="rect">
            <a:avLst/>
          </a:prstGeom>
          <a:solidFill>
            <a:schemeClr val="accent4"/>
          </a:solidFill>
          <a:ln w="19050">
            <a:solidFill>
              <a:schemeClr val="accent6">
                <a:lumMod val="60000"/>
                <a:lumOff val="40000"/>
              </a:schemeClr>
            </a:solidFill>
          </a:ln>
        </p:spPr>
        <p:txBody>
          <a:bodyPr wrap="square" rIns="108000" rtlCol="0" anchor="ctr">
            <a:noAutofit/>
          </a:bodyPr>
          <a:lstStyle/>
          <a:p>
            <a:pPr algn="ct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前々回部会（第</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回）資料から</a:t>
            </a:r>
            <a:r>
              <a:rPr kumimoji="1" lang="ja-JP" altLang="en-US" dirty="0">
                <a:solidFill>
                  <a:srgbClr val="FF0000"/>
                </a:solidFill>
                <a:latin typeface="BIZ UDPゴシック" panose="020B0400000000000000" pitchFamily="50" charset="-128"/>
                <a:ea typeface="BIZ UDPゴシック" panose="020B0400000000000000" pitchFamily="50" charset="-128"/>
              </a:rPr>
              <a:t>修正無し</a:t>
            </a:r>
            <a:r>
              <a:rPr kumimoji="1" lang="en-US" altLang="ja-JP"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4747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7284-3DCF-7AF9-0732-E023F974EEB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94C065C-C7ED-E05A-78BB-350A6B0ADA45}"/>
              </a:ext>
            </a:extLst>
          </p:cNvPr>
          <p:cNvSpPr txBox="1"/>
          <p:nvPr/>
        </p:nvSpPr>
        <p:spPr>
          <a:xfrm>
            <a:off x="2473489" y="3937713"/>
            <a:ext cx="6799990" cy="1106200"/>
          </a:xfrm>
          <a:prstGeom prst="rect">
            <a:avLst/>
          </a:prstGeom>
          <a:noFill/>
        </p:spPr>
        <p:txBody>
          <a:bodyPr wrap="square" rtlCol="0">
            <a:spAutoFit/>
          </a:body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５　みどりのネットワーク・配置図</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６　みどりの効果</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E71DD7B4-501B-D7CF-300E-F5C8E9CF49E9}"/>
              </a:ext>
            </a:extLst>
          </p:cNvPr>
          <p:cNvSpPr txBox="1">
            <a:spLocks/>
          </p:cNvSpPr>
          <p:nvPr/>
        </p:nvSpPr>
        <p:spPr bwMode="auto">
          <a:xfrm>
            <a:off x="1" y="2115929"/>
            <a:ext cx="9905999" cy="11062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dirty="0">
                <a:solidFill>
                  <a:sysClr val="window" lastClr="FFFFFF"/>
                </a:solidFill>
                <a:latin typeface="BIZ UDPゴシック" panose="020B0400000000000000" pitchFamily="50" charset="-128"/>
                <a:ea typeface="BIZ UDPゴシック" panose="020B0400000000000000" pitchFamily="50" charset="-128"/>
              </a:rPr>
              <a:t>みどりのネットワーク・配置図、みどりの効果（案）</a:t>
            </a:r>
            <a:endParaRPr lang="en-US" altLang="ja-JP" sz="2800" b="1" dirty="0">
              <a:solidFill>
                <a:sysClr val="window" lastClr="FFFFFF"/>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685D776-6B06-4B79-9827-CA9C4A000C8D}"/>
              </a:ext>
            </a:extLst>
          </p:cNvPr>
          <p:cNvSpPr txBox="1"/>
          <p:nvPr/>
        </p:nvSpPr>
        <p:spPr>
          <a:xfrm>
            <a:off x="2451847" y="726343"/>
            <a:ext cx="5002305" cy="954107"/>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前回部会（第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回）を踏まえた修正案（</a:t>
            </a:r>
            <a:r>
              <a:rPr kumimoji="1" lang="ja-JP" altLang="en-US" sz="28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a:t>
            </a:r>
          </a:p>
        </p:txBody>
      </p:sp>
      <p:sp>
        <p:nvSpPr>
          <p:cNvPr id="8" name="円/楕円 30">
            <a:extLst>
              <a:ext uri="{FF2B5EF4-FFF2-40B4-BE49-F238E27FC236}">
                <a16:creationId xmlns:a16="http://schemas.microsoft.com/office/drawing/2014/main" id="{799304AA-12E9-4308-889F-E486F012D76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16</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3497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３　みどりのネットワーク・配置図（案）　ー大阪のみどりの資源</a:t>
            </a:r>
            <a:r>
              <a:rPr lang="ja-JP" altLang="en-US" sz="2000" b="1" dirty="0">
                <a:solidFill>
                  <a:srgbClr val="FF0000"/>
                </a:solidFill>
                <a:latin typeface="BIZ UDPゴシック" panose="020B0400000000000000" pitchFamily="50" charset="-128"/>
                <a:ea typeface="BIZ UDPゴシック" panose="020B0400000000000000" pitchFamily="50" charset="-128"/>
              </a:rPr>
              <a:t>の把握</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ー</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17</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7" name="Picture 7">
            <a:extLst>
              <a:ext uri="{FF2B5EF4-FFF2-40B4-BE49-F238E27FC236}">
                <a16:creationId xmlns:a16="http://schemas.microsoft.com/office/drawing/2014/main" id="{6E768996-86F2-5ECF-14C7-C1F9ADA99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775" y="2462197"/>
            <a:ext cx="3322982" cy="355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E456D3CF-B840-F4C2-373E-EE586FAF5D40}"/>
              </a:ext>
            </a:extLst>
          </p:cNvPr>
          <p:cNvSpPr txBox="1"/>
          <p:nvPr/>
        </p:nvSpPr>
        <p:spPr bwMode="white">
          <a:xfrm>
            <a:off x="94205" y="2109256"/>
            <a:ext cx="5778631" cy="4524315"/>
          </a:xfrm>
          <a:prstGeom prst="rect">
            <a:avLst/>
          </a:prstGeom>
          <a:solidFill>
            <a:schemeClr val="bg1"/>
          </a:solidFill>
          <a:ln w="19050">
            <a:noFill/>
          </a:ln>
        </p:spPr>
        <p:txBody>
          <a:bodyPr wrap="square" rtlCol="0">
            <a:spAutoFit/>
          </a:bodyPr>
          <a:lstStyle/>
          <a:p>
            <a:pPr marL="285750" indent="-285750" algn="l">
              <a:buFont typeface="Wingdings" panose="05000000000000000000" pitchFamily="2" charset="2"/>
              <a:buChar char="u"/>
            </a:pPr>
            <a:r>
              <a:rPr kumimoji="1" lang="ja-JP" altLang="en-US" sz="1600" b="1" u="sng" dirty="0">
                <a:latin typeface="BIZ UDPゴシック" panose="020B0400000000000000" pitchFamily="50" charset="-128"/>
                <a:ea typeface="BIZ UDPゴシック" panose="020B0400000000000000" pitchFamily="50" charset="-128"/>
              </a:rPr>
              <a:t>自然特性</a:t>
            </a: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大阪平野の三方をとりまく山地には、自然豊かな森林が連続して存在し、大阪の景観の背景になっている。</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前山として良好な都市景観を形成する丘陵地には、ため池や農空間等の水辺空間が点在し、市街地と周辺山系との緩衝帯となっている。</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solidFill>
                  <a:srgbClr val="FF0000"/>
                </a:solidFill>
                <a:latin typeface="BIZ UDPゴシック" panose="020B0400000000000000" pitchFamily="50" charset="-128"/>
                <a:ea typeface="BIZ UDPゴシック" panose="020B0400000000000000" pitchFamily="50" charset="-128"/>
              </a:rPr>
              <a:t>大阪湾に接する</a:t>
            </a:r>
            <a:r>
              <a:rPr kumimoji="1" lang="ja-JP" altLang="en-US" sz="1600" dirty="0">
                <a:latin typeface="BIZ UDPゴシック" panose="020B0400000000000000" pitchFamily="50" charset="-128"/>
                <a:ea typeface="BIZ UDPゴシック" panose="020B0400000000000000" pitchFamily="50" charset="-128"/>
              </a:rPr>
              <a:t>臨海部には、埋立地が分布し、南北に長い海岸線が水辺の景観を形成。</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河川については、淀川、猪名川、大和川、石川が大阪湾に流れ込み、その他の中小河川・水路が網目状に分布し、水辺の回廊を形成。</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平地部には、農地、ため池、樹林地</a:t>
            </a:r>
            <a:r>
              <a:rPr kumimoji="1" lang="ja-JP" altLang="en-US" sz="1600" dirty="0">
                <a:solidFill>
                  <a:srgbClr val="FF0000"/>
                </a:solidFill>
                <a:latin typeface="BIZ UDPゴシック" panose="020B0400000000000000" pitchFamily="50" charset="-128"/>
                <a:ea typeface="BIZ UDPゴシック" panose="020B0400000000000000" pitchFamily="50" charset="-128"/>
              </a:rPr>
              <a:t>、公園緑地</a:t>
            </a:r>
            <a:r>
              <a:rPr kumimoji="1" lang="ja-JP" altLang="en-US" sz="1600" dirty="0">
                <a:latin typeface="BIZ UDPゴシック" panose="020B0400000000000000" pitchFamily="50" charset="-128"/>
                <a:ea typeface="BIZ UDPゴシック" panose="020B0400000000000000" pitchFamily="50" charset="-128"/>
              </a:rPr>
              <a:t>などのみどりが存在し、それらをつなぐように河川・水路が網目状に展開。</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これらのみどりが、隣接府県等にまたがって存在し、近畿圏における広域的なみどりの骨格構造を形成する。</a:t>
            </a:r>
            <a:endParaRPr kumimoji="1" lang="en-US" altLang="ja-JP" sz="1600" dirty="0">
              <a:latin typeface="BIZ UDPゴシック" panose="020B0400000000000000" pitchFamily="50" charset="-128"/>
              <a:ea typeface="BIZ UDPゴシック" panose="020B0400000000000000" pitchFamily="50" charset="-128"/>
            </a:endParaRPr>
          </a:p>
          <a:p>
            <a:pPr marL="358775" indent="-179388" algn="l">
              <a:buFont typeface="Arial" panose="020B0604020202020204" pitchFamily="34" charset="0"/>
              <a:buChar char="•"/>
            </a:pPr>
            <a:r>
              <a:rPr kumimoji="1" lang="ja-JP" altLang="en-US" sz="1600" dirty="0">
                <a:solidFill>
                  <a:srgbClr val="FF0000"/>
                </a:solidFill>
                <a:latin typeface="BIZ UDPゴシック" panose="020B0400000000000000" pitchFamily="50" charset="-128"/>
                <a:ea typeface="BIZ UDPゴシック" panose="020B0400000000000000" pitchFamily="50" charset="-128"/>
              </a:rPr>
              <a:t>それらのみどりのもと、生物多様性のホットスポットや保存樹木などが点在。生物多様性の保全が図られている区域として、自然共生サイトへの認定が増えつつある。</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60F01318-0FBE-B1B4-077D-74925AADE312}"/>
              </a:ext>
            </a:extLst>
          </p:cNvPr>
          <p:cNvSpPr/>
          <p:nvPr/>
        </p:nvSpPr>
        <p:spPr>
          <a:xfrm>
            <a:off x="6010275" y="2396306"/>
            <a:ext cx="3497603" cy="16232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F9946DE-ED03-5268-706C-98E67A78DF12}"/>
              </a:ext>
            </a:extLst>
          </p:cNvPr>
          <p:cNvSpPr txBox="1"/>
          <p:nvPr/>
        </p:nvSpPr>
        <p:spPr>
          <a:xfrm>
            <a:off x="94205" y="530199"/>
            <a:ext cx="9694178" cy="1376513"/>
          </a:xfrm>
          <a:prstGeom prst="rect">
            <a:avLst/>
          </a:prstGeom>
          <a:solidFill>
            <a:schemeClr val="bg1"/>
          </a:solidFill>
          <a:ln w="19050">
            <a:solidFill>
              <a:schemeClr val="accent6">
                <a:lumMod val="60000"/>
                <a:lumOff val="40000"/>
              </a:schemeClr>
            </a:solidFill>
          </a:ln>
        </p:spPr>
        <p:txBody>
          <a:bodyPr wrap="square" tIns="72000" bIns="72000" rtlCol="0">
            <a:spAutoFit/>
          </a:bodyPr>
          <a:lstStyle/>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大阪には、自然の構造、歴史的背景を持つ街道、近代の社会・経済事情を背景に整備された放射状道路等のみどりの骨格構造が存在。</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みどりづくりを進めるにあたっては、これら大阪のみどりの資源を把握し、その特徴を活かした配置や保全等に関する方針を定めることが重要。</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lang="ja-JP" altLang="en-US" sz="1600" dirty="0">
                <a:latin typeface="BIZ UDPゴシック" panose="020B0400000000000000" pitchFamily="50" charset="-128"/>
                <a:ea typeface="BIZ UDPゴシック" panose="020B0400000000000000" pitchFamily="50" charset="-128"/>
              </a:rPr>
              <a:t>「自然」「社会」「人文歴史」「土地利用」の４つの特性から大阪のみどりの資源を整理。</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C9613B6-BEBA-4AEF-8E8A-8446491C7BC9}"/>
              </a:ext>
            </a:extLst>
          </p:cNvPr>
          <p:cNvSpPr txBox="1"/>
          <p:nvPr/>
        </p:nvSpPr>
        <p:spPr>
          <a:xfrm>
            <a:off x="6187756" y="6115283"/>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92760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　３　みどりのネットワーク・配置図（案）　ー大阪のみどりの資源</a:t>
            </a:r>
            <a:r>
              <a:rPr kumimoji="1" lang="ja-JP" altLang="en-US" sz="2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の把握</a:t>
            </a: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ー</a:t>
            </a:r>
          </a:p>
        </p:txBody>
      </p:sp>
      <p:sp>
        <p:nvSpPr>
          <p:cNvPr id="11" name="円/楕円 30">
            <a:extLst>
              <a:ext uri="{FF2B5EF4-FFF2-40B4-BE49-F238E27FC236}">
                <a16:creationId xmlns:a16="http://schemas.microsoft.com/office/drawing/2014/main" id="{E8F3989E-8D19-4583-9304-40FE7341822C}"/>
              </a:ext>
            </a:extLst>
          </p:cNvPr>
          <p:cNvSpPr>
            <a:spLocks noChangeAspect="1"/>
          </p:cNvSpPr>
          <p:nvPr/>
        </p:nvSpPr>
        <p:spPr>
          <a:xfrm>
            <a:off x="9419757" y="32608"/>
            <a:ext cx="396000" cy="396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9439D75A-5D0D-4091-BA6B-B620B8DC6492}" type="slidenum">
              <a:rPr kumimoji="0" lang="ja-JP" altLang="en-US" sz="1400" b="1" i="0" u="none" strike="noStrike" kern="1200" cap="none" spc="0" normalizeH="0" baseline="0" noProof="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altLang="ja-JP" sz="1400" b="1" i="0" u="none" strike="noStrike" kern="1200" cap="none" spc="0" normalizeH="0" baseline="0" noProof="0" dirty="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Picture 7">
            <a:extLst>
              <a:ext uri="{FF2B5EF4-FFF2-40B4-BE49-F238E27FC236}">
                <a16:creationId xmlns:a16="http://schemas.microsoft.com/office/drawing/2014/main" id="{BEDB3C45-6C2B-4D3B-9908-C09FEEBB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938" y="728653"/>
            <a:ext cx="1914819" cy="2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3B85B700-D266-4141-99E3-A8045164C437}"/>
              </a:ext>
            </a:extLst>
          </p:cNvPr>
          <p:cNvSpPr txBox="1"/>
          <p:nvPr/>
        </p:nvSpPr>
        <p:spPr>
          <a:xfrm>
            <a:off x="200027" y="598259"/>
            <a:ext cx="7103417" cy="2308324"/>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社会特性</a:t>
            </a: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都心部及び都心部周縁は、</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エネルギー消費に伴う人工排熱の増加や</a:t>
            </a:r>
            <a:r>
              <a:rPr kumimoji="1" lang="ja-JP" altLang="en-US" sz="1600" b="0" i="0" u="none" strike="sng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土地の高度利用に</a:t>
            </a:r>
            <a:r>
              <a:rPr kumimoji="1" lang="ja-JP" altLang="en-US" sz="1600" b="0" i="0" u="non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都市化に</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伴う人工的な被覆面の増加</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等</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により、熱環境負荷が大きくなり、暑熱環境が悪化。また、</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地震時などに危険な</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木造密集市街地等の</a:t>
            </a:r>
            <a:r>
              <a:rPr kumimoji="1" lang="ja-JP" altLang="en-US" sz="1600" b="0" i="0" u="none" strike="sng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災害に脆弱な</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区域が分布。</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道路</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b="0" i="0" u="none" strike="sngStrike"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等</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放射状及び環状に整備され、府営公園等の大規模公園</a:t>
            </a:r>
            <a:r>
              <a:rPr kumimoji="1" lang="ja-JP" altLang="en-US" sz="1600" dirty="0">
                <a:solidFill>
                  <a:srgbClr val="FF0000"/>
                </a:solidFill>
                <a:latin typeface="BIZ UDPゴシック" panose="020B0400000000000000" pitchFamily="50" charset="-128"/>
                <a:ea typeface="BIZ UDPゴシック" panose="020B0400000000000000" pitchFamily="50" charset="-128"/>
              </a:rPr>
              <a:t>や</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天然記念物の保存樹木が、</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府全域に点在。</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道路、公園等の都市施設のみどりは、市街地において網目状に幅広く存在する。</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一方で、樹木は更新時期を迎えている。</a:t>
            </a:r>
            <a:endParaRPr kumimoji="1" lang="en-US" altLang="ja-JP"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AF070B5-CF38-4AAD-9660-EF946910843C}"/>
              </a:ext>
            </a:extLst>
          </p:cNvPr>
          <p:cNvSpPr txBox="1"/>
          <p:nvPr/>
        </p:nvSpPr>
        <p:spPr>
          <a:xfrm>
            <a:off x="232459" y="3050357"/>
            <a:ext cx="7103417" cy="3046988"/>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人文歴史特性</a:t>
            </a: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旧街道は、多くの歴史・文化資源と一体となった社寺林や古墳群などのみどりのネットワークとして存在。</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特に上町台地にはみどりと多くの歴史・文化遺産が集中。</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indent="-179388">
              <a:buFont typeface="Arial" panose="020B0604020202020204" pitchFamily="34" charset="0"/>
              <a:buChar char="•"/>
              <a:defRPr/>
            </a:pPr>
            <a:r>
              <a:rPr kumimoji="1" lang="ja-JP" altLang="en-US" sz="1600" dirty="0">
                <a:solidFill>
                  <a:srgbClr val="FF0000"/>
                </a:solidFill>
                <a:latin typeface="BIZ UDPゴシック" panose="020B0400000000000000" pitchFamily="50" charset="-128"/>
                <a:ea typeface="BIZ UDPゴシック" panose="020B0400000000000000" pitchFamily="50" charset="-128"/>
              </a:rPr>
              <a:t>大阪は、瀬戸内海・大阪湾から淀川や大和川を経て古都につながるという地勢的特徴から、古来より交通・運輸の中心地、日本の玄関口として発展</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旧淀川（大川・中之島）の大阪城から大阪湾にぬける東西軸、御堂筋を柱にした南北軸によるクロス型</a:t>
            </a:r>
            <a:r>
              <a:rPr kumimoji="1" lang="ja-JP" altLang="en-US" sz="16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みどりの</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ネットワークが形成。</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南河内地域や泉州地域では、巨大な古墳群が存在し、自然豊かなみどりを形成。</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58775" marR="0" lvl="0" indent="-180975" algn="l" defTabSz="457200" rtl="0" eaLnBrk="1" fontAlgn="auto" latinLnBrk="0" hangingPunct="1">
              <a:lnSpc>
                <a:spcPct val="100000"/>
              </a:lnSpc>
              <a:spcBef>
                <a:spcPts val="0"/>
              </a:spcBef>
              <a:spcAft>
                <a:spcPts val="0"/>
              </a:spcAft>
              <a:buClrTx/>
              <a:buSzTx/>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➡旧街道や歴史・文化遺産と一体となったみどりは大阪固有の歴史文化を継承するとともに、大阪府の特徴あるみどりを形成する資源となっている。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B44C30CB-40C8-420B-AB17-1CBE5CEAEB97}"/>
              </a:ext>
            </a:extLst>
          </p:cNvPr>
          <p:cNvSpPr/>
          <p:nvPr/>
        </p:nvSpPr>
        <p:spPr>
          <a:xfrm>
            <a:off x="7568292" y="1569586"/>
            <a:ext cx="2137681" cy="7327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Picture 7">
            <a:extLst>
              <a:ext uri="{FF2B5EF4-FFF2-40B4-BE49-F238E27FC236}">
                <a16:creationId xmlns:a16="http://schemas.microsoft.com/office/drawing/2014/main" id="{5F5DF17F-660C-46E6-973F-8784D78CF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722" y="3913415"/>
            <a:ext cx="1914819" cy="2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710926AB-28F2-49B3-97FD-C2B6FA60C4BD}"/>
              </a:ext>
            </a:extLst>
          </p:cNvPr>
          <p:cNvSpPr/>
          <p:nvPr/>
        </p:nvSpPr>
        <p:spPr>
          <a:xfrm>
            <a:off x="7642076" y="5404757"/>
            <a:ext cx="2137681" cy="3184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61BF7C1D-640A-4384-B20C-44FC7A4A613D}"/>
              </a:ext>
            </a:extLst>
          </p:cNvPr>
          <p:cNvSpPr txBox="1"/>
          <p:nvPr/>
        </p:nvSpPr>
        <p:spPr>
          <a:xfrm>
            <a:off x="6305372" y="6259741"/>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14594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A6289-60B2-E80B-C7F3-8AB8F1120EE7}"/>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4371F9EC-7515-0CE8-7BFA-8EE46D8528A6}"/>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今後の進め方（スケジュール）</a:t>
            </a:r>
          </a:p>
        </p:txBody>
      </p:sp>
      <p:graphicFrame>
        <p:nvGraphicFramePr>
          <p:cNvPr id="7" name="表 7">
            <a:extLst>
              <a:ext uri="{FF2B5EF4-FFF2-40B4-BE49-F238E27FC236}">
                <a16:creationId xmlns:a16="http://schemas.microsoft.com/office/drawing/2014/main" id="{45897B8E-98A3-4AE0-ACE3-F3470F9D08BA}"/>
              </a:ext>
            </a:extLst>
          </p:cNvPr>
          <p:cNvGraphicFramePr>
            <a:graphicFrameLocks noGrp="1"/>
          </p:cNvGraphicFramePr>
          <p:nvPr>
            <p:extLst>
              <p:ext uri="{D42A27DB-BD31-4B8C-83A1-F6EECF244321}">
                <p14:modId xmlns:p14="http://schemas.microsoft.com/office/powerpoint/2010/main" val="3391514825"/>
              </p:ext>
            </p:extLst>
          </p:nvPr>
        </p:nvGraphicFramePr>
        <p:xfrm>
          <a:off x="74428" y="532438"/>
          <a:ext cx="9761565" cy="4635217"/>
        </p:xfrm>
        <a:graphic>
          <a:graphicData uri="http://schemas.openxmlformats.org/drawingml/2006/table">
            <a:tbl>
              <a:tblPr firstRow="1" bandRow="1">
                <a:tableStyleId>{93296810-A885-4BE3-A3E7-6D5BEEA58F35}</a:tableStyleId>
              </a:tblPr>
              <a:tblGrid>
                <a:gridCol w="3421976">
                  <a:extLst>
                    <a:ext uri="{9D8B030D-6E8A-4147-A177-3AD203B41FA5}">
                      <a16:colId xmlns:a16="http://schemas.microsoft.com/office/drawing/2014/main" val="2959914060"/>
                    </a:ext>
                  </a:extLst>
                </a:gridCol>
                <a:gridCol w="1944290">
                  <a:extLst>
                    <a:ext uri="{9D8B030D-6E8A-4147-A177-3AD203B41FA5}">
                      <a16:colId xmlns:a16="http://schemas.microsoft.com/office/drawing/2014/main" val="1833105446"/>
                    </a:ext>
                  </a:extLst>
                </a:gridCol>
                <a:gridCol w="2120422">
                  <a:extLst>
                    <a:ext uri="{9D8B030D-6E8A-4147-A177-3AD203B41FA5}">
                      <a16:colId xmlns:a16="http://schemas.microsoft.com/office/drawing/2014/main" val="3323756708"/>
                    </a:ext>
                  </a:extLst>
                </a:gridCol>
                <a:gridCol w="2274877">
                  <a:extLst>
                    <a:ext uri="{9D8B030D-6E8A-4147-A177-3AD203B41FA5}">
                      <a16:colId xmlns:a16="http://schemas.microsoft.com/office/drawing/2014/main" val="956792699"/>
                    </a:ext>
                  </a:extLst>
                </a:gridCol>
              </a:tblGrid>
              <a:tr h="477568">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計画審議③</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400" dirty="0">
                          <a:solidFill>
                            <a:schemeClr val="bg1"/>
                          </a:solidFill>
                          <a:latin typeface="BIZ UDPゴシック" panose="020B0400000000000000" pitchFamily="50" charset="-128"/>
                          <a:ea typeface="BIZ UDPゴシック" panose="020B0400000000000000" pitchFamily="50" charset="-128"/>
                        </a:rPr>
                        <a:t>R6</a:t>
                      </a:r>
                      <a:r>
                        <a:rPr kumimoji="1" lang="ja-JP" altLang="en-US" sz="1400" dirty="0">
                          <a:solidFill>
                            <a:schemeClr val="bg1"/>
                          </a:solidFill>
                          <a:latin typeface="BIZ UDPゴシック" panose="020B0400000000000000" pitchFamily="50" charset="-128"/>
                          <a:ea typeface="BIZ UDPゴシック" panose="020B0400000000000000" pitchFamily="50" charset="-128"/>
                        </a:rPr>
                        <a:t>第８回（今回）</a:t>
                      </a:r>
                    </a:p>
                  </a:txBody>
                  <a:tcPr marL="36000" marR="36000" anchor="ct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計画審議④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a:t>
                      </a:r>
                      <a:r>
                        <a:rPr kumimoji="1" lang="en-US" altLang="ja-JP" sz="1400" dirty="0">
                          <a:solidFill>
                            <a:schemeClr val="bg1"/>
                          </a:solidFill>
                          <a:latin typeface="BIZ UDPゴシック" panose="020B0400000000000000" pitchFamily="50" charset="-128"/>
                          <a:ea typeface="BIZ UDPゴシック" panose="020B0400000000000000" pitchFamily="50" charset="-128"/>
                        </a:rPr>
                        <a:t>R7</a:t>
                      </a:r>
                      <a:r>
                        <a:rPr kumimoji="1" lang="ja-JP" altLang="en-US" sz="1400" dirty="0">
                          <a:solidFill>
                            <a:schemeClr val="bg1"/>
                          </a:solidFill>
                          <a:latin typeface="BIZ UDPゴシック" panose="020B0400000000000000" pitchFamily="50" charset="-128"/>
                          <a:ea typeface="BIZ UDPゴシック" panose="020B0400000000000000" pitchFamily="50" charset="-128"/>
                        </a:rPr>
                        <a:t>．７予定）</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計画審議⑤</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bg1"/>
                          </a:solidFill>
                          <a:latin typeface="BIZ UDPゴシック" panose="020B0400000000000000" pitchFamily="50" charset="-128"/>
                          <a:ea typeface="BIZ UDPゴシック" panose="020B0400000000000000" pitchFamily="50" charset="-128"/>
                        </a:rPr>
                        <a:t>（</a:t>
                      </a:r>
                      <a:r>
                        <a:rPr kumimoji="1" lang="en-US" altLang="ja-JP" sz="1400" dirty="0">
                          <a:solidFill>
                            <a:schemeClr val="bg1"/>
                          </a:solidFill>
                          <a:latin typeface="BIZ UDPゴシック" panose="020B0400000000000000" pitchFamily="50" charset="-128"/>
                          <a:ea typeface="BIZ UDPゴシック" panose="020B0400000000000000" pitchFamily="50" charset="-128"/>
                        </a:rPr>
                        <a:t>R7</a:t>
                      </a:r>
                      <a:r>
                        <a:rPr kumimoji="1" lang="ja-JP" altLang="en-US" sz="1400" dirty="0">
                          <a:solidFill>
                            <a:schemeClr val="bg1"/>
                          </a:solidFill>
                          <a:latin typeface="BIZ UDPゴシック" panose="020B0400000000000000" pitchFamily="50" charset="-128"/>
                          <a:ea typeface="BIZ UDPゴシック" panose="020B0400000000000000" pitchFamily="50" charset="-128"/>
                        </a:rPr>
                        <a:t>．１０予定）</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a:txBody>
                  <a:tcPr marL="36000" marR="36000" anchor="ctr"/>
                </a:tc>
                <a:extLst>
                  <a:ext uri="{0D108BD9-81ED-4DB2-BD59-A6C34878D82A}">
                    <a16:rowId xmlns:a16="http://schemas.microsoft.com/office/drawing/2014/main" val="97500043"/>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１</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将来像</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extLst>
                  <a:ext uri="{0D108BD9-81ED-4DB2-BD59-A6C34878D82A}">
                    <a16:rowId xmlns:a16="http://schemas.microsoft.com/office/drawing/2014/main" val="3336124091"/>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２</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基本戦略（取組方針）</a:t>
                      </a:r>
                    </a:p>
                  </a:txBody>
                  <a:tcPr marL="36000" marR="36000"/>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extLst>
                  <a:ext uri="{0D108BD9-81ED-4DB2-BD59-A6C34878D82A}">
                    <a16:rowId xmlns:a16="http://schemas.microsoft.com/office/drawing/2014/main" val="3215928894"/>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３</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基本的な方向性（定性的な目標）</a:t>
                      </a:r>
                    </a:p>
                  </a:txBody>
                  <a:tcPr marL="36000" marR="36000"/>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endParaRPr kumimoji="1" lang="ja-JP" altLang="en-US" sz="1600">
                        <a:latin typeface="BIZ UDPゴシック" panose="020B0400000000000000" pitchFamily="50" charset="-128"/>
                        <a:ea typeface="BIZ UDPゴシック" panose="020B0400000000000000" pitchFamily="50" charset="-128"/>
                      </a:endParaRP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extLst>
                  <a:ext uri="{0D108BD9-81ED-4DB2-BD59-A6C34878D82A}">
                    <a16:rowId xmlns:a16="http://schemas.microsoft.com/office/drawing/2014/main" val="1778195590"/>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４</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計画期間</a:t>
                      </a:r>
                    </a:p>
                  </a:txBody>
                  <a:tcPr marL="36000" marR="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extLst>
                  <a:ext uri="{0D108BD9-81ED-4DB2-BD59-A6C34878D82A}">
                    <a16:rowId xmlns:a16="http://schemas.microsoft.com/office/drawing/2014/main" val="1998484895"/>
                  </a:ext>
                </a:extLst>
              </a:tr>
              <a:tr h="823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５</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みどりのネットワーク図・配置方針</a:t>
                      </a:r>
                    </a:p>
                  </a:txBody>
                  <a:tcPr marL="36000" marR="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p>
                      <a:pPr algn="ctr"/>
                      <a:r>
                        <a:rPr kumimoji="1" lang="ja-JP" altLang="en-US" sz="1400" dirty="0">
                          <a:latin typeface="BIZ UDPゴシック" panose="020B0400000000000000" pitchFamily="50" charset="-128"/>
                          <a:ea typeface="BIZ UDPゴシック" panose="020B0400000000000000" pitchFamily="50" charset="-128"/>
                        </a:rPr>
                        <a:t>第３回部会（話題提供）</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を踏まえて整理</a:t>
                      </a:r>
                    </a:p>
                  </a:txBody>
                  <a:tcPr marL="36000" marR="36000"/>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extLst>
                  <a:ext uri="{0D108BD9-81ED-4DB2-BD59-A6C34878D82A}">
                    <a16:rowId xmlns:a16="http://schemas.microsoft.com/office/drawing/2014/main" val="406182898"/>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６</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みどりの効果・各主体の役割</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extLst>
                  <a:ext uri="{0D108BD9-81ED-4DB2-BD59-A6C34878D82A}">
                    <a16:rowId xmlns:a16="http://schemas.microsoft.com/office/drawing/2014/main" val="246046197"/>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７</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個別施策</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extLst>
                  <a:ext uri="{0D108BD9-81ED-4DB2-BD59-A6C34878D82A}">
                    <a16:rowId xmlns:a16="http://schemas.microsoft.com/office/drawing/2014/main" val="3305657958"/>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８</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モニタリング指標</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extLst>
                  <a:ext uri="{0D108BD9-81ED-4DB2-BD59-A6C34878D82A}">
                    <a16:rowId xmlns:a16="http://schemas.microsoft.com/office/drawing/2014/main" val="3788558649"/>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９</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その他（推進体制、進行管理等）</a:t>
                      </a:r>
                    </a:p>
                  </a:txBody>
                  <a:tcPr marL="36000" marR="36000"/>
                </a:tc>
                <a:tc>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p>
                  </a:txBody>
                  <a:tcPr marL="36000" marR="36000"/>
                </a:tc>
                <a:extLst>
                  <a:ext uri="{0D108BD9-81ED-4DB2-BD59-A6C34878D82A}">
                    <a16:rowId xmlns:a16="http://schemas.microsoft.com/office/drawing/2014/main" val="134587623"/>
                  </a:ext>
                </a:extLst>
              </a:tr>
              <a:tr h="362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部会報告</a:t>
                      </a:r>
                    </a:p>
                  </a:txBody>
                  <a:tcPr marL="36000" marR="36000">
                    <a:solidFill>
                      <a:schemeClr val="bg1"/>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骨子案</a:t>
                      </a:r>
                    </a:p>
                  </a:txBody>
                  <a:tcPr marL="36000" marR="360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素案</a:t>
                      </a:r>
                    </a:p>
                  </a:txBody>
                  <a:tcPr marL="36000" marR="3600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案</a:t>
                      </a:r>
                    </a:p>
                  </a:txBody>
                  <a:tcPr marL="36000" marR="36000">
                    <a:solidFill>
                      <a:schemeClr val="bg1"/>
                    </a:solidFill>
                  </a:tcPr>
                </a:tc>
                <a:extLst>
                  <a:ext uri="{0D108BD9-81ED-4DB2-BD59-A6C34878D82A}">
                    <a16:rowId xmlns:a16="http://schemas.microsoft.com/office/drawing/2014/main" val="3096259329"/>
                  </a:ext>
                </a:extLst>
              </a:tr>
            </a:tbl>
          </a:graphicData>
        </a:graphic>
      </p:graphicFrame>
      <p:sp>
        <p:nvSpPr>
          <p:cNvPr id="2" name="正方形/長方形 1">
            <a:extLst>
              <a:ext uri="{FF2B5EF4-FFF2-40B4-BE49-F238E27FC236}">
                <a16:creationId xmlns:a16="http://schemas.microsoft.com/office/drawing/2014/main" id="{5C046F68-6518-4080-C438-77D54BE72EB3}"/>
              </a:ext>
            </a:extLst>
          </p:cNvPr>
          <p:cNvSpPr/>
          <p:nvPr/>
        </p:nvSpPr>
        <p:spPr>
          <a:xfrm>
            <a:off x="3479060" y="1106186"/>
            <a:ext cx="1999571" cy="29910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CB4E2C-406E-7A0B-4198-BDD78A9EA0ED}"/>
              </a:ext>
            </a:extLst>
          </p:cNvPr>
          <p:cNvSpPr txBox="1"/>
          <p:nvPr/>
        </p:nvSpPr>
        <p:spPr>
          <a:xfrm>
            <a:off x="5441644" y="5276859"/>
            <a:ext cx="4265266" cy="738664"/>
          </a:xfrm>
          <a:prstGeom prst="rect">
            <a:avLst/>
          </a:prstGeom>
          <a:solidFill>
            <a:schemeClr val="bg1"/>
          </a:solidFill>
          <a:ln w="12700">
            <a:solidFill>
              <a:schemeClr val="accent1"/>
            </a:solidFill>
            <a:prstDash val="sysDash"/>
          </a:ln>
        </p:spPr>
        <p:txBody>
          <a:bodyPr wrap="square" rtlCol="0">
            <a:spAutoFit/>
          </a:bodyPr>
          <a:lstStyle/>
          <a:p>
            <a:pPr algn="l"/>
            <a:r>
              <a:rPr kumimoji="1" lang="ja-JP" altLang="en-US" sz="1400" dirty="0">
                <a:latin typeface="BIZ UDPゴシック" panose="020B0400000000000000" pitchFamily="50" charset="-128"/>
                <a:ea typeface="BIZ UDPゴシック" panose="020B0400000000000000" pitchFamily="50" charset="-128"/>
              </a:rPr>
              <a:t>令和７年度環境審議会（開催予定）</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第１回：</a:t>
            </a:r>
            <a:r>
              <a:rPr kumimoji="1" lang="en-US" altLang="ja-JP" sz="1400" dirty="0">
                <a:latin typeface="BIZ UDPゴシック" panose="020B0400000000000000" pitchFamily="50" charset="-128"/>
                <a:ea typeface="BIZ UDPゴシック" panose="020B0400000000000000" pitchFamily="50" charset="-128"/>
              </a:rPr>
              <a:t>R7.</a:t>
            </a:r>
            <a:r>
              <a:rPr kumimoji="1" lang="ja-JP" altLang="en-US" sz="1400" dirty="0">
                <a:latin typeface="BIZ UDPゴシック" panose="020B0400000000000000" pitchFamily="50" charset="-128"/>
                <a:ea typeface="BIZ UDPゴシック" panose="020B0400000000000000" pitchFamily="50" charset="-128"/>
              </a:rPr>
              <a:t>７</a:t>
            </a:r>
            <a:r>
              <a:rPr kumimoji="1" lang="en-US" altLang="ja-JP" sz="1400" dirty="0">
                <a:latin typeface="BIZ UDPゴシック" panose="020B0400000000000000" pitchFamily="50" charset="-128"/>
                <a:ea typeface="BIZ UDPゴシック" panose="020B0400000000000000" pitchFamily="50" charset="-128"/>
              </a:rPr>
              <a:t>.25</a:t>
            </a:r>
          </a:p>
          <a:p>
            <a:pPr algn="l"/>
            <a:r>
              <a:rPr kumimoji="1" lang="ja-JP" altLang="en-US" sz="1400" dirty="0">
                <a:latin typeface="BIZ UDPゴシック" panose="020B0400000000000000" pitchFamily="50" charset="-128"/>
                <a:ea typeface="BIZ UDPゴシック" panose="020B0400000000000000" pitchFamily="50" charset="-128"/>
              </a:rPr>
              <a:t>第２回：</a:t>
            </a:r>
            <a:r>
              <a:rPr kumimoji="1" lang="en-US" altLang="ja-JP" sz="1400" dirty="0">
                <a:latin typeface="BIZ UDPゴシック" panose="020B0400000000000000" pitchFamily="50" charset="-128"/>
                <a:ea typeface="BIZ UDPゴシック" panose="020B0400000000000000" pitchFamily="50" charset="-128"/>
              </a:rPr>
              <a:t>R7.1</a:t>
            </a:r>
            <a:r>
              <a:rPr kumimoji="1" lang="ja-JP" altLang="en-US" sz="1400" dirty="0">
                <a:latin typeface="BIZ UDPゴシック" panose="020B0400000000000000" pitchFamily="50" charset="-128"/>
                <a:ea typeface="BIZ UDPゴシック" panose="020B0400000000000000" pitchFamily="50" charset="-128"/>
              </a:rPr>
              <a:t>１頃</a:t>
            </a:r>
          </a:p>
        </p:txBody>
      </p:sp>
      <p:sp>
        <p:nvSpPr>
          <p:cNvPr id="4" name="テキスト ボックス 3">
            <a:extLst>
              <a:ext uri="{FF2B5EF4-FFF2-40B4-BE49-F238E27FC236}">
                <a16:creationId xmlns:a16="http://schemas.microsoft.com/office/drawing/2014/main" id="{69E77CF9-5BB2-627E-BDC3-5B25C6EBE61A}"/>
              </a:ext>
            </a:extLst>
          </p:cNvPr>
          <p:cNvSpPr txBox="1"/>
          <p:nvPr/>
        </p:nvSpPr>
        <p:spPr>
          <a:xfrm>
            <a:off x="5441643" y="6076602"/>
            <a:ext cx="4265267" cy="738664"/>
          </a:xfrm>
          <a:prstGeom prst="rect">
            <a:avLst/>
          </a:prstGeom>
          <a:solidFill>
            <a:schemeClr val="bg1"/>
          </a:solidFill>
          <a:ln w="12700">
            <a:solidFill>
              <a:schemeClr val="accent1"/>
            </a:solidFill>
            <a:prstDash val="sysDash"/>
          </a:ln>
        </p:spPr>
        <p:txBody>
          <a:bodyPr wrap="square" rtlCol="0">
            <a:spAutoFit/>
          </a:bodyPr>
          <a:lstStyle/>
          <a:p>
            <a:pPr algn="l"/>
            <a:r>
              <a:rPr kumimoji="1" lang="ja-JP" altLang="en-US" sz="1400" dirty="0">
                <a:latin typeface="BIZ UDPゴシック" panose="020B0400000000000000" pitchFamily="50" charset="-128"/>
                <a:ea typeface="BIZ UDPゴシック" panose="020B0400000000000000" pitchFamily="50" charset="-128"/>
              </a:rPr>
              <a:t>令和７年度環境・みどり部会（開催済・直近予定）</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第１回：</a:t>
            </a:r>
            <a:r>
              <a:rPr kumimoji="1" lang="en-US" altLang="ja-JP" sz="1400" dirty="0">
                <a:latin typeface="BIZ UDPゴシック" panose="020B0400000000000000" pitchFamily="50" charset="-128"/>
                <a:ea typeface="BIZ UDPゴシック" panose="020B0400000000000000" pitchFamily="50" charset="-128"/>
              </a:rPr>
              <a:t>R7.</a:t>
            </a:r>
            <a:r>
              <a:rPr kumimoji="1" lang="ja-JP" altLang="en-US" sz="1400" dirty="0">
                <a:latin typeface="BIZ UDPゴシック" panose="020B0400000000000000" pitchFamily="50" charset="-128"/>
                <a:ea typeface="BIZ UDPゴシック" panose="020B0400000000000000" pitchFamily="50" charset="-128"/>
              </a:rPr>
              <a:t>５</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１３　（環境担当）</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第２回：</a:t>
            </a:r>
            <a:r>
              <a:rPr kumimoji="1" lang="en-US" altLang="ja-JP" sz="1400" dirty="0">
                <a:latin typeface="BIZ UDPゴシック" panose="020B0400000000000000" pitchFamily="50" charset="-128"/>
                <a:ea typeface="BIZ UDPゴシック" panose="020B0400000000000000" pitchFamily="50" charset="-128"/>
              </a:rPr>
              <a:t>R7.</a:t>
            </a:r>
            <a:r>
              <a:rPr kumimoji="1" lang="ja-JP" altLang="en-US" sz="1400" dirty="0">
                <a:latin typeface="BIZ UDPゴシック" panose="020B0400000000000000" pitchFamily="50" charset="-128"/>
                <a:ea typeface="BIZ UDPゴシック" panose="020B0400000000000000" pitchFamily="50" charset="-128"/>
              </a:rPr>
              <a:t>７頃　（みどり担当）</a:t>
            </a:r>
          </a:p>
        </p:txBody>
      </p:sp>
      <p:sp>
        <p:nvSpPr>
          <p:cNvPr id="8" name="テキスト ボックス 7">
            <a:extLst>
              <a:ext uri="{FF2B5EF4-FFF2-40B4-BE49-F238E27FC236}">
                <a16:creationId xmlns:a16="http://schemas.microsoft.com/office/drawing/2014/main" id="{C5E5E394-CAA4-413A-9456-55FCCC1A0F48}"/>
              </a:ext>
            </a:extLst>
          </p:cNvPr>
          <p:cNvSpPr txBox="1"/>
          <p:nvPr/>
        </p:nvSpPr>
        <p:spPr>
          <a:xfrm>
            <a:off x="171762" y="5276859"/>
            <a:ext cx="5224850" cy="1169551"/>
          </a:xfrm>
          <a:prstGeom prst="rect">
            <a:avLst/>
          </a:prstGeom>
          <a:solidFill>
            <a:schemeClr val="bg1"/>
          </a:solidFill>
          <a:ln w="12700">
            <a:solidFill>
              <a:schemeClr val="accent1"/>
            </a:solidFill>
            <a:prstDash val="sysDash"/>
          </a:ln>
        </p:spPr>
        <p:txBody>
          <a:bodyPr wrap="square" rtlCol="0">
            <a:spAutoFit/>
          </a:bodyPr>
          <a:lstStyle/>
          <a:p>
            <a:pPr algn="l"/>
            <a:r>
              <a:rPr kumimoji="1" lang="ja-JP" altLang="en-US" sz="1400" dirty="0">
                <a:latin typeface="BIZ UDPゴシック" panose="020B0400000000000000" pitchFamily="50" charset="-128"/>
                <a:ea typeface="BIZ UDPゴシック" panose="020B0400000000000000" pitchFamily="50" charset="-128"/>
              </a:rPr>
              <a:t>関連計画の見直し状況</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○令和６年度環境審議会　第２回（</a:t>
            </a:r>
            <a:r>
              <a:rPr kumimoji="1" lang="en-US" altLang="ja-JP" sz="1400" dirty="0">
                <a:latin typeface="BIZ UDPゴシック" panose="020B0400000000000000" pitchFamily="50" charset="-128"/>
                <a:ea typeface="BIZ UDPゴシック" panose="020B0400000000000000" pitchFamily="50" charset="-128"/>
              </a:rPr>
              <a:t>R6.12.23</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　 </a:t>
            </a:r>
            <a:r>
              <a:rPr lang="en-US" altLang="ja-JP" sz="1400" b="0" i="0" dirty="0">
                <a:solidFill>
                  <a:srgbClr val="222222"/>
                </a:solidFill>
                <a:effectLst/>
                <a:latin typeface="BIZ UDPゴシック" panose="020B0400000000000000" pitchFamily="50" charset="-128"/>
                <a:ea typeface="BIZ UDPゴシック" panose="020B0400000000000000" pitchFamily="50" charset="-128"/>
              </a:rPr>
              <a:t>2030</a:t>
            </a:r>
            <a:r>
              <a:rPr lang="ja-JP" altLang="en-US" sz="1400" b="0" i="0" dirty="0">
                <a:solidFill>
                  <a:srgbClr val="222222"/>
                </a:solidFill>
                <a:effectLst/>
                <a:latin typeface="BIZ UDPゴシック" panose="020B0400000000000000" pitchFamily="50" charset="-128"/>
                <a:ea typeface="BIZ UDPゴシック" panose="020B0400000000000000" pitchFamily="50" charset="-128"/>
              </a:rPr>
              <a:t>大阪府環境総合計画の評価・点検について（諮問）</a:t>
            </a:r>
            <a:endParaRPr lang="en-US" altLang="ja-JP" sz="1400" b="0" i="0" dirty="0">
              <a:solidFill>
                <a:srgbClr val="222222"/>
              </a:solidFill>
              <a:effectLst/>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○令和６年度環境総合計画部会　第１回（</a:t>
            </a:r>
            <a:r>
              <a:rPr kumimoji="1" lang="en-US" altLang="ja-JP" sz="1400" dirty="0">
                <a:latin typeface="BIZ UDPゴシック" panose="020B0400000000000000" pitchFamily="50" charset="-128"/>
                <a:ea typeface="BIZ UDPゴシック" panose="020B0400000000000000" pitchFamily="50" charset="-128"/>
              </a:rPr>
              <a:t>R7.3.10</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algn="l"/>
            <a:r>
              <a:rPr kumimoji="1" lang="ja-JP" altLang="en-US" sz="1400" dirty="0">
                <a:latin typeface="BIZ UDPゴシック" panose="020B0400000000000000" pitchFamily="50" charset="-128"/>
                <a:ea typeface="BIZ UDPゴシック" panose="020B0400000000000000" pitchFamily="50" charset="-128"/>
              </a:rPr>
              <a:t>○令和７年度環境審議会　第２回　答申（予定）</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4D6BD805-DD1A-47DB-9F6F-1677BA97735C}"/>
              </a:ext>
            </a:extLst>
          </p:cNvPr>
          <p:cNvSpPr/>
          <p:nvPr/>
        </p:nvSpPr>
        <p:spPr>
          <a:xfrm>
            <a:off x="86699" y="4810623"/>
            <a:ext cx="9684000" cy="348090"/>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80253D4-BAF7-485B-91A5-E029BD4C9ADB}"/>
              </a:ext>
            </a:extLst>
          </p:cNvPr>
          <p:cNvSpPr/>
          <p:nvPr/>
        </p:nvSpPr>
        <p:spPr>
          <a:xfrm>
            <a:off x="3401626" y="4810621"/>
            <a:ext cx="2019794" cy="3480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AE23278-D7BE-47A3-AFEC-186251415F52}"/>
              </a:ext>
            </a:extLst>
          </p:cNvPr>
          <p:cNvSpPr/>
          <p:nvPr/>
        </p:nvSpPr>
        <p:spPr>
          <a:xfrm>
            <a:off x="5526705" y="2561750"/>
            <a:ext cx="2035297" cy="2596961"/>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C8D118A-433D-4370-B2C9-46928A3F9D8C}"/>
              </a:ext>
            </a:extLst>
          </p:cNvPr>
          <p:cNvSpPr txBox="1"/>
          <p:nvPr/>
        </p:nvSpPr>
        <p:spPr>
          <a:xfrm>
            <a:off x="8439737" y="1149585"/>
            <a:ext cx="360000" cy="2916000"/>
          </a:xfrm>
          <a:prstGeom prst="rect">
            <a:avLst/>
          </a:prstGeom>
          <a:noFill/>
          <a:ln w="15875">
            <a:solidFill>
              <a:schemeClr val="bg1">
                <a:lumMod val="50000"/>
              </a:schemeClr>
            </a:solidFill>
            <a:prstDash val="dash"/>
          </a:ln>
        </p:spPr>
        <p:txBody>
          <a:bodyPr vert="eaVert" wrap="none" lIns="36000" tIns="72000" rIns="36000" bIns="108000" rtlCol="0" anchor="ctr" anchorCtr="1">
            <a:noAutofit/>
          </a:bodyPr>
          <a:lstStyle/>
          <a:p>
            <a:pPr algn="just"/>
            <a:r>
              <a:rPr kumimoji="1" lang="ja-JP" altLang="en-US" sz="1600" spc="700" dirty="0">
                <a:solidFill>
                  <a:schemeClr val="bg1">
                    <a:lumMod val="50000"/>
                  </a:schemeClr>
                </a:solidFill>
                <a:latin typeface="BIZ UDPゴシック" panose="020B0400000000000000" pitchFamily="50" charset="-128"/>
                <a:ea typeface="BIZ UDPゴシック" panose="020B0400000000000000" pitchFamily="50" charset="-128"/>
              </a:rPr>
              <a:t>全体ふりかえり</a:t>
            </a:r>
          </a:p>
        </p:txBody>
      </p:sp>
      <p:sp>
        <p:nvSpPr>
          <p:cNvPr id="10" name="テキスト ボックス 9">
            <a:extLst>
              <a:ext uri="{FF2B5EF4-FFF2-40B4-BE49-F238E27FC236}">
                <a16:creationId xmlns:a16="http://schemas.microsoft.com/office/drawing/2014/main" id="{D4236F07-A6E5-4DA5-AB0C-292B31A03063}"/>
              </a:ext>
            </a:extLst>
          </p:cNvPr>
          <p:cNvSpPr txBox="1"/>
          <p:nvPr/>
        </p:nvSpPr>
        <p:spPr>
          <a:xfrm>
            <a:off x="8439737" y="75738"/>
            <a:ext cx="1160895" cy="338554"/>
          </a:xfrm>
          <a:prstGeom prst="rect">
            <a:avLst/>
          </a:prstGeom>
          <a:noFill/>
          <a:ln w="19050">
            <a:noFill/>
          </a:ln>
        </p:spPr>
        <p:txBody>
          <a:bodyPr wrap="none" rtlCol="0">
            <a:spAutoFit/>
          </a:bodyPr>
          <a:lstStyle/>
          <a:p>
            <a:pPr algn="l"/>
            <a:r>
              <a:rPr kumimoji="1" lang="ja-JP" altLang="en-US" sz="1600" dirty="0">
                <a:solidFill>
                  <a:schemeClr val="bg1"/>
                </a:solidFill>
                <a:latin typeface="BIZ UDPゴシック" panose="020B0400000000000000" pitchFamily="50" charset="-128"/>
                <a:ea typeface="BIZ UDPゴシック" panose="020B0400000000000000" pitchFamily="50" charset="-128"/>
              </a:rPr>
              <a:t>参考資料３</a:t>
            </a:r>
          </a:p>
        </p:txBody>
      </p:sp>
      <p:sp>
        <p:nvSpPr>
          <p:cNvPr id="13" name="テキスト ボックス 12">
            <a:extLst>
              <a:ext uri="{FF2B5EF4-FFF2-40B4-BE49-F238E27FC236}">
                <a16:creationId xmlns:a16="http://schemas.microsoft.com/office/drawing/2014/main" id="{D5C5FB36-DE12-423F-98EF-96506B92580D}"/>
              </a:ext>
            </a:extLst>
          </p:cNvPr>
          <p:cNvSpPr txBox="1"/>
          <p:nvPr/>
        </p:nvSpPr>
        <p:spPr>
          <a:xfrm>
            <a:off x="6781927" y="107955"/>
            <a:ext cx="2637830" cy="338554"/>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回）資料</a:t>
            </a:r>
            <a:r>
              <a:rPr kumimoji="1" lang="en-US" altLang="ja-JP" sz="1600" dirty="0">
                <a:latin typeface="BIZ UDPゴシック" panose="020B0400000000000000" pitchFamily="50" charset="-128"/>
                <a:ea typeface="BIZ UDPゴシック" panose="020B0400000000000000" pitchFamily="50" charset="-128"/>
              </a:rPr>
              <a:t>】</a:t>
            </a:r>
          </a:p>
        </p:txBody>
      </p:sp>
      <p:sp>
        <p:nvSpPr>
          <p:cNvPr id="14" name="円/楕円 30">
            <a:extLst>
              <a:ext uri="{FF2B5EF4-FFF2-40B4-BE49-F238E27FC236}">
                <a16:creationId xmlns:a16="http://schemas.microsoft.com/office/drawing/2014/main" id="{67DEC490-8A57-4F79-93D5-D8E4216E25DE}"/>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1</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151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　３　みどりのネットワーク・配置図（案）　ー大阪のみどりの資源</a:t>
            </a:r>
            <a:r>
              <a:rPr kumimoji="1" lang="ja-JP" altLang="en-US" sz="2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の把握</a:t>
            </a: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ー</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9439D75A-5D0D-4091-BA6B-B620B8DC6492}" type="slidenum">
              <a:rPr kumimoji="0" lang="ja-JP" altLang="en-US" sz="1400" b="1" i="0" u="none" strike="noStrike" kern="1200" cap="none" spc="0" normalizeH="0" baseline="0" noProof="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altLang="ja-JP" sz="1400" b="1" i="0" u="none" strike="noStrike" kern="1200" cap="none" spc="0" normalizeH="0" baseline="0" noProof="0" dirty="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Picture 7">
            <a:extLst>
              <a:ext uri="{FF2B5EF4-FFF2-40B4-BE49-F238E27FC236}">
                <a16:creationId xmlns:a16="http://schemas.microsoft.com/office/drawing/2014/main" id="{BEDB3C45-6C2B-4D3B-9908-C09FEEBB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696" y="1297085"/>
            <a:ext cx="1914819" cy="2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B44C30CB-40C8-420B-AB17-1CBE5CEAEB97}"/>
              </a:ext>
            </a:extLst>
          </p:cNvPr>
          <p:cNvSpPr/>
          <p:nvPr/>
        </p:nvSpPr>
        <p:spPr>
          <a:xfrm>
            <a:off x="7642076" y="3049999"/>
            <a:ext cx="2137681" cy="352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E69E962-AB20-4D1D-9AF9-7599FD29351A}"/>
              </a:ext>
            </a:extLst>
          </p:cNvPr>
          <p:cNvSpPr txBox="1"/>
          <p:nvPr/>
        </p:nvSpPr>
        <p:spPr>
          <a:xfrm>
            <a:off x="0" y="892168"/>
            <a:ext cx="6776460" cy="1077218"/>
          </a:xfrm>
          <a:prstGeom prst="rect">
            <a:avLst/>
          </a:prstGeom>
          <a:noFill/>
          <a:ln w="19050">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土地利用特性</a:t>
            </a:r>
          </a:p>
          <a:p>
            <a:pPr marL="358775"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山地、丘陵地、平地、埋め立て地などの地形的特徴と道路、中小河川、公園、旧街道などを中心とした人の生活・経済活動から、多様な土地利用特性がみられる。</a:t>
            </a:r>
            <a:r>
              <a:rPr kumimoji="1" lang="ja-JP" altLang="en-US" sz="1600" b="0" i="0" u="none" strike="sngStrike"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（以下は、主なエリア５つを整理）</a:t>
            </a:r>
            <a:endParaRPr kumimoji="1" lang="en-US" altLang="ja-JP" sz="1600" b="0" i="0" u="none" strike="sngStrike"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E31B729-4A46-43AE-8A23-A46832059A12}"/>
              </a:ext>
            </a:extLst>
          </p:cNvPr>
          <p:cNvSpPr txBox="1"/>
          <p:nvPr/>
        </p:nvSpPr>
        <p:spPr>
          <a:xfrm>
            <a:off x="186709" y="2241890"/>
            <a:ext cx="7318144" cy="1384995"/>
          </a:xfrm>
          <a:prstGeom prst="rect">
            <a:avLst/>
          </a:prstGeom>
          <a:noFill/>
          <a:ln w="19050">
            <a:noFill/>
          </a:ln>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1" lang="ja-JP" altLang="en-US"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①森林のエリア</a:t>
            </a:r>
            <a:endParaRPr kumimoji="1" lang="en-US" altLang="ja-JP"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・周辺山系のみどりが連続して存在し、市街地の背景となっている。</a:t>
            </a:r>
            <a:endParaRPr kumimoji="1" lang="en-US" altLang="ja-JP"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・森林は、水源の涵養、山地災害の防止、地球温暖化の防止、生物多様性の保全など、多くの公益的機能を有して</a:t>
            </a:r>
            <a:r>
              <a:rPr kumimoji="1" lang="ja-JP" altLang="en-US" sz="1400" dirty="0">
                <a:solidFill>
                  <a:srgbClr val="FF0000"/>
                </a:solidFill>
                <a:latin typeface="BIZ UDPゴシック" panose="020B0400000000000000" pitchFamily="50" charset="-128"/>
                <a:ea typeface="BIZ UDPゴシック" panose="020B0400000000000000" pitchFamily="50" charset="-128"/>
              </a:rPr>
              <a:t>おり、管理を行う</a:t>
            </a:r>
            <a:r>
              <a:rPr kumimoji="1" lang="ja-JP" altLang="en-US" sz="1400" dirty="0">
                <a:latin typeface="BIZ UDPゴシック" panose="020B0400000000000000" pitchFamily="50" charset="-128"/>
                <a:ea typeface="BIZ UDPゴシック" panose="020B0400000000000000" pitchFamily="50" charset="-128"/>
              </a:rPr>
              <a:t>林業の担い手</a:t>
            </a:r>
            <a:r>
              <a:rPr kumimoji="1" lang="ja-JP" altLang="en-US" sz="1400" dirty="0">
                <a:solidFill>
                  <a:srgbClr val="FF0000"/>
                </a:solidFill>
                <a:latin typeface="BIZ UDPゴシック" panose="020B0400000000000000" pitchFamily="50" charset="-128"/>
                <a:ea typeface="BIZ UDPゴシック" panose="020B0400000000000000" pitchFamily="50" charset="-128"/>
              </a:rPr>
              <a:t>の確保が求められている。</a:t>
            </a:r>
            <a:r>
              <a:rPr kumimoji="1" lang="ja-JP" altLang="en-US" sz="1400" strike="sngStrike" dirty="0">
                <a:solidFill>
                  <a:srgbClr val="FF0000"/>
                </a:solidFill>
                <a:latin typeface="BIZ UDPゴシック" panose="020B0400000000000000" pitchFamily="50" charset="-128"/>
                <a:ea typeface="BIZ UDPゴシック" panose="020B0400000000000000" pitchFamily="50" charset="-128"/>
              </a:rPr>
              <a:t>減少等による管理が行き届かない森林の増加、森林の荒廃による生物多様性の低下、土砂流出防止や水源かん養などの機能低下が懸念される。</a:t>
            </a:r>
            <a:endParaRPr kumimoji="1" lang="en-US" altLang="ja-JP" sz="1400" b="1" i="0" u="sng" strike="sngStrike"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AE4BB1D8-B919-428D-B451-B47BCE124344}"/>
              </a:ext>
            </a:extLst>
          </p:cNvPr>
          <p:cNvSpPr txBox="1"/>
          <p:nvPr/>
        </p:nvSpPr>
        <p:spPr>
          <a:xfrm>
            <a:off x="186709" y="3494919"/>
            <a:ext cx="9311587" cy="3170099"/>
          </a:xfrm>
          <a:prstGeom prst="rect">
            <a:avLst/>
          </a:prstGeom>
          <a:noFill/>
          <a:ln w="19050">
            <a:noFill/>
          </a:ln>
        </p:spPr>
        <p:txBody>
          <a:bodyPr wrap="square" rtlCol="0">
            <a:spAutoFit/>
          </a:bodyPr>
          <a:lstStyle/>
          <a:p>
            <a:pPr marL="90487" marR="0" lvl="0" algn="l" defTabSz="457200" rtl="0" eaLnBrk="1" fontAlgn="auto" latinLnBrk="0" hangingPunct="1">
              <a:lnSpc>
                <a:spcPct val="100000"/>
              </a:lnSpc>
              <a:spcBef>
                <a:spcPts val="0"/>
              </a:spcBef>
              <a:spcAft>
                <a:spcPts val="0"/>
              </a:spcAft>
              <a:buClrTx/>
              <a:buSzTx/>
              <a:tabLst/>
              <a:defRPr/>
            </a:pPr>
            <a:endParaRPr kumimoji="1" lang="en-US" altLang="ja-JP" sz="16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②</a:t>
            </a:r>
            <a:r>
              <a:rPr kumimoji="1" lang="ja-JP" altLang="en-US" sz="1400" b="1" i="0" u="sng"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都市に隣接する</a:t>
            </a:r>
            <a:r>
              <a:rPr kumimoji="1" lang="ja-JP" altLang="en-US"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丘陵地のエリア</a:t>
            </a:r>
            <a:endParaRPr kumimoji="1" lang="en-US" altLang="ja-JP" sz="1400" b="1" u="sng"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・都市部に隣接する前山として存在し、都市住民の生活環境の保全</a:t>
            </a: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や生物多様性に</a:t>
            </a:r>
            <a:r>
              <a:rPr kumimoji="1" lang="ja-JP" altLang="en-US"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重要な役割を果たしている。</a:t>
            </a:r>
            <a:endParaRPr kumimoji="1" lang="en-US" altLang="ja-JP" sz="1400"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i="0" strike="sngStrike"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利用の低下に伴い、生物多様性の減少や、背景となるみどり</a:t>
            </a:r>
            <a:r>
              <a:rPr kumimoji="1" lang="ja-JP" altLang="en-US" sz="1400" strike="sngStrike" dirty="0">
                <a:solidFill>
                  <a:srgbClr val="FF0000"/>
                </a:solidFill>
                <a:latin typeface="BIZ UDPゴシック" panose="020B0400000000000000" pitchFamily="50" charset="-128"/>
                <a:ea typeface="BIZ UDPゴシック" panose="020B0400000000000000" pitchFamily="50" charset="-128"/>
              </a:rPr>
              <a:t>景観</a:t>
            </a:r>
            <a:r>
              <a:rPr kumimoji="1" lang="ja-JP" altLang="en-US" sz="1400" i="0" strike="sngStrike"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悪化が懸念。</a:t>
            </a:r>
            <a:endParaRPr kumimoji="1" lang="en-US" altLang="ja-JP" sz="1400" i="0" strike="sngStrike"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endParaRPr kumimoji="1" lang="en-US" altLang="ja-JP" sz="1400" b="1" u="sng" dirty="0">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③丘陵地に形成された住宅エリア</a:t>
            </a: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・自然に囲まれた、みどり豊かな住環境が形成されているとともに、周辺の自然環境と敷地のみどり</a:t>
            </a:r>
            <a:endParaRPr kumimoji="1" lang="en-US" altLang="ja-JP"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が連続性を形成。</a:t>
            </a:r>
            <a:endParaRPr kumimoji="1" lang="en-US" altLang="ja-JP"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b="1" u="sng" dirty="0">
                <a:latin typeface="BIZ UDPゴシック" panose="020B0400000000000000" pitchFamily="50" charset="-128"/>
                <a:ea typeface="BIZ UDPゴシック" panose="020B0400000000000000" pitchFamily="50" charset="-128"/>
              </a:rPr>
              <a:t>④農地</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、集落が一体となった</a:t>
            </a:r>
            <a:r>
              <a:rPr kumimoji="1" lang="ja-JP" altLang="en-US" sz="1400" b="1" u="sng" strike="sngStrike" dirty="0">
                <a:solidFill>
                  <a:srgbClr val="FF0000"/>
                </a:solidFill>
                <a:latin typeface="BIZ UDPゴシック" panose="020B0400000000000000" pitchFamily="50" charset="-128"/>
                <a:ea typeface="BIZ UDPゴシック" panose="020B0400000000000000" pitchFamily="50" charset="-128"/>
              </a:rPr>
              <a:t>（</a:t>
            </a:r>
            <a:r>
              <a:rPr kumimoji="1" lang="ja-JP" altLang="en-US" sz="1400" b="1" u="sng" dirty="0">
                <a:latin typeface="BIZ UDPゴシック" panose="020B0400000000000000" pitchFamily="50" charset="-128"/>
                <a:ea typeface="BIZ UDPゴシック" panose="020B0400000000000000" pitchFamily="50" charset="-128"/>
              </a:rPr>
              <a:t>田園空間</a:t>
            </a:r>
            <a:r>
              <a:rPr kumimoji="1" lang="ja-JP" altLang="en-US" sz="1400" b="1" u="sng" strike="sngStrike" dirty="0">
                <a:solidFill>
                  <a:srgbClr val="FF0000"/>
                </a:solidFill>
                <a:latin typeface="BIZ UDPゴシック" panose="020B0400000000000000" pitchFamily="50" charset="-128"/>
                <a:ea typeface="BIZ UDPゴシック" panose="020B0400000000000000" pitchFamily="50" charset="-128"/>
              </a:rPr>
              <a:t>）</a:t>
            </a:r>
            <a:r>
              <a:rPr kumimoji="1" lang="ja-JP" altLang="en-US" sz="1400" b="1" u="sng" dirty="0">
                <a:latin typeface="BIZ UDPゴシック" panose="020B0400000000000000" pitchFamily="50" charset="-128"/>
                <a:ea typeface="BIZ UDPゴシック" panose="020B0400000000000000" pitchFamily="50" charset="-128"/>
              </a:rPr>
              <a:t>のエリア</a:t>
            </a:r>
            <a:endParaRPr kumimoji="1" lang="en-US" altLang="ja-JP"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・みどりを有する住宅地、農地、ため池、水路などが一体となって田園空間を形成。</a:t>
            </a:r>
            <a:endParaRPr kumimoji="1" lang="en-US" altLang="ja-JP"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a:defRPr/>
            </a:pPr>
            <a:r>
              <a:rPr kumimoji="1" lang="ja-JP" altLang="en-US" sz="1400" dirty="0">
                <a:latin typeface="BIZ UDPゴシック" panose="020B0400000000000000" pitchFamily="50" charset="-128"/>
                <a:ea typeface="BIZ UDPゴシック" panose="020B0400000000000000" pitchFamily="50" charset="-128"/>
              </a:rPr>
              <a:t>・農地、ため池</a:t>
            </a:r>
            <a:r>
              <a:rPr kumimoji="1" lang="ja-JP" altLang="en-US" sz="1400" dirty="0">
                <a:solidFill>
                  <a:srgbClr val="FF0000"/>
                </a:solidFill>
                <a:latin typeface="BIZ UDPゴシック" panose="020B0400000000000000" pitchFamily="50" charset="-128"/>
                <a:ea typeface="BIZ UDPゴシック" panose="020B0400000000000000" pitchFamily="50" charset="-128"/>
              </a:rPr>
              <a:t>、水路は</a:t>
            </a:r>
            <a:r>
              <a:rPr kumimoji="1" lang="ja-JP" altLang="en-US" sz="1400" strike="sngStrike" dirty="0">
                <a:solidFill>
                  <a:srgbClr val="FF0000"/>
                </a:solidFill>
                <a:latin typeface="BIZ UDPゴシック" panose="020B0400000000000000" pitchFamily="50" charset="-128"/>
                <a:ea typeface="BIZ UDPゴシック" panose="020B0400000000000000" pitchFamily="50" charset="-128"/>
              </a:rPr>
              <a:t>の減少により</a:t>
            </a:r>
            <a:r>
              <a:rPr kumimoji="1" lang="ja-JP" altLang="en-US" sz="1400" dirty="0">
                <a:latin typeface="BIZ UDPゴシック" panose="020B0400000000000000" pitchFamily="50" charset="-128"/>
                <a:ea typeface="BIZ UDPゴシック" panose="020B0400000000000000" pitchFamily="50" charset="-128"/>
              </a:rPr>
              <a:t>、</a:t>
            </a:r>
            <a:r>
              <a:rPr kumimoji="1" lang="ja-JP" altLang="en-US" sz="1400" dirty="0">
                <a:solidFill>
                  <a:srgbClr val="FF0000"/>
                </a:solidFill>
                <a:latin typeface="BIZ UDPゴシック" panose="020B0400000000000000" pitchFamily="50" charset="-128"/>
                <a:ea typeface="BIZ UDPゴシック" panose="020B0400000000000000" pitchFamily="50" charset="-128"/>
              </a:rPr>
              <a:t>豪雨時に</a:t>
            </a:r>
            <a:r>
              <a:rPr kumimoji="1" lang="ja-JP" altLang="en-US" sz="1400" dirty="0">
                <a:latin typeface="BIZ UDPゴシック" panose="020B0400000000000000" pitchFamily="50" charset="-128"/>
                <a:ea typeface="BIZ UDPゴシック" panose="020B0400000000000000" pitchFamily="50" charset="-128"/>
              </a:rPr>
              <a:t>雨水</a:t>
            </a:r>
            <a:r>
              <a:rPr kumimoji="1" lang="ja-JP" altLang="en-US" sz="1400" dirty="0">
                <a:solidFill>
                  <a:srgbClr val="FF0000"/>
                </a:solidFill>
                <a:latin typeface="BIZ UDPゴシック" panose="020B0400000000000000" pitchFamily="50" charset="-128"/>
                <a:ea typeface="BIZ UDPゴシック" panose="020B0400000000000000" pitchFamily="50" charset="-128"/>
              </a:rPr>
              <a:t>を</a:t>
            </a:r>
            <a:r>
              <a:rPr kumimoji="1" lang="ja-JP" altLang="en-US" sz="1400" strike="sngStrike" dirty="0">
                <a:solidFill>
                  <a:srgbClr val="FF0000"/>
                </a:solidFill>
                <a:latin typeface="BIZ UDPゴシック" panose="020B0400000000000000" pitchFamily="50" charset="-128"/>
                <a:ea typeface="BIZ UDPゴシック" panose="020B0400000000000000" pitchFamily="50" charset="-128"/>
              </a:rPr>
              <a:t>の保水・</a:t>
            </a:r>
            <a:r>
              <a:rPr kumimoji="1" lang="ja-JP" altLang="en-US" sz="1400" dirty="0">
                <a:latin typeface="BIZ UDPゴシック" panose="020B0400000000000000" pitchFamily="50" charset="-128"/>
                <a:ea typeface="BIZ UDPゴシック" panose="020B0400000000000000" pitchFamily="50" charset="-128"/>
              </a:rPr>
              <a:t>貯留する、</a:t>
            </a:r>
            <a:r>
              <a:rPr kumimoji="1" lang="ja-JP" altLang="en-US" sz="1400" dirty="0">
                <a:solidFill>
                  <a:srgbClr val="FF0000"/>
                </a:solidFill>
                <a:latin typeface="BIZ UDPゴシック" panose="020B0400000000000000" pitchFamily="50" charset="-128"/>
                <a:ea typeface="BIZ UDPゴシック" panose="020B0400000000000000" pitchFamily="50" charset="-128"/>
              </a:rPr>
              <a:t>洪水調整池として</a:t>
            </a:r>
            <a:r>
              <a:rPr kumimoji="1" lang="ja-JP" altLang="en-US" sz="1400" strike="sngStrike" dirty="0">
                <a:solidFill>
                  <a:srgbClr val="FF0000"/>
                </a:solidFill>
                <a:latin typeface="BIZ UDPゴシック" panose="020B0400000000000000" pitchFamily="50" charset="-128"/>
                <a:ea typeface="BIZ UDPゴシック" panose="020B0400000000000000" pitchFamily="50" charset="-128"/>
              </a:rPr>
              <a:t>など</a:t>
            </a:r>
            <a:r>
              <a:rPr kumimoji="1" lang="ja-JP" altLang="en-US" sz="1400" dirty="0">
                <a:latin typeface="BIZ UDPゴシック" panose="020B0400000000000000" pitchFamily="50" charset="-128"/>
                <a:ea typeface="BIZ UDPゴシック" panose="020B0400000000000000" pitchFamily="50" charset="-128"/>
              </a:rPr>
              <a:t>の防災機能</a:t>
            </a:r>
            <a:r>
              <a:rPr kumimoji="1" lang="ja-JP" altLang="en-US" sz="1400" strike="sngStrike" dirty="0">
                <a:solidFill>
                  <a:srgbClr val="FF0000"/>
                </a:solidFill>
                <a:latin typeface="BIZ UDPゴシック" panose="020B0400000000000000" pitchFamily="50" charset="-128"/>
                <a:ea typeface="BIZ UDPゴシック" panose="020B0400000000000000" pitchFamily="50" charset="-128"/>
              </a:rPr>
              <a:t>が低下</a:t>
            </a:r>
            <a:r>
              <a:rPr kumimoji="1" lang="ja-JP" altLang="en-US" sz="1400" dirty="0">
                <a:solidFill>
                  <a:srgbClr val="FF0000"/>
                </a:solidFill>
                <a:latin typeface="BIZ UDPゴシック" panose="020B0400000000000000" pitchFamily="50" charset="-128"/>
                <a:ea typeface="BIZ UDPゴシック" panose="020B0400000000000000" pitchFamily="50" charset="-128"/>
              </a:rPr>
              <a:t>を持っている</a:t>
            </a: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b="1" u="sng"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endParaRPr kumimoji="1" lang="en-US" altLang="ja-JP" sz="16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F840A000-95B8-424A-8D49-6377C833E078}"/>
              </a:ext>
            </a:extLst>
          </p:cNvPr>
          <p:cNvSpPr txBox="1"/>
          <p:nvPr/>
        </p:nvSpPr>
        <p:spPr>
          <a:xfrm>
            <a:off x="4093265" y="562012"/>
            <a:ext cx="5686492"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回）では、主なエリアのみを記載。</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今回、その他５つのエリアを追記（</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61096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　３　みどりのネットワーク・配置図（案）　ー大阪のみどりの資源</a:t>
            </a:r>
            <a:r>
              <a:rPr kumimoji="1" lang="ja-JP" altLang="en-US" sz="2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の把握</a:t>
            </a:r>
            <a:r>
              <a:rPr kumimoji="1" lang="ja-JP" altLang="en-US" sz="2000" b="1" i="0" u="none" strike="noStrike" kern="1200" cap="none" spc="0" normalizeH="0" baseline="0" noProof="0" dirty="0">
                <a:ln>
                  <a:noFill/>
                </a:ln>
                <a:solidFill>
                  <a:sysClr val="window" lastClr="FFFFFF"/>
                </a:solidFill>
                <a:effectLst/>
                <a:uLnTx/>
                <a:uFillTx/>
                <a:latin typeface="BIZ UDPゴシック" panose="020B0400000000000000" pitchFamily="50" charset="-128"/>
                <a:ea typeface="BIZ UDPゴシック" panose="020B0400000000000000" pitchFamily="50" charset="-128"/>
                <a:cs typeface="+mn-cs"/>
              </a:rPr>
              <a:t>ー</a:t>
            </a:r>
          </a:p>
        </p:txBody>
      </p:sp>
      <p:sp>
        <p:nvSpPr>
          <p:cNvPr id="11" name="円/楕円 30">
            <a:extLst>
              <a:ext uri="{FF2B5EF4-FFF2-40B4-BE49-F238E27FC236}">
                <a16:creationId xmlns:a16="http://schemas.microsoft.com/office/drawing/2014/main" id="{E8F3989E-8D19-4583-9304-40FE7341822C}"/>
              </a:ext>
            </a:extLst>
          </p:cNvPr>
          <p:cNvSpPr/>
          <p:nvPr/>
        </p:nvSpPr>
        <p:spPr>
          <a:xfrm>
            <a:off x="9332259" y="32607"/>
            <a:ext cx="447498" cy="421877"/>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9439D75A-5D0D-4091-BA6B-B620B8DC6492}" type="slidenum">
              <a:rPr kumimoji="0" lang="ja-JP" altLang="en-US" sz="1400" b="1" i="0" u="none" strike="noStrike" kern="1200" cap="none" spc="0" normalizeH="0" baseline="0" noProof="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altLang="ja-JP" sz="1400" b="1" i="0" u="none" strike="noStrike" kern="1200" cap="none" spc="0" normalizeH="0" baseline="0" noProof="0" dirty="0">
              <a:ln>
                <a:noFill/>
              </a:ln>
              <a:solidFill>
                <a:srgbClr val="70AD47">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Picture 7">
            <a:extLst>
              <a:ext uri="{FF2B5EF4-FFF2-40B4-BE49-F238E27FC236}">
                <a16:creationId xmlns:a16="http://schemas.microsoft.com/office/drawing/2014/main" id="{BEDB3C45-6C2B-4D3B-9908-C09FEEBB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938" y="1381464"/>
            <a:ext cx="1914819" cy="2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B44C30CB-40C8-420B-AB17-1CBE5CEAEB97}"/>
              </a:ext>
            </a:extLst>
          </p:cNvPr>
          <p:cNvSpPr/>
          <p:nvPr/>
        </p:nvSpPr>
        <p:spPr>
          <a:xfrm>
            <a:off x="7477315" y="3151995"/>
            <a:ext cx="2137681" cy="352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B78503EC-FF6D-48C6-A8B0-93AB4A221462}"/>
              </a:ext>
            </a:extLst>
          </p:cNvPr>
          <p:cNvSpPr txBox="1"/>
          <p:nvPr/>
        </p:nvSpPr>
        <p:spPr>
          <a:xfrm>
            <a:off x="122730" y="639132"/>
            <a:ext cx="9131586" cy="3236784"/>
          </a:xfrm>
          <a:prstGeom prst="rect">
            <a:avLst/>
          </a:prstGeom>
          <a:noFill/>
          <a:ln w="19050">
            <a:noFill/>
          </a:ln>
        </p:spPr>
        <p:txBody>
          <a:bodyPr wrap="square" rtlCol="0">
            <a:spAutoFit/>
          </a:bodyPr>
          <a:lstStyle/>
          <a:p>
            <a:pPr marR="0" lvl="0" algn="l" defTabSz="457200" rtl="0" eaLnBrk="1" fontAlgn="auto" latinLnBrk="0" hangingPunct="1">
              <a:lnSpc>
                <a:spcPct val="100000"/>
              </a:lnSpc>
              <a:spcBef>
                <a:spcPts val="1000"/>
              </a:spcBef>
              <a:spcAft>
                <a:spcPts val="0"/>
              </a:spcAft>
              <a:buClrTx/>
              <a:buSzTx/>
              <a:tabLst/>
              <a:defRPr/>
            </a:pPr>
            <a:r>
              <a:rPr kumimoji="1" lang="ja-JP" altLang="en-US" sz="1400" b="1" u="sng" dirty="0">
                <a:latin typeface="BIZ UDPゴシック" panose="020B0400000000000000" pitchFamily="50" charset="-128"/>
                <a:ea typeface="BIZ UDPゴシック" panose="020B0400000000000000" pitchFamily="50" charset="-128"/>
              </a:rPr>
              <a:t>⑤緑が少ない住宅地中心のエリア</a:t>
            </a:r>
            <a:endParaRPr kumimoji="1" lang="en-US" altLang="ja-JP"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latin typeface="BIZ UDPゴシック" panose="020B0400000000000000" pitchFamily="50" charset="-128"/>
                <a:ea typeface="BIZ UDPゴシック" panose="020B0400000000000000" pitchFamily="50" charset="-128"/>
              </a:rPr>
              <a:t>・</a:t>
            </a:r>
            <a:r>
              <a:rPr kumimoji="1" lang="ja-JP" altLang="en-US" sz="1400" dirty="0">
                <a:solidFill>
                  <a:srgbClr val="FF0000"/>
                </a:solidFill>
                <a:latin typeface="BIZ UDPゴシック" panose="020B0400000000000000" pitchFamily="50" charset="-128"/>
                <a:ea typeface="BIZ UDPゴシック" panose="020B0400000000000000" pitchFamily="50" charset="-128"/>
              </a:rPr>
              <a:t>公園緑地を拠点とし、</a:t>
            </a:r>
            <a:r>
              <a:rPr kumimoji="1" lang="ja-JP" altLang="en-US" sz="1400" dirty="0">
                <a:latin typeface="BIZ UDPゴシック" panose="020B0400000000000000" pitchFamily="50" charset="-128"/>
                <a:ea typeface="BIZ UDPゴシック" panose="020B0400000000000000" pitchFamily="50" charset="-128"/>
              </a:rPr>
              <a:t>街路樹や河川などのみどりが網目状に分布、社寺林や民有地の庭木などの</a:t>
            </a:r>
            <a:endParaRPr kumimoji="1" lang="en-US" altLang="ja-JP" sz="1400"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latin typeface="BIZ UDPゴシック" panose="020B0400000000000000" pitchFamily="50" charset="-128"/>
                <a:ea typeface="BIZ UDPゴシック" panose="020B0400000000000000" pitchFamily="50" charset="-128"/>
              </a:rPr>
              <a:t>　みどりが点在。</a:t>
            </a:r>
            <a:endParaRPr kumimoji="1" lang="en-US" altLang="ja-JP"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latin typeface="BIZ UDPゴシック" panose="020B0400000000000000" pitchFamily="50" charset="-128"/>
                <a:ea typeface="BIZ UDPゴシック" panose="020B0400000000000000" pitchFamily="50" charset="-128"/>
              </a:rPr>
              <a:t>・民有地が大半を占めており、用地買収等による新たなみどりの確保は容易ではないが、</a:t>
            </a:r>
            <a:endParaRPr kumimoji="1" lang="en-US" altLang="ja-JP" sz="1400"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庭先やベランダのガーデニング、公共空間での緑化ボランティア活動などによるみどり</a:t>
            </a:r>
            <a:endParaRPr kumimoji="1" lang="en-US" altLang="ja-JP"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が存在</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1000"/>
              </a:spcBef>
              <a:spcAft>
                <a:spcPts val="0"/>
              </a:spcAft>
              <a:buClrTx/>
              <a:buSzTx/>
              <a:tabLst/>
              <a:defRPr/>
            </a:pPr>
            <a:r>
              <a:rPr kumimoji="1" lang="ja-JP" altLang="en-US"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⑥良好な緑を有する住宅地中心のエリア</a:t>
            </a:r>
            <a:endParaRPr kumimoji="1" lang="en-US" altLang="ja-JP" sz="1400" b="1" i="0" u="sng"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・敷地内に生長した庭木や生垣が存在し、みどり豊かな住環境を形成。</a:t>
            </a:r>
            <a:endParaRPr kumimoji="1" lang="en-US" altLang="ja-JP" sz="1400" b="1" dirty="0">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i="0"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・住民の転出等に伴い、低未利用地の発生や、駐車場などへの転用が見られる。　</a:t>
            </a:r>
            <a:endParaRPr kumimoji="1" lang="en-US" altLang="ja-JP" sz="1400" b="1" i="0" u="sng"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90487" marR="0" lvl="0" algn="l" defTabSz="457200" rtl="0" eaLnBrk="1" fontAlgn="auto" latinLnBrk="0" hangingPunct="1">
              <a:lnSpc>
                <a:spcPct val="100000"/>
              </a:lnSpc>
              <a:spcBef>
                <a:spcPts val="0"/>
              </a:spcBef>
              <a:spcAft>
                <a:spcPts val="0"/>
              </a:spcAft>
              <a:buClrTx/>
              <a:buSzTx/>
              <a:tabLst/>
              <a:defRPr/>
            </a:pP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90487" marR="0" lvl="0" algn="l" defTabSz="457200" rtl="0" eaLnBrk="1" fontAlgn="auto" latinLnBrk="0" hangingPunct="1">
              <a:lnSpc>
                <a:spcPct val="100000"/>
              </a:lnSpc>
              <a:spcBef>
                <a:spcPts val="0"/>
              </a:spcBef>
              <a:spcAft>
                <a:spcPts val="0"/>
              </a:spcAft>
              <a:buClrTx/>
              <a:buSzTx/>
              <a:tabLst/>
              <a:defRPr/>
            </a:pP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⑦土地の高度利用が中心のエリア</a:t>
            </a: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・鉄道駅を中心に公共交通機関の充実や土地の高度利用が進んでおり、</a:t>
            </a:r>
            <a:endParaRPr kumimoji="1" lang="en-US" altLang="ja-JP"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ビルでは屋上・壁面緑化が</a:t>
            </a:r>
            <a:r>
              <a:rPr kumimoji="1" lang="ja-JP" altLang="en-US" sz="1400" dirty="0">
                <a:solidFill>
                  <a:srgbClr val="FF0000"/>
                </a:solidFill>
                <a:latin typeface="BIZ UDPゴシック" panose="020B0400000000000000" pitchFamily="50" charset="-128"/>
                <a:ea typeface="BIZ UDPゴシック" panose="020B0400000000000000" pitchFamily="50" charset="-128"/>
              </a:rPr>
              <a:t>増えつつある。</a:t>
            </a:r>
            <a:endParaRPr kumimoji="1" lang="en-US" altLang="ja-JP"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・高層住宅等の公開空地で、緑化による交流の場の形成や魅力向上を図る事例が見られる。</a:t>
            </a:r>
          </a:p>
        </p:txBody>
      </p:sp>
      <p:sp>
        <p:nvSpPr>
          <p:cNvPr id="15" name="テキスト ボックス 14">
            <a:extLst>
              <a:ext uri="{FF2B5EF4-FFF2-40B4-BE49-F238E27FC236}">
                <a16:creationId xmlns:a16="http://schemas.microsoft.com/office/drawing/2014/main" id="{6BFB2571-05AB-4542-AAF0-65A2D6F7A2F0}"/>
              </a:ext>
            </a:extLst>
          </p:cNvPr>
          <p:cNvSpPr txBox="1"/>
          <p:nvPr/>
        </p:nvSpPr>
        <p:spPr>
          <a:xfrm>
            <a:off x="122730" y="4060564"/>
            <a:ext cx="9727671" cy="2893100"/>
          </a:xfrm>
          <a:prstGeom prst="rect">
            <a:avLst/>
          </a:prstGeom>
          <a:noFill/>
          <a:ln w="19050">
            <a:noFill/>
          </a:ln>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⑧古くからのたたずまいを感じさせるエリア</a:t>
            </a: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・建物、屋敷林、生垣、保存樹木などが一体となって</a:t>
            </a:r>
            <a:r>
              <a:rPr kumimoji="1" lang="ja-JP" altLang="en-US"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、古くからのたたずまいを感じさせている。</a:t>
            </a:r>
            <a:endParaRPr kumimoji="1" lang="en-US" altLang="ja-JP" sz="1400" i="0" kern="1200" cap="none" spc="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・所有者の高齢化に伴う管理不足、相続による敷地の細分化により、みどりの衰退・喪失の恐れがある。</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⑨住工が混在するエリア</a:t>
            </a: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・工場（民有地）が大半を占め、用地買収等による新たなみどりの確保は容易ではないが、工場の新設時等</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において、緑化が期待される。</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⑩埋立地・臨海部のエリア</a:t>
            </a: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・敷地の広い大規模な工場や港湾施設が存在し、水際と背後の内陸部の市街地とのアクセスが弱い。</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・府営公園、港湾緑地や人工干潟などは、憩いの場や自然観察の場となっている。</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400" dirty="0">
                <a:solidFill>
                  <a:srgbClr val="FF0000"/>
                </a:solidFill>
                <a:latin typeface="BIZ UDPゴシック" panose="020B0400000000000000" pitchFamily="50" charset="-128"/>
                <a:ea typeface="BIZ UDPゴシック" panose="020B0400000000000000" pitchFamily="50" charset="-128"/>
              </a:rPr>
              <a:t> ・アマモの保全など生物多様性の確保など</a:t>
            </a:r>
            <a:r>
              <a:rPr kumimoji="1" lang="ja-JP" altLang="en-US" sz="1400">
                <a:solidFill>
                  <a:srgbClr val="FF0000"/>
                </a:solidFill>
                <a:latin typeface="BIZ UDPゴシック" panose="020B0400000000000000" pitchFamily="50" charset="-128"/>
                <a:ea typeface="BIZ UDPゴシック" panose="020B0400000000000000" pitchFamily="50" charset="-128"/>
              </a:rPr>
              <a:t>の取組みも</a:t>
            </a:r>
            <a:r>
              <a:rPr kumimoji="1" lang="ja-JP" altLang="en-US" sz="1400" dirty="0">
                <a:solidFill>
                  <a:srgbClr val="FF0000"/>
                </a:solidFill>
                <a:latin typeface="BIZ UDPゴシック" panose="020B0400000000000000" pitchFamily="50" charset="-128"/>
                <a:ea typeface="BIZ UDPゴシック" panose="020B0400000000000000" pitchFamily="50" charset="-128"/>
              </a:rPr>
              <a:t>行われている。</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566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4AFD24D-7D76-4BFC-AE68-606CCA4165E1}"/>
              </a:ext>
            </a:extLst>
          </p:cNvPr>
          <p:cNvSpPr txBox="1"/>
          <p:nvPr/>
        </p:nvSpPr>
        <p:spPr>
          <a:xfrm>
            <a:off x="6336786" y="3068179"/>
            <a:ext cx="3188440" cy="1113551"/>
          </a:xfrm>
          <a:prstGeom prst="rect">
            <a:avLst/>
          </a:prstGeom>
          <a:noFill/>
          <a:ln>
            <a:noFill/>
            <a:prstDash val="sysDash"/>
          </a:ln>
        </p:spPr>
        <p:txBody>
          <a:bodyPr wrap="square" rtlCol="0">
            <a:noAutofit/>
          </a:bodyPr>
          <a:lstStyle/>
          <a:p>
            <a:pPr marL="90488" defTabSz="326578"/>
            <a:r>
              <a:rPr lang="ja-JP" altLang="en-US" sz="1143" b="1" u="sng" dirty="0">
                <a:solidFill>
                  <a:prstClr val="black"/>
                </a:solidFill>
                <a:latin typeface="BIZ UDPゴシック" panose="020B0400000000000000" pitchFamily="50" charset="-128"/>
                <a:ea typeface="BIZ UDPゴシック" panose="020B0400000000000000" pitchFamily="50" charset="-128"/>
              </a:rPr>
              <a:t>みどりの拠点</a:t>
            </a:r>
            <a:r>
              <a:rPr lang="en-US" altLang="ja-JP" sz="1143" b="1" u="sng" dirty="0">
                <a:solidFill>
                  <a:prstClr val="black"/>
                </a:solidFill>
                <a:latin typeface="BIZ UDPゴシック" panose="020B0400000000000000" pitchFamily="50" charset="-128"/>
                <a:ea typeface="BIZ UDPゴシック" panose="020B0400000000000000" pitchFamily="50" charset="-128"/>
              </a:rPr>
              <a:t>(</a:t>
            </a:r>
            <a:r>
              <a:rPr lang="ja-JP" altLang="en-US" sz="1143" b="1" u="sng" dirty="0">
                <a:solidFill>
                  <a:prstClr val="black"/>
                </a:solidFill>
                <a:latin typeface="BIZ UDPゴシック" panose="020B0400000000000000" pitchFamily="50" charset="-128"/>
                <a:ea typeface="BIZ UDPゴシック" panose="020B0400000000000000" pitchFamily="50" charset="-128"/>
              </a:rPr>
              <a:t>パッチ）</a:t>
            </a:r>
            <a:endParaRPr lang="en-US" altLang="ja-JP" sz="1143" b="1" u="sng"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dirty="0">
                <a:solidFill>
                  <a:prstClr val="black"/>
                </a:solidFill>
                <a:latin typeface="BIZ UDPゴシック" panose="020B0400000000000000" pitchFamily="50" charset="-128"/>
                <a:ea typeface="BIZ UDPゴシック" panose="020B0400000000000000" pitchFamily="50" charset="-128"/>
              </a:rPr>
              <a:t>　・周辺山系、臨海部、公園緑地等</a:t>
            </a:r>
            <a:endParaRPr lang="en-US" altLang="ja-JP" sz="1143"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b="1" u="sng" dirty="0">
                <a:solidFill>
                  <a:prstClr val="black"/>
                </a:solidFill>
                <a:latin typeface="BIZ UDPゴシック" panose="020B0400000000000000" pitchFamily="50" charset="-128"/>
                <a:ea typeface="BIZ UDPゴシック" panose="020B0400000000000000" pitchFamily="50" charset="-128"/>
              </a:rPr>
              <a:t>水と緑の基本軸</a:t>
            </a:r>
            <a:r>
              <a:rPr lang="ja-JP" altLang="en-US" sz="1143" b="1" u="sng">
                <a:solidFill>
                  <a:prstClr val="black"/>
                </a:solidFill>
                <a:latin typeface="BIZ UDPゴシック" panose="020B0400000000000000" pitchFamily="50" charset="-128"/>
                <a:ea typeface="BIZ UDPゴシック" panose="020B0400000000000000" pitchFamily="50" charset="-128"/>
              </a:rPr>
              <a:t>（コリドー）</a:t>
            </a:r>
            <a:endParaRPr lang="en-US" altLang="ja-JP" sz="1143" b="1" u="sng"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dirty="0">
                <a:solidFill>
                  <a:prstClr val="black"/>
                </a:solidFill>
                <a:latin typeface="BIZ UDPゴシック" panose="020B0400000000000000" pitchFamily="50" charset="-128"/>
                <a:ea typeface="BIZ UDPゴシック" panose="020B0400000000000000" pitchFamily="50" charset="-128"/>
              </a:rPr>
              <a:t>　・道路、河川等</a:t>
            </a:r>
            <a:endParaRPr lang="en-US" altLang="ja-JP" sz="1143" dirty="0">
              <a:solidFill>
                <a:prstClr val="black"/>
              </a:solidFill>
              <a:latin typeface="BIZ UDPゴシック" panose="020B0400000000000000" pitchFamily="50" charset="-128"/>
              <a:ea typeface="BIZ UDPゴシック" panose="020B0400000000000000" pitchFamily="50" charset="-128"/>
            </a:endParaRPr>
          </a:p>
          <a:p>
            <a:pPr marL="90488" defTabSz="326578"/>
            <a:r>
              <a:rPr lang="ja-JP" altLang="en-US" sz="1143" b="1" u="sng" dirty="0">
                <a:solidFill>
                  <a:prstClr val="black"/>
                </a:solidFill>
                <a:latin typeface="BIZ UDPゴシック" panose="020B0400000000000000" pitchFamily="50" charset="-128"/>
                <a:ea typeface="BIZ UDPゴシック" panose="020B0400000000000000" pitchFamily="50" charset="-128"/>
              </a:rPr>
              <a:t>緩衝地域（バッファーゾーン）</a:t>
            </a:r>
          </a:p>
        </p:txBody>
      </p:sp>
      <p:sp>
        <p:nvSpPr>
          <p:cNvPr id="20" name="テキスト ボックス 19">
            <a:extLst>
              <a:ext uri="{FF2B5EF4-FFF2-40B4-BE49-F238E27FC236}">
                <a16:creationId xmlns:a16="http://schemas.microsoft.com/office/drawing/2014/main" id="{60D6F21A-E80E-4B48-971A-4B9FEC720601}"/>
              </a:ext>
            </a:extLst>
          </p:cNvPr>
          <p:cNvSpPr txBox="1"/>
          <p:nvPr/>
        </p:nvSpPr>
        <p:spPr>
          <a:xfrm>
            <a:off x="6230333" y="2787356"/>
            <a:ext cx="2853666" cy="276999"/>
          </a:xfrm>
          <a:prstGeom prst="rect">
            <a:avLst/>
          </a:prstGeom>
          <a:noFill/>
        </p:spPr>
        <p:txBody>
          <a:bodyPr wrap="none" rtlCol="0">
            <a:spAutoFit/>
          </a:bodyPr>
          <a:lstStyle/>
          <a:p>
            <a:pPr marL="171450" indent="-171450" defTabSz="326578">
              <a:buFont typeface="Wingdings" panose="05000000000000000000" pitchFamily="2" charset="2"/>
              <a:buChar char="Ø"/>
            </a:pPr>
            <a:r>
              <a:rPr lang="ja-JP" altLang="en-US" sz="1200" b="1" dirty="0">
                <a:solidFill>
                  <a:prstClr val="black"/>
                </a:solidFill>
                <a:latin typeface="BIZ UDPゴシック" panose="020B0400000000000000" pitchFamily="50" charset="-128"/>
                <a:ea typeface="BIZ UDPゴシック" panose="020B0400000000000000" pitchFamily="50" charset="-128"/>
              </a:rPr>
              <a:t>みどりのネットワークを構成する要素</a:t>
            </a:r>
          </a:p>
        </p:txBody>
      </p:sp>
      <p:grpSp>
        <p:nvGrpSpPr>
          <p:cNvPr id="39" name="グループ化 38">
            <a:extLst>
              <a:ext uri="{FF2B5EF4-FFF2-40B4-BE49-F238E27FC236}">
                <a16:creationId xmlns:a16="http://schemas.microsoft.com/office/drawing/2014/main" id="{46B4D133-DC9B-4CDC-9A3F-3029BD628B3C}"/>
              </a:ext>
            </a:extLst>
          </p:cNvPr>
          <p:cNvGrpSpPr/>
          <p:nvPr/>
        </p:nvGrpSpPr>
        <p:grpSpPr>
          <a:xfrm>
            <a:off x="2535935" y="3153903"/>
            <a:ext cx="2808451" cy="3168240"/>
            <a:chOff x="2521417" y="2693012"/>
            <a:chExt cx="3251263" cy="4140000"/>
          </a:xfrm>
        </p:grpSpPr>
        <p:pic>
          <p:nvPicPr>
            <p:cNvPr id="12" name="Picture 3" descr="南田みどりの資源図">
              <a:extLst>
                <a:ext uri="{FF2B5EF4-FFF2-40B4-BE49-F238E27FC236}">
                  <a16:creationId xmlns:a16="http://schemas.microsoft.com/office/drawing/2014/main" id="{C2E0F82E-7C68-410C-AAE0-6F15A57DB2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87049" y="2693012"/>
              <a:ext cx="3085631" cy="41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C3BD5417-771C-4657-9571-96970B95BABC}"/>
                </a:ext>
              </a:extLst>
            </p:cNvPr>
            <p:cNvSpPr/>
            <p:nvPr/>
          </p:nvSpPr>
          <p:spPr bwMode="white">
            <a:xfrm>
              <a:off x="2521417" y="3157133"/>
              <a:ext cx="1392185" cy="2386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kumimoji="1" lang="ja-JP" altLang="en-US" sz="1100">
                <a:solidFill>
                  <a:prstClr val="white"/>
                </a:solidFill>
                <a:latin typeface="Calibri" panose="020F0502020204030204"/>
                <a:ea typeface="游ゴシック" panose="020B0400000000000000" pitchFamily="50" charset="-128"/>
              </a:endParaRPr>
            </a:p>
          </p:txBody>
        </p:sp>
      </p:grpSp>
      <p:sp>
        <p:nvSpPr>
          <p:cNvPr id="3" name="テキスト ボックス 2">
            <a:extLst>
              <a:ext uri="{FF2B5EF4-FFF2-40B4-BE49-F238E27FC236}">
                <a16:creationId xmlns:a16="http://schemas.microsoft.com/office/drawing/2014/main" id="{1F9946DE-ED03-5268-706C-98E67A78DF12}"/>
              </a:ext>
            </a:extLst>
          </p:cNvPr>
          <p:cNvSpPr txBox="1"/>
          <p:nvPr/>
        </p:nvSpPr>
        <p:spPr>
          <a:xfrm>
            <a:off x="94205" y="530199"/>
            <a:ext cx="9694178" cy="2115176"/>
          </a:xfrm>
          <a:prstGeom prst="rect">
            <a:avLst/>
          </a:prstGeom>
          <a:noFill/>
          <a:ln w="19050">
            <a:solidFill>
              <a:schemeClr val="accent6">
                <a:lumMod val="60000"/>
                <a:lumOff val="40000"/>
              </a:schemeClr>
            </a:solidFill>
          </a:ln>
        </p:spPr>
        <p:txBody>
          <a:bodyPr wrap="square" tIns="72000" bIns="72000" rtlCol="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４つの特性を踏まえると、大阪府は、周辺山系や臨海部の豊かな自然に囲まれ、それらの自然が河川や道路を軸としてまちとつながり、まちの中では、都市公園から民有地までの大小さまざまなみどりの拠点が、緑道や街路樹でつながっている。また、丘陵地には、ため池や</a:t>
            </a:r>
            <a:r>
              <a:rPr kumimoji="1" lang="ja-JP" altLang="en-US" sz="1600" strike="sngStrike" dirty="0">
                <a:solidFill>
                  <a:srgbClr val="FF0000"/>
                </a:solidFill>
                <a:latin typeface="BIZ UDPゴシック" panose="020B0400000000000000" pitchFamily="50" charset="-128"/>
                <a:ea typeface="BIZ UDPゴシック" panose="020B0400000000000000" pitchFamily="50" charset="-128"/>
              </a:rPr>
              <a:t>農空間</a:t>
            </a:r>
            <a:r>
              <a:rPr kumimoji="1" lang="ja-JP" altLang="en-US" sz="1600" dirty="0">
                <a:solidFill>
                  <a:srgbClr val="FF0000"/>
                </a:solidFill>
                <a:latin typeface="BIZ UDPゴシック" panose="020B0400000000000000" pitchFamily="50" charset="-128"/>
                <a:ea typeface="BIZ UDPゴシック" panose="020B0400000000000000" pitchFamily="50" charset="-128"/>
              </a:rPr>
              <a:t>田園空間</a:t>
            </a:r>
            <a:r>
              <a:rPr kumimoji="1" lang="ja-JP" altLang="en-US" sz="1600" dirty="0">
                <a:latin typeface="BIZ UDPゴシック" panose="020B0400000000000000" pitchFamily="50" charset="-128"/>
                <a:ea typeface="BIZ UDPゴシック" panose="020B0400000000000000" pitchFamily="50" charset="-128"/>
              </a:rPr>
              <a:t>等の水辺空間が点在し、市街地と周辺山系との緩衝帯が広がっている。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これらの拠点、軸、緩衝帯などのみどりがネットワークを形成していることが、生物多様性等の観点で重要。</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次期計画においても、様々なみどりを創出・保全するとともに、それぞれのみどりがネットワークを形成している需要な要素（点・線）であることを理解し、クロス構造でつなげることを意識しながら、その質の向上を図っていくことが重要。</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３　みどりのネットワーク・配置図（案）　</a:t>
            </a:r>
          </a:p>
        </p:txBody>
      </p:sp>
      <p:sp>
        <p:nvSpPr>
          <p:cNvPr id="11" name="円/楕円 30">
            <a:extLst>
              <a:ext uri="{FF2B5EF4-FFF2-40B4-BE49-F238E27FC236}">
                <a16:creationId xmlns:a16="http://schemas.microsoft.com/office/drawing/2014/main" id="{E8F3989E-8D19-4583-9304-40FE7341822C}"/>
              </a:ext>
            </a:extLst>
          </p:cNvPr>
          <p:cNvSpPr>
            <a:spLocks noChangeAspect="1"/>
          </p:cNvSpPr>
          <p:nvPr/>
        </p:nvSpPr>
        <p:spPr>
          <a:xfrm>
            <a:off x="9419757" y="32608"/>
            <a:ext cx="396000" cy="396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21</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14" name="Picture 7">
            <a:extLst>
              <a:ext uri="{FF2B5EF4-FFF2-40B4-BE49-F238E27FC236}">
                <a16:creationId xmlns:a16="http://schemas.microsoft.com/office/drawing/2014/main" id="{D50AF008-C8AF-45A1-8D75-381FC2AC6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1" y="3653169"/>
            <a:ext cx="2383014" cy="254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22E28FAA-A54D-3ECE-8276-5B67468349BF}"/>
              </a:ext>
            </a:extLst>
          </p:cNvPr>
          <p:cNvPicPr>
            <a:picLocks noChangeAspect="1"/>
          </p:cNvPicPr>
          <p:nvPr/>
        </p:nvPicPr>
        <p:blipFill>
          <a:blip r:embed="rId4"/>
          <a:stretch>
            <a:fillRect/>
          </a:stretch>
        </p:blipFill>
        <p:spPr>
          <a:xfrm>
            <a:off x="7108003" y="5531516"/>
            <a:ext cx="427619" cy="427619"/>
          </a:xfrm>
          <a:prstGeom prst="rect">
            <a:avLst/>
          </a:prstGeom>
        </p:spPr>
      </p:pic>
      <p:pic>
        <p:nvPicPr>
          <p:cNvPr id="6" name="図 5">
            <a:extLst>
              <a:ext uri="{FF2B5EF4-FFF2-40B4-BE49-F238E27FC236}">
                <a16:creationId xmlns:a16="http://schemas.microsoft.com/office/drawing/2014/main" id="{B61F772F-A2B8-2EB0-4755-DAA137826637}"/>
              </a:ext>
            </a:extLst>
          </p:cNvPr>
          <p:cNvPicPr>
            <a:picLocks noChangeAspect="1"/>
          </p:cNvPicPr>
          <p:nvPr/>
        </p:nvPicPr>
        <p:blipFill>
          <a:blip r:embed="rId4"/>
          <a:stretch>
            <a:fillRect/>
          </a:stretch>
        </p:blipFill>
        <p:spPr>
          <a:xfrm>
            <a:off x="8275124" y="5573821"/>
            <a:ext cx="380676" cy="380676"/>
          </a:xfrm>
          <a:prstGeom prst="rect">
            <a:avLst/>
          </a:prstGeom>
        </p:spPr>
      </p:pic>
      <p:pic>
        <p:nvPicPr>
          <p:cNvPr id="16" name="図 15">
            <a:extLst>
              <a:ext uri="{FF2B5EF4-FFF2-40B4-BE49-F238E27FC236}">
                <a16:creationId xmlns:a16="http://schemas.microsoft.com/office/drawing/2014/main" id="{9FD2387E-38CD-0A9D-E7D4-FB756D4928F4}"/>
              </a:ext>
            </a:extLst>
          </p:cNvPr>
          <p:cNvPicPr>
            <a:picLocks noChangeAspect="1"/>
          </p:cNvPicPr>
          <p:nvPr/>
        </p:nvPicPr>
        <p:blipFill>
          <a:blip r:embed="rId4"/>
          <a:stretch>
            <a:fillRect/>
          </a:stretch>
        </p:blipFill>
        <p:spPr>
          <a:xfrm>
            <a:off x="7717196" y="6307160"/>
            <a:ext cx="427619" cy="427619"/>
          </a:xfrm>
          <a:prstGeom prst="rect">
            <a:avLst/>
          </a:prstGeom>
        </p:spPr>
      </p:pic>
      <p:cxnSp>
        <p:nvCxnSpPr>
          <p:cNvPr id="19" name="直線矢印コネクタ 18">
            <a:extLst>
              <a:ext uri="{FF2B5EF4-FFF2-40B4-BE49-F238E27FC236}">
                <a16:creationId xmlns:a16="http://schemas.microsoft.com/office/drawing/2014/main" id="{4E932502-0A1D-205A-87FA-F098EF28D07E}"/>
              </a:ext>
            </a:extLst>
          </p:cNvPr>
          <p:cNvCxnSpPr>
            <a:cxnSpLocks/>
            <a:stCxn id="4" idx="3"/>
            <a:endCxn id="6" idx="1"/>
          </p:cNvCxnSpPr>
          <p:nvPr/>
        </p:nvCxnSpPr>
        <p:spPr>
          <a:xfrm>
            <a:off x="7535622" y="5745326"/>
            <a:ext cx="739502" cy="18833"/>
          </a:xfrm>
          <a:prstGeom prst="straightConnector1">
            <a:avLst/>
          </a:prstGeom>
          <a:ln w="38100">
            <a:solidFill>
              <a:schemeClr val="accent5"/>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03F856EC-CD12-5D16-037C-E67503C389FC}"/>
              </a:ext>
            </a:extLst>
          </p:cNvPr>
          <p:cNvPicPr>
            <a:picLocks noChangeAspect="1"/>
          </p:cNvPicPr>
          <p:nvPr/>
        </p:nvPicPr>
        <p:blipFill>
          <a:blip r:embed="rId4"/>
          <a:stretch>
            <a:fillRect/>
          </a:stretch>
        </p:blipFill>
        <p:spPr>
          <a:xfrm>
            <a:off x="7734407" y="5067959"/>
            <a:ext cx="427619" cy="427619"/>
          </a:xfrm>
          <a:prstGeom prst="rect">
            <a:avLst/>
          </a:prstGeom>
        </p:spPr>
      </p:pic>
      <p:cxnSp>
        <p:nvCxnSpPr>
          <p:cNvPr id="22" name="直線矢印コネクタ 21">
            <a:extLst>
              <a:ext uri="{FF2B5EF4-FFF2-40B4-BE49-F238E27FC236}">
                <a16:creationId xmlns:a16="http://schemas.microsoft.com/office/drawing/2014/main" id="{1CD6E856-25A5-110A-40BB-5A3E1958F76A}"/>
              </a:ext>
            </a:extLst>
          </p:cNvPr>
          <p:cNvCxnSpPr>
            <a:cxnSpLocks/>
          </p:cNvCxnSpPr>
          <p:nvPr/>
        </p:nvCxnSpPr>
        <p:spPr>
          <a:xfrm flipH="1" flipV="1">
            <a:off x="9071198" y="5479890"/>
            <a:ext cx="356324" cy="369137"/>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6A6D5689-CE04-7C93-2267-7FD674E299C3}"/>
              </a:ext>
            </a:extLst>
          </p:cNvPr>
          <p:cNvPicPr>
            <a:picLocks noChangeAspect="1"/>
          </p:cNvPicPr>
          <p:nvPr/>
        </p:nvPicPr>
        <p:blipFill>
          <a:blip r:embed="rId4"/>
          <a:stretch>
            <a:fillRect/>
          </a:stretch>
        </p:blipFill>
        <p:spPr>
          <a:xfrm flipV="1">
            <a:off x="9425460" y="5850086"/>
            <a:ext cx="223383" cy="223383"/>
          </a:xfrm>
          <a:prstGeom prst="rect">
            <a:avLst/>
          </a:prstGeom>
        </p:spPr>
      </p:pic>
      <p:cxnSp>
        <p:nvCxnSpPr>
          <p:cNvPr id="28" name="直線矢印コネクタ 27">
            <a:extLst>
              <a:ext uri="{FF2B5EF4-FFF2-40B4-BE49-F238E27FC236}">
                <a16:creationId xmlns:a16="http://schemas.microsoft.com/office/drawing/2014/main" id="{81DC2E68-814B-2716-ABDB-FE2A0AE06780}"/>
              </a:ext>
            </a:extLst>
          </p:cNvPr>
          <p:cNvCxnSpPr>
            <a:cxnSpLocks/>
          </p:cNvCxnSpPr>
          <p:nvPr/>
        </p:nvCxnSpPr>
        <p:spPr>
          <a:xfrm flipV="1">
            <a:off x="9096914" y="5472382"/>
            <a:ext cx="291612" cy="340809"/>
          </a:xfrm>
          <a:prstGeom prst="straightConnector1">
            <a:avLst/>
          </a:prstGeom>
          <a:ln w="12700">
            <a:solidFill>
              <a:schemeClr val="accent5"/>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60D67484-0E71-9D9A-A92A-9D5BDAEB5E17}"/>
              </a:ext>
            </a:extLst>
          </p:cNvPr>
          <p:cNvPicPr>
            <a:picLocks noChangeAspect="1"/>
          </p:cNvPicPr>
          <p:nvPr/>
        </p:nvPicPr>
        <p:blipFill>
          <a:blip r:embed="rId4"/>
          <a:stretch>
            <a:fillRect/>
          </a:stretch>
        </p:blipFill>
        <p:spPr>
          <a:xfrm flipV="1">
            <a:off x="8909273" y="5747715"/>
            <a:ext cx="223383" cy="223383"/>
          </a:xfrm>
          <a:prstGeom prst="rect">
            <a:avLst/>
          </a:prstGeom>
        </p:spPr>
      </p:pic>
      <p:pic>
        <p:nvPicPr>
          <p:cNvPr id="31" name="図 30">
            <a:extLst>
              <a:ext uri="{FF2B5EF4-FFF2-40B4-BE49-F238E27FC236}">
                <a16:creationId xmlns:a16="http://schemas.microsoft.com/office/drawing/2014/main" id="{36122BA2-C7BB-C099-454E-5151BC02954F}"/>
              </a:ext>
            </a:extLst>
          </p:cNvPr>
          <p:cNvPicPr>
            <a:picLocks noChangeAspect="1"/>
          </p:cNvPicPr>
          <p:nvPr/>
        </p:nvPicPr>
        <p:blipFill>
          <a:blip r:embed="rId4"/>
          <a:stretch>
            <a:fillRect/>
          </a:stretch>
        </p:blipFill>
        <p:spPr>
          <a:xfrm flipV="1">
            <a:off x="9281676" y="5256507"/>
            <a:ext cx="223383" cy="223383"/>
          </a:xfrm>
          <a:prstGeom prst="rect">
            <a:avLst/>
          </a:prstGeom>
        </p:spPr>
      </p:pic>
      <p:cxnSp>
        <p:nvCxnSpPr>
          <p:cNvPr id="33" name="直線矢印コネクタ 32">
            <a:extLst>
              <a:ext uri="{FF2B5EF4-FFF2-40B4-BE49-F238E27FC236}">
                <a16:creationId xmlns:a16="http://schemas.microsoft.com/office/drawing/2014/main" id="{26EA207D-CCD9-F998-C16E-EA203754F76A}"/>
              </a:ext>
            </a:extLst>
          </p:cNvPr>
          <p:cNvCxnSpPr>
            <a:cxnSpLocks/>
          </p:cNvCxnSpPr>
          <p:nvPr/>
        </p:nvCxnSpPr>
        <p:spPr>
          <a:xfrm flipH="1" flipV="1">
            <a:off x="9097297" y="5970912"/>
            <a:ext cx="232193" cy="379741"/>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66E58199-D4FE-9650-3BFA-C2C3DCA049A9}"/>
              </a:ext>
            </a:extLst>
          </p:cNvPr>
          <p:cNvCxnSpPr>
            <a:cxnSpLocks/>
          </p:cNvCxnSpPr>
          <p:nvPr/>
        </p:nvCxnSpPr>
        <p:spPr>
          <a:xfrm flipH="1">
            <a:off x="9053425" y="6021369"/>
            <a:ext cx="354084" cy="267925"/>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32ACBC25-0785-E7E6-E243-F64315224FD2}"/>
              </a:ext>
            </a:extLst>
          </p:cNvPr>
          <p:cNvPicPr>
            <a:picLocks noChangeAspect="1"/>
          </p:cNvPicPr>
          <p:nvPr/>
        </p:nvPicPr>
        <p:blipFill>
          <a:blip r:embed="rId4"/>
          <a:stretch>
            <a:fillRect/>
          </a:stretch>
        </p:blipFill>
        <p:spPr>
          <a:xfrm flipV="1">
            <a:off x="8823574" y="6227873"/>
            <a:ext cx="223383" cy="223383"/>
          </a:xfrm>
          <a:prstGeom prst="rect">
            <a:avLst/>
          </a:prstGeom>
        </p:spPr>
      </p:pic>
      <p:cxnSp>
        <p:nvCxnSpPr>
          <p:cNvPr id="36" name="直線矢印コネクタ 35">
            <a:extLst>
              <a:ext uri="{FF2B5EF4-FFF2-40B4-BE49-F238E27FC236}">
                <a16:creationId xmlns:a16="http://schemas.microsoft.com/office/drawing/2014/main" id="{B2705427-C2B5-EA32-FC5A-984070D30EC0}"/>
              </a:ext>
            </a:extLst>
          </p:cNvPr>
          <p:cNvCxnSpPr>
            <a:cxnSpLocks/>
          </p:cNvCxnSpPr>
          <p:nvPr/>
        </p:nvCxnSpPr>
        <p:spPr>
          <a:xfrm flipH="1">
            <a:off x="8504922" y="6339564"/>
            <a:ext cx="296498" cy="0"/>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473ACBA7-02B8-462F-3A4D-D933E969CCFB}"/>
              </a:ext>
            </a:extLst>
          </p:cNvPr>
          <p:cNvCxnSpPr>
            <a:cxnSpLocks/>
          </p:cNvCxnSpPr>
          <p:nvPr/>
        </p:nvCxnSpPr>
        <p:spPr>
          <a:xfrm flipH="1" flipV="1">
            <a:off x="6566158" y="5609818"/>
            <a:ext cx="356324" cy="369137"/>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A98D16A7-9D7E-3044-AAF5-F26DF8599807}"/>
              </a:ext>
            </a:extLst>
          </p:cNvPr>
          <p:cNvPicPr>
            <a:picLocks noChangeAspect="1"/>
          </p:cNvPicPr>
          <p:nvPr/>
        </p:nvPicPr>
        <p:blipFill>
          <a:blip r:embed="rId4"/>
          <a:stretch>
            <a:fillRect/>
          </a:stretch>
        </p:blipFill>
        <p:spPr>
          <a:xfrm flipV="1">
            <a:off x="6920420" y="5980014"/>
            <a:ext cx="223383" cy="223383"/>
          </a:xfrm>
          <a:prstGeom prst="rect">
            <a:avLst/>
          </a:prstGeom>
        </p:spPr>
      </p:pic>
      <p:cxnSp>
        <p:nvCxnSpPr>
          <p:cNvPr id="41" name="直線矢印コネクタ 40">
            <a:extLst>
              <a:ext uri="{FF2B5EF4-FFF2-40B4-BE49-F238E27FC236}">
                <a16:creationId xmlns:a16="http://schemas.microsoft.com/office/drawing/2014/main" id="{9AAFD092-D93A-CEDB-C5C5-9E3EF45BBC8D}"/>
              </a:ext>
            </a:extLst>
          </p:cNvPr>
          <p:cNvCxnSpPr>
            <a:cxnSpLocks/>
          </p:cNvCxnSpPr>
          <p:nvPr/>
        </p:nvCxnSpPr>
        <p:spPr>
          <a:xfrm flipV="1">
            <a:off x="6591874" y="5602310"/>
            <a:ext cx="291612" cy="340809"/>
          </a:xfrm>
          <a:prstGeom prst="straightConnector1">
            <a:avLst/>
          </a:prstGeom>
          <a:ln w="12700">
            <a:solidFill>
              <a:schemeClr val="accent5"/>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3" name="図 42">
            <a:extLst>
              <a:ext uri="{FF2B5EF4-FFF2-40B4-BE49-F238E27FC236}">
                <a16:creationId xmlns:a16="http://schemas.microsoft.com/office/drawing/2014/main" id="{E5F4851C-169A-49F4-F3AB-403B5ED78DA9}"/>
              </a:ext>
            </a:extLst>
          </p:cNvPr>
          <p:cNvPicPr>
            <a:picLocks noChangeAspect="1"/>
          </p:cNvPicPr>
          <p:nvPr/>
        </p:nvPicPr>
        <p:blipFill>
          <a:blip r:embed="rId4"/>
          <a:stretch>
            <a:fillRect/>
          </a:stretch>
        </p:blipFill>
        <p:spPr>
          <a:xfrm flipV="1">
            <a:off x="6361531" y="5852228"/>
            <a:ext cx="223383" cy="223383"/>
          </a:xfrm>
          <a:prstGeom prst="rect">
            <a:avLst/>
          </a:prstGeom>
        </p:spPr>
      </p:pic>
      <p:pic>
        <p:nvPicPr>
          <p:cNvPr id="45" name="図 44">
            <a:extLst>
              <a:ext uri="{FF2B5EF4-FFF2-40B4-BE49-F238E27FC236}">
                <a16:creationId xmlns:a16="http://schemas.microsoft.com/office/drawing/2014/main" id="{49B00F59-6579-4567-612F-0723C351CAFD}"/>
              </a:ext>
            </a:extLst>
          </p:cNvPr>
          <p:cNvPicPr>
            <a:picLocks noChangeAspect="1"/>
          </p:cNvPicPr>
          <p:nvPr/>
        </p:nvPicPr>
        <p:blipFill>
          <a:blip r:embed="rId4"/>
          <a:stretch>
            <a:fillRect/>
          </a:stretch>
        </p:blipFill>
        <p:spPr>
          <a:xfrm flipV="1">
            <a:off x="6791117" y="6479872"/>
            <a:ext cx="223383" cy="223383"/>
          </a:xfrm>
          <a:prstGeom prst="rect">
            <a:avLst/>
          </a:prstGeom>
        </p:spPr>
      </p:pic>
      <p:cxnSp>
        <p:nvCxnSpPr>
          <p:cNvPr id="46" name="直線矢印コネクタ 45">
            <a:extLst>
              <a:ext uri="{FF2B5EF4-FFF2-40B4-BE49-F238E27FC236}">
                <a16:creationId xmlns:a16="http://schemas.microsoft.com/office/drawing/2014/main" id="{A66F9AA8-E117-6638-101D-29334247B96F}"/>
              </a:ext>
            </a:extLst>
          </p:cNvPr>
          <p:cNvCxnSpPr>
            <a:cxnSpLocks/>
          </p:cNvCxnSpPr>
          <p:nvPr/>
        </p:nvCxnSpPr>
        <p:spPr>
          <a:xfrm flipH="1" flipV="1">
            <a:off x="6592257" y="6100840"/>
            <a:ext cx="232193" cy="379741"/>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A9CD6684-7220-BD01-B482-622700D7A65D}"/>
              </a:ext>
            </a:extLst>
          </p:cNvPr>
          <p:cNvCxnSpPr>
            <a:cxnSpLocks/>
          </p:cNvCxnSpPr>
          <p:nvPr/>
        </p:nvCxnSpPr>
        <p:spPr>
          <a:xfrm flipH="1">
            <a:off x="6548385" y="6151297"/>
            <a:ext cx="354084" cy="267925"/>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図 51">
            <a:extLst>
              <a:ext uri="{FF2B5EF4-FFF2-40B4-BE49-F238E27FC236}">
                <a16:creationId xmlns:a16="http://schemas.microsoft.com/office/drawing/2014/main" id="{D2210ED3-54E3-220B-BA5F-F4297836110D}"/>
              </a:ext>
            </a:extLst>
          </p:cNvPr>
          <p:cNvPicPr>
            <a:picLocks noChangeAspect="1"/>
          </p:cNvPicPr>
          <p:nvPr/>
        </p:nvPicPr>
        <p:blipFill>
          <a:blip r:embed="rId4"/>
          <a:stretch>
            <a:fillRect/>
          </a:stretch>
        </p:blipFill>
        <p:spPr>
          <a:xfrm flipV="1">
            <a:off x="6334164" y="6357801"/>
            <a:ext cx="223383" cy="223383"/>
          </a:xfrm>
          <a:prstGeom prst="rect">
            <a:avLst/>
          </a:prstGeom>
        </p:spPr>
      </p:pic>
      <p:pic>
        <p:nvPicPr>
          <p:cNvPr id="55" name="図 54">
            <a:extLst>
              <a:ext uri="{FF2B5EF4-FFF2-40B4-BE49-F238E27FC236}">
                <a16:creationId xmlns:a16="http://schemas.microsoft.com/office/drawing/2014/main" id="{9B539024-A2B9-3269-7FE6-2CC96C37B2C9}"/>
              </a:ext>
            </a:extLst>
          </p:cNvPr>
          <p:cNvPicPr>
            <a:picLocks noChangeAspect="1"/>
          </p:cNvPicPr>
          <p:nvPr/>
        </p:nvPicPr>
        <p:blipFill>
          <a:blip r:embed="rId4"/>
          <a:stretch>
            <a:fillRect/>
          </a:stretch>
        </p:blipFill>
        <p:spPr>
          <a:xfrm flipV="1">
            <a:off x="6354572" y="5419825"/>
            <a:ext cx="223383" cy="223383"/>
          </a:xfrm>
          <a:prstGeom prst="rect">
            <a:avLst/>
          </a:prstGeom>
        </p:spPr>
      </p:pic>
      <p:sp>
        <p:nvSpPr>
          <p:cNvPr id="56" name="テキスト ボックス 55">
            <a:extLst>
              <a:ext uri="{FF2B5EF4-FFF2-40B4-BE49-F238E27FC236}">
                <a16:creationId xmlns:a16="http://schemas.microsoft.com/office/drawing/2014/main" id="{DE3EAAA1-B069-189D-DAFB-50EECC067C6A}"/>
              </a:ext>
            </a:extLst>
          </p:cNvPr>
          <p:cNvSpPr txBox="1"/>
          <p:nvPr/>
        </p:nvSpPr>
        <p:spPr>
          <a:xfrm>
            <a:off x="6190613" y="4271732"/>
            <a:ext cx="3569489" cy="761747"/>
          </a:xfrm>
          <a:prstGeom prst="rect">
            <a:avLst/>
          </a:prstGeom>
          <a:noFill/>
        </p:spPr>
        <p:txBody>
          <a:bodyPr wrap="square" rtlCol="0">
            <a:spAutoFit/>
          </a:bodyPr>
          <a:lstStyle/>
          <a:p>
            <a:pPr marL="171450" indent="-171450" defTabSz="326578">
              <a:buFont typeface="Wingdings" panose="05000000000000000000" pitchFamily="2" charset="2"/>
              <a:buChar char="Ø"/>
            </a:pPr>
            <a:r>
              <a:rPr lang="ja-JP" altLang="en-US" sz="1200" b="1" u="sng" dirty="0">
                <a:solidFill>
                  <a:prstClr val="black"/>
                </a:solidFill>
                <a:latin typeface="BIZ UDPゴシック" panose="020B0400000000000000" pitchFamily="50" charset="-128"/>
                <a:ea typeface="BIZ UDPゴシック" panose="020B0400000000000000" pitchFamily="50" charset="-128"/>
              </a:rPr>
              <a:t>みどりのネットワーク（</a:t>
            </a:r>
            <a:r>
              <a:rPr lang="ja-JP" altLang="en-US" sz="1200" b="1" u="sng" dirty="0">
                <a:latin typeface="BIZ UDPゴシック" panose="020B0400000000000000" pitchFamily="50" charset="-128"/>
                <a:ea typeface="BIZ UDPゴシック" panose="020B0400000000000000" pitchFamily="50" charset="-128"/>
              </a:rPr>
              <a:t>クロス構造のイ</a:t>
            </a:r>
            <a:r>
              <a:rPr lang="ja-JP" altLang="en-US" sz="1200" b="1" u="sng" dirty="0">
                <a:solidFill>
                  <a:prstClr val="black"/>
                </a:solidFill>
                <a:latin typeface="BIZ UDPゴシック" panose="020B0400000000000000" pitchFamily="50" charset="-128"/>
                <a:ea typeface="BIZ UDPゴシック" panose="020B0400000000000000" pitchFamily="50" charset="-128"/>
              </a:rPr>
              <a:t>メージ）</a:t>
            </a:r>
            <a:endParaRPr lang="en-US" altLang="ja-JP" sz="1200" b="1" u="sng" dirty="0">
              <a:solidFill>
                <a:prstClr val="black"/>
              </a:solidFill>
              <a:latin typeface="BIZ UDPゴシック" panose="020B0400000000000000" pitchFamily="50" charset="-128"/>
              <a:ea typeface="BIZ UDPゴシック" panose="020B0400000000000000" pitchFamily="50" charset="-128"/>
            </a:endParaRPr>
          </a:p>
          <a:p>
            <a:pPr defTabSz="326578"/>
            <a:r>
              <a:rPr lang="ja-JP" altLang="en-US" sz="1050" dirty="0">
                <a:solidFill>
                  <a:prstClr val="black"/>
                </a:solidFill>
                <a:latin typeface="BIZ UDPゴシック" panose="020B0400000000000000" pitchFamily="50" charset="-128"/>
                <a:ea typeface="BIZ UDPゴシック" panose="020B0400000000000000" pitchFamily="50" charset="-128"/>
              </a:rPr>
              <a:t>　　</a:t>
            </a:r>
            <a:r>
              <a:rPr lang="ja-JP" altLang="en-US" sz="1050" dirty="0">
                <a:solidFill>
                  <a:srgbClr val="FF0000"/>
                </a:solidFill>
                <a:latin typeface="BIZ UDPゴシック" panose="020B0400000000000000" pitchFamily="50" charset="-128"/>
                <a:ea typeface="BIZ UDPゴシック" panose="020B0400000000000000" pitchFamily="50" charset="-128"/>
              </a:rPr>
              <a:t>大阪を貫く南北軸と東西軸のクロス（グリーンアロー）</a:t>
            </a:r>
            <a:endParaRPr lang="en-US" altLang="ja-JP" sz="1050" dirty="0">
              <a:solidFill>
                <a:srgbClr val="FF0000"/>
              </a:solidFill>
              <a:latin typeface="BIZ UDPゴシック" panose="020B0400000000000000" pitchFamily="50" charset="-128"/>
              <a:ea typeface="BIZ UDPゴシック" panose="020B0400000000000000" pitchFamily="50" charset="-128"/>
            </a:endParaRPr>
          </a:p>
          <a:p>
            <a:pPr defTabSz="326578"/>
            <a:r>
              <a:rPr lang="ja-JP" altLang="en-US" sz="1050" dirty="0">
                <a:solidFill>
                  <a:srgbClr val="FF0000"/>
                </a:solidFill>
                <a:latin typeface="BIZ UDPゴシック" panose="020B0400000000000000" pitchFamily="50" charset="-128"/>
                <a:ea typeface="BIZ UDPゴシック" panose="020B0400000000000000" pitchFamily="50" charset="-128"/>
              </a:rPr>
              <a:t>　　をみどりの基軸とし、その周囲地域にも小さなみどり</a:t>
            </a:r>
            <a:endParaRPr lang="en-US" altLang="ja-JP" sz="1050" dirty="0">
              <a:solidFill>
                <a:srgbClr val="FF0000"/>
              </a:solidFill>
              <a:latin typeface="BIZ UDPゴシック" panose="020B0400000000000000" pitchFamily="50" charset="-128"/>
              <a:ea typeface="BIZ UDPゴシック" panose="020B0400000000000000" pitchFamily="50" charset="-128"/>
            </a:endParaRPr>
          </a:p>
          <a:p>
            <a:pPr defTabSz="326578"/>
            <a:r>
              <a:rPr lang="ja-JP" altLang="en-US" sz="1050" dirty="0">
                <a:solidFill>
                  <a:srgbClr val="FF0000"/>
                </a:solidFill>
                <a:latin typeface="BIZ UDPゴシック" panose="020B0400000000000000" pitchFamily="50" charset="-128"/>
                <a:ea typeface="BIZ UDPゴシック" panose="020B0400000000000000" pitchFamily="50" charset="-128"/>
              </a:rPr>
              <a:t>　　のクロスを充実させていく。</a:t>
            </a:r>
          </a:p>
        </p:txBody>
      </p:sp>
      <p:pic>
        <p:nvPicPr>
          <p:cNvPr id="57" name="図 56">
            <a:extLst>
              <a:ext uri="{FF2B5EF4-FFF2-40B4-BE49-F238E27FC236}">
                <a16:creationId xmlns:a16="http://schemas.microsoft.com/office/drawing/2014/main" id="{BB24A2E3-CB9F-35AC-8891-B3EB662075BB}"/>
              </a:ext>
            </a:extLst>
          </p:cNvPr>
          <p:cNvPicPr>
            <a:picLocks noChangeAspect="1"/>
          </p:cNvPicPr>
          <p:nvPr/>
        </p:nvPicPr>
        <p:blipFill>
          <a:blip r:embed="rId4"/>
          <a:stretch>
            <a:fillRect/>
          </a:stretch>
        </p:blipFill>
        <p:spPr>
          <a:xfrm flipV="1">
            <a:off x="8515147" y="5961288"/>
            <a:ext cx="223383" cy="198827"/>
          </a:xfrm>
          <a:prstGeom prst="rect">
            <a:avLst/>
          </a:prstGeom>
        </p:spPr>
      </p:pic>
      <p:pic>
        <p:nvPicPr>
          <p:cNvPr id="58" name="図 57">
            <a:extLst>
              <a:ext uri="{FF2B5EF4-FFF2-40B4-BE49-F238E27FC236}">
                <a16:creationId xmlns:a16="http://schemas.microsoft.com/office/drawing/2014/main" id="{745AC50C-C9B4-A01C-BF00-A24C1B45D809}"/>
              </a:ext>
            </a:extLst>
          </p:cNvPr>
          <p:cNvPicPr>
            <a:picLocks noChangeAspect="1"/>
          </p:cNvPicPr>
          <p:nvPr/>
        </p:nvPicPr>
        <p:blipFill>
          <a:blip r:embed="rId4"/>
          <a:stretch>
            <a:fillRect/>
          </a:stretch>
        </p:blipFill>
        <p:spPr>
          <a:xfrm flipV="1">
            <a:off x="9304010" y="6322143"/>
            <a:ext cx="223383" cy="198827"/>
          </a:xfrm>
          <a:prstGeom prst="rect">
            <a:avLst/>
          </a:prstGeom>
        </p:spPr>
      </p:pic>
      <p:pic>
        <p:nvPicPr>
          <p:cNvPr id="59" name="図 58">
            <a:extLst>
              <a:ext uri="{FF2B5EF4-FFF2-40B4-BE49-F238E27FC236}">
                <a16:creationId xmlns:a16="http://schemas.microsoft.com/office/drawing/2014/main" id="{D71BD5B9-E4FF-DA52-260F-D82997B484AC}"/>
              </a:ext>
            </a:extLst>
          </p:cNvPr>
          <p:cNvPicPr>
            <a:picLocks noChangeAspect="1"/>
          </p:cNvPicPr>
          <p:nvPr/>
        </p:nvPicPr>
        <p:blipFill>
          <a:blip r:embed="rId4"/>
          <a:stretch>
            <a:fillRect/>
          </a:stretch>
        </p:blipFill>
        <p:spPr>
          <a:xfrm flipV="1">
            <a:off x="8587969" y="6496613"/>
            <a:ext cx="223383" cy="198827"/>
          </a:xfrm>
          <a:prstGeom prst="rect">
            <a:avLst/>
          </a:prstGeom>
        </p:spPr>
      </p:pic>
      <p:cxnSp>
        <p:nvCxnSpPr>
          <p:cNvPr id="60" name="直線矢印コネクタ 59">
            <a:extLst>
              <a:ext uri="{FF2B5EF4-FFF2-40B4-BE49-F238E27FC236}">
                <a16:creationId xmlns:a16="http://schemas.microsoft.com/office/drawing/2014/main" id="{D2763208-006C-90AC-C390-839E0E79CA4B}"/>
              </a:ext>
            </a:extLst>
          </p:cNvPr>
          <p:cNvCxnSpPr>
            <a:cxnSpLocks/>
            <a:stCxn id="59" idx="2"/>
          </p:cNvCxnSpPr>
          <p:nvPr/>
        </p:nvCxnSpPr>
        <p:spPr>
          <a:xfrm flipH="1" flipV="1">
            <a:off x="8647592" y="6160115"/>
            <a:ext cx="52069" cy="336498"/>
          </a:xfrm>
          <a:prstGeom prst="straightConnector1">
            <a:avLst/>
          </a:prstGeom>
          <a:ln w="127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F1E23350-8FD4-8390-4E97-354CED88200E}"/>
              </a:ext>
            </a:extLst>
          </p:cNvPr>
          <p:cNvSpPr/>
          <p:nvPr/>
        </p:nvSpPr>
        <p:spPr>
          <a:xfrm>
            <a:off x="6202912" y="4219766"/>
            <a:ext cx="3585472" cy="2558231"/>
          </a:xfrm>
          <a:prstGeom prst="rect">
            <a:avLst/>
          </a:prstGeom>
          <a:noFill/>
          <a:ln w="952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D22A216E-24BE-5D9C-D7DA-7924F504A606}"/>
              </a:ext>
            </a:extLst>
          </p:cNvPr>
          <p:cNvCxnSpPr>
            <a:cxnSpLocks/>
            <a:stCxn id="16" idx="0"/>
            <a:endCxn id="21" idx="2"/>
          </p:cNvCxnSpPr>
          <p:nvPr/>
        </p:nvCxnSpPr>
        <p:spPr>
          <a:xfrm flipV="1">
            <a:off x="7931006" y="5495578"/>
            <a:ext cx="17211" cy="811582"/>
          </a:xfrm>
          <a:prstGeom prst="straightConnector1">
            <a:avLst/>
          </a:prstGeom>
          <a:ln w="3810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F52CDCA6-DD0B-435D-B9E8-C86043F710E0}"/>
              </a:ext>
            </a:extLst>
          </p:cNvPr>
          <p:cNvSpPr/>
          <p:nvPr/>
        </p:nvSpPr>
        <p:spPr>
          <a:xfrm>
            <a:off x="6204358" y="2763906"/>
            <a:ext cx="3585472" cy="1363632"/>
          </a:xfrm>
          <a:prstGeom prst="rect">
            <a:avLst/>
          </a:prstGeom>
          <a:noFill/>
          <a:ln w="952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9F68061A-7C38-4E20-91ED-8B684895FD94}"/>
              </a:ext>
            </a:extLst>
          </p:cNvPr>
          <p:cNvSpPr>
            <a:spLocks/>
          </p:cNvSpPr>
          <p:nvPr/>
        </p:nvSpPr>
        <p:spPr>
          <a:xfrm rot="401458">
            <a:off x="5361791" y="4719896"/>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0620D2C8-3854-4582-8C1C-3C1FA4554CDA}"/>
              </a:ext>
            </a:extLst>
          </p:cNvPr>
          <p:cNvSpPr>
            <a:spLocks/>
          </p:cNvSpPr>
          <p:nvPr/>
        </p:nvSpPr>
        <p:spPr>
          <a:xfrm rot="2085205">
            <a:off x="5359660" y="5642471"/>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6A7FBF07-3D98-4608-AAB7-9C7B6A970BBD}"/>
              </a:ext>
            </a:extLst>
          </p:cNvPr>
          <p:cNvSpPr>
            <a:spLocks/>
          </p:cNvSpPr>
          <p:nvPr/>
        </p:nvSpPr>
        <p:spPr>
          <a:xfrm rot="3023724">
            <a:off x="4751551" y="6160143"/>
            <a:ext cx="432000" cy="324000"/>
          </a:xfrm>
          <a:prstGeom prst="rightArrow">
            <a:avLst/>
          </a:prstGeom>
          <a:solidFill>
            <a:srgbClr val="D4FED4"/>
          </a:solidFill>
          <a:ln w="31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9143467-44D4-4E5F-B92C-62E2121DDE4A}"/>
              </a:ext>
            </a:extLst>
          </p:cNvPr>
          <p:cNvSpPr txBox="1"/>
          <p:nvPr/>
        </p:nvSpPr>
        <p:spPr>
          <a:xfrm>
            <a:off x="2430956" y="4147991"/>
            <a:ext cx="697627" cy="707886"/>
          </a:xfrm>
          <a:prstGeom prst="rect">
            <a:avLst/>
          </a:prstGeom>
          <a:solidFill>
            <a:schemeClr val="bg1"/>
          </a:solidFill>
          <a:ln w="19050">
            <a:noFill/>
          </a:ln>
        </p:spPr>
        <p:txBody>
          <a:bodyPr wrap="none" rtlCol="0">
            <a:spAutoFit/>
          </a:bodyPr>
          <a:lstStyle/>
          <a:p>
            <a:pPr algn="l"/>
            <a:r>
              <a:rPr kumimoji="1" lang="ja-JP" altLang="en-US" sz="4000" dirty="0">
                <a:solidFill>
                  <a:schemeClr val="bg1">
                    <a:lumMod val="65000"/>
                  </a:schemeClr>
                </a:solidFill>
                <a:latin typeface="BIZ UDPゴシック" panose="020B0400000000000000" pitchFamily="50" charset="-128"/>
                <a:ea typeface="BIZ UDPゴシック" panose="020B0400000000000000" pitchFamily="50" charset="-128"/>
              </a:rPr>
              <a:t>⇒</a:t>
            </a:r>
          </a:p>
        </p:txBody>
      </p:sp>
      <p:sp>
        <p:nvSpPr>
          <p:cNvPr id="62" name="テキスト ボックス 61">
            <a:extLst>
              <a:ext uri="{FF2B5EF4-FFF2-40B4-BE49-F238E27FC236}">
                <a16:creationId xmlns:a16="http://schemas.microsoft.com/office/drawing/2014/main" id="{E5DB01AF-7444-46C3-9FEA-8C18FC3050C5}"/>
              </a:ext>
            </a:extLst>
          </p:cNvPr>
          <p:cNvSpPr txBox="1"/>
          <p:nvPr/>
        </p:nvSpPr>
        <p:spPr>
          <a:xfrm>
            <a:off x="5685042" y="-7147"/>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pic>
        <p:nvPicPr>
          <p:cNvPr id="8" name="図 7">
            <a:extLst>
              <a:ext uri="{FF2B5EF4-FFF2-40B4-BE49-F238E27FC236}">
                <a16:creationId xmlns:a16="http://schemas.microsoft.com/office/drawing/2014/main" id="{C2117784-C091-4ED4-9C16-7D6C1354ECF3}"/>
              </a:ext>
            </a:extLst>
          </p:cNvPr>
          <p:cNvPicPr>
            <a:picLocks noChangeAspect="1"/>
          </p:cNvPicPr>
          <p:nvPr/>
        </p:nvPicPr>
        <p:blipFill rotWithShape="1">
          <a:blip r:embed="rId5" cstate="print">
            <a:alphaModFix amt="80000"/>
            <a:extLst>
              <a:ext uri="{28A0092B-C50C-407E-A947-70E740481C1C}">
                <a14:useLocalDpi xmlns:a14="http://schemas.microsoft.com/office/drawing/2010/main" val="0"/>
              </a:ext>
            </a:extLst>
          </a:blip>
          <a:srcRect l="62891" t="19290" r="16401" b="41886"/>
          <a:stretch/>
        </p:blipFill>
        <p:spPr>
          <a:xfrm rot="433368">
            <a:off x="5252179" y="3157727"/>
            <a:ext cx="1017160" cy="1420031"/>
          </a:xfrm>
          <a:prstGeom prst="rect">
            <a:avLst/>
          </a:prstGeom>
        </p:spPr>
      </p:pic>
      <p:pic>
        <p:nvPicPr>
          <p:cNvPr id="15" name="図 14">
            <a:extLst>
              <a:ext uri="{FF2B5EF4-FFF2-40B4-BE49-F238E27FC236}">
                <a16:creationId xmlns:a16="http://schemas.microsoft.com/office/drawing/2014/main" id="{77A34DE0-16B3-4C04-B3F1-967DE412AE45}"/>
              </a:ext>
            </a:extLst>
          </p:cNvPr>
          <p:cNvPicPr>
            <a:picLocks noChangeAspect="1"/>
          </p:cNvPicPr>
          <p:nvPr/>
        </p:nvPicPr>
        <p:blipFill rotWithShape="1">
          <a:blip r:embed="rId5" cstate="print">
            <a:alphaModFix amt="80000"/>
            <a:extLst>
              <a:ext uri="{28A0092B-C50C-407E-A947-70E740481C1C}">
                <a14:useLocalDpi xmlns:a14="http://schemas.microsoft.com/office/drawing/2010/main" val="0"/>
              </a:ext>
            </a:extLst>
          </a:blip>
          <a:srcRect l="14072" t="50245" r="59565" b="12598"/>
          <a:stretch/>
        </p:blipFill>
        <p:spPr>
          <a:xfrm>
            <a:off x="2786096" y="4206965"/>
            <a:ext cx="1155665" cy="1212860"/>
          </a:xfrm>
          <a:prstGeom prst="rect">
            <a:avLst/>
          </a:prstGeom>
        </p:spPr>
      </p:pic>
      <p:pic>
        <p:nvPicPr>
          <p:cNvPr id="54" name="図 53">
            <a:extLst>
              <a:ext uri="{FF2B5EF4-FFF2-40B4-BE49-F238E27FC236}">
                <a16:creationId xmlns:a16="http://schemas.microsoft.com/office/drawing/2014/main" id="{F312B39D-2C4C-4E23-9B4C-02061605478E}"/>
              </a:ext>
            </a:extLst>
          </p:cNvPr>
          <p:cNvPicPr>
            <a:picLocks noChangeAspect="1"/>
          </p:cNvPicPr>
          <p:nvPr/>
        </p:nvPicPr>
        <p:blipFill rotWithShape="1">
          <a:blip r:embed="rId5" cstate="print">
            <a:alphaModFix amt="80000"/>
            <a:extLst>
              <a:ext uri="{28A0092B-C50C-407E-A947-70E740481C1C}">
                <a14:useLocalDpi xmlns:a14="http://schemas.microsoft.com/office/drawing/2010/main" val="0"/>
              </a:ext>
            </a:extLst>
          </a:blip>
          <a:srcRect l="14072" t="50245" r="59565" b="12598"/>
          <a:stretch/>
        </p:blipFill>
        <p:spPr>
          <a:xfrm rot="18339276">
            <a:off x="3304064" y="5950975"/>
            <a:ext cx="1068262" cy="1126940"/>
          </a:xfrm>
          <a:prstGeom prst="rect">
            <a:avLst/>
          </a:prstGeom>
        </p:spPr>
      </p:pic>
      <p:pic>
        <p:nvPicPr>
          <p:cNvPr id="63" name="図 62">
            <a:extLst>
              <a:ext uri="{FF2B5EF4-FFF2-40B4-BE49-F238E27FC236}">
                <a16:creationId xmlns:a16="http://schemas.microsoft.com/office/drawing/2014/main" id="{EF30422A-EA64-4951-A149-EA83AFB97FE0}"/>
              </a:ext>
            </a:extLst>
          </p:cNvPr>
          <p:cNvPicPr>
            <a:picLocks noChangeAspect="1"/>
          </p:cNvPicPr>
          <p:nvPr/>
        </p:nvPicPr>
        <p:blipFill rotWithShape="1">
          <a:blip r:embed="rId5" cstate="print">
            <a:alphaModFix amt="80000"/>
            <a:extLst>
              <a:ext uri="{28A0092B-C50C-407E-A947-70E740481C1C}">
                <a14:useLocalDpi xmlns:a14="http://schemas.microsoft.com/office/drawing/2010/main" val="0"/>
              </a:ext>
            </a:extLst>
          </a:blip>
          <a:srcRect l="62891" t="19290" r="16401" b="41886"/>
          <a:stretch/>
        </p:blipFill>
        <p:spPr>
          <a:xfrm rot="19482692">
            <a:off x="4290729" y="2473861"/>
            <a:ext cx="992114" cy="1385064"/>
          </a:xfrm>
          <a:prstGeom prst="rect">
            <a:avLst/>
          </a:prstGeom>
        </p:spPr>
      </p:pic>
    </p:spTree>
    <p:extLst>
      <p:ext uri="{BB962C8B-B14F-4D97-AF65-F5344CB8AC3E}">
        <p14:creationId xmlns:p14="http://schemas.microsoft.com/office/powerpoint/2010/main" val="251217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６　みどりの効果（現行計画）</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6" y="32608"/>
            <a:ext cx="394803"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22</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12" name="テキスト ボックス 111">
            <a:extLst>
              <a:ext uri="{FF2B5EF4-FFF2-40B4-BE49-F238E27FC236}">
                <a16:creationId xmlns:a16="http://schemas.microsoft.com/office/drawing/2014/main" id="{F25A0774-F9C7-16A9-4F1F-B593FE495847}"/>
              </a:ext>
            </a:extLst>
          </p:cNvPr>
          <p:cNvSpPr txBox="1"/>
          <p:nvPr/>
        </p:nvSpPr>
        <p:spPr>
          <a:xfrm>
            <a:off x="123768" y="541696"/>
            <a:ext cx="9658463" cy="601497"/>
          </a:xfrm>
          <a:prstGeom prst="rect">
            <a:avLst/>
          </a:prstGeom>
          <a:solidFill>
            <a:schemeClr val="bg1"/>
          </a:solidFill>
          <a:ln w="19050">
            <a:solidFill>
              <a:schemeClr val="accent6">
                <a:lumMod val="60000"/>
                <a:lumOff val="40000"/>
              </a:schemeClr>
            </a:solidFill>
          </a:ln>
        </p:spPr>
        <p:txBody>
          <a:bodyPr wrap="square" tIns="36000" bIns="72000" rtlCol="0" anchor="ctr" anchorCtr="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現行計画では、みどりの暮らしを支える様々な効果について、大きく３つの効果「存在効果」「利用効果」「媒体効果」に分け、１１項目で提示。</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59" name="図 58">
            <a:extLst>
              <a:ext uri="{FF2B5EF4-FFF2-40B4-BE49-F238E27FC236}">
                <a16:creationId xmlns:a16="http://schemas.microsoft.com/office/drawing/2014/main" id="{8D3E9DDF-FBC9-4170-95FE-6E3E1887F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30" y="1415372"/>
            <a:ext cx="4368280" cy="5083345"/>
          </a:xfrm>
          <a:prstGeom prst="rect">
            <a:avLst/>
          </a:prstGeom>
        </p:spPr>
      </p:pic>
      <p:sp>
        <p:nvSpPr>
          <p:cNvPr id="2" name="テキスト ボックス 1">
            <a:extLst>
              <a:ext uri="{FF2B5EF4-FFF2-40B4-BE49-F238E27FC236}">
                <a16:creationId xmlns:a16="http://schemas.microsoft.com/office/drawing/2014/main" id="{7486F772-A6F3-4C30-88B2-DB063F8FB1DA}"/>
              </a:ext>
            </a:extLst>
          </p:cNvPr>
          <p:cNvSpPr txBox="1"/>
          <p:nvPr/>
        </p:nvSpPr>
        <p:spPr>
          <a:xfrm>
            <a:off x="5150661" y="1459230"/>
            <a:ext cx="4449096" cy="1969770"/>
          </a:xfrm>
          <a:prstGeom prst="rect">
            <a:avLst/>
          </a:prstGeom>
          <a:solidFill>
            <a:schemeClr val="bg1"/>
          </a:solidFill>
          <a:ln w="19050">
            <a:solidFill>
              <a:schemeClr val="accent6">
                <a:lumMod val="60000"/>
                <a:lumOff val="40000"/>
              </a:schemeClr>
            </a:solidFill>
          </a:ln>
        </p:spPr>
        <p:txBody>
          <a:bodyPr wrap="square" rtlCol="0">
            <a:spAutoFit/>
          </a:bodyPr>
          <a:lstStyle/>
          <a:p>
            <a:pPr marL="174625" indent="-174625" algn="l">
              <a:buFont typeface="Arial" panose="020B0604020202020204" pitchFamily="34" charset="0"/>
              <a:buChar char="•"/>
            </a:pPr>
            <a:r>
              <a:rPr kumimoji="1" lang="ja-JP" altLang="en-US" sz="1600" b="1" u="sng" dirty="0">
                <a:latin typeface="BIZ UDPゴシック" panose="020B0400000000000000" pitchFamily="50" charset="-128"/>
                <a:ea typeface="BIZ UDPゴシック" panose="020B0400000000000000" pitchFamily="50" charset="-128"/>
              </a:rPr>
              <a:t>存在効果</a:t>
            </a:r>
            <a:endParaRPr kumimoji="1" lang="en-US" altLang="ja-JP" sz="1600" b="1" u="sng" dirty="0">
              <a:latin typeface="BIZ UDPゴシック" panose="020B0400000000000000" pitchFamily="50" charset="-128"/>
              <a:ea typeface="BIZ UDPゴシック" panose="020B0400000000000000" pitchFamily="50" charset="-128"/>
            </a:endParaRPr>
          </a:p>
          <a:p>
            <a:pPr algn="l">
              <a:spcAft>
                <a:spcPts val="600"/>
              </a:spcAft>
            </a:pPr>
            <a:r>
              <a:rPr kumimoji="1" lang="ja-JP" altLang="en-US" sz="1600" dirty="0">
                <a:latin typeface="BIZ UDPゴシック" panose="020B0400000000000000" pitchFamily="50" charset="-128"/>
                <a:ea typeface="BIZ UDPゴシック" panose="020B0400000000000000" pitchFamily="50" charset="-128"/>
              </a:rPr>
              <a:t>　　みどりが存在することで発揮される効果</a:t>
            </a:r>
            <a:endParaRPr kumimoji="1" lang="en-US" altLang="ja-JP" sz="1600" dirty="0">
              <a:latin typeface="BIZ UDPゴシック" panose="020B0400000000000000" pitchFamily="50" charset="-128"/>
              <a:ea typeface="BIZ UDPゴシック" panose="020B0400000000000000" pitchFamily="50" charset="-128"/>
            </a:endParaRPr>
          </a:p>
          <a:p>
            <a:pPr marL="174625" indent="-174625" algn="l">
              <a:buFont typeface="Arial" panose="020B0604020202020204" pitchFamily="34" charset="0"/>
              <a:buChar char="•"/>
            </a:pPr>
            <a:r>
              <a:rPr kumimoji="1" lang="ja-JP" altLang="en-US" sz="1600" b="1" u="sng" dirty="0">
                <a:latin typeface="BIZ UDPゴシック" panose="020B0400000000000000" pitchFamily="50" charset="-128"/>
                <a:ea typeface="BIZ UDPゴシック" panose="020B0400000000000000" pitchFamily="50" charset="-128"/>
              </a:rPr>
              <a:t>利用効果</a:t>
            </a:r>
            <a:endParaRPr kumimoji="1" lang="en-US" altLang="ja-JP" sz="1600" b="1" u="sng" dirty="0">
              <a:latin typeface="BIZ UDPゴシック" panose="020B0400000000000000" pitchFamily="50" charset="-128"/>
              <a:ea typeface="BIZ UDPゴシック" panose="020B0400000000000000" pitchFamily="50" charset="-128"/>
            </a:endParaRPr>
          </a:p>
          <a:p>
            <a:pPr algn="l">
              <a:spcAft>
                <a:spcPts val="600"/>
              </a:spcAft>
            </a:pPr>
            <a:r>
              <a:rPr kumimoji="1" lang="ja-JP" altLang="en-US" sz="1600" dirty="0">
                <a:latin typeface="BIZ UDPゴシック" panose="020B0400000000000000" pitchFamily="50" charset="-128"/>
                <a:ea typeface="BIZ UDPゴシック" panose="020B0400000000000000" pitchFamily="50" charset="-128"/>
              </a:rPr>
              <a:t>　　みどりを利用することで発揮される効果</a:t>
            </a:r>
            <a:endParaRPr kumimoji="1" lang="en-US" altLang="ja-JP" sz="1600" dirty="0">
              <a:latin typeface="BIZ UDPゴシック" panose="020B0400000000000000" pitchFamily="50" charset="-128"/>
              <a:ea typeface="BIZ UDPゴシック" panose="020B0400000000000000" pitchFamily="50" charset="-128"/>
            </a:endParaRPr>
          </a:p>
          <a:p>
            <a:pPr marL="174625" indent="-174625" algn="l">
              <a:buFont typeface="Arial" panose="020B0604020202020204" pitchFamily="34" charset="0"/>
              <a:buChar char="•"/>
            </a:pPr>
            <a:r>
              <a:rPr kumimoji="1" lang="ja-JP" altLang="en-US" sz="1600" b="1" u="sng" dirty="0">
                <a:latin typeface="BIZ UDPゴシック" panose="020B0400000000000000" pitchFamily="50" charset="-128"/>
                <a:ea typeface="BIZ UDPゴシック" panose="020B0400000000000000" pitchFamily="50" charset="-128"/>
              </a:rPr>
              <a:t>媒体効果</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marL="266700" indent="-266700" algn="l"/>
            <a:r>
              <a:rPr kumimoji="1" lang="ja-JP" altLang="en-US" sz="1600" dirty="0">
                <a:latin typeface="BIZ UDPゴシック" panose="020B0400000000000000" pitchFamily="50" charset="-128"/>
                <a:ea typeface="BIZ UDPゴシック" panose="020B0400000000000000" pitchFamily="50" charset="-128"/>
              </a:rPr>
              <a:t>　　様々な活動を活発化させるなど、みどりをきっかけとして間接的に得られる効果</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2E58807-E6D4-4688-AEF4-CD8A4E99D837}"/>
              </a:ext>
            </a:extLst>
          </p:cNvPr>
          <p:cNvSpPr txBox="1"/>
          <p:nvPr/>
        </p:nvSpPr>
        <p:spPr>
          <a:xfrm>
            <a:off x="4966298" y="32608"/>
            <a:ext cx="4453459" cy="390479"/>
          </a:xfrm>
          <a:prstGeom prst="rect">
            <a:avLst/>
          </a:prstGeom>
          <a:solidFill>
            <a:schemeClr val="accent4"/>
          </a:solidFill>
          <a:ln w="19050">
            <a:solidFill>
              <a:schemeClr val="accent6">
                <a:lumMod val="60000"/>
                <a:lumOff val="40000"/>
              </a:schemeClr>
            </a:solidFill>
          </a:ln>
        </p:spPr>
        <p:txBody>
          <a:bodyPr wrap="square" rIns="108000" rtlCol="0" anchor="ctr">
            <a:noAutofit/>
          </a:bodyPr>
          <a:lstStyle/>
          <a:p>
            <a:pPr algn="ct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前々回部会（第</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回）資料から</a:t>
            </a:r>
            <a:r>
              <a:rPr kumimoji="1" lang="ja-JP" altLang="en-US" dirty="0">
                <a:solidFill>
                  <a:srgbClr val="FF0000"/>
                </a:solidFill>
                <a:latin typeface="BIZ UDPゴシック" panose="020B0400000000000000" pitchFamily="50" charset="-128"/>
                <a:ea typeface="BIZ UDPゴシック" panose="020B0400000000000000" pitchFamily="50" charset="-128"/>
              </a:rPr>
              <a:t>修正無し</a:t>
            </a:r>
            <a:r>
              <a:rPr kumimoji="1" lang="en-US" altLang="ja-JP"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62368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６</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 </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みどりの効果の定義付け（案）</a:t>
            </a:r>
          </a:p>
        </p:txBody>
      </p:sp>
      <p:sp>
        <p:nvSpPr>
          <p:cNvPr id="11" name="円/楕円 30">
            <a:extLst>
              <a:ext uri="{FF2B5EF4-FFF2-40B4-BE49-F238E27FC236}">
                <a16:creationId xmlns:a16="http://schemas.microsoft.com/office/drawing/2014/main" id="{E8F3989E-8D19-4583-9304-40FE7341822C}"/>
              </a:ext>
            </a:extLst>
          </p:cNvPr>
          <p:cNvSpPr/>
          <p:nvPr/>
        </p:nvSpPr>
        <p:spPr>
          <a:xfrm>
            <a:off x="9398491" y="32605"/>
            <a:ext cx="425993" cy="421879"/>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23</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F94AF5F-D427-4853-91F9-9DF45FB2F42E}"/>
              </a:ext>
            </a:extLst>
          </p:cNvPr>
          <p:cNvSpPr txBox="1"/>
          <p:nvPr/>
        </p:nvSpPr>
        <p:spPr>
          <a:xfrm>
            <a:off x="5692888" y="0"/>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赤字修正</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
        <p:nvSpPr>
          <p:cNvPr id="9" name="テキスト ボックス 8">
            <a:extLst>
              <a:ext uri="{FF2B5EF4-FFF2-40B4-BE49-F238E27FC236}">
                <a16:creationId xmlns:a16="http://schemas.microsoft.com/office/drawing/2014/main" id="{FCF8C725-50C5-4864-A108-2FF344A684C4}"/>
              </a:ext>
            </a:extLst>
          </p:cNvPr>
          <p:cNvSpPr txBox="1"/>
          <p:nvPr/>
        </p:nvSpPr>
        <p:spPr>
          <a:xfrm>
            <a:off x="84439" y="862997"/>
            <a:ext cx="9658463" cy="584776"/>
          </a:xfrm>
          <a:prstGeom prst="rect">
            <a:avLst/>
          </a:prstGeom>
          <a:solidFill>
            <a:schemeClr val="bg1"/>
          </a:solidFill>
          <a:ln w="19050">
            <a:solidFill>
              <a:schemeClr val="accent6">
                <a:lumMod val="60000"/>
                <a:lumOff val="40000"/>
              </a:schemeClr>
            </a:solidFill>
          </a:ln>
        </p:spPr>
        <p:txBody>
          <a:bodyPr wrap="square" tIns="36000" bIns="36000" rtlCol="0" anchor="ctr" anchorCtr="0">
            <a:no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みどりの効果のうち媒体効果について、間接的効果だけではなく、みどりをきっかけとして波及的に得られる効果（オフサイトに対しても効果）があることが重要で、定義付けについて改めて整理が必要。</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13" name="表 2">
            <a:extLst>
              <a:ext uri="{FF2B5EF4-FFF2-40B4-BE49-F238E27FC236}">
                <a16:creationId xmlns:a16="http://schemas.microsoft.com/office/drawing/2014/main" id="{19F6201C-03C1-4D95-A562-8D6B9D8DAB34}"/>
              </a:ext>
            </a:extLst>
          </p:cNvPr>
          <p:cNvGraphicFramePr>
            <a:graphicFrameLocks noGrp="1"/>
          </p:cNvGraphicFramePr>
          <p:nvPr>
            <p:extLst>
              <p:ext uri="{D42A27DB-BD31-4B8C-83A1-F6EECF244321}">
                <p14:modId xmlns:p14="http://schemas.microsoft.com/office/powerpoint/2010/main" val="2443061672"/>
              </p:ext>
            </p:extLst>
          </p:nvPr>
        </p:nvGraphicFramePr>
        <p:xfrm>
          <a:off x="344450" y="1818165"/>
          <a:ext cx="8696366" cy="1912477"/>
        </p:xfrm>
        <a:graphic>
          <a:graphicData uri="http://schemas.openxmlformats.org/drawingml/2006/table">
            <a:tbl>
              <a:tblPr firstRow="1" bandRow="1">
                <a:tableStyleId>{5C22544A-7EE6-4342-B048-85BDC9FD1C3A}</a:tableStyleId>
              </a:tblPr>
              <a:tblGrid>
                <a:gridCol w="2359676">
                  <a:extLst>
                    <a:ext uri="{9D8B030D-6E8A-4147-A177-3AD203B41FA5}">
                      <a16:colId xmlns:a16="http://schemas.microsoft.com/office/drawing/2014/main" val="2500285372"/>
                    </a:ext>
                  </a:extLst>
                </a:gridCol>
                <a:gridCol w="6336690">
                  <a:extLst>
                    <a:ext uri="{9D8B030D-6E8A-4147-A177-3AD203B41FA5}">
                      <a16:colId xmlns:a16="http://schemas.microsoft.com/office/drawing/2014/main" val="3884937790"/>
                    </a:ext>
                  </a:extLst>
                </a:gridCol>
              </a:tblGrid>
              <a:tr h="346147">
                <a:tc>
                  <a:txBody>
                    <a:bodyPr/>
                    <a:lstStyle/>
                    <a:p>
                      <a:pPr algn="ctr"/>
                      <a:r>
                        <a:rPr kumimoji="1" lang="ja-JP" altLang="en-US" sz="1500" b="1" u="none" dirty="0">
                          <a:solidFill>
                            <a:schemeClr val="bg1"/>
                          </a:solidFill>
                          <a:latin typeface="BIZ UDPゴシック" panose="020B0400000000000000" pitchFamily="50" charset="-128"/>
                          <a:ea typeface="BIZ UDPゴシック" panose="020B0400000000000000" pitchFamily="50" charset="-128"/>
                        </a:rPr>
                        <a:t>みどりの効果</a:t>
                      </a:r>
                    </a:p>
                  </a:txBody>
                  <a:tcPr marL="65314" marR="65314" marT="36000" marB="36000" anchor="ctr"/>
                </a:tc>
                <a:tc>
                  <a:txBody>
                    <a:bodyPr/>
                    <a:lstStyle/>
                    <a:p>
                      <a:pPr algn="ctr"/>
                      <a:r>
                        <a:rPr kumimoji="1" lang="ja-JP" altLang="en-US" sz="1500" b="1" u="none" dirty="0">
                          <a:solidFill>
                            <a:schemeClr val="bg1"/>
                          </a:solidFill>
                          <a:latin typeface="BIZ UDPゴシック" panose="020B0400000000000000" pitchFamily="50" charset="-128"/>
                          <a:ea typeface="BIZ UDPゴシック" panose="020B0400000000000000" pitchFamily="50" charset="-128"/>
                        </a:rPr>
                        <a:t>定　義</a:t>
                      </a:r>
                    </a:p>
                  </a:txBody>
                  <a:tcPr marL="65314" marR="65314" marT="36000" marB="36000" anchor="ctr"/>
                </a:tc>
                <a:extLst>
                  <a:ext uri="{0D108BD9-81ED-4DB2-BD59-A6C34878D82A}">
                    <a16:rowId xmlns:a16="http://schemas.microsoft.com/office/drawing/2014/main" val="1760196830"/>
                  </a:ext>
                </a:extLst>
              </a:tr>
              <a:tr h="446446">
                <a:tc>
                  <a:txBody>
                    <a:bodyPr/>
                    <a:lstStyle/>
                    <a:p>
                      <a:pPr marL="0" indent="0">
                        <a:buFont typeface="BIZ UDPゴシック" panose="020B0400000000000000" pitchFamily="50" charset="-128"/>
                        <a:buNone/>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存在効果</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500" dirty="0">
                          <a:latin typeface="BIZ UDPゴシック" panose="020B0400000000000000" pitchFamily="50" charset="-128"/>
                          <a:ea typeface="BIZ UDPゴシック" panose="020B0400000000000000" pitchFamily="50" charset="-128"/>
                        </a:rPr>
                        <a:t>みどりが存在することで発揮される効果</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2500862441"/>
                  </a:ext>
                </a:extLst>
              </a:tr>
              <a:tr h="557062">
                <a:tc>
                  <a:txBody>
                    <a:bodyPr/>
                    <a:lstStyle/>
                    <a:p>
                      <a:pPr marL="0" indent="0">
                        <a:buFont typeface="BIZ UDPゴシック" panose="020B0400000000000000" pitchFamily="50" charset="-128"/>
                        <a:buNone/>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利用効果　</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algn="l">
                        <a:spcAft>
                          <a:spcPts val="600"/>
                        </a:spcAft>
                      </a:pPr>
                      <a:r>
                        <a:rPr kumimoji="1" lang="ja-JP" altLang="en-US" sz="1500" dirty="0">
                          <a:latin typeface="BIZ UDPゴシック" panose="020B0400000000000000" pitchFamily="50" charset="-128"/>
                          <a:ea typeface="BIZ UDPゴシック" panose="020B0400000000000000" pitchFamily="50" charset="-128"/>
                        </a:rPr>
                        <a:t>みどりを利用することで発揮される効果</a:t>
                      </a:r>
                      <a:endParaRPr kumimoji="1" lang="en-US" altLang="ja-JP" sz="1500" dirty="0">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3180748957"/>
                  </a:ext>
                </a:extLst>
              </a:tr>
              <a:tr h="562822">
                <a:tc>
                  <a:txBody>
                    <a:bodyPr/>
                    <a:lstStyle/>
                    <a:p>
                      <a:pPr marL="0" indent="0">
                        <a:buFont typeface="BIZ UDPゴシック" panose="020B0400000000000000" pitchFamily="50" charset="-128"/>
                        <a:buNone/>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媒体効果</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500" dirty="0">
                          <a:latin typeface="BIZ UDPゴシック" panose="020B0400000000000000" pitchFamily="50" charset="-128"/>
                          <a:ea typeface="BIZ UDPゴシック" panose="020B0400000000000000" pitchFamily="50" charset="-128"/>
                        </a:rPr>
                        <a:t>様々な活動を活発化させるなど、みどりをきっかけとして間接的に得られる効果</a:t>
                      </a:r>
                      <a:endParaRPr kumimoji="1" lang="ja-JP" altLang="en-US"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427699428"/>
                  </a:ext>
                </a:extLst>
              </a:tr>
            </a:tbl>
          </a:graphicData>
        </a:graphic>
      </p:graphicFrame>
      <p:graphicFrame>
        <p:nvGraphicFramePr>
          <p:cNvPr id="15" name="表 2">
            <a:extLst>
              <a:ext uri="{FF2B5EF4-FFF2-40B4-BE49-F238E27FC236}">
                <a16:creationId xmlns:a16="http://schemas.microsoft.com/office/drawing/2014/main" id="{0C5B67EF-DBC0-458D-B425-3BF41DE39DED}"/>
              </a:ext>
            </a:extLst>
          </p:cNvPr>
          <p:cNvGraphicFramePr>
            <a:graphicFrameLocks noGrp="1"/>
          </p:cNvGraphicFramePr>
          <p:nvPr>
            <p:extLst>
              <p:ext uri="{D42A27DB-BD31-4B8C-83A1-F6EECF244321}">
                <p14:modId xmlns:p14="http://schemas.microsoft.com/office/powerpoint/2010/main" val="111609607"/>
              </p:ext>
            </p:extLst>
          </p:nvPr>
        </p:nvGraphicFramePr>
        <p:xfrm>
          <a:off x="334618" y="4293426"/>
          <a:ext cx="8696366" cy="2488514"/>
        </p:xfrm>
        <a:graphic>
          <a:graphicData uri="http://schemas.openxmlformats.org/drawingml/2006/table">
            <a:tbl>
              <a:tblPr firstRow="1" bandRow="1">
                <a:tableStyleId>{5C22544A-7EE6-4342-B048-85BDC9FD1C3A}</a:tableStyleId>
              </a:tblPr>
              <a:tblGrid>
                <a:gridCol w="2359676">
                  <a:extLst>
                    <a:ext uri="{9D8B030D-6E8A-4147-A177-3AD203B41FA5}">
                      <a16:colId xmlns:a16="http://schemas.microsoft.com/office/drawing/2014/main" val="2500285372"/>
                    </a:ext>
                  </a:extLst>
                </a:gridCol>
                <a:gridCol w="6336690">
                  <a:extLst>
                    <a:ext uri="{9D8B030D-6E8A-4147-A177-3AD203B41FA5}">
                      <a16:colId xmlns:a16="http://schemas.microsoft.com/office/drawing/2014/main" val="3884937790"/>
                    </a:ext>
                  </a:extLst>
                </a:gridCol>
              </a:tblGrid>
              <a:tr h="350493">
                <a:tc>
                  <a:txBody>
                    <a:bodyPr/>
                    <a:lstStyle/>
                    <a:p>
                      <a:pPr algn="ctr"/>
                      <a:r>
                        <a:rPr kumimoji="1" lang="ja-JP" altLang="en-US" sz="1500" b="1" u="none" dirty="0">
                          <a:solidFill>
                            <a:schemeClr val="bg1"/>
                          </a:solidFill>
                          <a:latin typeface="BIZ UDPゴシック" panose="020B0400000000000000" pitchFamily="50" charset="-128"/>
                          <a:ea typeface="BIZ UDPゴシック" panose="020B0400000000000000" pitchFamily="50" charset="-128"/>
                        </a:rPr>
                        <a:t>みどりの効果</a:t>
                      </a:r>
                    </a:p>
                  </a:txBody>
                  <a:tcPr marL="65314" marR="65314" marT="36000" marB="36000" anchor="ctr"/>
                </a:tc>
                <a:tc>
                  <a:txBody>
                    <a:bodyPr/>
                    <a:lstStyle/>
                    <a:p>
                      <a:pPr algn="ctr"/>
                      <a:r>
                        <a:rPr kumimoji="1" lang="ja-JP" altLang="en-US" sz="1500" b="1" u="none" dirty="0">
                          <a:solidFill>
                            <a:schemeClr val="bg1"/>
                          </a:solidFill>
                          <a:latin typeface="BIZ UDPゴシック" panose="020B0400000000000000" pitchFamily="50" charset="-128"/>
                          <a:ea typeface="BIZ UDPゴシック" panose="020B0400000000000000" pitchFamily="50" charset="-128"/>
                        </a:rPr>
                        <a:t>定　義</a:t>
                      </a:r>
                    </a:p>
                  </a:txBody>
                  <a:tcPr marL="65314" marR="65314" marT="36000" marB="36000" anchor="ctr"/>
                </a:tc>
                <a:extLst>
                  <a:ext uri="{0D108BD9-81ED-4DB2-BD59-A6C34878D82A}">
                    <a16:rowId xmlns:a16="http://schemas.microsoft.com/office/drawing/2014/main" val="1760196830"/>
                  </a:ext>
                </a:extLst>
              </a:tr>
              <a:tr h="595589">
                <a:tc>
                  <a:txBody>
                    <a:bodyPr/>
                    <a:lstStyle/>
                    <a:p>
                      <a:pPr marL="0" indent="0">
                        <a:buFont typeface="BIZ UDPゴシック" panose="020B0400000000000000" pitchFamily="50" charset="-128"/>
                        <a:buNone/>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存在効果</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500" dirty="0">
                          <a:latin typeface="BIZ UDPゴシック" panose="020B0400000000000000" pitchFamily="50" charset="-128"/>
                          <a:ea typeface="BIZ UDPゴシック" panose="020B0400000000000000" pitchFamily="50" charset="-128"/>
                        </a:rPr>
                        <a:t>みどりが存在することで発揮される効果</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2500862441"/>
                  </a:ext>
                </a:extLst>
              </a:tr>
              <a:tr h="591882">
                <a:tc>
                  <a:txBody>
                    <a:bodyPr/>
                    <a:lstStyle/>
                    <a:p>
                      <a:pPr marL="0" indent="0">
                        <a:buFont typeface="BIZ UDPゴシック" panose="020B0400000000000000" pitchFamily="50" charset="-128"/>
                        <a:buNone/>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利用効果　</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algn="l">
                        <a:spcAft>
                          <a:spcPts val="600"/>
                        </a:spcAft>
                      </a:pPr>
                      <a:r>
                        <a:rPr kumimoji="1" lang="ja-JP" altLang="en-US" sz="1500" dirty="0">
                          <a:latin typeface="BIZ UDPゴシック" panose="020B0400000000000000" pitchFamily="50" charset="-128"/>
                          <a:ea typeface="BIZ UDPゴシック" panose="020B0400000000000000" pitchFamily="50" charset="-128"/>
                        </a:rPr>
                        <a:t>みどりを利用することで発揮される効果</a:t>
                      </a:r>
                      <a:endParaRPr kumimoji="1" lang="en-US" altLang="ja-JP" sz="1500" dirty="0">
                        <a:latin typeface="BIZ UDPゴシック" panose="020B0400000000000000" pitchFamily="50" charset="-128"/>
                        <a:ea typeface="BIZ UDPゴシック" panose="020B0400000000000000" pitchFamily="50" charset="-128"/>
                      </a:endParaRPr>
                    </a:p>
                  </a:txBody>
                  <a:tcPr marL="65314" marR="65314" marT="32657" marB="32657" anchor="ctr"/>
                </a:tc>
                <a:extLst>
                  <a:ext uri="{0D108BD9-81ED-4DB2-BD59-A6C34878D82A}">
                    <a16:rowId xmlns:a16="http://schemas.microsoft.com/office/drawing/2014/main" val="3180748957"/>
                  </a:ext>
                </a:extLst>
              </a:tr>
              <a:tr h="950550">
                <a:tc>
                  <a:txBody>
                    <a:bodyPr/>
                    <a:lstStyle/>
                    <a:p>
                      <a:pPr marL="0" indent="0">
                        <a:buFont typeface="BIZ UDPゴシック" panose="020B0400000000000000" pitchFamily="50" charset="-128"/>
                        <a:buNone/>
                      </a:pP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媒体</a:t>
                      </a:r>
                      <a:r>
                        <a:rPr kumimoji="1" lang="ja-JP" altLang="en-US" sz="1500" b="0" u="none" dirty="0">
                          <a:solidFill>
                            <a:srgbClr val="FF0000"/>
                          </a:solidFill>
                          <a:latin typeface="BIZ UDPゴシック" panose="020B0400000000000000" pitchFamily="50" charset="-128"/>
                          <a:ea typeface="BIZ UDPゴシック" panose="020B0400000000000000" pitchFamily="50" charset="-128"/>
                        </a:rPr>
                        <a:t>・波及</a:t>
                      </a:r>
                      <a:r>
                        <a:rPr kumimoji="1" lang="ja-JP" altLang="en-US" sz="1500" b="0" u="none" dirty="0">
                          <a:solidFill>
                            <a:schemeClr val="tx1"/>
                          </a:solidFill>
                          <a:latin typeface="BIZ UDPゴシック" panose="020B0400000000000000" pitchFamily="50" charset="-128"/>
                          <a:ea typeface="BIZ UDPゴシック" panose="020B0400000000000000" pitchFamily="50" charset="-128"/>
                        </a:rPr>
                        <a:t>効果</a:t>
                      </a:r>
                      <a:endParaRPr kumimoji="1" lang="en-US" altLang="ja-JP" sz="1500" b="0" u="none" dirty="0">
                        <a:solidFill>
                          <a:schemeClr val="tx1"/>
                        </a:solidFill>
                        <a:latin typeface="BIZ UDPゴシック" panose="020B0400000000000000" pitchFamily="50" charset="-128"/>
                        <a:ea typeface="BIZ UDPゴシック" panose="020B0400000000000000" pitchFamily="50" charset="-128"/>
                      </a:endParaRPr>
                    </a:p>
                  </a:txBody>
                  <a:tcPr marL="65314" marR="65314" marT="32657" marB="32657" anchor="ctr"/>
                </a:tc>
                <a:tc>
                  <a:txBody>
                    <a:body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500" dirty="0">
                          <a:solidFill>
                            <a:srgbClr val="FF0000"/>
                          </a:solidFill>
                          <a:latin typeface="BIZ UDPゴシック" panose="020B0400000000000000" pitchFamily="50" charset="-128"/>
                          <a:ea typeface="BIZ UDPゴシック" panose="020B0400000000000000" pitchFamily="50" charset="-128"/>
                        </a:rPr>
                        <a:t>コミュニティの形成、地域への誇りや愛着、共創や交流の促進、にぎわいづくりや観光振興など、みどりの存在やその利用を通じて間接的に得られ周辺地域に波及する様々な効果</a:t>
                      </a:r>
                    </a:p>
                  </a:txBody>
                  <a:tcPr marL="65314" marR="65314" marT="32657" marB="32657" anchor="ctr"/>
                </a:tc>
                <a:extLst>
                  <a:ext uri="{0D108BD9-81ED-4DB2-BD59-A6C34878D82A}">
                    <a16:rowId xmlns:a16="http://schemas.microsoft.com/office/drawing/2014/main" val="427699428"/>
                  </a:ext>
                </a:extLst>
              </a:tr>
            </a:tbl>
          </a:graphicData>
        </a:graphic>
      </p:graphicFrame>
      <p:sp>
        <p:nvSpPr>
          <p:cNvPr id="16" name="四角形: 角を丸くする 15">
            <a:extLst>
              <a:ext uri="{FF2B5EF4-FFF2-40B4-BE49-F238E27FC236}">
                <a16:creationId xmlns:a16="http://schemas.microsoft.com/office/drawing/2014/main" id="{AF180B95-5AE2-4306-AB71-FCB4DFAB89F5}"/>
              </a:ext>
            </a:extLst>
          </p:cNvPr>
          <p:cNvSpPr/>
          <p:nvPr/>
        </p:nvSpPr>
        <p:spPr>
          <a:xfrm>
            <a:off x="0" y="560310"/>
            <a:ext cx="2850926" cy="327060"/>
          </a:xfrm>
          <a:prstGeom prst="roundRect">
            <a:avLst>
              <a:gd name="adj" fmla="val 39684"/>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bIns="72000" rtlCol="0" anchor="ctr"/>
          <a:lstStyle/>
          <a:p>
            <a:pPr algn="ctr"/>
            <a:r>
              <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前回部会（</a:t>
            </a:r>
            <a:r>
              <a:rPr kumimoji="1"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R6.</a:t>
            </a:r>
            <a:r>
              <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第</a:t>
            </a:r>
            <a:r>
              <a:rPr kumimoji="1"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8</a:t>
            </a:r>
            <a:r>
              <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回）での意見</a:t>
            </a:r>
          </a:p>
        </p:txBody>
      </p:sp>
      <p:sp>
        <p:nvSpPr>
          <p:cNvPr id="17" name="四角形: 角を丸くする 16">
            <a:extLst>
              <a:ext uri="{FF2B5EF4-FFF2-40B4-BE49-F238E27FC236}">
                <a16:creationId xmlns:a16="http://schemas.microsoft.com/office/drawing/2014/main" id="{F1E74333-8CE4-4286-B36E-A5571B30261C}"/>
              </a:ext>
            </a:extLst>
          </p:cNvPr>
          <p:cNvSpPr/>
          <p:nvPr/>
        </p:nvSpPr>
        <p:spPr>
          <a:xfrm>
            <a:off x="94271" y="1616100"/>
            <a:ext cx="1116000" cy="252000"/>
          </a:xfrm>
          <a:prstGeom prst="roundRect">
            <a:avLst>
              <a:gd name="adj" fmla="val 39684"/>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bIns="72000" rtlCol="0" anchor="ctr"/>
          <a:lstStyle/>
          <a:p>
            <a:pPr algn="ctr"/>
            <a:r>
              <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現計画</a:t>
            </a:r>
          </a:p>
        </p:txBody>
      </p:sp>
      <p:sp>
        <p:nvSpPr>
          <p:cNvPr id="18" name="四角形: 角を丸くする 17">
            <a:extLst>
              <a:ext uri="{FF2B5EF4-FFF2-40B4-BE49-F238E27FC236}">
                <a16:creationId xmlns:a16="http://schemas.microsoft.com/office/drawing/2014/main" id="{1D8B40F9-5E34-4671-AE41-9CD5822D6835}"/>
              </a:ext>
            </a:extLst>
          </p:cNvPr>
          <p:cNvSpPr/>
          <p:nvPr/>
        </p:nvSpPr>
        <p:spPr>
          <a:xfrm>
            <a:off x="84439" y="4041426"/>
            <a:ext cx="1332000" cy="252000"/>
          </a:xfrm>
          <a:prstGeom prst="roundRect">
            <a:avLst>
              <a:gd name="adj" fmla="val 39684"/>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bIns="72000" rtlCol="0" anchor="ctr"/>
          <a:lstStyle/>
          <a:p>
            <a:pPr algn="ctr"/>
            <a:r>
              <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次期計画（案）</a:t>
            </a:r>
          </a:p>
        </p:txBody>
      </p:sp>
    </p:spTree>
    <p:extLst>
      <p:ext uri="{BB962C8B-B14F-4D97-AF65-F5344CB8AC3E}">
        <p14:creationId xmlns:p14="http://schemas.microsoft.com/office/powerpoint/2010/main" val="214711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4182"/>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６</a:t>
            </a:r>
            <a:r>
              <a:rPr lang="en-US" altLang="ja-JP" sz="2000" b="1" dirty="0">
                <a:solidFill>
                  <a:sysClr val="window" lastClr="FFFFFF"/>
                </a:solidFill>
                <a:latin typeface="BIZ UDPゴシック" panose="020B0400000000000000" pitchFamily="50" charset="-128"/>
                <a:ea typeface="BIZ UDPゴシック" panose="020B0400000000000000" pitchFamily="50" charset="-128"/>
              </a:rPr>
              <a:t> </a:t>
            </a: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みどりの効果（案）</a:t>
            </a:r>
          </a:p>
        </p:txBody>
      </p:sp>
      <p:sp>
        <p:nvSpPr>
          <p:cNvPr id="11" name="円/楕円 30">
            <a:extLst>
              <a:ext uri="{FF2B5EF4-FFF2-40B4-BE49-F238E27FC236}">
                <a16:creationId xmlns:a16="http://schemas.microsoft.com/office/drawing/2014/main" id="{E8F3989E-8D19-4583-9304-40FE7341822C}"/>
              </a:ext>
            </a:extLst>
          </p:cNvPr>
          <p:cNvSpPr/>
          <p:nvPr/>
        </p:nvSpPr>
        <p:spPr>
          <a:xfrm>
            <a:off x="9356636" y="61403"/>
            <a:ext cx="486242" cy="389335"/>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24</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graphicFrame>
        <p:nvGraphicFramePr>
          <p:cNvPr id="17" name="表 2">
            <a:extLst>
              <a:ext uri="{FF2B5EF4-FFF2-40B4-BE49-F238E27FC236}">
                <a16:creationId xmlns:a16="http://schemas.microsoft.com/office/drawing/2014/main" id="{5DB890E0-C177-C8E3-49D2-A2EBDEEB66DB}"/>
              </a:ext>
            </a:extLst>
          </p:cNvPr>
          <p:cNvGraphicFramePr>
            <a:graphicFrameLocks noGrp="1"/>
          </p:cNvGraphicFramePr>
          <p:nvPr>
            <p:extLst>
              <p:ext uri="{D42A27DB-BD31-4B8C-83A1-F6EECF244321}">
                <p14:modId xmlns:p14="http://schemas.microsoft.com/office/powerpoint/2010/main" val="1296491751"/>
              </p:ext>
            </p:extLst>
          </p:nvPr>
        </p:nvGraphicFramePr>
        <p:xfrm>
          <a:off x="121294" y="1307145"/>
          <a:ext cx="9658463" cy="5347945"/>
        </p:xfrm>
        <a:graphic>
          <a:graphicData uri="http://schemas.openxmlformats.org/drawingml/2006/table">
            <a:tbl>
              <a:tblPr firstRow="1" bandRow="1">
                <a:tableStyleId>{BC89EF96-8CEA-46FF-86C4-4CE0E7609802}</a:tableStyleId>
              </a:tblPr>
              <a:tblGrid>
                <a:gridCol w="876926">
                  <a:extLst>
                    <a:ext uri="{9D8B030D-6E8A-4147-A177-3AD203B41FA5}">
                      <a16:colId xmlns:a16="http://schemas.microsoft.com/office/drawing/2014/main" val="4265496158"/>
                    </a:ext>
                  </a:extLst>
                </a:gridCol>
                <a:gridCol w="2035401">
                  <a:extLst>
                    <a:ext uri="{9D8B030D-6E8A-4147-A177-3AD203B41FA5}">
                      <a16:colId xmlns:a16="http://schemas.microsoft.com/office/drawing/2014/main" val="1715949236"/>
                    </a:ext>
                  </a:extLst>
                </a:gridCol>
                <a:gridCol w="2193131">
                  <a:extLst>
                    <a:ext uri="{9D8B030D-6E8A-4147-A177-3AD203B41FA5}">
                      <a16:colId xmlns:a16="http://schemas.microsoft.com/office/drawing/2014/main" val="4037396085"/>
                    </a:ext>
                  </a:extLst>
                </a:gridCol>
                <a:gridCol w="2278856">
                  <a:extLst>
                    <a:ext uri="{9D8B030D-6E8A-4147-A177-3AD203B41FA5}">
                      <a16:colId xmlns:a16="http://schemas.microsoft.com/office/drawing/2014/main" val="1780824801"/>
                    </a:ext>
                  </a:extLst>
                </a:gridCol>
                <a:gridCol w="2274149">
                  <a:extLst>
                    <a:ext uri="{9D8B030D-6E8A-4147-A177-3AD203B41FA5}">
                      <a16:colId xmlns:a16="http://schemas.microsoft.com/office/drawing/2014/main" val="1692542951"/>
                    </a:ext>
                  </a:extLst>
                </a:gridCol>
              </a:tblGrid>
              <a:tr h="256681">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現行計画</a:t>
                      </a:r>
                    </a:p>
                  </a:txBody>
                  <a:tcPr marL="65314" marR="65314" marT="32657" marB="32657"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次期計画（案）</a:t>
                      </a:r>
                    </a:p>
                  </a:txBody>
                  <a:tcPr marL="65314" marR="65314" marT="32657" marB="32657"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（参考）文献（</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a:t>
                      </a:r>
                    </a:p>
                  </a:txBody>
                  <a:tcPr marL="65314" marR="65314" marT="32657" marB="32657"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（参考）大阪市緑の基本計画</a:t>
                      </a:r>
                    </a:p>
                  </a:txBody>
                  <a:tcPr marL="65314" marR="65314" marT="32657" marB="32657" anchor="ctr"/>
                </a:tc>
                <a:extLst>
                  <a:ext uri="{0D108BD9-81ED-4DB2-BD59-A6C34878D82A}">
                    <a16:rowId xmlns:a16="http://schemas.microsoft.com/office/drawing/2014/main" val="1268269269"/>
                  </a:ext>
                </a:extLst>
              </a:tr>
              <a:tr h="1606744">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存在効果</a:t>
                      </a: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extLst>
                  <a:ext uri="{0D108BD9-81ED-4DB2-BD59-A6C34878D82A}">
                    <a16:rowId xmlns:a16="http://schemas.microsoft.com/office/drawing/2014/main" val="1935856211"/>
                  </a:ext>
                </a:extLst>
              </a:tr>
              <a:tr h="1575166">
                <a:tc>
                  <a:txBody>
                    <a:bodyPr/>
                    <a:lstStyle/>
                    <a:p>
                      <a:r>
                        <a:rPr kumimoji="1" lang="ja-JP" altLang="en-US" sz="1200" dirty="0">
                          <a:latin typeface="BIZ UDPゴシック" panose="020B0400000000000000" pitchFamily="50" charset="-128"/>
                          <a:ea typeface="BIZ UDPゴシック" panose="020B0400000000000000" pitchFamily="50" charset="-128"/>
                        </a:rPr>
                        <a:t>利用効果</a:t>
                      </a:r>
                    </a:p>
                  </a:txBody>
                  <a:tcPr marL="65314" marR="65314" marT="32657" marB="32657"/>
                </a:tc>
                <a:tc>
                  <a:txBody>
                    <a:bodyPr/>
                    <a:lstStyle/>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extLst>
                  <a:ext uri="{0D108BD9-81ED-4DB2-BD59-A6C34878D82A}">
                    <a16:rowId xmlns:a16="http://schemas.microsoft.com/office/drawing/2014/main" val="2749711800"/>
                  </a:ext>
                </a:extLst>
              </a:tr>
              <a:tr h="1861547">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媒体・</a:t>
                      </a:r>
                      <a:r>
                        <a:rPr kumimoji="1" lang="ja-JP" altLang="en-US" sz="1200" dirty="0">
                          <a:solidFill>
                            <a:srgbClr val="FF0000"/>
                          </a:solidFill>
                          <a:latin typeface="BIZ UDPゴシック" panose="020B0400000000000000" pitchFamily="50" charset="-128"/>
                          <a:ea typeface="BIZ UDPゴシック" panose="020B0400000000000000" pitchFamily="50" charset="-128"/>
                        </a:rPr>
                        <a:t>波及</a:t>
                      </a:r>
                      <a:r>
                        <a:rPr kumimoji="1" lang="ja-JP" altLang="en-US" sz="1200" dirty="0">
                          <a:solidFill>
                            <a:schemeClr val="tx1"/>
                          </a:solidFill>
                          <a:latin typeface="BIZ UDPゴシック" panose="020B0400000000000000" pitchFamily="50" charset="-128"/>
                          <a:ea typeface="BIZ UDPゴシック" panose="020B0400000000000000" pitchFamily="50" charset="-128"/>
                        </a:rPr>
                        <a:t>効果</a:t>
                      </a: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4" marR="65314" marT="32657" marB="32657"/>
                </a:tc>
                <a:extLst>
                  <a:ext uri="{0D108BD9-81ED-4DB2-BD59-A6C34878D82A}">
                    <a16:rowId xmlns:a16="http://schemas.microsoft.com/office/drawing/2014/main" val="1327180203"/>
                  </a:ext>
                </a:extLst>
              </a:tr>
            </a:tbl>
          </a:graphicData>
        </a:graphic>
      </p:graphicFrame>
      <p:sp>
        <p:nvSpPr>
          <p:cNvPr id="29" name="テキスト ボックス 28">
            <a:extLst>
              <a:ext uri="{FF2B5EF4-FFF2-40B4-BE49-F238E27FC236}">
                <a16:creationId xmlns:a16="http://schemas.microsoft.com/office/drawing/2014/main" id="{E4056EAB-CB3B-685B-74B7-44359BDBAB63}"/>
              </a:ext>
            </a:extLst>
          </p:cNvPr>
          <p:cNvSpPr txBox="1"/>
          <p:nvPr/>
        </p:nvSpPr>
        <p:spPr>
          <a:xfrm>
            <a:off x="1377112" y="1628260"/>
            <a:ext cx="1261884"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防災機能の向上</a:t>
            </a:r>
          </a:p>
        </p:txBody>
      </p:sp>
      <p:sp>
        <p:nvSpPr>
          <p:cNvPr id="43" name="テキスト ボックス 42">
            <a:extLst>
              <a:ext uri="{FF2B5EF4-FFF2-40B4-BE49-F238E27FC236}">
                <a16:creationId xmlns:a16="http://schemas.microsoft.com/office/drawing/2014/main" id="{8AF7DBD5-6704-BF25-9B93-BD40305EEA91}"/>
              </a:ext>
            </a:extLst>
          </p:cNvPr>
          <p:cNvSpPr txBox="1"/>
          <p:nvPr/>
        </p:nvSpPr>
        <p:spPr>
          <a:xfrm>
            <a:off x="1499648" y="2279765"/>
            <a:ext cx="1035861" cy="461665"/>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水源かん養、</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45" name="テキスト ボックス 44">
            <a:extLst>
              <a:ext uri="{FF2B5EF4-FFF2-40B4-BE49-F238E27FC236}">
                <a16:creationId xmlns:a16="http://schemas.microsoft.com/office/drawing/2014/main" id="{FA4D48CD-6D80-8037-EBD2-8094AB04573B}"/>
              </a:ext>
            </a:extLst>
          </p:cNvPr>
          <p:cNvSpPr txBox="1"/>
          <p:nvPr/>
        </p:nvSpPr>
        <p:spPr>
          <a:xfrm>
            <a:off x="1377112" y="2797204"/>
            <a:ext cx="1261884"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都市景観の形成</a:t>
            </a:r>
          </a:p>
        </p:txBody>
      </p:sp>
      <p:sp>
        <p:nvSpPr>
          <p:cNvPr id="61" name="テキスト ボックス 60">
            <a:extLst>
              <a:ext uri="{FF2B5EF4-FFF2-40B4-BE49-F238E27FC236}">
                <a16:creationId xmlns:a16="http://schemas.microsoft.com/office/drawing/2014/main" id="{97A0CD56-5FC1-EE5F-9FFB-F5802B635933}"/>
              </a:ext>
            </a:extLst>
          </p:cNvPr>
          <p:cNvSpPr txBox="1"/>
          <p:nvPr/>
        </p:nvSpPr>
        <p:spPr>
          <a:xfrm>
            <a:off x="1150287" y="1964571"/>
            <a:ext cx="1715534"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ヒートアイランドの緩和</a:t>
            </a:r>
          </a:p>
        </p:txBody>
      </p:sp>
      <p:sp>
        <p:nvSpPr>
          <p:cNvPr id="62" name="テキスト ボックス 61">
            <a:extLst>
              <a:ext uri="{FF2B5EF4-FFF2-40B4-BE49-F238E27FC236}">
                <a16:creationId xmlns:a16="http://schemas.microsoft.com/office/drawing/2014/main" id="{F8E4AB9B-11A4-BD60-0ED5-C0A1EBC52628}"/>
              </a:ext>
            </a:extLst>
          </p:cNvPr>
          <p:cNvSpPr txBox="1"/>
          <p:nvPr/>
        </p:nvSpPr>
        <p:spPr>
          <a:xfrm>
            <a:off x="1302280" y="3653269"/>
            <a:ext cx="1333720" cy="461665"/>
          </a:xfrm>
          <a:prstGeom prst="rect">
            <a:avLst/>
          </a:prstGeom>
          <a:solidFill>
            <a:schemeClr val="accent2">
              <a:lumMod val="20000"/>
              <a:lumOff val="80000"/>
            </a:schemeClr>
          </a:solidFill>
          <a:ln>
            <a:solidFill>
              <a:schemeClr val="accent2"/>
            </a:solidFill>
          </a:ln>
        </p:spPr>
        <p:txBody>
          <a:bodyPr wrap="squar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スポーツ・</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レクリエーション</a:t>
            </a:r>
          </a:p>
        </p:txBody>
      </p:sp>
      <p:sp>
        <p:nvSpPr>
          <p:cNvPr id="63" name="テキスト ボックス 62">
            <a:extLst>
              <a:ext uri="{FF2B5EF4-FFF2-40B4-BE49-F238E27FC236}">
                <a16:creationId xmlns:a16="http://schemas.microsoft.com/office/drawing/2014/main" id="{EEEF8EA0-D318-1501-10FF-CA8549EB0661}"/>
              </a:ext>
            </a:extLst>
          </p:cNvPr>
          <p:cNvSpPr txBox="1"/>
          <p:nvPr/>
        </p:nvSpPr>
        <p:spPr>
          <a:xfrm>
            <a:off x="1411644" y="3249765"/>
            <a:ext cx="1159292"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やすらぎ・憩い</a:t>
            </a:r>
          </a:p>
        </p:txBody>
      </p:sp>
      <p:sp>
        <p:nvSpPr>
          <p:cNvPr id="64" name="テキスト ボックス 63">
            <a:extLst>
              <a:ext uri="{FF2B5EF4-FFF2-40B4-BE49-F238E27FC236}">
                <a16:creationId xmlns:a16="http://schemas.microsoft.com/office/drawing/2014/main" id="{8F7A150E-7A65-E00B-9EDE-7CB44CD5BE9F}"/>
              </a:ext>
            </a:extLst>
          </p:cNvPr>
          <p:cNvSpPr txBox="1"/>
          <p:nvPr/>
        </p:nvSpPr>
        <p:spPr>
          <a:xfrm>
            <a:off x="1732789" y="5977191"/>
            <a:ext cx="492443" cy="276999"/>
          </a:xfrm>
          <a:prstGeom prst="rect">
            <a:avLst/>
          </a:prstGeom>
          <a:solidFill>
            <a:srgbClr val="FFCCFF"/>
          </a:solidFill>
          <a:ln>
            <a:solidFill>
              <a:srgbClr val="FF0000"/>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交流</a:t>
            </a:r>
          </a:p>
        </p:txBody>
      </p:sp>
      <p:sp>
        <p:nvSpPr>
          <p:cNvPr id="66" name="テキスト ボックス 65">
            <a:extLst>
              <a:ext uri="{FF2B5EF4-FFF2-40B4-BE49-F238E27FC236}">
                <a16:creationId xmlns:a16="http://schemas.microsoft.com/office/drawing/2014/main" id="{AFBB5C7C-83B7-91D3-C640-47F3B9DAB260}"/>
              </a:ext>
            </a:extLst>
          </p:cNvPr>
          <p:cNvSpPr txBox="1"/>
          <p:nvPr/>
        </p:nvSpPr>
        <p:spPr>
          <a:xfrm>
            <a:off x="1691070" y="4802291"/>
            <a:ext cx="492443"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福祉</a:t>
            </a:r>
          </a:p>
        </p:txBody>
      </p:sp>
      <p:sp>
        <p:nvSpPr>
          <p:cNvPr id="67" name="テキスト ボックス 66">
            <a:extLst>
              <a:ext uri="{FF2B5EF4-FFF2-40B4-BE49-F238E27FC236}">
                <a16:creationId xmlns:a16="http://schemas.microsoft.com/office/drawing/2014/main" id="{A517658A-4576-4FA8-AE6C-643000CCE7D5}"/>
              </a:ext>
            </a:extLst>
          </p:cNvPr>
          <p:cNvSpPr txBox="1"/>
          <p:nvPr/>
        </p:nvSpPr>
        <p:spPr>
          <a:xfrm>
            <a:off x="1732789" y="6307670"/>
            <a:ext cx="492443" cy="276999"/>
          </a:xfrm>
          <a:prstGeom prst="rect">
            <a:avLst/>
          </a:prstGeom>
          <a:solidFill>
            <a:srgbClr val="FFCCFF"/>
          </a:solidFill>
          <a:ln>
            <a:solidFill>
              <a:srgbClr val="FF0000"/>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安心</a:t>
            </a:r>
          </a:p>
        </p:txBody>
      </p:sp>
      <p:sp>
        <p:nvSpPr>
          <p:cNvPr id="68" name="テキスト ボックス 67">
            <a:extLst>
              <a:ext uri="{FF2B5EF4-FFF2-40B4-BE49-F238E27FC236}">
                <a16:creationId xmlns:a16="http://schemas.microsoft.com/office/drawing/2014/main" id="{96EA57BB-DE6B-7E57-4CB1-01EFEA305BD3}"/>
              </a:ext>
            </a:extLst>
          </p:cNvPr>
          <p:cNvSpPr txBox="1"/>
          <p:nvPr/>
        </p:nvSpPr>
        <p:spPr>
          <a:xfrm>
            <a:off x="1540429" y="5598757"/>
            <a:ext cx="877163" cy="276999"/>
          </a:xfrm>
          <a:prstGeom prst="rect">
            <a:avLst/>
          </a:prstGeom>
          <a:solidFill>
            <a:srgbClr val="FFCCFF"/>
          </a:solidFill>
          <a:ln>
            <a:solidFill>
              <a:srgbClr val="FF0000"/>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商業・観光</a:t>
            </a:r>
          </a:p>
        </p:txBody>
      </p:sp>
      <p:sp>
        <p:nvSpPr>
          <p:cNvPr id="69" name="テキスト ボックス 68">
            <a:extLst>
              <a:ext uri="{FF2B5EF4-FFF2-40B4-BE49-F238E27FC236}">
                <a16:creationId xmlns:a16="http://schemas.microsoft.com/office/drawing/2014/main" id="{5A4A83BC-1E3B-BBBB-E13D-AD61CE4422A1}"/>
              </a:ext>
            </a:extLst>
          </p:cNvPr>
          <p:cNvSpPr txBox="1"/>
          <p:nvPr/>
        </p:nvSpPr>
        <p:spPr>
          <a:xfrm>
            <a:off x="1546565" y="5182576"/>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教育・文化</a:t>
            </a:r>
          </a:p>
        </p:txBody>
      </p:sp>
      <p:sp>
        <p:nvSpPr>
          <p:cNvPr id="70" name="テキスト ボックス 69">
            <a:extLst>
              <a:ext uri="{FF2B5EF4-FFF2-40B4-BE49-F238E27FC236}">
                <a16:creationId xmlns:a16="http://schemas.microsoft.com/office/drawing/2014/main" id="{9C8AB1F0-0BBE-A903-568E-31516D751452}"/>
              </a:ext>
            </a:extLst>
          </p:cNvPr>
          <p:cNvSpPr txBox="1"/>
          <p:nvPr/>
        </p:nvSpPr>
        <p:spPr>
          <a:xfrm>
            <a:off x="6003686" y="1673980"/>
            <a:ext cx="877163" cy="276999"/>
          </a:xfrm>
          <a:prstGeom prst="rect">
            <a:avLst/>
          </a:prstGeom>
          <a:solidFill>
            <a:schemeClr val="accent6">
              <a:lumMod val="20000"/>
              <a:lumOff val="80000"/>
            </a:schemeClr>
          </a:solidFill>
          <a:ln>
            <a:solidFill>
              <a:schemeClr val="accent6"/>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防災・減災</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952415F6-B11A-34C4-CBB4-481112DC66AB}"/>
              </a:ext>
            </a:extLst>
          </p:cNvPr>
          <p:cNvSpPr txBox="1"/>
          <p:nvPr/>
        </p:nvSpPr>
        <p:spPr>
          <a:xfrm>
            <a:off x="5801708" y="5990989"/>
            <a:ext cx="1281120"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シビックプライド</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01CC5EDC-0099-7A5F-A9C0-B427807F6A0B}"/>
              </a:ext>
            </a:extLst>
          </p:cNvPr>
          <p:cNvSpPr txBox="1"/>
          <p:nvPr/>
        </p:nvSpPr>
        <p:spPr>
          <a:xfrm>
            <a:off x="5853003" y="4877006"/>
            <a:ext cx="117852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にぎわい・観光</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1A2C938B-8213-A53D-D72F-EEEF062421A1}"/>
              </a:ext>
            </a:extLst>
          </p:cNvPr>
          <p:cNvSpPr txBox="1"/>
          <p:nvPr/>
        </p:nvSpPr>
        <p:spPr>
          <a:xfrm>
            <a:off x="5788883" y="5206770"/>
            <a:ext cx="130676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コミュニティ形成</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E5F8101C-619B-62E8-4C84-37A31A9BD6BD}"/>
              </a:ext>
            </a:extLst>
          </p:cNvPr>
          <p:cNvSpPr txBox="1"/>
          <p:nvPr/>
        </p:nvSpPr>
        <p:spPr>
          <a:xfrm>
            <a:off x="6003686" y="6320753"/>
            <a:ext cx="877163"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安全・安心</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F0BE9B56-5B1D-FCF6-5F66-94561B4432D2}"/>
              </a:ext>
            </a:extLst>
          </p:cNvPr>
          <p:cNvSpPr txBox="1"/>
          <p:nvPr/>
        </p:nvSpPr>
        <p:spPr>
          <a:xfrm>
            <a:off x="6042158" y="2169003"/>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環境保全</a:t>
            </a:r>
          </a:p>
        </p:txBody>
      </p:sp>
      <p:sp>
        <p:nvSpPr>
          <p:cNvPr id="76" name="テキスト ボックス 75">
            <a:extLst>
              <a:ext uri="{FF2B5EF4-FFF2-40B4-BE49-F238E27FC236}">
                <a16:creationId xmlns:a16="http://schemas.microsoft.com/office/drawing/2014/main" id="{C895FCB9-791F-9978-996D-63C2CB91E5BD}"/>
              </a:ext>
            </a:extLst>
          </p:cNvPr>
          <p:cNvSpPr txBox="1"/>
          <p:nvPr/>
        </p:nvSpPr>
        <p:spPr>
          <a:xfrm>
            <a:off x="5965214" y="2600566"/>
            <a:ext cx="954107" cy="276999"/>
          </a:xfrm>
          <a:prstGeom prst="rect">
            <a:avLst/>
          </a:prstGeom>
          <a:solidFill>
            <a:schemeClr val="accent6">
              <a:lumMod val="20000"/>
              <a:lumOff val="80000"/>
            </a:schemeClr>
          </a:solidFill>
          <a:ln>
            <a:solidFill>
              <a:schemeClr val="accent6"/>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77" name="テキスト ボックス 76">
            <a:extLst>
              <a:ext uri="{FF2B5EF4-FFF2-40B4-BE49-F238E27FC236}">
                <a16:creationId xmlns:a16="http://schemas.microsoft.com/office/drawing/2014/main" id="{FBF9CA42-C0D6-DDAA-4F2B-1BE2E29B18F4}"/>
              </a:ext>
            </a:extLst>
          </p:cNvPr>
          <p:cNvSpPr txBox="1"/>
          <p:nvPr/>
        </p:nvSpPr>
        <p:spPr>
          <a:xfrm>
            <a:off x="6003686" y="3685150"/>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医療・福祉</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F4E62A2D-3E10-63B1-8ECB-B71B7C8E06C1}"/>
              </a:ext>
            </a:extLst>
          </p:cNvPr>
          <p:cNvSpPr txBox="1"/>
          <p:nvPr/>
        </p:nvSpPr>
        <p:spPr>
          <a:xfrm>
            <a:off x="5865827" y="4035428"/>
            <a:ext cx="1152880"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遊び・スポーツ</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0BC0C933-DE34-3E76-033F-FFC5CA8F323C}"/>
              </a:ext>
            </a:extLst>
          </p:cNvPr>
          <p:cNvSpPr txBox="1"/>
          <p:nvPr/>
        </p:nvSpPr>
        <p:spPr>
          <a:xfrm>
            <a:off x="6003686" y="3348850"/>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休養・休息</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22EF13BB-667C-1B2E-3E9B-66576F8BD326}"/>
              </a:ext>
            </a:extLst>
          </p:cNvPr>
          <p:cNvSpPr txBox="1"/>
          <p:nvPr/>
        </p:nvSpPr>
        <p:spPr>
          <a:xfrm>
            <a:off x="6003686" y="4368757"/>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文化・教養</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6CA2E7F4-E27A-1FCB-DE7E-C55E6DE4F2D9}"/>
              </a:ext>
            </a:extLst>
          </p:cNvPr>
          <p:cNvSpPr txBox="1"/>
          <p:nvPr/>
        </p:nvSpPr>
        <p:spPr>
          <a:xfrm>
            <a:off x="8126772" y="6058734"/>
            <a:ext cx="130676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コミュニティ形成</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1F96D930-1D5A-77DE-5114-3425F97AD8D3}"/>
              </a:ext>
            </a:extLst>
          </p:cNvPr>
          <p:cNvSpPr txBox="1"/>
          <p:nvPr/>
        </p:nvSpPr>
        <p:spPr>
          <a:xfrm>
            <a:off x="8139596" y="6351183"/>
            <a:ext cx="1281120"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シビックプライド</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80819731-6750-B481-6180-3A8FD01D80E9}"/>
              </a:ext>
            </a:extLst>
          </p:cNvPr>
          <p:cNvSpPr txBox="1"/>
          <p:nvPr/>
        </p:nvSpPr>
        <p:spPr>
          <a:xfrm>
            <a:off x="8293516" y="5462378"/>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文化・交流</a:t>
            </a:r>
          </a:p>
        </p:txBody>
      </p:sp>
      <p:sp>
        <p:nvSpPr>
          <p:cNvPr id="84" name="テキスト ボックス 83">
            <a:extLst>
              <a:ext uri="{FF2B5EF4-FFF2-40B4-BE49-F238E27FC236}">
                <a16:creationId xmlns:a16="http://schemas.microsoft.com/office/drawing/2014/main" id="{F543BE59-7D29-380A-B692-566EDC8FDB22}"/>
              </a:ext>
            </a:extLst>
          </p:cNvPr>
          <p:cNvSpPr txBox="1"/>
          <p:nvPr/>
        </p:nvSpPr>
        <p:spPr>
          <a:xfrm>
            <a:off x="8190892" y="5766285"/>
            <a:ext cx="117852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にぎわい・観光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FAF4A2B4-FB28-F454-6506-EAE9D7F15198}"/>
              </a:ext>
            </a:extLst>
          </p:cNvPr>
          <p:cNvSpPr txBox="1"/>
          <p:nvPr/>
        </p:nvSpPr>
        <p:spPr>
          <a:xfrm>
            <a:off x="8257448" y="5139822"/>
            <a:ext cx="949298"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子育て支援</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ECF17894-D56A-2F85-E896-1F76B7046E3A}"/>
              </a:ext>
            </a:extLst>
          </p:cNvPr>
          <p:cNvSpPr txBox="1"/>
          <p:nvPr/>
        </p:nvSpPr>
        <p:spPr>
          <a:xfrm>
            <a:off x="8293516" y="4802291"/>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健康・福祉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87" name="テキスト ボックス 86">
            <a:extLst>
              <a:ext uri="{FF2B5EF4-FFF2-40B4-BE49-F238E27FC236}">
                <a16:creationId xmlns:a16="http://schemas.microsoft.com/office/drawing/2014/main" id="{88C5EC5D-41CC-8DE7-FC93-DE597247C846}"/>
              </a:ext>
            </a:extLst>
          </p:cNvPr>
          <p:cNvSpPr txBox="1"/>
          <p:nvPr/>
        </p:nvSpPr>
        <p:spPr>
          <a:xfrm>
            <a:off x="8255041" y="3336040"/>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休養・休息</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8" name="テキスト ボックス 87">
            <a:extLst>
              <a:ext uri="{FF2B5EF4-FFF2-40B4-BE49-F238E27FC236}">
                <a16:creationId xmlns:a16="http://schemas.microsoft.com/office/drawing/2014/main" id="{8DA5834C-DB3B-DD3B-06DF-0AC0EA5B1DCE}"/>
              </a:ext>
            </a:extLst>
          </p:cNvPr>
          <p:cNvSpPr txBox="1"/>
          <p:nvPr/>
        </p:nvSpPr>
        <p:spPr>
          <a:xfrm>
            <a:off x="8447403" y="4268864"/>
            <a:ext cx="49244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教養</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094B546C-AA74-65B9-4508-177091EF9A98}"/>
              </a:ext>
            </a:extLst>
          </p:cNvPr>
          <p:cNvSpPr txBox="1"/>
          <p:nvPr/>
        </p:nvSpPr>
        <p:spPr>
          <a:xfrm>
            <a:off x="8447402" y="3734309"/>
            <a:ext cx="49244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生産</a:t>
            </a:r>
          </a:p>
        </p:txBody>
      </p:sp>
      <p:sp>
        <p:nvSpPr>
          <p:cNvPr id="90" name="テキスト ボックス 89">
            <a:extLst>
              <a:ext uri="{FF2B5EF4-FFF2-40B4-BE49-F238E27FC236}">
                <a16:creationId xmlns:a16="http://schemas.microsoft.com/office/drawing/2014/main" id="{AD6ABABC-FB62-617F-1AA6-CDF13205B072}"/>
              </a:ext>
            </a:extLst>
          </p:cNvPr>
          <p:cNvSpPr txBox="1"/>
          <p:nvPr/>
        </p:nvSpPr>
        <p:spPr>
          <a:xfrm>
            <a:off x="8293516" y="1673980"/>
            <a:ext cx="877163"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防災・減災</a:t>
            </a:r>
          </a:p>
        </p:txBody>
      </p:sp>
      <p:sp>
        <p:nvSpPr>
          <p:cNvPr id="91" name="テキスト ボックス 90">
            <a:extLst>
              <a:ext uri="{FF2B5EF4-FFF2-40B4-BE49-F238E27FC236}">
                <a16:creationId xmlns:a16="http://schemas.microsoft.com/office/drawing/2014/main" id="{CCC27960-5083-CE89-83EE-B3D9F5262A9D}"/>
              </a:ext>
            </a:extLst>
          </p:cNvPr>
          <p:cNvSpPr txBox="1"/>
          <p:nvPr/>
        </p:nvSpPr>
        <p:spPr>
          <a:xfrm>
            <a:off x="8255044" y="2399398"/>
            <a:ext cx="954107"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92" name="テキスト ボックス 91">
            <a:extLst>
              <a:ext uri="{FF2B5EF4-FFF2-40B4-BE49-F238E27FC236}">
                <a16:creationId xmlns:a16="http://schemas.microsoft.com/office/drawing/2014/main" id="{A1C8F104-F1D8-7270-9C24-303A417C9492}"/>
              </a:ext>
            </a:extLst>
          </p:cNvPr>
          <p:cNvSpPr txBox="1"/>
          <p:nvPr/>
        </p:nvSpPr>
        <p:spPr>
          <a:xfrm>
            <a:off x="8331988" y="2735692"/>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景観形成</a:t>
            </a:r>
          </a:p>
        </p:txBody>
      </p:sp>
      <p:sp>
        <p:nvSpPr>
          <p:cNvPr id="93" name="テキスト ボックス 92">
            <a:extLst>
              <a:ext uri="{FF2B5EF4-FFF2-40B4-BE49-F238E27FC236}">
                <a16:creationId xmlns:a16="http://schemas.microsoft.com/office/drawing/2014/main" id="{77DF1244-3709-8240-7398-9032C3FDD8D8}"/>
              </a:ext>
            </a:extLst>
          </p:cNvPr>
          <p:cNvSpPr txBox="1"/>
          <p:nvPr/>
        </p:nvSpPr>
        <p:spPr>
          <a:xfrm>
            <a:off x="8331988" y="2028562"/>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環境調整</a:t>
            </a:r>
          </a:p>
        </p:txBody>
      </p:sp>
      <p:sp>
        <p:nvSpPr>
          <p:cNvPr id="94" name="正方形/長方形 93">
            <a:extLst>
              <a:ext uri="{FF2B5EF4-FFF2-40B4-BE49-F238E27FC236}">
                <a16:creationId xmlns:a16="http://schemas.microsoft.com/office/drawing/2014/main" id="{50D69BD1-D2A0-80B2-475C-DADA2D787359}"/>
              </a:ext>
            </a:extLst>
          </p:cNvPr>
          <p:cNvSpPr/>
          <p:nvPr/>
        </p:nvSpPr>
        <p:spPr>
          <a:xfrm>
            <a:off x="3036356" y="1307145"/>
            <a:ext cx="2198008" cy="5351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kumimoji="1" lang="ja-JP" altLang="en-US" sz="1286">
              <a:solidFill>
                <a:prstClr val="white"/>
              </a:solidFill>
              <a:latin typeface="Calibri" panose="020F0502020204030204"/>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C52D52D1-0264-4831-6026-D8C6B05AB980}"/>
              </a:ext>
            </a:extLst>
          </p:cNvPr>
          <p:cNvSpPr txBox="1"/>
          <p:nvPr/>
        </p:nvSpPr>
        <p:spPr>
          <a:xfrm>
            <a:off x="3737997" y="1591684"/>
            <a:ext cx="877163"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防災・減災</a:t>
            </a:r>
          </a:p>
        </p:txBody>
      </p:sp>
      <p:sp>
        <p:nvSpPr>
          <p:cNvPr id="96" name="テキスト ボックス 95">
            <a:extLst>
              <a:ext uri="{FF2B5EF4-FFF2-40B4-BE49-F238E27FC236}">
                <a16:creationId xmlns:a16="http://schemas.microsoft.com/office/drawing/2014/main" id="{DD586A6D-A1EA-2B6C-70AA-CD8977116341}"/>
              </a:ext>
            </a:extLst>
          </p:cNvPr>
          <p:cNvSpPr txBox="1"/>
          <p:nvPr/>
        </p:nvSpPr>
        <p:spPr>
          <a:xfrm>
            <a:off x="3776469" y="1900546"/>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環境調整</a:t>
            </a:r>
          </a:p>
        </p:txBody>
      </p:sp>
      <p:sp>
        <p:nvSpPr>
          <p:cNvPr id="97" name="テキスト ボックス 96">
            <a:extLst>
              <a:ext uri="{FF2B5EF4-FFF2-40B4-BE49-F238E27FC236}">
                <a16:creationId xmlns:a16="http://schemas.microsoft.com/office/drawing/2014/main" id="{34632493-64F9-D26B-9214-C75637A0A61A}"/>
              </a:ext>
            </a:extLst>
          </p:cNvPr>
          <p:cNvSpPr txBox="1"/>
          <p:nvPr/>
        </p:nvSpPr>
        <p:spPr>
          <a:xfrm>
            <a:off x="3699525" y="2518270"/>
            <a:ext cx="954107"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生物多様性</a:t>
            </a:r>
          </a:p>
        </p:txBody>
      </p:sp>
      <p:sp>
        <p:nvSpPr>
          <p:cNvPr id="98" name="テキスト ボックス 97">
            <a:extLst>
              <a:ext uri="{FF2B5EF4-FFF2-40B4-BE49-F238E27FC236}">
                <a16:creationId xmlns:a16="http://schemas.microsoft.com/office/drawing/2014/main" id="{D24144BF-77E8-CF90-0C72-28E370767C5B}"/>
              </a:ext>
            </a:extLst>
          </p:cNvPr>
          <p:cNvSpPr txBox="1"/>
          <p:nvPr/>
        </p:nvSpPr>
        <p:spPr>
          <a:xfrm>
            <a:off x="3776469" y="2827132"/>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景観形成</a:t>
            </a:r>
          </a:p>
        </p:txBody>
      </p:sp>
      <p:sp>
        <p:nvSpPr>
          <p:cNvPr id="99" name="テキスト ボックス 98">
            <a:extLst>
              <a:ext uri="{FF2B5EF4-FFF2-40B4-BE49-F238E27FC236}">
                <a16:creationId xmlns:a16="http://schemas.microsoft.com/office/drawing/2014/main" id="{96283125-5B4F-20EB-C995-CEAC414EDB6A}"/>
              </a:ext>
            </a:extLst>
          </p:cNvPr>
          <p:cNvSpPr txBox="1"/>
          <p:nvPr/>
        </p:nvSpPr>
        <p:spPr>
          <a:xfrm>
            <a:off x="3589944" y="5252416"/>
            <a:ext cx="130676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コミュニティ形成</a:t>
            </a:r>
            <a:endParaRPr kumimoji="1" lang="ja-JP" altLang="en-US" sz="900" dirty="0">
              <a:solidFill>
                <a:prstClr val="black"/>
              </a:solidFill>
              <a:latin typeface="BIZ UDPゴシック" panose="020B0400000000000000" pitchFamily="50" charset="-128"/>
              <a:ea typeface="BIZ UDPゴシック" panose="020B0400000000000000" pitchFamily="50" charset="-128"/>
            </a:endParaRPr>
          </a:p>
        </p:txBody>
      </p:sp>
      <p:sp>
        <p:nvSpPr>
          <p:cNvPr id="100" name="テキスト ボックス 99">
            <a:extLst>
              <a:ext uri="{FF2B5EF4-FFF2-40B4-BE49-F238E27FC236}">
                <a16:creationId xmlns:a16="http://schemas.microsoft.com/office/drawing/2014/main" id="{E8343AFB-2CEE-C934-FBFE-2CEA34EAE1DC}"/>
              </a:ext>
            </a:extLst>
          </p:cNvPr>
          <p:cNvSpPr txBox="1"/>
          <p:nvPr/>
        </p:nvSpPr>
        <p:spPr>
          <a:xfrm>
            <a:off x="3670679" y="5994314"/>
            <a:ext cx="1011815"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latin typeface="BIZ UDPゴシック" panose="020B0400000000000000" pitchFamily="50" charset="-128"/>
                <a:ea typeface="BIZ UDPゴシック" panose="020B0400000000000000" pitchFamily="50" charset="-128"/>
              </a:rPr>
              <a:t>誇り・地域愛</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EF4D9B72-D610-EB94-5F87-6AA50C5FA2D1}"/>
              </a:ext>
            </a:extLst>
          </p:cNvPr>
          <p:cNvSpPr txBox="1"/>
          <p:nvPr/>
        </p:nvSpPr>
        <p:spPr>
          <a:xfrm>
            <a:off x="3617063" y="4893729"/>
            <a:ext cx="1178528"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にぎわい・観光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478F9BA5-5FE5-91C0-7EA7-4ACB98D5D879}"/>
              </a:ext>
            </a:extLst>
          </p:cNvPr>
          <p:cNvSpPr txBox="1"/>
          <p:nvPr/>
        </p:nvSpPr>
        <p:spPr>
          <a:xfrm>
            <a:off x="3749583" y="4128152"/>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医療・福祉</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D9641391-111A-8DE3-E8D8-1961BBE21489}"/>
              </a:ext>
            </a:extLst>
          </p:cNvPr>
          <p:cNvSpPr txBox="1"/>
          <p:nvPr/>
        </p:nvSpPr>
        <p:spPr>
          <a:xfrm>
            <a:off x="3596932" y="3196426"/>
            <a:ext cx="1159292"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やすらぎ・憩い</a:t>
            </a: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id="{C1EBDD48-01F1-2C7A-38C4-F6610398A7A3}"/>
              </a:ext>
            </a:extLst>
          </p:cNvPr>
          <p:cNvSpPr txBox="1"/>
          <p:nvPr/>
        </p:nvSpPr>
        <p:spPr>
          <a:xfrm>
            <a:off x="3660251" y="3817879"/>
            <a:ext cx="1026242"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遊び・子育て</a:t>
            </a:r>
          </a:p>
        </p:txBody>
      </p:sp>
      <p:sp>
        <p:nvSpPr>
          <p:cNvPr id="105" name="テキスト ボックス 104">
            <a:extLst>
              <a:ext uri="{FF2B5EF4-FFF2-40B4-BE49-F238E27FC236}">
                <a16:creationId xmlns:a16="http://schemas.microsoft.com/office/drawing/2014/main" id="{3E86EEDA-F38F-4150-A2B7-3683F2D9DC2B}"/>
              </a:ext>
            </a:extLst>
          </p:cNvPr>
          <p:cNvSpPr txBox="1"/>
          <p:nvPr/>
        </p:nvSpPr>
        <p:spPr>
          <a:xfrm>
            <a:off x="3776469" y="2209408"/>
            <a:ext cx="800219" cy="276999"/>
          </a:xfrm>
          <a:prstGeom prst="rect">
            <a:avLst/>
          </a:prstGeom>
          <a:solidFill>
            <a:schemeClr val="accent6">
              <a:lumMod val="20000"/>
              <a:lumOff val="80000"/>
            </a:schemeClr>
          </a:solidFill>
          <a:ln>
            <a:solidFill>
              <a:schemeClr val="accent6"/>
            </a:solidFill>
          </a:ln>
        </p:spPr>
        <p:txBody>
          <a:bodyPr wrap="none" rtlCol="0">
            <a:spAutoFit/>
          </a:bodyPr>
          <a:lstStyle/>
          <a:p>
            <a:pP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資源循環</a:t>
            </a:r>
          </a:p>
        </p:txBody>
      </p:sp>
      <p:sp>
        <p:nvSpPr>
          <p:cNvPr id="106" name="テキスト ボックス 105">
            <a:extLst>
              <a:ext uri="{FF2B5EF4-FFF2-40B4-BE49-F238E27FC236}">
                <a16:creationId xmlns:a16="http://schemas.microsoft.com/office/drawing/2014/main" id="{8FA3D578-D922-4CE8-49B5-8D6B351629AD}"/>
              </a:ext>
            </a:extLst>
          </p:cNvPr>
          <p:cNvSpPr txBox="1"/>
          <p:nvPr/>
        </p:nvSpPr>
        <p:spPr>
          <a:xfrm>
            <a:off x="3596932" y="3509102"/>
            <a:ext cx="1152880"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健康・スポーツ</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p:txBody>
      </p:sp>
      <p:sp>
        <p:nvSpPr>
          <p:cNvPr id="107" name="テキスト ボックス 106">
            <a:extLst>
              <a:ext uri="{FF2B5EF4-FFF2-40B4-BE49-F238E27FC236}">
                <a16:creationId xmlns:a16="http://schemas.microsoft.com/office/drawing/2014/main" id="{E5BAB4CD-7986-FB3D-085B-B8FA35F8C103}"/>
              </a:ext>
            </a:extLst>
          </p:cNvPr>
          <p:cNvSpPr txBox="1"/>
          <p:nvPr/>
        </p:nvSpPr>
        <p:spPr>
          <a:xfrm>
            <a:off x="3737997" y="5635627"/>
            <a:ext cx="877163"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共創・交流</a:t>
            </a:r>
          </a:p>
        </p:txBody>
      </p:sp>
      <p:sp>
        <p:nvSpPr>
          <p:cNvPr id="108" name="テキスト ボックス 107">
            <a:extLst>
              <a:ext uri="{FF2B5EF4-FFF2-40B4-BE49-F238E27FC236}">
                <a16:creationId xmlns:a16="http://schemas.microsoft.com/office/drawing/2014/main" id="{21EB7CCB-F086-1A1C-A29B-38039B85E861}"/>
              </a:ext>
            </a:extLst>
          </p:cNvPr>
          <p:cNvSpPr txBox="1"/>
          <p:nvPr/>
        </p:nvSpPr>
        <p:spPr>
          <a:xfrm>
            <a:off x="3744190" y="4431534"/>
            <a:ext cx="877163" cy="276999"/>
          </a:xfrm>
          <a:prstGeom prst="rect">
            <a:avLst/>
          </a:prstGeom>
          <a:solidFill>
            <a:schemeClr val="accent2">
              <a:lumMod val="20000"/>
              <a:lumOff val="80000"/>
            </a:schemeClr>
          </a:solidFill>
          <a:ln>
            <a:solidFill>
              <a:schemeClr val="accent2"/>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文化・教養</a:t>
            </a:r>
          </a:p>
        </p:txBody>
      </p:sp>
      <p:sp>
        <p:nvSpPr>
          <p:cNvPr id="109" name="テキスト ボックス 108">
            <a:extLst>
              <a:ext uri="{FF2B5EF4-FFF2-40B4-BE49-F238E27FC236}">
                <a16:creationId xmlns:a16="http://schemas.microsoft.com/office/drawing/2014/main" id="{83CC00FF-6ACE-725C-A1CE-2546D96DE9D7}"/>
              </a:ext>
            </a:extLst>
          </p:cNvPr>
          <p:cNvSpPr txBox="1"/>
          <p:nvPr/>
        </p:nvSpPr>
        <p:spPr>
          <a:xfrm>
            <a:off x="3737997" y="6324078"/>
            <a:ext cx="877163" cy="276999"/>
          </a:xfrm>
          <a:prstGeom prst="rect">
            <a:avLst/>
          </a:prstGeom>
          <a:solidFill>
            <a:srgbClr val="FFCCFF"/>
          </a:solidFill>
          <a:ln>
            <a:solidFill>
              <a:srgbClr val="FF0000"/>
            </a:solidFill>
          </a:ln>
        </p:spPr>
        <p:txBody>
          <a:bodyPr wrap="none" rtlCol="0">
            <a:spAutoFit/>
          </a:bodyPr>
          <a:lstStyle/>
          <a:p>
            <a:pPr algn="ctr" defTabSz="326578"/>
            <a:r>
              <a:rPr kumimoji="1" lang="ja-JP" altLang="en-US" sz="1200" dirty="0">
                <a:solidFill>
                  <a:prstClr val="black"/>
                </a:solidFill>
                <a:latin typeface="BIZ UDPゴシック" panose="020B0400000000000000" pitchFamily="50" charset="-128"/>
                <a:ea typeface="BIZ UDPゴシック" panose="020B0400000000000000" pitchFamily="50" charset="-128"/>
              </a:rPr>
              <a:t>安全・安心</a:t>
            </a:r>
          </a:p>
        </p:txBody>
      </p:sp>
      <p:sp>
        <p:nvSpPr>
          <p:cNvPr id="110" name="テキスト ボックス 109">
            <a:extLst>
              <a:ext uri="{FF2B5EF4-FFF2-40B4-BE49-F238E27FC236}">
                <a16:creationId xmlns:a16="http://schemas.microsoft.com/office/drawing/2014/main" id="{E366E1FE-AF8B-C15D-7C41-794ABD96D48E}"/>
              </a:ext>
            </a:extLst>
          </p:cNvPr>
          <p:cNvSpPr txBox="1"/>
          <p:nvPr/>
        </p:nvSpPr>
        <p:spPr>
          <a:xfrm>
            <a:off x="7584718" y="4794836"/>
            <a:ext cx="367168" cy="411257"/>
          </a:xfrm>
          <a:prstGeom prst="rect">
            <a:avLst/>
          </a:prstGeom>
          <a:noFill/>
          <a:ln w="12700">
            <a:solidFill>
              <a:schemeClr val="accent1"/>
            </a:solidFill>
            <a:prstDash val="sysDash"/>
          </a:ln>
        </p:spPr>
        <p:txBody>
          <a:bodyPr vert="horz" wrap="square" lIns="36000" tIns="36000" rIns="36000" bIns="36000" rtlCol="0">
            <a:spAutoFit/>
          </a:bodyPr>
          <a:lstStyle/>
          <a:p>
            <a:pPr algn="l"/>
            <a:r>
              <a:rPr kumimoji="1" lang="ja-JP" altLang="en-US" sz="1100" dirty="0">
                <a:latin typeface="BIZ UDPゴシック" panose="020B0400000000000000" pitchFamily="50" charset="-128"/>
                <a:ea typeface="BIZ UDPゴシック" panose="020B0400000000000000" pitchFamily="50" charset="-128"/>
              </a:rPr>
              <a:t>波及効果</a:t>
            </a:r>
          </a:p>
        </p:txBody>
      </p:sp>
      <p:sp>
        <p:nvSpPr>
          <p:cNvPr id="111" name="テキスト ボックス 110">
            <a:extLst>
              <a:ext uri="{FF2B5EF4-FFF2-40B4-BE49-F238E27FC236}">
                <a16:creationId xmlns:a16="http://schemas.microsoft.com/office/drawing/2014/main" id="{7302DC2D-902B-D0B9-A289-2975DE3D1977}"/>
              </a:ext>
            </a:extLst>
          </p:cNvPr>
          <p:cNvSpPr txBox="1"/>
          <p:nvPr/>
        </p:nvSpPr>
        <p:spPr>
          <a:xfrm>
            <a:off x="6181086" y="6665123"/>
            <a:ext cx="3541601" cy="123111"/>
          </a:xfrm>
          <a:prstGeom prst="rect">
            <a:avLst/>
          </a:prstGeom>
          <a:noFill/>
          <a:ln w="19050">
            <a:noFill/>
          </a:ln>
        </p:spPr>
        <p:txBody>
          <a:bodyPr wrap="none" lIns="36000" tIns="0" rIns="36000" bIns="0" rtlCol="0">
            <a:spAutoFit/>
          </a:bodyPr>
          <a:lstStyle/>
          <a:p>
            <a:pPr algn="l"/>
            <a:r>
              <a:rPr kumimoji="1" lang="en-US" altLang="ja-JP" sz="800" dirty="0">
                <a:latin typeface="BIZ UDPゴシック" panose="020B0400000000000000" pitchFamily="50" charset="-128"/>
                <a:ea typeface="BIZ UDPゴシック" panose="020B0400000000000000" pitchFamily="50" charset="-128"/>
              </a:rPr>
              <a:t>※</a:t>
            </a:r>
            <a:r>
              <a:rPr lang="ja-JP" altLang="en-US" sz="800" b="0" i="0" u="none" strike="noStrike" baseline="0" dirty="0">
                <a:solidFill>
                  <a:srgbClr val="000000"/>
                </a:solidFill>
                <a:latin typeface="BIZ UDPゴシック" panose="020B0400000000000000" pitchFamily="50" charset="-128"/>
                <a:ea typeface="BIZ UDPゴシック" panose="020B0400000000000000" pitchFamily="50" charset="-128"/>
              </a:rPr>
              <a:t>武田重昭「公園から都市を編成する」</a:t>
            </a:r>
            <a:r>
              <a:rPr lang="en-US" altLang="ja-JP" sz="800" b="0" i="0" u="none" strike="noStrike" baseline="0" dirty="0">
                <a:solidFill>
                  <a:srgbClr val="000000"/>
                </a:solidFill>
                <a:latin typeface="BIZ UDPゴシック" panose="020B0400000000000000" pitchFamily="50" charset="-128"/>
                <a:ea typeface="BIZ UDPゴシック" panose="020B0400000000000000" pitchFamily="50" charset="-128"/>
              </a:rPr>
              <a:t>『</a:t>
            </a:r>
            <a:r>
              <a:rPr lang="ja-JP" altLang="en-US" sz="800" b="0" i="0" u="none" strike="noStrike" baseline="0" dirty="0">
                <a:solidFill>
                  <a:srgbClr val="000000"/>
                </a:solidFill>
                <a:latin typeface="BIZ UDPゴシック" panose="020B0400000000000000" pitchFamily="50" charset="-128"/>
                <a:ea typeface="BIZ UDPゴシック" panose="020B0400000000000000" pitchFamily="50" charset="-128"/>
              </a:rPr>
              <a:t>区画整理</a:t>
            </a:r>
            <a:r>
              <a:rPr lang="en-US" altLang="ja-JP" sz="800" b="0" i="0" u="none" strike="noStrike" baseline="0" dirty="0">
                <a:solidFill>
                  <a:srgbClr val="000000"/>
                </a:solidFill>
                <a:latin typeface="BIZ UDPゴシック" panose="020B0400000000000000" pitchFamily="50" charset="-128"/>
                <a:ea typeface="BIZ UDPゴシック" panose="020B0400000000000000" pitchFamily="50" charset="-128"/>
              </a:rPr>
              <a:t>』66(4):2023.4, p.6-14</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12" name="テキスト ボックス 111">
            <a:extLst>
              <a:ext uri="{FF2B5EF4-FFF2-40B4-BE49-F238E27FC236}">
                <a16:creationId xmlns:a16="http://schemas.microsoft.com/office/drawing/2014/main" id="{F25A0774-F9C7-16A9-4F1F-B593FE495847}"/>
              </a:ext>
            </a:extLst>
          </p:cNvPr>
          <p:cNvSpPr txBox="1"/>
          <p:nvPr/>
        </p:nvSpPr>
        <p:spPr>
          <a:xfrm>
            <a:off x="123768" y="581971"/>
            <a:ext cx="9658463" cy="565146"/>
          </a:xfrm>
          <a:prstGeom prst="rect">
            <a:avLst/>
          </a:prstGeom>
          <a:solidFill>
            <a:schemeClr val="bg1"/>
          </a:solidFill>
          <a:ln w="19050">
            <a:solidFill>
              <a:schemeClr val="accent6">
                <a:lumMod val="60000"/>
                <a:lumOff val="40000"/>
              </a:schemeClr>
            </a:solidFill>
          </a:ln>
        </p:spPr>
        <p:txBody>
          <a:bodyPr wrap="square" tIns="36000" bIns="36000" rtlCol="0" anchor="ctr" anchorCtr="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次期計画においては、みどりの効果について、社会における様々な課題解決に活用する観点や、文献、他自治体の事例も参考にして、項目を整理することが必要。</a:t>
            </a:r>
            <a:endParaRPr kumimoji="1" lang="en-US" altLang="ja-JP" sz="1600" dirty="0">
              <a:latin typeface="BIZ UDPゴシック" panose="020B0400000000000000" pitchFamily="50" charset="-128"/>
              <a:ea typeface="BIZ UDPゴシック" panose="020B0400000000000000" pitchFamily="50" charset="-128"/>
            </a:endParaRPr>
          </a:p>
        </p:txBody>
      </p:sp>
      <p:cxnSp>
        <p:nvCxnSpPr>
          <p:cNvPr id="3" name="直線コネクタ 2">
            <a:extLst>
              <a:ext uri="{FF2B5EF4-FFF2-40B4-BE49-F238E27FC236}">
                <a16:creationId xmlns:a16="http://schemas.microsoft.com/office/drawing/2014/main" id="{E0D287F1-B4D3-4914-B56E-BD26C8D148B5}"/>
              </a:ext>
            </a:extLst>
          </p:cNvPr>
          <p:cNvCxnSpPr>
            <a:cxnSpLocks/>
            <a:endCxn id="95" idx="1"/>
          </p:cNvCxnSpPr>
          <p:nvPr/>
        </p:nvCxnSpPr>
        <p:spPr>
          <a:xfrm flipV="1">
            <a:off x="2636000" y="1730184"/>
            <a:ext cx="1101997" cy="5508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9DD15D6-B2DF-4B99-B5E8-40CDD28E25DE}"/>
              </a:ext>
            </a:extLst>
          </p:cNvPr>
          <p:cNvCxnSpPr>
            <a:cxnSpLocks/>
            <a:endCxn id="96" idx="1"/>
          </p:cNvCxnSpPr>
          <p:nvPr/>
        </p:nvCxnSpPr>
        <p:spPr>
          <a:xfrm flipV="1">
            <a:off x="2865821" y="2039046"/>
            <a:ext cx="910648" cy="54966"/>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F8FD2E23-91C4-4FF2-9C91-466551BA9832}"/>
              </a:ext>
            </a:extLst>
          </p:cNvPr>
          <p:cNvCxnSpPr>
            <a:cxnSpLocks/>
          </p:cNvCxnSpPr>
          <p:nvPr/>
        </p:nvCxnSpPr>
        <p:spPr>
          <a:xfrm flipV="1">
            <a:off x="2542031" y="2039338"/>
            <a:ext cx="1234438" cy="388572"/>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69D2973C-FD05-461D-B0F0-02A40C9A4ACD}"/>
              </a:ext>
            </a:extLst>
          </p:cNvPr>
          <p:cNvCxnSpPr>
            <a:cxnSpLocks/>
            <a:endCxn id="97" idx="1"/>
          </p:cNvCxnSpPr>
          <p:nvPr/>
        </p:nvCxnSpPr>
        <p:spPr>
          <a:xfrm>
            <a:off x="2546196" y="2635078"/>
            <a:ext cx="1153329" cy="21692"/>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01D9F52-2324-44F8-B844-90A8DD992B6A}"/>
              </a:ext>
            </a:extLst>
          </p:cNvPr>
          <p:cNvCxnSpPr>
            <a:cxnSpLocks/>
            <a:endCxn id="98" idx="1"/>
          </p:cNvCxnSpPr>
          <p:nvPr/>
        </p:nvCxnSpPr>
        <p:spPr>
          <a:xfrm>
            <a:off x="2638996" y="2961320"/>
            <a:ext cx="1137473" cy="4312"/>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E6213C8C-1F74-4DDD-B8B9-59773253AEBF}"/>
              </a:ext>
            </a:extLst>
          </p:cNvPr>
          <p:cNvCxnSpPr>
            <a:cxnSpLocks/>
            <a:endCxn id="103" idx="1"/>
          </p:cNvCxnSpPr>
          <p:nvPr/>
        </p:nvCxnSpPr>
        <p:spPr>
          <a:xfrm flipV="1">
            <a:off x="2570936" y="3334926"/>
            <a:ext cx="1025996" cy="4390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6CA6AD3A-163B-40F9-8110-35A7EBF7E460}"/>
              </a:ext>
            </a:extLst>
          </p:cNvPr>
          <p:cNvCxnSpPr>
            <a:cxnSpLocks/>
            <a:endCxn id="106" idx="1"/>
          </p:cNvCxnSpPr>
          <p:nvPr/>
        </p:nvCxnSpPr>
        <p:spPr>
          <a:xfrm flipV="1">
            <a:off x="2625127" y="3647602"/>
            <a:ext cx="971805" cy="266696"/>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0DDBEE49-9115-4C6C-9474-4CAA5723FD7D}"/>
              </a:ext>
            </a:extLst>
          </p:cNvPr>
          <p:cNvCxnSpPr>
            <a:cxnSpLocks/>
          </p:cNvCxnSpPr>
          <p:nvPr/>
        </p:nvCxnSpPr>
        <p:spPr>
          <a:xfrm>
            <a:off x="2639093" y="3909040"/>
            <a:ext cx="1026922" cy="5699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8DF4257-206B-465C-9563-0E7AC557504A}"/>
              </a:ext>
            </a:extLst>
          </p:cNvPr>
          <p:cNvCxnSpPr>
            <a:cxnSpLocks/>
            <a:endCxn id="102" idx="1"/>
          </p:cNvCxnSpPr>
          <p:nvPr/>
        </p:nvCxnSpPr>
        <p:spPr>
          <a:xfrm flipV="1">
            <a:off x="2187829" y="4266652"/>
            <a:ext cx="1561754" cy="66082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5DE39352-0847-47D0-A2BD-53D7B6CB2C8A}"/>
              </a:ext>
            </a:extLst>
          </p:cNvPr>
          <p:cNvCxnSpPr>
            <a:cxnSpLocks/>
          </p:cNvCxnSpPr>
          <p:nvPr/>
        </p:nvCxnSpPr>
        <p:spPr>
          <a:xfrm flipV="1">
            <a:off x="2411923" y="4541067"/>
            <a:ext cx="1326074" cy="7985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998D84AA-284D-44E0-9380-12F6C40BD83A}"/>
              </a:ext>
            </a:extLst>
          </p:cNvPr>
          <p:cNvCxnSpPr>
            <a:cxnSpLocks/>
            <a:endCxn id="101" idx="1"/>
          </p:cNvCxnSpPr>
          <p:nvPr/>
        </p:nvCxnSpPr>
        <p:spPr>
          <a:xfrm flipV="1">
            <a:off x="2426606" y="5032229"/>
            <a:ext cx="1190457" cy="69410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F476A6F2-FA37-483C-8C88-CA3677E15FA1}"/>
              </a:ext>
            </a:extLst>
          </p:cNvPr>
          <p:cNvCxnSpPr>
            <a:cxnSpLocks/>
            <a:endCxn id="99" idx="1"/>
          </p:cNvCxnSpPr>
          <p:nvPr/>
        </p:nvCxnSpPr>
        <p:spPr>
          <a:xfrm flipV="1">
            <a:off x="2228855" y="5390916"/>
            <a:ext cx="1361089" cy="73026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7C90A5DC-385A-41A8-BC57-885842F1F815}"/>
              </a:ext>
            </a:extLst>
          </p:cNvPr>
          <p:cNvCxnSpPr>
            <a:cxnSpLocks/>
            <a:stCxn id="64" idx="3"/>
            <a:endCxn id="107" idx="1"/>
          </p:cNvCxnSpPr>
          <p:nvPr/>
        </p:nvCxnSpPr>
        <p:spPr>
          <a:xfrm flipV="1">
            <a:off x="2225232" y="5774127"/>
            <a:ext cx="1512765" cy="34156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49B8E80C-B9B9-48A7-BBCE-AA4C31472EA8}"/>
              </a:ext>
            </a:extLst>
          </p:cNvPr>
          <p:cNvCxnSpPr>
            <a:cxnSpLocks/>
            <a:endCxn id="109" idx="1"/>
          </p:cNvCxnSpPr>
          <p:nvPr/>
        </p:nvCxnSpPr>
        <p:spPr>
          <a:xfrm>
            <a:off x="2208806" y="6459948"/>
            <a:ext cx="1529191" cy="2630"/>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C3EE38A-FB81-4EE4-9FDB-A82A58FA0F64}"/>
              </a:ext>
            </a:extLst>
          </p:cNvPr>
          <p:cNvSpPr txBox="1"/>
          <p:nvPr/>
        </p:nvSpPr>
        <p:spPr>
          <a:xfrm>
            <a:off x="3427738" y="5943256"/>
            <a:ext cx="287258" cy="215444"/>
          </a:xfrm>
          <a:prstGeom prst="rect">
            <a:avLst/>
          </a:prstGeom>
          <a:noFill/>
          <a:ln w="19050">
            <a:noFill/>
          </a:ln>
        </p:spPr>
        <p:txBody>
          <a:bodyPr wrap="none" rtlCol="0">
            <a:spAutoFit/>
          </a:bodyPr>
          <a:lstStyle/>
          <a:p>
            <a:pPr algn="l"/>
            <a:r>
              <a:rPr kumimoji="1" lang="ja-JP" altLang="en-US" sz="800" dirty="0">
                <a:latin typeface="BIZ UDPゴシック" panose="020B0400000000000000" pitchFamily="50" charset="-128"/>
                <a:ea typeface="BIZ UDPゴシック" panose="020B0400000000000000" pitchFamily="50" charset="-128"/>
              </a:rPr>
              <a:t>新</a:t>
            </a:r>
          </a:p>
        </p:txBody>
      </p:sp>
      <p:sp>
        <p:nvSpPr>
          <p:cNvPr id="125" name="テキスト ボックス 124">
            <a:extLst>
              <a:ext uri="{FF2B5EF4-FFF2-40B4-BE49-F238E27FC236}">
                <a16:creationId xmlns:a16="http://schemas.microsoft.com/office/drawing/2014/main" id="{5EE0EA1D-12C2-406D-9D6A-B838E536BE1B}"/>
              </a:ext>
            </a:extLst>
          </p:cNvPr>
          <p:cNvSpPr txBox="1"/>
          <p:nvPr/>
        </p:nvSpPr>
        <p:spPr>
          <a:xfrm>
            <a:off x="3539491" y="2169003"/>
            <a:ext cx="287258" cy="215444"/>
          </a:xfrm>
          <a:prstGeom prst="rect">
            <a:avLst/>
          </a:prstGeom>
          <a:noFill/>
          <a:ln w="19050">
            <a:noFill/>
          </a:ln>
        </p:spPr>
        <p:txBody>
          <a:bodyPr wrap="none" rtlCol="0">
            <a:spAutoFit/>
          </a:bodyPr>
          <a:lstStyle/>
          <a:p>
            <a:pPr algn="l"/>
            <a:r>
              <a:rPr kumimoji="1" lang="ja-JP" altLang="en-US" sz="800" dirty="0">
                <a:latin typeface="BIZ UDPゴシック" panose="020B0400000000000000" pitchFamily="50" charset="-128"/>
                <a:ea typeface="BIZ UDPゴシック" panose="020B0400000000000000" pitchFamily="50" charset="-128"/>
              </a:rPr>
              <a:t>新</a:t>
            </a:r>
          </a:p>
        </p:txBody>
      </p:sp>
      <p:cxnSp>
        <p:nvCxnSpPr>
          <p:cNvPr id="126" name="直線コネクタ 125">
            <a:extLst>
              <a:ext uri="{FF2B5EF4-FFF2-40B4-BE49-F238E27FC236}">
                <a16:creationId xmlns:a16="http://schemas.microsoft.com/office/drawing/2014/main" id="{FE82F266-F184-4C4D-A3FA-2A9A6467C424}"/>
              </a:ext>
            </a:extLst>
          </p:cNvPr>
          <p:cNvCxnSpPr>
            <a:cxnSpLocks/>
          </p:cNvCxnSpPr>
          <p:nvPr/>
        </p:nvCxnSpPr>
        <p:spPr>
          <a:xfrm flipV="1">
            <a:off x="2542031" y="1727299"/>
            <a:ext cx="1195966" cy="69734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282764E7-6BE2-4E5B-B1CA-C78D2E44380D}"/>
              </a:ext>
            </a:extLst>
          </p:cNvPr>
          <p:cNvSpPr txBox="1"/>
          <p:nvPr/>
        </p:nvSpPr>
        <p:spPr>
          <a:xfrm>
            <a:off x="5692888" y="8319"/>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36593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６　みどりの効果（案）</a:t>
            </a:r>
          </a:p>
        </p:txBody>
      </p:sp>
      <p:sp>
        <p:nvSpPr>
          <p:cNvPr id="11" name="円/楕円 30">
            <a:extLst>
              <a:ext uri="{FF2B5EF4-FFF2-40B4-BE49-F238E27FC236}">
                <a16:creationId xmlns:a16="http://schemas.microsoft.com/office/drawing/2014/main" id="{E8F3989E-8D19-4583-9304-40FE7341822C}"/>
              </a:ext>
            </a:extLst>
          </p:cNvPr>
          <p:cNvSpPr/>
          <p:nvPr/>
        </p:nvSpPr>
        <p:spPr>
          <a:xfrm>
            <a:off x="9419757" y="32608"/>
            <a:ext cx="404727" cy="391628"/>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25</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D1D78F4-1E95-E9F9-6EAC-B3DB5B262274}"/>
              </a:ext>
            </a:extLst>
          </p:cNvPr>
          <p:cNvSpPr txBox="1"/>
          <p:nvPr/>
        </p:nvSpPr>
        <p:spPr>
          <a:xfrm>
            <a:off x="172686" y="528259"/>
            <a:ext cx="9560625" cy="391628"/>
          </a:xfrm>
          <a:prstGeom prst="rect">
            <a:avLst/>
          </a:prstGeom>
          <a:solidFill>
            <a:schemeClr val="bg1"/>
          </a:solidFill>
          <a:ln w="19050">
            <a:solidFill>
              <a:schemeClr val="accent6">
                <a:lumMod val="60000"/>
                <a:lumOff val="40000"/>
              </a:schemeClr>
            </a:solidFill>
          </a:ln>
        </p:spPr>
        <p:txBody>
          <a:bodyPr wrap="square" tIns="72000" bIns="72000" rtlCol="0" anchor="ctr" anchorCtr="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みどりがもたらす効果（１５項目）のイメージと相互関係を以下のとおり整理。</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フローチャート: 結合子 3">
            <a:extLst>
              <a:ext uri="{FF2B5EF4-FFF2-40B4-BE49-F238E27FC236}">
                <a16:creationId xmlns:a16="http://schemas.microsoft.com/office/drawing/2014/main" id="{E618404A-D035-DCB4-B759-37834430B9D7}"/>
              </a:ext>
            </a:extLst>
          </p:cNvPr>
          <p:cNvSpPr>
            <a:spLocks noChangeAspect="1"/>
          </p:cNvSpPr>
          <p:nvPr/>
        </p:nvSpPr>
        <p:spPr>
          <a:xfrm>
            <a:off x="419921" y="3825686"/>
            <a:ext cx="8136000" cy="252179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フローチャート: 結合子 6">
            <a:extLst>
              <a:ext uri="{FF2B5EF4-FFF2-40B4-BE49-F238E27FC236}">
                <a16:creationId xmlns:a16="http://schemas.microsoft.com/office/drawing/2014/main" id="{AAFB9670-5BD7-F616-D5A6-389C020C8565}"/>
              </a:ext>
            </a:extLst>
          </p:cNvPr>
          <p:cNvSpPr>
            <a:spLocks/>
          </p:cNvSpPr>
          <p:nvPr/>
        </p:nvSpPr>
        <p:spPr>
          <a:xfrm>
            <a:off x="1823921" y="4155211"/>
            <a:ext cx="5328000" cy="1656000"/>
          </a:xfrm>
          <a:prstGeom prst="flowChartConnector">
            <a:avLst/>
          </a:prstGeom>
          <a:solidFill>
            <a:srgbClr val="FF99CC"/>
          </a:solidFill>
          <a:ln w="6350">
            <a:solidFill>
              <a:srgbClr val="C54E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ローチャート: 結合子 4">
            <a:extLst>
              <a:ext uri="{FF2B5EF4-FFF2-40B4-BE49-F238E27FC236}">
                <a16:creationId xmlns:a16="http://schemas.microsoft.com/office/drawing/2014/main" id="{D07C1072-3CBB-B5E3-6A18-D9650222C633}"/>
              </a:ext>
            </a:extLst>
          </p:cNvPr>
          <p:cNvSpPr>
            <a:spLocks/>
          </p:cNvSpPr>
          <p:nvPr/>
        </p:nvSpPr>
        <p:spPr>
          <a:xfrm>
            <a:off x="1823921" y="2635098"/>
            <a:ext cx="5328000" cy="1656000"/>
          </a:xfrm>
          <a:prstGeom prst="flowChartConnector">
            <a:avLst/>
          </a:prstGeom>
          <a:solidFill>
            <a:srgbClr val="FBE5D6"/>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結合子 5">
            <a:extLst>
              <a:ext uri="{FF2B5EF4-FFF2-40B4-BE49-F238E27FC236}">
                <a16:creationId xmlns:a16="http://schemas.microsoft.com/office/drawing/2014/main" id="{866ACDA7-B179-AFF1-6775-8F5CF06F133C}"/>
              </a:ext>
            </a:extLst>
          </p:cNvPr>
          <p:cNvSpPr>
            <a:spLocks/>
          </p:cNvSpPr>
          <p:nvPr/>
        </p:nvSpPr>
        <p:spPr>
          <a:xfrm>
            <a:off x="1823921" y="1223469"/>
            <a:ext cx="5328000" cy="1656000"/>
          </a:xfrm>
          <a:prstGeom prst="flowChartConnector">
            <a:avLst/>
          </a:prstGeom>
          <a:solidFill>
            <a:srgbClr val="E2F0D9"/>
          </a:solidFill>
          <a:ln w="6350">
            <a:solidFill>
              <a:srgbClr val="A3C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F5E1880-CDDC-9A16-0D45-93B64E951FBC}"/>
              </a:ext>
            </a:extLst>
          </p:cNvPr>
          <p:cNvSpPr txBox="1"/>
          <p:nvPr/>
        </p:nvSpPr>
        <p:spPr>
          <a:xfrm>
            <a:off x="3620364" y="5197466"/>
            <a:ext cx="2000548" cy="323294"/>
          </a:xfrm>
          <a:prstGeom prst="rect">
            <a:avLst/>
          </a:prstGeom>
          <a:noFill/>
          <a:ln w="19050">
            <a:noFill/>
          </a:ln>
        </p:spPr>
        <p:txBody>
          <a:bodyPr wrap="none" lIns="0" tIns="0" rIns="0" bIns="0" rtlCol="0">
            <a:spAutoFit/>
          </a:bodyPr>
          <a:lstStyle/>
          <a:p>
            <a:pPr algn="l">
              <a:lnSpc>
                <a:spcPts val="2880"/>
              </a:lnSpc>
            </a:pPr>
            <a:r>
              <a:rPr kumimoji="1" lang="ja-JP" altLang="en-US" sz="2400" b="1" dirty="0">
                <a:solidFill>
                  <a:srgbClr val="FF33CC"/>
                </a:solidFill>
                <a:latin typeface="BIZ UDPゴシック" panose="020B0400000000000000" pitchFamily="50" charset="-128"/>
                <a:ea typeface="BIZ UDPゴシック" panose="020B0400000000000000" pitchFamily="50" charset="-128"/>
              </a:rPr>
              <a:t>媒体</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・波及</a:t>
            </a:r>
            <a:r>
              <a:rPr kumimoji="1" lang="ja-JP" altLang="en-US" sz="2400" b="1" dirty="0">
                <a:solidFill>
                  <a:srgbClr val="FF33CC"/>
                </a:solidFill>
                <a:latin typeface="BIZ UDPゴシック" panose="020B0400000000000000" pitchFamily="50" charset="-128"/>
                <a:ea typeface="BIZ UDPゴシック" panose="020B0400000000000000" pitchFamily="50" charset="-128"/>
              </a:rPr>
              <a:t>効果</a:t>
            </a:r>
            <a:endParaRPr kumimoji="1" lang="en-US" altLang="ja-JP" sz="2400" b="1" dirty="0">
              <a:solidFill>
                <a:srgbClr val="FF33CC"/>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4390A19-1241-3994-42C3-5FD97607EA02}"/>
              </a:ext>
            </a:extLst>
          </p:cNvPr>
          <p:cNvSpPr txBox="1"/>
          <p:nvPr/>
        </p:nvSpPr>
        <p:spPr>
          <a:xfrm>
            <a:off x="3898084" y="3678770"/>
            <a:ext cx="1231106" cy="323294"/>
          </a:xfrm>
          <a:prstGeom prst="rect">
            <a:avLst/>
          </a:prstGeom>
          <a:noFill/>
          <a:ln w="19050">
            <a:noFill/>
          </a:ln>
        </p:spPr>
        <p:txBody>
          <a:bodyPr wrap="none" lIns="0" tIns="0" rIns="0" bIns="0" rtlCol="0">
            <a:spAutoFit/>
          </a:bodyPr>
          <a:lstStyle/>
          <a:p>
            <a:pPr algn="l">
              <a:lnSpc>
                <a:spcPts val="2880"/>
              </a:lnSpc>
            </a:pPr>
            <a:r>
              <a:rPr kumimoji="1" lang="ja-JP" altLang="en-US" sz="2400" b="1" dirty="0">
                <a:solidFill>
                  <a:srgbClr val="CC3300"/>
                </a:solidFill>
                <a:latin typeface="BIZ UDPゴシック" panose="020B0400000000000000" pitchFamily="50" charset="-128"/>
                <a:ea typeface="BIZ UDPゴシック" panose="020B0400000000000000" pitchFamily="50" charset="-128"/>
              </a:rPr>
              <a:t>利用効果</a:t>
            </a:r>
            <a:endParaRPr kumimoji="1" lang="en-US" altLang="ja-JP" sz="2400" b="1" dirty="0">
              <a:solidFill>
                <a:srgbClr val="CC33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2D885D4-4D1F-B627-F601-C732CA208A14}"/>
              </a:ext>
            </a:extLst>
          </p:cNvPr>
          <p:cNvSpPr txBox="1"/>
          <p:nvPr/>
        </p:nvSpPr>
        <p:spPr>
          <a:xfrm>
            <a:off x="3889010" y="2142813"/>
            <a:ext cx="1231106" cy="323294"/>
          </a:xfrm>
          <a:prstGeom prst="rect">
            <a:avLst/>
          </a:prstGeom>
          <a:noFill/>
          <a:ln w="19050">
            <a:noFill/>
          </a:ln>
        </p:spPr>
        <p:txBody>
          <a:bodyPr wrap="none" lIns="0" tIns="0" rIns="0" bIns="0" rtlCol="0">
            <a:spAutoFit/>
          </a:bodyPr>
          <a:lstStyle/>
          <a:p>
            <a:pPr algn="l">
              <a:lnSpc>
                <a:spcPts val="2880"/>
              </a:lnSpc>
            </a:pPr>
            <a:r>
              <a:rPr kumimoji="1" lang="ja-JP" altLang="en-US" sz="2400" b="1" dirty="0">
                <a:solidFill>
                  <a:srgbClr val="008000"/>
                </a:solidFill>
                <a:latin typeface="BIZ UDPゴシック" panose="020B0400000000000000" pitchFamily="50" charset="-128"/>
                <a:ea typeface="BIZ UDPゴシック" panose="020B0400000000000000" pitchFamily="50" charset="-128"/>
              </a:rPr>
              <a:t>存在効果</a:t>
            </a:r>
            <a:endParaRPr kumimoji="1" lang="en-US" altLang="ja-JP" sz="2400" b="1" dirty="0">
              <a:solidFill>
                <a:srgbClr val="008000"/>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C41CB9DC-33A3-D41C-1388-617CF6D0AE4A}"/>
              </a:ext>
            </a:extLst>
          </p:cNvPr>
          <p:cNvSpPr/>
          <p:nvPr/>
        </p:nvSpPr>
        <p:spPr>
          <a:xfrm>
            <a:off x="6818464" y="5673867"/>
            <a:ext cx="1506080"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にぎわい・観光</a:t>
            </a:r>
          </a:p>
        </p:txBody>
      </p:sp>
      <p:sp>
        <p:nvSpPr>
          <p:cNvPr id="23" name="四角形: 角を丸くする 22">
            <a:extLst>
              <a:ext uri="{FF2B5EF4-FFF2-40B4-BE49-F238E27FC236}">
                <a16:creationId xmlns:a16="http://schemas.microsoft.com/office/drawing/2014/main" id="{9DCBD3EC-1893-6ACA-52B1-28FA6F9F540F}"/>
              </a:ext>
            </a:extLst>
          </p:cNvPr>
          <p:cNvSpPr/>
          <p:nvPr/>
        </p:nvSpPr>
        <p:spPr>
          <a:xfrm>
            <a:off x="2410603" y="3559418"/>
            <a:ext cx="1099744"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医療・福祉</a:t>
            </a:r>
          </a:p>
        </p:txBody>
      </p:sp>
      <p:sp>
        <p:nvSpPr>
          <p:cNvPr id="25" name="四角形: 角を丸くする 24">
            <a:extLst>
              <a:ext uri="{FF2B5EF4-FFF2-40B4-BE49-F238E27FC236}">
                <a16:creationId xmlns:a16="http://schemas.microsoft.com/office/drawing/2014/main" id="{F7A920C5-3BEB-582A-2EB8-2FE4154D9B99}"/>
              </a:ext>
            </a:extLst>
          </p:cNvPr>
          <p:cNvSpPr/>
          <p:nvPr/>
        </p:nvSpPr>
        <p:spPr>
          <a:xfrm>
            <a:off x="2213421" y="3095526"/>
            <a:ext cx="1296926"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遊び・子育て</a:t>
            </a:r>
          </a:p>
        </p:txBody>
      </p:sp>
      <p:sp>
        <p:nvSpPr>
          <p:cNvPr id="26" name="四角形: 角を丸くする 25">
            <a:extLst>
              <a:ext uri="{FF2B5EF4-FFF2-40B4-BE49-F238E27FC236}">
                <a16:creationId xmlns:a16="http://schemas.microsoft.com/office/drawing/2014/main" id="{3359B205-7E46-8FE6-3916-408877BBCBD2}"/>
              </a:ext>
            </a:extLst>
          </p:cNvPr>
          <p:cNvSpPr/>
          <p:nvPr/>
        </p:nvSpPr>
        <p:spPr>
          <a:xfrm>
            <a:off x="5401572" y="3586301"/>
            <a:ext cx="1099744"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文化・教養</a:t>
            </a:r>
          </a:p>
        </p:txBody>
      </p:sp>
      <p:sp>
        <p:nvSpPr>
          <p:cNvPr id="28" name="四角形: 角を丸くする 27">
            <a:extLst>
              <a:ext uri="{FF2B5EF4-FFF2-40B4-BE49-F238E27FC236}">
                <a16:creationId xmlns:a16="http://schemas.microsoft.com/office/drawing/2014/main" id="{CF04E89F-1591-D763-8E16-D00FF96B5F67}"/>
              </a:ext>
            </a:extLst>
          </p:cNvPr>
          <p:cNvSpPr/>
          <p:nvPr/>
        </p:nvSpPr>
        <p:spPr>
          <a:xfrm>
            <a:off x="3938049" y="1305781"/>
            <a:ext cx="1099744"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防災・減災</a:t>
            </a:r>
          </a:p>
        </p:txBody>
      </p:sp>
      <p:sp>
        <p:nvSpPr>
          <p:cNvPr id="30" name="四角形: 角を丸くする 29">
            <a:extLst>
              <a:ext uri="{FF2B5EF4-FFF2-40B4-BE49-F238E27FC236}">
                <a16:creationId xmlns:a16="http://schemas.microsoft.com/office/drawing/2014/main" id="{18284C31-41E8-AC9B-2E98-628B68FCB073}"/>
              </a:ext>
            </a:extLst>
          </p:cNvPr>
          <p:cNvSpPr/>
          <p:nvPr/>
        </p:nvSpPr>
        <p:spPr>
          <a:xfrm>
            <a:off x="2456587" y="1594051"/>
            <a:ext cx="994175"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環境調整</a:t>
            </a:r>
          </a:p>
        </p:txBody>
      </p:sp>
      <p:sp>
        <p:nvSpPr>
          <p:cNvPr id="31" name="四角形: 角を丸くする 30">
            <a:extLst>
              <a:ext uri="{FF2B5EF4-FFF2-40B4-BE49-F238E27FC236}">
                <a16:creationId xmlns:a16="http://schemas.microsoft.com/office/drawing/2014/main" id="{CAFB8A30-A4EA-22F1-8D1B-4C3E1F1B5804}"/>
              </a:ext>
            </a:extLst>
          </p:cNvPr>
          <p:cNvSpPr/>
          <p:nvPr/>
        </p:nvSpPr>
        <p:spPr>
          <a:xfrm>
            <a:off x="2459661" y="2149280"/>
            <a:ext cx="994175"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資源循環</a:t>
            </a:r>
          </a:p>
        </p:txBody>
      </p:sp>
      <p:sp>
        <p:nvSpPr>
          <p:cNvPr id="32" name="四角形: 角を丸くする 31">
            <a:extLst>
              <a:ext uri="{FF2B5EF4-FFF2-40B4-BE49-F238E27FC236}">
                <a16:creationId xmlns:a16="http://schemas.microsoft.com/office/drawing/2014/main" id="{0335A94C-FD8A-6514-711A-426ACF70611A}"/>
              </a:ext>
            </a:extLst>
          </p:cNvPr>
          <p:cNvSpPr/>
          <p:nvPr/>
        </p:nvSpPr>
        <p:spPr>
          <a:xfrm>
            <a:off x="5476989" y="1594051"/>
            <a:ext cx="1205313"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生物多様性</a:t>
            </a:r>
          </a:p>
        </p:txBody>
      </p:sp>
      <p:sp>
        <p:nvSpPr>
          <p:cNvPr id="33" name="四角形: 角を丸くする 32">
            <a:extLst>
              <a:ext uri="{FF2B5EF4-FFF2-40B4-BE49-F238E27FC236}">
                <a16:creationId xmlns:a16="http://schemas.microsoft.com/office/drawing/2014/main" id="{5501549D-9450-04E5-730D-B3A8E443677C}"/>
              </a:ext>
            </a:extLst>
          </p:cNvPr>
          <p:cNvSpPr/>
          <p:nvPr/>
        </p:nvSpPr>
        <p:spPr>
          <a:xfrm>
            <a:off x="5483185" y="2128034"/>
            <a:ext cx="994175" cy="352853"/>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景観形成</a:t>
            </a:r>
          </a:p>
        </p:txBody>
      </p:sp>
      <p:cxnSp>
        <p:nvCxnSpPr>
          <p:cNvPr id="35" name="直線コネクタ 34">
            <a:extLst>
              <a:ext uri="{FF2B5EF4-FFF2-40B4-BE49-F238E27FC236}">
                <a16:creationId xmlns:a16="http://schemas.microsoft.com/office/drawing/2014/main" id="{D2CCD955-0522-5F2C-6FCC-1694F217033B}"/>
              </a:ext>
            </a:extLst>
          </p:cNvPr>
          <p:cNvCxnSpPr>
            <a:cxnSpLocks/>
          </p:cNvCxnSpPr>
          <p:nvPr/>
        </p:nvCxnSpPr>
        <p:spPr>
          <a:xfrm>
            <a:off x="7151921" y="2116110"/>
            <a:ext cx="0" cy="2808000"/>
          </a:xfrm>
          <a:prstGeom prst="line">
            <a:avLst/>
          </a:prstGeom>
          <a:ln w="158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矢印: 左右 36">
            <a:extLst>
              <a:ext uri="{FF2B5EF4-FFF2-40B4-BE49-F238E27FC236}">
                <a16:creationId xmlns:a16="http://schemas.microsoft.com/office/drawing/2014/main" id="{05327477-95FE-0F8D-D72D-EDE0D5A127ED}"/>
              </a:ext>
            </a:extLst>
          </p:cNvPr>
          <p:cNvSpPr/>
          <p:nvPr/>
        </p:nvSpPr>
        <p:spPr>
          <a:xfrm rot="5400000">
            <a:off x="8220431" y="1799469"/>
            <a:ext cx="1548000" cy="396000"/>
          </a:xfrm>
          <a:prstGeom prst="leftRightArrow">
            <a:avLst>
              <a:gd name="adj1" fmla="val 50000"/>
              <a:gd name="adj2" fmla="val 677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C8818DF-280B-2EB7-3137-F653E9C6DFC3}"/>
              </a:ext>
            </a:extLst>
          </p:cNvPr>
          <p:cNvSpPr txBox="1"/>
          <p:nvPr/>
        </p:nvSpPr>
        <p:spPr>
          <a:xfrm>
            <a:off x="8249153" y="1868478"/>
            <a:ext cx="1350604" cy="271668"/>
          </a:xfrm>
          <a:prstGeom prst="rect">
            <a:avLst/>
          </a:prstGeom>
          <a:solidFill>
            <a:schemeClr val="bg1"/>
          </a:solidFill>
          <a:ln w="19050">
            <a:noFill/>
          </a:ln>
        </p:spPr>
        <p:txBody>
          <a:bodyPr wrap="square" lIns="0" tIns="36000" rIns="0" bIns="36000" rtlCol="0">
            <a:spAutoFit/>
          </a:bodyPr>
          <a:lstStyle/>
          <a:p>
            <a:pPr algn="ctr">
              <a:lnSpc>
                <a:spcPts val="1800"/>
              </a:lnSpc>
            </a:pPr>
            <a:r>
              <a:rPr kumimoji="1" lang="ja-JP" altLang="en-US" sz="1400" dirty="0">
                <a:latin typeface="BIZ UDPゴシック" panose="020B0400000000000000" pitchFamily="50" charset="-128"/>
                <a:ea typeface="BIZ UDPゴシック" panose="020B0400000000000000" pitchFamily="50" charset="-128"/>
              </a:rPr>
              <a:t>利用を伴わない</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C7748F96-8B17-D159-E700-297570ACFDA4}"/>
              </a:ext>
            </a:extLst>
          </p:cNvPr>
          <p:cNvSpPr/>
          <p:nvPr/>
        </p:nvSpPr>
        <p:spPr>
          <a:xfrm>
            <a:off x="4002421" y="6318275"/>
            <a:ext cx="1277319"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誇り・地域愛</a:t>
            </a:r>
          </a:p>
        </p:txBody>
      </p:sp>
      <p:sp>
        <p:nvSpPr>
          <p:cNvPr id="24" name="四角形: 角を丸くする 23">
            <a:extLst>
              <a:ext uri="{FF2B5EF4-FFF2-40B4-BE49-F238E27FC236}">
                <a16:creationId xmlns:a16="http://schemas.microsoft.com/office/drawing/2014/main" id="{4C1438F1-AAAB-3292-4085-0228D3F46E20}"/>
              </a:ext>
            </a:extLst>
          </p:cNvPr>
          <p:cNvSpPr/>
          <p:nvPr/>
        </p:nvSpPr>
        <p:spPr>
          <a:xfrm>
            <a:off x="3771297" y="2971175"/>
            <a:ext cx="1475034"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健康・スポーツ</a:t>
            </a:r>
          </a:p>
        </p:txBody>
      </p:sp>
      <p:sp>
        <p:nvSpPr>
          <p:cNvPr id="27" name="四角形: 角を丸くする 26">
            <a:extLst>
              <a:ext uri="{FF2B5EF4-FFF2-40B4-BE49-F238E27FC236}">
                <a16:creationId xmlns:a16="http://schemas.microsoft.com/office/drawing/2014/main" id="{4F7E4C50-1014-FD9A-CAF1-0A29918DCC7E}"/>
              </a:ext>
            </a:extLst>
          </p:cNvPr>
          <p:cNvSpPr/>
          <p:nvPr/>
        </p:nvSpPr>
        <p:spPr>
          <a:xfrm>
            <a:off x="5404610" y="3069774"/>
            <a:ext cx="1486471" cy="352853"/>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やすらぎ・憩い</a:t>
            </a:r>
          </a:p>
        </p:txBody>
      </p:sp>
      <p:sp>
        <p:nvSpPr>
          <p:cNvPr id="22" name="四角形: 角を丸くする 21">
            <a:extLst>
              <a:ext uri="{FF2B5EF4-FFF2-40B4-BE49-F238E27FC236}">
                <a16:creationId xmlns:a16="http://schemas.microsoft.com/office/drawing/2014/main" id="{D2ED5225-1033-CBE9-3A15-0CDB33DC3CA0}"/>
              </a:ext>
            </a:extLst>
          </p:cNvPr>
          <p:cNvSpPr/>
          <p:nvPr/>
        </p:nvSpPr>
        <p:spPr>
          <a:xfrm>
            <a:off x="6960107" y="4078372"/>
            <a:ext cx="1099744"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安全・安心</a:t>
            </a:r>
          </a:p>
        </p:txBody>
      </p:sp>
      <p:cxnSp>
        <p:nvCxnSpPr>
          <p:cNvPr id="48" name="直線コネクタ 47">
            <a:extLst>
              <a:ext uri="{FF2B5EF4-FFF2-40B4-BE49-F238E27FC236}">
                <a16:creationId xmlns:a16="http://schemas.microsoft.com/office/drawing/2014/main" id="{954D9980-D0A6-482B-96D7-6A0A93C5FC50}"/>
              </a:ext>
            </a:extLst>
          </p:cNvPr>
          <p:cNvCxnSpPr>
            <a:cxnSpLocks/>
          </p:cNvCxnSpPr>
          <p:nvPr/>
        </p:nvCxnSpPr>
        <p:spPr>
          <a:xfrm>
            <a:off x="1823921" y="2116110"/>
            <a:ext cx="0" cy="2808000"/>
          </a:xfrm>
          <a:prstGeom prst="line">
            <a:avLst/>
          </a:prstGeom>
          <a:ln w="158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矢印: 左右 43">
            <a:extLst>
              <a:ext uri="{FF2B5EF4-FFF2-40B4-BE49-F238E27FC236}">
                <a16:creationId xmlns:a16="http://schemas.microsoft.com/office/drawing/2014/main" id="{3810CBA6-D366-44F2-8A84-CD1FBC2BE533}"/>
              </a:ext>
            </a:extLst>
          </p:cNvPr>
          <p:cNvSpPr/>
          <p:nvPr/>
        </p:nvSpPr>
        <p:spPr>
          <a:xfrm>
            <a:off x="1823921" y="4811314"/>
            <a:ext cx="5328000" cy="324000"/>
          </a:xfrm>
          <a:prstGeom prst="leftRightArrow">
            <a:avLst>
              <a:gd name="adj1" fmla="val 50000"/>
              <a:gd name="adj2" fmla="val 105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左右 51">
            <a:extLst>
              <a:ext uri="{FF2B5EF4-FFF2-40B4-BE49-F238E27FC236}">
                <a16:creationId xmlns:a16="http://schemas.microsoft.com/office/drawing/2014/main" id="{6F60F609-96E0-47FC-935F-A237634294D6}"/>
              </a:ext>
            </a:extLst>
          </p:cNvPr>
          <p:cNvSpPr/>
          <p:nvPr/>
        </p:nvSpPr>
        <p:spPr>
          <a:xfrm>
            <a:off x="419921" y="4811314"/>
            <a:ext cx="1404000" cy="324000"/>
          </a:xfrm>
          <a:prstGeom prst="leftRightArrow">
            <a:avLst>
              <a:gd name="adj1" fmla="val 50000"/>
              <a:gd name="adj2" fmla="val 105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左右 52">
            <a:extLst>
              <a:ext uri="{FF2B5EF4-FFF2-40B4-BE49-F238E27FC236}">
                <a16:creationId xmlns:a16="http://schemas.microsoft.com/office/drawing/2014/main" id="{98D2D433-D8D5-44AF-9F12-5044407B53B9}"/>
              </a:ext>
            </a:extLst>
          </p:cNvPr>
          <p:cNvSpPr/>
          <p:nvPr/>
        </p:nvSpPr>
        <p:spPr>
          <a:xfrm>
            <a:off x="7151921" y="4811314"/>
            <a:ext cx="1404000" cy="324000"/>
          </a:xfrm>
          <a:prstGeom prst="leftRightArrow">
            <a:avLst>
              <a:gd name="adj1" fmla="val 50000"/>
              <a:gd name="adj2" fmla="val 1056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左 53">
            <a:extLst>
              <a:ext uri="{FF2B5EF4-FFF2-40B4-BE49-F238E27FC236}">
                <a16:creationId xmlns:a16="http://schemas.microsoft.com/office/drawing/2014/main" id="{4D107409-B40A-4CF4-947B-BBB4D9B6E243}"/>
              </a:ext>
            </a:extLst>
          </p:cNvPr>
          <p:cNvSpPr/>
          <p:nvPr/>
        </p:nvSpPr>
        <p:spPr>
          <a:xfrm rot="1356311">
            <a:off x="2121223" y="4262826"/>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左 54">
            <a:extLst>
              <a:ext uri="{FF2B5EF4-FFF2-40B4-BE49-F238E27FC236}">
                <a16:creationId xmlns:a16="http://schemas.microsoft.com/office/drawing/2014/main" id="{DD2CE265-3413-48E4-A790-AE7EEA068495}"/>
              </a:ext>
            </a:extLst>
          </p:cNvPr>
          <p:cNvSpPr/>
          <p:nvPr/>
        </p:nvSpPr>
        <p:spPr>
          <a:xfrm rot="19800000" flipV="1">
            <a:off x="2121223" y="5251179"/>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左 55">
            <a:extLst>
              <a:ext uri="{FF2B5EF4-FFF2-40B4-BE49-F238E27FC236}">
                <a16:creationId xmlns:a16="http://schemas.microsoft.com/office/drawing/2014/main" id="{CBD489F0-CE3D-4B7B-B654-75F85C3E1B6C}"/>
              </a:ext>
            </a:extLst>
          </p:cNvPr>
          <p:cNvSpPr/>
          <p:nvPr/>
        </p:nvSpPr>
        <p:spPr>
          <a:xfrm rot="1800000" flipH="1" flipV="1">
            <a:off x="6097572" y="5251179"/>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左 56">
            <a:extLst>
              <a:ext uri="{FF2B5EF4-FFF2-40B4-BE49-F238E27FC236}">
                <a16:creationId xmlns:a16="http://schemas.microsoft.com/office/drawing/2014/main" id="{A77CADB3-D138-4981-9233-2E12018A24B9}"/>
              </a:ext>
            </a:extLst>
          </p:cNvPr>
          <p:cNvSpPr/>
          <p:nvPr/>
        </p:nvSpPr>
        <p:spPr>
          <a:xfrm rot="20405932" flipH="1">
            <a:off x="6097572" y="4262826"/>
            <a:ext cx="82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5C2F093-B297-D788-783F-CD84E0C85FE6}"/>
              </a:ext>
            </a:extLst>
          </p:cNvPr>
          <p:cNvSpPr txBox="1"/>
          <p:nvPr/>
        </p:nvSpPr>
        <p:spPr>
          <a:xfrm>
            <a:off x="4089575" y="4865592"/>
            <a:ext cx="796693" cy="215444"/>
          </a:xfrm>
          <a:prstGeom prst="rect">
            <a:avLst/>
          </a:prstGeom>
          <a:noFill/>
          <a:ln w="19050">
            <a:noFill/>
          </a:ln>
        </p:spPr>
        <p:txBody>
          <a:bodyPr wrap="none" lIns="0" tIns="0" rIns="0" bIns="0"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オンサイト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12B557C-F5CB-CED8-79AE-A68E2A617F13}"/>
              </a:ext>
            </a:extLst>
          </p:cNvPr>
          <p:cNvSpPr txBox="1"/>
          <p:nvPr/>
        </p:nvSpPr>
        <p:spPr>
          <a:xfrm>
            <a:off x="724377" y="4865592"/>
            <a:ext cx="795089" cy="215444"/>
          </a:xfrm>
          <a:prstGeom prst="rect">
            <a:avLst/>
          </a:prstGeom>
          <a:noFill/>
          <a:ln w="19050">
            <a:noFill/>
          </a:ln>
        </p:spPr>
        <p:txBody>
          <a:bodyPr wrap="none" lIns="0" tIns="0" rIns="0" bIns="0"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オフサイト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79A58D8-B97D-4A4A-2504-34D8536D81CA}"/>
              </a:ext>
            </a:extLst>
          </p:cNvPr>
          <p:cNvSpPr txBox="1"/>
          <p:nvPr/>
        </p:nvSpPr>
        <p:spPr>
          <a:xfrm>
            <a:off x="7456377" y="4865592"/>
            <a:ext cx="795089" cy="215444"/>
          </a:xfrm>
          <a:prstGeom prst="rect">
            <a:avLst/>
          </a:prstGeom>
          <a:noFill/>
          <a:ln w="19050">
            <a:noFill/>
          </a:ln>
        </p:spPr>
        <p:txBody>
          <a:bodyPr wrap="none" lIns="0" tIns="0" rIns="0" bIns="0"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オフサイト</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58" name="矢印: 左右 57">
            <a:extLst>
              <a:ext uri="{FF2B5EF4-FFF2-40B4-BE49-F238E27FC236}">
                <a16:creationId xmlns:a16="http://schemas.microsoft.com/office/drawing/2014/main" id="{D21EFB05-28D2-4575-ADEC-2A720E3ECE83}"/>
              </a:ext>
            </a:extLst>
          </p:cNvPr>
          <p:cNvSpPr/>
          <p:nvPr/>
        </p:nvSpPr>
        <p:spPr>
          <a:xfrm rot="5400000">
            <a:off x="7194431" y="4349469"/>
            <a:ext cx="3600000" cy="396000"/>
          </a:xfrm>
          <a:prstGeom prst="leftRightArrow">
            <a:avLst>
              <a:gd name="adj1" fmla="val 50000"/>
              <a:gd name="adj2" fmla="val 774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C41FA76-FA9C-907E-1002-051D18BE7A76}"/>
              </a:ext>
            </a:extLst>
          </p:cNvPr>
          <p:cNvSpPr txBox="1"/>
          <p:nvPr/>
        </p:nvSpPr>
        <p:spPr>
          <a:xfrm>
            <a:off x="8457285" y="4191956"/>
            <a:ext cx="942137" cy="271668"/>
          </a:xfrm>
          <a:prstGeom prst="rect">
            <a:avLst/>
          </a:prstGeom>
          <a:solidFill>
            <a:schemeClr val="bg1"/>
          </a:solidFill>
          <a:ln w="19050">
            <a:noFill/>
          </a:ln>
        </p:spPr>
        <p:txBody>
          <a:bodyPr wrap="square" lIns="0" tIns="36000" rIns="0" bIns="36000" rtlCol="0">
            <a:spAutoFit/>
          </a:bodyPr>
          <a:lstStyle/>
          <a:p>
            <a:pPr algn="ctr">
              <a:lnSpc>
                <a:spcPts val="1800"/>
              </a:lnSpc>
            </a:pPr>
            <a:r>
              <a:rPr kumimoji="1" lang="ja-JP" altLang="en-US" sz="1400" dirty="0">
                <a:latin typeface="BIZ UDPゴシック" panose="020B0400000000000000" pitchFamily="50" charset="-128"/>
                <a:ea typeface="BIZ UDPゴシック" panose="020B0400000000000000" pitchFamily="50" charset="-128"/>
              </a:rPr>
              <a:t>利用を伴う</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9" name="矢印: 左 58">
            <a:extLst>
              <a:ext uri="{FF2B5EF4-FFF2-40B4-BE49-F238E27FC236}">
                <a16:creationId xmlns:a16="http://schemas.microsoft.com/office/drawing/2014/main" id="{B41E8991-E9D5-4841-B195-14F8C989C89F}"/>
              </a:ext>
            </a:extLst>
          </p:cNvPr>
          <p:cNvSpPr/>
          <p:nvPr/>
        </p:nvSpPr>
        <p:spPr>
          <a:xfrm rot="5400000" flipH="1" flipV="1">
            <a:off x="4259103" y="5729996"/>
            <a:ext cx="648000" cy="360000"/>
          </a:xfrm>
          <a:prstGeom prst="leftArrow">
            <a:avLst>
              <a:gd name="adj1" fmla="val 50000"/>
              <a:gd name="adj2" fmla="val 7917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FA384ACE-6924-837D-F13F-9CF8503614A2}"/>
              </a:ext>
            </a:extLst>
          </p:cNvPr>
          <p:cNvSpPr/>
          <p:nvPr/>
        </p:nvSpPr>
        <p:spPr>
          <a:xfrm>
            <a:off x="857488" y="5757203"/>
            <a:ext cx="1692357"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コミュニティ形成</a:t>
            </a:r>
          </a:p>
        </p:txBody>
      </p:sp>
      <p:sp>
        <p:nvSpPr>
          <p:cNvPr id="47" name="四角形: 角を丸くする 46">
            <a:extLst>
              <a:ext uri="{FF2B5EF4-FFF2-40B4-BE49-F238E27FC236}">
                <a16:creationId xmlns:a16="http://schemas.microsoft.com/office/drawing/2014/main" id="{8AEC0647-FF88-C4DD-A073-1FA9344D19A8}"/>
              </a:ext>
            </a:extLst>
          </p:cNvPr>
          <p:cNvSpPr/>
          <p:nvPr/>
        </p:nvSpPr>
        <p:spPr>
          <a:xfrm>
            <a:off x="914099" y="4066418"/>
            <a:ext cx="1099744" cy="352853"/>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共創・交流</a:t>
            </a:r>
          </a:p>
        </p:txBody>
      </p:sp>
      <p:sp>
        <p:nvSpPr>
          <p:cNvPr id="49" name="テキスト ボックス 48">
            <a:extLst>
              <a:ext uri="{FF2B5EF4-FFF2-40B4-BE49-F238E27FC236}">
                <a16:creationId xmlns:a16="http://schemas.microsoft.com/office/drawing/2014/main" id="{121EC2DF-237D-41EF-85AB-FDC378A564D1}"/>
              </a:ext>
            </a:extLst>
          </p:cNvPr>
          <p:cNvSpPr txBox="1"/>
          <p:nvPr/>
        </p:nvSpPr>
        <p:spPr>
          <a:xfrm>
            <a:off x="5709665" y="-8006"/>
            <a:ext cx="3600627" cy="584775"/>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回）を踏まえた修正案（</a:t>
            </a:r>
            <a:r>
              <a:rPr kumimoji="1" lang="ja-JP" altLang="en-US" sz="16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032455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528F-492D-0125-B852-AF31CB8D0A0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F9946DE-ED03-5268-706C-98E67A78DF12}"/>
              </a:ext>
            </a:extLst>
          </p:cNvPr>
          <p:cNvSpPr txBox="1"/>
          <p:nvPr/>
        </p:nvSpPr>
        <p:spPr>
          <a:xfrm>
            <a:off x="94205" y="530199"/>
            <a:ext cx="9694178" cy="637849"/>
          </a:xfrm>
          <a:prstGeom prst="rect">
            <a:avLst/>
          </a:prstGeom>
          <a:noFill/>
          <a:ln w="19050">
            <a:solidFill>
              <a:schemeClr val="accent6">
                <a:lumMod val="60000"/>
                <a:lumOff val="40000"/>
              </a:schemeClr>
            </a:solidFill>
          </a:ln>
        </p:spPr>
        <p:txBody>
          <a:bodyPr wrap="square" tIns="72000" bIns="72000" rtlCol="0">
            <a:spAutoFit/>
          </a:bodyPr>
          <a:lstStyle/>
          <a:p>
            <a:pPr marL="285750" indent="-2857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次期計画においては、各取組みにより、どのようなみどりの多面的な効果が発揮されるのか、関連する効果をアイコン化するなどして、分かりやすく表示してはどうか。</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DF51126A-7905-4C0F-A4DF-884B61628A50}"/>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６　みどりの効果（案）</a:t>
            </a:r>
          </a:p>
        </p:txBody>
      </p:sp>
      <p:sp>
        <p:nvSpPr>
          <p:cNvPr id="11" name="円/楕円 30">
            <a:extLst>
              <a:ext uri="{FF2B5EF4-FFF2-40B4-BE49-F238E27FC236}">
                <a16:creationId xmlns:a16="http://schemas.microsoft.com/office/drawing/2014/main" id="{E8F3989E-8D19-4583-9304-40FE7341822C}"/>
              </a:ext>
            </a:extLst>
          </p:cNvPr>
          <p:cNvSpPr/>
          <p:nvPr/>
        </p:nvSpPr>
        <p:spPr>
          <a:xfrm>
            <a:off x="9345327" y="39904"/>
            <a:ext cx="443056" cy="345096"/>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26</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42108EA-FB44-4DB3-9558-19711991FF83}"/>
              </a:ext>
            </a:extLst>
          </p:cNvPr>
          <p:cNvSpPr txBox="1"/>
          <p:nvPr/>
        </p:nvSpPr>
        <p:spPr>
          <a:xfrm>
            <a:off x="2866997" y="1416259"/>
            <a:ext cx="4204997" cy="338554"/>
          </a:xfrm>
          <a:prstGeom prst="rect">
            <a:avLst/>
          </a:prstGeom>
          <a:noFill/>
          <a:ln w="19050">
            <a:noFill/>
          </a:ln>
        </p:spPr>
        <p:txBody>
          <a:bodyPr wrap="none" rtlCol="0">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イメージ</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取組項目と効果を関連付けて提示</a:t>
            </a:r>
          </a:p>
        </p:txBody>
      </p:sp>
      <p:graphicFrame>
        <p:nvGraphicFramePr>
          <p:cNvPr id="14" name="表 14">
            <a:extLst>
              <a:ext uri="{FF2B5EF4-FFF2-40B4-BE49-F238E27FC236}">
                <a16:creationId xmlns:a16="http://schemas.microsoft.com/office/drawing/2014/main" id="{98EBD81A-6A7F-4361-AE1F-DE820BB1B913}"/>
              </a:ext>
            </a:extLst>
          </p:cNvPr>
          <p:cNvGraphicFramePr>
            <a:graphicFrameLocks noGrp="1"/>
          </p:cNvGraphicFramePr>
          <p:nvPr>
            <p:extLst>
              <p:ext uri="{D42A27DB-BD31-4B8C-83A1-F6EECF244321}">
                <p14:modId xmlns:p14="http://schemas.microsoft.com/office/powerpoint/2010/main" val="627849816"/>
              </p:ext>
            </p:extLst>
          </p:nvPr>
        </p:nvGraphicFramePr>
        <p:xfrm>
          <a:off x="685800" y="1832477"/>
          <a:ext cx="8733957" cy="3979743"/>
        </p:xfrm>
        <a:graphic>
          <a:graphicData uri="http://schemas.openxmlformats.org/drawingml/2006/table">
            <a:tbl>
              <a:tblPr firstRow="1" bandRow="1">
                <a:tableStyleId>{7DF18680-E054-41AD-8BC1-D1AEF772440D}</a:tableStyleId>
              </a:tblPr>
              <a:tblGrid>
                <a:gridCol w="3105150">
                  <a:extLst>
                    <a:ext uri="{9D8B030D-6E8A-4147-A177-3AD203B41FA5}">
                      <a16:colId xmlns:a16="http://schemas.microsoft.com/office/drawing/2014/main" val="4274480498"/>
                    </a:ext>
                  </a:extLst>
                </a:gridCol>
                <a:gridCol w="5628807">
                  <a:extLst>
                    <a:ext uri="{9D8B030D-6E8A-4147-A177-3AD203B41FA5}">
                      <a16:colId xmlns:a16="http://schemas.microsoft.com/office/drawing/2014/main" val="924700923"/>
                    </a:ext>
                  </a:extLst>
                </a:gridCol>
              </a:tblGrid>
              <a:tr h="356027">
                <a:tc>
                  <a:txBody>
                    <a:bodyPr/>
                    <a:lstStyle/>
                    <a:p>
                      <a:pPr algn="ctr"/>
                      <a:r>
                        <a:rPr kumimoji="1" lang="ja-JP" altLang="en-US" sz="1600" dirty="0">
                          <a:latin typeface="BIZ UDPゴシック" panose="020B0400000000000000" pitchFamily="50" charset="-128"/>
                          <a:ea typeface="BIZ UDPゴシック" panose="020B0400000000000000" pitchFamily="50" charset="-128"/>
                        </a:rPr>
                        <a:t>取組項目</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みどりの効果</a:t>
                      </a:r>
                    </a:p>
                  </a:txBody>
                  <a:tcPr/>
                </a:tc>
                <a:extLst>
                  <a:ext uri="{0D108BD9-81ED-4DB2-BD59-A6C34878D82A}">
                    <a16:rowId xmlns:a16="http://schemas.microsoft.com/office/drawing/2014/main" val="3433718153"/>
                  </a:ext>
                </a:extLst>
              </a:tr>
              <a:tr h="1650668">
                <a:tc>
                  <a:txBody>
                    <a:bodyPr/>
                    <a:lstStyle/>
                    <a:p>
                      <a:r>
                        <a:rPr kumimoji="1" lang="ja-JP" altLang="en-US" sz="1400" dirty="0">
                          <a:latin typeface="BIZ UDPゴシック" panose="020B0400000000000000" pitchFamily="50" charset="-128"/>
                          <a:ea typeface="BIZ UDPゴシック" panose="020B0400000000000000" pitchFamily="50" charset="-128"/>
                        </a:rPr>
                        <a:t>災害に強い森づくり</a:t>
                      </a:r>
                    </a:p>
                  </a:txBody>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94911702"/>
                  </a:ext>
                </a:extLst>
              </a:tr>
              <a:tr h="1973048">
                <a:tc>
                  <a:txBody>
                    <a:bodyPr/>
                    <a:lstStyle/>
                    <a:p>
                      <a:r>
                        <a:rPr kumimoji="1" lang="ja-JP" altLang="en-US" sz="1400" dirty="0">
                          <a:latin typeface="BIZ UDPゴシック" panose="020B0400000000000000" pitchFamily="50" charset="-128"/>
                          <a:ea typeface="BIZ UDPゴシック" panose="020B0400000000000000" pitchFamily="50" charset="-128"/>
                        </a:rPr>
                        <a:t>地域交流・活動を通じたみどりづくり</a:t>
                      </a:r>
                    </a:p>
                  </a:txBody>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0718665"/>
                  </a:ext>
                </a:extLst>
              </a:tr>
            </a:tbl>
          </a:graphicData>
        </a:graphic>
      </p:graphicFrame>
      <p:sp>
        <p:nvSpPr>
          <p:cNvPr id="16" name="四角形: 角を丸くする 15">
            <a:extLst>
              <a:ext uri="{FF2B5EF4-FFF2-40B4-BE49-F238E27FC236}">
                <a16:creationId xmlns:a16="http://schemas.microsoft.com/office/drawing/2014/main" id="{72C8AFAB-3881-0532-C946-3327F8421CBA}"/>
              </a:ext>
            </a:extLst>
          </p:cNvPr>
          <p:cNvSpPr/>
          <p:nvPr/>
        </p:nvSpPr>
        <p:spPr>
          <a:xfrm>
            <a:off x="3894551" y="3985737"/>
            <a:ext cx="1655302"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コミュニティ形成</a:t>
            </a:r>
          </a:p>
        </p:txBody>
      </p:sp>
      <p:sp>
        <p:nvSpPr>
          <p:cNvPr id="25" name="四角形: 角を丸くする 24">
            <a:extLst>
              <a:ext uri="{FF2B5EF4-FFF2-40B4-BE49-F238E27FC236}">
                <a16:creationId xmlns:a16="http://schemas.microsoft.com/office/drawing/2014/main" id="{73EA7E74-939C-9623-AE6E-117EF5FC2505}"/>
              </a:ext>
            </a:extLst>
          </p:cNvPr>
          <p:cNvSpPr/>
          <p:nvPr/>
        </p:nvSpPr>
        <p:spPr>
          <a:xfrm>
            <a:off x="3905362" y="4401145"/>
            <a:ext cx="1044000"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医療・福祉</a:t>
            </a:r>
          </a:p>
        </p:txBody>
      </p:sp>
      <p:sp>
        <p:nvSpPr>
          <p:cNvPr id="26" name="四角形: 角を丸くする 25">
            <a:extLst>
              <a:ext uri="{FF2B5EF4-FFF2-40B4-BE49-F238E27FC236}">
                <a16:creationId xmlns:a16="http://schemas.microsoft.com/office/drawing/2014/main" id="{DB6C2F4B-FCFA-FA83-3B3E-B1604C776AED}"/>
              </a:ext>
            </a:extLst>
          </p:cNvPr>
          <p:cNvSpPr/>
          <p:nvPr/>
        </p:nvSpPr>
        <p:spPr>
          <a:xfrm>
            <a:off x="6543799" y="4409943"/>
            <a:ext cx="1271826"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遊び・子育て</a:t>
            </a:r>
          </a:p>
        </p:txBody>
      </p:sp>
      <p:sp>
        <p:nvSpPr>
          <p:cNvPr id="27" name="四角形: 角を丸くする 26">
            <a:extLst>
              <a:ext uri="{FF2B5EF4-FFF2-40B4-BE49-F238E27FC236}">
                <a16:creationId xmlns:a16="http://schemas.microsoft.com/office/drawing/2014/main" id="{B0ED535B-1779-83A3-F8D5-C334BAB6B5B1}"/>
              </a:ext>
            </a:extLst>
          </p:cNvPr>
          <p:cNvSpPr/>
          <p:nvPr/>
        </p:nvSpPr>
        <p:spPr>
          <a:xfrm>
            <a:off x="3905362" y="4839622"/>
            <a:ext cx="1062338"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文化・教養</a:t>
            </a:r>
          </a:p>
        </p:txBody>
      </p:sp>
      <p:sp>
        <p:nvSpPr>
          <p:cNvPr id="28" name="四角形: 角を丸くする 27">
            <a:extLst>
              <a:ext uri="{FF2B5EF4-FFF2-40B4-BE49-F238E27FC236}">
                <a16:creationId xmlns:a16="http://schemas.microsoft.com/office/drawing/2014/main" id="{5E242B20-A5D9-F32C-5CFC-9D953EC51009}"/>
              </a:ext>
            </a:extLst>
          </p:cNvPr>
          <p:cNvSpPr/>
          <p:nvPr/>
        </p:nvSpPr>
        <p:spPr>
          <a:xfrm>
            <a:off x="3878956" y="3277921"/>
            <a:ext cx="1062338"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防災・減災</a:t>
            </a:r>
          </a:p>
        </p:txBody>
      </p:sp>
      <p:sp>
        <p:nvSpPr>
          <p:cNvPr id="29" name="四角形: 角を丸くする 28">
            <a:extLst>
              <a:ext uri="{FF2B5EF4-FFF2-40B4-BE49-F238E27FC236}">
                <a16:creationId xmlns:a16="http://schemas.microsoft.com/office/drawing/2014/main" id="{599C538E-68C2-FFEE-1C87-CF3D1BEE5186}"/>
              </a:ext>
            </a:extLst>
          </p:cNvPr>
          <p:cNvSpPr/>
          <p:nvPr/>
        </p:nvSpPr>
        <p:spPr>
          <a:xfrm>
            <a:off x="3905362" y="5288029"/>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環境調整</a:t>
            </a:r>
          </a:p>
        </p:txBody>
      </p:sp>
      <p:sp>
        <p:nvSpPr>
          <p:cNvPr id="31" name="四角形: 角を丸くする 30">
            <a:extLst>
              <a:ext uri="{FF2B5EF4-FFF2-40B4-BE49-F238E27FC236}">
                <a16:creationId xmlns:a16="http://schemas.microsoft.com/office/drawing/2014/main" id="{CFCE41B9-D2FB-A6EB-76A0-0170FFDE6548}"/>
              </a:ext>
            </a:extLst>
          </p:cNvPr>
          <p:cNvSpPr/>
          <p:nvPr/>
        </p:nvSpPr>
        <p:spPr>
          <a:xfrm>
            <a:off x="6095689" y="3277908"/>
            <a:ext cx="1167906"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生物多様性</a:t>
            </a:r>
          </a:p>
        </p:txBody>
      </p:sp>
      <p:sp>
        <p:nvSpPr>
          <p:cNvPr id="32" name="四角形: 角を丸くする 31">
            <a:extLst>
              <a:ext uri="{FF2B5EF4-FFF2-40B4-BE49-F238E27FC236}">
                <a16:creationId xmlns:a16="http://schemas.microsoft.com/office/drawing/2014/main" id="{CBE97C16-B2C2-6EFC-2B02-4F82BC549EC1}"/>
              </a:ext>
            </a:extLst>
          </p:cNvPr>
          <p:cNvSpPr/>
          <p:nvPr/>
        </p:nvSpPr>
        <p:spPr>
          <a:xfrm>
            <a:off x="6179678" y="5280433"/>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景観形成</a:t>
            </a:r>
          </a:p>
        </p:txBody>
      </p:sp>
      <p:sp>
        <p:nvSpPr>
          <p:cNvPr id="35" name="四角形: 角を丸くする 34">
            <a:extLst>
              <a:ext uri="{FF2B5EF4-FFF2-40B4-BE49-F238E27FC236}">
                <a16:creationId xmlns:a16="http://schemas.microsoft.com/office/drawing/2014/main" id="{C9748D31-8BA7-4CE0-484D-8F99FBA331A5}"/>
              </a:ext>
            </a:extLst>
          </p:cNvPr>
          <p:cNvSpPr/>
          <p:nvPr/>
        </p:nvSpPr>
        <p:spPr>
          <a:xfrm>
            <a:off x="5027591" y="4400311"/>
            <a:ext cx="1437979"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健康・スポーツ</a:t>
            </a:r>
          </a:p>
        </p:txBody>
      </p:sp>
      <p:sp>
        <p:nvSpPr>
          <p:cNvPr id="36" name="四角形: 角を丸くする 35">
            <a:extLst>
              <a:ext uri="{FF2B5EF4-FFF2-40B4-BE49-F238E27FC236}">
                <a16:creationId xmlns:a16="http://schemas.microsoft.com/office/drawing/2014/main" id="{FF67ADFA-B612-1386-BF6A-5FC6A63CD08A}"/>
              </a:ext>
            </a:extLst>
          </p:cNvPr>
          <p:cNvSpPr/>
          <p:nvPr/>
        </p:nvSpPr>
        <p:spPr>
          <a:xfrm>
            <a:off x="3878956" y="2777110"/>
            <a:ext cx="1449418"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やすらぎ・憩い</a:t>
            </a:r>
          </a:p>
        </p:txBody>
      </p:sp>
      <p:sp>
        <p:nvSpPr>
          <p:cNvPr id="38" name="四角形: 角を丸くする 37">
            <a:extLst>
              <a:ext uri="{FF2B5EF4-FFF2-40B4-BE49-F238E27FC236}">
                <a16:creationId xmlns:a16="http://schemas.microsoft.com/office/drawing/2014/main" id="{270C97CA-2340-9F34-BE38-FE26ADB8F6A6}"/>
              </a:ext>
            </a:extLst>
          </p:cNvPr>
          <p:cNvSpPr/>
          <p:nvPr/>
        </p:nvSpPr>
        <p:spPr>
          <a:xfrm>
            <a:off x="4941294" y="5287267"/>
            <a:ext cx="1167906"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生物多様性</a:t>
            </a:r>
          </a:p>
        </p:txBody>
      </p:sp>
      <p:sp>
        <p:nvSpPr>
          <p:cNvPr id="39" name="四角形: 角を丸くする 38">
            <a:extLst>
              <a:ext uri="{FF2B5EF4-FFF2-40B4-BE49-F238E27FC236}">
                <a16:creationId xmlns:a16="http://schemas.microsoft.com/office/drawing/2014/main" id="{BBB5A482-FFF9-1484-377F-09D81284BB9A}"/>
              </a:ext>
            </a:extLst>
          </p:cNvPr>
          <p:cNvSpPr/>
          <p:nvPr/>
        </p:nvSpPr>
        <p:spPr>
          <a:xfrm>
            <a:off x="5027591" y="3277921"/>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環境調整</a:t>
            </a:r>
          </a:p>
        </p:txBody>
      </p:sp>
      <p:sp>
        <p:nvSpPr>
          <p:cNvPr id="40" name="四角形: 角を丸くする 39">
            <a:extLst>
              <a:ext uri="{FF2B5EF4-FFF2-40B4-BE49-F238E27FC236}">
                <a16:creationId xmlns:a16="http://schemas.microsoft.com/office/drawing/2014/main" id="{0D442FB9-9660-F6D1-146D-2D9728ED17B1}"/>
              </a:ext>
            </a:extLst>
          </p:cNvPr>
          <p:cNvSpPr/>
          <p:nvPr/>
        </p:nvSpPr>
        <p:spPr>
          <a:xfrm>
            <a:off x="3887024" y="2309370"/>
            <a:ext cx="1062338"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安全・安心</a:t>
            </a:r>
          </a:p>
        </p:txBody>
      </p:sp>
      <p:sp>
        <p:nvSpPr>
          <p:cNvPr id="41" name="四角形: 角を丸くする 40">
            <a:extLst>
              <a:ext uri="{FF2B5EF4-FFF2-40B4-BE49-F238E27FC236}">
                <a16:creationId xmlns:a16="http://schemas.microsoft.com/office/drawing/2014/main" id="{86D63096-B44A-60BA-F80C-A46B082A1B58}"/>
              </a:ext>
            </a:extLst>
          </p:cNvPr>
          <p:cNvSpPr/>
          <p:nvPr/>
        </p:nvSpPr>
        <p:spPr>
          <a:xfrm>
            <a:off x="5602437" y="3985737"/>
            <a:ext cx="1062338"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共創・交流</a:t>
            </a:r>
          </a:p>
        </p:txBody>
      </p:sp>
      <p:sp>
        <p:nvSpPr>
          <p:cNvPr id="42" name="四角形: 角を丸くする 41">
            <a:extLst>
              <a:ext uri="{FF2B5EF4-FFF2-40B4-BE49-F238E27FC236}">
                <a16:creationId xmlns:a16="http://schemas.microsoft.com/office/drawing/2014/main" id="{BB99C682-E58F-8952-CF0C-07F83CBBD6CA}"/>
              </a:ext>
            </a:extLst>
          </p:cNvPr>
          <p:cNvSpPr/>
          <p:nvPr/>
        </p:nvSpPr>
        <p:spPr>
          <a:xfrm>
            <a:off x="6727742" y="3985737"/>
            <a:ext cx="1062338"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安全・安心</a:t>
            </a:r>
          </a:p>
        </p:txBody>
      </p:sp>
      <p:sp>
        <p:nvSpPr>
          <p:cNvPr id="43" name="四角形: 角を丸くする 42">
            <a:extLst>
              <a:ext uri="{FF2B5EF4-FFF2-40B4-BE49-F238E27FC236}">
                <a16:creationId xmlns:a16="http://schemas.microsoft.com/office/drawing/2014/main" id="{B3DEAA5F-7EF3-EB00-6152-D46DC1A0488A}"/>
              </a:ext>
            </a:extLst>
          </p:cNvPr>
          <p:cNvSpPr/>
          <p:nvPr/>
        </p:nvSpPr>
        <p:spPr>
          <a:xfrm>
            <a:off x="7854437" y="3985737"/>
            <a:ext cx="1431970" cy="360000"/>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にぎわい・観光</a:t>
            </a:r>
          </a:p>
        </p:txBody>
      </p:sp>
      <p:sp>
        <p:nvSpPr>
          <p:cNvPr id="45" name="四角形: 角を丸くする 44">
            <a:extLst>
              <a:ext uri="{FF2B5EF4-FFF2-40B4-BE49-F238E27FC236}">
                <a16:creationId xmlns:a16="http://schemas.microsoft.com/office/drawing/2014/main" id="{88CCEF69-77C2-5D0E-50B9-ADC0030A103D}"/>
              </a:ext>
            </a:extLst>
          </p:cNvPr>
          <p:cNvSpPr/>
          <p:nvPr/>
        </p:nvSpPr>
        <p:spPr>
          <a:xfrm>
            <a:off x="7892982" y="4400311"/>
            <a:ext cx="1449418" cy="393071"/>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やすらぎ・憩い</a:t>
            </a:r>
          </a:p>
        </p:txBody>
      </p:sp>
      <p:sp>
        <p:nvSpPr>
          <p:cNvPr id="46" name="四角形: 角を丸くする 45">
            <a:extLst>
              <a:ext uri="{FF2B5EF4-FFF2-40B4-BE49-F238E27FC236}">
                <a16:creationId xmlns:a16="http://schemas.microsoft.com/office/drawing/2014/main" id="{2422EB2E-3941-5B48-7645-BF04D8C9F011}"/>
              </a:ext>
            </a:extLst>
          </p:cNvPr>
          <p:cNvSpPr/>
          <p:nvPr/>
        </p:nvSpPr>
        <p:spPr>
          <a:xfrm>
            <a:off x="7332744" y="3278634"/>
            <a:ext cx="965761" cy="393071"/>
          </a:xfrm>
          <a:prstGeom prst="round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36000" bIns="72000" rtlCol="0" anchor="ctr" anchorCtr="1">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景観形成</a:t>
            </a:r>
          </a:p>
        </p:txBody>
      </p:sp>
      <p:sp>
        <p:nvSpPr>
          <p:cNvPr id="30" name="テキスト ボックス 29">
            <a:extLst>
              <a:ext uri="{FF2B5EF4-FFF2-40B4-BE49-F238E27FC236}">
                <a16:creationId xmlns:a16="http://schemas.microsoft.com/office/drawing/2014/main" id="{6ED7BA40-52CA-478E-8CCB-CC3729756435}"/>
              </a:ext>
            </a:extLst>
          </p:cNvPr>
          <p:cNvSpPr txBox="1"/>
          <p:nvPr/>
        </p:nvSpPr>
        <p:spPr>
          <a:xfrm>
            <a:off x="5610332" y="28516"/>
            <a:ext cx="3600627" cy="338554"/>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前回部会（第</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回）資料から</a:t>
            </a:r>
            <a:r>
              <a:rPr kumimoji="1" lang="ja-JP" altLang="en-US" sz="1600" dirty="0">
                <a:solidFill>
                  <a:srgbClr val="FF0000"/>
                </a:solidFill>
                <a:latin typeface="BIZ UDPゴシック" panose="020B0400000000000000" pitchFamily="50" charset="-128"/>
                <a:ea typeface="BIZ UDPゴシック" panose="020B0400000000000000" pitchFamily="50" charset="-128"/>
              </a:rPr>
              <a:t>修正無し</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57700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7284-3DCF-7AF9-0732-E023F974EEB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71DD7B4-501B-D7CF-300E-F5C8E9CF49E9}"/>
              </a:ext>
            </a:extLst>
          </p:cNvPr>
          <p:cNvSpPr txBox="1">
            <a:spLocks/>
          </p:cNvSpPr>
          <p:nvPr/>
        </p:nvSpPr>
        <p:spPr bwMode="auto">
          <a:xfrm>
            <a:off x="1" y="2250244"/>
            <a:ext cx="9905999" cy="134204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dirty="0">
                <a:solidFill>
                  <a:sysClr val="window" lastClr="FFFFFF"/>
                </a:solidFill>
                <a:latin typeface="BIZ UDPゴシック" panose="020B0400000000000000" pitchFamily="50" charset="-128"/>
                <a:ea typeface="BIZ UDPゴシック" panose="020B0400000000000000" pitchFamily="50" charset="-128"/>
              </a:rPr>
              <a:t>前回部会での主な意見</a:t>
            </a:r>
            <a:endParaRPr lang="en-US" altLang="ja-JP" sz="2800" b="1" dirty="0">
              <a:solidFill>
                <a:sysClr val="window" lastClr="FFFFFF"/>
              </a:solidFill>
              <a:latin typeface="BIZ UDPゴシック" panose="020B0400000000000000" pitchFamily="50" charset="-128"/>
              <a:ea typeface="BIZ UDPゴシック" panose="020B0400000000000000" pitchFamily="50" charset="-128"/>
            </a:endParaRPr>
          </a:p>
        </p:txBody>
      </p:sp>
      <p:sp>
        <p:nvSpPr>
          <p:cNvPr id="3" name="円/楕円 30">
            <a:extLst>
              <a:ext uri="{FF2B5EF4-FFF2-40B4-BE49-F238E27FC236}">
                <a16:creationId xmlns:a16="http://schemas.microsoft.com/office/drawing/2014/main" id="{8F850481-60A1-4EA3-A66E-FAE732C19A60}"/>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2</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907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374B-788B-E907-CA31-52C530B22B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BF7DC9-7142-0A92-051B-F77BE2E526BB}"/>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（１）今後の取組みの方向性等、 （２）みどりの効果 に対する委員意見</a:t>
            </a:r>
          </a:p>
        </p:txBody>
      </p:sp>
      <p:sp>
        <p:nvSpPr>
          <p:cNvPr id="3" name="円/楕円 30">
            <a:extLst>
              <a:ext uri="{FF2B5EF4-FFF2-40B4-BE49-F238E27FC236}">
                <a16:creationId xmlns:a16="http://schemas.microsoft.com/office/drawing/2014/main" id="{0CE7387E-6DD0-E53C-9AC5-385606EC3544}"/>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3</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2655E68-7C06-44E1-9119-9796E0512282}"/>
              </a:ext>
            </a:extLst>
          </p:cNvPr>
          <p:cNvSpPr txBox="1"/>
          <p:nvPr/>
        </p:nvSpPr>
        <p:spPr>
          <a:xfrm>
            <a:off x="131762" y="665378"/>
            <a:ext cx="9612000" cy="4278094"/>
          </a:xfrm>
          <a:prstGeom prst="rect">
            <a:avLst/>
          </a:prstGeom>
          <a:noFill/>
          <a:ln w="19050" cmpd="sng">
            <a:solidFill>
              <a:schemeClr val="accent6">
                <a:lumMod val="60000"/>
                <a:lumOff val="40000"/>
              </a:schemeClr>
            </a:solidFill>
            <a:prstDash val="solid"/>
          </a:ln>
        </p:spPr>
        <p:txBody>
          <a:bodyPr wrap="square" rtlCol="0">
            <a:spAutoFit/>
          </a:bodyPr>
          <a:lstStyle/>
          <a:p>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将来像の設定にあたっての考え方</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0363" indent="-273050">
              <a:buFont typeface="BIZ UDPゴシック" panose="020B0400000000000000" pitchFamily="50" charset="-128"/>
              <a:buChar char="○"/>
            </a:pP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大阪は、大阪湾（海）に面していることが非常に重要。</a:t>
            </a:r>
            <a:r>
              <a:rPr lang="en-US" altLang="ja-JP"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大阪のみどりの現状</a:t>
            </a:r>
            <a:r>
              <a:rPr lang="en-US" altLang="ja-JP"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に、湾・海浜部についての記載が必要</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60363" indent="-273050">
              <a:buFont typeface="BIZ UDPゴシック" panose="020B0400000000000000" pitchFamily="50" charset="-128"/>
              <a:buChar char="○"/>
            </a:pP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国土交通省が</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都市分野における脱炭素に資する都市・地域づくりをめざす</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「まちづくりＧＸ」を推進</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r>
              <a:rPr lang="en-US" altLang="ja-JP"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計画の新たな位置づけ</a:t>
            </a:r>
            <a:r>
              <a:rPr lang="en-US" altLang="ja-JP"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には、そうした視点もあるとよい</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60363" indent="-273050">
              <a:buFont typeface="BIZ UDPゴシック" panose="020B0400000000000000" pitchFamily="50" charset="-128"/>
              <a:buChar char="○"/>
            </a:pPr>
            <a:r>
              <a:rPr kumimoji="1" lang="ja-JP" altLang="en-US" sz="16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近年、</a:t>
            </a:r>
            <a:r>
              <a:rPr kumimoji="1" lang="ja-JP" altLang="en-US" sz="160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府内市町村では、あまり使われなくなった公園のあり方・公園の再編が議論となっている</a:t>
            </a:r>
            <a:r>
              <a:rPr kumimoji="1" lang="ja-JP" altLang="en-US" sz="16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事例がある。</a:t>
            </a:r>
            <a:r>
              <a:rPr kumimoji="1" lang="ja-JP" altLang="en-US" sz="160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取組みの方向性として必要な視点</a:t>
            </a:r>
            <a:r>
              <a:rPr kumimoji="1" lang="ja-JP" altLang="en-US" sz="16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endParaRPr kumimoji="1" lang="en-US" altLang="ja-JP" sz="16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360363" indent="-273050">
              <a:buFont typeface="BIZ UDPゴシック" panose="020B0400000000000000" pitchFamily="50" charset="-128"/>
              <a:buChar char="○"/>
            </a:pPr>
            <a:r>
              <a:rPr kumimoji="1" lang="ja-JP" altLang="en-US" sz="16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公園や森林など戦後すぐに多くの樹木が植えられ、公園や街路樹では、樹木が高木化して倒木の危険性が出ていたり、森林では長伐期の段階にきたりしている。</a:t>
            </a:r>
            <a:r>
              <a:rPr kumimoji="1" lang="ja-JP" altLang="en-US" sz="160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今まで育ててきたみどりをどのように保育管理していくか、ストックの活用・改善の視点が重要</a:t>
            </a:r>
            <a:r>
              <a:rPr kumimoji="1" lang="ja-JP" altLang="en-US" sz="16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endParaRPr kumimoji="1" lang="en-US" altLang="ja-JP" sz="160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87313"/>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indent="-87313"/>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取組方針案</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73063" indent="-285750">
              <a:buFont typeface="BIZ UDPゴシック" panose="020B0400000000000000" pitchFamily="50" charset="-128"/>
              <a:buChar cha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「暑熱環境の緩和」について、豪雨災害や都市型洪水といった課題もあるので、例えば、</a:t>
            </a:r>
            <a:r>
              <a:rPr lang="ja-JP" altLang="en-US" sz="16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都市環境の改善など、もう少し大きな視点での捉え方が必要</a:t>
            </a:r>
            <a:endParaRPr lang="en-US" altLang="ja-JP" sz="16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73063" indent="-285750"/>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73063" indent="-373063"/>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実現に向けた方向性</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73063" indent="-285750">
              <a:buFont typeface="BIZ UDPゴシック" panose="020B0400000000000000" pitchFamily="50" charset="-128"/>
              <a:buChar char="○"/>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市町村や近畿圏の府県との連携とあるが、</a:t>
            </a:r>
            <a:r>
              <a:rPr lang="ja-JP" altLang="en-US" sz="16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国も含めた連携が必要</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19E729E-0527-41EA-A3EE-7D69D62E1285}"/>
              </a:ext>
            </a:extLst>
          </p:cNvPr>
          <p:cNvSpPr txBox="1"/>
          <p:nvPr/>
        </p:nvSpPr>
        <p:spPr>
          <a:xfrm>
            <a:off x="131762" y="5212527"/>
            <a:ext cx="9612000" cy="1116000"/>
          </a:xfrm>
          <a:prstGeom prst="rect">
            <a:avLst/>
          </a:prstGeom>
          <a:noFill/>
          <a:ln w="19050" cmpd="sng">
            <a:solidFill>
              <a:schemeClr val="accent6">
                <a:lumMod val="60000"/>
                <a:lumOff val="40000"/>
              </a:schemeClr>
            </a:solidFill>
            <a:prstDash val="solid"/>
          </a:ln>
        </p:spPr>
        <p:txBody>
          <a:bodyPr wrap="square" lIns="36000" rIns="36000" rtlCol="0">
            <a:spAutoFit/>
          </a:bodyPr>
          <a:lstStyle/>
          <a:p>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みどりの効果</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0363" indent="-2730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現行計画では、</a:t>
            </a:r>
            <a:r>
              <a:rPr kumimoji="1" lang="ja-JP" altLang="en-US" sz="1600" dirty="0">
                <a:solidFill>
                  <a:srgbClr val="FF0000"/>
                </a:solidFill>
                <a:latin typeface="BIZ UDPゴシック" panose="020B0400000000000000" pitchFamily="50" charset="-128"/>
                <a:ea typeface="BIZ UDPゴシック" panose="020B0400000000000000" pitchFamily="50" charset="-128"/>
              </a:rPr>
              <a:t>媒体効果</a:t>
            </a:r>
            <a:r>
              <a:rPr kumimoji="1" lang="ja-JP" altLang="en-US" sz="1600" dirty="0">
                <a:latin typeface="BIZ UDPゴシック" panose="020B0400000000000000" pitchFamily="50" charset="-128"/>
                <a:ea typeface="BIZ UDPゴシック" panose="020B0400000000000000" pitchFamily="50" charset="-128"/>
              </a:rPr>
              <a:t>を「みどりをきっかけとして間接的に得られる効果」と定義しているが、</a:t>
            </a:r>
            <a:r>
              <a:rPr kumimoji="1" lang="ja-JP" altLang="en-US" sz="1600" dirty="0">
                <a:solidFill>
                  <a:srgbClr val="FF0000"/>
                </a:solidFill>
                <a:latin typeface="BIZ UDPゴシック" panose="020B0400000000000000" pitchFamily="50" charset="-128"/>
                <a:ea typeface="BIZ UDPゴシック" panose="020B0400000000000000" pitchFamily="50" charset="-128"/>
              </a:rPr>
              <a:t>間接的効果だけではなく、みどりをきっかけとして波及的に得られる効果（オフサイトに対しても効果）があることが大事</a:t>
            </a:r>
            <a:r>
              <a:rPr kumimoji="1" lang="ja-JP" altLang="en-US" sz="1600" dirty="0">
                <a:latin typeface="BIZ UDPゴシック" panose="020B0400000000000000" pitchFamily="50" charset="-128"/>
                <a:ea typeface="BIZ UDPゴシック" panose="020B0400000000000000" pitchFamily="50" charset="-128"/>
              </a:rPr>
              <a:t>。媒体効果の</a:t>
            </a:r>
            <a:r>
              <a:rPr kumimoji="1" lang="ja-JP" altLang="en-US" sz="1600" dirty="0">
                <a:solidFill>
                  <a:srgbClr val="FF0000"/>
                </a:solidFill>
                <a:latin typeface="BIZ UDPゴシック" panose="020B0400000000000000" pitchFamily="50" charset="-128"/>
                <a:ea typeface="BIZ UDPゴシック" panose="020B0400000000000000" pitchFamily="50" charset="-128"/>
              </a:rPr>
              <a:t>定義付けについては丁寧な議論</a:t>
            </a:r>
            <a:r>
              <a:rPr kumimoji="1" lang="ja-JP" altLang="en-US" sz="1600" dirty="0">
                <a:latin typeface="BIZ UDPゴシック" panose="020B0400000000000000" pitchFamily="50" charset="-128"/>
                <a:ea typeface="BIZ UDPゴシック" panose="020B0400000000000000" pitchFamily="50" charset="-128"/>
              </a:rPr>
              <a:t>が必要</a:t>
            </a:r>
            <a:endParaRPr kumimoji="1"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298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374B-788B-E907-CA31-52C530B22B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BF7DC9-7142-0A92-051B-F77BE2E526BB}"/>
              </a:ext>
            </a:extLst>
          </p:cNvPr>
          <p:cNvSpPr txBox="1">
            <a:spLocks/>
          </p:cNvSpPr>
          <p:nvPr/>
        </p:nvSpPr>
        <p:spPr bwMode="auto">
          <a:xfrm>
            <a:off x="0" y="-13515"/>
            <a:ext cx="9905999" cy="406123"/>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（３）みどりのネットワーク・配置図に対する委員意見</a:t>
            </a:r>
          </a:p>
        </p:txBody>
      </p:sp>
      <p:sp>
        <p:nvSpPr>
          <p:cNvPr id="3" name="円/楕円 30">
            <a:extLst>
              <a:ext uri="{FF2B5EF4-FFF2-40B4-BE49-F238E27FC236}">
                <a16:creationId xmlns:a16="http://schemas.microsoft.com/office/drawing/2014/main" id="{0CE7387E-6DD0-E53C-9AC5-385606EC3544}"/>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4</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2655E68-7C06-44E1-9119-9796E0512282}"/>
              </a:ext>
            </a:extLst>
          </p:cNvPr>
          <p:cNvSpPr txBox="1"/>
          <p:nvPr/>
        </p:nvSpPr>
        <p:spPr>
          <a:xfrm>
            <a:off x="129000" y="543188"/>
            <a:ext cx="9648000" cy="6192000"/>
          </a:xfrm>
          <a:prstGeom prst="rect">
            <a:avLst/>
          </a:prstGeom>
          <a:noFill/>
          <a:ln w="19050" cmpd="sng">
            <a:solidFill>
              <a:schemeClr val="accent6">
                <a:lumMod val="60000"/>
                <a:lumOff val="40000"/>
              </a:schemeClr>
            </a:solidFill>
            <a:prstDash val="solid"/>
          </a:ln>
        </p:spPr>
        <p:txBody>
          <a:bodyPr wrap="square" lIns="36000" tIns="36000" rIns="36000" bIns="36000" rtlCol="0">
            <a:spAutoFit/>
          </a:bodyPr>
          <a:lstStyle/>
          <a:p>
            <a:pPr marL="87313" indent="-87313"/>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自然特性</a:t>
            </a:r>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3538" indent="-269875">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例えば、大和川の河口部での</a:t>
            </a:r>
            <a:r>
              <a:rPr kumimoji="1" lang="ja-JP" altLang="en-US" sz="1550" dirty="0">
                <a:solidFill>
                  <a:srgbClr val="FF0000"/>
                </a:solidFill>
                <a:latin typeface="BIZ UDPゴシック" panose="020B0400000000000000" pitchFamily="50" charset="-128"/>
                <a:ea typeface="BIZ UDPゴシック" panose="020B0400000000000000" pitchFamily="50" charset="-128"/>
              </a:rPr>
              <a:t>干潟</a:t>
            </a:r>
            <a:r>
              <a:rPr kumimoji="1" lang="ja-JP" altLang="en-US" sz="1550" dirty="0">
                <a:latin typeface="BIZ UDPゴシック" panose="020B0400000000000000" pitchFamily="50" charset="-128"/>
                <a:ea typeface="BIZ UDPゴシック" panose="020B0400000000000000" pitchFamily="50" charset="-128"/>
              </a:rPr>
              <a:t>の造成や、男里川の河口部での</a:t>
            </a:r>
            <a:r>
              <a:rPr kumimoji="1" lang="ja-JP" altLang="en-US" sz="1550" dirty="0">
                <a:solidFill>
                  <a:srgbClr val="FF0000"/>
                </a:solidFill>
                <a:latin typeface="BIZ UDPゴシック" panose="020B0400000000000000" pitchFamily="50" charset="-128"/>
                <a:ea typeface="BIZ UDPゴシック" panose="020B0400000000000000" pitchFamily="50" charset="-128"/>
              </a:rPr>
              <a:t>アマモの再生</a:t>
            </a:r>
            <a:r>
              <a:rPr kumimoji="1" lang="ja-JP" altLang="en-US" sz="1550" dirty="0">
                <a:latin typeface="BIZ UDPゴシック" panose="020B0400000000000000" pitchFamily="50" charset="-128"/>
                <a:ea typeface="BIZ UDPゴシック" panose="020B0400000000000000" pitchFamily="50" charset="-128"/>
              </a:rPr>
              <a:t>など、</a:t>
            </a:r>
            <a:r>
              <a:rPr kumimoji="1" lang="ja-JP" altLang="en-US" sz="1550" dirty="0">
                <a:solidFill>
                  <a:srgbClr val="FF0000"/>
                </a:solidFill>
                <a:latin typeface="BIZ UDPゴシック" panose="020B0400000000000000" pitchFamily="50" charset="-128"/>
                <a:ea typeface="BIZ UDPゴシック" panose="020B0400000000000000" pitchFamily="50" charset="-128"/>
              </a:rPr>
              <a:t>臨海部や大阪湾については、埋立て以外の内容も捉えることが必要</a:t>
            </a:r>
            <a:r>
              <a:rPr kumimoji="1" lang="ja-JP" altLang="en-US" sz="1550" dirty="0">
                <a:latin typeface="BIZ UDPゴシック" panose="020B0400000000000000" pitchFamily="50" charset="-128"/>
                <a:ea typeface="BIZ UDPゴシック" panose="020B0400000000000000" pitchFamily="50" charset="-128"/>
              </a:rPr>
              <a:t>。</a:t>
            </a:r>
            <a:endParaRPr kumimoji="1" lang="en-US" altLang="ja-JP" sz="1550" dirty="0">
              <a:latin typeface="BIZ UDPゴシック" panose="020B0400000000000000" pitchFamily="50" charset="-128"/>
              <a:ea typeface="BIZ UDPゴシック" panose="020B0400000000000000" pitchFamily="50" charset="-128"/>
            </a:endParaRPr>
          </a:p>
          <a:p>
            <a:pPr marL="363538" indent="-269875">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現行計画策定時にはなかったものとして、生物多様性でいわれている</a:t>
            </a:r>
            <a:r>
              <a:rPr kumimoji="1" lang="ja-JP" altLang="en-US" sz="1550" dirty="0">
                <a:solidFill>
                  <a:srgbClr val="FF0000"/>
                </a:solidFill>
                <a:latin typeface="BIZ UDPゴシック" panose="020B0400000000000000" pitchFamily="50" charset="-128"/>
                <a:ea typeface="BIZ UDPゴシック" panose="020B0400000000000000" pitchFamily="50" charset="-128"/>
              </a:rPr>
              <a:t>ホットスポット</a:t>
            </a:r>
            <a:r>
              <a:rPr kumimoji="1" lang="ja-JP" altLang="en-US" sz="1550" dirty="0">
                <a:latin typeface="BIZ UDPゴシック" panose="020B0400000000000000" pitchFamily="50" charset="-128"/>
                <a:ea typeface="BIZ UDPゴシック" panose="020B0400000000000000" pitchFamily="50" charset="-128"/>
              </a:rPr>
              <a:t>にも着目が必要。</a:t>
            </a:r>
            <a:endParaRPr kumimoji="1" lang="en-US" altLang="ja-JP" sz="1550" dirty="0">
              <a:latin typeface="BIZ UDPゴシック" panose="020B0400000000000000" pitchFamily="50" charset="-128"/>
              <a:ea typeface="BIZ UDPゴシック" panose="020B0400000000000000" pitchFamily="50" charset="-128"/>
            </a:endParaRPr>
          </a:p>
          <a:p>
            <a:pPr marL="363538" indent="-269875">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みどりの資源として、</a:t>
            </a:r>
            <a:r>
              <a:rPr kumimoji="1" lang="ja-JP" altLang="en-US" sz="1550" dirty="0">
                <a:solidFill>
                  <a:srgbClr val="FF0000"/>
                </a:solidFill>
                <a:latin typeface="BIZ UDPゴシック" panose="020B0400000000000000" pitchFamily="50" charset="-128"/>
                <a:ea typeface="BIZ UDPゴシック" panose="020B0400000000000000" pitchFamily="50" charset="-128"/>
              </a:rPr>
              <a:t>天然記念物</a:t>
            </a:r>
            <a:r>
              <a:rPr kumimoji="1" lang="ja-JP" altLang="en-US" sz="1550" dirty="0">
                <a:latin typeface="BIZ UDPゴシック" panose="020B0400000000000000" pitchFamily="50" charset="-128"/>
                <a:ea typeface="BIZ UDPゴシック" panose="020B0400000000000000" pitchFamily="50" charset="-128"/>
              </a:rPr>
              <a:t>も重要。天然記念物は、</a:t>
            </a:r>
            <a:r>
              <a:rPr kumimoji="1" lang="ja-JP" altLang="en-US" sz="1550" dirty="0">
                <a:solidFill>
                  <a:srgbClr val="FF0000"/>
                </a:solidFill>
                <a:latin typeface="BIZ UDPゴシック" panose="020B0400000000000000" pitchFamily="50" charset="-128"/>
                <a:ea typeface="BIZ UDPゴシック" panose="020B0400000000000000" pitchFamily="50" charset="-128"/>
              </a:rPr>
              <a:t>文化的資源・自然的資源の２つの意味</a:t>
            </a:r>
            <a:r>
              <a:rPr kumimoji="1" lang="ja-JP" altLang="en-US" sz="1550" dirty="0">
                <a:latin typeface="BIZ UDPゴシック" panose="020B0400000000000000" pitchFamily="50" charset="-128"/>
                <a:ea typeface="BIZ UDPゴシック" panose="020B0400000000000000" pitchFamily="50" charset="-128"/>
              </a:rPr>
              <a:t>を持っている。</a:t>
            </a:r>
          </a:p>
          <a:p>
            <a:pPr>
              <a:lnSpc>
                <a:spcPts val="1000"/>
              </a:lnSpc>
            </a:pPr>
            <a:endParaRPr kumimoji="1" lang="ja-JP" altLang="en-US" sz="1550" dirty="0">
              <a:latin typeface="BIZ UDPゴシック" panose="020B0400000000000000" pitchFamily="50" charset="-128"/>
              <a:ea typeface="BIZ UDPゴシック" panose="020B0400000000000000" pitchFamily="50" charset="-128"/>
            </a:endParaRPr>
          </a:p>
          <a:p>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社会特性</a:t>
            </a:r>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3538" indent="-269875">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道路、公園等の都市施設のみどりが市街地において</a:t>
            </a:r>
            <a:r>
              <a:rPr kumimoji="1" lang="ja-JP" altLang="en-US" sz="1550" dirty="0">
                <a:solidFill>
                  <a:srgbClr val="FF0000"/>
                </a:solidFill>
                <a:latin typeface="BIZ UDPゴシック" panose="020B0400000000000000" pitchFamily="50" charset="-128"/>
                <a:ea typeface="BIZ UDPゴシック" panose="020B0400000000000000" pitchFamily="50" charset="-128"/>
              </a:rPr>
              <a:t>網目状に幅広く存在</a:t>
            </a:r>
            <a:r>
              <a:rPr kumimoji="1" lang="ja-JP" altLang="en-US" sz="1550" dirty="0">
                <a:latin typeface="BIZ UDPゴシック" panose="020B0400000000000000" pitchFamily="50" charset="-128"/>
                <a:ea typeface="BIZ UDPゴシック" panose="020B0400000000000000" pitchFamily="50" charset="-128"/>
              </a:rPr>
              <a:t>していることと合わせて、それらのみどりが</a:t>
            </a:r>
            <a:r>
              <a:rPr kumimoji="1" lang="ja-JP" altLang="en-US" sz="1550" dirty="0">
                <a:solidFill>
                  <a:srgbClr val="FF0000"/>
                </a:solidFill>
                <a:latin typeface="BIZ UDPゴシック" panose="020B0400000000000000" pitchFamily="50" charset="-128"/>
                <a:ea typeface="BIZ UDPゴシック" panose="020B0400000000000000" pitchFamily="50" charset="-128"/>
              </a:rPr>
              <a:t>更新時期を迎えている</a:t>
            </a:r>
            <a:r>
              <a:rPr kumimoji="1" lang="ja-JP" altLang="en-US" sz="1550" dirty="0">
                <a:latin typeface="BIZ UDPゴシック" panose="020B0400000000000000" pitchFamily="50" charset="-128"/>
                <a:ea typeface="BIZ UDPゴシック" panose="020B0400000000000000" pitchFamily="50" charset="-128"/>
              </a:rPr>
              <a:t>視点での整理も必要。</a:t>
            </a:r>
          </a:p>
          <a:p>
            <a:pPr>
              <a:lnSpc>
                <a:spcPts val="1000"/>
              </a:lnSpc>
            </a:pPr>
            <a:endPar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indent="-87313"/>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550" b="1" kern="100" dirty="0">
                <a:latin typeface="BIZ UDPゴシック" panose="020B0400000000000000" pitchFamily="50" charset="-128"/>
                <a:ea typeface="BIZ UDPゴシック" panose="020B0400000000000000" pitchFamily="50" charset="-128"/>
                <a:cs typeface="Times New Roman" panose="02020603050405020304" pitchFamily="18" charset="0"/>
              </a:rPr>
              <a:t>人文歴史</a:t>
            </a:r>
            <a:r>
              <a:rPr lang="ja-JP" altLang="en-US"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特性</a:t>
            </a:r>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0363" indent="-273050">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臨海部や大阪湾について、昔から大阪文化というのは、大阪港があって成立しており、</a:t>
            </a:r>
            <a:r>
              <a:rPr kumimoji="1" lang="ja-JP" altLang="en-US" sz="1550" dirty="0">
                <a:solidFill>
                  <a:srgbClr val="FF0000"/>
                </a:solidFill>
                <a:latin typeface="BIZ UDPゴシック" panose="020B0400000000000000" pitchFamily="50" charset="-128"/>
                <a:ea typeface="BIZ UDPゴシック" panose="020B0400000000000000" pitchFamily="50" charset="-128"/>
              </a:rPr>
              <a:t>文化的にも自然的にも大阪湾の位置づけは重要</a:t>
            </a:r>
            <a:r>
              <a:rPr kumimoji="1" lang="ja-JP" altLang="en-US" sz="1550" dirty="0">
                <a:latin typeface="BIZ UDPゴシック" panose="020B0400000000000000" pitchFamily="50" charset="-128"/>
                <a:ea typeface="BIZ UDPゴシック" panose="020B0400000000000000" pitchFamily="50" charset="-128"/>
              </a:rPr>
              <a:t>。</a:t>
            </a:r>
            <a:endParaRPr kumimoji="1" lang="en-US" altLang="ja-JP" sz="1550" dirty="0">
              <a:latin typeface="BIZ UDPゴシック" panose="020B0400000000000000" pitchFamily="50" charset="-128"/>
              <a:ea typeface="BIZ UDPゴシック" panose="020B0400000000000000" pitchFamily="50" charset="-128"/>
            </a:endParaRPr>
          </a:p>
          <a:p>
            <a:pPr marL="360363" indent="-273050">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みどりの資源として、天然記念物も重要。天然記念物は、文化的資源・自然的資源の２つの意味を持っている。（再掲）</a:t>
            </a:r>
            <a:endParaRPr kumimoji="1" lang="en-US" altLang="ja-JP" sz="1550" dirty="0">
              <a:latin typeface="BIZ UDPゴシック" panose="020B0400000000000000" pitchFamily="50" charset="-128"/>
              <a:ea typeface="BIZ UDPゴシック" panose="020B0400000000000000" pitchFamily="50" charset="-128"/>
            </a:endParaRPr>
          </a:p>
          <a:p>
            <a:pPr marL="87313">
              <a:lnSpc>
                <a:spcPts val="1000"/>
              </a:lnSpc>
            </a:pPr>
            <a:endParaRPr kumimoji="1" lang="en-US" altLang="ja-JP" sz="1550" dirty="0">
              <a:latin typeface="BIZ UDPゴシック" panose="020B0400000000000000" pitchFamily="50" charset="-128"/>
              <a:ea typeface="BIZ UDPゴシック" panose="020B0400000000000000" pitchFamily="50" charset="-128"/>
            </a:endParaRPr>
          </a:p>
          <a:p>
            <a:pPr marL="87313" indent="-87313"/>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土地利用特性</a:t>
            </a:r>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550" dirty="0">
              <a:latin typeface="BIZ UDPゴシック" panose="020B0400000000000000" pitchFamily="50" charset="-128"/>
              <a:ea typeface="BIZ UDPゴシック" panose="020B0400000000000000" pitchFamily="50" charset="-128"/>
            </a:endParaRPr>
          </a:p>
          <a:p>
            <a:pPr marL="360363" indent="-273050">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臨海部や港湾緑地、都心部における</a:t>
            </a:r>
            <a:r>
              <a:rPr kumimoji="1" lang="ja-JP" altLang="en-US" sz="1550" dirty="0">
                <a:solidFill>
                  <a:srgbClr val="FF0000"/>
                </a:solidFill>
                <a:latin typeface="BIZ UDPゴシック" panose="020B0400000000000000" pitchFamily="50" charset="-128"/>
                <a:ea typeface="BIZ UDPゴシック" panose="020B0400000000000000" pitchFamily="50" charset="-128"/>
              </a:rPr>
              <a:t>公開空地</a:t>
            </a:r>
            <a:r>
              <a:rPr kumimoji="1" lang="ja-JP" altLang="en-US" sz="1550" dirty="0">
                <a:latin typeface="BIZ UDPゴシック" panose="020B0400000000000000" pitchFamily="50" charset="-128"/>
                <a:ea typeface="BIZ UDPゴシック" panose="020B0400000000000000" pitchFamily="50" charset="-128"/>
              </a:rPr>
              <a:t>のみどりや</a:t>
            </a:r>
            <a:r>
              <a:rPr kumimoji="1" lang="ja-JP" altLang="en-US" sz="1550" dirty="0">
                <a:solidFill>
                  <a:srgbClr val="FF0000"/>
                </a:solidFill>
                <a:latin typeface="BIZ UDPゴシック" panose="020B0400000000000000" pitchFamily="50" charset="-128"/>
                <a:ea typeface="BIZ UDPゴシック" panose="020B0400000000000000" pitchFamily="50" charset="-128"/>
              </a:rPr>
              <a:t>屋上緑化</a:t>
            </a:r>
            <a:r>
              <a:rPr kumimoji="1" lang="ja-JP" altLang="en-US" sz="1550" dirty="0">
                <a:latin typeface="BIZ UDPゴシック" panose="020B0400000000000000" pitchFamily="50" charset="-128"/>
                <a:ea typeface="BIZ UDPゴシック" panose="020B0400000000000000" pitchFamily="50" charset="-128"/>
              </a:rPr>
              <a:t>などもふれておくべき。</a:t>
            </a:r>
            <a:endParaRPr kumimoji="1" lang="en-US" altLang="ja-JP" sz="1550" dirty="0">
              <a:latin typeface="BIZ UDPゴシック" panose="020B0400000000000000" pitchFamily="50" charset="-128"/>
              <a:ea typeface="BIZ UDPゴシック" panose="020B0400000000000000" pitchFamily="50" charset="-128"/>
            </a:endParaRPr>
          </a:p>
          <a:p>
            <a:pPr marL="360363" indent="-273050">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住宅地について、ネットワーク図のスケール感だとその視点が見えてこない。大阪全体を示す大きなスケールでの表現以外に、例えば、</a:t>
            </a:r>
            <a:r>
              <a:rPr kumimoji="1" lang="ja-JP" altLang="en-US" sz="1550" dirty="0">
                <a:solidFill>
                  <a:srgbClr val="FF0000"/>
                </a:solidFill>
                <a:latin typeface="BIZ UDPゴシック" panose="020B0400000000000000" pitchFamily="50" charset="-128"/>
                <a:ea typeface="BIZ UDPゴシック" panose="020B0400000000000000" pitchFamily="50" charset="-128"/>
              </a:rPr>
              <a:t>ある地域を限定して、家と庭木があり、それがネットワークでつながっている</a:t>
            </a:r>
            <a:r>
              <a:rPr kumimoji="1" lang="ja-JP" altLang="en-US" sz="1550" dirty="0">
                <a:latin typeface="BIZ UDPゴシック" panose="020B0400000000000000" pitchFamily="50" charset="-128"/>
                <a:ea typeface="BIZ UDPゴシック" panose="020B0400000000000000" pitchFamily="50" charset="-128"/>
              </a:rPr>
              <a:t>ということがわかるような見せ方をすると、</a:t>
            </a:r>
            <a:r>
              <a:rPr kumimoji="1" lang="ja-JP" altLang="en-US" sz="1550" dirty="0">
                <a:solidFill>
                  <a:srgbClr val="FF0000"/>
                </a:solidFill>
                <a:latin typeface="BIZ UDPゴシック" panose="020B0400000000000000" pitchFamily="50" charset="-128"/>
                <a:ea typeface="BIZ UDPゴシック" panose="020B0400000000000000" pitchFamily="50" charset="-128"/>
              </a:rPr>
              <a:t>府民も自分事として認識できる</a:t>
            </a:r>
            <a:r>
              <a:rPr kumimoji="1" lang="ja-JP" altLang="en-US" sz="1550" dirty="0">
                <a:latin typeface="BIZ UDPゴシック" panose="020B0400000000000000" pitchFamily="50" charset="-128"/>
                <a:ea typeface="BIZ UDPゴシック" panose="020B0400000000000000" pitchFamily="50" charset="-128"/>
              </a:rPr>
              <a:t>ようになると思う。</a:t>
            </a:r>
            <a:endParaRPr kumimoji="1" lang="en-US" altLang="ja-JP" sz="1550" dirty="0">
              <a:latin typeface="BIZ UDPゴシック" panose="020B0400000000000000" pitchFamily="50" charset="-128"/>
              <a:ea typeface="BIZ UDPゴシック" panose="020B0400000000000000" pitchFamily="50" charset="-128"/>
            </a:endParaRPr>
          </a:p>
          <a:p>
            <a:pPr marL="87313">
              <a:lnSpc>
                <a:spcPts val="1000"/>
              </a:lnSpc>
            </a:pPr>
            <a:endPar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indent="-87313"/>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550" b="1" kern="100" dirty="0">
                <a:latin typeface="BIZ UDPゴシック" panose="020B0400000000000000" pitchFamily="50" charset="-128"/>
                <a:ea typeface="BIZ UDPゴシック" panose="020B0400000000000000" pitchFamily="50" charset="-128"/>
                <a:cs typeface="Times New Roman" panose="02020603050405020304" pitchFamily="18" charset="0"/>
              </a:rPr>
              <a:t>ネットワーク図</a:t>
            </a:r>
            <a:r>
              <a:rPr lang="en-US" altLang="ja-JP" sz="15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73063" indent="-285750">
              <a:buFont typeface="BIZ UDPゴシック" panose="020B0400000000000000" pitchFamily="50" charset="-128"/>
              <a:buChar char="○"/>
            </a:pPr>
            <a:r>
              <a:rPr kumimoji="1" lang="ja-JP" altLang="en-US" sz="1550" dirty="0">
                <a:solidFill>
                  <a:srgbClr val="FF0000"/>
                </a:solidFill>
                <a:latin typeface="BIZ UDPゴシック" panose="020B0400000000000000" pitchFamily="50" charset="-128"/>
                <a:ea typeface="BIZ UDPゴシック" panose="020B0400000000000000" pitchFamily="50" charset="-128"/>
              </a:rPr>
              <a:t>大きな構造に関わるクロス構造の部分はネットワーク図上で表現</a:t>
            </a:r>
            <a:r>
              <a:rPr kumimoji="1" lang="ja-JP" altLang="en-US" sz="1550" dirty="0">
                <a:latin typeface="BIZ UDPゴシック" panose="020B0400000000000000" pitchFamily="50" charset="-128"/>
                <a:ea typeface="BIZ UDPゴシック" panose="020B0400000000000000" pitchFamily="50" charset="-128"/>
              </a:rPr>
              <a:t>してもよいと思う。環状の道路が骨格となり、そこにみどりが配置されるなど、</a:t>
            </a:r>
            <a:r>
              <a:rPr kumimoji="1" lang="ja-JP" altLang="en-US" sz="1550" dirty="0">
                <a:solidFill>
                  <a:srgbClr val="FF0000"/>
                </a:solidFill>
                <a:latin typeface="BIZ UDPゴシック" panose="020B0400000000000000" pitchFamily="50" charset="-128"/>
                <a:ea typeface="BIZ UDPゴシック" panose="020B0400000000000000" pitchFamily="50" charset="-128"/>
              </a:rPr>
              <a:t>「大阪のまちづくりグランドデザイン」との見比べ</a:t>
            </a:r>
            <a:r>
              <a:rPr kumimoji="1" lang="ja-JP" altLang="en-US" sz="1550" dirty="0">
                <a:latin typeface="BIZ UDPゴシック" panose="020B0400000000000000" pitchFamily="50" charset="-128"/>
                <a:ea typeface="BIZ UDPゴシック" panose="020B0400000000000000" pitchFamily="50" charset="-128"/>
              </a:rPr>
              <a:t>も必要。</a:t>
            </a:r>
            <a:endParaRPr kumimoji="1" lang="en-US" altLang="ja-JP" sz="1550" dirty="0">
              <a:latin typeface="BIZ UDPゴシック" panose="020B0400000000000000" pitchFamily="50" charset="-128"/>
              <a:ea typeface="BIZ UDPゴシック" panose="020B0400000000000000" pitchFamily="50" charset="-128"/>
            </a:endParaRPr>
          </a:p>
          <a:p>
            <a:pPr marL="87313">
              <a:lnSpc>
                <a:spcPts val="1000"/>
              </a:lnSpc>
            </a:pPr>
            <a:endParaRPr kumimoji="1" lang="en-US" altLang="ja-JP" sz="155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indent="-87313"/>
            <a:r>
              <a:rPr kumimoji="1" lang="en-US" altLang="ja-JP" sz="155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550" b="1" kern="100" dirty="0">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kumimoji="1" lang="en-US" altLang="ja-JP" sz="155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pPr marL="373063" indent="-285750">
              <a:buFont typeface="BIZ UDPゴシック" panose="020B0400000000000000" pitchFamily="50" charset="-128"/>
              <a:buChar char="○"/>
            </a:pPr>
            <a:r>
              <a:rPr kumimoji="1" lang="ja-JP" altLang="en-US" sz="1550" dirty="0">
                <a:latin typeface="BIZ UDPゴシック" panose="020B0400000000000000" pitchFamily="50" charset="-128"/>
                <a:ea typeface="BIZ UDPゴシック" panose="020B0400000000000000" pitchFamily="50" charset="-128"/>
              </a:rPr>
              <a:t>高層マンション緑化等の</a:t>
            </a:r>
            <a:r>
              <a:rPr kumimoji="1" lang="ja-JP" altLang="en-US" sz="1550" dirty="0">
                <a:solidFill>
                  <a:srgbClr val="FF0000"/>
                </a:solidFill>
                <a:latin typeface="BIZ UDPゴシック" panose="020B0400000000000000" pitchFamily="50" charset="-128"/>
                <a:ea typeface="BIZ UDPゴシック" panose="020B0400000000000000" pitchFamily="50" charset="-128"/>
              </a:rPr>
              <a:t>住宅地の典型的な事例</a:t>
            </a:r>
            <a:r>
              <a:rPr kumimoji="1" lang="ja-JP" altLang="en-US" sz="1550" dirty="0">
                <a:latin typeface="BIZ UDPゴシック" panose="020B0400000000000000" pitchFamily="50" charset="-128"/>
                <a:ea typeface="BIZ UDPゴシック" panose="020B0400000000000000" pitchFamily="50" charset="-128"/>
              </a:rPr>
              <a:t>など、</a:t>
            </a:r>
            <a:r>
              <a:rPr kumimoji="1" lang="ja-JP" altLang="en-US" sz="1550" dirty="0">
                <a:solidFill>
                  <a:srgbClr val="FF0000"/>
                </a:solidFill>
                <a:latin typeface="BIZ UDPゴシック" panose="020B0400000000000000" pitchFamily="50" charset="-128"/>
                <a:ea typeface="BIZ UDPゴシック" panose="020B0400000000000000" pitchFamily="50" charset="-128"/>
              </a:rPr>
              <a:t>コラムで紹介</a:t>
            </a:r>
            <a:r>
              <a:rPr kumimoji="1" lang="ja-JP" altLang="en-US" sz="1550" dirty="0">
                <a:latin typeface="BIZ UDPゴシック" panose="020B0400000000000000" pitchFamily="50" charset="-128"/>
                <a:ea typeface="BIZ UDPゴシック" panose="020B0400000000000000" pitchFamily="50" charset="-128"/>
              </a:rPr>
              <a:t>するのもよいのではないか。</a:t>
            </a:r>
            <a:endParaRPr kumimoji="1" lang="en-US" altLang="ja-JP" sz="15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304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374B-788B-E907-CA31-52C530B22B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BF7DC9-7142-0A92-051B-F77BE2E526BB}"/>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（４）現行計画における個別施策の検証に対する委員意見</a:t>
            </a:r>
          </a:p>
        </p:txBody>
      </p:sp>
      <p:sp>
        <p:nvSpPr>
          <p:cNvPr id="3" name="円/楕円 30">
            <a:extLst>
              <a:ext uri="{FF2B5EF4-FFF2-40B4-BE49-F238E27FC236}">
                <a16:creationId xmlns:a16="http://schemas.microsoft.com/office/drawing/2014/main" id="{0CE7387E-6DD0-E53C-9AC5-385606EC3544}"/>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5</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2655E68-7C06-44E1-9119-9796E0512282}"/>
              </a:ext>
            </a:extLst>
          </p:cNvPr>
          <p:cNvSpPr txBox="1"/>
          <p:nvPr/>
        </p:nvSpPr>
        <p:spPr>
          <a:xfrm>
            <a:off x="129000" y="618524"/>
            <a:ext cx="9648000" cy="6001643"/>
          </a:xfrm>
          <a:prstGeom prst="rect">
            <a:avLst/>
          </a:prstGeom>
          <a:noFill/>
          <a:ln w="19050" cmpd="sng">
            <a:solidFill>
              <a:schemeClr val="accent6">
                <a:lumMod val="60000"/>
                <a:lumOff val="40000"/>
              </a:schemeClr>
            </a:solidFill>
            <a:prstDash val="solid"/>
          </a:ln>
        </p:spPr>
        <p:txBody>
          <a:bodyPr wrap="square" rtlCol="0">
            <a:spAutoFit/>
          </a:bodyPr>
          <a:lstStyle/>
          <a:p>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全体を通して</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3538" indent="-269875">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主語をわけて書くとよいのでは。府が中心に取り組むこと、市町村と連携して取り組むこと、市町村を含めた多主体で取り組むこと。</a:t>
            </a:r>
            <a:endParaRPr kumimoji="1" lang="en-US" altLang="ja-JP" sz="1600" dirty="0">
              <a:latin typeface="BIZ UDPゴシック" panose="020B0400000000000000" pitchFamily="50" charset="-128"/>
              <a:ea typeface="BIZ UDPゴシック" panose="020B0400000000000000" pitchFamily="50" charset="-128"/>
            </a:endParaRPr>
          </a:p>
          <a:p>
            <a:pPr marL="363538" indent="-269875">
              <a:buFont typeface="BIZ UDPゴシック" panose="020B0400000000000000" pitchFamily="50" charset="-128"/>
              <a:buChar char="○"/>
            </a:pP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５－２に</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自然公園や都市公園の取組み</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が示されているが、１－２の自然公園や４の公園緑地と重複して書かれている。例えば、</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自然公園は、国定公園、府立自然公園、府民の森をまとめて記載するのがよい</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63538" indent="-269875">
              <a:buFont typeface="BIZ UDPゴシック" panose="020B0400000000000000" pitchFamily="50" charset="-128"/>
              <a:buChar char="○"/>
            </a:pP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市町村との関係性</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をどのように表現していくかが課題。例えば、都市農地として、生産緑地での取組みが重要だが、</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大阪府は生産緑地を直接所管していないので、広域計画としてどこまで扱うのか</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市町村との役割分担</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をどのように示すか。検討が必要。</a:t>
            </a:r>
            <a:endParaRPr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63538" indent="-269875">
              <a:buFont typeface="BIZ UDPゴシック" panose="020B0400000000000000" pitchFamily="50" charset="-128"/>
              <a:buChar char="○"/>
            </a:pP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農地ではない農的空間</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（屋上の農園化、コミュニティガーデン等）もこの頃は事例が出てきているが、</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市で扱うのか府で扱うのか</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農地</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3538" indent="-269875">
              <a:buFont typeface="BIZ UDPゴシック" panose="020B0400000000000000" pitchFamily="50" charset="-128"/>
              <a:buChar char="○"/>
            </a:pP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大阪平野の１つの大きな特徴でもある</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ため池の位置付け</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も重要な視点。ため池については、農としての役割のほか、</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防災対策としての役割もある</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河川・道路</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0363" indent="-2730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淀川の国営公園、寝屋川や恩智川の遊水地（治水緑地）など、</a:t>
            </a:r>
            <a:r>
              <a:rPr kumimoji="1" lang="ja-JP" altLang="en-US" sz="1600" dirty="0">
                <a:solidFill>
                  <a:srgbClr val="FF0000"/>
                </a:solidFill>
                <a:latin typeface="BIZ UDPゴシック" panose="020B0400000000000000" pitchFamily="50" charset="-128"/>
                <a:ea typeface="BIZ UDPゴシック" panose="020B0400000000000000" pitchFamily="50" charset="-128"/>
              </a:rPr>
              <a:t>河川のみどりも重要</a:t>
            </a:r>
            <a:r>
              <a:rPr kumimoji="1" lang="ja-JP" altLang="en-US" sz="1600" dirty="0">
                <a:latin typeface="BIZ UDPゴシック" panose="020B0400000000000000" pitchFamily="50" charset="-128"/>
                <a:ea typeface="BIZ UDPゴシック" panose="020B0400000000000000" pitchFamily="50" charset="-128"/>
              </a:rPr>
              <a:t>な役割を果たしている。</a:t>
            </a:r>
            <a:endParaRPr kumimoji="1" lang="en-US" altLang="ja-JP" sz="1600" dirty="0">
              <a:latin typeface="BIZ UDPゴシック" panose="020B0400000000000000" pitchFamily="50" charset="-128"/>
              <a:ea typeface="BIZ UDPゴシック" panose="020B0400000000000000" pitchFamily="50" charset="-128"/>
            </a:endParaRPr>
          </a:p>
          <a:p>
            <a:pPr marL="360363" indent="-273050">
              <a:buFont typeface="BIZ UDPゴシック" panose="020B0400000000000000" pitchFamily="50" charset="-128"/>
              <a:buChar char="○"/>
            </a:pPr>
            <a:r>
              <a:rPr kumimoji="1" lang="ja-JP" altLang="en-US" sz="1600" dirty="0">
                <a:latin typeface="BIZ UDPゴシック" panose="020B0400000000000000" pitchFamily="50" charset="-128"/>
                <a:ea typeface="BIZ UDPゴシック" panose="020B0400000000000000" pitchFamily="50" charset="-128"/>
              </a:rPr>
              <a:t>市道の街路樹や市町村の公園など、</a:t>
            </a:r>
            <a:r>
              <a:rPr kumimoji="1" lang="ja-JP" altLang="en-US" sz="1600" dirty="0">
                <a:solidFill>
                  <a:srgbClr val="FF0000"/>
                </a:solidFill>
                <a:latin typeface="BIZ UDPゴシック" panose="020B0400000000000000" pitchFamily="50" charset="-128"/>
                <a:ea typeface="BIZ UDPゴシック" panose="020B0400000000000000" pitchFamily="50" charset="-128"/>
              </a:rPr>
              <a:t>市町村でもっているみどりも結構あるので、誘導指針的に書いておくとか、市町村との連携についても記載</a:t>
            </a:r>
            <a:r>
              <a:rPr kumimoji="1" lang="ja-JP" altLang="en-US" sz="1600" dirty="0">
                <a:latin typeface="BIZ UDPゴシック" panose="020B0400000000000000" pitchFamily="50" charset="-128"/>
                <a:ea typeface="BIZ UDPゴシック" panose="020B0400000000000000" pitchFamily="50" charset="-128"/>
              </a:rPr>
              <a:t>が必要。</a:t>
            </a:r>
            <a:endParaRPr kumimoji="1" lang="en-US" altLang="ja-JP" sz="1600" dirty="0">
              <a:latin typeface="BIZ UDPゴシック" panose="020B0400000000000000" pitchFamily="50" charset="-128"/>
              <a:ea typeface="BIZ UDPゴシック" panose="020B0400000000000000" pitchFamily="50" charset="-128"/>
            </a:endParaRPr>
          </a:p>
          <a:p>
            <a:pPr marL="360363" indent="-273050">
              <a:buFont typeface="BIZ UDPゴシック" panose="020B0400000000000000" pitchFamily="50" charset="-128"/>
              <a:buChar char="○"/>
            </a:pPr>
            <a:endParaRPr kumimoji="1" lang="ja-JP" altLang="en-US" sz="1600" dirty="0">
              <a:latin typeface="BIZ UDPゴシック" panose="020B0400000000000000" pitchFamily="50" charset="-128"/>
              <a:ea typeface="BIZ UDPゴシック" panose="020B0400000000000000" pitchFamily="50" charset="-128"/>
            </a:endParaRPr>
          </a:p>
          <a:p>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その他（まちなか、府内全域、生物多様性）</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3538" indent="-269875">
              <a:buFont typeface="BIZ UDPゴシック" panose="020B0400000000000000" pitchFamily="50" charset="-128"/>
              <a:buChar char="○"/>
            </a:pPr>
            <a:r>
              <a:rPr kumimoji="1" lang="ja-JP" altLang="en-US" sz="1600" dirty="0">
                <a:solidFill>
                  <a:srgbClr val="FF0000"/>
                </a:solidFill>
                <a:latin typeface="BIZ UDPゴシック" panose="020B0400000000000000" pitchFamily="50" charset="-128"/>
                <a:ea typeface="BIZ UDPゴシック" panose="020B0400000000000000" pitchFamily="50" charset="-128"/>
              </a:rPr>
              <a:t>森林、農地以外の地域制緑地</a:t>
            </a:r>
            <a:r>
              <a:rPr kumimoji="1" lang="ja-JP" altLang="en-US" sz="1600" dirty="0">
                <a:latin typeface="BIZ UDPゴシック" panose="020B0400000000000000" pitchFamily="50" charset="-128"/>
                <a:ea typeface="BIZ UDPゴシック" panose="020B0400000000000000" pitchFamily="50" charset="-128"/>
              </a:rPr>
              <a:t>をどう扱うか。天然記念物や特別緑地保全地区等も含めて。</a:t>
            </a:r>
            <a:endParaRPr kumimoji="1" lang="en-US" altLang="ja-JP" sz="1600" dirty="0">
              <a:latin typeface="BIZ UDPゴシック" panose="020B0400000000000000" pitchFamily="50" charset="-128"/>
              <a:ea typeface="BIZ UDPゴシック" panose="020B0400000000000000" pitchFamily="50" charset="-128"/>
            </a:endParaRPr>
          </a:p>
          <a:p>
            <a:pPr marL="363538" indent="-269875">
              <a:buFont typeface="BIZ UDPゴシック" panose="020B0400000000000000" pitchFamily="50" charset="-128"/>
              <a:buChar char="○"/>
            </a:pPr>
            <a:r>
              <a:rPr kumimoji="1" lang="ja-JP" altLang="en-US" sz="1600" dirty="0">
                <a:solidFill>
                  <a:srgbClr val="FF0000"/>
                </a:solidFill>
                <a:latin typeface="BIZ UDPゴシック" panose="020B0400000000000000" pitchFamily="50" charset="-128"/>
                <a:ea typeface="BIZ UDPゴシック" panose="020B0400000000000000" pitchFamily="50" charset="-128"/>
              </a:rPr>
              <a:t>総合設計制度による公開空地</a:t>
            </a:r>
            <a:r>
              <a:rPr kumimoji="1" lang="ja-JP" altLang="en-US" sz="1600" dirty="0">
                <a:latin typeface="BIZ UDPゴシック" panose="020B0400000000000000" pitchFamily="50" charset="-128"/>
                <a:ea typeface="BIZ UDPゴシック" panose="020B0400000000000000" pitchFamily="50" charset="-128"/>
              </a:rPr>
              <a:t>のみどりも都心部では大きなウエイトを占める。</a:t>
            </a:r>
            <a:r>
              <a:rPr kumimoji="1" lang="ja-JP" altLang="en-US" sz="1600" dirty="0">
                <a:solidFill>
                  <a:srgbClr val="FF0000"/>
                </a:solidFill>
                <a:latin typeface="BIZ UDPゴシック" panose="020B0400000000000000" pitchFamily="50" charset="-128"/>
                <a:ea typeface="BIZ UDPゴシック" panose="020B0400000000000000" pitchFamily="50" charset="-128"/>
              </a:rPr>
              <a:t>地域制緑地で扱うのがよいのかも</a:t>
            </a:r>
            <a:r>
              <a:rPr kumimoji="1" lang="ja-JP" altLang="en-US" sz="1600" dirty="0">
                <a:latin typeface="BIZ UDPゴシック" panose="020B0400000000000000" pitchFamily="50" charset="-128"/>
                <a:ea typeface="BIZ UDPゴシック" panose="020B0400000000000000" pitchFamily="50" charset="-128"/>
              </a:rPr>
              <a:t>しれない。</a:t>
            </a:r>
            <a:endPar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98591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374B-788B-E907-CA31-52C530B22B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BF7DC9-7142-0A92-051B-F77BE2E526BB}"/>
              </a:ext>
            </a:extLst>
          </p:cNvPr>
          <p:cNvSpPr txBox="1">
            <a:spLocks/>
          </p:cNvSpPr>
          <p:nvPr/>
        </p:nvSpPr>
        <p:spPr bwMode="auto">
          <a:xfrm>
            <a:off x="0" y="-13515"/>
            <a:ext cx="9905999" cy="468000"/>
          </a:xfrm>
          <a:prstGeom prst="rect">
            <a:avLst/>
          </a:prstGeom>
          <a:gradFill rotWithShape="1">
            <a:gsLst>
              <a:gs pos="0">
                <a:srgbClr val="00B050"/>
              </a:gs>
              <a:gs pos="80000">
                <a:srgbClr val="00B050"/>
              </a:gs>
              <a:gs pos="100000">
                <a:srgbClr val="00B050"/>
              </a:gs>
            </a:gsLst>
            <a:lin ang="5400000" scaled="0"/>
          </a:gradFill>
          <a:ln>
            <a:noFill/>
          </a:ln>
          <a:effectLst/>
          <a:scene3d>
            <a:camera prst="orthographicFront">
              <a:rot lat="0" lon="0" rev="0"/>
            </a:camera>
            <a:lightRig rig="threePt" dir="t">
              <a:rot lat="0" lon="0" rev="1200000"/>
            </a:lightRig>
          </a:scene3d>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algn="l" defTabSz="990570" fontAlgn="auto">
              <a:spcAft>
                <a:spcPts val="0"/>
              </a:spcAft>
              <a:defRPr/>
            </a:pPr>
            <a:r>
              <a:rPr lang="ja-JP" altLang="en-US" sz="2000" b="1" dirty="0">
                <a:solidFill>
                  <a:sysClr val="window" lastClr="FFFFFF"/>
                </a:solidFill>
                <a:latin typeface="BIZ UDPゴシック" panose="020B0400000000000000" pitchFamily="50" charset="-128"/>
                <a:ea typeface="BIZ UDPゴシック" panose="020B0400000000000000" pitchFamily="50" charset="-128"/>
              </a:rPr>
              <a:t>　（５）みどりづくりを推進する主体と役割分担に対する委員意見</a:t>
            </a:r>
          </a:p>
        </p:txBody>
      </p:sp>
      <p:sp>
        <p:nvSpPr>
          <p:cNvPr id="3" name="円/楕円 30">
            <a:extLst>
              <a:ext uri="{FF2B5EF4-FFF2-40B4-BE49-F238E27FC236}">
                <a16:creationId xmlns:a16="http://schemas.microsoft.com/office/drawing/2014/main" id="{0CE7387E-6DD0-E53C-9AC5-385606EC3544}"/>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6</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2655E68-7C06-44E1-9119-9796E0512282}"/>
              </a:ext>
            </a:extLst>
          </p:cNvPr>
          <p:cNvSpPr txBox="1"/>
          <p:nvPr/>
        </p:nvSpPr>
        <p:spPr>
          <a:xfrm>
            <a:off x="147000" y="670648"/>
            <a:ext cx="9612000" cy="3293209"/>
          </a:xfrm>
          <a:prstGeom prst="rect">
            <a:avLst/>
          </a:prstGeom>
          <a:noFill/>
          <a:ln w="19050" cmpd="sng">
            <a:solidFill>
              <a:schemeClr val="accent6">
                <a:lumMod val="60000"/>
                <a:lumOff val="40000"/>
              </a:schemeClr>
            </a:solidFill>
            <a:prstDash val="solid"/>
          </a:ln>
        </p:spPr>
        <p:txBody>
          <a:bodyPr wrap="square" rtlCol="0">
            <a:spAutoFit/>
          </a:bodyPr>
          <a:lstStyle/>
          <a:p>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全体を通して</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360363" indent="-273050">
              <a:buFont typeface="BIZ UDPゴシック" panose="020B0400000000000000" pitchFamily="50" charset="-128"/>
              <a:buChar char="○"/>
            </a:pP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全体を通して</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主語をきちんと書き分ける</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と主体が明確化されると思う。</a:t>
            </a:r>
            <a:endParaRPr lang="en-US" altLang="ja-JP"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60363" indent="-273050">
              <a:buFont typeface="BIZ UDPゴシック" panose="020B0400000000000000" pitchFamily="50" charset="-128"/>
              <a:buChar char="○"/>
            </a:pP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１０年前と比べて</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主体がかなり多様化している</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ので、しっかりと整理する必要がある。</a:t>
            </a:r>
            <a:endParaRPr lang="en-US" altLang="ja-JP"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a:endParaRPr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indent="-87313"/>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「産」の役割等</a:t>
            </a: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60363" indent="-273050">
              <a:buFont typeface="BIZ UDPゴシック" panose="020B0400000000000000" pitchFamily="50" charset="-128"/>
              <a:buChar char="○"/>
            </a:pP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住宅事業者や工場緑化</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なども出てくるのでは。みどりがないとマンションが売れない時代になっているし、国際水準の工場緑化や研究所緑化をしている企業もある。</a:t>
            </a:r>
          </a:p>
          <a:p>
            <a:pPr marL="360363" indent="-273050">
              <a:buFont typeface="BIZ UDPゴシック" panose="020B0400000000000000" pitchFamily="50" charset="-128"/>
              <a:buChar char="○"/>
            </a:pP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現行計画の策定時にはなかった主体として、</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指定管理者</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がある。府営公園や比較的大きい規模の市営公園は指定管理者制度が導入されており、</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様々な業種が参入して公園の管理・運営</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endParaRPr lang="en-US" altLang="ja-JP" sz="16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「学」の役割等</a:t>
            </a: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60363" indent="-273050">
              <a:buFont typeface="BIZ UDPゴシック" panose="020B0400000000000000" pitchFamily="50" charset="-128"/>
              <a:buChar char="○"/>
            </a:pP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環境農林水産総合研究所との連携や、府内に立地している大学との協定などが新たな動きとして出てきている。</a:t>
            </a:r>
            <a:r>
              <a:rPr lang="ja-JP" altLang="en-US" sz="16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市町村が所有している博物館も、「学」</a:t>
            </a:r>
            <a:r>
              <a:rPr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としての役割を持っている。</a:t>
            </a:r>
          </a:p>
        </p:txBody>
      </p:sp>
    </p:spTree>
    <p:extLst>
      <p:ext uri="{BB962C8B-B14F-4D97-AF65-F5344CB8AC3E}">
        <p14:creationId xmlns:p14="http://schemas.microsoft.com/office/powerpoint/2010/main" val="377515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7284-3DCF-7AF9-0732-E023F974EEB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71DD7B4-501B-D7CF-300E-F5C8E9CF49E9}"/>
              </a:ext>
            </a:extLst>
          </p:cNvPr>
          <p:cNvSpPr txBox="1">
            <a:spLocks/>
          </p:cNvSpPr>
          <p:nvPr/>
        </p:nvSpPr>
        <p:spPr bwMode="auto">
          <a:xfrm>
            <a:off x="1" y="2250244"/>
            <a:ext cx="9905999" cy="1342042"/>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dirty="0">
                <a:solidFill>
                  <a:sysClr val="window" lastClr="FFFFFF"/>
                </a:solidFill>
                <a:latin typeface="BIZ UDPゴシック" panose="020B0400000000000000" pitchFamily="50" charset="-128"/>
                <a:ea typeface="BIZ UDPゴシック" panose="020B0400000000000000" pitchFamily="50" charset="-128"/>
              </a:rPr>
              <a:t>前回部会での意見を踏まえた対応</a:t>
            </a:r>
            <a:endParaRPr lang="en-US" altLang="ja-JP" sz="2800" b="1" dirty="0">
              <a:solidFill>
                <a:sysClr val="window" lastClr="FFFFFF"/>
              </a:solidFill>
              <a:latin typeface="BIZ UDPゴシック" panose="020B0400000000000000" pitchFamily="50" charset="-128"/>
              <a:ea typeface="BIZ UDPゴシック" panose="020B0400000000000000" pitchFamily="50" charset="-128"/>
            </a:endParaRPr>
          </a:p>
        </p:txBody>
      </p:sp>
      <p:sp>
        <p:nvSpPr>
          <p:cNvPr id="3" name="円/楕円 30">
            <a:extLst>
              <a:ext uri="{FF2B5EF4-FFF2-40B4-BE49-F238E27FC236}">
                <a16:creationId xmlns:a16="http://schemas.microsoft.com/office/drawing/2014/main" id="{AD2F8FE8-CE97-4BDA-B49D-1E610EA778E3}"/>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7</a:t>
            </a:fld>
            <a:endParaRPr lang="en-US" altLang="ja-JP" sz="1400" b="1">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741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7284-3DCF-7AF9-0732-E023F974EEB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94C065C-C7ED-E05A-78BB-350A6B0ADA45}"/>
              </a:ext>
            </a:extLst>
          </p:cNvPr>
          <p:cNvSpPr txBox="1"/>
          <p:nvPr/>
        </p:nvSpPr>
        <p:spPr>
          <a:xfrm>
            <a:off x="2768200" y="3568683"/>
            <a:ext cx="5012674" cy="1660198"/>
          </a:xfrm>
          <a:prstGeom prst="rect">
            <a:avLst/>
          </a:prstGeom>
          <a:noFill/>
        </p:spPr>
        <p:txBody>
          <a:bodyPr wrap="square" rtlCol="0">
            <a:spAutoFit/>
          </a:bodyPr>
          <a:lstStyle/>
          <a:p>
            <a:pPr>
              <a:lnSpc>
                <a:spcPct val="150000"/>
              </a:lnSpc>
            </a:pPr>
            <a:r>
              <a:rPr kumimoji="1" lang="en-US" altLang="ja-JP" sz="2400" b="1" dirty="0">
                <a:latin typeface="BIZ UDPゴシック" panose="020B0400000000000000" pitchFamily="50" charset="-128"/>
                <a:ea typeface="BIZ UDPゴシック" panose="020B0400000000000000" pitchFamily="50" charset="-128"/>
              </a:rPr>
              <a:t>1</a:t>
            </a:r>
            <a:r>
              <a:rPr kumimoji="1" lang="ja-JP" altLang="en-US" sz="2400" b="1" dirty="0">
                <a:latin typeface="BIZ UDPゴシック" panose="020B0400000000000000" pitchFamily="50" charset="-128"/>
                <a:ea typeface="BIZ UDPゴシック" panose="020B0400000000000000" pitchFamily="50" charset="-128"/>
              </a:rPr>
              <a:t>　将来像・目標</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２　取組方針</a:t>
            </a:r>
            <a:endParaRPr kumimoji="1" lang="en-US" altLang="ja-JP" sz="2400" b="1"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３　実現に向けた方向性</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E71DD7B4-501B-D7CF-300E-F5C8E9CF49E9}"/>
              </a:ext>
            </a:extLst>
          </p:cNvPr>
          <p:cNvSpPr txBox="1">
            <a:spLocks/>
          </p:cNvSpPr>
          <p:nvPr/>
        </p:nvSpPr>
        <p:spPr bwMode="auto">
          <a:xfrm>
            <a:off x="1" y="1844824"/>
            <a:ext cx="9905999" cy="11062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9060" tIns="49530" rIns="99060" bIns="4953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defTabSz="990570" fontAlgn="auto">
              <a:spcAft>
                <a:spcPts val="0"/>
              </a:spcAft>
              <a:defRPr/>
            </a:pPr>
            <a:r>
              <a:rPr lang="ja-JP" altLang="en-US" sz="2800" b="1" dirty="0">
                <a:solidFill>
                  <a:sysClr val="window" lastClr="FFFFFF"/>
                </a:solidFill>
                <a:latin typeface="BIZ UDPゴシック" panose="020B0400000000000000" pitchFamily="50" charset="-128"/>
                <a:ea typeface="BIZ UDPゴシック" panose="020B0400000000000000" pitchFamily="50" charset="-128"/>
              </a:rPr>
              <a:t>今後の取組みの方向性等について（案）</a:t>
            </a:r>
            <a:endParaRPr lang="en-US" altLang="ja-JP" sz="2800" b="1" dirty="0">
              <a:solidFill>
                <a:sysClr val="window" lastClr="FFFFFF"/>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75C2F92-8E4D-4139-A7D3-508CBC179035}"/>
              </a:ext>
            </a:extLst>
          </p:cNvPr>
          <p:cNvSpPr txBox="1"/>
          <p:nvPr/>
        </p:nvSpPr>
        <p:spPr>
          <a:xfrm>
            <a:off x="2451847" y="726343"/>
            <a:ext cx="5002305" cy="954107"/>
          </a:xfrm>
          <a:prstGeom prst="rect">
            <a:avLst/>
          </a:prstGeom>
          <a:solidFill>
            <a:schemeClr val="accent4"/>
          </a:solidFill>
          <a:ln w="19050">
            <a:solidFill>
              <a:schemeClr val="accent6">
                <a:lumMod val="60000"/>
                <a:lumOff val="40000"/>
              </a:schemeClr>
            </a:solidFill>
          </a:ln>
        </p:spPr>
        <p:txBody>
          <a:bodyPr wrap="square" rIns="108000" rtlCol="0">
            <a:spAutoFit/>
          </a:bodyPr>
          <a:lstStyle/>
          <a:p>
            <a:pPr algn="ct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前回部会（第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回）を踏まえた修正案（</a:t>
            </a:r>
            <a:r>
              <a:rPr kumimoji="1" lang="ja-JP" altLang="en-US" sz="2800" dirty="0">
                <a:solidFill>
                  <a:srgbClr val="FF0000"/>
                </a:solidFill>
                <a:latin typeface="BIZ UDPゴシック" panose="020B0400000000000000" pitchFamily="50" charset="-128"/>
                <a:ea typeface="BIZ UDPゴシック" panose="020B0400000000000000" pitchFamily="50" charset="-128"/>
              </a:rPr>
              <a:t>赤字見え消し</a:t>
            </a: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a:t>
            </a:r>
          </a:p>
        </p:txBody>
      </p:sp>
      <p:sp>
        <p:nvSpPr>
          <p:cNvPr id="8" name="円/楕円 30">
            <a:extLst>
              <a:ext uri="{FF2B5EF4-FFF2-40B4-BE49-F238E27FC236}">
                <a16:creationId xmlns:a16="http://schemas.microsoft.com/office/drawing/2014/main" id="{0200EE8B-44B2-44CC-A88B-F49E417BB34D}"/>
              </a:ext>
            </a:extLst>
          </p:cNvPr>
          <p:cNvSpPr/>
          <p:nvPr/>
        </p:nvSpPr>
        <p:spPr>
          <a:xfrm>
            <a:off x="9419757" y="32608"/>
            <a:ext cx="360000" cy="360000"/>
          </a:xfrm>
          <a:prstGeom prst="ellipse">
            <a:avLst/>
          </a:prstGeom>
          <a:solidFill>
            <a:schemeClr val="bg1"/>
          </a:solidFill>
          <a:ln w="12700">
            <a:solidFill>
              <a:schemeClr val="accent6">
                <a:lumMod val="50000"/>
              </a:schemeClr>
            </a:solidFill>
          </a:ln>
          <a:effectLst/>
        </p:spPr>
        <p:style>
          <a:lnRef idx="0">
            <a:schemeClr val="accent6"/>
          </a:lnRef>
          <a:fillRef idx="3">
            <a:schemeClr val="accent6"/>
          </a:fillRef>
          <a:effectRef idx="3">
            <a:schemeClr val="accent6"/>
          </a:effectRef>
          <a:fontRef idx="minor">
            <a:schemeClr val="lt1"/>
          </a:fontRef>
        </p:style>
        <p:txBody>
          <a:bodyPr wrap="square" lIns="0" tIns="0" rIns="0" bIns="36000" rtlCol="0" anchor="ctr" anchorCtr="1"/>
          <a:lstStyle/>
          <a:p>
            <a:pPr algn="ctr"/>
            <a:fld id="{9439D75A-5D0D-4091-BA6B-B620B8DC6492}" type="slidenum">
              <a:rPr lang="ja-JP" altLang="en-US" sz="1400" b="1">
                <a:solidFill>
                  <a:schemeClr val="accent6">
                    <a:lumMod val="50000"/>
                  </a:schemeClr>
                </a:solidFill>
                <a:latin typeface="BIZ UDPゴシック" panose="020B0400000000000000" pitchFamily="50" charset="-128"/>
                <a:ea typeface="BIZ UDPゴシック" panose="020B0400000000000000" pitchFamily="50" charset="-128"/>
              </a:rPr>
              <a:t>8</a:t>
            </a:fld>
            <a:endParaRPr lang="en-US" altLang="ja-JP" sz="1400" b="1"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64536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w="19050">
          <a:solidFill>
            <a:schemeClr val="accent6">
              <a:lumMod val="60000"/>
              <a:lumOff val="40000"/>
            </a:schemeClr>
          </a:solidFill>
        </a:ln>
      </a:spPr>
      <a:bodyPr wrap="square" rtlCol="0">
        <a:spAutoFit/>
      </a:bodyPr>
      <a:lstStyle>
        <a:defPPr marL="285750" indent="-285750" algn="l">
          <a:buFont typeface="Wingdings" panose="05000000000000000000" pitchFamily="2" charset="2"/>
          <a:buChar char="u"/>
          <a:defRPr kumimoji="1" sz="1600" dirty="0">
            <a:latin typeface="BIZ UDPゴシック" panose="020B0400000000000000" pitchFamily="50" charset="-128"/>
            <a:ea typeface="BIZ UDPゴシック" panose="020B0400000000000000" pitchFamily="50" charset="-128"/>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5884</Words>
  <Application>Microsoft Office PowerPoint</Application>
  <PresentationFormat>A4 210 x 297 mm</PresentationFormat>
  <Paragraphs>521</Paragraphs>
  <Slides>27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2025-03-25T04:43:29Z</dcterms:created>
  <dcterms:modified xsi:type="dcterms:W3CDTF">2025-07-18T03:51:49Z</dcterms:modified>
</cp:coreProperties>
</file>