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382" r:id="rId2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D47"/>
    <a:srgbClr val="87CB3D"/>
    <a:srgbClr val="1FAC6E"/>
    <a:srgbClr val="D9E2F3"/>
    <a:srgbClr val="00FF99"/>
    <a:srgbClr val="EBF1E9"/>
    <a:srgbClr val="D5E409"/>
    <a:srgbClr val="20AB6F"/>
    <a:srgbClr val="E9EBF5"/>
    <a:srgbClr val="5F3A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22" autoAdjust="0"/>
    <p:restoredTop sz="94535" autoAdjust="0"/>
  </p:normalViewPr>
  <p:slideViewPr>
    <p:cSldViewPr snapToGrid="0" showGuides="1">
      <p:cViewPr varScale="1">
        <p:scale>
          <a:sx n="46" d="100"/>
          <a:sy n="46" d="100"/>
        </p:scale>
        <p:origin x="52" y="176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A6E385-E4DC-4420-B026-8D53EC282236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FE45F-0D74-4B98-A713-A9080DBD8F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4231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sz="1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9FE45F-0D74-4B98-A713-A9080DBD8F2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8866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4858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992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242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45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2351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811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834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4376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3734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9992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13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55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表 7">
            <a:extLst>
              <a:ext uri="{FF2B5EF4-FFF2-40B4-BE49-F238E27FC236}">
                <a16:creationId xmlns:a16="http://schemas.microsoft.com/office/drawing/2014/main" id="{E2506918-B3C2-45CB-80A1-8CF3199618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094282"/>
              </p:ext>
            </p:extLst>
          </p:nvPr>
        </p:nvGraphicFramePr>
        <p:xfrm>
          <a:off x="164890" y="1349552"/>
          <a:ext cx="10775367" cy="672478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237800">
                  <a:extLst>
                    <a:ext uri="{9D8B030D-6E8A-4147-A177-3AD203B41FA5}">
                      <a16:colId xmlns:a16="http://schemas.microsoft.com/office/drawing/2014/main" val="2959914060"/>
                    </a:ext>
                  </a:extLst>
                </a:gridCol>
                <a:gridCol w="1566235">
                  <a:extLst>
                    <a:ext uri="{9D8B030D-6E8A-4147-A177-3AD203B41FA5}">
                      <a16:colId xmlns:a16="http://schemas.microsoft.com/office/drawing/2014/main" val="1833105446"/>
                    </a:ext>
                  </a:extLst>
                </a:gridCol>
                <a:gridCol w="1898262">
                  <a:extLst>
                    <a:ext uri="{9D8B030D-6E8A-4147-A177-3AD203B41FA5}">
                      <a16:colId xmlns:a16="http://schemas.microsoft.com/office/drawing/2014/main" val="3323756708"/>
                    </a:ext>
                  </a:extLst>
                </a:gridCol>
                <a:gridCol w="2036535">
                  <a:extLst>
                    <a:ext uri="{9D8B030D-6E8A-4147-A177-3AD203B41FA5}">
                      <a16:colId xmlns:a16="http://schemas.microsoft.com/office/drawing/2014/main" val="1074968952"/>
                    </a:ext>
                  </a:extLst>
                </a:gridCol>
                <a:gridCol w="2036535">
                  <a:extLst>
                    <a:ext uri="{9D8B030D-6E8A-4147-A177-3AD203B41FA5}">
                      <a16:colId xmlns:a16="http://schemas.microsoft.com/office/drawing/2014/main" val="956792699"/>
                    </a:ext>
                  </a:extLst>
                </a:gridCol>
              </a:tblGrid>
              <a:tr h="603143"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前回</a:t>
                      </a:r>
                      <a:endParaRPr kumimoji="1" lang="en-US" altLang="ja-JP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4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(R7.3.26)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今回</a:t>
                      </a:r>
                      <a:endParaRPr kumimoji="1" lang="en-US" altLang="ja-JP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</a:t>
                      </a:r>
                      <a:r>
                        <a:rPr kumimoji="1" lang="en-US" altLang="ja-JP" sz="14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R7</a:t>
                      </a:r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．７</a:t>
                      </a:r>
                      <a:r>
                        <a:rPr kumimoji="1" lang="en-US" altLang="ja-JP" sz="14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.22</a:t>
                      </a:r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次回</a:t>
                      </a:r>
                      <a:endParaRPr kumimoji="1" lang="en-US" altLang="ja-JP" sz="18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</a:t>
                      </a:r>
                      <a:r>
                        <a:rPr kumimoji="1" lang="en-US" altLang="ja-JP" sz="14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R7</a:t>
                      </a:r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．９中旬予定）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次々回</a:t>
                      </a:r>
                      <a:endParaRPr kumimoji="1" lang="en-US" altLang="ja-JP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</a:t>
                      </a:r>
                      <a:r>
                        <a:rPr kumimoji="1" lang="en-US" altLang="ja-JP" sz="14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R7</a:t>
                      </a:r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．１０予定）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500043"/>
                  </a:ext>
                </a:extLst>
              </a:tr>
              <a:tr h="5230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.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将来像</a:t>
                      </a:r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124091"/>
                  </a:ext>
                </a:extLst>
              </a:tr>
              <a:tr h="5230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.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基本戦略（取組方針）</a:t>
                      </a:r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928894"/>
                  </a:ext>
                </a:extLst>
              </a:tr>
              <a:tr h="5230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.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基本的な方向性（定性的な目標）</a:t>
                      </a:r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8195590"/>
                  </a:ext>
                </a:extLst>
              </a:tr>
              <a:tr h="5230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.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計画期間</a:t>
                      </a:r>
                    </a:p>
                  </a:txBody>
                  <a:tcPr marL="36000" marR="360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484895"/>
                  </a:ext>
                </a:extLst>
              </a:tr>
              <a:tr h="1188861">
                <a:tc>
                  <a:txBody>
                    <a:bodyPr/>
                    <a:lstStyle/>
                    <a:p>
                      <a:pPr marL="271463" marR="0" lvl="0" indent="-2714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5.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みどりのネットワーク・配置図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  <a:p>
                      <a:pPr algn="ctr"/>
                      <a:r>
                        <a:rPr kumimoji="1" lang="en-US" altLang="ja-JP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R6</a:t>
                      </a:r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第３回部会（話題提供）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を踏まえて整理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82898"/>
                  </a:ext>
                </a:extLst>
              </a:tr>
              <a:tr h="598063">
                <a:tc>
                  <a:txBody>
                    <a:bodyPr/>
                    <a:lstStyle/>
                    <a:p>
                      <a:pPr marL="271463" marR="0" lvl="0" indent="-2714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みどりの効果・各主体の役割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046197"/>
                  </a:ext>
                </a:extLst>
              </a:tr>
              <a:tr h="5230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７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.</a:t>
                      </a:r>
                      <a:r>
                        <a:rPr kumimoji="1" lang="ja-JP" altLang="en-US" sz="1600" strike="noStrik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取組体系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○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5657958"/>
                  </a:ext>
                </a:extLst>
              </a:tr>
              <a:tr h="5230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８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.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モニタリング指標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558649"/>
                  </a:ext>
                </a:extLst>
              </a:tr>
              <a:tr h="598063">
                <a:tc>
                  <a:txBody>
                    <a:bodyPr/>
                    <a:lstStyle/>
                    <a:p>
                      <a:pPr marL="271463" marR="0" lvl="0" indent="-2714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.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その他（推進体制、進行管理等）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587623"/>
                  </a:ext>
                </a:extLst>
              </a:tr>
              <a:tr h="5980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部会報告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骨子案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strike="sngStrike" baseline="0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素案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4555164"/>
                  </a:ext>
                </a:extLst>
              </a:tr>
            </a:tbl>
          </a:graphicData>
        </a:graphic>
      </p:graphicFrame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B3C1A21-2664-4550-9928-5498B850BD25}"/>
              </a:ext>
            </a:extLst>
          </p:cNvPr>
          <p:cNvSpPr txBox="1"/>
          <p:nvPr/>
        </p:nvSpPr>
        <p:spPr>
          <a:xfrm>
            <a:off x="9511545" y="2144634"/>
            <a:ext cx="577240" cy="5222945"/>
          </a:xfrm>
          <a:prstGeom prst="rect">
            <a:avLst/>
          </a:prstGeom>
          <a:noFill/>
          <a:ln w="15875">
            <a:solidFill>
              <a:schemeClr val="bg1">
                <a:lumMod val="50000"/>
              </a:schemeClr>
            </a:solidFill>
            <a:prstDash val="dash"/>
          </a:ln>
        </p:spPr>
        <p:txBody>
          <a:bodyPr vert="eaVert" wrap="none" lIns="36000" tIns="72000" rIns="36000" bIns="108000" rtlCol="0" anchor="ctr" anchorCtr="1">
            <a:noAutofit/>
          </a:bodyPr>
          <a:lstStyle/>
          <a:p>
            <a:pPr algn="just"/>
            <a:r>
              <a:rPr kumimoji="1" lang="ja-JP" altLang="en-US" sz="1600" spc="700" dirty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全体ふりかえり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D38AE1C7-D4DB-4293-BE32-18821ADEE8D8}"/>
              </a:ext>
            </a:extLst>
          </p:cNvPr>
          <p:cNvSpPr/>
          <p:nvPr/>
        </p:nvSpPr>
        <p:spPr>
          <a:xfrm>
            <a:off x="5058409" y="1349554"/>
            <a:ext cx="1739732" cy="618514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0DC3D96D-4EE8-4101-ACCB-4F8D32F5085E}"/>
              </a:ext>
            </a:extLst>
          </p:cNvPr>
          <p:cNvSpPr txBox="1">
            <a:spLocks/>
          </p:cNvSpPr>
          <p:nvPr/>
        </p:nvSpPr>
        <p:spPr bwMode="auto">
          <a:xfrm>
            <a:off x="-1" y="-13515"/>
            <a:ext cx="12744000" cy="584776"/>
          </a:xfrm>
          <a:prstGeom prst="rect">
            <a:avLst/>
          </a:prstGeom>
          <a:gradFill rotWithShape="1">
            <a:gsLst>
              <a:gs pos="0">
                <a:srgbClr val="00B050"/>
              </a:gs>
              <a:gs pos="80000">
                <a:srgbClr val="00B050"/>
              </a:gs>
              <a:gs pos="100000">
                <a:srgbClr val="00B050"/>
              </a:gs>
            </a:gsLst>
            <a:lin ang="54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60" tIns="49530" rIns="99060" bIns="4953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990570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ysClr val="window" lastClr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今後の進め方（スケジュール）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A0E1DCB-6FF9-4EAB-844A-B95229E18B71}"/>
              </a:ext>
            </a:extLst>
          </p:cNvPr>
          <p:cNvSpPr txBox="1"/>
          <p:nvPr/>
        </p:nvSpPr>
        <p:spPr>
          <a:xfrm>
            <a:off x="694685" y="8128561"/>
            <a:ext cx="5773492" cy="138499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■部会等開催状況（みどりの大阪推進計画改定関係）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indent="93663"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R6.7.20	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大阪府環境審議会　諮問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indent="93663"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R6.10.3	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第３回 大阪府環境審議会 環境・みどり活動促進部会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indent="93663"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R6.11.28	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第５回 大阪府環境審議会 環境・みどり活動促進部会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indent="93663"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R6.12.23   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大阪府環境審議会　部会での検討状況報告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indent="93663"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R7.3.26	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第８回 大阪府環境審議会 環境・みどり活動促進部会　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4" name="表 7">
            <a:extLst>
              <a:ext uri="{FF2B5EF4-FFF2-40B4-BE49-F238E27FC236}">
                <a16:creationId xmlns:a16="http://schemas.microsoft.com/office/drawing/2014/main" id="{CBA3D0D1-7A80-43D7-8B16-A9D0B2ECFE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196194"/>
              </p:ext>
            </p:extLst>
          </p:nvPr>
        </p:nvGraphicFramePr>
        <p:xfrm>
          <a:off x="11460963" y="1349552"/>
          <a:ext cx="1152000" cy="631524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52000">
                  <a:extLst>
                    <a:ext uri="{9D8B030D-6E8A-4147-A177-3AD203B41FA5}">
                      <a16:colId xmlns:a16="http://schemas.microsoft.com/office/drawing/2014/main" val="3337886138"/>
                    </a:ext>
                  </a:extLst>
                </a:gridCol>
              </a:tblGrid>
              <a:tr h="63152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答申</a:t>
                      </a:r>
                      <a:endParaRPr kumimoji="1" lang="en-US" altLang="ja-JP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</a:t>
                      </a:r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R7.11</a:t>
                      </a: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予定）</a:t>
                      </a:r>
                    </a:p>
                  </a:txBody>
                  <a:tcPr marL="36000" marR="36000" anchor="ctr"/>
                </a:tc>
                <a:extLst>
                  <a:ext uri="{0D108BD9-81ED-4DB2-BD59-A6C34878D82A}">
                    <a16:rowId xmlns:a16="http://schemas.microsoft.com/office/drawing/2014/main" val="97500043"/>
                  </a:ext>
                </a:extLst>
              </a:tr>
            </a:tbl>
          </a:graphicData>
        </a:graphic>
      </p:graphicFrame>
      <p:sp>
        <p:nvSpPr>
          <p:cNvPr id="5" name="二等辺三角形 4">
            <a:extLst>
              <a:ext uri="{FF2B5EF4-FFF2-40B4-BE49-F238E27FC236}">
                <a16:creationId xmlns:a16="http://schemas.microsoft.com/office/drawing/2014/main" id="{EEF9DE15-4692-4BCC-B5DB-55CCA61A9730}"/>
              </a:ext>
            </a:extLst>
          </p:cNvPr>
          <p:cNvSpPr/>
          <p:nvPr/>
        </p:nvSpPr>
        <p:spPr>
          <a:xfrm rot="5400000">
            <a:off x="9866223" y="4424600"/>
            <a:ext cx="2668773" cy="372534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吹き出し: 四角形 5">
            <a:extLst>
              <a:ext uri="{FF2B5EF4-FFF2-40B4-BE49-F238E27FC236}">
                <a16:creationId xmlns:a16="http://schemas.microsoft.com/office/drawing/2014/main" id="{DDACC804-164F-4503-89F8-13D6EA81E659}"/>
              </a:ext>
            </a:extLst>
          </p:cNvPr>
          <p:cNvSpPr/>
          <p:nvPr/>
        </p:nvSpPr>
        <p:spPr>
          <a:xfrm>
            <a:off x="8314591" y="650939"/>
            <a:ext cx="2218544" cy="584774"/>
          </a:xfrm>
          <a:prstGeom prst="wedgeRectCallout">
            <a:avLst>
              <a:gd name="adj1" fmla="val -53941"/>
              <a:gd name="adj2" fmla="val 7858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rgbClr val="FFFF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予備予定を</a:t>
            </a:r>
            <a:endParaRPr kumimoji="1" lang="en-US" altLang="ja-JP" dirty="0">
              <a:solidFill>
                <a:srgbClr val="FFFF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dirty="0">
                <a:solidFill>
                  <a:srgbClr val="FFFF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開催予定に変更</a:t>
            </a:r>
          </a:p>
        </p:txBody>
      </p:sp>
      <p:sp>
        <p:nvSpPr>
          <p:cNvPr id="11" name="サブタイトル 2">
            <a:extLst>
              <a:ext uri="{FF2B5EF4-FFF2-40B4-BE49-F238E27FC236}">
                <a16:creationId xmlns:a16="http://schemas.microsoft.com/office/drawing/2014/main" id="{9664E9D2-1AA6-45A8-B432-1CBA393D0C3A}"/>
              </a:ext>
            </a:extLst>
          </p:cNvPr>
          <p:cNvSpPr txBox="1">
            <a:spLocks/>
          </p:cNvSpPr>
          <p:nvPr/>
        </p:nvSpPr>
        <p:spPr bwMode="auto">
          <a:xfrm>
            <a:off x="11178416" y="47414"/>
            <a:ext cx="1434547" cy="462917"/>
          </a:xfrm>
          <a:prstGeom prst="rect">
            <a:avLst/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99057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ja-JP" altLang="en-US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参考資料１</a:t>
            </a:r>
          </a:p>
        </p:txBody>
      </p:sp>
    </p:spTree>
    <p:extLst>
      <p:ext uri="{BB962C8B-B14F-4D97-AF65-F5344CB8AC3E}">
        <p14:creationId xmlns:p14="http://schemas.microsoft.com/office/powerpoint/2010/main" val="2817943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accent1"/>
          </a:solidFill>
        </a:ln>
      </a:spPr>
      <a:bodyPr wrap="none" rtlCol="0">
        <a:spAutoFit/>
      </a:bodyPr>
      <a:lstStyle>
        <a:defPPr algn="l">
          <a:defRPr kumimoji="1" sz="1600" dirty="0" smtClean="0">
            <a:latin typeface="BIZ UDPゴシック" panose="020B0400000000000000" pitchFamily="50" charset="-128"/>
            <a:ea typeface="BIZ UDPゴシック" panose="020B0400000000000000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222</Words>
  <Application>Microsoft Office PowerPoint</Application>
  <PresentationFormat>A3 297x420 mm</PresentationFormat>
  <Paragraphs>60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2025-08-22T01:02:05Z</dcterms:created>
  <dcterms:modified xsi:type="dcterms:W3CDTF">2025-08-22T01:02:29Z</dcterms:modified>
</cp:coreProperties>
</file>