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72" r:id="rId1"/>
  </p:sldMasterIdLst>
  <p:notesMasterIdLst>
    <p:notesMasterId r:id="rId14"/>
  </p:notesMasterIdLst>
  <p:sldIdLst>
    <p:sldId id="366" r:id="rId2"/>
    <p:sldId id="368" r:id="rId3"/>
    <p:sldId id="367" r:id="rId4"/>
    <p:sldId id="364" r:id="rId5"/>
    <p:sldId id="378" r:id="rId6"/>
    <p:sldId id="380" r:id="rId7"/>
    <p:sldId id="374" r:id="rId8"/>
    <p:sldId id="370" r:id="rId9"/>
    <p:sldId id="375" r:id="rId10"/>
    <p:sldId id="373" r:id="rId11"/>
    <p:sldId id="362" r:id="rId12"/>
    <p:sldId id="372" r:id="rId13"/>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069" userDrawn="1">
          <p15:clr>
            <a:srgbClr val="A4A3A4"/>
          </p15:clr>
        </p15:guide>
        <p15:guide id="2" pos="31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CC"/>
    <a:srgbClr val="A9D18E"/>
    <a:srgbClr val="70AD47"/>
    <a:srgbClr val="FFFFCC"/>
    <a:srgbClr val="E2F0D9"/>
    <a:srgbClr val="0000CC"/>
    <a:srgbClr val="EBF1E9"/>
    <a:srgbClr val="D5E3CF"/>
    <a:srgbClr val="FFFF99"/>
    <a:srgbClr val="DBEAC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66" autoAdjust="0"/>
    <p:restoredTop sz="94660"/>
  </p:normalViewPr>
  <p:slideViewPr>
    <p:cSldViewPr snapToGrid="0">
      <p:cViewPr varScale="1">
        <p:scale>
          <a:sx n="68" d="100"/>
          <a:sy n="68" d="100"/>
        </p:scale>
        <p:origin x="1092" y="52"/>
      </p:cViewPr>
      <p:guideLst>
        <p:guide orient="horz" pos="2069"/>
        <p:guide pos="312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575" cy="498475"/>
          </a:xfrm>
          <a:prstGeom prst="rect">
            <a:avLst/>
          </a:prstGeom>
        </p:spPr>
        <p:txBody>
          <a:bodyPr vert="horz" lIns="91430" tIns="45715" rIns="91430" bIns="45715"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30" tIns="45715" rIns="91430" bIns="45715" rtlCol="0"/>
          <a:lstStyle>
            <a:lvl1pPr algn="r">
              <a:defRPr sz="1200"/>
            </a:lvl1pPr>
          </a:lstStyle>
          <a:p>
            <a:fld id="{C6B1AF3B-019E-4E72-B721-FB352D26F534}" type="datetimeFigureOut">
              <a:rPr kumimoji="1" lang="ja-JP" altLang="en-US" smtClean="0"/>
              <a:t>2024/12/5</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30" tIns="45715" rIns="91430" bIns="45715" rtlCol="0" anchor="ctr"/>
          <a:lstStyle/>
          <a:p>
            <a:endParaRPr lang="ja-JP" altLang="en-US"/>
          </a:p>
        </p:txBody>
      </p:sp>
      <p:sp>
        <p:nvSpPr>
          <p:cNvPr id="5" name="ノート プレースホルダー 4"/>
          <p:cNvSpPr>
            <a:spLocks noGrp="1"/>
          </p:cNvSpPr>
          <p:nvPr>
            <p:ph type="body" sz="quarter" idx="3"/>
          </p:nvPr>
        </p:nvSpPr>
        <p:spPr>
          <a:xfrm>
            <a:off x="681039" y="4783139"/>
            <a:ext cx="5445125" cy="3913187"/>
          </a:xfrm>
          <a:prstGeom prst="rect">
            <a:avLst/>
          </a:prstGeom>
        </p:spPr>
        <p:txBody>
          <a:bodyPr vert="horz" lIns="91430" tIns="45715" rIns="91430" bIns="4571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864"/>
            <a:ext cx="2949575" cy="498475"/>
          </a:xfrm>
          <a:prstGeom prst="rect">
            <a:avLst/>
          </a:prstGeom>
        </p:spPr>
        <p:txBody>
          <a:bodyPr vert="horz" lIns="91430" tIns="45715" rIns="91430" bIns="4571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4"/>
            <a:ext cx="2949575" cy="498475"/>
          </a:xfrm>
          <a:prstGeom prst="rect">
            <a:avLst/>
          </a:prstGeom>
        </p:spPr>
        <p:txBody>
          <a:bodyPr vert="horz" lIns="91430" tIns="45715" rIns="91430" bIns="45715" rtlCol="0" anchor="b"/>
          <a:lstStyle>
            <a:lvl1pPr algn="r">
              <a:defRPr sz="1200"/>
            </a:lvl1pPr>
          </a:lstStyle>
          <a:p>
            <a:fld id="{292805AB-935D-4553-A482-B173FDD3EAB6}" type="slidenum">
              <a:rPr kumimoji="1" lang="ja-JP" altLang="en-US" smtClean="0"/>
              <a:t>‹#›</a:t>
            </a:fld>
            <a:endParaRPr kumimoji="1" lang="ja-JP" altLang="en-US"/>
          </a:p>
        </p:txBody>
      </p:sp>
    </p:spTree>
    <p:extLst>
      <p:ext uri="{BB962C8B-B14F-4D97-AF65-F5344CB8AC3E}">
        <p14:creationId xmlns:p14="http://schemas.microsoft.com/office/powerpoint/2010/main" val="47847045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a:p>
        </p:txBody>
      </p:sp>
      <p:sp>
        <p:nvSpPr>
          <p:cNvPr id="4" name="Date Placeholder 3"/>
          <p:cNvSpPr>
            <a:spLocks noGrp="1"/>
          </p:cNvSpPr>
          <p:nvPr>
            <p:ph type="dt" sz="half" idx="10"/>
          </p:nvPr>
        </p:nvSpPr>
        <p:spPr/>
        <p:txBody>
          <a:bodyPr/>
          <a:lstStyle/>
          <a:p>
            <a:fld id="{B5E6D212-DAD6-4231-BD10-6DFDF831D5C7}" type="datetimeFigureOut">
              <a:rPr kumimoji="1" lang="ja-JP" altLang="en-US" smtClean="0"/>
              <a:t>2024/12/5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469362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B5E6D212-DAD6-4231-BD10-6DFDF831D5C7}" type="datetimeFigureOut">
              <a:rPr kumimoji="1" lang="ja-JP" altLang="en-US" smtClean="0"/>
              <a:t>2024/12/5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28207360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B5E6D212-DAD6-4231-BD10-6DFDF831D5C7}" type="datetimeFigureOut">
              <a:rPr kumimoji="1" lang="ja-JP" altLang="en-US" smtClean="0"/>
              <a:t>2024/12/5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26749154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B5E6D212-DAD6-4231-BD10-6DFDF831D5C7}" type="datetimeFigureOut">
              <a:rPr kumimoji="1" lang="ja-JP" altLang="en-US" smtClean="0"/>
              <a:t>2024/12/5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36348429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5E6D212-DAD6-4231-BD10-6DFDF831D5C7}" type="datetimeFigureOut">
              <a:rPr kumimoji="1" lang="ja-JP" altLang="en-US" smtClean="0"/>
              <a:t>2024/12/5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21166868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p:cNvSpPr>
            <a:spLocks noGrp="1"/>
          </p:cNvSpPr>
          <p:nvPr>
            <p:ph type="dt" sz="half" idx="10"/>
          </p:nvPr>
        </p:nvSpPr>
        <p:spPr/>
        <p:txBody>
          <a:bodyPr/>
          <a:lstStyle/>
          <a:p>
            <a:fld id="{B5E6D212-DAD6-4231-BD10-6DFDF831D5C7}" type="datetimeFigureOut">
              <a:rPr kumimoji="1" lang="ja-JP" altLang="en-US" smtClean="0"/>
              <a:t>2024/12/5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5021193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B5E6D212-DAD6-4231-BD10-6DFDF831D5C7}" type="datetimeFigureOut">
              <a:rPr kumimoji="1" lang="ja-JP" altLang="en-US" smtClean="0"/>
              <a:t>2024/12/5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9570336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fld id="{B5E6D212-DAD6-4231-BD10-6DFDF831D5C7}" type="datetimeFigureOut">
              <a:rPr kumimoji="1" lang="ja-JP" altLang="en-US" smtClean="0"/>
              <a:t>2024/12/5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14858546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E6D212-DAD6-4231-BD10-6DFDF831D5C7}" type="datetimeFigureOut">
              <a:rPr kumimoji="1" lang="ja-JP" altLang="en-US" smtClean="0"/>
              <a:t>2024/12/5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31213874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5E6D212-DAD6-4231-BD10-6DFDF831D5C7}" type="datetimeFigureOut">
              <a:rPr kumimoji="1" lang="ja-JP" altLang="en-US" smtClean="0"/>
              <a:t>2024/12/5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11817792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5E6D212-DAD6-4231-BD10-6DFDF831D5C7}" type="datetimeFigureOut">
              <a:rPr kumimoji="1" lang="ja-JP" altLang="en-US" smtClean="0"/>
              <a:t>2024/12/5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5503913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E6D212-DAD6-4231-BD10-6DFDF831D5C7}" type="datetimeFigureOut">
              <a:rPr kumimoji="1" lang="ja-JP" altLang="en-US" smtClean="0"/>
              <a:t>2024/12/5</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12201748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667284-3DCF-7AF9-0732-E023F974EEBF}"/>
            </a:ext>
          </a:extLst>
        </p:cNvPr>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894C065C-C7ED-E05A-78BB-350A6B0ADA45}"/>
              </a:ext>
            </a:extLst>
          </p:cNvPr>
          <p:cNvSpPr txBox="1"/>
          <p:nvPr/>
        </p:nvSpPr>
        <p:spPr>
          <a:xfrm>
            <a:off x="1368138" y="3547331"/>
            <a:ext cx="7675379" cy="2322174"/>
          </a:xfrm>
          <a:prstGeom prst="rect">
            <a:avLst/>
          </a:prstGeom>
          <a:noFill/>
        </p:spPr>
        <p:txBody>
          <a:bodyPr wrap="square" rtlCol="0">
            <a:spAutoFit/>
          </a:bodyPr>
          <a:lstStyle/>
          <a:p>
            <a:pPr>
              <a:lnSpc>
                <a:spcPct val="150000"/>
              </a:lnSpc>
            </a:pPr>
            <a:r>
              <a:rPr kumimoji="1" lang="ja-JP" altLang="en-US" sz="2000" dirty="0">
                <a:latin typeface="BIZ UDPゴシック" panose="020B0400000000000000" pitchFamily="50" charset="-128"/>
                <a:ea typeface="BIZ UDPゴシック" panose="020B0400000000000000" pitchFamily="50" charset="-128"/>
              </a:rPr>
              <a:t>○第３回部会（前回見直し検討会）の審議内容、課題整理</a:t>
            </a:r>
            <a:endParaRPr kumimoji="1" lang="en-US" altLang="ja-JP" sz="2000" dirty="0">
              <a:latin typeface="BIZ UDPゴシック" panose="020B0400000000000000" pitchFamily="50" charset="-128"/>
              <a:ea typeface="BIZ UDPゴシック" panose="020B0400000000000000" pitchFamily="50" charset="-128"/>
            </a:endParaRPr>
          </a:p>
          <a:p>
            <a:pPr>
              <a:lnSpc>
                <a:spcPct val="150000"/>
              </a:lnSpc>
            </a:pPr>
            <a:r>
              <a:rPr kumimoji="1" lang="ja-JP" altLang="en-US" sz="2000" dirty="0">
                <a:latin typeface="BIZ UDPゴシック" panose="020B0400000000000000" pitchFamily="50" charset="-128"/>
                <a:ea typeface="BIZ UDPゴシック" panose="020B0400000000000000" pitchFamily="50" charset="-128"/>
              </a:rPr>
              <a:t>○今後の取組みの方向性等</a:t>
            </a:r>
            <a:br>
              <a:rPr kumimoji="1" lang="en-US" altLang="ja-JP" sz="2000" dirty="0">
                <a:latin typeface="BIZ UDPゴシック" panose="020B0400000000000000" pitchFamily="50" charset="-128"/>
                <a:ea typeface="BIZ UDPゴシック" panose="020B0400000000000000" pitchFamily="50" charset="-128"/>
              </a:rPr>
            </a:br>
            <a:r>
              <a:rPr kumimoji="1" lang="ja-JP" altLang="en-US" sz="2000" dirty="0">
                <a:latin typeface="BIZ UDPゴシック" panose="020B0400000000000000" pitchFamily="50" charset="-128"/>
                <a:ea typeface="BIZ UDPゴシック" panose="020B0400000000000000" pitchFamily="50" charset="-128"/>
              </a:rPr>
              <a:t>　　・将来像及び基本的な方向性</a:t>
            </a:r>
            <a:endParaRPr kumimoji="1" lang="en-US" altLang="ja-JP" sz="2000" dirty="0">
              <a:latin typeface="BIZ UDPゴシック" panose="020B0400000000000000" pitchFamily="50" charset="-128"/>
              <a:ea typeface="BIZ UDPゴシック" panose="020B0400000000000000" pitchFamily="50" charset="-128"/>
            </a:endParaRPr>
          </a:p>
          <a:p>
            <a:pPr>
              <a:lnSpc>
                <a:spcPct val="150000"/>
              </a:lnSpc>
            </a:pPr>
            <a:r>
              <a:rPr kumimoji="1" lang="ja-JP" altLang="en-US" sz="2000" dirty="0">
                <a:latin typeface="BIZ UDPゴシック" panose="020B0400000000000000" pitchFamily="50" charset="-128"/>
                <a:ea typeface="BIZ UDPゴシック" panose="020B0400000000000000" pitchFamily="50" charset="-128"/>
              </a:rPr>
              <a:t>　　・基本戦略（取組方針）</a:t>
            </a:r>
            <a:endParaRPr kumimoji="1" lang="en-US" altLang="ja-JP" sz="2000" dirty="0">
              <a:latin typeface="BIZ UDPゴシック" panose="020B0400000000000000" pitchFamily="50" charset="-128"/>
              <a:ea typeface="BIZ UDPゴシック" panose="020B0400000000000000" pitchFamily="50" charset="-128"/>
            </a:endParaRPr>
          </a:p>
          <a:p>
            <a:pPr>
              <a:lnSpc>
                <a:spcPct val="150000"/>
              </a:lnSpc>
            </a:pPr>
            <a:r>
              <a:rPr kumimoji="1" lang="ja-JP" altLang="en-US" sz="2000" dirty="0">
                <a:latin typeface="BIZ UDPゴシック" panose="020B0400000000000000" pitchFamily="50" charset="-128"/>
                <a:ea typeface="BIZ UDPゴシック" panose="020B0400000000000000" pitchFamily="50" charset="-128"/>
              </a:rPr>
              <a:t>　　・計画期間等</a:t>
            </a:r>
            <a:endParaRPr kumimoji="1" lang="en-US" altLang="ja-JP" sz="2000" dirty="0">
              <a:latin typeface="BIZ UDPゴシック" panose="020B0400000000000000" pitchFamily="50" charset="-128"/>
              <a:ea typeface="BIZ UDPゴシック" panose="020B0400000000000000" pitchFamily="50" charset="-128"/>
            </a:endParaRPr>
          </a:p>
        </p:txBody>
      </p:sp>
      <p:sp>
        <p:nvSpPr>
          <p:cNvPr id="6" name="タイトル 1">
            <a:extLst>
              <a:ext uri="{FF2B5EF4-FFF2-40B4-BE49-F238E27FC236}">
                <a16:creationId xmlns:a16="http://schemas.microsoft.com/office/drawing/2014/main" id="{E71DD7B4-501B-D7CF-300E-F5C8E9CF49E9}"/>
              </a:ext>
            </a:extLst>
          </p:cNvPr>
          <p:cNvSpPr txBox="1">
            <a:spLocks/>
          </p:cNvSpPr>
          <p:nvPr/>
        </p:nvSpPr>
        <p:spPr bwMode="auto">
          <a:xfrm>
            <a:off x="1" y="1844824"/>
            <a:ext cx="9905999" cy="1106200"/>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9060" tIns="49530" rIns="99060" bIns="4953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defTabSz="990570" fontAlgn="auto">
              <a:spcAft>
                <a:spcPts val="0"/>
              </a:spcAft>
              <a:defRPr/>
            </a:pPr>
            <a:r>
              <a:rPr lang="ja-JP" altLang="en-US" sz="2800" b="1" dirty="0">
                <a:solidFill>
                  <a:sysClr val="window" lastClr="FFFFFF"/>
                </a:solidFill>
                <a:latin typeface="BIZ UDPゴシック" panose="020B0400000000000000" pitchFamily="50" charset="-128"/>
                <a:ea typeface="BIZ UDPゴシック" panose="020B0400000000000000" pitchFamily="50" charset="-128"/>
              </a:rPr>
              <a:t>今後の取組みの方向性等について</a:t>
            </a:r>
            <a:endParaRPr lang="en-US" altLang="ja-JP" sz="2800" b="1" dirty="0">
              <a:solidFill>
                <a:sysClr val="window" lastClr="FFFFFF"/>
              </a:solidFill>
              <a:latin typeface="BIZ UDPゴシック" panose="020B0400000000000000" pitchFamily="50" charset="-128"/>
              <a:ea typeface="BIZ UDPゴシック" panose="020B0400000000000000" pitchFamily="50" charset="-128"/>
            </a:endParaRPr>
          </a:p>
        </p:txBody>
      </p:sp>
      <p:sp>
        <p:nvSpPr>
          <p:cNvPr id="8" name="サブタイトル 2">
            <a:extLst>
              <a:ext uri="{FF2B5EF4-FFF2-40B4-BE49-F238E27FC236}">
                <a16:creationId xmlns:a16="http://schemas.microsoft.com/office/drawing/2014/main" id="{AF04A2EF-5376-F696-D336-978549C0D97D}"/>
              </a:ext>
            </a:extLst>
          </p:cNvPr>
          <p:cNvSpPr txBox="1">
            <a:spLocks/>
          </p:cNvSpPr>
          <p:nvPr/>
        </p:nvSpPr>
        <p:spPr bwMode="auto">
          <a:xfrm>
            <a:off x="8106654" y="260648"/>
            <a:ext cx="1166825" cy="369332"/>
          </a:xfrm>
          <a:prstGeom prst="rect">
            <a:avLst/>
          </a:prstGeom>
          <a:noFill/>
          <a:ln w="190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ctr" defTabSz="990570" fontAlgn="base">
              <a:spcBef>
                <a:spcPct val="20000"/>
              </a:spcBef>
              <a:spcAft>
                <a:spcPct val="0"/>
              </a:spcAft>
              <a:defRPr/>
            </a:pPr>
            <a:r>
              <a:rPr lang="ja-JP" altLang="en-US" kern="0" dirty="0">
                <a:latin typeface="BIZ UDPゴシック" panose="020B0400000000000000" pitchFamily="50" charset="-128"/>
                <a:ea typeface="BIZ UDPゴシック" panose="020B0400000000000000" pitchFamily="50" charset="-128"/>
              </a:rPr>
              <a:t>資料３</a:t>
            </a:r>
          </a:p>
        </p:txBody>
      </p:sp>
    </p:spTree>
    <p:extLst>
      <p:ext uri="{BB962C8B-B14F-4D97-AF65-F5344CB8AC3E}">
        <p14:creationId xmlns:p14="http://schemas.microsoft.com/office/powerpoint/2010/main" val="843855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CDB528F-492D-0125-B852-AF31CB8D0A0A}"/>
            </a:ext>
          </a:extLst>
        </p:cNvPr>
        <p:cNvGrpSpPr/>
        <p:nvPr/>
      </p:nvGrpSpPr>
      <p:grpSpPr>
        <a:xfrm>
          <a:off x="0" y="0"/>
          <a:ext cx="0" cy="0"/>
          <a:chOff x="0" y="0"/>
          <a:chExt cx="0" cy="0"/>
        </a:xfrm>
      </p:grpSpPr>
      <p:sp>
        <p:nvSpPr>
          <p:cNvPr id="7" name="タイトル 1">
            <a:extLst>
              <a:ext uri="{FF2B5EF4-FFF2-40B4-BE49-F238E27FC236}">
                <a16:creationId xmlns:a16="http://schemas.microsoft.com/office/drawing/2014/main" id="{C51FBCC2-FC1C-0A9E-139B-D833EEB5999F}"/>
              </a:ext>
            </a:extLst>
          </p:cNvPr>
          <p:cNvSpPr txBox="1">
            <a:spLocks/>
          </p:cNvSpPr>
          <p:nvPr/>
        </p:nvSpPr>
        <p:spPr bwMode="auto">
          <a:xfrm>
            <a:off x="0" y="-13515"/>
            <a:ext cx="9905999" cy="468000"/>
          </a:xfrm>
          <a:prstGeom prst="rect">
            <a:avLst/>
          </a:prstGeom>
          <a:gradFill rotWithShape="1">
            <a:gsLst>
              <a:gs pos="0">
                <a:srgbClr val="00B050"/>
              </a:gs>
              <a:gs pos="80000">
                <a:srgbClr val="00B050"/>
              </a:gs>
              <a:gs pos="100000">
                <a:srgbClr val="00B050"/>
              </a:gs>
            </a:gsLst>
            <a:lin ang="5400000" scaled="0"/>
          </a:gradFill>
          <a:ln>
            <a:noFill/>
          </a:ln>
          <a:effectLst/>
          <a:scene3d>
            <a:camera prst="orthographicFront">
              <a:rot lat="0" lon="0" rev="0"/>
            </a:camera>
            <a:lightRig rig="threePt" dir="t">
              <a:rot lat="0" lon="0" rev="1200000"/>
            </a:lightRig>
          </a:scene3d>
          <a:sp3d/>
          <a:extLst>
            <a:ext uri="{91240B29-F687-4F45-9708-019B960494DF}">
              <a14:hiddenLine xmlns:a14="http://schemas.microsoft.com/office/drawing/2010/main" w="9525">
                <a:solidFill>
                  <a:srgbClr val="000000"/>
                </a:solidFill>
                <a:miter lim="800000"/>
                <a:headEnd/>
                <a:tailEnd/>
              </a14:hiddenLine>
            </a:ext>
          </a:extLst>
        </p:spPr>
        <p:txBody>
          <a:bodyPr vert="horz" wrap="square" lIns="99060" tIns="49530" rIns="99060" bIns="4953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algn="l" defTabSz="990570" fontAlgn="auto">
              <a:spcAft>
                <a:spcPts val="0"/>
              </a:spcAft>
              <a:defRPr/>
            </a:pPr>
            <a:r>
              <a:rPr lang="ja-JP" altLang="en-US" sz="2000" b="1" dirty="0">
                <a:solidFill>
                  <a:sysClr val="window" lastClr="FFFFFF"/>
                </a:solidFill>
                <a:latin typeface="BIZ UDPゴシック" panose="020B0400000000000000" pitchFamily="50" charset="-128"/>
                <a:ea typeface="BIZ UDPゴシック" panose="020B0400000000000000" pitchFamily="50" charset="-128"/>
              </a:rPr>
              <a:t>　基本的な方向性と実現に向けた基本戦略（取組方針）（案）</a:t>
            </a:r>
          </a:p>
        </p:txBody>
      </p:sp>
      <p:sp>
        <p:nvSpPr>
          <p:cNvPr id="8" name="円/楕円 30">
            <a:extLst>
              <a:ext uri="{FF2B5EF4-FFF2-40B4-BE49-F238E27FC236}">
                <a16:creationId xmlns:a16="http://schemas.microsoft.com/office/drawing/2014/main" id="{B49765D6-6276-38B0-9A21-FD63AB54F9B9}"/>
              </a:ext>
            </a:extLst>
          </p:cNvPr>
          <p:cNvSpPr/>
          <p:nvPr/>
        </p:nvSpPr>
        <p:spPr>
          <a:xfrm>
            <a:off x="9419757" y="32608"/>
            <a:ext cx="360000" cy="360000"/>
          </a:xfrm>
          <a:prstGeom prst="ellipse">
            <a:avLst/>
          </a:prstGeom>
          <a:solidFill>
            <a:schemeClr val="bg1"/>
          </a:solidFill>
          <a:ln w="12700">
            <a:solidFill>
              <a:schemeClr val="accent6">
                <a:lumMod val="50000"/>
              </a:schemeClr>
            </a:solidFill>
          </a:ln>
          <a:effectLst/>
        </p:spPr>
        <p:style>
          <a:lnRef idx="0">
            <a:schemeClr val="accent6"/>
          </a:lnRef>
          <a:fillRef idx="3">
            <a:schemeClr val="accent6"/>
          </a:fillRef>
          <a:effectRef idx="3">
            <a:schemeClr val="accent6"/>
          </a:effectRef>
          <a:fontRef idx="minor">
            <a:schemeClr val="lt1"/>
          </a:fontRef>
        </p:style>
        <p:txBody>
          <a:bodyPr wrap="square" lIns="0" tIns="0" rIns="0" bIns="36000" rtlCol="0" anchor="ctr" anchorCtr="1"/>
          <a:lstStyle/>
          <a:p>
            <a:pPr algn="ctr"/>
            <a:fld id="{9439D75A-5D0D-4091-BA6B-B620B8DC6492}" type="slidenum">
              <a:rPr lang="ja-JP" altLang="en-US" sz="1400" b="1">
                <a:solidFill>
                  <a:schemeClr val="accent6">
                    <a:lumMod val="50000"/>
                  </a:schemeClr>
                </a:solidFill>
                <a:latin typeface="BIZ UDPゴシック" panose="020B0400000000000000" pitchFamily="50" charset="-128"/>
                <a:ea typeface="BIZ UDPゴシック" panose="020B0400000000000000" pitchFamily="50" charset="-128"/>
              </a:rPr>
              <a:t>9</a:t>
            </a:fld>
            <a:endParaRPr lang="en-US" altLang="ja-JP" sz="1400" b="1" dirty="0">
              <a:solidFill>
                <a:schemeClr val="accent6">
                  <a:lumMod val="50000"/>
                </a:schemeClr>
              </a:solidFill>
              <a:latin typeface="BIZ UDPゴシック" panose="020B0400000000000000" pitchFamily="50" charset="-128"/>
              <a:ea typeface="BIZ UDPゴシック" panose="020B0400000000000000" pitchFamily="50" charset="-128"/>
            </a:endParaRPr>
          </a:p>
        </p:txBody>
      </p:sp>
      <p:sp>
        <p:nvSpPr>
          <p:cNvPr id="5" name="テキスト ボックス 4">
            <a:extLst>
              <a:ext uri="{FF2B5EF4-FFF2-40B4-BE49-F238E27FC236}">
                <a16:creationId xmlns:a16="http://schemas.microsoft.com/office/drawing/2014/main" id="{382C91D1-6E46-4A98-9599-4F13212B6A12}"/>
              </a:ext>
            </a:extLst>
          </p:cNvPr>
          <p:cNvSpPr txBox="1"/>
          <p:nvPr/>
        </p:nvSpPr>
        <p:spPr>
          <a:xfrm>
            <a:off x="148833" y="715022"/>
            <a:ext cx="9630924" cy="2157102"/>
          </a:xfrm>
          <a:prstGeom prst="rect">
            <a:avLst/>
          </a:prstGeom>
          <a:noFill/>
          <a:ln w="19050">
            <a:solidFill>
              <a:schemeClr val="accent6">
                <a:lumMod val="60000"/>
                <a:lumOff val="40000"/>
              </a:schemeClr>
            </a:solidFill>
          </a:ln>
        </p:spPr>
        <p:txBody>
          <a:bodyPr wrap="square" tIns="144000" bIns="72000" rtlCol="0">
            <a:spAutoFit/>
          </a:bodyPr>
          <a:lstStyle/>
          <a:p>
            <a:pPr marL="266700" indent="-266700">
              <a:buFont typeface="BIZ UDPゴシック" panose="020B0400000000000000" pitchFamily="50" charset="-128"/>
              <a:buChar char="○"/>
            </a:pPr>
            <a:r>
              <a:rPr kumimoji="1" lang="ja-JP" altLang="en-US" b="1" u="sng" dirty="0">
                <a:latin typeface="BIZ UDPゴシック" panose="020B0400000000000000" pitchFamily="50" charset="-128"/>
                <a:ea typeface="BIZ UDPゴシック" panose="020B0400000000000000" pitchFamily="50" charset="-128"/>
              </a:rPr>
              <a:t>パートナーシップの充実・強化、人材育成と体制・資金の確保</a:t>
            </a:r>
            <a:endParaRPr kumimoji="1" lang="en-US" altLang="ja-JP" b="1" u="sng" dirty="0">
              <a:latin typeface="BIZ UDPゴシック" panose="020B0400000000000000" pitchFamily="50" charset="-128"/>
              <a:ea typeface="BIZ UDPゴシック" panose="020B0400000000000000" pitchFamily="50" charset="-128"/>
            </a:endParaRPr>
          </a:p>
          <a:p>
            <a:pPr marL="266700" indent="-266700">
              <a:buFont typeface="BIZ UDPゴシック" panose="020B0400000000000000" pitchFamily="50" charset="-128"/>
              <a:buChar char="○"/>
            </a:pPr>
            <a:r>
              <a:rPr kumimoji="1" lang="ja-JP" altLang="en-US" b="1" u="sng" dirty="0">
                <a:latin typeface="BIZ UDPゴシック" panose="020B0400000000000000" pitchFamily="50" charset="-128"/>
                <a:ea typeface="BIZ UDPゴシック" panose="020B0400000000000000" pitchFamily="50" charset="-128"/>
              </a:rPr>
              <a:t>地域（市町村）連携・広域（近畿圏）連携</a:t>
            </a:r>
            <a:endParaRPr kumimoji="1" lang="en-US" altLang="ja-JP" b="1" u="sng" dirty="0">
              <a:latin typeface="BIZ UDPゴシック" panose="020B0400000000000000" pitchFamily="50" charset="-128"/>
              <a:ea typeface="BIZ UDPゴシック" panose="020B0400000000000000" pitchFamily="50" charset="-128"/>
            </a:endParaRPr>
          </a:p>
          <a:p>
            <a:pPr marL="266700" indent="-266700">
              <a:buFont typeface="BIZ UDPゴシック" panose="020B0400000000000000" pitchFamily="50" charset="-128"/>
              <a:buChar char="○"/>
            </a:pPr>
            <a:r>
              <a:rPr kumimoji="1" lang="ja-JP" altLang="en-US" b="1" u="sng" dirty="0">
                <a:latin typeface="BIZ UDPゴシック" panose="020B0400000000000000" pitchFamily="50" charset="-128"/>
                <a:ea typeface="BIZ UDPゴシック" panose="020B0400000000000000" pitchFamily="50" charset="-128"/>
              </a:rPr>
              <a:t>指標設定に基づく進捗管理</a:t>
            </a:r>
            <a:endParaRPr kumimoji="1" lang="en-US" altLang="ja-JP" b="1" u="sng" dirty="0">
              <a:latin typeface="BIZ UDPゴシック" panose="020B0400000000000000" pitchFamily="50" charset="-128"/>
              <a:ea typeface="BIZ UDPゴシック" panose="020B0400000000000000" pitchFamily="50" charset="-128"/>
            </a:endParaRPr>
          </a:p>
          <a:p>
            <a:pPr marL="361950" indent="-180975">
              <a:buFont typeface="Arial" panose="020B0604020202020204" pitchFamily="34" charset="0"/>
              <a:buChar char="•"/>
            </a:pPr>
            <a:r>
              <a:rPr kumimoji="1" lang="ja-JP" altLang="en-US" dirty="0">
                <a:latin typeface="BIZ UDPゴシック" panose="020B0400000000000000" pitchFamily="50" charset="-128"/>
                <a:ea typeface="BIZ UDPゴシック" panose="020B0400000000000000" pitchFamily="50" charset="-128"/>
              </a:rPr>
              <a:t>府民、民間事業者・団体、行政（市町村・府）等の多様な主体が、それぞれの役割を認識するとともに、相互に連携して、緑地の確保や管理に取り組んでいる。</a:t>
            </a:r>
            <a:endParaRPr kumimoji="1" lang="en-US" altLang="ja-JP" dirty="0">
              <a:latin typeface="BIZ UDPゴシック" panose="020B0400000000000000" pitchFamily="50" charset="-128"/>
              <a:ea typeface="BIZ UDPゴシック" panose="020B0400000000000000" pitchFamily="50" charset="-128"/>
            </a:endParaRPr>
          </a:p>
          <a:p>
            <a:pPr marL="361950" indent="-180975">
              <a:buFont typeface="Arial" panose="020B0604020202020204" pitchFamily="34" charset="0"/>
              <a:buChar char="•"/>
            </a:pPr>
            <a:r>
              <a:rPr kumimoji="1" lang="ja-JP" altLang="en-US" dirty="0">
                <a:latin typeface="BIZ UDPゴシック" panose="020B0400000000000000" pitchFamily="50" charset="-128"/>
                <a:ea typeface="BIZ UDPゴシック" panose="020B0400000000000000" pitchFamily="50" charset="-128"/>
              </a:rPr>
              <a:t>緑地のさらなる充実に向け活動する人材、資金・体制等の仕組みが確保されている。</a:t>
            </a:r>
            <a:endParaRPr kumimoji="1" lang="en-US" altLang="ja-JP" dirty="0">
              <a:latin typeface="BIZ UDPゴシック" panose="020B0400000000000000" pitchFamily="50" charset="-128"/>
              <a:ea typeface="BIZ UDPゴシック" panose="020B0400000000000000" pitchFamily="50" charset="-128"/>
            </a:endParaRPr>
          </a:p>
          <a:p>
            <a:pPr marL="361950" indent="-180975">
              <a:buFont typeface="Arial" panose="020B0604020202020204" pitchFamily="34" charset="0"/>
              <a:buChar char="•"/>
            </a:pPr>
            <a:r>
              <a:rPr kumimoji="1" lang="ja-JP" altLang="en-US" dirty="0">
                <a:latin typeface="BIZ UDPゴシック" panose="020B0400000000000000" pitchFamily="50" charset="-128"/>
                <a:ea typeface="BIZ UDPゴシック" panose="020B0400000000000000" pitchFamily="50" charset="-128"/>
              </a:rPr>
              <a:t>アウトカム指標等に基づき進捗管理をしながら、取組みが推進できている。</a:t>
            </a:r>
            <a:endParaRPr kumimoji="1" lang="en-US" altLang="ja-JP" dirty="0">
              <a:latin typeface="BIZ UDPゴシック" panose="020B0400000000000000" pitchFamily="50" charset="-128"/>
              <a:ea typeface="BIZ UDPゴシック" panose="020B0400000000000000" pitchFamily="50" charset="-128"/>
            </a:endParaRPr>
          </a:p>
        </p:txBody>
      </p:sp>
      <p:sp>
        <p:nvSpPr>
          <p:cNvPr id="2" name="テキスト ボックス 1">
            <a:extLst>
              <a:ext uri="{FF2B5EF4-FFF2-40B4-BE49-F238E27FC236}">
                <a16:creationId xmlns:a16="http://schemas.microsoft.com/office/drawing/2014/main" id="{C7199B28-8621-1ECD-5649-FC3653B9612C}"/>
              </a:ext>
            </a:extLst>
          </p:cNvPr>
          <p:cNvSpPr txBox="1"/>
          <p:nvPr/>
        </p:nvSpPr>
        <p:spPr>
          <a:xfrm>
            <a:off x="165981" y="3190495"/>
            <a:ext cx="9613776" cy="3495930"/>
          </a:xfrm>
          <a:prstGeom prst="rect">
            <a:avLst/>
          </a:prstGeom>
          <a:noFill/>
          <a:ln w="19050">
            <a:solidFill>
              <a:schemeClr val="accent6">
                <a:lumMod val="60000"/>
                <a:lumOff val="40000"/>
              </a:schemeClr>
            </a:solidFill>
          </a:ln>
        </p:spPr>
        <p:txBody>
          <a:bodyPr wrap="square" tIns="144000" bIns="72000" rtlCol="0">
            <a:spAutoFit/>
          </a:bodyPr>
          <a:lstStyle/>
          <a:p>
            <a:pPr marL="309553" indent="-309553">
              <a:buFont typeface="Wingdings" panose="05000000000000000000" pitchFamily="2" charset="2"/>
              <a:buChar char="u"/>
            </a:pPr>
            <a:r>
              <a:rPr kumimoji="1" lang="ja-JP" altLang="en-US" b="1" u="sng" dirty="0">
                <a:latin typeface="BIZ UDPゴシック" panose="020B0400000000000000" pitchFamily="50" charset="-128"/>
                <a:ea typeface="BIZ UDPゴシック" panose="020B0400000000000000" pitchFamily="50" charset="-128"/>
              </a:rPr>
              <a:t>多様な主体の連携促進</a:t>
            </a:r>
            <a:endParaRPr kumimoji="1" lang="en-US" altLang="ja-JP" b="1" u="sng" dirty="0">
              <a:latin typeface="BIZ UDPゴシック" panose="020B0400000000000000" pitchFamily="50" charset="-128"/>
              <a:ea typeface="BIZ UDPゴシック" panose="020B0400000000000000" pitchFamily="50" charset="-128"/>
            </a:endParaRPr>
          </a:p>
          <a:p>
            <a:pPr marL="179388"/>
            <a:r>
              <a:rPr kumimoji="1" lang="ja-JP" altLang="en-US" sz="1400" dirty="0">
                <a:solidFill>
                  <a:schemeClr val="bg1">
                    <a:lumMod val="50000"/>
                  </a:schemeClr>
                </a:solidFill>
                <a:latin typeface="BIZ UDPゴシック" panose="020B0400000000000000" pitchFamily="50" charset="-128"/>
                <a:ea typeface="BIZ UDPゴシック" panose="020B0400000000000000" pitchFamily="50" charset="-128"/>
              </a:rPr>
              <a:t>（取組みイメージ例）</a:t>
            </a:r>
            <a:endParaRPr kumimoji="1" lang="en-US" altLang="ja-JP" sz="1400" dirty="0">
              <a:solidFill>
                <a:schemeClr val="bg1">
                  <a:lumMod val="50000"/>
                </a:schemeClr>
              </a:solidFill>
              <a:latin typeface="BIZ UDPゴシック" panose="020B0400000000000000" pitchFamily="50" charset="-128"/>
              <a:ea typeface="BIZ UDPゴシック" panose="020B0400000000000000" pitchFamily="50" charset="-128"/>
            </a:endParaRPr>
          </a:p>
          <a:p>
            <a:pPr marL="357188" indent="-174625">
              <a:buFont typeface="Arial" panose="020B0604020202020204" pitchFamily="34" charset="0"/>
              <a:buChar char="•"/>
            </a:pPr>
            <a:r>
              <a:rPr kumimoji="1" lang="ja-JP" altLang="en-US" sz="1600" dirty="0">
                <a:solidFill>
                  <a:schemeClr val="bg1">
                    <a:lumMod val="50000"/>
                  </a:schemeClr>
                </a:solidFill>
                <a:latin typeface="BIZ UDPゴシック" panose="020B0400000000000000" pitchFamily="50" charset="-128"/>
                <a:ea typeface="BIZ UDPゴシック" panose="020B0400000000000000" pitchFamily="50" charset="-128"/>
              </a:rPr>
              <a:t>国、地方公共団体、教育・研究機関、企業、住民、</a:t>
            </a:r>
            <a:r>
              <a:rPr kumimoji="1" lang="en-US" altLang="ja-JP" sz="1600" dirty="0">
                <a:solidFill>
                  <a:schemeClr val="bg1">
                    <a:lumMod val="50000"/>
                  </a:schemeClr>
                </a:solidFill>
                <a:latin typeface="BIZ UDPゴシック" panose="020B0400000000000000" pitchFamily="50" charset="-128"/>
                <a:ea typeface="BIZ UDPゴシック" panose="020B0400000000000000" pitchFamily="50" charset="-128"/>
              </a:rPr>
              <a:t>NPO</a:t>
            </a:r>
            <a:r>
              <a:rPr kumimoji="1" lang="ja-JP" altLang="en-US" sz="1600" dirty="0">
                <a:solidFill>
                  <a:schemeClr val="bg1">
                    <a:lumMod val="50000"/>
                  </a:schemeClr>
                </a:solidFill>
                <a:latin typeface="BIZ UDPゴシック" panose="020B0400000000000000" pitchFamily="50" charset="-128"/>
                <a:ea typeface="BIZ UDPゴシック" panose="020B0400000000000000" pitchFamily="50" charset="-128"/>
              </a:rPr>
              <a:t>など多様な主体による相互連携</a:t>
            </a:r>
            <a:endParaRPr kumimoji="1" lang="en-US" altLang="ja-JP" sz="1600" dirty="0">
              <a:solidFill>
                <a:schemeClr val="bg1">
                  <a:lumMod val="50000"/>
                </a:schemeClr>
              </a:solidFill>
              <a:latin typeface="BIZ UDPゴシック" panose="020B0400000000000000" pitchFamily="50" charset="-128"/>
              <a:ea typeface="BIZ UDPゴシック" panose="020B0400000000000000" pitchFamily="50" charset="-128"/>
            </a:endParaRPr>
          </a:p>
          <a:p>
            <a:pPr marL="357188" indent="-174625">
              <a:buFont typeface="Arial" panose="020B0604020202020204" pitchFamily="34" charset="0"/>
              <a:buChar char="•"/>
            </a:pPr>
            <a:r>
              <a:rPr kumimoji="1" lang="ja-JP" altLang="en-US" sz="1600" dirty="0">
                <a:solidFill>
                  <a:schemeClr val="bg1">
                    <a:lumMod val="50000"/>
                  </a:schemeClr>
                </a:solidFill>
                <a:latin typeface="BIZ UDPゴシック" panose="020B0400000000000000" pitchFamily="50" charset="-128"/>
                <a:ea typeface="BIZ UDPゴシック" panose="020B0400000000000000" pitchFamily="50" charset="-128"/>
              </a:rPr>
              <a:t>府民、民間団体、事業者、行政等の連携・協働による取組促進</a:t>
            </a:r>
            <a:endParaRPr kumimoji="1" lang="en-US" altLang="ja-JP" sz="1600" dirty="0">
              <a:solidFill>
                <a:schemeClr val="bg1">
                  <a:lumMod val="50000"/>
                </a:schemeClr>
              </a:solidFill>
              <a:latin typeface="BIZ UDPゴシック" panose="020B0400000000000000" pitchFamily="50" charset="-128"/>
              <a:ea typeface="BIZ UDPゴシック" panose="020B0400000000000000" pitchFamily="50" charset="-128"/>
            </a:endParaRPr>
          </a:p>
          <a:p>
            <a:pPr marL="357188" indent="-174625">
              <a:buFont typeface="Arial" panose="020B0604020202020204" pitchFamily="34" charset="0"/>
              <a:buChar char="•"/>
            </a:pPr>
            <a:r>
              <a:rPr kumimoji="1" lang="ja-JP" altLang="en-US" sz="1600" dirty="0">
                <a:solidFill>
                  <a:schemeClr val="bg1">
                    <a:lumMod val="50000"/>
                  </a:schemeClr>
                </a:solidFill>
                <a:latin typeface="BIZ UDPゴシック" panose="020B0400000000000000" pitchFamily="50" charset="-128"/>
                <a:ea typeface="BIZ UDPゴシック" panose="020B0400000000000000" pitchFamily="50" charset="-128"/>
              </a:rPr>
              <a:t>市町村や近隣府県との連携による市町村域を超える課題解決や広域的取組みの推進</a:t>
            </a:r>
            <a:endParaRPr kumimoji="1" lang="en-US" altLang="ja-JP" sz="1600" dirty="0">
              <a:solidFill>
                <a:schemeClr val="bg1">
                  <a:lumMod val="50000"/>
                </a:schemeClr>
              </a:solidFill>
              <a:latin typeface="BIZ UDPゴシック" panose="020B0400000000000000" pitchFamily="50" charset="-128"/>
              <a:ea typeface="BIZ UDPゴシック" panose="020B0400000000000000" pitchFamily="50" charset="-128"/>
            </a:endParaRPr>
          </a:p>
          <a:p>
            <a:pPr marL="309553" indent="-309553">
              <a:spcBef>
                <a:spcPts val="600"/>
              </a:spcBef>
              <a:buFont typeface="Wingdings" panose="05000000000000000000" pitchFamily="2" charset="2"/>
              <a:buChar char="u"/>
            </a:pPr>
            <a:r>
              <a:rPr kumimoji="1" lang="ja-JP" altLang="en-US" b="1" u="sng" dirty="0">
                <a:latin typeface="BIZ UDPゴシック" panose="020B0400000000000000" pitchFamily="50" charset="-128"/>
                <a:ea typeface="BIZ UDPゴシック" panose="020B0400000000000000" pitchFamily="50" charset="-128"/>
              </a:rPr>
              <a:t>人材、資金・体制等の仕組みづくりの推進</a:t>
            </a:r>
            <a:endParaRPr kumimoji="1" lang="en-US" altLang="ja-JP" b="1" u="sng" dirty="0">
              <a:latin typeface="BIZ UDPゴシック" panose="020B0400000000000000" pitchFamily="50" charset="-128"/>
              <a:ea typeface="BIZ UDPゴシック" panose="020B0400000000000000" pitchFamily="50" charset="-128"/>
            </a:endParaRPr>
          </a:p>
          <a:p>
            <a:pPr marL="179388"/>
            <a:r>
              <a:rPr kumimoji="1" lang="ja-JP" altLang="en-US" sz="1400" dirty="0">
                <a:solidFill>
                  <a:schemeClr val="bg1">
                    <a:lumMod val="50000"/>
                  </a:schemeClr>
                </a:solidFill>
                <a:latin typeface="BIZ UDPゴシック" panose="020B0400000000000000" pitchFamily="50" charset="-128"/>
                <a:ea typeface="BIZ UDPゴシック" panose="020B0400000000000000" pitchFamily="50" charset="-128"/>
              </a:rPr>
              <a:t>（取組みイメージ例）</a:t>
            </a:r>
            <a:endParaRPr kumimoji="1" lang="en-US" altLang="ja-JP" sz="1400" b="1" dirty="0">
              <a:solidFill>
                <a:schemeClr val="bg1">
                  <a:lumMod val="50000"/>
                </a:schemeClr>
              </a:solidFill>
              <a:latin typeface="BIZ UDPゴシック" panose="020B0400000000000000" pitchFamily="50" charset="-128"/>
              <a:ea typeface="BIZ UDPゴシック" panose="020B0400000000000000" pitchFamily="50" charset="-128"/>
            </a:endParaRPr>
          </a:p>
          <a:p>
            <a:pPr marL="357188" indent="-174625">
              <a:buFont typeface="Arial" panose="020B0604020202020204" pitchFamily="34" charset="0"/>
              <a:buChar char="•"/>
            </a:pPr>
            <a:r>
              <a:rPr kumimoji="1" lang="ja-JP" altLang="en-US" sz="1600" dirty="0">
                <a:solidFill>
                  <a:schemeClr val="bg1">
                    <a:lumMod val="50000"/>
                  </a:schemeClr>
                </a:solidFill>
                <a:latin typeface="BIZ UDPゴシック" panose="020B0400000000000000" pitchFamily="50" charset="-128"/>
                <a:ea typeface="BIZ UDPゴシック" panose="020B0400000000000000" pitchFamily="50" charset="-128"/>
              </a:rPr>
              <a:t>林業や農業、地域における緑化推進・維持管理に係る担い手の育成</a:t>
            </a:r>
            <a:endParaRPr kumimoji="1" lang="en-US" altLang="ja-JP" sz="1600" dirty="0">
              <a:solidFill>
                <a:schemeClr val="bg1">
                  <a:lumMod val="50000"/>
                </a:schemeClr>
              </a:solidFill>
              <a:latin typeface="BIZ UDPゴシック" panose="020B0400000000000000" pitchFamily="50" charset="-128"/>
              <a:ea typeface="BIZ UDPゴシック" panose="020B0400000000000000" pitchFamily="50" charset="-128"/>
            </a:endParaRPr>
          </a:p>
          <a:p>
            <a:pPr marL="357188" indent="-174625">
              <a:buFont typeface="Arial" panose="020B0604020202020204" pitchFamily="34" charset="0"/>
              <a:buChar char="•"/>
            </a:pPr>
            <a:r>
              <a:rPr kumimoji="1" lang="ja-JP" altLang="en-US" sz="1600" dirty="0">
                <a:solidFill>
                  <a:schemeClr val="bg1">
                    <a:lumMod val="50000"/>
                  </a:schemeClr>
                </a:solidFill>
                <a:latin typeface="BIZ UDPゴシック" panose="020B0400000000000000" pitchFamily="50" charset="-128"/>
                <a:ea typeface="BIZ UDPゴシック" panose="020B0400000000000000" pitchFamily="50" charset="-128"/>
              </a:rPr>
              <a:t>地域のみどりの担い手となる住民の樹木等に対する理解の促進</a:t>
            </a:r>
            <a:endParaRPr kumimoji="1" lang="en-US" altLang="ja-JP" sz="1600" dirty="0">
              <a:solidFill>
                <a:schemeClr val="bg1">
                  <a:lumMod val="50000"/>
                </a:schemeClr>
              </a:solidFill>
              <a:latin typeface="BIZ UDPゴシック" panose="020B0400000000000000" pitchFamily="50" charset="-128"/>
              <a:ea typeface="BIZ UDPゴシック" panose="020B0400000000000000" pitchFamily="50" charset="-128"/>
            </a:endParaRPr>
          </a:p>
          <a:p>
            <a:pPr marL="357188" indent="-174625">
              <a:buFont typeface="Arial" panose="020B0604020202020204" pitchFamily="34" charset="0"/>
              <a:buChar char="•"/>
            </a:pPr>
            <a:r>
              <a:rPr kumimoji="1" lang="ja-JP" altLang="en-US" sz="1600" dirty="0">
                <a:solidFill>
                  <a:schemeClr val="bg1">
                    <a:lumMod val="50000"/>
                  </a:schemeClr>
                </a:solidFill>
                <a:latin typeface="BIZ UDPゴシック" panose="020B0400000000000000" pitchFamily="50" charset="-128"/>
                <a:ea typeface="BIZ UDPゴシック" panose="020B0400000000000000" pitchFamily="50" charset="-128"/>
              </a:rPr>
              <a:t>民間からの投資、寄付金の受入れなど多様な資金の確保、官民連携などによる体制の確保等や、これらを支える仕組みの構築</a:t>
            </a:r>
            <a:endParaRPr kumimoji="1" lang="en-US" altLang="ja-JP" sz="1600" dirty="0">
              <a:solidFill>
                <a:schemeClr val="bg1">
                  <a:lumMod val="50000"/>
                </a:schemeClr>
              </a:solidFill>
              <a:latin typeface="BIZ UDPゴシック" panose="020B0400000000000000" pitchFamily="50" charset="-128"/>
              <a:ea typeface="BIZ UDPゴシック" panose="020B0400000000000000" pitchFamily="50" charset="-128"/>
            </a:endParaRPr>
          </a:p>
          <a:p>
            <a:pPr marL="357188" indent="-174625">
              <a:buFont typeface="Arial" panose="020B0604020202020204" pitchFamily="34" charset="0"/>
              <a:buChar char="•"/>
            </a:pPr>
            <a:r>
              <a:rPr kumimoji="1" lang="ja-JP" altLang="en-US" sz="1600" dirty="0">
                <a:solidFill>
                  <a:schemeClr val="bg1">
                    <a:lumMod val="50000"/>
                  </a:schemeClr>
                </a:solidFill>
                <a:latin typeface="BIZ UDPゴシック" panose="020B0400000000000000" pitchFamily="50" charset="-128"/>
                <a:ea typeface="BIZ UDPゴシック" panose="020B0400000000000000" pitchFamily="50" charset="-128"/>
              </a:rPr>
              <a:t>みどりや公園・緑地を活かした施設やイベントの収益等の還元によるさらなる魅力の向上</a:t>
            </a:r>
            <a:endParaRPr kumimoji="1" lang="en-US" altLang="ja-JP" sz="1600" dirty="0">
              <a:solidFill>
                <a:schemeClr val="bg1">
                  <a:lumMod val="50000"/>
                </a:schemeClr>
              </a:solidFill>
              <a:latin typeface="BIZ UDPゴシック" panose="020B0400000000000000" pitchFamily="50" charset="-128"/>
              <a:ea typeface="BIZ UDPゴシック" panose="020B0400000000000000" pitchFamily="50" charset="-128"/>
            </a:endParaRPr>
          </a:p>
          <a:p>
            <a:pPr marL="357188" indent="-174625">
              <a:buFont typeface="Arial" panose="020B0604020202020204" pitchFamily="34" charset="0"/>
              <a:buChar char="•"/>
            </a:pPr>
            <a:r>
              <a:rPr kumimoji="1" lang="ja-JP" altLang="en-US" sz="1600" dirty="0">
                <a:solidFill>
                  <a:schemeClr val="bg1">
                    <a:lumMod val="50000"/>
                  </a:schemeClr>
                </a:solidFill>
                <a:latin typeface="BIZ UDPゴシック" panose="020B0400000000000000" pitchFamily="50" charset="-128"/>
                <a:ea typeface="BIZ UDPゴシック" panose="020B0400000000000000" pitchFamily="50" charset="-128"/>
              </a:rPr>
              <a:t>他分野との連携による資金の確保</a:t>
            </a:r>
            <a:endParaRPr kumimoji="1" lang="en-US" altLang="ja-JP" sz="1600" dirty="0">
              <a:solidFill>
                <a:schemeClr val="bg1">
                  <a:lumMod val="50000"/>
                </a:schemeClr>
              </a:solidFill>
              <a:latin typeface="BIZ UDPゴシック" panose="020B0400000000000000" pitchFamily="50" charset="-128"/>
              <a:ea typeface="BIZ UDPゴシック" panose="020B0400000000000000" pitchFamily="50" charset="-128"/>
            </a:endParaRPr>
          </a:p>
        </p:txBody>
      </p:sp>
      <p:sp>
        <p:nvSpPr>
          <p:cNvPr id="4" name="四角形: 角を丸くする 3">
            <a:extLst>
              <a:ext uri="{FF2B5EF4-FFF2-40B4-BE49-F238E27FC236}">
                <a16:creationId xmlns:a16="http://schemas.microsoft.com/office/drawing/2014/main" id="{16150E8C-6B1A-47EA-CA42-5349C4887AEE}"/>
              </a:ext>
            </a:extLst>
          </p:cNvPr>
          <p:cNvSpPr/>
          <p:nvPr/>
        </p:nvSpPr>
        <p:spPr>
          <a:xfrm>
            <a:off x="165981" y="3063067"/>
            <a:ext cx="2135268" cy="267700"/>
          </a:xfrm>
          <a:prstGeom prst="roundRect">
            <a:avLst>
              <a:gd name="adj" fmla="val 32531"/>
            </a:avLst>
          </a:prstGeom>
          <a:solidFill>
            <a:schemeClr val="accent6"/>
          </a:solidFill>
          <a:ln>
            <a:solidFill>
              <a:schemeClr val="accent6">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latin typeface="BIZ UDPゴシック" panose="020B0400000000000000" pitchFamily="50" charset="-128"/>
                <a:ea typeface="BIZ UDPゴシック" panose="020B0400000000000000" pitchFamily="50" charset="-128"/>
              </a:rPr>
              <a:t>基本戦略（取組方針）</a:t>
            </a:r>
          </a:p>
        </p:txBody>
      </p:sp>
      <p:sp>
        <p:nvSpPr>
          <p:cNvPr id="9" name="四角形: 角を丸くする 8">
            <a:extLst>
              <a:ext uri="{FF2B5EF4-FFF2-40B4-BE49-F238E27FC236}">
                <a16:creationId xmlns:a16="http://schemas.microsoft.com/office/drawing/2014/main" id="{08C93D50-EDC6-3FC9-46A1-DE599A1482D7}"/>
              </a:ext>
            </a:extLst>
          </p:cNvPr>
          <p:cNvSpPr/>
          <p:nvPr/>
        </p:nvSpPr>
        <p:spPr>
          <a:xfrm>
            <a:off x="148833" y="576721"/>
            <a:ext cx="2070385" cy="267700"/>
          </a:xfrm>
          <a:prstGeom prst="roundRect">
            <a:avLst>
              <a:gd name="adj" fmla="val 37654"/>
            </a:avLst>
          </a:prstGeom>
          <a:solidFill>
            <a:schemeClr val="accent6"/>
          </a:solidFill>
          <a:ln>
            <a:solidFill>
              <a:schemeClr val="accent6">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latin typeface="BIZ UDPゴシック" panose="020B0400000000000000" pitchFamily="50" charset="-128"/>
                <a:ea typeface="BIZ UDPゴシック" panose="020B0400000000000000" pitchFamily="50" charset="-128"/>
              </a:rPr>
              <a:t>基本的な方向性</a:t>
            </a:r>
          </a:p>
        </p:txBody>
      </p:sp>
    </p:spTree>
    <p:extLst>
      <p:ext uri="{BB962C8B-B14F-4D97-AF65-F5344CB8AC3E}">
        <p14:creationId xmlns:p14="http://schemas.microsoft.com/office/powerpoint/2010/main" val="30977769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CB8A13F-EBE6-4DB8-BE2A-0E59A8075A53}"/>
              </a:ext>
            </a:extLst>
          </p:cNvPr>
          <p:cNvSpPr txBox="1">
            <a:spLocks/>
          </p:cNvSpPr>
          <p:nvPr/>
        </p:nvSpPr>
        <p:spPr bwMode="auto">
          <a:xfrm>
            <a:off x="0" y="-13515"/>
            <a:ext cx="9905999" cy="468000"/>
          </a:xfrm>
          <a:prstGeom prst="rect">
            <a:avLst/>
          </a:prstGeom>
          <a:gradFill rotWithShape="1">
            <a:gsLst>
              <a:gs pos="0">
                <a:srgbClr val="00B050"/>
              </a:gs>
              <a:gs pos="80000">
                <a:srgbClr val="00B050"/>
              </a:gs>
              <a:gs pos="100000">
                <a:srgbClr val="00B050"/>
              </a:gs>
            </a:gsLst>
            <a:lin ang="5400000" scaled="0"/>
          </a:gradFill>
          <a:ln>
            <a:noFill/>
          </a:ln>
          <a:effectLst/>
          <a:scene3d>
            <a:camera prst="orthographicFront">
              <a:rot lat="0" lon="0" rev="0"/>
            </a:camera>
            <a:lightRig rig="threePt" dir="t">
              <a:rot lat="0" lon="0" rev="1200000"/>
            </a:lightRig>
          </a:scene3d>
          <a:sp3d/>
          <a:extLst>
            <a:ext uri="{91240B29-F687-4F45-9708-019B960494DF}">
              <a14:hiddenLine xmlns:a14="http://schemas.microsoft.com/office/drawing/2010/main" w="9525">
                <a:solidFill>
                  <a:srgbClr val="000000"/>
                </a:solidFill>
                <a:miter lim="800000"/>
                <a:headEnd/>
                <a:tailEnd/>
              </a14:hiddenLine>
            </a:ext>
          </a:extLst>
        </p:spPr>
        <p:txBody>
          <a:bodyPr vert="horz" wrap="square" lIns="99060" tIns="49530" rIns="99060" bIns="4953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algn="l" defTabSz="990570" fontAlgn="auto">
              <a:spcAft>
                <a:spcPts val="0"/>
              </a:spcAft>
              <a:defRPr/>
            </a:pPr>
            <a:r>
              <a:rPr lang="ja-JP" altLang="en-US" sz="2000" b="1" dirty="0">
                <a:solidFill>
                  <a:sysClr val="window" lastClr="FFFFFF"/>
                </a:solidFill>
                <a:latin typeface="BIZ UDPゴシック" panose="020B0400000000000000" pitchFamily="50" charset="-128"/>
                <a:ea typeface="BIZ UDPゴシック" panose="020B0400000000000000" pitchFamily="50" charset="-128"/>
              </a:rPr>
              <a:t>　計画期間等（案）</a:t>
            </a:r>
          </a:p>
        </p:txBody>
      </p:sp>
      <p:sp>
        <p:nvSpPr>
          <p:cNvPr id="3" name="円/楕円 30">
            <a:extLst>
              <a:ext uri="{FF2B5EF4-FFF2-40B4-BE49-F238E27FC236}">
                <a16:creationId xmlns:a16="http://schemas.microsoft.com/office/drawing/2014/main" id="{C228388B-E409-4F6C-A43F-13ABB958F856}"/>
              </a:ext>
            </a:extLst>
          </p:cNvPr>
          <p:cNvSpPr/>
          <p:nvPr/>
        </p:nvSpPr>
        <p:spPr>
          <a:xfrm>
            <a:off x="9419757" y="32608"/>
            <a:ext cx="360000" cy="360000"/>
          </a:xfrm>
          <a:prstGeom prst="ellipse">
            <a:avLst/>
          </a:prstGeom>
          <a:solidFill>
            <a:schemeClr val="bg1"/>
          </a:solidFill>
          <a:ln w="12700">
            <a:solidFill>
              <a:schemeClr val="accent6">
                <a:lumMod val="50000"/>
              </a:schemeClr>
            </a:solidFill>
          </a:ln>
          <a:effectLst/>
        </p:spPr>
        <p:style>
          <a:lnRef idx="0">
            <a:schemeClr val="accent6"/>
          </a:lnRef>
          <a:fillRef idx="3">
            <a:schemeClr val="accent6"/>
          </a:fillRef>
          <a:effectRef idx="3">
            <a:schemeClr val="accent6"/>
          </a:effectRef>
          <a:fontRef idx="minor">
            <a:schemeClr val="lt1"/>
          </a:fontRef>
        </p:style>
        <p:txBody>
          <a:bodyPr wrap="square" lIns="0" tIns="0" rIns="0" bIns="36000" rtlCol="0" anchor="ctr" anchorCtr="1"/>
          <a:lstStyle/>
          <a:p>
            <a:pPr algn="ctr"/>
            <a:fld id="{9439D75A-5D0D-4091-BA6B-B620B8DC6492}" type="slidenum">
              <a:rPr lang="ja-JP" altLang="en-US" sz="1400" b="1">
                <a:solidFill>
                  <a:schemeClr val="accent6">
                    <a:lumMod val="50000"/>
                  </a:schemeClr>
                </a:solidFill>
                <a:latin typeface="BIZ UDPゴシック" panose="020B0400000000000000" pitchFamily="50" charset="-128"/>
                <a:ea typeface="BIZ UDPゴシック" panose="020B0400000000000000" pitchFamily="50" charset="-128"/>
              </a:rPr>
              <a:t>10</a:t>
            </a:fld>
            <a:endParaRPr lang="en-US" altLang="ja-JP" sz="1400" b="1" dirty="0">
              <a:solidFill>
                <a:schemeClr val="accent6">
                  <a:lumMod val="50000"/>
                </a:schemeClr>
              </a:solidFill>
              <a:latin typeface="BIZ UDPゴシック" panose="020B0400000000000000" pitchFamily="50" charset="-128"/>
              <a:ea typeface="BIZ UDPゴシック" panose="020B0400000000000000" pitchFamily="50" charset="-128"/>
            </a:endParaRPr>
          </a:p>
        </p:txBody>
      </p:sp>
      <p:sp>
        <p:nvSpPr>
          <p:cNvPr id="4" name="テキスト ボックス 3">
            <a:extLst>
              <a:ext uri="{FF2B5EF4-FFF2-40B4-BE49-F238E27FC236}">
                <a16:creationId xmlns:a16="http://schemas.microsoft.com/office/drawing/2014/main" id="{74E51C49-BE00-4ABE-BB40-6940653FC16A}"/>
              </a:ext>
            </a:extLst>
          </p:cNvPr>
          <p:cNvSpPr txBox="1"/>
          <p:nvPr/>
        </p:nvSpPr>
        <p:spPr>
          <a:xfrm>
            <a:off x="358059" y="679921"/>
            <a:ext cx="9189875" cy="1130291"/>
          </a:xfrm>
          <a:prstGeom prst="rect">
            <a:avLst/>
          </a:prstGeom>
          <a:noFill/>
          <a:ln w="19050">
            <a:solidFill>
              <a:schemeClr val="accent6">
                <a:lumMod val="60000"/>
                <a:lumOff val="40000"/>
              </a:schemeClr>
            </a:solidFill>
          </a:ln>
        </p:spPr>
        <p:txBody>
          <a:bodyPr wrap="square" tIns="72000" bIns="72000" rtlCol="0">
            <a:spAutoFit/>
          </a:bodyPr>
          <a:lstStyle/>
          <a:p>
            <a:pPr marL="285750" indent="-285750">
              <a:buFont typeface="Wingdings" panose="05000000000000000000" pitchFamily="2" charset="2"/>
              <a:buChar char="u"/>
            </a:pPr>
            <a:r>
              <a:rPr kumimoji="1" lang="ja-JP" altLang="en-US" b="1" u="sng" dirty="0">
                <a:latin typeface="BIZ UDPゴシック" panose="020B0400000000000000" pitchFamily="50" charset="-128"/>
                <a:ea typeface="BIZ UDPゴシック" panose="020B0400000000000000" pitchFamily="50" charset="-128"/>
              </a:rPr>
              <a:t>現行計画の計画期間</a:t>
            </a:r>
            <a:endParaRPr kumimoji="1" lang="en-US" altLang="ja-JP" b="1" u="sng" dirty="0">
              <a:latin typeface="BIZ UDPゴシック" panose="020B0400000000000000" pitchFamily="50" charset="-128"/>
              <a:ea typeface="BIZ UDPゴシック" panose="020B0400000000000000" pitchFamily="50" charset="-128"/>
            </a:endParaRPr>
          </a:p>
          <a:p>
            <a:pPr>
              <a:spcBef>
                <a:spcPts val="600"/>
              </a:spcBef>
            </a:pPr>
            <a:r>
              <a:rPr kumimoji="1" lang="ja-JP" altLang="en-US" dirty="0">
                <a:latin typeface="BIZ UDPゴシック" panose="020B0400000000000000" pitchFamily="50" charset="-128"/>
                <a:ea typeface="BIZ UDPゴシック" panose="020B0400000000000000" pitchFamily="50" charset="-128"/>
              </a:rPr>
              <a:t>　２００９年１２月～</a:t>
            </a:r>
            <a:r>
              <a:rPr kumimoji="1" lang="ja-JP" altLang="en-US" b="1" u="sng" dirty="0">
                <a:latin typeface="BIZ UDPゴシック" panose="020B0400000000000000" pitchFamily="50" charset="-128"/>
                <a:ea typeface="BIZ UDPゴシック" panose="020B0400000000000000" pitchFamily="50" charset="-128"/>
              </a:rPr>
              <a:t>２０２５年</a:t>
            </a:r>
            <a:endParaRPr kumimoji="1" lang="en-US" altLang="ja-JP" dirty="0">
              <a:latin typeface="BIZ UDPゴシック" panose="020B0400000000000000" pitchFamily="50" charset="-128"/>
              <a:ea typeface="BIZ UDPゴシック" panose="020B0400000000000000" pitchFamily="50" charset="-128"/>
            </a:endParaRPr>
          </a:p>
          <a:p>
            <a:pPr marL="357188" indent="-357188">
              <a:spcBef>
                <a:spcPts val="300"/>
              </a:spcBef>
            </a:pPr>
            <a:r>
              <a:rPr kumimoji="1" lang="ja-JP" altLang="en-US" dirty="0">
                <a:latin typeface="BIZ UDPゴシック" panose="020B0400000000000000" pitchFamily="50" charset="-128"/>
                <a:ea typeface="BIZ UDPゴシック" panose="020B0400000000000000" pitchFamily="50" charset="-128"/>
              </a:rPr>
              <a:t>　</a:t>
            </a:r>
            <a:r>
              <a:rPr kumimoji="1" lang="en-US" altLang="ja-JP" sz="1400" dirty="0">
                <a:latin typeface="BIZ UDPゴシック" panose="020B0400000000000000" pitchFamily="50" charset="-128"/>
                <a:ea typeface="BIZ UDPゴシック" panose="020B0400000000000000" pitchFamily="50" charset="-128"/>
              </a:rPr>
              <a:t>※</a:t>
            </a:r>
            <a:r>
              <a:rPr kumimoji="1" lang="ja-JP" altLang="en-US" sz="1400" dirty="0">
                <a:latin typeface="BIZ UDPゴシック" panose="020B0400000000000000" pitchFamily="50" charset="-128"/>
                <a:ea typeface="BIZ UDPゴシック" panose="020B0400000000000000" pitchFamily="50" charset="-128"/>
              </a:rPr>
              <a:t>「将来ビジョン・大阪」（２００８～２０２５年）の「みどりの風を感じる大都市 オンリー１」の実現プラン</a:t>
            </a:r>
            <a:endParaRPr kumimoji="1" lang="en-US" altLang="ja-JP" dirty="0">
              <a:latin typeface="BIZ UDPゴシック" panose="020B0400000000000000" pitchFamily="50" charset="-128"/>
              <a:ea typeface="BIZ UDPゴシック" panose="020B0400000000000000" pitchFamily="50" charset="-128"/>
            </a:endParaRPr>
          </a:p>
        </p:txBody>
      </p:sp>
      <p:sp>
        <p:nvSpPr>
          <p:cNvPr id="6" name="テキスト ボックス 5">
            <a:extLst>
              <a:ext uri="{FF2B5EF4-FFF2-40B4-BE49-F238E27FC236}">
                <a16:creationId xmlns:a16="http://schemas.microsoft.com/office/drawing/2014/main" id="{6DB3FD55-8F27-4EF3-B49E-0985547F17C9}"/>
              </a:ext>
            </a:extLst>
          </p:cNvPr>
          <p:cNvSpPr txBox="1"/>
          <p:nvPr/>
        </p:nvSpPr>
        <p:spPr>
          <a:xfrm>
            <a:off x="358058" y="2439963"/>
            <a:ext cx="9189875" cy="1530401"/>
          </a:xfrm>
          <a:prstGeom prst="rect">
            <a:avLst/>
          </a:prstGeom>
          <a:noFill/>
          <a:ln w="19050">
            <a:solidFill>
              <a:schemeClr val="accent6">
                <a:lumMod val="60000"/>
                <a:lumOff val="40000"/>
              </a:schemeClr>
            </a:solidFill>
          </a:ln>
        </p:spPr>
        <p:txBody>
          <a:bodyPr wrap="square" tIns="72000" bIns="72000" rtlCol="0" anchor="ctr" anchorCtr="0">
            <a:spAutoFit/>
          </a:bodyPr>
          <a:lstStyle/>
          <a:p>
            <a:pPr marL="285750" indent="-285750">
              <a:buFont typeface="Wingdings" panose="05000000000000000000" pitchFamily="2" charset="2"/>
              <a:buChar char="u"/>
            </a:pPr>
            <a:r>
              <a:rPr kumimoji="1" lang="ja-JP" altLang="en-US" dirty="0">
                <a:latin typeface="BIZ UDPゴシック" panose="020B0400000000000000" pitchFamily="50" charset="-128"/>
                <a:ea typeface="BIZ UDPゴシック" panose="020B0400000000000000" pitchFamily="50" charset="-128"/>
              </a:rPr>
              <a:t>みどりに係る将来像や方向性は１００年の体系を意識した検討が必要。</a:t>
            </a:r>
            <a:endParaRPr kumimoji="1" lang="en-US" altLang="ja-JP" dirty="0">
              <a:latin typeface="BIZ UDPゴシック" panose="020B0400000000000000" pitchFamily="50" charset="-128"/>
              <a:ea typeface="BIZ UDPゴシック" panose="020B0400000000000000" pitchFamily="50" charset="-128"/>
            </a:endParaRPr>
          </a:p>
          <a:p>
            <a:pPr marL="285750" indent="-285750">
              <a:buFont typeface="Wingdings" panose="05000000000000000000" pitchFamily="2" charset="2"/>
              <a:buChar char="u"/>
            </a:pPr>
            <a:r>
              <a:rPr kumimoji="1" lang="ja-JP" altLang="en-US" dirty="0">
                <a:latin typeface="BIZ UDPゴシック" panose="020B0400000000000000" pitchFamily="50" charset="-128"/>
                <a:ea typeface="BIZ UDPゴシック" panose="020B0400000000000000" pitchFamily="50" charset="-128"/>
              </a:rPr>
              <a:t>「大阪のまちづくりグランドデザイン」では、</a:t>
            </a:r>
            <a:r>
              <a:rPr kumimoji="1" lang="ja-JP" altLang="en-US" b="1" u="sng" dirty="0">
                <a:latin typeface="BIZ UDPゴシック" panose="020B0400000000000000" pitchFamily="50" charset="-128"/>
                <a:ea typeface="BIZ UDPゴシック" panose="020B0400000000000000" pitchFamily="50" charset="-128"/>
              </a:rPr>
              <a:t>２０５０年を目標</a:t>
            </a:r>
            <a:r>
              <a:rPr kumimoji="1" lang="ja-JP" altLang="en-US" dirty="0">
                <a:latin typeface="BIZ UDPゴシック" panose="020B0400000000000000" pitchFamily="50" charset="-128"/>
                <a:ea typeface="BIZ UDPゴシック" panose="020B0400000000000000" pitchFamily="50" charset="-128"/>
              </a:rPr>
              <a:t>として、大阪のめざすべき</a:t>
            </a:r>
            <a:br>
              <a:rPr kumimoji="1" lang="en-US" altLang="ja-JP" dirty="0">
                <a:latin typeface="BIZ UDPゴシック" panose="020B0400000000000000" pitchFamily="50" charset="-128"/>
                <a:ea typeface="BIZ UDPゴシック" panose="020B0400000000000000" pitchFamily="50" charset="-128"/>
              </a:rPr>
            </a:br>
            <a:r>
              <a:rPr kumimoji="1" lang="ja-JP" altLang="en-US" dirty="0">
                <a:latin typeface="BIZ UDPゴシック" panose="020B0400000000000000" pitchFamily="50" charset="-128"/>
                <a:ea typeface="BIZ UDPゴシック" panose="020B0400000000000000" pitchFamily="50" charset="-128"/>
              </a:rPr>
              <a:t>都市像やまちづくりの方向性を提示。</a:t>
            </a:r>
            <a:endParaRPr kumimoji="1" lang="en-US" altLang="ja-JP" dirty="0">
              <a:latin typeface="BIZ UDPゴシック" panose="020B0400000000000000" pitchFamily="50" charset="-128"/>
              <a:ea typeface="BIZ UDPゴシック" panose="020B0400000000000000" pitchFamily="50" charset="-128"/>
            </a:endParaRPr>
          </a:p>
          <a:p>
            <a:pPr marL="285750" indent="-285750">
              <a:buFont typeface="Wingdings" panose="05000000000000000000" pitchFamily="2" charset="2"/>
              <a:buChar char="u"/>
            </a:pPr>
            <a:r>
              <a:rPr kumimoji="1" lang="ja-JP" altLang="en-US" dirty="0">
                <a:latin typeface="BIZ UDPゴシック" panose="020B0400000000000000" pitchFamily="50" charset="-128"/>
                <a:ea typeface="BIZ UDPゴシック" panose="020B0400000000000000" pitchFamily="50" charset="-128"/>
              </a:rPr>
              <a:t>「２０３０大阪府環境総合計画」では、</a:t>
            </a:r>
            <a:r>
              <a:rPr kumimoji="1" lang="ja-JP" altLang="en-US" b="1" u="sng" dirty="0">
                <a:latin typeface="BIZ UDPゴシック" panose="020B0400000000000000" pitchFamily="50" charset="-128"/>
                <a:ea typeface="BIZ UDPゴシック" panose="020B0400000000000000" pitchFamily="50" charset="-128"/>
              </a:rPr>
              <a:t>２０５０年のめざすべき将来像</a:t>
            </a:r>
            <a:r>
              <a:rPr kumimoji="1" lang="ja-JP" altLang="en-US" dirty="0">
                <a:latin typeface="BIZ UDPゴシック" panose="020B0400000000000000" pitchFamily="50" charset="-128"/>
                <a:ea typeface="BIZ UDPゴシック" panose="020B0400000000000000" pitchFamily="50" charset="-128"/>
              </a:rPr>
              <a:t>を掲げるとともに、</a:t>
            </a:r>
            <a:br>
              <a:rPr kumimoji="1" lang="en-US" altLang="ja-JP" dirty="0">
                <a:latin typeface="BIZ UDPゴシック" panose="020B0400000000000000" pitchFamily="50" charset="-128"/>
                <a:ea typeface="BIZ UDPゴシック" panose="020B0400000000000000" pitchFamily="50" charset="-128"/>
              </a:rPr>
            </a:br>
            <a:r>
              <a:rPr kumimoji="1" lang="ja-JP" altLang="en-US" b="1" u="sng" dirty="0">
                <a:latin typeface="BIZ UDPゴシック" panose="020B0400000000000000" pitchFamily="50" charset="-128"/>
                <a:ea typeface="BIZ UDPゴシック" panose="020B0400000000000000" pitchFamily="50" charset="-128"/>
              </a:rPr>
              <a:t>２０３０年の実現すべき姿</a:t>
            </a:r>
            <a:r>
              <a:rPr kumimoji="1" lang="ja-JP" altLang="en-US" dirty="0">
                <a:latin typeface="BIZ UDPゴシック" panose="020B0400000000000000" pitchFamily="50" charset="-128"/>
                <a:ea typeface="BIZ UDPゴシック" panose="020B0400000000000000" pitchFamily="50" charset="-128"/>
              </a:rPr>
              <a:t>を提示。</a:t>
            </a:r>
            <a:endParaRPr kumimoji="1" lang="en-US" altLang="ja-JP" dirty="0">
              <a:latin typeface="BIZ UDPゴシック" panose="020B0400000000000000" pitchFamily="50" charset="-128"/>
              <a:ea typeface="BIZ UDPゴシック" panose="020B0400000000000000" pitchFamily="50" charset="-128"/>
            </a:endParaRPr>
          </a:p>
        </p:txBody>
      </p:sp>
      <p:sp>
        <p:nvSpPr>
          <p:cNvPr id="7" name="矢印: 下 6">
            <a:extLst>
              <a:ext uri="{FF2B5EF4-FFF2-40B4-BE49-F238E27FC236}">
                <a16:creationId xmlns:a16="http://schemas.microsoft.com/office/drawing/2014/main" id="{C8966BC1-76D7-49F1-B108-9898F308F90A}"/>
              </a:ext>
            </a:extLst>
          </p:cNvPr>
          <p:cNvSpPr/>
          <p:nvPr/>
        </p:nvSpPr>
        <p:spPr>
          <a:xfrm>
            <a:off x="4531267" y="1926315"/>
            <a:ext cx="843456" cy="314535"/>
          </a:xfrm>
          <a:prstGeom prst="downArrow">
            <a:avLst/>
          </a:prstGeom>
          <a:solidFill>
            <a:schemeClr val="accent6">
              <a:lumMod val="20000"/>
              <a:lumOff val="80000"/>
            </a:schemeClr>
          </a:solidFill>
          <a:ln w="19050">
            <a:solidFill>
              <a:schemeClr val="accent6">
                <a:lumMod val="40000"/>
                <a:lumOff val="6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AF888C7F-BE7E-46FD-8184-CF071B848DE1}"/>
              </a:ext>
            </a:extLst>
          </p:cNvPr>
          <p:cNvSpPr txBox="1"/>
          <p:nvPr/>
        </p:nvSpPr>
        <p:spPr>
          <a:xfrm>
            <a:off x="327475" y="4585019"/>
            <a:ext cx="9272282" cy="1530401"/>
          </a:xfrm>
          <a:prstGeom prst="rect">
            <a:avLst/>
          </a:prstGeom>
          <a:noFill/>
          <a:ln w="19050">
            <a:solidFill>
              <a:schemeClr val="accent6">
                <a:lumMod val="60000"/>
                <a:lumOff val="40000"/>
              </a:schemeClr>
            </a:solidFill>
          </a:ln>
        </p:spPr>
        <p:txBody>
          <a:bodyPr wrap="square" tIns="72000" bIns="72000" rtlCol="0" anchor="ctr" anchorCtr="0">
            <a:spAutoFit/>
          </a:bodyPr>
          <a:lstStyle/>
          <a:p>
            <a:pPr marL="285750" indent="-285750">
              <a:buFont typeface="Wingdings" panose="05000000000000000000" pitchFamily="2" charset="2"/>
              <a:buChar char="u"/>
            </a:pPr>
            <a:r>
              <a:rPr kumimoji="1" lang="ja-JP" altLang="en-US" dirty="0">
                <a:latin typeface="BIZ UDPゴシック" panose="020B0400000000000000" pitchFamily="50" charset="-128"/>
                <a:ea typeface="BIZ UDPゴシック" panose="020B0400000000000000" pitchFamily="50" charset="-128"/>
              </a:rPr>
              <a:t>みどりづくりは短期間で実現できるものではなく、長期的な視点を持って取り組む必要。</a:t>
            </a:r>
            <a:endParaRPr kumimoji="1" lang="en-US" altLang="ja-JP" dirty="0">
              <a:latin typeface="BIZ UDPゴシック" panose="020B0400000000000000" pitchFamily="50" charset="-128"/>
              <a:ea typeface="BIZ UDPゴシック" panose="020B0400000000000000" pitchFamily="50" charset="-128"/>
            </a:endParaRPr>
          </a:p>
          <a:p>
            <a:pPr marL="285750" indent="-285750">
              <a:buFont typeface="Wingdings" panose="05000000000000000000" pitchFamily="2" charset="2"/>
              <a:buChar char="u"/>
            </a:pPr>
            <a:r>
              <a:rPr kumimoji="1" lang="ja-JP" altLang="en-US" dirty="0">
                <a:latin typeface="BIZ UDPゴシック" panose="020B0400000000000000" pitchFamily="50" charset="-128"/>
                <a:ea typeface="BIZ UDPゴシック" panose="020B0400000000000000" pitchFamily="50" charset="-128"/>
              </a:rPr>
              <a:t>次期計画においては、</a:t>
            </a:r>
            <a:r>
              <a:rPr kumimoji="1" lang="en-US" altLang="ja-JP" b="1" u="sng" dirty="0">
                <a:latin typeface="BIZ UDPゴシック" panose="020B0400000000000000" pitchFamily="50" charset="-128"/>
                <a:ea typeface="BIZ UDPゴシック" panose="020B0400000000000000" pitchFamily="50" charset="-128"/>
              </a:rPr>
              <a:t>2050</a:t>
            </a:r>
            <a:r>
              <a:rPr kumimoji="1" lang="ja-JP" altLang="en-US" b="1" u="sng" dirty="0">
                <a:latin typeface="BIZ UDPゴシック" panose="020B0400000000000000" pitchFamily="50" charset="-128"/>
                <a:ea typeface="BIZ UDPゴシック" panose="020B0400000000000000" pitchFamily="50" charset="-128"/>
              </a:rPr>
              <a:t>年のめざすべき将来像</a:t>
            </a:r>
            <a:r>
              <a:rPr kumimoji="1" lang="ja-JP" altLang="en-US" dirty="0">
                <a:latin typeface="BIZ UDPゴシック" panose="020B0400000000000000" pitchFamily="50" charset="-128"/>
                <a:ea typeface="BIZ UDPゴシック" panose="020B0400000000000000" pitchFamily="50" charset="-128"/>
              </a:rPr>
              <a:t>と、その実現に向けた</a:t>
            </a:r>
            <a:r>
              <a:rPr kumimoji="1" lang="ja-JP" altLang="en-US" b="1" u="sng" dirty="0">
                <a:latin typeface="BIZ UDPゴシック" panose="020B0400000000000000" pitchFamily="50" charset="-128"/>
                <a:ea typeface="BIZ UDPゴシック" panose="020B0400000000000000" pitchFamily="50" charset="-128"/>
              </a:rPr>
              <a:t>２０３５年度までに実施する施策の基本的な方向性</a:t>
            </a:r>
            <a:r>
              <a:rPr kumimoji="1" lang="ja-JP" altLang="en-US" dirty="0">
                <a:latin typeface="BIZ UDPゴシック" panose="020B0400000000000000" pitchFamily="50" charset="-128"/>
                <a:ea typeface="BIZ UDPゴシック" panose="020B0400000000000000" pitchFamily="50" charset="-128"/>
              </a:rPr>
              <a:t>を提示。</a:t>
            </a:r>
            <a:endParaRPr kumimoji="1" lang="en-US" altLang="ja-JP" dirty="0">
              <a:highlight>
                <a:srgbClr val="FFFF00"/>
              </a:highlight>
              <a:latin typeface="BIZ UDPゴシック" panose="020B0400000000000000" pitchFamily="50" charset="-128"/>
              <a:ea typeface="BIZ UDPゴシック" panose="020B0400000000000000" pitchFamily="50" charset="-128"/>
            </a:endParaRPr>
          </a:p>
          <a:p>
            <a:pPr marL="285750" indent="-285750">
              <a:buFont typeface="Wingdings" panose="05000000000000000000" pitchFamily="2" charset="2"/>
              <a:buChar char="u"/>
            </a:pPr>
            <a:r>
              <a:rPr kumimoji="1" lang="ja-JP" altLang="en-US" dirty="0">
                <a:latin typeface="BIZ UDPゴシック" panose="020B0400000000000000" pitchFamily="50" charset="-128"/>
                <a:ea typeface="BIZ UDPゴシック" panose="020B0400000000000000" pitchFamily="50" charset="-128"/>
              </a:rPr>
              <a:t>併せて、</a:t>
            </a:r>
            <a:r>
              <a:rPr kumimoji="1" lang="ja-JP" altLang="en-US" b="1" u="sng" dirty="0">
                <a:latin typeface="BIZ UDPゴシック" panose="020B0400000000000000" pitchFamily="50" charset="-128"/>
                <a:ea typeface="BIZ UDPゴシック" panose="020B0400000000000000" pitchFamily="50" charset="-128"/>
              </a:rPr>
              <a:t>ロードマップ等により、中期的な方向性</a:t>
            </a:r>
            <a:r>
              <a:rPr kumimoji="1" lang="ja-JP" altLang="en-US" dirty="0">
                <a:latin typeface="BIZ UDPゴシック" panose="020B0400000000000000" pitchFamily="50" charset="-128"/>
                <a:ea typeface="BIZ UDPゴシック" panose="020B0400000000000000" pitchFamily="50" charset="-128"/>
              </a:rPr>
              <a:t>を提示するとともに、関連</a:t>
            </a:r>
            <a:r>
              <a:rPr kumimoji="1" lang="ja-JP" altLang="en-US">
                <a:latin typeface="BIZ UDPゴシック" panose="020B0400000000000000" pitchFamily="50" charset="-128"/>
                <a:ea typeface="BIZ UDPゴシック" panose="020B0400000000000000" pitchFamily="50" charset="-128"/>
              </a:rPr>
              <a:t>計画の見直しや改定</a:t>
            </a:r>
            <a:r>
              <a:rPr kumimoji="1" lang="ja-JP" altLang="en-US" dirty="0">
                <a:latin typeface="BIZ UDPゴシック" panose="020B0400000000000000" pitchFamily="50" charset="-128"/>
                <a:ea typeface="BIZ UDPゴシック" panose="020B0400000000000000" pitchFamily="50" charset="-128"/>
              </a:rPr>
              <a:t>等の状況を</a:t>
            </a:r>
            <a:r>
              <a:rPr kumimoji="1" lang="ja-JP" altLang="en-US">
                <a:latin typeface="BIZ UDPゴシック" panose="020B0400000000000000" pitchFamily="50" charset="-128"/>
                <a:ea typeface="BIZ UDPゴシック" panose="020B0400000000000000" pitchFamily="50" charset="-128"/>
              </a:rPr>
              <a:t>踏まえ中間評価（見直し）を</a:t>
            </a:r>
            <a:r>
              <a:rPr kumimoji="1" lang="ja-JP" altLang="en-US" dirty="0">
                <a:latin typeface="BIZ UDPゴシック" panose="020B0400000000000000" pitchFamily="50" charset="-128"/>
                <a:ea typeface="BIZ UDPゴシック" panose="020B0400000000000000" pitchFamily="50" charset="-128"/>
              </a:rPr>
              <a:t>実施。</a:t>
            </a:r>
            <a:endParaRPr kumimoji="1" lang="en-US" altLang="ja-JP" dirty="0">
              <a:latin typeface="BIZ UDPゴシック" panose="020B0400000000000000" pitchFamily="50" charset="-128"/>
              <a:ea typeface="BIZ UDPゴシック" panose="020B0400000000000000" pitchFamily="50" charset="-128"/>
            </a:endParaRPr>
          </a:p>
        </p:txBody>
      </p:sp>
      <p:sp>
        <p:nvSpPr>
          <p:cNvPr id="10" name="矢印: 下 9">
            <a:extLst>
              <a:ext uri="{FF2B5EF4-FFF2-40B4-BE49-F238E27FC236}">
                <a16:creationId xmlns:a16="http://schemas.microsoft.com/office/drawing/2014/main" id="{DAEE34E3-15F6-400B-90A6-A93E85FBD015}"/>
              </a:ext>
            </a:extLst>
          </p:cNvPr>
          <p:cNvSpPr/>
          <p:nvPr/>
        </p:nvSpPr>
        <p:spPr>
          <a:xfrm>
            <a:off x="4531267" y="4124750"/>
            <a:ext cx="843456" cy="314535"/>
          </a:xfrm>
          <a:prstGeom prst="downArrow">
            <a:avLst/>
          </a:prstGeom>
          <a:solidFill>
            <a:schemeClr val="accent6">
              <a:lumMod val="20000"/>
              <a:lumOff val="80000"/>
            </a:schemeClr>
          </a:solidFill>
          <a:ln w="19050">
            <a:solidFill>
              <a:schemeClr val="accent6">
                <a:lumMod val="40000"/>
                <a:lumOff val="6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474773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FA6289-60B2-E80B-C7F3-8AB8F1120EE7}"/>
            </a:ext>
          </a:extLst>
        </p:cNvPr>
        <p:cNvGrpSpPr/>
        <p:nvPr/>
      </p:nvGrpSpPr>
      <p:grpSpPr>
        <a:xfrm>
          <a:off x="0" y="0"/>
          <a:ext cx="0" cy="0"/>
          <a:chOff x="0" y="0"/>
          <a:chExt cx="0" cy="0"/>
        </a:xfrm>
      </p:grpSpPr>
      <p:sp>
        <p:nvSpPr>
          <p:cNvPr id="3" name="タイトル 1">
            <a:extLst>
              <a:ext uri="{FF2B5EF4-FFF2-40B4-BE49-F238E27FC236}">
                <a16:creationId xmlns:a16="http://schemas.microsoft.com/office/drawing/2014/main" id="{4371F9EC-7515-0CE8-7BFA-8EE46D8528A6}"/>
              </a:ext>
            </a:extLst>
          </p:cNvPr>
          <p:cNvSpPr txBox="1">
            <a:spLocks/>
          </p:cNvSpPr>
          <p:nvPr/>
        </p:nvSpPr>
        <p:spPr bwMode="auto">
          <a:xfrm>
            <a:off x="0" y="-13515"/>
            <a:ext cx="9905999" cy="468000"/>
          </a:xfrm>
          <a:prstGeom prst="rect">
            <a:avLst/>
          </a:prstGeom>
          <a:gradFill rotWithShape="1">
            <a:gsLst>
              <a:gs pos="0">
                <a:srgbClr val="00B050"/>
              </a:gs>
              <a:gs pos="80000">
                <a:srgbClr val="00B050"/>
              </a:gs>
              <a:gs pos="100000">
                <a:srgbClr val="00B050"/>
              </a:gs>
            </a:gsLst>
            <a:lin ang="5400000" scaled="0"/>
          </a:gradFill>
          <a:ln>
            <a:noFill/>
          </a:ln>
          <a:effectLst/>
          <a:scene3d>
            <a:camera prst="orthographicFront">
              <a:rot lat="0" lon="0" rev="0"/>
            </a:camera>
            <a:lightRig rig="threePt" dir="t">
              <a:rot lat="0" lon="0" rev="1200000"/>
            </a:lightRig>
          </a:scene3d>
          <a:sp3d/>
          <a:extLst>
            <a:ext uri="{91240B29-F687-4F45-9708-019B960494DF}">
              <a14:hiddenLine xmlns:a14="http://schemas.microsoft.com/office/drawing/2010/main" w="9525">
                <a:solidFill>
                  <a:srgbClr val="000000"/>
                </a:solidFill>
                <a:miter lim="800000"/>
                <a:headEnd/>
                <a:tailEnd/>
              </a14:hiddenLine>
            </a:ext>
          </a:extLst>
        </p:spPr>
        <p:txBody>
          <a:bodyPr vert="horz" wrap="square" lIns="99060" tIns="49530" rIns="99060" bIns="4953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algn="l" defTabSz="990570" fontAlgn="auto">
              <a:spcAft>
                <a:spcPts val="0"/>
              </a:spcAft>
              <a:defRPr/>
            </a:pPr>
            <a:r>
              <a:rPr lang="ja-JP" altLang="en-US" sz="2000" b="1" dirty="0">
                <a:solidFill>
                  <a:sysClr val="window" lastClr="FFFFFF"/>
                </a:solidFill>
                <a:latin typeface="BIZ UDPゴシック" panose="020B0400000000000000" pitchFamily="50" charset="-128"/>
                <a:ea typeface="BIZ UDPゴシック" panose="020B0400000000000000" pitchFamily="50" charset="-128"/>
              </a:rPr>
              <a:t>　検討の進め方（案）</a:t>
            </a:r>
          </a:p>
        </p:txBody>
      </p:sp>
      <p:sp>
        <p:nvSpPr>
          <p:cNvPr id="4" name="円/楕円 30">
            <a:extLst>
              <a:ext uri="{FF2B5EF4-FFF2-40B4-BE49-F238E27FC236}">
                <a16:creationId xmlns:a16="http://schemas.microsoft.com/office/drawing/2014/main" id="{12444F59-B2FC-A49D-7368-9CA9FA575E80}"/>
              </a:ext>
            </a:extLst>
          </p:cNvPr>
          <p:cNvSpPr/>
          <p:nvPr/>
        </p:nvSpPr>
        <p:spPr>
          <a:xfrm>
            <a:off x="9419757" y="32608"/>
            <a:ext cx="360000" cy="360000"/>
          </a:xfrm>
          <a:prstGeom prst="ellipse">
            <a:avLst/>
          </a:prstGeom>
          <a:solidFill>
            <a:schemeClr val="bg1"/>
          </a:solidFill>
          <a:ln w="12700">
            <a:solidFill>
              <a:schemeClr val="accent6">
                <a:lumMod val="50000"/>
              </a:schemeClr>
            </a:solidFill>
          </a:ln>
          <a:effectLst/>
        </p:spPr>
        <p:style>
          <a:lnRef idx="0">
            <a:schemeClr val="accent6"/>
          </a:lnRef>
          <a:fillRef idx="3">
            <a:schemeClr val="accent6"/>
          </a:fillRef>
          <a:effectRef idx="3">
            <a:schemeClr val="accent6"/>
          </a:effectRef>
          <a:fontRef idx="minor">
            <a:schemeClr val="lt1"/>
          </a:fontRef>
        </p:style>
        <p:txBody>
          <a:bodyPr wrap="square" lIns="0" tIns="0" rIns="0" bIns="36000" rtlCol="0" anchor="ctr" anchorCtr="1"/>
          <a:lstStyle/>
          <a:p>
            <a:pPr algn="ctr"/>
            <a:fld id="{9439D75A-5D0D-4091-BA6B-B620B8DC6492}" type="slidenum">
              <a:rPr lang="ja-JP" altLang="en-US" sz="1400" b="1">
                <a:solidFill>
                  <a:schemeClr val="accent6">
                    <a:lumMod val="50000"/>
                  </a:schemeClr>
                </a:solidFill>
                <a:latin typeface="BIZ UDPゴシック" panose="020B0400000000000000" pitchFamily="50" charset="-128"/>
                <a:ea typeface="BIZ UDPゴシック" panose="020B0400000000000000" pitchFamily="50" charset="-128"/>
              </a:rPr>
              <a:t>11</a:t>
            </a:fld>
            <a:endParaRPr lang="en-US" altLang="ja-JP" sz="1400" b="1" dirty="0">
              <a:solidFill>
                <a:schemeClr val="accent6">
                  <a:lumMod val="50000"/>
                </a:schemeClr>
              </a:solidFill>
              <a:latin typeface="BIZ UDPゴシック" panose="020B0400000000000000" pitchFamily="50" charset="-128"/>
              <a:ea typeface="BIZ UDPゴシック" panose="020B0400000000000000" pitchFamily="50" charset="-128"/>
            </a:endParaRPr>
          </a:p>
        </p:txBody>
      </p:sp>
      <p:graphicFrame>
        <p:nvGraphicFramePr>
          <p:cNvPr id="7" name="表 7">
            <a:extLst>
              <a:ext uri="{FF2B5EF4-FFF2-40B4-BE49-F238E27FC236}">
                <a16:creationId xmlns:a16="http://schemas.microsoft.com/office/drawing/2014/main" id="{45897B8E-98A3-4AE0-ACE3-F3470F9D08BA}"/>
              </a:ext>
            </a:extLst>
          </p:cNvPr>
          <p:cNvGraphicFramePr>
            <a:graphicFrameLocks noGrp="1"/>
          </p:cNvGraphicFramePr>
          <p:nvPr>
            <p:extLst>
              <p:ext uri="{D42A27DB-BD31-4B8C-83A1-F6EECF244321}">
                <p14:modId xmlns:p14="http://schemas.microsoft.com/office/powerpoint/2010/main" val="2752578488"/>
              </p:ext>
            </p:extLst>
          </p:nvPr>
        </p:nvGraphicFramePr>
        <p:xfrm>
          <a:off x="217281" y="689452"/>
          <a:ext cx="9294396" cy="3826047"/>
        </p:xfrm>
        <a:graphic>
          <a:graphicData uri="http://schemas.openxmlformats.org/drawingml/2006/table">
            <a:tbl>
              <a:tblPr firstRow="1" bandRow="1">
                <a:tableStyleId>{93296810-A885-4BE3-A3E7-6D5BEEA58F35}</a:tableStyleId>
              </a:tblPr>
              <a:tblGrid>
                <a:gridCol w="3380628">
                  <a:extLst>
                    <a:ext uri="{9D8B030D-6E8A-4147-A177-3AD203B41FA5}">
                      <a16:colId xmlns:a16="http://schemas.microsoft.com/office/drawing/2014/main" val="2959914060"/>
                    </a:ext>
                  </a:extLst>
                </a:gridCol>
                <a:gridCol w="1508245">
                  <a:extLst>
                    <a:ext uri="{9D8B030D-6E8A-4147-A177-3AD203B41FA5}">
                      <a16:colId xmlns:a16="http://schemas.microsoft.com/office/drawing/2014/main" val="1657074221"/>
                    </a:ext>
                  </a:extLst>
                </a:gridCol>
                <a:gridCol w="2181885">
                  <a:extLst>
                    <a:ext uri="{9D8B030D-6E8A-4147-A177-3AD203B41FA5}">
                      <a16:colId xmlns:a16="http://schemas.microsoft.com/office/drawing/2014/main" val="1833105446"/>
                    </a:ext>
                  </a:extLst>
                </a:gridCol>
                <a:gridCol w="2223638">
                  <a:extLst>
                    <a:ext uri="{9D8B030D-6E8A-4147-A177-3AD203B41FA5}">
                      <a16:colId xmlns:a16="http://schemas.microsoft.com/office/drawing/2014/main" val="3323756708"/>
                    </a:ext>
                  </a:extLst>
                </a:gridCol>
              </a:tblGrid>
              <a:tr h="381807">
                <a:tc>
                  <a:txBody>
                    <a:bodyPr/>
                    <a:lstStyle/>
                    <a:p>
                      <a:endParaRPr kumimoji="1" lang="ja-JP" altLang="en-US" sz="1600" dirty="0">
                        <a:latin typeface="BIZ UDPゴシック" panose="020B0400000000000000" pitchFamily="50" charset="-128"/>
                        <a:ea typeface="BIZ UDPゴシック" panose="020B0400000000000000" pitchFamily="50" charset="-128"/>
                      </a:endParaRPr>
                    </a:p>
                  </a:txBody>
                  <a:tcPr/>
                </a:tc>
                <a:tc>
                  <a:txBody>
                    <a:bodyPr/>
                    <a:lstStyle/>
                    <a:p>
                      <a:pPr algn="ctr"/>
                      <a:r>
                        <a:rPr kumimoji="1" lang="ja-JP" altLang="en-US" sz="1600" dirty="0">
                          <a:latin typeface="BIZ UDPゴシック" panose="020B0400000000000000" pitchFamily="50" charset="-128"/>
                          <a:ea typeface="BIZ UDPゴシック" panose="020B0400000000000000" pitchFamily="50" charset="-128"/>
                        </a:rPr>
                        <a:t>今回（第５回）</a:t>
                      </a:r>
                    </a:p>
                  </a:txBody>
                  <a:tcPr/>
                </a:tc>
                <a:tc>
                  <a:txBody>
                    <a:bodyPr/>
                    <a:lstStyle/>
                    <a:p>
                      <a:pPr algn="ctr"/>
                      <a:r>
                        <a:rPr kumimoji="1" lang="ja-JP" altLang="en-US" sz="1600" dirty="0">
                          <a:latin typeface="BIZ UDPゴシック" panose="020B0400000000000000" pitchFamily="50" charset="-128"/>
                          <a:ea typeface="BIZ UDPゴシック" panose="020B0400000000000000" pitchFamily="50" charset="-128"/>
                        </a:rPr>
                        <a:t>次回</a:t>
                      </a:r>
                      <a:r>
                        <a:rPr kumimoji="1" lang="ja-JP" altLang="en-US" sz="1400" dirty="0">
                          <a:latin typeface="BIZ UDPゴシック" panose="020B0400000000000000" pitchFamily="50" charset="-128"/>
                          <a:ea typeface="BIZ UDPゴシック" panose="020B0400000000000000" pitchFamily="50" charset="-128"/>
                        </a:rPr>
                        <a:t>（２０２５．２予定）</a:t>
                      </a:r>
                      <a:endParaRPr kumimoji="1" lang="ja-JP" altLang="en-US" sz="1600" dirty="0">
                        <a:latin typeface="BIZ UDPゴシック" panose="020B0400000000000000" pitchFamily="50" charset="-128"/>
                        <a:ea typeface="BIZ UDPゴシック" panose="020B0400000000000000" pitchFamily="50" charset="-128"/>
                      </a:endParaRPr>
                    </a:p>
                  </a:txBody>
                  <a:tcPr/>
                </a:tc>
                <a:tc>
                  <a:txBody>
                    <a:bodyPr/>
                    <a:lstStyle/>
                    <a:p>
                      <a:pPr algn="ctr"/>
                      <a:r>
                        <a:rPr kumimoji="1" lang="ja-JP" altLang="en-US" sz="1600" dirty="0">
                          <a:latin typeface="BIZ UDPゴシック" panose="020B0400000000000000" pitchFamily="50" charset="-128"/>
                          <a:ea typeface="BIZ UDPゴシック" panose="020B0400000000000000" pitchFamily="50" charset="-128"/>
                        </a:rPr>
                        <a:t>次々回</a:t>
                      </a:r>
                      <a:r>
                        <a:rPr kumimoji="1" lang="ja-JP" altLang="en-US" sz="1400" dirty="0">
                          <a:latin typeface="BIZ UDPゴシック" panose="020B0400000000000000" pitchFamily="50" charset="-128"/>
                          <a:ea typeface="BIZ UDPゴシック" panose="020B0400000000000000" pitchFamily="50" charset="-128"/>
                        </a:rPr>
                        <a:t>（２０２５．５予定）</a:t>
                      </a:r>
                      <a:endParaRPr kumimoji="1" lang="ja-JP" altLang="en-US" sz="1600" dirty="0">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97500043"/>
                  </a:ext>
                </a:extLst>
              </a:tr>
              <a:tr h="31397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latin typeface="BIZ UDPゴシック" panose="020B0400000000000000" pitchFamily="50" charset="-128"/>
                          <a:ea typeface="BIZ UDPゴシック" panose="020B0400000000000000" pitchFamily="50" charset="-128"/>
                        </a:rPr>
                        <a:t>将来像</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a:latin typeface="BIZ UDPゴシック" panose="020B0400000000000000" pitchFamily="50" charset="-128"/>
                          <a:ea typeface="BIZ UDPゴシック" panose="020B0400000000000000" pitchFamily="50" charset="-128"/>
                        </a:rPr>
                        <a: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a:latin typeface="BIZ UDPゴシック" panose="020B0400000000000000" pitchFamily="50" charset="-128"/>
                          <a:ea typeface="BIZ UDPゴシック" panose="020B0400000000000000" pitchFamily="50" charset="-128"/>
                        </a:rPr>
                        <a:t>○</a:t>
                      </a:r>
                    </a:p>
                  </a:txBody>
                  <a:tcPr/>
                </a:tc>
                <a:tc>
                  <a:txBody>
                    <a:bodyPr/>
                    <a:lstStyle/>
                    <a:p>
                      <a:pPr algn="ctr"/>
                      <a:endParaRPr kumimoji="1" lang="ja-JP" altLang="en-US" sz="1600" dirty="0">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3336124091"/>
                  </a:ext>
                </a:extLst>
              </a:tr>
              <a:tr h="31397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latin typeface="BIZ UDPゴシック" panose="020B0400000000000000" pitchFamily="50" charset="-128"/>
                          <a:ea typeface="BIZ UDPゴシック" panose="020B0400000000000000" pitchFamily="50" charset="-128"/>
                        </a:rPr>
                        <a:t>基本的な方向性（定性的な目標）</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a:latin typeface="BIZ UDPゴシック" panose="020B0400000000000000" pitchFamily="50" charset="-128"/>
                          <a:ea typeface="BIZ UDPゴシック" panose="020B0400000000000000" pitchFamily="50" charset="-128"/>
                        </a:rPr>
                        <a:t>◎</a:t>
                      </a:r>
                    </a:p>
                  </a:txBody>
                  <a:tcPr/>
                </a:tc>
                <a:tc>
                  <a:txBody>
                    <a:bodyPr/>
                    <a:lstStyle/>
                    <a:p>
                      <a:pPr algn="ctr"/>
                      <a:r>
                        <a:rPr kumimoji="1" lang="ja-JP" altLang="en-US" sz="1600" dirty="0">
                          <a:latin typeface="BIZ UDPゴシック" panose="020B0400000000000000" pitchFamily="50" charset="-128"/>
                          <a:ea typeface="BIZ UDPゴシック" panose="020B0400000000000000" pitchFamily="50" charset="-128"/>
                        </a:rPr>
                        <a:t>○</a:t>
                      </a:r>
                    </a:p>
                  </a:txBody>
                  <a:tcPr/>
                </a:tc>
                <a:tc>
                  <a:txBody>
                    <a:bodyPr/>
                    <a:lstStyle/>
                    <a:p>
                      <a:pPr algn="ctr"/>
                      <a:endParaRPr kumimoji="1" lang="ja-JP" altLang="en-US" sz="1600" dirty="0">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3215928894"/>
                  </a:ext>
                </a:extLst>
              </a:tr>
              <a:tr h="31397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latin typeface="BIZ UDPゴシック" panose="020B0400000000000000" pitchFamily="50" charset="-128"/>
                          <a:ea typeface="BIZ UDPゴシック" panose="020B0400000000000000" pitchFamily="50" charset="-128"/>
                        </a:rPr>
                        <a:t>基本戦略（取組方針）</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a:latin typeface="BIZ UDPゴシック" panose="020B0400000000000000" pitchFamily="50" charset="-128"/>
                          <a:ea typeface="BIZ UDPゴシック" panose="020B0400000000000000" pitchFamily="50" charset="-128"/>
                        </a:rPr>
                        <a:t>◎</a:t>
                      </a:r>
                    </a:p>
                  </a:txBody>
                  <a:tcPr/>
                </a:tc>
                <a:tc>
                  <a:txBody>
                    <a:bodyPr/>
                    <a:lstStyle/>
                    <a:p>
                      <a:pPr algn="ctr"/>
                      <a:r>
                        <a:rPr kumimoji="1" lang="ja-JP" altLang="en-US" sz="1600" dirty="0">
                          <a:latin typeface="BIZ UDPゴシック" panose="020B0400000000000000" pitchFamily="50" charset="-128"/>
                          <a:ea typeface="BIZ UDPゴシック" panose="020B0400000000000000" pitchFamily="50" charset="-128"/>
                        </a:rPr>
                        <a:t>○</a:t>
                      </a:r>
                    </a:p>
                  </a:txBody>
                  <a:tcPr/>
                </a:tc>
                <a:tc>
                  <a:txBody>
                    <a:bodyPr/>
                    <a:lstStyle/>
                    <a:p>
                      <a:pPr algn="ctr"/>
                      <a:endParaRPr kumimoji="1" lang="ja-JP" altLang="en-US" sz="1600">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1778195590"/>
                  </a:ext>
                </a:extLst>
              </a:tr>
              <a:tr h="31397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latin typeface="BIZ UDPゴシック" panose="020B0400000000000000" pitchFamily="50" charset="-128"/>
                          <a:ea typeface="BIZ UDPゴシック" panose="020B0400000000000000" pitchFamily="50" charset="-128"/>
                        </a:rPr>
                        <a:t>計画期間</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a:latin typeface="BIZ UDPゴシック" panose="020B0400000000000000" pitchFamily="50" charset="-128"/>
                          <a:ea typeface="BIZ UDPゴシック" panose="020B0400000000000000" pitchFamily="50" charset="-128"/>
                        </a:rPr>
                        <a: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a:latin typeface="BIZ UDPゴシック" panose="020B0400000000000000" pitchFamily="50" charset="-128"/>
                          <a:ea typeface="BIZ UDPゴシック" panose="020B0400000000000000" pitchFamily="50" charset="-128"/>
                        </a:rPr>
                        <a:t>○</a:t>
                      </a:r>
                    </a:p>
                  </a:txBody>
                  <a:tcPr/>
                </a:tc>
                <a:tc>
                  <a:txBody>
                    <a:bodyPr/>
                    <a:lstStyle/>
                    <a:p>
                      <a:pPr algn="ctr"/>
                      <a:endParaRPr kumimoji="1" lang="ja-JP" altLang="en-US" sz="1600" dirty="0">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1998484895"/>
                  </a:ext>
                </a:extLst>
              </a:tr>
              <a:tr h="71357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latin typeface="BIZ UDPゴシック" panose="020B0400000000000000" pitchFamily="50" charset="-128"/>
                          <a:ea typeface="BIZ UDPゴシック" panose="020B0400000000000000" pitchFamily="50" charset="-128"/>
                        </a:rPr>
                        <a:t>みどりのネットワーク図・配置方針</a:t>
                      </a:r>
                    </a:p>
                  </a:txBody>
                  <a:tcPr anchor="ctr"/>
                </a:tc>
                <a:tc>
                  <a:txBody>
                    <a:bodyPr/>
                    <a:lstStyle/>
                    <a:p>
                      <a:pPr algn="ctr"/>
                      <a:endParaRPr kumimoji="1" lang="ja-JP" altLang="en-US" sz="1600" dirty="0">
                        <a:latin typeface="BIZ UDPゴシック" panose="020B0400000000000000" pitchFamily="50" charset="-128"/>
                        <a:ea typeface="BIZ UDPゴシック" panose="020B0400000000000000" pitchFamily="50" charset="-128"/>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a:latin typeface="BIZ UDPゴシック" panose="020B0400000000000000" pitchFamily="50" charset="-128"/>
                          <a:ea typeface="BIZ UDPゴシック" panose="020B0400000000000000" pitchFamily="50" charset="-128"/>
                        </a:rPr>
                        <a:t>◎</a:t>
                      </a:r>
                    </a:p>
                    <a:p>
                      <a:pPr algn="ctr"/>
                      <a:r>
                        <a:rPr kumimoji="1" lang="ja-JP" altLang="en-US" sz="1400" dirty="0">
                          <a:latin typeface="BIZ UDPゴシック" panose="020B0400000000000000" pitchFamily="50" charset="-128"/>
                          <a:ea typeface="BIZ UDPゴシック" panose="020B0400000000000000" pitchFamily="50" charset="-128"/>
                        </a:rPr>
                        <a:t>第３回部会（話題提供）</a:t>
                      </a:r>
                      <a:endParaRPr kumimoji="1" lang="en-US" altLang="ja-JP" sz="1400" dirty="0">
                        <a:latin typeface="BIZ UDPゴシック" panose="020B0400000000000000" pitchFamily="50" charset="-128"/>
                        <a:ea typeface="BIZ UDPゴシック" panose="020B0400000000000000" pitchFamily="50" charset="-128"/>
                      </a:endParaRPr>
                    </a:p>
                    <a:p>
                      <a:pPr algn="ctr"/>
                      <a:r>
                        <a:rPr kumimoji="1" lang="ja-JP" altLang="en-US" sz="1400" dirty="0">
                          <a:latin typeface="BIZ UDPゴシック" panose="020B0400000000000000" pitchFamily="50" charset="-128"/>
                          <a:ea typeface="BIZ UDPゴシック" panose="020B0400000000000000" pitchFamily="50" charset="-128"/>
                        </a:rPr>
                        <a:t>を踏まえて整理</a:t>
                      </a:r>
                    </a:p>
                  </a:txBody>
                  <a:tcPr/>
                </a:tc>
                <a:tc>
                  <a:txBody>
                    <a:bodyPr/>
                    <a:lstStyle/>
                    <a:p>
                      <a:pPr algn="ctr"/>
                      <a:r>
                        <a:rPr kumimoji="1" lang="ja-JP" altLang="en-US" sz="1600" dirty="0">
                          <a:latin typeface="BIZ UDPゴシック" panose="020B0400000000000000" pitchFamily="50" charset="-128"/>
                          <a:ea typeface="BIZ UDPゴシック" panose="020B0400000000000000" pitchFamily="50" charset="-128"/>
                        </a:rPr>
                        <a:t>○</a:t>
                      </a:r>
                    </a:p>
                  </a:txBody>
                  <a:tcPr/>
                </a:tc>
                <a:extLst>
                  <a:ext uri="{0D108BD9-81ED-4DB2-BD59-A6C34878D82A}">
                    <a16:rowId xmlns:a16="http://schemas.microsoft.com/office/drawing/2014/main" val="406182898"/>
                  </a:ext>
                </a:extLst>
              </a:tr>
              <a:tr h="31397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latin typeface="BIZ UDPゴシック" panose="020B0400000000000000" pitchFamily="50" charset="-128"/>
                          <a:ea typeface="BIZ UDPゴシック" panose="020B0400000000000000" pitchFamily="50" charset="-128"/>
                        </a:rPr>
                        <a:t>みどりの効果・各主体の役割</a:t>
                      </a:r>
                    </a:p>
                  </a:txBody>
                  <a:tcPr/>
                </a:tc>
                <a:tc>
                  <a:txBody>
                    <a:bodyPr/>
                    <a:lstStyle/>
                    <a:p>
                      <a:pPr algn="ctr"/>
                      <a:endParaRPr kumimoji="1" lang="ja-JP" altLang="en-US" sz="1600" dirty="0">
                        <a:latin typeface="BIZ UDPゴシック" panose="020B0400000000000000" pitchFamily="50" charset="-128"/>
                        <a:ea typeface="BIZ UDPゴシック" panose="020B0400000000000000" pitchFamily="50" charset="-128"/>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a:latin typeface="BIZ UDPゴシック" panose="020B0400000000000000" pitchFamily="50" charset="-128"/>
                          <a:ea typeface="BIZ UDPゴシック" panose="020B0400000000000000" pitchFamily="50" charset="-128"/>
                        </a:rPr>
                        <a:t>◎</a:t>
                      </a:r>
                    </a:p>
                  </a:txBody>
                  <a:tcPr/>
                </a:tc>
                <a:tc>
                  <a:txBody>
                    <a:bodyPr/>
                    <a:lstStyle/>
                    <a:p>
                      <a:pPr algn="ctr"/>
                      <a:r>
                        <a:rPr kumimoji="1" lang="ja-JP" altLang="en-US" sz="1600" dirty="0">
                          <a:latin typeface="BIZ UDPゴシック" panose="020B0400000000000000" pitchFamily="50" charset="-128"/>
                          <a:ea typeface="BIZ UDPゴシック" panose="020B0400000000000000" pitchFamily="50" charset="-128"/>
                        </a:rPr>
                        <a:t>○</a:t>
                      </a:r>
                    </a:p>
                  </a:txBody>
                  <a:tcPr/>
                </a:tc>
                <a:extLst>
                  <a:ext uri="{0D108BD9-81ED-4DB2-BD59-A6C34878D82A}">
                    <a16:rowId xmlns:a16="http://schemas.microsoft.com/office/drawing/2014/main" val="246046197"/>
                  </a:ext>
                </a:extLst>
              </a:tr>
              <a:tr h="31397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latin typeface="BIZ UDPゴシック" panose="020B0400000000000000" pitchFamily="50" charset="-128"/>
                          <a:ea typeface="BIZ UDPゴシック" panose="020B0400000000000000" pitchFamily="50" charset="-128"/>
                        </a:rPr>
                        <a:t>個別施策</a:t>
                      </a:r>
                    </a:p>
                  </a:txBody>
                  <a:tcPr/>
                </a:tc>
                <a:tc>
                  <a:txBody>
                    <a:bodyPr/>
                    <a:lstStyle/>
                    <a:p>
                      <a:pPr algn="ctr"/>
                      <a:endParaRPr kumimoji="1" lang="ja-JP" altLang="en-US" sz="1600" dirty="0">
                        <a:latin typeface="BIZ UDPゴシック" panose="020B0400000000000000" pitchFamily="50" charset="-128"/>
                        <a:ea typeface="BIZ UDPゴシック" panose="020B0400000000000000" pitchFamily="50" charset="-128"/>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a:latin typeface="BIZ UDPゴシック" panose="020B0400000000000000" pitchFamily="50" charset="-128"/>
                          <a:ea typeface="BIZ UDPゴシック" panose="020B0400000000000000" pitchFamily="50" charset="-128"/>
                        </a:rPr>
                        <a:t>◎</a:t>
                      </a:r>
                    </a:p>
                  </a:txBody>
                  <a:tcPr/>
                </a:tc>
                <a:tc>
                  <a:txBody>
                    <a:bodyPr/>
                    <a:lstStyle/>
                    <a:p>
                      <a:pPr algn="ctr"/>
                      <a:r>
                        <a:rPr kumimoji="1" lang="ja-JP" altLang="en-US" sz="1600" dirty="0">
                          <a:latin typeface="BIZ UDPゴシック" panose="020B0400000000000000" pitchFamily="50" charset="-128"/>
                          <a:ea typeface="BIZ UDPゴシック" panose="020B0400000000000000" pitchFamily="50" charset="-128"/>
                        </a:rPr>
                        <a:t>○</a:t>
                      </a:r>
                    </a:p>
                  </a:txBody>
                  <a:tcPr/>
                </a:tc>
                <a:extLst>
                  <a:ext uri="{0D108BD9-81ED-4DB2-BD59-A6C34878D82A}">
                    <a16:rowId xmlns:a16="http://schemas.microsoft.com/office/drawing/2014/main" val="3305657958"/>
                  </a:ext>
                </a:extLst>
              </a:tr>
              <a:tr h="31397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latin typeface="BIZ UDPゴシック" panose="020B0400000000000000" pitchFamily="50" charset="-128"/>
                          <a:ea typeface="BIZ UDPゴシック" panose="020B0400000000000000" pitchFamily="50" charset="-128"/>
                        </a:rPr>
                        <a:t>モニタリング指標</a:t>
                      </a:r>
                    </a:p>
                  </a:txBody>
                  <a:tcPr/>
                </a:tc>
                <a:tc>
                  <a:txBody>
                    <a:bodyPr/>
                    <a:lstStyle/>
                    <a:p>
                      <a:pPr algn="ctr"/>
                      <a:endParaRPr kumimoji="1" lang="ja-JP" altLang="en-US" sz="1600" dirty="0">
                        <a:latin typeface="BIZ UDPゴシック" panose="020B0400000000000000" pitchFamily="50" charset="-128"/>
                        <a:ea typeface="BIZ UDPゴシック" panose="020B0400000000000000" pitchFamily="50" charset="-128"/>
                      </a:endParaRPr>
                    </a:p>
                  </a:txBody>
                  <a:tcPr/>
                </a:tc>
                <a:tc>
                  <a:txBody>
                    <a:bodyPr/>
                    <a:lstStyle/>
                    <a:p>
                      <a:pPr algn="ctr"/>
                      <a:endParaRPr kumimoji="1" lang="ja-JP" altLang="en-US" sz="1600" dirty="0">
                        <a:latin typeface="BIZ UDPゴシック" panose="020B0400000000000000" pitchFamily="50" charset="-128"/>
                        <a:ea typeface="BIZ UDPゴシック" panose="020B0400000000000000" pitchFamily="50" charset="-128"/>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a:latin typeface="BIZ UDPゴシック" panose="020B0400000000000000" pitchFamily="50" charset="-128"/>
                          <a:ea typeface="BIZ UDPゴシック" panose="020B0400000000000000" pitchFamily="50" charset="-128"/>
                        </a:rPr>
                        <a:t>◎</a:t>
                      </a:r>
                    </a:p>
                  </a:txBody>
                  <a:tcPr/>
                </a:tc>
                <a:extLst>
                  <a:ext uri="{0D108BD9-81ED-4DB2-BD59-A6C34878D82A}">
                    <a16:rowId xmlns:a16="http://schemas.microsoft.com/office/drawing/2014/main" val="3788558649"/>
                  </a:ext>
                </a:extLst>
              </a:tr>
              <a:tr h="28665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latin typeface="BIZ UDPゴシック" panose="020B0400000000000000" pitchFamily="50" charset="-128"/>
                          <a:ea typeface="BIZ UDPゴシック" panose="020B0400000000000000" pitchFamily="50" charset="-128"/>
                        </a:rPr>
                        <a:t>その他（推進体制、進行管理等）</a:t>
                      </a:r>
                    </a:p>
                  </a:txBody>
                  <a:tcPr/>
                </a:tc>
                <a:tc>
                  <a:txBody>
                    <a:bodyPr/>
                    <a:lstStyle/>
                    <a:p>
                      <a:pPr algn="ctr"/>
                      <a:endParaRPr kumimoji="1" lang="ja-JP" altLang="en-US" sz="1600" dirty="0">
                        <a:latin typeface="BIZ UDPゴシック" panose="020B0400000000000000" pitchFamily="50" charset="-128"/>
                        <a:ea typeface="BIZ UDPゴシック" panose="020B0400000000000000" pitchFamily="50" charset="-128"/>
                      </a:endParaRPr>
                    </a:p>
                  </a:txBody>
                  <a:tcPr/>
                </a:tc>
                <a:tc>
                  <a:txBody>
                    <a:bodyPr/>
                    <a:lstStyle/>
                    <a:p>
                      <a:pPr algn="ctr"/>
                      <a:endParaRPr kumimoji="1" lang="ja-JP" altLang="en-US" sz="1600" dirty="0">
                        <a:latin typeface="BIZ UDPゴシック" panose="020B0400000000000000" pitchFamily="50" charset="-128"/>
                        <a:ea typeface="BIZ UDPゴシック" panose="020B0400000000000000" pitchFamily="50" charset="-128"/>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a:latin typeface="BIZ UDPゴシック" panose="020B0400000000000000" pitchFamily="50" charset="-128"/>
                          <a:ea typeface="BIZ UDPゴシック" panose="020B0400000000000000" pitchFamily="50" charset="-128"/>
                        </a:rPr>
                        <a:t>◎</a:t>
                      </a:r>
                    </a:p>
                  </a:txBody>
                  <a:tcPr/>
                </a:tc>
                <a:extLst>
                  <a:ext uri="{0D108BD9-81ED-4DB2-BD59-A6C34878D82A}">
                    <a16:rowId xmlns:a16="http://schemas.microsoft.com/office/drawing/2014/main" val="134587623"/>
                  </a:ext>
                </a:extLst>
              </a:tr>
            </a:tbl>
          </a:graphicData>
        </a:graphic>
      </p:graphicFrame>
      <p:sp>
        <p:nvSpPr>
          <p:cNvPr id="2" name="正方形/長方形 1">
            <a:extLst>
              <a:ext uri="{FF2B5EF4-FFF2-40B4-BE49-F238E27FC236}">
                <a16:creationId xmlns:a16="http://schemas.microsoft.com/office/drawing/2014/main" id="{5C046F68-6518-4080-C438-77D54BE72EB3}"/>
              </a:ext>
            </a:extLst>
          </p:cNvPr>
          <p:cNvSpPr/>
          <p:nvPr/>
        </p:nvSpPr>
        <p:spPr>
          <a:xfrm>
            <a:off x="217281" y="1068202"/>
            <a:ext cx="4880025" cy="1351832"/>
          </a:xfrm>
          <a:prstGeom prst="rect">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7716BC4F-B318-40BF-AAB4-5CE98853120A}"/>
              </a:ext>
            </a:extLst>
          </p:cNvPr>
          <p:cNvSpPr txBox="1"/>
          <p:nvPr/>
        </p:nvSpPr>
        <p:spPr>
          <a:xfrm>
            <a:off x="217281" y="4820772"/>
            <a:ext cx="6195032" cy="307777"/>
          </a:xfrm>
          <a:prstGeom prst="rect">
            <a:avLst/>
          </a:prstGeom>
          <a:noFill/>
        </p:spPr>
        <p:txBody>
          <a:bodyPr wrap="square" rtlCol="0">
            <a:spAutoFit/>
          </a:bodyPr>
          <a:lstStyle/>
          <a:p>
            <a:pPr marL="176213" indent="-176213"/>
            <a:r>
              <a:rPr kumimoji="1" lang="en-US" altLang="ja-JP" sz="1400" dirty="0">
                <a:latin typeface="BIZ UDPゴシック" panose="020B0400000000000000" pitchFamily="50" charset="-128"/>
                <a:ea typeface="BIZ UDPゴシック" panose="020B0400000000000000" pitchFamily="50" charset="-128"/>
              </a:rPr>
              <a:t>※</a:t>
            </a:r>
            <a:r>
              <a:rPr kumimoji="1" lang="ja-JP" altLang="en-US" sz="1400" dirty="0">
                <a:latin typeface="BIZ UDPゴシック" panose="020B0400000000000000" pitchFamily="50" charset="-128"/>
                <a:ea typeface="BIZ UDPゴシック" panose="020B0400000000000000" pitchFamily="50" charset="-128"/>
              </a:rPr>
              <a:t>都市における緑地の保全及び緑化の推進に関する基本的な方針（案）</a:t>
            </a:r>
          </a:p>
        </p:txBody>
      </p:sp>
      <p:sp>
        <p:nvSpPr>
          <p:cNvPr id="9" name="テキスト ボックス 8">
            <a:extLst>
              <a:ext uri="{FF2B5EF4-FFF2-40B4-BE49-F238E27FC236}">
                <a16:creationId xmlns:a16="http://schemas.microsoft.com/office/drawing/2014/main" id="{E17B7997-1C63-446D-8A80-EE6B7BDE4337}"/>
              </a:ext>
            </a:extLst>
          </p:cNvPr>
          <p:cNvSpPr txBox="1"/>
          <p:nvPr/>
        </p:nvSpPr>
        <p:spPr>
          <a:xfrm>
            <a:off x="380243" y="5117616"/>
            <a:ext cx="4717063" cy="307777"/>
          </a:xfrm>
          <a:prstGeom prst="rect">
            <a:avLst/>
          </a:prstGeom>
          <a:noFill/>
        </p:spPr>
        <p:txBody>
          <a:bodyPr wrap="square" rtlCol="0">
            <a:spAutoFit/>
          </a:bodyPr>
          <a:lstStyle/>
          <a:p>
            <a:r>
              <a:rPr kumimoji="1" lang="ja-JP" altLang="en-US" sz="1400" b="1" u="sng" dirty="0">
                <a:latin typeface="BIZ UDPゴシック" panose="020B0400000000000000" pitchFamily="50" charset="-128"/>
                <a:ea typeface="BIZ UDPゴシック" panose="020B0400000000000000" pitchFamily="50" charset="-128"/>
              </a:rPr>
              <a:t>都道府県における広域計画の策定に関する基本的な事項</a:t>
            </a:r>
            <a:endParaRPr kumimoji="1" lang="en-US" altLang="ja-JP" sz="1400" b="1" u="sng" dirty="0">
              <a:latin typeface="BIZ UDPゴシック" panose="020B0400000000000000" pitchFamily="50" charset="-128"/>
              <a:ea typeface="BIZ UDPゴシック" panose="020B0400000000000000" pitchFamily="50" charset="-128"/>
            </a:endParaRPr>
          </a:p>
        </p:txBody>
      </p:sp>
      <p:sp>
        <p:nvSpPr>
          <p:cNvPr id="10" name="テキスト ボックス 9">
            <a:extLst>
              <a:ext uri="{FF2B5EF4-FFF2-40B4-BE49-F238E27FC236}">
                <a16:creationId xmlns:a16="http://schemas.microsoft.com/office/drawing/2014/main" id="{5A070AE1-2AD6-4B45-8655-70D31EBC9221}"/>
              </a:ext>
            </a:extLst>
          </p:cNvPr>
          <p:cNvSpPr txBox="1"/>
          <p:nvPr/>
        </p:nvSpPr>
        <p:spPr>
          <a:xfrm>
            <a:off x="380243" y="5400395"/>
            <a:ext cx="6195032" cy="1169551"/>
          </a:xfrm>
          <a:prstGeom prst="rect">
            <a:avLst/>
          </a:prstGeom>
          <a:noFill/>
          <a:ln w="12700">
            <a:noFill/>
            <a:prstDash val="sysDash"/>
          </a:ln>
        </p:spPr>
        <p:txBody>
          <a:bodyPr wrap="square" rtlCol="0">
            <a:spAutoFit/>
          </a:bodyPr>
          <a:lstStyle/>
          <a:p>
            <a:r>
              <a:rPr kumimoji="1" lang="ja-JP" altLang="en-US" sz="1400" dirty="0">
                <a:latin typeface="BIZ UDPゴシック" panose="020B0400000000000000" pitchFamily="50" charset="-128"/>
                <a:ea typeface="BIZ UDPゴシック" panose="020B0400000000000000" pitchFamily="50" charset="-128"/>
              </a:rPr>
              <a:t>○緑地の保全及び緑化の目標</a:t>
            </a:r>
            <a:endParaRPr kumimoji="1" lang="en-US" altLang="ja-JP" sz="1400" dirty="0">
              <a:latin typeface="BIZ UDPゴシック" panose="020B0400000000000000" pitchFamily="50" charset="-128"/>
              <a:ea typeface="BIZ UDPゴシック" panose="020B0400000000000000" pitchFamily="50" charset="-128"/>
            </a:endParaRPr>
          </a:p>
          <a:p>
            <a:pPr marL="176213" indent="-176213"/>
            <a:r>
              <a:rPr kumimoji="1" lang="ja-JP" altLang="en-US" sz="1400" dirty="0">
                <a:latin typeface="BIZ UDPゴシック" panose="020B0400000000000000" pitchFamily="50" charset="-128"/>
                <a:ea typeface="BIZ UDPゴシック" panose="020B0400000000000000" pitchFamily="50" charset="-128"/>
              </a:rPr>
              <a:t>○緑地の保全及び緑化の推進の方針</a:t>
            </a:r>
            <a:endParaRPr kumimoji="1" lang="en-US" altLang="ja-JP" sz="1400" dirty="0">
              <a:latin typeface="BIZ UDPゴシック" panose="020B0400000000000000" pitchFamily="50" charset="-128"/>
              <a:ea typeface="BIZ UDPゴシック" panose="020B0400000000000000" pitchFamily="50" charset="-128"/>
            </a:endParaRPr>
          </a:p>
          <a:p>
            <a:pPr marL="176213" indent="-176213"/>
            <a:r>
              <a:rPr kumimoji="1" lang="ja-JP" altLang="en-US" sz="1400" dirty="0">
                <a:latin typeface="BIZ UDPゴシック" panose="020B0400000000000000" pitchFamily="50" charset="-128"/>
                <a:ea typeface="BIZ UDPゴシック" panose="020B0400000000000000" pitchFamily="50" charset="-128"/>
              </a:rPr>
              <a:t>　・都市緑地政策の理念　・広域的・骨格的な緑地の配置の方針</a:t>
            </a:r>
            <a:endParaRPr kumimoji="1" lang="en-US" altLang="ja-JP" sz="1400" dirty="0">
              <a:latin typeface="BIZ UDPゴシック" panose="020B0400000000000000" pitchFamily="50" charset="-128"/>
              <a:ea typeface="BIZ UDPゴシック" panose="020B0400000000000000" pitchFamily="50" charset="-128"/>
            </a:endParaRPr>
          </a:p>
          <a:p>
            <a:pPr marL="176213" indent="-176213"/>
            <a:r>
              <a:rPr kumimoji="1" lang="ja-JP" altLang="en-US" sz="1400" dirty="0">
                <a:latin typeface="BIZ UDPゴシック" panose="020B0400000000000000" pitchFamily="50" charset="-128"/>
                <a:ea typeface="BIZ UDPゴシック" panose="020B0400000000000000" pitchFamily="50" charset="-128"/>
              </a:rPr>
              <a:t>　・緑地が果たす役割　　 ・多様な主体との連携した緑地の管理・運営の方針</a:t>
            </a:r>
            <a:endParaRPr kumimoji="1" lang="en-US" altLang="ja-JP" sz="1400" dirty="0">
              <a:latin typeface="BIZ UDPゴシック" panose="020B0400000000000000" pitchFamily="50" charset="-128"/>
              <a:ea typeface="BIZ UDPゴシック" panose="020B0400000000000000" pitchFamily="50" charset="-128"/>
            </a:endParaRPr>
          </a:p>
          <a:p>
            <a:pPr marL="176213" indent="-176213"/>
            <a:r>
              <a:rPr kumimoji="1" lang="ja-JP" altLang="en-US" sz="1400" dirty="0">
                <a:latin typeface="BIZ UDPゴシック" panose="020B0400000000000000" pitchFamily="50" charset="-128"/>
                <a:ea typeface="BIZ UDPゴシック" panose="020B0400000000000000" pitchFamily="50" charset="-128"/>
              </a:rPr>
              <a:t>○緑化の保全及び緑化の推進のための施策</a:t>
            </a:r>
            <a:endParaRPr kumimoji="1" lang="en-US" altLang="ja-JP" sz="1400" dirty="0">
              <a:latin typeface="BIZ UDPゴシック" panose="020B0400000000000000" pitchFamily="50" charset="-128"/>
              <a:ea typeface="BIZ UDPゴシック" panose="020B0400000000000000" pitchFamily="50" charset="-128"/>
            </a:endParaRPr>
          </a:p>
        </p:txBody>
      </p:sp>
      <p:sp>
        <p:nvSpPr>
          <p:cNvPr id="6" name="正方形/長方形 5">
            <a:extLst>
              <a:ext uri="{FF2B5EF4-FFF2-40B4-BE49-F238E27FC236}">
                <a16:creationId xmlns:a16="http://schemas.microsoft.com/office/drawing/2014/main" id="{CF999157-22C7-4108-89E4-30D284843435}"/>
              </a:ext>
            </a:extLst>
          </p:cNvPr>
          <p:cNvSpPr/>
          <p:nvPr/>
        </p:nvSpPr>
        <p:spPr>
          <a:xfrm>
            <a:off x="217281" y="4750466"/>
            <a:ext cx="6195032" cy="1881553"/>
          </a:xfrm>
          <a:prstGeom prst="rect">
            <a:avLst/>
          </a:prstGeom>
          <a:noFill/>
          <a:ln>
            <a:solidFill>
              <a:schemeClr val="accent6">
                <a:lumMod val="60000"/>
                <a:lumOff val="4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a:extLst>
              <a:ext uri="{FF2B5EF4-FFF2-40B4-BE49-F238E27FC236}">
                <a16:creationId xmlns:a16="http://schemas.microsoft.com/office/drawing/2014/main" id="{AAE23278-D7BE-47A3-AFEC-186251415F52}"/>
              </a:ext>
            </a:extLst>
          </p:cNvPr>
          <p:cNvSpPr/>
          <p:nvPr/>
        </p:nvSpPr>
        <p:spPr>
          <a:xfrm>
            <a:off x="5097307" y="1068202"/>
            <a:ext cx="2210274" cy="1351832"/>
          </a:xfrm>
          <a:prstGeom prst="rect">
            <a:avLst/>
          </a:prstGeom>
          <a:noFill/>
          <a:ln w="28575">
            <a:solidFill>
              <a:srgbClr val="FF0000"/>
            </a:solid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2815170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551374B-788B-E907-CA31-52C530B22B3B}"/>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C8BF7DC9-7142-0A92-051B-F77BE2E526BB}"/>
              </a:ext>
            </a:extLst>
          </p:cNvPr>
          <p:cNvSpPr txBox="1">
            <a:spLocks/>
          </p:cNvSpPr>
          <p:nvPr/>
        </p:nvSpPr>
        <p:spPr bwMode="auto">
          <a:xfrm>
            <a:off x="0" y="-13515"/>
            <a:ext cx="9905999" cy="468000"/>
          </a:xfrm>
          <a:prstGeom prst="rect">
            <a:avLst/>
          </a:prstGeom>
          <a:gradFill rotWithShape="1">
            <a:gsLst>
              <a:gs pos="0">
                <a:srgbClr val="00B050"/>
              </a:gs>
              <a:gs pos="80000">
                <a:srgbClr val="00B050"/>
              </a:gs>
              <a:gs pos="100000">
                <a:srgbClr val="00B050"/>
              </a:gs>
            </a:gsLst>
            <a:lin ang="5400000" scaled="0"/>
          </a:gradFill>
          <a:ln>
            <a:noFill/>
          </a:ln>
          <a:effectLst/>
          <a:scene3d>
            <a:camera prst="orthographicFront">
              <a:rot lat="0" lon="0" rev="0"/>
            </a:camera>
            <a:lightRig rig="threePt" dir="t">
              <a:rot lat="0" lon="0" rev="1200000"/>
            </a:lightRig>
          </a:scene3d>
          <a:sp3d/>
          <a:extLst>
            <a:ext uri="{91240B29-F687-4F45-9708-019B960494DF}">
              <a14:hiddenLine xmlns:a14="http://schemas.microsoft.com/office/drawing/2010/main" w="9525">
                <a:solidFill>
                  <a:srgbClr val="000000"/>
                </a:solidFill>
                <a:miter lim="800000"/>
                <a:headEnd/>
                <a:tailEnd/>
              </a14:hiddenLine>
            </a:ext>
          </a:extLst>
        </p:spPr>
        <p:txBody>
          <a:bodyPr vert="horz" wrap="square" lIns="99060" tIns="49530" rIns="99060" bIns="4953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algn="l" defTabSz="990570" fontAlgn="auto">
              <a:spcAft>
                <a:spcPts val="0"/>
              </a:spcAft>
              <a:defRPr/>
            </a:pPr>
            <a:r>
              <a:rPr lang="ja-JP" altLang="en-US" sz="2000" b="1" dirty="0">
                <a:solidFill>
                  <a:sysClr val="window" lastClr="FFFFFF"/>
                </a:solidFill>
                <a:latin typeface="BIZ UDPゴシック" panose="020B0400000000000000" pitchFamily="50" charset="-128"/>
                <a:ea typeface="BIZ UDPゴシック" panose="020B0400000000000000" pitchFamily="50" charset="-128"/>
              </a:rPr>
              <a:t>　第３回環境・みどり活動促進部会における審議内容</a:t>
            </a:r>
          </a:p>
        </p:txBody>
      </p:sp>
      <p:sp>
        <p:nvSpPr>
          <p:cNvPr id="3" name="円/楕円 30">
            <a:extLst>
              <a:ext uri="{FF2B5EF4-FFF2-40B4-BE49-F238E27FC236}">
                <a16:creationId xmlns:a16="http://schemas.microsoft.com/office/drawing/2014/main" id="{0CE7387E-6DD0-E53C-9AC5-385606EC3544}"/>
              </a:ext>
            </a:extLst>
          </p:cNvPr>
          <p:cNvSpPr/>
          <p:nvPr/>
        </p:nvSpPr>
        <p:spPr>
          <a:xfrm>
            <a:off x="9419757" y="32608"/>
            <a:ext cx="360000" cy="360000"/>
          </a:xfrm>
          <a:prstGeom prst="ellipse">
            <a:avLst/>
          </a:prstGeom>
          <a:solidFill>
            <a:schemeClr val="bg1"/>
          </a:solidFill>
          <a:ln w="12700">
            <a:solidFill>
              <a:schemeClr val="accent6">
                <a:lumMod val="50000"/>
              </a:schemeClr>
            </a:solidFill>
          </a:ln>
          <a:effectLst/>
        </p:spPr>
        <p:style>
          <a:lnRef idx="0">
            <a:schemeClr val="accent6"/>
          </a:lnRef>
          <a:fillRef idx="3">
            <a:schemeClr val="accent6"/>
          </a:fillRef>
          <a:effectRef idx="3">
            <a:schemeClr val="accent6"/>
          </a:effectRef>
          <a:fontRef idx="minor">
            <a:schemeClr val="lt1"/>
          </a:fontRef>
        </p:style>
        <p:txBody>
          <a:bodyPr wrap="square" lIns="0" tIns="0" rIns="0" bIns="36000" rtlCol="0" anchor="ctr" anchorCtr="1"/>
          <a:lstStyle/>
          <a:p>
            <a:pPr algn="ctr"/>
            <a:fld id="{9439D75A-5D0D-4091-BA6B-B620B8DC6492}" type="slidenum">
              <a:rPr lang="ja-JP" altLang="en-US" sz="1400" b="1">
                <a:solidFill>
                  <a:schemeClr val="accent6">
                    <a:lumMod val="50000"/>
                  </a:schemeClr>
                </a:solidFill>
                <a:latin typeface="BIZ UDPゴシック" panose="020B0400000000000000" pitchFamily="50" charset="-128"/>
                <a:ea typeface="BIZ UDPゴシック" panose="020B0400000000000000" pitchFamily="50" charset="-128"/>
              </a:rPr>
              <a:t>1</a:t>
            </a:fld>
            <a:endParaRPr lang="en-US" altLang="ja-JP" sz="1400" b="1" dirty="0">
              <a:solidFill>
                <a:schemeClr val="accent6">
                  <a:lumMod val="50000"/>
                </a:schemeClr>
              </a:solidFill>
              <a:latin typeface="BIZ UDPゴシック" panose="020B0400000000000000" pitchFamily="50" charset="-128"/>
              <a:ea typeface="BIZ UDPゴシック" panose="020B0400000000000000" pitchFamily="50" charset="-128"/>
            </a:endParaRPr>
          </a:p>
        </p:txBody>
      </p:sp>
      <p:sp>
        <p:nvSpPr>
          <p:cNvPr id="7" name="テキスト ボックス 6">
            <a:extLst>
              <a:ext uri="{FF2B5EF4-FFF2-40B4-BE49-F238E27FC236}">
                <a16:creationId xmlns:a16="http://schemas.microsoft.com/office/drawing/2014/main" id="{A2655E68-7C06-44E1-9119-9796E0512282}"/>
              </a:ext>
            </a:extLst>
          </p:cNvPr>
          <p:cNvSpPr txBox="1"/>
          <p:nvPr/>
        </p:nvSpPr>
        <p:spPr>
          <a:xfrm>
            <a:off x="187700" y="996858"/>
            <a:ext cx="9497800" cy="5755422"/>
          </a:xfrm>
          <a:prstGeom prst="rect">
            <a:avLst/>
          </a:prstGeom>
          <a:noFill/>
          <a:ln w="19050" cmpd="sng">
            <a:solidFill>
              <a:schemeClr val="accent6">
                <a:lumMod val="60000"/>
                <a:lumOff val="40000"/>
              </a:schemeClr>
            </a:solidFill>
            <a:prstDash val="solid"/>
          </a:ln>
        </p:spPr>
        <p:txBody>
          <a:bodyPr wrap="square" rtlCol="0">
            <a:spAutoFit/>
          </a:bodyPr>
          <a:lstStyle/>
          <a:p>
            <a:r>
              <a:rPr lang="en-US" altLang="ja-JP" sz="1600" b="1" kern="100" dirty="0">
                <a:effectLst/>
                <a:latin typeface="Century" panose="02040604050505020304" pitchFamily="18" charset="0"/>
                <a:ea typeface="BIZ UDPゴシック" panose="020B0400000000000000" pitchFamily="50" charset="-128"/>
                <a:cs typeface="Times New Roman" panose="02020603050405020304" pitchFamily="18" charset="0"/>
              </a:rPr>
              <a:t>【</a:t>
            </a:r>
            <a:r>
              <a:rPr lang="ja-JP" altLang="en-US" sz="1600" b="1" kern="100" dirty="0">
                <a:effectLst/>
                <a:latin typeface="Century" panose="02040604050505020304" pitchFamily="18" charset="0"/>
                <a:ea typeface="BIZ UDPゴシック" panose="020B0400000000000000" pitchFamily="50" charset="-128"/>
                <a:cs typeface="Times New Roman" panose="02020603050405020304" pitchFamily="18" charset="0"/>
              </a:rPr>
              <a:t>基本的な考え方</a:t>
            </a:r>
            <a:r>
              <a:rPr lang="en-US" altLang="ja-JP" sz="1600" b="1" kern="100" dirty="0">
                <a:effectLst/>
                <a:latin typeface="Century" panose="02040604050505020304" pitchFamily="18" charset="0"/>
                <a:ea typeface="BIZ UDPゴシック" panose="020B0400000000000000" pitchFamily="50" charset="-128"/>
                <a:cs typeface="Times New Roman" panose="02020603050405020304" pitchFamily="18" charset="0"/>
              </a:rPr>
              <a:t>】</a:t>
            </a:r>
          </a:p>
          <a:p>
            <a:pPr marL="271463" indent="-184150">
              <a:buFont typeface="BIZ UDPゴシック" panose="020B0400000000000000" pitchFamily="50" charset="-128"/>
              <a:buChar char="○"/>
            </a:pPr>
            <a:r>
              <a:rPr lang="ja-JP" altLang="en-US" sz="1600" b="1" kern="100" dirty="0">
                <a:effectLst/>
                <a:latin typeface="Century" panose="02040604050505020304" pitchFamily="18" charset="0"/>
                <a:ea typeface="BIZ UDPゴシック" panose="020B0400000000000000" pitchFamily="50" charset="-128"/>
                <a:cs typeface="Times New Roman" panose="02020603050405020304" pitchFamily="18" charset="0"/>
              </a:rPr>
              <a:t> </a:t>
            </a:r>
            <a:r>
              <a:rPr lang="ja-JP" altLang="en-US" sz="900" b="1" kern="100" dirty="0">
                <a:effectLst/>
                <a:latin typeface="Century" panose="02040604050505020304" pitchFamily="18" charset="0"/>
                <a:ea typeface="BIZ UDPゴシック" panose="020B0400000000000000" pitchFamily="50" charset="-128"/>
                <a:cs typeface="Times New Roman" panose="02020603050405020304" pitchFamily="18" charset="0"/>
              </a:rPr>
              <a:t> </a:t>
            </a:r>
            <a:r>
              <a:rPr lang="ja-JP" altLang="en-US" sz="1600" b="1" kern="100" dirty="0">
                <a:solidFill>
                  <a:srgbClr val="FF0000"/>
                </a:solidFill>
                <a:effectLst/>
                <a:latin typeface="Century" panose="02040604050505020304" pitchFamily="18" charset="0"/>
                <a:ea typeface="BIZ UDPゴシック" panose="020B0400000000000000" pitchFamily="50" charset="-128"/>
                <a:cs typeface="Times New Roman" panose="02020603050405020304" pitchFamily="18" charset="0"/>
              </a:rPr>
              <a:t>都市・まちづくり戦略として、</a:t>
            </a:r>
            <a:r>
              <a:rPr lang="ja-JP" altLang="ja-JP" sz="1600" b="1" dirty="0">
                <a:solidFill>
                  <a:srgbClr val="FF0000"/>
                </a:solidFill>
                <a:ea typeface="BIZ UDPゴシック" panose="020B0400000000000000" pitchFamily="50" charset="-128"/>
                <a:cs typeface="Times New Roman" panose="02020603050405020304" pitchFamily="18" charset="0"/>
              </a:rPr>
              <a:t>みどり</a:t>
            </a:r>
            <a:r>
              <a:rPr lang="ja-JP" altLang="en-US" sz="1600" b="1" dirty="0">
                <a:solidFill>
                  <a:srgbClr val="FF0000"/>
                </a:solidFill>
                <a:ea typeface="BIZ UDPゴシック" panose="020B0400000000000000" pitchFamily="50" charset="-128"/>
                <a:cs typeface="Times New Roman" panose="02020603050405020304" pitchFamily="18" charset="0"/>
              </a:rPr>
              <a:t>をどのように</a:t>
            </a:r>
            <a:r>
              <a:rPr lang="ja-JP" altLang="ja-JP" sz="1600" b="1" dirty="0">
                <a:solidFill>
                  <a:srgbClr val="FF0000"/>
                </a:solidFill>
                <a:ea typeface="BIZ UDPゴシック" panose="020B0400000000000000" pitchFamily="50" charset="-128"/>
                <a:cs typeface="Times New Roman" panose="02020603050405020304" pitchFamily="18" charset="0"/>
              </a:rPr>
              <a:t>位置</a:t>
            </a:r>
            <a:r>
              <a:rPr lang="ja-JP" altLang="en-US" sz="1600" b="1" dirty="0">
                <a:solidFill>
                  <a:srgbClr val="FF0000"/>
                </a:solidFill>
                <a:ea typeface="BIZ UDPゴシック" panose="020B0400000000000000" pitchFamily="50" charset="-128"/>
                <a:cs typeface="Times New Roman" panose="02020603050405020304" pitchFamily="18" charset="0"/>
              </a:rPr>
              <a:t>付けていくか</a:t>
            </a:r>
            <a:r>
              <a:rPr lang="ja-JP" altLang="en-US" sz="1600" dirty="0">
                <a:ea typeface="BIZ UDPゴシック" panose="020B0400000000000000" pitchFamily="50" charset="-128"/>
                <a:cs typeface="Times New Roman" panose="02020603050405020304" pitchFamily="18" charset="0"/>
              </a:rPr>
              <a:t>を提示することが重要。</a:t>
            </a:r>
            <a:endParaRPr lang="en-US" altLang="ja-JP" sz="1600" dirty="0">
              <a:ea typeface="BIZ UDPゴシック" panose="020B0400000000000000" pitchFamily="50" charset="-128"/>
              <a:cs typeface="Times New Roman" panose="02020603050405020304" pitchFamily="18" charset="0"/>
            </a:endParaRPr>
          </a:p>
          <a:p>
            <a:pPr marL="355600" indent="-268288">
              <a:buFont typeface="BIZ UDPゴシック" panose="020B0400000000000000" pitchFamily="50" charset="-128"/>
              <a:buChar char="○"/>
            </a:pPr>
            <a:r>
              <a:rPr lang="ja-JP" altLang="en-US" sz="1600" dirty="0">
                <a:ea typeface="BIZ UDPゴシック" panose="020B0400000000000000" pitchFamily="50" charset="-128"/>
                <a:cs typeface="Times New Roman" panose="02020603050405020304" pitchFamily="18" charset="0"/>
              </a:rPr>
              <a:t>世界の中の大阪として、めざす姿（ビジョン）があると良い。</a:t>
            </a:r>
            <a:endParaRPr lang="en-US" altLang="ja-JP" sz="1600" dirty="0">
              <a:ea typeface="BIZ UDPゴシック" panose="020B0400000000000000" pitchFamily="50" charset="-128"/>
              <a:cs typeface="Times New Roman" panose="02020603050405020304" pitchFamily="18" charset="0"/>
            </a:endParaRPr>
          </a:p>
          <a:p>
            <a:pPr marL="355600" indent="-268288">
              <a:buFont typeface="BIZ UDPゴシック" panose="020B0400000000000000" pitchFamily="50" charset="-128"/>
              <a:buChar char="○"/>
            </a:pPr>
            <a:r>
              <a:rPr lang="ja-JP" altLang="en-US" sz="1600" dirty="0">
                <a:ea typeface="BIZ UDPゴシック" panose="020B0400000000000000" pitchFamily="50" charset="-128"/>
                <a:cs typeface="Times New Roman" panose="02020603050405020304" pitchFamily="18" charset="0"/>
              </a:rPr>
              <a:t>環境保全や健康づくりにおいて、</a:t>
            </a:r>
            <a:r>
              <a:rPr lang="ja-JP" altLang="en-US" sz="1600" b="1" dirty="0">
                <a:solidFill>
                  <a:srgbClr val="FF0000"/>
                </a:solidFill>
                <a:ea typeface="BIZ UDPゴシック" panose="020B0400000000000000" pitchFamily="50" charset="-128"/>
                <a:cs typeface="Times New Roman" panose="02020603050405020304" pitchFamily="18" charset="0"/>
              </a:rPr>
              <a:t>人と野生動物・自然が協働</a:t>
            </a:r>
            <a:r>
              <a:rPr lang="ja-JP" altLang="en-US" sz="1600" dirty="0">
                <a:ea typeface="BIZ UDPゴシック" panose="020B0400000000000000" pitchFamily="50" charset="-128"/>
                <a:cs typeface="Times New Roman" panose="02020603050405020304" pitchFamily="18" charset="0"/>
              </a:rPr>
              <a:t>してよりよい社会にしていく視点が必要。</a:t>
            </a:r>
            <a:endParaRPr lang="en-US" altLang="ja-JP" sz="1600" dirty="0">
              <a:ea typeface="BIZ UDPゴシック" panose="020B0400000000000000" pitchFamily="50" charset="-128"/>
              <a:cs typeface="Times New Roman" panose="02020603050405020304" pitchFamily="18" charset="0"/>
            </a:endParaRPr>
          </a:p>
          <a:p>
            <a:r>
              <a:rPr lang="en-US" altLang="ja-JP" sz="1600" b="1" kern="100" dirty="0">
                <a:latin typeface="Century" panose="02040604050505020304" pitchFamily="18" charset="0"/>
                <a:ea typeface="BIZ UDPゴシック" panose="020B0400000000000000" pitchFamily="50" charset="-128"/>
                <a:cs typeface="Times New Roman" panose="02020603050405020304" pitchFamily="18" charset="0"/>
              </a:rPr>
              <a:t>【</a:t>
            </a:r>
            <a:r>
              <a:rPr lang="ja-JP" altLang="en-US" sz="1600" b="1" kern="100" dirty="0">
                <a:latin typeface="Century" panose="02040604050505020304" pitchFamily="18" charset="0"/>
                <a:ea typeface="BIZ UDPゴシック" panose="020B0400000000000000" pitchFamily="50" charset="-128"/>
                <a:cs typeface="Times New Roman" panose="02020603050405020304" pitchFamily="18" charset="0"/>
              </a:rPr>
              <a:t>みどりのネットワーク</a:t>
            </a:r>
            <a:r>
              <a:rPr lang="en-US" altLang="ja-JP" sz="1600" b="1" kern="100" dirty="0">
                <a:latin typeface="Century" panose="02040604050505020304" pitchFamily="18" charset="0"/>
                <a:ea typeface="BIZ UDPゴシック" panose="020B0400000000000000" pitchFamily="50" charset="-128"/>
                <a:cs typeface="Times New Roman" panose="02020603050405020304" pitchFamily="18" charset="0"/>
              </a:rPr>
              <a:t>】</a:t>
            </a:r>
            <a:endParaRPr lang="en-US" altLang="ja-JP" sz="1600" b="1" kern="100" dirty="0">
              <a:effectLst/>
              <a:latin typeface="Century" panose="02040604050505020304" pitchFamily="18" charset="0"/>
              <a:ea typeface="BIZ UDPゴシック" panose="020B0400000000000000" pitchFamily="50" charset="-128"/>
              <a:cs typeface="Times New Roman" panose="02020603050405020304" pitchFamily="18" charset="0"/>
            </a:endParaRPr>
          </a:p>
          <a:p>
            <a:pPr marL="355600" indent="-268288">
              <a:buFont typeface="BIZ UDPゴシック" panose="020B0400000000000000" pitchFamily="50" charset="-128"/>
              <a:buChar char="○"/>
            </a:pPr>
            <a:r>
              <a:rPr lang="ja-JP" altLang="en-US" sz="1600" kern="100" dirty="0">
                <a:effectLst/>
                <a:latin typeface="Century" panose="02040604050505020304" pitchFamily="18" charset="0"/>
                <a:ea typeface="BIZ UDPゴシック" panose="020B0400000000000000" pitchFamily="50" charset="-128"/>
                <a:cs typeface="Times New Roman" panose="02020603050405020304" pitchFamily="18" charset="0"/>
              </a:rPr>
              <a:t>公園緑地だけでなく道路（街路樹）や河川を含めた</a:t>
            </a:r>
            <a:r>
              <a:rPr lang="ja-JP" altLang="en-US" sz="1600" b="1" kern="100" dirty="0">
                <a:solidFill>
                  <a:srgbClr val="FF0000"/>
                </a:solidFill>
                <a:effectLst/>
                <a:latin typeface="Century" panose="02040604050505020304" pitchFamily="18" charset="0"/>
                <a:ea typeface="BIZ UDPゴシック" panose="020B0400000000000000" pitchFamily="50" charset="-128"/>
                <a:cs typeface="Times New Roman" panose="02020603050405020304" pitchFamily="18" charset="0"/>
              </a:rPr>
              <a:t>ネットワークづくり</a:t>
            </a:r>
            <a:r>
              <a:rPr lang="ja-JP" altLang="en-US" sz="1600" kern="100" dirty="0">
                <a:effectLst/>
                <a:latin typeface="Century" panose="02040604050505020304" pitchFamily="18" charset="0"/>
                <a:ea typeface="BIZ UDPゴシック" panose="020B0400000000000000" pitchFamily="50" charset="-128"/>
                <a:cs typeface="Times New Roman" panose="02020603050405020304" pitchFamily="18" charset="0"/>
              </a:rPr>
              <a:t>が重要</a:t>
            </a:r>
            <a:r>
              <a:rPr lang="ja-JP" altLang="ja-JP" sz="1600" kern="100" dirty="0">
                <a:effectLst/>
                <a:latin typeface="Century" panose="02040604050505020304" pitchFamily="18" charset="0"/>
                <a:ea typeface="BIZ UDPゴシック" panose="020B0400000000000000" pitchFamily="50" charset="-128"/>
                <a:cs typeface="Times New Roman" panose="02020603050405020304" pitchFamily="18" charset="0"/>
              </a:rPr>
              <a:t>。</a:t>
            </a:r>
            <a:endParaRPr lang="en-US" altLang="ja-JP" sz="1600" kern="100" dirty="0">
              <a:effectLst/>
              <a:latin typeface="Century" panose="02040604050505020304" pitchFamily="18" charset="0"/>
              <a:ea typeface="BIZ UDPゴシック" panose="020B0400000000000000" pitchFamily="50" charset="-128"/>
              <a:cs typeface="Times New Roman" panose="02020603050405020304" pitchFamily="18" charset="0"/>
            </a:endParaRPr>
          </a:p>
          <a:p>
            <a:pPr marL="355600" indent="-268288">
              <a:buFont typeface="BIZ UDPゴシック" panose="020B0400000000000000" pitchFamily="50" charset="-128"/>
              <a:buChar char="○"/>
            </a:pPr>
            <a:r>
              <a:rPr lang="ja-JP" altLang="en-US" sz="1600" kern="100" dirty="0">
                <a:latin typeface="Century" panose="02040604050505020304" pitchFamily="18" charset="0"/>
                <a:ea typeface="BIZ UDPゴシック" panose="020B0400000000000000" pitchFamily="50" charset="-128"/>
                <a:cs typeface="Times New Roman" panose="02020603050405020304" pitchFamily="18" charset="0"/>
              </a:rPr>
              <a:t>みどりのネットワークは生物多様性にとっても重要。</a:t>
            </a:r>
            <a:endParaRPr lang="en-US" altLang="ja-JP" sz="1600" kern="100" dirty="0">
              <a:effectLst/>
              <a:latin typeface="Century" panose="02040604050505020304" pitchFamily="18" charset="0"/>
              <a:ea typeface="BIZ UDPゴシック" panose="020B0400000000000000" pitchFamily="50" charset="-128"/>
              <a:cs typeface="Times New Roman" panose="02020603050405020304" pitchFamily="18" charset="0"/>
            </a:endParaRPr>
          </a:p>
          <a:p>
            <a:pPr marL="355600" indent="-268288">
              <a:buFont typeface="BIZ UDPゴシック" panose="020B0400000000000000" pitchFamily="50" charset="-128"/>
              <a:buChar char="○"/>
            </a:pPr>
            <a:r>
              <a:rPr kumimoji="1" lang="ja-JP" altLang="en-US" sz="1600" kern="100" dirty="0">
                <a:latin typeface="Century" panose="02040604050505020304" pitchFamily="18" charset="0"/>
                <a:ea typeface="BIZ UDPゴシック" panose="020B0400000000000000" pitchFamily="50" charset="-128"/>
                <a:cs typeface="Times New Roman" panose="02020603050405020304" pitchFamily="18" charset="0"/>
              </a:rPr>
              <a:t>１軒１軒の家の緑も大事。小さい点が集まることで</a:t>
            </a:r>
            <a:r>
              <a:rPr kumimoji="1" lang="ja-JP" altLang="en-US" sz="1600" b="1" kern="100" dirty="0">
                <a:solidFill>
                  <a:srgbClr val="FF0000"/>
                </a:solidFill>
                <a:latin typeface="Century" panose="02040604050505020304" pitchFamily="18" charset="0"/>
                <a:ea typeface="BIZ UDPゴシック" panose="020B0400000000000000" pitchFamily="50" charset="-128"/>
                <a:cs typeface="Times New Roman" panose="02020603050405020304" pitchFamily="18" charset="0"/>
              </a:rPr>
              <a:t>点が線になり線が面</a:t>
            </a:r>
            <a:r>
              <a:rPr kumimoji="1" lang="ja-JP" altLang="en-US" sz="1600" kern="100" dirty="0">
                <a:latin typeface="Century" panose="02040604050505020304" pitchFamily="18" charset="0"/>
                <a:ea typeface="BIZ UDPゴシック" panose="020B0400000000000000" pitchFamily="50" charset="-128"/>
                <a:cs typeface="Times New Roman" panose="02020603050405020304" pitchFamily="18" charset="0"/>
              </a:rPr>
              <a:t>になる。</a:t>
            </a:r>
            <a:endParaRPr kumimoji="1" lang="en-US" altLang="ja-JP" sz="1600" kern="100" dirty="0">
              <a:latin typeface="Century" panose="02040604050505020304" pitchFamily="18" charset="0"/>
              <a:ea typeface="BIZ UDPゴシック" panose="020B0400000000000000" pitchFamily="50" charset="-128"/>
              <a:cs typeface="Times New Roman" panose="02020603050405020304" pitchFamily="18" charset="0"/>
            </a:endParaRPr>
          </a:p>
          <a:p>
            <a:r>
              <a:rPr kumimoji="1" lang="en-US" altLang="ja-JP" sz="1600" b="1" kern="100" dirty="0">
                <a:latin typeface="Century" panose="02040604050505020304" pitchFamily="18" charset="0"/>
                <a:ea typeface="BIZ UDPゴシック" panose="020B0400000000000000" pitchFamily="50" charset="-128"/>
                <a:cs typeface="Times New Roman" panose="02020603050405020304" pitchFamily="18" charset="0"/>
              </a:rPr>
              <a:t>【</a:t>
            </a:r>
            <a:r>
              <a:rPr kumimoji="1" lang="ja-JP" altLang="en-US" sz="1600" b="1" kern="100" dirty="0">
                <a:latin typeface="Century" panose="02040604050505020304" pitchFamily="18" charset="0"/>
                <a:ea typeface="BIZ UDPゴシック" panose="020B0400000000000000" pitchFamily="50" charset="-128"/>
                <a:cs typeface="Times New Roman" panose="02020603050405020304" pitchFamily="18" charset="0"/>
              </a:rPr>
              <a:t>農地・公園</a:t>
            </a:r>
            <a:r>
              <a:rPr kumimoji="1" lang="en-US" altLang="ja-JP" sz="1600" b="1" kern="100" dirty="0">
                <a:latin typeface="Century" panose="02040604050505020304" pitchFamily="18" charset="0"/>
                <a:ea typeface="BIZ UDPゴシック" panose="020B0400000000000000" pitchFamily="50" charset="-128"/>
                <a:cs typeface="Times New Roman" panose="02020603050405020304" pitchFamily="18" charset="0"/>
              </a:rPr>
              <a:t>】</a:t>
            </a:r>
          </a:p>
          <a:p>
            <a:pPr marL="271463" indent="-184150">
              <a:buFont typeface="BIZ UDPゴシック" panose="020B0400000000000000" pitchFamily="50" charset="-128"/>
              <a:buChar char="○"/>
            </a:pPr>
            <a:r>
              <a:rPr kumimoji="1" lang="ja-JP" altLang="en-US" sz="1600" b="1" dirty="0">
                <a:latin typeface="BIZ UDPゴシック" panose="020B0400000000000000" pitchFamily="50" charset="-128"/>
                <a:ea typeface="BIZ UDPゴシック" panose="020B0400000000000000" pitchFamily="50" charset="-128"/>
              </a:rPr>
              <a:t> </a:t>
            </a:r>
            <a:r>
              <a:rPr kumimoji="1" lang="ja-JP" altLang="en-US" sz="1600" b="1" dirty="0">
                <a:solidFill>
                  <a:srgbClr val="FF0000"/>
                </a:solidFill>
                <a:latin typeface="BIZ UDPゴシック" panose="020B0400000000000000" pitchFamily="50" charset="-128"/>
                <a:ea typeface="BIZ UDPゴシック" panose="020B0400000000000000" pitchFamily="50" charset="-128"/>
              </a:rPr>
              <a:t>農地（２次的自然）の再生・維持</a:t>
            </a:r>
            <a:r>
              <a:rPr kumimoji="1" lang="ja-JP" altLang="en-US" sz="1600" dirty="0">
                <a:latin typeface="BIZ UDPゴシック" panose="020B0400000000000000" pitchFamily="50" charset="-128"/>
                <a:ea typeface="BIZ UDPゴシック" panose="020B0400000000000000" pitchFamily="50" charset="-128"/>
              </a:rPr>
              <a:t>は生物多様性にとっても、人との関わりにとっても大事。</a:t>
            </a:r>
            <a:endParaRPr kumimoji="1" lang="en-US" altLang="ja-JP" sz="1600" dirty="0">
              <a:latin typeface="BIZ UDPゴシック" panose="020B0400000000000000" pitchFamily="50" charset="-128"/>
              <a:ea typeface="BIZ UDPゴシック" panose="020B0400000000000000" pitchFamily="50" charset="-128"/>
            </a:endParaRPr>
          </a:p>
          <a:p>
            <a:pPr marL="355600" indent="-268288">
              <a:buFont typeface="BIZ UDPゴシック" panose="020B0400000000000000" pitchFamily="50" charset="-128"/>
              <a:buChar char="○"/>
            </a:pPr>
            <a:r>
              <a:rPr kumimoji="1" lang="ja-JP" altLang="en-US" sz="1600" dirty="0">
                <a:latin typeface="BIZ UDPゴシック" panose="020B0400000000000000" pitchFamily="50" charset="-128"/>
                <a:ea typeface="BIZ UDPゴシック" panose="020B0400000000000000" pitchFamily="50" charset="-128"/>
              </a:rPr>
              <a:t>都市農業振興基本法の成立により、農地の位置付けが変わった。</a:t>
            </a:r>
            <a:r>
              <a:rPr kumimoji="1" lang="ja-JP" altLang="en-US" sz="1600" b="1" dirty="0">
                <a:solidFill>
                  <a:srgbClr val="FF0000"/>
                </a:solidFill>
                <a:latin typeface="BIZ UDPゴシック" panose="020B0400000000000000" pitchFamily="50" charset="-128"/>
                <a:ea typeface="BIZ UDPゴシック" panose="020B0400000000000000" pitchFamily="50" charset="-128"/>
              </a:rPr>
              <a:t>農業・環境・森林の政策を一体的</a:t>
            </a:r>
            <a:r>
              <a:rPr kumimoji="1" lang="ja-JP" altLang="en-US" sz="1600" dirty="0">
                <a:latin typeface="BIZ UDPゴシック" panose="020B0400000000000000" pitchFamily="50" charset="-128"/>
                <a:ea typeface="BIZ UDPゴシック" panose="020B0400000000000000" pitchFamily="50" charset="-128"/>
              </a:rPr>
              <a:t>に</a:t>
            </a:r>
            <a:br>
              <a:rPr kumimoji="1" lang="en-US" altLang="ja-JP" sz="1600" dirty="0">
                <a:latin typeface="BIZ UDPゴシック" panose="020B0400000000000000" pitchFamily="50" charset="-128"/>
                <a:ea typeface="BIZ UDPゴシック" panose="020B0400000000000000" pitchFamily="50" charset="-128"/>
              </a:rPr>
            </a:br>
            <a:r>
              <a:rPr kumimoji="1" lang="ja-JP" altLang="en-US" sz="1600" dirty="0">
                <a:latin typeface="BIZ UDPゴシック" panose="020B0400000000000000" pitchFamily="50" charset="-128"/>
                <a:ea typeface="BIZ UDPゴシック" panose="020B0400000000000000" pitchFamily="50" charset="-128"/>
              </a:rPr>
              <a:t>捉えた緑化推進を図るとともに、</a:t>
            </a:r>
            <a:r>
              <a:rPr kumimoji="1" lang="ja-JP" altLang="en-US" sz="1600" b="1" dirty="0">
                <a:solidFill>
                  <a:srgbClr val="FF0000"/>
                </a:solidFill>
                <a:latin typeface="BIZ UDPゴシック" panose="020B0400000000000000" pitchFamily="50" charset="-128"/>
                <a:ea typeface="BIZ UDPゴシック" panose="020B0400000000000000" pitchFamily="50" charset="-128"/>
              </a:rPr>
              <a:t>都市計画との連携</a:t>
            </a:r>
            <a:r>
              <a:rPr kumimoji="1" lang="ja-JP" altLang="en-US" sz="1600" dirty="0">
                <a:latin typeface="BIZ UDPゴシック" panose="020B0400000000000000" pitchFamily="50" charset="-128"/>
                <a:ea typeface="BIZ UDPゴシック" panose="020B0400000000000000" pitchFamily="50" charset="-128"/>
              </a:rPr>
              <a:t>も必要。</a:t>
            </a:r>
            <a:endParaRPr kumimoji="1" lang="en-US" altLang="ja-JP" sz="1600" dirty="0">
              <a:latin typeface="BIZ UDPゴシック" panose="020B0400000000000000" pitchFamily="50" charset="-128"/>
              <a:ea typeface="BIZ UDPゴシック" panose="020B0400000000000000" pitchFamily="50" charset="-128"/>
            </a:endParaRPr>
          </a:p>
          <a:p>
            <a:pPr marL="355600" indent="-268288">
              <a:buFont typeface="BIZ UDPゴシック" panose="020B0400000000000000" pitchFamily="50" charset="-128"/>
              <a:buChar char="○"/>
            </a:pPr>
            <a:r>
              <a:rPr kumimoji="1" lang="ja-JP" altLang="en-US" sz="1600" dirty="0">
                <a:latin typeface="BIZ UDPゴシック" panose="020B0400000000000000" pitchFamily="50" charset="-128"/>
                <a:ea typeface="BIZ UDPゴシック" panose="020B0400000000000000" pitchFamily="50" charset="-128"/>
              </a:rPr>
              <a:t>ため池の多面的機能を緑の観点から捉えることも必要。</a:t>
            </a:r>
            <a:endParaRPr kumimoji="1" lang="en-US" altLang="ja-JP" sz="1600" dirty="0">
              <a:latin typeface="BIZ UDPゴシック" panose="020B0400000000000000" pitchFamily="50" charset="-128"/>
              <a:ea typeface="BIZ UDPゴシック" panose="020B0400000000000000" pitchFamily="50" charset="-128"/>
            </a:endParaRPr>
          </a:p>
          <a:p>
            <a:pPr marL="355600" indent="-268288">
              <a:buFont typeface="BIZ UDPゴシック" panose="020B0400000000000000" pitchFamily="50" charset="-128"/>
              <a:buChar char="○"/>
            </a:pPr>
            <a:r>
              <a:rPr kumimoji="1" lang="ja-JP" altLang="en-US" sz="1600" dirty="0">
                <a:latin typeface="BIZ UDPゴシック" panose="020B0400000000000000" pitchFamily="50" charset="-128"/>
                <a:ea typeface="BIZ UDPゴシック" panose="020B0400000000000000" pitchFamily="50" charset="-128"/>
              </a:rPr>
              <a:t>公園について</a:t>
            </a:r>
            <a:r>
              <a:rPr kumimoji="1" lang="ja-JP" altLang="en-US" sz="1600">
                <a:latin typeface="BIZ UDPゴシック" panose="020B0400000000000000" pitchFamily="50" charset="-128"/>
                <a:ea typeface="BIZ UDPゴシック" panose="020B0400000000000000" pitchFamily="50" charset="-128"/>
              </a:rPr>
              <a:t>は、ガーデン型の公園よりも、パーク型</a:t>
            </a:r>
            <a:r>
              <a:rPr kumimoji="1" lang="ja-JP" altLang="en-US" sz="1600" dirty="0">
                <a:latin typeface="BIZ UDPゴシック" panose="020B0400000000000000" pitchFamily="50" charset="-128"/>
                <a:ea typeface="BIZ UDPゴシック" panose="020B0400000000000000" pitchFamily="50" charset="-128"/>
              </a:rPr>
              <a:t>、フォレスト型</a:t>
            </a:r>
            <a:r>
              <a:rPr kumimoji="1" lang="ja-JP" altLang="en-US" sz="1600">
                <a:latin typeface="BIZ UDPゴシック" panose="020B0400000000000000" pitchFamily="50" charset="-128"/>
                <a:ea typeface="BIZ UDPゴシック" panose="020B0400000000000000" pitchFamily="50" charset="-128"/>
              </a:rPr>
              <a:t>の公園が</a:t>
            </a:r>
            <a:r>
              <a:rPr kumimoji="1" lang="ja-JP" altLang="en-US" sz="1600" dirty="0">
                <a:latin typeface="BIZ UDPゴシック" panose="020B0400000000000000" pitchFamily="50" charset="-128"/>
                <a:ea typeface="BIZ UDPゴシック" panose="020B0400000000000000" pitchFamily="50" charset="-128"/>
              </a:rPr>
              <a:t>必要。</a:t>
            </a:r>
            <a:endParaRPr kumimoji="1" lang="en-US" altLang="ja-JP" sz="1600" dirty="0">
              <a:latin typeface="BIZ UDPゴシック" panose="020B0400000000000000" pitchFamily="50" charset="-128"/>
              <a:ea typeface="BIZ UDPゴシック" panose="020B0400000000000000" pitchFamily="50" charset="-128"/>
            </a:endParaRPr>
          </a:p>
          <a:p>
            <a:r>
              <a:rPr lang="en-US" altLang="ja-JP" sz="1600" b="1" dirty="0">
                <a:ea typeface="BIZ UDPゴシック" panose="020B0400000000000000" pitchFamily="50" charset="-128"/>
                <a:cs typeface="Times New Roman" panose="02020603050405020304" pitchFamily="18" charset="0"/>
              </a:rPr>
              <a:t>【</a:t>
            </a:r>
            <a:r>
              <a:rPr lang="ja-JP" altLang="en-US" sz="1600" b="1" dirty="0">
                <a:ea typeface="BIZ UDPゴシック" panose="020B0400000000000000" pitchFamily="50" charset="-128"/>
                <a:cs typeface="Times New Roman" panose="02020603050405020304" pitchFamily="18" charset="0"/>
              </a:rPr>
              <a:t>取組の方向性・具体的戦略等</a:t>
            </a:r>
            <a:r>
              <a:rPr lang="en-US" altLang="ja-JP" sz="1600" b="1" dirty="0">
                <a:ea typeface="BIZ UDPゴシック" panose="020B0400000000000000" pitchFamily="50" charset="-128"/>
                <a:cs typeface="Times New Roman" panose="02020603050405020304" pitchFamily="18" charset="0"/>
              </a:rPr>
              <a:t>】</a:t>
            </a:r>
          </a:p>
          <a:p>
            <a:pPr marL="355600" indent="-268288">
              <a:buFont typeface="BIZ UDPゴシック" panose="020B0400000000000000" pitchFamily="50" charset="-128"/>
              <a:buChar char="○"/>
            </a:pPr>
            <a:r>
              <a:rPr lang="ja-JP" altLang="en-US" sz="1600" dirty="0">
                <a:ea typeface="BIZ UDPゴシック" panose="020B0400000000000000" pitchFamily="50" charset="-128"/>
                <a:cs typeface="Times New Roman" panose="02020603050405020304" pitchFamily="18" charset="0"/>
              </a:rPr>
              <a:t>みどりの効果として、</a:t>
            </a:r>
            <a:r>
              <a:rPr lang="ja-JP" altLang="en-US" sz="1600" b="1" dirty="0">
                <a:solidFill>
                  <a:srgbClr val="FF0000"/>
                </a:solidFill>
                <a:ea typeface="BIZ UDPゴシック" panose="020B0400000000000000" pitchFamily="50" charset="-128"/>
                <a:cs typeface="Times New Roman" panose="02020603050405020304" pitchFamily="18" charset="0"/>
              </a:rPr>
              <a:t>大都市にとっては、オフサイト効果をどのように展開</a:t>
            </a:r>
            <a:r>
              <a:rPr lang="ja-JP" altLang="en-US" sz="1600" dirty="0">
                <a:ea typeface="BIZ UDPゴシック" panose="020B0400000000000000" pitchFamily="50" charset="-128"/>
                <a:cs typeface="Times New Roman" panose="02020603050405020304" pitchFamily="18" charset="0"/>
              </a:rPr>
              <a:t>していくかの視点が不可欠。</a:t>
            </a:r>
            <a:endParaRPr lang="en-US" altLang="ja-JP" sz="1600" dirty="0">
              <a:ea typeface="BIZ UDPゴシック" panose="020B0400000000000000" pitchFamily="50" charset="-128"/>
              <a:cs typeface="Times New Roman" panose="02020603050405020304" pitchFamily="18" charset="0"/>
            </a:endParaRPr>
          </a:p>
          <a:p>
            <a:pPr marL="355600" indent="-268288">
              <a:buFont typeface="BIZ UDPゴシック" panose="020B0400000000000000" pitchFamily="50" charset="-128"/>
              <a:buChar char="○"/>
            </a:pPr>
            <a:r>
              <a:rPr lang="ja-JP" altLang="en-US" sz="1600" dirty="0">
                <a:ea typeface="BIZ UDPゴシック" panose="020B0400000000000000" pitchFamily="50" charset="-128"/>
                <a:cs typeface="Times New Roman" panose="02020603050405020304" pitchFamily="18" charset="0"/>
              </a:rPr>
              <a:t>気候変動対策として、ゼロカーボンに向け緩和策もしっかりと考えるべき。</a:t>
            </a:r>
            <a:endParaRPr lang="en-US" altLang="ja-JP" sz="1600" dirty="0">
              <a:ea typeface="BIZ UDPゴシック" panose="020B0400000000000000" pitchFamily="50" charset="-128"/>
              <a:cs typeface="Times New Roman" panose="02020603050405020304" pitchFamily="18" charset="0"/>
            </a:endParaRPr>
          </a:p>
          <a:p>
            <a:pPr marL="355600" indent="-268288">
              <a:buFont typeface="BIZ UDPゴシック" panose="020B0400000000000000" pitchFamily="50" charset="-128"/>
              <a:buChar char="○"/>
            </a:pPr>
            <a:r>
              <a:rPr kumimoji="1" lang="en-US" altLang="ja-JP" sz="1600" dirty="0">
                <a:latin typeface="BIZ UDPゴシック" panose="020B0400000000000000" pitchFamily="50" charset="-128"/>
                <a:ea typeface="BIZ UDPゴシック" panose="020B0400000000000000" pitchFamily="50" charset="-128"/>
              </a:rPr>
              <a:t>GX</a:t>
            </a:r>
            <a:r>
              <a:rPr kumimoji="1" lang="ja-JP" altLang="en-US" sz="1600" dirty="0">
                <a:latin typeface="BIZ UDPゴシック" panose="020B0400000000000000" pitchFamily="50" charset="-128"/>
                <a:ea typeface="BIZ UDPゴシック" panose="020B0400000000000000" pitchFamily="50" charset="-128"/>
              </a:rPr>
              <a:t>、</a:t>
            </a:r>
            <a:r>
              <a:rPr kumimoji="1" lang="en-US" altLang="ja-JP" sz="1600" dirty="0">
                <a:latin typeface="BIZ UDPゴシック" panose="020B0400000000000000" pitchFamily="50" charset="-128"/>
                <a:ea typeface="BIZ UDPゴシック" panose="020B0400000000000000" pitchFamily="50" charset="-128"/>
              </a:rPr>
              <a:t>DX</a:t>
            </a:r>
            <a:r>
              <a:rPr kumimoji="1" lang="ja-JP" altLang="en-US" sz="1600" dirty="0">
                <a:latin typeface="BIZ UDPゴシック" panose="020B0400000000000000" pitchFamily="50" charset="-128"/>
                <a:ea typeface="BIZ UDPゴシック" panose="020B0400000000000000" pitchFamily="50" charset="-128"/>
              </a:rPr>
              <a:t>などの分野の事業者への支援や連携・協働等、</a:t>
            </a:r>
            <a:r>
              <a:rPr kumimoji="1" lang="ja-JP" altLang="en-US" sz="1600" b="1" dirty="0">
                <a:solidFill>
                  <a:srgbClr val="FF0000"/>
                </a:solidFill>
                <a:latin typeface="BIZ UDPゴシック" panose="020B0400000000000000" pitchFamily="50" charset="-128"/>
                <a:ea typeface="BIZ UDPゴシック" panose="020B0400000000000000" pitchFamily="50" charset="-128"/>
              </a:rPr>
              <a:t>計画の実効性</a:t>
            </a:r>
            <a:r>
              <a:rPr kumimoji="1" lang="ja-JP" altLang="en-US" sz="1600" dirty="0">
                <a:latin typeface="BIZ UDPゴシック" panose="020B0400000000000000" pitchFamily="50" charset="-128"/>
                <a:ea typeface="BIZ UDPゴシック" panose="020B0400000000000000" pitchFamily="50" charset="-128"/>
              </a:rPr>
              <a:t>を高める議論が必要。</a:t>
            </a:r>
            <a:endParaRPr kumimoji="1" lang="en-US" altLang="ja-JP" sz="1600" dirty="0">
              <a:latin typeface="BIZ UDPゴシック" panose="020B0400000000000000" pitchFamily="50" charset="-128"/>
              <a:ea typeface="BIZ UDPゴシック" panose="020B0400000000000000" pitchFamily="50" charset="-128"/>
            </a:endParaRPr>
          </a:p>
          <a:p>
            <a:pPr marL="355600" indent="-268288">
              <a:buFont typeface="BIZ UDPゴシック" panose="020B0400000000000000" pitchFamily="50" charset="-128"/>
              <a:buChar char="○"/>
            </a:pPr>
            <a:r>
              <a:rPr lang="ja-JP" altLang="en-US" sz="1600" dirty="0">
                <a:ea typeface="BIZ UDPゴシック" panose="020B0400000000000000" pitchFamily="50" charset="-128"/>
                <a:cs typeface="Times New Roman" panose="02020603050405020304" pitchFamily="18" charset="0"/>
              </a:rPr>
              <a:t>緑化の推進にあたっては、</a:t>
            </a:r>
            <a:r>
              <a:rPr lang="ja-JP" altLang="en-US" sz="1600" b="1" dirty="0">
                <a:solidFill>
                  <a:srgbClr val="FF0000"/>
                </a:solidFill>
                <a:ea typeface="BIZ UDPゴシック" panose="020B0400000000000000" pitchFamily="50" charset="-128"/>
                <a:cs typeface="Times New Roman" panose="02020603050405020304" pitchFamily="18" charset="0"/>
              </a:rPr>
              <a:t>整備後の維持管理</a:t>
            </a:r>
            <a:r>
              <a:rPr lang="ja-JP" altLang="en-US" sz="1600" dirty="0">
                <a:ea typeface="BIZ UDPゴシック" panose="020B0400000000000000" pitchFamily="50" charset="-128"/>
                <a:cs typeface="Times New Roman" panose="02020603050405020304" pitchFamily="18" charset="0"/>
              </a:rPr>
              <a:t>が非常に重要。維持管理をどうするか要検討。</a:t>
            </a:r>
            <a:endParaRPr lang="en-US" altLang="ja-JP" sz="1600" dirty="0">
              <a:ea typeface="BIZ UDPゴシック" panose="020B0400000000000000" pitchFamily="50" charset="-128"/>
              <a:cs typeface="Times New Roman" panose="02020603050405020304" pitchFamily="18" charset="0"/>
            </a:endParaRPr>
          </a:p>
          <a:p>
            <a:pPr marL="355600" indent="-268288">
              <a:buFont typeface="BIZ UDPゴシック" panose="020B0400000000000000" pitchFamily="50" charset="-128"/>
              <a:buChar char="○"/>
            </a:pPr>
            <a:r>
              <a:rPr kumimoji="1" lang="ja-JP" altLang="en-US" sz="1600" dirty="0">
                <a:latin typeface="BIZ UDPゴシック" panose="020B0400000000000000" pitchFamily="50" charset="-128"/>
                <a:ea typeface="BIZ UDPゴシック" panose="020B0400000000000000" pitchFamily="50" charset="-128"/>
              </a:rPr>
              <a:t>農地や森林について</a:t>
            </a:r>
            <a:r>
              <a:rPr kumimoji="1" lang="ja-JP" altLang="en-US" sz="1600" b="1" dirty="0">
                <a:solidFill>
                  <a:srgbClr val="FF0000"/>
                </a:solidFill>
                <a:latin typeface="BIZ UDPゴシック" panose="020B0400000000000000" pitchFamily="50" charset="-128"/>
                <a:ea typeface="BIZ UDPゴシック" panose="020B0400000000000000" pitchFamily="50" charset="-128"/>
              </a:rPr>
              <a:t>人材育成</a:t>
            </a:r>
            <a:r>
              <a:rPr kumimoji="1" lang="ja-JP" altLang="en-US" sz="1600" dirty="0">
                <a:latin typeface="BIZ UDPゴシック" panose="020B0400000000000000" pitchFamily="50" charset="-128"/>
                <a:ea typeface="BIZ UDPゴシック" panose="020B0400000000000000" pitchFamily="50" charset="-128"/>
              </a:rPr>
              <a:t>も含め、どのように継承していくべきか検討が必要。</a:t>
            </a:r>
            <a:endParaRPr lang="en-US" altLang="ja-JP" sz="1600" dirty="0">
              <a:ea typeface="BIZ UDPゴシック" panose="020B0400000000000000" pitchFamily="50" charset="-128"/>
              <a:cs typeface="Times New Roman" panose="02020603050405020304" pitchFamily="18" charset="0"/>
            </a:endParaRPr>
          </a:p>
          <a:p>
            <a:pPr marL="266700" indent="-179388">
              <a:buFont typeface="BIZ UDPゴシック" panose="020B0400000000000000" pitchFamily="50" charset="-128"/>
              <a:buChar char="○"/>
            </a:pPr>
            <a:r>
              <a:rPr kumimoji="1" lang="ja-JP" altLang="en-US" sz="1600" b="1" dirty="0">
                <a:latin typeface="BIZ UDPゴシック" panose="020B0400000000000000" pitchFamily="50" charset="-128"/>
                <a:ea typeface="BIZ UDPゴシック" panose="020B0400000000000000" pitchFamily="50" charset="-128"/>
              </a:rPr>
              <a:t> </a:t>
            </a:r>
            <a:r>
              <a:rPr kumimoji="1" lang="ja-JP" altLang="en-US" sz="1600" b="1" dirty="0">
                <a:solidFill>
                  <a:srgbClr val="FF0000"/>
                </a:solidFill>
                <a:latin typeface="BIZ UDPゴシック" panose="020B0400000000000000" pitchFamily="50" charset="-128"/>
                <a:ea typeface="BIZ UDPゴシック" panose="020B0400000000000000" pitchFamily="50" charset="-128"/>
              </a:rPr>
              <a:t>緑の影響や効果</a:t>
            </a:r>
            <a:r>
              <a:rPr kumimoji="1" lang="ja-JP" altLang="en-US" sz="1600" dirty="0">
                <a:latin typeface="BIZ UDPゴシック" panose="020B0400000000000000" pitchFamily="50" charset="-128"/>
                <a:ea typeface="BIZ UDPゴシック" panose="020B0400000000000000" pitchFamily="50" charset="-128"/>
              </a:rPr>
              <a:t>についての理解を促すため、子ども向け・大人向けの環境学習が大事。</a:t>
            </a:r>
            <a:endParaRPr kumimoji="1" lang="en-US" altLang="ja-JP" sz="1600" dirty="0">
              <a:latin typeface="BIZ UDPゴシック" panose="020B0400000000000000" pitchFamily="50" charset="-128"/>
              <a:ea typeface="BIZ UDPゴシック" panose="020B0400000000000000" pitchFamily="50" charset="-128"/>
            </a:endParaRPr>
          </a:p>
          <a:p>
            <a:r>
              <a:rPr kumimoji="1" lang="en-US" altLang="ja-JP" sz="1600" b="1" dirty="0">
                <a:latin typeface="BIZ UDPゴシック" panose="020B0400000000000000" pitchFamily="50" charset="-128"/>
                <a:ea typeface="BIZ UDPゴシック" panose="020B0400000000000000" pitchFamily="50" charset="-128"/>
              </a:rPr>
              <a:t>【</a:t>
            </a:r>
            <a:r>
              <a:rPr kumimoji="1" lang="ja-JP" altLang="en-US" sz="1600" b="1" dirty="0">
                <a:latin typeface="BIZ UDPゴシック" panose="020B0400000000000000" pitchFamily="50" charset="-128"/>
                <a:ea typeface="BIZ UDPゴシック" panose="020B0400000000000000" pitchFamily="50" charset="-128"/>
              </a:rPr>
              <a:t>進行管理</a:t>
            </a:r>
            <a:r>
              <a:rPr kumimoji="1" lang="en-US" altLang="ja-JP" sz="1600" b="1" dirty="0">
                <a:latin typeface="BIZ UDPゴシック" panose="020B0400000000000000" pitchFamily="50" charset="-128"/>
                <a:ea typeface="BIZ UDPゴシック" panose="020B0400000000000000" pitchFamily="50" charset="-128"/>
              </a:rPr>
              <a:t>】</a:t>
            </a:r>
          </a:p>
          <a:p>
            <a:pPr marL="355600" indent="-268288">
              <a:buFont typeface="BIZ UDPゴシック" panose="020B0400000000000000" pitchFamily="50" charset="-128"/>
              <a:buChar char="○"/>
            </a:pPr>
            <a:r>
              <a:rPr kumimoji="1" lang="en-US" altLang="ja-JP" sz="1600" dirty="0">
                <a:latin typeface="BIZ UDPゴシック" panose="020B0400000000000000" pitchFamily="50" charset="-128"/>
                <a:ea typeface="BIZ UDPゴシック" panose="020B0400000000000000" pitchFamily="50" charset="-128"/>
              </a:rPr>
              <a:t>KPI</a:t>
            </a:r>
            <a:r>
              <a:rPr kumimoji="1" lang="ja-JP" altLang="en-US" sz="1600" dirty="0">
                <a:latin typeface="BIZ UDPゴシック" panose="020B0400000000000000" pitchFamily="50" charset="-128"/>
                <a:ea typeface="BIZ UDPゴシック" panose="020B0400000000000000" pitchFamily="50" charset="-128"/>
              </a:rPr>
              <a:t>に基づいた指標の設定が必要。アウトプット指標だけでなく、</a:t>
            </a:r>
            <a:r>
              <a:rPr kumimoji="1" lang="ja-JP" altLang="en-US" sz="1600" b="1" dirty="0">
                <a:solidFill>
                  <a:srgbClr val="FF0000"/>
                </a:solidFill>
                <a:latin typeface="BIZ UDPゴシック" panose="020B0400000000000000" pitchFamily="50" charset="-128"/>
                <a:ea typeface="BIZ UDPゴシック" panose="020B0400000000000000" pitchFamily="50" charset="-128"/>
              </a:rPr>
              <a:t>アウトカム指標の設定</a:t>
            </a:r>
            <a:r>
              <a:rPr kumimoji="1" lang="ja-JP" altLang="en-US" sz="1600" dirty="0">
                <a:latin typeface="BIZ UDPゴシック" panose="020B0400000000000000" pitchFamily="50" charset="-128"/>
                <a:ea typeface="BIZ UDPゴシック" panose="020B0400000000000000" pitchFamily="50" charset="-128"/>
              </a:rPr>
              <a:t>が必要。</a:t>
            </a:r>
            <a:endParaRPr kumimoji="1" lang="en-US" altLang="ja-JP" sz="1600" dirty="0">
              <a:latin typeface="BIZ UDPゴシック" panose="020B0400000000000000" pitchFamily="50" charset="-128"/>
              <a:ea typeface="BIZ UDPゴシック" panose="020B0400000000000000" pitchFamily="50" charset="-128"/>
            </a:endParaRPr>
          </a:p>
        </p:txBody>
      </p:sp>
      <p:sp>
        <p:nvSpPr>
          <p:cNvPr id="10" name="テキスト ボックス 9">
            <a:extLst>
              <a:ext uri="{FF2B5EF4-FFF2-40B4-BE49-F238E27FC236}">
                <a16:creationId xmlns:a16="http://schemas.microsoft.com/office/drawing/2014/main" id="{9423E6B5-5ED2-46A6-A26E-77ED44011F46}"/>
              </a:ext>
            </a:extLst>
          </p:cNvPr>
          <p:cNvSpPr txBox="1"/>
          <p:nvPr/>
        </p:nvSpPr>
        <p:spPr>
          <a:xfrm>
            <a:off x="187700" y="571212"/>
            <a:ext cx="9497800" cy="338554"/>
          </a:xfrm>
          <a:prstGeom prst="rect">
            <a:avLst/>
          </a:prstGeom>
          <a:solidFill>
            <a:schemeClr val="accent6">
              <a:lumMod val="20000"/>
              <a:lumOff val="80000"/>
            </a:schemeClr>
          </a:solidFill>
          <a:ln w="19050" cmpd="sng">
            <a:solidFill>
              <a:schemeClr val="accent6">
                <a:lumMod val="60000"/>
                <a:lumOff val="40000"/>
              </a:schemeClr>
            </a:solidFill>
            <a:prstDash val="solid"/>
          </a:ln>
        </p:spPr>
        <p:txBody>
          <a:bodyPr wrap="square" rtlCol="0">
            <a:spAutoFit/>
          </a:bodyPr>
          <a:lstStyle/>
          <a:p>
            <a:pPr marL="285750" indent="-285750">
              <a:buFont typeface="Wingdings" panose="05000000000000000000" pitchFamily="2" charset="2"/>
              <a:buChar char="u"/>
            </a:pPr>
            <a:r>
              <a:rPr kumimoji="1" lang="ja-JP" altLang="en-US" sz="1600" dirty="0">
                <a:latin typeface="BIZ UDPゴシック" panose="020B0400000000000000" pitchFamily="50" charset="-128"/>
                <a:ea typeface="BIZ UDPゴシック" panose="020B0400000000000000" pitchFamily="50" charset="-128"/>
              </a:rPr>
              <a:t>現行計画策定後の社会情勢の変化等に対する委員意見</a:t>
            </a:r>
            <a:endParaRPr kumimoji="1" lang="en-US" altLang="ja-JP" sz="1600"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42886092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551374B-788B-E907-CA31-52C530B22B3B}"/>
            </a:ext>
          </a:extLst>
        </p:cNvPr>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A2655E68-7C06-44E1-9119-9796E0512282}"/>
              </a:ext>
            </a:extLst>
          </p:cNvPr>
          <p:cNvSpPr txBox="1"/>
          <p:nvPr/>
        </p:nvSpPr>
        <p:spPr>
          <a:xfrm>
            <a:off x="147656" y="1066884"/>
            <a:ext cx="9497800" cy="2308324"/>
          </a:xfrm>
          <a:prstGeom prst="rect">
            <a:avLst/>
          </a:prstGeom>
          <a:noFill/>
          <a:ln w="19050" cmpd="sng">
            <a:solidFill>
              <a:schemeClr val="accent6">
                <a:lumMod val="60000"/>
                <a:lumOff val="40000"/>
              </a:schemeClr>
            </a:solidFill>
            <a:prstDash val="solid"/>
          </a:ln>
        </p:spPr>
        <p:txBody>
          <a:bodyPr wrap="square" rtlCol="0">
            <a:spAutoFit/>
          </a:bodyPr>
          <a:lstStyle/>
          <a:p>
            <a:pPr marL="285750" indent="-285750">
              <a:buFont typeface="BIZ UDPゴシック" panose="020B0400000000000000" pitchFamily="50" charset="-128"/>
              <a:buChar char="○"/>
            </a:pPr>
            <a:r>
              <a:rPr lang="ja-JP" altLang="ja-JP" sz="1600" kern="100" dirty="0">
                <a:effectLst/>
                <a:latin typeface="Century" panose="02040604050505020304" pitchFamily="18" charset="0"/>
                <a:ea typeface="BIZ UDPゴシック" panose="020B0400000000000000" pitchFamily="50" charset="-128"/>
                <a:cs typeface="Times New Roman" panose="02020603050405020304" pitchFamily="18" charset="0"/>
              </a:rPr>
              <a:t>計画の見直しにあたっては、グリーンインフラの考え方が重要。</a:t>
            </a:r>
            <a:endParaRPr lang="en-US" altLang="ja-JP" sz="1600" kern="100" dirty="0">
              <a:effectLst/>
              <a:latin typeface="Century" panose="02040604050505020304" pitchFamily="18" charset="0"/>
              <a:ea typeface="BIZ UDPゴシック" panose="020B0400000000000000" pitchFamily="50" charset="-128"/>
              <a:cs typeface="Times New Roman" panose="02020603050405020304" pitchFamily="18" charset="0"/>
            </a:endParaRPr>
          </a:p>
          <a:p>
            <a:pPr marL="285750" indent="-285750">
              <a:buFont typeface="BIZ UDPゴシック" panose="020B0400000000000000" pitchFamily="50" charset="-128"/>
              <a:buChar char="○"/>
            </a:pPr>
            <a:r>
              <a:rPr lang="ja-JP" altLang="ja-JP" sz="1600" kern="100" dirty="0">
                <a:effectLst/>
                <a:latin typeface="Century" panose="02040604050505020304" pitchFamily="18" charset="0"/>
                <a:ea typeface="BIZ UDPゴシック" panose="020B0400000000000000" pitchFamily="50" charset="-128"/>
                <a:cs typeface="Times New Roman" panose="02020603050405020304" pitchFamily="18" charset="0"/>
              </a:rPr>
              <a:t>大阪府域では、自然の構造（周辺山系、丘陵地、内部の湿潤な埋立地、河川）、歴史的背景を持つ街道、近代の社会・経済事情を背景に整備された放射状道路等が存在。</a:t>
            </a:r>
            <a:r>
              <a:rPr lang="ja-JP" altLang="ja-JP" sz="1600" b="1" kern="100" dirty="0">
                <a:solidFill>
                  <a:srgbClr val="FF0000"/>
                </a:solidFill>
                <a:effectLst/>
                <a:latin typeface="Century" panose="02040604050505020304" pitchFamily="18" charset="0"/>
                <a:ea typeface="BIZ UDPゴシック" panose="020B0400000000000000" pitchFamily="50" charset="-128"/>
                <a:cs typeface="Times New Roman" panose="02020603050405020304" pitchFamily="18" charset="0"/>
              </a:rPr>
              <a:t>自然特性、社会特性、人文歴史特性、土地利用特性を踏まえ、自然・公園とネットワーク要素（道路、河川等）をどのようにつなげていくかという視点</a:t>
            </a:r>
            <a:r>
              <a:rPr lang="ja-JP" altLang="ja-JP" sz="1600" kern="100" dirty="0">
                <a:effectLst/>
                <a:latin typeface="Century" panose="02040604050505020304" pitchFamily="18" charset="0"/>
                <a:ea typeface="BIZ UDPゴシック" panose="020B0400000000000000" pitchFamily="50" charset="-128"/>
                <a:cs typeface="Times New Roman" panose="02020603050405020304" pitchFamily="18" charset="0"/>
              </a:rPr>
              <a:t>が非常に重要。</a:t>
            </a:r>
            <a:endParaRPr lang="en-US" altLang="ja-JP" sz="1600" kern="100" dirty="0">
              <a:effectLst/>
              <a:latin typeface="Century" panose="02040604050505020304" pitchFamily="18" charset="0"/>
              <a:ea typeface="BIZ UDPゴシック" panose="020B0400000000000000" pitchFamily="50" charset="-128"/>
              <a:cs typeface="Times New Roman" panose="02020603050405020304" pitchFamily="18" charset="0"/>
            </a:endParaRPr>
          </a:p>
          <a:p>
            <a:pPr marL="285750" indent="-285750">
              <a:buFont typeface="BIZ UDPゴシック" panose="020B0400000000000000" pitchFamily="50" charset="-128"/>
              <a:buChar char="○"/>
            </a:pPr>
            <a:r>
              <a:rPr lang="ja-JP" altLang="ja-JP" sz="1600" kern="100" dirty="0">
                <a:effectLst/>
                <a:latin typeface="Century" panose="02040604050505020304" pitchFamily="18" charset="0"/>
                <a:ea typeface="BIZ UDPゴシック" panose="020B0400000000000000" pitchFamily="50" charset="-128"/>
                <a:cs typeface="Times New Roman" panose="02020603050405020304" pitchFamily="18" charset="0"/>
              </a:rPr>
              <a:t>大阪市域では、みどりの骨格構造として、大川・中之島、淀川、上町台地、大和川といった自然環境、近代に整備された御堂筋がある。上町台地と御堂筋の南北軸、大川・中之島（旧淀川）を中心にした東西軸、これを</a:t>
            </a:r>
            <a:r>
              <a:rPr lang="ja-JP" altLang="ja-JP" sz="1600" b="1" kern="100" dirty="0">
                <a:solidFill>
                  <a:srgbClr val="FF0000"/>
                </a:solidFill>
                <a:effectLst/>
                <a:latin typeface="Century" panose="02040604050505020304" pitchFamily="18" charset="0"/>
                <a:ea typeface="BIZ UDPゴシック" panose="020B0400000000000000" pitchFamily="50" charset="-128"/>
                <a:cs typeface="Times New Roman" panose="02020603050405020304" pitchFamily="18" charset="0"/>
              </a:rPr>
              <a:t>クロス型のネットワーク</a:t>
            </a:r>
            <a:r>
              <a:rPr lang="ja-JP" altLang="ja-JP" sz="1600" kern="100" dirty="0">
                <a:effectLst/>
                <a:latin typeface="Century" panose="02040604050505020304" pitchFamily="18" charset="0"/>
                <a:ea typeface="BIZ UDPゴシック" panose="020B0400000000000000" pitchFamily="50" charset="-128"/>
                <a:cs typeface="Times New Roman" panose="02020603050405020304" pitchFamily="18" charset="0"/>
              </a:rPr>
              <a:t>として捉えていくことが必要。</a:t>
            </a:r>
            <a:endParaRPr lang="en-US" altLang="ja-JP" sz="1600" kern="100" dirty="0">
              <a:effectLst/>
              <a:latin typeface="Century" panose="02040604050505020304" pitchFamily="18" charset="0"/>
              <a:ea typeface="BIZ UDPゴシック" panose="020B0400000000000000" pitchFamily="50" charset="-128"/>
              <a:cs typeface="Times New Roman" panose="02020603050405020304" pitchFamily="18" charset="0"/>
            </a:endParaRPr>
          </a:p>
          <a:p>
            <a:pPr marL="285750" indent="-285750">
              <a:buFont typeface="BIZ UDPゴシック" panose="020B0400000000000000" pitchFamily="50" charset="-128"/>
              <a:buChar char="○"/>
            </a:pPr>
            <a:r>
              <a:rPr lang="ja-JP" altLang="ja-JP" sz="1600" kern="100" dirty="0">
                <a:effectLst/>
                <a:latin typeface="Century" panose="02040604050505020304" pitchFamily="18" charset="0"/>
                <a:ea typeface="BIZ UDPゴシック" panose="020B0400000000000000" pitchFamily="50" charset="-128"/>
                <a:cs typeface="Times New Roman" panose="02020603050405020304" pitchFamily="18" charset="0"/>
              </a:rPr>
              <a:t>自然は近隣府県ともつながっていることから、</a:t>
            </a:r>
            <a:r>
              <a:rPr lang="ja-JP" altLang="ja-JP" sz="1600" b="1" kern="100" dirty="0">
                <a:solidFill>
                  <a:srgbClr val="FF0000"/>
                </a:solidFill>
                <a:effectLst/>
                <a:latin typeface="Century" panose="02040604050505020304" pitchFamily="18" charset="0"/>
                <a:ea typeface="BIZ UDPゴシック" panose="020B0400000000000000" pitchFamily="50" charset="-128"/>
                <a:cs typeface="Times New Roman" panose="02020603050405020304" pitchFamily="18" charset="0"/>
              </a:rPr>
              <a:t>広域的な視点</a:t>
            </a:r>
            <a:r>
              <a:rPr lang="ja-JP" altLang="ja-JP" sz="1600" kern="100" dirty="0">
                <a:effectLst/>
                <a:latin typeface="Century" panose="02040604050505020304" pitchFamily="18" charset="0"/>
                <a:ea typeface="BIZ UDPゴシック" panose="020B0400000000000000" pitchFamily="50" charset="-128"/>
                <a:cs typeface="Times New Roman" panose="02020603050405020304" pitchFamily="18" charset="0"/>
              </a:rPr>
              <a:t>も重要。</a:t>
            </a:r>
            <a:endParaRPr kumimoji="1" lang="en-US" altLang="ja-JP" sz="1600" dirty="0">
              <a:latin typeface="BIZ UDPゴシック" panose="020B0400000000000000" pitchFamily="50" charset="-128"/>
              <a:ea typeface="BIZ UDPゴシック" panose="020B0400000000000000" pitchFamily="50" charset="-128"/>
            </a:endParaRPr>
          </a:p>
        </p:txBody>
      </p:sp>
      <p:sp>
        <p:nvSpPr>
          <p:cNvPr id="8" name="テキスト ボックス 7">
            <a:extLst>
              <a:ext uri="{FF2B5EF4-FFF2-40B4-BE49-F238E27FC236}">
                <a16:creationId xmlns:a16="http://schemas.microsoft.com/office/drawing/2014/main" id="{CEAE2FA4-1B46-4244-924F-1A1FADEA22B3}"/>
              </a:ext>
            </a:extLst>
          </p:cNvPr>
          <p:cNvSpPr txBox="1"/>
          <p:nvPr/>
        </p:nvSpPr>
        <p:spPr>
          <a:xfrm>
            <a:off x="147656" y="3591626"/>
            <a:ext cx="9497800" cy="338554"/>
          </a:xfrm>
          <a:prstGeom prst="rect">
            <a:avLst/>
          </a:prstGeom>
          <a:solidFill>
            <a:schemeClr val="accent6">
              <a:lumMod val="20000"/>
              <a:lumOff val="80000"/>
            </a:schemeClr>
          </a:solidFill>
          <a:ln w="19050" cmpd="sng">
            <a:solidFill>
              <a:schemeClr val="accent6">
                <a:lumMod val="60000"/>
                <a:lumOff val="40000"/>
              </a:schemeClr>
            </a:solidFill>
            <a:prstDash val="solid"/>
          </a:ln>
        </p:spPr>
        <p:txBody>
          <a:bodyPr wrap="square" rtlCol="0">
            <a:spAutoFit/>
          </a:bodyPr>
          <a:lstStyle/>
          <a:p>
            <a:pPr marL="285750" indent="-285750">
              <a:buFont typeface="Wingdings" panose="05000000000000000000" pitchFamily="2" charset="2"/>
              <a:buChar char="u"/>
            </a:pPr>
            <a:r>
              <a:rPr kumimoji="1" lang="ja-JP" altLang="en-US" sz="1600" dirty="0">
                <a:latin typeface="BIZ UDPゴシック" panose="020B0400000000000000" pitchFamily="50" charset="-128"/>
                <a:ea typeface="BIZ UDPゴシック" panose="020B0400000000000000" pitchFamily="50" charset="-128"/>
              </a:rPr>
              <a:t>話題提供：大阪府下の自然と生き物の関係　（平井委員）</a:t>
            </a:r>
            <a:endParaRPr kumimoji="1" lang="en-US" altLang="ja-JP" sz="1600" dirty="0">
              <a:latin typeface="BIZ UDPゴシック" panose="020B0400000000000000" pitchFamily="50" charset="-128"/>
              <a:ea typeface="BIZ UDPゴシック" panose="020B0400000000000000" pitchFamily="50" charset="-128"/>
            </a:endParaRPr>
          </a:p>
        </p:txBody>
      </p:sp>
      <p:sp>
        <p:nvSpPr>
          <p:cNvPr id="9" name="テキスト ボックス 8">
            <a:extLst>
              <a:ext uri="{FF2B5EF4-FFF2-40B4-BE49-F238E27FC236}">
                <a16:creationId xmlns:a16="http://schemas.microsoft.com/office/drawing/2014/main" id="{48851AD1-5480-41C0-B860-C3AA522BB8F3}"/>
              </a:ext>
            </a:extLst>
          </p:cNvPr>
          <p:cNvSpPr txBox="1"/>
          <p:nvPr/>
        </p:nvSpPr>
        <p:spPr>
          <a:xfrm>
            <a:off x="147656" y="4037238"/>
            <a:ext cx="9497800" cy="2554545"/>
          </a:xfrm>
          <a:prstGeom prst="rect">
            <a:avLst/>
          </a:prstGeom>
          <a:noFill/>
          <a:ln w="19050" cmpd="sng">
            <a:solidFill>
              <a:schemeClr val="accent6">
                <a:lumMod val="60000"/>
                <a:lumOff val="40000"/>
              </a:schemeClr>
            </a:solidFill>
            <a:prstDash val="solid"/>
          </a:ln>
        </p:spPr>
        <p:txBody>
          <a:bodyPr wrap="square" rtlCol="0">
            <a:spAutoFit/>
          </a:bodyPr>
          <a:lstStyle/>
          <a:p>
            <a:pPr marL="263525" lvl="0" indent="-263525">
              <a:buFontTx/>
              <a:buChar char="○"/>
            </a:pPr>
            <a:r>
              <a:rPr lang="ja-JP" altLang="ja-JP" sz="1600" kern="100" dirty="0">
                <a:effectLst/>
                <a:latin typeface="Century" panose="02040604050505020304" pitchFamily="18" charset="0"/>
                <a:ea typeface="BIZ UDPゴシック" panose="020B0400000000000000" pitchFamily="50" charset="-128"/>
                <a:cs typeface="Times New Roman" panose="02020603050405020304" pitchFamily="18" charset="0"/>
              </a:rPr>
              <a:t>大阪府レッドリスト</a:t>
            </a:r>
            <a:r>
              <a:rPr lang="ja-JP" altLang="en-US" sz="1600" kern="100" dirty="0">
                <a:effectLst/>
                <a:latin typeface="Century" panose="02040604050505020304" pitchFamily="18" charset="0"/>
                <a:ea typeface="BIZ UDPゴシック" panose="020B0400000000000000" pitchFamily="50" charset="-128"/>
                <a:cs typeface="Times New Roman" panose="02020603050405020304" pitchFamily="18" charset="0"/>
              </a:rPr>
              <a:t>に</a:t>
            </a:r>
            <a:r>
              <a:rPr lang="ja-JP" altLang="ja-JP" sz="1600" kern="100" dirty="0">
                <a:effectLst/>
                <a:latin typeface="Century" panose="02040604050505020304" pitchFamily="18" charset="0"/>
                <a:ea typeface="BIZ UDPゴシック" panose="020B0400000000000000" pitchFamily="50" charset="-128"/>
                <a:cs typeface="Times New Roman" panose="02020603050405020304" pitchFamily="18" charset="0"/>
              </a:rPr>
              <a:t>掲載されている昆虫類</a:t>
            </a:r>
            <a:r>
              <a:rPr lang="ja-JP" altLang="en-US" sz="1600" kern="100" dirty="0">
                <a:effectLst/>
                <a:latin typeface="Century" panose="02040604050505020304" pitchFamily="18" charset="0"/>
                <a:ea typeface="BIZ UDPゴシック" panose="020B0400000000000000" pitchFamily="50" charset="-128"/>
                <a:cs typeface="Times New Roman" panose="02020603050405020304" pitchFamily="18" charset="0"/>
              </a:rPr>
              <a:t>を</a:t>
            </a:r>
            <a:r>
              <a:rPr lang="ja-JP" altLang="ja-JP" sz="1600" kern="100" dirty="0">
                <a:effectLst/>
                <a:latin typeface="Century" panose="02040604050505020304" pitchFamily="18" charset="0"/>
                <a:ea typeface="BIZ UDPゴシック" panose="020B0400000000000000" pitchFamily="50" charset="-128"/>
                <a:cs typeface="Times New Roman" panose="02020603050405020304" pitchFamily="18" charset="0"/>
              </a:rPr>
              <a:t>グループ（</a:t>
            </a:r>
            <a:r>
              <a:rPr lang="ja-JP" altLang="en-US" sz="1600" kern="100" dirty="0">
                <a:effectLst/>
                <a:latin typeface="Century" panose="02040604050505020304" pitchFamily="18" charset="0"/>
                <a:ea typeface="BIZ UDPゴシック" panose="020B0400000000000000" pitchFamily="50" charset="-128"/>
                <a:cs typeface="Times New Roman" panose="02020603050405020304" pitchFamily="18" charset="0"/>
              </a:rPr>
              <a:t>目</a:t>
            </a:r>
            <a:r>
              <a:rPr lang="ja-JP" altLang="ja-JP" sz="1600" kern="100" dirty="0">
                <a:effectLst/>
                <a:latin typeface="Century" panose="02040604050505020304" pitchFamily="18" charset="0"/>
                <a:ea typeface="BIZ UDPゴシック" panose="020B0400000000000000" pitchFamily="50" charset="-128"/>
                <a:cs typeface="Times New Roman" panose="02020603050405020304" pitchFamily="18" charset="0"/>
              </a:rPr>
              <a:t>）ごとに２０００年と２０１４年の掲載種数を比較したところ、コウチュウ目は約２．５倍、チョウ目やトンボ目は約２倍に増加。生息環境別にみると、</a:t>
            </a:r>
            <a:r>
              <a:rPr lang="ja-JP" altLang="ja-JP" sz="1600" b="1" kern="100" dirty="0">
                <a:solidFill>
                  <a:srgbClr val="FF0000"/>
                </a:solidFill>
                <a:effectLst/>
                <a:latin typeface="Century" panose="02040604050505020304" pitchFamily="18" charset="0"/>
                <a:ea typeface="BIZ UDPゴシック" panose="020B0400000000000000" pitchFamily="50" charset="-128"/>
                <a:cs typeface="Times New Roman" panose="02020603050405020304" pitchFamily="18" charset="0"/>
              </a:rPr>
              <a:t>河川敷・海浜、湿地（ため池、水田含む）に生息する種数が約３倍に増加。改修や埋め立て等で生息域が失われている</a:t>
            </a:r>
            <a:r>
              <a:rPr lang="ja-JP" altLang="ja-JP" sz="1600" kern="100" dirty="0">
                <a:effectLst/>
                <a:latin typeface="Century" panose="02040604050505020304" pitchFamily="18" charset="0"/>
                <a:ea typeface="BIZ UDPゴシック" panose="020B0400000000000000" pitchFamily="50" charset="-128"/>
                <a:cs typeface="Times New Roman" panose="02020603050405020304" pitchFamily="18" charset="0"/>
              </a:rPr>
              <a:t>ことによるものと思われる。</a:t>
            </a:r>
            <a:endParaRPr lang="ja-JP" alt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263525" lvl="0" indent="-263525" algn="just">
              <a:buFontTx/>
              <a:buChar char="○"/>
            </a:pPr>
            <a:r>
              <a:rPr lang="ja-JP" altLang="ja-JP" sz="1600" kern="100" dirty="0">
                <a:effectLst/>
                <a:latin typeface="Century" panose="02040604050505020304" pitchFamily="18" charset="0"/>
                <a:ea typeface="BIZ UDPゴシック" panose="020B0400000000000000" pitchFamily="50" charset="-128"/>
                <a:cs typeface="Times New Roman" panose="02020603050405020304" pitchFamily="18" charset="0"/>
              </a:rPr>
              <a:t>絶滅危惧種の１つシルビアシジミについては、大阪伊丹空港で多数生息が確認。</a:t>
            </a:r>
            <a:r>
              <a:rPr lang="ja-JP" altLang="ja-JP" sz="1600" b="1" kern="100" dirty="0">
                <a:solidFill>
                  <a:srgbClr val="FF0000"/>
                </a:solidFill>
                <a:effectLst/>
                <a:latin typeface="Century" panose="02040604050505020304" pitchFamily="18" charset="0"/>
                <a:ea typeface="BIZ UDPゴシック" panose="020B0400000000000000" pitchFamily="50" charset="-128"/>
                <a:cs typeface="Times New Roman" panose="02020603050405020304" pitchFamily="18" charset="0"/>
              </a:rPr>
              <a:t>空港内に良好な草原</a:t>
            </a:r>
            <a:r>
              <a:rPr lang="ja-JP" altLang="ja-JP" sz="1600" kern="100" dirty="0">
                <a:effectLst/>
                <a:latin typeface="Century" panose="02040604050505020304" pitchFamily="18" charset="0"/>
                <a:ea typeface="BIZ UDPゴシック" panose="020B0400000000000000" pitchFamily="50" charset="-128"/>
                <a:cs typeface="Times New Roman" panose="02020603050405020304" pitchFamily="18" charset="0"/>
              </a:rPr>
              <a:t>が広く残されているため生き残っていると思われる。また、</a:t>
            </a:r>
            <a:r>
              <a:rPr lang="ja-JP" altLang="ja-JP" sz="1600" b="1" kern="100" dirty="0">
                <a:solidFill>
                  <a:srgbClr val="FF0000"/>
                </a:solidFill>
                <a:effectLst/>
                <a:latin typeface="Century" panose="02040604050505020304" pitchFamily="18" charset="0"/>
                <a:ea typeface="BIZ UDPゴシック" panose="020B0400000000000000" pitchFamily="50" charset="-128"/>
                <a:cs typeface="Times New Roman" panose="02020603050405020304" pitchFamily="18" charset="0"/>
              </a:rPr>
              <a:t>空港周辺の緑地にも、パッチ状に生息</a:t>
            </a:r>
            <a:r>
              <a:rPr lang="ja-JP" altLang="ja-JP" sz="1600" kern="100" dirty="0">
                <a:effectLst/>
                <a:latin typeface="Century" panose="02040604050505020304" pitchFamily="18" charset="0"/>
                <a:ea typeface="BIZ UDPゴシック" panose="020B0400000000000000" pitchFamily="50" charset="-128"/>
                <a:cs typeface="Times New Roman" panose="02020603050405020304" pitchFamily="18" charset="0"/>
              </a:rPr>
              <a:t>が確認。メインの生息地（空港）から行き来することによって個体群を維持。</a:t>
            </a:r>
            <a:endParaRPr lang="ja-JP" alt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263525" lvl="0" indent="-263525" algn="just">
              <a:buFontTx/>
              <a:buChar char="○"/>
            </a:pPr>
            <a:r>
              <a:rPr lang="ja-JP" altLang="ja-JP" sz="1600" kern="100" dirty="0">
                <a:effectLst/>
                <a:latin typeface="Century" panose="02040604050505020304" pitchFamily="18" charset="0"/>
                <a:ea typeface="BIZ UDPゴシック" panose="020B0400000000000000" pitchFamily="50" charset="-128"/>
                <a:cs typeface="Times New Roman" panose="02020603050405020304" pitchFamily="18" charset="0"/>
              </a:rPr>
              <a:t>ギフチョウは、現在、府内の</a:t>
            </a:r>
            <a:r>
              <a:rPr lang="ja-JP" altLang="en-US" sz="1600" kern="100" dirty="0">
                <a:effectLst/>
                <a:latin typeface="Century" panose="02040604050505020304" pitchFamily="18" charset="0"/>
                <a:ea typeface="BIZ UDPゴシック" panose="020B0400000000000000" pitchFamily="50" charset="-128"/>
                <a:cs typeface="Times New Roman" panose="02020603050405020304" pitchFamily="18" charset="0"/>
              </a:rPr>
              <a:t>３</a:t>
            </a:r>
            <a:r>
              <a:rPr lang="ja-JP" altLang="ja-JP" sz="1600" kern="100" dirty="0">
                <a:effectLst/>
                <a:latin typeface="Century" panose="02040604050505020304" pitchFamily="18" charset="0"/>
                <a:ea typeface="BIZ UDPゴシック" panose="020B0400000000000000" pitchFamily="50" charset="-128"/>
                <a:cs typeface="Times New Roman" panose="02020603050405020304" pitchFamily="18" charset="0"/>
              </a:rPr>
              <a:t>か所のみに生息。そのうち１か所では、２０１３年頃にほとんどいなくなったため、現地の個体を飼育繁殖させて戻す「補強」</a:t>
            </a:r>
            <a:r>
              <a:rPr lang="ja-JP" altLang="en-US" sz="1600" kern="100" dirty="0">
                <a:effectLst/>
                <a:latin typeface="Century" panose="02040604050505020304" pitchFamily="18" charset="0"/>
                <a:ea typeface="BIZ UDPゴシック" panose="020B0400000000000000" pitchFamily="50" charset="-128"/>
                <a:cs typeface="Times New Roman" panose="02020603050405020304" pitchFamily="18" charset="0"/>
              </a:rPr>
              <a:t>により</a:t>
            </a:r>
            <a:r>
              <a:rPr lang="ja-JP" altLang="ja-JP" sz="1600" kern="100" dirty="0">
                <a:effectLst/>
                <a:latin typeface="Century" panose="02040604050505020304" pitchFamily="18" charset="0"/>
                <a:ea typeface="BIZ UDPゴシック" panose="020B0400000000000000" pitchFamily="50" charset="-128"/>
                <a:cs typeface="Times New Roman" panose="02020603050405020304" pitchFamily="18" charset="0"/>
              </a:rPr>
              <a:t>一時回復。しかし、近年、鹿の影響で個体数が再び減り始めている。鹿の影響は、大阪だけでなく日本全体の生物多様性にとって大きな問題。</a:t>
            </a:r>
            <a:endParaRPr lang="ja-JP" alt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10" name="テキスト ボックス 9">
            <a:extLst>
              <a:ext uri="{FF2B5EF4-FFF2-40B4-BE49-F238E27FC236}">
                <a16:creationId xmlns:a16="http://schemas.microsoft.com/office/drawing/2014/main" id="{9423E6B5-5ED2-46A6-A26E-77ED44011F46}"/>
              </a:ext>
            </a:extLst>
          </p:cNvPr>
          <p:cNvSpPr txBox="1"/>
          <p:nvPr/>
        </p:nvSpPr>
        <p:spPr>
          <a:xfrm>
            <a:off x="147656" y="630108"/>
            <a:ext cx="9497800" cy="338554"/>
          </a:xfrm>
          <a:prstGeom prst="rect">
            <a:avLst/>
          </a:prstGeom>
          <a:solidFill>
            <a:schemeClr val="accent6">
              <a:lumMod val="20000"/>
              <a:lumOff val="80000"/>
            </a:schemeClr>
          </a:solidFill>
          <a:ln w="19050" cmpd="sng">
            <a:solidFill>
              <a:schemeClr val="accent6">
                <a:lumMod val="60000"/>
                <a:lumOff val="40000"/>
              </a:schemeClr>
            </a:solidFill>
            <a:prstDash val="solid"/>
          </a:ln>
        </p:spPr>
        <p:txBody>
          <a:bodyPr wrap="square" rtlCol="0">
            <a:spAutoFit/>
          </a:bodyPr>
          <a:lstStyle/>
          <a:p>
            <a:pPr marL="285750" indent="-285750">
              <a:buFont typeface="Wingdings" panose="05000000000000000000" pitchFamily="2" charset="2"/>
              <a:buChar char="u"/>
            </a:pPr>
            <a:r>
              <a:rPr kumimoji="1" lang="ja-JP" altLang="en-US" sz="1600" dirty="0">
                <a:latin typeface="BIZ UDPゴシック" panose="020B0400000000000000" pitchFamily="50" charset="-128"/>
                <a:ea typeface="BIZ UDPゴシック" panose="020B0400000000000000" pitchFamily="50" charset="-128"/>
              </a:rPr>
              <a:t>話題提供：地歴を踏まえた緑の骨格構造～グリーンインフラのベースとなる～　（増田部会長）</a:t>
            </a:r>
            <a:endParaRPr kumimoji="1" lang="en-US" altLang="ja-JP" sz="1600" dirty="0">
              <a:latin typeface="BIZ UDPゴシック" panose="020B0400000000000000" pitchFamily="50" charset="-128"/>
              <a:ea typeface="BIZ UDPゴシック" panose="020B0400000000000000" pitchFamily="50" charset="-128"/>
            </a:endParaRPr>
          </a:p>
        </p:txBody>
      </p:sp>
      <p:sp>
        <p:nvSpPr>
          <p:cNvPr id="4" name="タイトル 1">
            <a:extLst>
              <a:ext uri="{FF2B5EF4-FFF2-40B4-BE49-F238E27FC236}">
                <a16:creationId xmlns:a16="http://schemas.microsoft.com/office/drawing/2014/main" id="{2AFB777C-5448-9512-9F26-ADF3298A837F}"/>
              </a:ext>
            </a:extLst>
          </p:cNvPr>
          <p:cNvSpPr txBox="1">
            <a:spLocks/>
          </p:cNvSpPr>
          <p:nvPr/>
        </p:nvSpPr>
        <p:spPr bwMode="auto">
          <a:xfrm>
            <a:off x="0" y="-13515"/>
            <a:ext cx="9905999" cy="468000"/>
          </a:xfrm>
          <a:prstGeom prst="rect">
            <a:avLst/>
          </a:prstGeom>
          <a:gradFill rotWithShape="1">
            <a:gsLst>
              <a:gs pos="0">
                <a:srgbClr val="00B050"/>
              </a:gs>
              <a:gs pos="80000">
                <a:srgbClr val="00B050"/>
              </a:gs>
              <a:gs pos="100000">
                <a:srgbClr val="00B050"/>
              </a:gs>
            </a:gsLst>
            <a:lin ang="5400000" scaled="0"/>
          </a:gradFill>
          <a:ln>
            <a:noFill/>
          </a:ln>
          <a:effectLst/>
          <a:scene3d>
            <a:camera prst="orthographicFront">
              <a:rot lat="0" lon="0" rev="0"/>
            </a:camera>
            <a:lightRig rig="threePt" dir="t">
              <a:rot lat="0" lon="0" rev="1200000"/>
            </a:lightRig>
          </a:scene3d>
          <a:sp3d/>
          <a:extLst>
            <a:ext uri="{91240B29-F687-4F45-9708-019B960494DF}">
              <a14:hiddenLine xmlns:a14="http://schemas.microsoft.com/office/drawing/2010/main" w="9525">
                <a:solidFill>
                  <a:srgbClr val="000000"/>
                </a:solidFill>
                <a:miter lim="800000"/>
                <a:headEnd/>
                <a:tailEnd/>
              </a14:hiddenLine>
            </a:ext>
          </a:extLst>
        </p:spPr>
        <p:txBody>
          <a:bodyPr vert="horz" wrap="square" lIns="99060" tIns="49530" rIns="99060" bIns="4953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algn="l" defTabSz="990570" fontAlgn="auto">
              <a:spcAft>
                <a:spcPts val="0"/>
              </a:spcAft>
              <a:defRPr/>
            </a:pPr>
            <a:r>
              <a:rPr lang="ja-JP" altLang="en-US" sz="2000" b="1" dirty="0">
                <a:solidFill>
                  <a:sysClr val="window" lastClr="FFFFFF"/>
                </a:solidFill>
                <a:latin typeface="BIZ UDPゴシック" panose="020B0400000000000000" pitchFamily="50" charset="-128"/>
                <a:ea typeface="BIZ UDPゴシック" panose="020B0400000000000000" pitchFamily="50" charset="-128"/>
              </a:rPr>
              <a:t>　第３回環境・みどり活動促進部会における審議内容</a:t>
            </a:r>
          </a:p>
        </p:txBody>
      </p:sp>
      <p:sp>
        <p:nvSpPr>
          <p:cNvPr id="5" name="円/楕円 30">
            <a:extLst>
              <a:ext uri="{FF2B5EF4-FFF2-40B4-BE49-F238E27FC236}">
                <a16:creationId xmlns:a16="http://schemas.microsoft.com/office/drawing/2014/main" id="{CB1C20A4-93A5-25B6-E48A-E2204B3B816B}"/>
              </a:ext>
            </a:extLst>
          </p:cNvPr>
          <p:cNvSpPr/>
          <p:nvPr/>
        </p:nvSpPr>
        <p:spPr>
          <a:xfrm>
            <a:off x="9419757" y="32608"/>
            <a:ext cx="360000" cy="360000"/>
          </a:xfrm>
          <a:prstGeom prst="ellipse">
            <a:avLst/>
          </a:prstGeom>
          <a:solidFill>
            <a:schemeClr val="bg1"/>
          </a:solidFill>
          <a:ln w="12700">
            <a:solidFill>
              <a:schemeClr val="accent6">
                <a:lumMod val="50000"/>
              </a:schemeClr>
            </a:solidFill>
          </a:ln>
          <a:effectLst/>
        </p:spPr>
        <p:style>
          <a:lnRef idx="0">
            <a:schemeClr val="accent6"/>
          </a:lnRef>
          <a:fillRef idx="3">
            <a:schemeClr val="accent6"/>
          </a:fillRef>
          <a:effectRef idx="3">
            <a:schemeClr val="accent6"/>
          </a:effectRef>
          <a:fontRef idx="minor">
            <a:schemeClr val="lt1"/>
          </a:fontRef>
        </p:style>
        <p:txBody>
          <a:bodyPr wrap="square" lIns="0" tIns="0" rIns="0" bIns="36000" rtlCol="0" anchor="ctr" anchorCtr="1"/>
          <a:lstStyle/>
          <a:p>
            <a:pPr algn="ctr"/>
            <a:fld id="{9439D75A-5D0D-4091-BA6B-B620B8DC6492}" type="slidenum">
              <a:rPr lang="ja-JP" altLang="en-US" sz="1400" b="1">
                <a:solidFill>
                  <a:schemeClr val="accent6">
                    <a:lumMod val="50000"/>
                  </a:schemeClr>
                </a:solidFill>
                <a:latin typeface="BIZ UDPゴシック" panose="020B0400000000000000" pitchFamily="50" charset="-128"/>
                <a:ea typeface="BIZ UDPゴシック" panose="020B0400000000000000" pitchFamily="50" charset="-128"/>
              </a:rPr>
              <a:t>2</a:t>
            </a:fld>
            <a:endParaRPr lang="en-US" altLang="ja-JP" sz="1400" b="1" dirty="0">
              <a:solidFill>
                <a:schemeClr val="accent6">
                  <a:lumMod val="50000"/>
                </a:schemeClr>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5193801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551374B-788B-E907-CA31-52C530B22B3B}"/>
            </a:ext>
          </a:extLst>
        </p:cNvPr>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4A3BD131-3B29-3E37-84BA-DC7E73D5E201}"/>
              </a:ext>
            </a:extLst>
          </p:cNvPr>
          <p:cNvSpPr txBox="1"/>
          <p:nvPr/>
        </p:nvSpPr>
        <p:spPr>
          <a:xfrm>
            <a:off x="267436" y="573985"/>
            <a:ext cx="9362944" cy="3934410"/>
          </a:xfrm>
          <a:prstGeom prst="rect">
            <a:avLst/>
          </a:prstGeom>
          <a:noFill/>
          <a:ln w="19050" cmpd="sng">
            <a:solidFill>
              <a:schemeClr val="accent6">
                <a:lumMod val="40000"/>
                <a:lumOff val="60000"/>
              </a:schemeClr>
            </a:solidFill>
          </a:ln>
        </p:spPr>
        <p:txBody>
          <a:bodyPr wrap="square" rtlCol="0">
            <a:spAutoFit/>
          </a:bodyPr>
          <a:lstStyle/>
          <a:p>
            <a:pPr>
              <a:spcAft>
                <a:spcPts val="600"/>
              </a:spcAft>
            </a:pPr>
            <a:r>
              <a:rPr kumimoji="1" lang="en-US" altLang="ja-JP" sz="1600" dirty="0">
                <a:latin typeface="BIZ UDPゴシック" panose="020B0400000000000000" pitchFamily="50" charset="-128"/>
                <a:ea typeface="BIZ UDPゴシック" panose="020B0400000000000000" pitchFamily="50" charset="-128"/>
              </a:rPr>
              <a:t>【</a:t>
            </a:r>
            <a:r>
              <a:rPr kumimoji="1" lang="ja-JP" altLang="en-US" sz="1600" dirty="0">
                <a:latin typeface="BIZ UDPゴシック" panose="020B0400000000000000" pitchFamily="50" charset="-128"/>
                <a:ea typeface="BIZ UDPゴシック" panose="020B0400000000000000" pitchFamily="50" charset="-128"/>
              </a:rPr>
              <a:t>大阪府の状況</a:t>
            </a:r>
            <a:r>
              <a:rPr kumimoji="1" lang="en-US" altLang="ja-JP" sz="1600" dirty="0">
                <a:latin typeface="BIZ UDPゴシック" panose="020B0400000000000000" pitchFamily="50" charset="-128"/>
                <a:ea typeface="BIZ UDPゴシック" panose="020B0400000000000000" pitchFamily="50" charset="-128"/>
              </a:rPr>
              <a:t>】</a:t>
            </a:r>
          </a:p>
          <a:p>
            <a:pPr marL="285750" indent="-285750">
              <a:buFont typeface="Wingdings" panose="05000000000000000000" pitchFamily="2" charset="2"/>
              <a:buChar char="u"/>
            </a:pPr>
            <a:r>
              <a:rPr kumimoji="1" lang="ja-JP" altLang="en-US" sz="1600" dirty="0">
                <a:latin typeface="BIZ UDPゴシック" panose="020B0400000000000000" pitchFamily="50" charset="-128"/>
                <a:ea typeface="BIZ UDPゴシック" panose="020B0400000000000000" pitchFamily="50" charset="-128"/>
              </a:rPr>
              <a:t>府域面積に対する「緑地</a:t>
            </a:r>
            <a:r>
              <a:rPr kumimoji="1" lang="en-US" altLang="ja-JP" sz="1600" dirty="0">
                <a:latin typeface="BIZ UDPゴシック" panose="020B0400000000000000" pitchFamily="50" charset="-128"/>
                <a:ea typeface="BIZ UDPゴシック" panose="020B0400000000000000" pitchFamily="50" charset="-128"/>
              </a:rPr>
              <a:t>※</a:t>
            </a:r>
            <a:r>
              <a:rPr kumimoji="1" lang="ja-JP" altLang="en-US" sz="1600" dirty="0">
                <a:latin typeface="BIZ UDPゴシック" panose="020B0400000000000000" pitchFamily="50" charset="-128"/>
                <a:ea typeface="BIZ UDPゴシック" panose="020B0400000000000000" pitchFamily="50" charset="-128"/>
              </a:rPr>
              <a:t>」の面積は４割以上を確保しているが計画策定時と同程度。</a:t>
            </a:r>
            <a:br>
              <a:rPr kumimoji="1" lang="en-US" altLang="ja-JP" sz="1600" dirty="0">
                <a:latin typeface="BIZ UDPゴシック" panose="020B0400000000000000" pitchFamily="50" charset="-128"/>
                <a:ea typeface="BIZ UDPゴシック" panose="020B0400000000000000" pitchFamily="50" charset="-128"/>
              </a:rPr>
            </a:br>
            <a:r>
              <a:rPr kumimoji="1" lang="ja-JP" altLang="en-US" sz="1600" dirty="0">
                <a:latin typeface="BIZ UDPゴシック" panose="020B0400000000000000" pitchFamily="50" charset="-128"/>
                <a:ea typeface="BIZ UDPゴシック" panose="020B0400000000000000" pitchFamily="50" charset="-128"/>
              </a:rPr>
              <a:t>様々な施策を展開しているものの量的な拡充は困難。</a:t>
            </a:r>
            <a:endParaRPr kumimoji="1" lang="en-US" altLang="ja-JP" sz="1600" dirty="0">
              <a:latin typeface="BIZ UDPゴシック" panose="020B0400000000000000" pitchFamily="50" charset="-128"/>
              <a:ea typeface="BIZ UDPゴシック" panose="020B0400000000000000" pitchFamily="50" charset="-128"/>
            </a:endParaRPr>
          </a:p>
          <a:p>
            <a:pPr>
              <a:lnSpc>
                <a:spcPts val="1400"/>
              </a:lnSpc>
              <a:spcBef>
                <a:spcPts val="200"/>
              </a:spcBef>
              <a:spcAft>
                <a:spcPts val="600"/>
              </a:spcAft>
            </a:pPr>
            <a:r>
              <a:rPr kumimoji="1" lang="en-US" altLang="ja-JP" sz="1600" dirty="0">
                <a:latin typeface="BIZ UDPゴシック" panose="020B0400000000000000" pitchFamily="50" charset="-128"/>
                <a:ea typeface="BIZ UDPゴシック" panose="020B0400000000000000" pitchFamily="50" charset="-128"/>
              </a:rPr>
              <a:t>    </a:t>
            </a:r>
            <a:r>
              <a:rPr kumimoji="1" lang="en-US" altLang="ja-JP" sz="1050" spc="-50" dirty="0">
                <a:latin typeface="BIZ UDPゴシック" panose="020B0400000000000000" pitchFamily="50" charset="-128"/>
                <a:ea typeface="BIZ UDPゴシック" panose="020B0400000000000000" pitchFamily="50" charset="-128"/>
              </a:rPr>
              <a:t>※</a:t>
            </a:r>
            <a:r>
              <a:rPr kumimoji="1" lang="ja-JP" altLang="en-US" sz="1050" spc="-50" dirty="0">
                <a:latin typeface="BIZ UDPゴシック" panose="020B0400000000000000" pitchFamily="50" charset="-128"/>
                <a:ea typeface="BIZ UDPゴシック" panose="020B0400000000000000" pitchFamily="50" charset="-128"/>
              </a:rPr>
              <a:t>現行計画において、担保性がある（将来にわたってみどりが残される可能性が高い）と判断できるものを「緑地」とし、施設緑地と地域制緑地に分類している。</a:t>
            </a:r>
            <a:endParaRPr kumimoji="1" lang="en-US" altLang="ja-JP" sz="1050" spc="-50" dirty="0">
              <a:latin typeface="BIZ UDPゴシック" panose="020B0400000000000000" pitchFamily="50" charset="-128"/>
              <a:ea typeface="BIZ UDPゴシック" panose="020B0400000000000000" pitchFamily="50" charset="-128"/>
            </a:endParaRPr>
          </a:p>
          <a:p>
            <a:pPr marL="285750" indent="-285750">
              <a:spcAft>
                <a:spcPts val="600"/>
              </a:spcAft>
              <a:buFont typeface="Wingdings" panose="05000000000000000000" pitchFamily="2" charset="2"/>
              <a:buChar char="u"/>
            </a:pPr>
            <a:r>
              <a:rPr kumimoji="1" lang="ja-JP" altLang="en-US" sz="1600" dirty="0">
                <a:latin typeface="BIZ UDPゴシック" panose="020B0400000000000000" pitchFamily="50" charset="-128"/>
                <a:ea typeface="BIZ UDPゴシック" panose="020B0400000000000000" pitchFamily="50" charset="-128"/>
              </a:rPr>
              <a:t>森林・農地面積は減少。林業就業者・農業経営体数も減少傾向で、今後、森林・農地の維持管理が困難となる可能性。</a:t>
            </a:r>
            <a:endParaRPr kumimoji="1" lang="en-US" altLang="ja-JP" sz="1600" dirty="0">
              <a:latin typeface="BIZ UDPゴシック" panose="020B0400000000000000" pitchFamily="50" charset="-128"/>
              <a:ea typeface="BIZ UDPゴシック" panose="020B0400000000000000" pitchFamily="50" charset="-128"/>
            </a:endParaRPr>
          </a:p>
          <a:p>
            <a:pPr marL="285750" indent="-285750">
              <a:spcAft>
                <a:spcPts val="600"/>
              </a:spcAft>
              <a:buFont typeface="Wingdings" panose="05000000000000000000" pitchFamily="2" charset="2"/>
              <a:buChar char="u"/>
            </a:pPr>
            <a:r>
              <a:rPr kumimoji="1" lang="ja-JP" altLang="en-US" sz="1600" dirty="0">
                <a:latin typeface="BIZ UDPゴシック" panose="020B0400000000000000" pitchFamily="50" charset="-128"/>
                <a:ea typeface="BIZ UDPゴシック" panose="020B0400000000000000" pitchFamily="50" charset="-128"/>
              </a:rPr>
              <a:t>公園緑地は、府内各地にバランスよく配置され、高いポテンシャルを有しているが、整備費・管理費ともに予算に制約がある状況。</a:t>
            </a:r>
            <a:endParaRPr kumimoji="1" lang="en-US" altLang="ja-JP" sz="1600" dirty="0">
              <a:latin typeface="BIZ UDPゴシック" panose="020B0400000000000000" pitchFamily="50" charset="-128"/>
              <a:ea typeface="BIZ UDPゴシック" panose="020B0400000000000000" pitchFamily="50" charset="-128"/>
            </a:endParaRPr>
          </a:p>
          <a:p>
            <a:pPr marL="285750" indent="-285750">
              <a:spcAft>
                <a:spcPts val="600"/>
              </a:spcAft>
              <a:buFont typeface="Wingdings" panose="05000000000000000000" pitchFamily="2" charset="2"/>
              <a:buChar char="u"/>
            </a:pPr>
            <a:r>
              <a:rPr kumimoji="1" lang="ja-JP" altLang="en-US" sz="1600" dirty="0">
                <a:latin typeface="BIZ UDPゴシック" panose="020B0400000000000000" pitchFamily="50" charset="-128"/>
                <a:ea typeface="BIZ UDPゴシック" panose="020B0400000000000000" pitchFamily="50" charset="-128"/>
              </a:rPr>
              <a:t>道路では、街路樹の整備は一定進んでいるが、既存樹の更新が必要。河川では、河川管理者主体の治水対策から、流域全体のあらゆる関係者が協働し、水害の軽減に取り組む「流域治水」への転換が必要。</a:t>
            </a:r>
            <a:endParaRPr kumimoji="1" lang="en-US" altLang="ja-JP" sz="1600" dirty="0">
              <a:latin typeface="BIZ UDPゴシック" panose="020B0400000000000000" pitchFamily="50" charset="-128"/>
              <a:ea typeface="BIZ UDPゴシック" panose="020B0400000000000000" pitchFamily="50" charset="-128"/>
            </a:endParaRPr>
          </a:p>
          <a:p>
            <a:pPr marL="285750" indent="-285750">
              <a:spcAft>
                <a:spcPts val="600"/>
              </a:spcAft>
              <a:buFont typeface="Wingdings" panose="05000000000000000000" pitchFamily="2" charset="2"/>
              <a:buChar char="u"/>
            </a:pPr>
            <a:r>
              <a:rPr kumimoji="1" lang="ja-JP" altLang="en-US" sz="1600" dirty="0">
                <a:latin typeface="BIZ UDPゴシック" panose="020B0400000000000000" pitchFamily="50" charset="-128"/>
                <a:ea typeface="BIZ UDPゴシック" panose="020B0400000000000000" pitchFamily="50" charset="-128"/>
              </a:rPr>
              <a:t>市街化区域においては、緑化可能な場所が限られる等の制約がある中、高層マンション敷地や再開発地など、民有地においてもみどりが創出されている。</a:t>
            </a:r>
            <a:endParaRPr kumimoji="1" lang="en-US" altLang="ja-JP" sz="1600" dirty="0">
              <a:latin typeface="BIZ UDPゴシック" panose="020B0400000000000000" pitchFamily="50" charset="-128"/>
              <a:ea typeface="BIZ UDPゴシック" panose="020B0400000000000000" pitchFamily="50" charset="-128"/>
            </a:endParaRPr>
          </a:p>
          <a:p>
            <a:pPr marL="285750" indent="-285750">
              <a:buFont typeface="Wingdings" panose="05000000000000000000" pitchFamily="2" charset="2"/>
              <a:buChar char="u"/>
            </a:pPr>
            <a:r>
              <a:rPr kumimoji="1" lang="ja-JP" altLang="en-US" sz="1600" dirty="0">
                <a:latin typeface="BIZ UDPゴシック" panose="020B0400000000000000" pitchFamily="50" charset="-128"/>
                <a:ea typeface="BIZ UDPゴシック" panose="020B0400000000000000" pitchFamily="50" charset="-128"/>
              </a:rPr>
              <a:t>「みどりがあると感じる府民の割合」「最近みどりに触れた府民の割合」は目標値を大きく下回っており、府民がみどりを実感できていない。</a:t>
            </a:r>
            <a:endParaRPr kumimoji="1" lang="en-US" altLang="ja-JP" sz="1600" dirty="0">
              <a:latin typeface="BIZ UDPゴシック" panose="020B0400000000000000" pitchFamily="50" charset="-128"/>
              <a:ea typeface="BIZ UDPゴシック" panose="020B0400000000000000" pitchFamily="50" charset="-128"/>
            </a:endParaRPr>
          </a:p>
        </p:txBody>
      </p:sp>
      <p:sp>
        <p:nvSpPr>
          <p:cNvPr id="4" name="タイトル 1">
            <a:extLst>
              <a:ext uri="{FF2B5EF4-FFF2-40B4-BE49-F238E27FC236}">
                <a16:creationId xmlns:a16="http://schemas.microsoft.com/office/drawing/2014/main" id="{3AC12811-991F-8CF5-D8B1-88C697201244}"/>
              </a:ext>
            </a:extLst>
          </p:cNvPr>
          <p:cNvSpPr txBox="1">
            <a:spLocks/>
          </p:cNvSpPr>
          <p:nvPr/>
        </p:nvSpPr>
        <p:spPr bwMode="auto">
          <a:xfrm>
            <a:off x="0" y="-13515"/>
            <a:ext cx="9905999" cy="468000"/>
          </a:xfrm>
          <a:prstGeom prst="rect">
            <a:avLst/>
          </a:prstGeom>
          <a:gradFill rotWithShape="1">
            <a:gsLst>
              <a:gs pos="0">
                <a:srgbClr val="00B050"/>
              </a:gs>
              <a:gs pos="80000">
                <a:srgbClr val="00B050"/>
              </a:gs>
              <a:gs pos="100000">
                <a:srgbClr val="00B050"/>
              </a:gs>
            </a:gsLst>
            <a:lin ang="5400000" scaled="0"/>
          </a:gradFill>
          <a:ln>
            <a:noFill/>
          </a:ln>
          <a:effectLst/>
          <a:scene3d>
            <a:camera prst="orthographicFront">
              <a:rot lat="0" lon="0" rev="0"/>
            </a:camera>
            <a:lightRig rig="threePt" dir="t">
              <a:rot lat="0" lon="0" rev="1200000"/>
            </a:lightRig>
          </a:scene3d>
          <a:sp3d/>
          <a:extLst>
            <a:ext uri="{91240B29-F687-4F45-9708-019B960494DF}">
              <a14:hiddenLine xmlns:a14="http://schemas.microsoft.com/office/drawing/2010/main" w="9525">
                <a:solidFill>
                  <a:srgbClr val="000000"/>
                </a:solidFill>
                <a:miter lim="800000"/>
                <a:headEnd/>
                <a:tailEnd/>
              </a14:hiddenLine>
            </a:ext>
          </a:extLst>
        </p:spPr>
        <p:txBody>
          <a:bodyPr vert="horz" wrap="square" lIns="99060" tIns="49530" rIns="99060" bIns="4953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algn="l" defTabSz="990570" fontAlgn="auto">
              <a:spcAft>
                <a:spcPts val="0"/>
              </a:spcAft>
              <a:defRPr/>
            </a:pPr>
            <a:r>
              <a:rPr lang="ja-JP" altLang="en-US" sz="2000" b="1" dirty="0">
                <a:solidFill>
                  <a:sysClr val="window" lastClr="FFFFFF"/>
                </a:solidFill>
                <a:latin typeface="BIZ UDPゴシック" panose="020B0400000000000000" pitchFamily="50" charset="-128"/>
                <a:ea typeface="BIZ UDPゴシック" panose="020B0400000000000000" pitchFamily="50" charset="-128"/>
              </a:rPr>
              <a:t>　今後、みどりのまちづくりを進めるにあたっての課題整理</a:t>
            </a:r>
          </a:p>
        </p:txBody>
      </p:sp>
      <p:sp>
        <p:nvSpPr>
          <p:cNvPr id="6" name="円/楕円 30">
            <a:extLst>
              <a:ext uri="{FF2B5EF4-FFF2-40B4-BE49-F238E27FC236}">
                <a16:creationId xmlns:a16="http://schemas.microsoft.com/office/drawing/2014/main" id="{505E9F3B-89C8-3E6E-A68E-68CB7D46D522}"/>
              </a:ext>
            </a:extLst>
          </p:cNvPr>
          <p:cNvSpPr/>
          <p:nvPr/>
        </p:nvSpPr>
        <p:spPr>
          <a:xfrm>
            <a:off x="9419757" y="32608"/>
            <a:ext cx="360000" cy="360000"/>
          </a:xfrm>
          <a:prstGeom prst="ellipse">
            <a:avLst/>
          </a:prstGeom>
          <a:solidFill>
            <a:schemeClr val="bg1"/>
          </a:solidFill>
          <a:ln w="12700">
            <a:solidFill>
              <a:schemeClr val="accent6">
                <a:lumMod val="50000"/>
              </a:schemeClr>
            </a:solidFill>
          </a:ln>
          <a:effectLst/>
        </p:spPr>
        <p:style>
          <a:lnRef idx="0">
            <a:schemeClr val="accent6"/>
          </a:lnRef>
          <a:fillRef idx="3">
            <a:schemeClr val="accent6"/>
          </a:fillRef>
          <a:effectRef idx="3">
            <a:schemeClr val="accent6"/>
          </a:effectRef>
          <a:fontRef idx="minor">
            <a:schemeClr val="lt1"/>
          </a:fontRef>
        </p:style>
        <p:txBody>
          <a:bodyPr wrap="square" lIns="0" tIns="0" rIns="0" bIns="36000" rtlCol="0" anchor="ctr" anchorCtr="1"/>
          <a:lstStyle/>
          <a:p>
            <a:pPr algn="ctr"/>
            <a:fld id="{9439D75A-5D0D-4091-BA6B-B620B8DC6492}" type="slidenum">
              <a:rPr lang="ja-JP" altLang="en-US" sz="1400" b="1">
                <a:solidFill>
                  <a:schemeClr val="accent6">
                    <a:lumMod val="50000"/>
                  </a:schemeClr>
                </a:solidFill>
                <a:latin typeface="BIZ UDPゴシック" panose="020B0400000000000000" pitchFamily="50" charset="-128"/>
                <a:ea typeface="BIZ UDPゴシック" panose="020B0400000000000000" pitchFamily="50" charset="-128"/>
              </a:rPr>
              <a:t>3</a:t>
            </a:fld>
            <a:endParaRPr lang="en-US" altLang="ja-JP" sz="1400" b="1" dirty="0">
              <a:solidFill>
                <a:schemeClr val="accent6">
                  <a:lumMod val="50000"/>
                </a:schemeClr>
              </a:solidFill>
              <a:latin typeface="BIZ UDPゴシック" panose="020B0400000000000000" pitchFamily="50" charset="-128"/>
              <a:ea typeface="BIZ UDPゴシック" panose="020B0400000000000000" pitchFamily="50" charset="-128"/>
            </a:endParaRPr>
          </a:p>
        </p:txBody>
      </p:sp>
      <p:sp>
        <p:nvSpPr>
          <p:cNvPr id="3" name="テキスト ボックス 2">
            <a:extLst>
              <a:ext uri="{FF2B5EF4-FFF2-40B4-BE49-F238E27FC236}">
                <a16:creationId xmlns:a16="http://schemas.microsoft.com/office/drawing/2014/main" id="{80925F7B-3DB5-6ACE-B251-6E24F1703DBC}"/>
              </a:ext>
            </a:extLst>
          </p:cNvPr>
          <p:cNvSpPr txBox="1"/>
          <p:nvPr/>
        </p:nvSpPr>
        <p:spPr>
          <a:xfrm>
            <a:off x="295233" y="4959178"/>
            <a:ext cx="9229013" cy="1569660"/>
          </a:xfrm>
          <a:prstGeom prst="rect">
            <a:avLst/>
          </a:prstGeom>
          <a:solidFill>
            <a:srgbClr val="FFFFCC"/>
          </a:solidFill>
          <a:ln w="19050" cmpd="sng">
            <a:solidFill>
              <a:schemeClr val="accent2"/>
            </a:solidFill>
            <a:prstDash val="sysDash"/>
          </a:ln>
        </p:spPr>
        <p:txBody>
          <a:bodyPr wrap="square" rtlCol="0">
            <a:spAutoFit/>
          </a:bodyPr>
          <a:lstStyle/>
          <a:p>
            <a:pPr marL="285750" indent="-285750">
              <a:buFont typeface="BIZ UDPゴシック" panose="020B0400000000000000" pitchFamily="50" charset="-128"/>
              <a:buChar char="○"/>
            </a:pPr>
            <a:r>
              <a:rPr kumimoji="1" lang="ja-JP" altLang="en-US" sz="1600" dirty="0">
                <a:latin typeface="BIZ UDPゴシック" panose="020B0400000000000000" pitchFamily="50" charset="-128"/>
                <a:ea typeface="BIZ UDPゴシック" panose="020B0400000000000000" pitchFamily="50" charset="-128"/>
              </a:rPr>
              <a:t>気候変動対策や生物多様性の確保、ウェルビーイングの向上等の課題解決に向け、</a:t>
            </a:r>
            <a:r>
              <a:rPr kumimoji="1" lang="ja-JP" altLang="en-US" sz="1600" b="1" u="sng" dirty="0">
                <a:latin typeface="BIZ UDPゴシック" panose="020B0400000000000000" pitchFamily="50" charset="-128"/>
                <a:ea typeface="BIZ UDPゴシック" panose="020B0400000000000000" pitchFamily="50" charset="-128"/>
              </a:rPr>
              <a:t>みどりのネットワークは引き続き重要</a:t>
            </a:r>
            <a:r>
              <a:rPr kumimoji="1" lang="ja-JP" altLang="en-US" sz="1600" dirty="0">
                <a:latin typeface="BIZ UDPゴシック" panose="020B0400000000000000" pitchFamily="50" charset="-128"/>
                <a:ea typeface="BIZ UDPゴシック" panose="020B0400000000000000" pitchFamily="50" charset="-128"/>
              </a:rPr>
              <a:t>だが、土地利用の制約や財政面・人材面の問題等の様々な課題がある中で、さらなる緑地の拡充を図ることは容易ではない。</a:t>
            </a:r>
            <a:endParaRPr kumimoji="1" lang="en-US" altLang="ja-JP" sz="1600" dirty="0">
              <a:latin typeface="BIZ UDPゴシック" panose="020B0400000000000000" pitchFamily="50" charset="-128"/>
              <a:ea typeface="BIZ UDPゴシック" panose="020B0400000000000000" pitchFamily="50" charset="-128"/>
            </a:endParaRPr>
          </a:p>
          <a:p>
            <a:pPr marL="265113" indent="-265113"/>
            <a:r>
              <a:rPr kumimoji="1" lang="ja-JP" altLang="en-US" sz="1600" b="1" dirty="0">
                <a:latin typeface="BIZ UDPゴシック" panose="020B0400000000000000" pitchFamily="50" charset="-128"/>
                <a:ea typeface="BIZ UDPゴシック" panose="020B0400000000000000" pitchFamily="50" charset="-128"/>
              </a:rPr>
              <a:t>➡</a:t>
            </a:r>
            <a:r>
              <a:rPr kumimoji="1" lang="ja-JP" altLang="en-US" sz="1600" b="1" u="sng" dirty="0">
                <a:solidFill>
                  <a:srgbClr val="FF0000"/>
                </a:solidFill>
                <a:latin typeface="BIZ UDPゴシック" panose="020B0400000000000000" pitchFamily="50" charset="-128"/>
                <a:ea typeface="BIZ UDPゴシック" panose="020B0400000000000000" pitchFamily="50" charset="-128"/>
              </a:rPr>
              <a:t>既存の緑地の保全</a:t>
            </a:r>
            <a:r>
              <a:rPr kumimoji="1" lang="ja-JP" altLang="en-US" sz="1600" b="1" u="sng" dirty="0">
                <a:latin typeface="BIZ UDPゴシック" panose="020B0400000000000000" pitchFamily="50" charset="-128"/>
                <a:ea typeface="BIZ UDPゴシック" panose="020B0400000000000000" pitchFamily="50" charset="-128"/>
              </a:rPr>
              <a:t>を図るとともに、</a:t>
            </a:r>
            <a:r>
              <a:rPr kumimoji="1" lang="ja-JP" altLang="en-US" sz="1600" b="1" u="sng" dirty="0">
                <a:solidFill>
                  <a:srgbClr val="FF0000"/>
                </a:solidFill>
                <a:latin typeface="BIZ UDPゴシック" panose="020B0400000000000000" pitchFamily="50" charset="-128"/>
                <a:ea typeface="BIZ UDPゴシック" panose="020B0400000000000000" pitchFamily="50" charset="-128"/>
              </a:rPr>
              <a:t>質を高める施策</a:t>
            </a:r>
            <a:r>
              <a:rPr kumimoji="1" lang="ja-JP" altLang="en-US" sz="1600" b="1" u="sng" dirty="0">
                <a:latin typeface="BIZ UDPゴシック" panose="020B0400000000000000" pitchFamily="50" charset="-128"/>
                <a:ea typeface="BIZ UDPゴシック" panose="020B0400000000000000" pitchFamily="50" charset="-128"/>
              </a:rPr>
              <a:t>に重点的に取り組む</a:t>
            </a:r>
            <a:r>
              <a:rPr kumimoji="1" lang="ja-JP" altLang="en-US" sz="1600" dirty="0">
                <a:latin typeface="BIZ UDPゴシック" panose="020B0400000000000000" pitchFamily="50" charset="-128"/>
                <a:ea typeface="BIZ UDPゴシック" panose="020B0400000000000000" pitchFamily="50" charset="-128"/>
              </a:rPr>
              <a:t>ことで、みどりのもつ多様な効果を最大限引き出し、大阪府に住む・働く・訪れる人が、府内の様々な場所において、その効果を実感できるようにすることが必要。</a:t>
            </a:r>
            <a:endParaRPr kumimoji="1" lang="en-US" altLang="ja-JP" sz="1600" dirty="0">
              <a:latin typeface="BIZ UDPゴシック" panose="020B0400000000000000" pitchFamily="50" charset="-128"/>
              <a:ea typeface="BIZ UDPゴシック" panose="020B0400000000000000" pitchFamily="50" charset="-128"/>
            </a:endParaRPr>
          </a:p>
        </p:txBody>
      </p:sp>
      <p:sp>
        <p:nvSpPr>
          <p:cNvPr id="8" name="矢印: 下 7">
            <a:extLst>
              <a:ext uri="{FF2B5EF4-FFF2-40B4-BE49-F238E27FC236}">
                <a16:creationId xmlns:a16="http://schemas.microsoft.com/office/drawing/2014/main" id="{5F2BF2BD-A34B-EFD8-C14C-D73120917596}"/>
              </a:ext>
            </a:extLst>
          </p:cNvPr>
          <p:cNvSpPr/>
          <p:nvPr/>
        </p:nvSpPr>
        <p:spPr>
          <a:xfrm>
            <a:off x="4531271" y="4569968"/>
            <a:ext cx="843456" cy="314535"/>
          </a:xfrm>
          <a:prstGeom prst="downArrow">
            <a:avLst/>
          </a:prstGeom>
          <a:solidFill>
            <a:schemeClr val="accent6">
              <a:lumMod val="20000"/>
              <a:lumOff val="80000"/>
            </a:schemeClr>
          </a:solidFill>
          <a:ln w="19050">
            <a:solidFill>
              <a:schemeClr val="accent6">
                <a:lumMod val="40000"/>
                <a:lumOff val="6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6381303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a:extLst>
              <a:ext uri="{FF2B5EF4-FFF2-40B4-BE49-F238E27FC236}">
                <a16:creationId xmlns:a16="http://schemas.microsoft.com/office/drawing/2014/main" id="{00AE85B2-6E0E-4A81-91E6-3056B4147AB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6933" y="500608"/>
            <a:ext cx="8842824" cy="6251757"/>
          </a:xfrm>
          <a:prstGeom prst="rect">
            <a:avLst/>
          </a:prstGeom>
        </p:spPr>
      </p:pic>
      <p:sp>
        <p:nvSpPr>
          <p:cNvPr id="4" name="タイトル 1">
            <a:extLst>
              <a:ext uri="{FF2B5EF4-FFF2-40B4-BE49-F238E27FC236}">
                <a16:creationId xmlns:a16="http://schemas.microsoft.com/office/drawing/2014/main" id="{35869C6F-EB75-4506-879D-EF22B2E89351}"/>
              </a:ext>
            </a:extLst>
          </p:cNvPr>
          <p:cNvSpPr txBox="1">
            <a:spLocks/>
          </p:cNvSpPr>
          <p:nvPr/>
        </p:nvSpPr>
        <p:spPr bwMode="auto">
          <a:xfrm>
            <a:off x="0" y="-13515"/>
            <a:ext cx="9905999" cy="468000"/>
          </a:xfrm>
          <a:prstGeom prst="rect">
            <a:avLst/>
          </a:prstGeom>
          <a:gradFill rotWithShape="1">
            <a:gsLst>
              <a:gs pos="0">
                <a:srgbClr val="00B050"/>
              </a:gs>
              <a:gs pos="80000">
                <a:srgbClr val="00B050"/>
              </a:gs>
              <a:gs pos="100000">
                <a:srgbClr val="00B050"/>
              </a:gs>
            </a:gsLst>
            <a:lin ang="5400000" scaled="0"/>
          </a:gradFill>
          <a:ln>
            <a:noFill/>
          </a:ln>
          <a:effectLst/>
          <a:scene3d>
            <a:camera prst="orthographicFront">
              <a:rot lat="0" lon="0" rev="0"/>
            </a:camera>
            <a:lightRig rig="threePt" dir="t">
              <a:rot lat="0" lon="0" rev="1200000"/>
            </a:lightRig>
          </a:scene3d>
          <a:sp3d/>
          <a:extLst>
            <a:ext uri="{91240B29-F687-4F45-9708-019B960494DF}">
              <a14:hiddenLine xmlns:a14="http://schemas.microsoft.com/office/drawing/2010/main" w="9525">
                <a:solidFill>
                  <a:srgbClr val="000000"/>
                </a:solidFill>
                <a:miter lim="800000"/>
                <a:headEnd/>
                <a:tailEnd/>
              </a14:hiddenLine>
            </a:ext>
          </a:extLst>
        </p:spPr>
        <p:txBody>
          <a:bodyPr vert="horz" wrap="square" lIns="99060" tIns="49530" rIns="99060" bIns="4953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algn="l" defTabSz="990570" fontAlgn="auto">
              <a:spcAft>
                <a:spcPts val="0"/>
              </a:spcAft>
              <a:defRPr/>
            </a:pPr>
            <a:r>
              <a:rPr lang="ja-JP" altLang="en-US" sz="2000" b="1" dirty="0">
                <a:solidFill>
                  <a:sysClr val="window" lastClr="FFFFFF"/>
                </a:solidFill>
                <a:latin typeface="BIZ UDPゴシック" panose="020B0400000000000000" pitchFamily="50" charset="-128"/>
                <a:ea typeface="BIZ UDPゴシック" panose="020B0400000000000000" pitchFamily="50" charset="-128"/>
              </a:rPr>
              <a:t>　</a:t>
            </a:r>
            <a:r>
              <a:rPr lang="en-US" altLang="ja-JP" sz="2000" b="1" dirty="0">
                <a:solidFill>
                  <a:sysClr val="window" lastClr="FFFFFF"/>
                </a:solidFill>
                <a:latin typeface="BIZ UDPゴシック" panose="020B0400000000000000" pitchFamily="50" charset="-128"/>
                <a:ea typeface="BIZ UDPゴシック" panose="020B0400000000000000" pitchFamily="50" charset="-128"/>
              </a:rPr>
              <a:t>【</a:t>
            </a:r>
            <a:r>
              <a:rPr lang="ja-JP" altLang="en-US" sz="2000" b="1" dirty="0">
                <a:solidFill>
                  <a:sysClr val="window" lastClr="FFFFFF"/>
                </a:solidFill>
                <a:latin typeface="BIZ UDPゴシック" panose="020B0400000000000000" pitchFamily="50" charset="-128"/>
                <a:ea typeface="BIZ UDPゴシック" panose="020B0400000000000000" pitchFamily="50" charset="-128"/>
              </a:rPr>
              <a:t>参考</a:t>
            </a:r>
            <a:r>
              <a:rPr lang="en-US" altLang="ja-JP" sz="2000" b="1" dirty="0">
                <a:solidFill>
                  <a:sysClr val="window" lastClr="FFFFFF"/>
                </a:solidFill>
                <a:latin typeface="BIZ UDPゴシック" panose="020B0400000000000000" pitchFamily="50" charset="-128"/>
                <a:ea typeface="BIZ UDPゴシック" panose="020B0400000000000000" pitchFamily="50" charset="-128"/>
              </a:rPr>
              <a:t>】</a:t>
            </a:r>
            <a:r>
              <a:rPr lang="ja-JP" altLang="en-US" sz="2000" b="1" dirty="0">
                <a:solidFill>
                  <a:sysClr val="window" lastClr="FFFFFF"/>
                </a:solidFill>
                <a:latin typeface="BIZ UDPゴシック" panose="020B0400000000000000" pitchFamily="50" charset="-128"/>
                <a:ea typeface="BIZ UDPゴシック" panose="020B0400000000000000" pitchFamily="50" charset="-128"/>
              </a:rPr>
              <a:t>　緑の基本方針（案）の概要</a:t>
            </a:r>
          </a:p>
        </p:txBody>
      </p:sp>
      <p:sp>
        <p:nvSpPr>
          <p:cNvPr id="5" name="円/楕円 30">
            <a:extLst>
              <a:ext uri="{FF2B5EF4-FFF2-40B4-BE49-F238E27FC236}">
                <a16:creationId xmlns:a16="http://schemas.microsoft.com/office/drawing/2014/main" id="{19D8CE9B-E28E-4E02-B4E9-D50C50591F4F}"/>
              </a:ext>
            </a:extLst>
          </p:cNvPr>
          <p:cNvSpPr/>
          <p:nvPr/>
        </p:nvSpPr>
        <p:spPr>
          <a:xfrm>
            <a:off x="9419757" y="32608"/>
            <a:ext cx="360000" cy="360000"/>
          </a:xfrm>
          <a:prstGeom prst="ellipse">
            <a:avLst/>
          </a:prstGeom>
          <a:solidFill>
            <a:schemeClr val="bg1"/>
          </a:solidFill>
          <a:ln w="12700">
            <a:solidFill>
              <a:schemeClr val="accent6">
                <a:lumMod val="50000"/>
              </a:schemeClr>
            </a:solidFill>
          </a:ln>
          <a:effectLst/>
        </p:spPr>
        <p:style>
          <a:lnRef idx="0">
            <a:schemeClr val="accent6"/>
          </a:lnRef>
          <a:fillRef idx="3">
            <a:schemeClr val="accent6"/>
          </a:fillRef>
          <a:effectRef idx="3">
            <a:schemeClr val="accent6"/>
          </a:effectRef>
          <a:fontRef idx="minor">
            <a:schemeClr val="lt1"/>
          </a:fontRef>
        </p:style>
        <p:txBody>
          <a:bodyPr wrap="square" lIns="0" tIns="0" rIns="0" bIns="36000" rtlCol="0" anchor="ctr" anchorCtr="1"/>
          <a:lstStyle/>
          <a:p>
            <a:pPr algn="ctr"/>
            <a:fld id="{9439D75A-5D0D-4091-BA6B-B620B8DC6492}" type="slidenum">
              <a:rPr lang="ja-JP" altLang="en-US" sz="1400" b="1">
                <a:solidFill>
                  <a:schemeClr val="accent6">
                    <a:lumMod val="50000"/>
                  </a:schemeClr>
                </a:solidFill>
                <a:latin typeface="BIZ UDPゴシック" panose="020B0400000000000000" pitchFamily="50" charset="-128"/>
                <a:ea typeface="BIZ UDPゴシック" panose="020B0400000000000000" pitchFamily="50" charset="-128"/>
              </a:rPr>
              <a:t>4</a:t>
            </a:fld>
            <a:endParaRPr lang="en-US" altLang="ja-JP" sz="1400" b="1" dirty="0">
              <a:solidFill>
                <a:schemeClr val="accent6">
                  <a:lumMod val="50000"/>
                </a:schemeClr>
              </a:solidFill>
              <a:latin typeface="BIZ UDPゴシック" panose="020B0400000000000000" pitchFamily="50" charset="-128"/>
              <a:ea typeface="BIZ UDPゴシック" panose="020B0400000000000000" pitchFamily="50" charset="-128"/>
            </a:endParaRPr>
          </a:p>
        </p:txBody>
      </p:sp>
      <p:sp>
        <p:nvSpPr>
          <p:cNvPr id="6" name="正方形/長方形 5">
            <a:extLst>
              <a:ext uri="{FF2B5EF4-FFF2-40B4-BE49-F238E27FC236}">
                <a16:creationId xmlns:a16="http://schemas.microsoft.com/office/drawing/2014/main" id="{66447DFA-471D-437D-A07C-2D13A531CF90}"/>
              </a:ext>
            </a:extLst>
          </p:cNvPr>
          <p:cNvSpPr/>
          <p:nvPr/>
        </p:nvSpPr>
        <p:spPr>
          <a:xfrm>
            <a:off x="576933" y="1647644"/>
            <a:ext cx="8842824" cy="2225615"/>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2696277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BBAB55-AD0A-72D4-D3ED-2E5455F38EEA}"/>
            </a:ext>
          </a:extLst>
        </p:cNvPr>
        <p:cNvGrpSpPr/>
        <p:nvPr/>
      </p:nvGrpSpPr>
      <p:grpSpPr>
        <a:xfrm>
          <a:off x="0" y="0"/>
          <a:ext cx="0" cy="0"/>
          <a:chOff x="0" y="0"/>
          <a:chExt cx="0" cy="0"/>
        </a:xfrm>
      </p:grpSpPr>
      <p:sp>
        <p:nvSpPr>
          <p:cNvPr id="26" name="正方形/長方形 25">
            <a:extLst>
              <a:ext uri="{FF2B5EF4-FFF2-40B4-BE49-F238E27FC236}">
                <a16:creationId xmlns:a16="http://schemas.microsoft.com/office/drawing/2014/main" id="{B98CCFC3-15ED-436C-89FE-657072199E4F}"/>
              </a:ext>
            </a:extLst>
          </p:cNvPr>
          <p:cNvSpPr/>
          <p:nvPr/>
        </p:nvSpPr>
        <p:spPr>
          <a:xfrm>
            <a:off x="626837" y="4564767"/>
            <a:ext cx="8079011" cy="1044000"/>
          </a:xfrm>
          <a:prstGeom prst="rect">
            <a:avLst/>
          </a:prstGeom>
          <a:solidFill>
            <a:schemeClr val="accent4">
              <a:lumMod val="40000"/>
              <a:lumOff val="60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a:extLst>
              <a:ext uri="{FF2B5EF4-FFF2-40B4-BE49-F238E27FC236}">
                <a16:creationId xmlns:a16="http://schemas.microsoft.com/office/drawing/2014/main" id="{F782BD61-8EDF-49BA-8090-E99514ECCE37}"/>
              </a:ext>
            </a:extLst>
          </p:cNvPr>
          <p:cNvSpPr/>
          <p:nvPr/>
        </p:nvSpPr>
        <p:spPr>
          <a:xfrm>
            <a:off x="626837" y="3276170"/>
            <a:ext cx="8079011" cy="892845"/>
          </a:xfrm>
          <a:prstGeom prst="rect">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四角形: 角を丸くする 23">
            <a:extLst>
              <a:ext uri="{FF2B5EF4-FFF2-40B4-BE49-F238E27FC236}">
                <a16:creationId xmlns:a16="http://schemas.microsoft.com/office/drawing/2014/main" id="{ECEBE6B0-3EA8-C0CC-996F-FEEF7C821CB1}"/>
              </a:ext>
            </a:extLst>
          </p:cNvPr>
          <p:cNvSpPr/>
          <p:nvPr/>
        </p:nvSpPr>
        <p:spPr>
          <a:xfrm>
            <a:off x="562731" y="6087679"/>
            <a:ext cx="8698036" cy="658906"/>
          </a:xfrm>
          <a:prstGeom prst="roundRect">
            <a:avLst>
              <a:gd name="adj" fmla="val 23023"/>
            </a:avLst>
          </a:prstGeom>
          <a:noFill/>
          <a:ln w="19050">
            <a:solidFill>
              <a:schemeClr val="accent6">
                <a:lumMod val="40000"/>
                <a:lumOff val="6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タイトル 1">
            <a:extLst>
              <a:ext uri="{FF2B5EF4-FFF2-40B4-BE49-F238E27FC236}">
                <a16:creationId xmlns:a16="http://schemas.microsoft.com/office/drawing/2014/main" id="{B1152AC7-6D88-760C-3CF4-E660AE1BF270}"/>
              </a:ext>
            </a:extLst>
          </p:cNvPr>
          <p:cNvSpPr txBox="1">
            <a:spLocks/>
          </p:cNvSpPr>
          <p:nvPr/>
        </p:nvSpPr>
        <p:spPr bwMode="auto">
          <a:xfrm>
            <a:off x="0" y="-13515"/>
            <a:ext cx="9905999" cy="468000"/>
          </a:xfrm>
          <a:prstGeom prst="rect">
            <a:avLst/>
          </a:prstGeom>
          <a:gradFill rotWithShape="1">
            <a:gsLst>
              <a:gs pos="0">
                <a:srgbClr val="00B050"/>
              </a:gs>
              <a:gs pos="80000">
                <a:srgbClr val="00B050"/>
              </a:gs>
              <a:gs pos="100000">
                <a:srgbClr val="00B050"/>
              </a:gs>
            </a:gsLst>
            <a:lin ang="5400000" scaled="0"/>
          </a:gradFill>
          <a:ln>
            <a:noFill/>
          </a:ln>
          <a:effectLst/>
          <a:scene3d>
            <a:camera prst="orthographicFront">
              <a:rot lat="0" lon="0" rev="0"/>
            </a:camera>
            <a:lightRig rig="threePt" dir="t">
              <a:rot lat="0" lon="0" rev="1200000"/>
            </a:lightRig>
          </a:scene3d>
          <a:sp3d/>
          <a:extLst>
            <a:ext uri="{91240B29-F687-4F45-9708-019B960494DF}">
              <a14:hiddenLine xmlns:a14="http://schemas.microsoft.com/office/drawing/2010/main" w="9525">
                <a:solidFill>
                  <a:srgbClr val="000000"/>
                </a:solidFill>
                <a:miter lim="800000"/>
                <a:headEnd/>
                <a:tailEnd/>
              </a14:hiddenLine>
            </a:ext>
          </a:extLst>
        </p:spPr>
        <p:txBody>
          <a:bodyPr vert="horz" wrap="square" lIns="99060" tIns="49530" rIns="99060" bIns="4953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algn="l" defTabSz="990570" fontAlgn="auto">
              <a:spcAft>
                <a:spcPts val="0"/>
              </a:spcAft>
              <a:defRPr/>
            </a:pPr>
            <a:r>
              <a:rPr lang="ja-JP" altLang="en-US" sz="2000" b="1" dirty="0">
                <a:solidFill>
                  <a:sysClr val="window" lastClr="FFFFFF"/>
                </a:solidFill>
                <a:latin typeface="BIZ UDPゴシック" panose="020B0400000000000000" pitchFamily="50" charset="-128"/>
                <a:ea typeface="BIZ UDPゴシック" panose="020B0400000000000000" pitchFamily="50" charset="-128"/>
              </a:rPr>
              <a:t>　将来像及び基本的な方向性（案）</a:t>
            </a:r>
          </a:p>
        </p:txBody>
      </p:sp>
      <p:sp>
        <p:nvSpPr>
          <p:cNvPr id="6" name="円/楕円 30">
            <a:extLst>
              <a:ext uri="{FF2B5EF4-FFF2-40B4-BE49-F238E27FC236}">
                <a16:creationId xmlns:a16="http://schemas.microsoft.com/office/drawing/2014/main" id="{EB1EB437-F866-772F-2818-F90B80935165}"/>
              </a:ext>
            </a:extLst>
          </p:cNvPr>
          <p:cNvSpPr/>
          <p:nvPr/>
        </p:nvSpPr>
        <p:spPr>
          <a:xfrm>
            <a:off x="9419757" y="32608"/>
            <a:ext cx="360000" cy="360000"/>
          </a:xfrm>
          <a:prstGeom prst="ellipse">
            <a:avLst/>
          </a:prstGeom>
          <a:solidFill>
            <a:schemeClr val="bg1"/>
          </a:solidFill>
          <a:ln w="12700">
            <a:solidFill>
              <a:schemeClr val="accent6">
                <a:lumMod val="50000"/>
              </a:schemeClr>
            </a:solidFill>
          </a:ln>
          <a:effectLst/>
        </p:spPr>
        <p:style>
          <a:lnRef idx="0">
            <a:schemeClr val="accent6"/>
          </a:lnRef>
          <a:fillRef idx="3">
            <a:schemeClr val="accent6"/>
          </a:fillRef>
          <a:effectRef idx="3">
            <a:schemeClr val="accent6"/>
          </a:effectRef>
          <a:fontRef idx="minor">
            <a:schemeClr val="lt1"/>
          </a:fontRef>
        </p:style>
        <p:txBody>
          <a:bodyPr wrap="square" lIns="0" tIns="0" rIns="0" bIns="36000" rtlCol="0" anchor="ctr" anchorCtr="1"/>
          <a:lstStyle/>
          <a:p>
            <a:pPr algn="ctr"/>
            <a:fld id="{9439D75A-5D0D-4091-BA6B-B620B8DC6492}" type="slidenum">
              <a:rPr lang="ja-JP" altLang="en-US" sz="1400" b="1">
                <a:solidFill>
                  <a:schemeClr val="accent6">
                    <a:lumMod val="50000"/>
                  </a:schemeClr>
                </a:solidFill>
                <a:latin typeface="BIZ UDPゴシック" panose="020B0400000000000000" pitchFamily="50" charset="-128"/>
                <a:ea typeface="BIZ UDPゴシック" panose="020B0400000000000000" pitchFamily="50" charset="-128"/>
              </a:rPr>
              <a:t>5</a:t>
            </a:fld>
            <a:endParaRPr lang="en-US" altLang="ja-JP" sz="1400" b="1" dirty="0">
              <a:solidFill>
                <a:schemeClr val="accent6">
                  <a:lumMod val="50000"/>
                </a:schemeClr>
              </a:solidFill>
              <a:latin typeface="BIZ UDPゴシック" panose="020B0400000000000000" pitchFamily="50" charset="-128"/>
              <a:ea typeface="BIZ UDPゴシック" panose="020B0400000000000000" pitchFamily="50" charset="-128"/>
            </a:endParaRPr>
          </a:p>
        </p:txBody>
      </p:sp>
      <p:sp>
        <p:nvSpPr>
          <p:cNvPr id="7" name="テキスト ボックス 6">
            <a:extLst>
              <a:ext uri="{FF2B5EF4-FFF2-40B4-BE49-F238E27FC236}">
                <a16:creationId xmlns:a16="http://schemas.microsoft.com/office/drawing/2014/main" id="{5A3E7901-A228-F35D-48B0-6E7BA8B11984}"/>
              </a:ext>
            </a:extLst>
          </p:cNvPr>
          <p:cNvSpPr txBox="1"/>
          <p:nvPr/>
        </p:nvSpPr>
        <p:spPr>
          <a:xfrm>
            <a:off x="709764" y="3347519"/>
            <a:ext cx="2551526" cy="756000"/>
          </a:xfrm>
          <a:prstGeom prst="rect">
            <a:avLst/>
          </a:prstGeom>
          <a:solidFill>
            <a:schemeClr val="bg1"/>
          </a:solidFill>
          <a:ln w="19050">
            <a:solidFill>
              <a:schemeClr val="accent6">
                <a:lumMod val="40000"/>
                <a:lumOff val="60000"/>
              </a:schemeClr>
            </a:solidFill>
          </a:ln>
        </p:spPr>
        <p:txBody>
          <a:bodyPr wrap="square" rtlCol="0">
            <a:spAutoFit/>
          </a:bodyPr>
          <a:lstStyle/>
          <a:p>
            <a:r>
              <a:rPr kumimoji="1" lang="ja-JP" altLang="en-US" sz="2000" b="1" dirty="0">
                <a:latin typeface="BIZ UDPゴシック" panose="020B0400000000000000" pitchFamily="50" charset="-128"/>
                <a:ea typeface="BIZ UDPゴシック" panose="020B0400000000000000" pitchFamily="50" charset="-128"/>
              </a:rPr>
              <a:t>安全・安心で</a:t>
            </a:r>
            <a:endParaRPr kumimoji="1" lang="en-US" altLang="ja-JP" sz="2000" b="1" dirty="0">
              <a:latin typeface="BIZ UDPゴシック" panose="020B0400000000000000" pitchFamily="50" charset="-128"/>
              <a:ea typeface="BIZ UDPゴシック" panose="020B0400000000000000" pitchFamily="50" charset="-128"/>
            </a:endParaRPr>
          </a:p>
          <a:p>
            <a:r>
              <a:rPr kumimoji="1" lang="ja-JP" altLang="en-US" sz="2000" b="1" dirty="0">
                <a:latin typeface="BIZ UDPゴシック" panose="020B0400000000000000" pitchFamily="50" charset="-128"/>
                <a:ea typeface="BIZ UDPゴシック" panose="020B0400000000000000" pitchFamily="50" charset="-128"/>
              </a:rPr>
              <a:t>持続可能な地域形成</a:t>
            </a:r>
            <a:endParaRPr kumimoji="1" lang="en-US" altLang="ja-JP" sz="2000" b="1" dirty="0">
              <a:latin typeface="BIZ UDPゴシック" panose="020B0400000000000000" pitchFamily="50" charset="-128"/>
              <a:ea typeface="BIZ UDPゴシック" panose="020B0400000000000000" pitchFamily="50" charset="-128"/>
            </a:endParaRPr>
          </a:p>
        </p:txBody>
      </p:sp>
      <p:sp>
        <p:nvSpPr>
          <p:cNvPr id="8" name="テキスト ボックス 7">
            <a:extLst>
              <a:ext uri="{FF2B5EF4-FFF2-40B4-BE49-F238E27FC236}">
                <a16:creationId xmlns:a16="http://schemas.microsoft.com/office/drawing/2014/main" id="{7DF48EEF-7E91-F444-C24F-18C0C887CBF9}"/>
              </a:ext>
            </a:extLst>
          </p:cNvPr>
          <p:cNvSpPr txBox="1"/>
          <p:nvPr/>
        </p:nvSpPr>
        <p:spPr>
          <a:xfrm>
            <a:off x="1436699" y="4656088"/>
            <a:ext cx="6524598" cy="369332"/>
          </a:xfrm>
          <a:prstGeom prst="rect">
            <a:avLst/>
          </a:prstGeom>
          <a:solidFill>
            <a:schemeClr val="bg1"/>
          </a:solidFill>
          <a:ln w="19050">
            <a:noFill/>
          </a:ln>
        </p:spPr>
        <p:txBody>
          <a:bodyPr wrap="square" rtlCol="0" anchor="ctr" anchorCtr="0">
            <a:spAutoFit/>
          </a:bodyPr>
          <a:lstStyle/>
          <a:p>
            <a:pPr algn="ctr"/>
            <a:r>
              <a:rPr kumimoji="1" lang="ja-JP" altLang="en-US" b="1" dirty="0">
                <a:latin typeface="BIZ UDPゴシック" panose="020B0400000000000000" pitchFamily="50" charset="-128"/>
                <a:ea typeface="BIZ UDPゴシック" panose="020B0400000000000000" pitchFamily="50" charset="-128"/>
              </a:rPr>
              <a:t>パートナーシップの充実・強化、人材育成と体制・資金の確保</a:t>
            </a:r>
            <a:endParaRPr kumimoji="1" lang="en-US" altLang="ja-JP" b="1" dirty="0">
              <a:latin typeface="BIZ UDPゴシック" panose="020B0400000000000000" pitchFamily="50" charset="-128"/>
              <a:ea typeface="BIZ UDPゴシック" panose="020B0400000000000000" pitchFamily="50" charset="-128"/>
            </a:endParaRPr>
          </a:p>
        </p:txBody>
      </p:sp>
      <p:sp>
        <p:nvSpPr>
          <p:cNvPr id="9" name="テキスト ボックス 8">
            <a:extLst>
              <a:ext uri="{FF2B5EF4-FFF2-40B4-BE49-F238E27FC236}">
                <a16:creationId xmlns:a16="http://schemas.microsoft.com/office/drawing/2014/main" id="{0DB40F30-5839-A387-DB68-C43F6E966DE7}"/>
              </a:ext>
            </a:extLst>
          </p:cNvPr>
          <p:cNvSpPr txBox="1"/>
          <p:nvPr/>
        </p:nvSpPr>
        <p:spPr>
          <a:xfrm>
            <a:off x="3350298" y="3347519"/>
            <a:ext cx="2697315" cy="756000"/>
          </a:xfrm>
          <a:prstGeom prst="rect">
            <a:avLst/>
          </a:prstGeom>
          <a:solidFill>
            <a:schemeClr val="bg1"/>
          </a:solidFill>
          <a:ln w="19050">
            <a:solidFill>
              <a:schemeClr val="accent6">
                <a:lumMod val="40000"/>
                <a:lumOff val="60000"/>
              </a:schemeClr>
            </a:solidFill>
          </a:ln>
        </p:spPr>
        <p:txBody>
          <a:bodyPr wrap="square" rtlCol="0">
            <a:spAutoFit/>
          </a:bodyPr>
          <a:lstStyle/>
          <a:p>
            <a:r>
              <a:rPr kumimoji="1" lang="ja-JP" altLang="en-US" sz="2000" b="1" dirty="0">
                <a:latin typeface="BIZ UDPゴシック" panose="020B0400000000000000" pitchFamily="50" charset="-128"/>
                <a:ea typeface="BIZ UDPゴシック" panose="020B0400000000000000" pitchFamily="50" charset="-128"/>
              </a:rPr>
              <a:t>地域の魅力・</a:t>
            </a:r>
            <a:endParaRPr kumimoji="1" lang="en-US" altLang="ja-JP" sz="2000" b="1" dirty="0">
              <a:latin typeface="BIZ UDPゴシック" panose="020B0400000000000000" pitchFamily="50" charset="-128"/>
              <a:ea typeface="BIZ UDPゴシック" panose="020B0400000000000000" pitchFamily="50" charset="-128"/>
            </a:endParaRPr>
          </a:p>
          <a:p>
            <a:r>
              <a:rPr kumimoji="1" lang="ja-JP" altLang="en-US" sz="2000" b="1" dirty="0">
                <a:latin typeface="BIZ UDPゴシック" panose="020B0400000000000000" pitchFamily="50" charset="-128"/>
                <a:ea typeface="BIZ UDPゴシック" panose="020B0400000000000000" pitchFamily="50" charset="-128"/>
              </a:rPr>
              <a:t>暮らしの豊かさの向上</a:t>
            </a:r>
            <a:endParaRPr kumimoji="1" lang="en-US" altLang="ja-JP" sz="2000" b="1" dirty="0">
              <a:latin typeface="BIZ UDPゴシック" panose="020B0400000000000000" pitchFamily="50" charset="-128"/>
              <a:ea typeface="BIZ UDPゴシック" panose="020B0400000000000000" pitchFamily="50" charset="-128"/>
            </a:endParaRPr>
          </a:p>
        </p:txBody>
      </p:sp>
      <p:sp>
        <p:nvSpPr>
          <p:cNvPr id="10" name="テキスト ボックス 9">
            <a:extLst>
              <a:ext uri="{FF2B5EF4-FFF2-40B4-BE49-F238E27FC236}">
                <a16:creationId xmlns:a16="http://schemas.microsoft.com/office/drawing/2014/main" id="{48BC2B4C-EE35-4202-7272-84B38CFE548D}"/>
              </a:ext>
            </a:extLst>
          </p:cNvPr>
          <p:cNvSpPr txBox="1"/>
          <p:nvPr/>
        </p:nvSpPr>
        <p:spPr>
          <a:xfrm>
            <a:off x="6136621" y="3347519"/>
            <a:ext cx="2502383" cy="756000"/>
          </a:xfrm>
          <a:prstGeom prst="rect">
            <a:avLst/>
          </a:prstGeom>
          <a:solidFill>
            <a:schemeClr val="bg1"/>
          </a:solidFill>
          <a:ln w="19050">
            <a:solidFill>
              <a:schemeClr val="accent6">
                <a:lumMod val="40000"/>
                <a:lumOff val="60000"/>
              </a:schemeClr>
            </a:solidFill>
          </a:ln>
        </p:spPr>
        <p:txBody>
          <a:bodyPr wrap="square" rtlCol="0" anchor="ctr" anchorCtr="0">
            <a:noAutofit/>
          </a:bodyPr>
          <a:lstStyle/>
          <a:p>
            <a:pPr algn="ctr"/>
            <a:r>
              <a:rPr kumimoji="1" lang="ja-JP" altLang="en-US" sz="2000" b="1" dirty="0">
                <a:latin typeface="BIZ UDPゴシック" panose="020B0400000000000000" pitchFamily="50" charset="-128"/>
                <a:ea typeface="BIZ UDPゴシック" panose="020B0400000000000000" pitchFamily="50" charset="-128"/>
              </a:rPr>
              <a:t>全てのいのちの共生</a:t>
            </a:r>
            <a:endParaRPr kumimoji="1" lang="en-US" altLang="ja-JP" sz="2000" b="1" dirty="0">
              <a:latin typeface="BIZ UDPゴシック" panose="020B0400000000000000" pitchFamily="50" charset="-128"/>
              <a:ea typeface="BIZ UDPゴシック" panose="020B0400000000000000" pitchFamily="50" charset="-128"/>
            </a:endParaRPr>
          </a:p>
        </p:txBody>
      </p:sp>
      <p:sp>
        <p:nvSpPr>
          <p:cNvPr id="11" name="テキスト ボックス 10">
            <a:extLst>
              <a:ext uri="{FF2B5EF4-FFF2-40B4-BE49-F238E27FC236}">
                <a16:creationId xmlns:a16="http://schemas.microsoft.com/office/drawing/2014/main" id="{8A7B1EC9-534B-66B2-6A14-C82B4906C381}"/>
              </a:ext>
            </a:extLst>
          </p:cNvPr>
          <p:cNvSpPr txBox="1"/>
          <p:nvPr/>
        </p:nvSpPr>
        <p:spPr>
          <a:xfrm>
            <a:off x="513747" y="2922227"/>
            <a:ext cx="792539" cy="338554"/>
          </a:xfrm>
          <a:prstGeom prst="rect">
            <a:avLst/>
          </a:prstGeom>
          <a:noFill/>
          <a:ln w="19050" cmpd="sng">
            <a:noFill/>
          </a:ln>
        </p:spPr>
        <p:txBody>
          <a:bodyPr vert="horz" wrap="square" rtlCol="0" anchor="ctr" anchorCtr="0">
            <a:spAutoFit/>
          </a:bodyPr>
          <a:lstStyle/>
          <a:p>
            <a:pPr algn="ctr"/>
            <a:r>
              <a:rPr kumimoji="1" lang="ja-JP" altLang="en-US" sz="1600" dirty="0">
                <a:latin typeface="BIZ UDPゴシック" panose="020B0400000000000000" pitchFamily="50" charset="-128"/>
                <a:ea typeface="BIZ UDPゴシック" panose="020B0400000000000000" pitchFamily="50" charset="-128"/>
              </a:rPr>
              <a:t>目標</a:t>
            </a:r>
          </a:p>
        </p:txBody>
      </p:sp>
      <p:sp>
        <p:nvSpPr>
          <p:cNvPr id="22" name="テキスト ボックス 21">
            <a:extLst>
              <a:ext uri="{FF2B5EF4-FFF2-40B4-BE49-F238E27FC236}">
                <a16:creationId xmlns:a16="http://schemas.microsoft.com/office/drawing/2014/main" id="{339F4D37-675D-68C8-E36A-EFC28A65EE79}"/>
              </a:ext>
            </a:extLst>
          </p:cNvPr>
          <p:cNvSpPr txBox="1"/>
          <p:nvPr/>
        </p:nvSpPr>
        <p:spPr>
          <a:xfrm>
            <a:off x="608978" y="6133835"/>
            <a:ext cx="8651789" cy="523220"/>
          </a:xfrm>
          <a:prstGeom prst="rect">
            <a:avLst/>
          </a:prstGeom>
          <a:noFill/>
          <a:ln w="19050" cmpd="sng">
            <a:noFill/>
            <a:prstDash val="solid"/>
          </a:ln>
        </p:spPr>
        <p:txBody>
          <a:bodyPr wrap="square" rtlCol="0">
            <a:spAutoFit/>
          </a:bodyPr>
          <a:lstStyle/>
          <a:p>
            <a:r>
              <a:rPr kumimoji="1" lang="ja-JP" altLang="en-US" sz="1400" dirty="0">
                <a:latin typeface="BIZ UDPゴシック" panose="020B0400000000000000" pitchFamily="50" charset="-128"/>
                <a:ea typeface="BIZ UDPゴシック" panose="020B0400000000000000" pitchFamily="50" charset="-128"/>
              </a:rPr>
              <a:t>森林や農地、道路・河川、公園、都市部（市街地）のみどり等の各施策・事業において、グリーンインフラの考え方を取り入れるとともに、相互の連携に留意し、広域的なみどりのネットワークを形成することが重要。</a:t>
            </a:r>
            <a:endParaRPr kumimoji="1" lang="en-US" altLang="ja-JP" sz="1400" dirty="0">
              <a:latin typeface="BIZ UDPゴシック" panose="020B0400000000000000" pitchFamily="50" charset="-128"/>
              <a:ea typeface="BIZ UDPゴシック" panose="020B0400000000000000" pitchFamily="50" charset="-128"/>
            </a:endParaRPr>
          </a:p>
        </p:txBody>
      </p:sp>
      <p:sp>
        <p:nvSpPr>
          <p:cNvPr id="23" name="二等辺三角形 22">
            <a:extLst>
              <a:ext uri="{FF2B5EF4-FFF2-40B4-BE49-F238E27FC236}">
                <a16:creationId xmlns:a16="http://schemas.microsoft.com/office/drawing/2014/main" id="{071431E3-D797-1A6F-8BC3-521C3AE6B6C8}"/>
              </a:ext>
            </a:extLst>
          </p:cNvPr>
          <p:cNvSpPr/>
          <p:nvPr/>
        </p:nvSpPr>
        <p:spPr>
          <a:xfrm>
            <a:off x="3604160" y="5754953"/>
            <a:ext cx="2534400" cy="246592"/>
          </a:xfrm>
          <a:prstGeom prst="triangle">
            <a:avLst/>
          </a:prstGeom>
          <a:solidFill>
            <a:schemeClr val="accent6">
              <a:lumMod val="40000"/>
              <a:lumOff val="60000"/>
            </a:schemeClr>
          </a:solidFill>
          <a:ln>
            <a:solidFill>
              <a:schemeClr val="accent6">
                <a:lumMod val="40000"/>
                <a:lumOff val="6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テキスト ボックス 14">
            <a:extLst>
              <a:ext uri="{FF2B5EF4-FFF2-40B4-BE49-F238E27FC236}">
                <a16:creationId xmlns:a16="http://schemas.microsoft.com/office/drawing/2014/main" id="{8297FA5E-BDD7-4854-BD9D-A07D3EE1E94C}"/>
              </a:ext>
            </a:extLst>
          </p:cNvPr>
          <p:cNvSpPr txBox="1"/>
          <p:nvPr/>
        </p:nvSpPr>
        <p:spPr>
          <a:xfrm>
            <a:off x="221838" y="549797"/>
            <a:ext cx="9444675" cy="1631216"/>
          </a:xfrm>
          <a:prstGeom prst="rect">
            <a:avLst/>
          </a:prstGeom>
          <a:solidFill>
            <a:schemeClr val="bg1"/>
          </a:solidFill>
          <a:ln w="19050">
            <a:solidFill>
              <a:schemeClr val="accent6">
                <a:lumMod val="60000"/>
                <a:lumOff val="40000"/>
              </a:schemeClr>
            </a:solidFill>
          </a:ln>
        </p:spPr>
        <p:txBody>
          <a:bodyPr wrap="square" rIns="108000" rtlCol="0">
            <a:spAutoFit/>
          </a:bodyPr>
          <a:lstStyle/>
          <a:p>
            <a:pPr marL="285750" indent="-285750">
              <a:buFont typeface="Wingdings" panose="05000000000000000000" pitchFamily="2" charset="2"/>
              <a:buChar char="u"/>
            </a:pPr>
            <a:r>
              <a:rPr kumimoji="1" lang="ja-JP" altLang="en-US" sz="1600" dirty="0">
                <a:latin typeface="BIZ UDPゴシック" panose="020B0400000000000000" pitchFamily="50" charset="-128"/>
                <a:ea typeface="BIZ UDPゴシック" panose="020B0400000000000000" pitchFamily="50" charset="-128"/>
              </a:rPr>
              <a:t>次期計画においては、まちづくり、都市の戦略としての「みどりの位置づけ」を府民等に分かりやすく</a:t>
            </a:r>
            <a:br>
              <a:rPr kumimoji="1" lang="en-US" altLang="ja-JP" sz="1600" dirty="0">
                <a:latin typeface="BIZ UDPゴシック" panose="020B0400000000000000" pitchFamily="50" charset="-128"/>
                <a:ea typeface="BIZ UDPゴシック" panose="020B0400000000000000" pitchFamily="50" charset="-128"/>
              </a:rPr>
            </a:br>
            <a:r>
              <a:rPr kumimoji="1" lang="ja-JP" altLang="en-US" sz="1600" dirty="0">
                <a:latin typeface="BIZ UDPゴシック" panose="020B0400000000000000" pitchFamily="50" charset="-128"/>
                <a:ea typeface="BIZ UDPゴシック" panose="020B0400000000000000" pitchFamily="50" charset="-128"/>
              </a:rPr>
              <a:t>提示することが重要。</a:t>
            </a:r>
            <a:endParaRPr kumimoji="1" lang="en-US" altLang="ja-JP" sz="1600" dirty="0">
              <a:latin typeface="BIZ UDPゴシック" panose="020B0400000000000000" pitchFamily="50" charset="-128"/>
              <a:ea typeface="BIZ UDPゴシック" panose="020B0400000000000000" pitchFamily="50" charset="-128"/>
            </a:endParaRPr>
          </a:p>
          <a:p>
            <a:pPr marL="285750" indent="-285750">
              <a:buFont typeface="Wingdings" panose="05000000000000000000" pitchFamily="2" charset="2"/>
              <a:buChar char="u"/>
            </a:pPr>
            <a:r>
              <a:rPr kumimoji="1" lang="ja-JP" altLang="en-US" sz="1600" dirty="0">
                <a:latin typeface="BIZ UDPゴシック" panose="020B0400000000000000" pitchFamily="50" charset="-128"/>
                <a:ea typeface="BIZ UDPゴシック" panose="020B0400000000000000" pitchFamily="50" charset="-128"/>
              </a:rPr>
              <a:t>国の「緑の基本方針</a:t>
            </a:r>
            <a:r>
              <a:rPr kumimoji="1" lang="en-US" altLang="ja-JP" sz="1600" dirty="0">
                <a:latin typeface="BIZ UDPゴシック" panose="020B0400000000000000" pitchFamily="50" charset="-128"/>
                <a:ea typeface="BIZ UDPゴシック" panose="020B0400000000000000" pitchFamily="50" charset="-128"/>
              </a:rPr>
              <a:t>※</a:t>
            </a:r>
            <a:r>
              <a:rPr kumimoji="1" lang="ja-JP" altLang="en-US" sz="1600" dirty="0">
                <a:latin typeface="BIZ UDPゴシック" panose="020B0400000000000000" pitchFamily="50" charset="-128"/>
                <a:ea typeface="BIZ UDPゴシック" panose="020B0400000000000000" pitchFamily="50" charset="-128"/>
              </a:rPr>
              <a:t>（案）」において、全体目標が掲げられるとともに、都道府県における広域計画の</a:t>
            </a:r>
            <a:br>
              <a:rPr kumimoji="1" lang="en-US" altLang="ja-JP" sz="1600" dirty="0">
                <a:latin typeface="BIZ UDPゴシック" panose="020B0400000000000000" pitchFamily="50" charset="-128"/>
                <a:ea typeface="BIZ UDPゴシック" panose="020B0400000000000000" pitchFamily="50" charset="-128"/>
              </a:rPr>
            </a:br>
            <a:r>
              <a:rPr kumimoji="1" lang="ja-JP" altLang="en-US" sz="1600" dirty="0">
                <a:latin typeface="BIZ UDPゴシック" panose="020B0400000000000000" pitchFamily="50" charset="-128"/>
                <a:ea typeface="BIZ UDPゴシック" panose="020B0400000000000000" pitchFamily="50" charset="-128"/>
              </a:rPr>
              <a:t>策定に関する基本的な事項が提示。</a:t>
            </a:r>
            <a:endParaRPr kumimoji="1" lang="en-US" altLang="ja-JP" sz="1600" dirty="0">
              <a:latin typeface="BIZ UDPゴシック" panose="020B0400000000000000" pitchFamily="50" charset="-128"/>
              <a:ea typeface="BIZ UDPゴシック" panose="020B0400000000000000" pitchFamily="50" charset="-128"/>
            </a:endParaRPr>
          </a:p>
          <a:p>
            <a:pPr marL="265113" indent="-265113"/>
            <a:r>
              <a:rPr kumimoji="1" lang="ja-JP" altLang="en-US" sz="1600" dirty="0">
                <a:latin typeface="BIZ UDPゴシック" panose="020B0400000000000000" pitchFamily="50" charset="-128"/>
                <a:ea typeface="BIZ UDPゴシック" panose="020B0400000000000000" pitchFamily="50" charset="-128"/>
              </a:rPr>
              <a:t>➡ 今後、みどりのまちづくりを進めるうえでの将来像と基本的な方向性（定性的な目標）を以下の項目で</a:t>
            </a:r>
            <a:br>
              <a:rPr kumimoji="1" lang="en-US" altLang="ja-JP" sz="1600" dirty="0">
                <a:latin typeface="BIZ UDPゴシック" panose="020B0400000000000000" pitchFamily="50" charset="-128"/>
                <a:ea typeface="BIZ UDPゴシック" panose="020B0400000000000000" pitchFamily="50" charset="-128"/>
              </a:rPr>
            </a:br>
            <a:r>
              <a:rPr kumimoji="1" lang="ja-JP" altLang="en-US" sz="1600" dirty="0">
                <a:latin typeface="BIZ UDPゴシック" panose="020B0400000000000000" pitchFamily="50" charset="-128"/>
                <a:ea typeface="BIZ UDPゴシック" panose="020B0400000000000000" pitchFamily="50" charset="-128"/>
              </a:rPr>
              <a:t>整理した。</a:t>
            </a:r>
            <a:endParaRPr kumimoji="1" lang="en-US" altLang="ja-JP" sz="1600" dirty="0">
              <a:latin typeface="BIZ UDPゴシック" panose="020B0400000000000000" pitchFamily="50" charset="-128"/>
              <a:ea typeface="BIZ UDPゴシック" panose="020B0400000000000000" pitchFamily="50" charset="-128"/>
            </a:endParaRPr>
          </a:p>
        </p:txBody>
      </p:sp>
      <p:sp>
        <p:nvSpPr>
          <p:cNvPr id="17" name="テキスト ボックス 16">
            <a:extLst>
              <a:ext uri="{FF2B5EF4-FFF2-40B4-BE49-F238E27FC236}">
                <a16:creationId xmlns:a16="http://schemas.microsoft.com/office/drawing/2014/main" id="{042BB0F2-DECC-4EBE-985E-D0FF660DAE36}"/>
              </a:ext>
            </a:extLst>
          </p:cNvPr>
          <p:cNvSpPr txBox="1"/>
          <p:nvPr/>
        </p:nvSpPr>
        <p:spPr>
          <a:xfrm>
            <a:off x="626837" y="2538308"/>
            <a:ext cx="8079011" cy="400110"/>
          </a:xfrm>
          <a:prstGeom prst="rect">
            <a:avLst/>
          </a:prstGeom>
          <a:solidFill>
            <a:schemeClr val="accent6">
              <a:lumMod val="40000"/>
              <a:lumOff val="60000"/>
            </a:schemeClr>
          </a:solidFill>
          <a:ln w="19050">
            <a:solidFill>
              <a:schemeClr val="accent6"/>
            </a:solidFill>
          </a:ln>
        </p:spPr>
        <p:txBody>
          <a:bodyPr wrap="square" rtlCol="0">
            <a:spAutoFit/>
          </a:bodyPr>
          <a:lstStyle/>
          <a:p>
            <a:pPr algn="ctr">
              <a:spcBef>
                <a:spcPts val="600"/>
              </a:spcBef>
            </a:pPr>
            <a:r>
              <a:rPr kumimoji="1" lang="ja-JP" altLang="en-US" sz="2000" b="1" dirty="0">
                <a:latin typeface="BIZ UDPゴシック" panose="020B0400000000000000" pitchFamily="50" charset="-128"/>
                <a:ea typeface="BIZ UDPゴシック" panose="020B0400000000000000" pitchFamily="50" charset="-128"/>
              </a:rPr>
              <a:t>人と自然が共生し、</a:t>
            </a:r>
            <a:r>
              <a:rPr kumimoji="1" lang="en-US" altLang="ja-JP" sz="2000" b="1" dirty="0">
                <a:latin typeface="BIZ UDPゴシック" panose="020B0400000000000000" pitchFamily="50" charset="-128"/>
                <a:ea typeface="BIZ UDPゴシック" panose="020B0400000000000000" pitchFamily="50" charset="-128"/>
              </a:rPr>
              <a:t>Well-being</a:t>
            </a:r>
            <a:r>
              <a:rPr kumimoji="1" lang="ja-JP" altLang="en-US" sz="2000" b="1" dirty="0">
                <a:latin typeface="BIZ UDPゴシック" panose="020B0400000000000000" pitchFamily="50" charset="-128"/>
                <a:ea typeface="BIZ UDPゴシック" panose="020B0400000000000000" pitchFamily="50" charset="-128"/>
              </a:rPr>
              <a:t>が実感できる大都市・大阪</a:t>
            </a:r>
            <a:endParaRPr kumimoji="1" lang="en-US" altLang="ja-JP" sz="2000" b="1" dirty="0">
              <a:highlight>
                <a:srgbClr val="FFFF00"/>
              </a:highlight>
              <a:latin typeface="BIZ UDPゴシック" panose="020B0400000000000000" pitchFamily="50" charset="-128"/>
              <a:ea typeface="BIZ UDPゴシック" panose="020B0400000000000000" pitchFamily="50" charset="-128"/>
            </a:endParaRPr>
          </a:p>
        </p:txBody>
      </p:sp>
      <p:sp>
        <p:nvSpPr>
          <p:cNvPr id="18" name="テキスト ボックス 17">
            <a:extLst>
              <a:ext uri="{FF2B5EF4-FFF2-40B4-BE49-F238E27FC236}">
                <a16:creationId xmlns:a16="http://schemas.microsoft.com/office/drawing/2014/main" id="{B3C186B0-DEAB-4382-9A91-1C2283B580CD}"/>
              </a:ext>
            </a:extLst>
          </p:cNvPr>
          <p:cNvSpPr txBox="1"/>
          <p:nvPr/>
        </p:nvSpPr>
        <p:spPr>
          <a:xfrm>
            <a:off x="513747" y="2187053"/>
            <a:ext cx="1120507" cy="338554"/>
          </a:xfrm>
          <a:prstGeom prst="rect">
            <a:avLst/>
          </a:prstGeom>
          <a:noFill/>
          <a:ln w="19050" cmpd="sng">
            <a:noFill/>
          </a:ln>
        </p:spPr>
        <p:txBody>
          <a:bodyPr vert="horz" wrap="square" rtlCol="0" anchor="ctr" anchorCtr="0">
            <a:spAutoFit/>
          </a:bodyPr>
          <a:lstStyle/>
          <a:p>
            <a:pPr algn="ctr"/>
            <a:r>
              <a:rPr kumimoji="1" lang="ja-JP" altLang="en-US" sz="1600" dirty="0">
                <a:latin typeface="BIZ UDPゴシック" panose="020B0400000000000000" pitchFamily="50" charset="-128"/>
                <a:ea typeface="BIZ UDPゴシック" panose="020B0400000000000000" pitchFamily="50" charset="-128"/>
              </a:rPr>
              <a:t>将来像</a:t>
            </a:r>
          </a:p>
        </p:txBody>
      </p:sp>
      <p:sp>
        <p:nvSpPr>
          <p:cNvPr id="19" name="テキスト ボックス 18">
            <a:extLst>
              <a:ext uri="{FF2B5EF4-FFF2-40B4-BE49-F238E27FC236}">
                <a16:creationId xmlns:a16="http://schemas.microsoft.com/office/drawing/2014/main" id="{BFB19324-7FCC-485A-B9F5-43121A18ABA5}"/>
              </a:ext>
            </a:extLst>
          </p:cNvPr>
          <p:cNvSpPr txBox="1"/>
          <p:nvPr/>
        </p:nvSpPr>
        <p:spPr>
          <a:xfrm>
            <a:off x="4726534" y="1934792"/>
            <a:ext cx="4939979" cy="246221"/>
          </a:xfrm>
          <a:prstGeom prst="rect">
            <a:avLst/>
          </a:prstGeom>
          <a:noFill/>
        </p:spPr>
        <p:txBody>
          <a:bodyPr wrap="square" rtlCol="0">
            <a:spAutoFit/>
          </a:bodyPr>
          <a:lstStyle/>
          <a:p>
            <a:pPr marL="176213" indent="-176213"/>
            <a:r>
              <a:rPr kumimoji="1" lang="en-US" altLang="ja-JP" sz="1000" dirty="0">
                <a:latin typeface="BIZ UDPゴシック" panose="020B0400000000000000" pitchFamily="50" charset="-128"/>
                <a:ea typeface="BIZ UDPゴシック" panose="020B0400000000000000" pitchFamily="50" charset="-128"/>
              </a:rPr>
              <a:t>※</a:t>
            </a:r>
            <a:r>
              <a:rPr kumimoji="1" lang="ja-JP" altLang="en-US" sz="1000" dirty="0">
                <a:latin typeface="BIZ UDPゴシック" panose="020B0400000000000000" pitchFamily="50" charset="-128"/>
                <a:ea typeface="BIZ UDPゴシック" panose="020B0400000000000000" pitchFamily="50" charset="-128"/>
              </a:rPr>
              <a:t>都市における緑地の保全及び緑化の推進に関する基本的な方針（案）（国土交通省）</a:t>
            </a:r>
          </a:p>
        </p:txBody>
      </p:sp>
      <p:sp>
        <p:nvSpPr>
          <p:cNvPr id="21" name="テキスト ボックス 20">
            <a:extLst>
              <a:ext uri="{FF2B5EF4-FFF2-40B4-BE49-F238E27FC236}">
                <a16:creationId xmlns:a16="http://schemas.microsoft.com/office/drawing/2014/main" id="{CD65B912-8520-4C06-B3FF-266F3CF55120}"/>
              </a:ext>
            </a:extLst>
          </p:cNvPr>
          <p:cNvSpPr txBox="1"/>
          <p:nvPr/>
        </p:nvSpPr>
        <p:spPr bwMode="white">
          <a:xfrm>
            <a:off x="626837" y="4226213"/>
            <a:ext cx="2243349" cy="338554"/>
          </a:xfrm>
          <a:prstGeom prst="rect">
            <a:avLst/>
          </a:prstGeom>
          <a:solidFill>
            <a:schemeClr val="bg1"/>
          </a:solidFill>
          <a:ln w="19050">
            <a:noFill/>
          </a:ln>
        </p:spPr>
        <p:txBody>
          <a:bodyPr wrap="square" rtlCol="0">
            <a:spAutoFit/>
          </a:bodyPr>
          <a:lstStyle/>
          <a:p>
            <a:pPr algn="l"/>
            <a:r>
              <a:rPr kumimoji="1" lang="ja-JP" altLang="en-US" sz="1600" dirty="0">
                <a:latin typeface="BIZ UDPゴシック" panose="020B0400000000000000" pitchFamily="50" charset="-128"/>
                <a:ea typeface="BIZ UDPゴシック" panose="020B0400000000000000" pitchFamily="50" charset="-128"/>
              </a:rPr>
              <a:t>実現に向けた方向性</a:t>
            </a:r>
          </a:p>
        </p:txBody>
      </p:sp>
      <p:sp>
        <p:nvSpPr>
          <p:cNvPr id="25" name="テキスト ボックス 24">
            <a:extLst>
              <a:ext uri="{FF2B5EF4-FFF2-40B4-BE49-F238E27FC236}">
                <a16:creationId xmlns:a16="http://schemas.microsoft.com/office/drawing/2014/main" id="{0AB85237-1308-4642-BAA2-B73E7A1D1A78}"/>
              </a:ext>
            </a:extLst>
          </p:cNvPr>
          <p:cNvSpPr txBox="1"/>
          <p:nvPr/>
        </p:nvSpPr>
        <p:spPr>
          <a:xfrm>
            <a:off x="958896" y="5134891"/>
            <a:ext cx="4116133" cy="369332"/>
          </a:xfrm>
          <a:prstGeom prst="rect">
            <a:avLst/>
          </a:prstGeom>
          <a:solidFill>
            <a:schemeClr val="bg1"/>
          </a:solidFill>
          <a:ln w="19050">
            <a:noFill/>
          </a:ln>
        </p:spPr>
        <p:txBody>
          <a:bodyPr wrap="square" rtlCol="0" anchor="ctr" anchorCtr="0">
            <a:spAutoFit/>
          </a:bodyPr>
          <a:lstStyle/>
          <a:p>
            <a:r>
              <a:rPr kumimoji="1" lang="ja-JP" altLang="en-US" b="1" dirty="0">
                <a:latin typeface="BIZ UDPゴシック" panose="020B0400000000000000" pitchFamily="50" charset="-128"/>
                <a:ea typeface="BIZ UDPゴシック" panose="020B0400000000000000" pitchFamily="50" charset="-128"/>
              </a:rPr>
              <a:t>地域（市町村）連携・広域（近畿圏）連携　</a:t>
            </a:r>
            <a:endParaRPr kumimoji="1" lang="en-US" altLang="ja-JP" b="1" dirty="0">
              <a:latin typeface="BIZ UDPゴシック" panose="020B0400000000000000" pitchFamily="50" charset="-128"/>
              <a:ea typeface="BIZ UDPゴシック" panose="020B0400000000000000" pitchFamily="50" charset="-128"/>
            </a:endParaRPr>
          </a:p>
        </p:txBody>
      </p:sp>
      <p:sp>
        <p:nvSpPr>
          <p:cNvPr id="27" name="テキスト ボックス 26">
            <a:extLst>
              <a:ext uri="{FF2B5EF4-FFF2-40B4-BE49-F238E27FC236}">
                <a16:creationId xmlns:a16="http://schemas.microsoft.com/office/drawing/2014/main" id="{A464223A-A01E-4DD8-869A-E147E8C8086C}"/>
              </a:ext>
            </a:extLst>
          </p:cNvPr>
          <p:cNvSpPr txBox="1"/>
          <p:nvPr/>
        </p:nvSpPr>
        <p:spPr>
          <a:xfrm>
            <a:off x="5243808" y="5138963"/>
            <a:ext cx="3022163" cy="369332"/>
          </a:xfrm>
          <a:prstGeom prst="rect">
            <a:avLst/>
          </a:prstGeom>
          <a:solidFill>
            <a:schemeClr val="bg1"/>
          </a:solidFill>
          <a:ln w="19050">
            <a:noFill/>
          </a:ln>
        </p:spPr>
        <p:txBody>
          <a:bodyPr wrap="square" rtlCol="0" anchor="ctr" anchorCtr="0">
            <a:spAutoFit/>
          </a:bodyPr>
          <a:lstStyle/>
          <a:p>
            <a:r>
              <a:rPr kumimoji="1" lang="ja-JP" altLang="en-US" b="1" dirty="0">
                <a:latin typeface="BIZ UDPゴシック" panose="020B0400000000000000" pitchFamily="50" charset="-128"/>
                <a:ea typeface="BIZ UDPゴシック" panose="020B0400000000000000" pitchFamily="50" charset="-128"/>
              </a:rPr>
              <a:t>指標設定に基づく進捗管理</a:t>
            </a:r>
            <a:endParaRPr kumimoji="1" lang="en-US" altLang="ja-JP" b="1"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429904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CDB528F-492D-0125-B852-AF31CB8D0A0A}"/>
            </a:ext>
          </a:extLst>
        </p:cNvPr>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D3C98400-52C3-0158-9691-9F7276FD1A68}"/>
              </a:ext>
            </a:extLst>
          </p:cNvPr>
          <p:cNvSpPr txBox="1"/>
          <p:nvPr/>
        </p:nvSpPr>
        <p:spPr>
          <a:xfrm>
            <a:off x="199038" y="2452249"/>
            <a:ext cx="9560623" cy="4311538"/>
          </a:xfrm>
          <a:prstGeom prst="rect">
            <a:avLst/>
          </a:prstGeom>
          <a:noFill/>
          <a:ln w="19050">
            <a:solidFill>
              <a:schemeClr val="accent6">
                <a:lumMod val="60000"/>
                <a:lumOff val="40000"/>
              </a:schemeClr>
            </a:solidFill>
          </a:ln>
        </p:spPr>
        <p:txBody>
          <a:bodyPr wrap="square" tIns="144000" bIns="72000" rtlCol="0">
            <a:spAutoFit/>
          </a:bodyPr>
          <a:lstStyle/>
          <a:p>
            <a:pPr marL="309553" indent="-309553">
              <a:buFont typeface="Wingdings" panose="05000000000000000000" pitchFamily="2" charset="2"/>
              <a:buChar char="u"/>
            </a:pPr>
            <a:r>
              <a:rPr kumimoji="1" lang="ja-JP" altLang="en-US" b="1" dirty="0">
                <a:latin typeface="BIZ UDPゴシック" panose="020B0400000000000000" pitchFamily="50" charset="-128"/>
                <a:ea typeface="BIZ UDPゴシック" panose="020B0400000000000000" pitchFamily="50" charset="-128"/>
              </a:rPr>
              <a:t>防災・減災機能、レジリエンスの向上</a:t>
            </a:r>
            <a:endParaRPr kumimoji="1" lang="en-US" altLang="ja-JP" b="1" dirty="0">
              <a:latin typeface="BIZ UDPゴシック" panose="020B0400000000000000" pitchFamily="50" charset="-128"/>
              <a:ea typeface="BIZ UDPゴシック" panose="020B0400000000000000" pitchFamily="50" charset="-128"/>
            </a:endParaRPr>
          </a:p>
          <a:p>
            <a:pPr marL="174625"/>
            <a:r>
              <a:rPr kumimoji="1" lang="en-US" altLang="ja-JP" sz="1400" dirty="0">
                <a:solidFill>
                  <a:schemeClr val="bg1">
                    <a:lumMod val="50000"/>
                  </a:schemeClr>
                </a:solidFill>
                <a:latin typeface="BIZ UDPゴシック" panose="020B0400000000000000" pitchFamily="50" charset="-128"/>
                <a:ea typeface="BIZ UDPゴシック" panose="020B0400000000000000" pitchFamily="50" charset="-128"/>
              </a:rPr>
              <a:t>(</a:t>
            </a:r>
            <a:r>
              <a:rPr kumimoji="1" lang="ja-JP" altLang="en-US" sz="1400" dirty="0">
                <a:solidFill>
                  <a:schemeClr val="bg1">
                    <a:lumMod val="50000"/>
                  </a:schemeClr>
                </a:solidFill>
                <a:latin typeface="BIZ UDPゴシック" panose="020B0400000000000000" pitchFamily="50" charset="-128"/>
                <a:ea typeface="BIZ UDPゴシック" panose="020B0400000000000000" pitchFamily="50" charset="-128"/>
              </a:rPr>
              <a:t>取組イメージ例）</a:t>
            </a:r>
            <a:endParaRPr kumimoji="1" lang="en-US" altLang="ja-JP" sz="1400" dirty="0">
              <a:solidFill>
                <a:schemeClr val="bg1">
                  <a:lumMod val="50000"/>
                </a:schemeClr>
              </a:solidFill>
              <a:latin typeface="BIZ UDPゴシック" panose="020B0400000000000000" pitchFamily="50" charset="-128"/>
              <a:ea typeface="BIZ UDPゴシック" panose="020B0400000000000000" pitchFamily="50" charset="-128"/>
            </a:endParaRPr>
          </a:p>
          <a:p>
            <a:pPr marL="360363" indent="-180975">
              <a:buFont typeface="Arial" panose="020B0604020202020204" pitchFamily="34" charset="0"/>
              <a:buChar char="•"/>
            </a:pPr>
            <a:r>
              <a:rPr kumimoji="1" lang="ja-JP" altLang="en-US" sz="1600" dirty="0">
                <a:solidFill>
                  <a:schemeClr val="bg1">
                    <a:lumMod val="50000"/>
                  </a:schemeClr>
                </a:solidFill>
                <a:latin typeface="BIZ UDPゴシック" panose="020B0400000000000000" pitchFamily="50" charset="-128"/>
                <a:ea typeface="BIZ UDPゴシック" panose="020B0400000000000000" pitchFamily="50" charset="-128"/>
              </a:rPr>
              <a:t>社会資本整備、まちづくりにおける流域治水、グリーンインフラの推進</a:t>
            </a:r>
            <a:br>
              <a:rPr kumimoji="1" lang="en-US" altLang="ja-JP" sz="1600" dirty="0">
                <a:solidFill>
                  <a:schemeClr val="bg1">
                    <a:lumMod val="50000"/>
                  </a:schemeClr>
                </a:solidFill>
                <a:latin typeface="BIZ UDPゴシック" panose="020B0400000000000000" pitchFamily="50" charset="-128"/>
                <a:ea typeface="BIZ UDPゴシック" panose="020B0400000000000000" pitchFamily="50" charset="-128"/>
              </a:rPr>
            </a:br>
            <a:r>
              <a:rPr kumimoji="1" lang="ja-JP" altLang="en-US" sz="1600" dirty="0">
                <a:solidFill>
                  <a:schemeClr val="bg1">
                    <a:lumMod val="50000"/>
                  </a:schemeClr>
                </a:solidFill>
                <a:latin typeface="BIZ UDPゴシック" panose="020B0400000000000000" pitchFamily="50" charset="-128"/>
                <a:ea typeface="BIZ UDPゴシック" panose="020B0400000000000000" pitchFamily="50" charset="-128"/>
              </a:rPr>
              <a:t>（雨水流出抑制・浸水軽減、急傾斜地等における土砂災害防止、公園・緑地における雨水の貯留浸透機能の向上など）</a:t>
            </a:r>
            <a:endParaRPr kumimoji="1" lang="en-US" altLang="ja-JP" sz="1600" dirty="0">
              <a:solidFill>
                <a:schemeClr val="bg1">
                  <a:lumMod val="50000"/>
                </a:schemeClr>
              </a:solidFill>
              <a:latin typeface="BIZ UDPゴシック" panose="020B0400000000000000" pitchFamily="50" charset="-128"/>
              <a:ea typeface="BIZ UDPゴシック" panose="020B0400000000000000" pitchFamily="50" charset="-128"/>
            </a:endParaRPr>
          </a:p>
          <a:p>
            <a:pPr marL="360363" indent="-180975">
              <a:buFont typeface="Arial" panose="020B0604020202020204" pitchFamily="34" charset="0"/>
              <a:buChar char="•"/>
            </a:pPr>
            <a:r>
              <a:rPr kumimoji="1" lang="ja-JP" altLang="en-US" sz="1600" dirty="0">
                <a:solidFill>
                  <a:schemeClr val="bg1">
                    <a:lumMod val="50000"/>
                  </a:schemeClr>
                </a:solidFill>
                <a:latin typeface="BIZ UDPゴシック" panose="020B0400000000000000" pitchFamily="50" charset="-128"/>
                <a:ea typeface="BIZ UDPゴシック" panose="020B0400000000000000" pitchFamily="50" charset="-128"/>
              </a:rPr>
              <a:t>地震等による火災時の延焼防止、避難地・避難経路、後方支援活動拠点等の確保に資する公園・緑地等の整備</a:t>
            </a:r>
            <a:endParaRPr kumimoji="1" lang="en-US" altLang="ja-JP" sz="1600" dirty="0">
              <a:solidFill>
                <a:schemeClr val="bg1">
                  <a:lumMod val="50000"/>
                </a:schemeClr>
              </a:solidFill>
              <a:latin typeface="BIZ UDPゴシック" panose="020B0400000000000000" pitchFamily="50" charset="-128"/>
              <a:ea typeface="BIZ UDPゴシック" panose="020B0400000000000000" pitchFamily="50" charset="-128"/>
            </a:endParaRPr>
          </a:p>
          <a:p>
            <a:pPr marL="309553" indent="-309553">
              <a:spcBef>
                <a:spcPts val="600"/>
              </a:spcBef>
              <a:buFont typeface="Wingdings" panose="05000000000000000000" pitchFamily="2" charset="2"/>
              <a:buChar char="u"/>
            </a:pPr>
            <a:r>
              <a:rPr kumimoji="1" lang="ja-JP" altLang="en-US" b="1" dirty="0">
                <a:latin typeface="BIZ UDPゴシック" panose="020B0400000000000000" pitchFamily="50" charset="-128"/>
                <a:ea typeface="BIZ UDPゴシック" panose="020B0400000000000000" pitchFamily="50" charset="-128"/>
              </a:rPr>
              <a:t>暑熱環境の緩和</a:t>
            </a:r>
            <a:endParaRPr kumimoji="1" lang="en-US" altLang="ja-JP" b="1" dirty="0">
              <a:latin typeface="BIZ UDPゴシック" panose="020B0400000000000000" pitchFamily="50" charset="-128"/>
              <a:ea typeface="BIZ UDPゴシック" panose="020B0400000000000000" pitchFamily="50" charset="-128"/>
            </a:endParaRPr>
          </a:p>
          <a:p>
            <a:pPr marL="174625"/>
            <a:r>
              <a:rPr kumimoji="1" lang="ja-JP" altLang="en-US" sz="1400" dirty="0">
                <a:solidFill>
                  <a:schemeClr val="bg1">
                    <a:lumMod val="50000"/>
                  </a:schemeClr>
                </a:solidFill>
                <a:latin typeface="BIZ UDPゴシック" panose="020B0400000000000000" pitchFamily="50" charset="-128"/>
                <a:ea typeface="BIZ UDPゴシック" panose="020B0400000000000000" pitchFamily="50" charset="-128"/>
              </a:rPr>
              <a:t>（取組イメージ例）</a:t>
            </a:r>
            <a:endParaRPr kumimoji="1" lang="en-US" altLang="ja-JP" sz="1400" dirty="0">
              <a:solidFill>
                <a:schemeClr val="bg1">
                  <a:lumMod val="50000"/>
                </a:schemeClr>
              </a:solidFill>
              <a:latin typeface="BIZ UDPゴシック" panose="020B0400000000000000" pitchFamily="50" charset="-128"/>
              <a:ea typeface="BIZ UDPゴシック" panose="020B0400000000000000" pitchFamily="50" charset="-128"/>
            </a:endParaRPr>
          </a:p>
          <a:p>
            <a:pPr marL="360363" indent="-180975">
              <a:buFont typeface="Arial" panose="020B0604020202020204" pitchFamily="34" charset="0"/>
              <a:buChar char="•"/>
            </a:pPr>
            <a:r>
              <a:rPr kumimoji="1" lang="ja-JP" altLang="en-US" sz="1600" dirty="0">
                <a:solidFill>
                  <a:schemeClr val="bg1">
                    <a:lumMod val="50000"/>
                  </a:schemeClr>
                </a:solidFill>
                <a:latin typeface="BIZ UDPゴシック" panose="020B0400000000000000" pitchFamily="50" charset="-128"/>
                <a:ea typeface="BIZ UDPゴシック" panose="020B0400000000000000" pitchFamily="50" charset="-128"/>
              </a:rPr>
              <a:t>公園・緑地、街路樹、建築物の敷地・壁面・屋上の緑化など、多様なみどりの創出による都市における暑熱環境の緩和</a:t>
            </a:r>
            <a:endParaRPr kumimoji="1" lang="en-US" altLang="ja-JP" sz="1600" dirty="0">
              <a:solidFill>
                <a:schemeClr val="bg1">
                  <a:lumMod val="50000"/>
                </a:schemeClr>
              </a:solidFill>
              <a:latin typeface="BIZ UDPゴシック" panose="020B0400000000000000" pitchFamily="50" charset="-128"/>
              <a:ea typeface="BIZ UDPゴシック" panose="020B0400000000000000" pitchFamily="50" charset="-128"/>
            </a:endParaRPr>
          </a:p>
          <a:p>
            <a:pPr marL="360363" indent="-180975">
              <a:buFont typeface="Arial" panose="020B0604020202020204" pitchFamily="34" charset="0"/>
              <a:buChar char="•"/>
            </a:pPr>
            <a:r>
              <a:rPr kumimoji="1" lang="ja-JP" altLang="en-US" sz="1600" dirty="0">
                <a:solidFill>
                  <a:schemeClr val="bg1">
                    <a:lumMod val="50000"/>
                  </a:schemeClr>
                </a:solidFill>
                <a:latin typeface="BIZ UDPゴシック" panose="020B0400000000000000" pitchFamily="50" charset="-128"/>
                <a:ea typeface="BIZ UDPゴシック" panose="020B0400000000000000" pitchFamily="50" charset="-128"/>
              </a:rPr>
              <a:t>公園・緑地、河川、街路など、みどりの回廊（コリドー）となる空間の形成</a:t>
            </a:r>
            <a:endParaRPr kumimoji="1" lang="en-US" altLang="ja-JP" sz="1600" dirty="0">
              <a:solidFill>
                <a:schemeClr val="bg1">
                  <a:lumMod val="50000"/>
                </a:schemeClr>
              </a:solidFill>
              <a:latin typeface="BIZ UDPゴシック" panose="020B0400000000000000" pitchFamily="50" charset="-128"/>
              <a:ea typeface="BIZ UDPゴシック" panose="020B0400000000000000" pitchFamily="50" charset="-128"/>
            </a:endParaRPr>
          </a:p>
          <a:p>
            <a:pPr marL="285750" indent="-285750">
              <a:spcBef>
                <a:spcPts val="600"/>
              </a:spcBef>
              <a:buFont typeface="Wingdings" panose="05000000000000000000" pitchFamily="2" charset="2"/>
              <a:buChar char="u"/>
            </a:pPr>
            <a:r>
              <a:rPr kumimoji="1" lang="ja-JP" altLang="en-US" b="1" dirty="0">
                <a:latin typeface="BIZ UDPゴシック" panose="020B0400000000000000" pitchFamily="50" charset="-128"/>
                <a:ea typeface="BIZ UDPゴシック" panose="020B0400000000000000" pitchFamily="50" charset="-128"/>
              </a:rPr>
              <a:t>資源循環及びゼロカーボンの促進</a:t>
            </a:r>
            <a:endParaRPr kumimoji="1" lang="en-US" altLang="ja-JP" b="1" dirty="0">
              <a:latin typeface="BIZ UDPゴシック" panose="020B0400000000000000" pitchFamily="50" charset="-128"/>
              <a:ea typeface="BIZ UDPゴシック" panose="020B0400000000000000" pitchFamily="50" charset="-128"/>
            </a:endParaRPr>
          </a:p>
          <a:p>
            <a:pPr marL="174625"/>
            <a:r>
              <a:rPr kumimoji="1" lang="ja-JP" altLang="en-US" sz="1400" dirty="0">
                <a:solidFill>
                  <a:schemeClr val="bg1">
                    <a:lumMod val="50000"/>
                  </a:schemeClr>
                </a:solidFill>
                <a:latin typeface="BIZ UDPゴシック" panose="020B0400000000000000" pitchFamily="50" charset="-128"/>
                <a:ea typeface="BIZ UDPゴシック" panose="020B0400000000000000" pitchFamily="50" charset="-128"/>
              </a:rPr>
              <a:t>（取組イメージ例）</a:t>
            </a:r>
            <a:endParaRPr kumimoji="1" lang="en-US" altLang="ja-JP" sz="1400" dirty="0">
              <a:solidFill>
                <a:schemeClr val="bg1">
                  <a:lumMod val="50000"/>
                </a:schemeClr>
              </a:solidFill>
              <a:latin typeface="BIZ UDPゴシック" panose="020B0400000000000000" pitchFamily="50" charset="-128"/>
              <a:ea typeface="BIZ UDPゴシック" panose="020B0400000000000000" pitchFamily="50" charset="-128"/>
            </a:endParaRPr>
          </a:p>
          <a:p>
            <a:pPr marL="360363" indent="-180975">
              <a:buFont typeface="Arial" panose="020B0604020202020204" pitchFamily="34" charset="0"/>
              <a:buChar char="•"/>
            </a:pPr>
            <a:r>
              <a:rPr kumimoji="1" lang="ja-JP" altLang="en-US" sz="1600" dirty="0">
                <a:solidFill>
                  <a:schemeClr val="bg1">
                    <a:lumMod val="50000"/>
                  </a:schemeClr>
                </a:solidFill>
                <a:latin typeface="BIZ UDPゴシック" panose="020B0400000000000000" pitchFamily="50" charset="-128"/>
                <a:ea typeface="BIZ UDPゴシック" panose="020B0400000000000000" pitchFamily="50" charset="-128"/>
              </a:rPr>
              <a:t>植物の炭素固定を促進するための間伐等による適切な森林の維持管理</a:t>
            </a:r>
            <a:endParaRPr kumimoji="1" lang="en-US" altLang="ja-JP" sz="1600" dirty="0">
              <a:solidFill>
                <a:schemeClr val="bg1">
                  <a:lumMod val="50000"/>
                </a:schemeClr>
              </a:solidFill>
              <a:latin typeface="BIZ UDPゴシック" panose="020B0400000000000000" pitchFamily="50" charset="-128"/>
              <a:ea typeface="BIZ UDPゴシック" panose="020B0400000000000000" pitchFamily="50" charset="-128"/>
            </a:endParaRPr>
          </a:p>
          <a:p>
            <a:pPr marL="360363" indent="-180975">
              <a:buFont typeface="Arial" panose="020B0604020202020204" pitchFamily="34" charset="0"/>
              <a:buChar char="•"/>
            </a:pPr>
            <a:r>
              <a:rPr kumimoji="1" lang="ja-JP" altLang="en-US" sz="1600" dirty="0">
                <a:solidFill>
                  <a:schemeClr val="bg1">
                    <a:lumMod val="50000"/>
                  </a:schemeClr>
                </a:solidFill>
                <a:latin typeface="BIZ UDPゴシック" panose="020B0400000000000000" pitchFamily="50" charset="-128"/>
                <a:ea typeface="BIZ UDPゴシック" panose="020B0400000000000000" pitchFamily="50" charset="-128"/>
              </a:rPr>
              <a:t>炭素貯蔵に貢献する建築物における木材利用の推進</a:t>
            </a:r>
            <a:endParaRPr kumimoji="1" lang="en-US" altLang="ja-JP" sz="1600" dirty="0">
              <a:solidFill>
                <a:schemeClr val="bg1">
                  <a:lumMod val="50000"/>
                </a:schemeClr>
              </a:solidFill>
              <a:latin typeface="BIZ UDPゴシック" panose="020B0400000000000000" pitchFamily="50" charset="-128"/>
              <a:ea typeface="BIZ UDPゴシック" panose="020B0400000000000000" pitchFamily="50" charset="-128"/>
            </a:endParaRPr>
          </a:p>
        </p:txBody>
      </p:sp>
      <p:sp>
        <p:nvSpPr>
          <p:cNvPr id="3" name="テキスト ボックス 2">
            <a:extLst>
              <a:ext uri="{FF2B5EF4-FFF2-40B4-BE49-F238E27FC236}">
                <a16:creationId xmlns:a16="http://schemas.microsoft.com/office/drawing/2014/main" id="{1F9946DE-ED03-5268-706C-98E67A78DF12}"/>
              </a:ext>
            </a:extLst>
          </p:cNvPr>
          <p:cNvSpPr txBox="1"/>
          <p:nvPr/>
        </p:nvSpPr>
        <p:spPr>
          <a:xfrm>
            <a:off x="183132" y="663015"/>
            <a:ext cx="9560625" cy="1603104"/>
          </a:xfrm>
          <a:prstGeom prst="rect">
            <a:avLst/>
          </a:prstGeom>
          <a:noFill/>
          <a:ln w="19050">
            <a:solidFill>
              <a:schemeClr val="accent6">
                <a:lumMod val="60000"/>
                <a:lumOff val="40000"/>
              </a:schemeClr>
            </a:solidFill>
          </a:ln>
        </p:spPr>
        <p:txBody>
          <a:bodyPr wrap="square" tIns="144000" bIns="72000" rtlCol="0">
            <a:spAutoFit/>
          </a:bodyPr>
          <a:lstStyle/>
          <a:p>
            <a:r>
              <a:rPr kumimoji="1" lang="ja-JP" altLang="en-US" b="1" dirty="0">
                <a:latin typeface="BIZ UDPゴシック" panose="020B0400000000000000" pitchFamily="50" charset="-128"/>
                <a:ea typeface="BIZ UDPゴシック" panose="020B0400000000000000" pitchFamily="50" charset="-128"/>
              </a:rPr>
              <a:t>　</a:t>
            </a:r>
            <a:r>
              <a:rPr kumimoji="1" lang="ja-JP" altLang="en-US" b="1" u="sng" dirty="0">
                <a:latin typeface="BIZ UDPゴシック" panose="020B0400000000000000" pitchFamily="50" charset="-128"/>
                <a:ea typeface="BIZ UDPゴシック" panose="020B0400000000000000" pitchFamily="50" charset="-128"/>
              </a:rPr>
              <a:t>安全・安心で持続可能な地域形成</a:t>
            </a:r>
            <a:endParaRPr kumimoji="1" lang="en-US" altLang="ja-JP" b="1" u="sng" dirty="0">
              <a:latin typeface="BIZ UDPゴシック" panose="020B0400000000000000" pitchFamily="50" charset="-128"/>
              <a:ea typeface="BIZ UDPゴシック" panose="020B0400000000000000" pitchFamily="50" charset="-128"/>
            </a:endParaRPr>
          </a:p>
          <a:p>
            <a:pPr marL="361950" indent="-180975">
              <a:buFont typeface="Arial" panose="020B0604020202020204" pitchFamily="34" charset="0"/>
              <a:buChar char="•"/>
            </a:pPr>
            <a:r>
              <a:rPr kumimoji="1" lang="ja-JP" altLang="en-US" dirty="0">
                <a:latin typeface="BIZ UDPゴシック" panose="020B0400000000000000" pitchFamily="50" charset="-128"/>
                <a:ea typeface="BIZ UDPゴシック" panose="020B0400000000000000" pitchFamily="50" charset="-128"/>
              </a:rPr>
              <a:t>流域治水や公園整備等による防災・減災機能の向上や都市緑化による暑熱環境の緩和など、みどりの多様な機能が発揮され、安全・安心に暮らせる地域となっている。</a:t>
            </a:r>
            <a:endParaRPr kumimoji="1" lang="en-US" altLang="ja-JP" dirty="0">
              <a:latin typeface="BIZ UDPゴシック" panose="020B0400000000000000" pitchFamily="50" charset="-128"/>
              <a:ea typeface="BIZ UDPゴシック" panose="020B0400000000000000" pitchFamily="50" charset="-128"/>
            </a:endParaRPr>
          </a:p>
          <a:p>
            <a:pPr marL="361950" indent="-180975">
              <a:spcAft>
                <a:spcPts val="600"/>
              </a:spcAft>
              <a:buFont typeface="Arial" panose="020B0604020202020204" pitchFamily="34" charset="0"/>
              <a:buChar char="•"/>
            </a:pPr>
            <a:r>
              <a:rPr kumimoji="1" lang="ja-JP" altLang="en-US" dirty="0">
                <a:latin typeface="BIZ UDPゴシック" panose="020B0400000000000000" pitchFamily="50" charset="-128"/>
                <a:ea typeface="BIZ UDPゴシック" panose="020B0400000000000000" pitchFamily="50" charset="-128"/>
              </a:rPr>
              <a:t>伐採木・間伐材等の木材利用の促進など、資源循環及びゼロカーボンに資する森林等の活用が進んでいる。</a:t>
            </a:r>
            <a:endParaRPr kumimoji="1" lang="en-US" altLang="ja-JP" dirty="0">
              <a:latin typeface="BIZ UDPゴシック" panose="020B0400000000000000" pitchFamily="50" charset="-128"/>
              <a:ea typeface="BIZ UDPゴシック" panose="020B0400000000000000" pitchFamily="50" charset="-128"/>
            </a:endParaRPr>
          </a:p>
        </p:txBody>
      </p:sp>
      <p:sp>
        <p:nvSpPr>
          <p:cNvPr id="9" name="四角形: 角を丸くする 8">
            <a:extLst>
              <a:ext uri="{FF2B5EF4-FFF2-40B4-BE49-F238E27FC236}">
                <a16:creationId xmlns:a16="http://schemas.microsoft.com/office/drawing/2014/main" id="{39A4839B-AB7A-7762-F273-27E06188ADF1}"/>
              </a:ext>
            </a:extLst>
          </p:cNvPr>
          <p:cNvSpPr/>
          <p:nvPr/>
        </p:nvSpPr>
        <p:spPr>
          <a:xfrm>
            <a:off x="188748" y="2309690"/>
            <a:ext cx="2135268" cy="267700"/>
          </a:xfrm>
          <a:prstGeom prst="roundRect">
            <a:avLst>
              <a:gd name="adj" fmla="val 29278"/>
            </a:avLst>
          </a:prstGeom>
          <a:solidFill>
            <a:schemeClr val="accent6"/>
          </a:solidFill>
          <a:ln>
            <a:solidFill>
              <a:schemeClr val="accent6">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latin typeface="BIZ UDPゴシック" panose="020B0400000000000000" pitchFamily="50" charset="-128"/>
                <a:ea typeface="BIZ UDPゴシック" panose="020B0400000000000000" pitchFamily="50" charset="-128"/>
              </a:rPr>
              <a:t>基本戦略（取組方針）</a:t>
            </a:r>
          </a:p>
        </p:txBody>
      </p:sp>
      <p:sp>
        <p:nvSpPr>
          <p:cNvPr id="10" name="タイトル 1">
            <a:extLst>
              <a:ext uri="{FF2B5EF4-FFF2-40B4-BE49-F238E27FC236}">
                <a16:creationId xmlns:a16="http://schemas.microsoft.com/office/drawing/2014/main" id="{DF51126A-7905-4C0F-A4DF-884B61628A50}"/>
              </a:ext>
            </a:extLst>
          </p:cNvPr>
          <p:cNvSpPr txBox="1">
            <a:spLocks/>
          </p:cNvSpPr>
          <p:nvPr/>
        </p:nvSpPr>
        <p:spPr bwMode="auto">
          <a:xfrm>
            <a:off x="0" y="-13515"/>
            <a:ext cx="9905999" cy="468000"/>
          </a:xfrm>
          <a:prstGeom prst="rect">
            <a:avLst/>
          </a:prstGeom>
          <a:gradFill rotWithShape="1">
            <a:gsLst>
              <a:gs pos="0">
                <a:srgbClr val="00B050"/>
              </a:gs>
              <a:gs pos="80000">
                <a:srgbClr val="00B050"/>
              </a:gs>
              <a:gs pos="100000">
                <a:srgbClr val="00B050"/>
              </a:gs>
            </a:gsLst>
            <a:lin ang="5400000" scaled="0"/>
          </a:gradFill>
          <a:ln>
            <a:noFill/>
          </a:ln>
          <a:effectLst/>
          <a:scene3d>
            <a:camera prst="orthographicFront">
              <a:rot lat="0" lon="0" rev="0"/>
            </a:camera>
            <a:lightRig rig="threePt" dir="t">
              <a:rot lat="0" lon="0" rev="1200000"/>
            </a:lightRig>
          </a:scene3d>
          <a:sp3d/>
          <a:extLst>
            <a:ext uri="{91240B29-F687-4F45-9708-019B960494DF}">
              <a14:hiddenLine xmlns:a14="http://schemas.microsoft.com/office/drawing/2010/main" w="9525">
                <a:solidFill>
                  <a:srgbClr val="000000"/>
                </a:solidFill>
                <a:miter lim="800000"/>
                <a:headEnd/>
                <a:tailEnd/>
              </a14:hiddenLine>
            </a:ext>
          </a:extLst>
        </p:spPr>
        <p:txBody>
          <a:bodyPr vert="horz" wrap="square" lIns="99060" tIns="49530" rIns="99060" bIns="4953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algn="l" defTabSz="990570" fontAlgn="auto">
              <a:spcAft>
                <a:spcPts val="0"/>
              </a:spcAft>
              <a:defRPr/>
            </a:pPr>
            <a:r>
              <a:rPr lang="ja-JP" altLang="en-US" sz="2000" b="1" dirty="0">
                <a:solidFill>
                  <a:sysClr val="window" lastClr="FFFFFF"/>
                </a:solidFill>
                <a:latin typeface="BIZ UDPゴシック" panose="020B0400000000000000" pitchFamily="50" charset="-128"/>
                <a:ea typeface="BIZ UDPゴシック" panose="020B0400000000000000" pitchFamily="50" charset="-128"/>
              </a:rPr>
              <a:t>　基本的な方向性と実現に向けた基本戦略（取組方針）（案）</a:t>
            </a:r>
          </a:p>
        </p:txBody>
      </p:sp>
      <p:sp>
        <p:nvSpPr>
          <p:cNvPr id="11" name="円/楕円 30">
            <a:extLst>
              <a:ext uri="{FF2B5EF4-FFF2-40B4-BE49-F238E27FC236}">
                <a16:creationId xmlns:a16="http://schemas.microsoft.com/office/drawing/2014/main" id="{E8F3989E-8D19-4583-9304-40FE7341822C}"/>
              </a:ext>
            </a:extLst>
          </p:cNvPr>
          <p:cNvSpPr/>
          <p:nvPr/>
        </p:nvSpPr>
        <p:spPr>
          <a:xfrm>
            <a:off x="9419757" y="32608"/>
            <a:ext cx="360000" cy="360000"/>
          </a:xfrm>
          <a:prstGeom prst="ellipse">
            <a:avLst/>
          </a:prstGeom>
          <a:solidFill>
            <a:schemeClr val="bg1"/>
          </a:solidFill>
          <a:ln w="12700">
            <a:solidFill>
              <a:schemeClr val="accent6">
                <a:lumMod val="50000"/>
              </a:schemeClr>
            </a:solidFill>
          </a:ln>
          <a:effectLst/>
        </p:spPr>
        <p:style>
          <a:lnRef idx="0">
            <a:schemeClr val="accent6"/>
          </a:lnRef>
          <a:fillRef idx="3">
            <a:schemeClr val="accent6"/>
          </a:fillRef>
          <a:effectRef idx="3">
            <a:schemeClr val="accent6"/>
          </a:effectRef>
          <a:fontRef idx="minor">
            <a:schemeClr val="lt1"/>
          </a:fontRef>
        </p:style>
        <p:txBody>
          <a:bodyPr wrap="square" lIns="0" tIns="0" rIns="0" bIns="36000" rtlCol="0" anchor="ctr" anchorCtr="1"/>
          <a:lstStyle/>
          <a:p>
            <a:pPr algn="ctr"/>
            <a:fld id="{9439D75A-5D0D-4091-BA6B-B620B8DC6492}" type="slidenum">
              <a:rPr lang="ja-JP" altLang="en-US" sz="1400" b="1">
                <a:solidFill>
                  <a:schemeClr val="accent6">
                    <a:lumMod val="50000"/>
                  </a:schemeClr>
                </a:solidFill>
                <a:latin typeface="BIZ UDPゴシック" panose="020B0400000000000000" pitchFamily="50" charset="-128"/>
                <a:ea typeface="BIZ UDPゴシック" panose="020B0400000000000000" pitchFamily="50" charset="-128"/>
              </a:rPr>
              <a:t>6</a:t>
            </a:fld>
            <a:endParaRPr lang="en-US" altLang="ja-JP" sz="1400" b="1" dirty="0">
              <a:solidFill>
                <a:schemeClr val="accent6">
                  <a:lumMod val="50000"/>
                </a:schemeClr>
              </a:solidFill>
              <a:latin typeface="BIZ UDPゴシック" panose="020B0400000000000000" pitchFamily="50" charset="-128"/>
              <a:ea typeface="BIZ UDPゴシック" panose="020B0400000000000000" pitchFamily="50" charset="-128"/>
            </a:endParaRPr>
          </a:p>
        </p:txBody>
      </p:sp>
      <p:sp>
        <p:nvSpPr>
          <p:cNvPr id="12" name="四角形: 角を丸くする 11">
            <a:extLst>
              <a:ext uri="{FF2B5EF4-FFF2-40B4-BE49-F238E27FC236}">
                <a16:creationId xmlns:a16="http://schemas.microsoft.com/office/drawing/2014/main" id="{1A31FD91-B54D-4C1A-9F6D-0A7562C6BA31}"/>
              </a:ext>
            </a:extLst>
          </p:cNvPr>
          <p:cNvSpPr/>
          <p:nvPr/>
        </p:nvSpPr>
        <p:spPr>
          <a:xfrm>
            <a:off x="174711" y="498343"/>
            <a:ext cx="2070385" cy="267700"/>
          </a:xfrm>
          <a:prstGeom prst="roundRect">
            <a:avLst>
              <a:gd name="adj" fmla="val 37654"/>
            </a:avLst>
          </a:prstGeom>
          <a:solidFill>
            <a:schemeClr val="accent6"/>
          </a:solidFill>
          <a:ln>
            <a:solidFill>
              <a:schemeClr val="accent6">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latin typeface="BIZ UDPゴシック" panose="020B0400000000000000" pitchFamily="50" charset="-128"/>
                <a:ea typeface="BIZ UDPゴシック" panose="020B0400000000000000" pitchFamily="50" charset="-128"/>
              </a:rPr>
              <a:t>基本的な方向性</a:t>
            </a:r>
          </a:p>
        </p:txBody>
      </p:sp>
    </p:spTree>
    <p:extLst>
      <p:ext uri="{BB962C8B-B14F-4D97-AF65-F5344CB8AC3E}">
        <p14:creationId xmlns:p14="http://schemas.microsoft.com/office/powerpoint/2010/main" val="14940022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CDB528F-492D-0125-B852-AF31CB8D0A0A}"/>
            </a:ext>
          </a:extLst>
        </p:cNvPr>
        <p:cNvGrpSpPr/>
        <p:nvPr/>
      </p:nvGrpSpPr>
      <p:grpSpPr>
        <a:xfrm>
          <a:off x="0" y="0"/>
          <a:ext cx="0" cy="0"/>
          <a:chOff x="0" y="0"/>
          <a:chExt cx="0" cy="0"/>
        </a:xfrm>
      </p:grpSpPr>
      <p:sp>
        <p:nvSpPr>
          <p:cNvPr id="7" name="タイトル 1">
            <a:extLst>
              <a:ext uri="{FF2B5EF4-FFF2-40B4-BE49-F238E27FC236}">
                <a16:creationId xmlns:a16="http://schemas.microsoft.com/office/drawing/2014/main" id="{88A7DC0E-912F-C3EF-8B3D-906357B4EB9F}"/>
              </a:ext>
            </a:extLst>
          </p:cNvPr>
          <p:cNvSpPr txBox="1">
            <a:spLocks/>
          </p:cNvSpPr>
          <p:nvPr/>
        </p:nvSpPr>
        <p:spPr bwMode="auto">
          <a:xfrm>
            <a:off x="0" y="-13515"/>
            <a:ext cx="9905999" cy="468000"/>
          </a:xfrm>
          <a:prstGeom prst="rect">
            <a:avLst/>
          </a:prstGeom>
          <a:gradFill rotWithShape="1">
            <a:gsLst>
              <a:gs pos="0">
                <a:srgbClr val="00B050"/>
              </a:gs>
              <a:gs pos="80000">
                <a:srgbClr val="00B050"/>
              </a:gs>
              <a:gs pos="100000">
                <a:srgbClr val="00B050"/>
              </a:gs>
            </a:gsLst>
            <a:lin ang="5400000" scaled="0"/>
          </a:gradFill>
          <a:ln>
            <a:noFill/>
          </a:ln>
          <a:effectLst/>
          <a:scene3d>
            <a:camera prst="orthographicFront">
              <a:rot lat="0" lon="0" rev="0"/>
            </a:camera>
            <a:lightRig rig="threePt" dir="t">
              <a:rot lat="0" lon="0" rev="1200000"/>
            </a:lightRig>
          </a:scene3d>
          <a:sp3d/>
          <a:extLst>
            <a:ext uri="{91240B29-F687-4F45-9708-019B960494DF}">
              <a14:hiddenLine xmlns:a14="http://schemas.microsoft.com/office/drawing/2010/main" w="9525">
                <a:solidFill>
                  <a:srgbClr val="000000"/>
                </a:solidFill>
                <a:miter lim="800000"/>
                <a:headEnd/>
                <a:tailEnd/>
              </a14:hiddenLine>
            </a:ext>
          </a:extLst>
        </p:spPr>
        <p:txBody>
          <a:bodyPr vert="horz" wrap="square" lIns="99060" tIns="49530" rIns="99060" bIns="4953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algn="l" defTabSz="990570" fontAlgn="auto">
              <a:spcAft>
                <a:spcPts val="0"/>
              </a:spcAft>
              <a:defRPr/>
            </a:pPr>
            <a:r>
              <a:rPr lang="ja-JP" altLang="en-US" sz="2000" b="1" dirty="0">
                <a:solidFill>
                  <a:sysClr val="window" lastClr="FFFFFF"/>
                </a:solidFill>
                <a:latin typeface="BIZ UDPゴシック" panose="020B0400000000000000" pitchFamily="50" charset="-128"/>
                <a:ea typeface="BIZ UDPゴシック" panose="020B0400000000000000" pitchFamily="50" charset="-128"/>
              </a:rPr>
              <a:t>　基本的な方向性と実現に向けた基本戦略（取組方針）（案）</a:t>
            </a:r>
          </a:p>
        </p:txBody>
      </p:sp>
      <p:sp>
        <p:nvSpPr>
          <p:cNvPr id="8" name="円/楕円 30">
            <a:extLst>
              <a:ext uri="{FF2B5EF4-FFF2-40B4-BE49-F238E27FC236}">
                <a16:creationId xmlns:a16="http://schemas.microsoft.com/office/drawing/2014/main" id="{B49765D6-6276-38B0-9A21-FD63AB54F9B9}"/>
              </a:ext>
            </a:extLst>
          </p:cNvPr>
          <p:cNvSpPr/>
          <p:nvPr/>
        </p:nvSpPr>
        <p:spPr>
          <a:xfrm>
            <a:off x="9419757" y="32608"/>
            <a:ext cx="360000" cy="360000"/>
          </a:xfrm>
          <a:prstGeom prst="ellipse">
            <a:avLst/>
          </a:prstGeom>
          <a:solidFill>
            <a:schemeClr val="bg1"/>
          </a:solidFill>
          <a:ln w="12700">
            <a:solidFill>
              <a:schemeClr val="accent6">
                <a:lumMod val="50000"/>
              </a:schemeClr>
            </a:solidFill>
          </a:ln>
          <a:effectLst/>
        </p:spPr>
        <p:style>
          <a:lnRef idx="0">
            <a:schemeClr val="accent6"/>
          </a:lnRef>
          <a:fillRef idx="3">
            <a:schemeClr val="accent6"/>
          </a:fillRef>
          <a:effectRef idx="3">
            <a:schemeClr val="accent6"/>
          </a:effectRef>
          <a:fontRef idx="minor">
            <a:schemeClr val="lt1"/>
          </a:fontRef>
        </p:style>
        <p:txBody>
          <a:bodyPr wrap="square" lIns="0" tIns="0" rIns="0" bIns="36000" rtlCol="0" anchor="ctr" anchorCtr="1"/>
          <a:lstStyle/>
          <a:p>
            <a:pPr algn="ctr"/>
            <a:fld id="{9439D75A-5D0D-4091-BA6B-B620B8DC6492}" type="slidenum">
              <a:rPr lang="ja-JP" altLang="en-US" sz="1400" b="1">
                <a:solidFill>
                  <a:schemeClr val="accent6">
                    <a:lumMod val="50000"/>
                  </a:schemeClr>
                </a:solidFill>
                <a:latin typeface="BIZ UDPゴシック" panose="020B0400000000000000" pitchFamily="50" charset="-128"/>
                <a:ea typeface="BIZ UDPゴシック" panose="020B0400000000000000" pitchFamily="50" charset="-128"/>
              </a:rPr>
              <a:t>7</a:t>
            </a:fld>
            <a:endParaRPr lang="en-US" altLang="ja-JP" sz="1400" b="1" dirty="0">
              <a:solidFill>
                <a:schemeClr val="accent6">
                  <a:lumMod val="50000"/>
                </a:schemeClr>
              </a:solidFill>
              <a:latin typeface="BIZ UDPゴシック" panose="020B0400000000000000" pitchFamily="50" charset="-128"/>
              <a:ea typeface="BIZ UDPゴシック" panose="020B0400000000000000" pitchFamily="50" charset="-128"/>
            </a:endParaRPr>
          </a:p>
        </p:txBody>
      </p:sp>
      <p:sp>
        <p:nvSpPr>
          <p:cNvPr id="5" name="テキスト ボックス 4">
            <a:extLst>
              <a:ext uri="{FF2B5EF4-FFF2-40B4-BE49-F238E27FC236}">
                <a16:creationId xmlns:a16="http://schemas.microsoft.com/office/drawing/2014/main" id="{382C91D1-6E46-4A98-9599-4F13212B6A12}"/>
              </a:ext>
            </a:extLst>
          </p:cNvPr>
          <p:cNvSpPr txBox="1"/>
          <p:nvPr/>
        </p:nvSpPr>
        <p:spPr>
          <a:xfrm>
            <a:off x="165980" y="669551"/>
            <a:ext cx="9574035" cy="1326105"/>
          </a:xfrm>
          <a:prstGeom prst="rect">
            <a:avLst/>
          </a:prstGeom>
          <a:noFill/>
          <a:ln w="19050">
            <a:solidFill>
              <a:schemeClr val="accent6">
                <a:lumMod val="60000"/>
                <a:lumOff val="40000"/>
              </a:schemeClr>
            </a:solidFill>
          </a:ln>
        </p:spPr>
        <p:txBody>
          <a:bodyPr wrap="square" tIns="144000" bIns="72000" rtlCol="0">
            <a:spAutoFit/>
          </a:bodyPr>
          <a:lstStyle/>
          <a:p>
            <a:r>
              <a:rPr kumimoji="1" lang="ja-JP" altLang="en-US" b="1" dirty="0">
                <a:latin typeface="BIZ UDPゴシック" panose="020B0400000000000000" pitchFamily="50" charset="-128"/>
                <a:ea typeface="BIZ UDPゴシック" panose="020B0400000000000000" pitchFamily="50" charset="-128"/>
              </a:rPr>
              <a:t>　</a:t>
            </a:r>
            <a:r>
              <a:rPr kumimoji="1" lang="ja-JP" altLang="en-US" b="1" u="sng" dirty="0">
                <a:latin typeface="BIZ UDPゴシック" panose="020B0400000000000000" pitchFamily="50" charset="-128"/>
                <a:ea typeface="BIZ UDPゴシック" panose="020B0400000000000000" pitchFamily="50" charset="-128"/>
              </a:rPr>
              <a:t>地域の魅力・暮らしの豊かさの向上</a:t>
            </a:r>
            <a:endParaRPr kumimoji="1" lang="en-US" altLang="ja-JP" b="1" u="sng" dirty="0">
              <a:latin typeface="BIZ UDPゴシック" panose="020B0400000000000000" pitchFamily="50" charset="-128"/>
              <a:ea typeface="BIZ UDPゴシック" panose="020B0400000000000000" pitchFamily="50" charset="-128"/>
            </a:endParaRPr>
          </a:p>
          <a:p>
            <a:pPr marL="361950" indent="-180975">
              <a:buFont typeface="Arial" panose="020B0604020202020204" pitchFamily="34" charset="0"/>
              <a:buChar char="•"/>
            </a:pPr>
            <a:r>
              <a:rPr kumimoji="1" lang="ja-JP" altLang="en-US" dirty="0">
                <a:latin typeface="BIZ UDPゴシック" panose="020B0400000000000000" pitchFamily="50" charset="-128"/>
                <a:ea typeface="BIZ UDPゴシック" panose="020B0400000000000000" pitchFamily="50" charset="-128"/>
              </a:rPr>
              <a:t>都市の個性となる美しいみどりの景観や生活にゆとりと潤いをもたらすみどりが創出され、国際的な観点でまちの品格・魅力が高まり、地域のにぎわい、</a:t>
            </a:r>
            <a:r>
              <a:rPr kumimoji="1" lang="en-US" altLang="ja-JP" dirty="0">
                <a:latin typeface="BIZ UDPゴシック" panose="020B0400000000000000" pitchFamily="50" charset="-128"/>
                <a:ea typeface="BIZ UDPゴシック" panose="020B0400000000000000" pitchFamily="50" charset="-128"/>
              </a:rPr>
              <a:t>Well-being</a:t>
            </a:r>
            <a:r>
              <a:rPr kumimoji="1" lang="ja-JP" altLang="en-US" dirty="0">
                <a:latin typeface="BIZ UDPゴシック" panose="020B0400000000000000" pitchFamily="50" charset="-128"/>
                <a:ea typeface="BIZ UDPゴシック" panose="020B0400000000000000" pitchFamily="50" charset="-128"/>
              </a:rPr>
              <a:t>を実感できるまちとなっている。</a:t>
            </a:r>
            <a:endParaRPr kumimoji="1" lang="en-US" altLang="ja-JP" dirty="0">
              <a:latin typeface="BIZ UDPゴシック" panose="020B0400000000000000" pitchFamily="50" charset="-128"/>
              <a:ea typeface="BIZ UDPゴシック" panose="020B0400000000000000" pitchFamily="50" charset="-128"/>
            </a:endParaRPr>
          </a:p>
        </p:txBody>
      </p:sp>
      <p:sp>
        <p:nvSpPr>
          <p:cNvPr id="2" name="テキスト ボックス 1">
            <a:extLst>
              <a:ext uri="{FF2B5EF4-FFF2-40B4-BE49-F238E27FC236}">
                <a16:creationId xmlns:a16="http://schemas.microsoft.com/office/drawing/2014/main" id="{5DFFE450-31F2-071E-1711-5521D12B96BF}"/>
              </a:ext>
            </a:extLst>
          </p:cNvPr>
          <p:cNvSpPr txBox="1"/>
          <p:nvPr/>
        </p:nvSpPr>
        <p:spPr>
          <a:xfrm>
            <a:off x="183132" y="2179426"/>
            <a:ext cx="9574035" cy="4450037"/>
          </a:xfrm>
          <a:prstGeom prst="rect">
            <a:avLst/>
          </a:prstGeom>
          <a:noFill/>
          <a:ln w="19050">
            <a:solidFill>
              <a:schemeClr val="accent6">
                <a:lumMod val="60000"/>
                <a:lumOff val="40000"/>
              </a:schemeClr>
            </a:solidFill>
          </a:ln>
        </p:spPr>
        <p:txBody>
          <a:bodyPr wrap="square" tIns="144000" bIns="72000" rtlCol="0">
            <a:spAutoFit/>
          </a:bodyPr>
          <a:lstStyle/>
          <a:p>
            <a:pPr marL="309553" indent="-309553">
              <a:buFont typeface="Wingdings" panose="05000000000000000000" pitchFamily="2" charset="2"/>
              <a:buChar char="u"/>
            </a:pPr>
            <a:r>
              <a:rPr kumimoji="1" lang="ja-JP" altLang="en-US" b="1" u="sng" dirty="0">
                <a:latin typeface="BIZ UDPゴシック" panose="020B0400000000000000" pitchFamily="50" charset="-128"/>
                <a:ea typeface="BIZ UDPゴシック" panose="020B0400000000000000" pitchFamily="50" charset="-128"/>
              </a:rPr>
              <a:t>質の高い都市空間の形成</a:t>
            </a:r>
            <a:endParaRPr kumimoji="1" lang="en-US" altLang="ja-JP" b="1" u="sng" dirty="0">
              <a:latin typeface="BIZ UDPゴシック" panose="020B0400000000000000" pitchFamily="50" charset="-128"/>
              <a:ea typeface="BIZ UDPゴシック" panose="020B0400000000000000" pitchFamily="50" charset="-128"/>
            </a:endParaRPr>
          </a:p>
          <a:p>
            <a:pPr marL="174625"/>
            <a:r>
              <a:rPr kumimoji="1" lang="ja-JP" altLang="en-US" sz="1400" dirty="0">
                <a:solidFill>
                  <a:schemeClr val="bg1">
                    <a:lumMod val="50000"/>
                  </a:schemeClr>
                </a:solidFill>
                <a:latin typeface="BIZ UDPゴシック" panose="020B0400000000000000" pitchFamily="50" charset="-128"/>
                <a:ea typeface="BIZ UDPゴシック" panose="020B0400000000000000" pitchFamily="50" charset="-128"/>
              </a:rPr>
              <a:t>（取組イメージ例）</a:t>
            </a:r>
            <a:endParaRPr kumimoji="1" lang="en-US" altLang="ja-JP" sz="1400" dirty="0">
              <a:solidFill>
                <a:schemeClr val="bg1">
                  <a:lumMod val="50000"/>
                </a:schemeClr>
              </a:solidFill>
              <a:latin typeface="BIZ UDPゴシック" panose="020B0400000000000000" pitchFamily="50" charset="-128"/>
              <a:ea typeface="BIZ UDPゴシック" panose="020B0400000000000000" pitchFamily="50" charset="-128"/>
            </a:endParaRPr>
          </a:p>
          <a:p>
            <a:pPr marL="357188" indent="-174625">
              <a:buFont typeface="Arial" panose="020B0604020202020204" pitchFamily="34" charset="0"/>
              <a:buChar char="•"/>
            </a:pPr>
            <a:r>
              <a:rPr kumimoji="1" lang="ja-JP" altLang="en-US" sz="1600" dirty="0">
                <a:solidFill>
                  <a:schemeClr val="bg1">
                    <a:lumMod val="50000"/>
                  </a:schemeClr>
                </a:solidFill>
                <a:latin typeface="BIZ UDPゴシック" panose="020B0400000000000000" pitchFamily="50" charset="-128"/>
                <a:ea typeface="BIZ UDPゴシック" panose="020B0400000000000000" pitchFamily="50" charset="-128"/>
              </a:rPr>
              <a:t>まちづくりと一体となった新たな公園・緑地整備</a:t>
            </a:r>
            <a:endParaRPr kumimoji="1" lang="en-US" altLang="ja-JP" sz="1600" dirty="0">
              <a:solidFill>
                <a:schemeClr val="bg1">
                  <a:lumMod val="50000"/>
                </a:schemeClr>
              </a:solidFill>
              <a:latin typeface="BIZ UDPゴシック" panose="020B0400000000000000" pitchFamily="50" charset="-128"/>
              <a:ea typeface="BIZ UDPゴシック" panose="020B0400000000000000" pitchFamily="50" charset="-128"/>
            </a:endParaRPr>
          </a:p>
          <a:p>
            <a:pPr marL="357188" indent="-174625">
              <a:buFont typeface="Arial" panose="020B0604020202020204" pitchFamily="34" charset="0"/>
              <a:buChar char="•"/>
            </a:pPr>
            <a:r>
              <a:rPr kumimoji="1" lang="ja-JP" altLang="en-US" sz="1600" dirty="0">
                <a:solidFill>
                  <a:schemeClr val="bg1">
                    <a:lumMod val="50000"/>
                  </a:schemeClr>
                </a:solidFill>
                <a:latin typeface="BIZ UDPゴシック" panose="020B0400000000000000" pitchFamily="50" charset="-128"/>
                <a:ea typeface="BIZ UDPゴシック" panose="020B0400000000000000" pitchFamily="50" charset="-128"/>
              </a:rPr>
              <a:t>歴史・文化等の地域資源と連携したみどりの空間づくり</a:t>
            </a:r>
            <a:endParaRPr kumimoji="1" lang="en-US" altLang="ja-JP" sz="1600" dirty="0">
              <a:solidFill>
                <a:schemeClr val="bg1">
                  <a:lumMod val="50000"/>
                </a:schemeClr>
              </a:solidFill>
              <a:latin typeface="BIZ UDPゴシック" panose="020B0400000000000000" pitchFamily="50" charset="-128"/>
              <a:ea typeface="BIZ UDPゴシック" panose="020B0400000000000000" pitchFamily="50" charset="-128"/>
            </a:endParaRPr>
          </a:p>
          <a:p>
            <a:pPr marL="309553" indent="-309553">
              <a:spcBef>
                <a:spcPts val="600"/>
              </a:spcBef>
              <a:buFont typeface="Wingdings" panose="05000000000000000000" pitchFamily="2" charset="2"/>
              <a:buChar char="u"/>
            </a:pPr>
            <a:r>
              <a:rPr kumimoji="1" lang="en-US" altLang="ja-JP" b="1" u="sng" dirty="0">
                <a:latin typeface="BIZ UDPゴシック" panose="020B0400000000000000" pitchFamily="50" charset="-128"/>
                <a:ea typeface="BIZ UDPゴシック" panose="020B0400000000000000" pitchFamily="50" charset="-128"/>
              </a:rPr>
              <a:t>Well-being</a:t>
            </a:r>
            <a:r>
              <a:rPr kumimoji="1" lang="ja-JP" altLang="en-US" b="1" u="sng" dirty="0">
                <a:latin typeface="BIZ UDPゴシック" panose="020B0400000000000000" pitchFamily="50" charset="-128"/>
                <a:ea typeface="BIZ UDPゴシック" panose="020B0400000000000000" pitchFamily="50" charset="-128"/>
              </a:rPr>
              <a:t>の促進</a:t>
            </a:r>
            <a:endParaRPr kumimoji="1" lang="en-US" altLang="ja-JP" b="1" u="sng" dirty="0">
              <a:latin typeface="BIZ UDPゴシック" panose="020B0400000000000000" pitchFamily="50" charset="-128"/>
              <a:ea typeface="BIZ UDPゴシック" panose="020B0400000000000000" pitchFamily="50" charset="-128"/>
            </a:endParaRPr>
          </a:p>
          <a:p>
            <a:pPr marL="174625"/>
            <a:r>
              <a:rPr kumimoji="1" lang="ja-JP" altLang="en-US" sz="1400" dirty="0">
                <a:solidFill>
                  <a:schemeClr val="bg1">
                    <a:lumMod val="50000"/>
                  </a:schemeClr>
                </a:solidFill>
                <a:latin typeface="BIZ UDPゴシック" panose="020B0400000000000000" pitchFamily="50" charset="-128"/>
                <a:ea typeface="BIZ UDPゴシック" panose="020B0400000000000000" pitchFamily="50" charset="-128"/>
              </a:rPr>
              <a:t>（取組イメージ例）</a:t>
            </a:r>
            <a:endParaRPr kumimoji="1" lang="en-US" altLang="ja-JP" sz="1400" dirty="0">
              <a:solidFill>
                <a:schemeClr val="bg1">
                  <a:lumMod val="50000"/>
                </a:schemeClr>
              </a:solidFill>
              <a:latin typeface="BIZ UDPゴシック" panose="020B0400000000000000" pitchFamily="50" charset="-128"/>
              <a:ea typeface="BIZ UDPゴシック" panose="020B0400000000000000" pitchFamily="50" charset="-128"/>
            </a:endParaRPr>
          </a:p>
          <a:p>
            <a:pPr marL="360363" indent="-180975">
              <a:buFont typeface="Arial" panose="020B0604020202020204" pitchFamily="34" charset="0"/>
              <a:buChar char="•"/>
            </a:pPr>
            <a:r>
              <a:rPr kumimoji="1" lang="ja-JP" altLang="en-US" sz="1600" dirty="0">
                <a:solidFill>
                  <a:schemeClr val="bg1">
                    <a:lumMod val="50000"/>
                  </a:schemeClr>
                </a:solidFill>
                <a:latin typeface="BIZ UDPゴシック" panose="020B0400000000000000" pitchFamily="50" charset="-128"/>
                <a:ea typeface="BIZ UDPゴシック" panose="020B0400000000000000" pitchFamily="50" charset="-128"/>
              </a:rPr>
              <a:t>農業・農空間を活かした新たな価値創造</a:t>
            </a:r>
            <a:endParaRPr kumimoji="1" lang="en-US" altLang="ja-JP" sz="1600" dirty="0">
              <a:solidFill>
                <a:schemeClr val="bg1">
                  <a:lumMod val="50000"/>
                </a:schemeClr>
              </a:solidFill>
              <a:latin typeface="BIZ UDPゴシック" panose="020B0400000000000000" pitchFamily="50" charset="-128"/>
              <a:ea typeface="BIZ UDPゴシック" panose="020B0400000000000000" pitchFamily="50" charset="-128"/>
            </a:endParaRPr>
          </a:p>
          <a:p>
            <a:pPr marL="360363" indent="-180975">
              <a:buFont typeface="Arial" panose="020B0604020202020204" pitchFamily="34" charset="0"/>
              <a:buChar char="•"/>
            </a:pPr>
            <a:r>
              <a:rPr kumimoji="1" lang="ja-JP" altLang="en-US" sz="1600" dirty="0">
                <a:solidFill>
                  <a:schemeClr val="bg1">
                    <a:lumMod val="50000"/>
                  </a:schemeClr>
                </a:solidFill>
                <a:latin typeface="BIZ UDPゴシック" panose="020B0400000000000000" pitchFamily="50" charset="-128"/>
                <a:ea typeface="BIZ UDPゴシック" panose="020B0400000000000000" pitchFamily="50" charset="-128"/>
              </a:rPr>
              <a:t>身近なみどり空間での身体活動の促進による精神的・身体的な健康の増進</a:t>
            </a:r>
            <a:endParaRPr kumimoji="1" lang="en-US" altLang="ja-JP" sz="1600" dirty="0">
              <a:solidFill>
                <a:schemeClr val="bg1">
                  <a:lumMod val="50000"/>
                </a:schemeClr>
              </a:solidFill>
              <a:latin typeface="BIZ UDPゴシック" panose="020B0400000000000000" pitchFamily="50" charset="-128"/>
              <a:ea typeface="BIZ UDPゴシック" panose="020B0400000000000000" pitchFamily="50" charset="-128"/>
            </a:endParaRPr>
          </a:p>
          <a:p>
            <a:pPr marL="360363" indent="-180975">
              <a:buFont typeface="Arial" panose="020B0604020202020204" pitchFamily="34" charset="0"/>
              <a:buChar char="•"/>
            </a:pPr>
            <a:r>
              <a:rPr kumimoji="1" lang="ja-JP" altLang="en-US" sz="1600" dirty="0">
                <a:solidFill>
                  <a:schemeClr val="bg1">
                    <a:lumMod val="50000"/>
                  </a:schemeClr>
                </a:solidFill>
                <a:latin typeface="BIZ UDPゴシック" panose="020B0400000000000000" pitchFamily="50" charset="-128"/>
                <a:ea typeface="BIZ UDPゴシック" panose="020B0400000000000000" pitchFamily="50" charset="-128"/>
              </a:rPr>
              <a:t>農作業・園芸作業等を通じた住民の相互交流の促進</a:t>
            </a:r>
            <a:endParaRPr kumimoji="1" lang="en-US" altLang="ja-JP" sz="1600" dirty="0">
              <a:solidFill>
                <a:schemeClr val="bg1">
                  <a:lumMod val="50000"/>
                </a:schemeClr>
              </a:solidFill>
              <a:latin typeface="BIZ UDPゴシック" panose="020B0400000000000000" pitchFamily="50" charset="-128"/>
              <a:ea typeface="BIZ UDPゴシック" panose="020B0400000000000000" pitchFamily="50" charset="-128"/>
            </a:endParaRPr>
          </a:p>
          <a:p>
            <a:pPr marL="357188" indent="-174625">
              <a:buFont typeface="Arial" panose="020B0604020202020204" pitchFamily="34" charset="0"/>
              <a:buChar char="•"/>
            </a:pPr>
            <a:r>
              <a:rPr kumimoji="1" lang="ja-JP" altLang="en-US" sz="1600" dirty="0">
                <a:solidFill>
                  <a:schemeClr val="bg1">
                    <a:lumMod val="50000"/>
                  </a:schemeClr>
                </a:solidFill>
                <a:latin typeface="BIZ UDPゴシック" panose="020B0400000000000000" pitchFamily="50" charset="-128"/>
                <a:ea typeface="BIZ UDPゴシック" panose="020B0400000000000000" pitchFamily="50" charset="-128"/>
              </a:rPr>
              <a:t>地域の緑化活動促進によるコミュニティの醸成や結束強化</a:t>
            </a:r>
            <a:endParaRPr kumimoji="1" lang="en-US" altLang="ja-JP" sz="1600" dirty="0">
              <a:solidFill>
                <a:schemeClr val="bg1">
                  <a:lumMod val="50000"/>
                </a:schemeClr>
              </a:solidFill>
              <a:latin typeface="BIZ UDPゴシック" panose="020B0400000000000000" pitchFamily="50" charset="-128"/>
              <a:ea typeface="BIZ UDPゴシック" panose="020B0400000000000000" pitchFamily="50" charset="-128"/>
            </a:endParaRPr>
          </a:p>
          <a:p>
            <a:pPr marL="309553" indent="-309553">
              <a:spcBef>
                <a:spcPts val="600"/>
              </a:spcBef>
              <a:buFont typeface="Wingdings" panose="05000000000000000000" pitchFamily="2" charset="2"/>
              <a:buChar char="u"/>
            </a:pPr>
            <a:r>
              <a:rPr kumimoji="1" lang="ja-JP" altLang="en-US" b="1" u="sng" dirty="0">
                <a:latin typeface="BIZ UDPゴシック" panose="020B0400000000000000" pitchFamily="50" charset="-128"/>
                <a:ea typeface="BIZ UDPゴシック" panose="020B0400000000000000" pitchFamily="50" charset="-128"/>
              </a:rPr>
              <a:t>既存ストックの有効活用・民間活力の導入</a:t>
            </a:r>
            <a:endParaRPr kumimoji="1" lang="en-US" altLang="ja-JP" b="1" u="sng" dirty="0">
              <a:latin typeface="BIZ UDPゴシック" panose="020B0400000000000000" pitchFamily="50" charset="-128"/>
              <a:ea typeface="BIZ UDPゴシック" panose="020B0400000000000000" pitchFamily="50" charset="-128"/>
            </a:endParaRPr>
          </a:p>
          <a:p>
            <a:pPr marL="174625"/>
            <a:r>
              <a:rPr kumimoji="1" lang="ja-JP" altLang="en-US" sz="1400" dirty="0">
                <a:solidFill>
                  <a:schemeClr val="bg1">
                    <a:lumMod val="50000"/>
                  </a:schemeClr>
                </a:solidFill>
                <a:latin typeface="BIZ UDPゴシック" panose="020B0400000000000000" pitchFamily="50" charset="-128"/>
                <a:ea typeface="BIZ UDPゴシック" panose="020B0400000000000000" pitchFamily="50" charset="-128"/>
              </a:rPr>
              <a:t> （取組イメージ例）</a:t>
            </a:r>
            <a:endParaRPr kumimoji="1" lang="en-US" altLang="ja-JP" sz="1100" dirty="0">
              <a:solidFill>
                <a:schemeClr val="bg1">
                  <a:lumMod val="50000"/>
                </a:schemeClr>
              </a:solidFill>
              <a:latin typeface="BIZ UDPゴシック" panose="020B0400000000000000" pitchFamily="50" charset="-128"/>
              <a:ea typeface="BIZ UDPゴシック" panose="020B0400000000000000" pitchFamily="50" charset="-128"/>
            </a:endParaRPr>
          </a:p>
          <a:p>
            <a:pPr marL="357188" indent="-174625">
              <a:buFont typeface="Arial" panose="020B0604020202020204" pitchFamily="34" charset="0"/>
              <a:buChar char="•"/>
            </a:pPr>
            <a:r>
              <a:rPr kumimoji="1" lang="ja-JP" altLang="en-US" sz="1600" dirty="0">
                <a:solidFill>
                  <a:schemeClr val="bg1">
                    <a:lumMod val="50000"/>
                  </a:schemeClr>
                </a:solidFill>
                <a:latin typeface="BIZ UDPゴシック" panose="020B0400000000000000" pitchFamily="50" charset="-128"/>
                <a:ea typeface="BIZ UDPゴシック" panose="020B0400000000000000" pitchFamily="50" charset="-128"/>
              </a:rPr>
              <a:t>公共と民間の連携によるみどりの整備・管理運営のノウハウの最大限の活用</a:t>
            </a:r>
            <a:endParaRPr kumimoji="1" lang="en-US" altLang="ja-JP" sz="1600" dirty="0">
              <a:solidFill>
                <a:schemeClr val="bg1">
                  <a:lumMod val="50000"/>
                </a:schemeClr>
              </a:solidFill>
              <a:latin typeface="BIZ UDPゴシック" panose="020B0400000000000000" pitchFamily="50" charset="-128"/>
              <a:ea typeface="BIZ UDPゴシック" panose="020B0400000000000000" pitchFamily="50" charset="-128"/>
            </a:endParaRPr>
          </a:p>
          <a:p>
            <a:pPr marL="309553" indent="-309553">
              <a:spcBef>
                <a:spcPts val="600"/>
              </a:spcBef>
              <a:buFont typeface="Wingdings" panose="05000000000000000000" pitchFamily="2" charset="2"/>
              <a:buChar char="u"/>
            </a:pPr>
            <a:r>
              <a:rPr kumimoji="1" lang="ja-JP" altLang="en-US" b="1" u="sng" dirty="0">
                <a:latin typeface="BIZ UDPゴシック" panose="020B0400000000000000" pitchFamily="50" charset="-128"/>
                <a:ea typeface="BIZ UDPゴシック" panose="020B0400000000000000" pitchFamily="50" charset="-128"/>
              </a:rPr>
              <a:t>みどりの多様な使いこなし方の提供</a:t>
            </a:r>
            <a:endParaRPr kumimoji="1" lang="en-US" altLang="ja-JP" b="1" u="sng" dirty="0">
              <a:latin typeface="BIZ UDPゴシック" panose="020B0400000000000000" pitchFamily="50" charset="-128"/>
              <a:ea typeface="BIZ UDPゴシック" panose="020B0400000000000000" pitchFamily="50" charset="-128"/>
            </a:endParaRPr>
          </a:p>
          <a:p>
            <a:pPr marL="174625"/>
            <a:r>
              <a:rPr kumimoji="1" lang="ja-JP" altLang="en-US" sz="1400" dirty="0">
                <a:solidFill>
                  <a:schemeClr val="bg1">
                    <a:lumMod val="50000"/>
                  </a:schemeClr>
                </a:solidFill>
                <a:latin typeface="BIZ UDPゴシック" panose="020B0400000000000000" pitchFamily="50" charset="-128"/>
                <a:ea typeface="BIZ UDPゴシック" panose="020B0400000000000000" pitchFamily="50" charset="-128"/>
              </a:rPr>
              <a:t> （取組イメージ例）</a:t>
            </a:r>
            <a:endParaRPr kumimoji="1" lang="en-US" altLang="ja-JP" sz="1100" dirty="0">
              <a:solidFill>
                <a:schemeClr val="bg1">
                  <a:lumMod val="50000"/>
                </a:schemeClr>
              </a:solidFill>
              <a:latin typeface="BIZ UDPゴシック" panose="020B0400000000000000" pitchFamily="50" charset="-128"/>
              <a:ea typeface="BIZ UDPゴシック" panose="020B0400000000000000" pitchFamily="50" charset="-128"/>
            </a:endParaRPr>
          </a:p>
          <a:p>
            <a:pPr marL="360363" indent="-180975">
              <a:buFont typeface="Arial" panose="020B0604020202020204" pitchFamily="34" charset="0"/>
              <a:buChar char="•"/>
            </a:pPr>
            <a:r>
              <a:rPr kumimoji="1" lang="ja-JP" altLang="en-US" sz="1600" dirty="0">
                <a:solidFill>
                  <a:schemeClr val="bg1">
                    <a:lumMod val="50000"/>
                  </a:schemeClr>
                </a:solidFill>
                <a:latin typeface="BIZ UDPゴシック" panose="020B0400000000000000" pitchFamily="50" charset="-128"/>
                <a:ea typeface="BIZ UDPゴシック" panose="020B0400000000000000" pitchFamily="50" charset="-128"/>
              </a:rPr>
              <a:t>多様なみどりの連携強化や相互協力による生活の質を高める楽しみ方の選択肢拡大</a:t>
            </a:r>
            <a:endParaRPr kumimoji="1" lang="en-US" altLang="ja-JP" dirty="0">
              <a:solidFill>
                <a:schemeClr val="bg1">
                  <a:lumMod val="50000"/>
                </a:schemeClr>
              </a:solidFill>
              <a:latin typeface="BIZ UDPゴシック" panose="020B0400000000000000" pitchFamily="50" charset="-128"/>
              <a:ea typeface="BIZ UDPゴシック" panose="020B0400000000000000" pitchFamily="50" charset="-128"/>
            </a:endParaRPr>
          </a:p>
        </p:txBody>
      </p:sp>
      <p:sp>
        <p:nvSpPr>
          <p:cNvPr id="4" name="四角形: 角を丸くする 3">
            <a:extLst>
              <a:ext uri="{FF2B5EF4-FFF2-40B4-BE49-F238E27FC236}">
                <a16:creationId xmlns:a16="http://schemas.microsoft.com/office/drawing/2014/main" id="{3EBC63E1-5694-0E3D-3E2B-00245FB835DA}"/>
              </a:ext>
            </a:extLst>
          </p:cNvPr>
          <p:cNvSpPr/>
          <p:nvPr/>
        </p:nvSpPr>
        <p:spPr>
          <a:xfrm>
            <a:off x="174506" y="2045576"/>
            <a:ext cx="2135268" cy="267700"/>
          </a:xfrm>
          <a:prstGeom prst="roundRect">
            <a:avLst>
              <a:gd name="adj" fmla="val 35784"/>
            </a:avLst>
          </a:prstGeom>
          <a:solidFill>
            <a:schemeClr val="accent6"/>
          </a:solidFill>
          <a:ln>
            <a:solidFill>
              <a:schemeClr val="accent6">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latin typeface="BIZ UDPゴシック" panose="020B0400000000000000" pitchFamily="50" charset="-128"/>
                <a:ea typeface="BIZ UDPゴシック" panose="020B0400000000000000" pitchFamily="50" charset="-128"/>
              </a:rPr>
              <a:t>基本戦略（取組方針）</a:t>
            </a:r>
          </a:p>
        </p:txBody>
      </p:sp>
      <p:sp>
        <p:nvSpPr>
          <p:cNvPr id="9" name="四角形: 角を丸くする 8">
            <a:extLst>
              <a:ext uri="{FF2B5EF4-FFF2-40B4-BE49-F238E27FC236}">
                <a16:creationId xmlns:a16="http://schemas.microsoft.com/office/drawing/2014/main" id="{A4D8E16F-0185-49BF-95D1-BC08B001C270}"/>
              </a:ext>
            </a:extLst>
          </p:cNvPr>
          <p:cNvSpPr/>
          <p:nvPr/>
        </p:nvSpPr>
        <p:spPr>
          <a:xfrm>
            <a:off x="158881" y="513538"/>
            <a:ext cx="2070385" cy="267700"/>
          </a:xfrm>
          <a:prstGeom prst="roundRect">
            <a:avLst>
              <a:gd name="adj" fmla="val 37654"/>
            </a:avLst>
          </a:prstGeom>
          <a:solidFill>
            <a:schemeClr val="accent6"/>
          </a:solidFill>
          <a:ln>
            <a:solidFill>
              <a:schemeClr val="accent6">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latin typeface="BIZ UDPゴシック" panose="020B0400000000000000" pitchFamily="50" charset="-128"/>
                <a:ea typeface="BIZ UDPゴシック" panose="020B0400000000000000" pitchFamily="50" charset="-128"/>
              </a:rPr>
              <a:t>基本的な方向性</a:t>
            </a:r>
          </a:p>
        </p:txBody>
      </p:sp>
    </p:spTree>
    <p:extLst>
      <p:ext uri="{BB962C8B-B14F-4D97-AF65-F5344CB8AC3E}">
        <p14:creationId xmlns:p14="http://schemas.microsoft.com/office/powerpoint/2010/main" val="39290207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CDB528F-492D-0125-B852-AF31CB8D0A0A}"/>
            </a:ext>
          </a:extLst>
        </p:cNvPr>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382C91D1-6E46-4A98-9599-4F13212B6A12}"/>
              </a:ext>
            </a:extLst>
          </p:cNvPr>
          <p:cNvSpPr txBox="1"/>
          <p:nvPr/>
        </p:nvSpPr>
        <p:spPr>
          <a:xfrm>
            <a:off x="183132" y="710571"/>
            <a:ext cx="9574035" cy="1603104"/>
          </a:xfrm>
          <a:prstGeom prst="rect">
            <a:avLst/>
          </a:prstGeom>
          <a:noFill/>
          <a:ln w="19050">
            <a:solidFill>
              <a:schemeClr val="accent6">
                <a:lumMod val="60000"/>
                <a:lumOff val="40000"/>
              </a:schemeClr>
            </a:solidFill>
          </a:ln>
        </p:spPr>
        <p:txBody>
          <a:bodyPr wrap="square" tIns="144000" bIns="72000" rtlCol="0">
            <a:spAutoFit/>
          </a:bodyPr>
          <a:lstStyle/>
          <a:p>
            <a:r>
              <a:rPr kumimoji="1" lang="ja-JP" altLang="en-US" b="1" dirty="0">
                <a:latin typeface="BIZ UDPゴシック" panose="020B0400000000000000" pitchFamily="50" charset="-128"/>
                <a:ea typeface="BIZ UDPゴシック" panose="020B0400000000000000" pitchFamily="50" charset="-128"/>
              </a:rPr>
              <a:t>　</a:t>
            </a:r>
            <a:r>
              <a:rPr kumimoji="1" lang="ja-JP" altLang="en-US" b="1" u="sng" dirty="0">
                <a:latin typeface="BIZ UDPゴシック" panose="020B0400000000000000" pitchFamily="50" charset="-128"/>
                <a:ea typeface="BIZ UDPゴシック" panose="020B0400000000000000" pitchFamily="50" charset="-128"/>
              </a:rPr>
              <a:t>全てのいのちの共生</a:t>
            </a:r>
            <a:endParaRPr kumimoji="1" lang="en-US" altLang="ja-JP" dirty="0">
              <a:latin typeface="BIZ UDPゴシック" panose="020B0400000000000000" pitchFamily="50" charset="-128"/>
              <a:ea typeface="BIZ UDPゴシック" panose="020B0400000000000000" pitchFamily="50" charset="-128"/>
            </a:endParaRPr>
          </a:p>
          <a:p>
            <a:pPr marL="361950" indent="-180975">
              <a:buFont typeface="Arial" panose="020B0604020202020204" pitchFamily="34" charset="0"/>
              <a:buChar char="•"/>
            </a:pPr>
            <a:r>
              <a:rPr kumimoji="1" lang="ja-JP" altLang="en-US" dirty="0">
                <a:latin typeface="BIZ UDPゴシック" panose="020B0400000000000000" pitchFamily="50" charset="-128"/>
                <a:ea typeface="BIZ UDPゴシック" panose="020B0400000000000000" pitchFamily="50" charset="-128"/>
              </a:rPr>
              <a:t>生物多様性の保全や自然資本の持続可能な利用の機運が醸成され、府域の自然環境の質の向上と保全・再生が進んでいる。</a:t>
            </a:r>
            <a:endParaRPr kumimoji="1" lang="en-US" altLang="ja-JP" dirty="0">
              <a:latin typeface="BIZ UDPゴシック" panose="020B0400000000000000" pitchFamily="50" charset="-128"/>
              <a:ea typeface="BIZ UDPゴシック" panose="020B0400000000000000" pitchFamily="50" charset="-128"/>
            </a:endParaRPr>
          </a:p>
          <a:p>
            <a:pPr marL="361950" indent="-180975">
              <a:buFont typeface="Arial" panose="020B0604020202020204" pitchFamily="34" charset="0"/>
              <a:buChar char="•"/>
            </a:pPr>
            <a:r>
              <a:rPr kumimoji="1" lang="ja-JP" altLang="en-US" dirty="0">
                <a:latin typeface="BIZ UDPゴシック" panose="020B0400000000000000" pitchFamily="50" charset="-128"/>
                <a:ea typeface="BIZ UDPゴシック" panose="020B0400000000000000" pitchFamily="50" charset="-128"/>
              </a:rPr>
              <a:t>健全な生態系が育まれ、ヒトと動物の健康と環境保全の分野横断的な課題解決に向けた活動の輪が広がっている。</a:t>
            </a:r>
            <a:endParaRPr kumimoji="1" lang="en-US" altLang="ja-JP" dirty="0">
              <a:latin typeface="BIZ UDPゴシック" panose="020B0400000000000000" pitchFamily="50" charset="-128"/>
              <a:ea typeface="BIZ UDPゴシック" panose="020B0400000000000000" pitchFamily="50" charset="-128"/>
            </a:endParaRPr>
          </a:p>
        </p:txBody>
      </p:sp>
      <p:sp>
        <p:nvSpPr>
          <p:cNvPr id="2" name="テキスト ボックス 1">
            <a:extLst>
              <a:ext uri="{FF2B5EF4-FFF2-40B4-BE49-F238E27FC236}">
                <a16:creationId xmlns:a16="http://schemas.microsoft.com/office/drawing/2014/main" id="{EF08DECF-C853-7C99-FE5B-D7264BB5734E}"/>
              </a:ext>
            </a:extLst>
          </p:cNvPr>
          <p:cNvSpPr txBox="1"/>
          <p:nvPr/>
        </p:nvSpPr>
        <p:spPr>
          <a:xfrm>
            <a:off x="183132" y="2640319"/>
            <a:ext cx="9574035" cy="3880650"/>
          </a:xfrm>
          <a:prstGeom prst="rect">
            <a:avLst/>
          </a:prstGeom>
          <a:noFill/>
          <a:ln w="19050">
            <a:solidFill>
              <a:schemeClr val="accent6">
                <a:lumMod val="60000"/>
                <a:lumOff val="40000"/>
              </a:schemeClr>
            </a:solidFill>
          </a:ln>
        </p:spPr>
        <p:txBody>
          <a:bodyPr wrap="square" tIns="144000" bIns="72000" rtlCol="0">
            <a:spAutoFit/>
          </a:bodyPr>
          <a:lstStyle/>
          <a:p>
            <a:pPr marL="266700" indent="-266700">
              <a:buFont typeface="Wingdings" panose="05000000000000000000" pitchFamily="2" charset="2"/>
              <a:buChar char="u"/>
            </a:pPr>
            <a:r>
              <a:rPr kumimoji="1" lang="ja-JP" altLang="en-US" b="1" u="sng" dirty="0">
                <a:latin typeface="BIZ UDPゴシック" panose="020B0400000000000000" pitchFamily="50" charset="-128"/>
                <a:ea typeface="BIZ UDPゴシック" panose="020B0400000000000000" pitchFamily="50" charset="-128"/>
              </a:rPr>
              <a:t>自然資本の持続可能な利用、維持・再生</a:t>
            </a:r>
            <a:endParaRPr kumimoji="1" lang="en-US" altLang="ja-JP" b="1" u="sng" dirty="0">
              <a:latin typeface="BIZ UDPゴシック" panose="020B0400000000000000" pitchFamily="50" charset="-128"/>
              <a:ea typeface="BIZ UDPゴシック" panose="020B0400000000000000" pitchFamily="50" charset="-128"/>
            </a:endParaRPr>
          </a:p>
          <a:p>
            <a:pPr marL="174625"/>
            <a:r>
              <a:rPr kumimoji="1" lang="ja-JP" altLang="en-US" sz="1400" dirty="0">
                <a:solidFill>
                  <a:schemeClr val="bg1">
                    <a:lumMod val="50000"/>
                  </a:schemeClr>
                </a:solidFill>
                <a:latin typeface="BIZ UDPゴシック" panose="020B0400000000000000" pitchFamily="50" charset="-128"/>
                <a:ea typeface="BIZ UDPゴシック" panose="020B0400000000000000" pitchFamily="50" charset="-128"/>
              </a:rPr>
              <a:t>（取組イメージ例）</a:t>
            </a:r>
            <a:endParaRPr kumimoji="1" lang="en-US" altLang="ja-JP" dirty="0">
              <a:solidFill>
                <a:schemeClr val="bg1">
                  <a:lumMod val="50000"/>
                </a:schemeClr>
              </a:solidFill>
              <a:latin typeface="BIZ UDPゴシック" panose="020B0400000000000000" pitchFamily="50" charset="-128"/>
              <a:ea typeface="BIZ UDPゴシック" panose="020B0400000000000000" pitchFamily="50" charset="-128"/>
            </a:endParaRPr>
          </a:p>
          <a:p>
            <a:pPr marL="360363" indent="-185738">
              <a:buFont typeface="Arial" panose="020B0604020202020204" pitchFamily="34" charset="0"/>
              <a:buChar char="•"/>
            </a:pPr>
            <a:r>
              <a:rPr kumimoji="1" lang="ja-JP" altLang="en-US" sz="1600" dirty="0">
                <a:solidFill>
                  <a:schemeClr val="bg1">
                    <a:lumMod val="50000"/>
                  </a:schemeClr>
                </a:solidFill>
                <a:latin typeface="BIZ UDPゴシック" panose="020B0400000000000000" pitchFamily="50" charset="-128"/>
                <a:ea typeface="BIZ UDPゴシック" panose="020B0400000000000000" pitchFamily="50" charset="-128"/>
              </a:rPr>
              <a:t>森・里・川・海における生物の生息・生育・繁殖地の保全・再生</a:t>
            </a:r>
            <a:endParaRPr kumimoji="1" lang="en-US" altLang="ja-JP" sz="1600" dirty="0">
              <a:solidFill>
                <a:schemeClr val="bg1">
                  <a:lumMod val="50000"/>
                </a:schemeClr>
              </a:solidFill>
              <a:latin typeface="BIZ UDPゴシック" panose="020B0400000000000000" pitchFamily="50" charset="-128"/>
              <a:ea typeface="BIZ UDPゴシック" panose="020B0400000000000000" pitchFamily="50" charset="-128"/>
            </a:endParaRPr>
          </a:p>
          <a:p>
            <a:pPr marL="360363" indent="-185738">
              <a:buFont typeface="Arial" panose="020B0604020202020204" pitchFamily="34" charset="0"/>
              <a:buChar char="•"/>
            </a:pPr>
            <a:r>
              <a:rPr kumimoji="1" lang="ja-JP" altLang="en-US" sz="1600" dirty="0">
                <a:solidFill>
                  <a:schemeClr val="bg1">
                    <a:lumMod val="50000"/>
                  </a:schemeClr>
                </a:solidFill>
                <a:latin typeface="BIZ UDPゴシック" panose="020B0400000000000000" pitchFamily="50" charset="-128"/>
                <a:ea typeface="BIZ UDPゴシック" panose="020B0400000000000000" pitchFamily="50" charset="-128"/>
              </a:rPr>
              <a:t>森林、農地、公園・緑地、道路・河川等の生物の生息・生育地となるみどりのネットワーク化</a:t>
            </a:r>
            <a:endParaRPr kumimoji="1" lang="en-US" altLang="ja-JP" sz="1600" dirty="0">
              <a:solidFill>
                <a:schemeClr val="bg1">
                  <a:lumMod val="50000"/>
                </a:schemeClr>
              </a:solidFill>
              <a:latin typeface="BIZ UDPゴシック" panose="020B0400000000000000" pitchFamily="50" charset="-128"/>
              <a:ea typeface="BIZ UDPゴシック" panose="020B0400000000000000" pitchFamily="50" charset="-128"/>
            </a:endParaRPr>
          </a:p>
          <a:p>
            <a:pPr marL="360363" indent="-185738">
              <a:buFont typeface="Arial" panose="020B0604020202020204" pitchFamily="34" charset="0"/>
              <a:buChar char="•"/>
            </a:pPr>
            <a:r>
              <a:rPr kumimoji="1" lang="ja-JP" altLang="en-US" sz="1600" dirty="0">
                <a:solidFill>
                  <a:schemeClr val="bg1">
                    <a:lumMod val="50000"/>
                  </a:schemeClr>
                </a:solidFill>
                <a:latin typeface="BIZ UDPゴシック" panose="020B0400000000000000" pitchFamily="50" charset="-128"/>
                <a:ea typeface="BIZ UDPゴシック" panose="020B0400000000000000" pitchFamily="50" charset="-128"/>
              </a:rPr>
              <a:t>希少な野生動植物の保護</a:t>
            </a:r>
            <a:endParaRPr kumimoji="1" lang="en-US" altLang="ja-JP" sz="1600" dirty="0">
              <a:solidFill>
                <a:schemeClr val="bg1">
                  <a:lumMod val="50000"/>
                </a:schemeClr>
              </a:solidFill>
              <a:latin typeface="BIZ UDPゴシック" panose="020B0400000000000000" pitchFamily="50" charset="-128"/>
              <a:ea typeface="BIZ UDPゴシック" panose="020B0400000000000000" pitchFamily="50" charset="-128"/>
            </a:endParaRPr>
          </a:p>
          <a:p>
            <a:pPr marL="266700" indent="-266700">
              <a:spcBef>
                <a:spcPts val="600"/>
              </a:spcBef>
              <a:buFont typeface="Wingdings" panose="05000000000000000000" pitchFamily="2" charset="2"/>
              <a:buChar char="u"/>
            </a:pPr>
            <a:r>
              <a:rPr kumimoji="1" lang="ja-JP" altLang="en-US" b="1" u="sng" dirty="0">
                <a:latin typeface="BIZ UDPゴシック" panose="020B0400000000000000" pitchFamily="50" charset="-128"/>
                <a:ea typeface="BIZ UDPゴシック" panose="020B0400000000000000" pitchFamily="50" charset="-128"/>
              </a:rPr>
              <a:t>生物多様性の理解と生物多様性に資する行動の促進</a:t>
            </a:r>
            <a:endParaRPr kumimoji="1" lang="en-US" altLang="ja-JP" b="1" u="sng" dirty="0">
              <a:latin typeface="BIZ UDPゴシック" panose="020B0400000000000000" pitchFamily="50" charset="-128"/>
              <a:ea typeface="BIZ UDPゴシック" panose="020B0400000000000000" pitchFamily="50" charset="-128"/>
            </a:endParaRPr>
          </a:p>
          <a:p>
            <a:pPr marL="174625"/>
            <a:r>
              <a:rPr kumimoji="1" lang="ja-JP" altLang="en-US" sz="1400" dirty="0">
                <a:solidFill>
                  <a:schemeClr val="bg1">
                    <a:lumMod val="50000"/>
                  </a:schemeClr>
                </a:solidFill>
                <a:latin typeface="BIZ UDPゴシック" panose="020B0400000000000000" pitchFamily="50" charset="-128"/>
                <a:ea typeface="BIZ UDPゴシック" panose="020B0400000000000000" pitchFamily="50" charset="-128"/>
              </a:rPr>
              <a:t>（取組イメージ例）</a:t>
            </a:r>
            <a:endParaRPr kumimoji="1" lang="en-US" altLang="ja-JP" dirty="0">
              <a:solidFill>
                <a:schemeClr val="bg1">
                  <a:lumMod val="50000"/>
                </a:schemeClr>
              </a:solidFill>
              <a:latin typeface="BIZ UDPゴシック" panose="020B0400000000000000" pitchFamily="50" charset="-128"/>
              <a:ea typeface="BIZ UDPゴシック" panose="020B0400000000000000" pitchFamily="50" charset="-128"/>
            </a:endParaRPr>
          </a:p>
          <a:p>
            <a:pPr marL="369888" indent="-187325">
              <a:buFont typeface="Arial" panose="020B0604020202020204" pitchFamily="34" charset="0"/>
              <a:buChar char="•"/>
            </a:pPr>
            <a:r>
              <a:rPr kumimoji="1" lang="ja-JP" altLang="en-US" sz="1600" dirty="0">
                <a:solidFill>
                  <a:schemeClr val="bg1">
                    <a:lumMod val="50000"/>
                  </a:schemeClr>
                </a:solidFill>
                <a:latin typeface="BIZ UDPゴシック" panose="020B0400000000000000" pitchFamily="50" charset="-128"/>
                <a:ea typeface="BIZ UDPゴシック" panose="020B0400000000000000" pitchFamily="50" charset="-128"/>
              </a:rPr>
              <a:t>身近な自然と触れ合える場の情報発信</a:t>
            </a:r>
            <a:endParaRPr kumimoji="1" lang="en-US" altLang="ja-JP" sz="1600" dirty="0">
              <a:solidFill>
                <a:schemeClr val="bg1">
                  <a:lumMod val="50000"/>
                </a:schemeClr>
              </a:solidFill>
              <a:latin typeface="BIZ UDPゴシック" panose="020B0400000000000000" pitchFamily="50" charset="-128"/>
              <a:ea typeface="BIZ UDPゴシック" panose="020B0400000000000000" pitchFamily="50" charset="-128"/>
            </a:endParaRPr>
          </a:p>
          <a:p>
            <a:pPr marL="360363" indent="-185738">
              <a:buFont typeface="Arial" panose="020B0604020202020204" pitchFamily="34" charset="0"/>
              <a:buChar char="•"/>
            </a:pPr>
            <a:r>
              <a:rPr kumimoji="1" lang="ja-JP" altLang="en-US" sz="1600" dirty="0">
                <a:solidFill>
                  <a:schemeClr val="bg1">
                    <a:lumMod val="50000"/>
                  </a:schemeClr>
                </a:solidFill>
                <a:latin typeface="BIZ UDPゴシック" panose="020B0400000000000000" pitchFamily="50" charset="-128"/>
                <a:ea typeface="BIZ UDPゴシック" panose="020B0400000000000000" pitchFamily="50" charset="-128"/>
              </a:rPr>
              <a:t>環境教育の推進による生物多様性の理解と配慮行動の促進</a:t>
            </a:r>
            <a:endParaRPr kumimoji="1" lang="en-US" altLang="ja-JP" sz="1600" dirty="0">
              <a:solidFill>
                <a:schemeClr val="bg1">
                  <a:lumMod val="50000"/>
                </a:schemeClr>
              </a:solidFill>
              <a:latin typeface="BIZ UDPゴシック" panose="020B0400000000000000" pitchFamily="50" charset="-128"/>
              <a:ea typeface="BIZ UDPゴシック" panose="020B0400000000000000" pitchFamily="50" charset="-128"/>
            </a:endParaRPr>
          </a:p>
          <a:p>
            <a:pPr marL="266700" indent="-266700">
              <a:spcBef>
                <a:spcPts val="600"/>
              </a:spcBef>
              <a:buFont typeface="Wingdings" panose="05000000000000000000" pitchFamily="2" charset="2"/>
              <a:buChar char="u"/>
            </a:pPr>
            <a:r>
              <a:rPr kumimoji="1" lang="ja-JP" altLang="en-US" b="1" u="sng" dirty="0">
                <a:latin typeface="BIZ UDPゴシック" panose="020B0400000000000000" pitchFamily="50" charset="-128"/>
                <a:ea typeface="BIZ UDPゴシック" panose="020B0400000000000000" pitchFamily="50" charset="-128"/>
              </a:rPr>
              <a:t>ワンヘルスの促進</a:t>
            </a:r>
            <a:endParaRPr kumimoji="1" lang="en-US" altLang="ja-JP" b="1" u="sng" dirty="0">
              <a:latin typeface="BIZ UDPゴシック" panose="020B0400000000000000" pitchFamily="50" charset="-128"/>
              <a:ea typeface="BIZ UDPゴシック" panose="020B0400000000000000" pitchFamily="50" charset="-128"/>
            </a:endParaRPr>
          </a:p>
          <a:p>
            <a:pPr marL="174625"/>
            <a:r>
              <a:rPr kumimoji="1" lang="ja-JP" altLang="en-US" sz="1400" dirty="0">
                <a:solidFill>
                  <a:schemeClr val="bg1">
                    <a:lumMod val="50000"/>
                  </a:schemeClr>
                </a:solidFill>
                <a:latin typeface="BIZ UDPゴシック" panose="020B0400000000000000" pitchFamily="50" charset="-128"/>
                <a:ea typeface="BIZ UDPゴシック" panose="020B0400000000000000" pitchFamily="50" charset="-128"/>
              </a:rPr>
              <a:t>（取組イメージ例）</a:t>
            </a:r>
            <a:endParaRPr kumimoji="1" lang="en-US" altLang="ja-JP" dirty="0">
              <a:solidFill>
                <a:schemeClr val="bg1">
                  <a:lumMod val="50000"/>
                </a:schemeClr>
              </a:solidFill>
              <a:latin typeface="BIZ UDPゴシック" panose="020B0400000000000000" pitchFamily="50" charset="-128"/>
              <a:ea typeface="BIZ UDPゴシック" panose="020B0400000000000000" pitchFamily="50" charset="-128"/>
            </a:endParaRPr>
          </a:p>
          <a:p>
            <a:pPr marL="369888" indent="-187325">
              <a:buFont typeface="Arial" panose="020B0604020202020204" pitchFamily="34" charset="0"/>
              <a:buChar char="•"/>
            </a:pPr>
            <a:r>
              <a:rPr kumimoji="1" lang="ja-JP" altLang="en-US" sz="1600" dirty="0">
                <a:solidFill>
                  <a:schemeClr val="bg1">
                    <a:lumMod val="50000"/>
                  </a:schemeClr>
                </a:solidFill>
                <a:latin typeface="BIZ UDPゴシック" panose="020B0400000000000000" pitchFamily="50" charset="-128"/>
                <a:ea typeface="BIZ UDPゴシック" panose="020B0400000000000000" pitchFamily="50" charset="-128"/>
              </a:rPr>
              <a:t>公園等における様々な身体活動を促進する場づくりとプログラムの提供</a:t>
            </a:r>
            <a:endParaRPr kumimoji="1" lang="en-US" altLang="ja-JP" sz="1600" dirty="0">
              <a:solidFill>
                <a:schemeClr val="bg1">
                  <a:lumMod val="50000"/>
                </a:schemeClr>
              </a:solidFill>
              <a:latin typeface="BIZ UDPゴシック" panose="020B0400000000000000" pitchFamily="50" charset="-128"/>
              <a:ea typeface="BIZ UDPゴシック" panose="020B0400000000000000" pitchFamily="50" charset="-128"/>
            </a:endParaRPr>
          </a:p>
          <a:p>
            <a:pPr marL="369888" indent="-187325">
              <a:buFont typeface="Arial" panose="020B0604020202020204" pitchFamily="34" charset="0"/>
              <a:buChar char="•"/>
            </a:pPr>
            <a:r>
              <a:rPr kumimoji="1" lang="ja-JP" altLang="en-US" sz="1600" dirty="0">
                <a:solidFill>
                  <a:schemeClr val="bg1">
                    <a:lumMod val="50000"/>
                  </a:schemeClr>
                </a:solidFill>
                <a:latin typeface="BIZ UDPゴシック" panose="020B0400000000000000" pitchFamily="50" charset="-128"/>
                <a:ea typeface="BIZ UDPゴシック" panose="020B0400000000000000" pitchFamily="50" charset="-128"/>
              </a:rPr>
              <a:t>農作業、農体験等を通じた身体活動やコミュニケーションの促進</a:t>
            </a:r>
            <a:endParaRPr kumimoji="1" lang="en-US" altLang="ja-JP" sz="1600" dirty="0">
              <a:solidFill>
                <a:schemeClr val="bg1">
                  <a:lumMod val="50000"/>
                </a:schemeClr>
              </a:solidFill>
              <a:latin typeface="BIZ UDPゴシック" panose="020B0400000000000000" pitchFamily="50" charset="-128"/>
              <a:ea typeface="BIZ UDPゴシック" panose="020B0400000000000000" pitchFamily="50" charset="-128"/>
            </a:endParaRPr>
          </a:p>
          <a:p>
            <a:pPr marL="369888" indent="-187325">
              <a:buFont typeface="Arial" panose="020B0604020202020204" pitchFamily="34" charset="0"/>
              <a:buChar char="•"/>
            </a:pPr>
            <a:r>
              <a:rPr kumimoji="1" lang="ja-JP" altLang="en-US" sz="1600" dirty="0">
                <a:solidFill>
                  <a:schemeClr val="bg1">
                    <a:lumMod val="50000"/>
                  </a:schemeClr>
                </a:solidFill>
                <a:latin typeface="BIZ UDPゴシック" panose="020B0400000000000000" pitchFamily="50" charset="-128"/>
                <a:ea typeface="BIZ UDPゴシック" panose="020B0400000000000000" pitchFamily="50" charset="-128"/>
              </a:rPr>
              <a:t>健全な環境で生産された安全な農作物の提供</a:t>
            </a:r>
            <a:endParaRPr kumimoji="1" lang="en-US" altLang="ja-JP" sz="1600" dirty="0">
              <a:solidFill>
                <a:schemeClr val="bg1">
                  <a:lumMod val="50000"/>
                </a:schemeClr>
              </a:solidFill>
              <a:latin typeface="BIZ UDPゴシック" panose="020B0400000000000000" pitchFamily="50" charset="-128"/>
              <a:ea typeface="BIZ UDPゴシック" panose="020B0400000000000000" pitchFamily="50" charset="-128"/>
            </a:endParaRPr>
          </a:p>
        </p:txBody>
      </p:sp>
      <p:sp>
        <p:nvSpPr>
          <p:cNvPr id="4" name="四角形: 角を丸くする 3">
            <a:extLst>
              <a:ext uri="{FF2B5EF4-FFF2-40B4-BE49-F238E27FC236}">
                <a16:creationId xmlns:a16="http://schemas.microsoft.com/office/drawing/2014/main" id="{77D59C19-990E-EADC-6693-8D6800483FF4}"/>
              </a:ext>
            </a:extLst>
          </p:cNvPr>
          <p:cNvSpPr/>
          <p:nvPr/>
        </p:nvSpPr>
        <p:spPr>
          <a:xfrm>
            <a:off x="183132" y="2463726"/>
            <a:ext cx="2135268" cy="267700"/>
          </a:xfrm>
          <a:prstGeom prst="roundRect">
            <a:avLst>
              <a:gd name="adj" fmla="val 39037"/>
            </a:avLst>
          </a:prstGeom>
          <a:solidFill>
            <a:schemeClr val="accent6"/>
          </a:solidFill>
          <a:ln>
            <a:solidFill>
              <a:schemeClr val="accent6">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latin typeface="BIZ UDPゴシック" panose="020B0400000000000000" pitchFamily="50" charset="-128"/>
                <a:ea typeface="BIZ UDPゴシック" panose="020B0400000000000000" pitchFamily="50" charset="-128"/>
              </a:rPr>
              <a:t>基本戦略（取組方針）</a:t>
            </a:r>
          </a:p>
        </p:txBody>
      </p:sp>
      <p:sp>
        <p:nvSpPr>
          <p:cNvPr id="10" name="タイトル 1">
            <a:extLst>
              <a:ext uri="{FF2B5EF4-FFF2-40B4-BE49-F238E27FC236}">
                <a16:creationId xmlns:a16="http://schemas.microsoft.com/office/drawing/2014/main" id="{19ADFFFB-255E-4154-BDB2-48B9A19419F1}"/>
              </a:ext>
            </a:extLst>
          </p:cNvPr>
          <p:cNvSpPr txBox="1">
            <a:spLocks/>
          </p:cNvSpPr>
          <p:nvPr/>
        </p:nvSpPr>
        <p:spPr bwMode="auto">
          <a:xfrm>
            <a:off x="0" y="-13515"/>
            <a:ext cx="9905999" cy="468000"/>
          </a:xfrm>
          <a:prstGeom prst="rect">
            <a:avLst/>
          </a:prstGeom>
          <a:gradFill rotWithShape="1">
            <a:gsLst>
              <a:gs pos="0">
                <a:srgbClr val="00B050"/>
              </a:gs>
              <a:gs pos="80000">
                <a:srgbClr val="00B050"/>
              </a:gs>
              <a:gs pos="100000">
                <a:srgbClr val="00B050"/>
              </a:gs>
            </a:gsLst>
            <a:lin ang="5400000" scaled="0"/>
          </a:gradFill>
          <a:ln>
            <a:noFill/>
          </a:ln>
          <a:effectLst/>
          <a:scene3d>
            <a:camera prst="orthographicFront">
              <a:rot lat="0" lon="0" rev="0"/>
            </a:camera>
            <a:lightRig rig="threePt" dir="t">
              <a:rot lat="0" lon="0" rev="1200000"/>
            </a:lightRig>
          </a:scene3d>
          <a:sp3d/>
          <a:extLst>
            <a:ext uri="{91240B29-F687-4F45-9708-019B960494DF}">
              <a14:hiddenLine xmlns:a14="http://schemas.microsoft.com/office/drawing/2010/main" w="9525">
                <a:solidFill>
                  <a:srgbClr val="000000"/>
                </a:solidFill>
                <a:miter lim="800000"/>
                <a:headEnd/>
                <a:tailEnd/>
              </a14:hiddenLine>
            </a:ext>
          </a:extLst>
        </p:spPr>
        <p:txBody>
          <a:bodyPr vert="horz" wrap="square" lIns="99060" tIns="49530" rIns="99060" bIns="4953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algn="l" defTabSz="990570" fontAlgn="auto">
              <a:spcAft>
                <a:spcPts val="0"/>
              </a:spcAft>
              <a:defRPr/>
            </a:pPr>
            <a:r>
              <a:rPr lang="ja-JP" altLang="en-US" sz="2000" b="1" dirty="0">
                <a:solidFill>
                  <a:sysClr val="window" lastClr="FFFFFF"/>
                </a:solidFill>
                <a:latin typeface="BIZ UDPゴシック" panose="020B0400000000000000" pitchFamily="50" charset="-128"/>
                <a:ea typeface="BIZ UDPゴシック" panose="020B0400000000000000" pitchFamily="50" charset="-128"/>
              </a:rPr>
              <a:t>　基本的な方向性と実現に向けた基本戦略（取組方針）（案）</a:t>
            </a:r>
          </a:p>
        </p:txBody>
      </p:sp>
      <p:sp>
        <p:nvSpPr>
          <p:cNvPr id="11" name="円/楕円 30">
            <a:extLst>
              <a:ext uri="{FF2B5EF4-FFF2-40B4-BE49-F238E27FC236}">
                <a16:creationId xmlns:a16="http://schemas.microsoft.com/office/drawing/2014/main" id="{F596BEC1-289A-4E84-9C2B-9A3DF51736FE}"/>
              </a:ext>
            </a:extLst>
          </p:cNvPr>
          <p:cNvSpPr/>
          <p:nvPr/>
        </p:nvSpPr>
        <p:spPr>
          <a:xfrm>
            <a:off x="9419757" y="32608"/>
            <a:ext cx="360000" cy="360000"/>
          </a:xfrm>
          <a:prstGeom prst="ellipse">
            <a:avLst/>
          </a:prstGeom>
          <a:solidFill>
            <a:schemeClr val="bg1"/>
          </a:solidFill>
          <a:ln w="12700">
            <a:solidFill>
              <a:schemeClr val="accent6">
                <a:lumMod val="50000"/>
              </a:schemeClr>
            </a:solidFill>
          </a:ln>
          <a:effectLst/>
        </p:spPr>
        <p:style>
          <a:lnRef idx="0">
            <a:schemeClr val="accent6"/>
          </a:lnRef>
          <a:fillRef idx="3">
            <a:schemeClr val="accent6"/>
          </a:fillRef>
          <a:effectRef idx="3">
            <a:schemeClr val="accent6"/>
          </a:effectRef>
          <a:fontRef idx="minor">
            <a:schemeClr val="lt1"/>
          </a:fontRef>
        </p:style>
        <p:txBody>
          <a:bodyPr wrap="square" lIns="0" tIns="0" rIns="0" bIns="36000" rtlCol="0" anchor="ctr" anchorCtr="1"/>
          <a:lstStyle/>
          <a:p>
            <a:pPr algn="ctr"/>
            <a:fld id="{9439D75A-5D0D-4091-BA6B-B620B8DC6492}" type="slidenum">
              <a:rPr lang="ja-JP" altLang="en-US" sz="1400" b="1">
                <a:solidFill>
                  <a:schemeClr val="accent6">
                    <a:lumMod val="50000"/>
                  </a:schemeClr>
                </a:solidFill>
                <a:latin typeface="BIZ UDPゴシック" panose="020B0400000000000000" pitchFamily="50" charset="-128"/>
                <a:ea typeface="BIZ UDPゴシック" panose="020B0400000000000000" pitchFamily="50" charset="-128"/>
              </a:rPr>
              <a:t>8</a:t>
            </a:fld>
            <a:endParaRPr lang="en-US" altLang="ja-JP" sz="1400" b="1" dirty="0">
              <a:solidFill>
                <a:schemeClr val="accent6">
                  <a:lumMod val="50000"/>
                </a:schemeClr>
              </a:solidFill>
              <a:latin typeface="BIZ UDPゴシック" panose="020B0400000000000000" pitchFamily="50" charset="-128"/>
              <a:ea typeface="BIZ UDPゴシック" panose="020B0400000000000000" pitchFamily="50" charset="-128"/>
            </a:endParaRPr>
          </a:p>
        </p:txBody>
      </p:sp>
      <p:sp>
        <p:nvSpPr>
          <p:cNvPr id="12" name="四角形: 角を丸くする 11">
            <a:extLst>
              <a:ext uri="{FF2B5EF4-FFF2-40B4-BE49-F238E27FC236}">
                <a16:creationId xmlns:a16="http://schemas.microsoft.com/office/drawing/2014/main" id="{29F986E0-844B-4C03-8561-3D931007784F}"/>
              </a:ext>
            </a:extLst>
          </p:cNvPr>
          <p:cNvSpPr/>
          <p:nvPr/>
        </p:nvSpPr>
        <p:spPr>
          <a:xfrm>
            <a:off x="179655" y="576721"/>
            <a:ext cx="2070385" cy="267700"/>
          </a:xfrm>
          <a:prstGeom prst="roundRect">
            <a:avLst>
              <a:gd name="adj" fmla="val 37654"/>
            </a:avLst>
          </a:prstGeom>
          <a:solidFill>
            <a:schemeClr val="accent6"/>
          </a:solidFill>
          <a:ln>
            <a:solidFill>
              <a:schemeClr val="accent6">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latin typeface="BIZ UDPゴシック" panose="020B0400000000000000" pitchFamily="50" charset="-128"/>
                <a:ea typeface="BIZ UDPゴシック" panose="020B0400000000000000" pitchFamily="50" charset="-128"/>
              </a:rPr>
              <a:t>基本的な方向性</a:t>
            </a:r>
          </a:p>
        </p:txBody>
      </p:sp>
      <p:sp>
        <p:nvSpPr>
          <p:cNvPr id="3" name="テキスト ボックス 2">
            <a:extLst>
              <a:ext uri="{FF2B5EF4-FFF2-40B4-BE49-F238E27FC236}">
                <a16:creationId xmlns:a16="http://schemas.microsoft.com/office/drawing/2014/main" id="{2D2E5B80-7C65-F30A-992E-E1994E95CD10}"/>
              </a:ext>
            </a:extLst>
          </p:cNvPr>
          <p:cNvSpPr txBox="1"/>
          <p:nvPr/>
        </p:nvSpPr>
        <p:spPr>
          <a:xfrm>
            <a:off x="7167149" y="5317994"/>
            <a:ext cx="2495011" cy="1061829"/>
          </a:xfrm>
          <a:prstGeom prst="rect">
            <a:avLst/>
          </a:prstGeom>
          <a:solidFill>
            <a:schemeClr val="bg1"/>
          </a:solidFill>
          <a:ln w="12700">
            <a:solidFill>
              <a:schemeClr val="accent6">
                <a:lumMod val="40000"/>
                <a:lumOff val="60000"/>
              </a:schemeClr>
            </a:solidFill>
            <a:prstDash val="sysDash"/>
          </a:ln>
        </p:spPr>
        <p:txBody>
          <a:bodyPr wrap="square" rtlCol="0">
            <a:spAutoFit/>
          </a:bodyPr>
          <a:lstStyle/>
          <a:p>
            <a:pPr algn="l"/>
            <a:r>
              <a:rPr kumimoji="1" lang="ja-JP" altLang="en-US" sz="900" u="sng" dirty="0">
                <a:latin typeface="BIZ UDPゴシック" panose="020B0400000000000000" pitchFamily="50" charset="-128"/>
                <a:ea typeface="BIZ UDPゴシック" panose="020B0400000000000000" pitchFamily="50" charset="-128"/>
              </a:rPr>
              <a:t>ワンヘルス（</a:t>
            </a:r>
            <a:r>
              <a:rPr kumimoji="1" lang="en-US" altLang="ja-JP" sz="900" u="sng" dirty="0">
                <a:latin typeface="BIZ UDPゴシック" panose="020B0400000000000000" pitchFamily="50" charset="-128"/>
                <a:ea typeface="BIZ UDPゴシック" panose="020B0400000000000000" pitchFamily="50" charset="-128"/>
              </a:rPr>
              <a:t>One</a:t>
            </a:r>
            <a:r>
              <a:rPr kumimoji="1" lang="ja-JP" altLang="en-US" sz="900" u="sng" dirty="0">
                <a:latin typeface="BIZ UDPゴシック" panose="020B0400000000000000" pitchFamily="50" charset="-128"/>
                <a:ea typeface="BIZ UDPゴシック" panose="020B0400000000000000" pitchFamily="50" charset="-128"/>
              </a:rPr>
              <a:t> </a:t>
            </a:r>
            <a:r>
              <a:rPr kumimoji="1" lang="en-US" altLang="ja-JP" sz="900" u="sng" dirty="0">
                <a:latin typeface="BIZ UDPゴシック" panose="020B0400000000000000" pitchFamily="50" charset="-128"/>
                <a:ea typeface="BIZ UDPゴシック" panose="020B0400000000000000" pitchFamily="50" charset="-128"/>
              </a:rPr>
              <a:t>Health</a:t>
            </a:r>
            <a:r>
              <a:rPr kumimoji="1" lang="ja-JP" altLang="en-US" sz="900" u="sng" dirty="0">
                <a:latin typeface="BIZ UDPゴシック" panose="020B0400000000000000" pitchFamily="50" charset="-128"/>
                <a:ea typeface="BIZ UDPゴシック" panose="020B0400000000000000" pitchFamily="50" charset="-128"/>
              </a:rPr>
              <a:t>）</a:t>
            </a:r>
            <a:endParaRPr kumimoji="1" lang="en-US" altLang="ja-JP" sz="900" u="sng" dirty="0">
              <a:latin typeface="BIZ UDPゴシック" panose="020B0400000000000000" pitchFamily="50" charset="-128"/>
              <a:ea typeface="BIZ UDPゴシック" panose="020B0400000000000000" pitchFamily="50" charset="-128"/>
            </a:endParaRPr>
          </a:p>
          <a:p>
            <a:pPr algn="l"/>
            <a:r>
              <a:rPr kumimoji="1" lang="ja-JP" altLang="en-US" sz="900" dirty="0">
                <a:latin typeface="BIZ UDPゴシック" panose="020B0400000000000000" pitchFamily="50" charset="-128"/>
                <a:ea typeface="BIZ UDPゴシック" panose="020B0400000000000000" pitchFamily="50" charset="-128"/>
              </a:rPr>
              <a:t>ヒトと動物、それを取り巻く環境（生態系）は、相互につながっていると包括的に捉え、ヒトと動物の健康と環境の保全を担う関係者が緊密な協力関係を構築し、分野横断的な課題の解決のために活動していこうという考え方。</a:t>
            </a:r>
            <a:endParaRPr kumimoji="1" lang="en-US" altLang="ja-JP" sz="900" dirty="0">
              <a:latin typeface="BIZ UDPゴシック" panose="020B0400000000000000" pitchFamily="50" charset="-128"/>
              <a:ea typeface="BIZ UDPゴシック" panose="020B0400000000000000" pitchFamily="50" charset="-128"/>
            </a:endParaRPr>
          </a:p>
          <a:p>
            <a:pPr algn="r"/>
            <a:r>
              <a:rPr kumimoji="1" lang="ja-JP" altLang="en-US" sz="900" dirty="0">
                <a:latin typeface="BIZ UDPゴシック" panose="020B0400000000000000" pitchFamily="50" charset="-128"/>
                <a:ea typeface="BIZ UDPゴシック" panose="020B0400000000000000" pitchFamily="50" charset="-128"/>
              </a:rPr>
              <a:t>ー厚生労働省</a:t>
            </a:r>
            <a:r>
              <a:rPr kumimoji="1" lang="en-US" altLang="ja-JP" sz="900" dirty="0">
                <a:latin typeface="BIZ UDPゴシック" panose="020B0400000000000000" pitchFamily="50" charset="-128"/>
                <a:ea typeface="BIZ UDPゴシック" panose="020B0400000000000000" pitchFamily="50" charset="-128"/>
              </a:rPr>
              <a:t>HP</a:t>
            </a:r>
            <a:r>
              <a:rPr kumimoji="1" lang="ja-JP" altLang="en-US" sz="900" dirty="0">
                <a:latin typeface="BIZ UDPゴシック" panose="020B0400000000000000" pitchFamily="50" charset="-128"/>
                <a:ea typeface="BIZ UDPゴシック" panose="020B0400000000000000" pitchFamily="50" charset="-128"/>
              </a:rPr>
              <a:t>よりー</a:t>
            </a:r>
          </a:p>
        </p:txBody>
      </p:sp>
    </p:spTree>
    <p:extLst>
      <p:ext uri="{BB962C8B-B14F-4D97-AF65-F5344CB8AC3E}">
        <p14:creationId xmlns:p14="http://schemas.microsoft.com/office/powerpoint/2010/main" val="145314504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solidFill>
          <a:schemeClr val="bg1"/>
        </a:solidFill>
        <a:ln w="19050">
          <a:solidFill>
            <a:schemeClr val="accent6">
              <a:lumMod val="60000"/>
              <a:lumOff val="40000"/>
            </a:schemeClr>
          </a:solidFill>
        </a:ln>
      </a:spPr>
      <a:bodyPr wrap="square" rtlCol="0">
        <a:spAutoFit/>
      </a:bodyPr>
      <a:lstStyle>
        <a:defPPr marL="285750" indent="-285750" algn="l">
          <a:buFont typeface="Wingdings" panose="05000000000000000000" pitchFamily="2" charset="2"/>
          <a:buChar char="u"/>
          <a:defRPr kumimoji="1" sz="1600" dirty="0">
            <a:latin typeface="BIZ UDPゴシック" panose="020B0400000000000000" pitchFamily="50" charset="-128"/>
            <a:ea typeface="BIZ UDPゴシック" panose="020B0400000000000000" pitchFamily="50" charset="-128"/>
          </a:defRPr>
        </a:defPPr>
      </a:lstStyle>
    </a:txDef>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0</TotalTime>
  <Words>3216</Words>
  <Application>Microsoft Office PowerPoint</Application>
  <PresentationFormat>A4 210 x 297 mm</PresentationFormat>
  <Paragraphs>212</Paragraphs>
  <Slides>12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12</vt:i4>
      </vt:variant>
    </vt:vector>
  </HeadingPairs>
  <TitlesOfParts>
    <vt:vector size="20" baseType="lpstr">
      <vt:lpstr>BIZ UDPゴシック</vt:lpstr>
      <vt:lpstr>游ゴシック</vt:lpstr>
      <vt:lpstr>Arial</vt:lpstr>
      <vt:lpstr>Calibri</vt:lpstr>
      <vt:lpstr>Calibri Light</vt:lpstr>
      <vt:lpstr>Century</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2024-12-05T03:58:23Z</dcterms:created>
  <dcterms:modified xsi:type="dcterms:W3CDTF">2024-12-05T03:58:27Z</dcterms:modified>
</cp:coreProperties>
</file>