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72" r:id="rId1"/>
  </p:sldMasterIdLst>
  <p:notesMasterIdLst>
    <p:notesMasterId r:id="rId6"/>
  </p:notesMasterIdLst>
  <p:sldIdLst>
    <p:sldId id="338" r:id="rId2"/>
    <p:sldId id="360" r:id="rId3"/>
    <p:sldId id="368" r:id="rId4"/>
    <p:sldId id="361" r:id="rId5"/>
  </p:sldIdLst>
  <p:sldSz cx="9906000" cy="6858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9"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CCFFCC"/>
    <a:srgbClr val="EBF1E9"/>
    <a:srgbClr val="D5E3CF"/>
    <a:srgbClr val="FFFF99"/>
    <a:srgbClr val="DBEACF"/>
    <a:srgbClr val="CFD9EA"/>
    <a:srgbClr val="CFD5EA"/>
    <a:srgbClr val="D9D9D9"/>
    <a:srgbClr val="EFF3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中間スタイル 1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中間スタイル 4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淡色スタイル 3 - アクセント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淡色スタイル 1 - アクセント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558" y="96"/>
      </p:cViewPr>
      <p:guideLst>
        <p:guide orient="horz" pos="2069"/>
        <p:guide pos="31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575" cy="498475"/>
          </a:xfrm>
          <a:prstGeom prst="rect">
            <a:avLst/>
          </a:prstGeom>
        </p:spPr>
        <p:txBody>
          <a:bodyPr vert="horz" lIns="91430" tIns="45715" rIns="91430" bIns="45715"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30" tIns="45715" rIns="91430" bIns="45715" rtlCol="0"/>
          <a:lstStyle>
            <a:lvl1pPr algn="r">
              <a:defRPr sz="1200"/>
            </a:lvl1pPr>
          </a:lstStyle>
          <a:p>
            <a:fld id="{C6B1AF3B-019E-4E72-B721-FB352D26F534}" type="datetimeFigureOut">
              <a:rPr kumimoji="1" lang="ja-JP" altLang="en-US" smtClean="0"/>
              <a:t>2024/12/2</a:t>
            </a:fld>
            <a:endParaRPr kumimoji="1" lang="ja-JP" altLang="en-US"/>
          </a:p>
        </p:txBody>
      </p:sp>
      <p:sp>
        <p:nvSpPr>
          <p:cNvPr id="4" name="スライド イメージ プレースホルダー 3"/>
          <p:cNvSpPr>
            <a:spLocks noGrp="1" noRot="1" noChangeAspect="1"/>
          </p:cNvSpPr>
          <p:nvPr>
            <p:ph type="sldImg" idx="2"/>
          </p:nvPr>
        </p:nvSpPr>
        <p:spPr>
          <a:xfrm>
            <a:off x="981075" y="1243013"/>
            <a:ext cx="4845050" cy="3354387"/>
          </a:xfrm>
          <a:prstGeom prst="rect">
            <a:avLst/>
          </a:prstGeom>
          <a:noFill/>
          <a:ln w="12700">
            <a:solidFill>
              <a:prstClr val="black"/>
            </a:solidFill>
          </a:ln>
        </p:spPr>
        <p:txBody>
          <a:bodyPr vert="horz" lIns="91430" tIns="45715" rIns="91430" bIns="45715" rtlCol="0" anchor="ctr"/>
          <a:lstStyle/>
          <a:p>
            <a:endParaRPr lang="ja-JP" altLang="en-US"/>
          </a:p>
        </p:txBody>
      </p:sp>
      <p:sp>
        <p:nvSpPr>
          <p:cNvPr id="5" name="ノート プレースホルダー 4"/>
          <p:cNvSpPr>
            <a:spLocks noGrp="1"/>
          </p:cNvSpPr>
          <p:nvPr>
            <p:ph type="body" sz="quarter" idx="3"/>
          </p:nvPr>
        </p:nvSpPr>
        <p:spPr>
          <a:xfrm>
            <a:off x="681039" y="4783139"/>
            <a:ext cx="5445125" cy="3913187"/>
          </a:xfrm>
          <a:prstGeom prst="rect">
            <a:avLst/>
          </a:prstGeom>
        </p:spPr>
        <p:txBody>
          <a:bodyPr vert="horz" lIns="91430" tIns="45715" rIns="91430" bIns="4571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864"/>
            <a:ext cx="2949575" cy="498475"/>
          </a:xfrm>
          <a:prstGeom prst="rect">
            <a:avLst/>
          </a:prstGeom>
        </p:spPr>
        <p:txBody>
          <a:bodyPr vert="horz" lIns="91430" tIns="45715" rIns="91430" bIns="4571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4"/>
            <a:ext cx="2949575" cy="498475"/>
          </a:xfrm>
          <a:prstGeom prst="rect">
            <a:avLst/>
          </a:prstGeom>
        </p:spPr>
        <p:txBody>
          <a:bodyPr vert="horz" lIns="91430" tIns="45715" rIns="91430" bIns="45715" rtlCol="0" anchor="b"/>
          <a:lstStyle>
            <a:lvl1pPr algn="r">
              <a:defRPr sz="1200"/>
            </a:lvl1pPr>
          </a:lstStyle>
          <a:p>
            <a:fld id="{292805AB-935D-4553-A482-B173FDD3EAB6}" type="slidenum">
              <a:rPr kumimoji="1" lang="ja-JP" altLang="en-US" smtClean="0"/>
              <a:t>‹#›</a:t>
            </a:fld>
            <a:endParaRPr kumimoji="1" lang="ja-JP" altLang="en-US"/>
          </a:p>
        </p:txBody>
      </p:sp>
    </p:spTree>
    <p:extLst>
      <p:ext uri="{BB962C8B-B14F-4D97-AF65-F5344CB8AC3E}">
        <p14:creationId xmlns:p14="http://schemas.microsoft.com/office/powerpoint/2010/main" val="47847045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B5E6D212-DAD6-4231-BD10-6DFDF831D5C7}" type="datetimeFigureOut">
              <a:rPr kumimoji="1" lang="ja-JP" altLang="en-US" smtClean="0"/>
              <a:t>2024/12/2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0DF1FA-2879-4CB1-9630-E4043495BA91}" type="slidenum">
              <a:rPr kumimoji="1" lang="ja-JP" altLang="en-US" smtClean="0"/>
              <a:t>‹#›</a:t>
            </a:fld>
            <a:endParaRPr kumimoji="1" lang="ja-JP" altLang="en-US"/>
          </a:p>
        </p:txBody>
      </p:sp>
    </p:spTree>
    <p:extLst>
      <p:ext uri="{BB962C8B-B14F-4D97-AF65-F5344CB8AC3E}">
        <p14:creationId xmlns:p14="http://schemas.microsoft.com/office/powerpoint/2010/main" val="46936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B5E6D212-DAD6-4231-BD10-6DFDF831D5C7}" type="datetimeFigureOut">
              <a:rPr kumimoji="1" lang="ja-JP" altLang="en-US" smtClean="0"/>
              <a:t>2024/12/2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0DF1FA-2879-4CB1-9630-E4043495BA91}" type="slidenum">
              <a:rPr kumimoji="1" lang="ja-JP" altLang="en-US" smtClean="0"/>
              <a:t>‹#›</a:t>
            </a:fld>
            <a:endParaRPr kumimoji="1" lang="ja-JP" altLang="en-US"/>
          </a:p>
        </p:txBody>
      </p:sp>
    </p:spTree>
    <p:extLst>
      <p:ext uri="{BB962C8B-B14F-4D97-AF65-F5344CB8AC3E}">
        <p14:creationId xmlns:p14="http://schemas.microsoft.com/office/powerpoint/2010/main" val="2820736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B5E6D212-DAD6-4231-BD10-6DFDF831D5C7}" type="datetimeFigureOut">
              <a:rPr kumimoji="1" lang="ja-JP" altLang="en-US" smtClean="0"/>
              <a:t>2024/12/2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0DF1FA-2879-4CB1-9630-E4043495BA91}" type="slidenum">
              <a:rPr kumimoji="1" lang="ja-JP" altLang="en-US" smtClean="0"/>
              <a:t>‹#›</a:t>
            </a:fld>
            <a:endParaRPr kumimoji="1" lang="ja-JP" altLang="en-US"/>
          </a:p>
        </p:txBody>
      </p:sp>
    </p:spTree>
    <p:extLst>
      <p:ext uri="{BB962C8B-B14F-4D97-AF65-F5344CB8AC3E}">
        <p14:creationId xmlns:p14="http://schemas.microsoft.com/office/powerpoint/2010/main" val="2674915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B5E6D212-DAD6-4231-BD10-6DFDF831D5C7}" type="datetimeFigureOut">
              <a:rPr kumimoji="1" lang="ja-JP" altLang="en-US" smtClean="0"/>
              <a:t>2024/12/2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0DF1FA-2879-4CB1-9630-E4043495BA91}" type="slidenum">
              <a:rPr kumimoji="1" lang="ja-JP" altLang="en-US" smtClean="0"/>
              <a:t>‹#›</a:t>
            </a:fld>
            <a:endParaRPr kumimoji="1" lang="ja-JP" altLang="en-US"/>
          </a:p>
        </p:txBody>
      </p:sp>
    </p:spTree>
    <p:extLst>
      <p:ext uri="{BB962C8B-B14F-4D97-AF65-F5344CB8AC3E}">
        <p14:creationId xmlns:p14="http://schemas.microsoft.com/office/powerpoint/2010/main" val="3634842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5E6D212-DAD6-4231-BD10-6DFDF831D5C7}" type="datetimeFigureOut">
              <a:rPr kumimoji="1" lang="ja-JP" altLang="en-US" smtClean="0"/>
              <a:t>2024/12/2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0DF1FA-2879-4CB1-9630-E4043495BA91}" type="slidenum">
              <a:rPr kumimoji="1" lang="ja-JP" altLang="en-US" smtClean="0"/>
              <a:t>‹#›</a:t>
            </a:fld>
            <a:endParaRPr kumimoji="1" lang="ja-JP" altLang="en-US"/>
          </a:p>
        </p:txBody>
      </p:sp>
    </p:spTree>
    <p:extLst>
      <p:ext uri="{BB962C8B-B14F-4D97-AF65-F5344CB8AC3E}">
        <p14:creationId xmlns:p14="http://schemas.microsoft.com/office/powerpoint/2010/main" val="2116686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B5E6D212-DAD6-4231-BD10-6DFDF831D5C7}" type="datetimeFigureOut">
              <a:rPr kumimoji="1" lang="ja-JP" altLang="en-US" smtClean="0"/>
              <a:t>2024/12/2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30DF1FA-2879-4CB1-9630-E4043495BA91}" type="slidenum">
              <a:rPr kumimoji="1" lang="ja-JP" altLang="en-US" smtClean="0"/>
              <a:t>‹#›</a:t>
            </a:fld>
            <a:endParaRPr kumimoji="1" lang="ja-JP" altLang="en-US"/>
          </a:p>
        </p:txBody>
      </p:sp>
    </p:spTree>
    <p:extLst>
      <p:ext uri="{BB962C8B-B14F-4D97-AF65-F5344CB8AC3E}">
        <p14:creationId xmlns:p14="http://schemas.microsoft.com/office/powerpoint/2010/main" val="502119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B5E6D212-DAD6-4231-BD10-6DFDF831D5C7}" type="datetimeFigureOut">
              <a:rPr kumimoji="1" lang="ja-JP" altLang="en-US" smtClean="0"/>
              <a:t>2024/12/2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930DF1FA-2879-4CB1-9630-E4043495BA91}" type="slidenum">
              <a:rPr kumimoji="1" lang="ja-JP" altLang="en-US" smtClean="0"/>
              <a:t>‹#›</a:t>
            </a:fld>
            <a:endParaRPr kumimoji="1" lang="ja-JP" altLang="en-US"/>
          </a:p>
        </p:txBody>
      </p:sp>
    </p:spTree>
    <p:extLst>
      <p:ext uri="{BB962C8B-B14F-4D97-AF65-F5344CB8AC3E}">
        <p14:creationId xmlns:p14="http://schemas.microsoft.com/office/powerpoint/2010/main" val="957033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B5E6D212-DAD6-4231-BD10-6DFDF831D5C7}" type="datetimeFigureOut">
              <a:rPr kumimoji="1" lang="ja-JP" altLang="en-US" smtClean="0"/>
              <a:t>2024/12/2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930DF1FA-2879-4CB1-9630-E4043495BA91}" type="slidenum">
              <a:rPr kumimoji="1" lang="ja-JP" altLang="en-US" smtClean="0"/>
              <a:t>‹#›</a:t>
            </a:fld>
            <a:endParaRPr kumimoji="1" lang="ja-JP" altLang="en-US"/>
          </a:p>
        </p:txBody>
      </p:sp>
    </p:spTree>
    <p:extLst>
      <p:ext uri="{BB962C8B-B14F-4D97-AF65-F5344CB8AC3E}">
        <p14:creationId xmlns:p14="http://schemas.microsoft.com/office/powerpoint/2010/main" val="1485854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E6D212-DAD6-4231-BD10-6DFDF831D5C7}" type="datetimeFigureOut">
              <a:rPr kumimoji="1" lang="ja-JP" altLang="en-US" smtClean="0"/>
              <a:t>2024/12/2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930DF1FA-2879-4CB1-9630-E4043495BA91}" type="slidenum">
              <a:rPr kumimoji="1" lang="ja-JP" altLang="en-US" smtClean="0"/>
              <a:t>‹#›</a:t>
            </a:fld>
            <a:endParaRPr kumimoji="1" lang="ja-JP" altLang="en-US"/>
          </a:p>
        </p:txBody>
      </p:sp>
    </p:spTree>
    <p:extLst>
      <p:ext uri="{BB962C8B-B14F-4D97-AF65-F5344CB8AC3E}">
        <p14:creationId xmlns:p14="http://schemas.microsoft.com/office/powerpoint/2010/main" val="3121387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5E6D212-DAD6-4231-BD10-6DFDF831D5C7}" type="datetimeFigureOut">
              <a:rPr kumimoji="1" lang="ja-JP" altLang="en-US" smtClean="0"/>
              <a:t>2024/12/2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30DF1FA-2879-4CB1-9630-E4043495BA91}" type="slidenum">
              <a:rPr kumimoji="1" lang="ja-JP" altLang="en-US" smtClean="0"/>
              <a:t>‹#›</a:t>
            </a:fld>
            <a:endParaRPr kumimoji="1" lang="ja-JP" altLang="en-US"/>
          </a:p>
        </p:txBody>
      </p:sp>
    </p:spTree>
    <p:extLst>
      <p:ext uri="{BB962C8B-B14F-4D97-AF65-F5344CB8AC3E}">
        <p14:creationId xmlns:p14="http://schemas.microsoft.com/office/powerpoint/2010/main" val="1181779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5E6D212-DAD6-4231-BD10-6DFDF831D5C7}" type="datetimeFigureOut">
              <a:rPr kumimoji="1" lang="ja-JP" altLang="en-US" smtClean="0"/>
              <a:t>2024/12/2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30DF1FA-2879-4CB1-9630-E4043495BA91}" type="slidenum">
              <a:rPr kumimoji="1" lang="ja-JP" altLang="en-US" smtClean="0"/>
              <a:t>‹#›</a:t>
            </a:fld>
            <a:endParaRPr kumimoji="1" lang="ja-JP" altLang="en-US"/>
          </a:p>
        </p:txBody>
      </p:sp>
    </p:spTree>
    <p:extLst>
      <p:ext uri="{BB962C8B-B14F-4D97-AF65-F5344CB8AC3E}">
        <p14:creationId xmlns:p14="http://schemas.microsoft.com/office/powerpoint/2010/main" val="550391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E6D212-DAD6-4231-BD10-6DFDF831D5C7}" type="datetimeFigureOut">
              <a:rPr kumimoji="1" lang="ja-JP" altLang="en-US" smtClean="0"/>
              <a:t>2024/12/2</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DF1FA-2879-4CB1-9630-E4043495BA91}" type="slidenum">
              <a:rPr kumimoji="1" lang="ja-JP" altLang="en-US" smtClean="0"/>
              <a:t>‹#›</a:t>
            </a:fld>
            <a:endParaRPr kumimoji="1" lang="ja-JP" altLang="en-US"/>
          </a:p>
        </p:txBody>
      </p:sp>
    </p:spTree>
    <p:extLst>
      <p:ext uri="{BB962C8B-B14F-4D97-AF65-F5344CB8AC3E}">
        <p14:creationId xmlns:p14="http://schemas.microsoft.com/office/powerpoint/2010/main" val="1220174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4B19A1A8-BD85-B917-E67A-5CF326846EEE}"/>
              </a:ext>
            </a:extLst>
          </p:cNvPr>
          <p:cNvPicPr>
            <a:picLocks noChangeAspect="1"/>
          </p:cNvPicPr>
          <p:nvPr/>
        </p:nvPicPr>
        <p:blipFill>
          <a:blip r:embed="rId2"/>
          <a:stretch>
            <a:fillRect/>
          </a:stretch>
        </p:blipFill>
        <p:spPr>
          <a:xfrm>
            <a:off x="560512" y="451988"/>
            <a:ext cx="8650640" cy="6116851"/>
          </a:xfrm>
          <a:prstGeom prst="rect">
            <a:avLst/>
          </a:prstGeom>
        </p:spPr>
      </p:pic>
      <p:sp>
        <p:nvSpPr>
          <p:cNvPr id="6" name="タイトル 1">
            <a:extLst>
              <a:ext uri="{FF2B5EF4-FFF2-40B4-BE49-F238E27FC236}">
                <a16:creationId xmlns:a16="http://schemas.microsoft.com/office/drawing/2014/main" id="{7C111FE3-C636-4157-8AE5-410FAF03E5B1}"/>
              </a:ext>
            </a:extLst>
          </p:cNvPr>
          <p:cNvSpPr txBox="1">
            <a:spLocks/>
          </p:cNvSpPr>
          <p:nvPr/>
        </p:nvSpPr>
        <p:spPr bwMode="auto">
          <a:xfrm>
            <a:off x="1" y="5825"/>
            <a:ext cx="9905999" cy="540000"/>
          </a:xfrm>
          <a:prstGeom prst="rect">
            <a:avLst/>
          </a:prstGeom>
          <a:gradFill rotWithShape="1">
            <a:gsLst>
              <a:gs pos="0">
                <a:srgbClr val="00B050"/>
              </a:gs>
              <a:gs pos="80000">
                <a:srgbClr val="00B050"/>
              </a:gs>
              <a:gs pos="100000">
                <a:srgbClr val="00B050"/>
              </a:gs>
            </a:gsLst>
            <a:lin ang="5400000" scaled="0"/>
          </a:gradFill>
          <a:ln>
            <a:noFill/>
          </a:ln>
          <a:effectLst/>
          <a:scene3d>
            <a:camera prst="orthographicFront">
              <a:rot lat="0" lon="0" rev="0"/>
            </a:camera>
            <a:lightRig rig="threePt" dir="t">
              <a:rot lat="0" lon="0" rev="1200000"/>
            </a:lightRig>
          </a:scene3d>
          <a:sp3d/>
          <a:extLst>
            <a:ext uri="{91240B29-F687-4F45-9708-019B960494DF}">
              <a14:hiddenLine xmlns:a14="http://schemas.microsoft.com/office/drawing/2010/main" w="9525">
                <a:solidFill>
                  <a:srgbClr val="000000"/>
                </a:solidFill>
                <a:miter lim="800000"/>
                <a:headEnd/>
                <a:tailEnd/>
              </a14:hiddenLine>
            </a:ext>
          </a:extLst>
        </p:spPr>
        <p:txBody>
          <a:bodyPr vert="horz" wrap="square" lIns="99060" tIns="49530" rIns="99060" bIns="49530" numCol="1" rtlCol="0" anchor="ctr" anchorCtr="0" compatLnSpc="1">
            <a:prstTxWarp prst="textNoShape">
              <a:avLst/>
            </a:prstTxWarp>
            <a:normAutofit/>
          </a:bodyPr>
          <a:lstStyle>
            <a:lvl1pPr algn="ctr" rtl="0" fontAlgn="base">
              <a:spcBef>
                <a:spcPct val="0"/>
              </a:spcBef>
              <a:spcAft>
                <a:spcPct val="0"/>
              </a:spcAft>
              <a:defRPr kumimoji="1" sz="4400" kern="1200">
                <a:solidFill>
                  <a:schemeClr val="lt1"/>
                </a:solidFill>
                <a:latin typeface="+mn-lt"/>
                <a:ea typeface="+mn-ea"/>
                <a:cs typeface="+mn-cs"/>
              </a:defRPr>
            </a:lvl1pPr>
            <a:lvl2pPr algn="ctr" rtl="0" fontAlgn="base">
              <a:spcBef>
                <a:spcPct val="0"/>
              </a:spcBef>
              <a:spcAft>
                <a:spcPct val="0"/>
              </a:spcAft>
              <a:defRPr kumimoji="1" sz="4400">
                <a:solidFill>
                  <a:schemeClr val="lt1"/>
                </a:solidFill>
                <a:latin typeface="+mn-lt"/>
                <a:ea typeface="+mn-ea"/>
                <a:cs typeface="+mn-cs"/>
              </a:defRPr>
            </a:lvl2pPr>
            <a:lvl3pPr algn="ctr" rtl="0" fontAlgn="base">
              <a:spcBef>
                <a:spcPct val="0"/>
              </a:spcBef>
              <a:spcAft>
                <a:spcPct val="0"/>
              </a:spcAft>
              <a:defRPr kumimoji="1" sz="4400">
                <a:solidFill>
                  <a:schemeClr val="lt1"/>
                </a:solidFill>
                <a:latin typeface="+mn-lt"/>
                <a:ea typeface="+mn-ea"/>
                <a:cs typeface="+mn-cs"/>
              </a:defRPr>
            </a:lvl3pPr>
            <a:lvl4pPr algn="ctr" rtl="0" fontAlgn="base">
              <a:spcBef>
                <a:spcPct val="0"/>
              </a:spcBef>
              <a:spcAft>
                <a:spcPct val="0"/>
              </a:spcAft>
              <a:defRPr kumimoji="1" sz="4400">
                <a:solidFill>
                  <a:schemeClr val="lt1"/>
                </a:solidFill>
                <a:latin typeface="+mn-lt"/>
                <a:ea typeface="+mn-ea"/>
                <a:cs typeface="+mn-cs"/>
              </a:defRPr>
            </a:lvl4pPr>
            <a:lvl5pPr algn="ctr" rtl="0" fontAlgn="base">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algn="l" defTabSz="990570" fontAlgn="auto">
              <a:spcAft>
                <a:spcPts val="0"/>
              </a:spcAft>
              <a:defRPr/>
            </a:pPr>
            <a:r>
              <a:rPr lang="ja-JP" altLang="en-US" sz="2400" b="1">
                <a:solidFill>
                  <a:sysClr val="window" lastClr="FFFFFF"/>
                </a:solidFill>
                <a:latin typeface="BIZ UDPゴシック" panose="020B0400000000000000" pitchFamily="50" charset="-128"/>
                <a:ea typeface="BIZ UDPゴシック"/>
              </a:rPr>
              <a:t>　１　国内外の動向</a:t>
            </a:r>
          </a:p>
        </p:txBody>
      </p:sp>
      <p:sp>
        <p:nvSpPr>
          <p:cNvPr id="8" name="円/楕円 30">
            <a:extLst>
              <a:ext uri="{FF2B5EF4-FFF2-40B4-BE49-F238E27FC236}">
                <a16:creationId xmlns:a16="http://schemas.microsoft.com/office/drawing/2014/main" id="{7D8CBA90-5420-45A1-9405-3DC06D314EE1}"/>
              </a:ext>
            </a:extLst>
          </p:cNvPr>
          <p:cNvSpPr/>
          <p:nvPr/>
        </p:nvSpPr>
        <p:spPr>
          <a:xfrm>
            <a:off x="9381536" y="63588"/>
            <a:ext cx="396000" cy="396000"/>
          </a:xfrm>
          <a:prstGeom prst="ellipse">
            <a:avLst/>
          </a:prstGeom>
          <a:solidFill>
            <a:schemeClr val="bg1"/>
          </a:solidFill>
          <a:ln w="19050">
            <a:solidFill>
              <a:schemeClr val="accent6">
                <a:lumMod val="50000"/>
              </a:schemeClr>
            </a:solidFill>
          </a:ln>
          <a:effectLst/>
        </p:spPr>
        <p:style>
          <a:lnRef idx="0">
            <a:schemeClr val="accent6"/>
          </a:lnRef>
          <a:fillRef idx="3">
            <a:schemeClr val="accent6"/>
          </a:fillRef>
          <a:effectRef idx="3">
            <a:schemeClr val="accent6"/>
          </a:effectRef>
          <a:fontRef idx="minor">
            <a:schemeClr val="lt1"/>
          </a:fontRef>
        </p:style>
        <p:txBody>
          <a:bodyPr wrap="square" lIns="0" tIns="0" rIns="0" bIns="36000" rtlCol="0" anchor="ctr"/>
          <a:lstStyle/>
          <a:p>
            <a:pPr algn="ctr"/>
            <a:r>
              <a:rPr lang="ja-JP" altLang="en-US" sz="1400" b="1" dirty="0">
                <a:solidFill>
                  <a:schemeClr val="accent6">
                    <a:lumMod val="50000"/>
                  </a:schemeClr>
                </a:solidFill>
                <a:latin typeface="BIZ UDPゴシック" panose="020B0400000000000000" pitchFamily="50" charset="-128"/>
                <a:ea typeface="BIZ UDPゴシック" panose="020B0400000000000000" pitchFamily="50" charset="-128"/>
              </a:rPr>
              <a:t>１４</a:t>
            </a:r>
            <a:endParaRPr lang="en-US" altLang="ja-JP" sz="1400" b="1" dirty="0">
              <a:solidFill>
                <a:schemeClr val="accent6">
                  <a:lumMod val="50000"/>
                </a:schemeClr>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9D5FF419-46C0-D5DB-1FC3-D0E97E3CFA70}"/>
              </a:ext>
            </a:extLst>
          </p:cNvPr>
          <p:cNvSpPr txBox="1"/>
          <p:nvPr/>
        </p:nvSpPr>
        <p:spPr>
          <a:xfrm>
            <a:off x="6202600" y="536987"/>
            <a:ext cx="3728864" cy="215444"/>
          </a:xfrm>
          <a:prstGeom prst="rect">
            <a:avLst/>
          </a:prstGeom>
          <a:noFill/>
        </p:spPr>
        <p:txBody>
          <a:bodyPr wrap="square" rtlCol="0">
            <a:spAutoFit/>
          </a:bodyPr>
          <a:lstStyle/>
          <a:p>
            <a:pPr algn="r"/>
            <a:r>
              <a:rPr kumimoji="1" lang="ja-JP" altLang="en-US" sz="800">
                <a:latin typeface="BIZ UDPゴシック" panose="020B0400000000000000" pitchFamily="50" charset="-128"/>
                <a:ea typeface="BIZ UDPゴシック" panose="020B0400000000000000" pitchFamily="50" charset="-128"/>
              </a:rPr>
              <a:t>出典：国土交通省</a:t>
            </a:r>
            <a:r>
              <a:rPr kumimoji="1" lang="en-US" altLang="ja-JP" sz="800">
                <a:latin typeface="BIZ UDPゴシック" panose="020B0400000000000000" pitchFamily="50" charset="-128"/>
                <a:ea typeface="BIZ UDPゴシック" panose="020B0400000000000000" pitchFamily="50" charset="-128"/>
              </a:rPr>
              <a:t>HP</a:t>
            </a:r>
            <a:endParaRPr lang="en-US" altLang="ja-JP" sz="800"/>
          </a:p>
        </p:txBody>
      </p:sp>
      <p:sp>
        <p:nvSpPr>
          <p:cNvPr id="13" name="正方形/長方形 12">
            <a:extLst>
              <a:ext uri="{FF2B5EF4-FFF2-40B4-BE49-F238E27FC236}">
                <a16:creationId xmlns:a16="http://schemas.microsoft.com/office/drawing/2014/main" id="{150BF8D8-6552-2257-397B-08EE3121AC34}"/>
              </a:ext>
            </a:extLst>
          </p:cNvPr>
          <p:cNvSpPr/>
          <p:nvPr/>
        </p:nvSpPr>
        <p:spPr>
          <a:xfrm>
            <a:off x="667496" y="2051626"/>
            <a:ext cx="1541108" cy="435438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004FFF45-D906-27CD-42DF-58ED4AC4CCD1}"/>
              </a:ext>
            </a:extLst>
          </p:cNvPr>
          <p:cNvSpPr txBox="1"/>
          <p:nvPr/>
        </p:nvSpPr>
        <p:spPr>
          <a:xfrm>
            <a:off x="667496" y="6463442"/>
            <a:ext cx="4528728" cy="318924"/>
          </a:xfrm>
          <a:prstGeom prst="rect">
            <a:avLst/>
          </a:prstGeom>
          <a:solidFill>
            <a:srgbClr val="FFFF99"/>
          </a:solidFill>
          <a:ln w="28575">
            <a:solidFill>
              <a:schemeClr val="accent2"/>
            </a:solidFill>
            <a:prstDash val="sysDash"/>
          </a:ln>
        </p:spPr>
        <p:txBody>
          <a:bodyPr wrap="square" lIns="108000" tIns="36000" rIns="108000" bIns="36000" rtlCol="0">
            <a:spAutoFit/>
          </a:bodyPr>
          <a:lstStyle/>
          <a:p>
            <a:r>
              <a:rPr kumimoji="1" lang="ja-JP" altLang="en-US" sz="1600" b="1">
                <a:solidFill>
                  <a:srgbClr val="0000CC"/>
                </a:solidFill>
                <a:latin typeface="BIZ UDPゴシック" panose="020B0400000000000000" pitchFamily="50" charset="-128"/>
                <a:ea typeface="BIZ UDPゴシック" panose="020B0400000000000000" pitchFamily="50" charset="-128"/>
              </a:rPr>
              <a:t>➡環境に関する様々な社会課題の解決が期待</a:t>
            </a:r>
            <a:endParaRPr kumimoji="1" lang="en-US" altLang="ja-JP" sz="1600" b="1">
              <a:solidFill>
                <a:srgbClr val="0000CC"/>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116261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3E08AC-B6A6-C49F-F041-4030CF6ABD43}"/>
              </a:ext>
            </a:extLst>
          </p:cNvPr>
          <p:cNvSpPr txBox="1">
            <a:spLocks/>
          </p:cNvSpPr>
          <p:nvPr/>
        </p:nvSpPr>
        <p:spPr bwMode="auto">
          <a:xfrm>
            <a:off x="1" y="5825"/>
            <a:ext cx="9905999" cy="540000"/>
          </a:xfrm>
          <a:prstGeom prst="rect">
            <a:avLst/>
          </a:prstGeom>
          <a:gradFill rotWithShape="1">
            <a:gsLst>
              <a:gs pos="0">
                <a:srgbClr val="00B050"/>
              </a:gs>
              <a:gs pos="80000">
                <a:srgbClr val="00B050"/>
              </a:gs>
              <a:gs pos="100000">
                <a:srgbClr val="00B050"/>
              </a:gs>
            </a:gsLst>
            <a:lin ang="5400000" scaled="0"/>
          </a:gradFill>
          <a:ln>
            <a:noFill/>
          </a:ln>
          <a:effectLst/>
          <a:scene3d>
            <a:camera prst="orthographicFront">
              <a:rot lat="0" lon="0" rev="0"/>
            </a:camera>
            <a:lightRig rig="threePt" dir="t">
              <a:rot lat="0" lon="0" rev="1200000"/>
            </a:lightRig>
          </a:scene3d>
          <a:sp3d/>
          <a:extLst>
            <a:ext uri="{91240B29-F687-4F45-9708-019B960494DF}">
              <a14:hiddenLine xmlns:a14="http://schemas.microsoft.com/office/drawing/2010/main" w="9525">
                <a:solidFill>
                  <a:srgbClr val="000000"/>
                </a:solidFill>
                <a:miter lim="800000"/>
                <a:headEnd/>
                <a:tailEnd/>
              </a14:hiddenLine>
            </a:ext>
          </a:extLst>
        </p:spPr>
        <p:txBody>
          <a:bodyPr vert="horz" wrap="square" lIns="99060" tIns="49530" rIns="99060" bIns="49530" numCol="1" rtlCol="0" anchor="ctr" anchorCtr="0" compatLnSpc="1">
            <a:prstTxWarp prst="textNoShape">
              <a:avLst/>
            </a:prstTxWarp>
            <a:normAutofit/>
          </a:bodyPr>
          <a:lstStyle>
            <a:lvl1pPr algn="ctr" rtl="0" fontAlgn="base">
              <a:spcBef>
                <a:spcPct val="0"/>
              </a:spcBef>
              <a:spcAft>
                <a:spcPct val="0"/>
              </a:spcAft>
              <a:defRPr kumimoji="1" sz="4400" kern="1200">
                <a:solidFill>
                  <a:schemeClr val="lt1"/>
                </a:solidFill>
                <a:latin typeface="+mn-lt"/>
                <a:ea typeface="+mn-ea"/>
                <a:cs typeface="+mn-cs"/>
              </a:defRPr>
            </a:lvl1pPr>
            <a:lvl2pPr algn="ctr" rtl="0" fontAlgn="base">
              <a:spcBef>
                <a:spcPct val="0"/>
              </a:spcBef>
              <a:spcAft>
                <a:spcPct val="0"/>
              </a:spcAft>
              <a:defRPr kumimoji="1" sz="4400">
                <a:solidFill>
                  <a:schemeClr val="lt1"/>
                </a:solidFill>
                <a:latin typeface="+mn-lt"/>
                <a:ea typeface="+mn-ea"/>
                <a:cs typeface="+mn-cs"/>
              </a:defRPr>
            </a:lvl2pPr>
            <a:lvl3pPr algn="ctr" rtl="0" fontAlgn="base">
              <a:spcBef>
                <a:spcPct val="0"/>
              </a:spcBef>
              <a:spcAft>
                <a:spcPct val="0"/>
              </a:spcAft>
              <a:defRPr kumimoji="1" sz="4400">
                <a:solidFill>
                  <a:schemeClr val="lt1"/>
                </a:solidFill>
                <a:latin typeface="+mn-lt"/>
                <a:ea typeface="+mn-ea"/>
                <a:cs typeface="+mn-cs"/>
              </a:defRPr>
            </a:lvl3pPr>
            <a:lvl4pPr algn="ctr" rtl="0" fontAlgn="base">
              <a:spcBef>
                <a:spcPct val="0"/>
              </a:spcBef>
              <a:spcAft>
                <a:spcPct val="0"/>
              </a:spcAft>
              <a:defRPr kumimoji="1" sz="4400">
                <a:solidFill>
                  <a:schemeClr val="lt1"/>
                </a:solidFill>
                <a:latin typeface="+mn-lt"/>
                <a:ea typeface="+mn-ea"/>
                <a:cs typeface="+mn-cs"/>
              </a:defRPr>
            </a:lvl4pPr>
            <a:lvl5pPr algn="ctr" rtl="0" fontAlgn="base">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algn="l" defTabSz="990570" fontAlgn="auto">
              <a:spcAft>
                <a:spcPts val="0"/>
              </a:spcAft>
              <a:defRPr/>
            </a:pPr>
            <a:r>
              <a:rPr lang="ja-JP" altLang="en-US" sz="2400" b="1">
                <a:solidFill>
                  <a:sysClr val="window" lastClr="FFFFFF"/>
                </a:solidFill>
                <a:latin typeface="BIZ UDPゴシック" panose="020B0400000000000000" pitchFamily="50" charset="-128"/>
                <a:ea typeface="BIZ UDPゴシック" panose="020B0400000000000000" pitchFamily="50" charset="-128"/>
              </a:rPr>
              <a:t>　１　国内外の動向 </a:t>
            </a:r>
          </a:p>
        </p:txBody>
      </p:sp>
      <p:sp>
        <p:nvSpPr>
          <p:cNvPr id="3" name="テキスト ボックス 2">
            <a:extLst>
              <a:ext uri="{FF2B5EF4-FFF2-40B4-BE49-F238E27FC236}">
                <a16:creationId xmlns:a16="http://schemas.microsoft.com/office/drawing/2014/main" id="{8AC5D6D0-ADA1-9B90-137C-F619EA98018F}"/>
              </a:ext>
            </a:extLst>
          </p:cNvPr>
          <p:cNvSpPr txBox="1"/>
          <p:nvPr/>
        </p:nvSpPr>
        <p:spPr>
          <a:xfrm>
            <a:off x="178326" y="587120"/>
            <a:ext cx="9549348" cy="369332"/>
          </a:xfrm>
          <a:prstGeom prst="rect">
            <a:avLst/>
          </a:prstGeom>
          <a:noFill/>
          <a:ln w="19050">
            <a:noFill/>
          </a:ln>
        </p:spPr>
        <p:txBody>
          <a:bodyPr wrap="square" rtlCol="0">
            <a:spAutoFit/>
          </a:bodyPr>
          <a:lstStyle/>
          <a:p>
            <a:pPr>
              <a:spcAft>
                <a:spcPts val="600"/>
              </a:spcAft>
            </a:pPr>
            <a:r>
              <a:rPr kumimoji="1" lang="en-US" altLang="ja-JP" b="1">
                <a:latin typeface="BIZ UDPゴシック" panose="020B0400000000000000" pitchFamily="50" charset="-128"/>
                <a:ea typeface="BIZ UDPゴシック" panose="020B0400000000000000" pitchFamily="50" charset="-128"/>
              </a:rPr>
              <a:t>【</a:t>
            </a:r>
            <a:r>
              <a:rPr kumimoji="1" lang="ja-JP" altLang="en-US" b="1">
                <a:latin typeface="BIZ UDPゴシック" panose="020B0400000000000000" pitchFamily="50" charset="-128"/>
                <a:ea typeface="BIZ UDPゴシック" panose="020B0400000000000000" pitchFamily="50" charset="-128"/>
              </a:rPr>
              <a:t>緑の基本計画</a:t>
            </a:r>
            <a:r>
              <a:rPr kumimoji="1" lang="en-US" altLang="ja-JP" b="1">
                <a:latin typeface="BIZ UDPゴシック" panose="020B0400000000000000" pitchFamily="50" charset="-128"/>
                <a:ea typeface="BIZ UDPゴシック" panose="020B0400000000000000" pitchFamily="50" charset="-128"/>
              </a:rPr>
              <a:t>×</a:t>
            </a:r>
            <a:r>
              <a:rPr kumimoji="1" lang="ja-JP" altLang="en-US" b="1">
                <a:latin typeface="BIZ UDPゴシック" panose="020B0400000000000000" pitchFamily="50" charset="-128"/>
                <a:ea typeface="BIZ UDPゴシック" panose="020B0400000000000000" pitchFamily="50" charset="-128"/>
              </a:rPr>
              <a:t>グリーンインフラガイドライン（案）</a:t>
            </a:r>
            <a:r>
              <a:rPr kumimoji="1" lang="en-US" altLang="ja-JP" b="1">
                <a:latin typeface="BIZ UDPゴシック" panose="020B0400000000000000" pitchFamily="50" charset="-128"/>
                <a:ea typeface="BIZ UDPゴシック" panose="020B0400000000000000" pitchFamily="50" charset="-128"/>
              </a:rPr>
              <a:t>】</a:t>
            </a:r>
            <a:r>
              <a:rPr kumimoji="1" lang="ja-JP" altLang="en-US" sz="1400">
                <a:latin typeface="BIZ UDPゴシック" panose="020B0400000000000000" pitchFamily="50" charset="-128"/>
                <a:ea typeface="BIZ UDPゴシック" panose="020B0400000000000000" pitchFamily="50" charset="-128"/>
              </a:rPr>
              <a:t>（国土交通省）</a:t>
            </a:r>
            <a:endParaRPr kumimoji="1" lang="en-US" altLang="ja-JP">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71E7BEB9-08F6-5343-16B9-E420D0577EB5}"/>
              </a:ext>
            </a:extLst>
          </p:cNvPr>
          <p:cNvSpPr txBox="1"/>
          <p:nvPr/>
        </p:nvSpPr>
        <p:spPr>
          <a:xfrm>
            <a:off x="416496" y="2580348"/>
            <a:ext cx="4536504" cy="338554"/>
          </a:xfrm>
          <a:prstGeom prst="rect">
            <a:avLst/>
          </a:prstGeom>
          <a:noFill/>
        </p:spPr>
        <p:txBody>
          <a:bodyPr wrap="square" rtlCol="0">
            <a:spAutoFit/>
          </a:bodyPr>
          <a:lstStyle/>
          <a:p>
            <a:r>
              <a:rPr kumimoji="1" lang="ja-JP" altLang="en-US" sz="1600">
                <a:latin typeface="BIZ UDPゴシック" panose="020B0400000000000000" pitchFamily="50" charset="-128"/>
                <a:ea typeface="BIZ UDPゴシック" panose="020B0400000000000000" pitchFamily="50" charset="-128"/>
              </a:rPr>
              <a:t>＜主な地域課題及び検討すべき事項など＞</a:t>
            </a:r>
            <a:endParaRPr kumimoji="1" lang="en-US" altLang="ja-JP" sz="1600">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C469C5CC-30B5-AF69-2B53-F57BA51EC4EF}"/>
              </a:ext>
            </a:extLst>
          </p:cNvPr>
          <p:cNvSpPr txBox="1"/>
          <p:nvPr/>
        </p:nvSpPr>
        <p:spPr>
          <a:xfrm>
            <a:off x="488504" y="2962694"/>
            <a:ext cx="1620000" cy="369332"/>
          </a:xfrm>
          <a:prstGeom prst="rect">
            <a:avLst/>
          </a:prstGeom>
          <a:solidFill>
            <a:schemeClr val="accent6">
              <a:lumMod val="20000"/>
              <a:lumOff val="80000"/>
            </a:schemeClr>
          </a:solidFill>
          <a:ln w="12700">
            <a:solidFill>
              <a:schemeClr val="accent6">
                <a:lumMod val="60000"/>
                <a:lumOff val="40000"/>
              </a:schemeClr>
            </a:solidFill>
          </a:ln>
        </p:spPr>
        <p:txBody>
          <a:bodyPr wrap="square" rtlCol="0">
            <a:spAutoFit/>
          </a:bodyPr>
          <a:lstStyle/>
          <a:p>
            <a:pPr algn="ctr"/>
            <a:r>
              <a:rPr kumimoji="1" lang="ja-JP" altLang="en-US">
                <a:latin typeface="BIZ UDPゴシック" panose="020B0400000000000000" pitchFamily="50" charset="-128"/>
                <a:ea typeface="BIZ UDPゴシック" panose="020B0400000000000000" pitchFamily="50" charset="-128"/>
              </a:rPr>
              <a:t>気候変動</a:t>
            </a:r>
            <a:endParaRPr kumimoji="1" lang="en-US" altLang="ja-JP">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91253499-B0A1-4F23-E5F8-1C6C8DEC7892}"/>
              </a:ext>
            </a:extLst>
          </p:cNvPr>
          <p:cNvSpPr txBox="1"/>
          <p:nvPr/>
        </p:nvSpPr>
        <p:spPr>
          <a:xfrm>
            <a:off x="488504" y="3627573"/>
            <a:ext cx="1620000" cy="369332"/>
          </a:xfrm>
          <a:prstGeom prst="rect">
            <a:avLst/>
          </a:prstGeom>
          <a:solidFill>
            <a:schemeClr val="accent6">
              <a:lumMod val="20000"/>
              <a:lumOff val="80000"/>
            </a:schemeClr>
          </a:solidFill>
          <a:ln w="12700">
            <a:solidFill>
              <a:schemeClr val="accent6">
                <a:lumMod val="60000"/>
                <a:lumOff val="40000"/>
              </a:schemeClr>
            </a:solidFill>
          </a:ln>
        </p:spPr>
        <p:txBody>
          <a:bodyPr wrap="square" rtlCol="0">
            <a:spAutoFit/>
          </a:bodyPr>
          <a:lstStyle/>
          <a:p>
            <a:pPr algn="ctr"/>
            <a:r>
              <a:rPr kumimoji="1" lang="ja-JP" altLang="en-US">
                <a:latin typeface="BIZ UDPゴシック" panose="020B0400000000000000" pitchFamily="50" charset="-128"/>
                <a:ea typeface="BIZ UDPゴシック" panose="020B0400000000000000" pitchFamily="50" charset="-128"/>
              </a:rPr>
              <a:t>生物多様性</a:t>
            </a:r>
            <a:endParaRPr kumimoji="1" lang="en-US" altLang="ja-JP">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01A8E2FE-C2B9-329B-3CC1-57E9EF3EDAAD}"/>
              </a:ext>
            </a:extLst>
          </p:cNvPr>
          <p:cNvSpPr txBox="1"/>
          <p:nvPr/>
        </p:nvSpPr>
        <p:spPr>
          <a:xfrm>
            <a:off x="488504" y="4362826"/>
            <a:ext cx="1620000" cy="369332"/>
          </a:xfrm>
          <a:prstGeom prst="rect">
            <a:avLst/>
          </a:prstGeom>
          <a:solidFill>
            <a:schemeClr val="accent6">
              <a:lumMod val="20000"/>
              <a:lumOff val="80000"/>
            </a:schemeClr>
          </a:solidFill>
          <a:ln w="12700">
            <a:solidFill>
              <a:schemeClr val="accent6">
                <a:lumMod val="60000"/>
                <a:lumOff val="40000"/>
              </a:schemeClr>
            </a:solidFill>
          </a:ln>
        </p:spPr>
        <p:txBody>
          <a:bodyPr wrap="square" rtlCol="0">
            <a:spAutoFit/>
          </a:bodyPr>
          <a:lstStyle/>
          <a:p>
            <a:pPr algn="ctr"/>
            <a:r>
              <a:rPr kumimoji="1" lang="ja-JP" altLang="en-US">
                <a:latin typeface="BIZ UDPゴシック" panose="020B0400000000000000" pitchFamily="50" charset="-128"/>
                <a:ea typeface="BIZ UDPゴシック" panose="020B0400000000000000" pitchFamily="50" charset="-128"/>
              </a:rPr>
              <a:t>ゼロカーボン</a:t>
            </a:r>
            <a:endParaRPr kumimoji="1" lang="en-US" altLang="ja-JP">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0CDE5C84-04DF-6C37-EA01-D69B3DABCAF9}"/>
              </a:ext>
            </a:extLst>
          </p:cNvPr>
          <p:cNvSpPr txBox="1"/>
          <p:nvPr/>
        </p:nvSpPr>
        <p:spPr>
          <a:xfrm>
            <a:off x="488504" y="5589301"/>
            <a:ext cx="1620000" cy="369332"/>
          </a:xfrm>
          <a:prstGeom prst="rect">
            <a:avLst/>
          </a:prstGeom>
          <a:solidFill>
            <a:schemeClr val="accent6">
              <a:lumMod val="20000"/>
              <a:lumOff val="80000"/>
            </a:schemeClr>
          </a:solidFill>
          <a:ln w="12700">
            <a:solidFill>
              <a:schemeClr val="accent6">
                <a:lumMod val="60000"/>
                <a:lumOff val="40000"/>
              </a:schemeClr>
            </a:solidFill>
          </a:ln>
        </p:spPr>
        <p:txBody>
          <a:bodyPr wrap="square" rtlCol="0">
            <a:spAutoFit/>
          </a:bodyPr>
          <a:lstStyle/>
          <a:p>
            <a:pPr algn="ctr"/>
            <a:r>
              <a:rPr kumimoji="1" lang="ja-JP" altLang="en-US">
                <a:latin typeface="BIZ UDPゴシック" panose="020B0400000000000000" pitchFamily="50" charset="-128"/>
                <a:ea typeface="BIZ UDPゴシック" panose="020B0400000000000000" pitchFamily="50" charset="-128"/>
              </a:rPr>
              <a:t>健康増進</a:t>
            </a:r>
            <a:endParaRPr kumimoji="1" lang="en-US" altLang="ja-JP">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4AE01E24-49CD-02AC-3233-8CFC74A93A4F}"/>
              </a:ext>
            </a:extLst>
          </p:cNvPr>
          <p:cNvSpPr txBox="1"/>
          <p:nvPr/>
        </p:nvSpPr>
        <p:spPr>
          <a:xfrm>
            <a:off x="488504" y="6248360"/>
            <a:ext cx="1620000" cy="369332"/>
          </a:xfrm>
          <a:prstGeom prst="rect">
            <a:avLst/>
          </a:prstGeom>
          <a:solidFill>
            <a:schemeClr val="accent6">
              <a:lumMod val="20000"/>
              <a:lumOff val="80000"/>
            </a:schemeClr>
          </a:solidFill>
          <a:ln w="12700">
            <a:solidFill>
              <a:schemeClr val="accent6">
                <a:lumMod val="60000"/>
                <a:lumOff val="40000"/>
              </a:schemeClr>
            </a:solidFill>
          </a:ln>
        </p:spPr>
        <p:txBody>
          <a:bodyPr wrap="square" rtlCol="0">
            <a:spAutoFit/>
          </a:bodyPr>
          <a:lstStyle/>
          <a:p>
            <a:pPr algn="ctr"/>
            <a:r>
              <a:rPr kumimoji="1" lang="ja-JP" altLang="en-US">
                <a:latin typeface="BIZ UDPゴシック" panose="020B0400000000000000" pitchFamily="50" charset="-128"/>
                <a:ea typeface="BIZ UDPゴシック" panose="020B0400000000000000" pitchFamily="50" charset="-128"/>
              </a:rPr>
              <a:t>にぎわい創出</a:t>
            </a:r>
            <a:endParaRPr kumimoji="1" lang="en-US" altLang="ja-JP">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00485A9C-BA4B-3D1F-4BD5-C7A280D15E2B}"/>
              </a:ext>
            </a:extLst>
          </p:cNvPr>
          <p:cNvSpPr txBox="1"/>
          <p:nvPr/>
        </p:nvSpPr>
        <p:spPr>
          <a:xfrm>
            <a:off x="2524487" y="2962694"/>
            <a:ext cx="2716545" cy="584775"/>
          </a:xfrm>
          <a:prstGeom prst="rect">
            <a:avLst/>
          </a:prstGeom>
          <a:noFill/>
          <a:ln w="19050">
            <a:solidFill>
              <a:schemeClr val="accent6">
                <a:lumMod val="40000"/>
                <a:lumOff val="60000"/>
              </a:schemeClr>
            </a:solidFill>
            <a:prstDash val="sysDash"/>
          </a:ln>
        </p:spPr>
        <p:txBody>
          <a:bodyPr wrap="square" rtlCol="0">
            <a:spAutoFit/>
          </a:bodyPr>
          <a:lstStyle/>
          <a:p>
            <a:r>
              <a:rPr kumimoji="1" lang="ja-JP" altLang="en-US" sz="1600">
                <a:latin typeface="BIZ UDPゴシック" panose="020B0400000000000000" pitchFamily="50" charset="-128"/>
                <a:ea typeface="BIZ UDPゴシック" panose="020B0400000000000000" pitchFamily="50" charset="-128"/>
              </a:rPr>
              <a:t>○雨水流出抑制・浸水軽減</a:t>
            </a:r>
            <a:endParaRPr kumimoji="1" lang="en-US" altLang="ja-JP" sz="1600">
              <a:latin typeface="BIZ UDPゴシック" panose="020B0400000000000000" pitchFamily="50" charset="-128"/>
              <a:ea typeface="BIZ UDPゴシック" panose="020B0400000000000000" pitchFamily="50" charset="-128"/>
            </a:endParaRPr>
          </a:p>
          <a:p>
            <a:r>
              <a:rPr kumimoji="1" lang="ja-JP" altLang="en-US" sz="1600">
                <a:latin typeface="BIZ UDPゴシック" panose="020B0400000000000000" pitchFamily="50" charset="-128"/>
                <a:ea typeface="BIZ UDPゴシック" panose="020B0400000000000000" pitchFamily="50" charset="-128"/>
              </a:rPr>
              <a:t>○都市部における暑熱対策</a:t>
            </a:r>
            <a:endParaRPr kumimoji="1" lang="en-US" altLang="ja-JP" sz="1600">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6291556B-CA12-3EB5-9291-61F2CE1DA4CD}"/>
              </a:ext>
            </a:extLst>
          </p:cNvPr>
          <p:cNvSpPr txBox="1"/>
          <p:nvPr/>
        </p:nvSpPr>
        <p:spPr>
          <a:xfrm>
            <a:off x="2524487" y="3636277"/>
            <a:ext cx="6028913" cy="593176"/>
          </a:xfrm>
          <a:prstGeom prst="rect">
            <a:avLst/>
          </a:prstGeom>
          <a:noFill/>
          <a:ln w="19050">
            <a:solidFill>
              <a:schemeClr val="accent6">
                <a:lumMod val="40000"/>
                <a:lumOff val="60000"/>
              </a:schemeClr>
            </a:solidFill>
            <a:prstDash val="sysDash"/>
          </a:ln>
        </p:spPr>
        <p:txBody>
          <a:bodyPr wrap="square" rtlCol="0">
            <a:spAutoFit/>
          </a:bodyPr>
          <a:lstStyle/>
          <a:p>
            <a:pPr>
              <a:lnSpc>
                <a:spcPts val="2100"/>
              </a:lnSpc>
            </a:pPr>
            <a:r>
              <a:rPr kumimoji="1" lang="ja-JP" altLang="en-US" sz="1600" dirty="0">
                <a:latin typeface="BIZ UDPゴシック" panose="020B0400000000000000" pitchFamily="50" charset="-128"/>
                <a:ea typeface="BIZ UDPゴシック" panose="020B0400000000000000" pitchFamily="50" charset="-128"/>
              </a:rPr>
              <a:t>○場の保全・再生・質の向上、都市部内外の生態系ネットワーク化、</a:t>
            </a:r>
            <a:endParaRPr kumimoji="1" lang="en-US" altLang="ja-JP" sz="1600" dirty="0">
              <a:latin typeface="BIZ UDPゴシック" panose="020B0400000000000000" pitchFamily="50" charset="-128"/>
              <a:ea typeface="BIZ UDPゴシック" panose="020B0400000000000000" pitchFamily="50" charset="-128"/>
            </a:endParaRPr>
          </a:p>
          <a:p>
            <a:pPr>
              <a:lnSpc>
                <a:spcPts val="2100"/>
              </a:lnSpc>
            </a:pPr>
            <a:r>
              <a:rPr kumimoji="1" lang="ja-JP" altLang="en-US" sz="1600">
                <a:latin typeface="BIZ UDPゴシック" panose="020B0400000000000000" pitchFamily="50" charset="-128"/>
                <a:ea typeface="BIZ UDPゴシック" panose="020B0400000000000000" pitchFamily="50" charset="-128"/>
              </a:rPr>
              <a:t>　 環境教育や自然とのふれあいの機会提供</a:t>
            </a:r>
            <a:endParaRPr kumimoji="1" lang="en-US" altLang="ja-JP" sz="1600" dirty="0">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1EF0ADE8-C56B-8C15-9D77-CA7E24B997AE}"/>
              </a:ext>
            </a:extLst>
          </p:cNvPr>
          <p:cNvSpPr txBox="1"/>
          <p:nvPr/>
        </p:nvSpPr>
        <p:spPr>
          <a:xfrm>
            <a:off x="2524487" y="4347442"/>
            <a:ext cx="4660761" cy="1169551"/>
          </a:xfrm>
          <a:prstGeom prst="rect">
            <a:avLst/>
          </a:prstGeom>
          <a:noFill/>
          <a:ln w="19050">
            <a:solidFill>
              <a:schemeClr val="accent6">
                <a:lumMod val="40000"/>
                <a:lumOff val="60000"/>
              </a:schemeClr>
            </a:solidFill>
            <a:prstDash val="sysDash"/>
          </a:ln>
        </p:spPr>
        <p:txBody>
          <a:bodyPr wrap="square" rtlCol="0">
            <a:spAutoFit/>
          </a:bodyPr>
          <a:lstStyle/>
          <a:p>
            <a:pPr>
              <a:lnSpc>
                <a:spcPts val="2100"/>
              </a:lnSpc>
            </a:pPr>
            <a:r>
              <a:rPr kumimoji="1" lang="ja-JP" altLang="en-US" sz="1600">
                <a:latin typeface="BIZ UDPゴシック" panose="020B0400000000000000" pitchFamily="50" charset="-128"/>
                <a:ea typeface="BIZ UDPゴシック" panose="020B0400000000000000" pitchFamily="50" charset="-128"/>
              </a:rPr>
              <a:t>○</a:t>
            </a:r>
            <a:r>
              <a:rPr kumimoji="1" lang="en-US" altLang="ja-JP" sz="1600">
                <a:latin typeface="BIZ UDPゴシック" panose="020B0400000000000000" pitchFamily="50" charset="-128"/>
                <a:ea typeface="BIZ UDPゴシック" panose="020B0400000000000000" pitchFamily="50" charset="-128"/>
              </a:rPr>
              <a:t>CO</a:t>
            </a:r>
            <a:r>
              <a:rPr kumimoji="1" lang="en-US" altLang="ja-JP" sz="1050">
                <a:latin typeface="BIZ UDPゴシック" panose="020B0400000000000000" pitchFamily="50" charset="-128"/>
                <a:ea typeface="BIZ UDPゴシック" panose="020B0400000000000000" pitchFamily="50" charset="-128"/>
              </a:rPr>
              <a:t>2</a:t>
            </a:r>
            <a:r>
              <a:rPr kumimoji="1" lang="ja-JP" altLang="en-US" sz="1600">
                <a:latin typeface="BIZ UDPゴシック" panose="020B0400000000000000" pitchFamily="50" charset="-128"/>
                <a:ea typeface="BIZ UDPゴシック" panose="020B0400000000000000" pitchFamily="50" charset="-128"/>
              </a:rPr>
              <a:t>吸収量の増加</a:t>
            </a:r>
            <a:endParaRPr kumimoji="1" lang="en-US" altLang="ja-JP" sz="1600">
              <a:latin typeface="BIZ UDPゴシック" panose="020B0400000000000000" pitchFamily="50" charset="-128"/>
              <a:ea typeface="BIZ UDPゴシック" panose="020B0400000000000000" pitchFamily="50" charset="-128"/>
            </a:endParaRPr>
          </a:p>
          <a:p>
            <a:pPr>
              <a:lnSpc>
                <a:spcPts val="2100"/>
              </a:lnSpc>
            </a:pPr>
            <a:r>
              <a:rPr kumimoji="1" lang="en-US" altLang="ja-JP" sz="1600">
                <a:latin typeface="BIZ UDPゴシック" panose="020B0400000000000000" pitchFamily="50" charset="-128"/>
                <a:ea typeface="BIZ UDPゴシック" panose="020B0400000000000000" pitchFamily="50" charset="-128"/>
              </a:rPr>
              <a:t>   </a:t>
            </a:r>
            <a:r>
              <a:rPr kumimoji="1" lang="ja-JP" altLang="en-US" sz="1600">
                <a:latin typeface="BIZ UDPゴシック" panose="020B0400000000000000" pitchFamily="50" charset="-128"/>
                <a:ea typeface="BIZ UDPゴシック" panose="020B0400000000000000" pitchFamily="50" charset="-128"/>
              </a:rPr>
              <a:t>（植栽地の拡大、木材利用の推進など）</a:t>
            </a:r>
            <a:endParaRPr kumimoji="1" lang="en-US" altLang="ja-JP" sz="1600">
              <a:latin typeface="BIZ UDPゴシック" panose="020B0400000000000000" pitchFamily="50" charset="-128"/>
              <a:ea typeface="BIZ UDPゴシック" panose="020B0400000000000000" pitchFamily="50" charset="-128"/>
            </a:endParaRPr>
          </a:p>
          <a:p>
            <a:pPr>
              <a:lnSpc>
                <a:spcPts val="2100"/>
              </a:lnSpc>
            </a:pPr>
            <a:r>
              <a:rPr kumimoji="1" lang="ja-JP" altLang="en-US" sz="1600">
                <a:latin typeface="BIZ UDPゴシック" panose="020B0400000000000000" pitchFamily="50" charset="-128"/>
                <a:ea typeface="BIZ UDPゴシック" panose="020B0400000000000000" pitchFamily="50" charset="-128"/>
              </a:rPr>
              <a:t>○間接的な</a:t>
            </a:r>
            <a:r>
              <a:rPr kumimoji="1" lang="en-US" altLang="ja-JP" sz="1600">
                <a:latin typeface="BIZ UDPゴシック" panose="020B0400000000000000" pitchFamily="50" charset="-128"/>
                <a:ea typeface="BIZ UDPゴシック" panose="020B0400000000000000" pitchFamily="50" charset="-128"/>
              </a:rPr>
              <a:t>CO</a:t>
            </a:r>
            <a:r>
              <a:rPr kumimoji="1" lang="en-US" altLang="ja-JP" sz="1050">
                <a:latin typeface="BIZ UDPゴシック" panose="020B0400000000000000" pitchFamily="50" charset="-128"/>
                <a:ea typeface="BIZ UDPゴシック" panose="020B0400000000000000" pitchFamily="50" charset="-128"/>
              </a:rPr>
              <a:t>2</a:t>
            </a:r>
            <a:r>
              <a:rPr kumimoji="1" lang="ja-JP" altLang="en-US" sz="1600">
                <a:latin typeface="BIZ UDPゴシック" panose="020B0400000000000000" pitchFamily="50" charset="-128"/>
                <a:ea typeface="BIZ UDPゴシック" panose="020B0400000000000000" pitchFamily="50" charset="-128"/>
              </a:rPr>
              <a:t>排出量の削減</a:t>
            </a:r>
            <a:endParaRPr kumimoji="1" lang="en-US" altLang="ja-JP" sz="1600">
              <a:latin typeface="BIZ UDPゴシック" panose="020B0400000000000000" pitchFamily="50" charset="-128"/>
              <a:ea typeface="BIZ UDPゴシック" panose="020B0400000000000000" pitchFamily="50" charset="-128"/>
            </a:endParaRPr>
          </a:p>
          <a:p>
            <a:pPr>
              <a:lnSpc>
                <a:spcPts val="2100"/>
              </a:lnSpc>
            </a:pPr>
            <a:r>
              <a:rPr kumimoji="1" lang="ja-JP" altLang="en-US" sz="1600">
                <a:latin typeface="BIZ UDPゴシック" panose="020B0400000000000000" pitchFamily="50" charset="-128"/>
                <a:ea typeface="BIZ UDPゴシック" panose="020B0400000000000000" pitchFamily="50" charset="-128"/>
              </a:rPr>
              <a:t>　 （化石燃料の使用抑制・エネルギー使用量低減）</a:t>
            </a:r>
            <a:endParaRPr kumimoji="1" lang="en-US" altLang="ja-JP" sz="160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75F1B9F9-E622-BB51-9DD0-56B2AB8DFC0D}"/>
              </a:ext>
            </a:extLst>
          </p:cNvPr>
          <p:cNvSpPr txBox="1"/>
          <p:nvPr/>
        </p:nvSpPr>
        <p:spPr>
          <a:xfrm>
            <a:off x="2524487" y="5590742"/>
            <a:ext cx="5884897" cy="584775"/>
          </a:xfrm>
          <a:prstGeom prst="rect">
            <a:avLst/>
          </a:prstGeom>
          <a:noFill/>
          <a:ln w="19050">
            <a:solidFill>
              <a:schemeClr val="accent6">
                <a:lumMod val="40000"/>
                <a:lumOff val="60000"/>
              </a:schemeClr>
            </a:solidFill>
            <a:prstDash val="sysDash"/>
          </a:ln>
        </p:spPr>
        <p:txBody>
          <a:bodyPr wrap="square" rtlCol="0">
            <a:spAutoFit/>
          </a:bodyPr>
          <a:lstStyle/>
          <a:p>
            <a:pPr marL="273050" indent="-273050"/>
            <a:r>
              <a:rPr kumimoji="1" lang="ja-JP" altLang="en-US" sz="1600" dirty="0">
                <a:latin typeface="BIZ UDPゴシック" panose="020B0400000000000000" pitchFamily="50" charset="-128"/>
                <a:ea typeface="BIZ UDPゴシック" panose="020B0400000000000000" pitchFamily="50" charset="-128"/>
              </a:rPr>
              <a:t>○身体活動の促進する空間整備、植物が身近にある環境の確保、</a:t>
            </a:r>
            <a:endParaRPr kumimoji="1" lang="en-US" altLang="ja-JP" sz="1600" dirty="0">
              <a:latin typeface="BIZ UDPゴシック" panose="020B0400000000000000" pitchFamily="50" charset="-128"/>
              <a:ea typeface="BIZ UDPゴシック" panose="020B0400000000000000" pitchFamily="50" charset="-128"/>
            </a:endParaRPr>
          </a:p>
          <a:p>
            <a:pPr marL="273050" indent="-273050"/>
            <a:r>
              <a:rPr kumimoji="1" lang="ja-JP" altLang="en-US" sz="1600">
                <a:latin typeface="BIZ UDPゴシック" panose="020B0400000000000000" pitchFamily="50" charset="-128"/>
                <a:ea typeface="BIZ UDPゴシック" panose="020B0400000000000000" pitchFamily="50" charset="-128"/>
              </a:rPr>
              <a:t>　 他者とのコミュニケーション促進</a:t>
            </a:r>
            <a:endParaRPr kumimoji="1" lang="en-US" altLang="ja-JP" sz="1600" dirty="0">
              <a:latin typeface="BIZ UDPゴシック" panose="020B0400000000000000" pitchFamily="50" charset="-128"/>
              <a:ea typeface="BIZ UDPゴシック" panose="020B0400000000000000" pitchFamily="50" charset="-128"/>
            </a:endParaRPr>
          </a:p>
        </p:txBody>
      </p:sp>
      <p:sp>
        <p:nvSpPr>
          <p:cNvPr id="17" name="テキスト ボックス 16">
            <a:extLst>
              <a:ext uri="{FF2B5EF4-FFF2-40B4-BE49-F238E27FC236}">
                <a16:creationId xmlns:a16="http://schemas.microsoft.com/office/drawing/2014/main" id="{D92BABCC-6D88-A416-1BDF-7409A59EEE8F}"/>
              </a:ext>
            </a:extLst>
          </p:cNvPr>
          <p:cNvSpPr txBox="1"/>
          <p:nvPr/>
        </p:nvSpPr>
        <p:spPr>
          <a:xfrm>
            <a:off x="2524487" y="6248360"/>
            <a:ext cx="6748993" cy="338554"/>
          </a:xfrm>
          <a:prstGeom prst="rect">
            <a:avLst/>
          </a:prstGeom>
          <a:noFill/>
          <a:ln w="19050">
            <a:solidFill>
              <a:schemeClr val="accent6">
                <a:lumMod val="40000"/>
                <a:lumOff val="60000"/>
              </a:schemeClr>
            </a:solidFill>
            <a:prstDash val="sysDash"/>
          </a:ln>
        </p:spPr>
        <p:txBody>
          <a:bodyPr wrap="square" rtlCol="0">
            <a:spAutoFit/>
          </a:bodyPr>
          <a:lstStyle/>
          <a:p>
            <a:r>
              <a:rPr kumimoji="1" lang="ja-JP" altLang="en-US" sz="1600">
                <a:latin typeface="BIZ UDPゴシック" panose="020B0400000000000000" pitchFamily="50" charset="-128"/>
                <a:ea typeface="BIZ UDPゴシック" panose="020B0400000000000000" pitchFamily="50" charset="-128"/>
              </a:rPr>
              <a:t>○良好な都市環境や居心地の良い空間の形成、緑に触れる機会の創出</a:t>
            </a:r>
            <a:endParaRPr kumimoji="1" lang="en-US" altLang="ja-JP" sz="1600">
              <a:latin typeface="BIZ UDPゴシック" panose="020B0400000000000000" pitchFamily="50" charset="-128"/>
              <a:ea typeface="BIZ UDPゴシック" panose="020B0400000000000000" pitchFamily="50" charset="-128"/>
            </a:endParaRPr>
          </a:p>
        </p:txBody>
      </p:sp>
      <p:cxnSp>
        <p:nvCxnSpPr>
          <p:cNvPr id="21" name="直線コネクタ 20">
            <a:extLst>
              <a:ext uri="{FF2B5EF4-FFF2-40B4-BE49-F238E27FC236}">
                <a16:creationId xmlns:a16="http://schemas.microsoft.com/office/drawing/2014/main" id="{C25D3077-657D-4E28-B585-2B9233904701}"/>
              </a:ext>
            </a:extLst>
          </p:cNvPr>
          <p:cNvCxnSpPr>
            <a:cxnSpLocks/>
          </p:cNvCxnSpPr>
          <p:nvPr/>
        </p:nvCxnSpPr>
        <p:spPr>
          <a:xfrm>
            <a:off x="2103764" y="3147360"/>
            <a:ext cx="410201" cy="0"/>
          </a:xfrm>
          <a:prstGeom prst="line">
            <a:avLst/>
          </a:prstGeom>
          <a:ln w="1905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0EFF92B8-E50A-800C-2527-46B57DEFD517}"/>
              </a:ext>
            </a:extLst>
          </p:cNvPr>
          <p:cNvCxnSpPr>
            <a:cxnSpLocks/>
          </p:cNvCxnSpPr>
          <p:nvPr/>
        </p:nvCxnSpPr>
        <p:spPr>
          <a:xfrm>
            <a:off x="2103764" y="3823929"/>
            <a:ext cx="410201" cy="0"/>
          </a:xfrm>
          <a:prstGeom prst="line">
            <a:avLst/>
          </a:prstGeom>
          <a:ln w="1905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35E4EAFA-B226-0C4F-DA8F-64A9EC09D287}"/>
              </a:ext>
            </a:extLst>
          </p:cNvPr>
          <p:cNvCxnSpPr>
            <a:cxnSpLocks/>
          </p:cNvCxnSpPr>
          <p:nvPr/>
        </p:nvCxnSpPr>
        <p:spPr>
          <a:xfrm>
            <a:off x="2103764" y="4511669"/>
            <a:ext cx="410201" cy="0"/>
          </a:xfrm>
          <a:prstGeom prst="line">
            <a:avLst/>
          </a:prstGeom>
          <a:ln w="1905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B73C966A-BDAD-CF26-4BF8-63ED2D33ABD3}"/>
              </a:ext>
            </a:extLst>
          </p:cNvPr>
          <p:cNvCxnSpPr>
            <a:cxnSpLocks/>
          </p:cNvCxnSpPr>
          <p:nvPr/>
        </p:nvCxnSpPr>
        <p:spPr>
          <a:xfrm>
            <a:off x="2103764" y="5773967"/>
            <a:ext cx="410201" cy="0"/>
          </a:xfrm>
          <a:prstGeom prst="line">
            <a:avLst/>
          </a:prstGeom>
          <a:ln w="1905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E7A3343D-3664-9B79-4784-90939DDF5E0C}"/>
              </a:ext>
            </a:extLst>
          </p:cNvPr>
          <p:cNvCxnSpPr>
            <a:cxnSpLocks/>
          </p:cNvCxnSpPr>
          <p:nvPr/>
        </p:nvCxnSpPr>
        <p:spPr>
          <a:xfrm>
            <a:off x="2103764" y="6433026"/>
            <a:ext cx="410201" cy="0"/>
          </a:xfrm>
          <a:prstGeom prst="line">
            <a:avLst/>
          </a:prstGeom>
          <a:ln w="1905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ADBC99F3-20E5-40D9-833C-739F5C7F8B27}"/>
              </a:ext>
            </a:extLst>
          </p:cNvPr>
          <p:cNvSpPr txBox="1"/>
          <p:nvPr/>
        </p:nvSpPr>
        <p:spPr>
          <a:xfrm>
            <a:off x="416450" y="1916832"/>
            <a:ext cx="9001046" cy="584775"/>
          </a:xfrm>
          <a:prstGeom prst="rect">
            <a:avLst/>
          </a:prstGeom>
          <a:noFill/>
        </p:spPr>
        <p:txBody>
          <a:bodyPr wrap="square" rtlCol="0">
            <a:spAutoFit/>
          </a:bodyPr>
          <a:lstStyle/>
          <a:p>
            <a:r>
              <a:rPr kumimoji="1" lang="ja-JP" altLang="en-US" sz="1600">
                <a:latin typeface="BIZ UDPゴシック" panose="020B0400000000000000" pitchFamily="50" charset="-128"/>
                <a:ea typeface="BIZ UDPゴシック" panose="020B0400000000000000" pitchFamily="50" charset="-128"/>
              </a:rPr>
              <a:t>＜重要となるポイント＞　　</a:t>
            </a:r>
            <a:endParaRPr kumimoji="1" lang="en-US" altLang="ja-JP" sz="1600">
              <a:latin typeface="BIZ UDPゴシック" panose="020B0400000000000000" pitchFamily="50" charset="-128"/>
              <a:ea typeface="BIZ UDPゴシック" panose="020B0400000000000000" pitchFamily="50" charset="-128"/>
            </a:endParaRPr>
          </a:p>
          <a:p>
            <a:r>
              <a:rPr kumimoji="1" lang="ja-JP" altLang="en-US" sz="1600">
                <a:latin typeface="BIZ UDPゴシック" panose="020B0400000000000000" pitchFamily="50" charset="-128"/>
                <a:ea typeface="BIZ UDPゴシック" panose="020B0400000000000000" pitchFamily="50" charset="-128"/>
              </a:rPr>
              <a:t>　　　他部局連携、官民連携、広域的な視点</a:t>
            </a:r>
            <a:endParaRPr kumimoji="1" lang="en-US" altLang="ja-JP" sz="1600">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B7A06BFA-2D47-73DE-6011-792426409F70}"/>
              </a:ext>
            </a:extLst>
          </p:cNvPr>
          <p:cNvSpPr txBox="1"/>
          <p:nvPr/>
        </p:nvSpPr>
        <p:spPr>
          <a:xfrm>
            <a:off x="178326" y="961369"/>
            <a:ext cx="9549348" cy="923330"/>
          </a:xfrm>
          <a:prstGeom prst="rect">
            <a:avLst/>
          </a:prstGeom>
          <a:noFill/>
          <a:ln w="19050">
            <a:solidFill>
              <a:schemeClr val="accent6"/>
            </a:solidFill>
          </a:ln>
        </p:spPr>
        <p:txBody>
          <a:bodyPr wrap="square" rtlCol="0">
            <a:spAutoFit/>
          </a:bodyPr>
          <a:lstStyle/>
          <a:p>
            <a:r>
              <a:rPr kumimoji="1" lang="ja-JP" altLang="en-US">
                <a:latin typeface="BIZ UDPゴシック" panose="020B0400000000000000" pitchFamily="50" charset="-128"/>
                <a:ea typeface="BIZ UDPゴシック" panose="020B0400000000000000" pitchFamily="50" charset="-128"/>
              </a:rPr>
              <a:t>緑の基本計画においてグリーンインフラの考え方を入れることで、みどりの基本計画の内容を充実・高度化し、関連計画との連携を強化するため、緑の基本計画の策定・改定を行う際に参考となる考え方や根拠等を整理。</a:t>
            </a:r>
            <a:endParaRPr kumimoji="1" lang="en-US" altLang="ja-JP">
              <a:latin typeface="BIZ UDPゴシック" panose="020B0400000000000000" pitchFamily="50" charset="-128"/>
              <a:ea typeface="BIZ UDPゴシック" panose="020B0400000000000000" pitchFamily="50" charset="-128"/>
            </a:endParaRPr>
          </a:p>
        </p:txBody>
      </p:sp>
      <p:sp>
        <p:nvSpPr>
          <p:cNvPr id="27" name="円/楕円 30">
            <a:extLst>
              <a:ext uri="{FF2B5EF4-FFF2-40B4-BE49-F238E27FC236}">
                <a16:creationId xmlns:a16="http://schemas.microsoft.com/office/drawing/2014/main" id="{78E54754-8307-421A-A3F0-E6494016F4DA}"/>
              </a:ext>
            </a:extLst>
          </p:cNvPr>
          <p:cNvSpPr/>
          <p:nvPr/>
        </p:nvSpPr>
        <p:spPr>
          <a:xfrm>
            <a:off x="9381536" y="63588"/>
            <a:ext cx="396000" cy="396000"/>
          </a:xfrm>
          <a:prstGeom prst="ellipse">
            <a:avLst/>
          </a:prstGeom>
          <a:solidFill>
            <a:schemeClr val="bg1"/>
          </a:solidFill>
          <a:ln w="19050">
            <a:solidFill>
              <a:schemeClr val="accent6">
                <a:lumMod val="50000"/>
              </a:schemeClr>
            </a:solidFill>
          </a:ln>
          <a:effectLst/>
        </p:spPr>
        <p:style>
          <a:lnRef idx="0">
            <a:schemeClr val="accent6"/>
          </a:lnRef>
          <a:fillRef idx="3">
            <a:schemeClr val="accent6"/>
          </a:fillRef>
          <a:effectRef idx="3">
            <a:schemeClr val="accent6"/>
          </a:effectRef>
          <a:fontRef idx="minor">
            <a:schemeClr val="lt1"/>
          </a:fontRef>
        </p:style>
        <p:txBody>
          <a:bodyPr wrap="square" lIns="0" tIns="0" rIns="0" bIns="36000" rtlCol="0" anchor="ctr"/>
          <a:lstStyle/>
          <a:p>
            <a:pPr algn="ctr"/>
            <a:fld id="{9439D75A-5D0D-4091-BA6B-B620B8DC6492}" type="slidenum">
              <a:rPr lang="ja-JP" altLang="en-US" sz="1400" b="1" smtClean="0">
                <a:solidFill>
                  <a:schemeClr val="accent6">
                    <a:lumMod val="50000"/>
                  </a:schemeClr>
                </a:solidFill>
                <a:latin typeface="BIZ UDPゴシック" panose="020B0400000000000000" pitchFamily="50" charset="-128"/>
                <a:ea typeface="BIZ UDPゴシック" panose="020B0400000000000000" pitchFamily="50" charset="-128"/>
              </a:rPr>
              <a:t>1</a:t>
            </a:fld>
            <a:r>
              <a:rPr lang="ja-JP" altLang="en-US" sz="1400" b="1" dirty="0">
                <a:solidFill>
                  <a:schemeClr val="accent6">
                    <a:lumMod val="50000"/>
                  </a:schemeClr>
                </a:solidFill>
                <a:latin typeface="BIZ UDPゴシック" panose="020B0400000000000000" pitchFamily="50" charset="-128"/>
                <a:ea typeface="BIZ UDPゴシック" panose="020B0400000000000000" pitchFamily="50" charset="-128"/>
              </a:rPr>
              <a:t>５</a:t>
            </a:r>
            <a:endParaRPr lang="en-US" altLang="ja-JP" sz="1400" b="1" dirty="0">
              <a:solidFill>
                <a:schemeClr val="accent6">
                  <a:lumMod val="50000"/>
                </a:schemeClr>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922920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20D99444-32BF-75C6-97DE-BB8C43144AE3}"/>
              </a:ext>
            </a:extLst>
          </p:cNvPr>
          <p:cNvSpPr txBox="1"/>
          <p:nvPr/>
        </p:nvSpPr>
        <p:spPr>
          <a:xfrm>
            <a:off x="1928664" y="3284538"/>
            <a:ext cx="6552728" cy="1660198"/>
          </a:xfrm>
          <a:prstGeom prst="rect">
            <a:avLst/>
          </a:prstGeom>
          <a:noFill/>
        </p:spPr>
        <p:txBody>
          <a:bodyPr wrap="square" rtlCol="0">
            <a:spAutoFit/>
          </a:bodyPr>
          <a:lstStyle/>
          <a:p>
            <a:pPr>
              <a:lnSpc>
                <a:spcPct val="150000"/>
              </a:lnSpc>
            </a:pPr>
            <a:r>
              <a:rPr kumimoji="1" lang="ja-JP" altLang="en-US" sz="2400">
                <a:solidFill>
                  <a:schemeClr val="bg2">
                    <a:lumMod val="90000"/>
                  </a:schemeClr>
                </a:solidFill>
                <a:latin typeface="BIZ UDPゴシック" panose="020B0400000000000000" pitchFamily="50" charset="-128"/>
                <a:ea typeface="BIZ UDPゴシック" panose="020B0400000000000000" pitchFamily="50" charset="-128"/>
              </a:rPr>
              <a:t>１　国内外の動向</a:t>
            </a:r>
            <a:endParaRPr kumimoji="1" lang="en-US" altLang="ja-JP" sz="2400">
              <a:solidFill>
                <a:schemeClr val="bg2">
                  <a:lumMod val="90000"/>
                </a:schemeClr>
              </a:solidFill>
              <a:latin typeface="BIZ UDPゴシック" panose="020B0400000000000000" pitchFamily="50" charset="-128"/>
              <a:ea typeface="BIZ UDPゴシック" panose="020B0400000000000000" pitchFamily="50" charset="-128"/>
            </a:endParaRPr>
          </a:p>
          <a:p>
            <a:pPr>
              <a:lnSpc>
                <a:spcPct val="150000"/>
              </a:lnSpc>
            </a:pPr>
            <a:r>
              <a:rPr kumimoji="1" lang="ja-JP" altLang="en-US" sz="2400">
                <a:latin typeface="BIZ UDPゴシック" panose="020B0400000000000000" pitchFamily="50" charset="-128"/>
                <a:ea typeface="BIZ UDPゴシック" panose="020B0400000000000000" pitchFamily="50" charset="-128"/>
              </a:rPr>
              <a:t>２　大阪の状況</a:t>
            </a:r>
            <a:endParaRPr kumimoji="1" lang="en-US" altLang="ja-JP" sz="2400">
              <a:latin typeface="BIZ UDPゴシック" panose="020B0400000000000000" pitchFamily="50" charset="-128"/>
              <a:ea typeface="BIZ UDPゴシック" panose="020B0400000000000000" pitchFamily="50" charset="-128"/>
            </a:endParaRPr>
          </a:p>
          <a:p>
            <a:pPr>
              <a:lnSpc>
                <a:spcPct val="150000"/>
              </a:lnSpc>
            </a:pPr>
            <a:r>
              <a:rPr kumimoji="1" lang="ja-JP" altLang="en-US" sz="2400">
                <a:solidFill>
                  <a:schemeClr val="bg2">
                    <a:lumMod val="90000"/>
                  </a:schemeClr>
                </a:solidFill>
                <a:latin typeface="BIZ UDPゴシック" panose="020B0400000000000000" pitchFamily="50" charset="-128"/>
                <a:ea typeface="BIZ UDPゴシック" panose="020B0400000000000000" pitchFamily="50" charset="-128"/>
              </a:rPr>
              <a:t>３　今後の計画推進にあたっての課題整理</a:t>
            </a:r>
          </a:p>
        </p:txBody>
      </p:sp>
      <p:sp>
        <p:nvSpPr>
          <p:cNvPr id="6" name="タイトル 1">
            <a:extLst>
              <a:ext uri="{FF2B5EF4-FFF2-40B4-BE49-F238E27FC236}">
                <a16:creationId xmlns:a16="http://schemas.microsoft.com/office/drawing/2014/main" id="{2CCD52C2-243C-4262-8582-ADA73D0CF235}"/>
              </a:ext>
            </a:extLst>
          </p:cNvPr>
          <p:cNvSpPr txBox="1">
            <a:spLocks/>
          </p:cNvSpPr>
          <p:nvPr/>
        </p:nvSpPr>
        <p:spPr bwMode="auto">
          <a:xfrm>
            <a:off x="1" y="1844824"/>
            <a:ext cx="9905999" cy="1106200"/>
          </a:xfrm>
          <a:prstGeom prst="rect">
            <a:avLst/>
          </a:prstGeom>
          <a:gradFill rotWithShape="1">
            <a:gsLst>
              <a:gs pos="0">
                <a:srgbClr val="00B050"/>
              </a:gs>
              <a:gs pos="80000">
                <a:srgbClr val="00B050"/>
              </a:gs>
              <a:gs pos="100000">
                <a:srgbClr val="00B050"/>
              </a:gs>
            </a:gsLst>
            <a:lin ang="54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9060" tIns="49530" rIns="99060" bIns="49530" numCol="1" rtlCol="0" anchor="ctr" anchorCtr="0" compatLnSpc="1">
            <a:prstTxWarp prst="textNoShape">
              <a:avLst/>
            </a:prstTxWarp>
            <a:normAutofit/>
          </a:bodyPr>
          <a:lstStyle>
            <a:lvl1pPr algn="ctr" rtl="0" fontAlgn="base">
              <a:spcBef>
                <a:spcPct val="0"/>
              </a:spcBef>
              <a:spcAft>
                <a:spcPct val="0"/>
              </a:spcAft>
              <a:defRPr kumimoji="1" sz="4400" kern="1200">
                <a:solidFill>
                  <a:schemeClr val="lt1"/>
                </a:solidFill>
                <a:latin typeface="+mn-lt"/>
                <a:ea typeface="+mn-ea"/>
                <a:cs typeface="+mn-cs"/>
              </a:defRPr>
            </a:lvl1pPr>
            <a:lvl2pPr algn="ctr" rtl="0" fontAlgn="base">
              <a:spcBef>
                <a:spcPct val="0"/>
              </a:spcBef>
              <a:spcAft>
                <a:spcPct val="0"/>
              </a:spcAft>
              <a:defRPr kumimoji="1" sz="4400">
                <a:solidFill>
                  <a:schemeClr val="lt1"/>
                </a:solidFill>
                <a:latin typeface="+mn-lt"/>
                <a:ea typeface="+mn-ea"/>
                <a:cs typeface="+mn-cs"/>
              </a:defRPr>
            </a:lvl2pPr>
            <a:lvl3pPr algn="ctr" rtl="0" fontAlgn="base">
              <a:spcBef>
                <a:spcPct val="0"/>
              </a:spcBef>
              <a:spcAft>
                <a:spcPct val="0"/>
              </a:spcAft>
              <a:defRPr kumimoji="1" sz="4400">
                <a:solidFill>
                  <a:schemeClr val="lt1"/>
                </a:solidFill>
                <a:latin typeface="+mn-lt"/>
                <a:ea typeface="+mn-ea"/>
                <a:cs typeface="+mn-cs"/>
              </a:defRPr>
            </a:lvl3pPr>
            <a:lvl4pPr algn="ctr" rtl="0" fontAlgn="base">
              <a:spcBef>
                <a:spcPct val="0"/>
              </a:spcBef>
              <a:spcAft>
                <a:spcPct val="0"/>
              </a:spcAft>
              <a:defRPr kumimoji="1" sz="4400">
                <a:solidFill>
                  <a:schemeClr val="lt1"/>
                </a:solidFill>
                <a:latin typeface="+mn-lt"/>
                <a:ea typeface="+mn-ea"/>
                <a:cs typeface="+mn-cs"/>
              </a:defRPr>
            </a:lvl4pPr>
            <a:lvl5pPr algn="ctr" rtl="0" fontAlgn="base">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defTabSz="990570" fontAlgn="auto">
              <a:spcAft>
                <a:spcPts val="0"/>
              </a:spcAft>
              <a:defRPr/>
            </a:pPr>
            <a:r>
              <a:rPr lang="ja-JP" altLang="en-US" sz="2800" b="1">
                <a:solidFill>
                  <a:sysClr val="window" lastClr="FFFFFF"/>
                </a:solidFill>
                <a:latin typeface="BIZ UDPゴシック" panose="020B0400000000000000" pitchFamily="50" charset="-128"/>
                <a:ea typeface="BIZ UDPゴシック" panose="020B0400000000000000" pitchFamily="50" charset="-128"/>
              </a:rPr>
              <a:t>現計画策定後の社会情勢の変化等</a:t>
            </a:r>
            <a:endParaRPr lang="en-US" altLang="ja-JP" sz="2800" b="1">
              <a:solidFill>
                <a:sysClr val="window" lastClr="FFFFFF"/>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687497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66B6A7B3-8E53-3309-26A3-2281B36D7B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631617" y="4365104"/>
            <a:ext cx="2438765" cy="1700677"/>
          </a:xfrm>
          <a:prstGeom prst="rect">
            <a:avLst/>
          </a:prstGeom>
          <a:ln>
            <a:solidFill>
              <a:schemeClr val="bg1">
                <a:lumMod val="75000"/>
              </a:schemeClr>
            </a:solidFill>
          </a:ln>
        </p:spPr>
      </p:pic>
      <p:sp>
        <p:nvSpPr>
          <p:cNvPr id="2" name="タイトル 1">
            <a:extLst>
              <a:ext uri="{FF2B5EF4-FFF2-40B4-BE49-F238E27FC236}">
                <a16:creationId xmlns:a16="http://schemas.microsoft.com/office/drawing/2014/main" id="{F1554C89-9629-BC09-BBA6-97B620E3CF30}"/>
              </a:ext>
            </a:extLst>
          </p:cNvPr>
          <p:cNvSpPr txBox="1">
            <a:spLocks/>
          </p:cNvSpPr>
          <p:nvPr/>
        </p:nvSpPr>
        <p:spPr bwMode="auto">
          <a:xfrm>
            <a:off x="1" y="195"/>
            <a:ext cx="9905999" cy="540000"/>
          </a:xfrm>
          <a:prstGeom prst="rect">
            <a:avLst/>
          </a:prstGeom>
          <a:gradFill rotWithShape="1">
            <a:gsLst>
              <a:gs pos="0">
                <a:srgbClr val="00B050"/>
              </a:gs>
              <a:gs pos="80000">
                <a:srgbClr val="00B050"/>
              </a:gs>
              <a:gs pos="100000">
                <a:srgbClr val="00B050"/>
              </a:gs>
            </a:gsLst>
            <a:lin ang="5400000" scaled="0"/>
          </a:gradFill>
          <a:ln>
            <a:noFill/>
          </a:ln>
          <a:effectLst/>
          <a:scene3d>
            <a:camera prst="orthographicFront">
              <a:rot lat="0" lon="0" rev="0"/>
            </a:camera>
            <a:lightRig rig="threePt" dir="t">
              <a:rot lat="0" lon="0" rev="1200000"/>
            </a:lightRig>
          </a:scene3d>
          <a:sp3d/>
          <a:extLst>
            <a:ext uri="{91240B29-F687-4F45-9708-019B960494DF}">
              <a14:hiddenLine xmlns:a14="http://schemas.microsoft.com/office/drawing/2010/main" w="9525">
                <a:solidFill>
                  <a:srgbClr val="000000"/>
                </a:solidFill>
                <a:miter lim="800000"/>
                <a:headEnd/>
                <a:tailEnd/>
              </a14:hiddenLine>
            </a:ext>
          </a:extLst>
        </p:spPr>
        <p:txBody>
          <a:bodyPr vert="horz" wrap="square" lIns="99060" tIns="49530" rIns="99060" bIns="49530" numCol="1" rtlCol="0" anchor="ctr" anchorCtr="0" compatLnSpc="1">
            <a:prstTxWarp prst="textNoShape">
              <a:avLst/>
            </a:prstTxWarp>
            <a:normAutofit/>
          </a:bodyPr>
          <a:lstStyle>
            <a:lvl1pPr algn="ctr" rtl="0" fontAlgn="base">
              <a:spcBef>
                <a:spcPct val="0"/>
              </a:spcBef>
              <a:spcAft>
                <a:spcPct val="0"/>
              </a:spcAft>
              <a:defRPr kumimoji="1" sz="4400" kern="1200">
                <a:solidFill>
                  <a:schemeClr val="lt1"/>
                </a:solidFill>
                <a:latin typeface="+mn-lt"/>
                <a:ea typeface="+mn-ea"/>
                <a:cs typeface="+mn-cs"/>
              </a:defRPr>
            </a:lvl1pPr>
            <a:lvl2pPr algn="ctr" rtl="0" fontAlgn="base">
              <a:spcBef>
                <a:spcPct val="0"/>
              </a:spcBef>
              <a:spcAft>
                <a:spcPct val="0"/>
              </a:spcAft>
              <a:defRPr kumimoji="1" sz="4400">
                <a:solidFill>
                  <a:schemeClr val="lt1"/>
                </a:solidFill>
                <a:latin typeface="+mn-lt"/>
                <a:ea typeface="+mn-ea"/>
                <a:cs typeface="+mn-cs"/>
              </a:defRPr>
            </a:lvl2pPr>
            <a:lvl3pPr algn="ctr" rtl="0" fontAlgn="base">
              <a:spcBef>
                <a:spcPct val="0"/>
              </a:spcBef>
              <a:spcAft>
                <a:spcPct val="0"/>
              </a:spcAft>
              <a:defRPr kumimoji="1" sz="4400">
                <a:solidFill>
                  <a:schemeClr val="lt1"/>
                </a:solidFill>
                <a:latin typeface="+mn-lt"/>
                <a:ea typeface="+mn-ea"/>
                <a:cs typeface="+mn-cs"/>
              </a:defRPr>
            </a:lvl3pPr>
            <a:lvl4pPr algn="ctr" rtl="0" fontAlgn="base">
              <a:spcBef>
                <a:spcPct val="0"/>
              </a:spcBef>
              <a:spcAft>
                <a:spcPct val="0"/>
              </a:spcAft>
              <a:defRPr kumimoji="1" sz="4400">
                <a:solidFill>
                  <a:schemeClr val="lt1"/>
                </a:solidFill>
                <a:latin typeface="+mn-lt"/>
                <a:ea typeface="+mn-ea"/>
                <a:cs typeface="+mn-cs"/>
              </a:defRPr>
            </a:lvl4pPr>
            <a:lvl5pPr algn="ctr" rtl="0" fontAlgn="base">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algn="l" defTabSz="990570" fontAlgn="auto">
              <a:spcAft>
                <a:spcPts val="0"/>
              </a:spcAft>
              <a:defRPr/>
            </a:pPr>
            <a:r>
              <a:rPr lang="ja-JP" altLang="en-US" sz="2400" b="1">
                <a:solidFill>
                  <a:sysClr val="window" lastClr="FFFFFF"/>
                </a:solidFill>
                <a:latin typeface="BIZ UDPゴシック" panose="020B0400000000000000" pitchFamily="50" charset="-128"/>
                <a:ea typeface="BIZ UDPゴシック" panose="020B0400000000000000" pitchFamily="50" charset="-128"/>
              </a:rPr>
              <a:t>　２　大阪の状況　（気候変動）</a:t>
            </a:r>
          </a:p>
        </p:txBody>
      </p:sp>
      <p:pic>
        <p:nvPicPr>
          <p:cNvPr id="12" name="図 11">
            <a:extLst>
              <a:ext uri="{FF2B5EF4-FFF2-40B4-BE49-F238E27FC236}">
                <a16:creationId xmlns:a16="http://schemas.microsoft.com/office/drawing/2014/main" id="{ACF1F8CA-D808-124C-906B-BAE698F6CD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4918" y="1483480"/>
            <a:ext cx="3888432" cy="2552840"/>
          </a:xfrm>
          <a:prstGeom prst="rect">
            <a:avLst/>
          </a:prstGeom>
        </p:spPr>
      </p:pic>
      <p:sp>
        <p:nvSpPr>
          <p:cNvPr id="8" name="テキスト ボックス 7">
            <a:extLst>
              <a:ext uri="{FF2B5EF4-FFF2-40B4-BE49-F238E27FC236}">
                <a16:creationId xmlns:a16="http://schemas.microsoft.com/office/drawing/2014/main" id="{3F0622E7-3337-2C3E-3444-468016F15C05}"/>
              </a:ext>
            </a:extLst>
          </p:cNvPr>
          <p:cNvSpPr txBox="1"/>
          <p:nvPr/>
        </p:nvSpPr>
        <p:spPr>
          <a:xfrm>
            <a:off x="2853562" y="6083643"/>
            <a:ext cx="2135311" cy="430887"/>
          </a:xfrm>
          <a:prstGeom prst="rect">
            <a:avLst/>
          </a:prstGeom>
          <a:solidFill>
            <a:schemeClr val="bg1"/>
          </a:solidFill>
        </p:spPr>
        <p:txBody>
          <a:bodyPr wrap="square" rtlCol="0">
            <a:spAutoFit/>
          </a:bodyPr>
          <a:lstStyle/>
          <a:p>
            <a:r>
              <a:rPr kumimoji="1" lang="ja-JP" altLang="en-US" sz="1050">
                <a:latin typeface="BIZ UDPゴシック" panose="020B0400000000000000" pitchFamily="50" charset="-128"/>
                <a:ea typeface="BIZ UDPゴシック" panose="020B0400000000000000" pitchFamily="50" charset="-128"/>
              </a:rPr>
              <a:t>２０１８年</a:t>
            </a:r>
            <a:r>
              <a:rPr kumimoji="1" lang="en-US" altLang="ja-JP" sz="1050">
                <a:latin typeface="BIZ UDPゴシック" panose="020B0400000000000000" pitchFamily="50" charset="-128"/>
                <a:ea typeface="BIZ UDPゴシック" panose="020B0400000000000000" pitchFamily="50" charset="-128"/>
              </a:rPr>
              <a:t>9</a:t>
            </a:r>
            <a:r>
              <a:rPr kumimoji="1" lang="ja-JP" altLang="en-US" sz="1050">
                <a:latin typeface="BIZ UDPゴシック" panose="020B0400000000000000" pitchFamily="50" charset="-128"/>
                <a:ea typeface="BIZ UDPゴシック" panose="020B0400000000000000" pitchFamily="50" charset="-128"/>
              </a:rPr>
              <a:t>月台風第２１号による暴風で倒れた木（高槻市）</a:t>
            </a:r>
          </a:p>
        </p:txBody>
      </p:sp>
      <p:sp>
        <p:nvSpPr>
          <p:cNvPr id="10" name="円/楕円 30">
            <a:extLst>
              <a:ext uri="{FF2B5EF4-FFF2-40B4-BE49-F238E27FC236}">
                <a16:creationId xmlns:a16="http://schemas.microsoft.com/office/drawing/2014/main" id="{8545DE52-3D07-4C6F-9C11-5E006AC5CA5F}"/>
              </a:ext>
            </a:extLst>
          </p:cNvPr>
          <p:cNvSpPr/>
          <p:nvPr/>
        </p:nvSpPr>
        <p:spPr>
          <a:xfrm>
            <a:off x="9381536" y="63588"/>
            <a:ext cx="396000" cy="396000"/>
          </a:xfrm>
          <a:prstGeom prst="ellipse">
            <a:avLst/>
          </a:prstGeom>
          <a:solidFill>
            <a:schemeClr val="bg1"/>
          </a:solidFill>
          <a:ln w="19050">
            <a:solidFill>
              <a:schemeClr val="accent6">
                <a:lumMod val="50000"/>
              </a:schemeClr>
            </a:solidFill>
          </a:ln>
          <a:effectLst/>
        </p:spPr>
        <p:style>
          <a:lnRef idx="0">
            <a:schemeClr val="accent6"/>
          </a:lnRef>
          <a:fillRef idx="3">
            <a:schemeClr val="accent6"/>
          </a:fillRef>
          <a:effectRef idx="3">
            <a:schemeClr val="accent6"/>
          </a:effectRef>
          <a:fontRef idx="minor">
            <a:schemeClr val="lt1"/>
          </a:fontRef>
        </p:style>
        <p:txBody>
          <a:bodyPr wrap="square" lIns="0" tIns="0" rIns="0" bIns="36000" rtlCol="0" anchor="ctr"/>
          <a:lstStyle/>
          <a:p>
            <a:pPr algn="ctr"/>
            <a:r>
              <a:rPr lang="ja-JP" altLang="en-US" sz="1400" b="1" dirty="0">
                <a:solidFill>
                  <a:schemeClr val="accent6">
                    <a:lumMod val="50000"/>
                  </a:schemeClr>
                </a:solidFill>
                <a:latin typeface="BIZ UDPゴシック" panose="020B0400000000000000" pitchFamily="50" charset="-128"/>
                <a:ea typeface="BIZ UDPゴシック" panose="020B0400000000000000" pitchFamily="50" charset="-128"/>
              </a:rPr>
              <a:t>１７</a:t>
            </a:r>
            <a:endParaRPr lang="en-US" altLang="ja-JP" sz="1400" b="1" dirty="0">
              <a:solidFill>
                <a:schemeClr val="accent6">
                  <a:lumMod val="50000"/>
                </a:schemeClr>
              </a:solidFill>
              <a:latin typeface="BIZ UDPゴシック" panose="020B0400000000000000" pitchFamily="50" charset="-128"/>
              <a:ea typeface="BIZ UDPゴシック" panose="020B0400000000000000" pitchFamily="50" charset="-128"/>
            </a:endParaRPr>
          </a:p>
        </p:txBody>
      </p:sp>
      <p:pic>
        <p:nvPicPr>
          <p:cNvPr id="15" name="図 14">
            <a:extLst>
              <a:ext uri="{FF2B5EF4-FFF2-40B4-BE49-F238E27FC236}">
                <a16:creationId xmlns:a16="http://schemas.microsoft.com/office/drawing/2014/main" id="{343669E4-2ECC-AA16-697B-34F30C4D6493}"/>
              </a:ext>
            </a:extLst>
          </p:cNvPr>
          <p:cNvPicPr>
            <a:picLocks noChangeAspect="1"/>
          </p:cNvPicPr>
          <p:nvPr/>
        </p:nvPicPr>
        <p:blipFill>
          <a:blip r:embed="rId4"/>
          <a:stretch>
            <a:fillRect/>
          </a:stretch>
        </p:blipFill>
        <p:spPr>
          <a:xfrm>
            <a:off x="236888" y="1454749"/>
            <a:ext cx="4448951" cy="2659757"/>
          </a:xfrm>
          <a:prstGeom prst="rect">
            <a:avLst/>
          </a:prstGeom>
        </p:spPr>
      </p:pic>
      <p:sp>
        <p:nvSpPr>
          <p:cNvPr id="13" name="テキスト ボックス 12">
            <a:extLst>
              <a:ext uri="{FF2B5EF4-FFF2-40B4-BE49-F238E27FC236}">
                <a16:creationId xmlns:a16="http://schemas.microsoft.com/office/drawing/2014/main" id="{278BB862-AE63-4B11-9ED4-CE503DAA09EA}"/>
              </a:ext>
            </a:extLst>
          </p:cNvPr>
          <p:cNvSpPr txBox="1"/>
          <p:nvPr/>
        </p:nvSpPr>
        <p:spPr>
          <a:xfrm>
            <a:off x="167332" y="662340"/>
            <a:ext cx="9443503" cy="646331"/>
          </a:xfrm>
          <a:prstGeom prst="rect">
            <a:avLst/>
          </a:prstGeom>
          <a:noFill/>
          <a:ln w="19050">
            <a:solidFill>
              <a:schemeClr val="accent6"/>
            </a:solidFill>
          </a:ln>
        </p:spPr>
        <p:txBody>
          <a:bodyPr wrap="square" rtlCol="0">
            <a:spAutoFit/>
          </a:bodyPr>
          <a:lstStyle/>
          <a:p>
            <a:pPr marL="285750" indent="-285750">
              <a:buFont typeface="BIZ UDPゴシック" panose="020B0400000000000000" pitchFamily="50" charset="-128"/>
              <a:buChar char="○"/>
            </a:pPr>
            <a:r>
              <a:rPr kumimoji="1" lang="ja-JP" altLang="en-US">
                <a:latin typeface="BIZ UDPゴシック" panose="020B0400000000000000" pitchFamily="50" charset="-128"/>
                <a:ea typeface="BIZ UDPゴシック" panose="020B0400000000000000" pitchFamily="50" charset="-128"/>
              </a:rPr>
              <a:t>近年、大雨の頻度の増加、台風の大型化の影響、気温の上昇及びヒートアイランド現象による暑熱環境の悪化による熱中症のリスク増加など、気候変動による影響が顕在化。</a:t>
            </a:r>
            <a:endParaRPr kumimoji="1" lang="en-US" altLang="ja-JP">
              <a:latin typeface="BIZ UDPゴシック" panose="020B0400000000000000" pitchFamily="50" charset="-128"/>
              <a:ea typeface="BIZ UDPゴシック" panose="020B0400000000000000" pitchFamily="50" charset="-128"/>
            </a:endParaRPr>
          </a:p>
        </p:txBody>
      </p:sp>
      <p:graphicFrame>
        <p:nvGraphicFramePr>
          <p:cNvPr id="6" name="表 5">
            <a:extLst>
              <a:ext uri="{FF2B5EF4-FFF2-40B4-BE49-F238E27FC236}">
                <a16:creationId xmlns:a16="http://schemas.microsoft.com/office/drawing/2014/main" id="{C6CB1F18-D06D-1118-BB44-F681545782F0}"/>
              </a:ext>
            </a:extLst>
          </p:cNvPr>
          <p:cNvGraphicFramePr>
            <a:graphicFrameLocks noGrp="1"/>
          </p:cNvGraphicFramePr>
          <p:nvPr>
            <p:extLst>
              <p:ext uri="{D42A27DB-BD31-4B8C-83A1-F6EECF244321}">
                <p14:modId xmlns:p14="http://schemas.microsoft.com/office/powerpoint/2010/main" val="4275426693"/>
              </p:ext>
            </p:extLst>
          </p:nvPr>
        </p:nvGraphicFramePr>
        <p:xfrm>
          <a:off x="5356939" y="4594290"/>
          <a:ext cx="4420597" cy="1920240"/>
        </p:xfrm>
        <a:graphic>
          <a:graphicData uri="http://schemas.openxmlformats.org/drawingml/2006/table">
            <a:tbl>
              <a:tblPr firstRow="1" bandRow="1">
                <a:tableStyleId>{93296810-A885-4BE3-A3E7-6D5BEEA58F35}</a:tableStyleId>
              </a:tblPr>
              <a:tblGrid>
                <a:gridCol w="921105">
                  <a:extLst>
                    <a:ext uri="{9D8B030D-6E8A-4147-A177-3AD203B41FA5}">
                      <a16:colId xmlns:a16="http://schemas.microsoft.com/office/drawing/2014/main" val="293238590"/>
                    </a:ext>
                  </a:extLst>
                </a:gridCol>
                <a:gridCol w="951103">
                  <a:extLst>
                    <a:ext uri="{9D8B030D-6E8A-4147-A177-3AD203B41FA5}">
                      <a16:colId xmlns:a16="http://schemas.microsoft.com/office/drawing/2014/main" val="2829973029"/>
                    </a:ext>
                  </a:extLst>
                </a:gridCol>
                <a:gridCol w="936104">
                  <a:extLst>
                    <a:ext uri="{9D8B030D-6E8A-4147-A177-3AD203B41FA5}">
                      <a16:colId xmlns:a16="http://schemas.microsoft.com/office/drawing/2014/main" val="1674751834"/>
                    </a:ext>
                  </a:extLst>
                </a:gridCol>
                <a:gridCol w="1612285">
                  <a:extLst>
                    <a:ext uri="{9D8B030D-6E8A-4147-A177-3AD203B41FA5}">
                      <a16:colId xmlns:a16="http://schemas.microsoft.com/office/drawing/2014/main" val="2078490826"/>
                    </a:ext>
                  </a:extLst>
                </a:gridCol>
              </a:tblGrid>
              <a:tr h="0">
                <a:tc>
                  <a:txBody>
                    <a:bodyPr/>
                    <a:lstStyle/>
                    <a:p>
                      <a:pPr algn="ctr"/>
                      <a:endParaRPr kumimoji="1" lang="ja-JP" altLang="en-US" sz="1200">
                        <a:latin typeface="BIZ UDPゴシック" panose="020B0400000000000000" pitchFamily="50" charset="-128"/>
                        <a:ea typeface="BIZ UDPゴシック" panose="020B0400000000000000" pitchFamily="50" charset="-128"/>
                      </a:endParaRPr>
                    </a:p>
                  </a:txBody>
                  <a:tcPr/>
                </a:tc>
                <a:tc>
                  <a:txBody>
                    <a:bodyPr/>
                    <a:lstStyle/>
                    <a:p>
                      <a:pPr algn="ctr"/>
                      <a:r>
                        <a:rPr kumimoji="1" lang="ja-JP" altLang="en-US" sz="1100">
                          <a:latin typeface="BIZ UDPゴシック" panose="020B0400000000000000" pitchFamily="50" charset="-128"/>
                          <a:ea typeface="BIZ UDPゴシック" panose="020B0400000000000000" pitchFamily="50" charset="-128"/>
                        </a:rPr>
                        <a:t>熱帯夜数</a:t>
                      </a:r>
                      <a:endParaRPr kumimoji="1" lang="en-US" altLang="ja-JP" sz="1100">
                        <a:latin typeface="BIZ UDPゴシック" panose="020B0400000000000000" pitchFamily="50" charset="-128"/>
                        <a:ea typeface="BIZ UDPゴシック" panose="020B0400000000000000" pitchFamily="50" charset="-128"/>
                      </a:endParaRPr>
                    </a:p>
                  </a:txBody>
                  <a:tcPr/>
                </a:tc>
                <a:tc>
                  <a:txBody>
                    <a:bodyPr/>
                    <a:lstStyle/>
                    <a:p>
                      <a:pPr algn="ctr"/>
                      <a:r>
                        <a:rPr kumimoji="1" lang="ja-JP" altLang="en-US" sz="1100">
                          <a:latin typeface="BIZ UDPゴシック" panose="020B0400000000000000" pitchFamily="50" charset="-128"/>
                          <a:ea typeface="BIZ UDPゴシック" panose="020B0400000000000000" pitchFamily="50" charset="-128"/>
                        </a:rPr>
                        <a:t>猛暑日</a:t>
                      </a:r>
                    </a:p>
                  </a:txBody>
                  <a:tcPr/>
                </a:tc>
                <a:tc>
                  <a:txBody>
                    <a:bodyPr/>
                    <a:lstStyle/>
                    <a:p>
                      <a:pPr algn="ctr"/>
                      <a:r>
                        <a:rPr kumimoji="1" lang="ja-JP" altLang="en-US" sz="1100">
                          <a:latin typeface="BIZ UDPゴシック" panose="020B0400000000000000" pitchFamily="50" charset="-128"/>
                          <a:ea typeface="BIZ UDPゴシック" panose="020B0400000000000000" pitchFamily="50" charset="-128"/>
                        </a:rPr>
                        <a:t>搬送人員数（死亡人数）</a:t>
                      </a:r>
                    </a:p>
                  </a:txBody>
                  <a:tcPr/>
                </a:tc>
                <a:extLst>
                  <a:ext uri="{0D108BD9-81ED-4DB2-BD59-A6C34878D82A}">
                    <a16:rowId xmlns:a16="http://schemas.microsoft.com/office/drawing/2014/main" val="3846944554"/>
                  </a:ext>
                </a:extLst>
              </a:tr>
              <a:tr h="231976">
                <a:tc>
                  <a:txBody>
                    <a:bodyPr/>
                    <a:lstStyle/>
                    <a:p>
                      <a:pPr algn="ctr"/>
                      <a:r>
                        <a:rPr kumimoji="1" lang="ja-JP" altLang="en-US" sz="1200">
                          <a:latin typeface="BIZ UDPゴシック" panose="020B0400000000000000" pitchFamily="50" charset="-128"/>
                          <a:ea typeface="BIZ UDPゴシック" panose="020B0400000000000000" pitchFamily="50" charset="-128"/>
                        </a:rPr>
                        <a:t>２０１８年</a:t>
                      </a:r>
                    </a:p>
                  </a:txBody>
                  <a:tcPr/>
                </a:tc>
                <a:tc>
                  <a:txBody>
                    <a:bodyPr/>
                    <a:lstStyle/>
                    <a:p>
                      <a:pPr algn="ctr"/>
                      <a:r>
                        <a:rPr kumimoji="1" lang="ja-JP" altLang="en-US" sz="1200">
                          <a:latin typeface="BIZ UDPゴシック" panose="020B0400000000000000" pitchFamily="50" charset="-128"/>
                          <a:ea typeface="BIZ UDPゴシック" panose="020B0400000000000000" pitchFamily="50" charset="-128"/>
                        </a:rPr>
                        <a:t>５３</a:t>
                      </a:r>
                    </a:p>
                  </a:txBody>
                  <a:tcPr/>
                </a:tc>
                <a:tc>
                  <a:txBody>
                    <a:bodyPr/>
                    <a:lstStyle/>
                    <a:p>
                      <a:pPr algn="ctr"/>
                      <a:r>
                        <a:rPr kumimoji="1" lang="en-US" altLang="ja-JP" sz="1200">
                          <a:latin typeface="BIZ UDPゴシック" panose="020B0400000000000000" pitchFamily="50" charset="-128"/>
                          <a:ea typeface="BIZ UDPゴシック" panose="020B0400000000000000" pitchFamily="50" charset="-128"/>
                        </a:rPr>
                        <a:t>27</a:t>
                      </a:r>
                      <a:endParaRPr kumimoji="1" lang="ja-JP" altLang="en-US" sz="1200">
                        <a:latin typeface="BIZ UDPゴシック" panose="020B0400000000000000" pitchFamily="50" charset="-128"/>
                        <a:ea typeface="BIZ UDPゴシック" panose="020B0400000000000000" pitchFamily="50" charset="-128"/>
                      </a:endParaRPr>
                    </a:p>
                  </a:txBody>
                  <a:tcPr/>
                </a:tc>
                <a:tc>
                  <a:txBody>
                    <a:bodyPr/>
                    <a:lstStyle/>
                    <a:p>
                      <a:pPr algn="ctr"/>
                      <a:r>
                        <a:rPr kumimoji="1" lang="ja-JP" altLang="en-US" sz="1200">
                          <a:latin typeface="BIZ UDPゴシック" panose="020B0400000000000000" pitchFamily="50" charset="-128"/>
                          <a:ea typeface="BIZ UDPゴシック" panose="020B0400000000000000" pitchFamily="50" charset="-128"/>
                        </a:rPr>
                        <a:t>７，１３８（１２）</a:t>
                      </a:r>
                    </a:p>
                  </a:txBody>
                  <a:tcPr/>
                </a:tc>
                <a:extLst>
                  <a:ext uri="{0D108BD9-81ED-4DB2-BD59-A6C34878D82A}">
                    <a16:rowId xmlns:a16="http://schemas.microsoft.com/office/drawing/2014/main" val="3710580397"/>
                  </a:ext>
                </a:extLst>
              </a:tr>
              <a:tr h="231976">
                <a:tc>
                  <a:txBody>
                    <a:bodyPr/>
                    <a:lstStyle/>
                    <a:p>
                      <a:pPr algn="ctr"/>
                      <a:r>
                        <a:rPr kumimoji="1" lang="ja-JP" altLang="en-US" sz="1200">
                          <a:latin typeface="BIZ UDPゴシック" panose="020B0400000000000000" pitchFamily="50" charset="-128"/>
                          <a:ea typeface="BIZ UDPゴシック" panose="020B0400000000000000" pitchFamily="50" charset="-128"/>
                        </a:rPr>
                        <a:t>２０１９年</a:t>
                      </a:r>
                    </a:p>
                  </a:txBody>
                  <a:tcPr/>
                </a:tc>
                <a:tc>
                  <a:txBody>
                    <a:bodyPr/>
                    <a:lstStyle/>
                    <a:p>
                      <a:pPr algn="ctr"/>
                      <a:r>
                        <a:rPr kumimoji="1" lang="en-US" altLang="ja-JP" sz="1200">
                          <a:latin typeface="BIZ UDPゴシック" panose="020B0400000000000000" pitchFamily="50" charset="-128"/>
                          <a:ea typeface="BIZ UDPゴシック" panose="020B0400000000000000" pitchFamily="50" charset="-128"/>
                        </a:rPr>
                        <a:t>38</a:t>
                      </a:r>
                      <a:endParaRPr kumimoji="1" lang="ja-JP" altLang="en-US" sz="1200">
                        <a:latin typeface="BIZ UDPゴシック" panose="020B0400000000000000" pitchFamily="50" charset="-128"/>
                        <a:ea typeface="BIZ UDPゴシック" panose="020B0400000000000000" pitchFamily="50" charset="-128"/>
                      </a:endParaRPr>
                    </a:p>
                  </a:txBody>
                  <a:tcPr/>
                </a:tc>
                <a:tc>
                  <a:txBody>
                    <a:bodyPr/>
                    <a:lstStyle/>
                    <a:p>
                      <a:pPr algn="ctr"/>
                      <a:r>
                        <a:rPr kumimoji="1" lang="en-US" altLang="ja-JP" sz="1200">
                          <a:latin typeface="BIZ UDPゴシック" panose="020B0400000000000000" pitchFamily="50" charset="-128"/>
                          <a:ea typeface="BIZ UDPゴシック" panose="020B0400000000000000" pitchFamily="50" charset="-128"/>
                        </a:rPr>
                        <a:t>19</a:t>
                      </a:r>
                      <a:endParaRPr kumimoji="1" lang="ja-JP" altLang="en-US" sz="1200">
                        <a:latin typeface="BIZ UDPゴシック" panose="020B0400000000000000" pitchFamily="50" charset="-128"/>
                        <a:ea typeface="BIZ UDPゴシック" panose="020B0400000000000000" pitchFamily="50" charset="-128"/>
                      </a:endParaRPr>
                    </a:p>
                  </a:txBody>
                  <a:tcPr/>
                </a:tc>
                <a:tc>
                  <a:txBody>
                    <a:bodyPr/>
                    <a:lstStyle/>
                    <a:p>
                      <a:pPr algn="ctr"/>
                      <a:r>
                        <a:rPr kumimoji="1" lang="ja-JP" altLang="en-US" sz="1200">
                          <a:latin typeface="BIZ UDPゴシック" panose="020B0400000000000000" pitchFamily="50" charset="-128"/>
                          <a:ea typeface="BIZ UDPゴシック" panose="020B0400000000000000" pitchFamily="50" charset="-128"/>
                        </a:rPr>
                        <a:t>５</a:t>
                      </a:r>
                      <a:r>
                        <a:rPr kumimoji="1" lang="en-US" altLang="ja-JP" sz="1200">
                          <a:latin typeface="BIZ UDPゴシック" panose="020B0400000000000000" pitchFamily="50" charset="-128"/>
                          <a:ea typeface="BIZ UDPゴシック" panose="020B0400000000000000" pitchFamily="50" charset="-128"/>
                        </a:rPr>
                        <a:t>,</a:t>
                      </a:r>
                      <a:r>
                        <a:rPr kumimoji="1" lang="ja-JP" altLang="en-US" sz="1200">
                          <a:latin typeface="BIZ UDPゴシック" panose="020B0400000000000000" pitchFamily="50" charset="-128"/>
                          <a:ea typeface="BIZ UDPゴシック" panose="020B0400000000000000" pitchFamily="50" charset="-128"/>
                        </a:rPr>
                        <a:t>１８２（１４）</a:t>
                      </a:r>
                    </a:p>
                  </a:txBody>
                  <a:tcPr/>
                </a:tc>
                <a:extLst>
                  <a:ext uri="{0D108BD9-81ED-4DB2-BD59-A6C34878D82A}">
                    <a16:rowId xmlns:a16="http://schemas.microsoft.com/office/drawing/2014/main" val="1524714436"/>
                  </a:ext>
                </a:extLst>
              </a:tr>
              <a:tr h="231976">
                <a:tc>
                  <a:txBody>
                    <a:bodyPr/>
                    <a:lstStyle/>
                    <a:p>
                      <a:pPr algn="ctr"/>
                      <a:r>
                        <a:rPr kumimoji="1" lang="ja-JP" altLang="en-US" sz="1200">
                          <a:latin typeface="BIZ UDPゴシック" panose="020B0400000000000000" pitchFamily="50" charset="-128"/>
                          <a:ea typeface="BIZ UDPゴシック" panose="020B0400000000000000" pitchFamily="50" charset="-128"/>
                        </a:rPr>
                        <a:t>２０２０年</a:t>
                      </a:r>
                    </a:p>
                  </a:txBody>
                  <a:tcPr/>
                </a:tc>
                <a:tc>
                  <a:txBody>
                    <a:bodyPr/>
                    <a:lstStyle/>
                    <a:p>
                      <a:pPr algn="ctr"/>
                      <a:r>
                        <a:rPr kumimoji="1" lang="en-US" altLang="ja-JP" sz="1200">
                          <a:latin typeface="BIZ UDPゴシック" panose="020B0400000000000000" pitchFamily="50" charset="-128"/>
                          <a:ea typeface="BIZ UDPゴシック" panose="020B0400000000000000" pitchFamily="50" charset="-128"/>
                        </a:rPr>
                        <a:t>47</a:t>
                      </a:r>
                      <a:endParaRPr kumimoji="1" lang="ja-JP" altLang="en-US" sz="1200">
                        <a:latin typeface="BIZ UDPゴシック" panose="020B0400000000000000" pitchFamily="50" charset="-128"/>
                        <a:ea typeface="BIZ UDPゴシック" panose="020B0400000000000000" pitchFamily="50" charset="-128"/>
                      </a:endParaRPr>
                    </a:p>
                  </a:txBody>
                  <a:tcPr/>
                </a:tc>
                <a:tc>
                  <a:txBody>
                    <a:bodyPr/>
                    <a:lstStyle/>
                    <a:p>
                      <a:pPr algn="ctr"/>
                      <a:r>
                        <a:rPr kumimoji="1" lang="en-US" altLang="ja-JP" sz="1200">
                          <a:latin typeface="BIZ UDPゴシック" panose="020B0400000000000000" pitchFamily="50" charset="-128"/>
                          <a:ea typeface="BIZ UDPゴシック" panose="020B0400000000000000" pitchFamily="50" charset="-128"/>
                        </a:rPr>
                        <a:t>22</a:t>
                      </a:r>
                      <a:endParaRPr kumimoji="1" lang="ja-JP" altLang="en-US" sz="1200">
                        <a:latin typeface="BIZ UDPゴシック" panose="020B0400000000000000" pitchFamily="50" charset="-128"/>
                        <a:ea typeface="BIZ UDPゴシック" panose="020B0400000000000000" pitchFamily="50" charset="-128"/>
                      </a:endParaRPr>
                    </a:p>
                  </a:txBody>
                  <a:tcPr/>
                </a:tc>
                <a:tc>
                  <a:txBody>
                    <a:bodyPr/>
                    <a:lstStyle/>
                    <a:p>
                      <a:pPr algn="ctr"/>
                      <a:r>
                        <a:rPr kumimoji="1" lang="ja-JP" altLang="en-US" sz="1200">
                          <a:latin typeface="BIZ UDPゴシック" panose="020B0400000000000000" pitchFamily="50" charset="-128"/>
                          <a:ea typeface="BIZ UDPゴシック" panose="020B0400000000000000" pitchFamily="50" charset="-128"/>
                        </a:rPr>
                        <a:t>４</a:t>
                      </a:r>
                      <a:r>
                        <a:rPr kumimoji="1" lang="en-US" altLang="ja-JP" sz="1200">
                          <a:latin typeface="BIZ UDPゴシック" panose="020B0400000000000000" pitchFamily="50" charset="-128"/>
                          <a:ea typeface="BIZ UDPゴシック" panose="020B0400000000000000" pitchFamily="50" charset="-128"/>
                        </a:rPr>
                        <a:t>,</a:t>
                      </a:r>
                      <a:r>
                        <a:rPr kumimoji="1" lang="ja-JP" altLang="en-US" sz="1200">
                          <a:latin typeface="BIZ UDPゴシック" panose="020B0400000000000000" pitchFamily="50" charset="-128"/>
                          <a:ea typeface="BIZ UDPゴシック" panose="020B0400000000000000" pitchFamily="50" charset="-128"/>
                        </a:rPr>
                        <a:t>８６９（ ３）</a:t>
                      </a:r>
                    </a:p>
                  </a:txBody>
                  <a:tcPr/>
                </a:tc>
                <a:extLst>
                  <a:ext uri="{0D108BD9-81ED-4DB2-BD59-A6C34878D82A}">
                    <a16:rowId xmlns:a16="http://schemas.microsoft.com/office/drawing/2014/main" val="1255486060"/>
                  </a:ext>
                </a:extLst>
              </a:tr>
              <a:tr h="231976">
                <a:tc>
                  <a:txBody>
                    <a:bodyPr/>
                    <a:lstStyle/>
                    <a:p>
                      <a:pPr algn="ctr"/>
                      <a:r>
                        <a:rPr kumimoji="1" lang="ja-JP" altLang="en-US" sz="1200">
                          <a:latin typeface="BIZ UDPゴシック" panose="020B0400000000000000" pitchFamily="50" charset="-128"/>
                          <a:ea typeface="BIZ UDPゴシック" panose="020B0400000000000000" pitchFamily="50" charset="-128"/>
                        </a:rPr>
                        <a:t>２０２１年</a:t>
                      </a:r>
                    </a:p>
                  </a:txBody>
                  <a:tcPr/>
                </a:tc>
                <a:tc>
                  <a:txBody>
                    <a:bodyPr/>
                    <a:lstStyle/>
                    <a:p>
                      <a:pPr algn="ctr"/>
                      <a:r>
                        <a:rPr kumimoji="1" lang="en-US" altLang="ja-JP" sz="1200">
                          <a:latin typeface="BIZ UDPゴシック" panose="020B0400000000000000" pitchFamily="50" charset="-128"/>
                          <a:ea typeface="BIZ UDPゴシック" panose="020B0400000000000000" pitchFamily="50" charset="-128"/>
                        </a:rPr>
                        <a:t>37</a:t>
                      </a:r>
                      <a:endParaRPr kumimoji="1" lang="ja-JP" altLang="en-US" sz="1200">
                        <a:latin typeface="BIZ UDPゴシック" panose="020B0400000000000000" pitchFamily="50" charset="-128"/>
                        <a:ea typeface="BIZ UDPゴシック" panose="020B0400000000000000" pitchFamily="50" charset="-128"/>
                      </a:endParaRPr>
                    </a:p>
                  </a:txBody>
                  <a:tcPr/>
                </a:tc>
                <a:tc>
                  <a:txBody>
                    <a:bodyPr/>
                    <a:lstStyle/>
                    <a:p>
                      <a:pPr algn="ctr"/>
                      <a:r>
                        <a:rPr kumimoji="1" lang="en-US" altLang="ja-JP" sz="1200">
                          <a:latin typeface="BIZ UDPゴシック" panose="020B0400000000000000" pitchFamily="50" charset="-128"/>
                          <a:ea typeface="BIZ UDPゴシック" panose="020B0400000000000000" pitchFamily="50" charset="-128"/>
                        </a:rPr>
                        <a:t>15</a:t>
                      </a:r>
                      <a:endParaRPr kumimoji="1" lang="ja-JP" altLang="en-US" sz="1200">
                        <a:latin typeface="BIZ UDPゴシック" panose="020B0400000000000000" pitchFamily="50" charset="-128"/>
                        <a:ea typeface="BIZ UDPゴシック" panose="020B0400000000000000" pitchFamily="50" charset="-128"/>
                      </a:endParaRPr>
                    </a:p>
                  </a:txBody>
                  <a:tcPr/>
                </a:tc>
                <a:tc>
                  <a:txBody>
                    <a:bodyPr/>
                    <a:lstStyle/>
                    <a:p>
                      <a:pPr algn="ctr"/>
                      <a:r>
                        <a:rPr kumimoji="1" lang="ja-JP" altLang="en-US" sz="1200">
                          <a:latin typeface="BIZ UDPゴシック" panose="020B0400000000000000" pitchFamily="50" charset="-128"/>
                          <a:ea typeface="BIZ UDPゴシック" panose="020B0400000000000000" pitchFamily="50" charset="-128"/>
                        </a:rPr>
                        <a:t>２</a:t>
                      </a:r>
                      <a:r>
                        <a:rPr kumimoji="1" lang="en-US" altLang="ja-JP" sz="1200">
                          <a:latin typeface="BIZ UDPゴシック" panose="020B0400000000000000" pitchFamily="50" charset="-128"/>
                          <a:ea typeface="BIZ UDPゴシック" panose="020B0400000000000000" pitchFamily="50" charset="-128"/>
                        </a:rPr>
                        <a:t>,</a:t>
                      </a:r>
                      <a:r>
                        <a:rPr kumimoji="1" lang="ja-JP" altLang="en-US" sz="1200">
                          <a:latin typeface="BIZ UDPゴシック" panose="020B0400000000000000" pitchFamily="50" charset="-128"/>
                          <a:ea typeface="BIZ UDPゴシック" panose="020B0400000000000000" pitchFamily="50" charset="-128"/>
                        </a:rPr>
                        <a:t>８４４（ ３）</a:t>
                      </a:r>
                    </a:p>
                  </a:txBody>
                  <a:tcPr/>
                </a:tc>
                <a:extLst>
                  <a:ext uri="{0D108BD9-81ED-4DB2-BD59-A6C34878D82A}">
                    <a16:rowId xmlns:a16="http://schemas.microsoft.com/office/drawing/2014/main" val="248020023"/>
                  </a:ext>
                </a:extLst>
              </a:tr>
              <a:tr h="231976">
                <a:tc>
                  <a:txBody>
                    <a:bodyPr/>
                    <a:lstStyle/>
                    <a:p>
                      <a:pPr algn="ctr"/>
                      <a:r>
                        <a:rPr kumimoji="1" lang="ja-JP" altLang="en-US" sz="1200">
                          <a:latin typeface="BIZ UDPゴシック" panose="020B0400000000000000" pitchFamily="50" charset="-128"/>
                          <a:ea typeface="BIZ UDPゴシック" panose="020B0400000000000000" pitchFamily="50" charset="-128"/>
                        </a:rPr>
                        <a:t>２０２２年</a:t>
                      </a:r>
                    </a:p>
                  </a:txBody>
                  <a:tcPr/>
                </a:tc>
                <a:tc>
                  <a:txBody>
                    <a:bodyPr/>
                    <a:lstStyle/>
                    <a:p>
                      <a:pPr algn="ctr"/>
                      <a:r>
                        <a:rPr kumimoji="1" lang="en-US" altLang="ja-JP" sz="1200">
                          <a:latin typeface="BIZ UDPゴシック" panose="020B0400000000000000" pitchFamily="50" charset="-128"/>
                          <a:ea typeface="BIZ UDPゴシック" panose="020B0400000000000000" pitchFamily="50" charset="-128"/>
                        </a:rPr>
                        <a:t>51</a:t>
                      </a:r>
                      <a:endParaRPr kumimoji="1" lang="ja-JP" altLang="en-US" sz="1200">
                        <a:latin typeface="BIZ UDPゴシック" panose="020B0400000000000000" pitchFamily="50" charset="-128"/>
                        <a:ea typeface="BIZ UDPゴシック" panose="020B0400000000000000" pitchFamily="50" charset="-128"/>
                      </a:endParaRPr>
                    </a:p>
                  </a:txBody>
                  <a:tcPr/>
                </a:tc>
                <a:tc>
                  <a:txBody>
                    <a:bodyPr/>
                    <a:lstStyle/>
                    <a:p>
                      <a:pPr algn="ctr"/>
                      <a:r>
                        <a:rPr kumimoji="1" lang="en-US" altLang="ja-JP" sz="1200">
                          <a:latin typeface="BIZ UDPゴシック" panose="020B0400000000000000" pitchFamily="50" charset="-128"/>
                          <a:ea typeface="BIZ UDPゴシック" panose="020B0400000000000000" pitchFamily="50" charset="-128"/>
                        </a:rPr>
                        <a:t>14</a:t>
                      </a:r>
                      <a:endParaRPr kumimoji="1" lang="ja-JP" altLang="en-US" sz="1200">
                        <a:latin typeface="BIZ UDPゴシック" panose="020B0400000000000000" pitchFamily="50" charset="-128"/>
                        <a:ea typeface="BIZ UDPゴシック" panose="020B0400000000000000" pitchFamily="50" charset="-128"/>
                      </a:endParaRPr>
                    </a:p>
                  </a:txBody>
                  <a:tcPr/>
                </a:tc>
                <a:tc>
                  <a:txBody>
                    <a:bodyPr/>
                    <a:lstStyle/>
                    <a:p>
                      <a:pPr algn="ctr"/>
                      <a:r>
                        <a:rPr kumimoji="1" lang="ja-JP" altLang="en-US" sz="1200">
                          <a:latin typeface="BIZ UDPゴシック" panose="020B0400000000000000" pitchFamily="50" charset="-128"/>
                          <a:ea typeface="BIZ UDPゴシック" panose="020B0400000000000000" pitchFamily="50" charset="-128"/>
                        </a:rPr>
                        <a:t>４</a:t>
                      </a:r>
                      <a:r>
                        <a:rPr kumimoji="1" lang="en-US" altLang="ja-JP" sz="1200">
                          <a:latin typeface="BIZ UDPゴシック" panose="020B0400000000000000" pitchFamily="50" charset="-128"/>
                          <a:ea typeface="BIZ UDPゴシック" panose="020B0400000000000000" pitchFamily="50" charset="-128"/>
                        </a:rPr>
                        <a:t>,</a:t>
                      </a:r>
                      <a:r>
                        <a:rPr kumimoji="1" lang="ja-JP" altLang="en-US" sz="1200">
                          <a:latin typeface="BIZ UDPゴシック" panose="020B0400000000000000" pitchFamily="50" charset="-128"/>
                          <a:ea typeface="BIZ UDPゴシック" panose="020B0400000000000000" pitchFamily="50" charset="-128"/>
                        </a:rPr>
                        <a:t>６２８（ ３）</a:t>
                      </a:r>
                    </a:p>
                  </a:txBody>
                  <a:tcPr/>
                </a:tc>
                <a:extLst>
                  <a:ext uri="{0D108BD9-81ED-4DB2-BD59-A6C34878D82A}">
                    <a16:rowId xmlns:a16="http://schemas.microsoft.com/office/drawing/2014/main" val="2542576664"/>
                  </a:ext>
                </a:extLst>
              </a:tr>
              <a:tr h="231976">
                <a:tc>
                  <a:txBody>
                    <a:bodyPr/>
                    <a:lstStyle/>
                    <a:p>
                      <a:pPr algn="ctr"/>
                      <a:r>
                        <a:rPr kumimoji="1" lang="ja-JP" altLang="en-US" sz="1200">
                          <a:latin typeface="BIZ UDPゴシック" panose="020B0400000000000000" pitchFamily="50" charset="-128"/>
                          <a:ea typeface="BIZ UDPゴシック" panose="020B0400000000000000" pitchFamily="50" charset="-128"/>
                        </a:rPr>
                        <a:t>２０２３年</a:t>
                      </a:r>
                    </a:p>
                  </a:txBody>
                  <a:tcPr/>
                </a:tc>
                <a:tc>
                  <a:txBody>
                    <a:bodyPr/>
                    <a:lstStyle/>
                    <a:p>
                      <a:pPr algn="ctr"/>
                      <a:r>
                        <a:rPr kumimoji="1" lang="en-US" altLang="ja-JP" sz="1200">
                          <a:latin typeface="BIZ UDPゴシック" panose="020B0400000000000000" pitchFamily="50" charset="-128"/>
                          <a:ea typeface="BIZ UDPゴシック" panose="020B0400000000000000" pitchFamily="50" charset="-128"/>
                        </a:rPr>
                        <a:t>61</a:t>
                      </a:r>
                      <a:endParaRPr kumimoji="1" lang="ja-JP" altLang="en-US" sz="1200">
                        <a:latin typeface="BIZ UDPゴシック" panose="020B0400000000000000" pitchFamily="50" charset="-128"/>
                        <a:ea typeface="BIZ UDPゴシック" panose="020B0400000000000000" pitchFamily="50" charset="-128"/>
                      </a:endParaRPr>
                    </a:p>
                  </a:txBody>
                  <a:tcPr/>
                </a:tc>
                <a:tc>
                  <a:txBody>
                    <a:bodyPr/>
                    <a:lstStyle/>
                    <a:p>
                      <a:pPr algn="ctr"/>
                      <a:r>
                        <a:rPr kumimoji="1" lang="en-US" altLang="ja-JP" sz="1200">
                          <a:latin typeface="BIZ UDPゴシック" panose="020B0400000000000000" pitchFamily="50" charset="-128"/>
                          <a:ea typeface="BIZ UDPゴシック" panose="020B0400000000000000" pitchFamily="50" charset="-128"/>
                        </a:rPr>
                        <a:t>27</a:t>
                      </a:r>
                      <a:endParaRPr kumimoji="1" lang="ja-JP" altLang="en-US" sz="1200">
                        <a:latin typeface="BIZ UDPゴシック" panose="020B0400000000000000" pitchFamily="50" charset="-128"/>
                        <a:ea typeface="BIZ UDPゴシック" panose="020B0400000000000000" pitchFamily="50" charset="-128"/>
                      </a:endParaRPr>
                    </a:p>
                  </a:txBody>
                  <a:tcPr/>
                </a:tc>
                <a:tc>
                  <a:txBody>
                    <a:bodyPr/>
                    <a:lstStyle/>
                    <a:p>
                      <a:pPr algn="ctr"/>
                      <a:r>
                        <a:rPr kumimoji="1" lang="ja-JP" altLang="en-US" sz="1200" dirty="0">
                          <a:latin typeface="BIZ UDPゴシック" panose="020B0400000000000000" pitchFamily="50" charset="-128"/>
                          <a:ea typeface="BIZ UDPゴシック" panose="020B0400000000000000" pitchFamily="50" charset="-128"/>
                        </a:rPr>
                        <a:t>５</a:t>
                      </a:r>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９５１（ １）</a:t>
                      </a:r>
                    </a:p>
                  </a:txBody>
                  <a:tcPr/>
                </a:tc>
                <a:extLst>
                  <a:ext uri="{0D108BD9-81ED-4DB2-BD59-A6C34878D82A}">
                    <a16:rowId xmlns:a16="http://schemas.microsoft.com/office/drawing/2014/main" val="3678679149"/>
                  </a:ext>
                </a:extLst>
              </a:tr>
            </a:tbl>
          </a:graphicData>
        </a:graphic>
      </p:graphicFrame>
      <p:sp>
        <p:nvSpPr>
          <p:cNvPr id="7" name="テキスト ボックス 6">
            <a:extLst>
              <a:ext uri="{FF2B5EF4-FFF2-40B4-BE49-F238E27FC236}">
                <a16:creationId xmlns:a16="http://schemas.microsoft.com/office/drawing/2014/main" id="{7EA6CB97-7353-82CB-A945-9DA73F64677F}"/>
              </a:ext>
            </a:extLst>
          </p:cNvPr>
          <p:cNvSpPr txBox="1"/>
          <p:nvPr/>
        </p:nvSpPr>
        <p:spPr>
          <a:xfrm>
            <a:off x="5444344" y="6545694"/>
            <a:ext cx="4348827" cy="215444"/>
          </a:xfrm>
          <a:prstGeom prst="rect">
            <a:avLst/>
          </a:prstGeom>
          <a:noFill/>
        </p:spPr>
        <p:txBody>
          <a:bodyPr wrap="square" rtlCol="0">
            <a:spAutoFit/>
          </a:bodyPr>
          <a:lstStyle/>
          <a:p>
            <a:r>
              <a:rPr kumimoji="1" lang="ja-JP" altLang="en-US" sz="800">
                <a:latin typeface="BIZ UDPゴシック" panose="020B0400000000000000" pitchFamily="50" charset="-128"/>
                <a:ea typeface="BIZ UDPゴシック" panose="020B0400000000000000" pitchFamily="50" charset="-128"/>
              </a:rPr>
              <a:t>出典：過去の気象データ（気象庁）、「熱中症による救急搬送状況」（消防庁）を基に大阪府作成</a:t>
            </a:r>
          </a:p>
        </p:txBody>
      </p:sp>
      <p:sp>
        <p:nvSpPr>
          <p:cNvPr id="14" name="テキスト ボックス 13">
            <a:extLst>
              <a:ext uri="{FF2B5EF4-FFF2-40B4-BE49-F238E27FC236}">
                <a16:creationId xmlns:a16="http://schemas.microsoft.com/office/drawing/2014/main" id="{87E74687-25A9-A7A3-F9DA-CEC2CEE8C890}"/>
              </a:ext>
            </a:extLst>
          </p:cNvPr>
          <p:cNvSpPr txBox="1"/>
          <p:nvPr/>
        </p:nvSpPr>
        <p:spPr>
          <a:xfrm>
            <a:off x="5331517" y="4301516"/>
            <a:ext cx="4574483" cy="261610"/>
          </a:xfrm>
          <a:prstGeom prst="rect">
            <a:avLst/>
          </a:prstGeom>
          <a:noFill/>
        </p:spPr>
        <p:txBody>
          <a:bodyPr wrap="square" rtlCol="0">
            <a:spAutoFit/>
          </a:bodyPr>
          <a:lstStyle/>
          <a:p>
            <a:pPr algn="ctr"/>
            <a:r>
              <a:rPr kumimoji="1" lang="ja-JP" altLang="en-US" sz="1100" b="1">
                <a:latin typeface="BIZ UDPゴシック" panose="020B0400000000000000" pitchFamily="50" charset="-128"/>
                <a:ea typeface="BIZ UDPゴシック" panose="020B0400000000000000" pitchFamily="50" charset="-128"/>
              </a:rPr>
              <a:t>気象データ及び熱中症救急搬送人員数（大阪府域）</a:t>
            </a:r>
          </a:p>
        </p:txBody>
      </p:sp>
      <p:cxnSp>
        <p:nvCxnSpPr>
          <p:cNvPr id="11" name="直線コネクタ 10">
            <a:extLst>
              <a:ext uri="{FF2B5EF4-FFF2-40B4-BE49-F238E27FC236}">
                <a16:creationId xmlns:a16="http://schemas.microsoft.com/office/drawing/2014/main" id="{F0F1EDA5-90B0-4B01-9A31-7B1BBFC7E251}"/>
              </a:ext>
            </a:extLst>
          </p:cNvPr>
          <p:cNvCxnSpPr/>
          <p:nvPr/>
        </p:nvCxnSpPr>
        <p:spPr>
          <a:xfrm>
            <a:off x="5169024" y="1382713"/>
            <a:ext cx="0" cy="5400000"/>
          </a:xfrm>
          <a:prstGeom prst="line">
            <a:avLst/>
          </a:prstGeom>
          <a:ln w="1905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7E408EF9-CB5C-4F69-BFA1-2772E5EA0050}"/>
              </a:ext>
            </a:extLst>
          </p:cNvPr>
          <p:cNvCxnSpPr/>
          <p:nvPr/>
        </p:nvCxnSpPr>
        <p:spPr>
          <a:xfrm>
            <a:off x="59104" y="4212699"/>
            <a:ext cx="9756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 name="図 2">
            <a:extLst>
              <a:ext uri="{FF2B5EF4-FFF2-40B4-BE49-F238E27FC236}">
                <a16:creationId xmlns:a16="http://schemas.microsoft.com/office/drawing/2014/main" id="{DCF61D64-7AE8-61A0-4B9F-40C404CA6E2C}"/>
              </a:ext>
            </a:extLst>
          </p:cNvPr>
          <p:cNvPicPr>
            <a:picLocks noChangeAspect="1"/>
          </p:cNvPicPr>
          <p:nvPr/>
        </p:nvPicPr>
        <p:blipFill>
          <a:blip r:embed="rId5"/>
          <a:stretch>
            <a:fillRect/>
          </a:stretch>
        </p:blipFill>
        <p:spPr>
          <a:xfrm>
            <a:off x="110009" y="4368911"/>
            <a:ext cx="2425649" cy="1822814"/>
          </a:xfrm>
          <a:prstGeom prst="rect">
            <a:avLst/>
          </a:prstGeom>
        </p:spPr>
      </p:pic>
      <p:pic>
        <p:nvPicPr>
          <p:cNvPr id="9" name="図 8" descr="テキスト&#10;&#10;説明は自動で生成されたものです">
            <a:extLst>
              <a:ext uri="{FF2B5EF4-FFF2-40B4-BE49-F238E27FC236}">
                <a16:creationId xmlns:a16="http://schemas.microsoft.com/office/drawing/2014/main" id="{16AA5437-92AF-7F55-8ED4-BC0C9D987CB6}"/>
              </a:ext>
            </a:extLst>
          </p:cNvPr>
          <p:cNvPicPr>
            <a:picLocks noChangeAspect="1"/>
          </p:cNvPicPr>
          <p:nvPr/>
        </p:nvPicPr>
        <p:blipFill>
          <a:blip r:embed="rId6"/>
          <a:srcRect l="113151" t="571656" r="-112877" b="-571656"/>
          <a:stretch/>
        </p:blipFill>
        <p:spPr>
          <a:xfrm>
            <a:off x="62730" y="6079939"/>
            <a:ext cx="3323551" cy="704851"/>
          </a:xfrm>
          <a:prstGeom prst="rect">
            <a:avLst/>
          </a:prstGeom>
        </p:spPr>
      </p:pic>
      <p:sp>
        <p:nvSpPr>
          <p:cNvPr id="19" name="テキスト ボックス 18">
            <a:extLst>
              <a:ext uri="{FF2B5EF4-FFF2-40B4-BE49-F238E27FC236}">
                <a16:creationId xmlns:a16="http://schemas.microsoft.com/office/drawing/2014/main" id="{F0575FE9-CF51-F3E9-9877-442552500EE5}"/>
              </a:ext>
            </a:extLst>
          </p:cNvPr>
          <p:cNvSpPr txBox="1"/>
          <p:nvPr/>
        </p:nvSpPr>
        <p:spPr>
          <a:xfrm>
            <a:off x="264561" y="6083643"/>
            <a:ext cx="2135311" cy="430887"/>
          </a:xfrm>
          <a:prstGeom prst="rect">
            <a:avLst/>
          </a:prstGeom>
          <a:solidFill>
            <a:schemeClr val="bg1"/>
          </a:solidFill>
        </p:spPr>
        <p:txBody>
          <a:bodyPr wrap="square" lIns="91440" tIns="45720" rIns="91440" bIns="45720" rtlCol="0" anchor="t">
            <a:spAutoFit/>
          </a:bodyPr>
          <a:lstStyle/>
          <a:p>
            <a:r>
              <a:rPr kumimoji="1" lang="ja-JP" altLang="en-US" sz="1050">
                <a:latin typeface="BIZ UDPゴシック" panose="020B0400000000000000" pitchFamily="50" charset="-128"/>
                <a:ea typeface="BIZ UDPゴシック"/>
              </a:rPr>
              <a:t>２０12年8月豪雨による浸水被害　　　　（寝屋川市）</a:t>
            </a:r>
          </a:p>
        </p:txBody>
      </p:sp>
    </p:spTree>
    <p:extLst>
      <p:ext uri="{BB962C8B-B14F-4D97-AF65-F5344CB8AC3E}">
        <p14:creationId xmlns:p14="http://schemas.microsoft.com/office/powerpoint/2010/main" val="1384123060"/>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0</TotalTime>
  <Words>464</Words>
  <Application>Microsoft Office PowerPoint</Application>
  <PresentationFormat>A4 210 x 297 mm</PresentationFormat>
  <Paragraphs>65</Paragraphs>
  <Slides>4</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4</vt:i4>
      </vt:variant>
    </vt:vector>
  </HeadingPairs>
  <TitlesOfParts>
    <vt:vector size="10" baseType="lpstr">
      <vt:lpstr>BIZ UDPゴシック</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2024-11-07T08:34:50Z</dcterms:created>
  <dcterms:modified xsi:type="dcterms:W3CDTF">2024-12-02T12:28:09Z</dcterms:modified>
</cp:coreProperties>
</file>