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16"/>
  </p:notesMasterIdLst>
  <p:sldIdLst>
    <p:sldId id="256" r:id="rId2"/>
    <p:sldId id="367" r:id="rId3"/>
    <p:sldId id="357" r:id="rId4"/>
    <p:sldId id="353" r:id="rId5"/>
    <p:sldId id="364" r:id="rId6"/>
    <p:sldId id="381" r:id="rId7"/>
    <p:sldId id="347" r:id="rId8"/>
    <p:sldId id="363" r:id="rId9"/>
    <p:sldId id="346" r:id="rId10"/>
    <p:sldId id="365" r:id="rId11"/>
    <p:sldId id="345" r:id="rId12"/>
    <p:sldId id="374" r:id="rId13"/>
    <p:sldId id="373" r:id="rId14"/>
    <p:sldId id="358"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CC"/>
    <a:srgbClr val="EBF1E9"/>
    <a:srgbClr val="D5E3CF"/>
    <a:srgbClr val="FFFF99"/>
    <a:srgbClr val="DBEACF"/>
    <a:srgbClr val="CFD9EA"/>
    <a:srgbClr val="CFD5EA"/>
    <a:srgbClr val="D9D9D9"/>
    <a:srgbClr val="EF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184" y="36"/>
      </p:cViewPr>
      <p:guideLst>
        <p:guide orient="horz" pos="2069"/>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C6B1AF3B-019E-4E72-B721-FB352D26F534}"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292805AB-935D-4553-A482-B173FDD3EAB6}" type="slidenum">
              <a:rPr kumimoji="1" lang="ja-JP" altLang="en-US" smtClean="0"/>
              <a:t>‹#›</a:t>
            </a:fld>
            <a:endParaRPr kumimoji="1" lang="ja-JP" altLang="en-US"/>
          </a:p>
        </p:txBody>
      </p:sp>
    </p:spTree>
    <p:extLst>
      <p:ext uri="{BB962C8B-B14F-4D97-AF65-F5344CB8AC3E}">
        <p14:creationId xmlns:p14="http://schemas.microsoft.com/office/powerpoint/2010/main" val="478470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693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2073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7491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3484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1668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0211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95703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48585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2138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18177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5039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2024/11/7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017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lit.go.jp/common/001239615.pdf"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0D99444-32BF-75C6-97DE-BB8C43144AE3}"/>
              </a:ext>
            </a:extLst>
          </p:cNvPr>
          <p:cNvSpPr txBox="1"/>
          <p:nvPr/>
        </p:nvSpPr>
        <p:spPr>
          <a:xfrm>
            <a:off x="1928664" y="3284538"/>
            <a:ext cx="6552728" cy="1660198"/>
          </a:xfrm>
          <a:prstGeom prst="rect">
            <a:avLst/>
          </a:prstGeom>
          <a:noFill/>
        </p:spPr>
        <p:txBody>
          <a:bodyPr wrap="square" rtlCol="0">
            <a:spAutoFit/>
          </a:bodyPr>
          <a:lstStyle/>
          <a:p>
            <a:pPr>
              <a:lnSpc>
                <a:spcPct val="150000"/>
              </a:lnSpc>
            </a:pPr>
            <a:r>
              <a:rPr kumimoji="1" lang="ja-JP" altLang="en-US" sz="2400">
                <a:latin typeface="BIZ UDPゴシック" panose="020B0400000000000000" pitchFamily="50" charset="-128"/>
                <a:ea typeface="BIZ UDPゴシック" panose="020B0400000000000000" pitchFamily="50" charset="-128"/>
              </a:rPr>
              <a:t>１　国内外の動向</a:t>
            </a:r>
            <a:endParaRPr kumimoji="1" lang="en-US" altLang="ja-JP" sz="2400">
              <a:latin typeface="BIZ UDPゴシック" panose="020B0400000000000000" pitchFamily="50" charset="-128"/>
              <a:ea typeface="BIZ UDPゴシック" panose="020B0400000000000000" pitchFamily="50" charset="-128"/>
            </a:endParaRPr>
          </a:p>
          <a:p>
            <a:pPr>
              <a:lnSpc>
                <a:spcPct val="150000"/>
              </a:lnSpc>
            </a:pPr>
            <a:r>
              <a:rPr kumimoji="1" lang="ja-JP" altLang="en-US" sz="2400">
                <a:latin typeface="BIZ UDPゴシック" panose="020B0400000000000000" pitchFamily="50" charset="-128"/>
                <a:ea typeface="BIZ UDPゴシック" panose="020B0400000000000000" pitchFamily="50" charset="-128"/>
              </a:rPr>
              <a:t>２　大阪の状況</a:t>
            </a:r>
            <a:endParaRPr kumimoji="1" lang="en-US" altLang="ja-JP" sz="2400">
              <a:latin typeface="BIZ UDPゴシック" panose="020B0400000000000000" pitchFamily="50" charset="-128"/>
              <a:ea typeface="BIZ UDPゴシック" panose="020B0400000000000000" pitchFamily="50" charset="-128"/>
            </a:endParaRPr>
          </a:p>
          <a:p>
            <a:pPr>
              <a:lnSpc>
                <a:spcPct val="150000"/>
              </a:lnSpc>
            </a:pPr>
            <a:r>
              <a:rPr kumimoji="1" lang="ja-JP" altLang="en-US" sz="2400">
                <a:latin typeface="BIZ UDPゴシック" panose="020B0400000000000000" pitchFamily="50" charset="-128"/>
                <a:ea typeface="BIZ UDPゴシック" panose="020B0400000000000000" pitchFamily="50" charset="-128"/>
              </a:rPr>
              <a:t>３　今後の計画推進にあたっての課題整理</a:t>
            </a:r>
          </a:p>
        </p:txBody>
      </p:sp>
      <p:sp>
        <p:nvSpPr>
          <p:cNvPr id="6" name="タイトル 1">
            <a:extLst>
              <a:ext uri="{FF2B5EF4-FFF2-40B4-BE49-F238E27FC236}">
                <a16:creationId xmlns:a16="http://schemas.microsoft.com/office/drawing/2014/main" id="{2CCD52C2-243C-4262-8582-ADA73D0CF235}"/>
              </a:ext>
            </a:extLst>
          </p:cNvPr>
          <p:cNvSpPr txBox="1">
            <a:spLocks/>
          </p:cNvSpPr>
          <p:nvPr/>
        </p:nvSpPr>
        <p:spPr bwMode="auto">
          <a:xfrm>
            <a:off x="1" y="1844824"/>
            <a:ext cx="9905999" cy="11062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a:solidFill>
                  <a:sysClr val="window" lastClr="FFFFFF"/>
                </a:solidFill>
                <a:latin typeface="BIZ UDPゴシック" panose="020B0400000000000000" pitchFamily="50" charset="-128"/>
                <a:ea typeface="BIZ UDPゴシック" panose="020B0400000000000000" pitchFamily="50" charset="-128"/>
              </a:rPr>
              <a:t>現計画策定後の社会情勢の変化等</a:t>
            </a:r>
            <a:endParaRPr lang="en-US" altLang="ja-JP" sz="2800" b="1">
              <a:solidFill>
                <a:sysClr val="window" lastClr="FFFFFF"/>
              </a:solidFill>
              <a:latin typeface="BIZ UDPゴシック" panose="020B0400000000000000" pitchFamily="50" charset="-128"/>
              <a:ea typeface="BIZ UDPゴシック" panose="020B0400000000000000" pitchFamily="50" charset="-128"/>
            </a:endParaRPr>
          </a:p>
        </p:txBody>
      </p:sp>
      <p:sp>
        <p:nvSpPr>
          <p:cNvPr id="8" name="サブタイトル 2">
            <a:extLst>
              <a:ext uri="{FF2B5EF4-FFF2-40B4-BE49-F238E27FC236}">
                <a16:creationId xmlns:a16="http://schemas.microsoft.com/office/drawing/2014/main" id="{D34F4839-4CD0-43B1-9148-5C389BA7979E}"/>
              </a:ext>
            </a:extLst>
          </p:cNvPr>
          <p:cNvSpPr txBox="1">
            <a:spLocks/>
          </p:cNvSpPr>
          <p:nvPr/>
        </p:nvSpPr>
        <p:spPr bwMode="auto">
          <a:xfrm>
            <a:off x="7977336" y="260648"/>
            <a:ext cx="1567258" cy="4258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sz="2167" kern="0" dirty="0">
                <a:latin typeface="Meiryo UI" panose="020B0604030504040204" pitchFamily="50" charset="-128"/>
                <a:ea typeface="Meiryo UI" panose="020B0604030504040204" pitchFamily="50" charset="-128"/>
              </a:rPr>
              <a:t>資料２</a:t>
            </a:r>
            <a:r>
              <a:rPr lang="en-US" altLang="ja-JP" sz="2167" kern="0" dirty="0">
                <a:latin typeface="Meiryo UI" panose="020B0604030504040204" pitchFamily="50" charset="-128"/>
                <a:ea typeface="Meiryo UI" panose="020B0604030504040204" pitchFamily="50" charset="-128"/>
              </a:rPr>
              <a:t>-1</a:t>
            </a:r>
            <a:endParaRPr lang="ja-JP" altLang="en-US" sz="2167"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006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カレンダー&#10;&#10;中程度の精度で自動的に生成された説明">
            <a:extLst>
              <a:ext uri="{FF2B5EF4-FFF2-40B4-BE49-F238E27FC236}">
                <a16:creationId xmlns:a16="http://schemas.microsoft.com/office/drawing/2014/main" id="{61C450B6-A62A-A4DD-C28B-6F0B5EBC0D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24608" y="873405"/>
            <a:ext cx="6948772" cy="5956302"/>
          </a:xfrm>
          <a:prstGeom prst="rect">
            <a:avLst/>
          </a:prstGeom>
        </p:spPr>
      </p:pic>
      <p:sp>
        <p:nvSpPr>
          <p:cNvPr id="4" name="タイトル 1">
            <a:extLst>
              <a:ext uri="{FF2B5EF4-FFF2-40B4-BE49-F238E27FC236}">
                <a16:creationId xmlns:a16="http://schemas.microsoft.com/office/drawing/2014/main" id="{DE034B30-0FC3-FD5D-48E4-74180718E9FC}"/>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5" name="円/楕円 30">
            <a:extLst>
              <a:ext uri="{FF2B5EF4-FFF2-40B4-BE49-F238E27FC236}">
                <a16:creationId xmlns:a16="http://schemas.microsoft.com/office/drawing/2014/main" id="{D19726F5-8444-2668-3C17-C92541999461}"/>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9</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A933BFE-AA18-18C2-5EDB-6F11FF903963}"/>
              </a:ext>
            </a:extLst>
          </p:cNvPr>
          <p:cNvSpPr txBox="1"/>
          <p:nvPr/>
        </p:nvSpPr>
        <p:spPr>
          <a:xfrm>
            <a:off x="185517" y="545825"/>
            <a:ext cx="9534965" cy="369332"/>
          </a:xfrm>
          <a:prstGeom prst="rect">
            <a:avLst/>
          </a:prstGeom>
          <a:noFill/>
          <a:ln w="19050">
            <a:noFill/>
          </a:ln>
        </p:spPr>
        <p:txBody>
          <a:bodyPr wrap="square" rtlCol="0">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都市緑地法等の一部改正</a:t>
            </a:r>
            <a:r>
              <a:rPr kumimoji="1" lang="en-US" altLang="ja-JP" b="1">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（２０１７）　国の取組等</a:t>
            </a:r>
            <a:endParaRPr kumimoji="1" lang="en-US" altLang="ja-JP">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A4CAFCA-8EA0-F40A-E0FB-A7DDA85D9D1F}"/>
              </a:ext>
            </a:extLst>
          </p:cNvPr>
          <p:cNvSpPr txBox="1"/>
          <p:nvPr/>
        </p:nvSpPr>
        <p:spPr>
          <a:xfrm>
            <a:off x="7014982" y="588898"/>
            <a:ext cx="2880320" cy="338554"/>
          </a:xfrm>
          <a:prstGeom prst="rect">
            <a:avLst/>
          </a:prstGeom>
          <a:noFill/>
        </p:spPr>
        <p:txBody>
          <a:bodyPr wrap="square" lIns="91440" tIns="45720" rIns="91440" bIns="45720" rtlCol="0" anchor="t">
            <a:spAutoFit/>
          </a:bodyPr>
          <a:lstStyle/>
          <a:p>
            <a:r>
              <a:rPr kumimoji="1" lang="ja-JP" altLang="en-US" sz="800">
                <a:latin typeface="BIZ UDPゴシック" panose="020B0400000000000000" pitchFamily="50" charset="-128"/>
                <a:ea typeface="BIZ UDPゴシック" panose="020B0400000000000000" pitchFamily="50" charset="-128"/>
              </a:rPr>
              <a:t>出典：国土交通省HP内「</a:t>
            </a:r>
            <a:r>
              <a:rPr kumimoji="1" lang="ja-JP" sz="800">
                <a:latin typeface="BIZ UDPゴシック" panose="020B0400000000000000" pitchFamily="50" charset="-128"/>
                <a:ea typeface="BIZ UDPゴシック" panose="020B0400000000000000" pitchFamily="50" charset="-128"/>
                <a:cs typeface="+mn-lt"/>
              </a:rPr>
              <a:t>都市緑地法等の一部を改正する法律</a:t>
            </a:r>
            <a:endParaRPr kumimoji="1" lang="en-US" altLang="ja-JP" sz="800">
              <a:latin typeface="BIZ UDPゴシック" panose="020B0400000000000000" pitchFamily="50" charset="-128"/>
              <a:ea typeface="BIZ UDPゴシック" panose="020B0400000000000000" pitchFamily="50" charset="-128"/>
              <a:cs typeface="+mn-lt"/>
            </a:endParaRPr>
          </a:p>
          <a:p>
            <a:r>
              <a:rPr kumimoji="1" lang="ja-JP" altLang="en-US" sz="800">
                <a:latin typeface="BIZ UDPゴシック" panose="020B0400000000000000" pitchFamily="50" charset="-128"/>
                <a:ea typeface="BIZ UDPゴシック" panose="020B0400000000000000" pitchFamily="50" charset="-128"/>
                <a:cs typeface="+mn-lt"/>
              </a:rPr>
              <a:t>　　　  </a:t>
            </a:r>
            <a:r>
              <a:rPr kumimoji="1" lang="ja-JP" sz="800">
                <a:latin typeface="BIZ UDPゴシック" panose="020B0400000000000000" pitchFamily="50" charset="-128"/>
                <a:ea typeface="BIZ UDPゴシック" panose="020B0400000000000000" pitchFamily="50" charset="-128"/>
                <a:cs typeface="+mn-lt"/>
              </a:rPr>
              <a:t>（平成29年法律第26号）</a:t>
            </a:r>
            <a:r>
              <a:rPr kumimoji="1" lang="ja-JP" altLang="en-US" sz="800">
                <a:latin typeface="BIZ UDPゴシック" panose="020B0400000000000000" pitchFamily="50" charset="-128"/>
                <a:ea typeface="BIZ UDPゴシック" panose="020B0400000000000000" pitchFamily="50" charset="-128"/>
                <a:cs typeface="+mn-lt"/>
              </a:rPr>
              <a:t>」概要資料より一部抜粋</a:t>
            </a:r>
            <a:endParaRPr lang="en-US" altLang="ja-JP" sz="800">
              <a:latin typeface="BIZ UDPゴシック" panose="020B0400000000000000" pitchFamily="50" charset="-128"/>
              <a:ea typeface="BIZ UDPゴシック" panose="020B0400000000000000" pitchFamily="50" charset="-128"/>
              <a:cs typeface="+mn-lt"/>
            </a:endParaRPr>
          </a:p>
        </p:txBody>
      </p:sp>
    </p:spTree>
    <p:extLst>
      <p:ext uri="{BB962C8B-B14F-4D97-AF65-F5344CB8AC3E}">
        <p14:creationId xmlns:p14="http://schemas.microsoft.com/office/powerpoint/2010/main" val="262850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111FE3-C636-4157-8AE5-410FAF03E5B1}"/>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5" name="円/楕円 30">
            <a:extLst>
              <a:ext uri="{FF2B5EF4-FFF2-40B4-BE49-F238E27FC236}">
                <a16:creationId xmlns:a16="http://schemas.microsoft.com/office/drawing/2014/main" id="{1CFF9125-BE86-4AB6-8847-02F4E18A8F02}"/>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10</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9B1F7862-7A6F-4EF8-ABE6-73A7BFA2D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72" y="944384"/>
            <a:ext cx="8280920" cy="5717607"/>
          </a:xfrm>
          <a:prstGeom prst="rect">
            <a:avLst/>
          </a:prstGeom>
        </p:spPr>
      </p:pic>
      <p:sp>
        <p:nvSpPr>
          <p:cNvPr id="4" name="テキスト ボックス 3">
            <a:extLst>
              <a:ext uri="{FF2B5EF4-FFF2-40B4-BE49-F238E27FC236}">
                <a16:creationId xmlns:a16="http://schemas.microsoft.com/office/drawing/2014/main" id="{54ECE23E-ABC2-5E0E-FCED-76B8C7B3606F}"/>
              </a:ext>
            </a:extLst>
          </p:cNvPr>
          <p:cNvSpPr txBox="1"/>
          <p:nvPr/>
        </p:nvSpPr>
        <p:spPr>
          <a:xfrm>
            <a:off x="7041232" y="615122"/>
            <a:ext cx="2794956" cy="996033"/>
          </a:xfrm>
          <a:prstGeom prst="rect">
            <a:avLst/>
          </a:prstGeom>
          <a:solidFill>
            <a:srgbClr val="FFFF99"/>
          </a:solidFill>
          <a:ln w="28575">
            <a:solidFill>
              <a:schemeClr val="accent2"/>
            </a:solidFill>
            <a:prstDash val="sysDash"/>
          </a:ln>
        </p:spPr>
        <p:txBody>
          <a:bodyPr wrap="square" lIns="72000" tIns="36000" rIns="72000" bIns="36000" rtlCol="0">
            <a:spAutoFit/>
          </a:bodyPr>
          <a:lstStyle/>
          <a:p>
            <a:r>
              <a:rPr kumimoji="1" lang="ja-JP" altLang="en-US" sz="1600" b="1">
                <a:solidFill>
                  <a:srgbClr val="0000CC"/>
                </a:solidFill>
                <a:latin typeface="BIZ UDPゴシック" panose="020B0400000000000000" pitchFamily="50" charset="-128"/>
                <a:ea typeface="BIZ UDPゴシック" panose="020B0400000000000000" pitchFamily="50" charset="-128"/>
              </a:rPr>
              <a:t>都道府県において基本方針に基づき広域計画を策定できる</a:t>
            </a:r>
            <a:endParaRPr kumimoji="1" lang="en-US" altLang="ja-JP" sz="1600" b="1">
              <a:solidFill>
                <a:srgbClr val="0000CC"/>
              </a:solidFill>
              <a:latin typeface="BIZ UDPゴシック" panose="020B0400000000000000" pitchFamily="50" charset="-128"/>
              <a:ea typeface="BIZ UDPゴシック" panose="020B0400000000000000" pitchFamily="50" charset="-128"/>
            </a:endParaRPr>
          </a:p>
          <a:p>
            <a:r>
              <a:rPr kumimoji="1" lang="ja-JP" altLang="en-US" sz="1400" b="1">
                <a:solidFill>
                  <a:srgbClr val="0000CC"/>
                </a:solidFill>
                <a:latin typeface="BIZ UDPゴシック" panose="020B0400000000000000" pitchFamily="50" charset="-128"/>
                <a:ea typeface="BIZ UDPゴシック" panose="020B0400000000000000" pitchFamily="50" charset="-128"/>
              </a:rPr>
              <a:t>（市町村は基本方針・広域計画を踏まえて基本計画を策定できる）</a:t>
            </a:r>
            <a:endParaRPr kumimoji="1" lang="en-US" altLang="ja-JP" sz="1400" b="1">
              <a:solidFill>
                <a:srgbClr val="0000CC"/>
              </a:solidFill>
              <a:latin typeface="BIZ UDPゴシック" panose="020B0400000000000000" pitchFamily="50" charset="-128"/>
              <a:ea typeface="BIZ UDPゴシック" panose="020B0400000000000000" pitchFamily="50" charset="-128"/>
            </a:endParaRPr>
          </a:p>
        </p:txBody>
      </p:sp>
      <p:cxnSp>
        <p:nvCxnSpPr>
          <p:cNvPr id="9" name="直線コネクタ 8">
            <a:extLst>
              <a:ext uri="{FF2B5EF4-FFF2-40B4-BE49-F238E27FC236}">
                <a16:creationId xmlns:a16="http://schemas.microsoft.com/office/drawing/2014/main" id="{92DB03E0-0D70-CA29-9884-39052C7A15F7}"/>
              </a:ext>
            </a:extLst>
          </p:cNvPr>
          <p:cNvCxnSpPr>
            <a:cxnSpLocks/>
            <a:stCxn id="4" idx="2"/>
          </p:cNvCxnSpPr>
          <p:nvPr/>
        </p:nvCxnSpPr>
        <p:spPr>
          <a:xfrm flipH="1">
            <a:off x="8163560" y="1611155"/>
            <a:ext cx="275150" cy="491965"/>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FB9BFB4-390F-4E87-AF6B-AA1EDEC58620}"/>
              </a:ext>
            </a:extLst>
          </p:cNvPr>
          <p:cNvSpPr txBox="1"/>
          <p:nvPr/>
        </p:nvSpPr>
        <p:spPr>
          <a:xfrm>
            <a:off x="185517" y="545825"/>
            <a:ext cx="3550972" cy="369332"/>
          </a:xfrm>
          <a:prstGeom prst="rect">
            <a:avLst/>
          </a:prstGeom>
          <a:noFill/>
          <a:ln w="19050">
            <a:noFill/>
          </a:ln>
        </p:spPr>
        <p:txBody>
          <a:bodyPr wrap="none" rtlCol="0">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都市緑地法の一部改正</a:t>
            </a:r>
            <a:r>
              <a:rPr kumimoji="1" lang="en-US" altLang="ja-JP" b="1">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（２０２４）</a:t>
            </a:r>
            <a:endParaRPr kumimoji="1" lang="en-US" altLang="ja-JP">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57FFB58-7905-47D3-A427-8EACEDFDD211}"/>
              </a:ext>
            </a:extLst>
          </p:cNvPr>
          <p:cNvSpPr txBox="1"/>
          <p:nvPr/>
        </p:nvSpPr>
        <p:spPr>
          <a:xfrm>
            <a:off x="4664968" y="6636731"/>
            <a:ext cx="5169024" cy="215444"/>
          </a:xfrm>
          <a:prstGeom prst="rect">
            <a:avLst/>
          </a:prstGeom>
          <a:noFill/>
        </p:spPr>
        <p:txBody>
          <a:bodyPr wrap="square" rtlCol="0">
            <a:spAutoFit/>
          </a:bodyPr>
          <a:lstStyle/>
          <a:p>
            <a:pPr algn="r"/>
            <a:r>
              <a:rPr kumimoji="1" lang="ja-JP" altLang="en-US" sz="800">
                <a:latin typeface="BIZ UDPゴシック" panose="020B0400000000000000" pitchFamily="50" charset="-128"/>
                <a:ea typeface="BIZ UDPゴシック" panose="020B0400000000000000" pitchFamily="50" charset="-128"/>
              </a:rPr>
              <a:t>出典：都市緑地法に基づく基本方針策定に向けた有識者会議第１回資料２（国土交通省）</a:t>
            </a:r>
            <a:endParaRPr lang="en-US" altLang="ja-JP" sz="800"/>
          </a:p>
        </p:txBody>
      </p:sp>
    </p:spTree>
    <p:extLst>
      <p:ext uri="{BB962C8B-B14F-4D97-AF65-F5344CB8AC3E}">
        <p14:creationId xmlns:p14="http://schemas.microsoft.com/office/powerpoint/2010/main" val="35401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E6FE51-B891-4099-8807-A6C34393A7F5}"/>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3" name="円/楕円 30">
            <a:extLst>
              <a:ext uri="{FF2B5EF4-FFF2-40B4-BE49-F238E27FC236}">
                <a16:creationId xmlns:a16="http://schemas.microsoft.com/office/drawing/2014/main" id="{0AE78971-AAEC-492A-AB4C-9A2D24E0D45E}"/>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11</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8C4895C-570B-4E5E-808D-682CDB821EFE}"/>
              </a:ext>
            </a:extLst>
          </p:cNvPr>
          <p:cNvSpPr txBox="1"/>
          <p:nvPr/>
        </p:nvSpPr>
        <p:spPr>
          <a:xfrm>
            <a:off x="4664968" y="6636731"/>
            <a:ext cx="5169024" cy="215444"/>
          </a:xfrm>
          <a:prstGeom prst="rect">
            <a:avLst/>
          </a:prstGeom>
          <a:noFill/>
        </p:spPr>
        <p:txBody>
          <a:bodyPr wrap="square" rtlCol="0">
            <a:spAutoFit/>
          </a:bodyPr>
          <a:lstStyle/>
          <a:p>
            <a:pPr algn="r"/>
            <a:r>
              <a:rPr kumimoji="1" lang="ja-JP" altLang="en-US" sz="800">
                <a:latin typeface="BIZ UDPゴシック" panose="020B0400000000000000" pitchFamily="50" charset="-128"/>
                <a:ea typeface="BIZ UDPゴシック" panose="020B0400000000000000" pitchFamily="50" charset="-128"/>
              </a:rPr>
              <a:t>出典：都市緑地法に基づく基本方針策定に向けた有識者会議第２回資料１（国土交通省）</a:t>
            </a:r>
            <a:endParaRPr lang="en-US" altLang="ja-JP" sz="800"/>
          </a:p>
        </p:txBody>
      </p:sp>
      <p:pic>
        <p:nvPicPr>
          <p:cNvPr id="7" name="図 6">
            <a:extLst>
              <a:ext uri="{FF2B5EF4-FFF2-40B4-BE49-F238E27FC236}">
                <a16:creationId xmlns:a16="http://schemas.microsoft.com/office/drawing/2014/main" id="{6FE67968-CCC0-4674-A76B-FFF89B60E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04" y="919705"/>
            <a:ext cx="7944506" cy="5513610"/>
          </a:xfrm>
          <a:prstGeom prst="rect">
            <a:avLst/>
          </a:prstGeom>
        </p:spPr>
      </p:pic>
      <p:sp>
        <p:nvSpPr>
          <p:cNvPr id="8" name="テキスト ボックス 7">
            <a:extLst>
              <a:ext uri="{FF2B5EF4-FFF2-40B4-BE49-F238E27FC236}">
                <a16:creationId xmlns:a16="http://schemas.microsoft.com/office/drawing/2014/main" id="{BF4C76A3-679D-4F86-8391-A92570AA1BD4}"/>
              </a:ext>
            </a:extLst>
          </p:cNvPr>
          <p:cNvSpPr txBox="1"/>
          <p:nvPr/>
        </p:nvSpPr>
        <p:spPr>
          <a:xfrm>
            <a:off x="185517" y="545825"/>
            <a:ext cx="4097597" cy="369332"/>
          </a:xfrm>
          <a:prstGeom prst="rect">
            <a:avLst/>
          </a:prstGeom>
          <a:noFill/>
          <a:ln w="19050">
            <a:noFill/>
          </a:ln>
        </p:spPr>
        <p:txBody>
          <a:bodyPr wrap="none" rtlCol="0">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国が策定する基本方針の検討状況①</a:t>
            </a:r>
            <a:r>
              <a:rPr kumimoji="1" lang="en-US" altLang="ja-JP" b="1">
                <a:latin typeface="BIZ UDPゴシック" panose="020B0400000000000000" pitchFamily="50" charset="-128"/>
                <a:ea typeface="BIZ UDPゴシック" panose="020B0400000000000000" pitchFamily="50" charset="-128"/>
              </a:rPr>
              <a:t>】</a:t>
            </a:r>
            <a:endParaRPr kumimoji="1" lang="en-US" altLang="ja-JP">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1F8032D-8262-86E9-54A5-9F58F4F61D73}"/>
              </a:ext>
            </a:extLst>
          </p:cNvPr>
          <p:cNvSpPr txBox="1"/>
          <p:nvPr/>
        </p:nvSpPr>
        <p:spPr>
          <a:xfrm>
            <a:off x="6609184" y="1412776"/>
            <a:ext cx="3096344" cy="565146"/>
          </a:xfrm>
          <a:prstGeom prst="rect">
            <a:avLst/>
          </a:prstGeom>
          <a:solidFill>
            <a:srgbClr val="FFFF99"/>
          </a:solidFill>
          <a:ln w="28575">
            <a:solidFill>
              <a:schemeClr val="accent2"/>
            </a:solidFill>
            <a:prstDash val="sysDash"/>
          </a:ln>
        </p:spPr>
        <p:txBody>
          <a:bodyPr wrap="square" lIns="72000" tIns="36000" rIns="72000" bIns="36000" rtlCol="0">
            <a:spAutoFit/>
          </a:bodyPr>
          <a:lstStyle/>
          <a:p>
            <a:pPr algn="just"/>
            <a:r>
              <a:rPr kumimoji="1" lang="ja-JP" altLang="en-US" sz="1600" b="1">
                <a:solidFill>
                  <a:srgbClr val="0000CC"/>
                </a:solidFill>
                <a:latin typeface="BIZ UDPゴシック" panose="020B0400000000000000" pitchFamily="50" charset="-128"/>
                <a:ea typeface="BIZ UDPゴシック" panose="020B0400000000000000" pitchFamily="50" charset="-128"/>
              </a:rPr>
              <a:t>都道府県の広域計画、市町村の基本計画における指標等が検討</a:t>
            </a:r>
            <a:endParaRPr kumimoji="1" lang="en-US" altLang="ja-JP" sz="1600" b="1">
              <a:solidFill>
                <a:srgbClr val="0000CC"/>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8929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E6FE51-B891-4099-8807-A6C34393A7F5}"/>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3" name="円/楕円 30">
            <a:extLst>
              <a:ext uri="{FF2B5EF4-FFF2-40B4-BE49-F238E27FC236}">
                <a16:creationId xmlns:a16="http://schemas.microsoft.com/office/drawing/2014/main" id="{0AE78971-AAEC-492A-AB4C-9A2D24E0D45E}"/>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12</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FD9CB22F-8163-48C2-9C4A-9E3BEB614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68" y="960930"/>
            <a:ext cx="7554777" cy="5362542"/>
          </a:xfrm>
          <a:prstGeom prst="rect">
            <a:avLst/>
          </a:prstGeom>
          <a:ln>
            <a:solidFill>
              <a:schemeClr val="bg1">
                <a:lumMod val="75000"/>
              </a:schemeClr>
            </a:solidFill>
          </a:ln>
        </p:spPr>
      </p:pic>
      <p:sp>
        <p:nvSpPr>
          <p:cNvPr id="7" name="テキスト ボックス 6">
            <a:extLst>
              <a:ext uri="{FF2B5EF4-FFF2-40B4-BE49-F238E27FC236}">
                <a16:creationId xmlns:a16="http://schemas.microsoft.com/office/drawing/2014/main" id="{280B60E4-63F4-4038-A943-4D6F649C2350}"/>
              </a:ext>
            </a:extLst>
          </p:cNvPr>
          <p:cNvSpPr txBox="1"/>
          <p:nvPr/>
        </p:nvSpPr>
        <p:spPr>
          <a:xfrm>
            <a:off x="4664968" y="6636731"/>
            <a:ext cx="5169024" cy="215444"/>
          </a:xfrm>
          <a:prstGeom prst="rect">
            <a:avLst/>
          </a:prstGeom>
          <a:noFill/>
        </p:spPr>
        <p:txBody>
          <a:bodyPr wrap="square" rtlCol="0">
            <a:spAutoFit/>
          </a:bodyPr>
          <a:lstStyle/>
          <a:p>
            <a:pPr algn="r"/>
            <a:r>
              <a:rPr kumimoji="1" lang="ja-JP" altLang="en-US" sz="800">
                <a:latin typeface="BIZ UDPゴシック" panose="020B0400000000000000" pitchFamily="50" charset="-128"/>
                <a:ea typeface="BIZ UDPゴシック" panose="020B0400000000000000" pitchFamily="50" charset="-128"/>
              </a:rPr>
              <a:t>出典：都市緑地法に基づく基本方針策定に向けた有識者会議第２回資料４（国土交通省）</a:t>
            </a:r>
            <a:endParaRPr lang="en-US" altLang="ja-JP" sz="800"/>
          </a:p>
        </p:txBody>
      </p:sp>
      <p:sp>
        <p:nvSpPr>
          <p:cNvPr id="6" name="テキスト ボックス 5">
            <a:extLst>
              <a:ext uri="{FF2B5EF4-FFF2-40B4-BE49-F238E27FC236}">
                <a16:creationId xmlns:a16="http://schemas.microsoft.com/office/drawing/2014/main" id="{8FD4498B-B4D9-4A37-8293-CEDC4840A215}"/>
              </a:ext>
            </a:extLst>
          </p:cNvPr>
          <p:cNvSpPr txBox="1"/>
          <p:nvPr/>
        </p:nvSpPr>
        <p:spPr>
          <a:xfrm>
            <a:off x="185517" y="545825"/>
            <a:ext cx="4097597" cy="369332"/>
          </a:xfrm>
          <a:prstGeom prst="rect">
            <a:avLst/>
          </a:prstGeom>
          <a:noFill/>
          <a:ln w="19050">
            <a:noFill/>
          </a:ln>
        </p:spPr>
        <p:txBody>
          <a:bodyPr wrap="none" rtlCol="0">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国が策定する基本方針の検討状況②</a:t>
            </a:r>
            <a:r>
              <a:rPr kumimoji="1" lang="en-US" altLang="ja-JP" b="1">
                <a:latin typeface="BIZ UDPゴシック" panose="020B0400000000000000" pitchFamily="50" charset="-128"/>
                <a:ea typeface="BIZ UDPゴシック" panose="020B0400000000000000" pitchFamily="50" charset="-128"/>
              </a:rPr>
              <a:t>】</a:t>
            </a:r>
            <a:endParaRPr kumimoji="1" lang="en-US" altLang="ja-JP">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824BE0C7-25E2-502E-36BB-93783F815EBB}"/>
              </a:ext>
            </a:extLst>
          </p:cNvPr>
          <p:cNvSpPr/>
          <p:nvPr/>
        </p:nvSpPr>
        <p:spPr>
          <a:xfrm>
            <a:off x="1352600" y="1844824"/>
            <a:ext cx="4320480" cy="2160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658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111FE3-C636-4157-8AE5-410FAF03E5B1}"/>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panose="020B0400000000000000" pitchFamily="50" charset="-128"/>
              </a:rPr>
              <a:t>　１　国内外の動向 </a:t>
            </a:r>
          </a:p>
        </p:txBody>
      </p:sp>
      <p:sp>
        <p:nvSpPr>
          <p:cNvPr id="3" name="テキスト ボックス 2">
            <a:extLst>
              <a:ext uri="{FF2B5EF4-FFF2-40B4-BE49-F238E27FC236}">
                <a16:creationId xmlns:a16="http://schemas.microsoft.com/office/drawing/2014/main" id="{CD66BC1B-1C20-1685-9306-980AB82ACB95}"/>
              </a:ext>
            </a:extLst>
          </p:cNvPr>
          <p:cNvSpPr txBox="1"/>
          <p:nvPr/>
        </p:nvSpPr>
        <p:spPr>
          <a:xfrm>
            <a:off x="225983" y="527176"/>
            <a:ext cx="9318941" cy="369332"/>
          </a:xfrm>
          <a:prstGeom prst="rect">
            <a:avLst/>
          </a:prstGeom>
          <a:noFill/>
          <a:ln w="19050">
            <a:noFill/>
          </a:ln>
        </p:spPr>
        <p:txBody>
          <a:bodyPr wrap="square" rtlCol="0">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グリーンインフラとは</a:t>
            </a:r>
            <a:r>
              <a:rPr kumimoji="1" lang="en-US" altLang="ja-JP" b="1">
                <a:latin typeface="BIZ UDPゴシック" panose="020B0400000000000000" pitchFamily="50" charset="-128"/>
                <a:ea typeface="BIZ UDPゴシック" panose="020B0400000000000000" pitchFamily="50" charset="-128"/>
              </a:rPr>
              <a:t>】</a:t>
            </a:r>
            <a:endParaRPr kumimoji="1" lang="ja-JP" altLang="en-US">
              <a:latin typeface="BIZ UDPゴシック" panose="020B0400000000000000" pitchFamily="50" charset="-128"/>
              <a:ea typeface="BIZ UDPゴシック" panose="020B0400000000000000" pitchFamily="50" charset="-128"/>
            </a:endParaRPr>
          </a:p>
        </p:txBody>
      </p:sp>
      <p:sp>
        <p:nvSpPr>
          <p:cNvPr id="8" name="円/楕円 30">
            <a:extLst>
              <a:ext uri="{FF2B5EF4-FFF2-40B4-BE49-F238E27FC236}">
                <a16:creationId xmlns:a16="http://schemas.microsoft.com/office/drawing/2014/main" id="{2CCEA8F5-C39A-463B-8C41-CB24E0CDD664}"/>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13</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386D4F1A-8DDA-6F84-CFDC-2E39216A8030}"/>
              </a:ext>
            </a:extLst>
          </p:cNvPr>
          <p:cNvSpPr txBox="1"/>
          <p:nvPr/>
        </p:nvSpPr>
        <p:spPr>
          <a:xfrm>
            <a:off x="5169024" y="583199"/>
            <a:ext cx="4896544" cy="215444"/>
          </a:xfrm>
          <a:prstGeom prst="rect">
            <a:avLst/>
          </a:prstGeom>
          <a:noFill/>
        </p:spPr>
        <p:txBody>
          <a:bodyPr wrap="square" rtlCol="0">
            <a:spAutoFit/>
          </a:bodyPr>
          <a:lstStyle/>
          <a:p>
            <a:r>
              <a:rPr kumimoji="1" lang="ja-JP" altLang="en-US" sz="800">
                <a:latin typeface="BIZ UDPゴシック" panose="020B0400000000000000" pitchFamily="50" charset="-128"/>
                <a:ea typeface="BIZ UDPゴシック" panose="020B0400000000000000" pitchFamily="50" charset="-128"/>
              </a:rPr>
              <a:t>出典：グリーンインフラストラクチャー～人と自然環境のより良い関係を目指して～（</a:t>
            </a:r>
            <a:r>
              <a:rPr kumimoji="1" lang="en-US" altLang="ja-JP" sz="800">
                <a:latin typeface="BIZ UDPゴシック" panose="020B0400000000000000" pitchFamily="50" charset="-128"/>
                <a:ea typeface="BIZ UDPゴシック" panose="020B0400000000000000" pitchFamily="50" charset="-128"/>
              </a:rPr>
              <a:t>H29.3</a:t>
            </a:r>
            <a:r>
              <a:rPr kumimoji="1" lang="ja-JP" altLang="en-US" sz="800">
                <a:latin typeface="BIZ UDPゴシック" panose="020B0400000000000000" pitchFamily="50" charset="-128"/>
                <a:ea typeface="BIZ UDPゴシック" panose="020B0400000000000000" pitchFamily="50" charset="-128"/>
              </a:rPr>
              <a:t>）国土交通省</a:t>
            </a:r>
            <a:endParaRPr lang="en-US" altLang="ja-JP" sz="800"/>
          </a:p>
        </p:txBody>
      </p:sp>
      <p:pic>
        <p:nvPicPr>
          <p:cNvPr id="13" name="図 12" descr="新聞の記事のスクリーンショット&#10;&#10;中程度の精度で自動的に生成された説明">
            <a:extLst>
              <a:ext uri="{FF2B5EF4-FFF2-40B4-BE49-F238E27FC236}">
                <a16:creationId xmlns:a16="http://schemas.microsoft.com/office/drawing/2014/main" id="{33414005-AF3B-8EC1-832C-56A1AD727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576" y="932233"/>
            <a:ext cx="7857757" cy="5891569"/>
          </a:xfrm>
          <a:prstGeom prst="rect">
            <a:avLst/>
          </a:prstGeom>
          <a:ln>
            <a:solidFill>
              <a:schemeClr val="bg1">
                <a:lumMod val="75000"/>
              </a:schemeClr>
            </a:solidFill>
          </a:ln>
        </p:spPr>
      </p:pic>
    </p:spTree>
    <p:extLst>
      <p:ext uri="{BB962C8B-B14F-4D97-AF65-F5344CB8AC3E}">
        <p14:creationId xmlns:p14="http://schemas.microsoft.com/office/powerpoint/2010/main" val="171439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0D99444-32BF-75C6-97DE-BB8C43144AE3}"/>
              </a:ext>
            </a:extLst>
          </p:cNvPr>
          <p:cNvSpPr txBox="1"/>
          <p:nvPr/>
        </p:nvSpPr>
        <p:spPr>
          <a:xfrm>
            <a:off x="1928664" y="3284538"/>
            <a:ext cx="6552728" cy="1660198"/>
          </a:xfrm>
          <a:prstGeom prst="rect">
            <a:avLst/>
          </a:prstGeom>
          <a:noFill/>
        </p:spPr>
        <p:txBody>
          <a:bodyPr wrap="square" rtlCol="0">
            <a:spAutoFit/>
          </a:bodyPr>
          <a:lstStyle/>
          <a:p>
            <a:pPr>
              <a:lnSpc>
                <a:spcPct val="150000"/>
              </a:lnSpc>
            </a:pPr>
            <a:r>
              <a:rPr kumimoji="1" lang="ja-JP" altLang="en-US" sz="2400">
                <a:latin typeface="BIZ UDPゴシック" panose="020B0400000000000000" pitchFamily="50" charset="-128"/>
                <a:ea typeface="BIZ UDPゴシック" panose="020B0400000000000000" pitchFamily="50" charset="-128"/>
              </a:rPr>
              <a:t>１　国内外の動向</a:t>
            </a:r>
            <a:endParaRPr kumimoji="1" lang="en-US" altLang="ja-JP" sz="2400">
              <a:latin typeface="BIZ UDPゴシック" panose="020B0400000000000000" pitchFamily="50" charset="-128"/>
              <a:ea typeface="BIZ UDPゴシック" panose="020B0400000000000000" pitchFamily="50" charset="-128"/>
            </a:endParaRPr>
          </a:p>
          <a:p>
            <a:pPr>
              <a:lnSpc>
                <a:spcPct val="150000"/>
              </a:lnSpc>
            </a:pPr>
            <a:r>
              <a:rPr kumimoji="1" lang="ja-JP" altLang="en-US" sz="2400">
                <a:solidFill>
                  <a:schemeClr val="bg2">
                    <a:lumMod val="90000"/>
                  </a:schemeClr>
                </a:solidFill>
                <a:latin typeface="BIZ UDPゴシック" panose="020B0400000000000000" pitchFamily="50" charset="-128"/>
                <a:ea typeface="BIZ UDPゴシック" panose="020B0400000000000000" pitchFamily="50" charset="-128"/>
              </a:rPr>
              <a:t>２　大阪の状況</a:t>
            </a:r>
            <a:endParaRPr kumimoji="1" lang="en-US" altLang="ja-JP" sz="2400">
              <a:solidFill>
                <a:schemeClr val="bg2">
                  <a:lumMod val="90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a:solidFill>
                  <a:schemeClr val="bg2">
                    <a:lumMod val="90000"/>
                  </a:schemeClr>
                </a:solidFill>
                <a:latin typeface="BIZ UDPゴシック" panose="020B0400000000000000" pitchFamily="50" charset="-128"/>
                <a:ea typeface="BIZ UDPゴシック" panose="020B0400000000000000" pitchFamily="50" charset="-128"/>
              </a:rPr>
              <a:t>３　今後の計画推進にあたっての課題整理</a:t>
            </a:r>
          </a:p>
        </p:txBody>
      </p:sp>
      <p:sp>
        <p:nvSpPr>
          <p:cNvPr id="6" name="タイトル 1">
            <a:extLst>
              <a:ext uri="{FF2B5EF4-FFF2-40B4-BE49-F238E27FC236}">
                <a16:creationId xmlns:a16="http://schemas.microsoft.com/office/drawing/2014/main" id="{2CCD52C2-243C-4262-8582-ADA73D0CF235}"/>
              </a:ext>
            </a:extLst>
          </p:cNvPr>
          <p:cNvSpPr txBox="1">
            <a:spLocks/>
          </p:cNvSpPr>
          <p:nvPr/>
        </p:nvSpPr>
        <p:spPr bwMode="auto">
          <a:xfrm>
            <a:off x="1" y="1844824"/>
            <a:ext cx="9905999" cy="11062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a:solidFill>
                  <a:sysClr val="window" lastClr="FFFFFF"/>
                </a:solidFill>
                <a:latin typeface="BIZ UDPゴシック" panose="020B0400000000000000" pitchFamily="50" charset="-128"/>
                <a:ea typeface="BIZ UDPゴシック" panose="020B0400000000000000" pitchFamily="50" charset="-128"/>
              </a:rPr>
              <a:t>現計画策定後の社会情勢の変化等</a:t>
            </a:r>
            <a:endParaRPr lang="en-US" altLang="ja-JP" sz="2800" b="1">
              <a:solidFill>
                <a:sysClr val="window" lastClr="FFFFFF"/>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065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111FE3-C636-4157-8AE5-410FAF03E5B1}"/>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panose="020B0400000000000000" pitchFamily="50" charset="-128"/>
              </a:rPr>
              <a:t>　１　国内外の動向</a:t>
            </a:r>
          </a:p>
        </p:txBody>
      </p:sp>
      <p:sp>
        <p:nvSpPr>
          <p:cNvPr id="12" name="角丸四角形 5">
            <a:extLst>
              <a:ext uri="{FF2B5EF4-FFF2-40B4-BE49-F238E27FC236}">
                <a16:creationId xmlns:a16="http://schemas.microsoft.com/office/drawing/2014/main" id="{B1FE8F94-FD90-4DBC-BF85-E37A008AB764}"/>
              </a:ext>
            </a:extLst>
          </p:cNvPr>
          <p:cNvSpPr/>
          <p:nvPr/>
        </p:nvSpPr>
        <p:spPr>
          <a:xfrm>
            <a:off x="120990" y="674630"/>
            <a:ext cx="9675950" cy="491461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108000" bIns="3600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r>
              <a:rPr lang="en-US" altLang="ja-JP" b="1"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b="1"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持続可能な社会に向けた国際的な枠組など</a:t>
            </a:r>
            <a:r>
              <a:rPr lang="en-US" altLang="ja-JP" b="1"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b="1"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indent="-342900" algn="just">
              <a:spcBef>
                <a:spcPts val="600"/>
              </a:spcBef>
              <a:buFont typeface="BIZ UDPゴシック" panose="020B0400000000000000" pitchFamily="50" charset="-128"/>
              <a:buChar char="○"/>
            </a:pPr>
            <a:r>
              <a:rPr lang="en-US" altLang="ja-JP"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の採択（</a:t>
            </a:r>
            <a:r>
              <a:rPr lang="en-US" altLang="ja-JP"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2015.9</a:t>
            </a:r>
            <a:r>
              <a:rPr lang="ja-JP" altLang="en-US"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lvl="1" indent="-184150" algn="just">
              <a:buFont typeface="Arial" panose="020B0604020202020204" pitchFamily="34" charset="0"/>
              <a:buChar char="•"/>
              <a:tabLst>
                <a:tab pos="5918200" algn="l"/>
              </a:tabLst>
            </a:pPr>
            <a:endParaRPr lang="en-US" altLang="ja-JP"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lvl="1" indent="-184150" algn="just">
              <a:buFont typeface="Arial" panose="020B0604020202020204" pitchFamily="34" charset="0"/>
              <a:buChar char="•"/>
              <a:tabLst>
                <a:tab pos="5918200" algn="l"/>
              </a:tabLst>
            </a:pPr>
            <a:endParaRPr lang="en-US" altLang="ja-JP"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lvl="1" indent="-184150" algn="just">
              <a:buFont typeface="Arial" panose="020B0604020202020204" pitchFamily="34" charset="0"/>
              <a:buChar char="•"/>
              <a:tabLst>
                <a:tab pos="5918200" algn="l"/>
              </a:tabLst>
            </a:pPr>
            <a:endParaRPr lang="en-US" altLang="ja-JP"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lvl="1" indent="-184150" algn="just">
              <a:buFont typeface="Arial" panose="020B0604020202020204" pitchFamily="34" charset="0"/>
              <a:buChar char="•"/>
            </a:pPr>
            <a:endParaRPr lang="en-US" altLang="ja-JP"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lvl="1" indent="-184150" algn="just">
              <a:buFont typeface="Arial" panose="020B0604020202020204" pitchFamily="34" charset="0"/>
              <a:buChar char="•"/>
            </a:pPr>
            <a:endParaRPr lang="en-US" altLang="ja-JP"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6213" lvl="1" algn="just"/>
            <a:endParaRPr lang="en-US" altLang="ja-JP"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6213" lvl="1" algn="just"/>
            <a:endParaRPr lang="en-US" altLang="ja-JP"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indent="-342900" algn="just">
              <a:spcBef>
                <a:spcPts val="600"/>
              </a:spcBef>
              <a:buFont typeface="BIZ UDPゴシック" panose="020B0400000000000000" pitchFamily="50" charset="-128"/>
              <a:buChar char="○"/>
            </a:pPr>
            <a:r>
              <a:rPr lang="ja-JP" altLang="en-US"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パリ協定の発効（</a:t>
            </a:r>
            <a:r>
              <a:rPr lang="en-US" altLang="ja-JP"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2016.11</a:t>
            </a:r>
            <a:r>
              <a:rPr lang="ja-JP" altLang="en-US"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360363" lvl="1" indent="-184150" algn="just">
              <a:buFont typeface="Arial" panose="020B0604020202020204" pitchFamily="34" charset="0"/>
              <a:buChar char="•"/>
            </a:pP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世界共通の長期目標として、産業革命前からの平均気温の上昇を</a:t>
            </a:r>
            <a:r>
              <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℃より十分低く保つともに、</a:t>
            </a:r>
            <a:r>
              <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1.5℃</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に抑える努力を追求することを掲げたパリ協定が発効。</a:t>
            </a:r>
            <a:endPar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6213" lvl="1" algn="just">
              <a:spcAft>
                <a:spcPts val="600"/>
              </a:spcAft>
            </a:pP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➡１．５℃目標達成をめざし、</a:t>
            </a:r>
            <a:r>
              <a:rPr lang="ja-JP" altLang="en-US" sz="1600" b="1" kern="10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２０５０年ネット・ゼロの実現に向けた取組み</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が世界各地で進む。</a:t>
            </a:r>
            <a:endPar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lvl="1" indent="-342900" algn="just">
              <a:spcBef>
                <a:spcPts val="600"/>
              </a:spcBef>
              <a:buFont typeface="BIZ UDPゴシック" panose="020B0400000000000000" pitchFamily="50" charset="-128"/>
              <a:buChar char="○"/>
            </a:pPr>
            <a:r>
              <a:rPr lang="ja-JP" altLang="en-US"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「昆明・モントリオール生物多様性枠組」（</a:t>
            </a:r>
            <a:r>
              <a:rPr lang="en-US" altLang="ja-JP"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a:t>
            </a:r>
            <a:r>
              <a:rPr lang="ja-JP" altLang="en-US"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２２</a:t>
            </a:r>
            <a:r>
              <a:rPr lang="en-US" altLang="ja-JP"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.12</a:t>
            </a:r>
            <a:r>
              <a:rPr lang="ja-JP" altLang="en-US"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b="1" u="sng"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lvl="1" indent="-166688" algn="just">
              <a:spcAft>
                <a:spcPts val="1200"/>
              </a:spcAft>
              <a:buFont typeface="Arial" panose="020B0604020202020204" pitchFamily="34" charset="0"/>
              <a:buChar char="•"/>
            </a:pPr>
            <a:r>
              <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COP</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５において、２０５０年目標「自然と共生する世界」と、その実現に向けた２０３０年ミッションとして「自然を回復軌道に乗せるために生物多様性の損失を止め、反転させるための緊急の行動をとる」という</a:t>
            </a:r>
            <a:r>
              <a:rPr lang="ja-JP" altLang="en-US" sz="1600" b="1" kern="10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ネイチャーポジティブ</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の考え方が示された。</a:t>
            </a:r>
          </a:p>
        </p:txBody>
      </p:sp>
      <p:sp>
        <p:nvSpPr>
          <p:cNvPr id="9" name="円/楕円 30">
            <a:extLst>
              <a:ext uri="{FF2B5EF4-FFF2-40B4-BE49-F238E27FC236}">
                <a16:creationId xmlns:a16="http://schemas.microsoft.com/office/drawing/2014/main" id="{2CBB0729-5F5B-4A56-8876-A90646B6AB6E}"/>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08BE725-9C96-AD2F-5783-3ECEA91F97B7}"/>
              </a:ext>
            </a:extLst>
          </p:cNvPr>
          <p:cNvSpPr txBox="1"/>
          <p:nvPr/>
        </p:nvSpPr>
        <p:spPr>
          <a:xfrm>
            <a:off x="120990" y="5735305"/>
            <a:ext cx="9640043" cy="903700"/>
          </a:xfrm>
          <a:prstGeom prst="rect">
            <a:avLst/>
          </a:prstGeom>
          <a:solidFill>
            <a:srgbClr val="FFFF99"/>
          </a:solidFill>
          <a:ln w="28575">
            <a:solidFill>
              <a:schemeClr val="accent2"/>
            </a:solidFill>
            <a:prstDash val="sysDash"/>
          </a:ln>
        </p:spPr>
        <p:txBody>
          <a:bodyPr wrap="square" lIns="108000" tIns="36000" rIns="108000" bIns="36000" rtlCol="0">
            <a:spAutoFit/>
          </a:bodyPr>
          <a:lstStyle/>
          <a:p>
            <a:pPr marL="271463" indent="-271463" algn="just"/>
            <a:r>
              <a:rPr kumimoji="1" lang="ja-JP" altLang="en-US" b="1">
                <a:solidFill>
                  <a:srgbClr val="0000CC"/>
                </a:solidFill>
                <a:latin typeface="BIZ UDPゴシック" panose="020B0400000000000000" pitchFamily="50" charset="-128"/>
                <a:ea typeface="BIZ UDPゴシック" panose="020B0400000000000000" pitchFamily="50" charset="-128"/>
              </a:rPr>
              <a:t>➡日本でも、「２０５０年カーボンニュートラル」をめざすことの宣言（２０２０．１０）や、「生物多様性国家戦略２０２３－２０３０」（２０２３．３策定）にて「ネイチャーポジティブの実現」</a:t>
            </a:r>
            <a:r>
              <a:rPr kumimoji="1" lang="en-US" altLang="ja-JP" b="1">
                <a:solidFill>
                  <a:srgbClr val="0000CC"/>
                </a:solidFill>
                <a:latin typeface="BIZ UDPゴシック" panose="020B0400000000000000" pitchFamily="50" charset="-128"/>
                <a:ea typeface="BIZ UDPゴシック" panose="020B0400000000000000" pitchFamily="50" charset="-128"/>
              </a:rPr>
              <a:t>(2030</a:t>
            </a:r>
            <a:r>
              <a:rPr kumimoji="1" lang="ja-JP" altLang="en-US" b="1">
                <a:solidFill>
                  <a:srgbClr val="0000CC"/>
                </a:solidFill>
                <a:latin typeface="BIZ UDPゴシック" panose="020B0400000000000000" pitchFamily="50" charset="-128"/>
                <a:ea typeface="BIZ UDPゴシック" panose="020B0400000000000000" pitchFamily="50" charset="-128"/>
              </a:rPr>
              <a:t>年目標</a:t>
            </a:r>
            <a:r>
              <a:rPr kumimoji="1" lang="en-US" altLang="ja-JP" b="1">
                <a:solidFill>
                  <a:srgbClr val="0000CC"/>
                </a:solidFill>
                <a:latin typeface="BIZ UDPゴシック" panose="020B0400000000000000" pitchFamily="50" charset="-128"/>
                <a:ea typeface="BIZ UDPゴシック" panose="020B0400000000000000" pitchFamily="50" charset="-128"/>
              </a:rPr>
              <a:t>)</a:t>
            </a:r>
            <a:r>
              <a:rPr kumimoji="1" lang="ja-JP" altLang="en-US" b="1">
                <a:solidFill>
                  <a:srgbClr val="0000CC"/>
                </a:solidFill>
                <a:latin typeface="BIZ UDPゴシック" panose="020B0400000000000000" pitchFamily="50" charset="-128"/>
                <a:ea typeface="BIZ UDPゴシック" panose="020B0400000000000000" pitchFamily="50" charset="-128"/>
              </a:rPr>
              <a:t>が掲げられた。</a:t>
            </a:r>
            <a:endParaRPr kumimoji="1" lang="en-US" altLang="ja-JP" b="1">
              <a:solidFill>
                <a:srgbClr val="0000CC"/>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B30CB71-4740-4813-80D7-1C160AE4656C}"/>
              </a:ext>
            </a:extLst>
          </p:cNvPr>
          <p:cNvSpPr txBox="1"/>
          <p:nvPr/>
        </p:nvSpPr>
        <p:spPr>
          <a:xfrm>
            <a:off x="449090" y="2271278"/>
            <a:ext cx="5652672" cy="954107"/>
          </a:xfrm>
          <a:prstGeom prst="rect">
            <a:avLst/>
          </a:prstGeom>
          <a:noFill/>
          <a:ln w="12700">
            <a:solidFill>
              <a:schemeClr val="accent6">
                <a:lumMod val="40000"/>
                <a:lumOff val="60000"/>
              </a:schemeClr>
            </a:solidFill>
            <a:prstDash val="sysDash"/>
          </a:ln>
        </p:spPr>
        <p:txBody>
          <a:bodyPr wrap="square" rtlCol="0">
            <a:spAutoFit/>
          </a:bodyPr>
          <a:lstStyle/>
          <a:p>
            <a:r>
              <a:rPr kumimoji="1" lang="ja-JP" altLang="en-US" sz="1400">
                <a:solidFill>
                  <a:schemeClr val="tx1"/>
                </a:solidFill>
                <a:latin typeface="BIZ UDPゴシック" panose="020B0400000000000000" pitchFamily="50" charset="-128"/>
                <a:ea typeface="BIZ UDPゴシック" panose="020B0400000000000000" pitchFamily="50" charset="-128"/>
              </a:rPr>
              <a:t>「</a:t>
            </a:r>
            <a:r>
              <a:rPr kumimoji="1" lang="en-US" altLang="ja-JP" sz="1400">
                <a:solidFill>
                  <a:schemeClr val="tx1"/>
                </a:solidFill>
                <a:latin typeface="BIZ UDPゴシック" panose="020B0400000000000000" pitchFamily="50" charset="-128"/>
                <a:ea typeface="BIZ UDPゴシック" panose="020B0400000000000000" pitchFamily="50" charset="-128"/>
              </a:rPr>
              <a:t>SDGs</a:t>
            </a:r>
            <a:r>
              <a:rPr kumimoji="1" lang="ja-JP" altLang="en-US" sz="1400">
                <a:solidFill>
                  <a:schemeClr val="tx1"/>
                </a:solidFill>
                <a:latin typeface="BIZ UDPゴシック" panose="020B0400000000000000" pitchFamily="50" charset="-128"/>
                <a:ea typeface="BIZ UDPゴシック" panose="020B0400000000000000" pitchFamily="50" charset="-128"/>
              </a:rPr>
              <a:t>のウェディングケーキモデル」では、</a:t>
            </a:r>
            <a:r>
              <a:rPr kumimoji="1" lang="ja-JP" altLang="en-US" sz="1400" b="1">
                <a:solidFill>
                  <a:srgbClr val="FF0000"/>
                </a:solidFill>
                <a:latin typeface="BIZ UDPゴシック" panose="020B0400000000000000" pitchFamily="50" charset="-128"/>
                <a:ea typeface="BIZ UDPゴシック" panose="020B0400000000000000" pitchFamily="50" charset="-128"/>
              </a:rPr>
              <a:t>「経済」は「社会」に、「社会」は「（自然）環境」に支えられて成り立つ</a:t>
            </a:r>
            <a:r>
              <a:rPr kumimoji="1" lang="ja-JP" altLang="en-US" sz="1400">
                <a:solidFill>
                  <a:schemeClr val="tx1"/>
                </a:solidFill>
                <a:latin typeface="BIZ UDPゴシック" panose="020B0400000000000000" pitchFamily="50" charset="-128"/>
                <a:ea typeface="BIZ UDPゴシック" panose="020B0400000000000000" pitchFamily="50" charset="-128"/>
              </a:rPr>
              <a:t>という考え方が提示。</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あらゆる社会活動において、</a:t>
            </a:r>
            <a:r>
              <a:rPr kumimoji="1" lang="ja-JP" altLang="en-US" sz="1400">
                <a:solidFill>
                  <a:schemeClr val="tx1"/>
                </a:solidFill>
                <a:latin typeface="BIZ UDPゴシック" panose="020B0400000000000000" pitchFamily="50" charset="-128"/>
                <a:ea typeface="BIZ UDPゴシック" panose="020B0400000000000000" pitchFamily="50" charset="-128"/>
              </a:rPr>
              <a:t>環境・経済・社会の課題の同時解決・統合的向上の観点を踏まえることが重要。</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0A1AE7D6-7649-417C-BE1E-C591AD801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626" y="1122348"/>
            <a:ext cx="3105910" cy="2438545"/>
          </a:xfrm>
          <a:prstGeom prst="rect">
            <a:avLst/>
          </a:prstGeom>
        </p:spPr>
      </p:pic>
      <p:sp>
        <p:nvSpPr>
          <p:cNvPr id="5" name="テキスト ボックス 4">
            <a:extLst>
              <a:ext uri="{FF2B5EF4-FFF2-40B4-BE49-F238E27FC236}">
                <a16:creationId xmlns:a16="http://schemas.microsoft.com/office/drawing/2014/main" id="{23E2F56E-FE89-4788-8882-162C29E13EC5}"/>
              </a:ext>
            </a:extLst>
          </p:cNvPr>
          <p:cNvSpPr txBox="1"/>
          <p:nvPr/>
        </p:nvSpPr>
        <p:spPr>
          <a:xfrm>
            <a:off x="301708" y="1361788"/>
            <a:ext cx="5947436" cy="830997"/>
          </a:xfrm>
          <a:prstGeom prst="rect">
            <a:avLst/>
          </a:prstGeom>
          <a:noFill/>
        </p:spPr>
        <p:txBody>
          <a:bodyPr wrap="square" rtlCol="0">
            <a:spAutoFit/>
          </a:bodyPr>
          <a:lstStyle/>
          <a:p>
            <a:pPr marL="182563" indent="-182563">
              <a:buFont typeface="Arial" panose="020B0604020202020204" pitchFamily="34" charset="0"/>
              <a:buChar char="•"/>
            </a:pP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国連持続可能な開発サミットで採択された「持続可能な開発のための</a:t>
            </a:r>
            <a:r>
              <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2030</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アジェンダ」において、</a:t>
            </a:r>
            <a:r>
              <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17</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の目標と</a:t>
            </a:r>
            <a:r>
              <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169</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のターゲットからなる「持続可能な開発目標（</a:t>
            </a:r>
            <a:r>
              <a:rPr lang="en-US" altLang="ja-JP"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sz="1600"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）」が掲げられた。</a:t>
            </a:r>
            <a:endParaRPr kumimoji="1" lang="ja-JP" altLang="en-US" sz="1600"/>
          </a:p>
        </p:txBody>
      </p:sp>
      <p:sp>
        <p:nvSpPr>
          <p:cNvPr id="10" name="テキスト ボックス 9">
            <a:extLst>
              <a:ext uri="{FF2B5EF4-FFF2-40B4-BE49-F238E27FC236}">
                <a16:creationId xmlns:a16="http://schemas.microsoft.com/office/drawing/2014/main" id="{4F0244D8-655B-4CA1-8528-B924B4F91886}"/>
              </a:ext>
            </a:extLst>
          </p:cNvPr>
          <p:cNvSpPr txBox="1"/>
          <p:nvPr/>
        </p:nvSpPr>
        <p:spPr>
          <a:xfrm>
            <a:off x="6610910" y="820695"/>
            <a:ext cx="2880320" cy="261610"/>
          </a:xfrm>
          <a:prstGeom prst="rect">
            <a:avLst/>
          </a:prstGeom>
          <a:noFill/>
          <a:ln w="12700">
            <a:noFill/>
            <a:prstDash val="sysDash"/>
          </a:ln>
        </p:spPr>
        <p:txBody>
          <a:bodyPr wrap="square" rtlCol="0">
            <a:spAutoFit/>
          </a:bodyPr>
          <a:lstStyle/>
          <a:p>
            <a:r>
              <a:rPr kumimoji="1" lang="en-US" altLang="ja-JP" sz="1100">
                <a:solidFill>
                  <a:schemeClr val="tx1"/>
                </a:solidFill>
                <a:latin typeface="BIZ UDPゴシック" panose="020B0400000000000000" pitchFamily="50" charset="-128"/>
                <a:ea typeface="BIZ UDPゴシック" panose="020B0400000000000000" pitchFamily="50" charset="-128"/>
              </a:rPr>
              <a:t>SDGs</a:t>
            </a:r>
            <a:r>
              <a:rPr kumimoji="1" lang="ja-JP" altLang="en-US" sz="1100">
                <a:solidFill>
                  <a:schemeClr val="tx1"/>
                </a:solidFill>
                <a:latin typeface="BIZ UDPゴシック" panose="020B0400000000000000" pitchFamily="50" charset="-128"/>
                <a:ea typeface="BIZ UDPゴシック" panose="020B0400000000000000" pitchFamily="50" charset="-128"/>
              </a:rPr>
              <a:t>のウェディングケーキモデル</a:t>
            </a:r>
            <a:endParaRPr kumimoji="1" lang="en-US" altLang="ja-JP" sz="11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590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111FE3-C636-4157-8AE5-410FAF03E5B1}"/>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7" name="円/楕円 30">
            <a:extLst>
              <a:ext uri="{FF2B5EF4-FFF2-40B4-BE49-F238E27FC236}">
                <a16:creationId xmlns:a16="http://schemas.microsoft.com/office/drawing/2014/main" id="{9F8027C6-889E-4C79-B7A6-6AF188B96BA8}"/>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3</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6CA7CA8-98DF-4370-9D33-0403D089C28F}"/>
              </a:ext>
            </a:extLst>
          </p:cNvPr>
          <p:cNvSpPr txBox="1"/>
          <p:nvPr/>
        </p:nvSpPr>
        <p:spPr>
          <a:xfrm>
            <a:off x="128464" y="683070"/>
            <a:ext cx="9649072" cy="3744615"/>
          </a:xfrm>
          <a:prstGeom prst="rect">
            <a:avLst/>
          </a:prstGeom>
          <a:noFill/>
          <a:ln w="19050">
            <a:solidFill>
              <a:schemeClr val="accent6"/>
            </a:solidFill>
          </a:ln>
        </p:spPr>
        <p:txBody>
          <a:bodyPr wrap="square" lIns="91440" tIns="45720" rIns="91440" bIns="45720" rtlCol="0" anchor="t">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環境と経済・社会の状況</a:t>
            </a:r>
            <a:r>
              <a:rPr kumimoji="1" lang="en-US" altLang="ja-JP" b="1">
                <a:latin typeface="BIZ UDPゴシック" panose="020B0400000000000000" pitchFamily="50" charset="-128"/>
                <a:ea typeface="BIZ UDPゴシック" panose="020B0400000000000000" pitchFamily="50" charset="-128"/>
              </a:rPr>
              <a:t>】</a:t>
            </a:r>
          </a:p>
          <a:p>
            <a:pPr marL="361950" indent="-361950">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rPr>
              <a:t>今後１０年間に直面する最も深刻な１０のリスクのうち、５つが環境関連。環境問題が人類の「経済」「社会」の最も重要なリスクとなることが懸念。</a:t>
            </a:r>
            <a:br>
              <a:rPr kumimoji="1" lang="en-US" altLang="ja-JP">
                <a:latin typeface="BIZ UDPゴシック" panose="020B0400000000000000" pitchFamily="50" charset="-128"/>
                <a:ea typeface="BIZ UDPゴシック" panose="020B0400000000000000" pitchFamily="50" charset="-128"/>
              </a:rPr>
            </a:br>
            <a:r>
              <a:rPr kumimoji="1" lang="ja-JP" altLang="en-US" sz="1600">
                <a:latin typeface="BIZ UDPゴシック" panose="020B0400000000000000" pitchFamily="50" charset="-128"/>
                <a:ea typeface="BIZ UDPゴシック" panose="020B0400000000000000" pitchFamily="50" charset="-128"/>
              </a:rPr>
              <a:t>（異常気象、地球システムの危機的変化（気候の転換点）、生物多様性の損失、天然資源の不足、汚染）</a:t>
            </a:r>
            <a:br>
              <a:rPr kumimoji="1" lang="en-US" altLang="ja-JP" sz="1600">
                <a:latin typeface="BIZ UDPゴシック" panose="020B0400000000000000" pitchFamily="50" charset="-128"/>
                <a:ea typeface="BIZ UDPゴシック" panose="020B0400000000000000" pitchFamily="50" charset="-128"/>
              </a:rPr>
            </a:br>
            <a:r>
              <a:rPr kumimoji="1" lang="ja-JP" altLang="en-US" sz="1200">
                <a:latin typeface="BIZ UDPゴシック" panose="020B0400000000000000" pitchFamily="50" charset="-128"/>
                <a:ea typeface="BIZ UDPゴシック" panose="020B0400000000000000" pitchFamily="50" charset="-128"/>
              </a:rPr>
              <a:t>（「グローバルリスク報告書２０２４」世界経済フォーラム）</a:t>
            </a:r>
            <a:endParaRPr kumimoji="1" lang="en-US" altLang="ja-JP">
              <a:latin typeface="BIZ UDPゴシック" panose="020B0400000000000000" pitchFamily="50" charset="-128"/>
              <a:ea typeface="BIZ UDPゴシック" panose="020B0400000000000000" pitchFamily="50" charset="-128"/>
            </a:endParaRPr>
          </a:p>
          <a:p>
            <a:pPr marL="360363">
              <a:spcBef>
                <a:spcPts val="1200"/>
              </a:spcBef>
            </a:pPr>
            <a:r>
              <a:rPr lang="ja-JP" altLang="en-US" b="1">
                <a:latin typeface="BIZ UDPゴシック" panose="020B0400000000000000" pitchFamily="50" charset="-128"/>
                <a:ea typeface="BIZ UDPゴシック" panose="020B0400000000000000" pitchFamily="50" charset="-128"/>
              </a:rPr>
              <a:t>ネット・ゼロ（脱炭素）で、循環型で、ネイチャーポジティブ</a:t>
            </a:r>
            <a:r>
              <a:rPr lang="ja-JP" altLang="en-US">
                <a:latin typeface="BIZ UDPゴシック" panose="020B0400000000000000" pitchFamily="50" charset="-128"/>
                <a:ea typeface="BIZ UDPゴシック" panose="020B0400000000000000" pitchFamily="50" charset="-128"/>
              </a:rPr>
              <a:t>な経済システムへの転換が必要。</a:t>
            </a:r>
            <a:br>
              <a:rPr lang="en-US" altLang="ja-JP">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（相互に関連するこれらの問題の相乗効果を拡大し、トレードオフを最小化する取組みの推進）</a:t>
            </a:r>
            <a:endParaRPr lang="en-US" altLang="ja-JP" sz="1600">
              <a:latin typeface="BIZ UDPゴシック" panose="020B0400000000000000" pitchFamily="50" charset="-128"/>
              <a:ea typeface="BIZ UDPゴシック" panose="020B0400000000000000" pitchFamily="50" charset="-128"/>
            </a:endParaRPr>
          </a:p>
          <a:p>
            <a:pPr marL="361950" indent="-361950">
              <a:spcBef>
                <a:spcPts val="1200"/>
              </a:spcBef>
              <a:buFont typeface="BIZ UDPゴシック" panose="020B0400000000000000" pitchFamily="50" charset="-128"/>
              <a:buChar char="○"/>
            </a:pPr>
            <a:r>
              <a:rPr lang="ja-JP" altLang="en-US">
                <a:latin typeface="BIZ UDPゴシック" panose="020B0400000000000000" pitchFamily="50" charset="-128"/>
                <a:ea typeface="BIZ UDPゴシック" panose="020B0400000000000000" pitchFamily="50" charset="-128"/>
              </a:rPr>
              <a:t>世界的に</a:t>
            </a:r>
            <a:r>
              <a:rPr kumimoji="1" lang="ja-JP" altLang="en-US" b="1">
                <a:latin typeface="BIZ UDPゴシック" panose="020B0400000000000000" pitchFamily="50" charset="-128"/>
                <a:ea typeface="BIZ UDPゴシック" panose="020B0400000000000000" pitchFamily="50" charset="-128"/>
              </a:rPr>
              <a:t>環境と経済成長や産業競争力との関連性</a:t>
            </a:r>
            <a:r>
              <a:rPr kumimoji="1" lang="ja-JP" altLang="en-US">
                <a:latin typeface="BIZ UDPゴシック" panose="020B0400000000000000" pitchFamily="50" charset="-128"/>
                <a:ea typeface="BIZ UDPゴシック" panose="020B0400000000000000" pitchFamily="50" charset="-128"/>
              </a:rPr>
              <a:t>が急激に強まっている。</a:t>
            </a:r>
            <a:br>
              <a:rPr kumimoji="1" lang="en-US" altLang="ja-JP">
                <a:latin typeface="BIZ UDPゴシック" panose="020B0400000000000000" pitchFamily="50" charset="-128"/>
                <a:ea typeface="BIZ UDPゴシック" panose="020B0400000000000000" pitchFamily="50" charset="-128"/>
              </a:rPr>
            </a:br>
            <a:r>
              <a:rPr kumimoji="1" lang="ja-JP" altLang="en-US" sz="1600">
                <a:latin typeface="BIZ UDPゴシック" panose="020B0400000000000000" pitchFamily="50" charset="-128"/>
                <a:ea typeface="BIZ UDPゴシック" panose="020B0400000000000000" pitchFamily="50" charset="-128"/>
              </a:rPr>
              <a:t>（</a:t>
            </a:r>
            <a:r>
              <a:rPr lang="en-US" altLang="ja-JP" sz="1600">
                <a:latin typeface="BIZ UDPゴシック" panose="020B0400000000000000" pitchFamily="50" charset="-128"/>
                <a:ea typeface="BIZ UDPゴシック" panose="020B0400000000000000" pitchFamily="50" charset="-128"/>
              </a:rPr>
              <a:t>ESG</a:t>
            </a:r>
            <a:r>
              <a:rPr lang="ja-JP" altLang="en-US" sz="1600">
                <a:latin typeface="BIZ UDPゴシック" panose="020B0400000000000000" pitchFamily="50" charset="-128"/>
                <a:ea typeface="BIZ UDPゴシック" panose="020B0400000000000000" pitchFamily="50" charset="-128"/>
              </a:rPr>
              <a:t>投資、自然関連財務情報開示タスクフォース（</a:t>
            </a:r>
            <a:r>
              <a:rPr lang="en-US" altLang="ja-JP" sz="1600">
                <a:latin typeface="BIZ UDPゴシック" panose="020B0400000000000000" pitchFamily="50" charset="-128"/>
                <a:ea typeface="BIZ UDPゴシック" panose="020B0400000000000000" pitchFamily="50" charset="-128"/>
              </a:rPr>
              <a:t>TNFD)</a:t>
            </a:r>
            <a:r>
              <a:rPr lang="ja-JP" altLang="en-US" sz="1600">
                <a:latin typeface="BIZ UDPゴシック" panose="020B0400000000000000" pitchFamily="50" charset="-128"/>
                <a:ea typeface="BIZ UDPゴシック" panose="020B0400000000000000" pitchFamily="50" charset="-128"/>
              </a:rPr>
              <a:t>等が浸透、</a:t>
            </a:r>
            <a:r>
              <a:rPr lang="en-US" altLang="ja-JP" sz="1600">
                <a:latin typeface="BIZ UDPゴシック" panose="020B0400000000000000" pitchFamily="50" charset="-128"/>
                <a:ea typeface="BIZ UDPゴシック" panose="020B0400000000000000" pitchFamily="50" charset="-128"/>
              </a:rPr>
              <a:t>GX</a:t>
            </a:r>
            <a:r>
              <a:rPr lang="ja-JP" altLang="en-US" sz="1600">
                <a:latin typeface="BIZ UDPゴシック" panose="020B0400000000000000" pitchFamily="50" charset="-128"/>
                <a:ea typeface="BIZ UDPゴシック" panose="020B0400000000000000" pitchFamily="50" charset="-128"/>
              </a:rPr>
              <a:t>実現に向けた投資が加速）</a:t>
            </a:r>
            <a:endParaRPr lang="en-US" altLang="ja-JP">
              <a:latin typeface="BIZ UDPゴシック" panose="020B0400000000000000" pitchFamily="50" charset="-128"/>
              <a:ea typeface="BIZ UDPゴシック" panose="020B0400000000000000" pitchFamily="50" charset="-128"/>
            </a:endParaRPr>
          </a:p>
          <a:p>
            <a:pPr marL="361950" indent="-361950">
              <a:spcBef>
                <a:spcPts val="1200"/>
              </a:spcBef>
              <a:buFont typeface="BIZ UDPゴシック" panose="020B0400000000000000" pitchFamily="50" charset="-128"/>
              <a:buChar char="○"/>
            </a:pPr>
            <a:r>
              <a:rPr lang="ja-JP" altLang="en-US">
                <a:latin typeface="BIZ UDPゴシック" panose="020B0400000000000000" pitchFamily="50" charset="-128"/>
                <a:ea typeface="BIZ UDPゴシック" panose="020B0400000000000000" pitchFamily="50" charset="-128"/>
              </a:rPr>
              <a:t>日本においては、人口減少・過疎化が進み、地域において利用・管理されてきた道路、農地、森林等の維持管理が困難となる可能性。</a:t>
            </a:r>
            <a:r>
              <a:rPr lang="ja-JP" altLang="en-US" b="1">
                <a:latin typeface="BIZ UDPゴシック" panose="020B0400000000000000" pitchFamily="50" charset="-128"/>
                <a:ea typeface="BIZ UDPゴシック" panose="020B0400000000000000" pitchFamily="50" charset="-128"/>
              </a:rPr>
              <a:t>手入れ不足</a:t>
            </a:r>
            <a:r>
              <a:rPr lang="ja-JP" altLang="en-US">
                <a:latin typeface="BIZ UDPゴシック" panose="020B0400000000000000" pitchFamily="50" charset="-128"/>
                <a:ea typeface="BIZ UDPゴシック" panose="020B0400000000000000" pitchFamily="50" charset="-128"/>
              </a:rPr>
              <a:t>になった森林では、防災・減災等、森林の多面的機能が十分発揮されないことが懸念。</a:t>
            </a:r>
            <a:endParaRPr lang="en-US" altLang="ja-JP">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674DD0E-2B9F-2A2B-242D-493A789BFAEB}"/>
              </a:ext>
            </a:extLst>
          </p:cNvPr>
          <p:cNvSpPr txBox="1"/>
          <p:nvPr/>
        </p:nvSpPr>
        <p:spPr>
          <a:xfrm>
            <a:off x="5385048" y="6400784"/>
            <a:ext cx="5220624" cy="369332"/>
          </a:xfrm>
          <a:prstGeom prst="rect">
            <a:avLst/>
          </a:prstGeom>
          <a:noFill/>
        </p:spPr>
        <p:txBody>
          <a:bodyPr wrap="square">
            <a:spAutoFit/>
          </a:bodyPr>
          <a:lstStyle/>
          <a:p>
            <a:r>
              <a:rPr kumimoji="1" lang="ja-JP" altLang="en-US" sz="900">
                <a:latin typeface="BIZ UDPゴシック" panose="020B0400000000000000" pitchFamily="50" charset="-128"/>
                <a:ea typeface="BIZ UDPゴシック"/>
              </a:rPr>
              <a:t>出典：第６次環境基本計画、令和６年度版環境・循環型社会・生物多様性白書（環境省）</a:t>
            </a:r>
            <a:endParaRPr kumimoji="1" lang="en-US" altLang="ja-JP" sz="900">
              <a:latin typeface="BIZ UDPゴシック" panose="020B0400000000000000" pitchFamily="50" charset="-128"/>
              <a:ea typeface="BIZ UDPゴシック"/>
            </a:endParaRPr>
          </a:p>
          <a:p>
            <a:r>
              <a:rPr kumimoji="1" lang="ja-JP" altLang="en-US" sz="900">
                <a:latin typeface="BIZ UDPゴシック" panose="020B0400000000000000" pitchFamily="50" charset="-128"/>
                <a:ea typeface="BIZ UDPゴシック"/>
              </a:rPr>
              <a:t>　　　　大阪のまちづくりグランドデザイン（大阪府・大阪市・堺市）　</a:t>
            </a:r>
            <a:endParaRPr kumimoji="1" lang="en-US" altLang="ja-JP" sz="900">
              <a:latin typeface="BIZ UDPゴシック" panose="020B0400000000000000" pitchFamily="50" charset="-128"/>
              <a:ea typeface="BIZ UDPゴシック"/>
            </a:endParaRPr>
          </a:p>
        </p:txBody>
      </p:sp>
      <p:sp>
        <p:nvSpPr>
          <p:cNvPr id="9" name="テキスト ボックス 8">
            <a:extLst>
              <a:ext uri="{FF2B5EF4-FFF2-40B4-BE49-F238E27FC236}">
                <a16:creationId xmlns:a16="http://schemas.microsoft.com/office/drawing/2014/main" id="{6C4C52B0-E974-2777-D173-073A5D8984FD}"/>
              </a:ext>
            </a:extLst>
          </p:cNvPr>
          <p:cNvSpPr txBox="1"/>
          <p:nvPr/>
        </p:nvSpPr>
        <p:spPr>
          <a:xfrm>
            <a:off x="3656856" y="4452217"/>
            <a:ext cx="6120680" cy="507831"/>
          </a:xfrm>
          <a:prstGeom prst="rect">
            <a:avLst/>
          </a:prstGeom>
          <a:noFill/>
        </p:spPr>
        <p:txBody>
          <a:bodyPr wrap="square" rtlCol="0">
            <a:spAutoFit/>
          </a:bodyPr>
          <a:lstStyle/>
          <a:p>
            <a:pPr marL="92075" indent="-92075"/>
            <a:r>
              <a:rPr kumimoji="1" lang="en-US" altLang="ja-JP" sz="900">
                <a:latin typeface="BIZ UDPゴシック" panose="020B0400000000000000" pitchFamily="50" charset="-128"/>
                <a:ea typeface="BIZ UDPゴシック" panose="020B0400000000000000" pitchFamily="50" charset="-128"/>
              </a:rPr>
              <a:t>※ESG</a:t>
            </a:r>
            <a:r>
              <a:rPr kumimoji="1" lang="ja-JP" altLang="en-US" sz="900">
                <a:latin typeface="BIZ UDPゴシック" panose="020B0400000000000000" pitchFamily="50" charset="-128"/>
                <a:ea typeface="BIZ UDPゴシック" panose="020B0400000000000000" pitchFamily="50" charset="-128"/>
              </a:rPr>
              <a:t>投資：環境（</a:t>
            </a:r>
            <a:r>
              <a:rPr kumimoji="1" lang="en-US" altLang="ja-JP" sz="900">
                <a:latin typeface="BIZ UDPゴシック" panose="020B0400000000000000" pitchFamily="50" charset="-128"/>
                <a:ea typeface="BIZ UDPゴシック" panose="020B0400000000000000" pitchFamily="50" charset="-128"/>
              </a:rPr>
              <a:t>Environment</a:t>
            </a:r>
            <a:r>
              <a:rPr kumimoji="1" lang="ja-JP" altLang="en-US" sz="900">
                <a:latin typeface="BIZ UDPゴシック" panose="020B0400000000000000" pitchFamily="50" charset="-128"/>
                <a:ea typeface="BIZ UDPゴシック" panose="020B0400000000000000" pitchFamily="50" charset="-128"/>
              </a:rPr>
              <a:t>）、社会（</a:t>
            </a:r>
            <a:r>
              <a:rPr kumimoji="1" lang="en-US" altLang="ja-JP" sz="900">
                <a:latin typeface="BIZ UDPゴシック" panose="020B0400000000000000" pitchFamily="50" charset="-128"/>
                <a:ea typeface="BIZ UDPゴシック" panose="020B0400000000000000" pitchFamily="50" charset="-128"/>
              </a:rPr>
              <a:t>Social</a:t>
            </a:r>
            <a:r>
              <a:rPr kumimoji="1" lang="ja-JP" altLang="en-US" sz="900">
                <a:latin typeface="BIZ UDPゴシック" panose="020B0400000000000000" pitchFamily="50" charset="-128"/>
                <a:ea typeface="BIZ UDPゴシック" panose="020B0400000000000000" pitchFamily="50" charset="-128"/>
              </a:rPr>
              <a:t>）、企業統合（</a:t>
            </a:r>
            <a:r>
              <a:rPr kumimoji="1" lang="en-US" altLang="ja-JP" sz="900">
                <a:latin typeface="BIZ UDPゴシック" panose="020B0400000000000000" pitchFamily="50" charset="-128"/>
                <a:ea typeface="BIZ UDPゴシック" panose="020B0400000000000000" pitchFamily="50" charset="-128"/>
              </a:rPr>
              <a:t>Governance</a:t>
            </a:r>
            <a:r>
              <a:rPr kumimoji="1" lang="ja-JP" altLang="en-US" sz="900">
                <a:latin typeface="BIZ UDPゴシック" panose="020B0400000000000000" pitchFamily="50" charset="-128"/>
                <a:ea typeface="BIZ UDPゴシック" panose="020B0400000000000000" pitchFamily="50" charset="-128"/>
              </a:rPr>
              <a:t>）といった非財務情報を考慮する投資</a:t>
            </a:r>
            <a:endParaRPr kumimoji="1" lang="en-US" altLang="ja-JP" sz="900">
              <a:latin typeface="BIZ UDPゴシック" panose="020B0400000000000000" pitchFamily="50" charset="-128"/>
              <a:ea typeface="BIZ UDPゴシック" panose="020B0400000000000000" pitchFamily="50" charset="-128"/>
            </a:endParaRPr>
          </a:p>
          <a:p>
            <a:pPr marL="92075" indent="-92075"/>
            <a:r>
              <a:rPr kumimoji="1" lang="en-US" altLang="ja-JP" sz="900">
                <a:latin typeface="BIZ UDPゴシック" panose="020B0400000000000000" pitchFamily="50" charset="-128"/>
                <a:ea typeface="BIZ UDPゴシック" panose="020B0400000000000000" pitchFamily="50" charset="-128"/>
              </a:rPr>
              <a:t>※TNFD</a:t>
            </a:r>
            <a:r>
              <a:rPr kumimoji="1" lang="ja-JP" altLang="en-US" sz="900">
                <a:latin typeface="BIZ UDPゴシック" panose="020B0400000000000000" pitchFamily="50" charset="-128"/>
                <a:ea typeface="BIZ UDPゴシック" panose="020B0400000000000000" pitchFamily="50" charset="-128"/>
              </a:rPr>
              <a:t>：自然資本や生物多様性に関するリスクや機会を適切に評価し、開示する国際的な枠組</a:t>
            </a:r>
            <a:endParaRPr kumimoji="1" lang="en-US" altLang="ja-JP" sz="900">
              <a:latin typeface="BIZ UDPゴシック" panose="020B0400000000000000" pitchFamily="50" charset="-128"/>
              <a:ea typeface="BIZ UDPゴシック" panose="020B0400000000000000" pitchFamily="50" charset="-128"/>
            </a:endParaRPr>
          </a:p>
          <a:p>
            <a:pPr marL="92075" indent="-92075"/>
            <a:r>
              <a:rPr kumimoji="1" lang="en-US" altLang="ja-JP" sz="900">
                <a:latin typeface="BIZ UDPゴシック" panose="020B0400000000000000" pitchFamily="50" charset="-128"/>
                <a:ea typeface="BIZ UDPゴシック" panose="020B0400000000000000" pitchFamily="50" charset="-128"/>
              </a:rPr>
              <a:t>※GX</a:t>
            </a:r>
            <a:r>
              <a:rPr kumimoji="1" lang="ja-JP" altLang="en-US" sz="900">
                <a:latin typeface="BIZ UDPゴシック" panose="020B0400000000000000" pitchFamily="50" charset="-128"/>
                <a:ea typeface="BIZ UDPゴシック" panose="020B0400000000000000" pitchFamily="50" charset="-128"/>
              </a:rPr>
              <a:t>（グリーントランスフォーメーション）：化石エネルギー中心の産業・社会構造をクリーンエネルギー中心へ転換</a:t>
            </a:r>
            <a:endParaRPr kumimoji="1" lang="en-US" altLang="ja-JP" sz="90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8AEC2D4F-56AE-1E15-1F56-2A06BA5B4BD3}"/>
              </a:ext>
            </a:extLst>
          </p:cNvPr>
          <p:cNvSpPr txBox="1"/>
          <p:nvPr/>
        </p:nvSpPr>
        <p:spPr>
          <a:xfrm>
            <a:off x="128464" y="5090066"/>
            <a:ext cx="9662641" cy="1180699"/>
          </a:xfrm>
          <a:prstGeom prst="rect">
            <a:avLst/>
          </a:prstGeom>
          <a:solidFill>
            <a:srgbClr val="FFFF99"/>
          </a:solidFill>
          <a:ln w="28575">
            <a:solidFill>
              <a:schemeClr val="accent2"/>
            </a:solidFill>
            <a:prstDash val="sysDash"/>
          </a:ln>
        </p:spPr>
        <p:txBody>
          <a:bodyPr wrap="square" lIns="108000" tIns="36000" rIns="108000" bIns="36000" rtlCol="0">
            <a:spAutoFit/>
          </a:bodyPr>
          <a:lstStyle/>
          <a:p>
            <a:pPr marL="271463" indent="-271463"/>
            <a:r>
              <a:rPr kumimoji="1" lang="ja-JP" altLang="en-US" b="1" dirty="0">
                <a:solidFill>
                  <a:srgbClr val="0000CC"/>
                </a:solidFill>
                <a:latin typeface="BIZ UDPゴシック" panose="020B0400000000000000" pitchFamily="50" charset="-128"/>
                <a:ea typeface="BIZ UDPゴシック" panose="020B0400000000000000" pitchFamily="50" charset="-128"/>
              </a:rPr>
              <a:t>➡近年の社会情勢の変化やポスト</a:t>
            </a:r>
            <a:r>
              <a:rPr kumimoji="1" lang="en-US" altLang="ja-JP" b="1" dirty="0">
                <a:solidFill>
                  <a:srgbClr val="0000CC"/>
                </a:solidFill>
                <a:latin typeface="BIZ UDPゴシック" panose="020B0400000000000000" pitchFamily="50" charset="-128"/>
                <a:ea typeface="BIZ UDPゴシック" panose="020B0400000000000000" pitchFamily="50" charset="-128"/>
              </a:rPr>
              <a:t>SDGs</a:t>
            </a:r>
            <a:r>
              <a:rPr kumimoji="1" lang="ja-JP" altLang="en-US" b="1" dirty="0">
                <a:solidFill>
                  <a:srgbClr val="0000CC"/>
                </a:solidFill>
                <a:latin typeface="BIZ UDPゴシック" panose="020B0400000000000000" pitchFamily="50" charset="-128"/>
                <a:ea typeface="BIZ UDPゴシック" panose="020B0400000000000000" pitchFamily="50" charset="-128"/>
              </a:rPr>
              <a:t>の議論を踏まえ、第６次環境基本計画やグリーンインフラ推進戦略２０２３といった国の計画・方針の目的等に、ウェルビーイング（身体的、精神的、社会的に良好な状態にあること）の概念が盛り込まれるようになっている。</a:t>
            </a:r>
            <a:endParaRPr kumimoji="1" lang="en-US" altLang="ja-JP" b="1" dirty="0">
              <a:solidFill>
                <a:srgbClr val="0000CC"/>
              </a:solidFill>
              <a:latin typeface="BIZ UDPゴシック" panose="020B0400000000000000" pitchFamily="50" charset="-128"/>
              <a:ea typeface="BIZ UDPゴシック" panose="020B0400000000000000" pitchFamily="50" charset="-128"/>
            </a:endParaRPr>
          </a:p>
          <a:p>
            <a:pPr marL="271463" indent="-271463"/>
            <a:r>
              <a:rPr kumimoji="1" lang="ja-JP" altLang="en-US" b="1" dirty="0">
                <a:solidFill>
                  <a:srgbClr val="0000CC"/>
                </a:solidFill>
                <a:latin typeface="BIZ UDPゴシック" panose="020B0400000000000000" pitchFamily="50" charset="-128"/>
                <a:ea typeface="BIZ UDPゴシック" panose="020B0400000000000000" pitchFamily="50" charset="-128"/>
              </a:rPr>
              <a:t>➡その実現に向けた鍵となる「自然資本の維持・回復・充実」の取組が重要となっている。</a:t>
            </a:r>
            <a:endParaRPr kumimoji="1" lang="en-US" altLang="ja-JP" b="1" dirty="0">
              <a:solidFill>
                <a:srgbClr val="0000CC"/>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3124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5ABC63C-52F3-DA48-E98D-CDCCCC1C73B9}"/>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5" name="円/楕円 30">
            <a:extLst>
              <a:ext uri="{FF2B5EF4-FFF2-40B4-BE49-F238E27FC236}">
                <a16:creationId xmlns:a16="http://schemas.microsoft.com/office/drawing/2014/main" id="{D8A077D3-1823-5F84-2ACC-6691A5A7EA4D}"/>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4</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A227973-BA82-F539-A05E-B8F69E1AF6D5}"/>
              </a:ext>
            </a:extLst>
          </p:cNvPr>
          <p:cNvSpPr txBox="1"/>
          <p:nvPr/>
        </p:nvSpPr>
        <p:spPr>
          <a:xfrm>
            <a:off x="39830" y="597988"/>
            <a:ext cx="8005718" cy="369332"/>
          </a:xfrm>
          <a:prstGeom prst="rect">
            <a:avLst/>
          </a:prstGeom>
          <a:noFill/>
        </p:spPr>
        <p:txBody>
          <a:bodyPr wrap="none" rtlCol="0">
            <a:spAutoFit/>
          </a:bodyPr>
          <a:lstStyle/>
          <a:p>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都市計画等のまちづくり・土地利用に関する法令・計画等</a:t>
            </a:r>
            <a:r>
              <a:rPr kumimoji="1" lang="en-US" altLang="ja-JP" b="1">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（緑の基本計画関係）</a:t>
            </a:r>
            <a:endParaRPr kumimoji="1" lang="ja-JP" altLang="en-US" sz="1600">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E84C3E66-D20E-10E1-434A-D9C5F7FCBE0D}"/>
              </a:ext>
            </a:extLst>
          </p:cNvPr>
          <p:cNvGraphicFramePr>
            <a:graphicFrameLocks noGrp="1"/>
          </p:cNvGraphicFramePr>
          <p:nvPr>
            <p:extLst>
              <p:ext uri="{D42A27DB-BD31-4B8C-83A1-F6EECF244321}">
                <p14:modId xmlns:p14="http://schemas.microsoft.com/office/powerpoint/2010/main" val="1229878120"/>
              </p:ext>
            </p:extLst>
          </p:nvPr>
        </p:nvGraphicFramePr>
        <p:xfrm>
          <a:off x="82501" y="980728"/>
          <a:ext cx="9740998" cy="5799145"/>
        </p:xfrm>
        <a:graphic>
          <a:graphicData uri="http://schemas.openxmlformats.org/drawingml/2006/table">
            <a:tbl>
              <a:tblPr firstRow="1" bandRow="1">
                <a:tableStyleId>{E8B1032C-EA38-4F05-BA0D-38AFFFC7BED3}</a:tableStyleId>
              </a:tblPr>
              <a:tblGrid>
                <a:gridCol w="982067">
                  <a:extLst>
                    <a:ext uri="{9D8B030D-6E8A-4147-A177-3AD203B41FA5}">
                      <a16:colId xmlns:a16="http://schemas.microsoft.com/office/drawing/2014/main" val="2634480303"/>
                    </a:ext>
                  </a:extLst>
                </a:gridCol>
                <a:gridCol w="3578038">
                  <a:extLst>
                    <a:ext uri="{9D8B030D-6E8A-4147-A177-3AD203B41FA5}">
                      <a16:colId xmlns:a16="http://schemas.microsoft.com/office/drawing/2014/main" val="2080055845"/>
                    </a:ext>
                  </a:extLst>
                </a:gridCol>
                <a:gridCol w="5180893">
                  <a:extLst>
                    <a:ext uri="{9D8B030D-6E8A-4147-A177-3AD203B41FA5}">
                      <a16:colId xmlns:a16="http://schemas.microsoft.com/office/drawing/2014/main" val="3632106017"/>
                    </a:ext>
                  </a:extLst>
                </a:gridCol>
              </a:tblGrid>
              <a:tr h="360040">
                <a:tc>
                  <a:txBody>
                    <a:bodyPr/>
                    <a:lstStyle/>
                    <a:p>
                      <a:pPr algn="ctr">
                        <a:lnSpc>
                          <a:spcPct val="100000"/>
                        </a:lnSpc>
                      </a:pPr>
                      <a:r>
                        <a:rPr kumimoji="1" lang="ja-JP" altLang="en-US" sz="1600">
                          <a:latin typeface="BIZ UDPゴシック" panose="020B0400000000000000" pitchFamily="50" charset="-128"/>
                          <a:ea typeface="BIZ UDPゴシック" panose="020B0400000000000000" pitchFamily="50" charset="-128"/>
                        </a:rPr>
                        <a:t>年</a:t>
                      </a:r>
                    </a:p>
                  </a:txBody>
                  <a:tcPr marL="72000" marR="72000" anchor="ctr">
                    <a:solidFill>
                      <a:srgbClr val="E2EFDA"/>
                    </a:solidFill>
                  </a:tcPr>
                </a:tc>
                <a:tc>
                  <a:txBody>
                    <a:bodyPr/>
                    <a:lstStyle/>
                    <a:p>
                      <a:pPr algn="ctr">
                        <a:lnSpc>
                          <a:spcPct val="100000"/>
                        </a:lnSpc>
                      </a:pPr>
                      <a:r>
                        <a:rPr kumimoji="1" lang="ja-JP" altLang="en-US" sz="1600" b="0">
                          <a:latin typeface="BIZ UDPゴシック" panose="020B0400000000000000" pitchFamily="50" charset="-128"/>
                          <a:ea typeface="BIZ UDPゴシック" panose="020B0400000000000000" pitchFamily="50" charset="-128"/>
                        </a:rPr>
                        <a:t>法令・計画等</a:t>
                      </a:r>
                    </a:p>
                  </a:txBody>
                  <a:tcPr marL="72000" marR="72000" anchor="ctr">
                    <a:solidFill>
                      <a:srgbClr val="E2EFDA"/>
                    </a:solidFill>
                  </a:tcPr>
                </a:tc>
                <a:tc>
                  <a:txBody>
                    <a:bodyPr/>
                    <a:lstStyle/>
                    <a:p>
                      <a:pPr algn="ctr">
                        <a:lnSpc>
                          <a:spcPct val="100000"/>
                        </a:lnSpc>
                      </a:pPr>
                      <a:r>
                        <a:rPr kumimoji="1" lang="ja-JP" altLang="en-US" sz="1600" b="0">
                          <a:latin typeface="BIZ UDPゴシック" panose="020B0400000000000000" pitchFamily="50" charset="-128"/>
                          <a:ea typeface="BIZ UDPゴシック" panose="020B0400000000000000" pitchFamily="50" charset="-128"/>
                        </a:rPr>
                        <a:t>趣旨等</a:t>
                      </a:r>
                      <a:endParaRPr kumimoji="1" lang="en-US" altLang="ja-JP" sz="1600" b="0">
                        <a:latin typeface="BIZ UDPゴシック" panose="020B0400000000000000" pitchFamily="50" charset="-128"/>
                        <a:ea typeface="BIZ UDPゴシック" panose="020B0400000000000000" pitchFamily="50" charset="-128"/>
                      </a:endParaRPr>
                    </a:p>
                  </a:txBody>
                  <a:tcPr marL="72000" marR="72000" anchor="ctr">
                    <a:solidFill>
                      <a:srgbClr val="E2EFDA"/>
                    </a:solidFill>
                  </a:tcPr>
                </a:tc>
                <a:extLst>
                  <a:ext uri="{0D108BD9-81ED-4DB2-BD59-A6C34878D82A}">
                    <a16:rowId xmlns:a16="http://schemas.microsoft.com/office/drawing/2014/main" val="819047354"/>
                  </a:ext>
                </a:extLst>
              </a:tr>
              <a:tr h="602687">
                <a:tc>
                  <a:txBody>
                    <a:bodyPr/>
                    <a:lstStyle/>
                    <a:p>
                      <a:pPr algn="ctr">
                        <a:lnSpc>
                          <a:spcPct val="100000"/>
                        </a:lnSpc>
                      </a:pPr>
                      <a:r>
                        <a:rPr kumimoji="1" lang="ja-JP" altLang="en-US" sz="1400">
                          <a:latin typeface="BIZ UDPゴシック" panose="020B0400000000000000" pitchFamily="50" charset="-128"/>
                          <a:ea typeface="BIZ UDPゴシック"/>
                        </a:rPr>
                        <a:t>２０１４</a:t>
                      </a:r>
                      <a:br>
                        <a:rPr kumimoji="1" lang="en-US" altLang="ja-JP" sz="1400">
                          <a:latin typeface="BIZ UDPゴシック" panose="020B0400000000000000" pitchFamily="50" charset="-128"/>
                          <a:ea typeface="BIZ UDPゴシック"/>
                        </a:rPr>
                      </a:br>
                      <a:r>
                        <a:rPr kumimoji="1" lang="ja-JP" altLang="en-US" sz="1100">
                          <a:latin typeface="BIZ UDPゴシック" panose="020B0400000000000000" pitchFamily="50" charset="-128"/>
                          <a:ea typeface="BIZ UDPゴシック"/>
                        </a:rPr>
                        <a:t>（</a:t>
                      </a:r>
                      <a:r>
                        <a:rPr kumimoji="1" lang="en-US" altLang="ja-JP" sz="1100">
                          <a:latin typeface="BIZ UDPゴシック" panose="020B0400000000000000" pitchFamily="50" charset="-128"/>
                          <a:ea typeface="BIZ UDPゴシック"/>
                        </a:rPr>
                        <a:t>H26</a:t>
                      </a:r>
                      <a:r>
                        <a:rPr kumimoji="1" lang="ja-JP" altLang="en-US" sz="1100">
                          <a:latin typeface="BIZ UDPゴシック" panose="020B0400000000000000" pitchFamily="50" charset="-128"/>
                          <a:ea typeface="BIZ UDPゴシック"/>
                        </a:rPr>
                        <a:t>）</a:t>
                      </a:r>
                      <a:endParaRPr kumimoji="1" lang="en-US" altLang="ja-JP" sz="1400">
                        <a:latin typeface="BIZ UDPゴシック" panose="020B0400000000000000" pitchFamily="50" charset="-128"/>
                        <a:ea typeface="BIZ UDPゴシック"/>
                      </a:endParaRPr>
                    </a:p>
                  </a:txBody>
                  <a:tcPr marL="72000" marR="720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a:solidFill>
                            <a:srgbClr val="FF0000"/>
                          </a:solidFill>
                          <a:latin typeface="BIZ UDPゴシック" panose="020B0400000000000000" pitchFamily="50" charset="-128"/>
                          <a:ea typeface="BIZ UDPゴシック" panose="020B0400000000000000" pitchFamily="50" charset="-128"/>
                        </a:rPr>
                        <a:t>「立地適正化計画制度」創設 </a:t>
                      </a:r>
                      <a:br>
                        <a:rPr kumimoji="1" lang="en-US" altLang="ja-JP" sz="1600">
                          <a:latin typeface="BIZ UDPゴシック" panose="020B0400000000000000" pitchFamily="50" charset="-128"/>
                          <a:ea typeface="BIZ UDPゴシック" panose="020B0400000000000000" pitchFamily="50" charset="-128"/>
                        </a:rPr>
                      </a:br>
                      <a:r>
                        <a:rPr kumimoji="1" lang="ja-JP" altLang="en-US" sz="1100">
                          <a:latin typeface="BIZ UDPゴシック" panose="020B0400000000000000" pitchFamily="50" charset="-128"/>
                          <a:ea typeface="BIZ UDPゴシック" panose="020B0400000000000000" pitchFamily="50" charset="-128"/>
                        </a:rPr>
                        <a:t>（都市再生特別措置法等の改正）</a:t>
                      </a:r>
                      <a:endParaRPr kumimoji="1" lang="en-US" altLang="ja-JP" sz="1100">
                        <a:latin typeface="BIZ UDPゴシック" panose="020B0400000000000000" pitchFamily="50" charset="-128"/>
                        <a:ea typeface="BIZ UDPゴシック" panose="020B0400000000000000" pitchFamily="50" charset="-128"/>
                      </a:endParaRPr>
                    </a:p>
                  </a:txBody>
                  <a:tcPr marL="72000" marR="72000" anchor="ctr">
                    <a:noFill/>
                  </a:tcPr>
                </a:tc>
                <a:tc>
                  <a:txBody>
                    <a:bodyPr/>
                    <a:lstStyle/>
                    <a:p>
                      <a:pPr marL="90488" indent="-90488">
                        <a:lnSpc>
                          <a:spcPct val="100000"/>
                        </a:lnSpc>
                        <a:buFont typeface="Arial" panose="020B0604020202020204" pitchFamily="34" charset="0"/>
                        <a:buChar char="•"/>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都市機能を集約し</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b="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排出削減や緑地・農地の保全、防災</a:t>
                      </a:r>
                      <a:r>
                        <a:rPr kumimoji="1" lang="ja-JP" altLang="en-US" sz="1200" dirty="0">
                          <a:solidFill>
                            <a:schemeClr val="tx1"/>
                          </a:solidFill>
                          <a:latin typeface="BIZ UDPゴシック" panose="020B0400000000000000" pitchFamily="50" charset="-128"/>
                          <a:ea typeface="BIZ UDPゴシック" panose="020B0400000000000000" pitchFamily="50" charset="-128"/>
                        </a:rPr>
                        <a:t>等にも</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資する「コンパクト・プラス・ネットーワーク」化によるまちづくりを推進。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oFill/>
                  </a:tcPr>
                </a:tc>
                <a:extLst>
                  <a:ext uri="{0D108BD9-81ED-4DB2-BD59-A6C34878D82A}">
                    <a16:rowId xmlns:a16="http://schemas.microsoft.com/office/drawing/2014/main" val="3652935722"/>
                  </a:ext>
                </a:extLst>
              </a:tr>
              <a:tr h="401791">
                <a:tc>
                  <a:txBody>
                    <a:bodyPr/>
                    <a:lstStyle/>
                    <a:p>
                      <a:pPr algn="ctr">
                        <a:lnSpc>
                          <a:spcPct val="100000"/>
                        </a:lnSpc>
                      </a:pPr>
                      <a:r>
                        <a:rPr kumimoji="1" lang="ja-JP" altLang="en-US" sz="1400">
                          <a:latin typeface="BIZ UDPゴシック" panose="020B0400000000000000" pitchFamily="50" charset="-128"/>
                          <a:ea typeface="BIZ UDPゴシック" panose="020B0400000000000000" pitchFamily="50" charset="-128"/>
                        </a:rPr>
                        <a:t>２０１５</a:t>
                      </a:r>
                    </a:p>
                  </a:txBody>
                  <a:tcPr marL="72000" marR="720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BIZ UDPゴシック" panose="020B0400000000000000" pitchFamily="50" charset="-128"/>
                          <a:ea typeface="BIZ UDPゴシック" panose="020B0400000000000000" pitchFamily="50" charset="-128"/>
                        </a:rPr>
                        <a:t>「都市農地振興基本法」成立</a:t>
                      </a:r>
                    </a:p>
                  </a:txBody>
                  <a:tcPr marL="72000" marR="72000" anchor="ctr">
                    <a:noFill/>
                  </a:tcPr>
                </a:tc>
                <a:tc rowSpan="2">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BIZ UDPゴシック" panose="020B0400000000000000" pitchFamily="50" charset="-128"/>
                          <a:ea typeface="BIZ UDPゴシック" panose="020B0400000000000000" pitchFamily="50" charset="-128"/>
                        </a:rPr>
                        <a:t>良好な生活環境を形成する</a:t>
                      </a:r>
                      <a:r>
                        <a:rPr kumimoji="1" lang="ja-JP" altLang="en-US" sz="1200" b="1">
                          <a:solidFill>
                            <a:srgbClr val="FF0000"/>
                          </a:solidFill>
                          <a:latin typeface="BIZ UDPゴシック" panose="020B0400000000000000" pitchFamily="50" charset="-128"/>
                          <a:ea typeface="BIZ UDPゴシック" panose="020B0400000000000000" pitchFamily="50" charset="-128"/>
                        </a:rPr>
                        <a:t>貴重な緑地や災害時の避難場所</a:t>
                      </a:r>
                      <a:r>
                        <a:rPr kumimoji="1" lang="ja-JP" altLang="en-US" sz="1200">
                          <a:latin typeface="BIZ UDPゴシック" panose="020B0400000000000000" pitchFamily="50" charset="-128"/>
                          <a:ea typeface="BIZ UDPゴシック" panose="020B0400000000000000" pitchFamily="50" charset="-128"/>
                        </a:rPr>
                        <a:t>として、都市農地の役割が見直し。農業従事者の高齢化や後継者不足の深刻化。</a:t>
                      </a:r>
                      <a:endParaRPr kumimoji="1" lang="en-US" altLang="ja-JP" sz="1200">
                        <a:latin typeface="BIZ UDPゴシック" panose="020B0400000000000000" pitchFamily="50" charset="-128"/>
                        <a:ea typeface="BIZ UDPゴシック" panose="020B0400000000000000" pitchFamily="50" charset="-128"/>
                      </a:endParaRPr>
                    </a:p>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BIZ UDPゴシック" panose="020B0400000000000000" pitchFamily="50" charset="-128"/>
                          <a:ea typeface="BIZ UDPゴシック" panose="020B0400000000000000" pitchFamily="50" charset="-128"/>
                        </a:rPr>
                        <a:t>都市農業の安定的な継続、都市農業を通じた良好な都市環境の形成。</a:t>
                      </a:r>
                      <a:endParaRPr kumimoji="1" lang="en-US" altLang="ja-JP" sz="1200">
                        <a:latin typeface="BIZ UDPゴシック" panose="020B0400000000000000" pitchFamily="50" charset="-128"/>
                        <a:ea typeface="BIZ UDPゴシック" panose="020B0400000000000000" pitchFamily="50" charset="-128"/>
                      </a:endParaRPr>
                    </a:p>
                  </a:txBody>
                  <a:tcPr marL="72000" marR="72000" anchor="ctr">
                    <a:noFill/>
                  </a:tcPr>
                </a:tc>
                <a:extLst>
                  <a:ext uri="{0D108BD9-81ED-4DB2-BD59-A6C34878D82A}">
                    <a16:rowId xmlns:a16="http://schemas.microsoft.com/office/drawing/2014/main" val="2177958581"/>
                  </a:ext>
                </a:extLst>
              </a:tr>
              <a:tr h="401791">
                <a:tc>
                  <a:txBody>
                    <a:bodyPr/>
                    <a:lstStyle/>
                    <a:p>
                      <a:pPr algn="ctr">
                        <a:lnSpc>
                          <a:spcPct val="100000"/>
                        </a:lnSpc>
                      </a:pPr>
                      <a:r>
                        <a:rPr kumimoji="1" lang="ja-JP" altLang="en-US" sz="1400">
                          <a:latin typeface="BIZ UDPゴシック" panose="020B0400000000000000" pitchFamily="50" charset="-128"/>
                          <a:ea typeface="BIZ UDPゴシック" panose="020B0400000000000000" pitchFamily="50" charset="-128"/>
                        </a:rPr>
                        <a:t>２０１６</a:t>
                      </a:r>
                    </a:p>
                  </a:txBody>
                  <a:tcPr marL="72000" marR="720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BIZ UDPゴシック" panose="020B0400000000000000" pitchFamily="50" charset="-128"/>
                          <a:ea typeface="BIZ UDPゴシック" panose="020B0400000000000000" pitchFamily="50" charset="-128"/>
                        </a:rPr>
                        <a:t>「都市農業振興基本計画」策定</a:t>
                      </a:r>
                    </a:p>
                  </a:txBody>
                  <a:tcPr marL="72000" marR="72000" anchor="ctr">
                    <a:noFill/>
                  </a:tcPr>
                </a:tc>
                <a:tc vMerge="1">
                  <a:txBody>
                    <a:bodyPr/>
                    <a:lstStyle/>
                    <a:p>
                      <a:endParaRPr/>
                    </a:p>
                  </a:txBody>
                  <a:tcPr marL="72000" marR="72000" anchor="ctr">
                    <a:noFill/>
                  </a:tcPr>
                </a:tc>
                <a:extLst>
                  <a:ext uri="{0D108BD9-81ED-4DB2-BD59-A6C34878D82A}">
                    <a16:rowId xmlns:a16="http://schemas.microsoft.com/office/drawing/2014/main" val="2073148112"/>
                  </a:ext>
                </a:extLst>
              </a:tr>
              <a:tr h="414734">
                <a:tc>
                  <a:txBody>
                    <a:bodyPr/>
                    <a:lstStyle/>
                    <a:p>
                      <a:pPr algn="ctr">
                        <a:lnSpc>
                          <a:spcPct val="100000"/>
                        </a:lnSpc>
                      </a:pPr>
                      <a:r>
                        <a:rPr kumimoji="1" lang="ja-JP" altLang="en-US" sz="1400">
                          <a:latin typeface="BIZ UDPゴシック" panose="020B0400000000000000" pitchFamily="50" charset="-128"/>
                          <a:ea typeface="BIZ UDPゴシック" panose="020B0400000000000000" pitchFamily="50" charset="-128"/>
                        </a:rPr>
                        <a:t>２０１７</a:t>
                      </a:r>
                    </a:p>
                  </a:txBody>
                  <a:tcPr marL="72000" marR="720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a:solidFill>
                            <a:srgbClr val="FF0000"/>
                          </a:solidFill>
                          <a:latin typeface="BIZ UDPゴシック" panose="020B0400000000000000" pitchFamily="50" charset="-128"/>
                          <a:ea typeface="BIZ UDPゴシック" panose="020B0400000000000000" pitchFamily="50" charset="-128"/>
                        </a:rPr>
                        <a:t>「都市緑地法等」の一部改正</a:t>
                      </a:r>
                      <a:endParaRPr kumimoji="1" lang="en-US" altLang="ja-JP" sz="1600" b="1">
                        <a:solidFill>
                          <a:srgbClr val="FF0000"/>
                        </a:solidFill>
                        <a:latin typeface="BIZ UDPゴシック" panose="020B0400000000000000" pitchFamily="50" charset="-128"/>
                        <a:ea typeface="BIZ UDPゴシック" panose="020B0400000000000000" pitchFamily="50" charset="-128"/>
                      </a:endParaRPr>
                    </a:p>
                  </a:txBody>
                  <a:tcPr marL="72000" marR="72000" anchor="ctr">
                    <a:noFill/>
                  </a:tcPr>
                </a:tc>
                <a:tc>
                  <a:txBody>
                    <a:bodyPr/>
                    <a:lstStyle/>
                    <a:p>
                      <a:pPr marL="86995" marR="0" lvl="0" indent="-869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a:solidFill>
                            <a:schemeClr val="tx1"/>
                          </a:solidFill>
                          <a:latin typeface="BIZ UDPゴシック" panose="020B0400000000000000" pitchFamily="50" charset="-128"/>
                          <a:ea typeface="BIZ UDPゴシック" panose="020B0400000000000000" pitchFamily="50" charset="-128"/>
                        </a:rPr>
                        <a:t>都市の緑空間を</a:t>
                      </a:r>
                      <a:r>
                        <a:rPr kumimoji="1" lang="ja-JP" altLang="en-US" sz="1200" b="1">
                          <a:solidFill>
                            <a:srgbClr val="FF0000"/>
                          </a:solidFill>
                          <a:latin typeface="BIZ UDPゴシック" panose="020B0400000000000000" pitchFamily="50" charset="-128"/>
                          <a:ea typeface="BIZ UDPゴシック" panose="020B0400000000000000" pitchFamily="50" charset="-128"/>
                        </a:rPr>
                        <a:t>民間の知恵や活力</a:t>
                      </a:r>
                      <a:r>
                        <a:rPr kumimoji="1" lang="ja-JP" altLang="en-US" sz="1200" b="0">
                          <a:solidFill>
                            <a:schemeClr val="tx1"/>
                          </a:solidFill>
                          <a:latin typeface="BIZ UDPゴシック" panose="020B0400000000000000" pitchFamily="50" charset="-128"/>
                          <a:ea typeface="BIZ UDPゴシック" panose="020B0400000000000000" pitchFamily="50" charset="-128"/>
                        </a:rPr>
                        <a:t>をできる限り活かしながら保全・活用。</a:t>
                      </a:r>
                      <a:endParaRPr kumimoji="1" lang="en-US" altLang="ja-JP" sz="1200" b="0">
                        <a:solidFill>
                          <a:schemeClr val="tx1"/>
                        </a:solidFill>
                        <a:latin typeface="BIZ UDPゴシック" panose="020B0400000000000000" pitchFamily="50" charset="-128"/>
                        <a:ea typeface="BIZ UDPゴシック" panose="020B0400000000000000" pitchFamily="50" charset="-128"/>
                      </a:endParaRPr>
                    </a:p>
                  </a:txBody>
                  <a:tcPr marL="72000" marR="72000" anchor="ctr">
                    <a:noFill/>
                  </a:tcPr>
                </a:tc>
                <a:extLst>
                  <a:ext uri="{0D108BD9-81ED-4DB2-BD59-A6C34878D82A}">
                    <a16:rowId xmlns:a16="http://schemas.microsoft.com/office/drawing/2014/main" val="79099742"/>
                  </a:ext>
                </a:extLst>
              </a:tr>
              <a:tr h="694003">
                <a:tc>
                  <a:txBody>
                    <a:bodyPr/>
                    <a:lstStyle/>
                    <a:p>
                      <a:pPr algn="ctr">
                        <a:lnSpc>
                          <a:spcPct val="100000"/>
                        </a:lnSpc>
                      </a:pPr>
                      <a:r>
                        <a:rPr kumimoji="1" lang="ja-JP" altLang="en-US" sz="1400">
                          <a:latin typeface="BIZ UDPゴシック" panose="020B0400000000000000" pitchFamily="50" charset="-128"/>
                          <a:ea typeface="BIZ UDPゴシック" panose="020B0400000000000000" pitchFamily="50" charset="-128"/>
                        </a:rPr>
                        <a:t>２０１８</a:t>
                      </a:r>
                      <a:endParaRPr kumimoji="1" lang="en-US" altLang="ja-JP" sz="1400">
                        <a:latin typeface="BIZ UDPゴシック" panose="020B0400000000000000" pitchFamily="50" charset="-128"/>
                        <a:ea typeface="BIZ UDPゴシック" panose="020B0400000000000000" pitchFamily="50" charset="-128"/>
                      </a:endParaRPr>
                    </a:p>
                    <a:p>
                      <a:pPr algn="ctr">
                        <a:lnSpc>
                          <a:spcPct val="100000"/>
                        </a:lnSpc>
                      </a:pPr>
                      <a:endParaRPr kumimoji="1" lang="ja-JP" altLang="en-US" sz="1400">
                        <a:latin typeface="BIZ UDPゴシック" panose="020B0400000000000000" pitchFamily="50" charset="-128"/>
                        <a:ea typeface="BIZ UDPゴシック" panose="020B0400000000000000" pitchFamily="50" charset="-128"/>
                      </a:endParaRPr>
                    </a:p>
                  </a:txBody>
                  <a:tcPr marL="72000" marR="720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BIZ UDPゴシック" panose="020B0400000000000000" pitchFamily="50" charset="-128"/>
                          <a:ea typeface="BIZ UDPゴシック" panose="020B0400000000000000" pitchFamily="50" charset="-128"/>
                        </a:rPr>
                        <a:t>「生物多様性に配慮した緑の基本計画の手引き」策定</a:t>
                      </a:r>
                    </a:p>
                  </a:txBody>
                  <a:tcPr marL="72000" marR="72000" anchor="ctr">
                    <a:noFill/>
                  </a:tcPr>
                </a:tc>
                <a:tc>
                  <a:txBody>
                    <a:bodyPr/>
                    <a:lstStyle/>
                    <a:p>
                      <a:pPr marL="86995" indent="-86995">
                        <a:lnSpc>
                          <a:spcPct val="100000"/>
                        </a:lnSpc>
                        <a:buFont typeface="Arial" panose="020B0604020202020204" pitchFamily="34" charset="0"/>
                        <a:buChar char="•"/>
                      </a:pPr>
                      <a:r>
                        <a:rPr kumimoji="1" lang="ja-JP" altLang="en-US" sz="1200">
                          <a:latin typeface="BIZ UDPゴシック" panose="020B0400000000000000" pitchFamily="50" charset="-128"/>
                          <a:ea typeface="BIZ UDPゴシック" panose="020B0400000000000000" pitchFamily="50" charset="-128"/>
                        </a:rPr>
                        <a:t>地方公共団体における都市の生物多様性保全に向けた取組促進。</a:t>
                      </a:r>
                      <a:endParaRPr kumimoji="1" lang="en-US" altLang="ja-JP" sz="1200">
                        <a:latin typeface="BIZ UDPゴシック" panose="020B0400000000000000" pitchFamily="50" charset="-128"/>
                        <a:ea typeface="BIZ UDPゴシック" panose="020B0400000000000000" pitchFamily="50" charset="-128"/>
                      </a:endParaRPr>
                    </a:p>
                  </a:txBody>
                  <a:tcPr marL="72000" marR="72000" anchor="ctr">
                    <a:noFill/>
                  </a:tcPr>
                </a:tc>
                <a:extLst>
                  <a:ext uri="{0D108BD9-81ED-4DB2-BD59-A6C34878D82A}">
                    <a16:rowId xmlns:a16="http://schemas.microsoft.com/office/drawing/2014/main" val="2880519404"/>
                  </a:ext>
                </a:extLst>
              </a:tr>
              <a:tr h="767056">
                <a:tc>
                  <a:txBody>
                    <a:bodyPr/>
                    <a:lstStyle/>
                    <a:p>
                      <a:pPr algn="ctr">
                        <a:lnSpc>
                          <a:spcPct val="100000"/>
                        </a:lnSpc>
                      </a:pPr>
                      <a:r>
                        <a:rPr kumimoji="1" lang="ja-JP" altLang="en-US" sz="1400">
                          <a:latin typeface="BIZ UDPゴシック" panose="020B0400000000000000" pitchFamily="50" charset="-128"/>
                          <a:ea typeface="BIZ UDPゴシック" panose="020B0400000000000000" pitchFamily="50" charset="-128"/>
                        </a:rPr>
                        <a:t>２０１９</a:t>
                      </a:r>
                      <a:endParaRPr kumimoji="1" lang="en-US" altLang="ja-JP" sz="1400">
                        <a:latin typeface="BIZ UDPゴシック" panose="020B0400000000000000" pitchFamily="50" charset="-128"/>
                        <a:ea typeface="BIZ UDPゴシック" panose="020B0400000000000000" pitchFamily="50" charset="-128"/>
                      </a:endParaRPr>
                    </a:p>
                    <a:p>
                      <a:pPr algn="ctr">
                        <a:lnSpc>
                          <a:spcPct val="100000"/>
                        </a:lnSpc>
                      </a:pPr>
                      <a:endParaRPr kumimoji="1" lang="en-US" altLang="ja-JP" sz="1400">
                        <a:latin typeface="BIZ UDPゴシック" panose="020B0400000000000000" pitchFamily="50" charset="-128"/>
                        <a:ea typeface="BIZ UDPゴシック" panose="020B0400000000000000" pitchFamily="50" charset="-128"/>
                      </a:endParaRPr>
                    </a:p>
                  </a:txBody>
                  <a:tcPr marL="72000" marR="720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BIZ UDPゴシック" panose="020B0400000000000000" pitchFamily="50" charset="-128"/>
                          <a:ea typeface="BIZ UDPゴシック" panose="020B0400000000000000" pitchFamily="50" charset="-128"/>
                        </a:rPr>
                        <a:t>「グリーンインフラ推進戦略」公表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BIZ UDPゴシック" panose="020B0400000000000000" pitchFamily="50" charset="-128"/>
                          <a:ea typeface="BIZ UDPゴシック" panose="020B0400000000000000" pitchFamily="50" charset="-128"/>
                        </a:rPr>
                        <a:t>「第２次国土形成計画」策定</a:t>
                      </a:r>
                      <a:endParaRPr kumimoji="1" lang="en-US" altLang="ja-JP" sz="1600">
                        <a:latin typeface="BIZ UDPゴシック" panose="020B0400000000000000" pitchFamily="50" charset="-128"/>
                        <a:ea typeface="BIZ UDPゴシック" panose="020B0400000000000000" pitchFamily="50" charset="-128"/>
                      </a:endParaRPr>
                    </a:p>
                  </a:txBody>
                  <a:tcPr marL="72000" marR="72000" anchor="ctr">
                    <a:no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BIZ UDPゴシック" panose="020B0400000000000000" pitchFamily="50" charset="-128"/>
                          <a:ea typeface="BIZ UDPゴシック" panose="020B0400000000000000" pitchFamily="50" charset="-128"/>
                        </a:rPr>
                        <a:t>社会資本整備や土地利用等のハード・ソフト両面において、</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自然環境が有する多様な機能を活用</a:t>
                      </a:r>
                      <a:r>
                        <a:rPr kumimoji="1" lang="ja-JP" altLang="en-US" sz="1200" dirty="0">
                          <a:latin typeface="BIZ UDPゴシック" panose="020B0400000000000000" pitchFamily="50" charset="-128"/>
                          <a:ea typeface="BIZ UDPゴシック" panose="020B0400000000000000" pitchFamily="50" charset="-128"/>
                        </a:rPr>
                        <a:t>し、持続可能で魅力ある国土・都市・地域づくりを推進。</a:t>
                      </a:r>
                      <a:endParaRPr kumimoji="1" lang="en-US" altLang="ja-JP" sz="1200" dirty="0">
                        <a:latin typeface="BIZ UDPゴシック" panose="020B0400000000000000" pitchFamily="50" charset="-128"/>
                        <a:ea typeface="BIZ UDPゴシック" panose="020B0400000000000000" pitchFamily="50" charset="-128"/>
                      </a:endParaRPr>
                    </a:p>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BIZ UDPゴシック" panose="020B0400000000000000" pitchFamily="50" charset="-128"/>
                          <a:ea typeface="BIZ UDPゴシック" panose="020B0400000000000000" pitchFamily="50" charset="-128"/>
                        </a:rPr>
                        <a:t>国土形成計画に</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グリーンインフラ</a:t>
                      </a:r>
                      <a:r>
                        <a:rPr kumimoji="1" lang="ja-JP" altLang="en-US" sz="1200" dirty="0">
                          <a:latin typeface="BIZ UDPゴシック" panose="020B0400000000000000" pitchFamily="50" charset="-128"/>
                          <a:ea typeface="BIZ UDPゴシック" panose="020B0400000000000000" pitchFamily="50" charset="-128"/>
                        </a:rPr>
                        <a:t>の取組推進が初めて盛り込まれた。</a:t>
                      </a:r>
                      <a:endParaRPr kumimoji="1" lang="en-US" altLang="ja-JP" sz="1200" dirty="0">
                        <a:latin typeface="BIZ UDPゴシック" panose="020B0400000000000000" pitchFamily="50" charset="-128"/>
                        <a:ea typeface="BIZ UDPゴシック" panose="020B0400000000000000" pitchFamily="50" charset="-128"/>
                      </a:endParaRPr>
                    </a:p>
                  </a:txBody>
                  <a:tcPr marL="72000" marR="72000" anchor="ctr">
                    <a:noFill/>
                  </a:tcPr>
                </a:tc>
                <a:extLst>
                  <a:ext uri="{0D108BD9-81ED-4DB2-BD59-A6C34878D82A}">
                    <a16:rowId xmlns:a16="http://schemas.microsoft.com/office/drawing/2014/main" val="495590279"/>
                  </a:ext>
                </a:extLst>
              </a:tr>
              <a:tr h="620950">
                <a:tc>
                  <a:txBody>
                    <a:bodyPr/>
                    <a:lstStyle/>
                    <a:p>
                      <a:pPr algn="ctr">
                        <a:lnSpc>
                          <a:spcPct val="100000"/>
                        </a:lnSpc>
                      </a:pPr>
                      <a:r>
                        <a:rPr kumimoji="1" lang="en-US" altLang="ja-JP" sz="1400">
                          <a:latin typeface="BIZ UDPゴシック" panose="020B0400000000000000" pitchFamily="50" charset="-128"/>
                          <a:ea typeface="BIZ UDPゴシック" panose="020B0400000000000000" pitchFamily="50" charset="-128"/>
                        </a:rPr>
                        <a:t>2020</a:t>
                      </a:r>
                      <a:endParaRPr kumimoji="1" lang="ja-JP" altLang="en-US" sz="1400">
                        <a:latin typeface="BIZ UDPゴシック" panose="020B0400000000000000" pitchFamily="50" charset="-128"/>
                        <a:ea typeface="BIZ UDPゴシック" panose="020B0400000000000000" pitchFamily="50" charset="-128"/>
                      </a:endParaRPr>
                    </a:p>
                  </a:txBody>
                  <a:tcPr marL="72000" marR="72000" anchor="ctr">
                    <a:noFill/>
                  </a:tcPr>
                </a:tc>
                <a:tc>
                  <a:txBody>
                    <a:bodyPr/>
                    <a:lstStyle/>
                    <a:p>
                      <a:pPr marL="0" marR="0" lvl="0" indent="0" algn="l">
                        <a:lnSpc>
                          <a:spcPct val="100000"/>
                        </a:lnSpc>
                        <a:spcBef>
                          <a:spcPts val="0"/>
                        </a:spcBef>
                        <a:spcAft>
                          <a:spcPts val="0"/>
                        </a:spcAft>
                        <a:buNone/>
                      </a:pPr>
                      <a:r>
                        <a:rPr lang="ja-JP" sz="1600" b="1" i="0" u="none" strike="noStrike" noProof="0" dirty="0">
                          <a:solidFill>
                            <a:srgbClr val="FF0000"/>
                          </a:solidFill>
                          <a:latin typeface="BIZ UDPゴシック" panose="020B0400000000000000" pitchFamily="50" charset="-128"/>
                          <a:ea typeface="BIZ UDPゴシック"/>
                        </a:rPr>
                        <a:t>防災を主流とした「立地適正化計画」の強化など</a:t>
                      </a:r>
                      <a:r>
                        <a:rPr lang="ja-JP" altLang="en-US" sz="1100" b="1" dirty="0">
                          <a:solidFill>
                            <a:schemeClr val="tx1"/>
                          </a:solidFill>
                          <a:latin typeface="BIZ UDPゴシック" panose="020B0400000000000000" pitchFamily="50" charset="-128"/>
                          <a:ea typeface="BIZ UDPゴシック"/>
                        </a:rPr>
                        <a:t>（「</a:t>
                      </a:r>
                      <a:r>
                        <a:rPr kumimoji="1" lang="ja-JP" altLang="en-US" sz="1100" b="1" dirty="0">
                          <a:solidFill>
                            <a:schemeClr val="tx1"/>
                          </a:solidFill>
                          <a:latin typeface="BIZ UDPゴシック" panose="020B0400000000000000" pitchFamily="50" charset="-128"/>
                          <a:ea typeface="BIZ UDPゴシック"/>
                        </a:rPr>
                        <a:t>都市再生特別措置法等」の一部改正</a:t>
                      </a:r>
                      <a:r>
                        <a:rPr lang="ja-JP" altLang="en-US" sz="1100" b="1" dirty="0">
                          <a:solidFill>
                            <a:schemeClr val="tx1"/>
                          </a:solidFill>
                          <a:latin typeface="BIZ UDPゴシック" panose="020B0400000000000000" pitchFamily="50" charset="-128"/>
                          <a:ea typeface="BIZ UDPゴシック"/>
                        </a:rPr>
                        <a:t>）</a:t>
                      </a:r>
                      <a:endParaRPr kumimoji="1" lang="en-US" altLang="ja-JP" sz="1100" b="1" dirty="0">
                        <a:solidFill>
                          <a:schemeClr val="tx1"/>
                        </a:solidFill>
                        <a:latin typeface="BIZ UDPゴシック" panose="020B0400000000000000" pitchFamily="50" charset="-128"/>
                        <a:ea typeface="BIZ UDPゴシック"/>
                      </a:endParaRPr>
                    </a:p>
                  </a:txBody>
                  <a:tcPr marL="72000" marR="72000" anchor="ctr">
                    <a:noFill/>
                  </a:tcPr>
                </a:tc>
                <a:tc>
                  <a:txBody>
                    <a:bodyPr/>
                    <a:lstStyle/>
                    <a:p>
                      <a:pPr marL="90488" indent="-90488">
                        <a:lnSpc>
                          <a:spcPct val="100000"/>
                        </a:lnSpc>
                        <a:buFont typeface="Arial" panose="020B0604020202020204" pitchFamily="34" charset="0"/>
                        <a:buChar char="•"/>
                      </a:pPr>
                      <a:r>
                        <a:rPr kumimoji="1" lang="ja-JP" altLang="en-US" sz="1200" b="0" dirty="0">
                          <a:latin typeface="BIZ UDPゴシック" panose="020B0400000000000000" pitchFamily="50" charset="-128"/>
                          <a:ea typeface="BIZ UDPゴシック" panose="020B0400000000000000" pitchFamily="50" charset="-128"/>
                        </a:rPr>
                        <a:t>気候変動の影響により頻発・激甚化する自然災害</a:t>
                      </a:r>
                      <a:r>
                        <a:rPr kumimoji="1" lang="ja-JP" altLang="en-US" sz="1200" dirty="0">
                          <a:latin typeface="BIZ UDPゴシック" panose="020B0400000000000000" pitchFamily="50" charset="-128"/>
                          <a:ea typeface="BIZ UDPゴシック" panose="020B0400000000000000" pitchFamily="50" charset="-128"/>
                        </a:rPr>
                        <a:t>への対応として、災害リスクを踏まえた防災まちづくりの目標を設定し、</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災害に強いまちづくりと併せて都市のコンパクト化</a:t>
                      </a:r>
                      <a:r>
                        <a:rPr kumimoji="1" lang="ja-JP" altLang="en-US" sz="1200" dirty="0">
                          <a:latin typeface="BIZ UDPゴシック" panose="020B0400000000000000" pitchFamily="50" charset="-128"/>
                          <a:ea typeface="BIZ UDPゴシック" panose="020B0400000000000000" pitchFamily="50" charset="-128"/>
                        </a:rPr>
                        <a:t>を推進。</a:t>
                      </a:r>
                      <a:endParaRPr kumimoji="1" lang="en-US" altLang="ja-JP" sz="1200" strike="sngStrike" dirty="0">
                        <a:latin typeface="BIZ UDPゴシック" panose="020B0400000000000000" pitchFamily="50" charset="-128"/>
                        <a:ea typeface="BIZ UDPゴシック" panose="020B0400000000000000" pitchFamily="50" charset="-128"/>
                      </a:endParaRPr>
                    </a:p>
                  </a:txBody>
                  <a:tcPr marL="72000" marR="72000" anchor="ctr">
                    <a:noFill/>
                  </a:tcPr>
                </a:tc>
                <a:extLst>
                  <a:ext uri="{0D108BD9-81ED-4DB2-BD59-A6C34878D82A}">
                    <a16:rowId xmlns:a16="http://schemas.microsoft.com/office/drawing/2014/main" val="1839175568"/>
                  </a:ext>
                </a:extLst>
              </a:tr>
              <a:tr h="694003">
                <a:tc>
                  <a:txBody>
                    <a:bodyPr/>
                    <a:lstStyle/>
                    <a:p>
                      <a:pPr algn="ctr">
                        <a:lnSpc>
                          <a:spcPct val="100000"/>
                        </a:lnSpc>
                      </a:pPr>
                      <a:r>
                        <a:rPr kumimoji="1" lang="ja-JP" altLang="en-US" sz="1400">
                          <a:latin typeface="BIZ UDPゴシック" panose="020B0400000000000000" pitchFamily="50" charset="-128"/>
                          <a:ea typeface="BIZ UDPゴシック" panose="020B0400000000000000" pitchFamily="50" charset="-128"/>
                        </a:rPr>
                        <a:t>２０２３</a:t>
                      </a:r>
                      <a:endParaRPr kumimoji="1" lang="en-US" altLang="ja-JP" sz="1400">
                        <a:latin typeface="BIZ UDPゴシック" panose="020B0400000000000000" pitchFamily="50" charset="-128"/>
                        <a:ea typeface="BIZ UDPゴシック" panose="020B0400000000000000" pitchFamily="50" charset="-128"/>
                      </a:endParaRPr>
                    </a:p>
                    <a:p>
                      <a:pPr algn="ctr">
                        <a:lnSpc>
                          <a:spcPct val="100000"/>
                        </a:lnSpc>
                      </a:pPr>
                      <a:endParaRPr kumimoji="1" lang="ja-JP" altLang="en-US" sz="1400">
                        <a:latin typeface="BIZ UDPゴシック" panose="020B0400000000000000" pitchFamily="50" charset="-128"/>
                        <a:ea typeface="BIZ UDPゴシック" panose="020B0400000000000000" pitchFamily="50" charset="-128"/>
                      </a:endParaRPr>
                    </a:p>
                  </a:txBody>
                  <a:tcPr marL="72000" marR="720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a:solidFill>
                            <a:srgbClr val="FF0000"/>
                          </a:solidFill>
                          <a:latin typeface="BIZ UDPゴシック" panose="020B0400000000000000" pitchFamily="50" charset="-128"/>
                          <a:ea typeface="BIZ UDPゴシック" panose="020B0400000000000000" pitchFamily="50" charset="-128"/>
                        </a:rPr>
                        <a:t>「グリーンインフラ推進戦略２０２３」</a:t>
                      </a:r>
                      <a:r>
                        <a:rPr kumimoji="1" lang="ja-JP" altLang="en-US" sz="1600">
                          <a:latin typeface="BIZ UDPゴシック" panose="020B0400000000000000" pitchFamily="50" charset="-128"/>
                          <a:ea typeface="BIZ UDPゴシック" panose="020B0400000000000000" pitchFamily="50" charset="-128"/>
                        </a:rPr>
                        <a:t>策定</a:t>
                      </a:r>
                    </a:p>
                  </a:txBody>
                  <a:tcPr marL="72000" marR="72000" anchor="ctr">
                    <a:noFill/>
                  </a:tcPr>
                </a:tc>
                <a:tc>
                  <a:txBody>
                    <a:bodyPr/>
                    <a:lstStyle/>
                    <a:p>
                      <a:pPr marL="86995" indent="-86995">
                        <a:lnSpc>
                          <a:spcPct val="100000"/>
                        </a:lnSpc>
                        <a:buFont typeface="Arial" panose="020B0604020202020204" pitchFamily="34" charset="0"/>
                        <a:buChar char="•"/>
                      </a:pPr>
                      <a:r>
                        <a:rPr kumimoji="1" lang="ja-JP" altLang="en-US" sz="1200" b="1" dirty="0">
                          <a:solidFill>
                            <a:srgbClr val="FF0000"/>
                          </a:solidFill>
                          <a:latin typeface="BIZ UDPゴシック" panose="020B0400000000000000" pitchFamily="50" charset="-128"/>
                          <a:ea typeface="BIZ UDPゴシック"/>
                        </a:rPr>
                        <a:t>ネイチャーポジティブやカーボンニュートラル</a:t>
                      </a:r>
                      <a:r>
                        <a:rPr kumimoji="1" lang="ja-JP" altLang="en-US" sz="1200" dirty="0">
                          <a:latin typeface="BIZ UDPゴシック" panose="020B0400000000000000" pitchFamily="50" charset="-128"/>
                          <a:ea typeface="BIZ UDPゴシック"/>
                        </a:rPr>
                        <a:t>、</a:t>
                      </a:r>
                      <a:r>
                        <a:rPr kumimoji="1" lang="en-US" altLang="ja-JP" sz="1200" dirty="0">
                          <a:latin typeface="BIZ UDPゴシック" panose="020B0400000000000000" pitchFamily="50" charset="-128"/>
                          <a:ea typeface="BIZ UDPゴシック"/>
                        </a:rPr>
                        <a:t>GX</a:t>
                      </a:r>
                      <a:r>
                        <a:rPr kumimoji="1" lang="ja-JP" altLang="en-US" sz="1200" dirty="0">
                          <a:latin typeface="BIZ UDPゴシック" panose="020B0400000000000000" pitchFamily="50" charset="-128"/>
                          <a:ea typeface="BIZ UDPゴシック"/>
                        </a:rPr>
                        <a:t>等の世界的潮流を踏まえ、</a:t>
                      </a:r>
                      <a:r>
                        <a:rPr kumimoji="1" lang="ja-JP" altLang="en-US" sz="1200" b="1" dirty="0">
                          <a:solidFill>
                            <a:srgbClr val="FF0000"/>
                          </a:solidFill>
                          <a:latin typeface="BIZ UDPゴシック" panose="020B0400000000000000" pitchFamily="50" charset="-128"/>
                          <a:ea typeface="BIZ UDPゴシック"/>
                        </a:rPr>
                        <a:t>グリーンインフラを一層普及</a:t>
                      </a:r>
                      <a:r>
                        <a:rPr kumimoji="1" lang="ja-JP" altLang="en-US" sz="1200" dirty="0">
                          <a:latin typeface="BIZ UDPゴシック" panose="020B0400000000000000" pitchFamily="50" charset="-128"/>
                          <a:ea typeface="BIZ UDPゴシック"/>
                        </a:rPr>
                        <a:t>させるとともに、あらゆる場面で実装（ビルトイン）させていくことをめざす。</a:t>
                      </a:r>
                      <a:endParaRPr kumimoji="1" lang="en-US" altLang="ja-JP" sz="1200" dirty="0">
                        <a:latin typeface="BIZ UDPゴシック" panose="020B0400000000000000" pitchFamily="50" charset="-128"/>
                        <a:ea typeface="BIZ UDPゴシック"/>
                      </a:endParaRPr>
                    </a:p>
                  </a:txBody>
                  <a:tcPr marL="72000" marR="72000" anchor="ctr">
                    <a:noFill/>
                  </a:tcPr>
                </a:tc>
                <a:extLst>
                  <a:ext uri="{0D108BD9-81ED-4DB2-BD59-A6C34878D82A}">
                    <a16:rowId xmlns:a16="http://schemas.microsoft.com/office/drawing/2014/main" val="2412371310"/>
                  </a:ext>
                </a:extLst>
              </a:tr>
              <a:tr h="401791">
                <a:tc>
                  <a:txBody>
                    <a:bodyPr/>
                    <a:lstStyle/>
                    <a:p>
                      <a:pPr algn="ctr">
                        <a:lnSpc>
                          <a:spcPct val="100000"/>
                        </a:lnSpc>
                      </a:pPr>
                      <a:r>
                        <a:rPr kumimoji="1" lang="ja-JP" altLang="en-US" sz="1400">
                          <a:latin typeface="BIZ UDPゴシック" panose="020B0400000000000000" pitchFamily="50" charset="-128"/>
                          <a:ea typeface="BIZ UDPゴシック" panose="020B0400000000000000" pitchFamily="50" charset="-128"/>
                        </a:rPr>
                        <a:t>２０２４</a:t>
                      </a:r>
                      <a:endParaRPr kumimoji="1" lang="en-US" altLang="ja-JP" sz="1400">
                        <a:latin typeface="BIZ UDPゴシック" panose="020B0400000000000000" pitchFamily="50" charset="-128"/>
                        <a:ea typeface="BIZ UDPゴシック" panose="020B0400000000000000" pitchFamily="50" charset="-128"/>
                      </a:endParaRPr>
                    </a:p>
                    <a:p>
                      <a:pPr algn="ctr">
                        <a:lnSpc>
                          <a:spcPct val="100000"/>
                        </a:lnSpc>
                      </a:pPr>
                      <a:endParaRPr kumimoji="1" lang="en-US" altLang="ja-JP" sz="1400">
                        <a:latin typeface="BIZ UDPゴシック" panose="020B0400000000000000" pitchFamily="50" charset="-128"/>
                        <a:ea typeface="BIZ UDPゴシック" panose="020B0400000000000000" pitchFamily="50" charset="-128"/>
                      </a:endParaRPr>
                    </a:p>
                    <a:p>
                      <a:pPr algn="ctr">
                        <a:lnSpc>
                          <a:spcPct val="100000"/>
                        </a:lnSpc>
                      </a:pPr>
                      <a:endParaRPr kumimoji="1" lang="ja-JP" altLang="en-US" sz="1400">
                        <a:latin typeface="BIZ UDPゴシック" panose="020B0400000000000000" pitchFamily="50" charset="-128"/>
                        <a:ea typeface="BIZ UDPゴシック" panose="020B0400000000000000" pitchFamily="50" charset="-128"/>
                      </a:endParaRPr>
                    </a:p>
                  </a:txBody>
                  <a:tcPr marL="72000" marR="720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a:solidFill>
                            <a:srgbClr val="FF0000"/>
                          </a:solidFill>
                          <a:latin typeface="BIZ UDPゴシック" panose="020B0400000000000000" pitchFamily="50" charset="-128"/>
                          <a:ea typeface="BIZ UDPゴシック" panose="020B0400000000000000" pitchFamily="50" charset="-128"/>
                        </a:rPr>
                        <a:t>「都市緑地法等」の一部改正</a:t>
                      </a:r>
                      <a:r>
                        <a:rPr kumimoji="1" lang="ja-JP" altLang="en-US" sz="1200" b="0">
                          <a:solidFill>
                            <a:schemeClr val="tx1"/>
                          </a:solidFill>
                          <a:latin typeface="BIZ UDPゴシック" panose="020B0400000000000000" pitchFamily="50" charset="-128"/>
                          <a:ea typeface="BIZ UDPゴシック" panose="020B0400000000000000" pitchFamily="50" charset="-128"/>
                        </a:rPr>
                        <a:t>（５．２９公布）</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a:solidFill>
                            <a:srgbClr val="FF0000"/>
                          </a:solidFill>
                          <a:latin typeface="BIZ UDPゴシック" panose="020B0400000000000000" pitchFamily="50" charset="-128"/>
                          <a:ea typeface="BIZ UDPゴシック"/>
                        </a:rPr>
                        <a:t>「緑の基本計画</a:t>
                      </a:r>
                      <a:r>
                        <a:rPr kumimoji="1" lang="en-US" altLang="ja-JP" sz="1600" b="1">
                          <a:solidFill>
                            <a:srgbClr val="FF0000"/>
                          </a:solidFill>
                          <a:latin typeface="BIZ UDPゴシック" panose="020B0400000000000000" pitchFamily="50" charset="-128"/>
                          <a:ea typeface="BIZ UDPゴシック"/>
                        </a:rPr>
                        <a:t>×</a:t>
                      </a:r>
                      <a:r>
                        <a:rPr kumimoji="1" lang="ja-JP" altLang="en-US" sz="1600" b="1">
                          <a:solidFill>
                            <a:srgbClr val="FF0000"/>
                          </a:solidFill>
                          <a:latin typeface="BIZ UDPゴシック" panose="020B0400000000000000" pitchFamily="50" charset="-128"/>
                          <a:ea typeface="BIZ UDPゴシック"/>
                        </a:rPr>
                        <a:t>グリーンインフラ</a:t>
                      </a:r>
                      <a:endParaRPr kumimoji="1" lang="en-US" altLang="ja-JP" sz="1600" b="1">
                        <a:solidFill>
                          <a:srgbClr val="FF0000"/>
                        </a:solidFill>
                        <a:latin typeface="BIZ UDPゴシック" panose="020B0400000000000000" pitchFamily="50" charset="-128"/>
                        <a:ea typeface="BIZ UDP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a:solidFill>
                            <a:srgbClr val="FF0000"/>
                          </a:solidFill>
                          <a:latin typeface="BIZ UDPゴシック" panose="020B0400000000000000" pitchFamily="50" charset="-128"/>
                          <a:ea typeface="BIZ UDPゴシック" panose="020B0400000000000000" pitchFamily="50" charset="-128"/>
                        </a:rPr>
                        <a:t> ガイドライン（案）」</a:t>
                      </a:r>
                      <a:r>
                        <a:rPr kumimoji="1" lang="ja-JP" altLang="en-US" sz="1600" b="0">
                          <a:solidFill>
                            <a:schemeClr val="tx1"/>
                          </a:solidFill>
                          <a:latin typeface="BIZ UDPゴシック" panose="020B0400000000000000" pitchFamily="50" charset="-128"/>
                          <a:ea typeface="BIZ UDPゴシック" panose="020B0400000000000000" pitchFamily="50" charset="-128"/>
                        </a:rPr>
                        <a:t>公表</a:t>
                      </a:r>
                    </a:p>
                  </a:txBody>
                  <a:tcPr marL="72000" marR="72000" anchor="ctr">
                    <a:noFill/>
                  </a:tcPr>
                </a:tc>
                <a:tc>
                  <a:txBody>
                    <a:bodyPr/>
                    <a:lstStyle/>
                    <a:p>
                      <a:pPr marL="87313" indent="-87313">
                        <a:lnSpc>
                          <a:spcPct val="100000"/>
                        </a:lnSpc>
                        <a:buFont typeface="Arial" panose="020B0604020202020204" pitchFamily="34" charset="0"/>
                        <a:buChar cha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気候変動対策や生物多様性の確保、</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幸福度（</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Well-being</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）の向上</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等の課題解決に向けて、都市において</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緑地の質・量両面での確保</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を推進。</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87313" indent="-87313">
                        <a:lnSpc>
                          <a:spcPct val="100000"/>
                        </a:lnSpc>
                        <a:buFont typeface="Arial" panose="020B0604020202020204" pitchFamily="34" charset="0"/>
                        <a:buChar cha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市区町村がグリーンインフラの実装を戦略的に推進できるよう策定・改定の参考となる考え方や根拠等を整理。</a:t>
                      </a:r>
                    </a:p>
                  </a:txBody>
                  <a:tcPr marL="72000" marR="72000" anchor="ctr">
                    <a:noFill/>
                  </a:tcPr>
                </a:tc>
                <a:extLst>
                  <a:ext uri="{0D108BD9-81ED-4DB2-BD59-A6C34878D82A}">
                    <a16:rowId xmlns:a16="http://schemas.microsoft.com/office/drawing/2014/main" val="99902349"/>
                  </a:ext>
                </a:extLst>
              </a:tr>
            </a:tbl>
          </a:graphicData>
        </a:graphic>
      </p:graphicFrame>
    </p:spTree>
    <p:extLst>
      <p:ext uri="{BB962C8B-B14F-4D97-AF65-F5344CB8AC3E}">
        <p14:creationId xmlns:p14="http://schemas.microsoft.com/office/powerpoint/2010/main" val="71833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111FE3-C636-4157-8AE5-410FAF03E5B1}"/>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　</a:t>
            </a:r>
          </a:p>
        </p:txBody>
      </p:sp>
      <p:sp>
        <p:nvSpPr>
          <p:cNvPr id="5" name="円/楕円 30">
            <a:extLst>
              <a:ext uri="{FF2B5EF4-FFF2-40B4-BE49-F238E27FC236}">
                <a16:creationId xmlns:a16="http://schemas.microsoft.com/office/drawing/2014/main" id="{51271699-59D7-42F9-8E2B-A4BC96AC16D1}"/>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5</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26D8D92-05F6-424F-8BD9-ACFCB35BBBBD}"/>
              </a:ext>
            </a:extLst>
          </p:cNvPr>
          <p:cNvSpPr txBox="1"/>
          <p:nvPr/>
        </p:nvSpPr>
        <p:spPr>
          <a:xfrm>
            <a:off x="185517" y="545825"/>
            <a:ext cx="9534965" cy="369332"/>
          </a:xfrm>
          <a:prstGeom prst="rect">
            <a:avLst/>
          </a:prstGeom>
          <a:noFill/>
          <a:ln w="19050">
            <a:noFill/>
          </a:ln>
        </p:spPr>
        <p:txBody>
          <a:bodyPr wrap="square" lIns="91440" tIns="45720" rIns="0" bIns="45720" rtlCol="0" anchor="t">
            <a:spAutoFit/>
          </a:bodyPr>
          <a:lstStyle/>
          <a:p>
            <a:pPr>
              <a:spcAft>
                <a:spcPts val="600"/>
              </a:spcAft>
            </a:pPr>
            <a:r>
              <a:rPr kumimoji="1" lang="en-US" altLang="ja-JP" b="1">
                <a:latin typeface="BIZ UDPゴシック" panose="020B0400000000000000" pitchFamily="50" charset="-128"/>
                <a:ea typeface="BIZ UDPゴシック"/>
              </a:rPr>
              <a:t>【</a:t>
            </a:r>
            <a:r>
              <a:rPr kumimoji="1" lang="ja-JP" altLang="en-US" b="1">
                <a:latin typeface="BIZ UDPゴシック" panose="020B0400000000000000" pitchFamily="50" charset="-128"/>
                <a:ea typeface="BIZ UDPゴシック"/>
              </a:rPr>
              <a:t>立地適正化計画制度</a:t>
            </a:r>
            <a:r>
              <a:rPr kumimoji="1" lang="en-US" altLang="ja-JP" b="1">
                <a:latin typeface="BIZ UDPゴシック" panose="020B0400000000000000" pitchFamily="50" charset="-128"/>
                <a:ea typeface="BIZ UDPゴシック"/>
              </a:rPr>
              <a:t>】(2014創設、２０２０強化)</a:t>
            </a:r>
            <a:endParaRPr kumimoji="1" lang="en-US" altLang="ja-JP" sz="1300" b="1">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95611CA2-937B-ABD3-4E50-5363BF5F6060}"/>
              </a:ext>
            </a:extLst>
          </p:cNvPr>
          <p:cNvPicPr>
            <a:picLocks noChangeAspect="1"/>
          </p:cNvPicPr>
          <p:nvPr/>
        </p:nvPicPr>
        <p:blipFill>
          <a:blip r:embed="rId2"/>
          <a:stretch>
            <a:fillRect/>
          </a:stretch>
        </p:blipFill>
        <p:spPr>
          <a:xfrm>
            <a:off x="461057" y="1373114"/>
            <a:ext cx="8192203" cy="3515794"/>
          </a:xfrm>
          <a:prstGeom prst="rect">
            <a:avLst/>
          </a:prstGeom>
        </p:spPr>
      </p:pic>
      <p:sp>
        <p:nvSpPr>
          <p:cNvPr id="9" name="テキスト ボックス 8">
            <a:extLst>
              <a:ext uri="{FF2B5EF4-FFF2-40B4-BE49-F238E27FC236}">
                <a16:creationId xmlns:a16="http://schemas.microsoft.com/office/drawing/2014/main" id="{04C209BD-5B2C-A823-ED76-D3610BF7051C}"/>
              </a:ext>
            </a:extLst>
          </p:cNvPr>
          <p:cNvSpPr txBox="1"/>
          <p:nvPr/>
        </p:nvSpPr>
        <p:spPr>
          <a:xfrm>
            <a:off x="183182" y="903774"/>
            <a:ext cx="9306035" cy="349702"/>
          </a:xfrm>
          <a:prstGeom prst="rect">
            <a:avLst/>
          </a:prstGeom>
          <a:noFill/>
          <a:ln w="19050">
            <a:solidFill>
              <a:schemeClr val="accent6"/>
            </a:solidFill>
            <a:prstDash val="solid"/>
          </a:ln>
        </p:spPr>
        <p:txBody>
          <a:bodyPr wrap="square" lIns="108000" tIns="36000" rIns="108000" bIns="36000" rtlCol="0" anchor="t">
            <a:spAutoFit/>
          </a:bodyPr>
          <a:lstStyle/>
          <a:p>
            <a:pPr marL="266700" indent="-266700"/>
            <a:r>
              <a:rPr kumimoji="1" lang="ja-JP" altLang="en-US" b="1" spc="-100" dirty="0">
                <a:solidFill>
                  <a:srgbClr val="000000"/>
                </a:solidFill>
                <a:latin typeface="BIZ UDPゴシック" panose="020B0400000000000000" pitchFamily="50" charset="-128"/>
                <a:ea typeface="BIZ UDPゴシック"/>
              </a:rPr>
              <a:t>○都市の拡大を抑制、「コンパクト・プラス・ネットワーク」化によるまちづくりを推進。</a:t>
            </a:r>
            <a:endParaRPr lang="en-US" altLang="ja-JP" b="1" spc="-100" dirty="0">
              <a:solidFill>
                <a:srgbClr val="000000"/>
              </a:solidFill>
              <a:latin typeface="BIZ UDPゴシック" panose="020B0400000000000000" pitchFamily="50" charset="-128"/>
              <a:ea typeface="BIZ UDPゴシック"/>
            </a:endParaRPr>
          </a:p>
        </p:txBody>
      </p:sp>
      <p:sp>
        <p:nvSpPr>
          <p:cNvPr id="11" name="テキスト ボックス 10">
            <a:extLst>
              <a:ext uri="{FF2B5EF4-FFF2-40B4-BE49-F238E27FC236}">
                <a16:creationId xmlns:a16="http://schemas.microsoft.com/office/drawing/2014/main" id="{1C6363E4-C071-D45E-BF9E-EE83C94E9F73}"/>
              </a:ext>
            </a:extLst>
          </p:cNvPr>
          <p:cNvSpPr txBox="1"/>
          <p:nvPr/>
        </p:nvSpPr>
        <p:spPr>
          <a:xfrm>
            <a:off x="299981" y="5098307"/>
            <a:ext cx="9306035" cy="1503864"/>
          </a:xfrm>
          <a:prstGeom prst="rect">
            <a:avLst/>
          </a:prstGeom>
          <a:solidFill>
            <a:srgbClr val="FFFF99"/>
          </a:solidFill>
          <a:ln w="28575">
            <a:solidFill>
              <a:schemeClr val="accent2"/>
            </a:solidFill>
            <a:prstDash val="sysDash"/>
          </a:ln>
        </p:spPr>
        <p:txBody>
          <a:bodyPr wrap="square" lIns="108000" tIns="36000" rIns="108000" bIns="36000" rtlCol="0" anchor="t">
            <a:spAutoFit/>
          </a:bodyPr>
          <a:lstStyle/>
          <a:p>
            <a:pPr marL="266700" indent="-266700">
              <a:spcAft>
                <a:spcPts val="600"/>
              </a:spcAft>
            </a:pPr>
            <a:r>
              <a:rPr kumimoji="1" lang="ja-JP" altLang="en-US" b="1" dirty="0">
                <a:solidFill>
                  <a:srgbClr val="0000CC"/>
                </a:solidFill>
                <a:latin typeface="BIZ UDPゴシック" panose="020B0400000000000000" pitchFamily="50" charset="-128"/>
                <a:ea typeface="BIZ UDPゴシック"/>
              </a:rPr>
              <a:t>➡</a:t>
            </a:r>
            <a:r>
              <a:rPr kumimoji="1" lang="ja-JP" b="1" dirty="0">
                <a:solidFill>
                  <a:srgbClr val="0000CC"/>
                </a:solidFill>
                <a:latin typeface="BIZ UDPゴシック" panose="020B0400000000000000" pitchFamily="50" charset="-128"/>
                <a:ea typeface="BIZ UDPゴシック"/>
              </a:rPr>
              <a:t>自然災害の頻発・激甚化により、居住誘導区域内で浸水被害を受けるなど、都市機能や居住の誘導にあたってどのように安全を確保するかという課題が浮き彫りに</a:t>
            </a:r>
            <a:r>
              <a:rPr kumimoji="1" lang="ja-JP" altLang="en-US" b="1" dirty="0">
                <a:solidFill>
                  <a:srgbClr val="0000CC"/>
                </a:solidFill>
                <a:latin typeface="BIZ UDPゴシック" panose="020B0400000000000000" pitchFamily="50" charset="-128"/>
                <a:ea typeface="BIZ UDPゴシック"/>
              </a:rPr>
              <a:t>。</a:t>
            </a:r>
            <a:endParaRPr lang="en-US" altLang="ja-JP" b="1" dirty="0">
              <a:solidFill>
                <a:srgbClr val="0000CC"/>
              </a:solidFill>
              <a:latin typeface="BIZ UDPゴシック" panose="020B0400000000000000" pitchFamily="50" charset="-128"/>
              <a:ea typeface="BIZ UDPゴシック"/>
            </a:endParaRPr>
          </a:p>
          <a:p>
            <a:pPr marL="266700" indent="-266700"/>
            <a:r>
              <a:rPr kumimoji="1" lang="ja-JP" altLang="en-US" b="1" dirty="0">
                <a:solidFill>
                  <a:srgbClr val="0000CC"/>
                </a:solidFill>
                <a:latin typeface="BIZ UDPゴシック" panose="020B0400000000000000" pitchFamily="50" charset="-128"/>
                <a:ea typeface="BIZ UDPゴシック"/>
              </a:rPr>
              <a:t>➡立地適正化計画の記載事項として、居住誘導区域内で行う防災対策・安全確保策を定める「防災指針」を追加。</a:t>
            </a:r>
            <a:endParaRPr lang="ja-JP" altLang="en-US" b="1" dirty="0">
              <a:solidFill>
                <a:srgbClr val="0000CC"/>
              </a:solidFill>
              <a:latin typeface="BIZ UDPゴシック" panose="020B0400000000000000" pitchFamily="50" charset="-128"/>
              <a:ea typeface="BIZ UDPゴシック"/>
            </a:endParaRPr>
          </a:p>
          <a:p>
            <a:pPr marL="266700" indent="-266700"/>
            <a:r>
              <a:rPr kumimoji="1" lang="ja-JP" altLang="en-US" sz="1600" dirty="0">
                <a:solidFill>
                  <a:srgbClr val="0000CC"/>
                </a:solidFill>
                <a:latin typeface="BIZ UDPゴシック" panose="020B0400000000000000" pitchFamily="50" charset="-128"/>
                <a:ea typeface="BIZ UDPゴシック" panose="020B0400000000000000" pitchFamily="50" charset="-128"/>
              </a:rPr>
              <a:t>　　（避難路、防災公園等の避難地、避難施設等の整備や警戒避難体制の確保等）</a:t>
            </a:r>
            <a:endParaRPr kumimoji="1" lang="en-US" altLang="ja-JP" sz="1600" dirty="0">
              <a:solidFill>
                <a:srgbClr val="0000CC"/>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200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111FE3-C636-4157-8AE5-410FAF03E5B1}"/>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5" name="円/楕円 30">
            <a:extLst>
              <a:ext uri="{FF2B5EF4-FFF2-40B4-BE49-F238E27FC236}">
                <a16:creationId xmlns:a16="http://schemas.microsoft.com/office/drawing/2014/main" id="{51271699-59D7-42F9-8E2B-A4BC96AC16D1}"/>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6</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26D8D92-05F6-424F-8BD9-ACFCB35BBBBD}"/>
              </a:ext>
            </a:extLst>
          </p:cNvPr>
          <p:cNvSpPr txBox="1"/>
          <p:nvPr/>
        </p:nvSpPr>
        <p:spPr>
          <a:xfrm>
            <a:off x="185517" y="545825"/>
            <a:ext cx="5055515" cy="369332"/>
          </a:xfrm>
          <a:prstGeom prst="rect">
            <a:avLst/>
          </a:prstGeom>
          <a:noFill/>
          <a:ln w="19050">
            <a:noFill/>
          </a:ln>
        </p:spPr>
        <p:txBody>
          <a:bodyPr wrap="square" rtlCol="0">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都市緑地法等の一部改正</a:t>
            </a:r>
            <a:r>
              <a:rPr kumimoji="1" lang="en-US" altLang="ja-JP" b="1">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（２０１７）　</a:t>
            </a:r>
            <a:endParaRPr kumimoji="1" lang="en-US" altLang="ja-JP">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FD9E011D-C1DC-F184-3B3C-E6ADDA7996C7}"/>
              </a:ext>
            </a:extLst>
          </p:cNvPr>
          <p:cNvPicPr>
            <a:picLocks noChangeAspect="1"/>
          </p:cNvPicPr>
          <p:nvPr/>
        </p:nvPicPr>
        <p:blipFill>
          <a:blip r:embed="rId2"/>
          <a:stretch>
            <a:fillRect/>
          </a:stretch>
        </p:blipFill>
        <p:spPr>
          <a:xfrm>
            <a:off x="333345" y="1067529"/>
            <a:ext cx="9097476" cy="3085928"/>
          </a:xfrm>
          <a:prstGeom prst="rect">
            <a:avLst/>
          </a:prstGeom>
        </p:spPr>
      </p:pic>
      <p:sp>
        <p:nvSpPr>
          <p:cNvPr id="4" name="テキスト ボックス 3">
            <a:extLst>
              <a:ext uri="{FF2B5EF4-FFF2-40B4-BE49-F238E27FC236}">
                <a16:creationId xmlns:a16="http://schemas.microsoft.com/office/drawing/2014/main" id="{3CC5F508-3021-0125-9EAA-AD5DCEB7044A}"/>
              </a:ext>
            </a:extLst>
          </p:cNvPr>
          <p:cNvSpPr txBox="1"/>
          <p:nvPr/>
        </p:nvSpPr>
        <p:spPr>
          <a:xfrm>
            <a:off x="7020290" y="576603"/>
            <a:ext cx="2880320" cy="338554"/>
          </a:xfrm>
          <a:prstGeom prst="rect">
            <a:avLst/>
          </a:prstGeom>
          <a:noFill/>
        </p:spPr>
        <p:txBody>
          <a:bodyPr wrap="square" lIns="91440" tIns="45720" rIns="91440" bIns="45720" rtlCol="0" anchor="t">
            <a:spAutoFit/>
          </a:bodyPr>
          <a:lstStyle/>
          <a:p>
            <a:r>
              <a:rPr kumimoji="1" lang="ja-JP" altLang="en-US" sz="800">
                <a:latin typeface="BIZ UDPゴシック" panose="020B0400000000000000" pitchFamily="50" charset="-128"/>
                <a:ea typeface="BIZ UDPゴシック" panose="020B0400000000000000" pitchFamily="50" charset="-128"/>
              </a:rPr>
              <a:t>出典：国土交通省HP内「</a:t>
            </a:r>
            <a:r>
              <a:rPr kumimoji="1" lang="ja-JP" sz="800">
                <a:latin typeface="BIZ UDPゴシック" panose="020B0400000000000000" pitchFamily="50" charset="-128"/>
                <a:ea typeface="BIZ UDPゴシック" panose="020B0400000000000000" pitchFamily="50" charset="-128"/>
                <a:cs typeface="+mn-lt"/>
              </a:rPr>
              <a:t>都市緑地法等の一部を改正する法律</a:t>
            </a:r>
            <a:endParaRPr kumimoji="1" lang="en-US" altLang="ja-JP" sz="800">
              <a:latin typeface="BIZ UDPゴシック" panose="020B0400000000000000" pitchFamily="50" charset="-128"/>
              <a:ea typeface="BIZ UDPゴシック" panose="020B0400000000000000" pitchFamily="50" charset="-128"/>
              <a:cs typeface="+mn-lt"/>
            </a:endParaRPr>
          </a:p>
          <a:p>
            <a:r>
              <a:rPr kumimoji="1" lang="ja-JP" altLang="en-US" sz="800">
                <a:latin typeface="BIZ UDPゴシック" panose="020B0400000000000000" pitchFamily="50" charset="-128"/>
                <a:ea typeface="BIZ UDPゴシック" panose="020B0400000000000000" pitchFamily="50" charset="-128"/>
                <a:cs typeface="+mn-lt"/>
              </a:rPr>
              <a:t>　　　  </a:t>
            </a:r>
            <a:r>
              <a:rPr kumimoji="1" lang="ja-JP" sz="800">
                <a:latin typeface="BIZ UDPゴシック" panose="020B0400000000000000" pitchFamily="50" charset="-128"/>
                <a:ea typeface="BIZ UDPゴシック" panose="020B0400000000000000" pitchFamily="50" charset="-128"/>
                <a:cs typeface="+mn-lt"/>
              </a:rPr>
              <a:t>（平成29年法律第26号）</a:t>
            </a:r>
            <a:r>
              <a:rPr kumimoji="1" lang="ja-JP" altLang="en-US" sz="800">
                <a:latin typeface="BIZ UDPゴシック" panose="020B0400000000000000" pitchFamily="50" charset="-128"/>
                <a:ea typeface="BIZ UDPゴシック" panose="020B0400000000000000" pitchFamily="50" charset="-128"/>
                <a:cs typeface="+mn-lt"/>
              </a:rPr>
              <a:t>」概要資料より一部抜粋</a:t>
            </a:r>
            <a:endParaRPr lang="en-US" altLang="ja-JP" sz="800">
              <a:latin typeface="BIZ UDPゴシック" panose="020B0400000000000000" pitchFamily="50" charset="-128"/>
              <a:ea typeface="BIZ UDPゴシック" panose="020B0400000000000000" pitchFamily="50" charset="-128"/>
              <a:cs typeface="+mn-lt"/>
            </a:endParaRPr>
          </a:p>
        </p:txBody>
      </p:sp>
      <p:sp>
        <p:nvSpPr>
          <p:cNvPr id="8" name="テキスト ボックス 7">
            <a:extLst>
              <a:ext uri="{FF2B5EF4-FFF2-40B4-BE49-F238E27FC236}">
                <a16:creationId xmlns:a16="http://schemas.microsoft.com/office/drawing/2014/main" id="{85929801-1D63-2041-7F6B-D0CC491AB023}"/>
              </a:ext>
            </a:extLst>
          </p:cNvPr>
          <p:cNvSpPr txBox="1"/>
          <p:nvPr/>
        </p:nvSpPr>
        <p:spPr>
          <a:xfrm>
            <a:off x="427503" y="4332773"/>
            <a:ext cx="8773969" cy="1457698"/>
          </a:xfrm>
          <a:prstGeom prst="rect">
            <a:avLst/>
          </a:prstGeom>
          <a:solidFill>
            <a:srgbClr val="FFFF99"/>
          </a:solidFill>
          <a:ln w="28575">
            <a:solidFill>
              <a:schemeClr val="accent2"/>
            </a:solidFill>
            <a:prstDash val="sysDash"/>
          </a:ln>
        </p:spPr>
        <p:txBody>
          <a:bodyPr wrap="square" lIns="108000" tIns="36000" rIns="108000" bIns="36000" rtlCol="0">
            <a:spAutoFit/>
          </a:bodyPr>
          <a:lstStyle/>
          <a:p>
            <a:pPr marL="271463" indent="-271463"/>
            <a:r>
              <a:rPr kumimoji="1" lang="ja-JP" altLang="en-US" b="1">
                <a:solidFill>
                  <a:srgbClr val="0000CC"/>
                </a:solidFill>
                <a:latin typeface="BIZ UDPゴシック" panose="020B0400000000000000" pitchFamily="50" charset="-128"/>
                <a:ea typeface="BIZ UDPゴシック" panose="020B0400000000000000" pitchFamily="50" charset="-128"/>
              </a:rPr>
              <a:t>➡民間活力を最大限活かして、緑・オープンスペースの整備・保全を効果的に推進し、緑豊かで魅力的なまちづくりを実現するため、都市緑地法等の６つの法律を改定。</a:t>
            </a:r>
            <a:endParaRPr kumimoji="1" lang="en-US" altLang="ja-JP" b="1">
              <a:solidFill>
                <a:srgbClr val="0000CC"/>
              </a:solidFill>
              <a:latin typeface="BIZ UDPゴシック" panose="020B0400000000000000" pitchFamily="50" charset="-128"/>
              <a:ea typeface="BIZ UDPゴシック" panose="020B0400000000000000" pitchFamily="50" charset="-128"/>
            </a:endParaRPr>
          </a:p>
          <a:p>
            <a:pPr marL="271463" indent="-271463"/>
            <a:r>
              <a:rPr kumimoji="1" lang="ja-JP" altLang="en-US" b="1">
                <a:solidFill>
                  <a:srgbClr val="0000CC"/>
                </a:solidFill>
                <a:latin typeface="BIZ UDPゴシック" panose="020B0400000000000000" pitchFamily="50" charset="-128"/>
                <a:ea typeface="BIZ UDPゴシック" panose="020B0400000000000000" pitchFamily="50" charset="-128"/>
              </a:rPr>
              <a:t>　　</a:t>
            </a:r>
            <a:r>
              <a:rPr kumimoji="1" lang="ja-JP" altLang="en-US" sz="1600">
                <a:latin typeface="BIZ UDPゴシック" panose="020B0400000000000000" pitchFamily="50" charset="-128"/>
                <a:ea typeface="BIZ UDPゴシック" panose="020B0400000000000000" pitchFamily="50" charset="-128"/>
              </a:rPr>
              <a:t>（都市緑地法、都市公園法、生産緑地法、都市計画法、建築基準法、都市再生特別措置法）</a:t>
            </a:r>
            <a:endParaRPr kumimoji="1" lang="en-US" altLang="ja-JP" sz="1600">
              <a:latin typeface="BIZ UDPゴシック" panose="020B0400000000000000" pitchFamily="50" charset="-128"/>
              <a:ea typeface="BIZ UDPゴシック" panose="020B0400000000000000" pitchFamily="50" charset="-128"/>
            </a:endParaRPr>
          </a:p>
          <a:p>
            <a:pPr marL="271463" indent="-271463"/>
            <a:endParaRPr kumimoji="1" lang="en-US" altLang="ja-JP">
              <a:solidFill>
                <a:srgbClr val="0000CC"/>
              </a:solidFill>
              <a:latin typeface="BIZ UDPゴシック" panose="020B0400000000000000" pitchFamily="50" charset="-128"/>
              <a:ea typeface="BIZ UDPゴシック" panose="020B0400000000000000" pitchFamily="50" charset="-128"/>
            </a:endParaRPr>
          </a:p>
          <a:p>
            <a:pPr marL="271463" indent="-271463"/>
            <a:r>
              <a:rPr kumimoji="1" lang="ja-JP" altLang="en-US" b="1">
                <a:solidFill>
                  <a:srgbClr val="0000CC"/>
                </a:solidFill>
                <a:latin typeface="BIZ UDPゴシック" panose="020B0400000000000000" pitchFamily="50" charset="-128"/>
                <a:ea typeface="BIZ UDPゴシック" panose="020B0400000000000000" pitchFamily="50" charset="-128"/>
              </a:rPr>
              <a:t>➡①都市公園の再生・活性化、②緑地・広場の創出、③都市農地の保全・活用を促進。</a:t>
            </a:r>
            <a:endParaRPr kumimoji="1" lang="en-US" altLang="ja-JP" b="1">
              <a:solidFill>
                <a:srgbClr val="0000CC"/>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85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111FE3-C636-4157-8AE5-410FAF03E5B1}"/>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5" name="円/楕円 30">
            <a:extLst>
              <a:ext uri="{FF2B5EF4-FFF2-40B4-BE49-F238E27FC236}">
                <a16:creationId xmlns:a16="http://schemas.microsoft.com/office/drawing/2014/main" id="{51271699-59D7-42F9-8E2B-A4BC96AC16D1}"/>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7</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4" name="図 3" descr="テキスト&#10;&#10;自動的に生成された説明">
            <a:extLst>
              <a:ext uri="{FF2B5EF4-FFF2-40B4-BE49-F238E27FC236}">
                <a16:creationId xmlns:a16="http://schemas.microsoft.com/office/drawing/2014/main" id="{B470D1E2-D2B7-C94B-2883-AF35C3893B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48931" y="1916831"/>
            <a:ext cx="6781304" cy="4737431"/>
          </a:xfrm>
          <a:prstGeom prst="rect">
            <a:avLst/>
          </a:prstGeom>
          <a:ln>
            <a:solidFill>
              <a:schemeClr val="bg1">
                <a:lumMod val="75000"/>
              </a:schemeClr>
            </a:solidFill>
          </a:ln>
        </p:spPr>
      </p:pic>
      <p:sp>
        <p:nvSpPr>
          <p:cNvPr id="7" name="テキスト ボックス 6">
            <a:extLst>
              <a:ext uri="{FF2B5EF4-FFF2-40B4-BE49-F238E27FC236}">
                <a16:creationId xmlns:a16="http://schemas.microsoft.com/office/drawing/2014/main" id="{52689FB4-1541-B3FD-A5AD-31EC4CC23816}"/>
              </a:ext>
            </a:extLst>
          </p:cNvPr>
          <p:cNvSpPr txBox="1"/>
          <p:nvPr/>
        </p:nvSpPr>
        <p:spPr>
          <a:xfrm>
            <a:off x="7617296" y="6636731"/>
            <a:ext cx="2361246" cy="215444"/>
          </a:xfrm>
          <a:prstGeom prst="rect">
            <a:avLst/>
          </a:prstGeom>
          <a:noFill/>
        </p:spPr>
        <p:txBody>
          <a:bodyPr wrap="square" lIns="91440" tIns="45720" rIns="91440" bIns="45720" rtlCol="0" anchor="t">
            <a:spAutoFit/>
          </a:bodyPr>
          <a:lstStyle/>
          <a:p>
            <a:r>
              <a:rPr kumimoji="1" lang="ja-JP" altLang="en-US" sz="800">
                <a:latin typeface="BIZ UDPゴシック" panose="020B0400000000000000" pitchFamily="50" charset="-128"/>
                <a:ea typeface="BIZ UDPゴシック" panose="020B0400000000000000" pitchFamily="50" charset="-128"/>
              </a:rPr>
              <a:t>出典：「</a:t>
            </a:r>
            <a:r>
              <a:rPr kumimoji="1" lang="ja-JP" sz="800">
                <a:latin typeface="BIZ UDPゴシック" panose="020B0400000000000000" pitchFamily="50" charset="-128"/>
                <a:ea typeface="BIZ UDPゴシック" panose="020B0400000000000000" pitchFamily="50" charset="-128"/>
                <a:cs typeface="+mn-lt"/>
              </a:rPr>
              <a:t>都市</a:t>
            </a:r>
            <a:r>
              <a:rPr kumimoji="1" lang="ja-JP" altLang="en-US" sz="800">
                <a:latin typeface="BIZ UDPゴシック" panose="020B0400000000000000" pitchFamily="50" charset="-128"/>
                <a:ea typeface="BIZ UDPゴシック" panose="020B0400000000000000" pitchFamily="50" charset="-128"/>
                <a:cs typeface="+mn-lt"/>
              </a:rPr>
              <a:t>公園法改正のポイント」（国土交通省）</a:t>
            </a:r>
            <a:endParaRPr lang="en-US" altLang="ja-JP" sz="800">
              <a:latin typeface="BIZ UDPゴシック" panose="020B0400000000000000" pitchFamily="50" charset="-128"/>
              <a:ea typeface="BIZ UDPゴシック" panose="020B0400000000000000" pitchFamily="50" charset="-128"/>
              <a:cs typeface="+mn-lt"/>
            </a:endParaRPr>
          </a:p>
        </p:txBody>
      </p:sp>
      <p:sp>
        <p:nvSpPr>
          <p:cNvPr id="8" name="テキスト ボックス 7">
            <a:extLst>
              <a:ext uri="{FF2B5EF4-FFF2-40B4-BE49-F238E27FC236}">
                <a16:creationId xmlns:a16="http://schemas.microsoft.com/office/drawing/2014/main" id="{FCFB5420-A964-E509-9AC2-72BC5EC27B51}"/>
              </a:ext>
            </a:extLst>
          </p:cNvPr>
          <p:cNvSpPr txBox="1"/>
          <p:nvPr/>
        </p:nvSpPr>
        <p:spPr>
          <a:xfrm>
            <a:off x="185517" y="545825"/>
            <a:ext cx="6783707" cy="369332"/>
          </a:xfrm>
          <a:prstGeom prst="rect">
            <a:avLst/>
          </a:prstGeom>
          <a:noFill/>
          <a:ln w="19050">
            <a:noFill/>
          </a:ln>
        </p:spPr>
        <p:txBody>
          <a:bodyPr wrap="square" rtlCol="0">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都市緑地法等の一部改正</a:t>
            </a:r>
            <a:r>
              <a:rPr kumimoji="1" lang="en-US" altLang="ja-JP" b="1">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（２０１７）　①都市公園の再生・活性化　</a:t>
            </a:r>
            <a:endParaRPr kumimoji="1" lang="en-US" altLang="ja-JP">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68BCBF8-0B22-6682-2CA6-DD460BD0A118}"/>
              </a:ext>
            </a:extLst>
          </p:cNvPr>
          <p:cNvSpPr txBox="1"/>
          <p:nvPr/>
        </p:nvSpPr>
        <p:spPr>
          <a:xfrm>
            <a:off x="272480" y="931937"/>
            <a:ext cx="9433048" cy="923330"/>
          </a:xfrm>
          <a:prstGeom prst="rect">
            <a:avLst/>
          </a:prstGeom>
          <a:noFill/>
          <a:ln w="19050">
            <a:solidFill>
              <a:schemeClr val="accent6"/>
            </a:solidFill>
          </a:ln>
        </p:spPr>
        <p:txBody>
          <a:bodyPr wrap="square" lIns="91440" tIns="45720" rIns="91440" bIns="45720" rtlCol="0" anchor="t">
            <a:spAutoFit/>
          </a:bodyPr>
          <a:lstStyle/>
          <a:p>
            <a:r>
              <a:rPr lang="ja-JP" altLang="en-US">
                <a:latin typeface="BIZ UDPゴシック" panose="020B0400000000000000" pitchFamily="50" charset="-128"/>
                <a:ea typeface="BIZ UDPゴシック" panose="020B0400000000000000" pitchFamily="50" charset="-128"/>
              </a:rPr>
              <a:t>経済成長、人口増加等を背景とした、緑とオープンスペースの量の整備を急ぐステージから、緑とオープンスペースが持つ多機能性を最大限引き出すことを重視する“新たなステージ”へ移行が必要。</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25495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D2E08A8-2C04-4643-A69B-F9DFE6F88378}"/>
              </a:ext>
            </a:extLst>
          </p:cNvPr>
          <p:cNvPicPr>
            <a:picLocks noChangeAspect="1"/>
          </p:cNvPicPr>
          <p:nvPr/>
        </p:nvPicPr>
        <p:blipFill>
          <a:blip r:embed="rId2"/>
          <a:stretch>
            <a:fillRect/>
          </a:stretch>
        </p:blipFill>
        <p:spPr>
          <a:xfrm>
            <a:off x="910692" y="915157"/>
            <a:ext cx="8275972" cy="5713602"/>
          </a:xfrm>
          <a:prstGeom prst="rect">
            <a:avLst/>
          </a:prstGeom>
          <a:ln>
            <a:solidFill>
              <a:schemeClr val="bg1">
                <a:lumMod val="75000"/>
              </a:schemeClr>
            </a:solidFill>
          </a:ln>
        </p:spPr>
      </p:pic>
      <p:sp>
        <p:nvSpPr>
          <p:cNvPr id="6" name="タイトル 1">
            <a:extLst>
              <a:ext uri="{FF2B5EF4-FFF2-40B4-BE49-F238E27FC236}">
                <a16:creationId xmlns:a16="http://schemas.microsoft.com/office/drawing/2014/main" id="{7C111FE3-C636-4157-8AE5-410FAF03E5B1}"/>
              </a:ext>
            </a:extLst>
          </p:cNvPr>
          <p:cNvSpPr txBox="1">
            <a:spLocks/>
          </p:cNvSpPr>
          <p:nvPr/>
        </p:nvSpPr>
        <p:spPr bwMode="auto">
          <a:xfrm>
            <a:off x="1" y="5825"/>
            <a:ext cx="9905999" cy="540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0" rIns="99060" bIns="5040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400" b="1">
                <a:solidFill>
                  <a:sysClr val="window" lastClr="FFFFFF"/>
                </a:solidFill>
                <a:latin typeface="BIZ UDPゴシック" panose="020B0400000000000000" pitchFamily="50" charset="-128"/>
                <a:ea typeface="BIZ UDPゴシック"/>
              </a:rPr>
              <a:t>　１　国内外の動向</a:t>
            </a:r>
          </a:p>
        </p:txBody>
      </p:sp>
      <p:sp>
        <p:nvSpPr>
          <p:cNvPr id="5" name="円/楕円 30">
            <a:extLst>
              <a:ext uri="{FF2B5EF4-FFF2-40B4-BE49-F238E27FC236}">
                <a16:creationId xmlns:a16="http://schemas.microsoft.com/office/drawing/2014/main" id="{51271699-59D7-42F9-8E2B-A4BC96AC16D1}"/>
              </a:ext>
            </a:extLst>
          </p:cNvPr>
          <p:cNvSpPr/>
          <p:nvPr/>
        </p:nvSpPr>
        <p:spPr>
          <a:xfrm>
            <a:off x="9381536" y="63588"/>
            <a:ext cx="396000" cy="396000"/>
          </a:xfrm>
          <a:prstGeom prst="ellipse">
            <a:avLst/>
          </a:prstGeom>
          <a:solidFill>
            <a:schemeClr val="bg1"/>
          </a:solidFill>
          <a:ln w="1905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8</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2A79B57-6F71-4750-A026-27CC40192435}"/>
              </a:ext>
            </a:extLst>
          </p:cNvPr>
          <p:cNvSpPr txBox="1"/>
          <p:nvPr/>
        </p:nvSpPr>
        <p:spPr>
          <a:xfrm>
            <a:off x="5233049" y="2332367"/>
            <a:ext cx="4472479" cy="380480"/>
          </a:xfrm>
          <a:prstGeom prst="rect">
            <a:avLst/>
          </a:prstGeom>
          <a:solidFill>
            <a:srgbClr val="FFFF99"/>
          </a:solidFill>
          <a:ln w="28575">
            <a:solidFill>
              <a:schemeClr val="accent2"/>
            </a:solidFill>
            <a:prstDash val="sysDash"/>
          </a:ln>
        </p:spPr>
        <p:txBody>
          <a:bodyPr wrap="none" lIns="108000" tIns="36000" rIns="108000" bIns="36000" rtlCol="0">
            <a:spAutoFit/>
          </a:bodyPr>
          <a:lstStyle/>
          <a:p>
            <a:r>
              <a:rPr kumimoji="1" lang="ja-JP" altLang="en-US" sz="2000" b="1">
                <a:solidFill>
                  <a:srgbClr val="0000CC"/>
                </a:solidFill>
                <a:latin typeface="BIZ UDPゴシック" panose="020B0400000000000000" pitchFamily="50" charset="-128"/>
                <a:ea typeface="BIZ UDPゴシック" panose="020B0400000000000000" pitchFamily="50" charset="-128"/>
              </a:rPr>
              <a:t>➡都市緑地法上、農地を「緑地」に定義</a:t>
            </a:r>
            <a:endParaRPr kumimoji="1" lang="en-US" altLang="ja-JP" sz="2000" b="1">
              <a:solidFill>
                <a:srgbClr val="0000CC"/>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0A663C6-DBB5-4C19-BA43-3EA6DCC11688}"/>
              </a:ext>
            </a:extLst>
          </p:cNvPr>
          <p:cNvSpPr txBox="1"/>
          <p:nvPr/>
        </p:nvSpPr>
        <p:spPr>
          <a:xfrm>
            <a:off x="4893212" y="4617841"/>
            <a:ext cx="4812316" cy="688256"/>
          </a:xfrm>
          <a:prstGeom prst="rect">
            <a:avLst/>
          </a:prstGeom>
          <a:solidFill>
            <a:srgbClr val="FFFF99"/>
          </a:solidFill>
          <a:ln w="28575">
            <a:solidFill>
              <a:schemeClr val="accent2"/>
            </a:solidFill>
            <a:prstDash val="sysDash"/>
          </a:ln>
        </p:spPr>
        <p:txBody>
          <a:bodyPr wrap="none" lIns="108000" tIns="36000" rIns="108000" bIns="36000" rtlCol="0">
            <a:spAutoFit/>
          </a:bodyPr>
          <a:lstStyle/>
          <a:p>
            <a:r>
              <a:rPr kumimoji="1" lang="ja-JP" altLang="en-US" sz="2000" b="1">
                <a:solidFill>
                  <a:srgbClr val="0000CC"/>
                </a:solidFill>
                <a:latin typeface="BIZ UDPゴシック" panose="020B0400000000000000" pitchFamily="50" charset="-128"/>
                <a:ea typeface="BIZ UDPゴシック" panose="020B0400000000000000" pitchFamily="50" charset="-128"/>
              </a:rPr>
              <a:t>➡農地を「宅地化すべきもの」から</a:t>
            </a:r>
            <a:endParaRPr kumimoji="1" lang="en-US" altLang="ja-JP" sz="2000" b="1">
              <a:solidFill>
                <a:srgbClr val="0000CC"/>
              </a:solidFill>
              <a:latin typeface="BIZ UDPゴシック" panose="020B0400000000000000" pitchFamily="50" charset="-128"/>
              <a:ea typeface="BIZ UDPゴシック" panose="020B0400000000000000" pitchFamily="50" charset="-128"/>
            </a:endParaRPr>
          </a:p>
          <a:p>
            <a:r>
              <a:rPr kumimoji="1" lang="ja-JP" altLang="en-US" sz="2000" b="1">
                <a:solidFill>
                  <a:srgbClr val="0000CC"/>
                </a:solidFill>
                <a:latin typeface="BIZ UDPゴシック" panose="020B0400000000000000" pitchFamily="50" charset="-128"/>
                <a:ea typeface="BIZ UDPゴシック" panose="020B0400000000000000" pitchFamily="50" charset="-128"/>
              </a:rPr>
              <a:t>　　　　　　「都市にあるべきもの」へと転換</a:t>
            </a:r>
            <a:endParaRPr kumimoji="1" lang="en-US" altLang="ja-JP" sz="2000" b="1">
              <a:solidFill>
                <a:srgbClr val="0000CC"/>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4888FD4-D6EF-5B08-C088-11002D7D8248}"/>
              </a:ext>
            </a:extLst>
          </p:cNvPr>
          <p:cNvSpPr txBox="1"/>
          <p:nvPr/>
        </p:nvSpPr>
        <p:spPr>
          <a:xfrm>
            <a:off x="6537176" y="6783179"/>
            <a:ext cx="2954786" cy="246221"/>
          </a:xfrm>
          <a:prstGeom prst="rect">
            <a:avLst/>
          </a:prstGeom>
          <a:noFill/>
        </p:spPr>
        <p:txBody>
          <a:bodyPr wrap="square">
            <a:spAutoFit/>
          </a:bodyPr>
          <a:lstStyle/>
          <a:p>
            <a:r>
              <a:rPr lang="en-US" altLang="ja-JP" sz="1000">
                <a:hlinkClick r:id="rId3"/>
              </a:rPr>
              <a:t>https://www.mlit.go.jp/common/001239615.pdf</a:t>
            </a:r>
            <a:endParaRPr lang="ja-JP" altLang="en-US" sz="1000"/>
          </a:p>
        </p:txBody>
      </p:sp>
      <p:sp>
        <p:nvSpPr>
          <p:cNvPr id="2" name="テキスト ボックス 1">
            <a:extLst>
              <a:ext uri="{FF2B5EF4-FFF2-40B4-BE49-F238E27FC236}">
                <a16:creationId xmlns:a16="http://schemas.microsoft.com/office/drawing/2014/main" id="{64CF683B-BD51-C5F5-6E03-C5C1A55D9FBB}"/>
              </a:ext>
            </a:extLst>
          </p:cNvPr>
          <p:cNvSpPr txBox="1"/>
          <p:nvPr/>
        </p:nvSpPr>
        <p:spPr>
          <a:xfrm>
            <a:off x="185517" y="545825"/>
            <a:ext cx="8151859" cy="369332"/>
          </a:xfrm>
          <a:prstGeom prst="rect">
            <a:avLst/>
          </a:prstGeom>
          <a:noFill/>
          <a:ln w="19050">
            <a:noFill/>
          </a:ln>
        </p:spPr>
        <p:txBody>
          <a:bodyPr wrap="square" rtlCol="0">
            <a:spAutoFit/>
          </a:bodyPr>
          <a:lstStyle/>
          <a:p>
            <a:pPr>
              <a:spcAft>
                <a:spcPts val="600"/>
              </a:spcAft>
            </a:pP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都市緑地法等の一部改正</a:t>
            </a:r>
            <a:r>
              <a:rPr kumimoji="1" lang="en-US" altLang="ja-JP" b="1">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（２０１７）　②緑地・広場の創出、③都市農地の保全・活用　</a:t>
            </a:r>
            <a:endParaRPr kumimoji="1" lang="en-US" altLang="ja-JP">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877AD4F-91E9-6372-CD88-09E492BC0542}"/>
              </a:ext>
            </a:extLst>
          </p:cNvPr>
          <p:cNvSpPr txBox="1"/>
          <p:nvPr/>
        </p:nvSpPr>
        <p:spPr>
          <a:xfrm>
            <a:off x="7544754" y="6611567"/>
            <a:ext cx="2361246" cy="215444"/>
          </a:xfrm>
          <a:prstGeom prst="rect">
            <a:avLst/>
          </a:prstGeom>
          <a:noFill/>
        </p:spPr>
        <p:txBody>
          <a:bodyPr wrap="square" lIns="91440" tIns="45720" rIns="91440" bIns="45720" rtlCol="0" anchor="t">
            <a:spAutoFit/>
          </a:bodyPr>
          <a:lstStyle/>
          <a:p>
            <a:r>
              <a:rPr kumimoji="1" lang="ja-JP" altLang="en-US" sz="800">
                <a:latin typeface="BIZ UDPゴシック" panose="020B0400000000000000" pitchFamily="50" charset="-128"/>
                <a:ea typeface="BIZ UDPゴシック" panose="020B0400000000000000" pitchFamily="50" charset="-128"/>
              </a:rPr>
              <a:t>出典：「</a:t>
            </a:r>
            <a:r>
              <a:rPr kumimoji="1" lang="ja-JP" sz="800">
                <a:latin typeface="BIZ UDPゴシック" panose="020B0400000000000000" pitchFamily="50" charset="-128"/>
                <a:ea typeface="BIZ UDPゴシック" panose="020B0400000000000000" pitchFamily="50" charset="-128"/>
                <a:cs typeface="+mn-lt"/>
              </a:rPr>
              <a:t>都市</a:t>
            </a:r>
            <a:r>
              <a:rPr kumimoji="1" lang="ja-JP" altLang="en-US" sz="800">
                <a:latin typeface="BIZ UDPゴシック" panose="020B0400000000000000" pitchFamily="50" charset="-128"/>
                <a:ea typeface="BIZ UDPゴシック" panose="020B0400000000000000" pitchFamily="50" charset="-128"/>
                <a:cs typeface="+mn-lt"/>
              </a:rPr>
              <a:t>緑地法改正のポイント」（国土交通省）</a:t>
            </a:r>
            <a:endParaRPr lang="en-US" altLang="ja-JP" sz="800">
              <a:latin typeface="BIZ UDPゴシック" panose="020B0400000000000000" pitchFamily="50" charset="-128"/>
              <a:ea typeface="BIZ UDPゴシック" panose="020B0400000000000000" pitchFamily="50" charset="-128"/>
              <a:cs typeface="+mn-lt"/>
            </a:endParaRPr>
          </a:p>
        </p:txBody>
      </p:sp>
    </p:spTree>
    <p:extLst>
      <p:ext uri="{BB962C8B-B14F-4D97-AF65-F5344CB8AC3E}">
        <p14:creationId xmlns:p14="http://schemas.microsoft.com/office/powerpoint/2010/main" val="16355695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1994</Words>
  <Application>Microsoft Office PowerPoint</Application>
  <PresentationFormat>A4 210 x 297 mm</PresentationFormat>
  <Paragraphs>135</Paragraphs>
  <Slides>14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BIZ UDPゴシック</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2024-11-07T08:33:54Z</dcterms:created>
  <dcterms:modified xsi:type="dcterms:W3CDTF">2024-11-07T08:34:29Z</dcterms:modified>
</cp:coreProperties>
</file>