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3322300" cy="9601200"/>
  <p:notesSz cx="6807200" cy="9939338"/>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1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4660"/>
  </p:normalViewPr>
  <p:slideViewPr>
    <p:cSldViewPr>
      <p:cViewPr varScale="1">
        <p:scale>
          <a:sx n="53" d="100"/>
          <a:sy n="53" d="100"/>
        </p:scale>
        <p:origin x="1728" y="96"/>
      </p:cViewPr>
      <p:guideLst>
        <p:guide orient="horz" pos="3024"/>
        <p:guide pos="41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2019/10/18</a:t>
            </a:fld>
            <a:endParaRPr kumimoji="1" lang="ja-JP" altLang="en-US"/>
          </a:p>
        </p:txBody>
      </p:sp>
      <p:sp>
        <p:nvSpPr>
          <p:cNvPr id="4" name="スライド イメージ プレースホルダー 3"/>
          <p:cNvSpPr>
            <a:spLocks noGrp="1" noRot="1" noChangeAspect="1"/>
          </p:cNvSpPr>
          <p:nvPr>
            <p:ph type="sldImg" idx="2"/>
          </p:nvPr>
        </p:nvSpPr>
        <p:spPr>
          <a:xfrm>
            <a:off x="819150" y="746125"/>
            <a:ext cx="5168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9175" y="2982601"/>
            <a:ext cx="11323954"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98347" y="5440680"/>
            <a:ext cx="9325611" cy="2453640"/>
          </a:xfrm>
        </p:spPr>
        <p:txBody>
          <a:bodyPr/>
          <a:lstStyle>
            <a:lvl1pPr marL="0" indent="0" algn="ctr">
              <a:buNone/>
              <a:defRPr>
                <a:solidFill>
                  <a:schemeClr val="tx1">
                    <a:tint val="75000"/>
                  </a:schemeClr>
                </a:solidFill>
              </a:defRPr>
            </a:lvl1pPr>
            <a:lvl2pPr marL="639999" indent="0" algn="ctr">
              <a:buNone/>
              <a:defRPr>
                <a:solidFill>
                  <a:schemeClr val="tx1">
                    <a:tint val="75000"/>
                  </a:schemeClr>
                </a:solidFill>
              </a:defRPr>
            </a:lvl2pPr>
            <a:lvl3pPr marL="1279998" indent="0" algn="ctr">
              <a:buNone/>
              <a:defRPr>
                <a:solidFill>
                  <a:schemeClr val="tx1">
                    <a:tint val="75000"/>
                  </a:schemeClr>
                </a:solidFill>
              </a:defRPr>
            </a:lvl3pPr>
            <a:lvl4pPr marL="1919997" indent="0" algn="ctr">
              <a:buNone/>
              <a:defRPr>
                <a:solidFill>
                  <a:schemeClr val="tx1">
                    <a:tint val="75000"/>
                  </a:schemeClr>
                </a:solidFill>
              </a:defRPr>
            </a:lvl4pPr>
            <a:lvl5pPr marL="2559996" indent="0" algn="ctr">
              <a:buNone/>
              <a:defRPr>
                <a:solidFill>
                  <a:schemeClr val="tx1">
                    <a:tint val="75000"/>
                  </a:schemeClr>
                </a:solidFill>
              </a:defRPr>
            </a:lvl5pPr>
            <a:lvl6pPr marL="3199995" indent="0" algn="ctr">
              <a:buNone/>
              <a:defRPr>
                <a:solidFill>
                  <a:schemeClr val="tx1">
                    <a:tint val="75000"/>
                  </a:schemeClr>
                </a:solidFill>
              </a:defRPr>
            </a:lvl6pPr>
            <a:lvl7pPr marL="3839995" indent="0" algn="ctr">
              <a:buNone/>
              <a:defRPr>
                <a:solidFill>
                  <a:schemeClr val="tx1">
                    <a:tint val="75000"/>
                  </a:schemeClr>
                </a:solidFill>
              </a:defRPr>
            </a:lvl7pPr>
            <a:lvl8pPr marL="4479993" indent="0" algn="ctr">
              <a:buNone/>
              <a:defRPr>
                <a:solidFill>
                  <a:schemeClr val="tx1">
                    <a:tint val="75000"/>
                  </a:schemeClr>
                </a:solidFill>
              </a:defRPr>
            </a:lvl8pPr>
            <a:lvl9pPr marL="511999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658667" y="384499"/>
            <a:ext cx="2997518"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66116" y="384499"/>
            <a:ext cx="8770514"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52372" y="6169666"/>
            <a:ext cx="11323954"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52372" y="4069399"/>
            <a:ext cx="11323954" cy="2100262"/>
          </a:xfrm>
        </p:spPr>
        <p:txBody>
          <a:bodyPr anchor="b"/>
          <a:lstStyle>
            <a:lvl1pPr marL="0" indent="0">
              <a:buNone/>
              <a:defRPr sz="2800">
                <a:solidFill>
                  <a:schemeClr val="tx1">
                    <a:tint val="75000"/>
                  </a:schemeClr>
                </a:solidFill>
              </a:defRPr>
            </a:lvl1pPr>
            <a:lvl2pPr marL="639999" indent="0">
              <a:buNone/>
              <a:defRPr sz="2500">
                <a:solidFill>
                  <a:schemeClr val="tx1">
                    <a:tint val="75000"/>
                  </a:schemeClr>
                </a:solidFill>
              </a:defRPr>
            </a:lvl2pPr>
            <a:lvl3pPr marL="1279998" indent="0">
              <a:buNone/>
              <a:defRPr sz="2200">
                <a:solidFill>
                  <a:schemeClr val="tx1">
                    <a:tint val="75000"/>
                  </a:schemeClr>
                </a:solidFill>
              </a:defRPr>
            </a:lvl3pPr>
            <a:lvl4pPr marL="1919997" indent="0">
              <a:buNone/>
              <a:defRPr sz="2000">
                <a:solidFill>
                  <a:schemeClr val="tx1">
                    <a:tint val="75000"/>
                  </a:schemeClr>
                </a:solidFill>
              </a:defRPr>
            </a:lvl4pPr>
            <a:lvl5pPr marL="2559996" indent="0">
              <a:buNone/>
              <a:defRPr sz="2000">
                <a:solidFill>
                  <a:schemeClr val="tx1">
                    <a:tint val="75000"/>
                  </a:schemeClr>
                </a:solidFill>
              </a:defRPr>
            </a:lvl5pPr>
            <a:lvl6pPr marL="3199995" indent="0">
              <a:buNone/>
              <a:defRPr sz="2000">
                <a:solidFill>
                  <a:schemeClr val="tx1">
                    <a:tint val="75000"/>
                  </a:schemeClr>
                </a:solidFill>
              </a:defRPr>
            </a:lvl6pPr>
            <a:lvl7pPr marL="3839995" indent="0">
              <a:buNone/>
              <a:defRPr sz="2000">
                <a:solidFill>
                  <a:schemeClr val="tx1">
                    <a:tint val="75000"/>
                  </a:schemeClr>
                </a:solidFill>
              </a:defRPr>
            </a:lvl7pPr>
            <a:lvl8pPr marL="4479993" indent="0">
              <a:buNone/>
              <a:defRPr sz="2000">
                <a:solidFill>
                  <a:schemeClr val="tx1">
                    <a:tint val="75000"/>
                  </a:schemeClr>
                </a:solidFill>
              </a:defRPr>
            </a:lvl8pPr>
            <a:lvl9pPr marL="5119992"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66115" y="2240281"/>
            <a:ext cx="5884016"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772169" y="2240281"/>
            <a:ext cx="5884016"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8" y="2149163"/>
            <a:ext cx="5886329" cy="895667"/>
          </a:xfrm>
        </p:spPr>
        <p:txBody>
          <a:bodyPr anchor="b"/>
          <a:lstStyle>
            <a:lvl1pPr marL="0" indent="0">
              <a:buNone/>
              <a:defRPr sz="3400" b="1"/>
            </a:lvl1pPr>
            <a:lvl2pPr marL="639999" indent="0">
              <a:buNone/>
              <a:defRPr sz="2800" b="1"/>
            </a:lvl2pPr>
            <a:lvl3pPr marL="1279998" indent="0">
              <a:buNone/>
              <a:defRPr sz="2500" b="1"/>
            </a:lvl3pPr>
            <a:lvl4pPr marL="1919997" indent="0">
              <a:buNone/>
              <a:defRPr sz="2200" b="1"/>
            </a:lvl4pPr>
            <a:lvl5pPr marL="2559996" indent="0">
              <a:buNone/>
              <a:defRPr sz="2200" b="1"/>
            </a:lvl5pPr>
            <a:lvl6pPr marL="3199995" indent="0">
              <a:buNone/>
              <a:defRPr sz="2200" b="1"/>
            </a:lvl6pPr>
            <a:lvl7pPr marL="3839995" indent="0">
              <a:buNone/>
              <a:defRPr sz="2200" b="1"/>
            </a:lvl7pPr>
            <a:lvl8pPr marL="4479993" indent="0">
              <a:buNone/>
              <a:defRPr sz="2200" b="1"/>
            </a:lvl8pPr>
            <a:lvl9pPr marL="5119992"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66118" y="3044826"/>
            <a:ext cx="5886329"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767547" y="2149163"/>
            <a:ext cx="5888641" cy="895667"/>
          </a:xfrm>
        </p:spPr>
        <p:txBody>
          <a:bodyPr anchor="b"/>
          <a:lstStyle>
            <a:lvl1pPr marL="0" indent="0">
              <a:buNone/>
              <a:defRPr sz="3400" b="1"/>
            </a:lvl1pPr>
            <a:lvl2pPr marL="639999" indent="0">
              <a:buNone/>
              <a:defRPr sz="2800" b="1"/>
            </a:lvl2pPr>
            <a:lvl3pPr marL="1279998" indent="0">
              <a:buNone/>
              <a:defRPr sz="2500" b="1"/>
            </a:lvl3pPr>
            <a:lvl4pPr marL="1919997" indent="0">
              <a:buNone/>
              <a:defRPr sz="2200" b="1"/>
            </a:lvl4pPr>
            <a:lvl5pPr marL="2559996" indent="0">
              <a:buNone/>
              <a:defRPr sz="2200" b="1"/>
            </a:lvl5pPr>
            <a:lvl6pPr marL="3199995" indent="0">
              <a:buNone/>
              <a:defRPr sz="2200" b="1"/>
            </a:lvl6pPr>
            <a:lvl7pPr marL="3839995" indent="0">
              <a:buNone/>
              <a:defRPr sz="2200" b="1"/>
            </a:lvl7pPr>
            <a:lvl8pPr marL="4479993" indent="0">
              <a:buNone/>
              <a:defRPr sz="2200" b="1"/>
            </a:lvl8pPr>
            <a:lvl9pPr marL="5119992"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767547" y="3044826"/>
            <a:ext cx="5888641"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66116" y="382270"/>
            <a:ext cx="4382945"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208652" y="382271"/>
            <a:ext cx="7447535"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66116" y="2009141"/>
            <a:ext cx="4382945" cy="6567488"/>
          </a:xfrm>
        </p:spPr>
        <p:txBody>
          <a:bodyPr/>
          <a:lstStyle>
            <a:lvl1pPr marL="0" indent="0">
              <a:buNone/>
              <a:defRPr sz="2000"/>
            </a:lvl1pPr>
            <a:lvl2pPr marL="639999" indent="0">
              <a:buNone/>
              <a:defRPr sz="1700"/>
            </a:lvl2pPr>
            <a:lvl3pPr marL="1279998" indent="0">
              <a:buNone/>
              <a:defRPr sz="1400"/>
            </a:lvl3pPr>
            <a:lvl4pPr marL="1919997" indent="0">
              <a:buNone/>
              <a:defRPr sz="1300"/>
            </a:lvl4pPr>
            <a:lvl5pPr marL="2559996" indent="0">
              <a:buNone/>
              <a:defRPr sz="1300"/>
            </a:lvl5pPr>
            <a:lvl6pPr marL="3199995" indent="0">
              <a:buNone/>
              <a:defRPr sz="1300"/>
            </a:lvl6pPr>
            <a:lvl7pPr marL="3839995" indent="0">
              <a:buNone/>
              <a:defRPr sz="1300"/>
            </a:lvl7pPr>
            <a:lvl8pPr marL="4479993" indent="0">
              <a:buNone/>
              <a:defRPr sz="1300"/>
            </a:lvl8pPr>
            <a:lvl9pPr marL="511999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11266" y="6720845"/>
            <a:ext cx="799338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11266" y="857886"/>
            <a:ext cx="7993380" cy="5760720"/>
          </a:xfrm>
        </p:spPr>
        <p:txBody>
          <a:bodyPr/>
          <a:lstStyle>
            <a:lvl1pPr marL="0" indent="0">
              <a:buNone/>
              <a:defRPr sz="4500"/>
            </a:lvl1pPr>
            <a:lvl2pPr marL="639999" indent="0">
              <a:buNone/>
              <a:defRPr sz="3900"/>
            </a:lvl2pPr>
            <a:lvl3pPr marL="1279998" indent="0">
              <a:buNone/>
              <a:defRPr sz="3400"/>
            </a:lvl3pPr>
            <a:lvl4pPr marL="1919997" indent="0">
              <a:buNone/>
              <a:defRPr sz="2800"/>
            </a:lvl4pPr>
            <a:lvl5pPr marL="2559996" indent="0">
              <a:buNone/>
              <a:defRPr sz="2800"/>
            </a:lvl5pPr>
            <a:lvl6pPr marL="3199995" indent="0">
              <a:buNone/>
              <a:defRPr sz="2800"/>
            </a:lvl6pPr>
            <a:lvl7pPr marL="3839995" indent="0">
              <a:buNone/>
              <a:defRPr sz="2800"/>
            </a:lvl7pPr>
            <a:lvl8pPr marL="4479993" indent="0">
              <a:buNone/>
              <a:defRPr sz="2800"/>
            </a:lvl8pPr>
            <a:lvl9pPr marL="5119992" indent="0">
              <a:buNone/>
              <a:defRPr sz="2800"/>
            </a:lvl9pPr>
          </a:lstStyle>
          <a:p>
            <a:endParaRPr kumimoji="1" lang="ja-JP" altLang="en-US"/>
          </a:p>
        </p:txBody>
      </p:sp>
      <p:sp>
        <p:nvSpPr>
          <p:cNvPr id="4" name="テキスト プレースホルダー 3"/>
          <p:cNvSpPr>
            <a:spLocks noGrp="1"/>
          </p:cNvSpPr>
          <p:nvPr>
            <p:ph type="body" sz="half" idx="2"/>
          </p:nvPr>
        </p:nvSpPr>
        <p:spPr>
          <a:xfrm>
            <a:off x="2611266" y="7514278"/>
            <a:ext cx="7993380" cy="1126807"/>
          </a:xfrm>
        </p:spPr>
        <p:txBody>
          <a:bodyPr/>
          <a:lstStyle>
            <a:lvl1pPr marL="0" indent="0">
              <a:buNone/>
              <a:defRPr sz="2000"/>
            </a:lvl1pPr>
            <a:lvl2pPr marL="639999" indent="0">
              <a:buNone/>
              <a:defRPr sz="1700"/>
            </a:lvl2pPr>
            <a:lvl3pPr marL="1279998" indent="0">
              <a:buNone/>
              <a:defRPr sz="1400"/>
            </a:lvl3pPr>
            <a:lvl4pPr marL="1919997" indent="0">
              <a:buNone/>
              <a:defRPr sz="1300"/>
            </a:lvl4pPr>
            <a:lvl5pPr marL="2559996" indent="0">
              <a:buNone/>
              <a:defRPr sz="1300"/>
            </a:lvl5pPr>
            <a:lvl6pPr marL="3199995" indent="0">
              <a:buNone/>
              <a:defRPr sz="1300"/>
            </a:lvl6pPr>
            <a:lvl7pPr marL="3839995" indent="0">
              <a:buNone/>
              <a:defRPr sz="1300"/>
            </a:lvl7pPr>
            <a:lvl8pPr marL="4479993" indent="0">
              <a:buNone/>
              <a:defRPr sz="1300"/>
            </a:lvl8pPr>
            <a:lvl9pPr marL="511999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66116" y="384493"/>
            <a:ext cx="11990069" cy="1600200"/>
          </a:xfrm>
          <a:prstGeom prst="rect">
            <a:avLst/>
          </a:prstGeom>
        </p:spPr>
        <p:txBody>
          <a:bodyPr vert="horz" lIns="127999" tIns="64000" rIns="127999" bIns="640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66116" y="2240281"/>
            <a:ext cx="11990069" cy="6336348"/>
          </a:xfrm>
          <a:prstGeom prst="rect">
            <a:avLst/>
          </a:prstGeom>
        </p:spPr>
        <p:txBody>
          <a:bodyPr vert="horz" lIns="127999" tIns="64000" rIns="127999" bIns="640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66116" y="8898896"/>
            <a:ext cx="3108537" cy="511175"/>
          </a:xfrm>
          <a:prstGeom prst="rect">
            <a:avLst/>
          </a:prstGeom>
        </p:spPr>
        <p:txBody>
          <a:bodyPr vert="horz" lIns="127999" tIns="64000" rIns="127999" bIns="64000" rtlCol="0" anchor="ctr"/>
          <a:lstStyle>
            <a:lvl1pPr algn="l">
              <a:defRPr sz="1700">
                <a:solidFill>
                  <a:schemeClr val="tx1">
                    <a:tint val="75000"/>
                  </a:schemeClr>
                </a:solidFill>
              </a:defRPr>
            </a:lvl1p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3"/>
          </p:nvPr>
        </p:nvSpPr>
        <p:spPr>
          <a:xfrm>
            <a:off x="4551788" y="8898896"/>
            <a:ext cx="4218728" cy="511175"/>
          </a:xfrm>
          <a:prstGeom prst="rect">
            <a:avLst/>
          </a:prstGeom>
        </p:spPr>
        <p:txBody>
          <a:bodyPr vert="horz" lIns="127999" tIns="64000" rIns="127999" bIns="64000"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547648" y="8898896"/>
            <a:ext cx="3108537" cy="511175"/>
          </a:xfrm>
          <a:prstGeom prst="rect">
            <a:avLst/>
          </a:prstGeom>
        </p:spPr>
        <p:txBody>
          <a:bodyPr vert="horz" lIns="127999" tIns="64000" rIns="127999" bIns="64000"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98" rtl="0" eaLnBrk="1" latinLnBrk="0" hangingPunct="1">
        <a:spcBef>
          <a:spcPct val="0"/>
        </a:spcBef>
        <a:buNone/>
        <a:defRPr kumimoji="1" sz="6200" kern="1200">
          <a:solidFill>
            <a:schemeClr val="tx1"/>
          </a:solidFill>
          <a:latin typeface="+mj-lt"/>
          <a:ea typeface="+mj-ea"/>
          <a:cs typeface="+mj-cs"/>
        </a:defRPr>
      </a:lvl1pPr>
    </p:titleStyle>
    <p:bodyStyle>
      <a:lvl1pPr marL="480000" indent="-480000" algn="l" defTabSz="127999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998" indent="-400000" algn="l" defTabSz="127999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998" indent="-320000" algn="l" defTabSz="127999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39997"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9995"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9995"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9993"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9993"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9991" indent="-320000" algn="l" defTabSz="12799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763941" y="3864496"/>
            <a:ext cx="552599" cy="2164323"/>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91429" tIns="45714" rIns="91429" bIns="45714" rtlCol="0" anchor="ctr"/>
          <a:lstStyle/>
          <a:p>
            <a:pPr algn="ct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②低炭素</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・省エネルギー社会</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752781" y="1690499"/>
            <a:ext cx="561398" cy="2106072"/>
          </a:xfrm>
          <a:prstGeom prst="roundRect">
            <a:avLst/>
          </a:prstGeom>
          <a:ln/>
        </p:spPr>
        <p:style>
          <a:lnRef idx="1">
            <a:schemeClr val="accent3"/>
          </a:lnRef>
          <a:fillRef idx="2">
            <a:schemeClr val="accent3"/>
          </a:fillRef>
          <a:effectRef idx="1">
            <a:schemeClr val="accent3"/>
          </a:effectRef>
          <a:fontRef idx="minor">
            <a:schemeClr val="dk1"/>
          </a:fontRef>
        </p:style>
        <p:txBody>
          <a:bodyPr vert="eaVert" lIns="91429" tIns="45714" rIns="91429" bIns="45714"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①府民の参加・</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行動　</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35540" y="409645"/>
            <a:ext cx="8826055" cy="360040"/>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91429" tIns="108000" rIns="91429" bIns="45714" rtlCol="0" anchor="ctr"/>
          <a:lstStyle/>
          <a:p>
            <a:pPr algn="ct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令和２年度　</a:t>
            </a:r>
            <a:r>
              <a:rPr lang="ja-JP" altLang="ja-JP" sz="2000" b="1" spc="600" dirty="0" smtClean="0">
                <a:latin typeface="メイリオ" panose="020B0604030504040204" pitchFamily="50" charset="-128"/>
                <a:ea typeface="メイリオ" panose="020B0604030504040204" pitchFamily="50" charset="-128"/>
                <a:cs typeface="メイリオ" panose="020B0604030504040204" pitchFamily="50" charset="-128"/>
              </a:rPr>
              <a:t>環境</a:t>
            </a:r>
            <a:r>
              <a:rPr lang="ja-JP" altLang="ja-JP" sz="2000" b="1" spc="600" dirty="0">
                <a:latin typeface="メイリオ" panose="020B0604030504040204" pitchFamily="50" charset="-128"/>
                <a:ea typeface="メイリオ" panose="020B0604030504040204" pitchFamily="50" charset="-128"/>
                <a:cs typeface="メイリオ" panose="020B0604030504040204" pitchFamily="50" charset="-128"/>
              </a:rPr>
              <a:t>保全基金</a:t>
            </a:r>
            <a:r>
              <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rPr>
              <a:t>を活用して実施する</a:t>
            </a:r>
            <a:r>
              <a:rPr lang="ja-JP" altLang="en-US" sz="2000" b="1" spc="600" dirty="0" smtClean="0">
                <a:latin typeface="メイリオ" panose="020B0604030504040204" pitchFamily="50" charset="-128"/>
                <a:ea typeface="メイリオ" panose="020B0604030504040204" pitchFamily="50" charset="-128"/>
                <a:cs typeface="メイリオ" panose="020B0604030504040204" pitchFamily="50" charset="-128"/>
              </a:rPr>
              <a:t>事業（案）</a:t>
            </a:r>
            <a:endParaRPr lang="ja-JP" altLang="en-US" sz="2000" b="1" spc="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2080318" y="917186"/>
            <a:ext cx="10827146" cy="327697"/>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府民が</a:t>
            </a:r>
            <a:r>
              <a:rPr lang="ja-JP" altLang="en-US" sz="2000" b="1" spc="300" dirty="0" err="1"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つくる暮らしやすい</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、環境・エネルギー先進都市</a:t>
            </a:r>
            <a:endPar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1703619" y="1311280"/>
            <a:ext cx="3559567"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環境活動を担う人材の育成</a:t>
            </a:r>
          </a:p>
        </p:txBody>
      </p:sp>
      <p:sp>
        <p:nvSpPr>
          <p:cNvPr id="82" name="角丸四角形 81"/>
          <p:cNvSpPr/>
          <p:nvPr/>
        </p:nvSpPr>
        <p:spPr>
          <a:xfrm>
            <a:off x="5394195" y="1322247"/>
            <a:ext cx="4036579"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協働による環境活動の推進</a:t>
            </a:r>
          </a:p>
        </p:txBody>
      </p:sp>
      <p:sp>
        <p:nvSpPr>
          <p:cNvPr id="83" name="角丸四角形 82"/>
          <p:cNvSpPr/>
          <p:nvPr/>
        </p:nvSpPr>
        <p:spPr>
          <a:xfrm>
            <a:off x="9666078" y="1311281"/>
            <a:ext cx="3374129" cy="288033"/>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暮らしやすく快適な都市環境の創造</a:t>
            </a:r>
          </a:p>
        </p:txBody>
      </p:sp>
      <p:sp>
        <p:nvSpPr>
          <p:cNvPr id="55" name="角丸四角形 54"/>
          <p:cNvSpPr/>
          <p:nvPr/>
        </p:nvSpPr>
        <p:spPr>
          <a:xfrm>
            <a:off x="135540" y="909299"/>
            <a:ext cx="1847716" cy="34347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91429" tIns="144000" rIns="91429" bIns="45714" rtlCol="0" anchor="ctr"/>
          <a:lstStyle/>
          <a:p>
            <a:pPr algn="ctr"/>
            <a:r>
              <a:rPr lang="ja-JP" altLang="en-US" sz="1600" b="1" spc="-150" dirty="0" smtClean="0">
                <a:latin typeface="メイリオ" panose="020B0604030504040204" pitchFamily="50" charset="-128"/>
                <a:ea typeface="メイリオ" panose="020B0604030504040204" pitchFamily="50" charset="-128"/>
                <a:cs typeface="メイリオ" panose="020B0604030504040204" pitchFamily="50" charset="-128"/>
              </a:rPr>
              <a:t>目ざす</a:t>
            </a:r>
            <a:r>
              <a:rPr lang="ja-JP" altLang="en-US" sz="1600" b="1" spc="-150" dirty="0">
                <a:latin typeface="メイリオ" panose="020B0604030504040204" pitchFamily="50" charset="-128"/>
                <a:ea typeface="メイリオ" panose="020B0604030504040204" pitchFamily="50" charset="-128"/>
                <a:cs typeface="メイリオ" panose="020B0604030504040204" pitchFamily="50" charset="-128"/>
              </a:rPr>
              <a:t>べき将来像</a:t>
            </a:r>
          </a:p>
        </p:txBody>
      </p:sp>
      <p:sp>
        <p:nvSpPr>
          <p:cNvPr id="91" name="角丸四角形 90"/>
          <p:cNvSpPr/>
          <p:nvPr/>
        </p:nvSpPr>
        <p:spPr>
          <a:xfrm>
            <a:off x="9698919" y="4050694"/>
            <a:ext cx="3439614" cy="286171"/>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温暖化「適応」推進事業</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p:cNvSpPr/>
          <p:nvPr/>
        </p:nvSpPr>
        <p:spPr>
          <a:xfrm>
            <a:off x="-4383450" y="5913821"/>
            <a:ext cx="3456106" cy="276987"/>
          </a:xfrm>
          <a:prstGeom prst="rect">
            <a:avLst/>
          </a:prstGeom>
        </p:spPr>
        <p:txBody>
          <a:bodyPr wrap="square" lIns="91429" tIns="45714" rIns="91429" bIns="45714">
            <a:spAutoFit/>
          </a:bodyPr>
          <a:lstStyle/>
          <a:p>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角丸四角形 106"/>
          <p:cNvSpPr/>
          <p:nvPr/>
        </p:nvSpPr>
        <p:spPr>
          <a:xfrm>
            <a:off x="5440940" y="1735989"/>
            <a:ext cx="4009242"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府民協働推進事業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事業名変更</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1" name="直線コネクタ 110"/>
          <p:cNvCxnSpPr/>
          <p:nvPr/>
        </p:nvCxnSpPr>
        <p:spPr>
          <a:xfrm>
            <a:off x="1285886" y="1648799"/>
            <a:ext cx="11864776"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115" name="角丸四角形 114"/>
          <p:cNvSpPr/>
          <p:nvPr/>
        </p:nvSpPr>
        <p:spPr>
          <a:xfrm>
            <a:off x="5583799" y="4031167"/>
            <a:ext cx="3894685"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家庭等の</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省エネルギー行動推進事業</a:t>
            </a:r>
          </a:p>
        </p:txBody>
      </p:sp>
      <p:cxnSp>
        <p:nvCxnSpPr>
          <p:cNvPr id="125" name="直線コネクタ 124"/>
          <p:cNvCxnSpPr/>
          <p:nvPr/>
        </p:nvCxnSpPr>
        <p:spPr>
          <a:xfrm>
            <a:off x="1601241" y="3936504"/>
            <a:ext cx="11612637"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1660604" y="6096744"/>
            <a:ext cx="11635319" cy="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135" name="直線コネクタ 134"/>
          <p:cNvCxnSpPr/>
          <p:nvPr/>
        </p:nvCxnSpPr>
        <p:spPr>
          <a:xfrm>
            <a:off x="1507857" y="1322247"/>
            <a:ext cx="0" cy="8278953"/>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56" name="角丸四角形 55"/>
          <p:cNvSpPr/>
          <p:nvPr/>
        </p:nvSpPr>
        <p:spPr>
          <a:xfrm>
            <a:off x="750424" y="6096744"/>
            <a:ext cx="592135" cy="2297282"/>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91429" tIns="45714" rIns="91429" bIns="45714"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資源循環型社会</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153858" y="1690498"/>
            <a:ext cx="439096" cy="7800535"/>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ＳＤＧｓに向けた取組みの推進</a:t>
            </a:r>
            <a:endParaRPr kumimoji="1" lang="ja-JP" altLang="en-US" sz="2000" dirty="0">
              <a:solidFill>
                <a:schemeClr val="tx1"/>
              </a:solidFill>
            </a:endParaRPr>
          </a:p>
        </p:txBody>
      </p:sp>
      <p:sp>
        <p:nvSpPr>
          <p:cNvPr id="75" name="角丸四角形 74"/>
          <p:cNvSpPr/>
          <p:nvPr/>
        </p:nvSpPr>
        <p:spPr>
          <a:xfrm>
            <a:off x="1674037" y="4031622"/>
            <a:ext cx="3559567" cy="30524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300" dirty="0" smtClean="0">
                <a:latin typeface="メイリオ" panose="020B0604030504040204" pitchFamily="50" charset="-128"/>
                <a:ea typeface="メイリオ" panose="020B0604030504040204" pitchFamily="50" charset="-128"/>
                <a:cs typeface="メイリオ" panose="020B0604030504040204" pitchFamily="50" charset="-128"/>
              </a:rPr>
              <a:t>家庭の省エネ・エコライフスタイル推進強化事業</a:t>
            </a:r>
            <a:endParaRPr lang="ja-JP" altLang="en-US" sz="1400" spc="-3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8" name="直線コネクタ 77"/>
          <p:cNvCxnSpPr/>
          <p:nvPr/>
        </p:nvCxnSpPr>
        <p:spPr>
          <a:xfrm>
            <a:off x="1507857" y="8421196"/>
            <a:ext cx="11580756" cy="35470"/>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85" name="角丸四角形 84"/>
          <p:cNvSpPr/>
          <p:nvPr/>
        </p:nvSpPr>
        <p:spPr>
          <a:xfrm>
            <a:off x="5473002" y="8504689"/>
            <a:ext cx="4002246"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260" dirty="0">
                <a:latin typeface="メイリオ" panose="020B0604030504040204" pitchFamily="50" charset="-128"/>
                <a:ea typeface="メイリオ" panose="020B0604030504040204" pitchFamily="50" charset="-128"/>
                <a:cs typeface="メイリオ" panose="020B0604030504040204" pitchFamily="50" charset="-128"/>
              </a:rPr>
              <a:t>「豊かな大阪湾」の創出に向けた環境改善啓発事業</a:t>
            </a:r>
            <a:endParaRPr lang="ja-JP" altLang="en-US" sz="1300" spc="-26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大かっこ 98"/>
          <p:cNvSpPr/>
          <p:nvPr/>
        </p:nvSpPr>
        <p:spPr>
          <a:xfrm>
            <a:off x="9698796" y="5304656"/>
            <a:ext cx="3484583" cy="63318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関係者向けセミナーの開催や涼しい</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空間を提供する協力施設</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の呼びかけなど、暑さから</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身を守る「備える</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気づく」「涼む</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」の</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３つの</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習慣に関する啓発等を実施。</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＜令和元年度予算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1,796</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 name="角丸四角形 142"/>
          <p:cNvSpPr/>
          <p:nvPr/>
        </p:nvSpPr>
        <p:spPr>
          <a:xfrm>
            <a:off x="9672347" y="4957951"/>
            <a:ext cx="3459960" cy="307730"/>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暑さ対策推進事業</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大かっこ 72"/>
          <p:cNvSpPr/>
          <p:nvPr/>
        </p:nvSpPr>
        <p:spPr>
          <a:xfrm>
            <a:off x="9698919" y="4356584"/>
            <a:ext cx="3484581" cy="55630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気候変動の影響への「適応」について、府民、</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市町村への啓発等を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元</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4,590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千円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大かっこ 73"/>
          <p:cNvSpPr/>
          <p:nvPr/>
        </p:nvSpPr>
        <p:spPr>
          <a:xfrm>
            <a:off x="5611357" y="4381905"/>
            <a:ext cx="3852257" cy="747522"/>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温暖化問題の意識向上のため、地球温暖化防止活動推進員への支援や環境配慮行動の普及・啓発を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＜令和元年度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角丸四角形 96"/>
          <p:cNvSpPr/>
          <p:nvPr/>
        </p:nvSpPr>
        <p:spPr>
          <a:xfrm>
            <a:off x="719983" y="8504689"/>
            <a:ext cx="671989" cy="1056594"/>
          </a:xfrm>
          <a:prstGeom prst="roundRect">
            <a:avLst/>
          </a:prstGeom>
          <a:ln/>
        </p:spPr>
        <p:style>
          <a:lnRef idx="1">
            <a:schemeClr val="accent6"/>
          </a:lnRef>
          <a:fillRef idx="2">
            <a:schemeClr val="accent6"/>
          </a:fillRef>
          <a:effectRef idx="1">
            <a:schemeClr val="accent6"/>
          </a:effectRef>
          <a:fontRef idx="minor">
            <a:schemeClr val="dk1"/>
          </a:fontRef>
        </p:style>
        <p:txBody>
          <a:bodyPr vert="eaVert" lIns="91429" tIns="45714" rIns="91429" bIns="45714"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④健康で安心して暮らせる社会</a:t>
            </a:r>
          </a:p>
        </p:txBody>
      </p:sp>
      <p:sp>
        <p:nvSpPr>
          <p:cNvPr id="124" name="大かっこ 123"/>
          <p:cNvSpPr/>
          <p:nvPr/>
        </p:nvSpPr>
        <p:spPr>
          <a:xfrm>
            <a:off x="5496444" y="8802826"/>
            <a:ext cx="3985104" cy="800243"/>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大阪</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湾奥部での環境改善設備の実証実験への補助や、この</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設備</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も活用した</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NPO</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等との連携による大阪湾エコツアー等により、大阪</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湾への愛着</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を深め、海洋プラ防止等の環境行動</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促進　    </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r>
              <a:rPr lang="en-US" altLang="ja-JP" sz="120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＜令和元年度予算</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4,500</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千円＞</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p:txBody>
      </p:sp>
      <p:sp>
        <p:nvSpPr>
          <p:cNvPr id="131" name="大かっこ 130"/>
          <p:cNvSpPr/>
          <p:nvPr/>
        </p:nvSpPr>
        <p:spPr>
          <a:xfrm>
            <a:off x="1700230" y="4463670"/>
            <a:ext cx="3507179" cy="73808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地球温暖化防止活動推進員を機能強化し、市町村や民間と連携した家庭への省エネアドバイスを実施できる体制を整備し、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展開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＜令和元年度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予算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3,753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1969829" y="360382"/>
            <a:ext cx="1295566" cy="400110"/>
          </a:xfrm>
          <a:prstGeom prst="rect">
            <a:avLst/>
          </a:prstGeom>
          <a:noFill/>
          <a:ln>
            <a:solidFill>
              <a:schemeClr val="tx1"/>
            </a:solidFill>
          </a:ln>
        </p:spPr>
        <p:txBody>
          <a:bodyPr wrap="square" rtlCol="0">
            <a:spAutoFit/>
          </a:bodyPr>
          <a:lstStyle/>
          <a:p>
            <a:pPr algn="ctr"/>
            <a:r>
              <a:rPr kumimoji="1" lang="ja-JP" altLang="en-US" sz="2000" dirty="0" smtClean="0"/>
              <a:t>資料２</a:t>
            </a:r>
            <a:r>
              <a:rPr lang="ja-JP" altLang="en-US" sz="2000" dirty="0"/>
              <a:t>－１</a:t>
            </a:r>
            <a:endParaRPr kumimoji="1" lang="ja-JP" altLang="en-US" sz="2000" dirty="0"/>
          </a:p>
        </p:txBody>
      </p:sp>
      <p:sp>
        <p:nvSpPr>
          <p:cNvPr id="132" name="大かっこ 131"/>
          <p:cNvSpPr/>
          <p:nvPr/>
        </p:nvSpPr>
        <p:spPr>
          <a:xfrm>
            <a:off x="5514497" y="2090856"/>
            <a:ext cx="3882957" cy="1001437"/>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・事業者・行政の協働による豊かな環境の保全と創造の推進を目的に設置された「豊かな環境づくり大阪府民会議」を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運営および各主体の連携・協働による各種事業を実施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顕彰、環境交流促進事業、おおさか３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キャンペーン等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＜令和元年度予算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911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角丸四角形 42"/>
          <p:cNvSpPr/>
          <p:nvPr/>
        </p:nvSpPr>
        <p:spPr>
          <a:xfrm>
            <a:off x="1660604" y="1751547"/>
            <a:ext cx="3615189" cy="601511"/>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気候変動・海洋プラスチック問題などの解決に向けた環境・エネルギー技術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シーズ等調査による普及啓発事業</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大かっこ 43"/>
          <p:cNvSpPr/>
          <p:nvPr/>
        </p:nvSpPr>
        <p:spPr>
          <a:xfrm>
            <a:off x="1712485" y="2446363"/>
            <a:ext cx="3507179" cy="75009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環境の将来像の実現に向けて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目標達成に資する将来技術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シーズ及び</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国内外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のニーズ</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を調査し、府民や事業者への普及・啓発を行うことにより、各主体の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行動を促進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5543451" y="5145397"/>
            <a:ext cx="3918426"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ZEV</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の魅力発信・社会的活用促進事業</a:t>
            </a:r>
            <a:endPar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大かっこ 45"/>
          <p:cNvSpPr/>
          <p:nvPr/>
        </p:nvSpPr>
        <p:spPr>
          <a:xfrm>
            <a:off x="5579526" y="5474470"/>
            <a:ext cx="3880413" cy="448108"/>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ZEV</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の普及</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促進する</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ため、大阪エコカー協働普及サポートネット</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構成員を拡充し、出前型</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広報事業を</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p:txBody>
      </p:sp>
      <p:sp>
        <p:nvSpPr>
          <p:cNvPr id="47" name="角丸四角形 46"/>
          <p:cNvSpPr/>
          <p:nvPr/>
        </p:nvSpPr>
        <p:spPr>
          <a:xfrm>
            <a:off x="5517554" y="6170393"/>
            <a:ext cx="3954401" cy="288033"/>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プラスチック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対策</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推進事業</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大かっこ 47"/>
          <p:cNvSpPr/>
          <p:nvPr/>
        </p:nvSpPr>
        <p:spPr>
          <a:xfrm>
            <a:off x="5547669" y="6490353"/>
            <a:ext cx="3914808" cy="808804"/>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t"/>
          <a:lstStyle/>
          <a:p>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プラスチックの資源循環</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(3R)</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や海洋プラスチックごみ対策を推進する</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ため</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、「おおさかプラスチック対策推進ネットワーク会議」を開催するととも</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環境イベント・店舗での啓発等を</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pPr algn="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＜令和元年度予算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2,951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角丸四角形 50"/>
          <p:cNvSpPr/>
          <p:nvPr/>
        </p:nvSpPr>
        <p:spPr>
          <a:xfrm>
            <a:off x="9685486" y="1759811"/>
            <a:ext cx="3439614" cy="272224"/>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spc="-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環境データ「見る」「知る」「活かす」推進事業</a:t>
            </a:r>
          </a:p>
        </p:txBody>
      </p:sp>
      <p:sp>
        <p:nvSpPr>
          <p:cNvPr id="52" name="大かっこ 51"/>
          <p:cNvSpPr/>
          <p:nvPr/>
        </p:nvSpPr>
        <p:spPr>
          <a:xfrm>
            <a:off x="9685485" y="2072568"/>
            <a:ext cx="3484581" cy="1019726"/>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大阪府の環境への理解促進と危機意識の向上を目的に、あべのハルカスにおいてハルカス大学と連携講座を開講、季節に応じた啓発をデジタルサイネージで掲示</a:t>
            </a:r>
          </a:p>
        </p:txBody>
      </p:sp>
      <p:sp>
        <p:nvSpPr>
          <p:cNvPr id="53" name="角丸四角形 52"/>
          <p:cNvSpPr/>
          <p:nvPr/>
        </p:nvSpPr>
        <p:spPr>
          <a:xfrm>
            <a:off x="4443405" y="3089665"/>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53"/>
          <p:cNvSpPr/>
          <p:nvPr/>
        </p:nvSpPr>
        <p:spPr>
          <a:xfrm>
            <a:off x="8739825" y="5772776"/>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角丸四角形 56"/>
          <p:cNvSpPr/>
          <p:nvPr/>
        </p:nvSpPr>
        <p:spPr>
          <a:xfrm>
            <a:off x="12404278" y="2837330"/>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角丸四角形 57"/>
          <p:cNvSpPr/>
          <p:nvPr/>
        </p:nvSpPr>
        <p:spPr>
          <a:xfrm>
            <a:off x="5462069" y="3179483"/>
            <a:ext cx="4024112" cy="278465"/>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環境活動補助事業</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大かっこ 58"/>
          <p:cNvSpPr/>
          <p:nvPr/>
        </p:nvSpPr>
        <p:spPr>
          <a:xfrm>
            <a:off x="5521026" y="3570621"/>
            <a:ext cx="4020444" cy="26402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ct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環境保全活動団体への補助金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交付</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＜令和元年度予算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2,500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5471617" y="7293915"/>
            <a:ext cx="3998430" cy="303997"/>
          </a:xfrm>
          <a:prstGeom prst="roundRect">
            <a:avLst/>
          </a:prstGeom>
          <a:effectLst/>
        </p:spPr>
        <p:style>
          <a:lnRef idx="2">
            <a:schemeClr val="accent3"/>
          </a:lnRef>
          <a:fillRef idx="1">
            <a:schemeClr val="lt1"/>
          </a:fillRef>
          <a:effectRef idx="0">
            <a:schemeClr val="accent3"/>
          </a:effectRef>
          <a:fontRef idx="minor">
            <a:schemeClr val="dk1"/>
          </a:fontRef>
        </p:style>
        <p:txBody>
          <a:bodyPr lIns="91429" tIns="45714" rIns="91429" bIns="45714"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食品ロス削減府民運動推進事業</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大かっこ 64"/>
          <p:cNvSpPr/>
          <p:nvPr/>
        </p:nvSpPr>
        <p:spPr>
          <a:xfrm>
            <a:off x="5532037" y="7655877"/>
            <a:ext cx="3933924" cy="669259"/>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108000" tIns="45714" rIns="36000" bIns="45714" rtlCol="0" anchor="t"/>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府民の食品ロス削減に対する理解及び行動の促進を図るため、府内事業者等の食品ロス削減の取組を広く発信し府民が実体験できる場を提供</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8666796" y="8096843"/>
            <a:ext cx="675393" cy="256044"/>
          </a:xfrm>
          <a:prstGeom prst="roundRect">
            <a:avLst/>
          </a:prstGeom>
          <a:solidFill>
            <a:srgbClr val="FFFF00"/>
          </a:solidFill>
          <a:ln w="9525"/>
        </p:spPr>
        <p:style>
          <a:lnRef idx="2">
            <a:schemeClr val="dk1"/>
          </a:lnRef>
          <a:fillRef idx="1">
            <a:schemeClr val="lt1"/>
          </a:fillRef>
          <a:effectRef idx="0">
            <a:schemeClr val="dk1"/>
          </a:effectRef>
          <a:fontRef idx="minor">
            <a:schemeClr val="dk1"/>
          </a:fontRef>
        </p:style>
        <p:txBody>
          <a:bodyPr lIns="91429" tIns="108000" rIns="91429" bIns="45714" rtlCol="0" anchor="ctr"/>
          <a:lstStyle/>
          <a:p>
            <a:pPr algn="ctr"/>
            <a:r>
              <a:rPr lang="ja-JP" altLang="en-US" sz="14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a:t>
            </a:r>
            <a:endParaRPr lang="ja-JP" altLang="en-US" sz="1600" b="1" spc="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9021185" y="331991"/>
            <a:ext cx="2948644" cy="507831"/>
          </a:xfrm>
          <a:prstGeom prst="rect">
            <a:avLst/>
          </a:prstGeom>
        </p:spPr>
        <p:txBody>
          <a:bodyPr wrap="square">
            <a:spAutoFit/>
          </a:bodyPr>
          <a:lstStyle/>
          <a:p>
            <a:r>
              <a:rPr lang="en-US" altLang="ja-JP" sz="900" dirty="0" smtClean="0">
                <a:ea typeface="HG丸ｺﾞｼｯｸM-PRO" panose="020F0600000000000000" pitchFamily="50" charset="-128"/>
                <a:cs typeface="Times New Roman" panose="02020603050405020304" pitchFamily="18" charset="0"/>
              </a:rPr>
              <a:t>※</a:t>
            </a:r>
            <a:r>
              <a:rPr lang="ja-JP" altLang="en-US" sz="900" dirty="0" smtClean="0">
                <a:ea typeface="HG丸ｺﾞｼｯｸM-PRO" panose="020F0600000000000000" pitchFamily="50" charset="-128"/>
                <a:cs typeface="Times New Roman" panose="02020603050405020304" pitchFamily="18" charset="0"/>
              </a:rPr>
              <a:t>掲載の各事業については、</a:t>
            </a:r>
            <a:r>
              <a:rPr lang="ja-JP" altLang="ja-JP" sz="900" dirty="0" smtClean="0">
                <a:ea typeface="HG丸ｺﾞｼｯｸM-PRO" panose="020F0600000000000000" pitchFamily="50" charset="-128"/>
                <a:cs typeface="Times New Roman" panose="02020603050405020304" pitchFamily="18" charset="0"/>
              </a:rPr>
              <a:t>今後</a:t>
            </a:r>
            <a:r>
              <a:rPr lang="ja-JP" altLang="ja-JP" sz="900" dirty="0">
                <a:ea typeface="HG丸ｺﾞｼｯｸM-PRO" panose="020F0600000000000000" pitchFamily="50" charset="-128"/>
                <a:cs typeface="Times New Roman" panose="02020603050405020304" pitchFamily="18" charset="0"/>
              </a:rPr>
              <a:t>、財政部局との議論、議会で</a:t>
            </a:r>
            <a:r>
              <a:rPr lang="ja-JP" altLang="ja-JP" sz="900" dirty="0" smtClean="0">
                <a:ea typeface="HG丸ｺﾞｼｯｸM-PRO" panose="020F0600000000000000" pitchFamily="50" charset="-128"/>
                <a:cs typeface="Times New Roman" panose="02020603050405020304" pitchFamily="18" charset="0"/>
              </a:rPr>
              <a:t>の審議</a:t>
            </a:r>
            <a:r>
              <a:rPr lang="ja-JP" altLang="ja-JP" sz="900" dirty="0">
                <a:ea typeface="HG丸ｺﾞｼｯｸM-PRO" panose="020F0600000000000000" pitchFamily="50" charset="-128"/>
                <a:cs typeface="Times New Roman" panose="02020603050405020304" pitchFamily="18" charset="0"/>
              </a:rPr>
              <a:t>を経て、最終的に</a:t>
            </a:r>
            <a:r>
              <a:rPr lang="ja-JP" altLang="ja-JP" sz="900" dirty="0" smtClean="0">
                <a:ea typeface="HG丸ｺﾞｼｯｸM-PRO" panose="020F0600000000000000" pitchFamily="50" charset="-128"/>
                <a:cs typeface="Times New Roman" panose="02020603050405020304" pitchFamily="18" charset="0"/>
              </a:rPr>
              <a:t>決ま</a:t>
            </a:r>
            <a:r>
              <a:rPr lang="ja-JP" altLang="en-US" sz="900" dirty="0" smtClean="0">
                <a:ea typeface="HG丸ｺﾞｼｯｸM-PRO" panose="020F0600000000000000" pitchFamily="50" charset="-128"/>
                <a:cs typeface="Times New Roman" panose="02020603050405020304" pitchFamily="18" charset="0"/>
              </a:rPr>
              <a:t>るもの</a:t>
            </a:r>
            <a:r>
              <a:rPr lang="ja-JP" altLang="ja-JP" sz="900" dirty="0" smtClean="0">
                <a:ea typeface="HG丸ｺﾞｼｯｸM-PRO" panose="020F0600000000000000" pitchFamily="50" charset="-128"/>
                <a:cs typeface="Times New Roman" panose="02020603050405020304" pitchFamily="18" charset="0"/>
              </a:rPr>
              <a:t>で</a:t>
            </a:r>
            <a:r>
              <a:rPr lang="ja-JP" altLang="ja-JP" sz="900" dirty="0">
                <a:ea typeface="HG丸ｺﾞｼｯｸM-PRO" panose="020F0600000000000000" pitchFamily="50" charset="-128"/>
                <a:cs typeface="Times New Roman" panose="02020603050405020304" pitchFamily="18" charset="0"/>
              </a:rPr>
              <a:t>あるため、事業の成立の可否、内容の変更等がある</a:t>
            </a:r>
            <a:endParaRPr lang="ja-JP" altLang="en-US" sz="900" dirty="0"/>
          </a:p>
        </p:txBody>
      </p:sp>
      <p:cxnSp>
        <p:nvCxnSpPr>
          <p:cNvPr id="60" name="直線コネクタ 59"/>
          <p:cNvCxnSpPr/>
          <p:nvPr/>
        </p:nvCxnSpPr>
        <p:spPr>
          <a:xfrm>
            <a:off x="5338898" y="1334993"/>
            <a:ext cx="0" cy="8278953"/>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9591728" y="1347049"/>
            <a:ext cx="0" cy="8278953"/>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38A3FB-BBAE-479E-941A-1252ECAC39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5E3C0C-D3D9-4C63-B5E2-B1FA50BC5804}">
  <ds:schemaRefs>
    <ds:schemaRef ds:uri="http://www.w3.org/XML/1998/namespace"/>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70d7d652-1edb-4486-adb7-569848e2bdac"/>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7F2FFF0-0624-4D23-A4B8-CB827FCF6A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1885</TotalTime>
  <Words>667</Words>
  <Application>Microsoft Office PowerPoint</Application>
  <PresentationFormat>ユーザー設定</PresentationFormat>
  <Paragraphs>52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一樹</dc:creator>
  <cp:lastModifiedBy>上門　卓矢</cp:lastModifiedBy>
  <cp:revision>161</cp:revision>
  <cp:lastPrinted>2019-10-17T23:49:17Z</cp:lastPrinted>
  <dcterms:created xsi:type="dcterms:W3CDTF">2015-09-15T00:22:39Z</dcterms:created>
  <dcterms:modified xsi:type="dcterms:W3CDTF">2019-10-17T23:49:20Z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