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806" autoAdjust="0"/>
    <p:restoredTop sz="92606" autoAdjust="0"/>
  </p:normalViewPr>
  <p:slideViewPr>
    <p:cSldViewPr>
      <p:cViewPr>
        <p:scale>
          <a:sx n="66" d="100"/>
          <a:sy n="66" d="100"/>
        </p:scale>
        <p:origin x="-1110" y="48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DDB2355-4692-444A-801C-088790ACA373}" type="datetimeFigureOut">
              <a:rPr kumimoji="1" lang="ja-JP" altLang="en-US" smtClean="0"/>
              <a:t>2018/10/19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20F0E35-1330-4F1E-8C2F-2679904FD523}" type="slidenum">
              <a:rPr kumimoji="1" lang="ja-JP" altLang="en-US" smtClean="0"/>
              <a:t>‹#›</a:t>
            </a:fld>
            <a:endParaRPr kumimoji="1" lang="ja-JP" altLang="en-US"/>
          </a:p>
        </p:txBody>
      </p:sp>
    </p:spTree>
    <p:extLst>
      <p:ext uri="{BB962C8B-B14F-4D97-AF65-F5344CB8AC3E}">
        <p14:creationId xmlns:p14="http://schemas.microsoft.com/office/powerpoint/2010/main" val="1134730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0F0E35-1330-4F1E-8C2F-2679904FD523}" type="slidenum">
              <a:rPr kumimoji="1" lang="ja-JP" altLang="en-US" smtClean="0"/>
              <a:t>1</a:t>
            </a:fld>
            <a:endParaRPr kumimoji="1" lang="ja-JP" altLang="en-US"/>
          </a:p>
        </p:txBody>
      </p:sp>
    </p:spTree>
    <p:extLst>
      <p:ext uri="{BB962C8B-B14F-4D97-AF65-F5344CB8AC3E}">
        <p14:creationId xmlns:p14="http://schemas.microsoft.com/office/powerpoint/2010/main" val="4038299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2018/10/19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183807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2018/10/19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140129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2018/10/19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88022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2018/10/19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55786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2018/10/19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1060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2018/10/19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71163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161F6EF-57EE-447A-95B8-BF33D5DC6E2E}" type="datetimeFigureOut">
              <a:rPr kumimoji="1" lang="ja-JP" altLang="en-US" smtClean="0"/>
              <a:t>2018/10/19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4518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161F6EF-57EE-447A-95B8-BF33D5DC6E2E}" type="datetimeFigureOut">
              <a:rPr kumimoji="1" lang="ja-JP" altLang="en-US" smtClean="0"/>
              <a:t>2018/10/19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34147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61F6EF-57EE-447A-95B8-BF33D5DC6E2E}" type="datetimeFigureOut">
              <a:rPr kumimoji="1" lang="ja-JP" altLang="en-US" smtClean="0"/>
              <a:t>2018/10/19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27313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2018/10/19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88235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2018/10/19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80282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7161F6EF-57EE-447A-95B8-BF33D5DC6E2E}" type="datetimeFigureOut">
              <a:rPr kumimoji="1" lang="ja-JP" altLang="en-US" smtClean="0"/>
              <a:t>2018/10/19</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944798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720280" y="192088"/>
            <a:ext cx="9552976" cy="439309"/>
          </a:xfrm>
          <a:prstGeom prst="roundRect">
            <a:avLst/>
          </a:prstGeom>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000" b="1" spc="6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ja-JP" altLang="en-US" sz="2000" b="1" spc="600" dirty="0">
                <a:latin typeface="メイリオ" panose="020B0604030504040204" pitchFamily="50" charset="-128"/>
                <a:ea typeface="メイリオ" panose="020B0604030504040204" pitchFamily="50" charset="-128"/>
                <a:cs typeface="メイリオ" panose="020B0604030504040204" pitchFamily="50" charset="-128"/>
              </a:rPr>
              <a:t>３１</a:t>
            </a:r>
            <a:r>
              <a:rPr lang="ja-JP" altLang="en-US" sz="2000" b="1" spc="600" dirty="0" smtClean="0">
                <a:latin typeface="メイリオ" panose="020B0604030504040204" pitchFamily="50" charset="-128"/>
                <a:ea typeface="メイリオ" panose="020B0604030504040204" pitchFamily="50" charset="-128"/>
                <a:cs typeface="メイリオ" panose="020B0604030504040204" pitchFamily="50" charset="-128"/>
              </a:rPr>
              <a:t>年度 みどりの基金</a:t>
            </a:r>
            <a:r>
              <a:rPr lang="ja-JP" altLang="en-US" sz="2000" b="1" spc="600" dirty="0">
                <a:latin typeface="メイリオ" panose="020B0604030504040204" pitchFamily="50" charset="-128"/>
                <a:ea typeface="メイリオ" panose="020B0604030504040204" pitchFamily="50" charset="-128"/>
                <a:cs typeface="メイリオ" panose="020B0604030504040204" pitchFamily="50" charset="-128"/>
              </a:rPr>
              <a:t>を活用して実施する</a:t>
            </a:r>
            <a:r>
              <a:rPr lang="ja-JP" altLang="en-US" sz="2000" b="1" spc="600" dirty="0" smtClean="0">
                <a:latin typeface="メイリオ" panose="020B0604030504040204" pitchFamily="50" charset="-128"/>
                <a:ea typeface="メイリオ" panose="020B0604030504040204" pitchFamily="50" charset="-128"/>
                <a:cs typeface="メイリオ" panose="020B0604030504040204" pitchFamily="50" charset="-128"/>
              </a:rPr>
              <a:t>事業（案）</a:t>
            </a:r>
            <a:endParaRPr lang="ja-JP" altLang="en-US" sz="2000" b="1" spc="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テキスト ボックス 48"/>
          <p:cNvSpPr txBox="1"/>
          <p:nvPr/>
        </p:nvSpPr>
        <p:spPr>
          <a:xfrm>
            <a:off x="11369352" y="292843"/>
            <a:ext cx="1296000"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600" smtClean="0">
                <a:solidFill>
                  <a:schemeClr val="tx1"/>
                </a:solidFill>
              </a:rPr>
              <a:t>資料３</a:t>
            </a:r>
            <a:endParaRPr kumimoji="1" lang="ja-JP" altLang="en-US" sz="1600" dirty="0">
              <a:solidFill>
                <a:schemeClr val="tx1"/>
              </a:solidFill>
            </a:endParaRPr>
          </a:p>
        </p:txBody>
      </p:sp>
      <p:sp>
        <p:nvSpPr>
          <p:cNvPr id="83" name="角丸四角形 82"/>
          <p:cNvSpPr/>
          <p:nvPr/>
        </p:nvSpPr>
        <p:spPr>
          <a:xfrm>
            <a:off x="720000" y="1116217"/>
            <a:ext cx="11729472" cy="1567369"/>
          </a:xfrm>
          <a:prstGeom prst="roundRect">
            <a:avLst>
              <a:gd name="adj" fmla="val 7483"/>
            </a:avLst>
          </a:prstGeom>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wrap="square" tIns="36000" bIns="36000" rtlCol="0" anchor="ctr">
            <a:spAutoFit/>
          </a:bodyPr>
          <a:lstStyle/>
          <a:p>
            <a:pPr marL="1800225" indent="-276225">
              <a:lnSpc>
                <a:spcPts val="1600"/>
              </a:lnSpc>
            </a:pPr>
            <a:r>
              <a:rPr lang="ja-JP" altLang="en-US" sz="1400" b="1" spc="-1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spc="-150" dirty="0" smtClean="0">
                <a:latin typeface="メイリオ" panose="020B0604030504040204" pitchFamily="50" charset="-128"/>
                <a:ea typeface="メイリオ" panose="020B0604030504040204" pitchFamily="50" charset="-128"/>
                <a:cs typeface="メイリオ" panose="020B0604030504040204" pitchFamily="50" charset="-128"/>
              </a:rPr>
              <a:t>地域住民等による緑化活動の支援に加えて、多くの府民や来阪者の目に触れるみどりを創出するため、平成</a:t>
            </a:r>
            <a:r>
              <a:rPr lang="en-US" altLang="ja-JP" sz="1400" spc="-150" dirty="0" smtClean="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400" spc="-150" dirty="0" smtClean="0">
                <a:latin typeface="メイリオ" panose="020B0604030504040204" pitchFamily="50" charset="-128"/>
                <a:ea typeface="メイリオ" panose="020B0604030504040204" pitchFamily="50" charset="-128"/>
                <a:cs typeface="メイリオ" panose="020B0604030504040204" pitchFamily="50" charset="-128"/>
              </a:rPr>
              <a:t>年度から、民間事業者が</a:t>
            </a:r>
            <a:endParaRPr lang="en-US" altLang="ja-JP" sz="1400" spc="-1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0225" indent="-276225">
              <a:lnSpc>
                <a:spcPts val="1600"/>
              </a:lnSpc>
            </a:pPr>
            <a:r>
              <a:rPr lang="ja-JP" altLang="en-US" sz="1400" spc="-1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spc="-150" dirty="0" smtClean="0">
                <a:latin typeface="メイリオ" panose="020B0604030504040204" pitchFamily="50" charset="-128"/>
                <a:ea typeface="メイリオ" panose="020B0604030504040204" pitchFamily="50" charset="-128"/>
                <a:cs typeface="メイリオ" panose="020B0604030504040204" pitchFamily="50" charset="-128"/>
              </a:rPr>
              <a:t>主体となって接道部に緑陰等の整備とともに周辺地域への緑化普及を呼びかける「実感できるみどりづくり事業」を実施。</a:t>
            </a:r>
            <a:endParaRPr lang="en-US" altLang="ja-JP" sz="1400" spc="-1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0225" indent="-276225">
              <a:lnSpc>
                <a:spcPts val="1600"/>
              </a:lnSpc>
            </a:pPr>
            <a:r>
              <a:rPr lang="ja-JP" altLang="en-US" sz="1400" spc="-1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spc="-150" dirty="0" smtClean="0">
                <a:latin typeface="メイリオ" panose="020B0604030504040204" pitchFamily="50" charset="-128"/>
                <a:ea typeface="メイリオ" panose="020B0604030504040204" pitchFamily="50" charset="-128"/>
                <a:cs typeface="メイリオ" panose="020B0604030504040204" pitchFamily="50" charset="-128"/>
              </a:rPr>
              <a:t>また、平成</a:t>
            </a:r>
            <a:r>
              <a:rPr lang="en-US" altLang="ja-JP" sz="1400" spc="-150" dirty="0" smtClean="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400" spc="-15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400" spc="-150"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400" spc="-150" dirty="0" smtClean="0">
                <a:latin typeface="メイリオ" panose="020B0604030504040204" pitchFamily="50" charset="-128"/>
                <a:ea typeface="メイリオ" panose="020B0604030504040204" pitchFamily="50" charset="-128"/>
                <a:cs typeface="メイリオ" panose="020B0604030504040204" pitchFamily="50" charset="-128"/>
              </a:rPr>
              <a:t>月には、</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建築物敷地等緑化促進</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制度を改正・施行し、</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接道部へ</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の緑化を誘導しており、人の目に触れる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0225" indent="-276225">
              <a:lnSpc>
                <a:spcPts val="16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接道部への高木植栽は増えつつある。</a:t>
            </a:r>
            <a:endParaRPr lang="en-US" altLang="ja-JP" sz="1400" spc="-1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0225" indent="-276225">
              <a:lnSpc>
                <a:spcPts val="1600"/>
              </a:lnSpc>
            </a:pPr>
            <a:r>
              <a:rPr lang="ja-JP" altLang="en-US" sz="1400" spc="-150" dirty="0" smtClean="0">
                <a:latin typeface="メイリオ" panose="020B0604030504040204" pitchFamily="50" charset="-128"/>
                <a:ea typeface="メイリオ" panose="020B0604030504040204" pitchFamily="50" charset="-128"/>
                <a:cs typeface="メイリオ" panose="020B0604030504040204" pitchFamily="50" charset="-128"/>
              </a:rPr>
              <a:t>○しかしながら、本年の台風により多くの接道部の高木が被害を受け、民間施設での接道部への高木導入の意欲が減退することが懸念さ</a:t>
            </a:r>
            <a:endParaRPr lang="en-US" altLang="ja-JP" sz="1400" spc="-1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0225" indent="-276225">
              <a:lnSpc>
                <a:spcPts val="1600"/>
              </a:lnSpc>
            </a:pPr>
            <a:r>
              <a:rPr lang="ja-JP" altLang="en-US" sz="1400" spc="-1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spc="-150" dirty="0" smtClean="0">
                <a:latin typeface="メイリオ" panose="020B0604030504040204" pitchFamily="50" charset="-128"/>
                <a:ea typeface="メイリオ" panose="020B0604030504040204" pitchFamily="50" charset="-128"/>
                <a:cs typeface="メイリオ" panose="020B0604030504040204" pitchFamily="50" charset="-128"/>
              </a:rPr>
              <a:t>れる。このため、既存の取組みに加えて、民間の意欲を高める取組みを速やかに展開するとともに、高木の整備・管理の適切な知識の</a:t>
            </a:r>
            <a:endParaRPr lang="en-US" altLang="ja-JP" sz="1400" spc="-1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0225" indent="-276225">
              <a:lnSpc>
                <a:spcPts val="1600"/>
              </a:lnSpc>
            </a:pPr>
            <a:r>
              <a:rPr lang="ja-JP" altLang="en-US" sz="1400" spc="-1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spc="-150" dirty="0" smtClean="0">
                <a:latin typeface="メイリオ" panose="020B0604030504040204" pitchFamily="50" charset="-128"/>
                <a:ea typeface="メイリオ" panose="020B0604030504040204" pitchFamily="50" charset="-128"/>
                <a:cs typeface="メイリオ" panose="020B0604030504040204" pitchFamily="50" charset="-128"/>
              </a:rPr>
              <a:t>技術を普及させることにより、多くの府民や来阪者の目に触れ、</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次世代に受け継がれる、接道部の高木植栽の一層の促進を目指す。</a:t>
            </a:r>
            <a:endParaRPr lang="en-US" altLang="ja-JP" sz="1400" spc="-1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6" name="直線コネクタ 85"/>
          <p:cNvCxnSpPr/>
          <p:nvPr/>
        </p:nvCxnSpPr>
        <p:spPr>
          <a:xfrm>
            <a:off x="1413128" y="2856384"/>
            <a:ext cx="0" cy="6475014"/>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107" name="角丸四角形 106"/>
          <p:cNvSpPr/>
          <p:nvPr/>
        </p:nvSpPr>
        <p:spPr>
          <a:xfrm>
            <a:off x="1921762" y="3836844"/>
            <a:ext cx="8925659" cy="426255"/>
          </a:xfrm>
          <a:prstGeom prst="roundRect">
            <a:avLst/>
          </a:prstGeom>
          <a:solidFill>
            <a:srgbClr val="C00000"/>
          </a:solidFill>
          <a:effectLst/>
        </p:spPr>
        <p:style>
          <a:lnRef idx="2">
            <a:schemeClr val="accent3"/>
          </a:lnRef>
          <a:fillRef idx="1">
            <a:schemeClr val="lt1"/>
          </a:fillRef>
          <a:effectRef idx="0">
            <a:schemeClr val="accent3"/>
          </a:effectRef>
          <a:fontRef idx="minor">
            <a:schemeClr val="dk1"/>
          </a:fontRef>
        </p:style>
        <p:txBody>
          <a:bodyPr rtlCol="0" anchor="ctr">
            <a:noAutofit/>
          </a:bodyPr>
          <a:lstStyle/>
          <a:p>
            <a:pPr algn="ctr"/>
            <a:r>
              <a:rPr lang="ja-JP" altLang="en-US" sz="1600" b="1" spc="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地域緑化推進事業</a:t>
            </a:r>
            <a:endParaRPr lang="ja-JP" altLang="en-US" sz="16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1" name="直線コネクタ 110"/>
          <p:cNvCxnSpPr/>
          <p:nvPr/>
        </p:nvCxnSpPr>
        <p:spPr>
          <a:xfrm>
            <a:off x="352128" y="2856384"/>
            <a:ext cx="12241360" cy="0"/>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121" name="角丸四角形 120"/>
          <p:cNvSpPr/>
          <p:nvPr/>
        </p:nvSpPr>
        <p:spPr>
          <a:xfrm>
            <a:off x="1939637" y="4728592"/>
            <a:ext cx="8925659" cy="400854"/>
          </a:xfrm>
          <a:prstGeom prst="roundRect">
            <a:avLst/>
          </a:prstGeom>
          <a:solidFill>
            <a:srgbClr val="C00000"/>
          </a:solidFill>
          <a:effectLst/>
        </p:spPr>
        <p:style>
          <a:lnRef idx="2">
            <a:schemeClr val="accent3"/>
          </a:lnRef>
          <a:fillRef idx="1">
            <a:schemeClr val="lt1"/>
          </a:fillRef>
          <a:effectRef idx="0">
            <a:schemeClr val="accent3"/>
          </a:effectRef>
          <a:fontRef idx="minor">
            <a:schemeClr val="dk1"/>
          </a:fontRef>
        </p:style>
        <p:txBody>
          <a:bodyPr rtlCol="0" anchor="ctr">
            <a:noAutofit/>
          </a:bodyPr>
          <a:lstStyle/>
          <a:p>
            <a:pPr algn="ct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実感できるみどりづくり事業</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角丸四角形 64"/>
          <p:cNvSpPr/>
          <p:nvPr/>
        </p:nvSpPr>
        <p:spPr>
          <a:xfrm>
            <a:off x="28118423" y="292843"/>
            <a:ext cx="3239418" cy="288000"/>
          </a:xfrm>
          <a:prstGeom prst="roundRect">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spc="300"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600" b="1" spc="300"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28</a:t>
            </a:r>
            <a:r>
              <a:rPr kumimoji="1" lang="ja-JP" altLang="en-US" sz="1600" b="1" spc="300"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年度からの継続事業</a:t>
            </a:r>
            <a:endParaRPr kumimoji="1" lang="ja-JP" altLang="en-US" sz="1800" b="1" spc="3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角丸四角形 23"/>
          <p:cNvSpPr/>
          <p:nvPr/>
        </p:nvSpPr>
        <p:spPr>
          <a:xfrm>
            <a:off x="812388" y="1200200"/>
            <a:ext cx="1512000" cy="288032"/>
          </a:xfrm>
          <a:prstGeom prst="roundRect">
            <a:avLst/>
          </a:prstGeom>
          <a:ln w="127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b="1" spc="-150" dirty="0" smtClean="0">
                <a:latin typeface="メイリオ" panose="020B0604030504040204" pitchFamily="50" charset="-128"/>
                <a:ea typeface="メイリオ" panose="020B0604030504040204" pitchFamily="50" charset="-128"/>
                <a:cs typeface="メイリオ" panose="020B0604030504040204" pitchFamily="50" charset="-128"/>
              </a:rPr>
              <a:t>事業展開の狙い</a:t>
            </a:r>
            <a:endParaRPr kumimoji="1" lang="ja-JP" altLang="en-US" sz="1600" b="1" spc="-1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大かっこ 36"/>
          <p:cNvSpPr/>
          <p:nvPr/>
        </p:nvSpPr>
        <p:spPr>
          <a:xfrm>
            <a:off x="2080320" y="4278109"/>
            <a:ext cx="8136904" cy="306467"/>
          </a:xfrm>
          <a:prstGeom prst="bracketPair">
            <a:avLst/>
          </a:prstGeom>
          <a:ln>
            <a:solidFill>
              <a:schemeClr val="tx1"/>
            </a:solidFill>
          </a:ln>
        </p:spPr>
        <p:txBody>
          <a:bodyPr wrap="square">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自治会、住民グループなどの地域</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住民</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が共同で行う植樹活動に対して苗木を配布。</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大かっこ 41"/>
          <p:cNvSpPr/>
          <p:nvPr/>
        </p:nvSpPr>
        <p:spPr>
          <a:xfrm>
            <a:off x="2080320" y="5121731"/>
            <a:ext cx="8136904" cy="919401"/>
          </a:xfrm>
          <a:prstGeom prst="bracketPair">
            <a:avLst/>
          </a:prstGeom>
          <a:ln>
            <a:solidFill>
              <a:schemeClr val="tx1"/>
            </a:solidFill>
          </a:ln>
        </p:spPr>
        <p:txBody>
          <a:bodyPr wrap="square">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民間事業者が中心となった街区単位等の面的・線的なみどりのまちづくりに対して経費の一部を助成。</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（助成対象）・「実感・みどり事業者」が行なう</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接道部</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の緑陰等の整備及び緑化普及活動</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・沿道の一定区間で企業や地域住民が協働で策定する緑化プラン及びそれらに伴う緑化整備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・地域の課題に対応するまちづくり協議会等が</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策定する緑化プラン及びそれらに伴う緑化整備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角丸四角形 43"/>
          <p:cNvSpPr/>
          <p:nvPr/>
        </p:nvSpPr>
        <p:spPr>
          <a:xfrm>
            <a:off x="1895603" y="6272976"/>
            <a:ext cx="9007156" cy="360000"/>
          </a:xfrm>
          <a:prstGeom prst="roundRect">
            <a:avLst/>
          </a:prstGeom>
          <a:solidFill>
            <a:srgbClr val="00B050"/>
          </a:solidFill>
          <a:ln>
            <a:noFill/>
          </a:ln>
          <a:effectLst/>
        </p:spPr>
        <p:style>
          <a:lnRef idx="2">
            <a:schemeClr val="accent3"/>
          </a:lnRef>
          <a:fillRef idx="1">
            <a:schemeClr val="lt1"/>
          </a:fillRef>
          <a:effectRef idx="0">
            <a:schemeClr val="accent3"/>
          </a:effectRef>
          <a:fontRef idx="minor">
            <a:schemeClr val="dk1"/>
          </a:fontRef>
        </p:style>
        <p:txBody>
          <a:bodyPr lIns="36000" rIns="36000" rtlCol="0" anchor="ctr">
            <a:noAutofit/>
          </a:bodyP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（仮称）良好</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な緑陰づくり支援</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大かっこ 49"/>
          <p:cNvSpPr/>
          <p:nvPr/>
        </p:nvSpPr>
        <p:spPr>
          <a:xfrm>
            <a:off x="2080320" y="6676067"/>
            <a:ext cx="8136904" cy="1940957"/>
          </a:xfrm>
          <a:prstGeom prst="bracketPair">
            <a:avLst/>
          </a:prstGeom>
          <a:ln>
            <a:solidFill>
              <a:schemeClr val="tx1"/>
            </a:solidFill>
          </a:ln>
        </p:spPr>
        <p:txBody>
          <a:bodyPr wrap="square">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ねらい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261938"/>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・これまで民間施設の接道部への高木植栽に</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ついて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整備・誘導に取り組んできたが、本年の台風被害等により民間事業者等の意欲が減退しつつあることから、高木苗木を配布することにより整備コストの負担を軽減するとともに、適切な高木整備・管理の知識・技術を普及させることで、民間事業者の接道部への高木植栽の意欲を喚起し、接道部の高木植栽の一層の促進を図る。</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イメージ</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１．接道部の高木植栽に取り組もうとする民間事業者等に高木苗木（</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H=3m</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）を提供</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２．接道部の高木の整備・管理を適正</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に行うため</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の知識</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技術を取りまとめた「（仮称）良好な緑陰づくり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smtClean="0">
                <a:latin typeface="メイリオ" panose="020B0604030504040204" pitchFamily="50" charset="-128"/>
                <a:ea typeface="メイリオ" panose="020B0604030504040204" pitchFamily="50" charset="-128"/>
                <a:cs typeface="メイリオ" panose="020B0604030504040204" pitchFamily="50" charset="-128"/>
              </a:rPr>
              <a:t>　　ガイドライン</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」を作成し、広く配布、活用を図る。</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角丸四角形 58"/>
          <p:cNvSpPr/>
          <p:nvPr/>
        </p:nvSpPr>
        <p:spPr>
          <a:xfrm>
            <a:off x="10338733" y="4307041"/>
            <a:ext cx="496110" cy="349543"/>
          </a:xfrm>
          <a:prstGeom prst="roundRect">
            <a:avLst/>
          </a:prstGeom>
          <a:solidFill>
            <a:schemeClr val="tx2">
              <a:lumMod val="20000"/>
              <a:lumOff val="80000"/>
            </a:schemeClr>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　託</a:t>
            </a:r>
            <a:endParaRPr kumimoji="1" lang="en-US" altLang="ja-JP"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2" name="角丸四角形 111"/>
          <p:cNvSpPr/>
          <p:nvPr/>
        </p:nvSpPr>
        <p:spPr>
          <a:xfrm>
            <a:off x="1936304" y="2963415"/>
            <a:ext cx="8966998" cy="360000"/>
          </a:xfrm>
          <a:prstGeom prst="roundRect">
            <a:avLst/>
          </a:prstGeom>
          <a:solidFill>
            <a:srgbClr val="C00000"/>
          </a:solidFill>
          <a:effectLst/>
        </p:spPr>
        <p:style>
          <a:lnRef idx="2">
            <a:schemeClr val="accent3"/>
          </a:lnRef>
          <a:fillRef idx="1">
            <a:schemeClr val="lt1"/>
          </a:fillRef>
          <a:effectRef idx="0">
            <a:schemeClr val="accent3"/>
          </a:effectRef>
          <a:fontRef idx="minor">
            <a:schemeClr val="dk1"/>
          </a:fontRef>
        </p:style>
        <p:txBody>
          <a:bodyPr rtlCol="0" anchor="ctr">
            <a:noAutofit/>
          </a:bodyPr>
          <a:lstStyle/>
          <a:p>
            <a:pPr algn="ctr"/>
            <a:r>
              <a:rPr lang="ja-JP" altLang="en-US" sz="1600" b="1"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みどりづくり推進事業</a:t>
            </a:r>
            <a:endParaRPr lang="zh-TW" altLang="en-US" sz="16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大かっこ 34"/>
          <p:cNvSpPr/>
          <p:nvPr/>
        </p:nvSpPr>
        <p:spPr>
          <a:xfrm>
            <a:off x="2080320" y="3324488"/>
            <a:ext cx="8136904" cy="510778"/>
          </a:xfrm>
          <a:prstGeom prst="bracketPair">
            <a:avLst/>
          </a:prstGeom>
          <a:ln>
            <a:solidFill>
              <a:schemeClr val="tx1"/>
            </a:solidFill>
          </a:ln>
        </p:spPr>
        <p:txBody>
          <a:bodyPr wrap="square">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自治会や</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等多様な主体が協働して取り組む、花壇づくりや</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幼稚園で</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の植樹や芝生化などの</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緑化</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活動に対して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助成。</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角丸四角形 60"/>
          <p:cNvSpPr/>
          <p:nvPr/>
        </p:nvSpPr>
        <p:spPr>
          <a:xfrm>
            <a:off x="10366888" y="3373090"/>
            <a:ext cx="498408" cy="312300"/>
          </a:xfrm>
          <a:prstGeom prst="roundRect">
            <a:avLst/>
          </a:prstGeom>
          <a:solidFill>
            <a:schemeClr val="tx2"/>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助　成</a:t>
            </a:r>
            <a:endParaRPr kumimoji="1" lang="en-US" altLang="ja-JP" sz="11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9" name="角丸四角形 68"/>
          <p:cNvSpPr/>
          <p:nvPr/>
        </p:nvSpPr>
        <p:spPr>
          <a:xfrm>
            <a:off x="10348636" y="5386560"/>
            <a:ext cx="486207" cy="301337"/>
          </a:xfrm>
          <a:prstGeom prst="roundRect">
            <a:avLst/>
          </a:prstGeom>
          <a:solidFill>
            <a:schemeClr val="tx2"/>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助　成</a:t>
            </a:r>
            <a:endParaRPr kumimoji="1" lang="en-US" altLang="ja-JP" sz="11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6" name="テキスト ボックス 75"/>
          <p:cNvSpPr txBox="1"/>
          <p:nvPr/>
        </p:nvSpPr>
        <p:spPr>
          <a:xfrm>
            <a:off x="659438" y="2975162"/>
            <a:ext cx="666000" cy="2905558"/>
          </a:xfrm>
          <a:prstGeom prst="rect">
            <a:avLst/>
          </a:prstGeom>
          <a:noFill/>
          <a:ln>
            <a:solidFill>
              <a:srgbClr val="00B050"/>
            </a:solidFill>
          </a:ln>
        </p:spPr>
        <p:txBody>
          <a:bodyPr vert="eaVert" wrap="square" rtlCol="0" anchor="ctr" anchorCtr="0">
            <a:normAutofit/>
          </a:bodyPr>
          <a:lstStyle/>
          <a:p>
            <a:pPr algn="ctr"/>
            <a:r>
              <a:rPr kumimoji="1"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従来からの</a:t>
            </a:r>
            <a:endParaRPr kumimoji="1" lang="en-US" altLang="ja-JP" sz="15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継続事業</a:t>
            </a:r>
            <a:endPar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テキスト ボックス 77"/>
          <p:cNvSpPr txBox="1"/>
          <p:nvPr/>
        </p:nvSpPr>
        <p:spPr>
          <a:xfrm>
            <a:off x="640160" y="6214920"/>
            <a:ext cx="669414" cy="2520280"/>
          </a:xfrm>
          <a:prstGeom prst="rect">
            <a:avLst/>
          </a:prstGeom>
          <a:noFill/>
          <a:ln>
            <a:solidFill>
              <a:srgbClr val="00B050"/>
            </a:solidFill>
          </a:ln>
        </p:spPr>
        <p:txBody>
          <a:bodyPr vert="eaVert" wrap="square" rtlCol="0">
            <a:spAutoFit/>
          </a:bodyP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新規事業</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7" name="直線コネクタ 86"/>
          <p:cNvCxnSpPr/>
          <p:nvPr/>
        </p:nvCxnSpPr>
        <p:spPr>
          <a:xfrm flipV="1">
            <a:off x="352128" y="6067310"/>
            <a:ext cx="12241360" cy="29434"/>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88" name="直線コネクタ 87"/>
          <p:cNvCxnSpPr/>
          <p:nvPr/>
        </p:nvCxnSpPr>
        <p:spPr>
          <a:xfrm>
            <a:off x="377082" y="8761040"/>
            <a:ext cx="12216406" cy="0"/>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sp>
        <p:nvSpPr>
          <p:cNvPr id="3" name="加算記号 2"/>
          <p:cNvSpPr/>
          <p:nvPr/>
        </p:nvSpPr>
        <p:spPr>
          <a:xfrm>
            <a:off x="6130665" y="5895234"/>
            <a:ext cx="523622" cy="474622"/>
          </a:xfrm>
          <a:prstGeom prst="mathPlus">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5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下矢印 4"/>
          <p:cNvSpPr/>
          <p:nvPr/>
        </p:nvSpPr>
        <p:spPr>
          <a:xfrm>
            <a:off x="5680720" y="8831479"/>
            <a:ext cx="1440160" cy="145585"/>
          </a:xfrm>
          <a:prstGeom prst="downArrow">
            <a:avLst>
              <a:gd name="adj1" fmla="val 50000"/>
              <a:gd name="adj2" fmla="val 100000"/>
            </a:avLst>
          </a:prstGeom>
          <a:solidFill>
            <a:schemeClr val="bg1">
              <a:lumMod val="65000"/>
            </a:schemeClr>
          </a:solidFill>
          <a:ln>
            <a:noFill/>
          </a:ln>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5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1895603" y="9049072"/>
            <a:ext cx="8969693" cy="461665"/>
          </a:xfrm>
          <a:prstGeom prst="rect">
            <a:avLst/>
          </a:prstGeom>
          <a:noFill/>
          <a:ln>
            <a:solidFill>
              <a:schemeClr val="tx1"/>
            </a:solidFill>
          </a:ln>
        </p:spPr>
        <p:txBody>
          <a:bodyPr wrap="square" rtlCol="0">
            <a:spAutoFit/>
          </a:bodyPr>
          <a:lstStyle/>
          <a:p>
            <a:pPr lvl="0" algn="ct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接道部での緑陰形成の意欲を高め、高木の整備・管理の知識や技術を普及させることで、</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多くの府民や来阪者の目に触れ、次世代に受け継がれるみどりを引き継いでいくことが可能となる。</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11009311" y="2963415"/>
            <a:ext cx="1152000" cy="459700"/>
          </a:xfrm>
          <a:prstGeom prst="roundRect">
            <a:avLst/>
          </a:prstGeom>
          <a:noFill/>
          <a:ln w="19050">
            <a:solidFill>
              <a:schemeClr val="tx1"/>
            </a:solidFill>
            <a:prstDash val="dash"/>
          </a:ln>
        </p:spPr>
        <p:txBody>
          <a:bodyPr wrap="square" rtlCol="0">
            <a:spAutoFit/>
          </a:bodyPr>
          <a:lstStyle/>
          <a:p>
            <a:pPr algn="r"/>
            <a:r>
              <a:rPr lang="en-US" altLang="ja-JP" sz="1050" dirty="0" smtClean="0"/>
              <a:t>H30</a:t>
            </a:r>
            <a:r>
              <a:rPr lang="ja-JP" altLang="en-US" sz="1050" dirty="0" smtClean="0"/>
              <a:t>年度</a:t>
            </a:r>
            <a:r>
              <a:rPr lang="ja-JP" altLang="en-US" sz="1050" dirty="0"/>
              <a:t>予算</a:t>
            </a:r>
            <a:r>
              <a:rPr lang="ja-JP" altLang="en-US" sz="1050" dirty="0" smtClean="0"/>
              <a:t>額</a:t>
            </a:r>
            <a:endParaRPr lang="en-US" altLang="ja-JP" sz="1050" dirty="0" smtClean="0"/>
          </a:p>
          <a:p>
            <a:pPr algn="r"/>
            <a:r>
              <a:rPr lang="ja-JP" altLang="en-US" sz="1050" dirty="0" smtClean="0"/>
              <a:t>４，０００千円</a:t>
            </a:r>
            <a:endParaRPr kumimoji="1" lang="ja-JP" altLang="en-US" sz="1050" dirty="0"/>
          </a:p>
        </p:txBody>
      </p:sp>
      <p:sp>
        <p:nvSpPr>
          <p:cNvPr id="33" name="テキスト ボックス 32"/>
          <p:cNvSpPr txBox="1"/>
          <p:nvPr/>
        </p:nvSpPr>
        <p:spPr>
          <a:xfrm>
            <a:off x="11029878" y="3836844"/>
            <a:ext cx="1152000" cy="459700"/>
          </a:xfrm>
          <a:prstGeom prst="roundRect">
            <a:avLst/>
          </a:prstGeom>
          <a:noFill/>
          <a:ln w="19050">
            <a:solidFill>
              <a:schemeClr val="tx1"/>
            </a:solidFill>
            <a:prstDash val="dash"/>
          </a:ln>
        </p:spPr>
        <p:txBody>
          <a:bodyPr wrap="square" rtlCol="0">
            <a:spAutoFit/>
          </a:bodyPr>
          <a:lstStyle/>
          <a:p>
            <a:pPr algn="r"/>
            <a:r>
              <a:rPr lang="en-US" altLang="ja-JP" sz="1050" dirty="0" smtClean="0"/>
              <a:t>H30</a:t>
            </a:r>
            <a:r>
              <a:rPr lang="ja-JP" altLang="en-US" sz="1050" dirty="0" smtClean="0"/>
              <a:t>年度</a:t>
            </a:r>
            <a:r>
              <a:rPr lang="ja-JP" altLang="en-US" sz="1050" dirty="0"/>
              <a:t>予算</a:t>
            </a:r>
            <a:r>
              <a:rPr lang="ja-JP" altLang="en-US" sz="1050" dirty="0" smtClean="0"/>
              <a:t>額</a:t>
            </a:r>
            <a:endParaRPr lang="en-US" altLang="ja-JP" sz="1050" dirty="0" smtClean="0"/>
          </a:p>
          <a:p>
            <a:pPr algn="r"/>
            <a:r>
              <a:rPr lang="ja-JP" altLang="en-US" sz="1050" dirty="0"/>
              <a:t>１８，０２０</a:t>
            </a:r>
            <a:r>
              <a:rPr lang="ja-JP" altLang="en-US" sz="1050" dirty="0" smtClean="0"/>
              <a:t>千円</a:t>
            </a:r>
            <a:endParaRPr kumimoji="1" lang="ja-JP" altLang="en-US" sz="1050" dirty="0"/>
          </a:p>
        </p:txBody>
      </p:sp>
      <p:sp>
        <p:nvSpPr>
          <p:cNvPr id="34" name="テキスト ボックス 33"/>
          <p:cNvSpPr txBox="1"/>
          <p:nvPr/>
        </p:nvSpPr>
        <p:spPr>
          <a:xfrm>
            <a:off x="11009312" y="4728592"/>
            <a:ext cx="1152000" cy="396000"/>
          </a:xfrm>
          <a:prstGeom prst="roundRect">
            <a:avLst/>
          </a:prstGeom>
          <a:noFill/>
          <a:ln w="19050">
            <a:solidFill>
              <a:schemeClr val="tx1"/>
            </a:solidFill>
            <a:prstDash val="dash"/>
          </a:ln>
        </p:spPr>
        <p:txBody>
          <a:bodyPr wrap="square" rtlCol="0">
            <a:spAutoFit/>
          </a:bodyPr>
          <a:lstStyle/>
          <a:p>
            <a:pPr algn="r"/>
            <a:r>
              <a:rPr lang="en-US" altLang="ja-JP" sz="1050" dirty="0" smtClean="0"/>
              <a:t>H30</a:t>
            </a:r>
            <a:r>
              <a:rPr lang="ja-JP" altLang="en-US" sz="1050" dirty="0" smtClean="0"/>
              <a:t>年度</a:t>
            </a:r>
            <a:r>
              <a:rPr lang="ja-JP" altLang="en-US" sz="1050" dirty="0"/>
              <a:t>予算</a:t>
            </a:r>
            <a:r>
              <a:rPr lang="ja-JP" altLang="en-US" sz="1050" dirty="0" smtClean="0"/>
              <a:t>額</a:t>
            </a:r>
            <a:endParaRPr lang="en-US" altLang="ja-JP" sz="1050" dirty="0" smtClean="0"/>
          </a:p>
          <a:p>
            <a:pPr algn="r"/>
            <a:r>
              <a:rPr lang="ja-JP" altLang="en-US" sz="1050" dirty="0" smtClean="0"/>
              <a:t>８６，０００千円</a:t>
            </a:r>
            <a:endParaRPr kumimoji="1" lang="ja-JP" altLang="en-US" sz="1050" dirty="0"/>
          </a:p>
        </p:txBody>
      </p:sp>
      <p:sp>
        <p:nvSpPr>
          <p:cNvPr id="39" name="角丸四角形 38"/>
          <p:cNvSpPr/>
          <p:nvPr/>
        </p:nvSpPr>
        <p:spPr>
          <a:xfrm>
            <a:off x="10338733" y="6672808"/>
            <a:ext cx="496110" cy="349543"/>
          </a:xfrm>
          <a:prstGeom prst="roundRect">
            <a:avLst/>
          </a:prstGeom>
          <a:solidFill>
            <a:schemeClr val="tx2">
              <a:lumMod val="20000"/>
              <a:lumOff val="80000"/>
            </a:schemeClr>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　託</a:t>
            </a:r>
            <a:endParaRPr kumimoji="1" lang="en-US" altLang="ja-JP"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角丸四角形 31"/>
          <p:cNvSpPr/>
          <p:nvPr/>
        </p:nvSpPr>
        <p:spPr>
          <a:xfrm>
            <a:off x="2076899" y="719107"/>
            <a:ext cx="10372573" cy="327697"/>
          </a:xfrm>
          <a:prstGeom prst="roundRect">
            <a:avLst>
              <a:gd name="adj" fmla="val 7859"/>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horz" lIns="91429" tIns="45714" rIns="91429" bIns="45714" rtlCol="0" anchor="ctr"/>
          <a:lstStyle/>
          <a:p>
            <a:pPr algn="ctr"/>
            <a:r>
              <a:rPr lang="ja-JP" altLang="en-US" sz="2000" b="1" spc="3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みどりの風を感じる</a:t>
            </a:r>
            <a:r>
              <a:rPr lang="ja-JP" altLang="en-US" sz="2000" b="1" spc="3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大都市・大阪</a:t>
            </a:r>
            <a:endParaRPr lang="ja-JP" altLang="en-US" sz="2000" b="1" spc="3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角丸四角形 35"/>
          <p:cNvSpPr/>
          <p:nvPr/>
        </p:nvSpPr>
        <p:spPr>
          <a:xfrm>
            <a:off x="132121" y="711220"/>
            <a:ext cx="1847716" cy="343470"/>
          </a:xfrm>
          <a:prstGeom prst="roundRect">
            <a:avLst/>
          </a:prstGeom>
          <a:ln w="127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91429" tIns="144000" rIns="91429" bIns="45714" rtlCol="0" anchor="ctr"/>
          <a:lstStyle/>
          <a:p>
            <a:pPr algn="ctr"/>
            <a:r>
              <a:rPr lang="ja-JP" altLang="en-US" sz="1600" b="1" spc="-150" dirty="0" smtClean="0">
                <a:latin typeface="メイリオ" panose="020B0604030504040204" pitchFamily="50" charset="-128"/>
                <a:ea typeface="メイリオ" panose="020B0604030504040204" pitchFamily="50" charset="-128"/>
                <a:cs typeface="メイリオ" panose="020B0604030504040204" pitchFamily="50" charset="-128"/>
              </a:rPr>
              <a:t>目ざす</a:t>
            </a:r>
            <a:r>
              <a:rPr lang="ja-JP" altLang="en-US" sz="1600" b="1" spc="-150" dirty="0">
                <a:latin typeface="メイリオ" panose="020B0604030504040204" pitchFamily="50" charset="-128"/>
                <a:ea typeface="メイリオ" panose="020B0604030504040204" pitchFamily="50" charset="-128"/>
                <a:cs typeface="メイリオ" panose="020B0604030504040204" pitchFamily="50" charset="-128"/>
              </a:rPr>
              <a:t>べき将来像</a:t>
            </a:r>
          </a:p>
        </p:txBody>
      </p:sp>
      <p:sp>
        <p:nvSpPr>
          <p:cNvPr id="41" name="角丸四角形 40"/>
          <p:cNvSpPr/>
          <p:nvPr/>
        </p:nvSpPr>
        <p:spPr>
          <a:xfrm>
            <a:off x="11297344" y="7392888"/>
            <a:ext cx="863967" cy="360040"/>
          </a:xfrm>
          <a:prstGeom prst="roundRect">
            <a:avLst/>
          </a:prstGeom>
          <a:solidFill>
            <a:srgbClr val="FFFF00"/>
          </a:solidFill>
          <a:ln w="9525"/>
        </p:spPr>
        <p:style>
          <a:lnRef idx="2">
            <a:schemeClr val="dk1"/>
          </a:lnRef>
          <a:fillRef idx="1">
            <a:schemeClr val="lt1"/>
          </a:fillRef>
          <a:effectRef idx="0">
            <a:schemeClr val="dk1"/>
          </a:effectRef>
          <a:fontRef idx="minor">
            <a:schemeClr val="dk1"/>
          </a:fontRef>
        </p:style>
        <p:txBody>
          <a:bodyPr lIns="91429" tIns="108000" rIns="91429" bIns="45714" rtlCol="0" anchor="ctr"/>
          <a:lstStyle/>
          <a:p>
            <a:pPr algn="ctr"/>
            <a:r>
              <a:rPr lang="ja-JP" altLang="en-US" sz="14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6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11233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kumimoji="1" sz="15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D37D5DC3111EA4DA248C7ACBAED65AC" ma:contentTypeVersion="0" ma:contentTypeDescription="新しいドキュメントを作成します。" ma:contentTypeScope="" ma:versionID="bec28475a50fe2f6f79db21461222815">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3F2D077-9C03-4FF9-8611-B4D435AE3F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D34CCA5-C9AA-42AD-9108-4DA201C0AE8B}">
  <ds:schemaRefs>
    <ds:schemaRef ds:uri="http://purl.org/dc/terms/"/>
    <ds:schemaRef ds:uri="http://schemas.microsoft.com/office/2006/metadata/properties"/>
    <ds:schemaRef ds:uri="http://purl.org/dc/dcmitype/"/>
    <ds:schemaRef ds:uri="http://schemas.microsoft.com/office/infopath/2007/PartnerControls"/>
    <ds:schemaRef ds:uri="http://schemas.openxmlformats.org/package/2006/metadata/core-properties"/>
    <ds:schemaRef ds:uri="http://schemas.microsoft.com/office/2006/documentManagement/types"/>
    <ds:schemaRef ds:uri="http://www.w3.org/XML/1998/namespace"/>
    <ds:schemaRef ds:uri="http://purl.org/dc/elements/1.1/"/>
  </ds:schemaRefs>
</ds:datastoreItem>
</file>

<file path=customXml/itemProps3.xml><?xml version="1.0" encoding="utf-8"?>
<ds:datastoreItem xmlns:ds="http://schemas.openxmlformats.org/officeDocument/2006/customXml" ds:itemID="{717476BC-81EC-4AB4-B324-6508648A5F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2189</TotalTime>
  <Words>266</Words>
  <Application>Microsoft Office PowerPoint</Application>
  <PresentationFormat>A3 297x420 mm</PresentationFormat>
  <Paragraphs>48</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村本　康敬</dc:creator>
  <cp:lastModifiedBy>丸口　智恵</cp:lastModifiedBy>
  <cp:revision>195</cp:revision>
  <cp:lastPrinted>2018-10-18T04:56:54Z</cp:lastPrinted>
  <dcterms:created xsi:type="dcterms:W3CDTF">2015-09-15T00:22:39Z</dcterms:created>
  <dcterms:modified xsi:type="dcterms:W3CDTF">2018-10-19T05:48:09Z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0x0101007D37D5DC3111EA4DA248C7ACBAED65AC</vt:lpwstr>
  </property>
</Properties>
</file>