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06" autoAdjust="0"/>
    <p:restoredTop sz="92606" autoAdjust="0"/>
  </p:normalViewPr>
  <p:slideViewPr>
    <p:cSldViewPr>
      <p:cViewPr>
        <p:scale>
          <a:sx n="100" d="100"/>
          <a:sy n="100" d="100"/>
        </p:scale>
        <p:origin x="594" y="228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2017/10/10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89760" y="408396"/>
            <a:ext cx="9552976" cy="576064"/>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spc="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年度 みどりの基金</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を活用して実施する</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事業（案）</a:t>
            </a:r>
            <a:endPar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11342736" y="552086"/>
            <a:ext cx="1349376"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solidFill>
                  <a:srgbClr val="FF0000"/>
                </a:solidFill>
              </a:rPr>
              <a:t>資料</a:t>
            </a:r>
            <a:r>
              <a:rPr lang="ja-JP" altLang="en-US" sz="1600" dirty="0">
                <a:solidFill>
                  <a:srgbClr val="FF0000"/>
                </a:solidFill>
              </a:rPr>
              <a:t>２</a:t>
            </a:r>
            <a:endParaRPr kumimoji="1" lang="ja-JP" altLang="en-US" sz="1600" dirty="0">
              <a:solidFill>
                <a:srgbClr val="FF0000"/>
              </a:solidFill>
            </a:endParaRPr>
          </a:p>
        </p:txBody>
      </p:sp>
      <p:sp>
        <p:nvSpPr>
          <p:cNvPr id="83" name="角丸四角形 82"/>
          <p:cNvSpPr/>
          <p:nvPr/>
        </p:nvSpPr>
        <p:spPr>
          <a:xfrm>
            <a:off x="1816375" y="1056184"/>
            <a:ext cx="9552977" cy="1672363"/>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tIns="36000" bIns="36000" rtlCol="0" anchor="ctr">
            <a:spAutoFit/>
          </a:bodyPr>
          <a:lstStyle/>
          <a:p>
            <a:pPr marL="1436688" indent="-361950">
              <a:lnSpc>
                <a:spcPts val="1600"/>
              </a:lnSpc>
            </a:pPr>
            <a:r>
              <a:rPr lang="ja-JP" altLang="en-US" sz="1400" b="1" spc="-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地域住民等の緑化活動の支援に加えて、平成</a:t>
            </a:r>
            <a:r>
              <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年度から、民間事業者が主体となって緑陰や府民が憩える緑化空間の整備とともに周辺地域への緑化普及を呼びかけることで、面的なみどりのまちづくりを進める「実感できるみどりづくり事業」を実施。</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36688" indent="-361950">
              <a:lnSpc>
                <a:spcPts val="1600"/>
              </a:lnSpc>
            </a:pP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　実感できるみどりづくり事業では、地域ぐるみで集客にぎわい創出に積極的に取り組む動きがあり、また、みどりを活用した地域課題への対応を図ろうとする</a:t>
            </a:r>
            <a:r>
              <a:rPr lang="ja-JP" altLang="en-US" sz="1400" spc="-150" dirty="0">
                <a:latin typeface="メイリオ" panose="020B0604030504040204" pitchFamily="50" charset="-128"/>
                <a:ea typeface="メイリオ" panose="020B0604030504040204" pitchFamily="50" charset="-128"/>
                <a:cs typeface="メイリオ" panose="020B0604030504040204" pitchFamily="50" charset="-128"/>
              </a:rPr>
              <a:t>まちづくり団体</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等も見られる。このような動きを見据え、民間主体のみどりづくりをさらに広めていく観点から、様々な地域課題への対応に積極的にみどりを活用する取組みを促す新たな取組みを検討中。</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6" name="直線コネクタ 85"/>
          <p:cNvCxnSpPr/>
          <p:nvPr/>
        </p:nvCxnSpPr>
        <p:spPr>
          <a:xfrm>
            <a:off x="1413128" y="2455398"/>
            <a:ext cx="0" cy="687600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07" name="角丸四角形 106"/>
          <p:cNvSpPr/>
          <p:nvPr/>
        </p:nvSpPr>
        <p:spPr>
          <a:xfrm>
            <a:off x="2641427" y="3576464"/>
            <a:ext cx="8205994" cy="426255"/>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endPar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 name="直線コネクタ 110"/>
          <p:cNvCxnSpPr/>
          <p:nvPr/>
        </p:nvCxnSpPr>
        <p:spPr>
          <a:xfrm>
            <a:off x="1288232" y="2712368"/>
            <a:ext cx="10893646"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21" name="角丸四角形 120"/>
          <p:cNvSpPr/>
          <p:nvPr/>
        </p:nvSpPr>
        <p:spPr>
          <a:xfrm>
            <a:off x="2659302" y="4623177"/>
            <a:ext cx="8205994" cy="400854"/>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28118423" y="292843"/>
            <a:ext cx="3239418" cy="288000"/>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年度からの継続事業</a:t>
            </a:r>
            <a:endParaRPr kumimoji="1" lang="ja-JP" altLang="en-US" sz="1800" b="1" spc="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1199278" y="1128192"/>
            <a:ext cx="1614814"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事業展開の狙い</a:t>
            </a:r>
            <a:endParaRPr kumimoji="1"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大かっこ 35"/>
          <p:cNvSpPr/>
          <p:nvPr/>
        </p:nvSpPr>
        <p:spPr>
          <a:xfrm>
            <a:off x="2755341" y="4008512"/>
            <a:ext cx="7893931" cy="484297"/>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7" name="正方形/長方形 36"/>
          <p:cNvSpPr/>
          <p:nvPr/>
        </p:nvSpPr>
        <p:spPr>
          <a:xfrm>
            <a:off x="2728392" y="4008512"/>
            <a:ext cx="7934039" cy="276999"/>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自治会、住民グループなどの地域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が共同で行う植樹活動に対して苗木を配布</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2814092" y="5018366"/>
            <a:ext cx="7691164" cy="830997"/>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府民が憩える緑陰等を整備するとともに、周辺の企業や地域住民にみどりづくりの参画を促す事業者を「実感・みどり事業者」に認定し、緑化施設の整備・緑化普及活動の経費の一部を助成。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みどりの風促進区域において、沿道の一定区間で企業や地域住民が協働で緑化プランを策定し、緑化整備を行なう場合に、経費の一部を助成。</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大かっこ 42"/>
          <p:cNvSpPr/>
          <p:nvPr/>
        </p:nvSpPr>
        <p:spPr>
          <a:xfrm>
            <a:off x="2728392" y="5018453"/>
            <a:ext cx="7908014" cy="574235"/>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4" name="角丸四角形 43"/>
          <p:cNvSpPr/>
          <p:nvPr/>
        </p:nvSpPr>
        <p:spPr>
          <a:xfrm>
            <a:off x="2584376" y="6168752"/>
            <a:ext cx="8280920" cy="317161"/>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地域課題に対応するみどり活用の促進（検討中）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2728392" y="6485913"/>
            <a:ext cx="7548068" cy="328551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ねらい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・様々な地域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課題への対応にみどりを活用する取組みを促進させる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・幅広い施策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分野</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でみどりの多面的機能を活用（各施策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分野の担当課、市町村担当部局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との施策連携）</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集客にぎわいづくり、地域住民の交流、教育、福祉、健康づくり、防災・減災　　</a:t>
            </a:r>
            <a:r>
              <a:rPr lang="en-US" altLang="ja-JP" sz="1050" dirty="0" err="1" smtClean="0">
                <a:latin typeface="メイリオ" panose="020B0604030504040204" pitchFamily="50" charset="-128"/>
                <a:ea typeface="メイリオ" panose="020B0604030504040204" pitchFamily="50" charset="-128"/>
                <a:cs typeface="メイリオ" panose="020B0604030504040204" pitchFamily="50" charset="-128"/>
              </a:rPr>
              <a:t>etc</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促進に向けたイメージ</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地域課題への対応にみどりを活用して取り組むまちづくり団体等を支援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⇒幅広い分野</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smtClean="0">
                <a:latin typeface="メイリオ" panose="020B0604030504040204" pitchFamily="50" charset="-128"/>
                <a:ea typeface="メイリオ" panose="020B0604030504040204" pitchFamily="50" charset="-128"/>
                <a:cs typeface="メイリオ" panose="020B0604030504040204" pitchFamily="50" charset="-128"/>
              </a:rPr>
              <a:t>のみどりの活用についての提案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公募を検討</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イメージ）　集客にぎわいづくり、防災・減災　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団体、その他分野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団体</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indent="2667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・地域課題に対応するみどりづくり・活用プラン策定支援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2667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専門家のアドバイスを受け、実施レベルでの整備・活用プランを取りまとめ</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2667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・緑化整備・実証調査</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緑化整備、みどりの活用の実践、現地調査や利用者へのアンケートによる効果調査、防災・減災機能の効果調査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大かっこ 51"/>
          <p:cNvSpPr/>
          <p:nvPr/>
        </p:nvSpPr>
        <p:spPr>
          <a:xfrm>
            <a:off x="2686824" y="6485913"/>
            <a:ext cx="7934926" cy="2451333"/>
          </a:xfrm>
          <a:prstGeom prst="bracketPair">
            <a:avLst>
              <a:gd name="adj" fmla="val 415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9" name="角丸四角形 58"/>
          <p:cNvSpPr/>
          <p:nvPr/>
        </p:nvSpPr>
        <p:spPr>
          <a:xfrm>
            <a:off x="9785176" y="4147011"/>
            <a:ext cx="496110" cy="349543"/>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2659302" y="2803385"/>
            <a:ext cx="8205994" cy="821705"/>
            <a:chOff x="8777064" y="2784376"/>
            <a:chExt cx="3420442" cy="821705"/>
          </a:xfrm>
        </p:grpSpPr>
        <p:sp>
          <p:nvSpPr>
            <p:cNvPr id="112" name="角丸四角形 111"/>
            <p:cNvSpPr/>
            <p:nvPr/>
          </p:nvSpPr>
          <p:spPr>
            <a:xfrm>
              <a:off x="8777064" y="2784376"/>
              <a:ext cx="3420442" cy="360000"/>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大かっこ 31"/>
            <p:cNvSpPr/>
            <p:nvPr/>
          </p:nvSpPr>
          <p:spPr>
            <a:xfrm>
              <a:off x="8805623" y="3160430"/>
              <a:ext cx="3290367" cy="345921"/>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正方形/長方形 34"/>
            <p:cNvSpPr/>
            <p:nvPr/>
          </p:nvSpPr>
          <p:spPr>
            <a:xfrm>
              <a:off x="8781261" y="3144416"/>
              <a:ext cx="3307085" cy="46166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自治会や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等多様な主体が協働して取り組む、花壇づくりや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幼稚園で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の植樹や芝生化などの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緑化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活動に対して助成</a:t>
              </a:r>
            </a:p>
          </p:txBody>
        </p:sp>
        <p:sp>
          <p:nvSpPr>
            <p:cNvPr id="61" name="角丸四角形 60"/>
            <p:cNvSpPr/>
            <p:nvPr/>
          </p:nvSpPr>
          <p:spPr>
            <a:xfrm>
              <a:off x="11745276" y="3194051"/>
              <a:ext cx="206790"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9" name="角丸四角形 68"/>
          <p:cNvSpPr/>
          <p:nvPr/>
        </p:nvSpPr>
        <p:spPr>
          <a:xfrm>
            <a:off x="9857184" y="5592688"/>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テキスト ボックス 75"/>
          <p:cNvSpPr txBox="1"/>
          <p:nvPr/>
        </p:nvSpPr>
        <p:spPr>
          <a:xfrm>
            <a:off x="720000" y="2831146"/>
            <a:ext cx="666000" cy="2905558"/>
          </a:xfrm>
          <a:prstGeom prst="rect">
            <a:avLst/>
          </a:prstGeom>
          <a:noFill/>
          <a:ln>
            <a:solidFill>
              <a:srgbClr val="00B050"/>
            </a:solidFill>
          </a:ln>
        </p:spPr>
        <p:txBody>
          <a:bodyPr vert="eaVert" wrap="square" rtlCol="0" anchor="ctr" anchorCtr="0">
            <a:normAutofit/>
          </a:bodyPr>
          <a:lstStyle/>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従来からの</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77"/>
          <p:cNvSpPr txBox="1"/>
          <p:nvPr/>
        </p:nvSpPr>
        <p:spPr>
          <a:xfrm>
            <a:off x="700722" y="6024736"/>
            <a:ext cx="669414" cy="2808312"/>
          </a:xfrm>
          <a:prstGeom prst="rect">
            <a:avLst/>
          </a:prstGeom>
          <a:noFill/>
          <a:ln>
            <a:solidFill>
              <a:srgbClr val="00B050"/>
            </a:solidFill>
          </a:ln>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新規事業</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7" name="直線コネクタ 86"/>
          <p:cNvCxnSpPr/>
          <p:nvPr/>
        </p:nvCxnSpPr>
        <p:spPr>
          <a:xfrm flipV="1">
            <a:off x="1208153" y="5931878"/>
            <a:ext cx="11027384" cy="2085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1110036" y="8905056"/>
            <a:ext cx="10965654"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3" name="加算記号 2"/>
          <p:cNvSpPr/>
          <p:nvPr/>
        </p:nvSpPr>
        <p:spPr>
          <a:xfrm>
            <a:off x="6112768" y="5592689"/>
            <a:ext cx="523622" cy="576064"/>
          </a:xfrm>
          <a:prstGeom prst="mathPlus">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下矢印 4"/>
          <p:cNvSpPr/>
          <p:nvPr/>
        </p:nvSpPr>
        <p:spPr>
          <a:xfrm>
            <a:off x="5680720" y="8945541"/>
            <a:ext cx="1440160" cy="145585"/>
          </a:xfrm>
          <a:prstGeom prst="downArrow">
            <a:avLst>
              <a:gd name="adj1" fmla="val 50000"/>
              <a:gd name="adj2" fmla="val 100000"/>
            </a:avLst>
          </a:prstGeom>
          <a:solidFill>
            <a:schemeClr val="bg1">
              <a:lumMod val="65000"/>
            </a:schemeClr>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10138" y="9154370"/>
            <a:ext cx="5184576" cy="253916"/>
          </a:xfrm>
          <a:prstGeom prst="rect">
            <a:avLst/>
          </a:prstGeom>
          <a:noFill/>
          <a:ln>
            <a:solidFill>
              <a:schemeClr val="tx1"/>
            </a:solidFill>
          </a:ln>
        </p:spPr>
        <p:txBody>
          <a:bodyPr wrap="square" rtlCol="0">
            <a:spAutoFit/>
          </a:bodyPr>
          <a:lstStyle/>
          <a:p>
            <a:pPr lvl="0"/>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みどり</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の活用手法</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や効果のＰＲ等により、多様な施策分野でのみどりの活用を促進</a:t>
            </a:r>
            <a:endParaRPr kumimoji="1" lang="ja-JP" altLang="en-US" dirty="0"/>
          </a:p>
        </p:txBody>
      </p: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1966</TotalTime>
  <Words>227</Words>
  <Application>Microsoft Office PowerPoint</Application>
  <PresentationFormat>A3 297x420 mm</PresentationFormat>
  <Paragraphs>40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川添　豊</cp:lastModifiedBy>
  <cp:revision>168</cp:revision>
  <cp:lastPrinted>2017-10-10T00:44:32Z</cp:lastPrinted>
  <dcterms:created xsi:type="dcterms:W3CDTF">2015-09-15T00:22:39Z</dcterms:created>
  <dcterms:modified xsi:type="dcterms:W3CDTF">2017-10-10T00:44:40Z</dcterms:modified>
</cp:coreProperties>
</file>