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0" r:id="rId2"/>
  </p:sldIdLst>
  <p:sldSz cx="9601200" cy="128016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0C3"/>
    <a:srgbClr val="43CBDD"/>
    <a:srgbClr val="FF6699"/>
    <a:srgbClr val="660066"/>
    <a:srgbClr val="320011"/>
    <a:srgbClr val="58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52" autoAdjust="0"/>
  </p:normalViewPr>
  <p:slideViewPr>
    <p:cSldViewPr snapToGrid="0">
      <p:cViewPr varScale="1">
        <p:scale>
          <a:sx n="51" d="100"/>
          <a:sy n="51" d="100"/>
        </p:scale>
        <p:origin x="23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736E76A-9F3C-4D45-BD53-103675A105FF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14D2879-8FE0-486E-9F65-D48476CEF8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44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18881">
              <a:defRPr/>
            </a:pPr>
            <a:fld id="{ACD93CC5-A9B8-46A1-B8C3-70AA73E05DA2}" type="slidenum">
              <a:rPr kumimoji="1" lang="ja-JP" altLang="en-US" sz="11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1018881">
                <a:defRPr/>
              </a:pPr>
              <a:t>1</a:t>
            </a:fld>
            <a:endParaRPr kumimoji="1" lang="ja-JP" altLang="en-US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3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1" y="2095078"/>
            <a:ext cx="8161020" cy="4456853"/>
          </a:xfrm>
          <a:prstGeom prst="rect">
            <a:avLst/>
          </a:prstGeom>
        </p:spPr>
        <p:txBody>
          <a:bodyPr anchor="b"/>
          <a:lstStyle>
            <a:lvl1pPr algn="ctr">
              <a:defRPr sz="59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6723805"/>
            <a:ext cx="7200900" cy="3090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5"/>
            </a:lvl1pPr>
            <a:lvl2pPr marL="456245" indent="0" algn="ctr">
              <a:buNone/>
              <a:defRPr sz="1996"/>
            </a:lvl2pPr>
            <a:lvl3pPr marL="912490" indent="0" algn="ctr">
              <a:buNone/>
              <a:defRPr sz="1797"/>
            </a:lvl3pPr>
            <a:lvl4pPr marL="1368736" indent="0" algn="ctr">
              <a:buNone/>
              <a:defRPr sz="1596"/>
            </a:lvl4pPr>
            <a:lvl5pPr marL="1824982" indent="0" algn="ctr">
              <a:buNone/>
              <a:defRPr sz="1596"/>
            </a:lvl5pPr>
            <a:lvl6pPr marL="2281227" indent="0" algn="ctr">
              <a:buNone/>
              <a:defRPr sz="1596"/>
            </a:lvl6pPr>
            <a:lvl7pPr marL="2737472" indent="0" algn="ctr">
              <a:buNone/>
              <a:defRPr sz="1596"/>
            </a:lvl7pPr>
            <a:lvl8pPr marL="3193718" indent="0" algn="ctr">
              <a:buNone/>
              <a:defRPr sz="1596"/>
            </a:lvl8pPr>
            <a:lvl9pPr marL="3649963" indent="0" algn="ctr">
              <a:buNone/>
              <a:defRPr sz="159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3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598" y="3407674"/>
            <a:ext cx="8280006" cy="81232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3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8" cy="1084876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3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98" y="3407674"/>
            <a:ext cx="8280006" cy="81232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4" y="3191515"/>
            <a:ext cx="8281034" cy="5325109"/>
          </a:xfrm>
          <a:prstGeom prst="rect">
            <a:avLst/>
          </a:prstGeom>
        </p:spPr>
        <p:txBody>
          <a:bodyPr anchor="b"/>
          <a:lstStyle>
            <a:lvl1pPr>
              <a:defRPr sz="59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4" y="8567001"/>
            <a:ext cx="8281034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5">
                <a:solidFill>
                  <a:schemeClr val="tx1"/>
                </a:solidFill>
              </a:defRPr>
            </a:lvl1pPr>
            <a:lvl2pPr marL="456245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49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873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9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12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747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371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996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6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5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69"/>
            <a:ext cx="8281034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5" b="1"/>
            </a:lvl1pPr>
            <a:lvl2pPr marL="456245" indent="0">
              <a:buNone/>
              <a:defRPr sz="1996" b="1"/>
            </a:lvl2pPr>
            <a:lvl3pPr marL="912490" indent="0">
              <a:buNone/>
              <a:defRPr sz="1797" b="1"/>
            </a:lvl3pPr>
            <a:lvl4pPr marL="1368736" indent="0">
              <a:buNone/>
              <a:defRPr sz="1596" b="1"/>
            </a:lvl4pPr>
            <a:lvl5pPr marL="1824982" indent="0">
              <a:buNone/>
              <a:defRPr sz="1596" b="1"/>
            </a:lvl5pPr>
            <a:lvl6pPr marL="2281227" indent="0">
              <a:buNone/>
              <a:defRPr sz="1596" b="1"/>
            </a:lvl6pPr>
            <a:lvl7pPr marL="2737472" indent="0">
              <a:buNone/>
              <a:defRPr sz="1596" b="1"/>
            </a:lvl7pPr>
            <a:lvl8pPr marL="3193718" indent="0">
              <a:buNone/>
              <a:defRPr sz="1596" b="1"/>
            </a:lvl8pPr>
            <a:lvl9pPr marL="3649963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0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5" b="1"/>
            </a:lvl1pPr>
            <a:lvl2pPr marL="456245" indent="0">
              <a:buNone/>
              <a:defRPr sz="1996" b="1"/>
            </a:lvl2pPr>
            <a:lvl3pPr marL="912490" indent="0">
              <a:buNone/>
              <a:defRPr sz="1797" b="1"/>
            </a:lvl3pPr>
            <a:lvl4pPr marL="1368736" indent="0">
              <a:buNone/>
              <a:defRPr sz="1596" b="1"/>
            </a:lvl4pPr>
            <a:lvl5pPr marL="1824982" indent="0">
              <a:buNone/>
              <a:defRPr sz="1596" b="1"/>
            </a:lvl5pPr>
            <a:lvl6pPr marL="2281227" indent="0">
              <a:buNone/>
              <a:defRPr sz="1596" b="1"/>
            </a:lvl6pPr>
            <a:lvl7pPr marL="2737472" indent="0">
              <a:buNone/>
              <a:defRPr sz="1596" b="1"/>
            </a:lvl7pPr>
            <a:lvl8pPr marL="3193718" indent="0">
              <a:buNone/>
              <a:defRPr sz="1596" b="1"/>
            </a:lvl8pPr>
            <a:lvl9pPr marL="3649963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0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1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1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193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245" indent="0">
              <a:buNone/>
              <a:defRPr sz="1397"/>
            </a:lvl2pPr>
            <a:lvl3pPr marL="912490" indent="0">
              <a:buNone/>
              <a:defRPr sz="1197"/>
            </a:lvl3pPr>
            <a:lvl4pPr marL="1368736" indent="0">
              <a:buNone/>
              <a:defRPr sz="998"/>
            </a:lvl4pPr>
            <a:lvl5pPr marL="1824982" indent="0">
              <a:buNone/>
              <a:defRPr sz="998"/>
            </a:lvl5pPr>
            <a:lvl6pPr marL="2281227" indent="0">
              <a:buNone/>
              <a:defRPr sz="998"/>
            </a:lvl6pPr>
            <a:lvl7pPr marL="2737472" indent="0">
              <a:buNone/>
              <a:defRPr sz="998"/>
            </a:lvl7pPr>
            <a:lvl8pPr marL="3193718" indent="0">
              <a:buNone/>
              <a:defRPr sz="998"/>
            </a:lvl8pPr>
            <a:lvl9pPr marL="3649963" indent="0">
              <a:buNone/>
              <a:defRPr sz="9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1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1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3"/>
            </a:lvl1pPr>
            <a:lvl2pPr marL="456245" indent="0">
              <a:buNone/>
              <a:defRPr sz="2794"/>
            </a:lvl2pPr>
            <a:lvl3pPr marL="912490" indent="0">
              <a:buNone/>
              <a:defRPr sz="2395"/>
            </a:lvl3pPr>
            <a:lvl4pPr marL="1368736" indent="0">
              <a:buNone/>
              <a:defRPr sz="1996"/>
            </a:lvl4pPr>
            <a:lvl5pPr marL="1824982" indent="0">
              <a:buNone/>
              <a:defRPr sz="1996"/>
            </a:lvl5pPr>
            <a:lvl6pPr marL="2281227" indent="0">
              <a:buNone/>
              <a:defRPr sz="1996"/>
            </a:lvl6pPr>
            <a:lvl7pPr marL="2737472" indent="0">
              <a:buNone/>
              <a:defRPr sz="1996"/>
            </a:lvl7pPr>
            <a:lvl8pPr marL="3193718" indent="0">
              <a:buNone/>
              <a:defRPr sz="1996"/>
            </a:lvl8pPr>
            <a:lvl9pPr marL="3649963" indent="0">
              <a:buNone/>
              <a:defRPr sz="1996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245" indent="0">
              <a:buNone/>
              <a:defRPr sz="1397"/>
            </a:lvl2pPr>
            <a:lvl3pPr marL="912490" indent="0">
              <a:buNone/>
              <a:defRPr sz="1197"/>
            </a:lvl3pPr>
            <a:lvl4pPr marL="1368736" indent="0">
              <a:buNone/>
              <a:defRPr sz="998"/>
            </a:lvl4pPr>
            <a:lvl5pPr marL="1824982" indent="0">
              <a:buNone/>
              <a:defRPr sz="998"/>
            </a:lvl5pPr>
            <a:lvl6pPr marL="2281227" indent="0">
              <a:buNone/>
              <a:defRPr sz="998"/>
            </a:lvl6pPr>
            <a:lvl7pPr marL="2737472" indent="0">
              <a:buNone/>
              <a:defRPr sz="998"/>
            </a:lvl7pPr>
            <a:lvl8pPr marL="3193718" indent="0">
              <a:buNone/>
              <a:defRPr sz="998"/>
            </a:lvl8pPr>
            <a:lvl9pPr marL="3649963" indent="0">
              <a:buNone/>
              <a:defRPr sz="9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5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53657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107314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60971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214628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227297" indent="-227297" algn="l" defTabSz="911052" rtl="0" fontAlgn="base">
        <a:lnSpc>
          <a:spcPct val="90000"/>
        </a:lnSpc>
        <a:spcBef>
          <a:spcPts val="998"/>
        </a:spcBef>
        <a:spcAft>
          <a:spcPct val="0"/>
        </a:spcAft>
        <a:buFont typeface="Arial" pitchFamily="34" charset="0"/>
        <a:buChar char="•"/>
        <a:defRPr kumimoji="1"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3755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2347" kern="1200">
          <a:solidFill>
            <a:schemeClr val="tx1"/>
          </a:solidFill>
          <a:latin typeface="+mn-lt"/>
          <a:ea typeface="+mn-ea"/>
          <a:cs typeface="+mn-cs"/>
        </a:defRPr>
      </a:lvl2pPr>
      <a:lvl3pPr marL="1140211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669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63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49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5596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1841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086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245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490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736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4982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227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472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3718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49963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71991" y="290594"/>
            <a:ext cx="8271466" cy="1397883"/>
          </a:xfrm>
          <a:prstGeom prst="rect">
            <a:avLst/>
          </a:prstGeom>
          <a:noFill/>
        </p:spPr>
        <p:txBody>
          <a:bodyPr wrap="square" lIns="104204" tIns="52102" rIns="104204" bIns="52102" rtlCol="0">
            <a:spAutoFit/>
          </a:bodyPr>
          <a:lstStyle/>
          <a:p>
            <a:pPr defTabSz="1195907"/>
            <a:r>
              <a:rPr kumimoji="1" lang="ja-JP" altLang="en-US" sz="2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ＦＡＸ送付先　</a:t>
            </a:r>
            <a:r>
              <a:rPr kumimoji="1" lang="ja-JP" altLang="en-US" sz="20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０７２－４３８－２０６９</a:t>
            </a:r>
            <a:endParaRPr kumimoji="1" lang="en-US" altLang="ja-JP" sz="2000" b="1" u="sng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2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メール送付先　</a:t>
            </a:r>
            <a:r>
              <a:rPr kumimoji="1" lang="en-US" altLang="ja-JP" sz="20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senshunotomidori-g04@sbox.pref.osaka.lg.jp</a:t>
            </a:r>
            <a:endParaRPr kumimoji="1" lang="en-US" altLang="ja-JP" sz="20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2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6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大阪府泉州農と緑の総合事務所 農の普及課　中上・梅澤・寺岡　宛</a:t>
            </a:r>
            <a:endParaRPr kumimoji="1" lang="en-US" altLang="ja-JP" sz="1643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2053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申込締切　　</a:t>
            </a:r>
            <a:r>
              <a:rPr kumimoji="1" lang="ja-JP" altLang="en-US" sz="18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令和７年</a:t>
            </a:r>
            <a:r>
              <a:rPr kumimoji="1" lang="ja-JP" altLang="en-US" sz="24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kumimoji="1" lang="ja-JP" altLang="en-US" sz="24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１５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</a:t>
            </a:r>
            <a:r>
              <a:rPr kumimoji="1" lang="ja-JP" altLang="en-US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（水）まで</a:t>
            </a:r>
            <a:r>
              <a:rPr kumimoji="1" lang="ja-JP" altLang="en-US" b="1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kumimoji="1" lang="en-US" altLang="ja-JP" sz="2053" b="1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263" y="7206658"/>
            <a:ext cx="8332194" cy="274499"/>
          </a:xfrm>
          <a:prstGeom prst="rect">
            <a:avLst/>
          </a:prstGeom>
          <a:noFill/>
        </p:spPr>
        <p:txBody>
          <a:bodyPr wrap="square" lIns="104204" tIns="52102" rIns="104204" bIns="52102" rtlCol="0">
            <a:spAutoFit/>
          </a:bodyPr>
          <a:lstStyle/>
          <a:p>
            <a:pPr defTabSz="1195907"/>
            <a:r>
              <a:rPr kumimoji="1" lang="en-US" altLang="ja-JP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ご記入いただいた情報は、主催者からの連絡、情報提供、当日資料等のため使用することがありますので、予めご了承ください。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06528" y="218349"/>
            <a:ext cx="1822681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204" tIns="52102" rIns="104204" bIns="52102" rtlCol="0" anchor="ctr">
            <a:spAutoFit/>
          </a:bodyPr>
          <a:lstStyle/>
          <a:p>
            <a:pPr algn="ctr" defTabSz="1195907"/>
            <a:r>
              <a:rPr kumimoji="1" lang="ja-JP" altLang="en-US" sz="2053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参加申込書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71992" y="1864471"/>
            <a:ext cx="8257217" cy="43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4" tIns="52102" rIns="104204" bIns="52102" rtlCol="0" anchor="ctr"/>
          <a:lstStyle/>
          <a:p>
            <a:pPr algn="ctr" defTabSz="1195907"/>
            <a:r>
              <a:rPr kumimoji="1" lang="ja-JP" altLang="en-US" sz="2053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１月２０日「ＯＥＭ事業者とつながる交流会」参加申込書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7272" y="12396631"/>
            <a:ext cx="86066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195907"/>
            <a:r>
              <a:rPr kumimoji="1" lang="ja-JP" altLang="en-US" sz="14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主催：大阪府（泉州農と緑の総合事務所、流通対策室）　運営：（地独）大阪府立環境農林水産総合研究所</a:t>
            </a:r>
            <a:endParaRPr kumimoji="1" lang="en-US" altLang="ja-JP" sz="14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74230"/>
              </p:ext>
            </p:extLst>
          </p:nvPr>
        </p:nvGraphicFramePr>
        <p:xfrm>
          <a:off x="671992" y="2436827"/>
          <a:ext cx="8257217" cy="4750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451">
                  <a:extLst>
                    <a:ext uri="{9D8B030D-6E8A-4147-A177-3AD203B41FA5}">
                      <a16:colId xmlns:a16="http://schemas.microsoft.com/office/drawing/2014/main" val="3828783320"/>
                    </a:ext>
                  </a:extLst>
                </a:gridCol>
                <a:gridCol w="585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事業者名（農園名等）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rowSpan="3"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参加者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代表</a:t>
                      </a: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氏名</a:t>
                      </a: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/>
                </a:tc>
                <a:extLst>
                  <a:ext uri="{0D108BD9-81ED-4DB2-BD59-A6C34878D82A}">
                    <a16:rowId xmlns:a16="http://schemas.microsoft.com/office/drawing/2014/main" val="149399911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住所（農園所在地）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172778133"/>
                  </a:ext>
                </a:extLst>
              </a:tr>
              <a:tr h="774408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連絡先</a:t>
                      </a: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携帯電話番号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en-US" altLang="ja-JP" sz="9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メールアドレス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sz="7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762996394"/>
                  </a:ext>
                </a:extLst>
              </a:tr>
              <a:tr h="374551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その他参加予定者名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/>
                </a:tc>
                <a:extLst>
                  <a:ext uri="{0D108BD9-81ED-4DB2-BD59-A6C34878D82A}">
                    <a16:rowId xmlns:a16="http://schemas.microsoft.com/office/drawing/2014/main" val="126664148"/>
                  </a:ext>
                </a:extLst>
              </a:tr>
              <a:tr h="374551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生産している農産物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2852309133"/>
                  </a:ext>
                </a:extLst>
              </a:tr>
              <a:tr h="374551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生産している加工品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989695136"/>
                  </a:ext>
                </a:extLst>
              </a:tr>
              <a:tr h="620169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興味のある加工品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□ピクルス　□ドレッシング　□ジャム　□粉末加工　□レトルト食品　□飲料</a:t>
                      </a:r>
                    </a:p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□その他（　　　　　　　　　　　　　　　　　　　　　　　　　　　　　　　　　）</a:t>
                      </a: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339463614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その他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講師に聞いてみたいこと、障がい等がある方で配慮が必要な方は事前にご記入ください。</a:t>
                      </a: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4C864F1-3A13-49FC-B6F6-21946F4BE213}"/>
              </a:ext>
            </a:extLst>
          </p:cNvPr>
          <p:cNvSpPr/>
          <p:nvPr/>
        </p:nvSpPr>
        <p:spPr>
          <a:xfrm>
            <a:off x="763974" y="7547006"/>
            <a:ext cx="24858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195907"/>
            <a:r>
              <a:rPr kumimoji="1" lang="ja-JP" altLang="en-US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■ 協力事業者紹介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313606-2D24-4600-A8CE-AA1EE3DD2204}"/>
              </a:ext>
            </a:extLst>
          </p:cNvPr>
          <p:cNvSpPr txBox="1"/>
          <p:nvPr/>
        </p:nvSpPr>
        <p:spPr>
          <a:xfrm>
            <a:off x="6284065" y="1321101"/>
            <a:ext cx="25673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195907"/>
            <a:r>
              <a:rPr kumimoji="1" lang="en-US" altLang="ja-JP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申込多数の場合は原則先着順とし、</a:t>
            </a:r>
            <a:endParaRPr kumimoji="1" lang="en-US" altLang="ja-JP" sz="11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参加いただく方には別途通知します。</a:t>
            </a:r>
          </a:p>
        </p:txBody>
      </p:sp>
      <p:graphicFrame>
        <p:nvGraphicFramePr>
          <p:cNvPr id="70" name="表 2">
            <a:extLst>
              <a:ext uri="{FF2B5EF4-FFF2-40B4-BE49-F238E27FC236}">
                <a16:creationId xmlns:a16="http://schemas.microsoft.com/office/drawing/2014/main" id="{05FF04BF-A86E-43AD-A335-6B6216AC2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2368"/>
              </p:ext>
            </p:extLst>
          </p:nvPr>
        </p:nvGraphicFramePr>
        <p:xfrm>
          <a:off x="624600" y="7897117"/>
          <a:ext cx="8416473" cy="214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2060733208"/>
                    </a:ext>
                  </a:extLst>
                </a:gridCol>
                <a:gridCol w="208473">
                  <a:extLst>
                    <a:ext uri="{9D8B030D-6E8A-4147-A177-3AD203B41FA5}">
                      <a16:colId xmlns:a16="http://schemas.microsoft.com/office/drawing/2014/main" val="843874262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671107169"/>
                    </a:ext>
                  </a:extLst>
                </a:gridCol>
              </a:tblGrid>
              <a:tr h="3496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ＮＳＷ株式会社（いずみピクルス）</a:t>
                      </a:r>
                      <a:r>
                        <a:rPr kumimoji="0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＠泉佐野市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Courier New" panose="02070309020205020404" pitchFamily="49" charset="0"/>
                        </a:rPr>
                        <a:t>有限会社　千総　</a:t>
                      </a:r>
                      <a:r>
                        <a:rPr kumimoji="0" lang="ja-JP" alt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Courier New" panose="02070309020205020404" pitchFamily="49" charset="0"/>
                        </a:rPr>
                        <a:t>＠堺市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8929"/>
                  </a:ext>
                </a:extLst>
              </a:tr>
              <a:tr h="177972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泉州自慢の野菜を中心に、よりすぐりの食材を自由な発想でピクルスにしています。規格外の野菜を活かすこともできます。地元生産者の方とともに泉州野菜のブランド価値向上に取り組み、地</a:t>
                      </a:r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域をより元気にすることが</a:t>
                      </a:r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私たちの目標です。</a:t>
                      </a:r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OEM</a:t>
                      </a:r>
                      <a:r>
                        <a:rPr kumimoji="1" lang="ja-JP" altLang="en-US" sz="11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商品：ピクルス、ジャム、</a:t>
                      </a:r>
                      <a:endParaRPr kumimoji="1" lang="en-US" altLang="ja-JP" sz="11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               ドレッシング</a:t>
                      </a:r>
                      <a:endParaRPr kumimoji="1" lang="ja-JP" altLang="en-US" sz="14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地元・大阪の良質なフルーツを使用し、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『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シンプル且つ上質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』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なジャムを提供しています。自社製品の無添加ジャムやコンフィチュールの製造で得たノウハウを活かし、お客様のご要望に応じて商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品企画のご提案や製造を承って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おります。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OEM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商品：ジャム、コンフィチュ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　　　　　 ールなど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26682"/>
                  </a:ext>
                </a:extLst>
              </a:tr>
            </a:tbl>
          </a:graphicData>
        </a:graphic>
      </p:graphicFrame>
      <p:graphicFrame>
        <p:nvGraphicFramePr>
          <p:cNvPr id="71" name="表 2">
            <a:extLst>
              <a:ext uri="{FF2B5EF4-FFF2-40B4-BE49-F238E27FC236}">
                <a16:creationId xmlns:a16="http://schemas.microsoft.com/office/drawing/2014/main" id="{60E33BDA-F64E-4F90-959A-BAD01620C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91373"/>
              </p:ext>
            </p:extLst>
          </p:nvPr>
        </p:nvGraphicFramePr>
        <p:xfrm>
          <a:off x="611263" y="10142399"/>
          <a:ext cx="8425652" cy="211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2060733208"/>
                    </a:ext>
                  </a:extLst>
                </a:gridCol>
                <a:gridCol w="217652">
                  <a:extLst>
                    <a:ext uri="{9D8B030D-6E8A-4147-A177-3AD203B41FA5}">
                      <a16:colId xmlns:a16="http://schemas.microsoft.com/office/drawing/2014/main" val="843874262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6711071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合同会社　ＦＡＮ ＳＴＥＰ　</a:t>
                      </a:r>
                      <a:r>
                        <a:rPr kumimoji="0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＠大阪市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丸和食品株式会社</a:t>
                      </a:r>
                      <a:r>
                        <a:rPr kumimoji="0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　</a:t>
                      </a:r>
                      <a:r>
                        <a:rPr kumimoji="1" lang="ja-JP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Courier New" panose="02070309020205020404" pitchFamily="49" charset="0"/>
                        </a:rPr>
                        <a:t>＠和泉市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8929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農産物を、食品メーカーのニーズに基づ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き、受け入れ可能な規格に一次加工し、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原材料として提案、納品します。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案件ごとの事情に応じてレシピ開発、試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作を実施し、必要によっては技術課題の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研究、ネーミングや食品表示の助言も行</a:t>
                      </a:r>
                      <a:endParaRPr kumimoji="1" lang="en-US" altLang="ja-JP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います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OEM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商品：えだまめパウダーなど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当社は総合食品商社で商品の卸売りから、道の駅直売所と外食の運営、業務用食材店舗、製造加工と一環として、当社のノウハウと協力工場や外食産業、小売店まで食材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のＡ～Ｚまでご一緒に商品開発し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皆さんの商品・発想・アイデアを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商品にします。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OEM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商品：飲料、レトルト、調味料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               など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26682"/>
                  </a:ext>
                </a:extLst>
              </a:tr>
            </a:tbl>
          </a:graphicData>
        </a:graphic>
      </p:graphicFrame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2E481943-837B-4C71-80F2-CE17623C7A7A}"/>
              </a:ext>
            </a:extLst>
          </p:cNvPr>
          <p:cNvSpPr/>
          <p:nvPr/>
        </p:nvSpPr>
        <p:spPr>
          <a:xfrm>
            <a:off x="7312479" y="9011424"/>
            <a:ext cx="1494064" cy="920959"/>
          </a:xfrm>
          <a:prstGeom prst="roundRect">
            <a:avLst>
              <a:gd name="adj" fmla="val 616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※</a:t>
            </a:r>
            <a:r>
              <a:rPr kumimoji="1" lang="ja-JP" altLang="en-US" dirty="0"/>
              <a:t>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223EFF-0B4B-4A53-8DE6-9DDB04CB32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9511" y="10769799"/>
            <a:ext cx="1283451" cy="9625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F4E4B4-10E6-4265-A384-335BB20494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299" y="11167897"/>
            <a:ext cx="1495676" cy="9775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9C44470-0B64-4601-ADCF-CEEBC40AF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425" y="8889658"/>
            <a:ext cx="1936496" cy="110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C69C3A-C021-4E5C-930F-21E1FFFE36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482" y="8925795"/>
            <a:ext cx="1694691" cy="10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6279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672</TotalTime>
  <Words>532</Words>
  <Application>Microsoft Office PowerPoint</Application>
  <PresentationFormat>A3 297x420 mm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HGPｺﾞｼｯｸM</vt:lpstr>
      <vt:lpstr>HGP創英ﾌﾟﾚｾﾞﾝｽEB</vt:lpstr>
      <vt:lpstr>HGSｺﾞｼｯｸM</vt:lpstr>
      <vt:lpstr>游ゴシック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Masako</dc:creator>
  <cp:lastModifiedBy>寺岡　真子</cp:lastModifiedBy>
  <cp:revision>59</cp:revision>
  <cp:lastPrinted>2024-12-20T00:18:57Z</cp:lastPrinted>
  <dcterms:created xsi:type="dcterms:W3CDTF">2024-12-12T04:33:35Z</dcterms:created>
  <dcterms:modified xsi:type="dcterms:W3CDTF">2024-12-24T01:24:56Z</dcterms:modified>
</cp:coreProperties>
</file>