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3300"/>
    <a:srgbClr val="3399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p:scale>
          <a:sx n="125" d="100"/>
          <a:sy n="125" d="100"/>
        </p:scale>
        <p:origin x="-1914" y="-214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2021/5/12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2021/5/12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2021/5/12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角丸四角形 77"/>
          <p:cNvSpPr/>
          <p:nvPr/>
        </p:nvSpPr>
        <p:spPr>
          <a:xfrm>
            <a:off x="4378658" y="6954490"/>
            <a:ext cx="4358941" cy="2520279"/>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9" name="角丸四角形 68"/>
          <p:cNvSpPr/>
          <p:nvPr/>
        </p:nvSpPr>
        <p:spPr>
          <a:xfrm>
            <a:off x="4377558" y="632335"/>
            <a:ext cx="8359946" cy="623833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75" name="角丸四角形 74"/>
          <p:cNvSpPr/>
          <p:nvPr/>
        </p:nvSpPr>
        <p:spPr>
          <a:xfrm>
            <a:off x="103011" y="624756"/>
            <a:ext cx="4199065" cy="8856364"/>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9" name="角丸四角形 78"/>
          <p:cNvSpPr/>
          <p:nvPr/>
        </p:nvSpPr>
        <p:spPr>
          <a:xfrm>
            <a:off x="4384856" y="6956676"/>
            <a:ext cx="4356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検討内容（案）</a:t>
            </a:r>
          </a:p>
        </p:txBody>
      </p:sp>
      <p:sp>
        <p:nvSpPr>
          <p:cNvPr id="90" name="角丸四角形 89"/>
          <p:cNvSpPr/>
          <p:nvPr/>
        </p:nvSpPr>
        <p:spPr>
          <a:xfrm>
            <a:off x="8821039" y="6954678"/>
            <a:ext cx="3910210" cy="2532791"/>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7" name="角丸四角形 96"/>
          <p:cNvSpPr/>
          <p:nvPr/>
        </p:nvSpPr>
        <p:spPr>
          <a:xfrm>
            <a:off x="8821132" y="6954490"/>
            <a:ext cx="39168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anose="020B0604030504040204" pitchFamily="50" charset="-128"/>
                <a:ea typeface="Meiryo UI" panose="020B0604030504040204" pitchFamily="50" charset="-128"/>
              </a:rPr>
              <a:t>検討スケジュール（案）</a:t>
            </a:r>
          </a:p>
        </p:txBody>
      </p:sp>
      <p:sp>
        <p:nvSpPr>
          <p:cNvPr id="43" name="角丸四角形 42"/>
          <p:cNvSpPr/>
          <p:nvPr/>
        </p:nvSpPr>
        <p:spPr>
          <a:xfrm>
            <a:off x="179594" y="75275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9068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654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3" name="角丸四角形 92"/>
          <p:cNvSpPr/>
          <p:nvPr/>
        </p:nvSpPr>
        <p:spPr>
          <a:xfrm>
            <a:off x="109499" y="633452"/>
            <a:ext cx="41976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a:latin typeface="Meiryo UI" pitchFamily="50" charset="-128"/>
                <a:ea typeface="Meiryo UI" pitchFamily="50" charset="-128"/>
                <a:cs typeface="Meiryo UI" pitchFamily="50" charset="-128"/>
              </a:rPr>
              <a:t>背景</a:t>
            </a:r>
          </a:p>
        </p:txBody>
      </p:sp>
      <p:sp>
        <p:nvSpPr>
          <p:cNvPr id="99" name="角丸四角形 98"/>
          <p:cNvSpPr/>
          <p:nvPr/>
        </p:nvSpPr>
        <p:spPr>
          <a:xfrm>
            <a:off x="4384576" y="633766"/>
            <a:ext cx="8352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a:latin typeface="Meiryo UI" pitchFamily="50" charset="-128"/>
                <a:ea typeface="Meiryo UI" pitchFamily="50" charset="-128"/>
                <a:cs typeface="Meiryo UI" pitchFamily="50" charset="-128"/>
              </a:rPr>
              <a:t>事業者の取組みを促進するための制度の現状・課題</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938225" cy="475271"/>
            <a:chOff x="737" y="402"/>
            <a:chExt cx="13540"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事業者における脱炭素化を促進するための制度のあり方について</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68"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5" name="角丸四角形 94"/>
          <p:cNvSpPr/>
          <p:nvPr/>
        </p:nvSpPr>
        <p:spPr>
          <a:xfrm>
            <a:off x="285703" y="6685508"/>
            <a:ext cx="3894933" cy="443663"/>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nSpc>
                <a:spcPts val="1500"/>
              </a:lnSpc>
            </a:pP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＜削減目標＞</a:t>
            </a:r>
            <a:r>
              <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年度の府域の温室効果ガス排出量を　　　</a:t>
            </a:r>
            <a:endPar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年度比で</a:t>
            </a:r>
            <a:r>
              <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％削減</a:t>
            </a:r>
            <a:endParaRPr lang="ja-JP" altLang="en-US" sz="8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9EB149AD-D045-47C6-9623-93D64379E8EC}"/>
              </a:ext>
            </a:extLst>
          </p:cNvPr>
          <p:cNvSpPr/>
          <p:nvPr/>
        </p:nvSpPr>
        <p:spPr>
          <a:xfrm>
            <a:off x="4384576" y="7320880"/>
            <a:ext cx="4328458" cy="2054409"/>
          </a:xfrm>
          <a:prstGeom prst="rect">
            <a:avLst/>
          </a:prstGeom>
        </p:spPr>
        <p:txBody>
          <a:bodyPr wrap="square">
            <a:spAutoFit/>
          </a:bodyPr>
          <a:lstStyle/>
          <a:p>
            <a:pPr>
              <a:lnSpc>
                <a:spcPts val="1500"/>
              </a:lnSpc>
            </a:pPr>
            <a:r>
              <a:rPr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〇小売電気事業者の電力販売量・再生可能エネルギー導入量等</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pP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に関する新たな計画書・報告書制度の検討</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5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・電気の排出係数の算定に必要となる電力販売量を把握するとともに、再エネ導入量を把握・供給拡大するため、どのような制度を構築するのか</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500"/>
              </a:lnSpc>
              <a:spcBef>
                <a:spcPts val="600"/>
              </a:spcBef>
            </a:pPr>
            <a:r>
              <a:rPr lang="ja-JP" altLang="en-US"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〇温暖化防止条例に基づく特定事業者の取組強化の検討</a:t>
            </a:r>
            <a:endParaRPr lang="en-US" altLang="ja-JP" sz="1200" b="1" u="sng"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500"/>
              </a:lnSpc>
              <a:spcBef>
                <a:spcPts val="600"/>
              </a:spcBef>
            </a:pPr>
            <a:r>
              <a:rPr lang="ja-JP" altLang="en-US"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・再エネ導入など、特定事業者によるさらなる排出削減、適応に関する取組状況の把握及び取組促進を図るため、どのように現行制度を見直すのか（削減率の目安、優良事業者へのインセンティブ等）</a:t>
            </a:r>
            <a:endParaRPr lang="en-US" altLang="ja-JP" sz="12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5" name="グループ化 4"/>
          <p:cNvGrpSpPr/>
          <p:nvPr/>
        </p:nvGrpSpPr>
        <p:grpSpPr>
          <a:xfrm>
            <a:off x="284005" y="3362898"/>
            <a:ext cx="4011213" cy="2949870"/>
            <a:chOff x="4676729" y="1834791"/>
            <a:chExt cx="4011213" cy="2949870"/>
          </a:xfrm>
        </p:grpSpPr>
        <p:sp>
          <p:nvSpPr>
            <p:cNvPr id="74" name="正方形/長方形 73"/>
            <p:cNvSpPr/>
            <p:nvPr/>
          </p:nvSpPr>
          <p:spPr>
            <a:xfrm>
              <a:off x="4676729" y="4538440"/>
              <a:ext cx="4011213" cy="246221"/>
            </a:xfrm>
            <a:prstGeom prst="rect">
              <a:avLst/>
            </a:prstGeom>
          </p:spPr>
          <p:txBody>
            <a:bodyPr wrap="square">
              <a:spAutoFit/>
            </a:bodyPr>
            <a:lstStyle/>
            <a:p>
              <a:pPr algn="ctr"/>
              <a:r>
                <a:rPr lang="en-US" altLang="ja-JP" sz="1000" dirty="0">
                  <a:latin typeface="Meiryo UI" panose="020B0604030504040204" pitchFamily="50" charset="-128"/>
                  <a:ea typeface="Meiryo UI" panose="020B0604030504040204" pitchFamily="50" charset="-128"/>
                  <a:cs typeface="Meiryo UI" panose="020B0604030504040204" pitchFamily="50" charset="-128"/>
                </a:rPr>
                <a:t>2050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年二酸化炭素排出量実質ゼロに向けたアプローチ（概念図）</a:t>
              </a:r>
            </a:p>
          </p:txBody>
        </p:sp>
        <p:pic>
          <p:nvPicPr>
            <p:cNvPr id="2" name="図 1"/>
            <p:cNvPicPr>
              <a:picLocks noChangeAspect="1"/>
            </p:cNvPicPr>
            <p:nvPr/>
          </p:nvPicPr>
          <p:blipFill>
            <a:blip r:embed="rId3"/>
            <a:stretch>
              <a:fillRect/>
            </a:stretch>
          </p:blipFill>
          <p:spPr>
            <a:xfrm>
              <a:off x="4691809" y="1834791"/>
              <a:ext cx="3912508" cy="2730269"/>
            </a:xfrm>
            <a:prstGeom prst="rect">
              <a:avLst/>
            </a:prstGeom>
          </p:spPr>
        </p:pic>
      </p:grpSp>
      <p:grpSp>
        <p:nvGrpSpPr>
          <p:cNvPr id="4" name="グループ化 3"/>
          <p:cNvGrpSpPr/>
          <p:nvPr/>
        </p:nvGrpSpPr>
        <p:grpSpPr>
          <a:xfrm>
            <a:off x="6177982" y="46261"/>
            <a:ext cx="5407394" cy="460777"/>
            <a:chOff x="6029203" y="46261"/>
            <a:chExt cx="5407394" cy="460777"/>
          </a:xfrm>
        </p:grpSpPr>
        <p:pic>
          <p:nvPicPr>
            <p:cNvPr id="1026"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sp>
        <p:nvSpPr>
          <p:cNvPr id="58" name="角丸四角形 57"/>
          <p:cNvSpPr/>
          <p:nvPr/>
        </p:nvSpPr>
        <p:spPr>
          <a:xfrm>
            <a:off x="284005" y="7169975"/>
            <a:ext cx="3889240" cy="654961"/>
          </a:xfrm>
          <a:prstGeom prst="roundRect">
            <a:avLst>
              <a:gd name="adj" fmla="val 11940"/>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nSpc>
                <a:spcPts val="1500"/>
              </a:lnSpc>
            </a:pP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＜管理指標＞</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エネルギー消費量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438PJ</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605PJ </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電気の排出係数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0.33kg-CO2/kWh </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0.513 kg-CO2/kWh </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8" name="角丸四角形 67"/>
          <p:cNvSpPr/>
          <p:nvPr/>
        </p:nvSpPr>
        <p:spPr>
          <a:xfrm>
            <a:off x="299085" y="7876327"/>
            <a:ext cx="3881551" cy="1449744"/>
          </a:xfrm>
          <a:prstGeom prst="roundRect">
            <a:avLst>
              <a:gd name="adj" fmla="val 8009"/>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nSpc>
                <a:spcPts val="1500"/>
              </a:lnSpc>
            </a:pPr>
            <a:r>
              <a:rPr lang="ja-JP" altLang="en-US"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＜主な取組指標＞</a:t>
            </a:r>
            <a:endParaRPr lang="en-US" altLang="ja-JP" sz="11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・特定事業者の温室効果ガス排出量：</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1,366</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t-CO2</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2,032</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t-CO2</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・自立・分散型エネルギー導入量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250</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kW</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以上</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2019</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185.1</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万</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kW</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・電力需要量に占める再エネ利用率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35</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nSpc>
                <a:spcPts val="1500"/>
              </a:lnSpc>
            </a:pP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2018</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15</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a:t>
            </a:r>
            <a:r>
              <a:rPr lang="ja-JP" altLang="en-US"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en-US" altLang="ja-JP" sz="11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1" name="正方形/長方形 70"/>
          <p:cNvSpPr/>
          <p:nvPr/>
        </p:nvSpPr>
        <p:spPr>
          <a:xfrm>
            <a:off x="8345016" y="4576445"/>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p:cNvSpPr/>
          <p:nvPr/>
        </p:nvSpPr>
        <p:spPr>
          <a:xfrm>
            <a:off x="9456059" y="7805886"/>
            <a:ext cx="2946769" cy="261610"/>
          </a:xfrm>
          <a:prstGeom prst="rect">
            <a:avLst/>
          </a:prstGeom>
        </p:spPr>
        <p:txBody>
          <a:bodyPr wrap="square">
            <a:spAutoFit/>
          </a:bodyPr>
          <a:lstStyle/>
          <a:p>
            <a:pPr lvl="0"/>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環境審議会温暖化対策部会で審議・検討</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8849072" y="7320880"/>
            <a:ext cx="3882177" cy="477054"/>
          </a:xfrm>
          <a:prstGeom prst="rect">
            <a:avLst/>
          </a:prstGeom>
          <a:noFill/>
          <a:ln>
            <a:noFill/>
          </a:ln>
        </p:spPr>
        <p:txBody>
          <a:bodyPr wrap="square" rtlCol="0">
            <a:spAutoFit/>
          </a:bodyPr>
          <a:lstStyle/>
          <a:p>
            <a:pPr>
              <a:lnSpc>
                <a:spcPts val="1500"/>
              </a:lnSpc>
            </a:pP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月　事業者における脱炭素化を促進するための</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制度のあり方について環境審議会に諮問</a:t>
            </a:r>
          </a:p>
        </p:txBody>
      </p:sp>
      <p:sp>
        <p:nvSpPr>
          <p:cNvPr id="77" name="テキスト ボックス 76"/>
          <p:cNvSpPr txBox="1"/>
          <p:nvPr/>
        </p:nvSpPr>
        <p:spPr>
          <a:xfrm>
            <a:off x="8911276" y="8689032"/>
            <a:ext cx="3754220" cy="723275"/>
          </a:xfrm>
          <a:prstGeom prst="rect">
            <a:avLst/>
          </a:prstGeom>
          <a:noFill/>
          <a:ln>
            <a:noFill/>
          </a:ln>
        </p:spPr>
        <p:txBody>
          <a:bodyPr wrap="square" rtlCol="0">
            <a:spAutoFit/>
          </a:bodyPr>
          <a:lstStyle/>
          <a:p>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月頃　環境審議会から答申</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月頃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パブリックコメントの募集</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３月頃</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条例・規則等の改正</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下矢印 99"/>
          <p:cNvSpPr/>
          <p:nvPr/>
        </p:nvSpPr>
        <p:spPr>
          <a:xfrm>
            <a:off x="9064652" y="7789467"/>
            <a:ext cx="412400" cy="878990"/>
          </a:xfrm>
          <a:prstGeom prst="down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3528"/>
          </a:p>
        </p:txBody>
      </p:sp>
      <p:sp>
        <p:nvSpPr>
          <p:cNvPr id="101" name="正方形/長方形 100"/>
          <p:cNvSpPr/>
          <p:nvPr/>
        </p:nvSpPr>
        <p:spPr>
          <a:xfrm>
            <a:off x="9518772" y="8021910"/>
            <a:ext cx="3212477"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第１回　制度のあり方の論点・方向性の整理</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第２回　新たな制度の骨子・項目の整理</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第３回　部会報告案とりまとめ</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05428" y="984176"/>
            <a:ext cx="4207140" cy="2462213"/>
          </a:xfrm>
          <a:prstGeom prst="rect">
            <a:avLst/>
          </a:prstGeom>
        </p:spPr>
        <p:txBody>
          <a:bodyPr wrap="square">
            <a:spAutoFit/>
          </a:bodyPr>
          <a:lstStyle/>
          <a:p>
            <a:pPr>
              <a:lnSpc>
                <a:spcPts val="150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〇大阪府における今後の地球温暖化対策について</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大阪府では、「</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年二酸化炭素排出量実質ゼロ」をめざし、</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％削減する目標を掲げた「大阪府地球温暖化対策実行計画」を、</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年３月に策定</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年に向けた対策の基本的な考え方</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500"/>
              </a:lnSpc>
              <a:spcBef>
                <a:spcPts val="600"/>
              </a:spcBef>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・気候危機及び脱炭素化に向けた認識が社会に根付くよう、意識改革・行動喚起</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5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これまで以上の省エネ・省資源</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を推進</a:t>
            </a:r>
          </a:p>
          <a:p>
            <a:pPr marL="163513" indent="-136525">
              <a:lnSpc>
                <a:spcPts val="15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再生可能エネルギー（再エネ）</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など同じエネルギーを利用するにしても</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CO</a:t>
            </a:r>
            <a:r>
              <a:rPr lang="en-US" altLang="ja-JP" sz="1200" baseline="-20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の排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出が少なくなる選択を促進</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8801447" y="3763912"/>
            <a:ext cx="3894879" cy="2980904"/>
            <a:chOff x="442696" y="6752232"/>
            <a:chExt cx="4099871" cy="3137795"/>
          </a:xfrm>
        </p:grpSpPr>
        <p:pic>
          <p:nvPicPr>
            <p:cNvPr id="103" name="図 102" title="図1-13　大阪府の部門別温室効果ガス排出量の推移"/>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48518" y="6752232"/>
              <a:ext cx="4094049" cy="2738344"/>
            </a:xfrm>
            <a:prstGeom prst="rect">
              <a:avLst/>
            </a:prstGeom>
            <a:noFill/>
            <a:ln>
              <a:noFill/>
            </a:ln>
          </p:spPr>
        </p:pic>
        <p:sp>
          <p:nvSpPr>
            <p:cNvPr id="105" name="正方形/長方形 104"/>
            <p:cNvSpPr/>
            <p:nvPr/>
          </p:nvSpPr>
          <p:spPr>
            <a:xfrm>
              <a:off x="442696" y="9501256"/>
              <a:ext cx="4028809" cy="388771"/>
            </a:xfrm>
            <a:prstGeom prst="rect">
              <a:avLst/>
            </a:prstGeom>
          </p:spPr>
          <p:txBody>
            <a:bodyPr wrap="square" lIns="0" rIns="0">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府域における部門別温室効果ガス排出量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8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spc="-3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府域全体の排出量のうち、産業・業務部門が約６割（さらに、その約６割が特定事業者分）</a:t>
              </a:r>
            </a:p>
          </p:txBody>
        </p:sp>
      </p:grpSp>
      <p:sp>
        <p:nvSpPr>
          <p:cNvPr id="106" name="正方形/長方形 105"/>
          <p:cNvSpPr/>
          <p:nvPr/>
        </p:nvSpPr>
        <p:spPr>
          <a:xfrm>
            <a:off x="4416926" y="1968763"/>
            <a:ext cx="4404114" cy="4806829"/>
          </a:xfrm>
          <a:prstGeom prst="rect">
            <a:avLst/>
          </a:prstGeom>
        </p:spPr>
        <p:txBody>
          <a:bodyPr wrap="square">
            <a:spAutoFit/>
          </a:bodyPr>
          <a:lstStyle/>
          <a:p>
            <a:pPr marL="177800" indent="-177800">
              <a:lnSpc>
                <a:spcPts val="1800"/>
              </a:lnSpc>
              <a:spcBef>
                <a:spcPts val="600"/>
              </a:spcBef>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①小売電気事業者の電力販売量・再エネ導入量等に関する新たな計画書・報告書制度の創設・運用</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＜現状・課題＞</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・電気の排出係数は、小売電気事業者への任意のアンケート調査により把握しているが、年々把握率が低下しており、今後さらに把握が困難となる見込み（事業者へのヒアリングによる）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・再エネ導入量についても把握が困難</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→電気の排出係数・再エネ導入量を確実に把握する仕組みが必要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→電気の需要側だけでなく、供給側においても再エネの導入を拡大する取組みが必要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endParaRPr lang="en-US" altLang="ja-JP"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8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②府域の排出量の多くを占める</a:t>
            </a:r>
            <a:r>
              <a:rPr lang="en-US" altLang="ja-JP" sz="1200" b="1" baseline="3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温暖化防止条例に基づく特定事業者に対する届出制度の強化による</a:t>
            </a:r>
            <a:r>
              <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200" b="1" u="sng" baseline="-1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削減の推進</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＜現状・課題＞</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・産業・業務部門の排出量のうち、約６割を特定事業者が占める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・特定事業者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830</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に対する届出制度等を実施し、３年３％を目安とした排出削減等の対策を求めているが、これまでどおりの対策では削減目標の達成は困難</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・自主的に高い目標を掲げ、より多くの削減を進めている事例もある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・適応に関する取組状況の把握が不十分</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→削減目標の達成に向けて</a:t>
            </a:r>
            <a:r>
              <a:rPr lang="ja-JP" altLang="en-US" sz="1200">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、再エネの導入促進や優良事例の水平展開など</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、特定事業者によるさらなる取組促進が必要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5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→適応などの新たな観点での取組状況の把握及び取組促進が必要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105428" y="6323801"/>
            <a:ext cx="4207140" cy="276999"/>
          </a:xfrm>
          <a:prstGeom prst="rect">
            <a:avLst/>
          </a:prstGeom>
        </p:spPr>
        <p:txBody>
          <a:bodyPr wrap="square">
            <a:spAutoFit/>
          </a:bodyPr>
          <a:lstStyle/>
          <a:p>
            <a:pPr marL="163513" indent="-136525"/>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b="1" u="sng"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年に向けた排出削減目標等</a:t>
            </a:r>
            <a:endParaRPr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4378658" y="949800"/>
            <a:ext cx="8185819" cy="861774"/>
          </a:xfrm>
          <a:prstGeom prst="rect">
            <a:avLst/>
          </a:prstGeom>
        </p:spPr>
        <p:txBody>
          <a:bodyPr wrap="square">
            <a:spAutoFit/>
          </a:bodyPr>
          <a:lstStyle/>
          <a:p>
            <a:pPr marL="177800" indent="-177800">
              <a:lnSpc>
                <a:spcPts val="18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行計画に掲げる削減目標の達成に向けては、あらゆる主体が一体となって取り組むことが不可欠。その中で、事業者における脱炭素化に向けた取組みを加速させていくことも重要であり、実行計画に掲げる具体的な取組みを推進する必要がある。</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8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「事業者における脱炭素化を促進するための制度のあり方」について諮問を行う。</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p:cNvGrpSpPr/>
          <p:nvPr/>
        </p:nvGrpSpPr>
        <p:grpSpPr>
          <a:xfrm>
            <a:off x="9171978" y="2001813"/>
            <a:ext cx="3277494" cy="2006699"/>
            <a:chOff x="9133878" y="1965519"/>
            <a:chExt cx="3277494" cy="2006699"/>
          </a:xfrm>
        </p:grpSpPr>
        <p:sp>
          <p:nvSpPr>
            <p:cNvPr id="59" name="正方形/長方形 58"/>
            <p:cNvSpPr/>
            <p:nvPr/>
          </p:nvSpPr>
          <p:spPr>
            <a:xfrm>
              <a:off x="9377575" y="3725997"/>
              <a:ext cx="2852647"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小売電気事業者へのアンケート調査による把握率</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a:blip r:embed="rId17">
              <a:clrChange>
                <a:clrFrom>
                  <a:srgbClr val="FFFFFF"/>
                </a:clrFrom>
                <a:clrTo>
                  <a:srgbClr val="FFFFFF">
                    <a:alpha val="0"/>
                  </a:srgbClr>
                </a:clrTo>
              </a:clrChange>
            </a:blip>
            <a:stretch>
              <a:fillRect/>
            </a:stretch>
          </p:blipFill>
          <p:spPr>
            <a:xfrm>
              <a:off x="9133878" y="1965519"/>
              <a:ext cx="3277494" cy="1745436"/>
            </a:xfrm>
            <a:prstGeom prst="rect">
              <a:avLst/>
            </a:prstGeom>
          </p:spPr>
        </p:pic>
      </p:grpSp>
      <p:sp>
        <p:nvSpPr>
          <p:cNvPr id="61" name="Text Box 2"/>
          <p:cNvSpPr txBox="1">
            <a:spLocks noChangeArrowheads="1"/>
          </p:cNvSpPr>
          <p:nvPr/>
        </p:nvSpPr>
        <p:spPr bwMode="auto">
          <a:xfrm>
            <a:off x="11632802" y="58464"/>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２</a:t>
            </a:r>
            <a:r>
              <a:rPr lang="en-US"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a:t>
            </a:r>
            <a:r>
              <a:rPr lang="ja-JP" altLang="en-US" sz="13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 name="正方形/長方形 5"/>
          <p:cNvSpPr/>
          <p:nvPr/>
        </p:nvSpPr>
        <p:spPr>
          <a:xfrm>
            <a:off x="4517138" y="1513632"/>
            <a:ext cx="5484062" cy="252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Tree>
    <p:extLst>
      <p:ext uri="{BB962C8B-B14F-4D97-AF65-F5344CB8AC3E}">
        <p14:creationId xmlns:p14="http://schemas.microsoft.com/office/powerpoint/2010/main" val="36803862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1042</Words>
  <Application>Microsoft Office PowerPoint</Application>
  <PresentationFormat>A3 297x420 mm</PresentationFormat>
  <Paragraphs>63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2021-05-12T06:45:29Z</dcterms:modified>
</cp:coreProperties>
</file>