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4"/>
  </p:notesMasterIdLst>
  <p:sldIdLst>
    <p:sldId id="266" r:id="rId2"/>
    <p:sldId id="265" r:id="rId3"/>
  </p:sldIdLst>
  <p:sldSz cx="15119350" cy="10691813"/>
  <p:notesSz cx="1436846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47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D5EA"/>
    <a:srgbClr val="E9EBF5"/>
    <a:srgbClr val="44546A"/>
    <a:srgbClr val="7C8C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99" autoAdjust="0"/>
  </p:normalViewPr>
  <p:slideViewPr>
    <p:cSldViewPr snapToGrid="0">
      <p:cViewPr varScale="1">
        <p:scale>
          <a:sx n="50" d="100"/>
          <a:sy n="50" d="100"/>
        </p:scale>
        <p:origin x="728" y="44"/>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4"/>
            <a:ext cx="6226336" cy="498693"/>
          </a:xfrm>
          <a:prstGeom prst="rect">
            <a:avLst/>
          </a:prstGeom>
        </p:spPr>
        <p:txBody>
          <a:bodyPr vert="horz" lIns="132610" tIns="66305" rIns="132610" bIns="66305" rtlCol="0"/>
          <a:lstStyle>
            <a:lvl1pPr algn="l">
              <a:defRPr sz="1600"/>
            </a:lvl1pPr>
          </a:lstStyle>
          <a:p>
            <a:endParaRPr kumimoji="1" lang="ja-JP" altLang="en-US"/>
          </a:p>
        </p:txBody>
      </p:sp>
      <p:sp>
        <p:nvSpPr>
          <p:cNvPr id="3" name="日付プレースホルダー 2"/>
          <p:cNvSpPr>
            <a:spLocks noGrp="1"/>
          </p:cNvSpPr>
          <p:nvPr>
            <p:ph type="dt" idx="1"/>
          </p:nvPr>
        </p:nvSpPr>
        <p:spPr>
          <a:xfrm>
            <a:off x="8138809" y="4"/>
            <a:ext cx="6226336" cy="498693"/>
          </a:xfrm>
          <a:prstGeom prst="rect">
            <a:avLst/>
          </a:prstGeom>
        </p:spPr>
        <p:txBody>
          <a:bodyPr vert="horz" lIns="132610" tIns="66305" rIns="132610" bIns="66305" rtlCol="0"/>
          <a:lstStyle>
            <a:lvl1pPr algn="r">
              <a:defRPr sz="1600"/>
            </a:lvl1pPr>
          </a:lstStyle>
          <a:p>
            <a:fld id="{F7233466-AE27-489E-9EDD-B72B6EFDCA59}"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4814888" y="1244600"/>
            <a:ext cx="4738687" cy="3351213"/>
          </a:xfrm>
          <a:prstGeom prst="rect">
            <a:avLst/>
          </a:prstGeom>
          <a:noFill/>
          <a:ln w="12700">
            <a:solidFill>
              <a:prstClr val="black"/>
            </a:solidFill>
          </a:ln>
        </p:spPr>
        <p:txBody>
          <a:bodyPr vert="horz" lIns="132610" tIns="66305" rIns="132610" bIns="66305" rtlCol="0" anchor="ctr"/>
          <a:lstStyle/>
          <a:p>
            <a:endParaRPr lang="ja-JP" altLang="en-US"/>
          </a:p>
        </p:txBody>
      </p:sp>
      <p:sp>
        <p:nvSpPr>
          <p:cNvPr id="5" name="ノート プレースホルダー 4"/>
          <p:cNvSpPr>
            <a:spLocks noGrp="1"/>
          </p:cNvSpPr>
          <p:nvPr>
            <p:ph type="body" sz="quarter" idx="3"/>
          </p:nvPr>
        </p:nvSpPr>
        <p:spPr>
          <a:xfrm>
            <a:off x="1436853" y="4783310"/>
            <a:ext cx="11494768" cy="3913614"/>
          </a:xfrm>
          <a:prstGeom prst="rect">
            <a:avLst/>
          </a:prstGeom>
        </p:spPr>
        <p:txBody>
          <a:bodyPr vert="horz" lIns="132610" tIns="66305" rIns="132610" bIns="663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52"/>
            <a:ext cx="6226336" cy="498690"/>
          </a:xfrm>
          <a:prstGeom prst="rect">
            <a:avLst/>
          </a:prstGeom>
        </p:spPr>
        <p:txBody>
          <a:bodyPr vert="horz" lIns="132610" tIns="66305" rIns="132610" bIns="66305" rtlCol="0" anchor="b"/>
          <a:lstStyle>
            <a:lvl1pPr algn="l">
              <a:defRPr sz="1600"/>
            </a:lvl1pPr>
          </a:lstStyle>
          <a:p>
            <a:endParaRPr kumimoji="1" lang="ja-JP" altLang="en-US"/>
          </a:p>
        </p:txBody>
      </p:sp>
      <p:sp>
        <p:nvSpPr>
          <p:cNvPr id="7" name="スライド番号プレースホルダー 6"/>
          <p:cNvSpPr>
            <a:spLocks noGrp="1"/>
          </p:cNvSpPr>
          <p:nvPr>
            <p:ph type="sldNum" sz="quarter" idx="5"/>
          </p:nvPr>
        </p:nvSpPr>
        <p:spPr>
          <a:xfrm>
            <a:off x="8138809" y="9440652"/>
            <a:ext cx="6226336" cy="498690"/>
          </a:xfrm>
          <a:prstGeom prst="rect">
            <a:avLst/>
          </a:prstGeom>
        </p:spPr>
        <p:txBody>
          <a:bodyPr vert="horz" lIns="132610" tIns="66305" rIns="132610" bIns="66305" rtlCol="0" anchor="b"/>
          <a:lstStyle>
            <a:lvl1pPr algn="r">
              <a:defRPr sz="1600"/>
            </a:lvl1pPr>
          </a:lstStyle>
          <a:p>
            <a:fld id="{03729C51-3EBF-4B30-80C3-844BFD5AD0C0}" type="slidenum">
              <a:rPr kumimoji="1" lang="ja-JP" altLang="en-US" smtClean="0"/>
              <a:t>‹#›</a:t>
            </a:fld>
            <a:endParaRPr kumimoji="1" lang="ja-JP" altLang="en-US"/>
          </a:p>
        </p:txBody>
      </p:sp>
    </p:spTree>
    <p:extLst>
      <p:ext uri="{BB962C8B-B14F-4D97-AF65-F5344CB8AC3E}">
        <p14:creationId xmlns:p14="http://schemas.microsoft.com/office/powerpoint/2010/main" val="3159105505"/>
      </p:ext>
    </p:extLst>
  </p:cSld>
  <p:clrMap bg1="lt1" tx1="dk1" bg2="lt2" tx2="dk2" accent1="accent1" accent2="accent2" accent3="accent3" accent4="accent4" accent5="accent5" accent6="accent6" hlink="hlink" folHlink="folHlink"/>
  <p:notesStyle>
    <a:lvl1pPr marL="0" algn="l" defTabSz="1238663" rtl="0" eaLnBrk="1" latinLnBrk="0" hangingPunct="1">
      <a:defRPr kumimoji="1" sz="1626" kern="1200">
        <a:solidFill>
          <a:schemeClr val="tx1"/>
        </a:solidFill>
        <a:latin typeface="+mn-lt"/>
        <a:ea typeface="+mn-ea"/>
        <a:cs typeface="+mn-cs"/>
      </a:defRPr>
    </a:lvl1pPr>
    <a:lvl2pPr marL="619332" algn="l" defTabSz="1238663" rtl="0" eaLnBrk="1" latinLnBrk="0" hangingPunct="1">
      <a:defRPr kumimoji="1" sz="1626" kern="1200">
        <a:solidFill>
          <a:schemeClr val="tx1"/>
        </a:solidFill>
        <a:latin typeface="+mn-lt"/>
        <a:ea typeface="+mn-ea"/>
        <a:cs typeface="+mn-cs"/>
      </a:defRPr>
    </a:lvl2pPr>
    <a:lvl3pPr marL="1238663" algn="l" defTabSz="1238663" rtl="0" eaLnBrk="1" latinLnBrk="0" hangingPunct="1">
      <a:defRPr kumimoji="1" sz="1626" kern="1200">
        <a:solidFill>
          <a:schemeClr val="tx1"/>
        </a:solidFill>
        <a:latin typeface="+mn-lt"/>
        <a:ea typeface="+mn-ea"/>
        <a:cs typeface="+mn-cs"/>
      </a:defRPr>
    </a:lvl3pPr>
    <a:lvl4pPr marL="1857996" algn="l" defTabSz="1238663" rtl="0" eaLnBrk="1" latinLnBrk="0" hangingPunct="1">
      <a:defRPr kumimoji="1" sz="1626" kern="1200">
        <a:solidFill>
          <a:schemeClr val="tx1"/>
        </a:solidFill>
        <a:latin typeface="+mn-lt"/>
        <a:ea typeface="+mn-ea"/>
        <a:cs typeface="+mn-cs"/>
      </a:defRPr>
    </a:lvl4pPr>
    <a:lvl5pPr marL="2477327" algn="l" defTabSz="1238663" rtl="0" eaLnBrk="1" latinLnBrk="0" hangingPunct="1">
      <a:defRPr kumimoji="1" sz="1626" kern="1200">
        <a:solidFill>
          <a:schemeClr val="tx1"/>
        </a:solidFill>
        <a:latin typeface="+mn-lt"/>
        <a:ea typeface="+mn-ea"/>
        <a:cs typeface="+mn-cs"/>
      </a:defRPr>
    </a:lvl5pPr>
    <a:lvl6pPr marL="3096659" algn="l" defTabSz="1238663" rtl="0" eaLnBrk="1" latinLnBrk="0" hangingPunct="1">
      <a:defRPr kumimoji="1" sz="1626" kern="1200">
        <a:solidFill>
          <a:schemeClr val="tx1"/>
        </a:solidFill>
        <a:latin typeface="+mn-lt"/>
        <a:ea typeface="+mn-ea"/>
        <a:cs typeface="+mn-cs"/>
      </a:defRPr>
    </a:lvl6pPr>
    <a:lvl7pPr marL="3715991" algn="l" defTabSz="1238663" rtl="0" eaLnBrk="1" latinLnBrk="0" hangingPunct="1">
      <a:defRPr kumimoji="1" sz="1626" kern="1200">
        <a:solidFill>
          <a:schemeClr val="tx1"/>
        </a:solidFill>
        <a:latin typeface="+mn-lt"/>
        <a:ea typeface="+mn-ea"/>
        <a:cs typeface="+mn-cs"/>
      </a:defRPr>
    </a:lvl7pPr>
    <a:lvl8pPr marL="4335322" algn="l" defTabSz="1238663" rtl="0" eaLnBrk="1" latinLnBrk="0" hangingPunct="1">
      <a:defRPr kumimoji="1" sz="1626" kern="1200">
        <a:solidFill>
          <a:schemeClr val="tx1"/>
        </a:solidFill>
        <a:latin typeface="+mn-lt"/>
        <a:ea typeface="+mn-ea"/>
        <a:cs typeface="+mn-cs"/>
      </a:defRPr>
    </a:lvl8pPr>
    <a:lvl9pPr marL="4954656" algn="l" defTabSz="1238663" rtl="0" eaLnBrk="1" latinLnBrk="0" hangingPunct="1">
      <a:defRPr kumimoji="1"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4888" y="1244600"/>
            <a:ext cx="4738687" cy="33512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729C51-3EBF-4B30-80C3-844BFD5AD0C0}" type="slidenum">
              <a:rPr kumimoji="1" lang="ja-JP" altLang="en-US" smtClean="0"/>
              <a:t>1</a:t>
            </a:fld>
            <a:endParaRPr kumimoji="1" lang="ja-JP" altLang="en-US"/>
          </a:p>
        </p:txBody>
      </p:sp>
    </p:spTree>
    <p:extLst>
      <p:ext uri="{BB962C8B-B14F-4D97-AF65-F5344CB8AC3E}">
        <p14:creationId xmlns:p14="http://schemas.microsoft.com/office/powerpoint/2010/main" val="195423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4888" y="1244600"/>
            <a:ext cx="4738687" cy="33512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729C51-3EBF-4B30-80C3-844BFD5AD0C0}" type="slidenum">
              <a:rPr kumimoji="1" lang="ja-JP" altLang="en-US" smtClean="0"/>
              <a:t>2</a:t>
            </a:fld>
            <a:endParaRPr kumimoji="1" lang="ja-JP" altLang="en-US"/>
          </a:p>
        </p:txBody>
      </p:sp>
    </p:spTree>
    <p:extLst>
      <p:ext uri="{BB962C8B-B14F-4D97-AF65-F5344CB8AC3E}">
        <p14:creationId xmlns:p14="http://schemas.microsoft.com/office/powerpoint/2010/main" val="166616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C2BBEB-02B5-43F7-9ACA-E0B7CAB8F70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2767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2BBEB-02B5-43F7-9ACA-E0B7CAB8F70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93209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2BBEB-02B5-43F7-9ACA-E0B7CAB8F70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226677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2BBEB-02B5-43F7-9ACA-E0B7CAB8F70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178417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6C2BBEB-02B5-43F7-9ACA-E0B7CAB8F70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386477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6C2BBEB-02B5-43F7-9ACA-E0B7CAB8F704}"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335147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C2BBEB-02B5-43F7-9ACA-E0B7CAB8F704}" type="datetimeFigureOut">
              <a:rPr kumimoji="1" lang="ja-JP" altLang="en-US" smtClean="0"/>
              <a:t>2025/3/18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86675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6C2BBEB-02B5-43F7-9ACA-E0B7CAB8F704}" type="datetimeFigureOut">
              <a:rPr kumimoji="1" lang="ja-JP" altLang="en-US" smtClean="0"/>
              <a:t>2025/3/18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40583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2BBEB-02B5-43F7-9ACA-E0B7CAB8F704}" type="datetimeFigureOut">
              <a:rPr kumimoji="1" lang="ja-JP" altLang="en-US" smtClean="0"/>
              <a:t>2025/3/18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179077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C2BBEB-02B5-43F7-9ACA-E0B7CAB8F704}"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213815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C2BBEB-02B5-43F7-9ACA-E0B7CAB8F704}"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224812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6C2BBEB-02B5-43F7-9ACA-E0B7CAB8F704}"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18E5DA20-0EBC-44D6-AC37-23A59924E3E1}" type="slidenum">
              <a:rPr kumimoji="1" lang="ja-JP" altLang="en-US" smtClean="0"/>
              <a:t>‹#›</a:t>
            </a:fld>
            <a:endParaRPr kumimoji="1" lang="ja-JP" altLang="en-US"/>
          </a:p>
        </p:txBody>
      </p:sp>
    </p:spTree>
    <p:extLst>
      <p:ext uri="{BB962C8B-B14F-4D97-AF65-F5344CB8AC3E}">
        <p14:creationId xmlns:p14="http://schemas.microsoft.com/office/powerpoint/2010/main" val="42646062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D5EA"/>
        </a:solidFill>
        <a:effectLst/>
      </p:bgPr>
    </p:bg>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203951EF-CD8B-417F-8C73-F6ABEA12D227}"/>
              </a:ext>
            </a:extLst>
          </p:cNvPr>
          <p:cNvSpPr/>
          <p:nvPr/>
        </p:nvSpPr>
        <p:spPr>
          <a:xfrm>
            <a:off x="98442" y="308139"/>
            <a:ext cx="727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97FF51E0-D86D-4BA7-979C-FE5FF0C56F9F}"/>
              </a:ext>
            </a:extLst>
          </p:cNvPr>
          <p:cNvSpPr/>
          <p:nvPr/>
        </p:nvSpPr>
        <p:spPr>
          <a:xfrm>
            <a:off x="106232" y="6899277"/>
            <a:ext cx="7272000" cy="29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949C822-D71D-4B4A-A193-947B2BFC79AD}"/>
              </a:ext>
            </a:extLst>
          </p:cNvPr>
          <p:cNvSpPr/>
          <p:nvPr/>
        </p:nvSpPr>
        <p:spPr>
          <a:xfrm>
            <a:off x="7741119" y="1421751"/>
            <a:ext cx="7272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D3FD3C7-CEEC-4E4D-ACDA-A647045914FC}"/>
              </a:ext>
            </a:extLst>
          </p:cNvPr>
          <p:cNvSpPr/>
          <p:nvPr/>
        </p:nvSpPr>
        <p:spPr>
          <a:xfrm>
            <a:off x="486901" y="895731"/>
            <a:ext cx="6660000" cy="1053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9364" indent="-169364">
              <a:buFont typeface="Wingdings" panose="05000000000000000000" pitchFamily="2" charset="2"/>
              <a:buChar char="Ø"/>
            </a:pPr>
            <a:r>
              <a:rPr lang="ja-JP" altLang="en-US" sz="1050" b="1" dirty="0">
                <a:solidFill>
                  <a:schemeClr val="tx1"/>
                </a:solidFill>
                <a:latin typeface="BIZ UDゴシック" panose="020B0400000000000000" pitchFamily="49" charset="-128"/>
                <a:ea typeface="BIZ UDゴシック" panose="020B0400000000000000" pitchFamily="49" charset="-128"/>
              </a:rPr>
              <a:t>吹付け石綿、石綿含有断熱材、保温材、耐火被覆材の使用面積が</a:t>
            </a:r>
            <a:r>
              <a:rPr lang="en-US" altLang="ja-JP" sz="1050" b="1" dirty="0">
                <a:solidFill>
                  <a:schemeClr val="tx1"/>
                </a:solidFill>
                <a:latin typeface="BIZ UDゴシック" panose="020B0400000000000000" pitchFamily="49" charset="-128"/>
                <a:ea typeface="BIZ UDゴシック" panose="020B0400000000000000" pitchFamily="49" charset="-128"/>
              </a:rPr>
              <a:t>50㎡</a:t>
            </a:r>
            <a:r>
              <a:rPr lang="ja-JP" altLang="en-US" sz="1050" b="1" dirty="0">
                <a:solidFill>
                  <a:schemeClr val="tx1"/>
                </a:solidFill>
                <a:latin typeface="BIZ UDゴシック" panose="020B0400000000000000" pitchFamily="49" charset="-128"/>
                <a:ea typeface="BIZ UDゴシック" panose="020B0400000000000000" pitchFamily="49" charset="-128"/>
              </a:rPr>
              <a:t>以上（石綿含有断熱材、保温材、耐火被覆材をかき落とし等以外の方法で除去する場合は除く）</a:t>
            </a:r>
            <a:r>
              <a:rPr lang="ja-JP" altLang="en-US" sz="1050" dirty="0">
                <a:solidFill>
                  <a:schemeClr val="tx1"/>
                </a:solidFill>
                <a:latin typeface="BIZ UDゴシック" panose="020B0400000000000000" pitchFamily="49" charset="-128"/>
                <a:ea typeface="BIZ UDゴシック" panose="020B0400000000000000" pitchFamily="49" charset="-128"/>
              </a:rPr>
              <a:t>の作業では石綿濃度の測定計画の届出・測定・結果の記録が必要です。</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444527" indent="-174255">
              <a:spcBef>
                <a:spcPts val="600"/>
              </a:spcBef>
            </a:pPr>
            <a:r>
              <a:rPr lang="en-US" altLang="ja-JP" sz="1050" kern="100" dirty="0">
                <a:solidFill>
                  <a:schemeClr val="tx1"/>
                </a:solidFill>
                <a:ea typeface="BIZ UDゴシック" panose="020B0400000000000000" pitchFamily="49" charset="-128"/>
                <a:cs typeface="Times New Roman" panose="02020603050405020304" pitchFamily="18" charset="0"/>
              </a:rPr>
              <a:t>※ </a:t>
            </a:r>
            <a:r>
              <a:rPr lang="ja-JP" altLang="ja-JP" sz="1050" kern="100" dirty="0">
                <a:solidFill>
                  <a:schemeClr val="tx1"/>
                </a:solidFill>
                <a:ea typeface="BIZ UDゴシック" panose="020B0400000000000000" pitchFamily="49" charset="-128"/>
                <a:cs typeface="Times New Roman" panose="02020603050405020304" pitchFamily="18" charset="0"/>
              </a:rPr>
              <a:t>石綿濃度の測定計画の届出者は、</a:t>
            </a:r>
            <a:r>
              <a:rPr lang="ja-JP" altLang="ja-JP" sz="1050" b="1" kern="100" dirty="0">
                <a:solidFill>
                  <a:schemeClr val="tx1"/>
                </a:solidFill>
                <a:ea typeface="BIZ UDゴシック" panose="020B0400000000000000" pitchFamily="49" charset="-128"/>
                <a:cs typeface="Times New Roman" panose="02020603050405020304" pitchFamily="18" charset="0"/>
              </a:rPr>
              <a:t>発注者又は自主施工者</a:t>
            </a:r>
            <a:r>
              <a:rPr lang="ja-JP" altLang="ja-JP" sz="1050" kern="100" dirty="0">
                <a:solidFill>
                  <a:schemeClr val="tx1"/>
                </a:solidFill>
                <a:ea typeface="BIZ UDゴシック" panose="020B0400000000000000" pitchFamily="49" charset="-128"/>
                <a:cs typeface="Times New Roman" panose="02020603050405020304" pitchFamily="18" charset="0"/>
              </a:rPr>
              <a:t>です。届出は、特定粉じん排出等作業実施の届出と合わせて行ってください。</a:t>
            </a:r>
            <a:endParaRPr lang="ja-JP" altLang="ja-JP" sz="105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角丸四角形 916">
            <a:extLst>
              <a:ext uri="{FF2B5EF4-FFF2-40B4-BE49-F238E27FC236}">
                <a16:creationId xmlns:a16="http://schemas.microsoft.com/office/drawing/2014/main" id="{14CB37DA-5F61-4B5B-BDDC-788A72A114ED}"/>
              </a:ext>
            </a:extLst>
          </p:cNvPr>
          <p:cNvSpPr/>
          <p:nvPr/>
        </p:nvSpPr>
        <p:spPr>
          <a:xfrm>
            <a:off x="8123723" y="176495"/>
            <a:ext cx="6480000" cy="576000"/>
          </a:xfrm>
          <a:prstGeom prst="roundRect">
            <a:avLst>
              <a:gd name="adj" fmla="val 14451"/>
            </a:avLst>
          </a:prstGeom>
          <a:solidFill>
            <a:srgbClr val="7C8CC6"/>
          </a:solidFill>
          <a:ln w="25400" cap="flat" cmpd="sng" algn="ctr">
            <a:noFill/>
            <a:prstDash val="solid"/>
          </a:ln>
          <a:effectLst/>
        </p:spPr>
        <p:txBody>
          <a:bodyPr rot="0" spcFirstLastPara="0" vert="horz" wrap="square" lIns="90320" tIns="45160" rIns="90320" bIns="45160" numCol="1" spcCol="0" rtlCol="0" fromWordArt="0" anchor="ctr" anchorCtr="0" forceAA="0" compatLnSpc="1">
            <a:prstTxWarp prst="textNoShape">
              <a:avLst/>
            </a:prstTxWarp>
            <a:noAutofit/>
          </a:bodyPr>
          <a:lstStyle/>
          <a:p>
            <a:pPr algn="ctr">
              <a:lnSpc>
                <a:spcPts val="3556"/>
              </a:lnSpc>
            </a:pPr>
            <a:r>
              <a:rPr lang="ja-JP" altLang="ja-JP" sz="3200" b="1" kern="100" spc="48" dirty="0">
                <a:ln w="25400" cap="flat" cmpd="sng" algn="ctr">
                  <a:solidFill>
                    <a:srgbClr val="215968"/>
                  </a:solidFill>
                  <a:prstDash val="solid"/>
                  <a:round/>
                </a:ln>
                <a:solidFill>
                  <a:srgbClr val="FEFEFE"/>
                </a:solidFill>
                <a:effectLst>
                  <a:glow rad="38100">
                    <a:schemeClr val="accent1">
                      <a:alpha val="40000"/>
                    </a:schemeClr>
                  </a:glow>
                </a:effectLst>
                <a:latin typeface="ＭＳ ゴシック" panose="020B0609070205080204" pitchFamily="49" charset="-128"/>
                <a:ea typeface="HGP創英角ｺﾞｼｯｸUB" panose="020B0900000000000000" pitchFamily="50" charset="-128"/>
                <a:cs typeface="Times New Roman" panose="02020603050405020304" pitchFamily="18" charset="0"/>
              </a:rPr>
              <a:t>大阪府</a:t>
            </a:r>
            <a:r>
              <a:rPr lang="ja-JP" altLang="en-US" sz="3200" b="1" kern="100" spc="48" dirty="0">
                <a:ln w="25400" cap="flat" cmpd="sng" algn="ctr">
                  <a:solidFill>
                    <a:srgbClr val="215968"/>
                  </a:solidFill>
                  <a:prstDash val="solid"/>
                  <a:round/>
                </a:ln>
                <a:solidFill>
                  <a:srgbClr val="FEFEFE"/>
                </a:solidFill>
                <a:effectLst>
                  <a:glow rad="38100">
                    <a:schemeClr val="accent1">
                      <a:alpha val="40000"/>
                    </a:schemeClr>
                  </a:glow>
                </a:effectLst>
                <a:latin typeface="ＭＳ ゴシック" panose="020B0609070205080204" pitchFamily="49" charset="-128"/>
                <a:ea typeface="HGP創英角ｺﾞｼｯｸUB" panose="020B0900000000000000" pitchFamily="50" charset="-128"/>
                <a:cs typeface="Times New Roman" panose="02020603050405020304" pitchFamily="18" charset="0"/>
              </a:rPr>
              <a:t>独自</a:t>
            </a:r>
            <a:r>
              <a:rPr lang="ja-JP" altLang="ja-JP" sz="3200" b="1" kern="100" spc="48" dirty="0">
                <a:ln w="25400" cap="flat" cmpd="sng" algn="ctr">
                  <a:solidFill>
                    <a:srgbClr val="215968"/>
                  </a:solidFill>
                  <a:prstDash val="solid"/>
                  <a:round/>
                </a:ln>
                <a:solidFill>
                  <a:srgbClr val="FEFEFE"/>
                </a:solidFill>
                <a:effectLst>
                  <a:glow rad="38100">
                    <a:schemeClr val="accent1">
                      <a:alpha val="40000"/>
                    </a:schemeClr>
                  </a:glow>
                </a:effectLst>
                <a:latin typeface="ＭＳ ゴシック" panose="020B0609070205080204" pitchFamily="49" charset="-128"/>
                <a:ea typeface="HGP創英角ｺﾞｼｯｸUB" panose="020B0900000000000000" pitchFamily="50" charset="-128"/>
                <a:cs typeface="Times New Roman" panose="02020603050405020304" pitchFamily="18" charset="0"/>
              </a:rPr>
              <a:t>の</a:t>
            </a:r>
            <a:r>
              <a:rPr lang="ja-JP" altLang="en-US" sz="3200" b="1" kern="100" spc="48" dirty="0">
                <a:ln w="25400" cap="flat" cmpd="sng" algn="ctr">
                  <a:solidFill>
                    <a:srgbClr val="215968"/>
                  </a:solidFill>
                  <a:prstDash val="solid"/>
                  <a:round/>
                </a:ln>
                <a:solidFill>
                  <a:srgbClr val="FEFEFE"/>
                </a:solidFill>
                <a:effectLst>
                  <a:glow rad="38100">
                    <a:schemeClr val="accent1">
                      <a:alpha val="40000"/>
                    </a:schemeClr>
                  </a:glow>
                </a:effectLst>
                <a:latin typeface="ＭＳ ゴシック" panose="020B0609070205080204" pitchFamily="49" charset="-128"/>
                <a:ea typeface="HGP創英角ｺﾞｼｯｸUB" panose="020B0900000000000000" pitchFamily="50" charset="-128"/>
                <a:cs typeface="Times New Roman" panose="02020603050405020304" pitchFamily="18" charset="0"/>
              </a:rPr>
              <a:t>石綿規制について</a:t>
            </a:r>
            <a:endParaRPr lang="en-US" altLang="ja-JP" sz="3200" b="1" kern="100" spc="48" dirty="0">
              <a:ln w="25400" cap="flat" cmpd="sng" algn="ctr">
                <a:solidFill>
                  <a:srgbClr val="215968"/>
                </a:solidFill>
                <a:prstDash val="solid"/>
                <a:round/>
              </a:ln>
              <a:solidFill>
                <a:srgbClr val="FEFEFE"/>
              </a:solidFill>
              <a:effectLst>
                <a:glow rad="38100">
                  <a:schemeClr val="accent1">
                    <a:alpha val="40000"/>
                  </a:schemeClr>
                </a:glow>
              </a:effectLst>
              <a:latin typeface="ＭＳ ゴシック" panose="020B0609070205080204" pitchFamily="49" charset="-128"/>
              <a:ea typeface="HGP創英角ｺﾞｼｯｸUB" panose="020B0900000000000000" pitchFamily="50" charset="-128"/>
              <a:cs typeface="Times New Roman" panose="02020603050405020304" pitchFamily="18" charset="0"/>
            </a:endParaRPr>
          </a:p>
        </p:txBody>
      </p:sp>
      <p:sp>
        <p:nvSpPr>
          <p:cNvPr id="12" name="Rectangle 218">
            <a:extLst>
              <a:ext uri="{FF2B5EF4-FFF2-40B4-BE49-F238E27FC236}">
                <a16:creationId xmlns:a16="http://schemas.microsoft.com/office/drawing/2014/main" id="{44C1382D-85F3-4674-8610-A2E727CAEC7B}"/>
              </a:ext>
            </a:extLst>
          </p:cNvPr>
          <p:cNvSpPr>
            <a:spLocks noChangeArrowheads="1"/>
          </p:cNvSpPr>
          <p:nvPr/>
        </p:nvSpPr>
        <p:spPr bwMode="auto">
          <a:xfrm>
            <a:off x="7830633" y="1264376"/>
            <a:ext cx="2664000" cy="324000"/>
          </a:xfrm>
          <a:prstGeom prst="chevron">
            <a:avLst/>
          </a:prstGeom>
          <a:solidFill>
            <a:schemeClr val="accent1"/>
          </a:solidFill>
          <a:ln w="12700">
            <a:solidFill>
              <a:schemeClr val="accent1"/>
            </a:solidFill>
          </a:ln>
        </p:spPr>
        <p:txBody>
          <a:bodyPr rot="0" vert="horz" wrap="square" lIns="73385" tIns="8781" rIns="73385" bIns="8781" anchor="ctr" anchorCtr="0" upright="1">
            <a:noAutofit/>
          </a:bodyPr>
          <a:lstStyle/>
          <a:p>
            <a:pPr algn="just"/>
            <a:r>
              <a:rPr lang="ja-JP" altLang="en-US" sz="1600" b="1" kern="100" dirty="0">
                <a:solidFill>
                  <a:srgbClr val="FFFFFF"/>
                </a:solidFill>
                <a:latin typeface="ＭＳ 明朝" panose="02020609040205080304" pitchFamily="17" charset="-128"/>
                <a:ea typeface="ＭＳ ゴシック" panose="020B0609070205080204" pitchFamily="49" charset="-128"/>
                <a:cs typeface="Times New Roman" panose="02020603050405020304" pitchFamily="18" charset="0"/>
              </a:rPr>
              <a:t>事前調査に関すること</a:t>
            </a:r>
            <a:endParaRPr lang="ja-JP" altLang="en-US" sz="16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7" name="AutoShape 718">
            <a:extLst>
              <a:ext uri="{FF2B5EF4-FFF2-40B4-BE49-F238E27FC236}">
                <a16:creationId xmlns:a16="http://schemas.microsoft.com/office/drawing/2014/main" id="{9170CBA4-76E7-486C-A52D-7700D5C1F0E0}"/>
              </a:ext>
            </a:extLst>
          </p:cNvPr>
          <p:cNvSpPr>
            <a:spLocks noChangeArrowheads="1"/>
          </p:cNvSpPr>
          <p:nvPr/>
        </p:nvSpPr>
        <p:spPr bwMode="auto">
          <a:xfrm>
            <a:off x="8022994" y="1686121"/>
            <a:ext cx="2232000" cy="288000"/>
          </a:xfrm>
          <a:prstGeom prst="roundRect">
            <a:avLst>
              <a:gd name="adj" fmla="val 50000"/>
            </a:avLst>
          </a:prstGeom>
          <a:solidFill>
            <a:srgbClr val="44546A">
              <a:alpha val="9804"/>
            </a:srgb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en-US" sz="1200" b="1" kern="100" dirty="0">
                <a:latin typeface="ＭＳ 明朝" panose="02020609040205080304" pitchFamily="17" charset="-128"/>
                <a:ea typeface="ＭＳ ゴシック" panose="020B0609070205080204" pitchFamily="49" charset="-128"/>
                <a:cs typeface="Times New Roman" panose="02020603050405020304" pitchFamily="18" charset="0"/>
              </a:rPr>
              <a:t>事前調査結果の書面について</a:t>
            </a:r>
            <a:endParaRPr lang="ja-JP" altLang="en-US" sz="12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graphicFrame>
        <p:nvGraphicFramePr>
          <p:cNvPr id="35" name="表 34">
            <a:extLst>
              <a:ext uri="{FF2B5EF4-FFF2-40B4-BE49-F238E27FC236}">
                <a16:creationId xmlns:a16="http://schemas.microsoft.com/office/drawing/2014/main" id="{F1D957DE-8AF6-42AB-B3E2-C0E5B171118F}"/>
              </a:ext>
            </a:extLst>
          </p:cNvPr>
          <p:cNvGraphicFramePr>
            <a:graphicFrameLocks noGrp="1"/>
          </p:cNvGraphicFramePr>
          <p:nvPr/>
        </p:nvGraphicFramePr>
        <p:xfrm>
          <a:off x="8286721" y="2287370"/>
          <a:ext cx="6552000" cy="1836000"/>
        </p:xfrm>
        <a:graphic>
          <a:graphicData uri="http://schemas.openxmlformats.org/drawingml/2006/table">
            <a:tbl>
              <a:tblPr>
                <a:tableStyleId>{5940675A-B579-460E-94D1-54222C63F5DA}</a:tableStyleId>
              </a:tblPr>
              <a:tblGrid>
                <a:gridCol w="3564000">
                  <a:extLst>
                    <a:ext uri="{9D8B030D-6E8A-4147-A177-3AD203B41FA5}">
                      <a16:colId xmlns:a16="http://schemas.microsoft.com/office/drawing/2014/main" val="532744988"/>
                    </a:ext>
                  </a:extLst>
                </a:gridCol>
                <a:gridCol w="1296000">
                  <a:extLst>
                    <a:ext uri="{9D8B030D-6E8A-4147-A177-3AD203B41FA5}">
                      <a16:colId xmlns:a16="http://schemas.microsoft.com/office/drawing/2014/main" val="1003479886"/>
                    </a:ext>
                  </a:extLst>
                </a:gridCol>
                <a:gridCol w="972000">
                  <a:extLst>
                    <a:ext uri="{9D8B030D-6E8A-4147-A177-3AD203B41FA5}">
                      <a16:colId xmlns:a16="http://schemas.microsoft.com/office/drawing/2014/main" val="1421820638"/>
                    </a:ext>
                  </a:extLst>
                </a:gridCol>
                <a:gridCol w="720000">
                  <a:extLst>
                    <a:ext uri="{9D8B030D-6E8A-4147-A177-3AD203B41FA5}">
                      <a16:colId xmlns:a16="http://schemas.microsoft.com/office/drawing/2014/main" val="1176004950"/>
                    </a:ext>
                  </a:extLst>
                </a:gridCol>
              </a:tblGrid>
              <a:tr h="216000">
                <a:tc rowSpan="2">
                  <a:txBody>
                    <a:bodyPr/>
                    <a:lstStyle/>
                    <a:p>
                      <a:pPr marL="0" indent="0" algn="ctr">
                        <a:lnSpc>
                          <a:spcPts val="1200"/>
                        </a:lnSpc>
                      </a:pPr>
                      <a:r>
                        <a:rPr lang="ja-JP" altLang="en-US" sz="1050" b="1" kern="100" dirty="0">
                          <a:solidFill>
                            <a:schemeClr val="bg1"/>
                          </a:solidFill>
                          <a:effectLst/>
                        </a:rPr>
                        <a:t>追加の</a:t>
                      </a:r>
                      <a:r>
                        <a:rPr lang="ja-JP" sz="1050" b="1" kern="100" dirty="0">
                          <a:solidFill>
                            <a:schemeClr val="bg1"/>
                          </a:solidFill>
                          <a:effectLst/>
                        </a:rPr>
                        <a:t>記載内容</a:t>
                      </a:r>
                      <a:endParaRPr lang="ja-JP" sz="1050" b="1" kern="100" dirty="0">
                        <a:solidFill>
                          <a:schemeClr val="bg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gridSpan="2">
                  <a:txBody>
                    <a:bodyPr/>
                    <a:lstStyle/>
                    <a:p>
                      <a:pPr marL="0" indent="0" algn="ctr">
                        <a:lnSpc>
                          <a:spcPts val="1200"/>
                        </a:lnSpc>
                      </a:pPr>
                      <a:r>
                        <a:rPr lang="ja-JP" sz="1050" b="1" kern="100" dirty="0">
                          <a:solidFill>
                            <a:schemeClr val="bg1"/>
                          </a:solidFill>
                          <a:effectLst/>
                        </a:rPr>
                        <a:t>石綿あり</a:t>
                      </a:r>
                      <a:endParaRPr lang="ja-JP" sz="1050" b="1" kern="100" dirty="0">
                        <a:solidFill>
                          <a:schemeClr val="bg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a:p>
                  </a:txBody>
                  <a:tcPr/>
                </a:tc>
                <a:tc rowSpan="2">
                  <a:txBody>
                    <a:bodyPr/>
                    <a:lstStyle/>
                    <a:p>
                      <a:pPr marL="0" indent="0" algn="ctr">
                        <a:lnSpc>
                          <a:spcPts val="1200"/>
                        </a:lnSpc>
                      </a:pPr>
                      <a:r>
                        <a:rPr lang="ja-JP" sz="1050" b="1" kern="100" dirty="0">
                          <a:solidFill>
                            <a:schemeClr val="bg1"/>
                          </a:solidFill>
                          <a:effectLst/>
                        </a:rPr>
                        <a:t>石綿なし</a:t>
                      </a:r>
                      <a:endParaRPr lang="ja-JP" sz="1050" b="1" kern="100" dirty="0">
                        <a:solidFill>
                          <a:schemeClr val="bg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209857390"/>
                  </a:ext>
                </a:extLst>
              </a:tr>
              <a:tr h="396000">
                <a:tc vMerge="1">
                  <a:txBody>
                    <a:bodyPr/>
                    <a:lstStyle/>
                    <a:p>
                      <a:endParaRPr kumimoji="1" lang="ja-JP" altLang="en-US"/>
                    </a:p>
                  </a:txBody>
                  <a:tcPr/>
                </a:tc>
                <a:tc>
                  <a:txBody>
                    <a:bodyPr/>
                    <a:lstStyle/>
                    <a:p>
                      <a:pPr marL="0" marR="0" lvl="0" indent="0" algn="ctr" defTabSz="1280160" rtl="0" eaLnBrk="1" fontAlgn="auto" latinLnBrk="0" hangingPunct="1">
                        <a:lnSpc>
                          <a:spcPts val="1000"/>
                        </a:lnSpc>
                        <a:spcBef>
                          <a:spcPts val="0"/>
                        </a:spcBef>
                        <a:spcAft>
                          <a:spcPts val="0"/>
                        </a:spcAft>
                        <a:buClrTx/>
                        <a:buSzTx/>
                        <a:buFontTx/>
                        <a:buNone/>
                        <a:tabLst/>
                        <a:defRPr/>
                      </a:pPr>
                      <a:r>
                        <a:rPr lang="ja-JP" altLang="ja-JP" sz="1050" b="1" kern="100" dirty="0">
                          <a:solidFill>
                            <a:schemeClr val="bg1"/>
                          </a:solidFill>
                          <a:effectLst/>
                        </a:rPr>
                        <a:t>レベル１</a:t>
                      </a:r>
                      <a:br>
                        <a:rPr lang="en-US" altLang="ja-JP" sz="1050" b="1" kern="100" dirty="0">
                          <a:solidFill>
                            <a:schemeClr val="bg1"/>
                          </a:solidFill>
                          <a:effectLst/>
                        </a:rPr>
                      </a:br>
                      <a:r>
                        <a:rPr lang="ja-JP" altLang="ja-JP" sz="1050" b="1" kern="100" dirty="0">
                          <a:solidFill>
                            <a:schemeClr val="bg1"/>
                          </a:solidFill>
                          <a:effectLst/>
                        </a:rPr>
                        <a:t>レベル２</a:t>
                      </a:r>
                      <a:endParaRPr lang="ja-JP" altLang="ja-JP" sz="1050" b="1" kern="100" dirty="0">
                        <a:solidFill>
                          <a:schemeClr val="bg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indent="0" algn="ctr">
                        <a:lnSpc>
                          <a:spcPts val="1000"/>
                        </a:lnSpc>
                      </a:pPr>
                      <a:r>
                        <a:rPr lang="ja-JP" altLang="ja-JP" sz="1050" b="1" kern="100" dirty="0">
                          <a:solidFill>
                            <a:schemeClr val="bg1"/>
                          </a:solidFill>
                          <a:effectLst/>
                        </a:rPr>
                        <a:t>レベル３相当</a:t>
                      </a:r>
                      <a:br>
                        <a:rPr lang="en-US" altLang="ja-JP" sz="1050" b="1" kern="100" dirty="0">
                          <a:solidFill>
                            <a:schemeClr val="bg1"/>
                          </a:solidFill>
                          <a:effectLst/>
                        </a:rPr>
                      </a:br>
                      <a:r>
                        <a:rPr lang="ja-JP" altLang="ja-JP" sz="1050" b="1" kern="100" dirty="0">
                          <a:solidFill>
                            <a:schemeClr val="bg1"/>
                          </a:solidFill>
                          <a:effectLst/>
                        </a:rPr>
                        <a:t>レベル３</a:t>
                      </a:r>
                      <a:endParaRPr lang="ja-JP" sz="1050" b="1" kern="100" dirty="0">
                        <a:solidFill>
                          <a:schemeClr val="bg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kumimoji="1" lang="ja-JP" altLang="en-US" dirty="0"/>
                    </a:p>
                  </a:txBody>
                  <a:tcPr>
                    <a:solidFill>
                      <a:schemeClr val="accent1"/>
                    </a:solidFill>
                  </a:tcPr>
                </a:tc>
                <a:extLst>
                  <a:ext uri="{0D108BD9-81ED-4DB2-BD59-A6C34878D82A}">
                    <a16:rowId xmlns:a16="http://schemas.microsoft.com/office/drawing/2014/main" val="95856470"/>
                  </a:ext>
                </a:extLst>
              </a:tr>
              <a:tr h="288000">
                <a:tc>
                  <a:txBody>
                    <a:bodyPr/>
                    <a:lstStyle/>
                    <a:p>
                      <a:pPr marL="0" indent="0" algn="l">
                        <a:lnSpc>
                          <a:spcPts val="1000"/>
                        </a:lnSpc>
                        <a:buFont typeface="Wingdings" panose="05000000000000000000" pitchFamily="2" charset="2"/>
                        <a:buNone/>
                      </a:pPr>
                      <a:r>
                        <a:rPr lang="ja-JP" altLang="en-US" sz="1000" kern="100" dirty="0">
                          <a:effectLst/>
                        </a:rPr>
                        <a:t>解体等工事に係る事前調査説明書面（国・府様式例 １枚目）</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indent="0" algn="ctr"/>
                      <a:r>
                        <a:rPr lang="ja-JP" altLang="en-US" sz="1000" kern="100" dirty="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indent="0" algn="ctr"/>
                      <a:r>
                        <a:rPr lang="ja-JP" altLang="en-US" sz="1000" kern="100" dirty="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indent="0" algn="ctr"/>
                      <a:r>
                        <a:rPr lang="ja-JP" altLang="en-US" sz="1000" kern="100" dirty="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745731078"/>
                  </a:ext>
                </a:extLst>
              </a:tr>
              <a:tr h="288000">
                <a:tc>
                  <a:txBody>
                    <a:bodyPr/>
                    <a:lstStyle/>
                    <a:p>
                      <a:pPr marL="0" indent="0" algn="l">
                        <a:lnSpc>
                          <a:spcPts val="1000"/>
                        </a:lnSpc>
                        <a:buFont typeface="Wingdings" panose="05000000000000000000" pitchFamily="2" charset="2"/>
                        <a:buNone/>
                      </a:pPr>
                      <a:r>
                        <a:rPr lang="ja-JP" altLang="en-US" sz="1000" kern="100" dirty="0">
                          <a:effectLst/>
                        </a:rPr>
                        <a:t>特定粉じん排出等作業の概要（国・府様式例 別紙１）</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0" indent="0" algn="ctr"/>
                      <a:r>
                        <a:rPr lang="ja-JP" altLang="en-US" sz="1000" kern="100" dirty="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0" indent="0" algn="ctr"/>
                      <a:r>
                        <a:rPr lang="ja-JP" altLang="en-US" sz="1000" kern="100" dirty="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indent="0" algn="ctr"/>
                      <a:r>
                        <a:rPr lang="ja-JP" altLang="en-US" sz="1000" kern="100" dirty="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585393889"/>
                  </a:ext>
                </a:extLst>
              </a:tr>
              <a:tr h="360000">
                <a:tc>
                  <a:txBody>
                    <a:bodyPr/>
                    <a:lstStyle/>
                    <a:p>
                      <a:pPr marL="0" indent="0" algn="l">
                        <a:lnSpc>
                          <a:spcPts val="1000"/>
                        </a:lnSpc>
                        <a:buFont typeface="Wingdings" panose="05000000000000000000" pitchFamily="2" charset="2"/>
                        <a:buNone/>
                      </a:pPr>
                      <a:r>
                        <a:rPr lang="ja-JP" altLang="en-US" sz="1000" kern="100" dirty="0">
                          <a:effectLst/>
                        </a:rPr>
                        <a:t>大気中の石綿の濃度の測定計画（府様式例 別紙２）</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dkUpDiag">
                      <a:fgClr>
                        <a:srgbClr val="FFC000"/>
                      </a:fgClr>
                      <a:bgClr>
                        <a:schemeClr val="bg1"/>
                      </a:bgClr>
                    </a:pattFill>
                  </a:tcPr>
                </a:tc>
                <a:tc>
                  <a:txBody>
                    <a:bodyPr/>
                    <a:lstStyle/>
                    <a:p>
                      <a:pPr marL="0" indent="0" algn="ctr"/>
                      <a:r>
                        <a:rPr lang="ja-JP" sz="1000" kern="100" dirty="0">
                          <a:effectLst/>
                          <a:latin typeface="游ゴシック 本文"/>
                        </a:rPr>
                        <a:t>○</a:t>
                      </a:r>
                    </a:p>
                    <a:p>
                      <a:pPr marL="0" indent="0" algn="ctr"/>
                      <a:r>
                        <a:rPr lang="ja-JP" altLang="en-US" sz="1000" kern="100" dirty="0">
                          <a:effectLst/>
                          <a:latin typeface="+mn-ea"/>
                          <a:ea typeface="+mn-ea"/>
                          <a:cs typeface="Times New Roman" panose="02020603050405020304" pitchFamily="18" charset="0"/>
                        </a:rPr>
                        <a:t>（使用面積</a:t>
                      </a:r>
                      <a:r>
                        <a:rPr lang="en-US" altLang="ja-JP" sz="1000" kern="100" dirty="0">
                          <a:effectLst/>
                          <a:latin typeface="+mn-ea"/>
                          <a:ea typeface="+mn-ea"/>
                          <a:cs typeface="Times New Roman" panose="02020603050405020304" pitchFamily="18" charset="0"/>
                        </a:rPr>
                        <a:t>50</a:t>
                      </a:r>
                      <a:r>
                        <a:rPr lang="ja-JP" altLang="en-US" sz="1000" kern="100" dirty="0">
                          <a:effectLst/>
                          <a:latin typeface="+mn-ea"/>
                          <a:ea typeface="+mn-ea"/>
                          <a:cs typeface="Times New Roman" panose="02020603050405020304" pitchFamily="18" charset="0"/>
                        </a:rPr>
                        <a:t>㎡以上）</a:t>
                      </a:r>
                      <a:endParaRPr lang="ja-JP" sz="1000" kern="100" dirty="0">
                        <a:effectLst/>
                        <a:latin typeface="+mn-ea"/>
                        <a:ea typeface="+mn-ea"/>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dkUpDiag">
                      <a:fgClr>
                        <a:srgbClr val="FFC000"/>
                      </a:fgClr>
                      <a:bgClr>
                        <a:schemeClr val="bg1"/>
                      </a:bgClr>
                    </a:pattFill>
                  </a:tcPr>
                </a:tc>
                <a:tc>
                  <a:txBody>
                    <a:bodyPr/>
                    <a:lstStyle/>
                    <a:p>
                      <a:pPr marL="0" indent="0" algn="ctr"/>
                      <a:r>
                        <a:rPr lang="ja-JP" altLang="en-US" sz="1000" kern="100" dirty="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7740" marR="6774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5EA"/>
                    </a:solidFill>
                  </a:tcPr>
                </a:tc>
                <a:tc>
                  <a:txBody>
                    <a:bodyPr/>
                    <a:lstStyle/>
                    <a:p>
                      <a:pPr marL="0" indent="0" algn="ctr"/>
                      <a:r>
                        <a:rPr lang="ja-JP" altLang="en-US" sz="1000" kern="100" dirty="0">
                          <a:effectLst/>
                          <a:latin typeface="+mn-ea"/>
                          <a:ea typeface="+mn-ea"/>
                        </a:rPr>
                        <a:t>－</a:t>
                      </a:r>
                      <a:endParaRPr lang="ja-JP" sz="1000" kern="100" dirty="0">
                        <a:effectLst/>
                        <a:latin typeface="+mn-ea"/>
                        <a:ea typeface="+mn-ea"/>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5EA"/>
                    </a:solidFill>
                  </a:tcPr>
                </a:tc>
                <a:extLst>
                  <a:ext uri="{0D108BD9-81ED-4DB2-BD59-A6C34878D82A}">
                    <a16:rowId xmlns:a16="http://schemas.microsoft.com/office/drawing/2014/main" val="4195099427"/>
                  </a:ext>
                </a:extLst>
              </a:tr>
              <a:tr h="288000">
                <a:tc>
                  <a:txBody>
                    <a:bodyPr/>
                    <a:lstStyle/>
                    <a:p>
                      <a:pPr marL="0" indent="0" algn="l">
                        <a:lnSpc>
                          <a:spcPts val="1000"/>
                        </a:lnSpc>
                        <a:buFont typeface="Wingdings" panose="05000000000000000000" pitchFamily="2" charset="2"/>
                        <a:buNone/>
                      </a:pPr>
                      <a:r>
                        <a:rPr lang="ja-JP" altLang="en-US" sz="1000" kern="100" dirty="0">
                          <a:effectLst/>
                        </a:rPr>
                        <a:t>事前調査結果の詳細票</a:t>
                      </a:r>
                      <a:r>
                        <a:rPr lang="ja-JP" sz="1000" kern="100" dirty="0">
                          <a:effectLst/>
                        </a:rPr>
                        <a:t>（</a:t>
                      </a:r>
                      <a:r>
                        <a:rPr lang="ja-JP" altLang="en-US" sz="1000" kern="100" dirty="0">
                          <a:effectLst/>
                        </a:rPr>
                        <a:t>府様式例 別紙３）</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kUpDiag">
                      <a:fgClr>
                        <a:srgbClr val="FFC000"/>
                      </a:fgClr>
                      <a:bgClr>
                        <a:schemeClr val="bg1"/>
                      </a:bgClr>
                    </a:pattFill>
                  </a:tcPr>
                </a:tc>
                <a:tc>
                  <a:txBody>
                    <a:bodyPr/>
                    <a:lstStyle/>
                    <a:p>
                      <a:pPr marL="0" indent="0" algn="ctr"/>
                      <a:r>
                        <a:rPr lang="ja-JP" altLang="en-US" sz="1000" kern="100" dirty="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kUpDiag">
                      <a:fgClr>
                        <a:srgbClr val="FFC000"/>
                      </a:fgClr>
                      <a:bgClr>
                        <a:schemeClr val="bg1"/>
                      </a:bgClr>
                    </a:pattFill>
                  </a:tcPr>
                </a:tc>
                <a:tc>
                  <a:txBody>
                    <a:bodyPr/>
                    <a:lstStyle/>
                    <a:p>
                      <a:pPr marL="0" indent="0" algn="ctr"/>
                      <a:r>
                        <a:rPr lang="ja-JP" sz="1000" kern="100" dirty="0">
                          <a:effectLst/>
                          <a:latin typeface="+mn-ea"/>
                          <a:ea typeface="+mn-ea"/>
                        </a:rPr>
                        <a:t>○</a:t>
                      </a:r>
                      <a:endParaRPr lang="ja-JP" sz="1000" kern="100" dirty="0">
                        <a:effectLst/>
                        <a:latin typeface="+mn-ea"/>
                        <a:ea typeface="+mn-ea"/>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kUpDiag">
                      <a:fgClr>
                        <a:srgbClr val="FFC000"/>
                      </a:fgClr>
                      <a:bgClr>
                        <a:schemeClr val="bg1"/>
                      </a:bgClr>
                    </a:pattFill>
                  </a:tcPr>
                </a:tc>
                <a:tc>
                  <a:txBody>
                    <a:bodyPr/>
                    <a:lstStyle/>
                    <a:p>
                      <a:pPr marL="0" indent="0" algn="ctr"/>
                      <a:r>
                        <a:rPr lang="ja-JP" altLang="en-US" sz="1000" kern="100" dirty="0">
                          <a:effectLst/>
                          <a:latin typeface="+mn-ea"/>
                          <a:ea typeface="+mn-ea"/>
                        </a:rPr>
                        <a:t>○</a:t>
                      </a:r>
                      <a:endParaRPr lang="ja-JP" sz="1000" kern="100" dirty="0">
                        <a:effectLst/>
                        <a:latin typeface="+mn-ea"/>
                        <a:ea typeface="+mn-ea"/>
                        <a:cs typeface="Times New Roman" panose="02020603050405020304" pitchFamily="18" charset="0"/>
                      </a:endParaRPr>
                    </a:p>
                  </a:txBody>
                  <a:tcPr marL="67740" marR="6774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kUpDiag">
                      <a:fgClr>
                        <a:srgbClr val="FFC000"/>
                      </a:fgClr>
                      <a:bgClr>
                        <a:schemeClr val="bg1"/>
                      </a:bgClr>
                    </a:pattFill>
                  </a:tcPr>
                </a:tc>
                <a:extLst>
                  <a:ext uri="{0D108BD9-81ED-4DB2-BD59-A6C34878D82A}">
                    <a16:rowId xmlns:a16="http://schemas.microsoft.com/office/drawing/2014/main" val="3103654102"/>
                  </a:ext>
                </a:extLst>
              </a:tr>
            </a:tbl>
          </a:graphicData>
        </a:graphic>
      </p:graphicFrame>
      <p:pic>
        <p:nvPicPr>
          <p:cNvPr id="2089" name="図 928">
            <a:extLst>
              <a:ext uri="{FF2B5EF4-FFF2-40B4-BE49-F238E27FC236}">
                <a16:creationId xmlns:a16="http://schemas.microsoft.com/office/drawing/2014/main" id="{5F673B4D-FED8-4742-BF09-F62F6E096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74"/>
          <a:stretch>
            <a:fillRect/>
          </a:stretch>
        </p:blipFill>
        <p:spPr bwMode="auto">
          <a:xfrm>
            <a:off x="8507021" y="4894752"/>
            <a:ext cx="6345258" cy="4320000"/>
          </a:xfrm>
          <a:prstGeom prst="rect">
            <a:avLst/>
          </a:prstGeom>
          <a:noFill/>
          <a:extLst>
            <a:ext uri="{909E8E84-426E-40DD-AFC4-6F175D3DCCD1}">
              <a14:hiddenFill xmlns:a14="http://schemas.microsoft.com/office/drawing/2010/main">
                <a:solidFill>
                  <a:srgbClr val="FFFFFF"/>
                </a:solidFill>
              </a14:hiddenFill>
            </a:ext>
          </a:extLst>
        </p:spPr>
      </p:pic>
      <p:sp>
        <p:nvSpPr>
          <p:cNvPr id="65" name="テキスト ボックス 2">
            <a:extLst>
              <a:ext uri="{FF2B5EF4-FFF2-40B4-BE49-F238E27FC236}">
                <a16:creationId xmlns:a16="http://schemas.microsoft.com/office/drawing/2014/main" id="{C99F8353-048C-4596-80EE-2455C0075BF4}"/>
              </a:ext>
            </a:extLst>
          </p:cNvPr>
          <p:cNvSpPr txBox="1">
            <a:spLocks noChangeArrowheads="1"/>
          </p:cNvSpPr>
          <p:nvPr/>
        </p:nvSpPr>
        <p:spPr bwMode="auto">
          <a:xfrm>
            <a:off x="1265366" y="10070162"/>
            <a:ext cx="4636779" cy="364809"/>
          </a:xfrm>
          <a:prstGeom prst="rect">
            <a:avLst/>
          </a:prstGeom>
          <a:noFill/>
          <a:ln w="9525">
            <a:noFill/>
            <a:miter lim="800000"/>
            <a:headEnd/>
            <a:tailEnd/>
          </a:ln>
        </p:spPr>
        <p:txBody>
          <a:bodyPr rot="0" vert="horz" wrap="square" lIns="90320" tIns="45160" rIns="90320" bIns="45160" anchor="t" anchorCtr="0">
            <a:noAutofit/>
          </a:bodyPr>
          <a:lstStyle/>
          <a:p>
            <a:pPr>
              <a:lnSpc>
                <a:spcPts val="2173"/>
              </a:lnSpc>
            </a:pPr>
            <a:r>
              <a:rPr lang="ja-JP" altLang="en-US" sz="1580" b="1" kern="100" dirty="0">
                <a:solidFill>
                  <a:srgbClr val="1F497D"/>
                </a:solidFill>
                <a:effectLst>
                  <a:outerShdw blurRad="63500" dist="50800" sx="0" sy="0">
                    <a:schemeClr val="tx1">
                      <a:alpha val="50000"/>
                    </a:schemeClr>
                  </a:outerShdw>
                </a:effectLst>
                <a:latin typeface="ＭＳ 明朝" panose="02020609040205080304" pitchFamily="17" charset="-128"/>
                <a:ea typeface="BIZ UDゴシック" panose="020B0400000000000000" pitchFamily="49" charset="-128"/>
                <a:cs typeface="Times New Roman" panose="02020603050405020304" pitchFamily="18" charset="0"/>
              </a:rPr>
              <a:t>大阪府 環境農林水産部環境管理室 事業所指導課</a:t>
            </a:r>
          </a:p>
        </p:txBody>
      </p:sp>
      <p:pic>
        <p:nvPicPr>
          <p:cNvPr id="66" name="図 65">
            <a:extLst>
              <a:ext uri="{FF2B5EF4-FFF2-40B4-BE49-F238E27FC236}">
                <a16:creationId xmlns:a16="http://schemas.microsoft.com/office/drawing/2014/main" id="{A5EB80FE-BD61-4C0F-B77D-4A403FB931EF}"/>
              </a:ext>
            </a:extLst>
          </p:cNvPr>
          <p:cNvPicPr/>
          <p:nvPr/>
        </p:nvPicPr>
        <p:blipFill>
          <a:blip r:embed="rId4" cstate="email">
            <a:extLst>
              <a:ext uri="{BEBA8EAE-BF5A-486C-A8C5-ECC9F3942E4B}">
                <a14:imgProps xmlns:a14="http://schemas.microsoft.com/office/drawing/2010/main">
                  <a14:imgLayer r:embed="rId5">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40272" y="9974238"/>
            <a:ext cx="738867" cy="531257"/>
          </a:xfrm>
          <a:prstGeom prst="rect">
            <a:avLst/>
          </a:prstGeom>
        </p:spPr>
      </p:pic>
      <p:grpSp>
        <p:nvGrpSpPr>
          <p:cNvPr id="67" name="グループ化 66">
            <a:extLst>
              <a:ext uri="{FF2B5EF4-FFF2-40B4-BE49-F238E27FC236}">
                <a16:creationId xmlns:a16="http://schemas.microsoft.com/office/drawing/2014/main" id="{5C4CACA0-0C6B-427F-BA5D-DD061957DDB2}"/>
              </a:ext>
            </a:extLst>
          </p:cNvPr>
          <p:cNvGrpSpPr/>
          <p:nvPr/>
        </p:nvGrpSpPr>
        <p:grpSpPr>
          <a:xfrm>
            <a:off x="907012" y="8155118"/>
            <a:ext cx="1668405" cy="248913"/>
            <a:chOff x="389956" y="0"/>
            <a:chExt cx="1847160" cy="339939"/>
          </a:xfrm>
        </p:grpSpPr>
        <p:grpSp>
          <p:nvGrpSpPr>
            <p:cNvPr id="68" name="グループ化 67">
              <a:extLst>
                <a:ext uri="{FF2B5EF4-FFF2-40B4-BE49-F238E27FC236}">
                  <a16:creationId xmlns:a16="http://schemas.microsoft.com/office/drawing/2014/main" id="{B858D6CA-3DBF-4D66-AF8D-26BCCB0CF84E}"/>
                </a:ext>
              </a:extLst>
            </p:cNvPr>
            <p:cNvGrpSpPr/>
            <p:nvPr/>
          </p:nvGrpSpPr>
          <p:grpSpPr>
            <a:xfrm>
              <a:off x="389956" y="0"/>
              <a:ext cx="1686493" cy="314169"/>
              <a:chOff x="66106" y="-1"/>
              <a:chExt cx="1686494" cy="314169"/>
            </a:xfrm>
            <a:solidFill>
              <a:srgbClr val="0070C0"/>
            </a:solidFill>
          </p:grpSpPr>
          <p:sp>
            <p:nvSpPr>
              <p:cNvPr id="70" name="正方形/長方形 69">
                <a:extLst>
                  <a:ext uri="{FF2B5EF4-FFF2-40B4-BE49-F238E27FC236}">
                    <a16:creationId xmlns:a16="http://schemas.microsoft.com/office/drawing/2014/main" id="{B4DE9E97-8EB2-4502-B644-B834AB91D6F7}"/>
                  </a:ext>
                </a:extLst>
              </p:cNvPr>
              <p:cNvSpPr/>
              <p:nvPr/>
            </p:nvSpPr>
            <p:spPr>
              <a:xfrm>
                <a:off x="66106" y="0"/>
                <a:ext cx="1686494" cy="314168"/>
              </a:xfrm>
              <a:prstGeom prst="rect">
                <a:avLst/>
              </a:prstGeom>
              <a:noFill/>
              <a:ln w="25400" cap="flat" cmpd="sng" algn="ctr">
                <a:solidFill>
                  <a:srgbClr val="0070C0"/>
                </a:solidFill>
                <a:prstDash val="solid"/>
              </a:ln>
              <a:effectLst/>
            </p:spPr>
            <p:txBody>
              <a:bodyPr rot="0" spcFirstLastPara="0" vert="horz" wrap="square" lIns="90320" tIns="0" rIns="90320" bIns="0" numCol="1" spcCol="0" rtlCol="0" fromWordArt="0" anchor="ctr" anchorCtr="0" forceAA="0" compatLnSpc="1">
                <a:prstTxWarp prst="textNoShape">
                  <a:avLst/>
                </a:prstTxWarp>
                <a:noAutofit/>
              </a:bodyPr>
              <a:lstStyle/>
              <a:p>
                <a:pPr algn="l"/>
                <a:r>
                  <a:rPr lang="ja-JP" altLang="en-US" sz="1087" b="1" kern="100">
                    <a:solidFill>
                      <a:srgbClr val="000000"/>
                    </a:solidFill>
                    <a:latin typeface="ＭＳ 明朝" panose="02020609040205080304" pitchFamily="17" charset="-128"/>
                    <a:ea typeface="ＭＳ ゴシック" panose="020B0609070205080204" pitchFamily="49" charset="-128"/>
                    <a:cs typeface="Times New Roman" panose="02020603050405020304" pitchFamily="18" charset="0"/>
                  </a:rPr>
                  <a:t>大阪府　石綿</a:t>
                </a:r>
                <a:endParaRPr lang="ja-JP" altLang="en-US" sz="1185" kern="10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71" name="正方形/長方形 70">
                <a:extLst>
                  <a:ext uri="{FF2B5EF4-FFF2-40B4-BE49-F238E27FC236}">
                    <a16:creationId xmlns:a16="http://schemas.microsoft.com/office/drawing/2014/main" id="{23748575-C0F6-499B-8E5D-6EE2B9F21910}"/>
                  </a:ext>
                </a:extLst>
              </p:cNvPr>
              <p:cNvSpPr/>
              <p:nvPr/>
            </p:nvSpPr>
            <p:spPr>
              <a:xfrm>
                <a:off x="1162050" y="-1"/>
                <a:ext cx="590550" cy="294990"/>
              </a:xfrm>
              <a:prstGeom prst="rect">
                <a:avLst/>
              </a:prstGeom>
              <a:grpFill/>
              <a:ln w="25400" cap="flat" cmpd="sng" algn="ctr">
                <a:solidFill>
                  <a:srgbClr val="0070C0"/>
                </a:solidFill>
                <a:prstDash val="solid"/>
              </a:ln>
              <a:effectLst/>
            </p:spPr>
            <p:txBody>
              <a:bodyPr rot="0" spcFirstLastPara="0" vert="horz" wrap="square" lIns="90320" tIns="0" rIns="90320" bIns="0" numCol="1" spcCol="0" rtlCol="0" fromWordArt="0" anchor="ctr" anchorCtr="0" forceAA="0" compatLnSpc="1">
                <a:prstTxWarp prst="textNoShape">
                  <a:avLst/>
                </a:prstTxWarp>
                <a:noAutofit/>
              </a:bodyPr>
              <a:lstStyle/>
              <a:p>
                <a:pPr algn="ctr"/>
                <a:r>
                  <a:rPr lang="ja-JP" altLang="en-US" sz="1087" b="1" kern="100" dirty="0">
                    <a:solidFill>
                      <a:srgbClr val="FFFFFF"/>
                    </a:solidFill>
                    <a:latin typeface="ＭＳ 明朝" panose="02020609040205080304" pitchFamily="17" charset="-128"/>
                    <a:ea typeface="ＭＳ ゴシック" panose="020B0609070205080204" pitchFamily="49" charset="-128"/>
                    <a:cs typeface="Times New Roman" panose="02020603050405020304" pitchFamily="18" charset="0"/>
                  </a:rPr>
                  <a:t>検索</a:t>
                </a:r>
                <a:endParaRPr lang="ja-JP" altLang="en-US" sz="1185"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grpSp>
        <p:sp>
          <p:nvSpPr>
            <p:cNvPr id="69" name="左矢印 1054">
              <a:extLst>
                <a:ext uri="{FF2B5EF4-FFF2-40B4-BE49-F238E27FC236}">
                  <a16:creationId xmlns:a16="http://schemas.microsoft.com/office/drawing/2014/main" id="{2335753E-849D-4834-B143-032A1B1DB6AA}"/>
                </a:ext>
              </a:extLst>
            </p:cNvPr>
            <p:cNvSpPr/>
            <p:nvPr/>
          </p:nvSpPr>
          <p:spPr>
            <a:xfrm rot="2142349">
              <a:off x="1936727" y="221597"/>
              <a:ext cx="300389" cy="118342"/>
            </a:xfrm>
            <a:prstGeom prst="leftArrow">
              <a:avLst>
                <a:gd name="adj1" fmla="val 50000"/>
                <a:gd name="adj2" fmla="val 162794"/>
              </a:avLst>
            </a:prstGeom>
            <a:solidFill>
              <a:sysClr val="windowText" lastClr="000000"/>
            </a:solidFill>
            <a:ln w="9525" cap="flat" cmpd="sng" algn="ctr">
              <a:solidFill>
                <a:schemeClr val="bg1"/>
              </a:solidFill>
              <a:prstDash val="solid"/>
            </a:ln>
            <a:effectLst/>
          </p:spPr>
          <p:txBody>
            <a:bodyPr rot="0" spcFirstLastPara="0" vert="horz" wrap="square" lIns="90320" tIns="0" rIns="90320" bIns="0" numCol="1" spcCol="0" rtlCol="0" fromWordArt="0" anchor="ctr" anchorCtr="0" forceAA="0" compatLnSpc="1">
              <a:prstTxWarp prst="textNoShape">
                <a:avLst/>
              </a:prstTxWarp>
              <a:noAutofit/>
            </a:bodyPr>
            <a:lstStyle/>
            <a:p>
              <a:endParaRPr lang="ja-JP" altLang="en-US" sz="1778"/>
            </a:p>
          </p:txBody>
        </p:sp>
      </p:grpSp>
      <p:sp>
        <p:nvSpPr>
          <p:cNvPr id="18" name="Rectangle 218">
            <a:extLst>
              <a:ext uri="{FF2B5EF4-FFF2-40B4-BE49-F238E27FC236}">
                <a16:creationId xmlns:a16="http://schemas.microsoft.com/office/drawing/2014/main" id="{018FF364-1524-4A35-B638-C30F0F8172BB}"/>
              </a:ext>
            </a:extLst>
          </p:cNvPr>
          <p:cNvSpPr>
            <a:spLocks noChangeArrowheads="1"/>
          </p:cNvSpPr>
          <p:nvPr/>
        </p:nvSpPr>
        <p:spPr bwMode="auto">
          <a:xfrm>
            <a:off x="189162" y="140841"/>
            <a:ext cx="3804616" cy="324000"/>
          </a:xfrm>
          <a:prstGeom prst="chevron">
            <a:avLst/>
          </a:prstGeom>
          <a:solidFill>
            <a:schemeClr val="accent1"/>
          </a:solidFill>
          <a:ln w="12700">
            <a:solidFill>
              <a:schemeClr val="accent1"/>
            </a:solidFill>
          </a:ln>
        </p:spPr>
        <p:txBody>
          <a:bodyPr rot="0" vert="horz" wrap="square" lIns="73385" tIns="8781" rIns="73385" bIns="8781" anchor="ctr" anchorCtr="0" upright="1">
            <a:noAutofit/>
          </a:bodyPr>
          <a:lstStyle/>
          <a:p>
            <a:pPr algn="just"/>
            <a:r>
              <a:rPr lang="ja-JP" altLang="ja-JP" sz="1600" b="1" kern="100" dirty="0">
                <a:solidFill>
                  <a:srgbClr val="FFFFFF"/>
                </a:solidFill>
                <a:latin typeface="ＭＳ 明朝" panose="02020609040205080304" pitchFamily="17" charset="-128"/>
                <a:ea typeface="ＭＳ ゴシック" panose="020B0609070205080204" pitchFamily="49" charset="-128"/>
                <a:cs typeface="Times New Roman" panose="02020603050405020304" pitchFamily="18" charset="0"/>
              </a:rPr>
              <a:t>大気中の石綿濃度測定に</a:t>
            </a:r>
            <a:r>
              <a:rPr lang="ja-JP" altLang="en-US" sz="1600" b="1" kern="100" dirty="0">
                <a:solidFill>
                  <a:srgbClr val="FFFFFF"/>
                </a:solidFill>
                <a:latin typeface="ＭＳ 明朝" panose="02020609040205080304" pitchFamily="17" charset="-128"/>
                <a:ea typeface="ＭＳ ゴシック" panose="020B0609070205080204" pitchFamily="49" charset="-128"/>
                <a:cs typeface="Times New Roman" panose="02020603050405020304" pitchFamily="18" charset="0"/>
              </a:rPr>
              <a:t>関すること</a:t>
            </a:r>
            <a:endParaRPr lang="ja-JP" altLang="en-US" sz="16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0" name="AutoShape 718">
            <a:extLst>
              <a:ext uri="{FF2B5EF4-FFF2-40B4-BE49-F238E27FC236}">
                <a16:creationId xmlns:a16="http://schemas.microsoft.com/office/drawing/2014/main" id="{4A522F4A-9E92-4BA9-9316-622A77B8A238}"/>
              </a:ext>
            </a:extLst>
          </p:cNvPr>
          <p:cNvSpPr>
            <a:spLocks noChangeArrowheads="1"/>
          </p:cNvSpPr>
          <p:nvPr/>
        </p:nvSpPr>
        <p:spPr bwMode="auto">
          <a:xfrm>
            <a:off x="368939" y="565071"/>
            <a:ext cx="5076000" cy="288000"/>
          </a:xfrm>
          <a:prstGeom prst="roundRect">
            <a:avLst>
              <a:gd name="adj" fmla="val 50000"/>
            </a:avLst>
          </a:prstGeom>
          <a:solidFill>
            <a:srgbClr val="44546A">
              <a:alpha val="10000"/>
            </a:srgb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en-US" sz="1185" b="1" kern="100" dirty="0">
                <a:latin typeface="ＭＳ 明朝" panose="02020609040205080304" pitchFamily="17" charset="-128"/>
                <a:ea typeface="ＭＳ ゴシック" panose="020B0609070205080204" pitchFamily="49" charset="-128"/>
                <a:cs typeface="Times New Roman" panose="02020603050405020304" pitchFamily="18" charset="0"/>
              </a:rPr>
              <a:t>石綿濃度の測定等（測定計画の届出・測定・結果の記録）が必要な作業</a:t>
            </a:r>
            <a:endParaRPr lang="ja-JP" altLang="en-US" sz="1185"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3" name="AutoShape 718">
            <a:extLst>
              <a:ext uri="{FF2B5EF4-FFF2-40B4-BE49-F238E27FC236}">
                <a16:creationId xmlns:a16="http://schemas.microsoft.com/office/drawing/2014/main" id="{E122B9EB-4858-4C95-A063-344EE3C6D266}"/>
              </a:ext>
            </a:extLst>
          </p:cNvPr>
          <p:cNvSpPr>
            <a:spLocks noChangeArrowheads="1"/>
          </p:cNvSpPr>
          <p:nvPr/>
        </p:nvSpPr>
        <p:spPr bwMode="auto">
          <a:xfrm>
            <a:off x="368939" y="1984046"/>
            <a:ext cx="1944000" cy="288000"/>
          </a:xfrm>
          <a:prstGeom prst="roundRect">
            <a:avLst>
              <a:gd name="adj" fmla="val 50000"/>
            </a:avLst>
          </a:prstGeom>
          <a:solidFill>
            <a:schemeClr val="tx2">
              <a:alpha val="10000"/>
            </a:scheme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en-US" sz="1200" b="1" kern="100" dirty="0">
                <a:latin typeface="ＭＳ 明朝" panose="02020609040205080304" pitchFamily="17" charset="-128"/>
                <a:ea typeface="ＭＳ ゴシック" panose="020B0609070205080204" pitchFamily="49" charset="-128"/>
                <a:cs typeface="Times New Roman" panose="02020603050405020304" pitchFamily="18" charset="0"/>
              </a:rPr>
              <a:t>石綿濃度の測定について</a:t>
            </a:r>
            <a:endParaRPr lang="ja-JP" altLang="en-US" sz="12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graphicFrame>
        <p:nvGraphicFramePr>
          <p:cNvPr id="4" name="表 3">
            <a:extLst>
              <a:ext uri="{FF2B5EF4-FFF2-40B4-BE49-F238E27FC236}">
                <a16:creationId xmlns:a16="http://schemas.microsoft.com/office/drawing/2014/main" id="{A429A468-3321-415C-B80A-F10FA644B8A8}"/>
              </a:ext>
            </a:extLst>
          </p:cNvPr>
          <p:cNvGraphicFramePr>
            <a:graphicFrameLocks noGrp="1"/>
          </p:cNvGraphicFramePr>
          <p:nvPr/>
        </p:nvGraphicFramePr>
        <p:xfrm>
          <a:off x="907055" y="2592481"/>
          <a:ext cx="5929647" cy="1869860"/>
        </p:xfrm>
        <a:graphic>
          <a:graphicData uri="http://schemas.openxmlformats.org/drawingml/2006/table">
            <a:tbl>
              <a:tblPr firstRow="1" firstCol="1" bandRow="1">
                <a:tableStyleId>{5C22544A-7EE6-4342-B048-85BDC9FD1C3A}</a:tableStyleId>
              </a:tblPr>
              <a:tblGrid>
                <a:gridCol w="883313">
                  <a:extLst>
                    <a:ext uri="{9D8B030D-6E8A-4147-A177-3AD203B41FA5}">
                      <a16:colId xmlns:a16="http://schemas.microsoft.com/office/drawing/2014/main" val="2659365809"/>
                    </a:ext>
                  </a:extLst>
                </a:gridCol>
                <a:gridCol w="2482513">
                  <a:extLst>
                    <a:ext uri="{9D8B030D-6E8A-4147-A177-3AD203B41FA5}">
                      <a16:colId xmlns:a16="http://schemas.microsoft.com/office/drawing/2014/main" val="1315787015"/>
                    </a:ext>
                  </a:extLst>
                </a:gridCol>
                <a:gridCol w="2563821">
                  <a:extLst>
                    <a:ext uri="{9D8B030D-6E8A-4147-A177-3AD203B41FA5}">
                      <a16:colId xmlns:a16="http://schemas.microsoft.com/office/drawing/2014/main" val="4065485815"/>
                    </a:ext>
                  </a:extLst>
                </a:gridCol>
              </a:tblGrid>
              <a:tr h="250211">
                <a:tc>
                  <a:txBody>
                    <a:bodyPr/>
                    <a:lstStyle/>
                    <a:p>
                      <a:pPr algn="ctr"/>
                      <a:r>
                        <a:rPr lang="ja-JP" sz="1050" kern="100" dirty="0">
                          <a:effectLst/>
                        </a:rPr>
                        <a:t>測定時期</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tc>
                  <a:txBody>
                    <a:bodyPr/>
                    <a:lstStyle/>
                    <a:p>
                      <a:pPr algn="ctr"/>
                      <a:r>
                        <a:rPr lang="ja-JP" sz="1050" kern="100" dirty="0">
                          <a:effectLst/>
                        </a:rPr>
                        <a:t>測定回数</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tc>
                  <a:txBody>
                    <a:bodyPr/>
                    <a:lstStyle/>
                    <a:p>
                      <a:pPr algn="ctr"/>
                      <a:r>
                        <a:rPr lang="ja-JP" sz="1050" kern="100" dirty="0">
                          <a:effectLst/>
                        </a:rPr>
                        <a:t>測定場所</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extLst>
                  <a:ext uri="{0D108BD9-81ED-4DB2-BD59-A6C34878D82A}">
                    <a16:rowId xmlns:a16="http://schemas.microsoft.com/office/drawing/2014/main" val="813057413"/>
                  </a:ext>
                </a:extLst>
              </a:tr>
              <a:tr h="469886">
                <a:tc>
                  <a:txBody>
                    <a:bodyPr/>
                    <a:lstStyle/>
                    <a:p>
                      <a:pPr algn="ctr"/>
                      <a:r>
                        <a:rPr lang="ja-JP" sz="1050" kern="100" dirty="0">
                          <a:effectLst/>
                        </a:rPr>
                        <a:t>作業開始前</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tc>
                  <a:txBody>
                    <a:bodyPr/>
                    <a:lstStyle/>
                    <a:p>
                      <a:pPr algn="ctr">
                        <a:lnSpc>
                          <a:spcPts val="1400"/>
                        </a:lnSpc>
                      </a:pPr>
                      <a:r>
                        <a:rPr lang="ja-JP" sz="1050" kern="100" dirty="0">
                          <a:effectLst/>
                        </a:rPr>
                        <a:t>１回</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tc>
                  <a:txBody>
                    <a:bodyPr/>
                    <a:lstStyle/>
                    <a:p>
                      <a:pPr algn="ctr">
                        <a:lnSpc>
                          <a:spcPts val="1400"/>
                        </a:lnSpc>
                      </a:pPr>
                      <a:r>
                        <a:rPr lang="ja-JP" altLang="en-US" sz="1050" kern="100" dirty="0">
                          <a:effectLst/>
                        </a:rPr>
                        <a:t>工事施工区画境界線の</a:t>
                      </a:r>
                      <a:r>
                        <a:rPr lang="ja-JP" sz="1050" kern="100" dirty="0">
                          <a:effectLst/>
                        </a:rPr>
                        <a:t>１</a:t>
                      </a:r>
                      <a:r>
                        <a:rPr lang="ja-JP" altLang="en-US" sz="1050" kern="100" dirty="0">
                          <a:effectLst/>
                        </a:rPr>
                        <a:t>点</a:t>
                      </a:r>
                      <a:endParaRPr lang="ja-JP" sz="1050" kern="100" dirty="0">
                        <a:effectLst/>
                      </a:endParaRPr>
                    </a:p>
                    <a:p>
                      <a:pPr algn="ctr">
                        <a:lnSpc>
                          <a:spcPts val="1400"/>
                        </a:lnSpc>
                      </a:pPr>
                      <a:r>
                        <a:rPr lang="ja-JP" sz="1000" kern="100" dirty="0">
                          <a:effectLst/>
                        </a:rPr>
                        <a:t>（最も高濃度が予想される場所）</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extLst>
                  <a:ext uri="{0D108BD9-81ED-4DB2-BD59-A6C34878D82A}">
                    <a16:rowId xmlns:a16="http://schemas.microsoft.com/office/drawing/2014/main" val="3225383558"/>
                  </a:ext>
                </a:extLst>
              </a:tr>
              <a:tr h="679877">
                <a:tc>
                  <a:txBody>
                    <a:bodyPr/>
                    <a:lstStyle/>
                    <a:p>
                      <a:pPr algn="ctr"/>
                      <a:r>
                        <a:rPr lang="ja-JP" sz="1050" kern="100" dirty="0">
                          <a:effectLst/>
                        </a:rPr>
                        <a:t>作業期間中</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tc>
                  <a:txBody>
                    <a:bodyPr/>
                    <a:lstStyle/>
                    <a:p>
                      <a:pPr algn="ctr">
                        <a:lnSpc>
                          <a:spcPts val="1400"/>
                        </a:lnSpc>
                      </a:pPr>
                      <a:r>
                        <a:rPr lang="ja-JP" sz="1050" b="1" u="none" kern="100" dirty="0">
                          <a:effectLst/>
                        </a:rPr>
                        <a:t>１回以上</a:t>
                      </a:r>
                    </a:p>
                    <a:p>
                      <a:pPr marL="92075" indent="-92075" algn="l">
                        <a:lnSpc>
                          <a:spcPts val="1400"/>
                        </a:lnSpc>
                      </a:pPr>
                      <a:r>
                        <a:rPr lang="ja-JP" altLang="en-US" sz="1000" kern="100" dirty="0">
                          <a:effectLst/>
                        </a:rPr>
                        <a:t>（</a:t>
                      </a:r>
                      <a:r>
                        <a:rPr lang="ja-JP" sz="1000" kern="100" dirty="0">
                          <a:effectLst/>
                        </a:rPr>
                        <a:t>作業の日数（石綿を除去した実作業日数に限る）が</a:t>
                      </a:r>
                      <a:r>
                        <a:rPr lang="ja-JP" sz="1000" b="1" u="none" kern="100" dirty="0">
                          <a:effectLst/>
                        </a:rPr>
                        <a:t>６日までごとに１回</a:t>
                      </a:r>
                      <a:r>
                        <a:rPr lang="ja-JP" altLang="en-US" sz="1000" b="1" u="none" kern="100" dirty="0">
                          <a:effectLst/>
                        </a:rPr>
                        <a:t>）</a:t>
                      </a:r>
                      <a:endParaRPr lang="ja-JP" sz="1000" b="1" u="none"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tc>
                <a:tc>
                  <a:txBody>
                    <a:bodyPr/>
                    <a:lstStyle/>
                    <a:p>
                      <a:pPr algn="ctr">
                        <a:lnSpc>
                          <a:spcPts val="1400"/>
                        </a:lnSpc>
                        <a:tabLst>
                          <a:tab pos="1264285" algn="ctr"/>
                        </a:tabLst>
                      </a:pPr>
                      <a:r>
                        <a:rPr lang="ja-JP" altLang="en-US" sz="1050" kern="100" dirty="0">
                          <a:effectLst/>
                        </a:rPr>
                        <a:t>工事施工区画境界線の</a:t>
                      </a:r>
                      <a:r>
                        <a:rPr lang="ja-JP" sz="1050" kern="100" dirty="0">
                          <a:effectLst/>
                        </a:rPr>
                        <a:t>４</a:t>
                      </a:r>
                      <a:r>
                        <a:rPr lang="ja-JP" altLang="en-US" sz="1050" kern="100" dirty="0">
                          <a:effectLst/>
                        </a:rPr>
                        <a:t>点</a:t>
                      </a:r>
                      <a:endParaRPr lang="ja-JP" sz="1050" kern="100" dirty="0">
                        <a:effectLst/>
                      </a:endParaRPr>
                    </a:p>
                    <a:p>
                      <a:pPr marL="92075" indent="-92075" algn="ctr">
                        <a:lnSpc>
                          <a:spcPts val="1400"/>
                        </a:lnSpc>
                        <a:tabLst>
                          <a:tab pos="1264285" algn="ctr"/>
                        </a:tabLst>
                      </a:pPr>
                      <a:r>
                        <a:rPr lang="ja-JP" sz="1000" kern="100" dirty="0">
                          <a:effectLst/>
                        </a:rPr>
                        <a:t>（最も高濃度が予想される場所を含む）</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solidFill>
                      <a:srgbClr val="E9EBF5"/>
                    </a:solidFill>
                  </a:tcPr>
                </a:tc>
                <a:extLst>
                  <a:ext uri="{0D108BD9-81ED-4DB2-BD59-A6C34878D82A}">
                    <a16:rowId xmlns:a16="http://schemas.microsoft.com/office/drawing/2014/main" val="1599265512"/>
                  </a:ext>
                </a:extLst>
              </a:tr>
              <a:tr h="469886">
                <a:tc>
                  <a:txBody>
                    <a:bodyPr/>
                    <a:lstStyle/>
                    <a:p>
                      <a:pPr algn="ctr"/>
                      <a:r>
                        <a:rPr lang="ja-JP" sz="1050" kern="100" dirty="0">
                          <a:effectLst/>
                        </a:rPr>
                        <a:t>作業完了後</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tc>
                  <a:txBody>
                    <a:bodyPr/>
                    <a:lstStyle/>
                    <a:p>
                      <a:pPr algn="ctr">
                        <a:lnSpc>
                          <a:spcPts val="1400"/>
                        </a:lnSpc>
                      </a:pPr>
                      <a:r>
                        <a:rPr lang="ja-JP" sz="1050" kern="100" dirty="0">
                          <a:effectLst/>
                        </a:rPr>
                        <a:t>１回</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tc>
                  <a:txBody>
                    <a:bodyPr/>
                    <a:lstStyle/>
                    <a:p>
                      <a:pPr algn="ctr">
                        <a:lnSpc>
                          <a:spcPts val="1400"/>
                        </a:lnSpc>
                      </a:pPr>
                      <a:r>
                        <a:rPr lang="ja-JP" altLang="en-US" sz="1050" kern="100" dirty="0">
                          <a:effectLst/>
                        </a:rPr>
                        <a:t>工事施工区画境界線の</a:t>
                      </a:r>
                      <a:r>
                        <a:rPr lang="ja-JP" altLang="ja-JP" sz="1050" kern="100" dirty="0">
                          <a:effectLst/>
                        </a:rPr>
                        <a:t>１</a:t>
                      </a:r>
                      <a:r>
                        <a:rPr lang="ja-JP" altLang="en-US" sz="1050" kern="100" dirty="0">
                          <a:effectLst/>
                        </a:rPr>
                        <a:t>点</a:t>
                      </a:r>
                      <a:endParaRPr lang="ja-JP" altLang="ja-JP" sz="1050" kern="100" dirty="0">
                        <a:effectLst/>
                      </a:endParaRPr>
                    </a:p>
                    <a:p>
                      <a:pPr algn="ctr">
                        <a:lnSpc>
                          <a:spcPts val="1400"/>
                        </a:lnSpc>
                      </a:pPr>
                      <a:r>
                        <a:rPr lang="ja-JP" sz="1000" kern="100" dirty="0">
                          <a:effectLst/>
                        </a:rPr>
                        <a:t>（作業中</a:t>
                      </a:r>
                      <a:r>
                        <a:rPr lang="ja-JP" sz="1000" b="1" u="none" kern="100" dirty="0">
                          <a:effectLst/>
                        </a:rPr>
                        <a:t>最も高濃度であった</a:t>
                      </a:r>
                      <a:r>
                        <a:rPr lang="ja-JP" sz="1000" kern="100" dirty="0">
                          <a:effectLst/>
                        </a:rPr>
                        <a:t>場所）</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extLst>
                  <a:ext uri="{0D108BD9-81ED-4DB2-BD59-A6C34878D82A}">
                    <a16:rowId xmlns:a16="http://schemas.microsoft.com/office/drawing/2014/main" val="3179279159"/>
                  </a:ext>
                </a:extLst>
              </a:tr>
            </a:tbl>
          </a:graphicData>
        </a:graphic>
      </p:graphicFrame>
      <p:sp>
        <p:nvSpPr>
          <p:cNvPr id="28" name="AutoShape 718">
            <a:extLst>
              <a:ext uri="{FF2B5EF4-FFF2-40B4-BE49-F238E27FC236}">
                <a16:creationId xmlns:a16="http://schemas.microsoft.com/office/drawing/2014/main" id="{999A196B-EBF4-4E4F-888D-E71328F861B7}"/>
              </a:ext>
            </a:extLst>
          </p:cNvPr>
          <p:cNvSpPr>
            <a:spLocks noChangeArrowheads="1"/>
          </p:cNvSpPr>
          <p:nvPr/>
        </p:nvSpPr>
        <p:spPr bwMode="auto">
          <a:xfrm>
            <a:off x="368939" y="5059097"/>
            <a:ext cx="2556000" cy="288000"/>
          </a:xfrm>
          <a:prstGeom prst="roundRect">
            <a:avLst>
              <a:gd name="adj" fmla="val 50000"/>
            </a:avLst>
          </a:prstGeom>
          <a:solidFill>
            <a:schemeClr val="tx2">
              <a:alpha val="10000"/>
            </a:scheme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en-US" sz="1200" b="1" kern="100" dirty="0">
                <a:latin typeface="ＭＳ 明朝" panose="02020609040205080304" pitchFamily="17" charset="-128"/>
                <a:ea typeface="ＭＳ ゴシック" panose="020B0609070205080204" pitchFamily="49" charset="-128"/>
                <a:cs typeface="Times New Roman" panose="02020603050405020304" pitchFamily="18" charset="0"/>
              </a:rPr>
              <a:t>石綿濃度の測定結果の記録・保存</a:t>
            </a:r>
            <a:endParaRPr lang="ja-JP" altLang="en-US" sz="12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B88C1451-3393-4B24-A4BB-BBE52C12907E}"/>
              </a:ext>
            </a:extLst>
          </p:cNvPr>
          <p:cNvSpPr/>
          <p:nvPr/>
        </p:nvSpPr>
        <p:spPr>
          <a:xfrm>
            <a:off x="486900" y="5399722"/>
            <a:ext cx="3960000" cy="660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9364" indent="-169364">
              <a:buFont typeface="Wingdings" panose="05000000000000000000" pitchFamily="2" charset="2"/>
              <a:buChar char="Ø"/>
            </a:pPr>
            <a:r>
              <a:rPr lang="ja-JP" altLang="en-US"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石綿濃度の測定結果の記録を作成し、３年間保存する必要があります。</a:t>
            </a:r>
            <a:endParaRPr kumimoji="1" lang="en-US"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marL="169364" indent="-169364">
              <a:spcBef>
                <a:spcPts val="600"/>
              </a:spcBef>
              <a:buFont typeface="Wingdings" panose="05000000000000000000" pitchFamily="2" charset="2"/>
              <a:buChar char="Ø"/>
            </a:pPr>
            <a:r>
              <a:rPr kumimoji="1" lang="ja-JP" altLang="en-US"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測定結果の記録は発注者に交付する必要があります。</a:t>
            </a:r>
            <a:endParaRPr lang="en-US" altLang="ja-JP" sz="1050" kern="100" dirty="0">
              <a:solidFill>
                <a:schemeClr val="tx1"/>
              </a:solidFill>
              <a:ea typeface="BIZ UDゴシック" panose="020B0400000000000000" pitchFamily="49" charset="-128"/>
              <a:cs typeface="Times New Roman" panose="02020603050405020304" pitchFamily="18" charset="0"/>
            </a:endParaRPr>
          </a:p>
        </p:txBody>
      </p:sp>
      <p:graphicFrame>
        <p:nvGraphicFramePr>
          <p:cNvPr id="5" name="表 4">
            <a:extLst>
              <a:ext uri="{FF2B5EF4-FFF2-40B4-BE49-F238E27FC236}">
                <a16:creationId xmlns:a16="http://schemas.microsoft.com/office/drawing/2014/main" id="{1AA09448-CEE5-4186-A37A-0C77E31B5238}"/>
              </a:ext>
            </a:extLst>
          </p:cNvPr>
          <p:cNvGraphicFramePr>
            <a:graphicFrameLocks noGrp="1"/>
          </p:cNvGraphicFramePr>
          <p:nvPr/>
        </p:nvGraphicFramePr>
        <p:xfrm>
          <a:off x="4537070" y="5159271"/>
          <a:ext cx="2340000" cy="1220913"/>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3432623343"/>
                    </a:ext>
                  </a:extLst>
                </a:gridCol>
              </a:tblGrid>
              <a:tr h="248913">
                <a:tc>
                  <a:txBody>
                    <a:bodyPr/>
                    <a:lstStyle/>
                    <a:p>
                      <a:pPr algn="ctr"/>
                      <a:r>
                        <a:rPr lang="ja-JP" sz="1050" kern="100" dirty="0">
                          <a:effectLst/>
                        </a:rPr>
                        <a:t>記録事項</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095" marR="62095" marT="0" marB="0" anchor="ctr"/>
                </a:tc>
                <a:extLst>
                  <a:ext uri="{0D108BD9-81ED-4DB2-BD59-A6C34878D82A}">
                    <a16:rowId xmlns:a16="http://schemas.microsoft.com/office/drawing/2014/main" val="1553713161"/>
                  </a:ext>
                </a:extLst>
              </a:tr>
              <a:tr h="972000">
                <a:tc>
                  <a:txBody>
                    <a:bodyPr/>
                    <a:lstStyle/>
                    <a:p>
                      <a:pPr marL="171450" indent="-171450" algn="just">
                        <a:buFont typeface="Wingdings" panose="05000000000000000000" pitchFamily="2" charset="2"/>
                        <a:buChar char="ü"/>
                      </a:pPr>
                      <a:r>
                        <a:rPr lang="ja-JP" sz="1050" kern="100" dirty="0">
                          <a:effectLst/>
                        </a:rPr>
                        <a:t>測定年月日及び時刻</a:t>
                      </a:r>
                    </a:p>
                    <a:p>
                      <a:pPr marL="171450" indent="-171450" algn="just">
                        <a:buFont typeface="Wingdings" panose="05000000000000000000" pitchFamily="2" charset="2"/>
                        <a:buChar char="ü"/>
                      </a:pPr>
                      <a:r>
                        <a:rPr lang="ja-JP" sz="1050" kern="100" dirty="0">
                          <a:effectLst/>
                        </a:rPr>
                        <a:t>測定時の天候</a:t>
                      </a:r>
                    </a:p>
                    <a:p>
                      <a:pPr marL="171450" indent="-171450" algn="just">
                        <a:buFont typeface="Wingdings" panose="05000000000000000000" pitchFamily="2" charset="2"/>
                        <a:buChar char="ü"/>
                      </a:pPr>
                      <a:r>
                        <a:rPr lang="ja-JP" sz="1050" kern="100" dirty="0">
                          <a:effectLst/>
                        </a:rPr>
                        <a:t>測定者</a:t>
                      </a:r>
                    </a:p>
                    <a:p>
                      <a:pPr marL="171450" indent="-171450" algn="just">
                        <a:buFont typeface="Wingdings" panose="05000000000000000000" pitchFamily="2" charset="2"/>
                        <a:buChar char="ü"/>
                      </a:pPr>
                      <a:r>
                        <a:rPr lang="ja-JP" sz="1050" kern="100" dirty="0">
                          <a:effectLst/>
                        </a:rPr>
                        <a:t>測定場所</a:t>
                      </a:r>
                    </a:p>
                    <a:p>
                      <a:pPr marL="171450" indent="-171450" algn="just">
                        <a:buFont typeface="Wingdings" panose="05000000000000000000" pitchFamily="2" charset="2"/>
                        <a:buChar char="ü"/>
                      </a:pPr>
                      <a:r>
                        <a:rPr lang="ja-JP" sz="1050" kern="100" dirty="0">
                          <a:effectLst/>
                        </a:rPr>
                        <a:t>特定粉じん排出等作業の実施状況</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095" marR="62095" marT="0" marB="0" anchor="ctr">
                    <a:solidFill>
                      <a:srgbClr val="CFD5EA"/>
                    </a:solidFill>
                  </a:tcPr>
                </a:tc>
                <a:extLst>
                  <a:ext uri="{0D108BD9-81ED-4DB2-BD59-A6C34878D82A}">
                    <a16:rowId xmlns:a16="http://schemas.microsoft.com/office/drawing/2014/main" val="1017814837"/>
                  </a:ext>
                </a:extLst>
              </a:tr>
            </a:tbl>
          </a:graphicData>
        </a:graphic>
      </p:graphicFrame>
      <p:sp>
        <p:nvSpPr>
          <p:cNvPr id="47" name="Rectangle 218">
            <a:extLst>
              <a:ext uri="{FF2B5EF4-FFF2-40B4-BE49-F238E27FC236}">
                <a16:creationId xmlns:a16="http://schemas.microsoft.com/office/drawing/2014/main" id="{44FB20D0-0480-4C9F-8B76-43C7AC4449F1}"/>
              </a:ext>
            </a:extLst>
          </p:cNvPr>
          <p:cNvSpPr>
            <a:spLocks noChangeArrowheads="1"/>
          </p:cNvSpPr>
          <p:nvPr/>
        </p:nvSpPr>
        <p:spPr bwMode="auto">
          <a:xfrm>
            <a:off x="189162" y="6735399"/>
            <a:ext cx="2160000" cy="324000"/>
          </a:xfrm>
          <a:prstGeom prst="chevron">
            <a:avLst/>
          </a:prstGeom>
          <a:solidFill>
            <a:schemeClr val="accent1"/>
          </a:solidFill>
          <a:ln w="12700">
            <a:solidFill>
              <a:schemeClr val="accent1"/>
            </a:solidFill>
          </a:ln>
        </p:spPr>
        <p:txBody>
          <a:bodyPr rot="0" vert="horz" wrap="square" lIns="73385" tIns="8781" rIns="73385" bIns="8781" anchor="ctr" anchorCtr="0" upright="1">
            <a:noAutofit/>
          </a:bodyPr>
          <a:lstStyle/>
          <a:p>
            <a:pPr algn="just"/>
            <a:r>
              <a:rPr lang="ja-JP" altLang="en-US" sz="1600" b="1" kern="100" dirty="0">
                <a:solidFill>
                  <a:srgbClr val="FFFFFF"/>
                </a:solidFill>
                <a:latin typeface="ＭＳ 明朝" panose="02020609040205080304" pitchFamily="17" charset="-128"/>
                <a:ea typeface="ＭＳ ゴシック" panose="020B0609070205080204" pitchFamily="49" charset="-128"/>
                <a:cs typeface="Times New Roman" panose="02020603050405020304" pitchFamily="18" charset="0"/>
              </a:rPr>
              <a:t>様式等・問合せ先</a:t>
            </a:r>
          </a:p>
        </p:txBody>
      </p:sp>
      <p:sp>
        <p:nvSpPr>
          <p:cNvPr id="2" name="テキスト ボックス 1">
            <a:extLst>
              <a:ext uri="{FF2B5EF4-FFF2-40B4-BE49-F238E27FC236}">
                <a16:creationId xmlns:a16="http://schemas.microsoft.com/office/drawing/2014/main" id="{E19391E5-81D7-4689-8B1D-2F1DF034BB8B}"/>
              </a:ext>
            </a:extLst>
          </p:cNvPr>
          <p:cNvSpPr txBox="1"/>
          <p:nvPr/>
        </p:nvSpPr>
        <p:spPr>
          <a:xfrm>
            <a:off x="8116080" y="769300"/>
            <a:ext cx="6480000" cy="415498"/>
          </a:xfrm>
          <a:prstGeom prst="rect">
            <a:avLst/>
          </a:prstGeom>
          <a:noFill/>
        </p:spPr>
        <p:txBody>
          <a:bodyPr wrap="square" rtlCol="0">
            <a:spAutoFit/>
          </a:bodyPr>
          <a:lstStyle/>
          <a:p>
            <a:r>
              <a:rPr lang="ja-JP" altLang="en-US" sz="1050" dirty="0"/>
              <a:t>大阪府では大気汚染防止法の規定に加え、生活環境保全条例に基づく独自の石綿規制を実施しています。</a:t>
            </a:r>
            <a:endParaRPr lang="en-US" altLang="ja-JP" sz="1050" dirty="0"/>
          </a:p>
          <a:p>
            <a:r>
              <a:rPr lang="ja-JP" altLang="en-US" sz="1050" dirty="0"/>
              <a:t>詳しくは大阪府又は規制権限のある市町村までお問い合わせください。</a:t>
            </a:r>
            <a:endParaRPr kumimoji="1" lang="ja-JP" altLang="en-US" sz="1050" dirty="0"/>
          </a:p>
        </p:txBody>
      </p:sp>
      <p:sp>
        <p:nvSpPr>
          <p:cNvPr id="46" name="テキスト ボックス 45">
            <a:extLst>
              <a:ext uri="{FF2B5EF4-FFF2-40B4-BE49-F238E27FC236}">
                <a16:creationId xmlns:a16="http://schemas.microsoft.com/office/drawing/2014/main" id="{614C4AD6-437B-40CE-A7A3-8B1C9FDD2E53}"/>
              </a:ext>
            </a:extLst>
          </p:cNvPr>
          <p:cNvSpPr txBox="1"/>
          <p:nvPr/>
        </p:nvSpPr>
        <p:spPr>
          <a:xfrm>
            <a:off x="484714" y="7546687"/>
            <a:ext cx="3240000" cy="415498"/>
          </a:xfrm>
          <a:prstGeom prst="rect">
            <a:avLst/>
          </a:prstGeom>
          <a:noFill/>
        </p:spPr>
        <p:txBody>
          <a:bodyPr wrap="square" rtlCol="0">
            <a:spAutoFit/>
          </a:bodyPr>
          <a:lstStyle/>
          <a:p>
            <a:pPr marL="171450" indent="-171450">
              <a:buFont typeface="Wingdings" panose="05000000000000000000" pitchFamily="2" charset="2"/>
              <a:buChar char="u"/>
            </a:pPr>
            <a:r>
              <a:rPr lang="ja-JP" altLang="en-US" sz="1050" dirty="0">
                <a:solidFill>
                  <a:srgbClr val="222222"/>
                </a:solidFill>
                <a:latin typeface="BIZ UDゴシック" panose="020B0400000000000000" pitchFamily="49" charset="-128"/>
                <a:ea typeface="BIZ UDゴシック" panose="020B0400000000000000" pitchFamily="49" charset="-128"/>
              </a:rPr>
              <a:t>大阪府</a:t>
            </a:r>
            <a:r>
              <a:rPr lang="en-US" altLang="ja-JP" sz="1050" dirty="0">
                <a:solidFill>
                  <a:srgbClr val="222222"/>
                </a:solidFill>
                <a:latin typeface="BIZ UDゴシック" panose="020B0400000000000000" pitchFamily="49" charset="-128"/>
                <a:ea typeface="BIZ UDゴシック" panose="020B0400000000000000" pitchFamily="49" charset="-128"/>
              </a:rPr>
              <a:t>HP</a:t>
            </a:r>
            <a:r>
              <a:rPr lang="ja-JP" altLang="en-US" sz="1050" b="1" dirty="0">
                <a:solidFill>
                  <a:srgbClr val="222222"/>
                </a:solidFill>
                <a:latin typeface="BIZ UDゴシック" panose="020B0400000000000000" pitchFamily="49" charset="-128"/>
                <a:ea typeface="BIZ UDゴシック" panose="020B0400000000000000" pitchFamily="49" charset="-128"/>
              </a:rPr>
              <a:t>「建築物の解体などの作業に係る石綿（アスベスト）飛散防止規制」</a:t>
            </a:r>
            <a:r>
              <a:rPr lang="ja-JP" altLang="en-US" sz="1050" dirty="0">
                <a:solidFill>
                  <a:srgbClr val="222222"/>
                </a:solidFill>
                <a:latin typeface="BIZ UDゴシック" panose="020B0400000000000000" pitchFamily="49" charset="-128"/>
                <a:ea typeface="BIZ UDゴシック" panose="020B0400000000000000" pitchFamily="49" charset="-128"/>
              </a:rPr>
              <a:t>をご覧ください。</a:t>
            </a:r>
            <a:endParaRPr kumimoji="1" lang="ja-JP" altLang="en-US" sz="1050" dirty="0">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39CF099A-886A-4347-B622-241AB1BA9BB2}"/>
              </a:ext>
            </a:extLst>
          </p:cNvPr>
          <p:cNvSpPr txBox="1"/>
          <p:nvPr/>
        </p:nvSpPr>
        <p:spPr>
          <a:xfrm>
            <a:off x="5878846" y="10421423"/>
            <a:ext cx="1332219" cy="229165"/>
          </a:xfrm>
          <a:prstGeom prst="rect">
            <a:avLst/>
          </a:prstGeom>
          <a:noFill/>
        </p:spPr>
        <p:txBody>
          <a:bodyPr wrap="square" rtlCol="0">
            <a:spAutoFit/>
          </a:bodyPr>
          <a:lstStyle/>
          <a:p>
            <a:pPr algn="l"/>
            <a:r>
              <a:rPr lang="ja-JP" altLang="en-US" sz="889" dirty="0">
                <a:solidFill>
                  <a:srgbClr val="222222"/>
                </a:solidFill>
                <a:latin typeface="游ゴシック" panose="020B0400000000000000" pitchFamily="50" charset="-128"/>
                <a:ea typeface="游ゴシック" panose="020B0400000000000000" pitchFamily="50" charset="-128"/>
              </a:rPr>
              <a:t>（令和７年３月発行）</a:t>
            </a:r>
          </a:p>
        </p:txBody>
      </p:sp>
      <p:sp>
        <p:nvSpPr>
          <p:cNvPr id="3" name="テキスト ボックス 2">
            <a:extLst>
              <a:ext uri="{FF2B5EF4-FFF2-40B4-BE49-F238E27FC236}">
                <a16:creationId xmlns:a16="http://schemas.microsoft.com/office/drawing/2014/main" id="{1578EFE3-172B-4626-9C49-C1CC9C057773}"/>
              </a:ext>
            </a:extLst>
          </p:cNvPr>
          <p:cNvSpPr txBox="1"/>
          <p:nvPr/>
        </p:nvSpPr>
        <p:spPr>
          <a:xfrm>
            <a:off x="8115577" y="2018504"/>
            <a:ext cx="5450045" cy="251928"/>
          </a:xfrm>
          <a:prstGeom prst="rect">
            <a:avLst/>
          </a:prstGeom>
          <a:noFill/>
        </p:spPr>
        <p:txBody>
          <a:bodyPr wrap="square" rtlCol="0">
            <a:spAutoFit/>
          </a:bodyPr>
          <a:lstStyle/>
          <a:p>
            <a:pPr marL="169364" indent="-169364">
              <a:buFont typeface="Wingdings" panose="05000000000000000000" pitchFamily="2" charset="2"/>
              <a:buChar char="Ø"/>
            </a:pPr>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大阪府内の工事では、</a:t>
            </a:r>
            <a:r>
              <a:rPr lang="ja-JP" altLang="ja-JP" sz="1050" b="1" kern="100" dirty="0">
                <a:latin typeface="BIZ UDゴシック" panose="020B0400000000000000" pitchFamily="49" charset="-128"/>
                <a:ea typeface="BIZ UDゴシック" panose="020B0400000000000000" pitchFamily="49" charset="-128"/>
                <a:cs typeface="Times New Roman" panose="02020603050405020304" pitchFamily="18" charset="0"/>
              </a:rPr>
              <a:t>事前調査結果の書面</a:t>
            </a:r>
            <a:r>
              <a:rPr lang="ja-JP" altLang="en-US" sz="1050" b="1" kern="100" dirty="0">
                <a:latin typeface="BIZ UDゴシック" panose="020B0400000000000000" pitchFamily="49" charset="-128"/>
                <a:ea typeface="BIZ UDゴシック" panose="020B0400000000000000" pitchFamily="49" charset="-128"/>
                <a:cs typeface="Times New Roman" panose="02020603050405020304" pitchFamily="18" charset="0"/>
              </a:rPr>
              <a:t>に表の黒枠内の内容が追加で必要です。</a:t>
            </a:r>
            <a:endParaRPr lang="en-US" altLang="ja-JP" sz="105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EE25661D-04C8-448B-AD4B-FB9C82BEFC19}"/>
              </a:ext>
            </a:extLst>
          </p:cNvPr>
          <p:cNvSpPr txBox="1"/>
          <p:nvPr/>
        </p:nvSpPr>
        <p:spPr>
          <a:xfrm>
            <a:off x="8289738" y="4216814"/>
            <a:ext cx="6480000" cy="415498"/>
          </a:xfrm>
          <a:prstGeom prst="rect">
            <a:avLst/>
          </a:prstGeom>
          <a:noFill/>
        </p:spPr>
        <p:txBody>
          <a:bodyPr wrap="square" rtlCol="0">
            <a:spAutoFit/>
          </a:bodyPr>
          <a:lstStyle/>
          <a:p>
            <a:pPr marL="177800" indent="-177800">
              <a:buFont typeface="Wingdings" panose="05000000000000000000" pitchFamily="2" charset="2"/>
              <a:buChar char="u"/>
            </a:pPr>
            <a:r>
              <a:rPr kumimoji="1" lang="ja-JP" altLang="en-US" sz="1050" dirty="0">
                <a:latin typeface="BIZ UDゴシック" panose="020B0400000000000000" pitchFamily="49" charset="-128"/>
                <a:ea typeface="BIZ UDゴシック" panose="020B0400000000000000" pitchFamily="49" charset="-128"/>
              </a:rPr>
              <a:t>事前調査結果の詳細票（府様式例別紙３）は、</a:t>
            </a:r>
            <a:r>
              <a:rPr kumimoji="1" lang="ja-JP" altLang="en-US" sz="1050" b="1" dirty="0">
                <a:latin typeface="BIZ UDゴシック" panose="020B0400000000000000" pitchFamily="49" charset="-128"/>
                <a:ea typeface="BIZ UDゴシック" panose="020B0400000000000000" pitchFamily="49" charset="-128"/>
              </a:rPr>
              <a:t>建築物等の部位（床、腰壁、壁、天井等）ごとに特定建築材料の使用の有無を調査し、その結果を記載してください</a:t>
            </a:r>
            <a:r>
              <a:rPr kumimoji="1" lang="ja-JP" altLang="en-US" sz="1050" dirty="0">
                <a:latin typeface="BIZ UDゴシック" panose="020B0400000000000000" pitchFamily="49" charset="-128"/>
                <a:ea typeface="BIZ UDゴシック" panose="020B0400000000000000" pitchFamily="49" charset="-128"/>
              </a:rPr>
              <a:t>。</a:t>
            </a:r>
          </a:p>
        </p:txBody>
      </p:sp>
      <p:sp>
        <p:nvSpPr>
          <p:cNvPr id="8" name="テキスト ボックス 7">
            <a:extLst>
              <a:ext uri="{FF2B5EF4-FFF2-40B4-BE49-F238E27FC236}">
                <a16:creationId xmlns:a16="http://schemas.microsoft.com/office/drawing/2014/main" id="{CE59B2C2-4BCE-429A-8C89-8A39E2179BED}"/>
              </a:ext>
            </a:extLst>
          </p:cNvPr>
          <p:cNvSpPr txBox="1"/>
          <p:nvPr/>
        </p:nvSpPr>
        <p:spPr>
          <a:xfrm>
            <a:off x="8471984" y="4640795"/>
            <a:ext cx="2160000" cy="252000"/>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（事前調査結果の詳細票　例）</a:t>
            </a:r>
          </a:p>
        </p:txBody>
      </p:sp>
      <p:sp>
        <p:nvSpPr>
          <p:cNvPr id="10" name="テキスト ボックス 9">
            <a:extLst>
              <a:ext uri="{FF2B5EF4-FFF2-40B4-BE49-F238E27FC236}">
                <a16:creationId xmlns:a16="http://schemas.microsoft.com/office/drawing/2014/main" id="{51EB2350-BF3F-4EE7-97A5-149167279EA4}"/>
              </a:ext>
            </a:extLst>
          </p:cNvPr>
          <p:cNvSpPr txBox="1"/>
          <p:nvPr/>
        </p:nvSpPr>
        <p:spPr>
          <a:xfrm>
            <a:off x="8115577" y="9381939"/>
            <a:ext cx="6840000" cy="815608"/>
          </a:xfrm>
          <a:prstGeom prst="rect">
            <a:avLst/>
          </a:prstGeom>
          <a:noFill/>
        </p:spPr>
        <p:txBody>
          <a:bodyPr wrap="square" rtlCol="0">
            <a:spAutoFit/>
          </a:bodyPr>
          <a:lstStyle/>
          <a:p>
            <a:pPr marL="169364" indent="-169364">
              <a:buFont typeface="Wingdings" panose="05000000000000000000" pitchFamily="2" charset="2"/>
              <a:buChar char="Ø"/>
            </a:pPr>
            <a:r>
              <a:rPr kumimoji="1" lang="ja-JP" altLang="en-US" sz="1050" dirty="0">
                <a:latin typeface="BIZ UDゴシック" panose="020B0400000000000000" pitchFamily="49" charset="-128"/>
                <a:ea typeface="BIZ UDゴシック" panose="020B0400000000000000" pitchFamily="49" charset="-128"/>
              </a:rPr>
              <a:t>解体等工事の終了まで、</a:t>
            </a:r>
            <a:r>
              <a:rPr kumimoji="1" lang="ja-JP" altLang="en-US" sz="1050" b="1" dirty="0">
                <a:latin typeface="BIZ UDゴシック" panose="020B0400000000000000" pitchFamily="49" charset="-128"/>
                <a:ea typeface="BIZ UDゴシック" panose="020B0400000000000000" pitchFamily="49" charset="-128"/>
              </a:rPr>
              <a:t>事前調査書面（事前調査結果の記録を含む）の全ての写しを現場事務所などに備付けてください</a:t>
            </a:r>
            <a:r>
              <a:rPr kumimoji="1" lang="ja-JP" altLang="en-US" sz="1050" dirty="0">
                <a:latin typeface="BIZ UDゴシック" panose="020B0400000000000000" pitchFamily="49" charset="-128"/>
                <a:ea typeface="BIZ UDゴシック" panose="020B0400000000000000" pitchFamily="49" charset="-128"/>
              </a:rPr>
              <a:t>。</a:t>
            </a:r>
            <a:endParaRPr kumimoji="1" lang="en-US" altLang="ja-JP" sz="1050" dirty="0">
              <a:latin typeface="BIZ UDゴシック" panose="020B0400000000000000" pitchFamily="49" charset="-128"/>
              <a:ea typeface="BIZ UDゴシック" panose="020B0400000000000000" pitchFamily="49" charset="-128"/>
            </a:endParaRPr>
          </a:p>
          <a:p>
            <a:pPr marL="169364" indent="-169364">
              <a:spcBef>
                <a:spcPts val="600"/>
              </a:spcBef>
              <a:buFont typeface="Wingdings" panose="05000000000000000000" pitchFamily="2" charset="2"/>
              <a:buChar char="Ø"/>
            </a:pPr>
            <a:r>
              <a:rPr kumimoji="1" lang="ja-JP" altLang="en-US" sz="1050" dirty="0">
                <a:latin typeface="BIZ UDゴシック" panose="020B0400000000000000" pitchFamily="49" charset="-128"/>
                <a:ea typeface="BIZ UDゴシック" panose="020B0400000000000000" pitchFamily="49" charset="-128"/>
              </a:rPr>
              <a:t>元請業者・自主施工者に加え、</a:t>
            </a:r>
            <a:r>
              <a:rPr kumimoji="1" lang="ja-JP" altLang="en-US" sz="1050" b="1" dirty="0">
                <a:latin typeface="BIZ UDゴシック" panose="020B0400000000000000" pitchFamily="49" charset="-128"/>
                <a:ea typeface="BIZ UDゴシック" panose="020B0400000000000000" pitchFamily="49" charset="-128"/>
              </a:rPr>
              <a:t>発注者も事前調査書面（又は写し）を解体等工事が終了した日から３年間保存してください</a:t>
            </a:r>
            <a:r>
              <a:rPr kumimoji="1" lang="ja-JP" altLang="en-US" sz="1050" dirty="0">
                <a:latin typeface="BIZ UDゴシック" panose="020B0400000000000000" pitchFamily="49" charset="-128"/>
                <a:ea typeface="BIZ UDゴシック" panose="020B0400000000000000" pitchFamily="49" charset="-128"/>
              </a:rPr>
              <a:t>。</a:t>
            </a:r>
          </a:p>
        </p:txBody>
      </p:sp>
      <p:sp>
        <p:nvSpPr>
          <p:cNvPr id="13" name="テキスト ボックス 12">
            <a:extLst>
              <a:ext uri="{FF2B5EF4-FFF2-40B4-BE49-F238E27FC236}">
                <a16:creationId xmlns:a16="http://schemas.microsoft.com/office/drawing/2014/main" id="{814FF6A6-EEAC-420F-9D69-8D857F09867C}"/>
              </a:ext>
            </a:extLst>
          </p:cNvPr>
          <p:cNvSpPr txBox="1"/>
          <p:nvPr/>
        </p:nvSpPr>
        <p:spPr>
          <a:xfrm>
            <a:off x="486901" y="2312100"/>
            <a:ext cx="3329451" cy="261610"/>
          </a:xfrm>
          <a:prstGeom prst="rect">
            <a:avLst/>
          </a:prstGeom>
          <a:noFill/>
        </p:spPr>
        <p:txBody>
          <a:bodyPr wrap="square" rtlCol="0">
            <a:spAutoFit/>
          </a:bodyPr>
          <a:lstStyle/>
          <a:p>
            <a:pPr marL="169364" indent="-169364">
              <a:buFont typeface="Wingdings" panose="05000000000000000000" pitchFamily="2" charset="2"/>
              <a:buChar char="Ø"/>
            </a:pPr>
            <a:r>
              <a:rPr kumimoji="1" lang="ja-JP" altLang="en-US" sz="1050" kern="100" dirty="0">
                <a:latin typeface="ＭＳ 明朝" panose="02020609040205080304" pitchFamily="17" charset="-128"/>
                <a:ea typeface="BIZ UDゴシック" panose="020B0400000000000000" pitchFamily="49" charset="-128"/>
                <a:cs typeface="Times New Roman" panose="02020603050405020304" pitchFamily="18" charset="0"/>
              </a:rPr>
              <a:t>必要な測定回数及び場所は以下のとおりです。</a:t>
            </a:r>
          </a:p>
        </p:txBody>
      </p:sp>
      <p:sp>
        <p:nvSpPr>
          <p:cNvPr id="14" name="テキスト ボックス 13">
            <a:extLst>
              <a:ext uri="{FF2B5EF4-FFF2-40B4-BE49-F238E27FC236}">
                <a16:creationId xmlns:a16="http://schemas.microsoft.com/office/drawing/2014/main" id="{040D4C8A-2E01-4239-90A0-D7D3B9498796}"/>
              </a:ext>
            </a:extLst>
          </p:cNvPr>
          <p:cNvSpPr txBox="1"/>
          <p:nvPr/>
        </p:nvSpPr>
        <p:spPr>
          <a:xfrm>
            <a:off x="486900" y="4506975"/>
            <a:ext cx="6660000" cy="411523"/>
          </a:xfrm>
          <a:prstGeom prst="rect">
            <a:avLst/>
          </a:prstGeom>
          <a:noFill/>
        </p:spPr>
        <p:txBody>
          <a:bodyPr wrap="square" rtlCol="0">
            <a:spAutoFit/>
          </a:bodyPr>
          <a:lstStyle/>
          <a:p>
            <a:pPr marL="169364" indent="-169364">
              <a:buFont typeface="Wingdings" panose="05000000000000000000" pitchFamily="2" charset="2"/>
              <a:buChar char="Ø"/>
            </a:pPr>
            <a:r>
              <a:rPr kumimoji="1"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石綿濃度の測定は、平成</a:t>
            </a:r>
            <a:r>
              <a:rPr kumimoji="1" lang="en-US" altLang="ja-JP" sz="1050" kern="100" dirty="0">
                <a:latin typeface="BIZ UDゴシック" panose="020B0400000000000000" pitchFamily="49" charset="-128"/>
                <a:ea typeface="BIZ UDゴシック" panose="020B0400000000000000" pitchFamily="49" charset="-128"/>
                <a:cs typeface="Times New Roman" panose="02020603050405020304" pitchFamily="18" charset="0"/>
              </a:rPr>
              <a:t>29</a:t>
            </a:r>
            <a:r>
              <a:rPr kumimoji="1"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年３月</a:t>
            </a:r>
            <a:r>
              <a:rPr kumimoji="1" lang="en-US" altLang="ja-JP" sz="1050" kern="100" dirty="0">
                <a:latin typeface="BIZ UDゴシック" panose="020B0400000000000000" pitchFamily="49" charset="-128"/>
                <a:ea typeface="BIZ UDゴシック" panose="020B0400000000000000" pitchFamily="49" charset="-128"/>
                <a:cs typeface="Times New Roman" panose="02020603050405020304" pitchFamily="18" charset="0"/>
              </a:rPr>
              <a:t>31</a:t>
            </a:r>
            <a:r>
              <a:rPr kumimoji="1"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日大阪府公告第</a:t>
            </a:r>
            <a:r>
              <a:rPr kumimoji="1" lang="en-US" altLang="ja-JP" sz="1050" kern="100" dirty="0">
                <a:latin typeface="BIZ UDゴシック" panose="020B0400000000000000" pitchFamily="49" charset="-128"/>
                <a:ea typeface="BIZ UDゴシック" panose="020B0400000000000000" pitchFamily="49" charset="-128"/>
                <a:cs typeface="Times New Roman" panose="02020603050405020304" pitchFamily="18" charset="0"/>
              </a:rPr>
              <a:t>19</a:t>
            </a:r>
            <a:r>
              <a:rPr kumimoji="1"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号「石綿の濃度の測定法」に基づいて測定してください。</a:t>
            </a:r>
            <a:endParaRPr kumimoji="1" lang="en-US" altLang="ja-JP" sz="105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2" name="AutoShape 718">
            <a:extLst>
              <a:ext uri="{FF2B5EF4-FFF2-40B4-BE49-F238E27FC236}">
                <a16:creationId xmlns:a16="http://schemas.microsoft.com/office/drawing/2014/main" id="{DC617B32-EBA6-40BC-9641-65EFAD8088BC}"/>
              </a:ext>
            </a:extLst>
          </p:cNvPr>
          <p:cNvSpPr>
            <a:spLocks noChangeArrowheads="1"/>
          </p:cNvSpPr>
          <p:nvPr/>
        </p:nvSpPr>
        <p:spPr bwMode="auto">
          <a:xfrm>
            <a:off x="368939" y="7180678"/>
            <a:ext cx="2700000" cy="288000"/>
          </a:xfrm>
          <a:prstGeom prst="roundRect">
            <a:avLst>
              <a:gd name="adj" fmla="val 50000"/>
            </a:avLst>
          </a:prstGeom>
          <a:solidFill>
            <a:schemeClr val="tx2">
              <a:alpha val="10000"/>
            </a:scheme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en-US" sz="1200" b="1" kern="100" dirty="0">
                <a:latin typeface="ＭＳ 明朝" panose="02020609040205080304" pitchFamily="17" charset="-128"/>
                <a:ea typeface="ＭＳ ゴシック" panose="020B0609070205080204" pitchFamily="49" charset="-128"/>
                <a:cs typeface="Times New Roman" panose="02020603050405020304" pitchFamily="18" charset="0"/>
              </a:rPr>
              <a:t>各種様式例、届出の様式、しおり等</a:t>
            </a:r>
            <a:endParaRPr lang="ja-JP" altLang="en-US" sz="12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3" name="AutoShape 718">
            <a:extLst>
              <a:ext uri="{FF2B5EF4-FFF2-40B4-BE49-F238E27FC236}">
                <a16:creationId xmlns:a16="http://schemas.microsoft.com/office/drawing/2014/main" id="{C7FCB8BF-3A2D-460A-A61A-2FC697F7C439}"/>
              </a:ext>
            </a:extLst>
          </p:cNvPr>
          <p:cNvSpPr>
            <a:spLocks noChangeArrowheads="1"/>
          </p:cNvSpPr>
          <p:nvPr/>
        </p:nvSpPr>
        <p:spPr bwMode="auto">
          <a:xfrm>
            <a:off x="3735400" y="7175602"/>
            <a:ext cx="1764000" cy="288000"/>
          </a:xfrm>
          <a:prstGeom prst="roundRect">
            <a:avLst>
              <a:gd name="adj" fmla="val 50000"/>
            </a:avLst>
          </a:prstGeom>
          <a:solidFill>
            <a:schemeClr val="tx2">
              <a:alpha val="10000"/>
            </a:scheme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en-US" sz="1200" b="1" kern="100" dirty="0">
                <a:latin typeface="ＭＳ 明朝" panose="02020609040205080304" pitchFamily="17" charset="-128"/>
                <a:ea typeface="ＭＳ ゴシック" panose="020B0609070205080204" pitchFamily="49" charset="-128"/>
                <a:cs typeface="Times New Roman" panose="02020603050405020304" pitchFamily="18" charset="0"/>
              </a:rPr>
              <a:t>石綿に関する問合せ先</a:t>
            </a:r>
            <a:endParaRPr lang="ja-JP" altLang="en-US" sz="12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DFE37224-49AF-4903-80D1-96DF102F316D}"/>
              </a:ext>
            </a:extLst>
          </p:cNvPr>
          <p:cNvSpPr txBox="1"/>
          <p:nvPr/>
        </p:nvSpPr>
        <p:spPr>
          <a:xfrm>
            <a:off x="13260822" y="10195746"/>
            <a:ext cx="1620000" cy="307777"/>
          </a:xfrm>
          <a:prstGeom prst="rect">
            <a:avLst/>
          </a:prstGeom>
          <a:noFill/>
        </p:spPr>
        <p:txBody>
          <a:bodyPr wrap="square" rtlCol="0">
            <a:spAutoFit/>
          </a:bodyPr>
          <a:lstStyle/>
          <a:p>
            <a:r>
              <a:rPr kumimoji="1" lang="ja-JP" altLang="en-US" sz="1400" b="1" dirty="0"/>
              <a:t>次ページ</a:t>
            </a:r>
            <a:r>
              <a:rPr kumimoji="1" lang="ja-JP" altLang="en-US" sz="1200" b="1" dirty="0"/>
              <a:t>に続く⇒</a:t>
            </a:r>
          </a:p>
        </p:txBody>
      </p:sp>
      <p:pic>
        <p:nvPicPr>
          <p:cNvPr id="19" name="図 18">
            <a:extLst>
              <a:ext uri="{FF2B5EF4-FFF2-40B4-BE49-F238E27FC236}">
                <a16:creationId xmlns:a16="http://schemas.microsoft.com/office/drawing/2014/main" id="{AC3BD0CE-A47F-46A7-A985-EA00458E355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944" b="98946" l="4209" r="89889">
                        <a14:foregroundMark x1="46831" y1="82902" x2="67634" y2="85872"/>
                        <a14:foregroundMark x1="61684" y1="99090" x2="70585" y2="68199"/>
                        <a14:foregroundMark x1="46347" y1="32950" x2="52250" y2="29981"/>
                        <a14:foregroundMark x1="51282" y1="28017" x2="51282" y2="25575"/>
                        <a14:foregroundMark x1="53749" y1="30508" x2="51766" y2="22174"/>
                        <a14:foregroundMark x1="53749" y1="28017" x2="47315" y2="30508"/>
                        <a14:foregroundMark x1="53749" y1="20211" x2="47799" y2="24617"/>
                        <a14:foregroundMark x1="54765" y1="29502" x2="46831" y2="28544"/>
                        <a14:foregroundMark x1="46347" y1="20211" x2="50798" y2="17720"/>
                        <a14:foregroundMark x1="46831" y1="30987" x2="46347" y2="22174"/>
                        <a14:foregroundMark x1="53266" y1="29981" x2="51766" y2="16284"/>
                        <a14:foregroundMark x1="54233" y1="29502" x2="54233" y2="17720"/>
                        <a14:foregroundMark x1="66134" y1="30508" x2="64635" y2="24138"/>
                        <a14:foregroundMark x1="64151" y1="29023" x2="69086" y2="16762"/>
                        <a14:foregroundMark x1="70585" y1="29981" x2="71069" y2="17241"/>
                        <a14:foregroundMark x1="63667" y1="28017" x2="67102" y2="17720"/>
                        <a14:foregroundMark x1="64151" y1="30987" x2="66618" y2="18247"/>
                        <a14:foregroundMark x1="62167" y1="29502" x2="70102" y2="17241"/>
                        <a14:foregroundMark x1="63667" y1="20690" x2="62167" y2="27538"/>
                        <a14:foregroundMark x1="66134" y1="15805" x2="66134" y2="15278"/>
                        <a14:foregroundMark x1="54233" y1="63314" x2="41896" y2="63793"/>
                        <a14:foregroundMark x1="60668" y1="62356" x2="41364" y2="62835"/>
                        <a14:foregroundMark x1="20610" y1="31466" x2="13012" y2="22587"/>
                        <a14:foregroundMark x1="73537" y1="48611" x2="67102" y2="49090"/>
                        <a14:foregroundMark x1="59700" y1="8908" x2="68118" y2="10872"/>
                        <a14:foregroundMark x1="72085" y1="9914" x2="58684" y2="6944"/>
                        <a14:backgroundMark x1="3774" y1="14320" x2="15143" y2="22653"/>
                        <a14:backgroundMark x1="10208" y1="15805" x2="3774" y2="11877"/>
                        <a14:backgroundMark x1="7209" y1="13841" x2="4257" y2="12835"/>
                      </a14:backgroundRemoval>
                    </a14:imgEffect>
                  </a14:imgLayer>
                </a14:imgProps>
              </a:ext>
              <a:ext uri="{28A0092B-C50C-407E-A947-70E740481C1C}">
                <a14:useLocalDpi xmlns:a14="http://schemas.microsoft.com/office/drawing/2010/main" val="0"/>
              </a:ext>
            </a:extLst>
          </a:blip>
          <a:stretch>
            <a:fillRect/>
          </a:stretch>
        </p:blipFill>
        <p:spPr>
          <a:xfrm>
            <a:off x="13700217" y="919682"/>
            <a:ext cx="1255359" cy="1268113"/>
          </a:xfrm>
          <a:prstGeom prst="rect">
            <a:avLst/>
          </a:prstGeom>
        </p:spPr>
      </p:pic>
      <p:pic>
        <p:nvPicPr>
          <p:cNvPr id="25" name="図 24">
            <a:extLst>
              <a:ext uri="{FF2B5EF4-FFF2-40B4-BE49-F238E27FC236}">
                <a16:creationId xmlns:a16="http://schemas.microsoft.com/office/drawing/2014/main" id="{0121BB6C-9A1B-4F90-8B98-7D9E4BD5348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43" b="97978" l="484" r="98307">
                        <a14:foregroundMark x1="23657" y1="34337" x2="30189" y2="46427"/>
                        <a14:foregroundMark x1="34640" y1="51685" x2="25302" y2="33213"/>
                        <a14:foregroundMark x1="32995" y1="33213" x2="32995" y2="26831"/>
                        <a14:foregroundMark x1="32995" y1="40404" x2="36284" y2="42652"/>
                        <a14:foregroundMark x1="31398" y1="43416" x2="33817" y2="43011"/>
                        <a14:foregroundMark x1="32995" y1="41528" x2="32995" y2="41528"/>
                        <a14:foregroundMark x1="32608" y1="44539" x2="34253" y2="38112"/>
                        <a14:foregroundMark x1="27334" y1="43416" x2="24915" y2="41528"/>
                        <a14:foregroundMark x1="24480" y1="34742" x2="36284" y2="27191"/>
                        <a14:foregroundMark x1="27334" y1="29438" x2="37881" y2="29438"/>
                        <a14:foregroundMark x1="23270" y1="36629" x2="30576" y2="25663"/>
                        <a14:foregroundMark x1="24915" y1="36989" x2="26125" y2="31326"/>
                        <a14:foregroundMark x1="56555" y1="41888" x2="55733" y2="33618"/>
                        <a14:foregroundMark x1="59410" y1="43775" x2="62264" y2="32449"/>
                        <a14:foregroundMark x1="61442" y1="36629" x2="60619" y2="25663"/>
                        <a14:foregroundMark x1="60232" y1="31326" x2="56555" y2="26067"/>
                        <a14:foregroundMark x1="61442" y1="28315" x2="47218" y2="26427"/>
                        <a14:foregroundMark x1="54136" y1="26427" x2="47218" y2="35101"/>
                        <a14:foregroundMark x1="49250" y1="28315" x2="49250" y2="36225"/>
                        <a14:foregroundMark x1="69134" y1="63775" x2="74407" y2="50202"/>
                        <a14:foregroundMark x1="69956" y1="66787" x2="74407" y2="55461"/>
                        <a14:foregroundMark x1="77262" y1="57348" x2="78084" y2="42652"/>
                        <a14:foregroundMark x1="74407" y1="40764" x2="77649" y2="34337"/>
                        <a14:foregroundMark x1="80116" y1="42292" x2="75617" y2="33618"/>
                        <a14:foregroundMark x1="63474" y1="70921" x2="51282" y2="68315"/>
                        <a14:foregroundMark x1="74407" y1="83011" x2="59797" y2="83775"/>
                        <a14:foregroundMark x1="82148" y1="87551" x2="66715" y2="85663"/>
                        <a14:foregroundMark x1="87808" y1="86022" x2="68747" y2="83775"/>
                        <a14:foregroundMark x1="83358" y1="80360" x2="64683" y2="79236"/>
                        <a14:foregroundMark x1="84954" y1="81483" x2="69956" y2="71326"/>
                        <a14:foregroundMark x1="87808" y1="86382" x2="83358" y2="75820"/>
                        <a14:foregroundMark x1="66715" y1="90157" x2="31398" y2="89798"/>
                        <a14:foregroundMark x1="67102" y1="88270" x2="45186" y2="76989"/>
                        <a14:foregroundMark x1="56942" y1="90562" x2="20851" y2="79236"/>
                        <a14:foregroundMark x1="45573" y1="95461" x2="15965" y2="87146"/>
                        <a14:foregroundMark x1="43154" y1="97708" x2="10467" y2="88619"/>
                        <a14:foregroundMark x1="16352" y1="88270" x2="4404" y2="79381"/>
                        <a14:foregroundMark x1="2081" y1="81369" x2="1451" y2="81213"/>
                        <a14:foregroundMark x1="49637" y1="93169" x2="4605" y2="81996"/>
                        <a14:foregroundMark x1="1451" y1="81213" x2="532" y2="81483"/>
                        <a14:foregroundMark x1="25689" y1="94697" x2="4209" y2="81888"/>
                        <a14:foregroundMark x1="79294" y1="97708" x2="34253" y2="93933"/>
                        <a14:foregroundMark x1="89840" y1="95056" x2="60232" y2="95056"/>
                        <a14:foregroundMark x1="90276" y1="91685" x2="68747" y2="93573"/>
                        <a14:foregroundMark x1="93904" y1="85663" x2="75230" y2="90157"/>
                        <a14:foregroundMark x1="95114" y1="78112" x2="61006" y2="86022"/>
                        <a14:foregroundMark x1="97581" y1="81483" x2="89018" y2="98067"/>
                        <a14:foregroundMark x1="91872" y1="71685" x2="98355" y2="90157"/>
                        <a14:foregroundMark x1="71988" y1="74697" x2="89018" y2="83371"/>
                        <a14:foregroundMark x1="75230" y1="72809" x2="87421" y2="76584"/>
                        <a14:foregroundMark x1="74407" y1="75820" x2="88244" y2="78472"/>
                        <a14:foregroundMark x1="77649" y1="28719" x2="77649" y2="38112"/>
                        <a14:foregroundMark x1="75230" y1="29438" x2="72811" y2="43416"/>
                        <a14:foregroundMark x1="71601" y1="51685" x2="69956" y2="63775"/>
                        <a14:foregroundMark x1="28931" y1="24180" x2="22883" y2="32449"/>
                        <a14:foregroundMark x1="35027" y1="29843" x2="34640" y2="47910"/>
                        <a14:foregroundMark x1="35849" y1="28719" x2="35849" y2="49438"/>
                        <a14:foregroundMark x1="31785" y1="30966" x2="34640" y2="44539"/>
                        <a14:foregroundMark x1="37494" y1="27955" x2="37059" y2="40764"/>
                        <a14:foregroundMark x1="48863" y1="32854" x2="52104" y2="54337"/>
                        <a14:foregroundMark x1="31398" y1="9843" x2="52492" y2="9843"/>
                        <a14:foregroundMark x1="68312" y1="55865" x2="71166" y2="69798"/>
                        <a14:backgroundMark x1="4983" y1="84135" x2="9869" y2="89034"/>
                        <a14:backgroundMark x1="2951" y1="76584" x2="3387" y2="82247"/>
                      </a14:backgroundRemoval>
                    </a14:imgEffect>
                  </a14:imgLayer>
                </a14:imgProps>
              </a:ext>
              <a:ext uri="{28A0092B-C50C-407E-A947-70E740481C1C}">
                <a14:useLocalDpi xmlns:a14="http://schemas.microsoft.com/office/drawing/2010/main" val="0"/>
              </a:ext>
            </a:extLst>
          </a:blip>
          <a:stretch>
            <a:fillRect/>
          </a:stretch>
        </p:blipFill>
        <p:spPr>
          <a:xfrm>
            <a:off x="2442455" y="8493549"/>
            <a:ext cx="1042815" cy="1122527"/>
          </a:xfrm>
          <a:prstGeom prst="rect">
            <a:avLst/>
          </a:prstGeom>
        </p:spPr>
      </p:pic>
      <p:sp>
        <p:nvSpPr>
          <p:cNvPr id="49" name="テキスト ボックス 48">
            <a:extLst>
              <a:ext uri="{FF2B5EF4-FFF2-40B4-BE49-F238E27FC236}">
                <a16:creationId xmlns:a16="http://schemas.microsoft.com/office/drawing/2014/main" id="{EF8A0AFE-A484-494E-A30E-EC7822EE0F67}"/>
              </a:ext>
            </a:extLst>
          </p:cNvPr>
          <p:cNvSpPr txBox="1"/>
          <p:nvPr/>
        </p:nvSpPr>
        <p:spPr>
          <a:xfrm>
            <a:off x="13987929" y="2101593"/>
            <a:ext cx="996419" cy="184666"/>
          </a:xfrm>
          <a:prstGeom prst="rect">
            <a:avLst/>
          </a:prstGeom>
          <a:noFill/>
        </p:spPr>
        <p:txBody>
          <a:bodyPr wrap="square" rtlCol="0">
            <a:spAutoFit/>
          </a:bodyPr>
          <a:lstStyle/>
          <a:p>
            <a:r>
              <a:rPr lang="ja-JP" altLang="en-US" sz="600" dirty="0">
                <a:effectLst/>
              </a:rPr>
              <a:t>Ⓒ</a:t>
            </a:r>
            <a:r>
              <a:rPr lang="en-US" altLang="ja-JP" sz="600" dirty="0">
                <a:effectLst/>
              </a:rPr>
              <a:t>2014 </a:t>
            </a:r>
            <a:r>
              <a:rPr lang="ja-JP" altLang="en-US" sz="600" dirty="0">
                <a:effectLst/>
              </a:rPr>
              <a:t>大阪府もずやん</a:t>
            </a:r>
            <a:endParaRPr kumimoji="1" lang="ja-JP" altLang="en-US" sz="600" dirty="0"/>
          </a:p>
        </p:txBody>
      </p:sp>
      <p:sp>
        <p:nvSpPr>
          <p:cNvPr id="50" name="テキスト ボックス 49">
            <a:extLst>
              <a:ext uri="{FF2B5EF4-FFF2-40B4-BE49-F238E27FC236}">
                <a16:creationId xmlns:a16="http://schemas.microsoft.com/office/drawing/2014/main" id="{62F068B6-A608-4E9C-922B-21F8DF95344F}"/>
              </a:ext>
            </a:extLst>
          </p:cNvPr>
          <p:cNvSpPr txBox="1"/>
          <p:nvPr/>
        </p:nvSpPr>
        <p:spPr>
          <a:xfrm>
            <a:off x="2537162" y="9520232"/>
            <a:ext cx="996419" cy="184666"/>
          </a:xfrm>
          <a:prstGeom prst="rect">
            <a:avLst/>
          </a:prstGeom>
          <a:noFill/>
        </p:spPr>
        <p:txBody>
          <a:bodyPr wrap="square" rtlCol="0">
            <a:spAutoFit/>
          </a:bodyPr>
          <a:lstStyle/>
          <a:p>
            <a:r>
              <a:rPr lang="ja-JP" altLang="en-US" sz="600" dirty="0">
                <a:effectLst/>
              </a:rPr>
              <a:t>Ⓒ</a:t>
            </a:r>
            <a:r>
              <a:rPr lang="en-US" altLang="ja-JP" sz="600" dirty="0">
                <a:effectLst/>
              </a:rPr>
              <a:t>2014 </a:t>
            </a:r>
            <a:r>
              <a:rPr lang="ja-JP" altLang="en-US" sz="600" dirty="0">
                <a:effectLst/>
              </a:rPr>
              <a:t>大阪府もずやん</a:t>
            </a:r>
            <a:endParaRPr kumimoji="1" lang="ja-JP" altLang="en-US" sz="600" dirty="0"/>
          </a:p>
        </p:txBody>
      </p:sp>
      <p:graphicFrame>
        <p:nvGraphicFramePr>
          <p:cNvPr id="16" name="表 21">
            <a:extLst>
              <a:ext uri="{FF2B5EF4-FFF2-40B4-BE49-F238E27FC236}">
                <a16:creationId xmlns:a16="http://schemas.microsoft.com/office/drawing/2014/main" id="{535CB575-049E-4C4C-BA10-68C5DAAFE372}"/>
              </a:ext>
            </a:extLst>
          </p:cNvPr>
          <p:cNvGraphicFramePr>
            <a:graphicFrameLocks noGrp="1"/>
          </p:cNvGraphicFramePr>
          <p:nvPr>
            <p:extLst>
              <p:ext uri="{D42A27DB-BD31-4B8C-83A1-F6EECF244321}">
                <p14:modId xmlns:p14="http://schemas.microsoft.com/office/powerpoint/2010/main" val="3368609758"/>
              </p:ext>
            </p:extLst>
          </p:nvPr>
        </p:nvGraphicFramePr>
        <p:xfrm>
          <a:off x="3745879" y="7515465"/>
          <a:ext cx="3528000" cy="221670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862303013"/>
                    </a:ext>
                  </a:extLst>
                </a:gridCol>
                <a:gridCol w="1836000">
                  <a:extLst>
                    <a:ext uri="{9D8B030D-6E8A-4147-A177-3AD203B41FA5}">
                      <a16:colId xmlns:a16="http://schemas.microsoft.com/office/drawing/2014/main" val="331568067"/>
                    </a:ext>
                  </a:extLst>
                </a:gridCol>
              </a:tblGrid>
              <a:tr h="281220">
                <a:tc>
                  <a:txBody>
                    <a:bodyPr/>
                    <a:lstStyle/>
                    <a:p>
                      <a:pPr algn="ctr"/>
                      <a:r>
                        <a:rPr kumimoji="1" lang="ja-JP" altLang="en-US" sz="900" dirty="0">
                          <a:latin typeface="+mn-ea"/>
                          <a:ea typeface="+mn-ea"/>
                        </a:rPr>
                        <a:t>工事場所</a:t>
                      </a:r>
                    </a:p>
                  </a:txBody>
                  <a:tcPr anchor="ctr"/>
                </a:tc>
                <a:tc>
                  <a:txBody>
                    <a:bodyPr/>
                    <a:lstStyle/>
                    <a:p>
                      <a:pPr algn="ctr"/>
                      <a:r>
                        <a:rPr kumimoji="1" lang="ja-JP" altLang="en-US" sz="900" dirty="0">
                          <a:latin typeface="+mn-ea"/>
                          <a:ea typeface="+mn-ea"/>
                        </a:rPr>
                        <a:t>問合せ先</a:t>
                      </a:r>
                    </a:p>
                  </a:txBody>
                  <a:tcPr anchor="ctr"/>
                </a:tc>
                <a:extLst>
                  <a:ext uri="{0D108BD9-81ED-4DB2-BD59-A6C34878D82A}">
                    <a16:rowId xmlns:a16="http://schemas.microsoft.com/office/drawing/2014/main" val="1839986944"/>
                  </a:ext>
                </a:extLst>
              </a:tr>
              <a:tr h="612000">
                <a:tc>
                  <a:txBody>
                    <a:bodyPr/>
                    <a:lstStyle/>
                    <a:p>
                      <a:r>
                        <a:rPr kumimoji="1" lang="ja-JP" altLang="en-US" sz="900" dirty="0">
                          <a:latin typeface="+mn-ea"/>
                          <a:ea typeface="+mn-ea"/>
                        </a:rPr>
                        <a:t>摂津市・島本町・守口市・</a:t>
                      </a:r>
                      <a:br>
                        <a:rPr kumimoji="1" lang="en-US" altLang="ja-JP" sz="900" dirty="0">
                          <a:latin typeface="+mn-ea"/>
                          <a:ea typeface="+mn-ea"/>
                        </a:rPr>
                      </a:br>
                      <a:r>
                        <a:rPr kumimoji="1" lang="ja-JP" altLang="en-US" sz="900" dirty="0">
                          <a:latin typeface="+mn-ea"/>
                          <a:ea typeface="+mn-ea"/>
                        </a:rPr>
                        <a:t>大東市・門真市・四條畷市・交野市・柏原市・羽曳野市・藤井寺市・高石市</a:t>
                      </a:r>
                    </a:p>
                  </a:txBody>
                  <a:tcPr anchor="ctr"/>
                </a:tc>
                <a:tc>
                  <a:txBody>
                    <a:bodyPr/>
                    <a:lstStyle/>
                    <a:p>
                      <a:r>
                        <a:rPr kumimoji="1" lang="ja-JP" altLang="en-US" sz="900" dirty="0">
                          <a:latin typeface="+mn-ea"/>
                          <a:ea typeface="+mn-ea"/>
                        </a:rPr>
                        <a:t>大阪府 事業所指導課</a:t>
                      </a:r>
                      <a:endParaRPr kumimoji="1" lang="en-US" altLang="ja-JP" sz="900" dirty="0">
                        <a:latin typeface="+mn-ea"/>
                        <a:ea typeface="+mn-ea"/>
                      </a:endParaRPr>
                    </a:p>
                    <a:p>
                      <a:r>
                        <a:rPr kumimoji="1" lang="ja-JP" altLang="en-US" sz="900" dirty="0">
                          <a:latin typeface="+mn-ea"/>
                          <a:ea typeface="+mn-ea"/>
                        </a:rPr>
                        <a:t>大気指導グループ</a:t>
                      </a:r>
                    </a:p>
                    <a:p>
                      <a:pPr marL="85725" indent="0"/>
                      <a:r>
                        <a:rPr kumimoji="1" lang="ja-JP" altLang="en-US" sz="900" dirty="0">
                          <a:latin typeface="+mn-ea"/>
                          <a:ea typeface="+mn-ea"/>
                        </a:rPr>
                        <a:t>☎　</a:t>
                      </a:r>
                      <a:r>
                        <a:rPr kumimoji="1" lang="en-US" altLang="ja-JP" sz="1000" b="0" dirty="0">
                          <a:latin typeface="+mn-ea"/>
                          <a:ea typeface="+mn-ea"/>
                        </a:rPr>
                        <a:t>06-6941-0351</a:t>
                      </a:r>
                      <a:endParaRPr kumimoji="1" lang="en-US" altLang="ja-JP" sz="900" b="0" dirty="0">
                        <a:latin typeface="+mn-ea"/>
                        <a:ea typeface="+mn-ea"/>
                      </a:endParaRPr>
                    </a:p>
                  </a:txBody>
                  <a:tcPr anchor="ctr"/>
                </a:tc>
                <a:extLst>
                  <a:ext uri="{0D108BD9-81ED-4DB2-BD59-A6C34878D82A}">
                    <a16:rowId xmlns:a16="http://schemas.microsoft.com/office/drawing/2014/main" val="536629642"/>
                  </a:ext>
                </a:extLst>
              </a:tr>
              <a:tr h="369336">
                <a:tc>
                  <a:txBody>
                    <a:bodyPr/>
                    <a:lstStyle/>
                    <a:p>
                      <a:r>
                        <a:rPr kumimoji="1" lang="ja-JP" altLang="en-US" sz="900" dirty="0">
                          <a:latin typeface="+mn-ea"/>
                          <a:ea typeface="+mn-ea"/>
                        </a:rPr>
                        <a:t>和泉市・泉南市・熊取町・</a:t>
                      </a:r>
                      <a:br>
                        <a:rPr kumimoji="1" lang="en-US" altLang="ja-JP" sz="900" dirty="0">
                          <a:latin typeface="+mn-ea"/>
                          <a:ea typeface="+mn-ea"/>
                        </a:rPr>
                      </a:br>
                      <a:r>
                        <a:rPr kumimoji="1" lang="ja-JP" altLang="en-US" sz="900" dirty="0">
                          <a:latin typeface="+mn-ea"/>
                          <a:ea typeface="+mn-ea"/>
                        </a:rPr>
                        <a:t>田尻町・岬町</a:t>
                      </a:r>
                    </a:p>
                  </a:txBody>
                  <a:tcPr anchor="ctr"/>
                </a:tc>
                <a:tc>
                  <a:txBody>
                    <a:bodyPr/>
                    <a:lstStyle/>
                    <a:p>
                      <a:r>
                        <a:rPr kumimoji="1" lang="ja-JP" altLang="en-US" sz="900" dirty="0">
                          <a:latin typeface="+mn-ea"/>
                          <a:ea typeface="+mn-ea"/>
                        </a:rPr>
                        <a:t>大阪府 泉州農と緑の総合事務所 環境指導課</a:t>
                      </a:r>
                    </a:p>
                    <a:p>
                      <a:pPr marL="85725" indent="0"/>
                      <a:r>
                        <a:rPr kumimoji="1" lang="ja-JP" altLang="en-US" sz="900" dirty="0">
                          <a:latin typeface="+mn-ea"/>
                          <a:ea typeface="+mn-ea"/>
                        </a:rPr>
                        <a:t>☎　</a:t>
                      </a:r>
                      <a:r>
                        <a:rPr kumimoji="1" lang="en-US" altLang="ja-JP" sz="1000" b="0" dirty="0">
                          <a:latin typeface="+mn-ea"/>
                          <a:ea typeface="+mn-ea"/>
                        </a:rPr>
                        <a:t>072-439-3601</a:t>
                      </a:r>
                      <a:endParaRPr kumimoji="1" lang="en-US" altLang="ja-JP" sz="900" b="0" dirty="0">
                        <a:latin typeface="+mn-ea"/>
                        <a:ea typeface="+mn-ea"/>
                      </a:endParaRPr>
                    </a:p>
                  </a:txBody>
                  <a:tcPr anchor="ctr"/>
                </a:tc>
                <a:extLst>
                  <a:ext uri="{0D108BD9-81ED-4DB2-BD59-A6C34878D82A}">
                    <a16:rowId xmlns:a16="http://schemas.microsoft.com/office/drawing/2014/main" val="1391035462"/>
                  </a:ext>
                </a:extLst>
              </a:tr>
              <a:tr h="514074">
                <a:tc>
                  <a:txBody>
                    <a:bodyPr/>
                    <a:lstStyle/>
                    <a:p>
                      <a:r>
                        <a:rPr kumimoji="1" lang="ja-JP" altLang="en-US" sz="900" dirty="0">
                          <a:latin typeface="+mn-ea"/>
                          <a:ea typeface="+mn-ea"/>
                        </a:rPr>
                        <a:t>上記以外の地域</a:t>
                      </a:r>
                    </a:p>
                  </a:txBody>
                  <a:tcPr anchor="ctr"/>
                </a:tc>
                <a:tc>
                  <a:txBody>
                    <a:bodyPr/>
                    <a:lstStyle/>
                    <a:p>
                      <a:r>
                        <a:rPr kumimoji="1" lang="ja-JP" altLang="en-US" sz="900" dirty="0">
                          <a:latin typeface="+mn-ea"/>
                          <a:ea typeface="+mn-ea"/>
                        </a:rPr>
                        <a:t>大阪府</a:t>
                      </a:r>
                      <a:r>
                        <a:rPr kumimoji="1" lang="en-US" altLang="ja-JP" sz="900" dirty="0">
                          <a:latin typeface="+mn-ea"/>
                          <a:ea typeface="+mn-ea"/>
                        </a:rPr>
                        <a:t>HP</a:t>
                      </a:r>
                      <a:r>
                        <a:rPr kumimoji="1" lang="ja-JP" altLang="en-US" sz="900" dirty="0">
                          <a:latin typeface="+mn-ea"/>
                          <a:ea typeface="+mn-ea"/>
                        </a:rPr>
                        <a:t>「相談・提出先等」からご確認ください。</a:t>
                      </a:r>
                      <a:endParaRPr kumimoji="1" lang="en-US" altLang="ja-JP" sz="900" dirty="0">
                        <a:latin typeface="+mn-ea"/>
                        <a:ea typeface="+mn-ea"/>
                      </a:endParaRPr>
                    </a:p>
                    <a:p>
                      <a:endParaRPr kumimoji="1" lang="en-US" altLang="ja-JP" sz="900" dirty="0">
                        <a:latin typeface="+mn-ea"/>
                        <a:ea typeface="+mn-ea"/>
                      </a:endParaRPr>
                    </a:p>
                    <a:p>
                      <a:endParaRPr kumimoji="1" lang="en-US" altLang="ja-JP" sz="900" dirty="0">
                        <a:latin typeface="+mn-ea"/>
                        <a:ea typeface="+mn-ea"/>
                      </a:endParaRPr>
                    </a:p>
                    <a:p>
                      <a:endParaRPr kumimoji="1" lang="en-US" altLang="ja-JP" sz="900" dirty="0">
                        <a:latin typeface="+mn-ea"/>
                        <a:ea typeface="+mn-ea"/>
                      </a:endParaRPr>
                    </a:p>
                  </a:txBody>
                  <a:tcPr/>
                </a:tc>
                <a:extLst>
                  <a:ext uri="{0D108BD9-81ED-4DB2-BD59-A6C34878D82A}">
                    <a16:rowId xmlns:a16="http://schemas.microsoft.com/office/drawing/2014/main" val="338300306"/>
                  </a:ext>
                </a:extLst>
              </a:tr>
            </a:tbl>
          </a:graphicData>
        </a:graphic>
      </p:graphicFrame>
      <p:sp>
        <p:nvSpPr>
          <p:cNvPr id="22" name="テキスト ボックス 21">
            <a:extLst>
              <a:ext uri="{FF2B5EF4-FFF2-40B4-BE49-F238E27FC236}">
                <a16:creationId xmlns:a16="http://schemas.microsoft.com/office/drawing/2014/main" id="{61348EFF-E154-4B55-A978-81FFB559D604}"/>
              </a:ext>
            </a:extLst>
          </p:cNvPr>
          <p:cNvSpPr txBox="1"/>
          <p:nvPr/>
        </p:nvSpPr>
        <p:spPr>
          <a:xfrm>
            <a:off x="5431195" y="9301890"/>
            <a:ext cx="1225531" cy="338554"/>
          </a:xfrm>
          <a:prstGeom prst="rect">
            <a:avLst/>
          </a:prstGeom>
          <a:noFill/>
        </p:spPr>
        <p:txBody>
          <a:bodyPr wrap="square" rtlCol="0">
            <a:spAutoFit/>
          </a:bodyPr>
          <a:lstStyle/>
          <a:p>
            <a:r>
              <a:rPr kumimoji="1" lang="ja-JP" altLang="en-US" sz="800" dirty="0">
                <a:latin typeface="BIZ UDゴシック" panose="020B0400000000000000" pitchFamily="49" charset="-128"/>
                <a:ea typeface="BIZ UDゴシック" panose="020B0400000000000000" pitchFamily="49" charset="-128"/>
              </a:rPr>
              <a:t>こちらの</a:t>
            </a:r>
            <a:r>
              <a:rPr kumimoji="1" lang="en-US" altLang="ja-JP" sz="800" dirty="0">
                <a:latin typeface="BIZ UDゴシック" panose="020B0400000000000000" pitchFamily="49" charset="-128"/>
                <a:ea typeface="BIZ UDゴシック" panose="020B0400000000000000" pitchFamily="49" charset="-128"/>
              </a:rPr>
              <a:t>QR</a:t>
            </a:r>
            <a:r>
              <a:rPr kumimoji="1" lang="ja-JP" altLang="en-US" sz="800" dirty="0">
                <a:latin typeface="BIZ UDゴシック" panose="020B0400000000000000" pitchFamily="49" charset="-128"/>
                <a:ea typeface="BIZ UDゴシック" panose="020B0400000000000000" pitchFamily="49" charset="-128"/>
              </a:rPr>
              <a:t>コードから</a:t>
            </a:r>
            <a:r>
              <a:rPr kumimoji="1" lang="en-US" altLang="ja-JP" sz="800" dirty="0">
                <a:latin typeface="BIZ UDゴシック" panose="020B0400000000000000" pitchFamily="49" charset="-128"/>
                <a:ea typeface="BIZ UDゴシック" panose="020B0400000000000000" pitchFamily="49" charset="-128"/>
              </a:rPr>
              <a:t>HP</a:t>
            </a:r>
            <a:r>
              <a:rPr kumimoji="1" lang="ja-JP" altLang="en-US" sz="800" dirty="0">
                <a:latin typeface="BIZ UDゴシック" panose="020B0400000000000000" pitchFamily="49" charset="-128"/>
                <a:ea typeface="BIZ UDゴシック" panose="020B0400000000000000" pitchFamily="49" charset="-128"/>
              </a:rPr>
              <a:t>を開けられます。</a:t>
            </a:r>
            <a:endParaRPr kumimoji="1" lang="ja-JP" altLang="en-US" dirty="0"/>
          </a:p>
        </p:txBody>
      </p:sp>
      <p:sp>
        <p:nvSpPr>
          <p:cNvPr id="24" name="矢印: 右 23">
            <a:extLst>
              <a:ext uri="{FF2B5EF4-FFF2-40B4-BE49-F238E27FC236}">
                <a16:creationId xmlns:a16="http://schemas.microsoft.com/office/drawing/2014/main" id="{1370CF99-6848-4D51-837D-598A7337630C}"/>
              </a:ext>
            </a:extLst>
          </p:cNvPr>
          <p:cNvSpPr/>
          <p:nvPr/>
        </p:nvSpPr>
        <p:spPr>
          <a:xfrm flipV="1">
            <a:off x="6434947" y="9454171"/>
            <a:ext cx="188234" cy="1620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8">
              <a:solidFill>
                <a:schemeClr val="tx1"/>
              </a:solidFill>
            </a:endParaRPr>
          </a:p>
        </p:txBody>
      </p:sp>
      <p:sp>
        <p:nvSpPr>
          <p:cNvPr id="27" name="テキスト ボックス 26">
            <a:extLst>
              <a:ext uri="{FF2B5EF4-FFF2-40B4-BE49-F238E27FC236}">
                <a16:creationId xmlns:a16="http://schemas.microsoft.com/office/drawing/2014/main" id="{5E45A629-F8D7-4601-A4BE-6E9C559560D6}"/>
              </a:ext>
            </a:extLst>
          </p:cNvPr>
          <p:cNvSpPr txBox="1"/>
          <p:nvPr/>
        </p:nvSpPr>
        <p:spPr>
          <a:xfrm>
            <a:off x="11294102" y="10323251"/>
            <a:ext cx="465517" cy="338554"/>
          </a:xfrm>
          <a:prstGeom prst="rect">
            <a:avLst/>
          </a:prstGeom>
          <a:noFill/>
        </p:spPr>
        <p:txBody>
          <a:bodyPr wrap="square" rtlCol="0">
            <a:spAutoFit/>
          </a:bodyPr>
          <a:lstStyle/>
          <a:p>
            <a:r>
              <a:rPr kumimoji="1" lang="ja-JP" altLang="en-US" sz="1600" b="1" dirty="0"/>
              <a:t>１</a:t>
            </a:r>
          </a:p>
        </p:txBody>
      </p:sp>
      <p:sp>
        <p:nvSpPr>
          <p:cNvPr id="48" name="テキスト ボックス 47">
            <a:extLst>
              <a:ext uri="{FF2B5EF4-FFF2-40B4-BE49-F238E27FC236}">
                <a16:creationId xmlns:a16="http://schemas.microsoft.com/office/drawing/2014/main" id="{C419754A-1FAA-436B-AE1D-9C0FA1BC6712}"/>
              </a:ext>
            </a:extLst>
          </p:cNvPr>
          <p:cNvSpPr txBox="1"/>
          <p:nvPr/>
        </p:nvSpPr>
        <p:spPr>
          <a:xfrm>
            <a:off x="3339884" y="10321325"/>
            <a:ext cx="465517" cy="338554"/>
          </a:xfrm>
          <a:prstGeom prst="rect">
            <a:avLst/>
          </a:prstGeom>
          <a:noFill/>
        </p:spPr>
        <p:txBody>
          <a:bodyPr wrap="square" rtlCol="0">
            <a:spAutoFit/>
          </a:bodyPr>
          <a:lstStyle/>
          <a:p>
            <a:r>
              <a:rPr kumimoji="1" lang="ja-JP" altLang="en-US" sz="1600" b="1" dirty="0"/>
              <a:t>４</a:t>
            </a:r>
          </a:p>
        </p:txBody>
      </p:sp>
      <p:pic>
        <p:nvPicPr>
          <p:cNvPr id="31" name="図 30">
            <a:extLst>
              <a:ext uri="{FF2B5EF4-FFF2-40B4-BE49-F238E27FC236}">
                <a16:creationId xmlns:a16="http://schemas.microsoft.com/office/drawing/2014/main" id="{D4870228-5378-43E8-B0C8-30A9434F642B}"/>
              </a:ext>
            </a:extLst>
          </p:cNvPr>
          <p:cNvPicPr>
            <a:picLocks noChangeAspect="1"/>
          </p:cNvPicPr>
          <p:nvPr/>
        </p:nvPicPr>
        <p:blipFill rotWithShape="1">
          <a:blip r:embed="rId10">
            <a:extLst>
              <a:ext uri="{28A0092B-C50C-407E-A947-70E740481C1C}">
                <a14:useLocalDpi xmlns:a14="http://schemas.microsoft.com/office/drawing/2010/main" val="0"/>
              </a:ext>
            </a:extLst>
          </a:blip>
          <a:srcRect l="6493" t="6727" r="7620" b="6079"/>
          <a:stretch/>
        </p:blipFill>
        <p:spPr>
          <a:xfrm>
            <a:off x="6659862" y="9193773"/>
            <a:ext cx="495017" cy="502552"/>
          </a:xfrm>
          <a:prstGeom prst="rect">
            <a:avLst/>
          </a:prstGeom>
        </p:spPr>
      </p:pic>
      <p:pic>
        <p:nvPicPr>
          <p:cNvPr id="30" name="図 29">
            <a:extLst>
              <a:ext uri="{FF2B5EF4-FFF2-40B4-BE49-F238E27FC236}">
                <a16:creationId xmlns:a16="http://schemas.microsoft.com/office/drawing/2014/main" id="{53063737-5448-42B3-A3A8-50C17BAB3E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7633" y="8516273"/>
            <a:ext cx="720443" cy="720443"/>
          </a:xfrm>
          <a:prstGeom prst="rect">
            <a:avLst/>
          </a:prstGeom>
        </p:spPr>
      </p:pic>
    </p:spTree>
    <p:extLst>
      <p:ext uri="{BB962C8B-B14F-4D97-AF65-F5344CB8AC3E}">
        <p14:creationId xmlns:p14="http://schemas.microsoft.com/office/powerpoint/2010/main" val="142631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D5EA"/>
        </a:solidFill>
        <a:effectLst/>
      </p:bgPr>
    </p:bg>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BDA58EC2-F80A-46C0-B13C-A4DF8689F351}"/>
              </a:ext>
            </a:extLst>
          </p:cNvPr>
          <p:cNvSpPr/>
          <p:nvPr/>
        </p:nvSpPr>
        <p:spPr>
          <a:xfrm>
            <a:off x="113115" y="3008491"/>
            <a:ext cx="7258298" cy="7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F1B3AF9E-DD03-4726-A265-8D0C7A2501F8}"/>
              </a:ext>
            </a:extLst>
          </p:cNvPr>
          <p:cNvSpPr/>
          <p:nvPr/>
        </p:nvSpPr>
        <p:spPr>
          <a:xfrm>
            <a:off x="7371414" y="3947137"/>
            <a:ext cx="7652020" cy="6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F96DC350-63D9-4C25-BDCA-4AAC44F792EA}"/>
              </a:ext>
            </a:extLst>
          </p:cNvPr>
          <p:cNvSpPr/>
          <p:nvPr/>
        </p:nvSpPr>
        <p:spPr>
          <a:xfrm>
            <a:off x="7747937" y="309536"/>
            <a:ext cx="7272000" cy="33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a:extLst>
              <a:ext uri="{FF2B5EF4-FFF2-40B4-BE49-F238E27FC236}">
                <a16:creationId xmlns:a16="http://schemas.microsoft.com/office/drawing/2014/main" id="{CDCC70C7-8E95-417D-A56D-158859E25571}"/>
              </a:ext>
            </a:extLst>
          </p:cNvPr>
          <p:cNvSpPr/>
          <p:nvPr/>
        </p:nvSpPr>
        <p:spPr>
          <a:xfrm>
            <a:off x="99413" y="309536"/>
            <a:ext cx="7272000" cy="23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218">
            <a:extLst>
              <a:ext uri="{FF2B5EF4-FFF2-40B4-BE49-F238E27FC236}">
                <a16:creationId xmlns:a16="http://schemas.microsoft.com/office/drawing/2014/main" id="{D83C9053-651E-44EC-B14A-30DD2BD8BDE6}"/>
              </a:ext>
            </a:extLst>
          </p:cNvPr>
          <p:cNvSpPr>
            <a:spLocks noChangeArrowheads="1"/>
          </p:cNvSpPr>
          <p:nvPr/>
        </p:nvSpPr>
        <p:spPr bwMode="auto">
          <a:xfrm>
            <a:off x="7864512" y="155661"/>
            <a:ext cx="4871843" cy="324000"/>
          </a:xfrm>
          <a:prstGeom prst="chevron">
            <a:avLst/>
          </a:prstGeom>
          <a:solidFill>
            <a:schemeClr val="accent1"/>
          </a:solidFill>
          <a:ln w="12700">
            <a:solidFill>
              <a:schemeClr val="accent1"/>
            </a:solidFill>
          </a:ln>
        </p:spPr>
        <p:txBody>
          <a:bodyPr rot="0" vert="horz" wrap="square" lIns="73385" tIns="8781" rIns="73385" bIns="8781" anchor="ctr" anchorCtr="0" upright="1">
            <a:noAutofit/>
          </a:bodyPr>
          <a:lstStyle/>
          <a:p>
            <a:pPr algn="just"/>
            <a:r>
              <a:rPr lang="ja-JP" altLang="ja-JP" sz="1600" b="1" kern="100" dirty="0">
                <a:solidFill>
                  <a:srgbClr val="FFFFFF"/>
                </a:solidFill>
                <a:ea typeface="ＭＳ ゴシック" panose="020B0609070205080204" pitchFamily="49" charset="-128"/>
                <a:cs typeface="Times New Roman" panose="02020603050405020304" pitchFamily="18" charset="0"/>
              </a:rPr>
              <a:t>特定粉じん排出等作業実施届出書</a:t>
            </a:r>
            <a:r>
              <a:rPr lang="ja-JP" altLang="en-US" sz="1600" b="1" kern="100" dirty="0">
                <a:solidFill>
                  <a:srgbClr val="FFFFFF"/>
                </a:solidFill>
                <a:latin typeface="ＭＳ 明朝" panose="02020609040205080304" pitchFamily="17" charset="-128"/>
                <a:ea typeface="ＭＳ ゴシック" panose="020B0609070205080204" pitchFamily="49" charset="-128"/>
                <a:cs typeface="Times New Roman" panose="02020603050405020304" pitchFamily="18" charset="0"/>
              </a:rPr>
              <a:t>に関すること</a:t>
            </a:r>
            <a:endParaRPr lang="ja-JP" altLang="en-US" sz="16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 name="Rectangle 218">
            <a:extLst>
              <a:ext uri="{FF2B5EF4-FFF2-40B4-BE49-F238E27FC236}">
                <a16:creationId xmlns:a16="http://schemas.microsoft.com/office/drawing/2014/main" id="{49A1C345-76CE-49FD-BEF1-F9FD6BC8E5FE}"/>
              </a:ext>
            </a:extLst>
          </p:cNvPr>
          <p:cNvSpPr>
            <a:spLocks noChangeArrowheads="1"/>
          </p:cNvSpPr>
          <p:nvPr/>
        </p:nvSpPr>
        <p:spPr bwMode="auto">
          <a:xfrm>
            <a:off x="202015" y="2838665"/>
            <a:ext cx="4679912" cy="324000"/>
          </a:xfrm>
          <a:prstGeom prst="chevron">
            <a:avLst/>
          </a:prstGeom>
          <a:solidFill>
            <a:schemeClr val="accent1"/>
          </a:solidFill>
          <a:ln w="12700">
            <a:solidFill>
              <a:schemeClr val="accent1"/>
            </a:solidFill>
          </a:ln>
        </p:spPr>
        <p:txBody>
          <a:bodyPr rot="0" vert="horz" wrap="square" lIns="73385" tIns="8781" rIns="73385" bIns="8781" anchor="ctr" anchorCtr="0" upright="1">
            <a:noAutofit/>
          </a:bodyPr>
          <a:lstStyle/>
          <a:p>
            <a:pPr algn="just"/>
            <a:r>
              <a:rPr lang="ja-JP" altLang="ja-JP" sz="1600" b="1" kern="100" dirty="0">
                <a:solidFill>
                  <a:srgbClr val="FFFFFF"/>
                </a:solidFill>
                <a:ea typeface="ＭＳ ゴシック" panose="020B0609070205080204" pitchFamily="49" charset="-128"/>
                <a:cs typeface="Times New Roman" panose="02020603050405020304" pitchFamily="18" charset="0"/>
              </a:rPr>
              <a:t>作業基準、工事施工境界基準に</a:t>
            </a:r>
            <a:r>
              <a:rPr lang="ja-JP" altLang="en-US" sz="1600" b="1" kern="100" dirty="0">
                <a:solidFill>
                  <a:srgbClr val="FFFFFF"/>
                </a:solidFill>
                <a:latin typeface="ＭＳ 明朝" panose="02020609040205080304" pitchFamily="17" charset="-128"/>
                <a:ea typeface="ＭＳ ゴシック" panose="020B0609070205080204" pitchFamily="49" charset="-128"/>
                <a:cs typeface="Times New Roman" panose="02020603050405020304" pitchFamily="18" charset="0"/>
              </a:rPr>
              <a:t>関すること</a:t>
            </a:r>
            <a:endParaRPr lang="ja-JP" altLang="en-US" sz="16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C024BE71-DE82-4B8B-B1EA-D85FF1629D2D}"/>
              </a:ext>
            </a:extLst>
          </p:cNvPr>
          <p:cNvSpPr/>
          <p:nvPr/>
        </p:nvSpPr>
        <p:spPr>
          <a:xfrm>
            <a:off x="240043" y="3186312"/>
            <a:ext cx="7020000" cy="614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元請業者、自主施工者又は下請負人は、</a:t>
            </a:r>
            <a:r>
              <a:rPr lang="ja-JP" altLang="ja-JP" sz="1050" b="1"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全ての特定粉じん排出等作業において</a:t>
            </a:r>
            <a:r>
              <a:rPr lang="ja-JP" altLang="en-US" sz="1050" b="1"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a:t>
            </a:r>
            <a:r>
              <a:rPr lang="ja-JP" altLang="ja-JP" sz="1050" b="1"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作業基準（作業計画の作成、掲示板の設置、石綿飛散防止対策の実施、除去後の完了確認、実施状況の記録）及び工事施工境界基準の遵守</a:t>
            </a:r>
            <a:r>
              <a:rPr lang="ja-JP"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が義務付けられています。</a:t>
            </a:r>
            <a:endParaRPr lang="ja-JP" altLang="ja-JP" sz="1050" kern="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AutoShape 718">
            <a:extLst>
              <a:ext uri="{FF2B5EF4-FFF2-40B4-BE49-F238E27FC236}">
                <a16:creationId xmlns:a16="http://schemas.microsoft.com/office/drawing/2014/main" id="{D807229D-4ECF-4208-B15E-B9410149FE76}"/>
              </a:ext>
            </a:extLst>
          </p:cNvPr>
          <p:cNvSpPr>
            <a:spLocks noChangeArrowheads="1"/>
          </p:cNvSpPr>
          <p:nvPr/>
        </p:nvSpPr>
        <p:spPr bwMode="auto">
          <a:xfrm>
            <a:off x="8016348" y="4191916"/>
            <a:ext cx="1920188" cy="284472"/>
          </a:xfrm>
          <a:prstGeom prst="roundRect">
            <a:avLst>
              <a:gd name="adj" fmla="val 50000"/>
            </a:avLst>
          </a:prstGeom>
          <a:solidFill>
            <a:schemeClr val="tx2">
              <a:alpha val="10000"/>
            </a:scheme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en-US" sz="1185" b="1" kern="100" dirty="0">
                <a:latin typeface="ＭＳ 明朝" panose="02020609040205080304" pitchFamily="17" charset="-128"/>
                <a:ea typeface="ＭＳ ゴシック" panose="020B0609070205080204" pitchFamily="49" charset="-128"/>
                <a:cs typeface="Times New Roman" panose="02020603050405020304" pitchFamily="18" charset="0"/>
              </a:rPr>
              <a:t>石綿飛散防止対策の実施</a:t>
            </a:r>
            <a:endParaRPr lang="ja-JP" altLang="en-US" sz="1185"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57F1CEAB-C25A-4268-9334-F95CF0E99AD4}"/>
              </a:ext>
            </a:extLst>
          </p:cNvPr>
          <p:cNvSpPr/>
          <p:nvPr/>
        </p:nvSpPr>
        <p:spPr>
          <a:xfrm>
            <a:off x="8116355" y="901756"/>
            <a:ext cx="6804000" cy="1329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9364" indent="-169364" algn="just">
              <a:buFont typeface="Wingdings" panose="05000000000000000000" pitchFamily="2" charset="2"/>
              <a:buChar char="Ø"/>
            </a:pPr>
            <a:r>
              <a:rPr lang="ja-JP"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特定建築材料の除去、囲い込み又は封じ込め（以下「除去等」という。）作業において、</a:t>
            </a:r>
            <a:r>
              <a:rPr lang="ja-JP" altLang="ja-JP" sz="1050" b="1" kern="100" dirty="0">
                <a:solidFill>
                  <a:srgbClr val="000000"/>
                </a:solidFill>
                <a:latin typeface="ＭＳ 明朝" panose="02020609040205080304" pitchFamily="17" charset="-128"/>
                <a:ea typeface="BIZ UDゴシック" panose="020B0400000000000000" pitchFamily="49" charset="-128"/>
                <a:cs typeface="Times New Roman" panose="02020603050405020304" pitchFamily="18" charset="0"/>
              </a:rPr>
              <a:t>当該建築物等の</a:t>
            </a:r>
            <a:r>
              <a:rPr lang="ja-JP" altLang="ja-JP" sz="1050" b="1"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「石綿含有仕上塗材」又は「石綿含有成形板等</a:t>
            </a:r>
            <a:r>
              <a:rPr lang="ja-JP" altLang="ja-JP" sz="1050" kern="100" baseline="300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a:t>
            </a:r>
            <a:r>
              <a:rPr lang="ja-JP" altLang="en-US" sz="1050" kern="100" baseline="300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１</a:t>
            </a:r>
            <a:r>
              <a:rPr lang="ja-JP" altLang="ja-JP" sz="1050" b="1"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」のいずれかの使用面積が</a:t>
            </a:r>
            <a:r>
              <a:rPr lang="en-US" altLang="ja-JP" sz="105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1,000 </a:t>
            </a:r>
            <a:r>
              <a:rPr lang="ja-JP" altLang="ja-JP" sz="1050" b="1"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㎡以上の場合、</a:t>
            </a:r>
            <a:r>
              <a:rPr lang="ja-JP"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発注者又は自主施工者は</a:t>
            </a:r>
            <a:r>
              <a:rPr lang="ja-JP" altLang="en-US"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（法に基づく届出とは別に）、</a:t>
            </a:r>
            <a:r>
              <a:rPr lang="ja-JP" altLang="ja-JP" sz="1050" b="1"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条例に基づく届出が必要</a:t>
            </a:r>
            <a:r>
              <a:rPr lang="ja-JP" altLang="en-US" sz="1050" b="1"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です。</a:t>
            </a:r>
            <a:r>
              <a:rPr lang="ja-JP" altLang="ja-JP" sz="1050" kern="100" baseline="300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a:t>
            </a:r>
            <a:r>
              <a:rPr lang="ja-JP" altLang="en-US" sz="1050" kern="100" baseline="300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２</a:t>
            </a:r>
            <a:endParaRPr lang="en-US" altLang="ja-JP" sz="1050" kern="100" baseline="300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marL="538163" lvl="1" indent="-269875" algn="just">
              <a:spcBef>
                <a:spcPts val="600"/>
              </a:spcBef>
            </a:pPr>
            <a:r>
              <a:rPr lang="ja-JP" altLang="ja-JP" sz="1000" kern="100" dirty="0">
                <a:solidFill>
                  <a:srgbClr val="000000"/>
                </a:solidFill>
                <a:ea typeface="BIZ UDゴシック" panose="020B0400000000000000" pitchFamily="49" charset="-128"/>
                <a:cs typeface="Times New Roman" panose="02020603050405020304" pitchFamily="18" charset="0"/>
              </a:rPr>
              <a:t>※</a:t>
            </a:r>
            <a:r>
              <a:rPr lang="ja-JP" altLang="en-US" sz="1000" kern="100" dirty="0">
                <a:solidFill>
                  <a:srgbClr val="000000"/>
                </a:solidFill>
                <a:ea typeface="BIZ UDゴシック" panose="020B0400000000000000" pitchFamily="49" charset="-128"/>
                <a:cs typeface="Times New Roman" panose="02020603050405020304" pitchFamily="18" charset="0"/>
              </a:rPr>
              <a:t>１</a:t>
            </a:r>
            <a:r>
              <a:rPr lang="ja-JP" altLang="ja-JP" sz="1000" kern="100" dirty="0">
                <a:solidFill>
                  <a:srgbClr val="000000"/>
                </a:solidFill>
                <a:ea typeface="BIZ UDゴシック" panose="020B0400000000000000" pitchFamily="49" charset="-128"/>
                <a:cs typeface="Times New Roman" panose="02020603050405020304" pitchFamily="18" charset="0"/>
              </a:rPr>
              <a:t> 石綿含有成形板等とは、吹付け石綿、石綿含有断熱材、保温材、耐火被覆材、石綿含有仕上塗材を除くすべての特定建築材料であり、令和３年４月まで対象外であった石綿含有下地調整塗材や樹脂等で被覆、固形化された建材（ビニル床タイル等）も含まれます。</a:t>
            </a:r>
            <a:endParaRPr lang="en-US" altLang="ja-JP" sz="1000" kern="100" dirty="0">
              <a:solidFill>
                <a:srgbClr val="000000"/>
              </a:solidFill>
              <a:ea typeface="BIZ UDゴシック" panose="020B0400000000000000" pitchFamily="49" charset="-128"/>
              <a:cs typeface="Times New Roman" panose="02020603050405020304" pitchFamily="18" charset="0"/>
            </a:endParaRPr>
          </a:p>
          <a:p>
            <a:pPr marL="443798" lvl="1" indent="-175638" algn="just"/>
            <a:r>
              <a:rPr lang="ja-JP" altLang="ja-JP" sz="1000" kern="100" dirty="0">
                <a:solidFill>
                  <a:srgbClr val="000000"/>
                </a:solidFill>
                <a:ea typeface="BIZ UDゴシック" panose="020B0400000000000000" pitchFamily="49" charset="-128"/>
                <a:cs typeface="Times New Roman" panose="02020603050405020304" pitchFamily="18" charset="0"/>
              </a:rPr>
              <a:t>※</a:t>
            </a:r>
            <a:r>
              <a:rPr lang="ja-JP" altLang="en-US" sz="1000" kern="100" dirty="0">
                <a:solidFill>
                  <a:srgbClr val="000000"/>
                </a:solidFill>
                <a:ea typeface="BIZ UDゴシック" panose="020B0400000000000000" pitchFamily="49" charset="-128"/>
                <a:cs typeface="Times New Roman" panose="02020603050405020304" pitchFamily="18" charset="0"/>
              </a:rPr>
              <a:t>２</a:t>
            </a:r>
            <a:r>
              <a:rPr lang="ja-JP" altLang="ja-JP" sz="1000" kern="100" dirty="0">
                <a:solidFill>
                  <a:srgbClr val="000000"/>
                </a:solidFill>
                <a:ea typeface="BIZ UDゴシック" panose="020B0400000000000000" pitchFamily="49" charset="-128"/>
                <a:cs typeface="Times New Roman" panose="02020603050405020304" pitchFamily="18" charset="0"/>
              </a:rPr>
              <a:t> </a:t>
            </a:r>
            <a:r>
              <a:rPr lang="ja-JP" altLang="en-US" sz="1000" kern="100" dirty="0">
                <a:solidFill>
                  <a:srgbClr val="000000"/>
                </a:solidFill>
                <a:ea typeface="BIZ UDゴシック" panose="020B0400000000000000" pitchFamily="49" charset="-128"/>
                <a:cs typeface="Times New Roman" panose="02020603050405020304" pitchFamily="18" charset="0"/>
              </a:rPr>
              <a:t>併せて、条例に基づく石綿濃度の測定計画の届出が必要な場合があります。詳しくは裏面をご覧ください。</a:t>
            </a:r>
            <a:endParaRPr lang="ja-JP" altLang="en-US" sz="1000" dirty="0">
              <a:solidFill>
                <a:schemeClr val="tx1"/>
              </a:solidFill>
            </a:endParaRPr>
          </a:p>
        </p:txBody>
      </p:sp>
      <p:sp>
        <p:nvSpPr>
          <p:cNvPr id="16" name="正方形/長方形 15">
            <a:extLst>
              <a:ext uri="{FF2B5EF4-FFF2-40B4-BE49-F238E27FC236}">
                <a16:creationId xmlns:a16="http://schemas.microsoft.com/office/drawing/2014/main" id="{7EB50119-811F-4F19-9F4F-4616E2AEF492}"/>
              </a:ext>
            </a:extLst>
          </p:cNvPr>
          <p:cNvSpPr/>
          <p:nvPr/>
        </p:nvSpPr>
        <p:spPr>
          <a:xfrm>
            <a:off x="8116355" y="2660307"/>
            <a:ext cx="4451829" cy="328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9364" indent="-169364" algn="just">
              <a:buFont typeface="Wingdings" panose="05000000000000000000" pitchFamily="2" charset="2"/>
              <a:buChar char="Ø"/>
            </a:pPr>
            <a:r>
              <a:rPr lang="ja-JP" altLang="ja-JP" sz="1037" kern="100" dirty="0">
                <a:solidFill>
                  <a:schemeClr val="tx1"/>
                </a:solidFill>
                <a:ea typeface="BIZ UDゴシック" panose="020B0400000000000000" pitchFamily="49" charset="-128"/>
                <a:cs typeface="Times New Roman" panose="02020603050405020304" pitchFamily="18" charset="0"/>
              </a:rPr>
              <a:t>法</a:t>
            </a:r>
            <a:r>
              <a:rPr lang="ja-JP" altLang="en-US" sz="1037" kern="100" dirty="0">
                <a:solidFill>
                  <a:schemeClr val="tx1"/>
                </a:solidFill>
                <a:ea typeface="BIZ UDゴシック" panose="020B0400000000000000" pitchFamily="49" charset="-128"/>
                <a:cs typeface="Times New Roman" panose="02020603050405020304" pitchFamily="18" charset="0"/>
              </a:rPr>
              <a:t>及び</a:t>
            </a:r>
            <a:r>
              <a:rPr lang="ja-JP" altLang="ja-JP" sz="1037" kern="100" dirty="0">
                <a:solidFill>
                  <a:schemeClr val="tx1"/>
                </a:solidFill>
                <a:ea typeface="BIZ UDゴシック" panose="020B0400000000000000" pitchFamily="49" charset="-128"/>
                <a:cs typeface="Times New Roman" panose="02020603050405020304" pitchFamily="18" charset="0"/>
              </a:rPr>
              <a:t>条例の</a:t>
            </a:r>
            <a:r>
              <a:rPr lang="ja-JP" altLang="en-US" sz="1037" kern="100" dirty="0">
                <a:solidFill>
                  <a:schemeClr val="tx1"/>
                </a:solidFill>
                <a:ea typeface="BIZ UDゴシック" panose="020B0400000000000000" pitchFamily="49" charset="-128"/>
                <a:cs typeface="Times New Roman" panose="02020603050405020304" pitchFamily="18" charset="0"/>
              </a:rPr>
              <a:t>届出書には</a:t>
            </a:r>
            <a:r>
              <a:rPr lang="ja-JP" altLang="ja-JP" sz="1037" kern="100" dirty="0">
                <a:solidFill>
                  <a:schemeClr val="tx1"/>
                </a:solidFill>
                <a:ea typeface="BIZ UDゴシック" panose="020B0400000000000000" pitchFamily="49" charset="-128"/>
                <a:cs typeface="Times New Roman" panose="02020603050405020304" pitchFamily="18" charset="0"/>
              </a:rPr>
              <a:t>、</a:t>
            </a:r>
            <a:r>
              <a:rPr lang="ja-JP" altLang="ja-JP" sz="1037" b="1" kern="100" dirty="0">
                <a:solidFill>
                  <a:schemeClr val="tx1"/>
                </a:solidFill>
                <a:ea typeface="BIZ UDゴシック" panose="020B0400000000000000" pitchFamily="49" charset="-128"/>
                <a:cs typeface="Times New Roman" panose="02020603050405020304" pitchFamily="18" charset="0"/>
              </a:rPr>
              <a:t>事前調査書面の写し</a:t>
            </a:r>
            <a:r>
              <a:rPr lang="ja-JP" altLang="en-US" sz="1037" b="1" kern="100" dirty="0">
                <a:solidFill>
                  <a:schemeClr val="tx1"/>
                </a:solidFill>
                <a:ea typeface="BIZ UDゴシック" panose="020B0400000000000000" pitchFamily="49" charset="-128"/>
                <a:cs typeface="Times New Roman" panose="02020603050405020304" pitchFamily="18" charset="0"/>
              </a:rPr>
              <a:t>を添付してください。</a:t>
            </a:r>
            <a:endParaRPr lang="ja-JP" altLang="ja-JP" sz="1037" b="1" kern="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7" name="角丸四角形 49">
            <a:extLst>
              <a:ext uri="{FF2B5EF4-FFF2-40B4-BE49-F238E27FC236}">
                <a16:creationId xmlns:a16="http://schemas.microsoft.com/office/drawing/2014/main" id="{E9558294-AA30-4B8E-A28E-9B84E1A53829}"/>
              </a:ext>
            </a:extLst>
          </p:cNvPr>
          <p:cNvSpPr/>
          <p:nvPr/>
        </p:nvSpPr>
        <p:spPr>
          <a:xfrm>
            <a:off x="10126053" y="2984387"/>
            <a:ext cx="4610323" cy="570558"/>
          </a:xfrm>
          <a:prstGeom prst="roundRect">
            <a:avLst/>
          </a:prstGeom>
          <a:solidFill>
            <a:schemeClr val="tx1">
              <a:alpha val="5000"/>
            </a:scheme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0320" tIns="45160" rIns="90320" bIns="45160" numCol="1" spcCol="0" rtlCol="0" fromWordArt="0" anchor="ctr" anchorCtr="0" forceAA="0" compatLnSpc="1">
            <a:prstTxWarp prst="textNoShape">
              <a:avLst/>
            </a:prstTxWarp>
            <a:noAutofit/>
          </a:bodyPr>
          <a:lstStyle/>
          <a:p>
            <a:r>
              <a:rPr lang="ja-JP" altLang="en-US" sz="1185" b="1" kern="100" dirty="0">
                <a:solidFill>
                  <a:srgbClr val="000000"/>
                </a:solidFill>
                <a:latin typeface="ＭＳ 明朝" panose="02020609040205080304" pitchFamily="17" charset="-128"/>
                <a:ea typeface="BIZ UDゴシック" panose="020B0400000000000000" pitchFamily="49" charset="-128"/>
                <a:cs typeface="Times New Roman" panose="02020603050405020304" pitchFamily="18" charset="0"/>
              </a:rPr>
              <a:t>　　法、条例に基づく届出が不要な場合であっても、</a:t>
            </a:r>
            <a:br>
              <a:rPr lang="en-US" altLang="ja-JP" sz="1185" b="1" kern="100" dirty="0">
                <a:solidFill>
                  <a:srgbClr val="000000"/>
                </a:solidFill>
                <a:latin typeface="ＭＳ 明朝" panose="02020609040205080304" pitchFamily="17" charset="-128"/>
                <a:ea typeface="BIZ UDゴシック" panose="020B0400000000000000" pitchFamily="49" charset="-128"/>
                <a:cs typeface="Times New Roman" panose="02020603050405020304" pitchFamily="18" charset="0"/>
              </a:rPr>
            </a:br>
            <a:r>
              <a:rPr lang="ja-JP" altLang="en-US" sz="1185" b="1" kern="100" dirty="0">
                <a:solidFill>
                  <a:srgbClr val="000000"/>
                </a:solidFill>
                <a:latin typeface="ＭＳ 明朝" panose="02020609040205080304" pitchFamily="17" charset="-128"/>
                <a:ea typeface="BIZ UDゴシック" panose="020B0400000000000000" pitchFamily="49" charset="-128"/>
                <a:cs typeface="Times New Roman" panose="02020603050405020304" pitchFamily="18" charset="0"/>
              </a:rPr>
              <a:t>　　作業基準及び工事施工境界基準を遵守する必要があります。</a:t>
            </a:r>
            <a:endParaRPr lang="ja-JP" altLang="en-US" sz="1185"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AutoShape 718">
            <a:extLst>
              <a:ext uri="{FF2B5EF4-FFF2-40B4-BE49-F238E27FC236}">
                <a16:creationId xmlns:a16="http://schemas.microsoft.com/office/drawing/2014/main" id="{B16CDBC2-70FB-4D51-9809-EF6FF2E60C12}"/>
              </a:ext>
            </a:extLst>
          </p:cNvPr>
          <p:cNvSpPr>
            <a:spLocks noChangeArrowheads="1"/>
          </p:cNvSpPr>
          <p:nvPr/>
        </p:nvSpPr>
        <p:spPr bwMode="auto">
          <a:xfrm>
            <a:off x="8016348" y="560564"/>
            <a:ext cx="1920188" cy="284472"/>
          </a:xfrm>
          <a:prstGeom prst="roundRect">
            <a:avLst>
              <a:gd name="adj" fmla="val 50000"/>
            </a:avLst>
          </a:prstGeom>
          <a:solidFill>
            <a:schemeClr val="tx2">
              <a:alpha val="10000"/>
            </a:scheme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en-US" sz="1185" b="1" kern="100" dirty="0">
                <a:latin typeface="ＭＳ 明朝" panose="02020609040205080304" pitchFamily="17" charset="-128"/>
                <a:ea typeface="ＭＳ ゴシック" panose="020B0609070205080204" pitchFamily="49" charset="-128"/>
                <a:cs typeface="Times New Roman" panose="02020603050405020304" pitchFamily="18" charset="0"/>
              </a:rPr>
              <a:t>条例の届出が必要な作業</a:t>
            </a:r>
            <a:endParaRPr lang="ja-JP" altLang="en-US" sz="1185"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0" name="AutoShape 718">
            <a:extLst>
              <a:ext uri="{FF2B5EF4-FFF2-40B4-BE49-F238E27FC236}">
                <a16:creationId xmlns:a16="http://schemas.microsoft.com/office/drawing/2014/main" id="{EF422EC5-8045-4AB3-A209-87714F7FDE22}"/>
              </a:ext>
            </a:extLst>
          </p:cNvPr>
          <p:cNvSpPr>
            <a:spLocks noChangeArrowheads="1"/>
          </p:cNvSpPr>
          <p:nvPr/>
        </p:nvSpPr>
        <p:spPr bwMode="auto">
          <a:xfrm>
            <a:off x="8016348" y="2310766"/>
            <a:ext cx="1315684" cy="284472"/>
          </a:xfrm>
          <a:prstGeom prst="roundRect">
            <a:avLst>
              <a:gd name="adj" fmla="val 50000"/>
            </a:avLst>
          </a:prstGeom>
          <a:solidFill>
            <a:schemeClr val="tx2">
              <a:alpha val="10000"/>
            </a:scheme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en-US" sz="1185" b="1" kern="100" dirty="0">
                <a:latin typeface="ＭＳ 明朝" panose="02020609040205080304" pitchFamily="17" charset="-128"/>
                <a:ea typeface="ＭＳ ゴシック" panose="020B0609070205080204" pitchFamily="49" charset="-128"/>
                <a:cs typeface="Times New Roman" panose="02020603050405020304" pitchFamily="18" charset="0"/>
              </a:rPr>
              <a:t>届出の添付資料</a:t>
            </a:r>
            <a:endParaRPr lang="ja-JP" altLang="en-US" sz="1185"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05D103A3-4B85-488A-B0F4-D0C8A2CFF783}"/>
              </a:ext>
            </a:extLst>
          </p:cNvPr>
          <p:cNvSpPr/>
          <p:nvPr/>
        </p:nvSpPr>
        <p:spPr>
          <a:xfrm>
            <a:off x="563965" y="4114582"/>
            <a:ext cx="5334831" cy="259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9364" indent="-169364" algn="just">
              <a:buFont typeface="Wingdings" panose="05000000000000000000" pitchFamily="2" charset="2"/>
              <a:buChar char="Ø"/>
            </a:pPr>
            <a:r>
              <a:rPr lang="ja-JP" altLang="en-US"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作業内容の掲示について、</a:t>
            </a:r>
            <a:r>
              <a:rPr lang="ja-JP"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法の規定に加えて記載が必要な</a:t>
            </a:r>
            <a:r>
              <a:rPr lang="ja-JP" altLang="en-US"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事項</a:t>
            </a:r>
            <a:r>
              <a:rPr lang="ja-JP"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は以下の通り</a:t>
            </a:r>
            <a:r>
              <a:rPr lang="ja-JP" altLang="en-US"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です</a:t>
            </a:r>
            <a:r>
              <a:rPr lang="ja-JP"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a:t>
            </a:r>
            <a:endParaRPr lang="en-US" altLang="ja-JP" sz="110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marL="169364" indent="-169364" algn="just">
              <a:buFont typeface="Wingdings" panose="05000000000000000000" pitchFamily="2" charset="2"/>
              <a:buChar char="Ø"/>
            </a:pPr>
            <a:endParaRPr lang="en-US" altLang="ja-JP" sz="110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marL="177811" algn="just"/>
            <a:endParaRPr lang="en-US" altLang="ja-JP" sz="110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indent="150547" algn="just"/>
            <a:endParaRPr lang="ja-JP" altLang="ja-JP" sz="1100" kern="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1" name="AutoShape 718">
            <a:extLst>
              <a:ext uri="{FF2B5EF4-FFF2-40B4-BE49-F238E27FC236}">
                <a16:creationId xmlns:a16="http://schemas.microsoft.com/office/drawing/2014/main" id="{EC9FF793-458C-47F2-A1DD-02CB4B544F1B}"/>
              </a:ext>
            </a:extLst>
          </p:cNvPr>
          <p:cNvSpPr>
            <a:spLocks noChangeArrowheads="1"/>
          </p:cNvSpPr>
          <p:nvPr/>
        </p:nvSpPr>
        <p:spPr bwMode="auto">
          <a:xfrm>
            <a:off x="365501" y="3797341"/>
            <a:ext cx="1315684" cy="284472"/>
          </a:xfrm>
          <a:prstGeom prst="roundRect">
            <a:avLst>
              <a:gd name="adj" fmla="val 50000"/>
            </a:avLst>
          </a:prstGeom>
          <a:solidFill>
            <a:schemeClr val="tx2">
              <a:alpha val="10000"/>
            </a:scheme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en-US" sz="1185" b="1" kern="100" dirty="0">
                <a:latin typeface="ＭＳ 明朝" panose="02020609040205080304" pitchFamily="17" charset="-128"/>
                <a:ea typeface="ＭＳ ゴシック" panose="020B0609070205080204" pitchFamily="49" charset="-128"/>
                <a:cs typeface="Times New Roman" panose="02020603050405020304" pitchFamily="18" charset="0"/>
              </a:rPr>
              <a:t>掲示板について</a:t>
            </a:r>
            <a:endParaRPr lang="ja-JP" altLang="en-US" sz="1185"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graphicFrame>
        <p:nvGraphicFramePr>
          <p:cNvPr id="33" name="表 32">
            <a:extLst>
              <a:ext uri="{FF2B5EF4-FFF2-40B4-BE49-F238E27FC236}">
                <a16:creationId xmlns:a16="http://schemas.microsoft.com/office/drawing/2014/main" id="{66050070-905F-4713-A245-171A6915FE24}"/>
              </a:ext>
            </a:extLst>
          </p:cNvPr>
          <p:cNvGraphicFramePr>
            <a:graphicFrameLocks noGrp="1"/>
          </p:cNvGraphicFramePr>
          <p:nvPr/>
        </p:nvGraphicFramePr>
        <p:xfrm>
          <a:off x="1079467" y="4380641"/>
          <a:ext cx="5040000" cy="1374462"/>
        </p:xfrm>
        <a:graphic>
          <a:graphicData uri="http://schemas.openxmlformats.org/drawingml/2006/table">
            <a:tbl>
              <a:tblPr firstRow="1" bandRow="1">
                <a:tableStyleId>{5C22544A-7EE6-4342-B048-85BDC9FD1C3A}</a:tableStyleId>
              </a:tblPr>
              <a:tblGrid>
                <a:gridCol w="5040000">
                  <a:extLst>
                    <a:ext uri="{9D8B030D-6E8A-4147-A177-3AD203B41FA5}">
                      <a16:colId xmlns:a16="http://schemas.microsoft.com/office/drawing/2014/main" val="376026706"/>
                    </a:ext>
                  </a:extLst>
                </a:gridCol>
              </a:tblGrid>
              <a:tr h="258462">
                <a:tc>
                  <a:txBody>
                    <a:bodyPr/>
                    <a:lstStyle/>
                    <a:p>
                      <a:pPr algn="ctr"/>
                      <a:r>
                        <a:rPr lang="ja-JP" altLang="en-US" sz="1050" kern="100" dirty="0">
                          <a:effectLst/>
                        </a:rPr>
                        <a:t>追加の</a:t>
                      </a:r>
                      <a:r>
                        <a:rPr lang="ja-JP" sz="1050" kern="100" dirty="0">
                          <a:effectLst/>
                        </a:rPr>
                        <a:t>記載事項</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095" marR="62095" marT="0" marB="0" anchor="ctr"/>
                </a:tc>
                <a:extLst>
                  <a:ext uri="{0D108BD9-81ED-4DB2-BD59-A6C34878D82A}">
                    <a16:rowId xmlns:a16="http://schemas.microsoft.com/office/drawing/2014/main" val="1394707995"/>
                  </a:ext>
                </a:extLst>
              </a:tr>
              <a:tr h="1116000">
                <a:tc>
                  <a:txBody>
                    <a:bodyPr/>
                    <a:lstStyle/>
                    <a:p>
                      <a:pPr marL="171450" indent="-171450" algn="just">
                        <a:buFont typeface="Wingdings" panose="05000000000000000000" pitchFamily="2" charset="2"/>
                        <a:buChar char="ü"/>
                      </a:pPr>
                      <a:r>
                        <a:rPr lang="ja-JP" sz="1050" kern="100" dirty="0">
                          <a:effectLst/>
                        </a:rPr>
                        <a:t>条例の届出年月日、届出先（届出対象の工事に限る）</a:t>
                      </a:r>
                    </a:p>
                    <a:p>
                      <a:pPr marL="171450" indent="-171450" algn="just">
                        <a:buFont typeface="Wingdings" panose="05000000000000000000" pitchFamily="2" charset="2"/>
                        <a:buChar char="ü"/>
                      </a:pPr>
                      <a:r>
                        <a:rPr lang="ja-JP" sz="1050" kern="100" dirty="0">
                          <a:effectLst/>
                        </a:rPr>
                        <a:t>法又は条例の届出書の受理番号（届出を要しない場合には、その旨）</a:t>
                      </a:r>
                    </a:p>
                    <a:p>
                      <a:pPr marL="171450" indent="-171450" algn="just">
                        <a:buFont typeface="Wingdings" panose="05000000000000000000" pitchFamily="2" charset="2"/>
                        <a:buChar char="ü"/>
                      </a:pPr>
                      <a:r>
                        <a:rPr lang="ja-JP" sz="1050" kern="100" dirty="0">
                          <a:effectLst/>
                        </a:rPr>
                        <a:t>下請負人の氏名又は名称、住所、連絡場所、法人にあっては代表者の氏名</a:t>
                      </a:r>
                    </a:p>
                    <a:p>
                      <a:pPr marL="171450" indent="-171450" algn="just">
                        <a:buFont typeface="Wingdings" panose="05000000000000000000" pitchFamily="2" charset="2"/>
                        <a:buChar char="ü"/>
                      </a:pPr>
                      <a:r>
                        <a:rPr lang="ja-JP" sz="1050" kern="100" dirty="0">
                          <a:effectLst/>
                        </a:rPr>
                        <a:t>下請負人の現場責任者の氏名及び連絡場所</a:t>
                      </a:r>
                    </a:p>
                    <a:p>
                      <a:pPr marL="171450" indent="-171450" algn="just">
                        <a:buFont typeface="Wingdings" panose="05000000000000000000" pitchFamily="2" charset="2"/>
                        <a:buChar char="ü"/>
                      </a:pPr>
                      <a:r>
                        <a:rPr lang="ja-JP" sz="1050" kern="100" dirty="0">
                          <a:effectLst/>
                        </a:rPr>
                        <a:t>石綿飛散防止措置の内容</a:t>
                      </a:r>
                    </a:p>
                    <a:p>
                      <a:pPr marL="171450" indent="-171450" algn="just">
                        <a:buFont typeface="Wingdings" panose="05000000000000000000" pitchFamily="2" charset="2"/>
                        <a:buChar char="ü"/>
                      </a:pPr>
                      <a:r>
                        <a:rPr lang="ja-JP" sz="1050" kern="100" dirty="0">
                          <a:effectLst/>
                        </a:rPr>
                        <a:t>石綿濃度の測定計画（測定義務がかかる工事に限る）</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095" marR="62095" marT="0" marB="0" anchor="ctr"/>
                </a:tc>
                <a:extLst>
                  <a:ext uri="{0D108BD9-81ED-4DB2-BD59-A6C34878D82A}">
                    <a16:rowId xmlns:a16="http://schemas.microsoft.com/office/drawing/2014/main" val="3676909724"/>
                  </a:ext>
                </a:extLst>
              </a:tr>
            </a:tbl>
          </a:graphicData>
        </a:graphic>
      </p:graphicFrame>
      <p:pic>
        <p:nvPicPr>
          <p:cNvPr id="34" name="図 33">
            <a:extLst>
              <a:ext uri="{FF2B5EF4-FFF2-40B4-BE49-F238E27FC236}">
                <a16:creationId xmlns:a16="http://schemas.microsoft.com/office/drawing/2014/main" id="{F9837A92-4D08-4E8F-8CE8-74F094CB4C03}"/>
              </a:ext>
            </a:extLst>
          </p:cNvPr>
          <p:cNvPicPr>
            <a:picLocks noChangeAspect="1"/>
          </p:cNvPicPr>
          <p:nvPr/>
        </p:nvPicPr>
        <p:blipFill rotWithShape="1">
          <a:blip r:embed="rId3">
            <a:extLst>
              <a:ext uri="{28A0092B-C50C-407E-A947-70E740481C1C}">
                <a14:useLocalDpi xmlns:a14="http://schemas.microsoft.com/office/drawing/2010/main" val="0"/>
              </a:ext>
            </a:extLst>
          </a:blip>
          <a:srcRect r="6455"/>
          <a:stretch/>
        </p:blipFill>
        <p:spPr bwMode="auto">
          <a:xfrm>
            <a:off x="699270" y="6073447"/>
            <a:ext cx="6625919" cy="4320000"/>
          </a:xfrm>
          <a:prstGeom prst="rect">
            <a:avLst/>
          </a:prstGeom>
          <a:noFill/>
          <a:ln>
            <a:noFill/>
          </a:ln>
          <a:extLst>
            <a:ext uri="{53640926-AAD7-44D8-BBD7-CCE9431645EC}">
              <a14:shadowObscured xmlns:a14="http://schemas.microsoft.com/office/drawing/2010/main"/>
            </a:ext>
          </a:extLst>
        </p:spPr>
      </p:pic>
      <p:sp>
        <p:nvSpPr>
          <p:cNvPr id="35" name="正方形/長方形 34">
            <a:extLst>
              <a:ext uri="{FF2B5EF4-FFF2-40B4-BE49-F238E27FC236}">
                <a16:creationId xmlns:a16="http://schemas.microsoft.com/office/drawing/2014/main" id="{6CE83834-ACE8-457E-BFC0-61169251CC34}"/>
              </a:ext>
            </a:extLst>
          </p:cNvPr>
          <p:cNvSpPr/>
          <p:nvPr/>
        </p:nvSpPr>
        <p:spPr>
          <a:xfrm>
            <a:off x="8116355" y="4512919"/>
            <a:ext cx="6099320" cy="257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9364" indent="-169364" algn="just">
              <a:buFont typeface="Wingdings" panose="05000000000000000000" pitchFamily="2" charset="2"/>
              <a:buChar char="Ø"/>
            </a:pPr>
            <a:r>
              <a:rPr lang="ja-JP" altLang="en-US"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石綿飛散防止措置として、</a:t>
            </a:r>
            <a:r>
              <a:rPr lang="ja-JP"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法の規定に加えて</a:t>
            </a:r>
            <a:r>
              <a:rPr lang="ja-JP" altLang="en-US"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遵守</a:t>
            </a:r>
            <a:r>
              <a:rPr lang="ja-JP"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が必要な</a:t>
            </a:r>
            <a:r>
              <a:rPr lang="ja-JP" altLang="en-US"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項目</a:t>
            </a:r>
            <a:r>
              <a:rPr lang="ja-JP"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は以下の通り</a:t>
            </a:r>
            <a:r>
              <a:rPr lang="ja-JP" altLang="en-US"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です</a:t>
            </a:r>
            <a:r>
              <a:rPr lang="ja-JP"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a:t>
            </a:r>
            <a:endParaRPr lang="en-US" altLang="ja-JP" sz="105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marL="169364" indent="-169364" algn="just">
              <a:buFont typeface="Wingdings" panose="05000000000000000000" pitchFamily="2" charset="2"/>
              <a:buChar char="Ø"/>
            </a:pPr>
            <a:endParaRPr lang="en-US" altLang="ja-JP" sz="110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marL="169364" indent="-169364" algn="just">
              <a:buFont typeface="Wingdings" panose="05000000000000000000" pitchFamily="2" charset="2"/>
              <a:buChar char="Ø"/>
            </a:pPr>
            <a:endParaRPr lang="en-US" altLang="ja-JP" sz="110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marL="169364" indent="-169364" algn="just">
              <a:buFont typeface="Wingdings" panose="05000000000000000000" pitchFamily="2" charset="2"/>
              <a:buChar char="Ø"/>
            </a:pPr>
            <a:endParaRPr lang="en-US" altLang="ja-JP" sz="110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marL="169364" indent="-169364" algn="just">
              <a:buFont typeface="Wingdings" panose="05000000000000000000" pitchFamily="2" charset="2"/>
              <a:buChar char="Ø"/>
            </a:pPr>
            <a:endParaRPr lang="en-US" altLang="ja-JP" sz="110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marL="169364" indent="-169364" algn="just">
              <a:buFont typeface="Wingdings" panose="05000000000000000000" pitchFamily="2" charset="2"/>
              <a:buChar char="Ø"/>
            </a:pPr>
            <a:endParaRPr lang="en-US" altLang="ja-JP" sz="110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marL="169364" indent="-169364" algn="just">
              <a:buFont typeface="Wingdings" panose="05000000000000000000" pitchFamily="2" charset="2"/>
              <a:buChar char="Ø"/>
            </a:pPr>
            <a:endParaRPr lang="en-US" altLang="ja-JP" sz="110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marL="169364" indent="-169364" algn="just">
              <a:buFont typeface="Wingdings" panose="05000000000000000000" pitchFamily="2" charset="2"/>
              <a:buChar char="Ø"/>
            </a:pPr>
            <a:endParaRPr lang="en-US" altLang="ja-JP" sz="1100"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indent="150547" algn="just"/>
            <a:endParaRPr lang="ja-JP" altLang="ja-JP" sz="1100" kern="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endParaRPr>
          </a:p>
        </p:txBody>
      </p:sp>
      <p:graphicFrame>
        <p:nvGraphicFramePr>
          <p:cNvPr id="36" name="表 35">
            <a:extLst>
              <a:ext uri="{FF2B5EF4-FFF2-40B4-BE49-F238E27FC236}">
                <a16:creationId xmlns:a16="http://schemas.microsoft.com/office/drawing/2014/main" id="{23727D17-F38B-4FC8-8BD3-887B23D7166D}"/>
              </a:ext>
            </a:extLst>
          </p:cNvPr>
          <p:cNvGraphicFramePr>
            <a:graphicFrameLocks noGrp="1"/>
          </p:cNvGraphicFramePr>
          <p:nvPr>
            <p:extLst>
              <p:ext uri="{D42A27DB-BD31-4B8C-83A1-F6EECF244321}">
                <p14:modId xmlns:p14="http://schemas.microsoft.com/office/powerpoint/2010/main" val="192838092"/>
              </p:ext>
            </p:extLst>
          </p:nvPr>
        </p:nvGraphicFramePr>
        <p:xfrm>
          <a:off x="8542262" y="4783527"/>
          <a:ext cx="6048000" cy="2952000"/>
        </p:xfrm>
        <a:graphic>
          <a:graphicData uri="http://schemas.openxmlformats.org/drawingml/2006/table">
            <a:tbl>
              <a:tblPr firstRow="1" firstCol="1" bandRow="1" bandCol="1">
                <a:tableStyleId>{5C22544A-7EE6-4342-B048-85BDC9FD1C3A}</a:tableStyleId>
              </a:tblPr>
              <a:tblGrid>
                <a:gridCol w="1800000">
                  <a:extLst>
                    <a:ext uri="{9D8B030D-6E8A-4147-A177-3AD203B41FA5}">
                      <a16:colId xmlns:a16="http://schemas.microsoft.com/office/drawing/2014/main" val="2133183353"/>
                    </a:ext>
                  </a:extLst>
                </a:gridCol>
                <a:gridCol w="4248000">
                  <a:extLst>
                    <a:ext uri="{9D8B030D-6E8A-4147-A177-3AD203B41FA5}">
                      <a16:colId xmlns:a16="http://schemas.microsoft.com/office/drawing/2014/main" val="3130361064"/>
                    </a:ext>
                  </a:extLst>
                </a:gridCol>
              </a:tblGrid>
              <a:tr h="576000">
                <a:tc>
                  <a:txBody>
                    <a:bodyPr/>
                    <a:lstStyle/>
                    <a:p>
                      <a:pPr algn="ctr">
                        <a:lnSpc>
                          <a:spcPts val="1400"/>
                        </a:lnSpc>
                        <a:tabLst>
                          <a:tab pos="4057650" algn="l"/>
                        </a:tabLst>
                      </a:pPr>
                      <a:r>
                        <a:rPr lang="ja-JP" sz="1000" kern="100" dirty="0">
                          <a:effectLst/>
                        </a:rPr>
                        <a:t>作業</a:t>
                      </a:r>
                      <a:r>
                        <a:rPr lang="ja-JP" altLang="en-US" sz="1000" kern="100" dirty="0">
                          <a:effectLst/>
                        </a:rPr>
                        <a:t>に係る</a:t>
                      </a:r>
                      <a:endParaRPr lang="en-US" altLang="ja-JP" sz="1000" kern="100" dirty="0">
                        <a:effectLst/>
                      </a:endParaRPr>
                    </a:p>
                    <a:p>
                      <a:pPr algn="ctr">
                        <a:lnSpc>
                          <a:spcPts val="1400"/>
                        </a:lnSpc>
                        <a:tabLst>
                          <a:tab pos="4057650" algn="l"/>
                        </a:tabLst>
                      </a:pPr>
                      <a:r>
                        <a:rPr lang="ja-JP" altLang="ja-JP" sz="1000" kern="100" dirty="0">
                          <a:solidFill>
                            <a:schemeClr val="bg1"/>
                          </a:solidFill>
                          <a:effectLst/>
                          <a:ea typeface="BIZ UDゴシック" panose="020B0400000000000000" pitchFamily="49" charset="-128"/>
                          <a:cs typeface="Times New Roman" panose="02020603050405020304" pitchFamily="18" charset="0"/>
                        </a:rPr>
                        <a:t>特定建築材料</a:t>
                      </a:r>
                      <a:r>
                        <a:rPr lang="ja-JP" sz="1000" kern="100" dirty="0">
                          <a:effectLst/>
                        </a:rPr>
                        <a:t>の種類</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tc>
                <a:tc>
                  <a:txBody>
                    <a:bodyPr/>
                    <a:lstStyle/>
                    <a:p>
                      <a:pPr algn="ctr">
                        <a:lnSpc>
                          <a:spcPts val="1400"/>
                        </a:lnSpc>
                        <a:tabLst>
                          <a:tab pos="4057650" algn="l"/>
                        </a:tabLst>
                      </a:pPr>
                      <a:r>
                        <a:rPr lang="ja-JP" sz="1050" kern="100" dirty="0">
                          <a:effectLst/>
                        </a:rPr>
                        <a:t>石綿の飛散防止措置</a:t>
                      </a:r>
                    </a:p>
                    <a:p>
                      <a:pPr algn="ctr">
                        <a:lnSpc>
                          <a:spcPts val="1200"/>
                        </a:lnSpc>
                      </a:pPr>
                      <a:r>
                        <a:rPr lang="ja-JP" sz="900" kern="100" dirty="0">
                          <a:effectLst/>
                        </a:rPr>
                        <a:t>法の規定及び以下に記載する事項を遵守する又は</a:t>
                      </a:r>
                      <a:endParaRPr lang="en-US" altLang="ja-JP" sz="900" kern="100" dirty="0">
                        <a:effectLst/>
                      </a:endParaRPr>
                    </a:p>
                    <a:p>
                      <a:pPr algn="ctr">
                        <a:lnSpc>
                          <a:spcPts val="1200"/>
                        </a:lnSpc>
                      </a:pPr>
                      <a:r>
                        <a:rPr lang="ja-JP" sz="900" kern="100" dirty="0">
                          <a:effectLst/>
                        </a:rPr>
                        <a:t>これと同等以上の効果を有する措置を行ってください</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tc>
                <a:extLst>
                  <a:ext uri="{0D108BD9-81ED-4DB2-BD59-A6C34878D82A}">
                    <a16:rowId xmlns:a16="http://schemas.microsoft.com/office/drawing/2014/main" val="2522034694"/>
                  </a:ext>
                </a:extLst>
              </a:tr>
              <a:tr h="792000">
                <a:tc>
                  <a:txBody>
                    <a:bodyPr/>
                    <a:lstStyle/>
                    <a:p>
                      <a:pPr algn="ctr">
                        <a:lnSpc>
                          <a:spcPts val="1400"/>
                        </a:lnSpc>
                        <a:tabLst>
                          <a:tab pos="4057650" algn="l"/>
                        </a:tabLst>
                      </a:pPr>
                      <a:r>
                        <a:rPr lang="ja-JP" sz="1000" kern="100" dirty="0">
                          <a:effectLst/>
                        </a:rPr>
                        <a:t>吹付け石綿</a:t>
                      </a:r>
                      <a:endParaRPr lang="en-US" altLang="ja-JP" sz="1000" kern="100" dirty="0">
                        <a:effectLst/>
                      </a:endParaRPr>
                    </a:p>
                    <a:p>
                      <a:pPr algn="ctr">
                        <a:lnSpc>
                          <a:spcPts val="1400"/>
                        </a:lnSpc>
                        <a:tabLst>
                          <a:tab pos="4057650" algn="l"/>
                        </a:tabLst>
                      </a:pPr>
                      <a:r>
                        <a:rPr lang="ja-JP" sz="1000" kern="100" dirty="0">
                          <a:effectLst/>
                        </a:rPr>
                        <a:t>石綿含有断熱材</a:t>
                      </a:r>
                      <a:endParaRPr lang="en-US" altLang="ja-JP" sz="1000" kern="100" dirty="0">
                        <a:effectLst/>
                      </a:endParaRPr>
                    </a:p>
                    <a:p>
                      <a:pPr algn="ctr">
                        <a:lnSpc>
                          <a:spcPts val="1400"/>
                        </a:lnSpc>
                        <a:tabLst>
                          <a:tab pos="4057650" algn="l"/>
                        </a:tabLst>
                      </a:pPr>
                      <a:r>
                        <a:rPr lang="ja-JP" sz="1000" kern="100" dirty="0">
                          <a:effectLst/>
                        </a:rPr>
                        <a:t>石綿含有保温材</a:t>
                      </a:r>
                      <a:endParaRPr lang="en-US" altLang="ja-JP" sz="1000" kern="100" dirty="0">
                        <a:effectLst/>
                      </a:endParaRPr>
                    </a:p>
                    <a:p>
                      <a:pPr algn="ctr">
                        <a:lnSpc>
                          <a:spcPts val="1400"/>
                        </a:lnSpc>
                        <a:tabLst>
                          <a:tab pos="4057650" algn="l"/>
                        </a:tabLst>
                      </a:pPr>
                      <a:r>
                        <a:rPr lang="ja-JP" sz="1000" kern="100" dirty="0">
                          <a:effectLst/>
                        </a:rPr>
                        <a:t>石綿含有耐火被覆材</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tc>
                <a:tc>
                  <a:txBody>
                    <a:bodyPr/>
                    <a:lstStyle/>
                    <a:p>
                      <a:pPr marL="151765" indent="-171450" algn="just">
                        <a:lnSpc>
                          <a:spcPts val="1400"/>
                        </a:lnSpc>
                        <a:buFont typeface="Wingdings" panose="05000000000000000000" pitchFamily="2" charset="2"/>
                        <a:buChar char="ü"/>
                        <a:tabLst>
                          <a:tab pos="4057650" algn="l"/>
                        </a:tabLst>
                      </a:pPr>
                      <a:r>
                        <a:rPr lang="ja-JP" sz="1000" kern="100" dirty="0">
                          <a:effectLst/>
                        </a:rPr>
                        <a:t>排出水の処理</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extLst>
                  <a:ext uri="{0D108BD9-81ED-4DB2-BD59-A6C34878D82A}">
                    <a16:rowId xmlns:a16="http://schemas.microsoft.com/office/drawing/2014/main" val="3599447220"/>
                  </a:ext>
                </a:extLst>
              </a:tr>
              <a:tr h="504000">
                <a:tc>
                  <a:txBody>
                    <a:bodyPr/>
                    <a:lstStyle/>
                    <a:p>
                      <a:pPr algn="ctr">
                        <a:lnSpc>
                          <a:spcPts val="1400"/>
                        </a:lnSpc>
                        <a:tabLst>
                          <a:tab pos="4057650" algn="l"/>
                        </a:tabLst>
                      </a:pPr>
                      <a:r>
                        <a:rPr lang="ja-JP" sz="1000" kern="100" dirty="0">
                          <a:effectLst/>
                        </a:rPr>
                        <a:t>石綿含有仕上塗材</a:t>
                      </a:r>
                    </a:p>
                    <a:p>
                      <a:pPr algn="ctr">
                        <a:lnSpc>
                          <a:spcPts val="1400"/>
                        </a:lnSpc>
                        <a:tabLst>
                          <a:tab pos="4057650" algn="l"/>
                        </a:tabLst>
                      </a:pPr>
                      <a:r>
                        <a:rPr lang="ja-JP" sz="900" kern="100" dirty="0">
                          <a:effectLst/>
                        </a:rPr>
                        <a:t>（日本産業規格（</a:t>
                      </a:r>
                      <a:r>
                        <a:rPr lang="en-US" sz="900" kern="100" dirty="0">
                          <a:effectLst/>
                        </a:rPr>
                        <a:t>JIS</a:t>
                      </a:r>
                      <a:r>
                        <a:rPr lang="ja-JP" sz="900" kern="100" dirty="0">
                          <a:effectLst/>
                        </a:rPr>
                        <a:t>）</a:t>
                      </a:r>
                      <a:r>
                        <a:rPr lang="en-US" sz="900" kern="100" dirty="0">
                          <a:effectLst/>
                        </a:rPr>
                        <a:t>A6909</a:t>
                      </a:r>
                      <a:r>
                        <a:rPr lang="ja-JP" sz="900" kern="100" dirty="0">
                          <a:effectLst/>
                        </a:rPr>
                        <a:t>）</a:t>
                      </a:r>
                      <a:endPar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tc>
                <a:tc>
                  <a:txBody>
                    <a:bodyPr/>
                    <a:lstStyle/>
                    <a:p>
                      <a:pPr marL="171450" indent="-171450" algn="l">
                        <a:lnSpc>
                          <a:spcPts val="1400"/>
                        </a:lnSpc>
                        <a:buFont typeface="Wingdings" panose="05000000000000000000" pitchFamily="2" charset="2"/>
                        <a:buChar char="ü"/>
                        <a:tabLst>
                          <a:tab pos="4057650" algn="l"/>
                        </a:tabLst>
                      </a:pPr>
                      <a:r>
                        <a:rPr lang="ja-JP" sz="1000" kern="100" dirty="0">
                          <a:effectLst/>
                        </a:rPr>
                        <a:t>飛散防止幕の設置</a:t>
                      </a:r>
                      <a:endParaRPr lang="en-US" altLang="ja-JP" sz="1000" kern="100" dirty="0">
                        <a:effectLst/>
                      </a:endParaRPr>
                    </a:p>
                    <a:p>
                      <a:pPr marL="171450" marR="0" lvl="0" indent="-171450" algn="l" defTabSz="1280160" rtl="0" eaLnBrk="1" fontAlgn="auto" latinLnBrk="0" hangingPunct="1">
                        <a:lnSpc>
                          <a:spcPts val="1400"/>
                        </a:lnSpc>
                        <a:spcBef>
                          <a:spcPts val="0"/>
                        </a:spcBef>
                        <a:spcAft>
                          <a:spcPts val="0"/>
                        </a:spcAft>
                        <a:buClrTx/>
                        <a:buSzTx/>
                        <a:buFont typeface="Wingdings" panose="05000000000000000000" pitchFamily="2" charset="2"/>
                        <a:buChar char="ü"/>
                        <a:tabLst>
                          <a:tab pos="4057650" algn="l"/>
                        </a:tabLst>
                        <a:defRPr/>
                      </a:pPr>
                      <a:r>
                        <a:rPr lang="ja-JP" altLang="ja-JP" sz="1000" kern="100" dirty="0">
                          <a:effectLst/>
                        </a:rPr>
                        <a:t>排出水の処理</a:t>
                      </a:r>
                    </a:p>
                  </a:txBody>
                  <a:tcPr marL="67740" marR="67740" marT="35752" marB="35752" anchor="ctr"/>
                </a:tc>
                <a:extLst>
                  <a:ext uri="{0D108BD9-81ED-4DB2-BD59-A6C34878D82A}">
                    <a16:rowId xmlns:a16="http://schemas.microsoft.com/office/drawing/2014/main" val="2127589307"/>
                  </a:ext>
                </a:extLst>
              </a:tr>
              <a:tr h="1080000">
                <a:tc>
                  <a:txBody>
                    <a:bodyPr/>
                    <a:lstStyle/>
                    <a:p>
                      <a:pPr algn="ctr">
                        <a:lnSpc>
                          <a:spcPts val="1400"/>
                        </a:lnSpc>
                        <a:tabLst>
                          <a:tab pos="4057650" algn="l"/>
                        </a:tabLst>
                      </a:pPr>
                      <a:r>
                        <a:rPr lang="ja-JP" sz="1000" kern="100" dirty="0">
                          <a:effectLst/>
                        </a:rPr>
                        <a:t>石綿含有成形板等</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0" marB="0" anchor="ctr"/>
                </a:tc>
                <a:tc>
                  <a:txBody>
                    <a:bodyPr/>
                    <a:lstStyle/>
                    <a:p>
                      <a:pPr marL="171450" indent="-171450" algn="just">
                        <a:lnSpc>
                          <a:spcPts val="1400"/>
                        </a:lnSpc>
                        <a:buFont typeface="Wingdings" panose="05000000000000000000" pitchFamily="2" charset="2"/>
                        <a:buChar char="ü"/>
                        <a:tabLst>
                          <a:tab pos="4057650" algn="l"/>
                        </a:tabLst>
                      </a:pPr>
                      <a:r>
                        <a:rPr lang="ja-JP" sz="1000" kern="100" dirty="0">
                          <a:effectLst/>
                        </a:rPr>
                        <a:t>飛散防止幕の設置</a:t>
                      </a:r>
                      <a:endParaRPr lang="en-US" altLang="ja-JP" sz="1000" kern="100" dirty="0">
                        <a:effectLst/>
                      </a:endParaRPr>
                    </a:p>
                    <a:p>
                      <a:pPr marL="171450" marR="0" lvl="0" indent="-171450" algn="just" defTabSz="1280160" rtl="0" eaLnBrk="1" fontAlgn="auto" latinLnBrk="0" hangingPunct="1">
                        <a:lnSpc>
                          <a:spcPts val="1400"/>
                        </a:lnSpc>
                        <a:spcBef>
                          <a:spcPts val="0"/>
                        </a:spcBef>
                        <a:spcAft>
                          <a:spcPts val="0"/>
                        </a:spcAft>
                        <a:buClrTx/>
                        <a:buSzTx/>
                        <a:buFont typeface="Wingdings" panose="05000000000000000000" pitchFamily="2" charset="2"/>
                        <a:buChar char="ü"/>
                        <a:tabLst>
                          <a:tab pos="4057650" algn="l"/>
                        </a:tabLst>
                        <a:defRPr/>
                      </a:pPr>
                      <a:r>
                        <a:rPr lang="ja-JP" altLang="ja-JP" sz="1000" kern="100" dirty="0">
                          <a:effectLst/>
                        </a:rPr>
                        <a:t>除去後の石綿含有成形板等の破砕の回避</a:t>
                      </a:r>
                      <a:endParaRPr lang="ja-JP" sz="1000" kern="100" dirty="0">
                        <a:effectLst/>
                      </a:endParaRPr>
                    </a:p>
                    <a:p>
                      <a:pPr marL="171450" marR="0" lvl="0" indent="-171450" algn="just" defTabSz="1280160" rtl="0" eaLnBrk="1" fontAlgn="auto" latinLnBrk="0" hangingPunct="1">
                        <a:lnSpc>
                          <a:spcPts val="1400"/>
                        </a:lnSpc>
                        <a:spcBef>
                          <a:spcPts val="0"/>
                        </a:spcBef>
                        <a:spcAft>
                          <a:spcPts val="0"/>
                        </a:spcAft>
                        <a:buClrTx/>
                        <a:buSzTx/>
                        <a:buFont typeface="Wingdings" panose="05000000000000000000" pitchFamily="2" charset="2"/>
                        <a:buChar char="ü"/>
                        <a:tabLst>
                          <a:tab pos="4057650" algn="l"/>
                        </a:tabLst>
                        <a:defRPr/>
                      </a:pPr>
                      <a:r>
                        <a:rPr lang="ja-JP" altLang="ja-JP" sz="1000" kern="100" dirty="0">
                          <a:effectLst/>
                        </a:rPr>
                        <a:t>除去後の石綿含有成形板等をやむを得ず切断する場合は、集じん装置付きの切断機の使用</a:t>
                      </a:r>
                    </a:p>
                    <a:p>
                      <a:pPr marL="171450" indent="-171450" algn="l">
                        <a:lnSpc>
                          <a:spcPts val="1400"/>
                        </a:lnSpc>
                        <a:buFont typeface="Wingdings" panose="05000000000000000000" pitchFamily="2" charset="2"/>
                        <a:buChar char="ü"/>
                        <a:tabLst>
                          <a:tab pos="4057650" algn="l"/>
                        </a:tabLst>
                      </a:pPr>
                      <a:r>
                        <a:rPr lang="ja-JP" sz="1000" kern="100" dirty="0">
                          <a:effectLst/>
                        </a:rPr>
                        <a:t>排出水の処理</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7740" marR="67740" marT="35752" marB="35752" anchor="ctr"/>
                </a:tc>
                <a:extLst>
                  <a:ext uri="{0D108BD9-81ED-4DB2-BD59-A6C34878D82A}">
                    <a16:rowId xmlns:a16="http://schemas.microsoft.com/office/drawing/2014/main" val="3569770454"/>
                  </a:ext>
                </a:extLst>
              </a:tr>
            </a:tbl>
          </a:graphicData>
        </a:graphic>
      </p:graphicFrame>
      <p:sp>
        <p:nvSpPr>
          <p:cNvPr id="37" name="AutoShape 718">
            <a:extLst>
              <a:ext uri="{FF2B5EF4-FFF2-40B4-BE49-F238E27FC236}">
                <a16:creationId xmlns:a16="http://schemas.microsoft.com/office/drawing/2014/main" id="{AB1ED279-4459-4A9F-8F81-D43FF9A9274B}"/>
              </a:ext>
            </a:extLst>
          </p:cNvPr>
          <p:cNvSpPr>
            <a:spLocks noChangeArrowheads="1"/>
          </p:cNvSpPr>
          <p:nvPr/>
        </p:nvSpPr>
        <p:spPr bwMode="auto">
          <a:xfrm>
            <a:off x="8016348" y="8063171"/>
            <a:ext cx="2062424" cy="284472"/>
          </a:xfrm>
          <a:prstGeom prst="roundRect">
            <a:avLst>
              <a:gd name="adj" fmla="val 50000"/>
            </a:avLst>
          </a:prstGeom>
          <a:solidFill>
            <a:schemeClr val="tx2">
              <a:alpha val="10000"/>
            </a:scheme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en-US" sz="1185" b="1" kern="100" dirty="0">
                <a:latin typeface="ＭＳ 明朝" panose="02020609040205080304" pitchFamily="17" charset="-128"/>
                <a:ea typeface="ＭＳ ゴシック" panose="020B0609070205080204" pitchFamily="49" charset="-128"/>
                <a:cs typeface="Times New Roman" panose="02020603050405020304" pitchFamily="18" charset="0"/>
              </a:rPr>
              <a:t>工事施工境界基準について</a:t>
            </a:r>
            <a:endParaRPr lang="ja-JP" altLang="en-US" sz="1185"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F93A5CD7-F0EE-48D4-B008-71C395974148}"/>
              </a:ext>
            </a:extLst>
          </p:cNvPr>
          <p:cNvSpPr/>
          <p:nvPr/>
        </p:nvSpPr>
        <p:spPr>
          <a:xfrm>
            <a:off x="8116355" y="8390885"/>
            <a:ext cx="3976853" cy="1308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9364" indent="-169364" algn="just">
              <a:buFont typeface="Wingdings" panose="05000000000000000000" pitchFamily="2" charset="2"/>
              <a:buChar char="Ø"/>
            </a:pPr>
            <a:r>
              <a:rPr lang="ja-JP" altLang="ja-JP" sz="1087"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工事施工境界基準は、特定粉じん排出等作業を行うために占有した区画（以下「工事施工区画」という。）と当該工事施工区画に隣接する場所との境界における大気中の石綿濃度の基準で</a:t>
            </a:r>
            <a:r>
              <a:rPr lang="ja-JP" altLang="en-US" sz="1087"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す。</a:t>
            </a:r>
            <a:endParaRPr lang="en-US" altLang="ja-JP" sz="1087"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algn="ctr">
              <a:spcBef>
                <a:spcPts val="600"/>
              </a:spcBef>
            </a:pPr>
            <a:r>
              <a:rPr lang="ja-JP" altLang="en-US" sz="1087" b="1"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工事施工境界基準：</a:t>
            </a:r>
            <a:r>
              <a:rPr lang="ja-JP" altLang="ja-JP" sz="1087" b="1"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大気１リットル当たり</a:t>
            </a:r>
            <a:r>
              <a:rPr lang="en-US" altLang="ja-JP" sz="1087"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ja-JP" sz="1087" b="1"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rPr>
              <a:t>本以下</a:t>
            </a:r>
            <a:endParaRPr lang="en-US" altLang="ja-JP" sz="1087" kern="100" dirty="0">
              <a:solidFill>
                <a:schemeClr val="tx1"/>
              </a:solidFill>
              <a:latin typeface="ＭＳ 明朝" panose="02020609040205080304" pitchFamily="17" charset="-128"/>
              <a:ea typeface="BIZ UDゴシック" panose="020B0400000000000000" pitchFamily="49" charset="-128"/>
              <a:cs typeface="Times New Roman" panose="02020603050405020304" pitchFamily="18" charset="0"/>
            </a:endParaRPr>
          </a:p>
          <a:p>
            <a:pPr indent="150547" algn="just"/>
            <a:endParaRPr lang="ja-JP" altLang="ja-JP" sz="1087" kern="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40" name="図 39">
            <a:extLst>
              <a:ext uri="{FF2B5EF4-FFF2-40B4-BE49-F238E27FC236}">
                <a16:creationId xmlns:a16="http://schemas.microsoft.com/office/drawing/2014/main" id="{047D1A08-1868-49B8-AAC5-FF8CDC27E9A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447426" y="8063171"/>
            <a:ext cx="1978885" cy="1680328"/>
          </a:xfrm>
          <a:prstGeom prst="rect">
            <a:avLst/>
          </a:prstGeom>
          <a:noFill/>
          <a:ln>
            <a:noFill/>
          </a:ln>
        </p:spPr>
      </p:pic>
      <p:sp>
        <p:nvSpPr>
          <p:cNvPr id="3" name="テキスト ボックス 2">
            <a:extLst>
              <a:ext uri="{FF2B5EF4-FFF2-40B4-BE49-F238E27FC236}">
                <a16:creationId xmlns:a16="http://schemas.microsoft.com/office/drawing/2014/main" id="{B114692B-97A4-4C9E-AB02-F3F839551C1B}"/>
              </a:ext>
            </a:extLst>
          </p:cNvPr>
          <p:cNvSpPr txBox="1"/>
          <p:nvPr/>
        </p:nvSpPr>
        <p:spPr>
          <a:xfrm>
            <a:off x="623914" y="5830332"/>
            <a:ext cx="2427349" cy="259623"/>
          </a:xfrm>
          <a:prstGeom prst="rect">
            <a:avLst/>
          </a:prstGeom>
          <a:noFill/>
        </p:spPr>
        <p:txBody>
          <a:bodyPr wrap="square" rtlCol="0">
            <a:spAutoFit/>
          </a:bodyPr>
          <a:lstStyle/>
          <a:p>
            <a:r>
              <a:rPr lang="ja-JP" altLang="en-US" sz="1087" kern="100" dirty="0">
                <a:latin typeface="ＭＳ 明朝" panose="02020609040205080304" pitchFamily="17" charset="-128"/>
                <a:ea typeface="BIZ UDゴシック" panose="020B0400000000000000" pitchFamily="49" charset="-128"/>
                <a:cs typeface="Times New Roman" panose="02020603050405020304" pitchFamily="18" charset="0"/>
              </a:rPr>
              <a:t>（府様式例 作業内容等の掲示板）</a:t>
            </a:r>
            <a:endParaRPr lang="en-US" altLang="ja-JP" sz="1087" kern="100" dirty="0">
              <a:latin typeface="ＭＳ 明朝" panose="02020609040205080304" pitchFamily="17" charset="-128"/>
              <a:ea typeface="BIZ UDゴシック" panose="020B0400000000000000" pitchFamily="49" charset="-128"/>
              <a:cs typeface="Times New Roman" panose="02020603050405020304" pitchFamily="18" charset="0"/>
            </a:endParaRPr>
          </a:p>
        </p:txBody>
      </p:sp>
      <p:sp>
        <p:nvSpPr>
          <p:cNvPr id="25" name="AutoShape 718">
            <a:extLst>
              <a:ext uri="{FF2B5EF4-FFF2-40B4-BE49-F238E27FC236}">
                <a16:creationId xmlns:a16="http://schemas.microsoft.com/office/drawing/2014/main" id="{4874B416-8817-42F0-96A1-4B7BD1F00DB1}"/>
              </a:ext>
            </a:extLst>
          </p:cNvPr>
          <p:cNvSpPr>
            <a:spLocks noChangeArrowheads="1"/>
          </p:cNvSpPr>
          <p:nvPr/>
        </p:nvSpPr>
        <p:spPr bwMode="auto">
          <a:xfrm>
            <a:off x="365501" y="560564"/>
            <a:ext cx="2952000" cy="289010"/>
          </a:xfrm>
          <a:prstGeom prst="roundRect">
            <a:avLst>
              <a:gd name="adj" fmla="val 50000"/>
            </a:avLst>
          </a:prstGeom>
          <a:solidFill>
            <a:schemeClr val="tx2">
              <a:alpha val="10000"/>
            </a:schemeClr>
          </a:solidFill>
          <a:ln w="19050">
            <a:solidFill>
              <a:schemeClr val="tx2">
                <a:alpha val="98000"/>
              </a:schemeClr>
            </a:solidFill>
            <a:round/>
            <a:headEnd/>
            <a:tailEnd/>
          </a:ln>
          <a:effectLst/>
        </p:spPr>
        <p:txBody>
          <a:bodyPr rot="0" vert="horz" wrap="square" lIns="73385" tIns="8781" rIns="73385" bIns="8781" anchor="ctr" anchorCtr="0" upright="1">
            <a:noAutofit/>
          </a:bodyPr>
          <a:lstStyle/>
          <a:p>
            <a:pPr algn="ctr">
              <a:lnSpc>
                <a:spcPts val="1383"/>
              </a:lnSpc>
            </a:pPr>
            <a:r>
              <a:rPr lang="ja-JP" altLang="ja-JP" sz="1185" b="1" kern="100" dirty="0">
                <a:latin typeface="ＭＳ 明朝" panose="02020609040205080304" pitchFamily="17" charset="-128"/>
                <a:ea typeface="ＭＳ ゴシック" panose="020B0609070205080204" pitchFamily="49" charset="-128"/>
                <a:cs typeface="Times New Roman" panose="02020603050405020304" pitchFamily="18" charset="0"/>
              </a:rPr>
              <a:t>事前調査結果の自治体への報告</a:t>
            </a:r>
            <a:r>
              <a:rPr lang="ja-JP" altLang="en-US" sz="1185" b="1" kern="100" dirty="0">
                <a:latin typeface="ＭＳ 明朝" panose="02020609040205080304" pitchFamily="17" charset="-128"/>
                <a:ea typeface="ＭＳ ゴシック" panose="020B0609070205080204" pitchFamily="49" charset="-128"/>
                <a:cs typeface="Times New Roman" panose="02020603050405020304" pitchFamily="18" charset="0"/>
              </a:rPr>
              <a:t>について</a:t>
            </a:r>
            <a:endParaRPr lang="ja-JP" altLang="en-US" sz="1185"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AD8E4E4D-E973-4894-8CE6-13688679B831}"/>
              </a:ext>
            </a:extLst>
          </p:cNvPr>
          <p:cNvSpPr txBox="1"/>
          <p:nvPr/>
        </p:nvSpPr>
        <p:spPr>
          <a:xfrm>
            <a:off x="563965" y="892360"/>
            <a:ext cx="6696000" cy="432000"/>
          </a:xfrm>
          <a:prstGeom prst="rect">
            <a:avLst/>
          </a:prstGeom>
          <a:noFill/>
        </p:spPr>
        <p:txBody>
          <a:bodyPr wrap="square" rtlCol="0">
            <a:spAutoFit/>
          </a:bodyPr>
          <a:lstStyle/>
          <a:p>
            <a:pPr marL="169364" indent="-169364">
              <a:buFont typeface="Wingdings" panose="05000000000000000000" pitchFamily="2" charset="2"/>
              <a:buChar char="Ø"/>
            </a:pPr>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石綿事前調査結果報告システム（</a:t>
            </a:r>
            <a:r>
              <a:rPr lang="en-US" altLang="ja-JP" sz="1050" kern="100" dirty="0">
                <a:latin typeface="BIZ UDゴシック" panose="020B0400000000000000" pitchFamily="49" charset="-128"/>
                <a:ea typeface="BIZ UDゴシック" panose="020B0400000000000000" pitchFamily="49" charset="-128"/>
                <a:cs typeface="Times New Roman" panose="02020603050405020304" pitchFamily="18" charset="0"/>
              </a:rPr>
              <a:t>G</a:t>
            </a:r>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ビズ）</a:t>
            </a:r>
            <a:r>
              <a:rPr lang="ja-JP" altLang="ja-JP" sz="1050" kern="100" dirty="0">
                <a:ea typeface="BIZ UDゴシック" panose="020B0400000000000000" pitchFamily="49" charset="-128"/>
                <a:cs typeface="Times New Roman" panose="02020603050405020304" pitchFamily="18" charset="0"/>
              </a:rPr>
              <a:t>で</a:t>
            </a:r>
            <a:r>
              <a:rPr lang="ja-JP" altLang="en-US" sz="1050" kern="100" dirty="0">
                <a:ea typeface="BIZ UDゴシック" panose="020B0400000000000000" pitchFamily="49" charset="-128"/>
                <a:cs typeface="Times New Roman" panose="02020603050405020304" pitchFamily="18" charset="0"/>
              </a:rPr>
              <a:t>報告する際</a:t>
            </a:r>
            <a:r>
              <a:rPr lang="ja-JP" altLang="ja-JP" sz="1050" kern="100" dirty="0">
                <a:ea typeface="BIZ UDゴシック" panose="020B0400000000000000" pitchFamily="49" charset="-128"/>
                <a:cs typeface="Times New Roman" panose="02020603050405020304" pitchFamily="18" charset="0"/>
              </a:rPr>
              <a:t>、</a:t>
            </a:r>
            <a:r>
              <a:rPr lang="ja-JP" altLang="ja-JP" sz="1050" b="1" kern="100" dirty="0">
                <a:ea typeface="BIZ UDゴシック" panose="020B0400000000000000" pitchFamily="49" charset="-128"/>
                <a:cs typeface="Times New Roman" panose="02020603050405020304" pitchFamily="18" charset="0"/>
              </a:rPr>
              <a:t>石綿含有建材がある場合は自由記載欄に石綿含有建材の種類ごとの使用面積を記載</a:t>
            </a:r>
            <a:r>
              <a:rPr lang="ja-JP" altLang="en-US" sz="1050" kern="100" dirty="0">
                <a:ea typeface="BIZ UDゴシック" panose="020B0400000000000000" pitchFamily="49" charset="-128"/>
                <a:cs typeface="Times New Roman" panose="02020603050405020304" pitchFamily="18" charset="0"/>
              </a:rPr>
              <a:t>するようお願いします</a:t>
            </a:r>
            <a:r>
              <a:rPr lang="ja-JP" altLang="ja-JP" sz="1050" kern="100" dirty="0">
                <a:ea typeface="BIZ UDゴシック" panose="020B0400000000000000" pitchFamily="49" charset="-128"/>
                <a:cs typeface="Times New Roman" panose="02020603050405020304" pitchFamily="18" charset="0"/>
              </a:rPr>
              <a:t>。</a:t>
            </a:r>
            <a:endParaRPr lang="ja-JP" altLang="en-US" sz="900" dirty="0"/>
          </a:p>
        </p:txBody>
      </p:sp>
      <p:pic>
        <p:nvPicPr>
          <p:cNvPr id="27" name="図 26">
            <a:extLst>
              <a:ext uri="{FF2B5EF4-FFF2-40B4-BE49-F238E27FC236}">
                <a16:creationId xmlns:a16="http://schemas.microsoft.com/office/drawing/2014/main" id="{E515A2DC-76C0-4130-8EF6-640EDD50A1E8}"/>
              </a:ext>
            </a:extLst>
          </p:cNvPr>
          <p:cNvPicPr>
            <a:picLocks noChangeAspect="1"/>
          </p:cNvPicPr>
          <p:nvPr/>
        </p:nvPicPr>
        <p:blipFill rotWithShape="1">
          <a:blip r:embed="rId5"/>
          <a:srcRect l="-1831" t="71246"/>
          <a:stretch/>
        </p:blipFill>
        <p:spPr>
          <a:xfrm>
            <a:off x="721493" y="1332321"/>
            <a:ext cx="4775171" cy="1297462"/>
          </a:xfrm>
          <a:prstGeom prst="rect">
            <a:avLst/>
          </a:prstGeom>
          <a:ln w="38100">
            <a:solidFill>
              <a:schemeClr val="bg1"/>
            </a:solidFill>
          </a:ln>
        </p:spPr>
      </p:pic>
      <p:sp>
        <p:nvSpPr>
          <p:cNvPr id="31" name="テキスト ボックス 30">
            <a:extLst>
              <a:ext uri="{FF2B5EF4-FFF2-40B4-BE49-F238E27FC236}">
                <a16:creationId xmlns:a16="http://schemas.microsoft.com/office/drawing/2014/main" id="{CB664B6B-77A1-4586-B28E-92045BAFD3E6}"/>
              </a:ext>
            </a:extLst>
          </p:cNvPr>
          <p:cNvSpPr txBox="1"/>
          <p:nvPr/>
        </p:nvSpPr>
        <p:spPr>
          <a:xfrm>
            <a:off x="2479330" y="1639340"/>
            <a:ext cx="2527302" cy="804003"/>
          </a:xfrm>
          <a:prstGeom prst="rect">
            <a:avLst/>
          </a:prstGeom>
          <a:noFill/>
        </p:spPr>
        <p:txBody>
          <a:bodyPr wrap="square" rtlCol="0">
            <a:spAutoFit/>
          </a:bodyPr>
          <a:lstStyle/>
          <a:p>
            <a:pPr>
              <a:lnSpc>
                <a:spcPts val="1383"/>
              </a:lnSpc>
            </a:pPr>
            <a:r>
              <a:rPr lang="ja-JP" altLang="en-US" sz="1087" b="1" dirty="0"/>
              <a:t>吹付け石綿　　　　　　</a:t>
            </a:r>
            <a:r>
              <a:rPr lang="ja-JP" altLang="en-US" sz="1087" b="1" dirty="0">
                <a:latin typeface="Arial" panose="020B0604020202020204" pitchFamily="34" charset="0"/>
                <a:cs typeface="Arial" panose="020B0604020202020204" pitchFamily="34" charset="0"/>
              </a:rPr>
              <a:t>２０</a:t>
            </a:r>
            <a:r>
              <a:rPr lang="ja-JP" altLang="en-US" sz="1087" b="1" dirty="0"/>
              <a:t> </a:t>
            </a:r>
            <a:r>
              <a:rPr lang="ja-JP" altLang="en-US" sz="1087" b="1" dirty="0">
                <a:latin typeface="Arial" panose="020B0604020202020204" pitchFamily="34" charset="0"/>
                <a:cs typeface="Arial" panose="020B0604020202020204" pitchFamily="34" charset="0"/>
              </a:rPr>
              <a:t>ｍ２</a:t>
            </a:r>
            <a:endParaRPr lang="en-US" altLang="ja-JP" sz="1087" b="1" dirty="0">
              <a:latin typeface="Arial" panose="020B0604020202020204" pitchFamily="34" charset="0"/>
              <a:cs typeface="Arial" panose="020B0604020202020204" pitchFamily="34" charset="0"/>
            </a:endParaRPr>
          </a:p>
          <a:p>
            <a:pPr>
              <a:lnSpc>
                <a:spcPts val="1383"/>
              </a:lnSpc>
            </a:pPr>
            <a:r>
              <a:rPr lang="ja-JP" altLang="en-US" sz="1087" b="1" dirty="0">
                <a:latin typeface="Arial" panose="020B0604020202020204" pitchFamily="34" charset="0"/>
                <a:cs typeface="Arial" panose="020B0604020202020204" pitchFamily="34" charset="0"/>
              </a:rPr>
              <a:t>石綿含有保温材　　　　　５ ｍ２　</a:t>
            </a:r>
            <a:endParaRPr lang="en-US" altLang="ja-JP" sz="1087" b="1" dirty="0">
              <a:latin typeface="Arial" panose="020B0604020202020204" pitchFamily="34" charset="0"/>
              <a:cs typeface="Arial" panose="020B0604020202020204" pitchFamily="34" charset="0"/>
            </a:endParaRPr>
          </a:p>
          <a:p>
            <a:pPr>
              <a:lnSpc>
                <a:spcPts val="1383"/>
              </a:lnSpc>
            </a:pPr>
            <a:r>
              <a:rPr lang="ja-JP" altLang="en-US" sz="1087" b="1" dirty="0"/>
              <a:t>石綿含有仕上塗材　</a:t>
            </a:r>
            <a:r>
              <a:rPr lang="ja-JP" altLang="en-US" sz="1087" b="1" dirty="0">
                <a:latin typeface="Arial" panose="020B0604020202020204" pitchFamily="34" charset="0"/>
                <a:cs typeface="Arial" panose="020B0604020202020204" pitchFamily="34" charset="0"/>
              </a:rPr>
              <a:t>１１６２</a:t>
            </a:r>
            <a:r>
              <a:rPr lang="ja-JP" altLang="en-US" sz="1087" b="1" dirty="0"/>
              <a:t> </a:t>
            </a:r>
            <a:r>
              <a:rPr lang="ja-JP" altLang="en-US" sz="1087" b="1" dirty="0">
                <a:latin typeface="Arial" panose="020B0604020202020204" pitchFamily="34" charset="0"/>
                <a:cs typeface="Arial" panose="020B0604020202020204" pitchFamily="34" charset="0"/>
              </a:rPr>
              <a:t>ｍ２</a:t>
            </a:r>
            <a:r>
              <a:rPr lang="ja-JP" altLang="en-US" sz="1087" b="1" dirty="0"/>
              <a:t>　</a:t>
            </a:r>
            <a:endParaRPr lang="en-US" altLang="ja-JP" sz="1087" b="1" dirty="0"/>
          </a:p>
          <a:p>
            <a:pPr>
              <a:lnSpc>
                <a:spcPts val="1383"/>
              </a:lnSpc>
            </a:pPr>
            <a:r>
              <a:rPr lang="ja-JP" altLang="en-US" sz="1087" b="1" dirty="0"/>
              <a:t>石綿含有成形板等　　</a:t>
            </a:r>
            <a:r>
              <a:rPr lang="ja-JP" altLang="en-US" sz="1087" b="1" dirty="0">
                <a:latin typeface="Arial" panose="020B0604020202020204" pitchFamily="34" charset="0"/>
                <a:cs typeface="Arial" panose="020B0604020202020204" pitchFamily="34" charset="0"/>
              </a:rPr>
              <a:t>約３０</a:t>
            </a:r>
            <a:r>
              <a:rPr lang="ja-JP" altLang="en-US" sz="1087" b="1" dirty="0"/>
              <a:t> </a:t>
            </a:r>
            <a:r>
              <a:rPr lang="ja-JP" altLang="en-US" sz="1087" b="1" dirty="0">
                <a:latin typeface="Arial" panose="020B0604020202020204" pitchFamily="34" charset="0"/>
                <a:cs typeface="Arial" panose="020B0604020202020204" pitchFamily="34" charset="0"/>
              </a:rPr>
              <a:t>ｍ２</a:t>
            </a:r>
            <a:endParaRPr lang="en-US" altLang="ja-JP" sz="1087" b="1" dirty="0"/>
          </a:p>
        </p:txBody>
      </p:sp>
      <p:sp>
        <p:nvSpPr>
          <p:cNvPr id="50" name="四角形: 角を丸くする 49">
            <a:extLst>
              <a:ext uri="{FF2B5EF4-FFF2-40B4-BE49-F238E27FC236}">
                <a16:creationId xmlns:a16="http://schemas.microsoft.com/office/drawing/2014/main" id="{2C2542CD-EB32-4230-A9F1-CDFA81865F34}"/>
              </a:ext>
            </a:extLst>
          </p:cNvPr>
          <p:cNvSpPr/>
          <p:nvPr/>
        </p:nvSpPr>
        <p:spPr>
          <a:xfrm>
            <a:off x="1906493" y="1640675"/>
            <a:ext cx="2983129" cy="806447"/>
          </a:xfrm>
          <a:prstGeom prst="roundRect">
            <a:avLst>
              <a:gd name="adj" fmla="val 722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8"/>
          </a:p>
        </p:txBody>
      </p:sp>
      <p:sp>
        <p:nvSpPr>
          <p:cNvPr id="51" name="吹き出し: 角を丸めた四角形 50">
            <a:extLst>
              <a:ext uri="{FF2B5EF4-FFF2-40B4-BE49-F238E27FC236}">
                <a16:creationId xmlns:a16="http://schemas.microsoft.com/office/drawing/2014/main" id="{DC3AEEE0-B6BE-4597-A079-85973CFAD21E}"/>
              </a:ext>
            </a:extLst>
          </p:cNvPr>
          <p:cNvSpPr/>
          <p:nvPr/>
        </p:nvSpPr>
        <p:spPr>
          <a:xfrm>
            <a:off x="5058501" y="1623559"/>
            <a:ext cx="2196000" cy="900000"/>
          </a:xfrm>
          <a:prstGeom prst="wedgeRoundRectCallout">
            <a:avLst>
              <a:gd name="adj1" fmla="val -62282"/>
              <a:gd name="adj2" fmla="val 16196"/>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5559" tIns="35559" rIns="35559" bIns="35559" rtlCol="0" anchor="ctr"/>
          <a:lstStyle/>
          <a:p>
            <a:r>
              <a:rPr kumimoji="1" lang="ja-JP" altLang="en-US" sz="989" dirty="0">
                <a:solidFill>
                  <a:schemeClr val="tx1"/>
                </a:solidFill>
              </a:rPr>
              <a:t>「石綿含有仕上塗材」と</a:t>
            </a:r>
          </a:p>
          <a:p>
            <a:r>
              <a:rPr kumimoji="1" lang="ja-JP" altLang="en-US" sz="989" dirty="0">
                <a:solidFill>
                  <a:schemeClr val="tx1"/>
                </a:solidFill>
              </a:rPr>
              <a:t>「石綿含有成形板等」は、</a:t>
            </a:r>
          </a:p>
          <a:p>
            <a:r>
              <a:rPr kumimoji="1" lang="ja-JP" altLang="en-US" sz="989" dirty="0">
                <a:solidFill>
                  <a:schemeClr val="tx1"/>
                </a:solidFill>
              </a:rPr>
              <a:t>面積が小さい場合は、</a:t>
            </a:r>
            <a:endParaRPr kumimoji="1" lang="en-US" altLang="ja-JP" sz="989" dirty="0">
              <a:solidFill>
                <a:schemeClr val="tx1"/>
              </a:solidFill>
            </a:endParaRPr>
          </a:p>
          <a:p>
            <a:r>
              <a:rPr kumimoji="1" lang="ja-JP" altLang="en-US" sz="989" dirty="0">
                <a:solidFill>
                  <a:schemeClr val="tx1"/>
                </a:solidFill>
              </a:rPr>
              <a:t>「約１０ｍ２」「２００ｍ２未満」</a:t>
            </a:r>
            <a:endParaRPr kumimoji="1" lang="en-US" altLang="ja-JP" sz="989" dirty="0">
              <a:solidFill>
                <a:schemeClr val="tx1"/>
              </a:solidFill>
            </a:endParaRPr>
          </a:p>
          <a:p>
            <a:r>
              <a:rPr kumimoji="1" lang="ja-JP" altLang="en-US" sz="989" dirty="0">
                <a:solidFill>
                  <a:schemeClr val="tx1"/>
                </a:solidFill>
              </a:rPr>
              <a:t>という書き方でもかまいません。</a:t>
            </a:r>
          </a:p>
        </p:txBody>
      </p:sp>
      <p:sp>
        <p:nvSpPr>
          <p:cNvPr id="53" name="テキスト ボックス 52">
            <a:extLst>
              <a:ext uri="{FF2B5EF4-FFF2-40B4-BE49-F238E27FC236}">
                <a16:creationId xmlns:a16="http://schemas.microsoft.com/office/drawing/2014/main" id="{5303D969-2B03-4B7A-AB9D-20ACD42EF394}"/>
              </a:ext>
            </a:extLst>
          </p:cNvPr>
          <p:cNvSpPr txBox="1"/>
          <p:nvPr/>
        </p:nvSpPr>
        <p:spPr>
          <a:xfrm>
            <a:off x="1799356" y="1666749"/>
            <a:ext cx="698603" cy="274691"/>
          </a:xfrm>
          <a:prstGeom prst="rect">
            <a:avLst/>
          </a:prstGeom>
          <a:noFill/>
        </p:spPr>
        <p:txBody>
          <a:bodyPr wrap="square" rtlCol="0">
            <a:spAutoFit/>
          </a:bodyPr>
          <a:lstStyle/>
          <a:p>
            <a:r>
              <a:rPr lang="ja-JP" altLang="en-US" sz="1185" b="1" dirty="0"/>
              <a:t>（例）</a:t>
            </a:r>
            <a:endParaRPr lang="en-US" altLang="ja-JP" sz="1185" b="1" baseline="30000" dirty="0"/>
          </a:p>
        </p:txBody>
      </p:sp>
      <p:sp>
        <p:nvSpPr>
          <p:cNvPr id="54" name="テキスト ボックス 53">
            <a:extLst>
              <a:ext uri="{FF2B5EF4-FFF2-40B4-BE49-F238E27FC236}">
                <a16:creationId xmlns:a16="http://schemas.microsoft.com/office/drawing/2014/main" id="{6DCD1805-393A-410E-8F72-D52FF6E51D9C}"/>
              </a:ext>
            </a:extLst>
          </p:cNvPr>
          <p:cNvSpPr txBox="1"/>
          <p:nvPr/>
        </p:nvSpPr>
        <p:spPr>
          <a:xfrm>
            <a:off x="705286" y="1283705"/>
            <a:ext cx="1346591" cy="259623"/>
          </a:xfrm>
          <a:prstGeom prst="rect">
            <a:avLst/>
          </a:prstGeom>
          <a:noFill/>
        </p:spPr>
        <p:txBody>
          <a:bodyPr wrap="square" rtlCol="0">
            <a:spAutoFit/>
          </a:bodyPr>
          <a:lstStyle/>
          <a:p>
            <a:r>
              <a:rPr lang="ja-JP" altLang="en-US" sz="1087" kern="100" dirty="0">
                <a:latin typeface="ＭＳ 明朝" panose="02020609040205080304" pitchFamily="17" charset="-128"/>
                <a:ea typeface="BIZ UDゴシック" panose="020B0400000000000000" pitchFamily="49" charset="-128"/>
                <a:cs typeface="Times New Roman" panose="02020603050405020304" pitchFamily="18" charset="0"/>
              </a:rPr>
              <a:t>（画面イメージ）</a:t>
            </a:r>
            <a:endParaRPr lang="en-US" altLang="ja-JP" sz="1087" kern="100" dirty="0">
              <a:latin typeface="ＭＳ 明朝" panose="02020609040205080304" pitchFamily="17" charset="-128"/>
              <a:ea typeface="BIZ UDゴシック" panose="020B0400000000000000" pitchFamily="49" charset="-128"/>
              <a:cs typeface="Times New Roman" panose="02020603050405020304" pitchFamily="18" charset="0"/>
            </a:endParaRPr>
          </a:p>
        </p:txBody>
      </p:sp>
      <p:sp>
        <p:nvSpPr>
          <p:cNvPr id="47" name="Rectangle 218">
            <a:extLst>
              <a:ext uri="{FF2B5EF4-FFF2-40B4-BE49-F238E27FC236}">
                <a16:creationId xmlns:a16="http://schemas.microsoft.com/office/drawing/2014/main" id="{0D2C5B8D-0840-4EDD-AD61-5EE9BC05164D}"/>
              </a:ext>
            </a:extLst>
          </p:cNvPr>
          <p:cNvSpPr>
            <a:spLocks noChangeArrowheads="1"/>
          </p:cNvSpPr>
          <p:nvPr/>
        </p:nvSpPr>
        <p:spPr bwMode="auto">
          <a:xfrm>
            <a:off x="188165" y="155661"/>
            <a:ext cx="3600000" cy="324000"/>
          </a:xfrm>
          <a:prstGeom prst="chevron">
            <a:avLst/>
          </a:prstGeom>
          <a:solidFill>
            <a:schemeClr val="accent1"/>
          </a:solidFill>
          <a:ln w="12700">
            <a:solidFill>
              <a:schemeClr val="accent1"/>
            </a:solidFill>
          </a:ln>
        </p:spPr>
        <p:txBody>
          <a:bodyPr rot="0" vert="horz" wrap="square" lIns="73385" tIns="8781" rIns="73385" bIns="8781" anchor="ctr" anchorCtr="0" upright="1">
            <a:noAutofit/>
          </a:bodyPr>
          <a:lstStyle/>
          <a:p>
            <a:pPr algn="just"/>
            <a:r>
              <a:rPr lang="ja-JP" altLang="en-US" sz="1600" b="1" kern="100" dirty="0">
                <a:solidFill>
                  <a:srgbClr val="FFFFFF"/>
                </a:solidFill>
                <a:latin typeface="ＭＳ 明朝" panose="02020609040205080304" pitchFamily="17" charset="-128"/>
                <a:ea typeface="ＭＳ ゴシック" panose="020B0609070205080204" pitchFamily="49" charset="-128"/>
                <a:cs typeface="Times New Roman" panose="02020603050405020304" pitchFamily="18" charset="0"/>
              </a:rPr>
              <a:t>事前調査に関すること（つづき）</a:t>
            </a:r>
            <a:endParaRPr lang="ja-JP" altLang="en-US" sz="16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5" name="グラフィックス 4" descr="警告 単色塗りつぶし">
            <a:extLst>
              <a:ext uri="{FF2B5EF4-FFF2-40B4-BE49-F238E27FC236}">
                <a16:creationId xmlns:a16="http://schemas.microsoft.com/office/drawing/2014/main" id="{3790A349-3A7F-41D1-9131-55F57BD7AE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50477" y="2896178"/>
            <a:ext cx="475208" cy="475208"/>
          </a:xfrm>
          <a:prstGeom prst="rect">
            <a:avLst/>
          </a:prstGeom>
        </p:spPr>
      </p:pic>
      <p:sp>
        <p:nvSpPr>
          <p:cNvPr id="44" name="テキスト ボックス 43">
            <a:extLst>
              <a:ext uri="{FF2B5EF4-FFF2-40B4-BE49-F238E27FC236}">
                <a16:creationId xmlns:a16="http://schemas.microsoft.com/office/drawing/2014/main" id="{63FFA486-9748-44A1-910A-90D09458D878}"/>
              </a:ext>
            </a:extLst>
          </p:cNvPr>
          <p:cNvSpPr txBox="1"/>
          <p:nvPr/>
        </p:nvSpPr>
        <p:spPr>
          <a:xfrm>
            <a:off x="11285596" y="10332631"/>
            <a:ext cx="465517" cy="338554"/>
          </a:xfrm>
          <a:prstGeom prst="rect">
            <a:avLst/>
          </a:prstGeom>
          <a:noFill/>
        </p:spPr>
        <p:txBody>
          <a:bodyPr wrap="square" rtlCol="0">
            <a:spAutoFit/>
          </a:bodyPr>
          <a:lstStyle/>
          <a:p>
            <a:r>
              <a:rPr kumimoji="1" lang="ja-JP" altLang="en-US" sz="1600" b="1" dirty="0"/>
              <a:t>３</a:t>
            </a:r>
          </a:p>
        </p:txBody>
      </p:sp>
      <p:sp>
        <p:nvSpPr>
          <p:cNvPr id="45" name="テキスト ボックス 44">
            <a:extLst>
              <a:ext uri="{FF2B5EF4-FFF2-40B4-BE49-F238E27FC236}">
                <a16:creationId xmlns:a16="http://schemas.microsoft.com/office/drawing/2014/main" id="{4C652A70-3630-40EC-9121-BAA6308C9889}"/>
              </a:ext>
            </a:extLst>
          </p:cNvPr>
          <p:cNvSpPr txBox="1"/>
          <p:nvPr/>
        </p:nvSpPr>
        <p:spPr>
          <a:xfrm>
            <a:off x="3366708" y="10322481"/>
            <a:ext cx="465517" cy="338554"/>
          </a:xfrm>
          <a:prstGeom prst="rect">
            <a:avLst/>
          </a:prstGeom>
          <a:noFill/>
        </p:spPr>
        <p:txBody>
          <a:bodyPr wrap="square" rtlCol="0">
            <a:spAutoFit/>
          </a:bodyPr>
          <a:lstStyle/>
          <a:p>
            <a:r>
              <a:rPr kumimoji="1" lang="ja-JP" altLang="en-US" sz="1600" b="1" dirty="0"/>
              <a:t>２</a:t>
            </a:r>
          </a:p>
        </p:txBody>
      </p:sp>
    </p:spTree>
    <p:extLst>
      <p:ext uri="{BB962C8B-B14F-4D97-AF65-F5344CB8AC3E}">
        <p14:creationId xmlns:p14="http://schemas.microsoft.com/office/powerpoint/2010/main" val="17876914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1558</Words>
  <Application>Microsoft Office PowerPoint</Application>
  <PresentationFormat>ユーザー設定</PresentationFormat>
  <Paragraphs>159</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UDゴシック</vt:lpstr>
      <vt:lpstr>ＭＳ ゴシック</vt:lpstr>
      <vt:lpstr>ＭＳ 明朝</vt:lpstr>
      <vt:lpstr>游ゴシック</vt:lpstr>
      <vt:lpstr>游ゴシック 本文</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2025-03-18T01:21:48Z</dcterms:created>
  <dcterms:modified xsi:type="dcterms:W3CDTF">2025-03-18T02:55:20Z</dcterms:modified>
</cp:coreProperties>
</file>