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9"/>
  </p:notesMasterIdLst>
  <p:sldIdLst>
    <p:sldId id="1048" r:id="rId2"/>
    <p:sldId id="1118" r:id="rId3"/>
    <p:sldId id="1052" r:id="rId4"/>
    <p:sldId id="1133" r:id="rId5"/>
    <p:sldId id="1067" r:id="rId6"/>
    <p:sldId id="1108" r:id="rId7"/>
    <p:sldId id="1066" r:id="rId8"/>
    <p:sldId id="968" r:id="rId9"/>
    <p:sldId id="1134" r:id="rId10"/>
    <p:sldId id="1105" r:id="rId11"/>
    <p:sldId id="1106" r:id="rId12"/>
    <p:sldId id="971" r:id="rId13"/>
    <p:sldId id="972" r:id="rId14"/>
    <p:sldId id="973" r:id="rId15"/>
    <p:sldId id="975" r:id="rId16"/>
    <p:sldId id="1097" r:id="rId17"/>
    <p:sldId id="986" r:id="rId18"/>
    <p:sldId id="976" r:id="rId19"/>
    <p:sldId id="1101" r:id="rId20"/>
    <p:sldId id="978" r:id="rId21"/>
    <p:sldId id="980" r:id="rId22"/>
    <p:sldId id="981" r:id="rId23"/>
    <p:sldId id="1107" r:id="rId24"/>
    <p:sldId id="1121" r:id="rId25"/>
    <p:sldId id="1098" r:id="rId26"/>
    <p:sldId id="1099" r:id="rId27"/>
    <p:sldId id="1100" r:id="rId28"/>
    <p:sldId id="1053" r:id="rId29"/>
    <p:sldId id="966" r:id="rId30"/>
    <p:sldId id="1068" r:id="rId31"/>
    <p:sldId id="1070" r:id="rId32"/>
    <p:sldId id="1072" r:id="rId33"/>
    <p:sldId id="993" r:id="rId34"/>
    <p:sldId id="1073" r:id="rId35"/>
    <p:sldId id="1077" r:id="rId36"/>
    <p:sldId id="1075" r:id="rId37"/>
    <p:sldId id="1078" r:id="rId38"/>
    <p:sldId id="1131" r:id="rId39"/>
    <p:sldId id="1082" r:id="rId40"/>
    <p:sldId id="1080" r:id="rId41"/>
    <p:sldId id="1083" r:id="rId42"/>
    <p:sldId id="1000" r:id="rId43"/>
    <p:sldId id="1084" r:id="rId44"/>
    <p:sldId id="1109" r:id="rId45"/>
    <p:sldId id="1004" r:id="rId46"/>
    <p:sldId id="1008" r:id="rId47"/>
    <p:sldId id="1089" r:id="rId48"/>
    <p:sldId id="1122" r:id="rId49"/>
    <p:sldId id="1017" r:id="rId50"/>
    <p:sldId id="1018" r:id="rId51"/>
    <p:sldId id="1019" r:id="rId52"/>
    <p:sldId id="1123" r:id="rId53"/>
    <p:sldId id="1124" r:id="rId54"/>
    <p:sldId id="1054" r:id="rId55"/>
    <p:sldId id="964" r:id="rId56"/>
    <p:sldId id="1111" r:id="rId57"/>
    <p:sldId id="1113" r:id="rId58"/>
    <p:sldId id="1115" r:id="rId59"/>
    <p:sldId id="1116" r:id="rId60"/>
    <p:sldId id="1114" r:id="rId61"/>
    <p:sldId id="1117" r:id="rId62"/>
    <p:sldId id="959" r:id="rId63"/>
    <p:sldId id="1030" r:id="rId64"/>
    <p:sldId id="1031" r:id="rId65"/>
    <p:sldId id="1035" r:id="rId66"/>
    <p:sldId id="1036" r:id="rId67"/>
    <p:sldId id="962" r:id="rId68"/>
    <p:sldId id="1027" r:id="rId69"/>
    <p:sldId id="1028" r:id="rId70"/>
    <p:sldId id="1041" r:id="rId71"/>
    <p:sldId id="961" r:id="rId72"/>
    <p:sldId id="958" r:id="rId73"/>
    <p:sldId id="1110" r:id="rId74"/>
    <p:sldId id="960" r:id="rId75"/>
    <p:sldId id="1062" r:id="rId76"/>
    <p:sldId id="1032" r:id="rId77"/>
    <p:sldId id="1055" r:id="rId78"/>
    <p:sldId id="955" r:id="rId79"/>
    <p:sldId id="954" r:id="rId80"/>
    <p:sldId id="956" r:id="rId81"/>
    <p:sldId id="1060" r:id="rId82"/>
    <p:sldId id="1061" r:id="rId83"/>
    <p:sldId id="967" r:id="rId84"/>
    <p:sldId id="1034" r:id="rId85"/>
    <p:sldId id="1056" r:id="rId86"/>
    <p:sldId id="988" r:id="rId87"/>
    <p:sldId id="990" r:id="rId88"/>
    <p:sldId id="989" r:id="rId89"/>
    <p:sldId id="953" r:id="rId90"/>
    <p:sldId id="991" r:id="rId91"/>
    <p:sldId id="1023" r:id="rId92"/>
    <p:sldId id="1119" r:id="rId93"/>
    <p:sldId id="1125" r:id="rId94"/>
    <p:sldId id="1127" r:id="rId95"/>
    <p:sldId id="1129" r:id="rId96"/>
    <p:sldId id="1130" r:id="rId97"/>
    <p:sldId id="1126" r:id="rId98"/>
  </p:sldIdLst>
  <p:sldSz cx="12192000" cy="6858000"/>
  <p:notesSz cx="6646863" cy="97774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56" autoAdjust="0"/>
    <p:restoredTop sz="93631" autoAdjust="0"/>
  </p:normalViewPr>
  <p:slideViewPr>
    <p:cSldViewPr snapToGrid="0">
      <p:cViewPr>
        <p:scale>
          <a:sx n="66" d="100"/>
          <a:sy n="66" d="100"/>
        </p:scale>
        <p:origin x="2628" y="12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2"/>
            <a:ext cx="2880101" cy="490354"/>
          </a:xfrm>
          <a:prstGeom prst="rect">
            <a:avLst/>
          </a:prstGeom>
        </p:spPr>
        <p:txBody>
          <a:bodyPr vert="horz" lIns="89668" tIns="44835" rIns="89668" bIns="44835" rtlCol="0"/>
          <a:lstStyle>
            <a:lvl1pPr algn="l">
              <a:defRPr sz="1200"/>
            </a:lvl1pPr>
          </a:lstStyle>
          <a:p>
            <a:endParaRPr kumimoji="1" lang="ja-JP" altLang="en-US"/>
          </a:p>
        </p:txBody>
      </p:sp>
      <p:sp>
        <p:nvSpPr>
          <p:cNvPr id="3" name="日付プレースホルダー 2"/>
          <p:cNvSpPr>
            <a:spLocks noGrp="1"/>
          </p:cNvSpPr>
          <p:nvPr>
            <p:ph type="dt" idx="1"/>
          </p:nvPr>
        </p:nvSpPr>
        <p:spPr>
          <a:xfrm>
            <a:off x="3765214" y="2"/>
            <a:ext cx="2880101" cy="490354"/>
          </a:xfrm>
          <a:prstGeom prst="rect">
            <a:avLst/>
          </a:prstGeom>
        </p:spPr>
        <p:txBody>
          <a:bodyPr vert="horz" lIns="89668" tIns="44835" rIns="89668" bIns="44835" rtlCol="0"/>
          <a:lstStyle>
            <a:lvl1pPr algn="r">
              <a:defRPr sz="1200"/>
            </a:lvl1pPr>
          </a:lstStyle>
          <a:p>
            <a:fld id="{F2EA6373-2DC8-4306-A4CC-A5A9EE98E462}" type="datetimeFigureOut">
              <a:rPr kumimoji="1" lang="ja-JP" altLang="en-US" smtClean="0"/>
              <a:t>2024/12/2</a:t>
            </a:fld>
            <a:endParaRPr kumimoji="1" lang="ja-JP" altLang="en-US"/>
          </a:p>
        </p:txBody>
      </p:sp>
      <p:sp>
        <p:nvSpPr>
          <p:cNvPr id="4" name="スライド イメージ プレースホルダー 3"/>
          <p:cNvSpPr>
            <a:spLocks noGrp="1" noRot="1" noChangeAspect="1"/>
          </p:cNvSpPr>
          <p:nvPr>
            <p:ph type="sldImg" idx="2"/>
          </p:nvPr>
        </p:nvSpPr>
        <p:spPr>
          <a:xfrm>
            <a:off x="390525" y="1222375"/>
            <a:ext cx="5865813" cy="3300413"/>
          </a:xfrm>
          <a:prstGeom prst="rect">
            <a:avLst/>
          </a:prstGeom>
          <a:noFill/>
          <a:ln w="12700">
            <a:solidFill>
              <a:prstClr val="black"/>
            </a:solidFill>
          </a:ln>
        </p:spPr>
        <p:txBody>
          <a:bodyPr vert="horz" lIns="89668" tIns="44835" rIns="89668" bIns="44835" rtlCol="0" anchor="ctr"/>
          <a:lstStyle/>
          <a:p>
            <a:endParaRPr lang="ja-JP" altLang="en-US"/>
          </a:p>
        </p:txBody>
      </p:sp>
      <p:sp>
        <p:nvSpPr>
          <p:cNvPr id="5" name="ノート プレースホルダー 4"/>
          <p:cNvSpPr>
            <a:spLocks noGrp="1"/>
          </p:cNvSpPr>
          <p:nvPr>
            <p:ph type="body" sz="quarter" idx="3"/>
          </p:nvPr>
        </p:nvSpPr>
        <p:spPr>
          <a:xfrm>
            <a:off x="664997" y="4705216"/>
            <a:ext cx="5316870" cy="3849436"/>
          </a:xfrm>
          <a:prstGeom prst="rect">
            <a:avLst/>
          </a:prstGeom>
        </p:spPr>
        <p:txBody>
          <a:bodyPr vert="horz" lIns="89668" tIns="44835" rIns="89668" bIns="4483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287059"/>
            <a:ext cx="2880101" cy="490354"/>
          </a:xfrm>
          <a:prstGeom prst="rect">
            <a:avLst/>
          </a:prstGeom>
        </p:spPr>
        <p:txBody>
          <a:bodyPr vert="horz" lIns="89668" tIns="44835" rIns="89668" bIns="4483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765214" y="9287059"/>
            <a:ext cx="2880101" cy="490354"/>
          </a:xfrm>
          <a:prstGeom prst="rect">
            <a:avLst/>
          </a:prstGeom>
        </p:spPr>
        <p:txBody>
          <a:bodyPr vert="horz" lIns="89668" tIns="44835" rIns="89668" bIns="44835" rtlCol="0" anchor="b"/>
          <a:lstStyle>
            <a:lvl1pPr algn="r">
              <a:defRPr sz="1200"/>
            </a:lvl1pPr>
          </a:lstStyle>
          <a:p>
            <a:fld id="{B886BA63-3FD8-463C-99D7-0BD885C7C531}" type="slidenum">
              <a:rPr kumimoji="1" lang="ja-JP" altLang="en-US" smtClean="0"/>
              <a:t>‹#›</a:t>
            </a:fld>
            <a:endParaRPr kumimoji="1" lang="ja-JP" altLang="en-US"/>
          </a:p>
        </p:txBody>
      </p:sp>
    </p:spTree>
    <p:extLst>
      <p:ext uri="{BB962C8B-B14F-4D97-AF65-F5344CB8AC3E}">
        <p14:creationId xmlns:p14="http://schemas.microsoft.com/office/powerpoint/2010/main" val="242080179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886BA63-3FD8-463C-99D7-0BD885C7C531}" type="slidenum">
              <a:rPr kumimoji="1" lang="ja-JP" altLang="en-US" smtClean="0"/>
              <a:t>2</a:t>
            </a:fld>
            <a:endParaRPr kumimoji="1" lang="ja-JP" altLang="en-US"/>
          </a:p>
        </p:txBody>
      </p:sp>
    </p:spTree>
    <p:extLst>
      <p:ext uri="{BB962C8B-B14F-4D97-AF65-F5344CB8AC3E}">
        <p14:creationId xmlns:p14="http://schemas.microsoft.com/office/powerpoint/2010/main" val="1546126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14</a:t>
            </a:fld>
            <a:endParaRPr kumimoji="1" lang="ja-JP" altLang="en-US" dirty="0"/>
          </a:p>
        </p:txBody>
      </p:sp>
    </p:spTree>
    <p:extLst>
      <p:ext uri="{BB962C8B-B14F-4D97-AF65-F5344CB8AC3E}">
        <p14:creationId xmlns:p14="http://schemas.microsoft.com/office/powerpoint/2010/main" val="842170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15</a:t>
            </a:fld>
            <a:endParaRPr kumimoji="1" lang="ja-JP" altLang="en-US" dirty="0"/>
          </a:p>
        </p:txBody>
      </p:sp>
    </p:spTree>
    <p:extLst>
      <p:ext uri="{BB962C8B-B14F-4D97-AF65-F5344CB8AC3E}">
        <p14:creationId xmlns:p14="http://schemas.microsoft.com/office/powerpoint/2010/main" val="110882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16</a:t>
            </a:fld>
            <a:endParaRPr kumimoji="1" lang="ja-JP" altLang="en-US" dirty="0"/>
          </a:p>
        </p:txBody>
      </p:sp>
    </p:spTree>
    <p:extLst>
      <p:ext uri="{BB962C8B-B14F-4D97-AF65-F5344CB8AC3E}">
        <p14:creationId xmlns:p14="http://schemas.microsoft.com/office/powerpoint/2010/main" val="3925921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07631" indent="-207631" algn="l" defTabSz="877850" eaLnBrk="0" hangingPunct="0">
              <a:spcBef>
                <a:spcPct val="30000"/>
              </a:spcBef>
              <a:tabLst>
                <a:tab pos="696172" algn="l"/>
                <a:tab pos="1392345" algn="l"/>
                <a:tab pos="2088517" algn="l"/>
                <a:tab pos="2784691" algn="l"/>
              </a:tabLst>
              <a:defRPr sz="1200">
                <a:solidFill>
                  <a:srgbClr val="000000"/>
                </a:solidFill>
                <a:latin typeface="Times New Roman" pitchFamily="16" charset="0"/>
              </a:defRPr>
            </a:lvl1pPr>
            <a:lvl2pPr marL="720601" indent="-276332" algn="l" defTabSz="877850" eaLnBrk="0" hangingPunct="0">
              <a:spcBef>
                <a:spcPct val="30000"/>
              </a:spcBef>
              <a:tabLst>
                <a:tab pos="696172" algn="l"/>
                <a:tab pos="1392345" algn="l"/>
                <a:tab pos="2088517" algn="l"/>
                <a:tab pos="2784691" algn="l"/>
              </a:tabLst>
              <a:defRPr sz="1200">
                <a:solidFill>
                  <a:srgbClr val="000000"/>
                </a:solidFill>
                <a:latin typeface="Times New Roman" pitchFamily="16" charset="0"/>
              </a:defRPr>
            </a:lvl2pPr>
            <a:lvl3pPr marL="1108380" indent="-221370" algn="l" defTabSz="877850" eaLnBrk="0" hangingPunct="0">
              <a:spcBef>
                <a:spcPct val="30000"/>
              </a:spcBef>
              <a:tabLst>
                <a:tab pos="696172" algn="l"/>
                <a:tab pos="1392345" algn="l"/>
                <a:tab pos="2088517" algn="l"/>
                <a:tab pos="2784691" algn="l"/>
              </a:tabLst>
              <a:defRPr sz="1200">
                <a:solidFill>
                  <a:srgbClr val="000000"/>
                </a:solidFill>
                <a:latin typeface="Times New Roman" pitchFamily="16" charset="0"/>
              </a:defRPr>
            </a:lvl3pPr>
            <a:lvl4pPr marL="1551121" indent="-221370" algn="l" defTabSz="877850" eaLnBrk="0" hangingPunct="0">
              <a:spcBef>
                <a:spcPct val="30000"/>
              </a:spcBef>
              <a:tabLst>
                <a:tab pos="696172" algn="l"/>
                <a:tab pos="1392345" algn="l"/>
                <a:tab pos="2088517" algn="l"/>
                <a:tab pos="2784691" algn="l"/>
              </a:tabLst>
              <a:defRPr sz="1200">
                <a:solidFill>
                  <a:srgbClr val="000000"/>
                </a:solidFill>
                <a:latin typeface="Times New Roman" pitchFamily="16" charset="0"/>
              </a:defRPr>
            </a:lvl4pPr>
            <a:lvl5pPr marL="1995390" indent="-221370" algn="l" defTabSz="877850" eaLnBrk="0" hangingPunct="0">
              <a:spcBef>
                <a:spcPct val="30000"/>
              </a:spcBef>
              <a:tabLst>
                <a:tab pos="696172" algn="l"/>
                <a:tab pos="1392345" algn="l"/>
                <a:tab pos="2088517" algn="l"/>
                <a:tab pos="2784691" algn="l"/>
              </a:tabLst>
              <a:defRPr sz="1200">
                <a:solidFill>
                  <a:srgbClr val="000000"/>
                </a:solidFill>
                <a:latin typeface="Times New Roman" pitchFamily="16" charset="0"/>
              </a:defRPr>
            </a:lvl5pPr>
            <a:lvl6pPr marL="2435077" indent="-221370" defTabSz="877850" eaLnBrk="0" fontAlgn="base" hangingPunct="0">
              <a:spcBef>
                <a:spcPct val="30000"/>
              </a:spcBef>
              <a:spcAft>
                <a:spcPct val="0"/>
              </a:spcAft>
              <a:buClr>
                <a:srgbClr val="000000"/>
              </a:buClr>
              <a:buSzPct val="100000"/>
              <a:buFont typeface="Times New Roman" pitchFamily="16" charset="0"/>
              <a:tabLst>
                <a:tab pos="696172" algn="l"/>
                <a:tab pos="1392345" algn="l"/>
                <a:tab pos="2088517" algn="l"/>
                <a:tab pos="2784691" algn="l"/>
              </a:tabLst>
              <a:defRPr sz="1200">
                <a:solidFill>
                  <a:srgbClr val="000000"/>
                </a:solidFill>
                <a:latin typeface="Times New Roman" pitchFamily="16" charset="0"/>
              </a:defRPr>
            </a:lvl6pPr>
            <a:lvl7pPr marL="2874766" indent="-221370" defTabSz="877850" eaLnBrk="0" fontAlgn="base" hangingPunct="0">
              <a:spcBef>
                <a:spcPct val="30000"/>
              </a:spcBef>
              <a:spcAft>
                <a:spcPct val="0"/>
              </a:spcAft>
              <a:buClr>
                <a:srgbClr val="000000"/>
              </a:buClr>
              <a:buSzPct val="100000"/>
              <a:buFont typeface="Times New Roman" pitchFamily="16" charset="0"/>
              <a:tabLst>
                <a:tab pos="696172" algn="l"/>
                <a:tab pos="1392345" algn="l"/>
                <a:tab pos="2088517" algn="l"/>
                <a:tab pos="2784691" algn="l"/>
              </a:tabLst>
              <a:defRPr sz="1200">
                <a:solidFill>
                  <a:srgbClr val="000000"/>
                </a:solidFill>
                <a:latin typeface="Times New Roman" pitchFamily="16" charset="0"/>
              </a:defRPr>
            </a:lvl7pPr>
            <a:lvl8pPr marL="3314453" indent="-221370" defTabSz="877850" eaLnBrk="0" fontAlgn="base" hangingPunct="0">
              <a:spcBef>
                <a:spcPct val="30000"/>
              </a:spcBef>
              <a:spcAft>
                <a:spcPct val="0"/>
              </a:spcAft>
              <a:buClr>
                <a:srgbClr val="000000"/>
              </a:buClr>
              <a:buSzPct val="100000"/>
              <a:buFont typeface="Times New Roman" pitchFamily="16" charset="0"/>
              <a:tabLst>
                <a:tab pos="696172" algn="l"/>
                <a:tab pos="1392345" algn="l"/>
                <a:tab pos="2088517" algn="l"/>
                <a:tab pos="2784691" algn="l"/>
              </a:tabLst>
              <a:defRPr sz="1200">
                <a:solidFill>
                  <a:srgbClr val="000000"/>
                </a:solidFill>
                <a:latin typeface="Times New Roman" pitchFamily="16" charset="0"/>
              </a:defRPr>
            </a:lvl8pPr>
            <a:lvl9pPr marL="3754141" indent="-221370" defTabSz="877850" eaLnBrk="0" fontAlgn="base" hangingPunct="0">
              <a:spcBef>
                <a:spcPct val="30000"/>
              </a:spcBef>
              <a:spcAft>
                <a:spcPct val="0"/>
              </a:spcAft>
              <a:buClr>
                <a:srgbClr val="000000"/>
              </a:buClr>
              <a:buSzPct val="100000"/>
              <a:buFont typeface="Times New Roman" pitchFamily="16" charset="0"/>
              <a:tabLst>
                <a:tab pos="696172" algn="l"/>
                <a:tab pos="1392345" algn="l"/>
                <a:tab pos="2088517" algn="l"/>
                <a:tab pos="2784691"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17</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42863" y="722313"/>
            <a:ext cx="6403975" cy="3603625"/>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ea typeface="ＭＳ Ｐ明朝" charset="-128"/>
            </a:endParaRPr>
          </a:p>
        </p:txBody>
      </p:sp>
    </p:spTree>
    <p:extLst>
      <p:ext uri="{BB962C8B-B14F-4D97-AF65-F5344CB8AC3E}">
        <p14:creationId xmlns:p14="http://schemas.microsoft.com/office/powerpoint/2010/main" val="952851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18</a:t>
            </a:fld>
            <a:endParaRPr kumimoji="1" lang="ja-JP" altLang="en-US" dirty="0"/>
          </a:p>
        </p:txBody>
      </p:sp>
    </p:spTree>
    <p:extLst>
      <p:ext uri="{BB962C8B-B14F-4D97-AF65-F5344CB8AC3E}">
        <p14:creationId xmlns:p14="http://schemas.microsoft.com/office/powerpoint/2010/main" val="2618493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19</a:t>
            </a:fld>
            <a:endParaRPr kumimoji="1" lang="ja-JP" altLang="en-US" dirty="0"/>
          </a:p>
        </p:txBody>
      </p:sp>
    </p:spTree>
    <p:extLst>
      <p:ext uri="{BB962C8B-B14F-4D97-AF65-F5344CB8AC3E}">
        <p14:creationId xmlns:p14="http://schemas.microsoft.com/office/powerpoint/2010/main" val="1249556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20</a:t>
            </a:fld>
            <a:endParaRPr kumimoji="1" lang="ja-JP" altLang="en-US" dirty="0"/>
          </a:p>
        </p:txBody>
      </p:sp>
    </p:spTree>
    <p:extLst>
      <p:ext uri="{BB962C8B-B14F-4D97-AF65-F5344CB8AC3E}">
        <p14:creationId xmlns:p14="http://schemas.microsoft.com/office/powerpoint/2010/main" val="921567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21</a:t>
            </a:fld>
            <a:endParaRPr kumimoji="1" lang="ja-JP" altLang="en-US" dirty="0"/>
          </a:p>
        </p:txBody>
      </p:sp>
    </p:spTree>
    <p:extLst>
      <p:ext uri="{BB962C8B-B14F-4D97-AF65-F5344CB8AC3E}">
        <p14:creationId xmlns:p14="http://schemas.microsoft.com/office/powerpoint/2010/main" val="8838189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22</a:t>
            </a:fld>
            <a:endParaRPr kumimoji="1" lang="ja-JP" altLang="en-US" dirty="0"/>
          </a:p>
        </p:txBody>
      </p:sp>
    </p:spTree>
    <p:extLst>
      <p:ext uri="{BB962C8B-B14F-4D97-AF65-F5344CB8AC3E}">
        <p14:creationId xmlns:p14="http://schemas.microsoft.com/office/powerpoint/2010/main" val="1967116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23</a:t>
            </a:fld>
            <a:endParaRPr kumimoji="1" lang="ja-JP" altLang="en-US" dirty="0"/>
          </a:p>
        </p:txBody>
      </p:sp>
    </p:spTree>
    <p:extLst>
      <p:ext uri="{BB962C8B-B14F-4D97-AF65-F5344CB8AC3E}">
        <p14:creationId xmlns:p14="http://schemas.microsoft.com/office/powerpoint/2010/main" val="1765734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4</a:t>
            </a:fld>
            <a:endParaRPr kumimoji="1" lang="ja-JP" altLang="en-US" dirty="0"/>
          </a:p>
        </p:txBody>
      </p:sp>
    </p:spTree>
    <p:extLst>
      <p:ext uri="{BB962C8B-B14F-4D97-AF65-F5344CB8AC3E}">
        <p14:creationId xmlns:p14="http://schemas.microsoft.com/office/powerpoint/2010/main" val="42182280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24</a:t>
            </a:fld>
            <a:endParaRPr kumimoji="1" lang="ja-JP" altLang="en-US" dirty="0"/>
          </a:p>
        </p:txBody>
      </p:sp>
    </p:spTree>
    <p:extLst>
      <p:ext uri="{BB962C8B-B14F-4D97-AF65-F5344CB8AC3E}">
        <p14:creationId xmlns:p14="http://schemas.microsoft.com/office/powerpoint/2010/main" val="24900630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25</a:t>
            </a:fld>
            <a:endParaRPr kumimoji="1" lang="ja-JP" altLang="en-US" dirty="0"/>
          </a:p>
        </p:txBody>
      </p:sp>
    </p:spTree>
    <p:extLst>
      <p:ext uri="{BB962C8B-B14F-4D97-AF65-F5344CB8AC3E}">
        <p14:creationId xmlns:p14="http://schemas.microsoft.com/office/powerpoint/2010/main" val="13493594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886BA63-3FD8-463C-99D7-0BD885C7C531}" type="slidenum">
              <a:rPr kumimoji="1" lang="ja-JP" altLang="en-US" smtClean="0"/>
              <a:t>28</a:t>
            </a:fld>
            <a:endParaRPr kumimoji="1" lang="ja-JP" altLang="en-US"/>
          </a:p>
        </p:txBody>
      </p:sp>
    </p:spTree>
    <p:extLst>
      <p:ext uri="{BB962C8B-B14F-4D97-AF65-F5344CB8AC3E}">
        <p14:creationId xmlns:p14="http://schemas.microsoft.com/office/powerpoint/2010/main" val="25262477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29</a:t>
            </a:fld>
            <a:endParaRPr kumimoji="1" lang="ja-JP" altLang="en-US" dirty="0"/>
          </a:p>
        </p:txBody>
      </p:sp>
    </p:spTree>
    <p:extLst>
      <p:ext uri="{BB962C8B-B14F-4D97-AF65-F5344CB8AC3E}">
        <p14:creationId xmlns:p14="http://schemas.microsoft.com/office/powerpoint/2010/main" val="6875667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30</a:t>
            </a:fld>
            <a:endParaRPr kumimoji="1" lang="ja-JP" altLang="en-US" dirty="0"/>
          </a:p>
        </p:txBody>
      </p:sp>
    </p:spTree>
    <p:extLst>
      <p:ext uri="{BB962C8B-B14F-4D97-AF65-F5344CB8AC3E}">
        <p14:creationId xmlns:p14="http://schemas.microsoft.com/office/powerpoint/2010/main" val="15064573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31</a:t>
            </a:fld>
            <a:endParaRPr kumimoji="1" lang="ja-JP" altLang="en-US" dirty="0"/>
          </a:p>
        </p:txBody>
      </p:sp>
    </p:spTree>
    <p:extLst>
      <p:ext uri="{BB962C8B-B14F-4D97-AF65-F5344CB8AC3E}">
        <p14:creationId xmlns:p14="http://schemas.microsoft.com/office/powerpoint/2010/main" val="34763931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32</a:t>
            </a:fld>
            <a:endParaRPr kumimoji="1" lang="ja-JP" altLang="en-US" dirty="0"/>
          </a:p>
        </p:txBody>
      </p:sp>
    </p:spTree>
    <p:extLst>
      <p:ext uri="{BB962C8B-B14F-4D97-AF65-F5344CB8AC3E}">
        <p14:creationId xmlns:p14="http://schemas.microsoft.com/office/powerpoint/2010/main" val="27927142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33</a:t>
            </a:fld>
            <a:endParaRPr kumimoji="1" lang="ja-JP" altLang="en-US" dirty="0"/>
          </a:p>
        </p:txBody>
      </p:sp>
    </p:spTree>
    <p:extLst>
      <p:ext uri="{BB962C8B-B14F-4D97-AF65-F5344CB8AC3E}">
        <p14:creationId xmlns:p14="http://schemas.microsoft.com/office/powerpoint/2010/main" val="495201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34</a:t>
            </a:fld>
            <a:endParaRPr kumimoji="1" lang="ja-JP" altLang="en-US" dirty="0"/>
          </a:p>
        </p:txBody>
      </p:sp>
    </p:spTree>
    <p:extLst>
      <p:ext uri="{BB962C8B-B14F-4D97-AF65-F5344CB8AC3E}">
        <p14:creationId xmlns:p14="http://schemas.microsoft.com/office/powerpoint/2010/main" val="25543992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35</a:t>
            </a:fld>
            <a:endParaRPr kumimoji="1" lang="ja-JP" altLang="en-US" dirty="0"/>
          </a:p>
        </p:txBody>
      </p:sp>
    </p:spTree>
    <p:extLst>
      <p:ext uri="{BB962C8B-B14F-4D97-AF65-F5344CB8AC3E}">
        <p14:creationId xmlns:p14="http://schemas.microsoft.com/office/powerpoint/2010/main" val="775223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5</a:t>
            </a:fld>
            <a:endParaRPr kumimoji="1" lang="ja-JP" altLang="en-US" dirty="0"/>
          </a:p>
        </p:txBody>
      </p:sp>
    </p:spTree>
    <p:extLst>
      <p:ext uri="{BB962C8B-B14F-4D97-AF65-F5344CB8AC3E}">
        <p14:creationId xmlns:p14="http://schemas.microsoft.com/office/powerpoint/2010/main" val="18984939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36</a:t>
            </a:fld>
            <a:endParaRPr kumimoji="1" lang="ja-JP" altLang="en-US" dirty="0"/>
          </a:p>
        </p:txBody>
      </p:sp>
    </p:spTree>
    <p:extLst>
      <p:ext uri="{BB962C8B-B14F-4D97-AF65-F5344CB8AC3E}">
        <p14:creationId xmlns:p14="http://schemas.microsoft.com/office/powerpoint/2010/main" val="35444223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37</a:t>
            </a:fld>
            <a:endParaRPr kumimoji="1" lang="ja-JP" altLang="en-US" dirty="0"/>
          </a:p>
        </p:txBody>
      </p:sp>
    </p:spTree>
    <p:extLst>
      <p:ext uri="{BB962C8B-B14F-4D97-AF65-F5344CB8AC3E}">
        <p14:creationId xmlns:p14="http://schemas.microsoft.com/office/powerpoint/2010/main" val="16989866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38</a:t>
            </a:fld>
            <a:endParaRPr kumimoji="1" lang="ja-JP" altLang="en-US" dirty="0"/>
          </a:p>
        </p:txBody>
      </p:sp>
    </p:spTree>
    <p:extLst>
      <p:ext uri="{BB962C8B-B14F-4D97-AF65-F5344CB8AC3E}">
        <p14:creationId xmlns:p14="http://schemas.microsoft.com/office/powerpoint/2010/main" val="40619664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39</a:t>
            </a:fld>
            <a:endParaRPr kumimoji="1" lang="ja-JP" altLang="en-US" dirty="0"/>
          </a:p>
        </p:txBody>
      </p:sp>
    </p:spTree>
    <p:extLst>
      <p:ext uri="{BB962C8B-B14F-4D97-AF65-F5344CB8AC3E}">
        <p14:creationId xmlns:p14="http://schemas.microsoft.com/office/powerpoint/2010/main" val="27231982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40</a:t>
            </a:fld>
            <a:endParaRPr kumimoji="1" lang="ja-JP" altLang="en-US" dirty="0"/>
          </a:p>
        </p:txBody>
      </p:sp>
    </p:spTree>
    <p:extLst>
      <p:ext uri="{BB962C8B-B14F-4D97-AF65-F5344CB8AC3E}">
        <p14:creationId xmlns:p14="http://schemas.microsoft.com/office/powerpoint/2010/main" val="41752312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41</a:t>
            </a:fld>
            <a:endParaRPr kumimoji="1" lang="ja-JP" altLang="en-US" dirty="0"/>
          </a:p>
        </p:txBody>
      </p:sp>
    </p:spTree>
    <p:extLst>
      <p:ext uri="{BB962C8B-B14F-4D97-AF65-F5344CB8AC3E}">
        <p14:creationId xmlns:p14="http://schemas.microsoft.com/office/powerpoint/2010/main" val="6104144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42</a:t>
            </a:fld>
            <a:endParaRPr kumimoji="1" lang="ja-JP" altLang="en-US" dirty="0"/>
          </a:p>
        </p:txBody>
      </p:sp>
    </p:spTree>
    <p:extLst>
      <p:ext uri="{BB962C8B-B14F-4D97-AF65-F5344CB8AC3E}">
        <p14:creationId xmlns:p14="http://schemas.microsoft.com/office/powerpoint/2010/main" val="18827592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43</a:t>
            </a:fld>
            <a:endParaRPr kumimoji="1" lang="ja-JP" altLang="en-US" dirty="0"/>
          </a:p>
        </p:txBody>
      </p:sp>
    </p:spTree>
    <p:extLst>
      <p:ext uri="{BB962C8B-B14F-4D97-AF65-F5344CB8AC3E}">
        <p14:creationId xmlns:p14="http://schemas.microsoft.com/office/powerpoint/2010/main" val="42913772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44</a:t>
            </a:fld>
            <a:endParaRPr kumimoji="1" lang="ja-JP" altLang="en-US" dirty="0"/>
          </a:p>
        </p:txBody>
      </p:sp>
    </p:spTree>
    <p:extLst>
      <p:ext uri="{BB962C8B-B14F-4D97-AF65-F5344CB8AC3E}">
        <p14:creationId xmlns:p14="http://schemas.microsoft.com/office/powerpoint/2010/main" val="17947232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45</a:t>
            </a:fld>
            <a:endParaRPr kumimoji="1" lang="ja-JP" altLang="en-US" dirty="0"/>
          </a:p>
        </p:txBody>
      </p:sp>
    </p:spTree>
    <p:extLst>
      <p:ext uri="{BB962C8B-B14F-4D97-AF65-F5344CB8AC3E}">
        <p14:creationId xmlns:p14="http://schemas.microsoft.com/office/powerpoint/2010/main" val="3882075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6</a:t>
            </a:fld>
            <a:endParaRPr kumimoji="1" lang="ja-JP" altLang="en-US" dirty="0"/>
          </a:p>
        </p:txBody>
      </p:sp>
    </p:spTree>
    <p:extLst>
      <p:ext uri="{BB962C8B-B14F-4D97-AF65-F5344CB8AC3E}">
        <p14:creationId xmlns:p14="http://schemas.microsoft.com/office/powerpoint/2010/main" val="19944572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46</a:t>
            </a:fld>
            <a:endParaRPr kumimoji="1" lang="ja-JP" altLang="en-US" dirty="0"/>
          </a:p>
        </p:txBody>
      </p:sp>
    </p:spTree>
    <p:extLst>
      <p:ext uri="{BB962C8B-B14F-4D97-AF65-F5344CB8AC3E}">
        <p14:creationId xmlns:p14="http://schemas.microsoft.com/office/powerpoint/2010/main" val="19267812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47</a:t>
            </a:fld>
            <a:endParaRPr kumimoji="1" lang="ja-JP" altLang="en-US" dirty="0"/>
          </a:p>
        </p:txBody>
      </p:sp>
    </p:spTree>
    <p:extLst>
      <p:ext uri="{BB962C8B-B14F-4D97-AF65-F5344CB8AC3E}">
        <p14:creationId xmlns:p14="http://schemas.microsoft.com/office/powerpoint/2010/main" val="37253216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48</a:t>
            </a:fld>
            <a:endParaRPr kumimoji="1" lang="ja-JP" altLang="en-US" dirty="0"/>
          </a:p>
        </p:txBody>
      </p:sp>
    </p:spTree>
    <p:extLst>
      <p:ext uri="{BB962C8B-B14F-4D97-AF65-F5344CB8AC3E}">
        <p14:creationId xmlns:p14="http://schemas.microsoft.com/office/powerpoint/2010/main" val="39786263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49</a:t>
            </a:fld>
            <a:endParaRPr kumimoji="1" lang="ja-JP" altLang="en-US" dirty="0"/>
          </a:p>
        </p:txBody>
      </p:sp>
    </p:spTree>
    <p:extLst>
      <p:ext uri="{BB962C8B-B14F-4D97-AF65-F5344CB8AC3E}">
        <p14:creationId xmlns:p14="http://schemas.microsoft.com/office/powerpoint/2010/main" val="40785823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50</a:t>
            </a:fld>
            <a:endParaRPr kumimoji="1" lang="ja-JP" altLang="en-US" dirty="0"/>
          </a:p>
        </p:txBody>
      </p:sp>
    </p:spTree>
    <p:extLst>
      <p:ext uri="{BB962C8B-B14F-4D97-AF65-F5344CB8AC3E}">
        <p14:creationId xmlns:p14="http://schemas.microsoft.com/office/powerpoint/2010/main" val="31022969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51</a:t>
            </a:fld>
            <a:endParaRPr kumimoji="1" lang="ja-JP" altLang="en-US" dirty="0"/>
          </a:p>
        </p:txBody>
      </p:sp>
    </p:spTree>
    <p:extLst>
      <p:ext uri="{BB962C8B-B14F-4D97-AF65-F5344CB8AC3E}">
        <p14:creationId xmlns:p14="http://schemas.microsoft.com/office/powerpoint/2010/main" val="13024618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52</a:t>
            </a:fld>
            <a:endParaRPr kumimoji="1" lang="ja-JP" altLang="en-US" dirty="0"/>
          </a:p>
        </p:txBody>
      </p:sp>
    </p:spTree>
    <p:extLst>
      <p:ext uri="{BB962C8B-B14F-4D97-AF65-F5344CB8AC3E}">
        <p14:creationId xmlns:p14="http://schemas.microsoft.com/office/powerpoint/2010/main" val="29774326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53</a:t>
            </a:fld>
            <a:endParaRPr kumimoji="1" lang="ja-JP" altLang="en-US" dirty="0"/>
          </a:p>
        </p:txBody>
      </p:sp>
    </p:spTree>
    <p:extLst>
      <p:ext uri="{BB962C8B-B14F-4D97-AF65-F5344CB8AC3E}">
        <p14:creationId xmlns:p14="http://schemas.microsoft.com/office/powerpoint/2010/main" val="7850232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55</a:t>
            </a:fld>
            <a:endParaRPr kumimoji="1" lang="ja-JP" altLang="en-US" dirty="0"/>
          </a:p>
        </p:txBody>
      </p:sp>
    </p:spTree>
    <p:extLst>
      <p:ext uri="{BB962C8B-B14F-4D97-AF65-F5344CB8AC3E}">
        <p14:creationId xmlns:p14="http://schemas.microsoft.com/office/powerpoint/2010/main" val="17010429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56</a:t>
            </a:fld>
            <a:endParaRPr kumimoji="1" lang="ja-JP" altLang="en-US" dirty="0"/>
          </a:p>
        </p:txBody>
      </p:sp>
    </p:spTree>
    <p:extLst>
      <p:ext uri="{BB962C8B-B14F-4D97-AF65-F5344CB8AC3E}">
        <p14:creationId xmlns:p14="http://schemas.microsoft.com/office/powerpoint/2010/main" val="1175734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7</a:t>
            </a:fld>
            <a:endParaRPr kumimoji="1" lang="ja-JP" altLang="en-US" dirty="0"/>
          </a:p>
        </p:txBody>
      </p:sp>
    </p:spTree>
    <p:extLst>
      <p:ext uri="{BB962C8B-B14F-4D97-AF65-F5344CB8AC3E}">
        <p14:creationId xmlns:p14="http://schemas.microsoft.com/office/powerpoint/2010/main" val="13668514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57</a:t>
            </a:fld>
            <a:endParaRPr kumimoji="1" lang="ja-JP" altLang="en-US" dirty="0"/>
          </a:p>
        </p:txBody>
      </p:sp>
    </p:spTree>
    <p:extLst>
      <p:ext uri="{BB962C8B-B14F-4D97-AF65-F5344CB8AC3E}">
        <p14:creationId xmlns:p14="http://schemas.microsoft.com/office/powerpoint/2010/main" val="36459414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58</a:t>
            </a:fld>
            <a:endParaRPr kumimoji="1" lang="ja-JP" altLang="en-US" dirty="0"/>
          </a:p>
        </p:txBody>
      </p:sp>
    </p:spTree>
    <p:extLst>
      <p:ext uri="{BB962C8B-B14F-4D97-AF65-F5344CB8AC3E}">
        <p14:creationId xmlns:p14="http://schemas.microsoft.com/office/powerpoint/2010/main" val="750218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59</a:t>
            </a:fld>
            <a:endParaRPr kumimoji="1" lang="ja-JP" altLang="en-US" dirty="0"/>
          </a:p>
        </p:txBody>
      </p:sp>
    </p:spTree>
    <p:extLst>
      <p:ext uri="{BB962C8B-B14F-4D97-AF65-F5344CB8AC3E}">
        <p14:creationId xmlns:p14="http://schemas.microsoft.com/office/powerpoint/2010/main" val="14581672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60</a:t>
            </a:fld>
            <a:endParaRPr kumimoji="1" lang="ja-JP" altLang="en-US" dirty="0"/>
          </a:p>
        </p:txBody>
      </p:sp>
    </p:spTree>
    <p:extLst>
      <p:ext uri="{BB962C8B-B14F-4D97-AF65-F5344CB8AC3E}">
        <p14:creationId xmlns:p14="http://schemas.microsoft.com/office/powerpoint/2010/main" val="19250726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61</a:t>
            </a:fld>
            <a:endParaRPr kumimoji="1" lang="ja-JP" altLang="en-US" dirty="0"/>
          </a:p>
        </p:txBody>
      </p:sp>
    </p:spTree>
    <p:extLst>
      <p:ext uri="{BB962C8B-B14F-4D97-AF65-F5344CB8AC3E}">
        <p14:creationId xmlns:p14="http://schemas.microsoft.com/office/powerpoint/2010/main" val="3077401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62</a:t>
            </a:fld>
            <a:endParaRPr kumimoji="1" lang="ja-JP" altLang="en-US" dirty="0"/>
          </a:p>
        </p:txBody>
      </p:sp>
    </p:spTree>
    <p:extLst>
      <p:ext uri="{BB962C8B-B14F-4D97-AF65-F5344CB8AC3E}">
        <p14:creationId xmlns:p14="http://schemas.microsoft.com/office/powerpoint/2010/main" val="33734349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63</a:t>
            </a:fld>
            <a:endParaRPr kumimoji="1" lang="ja-JP" altLang="en-US" dirty="0"/>
          </a:p>
        </p:txBody>
      </p:sp>
    </p:spTree>
    <p:extLst>
      <p:ext uri="{BB962C8B-B14F-4D97-AF65-F5344CB8AC3E}">
        <p14:creationId xmlns:p14="http://schemas.microsoft.com/office/powerpoint/2010/main" val="31886986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64</a:t>
            </a:fld>
            <a:endParaRPr kumimoji="1" lang="ja-JP" altLang="en-US" dirty="0"/>
          </a:p>
        </p:txBody>
      </p:sp>
    </p:spTree>
    <p:extLst>
      <p:ext uri="{BB962C8B-B14F-4D97-AF65-F5344CB8AC3E}">
        <p14:creationId xmlns:p14="http://schemas.microsoft.com/office/powerpoint/2010/main" val="26805175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65</a:t>
            </a:fld>
            <a:endParaRPr kumimoji="1" lang="ja-JP" altLang="en-US" dirty="0"/>
          </a:p>
        </p:txBody>
      </p:sp>
    </p:spTree>
    <p:extLst>
      <p:ext uri="{BB962C8B-B14F-4D97-AF65-F5344CB8AC3E}">
        <p14:creationId xmlns:p14="http://schemas.microsoft.com/office/powerpoint/2010/main" val="14827575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66</a:t>
            </a:fld>
            <a:endParaRPr kumimoji="1" lang="ja-JP" altLang="en-US" dirty="0"/>
          </a:p>
        </p:txBody>
      </p:sp>
    </p:spTree>
    <p:extLst>
      <p:ext uri="{BB962C8B-B14F-4D97-AF65-F5344CB8AC3E}">
        <p14:creationId xmlns:p14="http://schemas.microsoft.com/office/powerpoint/2010/main" val="2744069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8</a:t>
            </a:fld>
            <a:endParaRPr kumimoji="1" lang="ja-JP" altLang="en-US" dirty="0"/>
          </a:p>
        </p:txBody>
      </p:sp>
    </p:spTree>
    <p:extLst>
      <p:ext uri="{BB962C8B-B14F-4D97-AF65-F5344CB8AC3E}">
        <p14:creationId xmlns:p14="http://schemas.microsoft.com/office/powerpoint/2010/main" val="42088365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67</a:t>
            </a:fld>
            <a:endParaRPr kumimoji="1" lang="ja-JP" altLang="en-US" dirty="0"/>
          </a:p>
        </p:txBody>
      </p:sp>
    </p:spTree>
    <p:extLst>
      <p:ext uri="{BB962C8B-B14F-4D97-AF65-F5344CB8AC3E}">
        <p14:creationId xmlns:p14="http://schemas.microsoft.com/office/powerpoint/2010/main" val="17258130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68</a:t>
            </a:fld>
            <a:endParaRPr kumimoji="1" lang="ja-JP" altLang="en-US" dirty="0"/>
          </a:p>
        </p:txBody>
      </p:sp>
    </p:spTree>
    <p:extLst>
      <p:ext uri="{BB962C8B-B14F-4D97-AF65-F5344CB8AC3E}">
        <p14:creationId xmlns:p14="http://schemas.microsoft.com/office/powerpoint/2010/main" val="24145825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96681">
              <a:defRPr/>
            </a:pPr>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69</a:t>
            </a:fld>
            <a:endParaRPr kumimoji="1" lang="ja-JP" altLang="en-US" dirty="0"/>
          </a:p>
        </p:txBody>
      </p:sp>
    </p:spTree>
    <p:extLst>
      <p:ext uri="{BB962C8B-B14F-4D97-AF65-F5344CB8AC3E}">
        <p14:creationId xmlns:p14="http://schemas.microsoft.com/office/powerpoint/2010/main" val="28858760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70</a:t>
            </a:fld>
            <a:endParaRPr kumimoji="1" lang="ja-JP" altLang="en-US" dirty="0"/>
          </a:p>
        </p:txBody>
      </p:sp>
    </p:spTree>
    <p:extLst>
      <p:ext uri="{BB962C8B-B14F-4D97-AF65-F5344CB8AC3E}">
        <p14:creationId xmlns:p14="http://schemas.microsoft.com/office/powerpoint/2010/main" val="36774697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71</a:t>
            </a:fld>
            <a:endParaRPr kumimoji="1" lang="ja-JP" altLang="en-US" dirty="0"/>
          </a:p>
        </p:txBody>
      </p:sp>
    </p:spTree>
    <p:extLst>
      <p:ext uri="{BB962C8B-B14F-4D97-AF65-F5344CB8AC3E}">
        <p14:creationId xmlns:p14="http://schemas.microsoft.com/office/powerpoint/2010/main" val="42519047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72</a:t>
            </a:fld>
            <a:endParaRPr kumimoji="1" lang="ja-JP" altLang="en-US" dirty="0"/>
          </a:p>
        </p:txBody>
      </p:sp>
    </p:spTree>
    <p:extLst>
      <p:ext uri="{BB962C8B-B14F-4D97-AF65-F5344CB8AC3E}">
        <p14:creationId xmlns:p14="http://schemas.microsoft.com/office/powerpoint/2010/main" val="7825084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73</a:t>
            </a:fld>
            <a:endParaRPr kumimoji="1" lang="ja-JP" altLang="en-US" dirty="0"/>
          </a:p>
        </p:txBody>
      </p:sp>
    </p:spTree>
    <p:extLst>
      <p:ext uri="{BB962C8B-B14F-4D97-AF65-F5344CB8AC3E}">
        <p14:creationId xmlns:p14="http://schemas.microsoft.com/office/powerpoint/2010/main" val="11973792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74</a:t>
            </a:fld>
            <a:endParaRPr kumimoji="1" lang="ja-JP" altLang="en-US" dirty="0"/>
          </a:p>
        </p:txBody>
      </p:sp>
    </p:spTree>
    <p:extLst>
      <p:ext uri="{BB962C8B-B14F-4D97-AF65-F5344CB8AC3E}">
        <p14:creationId xmlns:p14="http://schemas.microsoft.com/office/powerpoint/2010/main" val="21479879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75</a:t>
            </a:fld>
            <a:endParaRPr kumimoji="1" lang="ja-JP" altLang="en-US" dirty="0"/>
          </a:p>
        </p:txBody>
      </p:sp>
    </p:spTree>
    <p:extLst>
      <p:ext uri="{BB962C8B-B14F-4D97-AF65-F5344CB8AC3E}">
        <p14:creationId xmlns:p14="http://schemas.microsoft.com/office/powerpoint/2010/main" val="341909578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76</a:t>
            </a:fld>
            <a:endParaRPr kumimoji="1" lang="ja-JP" altLang="en-US" dirty="0"/>
          </a:p>
        </p:txBody>
      </p:sp>
    </p:spTree>
    <p:extLst>
      <p:ext uri="{BB962C8B-B14F-4D97-AF65-F5344CB8AC3E}">
        <p14:creationId xmlns:p14="http://schemas.microsoft.com/office/powerpoint/2010/main" val="3144897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9</a:t>
            </a:fld>
            <a:endParaRPr kumimoji="1" lang="ja-JP" altLang="en-US" dirty="0"/>
          </a:p>
        </p:txBody>
      </p:sp>
    </p:spTree>
    <p:extLst>
      <p:ext uri="{BB962C8B-B14F-4D97-AF65-F5344CB8AC3E}">
        <p14:creationId xmlns:p14="http://schemas.microsoft.com/office/powerpoint/2010/main" val="32653706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78</a:t>
            </a:fld>
            <a:endParaRPr kumimoji="1" lang="ja-JP" altLang="en-US" dirty="0"/>
          </a:p>
        </p:txBody>
      </p:sp>
    </p:spTree>
    <p:extLst>
      <p:ext uri="{BB962C8B-B14F-4D97-AF65-F5344CB8AC3E}">
        <p14:creationId xmlns:p14="http://schemas.microsoft.com/office/powerpoint/2010/main" val="228187327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79</a:t>
            </a:fld>
            <a:endParaRPr kumimoji="1" lang="ja-JP" altLang="en-US" dirty="0"/>
          </a:p>
        </p:txBody>
      </p:sp>
    </p:spTree>
    <p:extLst>
      <p:ext uri="{BB962C8B-B14F-4D97-AF65-F5344CB8AC3E}">
        <p14:creationId xmlns:p14="http://schemas.microsoft.com/office/powerpoint/2010/main" val="40355264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80</a:t>
            </a:fld>
            <a:endParaRPr kumimoji="1" lang="ja-JP" altLang="en-US" dirty="0"/>
          </a:p>
        </p:txBody>
      </p:sp>
    </p:spTree>
    <p:extLst>
      <p:ext uri="{BB962C8B-B14F-4D97-AF65-F5344CB8AC3E}">
        <p14:creationId xmlns:p14="http://schemas.microsoft.com/office/powerpoint/2010/main" val="340497827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81</a:t>
            </a:fld>
            <a:endParaRPr kumimoji="1" lang="ja-JP" altLang="en-US" dirty="0"/>
          </a:p>
        </p:txBody>
      </p:sp>
    </p:spTree>
    <p:extLst>
      <p:ext uri="{BB962C8B-B14F-4D97-AF65-F5344CB8AC3E}">
        <p14:creationId xmlns:p14="http://schemas.microsoft.com/office/powerpoint/2010/main" val="24700749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82</a:t>
            </a:fld>
            <a:endParaRPr kumimoji="1" lang="ja-JP" altLang="en-US" dirty="0"/>
          </a:p>
        </p:txBody>
      </p:sp>
    </p:spTree>
    <p:extLst>
      <p:ext uri="{BB962C8B-B14F-4D97-AF65-F5344CB8AC3E}">
        <p14:creationId xmlns:p14="http://schemas.microsoft.com/office/powerpoint/2010/main" val="18691834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83</a:t>
            </a:fld>
            <a:endParaRPr kumimoji="1" lang="ja-JP" altLang="en-US" dirty="0"/>
          </a:p>
        </p:txBody>
      </p:sp>
    </p:spTree>
    <p:extLst>
      <p:ext uri="{BB962C8B-B14F-4D97-AF65-F5344CB8AC3E}">
        <p14:creationId xmlns:p14="http://schemas.microsoft.com/office/powerpoint/2010/main" val="410211463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84</a:t>
            </a:fld>
            <a:endParaRPr kumimoji="1" lang="ja-JP" altLang="en-US" dirty="0"/>
          </a:p>
        </p:txBody>
      </p:sp>
    </p:spTree>
    <p:extLst>
      <p:ext uri="{BB962C8B-B14F-4D97-AF65-F5344CB8AC3E}">
        <p14:creationId xmlns:p14="http://schemas.microsoft.com/office/powerpoint/2010/main" val="423550819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86</a:t>
            </a:fld>
            <a:endParaRPr kumimoji="1" lang="ja-JP" altLang="en-US" dirty="0"/>
          </a:p>
        </p:txBody>
      </p:sp>
    </p:spTree>
    <p:extLst>
      <p:ext uri="{BB962C8B-B14F-4D97-AF65-F5344CB8AC3E}">
        <p14:creationId xmlns:p14="http://schemas.microsoft.com/office/powerpoint/2010/main" val="97970830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87</a:t>
            </a:fld>
            <a:endParaRPr kumimoji="1" lang="ja-JP" altLang="en-US" dirty="0"/>
          </a:p>
        </p:txBody>
      </p:sp>
    </p:spTree>
    <p:extLst>
      <p:ext uri="{BB962C8B-B14F-4D97-AF65-F5344CB8AC3E}">
        <p14:creationId xmlns:p14="http://schemas.microsoft.com/office/powerpoint/2010/main" val="35337860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88</a:t>
            </a:fld>
            <a:endParaRPr kumimoji="1" lang="ja-JP" altLang="en-US" dirty="0"/>
          </a:p>
        </p:txBody>
      </p:sp>
    </p:spTree>
    <p:extLst>
      <p:ext uri="{BB962C8B-B14F-4D97-AF65-F5344CB8AC3E}">
        <p14:creationId xmlns:p14="http://schemas.microsoft.com/office/powerpoint/2010/main" val="1054209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12</a:t>
            </a:fld>
            <a:endParaRPr kumimoji="1" lang="ja-JP" altLang="en-US" dirty="0"/>
          </a:p>
        </p:txBody>
      </p:sp>
    </p:spTree>
    <p:extLst>
      <p:ext uri="{BB962C8B-B14F-4D97-AF65-F5344CB8AC3E}">
        <p14:creationId xmlns:p14="http://schemas.microsoft.com/office/powerpoint/2010/main" val="147281213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89</a:t>
            </a:fld>
            <a:endParaRPr kumimoji="1" lang="ja-JP" altLang="en-US" dirty="0"/>
          </a:p>
        </p:txBody>
      </p:sp>
    </p:spTree>
    <p:extLst>
      <p:ext uri="{BB962C8B-B14F-4D97-AF65-F5344CB8AC3E}">
        <p14:creationId xmlns:p14="http://schemas.microsoft.com/office/powerpoint/2010/main" val="314081992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90</a:t>
            </a:fld>
            <a:endParaRPr kumimoji="1" lang="ja-JP" altLang="en-US" dirty="0"/>
          </a:p>
        </p:txBody>
      </p:sp>
    </p:spTree>
    <p:extLst>
      <p:ext uri="{BB962C8B-B14F-4D97-AF65-F5344CB8AC3E}">
        <p14:creationId xmlns:p14="http://schemas.microsoft.com/office/powerpoint/2010/main" val="287144577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91</a:t>
            </a:fld>
            <a:endParaRPr kumimoji="1" lang="ja-JP" altLang="en-US" dirty="0"/>
          </a:p>
        </p:txBody>
      </p:sp>
    </p:spTree>
    <p:extLst>
      <p:ext uri="{BB962C8B-B14F-4D97-AF65-F5344CB8AC3E}">
        <p14:creationId xmlns:p14="http://schemas.microsoft.com/office/powerpoint/2010/main" val="237975439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93</a:t>
            </a:fld>
            <a:endParaRPr kumimoji="1" lang="ja-JP" altLang="en-US" dirty="0"/>
          </a:p>
        </p:txBody>
      </p:sp>
    </p:spTree>
    <p:extLst>
      <p:ext uri="{BB962C8B-B14F-4D97-AF65-F5344CB8AC3E}">
        <p14:creationId xmlns:p14="http://schemas.microsoft.com/office/powerpoint/2010/main" val="303362036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94</a:t>
            </a:fld>
            <a:endParaRPr kumimoji="1" lang="ja-JP" altLang="en-US" dirty="0"/>
          </a:p>
        </p:txBody>
      </p:sp>
    </p:spTree>
    <p:extLst>
      <p:ext uri="{BB962C8B-B14F-4D97-AF65-F5344CB8AC3E}">
        <p14:creationId xmlns:p14="http://schemas.microsoft.com/office/powerpoint/2010/main" val="382082022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95</a:t>
            </a:fld>
            <a:endParaRPr kumimoji="1" lang="ja-JP" altLang="en-US" dirty="0"/>
          </a:p>
        </p:txBody>
      </p:sp>
    </p:spTree>
    <p:extLst>
      <p:ext uri="{BB962C8B-B14F-4D97-AF65-F5344CB8AC3E}">
        <p14:creationId xmlns:p14="http://schemas.microsoft.com/office/powerpoint/2010/main" val="387575022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96</a:t>
            </a:fld>
            <a:endParaRPr kumimoji="1" lang="ja-JP" altLang="en-US" dirty="0"/>
          </a:p>
        </p:txBody>
      </p:sp>
    </p:spTree>
    <p:extLst>
      <p:ext uri="{BB962C8B-B14F-4D97-AF65-F5344CB8AC3E}">
        <p14:creationId xmlns:p14="http://schemas.microsoft.com/office/powerpoint/2010/main" val="402356089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97</a:t>
            </a:fld>
            <a:endParaRPr kumimoji="1" lang="ja-JP" altLang="en-US" dirty="0"/>
          </a:p>
        </p:txBody>
      </p:sp>
    </p:spTree>
    <p:extLst>
      <p:ext uri="{BB962C8B-B14F-4D97-AF65-F5344CB8AC3E}">
        <p14:creationId xmlns:p14="http://schemas.microsoft.com/office/powerpoint/2010/main" val="2914977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13</a:t>
            </a:fld>
            <a:endParaRPr kumimoji="1" lang="ja-JP" altLang="en-US" dirty="0"/>
          </a:p>
        </p:txBody>
      </p:sp>
    </p:spTree>
    <p:extLst>
      <p:ext uri="{BB962C8B-B14F-4D97-AF65-F5344CB8AC3E}">
        <p14:creationId xmlns:p14="http://schemas.microsoft.com/office/powerpoint/2010/main" val="1059069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DE557C-268C-4DEC-969E-95CC65BA530A}"/>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5304DF42-5CA2-49CA-9090-D0CEC6A7D3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EF89F2AE-96EC-45B0-9D81-2DFC56007C74}"/>
              </a:ext>
            </a:extLst>
          </p:cNvPr>
          <p:cNvSpPr>
            <a:spLocks noGrp="1"/>
          </p:cNvSpPr>
          <p:nvPr>
            <p:ph type="dt" sz="half" idx="10"/>
          </p:nvPr>
        </p:nvSpPr>
        <p:spPr/>
        <p:txBody>
          <a:bodyPr/>
          <a:lstStyle/>
          <a:p>
            <a:fld id="{42EDEE9F-28ED-48F8-8389-A6813D8FF8D2}" type="datetimeFigureOut">
              <a:rPr kumimoji="1" lang="ja-JP" altLang="en-US" smtClean="0"/>
              <a:t>2024/12/2</a:t>
            </a:fld>
            <a:endParaRPr kumimoji="1" lang="ja-JP" altLang="en-US"/>
          </a:p>
        </p:txBody>
      </p:sp>
      <p:sp>
        <p:nvSpPr>
          <p:cNvPr id="5" name="フッター プレースホルダー 4">
            <a:extLst>
              <a:ext uri="{FF2B5EF4-FFF2-40B4-BE49-F238E27FC236}">
                <a16:creationId xmlns:a16="http://schemas.microsoft.com/office/drawing/2014/main" id="{F91D110D-0699-4B8E-9AE3-9E09685A6C9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1842A94-F8BF-4CE4-BD4D-5D26ACAC0751}"/>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2163991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30B531-BD64-4D31-83C4-F388BFAAAA20}"/>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CA2CF03-AD33-4E2F-BD0A-49AC92D3868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A0D60FE-AF9B-4012-9C61-93201F70E207}"/>
              </a:ext>
            </a:extLst>
          </p:cNvPr>
          <p:cNvSpPr>
            <a:spLocks noGrp="1"/>
          </p:cNvSpPr>
          <p:nvPr>
            <p:ph type="dt" sz="half" idx="10"/>
          </p:nvPr>
        </p:nvSpPr>
        <p:spPr/>
        <p:txBody>
          <a:bodyPr/>
          <a:lstStyle/>
          <a:p>
            <a:fld id="{42EDEE9F-28ED-48F8-8389-A6813D8FF8D2}" type="datetimeFigureOut">
              <a:rPr kumimoji="1" lang="ja-JP" altLang="en-US" smtClean="0"/>
              <a:t>2024/12/2</a:t>
            </a:fld>
            <a:endParaRPr kumimoji="1" lang="ja-JP" altLang="en-US"/>
          </a:p>
        </p:txBody>
      </p:sp>
      <p:sp>
        <p:nvSpPr>
          <p:cNvPr id="5" name="フッター プレースホルダー 4">
            <a:extLst>
              <a:ext uri="{FF2B5EF4-FFF2-40B4-BE49-F238E27FC236}">
                <a16:creationId xmlns:a16="http://schemas.microsoft.com/office/drawing/2014/main" id="{05725BE9-4FEC-4D8D-8F6B-5097A10F649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5EED59E-A095-46D2-A2BC-7AD639251E36}"/>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1112146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E8FE8F53-9B2A-484D-9C59-32A5B7EFA69D}"/>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374E6CB-2843-4234-8698-F877B882CCBD}"/>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E37FD18-EDDB-4508-8F09-5D90A0718A41}"/>
              </a:ext>
            </a:extLst>
          </p:cNvPr>
          <p:cNvSpPr>
            <a:spLocks noGrp="1"/>
          </p:cNvSpPr>
          <p:nvPr>
            <p:ph type="dt" sz="half" idx="10"/>
          </p:nvPr>
        </p:nvSpPr>
        <p:spPr/>
        <p:txBody>
          <a:bodyPr/>
          <a:lstStyle/>
          <a:p>
            <a:fld id="{42EDEE9F-28ED-48F8-8389-A6813D8FF8D2}" type="datetimeFigureOut">
              <a:rPr kumimoji="1" lang="ja-JP" altLang="en-US" smtClean="0"/>
              <a:t>2024/12/2</a:t>
            </a:fld>
            <a:endParaRPr kumimoji="1" lang="ja-JP" altLang="en-US"/>
          </a:p>
        </p:txBody>
      </p:sp>
      <p:sp>
        <p:nvSpPr>
          <p:cNvPr id="5" name="フッター プレースホルダー 4">
            <a:extLst>
              <a:ext uri="{FF2B5EF4-FFF2-40B4-BE49-F238E27FC236}">
                <a16:creationId xmlns:a16="http://schemas.microsoft.com/office/drawing/2014/main" id="{1E224F50-3DD8-4FFA-BA5D-D93F3D6AFBA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BADD886-B7AA-4D33-AD18-8570F95A9A7E}"/>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2686165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09600" y="274640"/>
            <a:ext cx="109728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 3"/>
          <p:cNvSpPr>
            <a:spLocks noGrp="1"/>
          </p:cNvSpPr>
          <p:nvPr>
            <p:ph type="dt" sz="half" idx="10"/>
          </p:nvPr>
        </p:nvSpPr>
        <p:spPr>
          <a:xfrm>
            <a:off x="609600" y="6356352"/>
            <a:ext cx="2844800" cy="365125"/>
          </a:xfrm>
          <a:prstGeom prst="rect">
            <a:avLst/>
          </a:prstGeom>
        </p:spPr>
        <p:txBody>
          <a:bodyPr/>
          <a:lstStyle>
            <a:lvl1pPr>
              <a:defRPr/>
            </a:lvl1pPr>
          </a:lstStyle>
          <a:p>
            <a:pPr>
              <a:defRPr/>
            </a:pPr>
            <a:endParaRPr lang="en-US" altLang="ja-JP"/>
          </a:p>
        </p:txBody>
      </p:sp>
      <p:sp>
        <p:nvSpPr>
          <p:cNvPr id="4" name="フッター プレースホルダ 4"/>
          <p:cNvSpPr>
            <a:spLocks noGrp="1"/>
          </p:cNvSpPr>
          <p:nvPr>
            <p:ph type="ftr" sz="quarter" idx="11"/>
          </p:nvPr>
        </p:nvSpPr>
        <p:spPr>
          <a:xfrm>
            <a:off x="4165600" y="6356352"/>
            <a:ext cx="3860800" cy="365125"/>
          </a:xfrm>
          <a:prstGeom prst="rect">
            <a:avLst/>
          </a:prstGeom>
        </p:spPr>
        <p:txBody>
          <a:bodyPr/>
          <a:lstStyle>
            <a:lvl1pPr>
              <a:defRPr/>
            </a:lvl1pPr>
          </a:lstStyle>
          <a:p>
            <a:pPr>
              <a:defRPr/>
            </a:pPr>
            <a:endParaRPr lang="en-US" altLang="ja-JP"/>
          </a:p>
        </p:txBody>
      </p:sp>
      <p:sp>
        <p:nvSpPr>
          <p:cNvPr id="5" name="スライド番号プレースホルダ 5"/>
          <p:cNvSpPr>
            <a:spLocks noGrp="1"/>
          </p:cNvSpPr>
          <p:nvPr>
            <p:ph type="sldNum" sz="quarter" idx="12"/>
          </p:nvPr>
        </p:nvSpPr>
        <p:spPr/>
        <p:txBody>
          <a:bodyPr/>
          <a:lstStyle>
            <a:lvl1pPr>
              <a:defRPr/>
            </a:lvl1pPr>
          </a:lstStyle>
          <a:p>
            <a:pPr>
              <a:defRPr/>
            </a:pPr>
            <a:fld id="{4C4AE124-F07C-4949-85EC-055B3F0DE189}" type="slidenum">
              <a:rPr lang="en-US" altLang="ja-JP"/>
              <a:pPr>
                <a:defRPr/>
              </a:pPr>
              <a:t>‹#›</a:t>
            </a:fld>
            <a:endParaRPr lang="en-US" altLang="ja-JP"/>
          </a:p>
        </p:txBody>
      </p:sp>
    </p:spTree>
    <p:extLst>
      <p:ext uri="{BB962C8B-B14F-4D97-AF65-F5344CB8AC3E}">
        <p14:creationId xmlns:p14="http://schemas.microsoft.com/office/powerpoint/2010/main" val="538200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821F1A-48E4-4172-AE44-F73A51DB347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47DC0FC-BEE2-4E1D-91F3-4C6711F45EC8}"/>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9C6661F-85A6-4460-A04B-F0A6C9F0B43E}"/>
              </a:ext>
            </a:extLst>
          </p:cNvPr>
          <p:cNvSpPr>
            <a:spLocks noGrp="1"/>
          </p:cNvSpPr>
          <p:nvPr>
            <p:ph type="dt" sz="half" idx="10"/>
          </p:nvPr>
        </p:nvSpPr>
        <p:spPr/>
        <p:txBody>
          <a:bodyPr/>
          <a:lstStyle/>
          <a:p>
            <a:fld id="{42EDEE9F-28ED-48F8-8389-A6813D8FF8D2}" type="datetimeFigureOut">
              <a:rPr kumimoji="1" lang="ja-JP" altLang="en-US" smtClean="0"/>
              <a:t>2024/12/2</a:t>
            </a:fld>
            <a:endParaRPr kumimoji="1" lang="ja-JP" altLang="en-US"/>
          </a:p>
        </p:txBody>
      </p:sp>
      <p:sp>
        <p:nvSpPr>
          <p:cNvPr id="5" name="フッター プレースホルダー 4">
            <a:extLst>
              <a:ext uri="{FF2B5EF4-FFF2-40B4-BE49-F238E27FC236}">
                <a16:creationId xmlns:a16="http://schemas.microsoft.com/office/drawing/2014/main" id="{61E4FF5D-F838-4FB9-B386-D6E0E99936B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95C916B-EDAF-4030-BA12-F8C851E6AE81}"/>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946828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2AA106-5CD2-47B0-A2F4-E363E732DE72}"/>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4368EB9-6B10-4A02-881F-245AF37275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29A54866-5F61-4D14-A5D5-FEE10FBE2339}"/>
              </a:ext>
            </a:extLst>
          </p:cNvPr>
          <p:cNvSpPr>
            <a:spLocks noGrp="1"/>
          </p:cNvSpPr>
          <p:nvPr>
            <p:ph type="dt" sz="half" idx="10"/>
          </p:nvPr>
        </p:nvSpPr>
        <p:spPr/>
        <p:txBody>
          <a:bodyPr/>
          <a:lstStyle/>
          <a:p>
            <a:fld id="{42EDEE9F-28ED-48F8-8389-A6813D8FF8D2}" type="datetimeFigureOut">
              <a:rPr kumimoji="1" lang="ja-JP" altLang="en-US" smtClean="0"/>
              <a:t>2024/12/2</a:t>
            </a:fld>
            <a:endParaRPr kumimoji="1" lang="ja-JP" altLang="en-US"/>
          </a:p>
        </p:txBody>
      </p:sp>
      <p:sp>
        <p:nvSpPr>
          <p:cNvPr id="5" name="フッター プレースホルダー 4">
            <a:extLst>
              <a:ext uri="{FF2B5EF4-FFF2-40B4-BE49-F238E27FC236}">
                <a16:creationId xmlns:a16="http://schemas.microsoft.com/office/drawing/2014/main" id="{35631C71-9B4A-49EC-A6BC-7E26275ED07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A9B9656-36FA-41C8-A00C-A813FD188E43}"/>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3554494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7E8897-054D-4851-A7AC-B7B64FEF385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BB89DDB-EDA4-40CF-A222-23D1C8D1C55B}"/>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BB64B410-FFFE-456F-B2B6-BF4D8EC176B2}"/>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67F2885-F84D-4334-8DF6-D8E66B65A5EE}"/>
              </a:ext>
            </a:extLst>
          </p:cNvPr>
          <p:cNvSpPr>
            <a:spLocks noGrp="1"/>
          </p:cNvSpPr>
          <p:nvPr>
            <p:ph type="dt" sz="half" idx="10"/>
          </p:nvPr>
        </p:nvSpPr>
        <p:spPr/>
        <p:txBody>
          <a:bodyPr/>
          <a:lstStyle/>
          <a:p>
            <a:fld id="{42EDEE9F-28ED-48F8-8389-A6813D8FF8D2}" type="datetimeFigureOut">
              <a:rPr kumimoji="1" lang="ja-JP" altLang="en-US" smtClean="0"/>
              <a:t>2024/12/2</a:t>
            </a:fld>
            <a:endParaRPr kumimoji="1" lang="ja-JP" altLang="en-US"/>
          </a:p>
        </p:txBody>
      </p:sp>
      <p:sp>
        <p:nvSpPr>
          <p:cNvPr id="6" name="フッター プレースホルダー 5">
            <a:extLst>
              <a:ext uri="{FF2B5EF4-FFF2-40B4-BE49-F238E27FC236}">
                <a16:creationId xmlns:a16="http://schemas.microsoft.com/office/drawing/2014/main" id="{A0D9B468-C0C4-4730-A21A-A4A6B2B901A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1CFE8C2-E579-4D53-81F7-BC9B5033C949}"/>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2995594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F51D58-D2FB-4B18-924E-A418FA30B281}"/>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0D7355C-DC6D-49E2-B184-785DB80510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EB00537A-ADDF-44CC-A09B-282F01AA3B65}"/>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B7535529-2206-4513-9119-84CA763EAB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D143762-5837-4892-9911-001B3EA9A460}"/>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ABA9185C-7104-45B7-857F-42957B5FAA77}"/>
              </a:ext>
            </a:extLst>
          </p:cNvPr>
          <p:cNvSpPr>
            <a:spLocks noGrp="1"/>
          </p:cNvSpPr>
          <p:nvPr>
            <p:ph type="dt" sz="half" idx="10"/>
          </p:nvPr>
        </p:nvSpPr>
        <p:spPr/>
        <p:txBody>
          <a:bodyPr/>
          <a:lstStyle/>
          <a:p>
            <a:fld id="{42EDEE9F-28ED-48F8-8389-A6813D8FF8D2}" type="datetimeFigureOut">
              <a:rPr kumimoji="1" lang="ja-JP" altLang="en-US" smtClean="0"/>
              <a:t>2024/12/2</a:t>
            </a:fld>
            <a:endParaRPr kumimoji="1" lang="ja-JP" altLang="en-US"/>
          </a:p>
        </p:txBody>
      </p:sp>
      <p:sp>
        <p:nvSpPr>
          <p:cNvPr id="8" name="フッター プレースホルダー 7">
            <a:extLst>
              <a:ext uri="{FF2B5EF4-FFF2-40B4-BE49-F238E27FC236}">
                <a16:creationId xmlns:a16="http://schemas.microsoft.com/office/drawing/2014/main" id="{B1BAE4D6-98EB-4ADB-B4EE-17AB9EE2ECF9}"/>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34564B26-DC88-4A7C-95DF-07613595BDDA}"/>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2723685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8EF1B4-8F4D-4D05-A296-E8222382650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F3D6A89-E1B8-4F4D-940F-7F1AF6D6FD56}"/>
              </a:ext>
            </a:extLst>
          </p:cNvPr>
          <p:cNvSpPr>
            <a:spLocks noGrp="1"/>
          </p:cNvSpPr>
          <p:nvPr>
            <p:ph type="dt" sz="half" idx="10"/>
          </p:nvPr>
        </p:nvSpPr>
        <p:spPr/>
        <p:txBody>
          <a:bodyPr/>
          <a:lstStyle/>
          <a:p>
            <a:fld id="{42EDEE9F-28ED-48F8-8389-A6813D8FF8D2}" type="datetimeFigureOut">
              <a:rPr kumimoji="1" lang="ja-JP" altLang="en-US" smtClean="0"/>
              <a:t>2024/12/2</a:t>
            </a:fld>
            <a:endParaRPr kumimoji="1" lang="ja-JP" altLang="en-US"/>
          </a:p>
        </p:txBody>
      </p:sp>
      <p:sp>
        <p:nvSpPr>
          <p:cNvPr id="4" name="フッター プレースホルダー 3">
            <a:extLst>
              <a:ext uri="{FF2B5EF4-FFF2-40B4-BE49-F238E27FC236}">
                <a16:creationId xmlns:a16="http://schemas.microsoft.com/office/drawing/2014/main" id="{F96AEB79-1B47-4FF7-9328-6375228A323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C95F6529-8913-4191-8B29-2E5BDC70BF70}"/>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3115854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0EB5BDEA-E08E-47B5-9EA4-8D26018DF2F7}"/>
              </a:ext>
            </a:extLst>
          </p:cNvPr>
          <p:cNvSpPr>
            <a:spLocks noGrp="1"/>
          </p:cNvSpPr>
          <p:nvPr>
            <p:ph type="dt" sz="half" idx="10"/>
          </p:nvPr>
        </p:nvSpPr>
        <p:spPr/>
        <p:txBody>
          <a:bodyPr/>
          <a:lstStyle/>
          <a:p>
            <a:fld id="{42EDEE9F-28ED-48F8-8389-A6813D8FF8D2}" type="datetimeFigureOut">
              <a:rPr kumimoji="1" lang="ja-JP" altLang="en-US" smtClean="0"/>
              <a:t>2024/12/2</a:t>
            </a:fld>
            <a:endParaRPr kumimoji="1" lang="ja-JP" altLang="en-US"/>
          </a:p>
        </p:txBody>
      </p:sp>
      <p:sp>
        <p:nvSpPr>
          <p:cNvPr id="3" name="フッター プレースホルダー 2">
            <a:extLst>
              <a:ext uri="{FF2B5EF4-FFF2-40B4-BE49-F238E27FC236}">
                <a16:creationId xmlns:a16="http://schemas.microsoft.com/office/drawing/2014/main" id="{F2126008-56E5-4E33-A03B-19D0889D248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E794F1E-4416-4189-91EF-623B036DD701}"/>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340715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1EF9A9-82FD-429F-A49F-253DBA3650B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531BC92-07FA-4F78-BE8B-415532481B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D16D663-25DC-4D4E-A307-80F9E6A45C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02B7ED1-040C-4CA9-9E35-BFE93074FC03}"/>
              </a:ext>
            </a:extLst>
          </p:cNvPr>
          <p:cNvSpPr>
            <a:spLocks noGrp="1"/>
          </p:cNvSpPr>
          <p:nvPr>
            <p:ph type="dt" sz="half" idx="10"/>
          </p:nvPr>
        </p:nvSpPr>
        <p:spPr/>
        <p:txBody>
          <a:bodyPr/>
          <a:lstStyle/>
          <a:p>
            <a:fld id="{42EDEE9F-28ED-48F8-8389-A6813D8FF8D2}" type="datetimeFigureOut">
              <a:rPr kumimoji="1" lang="ja-JP" altLang="en-US" smtClean="0"/>
              <a:t>2024/12/2</a:t>
            </a:fld>
            <a:endParaRPr kumimoji="1" lang="ja-JP" altLang="en-US"/>
          </a:p>
        </p:txBody>
      </p:sp>
      <p:sp>
        <p:nvSpPr>
          <p:cNvPr id="6" name="フッター プレースホルダー 5">
            <a:extLst>
              <a:ext uri="{FF2B5EF4-FFF2-40B4-BE49-F238E27FC236}">
                <a16:creationId xmlns:a16="http://schemas.microsoft.com/office/drawing/2014/main" id="{7CAA6AD6-FDE7-4715-A0C6-494F2BBFC5B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D073288-F1E0-49D2-B090-1621BD638248}"/>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2191257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57DF4D-60DA-49BC-A5F3-C217A730CD2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5FA9BBFC-8C3D-45C5-919B-A3295DD580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C1A6E2AB-AA1A-429E-854A-BBDCDCEA7B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434D7DB-368F-4A87-A9DF-232A90C76D55}"/>
              </a:ext>
            </a:extLst>
          </p:cNvPr>
          <p:cNvSpPr>
            <a:spLocks noGrp="1"/>
          </p:cNvSpPr>
          <p:nvPr>
            <p:ph type="dt" sz="half" idx="10"/>
          </p:nvPr>
        </p:nvSpPr>
        <p:spPr/>
        <p:txBody>
          <a:bodyPr/>
          <a:lstStyle/>
          <a:p>
            <a:fld id="{42EDEE9F-28ED-48F8-8389-A6813D8FF8D2}" type="datetimeFigureOut">
              <a:rPr kumimoji="1" lang="ja-JP" altLang="en-US" smtClean="0"/>
              <a:t>2024/12/2</a:t>
            </a:fld>
            <a:endParaRPr kumimoji="1" lang="ja-JP" altLang="en-US"/>
          </a:p>
        </p:txBody>
      </p:sp>
      <p:sp>
        <p:nvSpPr>
          <p:cNvPr id="6" name="フッター プレースホルダー 5">
            <a:extLst>
              <a:ext uri="{FF2B5EF4-FFF2-40B4-BE49-F238E27FC236}">
                <a16:creationId xmlns:a16="http://schemas.microsoft.com/office/drawing/2014/main" id="{1311AA59-EAF2-4346-B743-A871E08014C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39CF6E3-5498-4505-9DCC-F2F098EE4EF3}"/>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3034878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F927079-E682-4FAF-9746-E0191416DF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62DD731-5752-4A4B-AEFE-7B6474DC80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A48208B-99D8-4C52-9384-9AF44FF6A8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EDEE9F-28ED-48F8-8389-A6813D8FF8D2}" type="datetimeFigureOut">
              <a:rPr kumimoji="1" lang="ja-JP" altLang="en-US" smtClean="0"/>
              <a:t>2024/12/2</a:t>
            </a:fld>
            <a:endParaRPr kumimoji="1" lang="ja-JP" altLang="en-US"/>
          </a:p>
        </p:txBody>
      </p:sp>
      <p:sp>
        <p:nvSpPr>
          <p:cNvPr id="5" name="フッター プレースホルダー 4">
            <a:extLst>
              <a:ext uri="{FF2B5EF4-FFF2-40B4-BE49-F238E27FC236}">
                <a16:creationId xmlns:a16="http://schemas.microsoft.com/office/drawing/2014/main" id="{CEF11C39-9868-441C-9638-D065304B47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F290010D-03C1-48A1-BF07-A959639006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11376219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notesSlide" Target="../notesSlides/notesSlide14.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7.emf"/><Relationship Id="rId4" Type="http://schemas.openxmlformats.org/officeDocument/2006/relationships/image" Target="../media/image76.emf"/></Relationships>
</file>

<file path=ppt/slides/_rels/slide35.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80.emf"/><Relationship Id="rId4" Type="http://schemas.openxmlformats.org/officeDocument/2006/relationships/image" Target="../media/image79.emf"/></Relationships>
</file>

<file path=ppt/slides/_rels/slide36.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83.emf"/><Relationship Id="rId4" Type="http://schemas.openxmlformats.org/officeDocument/2006/relationships/image" Target="../media/image82.emf"/></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41.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98.emf"/></Relationships>
</file>

<file path=ppt/slides/_rels/slide4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4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03.emf"/></Relationships>
</file>

<file path=ppt/slides/_rels/slide48.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5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6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6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27.png"/></Relationships>
</file>

<file path=ppt/slides/_rels/slide6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image" Target="../media/image132.png"/><Relationship Id="rId4" Type="http://schemas.openxmlformats.org/officeDocument/2006/relationships/image" Target="../media/image131.png"/></Relationships>
</file>

<file path=ppt/slides/_rels/slide6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136.png"/></Relationships>
</file>

<file path=ppt/slides/_rels/slide71.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7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145.png"/><Relationship Id="rId4" Type="http://schemas.openxmlformats.org/officeDocument/2006/relationships/image" Target="../media/image144.png"/></Relationships>
</file>

<file path=ppt/slides/_rels/slide7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7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7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157.jpeg"/><Relationship Id="rId4" Type="http://schemas.openxmlformats.org/officeDocument/2006/relationships/image" Target="../media/image156.jpeg"/></Relationships>
</file>

<file path=ppt/slides/_rels/slide82.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160.jpeg"/><Relationship Id="rId4" Type="http://schemas.openxmlformats.org/officeDocument/2006/relationships/image" Target="../media/image159.jpe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165.png"/><Relationship Id="rId4" Type="http://schemas.openxmlformats.org/officeDocument/2006/relationships/image" Target="../media/image164.png"/></Relationships>
</file>

<file path=ppt/slides/_rels/slide8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172.png"/></Relationships>
</file>

<file path=ppt/slides/_rels/slide9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166541" y="2940805"/>
            <a:ext cx="9644894" cy="586108"/>
          </a:xfrm>
          <a:prstGeom prst="rect">
            <a:avLst/>
          </a:prstGeom>
          <a:noFill/>
          <a:effectLst/>
        </p:spPr>
        <p:txBody>
          <a:bodyPr wrap="square" bIns="10800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30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大阪を取り巻く状況に関するデータ</a:t>
            </a:r>
            <a:endParaRPr kumimoji="1" lang="en-US" altLang="ja-JP" sz="2800" b="0" i="0" u="none" strike="noStrike" kern="1200" cap="none" spc="30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Rectangle 1"/>
          <p:cNvSpPr>
            <a:spLocks noChangeArrowheads="1"/>
          </p:cNvSpPr>
          <p:nvPr/>
        </p:nvSpPr>
        <p:spPr bwMode="auto">
          <a:xfrm>
            <a:off x="3071664" y="5517232"/>
            <a:ext cx="6048672" cy="792088"/>
          </a:xfrm>
          <a:prstGeom prst="rect">
            <a:avLst/>
          </a:prstGeom>
          <a:noFill/>
          <a:ln>
            <a:noFill/>
          </a:ln>
          <a:effec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ctr" defTabSz="914400" rtl="0" eaLnBrk="1" fontAlgn="auto" latinLnBrk="0" hangingPunct="1">
              <a:lnSpc>
                <a:spcPct val="15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令和６年</a:t>
            </a:r>
            <a:r>
              <a:rPr kumimoji="1" lang="en-US" altLang="ja-JP"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日</a:t>
            </a:r>
            <a:endParaRPr kumimoji="1" lang="en-US" altLang="ja-JP"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5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令和６年度 第</a:t>
            </a:r>
            <a:r>
              <a:rPr lang="en-US" altLang="ja-JP"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回 住生活基本計画推進部会　資料</a:t>
            </a:r>
          </a:p>
        </p:txBody>
      </p:sp>
      <p:sp>
        <p:nvSpPr>
          <p:cNvPr id="7" name="正方形/長方形 6"/>
          <p:cNvSpPr/>
          <p:nvPr/>
        </p:nvSpPr>
        <p:spPr>
          <a:xfrm>
            <a:off x="2225824" y="3032956"/>
            <a:ext cx="7740353"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FF46E997-9EA3-4B84-B6BB-ADECDE48D1C6}"/>
              </a:ext>
            </a:extLst>
          </p:cNvPr>
          <p:cNvSpPr txBox="1"/>
          <p:nvPr/>
        </p:nvSpPr>
        <p:spPr>
          <a:xfrm>
            <a:off x="9084312" y="90000"/>
            <a:ext cx="1511688" cy="349702"/>
          </a:xfrm>
          <a:prstGeom prst="rect">
            <a:avLst/>
          </a:prstGeom>
          <a:noFill/>
          <a:ln>
            <a:solidFill>
              <a:schemeClr val="tx1"/>
            </a:solidFill>
          </a:ln>
        </p:spPr>
        <p:txBody>
          <a:bodyPr wrap="square" tIns="72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資料</a:t>
            </a:r>
            <a:r>
              <a:rPr kumimoji="1" lang="ja-JP" altLang="en-US" sz="1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３</a:t>
            </a:r>
            <a:endParaRPr kumimoji="1" lang="en-US" altLang="ja-JP" sz="1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2455431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354971" y="1972738"/>
            <a:ext cx="3243353" cy="3785944"/>
          </a:xfrm>
          <a:prstGeom prst="rect">
            <a:avLst/>
          </a:prstGeom>
        </p:spPr>
      </p:pic>
      <p:pic>
        <p:nvPicPr>
          <p:cNvPr id="7" name="図 6"/>
          <p:cNvPicPr>
            <a:picLocks noChangeAspect="1"/>
          </p:cNvPicPr>
          <p:nvPr/>
        </p:nvPicPr>
        <p:blipFill>
          <a:blip r:embed="rId3"/>
          <a:stretch>
            <a:fillRect/>
          </a:stretch>
        </p:blipFill>
        <p:spPr>
          <a:xfrm>
            <a:off x="4318324" y="1980000"/>
            <a:ext cx="3243353" cy="3779848"/>
          </a:xfrm>
          <a:prstGeom prst="rect">
            <a:avLst/>
          </a:prstGeom>
        </p:spPr>
      </p:pic>
      <p:pic>
        <p:nvPicPr>
          <p:cNvPr id="8" name="図 7"/>
          <p:cNvPicPr>
            <a:picLocks noChangeAspect="1"/>
          </p:cNvPicPr>
          <p:nvPr/>
        </p:nvPicPr>
        <p:blipFill>
          <a:blip r:embed="rId4"/>
          <a:stretch>
            <a:fillRect/>
          </a:stretch>
        </p:blipFill>
        <p:spPr>
          <a:xfrm>
            <a:off x="8280000" y="1971533"/>
            <a:ext cx="3243353" cy="3785944"/>
          </a:xfrm>
          <a:prstGeom prst="rect">
            <a:avLst/>
          </a:prstGeom>
        </p:spPr>
      </p:pic>
      <p:sp>
        <p:nvSpPr>
          <p:cNvPr id="13" name="正方形/長方形 12">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9" name="正方形/長方形 8">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大阪府の</a:t>
            </a:r>
            <a:r>
              <a:rPr lang="zh-TW" altLang="en-US" sz="2000" b="1" dirty="0">
                <a:solidFill>
                  <a:schemeClr val="tx1"/>
                </a:solidFill>
                <a:latin typeface="メイリオ" panose="020B0604030504040204" pitchFamily="50" charset="-128"/>
                <a:ea typeface="メイリオ" panose="020B0604030504040204" pitchFamily="50" charset="-128"/>
              </a:rPr>
              <a:t>年齢別人口推計（地域別</a:t>
            </a:r>
            <a:r>
              <a:rPr lang="ja-JP" altLang="en-US" sz="2000" b="1" dirty="0">
                <a:solidFill>
                  <a:schemeClr val="tx1"/>
                </a:solidFill>
                <a:latin typeface="メイリオ" panose="020B0604030504040204" pitchFamily="50" charset="-128"/>
                <a:ea typeface="メイリオ" panose="020B0604030504040204" pitchFamily="50" charset="-128"/>
              </a:rPr>
              <a:t>②</a:t>
            </a:r>
            <a:r>
              <a:rPr lang="zh-TW" altLang="en-US" sz="2000" b="1" dirty="0">
                <a:solidFill>
                  <a:schemeClr val="tx1"/>
                </a:solidFill>
                <a:latin typeface="メイリオ" panose="020B0604030504040204" pitchFamily="50" charset="-128"/>
                <a:ea typeface="メイリオ" panose="020B0604030504040204" pitchFamily="50" charset="-128"/>
              </a:rPr>
              <a:t>）</a:t>
            </a:r>
          </a:p>
        </p:txBody>
      </p:sp>
      <p:sp>
        <p:nvSpPr>
          <p:cNvPr id="11" name="テキスト ボックス 10">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人口減少・少子高齢化</a:t>
            </a:r>
          </a:p>
        </p:txBody>
      </p:sp>
      <p:sp>
        <p:nvSpPr>
          <p:cNvPr id="14" name="テキスト ボックス 13">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第１回部会資料再掲</a:t>
            </a:r>
            <a:endParaRPr lang="ja-JP" altLang="en-US" sz="1200" dirty="0">
              <a:latin typeface="メイリオ" panose="020B0604030504040204" pitchFamily="50" charset="-128"/>
              <a:ea typeface="メイリオ" panose="020B0604030504040204" pitchFamily="50" charset="-128"/>
            </a:endParaRPr>
          </a:p>
        </p:txBody>
      </p:sp>
      <p:sp>
        <p:nvSpPr>
          <p:cNvPr id="19" name="スライド番号プレースホルダー 2">
            <a:extLst>
              <a:ext uri="{FF2B5EF4-FFF2-40B4-BE49-F238E27FC236}">
                <a16:creationId xmlns:a16="http://schemas.microsoft.com/office/drawing/2014/main" id="{10C046E8-E59E-4D68-8D07-F4866FF36F73}"/>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10</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a:extLst>
              <a:ext uri="{FF2B5EF4-FFF2-40B4-BE49-F238E27FC236}">
                <a16:creationId xmlns:a16="http://schemas.microsoft.com/office/drawing/2014/main" id="{05C10C0E-0B3F-4130-BDC5-878A413DA9E2}"/>
              </a:ext>
            </a:extLst>
          </p:cNvPr>
          <p:cNvSpPr txBox="1"/>
          <p:nvPr/>
        </p:nvSpPr>
        <p:spPr>
          <a:xfrm>
            <a:off x="7200000" y="5832000"/>
            <a:ext cx="4185983" cy="253916"/>
          </a:xfrm>
          <a:prstGeom prst="rect">
            <a:avLst/>
          </a:prstGeom>
          <a:noFill/>
        </p:spPr>
        <p:txBody>
          <a:bodyPr wrap="square" rtlCol="0">
            <a:spAutoFit/>
          </a:bodyPr>
          <a:lstStyle/>
          <a:p>
            <a:pPr algn="r" fontAlgn="base">
              <a:spcBef>
                <a:spcPct val="50000"/>
              </a:spcBef>
              <a:spcAft>
                <a:spcPct val="0"/>
              </a:spcAft>
            </a:pPr>
            <a:r>
              <a:rPr lang="en-US" altLang="ja-JP" sz="9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9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小数点第二位以下を四捨五入しているため、必ずしも</a:t>
            </a:r>
            <a:r>
              <a:rPr lang="en-US" altLang="ja-JP" sz="9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100</a:t>
            </a:r>
            <a:r>
              <a:rPr lang="ja-JP" altLang="en-US" sz="9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％とはならない。</a:t>
            </a:r>
            <a:r>
              <a:rPr lang="ja-JP" altLang="en-US" sz="105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　　　　　　　　　　　　　　</a:t>
            </a:r>
          </a:p>
        </p:txBody>
      </p:sp>
      <p:sp>
        <p:nvSpPr>
          <p:cNvPr id="21" name="テキスト ボックス 20">
            <a:extLst>
              <a:ext uri="{FF2B5EF4-FFF2-40B4-BE49-F238E27FC236}">
                <a16:creationId xmlns:a16="http://schemas.microsoft.com/office/drawing/2014/main" id="{B7682A32-F88B-401F-940F-127FCADE3338}"/>
              </a:ext>
            </a:extLst>
          </p:cNvPr>
          <p:cNvSpPr txBox="1"/>
          <p:nvPr/>
        </p:nvSpPr>
        <p:spPr>
          <a:xfrm>
            <a:off x="1182335" y="6427177"/>
            <a:ext cx="10872984" cy="234286"/>
          </a:xfrm>
          <a:prstGeom prst="rect">
            <a:avLst/>
          </a:prstGeom>
          <a:noFill/>
        </p:spPr>
        <p:txBody>
          <a:bodyPr wrap="square" tIns="72000" bIns="0">
            <a:spAutoFit/>
          </a:bodyPr>
          <a:lstStyle/>
          <a:p>
            <a:pPr algn="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出典：大阪府高齢者計画</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（一部加工）、国立社会保障・人口問題研究所　令和５年推計</a:t>
            </a:r>
          </a:p>
        </p:txBody>
      </p:sp>
      <p:sp>
        <p:nvSpPr>
          <p:cNvPr id="15" name="テキスト ボックス 14">
            <a:extLst>
              <a:ext uri="{FF2B5EF4-FFF2-40B4-BE49-F238E27FC236}">
                <a16:creationId xmlns:a16="http://schemas.microsoft.com/office/drawing/2014/main" id="{A6042089-76CC-4E68-AF03-97A8E6367469}"/>
              </a:ext>
            </a:extLst>
          </p:cNvPr>
          <p:cNvSpPr txBox="1"/>
          <p:nvPr/>
        </p:nvSpPr>
        <p:spPr>
          <a:xfrm>
            <a:off x="288000" y="1080000"/>
            <a:ext cx="11520000" cy="442035"/>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・全地域で、高齢者人口の割合が増加し、生産年齢人口及び年少人口の割合が減少する見込み</a:t>
            </a:r>
          </a:p>
          <a:p>
            <a:pPr marL="146050" indent="-146050" algn="just"/>
            <a:r>
              <a:rPr lang="ja-JP" altLang="en-US" sz="1200" dirty="0">
                <a:latin typeface="メイリオ" panose="020B0604030504040204" pitchFamily="50" charset="-128"/>
                <a:ea typeface="メイリオ" panose="020B0604030504040204" pitchFamily="50" charset="-128"/>
              </a:rPr>
              <a:t>・特に、南河内地域や泉南地域では、</a:t>
            </a:r>
            <a:r>
              <a:rPr lang="en-US" altLang="ja-JP" sz="1200" dirty="0">
                <a:latin typeface="メイリオ" panose="020B0604030504040204" pitchFamily="50" charset="-128"/>
                <a:ea typeface="メイリオ" panose="020B0604030504040204" pitchFamily="50" charset="-128"/>
              </a:rPr>
              <a:t>2040</a:t>
            </a:r>
            <a:r>
              <a:rPr lang="ja-JP" altLang="en-US" sz="1200" dirty="0">
                <a:latin typeface="メイリオ" panose="020B0604030504040204" pitchFamily="50" charset="-128"/>
                <a:ea typeface="メイリオ" panose="020B0604030504040204" pitchFamily="50" charset="-128"/>
              </a:rPr>
              <a:t>年に高齢者人口が４割を超えるとともに、生産年齢人口が５割を切り、更なる高齢化が見込まれる</a:t>
            </a:r>
          </a:p>
        </p:txBody>
      </p:sp>
    </p:spTree>
    <p:extLst>
      <p:ext uri="{BB962C8B-B14F-4D97-AF65-F5344CB8AC3E}">
        <p14:creationId xmlns:p14="http://schemas.microsoft.com/office/powerpoint/2010/main" val="3723035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351533" y="1974056"/>
            <a:ext cx="3243353" cy="3785944"/>
          </a:xfrm>
          <a:prstGeom prst="rect">
            <a:avLst/>
          </a:prstGeom>
        </p:spPr>
      </p:pic>
      <p:pic>
        <p:nvPicPr>
          <p:cNvPr id="5" name="図 4"/>
          <p:cNvPicPr>
            <a:picLocks noChangeAspect="1"/>
          </p:cNvPicPr>
          <p:nvPr/>
        </p:nvPicPr>
        <p:blipFill>
          <a:blip r:embed="rId3"/>
          <a:stretch>
            <a:fillRect/>
          </a:stretch>
        </p:blipFill>
        <p:spPr>
          <a:xfrm>
            <a:off x="4320000" y="1974056"/>
            <a:ext cx="3243353" cy="3785944"/>
          </a:xfrm>
          <a:prstGeom prst="rect">
            <a:avLst/>
          </a:prstGeom>
        </p:spPr>
      </p:pic>
      <p:pic>
        <p:nvPicPr>
          <p:cNvPr id="10" name="図 9"/>
          <p:cNvPicPr>
            <a:picLocks noChangeAspect="1"/>
          </p:cNvPicPr>
          <p:nvPr/>
        </p:nvPicPr>
        <p:blipFill>
          <a:blip r:embed="rId4"/>
          <a:stretch>
            <a:fillRect/>
          </a:stretch>
        </p:blipFill>
        <p:spPr>
          <a:xfrm>
            <a:off x="8276647" y="1974056"/>
            <a:ext cx="3243353" cy="3785944"/>
          </a:xfrm>
          <a:prstGeom prst="rect">
            <a:avLst/>
          </a:prstGeom>
        </p:spPr>
      </p:pic>
      <p:sp>
        <p:nvSpPr>
          <p:cNvPr id="7" name="正方形/長方形 6">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11" name="正方形/長方形 10">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12" name="正方形/長方形 11">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大阪府の</a:t>
            </a:r>
            <a:r>
              <a:rPr lang="zh-TW" altLang="en-US" sz="2000" b="1" dirty="0">
                <a:solidFill>
                  <a:schemeClr val="tx1"/>
                </a:solidFill>
                <a:latin typeface="メイリオ" panose="020B0604030504040204" pitchFamily="50" charset="-128"/>
                <a:ea typeface="メイリオ" panose="020B0604030504040204" pitchFamily="50" charset="-128"/>
              </a:rPr>
              <a:t>年齢別人口推計（地域別</a:t>
            </a:r>
            <a:r>
              <a:rPr lang="ja-JP" altLang="en-US" sz="2000" b="1" dirty="0">
                <a:solidFill>
                  <a:schemeClr val="tx1"/>
                </a:solidFill>
                <a:latin typeface="メイリオ" panose="020B0604030504040204" pitchFamily="50" charset="-128"/>
                <a:ea typeface="メイリオ" panose="020B0604030504040204" pitchFamily="50" charset="-128"/>
              </a:rPr>
              <a:t>③</a:t>
            </a:r>
            <a:r>
              <a:rPr lang="zh-TW" altLang="en-US" sz="2000" b="1" dirty="0">
                <a:solidFill>
                  <a:schemeClr val="tx1"/>
                </a:solidFill>
                <a:latin typeface="メイリオ" panose="020B0604030504040204" pitchFamily="50" charset="-128"/>
                <a:ea typeface="メイリオ" panose="020B0604030504040204" pitchFamily="50" charset="-128"/>
              </a:rPr>
              <a:t>）</a:t>
            </a:r>
          </a:p>
        </p:txBody>
      </p:sp>
      <p:sp>
        <p:nvSpPr>
          <p:cNvPr id="14" name="テキスト ボックス 13">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人口減少・少子高齢化</a:t>
            </a:r>
          </a:p>
        </p:txBody>
      </p:sp>
      <p:sp>
        <p:nvSpPr>
          <p:cNvPr id="15" name="テキスト ボックス 14">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第１回部会資料再掲</a:t>
            </a:r>
            <a:endParaRPr lang="ja-JP" altLang="en-US" sz="1200" dirty="0">
              <a:latin typeface="メイリオ" panose="020B0604030504040204" pitchFamily="50" charset="-128"/>
              <a:ea typeface="メイリオ" panose="020B0604030504040204" pitchFamily="50" charset="-128"/>
            </a:endParaRPr>
          </a:p>
        </p:txBody>
      </p:sp>
      <p:sp>
        <p:nvSpPr>
          <p:cNvPr id="16" name="スライド番号プレースホルダー 2">
            <a:extLst>
              <a:ext uri="{FF2B5EF4-FFF2-40B4-BE49-F238E27FC236}">
                <a16:creationId xmlns:a16="http://schemas.microsoft.com/office/drawing/2014/main" id="{567D90AA-E795-467E-BDE0-2C68E44C32BA}"/>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11</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a:extLst>
              <a:ext uri="{FF2B5EF4-FFF2-40B4-BE49-F238E27FC236}">
                <a16:creationId xmlns:a16="http://schemas.microsoft.com/office/drawing/2014/main" id="{ED006B5C-8C90-4D3A-9256-9022D5BCEB5A}"/>
              </a:ext>
            </a:extLst>
          </p:cNvPr>
          <p:cNvSpPr txBox="1"/>
          <p:nvPr/>
        </p:nvSpPr>
        <p:spPr>
          <a:xfrm>
            <a:off x="7200000" y="5832000"/>
            <a:ext cx="4185983" cy="253916"/>
          </a:xfrm>
          <a:prstGeom prst="rect">
            <a:avLst/>
          </a:prstGeom>
          <a:noFill/>
        </p:spPr>
        <p:txBody>
          <a:bodyPr wrap="square" rtlCol="0">
            <a:spAutoFit/>
          </a:bodyPr>
          <a:lstStyle/>
          <a:p>
            <a:pPr algn="r" fontAlgn="base">
              <a:spcBef>
                <a:spcPct val="50000"/>
              </a:spcBef>
              <a:spcAft>
                <a:spcPct val="0"/>
              </a:spcAft>
            </a:pPr>
            <a:r>
              <a:rPr lang="en-US" altLang="ja-JP" sz="9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9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小数点第二位以下を四捨五入しているため、必ずしも</a:t>
            </a:r>
            <a:r>
              <a:rPr lang="en-US" altLang="ja-JP" sz="9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100</a:t>
            </a:r>
            <a:r>
              <a:rPr lang="ja-JP" altLang="en-US" sz="9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％とはならない。</a:t>
            </a:r>
            <a:r>
              <a:rPr lang="ja-JP" altLang="en-US" sz="105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　　　　　　　　　　　　　　</a:t>
            </a:r>
          </a:p>
        </p:txBody>
      </p:sp>
      <p:sp>
        <p:nvSpPr>
          <p:cNvPr id="18" name="テキスト ボックス 17">
            <a:extLst>
              <a:ext uri="{FF2B5EF4-FFF2-40B4-BE49-F238E27FC236}">
                <a16:creationId xmlns:a16="http://schemas.microsoft.com/office/drawing/2014/main" id="{2B1ACCDE-272F-41FF-ABDF-ADB20CB3E854}"/>
              </a:ext>
            </a:extLst>
          </p:cNvPr>
          <p:cNvSpPr txBox="1"/>
          <p:nvPr/>
        </p:nvSpPr>
        <p:spPr>
          <a:xfrm>
            <a:off x="1182335" y="6427177"/>
            <a:ext cx="10872984" cy="234286"/>
          </a:xfrm>
          <a:prstGeom prst="rect">
            <a:avLst/>
          </a:prstGeom>
          <a:noFill/>
        </p:spPr>
        <p:txBody>
          <a:bodyPr wrap="square" tIns="72000" bIns="0">
            <a:spAutoFit/>
          </a:bodyPr>
          <a:lstStyle/>
          <a:p>
            <a:pPr algn="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出典：大阪府高齢者計画</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（一部加工）、国立社会保障・人口問題研究所　令和５年推計</a:t>
            </a:r>
          </a:p>
        </p:txBody>
      </p:sp>
      <p:sp>
        <p:nvSpPr>
          <p:cNvPr id="20" name="テキスト ボックス 19">
            <a:extLst>
              <a:ext uri="{FF2B5EF4-FFF2-40B4-BE49-F238E27FC236}">
                <a16:creationId xmlns:a16="http://schemas.microsoft.com/office/drawing/2014/main" id="{838231FF-4A26-45C6-9D45-728BB275CF05}"/>
              </a:ext>
            </a:extLst>
          </p:cNvPr>
          <p:cNvSpPr txBox="1"/>
          <p:nvPr/>
        </p:nvSpPr>
        <p:spPr>
          <a:xfrm>
            <a:off x="288000" y="1080000"/>
            <a:ext cx="11520000" cy="442035"/>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・全地域で、高齢者人口の割合が増加し、生産年齢人口及び年少人口の割合が減少する見込み</a:t>
            </a:r>
          </a:p>
          <a:p>
            <a:pPr marL="146050" indent="-146050" algn="just"/>
            <a:r>
              <a:rPr lang="ja-JP" altLang="en-US" sz="1200" dirty="0">
                <a:latin typeface="メイリオ" panose="020B0604030504040204" pitchFamily="50" charset="-128"/>
                <a:ea typeface="メイリオ" panose="020B0604030504040204" pitchFamily="50" charset="-128"/>
              </a:rPr>
              <a:t>・特に、南河内地域や泉南地域では、</a:t>
            </a:r>
            <a:r>
              <a:rPr lang="en-US" altLang="ja-JP" sz="1200" dirty="0">
                <a:latin typeface="メイリオ" panose="020B0604030504040204" pitchFamily="50" charset="-128"/>
                <a:ea typeface="メイリオ" panose="020B0604030504040204" pitchFamily="50" charset="-128"/>
              </a:rPr>
              <a:t>2040</a:t>
            </a:r>
            <a:r>
              <a:rPr lang="ja-JP" altLang="en-US" sz="1200" dirty="0">
                <a:latin typeface="メイリオ" panose="020B0604030504040204" pitchFamily="50" charset="-128"/>
                <a:ea typeface="メイリオ" panose="020B0604030504040204" pitchFamily="50" charset="-128"/>
              </a:rPr>
              <a:t>年に高齢者人口が４割を超えるとともに、生産年齢人口が５割を切り、更なる高齢化が見込まれる</a:t>
            </a:r>
          </a:p>
        </p:txBody>
      </p:sp>
    </p:spTree>
    <p:extLst>
      <p:ext uri="{BB962C8B-B14F-4D97-AF65-F5344CB8AC3E}">
        <p14:creationId xmlns:p14="http://schemas.microsoft.com/office/powerpoint/2010/main" val="4058575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999" y="1620000"/>
            <a:ext cx="11156647" cy="5017443"/>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12</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大阪府の世帯</a:t>
            </a:r>
            <a:r>
              <a:rPr lang="zh-TW" altLang="en-US" sz="2000" b="1" dirty="0">
                <a:solidFill>
                  <a:schemeClr val="tx1"/>
                </a:solidFill>
                <a:latin typeface="メイリオ" panose="020B0604030504040204" pitchFamily="50" charset="-128"/>
                <a:ea typeface="メイリオ" panose="020B0604030504040204" pitchFamily="50" charset="-128"/>
              </a:rPr>
              <a:t>推計（全体）</a:t>
            </a:r>
          </a:p>
        </p:txBody>
      </p:sp>
      <p:sp>
        <p:nvSpPr>
          <p:cNvPr id="26" name="テキスト ボックス 25">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第１回部会資料再掲</a:t>
            </a:r>
            <a:endParaRPr lang="ja-JP" altLang="en-US" sz="1200" dirty="0">
              <a:latin typeface="メイリオ" panose="020B0604030504040204" pitchFamily="50" charset="-128"/>
              <a:ea typeface="メイリオ" panose="020B0604030504040204" pitchFamily="50" charset="-128"/>
            </a:endParaRPr>
          </a:p>
        </p:txBody>
      </p:sp>
      <p:sp>
        <p:nvSpPr>
          <p:cNvPr id="30" name="テキスト ボックス 29">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a:latin typeface="メイリオ" panose="020B0604030504040204" pitchFamily="50" charset="-128"/>
                <a:ea typeface="メイリオ" panose="020B0604030504040204" pitchFamily="50" charset="-128"/>
              </a:rPr>
              <a:t>人口減少・少子高齢化</a:t>
            </a:r>
            <a:endParaRPr lang="ja-JP" altLang="en-US" sz="1400" b="1" dirty="0">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09C3D4E8-9A92-47BA-BEC5-A207EF95EB64}"/>
              </a:ext>
            </a:extLst>
          </p:cNvPr>
          <p:cNvSpPr txBox="1"/>
          <p:nvPr/>
        </p:nvSpPr>
        <p:spPr>
          <a:xfrm>
            <a:off x="288000" y="1080000"/>
            <a:ext cx="11520000" cy="257369"/>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・人問研推計によると、令和</a:t>
            </a:r>
            <a:r>
              <a:rPr lang="en-US" altLang="ja-JP" sz="1200" dirty="0">
                <a:latin typeface="メイリオ" panose="020B0604030504040204" pitchFamily="50" charset="-128"/>
                <a:ea typeface="メイリオ" panose="020B0604030504040204" pitchFamily="50" charset="-128"/>
              </a:rPr>
              <a:t>22</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2040</a:t>
            </a:r>
            <a:r>
              <a:rPr lang="ja-JP" altLang="en-US" sz="1200" dirty="0">
                <a:latin typeface="メイリオ" panose="020B0604030504040204" pitchFamily="50" charset="-128"/>
                <a:ea typeface="メイリオ" panose="020B0604030504040204" pitchFamily="50" charset="-128"/>
              </a:rPr>
              <a:t>年）の世帯数は約</a:t>
            </a:r>
            <a:r>
              <a:rPr lang="en-US" altLang="ja-JP" sz="1200" dirty="0">
                <a:latin typeface="メイリオ" panose="020B0604030504040204" pitchFamily="50" charset="-128"/>
                <a:ea typeface="メイリオ" panose="020B0604030504040204" pitchFamily="50" charset="-128"/>
              </a:rPr>
              <a:t>367</a:t>
            </a:r>
            <a:r>
              <a:rPr lang="ja-JP" altLang="en-US" sz="1200" dirty="0">
                <a:latin typeface="メイリオ" panose="020B0604030504040204" pitchFamily="50" charset="-128"/>
                <a:ea typeface="メイリオ" panose="020B0604030504040204" pitchFamily="50" charset="-128"/>
              </a:rPr>
              <a:t>万世帯と見込まれる</a:t>
            </a:r>
          </a:p>
        </p:txBody>
      </p:sp>
      <p:sp>
        <p:nvSpPr>
          <p:cNvPr id="19" name="テキスト ボックス 18">
            <a:extLst>
              <a:ext uri="{FF2B5EF4-FFF2-40B4-BE49-F238E27FC236}">
                <a16:creationId xmlns:a16="http://schemas.microsoft.com/office/drawing/2014/main" id="{1C80D88E-5FAD-4EEA-9501-1264FE5F6850}"/>
              </a:ext>
            </a:extLst>
          </p:cNvPr>
          <p:cNvSpPr txBox="1"/>
          <p:nvPr/>
        </p:nvSpPr>
        <p:spPr>
          <a:xfrm>
            <a:off x="1182335" y="6427177"/>
            <a:ext cx="10872984" cy="234286"/>
          </a:xfrm>
          <a:prstGeom prst="rect">
            <a:avLst/>
          </a:prstGeom>
          <a:noFill/>
        </p:spPr>
        <p:txBody>
          <a:bodyPr wrap="square" tIns="72000" bIns="0">
            <a:spAutoFit/>
          </a:bodyPr>
          <a:lstStyle/>
          <a:p>
            <a:pPr algn="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R2</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以前：「国勢調査」（総務省統計局）、</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R2</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以降：国立社会保障人口問題研究所推計（</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H31.4</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）より大阪府作成</a:t>
            </a:r>
          </a:p>
        </p:txBody>
      </p:sp>
    </p:spTree>
    <p:extLst>
      <p:ext uri="{BB962C8B-B14F-4D97-AF65-F5344CB8AC3E}">
        <p14:creationId xmlns:p14="http://schemas.microsoft.com/office/powerpoint/2010/main" val="572629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216198" y="3385759"/>
            <a:ext cx="3218967" cy="2865368"/>
          </a:xfrm>
          <a:prstGeom prst="rect">
            <a:avLst/>
          </a:prstGeom>
        </p:spPr>
      </p:pic>
      <p:pic>
        <p:nvPicPr>
          <p:cNvPr id="33" name="図 32">
            <a:extLst>
              <a:ext uri="{FF2B5EF4-FFF2-40B4-BE49-F238E27FC236}">
                <a16:creationId xmlns:a16="http://schemas.microsoft.com/office/drawing/2014/main" id="{8CE37951-4E40-71AE-F55D-806EC80DBC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992" t="18388" r="6364"/>
          <a:stretch/>
        </p:blipFill>
        <p:spPr bwMode="auto">
          <a:xfrm>
            <a:off x="8315325" y="1024640"/>
            <a:ext cx="3759044" cy="5339134"/>
          </a:xfrm>
          <a:prstGeom prst="rect">
            <a:avLst/>
          </a:prstGeom>
          <a:ln>
            <a:noFill/>
          </a:ln>
          <a:extLst>
            <a:ext uri="{53640926-AAD7-44D8-BBD7-CCE9431645EC}">
              <a14:shadowObscured xmlns:a14="http://schemas.microsoft.com/office/drawing/2010/main"/>
            </a:ext>
          </a:extLst>
        </p:spPr>
      </p:pic>
      <p:pic>
        <p:nvPicPr>
          <p:cNvPr id="34" name="図 33">
            <a:extLst>
              <a:ext uri="{FF2B5EF4-FFF2-40B4-BE49-F238E27FC236}">
                <a16:creationId xmlns:a16="http://schemas.microsoft.com/office/drawing/2014/main" id="{A1963764-B870-8F8C-9EBF-7633BEDD75E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07" t="18363" r="6221"/>
          <a:stretch/>
        </p:blipFill>
        <p:spPr bwMode="auto">
          <a:xfrm>
            <a:off x="4238624" y="1010808"/>
            <a:ext cx="3740869" cy="5364153"/>
          </a:xfrm>
          <a:prstGeom prst="rect">
            <a:avLst/>
          </a:prstGeom>
          <a:ln>
            <a:noFill/>
          </a:ln>
          <a:extLst>
            <a:ext uri="{53640926-AAD7-44D8-BBD7-CCE9431645EC}">
              <a14:shadowObscured xmlns:a14="http://schemas.microsoft.com/office/drawing/2010/main"/>
            </a:ext>
          </a:extLst>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13</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大阪府の世帯</a:t>
            </a:r>
            <a:r>
              <a:rPr lang="zh-TW" altLang="en-US" sz="2000" b="1" dirty="0">
                <a:solidFill>
                  <a:schemeClr val="tx1"/>
                </a:solidFill>
                <a:latin typeface="メイリオ" panose="020B0604030504040204" pitchFamily="50" charset="-128"/>
                <a:ea typeface="メイリオ" panose="020B0604030504040204" pitchFamily="50" charset="-128"/>
              </a:rPr>
              <a:t>推計（</a:t>
            </a:r>
            <a:r>
              <a:rPr lang="ja-JP" altLang="en-US" sz="2000" b="1" dirty="0">
                <a:solidFill>
                  <a:schemeClr val="tx1"/>
                </a:solidFill>
                <a:latin typeface="メイリオ" panose="020B0604030504040204" pitchFamily="50" charset="-128"/>
                <a:ea typeface="メイリオ" panose="020B0604030504040204" pitchFamily="50" charset="-128"/>
              </a:rPr>
              <a:t>地域別</a:t>
            </a:r>
            <a:r>
              <a:rPr lang="zh-TW" altLang="en-US" sz="2000" b="1" dirty="0">
                <a:solidFill>
                  <a:schemeClr val="tx1"/>
                </a:solidFill>
                <a:latin typeface="メイリオ" panose="020B0604030504040204" pitchFamily="50" charset="-128"/>
                <a:ea typeface="メイリオ" panose="020B0604030504040204" pitchFamily="50" charset="-128"/>
              </a:rPr>
              <a:t>）</a:t>
            </a:r>
          </a:p>
        </p:txBody>
      </p:sp>
      <p:sp>
        <p:nvSpPr>
          <p:cNvPr id="26" name="テキスト ボックス 25">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第１回部会資料再掲</a:t>
            </a:r>
            <a:endParaRPr lang="ja-JP" altLang="en-US" sz="1200" dirty="0">
              <a:latin typeface="メイリオ" panose="020B0604030504040204" pitchFamily="50" charset="-128"/>
              <a:ea typeface="メイリオ" panose="020B0604030504040204" pitchFamily="50" charset="-128"/>
            </a:endParaRPr>
          </a:p>
        </p:txBody>
      </p:sp>
      <p:sp>
        <p:nvSpPr>
          <p:cNvPr id="30" name="テキスト ボックス 29">
            <a:extLst>
              <a:ext uri="{FF2B5EF4-FFF2-40B4-BE49-F238E27FC236}">
                <a16:creationId xmlns:a16="http://schemas.microsoft.com/office/drawing/2014/main" id="{81EB8B2A-80D3-3449-1A17-914C974C0414}"/>
              </a:ext>
            </a:extLst>
          </p:cNvPr>
          <p:cNvSpPr txBox="1"/>
          <p:nvPr/>
        </p:nvSpPr>
        <p:spPr>
          <a:xfrm>
            <a:off x="154597" y="3112523"/>
            <a:ext cx="2863866" cy="288147"/>
          </a:xfrm>
          <a:prstGeom prst="rect">
            <a:avLst/>
          </a:prstGeom>
          <a:noFill/>
        </p:spPr>
        <p:txBody>
          <a:bodyPr wrap="square" tIns="72000" bIns="0">
            <a:spAutoFit/>
          </a:bodyPr>
          <a:lstStyle/>
          <a:p>
            <a:pPr algn="just"/>
            <a:r>
              <a:rPr lang="ja-JP" altLang="en-US" sz="1400" dirty="0">
                <a:latin typeface="メイリオ" panose="020B0604030504040204" pitchFamily="50" charset="-128"/>
                <a:ea typeface="メイリオ" panose="020B0604030504040204" pitchFamily="50" charset="-128"/>
              </a:rPr>
              <a:t>● </a:t>
            </a:r>
            <a:r>
              <a:rPr lang="zh-CN" altLang="en-US" sz="1400" dirty="0">
                <a:latin typeface="メイリオ" panose="020B0604030504040204" pitchFamily="50" charset="-128"/>
                <a:ea typeface="メイリオ" panose="020B0604030504040204" pitchFamily="50" charset="-128"/>
              </a:rPr>
              <a:t>世帯総数、増減数</a:t>
            </a:r>
            <a:endParaRPr lang="en-US" altLang="ja-JP" sz="1400" dirty="0">
              <a:latin typeface="メイリオ" panose="020B0604030504040204" pitchFamily="50" charset="-128"/>
              <a:ea typeface="メイリオ" panose="020B0604030504040204" pitchFamily="50" charset="-128"/>
            </a:endParaRPr>
          </a:p>
        </p:txBody>
      </p:sp>
      <p:sp>
        <p:nvSpPr>
          <p:cNvPr id="35" name="テキスト ボックス 34">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a:latin typeface="メイリオ" panose="020B0604030504040204" pitchFamily="50" charset="-128"/>
                <a:ea typeface="メイリオ" panose="020B0604030504040204" pitchFamily="50" charset="-128"/>
              </a:rPr>
              <a:t>人口減少・少子高齢化</a:t>
            </a:r>
            <a:endParaRPr lang="ja-JP" altLang="en-US" sz="1400" b="1" dirty="0">
              <a:latin typeface="メイリオ" panose="020B0604030504040204" pitchFamily="50" charset="-128"/>
              <a:ea typeface="メイリオ" panose="020B0604030504040204" pitchFamily="50" charset="-128"/>
            </a:endParaRPr>
          </a:p>
        </p:txBody>
      </p:sp>
      <p:pic>
        <p:nvPicPr>
          <p:cNvPr id="21" name="図 20">
            <a:extLst>
              <a:ext uri="{FF2B5EF4-FFF2-40B4-BE49-F238E27FC236}">
                <a16:creationId xmlns:a16="http://schemas.microsoft.com/office/drawing/2014/main" id="{6CB322BF-CB8D-43D7-8A32-4A114477817D}"/>
              </a:ext>
            </a:extLst>
          </p:cNvPr>
          <p:cNvPicPr>
            <a:picLocks/>
          </p:cNvPicPr>
          <p:nvPr/>
        </p:nvPicPr>
        <p:blipFill rotWithShape="1">
          <a:blip r:embed="rId6" cstate="screen">
            <a:extLst>
              <a:ext uri="{28A0092B-C50C-407E-A947-70E740481C1C}">
                <a14:useLocalDpi xmlns:a14="http://schemas.microsoft.com/office/drawing/2010/main"/>
              </a:ext>
            </a:extLst>
          </a:blip>
          <a:srcRect/>
          <a:stretch/>
        </p:blipFill>
        <p:spPr>
          <a:xfrm>
            <a:off x="8286750" y="980121"/>
            <a:ext cx="3796070" cy="5382579"/>
          </a:xfrm>
          <a:prstGeom prst="rect">
            <a:avLst/>
          </a:prstGeom>
        </p:spPr>
      </p:pic>
      <p:pic>
        <p:nvPicPr>
          <p:cNvPr id="27" name="図 26">
            <a:extLst>
              <a:ext uri="{FF2B5EF4-FFF2-40B4-BE49-F238E27FC236}">
                <a16:creationId xmlns:a16="http://schemas.microsoft.com/office/drawing/2014/main" id="{D6326554-A7AF-4576-9E10-4C8CEF91C0A8}"/>
              </a:ext>
            </a:extLst>
          </p:cNvPr>
          <p:cNvPicPr>
            <a:picLocks/>
          </p:cNvPicPr>
          <p:nvPr/>
        </p:nvPicPr>
        <p:blipFill rotWithShape="1">
          <a:blip r:embed="rId7" cstate="screen">
            <a:extLst>
              <a:ext uri="{28A0092B-C50C-407E-A947-70E740481C1C}">
                <a14:useLocalDpi xmlns:a14="http://schemas.microsoft.com/office/drawing/2010/main"/>
              </a:ext>
            </a:extLst>
          </a:blip>
          <a:srcRect/>
          <a:stretch/>
        </p:blipFill>
        <p:spPr>
          <a:xfrm>
            <a:off x="4204073" y="974145"/>
            <a:ext cx="3831611" cy="5447056"/>
          </a:xfrm>
          <a:prstGeom prst="rect">
            <a:avLst/>
          </a:prstGeom>
        </p:spPr>
      </p:pic>
      <p:sp>
        <p:nvSpPr>
          <p:cNvPr id="24" name="テキスト ボックス 23">
            <a:extLst>
              <a:ext uri="{FF2B5EF4-FFF2-40B4-BE49-F238E27FC236}">
                <a16:creationId xmlns:a16="http://schemas.microsoft.com/office/drawing/2014/main" id="{73772B60-2312-5EC6-5471-1BFFDCC8C827}"/>
              </a:ext>
            </a:extLst>
          </p:cNvPr>
          <p:cNvSpPr txBox="1"/>
          <p:nvPr/>
        </p:nvSpPr>
        <p:spPr>
          <a:xfrm>
            <a:off x="10562369" y="1043150"/>
            <a:ext cx="1512000" cy="216000"/>
          </a:xfrm>
          <a:prstGeom prst="rect">
            <a:avLst/>
          </a:prstGeom>
          <a:noFill/>
        </p:spPr>
        <p:txBody>
          <a:bodyPr wrap="square" lIns="36000" tIns="36000" rIns="36000" bIns="0">
            <a:noAutofit/>
          </a:bodyPr>
          <a:lstStyle/>
          <a:p>
            <a:pPr algn="r"/>
            <a:r>
              <a:rPr lang="ja-JP" altLang="en-US" sz="1200" dirty="0">
                <a:latin typeface="メイリオ" panose="020B0604030504040204" pitchFamily="50" charset="-128"/>
                <a:ea typeface="メイリオ" panose="020B0604030504040204" pitchFamily="50" charset="-128"/>
              </a:rPr>
              <a:t>増減数（</a:t>
            </a:r>
            <a:r>
              <a:rPr lang="en-US" altLang="ja-JP" sz="1200" dirty="0">
                <a:latin typeface="メイリオ" panose="020B0604030504040204" pitchFamily="50" charset="-128"/>
                <a:ea typeface="メイリオ" panose="020B0604030504040204" pitchFamily="50" charset="-128"/>
              </a:rPr>
              <a:t>H27-R2</a:t>
            </a:r>
            <a:r>
              <a:rPr lang="ja-JP" altLang="en-US" sz="1200" dirty="0">
                <a:latin typeface="メイリオ" panose="020B0604030504040204" pitchFamily="50" charset="-128"/>
                <a:ea typeface="メイリオ" panose="020B0604030504040204" pitchFamily="50" charset="-128"/>
              </a:rPr>
              <a:t>）</a:t>
            </a:r>
            <a:endParaRPr lang="en-US" altLang="ja-JP" sz="1200" dirty="0">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29E9C21B-2872-A9C2-A7B7-D6A9F7C9E2D3}"/>
              </a:ext>
            </a:extLst>
          </p:cNvPr>
          <p:cNvSpPr txBox="1"/>
          <p:nvPr/>
        </p:nvSpPr>
        <p:spPr>
          <a:xfrm>
            <a:off x="6601660" y="1043150"/>
            <a:ext cx="1440000" cy="216000"/>
          </a:xfrm>
          <a:prstGeom prst="rect">
            <a:avLst/>
          </a:prstGeom>
          <a:noFill/>
        </p:spPr>
        <p:txBody>
          <a:bodyPr wrap="square" lIns="36000" tIns="36000" rIns="36000" bIns="0">
            <a:noAutofit/>
          </a:bodyPr>
          <a:lstStyle/>
          <a:p>
            <a:pPr algn="r"/>
            <a:r>
              <a:rPr lang="ja-JP" altLang="en-US" sz="1200" dirty="0">
                <a:latin typeface="メイリオ" panose="020B0604030504040204" pitchFamily="50" charset="-128"/>
                <a:ea typeface="メイリオ" panose="020B0604030504040204" pitchFamily="50" charset="-128"/>
              </a:rPr>
              <a:t>世帯総数（</a:t>
            </a:r>
            <a:r>
              <a:rPr lang="en-US" altLang="ja-JP" sz="1200" dirty="0">
                <a:latin typeface="メイリオ" panose="020B0604030504040204" pitchFamily="50" charset="-128"/>
                <a:ea typeface="メイリオ" panose="020B0604030504040204" pitchFamily="50" charset="-128"/>
              </a:rPr>
              <a:t>R2</a:t>
            </a:r>
            <a:r>
              <a:rPr lang="ja-JP" altLang="en-US" sz="1200" dirty="0">
                <a:latin typeface="メイリオ" panose="020B0604030504040204" pitchFamily="50" charset="-128"/>
                <a:ea typeface="メイリオ" panose="020B0604030504040204" pitchFamily="50" charset="-128"/>
              </a:rPr>
              <a:t>）</a:t>
            </a:r>
            <a:endParaRPr lang="en-US" altLang="ja-JP" sz="1200" dirty="0">
              <a:latin typeface="メイリオ" panose="020B0604030504040204" pitchFamily="50" charset="-128"/>
              <a:ea typeface="メイリオ" panose="020B0604030504040204" pitchFamily="50" charset="-128"/>
            </a:endParaRPr>
          </a:p>
        </p:txBody>
      </p:sp>
      <p:sp>
        <p:nvSpPr>
          <p:cNvPr id="28" name="テキスト ボックス 27">
            <a:extLst>
              <a:ext uri="{FF2B5EF4-FFF2-40B4-BE49-F238E27FC236}">
                <a16:creationId xmlns:a16="http://schemas.microsoft.com/office/drawing/2014/main" id="{681664C8-21EB-4FFC-9A56-D1EFF9CB09E5}"/>
              </a:ext>
            </a:extLst>
          </p:cNvPr>
          <p:cNvSpPr txBox="1"/>
          <p:nvPr/>
        </p:nvSpPr>
        <p:spPr>
          <a:xfrm>
            <a:off x="1182335" y="6427177"/>
            <a:ext cx="10872984" cy="395869"/>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latin typeface="メイリオ" panose="020B0604030504040204" pitchFamily="50" charset="-128"/>
                <a:ea typeface="メイリオ" panose="020B0604030504040204" pitchFamily="50" charset="-128"/>
              </a:rPr>
              <a:t>国土交通省国土政策局「国土数値情報（行政区域データ）」及び総務省統計局「令和２年国大阪府地域メッシュ統計報告書（</a:t>
            </a:r>
            <a:r>
              <a:rPr lang="en-US" altLang="ja-JP" sz="1050" dirty="0">
                <a:latin typeface="メイリオ" panose="020B0604030504040204" pitchFamily="50" charset="-128"/>
                <a:ea typeface="メイリオ" panose="020B0604030504040204" pitchFamily="50" charset="-128"/>
              </a:rPr>
              <a:t>R5.3</a:t>
            </a:r>
            <a:r>
              <a:rPr lang="ja-JP" altLang="en-US" sz="1050" dirty="0">
                <a:latin typeface="メイリオ" panose="020B0604030504040204" pitchFamily="50" charset="-128"/>
                <a:ea typeface="メイリオ" panose="020B0604030504040204" pitchFamily="50" charset="-128"/>
              </a:rPr>
              <a:t>）</a:t>
            </a:r>
            <a:endParaRPr lang="en-US" altLang="ja-JP" sz="1050" dirty="0">
              <a:latin typeface="メイリオ" panose="020B0604030504040204" pitchFamily="50" charset="-128"/>
              <a:ea typeface="メイリオ" panose="020B0604030504040204" pitchFamily="50" charset="-128"/>
            </a:endParaRPr>
          </a:p>
          <a:p>
            <a:pPr algn="r"/>
            <a:r>
              <a:rPr lang="ja-JP" altLang="en-US" sz="1050" dirty="0">
                <a:latin typeface="メイリオ" panose="020B0604030504040204" pitchFamily="50" charset="-128"/>
                <a:ea typeface="メイリオ" panose="020B0604030504040204" pitchFamily="50" charset="-128"/>
              </a:rPr>
              <a:t>国勢調査－世界測地系 </a:t>
            </a:r>
            <a:r>
              <a:rPr lang="en-US" altLang="ja-JP" sz="1050" dirty="0">
                <a:latin typeface="メイリオ" panose="020B0604030504040204" pitchFamily="50" charset="-128"/>
                <a:ea typeface="メイリオ" panose="020B0604030504040204" pitchFamily="50" charset="-128"/>
              </a:rPr>
              <a:t>500m </a:t>
            </a:r>
            <a:r>
              <a:rPr lang="ja-JP" altLang="en-US" sz="1050" dirty="0">
                <a:latin typeface="メイリオ" panose="020B0604030504040204" pitchFamily="50" charset="-128"/>
                <a:ea typeface="メイリオ" panose="020B0604030504040204" pitchFamily="50" charset="-128"/>
              </a:rPr>
              <a:t>メッシュ境界データ」を元に、大阪府が編集・加工</a:t>
            </a:r>
          </a:p>
        </p:txBody>
      </p:sp>
      <p:sp>
        <p:nvSpPr>
          <p:cNvPr id="29" name="テキスト ボックス 28">
            <a:extLst>
              <a:ext uri="{FF2B5EF4-FFF2-40B4-BE49-F238E27FC236}">
                <a16:creationId xmlns:a16="http://schemas.microsoft.com/office/drawing/2014/main" id="{50F20B4C-EABF-44CB-BC18-C55AFA957343}"/>
              </a:ext>
            </a:extLst>
          </p:cNvPr>
          <p:cNvSpPr txBox="1"/>
          <p:nvPr/>
        </p:nvSpPr>
        <p:spPr>
          <a:xfrm>
            <a:off x="288000" y="1080000"/>
            <a:ext cx="3173115" cy="811367"/>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・人口と同様、大阪市～堺市を中心に、北部から京都方面にかけて世帯密度が集中する傾向</a:t>
            </a:r>
          </a:p>
          <a:p>
            <a:pPr marL="146050" indent="-146050" algn="just"/>
            <a:r>
              <a:rPr lang="ja-JP" altLang="en-US" sz="1200" dirty="0">
                <a:latin typeface="メイリオ" panose="020B0604030504040204" pitchFamily="50" charset="-128"/>
                <a:ea typeface="メイリオ" panose="020B0604030504040204" pitchFamily="50" charset="-128"/>
              </a:rPr>
              <a:t>・世帯数は全地域で増加傾向</a:t>
            </a:r>
          </a:p>
        </p:txBody>
      </p:sp>
    </p:spTree>
    <p:extLst>
      <p:ext uri="{BB962C8B-B14F-4D97-AF65-F5344CB8AC3E}">
        <p14:creationId xmlns:p14="http://schemas.microsoft.com/office/powerpoint/2010/main" val="230627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6589" y="1606313"/>
            <a:ext cx="11516342" cy="4919898"/>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14</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大阪府の</a:t>
            </a:r>
            <a:r>
              <a:rPr lang="zh-TW" altLang="en-US" sz="2000" b="1" dirty="0">
                <a:solidFill>
                  <a:schemeClr val="tx1"/>
                </a:solidFill>
                <a:latin typeface="メイリオ" panose="020B0604030504040204" pitchFamily="50" charset="-128"/>
                <a:ea typeface="メイリオ" panose="020B0604030504040204" pitchFamily="50" charset="-128"/>
              </a:rPr>
              <a:t>家族類型別世帯</a:t>
            </a:r>
            <a:r>
              <a:rPr lang="ja-JP" altLang="en-US" sz="2000" b="1" dirty="0">
                <a:solidFill>
                  <a:schemeClr val="tx1"/>
                </a:solidFill>
                <a:latin typeface="メイリオ" panose="020B0604030504040204" pitchFamily="50" charset="-128"/>
                <a:ea typeface="メイリオ" panose="020B0604030504040204" pitchFamily="50" charset="-128"/>
              </a:rPr>
              <a:t>数の推移</a:t>
            </a:r>
            <a:r>
              <a:rPr lang="zh-TW" altLang="en-US" sz="2000" b="1" dirty="0">
                <a:solidFill>
                  <a:schemeClr val="tx1"/>
                </a:solidFill>
                <a:latin typeface="メイリオ" panose="020B0604030504040204" pitchFamily="50" charset="-128"/>
                <a:ea typeface="メイリオ" panose="020B0604030504040204" pitchFamily="50" charset="-128"/>
              </a:rPr>
              <a:t>（全体）</a:t>
            </a:r>
          </a:p>
        </p:txBody>
      </p:sp>
      <p:sp>
        <p:nvSpPr>
          <p:cNvPr id="15" name="テキスト ボックス 14">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a:latin typeface="メイリオ" panose="020B0604030504040204" pitchFamily="50" charset="-128"/>
                <a:ea typeface="メイリオ" panose="020B0604030504040204" pitchFamily="50" charset="-128"/>
              </a:rPr>
              <a:t>人口減少・少子高齢化</a:t>
            </a:r>
            <a:endParaRPr lang="ja-JP" altLang="en-US" sz="1400" b="1" dirty="0">
              <a:latin typeface="メイリオ" panose="020B0604030504040204" pitchFamily="50" charset="-128"/>
              <a:ea typeface="メイリオ" panose="020B0604030504040204" pitchFamily="50" charset="-128"/>
            </a:endParaRPr>
          </a:p>
        </p:txBody>
      </p:sp>
      <p:sp>
        <p:nvSpPr>
          <p:cNvPr id="25" name="テキスト ボックス 24">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第３回審議会資料再掲</a:t>
            </a:r>
            <a:endParaRPr lang="ja-JP" altLang="en-US" sz="1200"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CAEADA70-225F-45FE-8326-C2E8D44F5493}"/>
              </a:ext>
            </a:extLst>
          </p:cNvPr>
          <p:cNvSpPr txBox="1"/>
          <p:nvPr/>
        </p:nvSpPr>
        <p:spPr>
          <a:xfrm>
            <a:off x="288000" y="1080000"/>
            <a:ext cx="11520000" cy="257369"/>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・単独世帯、夫婦のみの世帯が増加傾向となっている</a:t>
            </a:r>
          </a:p>
        </p:txBody>
      </p:sp>
      <p:sp>
        <p:nvSpPr>
          <p:cNvPr id="21" name="テキスト ボックス 20">
            <a:extLst>
              <a:ext uri="{FF2B5EF4-FFF2-40B4-BE49-F238E27FC236}">
                <a16:creationId xmlns:a16="http://schemas.microsoft.com/office/drawing/2014/main" id="{CDBAD9DA-A3B1-4A97-A12E-98DA27C7DD28}"/>
              </a:ext>
            </a:extLst>
          </p:cNvPr>
          <p:cNvSpPr txBox="1"/>
          <p:nvPr/>
        </p:nvSpPr>
        <p:spPr>
          <a:xfrm>
            <a:off x="1182335" y="6427177"/>
            <a:ext cx="10872984" cy="234286"/>
          </a:xfrm>
          <a:prstGeom prst="rect">
            <a:avLst/>
          </a:prstGeom>
          <a:noFill/>
        </p:spPr>
        <p:txBody>
          <a:bodyPr wrap="square" tIns="72000" bIns="0">
            <a:spAutoFit/>
          </a:bodyPr>
          <a:lstStyle/>
          <a:p>
            <a:pPr algn="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出典：「国勢調査」（総務省統計局）より大阪府作成</a:t>
            </a:r>
          </a:p>
        </p:txBody>
      </p:sp>
    </p:spTree>
    <p:extLst>
      <p:ext uri="{BB962C8B-B14F-4D97-AF65-F5344CB8AC3E}">
        <p14:creationId xmlns:p14="http://schemas.microsoft.com/office/powerpoint/2010/main" val="2729378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360000" y="1799999"/>
            <a:ext cx="11520000" cy="4677254"/>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15</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大阪府の</a:t>
            </a:r>
            <a:r>
              <a:rPr lang="zh-TW" altLang="en-US" sz="2000" b="1" dirty="0">
                <a:solidFill>
                  <a:schemeClr val="tx1"/>
                </a:solidFill>
                <a:latin typeface="メイリオ" panose="020B0604030504040204" pitchFamily="50" charset="-128"/>
                <a:ea typeface="メイリオ" panose="020B0604030504040204" pitchFamily="50" charset="-128"/>
              </a:rPr>
              <a:t>家族類型別世帯</a:t>
            </a:r>
            <a:r>
              <a:rPr lang="ja-JP" altLang="en-US" sz="2000" b="1" dirty="0">
                <a:solidFill>
                  <a:schemeClr val="tx1"/>
                </a:solidFill>
                <a:latin typeface="メイリオ" panose="020B0604030504040204" pitchFamily="50" charset="-128"/>
                <a:ea typeface="メイリオ" panose="020B0604030504040204" pitchFamily="50" charset="-128"/>
              </a:rPr>
              <a:t>数</a:t>
            </a:r>
            <a:r>
              <a:rPr lang="zh-TW" altLang="en-US" sz="2000" b="1" dirty="0">
                <a:solidFill>
                  <a:schemeClr val="tx1"/>
                </a:solidFill>
                <a:latin typeface="メイリオ" panose="020B0604030504040204" pitchFamily="50" charset="-128"/>
                <a:ea typeface="メイリオ" panose="020B0604030504040204" pitchFamily="50" charset="-128"/>
              </a:rPr>
              <a:t>（</a:t>
            </a:r>
            <a:r>
              <a:rPr lang="ja-JP" altLang="en-US" sz="2000" b="1" dirty="0">
                <a:solidFill>
                  <a:schemeClr val="tx1"/>
                </a:solidFill>
                <a:latin typeface="メイリオ" panose="020B0604030504040204" pitchFamily="50" charset="-128"/>
                <a:ea typeface="メイリオ" panose="020B0604030504040204" pitchFamily="50" charset="-128"/>
              </a:rPr>
              <a:t>地域別</a:t>
            </a:r>
            <a:r>
              <a:rPr lang="zh-TW" altLang="en-US" sz="2000" b="1" dirty="0">
                <a:solidFill>
                  <a:schemeClr val="tx1"/>
                </a:solidFill>
                <a:latin typeface="メイリオ" panose="020B0604030504040204" pitchFamily="50" charset="-128"/>
                <a:ea typeface="メイリオ" panose="020B0604030504040204" pitchFamily="50" charset="-128"/>
              </a:rPr>
              <a:t>）</a:t>
            </a:r>
          </a:p>
        </p:txBody>
      </p:sp>
      <p:sp>
        <p:nvSpPr>
          <p:cNvPr id="26" name="テキスト ボックス 25">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第１回部会資料再掲</a:t>
            </a:r>
            <a:endParaRPr lang="ja-JP" altLang="en-US" sz="1200" dirty="0">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a:latin typeface="メイリオ" panose="020B0604030504040204" pitchFamily="50" charset="-128"/>
                <a:ea typeface="メイリオ" panose="020B0604030504040204" pitchFamily="50" charset="-128"/>
              </a:rPr>
              <a:t>人口減少・少子高齢化</a:t>
            </a:r>
            <a:endParaRPr lang="ja-JP" altLang="en-US" sz="1400" b="1"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0B606F6A-CE18-451E-82B3-7373D3B90759}"/>
              </a:ext>
            </a:extLst>
          </p:cNvPr>
          <p:cNvSpPr txBox="1"/>
          <p:nvPr/>
        </p:nvSpPr>
        <p:spPr>
          <a:xfrm>
            <a:off x="288000" y="1080000"/>
            <a:ext cx="11520000" cy="442035"/>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・大阪市は単身世帯が５割弱、親族世帯が４割を占める</a:t>
            </a:r>
          </a:p>
          <a:p>
            <a:pPr marL="146050" indent="-146050" algn="just"/>
            <a:r>
              <a:rPr lang="ja-JP" altLang="en-US" sz="1200" dirty="0">
                <a:latin typeface="メイリオ" panose="020B0604030504040204" pitchFamily="50" charset="-128"/>
                <a:ea typeface="メイリオ" panose="020B0604030504040204" pitchFamily="50" charset="-128"/>
              </a:rPr>
              <a:t>・他地域においては単身世帯が３割前後、親族世帯が６割程度となっている</a:t>
            </a:r>
          </a:p>
        </p:txBody>
      </p:sp>
      <p:sp>
        <p:nvSpPr>
          <p:cNvPr id="23" name="テキスト ボックス 22">
            <a:extLst>
              <a:ext uri="{FF2B5EF4-FFF2-40B4-BE49-F238E27FC236}">
                <a16:creationId xmlns:a16="http://schemas.microsoft.com/office/drawing/2014/main" id="{A82F66BF-1AB2-4DBA-8E1C-A9BC1F46169F}"/>
              </a:ext>
            </a:extLst>
          </p:cNvPr>
          <p:cNvSpPr txBox="1"/>
          <p:nvPr/>
        </p:nvSpPr>
        <p:spPr>
          <a:xfrm>
            <a:off x="1182335" y="6427177"/>
            <a:ext cx="10872984" cy="234286"/>
          </a:xfrm>
          <a:prstGeom prst="rect">
            <a:avLst/>
          </a:prstGeom>
          <a:noFill/>
        </p:spPr>
        <p:txBody>
          <a:bodyPr wrap="square" tIns="72000" bIns="0">
            <a:spAutoFit/>
          </a:bodyPr>
          <a:lstStyle/>
          <a:p>
            <a:pPr algn="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出典：平成</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年住宅・土地統計調査（大阪府独自集計）</a:t>
            </a:r>
          </a:p>
        </p:txBody>
      </p:sp>
      <p:sp>
        <p:nvSpPr>
          <p:cNvPr id="24" name="テキスト ボックス 23">
            <a:extLst>
              <a:ext uri="{FF2B5EF4-FFF2-40B4-BE49-F238E27FC236}">
                <a16:creationId xmlns:a16="http://schemas.microsoft.com/office/drawing/2014/main" id="{98AD3B19-88BB-46A1-89FD-401468A4D2CB}"/>
              </a:ext>
            </a:extLst>
          </p:cNvPr>
          <p:cNvSpPr txBox="1"/>
          <p:nvPr/>
        </p:nvSpPr>
        <p:spPr>
          <a:xfrm>
            <a:off x="4893397" y="596169"/>
            <a:ext cx="504000" cy="221018"/>
          </a:xfrm>
          <a:prstGeom prst="rect">
            <a:avLst/>
          </a:prstGeom>
          <a:solidFill>
            <a:schemeClr val="bg1"/>
          </a:solidFill>
          <a:ln>
            <a:solidFill>
              <a:schemeClr val="tx1"/>
            </a:solidFill>
            <a:prstDash val="sysDash"/>
          </a:ln>
        </p:spPr>
        <p:txBody>
          <a:bodyPr wrap="square" tIns="36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割合</a:t>
            </a:r>
            <a:endParaRPr lang="ja-JP" altLang="en-US" sz="1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707613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362001" y="1783066"/>
            <a:ext cx="11574000" cy="4809320"/>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16</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大阪府の</a:t>
            </a:r>
            <a:r>
              <a:rPr lang="zh-TW" altLang="en-US" sz="2000" b="1" dirty="0">
                <a:solidFill>
                  <a:schemeClr val="tx1"/>
                </a:solidFill>
                <a:latin typeface="メイリオ" panose="020B0604030504040204" pitchFamily="50" charset="-128"/>
                <a:ea typeface="メイリオ" panose="020B0604030504040204" pitchFamily="50" charset="-128"/>
              </a:rPr>
              <a:t>家族類型別世帯</a:t>
            </a:r>
            <a:r>
              <a:rPr lang="ja-JP" altLang="en-US" sz="2000" b="1" dirty="0">
                <a:solidFill>
                  <a:schemeClr val="tx1"/>
                </a:solidFill>
                <a:latin typeface="メイリオ" panose="020B0604030504040204" pitchFamily="50" charset="-128"/>
                <a:ea typeface="メイリオ" panose="020B0604030504040204" pitchFamily="50" charset="-128"/>
              </a:rPr>
              <a:t>数</a:t>
            </a:r>
            <a:r>
              <a:rPr lang="zh-TW" altLang="en-US" sz="2000" b="1" dirty="0">
                <a:solidFill>
                  <a:schemeClr val="tx1"/>
                </a:solidFill>
                <a:latin typeface="メイリオ" panose="020B0604030504040204" pitchFamily="50" charset="-128"/>
                <a:ea typeface="メイリオ" panose="020B0604030504040204" pitchFamily="50" charset="-128"/>
              </a:rPr>
              <a:t>（</a:t>
            </a:r>
            <a:r>
              <a:rPr lang="ja-JP" altLang="en-US" sz="2000" b="1" dirty="0">
                <a:solidFill>
                  <a:schemeClr val="tx1"/>
                </a:solidFill>
                <a:latin typeface="メイリオ" panose="020B0604030504040204" pitchFamily="50" charset="-128"/>
                <a:ea typeface="メイリオ" panose="020B0604030504040204" pitchFamily="50" charset="-128"/>
              </a:rPr>
              <a:t>地域別</a:t>
            </a:r>
            <a:r>
              <a:rPr lang="zh-TW" altLang="en-US" sz="2000" b="1" dirty="0">
                <a:solidFill>
                  <a:schemeClr val="tx1"/>
                </a:solidFill>
                <a:latin typeface="メイリオ" panose="020B0604030504040204" pitchFamily="50" charset="-128"/>
                <a:ea typeface="メイリオ" panose="020B0604030504040204" pitchFamily="50" charset="-128"/>
              </a:rPr>
              <a:t>）</a:t>
            </a:r>
          </a:p>
        </p:txBody>
      </p:sp>
      <p:sp>
        <p:nvSpPr>
          <p:cNvPr id="26" name="テキスト ボックス 25">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第１回部会資料再掲</a:t>
            </a:r>
            <a:endParaRPr lang="ja-JP" altLang="en-US" sz="1200" dirty="0">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a:latin typeface="メイリオ" panose="020B0604030504040204" pitchFamily="50" charset="-128"/>
                <a:ea typeface="メイリオ" panose="020B0604030504040204" pitchFamily="50" charset="-128"/>
              </a:rPr>
              <a:t>人口減少・少子高齢化</a:t>
            </a:r>
            <a:endParaRPr lang="ja-JP" altLang="en-US" sz="1400" b="1"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F73600CA-CEED-4371-8C84-D8F7D09B095B}"/>
              </a:ext>
            </a:extLst>
          </p:cNvPr>
          <p:cNvSpPr txBox="1"/>
          <p:nvPr/>
        </p:nvSpPr>
        <p:spPr>
          <a:xfrm>
            <a:off x="288000" y="1080000"/>
            <a:ext cx="11520000" cy="442035"/>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・大阪市は単身世帯が５割弱、親族世帯が４割を占める</a:t>
            </a:r>
          </a:p>
          <a:p>
            <a:pPr marL="146050" indent="-146050" algn="just"/>
            <a:r>
              <a:rPr lang="ja-JP" altLang="en-US" sz="1200" dirty="0">
                <a:latin typeface="メイリオ" panose="020B0604030504040204" pitchFamily="50" charset="-128"/>
                <a:ea typeface="メイリオ" panose="020B0604030504040204" pitchFamily="50" charset="-128"/>
              </a:rPr>
              <a:t>・他地域においては単身世帯が３割前後、親族世帯が６割程度となっている</a:t>
            </a:r>
          </a:p>
        </p:txBody>
      </p:sp>
      <p:sp>
        <p:nvSpPr>
          <p:cNvPr id="22" name="テキスト ボックス 21">
            <a:extLst>
              <a:ext uri="{FF2B5EF4-FFF2-40B4-BE49-F238E27FC236}">
                <a16:creationId xmlns:a16="http://schemas.microsoft.com/office/drawing/2014/main" id="{4EFD82EB-96BE-442B-8698-08C97EF7D5A3}"/>
              </a:ext>
            </a:extLst>
          </p:cNvPr>
          <p:cNvSpPr txBox="1"/>
          <p:nvPr/>
        </p:nvSpPr>
        <p:spPr>
          <a:xfrm>
            <a:off x="1182335" y="6427177"/>
            <a:ext cx="10872984" cy="234286"/>
          </a:xfrm>
          <a:prstGeom prst="rect">
            <a:avLst/>
          </a:prstGeom>
          <a:noFill/>
        </p:spPr>
        <p:txBody>
          <a:bodyPr wrap="square" tIns="72000" bIns="0">
            <a:spAutoFit/>
          </a:bodyPr>
          <a:lstStyle/>
          <a:p>
            <a:pPr algn="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出典：平成</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年住宅・土地統計調査（大阪府独自集計）</a:t>
            </a:r>
          </a:p>
        </p:txBody>
      </p:sp>
      <p:sp>
        <p:nvSpPr>
          <p:cNvPr id="23" name="テキスト ボックス 22">
            <a:extLst>
              <a:ext uri="{FF2B5EF4-FFF2-40B4-BE49-F238E27FC236}">
                <a16:creationId xmlns:a16="http://schemas.microsoft.com/office/drawing/2014/main" id="{6FFEC255-5AEE-4005-84B8-660FD123F083}"/>
              </a:ext>
            </a:extLst>
          </p:cNvPr>
          <p:cNvSpPr txBox="1"/>
          <p:nvPr/>
        </p:nvSpPr>
        <p:spPr>
          <a:xfrm>
            <a:off x="5040354" y="606179"/>
            <a:ext cx="504000" cy="221018"/>
          </a:xfrm>
          <a:prstGeom prst="rect">
            <a:avLst/>
          </a:prstGeom>
          <a:solidFill>
            <a:schemeClr val="bg1"/>
          </a:solidFill>
          <a:ln>
            <a:solidFill>
              <a:schemeClr val="tx1"/>
            </a:solidFill>
            <a:prstDash val="sysDash"/>
          </a:ln>
        </p:spPr>
        <p:txBody>
          <a:bodyPr wrap="square" tIns="36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実数</a:t>
            </a:r>
            <a:endParaRPr lang="ja-JP" altLang="en-US" sz="1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764570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2880" y="1757774"/>
            <a:ext cx="11528535" cy="4718713"/>
          </a:xfrm>
          <a:prstGeom prst="rect">
            <a:avLst/>
          </a:prstGeom>
        </p:spPr>
      </p:pic>
      <p:sp>
        <p:nvSpPr>
          <p:cNvPr id="47" name="正方形/長方形 46">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48" name="テキスト ボックス 47">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第３回審議会資料再掲</a:t>
            </a:r>
            <a:endParaRPr lang="ja-JP" altLang="en-US" sz="1200" dirty="0">
              <a:latin typeface="メイリオ" panose="020B0604030504040204" pitchFamily="50" charset="-128"/>
              <a:ea typeface="メイリオ" panose="020B0604030504040204" pitchFamily="50" charset="-128"/>
            </a:endParaRPr>
          </a:p>
        </p:txBody>
      </p:sp>
      <p:sp>
        <p:nvSpPr>
          <p:cNvPr id="49" name="テキスト ボックス 48">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人口減少・少子高齢化</a:t>
            </a:r>
          </a:p>
        </p:txBody>
      </p:sp>
      <p:sp>
        <p:nvSpPr>
          <p:cNvPr id="50" name="正方形/長方形 4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大阪府の世帯人員構成の推移</a:t>
            </a:r>
            <a:r>
              <a:rPr lang="zh-TW" altLang="en-US" sz="2000" b="1" dirty="0">
                <a:solidFill>
                  <a:schemeClr val="tx1"/>
                </a:solidFill>
                <a:latin typeface="メイリオ" panose="020B0604030504040204" pitchFamily="50" charset="-128"/>
                <a:ea typeface="メイリオ" panose="020B0604030504040204" pitchFamily="50" charset="-128"/>
              </a:rPr>
              <a:t>（</a:t>
            </a:r>
            <a:r>
              <a:rPr lang="ja-JP" altLang="en-US" sz="2000" b="1" dirty="0">
                <a:solidFill>
                  <a:schemeClr val="tx1"/>
                </a:solidFill>
                <a:latin typeface="メイリオ" panose="020B0604030504040204" pitchFamily="50" charset="-128"/>
                <a:ea typeface="メイリオ" panose="020B0604030504040204" pitchFamily="50" charset="-128"/>
              </a:rPr>
              <a:t>全体</a:t>
            </a:r>
            <a:r>
              <a:rPr lang="zh-TW" altLang="en-US" sz="2000" b="1" dirty="0">
                <a:solidFill>
                  <a:schemeClr val="tx1"/>
                </a:solidFill>
                <a:latin typeface="メイリオ" panose="020B0604030504040204" pitchFamily="50" charset="-128"/>
                <a:ea typeface="メイリオ" panose="020B0604030504040204" pitchFamily="50" charset="-128"/>
              </a:rPr>
              <a:t>）</a:t>
            </a:r>
          </a:p>
        </p:txBody>
      </p:sp>
      <p:sp>
        <p:nvSpPr>
          <p:cNvPr id="52" name="テキスト ボックス 51">
            <a:extLst>
              <a:ext uri="{FF2B5EF4-FFF2-40B4-BE49-F238E27FC236}">
                <a16:creationId xmlns:a16="http://schemas.microsoft.com/office/drawing/2014/main" id="{773DD815-6090-495F-A785-F62AF0C68343}"/>
              </a:ext>
            </a:extLst>
          </p:cNvPr>
          <p:cNvSpPr txBox="1"/>
          <p:nvPr/>
        </p:nvSpPr>
        <p:spPr>
          <a:xfrm>
            <a:off x="288000" y="1080000"/>
            <a:ext cx="11520000" cy="257369"/>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1</a:t>
            </a:r>
            <a:r>
              <a:rPr lang="ja-JP" altLang="en-US" sz="1200" dirty="0">
                <a:latin typeface="メイリオ" panose="020B0604030504040204" pitchFamily="50" charset="-128"/>
                <a:ea typeface="メイリオ" panose="020B0604030504040204" pitchFamily="50" charset="-128"/>
              </a:rPr>
              <a:t>人世帯、</a:t>
            </a:r>
            <a:r>
              <a:rPr lang="en-US" altLang="ja-JP" sz="1200" dirty="0">
                <a:latin typeface="メイリオ" panose="020B0604030504040204" pitchFamily="50" charset="-128"/>
                <a:ea typeface="メイリオ" panose="020B0604030504040204" pitchFamily="50" charset="-128"/>
              </a:rPr>
              <a:t>2</a:t>
            </a:r>
            <a:r>
              <a:rPr lang="ja-JP" altLang="en-US" sz="1200" dirty="0">
                <a:latin typeface="メイリオ" panose="020B0604030504040204" pitchFamily="50" charset="-128"/>
                <a:ea typeface="メイリオ" panose="020B0604030504040204" pitchFamily="50" charset="-128"/>
              </a:rPr>
              <a:t>人世帯の割合は増加、</a:t>
            </a:r>
            <a:r>
              <a:rPr lang="en-US" altLang="ja-JP" sz="1200" dirty="0">
                <a:latin typeface="メイリオ" panose="020B0604030504040204" pitchFamily="50" charset="-128"/>
                <a:ea typeface="メイリオ" panose="020B0604030504040204" pitchFamily="50" charset="-128"/>
              </a:rPr>
              <a:t>3</a:t>
            </a:r>
            <a:r>
              <a:rPr lang="ja-JP" altLang="en-US" sz="1200" dirty="0">
                <a:latin typeface="メイリオ" panose="020B0604030504040204" pitchFamily="50" charset="-128"/>
                <a:ea typeface="メイリオ" panose="020B0604030504040204" pitchFamily="50" charset="-128"/>
              </a:rPr>
              <a:t>人以上の世帯は減少しており、世帯当たり人員は減少傾向にある</a:t>
            </a:r>
          </a:p>
        </p:txBody>
      </p:sp>
      <p:sp>
        <p:nvSpPr>
          <p:cNvPr id="53" name="テキスト ボックス 52">
            <a:extLst>
              <a:ext uri="{FF2B5EF4-FFF2-40B4-BE49-F238E27FC236}">
                <a16:creationId xmlns:a16="http://schemas.microsoft.com/office/drawing/2014/main" id="{450D245B-8F30-4559-913F-A7FD6632617C}"/>
              </a:ext>
            </a:extLst>
          </p:cNvPr>
          <p:cNvSpPr txBox="1"/>
          <p:nvPr/>
        </p:nvSpPr>
        <p:spPr>
          <a:xfrm>
            <a:off x="1182335" y="6427177"/>
            <a:ext cx="10872984" cy="234286"/>
          </a:xfrm>
          <a:prstGeom prst="rect">
            <a:avLst/>
          </a:prstGeom>
          <a:noFill/>
        </p:spPr>
        <p:txBody>
          <a:bodyPr wrap="square" tIns="72000" bIns="0">
            <a:spAutoFit/>
          </a:bodyPr>
          <a:lstStyle/>
          <a:p>
            <a:pPr algn="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「国勢調査」（総務省統計局）より大阪府作成</a:t>
            </a:r>
          </a:p>
        </p:txBody>
      </p:sp>
      <p:sp>
        <p:nvSpPr>
          <p:cNvPr id="54" name="スライド番号プレースホルダー 2">
            <a:extLst>
              <a:ext uri="{FF2B5EF4-FFF2-40B4-BE49-F238E27FC236}">
                <a16:creationId xmlns:a16="http://schemas.microsoft.com/office/drawing/2014/main" id="{2780C4BA-07AE-4C7C-88D4-BD20CF1058DB}"/>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17</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7615648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372229" y="1681414"/>
            <a:ext cx="2883658" cy="786452"/>
          </a:xfrm>
          <a:prstGeom prst="rect">
            <a:avLst/>
          </a:prstGeom>
        </p:spPr>
      </p:pic>
      <p:pic>
        <p:nvPicPr>
          <p:cNvPr id="5" name="図 4"/>
          <p:cNvPicPr>
            <a:picLocks noChangeAspect="1"/>
          </p:cNvPicPr>
          <p:nvPr/>
        </p:nvPicPr>
        <p:blipFill>
          <a:blip r:embed="rId4"/>
          <a:stretch>
            <a:fillRect/>
          </a:stretch>
        </p:blipFill>
        <p:spPr>
          <a:xfrm>
            <a:off x="4961736" y="1613055"/>
            <a:ext cx="2438611" cy="786452"/>
          </a:xfrm>
          <a:prstGeom prst="rect">
            <a:avLst/>
          </a:prstGeom>
        </p:spPr>
      </p:pic>
      <p:pic>
        <p:nvPicPr>
          <p:cNvPr id="9" name="図 8"/>
          <p:cNvPicPr>
            <a:picLocks noChangeAspect="1"/>
          </p:cNvPicPr>
          <p:nvPr/>
        </p:nvPicPr>
        <p:blipFill>
          <a:blip r:embed="rId5"/>
          <a:stretch>
            <a:fillRect/>
          </a:stretch>
        </p:blipFill>
        <p:spPr>
          <a:xfrm>
            <a:off x="1610908" y="2669214"/>
            <a:ext cx="2871465" cy="786452"/>
          </a:xfrm>
          <a:prstGeom prst="rect">
            <a:avLst/>
          </a:prstGeom>
        </p:spPr>
      </p:pic>
      <p:pic>
        <p:nvPicPr>
          <p:cNvPr id="10" name="図 9"/>
          <p:cNvPicPr>
            <a:picLocks noChangeAspect="1"/>
          </p:cNvPicPr>
          <p:nvPr/>
        </p:nvPicPr>
        <p:blipFill>
          <a:blip r:embed="rId6"/>
          <a:stretch>
            <a:fillRect/>
          </a:stretch>
        </p:blipFill>
        <p:spPr>
          <a:xfrm>
            <a:off x="1598416" y="3872207"/>
            <a:ext cx="2651990" cy="786452"/>
          </a:xfrm>
          <a:prstGeom prst="rect">
            <a:avLst/>
          </a:prstGeom>
        </p:spPr>
      </p:pic>
      <p:pic>
        <p:nvPicPr>
          <p:cNvPr id="14" name="図 13"/>
          <p:cNvPicPr>
            <a:picLocks noChangeAspect="1"/>
          </p:cNvPicPr>
          <p:nvPr/>
        </p:nvPicPr>
        <p:blipFill>
          <a:blip r:embed="rId7"/>
          <a:stretch>
            <a:fillRect/>
          </a:stretch>
        </p:blipFill>
        <p:spPr>
          <a:xfrm>
            <a:off x="4069272" y="6050715"/>
            <a:ext cx="2438611" cy="786452"/>
          </a:xfrm>
          <a:prstGeom prst="rect">
            <a:avLst/>
          </a:prstGeom>
        </p:spPr>
      </p:pic>
      <p:pic>
        <p:nvPicPr>
          <p:cNvPr id="16" name="図 15"/>
          <p:cNvPicPr>
            <a:picLocks noChangeAspect="1"/>
          </p:cNvPicPr>
          <p:nvPr/>
        </p:nvPicPr>
        <p:blipFill>
          <a:blip r:embed="rId8"/>
          <a:stretch>
            <a:fillRect/>
          </a:stretch>
        </p:blipFill>
        <p:spPr>
          <a:xfrm>
            <a:off x="7666675" y="2469472"/>
            <a:ext cx="2432515" cy="786452"/>
          </a:xfrm>
          <a:prstGeom prst="rect">
            <a:avLst/>
          </a:prstGeom>
        </p:spPr>
      </p:pic>
      <p:pic>
        <p:nvPicPr>
          <p:cNvPr id="17" name="図 16"/>
          <p:cNvPicPr>
            <a:picLocks noChangeAspect="1"/>
          </p:cNvPicPr>
          <p:nvPr/>
        </p:nvPicPr>
        <p:blipFill>
          <a:blip r:embed="rId9"/>
          <a:stretch>
            <a:fillRect/>
          </a:stretch>
        </p:blipFill>
        <p:spPr>
          <a:xfrm>
            <a:off x="7671614" y="3860897"/>
            <a:ext cx="2651990" cy="780356"/>
          </a:xfrm>
          <a:prstGeom prst="rect">
            <a:avLst/>
          </a:prstGeom>
        </p:spPr>
      </p:pic>
      <p:pic>
        <p:nvPicPr>
          <p:cNvPr id="21" name="図 20"/>
          <p:cNvPicPr>
            <a:picLocks noChangeAspect="1"/>
          </p:cNvPicPr>
          <p:nvPr/>
        </p:nvPicPr>
        <p:blipFill>
          <a:blip r:embed="rId10"/>
          <a:stretch>
            <a:fillRect/>
          </a:stretch>
        </p:blipFill>
        <p:spPr>
          <a:xfrm>
            <a:off x="7414266" y="5019386"/>
            <a:ext cx="3017782" cy="786452"/>
          </a:xfrm>
          <a:prstGeom prst="rect">
            <a:avLst/>
          </a:prstGeom>
        </p:spPr>
      </p:pic>
      <p:pic>
        <p:nvPicPr>
          <p:cNvPr id="26" name="図 25"/>
          <p:cNvPicPr>
            <a:picLocks noChangeAspect="1"/>
          </p:cNvPicPr>
          <p:nvPr/>
        </p:nvPicPr>
        <p:blipFill>
          <a:blip r:embed="rId11"/>
          <a:stretch>
            <a:fillRect/>
          </a:stretch>
        </p:blipFill>
        <p:spPr>
          <a:xfrm>
            <a:off x="1716481" y="5117820"/>
            <a:ext cx="2584928" cy="786452"/>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18</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人口移動</a:t>
            </a:r>
            <a:r>
              <a:rPr lang="ja-JP" altLang="en-US" sz="2000" b="1" kern="100" dirty="0">
                <a:solidFill>
                  <a:prstClr val="black"/>
                </a:solidFill>
                <a:latin typeface="メイリオ" panose="020B0604030504040204" pitchFamily="50" charset="-128"/>
                <a:ea typeface="メイリオ" panose="020B0604030504040204" pitchFamily="50" charset="-128"/>
                <a:cs typeface="Times New Roman"/>
              </a:rPr>
              <a:t>の状況</a:t>
            </a:r>
            <a:endParaRPr lang="zh-TW" altLang="en-US" sz="2000" b="1" dirty="0">
              <a:solidFill>
                <a:schemeClr val="tx1"/>
              </a:solidFill>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a:latin typeface="メイリオ" panose="020B0604030504040204" pitchFamily="50" charset="-128"/>
                <a:ea typeface="メイリオ" panose="020B0604030504040204" pitchFamily="50" charset="-128"/>
              </a:rPr>
              <a:t>人口減少・少子高齢化</a:t>
            </a:r>
            <a:endParaRPr lang="ja-JP" altLang="en-US" sz="1400" b="1" dirty="0">
              <a:latin typeface="メイリオ" panose="020B0604030504040204" pitchFamily="50" charset="-128"/>
              <a:ea typeface="メイリオ" panose="020B0604030504040204" pitchFamily="50" charset="-128"/>
            </a:endParaRPr>
          </a:p>
        </p:txBody>
      </p:sp>
      <p:pic>
        <p:nvPicPr>
          <p:cNvPr id="11" name="図 1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70006" y="3935408"/>
            <a:ext cx="1356949" cy="765504"/>
          </a:xfrm>
          <a:prstGeom prst="rect">
            <a:avLst/>
          </a:prstGeom>
        </p:spPr>
      </p:pic>
      <p:pic>
        <p:nvPicPr>
          <p:cNvPr id="12" name="図 1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86753" y="5097067"/>
            <a:ext cx="1232621" cy="1253934"/>
          </a:xfrm>
          <a:prstGeom prst="rect">
            <a:avLst/>
          </a:prstGeom>
        </p:spPr>
      </p:pic>
      <p:pic>
        <p:nvPicPr>
          <p:cNvPr id="19" name="図 18"/>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608364" y="3660242"/>
            <a:ext cx="1115397" cy="1593171"/>
          </a:xfrm>
          <a:prstGeom prst="rect">
            <a:avLst/>
          </a:prstGeom>
        </p:spPr>
      </p:pic>
      <p:pic>
        <p:nvPicPr>
          <p:cNvPr id="22" name="図 21"/>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700517" y="5940311"/>
            <a:ext cx="1143815" cy="911144"/>
          </a:xfrm>
          <a:prstGeom prst="rect">
            <a:avLst/>
          </a:prstGeom>
        </p:spPr>
      </p:pic>
      <p:pic>
        <p:nvPicPr>
          <p:cNvPr id="23" name="図 22"/>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595134" y="4924376"/>
            <a:ext cx="921801" cy="1015935"/>
          </a:xfrm>
          <a:prstGeom prst="rect">
            <a:avLst/>
          </a:prstGeom>
        </p:spPr>
      </p:pic>
      <p:pic>
        <p:nvPicPr>
          <p:cNvPr id="24" name="図 23"/>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61584" y="2470156"/>
            <a:ext cx="1110069" cy="1150919"/>
          </a:xfrm>
          <a:prstGeom prst="rect">
            <a:avLst/>
          </a:prstGeom>
        </p:spPr>
      </p:pic>
      <p:pic>
        <p:nvPicPr>
          <p:cNvPr id="25" name="図 24"/>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0502851" y="3217628"/>
            <a:ext cx="1209531" cy="1277023"/>
          </a:xfrm>
          <a:prstGeom prst="rect">
            <a:avLst/>
          </a:prstGeom>
        </p:spPr>
      </p:pic>
      <p:pic>
        <p:nvPicPr>
          <p:cNvPr id="27" name="図 26"/>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0195509" y="1680376"/>
            <a:ext cx="799250" cy="1507918"/>
          </a:xfrm>
          <a:prstGeom prst="rect">
            <a:avLst/>
          </a:prstGeom>
        </p:spPr>
      </p:pic>
      <p:sp>
        <p:nvSpPr>
          <p:cNvPr id="28" name="右矢印 27">
            <a:extLst>
              <a:ext uri="{FF2B5EF4-FFF2-40B4-BE49-F238E27FC236}">
                <a16:creationId xmlns:a16="http://schemas.microsoft.com/office/drawing/2014/main" id="{BCD3CA43-3C25-9FB1-07C0-328DD776DC03}"/>
              </a:ext>
            </a:extLst>
          </p:cNvPr>
          <p:cNvSpPr/>
          <p:nvPr/>
        </p:nvSpPr>
        <p:spPr>
          <a:xfrm rot="2473144">
            <a:off x="5169790" y="3547952"/>
            <a:ext cx="720000" cy="288000"/>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29" name="右矢印 28">
            <a:extLst>
              <a:ext uri="{FF2B5EF4-FFF2-40B4-BE49-F238E27FC236}">
                <a16:creationId xmlns:a16="http://schemas.microsoft.com/office/drawing/2014/main" id="{0E040590-1CEA-6BCB-F8BE-A8B1CEAD0B68}"/>
              </a:ext>
            </a:extLst>
          </p:cNvPr>
          <p:cNvSpPr/>
          <p:nvPr/>
        </p:nvSpPr>
        <p:spPr>
          <a:xfrm rot="21380972">
            <a:off x="4973553" y="4450851"/>
            <a:ext cx="720000" cy="288000"/>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0" name="右矢印 29">
            <a:extLst>
              <a:ext uri="{FF2B5EF4-FFF2-40B4-BE49-F238E27FC236}">
                <a16:creationId xmlns:a16="http://schemas.microsoft.com/office/drawing/2014/main" id="{502BD85B-1A8B-BE21-4F23-E37CAD12455B}"/>
              </a:ext>
            </a:extLst>
          </p:cNvPr>
          <p:cNvSpPr/>
          <p:nvPr/>
        </p:nvSpPr>
        <p:spPr>
          <a:xfrm rot="20104397">
            <a:off x="4957461" y="5217014"/>
            <a:ext cx="585827" cy="288000"/>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1" name="右矢印 30">
            <a:extLst>
              <a:ext uri="{FF2B5EF4-FFF2-40B4-BE49-F238E27FC236}">
                <a16:creationId xmlns:a16="http://schemas.microsoft.com/office/drawing/2014/main" id="{A07AFE1D-E260-40F2-2ABC-8983AF8CA787}"/>
              </a:ext>
            </a:extLst>
          </p:cNvPr>
          <p:cNvSpPr/>
          <p:nvPr/>
        </p:nvSpPr>
        <p:spPr>
          <a:xfrm rot="13096149">
            <a:off x="6551196" y="5206537"/>
            <a:ext cx="720000" cy="288000"/>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2" name="右矢印 31">
            <a:extLst>
              <a:ext uri="{FF2B5EF4-FFF2-40B4-BE49-F238E27FC236}">
                <a16:creationId xmlns:a16="http://schemas.microsoft.com/office/drawing/2014/main" id="{B0238F74-98F2-9370-CE07-746DE9915FC8}"/>
              </a:ext>
            </a:extLst>
          </p:cNvPr>
          <p:cNvSpPr/>
          <p:nvPr/>
        </p:nvSpPr>
        <p:spPr>
          <a:xfrm rot="5010134">
            <a:off x="5675617" y="2945753"/>
            <a:ext cx="720000" cy="288000"/>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3" name="右矢印 32">
            <a:extLst>
              <a:ext uri="{FF2B5EF4-FFF2-40B4-BE49-F238E27FC236}">
                <a16:creationId xmlns:a16="http://schemas.microsoft.com/office/drawing/2014/main" id="{13EA1173-4A94-F5E8-ED95-27E322BF9192}"/>
              </a:ext>
            </a:extLst>
          </p:cNvPr>
          <p:cNvSpPr/>
          <p:nvPr/>
        </p:nvSpPr>
        <p:spPr>
          <a:xfrm rot="7973889">
            <a:off x="6544451" y="3327749"/>
            <a:ext cx="751638" cy="288000"/>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4" name="右矢印 33">
            <a:extLst>
              <a:ext uri="{FF2B5EF4-FFF2-40B4-BE49-F238E27FC236}">
                <a16:creationId xmlns:a16="http://schemas.microsoft.com/office/drawing/2014/main" id="{BA80998D-FF08-1CB8-43F1-4635BAED288A}"/>
              </a:ext>
            </a:extLst>
          </p:cNvPr>
          <p:cNvSpPr/>
          <p:nvPr/>
        </p:nvSpPr>
        <p:spPr>
          <a:xfrm rot="17160894">
            <a:off x="5787703" y="5429382"/>
            <a:ext cx="777576" cy="288000"/>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5" name="右矢印 34">
            <a:extLst>
              <a:ext uri="{FF2B5EF4-FFF2-40B4-BE49-F238E27FC236}">
                <a16:creationId xmlns:a16="http://schemas.microsoft.com/office/drawing/2014/main" id="{A8CF76FD-B644-BCE5-2C29-CF6DB2CD9704}"/>
              </a:ext>
            </a:extLst>
          </p:cNvPr>
          <p:cNvSpPr/>
          <p:nvPr/>
        </p:nvSpPr>
        <p:spPr>
          <a:xfrm rot="10800000">
            <a:off x="6755433" y="4261247"/>
            <a:ext cx="720000" cy="288000"/>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47" name="正方形/長方形 46"/>
          <p:cNvSpPr/>
          <p:nvPr/>
        </p:nvSpPr>
        <p:spPr>
          <a:xfrm>
            <a:off x="8253612" y="5560467"/>
            <a:ext cx="720000" cy="1814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8" name="図 47"/>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380518" y="1387496"/>
            <a:ext cx="1090532" cy="1070995"/>
          </a:xfrm>
          <a:prstGeom prst="rect">
            <a:avLst/>
          </a:prstGeom>
        </p:spPr>
      </p:pic>
      <p:sp>
        <p:nvSpPr>
          <p:cNvPr id="49" name="テキスト ボックス 48">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第３回審議会資料再掲</a:t>
            </a:r>
            <a:endParaRPr lang="ja-JP" altLang="en-US" sz="1200" dirty="0">
              <a:latin typeface="メイリオ" panose="020B0604030504040204" pitchFamily="50" charset="-128"/>
              <a:ea typeface="メイリオ" panose="020B0604030504040204" pitchFamily="50" charset="-128"/>
            </a:endParaRPr>
          </a:p>
        </p:txBody>
      </p:sp>
      <p:sp>
        <p:nvSpPr>
          <p:cNvPr id="50" name="テキスト ボックス 49">
            <a:extLst>
              <a:ext uri="{FF2B5EF4-FFF2-40B4-BE49-F238E27FC236}">
                <a16:creationId xmlns:a16="http://schemas.microsoft.com/office/drawing/2014/main" id="{25B752DE-2CC4-479E-B1E4-1C2660501D56}"/>
              </a:ext>
            </a:extLst>
          </p:cNvPr>
          <p:cNvSpPr txBox="1"/>
          <p:nvPr/>
        </p:nvSpPr>
        <p:spPr>
          <a:xfrm>
            <a:off x="288000" y="1080000"/>
            <a:ext cx="11520000" cy="442035"/>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・令和５年の大阪府への「転入超過数」は</a:t>
            </a:r>
            <a:r>
              <a:rPr lang="en-US" altLang="ja-JP" sz="1200" dirty="0">
                <a:latin typeface="メイリオ" panose="020B0604030504040204" pitchFamily="50" charset="-128"/>
                <a:ea typeface="メイリオ" panose="020B0604030504040204" pitchFamily="50" charset="-128"/>
              </a:rPr>
              <a:t>13,071</a:t>
            </a:r>
            <a:r>
              <a:rPr lang="ja-JP" altLang="en-US" sz="1200" dirty="0">
                <a:latin typeface="メイリオ" panose="020B0604030504040204" pitchFamily="50" charset="-128"/>
                <a:ea typeface="メイリオ" panose="020B0604030504040204" pitchFamily="50" charset="-128"/>
              </a:rPr>
              <a:t>人（日本人）</a:t>
            </a:r>
          </a:p>
          <a:p>
            <a:pPr marL="146050" indent="-146050" algn="just"/>
            <a:r>
              <a:rPr lang="ja-JP" altLang="en-US" sz="1200" dirty="0">
                <a:latin typeface="メイリオ" panose="020B0604030504040204" pitchFamily="50" charset="-128"/>
                <a:ea typeface="メイリオ" panose="020B0604030504040204" pitchFamily="50" charset="-128"/>
              </a:rPr>
              <a:t>・関東圏に対する「転入超過数」は▲</a:t>
            </a:r>
            <a:r>
              <a:rPr lang="en-US" altLang="ja-JP" sz="1200" dirty="0">
                <a:latin typeface="メイリオ" panose="020B0604030504040204" pitchFamily="50" charset="-128"/>
                <a:ea typeface="メイリオ" panose="020B0604030504040204" pitchFamily="50" charset="-128"/>
              </a:rPr>
              <a:t>9,830</a:t>
            </a:r>
            <a:r>
              <a:rPr lang="ja-JP" altLang="en-US" sz="1200" dirty="0">
                <a:latin typeface="メイリオ" panose="020B0604030504040204" pitchFamily="50" charset="-128"/>
                <a:ea typeface="メイリオ" panose="020B0604030504040204" pitchFamily="50" charset="-128"/>
              </a:rPr>
              <a:t>人（関東地方以外は全て転入超過）</a:t>
            </a:r>
          </a:p>
        </p:txBody>
      </p:sp>
      <p:sp>
        <p:nvSpPr>
          <p:cNvPr id="37" name="テキスト ボックス 36">
            <a:extLst>
              <a:ext uri="{FF2B5EF4-FFF2-40B4-BE49-F238E27FC236}">
                <a16:creationId xmlns:a16="http://schemas.microsoft.com/office/drawing/2014/main" id="{79EF0D49-23EE-4830-B2C5-B404B2F00DD9}"/>
              </a:ext>
            </a:extLst>
          </p:cNvPr>
          <p:cNvSpPr txBox="1"/>
          <p:nvPr/>
        </p:nvSpPr>
        <p:spPr>
          <a:xfrm>
            <a:off x="1182335" y="6427177"/>
            <a:ext cx="10872984" cy="234286"/>
          </a:xfrm>
          <a:prstGeom prst="rect">
            <a:avLst/>
          </a:prstGeom>
          <a:noFill/>
        </p:spPr>
        <p:txBody>
          <a:bodyPr wrap="square" tIns="72000" bIns="0">
            <a:spAutoFit/>
          </a:bodyPr>
          <a:lstStyle/>
          <a:p>
            <a:pPr algn="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「住民基本台帳人口移動報告令和５年結果」（総務省統計局）より大阪府作成</a:t>
            </a:r>
          </a:p>
        </p:txBody>
      </p:sp>
    </p:spTree>
    <p:extLst>
      <p:ext uri="{BB962C8B-B14F-4D97-AF65-F5344CB8AC3E}">
        <p14:creationId xmlns:p14="http://schemas.microsoft.com/office/powerpoint/2010/main" val="734540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0000" y="1436909"/>
            <a:ext cx="5602710" cy="4755292"/>
          </a:xfrm>
          <a:prstGeom prst="rect">
            <a:avLst/>
          </a:prstGeom>
        </p:spPr>
      </p:pic>
      <p:pic>
        <p:nvPicPr>
          <p:cNvPr id="3" name="図 2"/>
          <p:cNvPicPr>
            <a:picLocks noChangeAspect="1"/>
          </p:cNvPicPr>
          <p:nvPr/>
        </p:nvPicPr>
        <p:blipFill>
          <a:blip r:embed="rId4"/>
          <a:stretch>
            <a:fillRect/>
          </a:stretch>
        </p:blipFill>
        <p:spPr>
          <a:xfrm>
            <a:off x="6390683" y="1436909"/>
            <a:ext cx="5596613" cy="4755292"/>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19</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市町村別人口移動</a:t>
            </a:r>
            <a:r>
              <a:rPr lang="ja-JP" altLang="en-US" sz="2000" b="1" kern="100" dirty="0">
                <a:solidFill>
                  <a:prstClr val="black"/>
                </a:solidFill>
                <a:latin typeface="メイリオ" panose="020B0604030504040204" pitchFamily="50" charset="-128"/>
                <a:ea typeface="メイリオ" panose="020B0604030504040204" pitchFamily="50" charset="-128"/>
                <a:cs typeface="Times New Roman"/>
              </a:rPr>
              <a:t>の状況</a:t>
            </a:r>
            <a:endParaRPr lang="zh-TW" altLang="en-US" sz="2000" b="1" dirty="0">
              <a:solidFill>
                <a:schemeClr val="tx1"/>
              </a:solidFill>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第３回審議会資料再掲</a:t>
            </a:r>
            <a:endParaRPr lang="ja-JP" altLang="en-US" sz="1200" dirty="0">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a:latin typeface="メイリオ" panose="020B0604030504040204" pitchFamily="50" charset="-128"/>
                <a:ea typeface="メイリオ" panose="020B0604030504040204" pitchFamily="50" charset="-128"/>
              </a:rPr>
              <a:t>人口減少・少子高齢化</a:t>
            </a:r>
            <a:endParaRPr lang="ja-JP" altLang="en-US" sz="1400" b="1" dirty="0">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27AB13AE-9149-42BD-A292-021E48E1B364}"/>
              </a:ext>
            </a:extLst>
          </p:cNvPr>
          <p:cNvSpPr txBox="1"/>
          <p:nvPr/>
        </p:nvSpPr>
        <p:spPr>
          <a:xfrm>
            <a:off x="288000" y="1080000"/>
            <a:ext cx="11520000" cy="257369"/>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・府内市町村では、大阪市、茨木市、吹田市が</a:t>
            </a:r>
            <a:r>
              <a:rPr lang="en-US" altLang="ja-JP" sz="1200" dirty="0">
                <a:latin typeface="メイリオ" panose="020B0604030504040204" pitchFamily="50" charset="-128"/>
                <a:ea typeface="メイリオ" panose="020B0604030504040204" pitchFamily="50" charset="-128"/>
              </a:rPr>
              <a:t>1,000</a:t>
            </a:r>
            <a:r>
              <a:rPr lang="ja-JP" altLang="en-US" sz="1200" dirty="0">
                <a:latin typeface="メイリオ" panose="020B0604030504040204" pitchFamily="50" charset="-128"/>
                <a:ea typeface="メイリオ" panose="020B0604030504040204" pitchFamily="50" charset="-128"/>
              </a:rPr>
              <a:t>人を超える転入超過</a:t>
            </a:r>
          </a:p>
        </p:txBody>
      </p:sp>
      <p:sp>
        <p:nvSpPr>
          <p:cNvPr id="27" name="テキスト ボックス 26">
            <a:extLst>
              <a:ext uri="{FF2B5EF4-FFF2-40B4-BE49-F238E27FC236}">
                <a16:creationId xmlns:a16="http://schemas.microsoft.com/office/drawing/2014/main" id="{1E3956D5-1061-4EC8-9F66-ACC4BA650A6C}"/>
              </a:ext>
            </a:extLst>
          </p:cNvPr>
          <p:cNvSpPr txBox="1"/>
          <p:nvPr/>
        </p:nvSpPr>
        <p:spPr>
          <a:xfrm>
            <a:off x="1182335" y="6427177"/>
            <a:ext cx="10872984" cy="234286"/>
          </a:xfrm>
          <a:prstGeom prst="rect">
            <a:avLst/>
          </a:prstGeom>
          <a:noFill/>
        </p:spPr>
        <p:txBody>
          <a:bodyPr wrap="square" tIns="72000" bIns="0">
            <a:spAutoFit/>
          </a:bodyPr>
          <a:lstStyle/>
          <a:p>
            <a:pPr algn="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「住民基本台帳人口移動報告令和５年結果」（総務省統計局）より大阪府作成</a:t>
            </a:r>
          </a:p>
        </p:txBody>
      </p:sp>
    </p:spTree>
    <p:extLst>
      <p:ext uri="{BB962C8B-B14F-4D97-AF65-F5344CB8AC3E}">
        <p14:creationId xmlns:p14="http://schemas.microsoft.com/office/powerpoint/2010/main" val="251627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0" y="395993"/>
            <a:ext cx="12192000" cy="564550"/>
          </a:xfrm>
          <a:prstGeom prst="rect">
            <a:avLst/>
          </a:prstGeom>
          <a:solidFill>
            <a:schemeClr val="bg1">
              <a:lumMod val="85000"/>
            </a:schemeClr>
          </a:solidFill>
          <a:ln>
            <a:noFill/>
            <a:prstDash val="dash"/>
          </a:ln>
        </p:spPr>
        <p:txBody>
          <a:bodyPr vert="horz" lIns="36000" tIns="45720" rIns="3600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177800" marR="0" lvl="0" indent="-177800" algn="ctr" defTabSz="914400" rtl="0" eaLnBrk="1" fontAlgn="auto" latinLnBrk="0" hangingPunct="1">
              <a:lnSpc>
                <a:spcPct val="150000"/>
              </a:lnSpc>
              <a:spcBef>
                <a:spcPts val="30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目　次</a:t>
            </a:r>
            <a:endParaRPr kumimoji="1" lang="en-US" altLang="ja-JP"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6" name="表 5"/>
          <p:cNvGraphicFramePr>
            <a:graphicFrameLocks noGrp="1"/>
          </p:cNvGraphicFramePr>
          <p:nvPr>
            <p:extLst>
              <p:ext uri="{D42A27DB-BD31-4B8C-83A1-F6EECF244321}">
                <p14:modId xmlns:p14="http://schemas.microsoft.com/office/powerpoint/2010/main" val="482842326"/>
              </p:ext>
            </p:extLst>
          </p:nvPr>
        </p:nvGraphicFramePr>
        <p:xfrm>
          <a:off x="1793776" y="1481978"/>
          <a:ext cx="8604448" cy="4446000"/>
        </p:xfrm>
        <a:graphic>
          <a:graphicData uri="http://schemas.openxmlformats.org/drawingml/2006/table">
            <a:tbl>
              <a:tblPr firstRow="1">
                <a:tableStyleId>{22838BEF-8BB2-4498-84A7-C5851F593DF1}</a:tableStyleId>
              </a:tblPr>
              <a:tblGrid>
                <a:gridCol w="765767">
                  <a:extLst>
                    <a:ext uri="{9D8B030D-6E8A-4147-A177-3AD203B41FA5}">
                      <a16:colId xmlns:a16="http://schemas.microsoft.com/office/drawing/2014/main" val="20000"/>
                    </a:ext>
                  </a:extLst>
                </a:gridCol>
                <a:gridCol w="6577803">
                  <a:extLst>
                    <a:ext uri="{9D8B030D-6E8A-4147-A177-3AD203B41FA5}">
                      <a16:colId xmlns:a16="http://schemas.microsoft.com/office/drawing/2014/main" val="585384551"/>
                    </a:ext>
                  </a:extLst>
                </a:gridCol>
                <a:gridCol w="1260878">
                  <a:extLst>
                    <a:ext uri="{9D8B030D-6E8A-4147-A177-3AD203B41FA5}">
                      <a16:colId xmlns:a16="http://schemas.microsoft.com/office/drawing/2014/main" val="20002"/>
                    </a:ext>
                  </a:extLst>
                </a:gridCol>
              </a:tblGrid>
              <a:tr h="342000">
                <a:tc gridSpan="2">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lang="ja-JP" altLang="en-US"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１．</a:t>
                      </a:r>
                      <a:r>
                        <a:rPr kumimoji="1" lang="ja-JP" altLang="ja-JP" sz="1800" b="1" kern="1200"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人口減少・少子高齢化</a:t>
                      </a:r>
                      <a:endParaRPr kumimoji="1" lang="ja-JP" altLang="en-US" sz="1800" b="1" kern="1200"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hMerge="1">
                  <a:txBody>
                    <a:bodyPr/>
                    <a:lstStyle/>
                    <a:p>
                      <a:endParaRPr kumimoji="1" lang="ja-JP" altLang="en-US"/>
                    </a:p>
                  </a:txBody>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lang="en-US" altLang="ja-JP"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P3</a:t>
                      </a:r>
                      <a:endParaRPr lang="ja-JP" altLang="en-US"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extLst>
                  <a:ext uri="{0D108BD9-81ED-4DB2-BD59-A6C34878D82A}">
                    <a16:rowId xmlns:a16="http://schemas.microsoft.com/office/drawing/2014/main" val="10000"/>
                  </a:ext>
                </a:extLst>
              </a:tr>
              <a:tr h="342000">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kumimoji="1" lang="ja-JP" altLang="en-US" sz="1800" b="1" kern="1200"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800" dirty="0">
                        <a:solidFill>
                          <a:schemeClr val="bg1"/>
                        </a:solidFill>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lang="ja-JP" altLang="en-US"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6563787"/>
                  </a:ext>
                </a:extLst>
              </a:tr>
              <a:tr h="342000">
                <a:tc gridSpan="2">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lang="ja-JP" altLang="en-US"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２．住宅ストックの状況</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hMerge="1">
                  <a:txBody>
                    <a:bodyPr/>
                    <a:lstStyle/>
                    <a:p>
                      <a:endParaRPr kumimoji="1" lang="ja-JP" altLang="en-US"/>
                    </a:p>
                  </a:txBody>
                  <a:tcPr/>
                </a:tc>
                <a:tc>
                  <a:txBody>
                    <a:bodyPr/>
                    <a:lstStyle/>
                    <a:p>
                      <a:pPr algn="l">
                        <a:lnSpc>
                          <a:spcPct val="130000"/>
                        </a:lnSpc>
                      </a:pPr>
                      <a:r>
                        <a:rPr kumimoji="1" lang="en-US" altLang="ja-JP"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P28</a:t>
                      </a:r>
                      <a:endParaRPr kumimoji="1" lang="ja-JP" altLang="en-US"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extLst>
                  <a:ext uri="{0D108BD9-81ED-4DB2-BD59-A6C34878D82A}">
                    <a16:rowId xmlns:a16="http://schemas.microsoft.com/office/drawing/2014/main" val="10007"/>
                  </a:ext>
                </a:extLst>
              </a:tr>
              <a:tr h="342000">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lang="ja-JP" altLang="en-US" sz="1800" b="0"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800" dirty="0">
                        <a:solidFill>
                          <a:schemeClr val="bg1"/>
                        </a:solidFill>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kumimoji="1" lang="ja-JP" altLang="en-US" sz="1800" b="0"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42000">
                <a:tc gridSpan="2">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lang="ja-JP" altLang="en-US"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３．ライフスタイルの多様化</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hMerge="1">
                  <a:txBody>
                    <a:bodyPr/>
                    <a:lstStyle/>
                    <a:p>
                      <a:endParaRPr kumimoji="1" lang="ja-JP" altLang="en-US"/>
                    </a:p>
                  </a:txBody>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en-US" altLang="ja-JP"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P54</a:t>
                      </a:r>
                      <a:endParaRPr kumimoji="1" lang="ja-JP" altLang="en-US"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extLst>
                  <a:ext uri="{0D108BD9-81ED-4DB2-BD59-A6C34878D82A}">
                    <a16:rowId xmlns:a16="http://schemas.microsoft.com/office/drawing/2014/main" val="2505891418"/>
                  </a:ext>
                </a:extLst>
              </a:tr>
              <a:tr h="342000">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lang="ja-JP" altLang="en-US"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800" dirty="0">
                        <a:solidFill>
                          <a:schemeClr val="bg1"/>
                        </a:solidFill>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kumimoji="1" lang="ja-JP" altLang="en-US"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7977159"/>
                  </a:ext>
                </a:extLst>
              </a:tr>
              <a:tr h="342000">
                <a:tc gridSpan="2">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lang="ja-JP" altLang="en-US"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４．新技術･デジタル化の進展</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hMerge="1">
                  <a:txBody>
                    <a:bodyPr/>
                    <a:lstStyle/>
                    <a:p>
                      <a:endParaRPr kumimoji="1" lang="ja-JP" altLang="en-US"/>
                    </a:p>
                  </a:txBody>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en-US" altLang="ja-JP"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P77</a:t>
                      </a:r>
                      <a:endParaRPr kumimoji="1" lang="ja-JP" altLang="en-US"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extLst>
                  <a:ext uri="{0D108BD9-81ED-4DB2-BD59-A6C34878D82A}">
                    <a16:rowId xmlns:a16="http://schemas.microsoft.com/office/drawing/2014/main" val="2153928137"/>
                  </a:ext>
                </a:extLst>
              </a:tr>
              <a:tr h="342000">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lang="ja-JP" altLang="en-US"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800" dirty="0">
                        <a:solidFill>
                          <a:schemeClr val="bg1"/>
                        </a:solidFill>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kumimoji="1" lang="ja-JP" altLang="en-US"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6367823"/>
                  </a:ext>
                </a:extLst>
              </a:tr>
              <a:tr h="342000">
                <a:tc gridSpan="2">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lang="ja-JP" altLang="en-US"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５．地球温暖化や自然災害の激甚化・頻発化</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hMerge="1">
                  <a:txBody>
                    <a:bodyPr/>
                    <a:lstStyle/>
                    <a:p>
                      <a:endParaRPr kumimoji="1" lang="ja-JP" altLang="en-US"/>
                    </a:p>
                  </a:txBody>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en-US" altLang="ja-JP"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P85</a:t>
                      </a:r>
                      <a:endParaRPr kumimoji="1" lang="ja-JP" altLang="en-US"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extLst>
                  <a:ext uri="{0D108BD9-81ED-4DB2-BD59-A6C34878D82A}">
                    <a16:rowId xmlns:a16="http://schemas.microsoft.com/office/drawing/2014/main" val="4118874928"/>
                  </a:ext>
                </a:extLst>
              </a:tr>
              <a:tr h="342000">
                <a:tc gridSpan="2">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lang="ja-JP" altLang="en-US"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kumimoji="1" lang="ja-JP" altLang="en-US"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8664468"/>
                  </a:ext>
                </a:extLst>
              </a:tr>
              <a:tr h="342000">
                <a:tc gridSpan="2">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lang="en-US" altLang="ja-JP"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6</a:t>
                      </a:r>
                      <a:r>
                        <a:rPr lang="ja-JP" altLang="en-US"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．大阪の特徴</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hMerge="1">
                  <a:txBody>
                    <a:bodyPr/>
                    <a:lstStyle/>
                    <a:p>
                      <a:endParaRPr kumimoji="1" lang="ja-JP" altLang="en-US"/>
                    </a:p>
                  </a:txBody>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en-US" altLang="ja-JP"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P92</a:t>
                      </a:r>
                      <a:endParaRPr kumimoji="1" lang="ja-JP" altLang="en-US"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extLst>
                  <a:ext uri="{0D108BD9-81ED-4DB2-BD59-A6C34878D82A}">
                    <a16:rowId xmlns:a16="http://schemas.microsoft.com/office/drawing/2014/main" val="3299478578"/>
                  </a:ext>
                </a:extLst>
              </a:tr>
              <a:tr h="342000">
                <a:tc gridSpan="2">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lang="ja-JP" altLang="en-US"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kumimoji="1" lang="ja-JP" altLang="en-US"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7881099"/>
                  </a:ext>
                </a:extLst>
              </a:tr>
              <a:tr h="342000">
                <a:tc gridSpan="2">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lang="ja-JP" altLang="en-US"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７．国土交通白書からの追加データ</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hMerge="1">
                  <a:txBody>
                    <a:bodyPr/>
                    <a:lstStyle/>
                    <a:p>
                      <a:endParaRPr kumimoji="1" lang="ja-JP" altLang="en-US"/>
                    </a:p>
                  </a:txBody>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en-US" altLang="ja-JP"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P98</a:t>
                      </a:r>
                      <a:endParaRPr kumimoji="1" lang="ja-JP" altLang="en-US" sz="18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extLst>
                  <a:ext uri="{0D108BD9-81ED-4DB2-BD59-A6C34878D82A}">
                    <a16:rowId xmlns:a16="http://schemas.microsoft.com/office/drawing/2014/main" val="3887701386"/>
                  </a:ext>
                </a:extLst>
              </a:tr>
            </a:tbl>
          </a:graphicData>
        </a:graphic>
      </p:graphicFrame>
    </p:spTree>
    <p:extLst>
      <p:ext uri="{BB962C8B-B14F-4D97-AF65-F5344CB8AC3E}">
        <p14:creationId xmlns:p14="http://schemas.microsoft.com/office/powerpoint/2010/main" val="297810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540000" y="1964966"/>
            <a:ext cx="11520000" cy="4519047"/>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20</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6" name="テキスト ボックス 25">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第１回部会資料再掲</a:t>
            </a:r>
            <a:endParaRPr lang="ja-JP" altLang="en-US" sz="1200" dirty="0">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a:latin typeface="メイリオ" panose="020B0604030504040204" pitchFamily="50" charset="-128"/>
                <a:ea typeface="メイリオ" panose="020B0604030504040204" pitchFamily="50" charset="-128"/>
              </a:rPr>
              <a:t>人口減少・少子高齢化</a:t>
            </a:r>
            <a:endParaRPr lang="ja-JP" altLang="en-US" sz="1400" b="1" dirty="0">
              <a:latin typeface="メイリオ" panose="020B0604030504040204" pitchFamily="50" charset="-128"/>
              <a:ea typeface="メイリオ" panose="020B0604030504040204" pitchFamily="50" charset="-128"/>
            </a:endParaRPr>
          </a:p>
        </p:txBody>
      </p:sp>
      <p:sp>
        <p:nvSpPr>
          <p:cNvPr id="29" name="正方形/長方形 28">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大阪府の</a:t>
            </a:r>
            <a:r>
              <a:rPr lang="zh-TW" altLang="en-US" sz="2000" b="1" dirty="0">
                <a:solidFill>
                  <a:schemeClr val="tx1"/>
                </a:solidFill>
                <a:latin typeface="メイリオ" panose="020B0604030504040204" pitchFamily="50" charset="-128"/>
                <a:ea typeface="メイリオ" panose="020B0604030504040204" pitchFamily="50" charset="-128"/>
              </a:rPr>
              <a:t>年齢階級別</a:t>
            </a:r>
            <a:r>
              <a:rPr lang="ja-JP" altLang="en-US" sz="2000" b="1" dirty="0">
                <a:solidFill>
                  <a:schemeClr val="tx1"/>
                </a:solidFill>
                <a:latin typeface="メイリオ" panose="020B0604030504040204" pitchFamily="50" charset="-128"/>
                <a:ea typeface="メイリオ" panose="020B0604030504040204" pitchFamily="50" charset="-128"/>
              </a:rPr>
              <a:t>人口移動の状況</a:t>
            </a:r>
            <a:endParaRPr lang="zh-TW" altLang="en-US" sz="2000" b="1" dirty="0">
              <a:solidFill>
                <a:schemeClr val="tx1"/>
              </a:solidFill>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60AD721D-4558-462D-9C1E-8DEDB273B905}"/>
              </a:ext>
            </a:extLst>
          </p:cNvPr>
          <p:cNvSpPr txBox="1"/>
          <p:nvPr/>
        </p:nvSpPr>
        <p:spPr>
          <a:xfrm>
            <a:off x="288000" y="1080000"/>
            <a:ext cx="11520000" cy="257369"/>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 </a:t>
            </a:r>
            <a:r>
              <a:rPr lang="en-US" altLang="ja-JP" sz="1200" dirty="0">
                <a:latin typeface="メイリオ" panose="020B0604030504040204" pitchFamily="50" charset="-128"/>
                <a:ea typeface="メイリオ" panose="020B0604030504040204" pitchFamily="50" charset="-128"/>
              </a:rPr>
              <a:t>15</a:t>
            </a:r>
            <a:r>
              <a:rPr lang="ja-JP" altLang="en-US" sz="1200" dirty="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29</a:t>
            </a:r>
            <a:r>
              <a:rPr lang="ja-JP" altLang="en-US" sz="1200" dirty="0">
                <a:latin typeface="メイリオ" panose="020B0604030504040204" pitchFamily="50" charset="-128"/>
                <a:ea typeface="メイリオ" panose="020B0604030504040204" pitchFamily="50" charset="-128"/>
              </a:rPr>
              <a:t>歳の若い世代において多くの転入超過が見られる</a:t>
            </a:r>
          </a:p>
        </p:txBody>
      </p:sp>
      <p:sp>
        <p:nvSpPr>
          <p:cNvPr id="22" name="テキスト ボックス 21">
            <a:extLst>
              <a:ext uri="{FF2B5EF4-FFF2-40B4-BE49-F238E27FC236}">
                <a16:creationId xmlns:a16="http://schemas.microsoft.com/office/drawing/2014/main" id="{0AE18AD6-E99B-4656-8140-FF99CDD78FC7}"/>
              </a:ext>
            </a:extLst>
          </p:cNvPr>
          <p:cNvSpPr txBox="1"/>
          <p:nvPr/>
        </p:nvSpPr>
        <p:spPr>
          <a:xfrm>
            <a:off x="1182335" y="6427177"/>
            <a:ext cx="10872984" cy="234286"/>
          </a:xfrm>
          <a:prstGeom prst="rect">
            <a:avLst/>
          </a:prstGeom>
          <a:noFill/>
        </p:spPr>
        <p:txBody>
          <a:bodyPr wrap="square" tIns="72000" bIns="0">
            <a:spAutoFit/>
          </a:bodyPr>
          <a:lstStyle/>
          <a:p>
            <a:pPr algn="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「住民基本台帳人口移動報告令和５年結果」（総務省統計局）より大阪府作成</a:t>
            </a:r>
          </a:p>
        </p:txBody>
      </p:sp>
    </p:spTree>
    <p:extLst>
      <p:ext uri="{BB962C8B-B14F-4D97-AF65-F5344CB8AC3E}">
        <p14:creationId xmlns:p14="http://schemas.microsoft.com/office/powerpoint/2010/main" val="162284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3457" y="2119254"/>
            <a:ext cx="5114987" cy="3907875"/>
          </a:xfrm>
          <a:prstGeom prst="rect">
            <a:avLst/>
          </a:prstGeom>
        </p:spPr>
      </p:pic>
      <p:pic>
        <p:nvPicPr>
          <p:cNvPr id="6" name="図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40000" y="2024697"/>
            <a:ext cx="6041660" cy="4139543"/>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21</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健康寿命と平均寿命の推移</a:t>
            </a:r>
            <a:endParaRPr lang="zh-TW" altLang="en-US" sz="2000" b="1" dirty="0">
              <a:solidFill>
                <a:schemeClr val="tx1"/>
              </a:solidFill>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a:latin typeface="メイリオ" panose="020B0604030504040204" pitchFamily="50" charset="-128"/>
                <a:ea typeface="メイリオ" panose="020B0604030504040204" pitchFamily="50" charset="-128"/>
              </a:rPr>
              <a:t>人口減少・少子高齢化</a:t>
            </a:r>
            <a:endParaRPr lang="ja-JP" altLang="en-US" sz="1400" b="1" dirty="0">
              <a:latin typeface="メイリオ" panose="020B0604030504040204" pitchFamily="50" charset="-128"/>
              <a:ea typeface="メイリオ" panose="020B0604030504040204" pitchFamily="50" charset="-128"/>
            </a:endParaRPr>
          </a:p>
        </p:txBody>
      </p:sp>
      <p:sp>
        <p:nvSpPr>
          <p:cNvPr id="22" name="テキスト ボックス 2">
            <a:extLst>
              <a:ext uri="{FF2B5EF4-FFF2-40B4-BE49-F238E27FC236}">
                <a16:creationId xmlns:a16="http://schemas.microsoft.com/office/drawing/2014/main" id="{54168130-DA36-42E6-AF39-C4C15327C817}"/>
              </a:ext>
            </a:extLst>
          </p:cNvPr>
          <p:cNvSpPr txBox="1">
            <a:spLocks noChangeArrowheads="1"/>
          </p:cNvSpPr>
          <p:nvPr/>
        </p:nvSpPr>
        <p:spPr bwMode="auto">
          <a:xfrm>
            <a:off x="5760000" y="1782089"/>
            <a:ext cx="2483043" cy="184666"/>
          </a:xfrm>
          <a:prstGeom prst="rect">
            <a:avLst/>
          </a:prstGeom>
          <a:noFill/>
          <a:ln w="9525">
            <a:noFill/>
            <a:miter lim="800000"/>
            <a:headEnd/>
            <a:tailEnd/>
          </a:ln>
        </p:spPr>
        <p:txBody>
          <a:bodyPr rot="0" vert="horz" wrap="square" lIns="72000" tIns="0" rIns="72000" bIns="0" anchor="t" anchorCtr="0">
            <a:spAutoFit/>
          </a:bodyPr>
          <a:lstStyle/>
          <a:p>
            <a:pPr lvl="0" algn="ctr">
              <a:defRPr/>
            </a:pPr>
            <a:r>
              <a:rPr lang="ja-JP" altLang="en-US" sz="1200" b="1" kern="100" dirty="0">
                <a:solidFill>
                  <a:prstClr val="black"/>
                </a:solidFill>
                <a:latin typeface="メイリオ" panose="020B0604030504040204" pitchFamily="50" charset="-128"/>
                <a:ea typeface="メイリオ" panose="020B0604030504040204" pitchFamily="50" charset="-128"/>
                <a:cs typeface="Times New Roman"/>
              </a:rPr>
              <a:t>平均寿命の推移（大阪府・全国）</a:t>
            </a:r>
            <a:endParaRPr kumimoji="1" lang="zh-TW" altLang="en-US" sz="1200" b="1"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a:endParaRPr>
          </a:p>
        </p:txBody>
      </p:sp>
      <p:sp>
        <p:nvSpPr>
          <p:cNvPr id="23" name="テキスト ボックス 2">
            <a:extLst>
              <a:ext uri="{FF2B5EF4-FFF2-40B4-BE49-F238E27FC236}">
                <a16:creationId xmlns:a16="http://schemas.microsoft.com/office/drawing/2014/main" id="{54168130-DA36-42E6-AF39-C4C15327C817}"/>
              </a:ext>
            </a:extLst>
          </p:cNvPr>
          <p:cNvSpPr txBox="1">
            <a:spLocks noChangeArrowheads="1"/>
          </p:cNvSpPr>
          <p:nvPr/>
        </p:nvSpPr>
        <p:spPr bwMode="auto">
          <a:xfrm>
            <a:off x="360000" y="1782089"/>
            <a:ext cx="2483043" cy="184666"/>
          </a:xfrm>
          <a:prstGeom prst="rect">
            <a:avLst/>
          </a:prstGeom>
          <a:noFill/>
          <a:ln w="9525">
            <a:noFill/>
            <a:miter lim="800000"/>
            <a:headEnd/>
            <a:tailEnd/>
          </a:ln>
        </p:spPr>
        <p:txBody>
          <a:bodyPr rot="0" vert="horz" wrap="square" lIns="72000" tIns="0" rIns="72000" bIns="0" anchor="t" anchorCtr="0">
            <a:spAutoFit/>
          </a:bodyPr>
          <a:lstStyle/>
          <a:p>
            <a:pPr lvl="0" algn="ctr">
              <a:defRPr/>
            </a:pPr>
            <a:r>
              <a:rPr lang="ja-JP" altLang="en-US" sz="1200" b="1" kern="100" dirty="0">
                <a:solidFill>
                  <a:prstClr val="black"/>
                </a:solidFill>
                <a:latin typeface="メイリオ" panose="020B0604030504040204" pitchFamily="50" charset="-128"/>
                <a:ea typeface="メイリオ" panose="020B0604030504040204" pitchFamily="50" charset="-128"/>
                <a:cs typeface="Times New Roman"/>
              </a:rPr>
              <a:t>健康寿命の推移（大阪府・全国）</a:t>
            </a:r>
            <a:endParaRPr kumimoji="1" lang="zh-TW" altLang="en-US" sz="1200" b="1"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a:endParaRPr>
          </a:p>
        </p:txBody>
      </p:sp>
      <p:sp>
        <p:nvSpPr>
          <p:cNvPr id="24" name="テキスト ボックス 23">
            <a:extLst>
              <a:ext uri="{FF2B5EF4-FFF2-40B4-BE49-F238E27FC236}">
                <a16:creationId xmlns:a16="http://schemas.microsoft.com/office/drawing/2014/main" id="{FD44EDBA-D7BD-4B7B-867F-E65D516F27DE}"/>
              </a:ext>
            </a:extLst>
          </p:cNvPr>
          <p:cNvSpPr txBox="1"/>
          <p:nvPr/>
        </p:nvSpPr>
        <p:spPr>
          <a:xfrm>
            <a:off x="288000" y="1080000"/>
            <a:ext cx="11520000" cy="442035"/>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・大阪府の「平均寿命」は、男性 </a:t>
            </a:r>
            <a:r>
              <a:rPr lang="en-US" altLang="ja-JP" sz="1200" dirty="0">
                <a:latin typeface="メイリオ" panose="020B0604030504040204" pitchFamily="50" charset="-128"/>
                <a:ea typeface="メイリオ" panose="020B0604030504040204" pitchFamily="50" charset="-128"/>
              </a:rPr>
              <a:t>80.81 </a:t>
            </a:r>
            <a:r>
              <a:rPr lang="ja-JP" altLang="en-US" sz="1200" dirty="0">
                <a:latin typeface="メイリオ" panose="020B0604030504040204" pitchFamily="50" charset="-128"/>
                <a:ea typeface="メイリオ" panose="020B0604030504040204" pitchFamily="50" charset="-128"/>
              </a:rPr>
              <a:t>歳・女性 </a:t>
            </a:r>
            <a:r>
              <a:rPr lang="en-US" altLang="ja-JP" sz="1200" dirty="0">
                <a:latin typeface="メイリオ" panose="020B0604030504040204" pitchFamily="50" charset="-128"/>
                <a:ea typeface="メイリオ" panose="020B0604030504040204" pitchFamily="50" charset="-128"/>
              </a:rPr>
              <a:t>87.37 </a:t>
            </a:r>
            <a:r>
              <a:rPr lang="ja-JP" altLang="en-US" sz="1200" dirty="0">
                <a:latin typeface="メイリオ" panose="020B0604030504040204" pitchFamily="50" charset="-128"/>
                <a:ea typeface="メイリオ" panose="020B0604030504040204" pitchFamily="50" charset="-128"/>
              </a:rPr>
              <a:t>歳（令和 </a:t>
            </a:r>
            <a:r>
              <a:rPr lang="en-US" altLang="ja-JP" sz="1200" dirty="0">
                <a:latin typeface="メイリオ" panose="020B0604030504040204" pitchFamily="50" charset="-128"/>
                <a:ea typeface="メイリオ" panose="020B0604030504040204" pitchFamily="50" charset="-128"/>
              </a:rPr>
              <a:t>2 </a:t>
            </a:r>
            <a:r>
              <a:rPr lang="ja-JP" altLang="en-US" sz="1200" dirty="0">
                <a:latin typeface="メイリオ" panose="020B0604030504040204" pitchFamily="50" charset="-128"/>
                <a:ea typeface="メイリオ" panose="020B0604030504040204" pitchFamily="50" charset="-128"/>
              </a:rPr>
              <a:t>年）、「健康寿命」は、男性 </a:t>
            </a:r>
            <a:r>
              <a:rPr lang="en-US" altLang="ja-JP" sz="1200" dirty="0">
                <a:latin typeface="メイリオ" panose="020B0604030504040204" pitchFamily="50" charset="-128"/>
                <a:ea typeface="メイリオ" panose="020B0604030504040204" pitchFamily="50" charset="-128"/>
              </a:rPr>
              <a:t>71.88 </a:t>
            </a:r>
            <a:r>
              <a:rPr lang="ja-JP" altLang="en-US" sz="1200" dirty="0">
                <a:latin typeface="メイリオ" panose="020B0604030504040204" pitchFamily="50" charset="-128"/>
                <a:ea typeface="メイリオ" panose="020B0604030504040204" pitchFamily="50" charset="-128"/>
              </a:rPr>
              <a:t>歳・女性 </a:t>
            </a:r>
            <a:r>
              <a:rPr lang="en-US" altLang="ja-JP" sz="1200" dirty="0">
                <a:latin typeface="メイリオ" panose="020B0604030504040204" pitchFamily="50" charset="-128"/>
                <a:ea typeface="メイリオ" panose="020B0604030504040204" pitchFamily="50" charset="-128"/>
              </a:rPr>
              <a:t>74.78 </a:t>
            </a:r>
            <a:r>
              <a:rPr lang="ja-JP" altLang="en-US" sz="1200" dirty="0">
                <a:latin typeface="メイリオ" panose="020B0604030504040204" pitchFamily="50" charset="-128"/>
                <a:ea typeface="メイリオ" panose="020B0604030504040204" pitchFamily="50" charset="-128"/>
              </a:rPr>
              <a:t>歳（令和元年）</a:t>
            </a:r>
          </a:p>
          <a:p>
            <a:pPr marL="146050" indent="-146050" algn="just"/>
            <a:r>
              <a:rPr lang="ja-JP" altLang="en-US" sz="1200" dirty="0">
                <a:latin typeface="メイリオ" panose="020B0604030504040204" pitchFamily="50" charset="-128"/>
                <a:ea typeface="メイリオ" panose="020B0604030504040204" pitchFamily="50" charset="-128"/>
              </a:rPr>
              <a:t>・平均寿命・健康寿命ともに延びているものの、全国を下回る</a:t>
            </a:r>
          </a:p>
        </p:txBody>
      </p:sp>
      <p:sp>
        <p:nvSpPr>
          <p:cNvPr id="26" name="テキスト ボックス 25">
            <a:extLst>
              <a:ext uri="{FF2B5EF4-FFF2-40B4-BE49-F238E27FC236}">
                <a16:creationId xmlns:a16="http://schemas.microsoft.com/office/drawing/2014/main" id="{E51A5418-4DFA-4841-B9DD-5B20F9A8DFF2}"/>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出典：第４次大阪府健康増進計画</a:t>
            </a:r>
          </a:p>
        </p:txBody>
      </p:sp>
    </p:spTree>
    <p:extLst>
      <p:ext uri="{BB962C8B-B14F-4D97-AF65-F5344CB8AC3E}">
        <p14:creationId xmlns:p14="http://schemas.microsoft.com/office/powerpoint/2010/main" val="969829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1828" y="1980000"/>
            <a:ext cx="11516342" cy="4316342"/>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22</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大阪府の外国人居住の推移（全体）</a:t>
            </a:r>
            <a:endParaRPr lang="zh-TW" altLang="en-US" sz="2000" b="1" dirty="0">
              <a:solidFill>
                <a:schemeClr val="tx1"/>
              </a:solidFill>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a:latin typeface="メイリオ" panose="020B0604030504040204" pitchFamily="50" charset="-128"/>
                <a:ea typeface="メイリオ" panose="020B0604030504040204" pitchFamily="50" charset="-128"/>
              </a:rPr>
              <a:t>人口減少・少子高齢化</a:t>
            </a:r>
            <a:endParaRPr lang="ja-JP" altLang="en-US" sz="1400" b="1" dirty="0">
              <a:latin typeface="メイリオ" panose="020B0604030504040204" pitchFamily="50" charset="-128"/>
              <a:ea typeface="メイリオ" panose="020B0604030504040204" pitchFamily="50" charset="-128"/>
            </a:endParaRPr>
          </a:p>
        </p:txBody>
      </p:sp>
      <p:sp>
        <p:nvSpPr>
          <p:cNvPr id="11" name="テキスト ボックス 2">
            <a:extLst>
              <a:ext uri="{FF2B5EF4-FFF2-40B4-BE49-F238E27FC236}">
                <a16:creationId xmlns:a16="http://schemas.microsoft.com/office/drawing/2014/main" id="{B7ED68DB-634C-4CC2-86A0-C4E6A78EBF40}"/>
              </a:ext>
            </a:extLst>
          </p:cNvPr>
          <p:cNvSpPr txBox="1">
            <a:spLocks noChangeArrowheads="1"/>
          </p:cNvSpPr>
          <p:nvPr/>
        </p:nvSpPr>
        <p:spPr bwMode="auto">
          <a:xfrm>
            <a:off x="539999" y="1718344"/>
            <a:ext cx="3560679" cy="184666"/>
          </a:xfrm>
          <a:prstGeom prst="rect">
            <a:avLst/>
          </a:prstGeom>
          <a:noFill/>
          <a:ln w="9525">
            <a:noFill/>
            <a:miter lim="800000"/>
            <a:headEnd/>
            <a:tailEnd/>
          </a:ln>
        </p:spPr>
        <p:txBody>
          <a:bodyPr rot="0" vert="horz" wrap="square" lIns="72000" tIns="0" rIns="72000" bIns="0" anchor="t" anchorCtr="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200" b="1" kern="100" dirty="0">
                <a:solidFill>
                  <a:prstClr val="black"/>
                </a:solidFill>
                <a:latin typeface="メイリオ" panose="020B0604030504040204" pitchFamily="50" charset="-128"/>
                <a:ea typeface="メイリオ" panose="020B0604030504040204" pitchFamily="50" charset="-128"/>
                <a:cs typeface="Times New Roman"/>
              </a:rPr>
              <a:t>大阪府の住民基本台帳人口（外国人居住者）</a:t>
            </a:r>
            <a:endParaRPr kumimoji="1" lang="zh-TW" altLang="en-US" sz="1200" b="1"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a:endParaRPr>
          </a:p>
        </p:txBody>
      </p:sp>
      <p:sp>
        <p:nvSpPr>
          <p:cNvPr id="25" name="テキスト ボックス 24">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第１回部会資料再掲</a:t>
            </a:r>
            <a:endParaRPr lang="ja-JP" altLang="en-US" sz="1200" dirty="0">
              <a:latin typeface="メイリオ" panose="020B0604030504040204" pitchFamily="50" charset="-128"/>
              <a:ea typeface="メイリオ" panose="020B0604030504040204" pitchFamily="50" charset="-128"/>
            </a:endParaRPr>
          </a:p>
        </p:txBody>
      </p:sp>
      <p:sp>
        <p:nvSpPr>
          <p:cNvPr id="22" name="テキスト ボックス 21">
            <a:extLst>
              <a:ext uri="{FF2B5EF4-FFF2-40B4-BE49-F238E27FC236}">
                <a16:creationId xmlns:a16="http://schemas.microsoft.com/office/drawing/2014/main" id="{4CB7F3D8-DDD1-4775-9397-FB937C102267}"/>
              </a:ext>
            </a:extLst>
          </p:cNvPr>
          <p:cNvSpPr txBox="1"/>
          <p:nvPr/>
        </p:nvSpPr>
        <p:spPr>
          <a:xfrm>
            <a:off x="288000" y="1080000"/>
            <a:ext cx="11520000" cy="257369"/>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・大阪府の外国人居住者は、コロナ禍の影響により</a:t>
            </a:r>
            <a:r>
              <a:rPr lang="en-US" altLang="ja-JP" sz="1200" dirty="0">
                <a:latin typeface="メイリオ" panose="020B0604030504040204" pitchFamily="50" charset="-128"/>
                <a:ea typeface="メイリオ" panose="020B0604030504040204" pitchFamily="50" charset="-128"/>
              </a:rPr>
              <a:t>2021</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2022</a:t>
            </a:r>
            <a:r>
              <a:rPr lang="ja-JP" altLang="en-US" sz="1200" dirty="0">
                <a:latin typeface="メイリオ" panose="020B0604030504040204" pitchFamily="50" charset="-128"/>
                <a:ea typeface="メイリオ" panose="020B0604030504040204" pitchFamily="50" charset="-128"/>
              </a:rPr>
              <a:t>年に減少したものの、</a:t>
            </a:r>
            <a:r>
              <a:rPr lang="en-US" altLang="ja-JP" sz="1200" dirty="0">
                <a:latin typeface="メイリオ" panose="020B0604030504040204" pitchFamily="50" charset="-128"/>
                <a:ea typeface="メイリオ" panose="020B0604030504040204" pitchFamily="50" charset="-128"/>
              </a:rPr>
              <a:t>2023</a:t>
            </a:r>
            <a:r>
              <a:rPr lang="ja-JP" altLang="en-US" sz="1200" dirty="0">
                <a:latin typeface="メイリオ" panose="020B0604030504040204" pitchFamily="50" charset="-128"/>
                <a:ea typeface="メイリオ" panose="020B0604030504040204" pitchFamily="50" charset="-128"/>
              </a:rPr>
              <a:t>年には回復状況にある</a:t>
            </a:r>
          </a:p>
        </p:txBody>
      </p:sp>
      <p:sp>
        <p:nvSpPr>
          <p:cNvPr id="23" name="テキスト ボックス 22">
            <a:extLst>
              <a:ext uri="{FF2B5EF4-FFF2-40B4-BE49-F238E27FC236}">
                <a16:creationId xmlns:a16="http://schemas.microsoft.com/office/drawing/2014/main" id="{56625B7F-38F4-461A-817F-C3C0718C4AC9}"/>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住民基本台帳データより作成</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354511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4780" y="2065183"/>
            <a:ext cx="11522439" cy="4426080"/>
          </a:xfrm>
          <a:prstGeom prst="rect">
            <a:avLst/>
          </a:prstGeom>
        </p:spPr>
      </p:pic>
      <p:pic>
        <p:nvPicPr>
          <p:cNvPr id="2" name="図 1"/>
          <p:cNvPicPr>
            <a:picLocks noChangeAspect="1"/>
          </p:cNvPicPr>
          <p:nvPr/>
        </p:nvPicPr>
        <p:blipFill>
          <a:blip r:embed="rId4"/>
          <a:stretch>
            <a:fillRect/>
          </a:stretch>
        </p:blipFill>
        <p:spPr>
          <a:xfrm>
            <a:off x="357561" y="1661957"/>
            <a:ext cx="11522439" cy="786452"/>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23</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19" name="正方形/長方形 18">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大阪府の外国人居住の状況（地域別）</a:t>
            </a:r>
            <a:endParaRPr lang="zh-TW" altLang="en-US" sz="2000" b="1" dirty="0">
              <a:solidFill>
                <a:schemeClr val="tx1"/>
              </a:solidFill>
              <a:latin typeface="メイリオ" panose="020B0604030504040204" pitchFamily="50" charset="-128"/>
              <a:ea typeface="メイリオ" panose="020B0604030504040204" pitchFamily="50" charset="-128"/>
            </a:endParaRPr>
          </a:p>
        </p:txBody>
      </p:sp>
      <p:sp>
        <p:nvSpPr>
          <p:cNvPr id="20" name="テキスト ボックス 19">
            <a:extLst>
              <a:ext uri="{FF2B5EF4-FFF2-40B4-BE49-F238E27FC236}">
                <a16:creationId xmlns:a16="http://schemas.microsoft.com/office/drawing/2014/main" id="{BE515147-3E40-4BDF-B929-81BE091024A0}"/>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人口減少・少子高齢化</a:t>
            </a:r>
          </a:p>
        </p:txBody>
      </p:sp>
      <p:sp>
        <p:nvSpPr>
          <p:cNvPr id="10" name="テキスト ボックス 9">
            <a:extLst>
              <a:ext uri="{FF2B5EF4-FFF2-40B4-BE49-F238E27FC236}">
                <a16:creationId xmlns:a16="http://schemas.microsoft.com/office/drawing/2014/main" id="{BAF8805C-175E-45BF-960B-84422074DACA}"/>
              </a:ext>
            </a:extLst>
          </p:cNvPr>
          <p:cNvSpPr txBox="1"/>
          <p:nvPr/>
        </p:nvSpPr>
        <p:spPr>
          <a:xfrm>
            <a:off x="288000" y="1080000"/>
            <a:ext cx="11520000" cy="442035"/>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・大阪市では、「韓国・朝鮮」が</a:t>
            </a:r>
            <a:r>
              <a:rPr lang="en-US" altLang="ja-JP" sz="1200" dirty="0">
                <a:latin typeface="メイリオ" panose="020B0604030504040204" pitchFamily="50" charset="-128"/>
                <a:ea typeface="メイリオ" panose="020B0604030504040204" pitchFamily="50" charset="-128"/>
              </a:rPr>
              <a:t>54,304</a:t>
            </a:r>
            <a:r>
              <a:rPr lang="ja-JP" altLang="en-US" sz="1200" dirty="0">
                <a:latin typeface="メイリオ" panose="020B0604030504040204" pitchFamily="50" charset="-128"/>
                <a:ea typeface="メイリオ" panose="020B0604030504040204" pitchFamily="50" charset="-128"/>
              </a:rPr>
              <a:t>人で最も多く、次いで「中国」が</a:t>
            </a:r>
            <a:r>
              <a:rPr lang="en-US" altLang="ja-JP" sz="1200" dirty="0">
                <a:latin typeface="メイリオ" panose="020B0604030504040204" pitchFamily="50" charset="-128"/>
                <a:ea typeface="メイリオ" panose="020B0604030504040204" pitchFamily="50" charset="-128"/>
              </a:rPr>
              <a:t>35,867</a:t>
            </a:r>
            <a:r>
              <a:rPr lang="ja-JP" altLang="en-US" sz="1200" dirty="0">
                <a:latin typeface="メイリオ" panose="020B0604030504040204" pitchFamily="50" charset="-128"/>
                <a:ea typeface="メイリオ" panose="020B0604030504040204" pitchFamily="50" charset="-128"/>
              </a:rPr>
              <a:t>人、「ベトナム」が</a:t>
            </a:r>
            <a:r>
              <a:rPr lang="en-US" altLang="ja-JP" sz="1200" dirty="0">
                <a:latin typeface="メイリオ" panose="020B0604030504040204" pitchFamily="50" charset="-128"/>
                <a:ea typeface="メイリオ" panose="020B0604030504040204" pitchFamily="50" charset="-128"/>
              </a:rPr>
              <a:t>13,575</a:t>
            </a:r>
            <a:r>
              <a:rPr lang="ja-JP" altLang="en-US" sz="1200" dirty="0">
                <a:latin typeface="メイリオ" panose="020B0604030504040204" pitchFamily="50" charset="-128"/>
                <a:ea typeface="メイリオ" panose="020B0604030504040204" pitchFamily="50" charset="-128"/>
              </a:rPr>
              <a:t>人となっている</a:t>
            </a:r>
          </a:p>
          <a:p>
            <a:pPr marL="146050" indent="-146050" algn="just"/>
            <a:r>
              <a:rPr lang="ja-JP" altLang="en-US" sz="1200" dirty="0">
                <a:latin typeface="メイリオ" panose="020B0604030504040204" pitchFamily="50" charset="-128"/>
                <a:ea typeface="メイリオ" panose="020B0604030504040204" pitchFamily="50" charset="-128"/>
              </a:rPr>
              <a:t>・堺市、三島地域、北河内地域、泉南地域では、「中国」が最も多く、次いで「韓国・朝鮮」、「ベトナム」の順で多い</a:t>
            </a:r>
          </a:p>
        </p:txBody>
      </p:sp>
      <p:sp>
        <p:nvSpPr>
          <p:cNvPr id="17" name="テキスト ボックス 16">
            <a:extLst>
              <a:ext uri="{FF2B5EF4-FFF2-40B4-BE49-F238E27FC236}">
                <a16:creationId xmlns:a16="http://schemas.microsoft.com/office/drawing/2014/main" id="{65B4045F-DA84-419F-B0E9-045FE12CDD7C}"/>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出典：令和</a:t>
            </a:r>
            <a:r>
              <a:rPr lang="en-US" altLang="zh-TW"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年国勢調査</a:t>
            </a:r>
          </a:p>
        </p:txBody>
      </p:sp>
      <p:sp>
        <p:nvSpPr>
          <p:cNvPr id="8" name="正方形/長方形 7">
            <a:extLst>
              <a:ext uri="{FF2B5EF4-FFF2-40B4-BE49-F238E27FC236}">
                <a16:creationId xmlns:a16="http://schemas.microsoft.com/office/drawing/2014/main" id="{F06E31B3-AC15-4E1F-812A-83E9297D99B6}"/>
              </a:ext>
            </a:extLst>
          </p:cNvPr>
          <p:cNvSpPr/>
          <p:nvPr/>
        </p:nvSpPr>
        <p:spPr>
          <a:xfrm>
            <a:off x="2051050" y="6182882"/>
            <a:ext cx="808038" cy="234286"/>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8A6D10F0-AC76-489A-8642-2AB16642433A}"/>
              </a:ext>
            </a:extLst>
          </p:cNvPr>
          <p:cNvSpPr/>
          <p:nvPr/>
        </p:nvSpPr>
        <p:spPr>
          <a:xfrm>
            <a:off x="2917825" y="6182882"/>
            <a:ext cx="484188" cy="234286"/>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CFA9760A-8BD2-4650-94A2-0BC35E17D2E6}"/>
              </a:ext>
            </a:extLst>
          </p:cNvPr>
          <p:cNvSpPr/>
          <p:nvPr/>
        </p:nvSpPr>
        <p:spPr>
          <a:xfrm>
            <a:off x="5805487" y="6182882"/>
            <a:ext cx="712788" cy="234286"/>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4255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0000" y="1872000"/>
            <a:ext cx="11522439" cy="4682134"/>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24</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15" name="テキスト ボックス 14">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a:latin typeface="メイリオ" panose="020B0604030504040204" pitchFamily="50" charset="-128"/>
                <a:ea typeface="メイリオ" panose="020B0604030504040204" pitchFamily="50" charset="-128"/>
              </a:rPr>
              <a:t>人口減少・少子高齢化</a:t>
            </a:r>
            <a:endParaRPr lang="ja-JP" altLang="en-US" sz="1400" b="1" dirty="0">
              <a:latin typeface="メイリオ" panose="020B0604030504040204" pitchFamily="50" charset="-128"/>
              <a:ea typeface="メイリオ" panose="020B0604030504040204" pitchFamily="50" charset="-128"/>
            </a:endParaRPr>
          </a:p>
        </p:txBody>
      </p:sp>
      <p:sp>
        <p:nvSpPr>
          <p:cNvPr id="19" name="正方形/長方形 18">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大阪府の外国人居住の推移</a:t>
            </a:r>
            <a:endParaRPr lang="zh-TW" altLang="en-US" sz="2000" b="1" dirty="0">
              <a:solidFill>
                <a:schemeClr val="tx1"/>
              </a:solidFill>
              <a:latin typeface="メイリオ" panose="020B0604030504040204" pitchFamily="50" charset="-128"/>
              <a:ea typeface="メイリオ" panose="020B0604030504040204" pitchFamily="50" charset="-128"/>
            </a:endParaRPr>
          </a:p>
        </p:txBody>
      </p:sp>
      <p:sp>
        <p:nvSpPr>
          <p:cNvPr id="27" name="テキスト ボックス 26">
            <a:extLst>
              <a:ext uri="{FF2B5EF4-FFF2-40B4-BE49-F238E27FC236}">
                <a16:creationId xmlns:a16="http://schemas.microsoft.com/office/drawing/2014/main" id="{FB24E4D4-2BF3-4A03-A7FE-FAAAF5DD03DC}"/>
              </a:ext>
            </a:extLst>
          </p:cNvPr>
          <p:cNvSpPr txBox="1"/>
          <p:nvPr/>
        </p:nvSpPr>
        <p:spPr>
          <a:xfrm>
            <a:off x="360000" y="1620000"/>
            <a:ext cx="3112580" cy="257369"/>
          </a:xfrm>
          <a:prstGeom prst="rect">
            <a:avLst/>
          </a:prstGeom>
          <a:noFill/>
        </p:spPr>
        <p:txBody>
          <a:bodyPr wrap="square" tIns="72000" bIns="0">
            <a:spAutoFit/>
          </a:bodyPr>
          <a:lstStyle/>
          <a:p>
            <a:r>
              <a:rPr lang="ja-JP" altLang="en-US" sz="1200" b="1" dirty="0">
                <a:latin typeface="メイリオ" panose="020B0604030504040204" pitchFamily="50" charset="-128"/>
                <a:ea typeface="メイリオ" panose="020B0604030504040204" pitchFamily="50" charset="-128"/>
              </a:rPr>
              <a:t>大阪府</a:t>
            </a:r>
          </a:p>
        </p:txBody>
      </p:sp>
      <p:sp>
        <p:nvSpPr>
          <p:cNvPr id="22" name="テキスト ボックス 21">
            <a:extLst>
              <a:ext uri="{FF2B5EF4-FFF2-40B4-BE49-F238E27FC236}">
                <a16:creationId xmlns:a16="http://schemas.microsoft.com/office/drawing/2014/main" id="{EB4CA839-CF54-4863-B548-A6828A230B49}"/>
              </a:ext>
            </a:extLst>
          </p:cNvPr>
          <p:cNvSpPr txBox="1"/>
          <p:nvPr/>
        </p:nvSpPr>
        <p:spPr>
          <a:xfrm>
            <a:off x="288000" y="1080000"/>
            <a:ext cx="11520000" cy="442035"/>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・「韓国・朝鮮」が減少傾向にあったものの</a:t>
            </a:r>
            <a:r>
              <a:rPr lang="en-US" altLang="ja-JP" sz="1200" dirty="0">
                <a:latin typeface="メイリオ" panose="020B0604030504040204" pitchFamily="50" charset="-128"/>
                <a:ea typeface="メイリオ" panose="020B0604030504040204" pitchFamily="50" charset="-128"/>
              </a:rPr>
              <a:t>R2</a:t>
            </a:r>
            <a:r>
              <a:rPr lang="ja-JP" altLang="en-US" sz="1200" dirty="0">
                <a:latin typeface="メイリオ" panose="020B0604030504040204" pitchFamily="50" charset="-128"/>
                <a:ea typeface="メイリオ" panose="020B0604030504040204" pitchFamily="50" charset="-128"/>
              </a:rPr>
              <a:t>に増加に転じ、「中国」、近年は「ベトナム」が増加傾向となっている</a:t>
            </a:r>
          </a:p>
          <a:p>
            <a:pPr marL="146050" indent="-146050" algn="just"/>
            <a:r>
              <a:rPr lang="ja-JP" altLang="en-US" sz="1200" dirty="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H27</a:t>
            </a:r>
            <a:r>
              <a:rPr lang="ja-JP" altLang="en-US" sz="1200" dirty="0">
                <a:latin typeface="メイリオ" panose="020B0604030504040204" pitchFamily="50" charset="-128"/>
                <a:ea typeface="メイリオ" panose="020B0604030504040204" pitchFamily="50" charset="-128"/>
              </a:rPr>
              <a:t>から</a:t>
            </a:r>
            <a:r>
              <a:rPr lang="en-US" altLang="ja-JP" sz="1200" dirty="0">
                <a:latin typeface="メイリオ" panose="020B0604030504040204" pitchFamily="50" charset="-128"/>
                <a:ea typeface="メイリオ" panose="020B0604030504040204" pitchFamily="50" charset="-128"/>
              </a:rPr>
              <a:t>R2</a:t>
            </a:r>
            <a:r>
              <a:rPr lang="ja-JP" altLang="en-US" sz="1200" dirty="0">
                <a:latin typeface="メイリオ" panose="020B0604030504040204" pitchFamily="50" charset="-128"/>
                <a:ea typeface="メイリオ" panose="020B0604030504040204" pitchFamily="50" charset="-128"/>
              </a:rPr>
              <a:t>までの</a:t>
            </a:r>
            <a:r>
              <a:rPr lang="en-US" altLang="ja-JP" sz="1200" dirty="0">
                <a:latin typeface="メイリオ" panose="020B0604030504040204" pitchFamily="50" charset="-128"/>
                <a:ea typeface="メイリオ" panose="020B0604030504040204" pitchFamily="50" charset="-128"/>
              </a:rPr>
              <a:t>5</a:t>
            </a:r>
            <a:r>
              <a:rPr lang="ja-JP" altLang="en-US" sz="1200" dirty="0">
                <a:latin typeface="メイリオ" panose="020B0604030504040204" pitchFamily="50" charset="-128"/>
                <a:ea typeface="メイリオ" panose="020B0604030504040204" pitchFamily="50" charset="-128"/>
              </a:rPr>
              <a:t>年間では、その他を除く全ての国籍で増加しているなか、「ベトナム」が突出して増加</a:t>
            </a:r>
          </a:p>
        </p:txBody>
      </p:sp>
      <p:cxnSp>
        <p:nvCxnSpPr>
          <p:cNvPr id="4" name="直線コネクタ 3">
            <a:extLst>
              <a:ext uri="{FF2B5EF4-FFF2-40B4-BE49-F238E27FC236}">
                <a16:creationId xmlns:a16="http://schemas.microsoft.com/office/drawing/2014/main" id="{AA550743-F187-41E4-B17D-182E38E30756}"/>
              </a:ext>
            </a:extLst>
          </p:cNvPr>
          <p:cNvCxnSpPr>
            <a:cxnSpLocks/>
          </p:cNvCxnSpPr>
          <p:nvPr/>
        </p:nvCxnSpPr>
        <p:spPr>
          <a:xfrm>
            <a:off x="360000" y="2852928"/>
            <a:ext cx="11441615"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D7142993-B130-4C20-9EBE-3F80C0EBE9CA}"/>
              </a:ext>
            </a:extLst>
          </p:cNvPr>
          <p:cNvCxnSpPr>
            <a:cxnSpLocks/>
          </p:cNvCxnSpPr>
          <p:nvPr/>
        </p:nvCxnSpPr>
        <p:spPr>
          <a:xfrm>
            <a:off x="360000" y="3840480"/>
            <a:ext cx="11441615"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B38F3119-6D73-402C-AA28-0A0C6DCC4119}"/>
              </a:ext>
            </a:extLst>
          </p:cNvPr>
          <p:cNvCxnSpPr>
            <a:cxnSpLocks/>
          </p:cNvCxnSpPr>
          <p:nvPr/>
        </p:nvCxnSpPr>
        <p:spPr>
          <a:xfrm>
            <a:off x="360000" y="4837176"/>
            <a:ext cx="11441615"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521F6899-CFC3-4C3E-B326-1EB20A8FC18E}"/>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出典：令和</a:t>
            </a:r>
            <a:r>
              <a:rPr lang="en-US" altLang="zh-TW"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年国勢調査</a:t>
            </a:r>
          </a:p>
        </p:txBody>
      </p:sp>
    </p:spTree>
    <p:extLst>
      <p:ext uri="{BB962C8B-B14F-4D97-AF65-F5344CB8AC3E}">
        <p14:creationId xmlns:p14="http://schemas.microsoft.com/office/powerpoint/2010/main" val="30547536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0000" y="1872000"/>
            <a:ext cx="3779848" cy="4682134"/>
          </a:xfrm>
          <a:prstGeom prst="rect">
            <a:avLst/>
          </a:prstGeom>
        </p:spPr>
      </p:pic>
      <p:pic>
        <p:nvPicPr>
          <p:cNvPr id="3" name="図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75190" y="1872000"/>
            <a:ext cx="3779848" cy="4682134"/>
          </a:xfrm>
          <a:prstGeom prst="rect">
            <a:avLst/>
          </a:prstGeom>
        </p:spPr>
      </p:pic>
      <p:pic>
        <p:nvPicPr>
          <p:cNvPr id="5" name="図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84740" y="1872000"/>
            <a:ext cx="3785944" cy="4682134"/>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25</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15" name="テキスト ボックス 14">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a:latin typeface="メイリオ" panose="020B0604030504040204" pitchFamily="50" charset="-128"/>
                <a:ea typeface="メイリオ" panose="020B0604030504040204" pitchFamily="50" charset="-128"/>
              </a:rPr>
              <a:t>人口減少・少子高齢化</a:t>
            </a:r>
            <a:endParaRPr lang="ja-JP" altLang="en-US" sz="1400" b="1" dirty="0">
              <a:latin typeface="メイリオ" panose="020B0604030504040204" pitchFamily="50" charset="-128"/>
              <a:ea typeface="メイリオ" panose="020B0604030504040204" pitchFamily="50" charset="-128"/>
            </a:endParaRPr>
          </a:p>
        </p:txBody>
      </p:sp>
      <p:sp>
        <p:nvSpPr>
          <p:cNvPr id="19" name="正方形/長方形 18">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大阪府の外国人居住の推移（地域別①）</a:t>
            </a:r>
            <a:endParaRPr lang="zh-TW" altLang="en-US" sz="2000" b="1" dirty="0">
              <a:solidFill>
                <a:schemeClr val="tx1"/>
              </a:solidFill>
              <a:latin typeface="メイリオ" panose="020B0604030504040204" pitchFamily="50" charset="-128"/>
              <a:ea typeface="メイリオ" panose="020B0604030504040204" pitchFamily="50" charset="-128"/>
            </a:endParaRPr>
          </a:p>
        </p:txBody>
      </p:sp>
      <p:sp>
        <p:nvSpPr>
          <p:cNvPr id="27" name="テキスト ボックス 26">
            <a:extLst>
              <a:ext uri="{FF2B5EF4-FFF2-40B4-BE49-F238E27FC236}">
                <a16:creationId xmlns:a16="http://schemas.microsoft.com/office/drawing/2014/main" id="{FB24E4D4-2BF3-4A03-A7FE-FAAAF5DD03DC}"/>
              </a:ext>
            </a:extLst>
          </p:cNvPr>
          <p:cNvSpPr txBox="1"/>
          <p:nvPr/>
        </p:nvSpPr>
        <p:spPr>
          <a:xfrm>
            <a:off x="360000" y="1620000"/>
            <a:ext cx="3112580" cy="257369"/>
          </a:xfrm>
          <a:prstGeom prst="rect">
            <a:avLst/>
          </a:prstGeom>
          <a:noFill/>
        </p:spPr>
        <p:txBody>
          <a:bodyPr wrap="square" tIns="72000" bIns="0">
            <a:spAutoFit/>
          </a:bodyPr>
          <a:lstStyle/>
          <a:p>
            <a:r>
              <a:rPr lang="ja-JP" altLang="en-US" sz="1200" b="1" dirty="0">
                <a:latin typeface="メイリオ" panose="020B0604030504040204" pitchFamily="50" charset="-128"/>
                <a:ea typeface="メイリオ" panose="020B0604030504040204" pitchFamily="50" charset="-128"/>
              </a:rPr>
              <a:t>大阪市</a:t>
            </a:r>
          </a:p>
        </p:txBody>
      </p:sp>
      <p:sp>
        <p:nvSpPr>
          <p:cNvPr id="29" name="テキスト ボックス 28">
            <a:extLst>
              <a:ext uri="{FF2B5EF4-FFF2-40B4-BE49-F238E27FC236}">
                <a16:creationId xmlns:a16="http://schemas.microsoft.com/office/drawing/2014/main" id="{FB24E4D4-2BF3-4A03-A7FE-FAAAF5DD03DC}"/>
              </a:ext>
            </a:extLst>
          </p:cNvPr>
          <p:cNvSpPr txBox="1"/>
          <p:nvPr/>
        </p:nvSpPr>
        <p:spPr>
          <a:xfrm>
            <a:off x="8190000" y="1620000"/>
            <a:ext cx="2142551" cy="257369"/>
          </a:xfrm>
          <a:prstGeom prst="rect">
            <a:avLst/>
          </a:prstGeom>
          <a:noFill/>
        </p:spPr>
        <p:txBody>
          <a:bodyPr wrap="square" tIns="72000" bIns="0">
            <a:spAutoFit/>
          </a:bodyPr>
          <a:lstStyle/>
          <a:p>
            <a:r>
              <a:rPr lang="ja-JP" altLang="en-US" sz="1200" b="1" dirty="0">
                <a:latin typeface="メイリオ" panose="020B0604030504040204" pitchFamily="50" charset="-128"/>
                <a:ea typeface="メイリオ" panose="020B0604030504040204" pitchFamily="50" charset="-128"/>
              </a:rPr>
              <a:t>三島地域</a:t>
            </a:r>
          </a:p>
        </p:txBody>
      </p:sp>
      <p:sp>
        <p:nvSpPr>
          <p:cNvPr id="20" name="テキスト ボックス 19">
            <a:extLst>
              <a:ext uri="{FF2B5EF4-FFF2-40B4-BE49-F238E27FC236}">
                <a16:creationId xmlns:a16="http://schemas.microsoft.com/office/drawing/2014/main" id="{FB24E4D4-2BF3-4A03-A7FE-FAAAF5DD03DC}"/>
              </a:ext>
            </a:extLst>
          </p:cNvPr>
          <p:cNvSpPr txBox="1"/>
          <p:nvPr/>
        </p:nvSpPr>
        <p:spPr>
          <a:xfrm>
            <a:off x="4276800" y="1620000"/>
            <a:ext cx="1750991" cy="257369"/>
          </a:xfrm>
          <a:prstGeom prst="rect">
            <a:avLst/>
          </a:prstGeom>
          <a:noFill/>
        </p:spPr>
        <p:txBody>
          <a:bodyPr wrap="square" tIns="72000" bIns="0">
            <a:spAutoFit/>
          </a:bodyPr>
          <a:lstStyle/>
          <a:p>
            <a:r>
              <a:rPr lang="ja-JP" altLang="en-US" sz="1200" b="1" dirty="0">
                <a:latin typeface="メイリオ" panose="020B0604030504040204" pitchFamily="50" charset="-128"/>
                <a:ea typeface="メイリオ" panose="020B0604030504040204" pitchFamily="50" charset="-128"/>
              </a:rPr>
              <a:t>堺市</a:t>
            </a:r>
          </a:p>
        </p:txBody>
      </p:sp>
      <p:sp>
        <p:nvSpPr>
          <p:cNvPr id="22" name="テキスト ボックス 21">
            <a:extLst>
              <a:ext uri="{FF2B5EF4-FFF2-40B4-BE49-F238E27FC236}">
                <a16:creationId xmlns:a16="http://schemas.microsoft.com/office/drawing/2014/main" id="{EB4CA839-CF54-4863-B548-A6828A230B49}"/>
              </a:ext>
            </a:extLst>
          </p:cNvPr>
          <p:cNvSpPr txBox="1"/>
          <p:nvPr/>
        </p:nvSpPr>
        <p:spPr>
          <a:xfrm>
            <a:off x="288000" y="1080000"/>
            <a:ext cx="11520000" cy="442035"/>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・多くの地域で、「韓国・朝鮮」が減少傾向にあり、「中国」、近年は「ベトナム」が増加傾向となっている</a:t>
            </a:r>
          </a:p>
          <a:p>
            <a:pPr marL="146050" indent="-146050" algn="just"/>
            <a:r>
              <a:rPr lang="ja-JP" altLang="en-US" sz="1200" dirty="0">
                <a:latin typeface="メイリオ" panose="020B0604030504040204" pitchFamily="50" charset="-128"/>
                <a:ea typeface="メイリオ" panose="020B0604030504040204" pitchFamily="50" charset="-128"/>
              </a:rPr>
              <a:t>・南河内地域では「ベトナム」の突出して増加している</a:t>
            </a:r>
          </a:p>
        </p:txBody>
      </p:sp>
      <p:cxnSp>
        <p:nvCxnSpPr>
          <p:cNvPr id="4" name="直線コネクタ 3">
            <a:extLst>
              <a:ext uri="{FF2B5EF4-FFF2-40B4-BE49-F238E27FC236}">
                <a16:creationId xmlns:a16="http://schemas.microsoft.com/office/drawing/2014/main" id="{AA550743-F187-41E4-B17D-182E38E30756}"/>
              </a:ext>
            </a:extLst>
          </p:cNvPr>
          <p:cNvCxnSpPr>
            <a:cxnSpLocks/>
          </p:cNvCxnSpPr>
          <p:nvPr/>
        </p:nvCxnSpPr>
        <p:spPr>
          <a:xfrm>
            <a:off x="360000" y="2852928"/>
            <a:ext cx="11441615"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D7142993-B130-4C20-9EBE-3F80C0EBE9CA}"/>
              </a:ext>
            </a:extLst>
          </p:cNvPr>
          <p:cNvCxnSpPr>
            <a:cxnSpLocks/>
          </p:cNvCxnSpPr>
          <p:nvPr/>
        </p:nvCxnSpPr>
        <p:spPr>
          <a:xfrm>
            <a:off x="360000" y="3840480"/>
            <a:ext cx="11441615"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B38F3119-6D73-402C-AA28-0A0C6DCC4119}"/>
              </a:ext>
            </a:extLst>
          </p:cNvPr>
          <p:cNvCxnSpPr>
            <a:cxnSpLocks/>
          </p:cNvCxnSpPr>
          <p:nvPr/>
        </p:nvCxnSpPr>
        <p:spPr>
          <a:xfrm>
            <a:off x="360000" y="4837176"/>
            <a:ext cx="11441615"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521F6899-CFC3-4C3E-B326-1EB20A8FC18E}"/>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出典：令和</a:t>
            </a:r>
            <a:r>
              <a:rPr lang="en-US" altLang="zh-TW"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年国勢調査</a:t>
            </a:r>
          </a:p>
        </p:txBody>
      </p:sp>
    </p:spTree>
    <p:extLst>
      <p:ext uri="{BB962C8B-B14F-4D97-AF65-F5344CB8AC3E}">
        <p14:creationId xmlns:p14="http://schemas.microsoft.com/office/powerpoint/2010/main" val="37621195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0000" y="1869866"/>
            <a:ext cx="3779848" cy="4682134"/>
          </a:xfrm>
          <a:prstGeom prst="rect">
            <a:avLst/>
          </a:prstGeom>
        </p:spPr>
      </p:pic>
      <p:pic>
        <p:nvPicPr>
          <p:cNvPr id="5" name="図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74848" y="1869866"/>
            <a:ext cx="3779848" cy="4682134"/>
          </a:xfrm>
          <a:prstGeom prst="rect">
            <a:avLst/>
          </a:prstGeom>
        </p:spPr>
      </p:pic>
      <p:pic>
        <p:nvPicPr>
          <p:cNvPr id="6" name="図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89544" y="1869866"/>
            <a:ext cx="3785944" cy="4682134"/>
          </a:xfrm>
          <a:prstGeom prst="rect">
            <a:avLst/>
          </a:prstGeom>
        </p:spPr>
      </p:pic>
      <p:sp>
        <p:nvSpPr>
          <p:cNvPr id="2" name="正方形/長方形 1">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3" name="テキスト ボックス 2">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a:latin typeface="メイリオ" panose="020B0604030504040204" pitchFamily="50" charset="-128"/>
                <a:ea typeface="メイリオ" panose="020B0604030504040204" pitchFamily="50" charset="-128"/>
              </a:rPr>
              <a:t>人口減少・少子高齢化</a:t>
            </a:r>
            <a:endParaRPr lang="ja-JP" altLang="en-US" sz="1400" b="1" dirty="0">
              <a:latin typeface="メイリオ" panose="020B0604030504040204" pitchFamily="50" charset="-128"/>
              <a:ea typeface="メイリオ" panose="020B0604030504040204" pitchFamily="50" charset="-128"/>
            </a:endParaRPr>
          </a:p>
        </p:txBody>
      </p:sp>
      <p:sp>
        <p:nvSpPr>
          <p:cNvPr id="13" name="スライド番号プレースホルダー 2">
            <a:extLst>
              <a:ext uri="{FF2B5EF4-FFF2-40B4-BE49-F238E27FC236}">
                <a16:creationId xmlns:a16="http://schemas.microsoft.com/office/drawing/2014/main" id="{396EA5CB-F356-44AC-A6DF-98FCB44CE80B}"/>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26</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a:extLst>
              <a:ext uri="{FF2B5EF4-FFF2-40B4-BE49-F238E27FC236}">
                <a16:creationId xmlns:a16="http://schemas.microsoft.com/office/drawing/2014/main" id="{F7254519-777C-4B22-9BF1-2BB55514B730}"/>
              </a:ext>
            </a:extLst>
          </p:cNvPr>
          <p:cNvSpPr txBox="1"/>
          <p:nvPr/>
        </p:nvSpPr>
        <p:spPr>
          <a:xfrm>
            <a:off x="360000" y="1620000"/>
            <a:ext cx="3112580" cy="257369"/>
          </a:xfrm>
          <a:prstGeom prst="rect">
            <a:avLst/>
          </a:prstGeom>
          <a:noFill/>
        </p:spPr>
        <p:txBody>
          <a:bodyPr wrap="square" tIns="72000" bIns="0">
            <a:spAutoFit/>
          </a:bodyPr>
          <a:lstStyle/>
          <a:p>
            <a:r>
              <a:rPr lang="ja-JP" altLang="en-US" sz="1200" b="1" dirty="0">
                <a:latin typeface="メイリオ" panose="020B0604030504040204" pitchFamily="50" charset="-128"/>
                <a:ea typeface="メイリオ" panose="020B0604030504040204" pitchFamily="50" charset="-128"/>
              </a:rPr>
              <a:t>豊能地域</a:t>
            </a:r>
          </a:p>
        </p:txBody>
      </p:sp>
      <p:sp>
        <p:nvSpPr>
          <p:cNvPr id="21" name="テキスト ボックス 20">
            <a:extLst>
              <a:ext uri="{FF2B5EF4-FFF2-40B4-BE49-F238E27FC236}">
                <a16:creationId xmlns:a16="http://schemas.microsoft.com/office/drawing/2014/main" id="{BA641586-4117-4A39-B146-51DCBE3FF042}"/>
              </a:ext>
            </a:extLst>
          </p:cNvPr>
          <p:cNvSpPr txBox="1"/>
          <p:nvPr/>
        </p:nvSpPr>
        <p:spPr>
          <a:xfrm>
            <a:off x="8190000" y="1620000"/>
            <a:ext cx="2773275" cy="257369"/>
          </a:xfrm>
          <a:prstGeom prst="rect">
            <a:avLst/>
          </a:prstGeom>
          <a:noFill/>
        </p:spPr>
        <p:txBody>
          <a:bodyPr wrap="square" tIns="72000" bIns="0">
            <a:spAutoFit/>
          </a:bodyPr>
          <a:lstStyle/>
          <a:p>
            <a:r>
              <a:rPr lang="ja-JP" altLang="en-US" sz="1200" b="1" dirty="0">
                <a:latin typeface="メイリオ" panose="020B0604030504040204" pitchFamily="50" charset="-128"/>
                <a:ea typeface="メイリオ" panose="020B0604030504040204" pitchFamily="50" charset="-128"/>
              </a:rPr>
              <a:t>中河内地域</a:t>
            </a:r>
          </a:p>
        </p:txBody>
      </p:sp>
      <p:sp>
        <p:nvSpPr>
          <p:cNvPr id="22" name="テキスト ボックス 21">
            <a:extLst>
              <a:ext uri="{FF2B5EF4-FFF2-40B4-BE49-F238E27FC236}">
                <a16:creationId xmlns:a16="http://schemas.microsoft.com/office/drawing/2014/main" id="{AF7D8813-C2E3-464C-9958-EB9DE7AC5F5B}"/>
              </a:ext>
            </a:extLst>
          </p:cNvPr>
          <p:cNvSpPr txBox="1"/>
          <p:nvPr/>
        </p:nvSpPr>
        <p:spPr>
          <a:xfrm>
            <a:off x="4276800" y="1620000"/>
            <a:ext cx="2409750" cy="257369"/>
          </a:xfrm>
          <a:prstGeom prst="rect">
            <a:avLst/>
          </a:prstGeom>
          <a:noFill/>
        </p:spPr>
        <p:txBody>
          <a:bodyPr wrap="square" tIns="72000" bIns="0">
            <a:spAutoFit/>
          </a:bodyPr>
          <a:lstStyle/>
          <a:p>
            <a:r>
              <a:rPr lang="ja-JP" altLang="en-US" sz="1200" b="1" dirty="0">
                <a:latin typeface="メイリオ" panose="020B0604030504040204" pitchFamily="50" charset="-128"/>
                <a:ea typeface="メイリオ" panose="020B0604030504040204" pitchFamily="50" charset="-128"/>
              </a:rPr>
              <a:t>北河内地域</a:t>
            </a:r>
          </a:p>
        </p:txBody>
      </p:sp>
      <p:sp>
        <p:nvSpPr>
          <p:cNvPr id="26" name="正方形/長方形 25">
            <a:extLst>
              <a:ext uri="{FF2B5EF4-FFF2-40B4-BE49-F238E27FC236}">
                <a16:creationId xmlns:a16="http://schemas.microsoft.com/office/drawing/2014/main" id="{9C8DEF62-84A5-4102-8984-EDA80C6BCE47}"/>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大阪府の外国人居住の推移（地域別②）</a:t>
            </a:r>
            <a:endParaRPr lang="zh-TW" altLang="en-US" sz="2000" b="1" dirty="0">
              <a:solidFill>
                <a:schemeClr val="tx1"/>
              </a:solidFill>
              <a:latin typeface="メイリオ" panose="020B0604030504040204" pitchFamily="50" charset="-128"/>
              <a:ea typeface="メイリオ" panose="020B0604030504040204" pitchFamily="50" charset="-128"/>
            </a:endParaRPr>
          </a:p>
        </p:txBody>
      </p:sp>
      <p:sp>
        <p:nvSpPr>
          <p:cNvPr id="27" name="テキスト ボックス 26">
            <a:extLst>
              <a:ext uri="{FF2B5EF4-FFF2-40B4-BE49-F238E27FC236}">
                <a16:creationId xmlns:a16="http://schemas.microsoft.com/office/drawing/2014/main" id="{1B67AE7B-5A1E-4287-9917-0272DD97DA04}"/>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出典：令和</a:t>
            </a:r>
            <a:r>
              <a:rPr lang="en-US" altLang="zh-TW"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年国勢調査</a:t>
            </a:r>
          </a:p>
        </p:txBody>
      </p:sp>
      <p:cxnSp>
        <p:nvCxnSpPr>
          <p:cNvPr id="28" name="直線コネクタ 27">
            <a:extLst>
              <a:ext uri="{FF2B5EF4-FFF2-40B4-BE49-F238E27FC236}">
                <a16:creationId xmlns:a16="http://schemas.microsoft.com/office/drawing/2014/main" id="{7268D177-03A2-4C9A-B8E5-C69A670944FC}"/>
              </a:ext>
            </a:extLst>
          </p:cNvPr>
          <p:cNvCxnSpPr>
            <a:cxnSpLocks/>
          </p:cNvCxnSpPr>
          <p:nvPr/>
        </p:nvCxnSpPr>
        <p:spPr>
          <a:xfrm>
            <a:off x="360000" y="2852928"/>
            <a:ext cx="11441615"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FAD7851F-A5BF-4FB6-9ECD-7FD6A37C687C}"/>
              </a:ext>
            </a:extLst>
          </p:cNvPr>
          <p:cNvCxnSpPr>
            <a:cxnSpLocks/>
          </p:cNvCxnSpPr>
          <p:nvPr/>
        </p:nvCxnSpPr>
        <p:spPr>
          <a:xfrm>
            <a:off x="360000" y="3840480"/>
            <a:ext cx="11441615"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793D5806-2BC6-4CF0-93A2-D1BD2CA9BB99}"/>
              </a:ext>
            </a:extLst>
          </p:cNvPr>
          <p:cNvCxnSpPr>
            <a:cxnSpLocks/>
          </p:cNvCxnSpPr>
          <p:nvPr/>
        </p:nvCxnSpPr>
        <p:spPr>
          <a:xfrm>
            <a:off x="360000" y="4837176"/>
            <a:ext cx="11441615"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86640767-97FD-4862-A5A0-A4ADA3BE9C13}"/>
              </a:ext>
            </a:extLst>
          </p:cNvPr>
          <p:cNvSpPr txBox="1"/>
          <p:nvPr/>
        </p:nvSpPr>
        <p:spPr>
          <a:xfrm>
            <a:off x="288000" y="1080000"/>
            <a:ext cx="11520000" cy="442035"/>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・多くの地域で、「韓国・朝鮮」が減少傾向にあり、「中国」、近年は「ベトナム」が増加傾向となっている</a:t>
            </a:r>
          </a:p>
          <a:p>
            <a:pPr marL="146050" indent="-146050" algn="just"/>
            <a:r>
              <a:rPr lang="ja-JP" altLang="en-US" sz="1200" dirty="0">
                <a:latin typeface="メイリオ" panose="020B0604030504040204" pitchFamily="50" charset="-128"/>
                <a:ea typeface="メイリオ" panose="020B0604030504040204" pitchFamily="50" charset="-128"/>
              </a:rPr>
              <a:t>・南河内地域では「ベトナム」の突出して増加している</a:t>
            </a:r>
          </a:p>
        </p:txBody>
      </p:sp>
    </p:spTree>
    <p:extLst>
      <p:ext uri="{BB962C8B-B14F-4D97-AF65-F5344CB8AC3E}">
        <p14:creationId xmlns:p14="http://schemas.microsoft.com/office/powerpoint/2010/main" val="21657086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87513" y="1770761"/>
            <a:ext cx="3867806" cy="4783374"/>
          </a:xfrm>
          <a:prstGeom prst="rect">
            <a:avLst/>
          </a:prstGeom>
        </p:spPr>
      </p:pic>
      <p:pic>
        <p:nvPicPr>
          <p:cNvPr id="5" name="図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73833" y="1872000"/>
            <a:ext cx="3779848" cy="4682134"/>
          </a:xfrm>
          <a:prstGeom prst="rect">
            <a:avLst/>
          </a:prstGeom>
        </p:spPr>
      </p:pic>
      <p:pic>
        <p:nvPicPr>
          <p:cNvPr id="4" name="図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0152" y="1872000"/>
            <a:ext cx="3779848" cy="4682134"/>
          </a:xfrm>
          <a:prstGeom prst="rect">
            <a:avLst/>
          </a:prstGeom>
        </p:spPr>
      </p:pic>
      <p:sp>
        <p:nvSpPr>
          <p:cNvPr id="2" name="正方形/長方形 1">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3" name="テキスト ボックス 2">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a:latin typeface="メイリオ" panose="020B0604030504040204" pitchFamily="50" charset="-128"/>
                <a:ea typeface="メイリオ" panose="020B0604030504040204" pitchFamily="50" charset="-128"/>
              </a:rPr>
              <a:t>人口減少・少子高齢化</a:t>
            </a:r>
            <a:endParaRPr lang="ja-JP" altLang="en-US" sz="1400" b="1" dirty="0">
              <a:latin typeface="メイリオ" panose="020B0604030504040204" pitchFamily="50" charset="-128"/>
              <a:ea typeface="メイリオ" panose="020B0604030504040204" pitchFamily="50" charset="-128"/>
            </a:endParaRPr>
          </a:p>
        </p:txBody>
      </p:sp>
      <p:sp>
        <p:nvSpPr>
          <p:cNvPr id="10" name="スライド番号プレースホルダー 2">
            <a:extLst>
              <a:ext uri="{FF2B5EF4-FFF2-40B4-BE49-F238E27FC236}">
                <a16:creationId xmlns:a16="http://schemas.microsoft.com/office/drawing/2014/main" id="{0E00581A-0A0D-4611-98AC-6BE81F422B37}"/>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27</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a:extLst>
              <a:ext uri="{FF2B5EF4-FFF2-40B4-BE49-F238E27FC236}">
                <a16:creationId xmlns:a16="http://schemas.microsoft.com/office/drawing/2014/main" id="{EC5CB5BE-6EA9-43F3-A612-C294F79AF704}"/>
              </a:ext>
            </a:extLst>
          </p:cNvPr>
          <p:cNvSpPr txBox="1"/>
          <p:nvPr/>
        </p:nvSpPr>
        <p:spPr>
          <a:xfrm>
            <a:off x="360000" y="1620000"/>
            <a:ext cx="3112580" cy="257369"/>
          </a:xfrm>
          <a:prstGeom prst="rect">
            <a:avLst/>
          </a:prstGeom>
          <a:noFill/>
        </p:spPr>
        <p:txBody>
          <a:bodyPr wrap="square" tIns="72000" bIns="0">
            <a:spAutoFit/>
          </a:bodyPr>
          <a:lstStyle/>
          <a:p>
            <a:r>
              <a:rPr lang="ja-JP" altLang="en-US" sz="1200" b="1" dirty="0">
                <a:latin typeface="メイリオ" panose="020B0604030504040204" pitchFamily="50" charset="-128"/>
                <a:ea typeface="メイリオ" panose="020B0604030504040204" pitchFamily="50" charset="-128"/>
              </a:rPr>
              <a:t>南河内地域</a:t>
            </a:r>
          </a:p>
        </p:txBody>
      </p:sp>
      <p:sp>
        <p:nvSpPr>
          <p:cNvPr id="16" name="テキスト ボックス 15">
            <a:extLst>
              <a:ext uri="{FF2B5EF4-FFF2-40B4-BE49-F238E27FC236}">
                <a16:creationId xmlns:a16="http://schemas.microsoft.com/office/drawing/2014/main" id="{54C3E281-2147-48BA-9F4C-1BD9043F8162}"/>
              </a:ext>
            </a:extLst>
          </p:cNvPr>
          <p:cNvSpPr txBox="1"/>
          <p:nvPr/>
        </p:nvSpPr>
        <p:spPr>
          <a:xfrm>
            <a:off x="8190000" y="1620000"/>
            <a:ext cx="2773275" cy="257369"/>
          </a:xfrm>
          <a:prstGeom prst="rect">
            <a:avLst/>
          </a:prstGeom>
          <a:noFill/>
        </p:spPr>
        <p:txBody>
          <a:bodyPr wrap="square" tIns="72000" bIns="0">
            <a:spAutoFit/>
          </a:bodyPr>
          <a:lstStyle/>
          <a:p>
            <a:r>
              <a:rPr lang="ja-JP" altLang="en-US" sz="1200" b="1" dirty="0">
                <a:latin typeface="メイリオ" panose="020B0604030504040204" pitchFamily="50" charset="-128"/>
                <a:ea typeface="メイリオ" panose="020B0604030504040204" pitchFamily="50" charset="-128"/>
              </a:rPr>
              <a:t>泉南</a:t>
            </a:r>
          </a:p>
        </p:txBody>
      </p:sp>
      <p:sp>
        <p:nvSpPr>
          <p:cNvPr id="17" name="テキスト ボックス 16">
            <a:extLst>
              <a:ext uri="{FF2B5EF4-FFF2-40B4-BE49-F238E27FC236}">
                <a16:creationId xmlns:a16="http://schemas.microsoft.com/office/drawing/2014/main" id="{9C738F86-CDB1-424D-A111-73ADEC5E2683}"/>
              </a:ext>
            </a:extLst>
          </p:cNvPr>
          <p:cNvSpPr txBox="1"/>
          <p:nvPr/>
        </p:nvSpPr>
        <p:spPr>
          <a:xfrm>
            <a:off x="4276800" y="1620000"/>
            <a:ext cx="2409750" cy="257369"/>
          </a:xfrm>
          <a:prstGeom prst="rect">
            <a:avLst/>
          </a:prstGeom>
          <a:noFill/>
        </p:spPr>
        <p:txBody>
          <a:bodyPr wrap="square" tIns="72000" bIns="0">
            <a:spAutoFit/>
          </a:bodyPr>
          <a:lstStyle/>
          <a:p>
            <a:r>
              <a:rPr lang="ja-JP" altLang="en-US" sz="1200" b="1" dirty="0">
                <a:latin typeface="メイリオ" panose="020B0604030504040204" pitchFamily="50" charset="-128"/>
                <a:ea typeface="メイリオ" panose="020B0604030504040204" pitchFamily="50" charset="-128"/>
              </a:rPr>
              <a:t>泉北地域</a:t>
            </a:r>
          </a:p>
        </p:txBody>
      </p:sp>
      <p:sp>
        <p:nvSpPr>
          <p:cNvPr id="25" name="正方形/長方形 24">
            <a:extLst>
              <a:ext uri="{FF2B5EF4-FFF2-40B4-BE49-F238E27FC236}">
                <a16:creationId xmlns:a16="http://schemas.microsoft.com/office/drawing/2014/main" id="{771829A7-5FB3-445E-A003-BA82D38F046C}"/>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大阪府の外国人居住の推移（地域別③）</a:t>
            </a:r>
            <a:endParaRPr lang="zh-TW" altLang="en-US" sz="2000" b="1" dirty="0">
              <a:solidFill>
                <a:schemeClr val="tx1"/>
              </a:solidFill>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A9117DCD-F582-4CA5-A63F-E9F55940AB1C}"/>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出典：令和</a:t>
            </a:r>
            <a:r>
              <a:rPr lang="en-US" altLang="zh-TW"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年国勢調査</a:t>
            </a:r>
          </a:p>
        </p:txBody>
      </p:sp>
      <p:cxnSp>
        <p:nvCxnSpPr>
          <p:cNvPr id="27" name="直線コネクタ 26">
            <a:extLst>
              <a:ext uri="{FF2B5EF4-FFF2-40B4-BE49-F238E27FC236}">
                <a16:creationId xmlns:a16="http://schemas.microsoft.com/office/drawing/2014/main" id="{81666726-DEF1-42AF-A526-787B17BC853E}"/>
              </a:ext>
            </a:extLst>
          </p:cNvPr>
          <p:cNvCxnSpPr>
            <a:cxnSpLocks/>
          </p:cNvCxnSpPr>
          <p:nvPr/>
        </p:nvCxnSpPr>
        <p:spPr>
          <a:xfrm>
            <a:off x="359999" y="2852928"/>
            <a:ext cx="11520000"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84E67DBF-A83C-4FF3-A709-B35C77883E6D}"/>
              </a:ext>
            </a:extLst>
          </p:cNvPr>
          <p:cNvCxnSpPr>
            <a:cxnSpLocks/>
          </p:cNvCxnSpPr>
          <p:nvPr/>
        </p:nvCxnSpPr>
        <p:spPr>
          <a:xfrm>
            <a:off x="359999" y="3840480"/>
            <a:ext cx="11520000"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91201AC4-0180-41B6-85E2-78869778A34B}"/>
              </a:ext>
            </a:extLst>
          </p:cNvPr>
          <p:cNvCxnSpPr>
            <a:cxnSpLocks/>
          </p:cNvCxnSpPr>
          <p:nvPr/>
        </p:nvCxnSpPr>
        <p:spPr>
          <a:xfrm>
            <a:off x="359999" y="4837176"/>
            <a:ext cx="11520000"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60C562C8-B592-4E2A-AD10-F7F6174A43D3}"/>
              </a:ext>
            </a:extLst>
          </p:cNvPr>
          <p:cNvSpPr txBox="1"/>
          <p:nvPr/>
        </p:nvSpPr>
        <p:spPr>
          <a:xfrm>
            <a:off x="288000" y="1080000"/>
            <a:ext cx="11520000" cy="442035"/>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・多くの地域で、「韓国・朝鮮」が減少傾向にあり、「中国」、近年は「ベトナム」が増加傾向となっている</a:t>
            </a:r>
          </a:p>
          <a:p>
            <a:pPr marL="146050" indent="-146050" algn="just"/>
            <a:r>
              <a:rPr lang="ja-JP" altLang="en-US" sz="1200" dirty="0">
                <a:latin typeface="メイリオ" panose="020B0604030504040204" pitchFamily="50" charset="-128"/>
                <a:ea typeface="メイリオ" panose="020B0604030504040204" pitchFamily="50" charset="-128"/>
              </a:rPr>
              <a:t>・南河内地域では「ベトナム」の突出して増加している</a:t>
            </a:r>
          </a:p>
        </p:txBody>
      </p:sp>
    </p:spTree>
    <p:extLst>
      <p:ext uri="{BB962C8B-B14F-4D97-AF65-F5344CB8AC3E}">
        <p14:creationId xmlns:p14="http://schemas.microsoft.com/office/powerpoint/2010/main" val="36908858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656581"/>
            <a:ext cx="12192000" cy="792088"/>
          </a:xfrm>
          <a:prstGeom prst="rect">
            <a:avLst/>
          </a:prstGeom>
          <a:solidFill>
            <a:schemeClr val="tx1">
              <a:lumMod val="75000"/>
              <a:lumOff val="25000"/>
            </a:schemeClr>
          </a:solidFill>
          <a:ln>
            <a:noFill/>
          </a:ln>
          <a:effec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lnSpc>
                <a:spcPct val="130000"/>
              </a:lnSpc>
              <a:tabLst/>
              <a:defRPr/>
            </a:pPr>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400" b="1" dirty="0">
                <a:latin typeface="メイリオ" panose="020B0604030504040204" pitchFamily="50" charset="-128"/>
                <a:ea typeface="メイリオ" panose="020B0604030504040204" pitchFamily="50" charset="-128"/>
                <a:cs typeface="Meiryo UI" panose="020B0604030504040204" pitchFamily="50" charset="-128"/>
              </a:rPr>
              <a:t>２．住宅ストックの状況</a:t>
            </a:r>
          </a:p>
        </p:txBody>
      </p:sp>
      <p:graphicFrame>
        <p:nvGraphicFramePr>
          <p:cNvPr id="5" name="表 4"/>
          <p:cNvGraphicFramePr>
            <a:graphicFrameLocks noGrp="1"/>
          </p:cNvGraphicFramePr>
          <p:nvPr>
            <p:extLst>
              <p:ext uri="{D42A27DB-BD31-4B8C-83A1-F6EECF244321}">
                <p14:modId xmlns:p14="http://schemas.microsoft.com/office/powerpoint/2010/main" val="3057991439"/>
              </p:ext>
            </p:extLst>
          </p:nvPr>
        </p:nvGraphicFramePr>
        <p:xfrm>
          <a:off x="180000" y="1800000"/>
          <a:ext cx="5867402" cy="3672000"/>
        </p:xfrm>
        <a:graphic>
          <a:graphicData uri="http://schemas.openxmlformats.org/drawingml/2006/table">
            <a:tbl>
              <a:tblPr firstRow="1">
                <a:tableStyleId>{22838BEF-8BB2-4498-84A7-C5851F593DF1}</a:tableStyleId>
              </a:tblPr>
              <a:tblGrid>
                <a:gridCol w="135071">
                  <a:extLst>
                    <a:ext uri="{9D8B030D-6E8A-4147-A177-3AD203B41FA5}">
                      <a16:colId xmlns:a16="http://schemas.microsoft.com/office/drawing/2014/main" val="20000"/>
                    </a:ext>
                  </a:extLst>
                </a:gridCol>
                <a:gridCol w="4896182">
                  <a:extLst>
                    <a:ext uri="{9D8B030D-6E8A-4147-A177-3AD203B41FA5}">
                      <a16:colId xmlns:a16="http://schemas.microsoft.com/office/drawing/2014/main" val="20001"/>
                    </a:ext>
                  </a:extLst>
                </a:gridCol>
                <a:gridCol w="836149">
                  <a:extLst>
                    <a:ext uri="{9D8B030D-6E8A-4147-A177-3AD203B41FA5}">
                      <a16:colId xmlns:a16="http://schemas.microsoft.com/office/drawing/2014/main" val="20002"/>
                    </a:ext>
                  </a:extLst>
                </a:gridCol>
              </a:tblGrid>
              <a:tr h="612000">
                <a:tc rowSpan="6">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lang="ja-JP" altLang="en-US" sz="18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lang="ja-JP" altLang="en-US" sz="1600" b="0" baseline="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a:t>
                      </a: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・住宅ストック数と空家数（全体／地域別）</a:t>
                      </a:r>
                      <a:endParaRPr lang="en-US" altLang="ja-JP"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P29</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12000">
                <a:tc vMerge="1">
                  <a:txBody>
                    <a:bodyPr/>
                    <a:lstStyle/>
                    <a:p>
                      <a:endParaRPr kumimoji="1" lang="ja-JP"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・マンションストック数（全体</a:t>
                      </a: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a:t>
                      </a: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地域別）</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P37</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612000">
                <a:tc vMerge="1">
                  <a:txBody>
                    <a:bodyPr/>
                    <a:lstStyle/>
                    <a:p>
                      <a:endParaRPr kumimoji="1" lang="ja-JP" altLang="en-US"/>
                    </a:p>
                  </a:txBody>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・住戸面積別民間賃貸マンション供給数（政令市）</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P41</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12000">
                <a:tc vMerge="1">
                  <a:txBody>
                    <a:bodyPr/>
                    <a:lstStyle/>
                    <a:p>
                      <a:endParaRPr kumimoji="1" lang="ja-JP" altLang="en-US"/>
                    </a:p>
                  </a:txBody>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a:t>
                      </a:r>
                      <a:r>
                        <a:rPr kumimoji="1" lang="zh-CN"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住宅着工戸数</a:t>
                      </a:r>
                      <a:r>
                        <a:rPr kumimoji="1"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（全体）</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P42</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4"/>
                  </a:ext>
                </a:extLst>
              </a:tr>
              <a:tr h="612000">
                <a:tc vMerge="1">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600" b="0" dirty="0">
                          <a:solidFill>
                            <a:srgbClr val="000000"/>
                          </a:solidFill>
                          <a:latin typeface="メイリオ" panose="020B0604030504040204" pitchFamily="50" charset="-128"/>
                          <a:ea typeface="メイリオ" panose="020B0604030504040204" pitchFamily="50" charset="-128"/>
                          <a:cs typeface="Meiryo UI" panose="020B0604030504040204" pitchFamily="50" charset="-128"/>
                        </a:rPr>
                        <a:t> ・</a:t>
                      </a: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建築年代別</a:t>
                      </a:r>
                      <a:r>
                        <a:rPr lang="ja-JP" altLang="en-US" sz="1600" b="0" baseline="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a:t>
                      </a: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住宅ストック数</a:t>
                      </a:r>
                      <a:r>
                        <a:rPr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地域別</a:t>
                      </a:r>
                      <a:r>
                        <a:rPr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P43</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12000">
                <a:tc vMerge="1">
                  <a:txBody>
                    <a:bodyPr/>
                    <a:lstStyle/>
                    <a:p>
                      <a:endParaRPr kumimoji="1" lang="ja-JP"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600" b="0" dirty="0">
                          <a:solidFill>
                            <a:srgbClr val="000000"/>
                          </a:solidFill>
                          <a:latin typeface="メイリオ" panose="020B0604030504040204" pitchFamily="50" charset="-128"/>
                          <a:ea typeface="メイリオ" panose="020B0604030504040204" pitchFamily="50" charset="-128"/>
                          <a:cs typeface="Meiryo UI" panose="020B0604030504040204" pitchFamily="50" charset="-128"/>
                        </a:rPr>
                        <a:t> ・</a:t>
                      </a:r>
                      <a:r>
                        <a:rPr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年代別 </a:t>
                      </a: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所有形態</a:t>
                      </a:r>
                      <a:r>
                        <a:rPr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（全体）</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P45</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55910738"/>
                  </a:ext>
                </a:extLst>
              </a:tr>
            </a:tbl>
          </a:graphicData>
        </a:graphic>
      </p:graphicFrame>
      <p:graphicFrame>
        <p:nvGraphicFramePr>
          <p:cNvPr id="8" name="表 7"/>
          <p:cNvGraphicFramePr>
            <a:graphicFrameLocks noGrp="1"/>
          </p:cNvGraphicFramePr>
          <p:nvPr>
            <p:extLst>
              <p:ext uri="{D42A27DB-BD31-4B8C-83A1-F6EECF244321}">
                <p14:modId xmlns:p14="http://schemas.microsoft.com/office/powerpoint/2010/main" val="1310487491"/>
              </p:ext>
            </p:extLst>
          </p:nvPr>
        </p:nvGraphicFramePr>
        <p:xfrm>
          <a:off x="6192000" y="1800000"/>
          <a:ext cx="5812768" cy="3675696"/>
        </p:xfrm>
        <a:graphic>
          <a:graphicData uri="http://schemas.openxmlformats.org/drawingml/2006/table">
            <a:tbl>
              <a:tblPr firstRow="1">
                <a:tableStyleId>{22838BEF-8BB2-4498-84A7-C5851F593DF1}</a:tableStyleId>
              </a:tblPr>
              <a:tblGrid>
                <a:gridCol w="133129">
                  <a:extLst>
                    <a:ext uri="{9D8B030D-6E8A-4147-A177-3AD203B41FA5}">
                      <a16:colId xmlns:a16="http://schemas.microsoft.com/office/drawing/2014/main" val="20000"/>
                    </a:ext>
                  </a:extLst>
                </a:gridCol>
                <a:gridCol w="4851177">
                  <a:extLst>
                    <a:ext uri="{9D8B030D-6E8A-4147-A177-3AD203B41FA5}">
                      <a16:colId xmlns:a16="http://schemas.microsoft.com/office/drawing/2014/main" val="20001"/>
                    </a:ext>
                  </a:extLst>
                </a:gridCol>
                <a:gridCol w="828462">
                  <a:extLst>
                    <a:ext uri="{9D8B030D-6E8A-4147-A177-3AD203B41FA5}">
                      <a16:colId xmlns:a16="http://schemas.microsoft.com/office/drawing/2014/main" val="20002"/>
                    </a:ext>
                  </a:extLst>
                </a:gridCol>
              </a:tblGrid>
              <a:tr h="612000">
                <a:tc rowSpan="2">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lang="ja-JP" altLang="en-US" sz="18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a:t>
                      </a:r>
                      <a:r>
                        <a:rPr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民間賃貸住宅</a:t>
                      </a: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の</a:t>
                      </a:r>
                      <a:r>
                        <a:rPr lang="en-US" altLang="ja-JP"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1</a:t>
                      </a: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か月あたりの</a:t>
                      </a:r>
                      <a:r>
                        <a:rPr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家賃</a:t>
                      </a: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（地域別）</a:t>
                      </a:r>
                      <a:endParaRPr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P47</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70763722"/>
                  </a:ext>
                </a:extLst>
              </a:tr>
              <a:tr h="612000">
                <a:tc vMerge="1">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・住宅の建て方</a:t>
                      </a:r>
                      <a:r>
                        <a:rPr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（地域別）</a:t>
                      </a:r>
                      <a:endParaRPr lang="en-US" altLang="ja-JP"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P49</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612000">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lang="ja-JP" altLang="en-US" sz="18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・住宅の構造</a:t>
                      </a:r>
                      <a:r>
                        <a:rPr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（地域別）</a:t>
                      </a:r>
                      <a:endParaRPr lang="en-US" altLang="ja-JP"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P50</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251769577"/>
                  </a:ext>
                </a:extLst>
              </a:tr>
              <a:tr h="612000">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lang="ja-JP" altLang="en-US" sz="18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・居住面積</a:t>
                      </a:r>
                      <a:r>
                        <a:rPr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（地域別）</a:t>
                      </a:r>
                      <a:endParaRPr lang="en-US" altLang="ja-JP"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P51</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6181049"/>
                  </a:ext>
                </a:extLst>
              </a:tr>
              <a:tr h="612000">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lang="ja-JP" altLang="en-US" sz="18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・高齢者のバリアフリー化等の設備の導入状況</a:t>
                      </a:r>
                      <a:endParaRPr lang="en-US" altLang="ja-JP"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pPr marL="0" marR="0" indent="0" algn="l" defTabSz="914400" rtl="0" eaLnBrk="1" fontAlgn="auto" latinLnBrk="0" hangingPunct="1">
                        <a:lnSpc>
                          <a:spcPct val="130000"/>
                        </a:lnSpc>
                        <a:spcBef>
                          <a:spcPts val="0"/>
                        </a:spcBef>
                        <a:spcAft>
                          <a:spcPts val="0"/>
                        </a:spcAft>
                        <a:buClrTx/>
                        <a:buSzTx/>
                        <a:buFontTx/>
                        <a:buNone/>
                        <a:tabLst/>
                        <a:defRPr/>
                      </a:pP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a:t>
                      </a:r>
                      <a:r>
                        <a:rPr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（地域別）</a:t>
                      </a:r>
                      <a:endParaRPr lang="en-US" altLang="ja-JP"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P52</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30518255"/>
                  </a:ext>
                </a:extLst>
              </a:tr>
              <a:tr h="612000">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lang="ja-JP" altLang="en-US" sz="18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・省エネルギー設備等の導入状況</a:t>
                      </a:r>
                      <a:r>
                        <a:rPr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（地域別）</a:t>
                      </a:r>
                      <a:endParaRPr lang="en-US" altLang="ja-JP"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P53</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468591"/>
                  </a:ext>
                </a:extLst>
              </a:tr>
            </a:tbl>
          </a:graphicData>
        </a:graphic>
      </p:graphicFrame>
    </p:spTree>
    <p:extLst>
      <p:ext uri="{BB962C8B-B14F-4D97-AF65-F5344CB8AC3E}">
        <p14:creationId xmlns:p14="http://schemas.microsoft.com/office/powerpoint/2010/main" val="18620400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560501" y="1620000"/>
            <a:ext cx="11160000" cy="4678002"/>
          </a:xfrm>
          <a:prstGeom prst="rect">
            <a:avLst/>
          </a:prstGeom>
        </p:spPr>
      </p:pic>
      <p:sp>
        <p:nvSpPr>
          <p:cNvPr id="12" name="テキスト ボックス 11">
            <a:extLst>
              <a:ext uri="{FF2B5EF4-FFF2-40B4-BE49-F238E27FC236}">
                <a16:creationId xmlns:a16="http://schemas.microsoft.com/office/drawing/2014/main" id="{31F2395D-354F-4C63-9004-A29C07C436F9}"/>
              </a:ext>
            </a:extLst>
          </p:cNvPr>
          <p:cNvSpPr txBox="1"/>
          <p:nvPr/>
        </p:nvSpPr>
        <p:spPr>
          <a:xfrm>
            <a:off x="1899214" y="6473673"/>
            <a:ext cx="9921895" cy="234286"/>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出典：「令和</a:t>
            </a:r>
            <a:r>
              <a:rPr lang="en-US" altLang="ja-JP" sz="1050" dirty="0">
                <a:latin typeface="メイリオ" panose="020B0604030504040204" pitchFamily="50" charset="-128"/>
                <a:ea typeface="メイリオ" panose="020B0604030504040204" pitchFamily="50" charset="-128"/>
              </a:rPr>
              <a:t>5</a:t>
            </a:r>
            <a:r>
              <a:rPr lang="ja-JP" altLang="en-US" sz="1050" dirty="0">
                <a:latin typeface="メイリオ" panose="020B0604030504040204" pitchFamily="50" charset="-128"/>
                <a:ea typeface="メイリオ" panose="020B0604030504040204" pitchFamily="50" charset="-128"/>
              </a:rPr>
              <a:t>年住宅・土地統計調査（速報値）」（総務省統計局）より大阪府作成</a:t>
            </a:r>
          </a:p>
        </p:txBody>
      </p:sp>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29</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19" name="テキスト ボックス 18">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住宅ストックの状況</a:t>
            </a: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大阪府の住宅ストック数･世帯数･空家数の推移（全体）</a:t>
            </a:r>
          </a:p>
        </p:txBody>
      </p:sp>
      <p:sp>
        <p:nvSpPr>
          <p:cNvPr id="22" name="テキスト ボックス 21">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第３回審議会資料再掲</a:t>
            </a:r>
            <a:endParaRPr lang="ja-JP" altLang="en-US" sz="1200" dirty="0">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9A0B16DF-6D7D-41A7-B706-AE3281A66C67}"/>
              </a:ext>
            </a:extLst>
          </p:cNvPr>
          <p:cNvSpPr txBox="1"/>
          <p:nvPr/>
        </p:nvSpPr>
        <p:spPr>
          <a:xfrm>
            <a:off x="288000" y="1080000"/>
            <a:ext cx="11520000" cy="442035"/>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・大阪府の住宅数は、</a:t>
            </a:r>
            <a:r>
              <a:rPr lang="en-US" altLang="ja-JP" sz="1200" dirty="0">
                <a:latin typeface="メイリオ" panose="020B0604030504040204" pitchFamily="50" charset="-128"/>
                <a:ea typeface="メイリオ" panose="020B0604030504040204" pitchFamily="50" charset="-128"/>
              </a:rPr>
              <a:t>R</a:t>
            </a:r>
            <a:r>
              <a:rPr lang="ja-JP" altLang="en-US" sz="1200" dirty="0">
                <a:latin typeface="メイリオ" panose="020B0604030504040204" pitchFamily="50" charset="-128"/>
                <a:ea typeface="メイリオ" panose="020B0604030504040204" pitchFamily="50" charset="-128"/>
              </a:rPr>
              <a:t>５では約</a:t>
            </a:r>
            <a:r>
              <a:rPr lang="en-US" altLang="ja-JP" sz="1200" dirty="0">
                <a:latin typeface="メイリオ" panose="020B0604030504040204" pitchFamily="50" charset="-128"/>
                <a:ea typeface="メイリオ" panose="020B0604030504040204" pitchFamily="50" charset="-128"/>
              </a:rPr>
              <a:t>493</a:t>
            </a:r>
            <a:r>
              <a:rPr lang="ja-JP" altLang="en-US" sz="1200" dirty="0">
                <a:latin typeface="メイリオ" panose="020B0604030504040204" pitchFamily="50" charset="-128"/>
                <a:ea typeface="メイリオ" panose="020B0604030504040204" pitchFamily="50" charset="-128"/>
              </a:rPr>
              <a:t>万戸となり、前回調査の</a:t>
            </a:r>
            <a:r>
              <a:rPr lang="en-US" altLang="ja-JP" sz="1200" dirty="0">
                <a:latin typeface="メイリオ" panose="020B0604030504040204" pitchFamily="50" charset="-128"/>
                <a:ea typeface="メイリオ" panose="020B0604030504040204" pitchFamily="50" charset="-128"/>
              </a:rPr>
              <a:t>H30</a:t>
            </a:r>
            <a:r>
              <a:rPr lang="ja-JP" altLang="en-US" sz="1200" dirty="0">
                <a:latin typeface="メイリオ" panose="020B0604030504040204" pitchFamily="50" charset="-128"/>
                <a:ea typeface="メイリオ" panose="020B0604030504040204" pitchFamily="50" charset="-128"/>
              </a:rPr>
              <a:t>に比べ、約</a:t>
            </a:r>
            <a:r>
              <a:rPr lang="en-US" altLang="ja-JP" sz="1200" dirty="0">
                <a:latin typeface="メイリオ" panose="020B0604030504040204" pitchFamily="50" charset="-128"/>
                <a:ea typeface="メイリオ" panose="020B0604030504040204" pitchFamily="50" charset="-128"/>
              </a:rPr>
              <a:t>25</a:t>
            </a:r>
            <a:r>
              <a:rPr lang="ja-JP" altLang="en-US" sz="1200" dirty="0">
                <a:latin typeface="メイリオ" panose="020B0604030504040204" pitchFamily="50" charset="-128"/>
                <a:ea typeface="メイリオ" panose="020B0604030504040204" pitchFamily="50" charset="-128"/>
              </a:rPr>
              <a:t>万戸（</a:t>
            </a:r>
            <a:r>
              <a:rPr lang="en-US" altLang="ja-JP" sz="1200" dirty="0">
                <a:latin typeface="メイリオ" panose="020B0604030504040204" pitchFamily="50" charset="-128"/>
                <a:ea typeface="メイリオ" panose="020B0604030504040204" pitchFamily="50" charset="-128"/>
              </a:rPr>
              <a:t>5.3</a:t>
            </a:r>
            <a:r>
              <a:rPr lang="ja-JP" altLang="en-US" sz="1200" dirty="0">
                <a:latin typeface="メイリオ" panose="020B0604030504040204" pitchFamily="50" charset="-128"/>
                <a:ea typeface="メイリオ" panose="020B0604030504040204" pitchFamily="50" charset="-128"/>
              </a:rPr>
              <a:t>％）増加している</a:t>
            </a:r>
          </a:p>
          <a:p>
            <a:pPr marL="146050" indent="-146050" algn="just"/>
            <a:r>
              <a:rPr lang="ja-JP" altLang="en-US" sz="1200" dirty="0">
                <a:latin typeface="メイリオ" panose="020B0604030504040204" pitchFamily="50" charset="-128"/>
                <a:ea typeface="メイリオ" panose="020B0604030504040204" pitchFamily="50" charset="-128"/>
              </a:rPr>
              <a:t>・空家数は、年々増加しているが、</a:t>
            </a:r>
            <a:r>
              <a:rPr lang="en-US" altLang="ja-JP" sz="1200" dirty="0">
                <a:latin typeface="メイリオ" panose="020B0604030504040204" pitchFamily="50" charset="-128"/>
                <a:ea typeface="メイリオ" panose="020B0604030504040204" pitchFamily="50" charset="-128"/>
              </a:rPr>
              <a:t>R</a:t>
            </a:r>
            <a:r>
              <a:rPr lang="ja-JP" altLang="en-US" sz="1200" dirty="0">
                <a:latin typeface="メイリオ" panose="020B0604030504040204" pitchFamily="50" charset="-128"/>
                <a:ea typeface="メイリオ" panose="020B0604030504040204" pitchFamily="50" charset="-128"/>
              </a:rPr>
              <a:t>５では、空家数約</a:t>
            </a:r>
            <a:r>
              <a:rPr lang="en-US" altLang="ja-JP" sz="1200" dirty="0">
                <a:latin typeface="メイリオ" panose="020B0604030504040204" pitchFamily="50" charset="-128"/>
                <a:ea typeface="メイリオ" panose="020B0604030504040204" pitchFamily="50" charset="-128"/>
              </a:rPr>
              <a:t>70</a:t>
            </a:r>
            <a:r>
              <a:rPr lang="ja-JP" altLang="en-US" sz="1200" dirty="0">
                <a:latin typeface="メイリオ" panose="020B0604030504040204" pitchFamily="50" charset="-128"/>
                <a:ea typeface="メイリオ" panose="020B0604030504040204" pitchFamily="50" charset="-128"/>
              </a:rPr>
              <a:t>万戸、空家率が</a:t>
            </a:r>
            <a:r>
              <a:rPr lang="en-US" altLang="ja-JP" sz="1200" dirty="0">
                <a:latin typeface="メイリオ" panose="020B0604030504040204" pitchFamily="50" charset="-128"/>
                <a:ea typeface="メイリオ" panose="020B0604030504040204" pitchFamily="50" charset="-128"/>
              </a:rPr>
              <a:t>14.3</a:t>
            </a:r>
            <a:r>
              <a:rPr lang="ja-JP" altLang="en-US" sz="1200" dirty="0">
                <a:latin typeface="メイリオ" panose="020B0604030504040204" pitchFamily="50" charset="-128"/>
                <a:ea typeface="メイリオ" panose="020B0604030504040204" pitchFamily="50" charset="-128"/>
              </a:rPr>
              <a:t>％となり、</a:t>
            </a:r>
            <a:r>
              <a:rPr lang="en-US" altLang="ja-JP" sz="1200" dirty="0">
                <a:latin typeface="メイリオ" panose="020B0604030504040204" pitchFamily="50" charset="-128"/>
                <a:ea typeface="メイリオ" panose="020B0604030504040204" pitchFamily="50" charset="-128"/>
              </a:rPr>
              <a:t>H30</a:t>
            </a:r>
            <a:r>
              <a:rPr lang="ja-JP" altLang="en-US" sz="1200" dirty="0">
                <a:latin typeface="メイリオ" panose="020B0604030504040204" pitchFamily="50" charset="-128"/>
                <a:ea typeface="メイリオ" panose="020B0604030504040204" pitchFamily="50" charset="-128"/>
              </a:rPr>
              <a:t>に比べると、ほぼ横ばいである</a:t>
            </a:r>
          </a:p>
        </p:txBody>
      </p:sp>
      <p:sp>
        <p:nvSpPr>
          <p:cNvPr id="24" name="テキスト ボックス 23">
            <a:extLst>
              <a:ext uri="{FF2B5EF4-FFF2-40B4-BE49-F238E27FC236}">
                <a16:creationId xmlns:a16="http://schemas.microsoft.com/office/drawing/2014/main" id="{94214444-AA3E-4126-9525-73EF62587080}"/>
              </a:ext>
            </a:extLst>
          </p:cNvPr>
          <p:cNvSpPr txBox="1"/>
          <p:nvPr/>
        </p:nvSpPr>
        <p:spPr>
          <a:xfrm>
            <a:off x="9636021" y="3275282"/>
            <a:ext cx="468000" cy="107722"/>
          </a:xfrm>
          <a:prstGeom prst="rect">
            <a:avLst/>
          </a:prstGeom>
          <a:noFill/>
        </p:spPr>
        <p:txBody>
          <a:bodyPr wrap="square" lIns="0" tIns="0" rIns="0" bIns="0" rtlCol="0">
            <a:noAutofit/>
          </a:bodyPr>
          <a:lstStyle/>
          <a:p>
            <a:pPr algn="ctr"/>
            <a:r>
              <a:rPr kumimoji="1" lang="ja-JP" altLang="en-US" sz="700" dirty="0">
                <a:effectLst>
                  <a:glow rad="63500">
                    <a:schemeClr val="bg1"/>
                  </a:glow>
                </a:effectLst>
                <a:latin typeface="メイリオ" panose="020B0604030504040204" pitchFamily="50" charset="-128"/>
                <a:ea typeface="メイリオ" panose="020B0604030504040204" pitchFamily="50" charset="-128"/>
              </a:rPr>
              <a:t>（</a:t>
            </a:r>
            <a:r>
              <a:rPr kumimoji="1" lang="en-US" altLang="ja-JP" sz="700" dirty="0">
                <a:effectLst>
                  <a:glow rad="63500">
                    <a:schemeClr val="bg1"/>
                  </a:glow>
                </a:effectLst>
                <a:latin typeface="メイリオ" panose="020B0604030504040204" pitchFamily="50" charset="-128"/>
                <a:ea typeface="メイリオ" panose="020B0604030504040204" pitchFamily="50" charset="-128"/>
              </a:rPr>
              <a:t>15.2</a:t>
            </a:r>
            <a:r>
              <a:rPr kumimoji="1" lang="ja-JP" altLang="en-US" sz="700" dirty="0">
                <a:effectLst>
                  <a:glow rad="63500">
                    <a:schemeClr val="bg1"/>
                  </a:glow>
                </a:effectLst>
                <a:latin typeface="メイリオ" panose="020B0604030504040204" pitchFamily="50" charset="-128"/>
                <a:ea typeface="メイリオ" panose="020B0604030504040204" pitchFamily="50" charset="-128"/>
              </a:rPr>
              <a:t>％）</a:t>
            </a:r>
          </a:p>
        </p:txBody>
      </p:sp>
      <p:sp>
        <p:nvSpPr>
          <p:cNvPr id="25" name="テキスト ボックス 24">
            <a:extLst>
              <a:ext uri="{FF2B5EF4-FFF2-40B4-BE49-F238E27FC236}">
                <a16:creationId xmlns:a16="http://schemas.microsoft.com/office/drawing/2014/main" id="{F7FA0BB1-9887-4344-AB04-6468C3D883D9}"/>
              </a:ext>
            </a:extLst>
          </p:cNvPr>
          <p:cNvSpPr txBox="1"/>
          <p:nvPr/>
        </p:nvSpPr>
        <p:spPr>
          <a:xfrm>
            <a:off x="8886820" y="3408834"/>
            <a:ext cx="468000" cy="107722"/>
          </a:xfrm>
          <a:prstGeom prst="rect">
            <a:avLst/>
          </a:prstGeom>
          <a:noFill/>
        </p:spPr>
        <p:txBody>
          <a:bodyPr wrap="square" lIns="0" tIns="0" rIns="0" bIns="0" rtlCol="0">
            <a:noAutofit/>
          </a:bodyPr>
          <a:lstStyle/>
          <a:p>
            <a:pPr algn="ctr"/>
            <a:r>
              <a:rPr kumimoji="1" lang="ja-JP" altLang="en-US" sz="700" dirty="0">
                <a:effectLst>
                  <a:glow rad="63500">
                    <a:schemeClr val="bg1"/>
                  </a:glow>
                </a:effectLst>
                <a:latin typeface="メイリオ" panose="020B0604030504040204" pitchFamily="50" charset="-128"/>
                <a:ea typeface="メイリオ" panose="020B0604030504040204" pitchFamily="50" charset="-128"/>
              </a:rPr>
              <a:t>（</a:t>
            </a:r>
            <a:r>
              <a:rPr kumimoji="1" lang="en-US" altLang="ja-JP" sz="700" dirty="0">
                <a:effectLst>
                  <a:glow rad="63500">
                    <a:schemeClr val="bg1"/>
                  </a:glow>
                </a:effectLst>
                <a:latin typeface="メイリオ" panose="020B0604030504040204" pitchFamily="50" charset="-128"/>
                <a:ea typeface="メイリオ" panose="020B0604030504040204" pitchFamily="50" charset="-128"/>
              </a:rPr>
              <a:t>14.8</a:t>
            </a:r>
            <a:r>
              <a:rPr kumimoji="1" lang="ja-JP" altLang="en-US" sz="700" dirty="0">
                <a:effectLst>
                  <a:glow rad="63500">
                    <a:schemeClr val="bg1"/>
                  </a:glow>
                </a:effectLst>
                <a:latin typeface="メイリオ" panose="020B0604030504040204" pitchFamily="50" charset="-128"/>
                <a:ea typeface="メイリオ" panose="020B0604030504040204" pitchFamily="50" charset="-128"/>
              </a:rPr>
              <a:t>％）</a:t>
            </a:r>
          </a:p>
        </p:txBody>
      </p:sp>
      <p:sp>
        <p:nvSpPr>
          <p:cNvPr id="26" name="テキスト ボックス 25">
            <a:extLst>
              <a:ext uri="{FF2B5EF4-FFF2-40B4-BE49-F238E27FC236}">
                <a16:creationId xmlns:a16="http://schemas.microsoft.com/office/drawing/2014/main" id="{944FA2DE-A043-4B75-A9EF-A3D1EF481C9C}"/>
              </a:ext>
            </a:extLst>
          </p:cNvPr>
          <p:cNvSpPr txBox="1"/>
          <p:nvPr/>
        </p:nvSpPr>
        <p:spPr>
          <a:xfrm>
            <a:off x="8145756" y="3653973"/>
            <a:ext cx="468000" cy="107722"/>
          </a:xfrm>
          <a:prstGeom prst="rect">
            <a:avLst/>
          </a:prstGeom>
          <a:noFill/>
        </p:spPr>
        <p:txBody>
          <a:bodyPr wrap="square" lIns="0" tIns="0" rIns="0" bIns="0" rtlCol="0">
            <a:noAutofit/>
          </a:bodyPr>
          <a:lstStyle/>
          <a:p>
            <a:pPr algn="ctr"/>
            <a:r>
              <a:rPr kumimoji="1" lang="ja-JP" altLang="en-US" sz="700" dirty="0">
                <a:effectLst>
                  <a:glow rad="63500">
                    <a:schemeClr val="bg1"/>
                  </a:glow>
                </a:effectLst>
                <a:latin typeface="メイリオ" panose="020B0604030504040204" pitchFamily="50" charset="-128"/>
                <a:ea typeface="メイリオ" panose="020B0604030504040204" pitchFamily="50" charset="-128"/>
              </a:rPr>
              <a:t>（</a:t>
            </a:r>
            <a:r>
              <a:rPr kumimoji="1" lang="en-US" altLang="ja-JP" sz="700" dirty="0">
                <a:effectLst>
                  <a:glow rad="63500">
                    <a:schemeClr val="bg1"/>
                  </a:glow>
                </a:effectLst>
                <a:latin typeface="メイリオ" panose="020B0604030504040204" pitchFamily="50" charset="-128"/>
                <a:ea typeface="メイリオ" panose="020B0604030504040204" pitchFamily="50" charset="-128"/>
              </a:rPr>
              <a:t>14.4</a:t>
            </a:r>
            <a:r>
              <a:rPr kumimoji="1" lang="ja-JP" altLang="en-US" sz="700" dirty="0">
                <a:effectLst>
                  <a:glow rad="63500">
                    <a:schemeClr val="bg1"/>
                  </a:glow>
                </a:effectLst>
                <a:latin typeface="メイリオ" panose="020B0604030504040204" pitchFamily="50" charset="-128"/>
                <a:ea typeface="メイリオ" panose="020B0604030504040204" pitchFamily="50" charset="-128"/>
              </a:rPr>
              <a:t>％）</a:t>
            </a:r>
          </a:p>
        </p:txBody>
      </p:sp>
      <p:sp>
        <p:nvSpPr>
          <p:cNvPr id="27" name="テキスト ボックス 26">
            <a:extLst>
              <a:ext uri="{FF2B5EF4-FFF2-40B4-BE49-F238E27FC236}">
                <a16:creationId xmlns:a16="http://schemas.microsoft.com/office/drawing/2014/main" id="{EBC49271-454D-405F-ACE8-F6C90960BAC8}"/>
              </a:ext>
            </a:extLst>
          </p:cNvPr>
          <p:cNvSpPr txBox="1"/>
          <p:nvPr/>
        </p:nvSpPr>
        <p:spPr>
          <a:xfrm>
            <a:off x="7379605" y="3768045"/>
            <a:ext cx="504000" cy="108000"/>
          </a:xfrm>
          <a:prstGeom prst="rect">
            <a:avLst/>
          </a:prstGeom>
          <a:noFill/>
        </p:spPr>
        <p:txBody>
          <a:bodyPr wrap="square" lIns="0" tIns="0" rIns="0" bIns="0" rtlCol="0">
            <a:noAutofit/>
          </a:bodyPr>
          <a:lstStyle/>
          <a:p>
            <a:pPr algn="ctr"/>
            <a:r>
              <a:rPr kumimoji="1" lang="ja-JP" altLang="en-US" sz="700" dirty="0">
                <a:effectLst>
                  <a:glow rad="63500">
                    <a:schemeClr val="bg1"/>
                  </a:glow>
                </a:effectLst>
                <a:latin typeface="メイリオ" panose="020B0604030504040204" pitchFamily="50" charset="-128"/>
                <a:ea typeface="メイリオ" panose="020B0604030504040204" pitchFamily="50" charset="-128"/>
              </a:rPr>
              <a:t>（</a:t>
            </a:r>
            <a:r>
              <a:rPr kumimoji="1" lang="en-US" altLang="ja-JP" sz="700" dirty="0">
                <a:effectLst>
                  <a:glow rad="63500">
                    <a:schemeClr val="bg1"/>
                  </a:glow>
                </a:effectLst>
                <a:latin typeface="メイリオ" panose="020B0604030504040204" pitchFamily="50" charset="-128"/>
                <a:ea typeface="メイリオ" panose="020B0604030504040204" pitchFamily="50" charset="-128"/>
              </a:rPr>
              <a:t>14.6%</a:t>
            </a:r>
            <a:r>
              <a:rPr kumimoji="1" lang="ja-JP" altLang="en-US" sz="700" dirty="0">
                <a:effectLst>
                  <a:glow rad="63500">
                    <a:schemeClr val="bg1"/>
                  </a:glow>
                </a:effectLst>
                <a:latin typeface="メイリオ" panose="020B0604030504040204" pitchFamily="50" charset="-128"/>
                <a:ea typeface="メイリオ" panose="020B0604030504040204" pitchFamily="50" charset="-128"/>
              </a:rPr>
              <a:t>）</a:t>
            </a:r>
          </a:p>
        </p:txBody>
      </p:sp>
      <p:sp>
        <p:nvSpPr>
          <p:cNvPr id="28" name="テキスト ボックス 27">
            <a:extLst>
              <a:ext uri="{FF2B5EF4-FFF2-40B4-BE49-F238E27FC236}">
                <a16:creationId xmlns:a16="http://schemas.microsoft.com/office/drawing/2014/main" id="{4864138D-E38E-41DF-A6B1-8DFAF6624337}"/>
              </a:ext>
            </a:extLst>
          </p:cNvPr>
          <p:cNvSpPr txBox="1"/>
          <p:nvPr/>
        </p:nvSpPr>
        <p:spPr>
          <a:xfrm>
            <a:off x="6651561" y="4171428"/>
            <a:ext cx="468000" cy="107722"/>
          </a:xfrm>
          <a:prstGeom prst="rect">
            <a:avLst/>
          </a:prstGeom>
          <a:noFill/>
        </p:spPr>
        <p:txBody>
          <a:bodyPr wrap="square" lIns="0" tIns="0" rIns="0" bIns="0" rtlCol="0">
            <a:noAutofit/>
          </a:bodyPr>
          <a:lstStyle/>
          <a:p>
            <a:pPr algn="ctr"/>
            <a:r>
              <a:rPr kumimoji="1" lang="ja-JP" altLang="en-US" sz="700" dirty="0">
                <a:effectLst>
                  <a:glow rad="63500">
                    <a:schemeClr val="bg1"/>
                  </a:glow>
                </a:effectLst>
                <a:latin typeface="メイリオ" panose="020B0604030504040204" pitchFamily="50" charset="-128"/>
                <a:ea typeface="メイリオ" panose="020B0604030504040204" pitchFamily="50" charset="-128"/>
              </a:rPr>
              <a:t>（</a:t>
            </a:r>
            <a:r>
              <a:rPr kumimoji="1" lang="en-US" altLang="ja-JP" sz="700" dirty="0">
                <a:effectLst>
                  <a:glow rad="63500">
                    <a:schemeClr val="bg1"/>
                  </a:glow>
                </a:effectLst>
                <a:latin typeface="メイリオ" panose="020B0604030504040204" pitchFamily="50" charset="-128"/>
                <a:ea typeface="メイリオ" panose="020B0604030504040204" pitchFamily="50" charset="-128"/>
              </a:rPr>
              <a:t>13.</a:t>
            </a:r>
            <a:r>
              <a:rPr lang="en-US" altLang="ja-JP" sz="700" dirty="0">
                <a:effectLst>
                  <a:glow rad="63500">
                    <a:schemeClr val="bg1"/>
                  </a:glow>
                </a:effectLst>
                <a:latin typeface="メイリオ" panose="020B0604030504040204" pitchFamily="50" charset="-128"/>
                <a:ea typeface="メイリオ" panose="020B0604030504040204" pitchFamily="50" charset="-128"/>
              </a:rPr>
              <a:t>0</a:t>
            </a:r>
            <a:r>
              <a:rPr kumimoji="1" lang="ja-JP" altLang="en-US" sz="700" dirty="0">
                <a:effectLst>
                  <a:glow rad="63500">
                    <a:schemeClr val="bg1"/>
                  </a:glow>
                </a:effectLst>
                <a:latin typeface="メイリオ" panose="020B0604030504040204" pitchFamily="50" charset="-128"/>
                <a:ea typeface="メイリオ" panose="020B0604030504040204" pitchFamily="50" charset="-128"/>
              </a:rPr>
              <a:t>％）</a:t>
            </a:r>
          </a:p>
        </p:txBody>
      </p:sp>
      <p:sp>
        <p:nvSpPr>
          <p:cNvPr id="29" name="テキスト ボックス 28">
            <a:extLst>
              <a:ext uri="{FF2B5EF4-FFF2-40B4-BE49-F238E27FC236}">
                <a16:creationId xmlns:a16="http://schemas.microsoft.com/office/drawing/2014/main" id="{697885B3-2419-4DE9-8C87-41FA4407CA8C}"/>
              </a:ext>
            </a:extLst>
          </p:cNvPr>
          <p:cNvSpPr txBox="1"/>
          <p:nvPr/>
        </p:nvSpPr>
        <p:spPr>
          <a:xfrm>
            <a:off x="5906501" y="4726786"/>
            <a:ext cx="468000" cy="107722"/>
          </a:xfrm>
          <a:prstGeom prst="rect">
            <a:avLst/>
          </a:prstGeom>
          <a:noFill/>
        </p:spPr>
        <p:txBody>
          <a:bodyPr wrap="square" lIns="0" tIns="0" rIns="0" bIns="0" rtlCol="0">
            <a:noAutofit/>
          </a:bodyPr>
          <a:lstStyle/>
          <a:p>
            <a:pPr algn="ctr"/>
            <a:r>
              <a:rPr kumimoji="1" lang="ja-JP" altLang="en-US" sz="700" dirty="0">
                <a:effectLst>
                  <a:glow rad="63500">
                    <a:schemeClr val="bg1"/>
                  </a:glow>
                </a:effectLst>
                <a:latin typeface="メイリオ" panose="020B0604030504040204" pitchFamily="50" charset="-128"/>
                <a:ea typeface="メイリオ" panose="020B0604030504040204" pitchFamily="50" charset="-128"/>
              </a:rPr>
              <a:t>（</a:t>
            </a:r>
            <a:r>
              <a:rPr kumimoji="1" lang="en-US" altLang="ja-JP" sz="700" dirty="0">
                <a:effectLst>
                  <a:glow rad="63500">
                    <a:schemeClr val="bg1"/>
                  </a:glow>
                </a:effectLst>
                <a:latin typeface="メイリオ" panose="020B0604030504040204" pitchFamily="50" charset="-128"/>
                <a:ea typeface="メイリオ" panose="020B0604030504040204" pitchFamily="50" charset="-128"/>
              </a:rPr>
              <a:t>10.</a:t>
            </a:r>
            <a:r>
              <a:rPr lang="en-US" altLang="ja-JP" sz="700" dirty="0">
                <a:effectLst>
                  <a:glow rad="63500">
                    <a:schemeClr val="bg1"/>
                  </a:glow>
                </a:effectLst>
                <a:latin typeface="メイリオ" panose="020B0604030504040204" pitchFamily="50" charset="-128"/>
                <a:ea typeface="メイリオ" panose="020B0604030504040204" pitchFamily="50" charset="-128"/>
              </a:rPr>
              <a:t>6</a:t>
            </a:r>
            <a:r>
              <a:rPr kumimoji="1" lang="ja-JP" altLang="en-US" sz="700" dirty="0">
                <a:effectLst>
                  <a:glow rad="63500">
                    <a:schemeClr val="bg1"/>
                  </a:glow>
                </a:effectLst>
                <a:latin typeface="メイリオ" panose="020B0604030504040204" pitchFamily="50" charset="-128"/>
                <a:ea typeface="メイリオ" panose="020B0604030504040204" pitchFamily="50" charset="-128"/>
              </a:rPr>
              <a:t>％）</a:t>
            </a:r>
          </a:p>
        </p:txBody>
      </p:sp>
      <p:sp>
        <p:nvSpPr>
          <p:cNvPr id="30" name="テキスト ボックス 29">
            <a:extLst>
              <a:ext uri="{FF2B5EF4-FFF2-40B4-BE49-F238E27FC236}">
                <a16:creationId xmlns:a16="http://schemas.microsoft.com/office/drawing/2014/main" id="{AEBB280C-41B8-493F-AA98-35066EB946CB}"/>
              </a:ext>
            </a:extLst>
          </p:cNvPr>
          <p:cNvSpPr txBox="1"/>
          <p:nvPr/>
        </p:nvSpPr>
        <p:spPr>
          <a:xfrm>
            <a:off x="5159592" y="4736197"/>
            <a:ext cx="468000" cy="107722"/>
          </a:xfrm>
          <a:prstGeom prst="rect">
            <a:avLst/>
          </a:prstGeom>
          <a:noFill/>
        </p:spPr>
        <p:txBody>
          <a:bodyPr wrap="square" lIns="0" tIns="0" rIns="0" bIns="0" rtlCol="0">
            <a:noAutofit/>
          </a:bodyPr>
          <a:lstStyle/>
          <a:p>
            <a:pPr algn="ctr"/>
            <a:r>
              <a:rPr kumimoji="1" lang="ja-JP" altLang="en-US" sz="700" dirty="0">
                <a:effectLst>
                  <a:glow rad="63500">
                    <a:schemeClr val="bg1"/>
                  </a:glow>
                </a:effectLst>
                <a:latin typeface="メイリオ" panose="020B0604030504040204" pitchFamily="50" charset="-128"/>
                <a:ea typeface="メイリオ" panose="020B0604030504040204" pitchFamily="50" charset="-128"/>
              </a:rPr>
              <a:t>（</a:t>
            </a:r>
            <a:r>
              <a:rPr kumimoji="1" lang="en-US" altLang="ja-JP" sz="700" dirty="0">
                <a:effectLst>
                  <a:glow rad="63500">
                    <a:schemeClr val="bg1"/>
                  </a:glow>
                </a:effectLst>
                <a:latin typeface="メイリオ" panose="020B0604030504040204" pitchFamily="50" charset="-128"/>
                <a:ea typeface="メイリオ" panose="020B0604030504040204" pitchFamily="50" charset="-128"/>
              </a:rPr>
              <a:t>11.0</a:t>
            </a:r>
            <a:r>
              <a:rPr kumimoji="1" lang="ja-JP" altLang="en-US" sz="700" dirty="0">
                <a:effectLst>
                  <a:glow rad="63500">
                    <a:schemeClr val="bg1"/>
                  </a:glow>
                </a:effectLst>
                <a:latin typeface="メイリオ" panose="020B0604030504040204" pitchFamily="50" charset="-128"/>
                <a:ea typeface="メイリオ" panose="020B0604030504040204" pitchFamily="50" charset="-128"/>
              </a:rPr>
              <a:t>％）</a:t>
            </a:r>
          </a:p>
        </p:txBody>
      </p:sp>
      <p:sp>
        <p:nvSpPr>
          <p:cNvPr id="31" name="テキスト ボックス 30">
            <a:extLst>
              <a:ext uri="{FF2B5EF4-FFF2-40B4-BE49-F238E27FC236}">
                <a16:creationId xmlns:a16="http://schemas.microsoft.com/office/drawing/2014/main" id="{8BF80CD5-EBE2-42F4-B870-C21A26BF1385}"/>
              </a:ext>
            </a:extLst>
          </p:cNvPr>
          <p:cNvSpPr txBox="1"/>
          <p:nvPr/>
        </p:nvSpPr>
        <p:spPr>
          <a:xfrm>
            <a:off x="4410663" y="4904364"/>
            <a:ext cx="468000" cy="107722"/>
          </a:xfrm>
          <a:prstGeom prst="rect">
            <a:avLst/>
          </a:prstGeom>
          <a:noFill/>
        </p:spPr>
        <p:txBody>
          <a:bodyPr wrap="square" lIns="0" tIns="0" rIns="0" bIns="0" rtlCol="0">
            <a:noAutofit/>
          </a:bodyPr>
          <a:lstStyle/>
          <a:p>
            <a:pPr algn="ctr"/>
            <a:r>
              <a:rPr kumimoji="1" lang="ja-JP" altLang="en-US" sz="700" dirty="0">
                <a:effectLst>
                  <a:glow rad="63500">
                    <a:schemeClr val="bg1"/>
                  </a:glow>
                </a:effectLst>
                <a:latin typeface="メイリオ" panose="020B0604030504040204" pitchFamily="50" charset="-128"/>
                <a:ea typeface="メイリオ" panose="020B0604030504040204" pitchFamily="50" charset="-128"/>
              </a:rPr>
              <a:t>（</a:t>
            </a:r>
            <a:r>
              <a:rPr kumimoji="1" lang="en-US" altLang="ja-JP" sz="700" dirty="0">
                <a:effectLst>
                  <a:glow rad="63500">
                    <a:schemeClr val="bg1"/>
                  </a:glow>
                </a:effectLst>
                <a:latin typeface="メイリオ" panose="020B0604030504040204" pitchFamily="50" charset="-128"/>
                <a:ea typeface="メイリオ" panose="020B0604030504040204" pitchFamily="50" charset="-128"/>
              </a:rPr>
              <a:t>10.7</a:t>
            </a:r>
            <a:r>
              <a:rPr kumimoji="1" lang="ja-JP" altLang="en-US" sz="700" dirty="0">
                <a:effectLst>
                  <a:glow rad="63500">
                    <a:schemeClr val="bg1"/>
                  </a:glow>
                </a:effectLst>
                <a:latin typeface="メイリオ" panose="020B0604030504040204" pitchFamily="50" charset="-128"/>
                <a:ea typeface="メイリオ" panose="020B0604030504040204" pitchFamily="50" charset="-128"/>
              </a:rPr>
              <a:t>％）</a:t>
            </a:r>
          </a:p>
        </p:txBody>
      </p:sp>
      <p:sp>
        <p:nvSpPr>
          <p:cNvPr id="32" name="テキスト ボックス 31">
            <a:extLst>
              <a:ext uri="{FF2B5EF4-FFF2-40B4-BE49-F238E27FC236}">
                <a16:creationId xmlns:a16="http://schemas.microsoft.com/office/drawing/2014/main" id="{FE51D004-B3F1-403E-907D-5A77635FEAD2}"/>
              </a:ext>
            </a:extLst>
          </p:cNvPr>
          <p:cNvSpPr txBox="1"/>
          <p:nvPr/>
        </p:nvSpPr>
        <p:spPr>
          <a:xfrm>
            <a:off x="2916337" y="5577990"/>
            <a:ext cx="468000" cy="107722"/>
          </a:xfrm>
          <a:prstGeom prst="rect">
            <a:avLst/>
          </a:prstGeom>
          <a:noFill/>
        </p:spPr>
        <p:txBody>
          <a:bodyPr wrap="square" lIns="0" tIns="0" rIns="0" bIns="0" rtlCol="0">
            <a:noAutofit/>
          </a:bodyPr>
          <a:lstStyle/>
          <a:p>
            <a:pPr algn="ctr"/>
            <a:r>
              <a:rPr kumimoji="1" lang="ja-JP" altLang="en-US" sz="700" dirty="0">
                <a:effectLst>
                  <a:glow rad="63500">
                    <a:schemeClr val="bg1"/>
                  </a:glow>
                </a:effectLst>
                <a:latin typeface="メイリオ" panose="020B0604030504040204" pitchFamily="50" charset="-128"/>
                <a:ea typeface="メイリオ" panose="020B0604030504040204" pitchFamily="50" charset="-128"/>
              </a:rPr>
              <a:t>（</a:t>
            </a:r>
            <a:r>
              <a:rPr lang="en-US" altLang="ja-JP" sz="700" dirty="0">
                <a:effectLst>
                  <a:glow rad="63500">
                    <a:schemeClr val="bg1"/>
                  </a:glow>
                </a:effectLst>
                <a:latin typeface="メイリオ" panose="020B0604030504040204" pitchFamily="50" charset="-128"/>
                <a:ea typeface="メイリオ" panose="020B0604030504040204" pitchFamily="50" charset="-128"/>
              </a:rPr>
              <a:t>6</a:t>
            </a:r>
            <a:r>
              <a:rPr kumimoji="1" lang="en-US" altLang="ja-JP" sz="700" dirty="0">
                <a:effectLst>
                  <a:glow rad="63500">
                    <a:schemeClr val="bg1"/>
                  </a:glow>
                </a:effectLst>
                <a:latin typeface="メイリオ" panose="020B0604030504040204" pitchFamily="50" charset="-128"/>
                <a:ea typeface="メイリオ" panose="020B0604030504040204" pitchFamily="50" charset="-128"/>
              </a:rPr>
              <a:t>.5</a:t>
            </a:r>
            <a:r>
              <a:rPr kumimoji="1" lang="ja-JP" altLang="en-US" sz="700" dirty="0">
                <a:effectLst>
                  <a:glow rad="63500">
                    <a:schemeClr val="bg1"/>
                  </a:glow>
                </a:effectLst>
                <a:latin typeface="メイリオ" panose="020B0604030504040204" pitchFamily="50" charset="-128"/>
                <a:ea typeface="メイリオ" panose="020B0604030504040204" pitchFamily="50" charset="-128"/>
              </a:rPr>
              <a:t>％）</a:t>
            </a:r>
          </a:p>
        </p:txBody>
      </p:sp>
      <p:sp>
        <p:nvSpPr>
          <p:cNvPr id="33" name="テキスト ボックス 32">
            <a:extLst>
              <a:ext uri="{FF2B5EF4-FFF2-40B4-BE49-F238E27FC236}">
                <a16:creationId xmlns:a16="http://schemas.microsoft.com/office/drawing/2014/main" id="{2AB55C16-EDB0-46CA-9A10-D58670D0C967}"/>
              </a:ext>
            </a:extLst>
          </p:cNvPr>
          <p:cNvSpPr txBox="1"/>
          <p:nvPr/>
        </p:nvSpPr>
        <p:spPr>
          <a:xfrm>
            <a:off x="2191000" y="5826934"/>
            <a:ext cx="432000" cy="107722"/>
          </a:xfrm>
          <a:prstGeom prst="rect">
            <a:avLst/>
          </a:prstGeom>
          <a:noFill/>
        </p:spPr>
        <p:txBody>
          <a:bodyPr wrap="square" lIns="0" tIns="0" rIns="0" bIns="0" rtlCol="0">
            <a:noAutofit/>
          </a:bodyPr>
          <a:lstStyle/>
          <a:p>
            <a:pPr algn="ctr"/>
            <a:r>
              <a:rPr kumimoji="1" lang="ja-JP" altLang="en-US" sz="700" dirty="0">
                <a:effectLst>
                  <a:glow rad="63500">
                    <a:schemeClr val="bg1"/>
                  </a:glow>
                </a:effectLst>
                <a:latin typeface="メイリオ" panose="020B0604030504040204" pitchFamily="50" charset="-128"/>
                <a:ea typeface="メイリオ" panose="020B0604030504040204" pitchFamily="50" charset="-128"/>
              </a:rPr>
              <a:t>（</a:t>
            </a:r>
            <a:r>
              <a:rPr lang="en-US" altLang="ja-JP" sz="700" dirty="0">
                <a:effectLst>
                  <a:glow rad="63500">
                    <a:schemeClr val="bg1"/>
                  </a:glow>
                </a:effectLst>
                <a:latin typeface="メイリオ" panose="020B0604030504040204" pitchFamily="50" charset="-128"/>
                <a:ea typeface="メイリオ" panose="020B0604030504040204" pitchFamily="50" charset="-128"/>
              </a:rPr>
              <a:t>5</a:t>
            </a:r>
            <a:r>
              <a:rPr kumimoji="1" lang="en-US" altLang="ja-JP" sz="700" dirty="0">
                <a:effectLst>
                  <a:glow rad="63500">
                    <a:schemeClr val="bg1"/>
                  </a:glow>
                </a:effectLst>
                <a:latin typeface="メイリオ" panose="020B0604030504040204" pitchFamily="50" charset="-128"/>
                <a:ea typeface="メイリオ" panose="020B0604030504040204" pitchFamily="50" charset="-128"/>
              </a:rPr>
              <a:t>.3</a:t>
            </a:r>
            <a:r>
              <a:rPr kumimoji="1" lang="ja-JP" altLang="en-US" sz="700" dirty="0">
                <a:effectLst>
                  <a:glow rad="63500">
                    <a:schemeClr val="bg1"/>
                  </a:glow>
                </a:effectLst>
                <a:latin typeface="メイリオ" panose="020B0604030504040204" pitchFamily="50" charset="-128"/>
                <a:ea typeface="メイリオ" panose="020B0604030504040204" pitchFamily="50" charset="-128"/>
              </a:rPr>
              <a:t>％）</a:t>
            </a:r>
          </a:p>
        </p:txBody>
      </p:sp>
      <p:sp>
        <p:nvSpPr>
          <p:cNvPr id="34" name="テキスト ボックス 33">
            <a:extLst>
              <a:ext uri="{FF2B5EF4-FFF2-40B4-BE49-F238E27FC236}">
                <a16:creationId xmlns:a16="http://schemas.microsoft.com/office/drawing/2014/main" id="{7B27343E-F02E-4440-A1D2-52665279388E}"/>
              </a:ext>
            </a:extLst>
          </p:cNvPr>
          <p:cNvSpPr txBox="1"/>
          <p:nvPr/>
        </p:nvSpPr>
        <p:spPr>
          <a:xfrm>
            <a:off x="1861114" y="5918549"/>
            <a:ext cx="432000" cy="107722"/>
          </a:xfrm>
          <a:prstGeom prst="rect">
            <a:avLst/>
          </a:prstGeom>
          <a:noFill/>
        </p:spPr>
        <p:txBody>
          <a:bodyPr wrap="square" lIns="0" tIns="0" rIns="0" bIns="0" rtlCol="0">
            <a:noAutofit/>
          </a:bodyPr>
          <a:lstStyle/>
          <a:p>
            <a:pPr algn="ctr"/>
            <a:r>
              <a:rPr kumimoji="1" lang="ja-JP" altLang="en-US" sz="700" dirty="0">
                <a:effectLst>
                  <a:glow rad="63500">
                    <a:schemeClr val="bg1"/>
                  </a:glow>
                </a:effectLst>
                <a:latin typeface="メイリオ" panose="020B0604030504040204" pitchFamily="50" charset="-128"/>
                <a:ea typeface="メイリオ" panose="020B0604030504040204" pitchFamily="50" charset="-128"/>
              </a:rPr>
              <a:t>（</a:t>
            </a:r>
            <a:r>
              <a:rPr lang="en-US" altLang="ja-JP" sz="700" dirty="0">
                <a:effectLst>
                  <a:glow rad="63500">
                    <a:schemeClr val="bg1"/>
                  </a:glow>
                </a:effectLst>
                <a:latin typeface="メイリオ" panose="020B0604030504040204" pitchFamily="50" charset="-128"/>
                <a:ea typeface="メイリオ" panose="020B0604030504040204" pitchFamily="50" charset="-128"/>
              </a:rPr>
              <a:t>2.9</a:t>
            </a:r>
            <a:r>
              <a:rPr kumimoji="1" lang="ja-JP" altLang="en-US" sz="700" dirty="0">
                <a:effectLst>
                  <a:glow rad="63500">
                    <a:schemeClr val="bg1"/>
                  </a:glow>
                </a:effectLst>
                <a:latin typeface="メイリオ" panose="020B0604030504040204" pitchFamily="50" charset="-128"/>
                <a:ea typeface="メイリオ" panose="020B0604030504040204" pitchFamily="50" charset="-128"/>
              </a:rPr>
              <a:t>％）</a:t>
            </a:r>
          </a:p>
        </p:txBody>
      </p:sp>
      <p:sp>
        <p:nvSpPr>
          <p:cNvPr id="35" name="テキスト ボックス 34">
            <a:extLst>
              <a:ext uri="{FF2B5EF4-FFF2-40B4-BE49-F238E27FC236}">
                <a16:creationId xmlns:a16="http://schemas.microsoft.com/office/drawing/2014/main" id="{F1EE922C-F850-4006-B18D-DB15E48739C9}"/>
              </a:ext>
            </a:extLst>
          </p:cNvPr>
          <p:cNvSpPr txBox="1"/>
          <p:nvPr/>
        </p:nvSpPr>
        <p:spPr>
          <a:xfrm>
            <a:off x="4349547" y="2091206"/>
            <a:ext cx="468000" cy="107722"/>
          </a:xfrm>
          <a:prstGeom prst="rect">
            <a:avLst/>
          </a:prstGeom>
          <a:noFill/>
        </p:spPr>
        <p:txBody>
          <a:bodyPr wrap="square" lIns="0" tIns="0" rIns="0" bIns="0" rtlCol="0">
            <a:spAutoFit/>
          </a:bodyPr>
          <a:lstStyle/>
          <a:p>
            <a:r>
              <a:rPr kumimoji="1" lang="ja-JP" altLang="en-US" sz="700" dirty="0">
                <a:latin typeface="Meiryo UI" panose="020B0604030504040204" pitchFamily="50" charset="-128"/>
                <a:ea typeface="Meiryo UI" panose="020B0604030504040204" pitchFamily="50" charset="-128"/>
              </a:rPr>
              <a:t>（</a:t>
            </a:r>
            <a:r>
              <a:rPr lang="ja-JP" altLang="en-US" sz="700" dirty="0">
                <a:latin typeface="Meiryo UI" panose="020B0604030504040204" pitchFamily="50" charset="-128"/>
                <a:ea typeface="Meiryo UI" panose="020B0604030504040204" pitchFamily="50" charset="-128"/>
              </a:rPr>
              <a:t>空家率）</a:t>
            </a:r>
            <a:endParaRPr kumimoji="1" lang="ja-JP" altLang="en-US" sz="700" dirty="0">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76CF5347-8DE7-4BD9-B323-0AD70AB9E99A}"/>
              </a:ext>
            </a:extLst>
          </p:cNvPr>
          <p:cNvSpPr txBox="1"/>
          <p:nvPr/>
        </p:nvSpPr>
        <p:spPr>
          <a:xfrm>
            <a:off x="3670201" y="5110478"/>
            <a:ext cx="432000" cy="107722"/>
          </a:xfrm>
          <a:prstGeom prst="rect">
            <a:avLst/>
          </a:prstGeom>
          <a:noFill/>
        </p:spPr>
        <p:txBody>
          <a:bodyPr wrap="square" lIns="0" tIns="0" rIns="0" bIns="0" rtlCol="0">
            <a:noAutofit/>
          </a:bodyPr>
          <a:lstStyle/>
          <a:p>
            <a:pPr algn="ctr"/>
            <a:r>
              <a:rPr kumimoji="1" lang="ja-JP" altLang="en-US" sz="700" dirty="0">
                <a:effectLst>
                  <a:glow rad="63500">
                    <a:schemeClr val="bg1"/>
                  </a:glow>
                </a:effectLst>
                <a:latin typeface="メイリオ" panose="020B0604030504040204" pitchFamily="50" charset="-128"/>
                <a:ea typeface="メイリオ" panose="020B0604030504040204" pitchFamily="50" charset="-128"/>
              </a:rPr>
              <a:t>（</a:t>
            </a:r>
            <a:r>
              <a:rPr lang="en-US" altLang="ja-JP" sz="700" dirty="0">
                <a:effectLst>
                  <a:glow rad="63500">
                    <a:schemeClr val="bg1"/>
                  </a:glow>
                </a:effectLst>
                <a:latin typeface="メイリオ" panose="020B0604030504040204" pitchFamily="50" charset="-128"/>
                <a:ea typeface="メイリオ" panose="020B0604030504040204" pitchFamily="50" charset="-128"/>
              </a:rPr>
              <a:t>9</a:t>
            </a:r>
            <a:r>
              <a:rPr kumimoji="1" lang="en-US" altLang="ja-JP" sz="700" dirty="0">
                <a:effectLst>
                  <a:glow rad="63500">
                    <a:schemeClr val="bg1"/>
                  </a:glow>
                </a:effectLst>
                <a:latin typeface="メイリオ" panose="020B0604030504040204" pitchFamily="50" charset="-128"/>
                <a:ea typeface="メイリオ" panose="020B0604030504040204" pitchFamily="50" charset="-128"/>
              </a:rPr>
              <a:t>.8</a:t>
            </a:r>
            <a:r>
              <a:rPr kumimoji="1" lang="ja-JP" altLang="en-US" sz="700" dirty="0">
                <a:effectLst>
                  <a:glow rad="63500">
                    <a:schemeClr val="bg1"/>
                  </a:glow>
                </a:effectLst>
                <a:latin typeface="メイリオ" panose="020B0604030504040204" pitchFamily="50" charset="-128"/>
                <a:ea typeface="メイリオ" panose="020B0604030504040204" pitchFamily="50" charset="-128"/>
              </a:rPr>
              <a:t>％）</a:t>
            </a:r>
          </a:p>
        </p:txBody>
      </p:sp>
      <p:sp>
        <p:nvSpPr>
          <p:cNvPr id="37" name="テキスト ボックス 36">
            <a:extLst>
              <a:ext uri="{FF2B5EF4-FFF2-40B4-BE49-F238E27FC236}">
                <a16:creationId xmlns:a16="http://schemas.microsoft.com/office/drawing/2014/main" id="{9AFF1AD2-09C0-4986-9F4C-FD010705864D}"/>
              </a:ext>
            </a:extLst>
          </p:cNvPr>
          <p:cNvSpPr txBox="1"/>
          <p:nvPr/>
        </p:nvSpPr>
        <p:spPr>
          <a:xfrm>
            <a:off x="10340463" y="3292039"/>
            <a:ext cx="468000" cy="107722"/>
          </a:xfrm>
          <a:prstGeom prst="rect">
            <a:avLst/>
          </a:prstGeom>
          <a:noFill/>
        </p:spPr>
        <p:txBody>
          <a:bodyPr wrap="square" lIns="0" tIns="0" rIns="0" bIns="0" rtlCol="0">
            <a:spAutoFit/>
          </a:bodyPr>
          <a:lstStyle/>
          <a:p>
            <a:pPr algn="ctr"/>
            <a:r>
              <a:rPr kumimoji="1" lang="ja-JP" altLang="en-US" sz="700" dirty="0">
                <a:latin typeface="メイリオ" panose="020B0604030504040204" pitchFamily="50" charset="-128"/>
                <a:ea typeface="メイリオ" panose="020B0604030504040204" pitchFamily="50" charset="-128"/>
              </a:rPr>
              <a:t>（</a:t>
            </a:r>
            <a:r>
              <a:rPr kumimoji="1" lang="en-US" altLang="ja-JP" sz="700" dirty="0">
                <a:effectLst>
                  <a:glow rad="63500">
                    <a:schemeClr val="bg1"/>
                  </a:glow>
                </a:effectLst>
                <a:latin typeface="メイリオ" panose="020B0604030504040204" pitchFamily="50" charset="-128"/>
                <a:ea typeface="メイリオ" panose="020B0604030504040204" pitchFamily="50" charset="-128"/>
              </a:rPr>
              <a:t>14.3</a:t>
            </a:r>
            <a:r>
              <a:rPr kumimoji="1" lang="ja-JP" altLang="en-US" sz="700" dirty="0">
                <a:latin typeface="メイリオ" panose="020B0604030504040204" pitchFamily="50" charset="-128"/>
                <a:ea typeface="メイリオ" panose="020B0604030504040204" pitchFamily="50" charset="-128"/>
              </a:rPr>
              <a:t>％）</a:t>
            </a:r>
          </a:p>
        </p:txBody>
      </p:sp>
    </p:spTree>
    <p:extLst>
      <p:ext uri="{BB962C8B-B14F-4D97-AF65-F5344CB8AC3E}">
        <p14:creationId xmlns:p14="http://schemas.microsoft.com/office/powerpoint/2010/main" val="2858238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656581"/>
            <a:ext cx="12192000" cy="792088"/>
          </a:xfrm>
          <a:prstGeom prst="rect">
            <a:avLst/>
          </a:prstGeom>
          <a:solidFill>
            <a:schemeClr val="tx1">
              <a:lumMod val="75000"/>
              <a:lumOff val="25000"/>
            </a:schemeClr>
          </a:solidFill>
          <a:ln>
            <a:noFill/>
          </a:ln>
          <a:effec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lnSpc>
                <a:spcPct val="130000"/>
              </a:lnSpc>
              <a:tabLst/>
              <a:defRPr/>
            </a:pPr>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400" b="1" dirty="0">
                <a:latin typeface="メイリオ" panose="020B0604030504040204" pitchFamily="50" charset="-128"/>
                <a:ea typeface="メイリオ" panose="020B0604030504040204" pitchFamily="50" charset="-128"/>
                <a:cs typeface="Meiryo UI" panose="020B0604030504040204" pitchFamily="50" charset="-128"/>
              </a:rPr>
              <a:t>１．人口減少・少子高齢化</a:t>
            </a:r>
          </a:p>
        </p:txBody>
      </p:sp>
      <p:graphicFrame>
        <p:nvGraphicFramePr>
          <p:cNvPr id="8" name="表 7"/>
          <p:cNvGraphicFramePr>
            <a:graphicFrameLocks noGrp="1"/>
          </p:cNvGraphicFramePr>
          <p:nvPr>
            <p:extLst>
              <p:ext uri="{D42A27DB-BD31-4B8C-83A1-F6EECF244321}">
                <p14:modId xmlns:p14="http://schemas.microsoft.com/office/powerpoint/2010/main" val="8512460"/>
              </p:ext>
            </p:extLst>
          </p:nvPr>
        </p:nvGraphicFramePr>
        <p:xfrm>
          <a:off x="2907672" y="1800000"/>
          <a:ext cx="6690285" cy="4860000"/>
        </p:xfrm>
        <a:graphic>
          <a:graphicData uri="http://schemas.openxmlformats.org/drawingml/2006/table">
            <a:tbl>
              <a:tblPr firstRow="1">
                <a:tableStyleId>{22838BEF-8BB2-4498-84A7-C5851F593DF1}</a:tableStyleId>
              </a:tblPr>
              <a:tblGrid>
                <a:gridCol w="145342">
                  <a:extLst>
                    <a:ext uri="{9D8B030D-6E8A-4147-A177-3AD203B41FA5}">
                      <a16:colId xmlns:a16="http://schemas.microsoft.com/office/drawing/2014/main" val="20000"/>
                    </a:ext>
                  </a:extLst>
                </a:gridCol>
                <a:gridCol w="5714205">
                  <a:extLst>
                    <a:ext uri="{9D8B030D-6E8A-4147-A177-3AD203B41FA5}">
                      <a16:colId xmlns:a16="http://schemas.microsoft.com/office/drawing/2014/main" val="20001"/>
                    </a:ext>
                  </a:extLst>
                </a:gridCol>
                <a:gridCol w="830738">
                  <a:extLst>
                    <a:ext uri="{9D8B030D-6E8A-4147-A177-3AD203B41FA5}">
                      <a16:colId xmlns:a16="http://schemas.microsoft.com/office/drawing/2014/main" val="20002"/>
                    </a:ext>
                  </a:extLst>
                </a:gridCol>
              </a:tblGrid>
              <a:tr h="540000">
                <a:tc rowSpan="9">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lang="ja-JP" altLang="en-US" sz="18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・人口推計（全体／地域別）</a:t>
                      </a:r>
                      <a:endParaRPr lang="en-US" altLang="ja-JP"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P4</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0000">
                <a:tc vMerge="1">
                  <a:txBody>
                    <a:bodyPr/>
                    <a:lstStyle/>
                    <a:p>
                      <a:endParaRPr kumimoji="1" lang="ja-JP"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a:t>
                      </a:r>
                      <a:r>
                        <a:rPr kumimoji="1"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年齢別人口推計</a:t>
                      </a: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（全体</a:t>
                      </a: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a:t>
                      </a: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地域別）</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P8</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540000">
                <a:tc vMerge="1">
                  <a:txBody>
                    <a:bodyPr/>
                    <a:lstStyle/>
                    <a:p>
                      <a:endParaRPr kumimoji="1" lang="ja-JP" altLang="en-US"/>
                    </a:p>
                  </a:txBody>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a:t>
                      </a:r>
                      <a:r>
                        <a:rPr kumimoji="1"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世帯推計</a:t>
                      </a: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（全体</a:t>
                      </a: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a:t>
                      </a: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地域別）</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P12</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40000">
                <a:tc vMerge="1">
                  <a:txBody>
                    <a:bodyPr/>
                    <a:lstStyle/>
                    <a:p>
                      <a:endParaRPr kumimoji="1" lang="ja-JP" altLang="en-US"/>
                    </a:p>
                  </a:txBody>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a:t>
                      </a:r>
                      <a:r>
                        <a:rPr kumimoji="1"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家族類型別世帯</a:t>
                      </a: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の推移</a:t>
                      </a:r>
                      <a:r>
                        <a:rPr kumimoji="1"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（全体</a:t>
                      </a: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／地域別</a:t>
                      </a:r>
                      <a:r>
                        <a:rPr kumimoji="1"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P14</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4"/>
                  </a:ext>
                </a:extLst>
              </a:tr>
              <a:tr h="540000">
                <a:tc vMerge="1">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600" b="0" dirty="0">
                          <a:solidFill>
                            <a:srgbClr val="000000"/>
                          </a:solidFill>
                          <a:latin typeface="メイリオ" panose="020B0604030504040204" pitchFamily="50" charset="-128"/>
                          <a:ea typeface="メイリオ" panose="020B0604030504040204" pitchFamily="50" charset="-128"/>
                          <a:cs typeface="Meiryo UI" panose="020B0604030504040204" pitchFamily="50" charset="-128"/>
                        </a:rPr>
                        <a:t>　・</a:t>
                      </a:r>
                      <a:r>
                        <a:rPr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世帯人員構成</a:t>
                      </a: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の推移</a:t>
                      </a:r>
                      <a:r>
                        <a:rPr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（全体）</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P17</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40000">
                <a:tc vMerge="1">
                  <a:txBody>
                    <a:bodyPr/>
                    <a:lstStyle/>
                    <a:p>
                      <a:endParaRPr kumimoji="1" lang="ja-JP"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600" b="0" dirty="0">
                          <a:solidFill>
                            <a:srgbClr val="000000"/>
                          </a:solidFill>
                          <a:latin typeface="メイリオ" panose="020B0604030504040204" pitchFamily="50" charset="-128"/>
                          <a:ea typeface="メイリオ" panose="020B0604030504040204" pitchFamily="50" charset="-128"/>
                          <a:cs typeface="Meiryo UI" panose="020B0604030504040204" pitchFamily="50" charset="-128"/>
                        </a:rPr>
                        <a:t>　・</a:t>
                      </a:r>
                      <a:r>
                        <a:rPr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人口移動（全体</a:t>
                      </a: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／地域別</a:t>
                      </a:r>
                      <a:r>
                        <a:rPr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P18</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55910738"/>
                  </a:ext>
                </a:extLst>
              </a:tr>
              <a:tr h="540000">
                <a:tc vMerge="1">
                  <a:txBody>
                    <a:bodyPr/>
                    <a:lstStyle/>
                    <a:p>
                      <a:endParaRPr kumimoji="1" lang="ja-JP"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・年齢階級別人口移動（全体／地域別）</a:t>
                      </a:r>
                      <a:endParaRPr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P20</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2030816"/>
                  </a:ext>
                </a:extLst>
              </a:tr>
              <a:tr h="540000">
                <a:tc vMerge="1">
                  <a:txBody>
                    <a:bodyPr/>
                    <a:lstStyle/>
                    <a:p>
                      <a:endParaRPr kumimoji="1" lang="ja-JP"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・健康寿命、平均寿命</a:t>
                      </a:r>
                      <a:endParaRPr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P21</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70763722"/>
                  </a:ext>
                </a:extLst>
              </a:tr>
              <a:tr h="540000">
                <a:tc vMerge="1">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・外国人人口（全体／地域別）</a:t>
                      </a:r>
                      <a:endParaRPr lang="en-US" altLang="ja-JP"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P22</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7297439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0000" y="1445035"/>
            <a:ext cx="3603048" cy="5041829"/>
          </a:xfrm>
          <a:prstGeom prst="rect">
            <a:avLst/>
          </a:prstGeom>
        </p:spPr>
      </p:pic>
      <p:pic>
        <p:nvPicPr>
          <p:cNvPr id="3" name="図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18476" y="1445034"/>
            <a:ext cx="3603048" cy="5041829"/>
          </a:xfrm>
          <a:prstGeom prst="rect">
            <a:avLst/>
          </a:prstGeom>
        </p:spPr>
      </p:pic>
      <p:pic>
        <p:nvPicPr>
          <p:cNvPr id="4" name="図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78476" y="1445033"/>
            <a:ext cx="3603048" cy="5041829"/>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30</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大阪府の住宅ストック数の推移（地域別①）</a:t>
            </a:r>
          </a:p>
        </p:txBody>
      </p:sp>
      <p:sp>
        <p:nvSpPr>
          <p:cNvPr id="23" name="テキスト ボックス 22">
            <a:extLst>
              <a:ext uri="{FF2B5EF4-FFF2-40B4-BE49-F238E27FC236}">
                <a16:creationId xmlns:a16="http://schemas.microsoft.com/office/drawing/2014/main" id="{BFF666F7-C102-4980-B928-42C1225565C2}"/>
              </a:ext>
            </a:extLst>
          </p:cNvPr>
          <p:cNvSpPr txBox="1"/>
          <p:nvPr/>
        </p:nvSpPr>
        <p:spPr>
          <a:xfrm>
            <a:off x="288000" y="1080000"/>
            <a:ext cx="11520000" cy="257369"/>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・地域別の住宅ストック数は、どの地域においても増加傾向にあり、特に大阪市で増加の幅が大きい</a:t>
            </a:r>
          </a:p>
        </p:txBody>
      </p:sp>
      <p:sp>
        <p:nvSpPr>
          <p:cNvPr id="28" name="テキスト ボックス 27">
            <a:extLst>
              <a:ext uri="{FF2B5EF4-FFF2-40B4-BE49-F238E27FC236}">
                <a16:creationId xmlns:a16="http://schemas.microsoft.com/office/drawing/2014/main" id="{EA8D0788-25FA-4EF8-ADEF-82F710E0AC7B}"/>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R5</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住宅・土地統計調査</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a:extLst>
              <a:ext uri="{FF2B5EF4-FFF2-40B4-BE49-F238E27FC236}">
                <a16:creationId xmlns:a16="http://schemas.microsoft.com/office/drawing/2014/main" id="{9B4C62E1-1E6B-4B36-AD42-7F72EA738995}"/>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住宅ストックの状況</a:t>
            </a:r>
          </a:p>
        </p:txBody>
      </p:sp>
    </p:spTree>
    <p:extLst>
      <p:ext uri="{BB962C8B-B14F-4D97-AF65-F5344CB8AC3E}">
        <p14:creationId xmlns:p14="http://schemas.microsoft.com/office/powerpoint/2010/main" val="1050194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6772" y="1450721"/>
            <a:ext cx="3603048" cy="5041829"/>
          </a:xfrm>
          <a:prstGeom prst="rect">
            <a:avLst/>
          </a:prstGeom>
        </p:spPr>
      </p:pic>
      <p:pic>
        <p:nvPicPr>
          <p:cNvPr id="3" name="図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18476" y="1450721"/>
            <a:ext cx="3603048" cy="5041829"/>
          </a:xfrm>
          <a:prstGeom prst="rect">
            <a:avLst/>
          </a:prstGeom>
        </p:spPr>
      </p:pic>
      <p:pic>
        <p:nvPicPr>
          <p:cNvPr id="4" name="図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76952" y="1450721"/>
            <a:ext cx="3603048" cy="5041829"/>
          </a:xfrm>
          <a:prstGeom prst="rect">
            <a:avLst/>
          </a:prstGeom>
        </p:spPr>
      </p:pic>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大阪府の住宅ストック数の推移（地域別②）</a:t>
            </a:r>
          </a:p>
        </p:txBody>
      </p:sp>
      <p:sp>
        <p:nvSpPr>
          <p:cNvPr id="23" name="スライド番号プレースホルダー 2">
            <a:extLst>
              <a:ext uri="{FF2B5EF4-FFF2-40B4-BE49-F238E27FC236}">
                <a16:creationId xmlns:a16="http://schemas.microsoft.com/office/drawing/2014/main" id="{880D8038-B7E0-4704-9B09-F639C32FBD96}"/>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31</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a:extLst>
              <a:ext uri="{FF2B5EF4-FFF2-40B4-BE49-F238E27FC236}">
                <a16:creationId xmlns:a16="http://schemas.microsoft.com/office/drawing/2014/main" id="{E84E8985-48C2-4684-B7B1-C245D0DBC969}"/>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R5</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住宅・土地統計調査</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a:extLst>
              <a:ext uri="{FF2B5EF4-FFF2-40B4-BE49-F238E27FC236}">
                <a16:creationId xmlns:a16="http://schemas.microsoft.com/office/drawing/2014/main" id="{35DF3641-57B4-49DD-8C04-CC9F5AA3C391}"/>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住宅ストックの状況</a:t>
            </a:r>
          </a:p>
        </p:txBody>
      </p:sp>
      <p:sp>
        <p:nvSpPr>
          <p:cNvPr id="12" name="テキスト ボックス 11">
            <a:extLst>
              <a:ext uri="{FF2B5EF4-FFF2-40B4-BE49-F238E27FC236}">
                <a16:creationId xmlns:a16="http://schemas.microsoft.com/office/drawing/2014/main" id="{45799CE3-FEE2-423B-AE41-56170B140117}"/>
              </a:ext>
            </a:extLst>
          </p:cNvPr>
          <p:cNvSpPr txBox="1"/>
          <p:nvPr/>
        </p:nvSpPr>
        <p:spPr>
          <a:xfrm>
            <a:off x="288000" y="1080000"/>
            <a:ext cx="11520000" cy="257369"/>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・地域別の住宅ストック数は、どの地域においても増加傾向にあり、特に大阪市で増加の幅が大きい</a:t>
            </a:r>
          </a:p>
        </p:txBody>
      </p:sp>
    </p:spTree>
    <p:extLst>
      <p:ext uri="{BB962C8B-B14F-4D97-AF65-F5344CB8AC3E}">
        <p14:creationId xmlns:p14="http://schemas.microsoft.com/office/powerpoint/2010/main" val="39067875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952" y="1445034"/>
            <a:ext cx="3603048" cy="5041829"/>
          </a:xfrm>
          <a:prstGeom prst="rect">
            <a:avLst/>
          </a:prstGeom>
        </p:spPr>
      </p:pic>
      <p:pic>
        <p:nvPicPr>
          <p:cNvPr id="3" name="図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08259" y="1445034"/>
            <a:ext cx="3603048" cy="5041829"/>
          </a:xfrm>
          <a:prstGeom prst="rect">
            <a:avLst/>
          </a:prstGeom>
        </p:spPr>
      </p:pic>
      <p:pic>
        <p:nvPicPr>
          <p:cNvPr id="4" name="図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80000" y="1445034"/>
            <a:ext cx="3603048" cy="5041829"/>
          </a:xfrm>
          <a:prstGeom prst="rect">
            <a:avLst/>
          </a:prstGeom>
        </p:spPr>
      </p:pic>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大阪府の住宅ストック数の推移（地域別③）</a:t>
            </a:r>
          </a:p>
        </p:txBody>
      </p:sp>
      <p:sp>
        <p:nvSpPr>
          <p:cNvPr id="21" name="スライド番号プレースホルダー 2">
            <a:extLst>
              <a:ext uri="{FF2B5EF4-FFF2-40B4-BE49-F238E27FC236}">
                <a16:creationId xmlns:a16="http://schemas.microsoft.com/office/drawing/2014/main" id="{9D88BBDF-63AA-4ECD-A483-84D4F66E82C7}"/>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32</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a:extLst>
              <a:ext uri="{FF2B5EF4-FFF2-40B4-BE49-F238E27FC236}">
                <a16:creationId xmlns:a16="http://schemas.microsoft.com/office/drawing/2014/main" id="{8244E6D9-65C3-4460-80B5-40256350AB58}"/>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R5</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住宅・土地統計調査</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a:extLst>
              <a:ext uri="{FF2B5EF4-FFF2-40B4-BE49-F238E27FC236}">
                <a16:creationId xmlns:a16="http://schemas.microsoft.com/office/drawing/2014/main" id="{CD6C64D8-8D8F-4EAA-BC0F-705857450D7D}"/>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住宅ストックの状況</a:t>
            </a:r>
          </a:p>
        </p:txBody>
      </p:sp>
      <p:sp>
        <p:nvSpPr>
          <p:cNvPr id="12" name="テキスト ボックス 11">
            <a:extLst>
              <a:ext uri="{FF2B5EF4-FFF2-40B4-BE49-F238E27FC236}">
                <a16:creationId xmlns:a16="http://schemas.microsoft.com/office/drawing/2014/main" id="{EFE2A37B-9DAD-45A2-AC37-522ECC0A6CFF}"/>
              </a:ext>
            </a:extLst>
          </p:cNvPr>
          <p:cNvSpPr txBox="1"/>
          <p:nvPr/>
        </p:nvSpPr>
        <p:spPr>
          <a:xfrm>
            <a:off x="288000" y="1080000"/>
            <a:ext cx="11520000" cy="257369"/>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・地域別の住宅ストック数は、どの地域においても増加傾向にあり、特に大阪市で増加の幅が大きい</a:t>
            </a:r>
          </a:p>
        </p:txBody>
      </p:sp>
    </p:spTree>
    <p:extLst>
      <p:ext uri="{BB962C8B-B14F-4D97-AF65-F5344CB8AC3E}">
        <p14:creationId xmlns:p14="http://schemas.microsoft.com/office/powerpoint/2010/main" val="25626263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360000" y="1802746"/>
            <a:ext cx="11520000" cy="4677254"/>
          </a:xfrm>
          <a:prstGeom prst="rect">
            <a:avLst/>
          </a:prstGeom>
        </p:spPr>
      </p:pic>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大阪府の空き家の状況（地域別）</a:t>
            </a:r>
          </a:p>
        </p:txBody>
      </p:sp>
      <p:sp>
        <p:nvSpPr>
          <p:cNvPr id="15" name="テキスト ボックス 14">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第１回部会資料再掲</a:t>
            </a:r>
            <a:endParaRPr lang="ja-JP" altLang="en-US" sz="1200" dirty="0">
              <a:latin typeface="メイリオ" panose="020B0604030504040204" pitchFamily="50" charset="-128"/>
              <a:ea typeface="メイリオ" panose="020B0604030504040204" pitchFamily="50" charset="-128"/>
            </a:endParaRPr>
          </a:p>
        </p:txBody>
      </p:sp>
      <p:sp>
        <p:nvSpPr>
          <p:cNvPr id="22" name="テキスト ボックス 21">
            <a:extLst>
              <a:ext uri="{FF2B5EF4-FFF2-40B4-BE49-F238E27FC236}">
                <a16:creationId xmlns:a16="http://schemas.microsoft.com/office/drawing/2014/main" id="{31866C07-13DD-4622-B798-A650B050186E}"/>
              </a:ext>
            </a:extLst>
          </p:cNvPr>
          <p:cNvSpPr txBox="1"/>
          <p:nvPr/>
        </p:nvSpPr>
        <p:spPr>
          <a:xfrm>
            <a:off x="4426680" y="609491"/>
            <a:ext cx="504000" cy="221018"/>
          </a:xfrm>
          <a:prstGeom prst="rect">
            <a:avLst/>
          </a:prstGeom>
          <a:solidFill>
            <a:schemeClr val="bg1"/>
          </a:solidFill>
          <a:ln>
            <a:solidFill>
              <a:schemeClr val="tx1"/>
            </a:solidFill>
            <a:prstDash val="sysDash"/>
          </a:ln>
        </p:spPr>
        <p:txBody>
          <a:bodyPr wrap="square" tIns="36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割合</a:t>
            </a:r>
            <a:endParaRPr lang="ja-JP" altLang="en-US" sz="1200" dirty="0">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64F8515D-0D7A-48A6-9C80-D7AAAF236B2E}"/>
              </a:ext>
            </a:extLst>
          </p:cNvPr>
          <p:cNvSpPr txBox="1"/>
          <p:nvPr/>
        </p:nvSpPr>
        <p:spPr>
          <a:xfrm>
            <a:off x="288000" y="1080000"/>
            <a:ext cx="11520000" cy="442035"/>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・大阪府の南部に位置する南河内地域、泉北地域、泉南地域において、「空き家（その他）が空き家全体の</a:t>
            </a:r>
            <a:r>
              <a:rPr lang="en-US" altLang="ja-JP" sz="1200" dirty="0">
                <a:latin typeface="メイリオ" panose="020B0604030504040204" pitchFamily="50" charset="-128"/>
                <a:ea typeface="メイリオ" panose="020B0604030504040204" pitchFamily="50" charset="-128"/>
              </a:rPr>
              <a:t>4</a:t>
            </a:r>
            <a:r>
              <a:rPr lang="ja-JP" altLang="en-US" sz="1200" dirty="0">
                <a:latin typeface="メイリオ" panose="020B0604030504040204" pitchFamily="50" charset="-128"/>
                <a:ea typeface="メイリオ" panose="020B0604030504040204" pitchFamily="50" charset="-128"/>
              </a:rPr>
              <a:t>割を超える</a:t>
            </a:r>
            <a:endParaRPr lang="en-US" altLang="ja-JP" sz="1200" dirty="0">
              <a:latin typeface="メイリオ" panose="020B0604030504040204" pitchFamily="50" charset="-128"/>
              <a:ea typeface="メイリオ" panose="020B0604030504040204" pitchFamily="50" charset="-128"/>
            </a:endParaRPr>
          </a:p>
          <a:p>
            <a:pPr marL="146050" indent="-146050" algn="just"/>
            <a:r>
              <a:rPr lang="ja-JP" altLang="en-US" sz="1200" dirty="0">
                <a:latin typeface="メイリオ" panose="020B0604030504040204" pitchFamily="50" charset="-128"/>
                <a:ea typeface="メイリオ" panose="020B0604030504040204" pitchFamily="50" charset="-128"/>
              </a:rPr>
              <a:t>・大阪市、三島地域、中河内地域では、空き家（賃貸用）の割合が約</a:t>
            </a:r>
            <a:r>
              <a:rPr lang="en-US" altLang="ja-JP" sz="1200" dirty="0">
                <a:latin typeface="メイリオ" panose="020B0604030504040204" pitchFamily="50" charset="-128"/>
                <a:ea typeface="メイリオ" panose="020B0604030504040204" pitchFamily="50" charset="-128"/>
              </a:rPr>
              <a:t>7</a:t>
            </a:r>
            <a:r>
              <a:rPr lang="ja-JP" altLang="en-US" sz="1200" dirty="0">
                <a:latin typeface="メイリオ" panose="020B0604030504040204" pitchFamily="50" charset="-128"/>
                <a:ea typeface="メイリオ" panose="020B0604030504040204" pitchFamily="50" charset="-128"/>
              </a:rPr>
              <a:t>割を占めている</a:t>
            </a:r>
          </a:p>
        </p:txBody>
      </p:sp>
      <p:sp>
        <p:nvSpPr>
          <p:cNvPr id="24" name="スライド番号プレースホルダー 2">
            <a:extLst>
              <a:ext uri="{FF2B5EF4-FFF2-40B4-BE49-F238E27FC236}">
                <a16:creationId xmlns:a16="http://schemas.microsoft.com/office/drawing/2014/main" id="{515DB942-29C8-4D2C-A5B3-95F3A685B2A3}"/>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33</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a:extLst>
              <a:ext uri="{FF2B5EF4-FFF2-40B4-BE49-F238E27FC236}">
                <a16:creationId xmlns:a16="http://schemas.microsoft.com/office/drawing/2014/main" id="{DCC31BD7-D271-4B0F-A3F5-870D9F0A9C7D}"/>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年住宅・土地統計調査（大阪府独自集計）</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a:extLst>
              <a:ext uri="{FF2B5EF4-FFF2-40B4-BE49-F238E27FC236}">
                <a16:creationId xmlns:a16="http://schemas.microsoft.com/office/drawing/2014/main" id="{90CE1090-5035-41AB-94E6-02E4BA847548}"/>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住宅ストックの状況</a:t>
            </a:r>
          </a:p>
        </p:txBody>
      </p:sp>
    </p:spTree>
    <p:extLst>
      <p:ext uri="{BB962C8B-B14F-4D97-AF65-F5344CB8AC3E}">
        <p14:creationId xmlns:p14="http://schemas.microsoft.com/office/powerpoint/2010/main" val="28891814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stretch>
            <a:fillRect/>
          </a:stretch>
        </p:blipFill>
        <p:spPr>
          <a:xfrm>
            <a:off x="144725" y="1616709"/>
            <a:ext cx="4003200" cy="4785591"/>
          </a:xfrm>
          <a:prstGeom prst="rect">
            <a:avLst/>
          </a:prstGeom>
        </p:spPr>
      </p:pic>
      <p:pic>
        <p:nvPicPr>
          <p:cNvPr id="8" name="図 7"/>
          <p:cNvPicPr>
            <a:picLocks noChangeAspect="1"/>
          </p:cNvPicPr>
          <p:nvPr/>
        </p:nvPicPr>
        <p:blipFill>
          <a:blip r:embed="rId4"/>
          <a:stretch>
            <a:fillRect/>
          </a:stretch>
        </p:blipFill>
        <p:spPr>
          <a:xfrm>
            <a:off x="4194544" y="1576046"/>
            <a:ext cx="3823200" cy="4976741"/>
          </a:xfrm>
          <a:prstGeom prst="rect">
            <a:avLst/>
          </a:prstGeom>
        </p:spPr>
      </p:pic>
      <p:pic>
        <p:nvPicPr>
          <p:cNvPr id="6" name="図 5"/>
          <p:cNvPicPr>
            <a:picLocks noChangeAspect="1"/>
          </p:cNvPicPr>
          <p:nvPr/>
        </p:nvPicPr>
        <p:blipFill>
          <a:blip r:embed="rId5"/>
          <a:stretch>
            <a:fillRect/>
          </a:stretch>
        </p:blipFill>
        <p:spPr>
          <a:xfrm>
            <a:off x="8142972" y="1546566"/>
            <a:ext cx="3960000" cy="5276598"/>
          </a:xfrm>
          <a:prstGeom prst="rect">
            <a:avLst/>
          </a:prstGeom>
        </p:spPr>
      </p:pic>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大阪府の空き家の推移（地域別①）</a:t>
            </a:r>
          </a:p>
        </p:txBody>
      </p:sp>
      <p:sp>
        <p:nvSpPr>
          <p:cNvPr id="2" name="テキスト ボックス 1"/>
          <p:cNvSpPr txBox="1"/>
          <p:nvPr/>
        </p:nvSpPr>
        <p:spPr>
          <a:xfrm>
            <a:off x="190116" y="1632624"/>
            <a:ext cx="468000" cy="174851"/>
          </a:xfrm>
          <a:prstGeom prst="rect">
            <a:avLst/>
          </a:prstGeom>
          <a:noFill/>
        </p:spPr>
        <p:txBody>
          <a:bodyPr wrap="square" lIns="0" tIns="36000" rIns="0" bIns="0" rtlCol="0">
            <a:spAutoFit/>
          </a:bodyPr>
          <a:lstStyle/>
          <a:p>
            <a:r>
              <a:rPr kumimoji="1" lang="ja-JP" altLang="en-US" sz="900" dirty="0">
                <a:latin typeface="メイリオ" panose="020B0604030504040204" pitchFamily="50" charset="-128"/>
                <a:ea typeface="メイリオ" panose="020B0604030504040204" pitchFamily="50" charset="-128"/>
              </a:rPr>
              <a:t>（戸数）</a:t>
            </a:r>
          </a:p>
        </p:txBody>
      </p:sp>
      <p:sp>
        <p:nvSpPr>
          <p:cNvPr id="25" name="テキスト ボックス 24">
            <a:extLst>
              <a:ext uri="{FF2B5EF4-FFF2-40B4-BE49-F238E27FC236}">
                <a16:creationId xmlns:a16="http://schemas.microsoft.com/office/drawing/2014/main" id="{0674A1A9-0B60-424B-B664-9AD59380021F}"/>
              </a:ext>
            </a:extLst>
          </p:cNvPr>
          <p:cNvSpPr txBox="1"/>
          <p:nvPr/>
        </p:nvSpPr>
        <p:spPr>
          <a:xfrm>
            <a:off x="4736918" y="626144"/>
            <a:ext cx="504000" cy="221018"/>
          </a:xfrm>
          <a:prstGeom prst="rect">
            <a:avLst/>
          </a:prstGeom>
          <a:solidFill>
            <a:schemeClr val="bg1"/>
          </a:solidFill>
          <a:ln>
            <a:solidFill>
              <a:schemeClr val="tx1"/>
            </a:solidFill>
            <a:prstDash val="sysDash"/>
          </a:ln>
        </p:spPr>
        <p:txBody>
          <a:bodyPr wrap="square" tIns="36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実数</a:t>
            </a:r>
            <a:endParaRPr lang="ja-JP" altLang="en-US" sz="1200" dirty="0">
              <a:latin typeface="メイリオ" panose="020B0604030504040204" pitchFamily="50" charset="-128"/>
              <a:ea typeface="メイリオ" panose="020B0604030504040204" pitchFamily="50" charset="-128"/>
            </a:endParaRPr>
          </a:p>
        </p:txBody>
      </p:sp>
      <p:sp>
        <p:nvSpPr>
          <p:cNvPr id="27" name="スライド番号プレースホルダー 2">
            <a:extLst>
              <a:ext uri="{FF2B5EF4-FFF2-40B4-BE49-F238E27FC236}">
                <a16:creationId xmlns:a16="http://schemas.microsoft.com/office/drawing/2014/main" id="{C4A78C2F-0931-4234-9CA8-305418135464}"/>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34</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a:extLst>
              <a:ext uri="{FF2B5EF4-FFF2-40B4-BE49-F238E27FC236}">
                <a16:creationId xmlns:a16="http://schemas.microsoft.com/office/drawing/2014/main" id="{EA9F3109-4B46-4A0C-9586-ADDFAE14D1D8}"/>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R5</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住宅・土地統計調査</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a:extLst>
              <a:ext uri="{FF2B5EF4-FFF2-40B4-BE49-F238E27FC236}">
                <a16:creationId xmlns:a16="http://schemas.microsoft.com/office/drawing/2014/main" id="{B389C685-CC78-49E0-9FC5-D81711DDED0A}"/>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住宅ストックの状況</a:t>
            </a:r>
          </a:p>
        </p:txBody>
      </p:sp>
      <p:sp>
        <p:nvSpPr>
          <p:cNvPr id="14" name="テキスト ボックス 13">
            <a:extLst>
              <a:ext uri="{FF2B5EF4-FFF2-40B4-BE49-F238E27FC236}">
                <a16:creationId xmlns:a16="http://schemas.microsoft.com/office/drawing/2014/main" id="{87175293-CA52-4F5E-AEA5-1DAD2BF782F3}"/>
              </a:ext>
            </a:extLst>
          </p:cNvPr>
          <p:cNvSpPr txBox="1"/>
          <p:nvPr/>
        </p:nvSpPr>
        <p:spPr>
          <a:xfrm>
            <a:off x="288000" y="1080000"/>
            <a:ext cx="11520000" cy="442035"/>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・三島、豊能、北河内、泉北地域では、</a:t>
            </a:r>
            <a:r>
              <a:rPr lang="en-US" altLang="ja-JP" sz="1200" dirty="0">
                <a:latin typeface="メイリオ" panose="020B0604030504040204" pitchFamily="50" charset="-128"/>
                <a:ea typeface="メイリオ" panose="020B0604030504040204" pitchFamily="50" charset="-128"/>
              </a:rPr>
              <a:t>R5</a:t>
            </a:r>
            <a:r>
              <a:rPr lang="ja-JP" altLang="en-US" sz="1200" dirty="0">
                <a:latin typeface="メイリオ" panose="020B0604030504040204" pitchFamily="50" charset="-128"/>
                <a:ea typeface="メイリオ" panose="020B0604030504040204" pitchFamily="50" charset="-128"/>
              </a:rPr>
              <a:t>年には</a:t>
            </a:r>
            <a:r>
              <a:rPr lang="en-US" altLang="ja-JP" sz="1200" dirty="0">
                <a:latin typeface="メイリオ" panose="020B0604030504040204" pitchFamily="50" charset="-128"/>
                <a:ea typeface="メイリオ" panose="020B0604030504040204" pitchFamily="50" charset="-128"/>
              </a:rPr>
              <a:t>H30</a:t>
            </a:r>
            <a:r>
              <a:rPr lang="ja-JP" altLang="en-US" sz="1200" dirty="0">
                <a:latin typeface="メイリオ" panose="020B0604030504040204" pitchFamily="50" charset="-128"/>
                <a:ea typeface="メイリオ" panose="020B0604030504040204" pitchFamily="50" charset="-128"/>
              </a:rPr>
              <a:t>に比べて空き家の総数が減少している一方、三島、北河内地域では、「空き家（その他）」が増加している</a:t>
            </a:r>
            <a:endParaRPr lang="en-US" altLang="ja-JP" sz="1200" dirty="0">
              <a:latin typeface="メイリオ" panose="020B0604030504040204" pitchFamily="50" charset="-128"/>
              <a:ea typeface="メイリオ" panose="020B0604030504040204" pitchFamily="50" charset="-128"/>
            </a:endParaRPr>
          </a:p>
          <a:p>
            <a:pPr marL="146050" indent="-146050" algn="just"/>
            <a:r>
              <a:rPr lang="ja-JP" altLang="en-US" sz="1200" dirty="0">
                <a:latin typeface="メイリオ" panose="020B0604030504040204" pitchFamily="50" charset="-128"/>
                <a:ea typeface="メイリオ" panose="020B0604030504040204" pitchFamily="50" charset="-128"/>
              </a:rPr>
              <a:t>・南河内地域では、空き家の総数は横ばいとなり、「空き家（その他）」が減少に転じている</a:t>
            </a:r>
          </a:p>
        </p:txBody>
      </p:sp>
    </p:spTree>
    <p:extLst>
      <p:ext uri="{BB962C8B-B14F-4D97-AF65-F5344CB8AC3E}">
        <p14:creationId xmlns:p14="http://schemas.microsoft.com/office/powerpoint/2010/main" val="39178685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4234458" y="1486648"/>
            <a:ext cx="4046400" cy="5248967"/>
          </a:xfrm>
          <a:prstGeom prst="rect">
            <a:avLst/>
          </a:prstGeom>
        </p:spPr>
      </p:pic>
      <p:pic>
        <p:nvPicPr>
          <p:cNvPr id="3" name="図 2"/>
          <p:cNvPicPr>
            <a:picLocks noChangeAspect="1"/>
          </p:cNvPicPr>
          <p:nvPr/>
        </p:nvPicPr>
        <p:blipFill>
          <a:blip r:embed="rId4"/>
          <a:stretch>
            <a:fillRect/>
          </a:stretch>
        </p:blipFill>
        <p:spPr>
          <a:xfrm>
            <a:off x="93280" y="1536337"/>
            <a:ext cx="4053600" cy="5188838"/>
          </a:xfrm>
          <a:prstGeom prst="rect">
            <a:avLst/>
          </a:prstGeom>
        </p:spPr>
      </p:pic>
      <p:pic>
        <p:nvPicPr>
          <p:cNvPr id="5" name="図 4"/>
          <p:cNvPicPr>
            <a:picLocks noChangeAspect="1"/>
          </p:cNvPicPr>
          <p:nvPr/>
        </p:nvPicPr>
        <p:blipFill>
          <a:blip r:embed="rId5"/>
          <a:stretch>
            <a:fillRect/>
          </a:stretch>
        </p:blipFill>
        <p:spPr>
          <a:xfrm>
            <a:off x="8261964" y="1624158"/>
            <a:ext cx="3783600" cy="5241023"/>
          </a:xfrm>
          <a:prstGeom prst="rect">
            <a:avLst/>
          </a:prstGeom>
        </p:spPr>
      </p:pic>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4" name="テキスト ボックス 23">
            <a:extLst>
              <a:ext uri="{FF2B5EF4-FFF2-40B4-BE49-F238E27FC236}">
                <a16:creationId xmlns:a16="http://schemas.microsoft.com/office/drawing/2014/main" id="{BF890F3A-6327-4FAF-A3F6-14BE1B409FBB}"/>
              </a:ext>
            </a:extLst>
          </p:cNvPr>
          <p:cNvSpPr txBox="1"/>
          <p:nvPr/>
        </p:nvSpPr>
        <p:spPr>
          <a:xfrm>
            <a:off x="190116" y="1632624"/>
            <a:ext cx="468000" cy="174851"/>
          </a:xfrm>
          <a:prstGeom prst="rect">
            <a:avLst/>
          </a:prstGeom>
          <a:noFill/>
        </p:spPr>
        <p:txBody>
          <a:bodyPr wrap="square" lIns="0" tIns="36000" rIns="0" bIns="0" rtlCol="0">
            <a:spAutoFit/>
          </a:bodyPr>
          <a:lstStyle/>
          <a:p>
            <a:r>
              <a:rPr kumimoji="1" lang="ja-JP" altLang="en-US" sz="900" dirty="0">
                <a:latin typeface="メイリオ" panose="020B0604030504040204" pitchFamily="50" charset="-128"/>
                <a:ea typeface="メイリオ" panose="020B0604030504040204" pitchFamily="50" charset="-128"/>
              </a:rPr>
              <a:t>（戸数）</a:t>
            </a:r>
          </a:p>
        </p:txBody>
      </p:sp>
      <p:sp>
        <p:nvSpPr>
          <p:cNvPr id="25" name="正方形/長方形 24">
            <a:extLst>
              <a:ext uri="{FF2B5EF4-FFF2-40B4-BE49-F238E27FC236}">
                <a16:creationId xmlns:a16="http://schemas.microsoft.com/office/drawing/2014/main" id="{4CDA6B3C-3291-4F85-A019-CAD9D7D1AD8F}"/>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大阪府の空き家の推移（地域別②）</a:t>
            </a:r>
          </a:p>
        </p:txBody>
      </p:sp>
      <p:sp>
        <p:nvSpPr>
          <p:cNvPr id="26" name="テキスト ボックス 25">
            <a:extLst>
              <a:ext uri="{FF2B5EF4-FFF2-40B4-BE49-F238E27FC236}">
                <a16:creationId xmlns:a16="http://schemas.microsoft.com/office/drawing/2014/main" id="{11D90DE7-B33E-4208-B422-0D5925292DEA}"/>
              </a:ext>
            </a:extLst>
          </p:cNvPr>
          <p:cNvSpPr txBox="1"/>
          <p:nvPr/>
        </p:nvSpPr>
        <p:spPr>
          <a:xfrm>
            <a:off x="4668092" y="596169"/>
            <a:ext cx="504000" cy="221018"/>
          </a:xfrm>
          <a:prstGeom prst="rect">
            <a:avLst/>
          </a:prstGeom>
          <a:solidFill>
            <a:schemeClr val="bg1"/>
          </a:solidFill>
          <a:ln>
            <a:solidFill>
              <a:schemeClr val="tx1"/>
            </a:solidFill>
            <a:prstDash val="sysDash"/>
          </a:ln>
        </p:spPr>
        <p:txBody>
          <a:bodyPr wrap="square" tIns="36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実数</a:t>
            </a:r>
            <a:endParaRPr lang="ja-JP" altLang="en-US" sz="1200" dirty="0">
              <a:latin typeface="メイリオ" panose="020B0604030504040204" pitchFamily="50" charset="-128"/>
              <a:ea typeface="メイリオ" panose="020B0604030504040204" pitchFamily="50" charset="-128"/>
            </a:endParaRPr>
          </a:p>
        </p:txBody>
      </p:sp>
      <p:sp>
        <p:nvSpPr>
          <p:cNvPr id="28" name="スライド番号プレースホルダー 2">
            <a:extLst>
              <a:ext uri="{FF2B5EF4-FFF2-40B4-BE49-F238E27FC236}">
                <a16:creationId xmlns:a16="http://schemas.microsoft.com/office/drawing/2014/main" id="{DFE75E5B-6763-4213-BBF4-9BB1949B0202}"/>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35</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a:extLst>
              <a:ext uri="{FF2B5EF4-FFF2-40B4-BE49-F238E27FC236}">
                <a16:creationId xmlns:a16="http://schemas.microsoft.com/office/drawing/2014/main" id="{E4219FC8-ADD0-474C-AB6E-268A3DBC9150}"/>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R5</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住宅・土地統計調査</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a:extLst>
              <a:ext uri="{FF2B5EF4-FFF2-40B4-BE49-F238E27FC236}">
                <a16:creationId xmlns:a16="http://schemas.microsoft.com/office/drawing/2014/main" id="{D887742C-CB45-4182-A46F-764A1D606926}"/>
              </a:ext>
            </a:extLst>
          </p:cNvPr>
          <p:cNvSpPr txBox="1"/>
          <p:nvPr/>
        </p:nvSpPr>
        <p:spPr>
          <a:xfrm>
            <a:off x="288000" y="1080000"/>
            <a:ext cx="11520000" cy="442035"/>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・三島、豊能、北河内、泉北地域では、</a:t>
            </a:r>
            <a:r>
              <a:rPr lang="en-US" altLang="ja-JP" sz="1200" dirty="0">
                <a:latin typeface="メイリオ" panose="020B0604030504040204" pitchFamily="50" charset="-128"/>
                <a:ea typeface="メイリオ" panose="020B0604030504040204" pitchFamily="50" charset="-128"/>
              </a:rPr>
              <a:t>R5</a:t>
            </a:r>
            <a:r>
              <a:rPr lang="ja-JP" altLang="en-US" sz="1200" dirty="0">
                <a:latin typeface="メイリオ" panose="020B0604030504040204" pitchFamily="50" charset="-128"/>
                <a:ea typeface="メイリオ" panose="020B0604030504040204" pitchFamily="50" charset="-128"/>
              </a:rPr>
              <a:t>年には</a:t>
            </a:r>
            <a:r>
              <a:rPr lang="en-US" altLang="ja-JP" sz="1200" dirty="0">
                <a:latin typeface="メイリオ" panose="020B0604030504040204" pitchFamily="50" charset="-128"/>
                <a:ea typeface="メイリオ" panose="020B0604030504040204" pitchFamily="50" charset="-128"/>
              </a:rPr>
              <a:t>H30</a:t>
            </a:r>
            <a:r>
              <a:rPr lang="ja-JP" altLang="en-US" sz="1200" dirty="0">
                <a:latin typeface="メイリオ" panose="020B0604030504040204" pitchFamily="50" charset="-128"/>
                <a:ea typeface="メイリオ" panose="020B0604030504040204" pitchFamily="50" charset="-128"/>
              </a:rPr>
              <a:t>に比べて空き家の総数が減少している一方、三島、北河内地域では、「空き家（その他）」が増加している</a:t>
            </a:r>
            <a:endParaRPr lang="en-US" altLang="ja-JP" sz="1200" dirty="0">
              <a:latin typeface="メイリオ" panose="020B0604030504040204" pitchFamily="50" charset="-128"/>
              <a:ea typeface="メイリオ" panose="020B0604030504040204" pitchFamily="50" charset="-128"/>
            </a:endParaRPr>
          </a:p>
          <a:p>
            <a:pPr marL="146050" indent="-146050" algn="just"/>
            <a:r>
              <a:rPr lang="ja-JP" altLang="en-US" sz="1200" dirty="0">
                <a:latin typeface="メイリオ" panose="020B0604030504040204" pitchFamily="50" charset="-128"/>
                <a:ea typeface="メイリオ" panose="020B0604030504040204" pitchFamily="50" charset="-128"/>
              </a:rPr>
              <a:t>・南河内地域では、空き家の総数は横ばいとなり、「空き家（その他）」が減少に転じている</a:t>
            </a:r>
          </a:p>
        </p:txBody>
      </p:sp>
      <p:sp>
        <p:nvSpPr>
          <p:cNvPr id="13" name="テキスト ボックス 12">
            <a:extLst>
              <a:ext uri="{FF2B5EF4-FFF2-40B4-BE49-F238E27FC236}">
                <a16:creationId xmlns:a16="http://schemas.microsoft.com/office/drawing/2014/main" id="{273F9F6C-BACE-4D78-8B6B-5290DE8368E4}"/>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住宅ストックの状況</a:t>
            </a:r>
          </a:p>
        </p:txBody>
      </p:sp>
    </p:spTree>
    <p:extLst>
      <p:ext uri="{BB962C8B-B14F-4D97-AF65-F5344CB8AC3E}">
        <p14:creationId xmlns:p14="http://schemas.microsoft.com/office/powerpoint/2010/main" val="16520978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287184" y="1550458"/>
            <a:ext cx="3949200" cy="5036851"/>
          </a:xfrm>
          <a:prstGeom prst="rect">
            <a:avLst/>
          </a:prstGeom>
        </p:spPr>
      </p:pic>
      <p:pic>
        <p:nvPicPr>
          <p:cNvPr id="3" name="図 2"/>
          <p:cNvPicPr>
            <a:picLocks noChangeAspect="1"/>
          </p:cNvPicPr>
          <p:nvPr/>
        </p:nvPicPr>
        <p:blipFill>
          <a:blip r:embed="rId4"/>
          <a:stretch>
            <a:fillRect/>
          </a:stretch>
        </p:blipFill>
        <p:spPr>
          <a:xfrm>
            <a:off x="4230814" y="1455345"/>
            <a:ext cx="4068000" cy="5385721"/>
          </a:xfrm>
          <a:prstGeom prst="rect">
            <a:avLst/>
          </a:prstGeom>
        </p:spPr>
      </p:pic>
      <p:pic>
        <p:nvPicPr>
          <p:cNvPr id="4" name="図 3"/>
          <p:cNvPicPr>
            <a:picLocks noChangeAspect="1"/>
          </p:cNvPicPr>
          <p:nvPr/>
        </p:nvPicPr>
        <p:blipFill>
          <a:blip r:embed="rId5"/>
          <a:stretch>
            <a:fillRect/>
          </a:stretch>
        </p:blipFill>
        <p:spPr>
          <a:xfrm>
            <a:off x="8076505" y="1410188"/>
            <a:ext cx="4068000" cy="5420688"/>
          </a:xfrm>
          <a:prstGeom prst="rect">
            <a:avLst/>
          </a:prstGeom>
        </p:spPr>
      </p:pic>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4" name="正方形/長方形 23">
            <a:extLst>
              <a:ext uri="{FF2B5EF4-FFF2-40B4-BE49-F238E27FC236}">
                <a16:creationId xmlns:a16="http://schemas.microsoft.com/office/drawing/2014/main" id="{BDD42D1D-C05F-43C5-925E-B86C38603915}"/>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大阪府の空き家の推移（地域別③）</a:t>
            </a:r>
          </a:p>
        </p:txBody>
      </p:sp>
      <p:sp>
        <p:nvSpPr>
          <p:cNvPr id="25" name="テキスト ボックス 24">
            <a:extLst>
              <a:ext uri="{FF2B5EF4-FFF2-40B4-BE49-F238E27FC236}">
                <a16:creationId xmlns:a16="http://schemas.microsoft.com/office/drawing/2014/main" id="{9D1D49FB-CCC4-428C-B086-123ECED82761}"/>
              </a:ext>
            </a:extLst>
          </p:cNvPr>
          <p:cNvSpPr txBox="1"/>
          <p:nvPr/>
        </p:nvSpPr>
        <p:spPr>
          <a:xfrm>
            <a:off x="4727086" y="600044"/>
            <a:ext cx="504000" cy="221018"/>
          </a:xfrm>
          <a:prstGeom prst="rect">
            <a:avLst/>
          </a:prstGeom>
          <a:solidFill>
            <a:schemeClr val="bg1"/>
          </a:solidFill>
          <a:ln>
            <a:solidFill>
              <a:schemeClr val="tx1"/>
            </a:solidFill>
            <a:prstDash val="sysDash"/>
          </a:ln>
        </p:spPr>
        <p:txBody>
          <a:bodyPr wrap="square" tIns="36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実数</a:t>
            </a:r>
            <a:endParaRPr lang="ja-JP" altLang="en-US" sz="1200" dirty="0">
              <a:latin typeface="メイリオ" panose="020B0604030504040204" pitchFamily="50" charset="-128"/>
              <a:ea typeface="メイリオ" panose="020B0604030504040204" pitchFamily="50" charset="-128"/>
            </a:endParaRPr>
          </a:p>
        </p:txBody>
      </p:sp>
      <p:sp>
        <p:nvSpPr>
          <p:cNvPr id="27" name="スライド番号プレースホルダー 2">
            <a:extLst>
              <a:ext uri="{FF2B5EF4-FFF2-40B4-BE49-F238E27FC236}">
                <a16:creationId xmlns:a16="http://schemas.microsoft.com/office/drawing/2014/main" id="{625353AD-D33F-4475-884C-4300ABEFF544}"/>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36</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a:extLst>
              <a:ext uri="{FF2B5EF4-FFF2-40B4-BE49-F238E27FC236}">
                <a16:creationId xmlns:a16="http://schemas.microsoft.com/office/drawing/2014/main" id="{28DFDD49-4605-4328-86AE-4CC728D5BCA9}"/>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R5</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住宅・土地統計調査</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a:extLst>
              <a:ext uri="{FF2B5EF4-FFF2-40B4-BE49-F238E27FC236}">
                <a16:creationId xmlns:a16="http://schemas.microsoft.com/office/drawing/2014/main" id="{30FC4C82-61B9-4581-9400-61EF20276365}"/>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住宅ストックの状況</a:t>
            </a:r>
          </a:p>
        </p:txBody>
      </p:sp>
      <p:sp>
        <p:nvSpPr>
          <p:cNvPr id="14" name="テキスト ボックス 13">
            <a:extLst>
              <a:ext uri="{FF2B5EF4-FFF2-40B4-BE49-F238E27FC236}">
                <a16:creationId xmlns:a16="http://schemas.microsoft.com/office/drawing/2014/main" id="{93613D06-1D71-4A11-BE0E-96EA75051EA9}"/>
              </a:ext>
            </a:extLst>
          </p:cNvPr>
          <p:cNvSpPr txBox="1"/>
          <p:nvPr/>
        </p:nvSpPr>
        <p:spPr>
          <a:xfrm>
            <a:off x="190116" y="1632624"/>
            <a:ext cx="468000" cy="174851"/>
          </a:xfrm>
          <a:prstGeom prst="rect">
            <a:avLst/>
          </a:prstGeom>
          <a:noFill/>
        </p:spPr>
        <p:txBody>
          <a:bodyPr wrap="square" lIns="0" tIns="36000" rIns="0" bIns="0" rtlCol="0">
            <a:spAutoFit/>
          </a:bodyPr>
          <a:lstStyle/>
          <a:p>
            <a:r>
              <a:rPr kumimoji="1" lang="ja-JP" altLang="en-US" sz="900" dirty="0">
                <a:latin typeface="メイリオ" panose="020B0604030504040204" pitchFamily="50" charset="-128"/>
                <a:ea typeface="メイリオ" panose="020B0604030504040204" pitchFamily="50" charset="-128"/>
              </a:rPr>
              <a:t>（戸数）</a:t>
            </a:r>
          </a:p>
        </p:txBody>
      </p:sp>
      <p:sp>
        <p:nvSpPr>
          <p:cNvPr id="17" name="テキスト ボックス 16">
            <a:extLst>
              <a:ext uri="{FF2B5EF4-FFF2-40B4-BE49-F238E27FC236}">
                <a16:creationId xmlns:a16="http://schemas.microsoft.com/office/drawing/2014/main" id="{AF5F5562-37E8-40E5-89B8-592AD4B01935}"/>
              </a:ext>
            </a:extLst>
          </p:cNvPr>
          <p:cNvSpPr txBox="1"/>
          <p:nvPr/>
        </p:nvSpPr>
        <p:spPr>
          <a:xfrm>
            <a:off x="288000" y="1080000"/>
            <a:ext cx="11520000" cy="442035"/>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・三島、豊能、北河内、泉北地域では、</a:t>
            </a:r>
            <a:r>
              <a:rPr lang="en-US" altLang="ja-JP" sz="1200" dirty="0">
                <a:latin typeface="メイリオ" panose="020B0604030504040204" pitchFamily="50" charset="-128"/>
                <a:ea typeface="メイリオ" panose="020B0604030504040204" pitchFamily="50" charset="-128"/>
              </a:rPr>
              <a:t>R5</a:t>
            </a:r>
            <a:r>
              <a:rPr lang="ja-JP" altLang="en-US" sz="1200" dirty="0">
                <a:latin typeface="メイリオ" panose="020B0604030504040204" pitchFamily="50" charset="-128"/>
                <a:ea typeface="メイリオ" panose="020B0604030504040204" pitchFamily="50" charset="-128"/>
              </a:rPr>
              <a:t>年には</a:t>
            </a:r>
            <a:r>
              <a:rPr lang="en-US" altLang="ja-JP" sz="1200" dirty="0">
                <a:latin typeface="メイリオ" panose="020B0604030504040204" pitchFamily="50" charset="-128"/>
                <a:ea typeface="メイリオ" panose="020B0604030504040204" pitchFamily="50" charset="-128"/>
              </a:rPr>
              <a:t>H30</a:t>
            </a:r>
            <a:r>
              <a:rPr lang="ja-JP" altLang="en-US" sz="1200" dirty="0">
                <a:latin typeface="メイリオ" panose="020B0604030504040204" pitchFamily="50" charset="-128"/>
                <a:ea typeface="メイリオ" panose="020B0604030504040204" pitchFamily="50" charset="-128"/>
              </a:rPr>
              <a:t>に比べて空き家の総数が減少している一方、三島、北河内地域では、「空き家（その他）」が増加している</a:t>
            </a:r>
            <a:endParaRPr lang="en-US" altLang="ja-JP" sz="1200" dirty="0">
              <a:latin typeface="メイリオ" panose="020B0604030504040204" pitchFamily="50" charset="-128"/>
              <a:ea typeface="メイリオ" panose="020B0604030504040204" pitchFamily="50" charset="-128"/>
            </a:endParaRPr>
          </a:p>
          <a:p>
            <a:pPr marL="146050" indent="-146050" algn="just"/>
            <a:r>
              <a:rPr lang="ja-JP" altLang="en-US" sz="1200" dirty="0">
                <a:latin typeface="メイリオ" panose="020B0604030504040204" pitchFamily="50" charset="-128"/>
                <a:ea typeface="メイリオ" panose="020B0604030504040204" pitchFamily="50" charset="-128"/>
              </a:rPr>
              <a:t>・南河内地域では、空き家の総数は横ばいとなり、「空き家（その他）」が減少に転じている</a:t>
            </a:r>
          </a:p>
        </p:txBody>
      </p:sp>
    </p:spTree>
    <p:extLst>
      <p:ext uri="{BB962C8B-B14F-4D97-AF65-F5344CB8AC3E}">
        <p14:creationId xmlns:p14="http://schemas.microsoft.com/office/powerpoint/2010/main" val="2667511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3215" y="1466170"/>
            <a:ext cx="11400508" cy="4852837"/>
          </a:xfrm>
          <a:prstGeom prst="rect">
            <a:avLst/>
          </a:prstGeom>
        </p:spPr>
      </p:pic>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大阪府のマンションストック数の推移（全体）</a:t>
            </a:r>
          </a:p>
        </p:txBody>
      </p:sp>
      <p:sp>
        <p:nvSpPr>
          <p:cNvPr id="23" name="テキスト ボックス 22">
            <a:extLst>
              <a:ext uri="{FF2B5EF4-FFF2-40B4-BE49-F238E27FC236}">
                <a16:creationId xmlns:a16="http://schemas.microsoft.com/office/drawing/2014/main" id="{DDD30BC4-D249-446C-A3B5-56D5ED5CBBAF}"/>
              </a:ext>
            </a:extLst>
          </p:cNvPr>
          <p:cNvSpPr txBox="1"/>
          <p:nvPr/>
        </p:nvSpPr>
        <p:spPr>
          <a:xfrm>
            <a:off x="288000" y="1080000"/>
            <a:ext cx="11520000" cy="257369"/>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・大阪府内の分譲マンションストック数は、令和</a:t>
            </a:r>
            <a:r>
              <a:rPr lang="en-US" altLang="ja-JP" sz="1200" dirty="0">
                <a:latin typeface="メイリオ" panose="020B0604030504040204" pitchFamily="50" charset="-128"/>
                <a:ea typeface="メイリオ" panose="020B0604030504040204" pitchFamily="50" charset="-128"/>
              </a:rPr>
              <a:t>5</a:t>
            </a:r>
            <a:r>
              <a:rPr lang="ja-JP" altLang="en-US" sz="1200" dirty="0">
                <a:latin typeface="メイリオ" panose="020B0604030504040204" pitchFamily="50" charset="-128"/>
                <a:ea typeface="メイリオ" panose="020B0604030504040204" pitchFamily="50" charset="-128"/>
              </a:rPr>
              <a:t>年度末で</a:t>
            </a:r>
            <a:r>
              <a:rPr lang="en-US" altLang="ja-JP" sz="1200" dirty="0">
                <a:latin typeface="メイリオ" panose="020B0604030504040204" pitchFamily="50" charset="-128"/>
                <a:ea typeface="メイリオ" panose="020B0604030504040204" pitchFamily="50" charset="-128"/>
              </a:rPr>
              <a:t>81.9</a:t>
            </a:r>
            <a:r>
              <a:rPr lang="ja-JP" altLang="en-US" sz="1200" dirty="0">
                <a:latin typeface="メイリオ" panose="020B0604030504040204" pitchFamily="50" charset="-128"/>
                <a:ea typeface="メイリオ" panose="020B0604030504040204" pitchFamily="50" charset="-128"/>
              </a:rPr>
              <a:t>万戸と増加し続けている</a:t>
            </a:r>
          </a:p>
        </p:txBody>
      </p:sp>
      <p:sp>
        <p:nvSpPr>
          <p:cNvPr id="24" name="スライド番号プレースホルダー 2">
            <a:extLst>
              <a:ext uri="{FF2B5EF4-FFF2-40B4-BE49-F238E27FC236}">
                <a16:creationId xmlns:a16="http://schemas.microsoft.com/office/drawing/2014/main" id="{B3F48612-9EAC-412D-95B9-630C89DD07EE}"/>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37</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a:extLst>
              <a:ext uri="{FF2B5EF4-FFF2-40B4-BE49-F238E27FC236}">
                <a16:creationId xmlns:a16="http://schemas.microsoft.com/office/drawing/2014/main" id="{D379204D-EB4D-4C01-B2B4-A98C7CF4F209}"/>
              </a:ext>
            </a:extLst>
          </p:cNvPr>
          <p:cNvSpPr txBox="1"/>
          <p:nvPr/>
        </p:nvSpPr>
        <p:spPr>
          <a:xfrm>
            <a:off x="1182335" y="6427177"/>
            <a:ext cx="10872984" cy="234286"/>
          </a:xfrm>
          <a:prstGeom prst="rect">
            <a:avLst/>
          </a:prstGeom>
          <a:noFill/>
        </p:spPr>
        <p:txBody>
          <a:bodyPr wrap="square" tIns="72000" bIns="0">
            <a:spAutoFit/>
          </a:bodyPr>
          <a:lstStyle/>
          <a:p>
            <a:pPr algn="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各年「建築物着工統計」及び「住宅着工統計」（国土交通省）をもとに作成</a:t>
            </a:r>
          </a:p>
        </p:txBody>
      </p:sp>
      <p:sp>
        <p:nvSpPr>
          <p:cNvPr id="27" name="テキスト ボックス 26">
            <a:extLst>
              <a:ext uri="{FF2B5EF4-FFF2-40B4-BE49-F238E27FC236}">
                <a16:creationId xmlns:a16="http://schemas.microsoft.com/office/drawing/2014/main" id="{D4F297B2-2695-4F24-9503-6B018EDE1C62}"/>
              </a:ext>
            </a:extLst>
          </p:cNvPr>
          <p:cNvSpPr txBox="1"/>
          <p:nvPr/>
        </p:nvSpPr>
        <p:spPr>
          <a:xfrm>
            <a:off x="5962280" y="620518"/>
            <a:ext cx="504000" cy="221018"/>
          </a:xfrm>
          <a:prstGeom prst="rect">
            <a:avLst/>
          </a:prstGeom>
          <a:solidFill>
            <a:schemeClr val="bg1"/>
          </a:solidFill>
          <a:ln>
            <a:solidFill>
              <a:schemeClr val="tx1"/>
            </a:solidFill>
            <a:prstDash val="sysDash"/>
          </a:ln>
        </p:spPr>
        <p:txBody>
          <a:bodyPr wrap="square" tIns="36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実数</a:t>
            </a:r>
            <a:endParaRPr lang="ja-JP" altLang="en-US" sz="1200" dirty="0">
              <a:latin typeface="メイリオ" panose="020B0604030504040204" pitchFamily="50" charset="-128"/>
              <a:ea typeface="メイリオ" panose="020B0604030504040204" pitchFamily="50" charset="-128"/>
            </a:endParaRPr>
          </a:p>
        </p:txBody>
      </p:sp>
      <p:sp>
        <p:nvSpPr>
          <p:cNvPr id="13" name="テキスト ボックス 3">
            <a:extLst>
              <a:ext uri="{FF2B5EF4-FFF2-40B4-BE49-F238E27FC236}">
                <a16:creationId xmlns:a16="http://schemas.microsoft.com/office/drawing/2014/main" id="{4314D44A-0B8D-4566-AC53-86D8A27BC6E3}"/>
              </a:ext>
            </a:extLst>
          </p:cNvPr>
          <p:cNvSpPr txBox="1"/>
          <p:nvPr/>
        </p:nvSpPr>
        <p:spPr>
          <a:xfrm>
            <a:off x="566678" y="6220374"/>
            <a:ext cx="6868265" cy="38052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spcBef>
                <a:spcPts val="0"/>
              </a:spcBef>
              <a:spcAft>
                <a:spcPts val="0"/>
              </a:spcAft>
              <a:buClrTx/>
              <a:buSzTx/>
              <a:buFontTx/>
              <a:buNone/>
              <a:tabLst/>
              <a:defRPr/>
            </a:pPr>
            <a:r>
              <a:rPr kumimoji="1" lang="ja-JP" altLang="en-US" sz="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a:rPr>
              <a:t>注１ 新規供給戸数は、建築物着工統計等を基に推計した</a:t>
            </a:r>
          </a:p>
          <a:p>
            <a:pPr marR="0" lvl="0" indent="95250" algn="just" defTabSz="914400" rtl="0" eaLnBrk="1" fontAlgn="auto" latinLnBrk="0" hangingPunct="1">
              <a:spcBef>
                <a:spcPts val="0"/>
              </a:spcBef>
              <a:spcAft>
                <a:spcPts val="0"/>
              </a:spcAft>
              <a:buClrTx/>
              <a:buSzTx/>
              <a:buFontTx/>
              <a:buNone/>
              <a:tabLst/>
              <a:defRPr/>
            </a:pPr>
            <a:r>
              <a:rPr kumimoji="1" lang="ja-JP" altLang="en-US" sz="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a:rPr>
              <a:t>２ ストック戸数は、新規供給戸数の累計等を基に、各年末時点の戸数を推計した</a:t>
            </a:r>
          </a:p>
          <a:p>
            <a:pPr marR="0" lvl="0" indent="95250" algn="just" defTabSz="914400" rtl="0" eaLnBrk="1" fontAlgn="auto" latinLnBrk="0" hangingPunct="1">
              <a:spcBef>
                <a:spcPts val="0"/>
              </a:spcBef>
              <a:spcAft>
                <a:spcPts val="0"/>
              </a:spcAft>
              <a:buClrTx/>
              <a:buSzTx/>
              <a:buFontTx/>
              <a:buNone/>
              <a:tabLst/>
              <a:defRPr/>
            </a:pPr>
            <a:r>
              <a:rPr kumimoji="1" lang="ja-JP" altLang="en-US" sz="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a:rPr>
              <a:t>３ ここでいうマンションとは、中高層（</a:t>
            </a:r>
            <a:r>
              <a:rPr kumimoji="1" lang="en-US" altLang="ja-JP" sz="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a:rPr>
              <a:t>3</a:t>
            </a:r>
            <a:r>
              <a:rPr kumimoji="1" lang="ja-JP" altLang="en-US" sz="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a:rPr>
              <a:t>階建て以上）･分譲･共同建てで、鉄筋コンクリート、鉄骨鉄筋コンクリート又は鉄骨造の住宅をいう</a:t>
            </a:r>
          </a:p>
        </p:txBody>
      </p:sp>
      <p:sp>
        <p:nvSpPr>
          <p:cNvPr id="14" name="テキスト ボックス 13">
            <a:extLst>
              <a:ext uri="{FF2B5EF4-FFF2-40B4-BE49-F238E27FC236}">
                <a16:creationId xmlns:a16="http://schemas.microsoft.com/office/drawing/2014/main" id="{02CBFCC9-8360-49DE-8327-B7A47CFE592C}"/>
              </a:ext>
            </a:extLst>
          </p:cNvPr>
          <p:cNvSpPr txBox="1"/>
          <p:nvPr/>
        </p:nvSpPr>
        <p:spPr>
          <a:xfrm>
            <a:off x="10227067" y="118690"/>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第３回審議会資料再掲</a:t>
            </a:r>
            <a:endParaRPr lang="ja-JP" altLang="en-US" sz="1200" dirty="0">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87103E9A-CB71-4987-BC82-292EFCA7599E}"/>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住宅ストックの状況</a:t>
            </a:r>
          </a:p>
        </p:txBody>
      </p:sp>
    </p:spTree>
    <p:extLst>
      <p:ext uri="{BB962C8B-B14F-4D97-AF65-F5344CB8AC3E}">
        <p14:creationId xmlns:p14="http://schemas.microsoft.com/office/powerpoint/2010/main" val="3176917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419" y="1687757"/>
            <a:ext cx="3603048" cy="4865030"/>
          </a:xfrm>
          <a:prstGeom prst="rect">
            <a:avLst/>
          </a:prstGeom>
        </p:spPr>
      </p:pic>
      <p:pic>
        <p:nvPicPr>
          <p:cNvPr id="4" name="図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23048" y="1696224"/>
            <a:ext cx="3596952" cy="4865030"/>
          </a:xfrm>
          <a:prstGeom prst="rect">
            <a:avLst/>
          </a:prstGeom>
        </p:spPr>
      </p:pic>
      <p:pic>
        <p:nvPicPr>
          <p:cNvPr id="5" name="図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80000" y="1695256"/>
            <a:ext cx="3603048" cy="4865030"/>
          </a:xfrm>
          <a:prstGeom prst="rect">
            <a:avLst/>
          </a:prstGeom>
        </p:spPr>
      </p:pic>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大阪府のマンションストック数の推移（地域別①）</a:t>
            </a:r>
          </a:p>
        </p:txBody>
      </p:sp>
      <p:sp>
        <p:nvSpPr>
          <p:cNvPr id="23" name="テキスト ボックス 22">
            <a:extLst>
              <a:ext uri="{FF2B5EF4-FFF2-40B4-BE49-F238E27FC236}">
                <a16:creationId xmlns:a16="http://schemas.microsoft.com/office/drawing/2014/main" id="{DDD30BC4-D249-446C-A3B5-56D5ED5CBBAF}"/>
              </a:ext>
            </a:extLst>
          </p:cNvPr>
          <p:cNvSpPr txBox="1"/>
          <p:nvPr/>
        </p:nvSpPr>
        <p:spPr>
          <a:xfrm>
            <a:off x="288000" y="1080000"/>
            <a:ext cx="11520000" cy="257369"/>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・大阪市と三島地域において、大きく増加。また、堺市、豊能、北河内、中河内地区で、</a:t>
            </a:r>
            <a:r>
              <a:rPr lang="en-US" altLang="ja-JP" sz="1200" dirty="0">
                <a:latin typeface="メイリオ" panose="020B0604030504040204" pitchFamily="50" charset="-128"/>
                <a:ea typeface="メイリオ" panose="020B0604030504040204" pitchFamily="50" charset="-128"/>
              </a:rPr>
              <a:t>20</a:t>
            </a:r>
            <a:r>
              <a:rPr lang="ja-JP" altLang="en-US" sz="1200" dirty="0">
                <a:latin typeface="メイリオ" panose="020B0604030504040204" pitchFamily="50" charset="-128"/>
                <a:ea typeface="メイリオ" panose="020B0604030504040204" pitchFamily="50" charset="-128"/>
              </a:rPr>
              <a:t>年間で約</a:t>
            </a:r>
            <a:r>
              <a:rPr lang="en-US" altLang="ja-JP" sz="1200" dirty="0">
                <a:latin typeface="メイリオ" panose="020B0604030504040204" pitchFamily="50" charset="-128"/>
                <a:ea typeface="メイリオ" panose="020B0604030504040204" pitchFamily="50" charset="-128"/>
              </a:rPr>
              <a:t>3</a:t>
            </a:r>
            <a:r>
              <a:rPr lang="ja-JP" altLang="en-US" sz="1200" dirty="0">
                <a:latin typeface="メイリオ" panose="020B0604030504040204" pitchFamily="50" charset="-128"/>
                <a:ea typeface="メイリオ" panose="020B0604030504040204" pitchFamily="50" charset="-128"/>
              </a:rPr>
              <a:t>万戸増加。</a:t>
            </a:r>
          </a:p>
        </p:txBody>
      </p:sp>
      <p:sp>
        <p:nvSpPr>
          <p:cNvPr id="24" name="スライド番号プレースホルダー 2">
            <a:extLst>
              <a:ext uri="{FF2B5EF4-FFF2-40B4-BE49-F238E27FC236}">
                <a16:creationId xmlns:a16="http://schemas.microsoft.com/office/drawing/2014/main" id="{B3F48612-9EAC-412D-95B9-630C89DD07EE}"/>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38</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a:extLst>
              <a:ext uri="{FF2B5EF4-FFF2-40B4-BE49-F238E27FC236}">
                <a16:creationId xmlns:a16="http://schemas.microsoft.com/office/drawing/2014/main" id="{D379204D-EB4D-4C01-B2B4-A98C7CF4F209}"/>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R5</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住宅・土地統計調査</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a:extLst>
              <a:ext uri="{FF2B5EF4-FFF2-40B4-BE49-F238E27FC236}">
                <a16:creationId xmlns:a16="http://schemas.microsoft.com/office/drawing/2014/main" id="{D4F297B2-2695-4F24-9503-6B018EDE1C62}"/>
              </a:ext>
            </a:extLst>
          </p:cNvPr>
          <p:cNvSpPr txBox="1"/>
          <p:nvPr/>
        </p:nvSpPr>
        <p:spPr>
          <a:xfrm>
            <a:off x="6485263" y="612598"/>
            <a:ext cx="504000" cy="221018"/>
          </a:xfrm>
          <a:prstGeom prst="rect">
            <a:avLst/>
          </a:prstGeom>
          <a:solidFill>
            <a:schemeClr val="bg1"/>
          </a:solidFill>
          <a:ln>
            <a:solidFill>
              <a:schemeClr val="tx1"/>
            </a:solidFill>
            <a:prstDash val="sysDash"/>
          </a:ln>
        </p:spPr>
        <p:txBody>
          <a:bodyPr wrap="square" tIns="36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実数</a:t>
            </a:r>
            <a:endParaRPr lang="ja-JP" altLang="en-US" sz="1200" dirty="0">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0B2FEE62-A0EC-4274-8D0B-C21BC3CD1571}"/>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住宅ストックの状況</a:t>
            </a:r>
          </a:p>
        </p:txBody>
      </p:sp>
    </p:spTree>
    <p:extLst>
      <p:ext uri="{BB962C8B-B14F-4D97-AF65-F5344CB8AC3E}">
        <p14:creationId xmlns:p14="http://schemas.microsoft.com/office/powerpoint/2010/main" val="3069559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0000" y="1692000"/>
            <a:ext cx="3603048" cy="4865030"/>
          </a:xfrm>
          <a:prstGeom prst="rect">
            <a:avLst/>
          </a:prstGeom>
        </p:spPr>
      </p:pic>
      <p:pic>
        <p:nvPicPr>
          <p:cNvPr id="5" name="図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25419" y="1696224"/>
            <a:ext cx="3596952" cy="4865030"/>
          </a:xfrm>
          <a:prstGeom prst="rect">
            <a:avLst/>
          </a:prstGeom>
        </p:spPr>
      </p:pic>
      <p:pic>
        <p:nvPicPr>
          <p:cNvPr id="6" name="図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76275" y="1689987"/>
            <a:ext cx="3603048" cy="4865030"/>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39</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2" name="テキスト ボックス 21">
            <a:extLst>
              <a:ext uri="{FF2B5EF4-FFF2-40B4-BE49-F238E27FC236}">
                <a16:creationId xmlns:a16="http://schemas.microsoft.com/office/drawing/2014/main" id="{7115C3D8-4021-4FF4-8E42-28140B30BBAB}"/>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R5</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住宅・土地統計調査</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a:extLst>
              <a:ext uri="{FF2B5EF4-FFF2-40B4-BE49-F238E27FC236}">
                <a16:creationId xmlns:a16="http://schemas.microsoft.com/office/drawing/2014/main" id="{83AAA8C8-9BB5-4464-980C-7C5C11291559}"/>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大阪府のマンションストック数の推移（地域別②）</a:t>
            </a:r>
          </a:p>
        </p:txBody>
      </p:sp>
      <p:sp>
        <p:nvSpPr>
          <p:cNvPr id="26" name="テキスト ボックス 25">
            <a:extLst>
              <a:ext uri="{FF2B5EF4-FFF2-40B4-BE49-F238E27FC236}">
                <a16:creationId xmlns:a16="http://schemas.microsoft.com/office/drawing/2014/main" id="{956648D0-6A25-4DCB-B3E9-340058C63D77}"/>
              </a:ext>
            </a:extLst>
          </p:cNvPr>
          <p:cNvSpPr txBox="1"/>
          <p:nvPr/>
        </p:nvSpPr>
        <p:spPr>
          <a:xfrm>
            <a:off x="6522016" y="614860"/>
            <a:ext cx="504000" cy="221018"/>
          </a:xfrm>
          <a:prstGeom prst="rect">
            <a:avLst/>
          </a:prstGeom>
          <a:solidFill>
            <a:schemeClr val="bg1"/>
          </a:solidFill>
          <a:ln>
            <a:solidFill>
              <a:schemeClr val="tx1"/>
            </a:solidFill>
            <a:prstDash val="sysDash"/>
          </a:ln>
        </p:spPr>
        <p:txBody>
          <a:bodyPr wrap="square" tIns="36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実数</a:t>
            </a:r>
            <a:endParaRPr lang="ja-JP" altLang="en-US" sz="1200" dirty="0">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52A6467C-B022-4651-AE41-A2048531F41B}"/>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住宅ストックの状況</a:t>
            </a:r>
          </a:p>
        </p:txBody>
      </p:sp>
      <p:sp>
        <p:nvSpPr>
          <p:cNvPr id="14" name="テキスト ボックス 13">
            <a:extLst>
              <a:ext uri="{FF2B5EF4-FFF2-40B4-BE49-F238E27FC236}">
                <a16:creationId xmlns:a16="http://schemas.microsoft.com/office/drawing/2014/main" id="{07B26449-EF75-4787-AAC5-1D017170883A}"/>
              </a:ext>
            </a:extLst>
          </p:cNvPr>
          <p:cNvSpPr txBox="1"/>
          <p:nvPr/>
        </p:nvSpPr>
        <p:spPr>
          <a:xfrm>
            <a:off x="288000" y="1080000"/>
            <a:ext cx="11520000" cy="257369"/>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・大阪市と三島地域において、大きく増加。また、堺市、豊能、北河内、中河内地区で、</a:t>
            </a:r>
            <a:r>
              <a:rPr lang="en-US" altLang="ja-JP" sz="1200" dirty="0">
                <a:latin typeface="メイリオ" panose="020B0604030504040204" pitchFamily="50" charset="-128"/>
                <a:ea typeface="メイリオ" panose="020B0604030504040204" pitchFamily="50" charset="-128"/>
              </a:rPr>
              <a:t>20</a:t>
            </a:r>
            <a:r>
              <a:rPr lang="ja-JP" altLang="en-US" sz="1200" dirty="0">
                <a:latin typeface="メイリオ" panose="020B0604030504040204" pitchFamily="50" charset="-128"/>
                <a:ea typeface="メイリオ" panose="020B0604030504040204" pitchFamily="50" charset="-128"/>
              </a:rPr>
              <a:t>年間で約</a:t>
            </a:r>
            <a:r>
              <a:rPr lang="en-US" altLang="ja-JP" sz="1200" dirty="0">
                <a:latin typeface="メイリオ" panose="020B0604030504040204" pitchFamily="50" charset="-128"/>
                <a:ea typeface="メイリオ" panose="020B0604030504040204" pitchFamily="50" charset="-128"/>
              </a:rPr>
              <a:t>3</a:t>
            </a:r>
            <a:r>
              <a:rPr lang="ja-JP" altLang="en-US" sz="1200" dirty="0">
                <a:latin typeface="メイリオ" panose="020B0604030504040204" pitchFamily="50" charset="-128"/>
                <a:ea typeface="メイリオ" panose="020B0604030504040204" pitchFamily="50" charset="-128"/>
              </a:rPr>
              <a:t>万戸増加。</a:t>
            </a:r>
          </a:p>
        </p:txBody>
      </p:sp>
    </p:spTree>
    <p:extLst>
      <p:ext uri="{BB962C8B-B14F-4D97-AF65-F5344CB8AC3E}">
        <p14:creationId xmlns:p14="http://schemas.microsoft.com/office/powerpoint/2010/main" val="2164436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4</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大阪府の</a:t>
            </a:r>
            <a:r>
              <a:rPr lang="zh-TW" altLang="en-US" sz="2000" b="1" dirty="0">
                <a:solidFill>
                  <a:schemeClr val="tx1"/>
                </a:solidFill>
                <a:latin typeface="メイリオ" panose="020B0604030504040204" pitchFamily="50" charset="-128"/>
                <a:ea typeface="メイリオ" panose="020B0604030504040204" pitchFamily="50" charset="-128"/>
              </a:rPr>
              <a:t>人口推計（全体）</a:t>
            </a:r>
          </a:p>
        </p:txBody>
      </p:sp>
      <p:sp>
        <p:nvSpPr>
          <p:cNvPr id="30" name="テキスト ボックス 29">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第３回審議会資料再掲</a:t>
            </a:r>
            <a:endParaRPr lang="ja-JP" altLang="en-US" sz="1200" dirty="0">
              <a:latin typeface="メイリオ" panose="020B0604030504040204" pitchFamily="50" charset="-128"/>
              <a:ea typeface="メイリオ" panose="020B0604030504040204" pitchFamily="50" charset="-128"/>
            </a:endParaRPr>
          </a:p>
        </p:txBody>
      </p:sp>
      <p:grpSp>
        <p:nvGrpSpPr>
          <p:cNvPr id="5" name="グループ化 4"/>
          <p:cNvGrpSpPr/>
          <p:nvPr/>
        </p:nvGrpSpPr>
        <p:grpSpPr>
          <a:xfrm>
            <a:off x="535082" y="1647339"/>
            <a:ext cx="11516342" cy="5041829"/>
            <a:chOff x="535082" y="1647339"/>
            <a:chExt cx="11516342" cy="5041829"/>
          </a:xfrm>
        </p:grpSpPr>
        <p:pic>
          <p:nvPicPr>
            <p:cNvPr id="4" name="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5082" y="1647339"/>
              <a:ext cx="11516342" cy="5041829"/>
            </a:xfrm>
            <a:prstGeom prst="rect">
              <a:avLst/>
            </a:prstGeom>
          </p:spPr>
        </p:pic>
        <p:grpSp>
          <p:nvGrpSpPr>
            <p:cNvPr id="31" name="グループ化 30">
              <a:extLst>
                <a:ext uri="{FF2B5EF4-FFF2-40B4-BE49-F238E27FC236}">
                  <a16:creationId xmlns:a16="http://schemas.microsoft.com/office/drawing/2014/main" id="{503BFC8C-AACC-40EA-B084-6FD27F2C7B5B}"/>
                </a:ext>
              </a:extLst>
            </p:cNvPr>
            <p:cNvGrpSpPr/>
            <p:nvPr/>
          </p:nvGrpSpPr>
          <p:grpSpPr>
            <a:xfrm>
              <a:off x="5543303" y="1933722"/>
              <a:ext cx="2770764" cy="422955"/>
              <a:chOff x="3674356" y="4023224"/>
              <a:chExt cx="2312663" cy="340805"/>
            </a:xfrm>
          </p:grpSpPr>
          <p:sp>
            <p:nvSpPr>
              <p:cNvPr id="32" name="直線コネクタ 2">
                <a:extLst>
                  <a:ext uri="{FF2B5EF4-FFF2-40B4-BE49-F238E27FC236}">
                    <a16:creationId xmlns:a16="http://schemas.microsoft.com/office/drawing/2014/main" id="{578FD60D-5CD7-47FE-9680-D62335C7B1E2}"/>
                  </a:ext>
                </a:extLst>
              </p:cNvPr>
              <p:cNvSpPr>
                <a:spLocks noChangeShapeType="1"/>
              </p:cNvSpPr>
              <p:nvPr/>
            </p:nvSpPr>
            <p:spPr bwMode="auto">
              <a:xfrm>
                <a:off x="4835918" y="4083041"/>
                <a:ext cx="0" cy="2809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3" name="直線コネクタ 4">
                <a:extLst>
                  <a:ext uri="{FF2B5EF4-FFF2-40B4-BE49-F238E27FC236}">
                    <a16:creationId xmlns:a16="http://schemas.microsoft.com/office/drawing/2014/main" id="{BE4A16AC-638D-4B4D-B501-2F3006BAB89E}"/>
                  </a:ext>
                </a:extLst>
              </p:cNvPr>
              <p:cNvSpPr>
                <a:spLocks noChangeShapeType="1"/>
              </p:cNvSpPr>
              <p:nvPr/>
            </p:nvSpPr>
            <p:spPr bwMode="auto">
              <a:xfrm>
                <a:off x="4145353" y="4075102"/>
                <a:ext cx="1358899" cy="0"/>
              </a:xfrm>
              <a:prstGeom prst="line">
                <a:avLst/>
              </a:prstGeom>
              <a:noFill/>
              <a:ln w="12700">
                <a:solidFill>
                  <a:srgbClr val="000000"/>
                </a:solidFill>
                <a:round/>
                <a:headEnd type="arrow" w="med" len="me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4" name="テキスト ボックス 9">
                <a:extLst>
                  <a:ext uri="{FF2B5EF4-FFF2-40B4-BE49-F238E27FC236}">
                    <a16:creationId xmlns:a16="http://schemas.microsoft.com/office/drawing/2014/main" id="{9899FFD3-C3AC-4331-A244-F9C01DE06FB9}"/>
                  </a:ext>
                </a:extLst>
              </p:cNvPr>
              <p:cNvSpPr txBox="1">
                <a:spLocks noChangeArrowheads="1"/>
              </p:cNvSpPr>
              <p:nvPr/>
            </p:nvSpPr>
            <p:spPr bwMode="auto">
              <a:xfrm>
                <a:off x="3674356" y="4023224"/>
                <a:ext cx="390624" cy="99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itchFamily="18" charset="0"/>
                  </a:rPr>
                  <a:t>これまで</a:t>
                </a:r>
                <a:endParaRPr kumimoji="1" lang="ja-JP"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ＭＳ Ｐゴシック" pitchFamily="50" charset="-128"/>
                </a:endParaRPr>
              </a:p>
            </p:txBody>
          </p:sp>
          <p:sp>
            <p:nvSpPr>
              <p:cNvPr id="35" name="テキスト ボックス 10">
                <a:extLst>
                  <a:ext uri="{FF2B5EF4-FFF2-40B4-BE49-F238E27FC236}">
                    <a16:creationId xmlns:a16="http://schemas.microsoft.com/office/drawing/2014/main" id="{6DCB4BE4-9229-4571-9015-DCA210619684}"/>
                  </a:ext>
                </a:extLst>
              </p:cNvPr>
              <p:cNvSpPr txBox="1">
                <a:spLocks noChangeArrowheads="1"/>
              </p:cNvSpPr>
              <p:nvPr/>
            </p:nvSpPr>
            <p:spPr bwMode="auto">
              <a:xfrm>
                <a:off x="5596395" y="4023224"/>
                <a:ext cx="390624" cy="99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itchFamily="18" charset="0"/>
                  </a:rPr>
                  <a:t>これから</a:t>
                </a:r>
                <a:endParaRPr kumimoji="1" lang="ja-JP"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ＭＳ Ｐゴシック" pitchFamily="50" charset="-128"/>
                </a:endParaRPr>
              </a:p>
            </p:txBody>
          </p:sp>
        </p:grpSp>
      </p:grpSp>
      <p:sp>
        <p:nvSpPr>
          <p:cNvPr id="41" name="テキスト ボックス 40">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人口減少・少子高齢化</a:t>
            </a:r>
          </a:p>
        </p:txBody>
      </p:sp>
      <p:sp>
        <p:nvSpPr>
          <p:cNvPr id="22" name="テキスト ボックス 21">
            <a:extLst>
              <a:ext uri="{FF2B5EF4-FFF2-40B4-BE49-F238E27FC236}">
                <a16:creationId xmlns:a16="http://schemas.microsoft.com/office/drawing/2014/main" id="{485950D6-0E20-46A8-96F1-1944E4A3C7E7}"/>
              </a:ext>
            </a:extLst>
          </p:cNvPr>
          <p:cNvSpPr txBox="1"/>
          <p:nvPr/>
        </p:nvSpPr>
        <p:spPr>
          <a:xfrm>
            <a:off x="288000" y="1080000"/>
            <a:ext cx="11520000" cy="442035"/>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・国立社会保障･人口問題研究所</a:t>
            </a: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地域別将来推計</a:t>
            </a: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では、大阪府の人口は減少に転じ、</a:t>
            </a:r>
            <a:r>
              <a:rPr lang="en-US" altLang="ja-JP" sz="1200" dirty="0">
                <a:latin typeface="メイリオ" panose="020B0604030504040204" pitchFamily="50" charset="-128"/>
                <a:ea typeface="メイリオ" panose="020B0604030504040204" pitchFamily="50" charset="-128"/>
              </a:rPr>
              <a:t>2050</a:t>
            </a:r>
            <a:r>
              <a:rPr lang="ja-JP" altLang="en-US" sz="1200" dirty="0">
                <a:latin typeface="メイリオ" panose="020B0604030504040204" pitchFamily="50" charset="-128"/>
                <a:ea typeface="メイリオ" panose="020B0604030504040204" pitchFamily="50" charset="-128"/>
              </a:rPr>
              <a:t>年には約</a:t>
            </a:r>
            <a:r>
              <a:rPr lang="en-US" altLang="ja-JP" sz="1200" dirty="0">
                <a:latin typeface="メイリオ" panose="020B0604030504040204" pitchFamily="50" charset="-128"/>
                <a:ea typeface="メイリオ" panose="020B0604030504040204" pitchFamily="50" charset="-128"/>
              </a:rPr>
              <a:t>726</a:t>
            </a:r>
            <a:r>
              <a:rPr lang="ja-JP" altLang="en-US" sz="1200" dirty="0">
                <a:latin typeface="メイリオ" panose="020B0604030504040204" pitchFamily="50" charset="-128"/>
                <a:ea typeface="メイリオ" panose="020B0604030504040204" pitchFamily="50" charset="-128"/>
              </a:rPr>
              <a:t>万人（</a:t>
            </a:r>
            <a:r>
              <a:rPr lang="en-US" altLang="ja-JP" sz="1200" dirty="0">
                <a:latin typeface="メイリオ" panose="020B0604030504040204" pitchFamily="50" charset="-128"/>
                <a:ea typeface="メイリオ" panose="020B0604030504040204" pitchFamily="50" charset="-128"/>
              </a:rPr>
              <a:t>2020</a:t>
            </a:r>
            <a:r>
              <a:rPr lang="ja-JP" altLang="en-US" sz="1200" dirty="0">
                <a:latin typeface="メイリオ" panose="020B0604030504040204" pitchFamily="50" charset="-128"/>
                <a:ea typeface="メイリオ" panose="020B0604030504040204" pitchFamily="50" charset="-128"/>
              </a:rPr>
              <a:t>年比約</a:t>
            </a:r>
            <a:r>
              <a:rPr lang="en-US" altLang="ja-JP" sz="1200" dirty="0">
                <a:latin typeface="メイリオ" panose="020B0604030504040204" pitchFamily="50" charset="-128"/>
                <a:ea typeface="メイリオ" panose="020B0604030504040204" pitchFamily="50" charset="-128"/>
              </a:rPr>
              <a:t>158</a:t>
            </a:r>
            <a:r>
              <a:rPr lang="ja-JP" altLang="en-US" sz="1200" dirty="0">
                <a:latin typeface="メイリオ" panose="020B0604030504040204" pitchFamily="50" charset="-128"/>
                <a:ea typeface="メイリオ" panose="020B0604030504040204" pitchFamily="50" charset="-128"/>
              </a:rPr>
              <a:t>万人（</a:t>
            </a:r>
            <a:r>
              <a:rPr lang="en-US" altLang="ja-JP" sz="1200" dirty="0">
                <a:latin typeface="メイリオ" panose="020B0604030504040204" pitchFamily="50" charset="-128"/>
                <a:ea typeface="メイリオ" panose="020B0604030504040204" pitchFamily="50" charset="-128"/>
              </a:rPr>
              <a:t>17.8</a:t>
            </a:r>
            <a:r>
              <a:rPr lang="ja-JP" altLang="en-US" sz="1200" dirty="0">
                <a:latin typeface="メイリオ" panose="020B0604030504040204" pitchFamily="50" charset="-128"/>
                <a:ea typeface="メイリオ" panose="020B0604030504040204" pitchFamily="50" charset="-128"/>
              </a:rPr>
              <a:t>％）減少）になるとされている</a:t>
            </a:r>
            <a:endParaRPr lang="en-US" altLang="ja-JP" sz="1200" dirty="0">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6B1DC575-7A35-4CAB-8A46-43733AF4D462}"/>
              </a:ext>
            </a:extLst>
          </p:cNvPr>
          <p:cNvSpPr txBox="1"/>
          <p:nvPr/>
        </p:nvSpPr>
        <p:spPr>
          <a:xfrm>
            <a:off x="1182335" y="6427177"/>
            <a:ext cx="10872984" cy="234286"/>
          </a:xfrm>
          <a:prstGeom prst="rect">
            <a:avLst/>
          </a:prstGeom>
          <a:noFill/>
        </p:spPr>
        <p:txBody>
          <a:bodyPr wrap="square" tIns="72000" bIns="0">
            <a:spAutoFit/>
          </a:bodyPr>
          <a:lstStyle/>
          <a:p>
            <a:pPr algn="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「地域別将来推計」（国立社会保障・人口問題研究所）より大阪府作成</a:t>
            </a:r>
          </a:p>
        </p:txBody>
      </p:sp>
    </p:spTree>
    <p:extLst>
      <p:ext uri="{BB962C8B-B14F-4D97-AF65-F5344CB8AC3E}">
        <p14:creationId xmlns:p14="http://schemas.microsoft.com/office/powerpoint/2010/main" val="580462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81218" y="1669855"/>
            <a:ext cx="3603048" cy="4865030"/>
          </a:xfrm>
          <a:prstGeom prst="rect">
            <a:avLst/>
          </a:prstGeom>
        </p:spPr>
      </p:pic>
      <p:pic>
        <p:nvPicPr>
          <p:cNvPr id="5" name="図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23525" y="1670823"/>
            <a:ext cx="3596952" cy="4865030"/>
          </a:xfrm>
          <a:prstGeom prst="rect">
            <a:avLst/>
          </a:prstGeom>
        </p:spPr>
      </p:pic>
      <p:pic>
        <p:nvPicPr>
          <p:cNvPr id="4" name="図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9401" y="1670823"/>
            <a:ext cx="3603048" cy="4865030"/>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40</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3" name="テキスト ボックス 22">
            <a:extLst>
              <a:ext uri="{FF2B5EF4-FFF2-40B4-BE49-F238E27FC236}">
                <a16:creationId xmlns:a16="http://schemas.microsoft.com/office/drawing/2014/main" id="{7A1A1915-28E7-4336-9646-A7AD063DCC80}"/>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R5</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住宅・土地統計調査</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a:extLst>
              <a:ext uri="{FF2B5EF4-FFF2-40B4-BE49-F238E27FC236}">
                <a16:creationId xmlns:a16="http://schemas.microsoft.com/office/drawing/2014/main" id="{E04C8267-D023-4875-9F00-DA5E5E8624E5}"/>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大阪府のマンションストック数の推移（地域別③）</a:t>
            </a:r>
          </a:p>
        </p:txBody>
      </p:sp>
      <p:sp>
        <p:nvSpPr>
          <p:cNvPr id="26" name="テキスト ボックス 25">
            <a:extLst>
              <a:ext uri="{FF2B5EF4-FFF2-40B4-BE49-F238E27FC236}">
                <a16:creationId xmlns:a16="http://schemas.microsoft.com/office/drawing/2014/main" id="{F1228E96-8206-4A55-8090-45E968B33740}"/>
              </a:ext>
            </a:extLst>
          </p:cNvPr>
          <p:cNvSpPr txBox="1"/>
          <p:nvPr/>
        </p:nvSpPr>
        <p:spPr>
          <a:xfrm>
            <a:off x="6433829" y="614860"/>
            <a:ext cx="504000" cy="221018"/>
          </a:xfrm>
          <a:prstGeom prst="rect">
            <a:avLst/>
          </a:prstGeom>
          <a:solidFill>
            <a:schemeClr val="bg1"/>
          </a:solidFill>
          <a:ln>
            <a:solidFill>
              <a:schemeClr val="tx1"/>
            </a:solidFill>
            <a:prstDash val="sysDash"/>
          </a:ln>
        </p:spPr>
        <p:txBody>
          <a:bodyPr wrap="square" tIns="36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実数</a:t>
            </a:r>
            <a:endParaRPr lang="ja-JP" altLang="en-US" sz="1200" dirty="0">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4873BB08-1DAE-47DD-8197-B6C5ED2E927C}"/>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住宅ストックの状況</a:t>
            </a:r>
          </a:p>
        </p:txBody>
      </p:sp>
      <p:sp>
        <p:nvSpPr>
          <p:cNvPr id="14" name="テキスト ボックス 13">
            <a:extLst>
              <a:ext uri="{FF2B5EF4-FFF2-40B4-BE49-F238E27FC236}">
                <a16:creationId xmlns:a16="http://schemas.microsoft.com/office/drawing/2014/main" id="{5FB8EDDA-77C5-4788-9DD8-F1F13A46393F}"/>
              </a:ext>
            </a:extLst>
          </p:cNvPr>
          <p:cNvSpPr txBox="1"/>
          <p:nvPr/>
        </p:nvSpPr>
        <p:spPr>
          <a:xfrm>
            <a:off x="288000" y="1080000"/>
            <a:ext cx="11520000" cy="257369"/>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・大阪市と三島地域において、大きく増加。また、堺市、豊能、北河内、中河内地区で、</a:t>
            </a:r>
            <a:r>
              <a:rPr lang="en-US" altLang="ja-JP" sz="1200" dirty="0">
                <a:latin typeface="メイリオ" panose="020B0604030504040204" pitchFamily="50" charset="-128"/>
                <a:ea typeface="メイリオ" panose="020B0604030504040204" pitchFamily="50" charset="-128"/>
              </a:rPr>
              <a:t>20</a:t>
            </a:r>
            <a:r>
              <a:rPr lang="ja-JP" altLang="en-US" sz="1200" dirty="0">
                <a:latin typeface="メイリオ" panose="020B0604030504040204" pitchFamily="50" charset="-128"/>
                <a:ea typeface="メイリオ" panose="020B0604030504040204" pitchFamily="50" charset="-128"/>
              </a:rPr>
              <a:t>年間で約</a:t>
            </a:r>
            <a:r>
              <a:rPr lang="en-US" altLang="ja-JP" sz="1200" dirty="0">
                <a:latin typeface="メイリオ" panose="020B0604030504040204" pitchFamily="50" charset="-128"/>
                <a:ea typeface="メイリオ" panose="020B0604030504040204" pitchFamily="50" charset="-128"/>
              </a:rPr>
              <a:t>3</a:t>
            </a:r>
            <a:r>
              <a:rPr lang="ja-JP" altLang="en-US" sz="1200" dirty="0">
                <a:latin typeface="メイリオ" panose="020B0604030504040204" pitchFamily="50" charset="-128"/>
                <a:ea typeface="メイリオ" panose="020B0604030504040204" pitchFamily="50" charset="-128"/>
              </a:rPr>
              <a:t>万戸増加。</a:t>
            </a:r>
          </a:p>
        </p:txBody>
      </p:sp>
    </p:spTree>
    <p:extLst>
      <p:ext uri="{BB962C8B-B14F-4D97-AF65-F5344CB8AC3E}">
        <p14:creationId xmlns:p14="http://schemas.microsoft.com/office/powerpoint/2010/main" val="10793455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351532" y="1784751"/>
            <a:ext cx="11520000" cy="4686780"/>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41</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1" name="テキスト ボックス 20">
            <a:extLst>
              <a:ext uri="{FF2B5EF4-FFF2-40B4-BE49-F238E27FC236}">
                <a16:creationId xmlns:a16="http://schemas.microsoft.com/office/drawing/2014/main" id="{FB24E4D4-2BF3-4A03-A7FE-FAAAF5DD03DC}"/>
              </a:ext>
            </a:extLst>
          </p:cNvPr>
          <p:cNvSpPr txBox="1"/>
          <p:nvPr/>
        </p:nvSpPr>
        <p:spPr>
          <a:xfrm>
            <a:off x="287999" y="1117720"/>
            <a:ext cx="11533109" cy="257369"/>
          </a:xfrm>
          <a:prstGeom prst="rect">
            <a:avLst/>
          </a:prstGeom>
          <a:noFill/>
        </p:spPr>
        <p:txBody>
          <a:bodyPr wrap="square" tIns="72000" bIns="0">
            <a:spAutoFit/>
          </a:bodyPr>
          <a:lstStyle/>
          <a:p>
            <a:pPr marL="261938" algn="just"/>
            <a:r>
              <a:rPr lang="ja-JP" altLang="en-US" sz="1200" dirty="0">
                <a:latin typeface="メイリオ" panose="020B0604030504040204" pitchFamily="50" charset="-128"/>
                <a:ea typeface="メイリオ" panose="020B0604030504040204" pitchFamily="50" charset="-128"/>
              </a:rPr>
              <a:t>・</a:t>
            </a:r>
          </a:p>
        </p:txBody>
      </p:sp>
      <p:sp>
        <p:nvSpPr>
          <p:cNvPr id="26" name="正方形/長方形 25">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住戸面積別民間賃貸マンション供給戸数（政令市及び東京</a:t>
            </a:r>
            <a:r>
              <a:rPr lang="en-US" altLang="ja-JP" sz="2000" b="1" dirty="0">
                <a:solidFill>
                  <a:schemeClr val="tx1"/>
                </a:solidFill>
                <a:latin typeface="メイリオ" panose="020B0604030504040204" pitchFamily="50" charset="-128"/>
                <a:ea typeface="メイリオ" panose="020B0604030504040204" pitchFamily="50" charset="-128"/>
              </a:rPr>
              <a:t>23</a:t>
            </a:r>
            <a:r>
              <a:rPr lang="ja-JP" altLang="en-US" sz="2000" b="1" dirty="0">
                <a:solidFill>
                  <a:schemeClr val="tx1"/>
                </a:solidFill>
                <a:latin typeface="メイリオ" panose="020B0604030504040204" pitchFamily="50" charset="-128"/>
                <a:ea typeface="メイリオ" panose="020B0604030504040204" pitchFamily="50" charset="-128"/>
              </a:rPr>
              <a:t>区）</a:t>
            </a:r>
          </a:p>
        </p:txBody>
      </p:sp>
      <p:sp>
        <p:nvSpPr>
          <p:cNvPr id="20" name="テキスト ボックス 19">
            <a:extLst>
              <a:ext uri="{FF2B5EF4-FFF2-40B4-BE49-F238E27FC236}">
                <a16:creationId xmlns:a16="http://schemas.microsoft.com/office/drawing/2014/main" id="{1E05CFD7-5EDC-40BC-A5AE-34A7F06F6887}"/>
              </a:ext>
            </a:extLst>
          </p:cNvPr>
          <p:cNvSpPr txBox="1"/>
          <p:nvPr/>
        </p:nvSpPr>
        <p:spPr>
          <a:xfrm>
            <a:off x="288000" y="1080000"/>
            <a:ext cx="11520000" cy="442035"/>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・大阪市の民間賃貸マンションにおいて住戸面積が「</a:t>
            </a:r>
            <a:r>
              <a:rPr lang="en-US" altLang="ja-JP" sz="1200" dirty="0">
                <a:latin typeface="メイリオ" panose="020B0604030504040204" pitchFamily="50" charset="-128"/>
                <a:ea typeface="メイリオ" panose="020B0604030504040204" pitchFamily="50" charset="-128"/>
              </a:rPr>
              <a:t>29</a:t>
            </a:r>
            <a:r>
              <a:rPr lang="ja-JP" altLang="en-US" sz="1200" dirty="0">
                <a:latin typeface="メイリオ" panose="020B0604030504040204" pitchFamily="50" charset="-128"/>
                <a:ea typeface="メイリオ" panose="020B0604030504040204" pitchFamily="50" charset="-128"/>
              </a:rPr>
              <a:t>㎡以下」の割合が最も大きい。</a:t>
            </a:r>
            <a:endParaRPr lang="en-US" altLang="ja-JP" sz="1200" dirty="0">
              <a:latin typeface="メイリオ" panose="020B0604030504040204" pitchFamily="50" charset="-128"/>
              <a:ea typeface="メイリオ" panose="020B0604030504040204" pitchFamily="50" charset="-128"/>
            </a:endParaRPr>
          </a:p>
          <a:p>
            <a:pPr marL="146050" indent="-146050" algn="just"/>
            <a:r>
              <a:rPr lang="ja-JP" altLang="en-US" sz="1200" dirty="0">
                <a:latin typeface="メイリオ" panose="020B0604030504040204" pitchFamily="50" charset="-128"/>
                <a:ea typeface="メイリオ" panose="020B0604030504040204" pitchFamily="50" charset="-128"/>
              </a:rPr>
              <a:t>・他の政令市と比べて大阪市の「</a:t>
            </a:r>
            <a:r>
              <a:rPr lang="en-US" altLang="ja-JP" sz="1200" dirty="0">
                <a:latin typeface="メイリオ" panose="020B0604030504040204" pitchFamily="50" charset="-128"/>
                <a:ea typeface="メイリオ" panose="020B0604030504040204" pitchFamily="50" charset="-128"/>
              </a:rPr>
              <a:t>29</a:t>
            </a:r>
            <a:r>
              <a:rPr lang="ja-JP" altLang="en-US" sz="1200" dirty="0">
                <a:latin typeface="メイリオ" panose="020B0604030504040204" pitchFamily="50" charset="-128"/>
                <a:ea typeface="メイリオ" panose="020B0604030504040204" pitchFamily="50" charset="-128"/>
              </a:rPr>
              <a:t>㎡以下」の割合は最も大きい。</a:t>
            </a:r>
            <a:endParaRPr lang="en-US" altLang="ja-JP" sz="1200" dirty="0">
              <a:latin typeface="メイリオ" panose="020B0604030504040204" pitchFamily="50" charset="-128"/>
              <a:ea typeface="メイリオ" panose="020B0604030504040204" pitchFamily="50" charset="-128"/>
            </a:endParaRPr>
          </a:p>
        </p:txBody>
      </p:sp>
      <p:sp>
        <p:nvSpPr>
          <p:cNvPr id="25" name="テキスト ボックス 24">
            <a:extLst>
              <a:ext uri="{FF2B5EF4-FFF2-40B4-BE49-F238E27FC236}">
                <a16:creationId xmlns:a16="http://schemas.microsoft.com/office/drawing/2014/main" id="{11E9AB02-C682-4A86-876A-732B9B0F7511}"/>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R5</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住宅・土地統計調査</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a:extLst>
              <a:ext uri="{FF2B5EF4-FFF2-40B4-BE49-F238E27FC236}">
                <a16:creationId xmlns:a16="http://schemas.microsoft.com/office/drawing/2014/main" id="{F0FA99E5-2372-4B53-ABE0-CCB508B635C4}"/>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住宅ストックの状況</a:t>
            </a:r>
          </a:p>
        </p:txBody>
      </p:sp>
    </p:spTree>
    <p:extLst>
      <p:ext uri="{BB962C8B-B14F-4D97-AF65-F5344CB8AC3E}">
        <p14:creationId xmlns:p14="http://schemas.microsoft.com/office/powerpoint/2010/main" val="5710366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42</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大阪府における着工新設住宅戸数の推移（全体）</a:t>
            </a:r>
          </a:p>
        </p:txBody>
      </p:sp>
      <p:sp>
        <p:nvSpPr>
          <p:cNvPr id="22" name="テキスト ボックス 21">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第３回審議会資料再掲</a:t>
            </a:r>
            <a:endParaRPr lang="ja-JP" altLang="en-US" sz="1200" dirty="0">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834BE56B-3FA1-4D69-A202-83E98798B969}"/>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「建築統計年報」（国土交通省）より大阪府作成</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a:extLst>
              <a:ext uri="{FF2B5EF4-FFF2-40B4-BE49-F238E27FC236}">
                <a16:creationId xmlns:a16="http://schemas.microsoft.com/office/drawing/2014/main" id="{6AB21A34-A8F5-4324-99A5-3A39C0F1A27C}"/>
              </a:ext>
            </a:extLst>
          </p:cNvPr>
          <p:cNvSpPr txBox="1"/>
          <p:nvPr/>
        </p:nvSpPr>
        <p:spPr>
          <a:xfrm>
            <a:off x="288000" y="1080000"/>
            <a:ext cx="11520000" cy="257369"/>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・着工新設住宅戸数は、令和</a:t>
            </a:r>
            <a:r>
              <a:rPr lang="en-US" altLang="ja-JP" sz="1200" dirty="0">
                <a:latin typeface="メイリオ" panose="020B0604030504040204" pitchFamily="50" charset="-128"/>
                <a:ea typeface="メイリオ" panose="020B0604030504040204" pitchFamily="50" charset="-128"/>
              </a:rPr>
              <a:t>3</a:t>
            </a:r>
            <a:r>
              <a:rPr lang="ja-JP" altLang="en-US" sz="1200" dirty="0">
                <a:latin typeface="メイリオ" panose="020B0604030504040204" pitchFamily="50" charset="-128"/>
                <a:ea typeface="メイリオ" panose="020B0604030504040204" pitchFamily="50" charset="-128"/>
              </a:rPr>
              <a:t>年度以降増加傾向であったが減少に転じており、令和</a:t>
            </a:r>
            <a:r>
              <a:rPr lang="en-US" altLang="ja-JP" sz="1200" dirty="0">
                <a:latin typeface="メイリオ" panose="020B0604030504040204" pitchFamily="50" charset="-128"/>
                <a:ea typeface="メイリオ" panose="020B0604030504040204" pitchFamily="50" charset="-128"/>
              </a:rPr>
              <a:t>5</a:t>
            </a:r>
            <a:r>
              <a:rPr lang="ja-JP" altLang="en-US" sz="1200" dirty="0">
                <a:latin typeface="メイリオ" panose="020B0604030504040204" pitchFamily="50" charset="-128"/>
                <a:ea typeface="メイリオ" panose="020B0604030504040204" pitchFamily="50" charset="-128"/>
              </a:rPr>
              <a:t>年度では約６万６千戸（前年度比約</a:t>
            </a:r>
            <a:r>
              <a:rPr lang="en-US" altLang="ja-JP" sz="1200" dirty="0">
                <a:latin typeface="メイリオ" panose="020B0604030504040204" pitchFamily="50" charset="-128"/>
                <a:ea typeface="メイリオ" panose="020B0604030504040204" pitchFamily="50" charset="-128"/>
              </a:rPr>
              <a:t>11</a:t>
            </a:r>
            <a:r>
              <a:rPr lang="ja-JP" altLang="en-US" sz="1200" dirty="0">
                <a:latin typeface="メイリオ" panose="020B0604030504040204" pitchFamily="50" charset="-128"/>
                <a:ea typeface="メイリオ" panose="020B0604030504040204" pitchFamily="50" charset="-128"/>
              </a:rPr>
              <a:t>％減）であった</a:t>
            </a:r>
          </a:p>
        </p:txBody>
      </p:sp>
      <p:sp>
        <p:nvSpPr>
          <p:cNvPr id="12" name="テキスト ボックス 11">
            <a:extLst>
              <a:ext uri="{FF2B5EF4-FFF2-40B4-BE49-F238E27FC236}">
                <a16:creationId xmlns:a16="http://schemas.microsoft.com/office/drawing/2014/main" id="{B49B8418-B209-4EA6-B320-F05C17927FA6}"/>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住宅ストックの状況</a:t>
            </a:r>
          </a:p>
        </p:txBody>
      </p:sp>
      <p:pic>
        <p:nvPicPr>
          <p:cNvPr id="2" name="図 1"/>
          <p:cNvPicPr>
            <a:picLocks noChangeAspect="1"/>
          </p:cNvPicPr>
          <p:nvPr/>
        </p:nvPicPr>
        <p:blipFill>
          <a:blip r:embed="rId3"/>
          <a:stretch>
            <a:fillRect/>
          </a:stretch>
        </p:blipFill>
        <p:spPr>
          <a:xfrm>
            <a:off x="540000" y="1538123"/>
            <a:ext cx="11520000" cy="4943981"/>
          </a:xfrm>
          <a:prstGeom prst="rect">
            <a:avLst/>
          </a:prstGeom>
        </p:spPr>
      </p:pic>
    </p:spTree>
    <p:extLst>
      <p:ext uri="{BB962C8B-B14F-4D97-AF65-F5344CB8AC3E}">
        <p14:creationId xmlns:p14="http://schemas.microsoft.com/office/powerpoint/2010/main" val="3014224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360000" y="1791533"/>
            <a:ext cx="11520000" cy="4681123"/>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43</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大阪府の建築年代別住宅ストックの状況（地域別）</a:t>
            </a:r>
          </a:p>
        </p:txBody>
      </p:sp>
      <p:sp>
        <p:nvSpPr>
          <p:cNvPr id="15" name="テキスト ボックス 14">
            <a:extLst>
              <a:ext uri="{FF2B5EF4-FFF2-40B4-BE49-F238E27FC236}">
                <a16:creationId xmlns:a16="http://schemas.microsoft.com/office/drawing/2014/main" id="{45B71DCD-EFFD-4CD4-AE5D-D79CA097D862}"/>
              </a:ext>
            </a:extLst>
          </p:cNvPr>
          <p:cNvSpPr txBox="1"/>
          <p:nvPr/>
        </p:nvSpPr>
        <p:spPr>
          <a:xfrm>
            <a:off x="6433829" y="600406"/>
            <a:ext cx="504000" cy="221018"/>
          </a:xfrm>
          <a:prstGeom prst="rect">
            <a:avLst/>
          </a:prstGeom>
          <a:solidFill>
            <a:schemeClr val="bg1"/>
          </a:solidFill>
          <a:ln>
            <a:solidFill>
              <a:schemeClr val="tx1"/>
            </a:solidFill>
            <a:prstDash val="sysDash"/>
          </a:ln>
        </p:spPr>
        <p:txBody>
          <a:bodyPr wrap="square" tIns="36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割合</a:t>
            </a:r>
            <a:endParaRPr lang="ja-JP" altLang="en-US" sz="1200" dirty="0">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1E05208F-5867-45BA-B593-ADB79E24107E}"/>
              </a:ext>
            </a:extLst>
          </p:cNvPr>
          <p:cNvSpPr txBox="1"/>
          <p:nvPr/>
        </p:nvSpPr>
        <p:spPr>
          <a:xfrm>
            <a:off x="288000" y="1080000"/>
            <a:ext cx="11520000" cy="442035"/>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・旧耐震基準（</a:t>
            </a:r>
            <a:r>
              <a:rPr lang="en-US" altLang="ja-JP" sz="1200" dirty="0">
                <a:latin typeface="メイリオ" panose="020B0604030504040204" pitchFamily="50" charset="-128"/>
                <a:ea typeface="メイリオ" panose="020B0604030504040204" pitchFamily="50" charset="-128"/>
              </a:rPr>
              <a:t>S56</a:t>
            </a:r>
            <a:r>
              <a:rPr lang="ja-JP" altLang="en-US" sz="1200" dirty="0">
                <a:latin typeface="メイリオ" panose="020B0604030504040204" pitchFamily="50" charset="-128"/>
                <a:ea typeface="メイリオ" panose="020B0604030504040204" pitchFamily="50" charset="-128"/>
              </a:rPr>
              <a:t>年以前）で建てられた住宅ストックはおおむね</a:t>
            </a:r>
            <a:r>
              <a:rPr lang="en-US" altLang="ja-JP" sz="1200" dirty="0">
                <a:latin typeface="メイリオ" panose="020B0604030504040204" pitchFamily="50" charset="-128"/>
                <a:ea typeface="メイリオ" panose="020B0604030504040204" pitchFamily="50" charset="-128"/>
              </a:rPr>
              <a:t>30</a:t>
            </a:r>
            <a:r>
              <a:rPr lang="ja-JP" altLang="en-US" sz="1200" dirty="0">
                <a:latin typeface="メイリオ" panose="020B0604030504040204" pitchFamily="50" charset="-128"/>
                <a:ea typeface="メイリオ" panose="020B0604030504040204" pitchFamily="50" charset="-128"/>
              </a:rPr>
              <a:t>％前後の割合となっている。堺市の割合が大きい一方で、大阪市の割合は小さい</a:t>
            </a:r>
          </a:p>
          <a:p>
            <a:pPr marL="146050" indent="-146050" algn="just"/>
            <a:r>
              <a:rPr lang="ja-JP" altLang="en-US" sz="1200" dirty="0">
                <a:latin typeface="メイリオ" panose="020B0604030504040204" pitchFamily="50" charset="-128"/>
                <a:ea typeface="メイリオ" panose="020B0604030504040204" pitchFamily="50" charset="-128"/>
              </a:rPr>
              <a:t>・地域別では、大阪市を含む府の北部において、直近</a:t>
            </a:r>
            <a:r>
              <a:rPr lang="en-US" altLang="ja-JP" sz="1200" dirty="0">
                <a:latin typeface="メイリオ" panose="020B0604030504040204" pitchFamily="50" charset="-128"/>
                <a:ea typeface="メイリオ" panose="020B0604030504040204" pitchFamily="50" charset="-128"/>
              </a:rPr>
              <a:t>20</a:t>
            </a:r>
            <a:r>
              <a:rPr lang="ja-JP" altLang="en-US" sz="1200" dirty="0">
                <a:latin typeface="メイリオ" panose="020B0604030504040204" pitchFamily="50" charset="-128"/>
                <a:ea typeface="メイリオ" panose="020B0604030504040204" pitchFamily="50" charset="-128"/>
              </a:rPr>
              <a:t>年以内に建築された割合が大きい</a:t>
            </a:r>
          </a:p>
        </p:txBody>
      </p:sp>
      <p:sp>
        <p:nvSpPr>
          <p:cNvPr id="10" name="テキスト ボックス 9">
            <a:extLst>
              <a:ext uri="{FF2B5EF4-FFF2-40B4-BE49-F238E27FC236}">
                <a16:creationId xmlns:a16="http://schemas.microsoft.com/office/drawing/2014/main" id="{D8258072-EF25-4EA2-9D38-CB0EEE283F61}"/>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年住宅・土地統計調査（大阪府独自集計）</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a:extLst>
              <a:ext uri="{FF2B5EF4-FFF2-40B4-BE49-F238E27FC236}">
                <a16:creationId xmlns:a16="http://schemas.microsoft.com/office/drawing/2014/main" id="{4D3C7469-1782-42EE-B760-75723B325B32}"/>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住宅ストックの状況</a:t>
            </a:r>
          </a:p>
        </p:txBody>
      </p:sp>
    </p:spTree>
    <p:extLst>
      <p:ext uri="{BB962C8B-B14F-4D97-AF65-F5344CB8AC3E}">
        <p14:creationId xmlns:p14="http://schemas.microsoft.com/office/powerpoint/2010/main" val="26508481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359999" y="1799238"/>
            <a:ext cx="11574000" cy="4765290"/>
            <a:chOff x="359999" y="1799238"/>
            <a:chExt cx="11574000" cy="4765290"/>
          </a:xfrm>
        </p:grpSpPr>
        <p:pic>
          <p:nvPicPr>
            <p:cNvPr id="3" name="図 2"/>
            <p:cNvPicPr>
              <a:picLocks noChangeAspect="1"/>
            </p:cNvPicPr>
            <p:nvPr/>
          </p:nvPicPr>
          <p:blipFill>
            <a:blip r:embed="rId3"/>
            <a:stretch>
              <a:fillRect/>
            </a:stretch>
          </p:blipFill>
          <p:spPr>
            <a:xfrm>
              <a:off x="359999" y="1799238"/>
              <a:ext cx="11574000" cy="762499"/>
            </a:xfrm>
            <a:prstGeom prst="rect">
              <a:avLst/>
            </a:prstGeom>
          </p:spPr>
        </p:pic>
        <p:pic>
          <p:nvPicPr>
            <p:cNvPr id="4" name="図 3"/>
            <p:cNvPicPr>
              <a:picLocks noChangeAspect="1"/>
            </p:cNvPicPr>
            <p:nvPr/>
          </p:nvPicPr>
          <p:blipFill>
            <a:blip r:embed="rId4"/>
            <a:stretch>
              <a:fillRect/>
            </a:stretch>
          </p:blipFill>
          <p:spPr>
            <a:xfrm>
              <a:off x="359999" y="2649352"/>
              <a:ext cx="11520000" cy="3915176"/>
            </a:xfrm>
            <a:prstGeom prst="rect">
              <a:avLst/>
            </a:prstGeom>
          </p:spPr>
        </p:pic>
      </p:grpSp>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44</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大阪府の建築年代別住宅ストック数（地域別）</a:t>
            </a:r>
          </a:p>
        </p:txBody>
      </p:sp>
      <p:sp>
        <p:nvSpPr>
          <p:cNvPr id="26" name="テキスト ボックス 25">
            <a:extLst>
              <a:ext uri="{FF2B5EF4-FFF2-40B4-BE49-F238E27FC236}">
                <a16:creationId xmlns:a16="http://schemas.microsoft.com/office/drawing/2014/main" id="{FD7C4941-AFD3-46A6-A95F-CF82980797A6}"/>
              </a:ext>
            </a:extLst>
          </p:cNvPr>
          <p:cNvSpPr txBox="1"/>
          <p:nvPr/>
        </p:nvSpPr>
        <p:spPr>
          <a:xfrm>
            <a:off x="5972112" y="640569"/>
            <a:ext cx="504000" cy="221018"/>
          </a:xfrm>
          <a:prstGeom prst="rect">
            <a:avLst/>
          </a:prstGeom>
          <a:solidFill>
            <a:schemeClr val="bg1"/>
          </a:solidFill>
          <a:ln>
            <a:solidFill>
              <a:schemeClr val="tx1"/>
            </a:solidFill>
            <a:prstDash val="sysDash"/>
          </a:ln>
        </p:spPr>
        <p:txBody>
          <a:bodyPr wrap="square" tIns="36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実数</a:t>
            </a:r>
            <a:endParaRPr lang="ja-JP" altLang="en-US" sz="1200" dirty="0">
              <a:latin typeface="メイリオ" panose="020B0604030504040204" pitchFamily="50" charset="-128"/>
              <a:ea typeface="メイリオ" panose="020B0604030504040204" pitchFamily="50" charset="-128"/>
            </a:endParaRPr>
          </a:p>
        </p:txBody>
      </p:sp>
      <p:sp>
        <p:nvSpPr>
          <p:cNvPr id="28" name="テキスト ボックス 27">
            <a:extLst>
              <a:ext uri="{FF2B5EF4-FFF2-40B4-BE49-F238E27FC236}">
                <a16:creationId xmlns:a16="http://schemas.microsoft.com/office/drawing/2014/main" id="{CC9B4A71-205C-4730-B426-C476DBDAEBB7}"/>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年住宅・土地統計調査（大阪府独自集計）</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a:extLst>
              <a:ext uri="{FF2B5EF4-FFF2-40B4-BE49-F238E27FC236}">
                <a16:creationId xmlns:a16="http://schemas.microsoft.com/office/drawing/2014/main" id="{931B43C3-737A-495C-82C7-683060A49974}"/>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住宅ストックの状況</a:t>
            </a:r>
          </a:p>
        </p:txBody>
      </p:sp>
      <p:sp>
        <p:nvSpPr>
          <p:cNvPr id="14" name="テキスト ボックス 13">
            <a:extLst>
              <a:ext uri="{FF2B5EF4-FFF2-40B4-BE49-F238E27FC236}">
                <a16:creationId xmlns:a16="http://schemas.microsoft.com/office/drawing/2014/main" id="{81F4349B-B396-43F2-A106-8657C37C4073}"/>
              </a:ext>
            </a:extLst>
          </p:cNvPr>
          <p:cNvSpPr txBox="1"/>
          <p:nvPr/>
        </p:nvSpPr>
        <p:spPr>
          <a:xfrm>
            <a:off x="288000" y="1080000"/>
            <a:ext cx="11520000" cy="442035"/>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・旧耐震基準（</a:t>
            </a:r>
            <a:r>
              <a:rPr lang="en-US" altLang="ja-JP" sz="1200" dirty="0">
                <a:latin typeface="メイリオ" panose="020B0604030504040204" pitchFamily="50" charset="-128"/>
                <a:ea typeface="メイリオ" panose="020B0604030504040204" pitchFamily="50" charset="-128"/>
              </a:rPr>
              <a:t>S56</a:t>
            </a:r>
            <a:r>
              <a:rPr lang="ja-JP" altLang="en-US" sz="1200" dirty="0">
                <a:latin typeface="メイリオ" panose="020B0604030504040204" pitchFamily="50" charset="-128"/>
                <a:ea typeface="メイリオ" panose="020B0604030504040204" pitchFamily="50" charset="-128"/>
              </a:rPr>
              <a:t>年以前）で建てられた住宅ストックはおおむね</a:t>
            </a:r>
            <a:r>
              <a:rPr lang="en-US" altLang="ja-JP" sz="1200" dirty="0">
                <a:latin typeface="メイリオ" panose="020B0604030504040204" pitchFamily="50" charset="-128"/>
                <a:ea typeface="メイリオ" panose="020B0604030504040204" pitchFamily="50" charset="-128"/>
              </a:rPr>
              <a:t>30</a:t>
            </a:r>
            <a:r>
              <a:rPr lang="ja-JP" altLang="en-US" sz="1200" dirty="0">
                <a:latin typeface="メイリオ" panose="020B0604030504040204" pitchFamily="50" charset="-128"/>
                <a:ea typeface="メイリオ" panose="020B0604030504040204" pitchFamily="50" charset="-128"/>
              </a:rPr>
              <a:t>％前後の割合となっている。堺市の割合が大きい一方で、大阪市の割合は小さい</a:t>
            </a:r>
          </a:p>
          <a:p>
            <a:pPr marL="146050" indent="-146050" algn="just"/>
            <a:r>
              <a:rPr lang="ja-JP" altLang="en-US" sz="1200" dirty="0">
                <a:latin typeface="メイリオ" panose="020B0604030504040204" pitchFamily="50" charset="-128"/>
                <a:ea typeface="メイリオ" panose="020B0604030504040204" pitchFamily="50" charset="-128"/>
              </a:rPr>
              <a:t>・地域別では、大阪市を含む府の北部において、直近</a:t>
            </a:r>
            <a:r>
              <a:rPr lang="en-US" altLang="ja-JP" sz="1200" dirty="0">
                <a:latin typeface="メイリオ" panose="020B0604030504040204" pitchFamily="50" charset="-128"/>
                <a:ea typeface="メイリオ" panose="020B0604030504040204" pitchFamily="50" charset="-128"/>
              </a:rPr>
              <a:t>20</a:t>
            </a:r>
            <a:r>
              <a:rPr lang="ja-JP" altLang="en-US" sz="1200" dirty="0">
                <a:latin typeface="メイリオ" panose="020B0604030504040204" pitchFamily="50" charset="-128"/>
                <a:ea typeface="メイリオ" panose="020B0604030504040204" pitchFamily="50" charset="-128"/>
              </a:rPr>
              <a:t>年以内に建築された割合が大きい</a:t>
            </a:r>
          </a:p>
        </p:txBody>
      </p:sp>
    </p:spTree>
    <p:extLst>
      <p:ext uri="{BB962C8B-B14F-4D97-AF65-F5344CB8AC3E}">
        <p14:creationId xmlns:p14="http://schemas.microsoft.com/office/powerpoint/2010/main" val="42731031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45</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大阪府の</a:t>
            </a:r>
            <a:r>
              <a:rPr lang="zh-TW" altLang="en-US" sz="2000" b="1" dirty="0">
                <a:solidFill>
                  <a:schemeClr val="tx1"/>
                </a:solidFill>
                <a:latin typeface="メイリオ" panose="020B0604030504040204" pitchFamily="50" charset="-128"/>
                <a:ea typeface="メイリオ" panose="020B0604030504040204" pitchFamily="50" charset="-128"/>
              </a:rPr>
              <a:t>年齢階級別</a:t>
            </a:r>
            <a:r>
              <a:rPr lang="ja-JP" altLang="en-US" sz="2000" b="1" dirty="0">
                <a:solidFill>
                  <a:schemeClr val="tx1"/>
                </a:solidFill>
                <a:latin typeface="メイリオ" panose="020B0604030504040204" pitchFamily="50" charset="-128"/>
                <a:ea typeface="メイリオ" panose="020B0604030504040204" pitchFamily="50" charset="-128"/>
              </a:rPr>
              <a:t>住宅の所有形態の状況（全体）</a:t>
            </a:r>
          </a:p>
        </p:txBody>
      </p:sp>
      <p:grpSp>
        <p:nvGrpSpPr>
          <p:cNvPr id="5" name="グループ化 4"/>
          <p:cNvGrpSpPr/>
          <p:nvPr/>
        </p:nvGrpSpPr>
        <p:grpSpPr>
          <a:xfrm>
            <a:off x="540000" y="1588470"/>
            <a:ext cx="11522439" cy="3566469"/>
            <a:chOff x="540000" y="1588470"/>
            <a:chExt cx="11522439" cy="3566469"/>
          </a:xfrm>
        </p:grpSpPr>
        <p:pic>
          <p:nvPicPr>
            <p:cNvPr id="2" name="図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0000" y="1588470"/>
              <a:ext cx="11522439" cy="3566469"/>
            </a:xfrm>
            <a:prstGeom prst="rect">
              <a:avLst/>
            </a:prstGeom>
          </p:spPr>
        </p:pic>
        <p:sp>
          <p:nvSpPr>
            <p:cNvPr id="23" name="テキスト ボックス 22"/>
            <p:cNvSpPr txBox="1"/>
            <p:nvPr/>
          </p:nvSpPr>
          <p:spPr>
            <a:xfrm>
              <a:off x="10727792" y="2419093"/>
              <a:ext cx="612000" cy="190240"/>
            </a:xfrm>
            <a:prstGeom prst="rect">
              <a:avLst/>
            </a:prstGeom>
            <a:solidFill>
              <a:schemeClr val="bg1"/>
            </a:solidFill>
            <a:ln>
              <a:solidFill>
                <a:schemeClr val="tx1"/>
              </a:solidFill>
            </a:ln>
          </p:spPr>
          <p:txBody>
            <a:bodyPr wrap="square" lIns="36000" tIns="36000" rIns="36000" bIns="0" rtlCol="0" anchor="ctr">
              <a:spAutoFit/>
            </a:bodyPr>
            <a:lstStyle/>
            <a:p>
              <a:pPr algn="ctr"/>
              <a:r>
                <a:rPr kumimoji="1" lang="ja-JP" altLang="en-US" sz="1000" dirty="0">
                  <a:latin typeface="メイリオ" panose="020B0604030504040204" pitchFamily="50" charset="-128"/>
                  <a:ea typeface="メイリオ" panose="020B0604030504040204" pitchFamily="50" charset="-128"/>
                </a:rPr>
                <a:t>持ち家</a:t>
              </a:r>
            </a:p>
          </p:txBody>
        </p:sp>
        <p:sp>
          <p:nvSpPr>
            <p:cNvPr id="24" name="テキスト ボックス 23"/>
            <p:cNvSpPr txBox="1"/>
            <p:nvPr/>
          </p:nvSpPr>
          <p:spPr>
            <a:xfrm>
              <a:off x="3020067" y="2419093"/>
              <a:ext cx="612000" cy="313350"/>
            </a:xfrm>
            <a:prstGeom prst="rect">
              <a:avLst/>
            </a:prstGeom>
            <a:solidFill>
              <a:schemeClr val="bg1"/>
            </a:solidFill>
            <a:ln>
              <a:solidFill>
                <a:schemeClr val="tx1"/>
              </a:solidFill>
            </a:ln>
          </p:spPr>
          <p:txBody>
            <a:bodyPr wrap="square" lIns="36000" tIns="36000" rIns="36000" bIns="0" rtlCol="0" anchor="ctr">
              <a:spAutoFit/>
            </a:bodyPr>
            <a:lstStyle/>
            <a:p>
              <a:pPr algn="ctr"/>
              <a:r>
                <a:rPr lang="ja-JP" altLang="en-US" sz="1000" dirty="0">
                  <a:latin typeface="メイリオ" panose="020B0604030504040204" pitchFamily="50" charset="-128"/>
                  <a:ea typeface="メイリオ" panose="020B0604030504040204" pitchFamily="50" charset="-128"/>
                </a:rPr>
                <a:t>民営借家</a:t>
              </a:r>
              <a:endParaRPr lang="en-US" altLang="ja-JP" sz="1000" dirty="0">
                <a:latin typeface="メイリオ" panose="020B0604030504040204" pitchFamily="50" charset="-128"/>
                <a:ea typeface="メイリオ" panose="020B0604030504040204" pitchFamily="50" charset="-128"/>
              </a:endParaRPr>
            </a:p>
            <a:p>
              <a:pPr algn="ctr"/>
              <a:r>
                <a:rPr lang="ja-JP" altLang="en-US" sz="800" dirty="0">
                  <a:latin typeface="メイリオ" panose="020B0604030504040204" pitchFamily="50" charset="-128"/>
                  <a:ea typeface="メイリオ" panose="020B0604030504040204" pitchFamily="50" charset="-128"/>
                </a:rPr>
                <a:t>（非木造）</a:t>
              </a:r>
              <a:endParaRPr kumimoji="1" lang="ja-JP" altLang="en-US" sz="800" dirty="0">
                <a:latin typeface="メイリオ" panose="020B0604030504040204" pitchFamily="50" charset="-128"/>
                <a:ea typeface="メイリオ" panose="020B0604030504040204" pitchFamily="50" charset="-128"/>
              </a:endParaRPr>
            </a:p>
          </p:txBody>
        </p:sp>
      </p:grpSp>
      <p:sp>
        <p:nvSpPr>
          <p:cNvPr id="25" name="テキスト ボックス 24">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第３回審議会資料再掲</a:t>
            </a:r>
            <a:endParaRPr lang="ja-JP" altLang="en-US" sz="1200" dirty="0">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A784C1EB-7A51-4218-81D2-FCB136B3D3B2}"/>
              </a:ext>
            </a:extLst>
          </p:cNvPr>
          <p:cNvSpPr txBox="1"/>
          <p:nvPr/>
        </p:nvSpPr>
        <p:spPr>
          <a:xfrm>
            <a:off x="288000" y="1080000"/>
            <a:ext cx="11520000" cy="257369"/>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25</a:t>
            </a:r>
            <a:r>
              <a:rPr lang="ja-JP" altLang="en-US" sz="1200" dirty="0">
                <a:latin typeface="メイリオ" panose="020B0604030504040204" pitchFamily="50" charset="-128"/>
                <a:ea typeface="メイリオ" panose="020B0604030504040204" pitchFamily="50" charset="-128"/>
              </a:rPr>
              <a:t>歳未満の世帯では、約</a:t>
            </a:r>
            <a:r>
              <a:rPr lang="en-US" altLang="ja-JP" sz="1200" dirty="0">
                <a:latin typeface="メイリオ" panose="020B0604030504040204" pitchFamily="50" charset="-128"/>
                <a:ea typeface="メイリオ" panose="020B0604030504040204" pitchFamily="50" charset="-128"/>
              </a:rPr>
              <a:t>9</a:t>
            </a:r>
            <a:r>
              <a:rPr lang="ja-JP" altLang="en-US" sz="1200" dirty="0">
                <a:latin typeface="メイリオ" panose="020B0604030504040204" pitchFamily="50" charset="-128"/>
                <a:ea typeface="メイリオ" panose="020B0604030504040204" pitchFamily="50" charset="-128"/>
              </a:rPr>
              <a:t>割が「民営借家」に居住しているのに対し、高齢者では約７割が「持ち家」に居住している</a:t>
            </a:r>
            <a:endParaRPr lang="en-US" altLang="ja-JP" sz="1200" dirty="0">
              <a:latin typeface="メイリオ" panose="020B0604030504040204" pitchFamily="50" charset="-128"/>
              <a:ea typeface="メイリオ" panose="020B0604030504040204" pitchFamily="50" charset="-128"/>
            </a:endParaRPr>
          </a:p>
        </p:txBody>
      </p:sp>
      <p:sp>
        <p:nvSpPr>
          <p:cNvPr id="27" name="テキスト ボックス 26">
            <a:extLst>
              <a:ext uri="{FF2B5EF4-FFF2-40B4-BE49-F238E27FC236}">
                <a16:creationId xmlns:a16="http://schemas.microsoft.com/office/drawing/2014/main" id="{5F4C63C6-3C81-43EB-AC21-DAC6774045C0}"/>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年住宅・土地統計調査」（総務省統計局）より大阪府作成</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a:extLst>
              <a:ext uri="{FF2B5EF4-FFF2-40B4-BE49-F238E27FC236}">
                <a16:creationId xmlns:a16="http://schemas.microsoft.com/office/drawing/2014/main" id="{C6509463-EFD5-4143-821B-3E4B0CEFB6D0}"/>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住宅ストックの状況</a:t>
            </a:r>
          </a:p>
        </p:txBody>
      </p:sp>
      <p:pic>
        <p:nvPicPr>
          <p:cNvPr id="3" name="図 2"/>
          <p:cNvPicPr>
            <a:picLocks noChangeAspect="1"/>
          </p:cNvPicPr>
          <p:nvPr/>
        </p:nvPicPr>
        <p:blipFill>
          <a:blip r:embed="rId4"/>
          <a:stretch>
            <a:fillRect/>
          </a:stretch>
        </p:blipFill>
        <p:spPr>
          <a:xfrm>
            <a:off x="985455" y="5173746"/>
            <a:ext cx="10949365" cy="1322947"/>
          </a:xfrm>
          <a:prstGeom prst="rect">
            <a:avLst/>
          </a:prstGeom>
        </p:spPr>
      </p:pic>
    </p:spTree>
    <p:extLst>
      <p:ext uri="{BB962C8B-B14F-4D97-AF65-F5344CB8AC3E}">
        <p14:creationId xmlns:p14="http://schemas.microsoft.com/office/powerpoint/2010/main" val="41463139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353362" y="1812442"/>
            <a:ext cx="11516342" cy="4676037"/>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46</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大阪府の住宅の所有形態の状況（地域別）</a:t>
            </a:r>
          </a:p>
        </p:txBody>
      </p:sp>
      <p:sp>
        <p:nvSpPr>
          <p:cNvPr id="15" name="テキスト ボックス 14">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第１回部会資料再掲</a:t>
            </a:r>
            <a:endParaRPr lang="ja-JP" altLang="en-US" sz="1200" dirty="0">
              <a:latin typeface="メイリオ" panose="020B0604030504040204" pitchFamily="50" charset="-128"/>
              <a:ea typeface="メイリオ" panose="020B0604030504040204" pitchFamily="50" charset="-128"/>
            </a:endParaRPr>
          </a:p>
        </p:txBody>
      </p:sp>
      <p:sp>
        <p:nvSpPr>
          <p:cNvPr id="22" name="テキスト ボックス 21">
            <a:extLst>
              <a:ext uri="{FF2B5EF4-FFF2-40B4-BE49-F238E27FC236}">
                <a16:creationId xmlns:a16="http://schemas.microsoft.com/office/drawing/2014/main" id="{B89E83B6-97CB-49E2-BE60-6FDA5AA95542}"/>
              </a:ext>
            </a:extLst>
          </p:cNvPr>
          <p:cNvSpPr txBox="1"/>
          <p:nvPr/>
        </p:nvSpPr>
        <p:spPr>
          <a:xfrm>
            <a:off x="288000" y="1080000"/>
            <a:ext cx="11520000" cy="626701"/>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・大阪市は、「持ち家」が４割、民営借家が４割となっている</a:t>
            </a:r>
          </a:p>
          <a:p>
            <a:pPr marL="146050" indent="-146050" algn="just"/>
            <a:r>
              <a:rPr lang="ja-JP" altLang="en-US" sz="1200" dirty="0">
                <a:latin typeface="メイリオ" panose="020B0604030504040204" pitchFamily="50" charset="-128"/>
                <a:ea typeface="メイリオ" panose="020B0604030504040204" pitchFamily="50" charset="-128"/>
              </a:rPr>
              <a:t>・一方、他地域では、「持ち家」が半数以上を占め、民営借家が２割～３割程度となっている</a:t>
            </a:r>
          </a:p>
          <a:p>
            <a:pPr marL="146050" indent="-146050" algn="just"/>
            <a:r>
              <a:rPr lang="ja-JP" altLang="en-US" sz="1200" dirty="0">
                <a:latin typeface="メイリオ" panose="020B0604030504040204" pitchFamily="50" charset="-128"/>
                <a:ea typeface="メイリオ" panose="020B0604030504040204" pitchFamily="50" charset="-128"/>
              </a:rPr>
              <a:t>・大阪府全体の持ち家率は約</a:t>
            </a:r>
            <a:r>
              <a:rPr lang="en-US" altLang="ja-JP" sz="1200" dirty="0">
                <a:latin typeface="メイリオ" panose="020B0604030504040204" pitchFamily="50" charset="-128"/>
                <a:ea typeface="メイリオ" panose="020B0604030504040204" pitchFamily="50" charset="-128"/>
              </a:rPr>
              <a:t>55</a:t>
            </a:r>
            <a:r>
              <a:rPr lang="ja-JP" altLang="en-US" sz="1200" dirty="0">
                <a:latin typeface="メイリオ" panose="020B0604030504040204" pitchFamily="50" charset="-128"/>
                <a:ea typeface="メイリオ" panose="020B0604030504040204" pitchFamily="50" charset="-128"/>
              </a:rPr>
              <a:t>％となっている</a:t>
            </a:r>
          </a:p>
        </p:txBody>
      </p:sp>
      <p:sp>
        <p:nvSpPr>
          <p:cNvPr id="25" name="テキスト ボックス 24">
            <a:extLst>
              <a:ext uri="{FF2B5EF4-FFF2-40B4-BE49-F238E27FC236}">
                <a16:creationId xmlns:a16="http://schemas.microsoft.com/office/drawing/2014/main" id="{6DA0F5F6-F4D1-481B-9364-F57F9ABCACCC}"/>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年住宅・土地統計調査」（総務省統計局）より大阪府作成</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1" name="テキスト ボックス 100">
            <a:extLst>
              <a:ext uri="{FF2B5EF4-FFF2-40B4-BE49-F238E27FC236}">
                <a16:creationId xmlns:a16="http://schemas.microsoft.com/office/drawing/2014/main" id="{B0504BD2-B7A6-4218-BA2F-63DB0DDF97E6}"/>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住宅ストックの状況</a:t>
            </a:r>
          </a:p>
        </p:txBody>
      </p:sp>
    </p:spTree>
    <p:extLst>
      <p:ext uri="{BB962C8B-B14F-4D97-AF65-F5344CB8AC3E}">
        <p14:creationId xmlns:p14="http://schemas.microsoft.com/office/powerpoint/2010/main" val="36707615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347871" y="1727108"/>
            <a:ext cx="11744926" cy="4759756"/>
            <a:chOff x="347871" y="1727108"/>
            <a:chExt cx="11744926" cy="4759756"/>
          </a:xfrm>
        </p:grpSpPr>
        <p:pic>
          <p:nvPicPr>
            <p:cNvPr id="2" name="図 1"/>
            <p:cNvPicPr>
              <a:picLocks noChangeAspect="1"/>
            </p:cNvPicPr>
            <p:nvPr/>
          </p:nvPicPr>
          <p:blipFill>
            <a:blip r:embed="rId3"/>
            <a:stretch>
              <a:fillRect/>
            </a:stretch>
          </p:blipFill>
          <p:spPr>
            <a:xfrm>
              <a:off x="608797" y="1727108"/>
              <a:ext cx="11484000" cy="752689"/>
            </a:xfrm>
            <a:prstGeom prst="rect">
              <a:avLst/>
            </a:prstGeom>
          </p:spPr>
        </p:pic>
        <p:pic>
          <p:nvPicPr>
            <p:cNvPr id="4" name="図 3"/>
            <p:cNvPicPr>
              <a:picLocks noChangeAspect="1"/>
            </p:cNvPicPr>
            <p:nvPr/>
          </p:nvPicPr>
          <p:blipFill>
            <a:blip r:embed="rId4"/>
            <a:stretch>
              <a:fillRect/>
            </a:stretch>
          </p:blipFill>
          <p:spPr>
            <a:xfrm>
              <a:off x="347871" y="2571688"/>
              <a:ext cx="11520000" cy="3915176"/>
            </a:xfrm>
            <a:prstGeom prst="rect">
              <a:avLst/>
            </a:prstGeom>
          </p:spPr>
        </p:pic>
      </p:grpSp>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47</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大阪府の</a:t>
            </a:r>
            <a:r>
              <a:rPr lang="zh-TW" altLang="en-US" sz="2000" b="1" dirty="0">
                <a:solidFill>
                  <a:schemeClr val="tx1"/>
                </a:solidFill>
                <a:latin typeface="メイリオ" panose="020B0604030504040204" pitchFamily="50" charset="-128"/>
                <a:ea typeface="メイリオ" panose="020B0604030504040204" pitchFamily="50" charset="-128"/>
              </a:rPr>
              <a:t>民間賃貸住宅</a:t>
            </a:r>
            <a:r>
              <a:rPr lang="ja-JP" altLang="en-US" sz="2000" b="1" dirty="0">
                <a:solidFill>
                  <a:schemeClr val="tx1"/>
                </a:solidFill>
                <a:latin typeface="メイリオ" panose="020B0604030504040204" pitchFamily="50" charset="-128"/>
                <a:ea typeface="メイリオ" panose="020B0604030504040204" pitchFamily="50" charset="-128"/>
              </a:rPr>
              <a:t>の</a:t>
            </a:r>
            <a:r>
              <a:rPr lang="en-US" altLang="ja-JP" sz="2000" b="1" dirty="0">
                <a:solidFill>
                  <a:schemeClr val="tx1"/>
                </a:solidFill>
                <a:latin typeface="メイリオ" panose="020B0604030504040204" pitchFamily="50" charset="-128"/>
                <a:ea typeface="メイリオ" panose="020B0604030504040204" pitchFamily="50" charset="-128"/>
              </a:rPr>
              <a:t>1</a:t>
            </a:r>
            <a:r>
              <a:rPr lang="ja-JP" altLang="en-US" sz="2000" b="1" dirty="0">
                <a:solidFill>
                  <a:schemeClr val="tx1"/>
                </a:solidFill>
                <a:latin typeface="メイリオ" panose="020B0604030504040204" pitchFamily="50" charset="-128"/>
                <a:ea typeface="メイリオ" panose="020B0604030504040204" pitchFamily="50" charset="-128"/>
              </a:rPr>
              <a:t>か月あたりの</a:t>
            </a:r>
            <a:r>
              <a:rPr lang="zh-TW" altLang="en-US" sz="2000" b="1" dirty="0">
                <a:solidFill>
                  <a:schemeClr val="tx1"/>
                </a:solidFill>
                <a:latin typeface="メイリオ" panose="020B0604030504040204" pitchFamily="50" charset="-128"/>
                <a:ea typeface="メイリオ" panose="020B0604030504040204" pitchFamily="50" charset="-128"/>
              </a:rPr>
              <a:t>家賃</a:t>
            </a:r>
            <a:r>
              <a:rPr lang="ja-JP" altLang="en-US" sz="2000" b="1" dirty="0">
                <a:solidFill>
                  <a:schemeClr val="tx1"/>
                </a:solidFill>
                <a:latin typeface="メイリオ" panose="020B0604030504040204" pitchFamily="50" charset="-128"/>
                <a:ea typeface="メイリオ" panose="020B0604030504040204" pitchFamily="50" charset="-128"/>
              </a:rPr>
              <a:t>（地域別）</a:t>
            </a:r>
          </a:p>
        </p:txBody>
      </p:sp>
      <p:sp>
        <p:nvSpPr>
          <p:cNvPr id="15" name="テキスト ボックス 14">
            <a:extLst>
              <a:ext uri="{FF2B5EF4-FFF2-40B4-BE49-F238E27FC236}">
                <a16:creationId xmlns:a16="http://schemas.microsoft.com/office/drawing/2014/main" id="{DCF4495E-151A-4090-84CF-BBA103A14B82}"/>
              </a:ext>
            </a:extLst>
          </p:cNvPr>
          <p:cNvSpPr txBox="1"/>
          <p:nvPr/>
        </p:nvSpPr>
        <p:spPr>
          <a:xfrm>
            <a:off x="288000" y="1080000"/>
            <a:ext cx="11520000" cy="257369"/>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・北部は家賃が高く、南部にかけて家賃が低くなる傾向</a:t>
            </a:r>
          </a:p>
        </p:txBody>
      </p:sp>
      <p:sp>
        <p:nvSpPr>
          <p:cNvPr id="24" name="テキスト ボックス 23">
            <a:extLst>
              <a:ext uri="{FF2B5EF4-FFF2-40B4-BE49-F238E27FC236}">
                <a16:creationId xmlns:a16="http://schemas.microsoft.com/office/drawing/2014/main" id="{EBD3262B-7806-4E67-921F-6174DD01C929}"/>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年住宅・土地統計調査」（総務省統計局）より大阪府作成</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a:extLst>
              <a:ext uri="{FF2B5EF4-FFF2-40B4-BE49-F238E27FC236}">
                <a16:creationId xmlns:a16="http://schemas.microsoft.com/office/drawing/2014/main" id="{2AEE47D9-80C5-4E51-B931-7C4893CC8E18}"/>
              </a:ext>
            </a:extLst>
          </p:cNvPr>
          <p:cNvSpPr txBox="1"/>
          <p:nvPr/>
        </p:nvSpPr>
        <p:spPr>
          <a:xfrm>
            <a:off x="6861058" y="599323"/>
            <a:ext cx="504000" cy="221018"/>
          </a:xfrm>
          <a:prstGeom prst="rect">
            <a:avLst/>
          </a:prstGeom>
          <a:solidFill>
            <a:schemeClr val="bg1"/>
          </a:solidFill>
          <a:ln>
            <a:solidFill>
              <a:schemeClr val="tx1"/>
            </a:solidFill>
            <a:prstDash val="sysDash"/>
          </a:ln>
        </p:spPr>
        <p:txBody>
          <a:bodyPr wrap="square" tIns="36000" bIns="0">
            <a:spAutoFit/>
          </a:bodyPr>
          <a:lstStyle/>
          <a:p>
            <a:pPr algn="ctr"/>
            <a:r>
              <a:rPr lang="ja-JP" altLang="en-US" sz="1200" dirty="0">
                <a:latin typeface="メイリオ" panose="020B0604030504040204" pitchFamily="50" charset="-128"/>
                <a:ea typeface="メイリオ" panose="020B0604030504040204" pitchFamily="50" charset="-128"/>
              </a:rPr>
              <a:t>実数</a:t>
            </a:r>
          </a:p>
        </p:txBody>
      </p:sp>
      <p:sp>
        <p:nvSpPr>
          <p:cNvPr id="12" name="テキスト ボックス 11">
            <a:extLst>
              <a:ext uri="{FF2B5EF4-FFF2-40B4-BE49-F238E27FC236}">
                <a16:creationId xmlns:a16="http://schemas.microsoft.com/office/drawing/2014/main" id="{A0A54AF1-BE8C-431A-9A23-62E127F57F5A}"/>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住宅ストックの状況</a:t>
            </a:r>
          </a:p>
        </p:txBody>
      </p:sp>
    </p:spTree>
    <p:extLst>
      <p:ext uri="{BB962C8B-B14F-4D97-AF65-F5344CB8AC3E}">
        <p14:creationId xmlns:p14="http://schemas.microsoft.com/office/powerpoint/2010/main" val="18369835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360000" y="1801025"/>
            <a:ext cx="11520000" cy="4681123"/>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48</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a:extLst>
              <a:ext uri="{FF2B5EF4-FFF2-40B4-BE49-F238E27FC236}">
                <a16:creationId xmlns:a16="http://schemas.microsoft.com/office/drawing/2014/main" id="{2DE9F82C-B9D4-4257-95A7-1FBC7EC5011F}"/>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年住宅・土地統計調査」（総務省統計局）より大阪府作成</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a:extLst>
              <a:ext uri="{FF2B5EF4-FFF2-40B4-BE49-F238E27FC236}">
                <a16:creationId xmlns:a16="http://schemas.microsoft.com/office/drawing/2014/main" id="{DF9D4DBB-7525-4C94-B8B8-FBC0D1154D59}"/>
              </a:ext>
            </a:extLst>
          </p:cNvPr>
          <p:cNvSpPr txBox="1"/>
          <p:nvPr/>
        </p:nvSpPr>
        <p:spPr>
          <a:xfrm>
            <a:off x="288000" y="1080000"/>
            <a:ext cx="11520000" cy="257369"/>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・北部は家賃が高く、南部にかけて家賃が低くなる傾向</a:t>
            </a:r>
          </a:p>
        </p:txBody>
      </p:sp>
      <p:sp>
        <p:nvSpPr>
          <p:cNvPr id="10" name="正方形/長方形 9">
            <a:extLst>
              <a:ext uri="{FF2B5EF4-FFF2-40B4-BE49-F238E27FC236}">
                <a16:creationId xmlns:a16="http://schemas.microsoft.com/office/drawing/2014/main" id="{CFAA3E05-799E-4840-9761-98498DCA703D}"/>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12" name="正方形/長方形 11">
            <a:extLst>
              <a:ext uri="{FF2B5EF4-FFF2-40B4-BE49-F238E27FC236}">
                <a16:creationId xmlns:a16="http://schemas.microsoft.com/office/drawing/2014/main" id="{2A9F3EDF-924F-43E6-AEF0-95D6575C2C60}"/>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大阪府の</a:t>
            </a:r>
            <a:r>
              <a:rPr lang="zh-TW" altLang="en-US" sz="2000" b="1" dirty="0">
                <a:solidFill>
                  <a:schemeClr val="tx1"/>
                </a:solidFill>
                <a:latin typeface="メイリオ" panose="020B0604030504040204" pitchFamily="50" charset="-128"/>
                <a:ea typeface="メイリオ" panose="020B0604030504040204" pitchFamily="50" charset="-128"/>
              </a:rPr>
              <a:t>民間賃貸住宅</a:t>
            </a:r>
            <a:r>
              <a:rPr lang="ja-JP" altLang="en-US" sz="2000" b="1" dirty="0">
                <a:solidFill>
                  <a:schemeClr val="tx1"/>
                </a:solidFill>
                <a:latin typeface="メイリオ" panose="020B0604030504040204" pitchFamily="50" charset="-128"/>
                <a:ea typeface="メイリオ" panose="020B0604030504040204" pitchFamily="50" charset="-128"/>
              </a:rPr>
              <a:t>の</a:t>
            </a:r>
            <a:r>
              <a:rPr lang="en-US" altLang="ja-JP" sz="2000" b="1" dirty="0">
                <a:solidFill>
                  <a:schemeClr val="tx1"/>
                </a:solidFill>
                <a:latin typeface="メイリオ" panose="020B0604030504040204" pitchFamily="50" charset="-128"/>
                <a:ea typeface="メイリオ" panose="020B0604030504040204" pitchFamily="50" charset="-128"/>
              </a:rPr>
              <a:t>1</a:t>
            </a:r>
            <a:r>
              <a:rPr lang="ja-JP" altLang="en-US" sz="2000" b="1" dirty="0">
                <a:solidFill>
                  <a:schemeClr val="tx1"/>
                </a:solidFill>
                <a:latin typeface="メイリオ" panose="020B0604030504040204" pitchFamily="50" charset="-128"/>
                <a:ea typeface="メイリオ" panose="020B0604030504040204" pitchFamily="50" charset="-128"/>
              </a:rPr>
              <a:t>か月あたりの</a:t>
            </a:r>
            <a:r>
              <a:rPr lang="zh-TW" altLang="en-US" sz="2000" b="1" dirty="0">
                <a:solidFill>
                  <a:schemeClr val="tx1"/>
                </a:solidFill>
                <a:latin typeface="メイリオ" panose="020B0604030504040204" pitchFamily="50" charset="-128"/>
                <a:ea typeface="メイリオ" panose="020B0604030504040204" pitchFamily="50" charset="-128"/>
              </a:rPr>
              <a:t>家賃</a:t>
            </a:r>
            <a:r>
              <a:rPr lang="ja-JP" altLang="en-US" sz="2000" b="1" dirty="0">
                <a:solidFill>
                  <a:schemeClr val="tx1"/>
                </a:solidFill>
                <a:latin typeface="メイリオ" panose="020B0604030504040204" pitchFamily="50" charset="-128"/>
                <a:ea typeface="メイリオ" panose="020B0604030504040204" pitchFamily="50" charset="-128"/>
              </a:rPr>
              <a:t>（地域別）</a:t>
            </a:r>
          </a:p>
        </p:txBody>
      </p:sp>
      <p:sp>
        <p:nvSpPr>
          <p:cNvPr id="15" name="テキスト ボックス 14">
            <a:extLst>
              <a:ext uri="{FF2B5EF4-FFF2-40B4-BE49-F238E27FC236}">
                <a16:creationId xmlns:a16="http://schemas.microsoft.com/office/drawing/2014/main" id="{BBF534C1-949F-486A-A221-9A8A82E7F91A}"/>
              </a:ext>
            </a:extLst>
          </p:cNvPr>
          <p:cNvSpPr txBox="1"/>
          <p:nvPr/>
        </p:nvSpPr>
        <p:spPr>
          <a:xfrm>
            <a:off x="6846890" y="626941"/>
            <a:ext cx="504000" cy="221018"/>
          </a:xfrm>
          <a:prstGeom prst="rect">
            <a:avLst/>
          </a:prstGeom>
          <a:solidFill>
            <a:schemeClr val="bg1"/>
          </a:solidFill>
          <a:ln>
            <a:solidFill>
              <a:schemeClr val="tx1"/>
            </a:solidFill>
            <a:prstDash val="sysDash"/>
          </a:ln>
        </p:spPr>
        <p:txBody>
          <a:bodyPr wrap="square" tIns="36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割合</a:t>
            </a:r>
            <a:endParaRPr lang="ja-JP" altLang="en-US" sz="1200" dirty="0">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6D147D2A-C5EE-4E79-84C2-812370C35724}"/>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住宅ストックの状況</a:t>
            </a:r>
          </a:p>
        </p:txBody>
      </p:sp>
    </p:spTree>
    <p:extLst>
      <p:ext uri="{BB962C8B-B14F-4D97-AF65-F5344CB8AC3E}">
        <p14:creationId xmlns:p14="http://schemas.microsoft.com/office/powerpoint/2010/main" val="24705477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354874" y="1792749"/>
            <a:ext cx="11668755" cy="4676037"/>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49</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大阪府の住宅の建て方の状況（地域別）</a:t>
            </a:r>
          </a:p>
        </p:txBody>
      </p:sp>
      <p:sp>
        <p:nvSpPr>
          <p:cNvPr id="15" name="テキスト ボックス 14">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第１回部会資料再掲</a:t>
            </a:r>
            <a:endParaRPr lang="ja-JP" altLang="en-US" sz="1200" dirty="0">
              <a:latin typeface="メイリオ" panose="020B0604030504040204" pitchFamily="50" charset="-128"/>
              <a:ea typeface="メイリオ" panose="020B0604030504040204" pitchFamily="50" charset="-128"/>
            </a:endParaRPr>
          </a:p>
        </p:txBody>
      </p:sp>
      <p:sp>
        <p:nvSpPr>
          <p:cNvPr id="22" name="テキスト ボックス 21">
            <a:extLst>
              <a:ext uri="{FF2B5EF4-FFF2-40B4-BE49-F238E27FC236}">
                <a16:creationId xmlns:a16="http://schemas.microsoft.com/office/drawing/2014/main" id="{6BFC5F93-F1E4-4856-80EB-A17F6A7795AB}"/>
              </a:ext>
            </a:extLst>
          </p:cNvPr>
          <p:cNvSpPr txBox="1"/>
          <p:nvPr/>
        </p:nvSpPr>
        <p:spPr>
          <a:xfrm>
            <a:off x="288000" y="1080000"/>
            <a:ext cx="11520000" cy="442035"/>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・「共同住宅」は、大阪市は７割を占めているほか、三島地域・豊能地域が５割を超えており、府の北部で共同住宅の割合が大きい傾向</a:t>
            </a:r>
          </a:p>
          <a:p>
            <a:pPr marL="146050" indent="-146050" algn="just"/>
            <a:r>
              <a:rPr lang="ja-JP" altLang="en-US" sz="1200" dirty="0">
                <a:latin typeface="メイリオ" panose="020B0604030504040204" pitchFamily="50" charset="-128"/>
                <a:ea typeface="メイリオ" panose="020B0604030504040204" pitchFamily="50" charset="-128"/>
              </a:rPr>
              <a:t>・各地域で「長屋建」も一定の割合で存在（中河内地域</a:t>
            </a:r>
            <a:r>
              <a:rPr lang="en-US" altLang="ja-JP" sz="1200" dirty="0">
                <a:latin typeface="メイリオ" panose="020B0604030504040204" pitchFamily="50" charset="-128"/>
                <a:ea typeface="メイリオ" panose="020B0604030504040204" pitchFamily="50" charset="-128"/>
              </a:rPr>
              <a:t>5.7</a:t>
            </a:r>
            <a:r>
              <a:rPr lang="ja-JP" altLang="en-US" sz="1200" dirty="0">
                <a:latin typeface="メイリオ" panose="020B0604030504040204" pitchFamily="50" charset="-128"/>
                <a:ea typeface="メイリオ" panose="020B0604030504040204" pitchFamily="50" charset="-128"/>
              </a:rPr>
              <a:t>％、北河内地域</a:t>
            </a:r>
            <a:r>
              <a:rPr lang="en-US" altLang="ja-JP" sz="1200" dirty="0">
                <a:latin typeface="メイリオ" panose="020B0604030504040204" pitchFamily="50" charset="-128"/>
                <a:ea typeface="メイリオ" panose="020B0604030504040204" pitchFamily="50" charset="-128"/>
              </a:rPr>
              <a:t>4.9</a:t>
            </a:r>
            <a:r>
              <a:rPr lang="ja-JP" altLang="en-US" sz="1200" dirty="0">
                <a:latin typeface="メイリオ" panose="020B0604030504040204" pitchFamily="50" charset="-128"/>
                <a:ea typeface="メイリオ" panose="020B0604030504040204" pitchFamily="50" charset="-128"/>
              </a:rPr>
              <a:t>％）</a:t>
            </a:r>
          </a:p>
        </p:txBody>
      </p:sp>
      <p:sp>
        <p:nvSpPr>
          <p:cNvPr id="24" name="テキスト ボックス 23">
            <a:extLst>
              <a:ext uri="{FF2B5EF4-FFF2-40B4-BE49-F238E27FC236}">
                <a16:creationId xmlns:a16="http://schemas.microsoft.com/office/drawing/2014/main" id="{0080181C-3FAB-4564-96ED-3AAC6A18EA76}"/>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年住宅・土地統計調査」（総務省統計局）より大阪府作成</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テキスト ボックス 68">
            <a:extLst>
              <a:ext uri="{FF2B5EF4-FFF2-40B4-BE49-F238E27FC236}">
                <a16:creationId xmlns:a16="http://schemas.microsoft.com/office/drawing/2014/main" id="{463E4646-F436-4FFA-9195-92D74E8EF2A0}"/>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住宅ストックの状況</a:t>
            </a:r>
          </a:p>
        </p:txBody>
      </p:sp>
    </p:spTree>
    <p:extLst>
      <p:ext uri="{BB962C8B-B14F-4D97-AF65-F5344CB8AC3E}">
        <p14:creationId xmlns:p14="http://schemas.microsoft.com/office/powerpoint/2010/main" val="333147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大阪府の</a:t>
            </a:r>
            <a:r>
              <a:rPr lang="zh-TW" altLang="en-US" sz="2000" b="1" dirty="0">
                <a:solidFill>
                  <a:schemeClr val="tx1"/>
                </a:solidFill>
                <a:latin typeface="メイリオ" panose="020B0604030504040204" pitchFamily="50" charset="-128"/>
                <a:ea typeface="メイリオ" panose="020B0604030504040204" pitchFamily="50" charset="-128"/>
              </a:rPr>
              <a:t>人口推計（地域別）</a:t>
            </a:r>
          </a:p>
        </p:txBody>
      </p:sp>
      <p:sp>
        <p:nvSpPr>
          <p:cNvPr id="41" name="テキスト ボックス 40">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人口減少・少子高齢化</a:t>
            </a:r>
          </a:p>
        </p:txBody>
      </p:sp>
      <p:pic>
        <p:nvPicPr>
          <p:cNvPr id="47" name="図 46">
            <a:extLst>
              <a:ext uri="{FF2B5EF4-FFF2-40B4-BE49-F238E27FC236}">
                <a16:creationId xmlns:a16="http://schemas.microsoft.com/office/drawing/2014/main" id="{33B30B42-BAE4-4E13-A7AF-D1C70397EC9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6305" y="1079501"/>
            <a:ext cx="3670300" cy="5264150"/>
          </a:xfrm>
          <a:prstGeom prst="rect">
            <a:avLst/>
          </a:prstGeom>
        </p:spPr>
      </p:pic>
      <p:sp>
        <p:nvSpPr>
          <p:cNvPr id="48" name="テキスト ボックス 47">
            <a:extLst>
              <a:ext uri="{FF2B5EF4-FFF2-40B4-BE49-F238E27FC236}">
                <a16:creationId xmlns:a16="http://schemas.microsoft.com/office/drawing/2014/main" id="{1487E260-7EED-4A81-80FA-ADB59B4A9F20}"/>
              </a:ext>
            </a:extLst>
          </p:cNvPr>
          <p:cNvSpPr txBox="1"/>
          <p:nvPr/>
        </p:nvSpPr>
        <p:spPr>
          <a:xfrm>
            <a:off x="2719724" y="1077773"/>
            <a:ext cx="1296000" cy="252000"/>
          </a:xfrm>
          <a:prstGeom prst="rect">
            <a:avLst/>
          </a:prstGeom>
          <a:solidFill>
            <a:schemeClr val="bg1"/>
          </a:solidFill>
          <a:ln>
            <a:noFill/>
          </a:ln>
        </p:spPr>
        <p:txBody>
          <a:bodyPr wrap="square" lIns="0" tIns="36000" rIns="0" bIns="0" anchor="ctr">
            <a:noAutofit/>
          </a:bodyPr>
          <a:lstStyle/>
          <a:p>
            <a:pPr algn="ctr"/>
            <a:r>
              <a:rPr lang="ja-JP" altLang="en-US" sz="1200" dirty="0">
                <a:latin typeface="メイリオ" panose="020B0604030504040204" pitchFamily="50" charset="-128"/>
                <a:ea typeface="メイリオ" panose="020B0604030504040204" pitchFamily="50" charset="-128"/>
              </a:rPr>
              <a:t>人口総数（</a:t>
            </a:r>
            <a:r>
              <a:rPr lang="en-US" altLang="ja-JP" sz="1200" dirty="0">
                <a:latin typeface="メイリオ" panose="020B0604030504040204" pitchFamily="50" charset="-128"/>
                <a:ea typeface="メイリオ" panose="020B0604030504040204" pitchFamily="50" charset="-128"/>
              </a:rPr>
              <a:t>H27</a:t>
            </a:r>
            <a:r>
              <a:rPr lang="ja-JP" altLang="en-US" sz="1200" dirty="0">
                <a:latin typeface="メイリオ" panose="020B0604030504040204" pitchFamily="50" charset="-128"/>
                <a:ea typeface="メイリオ" panose="020B0604030504040204" pitchFamily="50" charset="-128"/>
              </a:rPr>
              <a:t>）</a:t>
            </a:r>
            <a:endParaRPr lang="en-US" altLang="ja-JP" sz="1200" dirty="0">
              <a:latin typeface="メイリオ" panose="020B0604030504040204" pitchFamily="50" charset="-128"/>
              <a:ea typeface="メイリオ" panose="020B0604030504040204" pitchFamily="50" charset="-128"/>
            </a:endParaRPr>
          </a:p>
        </p:txBody>
      </p:sp>
      <p:pic>
        <p:nvPicPr>
          <p:cNvPr id="50" name="図 49">
            <a:extLst>
              <a:ext uri="{FF2B5EF4-FFF2-40B4-BE49-F238E27FC236}">
                <a16:creationId xmlns:a16="http://schemas.microsoft.com/office/drawing/2014/main" id="{89DFC631-FCEC-4722-9E93-2BFFECF214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07" t="18363" r="6221"/>
          <a:stretch/>
        </p:blipFill>
        <p:spPr bwMode="auto">
          <a:xfrm>
            <a:off x="4250325" y="1040679"/>
            <a:ext cx="3714485" cy="5319181"/>
          </a:xfrm>
          <a:prstGeom prst="rect">
            <a:avLst/>
          </a:prstGeom>
          <a:ln>
            <a:noFill/>
          </a:ln>
          <a:extLst>
            <a:ext uri="{53640926-AAD7-44D8-BBD7-CCE9431645EC}">
              <a14:shadowObscured xmlns:a14="http://schemas.microsoft.com/office/drawing/2010/main"/>
            </a:ext>
          </a:extLst>
        </p:spPr>
      </p:pic>
      <p:pic>
        <p:nvPicPr>
          <p:cNvPr id="51" name="図 50">
            <a:extLst>
              <a:ext uri="{FF2B5EF4-FFF2-40B4-BE49-F238E27FC236}">
                <a16:creationId xmlns:a16="http://schemas.microsoft.com/office/drawing/2014/main" id="{55B39C13-4881-4C7A-905F-804A34D90014}"/>
              </a:ext>
            </a:extLst>
          </p:cNvPr>
          <p:cNvPicPr>
            <a:picLocks/>
          </p:cNvPicPr>
          <p:nvPr/>
        </p:nvPicPr>
        <p:blipFill rotWithShape="1">
          <a:blip r:embed="rId5" cstate="screen">
            <a:extLst>
              <a:ext uri="{28A0092B-C50C-407E-A947-70E740481C1C}">
                <a14:useLocalDpi xmlns:a14="http://schemas.microsoft.com/office/drawing/2010/main"/>
              </a:ext>
            </a:extLst>
          </a:blip>
          <a:srcRect/>
          <a:stretch/>
        </p:blipFill>
        <p:spPr>
          <a:xfrm>
            <a:off x="4210049" y="1008697"/>
            <a:ext cx="3831611" cy="5373054"/>
          </a:xfrm>
          <a:prstGeom prst="rect">
            <a:avLst/>
          </a:prstGeom>
        </p:spPr>
      </p:pic>
      <p:sp>
        <p:nvSpPr>
          <p:cNvPr id="52" name="テキスト ボックス 51">
            <a:extLst>
              <a:ext uri="{FF2B5EF4-FFF2-40B4-BE49-F238E27FC236}">
                <a16:creationId xmlns:a16="http://schemas.microsoft.com/office/drawing/2014/main" id="{112CE06C-F00A-4965-A982-B0BC955213AB}"/>
              </a:ext>
            </a:extLst>
          </p:cNvPr>
          <p:cNvSpPr txBox="1"/>
          <p:nvPr/>
        </p:nvSpPr>
        <p:spPr>
          <a:xfrm>
            <a:off x="6524810" y="1072660"/>
            <a:ext cx="1440000" cy="221018"/>
          </a:xfrm>
          <a:prstGeom prst="rect">
            <a:avLst/>
          </a:prstGeom>
          <a:noFill/>
        </p:spPr>
        <p:txBody>
          <a:bodyPr wrap="square" lIns="36000" tIns="36000" rIns="36000" bIns="0" anchor="ctr">
            <a:spAutoFit/>
          </a:bodyPr>
          <a:lstStyle/>
          <a:p>
            <a:pPr algn="ctr"/>
            <a:r>
              <a:rPr lang="ja-JP" altLang="en-US" sz="1200" dirty="0">
                <a:latin typeface="メイリオ" panose="020B0604030504040204" pitchFamily="50" charset="-128"/>
                <a:ea typeface="メイリオ" panose="020B0604030504040204" pitchFamily="50" charset="-128"/>
              </a:rPr>
              <a:t>人口総数（</a:t>
            </a:r>
            <a:r>
              <a:rPr lang="en-US" altLang="ja-JP" sz="1200" dirty="0">
                <a:latin typeface="メイリオ" panose="020B0604030504040204" pitchFamily="50" charset="-128"/>
                <a:ea typeface="メイリオ" panose="020B0604030504040204" pitchFamily="50" charset="-128"/>
              </a:rPr>
              <a:t>R2</a:t>
            </a:r>
            <a:r>
              <a:rPr lang="ja-JP" altLang="en-US" sz="1200" dirty="0">
                <a:latin typeface="メイリオ" panose="020B0604030504040204" pitchFamily="50" charset="-128"/>
                <a:ea typeface="メイリオ" panose="020B0604030504040204" pitchFamily="50" charset="-128"/>
              </a:rPr>
              <a:t>）</a:t>
            </a:r>
            <a:endParaRPr lang="en-US" altLang="ja-JP" sz="1200" dirty="0">
              <a:latin typeface="メイリオ" panose="020B0604030504040204" pitchFamily="50" charset="-128"/>
              <a:ea typeface="メイリオ" panose="020B0604030504040204" pitchFamily="50" charset="-128"/>
            </a:endParaRPr>
          </a:p>
        </p:txBody>
      </p:sp>
      <p:grpSp>
        <p:nvGrpSpPr>
          <p:cNvPr id="53" name="グループ化 52">
            <a:extLst>
              <a:ext uri="{FF2B5EF4-FFF2-40B4-BE49-F238E27FC236}">
                <a16:creationId xmlns:a16="http://schemas.microsoft.com/office/drawing/2014/main" id="{E96E7E4F-FA6C-47B3-B091-0655B4F6C4C3}"/>
              </a:ext>
            </a:extLst>
          </p:cNvPr>
          <p:cNvGrpSpPr/>
          <p:nvPr/>
        </p:nvGrpSpPr>
        <p:grpSpPr>
          <a:xfrm>
            <a:off x="8357534" y="1057275"/>
            <a:ext cx="3676650" cy="5272088"/>
            <a:chOff x="4262438" y="1057275"/>
            <a:chExt cx="3676650" cy="5272088"/>
          </a:xfrm>
        </p:grpSpPr>
        <p:pic>
          <p:nvPicPr>
            <p:cNvPr id="54" name="図 53">
              <a:extLst>
                <a:ext uri="{FF2B5EF4-FFF2-40B4-BE49-F238E27FC236}">
                  <a16:creationId xmlns:a16="http://schemas.microsoft.com/office/drawing/2014/main" id="{CB9E1ECD-AD28-45E1-BCE9-76E94AD139C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262438" y="1057275"/>
              <a:ext cx="3675386" cy="5272088"/>
            </a:xfrm>
            <a:prstGeom prst="rect">
              <a:avLst/>
            </a:prstGeom>
          </p:spPr>
        </p:pic>
        <p:sp>
          <p:nvSpPr>
            <p:cNvPr id="55" name="テキスト ボックス 54">
              <a:extLst>
                <a:ext uri="{FF2B5EF4-FFF2-40B4-BE49-F238E27FC236}">
                  <a16:creationId xmlns:a16="http://schemas.microsoft.com/office/drawing/2014/main" id="{D69E097C-9DBF-483A-B0B4-6473825E4DD1}"/>
                </a:ext>
              </a:extLst>
            </p:cNvPr>
            <p:cNvSpPr txBox="1"/>
            <p:nvPr/>
          </p:nvSpPr>
          <p:spPr>
            <a:xfrm>
              <a:off x="6571088" y="1057275"/>
              <a:ext cx="1368000" cy="252000"/>
            </a:xfrm>
            <a:prstGeom prst="rect">
              <a:avLst/>
            </a:prstGeom>
            <a:solidFill>
              <a:schemeClr val="bg1"/>
            </a:solidFill>
            <a:ln>
              <a:noFill/>
            </a:ln>
          </p:spPr>
          <p:txBody>
            <a:bodyPr wrap="square" lIns="36000" tIns="36000" rIns="36000" bIns="0" anchor="ctr">
              <a:spAutoFit/>
            </a:bodyPr>
            <a:lstStyle/>
            <a:p>
              <a:pPr algn="ctr"/>
              <a:r>
                <a:rPr lang="ja-JP" altLang="en-US" sz="1200" dirty="0">
                  <a:latin typeface="メイリオ" panose="020B0604030504040204" pitchFamily="50" charset="-128"/>
                  <a:ea typeface="メイリオ" panose="020B0604030504040204" pitchFamily="50" charset="-128"/>
                </a:rPr>
                <a:t>人口推計（</a:t>
              </a:r>
              <a:r>
                <a:rPr lang="en-US" altLang="ja-JP" sz="1200" dirty="0">
                  <a:latin typeface="メイリオ" panose="020B0604030504040204" pitchFamily="50" charset="-128"/>
                  <a:ea typeface="メイリオ" panose="020B0604030504040204" pitchFamily="50" charset="-128"/>
                </a:rPr>
                <a:t>R32</a:t>
              </a:r>
              <a:r>
                <a:rPr lang="ja-JP" altLang="en-US" sz="1200" dirty="0">
                  <a:latin typeface="メイリオ" panose="020B0604030504040204" pitchFamily="50" charset="-128"/>
                  <a:ea typeface="メイリオ" panose="020B0604030504040204" pitchFamily="50" charset="-128"/>
                </a:rPr>
                <a:t>）</a:t>
              </a:r>
              <a:endParaRPr lang="en-US" altLang="ja-JP" sz="1200" dirty="0">
                <a:latin typeface="メイリオ" panose="020B0604030504040204" pitchFamily="50" charset="-128"/>
                <a:ea typeface="メイリオ" panose="020B0604030504040204" pitchFamily="50" charset="-128"/>
              </a:endParaRPr>
            </a:p>
          </p:txBody>
        </p:sp>
      </p:grpSp>
      <p:sp>
        <p:nvSpPr>
          <p:cNvPr id="57" name="テキスト ボックス 56">
            <a:extLst>
              <a:ext uri="{FF2B5EF4-FFF2-40B4-BE49-F238E27FC236}">
                <a16:creationId xmlns:a16="http://schemas.microsoft.com/office/drawing/2014/main" id="{7E8CECCF-9B2A-4504-AC75-6D04BD0FAF16}"/>
              </a:ext>
            </a:extLst>
          </p:cNvPr>
          <p:cNvSpPr txBox="1"/>
          <p:nvPr/>
        </p:nvSpPr>
        <p:spPr>
          <a:xfrm>
            <a:off x="1182335" y="6427177"/>
            <a:ext cx="10872984" cy="395869"/>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latin typeface="メイリオ" panose="020B0604030504040204" pitchFamily="50" charset="-128"/>
                <a:ea typeface="メイリオ" panose="020B0604030504040204" pitchFamily="50" charset="-128"/>
              </a:rPr>
              <a:t>国土交通省国土政策局「国土数値情報（行政区域データ）」及び総務省統計局「令和２年国大阪府地域メッシュ統計報告書（</a:t>
            </a:r>
            <a:r>
              <a:rPr lang="en-US" altLang="ja-JP" sz="1050" dirty="0">
                <a:latin typeface="メイリオ" panose="020B0604030504040204" pitchFamily="50" charset="-128"/>
                <a:ea typeface="メイリオ" panose="020B0604030504040204" pitchFamily="50" charset="-128"/>
              </a:rPr>
              <a:t>R5.3</a:t>
            </a:r>
            <a:r>
              <a:rPr lang="ja-JP" altLang="en-US" sz="1050" dirty="0">
                <a:latin typeface="メイリオ" panose="020B0604030504040204" pitchFamily="50" charset="-128"/>
                <a:ea typeface="メイリオ" panose="020B0604030504040204" pitchFamily="50" charset="-128"/>
              </a:rPr>
              <a:t>）</a:t>
            </a:r>
            <a:endParaRPr lang="en-US" altLang="ja-JP" sz="1050" dirty="0">
              <a:latin typeface="メイリオ" panose="020B0604030504040204" pitchFamily="50" charset="-128"/>
              <a:ea typeface="メイリオ" panose="020B0604030504040204" pitchFamily="50" charset="-128"/>
            </a:endParaRPr>
          </a:p>
          <a:p>
            <a:pPr algn="r"/>
            <a:r>
              <a:rPr lang="ja-JP" altLang="en-US" sz="1050" dirty="0">
                <a:latin typeface="メイリオ" panose="020B0604030504040204" pitchFamily="50" charset="-128"/>
                <a:ea typeface="メイリオ" panose="020B0604030504040204" pitchFamily="50" charset="-128"/>
              </a:rPr>
              <a:t>国勢調査－世界測地系 </a:t>
            </a:r>
            <a:r>
              <a:rPr lang="en-US" altLang="ja-JP" sz="1050" dirty="0">
                <a:latin typeface="メイリオ" panose="020B0604030504040204" pitchFamily="50" charset="-128"/>
                <a:ea typeface="メイリオ" panose="020B0604030504040204" pitchFamily="50" charset="-128"/>
              </a:rPr>
              <a:t>500m </a:t>
            </a:r>
            <a:r>
              <a:rPr lang="ja-JP" altLang="en-US" sz="1050" dirty="0">
                <a:latin typeface="メイリオ" panose="020B0604030504040204" pitchFamily="50" charset="-128"/>
                <a:ea typeface="メイリオ" panose="020B0604030504040204" pitchFamily="50" charset="-128"/>
              </a:rPr>
              <a:t>メッシュ境界データ」を元に、大阪府が編集・加工</a:t>
            </a:r>
          </a:p>
        </p:txBody>
      </p:sp>
      <p:sp>
        <p:nvSpPr>
          <p:cNvPr id="58" name="スライド番号プレースホルダー 2">
            <a:extLst>
              <a:ext uri="{FF2B5EF4-FFF2-40B4-BE49-F238E27FC236}">
                <a16:creationId xmlns:a16="http://schemas.microsoft.com/office/drawing/2014/main" id="{666F33AC-937B-4BC8-91C9-AA0A699F82D2}"/>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5</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276907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351533" y="1806041"/>
            <a:ext cx="11577307" cy="4676037"/>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50</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大阪府の構造別住宅の状況（地域別）</a:t>
            </a:r>
          </a:p>
        </p:txBody>
      </p:sp>
      <p:sp>
        <p:nvSpPr>
          <p:cNvPr id="15" name="テキスト ボックス 14">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第１回部会資料再掲</a:t>
            </a:r>
            <a:endParaRPr lang="ja-JP" altLang="en-US" sz="1200" dirty="0">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CB0925BF-C840-4923-B5C2-38838D329DF3}"/>
              </a:ext>
            </a:extLst>
          </p:cNvPr>
          <p:cNvSpPr txBox="1"/>
          <p:nvPr/>
        </p:nvSpPr>
        <p:spPr>
          <a:xfrm>
            <a:off x="288000" y="1080000"/>
            <a:ext cx="11520000" cy="442035"/>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・大阪市や三島地域、豊能地域ではおおむね半数以上が非木造</a:t>
            </a:r>
          </a:p>
          <a:p>
            <a:pPr marL="146050" indent="-146050" algn="just"/>
            <a:r>
              <a:rPr lang="ja-JP" altLang="en-US" sz="1200" dirty="0">
                <a:latin typeface="メイリオ" panose="020B0604030504040204" pitchFamily="50" charset="-128"/>
                <a:ea typeface="メイリオ" panose="020B0604030504040204" pitchFamily="50" charset="-128"/>
              </a:rPr>
              <a:t>・府の南部において、木造住宅の割合が大きい</a:t>
            </a:r>
          </a:p>
        </p:txBody>
      </p:sp>
      <p:sp>
        <p:nvSpPr>
          <p:cNvPr id="25" name="テキスト ボックス 24">
            <a:extLst>
              <a:ext uri="{FF2B5EF4-FFF2-40B4-BE49-F238E27FC236}">
                <a16:creationId xmlns:a16="http://schemas.microsoft.com/office/drawing/2014/main" id="{1ACF4032-98DB-41D8-BE67-97D25C46555C}"/>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年住宅・土地統計調査」（総務省統計局）より大阪府作成</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7" name="テキスト ボックス 76">
            <a:extLst>
              <a:ext uri="{FF2B5EF4-FFF2-40B4-BE49-F238E27FC236}">
                <a16:creationId xmlns:a16="http://schemas.microsoft.com/office/drawing/2014/main" id="{2A5B583E-2CB9-4596-AE0C-D7128B0F2B07}"/>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住宅ストックの状況</a:t>
            </a:r>
          </a:p>
        </p:txBody>
      </p:sp>
    </p:spTree>
    <p:extLst>
      <p:ext uri="{BB962C8B-B14F-4D97-AF65-F5344CB8AC3E}">
        <p14:creationId xmlns:p14="http://schemas.microsoft.com/office/powerpoint/2010/main" val="4849771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stretch>
            <a:fillRect/>
          </a:stretch>
        </p:blipFill>
        <p:spPr>
          <a:xfrm>
            <a:off x="356380" y="1801154"/>
            <a:ext cx="9748349" cy="4682134"/>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51</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大阪府の住宅の居住面積（地域別）</a:t>
            </a:r>
          </a:p>
        </p:txBody>
      </p:sp>
      <p:sp>
        <p:nvSpPr>
          <p:cNvPr id="11" name="テキスト ボックス 10">
            <a:extLst>
              <a:ext uri="{FF2B5EF4-FFF2-40B4-BE49-F238E27FC236}">
                <a16:creationId xmlns:a16="http://schemas.microsoft.com/office/drawing/2014/main" id="{31F2395D-354F-4C63-9004-A29C07C436F9}"/>
              </a:ext>
            </a:extLst>
          </p:cNvPr>
          <p:cNvSpPr txBox="1"/>
          <p:nvPr/>
        </p:nvSpPr>
        <p:spPr>
          <a:xfrm>
            <a:off x="9872513" y="2637319"/>
            <a:ext cx="2203273" cy="1519253"/>
          </a:xfrm>
          <a:prstGeom prst="rect">
            <a:avLst/>
          </a:prstGeom>
          <a:noFill/>
        </p:spPr>
        <p:txBody>
          <a:bodyPr wrap="square" tIns="72000" bIns="0">
            <a:spAutoFit/>
          </a:bodyPr>
          <a:lstStyle/>
          <a:p>
            <a:pPr algn="just"/>
            <a:r>
              <a:rPr lang="ja-JP" altLang="en-US" sz="1000" b="1" dirty="0">
                <a:latin typeface="メイリオ" panose="020B0604030504040204" pitchFamily="50" charset="-128"/>
                <a:ea typeface="メイリオ" panose="020B0604030504040204" pitchFamily="50" charset="-128"/>
              </a:rPr>
              <a:t>最低居住面積水準</a:t>
            </a:r>
            <a:endParaRPr lang="en-US" altLang="ja-JP" sz="1000" b="1" dirty="0">
              <a:latin typeface="メイリオ" panose="020B0604030504040204" pitchFamily="50" charset="-128"/>
              <a:ea typeface="メイリオ" panose="020B0604030504040204" pitchFamily="50" charset="-128"/>
            </a:endParaRPr>
          </a:p>
          <a:p>
            <a:pPr algn="just"/>
            <a:endParaRPr lang="en-US" altLang="ja-JP" sz="200" b="1" dirty="0">
              <a:latin typeface="メイリオ" panose="020B0604030504040204" pitchFamily="50" charset="-128"/>
              <a:ea typeface="メイリオ" panose="020B0604030504040204" pitchFamily="50" charset="-128"/>
            </a:endParaRPr>
          </a:p>
          <a:p>
            <a:pPr marL="88900" algn="just"/>
            <a:r>
              <a:rPr lang="ja-JP" altLang="en-US" sz="1000" dirty="0">
                <a:latin typeface="メイリオ" panose="020B0604030504040204" pitchFamily="50" charset="-128"/>
                <a:ea typeface="メイリオ" panose="020B0604030504040204" pitchFamily="50" charset="-128"/>
              </a:rPr>
              <a:t>世帯人数に応じて、健康で文化的な住生活の基本とし必要不可欠な住宅 面積に関する水準</a:t>
            </a:r>
            <a:endParaRPr lang="en-US" altLang="ja-JP" sz="1000" dirty="0">
              <a:latin typeface="メイリオ" panose="020B0604030504040204" pitchFamily="50" charset="-128"/>
              <a:ea typeface="メイリオ" panose="020B0604030504040204" pitchFamily="50" charset="-128"/>
            </a:endParaRPr>
          </a:p>
          <a:p>
            <a:pPr algn="just"/>
            <a:endParaRPr lang="en-US" altLang="ja-JP" sz="200" b="1" dirty="0">
              <a:latin typeface="メイリオ" panose="020B0604030504040204" pitchFamily="50" charset="-128"/>
              <a:ea typeface="メイリオ" panose="020B0604030504040204" pitchFamily="50" charset="-128"/>
            </a:endParaRPr>
          </a:p>
          <a:p>
            <a:pPr algn="just"/>
            <a:r>
              <a:rPr lang="ja-JP" altLang="en-US" sz="1000" b="1" dirty="0">
                <a:latin typeface="メイリオ" panose="020B0604030504040204" pitchFamily="50" charset="-128"/>
                <a:ea typeface="メイリオ" panose="020B0604030504040204" pitchFamily="50" charset="-128"/>
              </a:rPr>
              <a:t>誘導居住面積水準</a:t>
            </a:r>
            <a:endParaRPr lang="en-US" altLang="ja-JP" sz="1000" b="1" dirty="0">
              <a:latin typeface="メイリオ" panose="020B0604030504040204" pitchFamily="50" charset="-128"/>
              <a:ea typeface="メイリオ" panose="020B0604030504040204" pitchFamily="50" charset="-128"/>
            </a:endParaRPr>
          </a:p>
          <a:p>
            <a:pPr marL="88900" algn="just"/>
            <a:r>
              <a:rPr lang="ja-JP" altLang="en-US" sz="1000" dirty="0">
                <a:latin typeface="メイリオ" panose="020B0604030504040204" pitchFamily="50" charset="-128"/>
                <a:ea typeface="メイリオ" panose="020B0604030504040204" pitchFamily="50" charset="-128"/>
              </a:rPr>
              <a:t>世帯人数に応じて、豊かな住生活の実現の前提として、多様なライフスタイルを想定した場合に必要と考えられる住宅の面積に関する</a:t>
            </a:r>
          </a:p>
        </p:txBody>
      </p:sp>
      <p:sp>
        <p:nvSpPr>
          <p:cNvPr id="22" name="テキスト ボックス 21">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第１回部会資料再掲</a:t>
            </a:r>
            <a:endParaRPr lang="ja-JP" altLang="en-US" sz="1200" dirty="0">
              <a:latin typeface="メイリオ" panose="020B0604030504040204" pitchFamily="50" charset="-128"/>
              <a:ea typeface="メイリオ" panose="020B0604030504040204" pitchFamily="50" charset="-128"/>
            </a:endParaRPr>
          </a:p>
        </p:txBody>
      </p:sp>
      <p:sp>
        <p:nvSpPr>
          <p:cNvPr id="25" name="テキスト ボックス 24">
            <a:extLst>
              <a:ext uri="{FF2B5EF4-FFF2-40B4-BE49-F238E27FC236}">
                <a16:creationId xmlns:a16="http://schemas.microsoft.com/office/drawing/2014/main" id="{9206D2BB-6CA7-47D0-8DBA-A5DB3206E306}"/>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年住宅・土地統計調査」（総務省統計局）より大阪府作成</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テキスト ボックス 53">
            <a:extLst>
              <a:ext uri="{FF2B5EF4-FFF2-40B4-BE49-F238E27FC236}">
                <a16:creationId xmlns:a16="http://schemas.microsoft.com/office/drawing/2014/main" id="{7B4E88DA-092A-4C0A-9BC3-2407F86F8BFF}"/>
              </a:ext>
            </a:extLst>
          </p:cNvPr>
          <p:cNvSpPr txBox="1"/>
          <p:nvPr/>
        </p:nvSpPr>
        <p:spPr>
          <a:xfrm>
            <a:off x="281615" y="1178210"/>
            <a:ext cx="11520000" cy="257369"/>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・大阪市の最低居住面積の水準以下となる住宅の割合が２割程度となっており、他地域に比べ低くなっている</a:t>
            </a:r>
          </a:p>
        </p:txBody>
      </p:sp>
      <p:sp>
        <p:nvSpPr>
          <p:cNvPr id="67" name="テキスト ボックス 66">
            <a:extLst>
              <a:ext uri="{FF2B5EF4-FFF2-40B4-BE49-F238E27FC236}">
                <a16:creationId xmlns:a16="http://schemas.microsoft.com/office/drawing/2014/main" id="{13FE8665-4016-4DB7-899C-1F8776D83D86}"/>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住宅ストックの状況</a:t>
            </a:r>
          </a:p>
        </p:txBody>
      </p:sp>
      <p:grpSp>
        <p:nvGrpSpPr>
          <p:cNvPr id="4" name="グループ化 3">
            <a:extLst>
              <a:ext uri="{FF2B5EF4-FFF2-40B4-BE49-F238E27FC236}">
                <a16:creationId xmlns:a16="http://schemas.microsoft.com/office/drawing/2014/main" id="{295D1B27-09B3-4A4D-A040-D61B2625B218}"/>
              </a:ext>
            </a:extLst>
          </p:cNvPr>
          <p:cNvGrpSpPr/>
          <p:nvPr/>
        </p:nvGrpSpPr>
        <p:grpSpPr>
          <a:xfrm>
            <a:off x="10085036" y="4146901"/>
            <a:ext cx="2025205" cy="1180699"/>
            <a:chOff x="10066002" y="3370416"/>
            <a:chExt cx="2025205" cy="1180699"/>
          </a:xfrm>
        </p:grpSpPr>
        <p:sp>
          <p:nvSpPr>
            <p:cNvPr id="68" name="テキスト ボックス 67">
              <a:extLst>
                <a:ext uri="{FF2B5EF4-FFF2-40B4-BE49-F238E27FC236}">
                  <a16:creationId xmlns:a16="http://schemas.microsoft.com/office/drawing/2014/main" id="{5A871005-3D45-4433-8D0F-694F072F3136}"/>
                </a:ext>
              </a:extLst>
            </p:cNvPr>
            <p:cNvSpPr txBox="1"/>
            <p:nvPr/>
          </p:nvSpPr>
          <p:spPr>
            <a:xfrm>
              <a:off x="10162036" y="3370416"/>
              <a:ext cx="1929171" cy="1180699"/>
            </a:xfrm>
            <a:prstGeom prst="rect">
              <a:avLst/>
            </a:prstGeom>
            <a:noFill/>
            <a:ln>
              <a:noFill/>
            </a:ln>
          </p:spPr>
          <p:txBody>
            <a:bodyPr wrap="square" tIns="72000" bIns="0">
              <a:spAutoFit/>
            </a:bodyPr>
            <a:lstStyle/>
            <a:p>
              <a:pPr algn="just"/>
              <a:r>
                <a:rPr lang="ja-JP" altLang="en-US" sz="1000" b="1" dirty="0">
                  <a:latin typeface="メイリオ" panose="020B0604030504040204" pitchFamily="50" charset="-128"/>
                  <a:ea typeface="メイリオ" panose="020B0604030504040204" pitchFamily="50" charset="-128"/>
                </a:rPr>
                <a:t>都市居住型</a:t>
              </a:r>
              <a:endParaRPr lang="en-US" altLang="ja-JP" sz="1000" b="1" dirty="0">
                <a:latin typeface="メイリオ" panose="020B0604030504040204" pitchFamily="50" charset="-128"/>
                <a:ea typeface="メイリオ" panose="020B0604030504040204" pitchFamily="50" charset="-128"/>
              </a:endParaRPr>
            </a:p>
            <a:p>
              <a:pPr marL="88900" algn="just"/>
              <a:r>
                <a:rPr lang="ja-JP" altLang="en-US" sz="1000" dirty="0">
                  <a:latin typeface="メイリオ" panose="020B0604030504040204" pitchFamily="50" charset="-128"/>
                  <a:ea typeface="メイリオ" panose="020B0604030504040204" pitchFamily="50" charset="-128"/>
                </a:rPr>
                <a:t>都市の中⼼及びその周辺における共同住宅居住を想定</a:t>
              </a:r>
              <a:endParaRPr lang="en-US" altLang="ja-JP" sz="1000" dirty="0">
                <a:latin typeface="メイリオ" panose="020B0604030504040204" pitchFamily="50" charset="-128"/>
                <a:ea typeface="メイリオ" panose="020B0604030504040204" pitchFamily="50" charset="-128"/>
              </a:endParaRPr>
            </a:p>
            <a:p>
              <a:pPr algn="just"/>
              <a:endParaRPr lang="en-US" altLang="ja-JP" sz="200" b="1" dirty="0">
                <a:latin typeface="メイリオ" panose="020B0604030504040204" pitchFamily="50" charset="-128"/>
                <a:ea typeface="メイリオ" panose="020B0604030504040204" pitchFamily="50" charset="-128"/>
              </a:endParaRPr>
            </a:p>
            <a:p>
              <a:pPr algn="just"/>
              <a:r>
                <a:rPr lang="ja-JP" altLang="en-US" sz="1000" b="1" dirty="0">
                  <a:latin typeface="メイリオ" panose="020B0604030504040204" pitchFamily="50" charset="-128"/>
                  <a:ea typeface="メイリオ" panose="020B0604030504040204" pitchFamily="50" charset="-128"/>
                </a:rPr>
                <a:t>⼀般型</a:t>
              </a:r>
              <a:endParaRPr lang="en-US" altLang="ja-JP" sz="1000" b="1" dirty="0">
                <a:latin typeface="メイリオ" panose="020B0604030504040204" pitchFamily="50" charset="-128"/>
                <a:ea typeface="メイリオ" panose="020B0604030504040204" pitchFamily="50" charset="-128"/>
              </a:endParaRPr>
            </a:p>
            <a:p>
              <a:pPr marL="88900" algn="just"/>
              <a:r>
                <a:rPr lang="ja-JP" altLang="en-US" sz="1000" dirty="0">
                  <a:latin typeface="メイリオ" panose="020B0604030504040204" pitchFamily="50" charset="-128"/>
                  <a:ea typeface="メイリオ" panose="020B0604030504040204" pitchFamily="50" charset="-128"/>
                </a:rPr>
                <a:t>都市の郊外及び都市部以外の⼀般地域における⼾建住宅居住を想定</a:t>
              </a:r>
            </a:p>
          </p:txBody>
        </p:sp>
        <p:sp>
          <p:nvSpPr>
            <p:cNvPr id="3" name="左大かっこ 2">
              <a:extLst>
                <a:ext uri="{FF2B5EF4-FFF2-40B4-BE49-F238E27FC236}">
                  <a16:creationId xmlns:a16="http://schemas.microsoft.com/office/drawing/2014/main" id="{A6F6D2F8-97EF-4DA8-A520-AB1F402A3837}"/>
                </a:ext>
              </a:extLst>
            </p:cNvPr>
            <p:cNvSpPr/>
            <p:nvPr/>
          </p:nvSpPr>
          <p:spPr>
            <a:xfrm>
              <a:off x="10066002" y="3499047"/>
              <a:ext cx="77164" cy="894631"/>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Tree>
    <p:extLst>
      <p:ext uri="{BB962C8B-B14F-4D97-AF65-F5344CB8AC3E}">
        <p14:creationId xmlns:p14="http://schemas.microsoft.com/office/powerpoint/2010/main" val="683565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図 39"/>
          <p:cNvPicPr>
            <a:picLocks noChangeAspect="1"/>
          </p:cNvPicPr>
          <p:nvPr/>
        </p:nvPicPr>
        <p:blipFill>
          <a:blip r:embed="rId3"/>
          <a:stretch>
            <a:fillRect/>
          </a:stretch>
        </p:blipFill>
        <p:spPr>
          <a:xfrm>
            <a:off x="205648" y="2367630"/>
            <a:ext cx="11626080" cy="4011516"/>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52</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5" y="576696"/>
            <a:ext cx="10980239"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大阪府の高齢者世帯が居住する住宅におけるバリアフリー化等の設備の導入状況（地域別）</a:t>
            </a:r>
          </a:p>
        </p:txBody>
      </p:sp>
      <p:sp>
        <p:nvSpPr>
          <p:cNvPr id="15" name="テキスト ボックス 14">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第１回部会資料再掲</a:t>
            </a:r>
            <a:endParaRPr lang="ja-JP" altLang="en-US" sz="1200" dirty="0">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F4B45DE0-C8FB-46EF-87B9-8319C53A9DF5}"/>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年住宅・土地統計調査」（総務省統計局）より大阪府作成</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40">
            <a:extLst>
              <a:ext uri="{FF2B5EF4-FFF2-40B4-BE49-F238E27FC236}">
                <a16:creationId xmlns:a16="http://schemas.microsoft.com/office/drawing/2014/main" id="{DAA9065B-B150-4082-A15C-37C8C853E9FC}"/>
              </a:ext>
            </a:extLst>
          </p:cNvPr>
          <p:cNvSpPr txBox="1"/>
          <p:nvPr/>
        </p:nvSpPr>
        <p:spPr>
          <a:xfrm>
            <a:off x="288000" y="1080000"/>
            <a:ext cx="11520000" cy="257369"/>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・三島地域、豊能地域でバリアフリー化の割合が比較的高い傾向</a:t>
            </a:r>
          </a:p>
        </p:txBody>
      </p:sp>
      <p:sp>
        <p:nvSpPr>
          <p:cNvPr id="42" name="テキスト ボックス 41">
            <a:extLst>
              <a:ext uri="{FF2B5EF4-FFF2-40B4-BE49-F238E27FC236}">
                <a16:creationId xmlns:a16="http://schemas.microsoft.com/office/drawing/2014/main" id="{154C3479-9200-4922-996A-8BD82ABCE67F}"/>
              </a:ext>
            </a:extLst>
          </p:cNvPr>
          <p:cNvSpPr txBox="1"/>
          <p:nvPr/>
        </p:nvSpPr>
        <p:spPr>
          <a:xfrm>
            <a:off x="618991" y="1576991"/>
            <a:ext cx="7107091" cy="719034"/>
          </a:xfrm>
          <a:prstGeom prst="rect">
            <a:avLst/>
          </a:prstGeom>
          <a:noFill/>
        </p:spPr>
        <p:txBody>
          <a:bodyPr wrap="square" tIns="72000" bIns="0">
            <a:spAutoFit/>
          </a:bodyPr>
          <a:lstStyle/>
          <a:p>
            <a:pPr marL="146050" indent="-146050" algn="just"/>
            <a:r>
              <a:rPr lang="ja-JP" altLang="en-US" sz="1050" dirty="0">
                <a:latin typeface="メイリオ" panose="020B0604030504040204" pitchFamily="50" charset="-128"/>
                <a:ea typeface="メイリオ" panose="020B0604030504040204" pitchFamily="50" charset="-128"/>
              </a:rPr>
              <a:t>　⼀定のバリアフリー化 ：⾼齢者等のための設備等のうち、以下のいずれかに該当すること </a:t>
            </a:r>
          </a:p>
          <a:p>
            <a:pPr marL="146050" indent="-146050" algn="just"/>
            <a:r>
              <a:rPr lang="ja-JP" altLang="en-US" sz="1050" dirty="0">
                <a:latin typeface="メイリオ" panose="020B0604030504040204" pitchFamily="50" charset="-128"/>
                <a:ea typeface="メイリオ" panose="020B0604030504040204" pitchFamily="50" charset="-128"/>
              </a:rPr>
              <a:t>　　・２箇所以上の⼿すりの設置 　　・段差のない屋内 </a:t>
            </a:r>
            <a:endParaRPr lang="en-US" altLang="ja-JP" sz="1050" dirty="0">
              <a:latin typeface="メイリオ" panose="020B0604030504040204" pitchFamily="50" charset="-128"/>
              <a:ea typeface="メイリオ" panose="020B0604030504040204" pitchFamily="50" charset="-128"/>
            </a:endParaRPr>
          </a:p>
          <a:p>
            <a:pPr marL="146050" indent="-146050" algn="just"/>
            <a:r>
              <a:rPr lang="ja-JP" altLang="en-US" sz="1050" dirty="0">
                <a:latin typeface="メイリオ" panose="020B0604030504040204" pitchFamily="50" charset="-128"/>
                <a:ea typeface="メイリオ" panose="020B0604030504040204" pitchFamily="50" charset="-128"/>
              </a:rPr>
              <a:t>　⾼度のバリアフリー化：⾼齢者等のための設備等のうち、以下のいずれにも該当すること </a:t>
            </a:r>
          </a:p>
          <a:p>
            <a:pPr marL="146050" indent="-146050" algn="just"/>
            <a:r>
              <a:rPr lang="ja-JP" altLang="en-US" sz="1050" dirty="0">
                <a:latin typeface="メイリオ" panose="020B0604030504040204" pitchFamily="50" charset="-128"/>
                <a:ea typeface="メイリオ" panose="020B0604030504040204" pitchFamily="50" charset="-128"/>
              </a:rPr>
              <a:t>　　・２箇所以上の⼿すりの設置 　　・段差のない屋内　　・廊下などが⾞いすで通⾏可能な幅</a:t>
            </a:r>
          </a:p>
        </p:txBody>
      </p:sp>
      <p:sp>
        <p:nvSpPr>
          <p:cNvPr id="44" name="テキスト ボックス 43">
            <a:extLst>
              <a:ext uri="{FF2B5EF4-FFF2-40B4-BE49-F238E27FC236}">
                <a16:creationId xmlns:a16="http://schemas.microsoft.com/office/drawing/2014/main" id="{69A2A14B-62A3-470C-96F0-F05A97A09905}"/>
              </a:ext>
            </a:extLst>
          </p:cNvPr>
          <p:cNvSpPr txBox="1"/>
          <p:nvPr/>
        </p:nvSpPr>
        <p:spPr>
          <a:xfrm>
            <a:off x="515517" y="1358563"/>
            <a:ext cx="6925215" cy="234286"/>
          </a:xfrm>
          <a:prstGeom prst="rect">
            <a:avLst/>
          </a:prstGeom>
          <a:noFill/>
        </p:spPr>
        <p:txBody>
          <a:bodyPr wrap="square" tIns="72000" bIns="0">
            <a:spAutoFit/>
          </a:bodyPr>
          <a:lstStyle/>
          <a:p>
            <a:pPr marL="146050" indent="-146050" algn="just"/>
            <a:r>
              <a:rPr lang="ja-JP" altLang="en-US" sz="1050" dirty="0">
                <a:latin typeface="メイリオ" panose="020B0604030504040204" pitchFamily="50" charset="-128"/>
                <a:ea typeface="メイリオ" panose="020B0604030504040204" pitchFamily="50" charset="-128"/>
              </a:rPr>
              <a:t>バリアフリー化住宅：⼈が居住する住宅について、バリアフリー化の状況を次のとおり区分した </a:t>
            </a:r>
          </a:p>
        </p:txBody>
      </p:sp>
      <p:sp>
        <p:nvSpPr>
          <p:cNvPr id="45" name="テキスト ボックス 44">
            <a:extLst>
              <a:ext uri="{FF2B5EF4-FFF2-40B4-BE49-F238E27FC236}">
                <a16:creationId xmlns:a16="http://schemas.microsoft.com/office/drawing/2014/main" id="{26FEEEB6-55EF-4A77-B7DB-A3292CA8DDC6}"/>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住宅ストックの状況</a:t>
            </a:r>
          </a:p>
        </p:txBody>
      </p:sp>
    </p:spTree>
    <p:extLst>
      <p:ext uri="{BB962C8B-B14F-4D97-AF65-F5344CB8AC3E}">
        <p14:creationId xmlns:p14="http://schemas.microsoft.com/office/powerpoint/2010/main" val="5044114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146974" y="1555618"/>
            <a:ext cx="11660400" cy="5009628"/>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53</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大阪府の住宅における省エネルギー設備等の導入状況（地域別）</a:t>
            </a:r>
          </a:p>
        </p:txBody>
      </p:sp>
      <p:sp>
        <p:nvSpPr>
          <p:cNvPr id="15" name="テキスト ボックス 14">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第１回部会資料再掲</a:t>
            </a:r>
            <a:endParaRPr lang="ja-JP" altLang="en-US" sz="1200" dirty="0">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43E904D0-7A08-466F-8707-1EEA6D460C19}"/>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年住宅・土地統計調査」（総務省統計局）より大阪府作成</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テキスト ボックス 54">
            <a:extLst>
              <a:ext uri="{FF2B5EF4-FFF2-40B4-BE49-F238E27FC236}">
                <a16:creationId xmlns:a16="http://schemas.microsoft.com/office/drawing/2014/main" id="{BF988053-4924-4858-9E10-FEDA4483CE2E}"/>
              </a:ext>
            </a:extLst>
          </p:cNvPr>
          <p:cNvSpPr txBox="1"/>
          <p:nvPr/>
        </p:nvSpPr>
        <p:spPr>
          <a:xfrm>
            <a:off x="288000" y="1080000"/>
            <a:ext cx="11520000" cy="257369"/>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・大阪市、中河内地域は府全体より設備等の導入の割合が低い傾向</a:t>
            </a:r>
          </a:p>
        </p:txBody>
      </p:sp>
      <p:sp>
        <p:nvSpPr>
          <p:cNvPr id="56" name="テキスト ボックス 55">
            <a:extLst>
              <a:ext uri="{FF2B5EF4-FFF2-40B4-BE49-F238E27FC236}">
                <a16:creationId xmlns:a16="http://schemas.microsoft.com/office/drawing/2014/main" id="{42C394DC-D072-471B-B9F0-69B2C45E9A26}"/>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住宅ストックの状況</a:t>
            </a:r>
          </a:p>
        </p:txBody>
      </p:sp>
    </p:spTree>
    <p:extLst>
      <p:ext uri="{BB962C8B-B14F-4D97-AF65-F5344CB8AC3E}">
        <p14:creationId xmlns:p14="http://schemas.microsoft.com/office/powerpoint/2010/main" val="15051519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656581"/>
            <a:ext cx="12192000" cy="792088"/>
          </a:xfrm>
          <a:prstGeom prst="rect">
            <a:avLst/>
          </a:prstGeom>
          <a:solidFill>
            <a:schemeClr val="tx1">
              <a:lumMod val="75000"/>
              <a:lumOff val="25000"/>
            </a:schemeClr>
          </a:solidFill>
          <a:ln>
            <a:noFill/>
          </a:ln>
          <a:effec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lnSpc>
                <a:spcPct val="130000"/>
              </a:lnSpc>
              <a:tabLst/>
              <a:defRPr/>
            </a:pPr>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400" b="1" dirty="0">
                <a:latin typeface="メイリオ" panose="020B0604030504040204" pitchFamily="50" charset="-128"/>
                <a:ea typeface="メイリオ" panose="020B0604030504040204" pitchFamily="50" charset="-128"/>
                <a:cs typeface="Meiryo UI" panose="020B0604030504040204" pitchFamily="50" charset="-128"/>
              </a:rPr>
              <a:t> ３．ライフスタイルの多様化</a:t>
            </a:r>
          </a:p>
        </p:txBody>
      </p:sp>
      <p:graphicFrame>
        <p:nvGraphicFramePr>
          <p:cNvPr id="8" name="表 7"/>
          <p:cNvGraphicFramePr>
            <a:graphicFrameLocks noGrp="1"/>
          </p:cNvGraphicFramePr>
          <p:nvPr>
            <p:extLst>
              <p:ext uri="{D42A27DB-BD31-4B8C-83A1-F6EECF244321}">
                <p14:modId xmlns:p14="http://schemas.microsoft.com/office/powerpoint/2010/main" val="4253758311"/>
              </p:ext>
            </p:extLst>
          </p:nvPr>
        </p:nvGraphicFramePr>
        <p:xfrm>
          <a:off x="2907672" y="1800000"/>
          <a:ext cx="6794048" cy="3780000"/>
        </p:xfrm>
        <a:graphic>
          <a:graphicData uri="http://schemas.openxmlformats.org/drawingml/2006/table">
            <a:tbl>
              <a:tblPr firstRow="1">
                <a:tableStyleId>{22838BEF-8BB2-4498-84A7-C5851F593DF1}</a:tableStyleId>
              </a:tblPr>
              <a:tblGrid>
                <a:gridCol w="147597">
                  <a:extLst>
                    <a:ext uri="{9D8B030D-6E8A-4147-A177-3AD203B41FA5}">
                      <a16:colId xmlns:a16="http://schemas.microsoft.com/office/drawing/2014/main" val="20000"/>
                    </a:ext>
                  </a:extLst>
                </a:gridCol>
                <a:gridCol w="5802829">
                  <a:extLst>
                    <a:ext uri="{9D8B030D-6E8A-4147-A177-3AD203B41FA5}">
                      <a16:colId xmlns:a16="http://schemas.microsoft.com/office/drawing/2014/main" val="20001"/>
                    </a:ext>
                  </a:extLst>
                </a:gridCol>
                <a:gridCol w="843622">
                  <a:extLst>
                    <a:ext uri="{9D8B030D-6E8A-4147-A177-3AD203B41FA5}">
                      <a16:colId xmlns:a16="http://schemas.microsoft.com/office/drawing/2014/main" val="20002"/>
                    </a:ext>
                  </a:extLst>
                </a:gridCol>
              </a:tblGrid>
              <a:tr h="540000">
                <a:tc rowSpan="7">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lang="ja-JP" altLang="en-US" sz="18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・テレワークの状況</a:t>
                      </a:r>
                      <a:endParaRPr lang="en-US" altLang="ja-JP"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P55</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0000">
                <a:tc vMerge="1">
                  <a:txBody>
                    <a:bodyPr/>
                    <a:lstStyle/>
                    <a:p>
                      <a:endParaRPr kumimoji="1" lang="ja-JP"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a:t>
                      </a: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・他拠点居住の状況</a:t>
                      </a:r>
                      <a:endPar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P62</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540000">
                <a:tc vMerge="1">
                  <a:txBody>
                    <a:bodyPr/>
                    <a:lstStyle/>
                    <a:p>
                      <a:endParaRPr kumimoji="1" lang="ja-JP" altLang="en-US"/>
                    </a:p>
                  </a:txBody>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a:t>
                      </a: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a:t>
                      </a: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シェアハウスの状況</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P65</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40000">
                <a:tc vMerge="1">
                  <a:txBody>
                    <a:bodyPr/>
                    <a:lstStyle/>
                    <a:p>
                      <a:endParaRPr kumimoji="1" lang="ja-JP" altLang="en-US"/>
                    </a:p>
                  </a:txBody>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・民泊の状況</a:t>
                      </a:r>
                      <a:endParaRPr kumimoji="1"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P67</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4"/>
                  </a:ext>
                </a:extLst>
              </a:tr>
              <a:tr h="540000">
                <a:tc vMerge="1">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600" b="0" dirty="0">
                          <a:solidFill>
                            <a:srgbClr val="000000"/>
                          </a:solidFill>
                          <a:latin typeface="メイリオ" panose="020B0604030504040204" pitchFamily="50" charset="-128"/>
                          <a:ea typeface="メイリオ" panose="020B0604030504040204" pitchFamily="50" charset="-128"/>
                          <a:cs typeface="Meiryo UI" panose="020B0604030504040204" pitchFamily="50" charset="-128"/>
                        </a:rPr>
                        <a:t>　・住教育の取り組み</a:t>
                      </a:r>
                      <a:endParaRPr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P71</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40000">
                <a:tc vMerge="1">
                  <a:txBody>
                    <a:bodyPr/>
                    <a:lstStyle/>
                    <a:p>
                      <a:endParaRPr kumimoji="1" lang="ja-JP"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600" b="0" dirty="0">
                          <a:solidFill>
                            <a:srgbClr val="000000"/>
                          </a:solidFill>
                          <a:latin typeface="メイリオ" panose="020B0604030504040204" pitchFamily="50" charset="-128"/>
                          <a:ea typeface="メイリオ" panose="020B0604030504040204" pitchFamily="50" charset="-128"/>
                          <a:cs typeface="Meiryo UI" panose="020B0604030504040204" pitchFamily="50" charset="-128"/>
                        </a:rPr>
                        <a:t>　・</a:t>
                      </a: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住生活リテラシーに係る動き</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P72</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55910738"/>
                  </a:ext>
                </a:extLst>
              </a:tr>
              <a:tr h="540000">
                <a:tc vMerge="1">
                  <a:txBody>
                    <a:bodyPr/>
                    <a:lstStyle/>
                    <a:p>
                      <a:endParaRPr kumimoji="1" lang="ja-JP"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a:t>
                      </a:r>
                      <a:r>
                        <a:rPr lang="zh-TW"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既存住宅状況調査</a:t>
                      </a:r>
                      <a:endPar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P74</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2030816"/>
                  </a:ext>
                </a:extLst>
              </a:tr>
            </a:tbl>
          </a:graphicData>
        </a:graphic>
      </p:graphicFrame>
    </p:spTree>
    <p:extLst>
      <p:ext uri="{BB962C8B-B14F-4D97-AF65-F5344CB8AC3E}">
        <p14:creationId xmlns:p14="http://schemas.microsoft.com/office/powerpoint/2010/main" val="10415545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テキスト ボックス 27">
            <a:extLst>
              <a:ext uri="{FF2B5EF4-FFF2-40B4-BE49-F238E27FC236}">
                <a16:creationId xmlns:a16="http://schemas.microsoft.com/office/drawing/2014/main" id="{6B2B05AA-D888-43E3-8500-963E91B73BF2}"/>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令和５年度テレワーク人口実態調査</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55</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多様な住まい方（テレワーク①）</a:t>
            </a:r>
          </a:p>
        </p:txBody>
      </p:sp>
      <p:sp>
        <p:nvSpPr>
          <p:cNvPr id="11" name="テキスト ボックス 10">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ライフスタイルの多様化</a:t>
            </a:r>
          </a:p>
        </p:txBody>
      </p:sp>
      <p:sp>
        <p:nvSpPr>
          <p:cNvPr id="15" name="テキスト ボックス 14">
            <a:extLst>
              <a:ext uri="{FF2B5EF4-FFF2-40B4-BE49-F238E27FC236}">
                <a16:creationId xmlns:a16="http://schemas.microsoft.com/office/drawing/2014/main" id="{FB24E4D4-2BF3-4A03-A7FE-FAAAF5DD03DC}"/>
              </a:ext>
            </a:extLst>
          </p:cNvPr>
          <p:cNvSpPr txBox="1"/>
          <p:nvPr/>
        </p:nvSpPr>
        <p:spPr>
          <a:xfrm>
            <a:off x="360000" y="1620000"/>
            <a:ext cx="3359150" cy="257369"/>
          </a:xfrm>
          <a:prstGeom prst="rect">
            <a:avLst/>
          </a:prstGeom>
          <a:noFill/>
        </p:spPr>
        <p:txBody>
          <a:bodyPr wrap="square" tIns="72000" bIns="0">
            <a:spAutoFit/>
          </a:bodyPr>
          <a:lstStyle/>
          <a:p>
            <a:pPr algn="just"/>
            <a:r>
              <a:rPr lang="ja-JP" altLang="en-US" sz="1200" b="1" dirty="0">
                <a:latin typeface="メイリオ" panose="020B0604030504040204" pitchFamily="50" charset="-128"/>
                <a:ea typeface="メイリオ" panose="020B0604030504040204" pitchFamily="50" charset="-128"/>
              </a:rPr>
              <a:t>雇用型テレワーカーの割合（居住地域別）</a:t>
            </a:r>
            <a:endParaRPr lang="en-US" altLang="ja-JP" sz="1200" b="1" dirty="0">
              <a:latin typeface="メイリオ" panose="020B0604030504040204" pitchFamily="50" charset="-128"/>
              <a:ea typeface="メイリオ" panose="020B0604030504040204" pitchFamily="50" charset="-128"/>
            </a:endParaRPr>
          </a:p>
        </p:txBody>
      </p:sp>
      <p:pic>
        <p:nvPicPr>
          <p:cNvPr id="6" name="図 5"/>
          <p:cNvPicPr>
            <a:picLocks noChangeAspect="1"/>
          </p:cNvPicPr>
          <p:nvPr/>
        </p:nvPicPr>
        <p:blipFill rotWithShape="1">
          <a:blip r:embed="rId3"/>
          <a:srcRect t="7455"/>
          <a:stretch/>
        </p:blipFill>
        <p:spPr>
          <a:xfrm>
            <a:off x="463555" y="1885949"/>
            <a:ext cx="5036991" cy="4241029"/>
          </a:xfrm>
          <a:prstGeom prst="rect">
            <a:avLst/>
          </a:prstGeom>
        </p:spPr>
      </p:pic>
      <p:pic>
        <p:nvPicPr>
          <p:cNvPr id="7" name="図 6"/>
          <p:cNvPicPr>
            <a:picLocks noChangeAspect="1"/>
          </p:cNvPicPr>
          <p:nvPr/>
        </p:nvPicPr>
        <p:blipFill>
          <a:blip r:embed="rId4"/>
          <a:stretch>
            <a:fillRect/>
          </a:stretch>
        </p:blipFill>
        <p:spPr>
          <a:xfrm>
            <a:off x="517525" y="6106950"/>
            <a:ext cx="3204994" cy="582322"/>
          </a:xfrm>
          <a:prstGeom prst="rect">
            <a:avLst/>
          </a:prstGeom>
        </p:spPr>
      </p:pic>
      <p:pic>
        <p:nvPicPr>
          <p:cNvPr id="10" name="図 9"/>
          <p:cNvPicPr>
            <a:picLocks noChangeAspect="1"/>
          </p:cNvPicPr>
          <p:nvPr/>
        </p:nvPicPr>
        <p:blipFill rotWithShape="1">
          <a:blip r:embed="rId5"/>
          <a:srcRect l="28242" t="49023" r="556" b="6320"/>
          <a:stretch/>
        </p:blipFill>
        <p:spPr>
          <a:xfrm>
            <a:off x="6337300" y="4277084"/>
            <a:ext cx="5147651" cy="2032045"/>
          </a:xfrm>
          <a:prstGeom prst="rect">
            <a:avLst/>
          </a:prstGeom>
        </p:spPr>
      </p:pic>
      <p:pic>
        <p:nvPicPr>
          <p:cNvPr id="8" name="図 7"/>
          <p:cNvPicPr>
            <a:picLocks noChangeAspect="1"/>
          </p:cNvPicPr>
          <p:nvPr/>
        </p:nvPicPr>
        <p:blipFill rotWithShape="1">
          <a:blip r:embed="rId6"/>
          <a:srcRect l="72307" t="33793" r="1672" b="45224"/>
          <a:stretch/>
        </p:blipFill>
        <p:spPr>
          <a:xfrm>
            <a:off x="6518274" y="6153757"/>
            <a:ext cx="1747838" cy="640557"/>
          </a:xfrm>
          <a:prstGeom prst="rect">
            <a:avLst/>
          </a:prstGeom>
        </p:spPr>
      </p:pic>
      <p:sp>
        <p:nvSpPr>
          <p:cNvPr id="24" name="テキスト ボックス 23">
            <a:extLst>
              <a:ext uri="{FF2B5EF4-FFF2-40B4-BE49-F238E27FC236}">
                <a16:creationId xmlns:a16="http://schemas.microsoft.com/office/drawing/2014/main" id="{FB24E4D4-2BF3-4A03-A7FE-FAAAF5DD03DC}"/>
              </a:ext>
            </a:extLst>
          </p:cNvPr>
          <p:cNvSpPr txBox="1"/>
          <p:nvPr/>
        </p:nvSpPr>
        <p:spPr>
          <a:xfrm>
            <a:off x="5831206" y="1620000"/>
            <a:ext cx="3359150" cy="257369"/>
          </a:xfrm>
          <a:prstGeom prst="rect">
            <a:avLst/>
          </a:prstGeom>
          <a:noFill/>
        </p:spPr>
        <p:txBody>
          <a:bodyPr wrap="square" tIns="72000" bIns="0">
            <a:spAutoFit/>
          </a:bodyPr>
          <a:lstStyle/>
          <a:p>
            <a:pPr algn="just"/>
            <a:r>
              <a:rPr lang="ja-JP" altLang="en-US" sz="1200" b="1" dirty="0">
                <a:latin typeface="メイリオ" panose="020B0604030504040204" pitchFamily="50" charset="-128"/>
                <a:ea typeface="メイリオ" panose="020B0604030504040204" pitchFamily="50" charset="-128"/>
              </a:rPr>
              <a:t>テレワークの継続意向</a:t>
            </a:r>
            <a:endParaRPr lang="en-US" altLang="ja-JP" sz="1200" b="1" dirty="0">
              <a:latin typeface="メイリオ" panose="020B0604030504040204" pitchFamily="50" charset="-128"/>
              <a:ea typeface="メイリオ" panose="020B0604030504040204" pitchFamily="50" charset="-128"/>
            </a:endParaRPr>
          </a:p>
        </p:txBody>
      </p:sp>
      <p:sp>
        <p:nvSpPr>
          <p:cNvPr id="22" name="テキスト ボックス 21">
            <a:extLst>
              <a:ext uri="{FF2B5EF4-FFF2-40B4-BE49-F238E27FC236}">
                <a16:creationId xmlns:a16="http://schemas.microsoft.com/office/drawing/2014/main" id="{D39DCF37-5C78-419C-9744-D6A4B030678D}"/>
              </a:ext>
            </a:extLst>
          </p:cNvPr>
          <p:cNvSpPr txBox="1"/>
          <p:nvPr/>
        </p:nvSpPr>
        <p:spPr>
          <a:xfrm>
            <a:off x="288000" y="1032375"/>
            <a:ext cx="11520000" cy="626701"/>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・コロナ禍を境に、テレワーク実施率は増加傾向にある。近畿圏は令和５年度で</a:t>
            </a:r>
            <a:r>
              <a:rPr lang="en-US" altLang="ja-JP" sz="1200" dirty="0">
                <a:latin typeface="メイリオ" panose="020B0604030504040204" pitchFamily="50" charset="-128"/>
                <a:ea typeface="メイリオ" panose="020B0604030504040204" pitchFamily="50" charset="-128"/>
              </a:rPr>
              <a:t>24.8</a:t>
            </a:r>
            <a:r>
              <a:rPr lang="ja-JP" altLang="en-US" sz="1200" dirty="0">
                <a:latin typeface="メイリオ" panose="020B0604030504040204" pitchFamily="50" charset="-128"/>
                <a:ea typeface="メイリオ" panose="020B0604030504040204" pitchFamily="50" charset="-128"/>
              </a:rPr>
              <a:t>％となっており、全国平均とおおむね同様の推移となっている</a:t>
            </a:r>
          </a:p>
          <a:p>
            <a:pPr marL="146050" indent="-146050" algn="just"/>
            <a:r>
              <a:rPr lang="ja-JP" altLang="en-US" sz="1200" dirty="0">
                <a:latin typeface="メイリオ" panose="020B0604030504040204" pitchFamily="50" charset="-128"/>
                <a:ea typeface="メイリオ" panose="020B0604030504040204" pitchFamily="50" charset="-128"/>
              </a:rPr>
              <a:t>・今後の継続以降は、テレワーカーの約７割が継続意向、非テレワーカーの約２割が実施意向にあり、理由として「時間の有効活用」や「通勤の負担軽減」」が挙げられている</a:t>
            </a:r>
          </a:p>
        </p:txBody>
      </p:sp>
      <p:pic>
        <p:nvPicPr>
          <p:cNvPr id="23" name="図 22">
            <a:extLst>
              <a:ext uri="{FF2B5EF4-FFF2-40B4-BE49-F238E27FC236}">
                <a16:creationId xmlns:a16="http://schemas.microsoft.com/office/drawing/2014/main" id="{0FD33E5C-5A87-492C-9707-D02000BA1EDE}"/>
              </a:ext>
            </a:extLst>
          </p:cNvPr>
          <p:cNvPicPr>
            <a:picLocks noChangeAspect="1"/>
          </p:cNvPicPr>
          <p:nvPr/>
        </p:nvPicPr>
        <p:blipFill rotWithShape="1">
          <a:blip r:embed="rId5"/>
          <a:srcRect l="28255" t="1285" r="757" b="53215"/>
          <a:stretch/>
        </p:blipFill>
        <p:spPr>
          <a:xfrm>
            <a:off x="6356349" y="2079675"/>
            <a:ext cx="5107587" cy="2060525"/>
          </a:xfrm>
          <a:prstGeom prst="rect">
            <a:avLst/>
          </a:prstGeom>
        </p:spPr>
      </p:pic>
      <p:sp>
        <p:nvSpPr>
          <p:cNvPr id="25" name="テキスト ボックス 24">
            <a:extLst>
              <a:ext uri="{FF2B5EF4-FFF2-40B4-BE49-F238E27FC236}">
                <a16:creationId xmlns:a16="http://schemas.microsoft.com/office/drawing/2014/main" id="{F4988221-9A1C-4558-BE22-193786ADC998}"/>
              </a:ext>
            </a:extLst>
          </p:cNvPr>
          <p:cNvSpPr txBox="1"/>
          <p:nvPr/>
        </p:nvSpPr>
        <p:spPr>
          <a:xfrm>
            <a:off x="6022194" y="1860963"/>
            <a:ext cx="3561226" cy="226591"/>
          </a:xfrm>
          <a:prstGeom prst="rect">
            <a:avLst/>
          </a:prstGeom>
          <a:noFill/>
        </p:spPr>
        <p:txBody>
          <a:bodyPr wrap="square" tIns="72000" bIns="0">
            <a:spAutoFit/>
          </a:bodyPr>
          <a:lstStyle/>
          <a:p>
            <a:pPr algn="just"/>
            <a:r>
              <a:rPr lang="ja-JP" altLang="en-US" sz="1000" dirty="0">
                <a:latin typeface="メイリオ" panose="020B0604030504040204" pitchFamily="50" charset="-128"/>
                <a:ea typeface="メイリオ" panose="020B0604030504040204" pitchFamily="50" charset="-128"/>
              </a:rPr>
              <a:t>今後のテレワークの継続意向（テレワーカー）</a:t>
            </a:r>
            <a:endParaRPr lang="en-US" altLang="ja-JP" sz="1000" dirty="0">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C5DE6B2D-16E1-4F6A-87CD-817B79585683}"/>
              </a:ext>
            </a:extLst>
          </p:cNvPr>
          <p:cNvSpPr txBox="1"/>
          <p:nvPr/>
        </p:nvSpPr>
        <p:spPr>
          <a:xfrm>
            <a:off x="6022194" y="4043145"/>
            <a:ext cx="3561226" cy="226591"/>
          </a:xfrm>
          <a:prstGeom prst="rect">
            <a:avLst/>
          </a:prstGeom>
          <a:noFill/>
        </p:spPr>
        <p:txBody>
          <a:bodyPr wrap="square" tIns="72000" bIns="0">
            <a:spAutoFit/>
          </a:bodyPr>
          <a:lstStyle/>
          <a:p>
            <a:pPr algn="just"/>
            <a:r>
              <a:rPr lang="ja-JP" altLang="en-US" sz="1000" dirty="0">
                <a:latin typeface="メイリオ" panose="020B0604030504040204" pitchFamily="50" charset="-128"/>
                <a:ea typeface="メイリオ" panose="020B0604030504040204" pitchFamily="50" charset="-128"/>
              </a:rPr>
              <a:t>今後のテレワークの実施意向（非テレワーカー）</a:t>
            </a:r>
            <a:endParaRPr lang="en-US" altLang="ja-JP"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594689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テキスト ボックス 27">
            <a:extLst>
              <a:ext uri="{FF2B5EF4-FFF2-40B4-BE49-F238E27FC236}">
                <a16:creationId xmlns:a16="http://schemas.microsoft.com/office/drawing/2014/main" id="{6B2B05AA-D888-43E3-8500-963E91B73BF2}"/>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出典：社会資本整備審議会住宅宅地分科会（第</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54</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回）</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資料（抜粋）</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56</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多様な住まい方（テレワーク②）</a:t>
            </a:r>
          </a:p>
        </p:txBody>
      </p:sp>
      <p:sp>
        <p:nvSpPr>
          <p:cNvPr id="22" name="テキスト ボックス 21">
            <a:extLst>
              <a:ext uri="{FF2B5EF4-FFF2-40B4-BE49-F238E27FC236}">
                <a16:creationId xmlns:a16="http://schemas.microsoft.com/office/drawing/2014/main" id="{D39DCF37-5C78-419C-9744-D6A4B030678D}"/>
              </a:ext>
            </a:extLst>
          </p:cNvPr>
          <p:cNvSpPr txBox="1"/>
          <p:nvPr/>
        </p:nvSpPr>
        <p:spPr>
          <a:xfrm>
            <a:off x="288000" y="1080000"/>
            <a:ext cx="11520000" cy="595923"/>
          </a:xfrm>
          <a:prstGeom prst="rect">
            <a:avLst/>
          </a:prstGeom>
          <a:noFill/>
        </p:spPr>
        <p:txBody>
          <a:bodyPr wrap="square" tIns="72000" bIns="0">
            <a:spAutoFit/>
          </a:bodyPr>
          <a:lstStyle/>
          <a:p>
            <a:pPr marL="146050" indent="-146050" algn="just"/>
            <a:r>
              <a:rPr lang="ja-JP" altLang="en-US" sz="1600" b="1" dirty="0">
                <a:latin typeface="メイリオ" panose="020B0604030504040204" pitchFamily="50" charset="-128"/>
                <a:ea typeface="メイリオ" panose="020B0604030504040204" pitchFamily="50" charset="-128"/>
              </a:rPr>
              <a:t>住まいに関する意識等に関する調査</a:t>
            </a:r>
            <a:r>
              <a:rPr lang="ja-JP" altLang="en-US" sz="1200" dirty="0">
                <a:latin typeface="メイリオ" panose="020B0604030504040204" pitchFamily="50" charset="-128"/>
                <a:ea typeface="メイリオ" panose="020B0604030504040204" pitchFamily="50" charset="-128"/>
              </a:rPr>
              <a:t>（国土交通省：インターネット調査、令和</a:t>
            </a:r>
            <a:r>
              <a:rPr lang="en-US" altLang="ja-JP" sz="1200" dirty="0">
                <a:latin typeface="メイリオ" panose="020B0604030504040204" pitchFamily="50" charset="-128"/>
                <a:ea typeface="メイリオ" panose="020B0604030504040204" pitchFamily="50" charset="-128"/>
              </a:rPr>
              <a:t>2</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10</a:t>
            </a:r>
            <a:r>
              <a:rPr lang="ja-JP" altLang="en-US" sz="1200" dirty="0">
                <a:latin typeface="メイリオ" panose="020B0604030504040204" pitchFamily="50" charset="-128"/>
                <a:ea typeface="メイリオ" panose="020B0604030504040204" pitchFamily="50" charset="-128"/>
              </a:rPr>
              <a:t>月</a:t>
            </a:r>
            <a:r>
              <a:rPr lang="en-US" altLang="ja-JP" sz="1200" dirty="0">
                <a:latin typeface="メイリオ" panose="020B0604030504040204" pitchFamily="50" charset="-128"/>
                <a:ea typeface="メイリオ" panose="020B0604030504040204" pitchFamily="50" charset="-128"/>
              </a:rPr>
              <a:t>13</a:t>
            </a:r>
            <a:r>
              <a:rPr lang="ja-JP" altLang="en-US" sz="1200" dirty="0">
                <a:latin typeface="メイリオ" panose="020B0604030504040204" pitchFamily="50" charset="-128"/>
                <a:ea typeface="メイリオ" panose="020B0604030504040204" pitchFamily="50" charset="-128"/>
              </a:rPr>
              <a:t>日～</a:t>
            </a:r>
            <a:r>
              <a:rPr lang="en-US" altLang="ja-JP" sz="1200" dirty="0">
                <a:latin typeface="メイリオ" panose="020B0604030504040204" pitchFamily="50" charset="-128"/>
                <a:ea typeface="メイリオ" panose="020B0604030504040204" pitchFamily="50" charset="-128"/>
              </a:rPr>
              <a:t>10</a:t>
            </a:r>
            <a:r>
              <a:rPr lang="ja-JP" altLang="en-US" sz="1200" dirty="0">
                <a:latin typeface="メイリオ" panose="020B0604030504040204" pitchFamily="50" charset="-128"/>
                <a:ea typeface="メイリオ" panose="020B0604030504040204" pitchFamily="50" charset="-128"/>
              </a:rPr>
              <a:t>月</a:t>
            </a:r>
            <a:r>
              <a:rPr lang="en-US" altLang="ja-JP" sz="1200" dirty="0">
                <a:latin typeface="メイリオ" panose="020B0604030504040204" pitchFamily="50" charset="-128"/>
                <a:ea typeface="メイリオ" panose="020B0604030504040204" pitchFamily="50" charset="-128"/>
              </a:rPr>
              <a:t>16</a:t>
            </a:r>
            <a:r>
              <a:rPr lang="ja-JP" altLang="en-US" sz="1200" dirty="0">
                <a:latin typeface="メイリオ" panose="020B0604030504040204" pitchFamily="50" charset="-128"/>
                <a:ea typeface="メイリオ" panose="020B0604030504040204" pitchFamily="50" charset="-128"/>
              </a:rPr>
              <a:t>日）</a:t>
            </a:r>
            <a:endParaRPr lang="en-US" altLang="ja-JP" sz="1200" dirty="0">
              <a:latin typeface="メイリオ" panose="020B0604030504040204" pitchFamily="50" charset="-128"/>
              <a:ea typeface="メイリオ" panose="020B0604030504040204" pitchFamily="50" charset="-128"/>
            </a:endParaRPr>
          </a:p>
          <a:p>
            <a:pPr marL="146050" indent="-146050" algn="just"/>
            <a:endParaRPr lang="en-US" altLang="ja-JP" sz="600" dirty="0">
              <a:latin typeface="メイリオ" panose="020B0604030504040204" pitchFamily="50" charset="-128"/>
              <a:ea typeface="メイリオ" panose="020B0604030504040204" pitchFamily="50" charset="-128"/>
            </a:endParaRPr>
          </a:p>
          <a:p>
            <a:pPr marL="88900" algn="just"/>
            <a:r>
              <a:rPr lang="ja-JP" altLang="en-US" sz="1200" b="1" dirty="0">
                <a:latin typeface="メイリオ" panose="020B0604030504040204" pitchFamily="50" charset="-128"/>
                <a:ea typeface="メイリオ" panose="020B0604030504040204" pitchFamily="50" charset="-128"/>
              </a:rPr>
              <a:t>在宅勤務の環境について（</a:t>
            </a:r>
            <a:r>
              <a:rPr lang="en-US" altLang="ja-JP" sz="1200" b="1" dirty="0">
                <a:latin typeface="メイリオ" panose="020B0604030504040204" pitchFamily="50" charset="-128"/>
                <a:ea typeface="メイリオ" panose="020B0604030504040204" pitchFamily="50" charset="-128"/>
              </a:rPr>
              <a:t>3</a:t>
            </a:r>
            <a:r>
              <a:rPr lang="ja-JP" altLang="en-US" sz="1200" b="1" dirty="0">
                <a:latin typeface="メイリオ" panose="020B0604030504040204" pitchFamily="50" charset="-128"/>
                <a:ea typeface="メイリオ" panose="020B0604030504040204" pitchFamily="50" charset="-128"/>
              </a:rPr>
              <a:t>人以上世帯を対象）</a:t>
            </a:r>
            <a:endParaRPr lang="en-US" altLang="ja-JP" sz="1200" b="1" dirty="0">
              <a:latin typeface="メイリオ" panose="020B0604030504040204" pitchFamily="50" charset="-128"/>
              <a:ea typeface="メイリオ" panose="020B0604030504040204" pitchFamily="50" charset="-128"/>
            </a:endParaRPr>
          </a:p>
        </p:txBody>
      </p:sp>
      <p:sp>
        <p:nvSpPr>
          <p:cNvPr id="33" name="テキスト ボックス 32">
            <a:extLst>
              <a:ext uri="{FF2B5EF4-FFF2-40B4-BE49-F238E27FC236}">
                <a16:creationId xmlns:a16="http://schemas.microsoft.com/office/drawing/2014/main" id="{00BBF525-3034-47BE-BE16-31D8EF70687F}"/>
              </a:ext>
            </a:extLst>
          </p:cNvPr>
          <p:cNvSpPr txBox="1"/>
          <p:nvPr/>
        </p:nvSpPr>
        <p:spPr>
          <a:xfrm>
            <a:off x="8910684" y="1244610"/>
            <a:ext cx="3060000" cy="1695437"/>
          </a:xfrm>
          <a:prstGeom prst="rect">
            <a:avLst/>
          </a:prstGeom>
          <a:noFill/>
          <a:ln w="19050">
            <a:solidFill>
              <a:schemeClr val="accent1">
                <a:shade val="50000"/>
              </a:schemeClr>
            </a:solidFill>
            <a:prstDash val="sysDash"/>
          </a:ln>
        </p:spPr>
        <p:txBody>
          <a:bodyPr wrap="square" lIns="108000" tIns="108000" rIns="108000" bIns="108000">
            <a:spAutoFit/>
          </a:bodyPr>
          <a:lstStyle/>
          <a:p>
            <a:pPr algn="just"/>
            <a:r>
              <a:rPr lang="ja-JP" altLang="en-US" sz="1200" b="1" dirty="0">
                <a:latin typeface="メイリオ" panose="020B0604030504040204" pitchFamily="50" charset="-128"/>
                <a:ea typeface="メイリオ" panose="020B0604030504040204" pitchFamily="50" charset="-128"/>
              </a:rPr>
              <a:t>住まいに関する意識等に関する調査</a:t>
            </a:r>
            <a:endParaRPr lang="en-US" altLang="ja-JP" sz="1200" b="1" dirty="0">
              <a:latin typeface="メイリオ" panose="020B0604030504040204" pitchFamily="50" charset="-128"/>
              <a:ea typeface="メイリオ" panose="020B0604030504040204" pitchFamily="50" charset="-128"/>
            </a:endParaRPr>
          </a:p>
          <a:p>
            <a:pPr marL="92075" algn="just"/>
            <a:r>
              <a:rPr lang="ja-JP" altLang="en-US" sz="1200" dirty="0">
                <a:latin typeface="メイリオ" panose="020B0604030504040204" pitchFamily="50" charset="-128"/>
                <a:ea typeface="メイリオ" panose="020B0604030504040204" pitchFamily="50" charset="-128"/>
              </a:rPr>
              <a:t>新型コロナウイルス感染症の影響が、暮らしの様々な面に表れており、住まいに関する意識や意向にも影響が及んでいると考えられる。</a:t>
            </a:r>
            <a:endParaRPr lang="en-US" altLang="ja-JP" sz="1200" dirty="0">
              <a:latin typeface="メイリオ" panose="020B0604030504040204" pitchFamily="50" charset="-128"/>
              <a:ea typeface="メイリオ" panose="020B0604030504040204" pitchFamily="50" charset="-128"/>
            </a:endParaRPr>
          </a:p>
          <a:p>
            <a:pPr marL="92075" algn="just"/>
            <a:r>
              <a:rPr lang="ja-JP" altLang="en-US" sz="1200" dirty="0">
                <a:latin typeface="メイリオ" panose="020B0604030504040204" pitchFamily="50" charset="-128"/>
                <a:ea typeface="メイリオ" panose="020B0604030504040204" pitchFamily="50" charset="-128"/>
              </a:rPr>
              <a:t>そこで、今後の住宅政策における新たな住まい方の検討にあたり、その動向を把握することを目的とする。</a:t>
            </a:r>
          </a:p>
        </p:txBody>
      </p:sp>
      <p:grpSp>
        <p:nvGrpSpPr>
          <p:cNvPr id="3" name="グループ化 2">
            <a:extLst>
              <a:ext uri="{FF2B5EF4-FFF2-40B4-BE49-F238E27FC236}">
                <a16:creationId xmlns:a16="http://schemas.microsoft.com/office/drawing/2014/main" id="{10D8F429-1313-49DB-A99B-7FBC79A426EA}"/>
              </a:ext>
            </a:extLst>
          </p:cNvPr>
          <p:cNvGrpSpPr/>
          <p:nvPr/>
        </p:nvGrpSpPr>
        <p:grpSpPr>
          <a:xfrm>
            <a:off x="720000" y="1675924"/>
            <a:ext cx="7652475" cy="4810602"/>
            <a:chOff x="720000" y="1675924"/>
            <a:chExt cx="7652475" cy="4810602"/>
          </a:xfrm>
        </p:grpSpPr>
        <p:pic>
          <p:nvPicPr>
            <p:cNvPr id="31" name="図 30">
              <a:extLst>
                <a:ext uri="{FF2B5EF4-FFF2-40B4-BE49-F238E27FC236}">
                  <a16:creationId xmlns:a16="http://schemas.microsoft.com/office/drawing/2014/main" id="{2C45C06B-35CE-43F2-8EE6-F954DDFE68E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0000" y="1675924"/>
              <a:ext cx="7652475" cy="4810602"/>
            </a:xfrm>
            <a:prstGeom prst="rect">
              <a:avLst/>
            </a:prstGeom>
          </p:spPr>
        </p:pic>
        <p:sp>
          <p:nvSpPr>
            <p:cNvPr id="2" name="正方形/長方形 1">
              <a:extLst>
                <a:ext uri="{FF2B5EF4-FFF2-40B4-BE49-F238E27FC236}">
                  <a16:creationId xmlns:a16="http://schemas.microsoft.com/office/drawing/2014/main" id="{4E360731-DDC9-414D-AA12-54D1ACC4C31B}"/>
                </a:ext>
              </a:extLst>
            </p:cNvPr>
            <p:cNvSpPr/>
            <p:nvPr/>
          </p:nvSpPr>
          <p:spPr>
            <a:xfrm>
              <a:off x="8070850" y="6220885"/>
              <a:ext cx="301625" cy="265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テキスト ボックス 11">
            <a:extLst>
              <a:ext uri="{FF2B5EF4-FFF2-40B4-BE49-F238E27FC236}">
                <a16:creationId xmlns:a16="http://schemas.microsoft.com/office/drawing/2014/main" id="{C5DB5E83-E513-498E-A1E8-EDE114F84E1E}"/>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ライフスタイルの多様化</a:t>
            </a:r>
          </a:p>
        </p:txBody>
      </p:sp>
    </p:spTree>
    <p:extLst>
      <p:ext uri="{BB962C8B-B14F-4D97-AF65-F5344CB8AC3E}">
        <p14:creationId xmlns:p14="http://schemas.microsoft.com/office/powerpoint/2010/main" val="22168995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テキスト ボックス 27">
            <a:extLst>
              <a:ext uri="{FF2B5EF4-FFF2-40B4-BE49-F238E27FC236}">
                <a16:creationId xmlns:a16="http://schemas.microsoft.com/office/drawing/2014/main" id="{6B2B05AA-D888-43E3-8500-963E91B73BF2}"/>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出典：社会資本整備審議会住宅宅地分科会（第</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54</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回）</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資料（抜粋）</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57</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多様な住まい方（テレワーク③）</a:t>
            </a:r>
          </a:p>
        </p:txBody>
      </p:sp>
      <p:sp>
        <p:nvSpPr>
          <p:cNvPr id="22" name="テキスト ボックス 21">
            <a:extLst>
              <a:ext uri="{FF2B5EF4-FFF2-40B4-BE49-F238E27FC236}">
                <a16:creationId xmlns:a16="http://schemas.microsoft.com/office/drawing/2014/main" id="{D39DCF37-5C78-419C-9744-D6A4B030678D}"/>
              </a:ext>
            </a:extLst>
          </p:cNvPr>
          <p:cNvSpPr txBox="1"/>
          <p:nvPr/>
        </p:nvSpPr>
        <p:spPr>
          <a:xfrm>
            <a:off x="288000" y="1080000"/>
            <a:ext cx="11520000" cy="595923"/>
          </a:xfrm>
          <a:prstGeom prst="rect">
            <a:avLst/>
          </a:prstGeom>
          <a:noFill/>
        </p:spPr>
        <p:txBody>
          <a:bodyPr wrap="square" tIns="72000" bIns="0">
            <a:spAutoFit/>
          </a:bodyPr>
          <a:lstStyle/>
          <a:p>
            <a:pPr marL="146050" indent="-146050" algn="just"/>
            <a:r>
              <a:rPr lang="ja-JP" altLang="en-US" sz="1600" b="1" dirty="0">
                <a:latin typeface="メイリオ" panose="020B0604030504040204" pitchFamily="50" charset="-128"/>
                <a:ea typeface="メイリオ" panose="020B0604030504040204" pitchFamily="50" charset="-128"/>
              </a:rPr>
              <a:t>住まいに関する意識等に関する調査</a:t>
            </a:r>
            <a:r>
              <a:rPr lang="ja-JP" altLang="en-US" sz="1200" dirty="0">
                <a:latin typeface="メイリオ" panose="020B0604030504040204" pitchFamily="50" charset="-128"/>
                <a:ea typeface="メイリオ" panose="020B0604030504040204" pitchFamily="50" charset="-128"/>
              </a:rPr>
              <a:t>（国土交通省：インターネット調査、令和</a:t>
            </a:r>
            <a:r>
              <a:rPr lang="en-US" altLang="ja-JP" sz="1200" dirty="0">
                <a:latin typeface="メイリオ" panose="020B0604030504040204" pitchFamily="50" charset="-128"/>
                <a:ea typeface="メイリオ" panose="020B0604030504040204" pitchFamily="50" charset="-128"/>
              </a:rPr>
              <a:t>2</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10</a:t>
            </a:r>
            <a:r>
              <a:rPr lang="ja-JP" altLang="en-US" sz="1200" dirty="0">
                <a:latin typeface="メイリオ" panose="020B0604030504040204" pitchFamily="50" charset="-128"/>
                <a:ea typeface="メイリオ" panose="020B0604030504040204" pitchFamily="50" charset="-128"/>
              </a:rPr>
              <a:t>月</a:t>
            </a:r>
            <a:r>
              <a:rPr lang="en-US" altLang="ja-JP" sz="1200" dirty="0">
                <a:latin typeface="メイリオ" panose="020B0604030504040204" pitchFamily="50" charset="-128"/>
                <a:ea typeface="メイリオ" panose="020B0604030504040204" pitchFamily="50" charset="-128"/>
              </a:rPr>
              <a:t>13</a:t>
            </a:r>
            <a:r>
              <a:rPr lang="ja-JP" altLang="en-US" sz="1200" dirty="0">
                <a:latin typeface="メイリオ" panose="020B0604030504040204" pitchFamily="50" charset="-128"/>
                <a:ea typeface="メイリオ" panose="020B0604030504040204" pitchFamily="50" charset="-128"/>
              </a:rPr>
              <a:t>日～</a:t>
            </a:r>
            <a:r>
              <a:rPr lang="en-US" altLang="ja-JP" sz="1200" dirty="0">
                <a:latin typeface="メイリオ" panose="020B0604030504040204" pitchFamily="50" charset="-128"/>
                <a:ea typeface="メイリオ" panose="020B0604030504040204" pitchFamily="50" charset="-128"/>
              </a:rPr>
              <a:t>10</a:t>
            </a:r>
            <a:r>
              <a:rPr lang="ja-JP" altLang="en-US" sz="1200" dirty="0">
                <a:latin typeface="メイリオ" panose="020B0604030504040204" pitchFamily="50" charset="-128"/>
                <a:ea typeface="メイリオ" panose="020B0604030504040204" pitchFamily="50" charset="-128"/>
              </a:rPr>
              <a:t>月</a:t>
            </a:r>
            <a:r>
              <a:rPr lang="en-US" altLang="ja-JP" sz="1200" dirty="0">
                <a:latin typeface="メイリオ" panose="020B0604030504040204" pitchFamily="50" charset="-128"/>
                <a:ea typeface="メイリオ" panose="020B0604030504040204" pitchFamily="50" charset="-128"/>
              </a:rPr>
              <a:t>16</a:t>
            </a:r>
            <a:r>
              <a:rPr lang="ja-JP" altLang="en-US" sz="1200" dirty="0">
                <a:latin typeface="メイリオ" panose="020B0604030504040204" pitchFamily="50" charset="-128"/>
                <a:ea typeface="メイリオ" panose="020B0604030504040204" pitchFamily="50" charset="-128"/>
              </a:rPr>
              <a:t>日）</a:t>
            </a:r>
            <a:endParaRPr lang="en-US" altLang="ja-JP" sz="1200" dirty="0">
              <a:latin typeface="メイリオ" panose="020B0604030504040204" pitchFamily="50" charset="-128"/>
              <a:ea typeface="メイリオ" panose="020B0604030504040204" pitchFamily="50" charset="-128"/>
            </a:endParaRPr>
          </a:p>
          <a:p>
            <a:pPr marL="146050" indent="-146050" algn="just"/>
            <a:endParaRPr lang="en-US" altLang="ja-JP" sz="600" dirty="0">
              <a:latin typeface="メイリオ" panose="020B0604030504040204" pitchFamily="50" charset="-128"/>
              <a:ea typeface="メイリオ" panose="020B0604030504040204" pitchFamily="50" charset="-128"/>
            </a:endParaRPr>
          </a:p>
          <a:p>
            <a:pPr marL="88900" algn="just"/>
            <a:r>
              <a:rPr lang="ja-JP" altLang="en-US" sz="1200" b="1" dirty="0">
                <a:latin typeface="メイリオ" panose="020B0604030504040204" pitchFamily="50" charset="-128"/>
                <a:ea typeface="メイリオ" panose="020B0604030504040204" pitchFamily="50" charset="-128"/>
              </a:rPr>
              <a:t>在宅勤務に際しての住宅に対する不満点について</a:t>
            </a:r>
            <a:endParaRPr lang="en-US" altLang="ja-JP" sz="1200" b="1" dirty="0">
              <a:latin typeface="メイリオ" panose="020B0604030504040204" pitchFamily="50" charset="-128"/>
              <a:ea typeface="メイリオ" panose="020B0604030504040204" pitchFamily="50" charset="-128"/>
            </a:endParaRPr>
          </a:p>
        </p:txBody>
      </p:sp>
      <p:pic>
        <p:nvPicPr>
          <p:cNvPr id="12" name="図 11">
            <a:extLst>
              <a:ext uri="{FF2B5EF4-FFF2-40B4-BE49-F238E27FC236}">
                <a16:creationId xmlns:a16="http://schemas.microsoft.com/office/drawing/2014/main" id="{04518321-5F55-4608-8044-B5CAA906874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0000" y="1675922"/>
            <a:ext cx="7912328" cy="4812104"/>
          </a:xfrm>
          <a:prstGeom prst="rect">
            <a:avLst/>
          </a:prstGeom>
        </p:spPr>
      </p:pic>
      <p:sp>
        <p:nvSpPr>
          <p:cNvPr id="9" name="テキスト ボックス 8">
            <a:extLst>
              <a:ext uri="{FF2B5EF4-FFF2-40B4-BE49-F238E27FC236}">
                <a16:creationId xmlns:a16="http://schemas.microsoft.com/office/drawing/2014/main" id="{D5FABA43-C1A5-409E-879F-BB9E78B5FCB7}"/>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ライフスタイルの多様化</a:t>
            </a:r>
          </a:p>
        </p:txBody>
      </p:sp>
    </p:spTree>
    <p:extLst>
      <p:ext uri="{BB962C8B-B14F-4D97-AF65-F5344CB8AC3E}">
        <p14:creationId xmlns:p14="http://schemas.microsoft.com/office/powerpoint/2010/main" val="4983038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58</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多様な住まい方（テレワーク④）</a:t>
            </a:r>
          </a:p>
        </p:txBody>
      </p:sp>
      <p:sp>
        <p:nvSpPr>
          <p:cNvPr id="22" name="テキスト ボックス 21">
            <a:extLst>
              <a:ext uri="{FF2B5EF4-FFF2-40B4-BE49-F238E27FC236}">
                <a16:creationId xmlns:a16="http://schemas.microsoft.com/office/drawing/2014/main" id="{D39DCF37-5C78-419C-9744-D6A4B030678D}"/>
              </a:ext>
            </a:extLst>
          </p:cNvPr>
          <p:cNvSpPr txBox="1"/>
          <p:nvPr/>
        </p:nvSpPr>
        <p:spPr>
          <a:xfrm>
            <a:off x="288000" y="1080000"/>
            <a:ext cx="11520000" cy="595923"/>
          </a:xfrm>
          <a:prstGeom prst="rect">
            <a:avLst/>
          </a:prstGeom>
          <a:noFill/>
        </p:spPr>
        <p:txBody>
          <a:bodyPr wrap="square" tIns="72000" bIns="0">
            <a:spAutoFit/>
          </a:bodyPr>
          <a:lstStyle/>
          <a:p>
            <a:pPr marL="146050" indent="-146050" algn="just"/>
            <a:r>
              <a:rPr lang="ja-JP" altLang="en-US" sz="1600" b="1" dirty="0">
                <a:latin typeface="メイリオ" panose="020B0604030504040204" pitchFamily="50" charset="-128"/>
                <a:ea typeface="メイリオ" panose="020B0604030504040204" pitchFamily="50" charset="-128"/>
              </a:rPr>
              <a:t>住まいに関する意識等に関する調査</a:t>
            </a:r>
            <a:r>
              <a:rPr lang="ja-JP" altLang="en-US" sz="1200" dirty="0">
                <a:latin typeface="メイリオ" panose="020B0604030504040204" pitchFamily="50" charset="-128"/>
                <a:ea typeface="メイリオ" panose="020B0604030504040204" pitchFamily="50" charset="-128"/>
              </a:rPr>
              <a:t>（国土交通省：インターネット調査、令和</a:t>
            </a:r>
            <a:r>
              <a:rPr lang="en-US" altLang="ja-JP" sz="1200" dirty="0">
                <a:latin typeface="メイリオ" panose="020B0604030504040204" pitchFamily="50" charset="-128"/>
                <a:ea typeface="メイリオ" panose="020B0604030504040204" pitchFamily="50" charset="-128"/>
              </a:rPr>
              <a:t>2</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10</a:t>
            </a:r>
            <a:r>
              <a:rPr lang="ja-JP" altLang="en-US" sz="1200" dirty="0">
                <a:latin typeface="メイリオ" panose="020B0604030504040204" pitchFamily="50" charset="-128"/>
                <a:ea typeface="メイリオ" panose="020B0604030504040204" pitchFamily="50" charset="-128"/>
              </a:rPr>
              <a:t>月</a:t>
            </a:r>
            <a:r>
              <a:rPr lang="en-US" altLang="ja-JP" sz="1200" dirty="0">
                <a:latin typeface="メイリオ" panose="020B0604030504040204" pitchFamily="50" charset="-128"/>
                <a:ea typeface="メイリオ" panose="020B0604030504040204" pitchFamily="50" charset="-128"/>
              </a:rPr>
              <a:t>13</a:t>
            </a:r>
            <a:r>
              <a:rPr lang="ja-JP" altLang="en-US" sz="1200" dirty="0">
                <a:latin typeface="メイリオ" panose="020B0604030504040204" pitchFamily="50" charset="-128"/>
                <a:ea typeface="メイリオ" panose="020B0604030504040204" pitchFamily="50" charset="-128"/>
              </a:rPr>
              <a:t>日～</a:t>
            </a:r>
            <a:r>
              <a:rPr lang="en-US" altLang="ja-JP" sz="1200" dirty="0">
                <a:latin typeface="メイリオ" panose="020B0604030504040204" pitchFamily="50" charset="-128"/>
                <a:ea typeface="メイリオ" panose="020B0604030504040204" pitchFamily="50" charset="-128"/>
              </a:rPr>
              <a:t>10</a:t>
            </a:r>
            <a:r>
              <a:rPr lang="ja-JP" altLang="en-US" sz="1200" dirty="0">
                <a:latin typeface="メイリオ" panose="020B0604030504040204" pitchFamily="50" charset="-128"/>
                <a:ea typeface="メイリオ" panose="020B0604030504040204" pitchFamily="50" charset="-128"/>
              </a:rPr>
              <a:t>月</a:t>
            </a:r>
            <a:r>
              <a:rPr lang="en-US" altLang="ja-JP" sz="1200" dirty="0">
                <a:latin typeface="メイリオ" panose="020B0604030504040204" pitchFamily="50" charset="-128"/>
                <a:ea typeface="メイリオ" panose="020B0604030504040204" pitchFamily="50" charset="-128"/>
              </a:rPr>
              <a:t>16</a:t>
            </a:r>
            <a:r>
              <a:rPr lang="ja-JP" altLang="en-US" sz="1200" dirty="0">
                <a:latin typeface="メイリオ" panose="020B0604030504040204" pitchFamily="50" charset="-128"/>
                <a:ea typeface="メイリオ" panose="020B0604030504040204" pitchFamily="50" charset="-128"/>
              </a:rPr>
              <a:t>日）</a:t>
            </a:r>
            <a:endParaRPr lang="en-US" altLang="ja-JP" sz="1200" dirty="0">
              <a:latin typeface="メイリオ" panose="020B0604030504040204" pitchFamily="50" charset="-128"/>
              <a:ea typeface="メイリオ" panose="020B0604030504040204" pitchFamily="50" charset="-128"/>
            </a:endParaRPr>
          </a:p>
          <a:p>
            <a:pPr marL="146050" indent="-146050" algn="just"/>
            <a:endParaRPr lang="en-US" altLang="ja-JP" sz="600" dirty="0">
              <a:latin typeface="メイリオ" panose="020B0604030504040204" pitchFamily="50" charset="-128"/>
              <a:ea typeface="メイリオ" panose="020B0604030504040204" pitchFamily="50" charset="-128"/>
            </a:endParaRPr>
          </a:p>
          <a:p>
            <a:pPr marL="88900" algn="just"/>
            <a:r>
              <a:rPr lang="ja-JP" altLang="en-US" sz="1200" b="1" dirty="0">
                <a:latin typeface="メイリオ" panose="020B0604030504040204" pitchFamily="50" charset="-128"/>
                <a:ea typeface="メイリオ" panose="020B0604030504040204" pitchFamily="50" charset="-128"/>
              </a:rPr>
              <a:t>住み替えを希望する住宅のタイプについて</a:t>
            </a:r>
            <a:endParaRPr lang="en-US" altLang="ja-JP" sz="1200" b="1" dirty="0">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B5001EEE-5818-4D49-91A1-0D662338ED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0001" y="1668612"/>
            <a:ext cx="8195400" cy="4933725"/>
          </a:xfrm>
          <a:prstGeom prst="rect">
            <a:avLst/>
          </a:prstGeom>
        </p:spPr>
      </p:pic>
      <p:sp>
        <p:nvSpPr>
          <p:cNvPr id="28" name="テキスト ボックス 27">
            <a:extLst>
              <a:ext uri="{FF2B5EF4-FFF2-40B4-BE49-F238E27FC236}">
                <a16:creationId xmlns:a16="http://schemas.microsoft.com/office/drawing/2014/main" id="{6B2B05AA-D888-43E3-8500-963E91B73BF2}"/>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出典：社会資本整備審議会住宅宅地分科会（第</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54</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回）</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資料（抜粋）</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a:extLst>
              <a:ext uri="{FF2B5EF4-FFF2-40B4-BE49-F238E27FC236}">
                <a16:creationId xmlns:a16="http://schemas.microsoft.com/office/drawing/2014/main" id="{916B2FC7-4923-4EFD-9BF2-A717759B584F}"/>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ライフスタイルの多様化</a:t>
            </a:r>
          </a:p>
        </p:txBody>
      </p:sp>
    </p:spTree>
    <p:extLst>
      <p:ext uri="{BB962C8B-B14F-4D97-AF65-F5344CB8AC3E}">
        <p14:creationId xmlns:p14="http://schemas.microsoft.com/office/powerpoint/2010/main" val="35420052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テキスト ボックス 27">
            <a:extLst>
              <a:ext uri="{FF2B5EF4-FFF2-40B4-BE49-F238E27FC236}">
                <a16:creationId xmlns:a16="http://schemas.microsoft.com/office/drawing/2014/main" id="{6B2B05AA-D888-43E3-8500-963E91B73BF2}"/>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出典：社会資本整備審議会住宅宅地分科会（第</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54</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回）</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資料（抜粋）</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59</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多様な住まい方（テレワーク⑤）</a:t>
            </a:r>
          </a:p>
        </p:txBody>
      </p:sp>
      <p:sp>
        <p:nvSpPr>
          <p:cNvPr id="22" name="テキスト ボックス 21">
            <a:extLst>
              <a:ext uri="{FF2B5EF4-FFF2-40B4-BE49-F238E27FC236}">
                <a16:creationId xmlns:a16="http://schemas.microsoft.com/office/drawing/2014/main" id="{D39DCF37-5C78-419C-9744-D6A4B030678D}"/>
              </a:ext>
            </a:extLst>
          </p:cNvPr>
          <p:cNvSpPr txBox="1"/>
          <p:nvPr/>
        </p:nvSpPr>
        <p:spPr>
          <a:xfrm>
            <a:off x="288000" y="1080000"/>
            <a:ext cx="11520000" cy="595923"/>
          </a:xfrm>
          <a:prstGeom prst="rect">
            <a:avLst/>
          </a:prstGeom>
          <a:noFill/>
        </p:spPr>
        <p:txBody>
          <a:bodyPr wrap="square" tIns="72000" bIns="0">
            <a:spAutoFit/>
          </a:bodyPr>
          <a:lstStyle/>
          <a:p>
            <a:pPr marL="146050" indent="-146050" algn="just"/>
            <a:r>
              <a:rPr lang="ja-JP" altLang="en-US" sz="1600" b="1" dirty="0">
                <a:latin typeface="メイリオ" panose="020B0604030504040204" pitchFamily="50" charset="-128"/>
                <a:ea typeface="メイリオ" panose="020B0604030504040204" pitchFamily="50" charset="-128"/>
              </a:rPr>
              <a:t>住まいに関する意識等に関する調査</a:t>
            </a:r>
            <a:r>
              <a:rPr lang="ja-JP" altLang="en-US" sz="1200" dirty="0">
                <a:latin typeface="メイリオ" panose="020B0604030504040204" pitchFamily="50" charset="-128"/>
                <a:ea typeface="メイリオ" panose="020B0604030504040204" pitchFamily="50" charset="-128"/>
              </a:rPr>
              <a:t>（国土交通省：インターネット調査、令和</a:t>
            </a:r>
            <a:r>
              <a:rPr lang="en-US" altLang="ja-JP" sz="1200" dirty="0">
                <a:latin typeface="メイリオ" panose="020B0604030504040204" pitchFamily="50" charset="-128"/>
                <a:ea typeface="メイリオ" panose="020B0604030504040204" pitchFamily="50" charset="-128"/>
              </a:rPr>
              <a:t>2</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10</a:t>
            </a:r>
            <a:r>
              <a:rPr lang="ja-JP" altLang="en-US" sz="1200" dirty="0">
                <a:latin typeface="メイリオ" panose="020B0604030504040204" pitchFamily="50" charset="-128"/>
                <a:ea typeface="メイリオ" panose="020B0604030504040204" pitchFamily="50" charset="-128"/>
              </a:rPr>
              <a:t>月</a:t>
            </a:r>
            <a:r>
              <a:rPr lang="en-US" altLang="ja-JP" sz="1200" dirty="0">
                <a:latin typeface="メイリオ" panose="020B0604030504040204" pitchFamily="50" charset="-128"/>
                <a:ea typeface="メイリオ" panose="020B0604030504040204" pitchFamily="50" charset="-128"/>
              </a:rPr>
              <a:t>13</a:t>
            </a:r>
            <a:r>
              <a:rPr lang="ja-JP" altLang="en-US" sz="1200" dirty="0">
                <a:latin typeface="メイリオ" panose="020B0604030504040204" pitchFamily="50" charset="-128"/>
                <a:ea typeface="メイリオ" panose="020B0604030504040204" pitchFamily="50" charset="-128"/>
              </a:rPr>
              <a:t>日～</a:t>
            </a:r>
            <a:r>
              <a:rPr lang="en-US" altLang="ja-JP" sz="1200" dirty="0">
                <a:latin typeface="メイリオ" panose="020B0604030504040204" pitchFamily="50" charset="-128"/>
                <a:ea typeface="メイリオ" panose="020B0604030504040204" pitchFamily="50" charset="-128"/>
              </a:rPr>
              <a:t>10</a:t>
            </a:r>
            <a:r>
              <a:rPr lang="ja-JP" altLang="en-US" sz="1200" dirty="0">
                <a:latin typeface="メイリオ" panose="020B0604030504040204" pitchFamily="50" charset="-128"/>
                <a:ea typeface="メイリオ" panose="020B0604030504040204" pitchFamily="50" charset="-128"/>
              </a:rPr>
              <a:t>月</a:t>
            </a:r>
            <a:r>
              <a:rPr lang="en-US" altLang="ja-JP" sz="1200" dirty="0">
                <a:latin typeface="メイリオ" panose="020B0604030504040204" pitchFamily="50" charset="-128"/>
                <a:ea typeface="メイリオ" panose="020B0604030504040204" pitchFamily="50" charset="-128"/>
              </a:rPr>
              <a:t>16</a:t>
            </a:r>
            <a:r>
              <a:rPr lang="ja-JP" altLang="en-US" sz="1200" dirty="0">
                <a:latin typeface="メイリオ" panose="020B0604030504040204" pitchFamily="50" charset="-128"/>
                <a:ea typeface="メイリオ" panose="020B0604030504040204" pitchFamily="50" charset="-128"/>
              </a:rPr>
              <a:t>日）</a:t>
            </a:r>
            <a:endParaRPr lang="en-US" altLang="ja-JP" sz="1200" dirty="0">
              <a:latin typeface="メイリオ" panose="020B0604030504040204" pitchFamily="50" charset="-128"/>
              <a:ea typeface="メイリオ" panose="020B0604030504040204" pitchFamily="50" charset="-128"/>
            </a:endParaRPr>
          </a:p>
          <a:p>
            <a:pPr marL="146050" indent="-146050" algn="just"/>
            <a:endParaRPr lang="en-US" altLang="ja-JP" sz="600" dirty="0">
              <a:latin typeface="メイリオ" panose="020B0604030504040204" pitchFamily="50" charset="-128"/>
              <a:ea typeface="メイリオ" panose="020B0604030504040204" pitchFamily="50" charset="-128"/>
            </a:endParaRPr>
          </a:p>
          <a:p>
            <a:pPr marL="88900" algn="just"/>
            <a:r>
              <a:rPr lang="ja-JP" altLang="en-US" sz="1200" b="1" dirty="0">
                <a:latin typeface="メイリオ" panose="020B0604030504040204" pitchFamily="50" charset="-128"/>
                <a:ea typeface="メイリオ" panose="020B0604030504040204" pitchFamily="50" charset="-128"/>
              </a:rPr>
              <a:t>新築住宅／既存住宅への住み替えを希望しない理由について</a:t>
            </a:r>
            <a:endParaRPr lang="en-US" altLang="ja-JP" sz="1200" b="1" dirty="0">
              <a:latin typeface="メイリオ" panose="020B0604030504040204" pitchFamily="50" charset="-128"/>
              <a:ea typeface="メイリオ" panose="020B0604030504040204" pitchFamily="50" charset="-128"/>
            </a:endParaRPr>
          </a:p>
        </p:txBody>
      </p:sp>
      <p:pic>
        <p:nvPicPr>
          <p:cNvPr id="4" name="図 3">
            <a:extLst>
              <a:ext uri="{FF2B5EF4-FFF2-40B4-BE49-F238E27FC236}">
                <a16:creationId xmlns:a16="http://schemas.microsoft.com/office/drawing/2014/main" id="{314E9E5C-03B2-47AD-BD41-B2C54A6713A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0000" y="1675923"/>
            <a:ext cx="7738200" cy="4837481"/>
          </a:xfrm>
          <a:prstGeom prst="rect">
            <a:avLst/>
          </a:prstGeom>
        </p:spPr>
      </p:pic>
      <p:sp>
        <p:nvSpPr>
          <p:cNvPr id="9" name="テキスト ボックス 8">
            <a:extLst>
              <a:ext uri="{FF2B5EF4-FFF2-40B4-BE49-F238E27FC236}">
                <a16:creationId xmlns:a16="http://schemas.microsoft.com/office/drawing/2014/main" id="{3C283EA1-9E50-4829-987D-0F274F5F6ED9}"/>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ライフスタイルの多様化</a:t>
            </a:r>
          </a:p>
        </p:txBody>
      </p:sp>
    </p:spTree>
    <p:extLst>
      <p:ext uri="{BB962C8B-B14F-4D97-AF65-F5344CB8AC3E}">
        <p14:creationId xmlns:p14="http://schemas.microsoft.com/office/powerpoint/2010/main" val="3904623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224934" y="3385632"/>
            <a:ext cx="3218967" cy="2865368"/>
          </a:xfrm>
          <a:prstGeom prst="rect">
            <a:avLst/>
          </a:prstGeom>
        </p:spPr>
      </p:pic>
      <p:pic>
        <p:nvPicPr>
          <p:cNvPr id="39" name="図 38">
            <a:extLst>
              <a:ext uri="{FF2B5EF4-FFF2-40B4-BE49-F238E27FC236}">
                <a16:creationId xmlns:a16="http://schemas.microsoft.com/office/drawing/2014/main" id="{8CE37951-4E40-71AE-F55D-806EC80DBC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992" t="18388" r="6364"/>
          <a:stretch/>
        </p:blipFill>
        <p:spPr bwMode="auto">
          <a:xfrm>
            <a:off x="8320596" y="1025936"/>
            <a:ext cx="3751483" cy="5303758"/>
          </a:xfrm>
          <a:prstGeom prst="rect">
            <a:avLst/>
          </a:prstGeom>
          <a:ln>
            <a:noFill/>
          </a:ln>
          <a:extLst>
            <a:ext uri="{53640926-AAD7-44D8-BBD7-CCE9431645EC}">
              <a14:shadowObscured xmlns:a14="http://schemas.microsoft.com/office/drawing/2010/main"/>
            </a:ext>
          </a:extLst>
        </p:spPr>
      </p:pic>
      <p:pic>
        <p:nvPicPr>
          <p:cNvPr id="35" name="図 34">
            <a:extLst>
              <a:ext uri="{FF2B5EF4-FFF2-40B4-BE49-F238E27FC236}">
                <a16:creationId xmlns:a16="http://schemas.microsoft.com/office/drawing/2014/main" id="{D8166333-4E1A-7080-6308-FB3B701A8002}"/>
              </a:ext>
            </a:extLst>
          </p:cNvPr>
          <p:cNvPicPr>
            <a:picLocks/>
          </p:cNvPicPr>
          <p:nvPr/>
        </p:nvPicPr>
        <p:blipFill rotWithShape="1">
          <a:blip r:embed="rId5" cstate="screen">
            <a:extLst>
              <a:ext uri="{28A0092B-C50C-407E-A947-70E740481C1C}">
                <a14:useLocalDpi xmlns:a14="http://schemas.microsoft.com/office/drawing/2010/main"/>
              </a:ext>
            </a:extLst>
          </a:blip>
          <a:srcRect/>
          <a:stretch/>
        </p:blipFill>
        <p:spPr>
          <a:xfrm>
            <a:off x="8286750" y="980121"/>
            <a:ext cx="3796070" cy="5382579"/>
          </a:xfrm>
          <a:prstGeom prst="rect">
            <a:avLst/>
          </a:prstGeom>
        </p:spPr>
      </p:pic>
      <p:pic>
        <p:nvPicPr>
          <p:cNvPr id="40" name="図 39">
            <a:extLst>
              <a:ext uri="{FF2B5EF4-FFF2-40B4-BE49-F238E27FC236}">
                <a16:creationId xmlns:a16="http://schemas.microsoft.com/office/drawing/2014/main" id="{A1963764-B870-8F8C-9EBF-7633BEDD75E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707" t="18363" r="6221"/>
          <a:stretch/>
        </p:blipFill>
        <p:spPr bwMode="auto">
          <a:xfrm>
            <a:off x="4250325" y="1040679"/>
            <a:ext cx="3714485" cy="5319181"/>
          </a:xfrm>
          <a:prstGeom prst="rect">
            <a:avLst/>
          </a:prstGeom>
          <a:ln>
            <a:noFill/>
          </a:ln>
          <a:extLst>
            <a:ext uri="{53640926-AAD7-44D8-BBD7-CCE9431645EC}">
              <a14:shadowObscured xmlns:a14="http://schemas.microsoft.com/office/drawing/2010/main"/>
            </a:ext>
          </a:extLst>
        </p:spPr>
      </p:pic>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大阪府の</a:t>
            </a:r>
            <a:r>
              <a:rPr lang="zh-TW" altLang="en-US" sz="2000" b="1" dirty="0">
                <a:solidFill>
                  <a:schemeClr val="tx1"/>
                </a:solidFill>
                <a:latin typeface="メイリオ" panose="020B0604030504040204" pitchFamily="50" charset="-128"/>
                <a:ea typeface="メイリオ" panose="020B0604030504040204" pitchFamily="50" charset="-128"/>
              </a:rPr>
              <a:t>人口</a:t>
            </a:r>
            <a:r>
              <a:rPr lang="ja-JP" altLang="en-US" sz="2000" b="1" dirty="0">
                <a:solidFill>
                  <a:schemeClr val="tx1"/>
                </a:solidFill>
                <a:latin typeface="メイリオ" panose="020B0604030504040204" pitchFamily="50" charset="-128"/>
                <a:ea typeface="メイリオ" panose="020B0604030504040204" pitchFamily="50" charset="-128"/>
              </a:rPr>
              <a:t>増減</a:t>
            </a:r>
            <a:r>
              <a:rPr lang="zh-TW" altLang="en-US" sz="2000" b="1" dirty="0">
                <a:solidFill>
                  <a:schemeClr val="tx1"/>
                </a:solidFill>
                <a:latin typeface="メイリオ" panose="020B0604030504040204" pitchFamily="50" charset="-128"/>
                <a:ea typeface="メイリオ" panose="020B0604030504040204" pitchFamily="50" charset="-128"/>
              </a:rPr>
              <a:t>（地域別）</a:t>
            </a:r>
          </a:p>
        </p:txBody>
      </p:sp>
      <p:sp>
        <p:nvSpPr>
          <p:cNvPr id="30" name="テキスト ボックス 29">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第１回部会資料再掲</a:t>
            </a:r>
            <a:endParaRPr lang="ja-JP" altLang="en-US" sz="1200" dirty="0">
              <a:latin typeface="メイリオ" panose="020B0604030504040204" pitchFamily="50" charset="-128"/>
              <a:ea typeface="メイリオ" panose="020B0604030504040204" pitchFamily="50" charset="-128"/>
            </a:endParaRPr>
          </a:p>
        </p:txBody>
      </p:sp>
      <p:sp>
        <p:nvSpPr>
          <p:cNvPr id="33" name="テキスト ボックス 32">
            <a:extLst>
              <a:ext uri="{FF2B5EF4-FFF2-40B4-BE49-F238E27FC236}">
                <a16:creationId xmlns:a16="http://schemas.microsoft.com/office/drawing/2014/main" id="{31F2395D-354F-4C63-9004-A29C07C436F9}"/>
              </a:ext>
            </a:extLst>
          </p:cNvPr>
          <p:cNvSpPr txBox="1"/>
          <p:nvPr/>
        </p:nvSpPr>
        <p:spPr>
          <a:xfrm>
            <a:off x="154597" y="3112523"/>
            <a:ext cx="2863866" cy="288147"/>
          </a:xfrm>
          <a:prstGeom prst="rect">
            <a:avLst/>
          </a:prstGeom>
          <a:noFill/>
        </p:spPr>
        <p:txBody>
          <a:bodyPr wrap="square" tIns="72000" bIns="0">
            <a:spAutoFit/>
          </a:bodyPr>
          <a:lstStyle/>
          <a:p>
            <a:pPr algn="just"/>
            <a:r>
              <a:rPr lang="ja-JP" altLang="en-US" sz="1400" dirty="0">
                <a:latin typeface="メイリオ" panose="020B0604030504040204" pitchFamily="50" charset="-128"/>
                <a:ea typeface="メイリオ" panose="020B0604030504040204" pitchFamily="50" charset="-128"/>
              </a:rPr>
              <a:t>● 人口総数、増減数</a:t>
            </a:r>
            <a:endParaRPr lang="en-US" altLang="ja-JP" sz="1400" dirty="0">
              <a:latin typeface="メイリオ" panose="020B0604030504040204" pitchFamily="50" charset="-128"/>
              <a:ea typeface="メイリオ" panose="020B0604030504040204" pitchFamily="50" charset="-128"/>
            </a:endParaRPr>
          </a:p>
        </p:txBody>
      </p:sp>
      <p:pic>
        <p:nvPicPr>
          <p:cNvPr id="34" name="図 33"/>
          <p:cNvPicPr>
            <a:picLocks/>
          </p:cNvPicPr>
          <p:nvPr/>
        </p:nvPicPr>
        <p:blipFill rotWithShape="1">
          <a:blip r:embed="rId7" cstate="screen">
            <a:extLst>
              <a:ext uri="{28A0092B-C50C-407E-A947-70E740481C1C}">
                <a14:useLocalDpi xmlns:a14="http://schemas.microsoft.com/office/drawing/2010/main"/>
              </a:ext>
            </a:extLst>
          </a:blip>
          <a:srcRect/>
          <a:stretch/>
        </p:blipFill>
        <p:spPr>
          <a:xfrm>
            <a:off x="4210049" y="1008697"/>
            <a:ext cx="3831611" cy="5373054"/>
          </a:xfrm>
          <a:prstGeom prst="rect">
            <a:avLst/>
          </a:prstGeom>
        </p:spPr>
      </p:pic>
      <p:sp>
        <p:nvSpPr>
          <p:cNvPr id="36" name="テキスト ボックス 35">
            <a:extLst>
              <a:ext uri="{FF2B5EF4-FFF2-40B4-BE49-F238E27FC236}">
                <a16:creationId xmlns:a16="http://schemas.microsoft.com/office/drawing/2014/main" id="{31F2395D-354F-4C63-9004-A29C07C436F9}"/>
              </a:ext>
            </a:extLst>
          </p:cNvPr>
          <p:cNvSpPr txBox="1"/>
          <p:nvPr/>
        </p:nvSpPr>
        <p:spPr>
          <a:xfrm>
            <a:off x="6524810" y="1072660"/>
            <a:ext cx="1440000" cy="221018"/>
          </a:xfrm>
          <a:prstGeom prst="rect">
            <a:avLst/>
          </a:prstGeom>
          <a:noFill/>
        </p:spPr>
        <p:txBody>
          <a:bodyPr wrap="square" lIns="36000" tIns="36000" rIns="36000" bIns="0" anchor="ctr">
            <a:spAutoFit/>
          </a:bodyPr>
          <a:lstStyle/>
          <a:p>
            <a:pPr algn="ctr"/>
            <a:r>
              <a:rPr lang="ja-JP" altLang="en-US" sz="1200" dirty="0">
                <a:latin typeface="メイリオ" panose="020B0604030504040204" pitchFamily="50" charset="-128"/>
                <a:ea typeface="メイリオ" panose="020B0604030504040204" pitchFamily="50" charset="-128"/>
              </a:rPr>
              <a:t>人口総数（</a:t>
            </a:r>
            <a:r>
              <a:rPr lang="en-US" altLang="ja-JP" sz="1200" dirty="0">
                <a:latin typeface="メイリオ" panose="020B0604030504040204" pitchFamily="50" charset="-128"/>
                <a:ea typeface="メイリオ" panose="020B0604030504040204" pitchFamily="50" charset="-128"/>
              </a:rPr>
              <a:t>R2</a:t>
            </a:r>
            <a:r>
              <a:rPr lang="ja-JP" altLang="en-US" sz="1200" dirty="0">
                <a:latin typeface="メイリオ" panose="020B0604030504040204" pitchFamily="50" charset="-128"/>
                <a:ea typeface="メイリオ" panose="020B0604030504040204" pitchFamily="50" charset="-128"/>
              </a:rPr>
              <a:t>）</a:t>
            </a:r>
            <a:endParaRPr lang="en-US" altLang="ja-JP" sz="1200" dirty="0">
              <a:latin typeface="メイリオ" panose="020B0604030504040204" pitchFamily="50" charset="-128"/>
              <a:ea typeface="メイリオ" panose="020B0604030504040204" pitchFamily="50" charset="-128"/>
            </a:endParaRPr>
          </a:p>
        </p:txBody>
      </p:sp>
      <p:sp>
        <p:nvSpPr>
          <p:cNvPr id="37" name="テキスト ボックス 36">
            <a:extLst>
              <a:ext uri="{FF2B5EF4-FFF2-40B4-BE49-F238E27FC236}">
                <a16:creationId xmlns:a16="http://schemas.microsoft.com/office/drawing/2014/main" id="{31F2395D-354F-4C63-9004-A29C07C436F9}"/>
              </a:ext>
            </a:extLst>
          </p:cNvPr>
          <p:cNvSpPr txBox="1"/>
          <p:nvPr/>
        </p:nvSpPr>
        <p:spPr>
          <a:xfrm>
            <a:off x="10604935" y="1072660"/>
            <a:ext cx="1477884" cy="221018"/>
          </a:xfrm>
          <a:prstGeom prst="rect">
            <a:avLst/>
          </a:prstGeom>
          <a:noFill/>
        </p:spPr>
        <p:txBody>
          <a:bodyPr wrap="square" lIns="36000" tIns="36000" rIns="36000" bIns="0">
            <a:spAutoFit/>
          </a:bodyPr>
          <a:lstStyle/>
          <a:p>
            <a:pPr algn="ctr"/>
            <a:r>
              <a:rPr lang="ja-JP" altLang="en-US" sz="1200" dirty="0">
                <a:latin typeface="メイリオ" panose="020B0604030504040204" pitchFamily="50" charset="-128"/>
                <a:ea typeface="メイリオ" panose="020B0604030504040204" pitchFamily="50" charset="-128"/>
              </a:rPr>
              <a:t>増減数（</a:t>
            </a:r>
            <a:r>
              <a:rPr lang="en-US" altLang="ja-JP" sz="1200" dirty="0">
                <a:latin typeface="メイリオ" panose="020B0604030504040204" pitchFamily="50" charset="-128"/>
                <a:ea typeface="メイリオ" panose="020B0604030504040204" pitchFamily="50" charset="-128"/>
              </a:rPr>
              <a:t>H27-R2</a:t>
            </a:r>
            <a:r>
              <a:rPr lang="ja-JP" altLang="en-US" sz="1200" dirty="0">
                <a:latin typeface="メイリオ" panose="020B0604030504040204" pitchFamily="50" charset="-128"/>
                <a:ea typeface="メイリオ" panose="020B0604030504040204" pitchFamily="50" charset="-128"/>
              </a:rPr>
              <a:t>）</a:t>
            </a:r>
            <a:endParaRPr lang="en-US" altLang="ja-JP" sz="1200" dirty="0">
              <a:latin typeface="メイリオ" panose="020B0604030504040204" pitchFamily="50" charset="-128"/>
              <a:ea typeface="メイリオ" panose="020B0604030504040204" pitchFamily="50" charset="-128"/>
            </a:endParaRPr>
          </a:p>
        </p:txBody>
      </p:sp>
      <p:sp>
        <p:nvSpPr>
          <p:cNvPr id="38" name="テキスト ボックス 37">
            <a:extLst>
              <a:ext uri="{FF2B5EF4-FFF2-40B4-BE49-F238E27FC236}">
                <a16:creationId xmlns:a16="http://schemas.microsoft.com/office/drawing/2014/main" id="{31F2395D-354F-4C63-9004-A29C07C436F9}"/>
              </a:ext>
            </a:extLst>
          </p:cNvPr>
          <p:cNvSpPr txBox="1"/>
          <p:nvPr/>
        </p:nvSpPr>
        <p:spPr>
          <a:xfrm>
            <a:off x="1182335" y="6427177"/>
            <a:ext cx="10872984" cy="395869"/>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latin typeface="メイリオ" panose="020B0604030504040204" pitchFamily="50" charset="-128"/>
                <a:ea typeface="メイリオ" panose="020B0604030504040204" pitchFamily="50" charset="-128"/>
              </a:rPr>
              <a:t>国土交通省国土政策局「国土数値情報（行政区域データ）」及び総務省統計局「令和２年国大阪府地域メッシュ統計報告書（</a:t>
            </a:r>
            <a:r>
              <a:rPr lang="en-US" altLang="ja-JP" sz="1050" dirty="0">
                <a:latin typeface="メイリオ" panose="020B0604030504040204" pitchFamily="50" charset="-128"/>
                <a:ea typeface="メイリオ" panose="020B0604030504040204" pitchFamily="50" charset="-128"/>
              </a:rPr>
              <a:t>R5.3</a:t>
            </a:r>
            <a:r>
              <a:rPr lang="ja-JP" altLang="en-US" sz="1050" dirty="0">
                <a:latin typeface="メイリオ" panose="020B0604030504040204" pitchFamily="50" charset="-128"/>
                <a:ea typeface="メイリオ" panose="020B0604030504040204" pitchFamily="50" charset="-128"/>
              </a:rPr>
              <a:t>）</a:t>
            </a:r>
            <a:endParaRPr lang="en-US" altLang="ja-JP" sz="1050" dirty="0">
              <a:latin typeface="メイリオ" panose="020B0604030504040204" pitchFamily="50" charset="-128"/>
              <a:ea typeface="メイリオ" panose="020B0604030504040204" pitchFamily="50" charset="-128"/>
            </a:endParaRPr>
          </a:p>
          <a:p>
            <a:pPr algn="r"/>
            <a:r>
              <a:rPr lang="ja-JP" altLang="en-US" sz="1050" dirty="0">
                <a:latin typeface="メイリオ" panose="020B0604030504040204" pitchFamily="50" charset="-128"/>
                <a:ea typeface="メイリオ" panose="020B0604030504040204" pitchFamily="50" charset="-128"/>
              </a:rPr>
              <a:t>国勢調査－世界測地系 </a:t>
            </a:r>
            <a:r>
              <a:rPr lang="en-US" altLang="ja-JP" sz="1050" dirty="0">
                <a:latin typeface="メイリオ" panose="020B0604030504040204" pitchFamily="50" charset="-128"/>
                <a:ea typeface="メイリオ" panose="020B0604030504040204" pitchFamily="50" charset="-128"/>
              </a:rPr>
              <a:t>500m </a:t>
            </a:r>
            <a:r>
              <a:rPr lang="ja-JP" altLang="en-US" sz="1050" dirty="0">
                <a:latin typeface="メイリオ" panose="020B0604030504040204" pitchFamily="50" charset="-128"/>
                <a:ea typeface="メイリオ" panose="020B0604030504040204" pitchFamily="50" charset="-128"/>
              </a:rPr>
              <a:t>メッシュ境界データ」を元に、大阪府が編集・加工</a:t>
            </a:r>
          </a:p>
        </p:txBody>
      </p:sp>
      <p:sp>
        <p:nvSpPr>
          <p:cNvPr id="41" name="テキスト ボックス 40">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人口減少・少子高齢化</a:t>
            </a:r>
          </a:p>
        </p:txBody>
      </p:sp>
      <p:sp>
        <p:nvSpPr>
          <p:cNvPr id="21" name="テキスト ボックス 20">
            <a:extLst>
              <a:ext uri="{FF2B5EF4-FFF2-40B4-BE49-F238E27FC236}">
                <a16:creationId xmlns:a16="http://schemas.microsoft.com/office/drawing/2014/main" id="{881957B9-20F6-41FA-91FB-E2651D61C16F}"/>
              </a:ext>
            </a:extLst>
          </p:cNvPr>
          <p:cNvSpPr txBox="1"/>
          <p:nvPr/>
        </p:nvSpPr>
        <p:spPr>
          <a:xfrm>
            <a:off x="288000" y="1080000"/>
            <a:ext cx="3173115" cy="626701"/>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・大阪市～堺市を中心に、北部から京都方面にかけて人口密度が集中する傾向</a:t>
            </a:r>
          </a:p>
          <a:p>
            <a:pPr marL="146050" indent="-146050" algn="just"/>
            <a:r>
              <a:rPr lang="ja-JP" altLang="en-US" sz="1200" dirty="0">
                <a:latin typeface="メイリオ" panose="020B0604030504040204" pitchFamily="50" charset="-128"/>
                <a:ea typeface="メイリオ" panose="020B0604030504040204" pitchFamily="50" charset="-128"/>
              </a:rPr>
              <a:t>・大阪市北区の増加が顕著</a:t>
            </a:r>
          </a:p>
        </p:txBody>
      </p:sp>
      <p:sp>
        <p:nvSpPr>
          <p:cNvPr id="31" name="スライド番号プレースホルダー 2">
            <a:extLst>
              <a:ext uri="{FF2B5EF4-FFF2-40B4-BE49-F238E27FC236}">
                <a16:creationId xmlns:a16="http://schemas.microsoft.com/office/drawing/2014/main" id="{6F1A247E-EFAF-4EAF-9562-2790765ECD50}"/>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6</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024866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60</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多様な住まい方（テレワーク⑥）</a:t>
            </a:r>
          </a:p>
        </p:txBody>
      </p:sp>
      <p:sp>
        <p:nvSpPr>
          <p:cNvPr id="22" name="テキスト ボックス 21">
            <a:extLst>
              <a:ext uri="{FF2B5EF4-FFF2-40B4-BE49-F238E27FC236}">
                <a16:creationId xmlns:a16="http://schemas.microsoft.com/office/drawing/2014/main" id="{D39DCF37-5C78-419C-9744-D6A4B030678D}"/>
              </a:ext>
            </a:extLst>
          </p:cNvPr>
          <p:cNvSpPr txBox="1"/>
          <p:nvPr/>
        </p:nvSpPr>
        <p:spPr>
          <a:xfrm>
            <a:off x="288000" y="1080000"/>
            <a:ext cx="11520000" cy="595923"/>
          </a:xfrm>
          <a:prstGeom prst="rect">
            <a:avLst/>
          </a:prstGeom>
          <a:noFill/>
        </p:spPr>
        <p:txBody>
          <a:bodyPr wrap="square" tIns="72000" bIns="0">
            <a:spAutoFit/>
          </a:bodyPr>
          <a:lstStyle/>
          <a:p>
            <a:pPr marL="146050" indent="-146050" algn="just"/>
            <a:r>
              <a:rPr lang="ja-JP" altLang="en-US" sz="1600" b="1" dirty="0">
                <a:latin typeface="メイリオ" panose="020B0604030504040204" pitchFamily="50" charset="-128"/>
                <a:ea typeface="メイリオ" panose="020B0604030504040204" pitchFamily="50" charset="-128"/>
              </a:rPr>
              <a:t>住まいに関する意識等に関する調査</a:t>
            </a:r>
            <a:r>
              <a:rPr lang="ja-JP" altLang="en-US" sz="1200" dirty="0">
                <a:latin typeface="メイリオ" panose="020B0604030504040204" pitchFamily="50" charset="-128"/>
                <a:ea typeface="メイリオ" panose="020B0604030504040204" pitchFamily="50" charset="-128"/>
              </a:rPr>
              <a:t>（国土交通省：インターネット調査、令和</a:t>
            </a:r>
            <a:r>
              <a:rPr lang="en-US" altLang="ja-JP" sz="1200" dirty="0">
                <a:latin typeface="メイリオ" panose="020B0604030504040204" pitchFamily="50" charset="-128"/>
                <a:ea typeface="メイリオ" panose="020B0604030504040204" pitchFamily="50" charset="-128"/>
              </a:rPr>
              <a:t>2</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10</a:t>
            </a:r>
            <a:r>
              <a:rPr lang="ja-JP" altLang="en-US" sz="1200" dirty="0">
                <a:latin typeface="メイリオ" panose="020B0604030504040204" pitchFamily="50" charset="-128"/>
                <a:ea typeface="メイリオ" panose="020B0604030504040204" pitchFamily="50" charset="-128"/>
              </a:rPr>
              <a:t>月</a:t>
            </a:r>
            <a:r>
              <a:rPr lang="en-US" altLang="ja-JP" sz="1200" dirty="0">
                <a:latin typeface="メイリオ" panose="020B0604030504040204" pitchFamily="50" charset="-128"/>
                <a:ea typeface="メイリオ" panose="020B0604030504040204" pitchFamily="50" charset="-128"/>
              </a:rPr>
              <a:t>13</a:t>
            </a:r>
            <a:r>
              <a:rPr lang="ja-JP" altLang="en-US" sz="1200" dirty="0">
                <a:latin typeface="メイリオ" panose="020B0604030504040204" pitchFamily="50" charset="-128"/>
                <a:ea typeface="メイリオ" panose="020B0604030504040204" pitchFamily="50" charset="-128"/>
              </a:rPr>
              <a:t>日～</a:t>
            </a:r>
            <a:r>
              <a:rPr lang="en-US" altLang="ja-JP" sz="1200" dirty="0">
                <a:latin typeface="メイリオ" panose="020B0604030504040204" pitchFamily="50" charset="-128"/>
                <a:ea typeface="メイリオ" panose="020B0604030504040204" pitchFamily="50" charset="-128"/>
              </a:rPr>
              <a:t>10</a:t>
            </a:r>
            <a:r>
              <a:rPr lang="ja-JP" altLang="en-US" sz="1200" dirty="0">
                <a:latin typeface="メイリオ" panose="020B0604030504040204" pitchFamily="50" charset="-128"/>
                <a:ea typeface="メイリオ" panose="020B0604030504040204" pitchFamily="50" charset="-128"/>
              </a:rPr>
              <a:t>月</a:t>
            </a:r>
            <a:r>
              <a:rPr lang="en-US" altLang="ja-JP" sz="1200" dirty="0">
                <a:latin typeface="メイリオ" panose="020B0604030504040204" pitchFamily="50" charset="-128"/>
                <a:ea typeface="メイリオ" panose="020B0604030504040204" pitchFamily="50" charset="-128"/>
              </a:rPr>
              <a:t>16</a:t>
            </a:r>
            <a:r>
              <a:rPr lang="ja-JP" altLang="en-US" sz="1200" dirty="0">
                <a:latin typeface="メイリオ" panose="020B0604030504040204" pitchFamily="50" charset="-128"/>
                <a:ea typeface="メイリオ" panose="020B0604030504040204" pitchFamily="50" charset="-128"/>
              </a:rPr>
              <a:t>日）</a:t>
            </a:r>
            <a:endParaRPr lang="en-US" altLang="ja-JP" sz="1200" dirty="0">
              <a:latin typeface="メイリオ" panose="020B0604030504040204" pitchFamily="50" charset="-128"/>
              <a:ea typeface="メイリオ" panose="020B0604030504040204" pitchFamily="50" charset="-128"/>
            </a:endParaRPr>
          </a:p>
          <a:p>
            <a:pPr marL="146050" indent="-146050" algn="just"/>
            <a:endParaRPr lang="en-US" altLang="ja-JP" sz="600" dirty="0">
              <a:latin typeface="メイリオ" panose="020B0604030504040204" pitchFamily="50" charset="-128"/>
              <a:ea typeface="メイリオ" panose="020B0604030504040204" pitchFamily="50" charset="-128"/>
            </a:endParaRPr>
          </a:p>
          <a:p>
            <a:pPr marL="88900" algn="just"/>
            <a:r>
              <a:rPr lang="ja-JP" altLang="en-US" sz="1200" b="1" dirty="0">
                <a:latin typeface="メイリオ" panose="020B0604030504040204" pitchFamily="50" charset="-128"/>
                <a:ea typeface="メイリオ" panose="020B0604030504040204" pitchFamily="50" charset="-128"/>
              </a:rPr>
              <a:t>既存住宅の購入を検討するためのサービスについて</a:t>
            </a:r>
            <a:endParaRPr lang="en-US" altLang="ja-JP" sz="1200" b="1" dirty="0">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DB3D14AE-DFD6-4DE0-941D-FF79E842DE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0001" y="1687444"/>
            <a:ext cx="8157300" cy="4906202"/>
          </a:xfrm>
          <a:prstGeom prst="rect">
            <a:avLst/>
          </a:prstGeom>
        </p:spPr>
      </p:pic>
      <p:sp>
        <p:nvSpPr>
          <p:cNvPr id="28" name="テキスト ボックス 27">
            <a:extLst>
              <a:ext uri="{FF2B5EF4-FFF2-40B4-BE49-F238E27FC236}">
                <a16:creationId xmlns:a16="http://schemas.microsoft.com/office/drawing/2014/main" id="{6B2B05AA-D888-43E3-8500-963E91B73BF2}"/>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出典：社会資本整備審議会住宅宅地分科会（第</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54</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回）</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資料（抜粋）</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a:extLst>
              <a:ext uri="{FF2B5EF4-FFF2-40B4-BE49-F238E27FC236}">
                <a16:creationId xmlns:a16="http://schemas.microsoft.com/office/drawing/2014/main" id="{346AE06E-2BC3-4D98-A108-AA3B61B3CB36}"/>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ライフスタイルの多様化</a:t>
            </a:r>
          </a:p>
        </p:txBody>
      </p:sp>
    </p:spTree>
    <p:extLst>
      <p:ext uri="{BB962C8B-B14F-4D97-AF65-F5344CB8AC3E}">
        <p14:creationId xmlns:p14="http://schemas.microsoft.com/office/powerpoint/2010/main" val="19063868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テキスト ボックス 27">
            <a:extLst>
              <a:ext uri="{FF2B5EF4-FFF2-40B4-BE49-F238E27FC236}">
                <a16:creationId xmlns:a16="http://schemas.microsoft.com/office/drawing/2014/main" id="{6B2B05AA-D888-43E3-8500-963E91B73BF2}"/>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出典：社会資本整備審議会住宅宅地分科会（第</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54</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回）</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資料（抜粋）</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61</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多様な住まい方（テレワーク⑦）</a:t>
            </a:r>
          </a:p>
        </p:txBody>
      </p:sp>
      <p:sp>
        <p:nvSpPr>
          <p:cNvPr id="22" name="テキスト ボックス 21">
            <a:extLst>
              <a:ext uri="{FF2B5EF4-FFF2-40B4-BE49-F238E27FC236}">
                <a16:creationId xmlns:a16="http://schemas.microsoft.com/office/drawing/2014/main" id="{D39DCF37-5C78-419C-9744-D6A4B030678D}"/>
              </a:ext>
            </a:extLst>
          </p:cNvPr>
          <p:cNvSpPr txBox="1"/>
          <p:nvPr/>
        </p:nvSpPr>
        <p:spPr>
          <a:xfrm>
            <a:off x="288000" y="1080000"/>
            <a:ext cx="11520000" cy="595923"/>
          </a:xfrm>
          <a:prstGeom prst="rect">
            <a:avLst/>
          </a:prstGeom>
          <a:noFill/>
        </p:spPr>
        <p:txBody>
          <a:bodyPr wrap="square" tIns="72000" bIns="0">
            <a:spAutoFit/>
          </a:bodyPr>
          <a:lstStyle/>
          <a:p>
            <a:pPr marL="146050" indent="-146050" algn="just"/>
            <a:r>
              <a:rPr lang="ja-JP" altLang="en-US" sz="1600" b="1" dirty="0">
                <a:latin typeface="メイリオ" panose="020B0604030504040204" pitchFamily="50" charset="-128"/>
                <a:ea typeface="メイリオ" panose="020B0604030504040204" pitchFamily="50" charset="-128"/>
              </a:rPr>
              <a:t>住まいに関する意識等に関する調査</a:t>
            </a:r>
            <a:r>
              <a:rPr lang="ja-JP" altLang="en-US" sz="1200" dirty="0">
                <a:latin typeface="メイリオ" panose="020B0604030504040204" pitchFamily="50" charset="-128"/>
                <a:ea typeface="メイリオ" panose="020B0604030504040204" pitchFamily="50" charset="-128"/>
              </a:rPr>
              <a:t>（国土交通省：インターネット調査、令和</a:t>
            </a:r>
            <a:r>
              <a:rPr lang="en-US" altLang="ja-JP" sz="1200" dirty="0">
                <a:latin typeface="メイリオ" panose="020B0604030504040204" pitchFamily="50" charset="-128"/>
                <a:ea typeface="メイリオ" panose="020B0604030504040204" pitchFamily="50" charset="-128"/>
              </a:rPr>
              <a:t>2</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10</a:t>
            </a:r>
            <a:r>
              <a:rPr lang="ja-JP" altLang="en-US" sz="1200" dirty="0">
                <a:latin typeface="メイリオ" panose="020B0604030504040204" pitchFamily="50" charset="-128"/>
                <a:ea typeface="メイリオ" panose="020B0604030504040204" pitchFamily="50" charset="-128"/>
              </a:rPr>
              <a:t>月</a:t>
            </a:r>
            <a:r>
              <a:rPr lang="en-US" altLang="ja-JP" sz="1200" dirty="0">
                <a:latin typeface="メイリオ" panose="020B0604030504040204" pitchFamily="50" charset="-128"/>
                <a:ea typeface="メイリオ" panose="020B0604030504040204" pitchFamily="50" charset="-128"/>
              </a:rPr>
              <a:t>13</a:t>
            </a:r>
            <a:r>
              <a:rPr lang="ja-JP" altLang="en-US" sz="1200" dirty="0">
                <a:latin typeface="メイリオ" panose="020B0604030504040204" pitchFamily="50" charset="-128"/>
                <a:ea typeface="メイリオ" panose="020B0604030504040204" pitchFamily="50" charset="-128"/>
              </a:rPr>
              <a:t>日～</a:t>
            </a:r>
            <a:r>
              <a:rPr lang="en-US" altLang="ja-JP" sz="1200" dirty="0">
                <a:latin typeface="メイリオ" panose="020B0604030504040204" pitchFamily="50" charset="-128"/>
                <a:ea typeface="メイリオ" panose="020B0604030504040204" pitchFamily="50" charset="-128"/>
              </a:rPr>
              <a:t>10</a:t>
            </a:r>
            <a:r>
              <a:rPr lang="ja-JP" altLang="en-US" sz="1200" dirty="0">
                <a:latin typeface="メイリオ" panose="020B0604030504040204" pitchFamily="50" charset="-128"/>
                <a:ea typeface="メイリオ" panose="020B0604030504040204" pitchFamily="50" charset="-128"/>
              </a:rPr>
              <a:t>月</a:t>
            </a:r>
            <a:r>
              <a:rPr lang="en-US" altLang="ja-JP" sz="1200" dirty="0">
                <a:latin typeface="メイリオ" panose="020B0604030504040204" pitchFamily="50" charset="-128"/>
                <a:ea typeface="メイリオ" panose="020B0604030504040204" pitchFamily="50" charset="-128"/>
              </a:rPr>
              <a:t>16</a:t>
            </a:r>
            <a:r>
              <a:rPr lang="ja-JP" altLang="en-US" sz="1200" dirty="0">
                <a:latin typeface="メイリオ" panose="020B0604030504040204" pitchFamily="50" charset="-128"/>
                <a:ea typeface="メイリオ" panose="020B0604030504040204" pitchFamily="50" charset="-128"/>
              </a:rPr>
              <a:t>日）</a:t>
            </a:r>
            <a:endParaRPr lang="en-US" altLang="ja-JP" sz="1200" dirty="0">
              <a:latin typeface="メイリオ" panose="020B0604030504040204" pitchFamily="50" charset="-128"/>
              <a:ea typeface="メイリオ" panose="020B0604030504040204" pitchFamily="50" charset="-128"/>
            </a:endParaRPr>
          </a:p>
          <a:p>
            <a:pPr marL="146050" indent="-146050" algn="just"/>
            <a:endParaRPr lang="en-US" altLang="ja-JP" sz="600" dirty="0">
              <a:latin typeface="メイリオ" panose="020B0604030504040204" pitchFamily="50" charset="-128"/>
              <a:ea typeface="メイリオ" panose="020B0604030504040204" pitchFamily="50" charset="-128"/>
            </a:endParaRPr>
          </a:p>
          <a:p>
            <a:pPr marL="88900" algn="just"/>
            <a:r>
              <a:rPr lang="ja-JP" altLang="en-US" sz="1200" b="1" dirty="0">
                <a:latin typeface="メイリオ" panose="020B0604030504040204" pitchFamily="50" charset="-128"/>
                <a:ea typeface="メイリオ" panose="020B0604030504040204" pitchFamily="50" charset="-128"/>
              </a:rPr>
              <a:t>建て方別の既存住宅への住み替え希望について</a:t>
            </a:r>
            <a:endParaRPr lang="en-US" altLang="ja-JP" sz="1200" b="1" dirty="0">
              <a:latin typeface="メイリオ" panose="020B0604030504040204" pitchFamily="50" charset="-128"/>
              <a:ea typeface="メイリオ" panose="020B0604030504040204" pitchFamily="50" charset="-128"/>
            </a:endParaRPr>
          </a:p>
        </p:txBody>
      </p:sp>
      <p:grpSp>
        <p:nvGrpSpPr>
          <p:cNvPr id="6" name="グループ化 5">
            <a:extLst>
              <a:ext uri="{FF2B5EF4-FFF2-40B4-BE49-F238E27FC236}">
                <a16:creationId xmlns:a16="http://schemas.microsoft.com/office/drawing/2014/main" id="{D2131B0F-D578-4DC5-98A6-F9DBBD8EC175}"/>
              </a:ext>
            </a:extLst>
          </p:cNvPr>
          <p:cNvGrpSpPr/>
          <p:nvPr/>
        </p:nvGrpSpPr>
        <p:grpSpPr>
          <a:xfrm>
            <a:off x="720000" y="1675923"/>
            <a:ext cx="7585800" cy="4818307"/>
            <a:chOff x="720000" y="1675923"/>
            <a:chExt cx="7585800" cy="4818307"/>
          </a:xfrm>
        </p:grpSpPr>
        <p:pic>
          <p:nvPicPr>
            <p:cNvPr id="4" name="図 3">
              <a:extLst>
                <a:ext uri="{FF2B5EF4-FFF2-40B4-BE49-F238E27FC236}">
                  <a16:creationId xmlns:a16="http://schemas.microsoft.com/office/drawing/2014/main" id="{8980E3F5-A285-465A-A2E0-4321EB2F5A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0000" y="1675923"/>
              <a:ext cx="7585800" cy="4818307"/>
            </a:xfrm>
            <a:prstGeom prst="rect">
              <a:avLst/>
            </a:prstGeom>
          </p:spPr>
        </p:pic>
        <p:sp>
          <p:nvSpPr>
            <p:cNvPr id="5" name="正方形/長方形 4">
              <a:extLst>
                <a:ext uri="{FF2B5EF4-FFF2-40B4-BE49-F238E27FC236}">
                  <a16:creationId xmlns:a16="http://schemas.microsoft.com/office/drawing/2014/main" id="{2B67D640-8B1E-400A-8BF6-99B0C062FC96}"/>
                </a:ext>
              </a:extLst>
            </p:cNvPr>
            <p:cNvSpPr/>
            <p:nvPr/>
          </p:nvSpPr>
          <p:spPr>
            <a:xfrm>
              <a:off x="8248650" y="6368180"/>
              <a:ext cx="57150" cy="126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テキスト ボックス 11">
            <a:extLst>
              <a:ext uri="{FF2B5EF4-FFF2-40B4-BE49-F238E27FC236}">
                <a16:creationId xmlns:a16="http://schemas.microsoft.com/office/drawing/2014/main" id="{A41E162C-7E9D-41CB-BB25-ECB6BD513ED3}"/>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ライフスタイルの多様化</a:t>
            </a:r>
          </a:p>
        </p:txBody>
      </p:sp>
    </p:spTree>
    <p:extLst>
      <p:ext uri="{BB962C8B-B14F-4D97-AF65-F5344CB8AC3E}">
        <p14:creationId xmlns:p14="http://schemas.microsoft.com/office/powerpoint/2010/main" val="28678840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FFC86DDD-93EC-44DA-A2E1-8B1BAFD7CA4A}"/>
              </a:ext>
            </a:extLst>
          </p:cNvPr>
          <p:cNvGrpSpPr/>
          <p:nvPr/>
        </p:nvGrpSpPr>
        <p:grpSpPr>
          <a:xfrm>
            <a:off x="2374900" y="2470304"/>
            <a:ext cx="3976273" cy="3720947"/>
            <a:chOff x="2143125" y="3876675"/>
            <a:chExt cx="3653680" cy="3419070"/>
          </a:xfrm>
        </p:grpSpPr>
        <p:pic>
          <p:nvPicPr>
            <p:cNvPr id="23" name="図 22">
              <a:extLst>
                <a:ext uri="{FF2B5EF4-FFF2-40B4-BE49-F238E27FC236}">
                  <a16:creationId xmlns:a16="http://schemas.microsoft.com/office/drawing/2014/main" id="{69FD9E8E-E50A-4FA7-89E9-BB8605B43BAE}"/>
                </a:ext>
              </a:extLst>
            </p:cNvPr>
            <p:cNvPicPr>
              <a:picLocks noChangeAspect="1"/>
            </p:cNvPicPr>
            <p:nvPr/>
          </p:nvPicPr>
          <p:blipFill rotWithShape="1">
            <a:blip r:embed="rId3"/>
            <a:srcRect l="28079" t="14753" b="2988"/>
            <a:stretch/>
          </p:blipFill>
          <p:spPr>
            <a:xfrm>
              <a:off x="2143126" y="3876678"/>
              <a:ext cx="3653679" cy="3419067"/>
            </a:xfrm>
            <a:prstGeom prst="rect">
              <a:avLst/>
            </a:prstGeom>
          </p:spPr>
        </p:pic>
        <p:sp>
          <p:nvSpPr>
            <p:cNvPr id="7" name="正方形/長方形 6">
              <a:extLst>
                <a:ext uri="{FF2B5EF4-FFF2-40B4-BE49-F238E27FC236}">
                  <a16:creationId xmlns:a16="http://schemas.microsoft.com/office/drawing/2014/main" id="{5E8D1D5A-EF3A-47C5-B415-3655504AE9FD}"/>
                </a:ext>
              </a:extLst>
            </p:cNvPr>
            <p:cNvSpPr/>
            <p:nvPr/>
          </p:nvSpPr>
          <p:spPr>
            <a:xfrm>
              <a:off x="2143125" y="3876675"/>
              <a:ext cx="866776" cy="514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62</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多様な住まい方（他拠点居住①）</a:t>
            </a:r>
          </a:p>
        </p:txBody>
      </p:sp>
      <p:pic>
        <p:nvPicPr>
          <p:cNvPr id="3" name="図 2"/>
          <p:cNvPicPr>
            <a:picLocks noChangeAspect="1"/>
          </p:cNvPicPr>
          <p:nvPr/>
        </p:nvPicPr>
        <p:blipFill rotWithShape="1">
          <a:blip r:embed="rId3"/>
          <a:srcRect l="518" t="2378" r="54859" b="73102"/>
          <a:stretch/>
        </p:blipFill>
        <p:spPr>
          <a:xfrm>
            <a:off x="589953" y="2450012"/>
            <a:ext cx="2266950" cy="1019176"/>
          </a:xfrm>
          <a:prstGeom prst="rect">
            <a:avLst/>
          </a:prstGeom>
        </p:spPr>
      </p:pic>
      <p:sp>
        <p:nvSpPr>
          <p:cNvPr id="4" name="正方形/長方形 3"/>
          <p:cNvSpPr/>
          <p:nvPr/>
        </p:nvSpPr>
        <p:spPr>
          <a:xfrm>
            <a:off x="540000" y="2160000"/>
            <a:ext cx="1988365" cy="257369"/>
          </a:xfrm>
          <a:prstGeom prst="rect">
            <a:avLst/>
          </a:prstGeom>
          <a:noFill/>
        </p:spPr>
        <p:txBody>
          <a:bodyPr wrap="square" tIns="72000" bIns="0">
            <a:spAutoFit/>
          </a:bodyPr>
          <a:lstStyle/>
          <a:p>
            <a:pPr algn="just"/>
            <a:r>
              <a:rPr lang="zh-CN" altLang="en-US" sz="1200" b="1" dirty="0">
                <a:latin typeface="メイリオ" panose="020B0604030504040204" pitchFamily="50" charset="-128"/>
                <a:ea typeface="メイリオ" panose="020B0604030504040204" pitchFamily="50" charset="-128"/>
              </a:rPr>
              <a:t>二地域居住等実施者数</a:t>
            </a:r>
            <a:endParaRPr lang="ja-JP" altLang="en-US" sz="1200" b="1" dirty="0">
              <a:latin typeface="メイリオ" panose="020B0604030504040204" pitchFamily="50" charset="-128"/>
              <a:ea typeface="メイリオ" panose="020B0604030504040204" pitchFamily="50" charset="-128"/>
            </a:endParaRPr>
          </a:p>
        </p:txBody>
      </p:sp>
      <p:pic>
        <p:nvPicPr>
          <p:cNvPr id="5" name="図 4"/>
          <p:cNvPicPr>
            <a:picLocks noChangeAspect="1"/>
          </p:cNvPicPr>
          <p:nvPr/>
        </p:nvPicPr>
        <p:blipFill rotWithShape="1">
          <a:blip r:embed="rId4"/>
          <a:srcRect b="14862"/>
          <a:stretch/>
        </p:blipFill>
        <p:spPr>
          <a:xfrm>
            <a:off x="6639066" y="2350548"/>
            <a:ext cx="5205051" cy="4001965"/>
          </a:xfrm>
          <a:prstGeom prst="rect">
            <a:avLst/>
          </a:prstGeom>
        </p:spPr>
      </p:pic>
      <p:sp>
        <p:nvSpPr>
          <p:cNvPr id="22" name="テキスト ボックス 21">
            <a:extLst>
              <a:ext uri="{FF2B5EF4-FFF2-40B4-BE49-F238E27FC236}">
                <a16:creationId xmlns:a16="http://schemas.microsoft.com/office/drawing/2014/main" id="{E5C6637C-167A-4473-8A30-08C1F3AFD784}"/>
              </a:ext>
            </a:extLst>
          </p:cNvPr>
          <p:cNvSpPr txBox="1"/>
          <p:nvPr/>
        </p:nvSpPr>
        <p:spPr>
          <a:xfrm>
            <a:off x="288000" y="1440000"/>
            <a:ext cx="11520000" cy="626701"/>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・二拠点居住等の実施者は</a:t>
            </a:r>
            <a:r>
              <a:rPr lang="en-US" altLang="ja-JP" sz="1200" dirty="0">
                <a:latin typeface="メイリオ" panose="020B0604030504040204" pitchFamily="50" charset="-128"/>
                <a:ea typeface="メイリオ" panose="020B0604030504040204" pitchFamily="50" charset="-128"/>
              </a:rPr>
              <a:t>8,035</a:t>
            </a:r>
            <a:r>
              <a:rPr lang="ja-JP" altLang="en-US" sz="1200" dirty="0">
                <a:latin typeface="メイリオ" panose="020B0604030504040204" pitchFamily="50" charset="-128"/>
                <a:ea typeface="メイリオ" panose="020B0604030504040204" pitchFamily="50" charset="-128"/>
              </a:rPr>
              <a:t>人であり、この結果を総人口規模に換算すると、</a:t>
            </a:r>
            <a:r>
              <a:rPr lang="en-US" altLang="ja-JP" sz="1200" dirty="0">
                <a:latin typeface="メイリオ" panose="020B0604030504040204" pitchFamily="50" charset="-128"/>
                <a:ea typeface="メイリオ" panose="020B0604030504040204" pitchFamily="50" charset="-128"/>
              </a:rPr>
              <a:t>18</a:t>
            </a:r>
            <a:r>
              <a:rPr lang="ja-JP" altLang="en-US" sz="1200" dirty="0">
                <a:latin typeface="メイリオ" panose="020B0604030504040204" pitchFamily="50" charset="-128"/>
                <a:ea typeface="メイリオ" panose="020B0604030504040204" pitchFamily="50" charset="-128"/>
              </a:rPr>
              <a:t>歳以上人口（約１億</a:t>
            </a:r>
            <a:r>
              <a:rPr lang="en-US" altLang="ja-JP" sz="1200" dirty="0">
                <a:latin typeface="メイリオ" panose="020B0604030504040204" pitchFamily="50" charset="-128"/>
                <a:ea typeface="メイリオ" panose="020B0604030504040204" pitchFamily="50" charset="-128"/>
              </a:rPr>
              <a:t>495</a:t>
            </a:r>
            <a:r>
              <a:rPr lang="ja-JP" altLang="en-US" sz="1200" dirty="0">
                <a:latin typeface="メイリオ" panose="020B0604030504040204" pitchFamily="50" charset="-128"/>
                <a:ea typeface="メイリオ" panose="020B0604030504040204" pitchFamily="50" charset="-128"/>
              </a:rPr>
              <a:t>万人）のうち、約</a:t>
            </a:r>
            <a:r>
              <a:rPr lang="en-US" altLang="ja-JP" sz="1200" dirty="0">
                <a:latin typeface="メイリオ" panose="020B0604030504040204" pitchFamily="50" charset="-128"/>
                <a:ea typeface="メイリオ" panose="020B0604030504040204" pitchFamily="50" charset="-128"/>
              </a:rPr>
              <a:t>6.7</a:t>
            </a:r>
            <a:r>
              <a:rPr lang="ja-JP" altLang="en-US" sz="1200" dirty="0">
                <a:latin typeface="メイリオ" panose="020B0604030504040204" pitchFamily="50" charset="-128"/>
                <a:ea typeface="メイリオ" panose="020B0604030504040204" pitchFamily="50" charset="-128"/>
              </a:rPr>
              <a:t>％（約</a:t>
            </a:r>
            <a:r>
              <a:rPr lang="en-US" altLang="ja-JP" sz="1200" dirty="0">
                <a:latin typeface="メイリオ" panose="020B0604030504040204" pitchFamily="50" charset="-128"/>
                <a:ea typeface="メイリオ" panose="020B0604030504040204" pitchFamily="50" charset="-128"/>
              </a:rPr>
              <a:t>701</a:t>
            </a:r>
            <a:r>
              <a:rPr lang="ja-JP" altLang="en-US" sz="1200" dirty="0">
                <a:latin typeface="メイリオ" panose="020B0604030504040204" pitchFamily="50" charset="-128"/>
                <a:ea typeface="メイリオ" panose="020B0604030504040204" pitchFamily="50" charset="-128"/>
              </a:rPr>
              <a:t>万人）が二地域居住等を行っていると推計される</a:t>
            </a:r>
          </a:p>
          <a:p>
            <a:pPr marL="146050" indent="-146050" algn="just"/>
            <a:r>
              <a:rPr lang="ja-JP" altLang="en-US" sz="1200" dirty="0">
                <a:latin typeface="メイリオ" panose="020B0604030504040204" pitchFamily="50" charset="-128"/>
                <a:ea typeface="メイリオ" panose="020B0604030504040204" pitchFamily="50" charset="-128"/>
              </a:rPr>
              <a:t>・二地域居住等の未実施者の今後の二拠点居住等への希望は、約</a:t>
            </a:r>
            <a:r>
              <a:rPr lang="en-US" altLang="ja-JP" sz="1200" dirty="0">
                <a:latin typeface="メイリオ" panose="020B0604030504040204" pitchFamily="50" charset="-128"/>
                <a:ea typeface="メイリオ" panose="020B0604030504040204" pitchFamily="50" charset="-128"/>
              </a:rPr>
              <a:t>3</a:t>
            </a:r>
            <a:r>
              <a:rPr lang="ja-JP" altLang="en-US" sz="1200" dirty="0">
                <a:latin typeface="メイリオ" panose="020B0604030504040204" pitchFamily="50" charset="-128"/>
                <a:ea typeface="メイリオ" panose="020B0604030504040204" pitchFamily="50" charset="-128"/>
              </a:rPr>
              <a:t>割が関心がある傾向となっている</a:t>
            </a:r>
          </a:p>
        </p:txBody>
      </p:sp>
      <p:sp>
        <p:nvSpPr>
          <p:cNvPr id="25" name="テキスト ボックス 24">
            <a:extLst>
              <a:ext uri="{FF2B5EF4-FFF2-40B4-BE49-F238E27FC236}">
                <a16:creationId xmlns:a16="http://schemas.microsoft.com/office/drawing/2014/main" id="{2FF7F684-CDA3-4B9C-9265-1FF24C3B7009}"/>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国土交通省「「二地域居住等促進シンポジウム」（二地域居住等の最新動向について）</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a:extLst>
              <a:ext uri="{FF2B5EF4-FFF2-40B4-BE49-F238E27FC236}">
                <a16:creationId xmlns:a16="http://schemas.microsoft.com/office/drawing/2014/main" id="{AE407A23-3922-4749-B7CC-494121C8C8FE}"/>
              </a:ext>
            </a:extLst>
          </p:cNvPr>
          <p:cNvSpPr txBox="1"/>
          <p:nvPr/>
        </p:nvSpPr>
        <p:spPr>
          <a:xfrm>
            <a:off x="288000" y="1080000"/>
            <a:ext cx="11520000" cy="318924"/>
          </a:xfrm>
          <a:prstGeom prst="rect">
            <a:avLst/>
          </a:prstGeom>
          <a:noFill/>
        </p:spPr>
        <p:txBody>
          <a:bodyPr wrap="square" tIns="72000" bIns="0">
            <a:spAutoFit/>
          </a:bodyPr>
          <a:lstStyle/>
          <a:p>
            <a:pPr marL="146050" indent="-146050" algn="just"/>
            <a:r>
              <a:rPr lang="ja-JP" altLang="en-US" sz="1600" b="1" dirty="0">
                <a:latin typeface="メイリオ" panose="020B0604030504040204" pitchFamily="50" charset="-128"/>
                <a:ea typeface="メイリオ" panose="020B0604030504040204" pitchFamily="50" charset="-128"/>
              </a:rPr>
              <a:t>二地域居住に関するアンケート</a:t>
            </a:r>
            <a:r>
              <a:rPr lang="ja-JP" altLang="en-US" sz="1200" dirty="0">
                <a:latin typeface="メイリオ" panose="020B0604030504040204" pitchFamily="50" charset="-128"/>
                <a:ea typeface="メイリオ" panose="020B0604030504040204" pitchFamily="50" charset="-128"/>
              </a:rPr>
              <a:t>（国土交通省：インターネット調査、令和</a:t>
            </a:r>
            <a:r>
              <a:rPr lang="en-US" altLang="ja-JP" sz="1200" dirty="0">
                <a:latin typeface="メイリオ" panose="020B0604030504040204" pitchFamily="50" charset="-128"/>
                <a:ea typeface="メイリオ" panose="020B0604030504040204" pitchFamily="50" charset="-128"/>
              </a:rPr>
              <a:t>4</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8</a:t>
            </a:r>
            <a:r>
              <a:rPr lang="ja-JP" altLang="en-US" sz="1200" dirty="0">
                <a:latin typeface="メイリオ" panose="020B0604030504040204" pitchFamily="50" charset="-128"/>
                <a:ea typeface="メイリオ" panose="020B0604030504040204" pitchFamily="50" charset="-128"/>
              </a:rPr>
              <a:t>月</a:t>
            </a:r>
            <a:r>
              <a:rPr lang="en-US" altLang="ja-JP" sz="1200" dirty="0">
                <a:latin typeface="メイリオ" panose="020B0604030504040204" pitchFamily="50" charset="-128"/>
                <a:ea typeface="メイリオ" panose="020B0604030504040204" pitchFamily="50" charset="-128"/>
              </a:rPr>
              <a:t>31</a:t>
            </a:r>
            <a:r>
              <a:rPr lang="ja-JP" altLang="en-US" sz="1200" dirty="0">
                <a:latin typeface="メイリオ" panose="020B0604030504040204" pitchFamily="50" charset="-128"/>
                <a:ea typeface="メイリオ" panose="020B0604030504040204" pitchFamily="50" charset="-128"/>
              </a:rPr>
              <a:t>日～</a:t>
            </a:r>
            <a:r>
              <a:rPr lang="en-US" altLang="ja-JP" sz="1200" dirty="0">
                <a:latin typeface="メイリオ" panose="020B0604030504040204" pitchFamily="50" charset="-128"/>
                <a:ea typeface="メイリオ" panose="020B0604030504040204" pitchFamily="50" charset="-128"/>
              </a:rPr>
              <a:t>9</a:t>
            </a:r>
            <a:r>
              <a:rPr lang="ja-JP" altLang="en-US" sz="1200" dirty="0">
                <a:latin typeface="メイリオ" panose="020B0604030504040204" pitchFamily="50" charset="-128"/>
                <a:ea typeface="メイリオ" panose="020B0604030504040204" pitchFamily="50" charset="-128"/>
              </a:rPr>
              <a:t>月</a:t>
            </a:r>
            <a:r>
              <a:rPr lang="en-US" altLang="ja-JP" sz="1200" dirty="0">
                <a:latin typeface="メイリオ" panose="020B0604030504040204" pitchFamily="50" charset="-128"/>
                <a:ea typeface="メイリオ" panose="020B0604030504040204" pitchFamily="50" charset="-128"/>
              </a:rPr>
              <a:t>12</a:t>
            </a:r>
            <a:r>
              <a:rPr lang="ja-JP" altLang="en-US" sz="1200" dirty="0">
                <a:latin typeface="メイリオ" panose="020B0604030504040204" pitchFamily="50" charset="-128"/>
                <a:ea typeface="メイリオ" panose="020B0604030504040204" pitchFamily="50" charset="-128"/>
              </a:rPr>
              <a:t>日）</a:t>
            </a:r>
            <a:endParaRPr lang="en-US" altLang="ja-JP" sz="1200" dirty="0">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FB24E4D4-2BF3-4A03-A7FE-FAAAF5DD03DC}"/>
              </a:ext>
            </a:extLst>
          </p:cNvPr>
          <p:cNvSpPr txBox="1"/>
          <p:nvPr/>
        </p:nvSpPr>
        <p:spPr>
          <a:xfrm>
            <a:off x="6300000" y="2160000"/>
            <a:ext cx="3359150" cy="257369"/>
          </a:xfrm>
          <a:prstGeom prst="rect">
            <a:avLst/>
          </a:prstGeom>
          <a:noFill/>
        </p:spPr>
        <p:txBody>
          <a:bodyPr wrap="square" tIns="72000" bIns="0">
            <a:spAutoFit/>
          </a:bodyPr>
          <a:lstStyle>
            <a:defPPr>
              <a:defRPr lang="ja-JP"/>
            </a:defPPr>
            <a:lvl1pPr marL="261938" algn="just">
              <a:defRPr sz="1200" b="1">
                <a:latin typeface="メイリオ" panose="020B0604030504040204" pitchFamily="50" charset="-128"/>
                <a:ea typeface="メイリオ" panose="020B0604030504040204" pitchFamily="50" charset="-128"/>
              </a:defRPr>
            </a:lvl1pPr>
          </a:lstStyle>
          <a:p>
            <a:pPr marL="0"/>
            <a:r>
              <a:rPr lang="ja-JP" altLang="en-US" dirty="0"/>
              <a:t>二地域居住等への関心</a:t>
            </a:r>
            <a:endParaRPr lang="en-US" altLang="ja-JP" dirty="0"/>
          </a:p>
        </p:txBody>
      </p:sp>
      <p:sp>
        <p:nvSpPr>
          <p:cNvPr id="16" name="テキスト ボックス 15">
            <a:extLst>
              <a:ext uri="{FF2B5EF4-FFF2-40B4-BE49-F238E27FC236}">
                <a16:creationId xmlns:a16="http://schemas.microsoft.com/office/drawing/2014/main" id="{FBB6EE8F-E821-4FF8-A082-D8CD37F3F3EF}"/>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ライフスタイルの多様化</a:t>
            </a:r>
          </a:p>
        </p:txBody>
      </p:sp>
    </p:spTree>
    <p:extLst>
      <p:ext uri="{BB962C8B-B14F-4D97-AF65-F5344CB8AC3E}">
        <p14:creationId xmlns:p14="http://schemas.microsoft.com/office/powerpoint/2010/main" val="3740670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63</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多様な住まい方（他拠点居住②）</a:t>
            </a:r>
          </a:p>
        </p:txBody>
      </p:sp>
      <p:pic>
        <p:nvPicPr>
          <p:cNvPr id="2" name="図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52666" y="2239131"/>
            <a:ext cx="8780054" cy="4273108"/>
          </a:xfrm>
          <a:prstGeom prst="rect">
            <a:avLst/>
          </a:prstGeom>
        </p:spPr>
      </p:pic>
      <p:sp>
        <p:nvSpPr>
          <p:cNvPr id="15" name="テキスト ボックス 14">
            <a:extLst>
              <a:ext uri="{FF2B5EF4-FFF2-40B4-BE49-F238E27FC236}">
                <a16:creationId xmlns:a16="http://schemas.microsoft.com/office/drawing/2014/main" id="{74280799-4B33-4B73-BF53-A3FC156F7376}"/>
              </a:ext>
            </a:extLst>
          </p:cNvPr>
          <p:cNvSpPr txBox="1"/>
          <p:nvPr/>
        </p:nvSpPr>
        <p:spPr>
          <a:xfrm>
            <a:off x="288000" y="1440000"/>
            <a:ext cx="11520000" cy="811367"/>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・二地域居住等の実践者の満足度について、「満足・やや満足」は約７割、「不満・やや不満」は１割となっている。今後の継続意向は、「あり」は</a:t>
            </a:r>
            <a:r>
              <a:rPr lang="en-US" altLang="ja-JP" sz="1200" dirty="0">
                <a:latin typeface="メイリオ" panose="020B0604030504040204" pitchFamily="50" charset="-128"/>
                <a:ea typeface="メイリオ" panose="020B0604030504040204" pitchFamily="50" charset="-128"/>
              </a:rPr>
              <a:t>85</a:t>
            </a:r>
            <a:r>
              <a:rPr lang="ja-JP" altLang="en-US" sz="1200" dirty="0">
                <a:latin typeface="メイリオ" panose="020B0604030504040204" pitchFamily="50" charset="-128"/>
                <a:ea typeface="メイリオ" panose="020B0604030504040204" pitchFamily="50" charset="-128"/>
              </a:rPr>
              <a:t>％程度、「なし」は</a:t>
            </a:r>
            <a:r>
              <a:rPr lang="en-US" altLang="ja-JP" sz="1200" dirty="0">
                <a:latin typeface="メイリオ" panose="020B0604030504040204" pitchFamily="50" charset="-128"/>
                <a:ea typeface="メイリオ" panose="020B0604030504040204" pitchFamily="50" charset="-128"/>
              </a:rPr>
              <a:t>15</a:t>
            </a:r>
            <a:r>
              <a:rPr lang="ja-JP" altLang="en-US" sz="1200" dirty="0">
                <a:latin typeface="メイリオ" panose="020B0604030504040204" pitchFamily="50" charset="-128"/>
                <a:ea typeface="メイリオ" panose="020B0604030504040204" pitchFamily="50" charset="-128"/>
              </a:rPr>
              <a:t>％程度となっている</a:t>
            </a:r>
          </a:p>
          <a:p>
            <a:pPr marL="146050" indent="-146050" algn="just"/>
            <a:r>
              <a:rPr lang="ja-JP" altLang="en-US" sz="1200" dirty="0">
                <a:latin typeface="メイリオ" panose="020B0604030504040204" pitchFamily="50" charset="-128"/>
                <a:ea typeface="メイリオ" panose="020B0604030504040204" pitchFamily="50" charset="-128"/>
              </a:rPr>
              <a:t>・</a:t>
            </a:r>
            <a:r>
              <a:rPr lang="ja-JP" altLang="en-US" sz="1200" spc="-60" dirty="0">
                <a:latin typeface="メイリオ" panose="020B0604030504040204" pitchFamily="50" charset="-128"/>
                <a:ea typeface="メイリオ" panose="020B0604030504040204" pitchFamily="50" charset="-128"/>
              </a:rPr>
              <a:t>継続する理由として、リフレッシュできるや生きがいを感じる等の前向きな理由が見られるが、一方で家庭や仕事の都合で続けざるを得ないとの消極的な理由も一定数ある</a:t>
            </a:r>
          </a:p>
          <a:p>
            <a:pPr marL="146050" indent="-146050" algn="just"/>
            <a:r>
              <a:rPr lang="ja-JP" altLang="en-US" sz="1200" dirty="0">
                <a:latin typeface="メイリオ" panose="020B0604030504040204" pitchFamily="50" charset="-128"/>
                <a:ea typeface="メイリオ" panose="020B0604030504040204" pitchFamily="50" charset="-128"/>
              </a:rPr>
              <a:t>・継続意向なしの理由として、金銭的、体力的、時間的な負担が大きいとの理由が大半を占めている</a:t>
            </a:r>
          </a:p>
        </p:txBody>
      </p:sp>
      <p:sp>
        <p:nvSpPr>
          <p:cNvPr id="12" name="テキスト ボックス 11">
            <a:extLst>
              <a:ext uri="{FF2B5EF4-FFF2-40B4-BE49-F238E27FC236}">
                <a16:creationId xmlns:a16="http://schemas.microsoft.com/office/drawing/2014/main" id="{EDE91BBC-766E-493D-BA47-FB5B8A083D4F}"/>
              </a:ext>
            </a:extLst>
          </p:cNvPr>
          <p:cNvSpPr txBox="1"/>
          <p:nvPr/>
        </p:nvSpPr>
        <p:spPr>
          <a:xfrm>
            <a:off x="288000" y="1080000"/>
            <a:ext cx="11520000" cy="318924"/>
          </a:xfrm>
          <a:prstGeom prst="rect">
            <a:avLst/>
          </a:prstGeom>
          <a:noFill/>
        </p:spPr>
        <p:txBody>
          <a:bodyPr wrap="square" tIns="72000" bIns="0">
            <a:spAutoFit/>
          </a:bodyPr>
          <a:lstStyle/>
          <a:p>
            <a:pPr marL="146050" indent="-146050" algn="just"/>
            <a:r>
              <a:rPr lang="ja-JP" altLang="en-US" sz="1600" b="1" dirty="0">
                <a:latin typeface="メイリオ" panose="020B0604030504040204" pitchFamily="50" charset="-128"/>
                <a:ea typeface="メイリオ" panose="020B0604030504040204" pitchFamily="50" charset="-128"/>
              </a:rPr>
              <a:t>二地域居住に関するアンケート</a:t>
            </a:r>
            <a:r>
              <a:rPr lang="ja-JP" altLang="en-US" sz="1200" dirty="0">
                <a:latin typeface="メイリオ" panose="020B0604030504040204" pitchFamily="50" charset="-128"/>
                <a:ea typeface="メイリオ" panose="020B0604030504040204" pitchFamily="50" charset="-128"/>
              </a:rPr>
              <a:t>（国土交通省：インターネット調査、令和</a:t>
            </a:r>
            <a:r>
              <a:rPr lang="en-US" altLang="ja-JP" sz="1200" dirty="0">
                <a:latin typeface="メイリオ" panose="020B0604030504040204" pitchFamily="50" charset="-128"/>
                <a:ea typeface="メイリオ" panose="020B0604030504040204" pitchFamily="50" charset="-128"/>
              </a:rPr>
              <a:t>4</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8</a:t>
            </a:r>
            <a:r>
              <a:rPr lang="ja-JP" altLang="en-US" sz="1200" dirty="0">
                <a:latin typeface="メイリオ" panose="020B0604030504040204" pitchFamily="50" charset="-128"/>
                <a:ea typeface="メイリオ" panose="020B0604030504040204" pitchFamily="50" charset="-128"/>
              </a:rPr>
              <a:t>月</a:t>
            </a:r>
            <a:r>
              <a:rPr lang="en-US" altLang="ja-JP" sz="1200" dirty="0">
                <a:latin typeface="メイリオ" panose="020B0604030504040204" pitchFamily="50" charset="-128"/>
                <a:ea typeface="メイリオ" panose="020B0604030504040204" pitchFamily="50" charset="-128"/>
              </a:rPr>
              <a:t>31</a:t>
            </a:r>
            <a:r>
              <a:rPr lang="ja-JP" altLang="en-US" sz="1200" dirty="0">
                <a:latin typeface="メイリオ" panose="020B0604030504040204" pitchFamily="50" charset="-128"/>
                <a:ea typeface="メイリオ" panose="020B0604030504040204" pitchFamily="50" charset="-128"/>
              </a:rPr>
              <a:t>日～</a:t>
            </a:r>
            <a:r>
              <a:rPr lang="en-US" altLang="ja-JP" sz="1200" dirty="0">
                <a:latin typeface="メイリオ" panose="020B0604030504040204" pitchFamily="50" charset="-128"/>
                <a:ea typeface="メイリオ" panose="020B0604030504040204" pitchFamily="50" charset="-128"/>
              </a:rPr>
              <a:t>9</a:t>
            </a:r>
            <a:r>
              <a:rPr lang="ja-JP" altLang="en-US" sz="1200" dirty="0">
                <a:latin typeface="メイリオ" panose="020B0604030504040204" pitchFamily="50" charset="-128"/>
                <a:ea typeface="メイリオ" panose="020B0604030504040204" pitchFamily="50" charset="-128"/>
              </a:rPr>
              <a:t>月</a:t>
            </a:r>
            <a:r>
              <a:rPr lang="en-US" altLang="ja-JP" sz="1200" dirty="0">
                <a:latin typeface="メイリオ" panose="020B0604030504040204" pitchFamily="50" charset="-128"/>
                <a:ea typeface="メイリオ" panose="020B0604030504040204" pitchFamily="50" charset="-128"/>
              </a:rPr>
              <a:t>12</a:t>
            </a:r>
            <a:r>
              <a:rPr lang="ja-JP" altLang="en-US" sz="1200" dirty="0">
                <a:latin typeface="メイリオ" panose="020B0604030504040204" pitchFamily="50" charset="-128"/>
                <a:ea typeface="メイリオ" panose="020B0604030504040204" pitchFamily="50" charset="-128"/>
              </a:rPr>
              <a:t>日）</a:t>
            </a:r>
            <a:endParaRPr lang="en-US" altLang="ja-JP" sz="1200" dirty="0">
              <a:latin typeface="メイリオ" panose="020B0604030504040204" pitchFamily="50" charset="-128"/>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BB653C37-3740-4F2C-90E0-F22E32DB0B35}"/>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国土交通省「「二地域居住等促進シンポジウム」（二地域居住等の最新動向について）</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a:extLst>
              <a:ext uri="{FF2B5EF4-FFF2-40B4-BE49-F238E27FC236}">
                <a16:creationId xmlns:a16="http://schemas.microsoft.com/office/drawing/2014/main" id="{A68CF6B1-B336-409A-A57A-3A88E662CBEB}"/>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ライフスタイルの多様化</a:t>
            </a:r>
          </a:p>
        </p:txBody>
      </p:sp>
    </p:spTree>
    <p:extLst>
      <p:ext uri="{BB962C8B-B14F-4D97-AF65-F5344CB8AC3E}">
        <p14:creationId xmlns:p14="http://schemas.microsoft.com/office/powerpoint/2010/main" val="39672966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64</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多様な住まい方（他拠点居住③）</a:t>
            </a:r>
          </a:p>
        </p:txBody>
      </p:sp>
      <p:pic>
        <p:nvPicPr>
          <p:cNvPr id="3" name="図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88996" y="2026344"/>
            <a:ext cx="8414007" cy="4400834"/>
          </a:xfrm>
          <a:prstGeom prst="rect">
            <a:avLst/>
          </a:prstGeom>
        </p:spPr>
      </p:pic>
      <p:sp>
        <p:nvSpPr>
          <p:cNvPr id="15" name="テキスト ボックス 14">
            <a:extLst>
              <a:ext uri="{FF2B5EF4-FFF2-40B4-BE49-F238E27FC236}">
                <a16:creationId xmlns:a16="http://schemas.microsoft.com/office/drawing/2014/main" id="{F312B6D1-0BC3-4127-BF3F-9A31017DD504}"/>
              </a:ext>
            </a:extLst>
          </p:cNvPr>
          <p:cNvSpPr txBox="1"/>
          <p:nvPr/>
        </p:nvSpPr>
        <p:spPr>
          <a:xfrm>
            <a:off x="288000" y="1440000"/>
            <a:ext cx="11520000" cy="626701"/>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・二地域居住等の未実践者が思う二拠点居住等が行いやすくなる改善点として、最多が「十分な収入の確保（</a:t>
            </a:r>
            <a:r>
              <a:rPr lang="en-US" altLang="ja-JP" sz="1200" dirty="0">
                <a:latin typeface="メイリオ" panose="020B0604030504040204" pitchFamily="50" charset="-128"/>
                <a:ea typeface="メイリオ" panose="020B0604030504040204" pitchFamily="50" charset="-128"/>
              </a:rPr>
              <a:t>53.0</a:t>
            </a:r>
            <a:r>
              <a:rPr lang="ja-JP" altLang="en-US" sz="1200" dirty="0">
                <a:latin typeface="メイリオ" panose="020B0604030504040204" pitchFamily="50" charset="-128"/>
                <a:ea typeface="メイリオ" panose="020B0604030504040204" pitchFamily="50" charset="-128"/>
              </a:rPr>
              <a:t>％）」となった</a:t>
            </a:r>
          </a:p>
          <a:p>
            <a:pPr marL="146050" indent="-146050" algn="just"/>
            <a:r>
              <a:rPr lang="ja-JP" altLang="en-US" sz="1200" dirty="0">
                <a:latin typeface="メイリオ" panose="020B0604030504040204" pitchFamily="50" charset="-128"/>
                <a:ea typeface="メイリオ" panose="020B0604030504040204" pitchFamily="50" charset="-128"/>
              </a:rPr>
              <a:t>・次いで、「移動や滞在に伴う金銭的負担の軽減（</a:t>
            </a:r>
            <a:r>
              <a:rPr lang="en-US" altLang="ja-JP" sz="1200" dirty="0">
                <a:latin typeface="メイリオ" panose="020B0604030504040204" pitchFamily="50" charset="-128"/>
                <a:ea typeface="メイリオ" panose="020B0604030504040204" pitchFamily="50" charset="-128"/>
              </a:rPr>
              <a:t>27.5</a:t>
            </a:r>
            <a:r>
              <a:rPr lang="ja-JP" altLang="en-US" sz="1200" dirty="0">
                <a:latin typeface="メイリオ" panose="020B0604030504040204" pitchFamily="50" charset="-128"/>
                <a:ea typeface="メイリオ" panose="020B0604030504040204" pitchFamily="50" charset="-128"/>
              </a:rPr>
              <a:t>％）」、「仕事やプライベートでの時間的な余裕の確保（</a:t>
            </a:r>
            <a:r>
              <a:rPr lang="en-US" altLang="ja-JP" sz="1200" dirty="0">
                <a:latin typeface="メイリオ" panose="020B0604030504040204" pitchFamily="50" charset="-128"/>
                <a:ea typeface="メイリオ" panose="020B0604030504040204" pitchFamily="50" charset="-128"/>
              </a:rPr>
              <a:t>23.1</a:t>
            </a:r>
            <a:r>
              <a:rPr lang="ja-JP" altLang="en-US" sz="1200" dirty="0">
                <a:latin typeface="メイリオ" panose="020B0604030504040204" pitchFamily="50" charset="-128"/>
                <a:ea typeface="メイリオ" panose="020B0604030504040204" pitchFamily="50" charset="-128"/>
              </a:rPr>
              <a:t>％）」、「滞在地域での収入の確保（</a:t>
            </a:r>
            <a:r>
              <a:rPr lang="en-US" altLang="ja-JP" sz="1200" dirty="0">
                <a:latin typeface="メイリオ" panose="020B0604030504040204" pitchFamily="50" charset="-128"/>
                <a:ea typeface="メイリオ" panose="020B0604030504040204" pitchFamily="50" charset="-128"/>
              </a:rPr>
              <a:t>21.6</a:t>
            </a:r>
            <a:r>
              <a:rPr lang="ja-JP" altLang="en-US" sz="1200" dirty="0">
                <a:latin typeface="メイリオ" panose="020B0604030504040204" pitchFamily="50" charset="-128"/>
                <a:ea typeface="メイリオ" panose="020B0604030504040204" pitchFamily="50" charset="-128"/>
              </a:rPr>
              <a:t>％）」が挙げられている</a:t>
            </a:r>
          </a:p>
        </p:txBody>
      </p:sp>
      <p:sp>
        <p:nvSpPr>
          <p:cNvPr id="12" name="テキスト ボックス 11">
            <a:extLst>
              <a:ext uri="{FF2B5EF4-FFF2-40B4-BE49-F238E27FC236}">
                <a16:creationId xmlns:a16="http://schemas.microsoft.com/office/drawing/2014/main" id="{7E5E1D9E-B7F0-4728-91F1-4EDF9E6BC749}"/>
              </a:ext>
            </a:extLst>
          </p:cNvPr>
          <p:cNvSpPr txBox="1"/>
          <p:nvPr/>
        </p:nvSpPr>
        <p:spPr>
          <a:xfrm>
            <a:off x="288000" y="1080000"/>
            <a:ext cx="11520000" cy="318924"/>
          </a:xfrm>
          <a:prstGeom prst="rect">
            <a:avLst/>
          </a:prstGeom>
          <a:noFill/>
        </p:spPr>
        <p:txBody>
          <a:bodyPr wrap="square" tIns="72000" bIns="0">
            <a:spAutoFit/>
          </a:bodyPr>
          <a:lstStyle/>
          <a:p>
            <a:pPr marL="146050" indent="-146050" algn="just"/>
            <a:r>
              <a:rPr lang="ja-JP" altLang="en-US" sz="1600" b="1" dirty="0">
                <a:latin typeface="メイリオ" panose="020B0604030504040204" pitchFamily="50" charset="-128"/>
                <a:ea typeface="メイリオ" panose="020B0604030504040204" pitchFamily="50" charset="-128"/>
              </a:rPr>
              <a:t>二地域居住に関するアンケート</a:t>
            </a:r>
            <a:r>
              <a:rPr lang="ja-JP" altLang="en-US" sz="1200" dirty="0">
                <a:latin typeface="メイリオ" panose="020B0604030504040204" pitchFamily="50" charset="-128"/>
                <a:ea typeface="メイリオ" panose="020B0604030504040204" pitchFamily="50" charset="-128"/>
              </a:rPr>
              <a:t>（国土交通省：インターネット調査、令和</a:t>
            </a:r>
            <a:r>
              <a:rPr lang="en-US" altLang="ja-JP" sz="1200" dirty="0">
                <a:latin typeface="メイリオ" panose="020B0604030504040204" pitchFamily="50" charset="-128"/>
                <a:ea typeface="メイリオ" panose="020B0604030504040204" pitchFamily="50" charset="-128"/>
              </a:rPr>
              <a:t>4</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8</a:t>
            </a:r>
            <a:r>
              <a:rPr lang="ja-JP" altLang="en-US" sz="1200" dirty="0">
                <a:latin typeface="メイリオ" panose="020B0604030504040204" pitchFamily="50" charset="-128"/>
                <a:ea typeface="メイリオ" panose="020B0604030504040204" pitchFamily="50" charset="-128"/>
              </a:rPr>
              <a:t>月</a:t>
            </a:r>
            <a:r>
              <a:rPr lang="en-US" altLang="ja-JP" sz="1200" dirty="0">
                <a:latin typeface="メイリオ" panose="020B0604030504040204" pitchFamily="50" charset="-128"/>
                <a:ea typeface="メイリオ" panose="020B0604030504040204" pitchFamily="50" charset="-128"/>
              </a:rPr>
              <a:t>31</a:t>
            </a:r>
            <a:r>
              <a:rPr lang="ja-JP" altLang="en-US" sz="1200" dirty="0">
                <a:latin typeface="メイリオ" panose="020B0604030504040204" pitchFamily="50" charset="-128"/>
                <a:ea typeface="メイリオ" panose="020B0604030504040204" pitchFamily="50" charset="-128"/>
              </a:rPr>
              <a:t>日～</a:t>
            </a:r>
            <a:r>
              <a:rPr lang="en-US" altLang="ja-JP" sz="1200" dirty="0">
                <a:latin typeface="メイリオ" panose="020B0604030504040204" pitchFamily="50" charset="-128"/>
                <a:ea typeface="メイリオ" panose="020B0604030504040204" pitchFamily="50" charset="-128"/>
              </a:rPr>
              <a:t>9</a:t>
            </a:r>
            <a:r>
              <a:rPr lang="ja-JP" altLang="en-US" sz="1200" dirty="0">
                <a:latin typeface="メイリオ" panose="020B0604030504040204" pitchFamily="50" charset="-128"/>
                <a:ea typeface="メイリオ" panose="020B0604030504040204" pitchFamily="50" charset="-128"/>
              </a:rPr>
              <a:t>月</a:t>
            </a:r>
            <a:r>
              <a:rPr lang="en-US" altLang="ja-JP" sz="1200" dirty="0">
                <a:latin typeface="メイリオ" panose="020B0604030504040204" pitchFamily="50" charset="-128"/>
                <a:ea typeface="メイリオ" panose="020B0604030504040204" pitchFamily="50" charset="-128"/>
              </a:rPr>
              <a:t>12</a:t>
            </a:r>
            <a:r>
              <a:rPr lang="ja-JP" altLang="en-US" sz="1200" dirty="0">
                <a:latin typeface="メイリオ" panose="020B0604030504040204" pitchFamily="50" charset="-128"/>
                <a:ea typeface="メイリオ" panose="020B0604030504040204" pitchFamily="50" charset="-128"/>
              </a:rPr>
              <a:t>日）</a:t>
            </a:r>
            <a:endParaRPr lang="en-US" altLang="ja-JP" sz="1200" dirty="0">
              <a:latin typeface="メイリオ" panose="020B0604030504040204" pitchFamily="50" charset="-128"/>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84EF117D-C6D2-42DC-BC4B-5FB29E1BCEB2}"/>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国土交通省「「二地域居住等促進シンポジウム」（二地域居住等の最新動向について）</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a:extLst>
              <a:ext uri="{FF2B5EF4-FFF2-40B4-BE49-F238E27FC236}">
                <a16:creationId xmlns:a16="http://schemas.microsoft.com/office/drawing/2014/main" id="{A9C82FE5-813D-4305-8BF2-71413C4E1642}"/>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ライフスタイルの多様化</a:t>
            </a:r>
          </a:p>
        </p:txBody>
      </p:sp>
    </p:spTree>
    <p:extLst>
      <p:ext uri="{BB962C8B-B14F-4D97-AF65-F5344CB8AC3E}">
        <p14:creationId xmlns:p14="http://schemas.microsoft.com/office/powerpoint/2010/main" val="1846780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srcRect l="1885" t="2620" r="1378" b="3217"/>
          <a:stretch/>
        </p:blipFill>
        <p:spPr>
          <a:xfrm>
            <a:off x="360000" y="2016671"/>
            <a:ext cx="4762501" cy="4362450"/>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65</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多様な住まい（シェアハウス①）</a:t>
            </a:r>
          </a:p>
        </p:txBody>
      </p:sp>
      <p:pic>
        <p:nvPicPr>
          <p:cNvPr id="3" name="図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95293" y="2567940"/>
            <a:ext cx="6775391" cy="2901534"/>
          </a:xfrm>
          <a:prstGeom prst="rect">
            <a:avLst/>
          </a:prstGeom>
        </p:spPr>
      </p:pic>
      <p:sp>
        <p:nvSpPr>
          <p:cNvPr id="19" name="テキスト ボックス 18">
            <a:extLst>
              <a:ext uri="{FF2B5EF4-FFF2-40B4-BE49-F238E27FC236}">
                <a16:creationId xmlns:a16="http://schemas.microsoft.com/office/drawing/2014/main" id="{8C393A49-F706-45FF-A50B-0129F7D77065}"/>
              </a:ext>
            </a:extLst>
          </p:cNvPr>
          <p:cNvSpPr txBox="1"/>
          <p:nvPr/>
        </p:nvSpPr>
        <p:spPr>
          <a:xfrm>
            <a:off x="288000" y="1080000"/>
            <a:ext cx="11520000" cy="811367"/>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・近年、一つの賃貸物件に親族ではない複数の者が共同で生活する「シェアハウス」と呼ばれる共同居住型賃貸住宅が、若年単身世帯を中心に注目を集めている</a:t>
            </a:r>
          </a:p>
          <a:p>
            <a:pPr marL="146050" indent="-146050" algn="just"/>
            <a:r>
              <a:rPr lang="ja-JP" altLang="en-US" sz="1200" dirty="0">
                <a:latin typeface="メイリオ" panose="020B0604030504040204" pitchFamily="50" charset="-128"/>
                <a:ea typeface="メイリオ" panose="020B0604030504040204" pitchFamily="50" charset="-128"/>
              </a:rPr>
              <a:t>・シェアハウスは賃貸住宅の一種であるが、一般の賃貸住宅とは異なり、リビング、台所、浴室、トイレ、洗面所等を他の入居者と共用して、共用部分の利用方法や清掃・ゴミ出し等に関する生活ルールが設けられていることが多い点が特徴 </a:t>
            </a:r>
          </a:p>
          <a:p>
            <a:pPr marL="146050" indent="-146050" algn="just"/>
            <a:r>
              <a:rPr lang="ja-JP" altLang="en-US" sz="1200" dirty="0">
                <a:latin typeface="メイリオ" panose="020B0604030504040204" pitchFamily="50" charset="-128"/>
                <a:ea typeface="メイリオ" panose="020B0604030504040204" pitchFamily="50" charset="-128"/>
              </a:rPr>
              <a:t>・シェアハウスの運営棟数は増加傾向。コロナの収束により、外国人利用が回復している</a:t>
            </a:r>
          </a:p>
        </p:txBody>
      </p:sp>
      <p:sp>
        <p:nvSpPr>
          <p:cNvPr id="24" name="テキスト ボックス 23">
            <a:extLst>
              <a:ext uri="{FF2B5EF4-FFF2-40B4-BE49-F238E27FC236}">
                <a16:creationId xmlns:a16="http://schemas.microsoft.com/office/drawing/2014/main" id="{EA724E06-0B60-4E08-9324-1D53BEAC654F}"/>
              </a:ext>
            </a:extLst>
          </p:cNvPr>
          <p:cNvSpPr txBox="1"/>
          <p:nvPr/>
        </p:nvSpPr>
        <p:spPr>
          <a:xfrm>
            <a:off x="8534399" y="6427177"/>
            <a:ext cx="3520919"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国土交通省「シェアハウスガイドブック」</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a:extLst>
              <a:ext uri="{FF2B5EF4-FFF2-40B4-BE49-F238E27FC236}">
                <a16:creationId xmlns:a16="http://schemas.microsoft.com/office/drawing/2014/main" id="{32457229-693F-4E19-A162-21215D1D8E87}"/>
              </a:ext>
            </a:extLst>
          </p:cNvPr>
          <p:cNvSpPr txBox="1"/>
          <p:nvPr/>
        </p:nvSpPr>
        <p:spPr>
          <a:xfrm>
            <a:off x="480035" y="6427177"/>
            <a:ext cx="4522427" cy="234286"/>
          </a:xfrm>
          <a:prstGeom prst="rect">
            <a:avLst/>
          </a:prstGeom>
          <a:noFill/>
        </p:spPr>
        <p:txBody>
          <a:bodyPr wrap="square" tIns="72000" bIns="0">
            <a:spAutoFit/>
          </a:bodyPr>
          <a:lstStyle/>
          <a:p>
            <a:pPr algn="ct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一般社団法人日本シェアハウス連盟「シェアハウス市場調査</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年度版」</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a:extLst>
              <a:ext uri="{FF2B5EF4-FFF2-40B4-BE49-F238E27FC236}">
                <a16:creationId xmlns:a16="http://schemas.microsoft.com/office/drawing/2014/main" id="{30960C7A-4ABA-4565-BCF5-792C4D24F026}"/>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ライフスタイルの多様化</a:t>
            </a:r>
          </a:p>
        </p:txBody>
      </p:sp>
    </p:spTree>
    <p:extLst>
      <p:ext uri="{BB962C8B-B14F-4D97-AF65-F5344CB8AC3E}">
        <p14:creationId xmlns:p14="http://schemas.microsoft.com/office/powerpoint/2010/main" val="11632240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66</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多様な住まい（シェアハウス②）</a:t>
            </a:r>
          </a:p>
        </p:txBody>
      </p:sp>
      <p:pic>
        <p:nvPicPr>
          <p:cNvPr id="6" name="図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4828" y="3804917"/>
            <a:ext cx="3676651" cy="1031769"/>
          </a:xfrm>
          <a:prstGeom prst="rect">
            <a:avLst/>
          </a:prstGeom>
        </p:spPr>
      </p:pic>
      <p:sp>
        <p:nvSpPr>
          <p:cNvPr id="22" name="テキスト ボックス 21">
            <a:extLst>
              <a:ext uri="{FF2B5EF4-FFF2-40B4-BE49-F238E27FC236}">
                <a16:creationId xmlns:a16="http://schemas.microsoft.com/office/drawing/2014/main" id="{BEC4AB60-F633-406F-B50F-BCAEAF26AFB9}"/>
              </a:ext>
            </a:extLst>
          </p:cNvPr>
          <p:cNvSpPr txBox="1"/>
          <p:nvPr/>
        </p:nvSpPr>
        <p:spPr>
          <a:xfrm>
            <a:off x="7829551" y="6427177"/>
            <a:ext cx="4225768"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国土交通省「共同居住型住宅の居住・運営実態調査報告書」</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a:extLst>
              <a:ext uri="{FF2B5EF4-FFF2-40B4-BE49-F238E27FC236}">
                <a16:creationId xmlns:a16="http://schemas.microsoft.com/office/drawing/2014/main" id="{7AACE613-F2CC-4092-9F65-CBE90F80181F}"/>
              </a:ext>
            </a:extLst>
          </p:cNvPr>
          <p:cNvSpPr txBox="1"/>
          <p:nvPr/>
        </p:nvSpPr>
        <p:spPr>
          <a:xfrm>
            <a:off x="288000" y="1080000"/>
            <a:ext cx="6836700" cy="2196361"/>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・住宅に対するニーズが多様化し、市場において様々な居住形態が提案される中で、シェアハウスが住宅確保要配慮者向けの賃貸住宅として活用されることが期待されることから、</a:t>
            </a:r>
            <a:r>
              <a:rPr lang="ja-JP" altLang="en-US" sz="1200" spc="-40" dirty="0">
                <a:latin typeface="メイリオ" panose="020B0604030504040204" pitchFamily="50" charset="-128"/>
                <a:ea typeface="メイリオ" panose="020B0604030504040204" pitchFamily="50" charset="-128"/>
              </a:rPr>
              <a:t>国土交通省において、住宅確保要配慮者の入居を想定したシェアハウスの実態について調査し、契約、管理運営等に係る課題整理、契約、管理運営等を賃貸人が円滑に実施するための方策の検討等を行い、賃貸人向けのガイドブックが取りまとめられている</a:t>
            </a:r>
            <a:endParaRPr lang="en-US" altLang="ja-JP" sz="1200" spc="-40" dirty="0">
              <a:latin typeface="メイリオ" panose="020B0604030504040204" pitchFamily="50" charset="-128"/>
              <a:ea typeface="メイリオ" panose="020B0604030504040204" pitchFamily="50" charset="-128"/>
            </a:endParaRPr>
          </a:p>
          <a:p>
            <a:pPr marL="146050" indent="-146050" algn="just"/>
            <a:endParaRPr lang="en-US" altLang="ja-JP" sz="600" spc="-40" dirty="0">
              <a:latin typeface="メイリオ" panose="020B0604030504040204" pitchFamily="50" charset="-128"/>
              <a:ea typeface="メイリオ" panose="020B0604030504040204" pitchFamily="50" charset="-128"/>
            </a:endParaRPr>
          </a:p>
          <a:p>
            <a:pPr marL="146050" indent="-146050" algn="just"/>
            <a:r>
              <a:rPr lang="ja-JP" altLang="en-US" sz="1200" spc="-40" dirty="0">
                <a:latin typeface="メイリオ" panose="020B0604030504040204" pitchFamily="50" charset="-128"/>
                <a:ea typeface="メイリオ" panose="020B0604030504040204" pitchFamily="50" charset="-128"/>
              </a:rPr>
              <a:t>・住宅確保要配慮者向けのシェアハウスの居住・運営実態調査結果によると、シェアハウスに居住したことがある住宅確保要配慮者のうち、「低額所得者」が約</a:t>
            </a:r>
            <a:r>
              <a:rPr lang="en-US" altLang="ja-JP" sz="1200" spc="-40" dirty="0">
                <a:latin typeface="メイリオ" panose="020B0604030504040204" pitchFamily="50" charset="-128"/>
                <a:ea typeface="メイリオ" panose="020B0604030504040204" pitchFamily="50" charset="-128"/>
              </a:rPr>
              <a:t>36</a:t>
            </a:r>
            <a:r>
              <a:rPr lang="ja-JP" altLang="en-US" sz="1200" spc="-40" dirty="0">
                <a:latin typeface="メイリオ" panose="020B0604030504040204" pitchFamily="50" charset="-128"/>
                <a:ea typeface="メイリオ" panose="020B0604030504040204" pitchFamily="50" charset="-128"/>
              </a:rPr>
              <a:t>％、「障害者」が約</a:t>
            </a:r>
            <a:r>
              <a:rPr lang="en-US" altLang="ja-JP" sz="1200" spc="-40" dirty="0">
                <a:latin typeface="メイリオ" panose="020B0604030504040204" pitchFamily="50" charset="-128"/>
                <a:ea typeface="メイリオ" panose="020B0604030504040204" pitchFamily="50" charset="-128"/>
              </a:rPr>
              <a:t>25</a:t>
            </a:r>
            <a:r>
              <a:rPr lang="ja-JP" altLang="en-US" sz="1200" spc="-40" dirty="0">
                <a:latin typeface="メイリオ" panose="020B0604030504040204" pitchFamily="50" charset="-128"/>
                <a:ea typeface="メイリオ" panose="020B0604030504040204" pitchFamily="50" charset="-128"/>
              </a:rPr>
              <a:t>％、「高齢者」が約</a:t>
            </a:r>
            <a:r>
              <a:rPr lang="en-US" altLang="ja-JP" sz="1200" spc="-40" dirty="0">
                <a:latin typeface="メイリオ" panose="020B0604030504040204" pitchFamily="50" charset="-128"/>
                <a:ea typeface="メイリオ" panose="020B0604030504040204" pitchFamily="50" charset="-128"/>
              </a:rPr>
              <a:t>23</a:t>
            </a:r>
            <a:r>
              <a:rPr lang="ja-JP" altLang="en-US" sz="1200" spc="-40" dirty="0">
                <a:latin typeface="メイリオ" panose="020B0604030504040204" pitchFamily="50" charset="-128"/>
                <a:ea typeface="メイリオ" panose="020B0604030504040204" pitchFamily="50" charset="-128"/>
              </a:rPr>
              <a:t>％と多くなっている</a:t>
            </a:r>
            <a:endParaRPr lang="en-US" altLang="ja-JP" sz="1200" spc="-40" dirty="0">
              <a:latin typeface="メイリオ" panose="020B0604030504040204" pitchFamily="50" charset="-128"/>
              <a:ea typeface="メイリオ" panose="020B0604030504040204" pitchFamily="50" charset="-128"/>
            </a:endParaRPr>
          </a:p>
          <a:p>
            <a:pPr marL="146050" indent="-146050" algn="just"/>
            <a:r>
              <a:rPr lang="ja-JP" altLang="en-US" sz="1200" spc="-40" dirty="0">
                <a:latin typeface="メイリオ" panose="020B0604030504040204" pitchFamily="50" charset="-128"/>
                <a:ea typeface="メイリオ" panose="020B0604030504040204" pitchFamily="50" charset="-128"/>
              </a:rPr>
              <a:t>・住宅確保要配慮者の属性ごとに見ると、高齢者は今後の居住意向の低い者の割合が、障害者、子育て世帯、外国人では今後の居住意向の高い者の割合が高い傾向が見られる </a:t>
            </a:r>
            <a:endParaRPr lang="en-US" altLang="ja-JP" sz="1200" spc="-40" dirty="0">
              <a:latin typeface="メイリオ" panose="020B0604030504040204" pitchFamily="50" charset="-128"/>
              <a:ea typeface="メイリオ" panose="020B0604030504040204" pitchFamily="50" charset="-128"/>
            </a:endParaRPr>
          </a:p>
          <a:p>
            <a:pPr marL="146050" indent="-146050" algn="just"/>
            <a:endParaRPr lang="ja-JP" altLang="en-US" sz="1200" spc="-40" dirty="0">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710FD05F-9717-4289-876E-89DF2E61504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198647" y="1124870"/>
            <a:ext cx="3856672" cy="5332479"/>
          </a:xfrm>
          <a:prstGeom prst="rect">
            <a:avLst/>
          </a:prstGeom>
        </p:spPr>
      </p:pic>
      <p:pic>
        <p:nvPicPr>
          <p:cNvPr id="7" name="図 6">
            <a:extLst>
              <a:ext uri="{FF2B5EF4-FFF2-40B4-BE49-F238E27FC236}">
                <a16:creationId xmlns:a16="http://schemas.microsoft.com/office/drawing/2014/main" id="{39398D88-94D4-44E1-AFDD-453F3705107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01479" y="3804917"/>
            <a:ext cx="3856672" cy="2504277"/>
          </a:xfrm>
          <a:prstGeom prst="rect">
            <a:avLst/>
          </a:prstGeom>
        </p:spPr>
      </p:pic>
      <p:sp>
        <p:nvSpPr>
          <p:cNvPr id="26" name="テキスト ボックス 25">
            <a:extLst>
              <a:ext uri="{FF2B5EF4-FFF2-40B4-BE49-F238E27FC236}">
                <a16:creationId xmlns:a16="http://schemas.microsoft.com/office/drawing/2014/main" id="{EB2BF6E6-1AA1-417B-8E6D-7C02F4C79CF0}"/>
              </a:ext>
            </a:extLst>
          </p:cNvPr>
          <p:cNvSpPr txBox="1"/>
          <p:nvPr/>
        </p:nvSpPr>
        <p:spPr>
          <a:xfrm>
            <a:off x="4269761" y="3443140"/>
            <a:ext cx="3251200" cy="276999"/>
          </a:xfrm>
          <a:prstGeom prst="rect">
            <a:avLst/>
          </a:prstGeom>
          <a:noFill/>
        </p:spPr>
        <p:txBody>
          <a:bodyPr wrap="square">
            <a:spAutoFit/>
          </a:bodyPr>
          <a:lstStyle/>
          <a:p>
            <a:r>
              <a:rPr lang="ja-JP" altLang="en-US" sz="1200" b="1" dirty="0">
                <a:latin typeface="メイリオ" panose="020B0604030504040204" pitchFamily="50" charset="-128"/>
                <a:ea typeface="メイリオ" panose="020B0604030504040204" pitchFamily="50" charset="-128"/>
              </a:rPr>
              <a:t>住宅確保要配慮者</a:t>
            </a:r>
            <a:r>
              <a:rPr lang="en-US" altLang="ja-JP" sz="1200" b="1" dirty="0">
                <a:latin typeface="メイリオ" panose="020B0604030504040204" pitchFamily="50" charset="-128"/>
                <a:ea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rPr>
              <a:t>今後の居住意向</a:t>
            </a:r>
          </a:p>
        </p:txBody>
      </p:sp>
      <p:sp>
        <p:nvSpPr>
          <p:cNvPr id="27" name="テキスト ボックス 26">
            <a:extLst>
              <a:ext uri="{FF2B5EF4-FFF2-40B4-BE49-F238E27FC236}">
                <a16:creationId xmlns:a16="http://schemas.microsoft.com/office/drawing/2014/main" id="{08DD4044-06C0-46C7-BA05-106868E24B89}"/>
              </a:ext>
            </a:extLst>
          </p:cNvPr>
          <p:cNvSpPr txBox="1"/>
          <p:nvPr/>
        </p:nvSpPr>
        <p:spPr>
          <a:xfrm>
            <a:off x="7304010" y="1078332"/>
            <a:ext cx="2638425" cy="276999"/>
          </a:xfrm>
          <a:prstGeom prst="rect">
            <a:avLst/>
          </a:prstGeom>
          <a:noFill/>
        </p:spPr>
        <p:txBody>
          <a:bodyPr wrap="square">
            <a:spAutoFit/>
          </a:bodyPr>
          <a:lstStyle/>
          <a:p>
            <a:r>
              <a:rPr lang="ja-JP" altLang="en-US" sz="1200" b="1" dirty="0">
                <a:latin typeface="メイリオ" panose="020B0604030504040204" pitchFamily="50" charset="-128"/>
                <a:ea typeface="メイリオ" panose="020B0604030504040204" pitchFamily="50" charset="-128"/>
              </a:rPr>
              <a:t>シェアハウスに入居した動機・理由</a:t>
            </a:r>
          </a:p>
        </p:txBody>
      </p:sp>
      <p:sp>
        <p:nvSpPr>
          <p:cNvPr id="28" name="テキスト ボックス 27">
            <a:extLst>
              <a:ext uri="{FF2B5EF4-FFF2-40B4-BE49-F238E27FC236}">
                <a16:creationId xmlns:a16="http://schemas.microsoft.com/office/drawing/2014/main" id="{8A5E14EB-D9DE-4C76-83EE-3F45CAA3E196}"/>
              </a:ext>
            </a:extLst>
          </p:cNvPr>
          <p:cNvSpPr txBox="1"/>
          <p:nvPr/>
        </p:nvSpPr>
        <p:spPr>
          <a:xfrm>
            <a:off x="481588" y="3443140"/>
            <a:ext cx="3251200" cy="276999"/>
          </a:xfrm>
          <a:prstGeom prst="rect">
            <a:avLst/>
          </a:prstGeom>
          <a:noFill/>
        </p:spPr>
        <p:txBody>
          <a:bodyPr wrap="square">
            <a:spAutoFit/>
          </a:bodyPr>
          <a:lstStyle/>
          <a:p>
            <a:r>
              <a:rPr lang="ja-JP" altLang="en-US" sz="1200" b="1" dirty="0">
                <a:latin typeface="メイリオ" panose="020B0604030504040204" pitchFamily="50" charset="-128"/>
                <a:ea typeface="メイリオ" panose="020B0604030504040204" pitchFamily="50" charset="-128"/>
              </a:rPr>
              <a:t>住宅確保要配慮者の該当区分</a:t>
            </a:r>
          </a:p>
        </p:txBody>
      </p:sp>
      <p:sp>
        <p:nvSpPr>
          <p:cNvPr id="14" name="テキスト ボックス 13">
            <a:extLst>
              <a:ext uri="{FF2B5EF4-FFF2-40B4-BE49-F238E27FC236}">
                <a16:creationId xmlns:a16="http://schemas.microsoft.com/office/drawing/2014/main" id="{878EF2B4-F17C-4DEE-8ACD-E5A459046389}"/>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ライフスタイルの多様化</a:t>
            </a:r>
          </a:p>
        </p:txBody>
      </p:sp>
    </p:spTree>
    <p:extLst>
      <p:ext uri="{BB962C8B-B14F-4D97-AF65-F5344CB8AC3E}">
        <p14:creationId xmlns:p14="http://schemas.microsoft.com/office/powerpoint/2010/main" val="6448811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67</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多様な住まい（民泊①）</a:t>
            </a:r>
          </a:p>
        </p:txBody>
      </p:sp>
      <p:pic>
        <p:nvPicPr>
          <p:cNvPr id="19" name="図 18"/>
          <p:cNvPicPr>
            <a:picLocks noChangeAspect="1"/>
          </p:cNvPicPr>
          <p:nvPr/>
        </p:nvPicPr>
        <p:blipFill rotWithShape="1">
          <a:blip r:embed="rId3"/>
          <a:srcRect l="-569" t="30276" b="13096"/>
          <a:stretch/>
        </p:blipFill>
        <p:spPr>
          <a:xfrm>
            <a:off x="540000" y="1596878"/>
            <a:ext cx="11490644" cy="4383691"/>
          </a:xfrm>
          <a:prstGeom prst="rect">
            <a:avLst/>
          </a:prstGeom>
        </p:spPr>
      </p:pic>
      <p:sp>
        <p:nvSpPr>
          <p:cNvPr id="12" name="テキスト ボックス 11">
            <a:extLst>
              <a:ext uri="{FF2B5EF4-FFF2-40B4-BE49-F238E27FC236}">
                <a16:creationId xmlns:a16="http://schemas.microsoft.com/office/drawing/2014/main" id="{67495E58-7B4D-4F8D-A423-86995BBAF607}"/>
              </a:ext>
            </a:extLst>
          </p:cNvPr>
          <p:cNvSpPr txBox="1"/>
          <p:nvPr/>
        </p:nvSpPr>
        <p:spPr>
          <a:xfrm>
            <a:off x="288000" y="1080000"/>
            <a:ext cx="11520000" cy="257369"/>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・令和５年３月末における民泊物件数は</a:t>
            </a:r>
            <a:r>
              <a:rPr lang="en-US" altLang="ja-JP" sz="1200" dirty="0">
                <a:latin typeface="メイリオ" panose="020B0604030504040204" pitchFamily="50" charset="-128"/>
                <a:ea typeface="メイリオ" panose="020B0604030504040204" pitchFamily="50" charset="-128"/>
              </a:rPr>
              <a:t>92,429</a:t>
            </a:r>
            <a:r>
              <a:rPr lang="ja-JP" altLang="en-US" sz="1200" dirty="0">
                <a:latin typeface="メイリオ" panose="020B0604030504040204" pitchFamily="50" charset="-128"/>
                <a:ea typeface="メイリオ" panose="020B0604030504040204" pitchFamily="50" charset="-128"/>
              </a:rPr>
              <a:t>件。コロナ前の令和２年３月をピークに減少傾向となっている</a:t>
            </a:r>
          </a:p>
        </p:txBody>
      </p:sp>
      <p:sp>
        <p:nvSpPr>
          <p:cNvPr id="23" name="テキスト ボックス 22">
            <a:extLst>
              <a:ext uri="{FF2B5EF4-FFF2-40B4-BE49-F238E27FC236}">
                <a16:creationId xmlns:a16="http://schemas.microsoft.com/office/drawing/2014/main" id="{825B23AE-2307-443F-9DF9-85CE07D8B552}"/>
              </a:ext>
            </a:extLst>
          </p:cNvPr>
          <p:cNvSpPr txBox="1"/>
          <p:nvPr/>
        </p:nvSpPr>
        <p:spPr>
          <a:xfrm>
            <a:off x="7829551" y="6427177"/>
            <a:ext cx="4225768"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観光庁</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a:extLst>
              <a:ext uri="{FF2B5EF4-FFF2-40B4-BE49-F238E27FC236}">
                <a16:creationId xmlns:a16="http://schemas.microsoft.com/office/drawing/2014/main" id="{561DAC84-B224-4714-B9A1-7459671219C8}"/>
              </a:ext>
            </a:extLst>
          </p:cNvPr>
          <p:cNvSpPr txBox="1"/>
          <p:nvPr/>
        </p:nvSpPr>
        <p:spPr>
          <a:xfrm>
            <a:off x="672000" y="5931142"/>
            <a:ext cx="11520000" cy="411257"/>
          </a:xfrm>
          <a:prstGeom prst="rect">
            <a:avLst/>
          </a:prstGeom>
          <a:noFill/>
        </p:spPr>
        <p:txBody>
          <a:bodyPr wrap="square" tIns="72000" bIns="0">
            <a:spAutoFit/>
          </a:bodyPr>
          <a:lstStyle/>
          <a:p>
            <a:pPr marL="146050" indent="-146050" algn="just"/>
            <a:r>
              <a:rPr lang="en-US" altLang="ja-JP" sz="1050" dirty="0">
                <a:latin typeface="メイリオ" panose="020B0604030504040204" pitchFamily="50" charset="-128"/>
                <a:ea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rPr>
              <a:t>仲介事業者は、住宅宿泊仲介業者</a:t>
            </a:r>
            <a:r>
              <a:rPr lang="en-US" altLang="ja-JP" sz="1050" dirty="0">
                <a:latin typeface="メイリオ" panose="020B0604030504040204" pitchFamily="50" charset="-128"/>
                <a:ea typeface="メイリオ" panose="020B0604030504040204" pitchFamily="50" charset="-128"/>
              </a:rPr>
              <a:t>102</a:t>
            </a:r>
            <a:r>
              <a:rPr lang="ja-JP" altLang="en-US" sz="1050" dirty="0">
                <a:latin typeface="メイリオ" panose="020B0604030504040204" pitchFamily="50" charset="-128"/>
                <a:ea typeface="メイリオ" panose="020B0604030504040204" pitchFamily="50" charset="-128"/>
              </a:rPr>
              <a:t>社（海外</a:t>
            </a:r>
            <a:r>
              <a:rPr lang="en-US" altLang="ja-JP" sz="1050" dirty="0">
                <a:latin typeface="メイリオ" panose="020B0604030504040204" pitchFamily="50" charset="-128"/>
                <a:ea typeface="メイリオ" panose="020B0604030504040204" pitchFamily="50" charset="-128"/>
              </a:rPr>
              <a:t>16</a:t>
            </a:r>
            <a:r>
              <a:rPr lang="ja-JP" altLang="en-US" sz="1050" dirty="0">
                <a:latin typeface="メイリオ" panose="020B0604030504040204" pitchFamily="50" charset="-128"/>
                <a:ea typeface="メイリオ" panose="020B0604030504040204" pitchFamily="50" charset="-128"/>
              </a:rPr>
              <a:t>社、国内</a:t>
            </a:r>
            <a:r>
              <a:rPr lang="en-US" altLang="ja-JP" sz="1050" dirty="0">
                <a:latin typeface="メイリオ" panose="020B0604030504040204" pitchFamily="50" charset="-128"/>
                <a:ea typeface="メイリオ" panose="020B0604030504040204" pitchFamily="50" charset="-128"/>
              </a:rPr>
              <a:t>86</a:t>
            </a:r>
            <a:r>
              <a:rPr lang="ja-JP" altLang="en-US" sz="1050" dirty="0">
                <a:latin typeface="メイリオ" panose="020B0604030504040204" pitchFamily="50" charset="-128"/>
                <a:ea typeface="メイリオ" panose="020B0604030504040204" pitchFamily="50" charset="-128"/>
              </a:rPr>
              <a:t>社）、届出住宅の取扱のある旅行業者</a:t>
            </a:r>
            <a:r>
              <a:rPr lang="en-US" altLang="ja-JP" sz="1050" dirty="0">
                <a:latin typeface="メイリオ" panose="020B0604030504040204" pitchFamily="50" charset="-128"/>
                <a:ea typeface="メイリオ" panose="020B0604030504040204" pitchFamily="50" charset="-128"/>
              </a:rPr>
              <a:t>7</a:t>
            </a:r>
            <a:r>
              <a:rPr lang="ja-JP" altLang="en-US" sz="1050" dirty="0">
                <a:latin typeface="メイリオ" panose="020B0604030504040204" pitchFamily="50" charset="-128"/>
                <a:ea typeface="メイリオ" panose="020B0604030504040204" pitchFamily="50" charset="-128"/>
              </a:rPr>
              <a:t>社（全て国内）の計</a:t>
            </a:r>
            <a:r>
              <a:rPr lang="en-US" altLang="ja-JP" sz="1050" dirty="0">
                <a:latin typeface="メイリオ" panose="020B0604030504040204" pitchFamily="50" charset="-128"/>
                <a:ea typeface="メイリオ" panose="020B0604030504040204" pitchFamily="50" charset="-128"/>
              </a:rPr>
              <a:t>109</a:t>
            </a:r>
            <a:r>
              <a:rPr lang="ja-JP" altLang="en-US" sz="1050" dirty="0">
                <a:latin typeface="メイリオ" panose="020B0604030504040204" pitchFamily="50" charset="-128"/>
                <a:ea typeface="メイリオ" panose="020B0604030504040204" pitchFamily="50" charset="-128"/>
              </a:rPr>
              <a:t>社</a:t>
            </a:r>
            <a:endParaRPr lang="en-US" altLang="ja-JP" sz="1050" dirty="0">
              <a:latin typeface="メイリオ" panose="020B0604030504040204" pitchFamily="50" charset="-128"/>
              <a:ea typeface="メイリオ" panose="020B0604030504040204" pitchFamily="50" charset="-128"/>
            </a:endParaRPr>
          </a:p>
          <a:p>
            <a:pPr marL="146050" indent="-146050" algn="just"/>
            <a:r>
              <a:rPr lang="en-US" altLang="ja-JP" sz="1050" dirty="0">
                <a:latin typeface="メイリオ" panose="020B0604030504040204" pitchFamily="50" charset="-128"/>
                <a:ea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rPr>
              <a:t>複数の仲介業者等で同一の物件を取扱う場合は重複して計上</a:t>
            </a:r>
          </a:p>
        </p:txBody>
      </p:sp>
      <p:sp>
        <p:nvSpPr>
          <p:cNvPr id="10" name="テキスト ボックス 9">
            <a:extLst>
              <a:ext uri="{FF2B5EF4-FFF2-40B4-BE49-F238E27FC236}">
                <a16:creationId xmlns:a16="http://schemas.microsoft.com/office/drawing/2014/main" id="{95D3D66C-A17C-4E25-B977-D47EBDE41F10}"/>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ライフスタイルの多様化</a:t>
            </a:r>
          </a:p>
        </p:txBody>
      </p:sp>
    </p:spTree>
    <p:extLst>
      <p:ext uri="{BB962C8B-B14F-4D97-AF65-F5344CB8AC3E}">
        <p14:creationId xmlns:p14="http://schemas.microsoft.com/office/powerpoint/2010/main" val="34666018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1533" y="1734534"/>
            <a:ext cx="3999323" cy="2048434"/>
          </a:xfrm>
          <a:prstGeom prst="rect">
            <a:avLst/>
          </a:prstGeom>
        </p:spPr>
      </p:pic>
      <p:sp>
        <p:nvSpPr>
          <p:cNvPr id="21" name="正方形/長方形 20">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2" name="正方形/長方形 21">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多様な住まい（民泊②）</a:t>
            </a:r>
          </a:p>
        </p:txBody>
      </p:sp>
      <p:sp>
        <p:nvSpPr>
          <p:cNvPr id="25" name="テキスト ボックス 24">
            <a:extLst>
              <a:ext uri="{FF2B5EF4-FFF2-40B4-BE49-F238E27FC236}">
                <a16:creationId xmlns:a16="http://schemas.microsoft.com/office/drawing/2014/main" id="{31F2395D-354F-4C63-9004-A29C07C436F9}"/>
              </a:ext>
            </a:extLst>
          </p:cNvPr>
          <p:cNvSpPr txBox="1"/>
          <p:nvPr/>
        </p:nvSpPr>
        <p:spPr>
          <a:xfrm>
            <a:off x="1899214" y="6473673"/>
            <a:ext cx="9921895" cy="241980"/>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出典：観光庁</a:t>
            </a:r>
            <a:endParaRPr lang="ja-JP" altLang="en-US" sz="900" dirty="0">
              <a:latin typeface="メイリオ" panose="020B0604030504040204" pitchFamily="50" charset="-128"/>
              <a:ea typeface="メイリオ" panose="020B0604030504040204" pitchFamily="50" charset="-128"/>
            </a:endParaRPr>
          </a:p>
        </p:txBody>
      </p:sp>
      <p:grpSp>
        <p:nvGrpSpPr>
          <p:cNvPr id="2" name="グループ化 1">
            <a:extLst>
              <a:ext uri="{FF2B5EF4-FFF2-40B4-BE49-F238E27FC236}">
                <a16:creationId xmlns:a16="http://schemas.microsoft.com/office/drawing/2014/main" id="{170F5068-BCAC-48FF-B725-ADE28B21A9BB}"/>
              </a:ext>
            </a:extLst>
          </p:cNvPr>
          <p:cNvGrpSpPr/>
          <p:nvPr/>
        </p:nvGrpSpPr>
        <p:grpSpPr>
          <a:xfrm>
            <a:off x="4721117" y="1706701"/>
            <a:ext cx="7280383" cy="4998263"/>
            <a:chOff x="4721117" y="1426536"/>
            <a:chExt cx="7280383" cy="4998263"/>
          </a:xfrm>
        </p:grpSpPr>
        <p:pic>
          <p:nvPicPr>
            <p:cNvPr id="24" name="図 2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21117" y="1426536"/>
              <a:ext cx="7280383" cy="4998263"/>
            </a:xfrm>
            <a:prstGeom prst="rect">
              <a:avLst/>
            </a:prstGeom>
          </p:spPr>
        </p:pic>
        <p:sp>
          <p:nvSpPr>
            <p:cNvPr id="26" name="テキスト ボックス 25"/>
            <p:cNvSpPr txBox="1"/>
            <p:nvPr/>
          </p:nvSpPr>
          <p:spPr>
            <a:xfrm>
              <a:off x="9489116" y="3241193"/>
              <a:ext cx="1080000" cy="523220"/>
            </a:xfrm>
            <a:prstGeom prst="rect">
              <a:avLst/>
            </a:prstGeom>
            <a:noFill/>
            <a:ln w="12700">
              <a:solidFill>
                <a:srgbClr val="00B0F0"/>
              </a:solidFill>
            </a:ln>
          </p:spPr>
          <p:txBody>
            <a:bodyPr wrap="square" rtlCol="0">
              <a:spAutoFit/>
            </a:bodyPr>
            <a:lstStyle>
              <a:defPPr>
                <a:defRPr lang="ja-JP"/>
              </a:defPPr>
              <a:lvl1pPr algn="ctr">
                <a:defRPr sz="1600"/>
              </a:lvl1pPr>
            </a:lstStyle>
            <a:p>
              <a:r>
                <a:rPr lang="ja-JP" altLang="en-US" sz="1400" dirty="0">
                  <a:latin typeface="メイリオ" panose="020B0604030504040204" pitchFamily="50" charset="-128"/>
                  <a:ea typeface="メイリオ" panose="020B0604030504040204" pitchFamily="50" charset="-128"/>
                </a:rPr>
                <a:t>北海道</a:t>
              </a:r>
              <a:endParaRPr lang="en-US" altLang="ja-JP" sz="1400" dirty="0">
                <a:latin typeface="メイリオ" panose="020B0604030504040204" pitchFamily="50" charset="-128"/>
                <a:ea typeface="メイリオ" panose="020B0604030504040204" pitchFamily="50" charset="-128"/>
              </a:endParaRPr>
            </a:p>
            <a:p>
              <a:r>
                <a:rPr lang="en-US" altLang="ja-JP" sz="1400" dirty="0">
                  <a:latin typeface="メイリオ" panose="020B0604030504040204" pitchFamily="50" charset="-128"/>
                  <a:ea typeface="メイリオ" panose="020B0604030504040204" pitchFamily="50" charset="-128"/>
                </a:rPr>
                <a:t>2,624</a:t>
              </a:r>
              <a:r>
                <a:rPr lang="ja-JP" altLang="en-US" sz="1400" dirty="0">
                  <a:latin typeface="メイリオ" panose="020B0604030504040204" pitchFamily="50" charset="-128"/>
                  <a:ea typeface="メイリオ" panose="020B0604030504040204" pitchFamily="50" charset="-128"/>
                </a:rPr>
                <a:t>件</a:t>
              </a:r>
            </a:p>
          </p:txBody>
        </p:sp>
        <p:sp>
          <p:nvSpPr>
            <p:cNvPr id="27" name="テキスト ボックス 26"/>
            <p:cNvSpPr txBox="1"/>
            <p:nvPr/>
          </p:nvSpPr>
          <p:spPr>
            <a:xfrm>
              <a:off x="8802120" y="4399527"/>
              <a:ext cx="1080000" cy="523220"/>
            </a:xfrm>
            <a:prstGeom prst="rect">
              <a:avLst/>
            </a:prstGeom>
            <a:noFill/>
            <a:ln w="12700">
              <a:solidFill>
                <a:srgbClr val="00B0F0"/>
              </a:solidFill>
            </a:ln>
          </p:spPr>
          <p:txBody>
            <a:bodyPr wrap="square" rtlCol="0">
              <a:spAutoFit/>
            </a:bodyPr>
            <a:lstStyle>
              <a:defPPr>
                <a:defRPr lang="ja-JP"/>
              </a:defPPr>
              <a:lvl1pPr algn="ctr">
                <a:defRPr sz="1600"/>
              </a:lvl1pPr>
            </a:lstStyle>
            <a:p>
              <a:r>
                <a:rPr lang="ja-JP" altLang="en-US" sz="1400" dirty="0">
                  <a:latin typeface="メイリオ" panose="020B0604030504040204" pitchFamily="50" charset="-128"/>
                  <a:ea typeface="メイリオ" panose="020B0604030504040204" pitchFamily="50" charset="-128"/>
                </a:rPr>
                <a:t>東京都</a:t>
              </a:r>
              <a:endParaRPr lang="en-US" altLang="ja-JP" sz="1400" dirty="0">
                <a:latin typeface="メイリオ" panose="020B0604030504040204" pitchFamily="50" charset="-128"/>
                <a:ea typeface="メイリオ" panose="020B0604030504040204" pitchFamily="50" charset="-128"/>
              </a:endParaRPr>
            </a:p>
            <a:p>
              <a:r>
                <a:rPr lang="en-US" altLang="ja-JP" sz="1400" dirty="0">
                  <a:latin typeface="メイリオ" panose="020B0604030504040204" pitchFamily="50" charset="-128"/>
                  <a:ea typeface="メイリオ" panose="020B0604030504040204" pitchFamily="50" charset="-128"/>
                </a:rPr>
                <a:t>10,573</a:t>
              </a:r>
              <a:r>
                <a:rPr lang="ja-JP" altLang="en-US" sz="1400" dirty="0">
                  <a:latin typeface="メイリオ" panose="020B0604030504040204" pitchFamily="50" charset="-128"/>
                  <a:ea typeface="メイリオ" panose="020B0604030504040204" pitchFamily="50" charset="-128"/>
                </a:rPr>
                <a:t>件</a:t>
              </a:r>
            </a:p>
          </p:txBody>
        </p:sp>
        <p:sp>
          <p:nvSpPr>
            <p:cNvPr id="28" name="テキスト ボックス 27"/>
            <p:cNvSpPr txBox="1"/>
            <p:nvPr/>
          </p:nvSpPr>
          <p:spPr>
            <a:xfrm>
              <a:off x="6663547" y="3900631"/>
              <a:ext cx="1080000" cy="523220"/>
            </a:xfrm>
            <a:prstGeom prst="rect">
              <a:avLst/>
            </a:prstGeom>
            <a:noFill/>
            <a:ln w="38100">
              <a:solidFill>
                <a:srgbClr val="FF0000"/>
              </a:solidFill>
            </a:ln>
          </p:spPr>
          <p:txBody>
            <a:bodyPr wrap="square" rtlCol="0">
              <a:spAutoFit/>
            </a:bodyPr>
            <a:lstStyle/>
            <a:p>
              <a:pPr algn="ctr"/>
              <a:r>
                <a:rPr kumimoji="1" lang="ja-JP" altLang="en-US" sz="1400" dirty="0">
                  <a:latin typeface="メイリオ" panose="020B0604030504040204" pitchFamily="50" charset="-128"/>
                  <a:ea typeface="メイリオ" panose="020B0604030504040204" pitchFamily="50" charset="-128"/>
                </a:rPr>
                <a:t>大阪府</a:t>
              </a:r>
              <a:endParaRPr kumimoji="1" lang="en-US" altLang="ja-JP" sz="1400" dirty="0">
                <a:latin typeface="メイリオ" panose="020B0604030504040204" pitchFamily="50" charset="-128"/>
                <a:ea typeface="メイリオ" panose="020B0604030504040204" pitchFamily="50" charset="-128"/>
              </a:endParaRPr>
            </a:p>
            <a:p>
              <a:pPr algn="ctr"/>
              <a:r>
                <a:rPr kumimoji="1" lang="en-US" altLang="ja-JP" sz="1400" dirty="0">
                  <a:latin typeface="メイリオ" panose="020B0604030504040204" pitchFamily="50" charset="-128"/>
                  <a:ea typeface="メイリオ" panose="020B0604030504040204" pitchFamily="50" charset="-128"/>
                </a:rPr>
                <a:t>1,936</a:t>
              </a:r>
              <a:r>
                <a:rPr lang="ja-JP" altLang="en-US" sz="1400" dirty="0">
                  <a:latin typeface="メイリオ" panose="020B0604030504040204" pitchFamily="50" charset="-128"/>
                  <a:ea typeface="メイリオ" panose="020B0604030504040204" pitchFamily="50" charset="-128"/>
                </a:rPr>
                <a:t>件</a:t>
              </a:r>
              <a:endParaRPr kumimoji="1" lang="ja-JP" altLang="en-US" sz="1400" dirty="0">
                <a:latin typeface="メイリオ" panose="020B0604030504040204" pitchFamily="50" charset="-128"/>
                <a:ea typeface="メイリオ" panose="020B0604030504040204" pitchFamily="50" charset="-128"/>
              </a:endParaRPr>
            </a:p>
          </p:txBody>
        </p:sp>
        <p:sp>
          <p:nvSpPr>
            <p:cNvPr id="29" name="テキスト ボックス 28"/>
            <p:cNvSpPr txBox="1"/>
            <p:nvPr/>
          </p:nvSpPr>
          <p:spPr>
            <a:xfrm>
              <a:off x="9489116" y="5778000"/>
              <a:ext cx="1080000" cy="523220"/>
            </a:xfrm>
            <a:prstGeom prst="rect">
              <a:avLst/>
            </a:prstGeom>
            <a:noFill/>
            <a:ln w="12700">
              <a:solidFill>
                <a:srgbClr val="00B0F0"/>
              </a:solidFill>
            </a:ln>
          </p:spPr>
          <p:txBody>
            <a:bodyPr wrap="square" rtlCol="0">
              <a:spAutoFit/>
            </a:bodyPr>
            <a:lstStyle/>
            <a:p>
              <a:pPr algn="ctr"/>
              <a:r>
                <a:rPr kumimoji="1" lang="ja-JP" altLang="en-US" sz="1400" dirty="0">
                  <a:latin typeface="メイリオ" panose="020B0604030504040204" pitchFamily="50" charset="-128"/>
                  <a:ea typeface="メイリオ" panose="020B0604030504040204" pitchFamily="50" charset="-128"/>
                </a:rPr>
                <a:t>沖縄県</a:t>
              </a:r>
              <a:endParaRPr kumimoji="1" lang="en-US" altLang="ja-JP" sz="1400" dirty="0">
                <a:latin typeface="メイリオ" panose="020B0604030504040204" pitchFamily="50" charset="-128"/>
                <a:ea typeface="メイリオ" panose="020B0604030504040204" pitchFamily="50" charset="-128"/>
              </a:endParaRPr>
            </a:p>
            <a:p>
              <a:pPr algn="ctr"/>
              <a:r>
                <a:rPr kumimoji="1" lang="en-US" altLang="ja-JP" sz="1400" dirty="0">
                  <a:latin typeface="メイリオ" panose="020B0604030504040204" pitchFamily="50" charset="-128"/>
                  <a:ea typeface="メイリオ" panose="020B0604030504040204" pitchFamily="50" charset="-128"/>
                </a:rPr>
                <a:t>1,336</a:t>
              </a:r>
              <a:r>
                <a:rPr lang="ja-JP" altLang="en-US" sz="1400" dirty="0">
                  <a:latin typeface="メイリオ" panose="020B0604030504040204" pitchFamily="50" charset="-128"/>
                  <a:ea typeface="メイリオ" panose="020B0604030504040204" pitchFamily="50" charset="-128"/>
                </a:rPr>
                <a:t>件</a:t>
              </a:r>
              <a:endParaRPr kumimoji="1" lang="ja-JP" altLang="en-US" sz="1400" dirty="0">
                <a:latin typeface="メイリオ" panose="020B0604030504040204" pitchFamily="50" charset="-128"/>
                <a:ea typeface="メイリオ" panose="020B0604030504040204" pitchFamily="50" charset="-128"/>
              </a:endParaRPr>
            </a:p>
          </p:txBody>
        </p:sp>
      </p:grpSp>
      <p:sp>
        <p:nvSpPr>
          <p:cNvPr id="31" name="正方形/長方形 30"/>
          <p:cNvSpPr/>
          <p:nvPr/>
        </p:nvSpPr>
        <p:spPr>
          <a:xfrm>
            <a:off x="540000" y="2425701"/>
            <a:ext cx="1980950" cy="3238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C9938877-4630-4646-8D1C-B3F448E1963F}"/>
              </a:ext>
            </a:extLst>
          </p:cNvPr>
          <p:cNvSpPr txBox="1"/>
          <p:nvPr/>
        </p:nvSpPr>
        <p:spPr>
          <a:xfrm>
            <a:off x="288000" y="1080000"/>
            <a:ext cx="11520000" cy="442035"/>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・令和</a:t>
            </a:r>
            <a:r>
              <a:rPr lang="en-US" altLang="ja-JP" sz="1200" dirty="0">
                <a:latin typeface="メイリオ" panose="020B0604030504040204" pitchFamily="50" charset="-128"/>
                <a:ea typeface="メイリオ" panose="020B0604030504040204" pitchFamily="50" charset="-128"/>
              </a:rPr>
              <a:t>6</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6</a:t>
            </a:r>
            <a:r>
              <a:rPr lang="ja-JP" altLang="en-US" sz="1200" dirty="0">
                <a:latin typeface="メイリオ" panose="020B0604030504040204" pitchFamily="50" charset="-128"/>
                <a:ea typeface="メイリオ" panose="020B0604030504040204" pitchFamily="50" charset="-128"/>
              </a:rPr>
              <a:t>月</a:t>
            </a:r>
            <a:r>
              <a:rPr lang="en-US" altLang="ja-JP" sz="1200" dirty="0">
                <a:latin typeface="メイリオ" panose="020B0604030504040204" pitchFamily="50" charset="-128"/>
                <a:ea typeface="メイリオ" panose="020B0604030504040204" pitchFamily="50" charset="-128"/>
              </a:rPr>
              <a:t>1</a:t>
            </a:r>
            <a:r>
              <a:rPr lang="ja-JP" altLang="en-US" sz="1200" dirty="0">
                <a:latin typeface="メイリオ" panose="020B0604030504040204" pitchFamily="50" charset="-128"/>
                <a:ea typeface="メイリオ" panose="020B0604030504040204" pitchFamily="50" charset="-128"/>
              </a:rPr>
              <a:t>日～</a:t>
            </a:r>
            <a:r>
              <a:rPr lang="en-US" altLang="ja-JP" sz="1200" dirty="0">
                <a:latin typeface="メイリオ" panose="020B0604030504040204" pitchFamily="50" charset="-128"/>
                <a:ea typeface="メイリオ" panose="020B0604030504040204" pitchFamily="50" charset="-128"/>
              </a:rPr>
              <a:t>7</a:t>
            </a:r>
            <a:r>
              <a:rPr lang="ja-JP" altLang="en-US" sz="1200" dirty="0">
                <a:latin typeface="メイリオ" panose="020B0604030504040204" pitchFamily="50" charset="-128"/>
                <a:ea typeface="メイリオ" panose="020B0604030504040204" pitchFamily="50" charset="-128"/>
              </a:rPr>
              <a:t>月</a:t>
            </a:r>
            <a:r>
              <a:rPr lang="en-US" altLang="ja-JP" sz="1200" dirty="0">
                <a:latin typeface="メイリオ" panose="020B0604030504040204" pitchFamily="50" charset="-128"/>
                <a:ea typeface="メイリオ" panose="020B0604030504040204" pitchFamily="50" charset="-128"/>
              </a:rPr>
              <a:t>31</a:t>
            </a:r>
            <a:r>
              <a:rPr lang="ja-JP" altLang="en-US" sz="1200" dirty="0">
                <a:latin typeface="メイリオ" panose="020B0604030504040204" pitchFamily="50" charset="-128"/>
                <a:ea typeface="メイリオ" panose="020B0604030504040204" pitchFamily="50" charset="-128"/>
              </a:rPr>
              <a:t>日の間における延べ宿泊者数は、全国合計で、</a:t>
            </a:r>
            <a:r>
              <a:rPr lang="en-US" altLang="ja-JP" sz="1200" dirty="0">
                <a:latin typeface="メイリオ" panose="020B0604030504040204" pitchFamily="50" charset="-128"/>
                <a:ea typeface="メイリオ" panose="020B0604030504040204" pitchFamily="50" charset="-128"/>
              </a:rPr>
              <a:t>1,037,280</a:t>
            </a:r>
            <a:r>
              <a:rPr lang="ja-JP" altLang="en-US" sz="1200" dirty="0">
                <a:latin typeface="メイリオ" panose="020B0604030504040204" pitchFamily="50" charset="-128"/>
                <a:ea typeface="メイリオ" panose="020B0604030504040204" pitchFamily="50" charset="-128"/>
              </a:rPr>
              <a:t>人泊で、届出住宅あたりでみると、</a:t>
            </a:r>
            <a:r>
              <a:rPr lang="en-US" altLang="ja-JP" sz="1200" dirty="0">
                <a:latin typeface="メイリオ" panose="020B0604030504040204" pitchFamily="50" charset="-128"/>
                <a:ea typeface="メイリオ" panose="020B0604030504040204" pitchFamily="50" charset="-128"/>
              </a:rPr>
              <a:t>49.8</a:t>
            </a:r>
            <a:r>
              <a:rPr lang="ja-JP" altLang="en-US" sz="1200" dirty="0">
                <a:latin typeface="メイリオ" panose="020B0604030504040204" pitchFamily="50" charset="-128"/>
                <a:ea typeface="メイリオ" panose="020B0604030504040204" pitchFamily="50" charset="-128"/>
              </a:rPr>
              <a:t>人泊</a:t>
            </a:r>
          </a:p>
          <a:p>
            <a:pPr marL="146050" indent="-146050" algn="just"/>
            <a:r>
              <a:rPr lang="ja-JP" altLang="en-US" sz="1200" dirty="0">
                <a:latin typeface="メイリオ" panose="020B0604030504040204" pitchFamily="50" charset="-128"/>
                <a:ea typeface="メイリオ" panose="020B0604030504040204" pitchFamily="50" charset="-128"/>
              </a:rPr>
              <a:t>・都道府県別では、東京都が</a:t>
            </a:r>
            <a:r>
              <a:rPr lang="en-US" altLang="ja-JP" sz="1200" dirty="0">
                <a:latin typeface="メイリオ" panose="020B0604030504040204" pitchFamily="50" charset="-128"/>
                <a:ea typeface="メイリオ" panose="020B0604030504040204" pitchFamily="50" charset="-128"/>
              </a:rPr>
              <a:t>523,396</a:t>
            </a:r>
            <a:r>
              <a:rPr lang="ja-JP" altLang="en-US" sz="1200" dirty="0">
                <a:latin typeface="メイリオ" panose="020B0604030504040204" pitchFamily="50" charset="-128"/>
                <a:ea typeface="メイリオ" panose="020B0604030504040204" pitchFamily="50" charset="-128"/>
              </a:rPr>
              <a:t>人泊で最も多く、次いで北海道が</a:t>
            </a:r>
            <a:r>
              <a:rPr lang="en-US" altLang="ja-JP" sz="1200" dirty="0">
                <a:latin typeface="メイリオ" panose="020B0604030504040204" pitchFamily="50" charset="-128"/>
                <a:ea typeface="メイリオ" panose="020B0604030504040204" pitchFamily="50" charset="-128"/>
              </a:rPr>
              <a:t>135,912</a:t>
            </a:r>
            <a:r>
              <a:rPr lang="ja-JP" altLang="en-US" sz="1200" dirty="0">
                <a:latin typeface="メイリオ" panose="020B0604030504040204" pitchFamily="50" charset="-128"/>
                <a:ea typeface="メイリオ" panose="020B0604030504040204" pitchFamily="50" charset="-128"/>
              </a:rPr>
              <a:t>人泊、大阪府が</a:t>
            </a:r>
            <a:r>
              <a:rPr lang="en-US" altLang="ja-JP" sz="1200" dirty="0">
                <a:latin typeface="メイリオ" panose="020B0604030504040204" pitchFamily="50" charset="-128"/>
                <a:ea typeface="メイリオ" panose="020B0604030504040204" pitchFamily="50" charset="-128"/>
              </a:rPr>
              <a:t>46,166</a:t>
            </a:r>
            <a:r>
              <a:rPr lang="ja-JP" altLang="en-US" sz="1200" dirty="0">
                <a:latin typeface="メイリオ" panose="020B0604030504040204" pitchFamily="50" charset="-128"/>
                <a:ea typeface="メイリオ" panose="020B0604030504040204" pitchFamily="50" charset="-128"/>
              </a:rPr>
              <a:t>人泊</a:t>
            </a:r>
          </a:p>
        </p:txBody>
      </p:sp>
      <p:sp>
        <p:nvSpPr>
          <p:cNvPr id="33" name="スライド番号プレースホルダー 2">
            <a:extLst>
              <a:ext uri="{FF2B5EF4-FFF2-40B4-BE49-F238E27FC236}">
                <a16:creationId xmlns:a16="http://schemas.microsoft.com/office/drawing/2014/main" id="{3B1A359A-75E2-4810-8F2E-A6FC5E604991}"/>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68</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a:extLst>
              <a:ext uri="{FF2B5EF4-FFF2-40B4-BE49-F238E27FC236}">
                <a16:creationId xmlns:a16="http://schemas.microsoft.com/office/drawing/2014/main" id="{62AA39C5-BF2C-4F1A-B3C2-8FFF0EB2341B}"/>
              </a:ext>
            </a:extLst>
          </p:cNvPr>
          <p:cNvSpPr txBox="1"/>
          <p:nvPr/>
        </p:nvSpPr>
        <p:spPr>
          <a:xfrm>
            <a:off x="7829551" y="6427177"/>
            <a:ext cx="4225768"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観光庁</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a:extLst>
              <a:ext uri="{FF2B5EF4-FFF2-40B4-BE49-F238E27FC236}">
                <a16:creationId xmlns:a16="http://schemas.microsoft.com/office/drawing/2014/main" id="{0BA145BC-03AF-41A3-8F09-A37612A5D8A0}"/>
              </a:ext>
            </a:extLst>
          </p:cNvPr>
          <p:cNvSpPr txBox="1"/>
          <p:nvPr/>
        </p:nvSpPr>
        <p:spPr>
          <a:xfrm>
            <a:off x="8163571" y="1293830"/>
            <a:ext cx="4028429" cy="241980"/>
          </a:xfrm>
          <a:prstGeom prst="rect">
            <a:avLst/>
          </a:prstGeom>
          <a:noFill/>
        </p:spPr>
        <p:txBody>
          <a:bodyPr wrap="square" tIns="72000" bIns="0">
            <a:spAutoFit/>
          </a:bodyPr>
          <a:lstStyle/>
          <a:p>
            <a:pPr marL="146050" indent="-146050" algn="just"/>
            <a:r>
              <a:rPr lang="en-US" altLang="ja-JP" sz="1050" dirty="0">
                <a:latin typeface="メイリオ" panose="020B0604030504040204" pitchFamily="50" charset="-128"/>
                <a:ea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rPr>
              <a:t>人泊：</a:t>
            </a:r>
            <a:r>
              <a:rPr lang="en-US" altLang="ja-JP" sz="1050" dirty="0">
                <a:latin typeface="メイリオ" panose="020B0604030504040204" pitchFamily="50" charset="-128"/>
                <a:ea typeface="メイリオ" panose="020B0604030504040204" pitchFamily="50" charset="-128"/>
              </a:rPr>
              <a:t>1</a:t>
            </a:r>
            <a:r>
              <a:rPr lang="ja-JP" altLang="en-US" sz="1050" dirty="0">
                <a:latin typeface="メイリオ" panose="020B0604030504040204" pitchFamily="50" charset="-128"/>
                <a:ea typeface="メイリオ" panose="020B0604030504040204" pitchFamily="50" charset="-128"/>
              </a:rPr>
              <a:t>日単位でみた宿泊者の実際の人数（</a:t>
            </a:r>
            <a:r>
              <a:rPr lang="en-US" altLang="ja-JP" sz="1050" dirty="0">
                <a:latin typeface="メイリオ" panose="020B0604030504040204" pitchFamily="50" charset="-128"/>
                <a:ea typeface="メイリオ" panose="020B0604030504040204" pitchFamily="50" charset="-128"/>
              </a:rPr>
              <a:t>2</a:t>
            </a:r>
            <a:r>
              <a:rPr lang="ja-JP" altLang="en-US" sz="1050" dirty="0">
                <a:latin typeface="メイリオ" panose="020B0604030504040204" pitchFamily="50" charset="-128"/>
                <a:ea typeface="メイリオ" panose="020B0604030504040204" pitchFamily="50" charset="-128"/>
              </a:rPr>
              <a:t>泊</a:t>
            </a:r>
            <a:r>
              <a:rPr lang="en-US" altLang="ja-JP" sz="1050" dirty="0">
                <a:latin typeface="メイリオ" panose="020B0604030504040204" pitchFamily="50" charset="-128"/>
                <a:ea typeface="メイリオ" panose="020B0604030504040204" pitchFamily="50" charset="-128"/>
              </a:rPr>
              <a:t>3</a:t>
            </a:r>
            <a:r>
              <a:rPr lang="ja-JP" altLang="en-US" sz="1050" dirty="0">
                <a:latin typeface="メイリオ" panose="020B0604030504040204" pitchFamily="50" charset="-128"/>
                <a:ea typeface="メイリオ" panose="020B0604030504040204" pitchFamily="50" charset="-128"/>
              </a:rPr>
              <a:t>日：</a:t>
            </a:r>
            <a:r>
              <a:rPr lang="en-US" altLang="ja-JP" sz="1050" dirty="0">
                <a:latin typeface="メイリオ" panose="020B0604030504040204" pitchFamily="50" charset="-128"/>
                <a:ea typeface="メイリオ" panose="020B0604030504040204" pitchFamily="50" charset="-128"/>
              </a:rPr>
              <a:t>2</a:t>
            </a:r>
            <a:r>
              <a:rPr lang="ja-JP" altLang="en-US" sz="1050" dirty="0">
                <a:latin typeface="メイリオ" panose="020B0604030504040204" pitchFamily="50" charset="-128"/>
                <a:ea typeface="メイリオ" panose="020B0604030504040204" pitchFamily="50" charset="-128"/>
              </a:rPr>
              <a:t>人泊）</a:t>
            </a:r>
          </a:p>
        </p:txBody>
      </p:sp>
      <p:sp>
        <p:nvSpPr>
          <p:cNvPr id="19" name="テキスト ボックス 18">
            <a:extLst>
              <a:ext uri="{FF2B5EF4-FFF2-40B4-BE49-F238E27FC236}">
                <a16:creationId xmlns:a16="http://schemas.microsoft.com/office/drawing/2014/main" id="{261F724C-271E-4CBB-B66B-FD694769A389}"/>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ライフスタイルの多様化</a:t>
            </a:r>
          </a:p>
        </p:txBody>
      </p:sp>
      <p:pic>
        <p:nvPicPr>
          <p:cNvPr id="5" name="図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1533" y="3899997"/>
            <a:ext cx="3999323" cy="2694666"/>
          </a:xfrm>
          <a:prstGeom prst="rect">
            <a:avLst/>
          </a:prstGeom>
        </p:spPr>
      </p:pic>
    </p:spTree>
    <p:extLst>
      <p:ext uri="{BB962C8B-B14F-4D97-AF65-F5344CB8AC3E}">
        <p14:creationId xmlns:p14="http://schemas.microsoft.com/office/powerpoint/2010/main" val="4140908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90337" y="1462672"/>
            <a:ext cx="4547938" cy="5283033"/>
          </a:xfrm>
          <a:prstGeom prst="rect">
            <a:avLst/>
          </a:prstGeom>
        </p:spPr>
      </p:pic>
      <p:pic>
        <p:nvPicPr>
          <p:cNvPr id="2" name="図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21266" y="1544454"/>
            <a:ext cx="6398008" cy="4808930"/>
          </a:xfrm>
          <a:prstGeom prst="rect">
            <a:avLst/>
          </a:prstGeom>
        </p:spPr>
      </p:pic>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19" name="正方形/長方形 18">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多様な住まい（民泊③）</a:t>
            </a:r>
          </a:p>
        </p:txBody>
      </p:sp>
      <p:sp>
        <p:nvSpPr>
          <p:cNvPr id="21" name="テキスト ボックス 20"/>
          <p:cNvSpPr txBox="1"/>
          <p:nvPr/>
        </p:nvSpPr>
        <p:spPr>
          <a:xfrm>
            <a:off x="540000" y="1508686"/>
            <a:ext cx="1413510" cy="276999"/>
          </a:xfrm>
          <a:prstGeom prst="rect">
            <a:avLst/>
          </a:prstGeom>
          <a:noFill/>
        </p:spPr>
        <p:txBody>
          <a:bodyPr wrap="square" rtlCol="0">
            <a:spAutoFit/>
          </a:bodyPr>
          <a:lstStyle/>
          <a:p>
            <a:r>
              <a:rPr lang="zh-CN" altLang="en-US" sz="1200" b="1" dirty="0">
                <a:latin typeface="メイリオ" panose="020B0604030504040204" pitchFamily="50" charset="-128"/>
                <a:ea typeface="メイリオ" panose="020B0604030504040204" pitchFamily="50" charset="-128"/>
              </a:rPr>
              <a:t>特区民泊</a:t>
            </a:r>
            <a:r>
              <a:rPr lang="ja-JP" altLang="en-US" sz="1200" b="1" dirty="0">
                <a:latin typeface="メイリオ" panose="020B0604030504040204" pitchFamily="50" charset="-128"/>
                <a:ea typeface="メイリオ" panose="020B0604030504040204" pitchFamily="50" charset="-128"/>
              </a:rPr>
              <a:t>の</a:t>
            </a:r>
            <a:r>
              <a:rPr lang="zh-CN" altLang="en-US" sz="1200" b="1" dirty="0">
                <a:latin typeface="メイリオ" panose="020B0604030504040204" pitchFamily="50" charset="-128"/>
                <a:ea typeface="メイリオ" panose="020B0604030504040204" pitchFamily="50" charset="-128"/>
              </a:rPr>
              <a:t>施設数</a:t>
            </a:r>
            <a:endParaRPr lang="en-US" altLang="zh-CN" sz="1200" b="1" dirty="0">
              <a:latin typeface="メイリオ" panose="020B0604030504040204" pitchFamily="50" charset="-128"/>
              <a:ea typeface="メイリオ" panose="020B0604030504040204" pitchFamily="50" charset="-128"/>
            </a:endParaRPr>
          </a:p>
        </p:txBody>
      </p:sp>
      <p:sp>
        <p:nvSpPr>
          <p:cNvPr id="22" name="テキスト ボックス 21">
            <a:extLst>
              <a:ext uri="{FF2B5EF4-FFF2-40B4-BE49-F238E27FC236}">
                <a16:creationId xmlns:a16="http://schemas.microsoft.com/office/drawing/2014/main" id="{FCCFB415-6A82-4319-9F14-15E7549703CB}"/>
              </a:ext>
            </a:extLst>
          </p:cNvPr>
          <p:cNvSpPr txBox="1"/>
          <p:nvPr/>
        </p:nvSpPr>
        <p:spPr>
          <a:xfrm>
            <a:off x="288000" y="1080000"/>
            <a:ext cx="11520000" cy="257369"/>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・特区民泊（国家戦略特別区域法に基づく旅館業法の特例での民泊）では、大阪市が全体の約</a:t>
            </a:r>
            <a:r>
              <a:rPr lang="en-US" altLang="ja-JP" sz="1200" dirty="0">
                <a:latin typeface="メイリオ" panose="020B0604030504040204" pitchFamily="50" charset="-128"/>
                <a:ea typeface="メイリオ" panose="020B0604030504040204" pitchFamily="50" charset="-128"/>
              </a:rPr>
              <a:t>95</a:t>
            </a:r>
            <a:r>
              <a:rPr lang="ja-JP" altLang="en-US" sz="1200" dirty="0">
                <a:latin typeface="メイリオ" panose="020B0604030504040204" pitchFamily="50" charset="-128"/>
                <a:ea typeface="メイリオ" panose="020B0604030504040204" pitchFamily="50" charset="-128"/>
              </a:rPr>
              <a:t>％を占める状況となっている</a:t>
            </a:r>
          </a:p>
        </p:txBody>
      </p:sp>
      <p:sp>
        <p:nvSpPr>
          <p:cNvPr id="23" name="スライド番号プレースホルダー 2">
            <a:extLst>
              <a:ext uri="{FF2B5EF4-FFF2-40B4-BE49-F238E27FC236}">
                <a16:creationId xmlns:a16="http://schemas.microsoft.com/office/drawing/2014/main" id="{225CC682-E024-409F-BA0E-88CF4F1D233E}"/>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69</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a:extLst>
              <a:ext uri="{FF2B5EF4-FFF2-40B4-BE49-F238E27FC236}">
                <a16:creationId xmlns:a16="http://schemas.microsoft.com/office/drawing/2014/main" id="{519AD93F-7844-44FC-818D-78E32001E094}"/>
              </a:ext>
            </a:extLst>
          </p:cNvPr>
          <p:cNvSpPr txBox="1"/>
          <p:nvPr/>
        </p:nvSpPr>
        <p:spPr>
          <a:xfrm>
            <a:off x="7829551" y="6427177"/>
            <a:ext cx="4225768"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出典：内閣府地方創生推進事務局</a:t>
            </a:r>
          </a:p>
        </p:txBody>
      </p:sp>
      <p:sp>
        <p:nvSpPr>
          <p:cNvPr id="11" name="テキスト ボックス 10">
            <a:extLst>
              <a:ext uri="{FF2B5EF4-FFF2-40B4-BE49-F238E27FC236}">
                <a16:creationId xmlns:a16="http://schemas.microsoft.com/office/drawing/2014/main" id="{97702A9F-392F-47E8-8212-F3B2DB0667F1}"/>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ライフスタイルの多様化</a:t>
            </a:r>
          </a:p>
        </p:txBody>
      </p:sp>
    </p:spTree>
    <p:extLst>
      <p:ext uri="{BB962C8B-B14F-4D97-AF65-F5344CB8AC3E}">
        <p14:creationId xmlns:p14="http://schemas.microsoft.com/office/powerpoint/2010/main" val="2670581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231165" y="3379802"/>
            <a:ext cx="3218967" cy="2865368"/>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7</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大阪府の</a:t>
            </a:r>
            <a:r>
              <a:rPr lang="zh-TW" altLang="en-US" sz="2000" b="1" dirty="0">
                <a:solidFill>
                  <a:schemeClr val="tx1"/>
                </a:solidFill>
                <a:latin typeface="メイリオ" panose="020B0604030504040204" pitchFamily="50" charset="-128"/>
                <a:ea typeface="メイリオ" panose="020B0604030504040204" pitchFamily="50" charset="-128"/>
              </a:rPr>
              <a:t>人口推計</a:t>
            </a:r>
            <a:r>
              <a:rPr lang="ja-JP" altLang="en-US" sz="2000" b="1" dirty="0">
                <a:solidFill>
                  <a:schemeClr val="tx1"/>
                </a:solidFill>
                <a:latin typeface="メイリオ" panose="020B0604030504040204" pitchFamily="50" charset="-128"/>
                <a:ea typeface="メイリオ" panose="020B0604030504040204" pitchFamily="50" charset="-128"/>
              </a:rPr>
              <a:t>による増減</a:t>
            </a:r>
            <a:r>
              <a:rPr lang="zh-TW" altLang="en-US" sz="2000" b="1" dirty="0">
                <a:solidFill>
                  <a:schemeClr val="tx1"/>
                </a:solidFill>
                <a:latin typeface="メイリオ" panose="020B0604030504040204" pitchFamily="50" charset="-128"/>
                <a:ea typeface="メイリオ" panose="020B0604030504040204" pitchFamily="50" charset="-128"/>
              </a:rPr>
              <a:t>（地域別）</a:t>
            </a:r>
          </a:p>
        </p:txBody>
      </p:sp>
      <p:sp>
        <p:nvSpPr>
          <p:cNvPr id="31" name="テキスト ボックス 30">
            <a:extLst>
              <a:ext uri="{FF2B5EF4-FFF2-40B4-BE49-F238E27FC236}">
                <a16:creationId xmlns:a16="http://schemas.microsoft.com/office/drawing/2014/main" id="{31F2395D-354F-4C63-9004-A29C07C436F9}"/>
              </a:ext>
            </a:extLst>
          </p:cNvPr>
          <p:cNvSpPr txBox="1"/>
          <p:nvPr/>
        </p:nvSpPr>
        <p:spPr>
          <a:xfrm>
            <a:off x="288000" y="1080000"/>
            <a:ext cx="3899175" cy="811367"/>
          </a:xfrm>
          <a:prstGeom prst="rect">
            <a:avLst/>
          </a:prstGeom>
          <a:noFill/>
        </p:spPr>
        <p:txBody>
          <a:bodyPr wrap="square" tIns="72000" bIns="0">
            <a:spAutoFit/>
          </a:bodyPr>
          <a:lstStyle/>
          <a:p>
            <a:pPr marL="180975" indent="-180975" algn="just"/>
            <a:r>
              <a:rPr lang="ja-JP" altLang="en-US" sz="1200" dirty="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2050</a:t>
            </a:r>
            <a:r>
              <a:rPr lang="ja-JP" altLang="en-US" sz="1200" dirty="0">
                <a:latin typeface="メイリオ" panose="020B0604030504040204" pitchFamily="50" charset="-128"/>
                <a:ea typeface="メイリオ" panose="020B0604030504040204" pitchFamily="50" charset="-128"/>
              </a:rPr>
              <a:t>（令和</a:t>
            </a:r>
            <a:r>
              <a:rPr lang="en-US" altLang="ja-JP" sz="1200" dirty="0">
                <a:latin typeface="メイリオ" panose="020B0604030504040204" pitchFamily="50" charset="-128"/>
                <a:ea typeface="メイリオ" panose="020B0604030504040204" pitchFamily="50" charset="-128"/>
              </a:rPr>
              <a:t>32</a:t>
            </a:r>
            <a:r>
              <a:rPr lang="ja-JP" altLang="en-US" sz="1200" dirty="0">
                <a:latin typeface="メイリオ" panose="020B0604030504040204" pitchFamily="50" charset="-128"/>
                <a:ea typeface="メイリオ" panose="020B0604030504040204" pitchFamily="50" charset="-128"/>
              </a:rPr>
              <a:t>）年は、府全体での人口総数は減少</a:t>
            </a:r>
            <a:endParaRPr lang="en-US" altLang="ja-JP" sz="1200" dirty="0">
              <a:latin typeface="メイリオ" panose="020B0604030504040204" pitchFamily="50" charset="-128"/>
              <a:ea typeface="メイリオ" panose="020B0604030504040204" pitchFamily="50" charset="-128"/>
            </a:endParaRPr>
          </a:p>
          <a:p>
            <a:pPr marL="180975" indent="-180975" algn="just"/>
            <a:r>
              <a:rPr lang="ja-JP" altLang="en-US" sz="1200" dirty="0">
                <a:latin typeface="メイリオ" panose="020B0604030504040204" pitchFamily="50" charset="-128"/>
                <a:ea typeface="メイリオ" panose="020B0604030504040204" pitchFamily="50" charset="-128"/>
              </a:rPr>
              <a:t>・増減数では現状と比べ、大阪市の中心部は増える一方で、それ以外の地域ではおおむね減少傾向</a:t>
            </a:r>
            <a:endParaRPr lang="en-US" altLang="ja-JP" sz="1200" dirty="0">
              <a:latin typeface="メイリオ" panose="020B0604030504040204" pitchFamily="50" charset="-128"/>
              <a:ea typeface="メイリオ" panose="020B0604030504040204" pitchFamily="50" charset="-128"/>
            </a:endParaRPr>
          </a:p>
          <a:p>
            <a:pPr marL="180975" indent="-180975" algn="just"/>
            <a:endParaRPr lang="en-US" altLang="ja-JP" sz="1200" dirty="0">
              <a:latin typeface="メイリオ" panose="020B0604030504040204" pitchFamily="50" charset="-128"/>
              <a:ea typeface="メイリオ" panose="020B0604030504040204" pitchFamily="50" charset="-128"/>
            </a:endParaRPr>
          </a:p>
        </p:txBody>
      </p:sp>
      <p:grpSp>
        <p:nvGrpSpPr>
          <p:cNvPr id="5" name="グループ化 4">
            <a:extLst>
              <a:ext uri="{FF2B5EF4-FFF2-40B4-BE49-F238E27FC236}">
                <a16:creationId xmlns:a16="http://schemas.microsoft.com/office/drawing/2014/main" id="{07B5352B-4437-41F3-A737-2E5A86446D61}"/>
              </a:ext>
            </a:extLst>
          </p:cNvPr>
          <p:cNvGrpSpPr/>
          <p:nvPr/>
        </p:nvGrpSpPr>
        <p:grpSpPr>
          <a:xfrm>
            <a:off x="4330377" y="1057275"/>
            <a:ext cx="3676650" cy="5272088"/>
            <a:chOff x="4262438" y="1057275"/>
            <a:chExt cx="3676650" cy="5272088"/>
          </a:xfrm>
        </p:grpSpPr>
        <p:pic>
          <p:nvPicPr>
            <p:cNvPr id="2" name="図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62438" y="1057275"/>
              <a:ext cx="3675386" cy="5272088"/>
            </a:xfrm>
            <a:prstGeom prst="rect">
              <a:avLst/>
            </a:prstGeom>
          </p:spPr>
        </p:pic>
        <p:sp>
          <p:nvSpPr>
            <p:cNvPr id="36" name="テキスト ボックス 35">
              <a:extLst>
                <a:ext uri="{FF2B5EF4-FFF2-40B4-BE49-F238E27FC236}">
                  <a16:creationId xmlns:a16="http://schemas.microsoft.com/office/drawing/2014/main" id="{31F2395D-354F-4C63-9004-A29C07C436F9}"/>
                </a:ext>
              </a:extLst>
            </p:cNvPr>
            <p:cNvSpPr txBox="1"/>
            <p:nvPr/>
          </p:nvSpPr>
          <p:spPr>
            <a:xfrm>
              <a:off x="6571088" y="1057275"/>
              <a:ext cx="1368000" cy="252000"/>
            </a:xfrm>
            <a:prstGeom prst="rect">
              <a:avLst/>
            </a:prstGeom>
            <a:solidFill>
              <a:schemeClr val="bg1"/>
            </a:solidFill>
            <a:ln>
              <a:noFill/>
            </a:ln>
          </p:spPr>
          <p:txBody>
            <a:bodyPr wrap="square" lIns="36000" tIns="36000" rIns="36000" bIns="0" anchor="ctr">
              <a:spAutoFit/>
            </a:bodyPr>
            <a:lstStyle/>
            <a:p>
              <a:pPr algn="ctr"/>
              <a:r>
                <a:rPr lang="ja-JP" altLang="en-US" sz="1200" dirty="0">
                  <a:latin typeface="メイリオ" panose="020B0604030504040204" pitchFamily="50" charset="-128"/>
                  <a:ea typeface="メイリオ" panose="020B0604030504040204" pitchFamily="50" charset="-128"/>
                </a:rPr>
                <a:t>人口推計（</a:t>
              </a:r>
              <a:r>
                <a:rPr lang="en-US" altLang="ja-JP" sz="1200" dirty="0">
                  <a:latin typeface="メイリオ" panose="020B0604030504040204" pitchFamily="50" charset="-128"/>
                  <a:ea typeface="メイリオ" panose="020B0604030504040204" pitchFamily="50" charset="-128"/>
                </a:rPr>
                <a:t>R32</a:t>
              </a:r>
              <a:r>
                <a:rPr lang="ja-JP" altLang="en-US" sz="1200" dirty="0">
                  <a:latin typeface="メイリオ" panose="020B0604030504040204" pitchFamily="50" charset="-128"/>
                  <a:ea typeface="メイリオ" panose="020B0604030504040204" pitchFamily="50" charset="-128"/>
                </a:rPr>
                <a:t>）</a:t>
              </a:r>
              <a:endParaRPr lang="en-US" altLang="ja-JP" sz="1200" dirty="0">
                <a:latin typeface="メイリオ" panose="020B0604030504040204" pitchFamily="50" charset="-128"/>
                <a:ea typeface="メイリオ" panose="020B0604030504040204" pitchFamily="50" charset="-128"/>
              </a:endParaRPr>
            </a:p>
          </p:txBody>
        </p:sp>
      </p:grpSp>
      <p:grpSp>
        <p:nvGrpSpPr>
          <p:cNvPr id="8" name="グループ化 7">
            <a:extLst>
              <a:ext uri="{FF2B5EF4-FFF2-40B4-BE49-F238E27FC236}">
                <a16:creationId xmlns:a16="http://schemas.microsoft.com/office/drawing/2014/main" id="{25C714F9-5EA8-49A1-B84F-07482E94CD2A}"/>
              </a:ext>
            </a:extLst>
          </p:cNvPr>
          <p:cNvGrpSpPr/>
          <p:nvPr/>
        </p:nvGrpSpPr>
        <p:grpSpPr>
          <a:xfrm>
            <a:off x="8378669" y="1050608"/>
            <a:ext cx="3676650" cy="5291138"/>
            <a:chOff x="8267700" y="1050608"/>
            <a:chExt cx="3676650" cy="5291138"/>
          </a:xfrm>
        </p:grpSpPr>
        <p:pic>
          <p:nvPicPr>
            <p:cNvPr id="3" name="図 2"/>
            <p:cNvPicPr>
              <a:picLocks noChangeAspect="1"/>
            </p:cNvPicPr>
            <p:nvPr/>
          </p:nvPicPr>
          <p:blipFill rotWithShape="1">
            <a:blip r:embed="rId5" cstate="screen">
              <a:extLst>
                <a:ext uri="{28A0092B-C50C-407E-A947-70E740481C1C}">
                  <a14:useLocalDpi xmlns:a14="http://schemas.microsoft.com/office/drawing/2010/main"/>
                </a:ext>
              </a:extLst>
            </a:blip>
            <a:srcRect l="927" t="426" r="705" b="516"/>
            <a:stretch/>
          </p:blipFill>
          <p:spPr>
            <a:xfrm>
              <a:off x="8267700" y="1050608"/>
              <a:ext cx="3676650" cy="5291138"/>
            </a:xfrm>
            <a:prstGeom prst="rect">
              <a:avLst/>
            </a:prstGeom>
          </p:spPr>
        </p:pic>
        <p:sp>
          <p:nvSpPr>
            <p:cNvPr id="37" name="テキスト ボックス 36">
              <a:extLst>
                <a:ext uri="{FF2B5EF4-FFF2-40B4-BE49-F238E27FC236}">
                  <a16:creationId xmlns:a16="http://schemas.microsoft.com/office/drawing/2014/main" id="{31F2395D-354F-4C63-9004-A29C07C436F9}"/>
                </a:ext>
              </a:extLst>
            </p:cNvPr>
            <p:cNvSpPr txBox="1"/>
            <p:nvPr/>
          </p:nvSpPr>
          <p:spPr>
            <a:xfrm>
              <a:off x="10432350" y="1050608"/>
              <a:ext cx="1512000" cy="252000"/>
            </a:xfrm>
            <a:prstGeom prst="rect">
              <a:avLst/>
            </a:prstGeom>
            <a:solidFill>
              <a:schemeClr val="bg1"/>
            </a:solidFill>
            <a:ln>
              <a:noFill/>
            </a:ln>
          </p:spPr>
          <p:txBody>
            <a:bodyPr wrap="square" lIns="36000" tIns="36000" rIns="36000" bIns="0" anchor="ctr">
              <a:spAutoFit/>
            </a:bodyPr>
            <a:lstStyle>
              <a:defPPr>
                <a:defRPr lang="ja-JP"/>
              </a:defPPr>
              <a:lvl1pPr algn="r">
                <a:defRPr sz="1400">
                  <a:latin typeface="メイリオ" panose="020B0604030504040204" pitchFamily="50" charset="-128"/>
                  <a:ea typeface="メイリオ" panose="020B0604030504040204" pitchFamily="50" charset="-128"/>
                </a:defRPr>
              </a:lvl1pPr>
            </a:lstStyle>
            <a:p>
              <a:pPr algn="ctr"/>
              <a:r>
                <a:rPr lang="ja-JP" altLang="en-US" sz="1200" dirty="0"/>
                <a:t>増減数（</a:t>
              </a:r>
              <a:r>
                <a:rPr lang="en-US" altLang="ja-JP" sz="1200" dirty="0"/>
                <a:t>H27-R32</a:t>
              </a:r>
              <a:r>
                <a:rPr lang="ja-JP" altLang="en-US" sz="1200" dirty="0"/>
                <a:t>）</a:t>
              </a:r>
              <a:endParaRPr lang="en-US" altLang="ja-JP" sz="1200" dirty="0"/>
            </a:p>
          </p:txBody>
        </p:sp>
      </p:grpSp>
      <p:sp>
        <p:nvSpPr>
          <p:cNvPr id="41" name="テキスト ボックス 40">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人口減少・少子高齢化</a:t>
            </a:r>
          </a:p>
        </p:txBody>
      </p:sp>
      <p:sp>
        <p:nvSpPr>
          <p:cNvPr id="21" name="テキスト ボックス 20">
            <a:extLst>
              <a:ext uri="{FF2B5EF4-FFF2-40B4-BE49-F238E27FC236}">
                <a16:creationId xmlns:a16="http://schemas.microsoft.com/office/drawing/2014/main" id="{F29D3BE0-031E-4E72-925D-5A73C422C441}"/>
              </a:ext>
            </a:extLst>
          </p:cNvPr>
          <p:cNvSpPr txBox="1"/>
          <p:nvPr/>
        </p:nvSpPr>
        <p:spPr>
          <a:xfrm>
            <a:off x="154597" y="3112523"/>
            <a:ext cx="2863866" cy="288147"/>
          </a:xfrm>
          <a:prstGeom prst="rect">
            <a:avLst/>
          </a:prstGeom>
          <a:noFill/>
        </p:spPr>
        <p:txBody>
          <a:bodyPr wrap="square" tIns="72000" bIns="0">
            <a:spAutoFit/>
          </a:bodyPr>
          <a:lstStyle/>
          <a:p>
            <a:pPr algn="just"/>
            <a:r>
              <a:rPr lang="ja-JP" altLang="en-US" sz="1400" dirty="0">
                <a:latin typeface="メイリオ" panose="020B0604030504040204" pitchFamily="50" charset="-128"/>
                <a:ea typeface="メイリオ" panose="020B0604030504040204" pitchFamily="50" charset="-128"/>
              </a:rPr>
              <a:t>● 人口総数、増減数</a:t>
            </a:r>
            <a:endParaRPr lang="en-US" altLang="ja-JP" sz="1400" dirty="0">
              <a:latin typeface="メイリオ" panose="020B0604030504040204" pitchFamily="50" charset="-128"/>
              <a:ea typeface="メイリオ" panose="020B0604030504040204" pitchFamily="50" charset="-128"/>
            </a:endParaRPr>
          </a:p>
        </p:txBody>
      </p:sp>
      <p:sp>
        <p:nvSpPr>
          <p:cNvPr id="34" name="テキスト ボックス 33">
            <a:extLst>
              <a:ext uri="{FF2B5EF4-FFF2-40B4-BE49-F238E27FC236}">
                <a16:creationId xmlns:a16="http://schemas.microsoft.com/office/drawing/2014/main" id="{D754E018-DE4A-4AB1-978E-44C877B88BBB}"/>
              </a:ext>
            </a:extLst>
          </p:cNvPr>
          <p:cNvSpPr txBox="1"/>
          <p:nvPr/>
        </p:nvSpPr>
        <p:spPr>
          <a:xfrm>
            <a:off x="1182335" y="6427177"/>
            <a:ext cx="10872984" cy="395869"/>
          </a:xfrm>
          <a:prstGeom prst="rect">
            <a:avLst/>
          </a:prstGeom>
          <a:noFill/>
        </p:spPr>
        <p:txBody>
          <a:bodyPr wrap="square" tIns="72000" bIns="0">
            <a:spAutoFit/>
          </a:bodyPr>
          <a:lstStyle/>
          <a:p>
            <a:pPr algn="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H27</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年国勢調査を基とした国土交通省国土政策局のメッシュデータ</a:t>
            </a:r>
          </a:p>
          <a:p>
            <a:pPr algn="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R2</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年国勢調査を基とした</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R32</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年の数値は未公表）</a:t>
            </a:r>
          </a:p>
        </p:txBody>
      </p:sp>
    </p:spTree>
    <p:extLst>
      <p:ext uri="{BB962C8B-B14F-4D97-AF65-F5344CB8AC3E}">
        <p14:creationId xmlns:p14="http://schemas.microsoft.com/office/powerpoint/2010/main" val="563971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2838" y="1323368"/>
            <a:ext cx="6017274" cy="5078408"/>
          </a:xfrm>
          <a:prstGeom prst="rect">
            <a:avLst/>
          </a:prstGeom>
        </p:spPr>
      </p:pic>
      <p:pic>
        <p:nvPicPr>
          <p:cNvPr id="3" name="図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88546" y="1462493"/>
            <a:ext cx="5986791" cy="5072312"/>
          </a:xfrm>
          <a:prstGeom prst="rect">
            <a:avLst/>
          </a:prstGeom>
        </p:spPr>
      </p:pic>
      <p:sp>
        <p:nvSpPr>
          <p:cNvPr id="17" name="正方形/長方形 16">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18" name="正方形/長方形 17">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多様な住まい（民泊④）</a:t>
            </a:r>
          </a:p>
        </p:txBody>
      </p:sp>
      <p:sp>
        <p:nvSpPr>
          <p:cNvPr id="14" name="テキスト ボックス 13">
            <a:extLst>
              <a:ext uri="{FF2B5EF4-FFF2-40B4-BE49-F238E27FC236}">
                <a16:creationId xmlns:a16="http://schemas.microsoft.com/office/drawing/2014/main" id="{5108503E-CA29-4F37-9206-E997D3CFDD45}"/>
              </a:ext>
            </a:extLst>
          </p:cNvPr>
          <p:cNvSpPr txBox="1"/>
          <p:nvPr/>
        </p:nvSpPr>
        <p:spPr>
          <a:xfrm>
            <a:off x="288000" y="1080000"/>
            <a:ext cx="11520000" cy="257369"/>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・新法民泊での宿泊者の国籍は、大阪府はおおむね全国と同じような割合の傾向となっているが、全国と比べて日本人の割合が多く、米国人の割合は少ない</a:t>
            </a:r>
          </a:p>
        </p:txBody>
      </p:sp>
      <p:sp>
        <p:nvSpPr>
          <p:cNvPr id="23" name="スライド番号プレースホルダー 2">
            <a:extLst>
              <a:ext uri="{FF2B5EF4-FFF2-40B4-BE49-F238E27FC236}">
                <a16:creationId xmlns:a16="http://schemas.microsoft.com/office/drawing/2014/main" id="{BBFDC6A2-0C50-4FAF-8455-9A7BA3D75B8C}"/>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70</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a:extLst>
              <a:ext uri="{FF2B5EF4-FFF2-40B4-BE49-F238E27FC236}">
                <a16:creationId xmlns:a16="http://schemas.microsoft.com/office/drawing/2014/main" id="{F18E3076-9FFD-45D4-9B70-434992641F77}"/>
              </a:ext>
            </a:extLst>
          </p:cNvPr>
          <p:cNvSpPr txBox="1"/>
          <p:nvPr/>
        </p:nvSpPr>
        <p:spPr>
          <a:xfrm>
            <a:off x="7829551" y="6427177"/>
            <a:ext cx="4225768"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観光庁</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a:extLst>
              <a:ext uri="{FF2B5EF4-FFF2-40B4-BE49-F238E27FC236}">
                <a16:creationId xmlns:a16="http://schemas.microsoft.com/office/drawing/2014/main" id="{8CD97293-10B7-4C67-8B08-F70D7B5AF6E6}"/>
              </a:ext>
            </a:extLst>
          </p:cNvPr>
          <p:cNvSpPr txBox="1"/>
          <p:nvPr/>
        </p:nvSpPr>
        <p:spPr>
          <a:xfrm>
            <a:off x="3020067" y="1572563"/>
            <a:ext cx="1224000" cy="282573"/>
          </a:xfrm>
          <a:prstGeom prst="rect">
            <a:avLst/>
          </a:prstGeom>
          <a:noFill/>
        </p:spPr>
        <p:txBody>
          <a:bodyPr wrap="square" lIns="0" tIns="36000" rIns="0" bIns="0">
            <a:spAutoFit/>
          </a:bodyPr>
          <a:lstStyle/>
          <a:p>
            <a:pPr marL="146050" indent="-146050" algn="ct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大阪府</a:t>
            </a:r>
            <a:r>
              <a:rPr lang="en-US" altLang="ja-JP" sz="1600" dirty="0">
                <a:latin typeface="メイリオ" panose="020B0604030504040204" pitchFamily="50" charset="-128"/>
                <a:ea typeface="メイリオ" panose="020B0604030504040204" pitchFamily="50" charset="-128"/>
              </a:rPr>
              <a:t>】</a:t>
            </a:r>
            <a:endParaRPr lang="ja-JP" altLang="en-US" sz="1600" dirty="0">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87CB7FE1-DD30-418E-99E6-28441F7C9817}"/>
              </a:ext>
            </a:extLst>
          </p:cNvPr>
          <p:cNvSpPr txBox="1"/>
          <p:nvPr/>
        </p:nvSpPr>
        <p:spPr>
          <a:xfrm>
            <a:off x="8498666" y="1572563"/>
            <a:ext cx="1224000" cy="282573"/>
          </a:xfrm>
          <a:prstGeom prst="rect">
            <a:avLst/>
          </a:prstGeom>
          <a:noFill/>
        </p:spPr>
        <p:txBody>
          <a:bodyPr wrap="square" lIns="0" tIns="36000" rIns="0" bIns="0">
            <a:spAutoFit/>
          </a:bodyPr>
          <a:lstStyle/>
          <a:p>
            <a:pPr marL="146050" indent="-146050" algn="ct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全国</a:t>
            </a:r>
            <a:r>
              <a:rPr lang="en-US" altLang="ja-JP" sz="1600" dirty="0">
                <a:latin typeface="メイリオ" panose="020B0604030504040204" pitchFamily="50" charset="-128"/>
                <a:ea typeface="メイリオ" panose="020B0604030504040204" pitchFamily="50" charset="-128"/>
              </a:rPr>
              <a:t>】</a:t>
            </a:r>
            <a:endParaRPr lang="ja-JP" altLang="en-US" sz="1600" dirty="0">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3D3C0EE3-2EB1-4F37-973E-1D3C6E5CFAE8}"/>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ライフスタイルの多様化</a:t>
            </a:r>
          </a:p>
        </p:txBody>
      </p:sp>
    </p:spTree>
    <p:extLst>
      <p:ext uri="{BB962C8B-B14F-4D97-AF65-F5344CB8AC3E}">
        <p14:creationId xmlns:p14="http://schemas.microsoft.com/office/powerpoint/2010/main" val="25060100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71</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15" name="正方形/長方形 14">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住教育の取組</a:t>
            </a:r>
          </a:p>
        </p:txBody>
      </p:sp>
      <p:sp>
        <p:nvSpPr>
          <p:cNvPr id="19" name="テキスト ボックス 18">
            <a:extLst>
              <a:ext uri="{FF2B5EF4-FFF2-40B4-BE49-F238E27FC236}">
                <a16:creationId xmlns:a16="http://schemas.microsoft.com/office/drawing/2014/main" id="{FB24E4D4-2BF3-4A03-A7FE-FAAAF5DD03DC}"/>
              </a:ext>
            </a:extLst>
          </p:cNvPr>
          <p:cNvSpPr txBox="1"/>
          <p:nvPr/>
        </p:nvSpPr>
        <p:spPr>
          <a:xfrm>
            <a:off x="326306" y="1980000"/>
            <a:ext cx="3780000" cy="221018"/>
          </a:xfrm>
          <a:prstGeom prst="rect">
            <a:avLst/>
          </a:prstGeom>
          <a:noFill/>
        </p:spPr>
        <p:txBody>
          <a:bodyPr wrap="square" lIns="36000" tIns="36000" rIns="36000" bIns="0" anchor="ctr">
            <a:spAutoFit/>
          </a:bodyPr>
          <a:lstStyle/>
          <a:p>
            <a:r>
              <a:rPr lang="ja-JP" altLang="en-US" sz="1200" b="1" dirty="0">
                <a:latin typeface="メイリオ" panose="020B0604030504040204" pitchFamily="50" charset="-128"/>
                <a:ea typeface="メイリオ" panose="020B0604030504040204" pitchFamily="50" charset="-128"/>
              </a:rPr>
              <a:t>「住生活月間」の啓発ポスターとオフィシャルサイト</a:t>
            </a:r>
          </a:p>
        </p:txBody>
      </p:sp>
      <p:pic>
        <p:nvPicPr>
          <p:cNvPr id="4" name="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98247" y="2286167"/>
            <a:ext cx="2153436" cy="3060000"/>
          </a:xfrm>
          <a:prstGeom prst="rect">
            <a:avLst/>
          </a:prstGeom>
          <a:ln>
            <a:solidFill>
              <a:schemeClr val="tx1">
                <a:lumMod val="75000"/>
                <a:lumOff val="25000"/>
              </a:schemeClr>
            </a:solidFill>
          </a:ln>
        </p:spPr>
      </p:pic>
      <p:pic>
        <p:nvPicPr>
          <p:cNvPr id="5" name="図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85999" y="2286168"/>
            <a:ext cx="2922188" cy="4140000"/>
          </a:xfrm>
          <a:prstGeom prst="rect">
            <a:avLst/>
          </a:prstGeom>
          <a:ln>
            <a:solidFill>
              <a:schemeClr val="tx1">
                <a:lumMod val="75000"/>
                <a:lumOff val="25000"/>
              </a:schemeClr>
            </a:solidFill>
          </a:ln>
        </p:spPr>
      </p:pic>
      <p:sp>
        <p:nvSpPr>
          <p:cNvPr id="20" name="テキスト ボックス 19">
            <a:extLst>
              <a:ext uri="{FF2B5EF4-FFF2-40B4-BE49-F238E27FC236}">
                <a16:creationId xmlns:a16="http://schemas.microsoft.com/office/drawing/2014/main" id="{FB24E4D4-2BF3-4A03-A7FE-FAAAF5DD03DC}"/>
              </a:ext>
            </a:extLst>
          </p:cNvPr>
          <p:cNvSpPr txBox="1"/>
          <p:nvPr/>
        </p:nvSpPr>
        <p:spPr>
          <a:xfrm>
            <a:off x="4266571" y="1980000"/>
            <a:ext cx="3717695" cy="221018"/>
          </a:xfrm>
          <a:prstGeom prst="rect">
            <a:avLst/>
          </a:prstGeom>
          <a:noFill/>
        </p:spPr>
        <p:txBody>
          <a:bodyPr wrap="square" lIns="36000" tIns="36000" rIns="36000" bIns="0" anchor="ctr">
            <a:spAutoFit/>
          </a:bodyPr>
          <a:lstStyle/>
          <a:p>
            <a:r>
              <a:rPr lang="en-US" altLang="ja-JP" sz="1200" b="1" dirty="0">
                <a:latin typeface="メイリオ" panose="020B0604030504040204" pitchFamily="50" charset="-128"/>
                <a:ea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rPr>
              <a:t>学校で住教育に取り組んで見ませんか？</a:t>
            </a:r>
            <a:r>
              <a:rPr lang="en-US" altLang="ja-JP" sz="1200" b="1" dirty="0">
                <a:latin typeface="メイリオ" panose="020B0604030504040204" pitchFamily="50" charset="-128"/>
                <a:ea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rPr>
              <a:t>ガイド</a:t>
            </a:r>
          </a:p>
        </p:txBody>
      </p:sp>
      <p:pic>
        <p:nvPicPr>
          <p:cNvPr id="3" name="図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09480" y="4338168"/>
            <a:ext cx="2928034" cy="2088000"/>
          </a:xfrm>
          <a:prstGeom prst="rect">
            <a:avLst/>
          </a:prstGeom>
          <a:ln>
            <a:solidFill>
              <a:schemeClr val="tx1">
                <a:lumMod val="75000"/>
                <a:lumOff val="25000"/>
              </a:schemeClr>
            </a:solidFill>
          </a:ln>
        </p:spPr>
      </p:pic>
      <p:sp>
        <p:nvSpPr>
          <p:cNvPr id="22" name="テキスト ボックス 21">
            <a:extLst>
              <a:ext uri="{FF2B5EF4-FFF2-40B4-BE49-F238E27FC236}">
                <a16:creationId xmlns:a16="http://schemas.microsoft.com/office/drawing/2014/main" id="{FB24E4D4-2BF3-4A03-A7FE-FAAAF5DD03DC}"/>
              </a:ext>
            </a:extLst>
          </p:cNvPr>
          <p:cNvSpPr txBox="1"/>
          <p:nvPr/>
        </p:nvSpPr>
        <p:spPr>
          <a:xfrm>
            <a:off x="8302911" y="1980000"/>
            <a:ext cx="2078417" cy="221018"/>
          </a:xfrm>
          <a:prstGeom prst="rect">
            <a:avLst/>
          </a:prstGeom>
          <a:noFill/>
        </p:spPr>
        <p:txBody>
          <a:bodyPr wrap="square" lIns="36000" tIns="36000" rIns="36000" bIns="0" anchor="ctr">
            <a:spAutoFit/>
          </a:bodyPr>
          <a:lstStyle/>
          <a:p>
            <a:r>
              <a:rPr lang="zh-CN" altLang="en-US" sz="1200" b="1" dirty="0">
                <a:latin typeface="メイリオ" panose="020B0604030504040204" pitchFamily="50" charset="-128"/>
                <a:ea typeface="メイリオ" panose="020B0604030504040204" pitchFamily="50" charset="-128"/>
              </a:rPr>
              <a:t>小学校家庭科副読本</a:t>
            </a:r>
            <a:r>
              <a:rPr lang="ja-JP" altLang="en-US" sz="1200" b="1" dirty="0">
                <a:latin typeface="メイリオ" panose="020B0604030504040204" pitchFamily="50" charset="-128"/>
                <a:ea typeface="メイリオ" panose="020B0604030504040204" pitchFamily="50" charset="-128"/>
              </a:rPr>
              <a:t>の紹介</a:t>
            </a:r>
          </a:p>
        </p:txBody>
      </p:sp>
      <p:pic>
        <p:nvPicPr>
          <p:cNvPr id="6" name="図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0000" y="2286168"/>
            <a:ext cx="2544706" cy="3600000"/>
          </a:xfrm>
          <a:prstGeom prst="rect">
            <a:avLst/>
          </a:prstGeom>
          <a:ln>
            <a:solidFill>
              <a:schemeClr val="tx1">
                <a:lumMod val="75000"/>
                <a:lumOff val="25000"/>
              </a:schemeClr>
            </a:solidFill>
          </a:ln>
        </p:spPr>
      </p:pic>
      <p:pic>
        <p:nvPicPr>
          <p:cNvPr id="2" name="図 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80000" y="3546168"/>
            <a:ext cx="2097842" cy="2880000"/>
          </a:xfrm>
          <a:prstGeom prst="rect">
            <a:avLst/>
          </a:prstGeom>
          <a:ln>
            <a:solidFill>
              <a:schemeClr val="tx1">
                <a:lumMod val="75000"/>
                <a:lumOff val="25000"/>
              </a:schemeClr>
            </a:solidFill>
          </a:ln>
        </p:spPr>
      </p:pic>
      <p:sp>
        <p:nvSpPr>
          <p:cNvPr id="24" name="テキスト ボックス 23">
            <a:extLst>
              <a:ext uri="{FF2B5EF4-FFF2-40B4-BE49-F238E27FC236}">
                <a16:creationId xmlns:a16="http://schemas.microsoft.com/office/drawing/2014/main" id="{07710855-A637-4BD8-A66A-C1BC698848E8}"/>
              </a:ext>
            </a:extLst>
          </p:cNvPr>
          <p:cNvSpPr txBox="1"/>
          <p:nvPr/>
        </p:nvSpPr>
        <p:spPr>
          <a:xfrm>
            <a:off x="288000" y="1080000"/>
            <a:ext cx="11520000" cy="811367"/>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・国土交通省では、毎年</a:t>
            </a:r>
            <a:r>
              <a:rPr lang="en-US" altLang="ja-JP" sz="1200" dirty="0">
                <a:latin typeface="メイリオ" panose="020B0604030504040204" pitchFamily="50" charset="-128"/>
                <a:ea typeface="メイリオ" panose="020B0604030504040204" pitchFamily="50" charset="-128"/>
              </a:rPr>
              <a:t>10</a:t>
            </a:r>
            <a:r>
              <a:rPr lang="ja-JP" altLang="en-US" sz="1200" dirty="0">
                <a:latin typeface="メイリオ" panose="020B0604030504040204" pitchFamily="50" charset="-128"/>
                <a:ea typeface="メイリオ" panose="020B0604030504040204" pitchFamily="50" charset="-128"/>
              </a:rPr>
              <a:t>月を「住生活月間」と定め、イベントやフォーラムを開催するほか、官民協力のもとシンポジウムや住宅フェア等を通じて住生活の向上に役立つ様々な情報を発信している</a:t>
            </a:r>
          </a:p>
          <a:p>
            <a:pPr marL="146050" indent="-146050" algn="just"/>
            <a:r>
              <a:rPr lang="ja-JP" altLang="en-US" sz="1200" dirty="0">
                <a:latin typeface="メイリオ" panose="020B0604030504040204" pitchFamily="50" charset="-128"/>
                <a:ea typeface="メイリオ" panose="020B0604030504040204" pitchFamily="50" charset="-128"/>
              </a:rPr>
              <a:t>・住教育においては、授業づくりガイドが</a:t>
            </a:r>
            <a:r>
              <a:rPr lang="en-US" altLang="ja-JP" sz="1200" dirty="0">
                <a:latin typeface="メイリオ" panose="020B0604030504040204" pitchFamily="50" charset="-128"/>
                <a:ea typeface="メイリオ" panose="020B0604030504040204" pitchFamily="50" charset="-128"/>
              </a:rPr>
              <a:t>web</a:t>
            </a:r>
            <a:r>
              <a:rPr lang="ja-JP" altLang="en-US" sz="1200" dirty="0">
                <a:latin typeface="メイリオ" panose="020B0604030504040204" pitchFamily="50" charset="-128"/>
                <a:ea typeface="メイリオ" panose="020B0604030504040204" pitchFamily="50" charset="-128"/>
              </a:rPr>
              <a:t>で公開されている（冊子配布は終了）ほか、小学校家庭科副読本を紹介し、自由に閲覧･ダウンロード可能な状態となっている</a:t>
            </a:r>
          </a:p>
        </p:txBody>
      </p:sp>
      <p:sp>
        <p:nvSpPr>
          <p:cNvPr id="21" name="テキスト ボックス 20">
            <a:extLst>
              <a:ext uri="{FF2B5EF4-FFF2-40B4-BE49-F238E27FC236}">
                <a16:creationId xmlns:a16="http://schemas.microsoft.com/office/drawing/2014/main" id="{3E30E87A-189A-4BF1-B6F8-50B010D0D1C0}"/>
              </a:ext>
            </a:extLst>
          </p:cNvPr>
          <p:cNvSpPr txBox="1"/>
          <p:nvPr/>
        </p:nvSpPr>
        <p:spPr>
          <a:xfrm>
            <a:off x="6791417" y="6427177"/>
            <a:ext cx="5263902"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国土交通省「報道発表資料」住生活月間実行委員会「住生活月間オフィシャルサイト」</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a:extLst>
              <a:ext uri="{FF2B5EF4-FFF2-40B4-BE49-F238E27FC236}">
                <a16:creationId xmlns:a16="http://schemas.microsoft.com/office/drawing/2014/main" id="{874CDCD6-97E0-4B8E-9AAE-3340D675EFB1}"/>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ライフスタイルの多様化</a:t>
            </a:r>
          </a:p>
        </p:txBody>
      </p:sp>
    </p:spTree>
    <p:extLst>
      <p:ext uri="{BB962C8B-B14F-4D97-AF65-F5344CB8AC3E}">
        <p14:creationId xmlns:p14="http://schemas.microsoft.com/office/powerpoint/2010/main" val="36556163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72</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住生活リテラシーに係る取組</a:t>
            </a:r>
          </a:p>
        </p:txBody>
      </p:sp>
      <p:sp>
        <p:nvSpPr>
          <p:cNvPr id="23" name="テキスト ボックス 22">
            <a:extLst>
              <a:ext uri="{FF2B5EF4-FFF2-40B4-BE49-F238E27FC236}">
                <a16:creationId xmlns:a16="http://schemas.microsoft.com/office/drawing/2014/main" id="{41F3CC93-8F00-4D01-8E40-7A55CA23A416}"/>
              </a:ext>
            </a:extLst>
          </p:cNvPr>
          <p:cNvSpPr txBox="1"/>
          <p:nvPr/>
        </p:nvSpPr>
        <p:spPr>
          <a:xfrm>
            <a:off x="288000" y="1080000"/>
            <a:ext cx="11520000" cy="257369"/>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・住まいを購入した半数は、「住まい選びについて学んでおけばよかった」と感じ、</a:t>
            </a:r>
            <a:r>
              <a:rPr lang="en-US" altLang="ja-JP" sz="1200" dirty="0">
                <a:latin typeface="メイリオ" panose="020B0604030504040204" pitchFamily="50" charset="-128"/>
                <a:ea typeface="メイリオ" panose="020B0604030504040204" pitchFamily="50" charset="-128"/>
              </a:rPr>
              <a:t>4</a:t>
            </a:r>
            <a:r>
              <a:rPr lang="ja-JP" altLang="en-US" sz="1200" dirty="0">
                <a:latin typeface="メイリオ" panose="020B0604030504040204" pitchFamily="50" charset="-128"/>
                <a:ea typeface="メイリオ" panose="020B0604030504040204" pitchFamily="50" charset="-128"/>
              </a:rPr>
              <a:t>割近くは、「調べる時間が不足」と回答</a:t>
            </a:r>
          </a:p>
        </p:txBody>
      </p:sp>
      <p:pic>
        <p:nvPicPr>
          <p:cNvPr id="8" name="図 7">
            <a:extLst>
              <a:ext uri="{FF2B5EF4-FFF2-40B4-BE49-F238E27FC236}">
                <a16:creationId xmlns:a16="http://schemas.microsoft.com/office/drawing/2014/main" id="{1CAE97A0-971E-4FE9-A6D2-546CE41C43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4286" y="2298627"/>
            <a:ext cx="8657926" cy="3209272"/>
          </a:xfrm>
          <a:prstGeom prst="rect">
            <a:avLst/>
          </a:prstGeom>
        </p:spPr>
      </p:pic>
      <p:sp>
        <p:nvSpPr>
          <p:cNvPr id="24" name="テキスト ボックス 23">
            <a:extLst>
              <a:ext uri="{FF2B5EF4-FFF2-40B4-BE49-F238E27FC236}">
                <a16:creationId xmlns:a16="http://schemas.microsoft.com/office/drawing/2014/main" id="{1BB68376-E53A-41FE-8488-30E36BB69742}"/>
              </a:ext>
            </a:extLst>
          </p:cNvPr>
          <p:cNvSpPr txBox="1"/>
          <p:nvPr/>
        </p:nvSpPr>
        <p:spPr>
          <a:xfrm>
            <a:off x="437575" y="1694447"/>
            <a:ext cx="10011349" cy="349702"/>
          </a:xfrm>
          <a:prstGeom prst="rect">
            <a:avLst/>
          </a:prstGeom>
          <a:noFill/>
        </p:spPr>
        <p:txBody>
          <a:bodyPr wrap="square" tIns="72000" bIns="0">
            <a:spAutoFit/>
          </a:bodyPr>
          <a:lstStyle/>
          <a:p>
            <a:pPr algn="just"/>
            <a:r>
              <a:rPr lang="en-US" altLang="ja-JP" b="1" dirty="0">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住まいを購入した</a:t>
            </a:r>
            <a:r>
              <a:rPr lang="en-US" altLang="ja-JP" b="1" dirty="0">
                <a:latin typeface="メイリオ" panose="020B0604030504040204" pitchFamily="50" charset="-128"/>
                <a:ea typeface="メイリオ" panose="020B0604030504040204" pitchFamily="50" charset="-128"/>
              </a:rPr>
              <a:t>30</a:t>
            </a:r>
            <a:r>
              <a:rPr lang="ja-JP" altLang="en-US" b="1" dirty="0">
                <a:latin typeface="メイリオ" panose="020B0604030504040204" pitchFamily="50" charset="-128"/>
                <a:ea typeface="メイリオ" panose="020B0604030504040204" pitchFamily="50" charset="-128"/>
              </a:rPr>
              <a:t>～</a:t>
            </a:r>
            <a:r>
              <a:rPr lang="en-US" altLang="ja-JP" b="1" dirty="0">
                <a:latin typeface="メイリオ" panose="020B0604030504040204" pitchFamily="50" charset="-128"/>
                <a:ea typeface="メイリオ" panose="020B0604030504040204" pitchFamily="50" charset="-128"/>
              </a:rPr>
              <a:t>44</a:t>
            </a:r>
            <a:r>
              <a:rPr lang="ja-JP" altLang="en-US" b="1" dirty="0">
                <a:latin typeface="メイリオ" panose="020B0604030504040204" pitchFamily="50" charset="-128"/>
                <a:ea typeface="メイリオ" panose="020B0604030504040204" pitchFamily="50" charset="-128"/>
              </a:rPr>
              <a:t>歳の意向</a:t>
            </a:r>
            <a:r>
              <a:rPr lang="en-US" altLang="ja-JP" b="1" dirty="0">
                <a:latin typeface="メイリオ" panose="020B0604030504040204" pitchFamily="50" charset="-128"/>
                <a:ea typeface="メイリオ" panose="020B0604030504040204" pitchFamily="50" charset="-128"/>
              </a:rPr>
              <a:t>】</a:t>
            </a:r>
          </a:p>
        </p:txBody>
      </p:sp>
      <p:sp>
        <p:nvSpPr>
          <p:cNvPr id="26" name="テキスト ボックス 25">
            <a:extLst>
              <a:ext uri="{FF2B5EF4-FFF2-40B4-BE49-F238E27FC236}">
                <a16:creationId xmlns:a16="http://schemas.microsoft.com/office/drawing/2014/main" id="{AAFC8440-1B87-437A-9EE8-1C5EF7E33F32}"/>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国土交通省「いま考える住まいのリテラシー」テキスト、資料編（試作品）</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a:extLst>
              <a:ext uri="{FF2B5EF4-FFF2-40B4-BE49-F238E27FC236}">
                <a16:creationId xmlns:a16="http://schemas.microsoft.com/office/drawing/2014/main" id="{AA4FB198-3609-4D7E-A694-4A6BE00588B3}"/>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ライフスタイルの多様化</a:t>
            </a:r>
          </a:p>
        </p:txBody>
      </p:sp>
    </p:spTree>
    <p:extLst>
      <p:ext uri="{BB962C8B-B14F-4D97-AF65-F5344CB8AC3E}">
        <p14:creationId xmlns:p14="http://schemas.microsoft.com/office/powerpoint/2010/main" val="21165770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73</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住生活リテラシーに係る取組</a:t>
            </a:r>
          </a:p>
        </p:txBody>
      </p:sp>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0000" y="1841231"/>
            <a:ext cx="3448472" cy="4860000"/>
          </a:xfrm>
          <a:prstGeom prst="rect">
            <a:avLst/>
          </a:prstGeom>
        </p:spPr>
      </p:pic>
      <p:sp>
        <p:nvSpPr>
          <p:cNvPr id="19" name="テキスト ボックス 18">
            <a:extLst>
              <a:ext uri="{FF2B5EF4-FFF2-40B4-BE49-F238E27FC236}">
                <a16:creationId xmlns:a16="http://schemas.microsoft.com/office/drawing/2014/main" id="{FB24E4D4-2BF3-4A03-A7FE-FAAAF5DD03DC}"/>
              </a:ext>
            </a:extLst>
          </p:cNvPr>
          <p:cNvSpPr txBox="1"/>
          <p:nvPr/>
        </p:nvSpPr>
        <p:spPr>
          <a:xfrm>
            <a:off x="360000" y="1583862"/>
            <a:ext cx="3448800" cy="257369"/>
          </a:xfrm>
          <a:prstGeom prst="rect">
            <a:avLst/>
          </a:prstGeom>
          <a:noFill/>
        </p:spPr>
        <p:txBody>
          <a:bodyPr wrap="square" tIns="72000" bIns="0">
            <a:spAutoFit/>
          </a:bodyPr>
          <a:lstStyle/>
          <a:p>
            <a:r>
              <a:rPr lang="en-US" altLang="ja-JP" sz="1200" b="1" dirty="0">
                <a:latin typeface="メイリオ" panose="020B0604030504040204" pitchFamily="50" charset="-128"/>
                <a:ea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rPr>
              <a:t>いま考える住まいのリテラシー</a:t>
            </a:r>
            <a:r>
              <a:rPr lang="en-US" altLang="ja-JP" sz="1200" b="1" dirty="0">
                <a:latin typeface="メイリオ" panose="020B0604030504040204" pitchFamily="50" charset="-128"/>
                <a:ea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rPr>
              <a:t>テキスト　</a:t>
            </a:r>
          </a:p>
        </p:txBody>
      </p:sp>
      <p:sp>
        <p:nvSpPr>
          <p:cNvPr id="23" name="テキスト ボックス 22">
            <a:extLst>
              <a:ext uri="{FF2B5EF4-FFF2-40B4-BE49-F238E27FC236}">
                <a16:creationId xmlns:a16="http://schemas.microsoft.com/office/drawing/2014/main" id="{41F3CC93-8F00-4D01-8E40-7A55CA23A416}"/>
              </a:ext>
            </a:extLst>
          </p:cNvPr>
          <p:cNvSpPr txBox="1"/>
          <p:nvPr/>
        </p:nvSpPr>
        <p:spPr>
          <a:xfrm>
            <a:off x="288000" y="1080000"/>
            <a:ext cx="11520000" cy="442035"/>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・国土交通省では、住生活リテラシー（国民一人ひとりがより良い住まいの選択と判断する能力）の向上を目的に、「住生活リテラシー・プラットフォーム」 を設立</a:t>
            </a:r>
          </a:p>
          <a:p>
            <a:pPr marL="146050" indent="-146050" algn="just"/>
            <a:r>
              <a:rPr lang="ja-JP" altLang="en-US" sz="1200" dirty="0">
                <a:latin typeface="メイリオ" panose="020B0604030504040204" pitchFamily="50" charset="-128"/>
                <a:ea typeface="メイリオ" panose="020B0604030504040204" pitchFamily="50" charset="-128"/>
              </a:rPr>
              <a:t>・住生活リテラシー向上に向けて、</a:t>
            </a: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いま考える住まいのリテラシー</a:t>
            </a: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のテキストを試作</a:t>
            </a:r>
          </a:p>
        </p:txBody>
      </p:sp>
      <p:pic>
        <p:nvPicPr>
          <p:cNvPr id="5" name="図 4">
            <a:extLst>
              <a:ext uri="{FF2B5EF4-FFF2-40B4-BE49-F238E27FC236}">
                <a16:creationId xmlns:a16="http://schemas.microsoft.com/office/drawing/2014/main" id="{A9E887EA-8858-42D9-98D2-2520A72AFF5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903721" y="1796302"/>
            <a:ext cx="4742838" cy="1692000"/>
          </a:xfrm>
          <a:prstGeom prst="rect">
            <a:avLst/>
          </a:prstGeom>
        </p:spPr>
      </p:pic>
      <p:pic>
        <p:nvPicPr>
          <p:cNvPr id="10" name="図 9">
            <a:extLst>
              <a:ext uri="{FF2B5EF4-FFF2-40B4-BE49-F238E27FC236}">
                <a16:creationId xmlns:a16="http://schemas.microsoft.com/office/drawing/2014/main" id="{B451BDC4-8B2A-48D3-A68E-8D50B50474F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03722" y="3528070"/>
            <a:ext cx="4869569" cy="2952000"/>
          </a:xfrm>
          <a:prstGeom prst="rect">
            <a:avLst/>
          </a:prstGeom>
        </p:spPr>
      </p:pic>
      <p:sp>
        <p:nvSpPr>
          <p:cNvPr id="25" name="テキスト ボックス 24">
            <a:extLst>
              <a:ext uri="{FF2B5EF4-FFF2-40B4-BE49-F238E27FC236}">
                <a16:creationId xmlns:a16="http://schemas.microsoft.com/office/drawing/2014/main" id="{F0AC6FE0-2739-40B2-9137-9DE1DCDB6B31}"/>
              </a:ext>
            </a:extLst>
          </p:cNvPr>
          <p:cNvSpPr txBox="1"/>
          <p:nvPr/>
        </p:nvSpPr>
        <p:spPr>
          <a:xfrm>
            <a:off x="4391024" y="5042182"/>
            <a:ext cx="2512695" cy="1384995"/>
          </a:xfrm>
          <a:prstGeom prst="rect">
            <a:avLst/>
          </a:prstGeom>
          <a:noFill/>
        </p:spPr>
        <p:txBody>
          <a:bodyPr wrap="square">
            <a:spAutoFit/>
          </a:bodyPr>
          <a:lstStyle/>
          <a:p>
            <a:pPr algn="just"/>
            <a:r>
              <a:rPr lang="ja-JP" altLang="en-US" sz="1200" dirty="0">
                <a:latin typeface="メイリオ" panose="020B0604030504040204" pitchFamily="50" charset="-128"/>
                <a:ea typeface="メイリオ" panose="020B0604030504040204" pitchFamily="50" charset="-128"/>
              </a:rPr>
              <a:t>リテラシーの向上により、取得した住宅を適切に維持管理し、次の居住者へと継承していく行動を促す住宅循環システムの構築につながり、ひいては空き家の発生抑制や要配慮者の住まいの確保にも資することが期待される。</a:t>
            </a:r>
          </a:p>
        </p:txBody>
      </p:sp>
      <p:sp>
        <p:nvSpPr>
          <p:cNvPr id="26" name="テキスト ボックス 25">
            <a:extLst>
              <a:ext uri="{FF2B5EF4-FFF2-40B4-BE49-F238E27FC236}">
                <a16:creationId xmlns:a16="http://schemas.microsoft.com/office/drawing/2014/main" id="{DEEE19DE-CE06-46B9-851A-84AF45F6EF91}"/>
              </a:ext>
            </a:extLst>
          </p:cNvPr>
          <p:cNvSpPr txBox="1"/>
          <p:nvPr/>
        </p:nvSpPr>
        <p:spPr>
          <a:xfrm>
            <a:off x="4161564" y="1855301"/>
            <a:ext cx="2742156" cy="1569660"/>
          </a:xfrm>
          <a:prstGeom prst="rect">
            <a:avLst/>
          </a:prstGeom>
          <a:noFill/>
        </p:spPr>
        <p:txBody>
          <a:bodyPr wrap="square">
            <a:spAutoFit/>
          </a:bodyPr>
          <a:lstStyle/>
          <a:p>
            <a:pPr marL="152400" indent="-152400" algn="just"/>
            <a:r>
              <a:rPr lang="ja-JP" altLang="en-US" sz="1200" dirty="0">
                <a:latin typeface="メイリオ" panose="020B0604030504040204" pitchFamily="50" charset="-128"/>
                <a:ea typeface="メイリオ" panose="020B0604030504040204" pitchFamily="50" charset="-128"/>
              </a:rPr>
              <a:t>○画一的な「郊外庭付き一戸建て」というゴールは、誰もが抱く理想像ではなくなった。 </a:t>
            </a:r>
          </a:p>
          <a:p>
            <a:pPr marL="358775" indent="-176213" algn="just"/>
            <a:r>
              <a:rPr lang="ja-JP" altLang="en-US" sz="1200" dirty="0">
                <a:latin typeface="メイリオ" panose="020B0604030504040204" pitchFamily="50" charset="-128"/>
                <a:ea typeface="メイリオ" panose="020B0604030504040204" pitchFamily="50" charset="-128"/>
              </a:rPr>
              <a:t>・時代の変遷に伴い、「マルチステージ型モデル」の人生へと移行している。</a:t>
            </a:r>
          </a:p>
          <a:p>
            <a:pPr marL="358775" indent="-176213" algn="just"/>
            <a:r>
              <a:rPr lang="ja-JP" altLang="en-US" sz="1200" dirty="0">
                <a:latin typeface="メイリオ" panose="020B0604030504040204" pitchFamily="50" charset="-128"/>
                <a:ea typeface="メイリオ" panose="020B0604030504040204" pitchFamily="50" charset="-128"/>
              </a:rPr>
              <a:t>・住まい方も非直線的で流動的なモデルに移行する可能性がある。</a:t>
            </a:r>
          </a:p>
        </p:txBody>
      </p:sp>
      <p:sp>
        <p:nvSpPr>
          <p:cNvPr id="27" name="テキスト ボックス 26">
            <a:extLst>
              <a:ext uri="{FF2B5EF4-FFF2-40B4-BE49-F238E27FC236}">
                <a16:creationId xmlns:a16="http://schemas.microsoft.com/office/drawing/2014/main" id="{13E16A59-AD38-4F4F-9601-E3EF801CA3BF}"/>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国土交通省「いま考える住まいのリテラシー」テキスト、資料編（試作品）</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a:extLst>
              <a:ext uri="{FF2B5EF4-FFF2-40B4-BE49-F238E27FC236}">
                <a16:creationId xmlns:a16="http://schemas.microsoft.com/office/drawing/2014/main" id="{7A843314-0D17-4AD8-A6D0-F027BFC1EC02}"/>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ライフスタイルの多様化</a:t>
            </a:r>
          </a:p>
        </p:txBody>
      </p:sp>
    </p:spTree>
    <p:extLst>
      <p:ext uri="{BB962C8B-B14F-4D97-AF65-F5344CB8AC3E}">
        <p14:creationId xmlns:p14="http://schemas.microsoft.com/office/powerpoint/2010/main" val="34848784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74</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既存住宅状況調査</a:t>
            </a:r>
            <a:r>
              <a:rPr lang="en-US" altLang="ja-JP" sz="2000" b="1" dirty="0">
                <a:solidFill>
                  <a:schemeClr val="tx1"/>
                </a:solidFill>
                <a:latin typeface="メイリオ" panose="020B0604030504040204" pitchFamily="50" charset="-128"/>
                <a:ea typeface="メイリオ" panose="020B0604030504040204" pitchFamily="50" charset="-128"/>
              </a:rPr>
              <a:t>〔</a:t>
            </a:r>
            <a:r>
              <a:rPr lang="ja-JP" altLang="en-US" sz="2000" b="1" dirty="0">
                <a:solidFill>
                  <a:schemeClr val="tx1"/>
                </a:solidFill>
                <a:latin typeface="メイリオ" panose="020B0604030504040204" pitchFamily="50" charset="-128"/>
                <a:ea typeface="メイリオ" panose="020B0604030504040204" pitchFamily="50" charset="-128"/>
              </a:rPr>
              <a:t>インスペクション</a:t>
            </a:r>
            <a:r>
              <a:rPr lang="en-US" altLang="ja-JP" sz="2000" b="1" dirty="0">
                <a:solidFill>
                  <a:schemeClr val="tx1"/>
                </a:solidFill>
                <a:latin typeface="メイリオ" panose="020B0604030504040204" pitchFamily="50" charset="-128"/>
                <a:ea typeface="メイリオ" panose="020B0604030504040204" pitchFamily="50" charset="-128"/>
              </a:rPr>
              <a:t>〕</a:t>
            </a:r>
            <a:endParaRPr lang="ja-JP" altLang="en-US" sz="2000" b="1" dirty="0">
              <a:solidFill>
                <a:schemeClr val="tx1"/>
              </a:solidFill>
              <a:latin typeface="メイリオ" panose="020B0604030504040204" pitchFamily="50" charset="-128"/>
              <a:ea typeface="メイリオ" panose="020B0604030504040204" pitchFamily="50" charset="-128"/>
            </a:endParaRPr>
          </a:p>
        </p:txBody>
      </p:sp>
      <p:pic>
        <p:nvPicPr>
          <p:cNvPr id="2" name="図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72000" y="1800000"/>
            <a:ext cx="4680000" cy="3258423"/>
          </a:xfrm>
          <a:prstGeom prst="rect">
            <a:avLst/>
          </a:prstGeom>
          <a:ln w="3175">
            <a:solidFill>
              <a:schemeClr val="tx1">
                <a:lumMod val="75000"/>
                <a:lumOff val="25000"/>
              </a:schemeClr>
            </a:solidFill>
          </a:ln>
        </p:spPr>
      </p:pic>
      <p:pic>
        <p:nvPicPr>
          <p:cNvPr id="3" name="図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40000" y="1800000"/>
            <a:ext cx="6632757" cy="4680000"/>
          </a:xfrm>
          <a:prstGeom prst="rect">
            <a:avLst/>
          </a:prstGeom>
          <a:ln w="3175">
            <a:solidFill>
              <a:schemeClr val="tx1">
                <a:lumMod val="75000"/>
                <a:lumOff val="25000"/>
              </a:schemeClr>
            </a:solidFill>
          </a:ln>
        </p:spPr>
      </p:pic>
      <p:sp>
        <p:nvSpPr>
          <p:cNvPr id="15" name="テキスト ボックス 14">
            <a:extLst>
              <a:ext uri="{FF2B5EF4-FFF2-40B4-BE49-F238E27FC236}">
                <a16:creationId xmlns:a16="http://schemas.microsoft.com/office/drawing/2014/main" id="{CFC2927F-47E2-4BCD-A042-CE1F8C3F4CAE}"/>
              </a:ext>
            </a:extLst>
          </p:cNvPr>
          <p:cNvSpPr txBox="1"/>
          <p:nvPr/>
        </p:nvSpPr>
        <p:spPr>
          <a:xfrm>
            <a:off x="288000" y="1080000"/>
            <a:ext cx="11520000" cy="626701"/>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・既存住宅の取得にあたり、住宅の状況を調査する消費者ニーズが高まっている</a:t>
            </a:r>
          </a:p>
          <a:p>
            <a:pPr marL="146050" indent="-146050" algn="just"/>
            <a:r>
              <a:rPr lang="ja-JP" altLang="en-US" sz="1200" dirty="0">
                <a:latin typeface="メイリオ" panose="020B0604030504040204" pitchFamily="50" charset="-128"/>
                <a:ea typeface="メイリオ" panose="020B0604030504040204" pitchFamily="50" charset="-128"/>
              </a:rPr>
              <a:t>・こうしたニーズを踏まえ、国土交通省では既存住宅の売買時点の物件の状態を把握できる「インスペクション（既存住宅の点検・調査）」サービス普及の取組を推進している</a:t>
            </a:r>
          </a:p>
        </p:txBody>
      </p:sp>
      <p:sp>
        <p:nvSpPr>
          <p:cNvPr id="22" name="テキスト ボックス 21">
            <a:extLst>
              <a:ext uri="{FF2B5EF4-FFF2-40B4-BE49-F238E27FC236}">
                <a16:creationId xmlns:a16="http://schemas.microsoft.com/office/drawing/2014/main" id="{68B541A4-8703-4072-B39B-52075A333946}"/>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出典：国土交通省「既存住宅状況調査、既存住宅瑕疵保険関係資料</a:t>
            </a:r>
            <a:r>
              <a:rPr lang="en-US" altLang="zh-TW"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令和５年９月版</a:t>
            </a:r>
            <a:r>
              <a:rPr lang="en-US" altLang="zh-TW"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0" name="テキスト ボックス 9">
            <a:extLst>
              <a:ext uri="{FF2B5EF4-FFF2-40B4-BE49-F238E27FC236}">
                <a16:creationId xmlns:a16="http://schemas.microsoft.com/office/drawing/2014/main" id="{6C1A4B60-A259-4F53-A7B8-CAAD86931AA1}"/>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ライフスタイルの多様化</a:t>
            </a:r>
          </a:p>
        </p:txBody>
      </p:sp>
    </p:spTree>
    <p:extLst>
      <p:ext uri="{BB962C8B-B14F-4D97-AF65-F5344CB8AC3E}">
        <p14:creationId xmlns:p14="http://schemas.microsoft.com/office/powerpoint/2010/main" val="1654975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75</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pic>
        <p:nvPicPr>
          <p:cNvPr id="4" name="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00000" y="1800000"/>
            <a:ext cx="6566087" cy="4680000"/>
          </a:xfrm>
          <a:prstGeom prst="rect">
            <a:avLst/>
          </a:prstGeom>
          <a:ln w="3175">
            <a:solidFill>
              <a:schemeClr val="tx1"/>
            </a:solidFill>
          </a:ln>
        </p:spPr>
      </p:pic>
      <p:pic>
        <p:nvPicPr>
          <p:cNvPr id="5" name="図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0000" y="1800000"/>
            <a:ext cx="4770758" cy="3348000"/>
          </a:xfrm>
          <a:prstGeom prst="rect">
            <a:avLst/>
          </a:prstGeom>
          <a:ln w="3175">
            <a:solidFill>
              <a:schemeClr val="tx1"/>
            </a:solidFill>
          </a:ln>
        </p:spPr>
      </p:pic>
      <p:sp>
        <p:nvSpPr>
          <p:cNvPr id="15" name="テキスト ボックス 14">
            <a:extLst>
              <a:ext uri="{FF2B5EF4-FFF2-40B4-BE49-F238E27FC236}">
                <a16:creationId xmlns:a16="http://schemas.microsoft.com/office/drawing/2014/main" id="{73804FD4-DF67-43AD-AF59-565078FFE682}"/>
              </a:ext>
            </a:extLst>
          </p:cNvPr>
          <p:cNvSpPr txBox="1"/>
          <p:nvPr/>
        </p:nvSpPr>
        <p:spPr>
          <a:xfrm>
            <a:off x="288000" y="1080000"/>
            <a:ext cx="11520000" cy="442035"/>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・インスペクションは、建築士の資格をもつ専門の検査員が、第三者的な立場で、目視、動作確認、聞き取りなどにより住宅の現状の検査を行う</a:t>
            </a:r>
          </a:p>
          <a:p>
            <a:pPr marL="146050" indent="-146050" algn="just"/>
            <a:r>
              <a:rPr lang="ja-JP" altLang="en-US" sz="1200" dirty="0">
                <a:latin typeface="メイリオ" panose="020B0604030504040204" pitchFamily="50" charset="-128"/>
                <a:ea typeface="メイリオ" panose="020B0604030504040204" pitchFamily="50" charset="-128"/>
              </a:rPr>
              <a:t>・国土交通省が実施したアンケート調査によると、インスペクションを実施したのは</a:t>
            </a:r>
            <a:r>
              <a:rPr lang="en-US" altLang="ja-JP" sz="1200" dirty="0">
                <a:latin typeface="メイリオ" panose="020B0604030504040204" pitchFamily="50" charset="-128"/>
                <a:ea typeface="メイリオ" panose="020B0604030504040204" pitchFamily="50" charset="-128"/>
              </a:rPr>
              <a:t>3</a:t>
            </a:r>
            <a:r>
              <a:rPr lang="ja-JP" altLang="en-US" sz="1200" dirty="0">
                <a:latin typeface="メイリオ" panose="020B0604030504040204" pitchFamily="50" charset="-128"/>
                <a:ea typeface="メイリオ" panose="020B0604030504040204" pitchFamily="50" charset="-128"/>
              </a:rPr>
              <a:t>割程度となっている</a:t>
            </a:r>
          </a:p>
        </p:txBody>
      </p:sp>
      <p:sp>
        <p:nvSpPr>
          <p:cNvPr id="22" name="テキスト ボックス 21">
            <a:extLst>
              <a:ext uri="{FF2B5EF4-FFF2-40B4-BE49-F238E27FC236}">
                <a16:creationId xmlns:a16="http://schemas.microsoft.com/office/drawing/2014/main" id="{8E0CA02E-C797-4476-BFEC-7EC9CA2D1518}"/>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出典：国土交通省「既存住宅状況調査、既存住宅瑕疵保険関係資料</a:t>
            </a:r>
            <a:r>
              <a:rPr lang="en-US" altLang="zh-TW"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令和５年９月版</a:t>
            </a:r>
            <a:r>
              <a:rPr lang="en-US" altLang="zh-TW"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23" name="正方形/長方形 22">
            <a:extLst>
              <a:ext uri="{FF2B5EF4-FFF2-40B4-BE49-F238E27FC236}">
                <a16:creationId xmlns:a16="http://schemas.microsoft.com/office/drawing/2014/main" id="{D8FAD1F3-3250-43A1-B351-A9587B68D6AD}"/>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既存住宅状況調査</a:t>
            </a:r>
            <a:r>
              <a:rPr lang="en-US" altLang="ja-JP" sz="2000" b="1" dirty="0">
                <a:solidFill>
                  <a:schemeClr val="tx1"/>
                </a:solidFill>
                <a:latin typeface="メイリオ" panose="020B0604030504040204" pitchFamily="50" charset="-128"/>
                <a:ea typeface="メイリオ" panose="020B0604030504040204" pitchFamily="50" charset="-128"/>
              </a:rPr>
              <a:t>〔</a:t>
            </a:r>
            <a:r>
              <a:rPr lang="ja-JP" altLang="en-US" sz="2000" b="1" dirty="0">
                <a:solidFill>
                  <a:schemeClr val="tx1"/>
                </a:solidFill>
                <a:latin typeface="メイリオ" panose="020B0604030504040204" pitchFamily="50" charset="-128"/>
                <a:ea typeface="メイリオ" panose="020B0604030504040204" pitchFamily="50" charset="-128"/>
              </a:rPr>
              <a:t>インスペクション</a:t>
            </a:r>
            <a:r>
              <a:rPr lang="en-US" altLang="ja-JP" sz="2000" b="1" dirty="0">
                <a:solidFill>
                  <a:schemeClr val="tx1"/>
                </a:solidFill>
                <a:latin typeface="メイリオ" panose="020B0604030504040204" pitchFamily="50" charset="-128"/>
                <a:ea typeface="メイリオ" panose="020B0604030504040204" pitchFamily="50" charset="-128"/>
              </a:rPr>
              <a:t>〕</a:t>
            </a:r>
            <a:endParaRPr lang="ja-JP" altLang="en-US" sz="2000" b="1" dirty="0">
              <a:solidFill>
                <a:schemeClr val="tx1"/>
              </a:solidFill>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0C3592CD-FE76-4B45-A100-078144A30C0C}"/>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ライフスタイルの多様化</a:t>
            </a:r>
          </a:p>
        </p:txBody>
      </p:sp>
    </p:spTree>
    <p:extLst>
      <p:ext uri="{BB962C8B-B14F-4D97-AF65-F5344CB8AC3E}">
        <p14:creationId xmlns:p14="http://schemas.microsoft.com/office/powerpoint/2010/main" val="17977022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76</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pic>
        <p:nvPicPr>
          <p:cNvPr id="4" name="図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0000" y="1799999"/>
            <a:ext cx="8489750" cy="4680000"/>
          </a:xfrm>
          <a:prstGeom prst="rect">
            <a:avLst/>
          </a:prstGeom>
        </p:spPr>
      </p:pic>
      <p:sp>
        <p:nvSpPr>
          <p:cNvPr id="15" name="正方形/長方形 14">
            <a:extLst>
              <a:ext uri="{FF2B5EF4-FFF2-40B4-BE49-F238E27FC236}">
                <a16:creationId xmlns:a16="http://schemas.microsoft.com/office/drawing/2014/main" id="{447D1B03-2D8B-4308-9319-B4B519E8A96A}"/>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既存住宅状況調査</a:t>
            </a:r>
            <a:r>
              <a:rPr lang="en-US" altLang="ja-JP" sz="2000" b="1" dirty="0">
                <a:solidFill>
                  <a:schemeClr val="tx1"/>
                </a:solidFill>
                <a:latin typeface="メイリオ" panose="020B0604030504040204" pitchFamily="50" charset="-128"/>
                <a:ea typeface="メイリオ" panose="020B0604030504040204" pitchFamily="50" charset="-128"/>
              </a:rPr>
              <a:t>〔</a:t>
            </a:r>
            <a:r>
              <a:rPr lang="ja-JP" altLang="en-US" sz="2000" b="1" dirty="0">
                <a:solidFill>
                  <a:schemeClr val="tx1"/>
                </a:solidFill>
                <a:latin typeface="メイリオ" panose="020B0604030504040204" pitchFamily="50" charset="-128"/>
                <a:ea typeface="メイリオ" panose="020B0604030504040204" pitchFamily="50" charset="-128"/>
              </a:rPr>
              <a:t>インスペクション</a:t>
            </a:r>
            <a:r>
              <a:rPr lang="en-US" altLang="ja-JP" sz="2000" b="1" dirty="0">
                <a:solidFill>
                  <a:schemeClr val="tx1"/>
                </a:solidFill>
                <a:latin typeface="メイリオ" panose="020B0604030504040204" pitchFamily="50" charset="-128"/>
                <a:ea typeface="メイリオ" panose="020B0604030504040204" pitchFamily="50" charset="-128"/>
              </a:rPr>
              <a:t>〕</a:t>
            </a:r>
            <a:endParaRPr lang="ja-JP" altLang="en-US" sz="2000" b="1" dirty="0">
              <a:solidFill>
                <a:schemeClr val="tx1"/>
              </a:solidFill>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41858876-25D6-406A-B947-F05AA9F8DB45}"/>
              </a:ext>
            </a:extLst>
          </p:cNvPr>
          <p:cNvSpPr txBox="1"/>
          <p:nvPr/>
        </p:nvSpPr>
        <p:spPr>
          <a:xfrm>
            <a:off x="288000" y="1080000"/>
            <a:ext cx="11520000" cy="442035"/>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・インスペクションは劣化事象や不具合の有無の確認であり、瑕疵がないことを保証するものではないため、事後的に瑕疵が発覚した場合の備えとして、「既存住宅売買瑕疵保険」の活用が有効</a:t>
            </a:r>
          </a:p>
        </p:txBody>
      </p:sp>
      <p:sp>
        <p:nvSpPr>
          <p:cNvPr id="22" name="テキスト ボックス 21">
            <a:extLst>
              <a:ext uri="{FF2B5EF4-FFF2-40B4-BE49-F238E27FC236}">
                <a16:creationId xmlns:a16="http://schemas.microsoft.com/office/drawing/2014/main" id="{05E6285B-8BD1-45CE-8E37-102BD4C0AB56}"/>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出典：国土交通省「既存住宅状況調査、既存住宅瑕疵保険関係資料</a:t>
            </a:r>
            <a:r>
              <a:rPr lang="en-US" altLang="zh-TW"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令和５年９月版</a:t>
            </a:r>
            <a:r>
              <a:rPr lang="en-US" altLang="zh-TW"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9" name="テキスト ボックス 8">
            <a:extLst>
              <a:ext uri="{FF2B5EF4-FFF2-40B4-BE49-F238E27FC236}">
                <a16:creationId xmlns:a16="http://schemas.microsoft.com/office/drawing/2014/main" id="{6BC8304D-560D-493B-ADF2-59C06E195577}"/>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ライフスタイルの多様化</a:t>
            </a:r>
          </a:p>
        </p:txBody>
      </p:sp>
    </p:spTree>
    <p:extLst>
      <p:ext uri="{BB962C8B-B14F-4D97-AF65-F5344CB8AC3E}">
        <p14:creationId xmlns:p14="http://schemas.microsoft.com/office/powerpoint/2010/main" val="39903209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656581"/>
            <a:ext cx="12192000" cy="792088"/>
          </a:xfrm>
          <a:prstGeom prst="rect">
            <a:avLst/>
          </a:prstGeom>
          <a:solidFill>
            <a:schemeClr val="tx1">
              <a:lumMod val="75000"/>
              <a:lumOff val="25000"/>
            </a:schemeClr>
          </a:solidFill>
          <a:ln>
            <a:noFill/>
          </a:ln>
          <a:effec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lnSpc>
                <a:spcPct val="130000"/>
              </a:lnSpc>
              <a:tabLst/>
              <a:defRPr/>
            </a:pPr>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400" b="1" dirty="0">
                <a:latin typeface="メイリオ" panose="020B0604030504040204" pitchFamily="50" charset="-128"/>
                <a:ea typeface="メイリオ" panose="020B0604030504040204" pitchFamily="50" charset="-128"/>
                <a:cs typeface="Meiryo UI" panose="020B0604030504040204" pitchFamily="50" charset="-128"/>
              </a:rPr>
              <a:t> ４．新技術･デジタル化の進展</a:t>
            </a:r>
          </a:p>
        </p:txBody>
      </p:sp>
      <p:graphicFrame>
        <p:nvGraphicFramePr>
          <p:cNvPr id="8" name="表 7"/>
          <p:cNvGraphicFramePr>
            <a:graphicFrameLocks noGrp="1"/>
          </p:cNvGraphicFramePr>
          <p:nvPr>
            <p:extLst>
              <p:ext uri="{D42A27DB-BD31-4B8C-83A1-F6EECF244321}">
                <p14:modId xmlns:p14="http://schemas.microsoft.com/office/powerpoint/2010/main" val="1110116465"/>
              </p:ext>
            </p:extLst>
          </p:nvPr>
        </p:nvGraphicFramePr>
        <p:xfrm>
          <a:off x="2907672" y="2299572"/>
          <a:ext cx="6716226" cy="2700000"/>
        </p:xfrm>
        <a:graphic>
          <a:graphicData uri="http://schemas.openxmlformats.org/drawingml/2006/table">
            <a:tbl>
              <a:tblPr firstRow="1">
                <a:tableStyleId>{22838BEF-8BB2-4498-84A7-C5851F593DF1}</a:tableStyleId>
              </a:tblPr>
              <a:tblGrid>
                <a:gridCol w="145906">
                  <a:extLst>
                    <a:ext uri="{9D8B030D-6E8A-4147-A177-3AD203B41FA5}">
                      <a16:colId xmlns:a16="http://schemas.microsoft.com/office/drawing/2014/main" val="20000"/>
                    </a:ext>
                  </a:extLst>
                </a:gridCol>
                <a:gridCol w="5736361">
                  <a:extLst>
                    <a:ext uri="{9D8B030D-6E8A-4147-A177-3AD203B41FA5}">
                      <a16:colId xmlns:a16="http://schemas.microsoft.com/office/drawing/2014/main" val="20001"/>
                    </a:ext>
                  </a:extLst>
                </a:gridCol>
                <a:gridCol w="833959">
                  <a:extLst>
                    <a:ext uri="{9D8B030D-6E8A-4147-A177-3AD203B41FA5}">
                      <a16:colId xmlns:a16="http://schemas.microsoft.com/office/drawing/2014/main" val="20002"/>
                    </a:ext>
                  </a:extLst>
                </a:gridCol>
              </a:tblGrid>
              <a:tr h="540000">
                <a:tc rowSpan="4">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lang="ja-JP" altLang="en-US" sz="18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・３</a:t>
                      </a:r>
                      <a:r>
                        <a:rPr lang="en-US" altLang="ja-JP"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D</a:t>
                      </a: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プリンターを活用した建築物の施工</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P78</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0000">
                <a:tc vMerge="1">
                  <a:txBody>
                    <a:bodyPr/>
                    <a:lstStyle/>
                    <a:p>
                      <a:endParaRPr kumimoji="1" lang="ja-JP"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a:t>
                      </a: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・不動産</a:t>
                      </a:r>
                      <a:r>
                        <a:rPr lang="en-US" altLang="ja-JP"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ID</a:t>
                      </a: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の導入検討</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P79</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540000">
                <a:tc vMerge="1">
                  <a:txBody>
                    <a:bodyPr/>
                    <a:lstStyle/>
                    <a:p>
                      <a:endParaRPr kumimoji="1" lang="ja-JP" altLang="en-US"/>
                    </a:p>
                  </a:txBody>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a:t>
                      </a: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a:t>
                      </a: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３</a:t>
                      </a:r>
                      <a:r>
                        <a:rPr kumimoji="1" lang="en-US" altLang="ja-JP"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D</a:t>
                      </a: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都市モデル（</a:t>
                      </a:r>
                      <a:r>
                        <a:rPr kumimoji="1" lang="en-US" altLang="ja-JP"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PLATEAU</a:t>
                      </a: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）の活用</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P80</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40000">
                <a:tc vMerge="1">
                  <a:txBody>
                    <a:bodyPr/>
                    <a:lstStyle/>
                    <a:p>
                      <a:endParaRPr kumimoji="1" lang="ja-JP" altLang="en-US"/>
                    </a:p>
                  </a:txBody>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・仮想空間：住宅市場への広がり</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P83</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4"/>
                  </a:ext>
                </a:extLst>
              </a:tr>
              <a:tr h="540000">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lang="ja-JP" altLang="en-US" sz="18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・仮想空間：建設現場での検査システムの活用</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P84</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8347307"/>
                  </a:ext>
                </a:extLst>
              </a:tr>
            </a:tbl>
          </a:graphicData>
        </a:graphic>
      </p:graphicFrame>
    </p:spTree>
    <p:extLst>
      <p:ext uri="{BB962C8B-B14F-4D97-AF65-F5344CB8AC3E}">
        <p14:creationId xmlns:p14="http://schemas.microsoft.com/office/powerpoint/2010/main" val="17929490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BBEF7407-4B37-F3A4-3A2F-B80152290973}"/>
              </a:ext>
            </a:extLst>
          </p:cNvPr>
          <p:cNvSpPr/>
          <p:nvPr/>
        </p:nvSpPr>
        <p:spPr>
          <a:xfrm>
            <a:off x="6479999" y="3881172"/>
            <a:ext cx="5039999" cy="2780292"/>
          </a:xfrm>
          <a:prstGeom prst="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78</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a:t>
            </a:r>
            <a:r>
              <a:rPr lang="en-US" altLang="ja-JP" sz="2000" b="1" dirty="0">
                <a:solidFill>
                  <a:schemeClr val="tx1"/>
                </a:solidFill>
                <a:latin typeface="メイリオ" panose="020B0604030504040204" pitchFamily="50" charset="-128"/>
                <a:ea typeface="メイリオ" panose="020B0604030504040204" pitchFamily="50" charset="-128"/>
              </a:rPr>
              <a:t>3D</a:t>
            </a:r>
            <a:r>
              <a:rPr lang="ja-JP" altLang="en-US" sz="2000" b="1" dirty="0">
                <a:solidFill>
                  <a:schemeClr val="tx1"/>
                </a:solidFill>
                <a:latin typeface="メイリオ" panose="020B0604030504040204" pitchFamily="50" charset="-128"/>
                <a:ea typeface="メイリオ" panose="020B0604030504040204" pitchFamily="50" charset="-128"/>
              </a:rPr>
              <a:t>プリンターを活用した建築物の施工</a:t>
            </a:r>
          </a:p>
        </p:txBody>
      </p:sp>
      <p:sp>
        <p:nvSpPr>
          <p:cNvPr id="15" name="テキスト ボックス 14">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新技術･デジタル化の進展</a:t>
            </a:r>
          </a:p>
        </p:txBody>
      </p:sp>
      <p:grpSp>
        <p:nvGrpSpPr>
          <p:cNvPr id="2" name="グループ化 1">
            <a:extLst>
              <a:ext uri="{FF2B5EF4-FFF2-40B4-BE49-F238E27FC236}">
                <a16:creationId xmlns:a16="http://schemas.microsoft.com/office/drawing/2014/main" id="{04796A39-22D8-439F-AB23-AA277BEF785F}"/>
              </a:ext>
            </a:extLst>
          </p:cNvPr>
          <p:cNvGrpSpPr/>
          <p:nvPr/>
        </p:nvGrpSpPr>
        <p:grpSpPr>
          <a:xfrm>
            <a:off x="720000" y="2160000"/>
            <a:ext cx="5040000" cy="457200"/>
            <a:chOff x="622680" y="2395745"/>
            <a:chExt cx="5040000" cy="457200"/>
          </a:xfrm>
        </p:grpSpPr>
        <p:sp>
          <p:nvSpPr>
            <p:cNvPr id="4" name="正方形/長方形 3"/>
            <p:cNvSpPr/>
            <p:nvPr/>
          </p:nvSpPr>
          <p:spPr>
            <a:xfrm>
              <a:off x="1179746" y="2496191"/>
              <a:ext cx="4022255" cy="307777"/>
            </a:xfrm>
            <a:prstGeom prst="rect">
              <a:avLst/>
            </a:prstGeom>
          </p:spPr>
          <p:txBody>
            <a:bodyPr wrap="none">
              <a:spAutoFit/>
            </a:bodyPr>
            <a:lstStyle/>
            <a:p>
              <a:r>
                <a:rPr lang="en-US" altLang="ja-JP" sz="1400" b="1" dirty="0">
                  <a:latin typeface="メイリオ" panose="020B0604030504040204" pitchFamily="50" charset="-128"/>
                  <a:ea typeface="メイリオ" panose="020B0604030504040204" pitchFamily="50" charset="-128"/>
                </a:rPr>
                <a:t>3D</a:t>
              </a:r>
              <a:r>
                <a:rPr lang="ja-JP" altLang="en-US" sz="1400" b="1" dirty="0">
                  <a:latin typeface="メイリオ" panose="020B0604030504040204" pitchFamily="50" charset="-128"/>
                  <a:ea typeface="メイリオ" panose="020B0604030504040204" pitchFamily="50" charset="-128"/>
                </a:rPr>
                <a:t>プリンタを活用したグランピング施設の建築</a:t>
              </a:r>
            </a:p>
          </p:txBody>
        </p:sp>
        <p:sp>
          <p:nvSpPr>
            <p:cNvPr id="5" name="角丸四角形 4"/>
            <p:cNvSpPr/>
            <p:nvPr/>
          </p:nvSpPr>
          <p:spPr>
            <a:xfrm>
              <a:off x="622680" y="2395745"/>
              <a:ext cx="5040000" cy="457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角丸四角形 18"/>
            <p:cNvSpPr/>
            <p:nvPr/>
          </p:nvSpPr>
          <p:spPr>
            <a:xfrm>
              <a:off x="622680" y="2395745"/>
              <a:ext cx="536755" cy="457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bg1"/>
                  </a:solidFill>
                  <a:latin typeface="メイリオ" panose="020B0604030504040204" pitchFamily="50" charset="-128"/>
                  <a:ea typeface="メイリオ" panose="020B0604030504040204" pitchFamily="50" charset="-128"/>
                </a:rPr>
                <a:t>事例</a:t>
              </a:r>
              <a:endParaRPr kumimoji="1" lang="en-US" altLang="ja-JP" sz="1200" dirty="0">
                <a:solidFill>
                  <a:schemeClr val="bg1"/>
                </a:solidFill>
                <a:latin typeface="メイリオ" panose="020B0604030504040204" pitchFamily="50" charset="-128"/>
                <a:ea typeface="メイリオ" panose="020B0604030504040204" pitchFamily="50" charset="-128"/>
              </a:endParaRPr>
            </a:p>
            <a:p>
              <a:pPr algn="ctr"/>
              <a:r>
                <a:rPr kumimoji="1" lang="ja-JP" altLang="en-US" sz="1200" dirty="0">
                  <a:solidFill>
                    <a:schemeClr val="bg1"/>
                  </a:solidFill>
                  <a:latin typeface="メイリオ" panose="020B0604030504040204" pitchFamily="50" charset="-128"/>
                  <a:ea typeface="メイリオ" panose="020B0604030504040204" pitchFamily="50" charset="-128"/>
                </a:rPr>
                <a:t>➀</a:t>
              </a:r>
            </a:p>
          </p:txBody>
        </p:sp>
      </p:grpSp>
      <p:sp>
        <p:nvSpPr>
          <p:cNvPr id="7" name="正方形/長方形 6"/>
          <p:cNvSpPr/>
          <p:nvPr/>
        </p:nvSpPr>
        <p:spPr>
          <a:xfrm>
            <a:off x="719999" y="2880000"/>
            <a:ext cx="5039999" cy="830997"/>
          </a:xfrm>
          <a:prstGeom prst="rect">
            <a:avLst/>
          </a:prstGeom>
          <a:solidFill>
            <a:schemeClr val="bg1">
              <a:lumMod val="95000"/>
            </a:schemeClr>
          </a:solidFill>
        </p:spPr>
        <p:txBody>
          <a:bodyPr wrap="square">
            <a:spAutoFit/>
          </a:bodyPr>
          <a:lstStyle/>
          <a:p>
            <a:pPr marL="180975" indent="-180975" algn="just"/>
            <a:r>
              <a:rPr lang="ja-JP" altLang="en-US" sz="1200" dirty="0">
                <a:latin typeface="メイリオ" panose="020B0604030504040204" pitchFamily="50" charset="-128"/>
                <a:ea typeface="メイリオ" panose="020B0604030504040204" pitchFamily="50" charset="-128"/>
              </a:rPr>
              <a:t>・商業用宿泊施設を、</a:t>
            </a:r>
            <a:r>
              <a:rPr lang="en-US" altLang="ja-JP" sz="1200" dirty="0">
                <a:latin typeface="メイリオ" panose="020B0604030504040204" pitchFamily="50" charset="-128"/>
                <a:ea typeface="メイリオ" panose="020B0604030504040204" pitchFamily="50" charset="-128"/>
              </a:rPr>
              <a:t>3D</a:t>
            </a:r>
            <a:r>
              <a:rPr lang="ja-JP" altLang="en-US" sz="1200" dirty="0">
                <a:latin typeface="メイリオ" panose="020B0604030504040204" pitchFamily="50" charset="-128"/>
                <a:ea typeface="メイリオ" panose="020B0604030504040204" pitchFamily="50" charset="-128"/>
              </a:rPr>
              <a:t>プリンタを活用し鉄筋コンクリート造として建設。国内初の取組みとなった。</a:t>
            </a:r>
            <a:endParaRPr lang="en-US" altLang="ja-JP" sz="1200" dirty="0">
              <a:latin typeface="メイリオ" panose="020B0604030504040204" pitchFamily="50" charset="-128"/>
              <a:ea typeface="メイリオ" panose="020B0604030504040204" pitchFamily="50" charset="-128"/>
            </a:endParaRPr>
          </a:p>
          <a:p>
            <a:pPr marL="180975" indent="-180975" algn="just"/>
            <a:r>
              <a:rPr lang="ja-JP" altLang="en-US" sz="1200" dirty="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3D</a:t>
            </a:r>
            <a:r>
              <a:rPr lang="ja-JP" altLang="en-US" sz="1200" dirty="0">
                <a:latin typeface="メイリオ" panose="020B0604030504040204" pitchFamily="50" charset="-128"/>
                <a:ea typeface="メイリオ" panose="020B0604030504040204" pitchFamily="50" charset="-128"/>
              </a:rPr>
              <a:t>プリンタだからこそ実現可能な特殊な形状やテクスチャーを生み出し、新しい建築の価値を創造できることも魅力である。</a:t>
            </a:r>
          </a:p>
        </p:txBody>
      </p:sp>
      <p:grpSp>
        <p:nvGrpSpPr>
          <p:cNvPr id="6" name="グループ化 5">
            <a:extLst>
              <a:ext uri="{FF2B5EF4-FFF2-40B4-BE49-F238E27FC236}">
                <a16:creationId xmlns:a16="http://schemas.microsoft.com/office/drawing/2014/main" id="{4DD785BE-CA7F-4FCC-8126-53E60B42AF0B}"/>
              </a:ext>
            </a:extLst>
          </p:cNvPr>
          <p:cNvGrpSpPr/>
          <p:nvPr/>
        </p:nvGrpSpPr>
        <p:grpSpPr>
          <a:xfrm>
            <a:off x="6479999" y="2160000"/>
            <a:ext cx="5040000" cy="457200"/>
            <a:chOff x="6519570" y="2403606"/>
            <a:chExt cx="5040000" cy="457200"/>
          </a:xfrm>
        </p:grpSpPr>
        <p:sp>
          <p:nvSpPr>
            <p:cNvPr id="23" name="正方形/長方形 22"/>
            <p:cNvSpPr/>
            <p:nvPr/>
          </p:nvSpPr>
          <p:spPr>
            <a:xfrm>
              <a:off x="7076638" y="2504052"/>
              <a:ext cx="4224233" cy="307777"/>
            </a:xfrm>
            <a:prstGeom prst="rect">
              <a:avLst/>
            </a:prstGeom>
          </p:spPr>
          <p:txBody>
            <a:bodyPr wrap="none">
              <a:spAutoFit/>
            </a:bodyPr>
            <a:lstStyle/>
            <a:p>
              <a:r>
                <a:rPr lang="ja-JP" altLang="en-US" sz="1400" b="1" dirty="0">
                  <a:latin typeface="メイリオ" panose="020B0604030504040204" pitchFamily="50" charset="-128"/>
                  <a:ea typeface="メイリオ" panose="020B0604030504040204" pitchFamily="50" charset="-128"/>
                </a:rPr>
                <a:t>一般向け</a:t>
              </a:r>
              <a:r>
                <a:rPr lang="en-US" altLang="ja-JP" sz="1400" b="1" dirty="0">
                  <a:latin typeface="メイリオ" panose="020B0604030504040204" pitchFamily="50" charset="-128"/>
                  <a:ea typeface="メイリオ" panose="020B0604030504040204" pitchFamily="50" charset="-128"/>
                </a:rPr>
                <a:t>3D</a:t>
              </a:r>
              <a:r>
                <a:rPr lang="ja-JP" altLang="en-US" sz="1400" b="1" dirty="0">
                  <a:latin typeface="メイリオ" panose="020B0604030504040204" pitchFamily="50" charset="-128"/>
                  <a:ea typeface="メイリオ" panose="020B0604030504040204" pitchFamily="50" charset="-128"/>
                </a:rPr>
                <a:t>プリンター住宅が</a:t>
              </a:r>
              <a:r>
                <a:rPr lang="en-US" altLang="ja-JP" sz="1400" b="1" dirty="0">
                  <a:latin typeface="メイリオ" panose="020B0604030504040204" pitchFamily="50" charset="-128"/>
                  <a:ea typeface="メイリオ" panose="020B0604030504040204" pitchFamily="50" charset="-128"/>
                </a:rPr>
                <a:t>550</a:t>
              </a:r>
              <a:r>
                <a:rPr lang="ja-JP" altLang="en-US" sz="1400" b="1" dirty="0">
                  <a:latin typeface="メイリオ" panose="020B0604030504040204" pitchFamily="50" charset="-128"/>
                  <a:ea typeface="メイリオ" panose="020B0604030504040204" pitchFamily="50" charset="-128"/>
                </a:rPr>
                <a:t>万円で販売開始</a:t>
              </a:r>
            </a:p>
          </p:txBody>
        </p:sp>
        <p:sp>
          <p:nvSpPr>
            <p:cNvPr id="24" name="角丸四角形 23"/>
            <p:cNvSpPr/>
            <p:nvPr/>
          </p:nvSpPr>
          <p:spPr>
            <a:xfrm>
              <a:off x="6519570" y="2403606"/>
              <a:ext cx="5040000" cy="457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角丸四角形 24"/>
            <p:cNvSpPr/>
            <p:nvPr/>
          </p:nvSpPr>
          <p:spPr>
            <a:xfrm>
              <a:off x="6519572" y="2403606"/>
              <a:ext cx="536755" cy="457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bg1"/>
                  </a:solidFill>
                  <a:latin typeface="メイリオ" panose="020B0604030504040204" pitchFamily="50" charset="-128"/>
                  <a:ea typeface="メイリオ" panose="020B0604030504040204" pitchFamily="50" charset="-128"/>
                </a:rPr>
                <a:t>事例</a:t>
              </a:r>
              <a:endParaRPr kumimoji="1" lang="en-US" altLang="ja-JP" sz="1200" dirty="0">
                <a:solidFill>
                  <a:schemeClr val="bg1"/>
                </a:solidFill>
                <a:latin typeface="メイリオ" panose="020B0604030504040204" pitchFamily="50" charset="-128"/>
                <a:ea typeface="メイリオ" panose="020B0604030504040204" pitchFamily="50" charset="-128"/>
              </a:endParaRPr>
            </a:p>
            <a:p>
              <a:pPr algn="ctr"/>
              <a:r>
                <a:rPr kumimoji="1" lang="ja-JP" altLang="en-US" sz="1200" dirty="0">
                  <a:solidFill>
                    <a:schemeClr val="bg1"/>
                  </a:solidFill>
                  <a:latin typeface="メイリオ" panose="020B0604030504040204" pitchFamily="50" charset="-128"/>
                  <a:ea typeface="メイリオ" panose="020B0604030504040204" pitchFamily="50" charset="-128"/>
                </a:rPr>
                <a:t>➁</a:t>
              </a:r>
            </a:p>
          </p:txBody>
        </p:sp>
      </p:grpSp>
      <p:sp>
        <p:nvSpPr>
          <p:cNvPr id="26" name="正方形/長方形 25"/>
          <p:cNvSpPr/>
          <p:nvPr/>
        </p:nvSpPr>
        <p:spPr>
          <a:xfrm>
            <a:off x="6480000" y="2880000"/>
            <a:ext cx="5039999" cy="830997"/>
          </a:xfrm>
          <a:prstGeom prst="rect">
            <a:avLst/>
          </a:prstGeom>
          <a:solidFill>
            <a:schemeClr val="bg1">
              <a:lumMod val="95000"/>
            </a:schemeClr>
          </a:solidFill>
        </p:spPr>
        <p:txBody>
          <a:bodyPr wrap="square">
            <a:spAutoFit/>
          </a:bodyPr>
          <a:lstStyle/>
          <a:p>
            <a:pPr marL="180975" indent="-180975" algn="just"/>
            <a:r>
              <a:rPr lang="ja-JP" altLang="en-US" sz="1200" dirty="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3D</a:t>
            </a:r>
            <a:r>
              <a:rPr lang="ja-JP" altLang="en-US" sz="1200" dirty="0">
                <a:latin typeface="メイリオ" panose="020B0604030504040204" pitchFamily="50" charset="-128"/>
                <a:ea typeface="メイリオ" panose="020B0604030504040204" pitchFamily="50" charset="-128"/>
              </a:rPr>
              <a:t>プリンターで出力した場合に最適な形を導入することで、施工時間計</a:t>
            </a:r>
            <a:r>
              <a:rPr lang="en-US" altLang="ja-JP" sz="1200" dirty="0">
                <a:latin typeface="メイリオ" panose="020B0604030504040204" pitchFamily="50" charset="-128"/>
                <a:ea typeface="メイリオ" panose="020B0604030504040204" pitchFamily="50" charset="-128"/>
              </a:rPr>
              <a:t>24</a:t>
            </a:r>
            <a:r>
              <a:rPr lang="ja-JP" altLang="en-US" sz="1200" dirty="0">
                <a:latin typeface="メイリオ" panose="020B0604030504040204" pitchFamily="50" charset="-128"/>
                <a:ea typeface="メイリオ" panose="020B0604030504040204" pitchFamily="50" charset="-128"/>
              </a:rPr>
              <a:t>時間以内を実現。</a:t>
            </a:r>
            <a:endParaRPr lang="en-US" altLang="ja-JP" sz="1200" dirty="0">
              <a:latin typeface="メイリオ" panose="020B0604030504040204" pitchFamily="50" charset="-128"/>
              <a:ea typeface="メイリオ" panose="020B0604030504040204" pitchFamily="50" charset="-128"/>
            </a:endParaRPr>
          </a:p>
          <a:p>
            <a:pPr marL="180975" indent="-180975" algn="just"/>
            <a:r>
              <a:rPr lang="ja-JP" altLang="en-US" sz="1200" dirty="0">
                <a:latin typeface="メイリオ" panose="020B0604030504040204" pitchFamily="50" charset="-128"/>
                <a:ea typeface="メイリオ" panose="020B0604030504040204" pitchFamily="50" charset="-128"/>
              </a:rPr>
              <a:t>・さらに、コンクリート単一素材を利用することで、資材のコストが下がり、作業の人件費もかからないというメリットがある。</a:t>
            </a:r>
          </a:p>
        </p:txBody>
      </p:sp>
      <p:sp>
        <p:nvSpPr>
          <p:cNvPr id="28" name="テキスト ボックス 27">
            <a:extLst>
              <a:ext uri="{FF2B5EF4-FFF2-40B4-BE49-F238E27FC236}">
                <a16:creationId xmlns:a16="http://schemas.microsoft.com/office/drawing/2014/main" id="{0EF19F3A-E153-48FE-9BEF-E3AA4221CEAB}"/>
              </a:ext>
            </a:extLst>
          </p:cNvPr>
          <p:cNvSpPr txBox="1"/>
          <p:nvPr/>
        </p:nvSpPr>
        <p:spPr>
          <a:xfrm>
            <a:off x="288000" y="1080000"/>
            <a:ext cx="11520000" cy="811367"/>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3D</a:t>
            </a:r>
            <a:r>
              <a:rPr lang="ja-JP" altLang="en-US" sz="1200" dirty="0">
                <a:latin typeface="メイリオ" panose="020B0604030504040204" pitchFamily="50" charset="-128"/>
                <a:ea typeface="メイリオ" panose="020B0604030504040204" pitchFamily="50" charset="-128"/>
              </a:rPr>
              <a:t>プリンタとは、ある物体を</a:t>
            </a:r>
            <a:r>
              <a:rPr lang="en-US" altLang="ja-JP" sz="1200" dirty="0">
                <a:latin typeface="メイリオ" panose="020B0604030504040204" pitchFamily="50" charset="-128"/>
                <a:ea typeface="メイリオ" panose="020B0604030504040204" pitchFamily="50" charset="-128"/>
              </a:rPr>
              <a:t>3D</a:t>
            </a:r>
            <a:r>
              <a:rPr lang="ja-JP" altLang="en-US" sz="1200" dirty="0">
                <a:latin typeface="メイリオ" panose="020B0604030504040204" pitchFamily="50" charset="-128"/>
                <a:ea typeface="メイリオ" panose="020B0604030504040204" pitchFamily="50" charset="-128"/>
              </a:rPr>
              <a:t>設計モデルから物理的に造形するための装置であり、</a:t>
            </a:r>
            <a:r>
              <a:rPr lang="en-US" altLang="ja-JP" sz="1200" dirty="0">
                <a:latin typeface="メイリオ" panose="020B0604030504040204" pitchFamily="50" charset="-128"/>
                <a:ea typeface="メイリオ" panose="020B0604030504040204" pitchFamily="50" charset="-128"/>
              </a:rPr>
              <a:t>CAD</a:t>
            </a:r>
            <a:r>
              <a:rPr lang="ja-JP" altLang="en-US" sz="1200" dirty="0">
                <a:latin typeface="メイリオ" panose="020B0604030504040204" pitchFamily="50" charset="-128"/>
                <a:ea typeface="メイリオ" panose="020B0604030504040204" pitchFamily="50" charset="-128"/>
              </a:rPr>
              <a:t>ソフトウェア、特殊なプリンターヘッド、 異なる種類の材料を組み</a:t>
            </a:r>
          </a:p>
          <a:p>
            <a:pPr marL="146050" indent="-146050" algn="just"/>
            <a:r>
              <a:rPr lang="ja-JP" altLang="en-US" sz="1200" dirty="0">
                <a:latin typeface="メイリオ" panose="020B0604030504040204" pitchFamily="50" charset="-128"/>
                <a:ea typeface="メイリオ" panose="020B0604030504040204" pitchFamily="50" charset="-128"/>
              </a:rPr>
              <a:t>　合わせて、立体的な物体を層ごとに「印刷」することが可能</a:t>
            </a:r>
          </a:p>
          <a:p>
            <a:pPr marL="146050" indent="-146050" algn="just"/>
            <a:r>
              <a:rPr lang="ja-JP" altLang="en-US" sz="1200" dirty="0">
                <a:latin typeface="メイリオ" panose="020B0604030504040204" pitchFamily="50" charset="-128"/>
                <a:ea typeface="メイリオ" panose="020B0604030504040204" pitchFamily="50" charset="-128"/>
              </a:rPr>
              <a:t>・スピード施工による省人化・工期短縮や、廃棄物削減などの環境負荷低減が期待されている</a:t>
            </a:r>
          </a:p>
          <a:p>
            <a:pPr marL="146050" indent="-146050" algn="just"/>
            <a:r>
              <a:rPr lang="ja-JP" altLang="en-US" sz="1200" dirty="0">
                <a:latin typeface="メイリオ" panose="020B0604030504040204" pitchFamily="50" charset="-128"/>
                <a:ea typeface="メイリオ" panose="020B0604030504040204" pitchFamily="50" charset="-128"/>
              </a:rPr>
              <a:t>・国土交通省では、社会実装に向けて令和６年８月に「建設用</a:t>
            </a:r>
            <a:r>
              <a:rPr lang="en-US" altLang="ja-JP" sz="1200" dirty="0">
                <a:latin typeface="メイリオ" panose="020B0604030504040204" pitchFamily="50" charset="-128"/>
                <a:ea typeface="メイリオ" panose="020B0604030504040204" pitchFamily="50" charset="-128"/>
              </a:rPr>
              <a:t>3D</a:t>
            </a:r>
            <a:r>
              <a:rPr lang="ja-JP" altLang="en-US" sz="1200" dirty="0">
                <a:latin typeface="メイリオ" panose="020B0604030504040204" pitchFamily="50" charset="-128"/>
                <a:ea typeface="メイリオ" panose="020B0604030504040204" pitchFamily="50" charset="-128"/>
              </a:rPr>
              <a:t>プリンターを利用した建築物に関する規制の在り方について」の検討の方向性をとりまとめている</a:t>
            </a:r>
          </a:p>
        </p:txBody>
      </p:sp>
      <p:grpSp>
        <p:nvGrpSpPr>
          <p:cNvPr id="8" name="グループ化 7">
            <a:extLst>
              <a:ext uri="{FF2B5EF4-FFF2-40B4-BE49-F238E27FC236}">
                <a16:creationId xmlns:a16="http://schemas.microsoft.com/office/drawing/2014/main" id="{61C24AC8-BCC0-4E3D-BA6F-160977B65920}"/>
              </a:ext>
            </a:extLst>
          </p:cNvPr>
          <p:cNvGrpSpPr/>
          <p:nvPr/>
        </p:nvGrpSpPr>
        <p:grpSpPr>
          <a:xfrm>
            <a:off x="720000" y="4106201"/>
            <a:ext cx="5040000" cy="1870198"/>
            <a:chOff x="720000" y="3908710"/>
            <a:chExt cx="4679950" cy="1730014"/>
          </a:xfrm>
        </p:grpSpPr>
        <p:pic>
          <p:nvPicPr>
            <p:cNvPr id="3" name="図 2"/>
            <p:cNvPicPr>
              <a:picLocks noChangeAspect="1"/>
            </p:cNvPicPr>
            <p:nvPr/>
          </p:nvPicPr>
          <p:blipFill rotWithShape="1">
            <a:blip r:embed="rId3" cstate="screen">
              <a:extLst>
                <a:ext uri="{28A0092B-C50C-407E-A947-70E740481C1C}">
                  <a14:useLocalDpi xmlns:a14="http://schemas.microsoft.com/office/drawing/2010/main"/>
                </a:ext>
              </a:extLst>
            </a:blip>
            <a:srcRect l="1852" t="1797" r="4776" b="15987"/>
            <a:stretch/>
          </p:blipFill>
          <p:spPr>
            <a:xfrm>
              <a:off x="720000" y="3908710"/>
              <a:ext cx="4644174" cy="1553012"/>
            </a:xfrm>
            <a:prstGeom prst="rect">
              <a:avLst/>
            </a:prstGeom>
          </p:spPr>
        </p:pic>
        <p:sp>
          <p:nvSpPr>
            <p:cNvPr id="29" name="テキスト ボックス 28">
              <a:extLst>
                <a:ext uri="{FF2B5EF4-FFF2-40B4-BE49-F238E27FC236}">
                  <a16:creationId xmlns:a16="http://schemas.microsoft.com/office/drawing/2014/main" id="{56D3F61B-86E5-41C5-B8F3-041F191694F6}"/>
                </a:ext>
              </a:extLst>
            </p:cNvPr>
            <p:cNvSpPr txBox="1"/>
            <p:nvPr/>
          </p:nvSpPr>
          <p:spPr>
            <a:xfrm>
              <a:off x="720001" y="5473688"/>
              <a:ext cx="4679949" cy="165036"/>
            </a:xfrm>
            <a:prstGeom prst="rect">
              <a:avLst/>
            </a:prstGeom>
            <a:noFill/>
          </p:spPr>
          <p:txBody>
            <a:bodyPr wrap="square" tIns="72000" bIns="0">
              <a:spAutoFit/>
            </a:bodyPr>
            <a:lstStyle/>
            <a:p>
              <a:r>
                <a:rPr lang="ja-JP" altLang="en-US" sz="600" dirty="0">
                  <a:latin typeface="メイリオ" panose="020B0604030504040204" pitchFamily="50" charset="-128"/>
                  <a:ea typeface="メイリオ" panose="020B0604030504040204" pitchFamily="50" charset="-128"/>
                </a:rPr>
                <a:t>資料）太陽の森ディマシオ美術館、</a:t>
              </a:r>
              <a:r>
                <a:rPr lang="en-US" altLang="ja-JP" sz="600" dirty="0">
                  <a:latin typeface="メイリオ" panose="020B0604030504040204" pitchFamily="50" charset="-128"/>
                  <a:ea typeface="メイリオ" panose="020B0604030504040204" pitchFamily="50" charset="-128"/>
                </a:rPr>
                <a:t>DI-MACCIO GLAMPING VILLAGE</a:t>
              </a:r>
              <a:endParaRPr lang="ja-JP" altLang="en-US" sz="400" dirty="0">
                <a:latin typeface="メイリオ" panose="020B0604030504040204" pitchFamily="50" charset="-128"/>
                <a:ea typeface="メイリオ" panose="020B0604030504040204" pitchFamily="50" charset="-128"/>
              </a:endParaRPr>
            </a:p>
          </p:txBody>
        </p:sp>
      </p:grpSp>
      <p:sp>
        <p:nvSpPr>
          <p:cNvPr id="31" name="テキスト ボックス 30">
            <a:extLst>
              <a:ext uri="{FF2B5EF4-FFF2-40B4-BE49-F238E27FC236}">
                <a16:creationId xmlns:a16="http://schemas.microsoft.com/office/drawing/2014/main" id="{7E6AD1CD-1FED-4FDD-9F57-BC1B40667F09}"/>
              </a:ext>
            </a:extLst>
          </p:cNvPr>
          <p:cNvSpPr txBox="1"/>
          <p:nvPr/>
        </p:nvSpPr>
        <p:spPr>
          <a:xfrm>
            <a:off x="746281" y="6427177"/>
            <a:ext cx="5349719"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出典：国土交通白書 </a:t>
            </a:r>
            <a:r>
              <a:rPr lang="en-US" altLang="zh-TW"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2023</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2933299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79</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不動産</a:t>
            </a:r>
            <a:r>
              <a:rPr lang="en-US" altLang="ja-JP" sz="2000" b="1" dirty="0">
                <a:solidFill>
                  <a:schemeClr val="tx1"/>
                </a:solidFill>
                <a:latin typeface="メイリオ" panose="020B0604030504040204" pitchFamily="50" charset="-128"/>
                <a:ea typeface="メイリオ" panose="020B0604030504040204" pitchFamily="50" charset="-128"/>
              </a:rPr>
              <a:t>ID</a:t>
            </a:r>
            <a:r>
              <a:rPr lang="ja-JP" altLang="en-US" sz="2000" b="1" dirty="0">
                <a:solidFill>
                  <a:schemeClr val="tx1"/>
                </a:solidFill>
                <a:latin typeface="メイリオ" panose="020B0604030504040204" pitchFamily="50" charset="-128"/>
                <a:ea typeface="メイリオ" panose="020B0604030504040204" pitchFamily="50" charset="-128"/>
              </a:rPr>
              <a:t>の導入検討</a:t>
            </a:r>
          </a:p>
        </p:txBody>
      </p:sp>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0000" y="1800000"/>
            <a:ext cx="4752000" cy="3270193"/>
          </a:xfrm>
          <a:prstGeom prst="rect">
            <a:avLst/>
          </a:prstGeom>
          <a:ln w="3175">
            <a:solidFill>
              <a:schemeClr val="tx1"/>
            </a:solidFill>
          </a:ln>
        </p:spPr>
      </p:pic>
      <p:pic>
        <p:nvPicPr>
          <p:cNvPr id="4" name="図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400000" y="1800000"/>
            <a:ext cx="6667500" cy="4680000"/>
          </a:xfrm>
          <a:prstGeom prst="rect">
            <a:avLst/>
          </a:prstGeom>
          <a:ln w="3175">
            <a:solidFill>
              <a:schemeClr val="tx1"/>
            </a:solidFill>
          </a:ln>
        </p:spPr>
      </p:pic>
      <p:sp>
        <p:nvSpPr>
          <p:cNvPr id="22" name="テキスト ボックス 21">
            <a:extLst>
              <a:ext uri="{FF2B5EF4-FFF2-40B4-BE49-F238E27FC236}">
                <a16:creationId xmlns:a16="http://schemas.microsoft.com/office/drawing/2014/main" id="{D4A97A24-C2C5-4F7F-9124-83D524DDD307}"/>
              </a:ext>
            </a:extLst>
          </p:cNvPr>
          <p:cNvSpPr txBox="1"/>
          <p:nvPr/>
        </p:nvSpPr>
        <p:spPr>
          <a:xfrm>
            <a:off x="288000" y="1080000"/>
            <a:ext cx="11520000" cy="626701"/>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a:t>
            </a:r>
            <a:r>
              <a:rPr lang="ja-JP" altLang="en-US" sz="1200" spc="-30" dirty="0">
                <a:latin typeface="メイリオ" panose="020B0604030504040204" pitchFamily="50" charset="-128"/>
                <a:ea typeface="メイリオ" panose="020B0604030504040204" pitchFamily="50" charset="-128"/>
              </a:rPr>
              <a:t>「不動産</a:t>
            </a:r>
            <a:r>
              <a:rPr lang="en-US" altLang="ja-JP" sz="1200" spc="-30" dirty="0">
                <a:latin typeface="メイリオ" panose="020B0604030504040204" pitchFamily="50" charset="-128"/>
                <a:ea typeface="メイリオ" panose="020B0604030504040204" pitchFamily="50" charset="-128"/>
              </a:rPr>
              <a:t>ID</a:t>
            </a:r>
            <a:r>
              <a:rPr lang="ja-JP" altLang="en-US" sz="1200" spc="-30" dirty="0">
                <a:latin typeface="メイリオ" panose="020B0604030504040204" pitchFamily="50" charset="-128"/>
                <a:ea typeface="メイリオ" panose="020B0604030504040204" pitchFamily="50" charset="-128"/>
              </a:rPr>
              <a:t>」は、全国の不動産それぞれに番号を付与し、不動産</a:t>
            </a:r>
            <a:r>
              <a:rPr lang="en-US" altLang="ja-JP" sz="1200" spc="-30" dirty="0">
                <a:latin typeface="メイリオ" panose="020B0604030504040204" pitchFamily="50" charset="-128"/>
                <a:ea typeface="メイリオ" panose="020B0604030504040204" pitchFamily="50" charset="-128"/>
              </a:rPr>
              <a:t>ID</a:t>
            </a:r>
            <a:r>
              <a:rPr lang="ja-JP" altLang="en-US" sz="1200" spc="-30" dirty="0">
                <a:latin typeface="メイリオ" panose="020B0604030504040204" pitchFamily="50" charset="-128"/>
                <a:ea typeface="メイリオ" panose="020B0604030504040204" pitchFamily="50" charset="-128"/>
              </a:rPr>
              <a:t>を連携キーとして用いることで、各不動産情報の名寄せや連携をスムーズに行えるようにするもの</a:t>
            </a:r>
          </a:p>
          <a:p>
            <a:pPr marL="146050" indent="-146050" algn="just"/>
            <a:r>
              <a:rPr lang="ja-JP" altLang="en-US" sz="1200" dirty="0">
                <a:latin typeface="メイリオ" panose="020B0604030504040204" pitchFamily="50" charset="-128"/>
                <a:ea typeface="メイリオ" panose="020B0604030504040204" pitchFamily="50" charset="-128"/>
              </a:rPr>
              <a:t>・不動産</a:t>
            </a:r>
            <a:r>
              <a:rPr lang="en-US" altLang="ja-JP" sz="1200" dirty="0">
                <a:latin typeface="メイリオ" panose="020B0604030504040204" pitchFamily="50" charset="-128"/>
                <a:ea typeface="メイリオ" panose="020B0604030504040204" pitchFamily="50" charset="-128"/>
              </a:rPr>
              <a:t>ID</a:t>
            </a:r>
            <a:r>
              <a:rPr lang="ja-JP" altLang="en-US" sz="1200" dirty="0">
                <a:latin typeface="メイリオ" panose="020B0604030504040204" pitchFamily="50" charset="-128"/>
                <a:ea typeface="メイリオ" panose="020B0604030504040204" pitchFamily="50" charset="-128"/>
              </a:rPr>
              <a:t>が連携キーとして活用されることで、</a:t>
            </a:r>
            <a:r>
              <a:rPr lang="en-US" altLang="ja-JP" sz="1200" dirty="0">
                <a:latin typeface="メイリオ" panose="020B0604030504040204" pitchFamily="50" charset="-128"/>
                <a:ea typeface="メイリオ" panose="020B0604030504040204" pitchFamily="50" charset="-128"/>
              </a:rPr>
              <a:t>BIM</a:t>
            </a:r>
            <a:r>
              <a:rPr lang="ja-JP" altLang="en-US" sz="1200" dirty="0">
                <a:latin typeface="メイリオ" panose="020B0604030504040204" pitchFamily="50" charset="-128"/>
                <a:ea typeface="メイリオ" panose="020B0604030504040204" pitchFamily="50" charset="-128"/>
              </a:rPr>
              <a:t>（建築物の</a:t>
            </a:r>
            <a:r>
              <a:rPr lang="en-US" altLang="ja-JP" sz="1200" dirty="0">
                <a:latin typeface="メイリオ" panose="020B0604030504040204" pitchFamily="50" charset="-128"/>
                <a:ea typeface="メイリオ" panose="020B0604030504040204" pitchFamily="50" charset="-128"/>
              </a:rPr>
              <a:t>3</a:t>
            </a:r>
            <a:r>
              <a:rPr lang="ja-JP" altLang="en-US" sz="1200" dirty="0">
                <a:latin typeface="メイリオ" panose="020B0604030504040204" pitchFamily="50" charset="-128"/>
                <a:ea typeface="メイリオ" panose="020B0604030504040204" pitchFamily="50" charset="-128"/>
              </a:rPr>
              <a:t>次元デジタル化）･</a:t>
            </a:r>
            <a:r>
              <a:rPr lang="en-US" altLang="ja-JP" sz="1200" dirty="0">
                <a:latin typeface="メイリオ" panose="020B0604030504040204" pitchFamily="50" charset="-128"/>
                <a:ea typeface="メイリオ" panose="020B0604030504040204" pitchFamily="50" charset="-128"/>
              </a:rPr>
              <a:t>PLATEAU</a:t>
            </a:r>
            <a:r>
              <a:rPr lang="ja-JP" altLang="en-US" sz="1200" dirty="0">
                <a:latin typeface="メイリオ" panose="020B0604030504040204" pitchFamily="50" charset="-128"/>
                <a:ea typeface="メイリオ" panose="020B0604030504040204" pitchFamily="50" charset="-128"/>
              </a:rPr>
              <a:t>（都市全体の空間情報の</a:t>
            </a:r>
            <a:r>
              <a:rPr lang="en-US" altLang="ja-JP" sz="1200" dirty="0">
                <a:latin typeface="メイリオ" panose="020B0604030504040204" pitchFamily="50" charset="-128"/>
                <a:ea typeface="メイリオ" panose="020B0604030504040204" pitchFamily="50" charset="-128"/>
              </a:rPr>
              <a:t>3</a:t>
            </a:r>
            <a:r>
              <a:rPr lang="ja-JP" altLang="en-US" sz="1200" dirty="0">
                <a:latin typeface="メイリオ" panose="020B0604030504040204" pitchFamily="50" charset="-128"/>
                <a:ea typeface="メイリオ" panose="020B0604030504040204" pitchFamily="50" charset="-128"/>
              </a:rPr>
              <a:t>次元デジタル化）と連携した「建築・都市の</a:t>
            </a:r>
            <a:r>
              <a:rPr lang="en-US" altLang="ja-JP" sz="1200" dirty="0">
                <a:latin typeface="メイリオ" panose="020B0604030504040204" pitchFamily="50" charset="-128"/>
                <a:ea typeface="メイリオ" panose="020B0604030504040204" pitchFamily="50" charset="-128"/>
              </a:rPr>
              <a:t>DX</a:t>
            </a:r>
            <a:r>
              <a:rPr lang="ja-JP" altLang="en-US" sz="1200" dirty="0">
                <a:latin typeface="メイリオ" panose="020B0604030504040204" pitchFamily="50" charset="-128"/>
                <a:ea typeface="メイリオ" panose="020B0604030504040204" pitchFamily="50" charset="-128"/>
              </a:rPr>
              <a:t>」の推進が期待されている</a:t>
            </a:r>
          </a:p>
        </p:txBody>
      </p:sp>
      <p:sp>
        <p:nvSpPr>
          <p:cNvPr id="23" name="テキスト ボックス 22">
            <a:extLst>
              <a:ext uri="{FF2B5EF4-FFF2-40B4-BE49-F238E27FC236}">
                <a16:creationId xmlns:a16="http://schemas.microsoft.com/office/drawing/2014/main" id="{EDD7BC49-8674-4135-AFF9-BE5F624D9257}"/>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国土交通省 「不動産</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ID</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」の活用等の総合的な推進</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a:extLst>
              <a:ext uri="{FF2B5EF4-FFF2-40B4-BE49-F238E27FC236}">
                <a16:creationId xmlns:a16="http://schemas.microsoft.com/office/drawing/2014/main" id="{E24B186C-D1B2-4A81-B39A-278E55C0BF1F}"/>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新技術･デジタル化の進展</a:t>
            </a:r>
          </a:p>
        </p:txBody>
      </p:sp>
    </p:spTree>
    <p:extLst>
      <p:ext uri="{BB962C8B-B14F-4D97-AF65-F5344CB8AC3E}">
        <p14:creationId xmlns:p14="http://schemas.microsoft.com/office/powerpoint/2010/main" val="1269987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534426" y="1827998"/>
            <a:ext cx="11520000" cy="4843199"/>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8</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19" name="テキスト ボックス 18">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人口減少・少子高齢化</a:t>
            </a: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大阪府の</a:t>
            </a:r>
            <a:r>
              <a:rPr lang="zh-TW" altLang="en-US" sz="2000" b="1" dirty="0">
                <a:solidFill>
                  <a:schemeClr val="tx1"/>
                </a:solidFill>
                <a:latin typeface="メイリオ" panose="020B0604030504040204" pitchFamily="50" charset="-128"/>
                <a:ea typeface="メイリオ" panose="020B0604030504040204" pitchFamily="50" charset="-128"/>
              </a:rPr>
              <a:t>年齢別人口推計（全体）</a:t>
            </a:r>
          </a:p>
        </p:txBody>
      </p:sp>
      <p:sp>
        <p:nvSpPr>
          <p:cNvPr id="26" name="テキスト ボックス 25">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第１回部会資料再掲</a:t>
            </a:r>
            <a:endParaRPr lang="ja-JP" altLang="en-US" sz="1200" dirty="0">
              <a:latin typeface="メイリオ" panose="020B0604030504040204" pitchFamily="50" charset="-128"/>
              <a:ea typeface="メイリオ" panose="020B0604030504040204" pitchFamily="50" charset="-128"/>
            </a:endParaRPr>
          </a:p>
        </p:txBody>
      </p:sp>
      <p:sp>
        <p:nvSpPr>
          <p:cNvPr id="27" name="テキスト ボックス 26">
            <a:extLst>
              <a:ext uri="{FF2B5EF4-FFF2-40B4-BE49-F238E27FC236}">
                <a16:creationId xmlns:a16="http://schemas.microsoft.com/office/drawing/2014/main" id="{5B72FADE-2C6F-47CD-9AA7-AC5C2EAE6965}"/>
              </a:ext>
            </a:extLst>
          </p:cNvPr>
          <p:cNvSpPr txBox="1"/>
          <p:nvPr/>
        </p:nvSpPr>
        <p:spPr>
          <a:xfrm>
            <a:off x="288000" y="1080000"/>
            <a:ext cx="11520000" cy="626701"/>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2050</a:t>
            </a:r>
            <a:r>
              <a:rPr lang="ja-JP" altLang="en-US" sz="1200" dirty="0">
                <a:latin typeface="メイリオ" panose="020B0604030504040204" pitchFamily="50" charset="-128"/>
                <a:ea typeface="メイリオ" panose="020B0604030504040204" pitchFamily="50" charset="-128"/>
              </a:rPr>
              <a:t>年には、生産年齢人口（</a:t>
            </a:r>
            <a:r>
              <a:rPr lang="en-US" altLang="ja-JP" sz="1200" dirty="0">
                <a:latin typeface="メイリオ" panose="020B0604030504040204" pitchFamily="50" charset="-128"/>
                <a:ea typeface="メイリオ" panose="020B0604030504040204" pitchFamily="50" charset="-128"/>
              </a:rPr>
              <a:t>15</a:t>
            </a:r>
            <a:r>
              <a:rPr lang="ja-JP" altLang="en-US" sz="1200" dirty="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64</a:t>
            </a:r>
            <a:r>
              <a:rPr lang="ja-JP" altLang="en-US" sz="1200" dirty="0">
                <a:latin typeface="メイリオ" panose="020B0604030504040204" pitchFamily="50" charset="-128"/>
                <a:ea typeface="メイリオ" panose="020B0604030504040204" pitchFamily="50" charset="-128"/>
              </a:rPr>
              <a:t>歳）は約</a:t>
            </a:r>
            <a:r>
              <a:rPr lang="en-US" altLang="ja-JP" sz="1200" dirty="0">
                <a:latin typeface="メイリオ" panose="020B0604030504040204" pitchFamily="50" charset="-128"/>
                <a:ea typeface="メイリオ" panose="020B0604030504040204" pitchFamily="50" charset="-128"/>
              </a:rPr>
              <a:t>390</a:t>
            </a:r>
            <a:r>
              <a:rPr lang="ja-JP" altLang="en-US" sz="1200" dirty="0">
                <a:latin typeface="メイリオ" panose="020B0604030504040204" pitchFamily="50" charset="-128"/>
                <a:ea typeface="メイリオ" panose="020B0604030504040204" pitchFamily="50" charset="-128"/>
              </a:rPr>
              <a:t>万人（</a:t>
            </a:r>
            <a:r>
              <a:rPr lang="en-US" altLang="ja-JP" sz="1200" dirty="0">
                <a:latin typeface="メイリオ" panose="020B0604030504040204" pitchFamily="50" charset="-128"/>
                <a:ea typeface="メイリオ" panose="020B0604030504040204" pitchFamily="50" charset="-128"/>
              </a:rPr>
              <a:t>2020</a:t>
            </a:r>
            <a:r>
              <a:rPr lang="ja-JP" altLang="en-US" sz="1200" dirty="0">
                <a:latin typeface="メイリオ" panose="020B0604030504040204" pitchFamily="50" charset="-128"/>
                <a:ea typeface="メイリオ" panose="020B0604030504040204" pitchFamily="50" charset="-128"/>
              </a:rPr>
              <a:t>年比約</a:t>
            </a:r>
            <a:r>
              <a:rPr lang="en-US" altLang="ja-JP" sz="1200" dirty="0">
                <a:latin typeface="メイリオ" panose="020B0604030504040204" pitchFamily="50" charset="-128"/>
                <a:ea typeface="メイリオ" panose="020B0604030504040204" pitchFamily="50" charset="-128"/>
              </a:rPr>
              <a:t>146</a:t>
            </a:r>
            <a:r>
              <a:rPr lang="ja-JP" altLang="en-US" sz="1200" dirty="0">
                <a:latin typeface="メイリオ" panose="020B0604030504040204" pitchFamily="50" charset="-128"/>
                <a:ea typeface="メイリオ" panose="020B0604030504040204" pitchFamily="50" charset="-128"/>
              </a:rPr>
              <a:t>万人（</a:t>
            </a:r>
            <a:r>
              <a:rPr lang="en-US" altLang="ja-JP" sz="1200" dirty="0">
                <a:latin typeface="メイリオ" panose="020B0604030504040204" pitchFamily="50" charset="-128"/>
                <a:ea typeface="メイリオ" panose="020B0604030504040204" pitchFamily="50" charset="-128"/>
              </a:rPr>
              <a:t>27</a:t>
            </a:r>
            <a:r>
              <a:rPr lang="ja-JP" altLang="en-US" sz="1200" dirty="0">
                <a:latin typeface="メイリオ" panose="020B0604030504040204" pitchFamily="50" charset="-128"/>
                <a:ea typeface="メイリオ" panose="020B0604030504040204" pitchFamily="50" charset="-128"/>
              </a:rPr>
              <a:t>％）減少）、年少人口（</a:t>
            </a:r>
            <a:r>
              <a:rPr lang="en-US" altLang="ja-JP" sz="1200" dirty="0">
                <a:latin typeface="メイリオ" panose="020B0604030504040204" pitchFamily="50" charset="-128"/>
                <a:ea typeface="メイリオ" panose="020B0604030504040204" pitchFamily="50" charset="-128"/>
              </a:rPr>
              <a:t>0</a:t>
            </a:r>
            <a:r>
              <a:rPr lang="ja-JP" altLang="en-US" sz="1200" dirty="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14</a:t>
            </a:r>
            <a:r>
              <a:rPr lang="ja-JP" altLang="en-US" sz="1200" dirty="0">
                <a:latin typeface="メイリオ" panose="020B0604030504040204" pitchFamily="50" charset="-128"/>
                <a:ea typeface="メイリオ" panose="020B0604030504040204" pitchFamily="50" charset="-128"/>
              </a:rPr>
              <a:t>歳）は</a:t>
            </a:r>
            <a:endParaRPr lang="en-US" altLang="ja-JP" sz="1200" dirty="0">
              <a:latin typeface="メイリオ" panose="020B0604030504040204" pitchFamily="50" charset="-128"/>
              <a:ea typeface="メイリオ" panose="020B0604030504040204" pitchFamily="50" charset="-128"/>
            </a:endParaRPr>
          </a:p>
          <a:p>
            <a:pPr marL="146050" indent="-146050" algn="just"/>
            <a:r>
              <a:rPr lang="ja-JP" altLang="en-US" sz="1200" dirty="0">
                <a:latin typeface="メイリオ" panose="020B0604030504040204" pitchFamily="50" charset="-128"/>
                <a:ea typeface="メイリオ" panose="020B0604030504040204" pitchFamily="50" charset="-128"/>
              </a:rPr>
              <a:t>　約</a:t>
            </a:r>
            <a:r>
              <a:rPr lang="en-US" altLang="ja-JP" sz="1200" dirty="0">
                <a:latin typeface="メイリオ" panose="020B0604030504040204" pitchFamily="50" charset="-128"/>
                <a:ea typeface="メイリオ" panose="020B0604030504040204" pitchFamily="50" charset="-128"/>
              </a:rPr>
              <a:t>70</a:t>
            </a:r>
            <a:r>
              <a:rPr lang="ja-JP" altLang="en-US" sz="1200" dirty="0">
                <a:latin typeface="メイリオ" panose="020B0604030504040204" pitchFamily="50" charset="-128"/>
                <a:ea typeface="メイリオ" panose="020B0604030504040204" pitchFamily="50" charset="-128"/>
              </a:rPr>
              <a:t>万人（</a:t>
            </a:r>
            <a:r>
              <a:rPr lang="en-US" altLang="ja-JP" sz="1200" dirty="0">
                <a:latin typeface="メイリオ" panose="020B0604030504040204" pitchFamily="50" charset="-128"/>
                <a:ea typeface="メイリオ" panose="020B0604030504040204" pitchFamily="50" charset="-128"/>
              </a:rPr>
              <a:t>2020</a:t>
            </a:r>
            <a:r>
              <a:rPr lang="ja-JP" altLang="en-US" sz="1200" dirty="0">
                <a:latin typeface="メイリオ" panose="020B0604030504040204" pitchFamily="50" charset="-128"/>
                <a:ea typeface="メイリオ" panose="020B0604030504040204" pitchFamily="50" charset="-128"/>
              </a:rPr>
              <a:t>年比約</a:t>
            </a:r>
            <a:r>
              <a:rPr lang="en-US" altLang="ja-JP" sz="1200" dirty="0">
                <a:latin typeface="メイリオ" panose="020B0604030504040204" pitchFamily="50" charset="-128"/>
                <a:ea typeface="メイリオ" panose="020B0604030504040204" pitchFamily="50" charset="-128"/>
              </a:rPr>
              <a:t>33</a:t>
            </a:r>
            <a:r>
              <a:rPr lang="ja-JP" altLang="en-US" sz="1200" dirty="0">
                <a:latin typeface="メイリオ" panose="020B0604030504040204" pitchFamily="50" charset="-128"/>
                <a:ea typeface="メイリオ" panose="020B0604030504040204" pitchFamily="50" charset="-128"/>
              </a:rPr>
              <a:t>万人（</a:t>
            </a:r>
            <a:r>
              <a:rPr lang="en-US" altLang="ja-JP" sz="1200" dirty="0">
                <a:latin typeface="メイリオ" panose="020B0604030504040204" pitchFamily="50" charset="-128"/>
                <a:ea typeface="メイリオ" panose="020B0604030504040204" pitchFamily="50" charset="-128"/>
              </a:rPr>
              <a:t>32%</a:t>
            </a:r>
            <a:r>
              <a:rPr lang="ja-JP" altLang="en-US" sz="1200" dirty="0">
                <a:latin typeface="メイリオ" panose="020B0604030504040204" pitchFamily="50" charset="-128"/>
                <a:ea typeface="メイリオ" panose="020B0604030504040204" pitchFamily="50" charset="-128"/>
              </a:rPr>
              <a:t>）減少）になるとされている</a:t>
            </a:r>
          </a:p>
          <a:p>
            <a:pPr marL="146050" indent="-146050" algn="just"/>
            <a:r>
              <a:rPr lang="ja-JP" altLang="en-US" sz="1200" dirty="0">
                <a:latin typeface="メイリオ" panose="020B0604030504040204" pitchFamily="50" charset="-128"/>
                <a:ea typeface="メイリオ" panose="020B0604030504040204" pitchFamily="50" charset="-128"/>
              </a:rPr>
              <a:t>・ 一方で、高齢者人口（</a:t>
            </a:r>
            <a:r>
              <a:rPr lang="en-US" altLang="ja-JP" sz="1200" dirty="0">
                <a:latin typeface="メイリオ" panose="020B0604030504040204" pitchFamily="50" charset="-128"/>
                <a:ea typeface="メイリオ" panose="020B0604030504040204" pitchFamily="50" charset="-128"/>
              </a:rPr>
              <a:t>65</a:t>
            </a:r>
            <a:r>
              <a:rPr lang="ja-JP" altLang="en-US" sz="1200" dirty="0">
                <a:latin typeface="メイリオ" panose="020B0604030504040204" pitchFamily="50" charset="-128"/>
                <a:ea typeface="メイリオ" panose="020B0604030504040204" pitchFamily="50" charset="-128"/>
              </a:rPr>
              <a:t>歳以上）は、</a:t>
            </a:r>
            <a:r>
              <a:rPr lang="en-US" altLang="ja-JP" sz="1200" dirty="0">
                <a:latin typeface="メイリオ" panose="020B0604030504040204" pitchFamily="50" charset="-128"/>
                <a:ea typeface="メイリオ" panose="020B0604030504040204" pitchFamily="50" charset="-128"/>
              </a:rPr>
              <a:t>2050</a:t>
            </a:r>
            <a:r>
              <a:rPr lang="ja-JP" altLang="en-US" sz="1200" dirty="0">
                <a:latin typeface="メイリオ" panose="020B0604030504040204" pitchFamily="50" charset="-128"/>
                <a:ea typeface="メイリオ" panose="020B0604030504040204" pitchFamily="50" charset="-128"/>
              </a:rPr>
              <a:t>年には約</a:t>
            </a:r>
            <a:r>
              <a:rPr lang="en-US" altLang="ja-JP" sz="1200" dirty="0">
                <a:latin typeface="メイリオ" panose="020B0604030504040204" pitchFamily="50" charset="-128"/>
                <a:ea typeface="メイリオ" panose="020B0604030504040204" pitchFamily="50" charset="-128"/>
              </a:rPr>
              <a:t>266</a:t>
            </a:r>
            <a:r>
              <a:rPr lang="ja-JP" altLang="en-US" sz="1200" dirty="0">
                <a:latin typeface="メイリオ" panose="020B0604030504040204" pitchFamily="50" charset="-128"/>
                <a:ea typeface="メイリオ" panose="020B0604030504040204" pitchFamily="50" charset="-128"/>
              </a:rPr>
              <a:t>万人（</a:t>
            </a:r>
            <a:r>
              <a:rPr lang="en-US" altLang="ja-JP" sz="1200" dirty="0">
                <a:latin typeface="メイリオ" panose="020B0604030504040204" pitchFamily="50" charset="-128"/>
                <a:ea typeface="メイリオ" panose="020B0604030504040204" pitchFamily="50" charset="-128"/>
              </a:rPr>
              <a:t>2020</a:t>
            </a:r>
            <a:r>
              <a:rPr lang="ja-JP" altLang="en-US" sz="1200" dirty="0">
                <a:latin typeface="メイリオ" panose="020B0604030504040204" pitchFamily="50" charset="-128"/>
                <a:ea typeface="メイリオ" panose="020B0604030504040204" pitchFamily="50" charset="-128"/>
              </a:rPr>
              <a:t>年比約</a:t>
            </a:r>
            <a:r>
              <a:rPr lang="en-US" altLang="ja-JP" sz="1200" dirty="0">
                <a:latin typeface="メイリオ" panose="020B0604030504040204" pitchFamily="50" charset="-128"/>
                <a:ea typeface="メイリオ" panose="020B0604030504040204" pitchFamily="50" charset="-128"/>
              </a:rPr>
              <a:t>22</a:t>
            </a:r>
            <a:r>
              <a:rPr lang="ja-JP" altLang="en-US" sz="1200" dirty="0">
                <a:latin typeface="メイリオ" panose="020B0604030504040204" pitchFamily="50" charset="-128"/>
                <a:ea typeface="メイリオ" panose="020B0604030504040204" pitchFamily="50" charset="-128"/>
              </a:rPr>
              <a:t>万人（</a:t>
            </a:r>
            <a:r>
              <a:rPr lang="en-US" altLang="ja-JP" sz="1200" dirty="0">
                <a:latin typeface="メイリオ" panose="020B0604030504040204" pitchFamily="50" charset="-128"/>
                <a:ea typeface="メイリオ" panose="020B0604030504040204" pitchFamily="50" charset="-128"/>
              </a:rPr>
              <a:t>8.9</a:t>
            </a:r>
            <a:r>
              <a:rPr lang="ja-JP" altLang="en-US" sz="1200" dirty="0">
                <a:latin typeface="メイリオ" panose="020B0604030504040204" pitchFamily="50" charset="-128"/>
                <a:ea typeface="メイリオ" panose="020B0604030504040204" pitchFamily="50" charset="-128"/>
              </a:rPr>
              <a:t>％）増加）になるとされている</a:t>
            </a:r>
          </a:p>
        </p:txBody>
      </p:sp>
      <p:sp>
        <p:nvSpPr>
          <p:cNvPr id="29" name="テキスト ボックス 28">
            <a:extLst>
              <a:ext uri="{FF2B5EF4-FFF2-40B4-BE49-F238E27FC236}">
                <a16:creationId xmlns:a16="http://schemas.microsoft.com/office/drawing/2014/main" id="{1A3ED2DA-1D77-4C63-B9A5-E15C7877D4A1}"/>
              </a:ext>
            </a:extLst>
          </p:cNvPr>
          <p:cNvSpPr txBox="1"/>
          <p:nvPr/>
        </p:nvSpPr>
        <p:spPr>
          <a:xfrm>
            <a:off x="1182335" y="6427177"/>
            <a:ext cx="10872984" cy="234286"/>
          </a:xfrm>
          <a:prstGeom prst="rect">
            <a:avLst/>
          </a:prstGeom>
          <a:noFill/>
        </p:spPr>
        <p:txBody>
          <a:bodyPr wrap="square" tIns="72000" bIns="0">
            <a:spAutoFit/>
          </a:bodyPr>
          <a:lstStyle/>
          <a:p>
            <a:pPr algn="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「地域別将来推計」（国立社会保障・人口問題研究所）より大阪府作成</a:t>
            </a:r>
          </a:p>
        </p:txBody>
      </p:sp>
    </p:spTree>
    <p:extLst>
      <p:ext uri="{BB962C8B-B14F-4D97-AF65-F5344CB8AC3E}">
        <p14:creationId xmlns:p14="http://schemas.microsoft.com/office/powerpoint/2010/main" val="38162639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80</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３</a:t>
            </a:r>
            <a:r>
              <a:rPr lang="en-US" altLang="ja-JP" sz="2000" b="1" dirty="0">
                <a:solidFill>
                  <a:schemeClr val="tx1"/>
                </a:solidFill>
                <a:latin typeface="メイリオ" panose="020B0604030504040204" pitchFamily="50" charset="-128"/>
                <a:ea typeface="メイリオ" panose="020B0604030504040204" pitchFamily="50" charset="-128"/>
              </a:rPr>
              <a:t>D</a:t>
            </a:r>
            <a:r>
              <a:rPr lang="ja-JP" altLang="en-US" sz="2000" b="1" dirty="0">
                <a:solidFill>
                  <a:schemeClr val="tx1"/>
                </a:solidFill>
                <a:latin typeface="メイリオ" panose="020B0604030504040204" pitchFamily="50" charset="-128"/>
                <a:ea typeface="メイリオ" panose="020B0604030504040204" pitchFamily="50" charset="-128"/>
              </a:rPr>
              <a:t>都市モデル（</a:t>
            </a:r>
            <a:r>
              <a:rPr lang="en-US" altLang="ja-JP" sz="2000" b="1" dirty="0">
                <a:solidFill>
                  <a:schemeClr val="tx1"/>
                </a:solidFill>
                <a:latin typeface="メイリオ" panose="020B0604030504040204" pitchFamily="50" charset="-128"/>
                <a:ea typeface="メイリオ" panose="020B0604030504040204" pitchFamily="50" charset="-128"/>
              </a:rPr>
              <a:t>PLATEAU</a:t>
            </a:r>
            <a:r>
              <a:rPr lang="ja-JP" altLang="en-US" sz="2000" b="1" dirty="0">
                <a:solidFill>
                  <a:schemeClr val="tx1"/>
                </a:solidFill>
                <a:latin typeface="メイリオ" panose="020B0604030504040204" pitchFamily="50" charset="-128"/>
                <a:ea typeface="メイリオ" panose="020B0604030504040204" pitchFamily="50" charset="-128"/>
              </a:rPr>
              <a:t>）の活用</a:t>
            </a:r>
          </a:p>
        </p:txBody>
      </p:sp>
      <p:pic>
        <p:nvPicPr>
          <p:cNvPr id="6" name="図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0000" y="1620000"/>
            <a:ext cx="9792720" cy="4837709"/>
          </a:xfrm>
          <a:prstGeom prst="rect">
            <a:avLst/>
          </a:prstGeom>
        </p:spPr>
      </p:pic>
      <p:sp>
        <p:nvSpPr>
          <p:cNvPr id="24" name="テキスト ボックス 23">
            <a:extLst>
              <a:ext uri="{FF2B5EF4-FFF2-40B4-BE49-F238E27FC236}">
                <a16:creationId xmlns:a16="http://schemas.microsoft.com/office/drawing/2014/main" id="{E1E3DF27-D49D-46DA-AFB2-5F0F30BC8CE6}"/>
              </a:ext>
            </a:extLst>
          </p:cNvPr>
          <p:cNvSpPr txBox="1"/>
          <p:nvPr/>
        </p:nvSpPr>
        <p:spPr>
          <a:xfrm>
            <a:off x="288000" y="1080000"/>
            <a:ext cx="11520000" cy="442035"/>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Project PLATEAU</a:t>
            </a:r>
            <a:r>
              <a:rPr lang="ja-JP" altLang="en-US" sz="1200" dirty="0">
                <a:latin typeface="メイリオ" panose="020B0604030504040204" pitchFamily="50" charset="-128"/>
                <a:ea typeface="メイリオ" panose="020B0604030504040204" pitchFamily="50" charset="-128"/>
              </a:rPr>
              <a:t>（プラトー）とは、都市デジタルツインの実現を目指し、国土交通省が様々なプレイヤーと連携して推進する</a:t>
            </a:r>
            <a:r>
              <a:rPr lang="en-US" altLang="ja-JP" sz="1200" dirty="0">
                <a:latin typeface="メイリオ" panose="020B0604030504040204" pitchFamily="50" charset="-128"/>
                <a:ea typeface="メイリオ" panose="020B0604030504040204" pitchFamily="50" charset="-128"/>
              </a:rPr>
              <a:t>3D</a:t>
            </a:r>
            <a:r>
              <a:rPr lang="ja-JP" altLang="en-US" sz="1200" dirty="0">
                <a:latin typeface="メイリオ" panose="020B0604030504040204" pitchFamily="50" charset="-128"/>
                <a:ea typeface="メイリオ" panose="020B0604030504040204" pitchFamily="50" charset="-128"/>
              </a:rPr>
              <a:t>都市モデル活用の取組</a:t>
            </a:r>
          </a:p>
          <a:p>
            <a:pPr marL="146050" indent="-146050" algn="just"/>
            <a:r>
              <a:rPr lang="ja-JP" altLang="en-US" sz="1200" dirty="0">
                <a:latin typeface="メイリオ" panose="020B0604030504040204" pitchFamily="50" charset="-128"/>
                <a:ea typeface="メイリオ" panose="020B0604030504040204" pitchFamily="50" charset="-128"/>
              </a:rPr>
              <a:t>・不動産分野での３</a:t>
            </a:r>
            <a:r>
              <a:rPr lang="en-US" altLang="ja-JP" sz="1200" dirty="0">
                <a:latin typeface="メイリオ" panose="020B0604030504040204" pitchFamily="50" charset="-128"/>
                <a:ea typeface="メイリオ" panose="020B0604030504040204" pitchFamily="50" charset="-128"/>
              </a:rPr>
              <a:t>D</a:t>
            </a:r>
            <a:r>
              <a:rPr lang="ja-JP" altLang="en-US" sz="1200" dirty="0">
                <a:latin typeface="メイリオ" panose="020B0604030504040204" pitchFamily="50" charset="-128"/>
                <a:ea typeface="メイリオ" panose="020B0604030504040204" pitchFamily="50" charset="-128"/>
              </a:rPr>
              <a:t>都市モデルを活用したビジネス・ソリューションが選定されるなど、社会実装に向けた取組が進められている</a:t>
            </a:r>
          </a:p>
        </p:txBody>
      </p:sp>
      <p:sp>
        <p:nvSpPr>
          <p:cNvPr id="25" name="テキスト ボックス 24">
            <a:extLst>
              <a:ext uri="{FF2B5EF4-FFF2-40B4-BE49-F238E27FC236}">
                <a16:creationId xmlns:a16="http://schemas.microsoft.com/office/drawing/2014/main" id="{382A1350-D4D7-4DCD-A660-B8E833631EA9}"/>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国土交通省「都市空間情報デジタル基盤構築支援事業（</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PLATEAU</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補助制度）取組事例集（</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a:extLst>
              <a:ext uri="{FF2B5EF4-FFF2-40B4-BE49-F238E27FC236}">
                <a16:creationId xmlns:a16="http://schemas.microsoft.com/office/drawing/2014/main" id="{FFE37861-389B-4FA2-9D4D-D967A1618C07}"/>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新技術･デジタル化の進展</a:t>
            </a:r>
          </a:p>
        </p:txBody>
      </p:sp>
    </p:spTree>
    <p:extLst>
      <p:ext uri="{BB962C8B-B14F-4D97-AF65-F5344CB8AC3E}">
        <p14:creationId xmlns:p14="http://schemas.microsoft.com/office/powerpoint/2010/main" val="35374225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81</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３</a:t>
            </a:r>
            <a:r>
              <a:rPr lang="en-US" altLang="ja-JP" sz="2000" b="1" dirty="0">
                <a:solidFill>
                  <a:schemeClr val="tx1"/>
                </a:solidFill>
                <a:latin typeface="メイリオ" panose="020B0604030504040204" pitchFamily="50" charset="-128"/>
                <a:ea typeface="メイリオ" panose="020B0604030504040204" pitchFamily="50" charset="-128"/>
              </a:rPr>
              <a:t>D</a:t>
            </a:r>
            <a:r>
              <a:rPr lang="ja-JP" altLang="en-US" sz="2000" b="1" dirty="0">
                <a:solidFill>
                  <a:schemeClr val="tx1"/>
                </a:solidFill>
                <a:latin typeface="メイリオ" panose="020B0604030504040204" pitchFamily="50" charset="-128"/>
                <a:ea typeface="メイリオ" panose="020B0604030504040204" pitchFamily="50" charset="-128"/>
              </a:rPr>
              <a:t>都市モデル（</a:t>
            </a:r>
            <a:r>
              <a:rPr lang="en-US" altLang="ja-JP" sz="2000" b="1" dirty="0">
                <a:solidFill>
                  <a:schemeClr val="tx1"/>
                </a:solidFill>
                <a:latin typeface="メイリオ" panose="020B0604030504040204" pitchFamily="50" charset="-128"/>
                <a:ea typeface="メイリオ" panose="020B0604030504040204" pitchFamily="50" charset="-128"/>
              </a:rPr>
              <a:t>PLATEAU</a:t>
            </a:r>
            <a:r>
              <a:rPr lang="ja-JP" altLang="en-US" sz="2000" b="1" dirty="0">
                <a:solidFill>
                  <a:schemeClr val="tx1"/>
                </a:solidFill>
                <a:latin typeface="メイリオ" panose="020B0604030504040204" pitchFamily="50" charset="-128"/>
                <a:ea typeface="メイリオ" panose="020B0604030504040204" pitchFamily="50" charset="-128"/>
              </a:rPr>
              <a:t>）の活用</a:t>
            </a:r>
          </a:p>
        </p:txBody>
      </p:sp>
      <p:pic>
        <p:nvPicPr>
          <p:cNvPr id="4" name="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8232" y="2304000"/>
            <a:ext cx="7092000" cy="4007079"/>
          </a:xfrm>
          <a:prstGeom prst="rect">
            <a:avLst/>
          </a:prstGeom>
        </p:spPr>
      </p:pic>
      <p:pic>
        <p:nvPicPr>
          <p:cNvPr id="6" name="図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10107" y="4584527"/>
            <a:ext cx="3432427" cy="1726552"/>
          </a:xfrm>
          <a:prstGeom prst="rect">
            <a:avLst/>
          </a:prstGeom>
        </p:spPr>
      </p:pic>
      <p:sp>
        <p:nvSpPr>
          <p:cNvPr id="22" name="テキスト ボックス 21">
            <a:extLst>
              <a:ext uri="{FF2B5EF4-FFF2-40B4-BE49-F238E27FC236}">
                <a16:creationId xmlns:a16="http://schemas.microsoft.com/office/drawing/2014/main" id="{E8FB031B-4522-4284-B3A9-10BD0D4EE90C}"/>
              </a:ext>
            </a:extLst>
          </p:cNvPr>
          <p:cNvSpPr txBox="1"/>
          <p:nvPr/>
        </p:nvSpPr>
        <p:spPr>
          <a:xfrm>
            <a:off x="288000" y="1080000"/>
            <a:ext cx="11520000" cy="811367"/>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景観まちづくりが都市空間を対象とした三次元的な政策であるのに対し、検討や議論に用いられる資料が二次元であることは、施策やその効果の理解の妨げとなり政策立案の高度化にとっての課題。また、民間事業者による不動産開発計画も同様、二次元の資料を用いることで景観への影響度合いの把握や迅速な合意形成の障壁となっている</a:t>
            </a:r>
          </a:p>
          <a:p>
            <a:pPr marL="146050" indent="-146050" algn="just"/>
            <a:r>
              <a:rPr lang="ja-JP" altLang="en-US" sz="1200" dirty="0">
                <a:latin typeface="メイリオ" panose="020B0604030504040204" pitchFamily="50" charset="-128"/>
                <a:ea typeface="メイリオ" panose="020B0604030504040204" pitchFamily="50" charset="-128"/>
              </a:rPr>
              <a:t>・三次元かつ高い再現度で景観計画をシミュレーションできる景観まちづくりツールを開発</a:t>
            </a:r>
          </a:p>
        </p:txBody>
      </p:sp>
      <p:sp>
        <p:nvSpPr>
          <p:cNvPr id="23" name="テキスト ボックス 22">
            <a:extLst>
              <a:ext uri="{FF2B5EF4-FFF2-40B4-BE49-F238E27FC236}">
                <a16:creationId xmlns:a16="http://schemas.microsoft.com/office/drawing/2014/main" id="{15828C6C-AA90-4774-BDFA-5A5DA6E5DB9A}"/>
              </a:ext>
            </a:extLst>
          </p:cNvPr>
          <p:cNvSpPr txBox="1"/>
          <p:nvPr/>
        </p:nvSpPr>
        <p:spPr>
          <a:xfrm>
            <a:off x="360000" y="1980000"/>
            <a:ext cx="3448800" cy="257369"/>
          </a:xfrm>
          <a:prstGeom prst="rect">
            <a:avLst/>
          </a:prstGeom>
          <a:noFill/>
        </p:spPr>
        <p:txBody>
          <a:bodyPr wrap="square" tIns="72000" bIns="0">
            <a:spAutoFit/>
          </a:bodyPr>
          <a:lstStyle/>
          <a:p>
            <a:r>
              <a:rPr lang="ja-JP" altLang="en-US" sz="1200" b="1" dirty="0">
                <a:latin typeface="メイリオ" panose="020B0604030504040204" pitchFamily="50" charset="-128"/>
                <a:ea typeface="メイリオ" panose="020B0604030504040204" pitchFamily="50" charset="-128"/>
              </a:rPr>
              <a:t>景観まちづくり</a:t>
            </a:r>
            <a:r>
              <a:rPr lang="en-US" altLang="ja-JP" sz="1200" b="1" dirty="0">
                <a:latin typeface="メイリオ" panose="020B0604030504040204" pitchFamily="50" charset="-128"/>
                <a:ea typeface="メイリオ" panose="020B0604030504040204" pitchFamily="50" charset="-128"/>
              </a:rPr>
              <a:t>DX v2.0</a:t>
            </a:r>
            <a:endParaRPr lang="ja-JP" altLang="en-US" sz="1200" b="1" dirty="0">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B0E3D643-3597-48E8-AF3D-F690A76876C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40039" y="2304000"/>
            <a:ext cx="3683076" cy="2160000"/>
          </a:xfrm>
          <a:prstGeom prst="rect">
            <a:avLst/>
          </a:prstGeom>
        </p:spPr>
      </p:pic>
      <p:sp>
        <p:nvSpPr>
          <p:cNvPr id="24" name="テキスト ボックス 23">
            <a:extLst>
              <a:ext uri="{FF2B5EF4-FFF2-40B4-BE49-F238E27FC236}">
                <a16:creationId xmlns:a16="http://schemas.microsoft.com/office/drawing/2014/main" id="{40F9A9AA-9C46-437E-875E-95E10F43E3B6}"/>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国土交通省「</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PLATEAU</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a:extLst>
              <a:ext uri="{FF2B5EF4-FFF2-40B4-BE49-F238E27FC236}">
                <a16:creationId xmlns:a16="http://schemas.microsoft.com/office/drawing/2014/main" id="{2789BEF8-DAC4-4843-8486-58BA7C59C423}"/>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新技術･デジタル化の進展</a:t>
            </a:r>
          </a:p>
        </p:txBody>
      </p:sp>
    </p:spTree>
    <p:extLst>
      <p:ext uri="{BB962C8B-B14F-4D97-AF65-F5344CB8AC3E}">
        <p14:creationId xmlns:p14="http://schemas.microsoft.com/office/powerpoint/2010/main" val="12105013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82</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３</a:t>
            </a:r>
            <a:r>
              <a:rPr lang="en-US" altLang="ja-JP" sz="2000" b="1" dirty="0">
                <a:solidFill>
                  <a:schemeClr val="tx1"/>
                </a:solidFill>
                <a:latin typeface="メイリオ" panose="020B0604030504040204" pitchFamily="50" charset="-128"/>
                <a:ea typeface="メイリオ" panose="020B0604030504040204" pitchFamily="50" charset="-128"/>
              </a:rPr>
              <a:t>D</a:t>
            </a:r>
            <a:r>
              <a:rPr lang="ja-JP" altLang="en-US" sz="2000" b="1" dirty="0">
                <a:solidFill>
                  <a:schemeClr val="tx1"/>
                </a:solidFill>
                <a:latin typeface="メイリオ" panose="020B0604030504040204" pitchFamily="50" charset="-128"/>
                <a:ea typeface="メイリオ" panose="020B0604030504040204" pitchFamily="50" charset="-128"/>
              </a:rPr>
              <a:t>都市モデル（</a:t>
            </a:r>
            <a:r>
              <a:rPr lang="en-US" altLang="ja-JP" sz="2000" b="1" dirty="0">
                <a:solidFill>
                  <a:schemeClr val="tx1"/>
                </a:solidFill>
                <a:latin typeface="メイリオ" panose="020B0604030504040204" pitchFamily="50" charset="-128"/>
                <a:ea typeface="メイリオ" panose="020B0604030504040204" pitchFamily="50" charset="-128"/>
              </a:rPr>
              <a:t>PLATEAU</a:t>
            </a:r>
            <a:r>
              <a:rPr lang="ja-JP" altLang="en-US" sz="2000" b="1" dirty="0">
                <a:solidFill>
                  <a:schemeClr val="tx1"/>
                </a:solidFill>
                <a:latin typeface="メイリオ" panose="020B0604030504040204" pitchFamily="50" charset="-128"/>
                <a:ea typeface="メイリオ" panose="020B0604030504040204" pitchFamily="50" charset="-128"/>
              </a:rPr>
              <a:t>）の活用</a:t>
            </a:r>
          </a:p>
        </p:txBody>
      </p:sp>
      <p:pic>
        <p:nvPicPr>
          <p:cNvPr id="2" name="図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9999" y="4549390"/>
            <a:ext cx="3456960" cy="1944000"/>
          </a:xfrm>
          <a:prstGeom prst="rect">
            <a:avLst/>
          </a:prstGeom>
        </p:spPr>
      </p:pic>
      <p:sp>
        <p:nvSpPr>
          <p:cNvPr id="22" name="テキスト ボックス 21">
            <a:extLst>
              <a:ext uri="{FF2B5EF4-FFF2-40B4-BE49-F238E27FC236}">
                <a16:creationId xmlns:a16="http://schemas.microsoft.com/office/drawing/2014/main" id="{44D41C1C-E479-4A53-BF1C-2A696D352AC2}"/>
              </a:ext>
            </a:extLst>
          </p:cNvPr>
          <p:cNvSpPr txBox="1"/>
          <p:nvPr/>
        </p:nvSpPr>
        <p:spPr>
          <a:xfrm>
            <a:off x="288000" y="1080000"/>
            <a:ext cx="11520000" cy="626701"/>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・施設の老朽化による維持管理費の増大から、デジタル技術を活用した公園管理運営の効率化・高度化が喫緊の課題</a:t>
            </a:r>
            <a:endParaRPr lang="en-US" altLang="ja-JP" sz="1200" dirty="0">
              <a:latin typeface="メイリオ" panose="020B0604030504040204" pitchFamily="50" charset="-128"/>
              <a:ea typeface="メイリオ" panose="020B0604030504040204" pitchFamily="50" charset="-128"/>
            </a:endParaRPr>
          </a:p>
          <a:p>
            <a:pPr marL="146050" indent="-146050" algn="just"/>
            <a:r>
              <a:rPr lang="ja-JP" altLang="en-US" sz="1200" dirty="0">
                <a:latin typeface="メイリオ" panose="020B0604030504040204" pitchFamily="50" charset="-128"/>
                <a:ea typeface="メイリオ" panose="020B0604030504040204" pitchFamily="50" charset="-128"/>
              </a:rPr>
              <a:t>・既存施設の移設･廃止を反映したデータベース更新機能 、施設配置の検討（シミュレーション）機能、</a:t>
            </a:r>
            <a:r>
              <a:rPr lang="en-US" altLang="ja-JP" sz="1200" dirty="0">
                <a:latin typeface="メイリオ" panose="020B0604030504040204" pitchFamily="50" charset="-128"/>
                <a:ea typeface="メイリオ" panose="020B0604030504040204" pitchFamily="50" charset="-128"/>
              </a:rPr>
              <a:t>AR</a:t>
            </a:r>
            <a:r>
              <a:rPr lang="ja-JP" altLang="en-US" sz="1200" dirty="0">
                <a:latin typeface="メイリオ" panose="020B0604030504040204" pitchFamily="50" charset="-128"/>
                <a:ea typeface="メイリオ" panose="020B0604030504040204" pitchFamily="50" charset="-128"/>
              </a:rPr>
              <a:t>での情報可視化機能およびオフライン稼働機能等の新規開発及び現地実証に基づく改善により、巡視点検の合理化・省力化や公園管理業務におけるエビデンスに基づく政策立案の実践を目指す</a:t>
            </a:r>
          </a:p>
        </p:txBody>
      </p:sp>
      <p:sp>
        <p:nvSpPr>
          <p:cNvPr id="23" name="テキスト ボックス 22">
            <a:extLst>
              <a:ext uri="{FF2B5EF4-FFF2-40B4-BE49-F238E27FC236}">
                <a16:creationId xmlns:a16="http://schemas.microsoft.com/office/drawing/2014/main" id="{452FD9FE-D33C-49B5-B10D-512D0FF9F854}"/>
              </a:ext>
            </a:extLst>
          </p:cNvPr>
          <p:cNvSpPr txBox="1"/>
          <p:nvPr/>
        </p:nvSpPr>
        <p:spPr>
          <a:xfrm>
            <a:off x="360000" y="1980000"/>
            <a:ext cx="3448800" cy="257369"/>
          </a:xfrm>
          <a:prstGeom prst="rect">
            <a:avLst/>
          </a:prstGeom>
          <a:noFill/>
        </p:spPr>
        <p:txBody>
          <a:bodyPr wrap="square" tIns="72000" bIns="0">
            <a:spAutoFit/>
          </a:bodyPr>
          <a:lstStyle/>
          <a:p>
            <a:r>
              <a:rPr lang="ja-JP" altLang="en-US" sz="1200" b="1" dirty="0">
                <a:latin typeface="メイリオ" panose="020B0604030504040204" pitchFamily="50" charset="-128"/>
                <a:ea typeface="メイリオ" panose="020B0604030504040204" pitchFamily="50" charset="-128"/>
              </a:rPr>
              <a:t>公園管理の</a:t>
            </a:r>
            <a:r>
              <a:rPr lang="en-US" altLang="ja-JP" sz="1200" b="1" dirty="0">
                <a:latin typeface="メイリオ" panose="020B0604030504040204" pitchFamily="50" charset="-128"/>
                <a:ea typeface="メイリオ" panose="020B0604030504040204" pitchFamily="50" charset="-128"/>
              </a:rPr>
              <a:t>DX v2.0</a:t>
            </a:r>
            <a:endParaRPr lang="ja-JP" altLang="en-US" sz="1200" b="1" dirty="0">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AE58955C-379F-42C2-B86D-F42842BC7B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0000" y="2305468"/>
            <a:ext cx="4996337" cy="1620000"/>
          </a:xfrm>
          <a:prstGeom prst="rect">
            <a:avLst/>
          </a:prstGeom>
        </p:spPr>
      </p:pic>
      <p:pic>
        <p:nvPicPr>
          <p:cNvPr id="5" name="図 4">
            <a:extLst>
              <a:ext uri="{FF2B5EF4-FFF2-40B4-BE49-F238E27FC236}">
                <a16:creationId xmlns:a16="http://schemas.microsoft.com/office/drawing/2014/main" id="{2D09E571-7AA7-4787-99BF-5148879E7A3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1"/>
          <a:stretch/>
        </p:blipFill>
        <p:spPr>
          <a:xfrm>
            <a:off x="4143321" y="3170892"/>
            <a:ext cx="7885978" cy="3322498"/>
          </a:xfrm>
          <a:prstGeom prst="rect">
            <a:avLst/>
          </a:prstGeom>
        </p:spPr>
      </p:pic>
      <p:sp>
        <p:nvSpPr>
          <p:cNvPr id="24" name="テキスト ボックス 23">
            <a:extLst>
              <a:ext uri="{FF2B5EF4-FFF2-40B4-BE49-F238E27FC236}">
                <a16:creationId xmlns:a16="http://schemas.microsoft.com/office/drawing/2014/main" id="{122D9ED0-1852-4B58-ABCA-01A73E36B87A}"/>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国土交通省「</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PLATEAU</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a:extLst>
              <a:ext uri="{FF2B5EF4-FFF2-40B4-BE49-F238E27FC236}">
                <a16:creationId xmlns:a16="http://schemas.microsoft.com/office/drawing/2014/main" id="{3EFF6B38-4913-4B1F-AE72-F1AF32246008}"/>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新技術･デジタル化の進展</a:t>
            </a:r>
          </a:p>
        </p:txBody>
      </p:sp>
    </p:spTree>
    <p:extLst>
      <p:ext uri="{BB962C8B-B14F-4D97-AF65-F5344CB8AC3E}">
        <p14:creationId xmlns:p14="http://schemas.microsoft.com/office/powerpoint/2010/main" val="34573017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8ACF82D9-AB66-DB66-ECE9-2036A660F425}"/>
              </a:ext>
            </a:extLst>
          </p:cNvPr>
          <p:cNvSpPr/>
          <p:nvPr/>
        </p:nvSpPr>
        <p:spPr>
          <a:xfrm>
            <a:off x="6429730" y="3541593"/>
            <a:ext cx="5090268" cy="3186083"/>
          </a:xfrm>
          <a:prstGeom prst="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B9391F36-FB62-1AFF-87DF-4EE83E6DF80E}"/>
              </a:ext>
            </a:extLst>
          </p:cNvPr>
          <p:cNvSpPr/>
          <p:nvPr/>
        </p:nvSpPr>
        <p:spPr>
          <a:xfrm>
            <a:off x="719998" y="3541592"/>
            <a:ext cx="5039999" cy="3186083"/>
          </a:xfrm>
          <a:prstGeom prst="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83</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仮想空間</a:t>
            </a:r>
          </a:p>
        </p:txBody>
      </p:sp>
      <p:sp>
        <p:nvSpPr>
          <p:cNvPr id="26" name="テキスト ボックス 25">
            <a:extLst>
              <a:ext uri="{FF2B5EF4-FFF2-40B4-BE49-F238E27FC236}">
                <a16:creationId xmlns:a16="http://schemas.microsoft.com/office/drawing/2014/main" id="{8536D393-9D60-4248-941D-858884DF2B4B}"/>
              </a:ext>
            </a:extLst>
          </p:cNvPr>
          <p:cNvSpPr txBox="1"/>
          <p:nvPr/>
        </p:nvSpPr>
        <p:spPr>
          <a:xfrm>
            <a:off x="288000" y="1080000"/>
            <a:ext cx="11520000" cy="442035"/>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・メタバースをはじめとする、仮想空間上での商品購入等の試験的なサービスなど、市場規模が拡大傾向にある</a:t>
            </a:r>
          </a:p>
          <a:p>
            <a:pPr marL="146050" indent="-146050" algn="just"/>
            <a:r>
              <a:rPr lang="ja-JP" altLang="en-US" sz="1200" dirty="0">
                <a:latin typeface="メイリオ" panose="020B0604030504040204" pitchFamily="50" charset="-128"/>
                <a:ea typeface="メイリオ" panose="020B0604030504040204" pitchFamily="50" charset="-128"/>
              </a:rPr>
              <a:t>・住宅関係では、</a:t>
            </a:r>
            <a:r>
              <a:rPr lang="en-US" altLang="ja-JP" sz="1200" dirty="0">
                <a:latin typeface="メイリオ" panose="020B0604030504040204" pitchFamily="50" charset="-128"/>
                <a:ea typeface="メイリオ" panose="020B0604030504040204" pitchFamily="50" charset="-128"/>
              </a:rPr>
              <a:t>AR</a:t>
            </a:r>
            <a:r>
              <a:rPr lang="ja-JP" altLang="en-US" sz="1200" dirty="0">
                <a:latin typeface="メイリオ" panose="020B0604030504040204" pitchFamily="50" charset="-128"/>
                <a:ea typeface="メイリオ" panose="020B0604030504040204" pitchFamily="50" charset="-128"/>
              </a:rPr>
              <a:t>でインテリアをシミュレーションサービス、住宅購入の際にメタバース見学会、</a:t>
            </a:r>
            <a:r>
              <a:rPr lang="en-US" altLang="ja-JP" sz="1200" dirty="0">
                <a:latin typeface="メイリオ" panose="020B0604030504040204" pitchFamily="50" charset="-128"/>
                <a:ea typeface="メイリオ" panose="020B0604030504040204" pitchFamily="50" charset="-128"/>
              </a:rPr>
              <a:t>VR</a:t>
            </a:r>
            <a:r>
              <a:rPr lang="ja-JP" altLang="en-US" sz="1200" dirty="0">
                <a:latin typeface="メイリオ" panose="020B0604030504040204" pitchFamily="50" charset="-128"/>
                <a:ea typeface="メイリオ" panose="020B0604030504040204" pitchFamily="50" charset="-128"/>
              </a:rPr>
              <a:t>展示場などのサービスも出てきている</a:t>
            </a:r>
          </a:p>
        </p:txBody>
      </p:sp>
      <p:grpSp>
        <p:nvGrpSpPr>
          <p:cNvPr id="27" name="グループ化 26">
            <a:extLst>
              <a:ext uri="{FF2B5EF4-FFF2-40B4-BE49-F238E27FC236}">
                <a16:creationId xmlns:a16="http://schemas.microsoft.com/office/drawing/2014/main" id="{1D5E46D7-9B25-403A-87BD-5065775459F0}"/>
              </a:ext>
            </a:extLst>
          </p:cNvPr>
          <p:cNvGrpSpPr/>
          <p:nvPr/>
        </p:nvGrpSpPr>
        <p:grpSpPr>
          <a:xfrm>
            <a:off x="720000" y="2160000"/>
            <a:ext cx="5040000" cy="457200"/>
            <a:chOff x="622680" y="2395745"/>
            <a:chExt cx="5040000" cy="457200"/>
          </a:xfrm>
        </p:grpSpPr>
        <p:sp>
          <p:nvSpPr>
            <p:cNvPr id="28" name="正方形/長方形 27">
              <a:extLst>
                <a:ext uri="{FF2B5EF4-FFF2-40B4-BE49-F238E27FC236}">
                  <a16:creationId xmlns:a16="http://schemas.microsoft.com/office/drawing/2014/main" id="{76A23D3E-9206-41DA-BD41-94E6A6763D38}"/>
                </a:ext>
              </a:extLst>
            </p:cNvPr>
            <p:cNvSpPr/>
            <p:nvPr/>
          </p:nvSpPr>
          <p:spPr>
            <a:xfrm>
              <a:off x="1179746" y="2496191"/>
              <a:ext cx="3145413" cy="307777"/>
            </a:xfrm>
            <a:prstGeom prst="rect">
              <a:avLst/>
            </a:prstGeom>
          </p:spPr>
          <p:txBody>
            <a:bodyPr wrap="none">
              <a:spAutoFit/>
            </a:bodyPr>
            <a:lstStyle/>
            <a:p>
              <a:r>
                <a:rPr lang="ja-JP" altLang="en-US" sz="1400" b="1" dirty="0">
                  <a:latin typeface="メイリオ" panose="020B0604030504040204" pitchFamily="50" charset="-128"/>
                  <a:ea typeface="メイリオ" panose="020B0604030504040204" pitchFamily="50" charset="-128"/>
                </a:rPr>
                <a:t>インテリアシミュレーション（</a:t>
              </a:r>
              <a:r>
                <a:rPr lang="en-US" altLang="ja-JP" sz="1400" b="1" dirty="0">
                  <a:latin typeface="メイリオ" panose="020B0604030504040204" pitchFamily="50" charset="-128"/>
                  <a:ea typeface="メイリオ" panose="020B0604030504040204" pitchFamily="50" charset="-128"/>
                </a:rPr>
                <a:t>AR</a:t>
              </a:r>
              <a:r>
                <a:rPr lang="ja-JP" altLang="en-US" sz="1400" b="1" dirty="0">
                  <a:latin typeface="メイリオ" panose="020B0604030504040204" pitchFamily="50" charset="-128"/>
                  <a:ea typeface="メイリオ" panose="020B0604030504040204" pitchFamily="50" charset="-128"/>
                </a:rPr>
                <a:t>）</a:t>
              </a:r>
            </a:p>
          </p:txBody>
        </p:sp>
        <p:sp>
          <p:nvSpPr>
            <p:cNvPr id="29" name="角丸四角形 4">
              <a:extLst>
                <a:ext uri="{FF2B5EF4-FFF2-40B4-BE49-F238E27FC236}">
                  <a16:creationId xmlns:a16="http://schemas.microsoft.com/office/drawing/2014/main" id="{8AEFCA1C-0423-4A30-9810-CF831F6DDED6}"/>
                </a:ext>
              </a:extLst>
            </p:cNvPr>
            <p:cNvSpPr/>
            <p:nvPr/>
          </p:nvSpPr>
          <p:spPr>
            <a:xfrm>
              <a:off x="622680" y="2395745"/>
              <a:ext cx="5040000" cy="457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角丸四角形 18">
              <a:extLst>
                <a:ext uri="{FF2B5EF4-FFF2-40B4-BE49-F238E27FC236}">
                  <a16:creationId xmlns:a16="http://schemas.microsoft.com/office/drawing/2014/main" id="{D5470397-5481-4711-A3B0-C43526EE872B}"/>
                </a:ext>
              </a:extLst>
            </p:cNvPr>
            <p:cNvSpPr/>
            <p:nvPr/>
          </p:nvSpPr>
          <p:spPr>
            <a:xfrm>
              <a:off x="622680" y="2395745"/>
              <a:ext cx="536755" cy="457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bg1"/>
                  </a:solidFill>
                  <a:latin typeface="メイリオ" panose="020B0604030504040204" pitchFamily="50" charset="-128"/>
                  <a:ea typeface="メイリオ" panose="020B0604030504040204" pitchFamily="50" charset="-128"/>
                </a:rPr>
                <a:t>事例</a:t>
              </a:r>
              <a:endParaRPr kumimoji="1" lang="en-US" altLang="ja-JP" sz="1200" dirty="0">
                <a:solidFill>
                  <a:schemeClr val="bg1"/>
                </a:solidFill>
                <a:latin typeface="メイリオ" panose="020B0604030504040204" pitchFamily="50" charset="-128"/>
                <a:ea typeface="メイリオ" panose="020B0604030504040204" pitchFamily="50" charset="-128"/>
              </a:endParaRPr>
            </a:p>
            <a:p>
              <a:pPr algn="ctr"/>
              <a:r>
                <a:rPr kumimoji="1" lang="ja-JP" altLang="en-US" sz="1200" dirty="0">
                  <a:solidFill>
                    <a:schemeClr val="bg1"/>
                  </a:solidFill>
                  <a:latin typeface="メイリオ" panose="020B0604030504040204" pitchFamily="50" charset="-128"/>
                  <a:ea typeface="メイリオ" panose="020B0604030504040204" pitchFamily="50" charset="-128"/>
                </a:rPr>
                <a:t>➀</a:t>
              </a:r>
            </a:p>
          </p:txBody>
        </p:sp>
      </p:grpSp>
      <p:sp>
        <p:nvSpPr>
          <p:cNvPr id="36" name="正方形/長方形 35">
            <a:extLst>
              <a:ext uri="{FF2B5EF4-FFF2-40B4-BE49-F238E27FC236}">
                <a16:creationId xmlns:a16="http://schemas.microsoft.com/office/drawing/2014/main" id="{CEB8EA2D-37B5-4DE3-A367-CBC5D58FAFAA}"/>
              </a:ext>
            </a:extLst>
          </p:cNvPr>
          <p:cNvSpPr/>
          <p:nvPr/>
        </p:nvSpPr>
        <p:spPr>
          <a:xfrm>
            <a:off x="719999" y="2880000"/>
            <a:ext cx="5039999" cy="461665"/>
          </a:xfrm>
          <a:prstGeom prst="rect">
            <a:avLst/>
          </a:prstGeom>
          <a:solidFill>
            <a:schemeClr val="bg1">
              <a:lumMod val="95000"/>
            </a:schemeClr>
          </a:solidFill>
        </p:spPr>
        <p:txBody>
          <a:bodyPr wrap="square">
            <a:spAutoFit/>
          </a:bodyPr>
          <a:lstStyle/>
          <a:p>
            <a:pPr marL="180975" indent="-180975" algn="just"/>
            <a:r>
              <a:rPr lang="ja-JP" altLang="en-US" sz="1200" dirty="0">
                <a:latin typeface="メイリオ" panose="020B0604030504040204" pitchFamily="50" charset="-128"/>
                <a:ea typeface="メイリオ" panose="020B0604030504040204" pitchFamily="50" charset="-128"/>
              </a:rPr>
              <a:t>・部屋を選択し、インテリアの色を変えるなど、シミュレーション可能</a:t>
            </a:r>
          </a:p>
        </p:txBody>
      </p:sp>
      <p:grpSp>
        <p:nvGrpSpPr>
          <p:cNvPr id="37" name="グループ化 36">
            <a:extLst>
              <a:ext uri="{FF2B5EF4-FFF2-40B4-BE49-F238E27FC236}">
                <a16:creationId xmlns:a16="http://schemas.microsoft.com/office/drawing/2014/main" id="{26FAE623-426A-4D5A-8E15-7784F79169DB}"/>
              </a:ext>
            </a:extLst>
          </p:cNvPr>
          <p:cNvGrpSpPr/>
          <p:nvPr/>
        </p:nvGrpSpPr>
        <p:grpSpPr>
          <a:xfrm>
            <a:off x="6479999" y="2160000"/>
            <a:ext cx="5040000" cy="457200"/>
            <a:chOff x="6519570" y="2403606"/>
            <a:chExt cx="5040000" cy="457200"/>
          </a:xfrm>
        </p:grpSpPr>
        <p:sp>
          <p:nvSpPr>
            <p:cNvPr id="38" name="正方形/長方形 37">
              <a:extLst>
                <a:ext uri="{FF2B5EF4-FFF2-40B4-BE49-F238E27FC236}">
                  <a16:creationId xmlns:a16="http://schemas.microsoft.com/office/drawing/2014/main" id="{85EE578D-DDCE-43C8-85A7-F616467A4478}"/>
                </a:ext>
              </a:extLst>
            </p:cNvPr>
            <p:cNvSpPr/>
            <p:nvPr/>
          </p:nvSpPr>
          <p:spPr>
            <a:xfrm>
              <a:off x="7076638" y="2504052"/>
              <a:ext cx="2605200" cy="307777"/>
            </a:xfrm>
            <a:prstGeom prst="rect">
              <a:avLst/>
            </a:prstGeom>
          </p:spPr>
          <p:txBody>
            <a:bodyPr wrap="none">
              <a:spAutoFit/>
            </a:bodyPr>
            <a:lstStyle/>
            <a:p>
              <a:r>
                <a:rPr lang="ja-JP" altLang="en-US" sz="1400" b="1" dirty="0">
                  <a:latin typeface="メイリオ" panose="020B0604030504040204" pitchFamily="50" charset="-128"/>
                  <a:ea typeface="メイリオ" panose="020B0604030504040204" pitchFamily="50" charset="-128"/>
                </a:rPr>
                <a:t>メタバース住宅展示場（</a:t>
              </a:r>
              <a:r>
                <a:rPr lang="en-US" altLang="ja-JP" sz="1400" b="1" dirty="0">
                  <a:latin typeface="メイリオ" panose="020B0604030504040204" pitchFamily="50" charset="-128"/>
                  <a:ea typeface="メイリオ" panose="020B0604030504040204" pitchFamily="50" charset="-128"/>
                </a:rPr>
                <a:t>VR</a:t>
              </a:r>
              <a:r>
                <a:rPr lang="ja-JP" altLang="en-US" sz="1400" b="1" dirty="0">
                  <a:latin typeface="メイリオ" panose="020B0604030504040204" pitchFamily="50" charset="-128"/>
                  <a:ea typeface="メイリオ" panose="020B0604030504040204" pitchFamily="50" charset="-128"/>
                </a:rPr>
                <a:t>）</a:t>
              </a:r>
            </a:p>
          </p:txBody>
        </p:sp>
        <p:sp>
          <p:nvSpPr>
            <p:cNvPr id="39" name="角丸四角形 23">
              <a:extLst>
                <a:ext uri="{FF2B5EF4-FFF2-40B4-BE49-F238E27FC236}">
                  <a16:creationId xmlns:a16="http://schemas.microsoft.com/office/drawing/2014/main" id="{59DD4D27-410C-4677-898A-3075630EFE36}"/>
                </a:ext>
              </a:extLst>
            </p:cNvPr>
            <p:cNvSpPr/>
            <p:nvPr/>
          </p:nvSpPr>
          <p:spPr>
            <a:xfrm>
              <a:off x="6519570" y="2403606"/>
              <a:ext cx="5040000" cy="457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角丸四角形 24">
              <a:extLst>
                <a:ext uri="{FF2B5EF4-FFF2-40B4-BE49-F238E27FC236}">
                  <a16:creationId xmlns:a16="http://schemas.microsoft.com/office/drawing/2014/main" id="{FF932096-3773-494B-B7BD-9527144E57DD}"/>
                </a:ext>
              </a:extLst>
            </p:cNvPr>
            <p:cNvSpPr/>
            <p:nvPr/>
          </p:nvSpPr>
          <p:spPr>
            <a:xfrm>
              <a:off x="6519572" y="2403606"/>
              <a:ext cx="536755" cy="457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bg1"/>
                  </a:solidFill>
                  <a:latin typeface="メイリオ" panose="020B0604030504040204" pitchFamily="50" charset="-128"/>
                  <a:ea typeface="メイリオ" panose="020B0604030504040204" pitchFamily="50" charset="-128"/>
                </a:rPr>
                <a:t>事例</a:t>
              </a:r>
              <a:endParaRPr kumimoji="1" lang="en-US" altLang="ja-JP" sz="1200" dirty="0">
                <a:solidFill>
                  <a:schemeClr val="bg1"/>
                </a:solidFill>
                <a:latin typeface="メイリオ" panose="020B0604030504040204" pitchFamily="50" charset="-128"/>
                <a:ea typeface="メイリオ" panose="020B0604030504040204" pitchFamily="50" charset="-128"/>
              </a:endParaRPr>
            </a:p>
            <a:p>
              <a:pPr algn="ctr"/>
              <a:r>
                <a:rPr kumimoji="1" lang="ja-JP" altLang="en-US" sz="1200" dirty="0">
                  <a:solidFill>
                    <a:schemeClr val="bg1"/>
                  </a:solidFill>
                  <a:latin typeface="メイリオ" panose="020B0604030504040204" pitchFamily="50" charset="-128"/>
                  <a:ea typeface="メイリオ" panose="020B0604030504040204" pitchFamily="50" charset="-128"/>
                </a:rPr>
                <a:t>➁</a:t>
              </a:r>
            </a:p>
          </p:txBody>
        </p:sp>
      </p:grpSp>
      <p:sp>
        <p:nvSpPr>
          <p:cNvPr id="41" name="正方形/長方形 40">
            <a:extLst>
              <a:ext uri="{FF2B5EF4-FFF2-40B4-BE49-F238E27FC236}">
                <a16:creationId xmlns:a16="http://schemas.microsoft.com/office/drawing/2014/main" id="{6B2C7926-1B51-4661-BB9C-E00F9A7A71B6}"/>
              </a:ext>
            </a:extLst>
          </p:cNvPr>
          <p:cNvSpPr/>
          <p:nvPr/>
        </p:nvSpPr>
        <p:spPr>
          <a:xfrm>
            <a:off x="6479998" y="2830058"/>
            <a:ext cx="5039999" cy="646331"/>
          </a:xfrm>
          <a:prstGeom prst="rect">
            <a:avLst/>
          </a:prstGeom>
          <a:solidFill>
            <a:schemeClr val="bg1">
              <a:lumMod val="95000"/>
            </a:schemeClr>
          </a:solidFill>
        </p:spPr>
        <p:txBody>
          <a:bodyPr wrap="square">
            <a:spAutoFit/>
          </a:bodyPr>
          <a:lstStyle/>
          <a:p>
            <a:pPr marL="180975" indent="-180975" algn="just"/>
            <a:r>
              <a:rPr lang="ja-JP" altLang="en-US" sz="1200" dirty="0">
                <a:latin typeface="メイリオ" panose="020B0604030504040204" pitchFamily="50" charset="-128"/>
                <a:ea typeface="メイリオ" panose="020B0604030504040204" pitchFamily="50" charset="-128"/>
              </a:rPr>
              <a:t>・仮想空間上で住宅展示場を見学可能</a:t>
            </a:r>
          </a:p>
          <a:p>
            <a:pPr marL="180975" indent="-180975" algn="just"/>
            <a:r>
              <a:rPr lang="ja-JP" altLang="en-US" sz="1200" dirty="0">
                <a:latin typeface="メイリオ" panose="020B0604030504040204" pitchFamily="50" charset="-128"/>
                <a:ea typeface="メイリオ" panose="020B0604030504040204" pitchFamily="50" charset="-128"/>
              </a:rPr>
              <a:t>・視点を子どもやペットに変えることもでき、インテリアデザインの変更等も可能</a:t>
            </a:r>
          </a:p>
        </p:txBody>
      </p:sp>
      <p:sp>
        <p:nvSpPr>
          <p:cNvPr id="30" name="テキスト ボックス 29">
            <a:extLst>
              <a:ext uri="{FF2B5EF4-FFF2-40B4-BE49-F238E27FC236}">
                <a16:creationId xmlns:a16="http://schemas.microsoft.com/office/drawing/2014/main" id="{DFF1985C-F98B-4531-B95D-D0648139F51E}"/>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新技術･デジタル化の進展</a:t>
            </a:r>
          </a:p>
        </p:txBody>
      </p:sp>
    </p:spTree>
    <p:extLst>
      <p:ext uri="{BB962C8B-B14F-4D97-AF65-F5344CB8AC3E}">
        <p14:creationId xmlns:p14="http://schemas.microsoft.com/office/powerpoint/2010/main" val="10735512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A3E5EDB4-0090-7DDE-D283-B08A3E9C27EB}"/>
              </a:ext>
            </a:extLst>
          </p:cNvPr>
          <p:cNvSpPr/>
          <p:nvPr/>
        </p:nvSpPr>
        <p:spPr>
          <a:xfrm>
            <a:off x="288000" y="2673966"/>
            <a:ext cx="11592000" cy="3869386"/>
          </a:xfrm>
          <a:prstGeom prst="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84</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仮想空間</a:t>
            </a:r>
          </a:p>
        </p:txBody>
      </p:sp>
      <p:sp>
        <p:nvSpPr>
          <p:cNvPr id="2" name="正方形/長方形 1"/>
          <p:cNvSpPr/>
          <p:nvPr/>
        </p:nvSpPr>
        <p:spPr>
          <a:xfrm>
            <a:off x="540000" y="2232000"/>
            <a:ext cx="10773466" cy="257369"/>
          </a:xfrm>
          <a:prstGeom prst="rect">
            <a:avLst/>
          </a:prstGeom>
          <a:noFill/>
        </p:spPr>
        <p:txBody>
          <a:bodyPr wrap="square" tIns="72000" bIns="0">
            <a:spAutoFit/>
          </a:bodyPr>
          <a:lstStyle/>
          <a:p>
            <a:pPr algn="just"/>
            <a:r>
              <a:rPr lang="ja-JP" altLang="en-US" sz="1200" dirty="0">
                <a:latin typeface="メイリオ" panose="020B0604030504040204" pitchFamily="50" charset="-128"/>
                <a:ea typeface="メイリオ" panose="020B0604030504040204" pitchFamily="50" charset="-128"/>
              </a:rPr>
              <a:t>コントローラー操作によりアバターは任意の場所に移動し、鳥瞰の視点での検査も可能。</a:t>
            </a:r>
          </a:p>
        </p:txBody>
      </p:sp>
      <p:sp>
        <p:nvSpPr>
          <p:cNvPr id="19" name="テキスト ボックス 18">
            <a:extLst>
              <a:ext uri="{FF2B5EF4-FFF2-40B4-BE49-F238E27FC236}">
                <a16:creationId xmlns:a16="http://schemas.microsoft.com/office/drawing/2014/main" id="{019B3DBA-BACE-4453-92CB-5D6EDC093178}"/>
              </a:ext>
            </a:extLst>
          </p:cNvPr>
          <p:cNvSpPr txBox="1"/>
          <p:nvPr/>
        </p:nvSpPr>
        <p:spPr>
          <a:xfrm>
            <a:off x="288000" y="1080000"/>
            <a:ext cx="11520000" cy="442035"/>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・デジタルで行う住宅やビル建築の完了検査の方法の普及に向け、国交省住宅局が新たに運用指針を作成（令和</a:t>
            </a:r>
            <a:r>
              <a:rPr lang="en-US" altLang="ja-JP" sz="1200" dirty="0">
                <a:latin typeface="メイリオ" panose="020B0604030504040204" pitchFamily="50" charset="-128"/>
                <a:ea typeface="メイリオ" panose="020B0604030504040204" pitchFamily="50" charset="-128"/>
              </a:rPr>
              <a:t>6</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4</a:t>
            </a:r>
            <a:r>
              <a:rPr lang="ja-JP" altLang="en-US" sz="1200" dirty="0">
                <a:latin typeface="メイリオ" panose="020B0604030504040204" pitchFamily="50" charset="-128"/>
                <a:ea typeface="メイリオ" panose="020B0604030504040204" pitchFamily="50" charset="-128"/>
              </a:rPr>
              <a:t>月）している</a:t>
            </a:r>
          </a:p>
          <a:p>
            <a:pPr marL="146050" indent="-146050" algn="just"/>
            <a:r>
              <a:rPr lang="ja-JP" altLang="en-US" sz="1200" dirty="0">
                <a:latin typeface="メイリオ" panose="020B0604030504040204" pitchFamily="50" charset="-128"/>
                <a:ea typeface="メイリオ" panose="020B0604030504040204" pitchFamily="50" charset="-128"/>
              </a:rPr>
              <a:t>・建設会社では、仮想空間「メタバース」を活用した検査システムを開発が進んでいる</a:t>
            </a:r>
          </a:p>
        </p:txBody>
      </p:sp>
      <p:sp>
        <p:nvSpPr>
          <p:cNvPr id="23" name="テキスト ボックス 22">
            <a:extLst>
              <a:ext uri="{FF2B5EF4-FFF2-40B4-BE49-F238E27FC236}">
                <a16:creationId xmlns:a16="http://schemas.microsoft.com/office/drawing/2014/main" id="{5444497D-1C4C-4D75-813D-7161E015AA43}"/>
              </a:ext>
            </a:extLst>
          </p:cNvPr>
          <p:cNvSpPr txBox="1"/>
          <p:nvPr/>
        </p:nvSpPr>
        <p:spPr>
          <a:xfrm>
            <a:off x="360000" y="1980000"/>
            <a:ext cx="5050200" cy="257369"/>
          </a:xfrm>
          <a:prstGeom prst="rect">
            <a:avLst/>
          </a:prstGeom>
          <a:noFill/>
        </p:spPr>
        <p:txBody>
          <a:bodyPr wrap="square" tIns="72000" bIns="0">
            <a:spAutoFit/>
          </a:bodyPr>
          <a:lstStyle/>
          <a:p>
            <a:r>
              <a:rPr lang="ja-JP" altLang="en-US" sz="1200" b="1" dirty="0">
                <a:latin typeface="メイリオ" panose="020B0604030504040204" pitchFamily="50" charset="-128"/>
                <a:ea typeface="メイリオ" panose="020B0604030504040204" pitchFamily="50" charset="-128"/>
              </a:rPr>
              <a:t>メタバース検査システムの開発</a:t>
            </a:r>
            <a:r>
              <a:rPr lang="ja-JP" altLang="en-US" sz="1200" dirty="0">
                <a:latin typeface="メイリオ" panose="020B0604030504040204" pitchFamily="50" charset="-128"/>
                <a:ea typeface="メイリオ" panose="020B0604030504040204" pitchFamily="50" charset="-128"/>
              </a:rPr>
              <a:t>（清水建設株式会社）</a:t>
            </a:r>
          </a:p>
        </p:txBody>
      </p:sp>
      <p:sp>
        <p:nvSpPr>
          <p:cNvPr id="11" name="テキスト ボックス 10">
            <a:extLst>
              <a:ext uri="{FF2B5EF4-FFF2-40B4-BE49-F238E27FC236}">
                <a16:creationId xmlns:a16="http://schemas.microsoft.com/office/drawing/2014/main" id="{4306D67B-BB8D-44FE-AF07-1708A8F67089}"/>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新技術･デジタル化の進展</a:t>
            </a:r>
          </a:p>
        </p:txBody>
      </p:sp>
    </p:spTree>
    <p:extLst>
      <p:ext uri="{BB962C8B-B14F-4D97-AF65-F5344CB8AC3E}">
        <p14:creationId xmlns:p14="http://schemas.microsoft.com/office/powerpoint/2010/main" val="801562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656581"/>
            <a:ext cx="12192000" cy="792088"/>
          </a:xfrm>
          <a:prstGeom prst="rect">
            <a:avLst/>
          </a:prstGeom>
          <a:solidFill>
            <a:schemeClr val="tx1">
              <a:lumMod val="75000"/>
              <a:lumOff val="25000"/>
            </a:schemeClr>
          </a:solidFill>
          <a:ln>
            <a:noFill/>
          </a:ln>
          <a:effec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lnSpc>
                <a:spcPct val="130000"/>
              </a:lnSpc>
              <a:tabLst/>
              <a:defRPr/>
            </a:pPr>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400" b="1" dirty="0">
                <a:latin typeface="メイリオ" panose="020B0604030504040204" pitchFamily="50" charset="-128"/>
                <a:ea typeface="メイリオ" panose="020B0604030504040204" pitchFamily="50" charset="-128"/>
                <a:cs typeface="Meiryo UI" panose="020B0604030504040204" pitchFamily="50" charset="-128"/>
              </a:rPr>
              <a:t> ５．地球温暖化や自然災害の激甚化・頻発化</a:t>
            </a:r>
          </a:p>
        </p:txBody>
      </p:sp>
      <p:graphicFrame>
        <p:nvGraphicFramePr>
          <p:cNvPr id="8" name="表 7"/>
          <p:cNvGraphicFramePr>
            <a:graphicFrameLocks noGrp="1"/>
          </p:cNvGraphicFramePr>
          <p:nvPr>
            <p:extLst>
              <p:ext uri="{D42A27DB-BD31-4B8C-83A1-F6EECF244321}">
                <p14:modId xmlns:p14="http://schemas.microsoft.com/office/powerpoint/2010/main" val="1778536490"/>
              </p:ext>
            </p:extLst>
          </p:nvPr>
        </p:nvGraphicFramePr>
        <p:xfrm>
          <a:off x="2907672" y="2299572"/>
          <a:ext cx="6599494" cy="2700000"/>
        </p:xfrm>
        <a:graphic>
          <a:graphicData uri="http://schemas.openxmlformats.org/drawingml/2006/table">
            <a:tbl>
              <a:tblPr firstRow="1">
                <a:tableStyleId>{22838BEF-8BB2-4498-84A7-C5851F593DF1}</a:tableStyleId>
              </a:tblPr>
              <a:tblGrid>
                <a:gridCol w="143370">
                  <a:extLst>
                    <a:ext uri="{9D8B030D-6E8A-4147-A177-3AD203B41FA5}">
                      <a16:colId xmlns:a16="http://schemas.microsoft.com/office/drawing/2014/main" val="20000"/>
                    </a:ext>
                  </a:extLst>
                </a:gridCol>
                <a:gridCol w="5636660">
                  <a:extLst>
                    <a:ext uri="{9D8B030D-6E8A-4147-A177-3AD203B41FA5}">
                      <a16:colId xmlns:a16="http://schemas.microsoft.com/office/drawing/2014/main" val="20001"/>
                    </a:ext>
                  </a:extLst>
                </a:gridCol>
                <a:gridCol w="819464">
                  <a:extLst>
                    <a:ext uri="{9D8B030D-6E8A-4147-A177-3AD203B41FA5}">
                      <a16:colId xmlns:a16="http://schemas.microsoft.com/office/drawing/2014/main" val="20002"/>
                    </a:ext>
                  </a:extLst>
                </a:gridCol>
              </a:tblGrid>
              <a:tr h="540000">
                <a:tc rowSpan="4">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lang="ja-JP" altLang="en-US" sz="18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・地球規模での平均気温の上昇</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P86</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0000">
                <a:tc vMerge="1">
                  <a:txBody>
                    <a:bodyPr/>
                    <a:lstStyle/>
                    <a:p>
                      <a:endParaRPr kumimoji="1" lang="ja-JP"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a:t>
                      </a: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・激甚化・頻発化する豪雨災害</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P87</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540000">
                <a:tc vMerge="1">
                  <a:txBody>
                    <a:bodyPr/>
                    <a:lstStyle/>
                    <a:p>
                      <a:endParaRPr kumimoji="1" lang="ja-JP" altLang="en-US"/>
                    </a:p>
                  </a:txBody>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a:t>
                      </a:r>
                      <a:r>
                        <a:rPr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a:t>
                      </a: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地球温暖化による大型台風・大雨リスクの増加</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P88</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40000">
                <a:tc vMerge="1">
                  <a:txBody>
                    <a:bodyPr/>
                    <a:lstStyle/>
                    <a:p>
                      <a:endParaRPr kumimoji="1" lang="ja-JP" altLang="en-US"/>
                    </a:p>
                  </a:txBody>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・多発する大規模地震</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a:lnSpc>
                          <a:spcPct val="130000"/>
                        </a:lnSpc>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P89</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4"/>
                  </a:ext>
                </a:extLst>
              </a:tr>
              <a:tr h="540000">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endParaRPr lang="ja-JP" altLang="en-US" sz="18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ja-JP" altLang="en-US" sz="16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・脱炭素社会の実現に向けた取組み</a:t>
                      </a: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en-US" altLang="ja-JP" sz="1600" b="0" dirty="0">
                          <a:latin typeface="メイリオ" panose="020B0604030504040204" pitchFamily="50" charset="-128"/>
                          <a:ea typeface="メイリオ" panose="020B0604030504040204" pitchFamily="50" charset="-128"/>
                          <a:cs typeface="Meiryo UI" panose="020B0604030504040204" pitchFamily="50" charset="-128"/>
                        </a:rPr>
                        <a:t>P90</a:t>
                      </a:r>
                      <a:endParaRPr kumimoji="1" lang="ja-JP" altLang="en-US" sz="1600" b="0" dirty="0">
                        <a:latin typeface="メイリオ" panose="020B0604030504040204" pitchFamily="50" charset="-128"/>
                        <a:ea typeface="メイリオ" panose="020B0604030504040204" pitchFamily="50" charset="-128"/>
                        <a:cs typeface="Meiryo UI" panose="020B0604030504040204" pitchFamily="50" charset="-128"/>
                      </a:endParaRPr>
                    </a:p>
                  </a:txBody>
                  <a:tcPr marL="99692"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8347307"/>
                  </a:ext>
                </a:extLst>
              </a:tr>
            </a:tbl>
          </a:graphicData>
        </a:graphic>
      </p:graphicFrame>
    </p:spTree>
    <p:extLst>
      <p:ext uri="{BB962C8B-B14F-4D97-AF65-F5344CB8AC3E}">
        <p14:creationId xmlns:p14="http://schemas.microsoft.com/office/powerpoint/2010/main" val="20511166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86</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19" name="テキスト ボックス 18">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地球温暖化や自然災害の激甚化・頻発化</a:t>
            </a: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地球規模での平均気温の上昇</a:t>
            </a:r>
          </a:p>
        </p:txBody>
      </p:sp>
      <p:pic>
        <p:nvPicPr>
          <p:cNvPr id="15" name="図 14">
            <a:extLst>
              <a:ext uri="{FF2B5EF4-FFF2-40B4-BE49-F238E27FC236}">
                <a16:creationId xmlns:a16="http://schemas.microsoft.com/office/drawing/2014/main" id="{1A5A9EC7-53F7-4909-B831-ABD03B010B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9999" y="1691999"/>
            <a:ext cx="7134789" cy="4680000"/>
          </a:xfrm>
          <a:prstGeom prst="rect">
            <a:avLst/>
          </a:prstGeom>
        </p:spPr>
      </p:pic>
      <p:sp>
        <p:nvSpPr>
          <p:cNvPr id="22" name="テキスト ボックス 21">
            <a:extLst>
              <a:ext uri="{FF2B5EF4-FFF2-40B4-BE49-F238E27FC236}">
                <a16:creationId xmlns:a16="http://schemas.microsoft.com/office/drawing/2014/main" id="{CF235F11-4D39-46EF-9B2B-550461A4EF76}"/>
              </a:ext>
            </a:extLst>
          </p:cNvPr>
          <p:cNvSpPr txBox="1"/>
          <p:nvPr/>
        </p:nvSpPr>
        <p:spPr>
          <a:xfrm>
            <a:off x="540000" y="1440000"/>
            <a:ext cx="6152369" cy="184666"/>
          </a:xfrm>
          <a:prstGeom prst="rect">
            <a:avLst/>
          </a:prstGeom>
          <a:noFill/>
        </p:spPr>
        <p:txBody>
          <a:bodyPr wrap="square" lIns="0" tIns="0" rIns="0" bIns="0">
            <a:spAutoFit/>
          </a:bodyPr>
          <a:lstStyle/>
          <a:p>
            <a:r>
              <a:rPr lang="ja-JP" altLang="en-US" sz="1200" b="1" dirty="0">
                <a:latin typeface="メイリオ" panose="020B0604030504040204" pitchFamily="50" charset="-128"/>
                <a:ea typeface="メイリオ" panose="020B0604030504040204" pitchFamily="50" charset="-128"/>
              </a:rPr>
              <a:t>観測された日本の平均地上気温の変化</a:t>
            </a:r>
          </a:p>
        </p:txBody>
      </p:sp>
      <p:sp>
        <p:nvSpPr>
          <p:cNvPr id="23" name="テキスト ボックス 22">
            <a:extLst>
              <a:ext uri="{FF2B5EF4-FFF2-40B4-BE49-F238E27FC236}">
                <a16:creationId xmlns:a16="http://schemas.microsoft.com/office/drawing/2014/main" id="{7D83F796-51A7-4669-B37A-E172CBC4BE0D}"/>
              </a:ext>
            </a:extLst>
          </p:cNvPr>
          <p:cNvSpPr txBox="1"/>
          <p:nvPr/>
        </p:nvSpPr>
        <p:spPr>
          <a:xfrm>
            <a:off x="288000" y="1080000"/>
            <a:ext cx="11520000" cy="257369"/>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・日本の年平均気温については</a:t>
            </a:r>
            <a:r>
              <a:rPr lang="en-US" altLang="ja-JP" sz="1200" dirty="0">
                <a:latin typeface="メイリオ" panose="020B0604030504040204" pitchFamily="50" charset="-128"/>
                <a:ea typeface="メイリオ" panose="020B0604030504040204" pitchFamily="50" charset="-128"/>
              </a:rPr>
              <a:t>100</a:t>
            </a:r>
            <a:r>
              <a:rPr lang="ja-JP" altLang="en-US" sz="1200" dirty="0">
                <a:latin typeface="メイリオ" panose="020B0604030504040204" pitchFamily="50" charset="-128"/>
                <a:ea typeface="メイリオ" panose="020B0604030504040204" pitchFamily="50" charset="-128"/>
              </a:rPr>
              <a:t>年当たり</a:t>
            </a:r>
            <a:r>
              <a:rPr lang="en-US" altLang="ja-JP" sz="1200" dirty="0">
                <a:latin typeface="メイリオ" panose="020B0604030504040204" pitchFamily="50" charset="-128"/>
                <a:ea typeface="メイリオ" panose="020B0604030504040204" pitchFamily="50" charset="-128"/>
              </a:rPr>
              <a:t>1.24℃</a:t>
            </a:r>
            <a:r>
              <a:rPr lang="ja-JP" altLang="en-US" sz="1200" dirty="0">
                <a:latin typeface="メイリオ" panose="020B0604030504040204" pitchFamily="50" charset="-128"/>
                <a:ea typeface="メイリオ" panose="020B0604030504040204" pitchFamily="50" charset="-128"/>
              </a:rPr>
              <a:t>と、世界平均を上回るペースで気温が上昇</a:t>
            </a:r>
          </a:p>
        </p:txBody>
      </p:sp>
      <p:sp>
        <p:nvSpPr>
          <p:cNvPr id="24" name="テキスト ボックス 23">
            <a:extLst>
              <a:ext uri="{FF2B5EF4-FFF2-40B4-BE49-F238E27FC236}">
                <a16:creationId xmlns:a16="http://schemas.microsoft.com/office/drawing/2014/main" id="{0D296D31-FAFA-4A39-9772-5CD5DC5F3B5F}"/>
              </a:ext>
            </a:extLst>
          </p:cNvPr>
          <p:cNvSpPr txBox="1"/>
          <p:nvPr/>
        </p:nvSpPr>
        <p:spPr>
          <a:xfrm>
            <a:off x="7429423" y="6427177"/>
            <a:ext cx="4625896" cy="234286"/>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出典：気象庁</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a:extLst>
              <a:ext uri="{FF2B5EF4-FFF2-40B4-BE49-F238E27FC236}">
                <a16:creationId xmlns:a16="http://schemas.microsoft.com/office/drawing/2014/main" id="{C2ED0FE6-58DD-40EA-B77C-5DC20FFB8CF3}"/>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第３回審議会資料再掲</a:t>
            </a:r>
            <a:endParaRPr lang="ja-JP" altLang="en-US" sz="1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2341112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87</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激甚化・頻発化する豪雨災害</a:t>
            </a:r>
          </a:p>
        </p:txBody>
      </p:sp>
      <p:pic>
        <p:nvPicPr>
          <p:cNvPr id="15" name="図 14">
            <a:extLst>
              <a:ext uri="{FF2B5EF4-FFF2-40B4-BE49-F238E27FC236}">
                <a16:creationId xmlns:a16="http://schemas.microsoft.com/office/drawing/2014/main" id="{1C1179D8-A331-4727-BDC2-30739205E9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0000" y="1692000"/>
            <a:ext cx="8784586" cy="4680000"/>
          </a:xfrm>
          <a:prstGeom prst="rect">
            <a:avLst/>
          </a:prstGeom>
        </p:spPr>
      </p:pic>
      <p:sp>
        <p:nvSpPr>
          <p:cNvPr id="22" name="テキスト ボックス 21">
            <a:extLst>
              <a:ext uri="{FF2B5EF4-FFF2-40B4-BE49-F238E27FC236}">
                <a16:creationId xmlns:a16="http://schemas.microsoft.com/office/drawing/2014/main" id="{1A1138A0-1508-43AC-A232-4069F0AA6C4A}"/>
              </a:ext>
            </a:extLst>
          </p:cNvPr>
          <p:cNvSpPr txBox="1"/>
          <p:nvPr/>
        </p:nvSpPr>
        <p:spPr>
          <a:xfrm>
            <a:off x="288000" y="1080000"/>
            <a:ext cx="11520000" cy="257369"/>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2018</a:t>
            </a:r>
            <a:r>
              <a:rPr lang="ja-JP" altLang="en-US" sz="1200" dirty="0">
                <a:latin typeface="メイリオ" panose="020B0604030504040204" pitchFamily="50" charset="-128"/>
                <a:ea typeface="メイリオ" panose="020B0604030504040204" pitchFamily="50" charset="-128"/>
              </a:rPr>
              <a:t>年（平成</a:t>
            </a:r>
            <a:r>
              <a:rPr lang="en-US" altLang="ja-JP" sz="1200" dirty="0">
                <a:latin typeface="メイリオ" panose="020B0604030504040204" pitchFamily="50" charset="-128"/>
                <a:ea typeface="メイリオ" panose="020B0604030504040204" pitchFamily="50" charset="-128"/>
              </a:rPr>
              <a:t>30</a:t>
            </a:r>
            <a:r>
              <a:rPr lang="ja-JP" altLang="en-US" sz="1200" dirty="0">
                <a:latin typeface="メイリオ" panose="020B0604030504040204" pitchFamily="50" charset="-128"/>
                <a:ea typeface="メイリオ" panose="020B0604030504040204" pitchFamily="50" charset="-128"/>
              </a:rPr>
              <a:t>年）は過去最多の</a:t>
            </a:r>
            <a:r>
              <a:rPr lang="en-US" altLang="ja-JP" sz="1200" dirty="0">
                <a:latin typeface="メイリオ" panose="020B0604030504040204" pitchFamily="50" charset="-128"/>
                <a:ea typeface="メイリオ" panose="020B0604030504040204" pitchFamily="50" charset="-128"/>
              </a:rPr>
              <a:t>3,459</a:t>
            </a:r>
            <a:r>
              <a:rPr lang="ja-JP" altLang="en-US" sz="1200" dirty="0">
                <a:latin typeface="メイリオ" panose="020B0604030504040204" pitchFamily="50" charset="-128"/>
                <a:ea typeface="メイリオ" panose="020B0604030504040204" pitchFamily="50" charset="-128"/>
              </a:rPr>
              <a:t>件、</a:t>
            </a:r>
            <a:r>
              <a:rPr lang="en-US" altLang="ja-JP" sz="1200" dirty="0">
                <a:latin typeface="メイリオ" panose="020B0604030504040204" pitchFamily="50" charset="-128"/>
                <a:ea typeface="メイリオ" panose="020B0604030504040204" pitchFamily="50" charset="-128"/>
              </a:rPr>
              <a:t>2019</a:t>
            </a:r>
            <a:r>
              <a:rPr lang="ja-JP" altLang="en-US" sz="1200" dirty="0">
                <a:latin typeface="メイリオ" panose="020B0604030504040204" pitchFamily="50" charset="-128"/>
                <a:ea typeface="メイリオ" panose="020B0604030504040204" pitchFamily="50" charset="-128"/>
              </a:rPr>
              <a:t>年も</a:t>
            </a:r>
            <a:r>
              <a:rPr lang="en-US" altLang="ja-JP" sz="1200" dirty="0">
                <a:latin typeface="メイリオ" panose="020B0604030504040204" pitchFamily="50" charset="-128"/>
                <a:ea typeface="メイリオ" panose="020B0604030504040204" pitchFamily="50" charset="-128"/>
              </a:rPr>
              <a:t>1,996</a:t>
            </a:r>
            <a:r>
              <a:rPr lang="ja-JP" altLang="en-US" sz="1200" dirty="0">
                <a:latin typeface="メイリオ" panose="020B0604030504040204" pitchFamily="50" charset="-128"/>
                <a:ea typeface="メイリオ" panose="020B0604030504040204" pitchFamily="50" charset="-128"/>
              </a:rPr>
              <a:t>件と非常に多くの土砂災害が発生</a:t>
            </a:r>
          </a:p>
        </p:txBody>
      </p:sp>
      <p:sp>
        <p:nvSpPr>
          <p:cNvPr id="26" name="テキスト ボックス 25">
            <a:extLst>
              <a:ext uri="{FF2B5EF4-FFF2-40B4-BE49-F238E27FC236}">
                <a16:creationId xmlns:a16="http://schemas.microsoft.com/office/drawing/2014/main" id="{F8EFC5D9-7F57-4834-8B29-23492B29CFBB}"/>
              </a:ext>
            </a:extLst>
          </p:cNvPr>
          <p:cNvSpPr txBox="1"/>
          <p:nvPr/>
        </p:nvSpPr>
        <p:spPr>
          <a:xfrm>
            <a:off x="7429423" y="6427177"/>
            <a:ext cx="4625896" cy="234286"/>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出典：国土交通省</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a:extLst>
              <a:ext uri="{FF2B5EF4-FFF2-40B4-BE49-F238E27FC236}">
                <a16:creationId xmlns:a16="http://schemas.microsoft.com/office/drawing/2014/main" id="{0527D8D9-7F5B-4837-9C22-CD6954B5FBB1}"/>
              </a:ext>
            </a:extLst>
          </p:cNvPr>
          <p:cNvSpPr txBox="1"/>
          <p:nvPr/>
        </p:nvSpPr>
        <p:spPr>
          <a:xfrm>
            <a:off x="10346813" y="105990"/>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第３回審議会資料再掲</a:t>
            </a:r>
            <a:endParaRPr lang="ja-JP" altLang="en-US" sz="1200" dirty="0">
              <a:latin typeface="メイリオ" panose="020B0604030504040204" pitchFamily="50" charset="-128"/>
              <a:ea typeface="メイリオ" panose="020B0604030504040204" pitchFamily="50" charset="-128"/>
            </a:endParaRPr>
          </a:p>
        </p:txBody>
      </p:sp>
      <p:sp>
        <p:nvSpPr>
          <p:cNvPr id="28" name="テキスト ボックス 27">
            <a:extLst>
              <a:ext uri="{FF2B5EF4-FFF2-40B4-BE49-F238E27FC236}">
                <a16:creationId xmlns:a16="http://schemas.microsoft.com/office/drawing/2014/main" id="{63DFC5A6-DA99-4D19-96E4-7FC4A2EFE608}"/>
              </a:ext>
            </a:extLst>
          </p:cNvPr>
          <p:cNvSpPr txBox="1"/>
          <p:nvPr/>
        </p:nvSpPr>
        <p:spPr>
          <a:xfrm>
            <a:off x="540000" y="1440000"/>
            <a:ext cx="6152369" cy="184666"/>
          </a:xfrm>
          <a:prstGeom prst="rect">
            <a:avLst/>
          </a:prstGeom>
          <a:noFill/>
        </p:spPr>
        <p:txBody>
          <a:bodyPr wrap="square" lIns="0" tIns="0" rIns="0" bIns="0">
            <a:spAutoFit/>
          </a:bodyPr>
          <a:lstStyle/>
          <a:p>
            <a:r>
              <a:rPr lang="ja-JP" altLang="en-US" sz="1200" b="1" dirty="0">
                <a:latin typeface="メイリオ" panose="020B0604030504040204" pitchFamily="50" charset="-128"/>
                <a:ea typeface="メイリオ" panose="020B0604030504040204" pitchFamily="50" charset="-128"/>
              </a:rPr>
              <a:t>土砂災害の発生件数の推移</a:t>
            </a:r>
          </a:p>
        </p:txBody>
      </p:sp>
      <p:sp>
        <p:nvSpPr>
          <p:cNvPr id="11" name="テキスト ボックス 10">
            <a:extLst>
              <a:ext uri="{FF2B5EF4-FFF2-40B4-BE49-F238E27FC236}">
                <a16:creationId xmlns:a16="http://schemas.microsoft.com/office/drawing/2014/main" id="{63F69722-5F0A-41D0-9D15-A97BE9265D88}"/>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地球温暖化や自然災害の激甚化・頻発化</a:t>
            </a:r>
          </a:p>
        </p:txBody>
      </p:sp>
    </p:spTree>
    <p:extLst>
      <p:ext uri="{BB962C8B-B14F-4D97-AF65-F5344CB8AC3E}">
        <p14:creationId xmlns:p14="http://schemas.microsoft.com/office/powerpoint/2010/main" val="11778505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88</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地球温暖化による大型台風・大雨リスクの増加</a:t>
            </a:r>
          </a:p>
        </p:txBody>
      </p:sp>
      <p:pic>
        <p:nvPicPr>
          <p:cNvPr id="3" name="図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92000" y="2251608"/>
            <a:ext cx="5323694" cy="2739013"/>
          </a:xfrm>
          <a:prstGeom prst="rect">
            <a:avLst/>
          </a:prstGeom>
        </p:spPr>
      </p:pic>
      <p:pic>
        <p:nvPicPr>
          <p:cNvPr id="4" name="図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0000" y="5344137"/>
            <a:ext cx="2791550" cy="1442589"/>
          </a:xfrm>
          <a:prstGeom prst="rect">
            <a:avLst/>
          </a:prstGeom>
        </p:spPr>
      </p:pic>
      <p:sp>
        <p:nvSpPr>
          <p:cNvPr id="6" name="テキスト ボックス 5"/>
          <p:cNvSpPr txBox="1"/>
          <p:nvPr/>
        </p:nvSpPr>
        <p:spPr>
          <a:xfrm>
            <a:off x="540000" y="1980000"/>
            <a:ext cx="3881120" cy="257369"/>
          </a:xfrm>
          <a:prstGeom prst="rect">
            <a:avLst/>
          </a:prstGeom>
          <a:noFill/>
        </p:spPr>
        <p:txBody>
          <a:bodyPr wrap="square" tIns="72000" bIns="0">
            <a:spAutoFit/>
          </a:bodyPr>
          <a:lstStyle>
            <a:defPPr>
              <a:defRPr lang="ja-JP"/>
            </a:defPPr>
            <a:lvl1pPr marL="261938" algn="just">
              <a:defRPr sz="1200">
                <a:latin typeface="メイリオ" panose="020B0604030504040204" pitchFamily="50" charset="-128"/>
                <a:ea typeface="メイリオ" panose="020B0604030504040204" pitchFamily="50" charset="-128"/>
              </a:defRPr>
            </a:lvl1pPr>
          </a:lstStyle>
          <a:p>
            <a:pPr marL="0"/>
            <a:r>
              <a:rPr lang="ja-JP" altLang="en-US" b="1" dirty="0"/>
              <a:t>日降水量</a:t>
            </a:r>
            <a:r>
              <a:rPr lang="en-US" altLang="ja-JP" b="1" dirty="0"/>
              <a:t>200</a:t>
            </a:r>
            <a:r>
              <a:rPr lang="ja-JP" altLang="en-US" b="1" dirty="0"/>
              <a:t>ミリ以上の年間日数の変化</a:t>
            </a:r>
          </a:p>
        </p:txBody>
      </p:sp>
      <p:sp>
        <p:nvSpPr>
          <p:cNvPr id="22" name="テキスト ボックス 21"/>
          <p:cNvSpPr txBox="1"/>
          <p:nvPr/>
        </p:nvSpPr>
        <p:spPr>
          <a:xfrm>
            <a:off x="5112000" y="1980000"/>
            <a:ext cx="6573862" cy="257369"/>
          </a:xfrm>
          <a:prstGeom prst="rect">
            <a:avLst/>
          </a:prstGeom>
          <a:noFill/>
        </p:spPr>
        <p:txBody>
          <a:bodyPr wrap="square" tIns="72000" bIns="0">
            <a:spAutoFit/>
          </a:bodyPr>
          <a:lstStyle>
            <a:defPPr>
              <a:defRPr lang="ja-JP"/>
            </a:defPPr>
            <a:lvl1pPr marL="261938" algn="just">
              <a:defRPr sz="1200">
                <a:latin typeface="メイリオ" panose="020B0604030504040204" pitchFamily="50" charset="-128"/>
                <a:ea typeface="メイリオ" panose="020B0604030504040204" pitchFamily="50" charset="-128"/>
              </a:defRPr>
            </a:lvl1pPr>
          </a:lstStyle>
          <a:p>
            <a:pPr marL="0"/>
            <a:r>
              <a:rPr lang="ja-JP" altLang="en-US" b="1" dirty="0"/>
              <a:t>日降水量</a:t>
            </a:r>
            <a:r>
              <a:rPr lang="en-US" altLang="ja-JP" b="1" dirty="0"/>
              <a:t>200</a:t>
            </a:r>
            <a:r>
              <a:rPr lang="ja-JP" altLang="en-US" b="1" dirty="0"/>
              <a:t>ミリ以上の大雨の年間発生回数の変化</a:t>
            </a:r>
            <a:r>
              <a:rPr lang="ja-JP" altLang="en-US" sz="1050" dirty="0"/>
              <a:t>（二酸化炭素の排出が高いレベルで続く場合）</a:t>
            </a:r>
            <a:endParaRPr lang="ja-JP" altLang="en-US" dirty="0"/>
          </a:p>
        </p:txBody>
      </p:sp>
      <p:sp>
        <p:nvSpPr>
          <p:cNvPr id="23" name="テキスト ボックス 22"/>
          <p:cNvSpPr txBox="1"/>
          <p:nvPr/>
        </p:nvSpPr>
        <p:spPr>
          <a:xfrm>
            <a:off x="540000" y="5047556"/>
            <a:ext cx="3881120" cy="257369"/>
          </a:xfrm>
          <a:prstGeom prst="rect">
            <a:avLst/>
          </a:prstGeom>
          <a:noFill/>
        </p:spPr>
        <p:txBody>
          <a:bodyPr wrap="square" tIns="72000" bIns="0">
            <a:spAutoFit/>
          </a:bodyPr>
          <a:lstStyle>
            <a:defPPr>
              <a:defRPr lang="ja-JP"/>
            </a:defPPr>
            <a:lvl1pPr marL="261938" algn="just">
              <a:defRPr sz="1200">
                <a:latin typeface="メイリオ" panose="020B0604030504040204" pitchFamily="50" charset="-128"/>
                <a:ea typeface="メイリオ" panose="020B0604030504040204" pitchFamily="50" charset="-128"/>
              </a:defRPr>
            </a:lvl1pPr>
          </a:lstStyle>
          <a:p>
            <a:pPr marL="0"/>
            <a:r>
              <a:rPr lang="ja-JP" altLang="en-US" b="1" dirty="0"/>
              <a:t>緯度別の台風の移動速度の変化</a:t>
            </a:r>
          </a:p>
        </p:txBody>
      </p:sp>
      <p:sp>
        <p:nvSpPr>
          <p:cNvPr id="24" name="テキスト ボックス 23">
            <a:extLst>
              <a:ext uri="{FF2B5EF4-FFF2-40B4-BE49-F238E27FC236}">
                <a16:creationId xmlns:a16="http://schemas.microsoft.com/office/drawing/2014/main" id="{53BB10D3-29C4-4441-B4C6-957029611C38}"/>
              </a:ext>
            </a:extLst>
          </p:cNvPr>
          <p:cNvSpPr txBox="1"/>
          <p:nvPr/>
        </p:nvSpPr>
        <p:spPr>
          <a:xfrm>
            <a:off x="288000" y="1080000"/>
            <a:ext cx="11520000" cy="811367"/>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・気象庁によると、</a:t>
            </a:r>
            <a:r>
              <a:rPr lang="en-US" altLang="ja-JP" sz="1200" dirty="0">
                <a:latin typeface="メイリオ" panose="020B0604030504040204" pitchFamily="50" charset="-128"/>
                <a:ea typeface="メイリオ" panose="020B0604030504040204" pitchFamily="50" charset="-128"/>
              </a:rPr>
              <a:t>1</a:t>
            </a:r>
            <a:r>
              <a:rPr lang="ja-JP" altLang="en-US" sz="1200" dirty="0">
                <a:latin typeface="メイリオ" panose="020B0604030504040204" pitchFamily="50" charset="-128"/>
                <a:ea typeface="メイリオ" panose="020B0604030504040204" pitchFamily="50" charset="-128"/>
              </a:rPr>
              <a:t>日の降水量が</a:t>
            </a:r>
            <a:r>
              <a:rPr lang="en-US" altLang="ja-JP" sz="1200" dirty="0">
                <a:latin typeface="メイリオ" panose="020B0604030504040204" pitchFamily="50" charset="-128"/>
                <a:ea typeface="メイリオ" panose="020B0604030504040204" pitchFamily="50" charset="-128"/>
              </a:rPr>
              <a:t>200</a:t>
            </a:r>
            <a:r>
              <a:rPr lang="ja-JP" altLang="en-US" sz="1200" dirty="0">
                <a:latin typeface="メイリオ" panose="020B0604030504040204" pitchFamily="50" charset="-128"/>
                <a:ea typeface="メイリオ" panose="020B0604030504040204" pitchFamily="50" charset="-128"/>
              </a:rPr>
              <a:t>ミリ以上という大雨を観測した日数は、増減を繰り返しながらも長期的に見れば増加傾向にある。また、「滝のように降る」</a:t>
            </a:r>
            <a:r>
              <a:rPr lang="en-US" altLang="ja-JP" sz="1200" dirty="0">
                <a:latin typeface="メイリオ" panose="020B0604030504040204" pitchFamily="50" charset="-128"/>
                <a:ea typeface="メイリオ" panose="020B0604030504040204" pitchFamily="50" charset="-128"/>
              </a:rPr>
              <a:t>1</a:t>
            </a:r>
            <a:r>
              <a:rPr lang="ja-JP" altLang="en-US" sz="1200" dirty="0">
                <a:latin typeface="メイリオ" panose="020B0604030504040204" pitchFamily="50" charset="-128"/>
                <a:ea typeface="メイリオ" panose="020B0604030504040204" pitchFamily="50" charset="-128"/>
              </a:rPr>
              <a:t>時間あたり</a:t>
            </a:r>
            <a:r>
              <a:rPr lang="en-US" altLang="ja-JP" sz="1200" dirty="0">
                <a:latin typeface="メイリオ" panose="020B0604030504040204" pitchFamily="50" charset="-128"/>
                <a:ea typeface="メイリオ" panose="020B0604030504040204" pitchFamily="50" charset="-128"/>
              </a:rPr>
              <a:t>50</a:t>
            </a:r>
            <a:r>
              <a:rPr lang="ja-JP" altLang="en-US" sz="1200" dirty="0">
                <a:latin typeface="メイリオ" panose="020B0604030504040204" pitchFamily="50" charset="-128"/>
                <a:ea typeface="メイリオ" panose="020B0604030504040204" pitchFamily="50" charset="-128"/>
              </a:rPr>
              <a:t>ミリ以上の短時間の強い雨の頻度が長期的に増加傾向にあるなど、雨の降り方に変化が見られる</a:t>
            </a:r>
          </a:p>
          <a:p>
            <a:pPr marL="146050" indent="-146050" algn="just"/>
            <a:r>
              <a:rPr lang="ja-JP" altLang="en-US" sz="1200" dirty="0">
                <a:latin typeface="メイリオ" panose="020B0604030504040204" pitchFamily="50" charset="-128"/>
                <a:ea typeface="メイリオ" panose="020B0604030504040204" pitchFamily="50" charset="-128"/>
              </a:rPr>
              <a:t>・気象庁の将来予測においても、温暖化が進むと、ほぼすべての地域で大雨の頻度が増加すると考えられており、増加リスクが懸念されている</a:t>
            </a:r>
          </a:p>
          <a:p>
            <a:pPr marL="146050" indent="-146050" algn="just"/>
            <a:r>
              <a:rPr lang="ja-JP" altLang="en-US" sz="1200" dirty="0">
                <a:latin typeface="メイリオ" panose="020B0604030504040204" pitchFamily="50" charset="-128"/>
                <a:ea typeface="メイリオ" panose="020B0604030504040204" pitchFamily="50" charset="-128"/>
              </a:rPr>
              <a:t>・また、今世紀末に地球の平均気温が工業化以前と比較して</a:t>
            </a:r>
            <a:r>
              <a:rPr lang="en-US" altLang="ja-JP" sz="1200" dirty="0">
                <a:latin typeface="メイリオ" panose="020B0604030504040204" pitchFamily="50" charset="-128"/>
                <a:ea typeface="メイリオ" panose="020B0604030504040204" pitchFamily="50" charset="-128"/>
              </a:rPr>
              <a:t>4℃</a:t>
            </a:r>
            <a:r>
              <a:rPr lang="ja-JP" altLang="en-US" sz="1200" dirty="0">
                <a:latin typeface="メイリオ" panose="020B0604030504040204" pitchFamily="50" charset="-128"/>
                <a:ea typeface="メイリオ" panose="020B0604030504040204" pitchFamily="50" charset="-128"/>
              </a:rPr>
              <a:t>上昇した状態では、台風の移動速度が約</a:t>
            </a:r>
            <a:r>
              <a:rPr lang="en-US" altLang="ja-JP" sz="1200" dirty="0">
                <a:latin typeface="メイリオ" panose="020B0604030504040204" pitchFamily="50" charset="-128"/>
                <a:ea typeface="メイリオ" panose="020B0604030504040204" pitchFamily="50" charset="-128"/>
              </a:rPr>
              <a:t>10%</a:t>
            </a:r>
            <a:r>
              <a:rPr lang="ja-JP" altLang="en-US" sz="1200" dirty="0">
                <a:latin typeface="メイリオ" panose="020B0604030504040204" pitchFamily="50" charset="-128"/>
                <a:ea typeface="メイリオ" panose="020B0604030504040204" pitchFamily="50" charset="-128"/>
              </a:rPr>
              <a:t>遅くなると予測されている</a:t>
            </a:r>
          </a:p>
        </p:txBody>
      </p:sp>
      <p:grpSp>
        <p:nvGrpSpPr>
          <p:cNvPr id="7" name="グループ化 6">
            <a:extLst>
              <a:ext uri="{FF2B5EF4-FFF2-40B4-BE49-F238E27FC236}">
                <a16:creationId xmlns:a16="http://schemas.microsoft.com/office/drawing/2014/main" id="{C2D3A23A-3943-4397-9344-275E41E6E76A}"/>
              </a:ext>
            </a:extLst>
          </p:cNvPr>
          <p:cNvGrpSpPr/>
          <p:nvPr/>
        </p:nvGrpSpPr>
        <p:grpSpPr>
          <a:xfrm>
            <a:off x="720000" y="2251609"/>
            <a:ext cx="4320000" cy="2696195"/>
            <a:chOff x="720000" y="2251609"/>
            <a:chExt cx="4320000" cy="2696195"/>
          </a:xfrm>
        </p:grpSpPr>
        <p:pic>
          <p:nvPicPr>
            <p:cNvPr id="2" name="図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0000" y="2450077"/>
              <a:ext cx="4320000" cy="2244469"/>
            </a:xfrm>
            <a:prstGeom prst="rect">
              <a:avLst/>
            </a:prstGeom>
          </p:spPr>
        </p:pic>
        <p:sp>
          <p:nvSpPr>
            <p:cNvPr id="25" name="テキスト ボックス 24">
              <a:extLst>
                <a:ext uri="{FF2B5EF4-FFF2-40B4-BE49-F238E27FC236}">
                  <a16:creationId xmlns:a16="http://schemas.microsoft.com/office/drawing/2014/main" id="{E460A9C3-733D-48C2-A28E-A32822041710}"/>
                </a:ext>
              </a:extLst>
            </p:cNvPr>
            <p:cNvSpPr txBox="1"/>
            <p:nvPr/>
          </p:nvSpPr>
          <p:spPr>
            <a:xfrm>
              <a:off x="720000" y="4696009"/>
              <a:ext cx="4320000" cy="251795"/>
            </a:xfrm>
            <a:prstGeom prst="rect">
              <a:avLst/>
            </a:prstGeom>
            <a:noFill/>
          </p:spPr>
          <p:txBody>
            <a:bodyPr wrap="square" lIns="36000" tIns="36000" rIns="36000" bIns="0">
              <a:spAutoFit/>
            </a:bodyPr>
            <a:lstStyle/>
            <a:p>
              <a:pPr algn="just"/>
              <a:r>
                <a:rPr lang="ja-JP" altLang="en-US" sz="700" spc="-40" dirty="0">
                  <a:latin typeface="メイリオ" panose="020B0604030504040204" pitchFamily="50" charset="-128"/>
                  <a:ea typeface="メイリオ" panose="020B0604030504040204" pitchFamily="50" charset="-128"/>
                </a:rPr>
                <a:t>棒グラフ（緑）は</a:t>
              </a:r>
              <a:r>
                <a:rPr lang="en-US" altLang="ja-JP" sz="700" spc="-40" dirty="0">
                  <a:latin typeface="メイリオ" panose="020B0604030504040204" pitchFamily="50" charset="-128"/>
                  <a:ea typeface="メイリオ" panose="020B0604030504040204" pitchFamily="50" charset="-128"/>
                </a:rPr>
                <a:t>1</a:t>
              </a:r>
              <a:r>
                <a:rPr lang="ja-JP" altLang="en-US" sz="700" spc="-40" dirty="0">
                  <a:latin typeface="メイリオ" panose="020B0604030504040204" pitchFamily="50" charset="-128"/>
                  <a:ea typeface="メイリオ" panose="020B0604030504040204" pitchFamily="50" charset="-128"/>
                </a:rPr>
                <a:t>地点当たりの各年の日降水量</a:t>
              </a:r>
              <a:r>
                <a:rPr lang="en-US" altLang="ja-JP" sz="700" spc="-40" dirty="0">
                  <a:latin typeface="メイリオ" panose="020B0604030504040204" pitchFamily="50" charset="-128"/>
                  <a:ea typeface="メイリオ" panose="020B0604030504040204" pitchFamily="50" charset="-128"/>
                </a:rPr>
                <a:t>200</a:t>
              </a:r>
              <a:r>
                <a:rPr lang="ja-JP" altLang="en-US" sz="700" spc="-40" dirty="0">
                  <a:latin typeface="メイリオ" panose="020B0604030504040204" pitchFamily="50" charset="-128"/>
                  <a:ea typeface="メイリオ" panose="020B0604030504040204" pitchFamily="50" charset="-128"/>
                </a:rPr>
                <a:t>ミリ以上の年間日数。年ごと、あるいは青線（</a:t>
              </a:r>
              <a:r>
                <a:rPr lang="en-US" altLang="ja-JP" sz="700" spc="-40" dirty="0">
                  <a:latin typeface="メイリオ" panose="020B0604030504040204" pitchFamily="50" charset="-128"/>
                  <a:ea typeface="メイリオ" panose="020B0604030504040204" pitchFamily="50" charset="-128"/>
                </a:rPr>
                <a:t>5</a:t>
              </a:r>
              <a:r>
                <a:rPr lang="ja-JP" altLang="en-US" sz="700" spc="-40" dirty="0">
                  <a:latin typeface="メイリオ" panose="020B0604030504040204" pitchFamily="50" charset="-128"/>
                  <a:ea typeface="メイリオ" panose="020B0604030504040204" pitchFamily="50" charset="-128"/>
                </a:rPr>
                <a:t>年移動平均）で示される数年ごとの変動を繰り返しながらも、赤線で示されるように長期的に大雨の頻度は増加している。</a:t>
              </a:r>
            </a:p>
          </p:txBody>
        </p:sp>
        <p:sp>
          <p:nvSpPr>
            <p:cNvPr id="26" name="テキスト ボックス 25">
              <a:extLst>
                <a:ext uri="{FF2B5EF4-FFF2-40B4-BE49-F238E27FC236}">
                  <a16:creationId xmlns:a16="http://schemas.microsoft.com/office/drawing/2014/main" id="{3CF40A6F-985E-49DA-95C5-C4CE15495E4B}"/>
                </a:ext>
              </a:extLst>
            </p:cNvPr>
            <p:cNvSpPr txBox="1"/>
            <p:nvPr/>
          </p:nvSpPr>
          <p:spPr>
            <a:xfrm>
              <a:off x="720000" y="2251609"/>
              <a:ext cx="4320000" cy="180425"/>
            </a:xfrm>
            <a:prstGeom prst="rect">
              <a:avLst/>
            </a:prstGeom>
            <a:noFill/>
          </p:spPr>
          <p:txBody>
            <a:bodyPr wrap="square" tIns="72000" bIns="0">
              <a:spAutoFit/>
            </a:bodyPr>
            <a:lstStyle/>
            <a:p>
              <a:pPr algn="ctr"/>
              <a:r>
                <a:rPr lang="en-US" altLang="ja-JP" sz="700" dirty="0">
                  <a:latin typeface="メイリオ" panose="020B0604030504040204" pitchFamily="50" charset="-128"/>
                  <a:ea typeface="メイリオ" panose="020B0604030504040204" pitchFamily="50" charset="-128"/>
                </a:rPr>
                <a:t>[51</a:t>
              </a:r>
              <a:r>
                <a:rPr lang="ja-JP" altLang="en-US" sz="700" dirty="0">
                  <a:latin typeface="メイリオ" panose="020B0604030504040204" pitchFamily="50" charset="-128"/>
                  <a:ea typeface="メイリオ" panose="020B0604030504040204" pitchFamily="50" charset="-128"/>
                </a:rPr>
                <a:t>地点平均</a:t>
              </a:r>
              <a:r>
                <a:rPr lang="en-US" altLang="ja-JP" sz="700" dirty="0">
                  <a:latin typeface="メイリオ" panose="020B0604030504040204" pitchFamily="50" charset="-128"/>
                  <a:ea typeface="メイリオ" panose="020B0604030504040204" pitchFamily="50" charset="-128"/>
                </a:rPr>
                <a:t>]</a:t>
              </a:r>
              <a:r>
                <a:rPr lang="ja-JP" altLang="en-US" sz="700" dirty="0">
                  <a:latin typeface="メイリオ" panose="020B0604030504040204" pitchFamily="50" charset="-128"/>
                  <a:ea typeface="メイリオ" panose="020B0604030504040204" pitchFamily="50" charset="-128"/>
                </a:rPr>
                <a:t>日降水量</a:t>
              </a:r>
              <a:r>
                <a:rPr lang="en-US" altLang="ja-JP" sz="700" dirty="0">
                  <a:latin typeface="メイリオ" panose="020B0604030504040204" pitchFamily="50" charset="-128"/>
                  <a:ea typeface="メイリオ" panose="020B0604030504040204" pitchFamily="50" charset="-128"/>
                </a:rPr>
                <a:t>200</a:t>
              </a:r>
              <a:r>
                <a:rPr lang="ja-JP" altLang="en-US" sz="700" dirty="0">
                  <a:latin typeface="メイリオ" panose="020B0604030504040204" pitchFamily="50" charset="-128"/>
                  <a:ea typeface="メイリオ" panose="020B0604030504040204" pitchFamily="50" charset="-128"/>
                </a:rPr>
                <a:t>ミリ以上の年間日数</a:t>
              </a:r>
            </a:p>
          </p:txBody>
        </p:sp>
      </p:grpSp>
      <p:sp>
        <p:nvSpPr>
          <p:cNvPr id="27" name="テキスト ボックス 26">
            <a:extLst>
              <a:ext uri="{FF2B5EF4-FFF2-40B4-BE49-F238E27FC236}">
                <a16:creationId xmlns:a16="http://schemas.microsoft.com/office/drawing/2014/main" id="{2DA0CDE6-0767-45D4-B054-3D8A0B2789FB}"/>
              </a:ext>
            </a:extLst>
          </p:cNvPr>
          <p:cNvSpPr txBox="1"/>
          <p:nvPr/>
        </p:nvSpPr>
        <p:spPr>
          <a:xfrm>
            <a:off x="10488168" y="2582294"/>
            <a:ext cx="1436796" cy="1042199"/>
          </a:xfrm>
          <a:prstGeom prst="rect">
            <a:avLst/>
          </a:prstGeom>
          <a:noFill/>
        </p:spPr>
        <p:txBody>
          <a:bodyPr wrap="square" tIns="72000" bIns="0">
            <a:spAutoFit/>
          </a:bodyPr>
          <a:lstStyle/>
          <a:p>
            <a:pPr algn="just"/>
            <a:r>
              <a:rPr lang="ja-JP" altLang="en-US" sz="700" dirty="0">
                <a:latin typeface="メイリオ" panose="020B0604030504040204" pitchFamily="50" charset="-128"/>
                <a:ea typeface="メイリオ" panose="020B0604030504040204" pitchFamily="50" charset="-128"/>
              </a:rPr>
              <a:t>青い棒グラフは将来（</a:t>
            </a:r>
            <a:r>
              <a:rPr lang="en-US" altLang="ja-JP" sz="700" dirty="0">
                <a:latin typeface="メイリオ" panose="020B0604030504040204" pitchFamily="50" charset="-128"/>
                <a:ea typeface="メイリオ" panose="020B0604030504040204" pitchFamily="50" charset="-128"/>
              </a:rPr>
              <a:t>2076</a:t>
            </a:r>
            <a:r>
              <a:rPr lang="ja-JP" altLang="en-US" sz="700" dirty="0">
                <a:latin typeface="メイリオ" panose="020B0604030504040204" pitchFamily="50" charset="-128"/>
                <a:ea typeface="メイリオ" panose="020B0604030504040204" pitchFamily="50" charset="-128"/>
              </a:rPr>
              <a:t>～</a:t>
            </a:r>
            <a:r>
              <a:rPr lang="en-US" altLang="ja-JP" sz="700" dirty="0">
                <a:latin typeface="メイリオ" panose="020B0604030504040204" pitchFamily="50" charset="-128"/>
                <a:ea typeface="メイリオ" panose="020B0604030504040204" pitchFamily="50" charset="-128"/>
              </a:rPr>
              <a:t>2095</a:t>
            </a:r>
            <a:r>
              <a:rPr lang="ja-JP" altLang="en-US" sz="700" dirty="0">
                <a:latin typeface="メイリオ" panose="020B0604030504040204" pitchFamily="50" charset="-128"/>
                <a:ea typeface="メイリオ" panose="020B0604030504040204" pitchFamily="50" charset="-128"/>
              </a:rPr>
              <a:t>年の平均）における、灰色の棒グラフは現在（</a:t>
            </a:r>
            <a:r>
              <a:rPr lang="en-US" altLang="ja-JP" sz="700" dirty="0">
                <a:latin typeface="メイリオ" panose="020B0604030504040204" pitchFamily="50" charset="-128"/>
                <a:ea typeface="メイリオ" panose="020B0604030504040204" pitchFamily="50" charset="-128"/>
              </a:rPr>
              <a:t>1980</a:t>
            </a:r>
            <a:r>
              <a:rPr lang="ja-JP" altLang="en-US" sz="700" dirty="0">
                <a:latin typeface="メイリオ" panose="020B0604030504040204" pitchFamily="50" charset="-128"/>
                <a:ea typeface="メイリオ" panose="020B0604030504040204" pitchFamily="50" charset="-128"/>
              </a:rPr>
              <a:t>～</a:t>
            </a:r>
            <a:r>
              <a:rPr lang="en-US" altLang="ja-JP" sz="700" dirty="0">
                <a:latin typeface="メイリオ" panose="020B0604030504040204" pitchFamily="50" charset="-128"/>
                <a:ea typeface="メイリオ" panose="020B0604030504040204" pitchFamily="50" charset="-128"/>
              </a:rPr>
              <a:t>1999</a:t>
            </a:r>
            <a:r>
              <a:rPr lang="ja-JP" altLang="en-US" sz="700" dirty="0">
                <a:latin typeface="メイリオ" panose="020B0604030504040204" pitchFamily="50" charset="-128"/>
                <a:ea typeface="メイリオ" panose="020B0604030504040204" pitchFamily="50" charset="-128"/>
              </a:rPr>
              <a:t>年の平均）における、それぞれの日降水量</a:t>
            </a:r>
            <a:r>
              <a:rPr lang="en-US" altLang="ja-JP" sz="700" dirty="0">
                <a:latin typeface="メイリオ" panose="020B0604030504040204" pitchFamily="50" charset="-128"/>
                <a:ea typeface="メイリオ" panose="020B0604030504040204" pitchFamily="50" charset="-128"/>
              </a:rPr>
              <a:t>200</a:t>
            </a:r>
            <a:r>
              <a:rPr lang="ja-JP" altLang="en-US" sz="700" dirty="0">
                <a:latin typeface="メイリオ" panose="020B0604030504040204" pitchFamily="50" charset="-128"/>
                <a:ea typeface="メイリオ" panose="020B0604030504040204" pitchFamily="50" charset="-128"/>
              </a:rPr>
              <a:t>ミリ以上の大雨の年間発生回数（</a:t>
            </a:r>
            <a:r>
              <a:rPr lang="en-US" altLang="ja-JP" sz="700" dirty="0">
                <a:latin typeface="メイリオ" panose="020B0604030504040204" pitchFamily="50" charset="-128"/>
                <a:ea typeface="メイリオ" panose="020B0604030504040204" pitchFamily="50" charset="-128"/>
              </a:rPr>
              <a:t>1</a:t>
            </a:r>
            <a:r>
              <a:rPr lang="ja-JP" altLang="en-US" sz="700" dirty="0">
                <a:latin typeface="メイリオ" panose="020B0604030504040204" pitchFamily="50" charset="-128"/>
                <a:ea typeface="メイリオ" panose="020B0604030504040204" pitchFamily="50" charset="-128"/>
              </a:rPr>
              <a:t>地点あたり）を示している。細い縦棒はそれぞれの期間の年ごとの変動の幅を示している。</a:t>
            </a:r>
          </a:p>
        </p:txBody>
      </p:sp>
      <p:sp>
        <p:nvSpPr>
          <p:cNvPr id="28" name="テキスト ボックス 27">
            <a:extLst>
              <a:ext uri="{FF2B5EF4-FFF2-40B4-BE49-F238E27FC236}">
                <a16:creationId xmlns:a16="http://schemas.microsoft.com/office/drawing/2014/main" id="{CE39CE28-0B12-4868-A209-47581936E208}"/>
              </a:ext>
            </a:extLst>
          </p:cNvPr>
          <p:cNvSpPr txBox="1"/>
          <p:nvPr/>
        </p:nvSpPr>
        <p:spPr>
          <a:xfrm>
            <a:off x="2831904" y="5937888"/>
            <a:ext cx="4320000" cy="574961"/>
          </a:xfrm>
          <a:prstGeom prst="rect">
            <a:avLst/>
          </a:prstGeom>
          <a:noFill/>
        </p:spPr>
        <p:txBody>
          <a:bodyPr wrap="square" lIns="36000" tIns="36000" rIns="36000" bIns="0">
            <a:spAutoFit/>
          </a:bodyPr>
          <a:lstStyle/>
          <a:p>
            <a:pPr algn="just"/>
            <a:r>
              <a:rPr lang="ja-JP" altLang="en-US" sz="700" dirty="0">
                <a:latin typeface="メイリオ" panose="020B0604030504040204" pitchFamily="50" charset="-128"/>
                <a:ea typeface="メイリオ" panose="020B0604030504040204" pitchFamily="50" charset="-128"/>
              </a:rPr>
              <a:t>「現在気候実験」と「将来気候実験」における台風の移動速度。黒線は、現在の気候を再現する「現在気候実験」に基づく各緯度帯における台風の平均移動速度。赤線は、地球温暖化が進行した将来の気候を予測する「将来気候変動」に基づく各緯度帯における他風の平均移動速度。横軸は緯度、縦軸は移動速度（キロメートル毎時）。地球温暖化により、将来、相対的に移動速度の速い中緯度帯において台風の移動速度が約</a:t>
            </a:r>
            <a:r>
              <a:rPr lang="en-US" altLang="ja-JP" sz="700" dirty="0">
                <a:latin typeface="メイリオ" panose="020B0604030504040204" pitchFamily="50" charset="-128"/>
                <a:ea typeface="メイリオ" panose="020B0604030504040204" pitchFamily="50" charset="-128"/>
              </a:rPr>
              <a:t>10%</a:t>
            </a:r>
            <a:r>
              <a:rPr lang="ja-JP" altLang="en-US" sz="700" dirty="0">
                <a:latin typeface="メイリオ" panose="020B0604030504040204" pitchFamily="50" charset="-128"/>
                <a:ea typeface="メイリオ" panose="020B0604030504040204" pitchFamily="50" charset="-128"/>
              </a:rPr>
              <a:t>遅くなります。</a:t>
            </a:r>
          </a:p>
        </p:txBody>
      </p:sp>
      <p:sp>
        <p:nvSpPr>
          <p:cNvPr id="29" name="テキスト ボックス 28">
            <a:extLst>
              <a:ext uri="{FF2B5EF4-FFF2-40B4-BE49-F238E27FC236}">
                <a16:creationId xmlns:a16="http://schemas.microsoft.com/office/drawing/2014/main" id="{8FA12200-D0C3-4986-A051-E1FEDA771045}"/>
              </a:ext>
            </a:extLst>
          </p:cNvPr>
          <p:cNvSpPr txBox="1"/>
          <p:nvPr/>
        </p:nvSpPr>
        <p:spPr>
          <a:xfrm>
            <a:off x="2773970" y="5505987"/>
            <a:ext cx="1340830" cy="316134"/>
          </a:xfrm>
          <a:prstGeom prst="rect">
            <a:avLst/>
          </a:prstGeom>
          <a:solidFill>
            <a:schemeClr val="bg1"/>
          </a:solidFill>
        </p:spPr>
        <p:txBody>
          <a:bodyPr wrap="square" lIns="36000" tIns="36000" rIns="36000" bIns="0">
            <a:noAutofit/>
          </a:bodyPr>
          <a:lstStyle/>
          <a:p>
            <a:pPr algn="just"/>
            <a:r>
              <a:rPr lang="ja-JP" altLang="en-US" sz="800" u="sng" dirty="0">
                <a:latin typeface="メイリオ" panose="020B0604030504040204" pitchFamily="50" charset="-128"/>
                <a:ea typeface="メイリオ" panose="020B0604030504040204" pitchFamily="50" charset="-128"/>
              </a:rPr>
              <a:t>日本の位置する中緯度帯で移動速度が約</a:t>
            </a:r>
            <a:r>
              <a:rPr lang="en-US" altLang="ja-JP" sz="800" u="sng" dirty="0">
                <a:latin typeface="メイリオ" panose="020B0604030504040204" pitchFamily="50" charset="-128"/>
                <a:ea typeface="メイリオ" panose="020B0604030504040204" pitchFamily="50" charset="-128"/>
              </a:rPr>
              <a:t>10%</a:t>
            </a:r>
            <a:r>
              <a:rPr lang="ja-JP" altLang="en-US" sz="800" u="sng" dirty="0">
                <a:latin typeface="メイリオ" panose="020B0604030504040204" pitchFamily="50" charset="-128"/>
                <a:ea typeface="メイリオ" panose="020B0604030504040204" pitchFamily="50" charset="-128"/>
              </a:rPr>
              <a:t>遅くなる</a:t>
            </a:r>
          </a:p>
        </p:txBody>
      </p:sp>
      <p:sp>
        <p:nvSpPr>
          <p:cNvPr id="30" name="テキスト ボックス 29">
            <a:extLst>
              <a:ext uri="{FF2B5EF4-FFF2-40B4-BE49-F238E27FC236}">
                <a16:creationId xmlns:a16="http://schemas.microsoft.com/office/drawing/2014/main" id="{E9D22501-07FA-4912-84E0-8ACB68A98A16}"/>
              </a:ext>
            </a:extLst>
          </p:cNvPr>
          <p:cNvSpPr txBox="1"/>
          <p:nvPr/>
        </p:nvSpPr>
        <p:spPr>
          <a:xfrm>
            <a:off x="7429423" y="6427177"/>
            <a:ext cx="4625896" cy="234286"/>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出典：気象業務はいま</a:t>
            </a:r>
            <a:r>
              <a:rPr lang="en-US" altLang="ja-JP" sz="1050" dirty="0">
                <a:latin typeface="メイリオ" panose="020B0604030504040204" pitchFamily="50" charset="-128"/>
                <a:ea typeface="メイリオ" panose="020B0604030504040204" pitchFamily="50" charset="-128"/>
              </a:rPr>
              <a:t>2020</a:t>
            </a:r>
            <a:r>
              <a:rPr lang="ja-JP" altLang="en-US" sz="1050" dirty="0">
                <a:latin typeface="メイリオ" panose="020B0604030504040204" pitchFamily="50" charset="-128"/>
                <a:ea typeface="メイリオ" panose="020B0604030504040204" pitchFamily="50" charset="-128"/>
              </a:rPr>
              <a:t>、</a:t>
            </a:r>
            <a:r>
              <a:rPr lang="en-US" altLang="ja-JP" sz="1050" dirty="0">
                <a:latin typeface="メイリオ" panose="020B0604030504040204" pitchFamily="50" charset="-128"/>
                <a:ea typeface="メイリオ" panose="020B0604030504040204" pitchFamily="50" charset="-128"/>
              </a:rPr>
              <a:t>2021</a:t>
            </a:r>
            <a:r>
              <a:rPr lang="ja-JP" altLang="en-US" sz="1050" dirty="0">
                <a:latin typeface="メイリオ" panose="020B0604030504040204" pitchFamily="50" charset="-128"/>
                <a:ea typeface="メイリオ" panose="020B0604030504040204" pitchFamily="50" charset="-128"/>
              </a:rPr>
              <a:t>（気象庁）</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a:extLst>
              <a:ext uri="{FF2B5EF4-FFF2-40B4-BE49-F238E27FC236}">
                <a16:creationId xmlns:a16="http://schemas.microsoft.com/office/drawing/2014/main" id="{4D0424AD-91CC-4185-9A80-C3EDB5B1BB58}"/>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地球温暖化や自然災害の激甚化・頻発化</a:t>
            </a:r>
          </a:p>
        </p:txBody>
      </p:sp>
    </p:spTree>
    <p:extLst>
      <p:ext uri="{BB962C8B-B14F-4D97-AF65-F5344CB8AC3E}">
        <p14:creationId xmlns:p14="http://schemas.microsoft.com/office/powerpoint/2010/main" val="167721781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89</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多発する大規模地震</a:t>
            </a:r>
          </a:p>
        </p:txBody>
      </p:sp>
      <p:sp>
        <p:nvSpPr>
          <p:cNvPr id="23" name="テキスト ボックス 22">
            <a:extLst>
              <a:ext uri="{FF2B5EF4-FFF2-40B4-BE49-F238E27FC236}">
                <a16:creationId xmlns:a16="http://schemas.microsoft.com/office/drawing/2014/main" id="{C08EE6A9-1A7E-454B-9C01-F87D9BC6D5A8}"/>
              </a:ext>
            </a:extLst>
          </p:cNvPr>
          <p:cNvSpPr txBox="1"/>
          <p:nvPr/>
        </p:nvSpPr>
        <p:spPr>
          <a:xfrm>
            <a:off x="288000" y="1080000"/>
            <a:ext cx="11520000" cy="811367"/>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・令和６年１月に令和</a:t>
            </a:r>
            <a:r>
              <a:rPr lang="en-US" altLang="ja-JP" sz="1200" dirty="0">
                <a:latin typeface="メイリオ" panose="020B0604030504040204" pitchFamily="50" charset="-128"/>
                <a:ea typeface="メイリオ" panose="020B0604030504040204" pitchFamily="50" charset="-128"/>
              </a:rPr>
              <a:t>6</a:t>
            </a:r>
            <a:r>
              <a:rPr lang="ja-JP" altLang="en-US" sz="1200" dirty="0">
                <a:latin typeface="メイリオ" panose="020B0604030504040204" pitchFamily="50" charset="-128"/>
                <a:ea typeface="メイリオ" panose="020B0604030504040204" pitchFamily="50" charset="-128"/>
              </a:rPr>
              <a:t>年能登半島地震が発生するなど、従来から自然災害による甚大な被害に見舞われてきた。海岸線が長く複雑であるため、地震の際は津波による被害が発生しやすい特徴がある</a:t>
            </a:r>
          </a:p>
          <a:p>
            <a:pPr marL="146050" indent="-146050" algn="just"/>
            <a:r>
              <a:rPr lang="ja-JP" altLang="en-US" sz="1200" dirty="0">
                <a:latin typeface="メイリオ" panose="020B0604030504040204" pitchFamily="50" charset="-128"/>
                <a:ea typeface="メイリオ" panose="020B0604030504040204" pitchFamily="50" charset="-128"/>
              </a:rPr>
              <a:t>・南海トラフ地震、首都直下地震や日本海溝・千島海溝周辺海溝型地震といった大規模地震の発生確率が高まっており、とくに南海トラフ地震は大阪府を含む広い範囲での被害想定がなされている</a:t>
            </a:r>
          </a:p>
        </p:txBody>
      </p:sp>
      <p:sp>
        <p:nvSpPr>
          <p:cNvPr id="25" name="テキスト ボックス 24">
            <a:extLst>
              <a:ext uri="{FF2B5EF4-FFF2-40B4-BE49-F238E27FC236}">
                <a16:creationId xmlns:a16="http://schemas.microsoft.com/office/drawing/2014/main" id="{05BBA964-F183-4476-8970-70716023EF3D}"/>
              </a:ext>
            </a:extLst>
          </p:cNvPr>
          <p:cNvSpPr txBox="1"/>
          <p:nvPr/>
        </p:nvSpPr>
        <p:spPr>
          <a:xfrm>
            <a:off x="7429423" y="6427177"/>
            <a:ext cx="4625896" cy="234286"/>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出典：国土交通白書</a:t>
            </a:r>
            <a:r>
              <a:rPr lang="en-US" altLang="ja-JP" sz="1050" dirty="0">
                <a:latin typeface="メイリオ" panose="020B0604030504040204" pitchFamily="50" charset="-128"/>
                <a:ea typeface="メイリオ" panose="020B0604030504040204" pitchFamily="50" charset="-128"/>
              </a:rPr>
              <a:t>2021</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050" name="Picture 2" descr="図表Ⅰ-1-1-27 南海トラフ地震の震度分布">
            <a:extLst>
              <a:ext uri="{FF2B5EF4-FFF2-40B4-BE49-F238E27FC236}">
                <a16:creationId xmlns:a16="http://schemas.microsoft.com/office/drawing/2014/main" id="{BEFEBF27-2F68-4FC5-A3AB-E25D99D8B8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5" t="902" r="387" b="990"/>
          <a:stretch/>
        </p:blipFill>
        <p:spPr bwMode="auto">
          <a:xfrm>
            <a:off x="6300000" y="2246506"/>
            <a:ext cx="5040607" cy="3240000"/>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図表Ⅰ-1-1-26 大規模地震による被害想定">
            <a:extLst>
              <a:ext uri="{FF2B5EF4-FFF2-40B4-BE49-F238E27FC236}">
                <a16:creationId xmlns:a16="http://schemas.microsoft.com/office/drawing/2014/main" id="{02553F74-1161-42B7-91D3-D3C1EE640D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991" y="2246506"/>
            <a:ext cx="4962257" cy="3240000"/>
          </a:xfrm>
          <a:prstGeom prst="rect">
            <a:avLst/>
          </a:prstGeom>
          <a:noFill/>
          <a:extLst>
            <a:ext uri="{909E8E84-426E-40DD-AFC4-6F175D3DCCD1}">
              <a14:hiddenFill xmlns:a14="http://schemas.microsoft.com/office/drawing/2010/main">
                <a:solidFill>
                  <a:srgbClr val="FFFFFF"/>
                </a:solidFill>
              </a14:hiddenFill>
            </a:ext>
          </a:extLst>
        </p:spPr>
      </p:pic>
      <p:sp>
        <p:nvSpPr>
          <p:cNvPr id="26" name="テキスト ボックス 25">
            <a:extLst>
              <a:ext uri="{FF2B5EF4-FFF2-40B4-BE49-F238E27FC236}">
                <a16:creationId xmlns:a16="http://schemas.microsoft.com/office/drawing/2014/main" id="{33F1D97E-8929-490B-B91E-8B67F62F7F01}"/>
              </a:ext>
            </a:extLst>
          </p:cNvPr>
          <p:cNvSpPr txBox="1"/>
          <p:nvPr/>
        </p:nvSpPr>
        <p:spPr>
          <a:xfrm>
            <a:off x="6300000" y="5508000"/>
            <a:ext cx="4366425" cy="498016"/>
          </a:xfrm>
          <a:prstGeom prst="rect">
            <a:avLst/>
          </a:prstGeom>
          <a:noFill/>
        </p:spPr>
        <p:txBody>
          <a:bodyPr wrap="square" lIns="0" tIns="36000" rIns="0" bIns="0">
            <a:spAutoFit/>
          </a:bodyPr>
          <a:lstStyle/>
          <a:p>
            <a:pPr algn="just"/>
            <a:r>
              <a:rPr lang="ja-JP" altLang="en-US" sz="1000" dirty="0">
                <a:latin typeface="メイリオ" panose="020B0604030504040204" pitchFamily="50" charset="-128"/>
                <a:ea typeface="メイリオ" panose="020B0604030504040204" pitchFamily="50" charset="-128"/>
              </a:rPr>
              <a:t>（注）強震波形</a:t>
            </a:r>
            <a:r>
              <a:rPr lang="en-US" altLang="ja-JP" sz="1000" dirty="0">
                <a:latin typeface="メイリオ" panose="020B0604030504040204" pitchFamily="50" charset="-128"/>
                <a:ea typeface="メイリオ" panose="020B0604030504040204" pitchFamily="50" charset="-128"/>
              </a:rPr>
              <a:t>4</a:t>
            </a:r>
            <a:r>
              <a:rPr lang="ja-JP" altLang="en-US" sz="1000" dirty="0">
                <a:latin typeface="メイリオ" panose="020B0604030504040204" pitchFamily="50" charset="-128"/>
                <a:ea typeface="メイリオ" panose="020B0604030504040204" pitchFamily="50" charset="-128"/>
              </a:rPr>
              <a:t>ケースと経験的手法の震度の最大値の分布</a:t>
            </a:r>
          </a:p>
          <a:p>
            <a:pPr algn="just"/>
            <a:r>
              <a:rPr lang="ja-JP" altLang="en-US" sz="1000" dirty="0">
                <a:latin typeface="メイリオ" panose="020B0604030504040204" pitchFamily="50" charset="-128"/>
                <a:ea typeface="メイリオ" panose="020B0604030504040204" pitchFamily="50" charset="-128"/>
              </a:rPr>
              <a:t>（一つの地震でこのような震度分布が生じるものではない）</a:t>
            </a:r>
          </a:p>
          <a:p>
            <a:pPr algn="just"/>
            <a:r>
              <a:rPr lang="ja-JP" altLang="en-US" sz="1000" dirty="0">
                <a:latin typeface="メイリオ" panose="020B0604030504040204" pitchFamily="50" charset="-128"/>
                <a:ea typeface="メイリオ" panose="020B0604030504040204" pitchFamily="50" charset="-128"/>
              </a:rPr>
              <a:t>資料）内閣府「南海トラフ巨大地震対策について（最終報告）」</a:t>
            </a:r>
            <a:endParaRPr lang="en-US" altLang="ja-JP" sz="1000" dirty="0">
              <a:latin typeface="メイリオ" panose="020B0604030504040204" pitchFamily="50" charset="-128"/>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FB24E4D4-2BF3-4A03-A7FE-FAAAF5DD03DC}"/>
              </a:ext>
            </a:extLst>
          </p:cNvPr>
          <p:cNvSpPr txBox="1"/>
          <p:nvPr/>
        </p:nvSpPr>
        <p:spPr>
          <a:xfrm>
            <a:off x="708516" y="5508000"/>
            <a:ext cx="2436151" cy="190240"/>
          </a:xfrm>
          <a:prstGeom prst="rect">
            <a:avLst/>
          </a:prstGeom>
          <a:noFill/>
        </p:spPr>
        <p:txBody>
          <a:bodyPr wrap="square" lIns="0" tIns="36000" rIns="0" bIns="0">
            <a:spAutoFit/>
          </a:bodyPr>
          <a:lstStyle/>
          <a:p>
            <a:pPr algn="just"/>
            <a:r>
              <a:rPr lang="ja-JP" altLang="en-US" sz="1000" dirty="0">
                <a:latin typeface="メイリオ" panose="020B0604030504040204" pitchFamily="50" charset="-128"/>
                <a:ea typeface="メイリオ" panose="020B0604030504040204" pitchFamily="50" charset="-128"/>
              </a:rPr>
              <a:t>（注）被害が最大となるケース</a:t>
            </a:r>
            <a:endParaRPr lang="en-US" altLang="ja-JP" sz="1000" dirty="0">
              <a:latin typeface="メイリオ" panose="020B0604030504040204" pitchFamily="50" charset="-128"/>
              <a:ea typeface="メイリオ" panose="020B0604030504040204" pitchFamily="50" charset="-128"/>
            </a:endParaRPr>
          </a:p>
        </p:txBody>
      </p:sp>
      <p:sp>
        <p:nvSpPr>
          <p:cNvPr id="29" name="テキスト ボックス 28">
            <a:extLst>
              <a:ext uri="{FF2B5EF4-FFF2-40B4-BE49-F238E27FC236}">
                <a16:creationId xmlns:a16="http://schemas.microsoft.com/office/drawing/2014/main" id="{BD973830-5341-4ABD-AF7C-B48FBE245010}"/>
              </a:ext>
            </a:extLst>
          </p:cNvPr>
          <p:cNvSpPr txBox="1"/>
          <p:nvPr/>
        </p:nvSpPr>
        <p:spPr>
          <a:xfrm>
            <a:off x="540000" y="1980000"/>
            <a:ext cx="3881120" cy="257369"/>
          </a:xfrm>
          <a:prstGeom prst="rect">
            <a:avLst/>
          </a:prstGeom>
          <a:noFill/>
        </p:spPr>
        <p:txBody>
          <a:bodyPr wrap="square" tIns="72000" bIns="0">
            <a:spAutoFit/>
          </a:bodyPr>
          <a:lstStyle>
            <a:defPPr>
              <a:defRPr lang="ja-JP"/>
            </a:defPPr>
            <a:lvl1pPr marL="261938" algn="just">
              <a:defRPr sz="1200">
                <a:latin typeface="メイリオ" panose="020B0604030504040204" pitchFamily="50" charset="-128"/>
                <a:ea typeface="メイリオ" panose="020B0604030504040204" pitchFamily="50" charset="-128"/>
              </a:defRPr>
            </a:lvl1pPr>
          </a:lstStyle>
          <a:p>
            <a:pPr marL="0"/>
            <a:r>
              <a:rPr lang="ja-JP" altLang="en-US" b="1" dirty="0"/>
              <a:t>大規模地震による被害想定</a:t>
            </a:r>
          </a:p>
        </p:txBody>
      </p:sp>
      <p:sp>
        <p:nvSpPr>
          <p:cNvPr id="30" name="テキスト ボックス 29">
            <a:extLst>
              <a:ext uri="{FF2B5EF4-FFF2-40B4-BE49-F238E27FC236}">
                <a16:creationId xmlns:a16="http://schemas.microsoft.com/office/drawing/2014/main" id="{42322C58-D67A-411C-8C7E-60C46D413BE7}"/>
              </a:ext>
            </a:extLst>
          </p:cNvPr>
          <p:cNvSpPr txBox="1"/>
          <p:nvPr/>
        </p:nvSpPr>
        <p:spPr>
          <a:xfrm>
            <a:off x="6120000" y="1980000"/>
            <a:ext cx="3881120" cy="257369"/>
          </a:xfrm>
          <a:prstGeom prst="rect">
            <a:avLst/>
          </a:prstGeom>
          <a:noFill/>
        </p:spPr>
        <p:txBody>
          <a:bodyPr wrap="square" tIns="72000" bIns="0">
            <a:spAutoFit/>
          </a:bodyPr>
          <a:lstStyle>
            <a:defPPr>
              <a:defRPr lang="ja-JP"/>
            </a:defPPr>
            <a:lvl1pPr marL="261938" algn="just">
              <a:defRPr sz="1200">
                <a:latin typeface="メイリオ" panose="020B0604030504040204" pitchFamily="50" charset="-128"/>
                <a:ea typeface="メイリオ" panose="020B0604030504040204" pitchFamily="50" charset="-128"/>
              </a:defRPr>
            </a:lvl1pPr>
          </a:lstStyle>
          <a:p>
            <a:pPr marL="0"/>
            <a:r>
              <a:rPr lang="ja-JP" altLang="en-US" b="1" dirty="0"/>
              <a:t>南海トラフ地震の震度分布</a:t>
            </a:r>
          </a:p>
        </p:txBody>
      </p:sp>
      <p:sp>
        <p:nvSpPr>
          <p:cNvPr id="14" name="テキスト ボックス 13">
            <a:extLst>
              <a:ext uri="{FF2B5EF4-FFF2-40B4-BE49-F238E27FC236}">
                <a16:creationId xmlns:a16="http://schemas.microsoft.com/office/drawing/2014/main" id="{62E8E05D-A178-4727-A102-55034D06EAA8}"/>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地球温暖化や自然災害の激甚化・頻発化</a:t>
            </a:r>
          </a:p>
        </p:txBody>
      </p:sp>
    </p:spTree>
    <p:extLst>
      <p:ext uri="{BB962C8B-B14F-4D97-AF65-F5344CB8AC3E}">
        <p14:creationId xmlns:p14="http://schemas.microsoft.com/office/powerpoint/2010/main" val="203773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354846" y="1974056"/>
            <a:ext cx="3243353" cy="3785944"/>
          </a:xfrm>
          <a:prstGeom prst="rect">
            <a:avLst/>
          </a:prstGeom>
        </p:spPr>
      </p:pic>
      <p:pic>
        <p:nvPicPr>
          <p:cNvPr id="4" name="図 3"/>
          <p:cNvPicPr>
            <a:picLocks noChangeAspect="1"/>
          </p:cNvPicPr>
          <p:nvPr/>
        </p:nvPicPr>
        <p:blipFill>
          <a:blip r:embed="rId4"/>
          <a:stretch>
            <a:fillRect/>
          </a:stretch>
        </p:blipFill>
        <p:spPr>
          <a:xfrm>
            <a:off x="4318323" y="1974056"/>
            <a:ext cx="3243353" cy="3785944"/>
          </a:xfrm>
          <a:prstGeom prst="rect">
            <a:avLst/>
          </a:prstGeom>
        </p:spPr>
      </p:pic>
      <p:pic>
        <p:nvPicPr>
          <p:cNvPr id="5" name="図 4"/>
          <p:cNvPicPr>
            <a:picLocks noChangeAspect="1"/>
          </p:cNvPicPr>
          <p:nvPr/>
        </p:nvPicPr>
        <p:blipFill>
          <a:blip r:embed="rId5"/>
          <a:stretch>
            <a:fillRect/>
          </a:stretch>
        </p:blipFill>
        <p:spPr>
          <a:xfrm>
            <a:off x="8278324" y="1974056"/>
            <a:ext cx="3243353" cy="3785944"/>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9</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大阪府の</a:t>
            </a:r>
            <a:r>
              <a:rPr lang="zh-TW" altLang="en-US" sz="2000" b="1" dirty="0">
                <a:solidFill>
                  <a:schemeClr val="tx1"/>
                </a:solidFill>
                <a:latin typeface="メイリオ" panose="020B0604030504040204" pitchFamily="50" charset="-128"/>
                <a:ea typeface="メイリオ" panose="020B0604030504040204" pitchFamily="50" charset="-128"/>
              </a:rPr>
              <a:t>年齢別人口推計（地域別</a:t>
            </a:r>
            <a:r>
              <a:rPr lang="ja-JP" altLang="en-US" sz="2000" b="1" dirty="0">
                <a:solidFill>
                  <a:schemeClr val="tx1"/>
                </a:solidFill>
                <a:latin typeface="メイリオ" panose="020B0604030504040204" pitchFamily="50" charset="-128"/>
                <a:ea typeface="メイリオ" panose="020B0604030504040204" pitchFamily="50" charset="-128"/>
              </a:rPr>
              <a:t>①</a:t>
            </a:r>
            <a:r>
              <a:rPr lang="zh-TW" altLang="en-US" sz="2000" b="1" dirty="0">
                <a:solidFill>
                  <a:schemeClr val="tx1"/>
                </a:solidFill>
                <a:latin typeface="メイリオ" panose="020B0604030504040204" pitchFamily="50" charset="-128"/>
                <a:ea typeface="メイリオ" panose="020B0604030504040204" pitchFamily="50" charset="-128"/>
              </a:rPr>
              <a:t>）</a:t>
            </a:r>
          </a:p>
        </p:txBody>
      </p:sp>
      <p:sp>
        <p:nvSpPr>
          <p:cNvPr id="40" name="テキスト ボックス 39">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第１回部会資料再掲</a:t>
            </a:r>
            <a:endParaRPr lang="ja-JP" altLang="en-US" sz="1200" dirty="0">
              <a:latin typeface="メイリオ" panose="020B0604030504040204" pitchFamily="50" charset="-128"/>
              <a:ea typeface="メイリオ" panose="020B0604030504040204" pitchFamily="50" charset="-128"/>
            </a:endParaRPr>
          </a:p>
        </p:txBody>
      </p:sp>
      <p:sp>
        <p:nvSpPr>
          <p:cNvPr id="41" name="テキスト ボックス 40">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人口減少・少子高齢化</a:t>
            </a:r>
          </a:p>
        </p:txBody>
      </p:sp>
      <p:sp>
        <p:nvSpPr>
          <p:cNvPr id="44" name="テキスト ボックス 43">
            <a:extLst>
              <a:ext uri="{FF2B5EF4-FFF2-40B4-BE49-F238E27FC236}">
                <a16:creationId xmlns:a16="http://schemas.microsoft.com/office/drawing/2014/main" id="{9553B802-CFCE-23CC-8399-4B35601C6932}"/>
              </a:ext>
            </a:extLst>
          </p:cNvPr>
          <p:cNvSpPr txBox="1"/>
          <p:nvPr/>
        </p:nvSpPr>
        <p:spPr>
          <a:xfrm>
            <a:off x="7200000" y="5832000"/>
            <a:ext cx="4185983" cy="253916"/>
          </a:xfrm>
          <a:prstGeom prst="rect">
            <a:avLst/>
          </a:prstGeom>
          <a:noFill/>
        </p:spPr>
        <p:txBody>
          <a:bodyPr wrap="square" rtlCol="0">
            <a:spAutoFit/>
          </a:bodyPr>
          <a:lstStyle/>
          <a:p>
            <a:pPr algn="r" fontAlgn="base">
              <a:spcBef>
                <a:spcPct val="50000"/>
              </a:spcBef>
              <a:spcAft>
                <a:spcPct val="0"/>
              </a:spcAft>
            </a:pPr>
            <a:r>
              <a:rPr lang="en-US" altLang="ja-JP" sz="9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9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小数点第二位以下を四捨五入しているため、必ずしも</a:t>
            </a:r>
            <a:r>
              <a:rPr lang="en-US" altLang="ja-JP" sz="9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100</a:t>
            </a:r>
            <a:r>
              <a:rPr lang="ja-JP" altLang="en-US" sz="9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％とはならない。</a:t>
            </a:r>
            <a:r>
              <a:rPr lang="ja-JP" altLang="en-US" sz="105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　　　　　　　　　　　　　　</a:t>
            </a:r>
          </a:p>
        </p:txBody>
      </p:sp>
      <p:sp>
        <p:nvSpPr>
          <p:cNvPr id="19" name="テキスト ボックス 18">
            <a:extLst>
              <a:ext uri="{FF2B5EF4-FFF2-40B4-BE49-F238E27FC236}">
                <a16:creationId xmlns:a16="http://schemas.microsoft.com/office/drawing/2014/main" id="{FF8BA003-6E49-4007-96F0-125704A199EB}"/>
              </a:ext>
            </a:extLst>
          </p:cNvPr>
          <p:cNvSpPr txBox="1"/>
          <p:nvPr/>
        </p:nvSpPr>
        <p:spPr>
          <a:xfrm>
            <a:off x="288000" y="1080000"/>
            <a:ext cx="11520000" cy="442035"/>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・全地域で、高齢者人口の割合が増加し、生産年齢人口及び年少人口の割合が減少する見込み</a:t>
            </a:r>
          </a:p>
          <a:p>
            <a:pPr marL="146050" indent="-146050" algn="just"/>
            <a:r>
              <a:rPr lang="ja-JP" altLang="en-US" sz="1200" dirty="0">
                <a:latin typeface="メイリオ" panose="020B0604030504040204" pitchFamily="50" charset="-128"/>
                <a:ea typeface="メイリオ" panose="020B0604030504040204" pitchFamily="50" charset="-128"/>
              </a:rPr>
              <a:t>・特に、南河内地域や泉南地域では、</a:t>
            </a:r>
            <a:r>
              <a:rPr lang="en-US" altLang="ja-JP" sz="1200" dirty="0">
                <a:latin typeface="メイリオ" panose="020B0604030504040204" pitchFamily="50" charset="-128"/>
                <a:ea typeface="メイリオ" panose="020B0604030504040204" pitchFamily="50" charset="-128"/>
              </a:rPr>
              <a:t>2040</a:t>
            </a:r>
            <a:r>
              <a:rPr lang="ja-JP" altLang="en-US" sz="1200" dirty="0">
                <a:latin typeface="メイリオ" panose="020B0604030504040204" pitchFamily="50" charset="-128"/>
                <a:ea typeface="メイリオ" panose="020B0604030504040204" pitchFamily="50" charset="-128"/>
              </a:rPr>
              <a:t>年に高齢者人口が４割を超えるとともに、生産年齢人口が５割を切り、更なる高齢化が見込まれる</a:t>
            </a:r>
          </a:p>
        </p:txBody>
      </p:sp>
      <p:sp>
        <p:nvSpPr>
          <p:cNvPr id="22" name="テキスト ボックス 21">
            <a:extLst>
              <a:ext uri="{FF2B5EF4-FFF2-40B4-BE49-F238E27FC236}">
                <a16:creationId xmlns:a16="http://schemas.microsoft.com/office/drawing/2014/main" id="{B92A4CA9-AF60-441A-944B-A124E3AFFB29}"/>
              </a:ext>
            </a:extLst>
          </p:cNvPr>
          <p:cNvSpPr txBox="1"/>
          <p:nvPr/>
        </p:nvSpPr>
        <p:spPr>
          <a:xfrm>
            <a:off x="1182335" y="6427177"/>
            <a:ext cx="10872984" cy="234286"/>
          </a:xfrm>
          <a:prstGeom prst="rect">
            <a:avLst/>
          </a:prstGeom>
          <a:noFill/>
        </p:spPr>
        <p:txBody>
          <a:bodyPr wrap="square" tIns="72000" bIns="0">
            <a:spAutoFit/>
          </a:bodyPr>
          <a:lstStyle/>
          <a:p>
            <a:pPr algn="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出典：大阪府高齢者計画</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（一部加工）、国立社会保障・人口問題研究所　令和５年推計</a:t>
            </a:r>
          </a:p>
        </p:txBody>
      </p:sp>
    </p:spTree>
    <p:extLst>
      <p:ext uri="{BB962C8B-B14F-4D97-AF65-F5344CB8AC3E}">
        <p14:creationId xmlns:p14="http://schemas.microsoft.com/office/powerpoint/2010/main" val="8660387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90</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脱炭素社会の実現に向けた取組み①</a:t>
            </a:r>
          </a:p>
        </p:txBody>
      </p:sp>
      <p:grpSp>
        <p:nvGrpSpPr>
          <p:cNvPr id="3" name="グループ化 2"/>
          <p:cNvGrpSpPr/>
          <p:nvPr/>
        </p:nvGrpSpPr>
        <p:grpSpPr>
          <a:xfrm>
            <a:off x="720000" y="2513739"/>
            <a:ext cx="10272650" cy="3334801"/>
            <a:chOff x="720000" y="2513739"/>
            <a:chExt cx="10272650" cy="3334801"/>
          </a:xfrm>
        </p:grpSpPr>
        <p:pic>
          <p:nvPicPr>
            <p:cNvPr id="2" name="図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0000" y="2513739"/>
              <a:ext cx="10272650" cy="3334801"/>
            </a:xfrm>
            <a:prstGeom prst="rect">
              <a:avLst/>
            </a:prstGeom>
          </p:spPr>
        </p:pic>
        <p:sp>
          <p:nvSpPr>
            <p:cNvPr id="15" name="テキスト ボックス 14">
              <a:extLst>
                <a:ext uri="{FF2B5EF4-FFF2-40B4-BE49-F238E27FC236}">
                  <a16:creationId xmlns:a16="http://schemas.microsoft.com/office/drawing/2014/main" id="{B3F25C69-A9D0-4A1F-93EC-CFF4BBB4EA97}"/>
                </a:ext>
              </a:extLst>
            </p:cNvPr>
            <p:cNvSpPr txBox="1"/>
            <p:nvPr/>
          </p:nvSpPr>
          <p:spPr>
            <a:xfrm>
              <a:off x="8561471" y="3671377"/>
              <a:ext cx="1190351" cy="718124"/>
            </a:xfrm>
            <a:prstGeom prst="rect">
              <a:avLst/>
            </a:prstGeom>
            <a:noFill/>
            <a:ln w="41275">
              <a:solidFill>
                <a:srgbClr val="FF0000"/>
              </a:solidFill>
            </a:ln>
          </p:spPr>
          <p:txBody>
            <a:bodyPr wrap="square" rtlCol="0">
              <a:spAutoFit/>
            </a:bodyPr>
            <a:lstStyle/>
            <a:p>
              <a:endParaRPr kumimoji="1" lang="ja-JP" altLang="en-US" dirty="0">
                <a:highlight>
                  <a:srgbClr val="FFFF00"/>
                </a:highlight>
              </a:endParaRPr>
            </a:p>
          </p:txBody>
        </p:sp>
      </p:grpSp>
      <p:sp>
        <p:nvSpPr>
          <p:cNvPr id="22" name="テキスト ボックス 21">
            <a:extLst>
              <a:ext uri="{FF2B5EF4-FFF2-40B4-BE49-F238E27FC236}">
                <a16:creationId xmlns:a16="http://schemas.microsoft.com/office/drawing/2014/main" id="{67168F56-96A8-48D2-839A-EBEE9B06F0B7}"/>
              </a:ext>
            </a:extLst>
          </p:cNvPr>
          <p:cNvSpPr txBox="1"/>
          <p:nvPr/>
        </p:nvSpPr>
        <p:spPr>
          <a:xfrm>
            <a:off x="720000" y="5880376"/>
            <a:ext cx="4248472" cy="253916"/>
          </a:xfrm>
          <a:prstGeom prst="rect">
            <a:avLst/>
          </a:prstGeom>
          <a:noFill/>
        </p:spPr>
        <p:txBody>
          <a:bodyPr wrap="square" rtlCol="0">
            <a:spAutoFit/>
          </a:bodyPr>
          <a:lstStyle/>
          <a:p>
            <a:r>
              <a:rPr lang="en-US" altLang="ja-JP" sz="1050" dirty="0">
                <a:latin typeface="BIZ UDPゴシック" panose="020B0400000000000000" pitchFamily="50" charset="-128"/>
                <a:ea typeface="BIZ UDPゴシック" panose="020B0400000000000000" pitchFamily="50" charset="-128"/>
              </a:rPr>
              <a:t>※ZEH</a:t>
            </a:r>
            <a:r>
              <a:rPr lang="ja-JP" altLang="en-US" sz="1050" dirty="0">
                <a:latin typeface="BIZ UDPゴシック" panose="020B0400000000000000" pitchFamily="50" charset="-128"/>
                <a:ea typeface="BIZ UDPゴシック" panose="020B0400000000000000" pitchFamily="50" charset="-128"/>
              </a:rPr>
              <a:t>は、</a:t>
            </a:r>
            <a:r>
              <a:rPr lang="en-US" altLang="ja-JP" sz="1050" dirty="0">
                <a:latin typeface="BIZ UDPゴシック" panose="020B0400000000000000" pitchFamily="50" charset="-128"/>
                <a:ea typeface="BIZ UDPゴシック" panose="020B0400000000000000" pitchFamily="50" charset="-128"/>
              </a:rPr>
              <a:t>『ZEH』</a:t>
            </a:r>
            <a:r>
              <a:rPr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Near</a:t>
            </a:r>
            <a:r>
              <a:rPr lang="ja-JP" altLang="en-US" sz="1050" dirty="0">
                <a:latin typeface="BIZ UDPゴシック" panose="020B0400000000000000" pitchFamily="50" charset="-128"/>
                <a:ea typeface="BIZ UDPゴシック" panose="020B0400000000000000" pitchFamily="50" charset="-128"/>
              </a:rPr>
              <a:t>ｌｙ ＺＥＨ・ＺＥＨ Ｏｒｉｅｎｔｅｄの住宅の合計</a:t>
            </a:r>
            <a:endParaRPr lang="en-US" altLang="ja-JP" sz="1050" dirty="0">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CF235F11-4D39-46EF-9B2B-550461A4EF76}"/>
              </a:ext>
            </a:extLst>
          </p:cNvPr>
          <p:cNvSpPr txBox="1"/>
          <p:nvPr/>
        </p:nvSpPr>
        <p:spPr>
          <a:xfrm>
            <a:off x="540000" y="2160000"/>
            <a:ext cx="10250049" cy="184666"/>
          </a:xfrm>
          <a:prstGeom prst="rect">
            <a:avLst/>
          </a:prstGeom>
          <a:noFill/>
        </p:spPr>
        <p:txBody>
          <a:bodyPr wrap="square" lIns="0" tIns="0" rIns="0" bIns="0">
            <a:spAutoFit/>
          </a:bodyPr>
          <a:lstStyle/>
          <a:p>
            <a:r>
              <a:rPr lang="ja-JP" altLang="en-US" sz="1200" b="1" dirty="0">
                <a:latin typeface="メイリオ" panose="020B0604030504040204" pitchFamily="50" charset="-128"/>
                <a:ea typeface="メイリオ" panose="020B0604030504040204" pitchFamily="50" charset="-128"/>
              </a:rPr>
              <a:t>住宅着工戸数（戸建）に占める</a:t>
            </a:r>
            <a:r>
              <a:rPr lang="en-US" altLang="ja-JP" sz="1200" b="1" dirty="0">
                <a:latin typeface="メイリオ" panose="020B0604030504040204" pitchFamily="50" charset="-128"/>
                <a:ea typeface="メイリオ" panose="020B0604030504040204" pitchFamily="50" charset="-128"/>
              </a:rPr>
              <a:t>ZEH</a:t>
            </a:r>
            <a:r>
              <a:rPr lang="ja-JP" altLang="en-US" sz="1200" b="1" dirty="0">
                <a:latin typeface="メイリオ" panose="020B0604030504040204" pitchFamily="50" charset="-128"/>
                <a:ea typeface="メイリオ" panose="020B0604030504040204" pitchFamily="50" charset="-128"/>
              </a:rPr>
              <a:t>の割合比較</a:t>
            </a:r>
          </a:p>
        </p:txBody>
      </p:sp>
      <p:sp>
        <p:nvSpPr>
          <p:cNvPr id="24" name="テキスト ボックス 23">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第３回審議会資料再掲</a:t>
            </a:r>
            <a:endParaRPr lang="ja-JP" altLang="en-US" sz="1200" dirty="0">
              <a:latin typeface="メイリオ" panose="020B0604030504040204" pitchFamily="50" charset="-128"/>
              <a:ea typeface="メイリオ" panose="020B0604030504040204" pitchFamily="50" charset="-128"/>
            </a:endParaRPr>
          </a:p>
        </p:txBody>
      </p:sp>
      <p:sp>
        <p:nvSpPr>
          <p:cNvPr id="25" name="テキスト ボックス 24">
            <a:extLst>
              <a:ext uri="{FF2B5EF4-FFF2-40B4-BE49-F238E27FC236}">
                <a16:creationId xmlns:a16="http://schemas.microsoft.com/office/drawing/2014/main" id="{61B71F67-0DDA-4222-B0D6-C88D4C99D133}"/>
              </a:ext>
            </a:extLst>
          </p:cNvPr>
          <p:cNvSpPr txBox="1"/>
          <p:nvPr/>
        </p:nvSpPr>
        <p:spPr>
          <a:xfrm>
            <a:off x="288000" y="1080000"/>
            <a:ext cx="11520000" cy="811367"/>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・令和</a:t>
            </a:r>
            <a:r>
              <a:rPr lang="en-US" altLang="ja-JP" sz="1200" dirty="0">
                <a:latin typeface="メイリオ" panose="020B0604030504040204" pitchFamily="50" charset="-128"/>
                <a:ea typeface="メイリオ" panose="020B0604030504040204" pitchFamily="50" charset="-128"/>
              </a:rPr>
              <a:t>4</a:t>
            </a:r>
            <a:r>
              <a:rPr lang="ja-JP" altLang="en-US" sz="1200" dirty="0">
                <a:latin typeface="メイリオ" panose="020B0604030504040204" pitchFamily="50" charset="-128"/>
                <a:ea typeface="メイリオ" panose="020B0604030504040204" pitchFamily="50" charset="-128"/>
              </a:rPr>
              <a:t>年度の大阪府における着工戸数（戸建）に占める</a:t>
            </a:r>
            <a:r>
              <a:rPr lang="en-US" altLang="ja-JP" sz="1200" dirty="0">
                <a:latin typeface="メイリオ" panose="020B0604030504040204" pitchFamily="50" charset="-128"/>
                <a:ea typeface="メイリオ" panose="020B0604030504040204" pitchFamily="50" charset="-128"/>
              </a:rPr>
              <a:t>ZEH</a:t>
            </a:r>
            <a:r>
              <a:rPr lang="ja-JP" altLang="en-US" sz="1200" dirty="0">
                <a:latin typeface="メイリオ" panose="020B0604030504040204" pitchFamily="50" charset="-128"/>
                <a:ea typeface="メイリオ" panose="020B0604030504040204" pitchFamily="50" charset="-128"/>
              </a:rPr>
              <a:t>の割合は、</a:t>
            </a:r>
            <a:r>
              <a:rPr lang="en-US" altLang="ja-JP" sz="1200" dirty="0">
                <a:latin typeface="メイリオ" panose="020B0604030504040204" pitchFamily="50" charset="-128"/>
                <a:ea typeface="メイリオ" panose="020B0604030504040204" pitchFamily="50" charset="-128"/>
              </a:rPr>
              <a:t>17.5</a:t>
            </a:r>
            <a:r>
              <a:rPr lang="ja-JP" altLang="en-US" sz="1200" dirty="0">
                <a:latin typeface="メイリオ" panose="020B0604030504040204" pitchFamily="50" charset="-128"/>
                <a:ea typeface="メイリオ" panose="020B0604030504040204" pitchFamily="50" charset="-128"/>
              </a:rPr>
              <a:t>％</a:t>
            </a:r>
          </a:p>
          <a:p>
            <a:pPr marL="146050" indent="-146050" algn="just"/>
            <a:r>
              <a:rPr lang="ja-JP" altLang="en-US" sz="1200" dirty="0">
                <a:latin typeface="メイリオ" panose="020B0604030504040204" pitchFamily="50" charset="-128"/>
                <a:ea typeface="メイリオ" panose="020B0604030504040204" pitchFamily="50" charset="-128"/>
              </a:rPr>
              <a:t>・一般的に</a:t>
            </a:r>
            <a:r>
              <a:rPr lang="en-US" altLang="ja-JP" sz="1200" dirty="0">
                <a:latin typeface="メイリオ" panose="020B0604030504040204" pitchFamily="50" charset="-128"/>
                <a:ea typeface="メイリオ" panose="020B0604030504040204" pitchFamily="50" charset="-128"/>
              </a:rPr>
              <a:t>ZEH</a:t>
            </a:r>
            <a:r>
              <a:rPr lang="ja-JP" altLang="en-US" sz="1200" dirty="0">
                <a:latin typeface="メイリオ" panose="020B0604030504040204" pitchFamily="50" charset="-128"/>
                <a:ea typeface="メイリオ" panose="020B0604030504040204" pitchFamily="50" charset="-128"/>
              </a:rPr>
              <a:t>の割合は、注文住宅と建売住宅とでは、注文住宅の方が高い</a:t>
            </a:r>
            <a:endParaRPr lang="en-US" altLang="ja-JP" sz="1200" dirty="0">
              <a:latin typeface="メイリオ" panose="020B0604030504040204" pitchFamily="50" charset="-128"/>
              <a:ea typeface="メイリオ" panose="020B0604030504040204" pitchFamily="50" charset="-128"/>
            </a:endParaRPr>
          </a:p>
          <a:p>
            <a:pPr marL="146050" indent="-146050" algn="just"/>
            <a:r>
              <a:rPr lang="ja-JP" altLang="en-US" sz="1200" dirty="0">
                <a:latin typeface="メイリオ" panose="020B0604030504040204" pitchFamily="50" charset="-128"/>
                <a:ea typeface="メイリオ" panose="020B0604030504040204" pitchFamily="50" charset="-128"/>
              </a:rPr>
              <a:t>・全国と比較して建売住宅の割合が高い大阪府は、</a:t>
            </a:r>
            <a:r>
              <a:rPr lang="en-US" altLang="ja-JP" sz="1200" dirty="0">
                <a:latin typeface="メイリオ" panose="020B0604030504040204" pitchFamily="50" charset="-128"/>
                <a:ea typeface="メイリオ" panose="020B0604030504040204" pitchFamily="50" charset="-128"/>
              </a:rPr>
              <a:t>ZEH</a:t>
            </a:r>
            <a:r>
              <a:rPr lang="ja-JP" altLang="en-US" sz="1200" dirty="0">
                <a:latin typeface="メイリオ" panose="020B0604030504040204" pitchFamily="50" charset="-128"/>
                <a:ea typeface="メイリオ" panose="020B0604030504040204" pitchFamily="50" charset="-128"/>
              </a:rPr>
              <a:t>の新築の割合が低くなっている</a:t>
            </a:r>
            <a:endParaRPr lang="en-US" altLang="ja-JP" sz="1200" dirty="0">
              <a:latin typeface="メイリオ" panose="020B0604030504040204" pitchFamily="50" charset="-128"/>
              <a:ea typeface="メイリオ" panose="020B0604030504040204" pitchFamily="50" charset="-128"/>
            </a:endParaRPr>
          </a:p>
          <a:p>
            <a:pPr marL="146050" indent="-146050" algn="just"/>
            <a:r>
              <a:rPr lang="ja-JP" altLang="en-US" sz="1200" dirty="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ZEH</a:t>
            </a:r>
            <a:r>
              <a:rPr lang="ja-JP" altLang="en-US" sz="1200" dirty="0">
                <a:latin typeface="メイリオ" panose="020B0604030504040204" pitchFamily="50" charset="-128"/>
                <a:ea typeface="メイリオ" panose="020B0604030504040204" pitchFamily="50" charset="-128"/>
              </a:rPr>
              <a:t>の割合について年度推移をみると、年々上昇しており、少しずつではあるが</a:t>
            </a:r>
            <a:r>
              <a:rPr lang="en-US" altLang="ja-JP" sz="1200" dirty="0">
                <a:latin typeface="メイリオ" panose="020B0604030504040204" pitchFamily="50" charset="-128"/>
                <a:ea typeface="メイリオ" panose="020B0604030504040204" pitchFamily="50" charset="-128"/>
              </a:rPr>
              <a:t>ZEH</a:t>
            </a:r>
            <a:r>
              <a:rPr lang="ja-JP" altLang="en-US" sz="1200" dirty="0">
                <a:latin typeface="メイリオ" panose="020B0604030504040204" pitchFamily="50" charset="-128"/>
                <a:ea typeface="メイリオ" panose="020B0604030504040204" pitchFamily="50" charset="-128"/>
              </a:rPr>
              <a:t>化が進んでいる</a:t>
            </a:r>
          </a:p>
        </p:txBody>
      </p:sp>
      <p:sp>
        <p:nvSpPr>
          <p:cNvPr id="26" name="テキスト ボックス 25">
            <a:extLst>
              <a:ext uri="{FF2B5EF4-FFF2-40B4-BE49-F238E27FC236}">
                <a16:creationId xmlns:a16="http://schemas.microsoft.com/office/drawing/2014/main" id="{1789495E-D7B1-4372-8C58-B425F85AD2CD}"/>
              </a:ext>
            </a:extLst>
          </p:cNvPr>
          <p:cNvSpPr txBox="1"/>
          <p:nvPr/>
        </p:nvSpPr>
        <p:spPr>
          <a:xfrm>
            <a:off x="3758184" y="6427177"/>
            <a:ext cx="8297135" cy="234286"/>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出典：（一社）環境共生イニシアティブ</a:t>
            </a:r>
            <a:r>
              <a:rPr lang="en-US" altLang="ja-JP" sz="1050" dirty="0">
                <a:latin typeface="メイリオ" panose="020B0604030504040204" pitchFamily="50" charset="-128"/>
                <a:ea typeface="メイリオ" panose="020B0604030504040204" pitchFamily="50" charset="-128"/>
              </a:rPr>
              <a:t>HP</a:t>
            </a:r>
            <a:r>
              <a:rPr lang="ja-JP" altLang="en-US" sz="1050" dirty="0">
                <a:latin typeface="メイリオ" panose="020B0604030504040204" pitchFamily="50" charset="-128"/>
                <a:ea typeface="メイリオ" panose="020B0604030504040204" pitchFamily="50" charset="-128"/>
              </a:rPr>
              <a:t>　</a:t>
            </a:r>
            <a:r>
              <a:rPr lang="en-US" altLang="ja-JP" sz="1050" dirty="0">
                <a:latin typeface="メイリオ" panose="020B0604030504040204" pitchFamily="50" charset="-128"/>
                <a:ea typeface="メイリオ" panose="020B0604030504040204" pitchFamily="50" charset="-128"/>
              </a:rPr>
              <a:t>ZEH</a:t>
            </a:r>
            <a:r>
              <a:rPr lang="ja-JP" altLang="en-US" sz="1050" dirty="0">
                <a:latin typeface="メイリオ" panose="020B0604030504040204" pitchFamily="50" charset="-128"/>
                <a:ea typeface="メイリオ" panose="020B0604030504040204" pitchFamily="50" charset="-128"/>
              </a:rPr>
              <a:t>ビルダー／プランナー実績報告</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a:extLst>
              <a:ext uri="{FF2B5EF4-FFF2-40B4-BE49-F238E27FC236}">
                <a16:creationId xmlns:a16="http://schemas.microsoft.com/office/drawing/2014/main" id="{8F6B574B-EDEF-475D-95D8-8DD69DB094B3}"/>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地球温暖化や自然災害の激甚化・頻発化</a:t>
            </a:r>
          </a:p>
        </p:txBody>
      </p:sp>
    </p:spTree>
    <p:extLst>
      <p:ext uri="{BB962C8B-B14F-4D97-AF65-F5344CB8AC3E}">
        <p14:creationId xmlns:p14="http://schemas.microsoft.com/office/powerpoint/2010/main" val="40897721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91</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脱炭素社会の実現に向けた取組み②</a:t>
            </a:r>
          </a:p>
        </p:txBody>
      </p:sp>
      <p:pic>
        <p:nvPicPr>
          <p:cNvPr id="24" name="図 23">
            <a:extLst>
              <a:ext uri="{FF2B5EF4-FFF2-40B4-BE49-F238E27FC236}">
                <a16:creationId xmlns:a16="http://schemas.microsoft.com/office/drawing/2014/main" id="{CA966FC1-B375-4676-A5D5-22547C563F3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996" y="2159999"/>
            <a:ext cx="6089200" cy="4320000"/>
          </a:xfrm>
          <a:prstGeom prst="rect">
            <a:avLst/>
          </a:prstGeom>
        </p:spPr>
      </p:pic>
      <p:sp>
        <p:nvSpPr>
          <p:cNvPr id="15" name="テキスト ボックス 14">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第３回審議会資料再掲</a:t>
            </a:r>
            <a:endParaRPr lang="ja-JP" altLang="en-US" sz="1200" dirty="0">
              <a:latin typeface="メイリオ" panose="020B0604030504040204" pitchFamily="50" charset="-128"/>
              <a:ea typeface="メイリオ" panose="020B0604030504040204" pitchFamily="50" charset="-128"/>
            </a:endParaRPr>
          </a:p>
        </p:txBody>
      </p:sp>
      <p:sp>
        <p:nvSpPr>
          <p:cNvPr id="22" name="テキスト ボックス 21">
            <a:extLst>
              <a:ext uri="{FF2B5EF4-FFF2-40B4-BE49-F238E27FC236}">
                <a16:creationId xmlns:a16="http://schemas.microsoft.com/office/drawing/2014/main" id="{68B6E6EE-866F-49E4-AFA6-583E5FE8E2F8}"/>
              </a:ext>
            </a:extLst>
          </p:cNvPr>
          <p:cNvSpPr txBox="1"/>
          <p:nvPr/>
        </p:nvSpPr>
        <p:spPr>
          <a:xfrm>
            <a:off x="540000" y="1512000"/>
            <a:ext cx="11520000" cy="626701"/>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2050</a:t>
            </a:r>
            <a:r>
              <a:rPr lang="ja-JP" altLang="en-US" sz="1200" dirty="0">
                <a:latin typeface="メイリオ" panose="020B0604030504040204" pitchFamily="50" charset="-128"/>
                <a:ea typeface="メイリオ" panose="020B0604030504040204" pitchFamily="50" charset="-128"/>
              </a:rPr>
              <a:t>カーボンニュートラルを実現する環境に優しい交通：次世代エネルギー等を利用するモビリティが走行できます</a:t>
            </a:r>
          </a:p>
          <a:p>
            <a:pPr marL="146050" indent="-146050" algn="just"/>
            <a:r>
              <a:rPr lang="ja-JP" altLang="en-US" sz="1200" dirty="0">
                <a:latin typeface="メイリオ" panose="020B0604030504040204" pitchFamily="50" charset="-128"/>
                <a:ea typeface="メイリオ" panose="020B0604030504040204" pitchFamily="50" charset="-128"/>
              </a:rPr>
              <a:t>・事故ゼロをめざした交通利用者の安全・安心確保：渋滞や事故のない安全・安心な移動が実現します</a:t>
            </a:r>
          </a:p>
          <a:p>
            <a:pPr marL="146050" indent="-146050" algn="just"/>
            <a:r>
              <a:rPr lang="ja-JP" altLang="en-US" sz="1200" dirty="0">
                <a:latin typeface="メイリオ" panose="020B0604030504040204" pitchFamily="50" charset="-128"/>
                <a:ea typeface="メイリオ" panose="020B0604030504040204" pitchFamily="50" charset="-128"/>
              </a:rPr>
              <a:t>・交通インフラ施設の強靭化：最新のテクノロジーで強靭な交通インフラが実現します</a:t>
            </a:r>
          </a:p>
        </p:txBody>
      </p:sp>
      <p:sp>
        <p:nvSpPr>
          <p:cNvPr id="23" name="テキスト ボックス 22">
            <a:extLst>
              <a:ext uri="{FF2B5EF4-FFF2-40B4-BE49-F238E27FC236}">
                <a16:creationId xmlns:a16="http://schemas.microsoft.com/office/drawing/2014/main" id="{B1656642-E207-4D9B-82BE-3350AC1879E7}"/>
              </a:ext>
            </a:extLst>
          </p:cNvPr>
          <p:cNvSpPr txBox="1"/>
          <p:nvPr/>
        </p:nvSpPr>
        <p:spPr>
          <a:xfrm>
            <a:off x="360000" y="1158343"/>
            <a:ext cx="10250049" cy="369332"/>
          </a:xfrm>
          <a:prstGeom prst="rect">
            <a:avLst/>
          </a:prstGeom>
          <a:noFill/>
        </p:spPr>
        <p:txBody>
          <a:bodyPr wrap="square" lIns="0" tIns="0" rIns="0" bIns="0">
            <a:spAutoFit/>
          </a:bodyPr>
          <a:lstStyle/>
          <a:p>
            <a:r>
              <a:rPr lang="en-US" altLang="ja-JP" sz="1200" b="1" dirty="0">
                <a:latin typeface="メイリオ" panose="020B0604030504040204" pitchFamily="50" charset="-128"/>
                <a:ea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rPr>
              <a:t>大阪における総合的な交通のあり方について</a:t>
            </a:r>
            <a:r>
              <a:rPr lang="en-US" altLang="ja-JP" sz="1200" b="1" dirty="0">
                <a:latin typeface="メイリオ" panose="020B0604030504040204" pitchFamily="50" charset="-128"/>
                <a:ea typeface="メイリオ" panose="020B0604030504040204" pitchFamily="50" charset="-128"/>
              </a:rPr>
              <a:t>』</a:t>
            </a:r>
          </a:p>
          <a:p>
            <a:pPr marL="265113"/>
            <a:r>
              <a:rPr lang="ja-JP" altLang="en-US" sz="1200" b="1" dirty="0">
                <a:latin typeface="メイリオ" panose="020B0604030504040204" pitchFamily="50" charset="-128"/>
                <a:ea typeface="メイリオ" panose="020B0604030504040204" pitchFamily="50" charset="-128"/>
              </a:rPr>
              <a:t>方向性３　安全・安心でグリーンな交通</a:t>
            </a:r>
          </a:p>
        </p:txBody>
      </p:sp>
      <p:sp>
        <p:nvSpPr>
          <p:cNvPr id="25" name="テキスト ボックス 24">
            <a:extLst>
              <a:ext uri="{FF2B5EF4-FFF2-40B4-BE49-F238E27FC236}">
                <a16:creationId xmlns:a16="http://schemas.microsoft.com/office/drawing/2014/main" id="{6EDEB1FD-7A4E-4270-B159-FC14D8902CB7}"/>
              </a:ext>
            </a:extLst>
          </p:cNvPr>
          <p:cNvSpPr txBox="1"/>
          <p:nvPr/>
        </p:nvSpPr>
        <p:spPr>
          <a:xfrm>
            <a:off x="3758184" y="6427177"/>
            <a:ext cx="8297135" cy="234286"/>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a:t>
            </a:r>
            <a:r>
              <a:rPr lang="en-US" altLang="ja-JP" sz="1050" dirty="0">
                <a:latin typeface="メイリオ" panose="020B0604030504040204" pitchFamily="50" charset="-128"/>
                <a:ea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rPr>
              <a:t>大阪における交通の方向性について</a:t>
            </a:r>
            <a:r>
              <a:rPr lang="en-US" altLang="ja-JP" sz="1050" dirty="0">
                <a:latin typeface="メイリオ" panose="020B0604030504040204" pitchFamily="50" charset="-128"/>
                <a:ea typeface="メイリオ" panose="020B0604030504040204" pitchFamily="50" charset="-128"/>
              </a:rPr>
              <a:t>』</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a:extLst>
              <a:ext uri="{FF2B5EF4-FFF2-40B4-BE49-F238E27FC236}">
                <a16:creationId xmlns:a16="http://schemas.microsoft.com/office/drawing/2014/main" id="{7B4982C2-5BD7-42A0-B391-4FD127DEA682}"/>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地球温暖化や自然災害の激甚化・頻発化</a:t>
            </a:r>
          </a:p>
        </p:txBody>
      </p:sp>
    </p:spTree>
    <p:extLst>
      <p:ext uri="{BB962C8B-B14F-4D97-AF65-F5344CB8AC3E}">
        <p14:creationId xmlns:p14="http://schemas.microsoft.com/office/powerpoint/2010/main" val="29573765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2908715"/>
            <a:ext cx="12192000" cy="792088"/>
          </a:xfrm>
          <a:prstGeom prst="rect">
            <a:avLst/>
          </a:prstGeom>
          <a:solidFill>
            <a:schemeClr val="tx1">
              <a:lumMod val="75000"/>
              <a:lumOff val="25000"/>
            </a:schemeClr>
          </a:solidFill>
          <a:ln>
            <a:noFill/>
          </a:ln>
          <a:effec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lnSpc>
                <a:spcPct val="130000"/>
              </a:lnSpc>
              <a:tabLst/>
              <a:defRPr/>
            </a:pPr>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400" b="1" dirty="0">
                <a:latin typeface="メイリオ" panose="020B0604030504040204" pitchFamily="50" charset="-128"/>
                <a:ea typeface="メイリオ" panose="020B0604030504040204" pitchFamily="50" charset="-128"/>
                <a:cs typeface="Meiryo UI" panose="020B0604030504040204" pitchFamily="50" charset="-128"/>
              </a:rPr>
              <a:t> </a:t>
            </a:r>
            <a:r>
              <a:rPr lang="en-US" altLang="ja-JP" sz="2400" b="1" dirty="0">
                <a:latin typeface="メイリオ" panose="020B0604030504040204" pitchFamily="50" charset="-128"/>
                <a:ea typeface="メイリオ" panose="020B0604030504040204" pitchFamily="50" charset="-128"/>
                <a:cs typeface="Meiryo UI" panose="020B0604030504040204" pitchFamily="50" charset="-128"/>
              </a:rPr>
              <a:t>6</a:t>
            </a:r>
            <a:r>
              <a:rPr lang="ja-JP" altLang="en-US" sz="2400" b="1" dirty="0">
                <a:latin typeface="メイリオ" panose="020B0604030504040204" pitchFamily="50" charset="-128"/>
                <a:ea typeface="メイリオ" panose="020B0604030504040204" pitchFamily="50" charset="-128"/>
                <a:cs typeface="Meiryo UI" panose="020B0604030504040204" pitchFamily="50" charset="-128"/>
              </a:rPr>
              <a:t>．大阪の特徴</a:t>
            </a:r>
          </a:p>
        </p:txBody>
      </p:sp>
    </p:spTree>
    <p:extLst>
      <p:ext uri="{BB962C8B-B14F-4D97-AF65-F5344CB8AC3E}">
        <p14:creationId xmlns:p14="http://schemas.microsoft.com/office/powerpoint/2010/main" val="91308963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31F2395D-354F-4C63-9004-A29C07C436F9}"/>
              </a:ext>
            </a:extLst>
          </p:cNvPr>
          <p:cNvSpPr txBox="1"/>
          <p:nvPr/>
        </p:nvSpPr>
        <p:spPr>
          <a:xfrm>
            <a:off x="1899214" y="6473673"/>
            <a:ext cx="9921895" cy="241980"/>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出典：英雑誌エコノミスト</a:t>
            </a:r>
            <a:endParaRPr lang="ja-JP" altLang="en-US" sz="900" dirty="0">
              <a:solidFill>
                <a:srgbClr val="FF0000"/>
              </a:solidFill>
              <a:latin typeface="メイリオ" panose="020B0604030504040204" pitchFamily="50" charset="-128"/>
              <a:ea typeface="メイリオ" panose="020B0604030504040204" pitchFamily="50" charset="-128"/>
            </a:endParaRPr>
          </a:p>
        </p:txBody>
      </p:sp>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93</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19" name="テキスト ボックス 18">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大阪の特徴</a:t>
            </a: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世界から見た大阪</a:t>
            </a:r>
          </a:p>
        </p:txBody>
      </p:sp>
      <p:sp>
        <p:nvSpPr>
          <p:cNvPr id="21" name="テキスト ボックス 20">
            <a:extLst>
              <a:ext uri="{FF2B5EF4-FFF2-40B4-BE49-F238E27FC236}">
                <a16:creationId xmlns:a16="http://schemas.microsoft.com/office/drawing/2014/main" id="{FB24E4D4-2BF3-4A03-A7FE-FAAAF5DD03DC}"/>
              </a:ext>
            </a:extLst>
          </p:cNvPr>
          <p:cNvSpPr txBox="1"/>
          <p:nvPr/>
        </p:nvSpPr>
        <p:spPr>
          <a:xfrm>
            <a:off x="105220" y="1190948"/>
            <a:ext cx="11533109" cy="318924"/>
          </a:xfrm>
          <a:prstGeom prst="rect">
            <a:avLst/>
          </a:prstGeom>
          <a:noFill/>
        </p:spPr>
        <p:txBody>
          <a:bodyPr wrap="square" tIns="72000" bIns="0">
            <a:spAutoFit/>
          </a:bodyPr>
          <a:lstStyle/>
          <a:p>
            <a:pPr marL="261938" algn="just"/>
            <a:r>
              <a:rPr lang="ja-JP" altLang="en-US" sz="1600" b="1" dirty="0">
                <a:latin typeface="メイリオ" panose="020B0604030504040204" pitchFamily="50" charset="-128"/>
                <a:ea typeface="メイリオ" panose="020B0604030504040204" pitchFamily="50" charset="-128"/>
              </a:rPr>
              <a:t>○世界で最も住みやすい都市ランキング　</a:t>
            </a:r>
            <a:r>
              <a:rPr lang="en-US" altLang="ja-JP" sz="1600" b="1" dirty="0">
                <a:latin typeface="メイリオ" panose="020B0604030504040204" pitchFamily="50" charset="-128"/>
                <a:ea typeface="メイリオ" panose="020B0604030504040204" pitchFamily="50" charset="-128"/>
              </a:rPr>
              <a:t>2024</a:t>
            </a:r>
          </a:p>
        </p:txBody>
      </p:sp>
      <p:grpSp>
        <p:nvGrpSpPr>
          <p:cNvPr id="6" name="グループ化 5">
            <a:extLst>
              <a:ext uri="{FF2B5EF4-FFF2-40B4-BE49-F238E27FC236}">
                <a16:creationId xmlns:a16="http://schemas.microsoft.com/office/drawing/2014/main" id="{E964C7FB-D14C-4BE5-B4F5-DD634ADC3A9F}"/>
              </a:ext>
            </a:extLst>
          </p:cNvPr>
          <p:cNvGrpSpPr/>
          <p:nvPr/>
        </p:nvGrpSpPr>
        <p:grpSpPr>
          <a:xfrm>
            <a:off x="2552705" y="2312722"/>
            <a:ext cx="6085114" cy="4252524"/>
            <a:chOff x="2645230" y="1831566"/>
            <a:chExt cx="6085114" cy="4252524"/>
          </a:xfrm>
        </p:grpSpPr>
        <p:pic>
          <p:nvPicPr>
            <p:cNvPr id="4" name="図 3">
              <a:extLst>
                <a:ext uri="{FF2B5EF4-FFF2-40B4-BE49-F238E27FC236}">
                  <a16:creationId xmlns:a16="http://schemas.microsoft.com/office/drawing/2014/main" id="{251EFE8F-9AD4-4E78-AC2B-6FB964EE9F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49019" y="1831566"/>
              <a:ext cx="5497165" cy="4252524"/>
            </a:xfrm>
            <a:prstGeom prst="rect">
              <a:avLst/>
            </a:prstGeom>
          </p:spPr>
        </p:pic>
        <p:sp>
          <p:nvSpPr>
            <p:cNvPr id="5" name="正方形/長方形 4">
              <a:extLst>
                <a:ext uri="{FF2B5EF4-FFF2-40B4-BE49-F238E27FC236}">
                  <a16:creationId xmlns:a16="http://schemas.microsoft.com/office/drawing/2014/main" id="{FB0860F7-AA2A-49AD-B332-5E9748D42A60}"/>
                </a:ext>
              </a:extLst>
            </p:cNvPr>
            <p:cNvSpPr/>
            <p:nvPr/>
          </p:nvSpPr>
          <p:spPr>
            <a:xfrm>
              <a:off x="2645230" y="5214257"/>
              <a:ext cx="6085114" cy="3825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テキスト ボックス 13">
            <a:extLst>
              <a:ext uri="{FF2B5EF4-FFF2-40B4-BE49-F238E27FC236}">
                <a16:creationId xmlns:a16="http://schemas.microsoft.com/office/drawing/2014/main" id="{7D30DA06-953A-418A-A879-FADC3443B1CE}"/>
              </a:ext>
            </a:extLst>
          </p:cNvPr>
          <p:cNvSpPr txBox="1"/>
          <p:nvPr/>
        </p:nvSpPr>
        <p:spPr>
          <a:xfrm>
            <a:off x="670945" y="1657248"/>
            <a:ext cx="10743815" cy="565146"/>
          </a:xfrm>
          <a:prstGeom prst="rect">
            <a:avLst/>
          </a:prstGeom>
          <a:noFill/>
        </p:spPr>
        <p:txBody>
          <a:bodyPr wrap="square" tIns="72000" bIns="0">
            <a:spAutoFit/>
          </a:bodyPr>
          <a:lstStyle/>
          <a:p>
            <a:pPr marL="146050" indent="-146050" algn="just"/>
            <a:r>
              <a:rPr lang="ja-JP" altLang="en-US" sz="1600" dirty="0">
                <a:latin typeface="メイリオ" panose="020B0604030504040204" pitchFamily="50" charset="-128"/>
                <a:ea typeface="メイリオ" panose="020B0604030504040204" pitchFamily="50" charset="-128"/>
              </a:rPr>
              <a:t>・英雑誌エコノミストの</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世界で最も住みやすい都市ランキング</a:t>
            </a:r>
            <a:r>
              <a:rPr lang="en-US" altLang="ja-JP" sz="1600" dirty="0">
                <a:latin typeface="メイリオ" panose="020B0604030504040204" pitchFamily="50" charset="-128"/>
                <a:ea typeface="メイリオ" panose="020B0604030504040204" pitchFamily="50" charset="-128"/>
              </a:rPr>
              <a:t>2024』</a:t>
            </a:r>
            <a:r>
              <a:rPr lang="ja-JP" altLang="en-US" sz="1600" dirty="0">
                <a:latin typeface="メイリオ" panose="020B0604030504040204" pitchFamily="50" charset="-128"/>
                <a:ea typeface="メイリオ" panose="020B0604030504040204" pitchFamily="50" charset="-128"/>
              </a:rPr>
              <a:t>では、治安、医療、教育が特に評価されて</a:t>
            </a:r>
            <a:r>
              <a:rPr lang="en-US" altLang="ja-JP" sz="1600" dirty="0">
                <a:latin typeface="メイリオ" panose="020B0604030504040204" pitchFamily="50" charset="-128"/>
                <a:ea typeface="メイリオ" panose="020B0604030504040204" pitchFamily="50" charset="-128"/>
              </a:rPr>
              <a:t>9</a:t>
            </a:r>
            <a:r>
              <a:rPr lang="ja-JP" altLang="en-US" sz="1600" dirty="0">
                <a:latin typeface="メイリオ" panose="020B0604030504040204" pitchFamily="50" charset="-128"/>
                <a:ea typeface="メイリオ" panose="020B0604030504040204" pitchFamily="50" charset="-128"/>
              </a:rPr>
              <a:t>位となっている。</a:t>
            </a:r>
          </a:p>
        </p:txBody>
      </p:sp>
    </p:spTree>
    <p:extLst>
      <p:ext uri="{BB962C8B-B14F-4D97-AF65-F5344CB8AC3E}">
        <p14:creationId xmlns:p14="http://schemas.microsoft.com/office/powerpoint/2010/main" val="845443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31F2395D-354F-4C63-9004-A29C07C436F9}"/>
              </a:ext>
            </a:extLst>
          </p:cNvPr>
          <p:cNvSpPr txBox="1"/>
          <p:nvPr/>
        </p:nvSpPr>
        <p:spPr>
          <a:xfrm>
            <a:off x="1899214" y="6473673"/>
            <a:ext cx="9921895" cy="241980"/>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出典：大阪のまちづくりグランドデザイン（大阪府）</a:t>
            </a:r>
            <a:endParaRPr lang="ja-JP" altLang="en-US" sz="900" dirty="0">
              <a:solidFill>
                <a:srgbClr val="FF0000"/>
              </a:solidFill>
              <a:latin typeface="メイリオ" panose="020B0604030504040204" pitchFamily="50" charset="-128"/>
              <a:ea typeface="メイリオ" panose="020B0604030504040204" pitchFamily="50" charset="-128"/>
            </a:endParaRPr>
          </a:p>
        </p:txBody>
      </p:sp>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94</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a:solidFill>
                  <a:schemeClr val="tx1"/>
                </a:solidFill>
                <a:latin typeface="メイリオ" panose="020B0604030504040204" pitchFamily="50" charset="-128"/>
                <a:ea typeface="メイリオ" panose="020B0604030504040204" pitchFamily="50" charset="-128"/>
              </a:rPr>
              <a:t>　大阪のポテンシャル</a:t>
            </a:r>
            <a:endParaRPr lang="ja-JP" altLang="en-US" sz="2000" b="1" dirty="0">
              <a:solidFill>
                <a:schemeClr val="tx1"/>
              </a:solidFill>
              <a:latin typeface="メイリオ" panose="020B0604030504040204" pitchFamily="50" charset="-128"/>
              <a:ea typeface="メイリオ" panose="020B0604030504040204" pitchFamily="50" charset="-128"/>
            </a:endParaRPr>
          </a:p>
        </p:txBody>
      </p:sp>
      <p:pic>
        <p:nvPicPr>
          <p:cNvPr id="4" name="図 3">
            <a:extLst>
              <a:ext uri="{FF2B5EF4-FFF2-40B4-BE49-F238E27FC236}">
                <a16:creationId xmlns:a16="http://schemas.microsoft.com/office/drawing/2014/main" id="{392DB0C5-44A9-445B-A1AC-BAA7681DB2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1133" y="2690763"/>
            <a:ext cx="5274867" cy="3931954"/>
          </a:xfrm>
          <a:prstGeom prst="rect">
            <a:avLst/>
          </a:prstGeom>
        </p:spPr>
      </p:pic>
      <p:pic>
        <p:nvPicPr>
          <p:cNvPr id="6" name="図 5">
            <a:extLst>
              <a:ext uri="{FF2B5EF4-FFF2-40B4-BE49-F238E27FC236}">
                <a16:creationId xmlns:a16="http://schemas.microsoft.com/office/drawing/2014/main" id="{A0C87F2E-2C77-4374-92E1-78AC8EC1304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26000" y="2647728"/>
            <a:ext cx="4151600" cy="3812803"/>
          </a:xfrm>
          <a:prstGeom prst="rect">
            <a:avLst/>
          </a:prstGeom>
        </p:spPr>
      </p:pic>
      <p:sp>
        <p:nvSpPr>
          <p:cNvPr id="14" name="テキスト ボックス 13">
            <a:extLst>
              <a:ext uri="{FF2B5EF4-FFF2-40B4-BE49-F238E27FC236}">
                <a16:creationId xmlns:a16="http://schemas.microsoft.com/office/drawing/2014/main" id="{228962E6-B78F-48E7-AAD2-7BB66193FBB7}"/>
              </a:ext>
            </a:extLst>
          </p:cNvPr>
          <p:cNvSpPr txBox="1"/>
          <p:nvPr/>
        </p:nvSpPr>
        <p:spPr>
          <a:xfrm>
            <a:off x="550033" y="1127790"/>
            <a:ext cx="10850109" cy="1303809"/>
          </a:xfrm>
          <a:prstGeom prst="rect">
            <a:avLst/>
          </a:prstGeom>
          <a:noFill/>
        </p:spPr>
        <p:txBody>
          <a:bodyPr wrap="square" tIns="72000" bIns="0">
            <a:spAutoFit/>
          </a:bodyPr>
          <a:lstStyle/>
          <a:p>
            <a:pPr marL="146050" indent="-146050" algn="just"/>
            <a:r>
              <a:rPr lang="ja-JP" altLang="en-US" sz="1600" dirty="0">
                <a:latin typeface="メイリオ" panose="020B0604030504040204" pitchFamily="50" charset="-128"/>
                <a:ea typeface="メイリオ" panose="020B0604030504040204" pitchFamily="50" charset="-128"/>
              </a:rPr>
              <a:t>・大阪は、西日本国土軸及び太平洋新国土軸上に位置し、西日本経済の中心、世界のゲートウェイとしての役割とともに、今後、リニア中央新幹線の開業により、世界最大級のスーパー・メガリージョンを構成する西の核としての機能を担います。</a:t>
            </a:r>
            <a:endParaRPr lang="en-US" altLang="ja-JP" sz="1600" dirty="0">
              <a:latin typeface="メイリオ" panose="020B0604030504040204" pitchFamily="50" charset="-128"/>
              <a:ea typeface="メイリオ" panose="020B0604030504040204" pitchFamily="50" charset="-128"/>
            </a:endParaRPr>
          </a:p>
          <a:p>
            <a:pPr marL="146050" indent="-146050" algn="just"/>
            <a:r>
              <a:rPr lang="ja-JP" altLang="en-US" sz="1600" dirty="0">
                <a:latin typeface="メイリオ" panose="020B0604030504040204" pitchFamily="50" charset="-128"/>
                <a:ea typeface="メイリオ" panose="020B0604030504040204" pitchFamily="50" charset="-128"/>
              </a:rPr>
              <a:t>・さらに、大都市でありながら、周辺山系や大阪湾、河川など、都市に近接した豊かな自然や、歴史・文化等に関する多様な地域資源が集積しており、これらにアクセスしやすいという利点を有しています。</a:t>
            </a:r>
          </a:p>
        </p:txBody>
      </p:sp>
      <p:sp>
        <p:nvSpPr>
          <p:cNvPr id="10" name="テキスト ボックス 9">
            <a:extLst>
              <a:ext uri="{FF2B5EF4-FFF2-40B4-BE49-F238E27FC236}">
                <a16:creationId xmlns:a16="http://schemas.microsoft.com/office/drawing/2014/main" id="{95A919FC-B0D1-40E6-8140-07CD22A038BC}"/>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大阪の特徴</a:t>
            </a:r>
          </a:p>
        </p:txBody>
      </p:sp>
    </p:spTree>
    <p:extLst>
      <p:ext uri="{BB962C8B-B14F-4D97-AF65-F5344CB8AC3E}">
        <p14:creationId xmlns:p14="http://schemas.microsoft.com/office/powerpoint/2010/main" val="340374011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8A2EBFE-4DF6-4F29-8245-B35D1FD63049}"/>
              </a:ext>
            </a:extLst>
          </p:cNvPr>
          <p:cNvPicPr>
            <a:picLocks noChangeAspect="1"/>
          </p:cNvPicPr>
          <p:nvPr/>
        </p:nvPicPr>
        <p:blipFill>
          <a:blip r:embed="rId3"/>
          <a:stretch>
            <a:fillRect/>
          </a:stretch>
        </p:blipFill>
        <p:spPr>
          <a:xfrm>
            <a:off x="1793986" y="2857559"/>
            <a:ext cx="7696592" cy="3616114"/>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95</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都市におけるみどりの不足</a:t>
            </a:r>
          </a:p>
        </p:txBody>
      </p:sp>
      <p:sp>
        <p:nvSpPr>
          <p:cNvPr id="9" name="テキスト ボックス 8">
            <a:extLst>
              <a:ext uri="{FF2B5EF4-FFF2-40B4-BE49-F238E27FC236}">
                <a16:creationId xmlns:a16="http://schemas.microsoft.com/office/drawing/2014/main" id="{FA2F01E8-9427-4DE7-8D02-498EBB3C8B10}"/>
              </a:ext>
            </a:extLst>
          </p:cNvPr>
          <p:cNvSpPr txBox="1"/>
          <p:nvPr/>
        </p:nvSpPr>
        <p:spPr>
          <a:xfrm>
            <a:off x="606644" y="1286171"/>
            <a:ext cx="10978712" cy="1550031"/>
          </a:xfrm>
          <a:prstGeom prst="rect">
            <a:avLst/>
          </a:prstGeom>
          <a:noFill/>
        </p:spPr>
        <p:txBody>
          <a:bodyPr wrap="square" tIns="72000" bIns="0">
            <a:spAutoFit/>
          </a:bodyPr>
          <a:lstStyle/>
          <a:p>
            <a:pPr marL="174625" indent="-174625"/>
            <a:r>
              <a:rPr lang="ja-JP" altLang="en-US" sz="1600" b="0" i="0" u="none" strike="noStrike" baseline="0" dirty="0">
                <a:solidFill>
                  <a:srgbClr val="000000"/>
                </a:solidFill>
                <a:latin typeface="メイリオ" panose="020B0604030504040204" pitchFamily="50" charset="-128"/>
                <a:ea typeface="メイリオ" panose="020B0604030504040204" pitchFamily="50" charset="-128"/>
              </a:rPr>
              <a:t>・大阪府の一人当たりの都市公園面積は、全国平均と比べて低い水準にあり、また、都心部の緑被状況も世界主要都市と比較して低水準に留まっています。</a:t>
            </a:r>
          </a:p>
          <a:p>
            <a:pPr marL="174625" indent="-174625"/>
            <a:r>
              <a:rPr lang="ja-JP" altLang="en-US" sz="1600" b="0" i="0" u="none" strike="noStrike" baseline="0" dirty="0">
                <a:solidFill>
                  <a:srgbClr val="000000"/>
                </a:solidFill>
                <a:latin typeface="メイリオ" panose="020B0604030504040204" pitchFamily="50" charset="-128"/>
                <a:ea typeface="メイリオ" panose="020B0604030504040204" pitchFamily="50" charset="-128"/>
              </a:rPr>
              <a:t>・新型コロナ禍を契機に過密解消が求められる中、まちなかにおけるゆとりある空間として、また、生活圏における貴重な屋外空間として、みどり・オープンスペースの重要性が再認識されました。</a:t>
            </a:r>
          </a:p>
          <a:p>
            <a:pPr marL="174625" indent="-174625"/>
            <a:r>
              <a:rPr lang="ja-JP" altLang="en-US" sz="1600" b="0" i="0" u="none" strike="noStrike" baseline="0" dirty="0">
                <a:solidFill>
                  <a:srgbClr val="000000"/>
                </a:solidFill>
                <a:latin typeface="メイリオ" panose="020B0604030504040204" pitchFamily="50" charset="-128"/>
                <a:ea typeface="メイリオ" panose="020B0604030504040204" pitchFamily="50" charset="-128"/>
              </a:rPr>
              <a:t>・良好な都市景観の形成、うるおいある空間の創出、防災性の向上のみならず、新たな交流をもたらし、都市の魅力を高める重要な要素として、質の高いみどり・オープンスペースの創出がより一層求められています。</a:t>
            </a:r>
            <a:endParaRPr lang="ja-JP" altLang="en-US" sz="1100" dirty="0">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31F2395D-354F-4C63-9004-A29C07C436F9}"/>
              </a:ext>
            </a:extLst>
          </p:cNvPr>
          <p:cNvSpPr txBox="1"/>
          <p:nvPr/>
        </p:nvSpPr>
        <p:spPr>
          <a:xfrm>
            <a:off x="1899214" y="6473673"/>
            <a:ext cx="9921895" cy="241980"/>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出典：大阪のまちづくりグランドデザイン（大阪府）</a:t>
            </a:r>
            <a:endParaRPr lang="ja-JP" altLang="en-US" sz="900" dirty="0">
              <a:solidFill>
                <a:srgbClr val="FF0000"/>
              </a:solidFill>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58D23C24-BBCF-47AA-A9B7-2EB203E37A24}"/>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大阪の特徴</a:t>
            </a:r>
          </a:p>
        </p:txBody>
      </p:sp>
    </p:spTree>
    <p:extLst>
      <p:ext uri="{BB962C8B-B14F-4D97-AF65-F5344CB8AC3E}">
        <p14:creationId xmlns:p14="http://schemas.microsoft.com/office/powerpoint/2010/main" val="8076442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31F2395D-354F-4C63-9004-A29C07C436F9}"/>
              </a:ext>
            </a:extLst>
          </p:cNvPr>
          <p:cNvSpPr txBox="1"/>
          <p:nvPr/>
        </p:nvSpPr>
        <p:spPr>
          <a:xfrm>
            <a:off x="1899214" y="6473673"/>
            <a:ext cx="9921895" cy="241980"/>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出典：大阪のまちづくりグランドデザイン（大阪府）</a:t>
            </a:r>
            <a:endParaRPr lang="ja-JP" altLang="en-US" sz="900" dirty="0">
              <a:solidFill>
                <a:srgbClr val="FF0000"/>
              </a:solidFill>
              <a:latin typeface="メイリオ" panose="020B0604030504040204" pitchFamily="50" charset="-128"/>
              <a:ea typeface="メイリオ" panose="020B0604030504040204" pitchFamily="50" charset="-128"/>
            </a:endParaRPr>
          </a:p>
        </p:txBody>
      </p:sp>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96</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民間活力を活かしたまちづくり</a:t>
            </a:r>
          </a:p>
        </p:txBody>
      </p:sp>
      <p:sp>
        <p:nvSpPr>
          <p:cNvPr id="9" name="テキスト ボックス 8">
            <a:extLst>
              <a:ext uri="{FF2B5EF4-FFF2-40B4-BE49-F238E27FC236}">
                <a16:creationId xmlns:a16="http://schemas.microsoft.com/office/drawing/2014/main" id="{C8A9F282-37D8-492E-9B90-3261BA91779B}"/>
              </a:ext>
            </a:extLst>
          </p:cNvPr>
          <p:cNvSpPr txBox="1"/>
          <p:nvPr/>
        </p:nvSpPr>
        <p:spPr>
          <a:xfrm>
            <a:off x="723182" y="1255991"/>
            <a:ext cx="10623754" cy="1550031"/>
          </a:xfrm>
          <a:prstGeom prst="rect">
            <a:avLst/>
          </a:prstGeom>
          <a:noFill/>
        </p:spPr>
        <p:txBody>
          <a:bodyPr wrap="square" tIns="72000" bIns="0">
            <a:spAutoFit/>
          </a:bodyPr>
          <a:lstStyle/>
          <a:p>
            <a:pPr marL="174625" indent="-174625"/>
            <a:r>
              <a:rPr lang="ja-JP" altLang="en-US" sz="1600" b="0" i="0" u="none" strike="noStrike" baseline="0" dirty="0">
                <a:solidFill>
                  <a:srgbClr val="000000"/>
                </a:solidFill>
                <a:latin typeface="メイリオ" panose="020B0604030504040204" pitchFamily="50" charset="-128"/>
                <a:ea typeface="メイリオ" panose="020B0604030504040204" pitchFamily="50" charset="-128"/>
              </a:rPr>
              <a:t>・都心部や主要駅周辺をはじめ、府内の様々な地域において、パブリックスペースの創出やエリアマネジメントが推進されるなど、民間の力を活かしたまちづくりが進められています。</a:t>
            </a:r>
          </a:p>
          <a:p>
            <a:pPr marL="174625" indent="-174625"/>
            <a:r>
              <a:rPr lang="ja-JP" altLang="en-US" sz="1600" b="0" i="0" u="none" strike="noStrike" baseline="0" dirty="0">
                <a:solidFill>
                  <a:srgbClr val="000000"/>
                </a:solidFill>
                <a:latin typeface="メイリオ" panose="020B0604030504040204" pitchFamily="50" charset="-128"/>
                <a:ea typeface="メイリオ" panose="020B0604030504040204" pitchFamily="50" charset="-128"/>
              </a:rPr>
              <a:t>・また、世界の多くの都市では、まちなかを車中心から人中心へと転換し、人々が集い、憩い、多様な活動を繰り広げられる場を創出するなど、「人中心のまちづくり」が進められています。</a:t>
            </a:r>
          </a:p>
          <a:p>
            <a:pPr marL="174625" indent="-174625"/>
            <a:r>
              <a:rPr lang="ja-JP" altLang="en-US" sz="1600" b="0" i="0" u="none" strike="noStrike" baseline="0" dirty="0">
                <a:solidFill>
                  <a:srgbClr val="000000"/>
                </a:solidFill>
                <a:latin typeface="メイリオ" panose="020B0604030504040204" pitchFamily="50" charset="-128"/>
                <a:ea typeface="メイリオ" panose="020B0604030504040204" pitchFamily="50" charset="-128"/>
              </a:rPr>
              <a:t>・今後のまちづくりにおいては、人中心の居心地がよく歩きたくなるまちなかの創出や、地域の価値・魅力向上に向け、より一層、民間の参画を促し、その力を最大限活かしたまちづくりを進める必要があります。</a:t>
            </a:r>
            <a:endParaRPr lang="ja-JP" altLang="en-US" sz="1100" dirty="0">
              <a:latin typeface="メイリオ" panose="020B0604030504040204" pitchFamily="50" charset="-128"/>
              <a:ea typeface="メイリオ" panose="020B0604030504040204" pitchFamily="50" charset="-128"/>
            </a:endParaRPr>
          </a:p>
        </p:txBody>
      </p:sp>
      <p:pic>
        <p:nvPicPr>
          <p:cNvPr id="4" name="図 3">
            <a:extLst>
              <a:ext uri="{FF2B5EF4-FFF2-40B4-BE49-F238E27FC236}">
                <a16:creationId xmlns:a16="http://schemas.microsoft.com/office/drawing/2014/main" id="{03212585-0220-453C-98C6-A1FA7E111683}"/>
              </a:ext>
            </a:extLst>
          </p:cNvPr>
          <p:cNvPicPr>
            <a:picLocks noChangeAspect="1"/>
          </p:cNvPicPr>
          <p:nvPr/>
        </p:nvPicPr>
        <p:blipFill>
          <a:blip r:embed="rId3"/>
          <a:stretch>
            <a:fillRect/>
          </a:stretch>
        </p:blipFill>
        <p:spPr>
          <a:xfrm>
            <a:off x="2248872" y="3733698"/>
            <a:ext cx="7572375" cy="2190750"/>
          </a:xfrm>
          <a:prstGeom prst="rect">
            <a:avLst/>
          </a:prstGeom>
        </p:spPr>
      </p:pic>
      <p:sp>
        <p:nvSpPr>
          <p:cNvPr id="10" name="テキスト ボックス 9">
            <a:extLst>
              <a:ext uri="{FF2B5EF4-FFF2-40B4-BE49-F238E27FC236}">
                <a16:creationId xmlns:a16="http://schemas.microsoft.com/office/drawing/2014/main" id="{244A695D-3718-4A0C-BC5D-589F3FCCB0C5}"/>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大阪の特徴</a:t>
            </a:r>
          </a:p>
        </p:txBody>
      </p:sp>
    </p:spTree>
    <p:extLst>
      <p:ext uri="{BB962C8B-B14F-4D97-AF65-F5344CB8AC3E}">
        <p14:creationId xmlns:p14="http://schemas.microsoft.com/office/powerpoint/2010/main" val="291100992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7CDF7B1-F322-4BB0-840A-B098F796B8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03242" y="1224126"/>
            <a:ext cx="8583279" cy="4980116"/>
          </a:xfrm>
          <a:prstGeom prst="rect">
            <a:avLst/>
          </a:prstGeom>
        </p:spPr>
      </p:pic>
      <p:sp>
        <p:nvSpPr>
          <p:cNvPr id="12" name="テキスト ボックス 11">
            <a:extLst>
              <a:ext uri="{FF2B5EF4-FFF2-40B4-BE49-F238E27FC236}">
                <a16:creationId xmlns:a16="http://schemas.microsoft.com/office/drawing/2014/main" id="{31F2395D-354F-4C63-9004-A29C07C436F9}"/>
              </a:ext>
            </a:extLst>
          </p:cNvPr>
          <p:cNvSpPr txBox="1"/>
          <p:nvPr/>
        </p:nvSpPr>
        <p:spPr>
          <a:xfrm>
            <a:off x="1899214" y="6473673"/>
            <a:ext cx="9921895" cy="241980"/>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出典：大阪における交通の方向性について（大阪府）</a:t>
            </a:r>
            <a:endParaRPr lang="ja-JP" altLang="en-US" sz="900" dirty="0">
              <a:solidFill>
                <a:srgbClr val="FF0000"/>
              </a:solidFill>
              <a:latin typeface="メイリオ" panose="020B0604030504040204" pitchFamily="50" charset="-128"/>
              <a:ea typeface="メイリオ" panose="020B0604030504040204" pitchFamily="50" charset="-128"/>
            </a:endParaRPr>
          </a:p>
        </p:txBody>
      </p:sp>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97</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50429241-EE3B-449B-81E5-78DD3A294DF5}"/>
              </a:ext>
            </a:extLst>
          </p:cNvPr>
          <p:cNvSpPr>
            <a:spLocks/>
          </p:cNvSpPr>
          <p:nvPr/>
        </p:nvSpPr>
        <p:spPr>
          <a:xfrm>
            <a:off x="0" y="522696"/>
            <a:ext cx="12193200" cy="432000"/>
          </a:xfrm>
          <a:prstGeom prst="rect">
            <a:avLst/>
          </a:prstGeom>
          <a:solidFill>
            <a:schemeClr val="bg1">
              <a:lumMod val="65000"/>
            </a:schemeClr>
          </a:solidFill>
          <a:ln w="9525" cmpd="dbl">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a:endParaRPr>
          </a:p>
        </p:txBody>
      </p:sp>
      <p:sp>
        <p:nvSpPr>
          <p:cNvPr id="20" name="正方形/長方形 1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鉄道路線とバス路線の密度比較について</a:t>
            </a:r>
          </a:p>
        </p:txBody>
      </p:sp>
      <p:sp>
        <p:nvSpPr>
          <p:cNvPr id="8" name="テキスト ボックス 7">
            <a:extLst>
              <a:ext uri="{FF2B5EF4-FFF2-40B4-BE49-F238E27FC236}">
                <a16:creationId xmlns:a16="http://schemas.microsoft.com/office/drawing/2014/main" id="{3BE8FD83-3FC4-4296-B921-193BE61A71F0}"/>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大阪の特徴</a:t>
            </a:r>
          </a:p>
        </p:txBody>
      </p:sp>
    </p:spTree>
    <p:extLst>
      <p:ext uri="{BB962C8B-B14F-4D97-AF65-F5344CB8AC3E}">
        <p14:creationId xmlns:p14="http://schemas.microsoft.com/office/powerpoint/2010/main" val="1148733300"/>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15880</TotalTime>
  <Words>10052</Words>
  <PresentationFormat>ワイド画面</PresentationFormat>
  <Paragraphs>912</Paragraphs>
  <Slides>97</Slides>
  <Notes>87</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97</vt:i4>
      </vt:variant>
    </vt:vector>
  </HeadingPairs>
  <TitlesOfParts>
    <vt:vector size="105" baseType="lpstr">
      <vt:lpstr>BIZ UDPゴシック</vt:lpstr>
      <vt:lpstr>Meiryo UI</vt:lpstr>
      <vt:lpstr>ＭＳ Ｐゴシック</vt:lpstr>
      <vt:lpstr>メイリオ</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2024-10-24T06:14:12Z</cp:lastPrinted>
  <dcterms:created xsi:type="dcterms:W3CDTF">2024-06-19T07:35:43Z</dcterms:created>
  <dcterms:modified xsi:type="dcterms:W3CDTF">2024-12-02T02:13:25Z</dcterms:modified>
</cp:coreProperties>
</file>