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 id="2147483673" r:id="rId2"/>
  </p:sldMasterIdLst>
  <p:notesMasterIdLst>
    <p:notesMasterId r:id="rId7"/>
  </p:notesMasterIdLst>
  <p:handoutMasterIdLst>
    <p:handoutMasterId r:id="rId8"/>
  </p:handoutMasterIdLst>
  <p:sldIdLst>
    <p:sldId id="4873" r:id="rId3"/>
    <p:sldId id="4868" r:id="rId4"/>
    <p:sldId id="4870" r:id="rId5"/>
    <p:sldId id="4871" r:id="rId6"/>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67" userDrawn="1">
          <p15:clr>
            <a:srgbClr val="A4A3A4"/>
          </p15:clr>
        </p15:guide>
        <p15:guide id="2" pos="51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ECFF"/>
    <a:srgbClr val="FDEADA"/>
    <a:srgbClr val="66FFFF"/>
    <a:srgbClr val="FCD5B5"/>
    <a:srgbClr val="E6E6E6"/>
    <a:srgbClr val="FFCCCC"/>
    <a:srgbClr val="EDEDED"/>
    <a:srgbClr val="00FFCC"/>
    <a:srgbClr val="FEA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84" autoAdjust="0"/>
    <p:restoredTop sz="93899" autoAdjust="0"/>
  </p:normalViewPr>
  <p:slideViewPr>
    <p:cSldViewPr>
      <p:cViewPr varScale="1">
        <p:scale>
          <a:sx n="67" d="100"/>
          <a:sy n="67" d="100"/>
        </p:scale>
        <p:origin x="728" y="40"/>
      </p:cViewPr>
      <p:guideLst>
        <p:guide orient="horz" pos="3067"/>
        <p:guide pos="513"/>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5"/>
            <a:ext cx="2950529" cy="497524"/>
          </a:xfrm>
          <a:prstGeom prst="rect">
            <a:avLst/>
          </a:prstGeom>
        </p:spPr>
        <p:txBody>
          <a:bodyPr vert="horz" lIns="91469" tIns="45732" rIns="91469" bIns="45732"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5087" y="5"/>
            <a:ext cx="2950529" cy="497524"/>
          </a:xfrm>
          <a:prstGeom prst="rect">
            <a:avLst/>
          </a:prstGeom>
        </p:spPr>
        <p:txBody>
          <a:bodyPr vert="horz" lIns="91469" tIns="45732" rIns="91469" bIns="45732" rtlCol="0"/>
          <a:lstStyle>
            <a:lvl1pPr algn="r">
              <a:defRPr sz="1200"/>
            </a:lvl1pPr>
          </a:lstStyle>
          <a:p>
            <a:fld id="{12744D9B-23E1-4398-B2F4-A846A8E934F8}" type="datetimeFigureOut">
              <a:rPr kumimoji="1" lang="ja-JP" altLang="en-US" smtClean="0"/>
              <a:t>2024/12/6</a:t>
            </a:fld>
            <a:endParaRPr kumimoji="1" lang="ja-JP" altLang="en-US" dirty="0"/>
          </a:p>
        </p:txBody>
      </p:sp>
      <p:sp>
        <p:nvSpPr>
          <p:cNvPr id="4" name="フッター プレースホルダー 3"/>
          <p:cNvSpPr>
            <a:spLocks noGrp="1"/>
          </p:cNvSpPr>
          <p:nvPr>
            <p:ph type="ftr" sz="quarter" idx="2"/>
          </p:nvPr>
        </p:nvSpPr>
        <p:spPr>
          <a:xfrm>
            <a:off x="9" y="9441814"/>
            <a:ext cx="2950529" cy="497524"/>
          </a:xfrm>
          <a:prstGeom prst="rect">
            <a:avLst/>
          </a:prstGeom>
        </p:spPr>
        <p:txBody>
          <a:bodyPr vert="horz" lIns="91469" tIns="45732" rIns="91469" bIns="45732"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5087" y="9441814"/>
            <a:ext cx="2950529" cy="497524"/>
          </a:xfrm>
          <a:prstGeom prst="rect">
            <a:avLst/>
          </a:prstGeom>
        </p:spPr>
        <p:txBody>
          <a:bodyPr vert="horz" lIns="91469" tIns="45732" rIns="91469" bIns="45732" rtlCol="0" anchor="b"/>
          <a:lstStyle>
            <a:lvl1pPr algn="r">
              <a:defRPr sz="1200"/>
            </a:lvl1pPr>
          </a:lstStyle>
          <a:p>
            <a:fld id="{614B1A33-BABA-492D-9BBB-ECEB4F34207F}" type="slidenum">
              <a:rPr kumimoji="1" lang="ja-JP" altLang="en-US" smtClean="0"/>
              <a:t>‹#›</a:t>
            </a:fld>
            <a:endParaRPr kumimoji="1" lang="ja-JP" altLang="en-US" dirty="0"/>
          </a:p>
        </p:txBody>
      </p:sp>
    </p:spTree>
    <p:extLst>
      <p:ext uri="{BB962C8B-B14F-4D97-AF65-F5344CB8AC3E}">
        <p14:creationId xmlns:p14="http://schemas.microsoft.com/office/powerpoint/2010/main" val="196461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1" y="2"/>
            <a:ext cx="2949786" cy="496967"/>
          </a:xfrm>
          <a:prstGeom prst="rect">
            <a:avLst/>
          </a:prstGeom>
        </p:spPr>
        <p:txBody>
          <a:bodyPr vert="horz" lIns="91469" tIns="45732" rIns="91469" bIns="45732"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41" y="2"/>
            <a:ext cx="2949786" cy="496967"/>
          </a:xfrm>
          <a:prstGeom prst="rect">
            <a:avLst/>
          </a:prstGeom>
        </p:spPr>
        <p:txBody>
          <a:bodyPr vert="horz" lIns="91469" tIns="45732" rIns="91469" bIns="45732" rtlCol="0"/>
          <a:lstStyle>
            <a:lvl1pPr algn="r">
              <a:defRPr sz="1200"/>
            </a:lvl1pPr>
          </a:lstStyle>
          <a:p>
            <a:fld id="{089A5742-8843-48D4-A22C-7E9F204C1C3C}" type="datetimeFigureOut">
              <a:rPr kumimoji="1" lang="ja-JP" altLang="en-US" smtClean="0"/>
              <a:t>2024/12/6</a:t>
            </a:fld>
            <a:endParaRPr kumimoji="1" lang="ja-JP" altLang="en-US" dirty="0"/>
          </a:p>
        </p:txBody>
      </p:sp>
      <p:sp>
        <p:nvSpPr>
          <p:cNvPr id="4" name="スライド イメージ プレースホルダー 3"/>
          <p:cNvSpPr>
            <a:spLocks noGrp="1" noRot="1" noChangeAspect="1"/>
          </p:cNvSpPr>
          <p:nvPr>
            <p:ph type="sldImg" idx="2"/>
          </p:nvPr>
        </p:nvSpPr>
        <p:spPr>
          <a:xfrm>
            <a:off x="90488" y="746125"/>
            <a:ext cx="6626225" cy="3727450"/>
          </a:xfrm>
          <a:prstGeom prst="rect">
            <a:avLst/>
          </a:prstGeom>
          <a:noFill/>
          <a:ln w="12700">
            <a:solidFill>
              <a:prstClr val="black"/>
            </a:solidFill>
          </a:ln>
        </p:spPr>
        <p:txBody>
          <a:bodyPr vert="horz" lIns="91469" tIns="45732" rIns="91469" bIns="45732" rtlCol="0" anchor="ctr"/>
          <a:lstStyle/>
          <a:p>
            <a:endParaRPr lang="ja-JP" altLang="en-US" dirty="0"/>
          </a:p>
        </p:txBody>
      </p:sp>
      <p:sp>
        <p:nvSpPr>
          <p:cNvPr id="5" name="ノート プレースホルダー 4"/>
          <p:cNvSpPr>
            <a:spLocks noGrp="1"/>
          </p:cNvSpPr>
          <p:nvPr>
            <p:ph type="body" sz="quarter" idx="3"/>
          </p:nvPr>
        </p:nvSpPr>
        <p:spPr>
          <a:xfrm>
            <a:off x="680721" y="4721189"/>
            <a:ext cx="5445760" cy="4472702"/>
          </a:xfrm>
          <a:prstGeom prst="rect">
            <a:avLst/>
          </a:prstGeom>
        </p:spPr>
        <p:txBody>
          <a:bodyPr vert="horz" lIns="91469" tIns="45732" rIns="91469" bIns="4573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1" y="9440654"/>
            <a:ext cx="2949786" cy="496967"/>
          </a:xfrm>
          <a:prstGeom prst="rect">
            <a:avLst/>
          </a:prstGeom>
        </p:spPr>
        <p:txBody>
          <a:bodyPr vert="horz" lIns="91469" tIns="45732" rIns="91469" bIns="45732"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41" y="9440654"/>
            <a:ext cx="2949786" cy="496967"/>
          </a:xfrm>
          <a:prstGeom prst="rect">
            <a:avLst/>
          </a:prstGeom>
        </p:spPr>
        <p:txBody>
          <a:bodyPr vert="horz" lIns="91469" tIns="45732" rIns="91469" bIns="45732" rtlCol="0" anchor="b"/>
          <a:lstStyle>
            <a:lvl1pPr algn="r">
              <a:defRPr sz="1200"/>
            </a:lvl1pPr>
          </a:lstStyle>
          <a:p>
            <a:fld id="{01924E22-6FBB-4827-8519-E27A27952369}" type="slidenum">
              <a:rPr kumimoji="1" lang="ja-JP" altLang="en-US" smtClean="0"/>
              <a:t>‹#›</a:t>
            </a:fld>
            <a:endParaRPr kumimoji="1" lang="ja-JP" altLang="en-US" dirty="0"/>
          </a:p>
        </p:txBody>
      </p:sp>
    </p:spTree>
    <p:extLst>
      <p:ext uri="{BB962C8B-B14F-4D97-AF65-F5344CB8AC3E}">
        <p14:creationId xmlns:p14="http://schemas.microsoft.com/office/powerpoint/2010/main" val="390475230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3073822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3575860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2272036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en_R_J01">
    <p:spTree>
      <p:nvGrpSpPr>
        <p:cNvPr id="1" name=""/>
        <p:cNvGrpSpPr/>
        <p:nvPr/>
      </p:nvGrpSpPr>
      <p:grpSpPr>
        <a:xfrm>
          <a:off x="0" y="0"/>
          <a:ext cx="0" cy="0"/>
          <a:chOff x="0" y="0"/>
          <a:chExt cx="0" cy="0"/>
        </a:xfrm>
      </p:grpSpPr>
      <p:pic>
        <p:nvPicPr>
          <p:cNvPr id="43" name="ten_R_J01.png" descr="ten_R_J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44" name="スライド番号"/>
          <p:cNvSpPr txBox="1">
            <a:spLocks noGrp="1"/>
          </p:cNvSpPr>
          <p:nvPr>
            <p:ph type="sldNum" sz="quarter" idx="2"/>
          </p:nvPr>
        </p:nvSpPr>
        <p:spPr>
          <a:xfrm>
            <a:off x="10948884" y="6291185"/>
            <a:ext cx="404917" cy="495457"/>
          </a:xfrm>
          <a:prstGeom prst="rect">
            <a:avLst/>
          </a:prstGeom>
        </p:spPr>
        <p:txBody>
          <a:bodyPr/>
          <a:lstStyle>
            <a:lvl1pPr>
              <a:defRPr sz="2000"/>
            </a:lvl1pPr>
          </a:lstStyle>
          <a:p>
            <a:fld id="{86CB4B4D-7CA3-9044-876B-883B54F8677D}" type="slidenum">
              <a:rPr lang="en-US" altLang="ja-JP" smtClean="0"/>
              <a:pPr/>
              <a:t>‹#›</a:t>
            </a:fld>
            <a:endParaRPr lang="en-US" altLang="ja-JP"/>
          </a:p>
        </p:txBody>
      </p:sp>
    </p:spTree>
    <p:extLst>
      <p:ext uri="{BB962C8B-B14F-4D97-AF65-F5344CB8AC3E}">
        <p14:creationId xmlns:p14="http://schemas.microsoft.com/office/powerpoint/2010/main" val="255118861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3F8CD0-63BC-4AB3-A279-8FEBA508A2E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3691D56-754B-49D2-A80C-4F52217DFF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4AAF4DA-FE1F-4127-B4FC-F0D14B84BD0D}"/>
              </a:ext>
            </a:extLst>
          </p:cNvPr>
          <p:cNvSpPr>
            <a:spLocks noGrp="1"/>
          </p:cNvSpPr>
          <p:nvPr>
            <p:ph type="dt" sz="half" idx="10"/>
          </p:nvPr>
        </p:nvSpPr>
        <p:spPr/>
        <p:txBody>
          <a:bodyPr/>
          <a:lstStyle/>
          <a:p>
            <a:endParaRPr kumimoji="1" lang="ja-JP" altLang="en-US" dirty="0"/>
          </a:p>
        </p:txBody>
      </p:sp>
      <p:sp>
        <p:nvSpPr>
          <p:cNvPr id="5" name="フッター プレースホルダー 4">
            <a:extLst>
              <a:ext uri="{FF2B5EF4-FFF2-40B4-BE49-F238E27FC236}">
                <a16:creationId xmlns:a16="http://schemas.microsoft.com/office/drawing/2014/main" id="{7D8ABFAD-5C18-4405-9B85-243CC2635447}"/>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76BF56B3-AD4C-448C-A48B-0562B0B83B2D}"/>
              </a:ext>
            </a:extLst>
          </p:cNvPr>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3021245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D72F8B-0054-4513-8110-DB007415A97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1D1AFB7-C517-4DD3-BED3-016229531F5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7236AF2-1CA6-4606-87C1-C40E7466741D}"/>
              </a:ext>
            </a:extLst>
          </p:cNvPr>
          <p:cNvSpPr>
            <a:spLocks noGrp="1"/>
          </p:cNvSpPr>
          <p:nvPr>
            <p:ph type="dt" sz="half" idx="10"/>
          </p:nvPr>
        </p:nvSpPr>
        <p:spPr/>
        <p:txBody>
          <a:bodyPr/>
          <a:lstStyle/>
          <a:p>
            <a:endParaRPr kumimoji="1" lang="ja-JP" altLang="en-US" dirty="0"/>
          </a:p>
        </p:txBody>
      </p:sp>
      <p:sp>
        <p:nvSpPr>
          <p:cNvPr id="5" name="フッター プレースホルダー 4">
            <a:extLst>
              <a:ext uri="{FF2B5EF4-FFF2-40B4-BE49-F238E27FC236}">
                <a16:creationId xmlns:a16="http://schemas.microsoft.com/office/drawing/2014/main" id="{4965321A-126C-41A6-8155-79358B3F848C}"/>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21E57407-ECE7-4412-9AB0-9B669567DB66}"/>
              </a:ext>
            </a:extLst>
          </p:cNvPr>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1708742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F3DB64-1AAB-43BD-A7B8-CC9288E6CA3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8683939-4180-4CBA-A057-A55EEAA0C7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D659330-5155-4F7D-9767-55FF732EB62F}"/>
              </a:ext>
            </a:extLst>
          </p:cNvPr>
          <p:cNvSpPr>
            <a:spLocks noGrp="1"/>
          </p:cNvSpPr>
          <p:nvPr>
            <p:ph type="dt" sz="half" idx="10"/>
          </p:nvPr>
        </p:nvSpPr>
        <p:spPr/>
        <p:txBody>
          <a:bodyPr/>
          <a:lstStyle/>
          <a:p>
            <a:endParaRPr kumimoji="1" lang="ja-JP" altLang="en-US" dirty="0"/>
          </a:p>
        </p:txBody>
      </p:sp>
      <p:sp>
        <p:nvSpPr>
          <p:cNvPr id="5" name="フッター プレースホルダー 4">
            <a:extLst>
              <a:ext uri="{FF2B5EF4-FFF2-40B4-BE49-F238E27FC236}">
                <a16:creationId xmlns:a16="http://schemas.microsoft.com/office/drawing/2014/main" id="{6BAA4C82-9F91-431E-8B93-899ECE965C9A}"/>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839EE25A-67E7-4867-A58E-9EC2C45EE3AB}"/>
              </a:ext>
            </a:extLst>
          </p:cNvPr>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2880509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43C6C3-43B0-404A-A492-BC93342440B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A7E29F6-A36D-4287-BDA2-8713AAE7713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69BBCF4-2FAE-44E6-A46D-0E85AD904CB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D7CB807-F0BB-4049-A2C1-1F148B3E456E}"/>
              </a:ext>
            </a:extLst>
          </p:cNvPr>
          <p:cNvSpPr>
            <a:spLocks noGrp="1"/>
          </p:cNvSpPr>
          <p:nvPr>
            <p:ph type="dt" sz="half" idx="10"/>
          </p:nvPr>
        </p:nvSpPr>
        <p:spPr/>
        <p:txBody>
          <a:bodyPr/>
          <a:lstStyle/>
          <a:p>
            <a:endParaRPr kumimoji="1" lang="ja-JP" altLang="en-US" dirty="0"/>
          </a:p>
        </p:txBody>
      </p:sp>
      <p:sp>
        <p:nvSpPr>
          <p:cNvPr id="6" name="フッター プレースホルダー 5">
            <a:extLst>
              <a:ext uri="{FF2B5EF4-FFF2-40B4-BE49-F238E27FC236}">
                <a16:creationId xmlns:a16="http://schemas.microsoft.com/office/drawing/2014/main" id="{7164307D-3210-4D5C-82D5-1B1DCA85044D}"/>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CD047CEA-976D-4710-8FF9-159132007FC4}"/>
              </a:ext>
            </a:extLst>
          </p:cNvPr>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3492917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DDCC57-1ADC-4999-8511-815CEB93A11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A3702AF-0DD0-49C4-9057-AF697B658E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108478A-39DD-4FB9-947A-86B4FAE6419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B2CA18F-777E-4540-A3E1-83C4446AD5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3942DC9-0F83-49E4-8AA6-D929ADE39C5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1D942C7-FC79-4B1A-A84B-EC656C902762}"/>
              </a:ext>
            </a:extLst>
          </p:cNvPr>
          <p:cNvSpPr>
            <a:spLocks noGrp="1"/>
          </p:cNvSpPr>
          <p:nvPr>
            <p:ph type="dt" sz="half" idx="10"/>
          </p:nvPr>
        </p:nvSpPr>
        <p:spPr/>
        <p:txBody>
          <a:bodyPr/>
          <a:lstStyle/>
          <a:p>
            <a:endParaRPr kumimoji="1" lang="ja-JP" altLang="en-US" dirty="0"/>
          </a:p>
        </p:txBody>
      </p:sp>
      <p:sp>
        <p:nvSpPr>
          <p:cNvPr id="8" name="フッター プレースホルダー 7">
            <a:extLst>
              <a:ext uri="{FF2B5EF4-FFF2-40B4-BE49-F238E27FC236}">
                <a16:creationId xmlns:a16="http://schemas.microsoft.com/office/drawing/2014/main" id="{4C14402B-C88E-4F75-9206-03D56B2A1467}"/>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4921EB71-FFBB-4D89-8026-56835CC981E1}"/>
              </a:ext>
            </a:extLst>
          </p:cNvPr>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1825143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91E05F-B365-4F81-82F6-8CAB820EB7C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1B5425A-B3EF-4056-A012-44C1930592BC}"/>
              </a:ext>
            </a:extLst>
          </p:cNvPr>
          <p:cNvSpPr>
            <a:spLocks noGrp="1"/>
          </p:cNvSpPr>
          <p:nvPr>
            <p:ph type="dt" sz="half" idx="10"/>
          </p:nvPr>
        </p:nvSpPr>
        <p:spPr/>
        <p:txBody>
          <a:bodyPr/>
          <a:lstStyle/>
          <a:p>
            <a:endParaRPr kumimoji="1" lang="ja-JP" altLang="en-US" dirty="0"/>
          </a:p>
        </p:txBody>
      </p:sp>
      <p:sp>
        <p:nvSpPr>
          <p:cNvPr id="4" name="フッター プレースホルダー 3">
            <a:extLst>
              <a:ext uri="{FF2B5EF4-FFF2-40B4-BE49-F238E27FC236}">
                <a16:creationId xmlns:a16="http://schemas.microsoft.com/office/drawing/2014/main" id="{F6C96FC3-F774-4EF7-93D4-9F075BD9A7AB}"/>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C21B49B0-D1BC-4856-864F-EC4A11FD733A}"/>
              </a:ext>
            </a:extLst>
          </p:cNvPr>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3642654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D504AA7-1A40-4B5E-9A97-509683000DDD}"/>
              </a:ext>
            </a:extLst>
          </p:cNvPr>
          <p:cNvSpPr>
            <a:spLocks noGrp="1"/>
          </p:cNvSpPr>
          <p:nvPr>
            <p:ph type="dt" sz="half" idx="10"/>
          </p:nvPr>
        </p:nvSpPr>
        <p:spPr/>
        <p:txBody>
          <a:bodyPr/>
          <a:lstStyle/>
          <a:p>
            <a:endParaRPr kumimoji="1" lang="ja-JP" altLang="en-US" dirty="0"/>
          </a:p>
        </p:txBody>
      </p:sp>
      <p:sp>
        <p:nvSpPr>
          <p:cNvPr id="3" name="フッター プレースホルダー 2">
            <a:extLst>
              <a:ext uri="{FF2B5EF4-FFF2-40B4-BE49-F238E27FC236}">
                <a16:creationId xmlns:a16="http://schemas.microsoft.com/office/drawing/2014/main" id="{93FA4A19-B783-4D9F-AB9E-EA233E014414}"/>
              </a:ext>
            </a:extLst>
          </p:cNvPr>
          <p:cNvSpPr>
            <a:spLocks noGrp="1"/>
          </p:cNvSpPr>
          <p:nvPr>
            <p:ph type="ftr" sz="quarter" idx="1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2B0485B-7B5D-49F0-A049-628374092C06}"/>
              </a:ext>
            </a:extLst>
          </p:cNvPr>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1324702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18692343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400F8B-C7A5-41A9-B7BD-9F01DFE7F88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63B5060-A748-4FC0-82B0-1E0E97B417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9E97043-0D89-4F21-8F2B-7F09AF7C38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C13C5E0-B0DA-450F-8700-57CEDE5CCDE1}"/>
              </a:ext>
            </a:extLst>
          </p:cNvPr>
          <p:cNvSpPr>
            <a:spLocks noGrp="1"/>
          </p:cNvSpPr>
          <p:nvPr>
            <p:ph type="dt" sz="half" idx="10"/>
          </p:nvPr>
        </p:nvSpPr>
        <p:spPr/>
        <p:txBody>
          <a:bodyPr/>
          <a:lstStyle/>
          <a:p>
            <a:endParaRPr lang="ja-JP" altLang="en-US" dirty="0"/>
          </a:p>
        </p:txBody>
      </p:sp>
      <p:sp>
        <p:nvSpPr>
          <p:cNvPr id="6" name="フッター プレースホルダー 5">
            <a:extLst>
              <a:ext uri="{FF2B5EF4-FFF2-40B4-BE49-F238E27FC236}">
                <a16:creationId xmlns:a16="http://schemas.microsoft.com/office/drawing/2014/main" id="{3E29ADC8-6E93-498F-9A5C-29EAE564E40C}"/>
              </a:ext>
            </a:extLst>
          </p:cNvPr>
          <p:cNvSpPr>
            <a:spLocks noGrp="1"/>
          </p:cNvSpPr>
          <p:nvPr>
            <p:ph type="ftr" sz="quarter" idx="11"/>
          </p:nvPr>
        </p:nvSpPr>
        <p:spPr/>
        <p:txBody>
          <a:bodyPr/>
          <a:lstStyle/>
          <a:p>
            <a:endParaRPr lang="ja-JP" altLang="en-US" dirty="0"/>
          </a:p>
        </p:txBody>
      </p:sp>
      <p:sp>
        <p:nvSpPr>
          <p:cNvPr id="7" name="スライド番号プレースホルダー 6">
            <a:extLst>
              <a:ext uri="{FF2B5EF4-FFF2-40B4-BE49-F238E27FC236}">
                <a16:creationId xmlns:a16="http://schemas.microsoft.com/office/drawing/2014/main" id="{F5782E4C-EE39-4740-B70E-24A53DE715A7}"/>
              </a:ext>
            </a:extLst>
          </p:cNvPr>
          <p:cNvSpPr>
            <a:spLocks noGrp="1"/>
          </p:cNvSpPr>
          <p:nvPr>
            <p:ph type="sldNum" sz="quarter" idx="12"/>
          </p:nvPr>
        </p:nvSpPr>
        <p:spPr/>
        <p:txBody>
          <a:bodyPr/>
          <a:lstStyle/>
          <a:p>
            <a:fld id="{AB04E41B-4E0D-4739-8965-75B3C9BF1E1E}" type="slidenum">
              <a:rPr lang="ja-JP" altLang="en-US" smtClean="0"/>
              <a:pPr/>
              <a:t>‹#›</a:t>
            </a:fld>
            <a:endParaRPr lang="ja-JP" altLang="en-US" dirty="0"/>
          </a:p>
        </p:txBody>
      </p:sp>
    </p:spTree>
    <p:extLst>
      <p:ext uri="{BB962C8B-B14F-4D97-AF65-F5344CB8AC3E}">
        <p14:creationId xmlns:p14="http://schemas.microsoft.com/office/powerpoint/2010/main" val="489463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2CE6DB-0F5A-4A88-AC53-EEB2F5092B3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A88973C-F572-48E7-9338-C328B15AA2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1347E07-689E-43D7-8211-5D76C4DFC9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3A8C677-CE90-44A7-B290-02643E0FD967}"/>
              </a:ext>
            </a:extLst>
          </p:cNvPr>
          <p:cNvSpPr>
            <a:spLocks noGrp="1"/>
          </p:cNvSpPr>
          <p:nvPr>
            <p:ph type="dt" sz="half" idx="10"/>
          </p:nvPr>
        </p:nvSpPr>
        <p:spPr/>
        <p:txBody>
          <a:bodyPr/>
          <a:lstStyle/>
          <a:p>
            <a:endParaRPr kumimoji="1" lang="ja-JP" altLang="en-US" dirty="0"/>
          </a:p>
        </p:txBody>
      </p:sp>
      <p:sp>
        <p:nvSpPr>
          <p:cNvPr id="6" name="フッター プレースホルダー 5">
            <a:extLst>
              <a:ext uri="{FF2B5EF4-FFF2-40B4-BE49-F238E27FC236}">
                <a16:creationId xmlns:a16="http://schemas.microsoft.com/office/drawing/2014/main" id="{E5DC3F34-1546-4DE8-B6BE-B92EBFF83F35}"/>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97C1B34B-A60D-4E5E-A0B4-FCF612AA461A}"/>
              </a:ext>
            </a:extLst>
          </p:cNvPr>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1614963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11D5E2-A357-438C-B78F-9FDE5622689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5C4FE66-0292-4CF0-B256-F0F5EA05A7B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ED2B877-39E7-45D9-9131-621263E82B62}"/>
              </a:ext>
            </a:extLst>
          </p:cNvPr>
          <p:cNvSpPr>
            <a:spLocks noGrp="1"/>
          </p:cNvSpPr>
          <p:nvPr>
            <p:ph type="dt" sz="half" idx="10"/>
          </p:nvPr>
        </p:nvSpPr>
        <p:spPr/>
        <p:txBody>
          <a:bodyPr/>
          <a:lstStyle/>
          <a:p>
            <a:endParaRPr lang="ja-JP" altLang="en-US" dirty="0"/>
          </a:p>
        </p:txBody>
      </p:sp>
      <p:sp>
        <p:nvSpPr>
          <p:cNvPr id="5" name="フッター プレースホルダー 4">
            <a:extLst>
              <a:ext uri="{FF2B5EF4-FFF2-40B4-BE49-F238E27FC236}">
                <a16:creationId xmlns:a16="http://schemas.microsoft.com/office/drawing/2014/main" id="{12D74A5C-CF7C-4B77-ACA8-2377FE55089E}"/>
              </a:ext>
            </a:extLst>
          </p:cNvPr>
          <p:cNvSpPr>
            <a:spLocks noGrp="1"/>
          </p:cNvSpPr>
          <p:nvPr>
            <p:ph type="ftr" sz="quarter" idx="11"/>
          </p:nvPr>
        </p:nvSpPr>
        <p:spPr/>
        <p:txBody>
          <a:bodyPr/>
          <a:lstStyle/>
          <a:p>
            <a:endParaRPr lang="ja-JP" altLang="en-US" dirty="0"/>
          </a:p>
        </p:txBody>
      </p:sp>
      <p:sp>
        <p:nvSpPr>
          <p:cNvPr id="6" name="スライド番号プレースホルダー 5">
            <a:extLst>
              <a:ext uri="{FF2B5EF4-FFF2-40B4-BE49-F238E27FC236}">
                <a16:creationId xmlns:a16="http://schemas.microsoft.com/office/drawing/2014/main" id="{C6942ADD-2E3D-4C14-A8A4-0C1B9CA2F102}"/>
              </a:ext>
            </a:extLst>
          </p:cNvPr>
          <p:cNvSpPr>
            <a:spLocks noGrp="1"/>
          </p:cNvSpPr>
          <p:nvPr>
            <p:ph type="sldNum" sz="quarter" idx="12"/>
          </p:nvPr>
        </p:nvSpPr>
        <p:spPr/>
        <p:txBody>
          <a:bodyPr/>
          <a:lstStyle/>
          <a:p>
            <a:fld id="{AB04E41B-4E0D-4739-8965-75B3C9BF1E1E}" type="slidenum">
              <a:rPr lang="ja-JP" altLang="en-US" smtClean="0"/>
              <a:pPr/>
              <a:t>‹#›</a:t>
            </a:fld>
            <a:endParaRPr lang="ja-JP" altLang="en-US" dirty="0"/>
          </a:p>
        </p:txBody>
      </p:sp>
    </p:spTree>
    <p:extLst>
      <p:ext uri="{BB962C8B-B14F-4D97-AF65-F5344CB8AC3E}">
        <p14:creationId xmlns:p14="http://schemas.microsoft.com/office/powerpoint/2010/main" val="199181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F4A4BE8-3659-46A8-BEAE-CA86D744BE5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6DBE4F0-1F7A-473D-B22C-0CCC7A0AE0F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9284E37-092F-4ECA-ADE1-098DA566FA93}"/>
              </a:ext>
            </a:extLst>
          </p:cNvPr>
          <p:cNvSpPr>
            <a:spLocks noGrp="1"/>
          </p:cNvSpPr>
          <p:nvPr>
            <p:ph type="dt" sz="half" idx="10"/>
          </p:nvPr>
        </p:nvSpPr>
        <p:spPr/>
        <p:txBody>
          <a:bodyPr/>
          <a:lstStyle/>
          <a:p>
            <a:endParaRPr lang="ja-JP" altLang="en-US" dirty="0"/>
          </a:p>
        </p:txBody>
      </p:sp>
      <p:sp>
        <p:nvSpPr>
          <p:cNvPr id="5" name="フッター プレースホルダー 4">
            <a:extLst>
              <a:ext uri="{FF2B5EF4-FFF2-40B4-BE49-F238E27FC236}">
                <a16:creationId xmlns:a16="http://schemas.microsoft.com/office/drawing/2014/main" id="{9C205068-3D92-409F-9156-63FCE8878539}"/>
              </a:ext>
            </a:extLst>
          </p:cNvPr>
          <p:cNvSpPr>
            <a:spLocks noGrp="1"/>
          </p:cNvSpPr>
          <p:nvPr>
            <p:ph type="ftr" sz="quarter" idx="11"/>
          </p:nvPr>
        </p:nvSpPr>
        <p:spPr/>
        <p:txBody>
          <a:bodyPr/>
          <a:lstStyle/>
          <a:p>
            <a:endParaRPr lang="ja-JP" altLang="en-US" dirty="0"/>
          </a:p>
        </p:txBody>
      </p:sp>
      <p:sp>
        <p:nvSpPr>
          <p:cNvPr id="6" name="スライド番号プレースホルダー 5">
            <a:extLst>
              <a:ext uri="{FF2B5EF4-FFF2-40B4-BE49-F238E27FC236}">
                <a16:creationId xmlns:a16="http://schemas.microsoft.com/office/drawing/2014/main" id="{1A791426-32C5-4CFF-93CD-8CB72D9498E6}"/>
              </a:ext>
            </a:extLst>
          </p:cNvPr>
          <p:cNvSpPr>
            <a:spLocks noGrp="1"/>
          </p:cNvSpPr>
          <p:nvPr>
            <p:ph type="sldNum" sz="quarter" idx="12"/>
          </p:nvPr>
        </p:nvSpPr>
        <p:spPr/>
        <p:txBody>
          <a:bodyPr/>
          <a:lstStyle/>
          <a:p>
            <a:fld id="{AB04E41B-4E0D-4739-8965-75B3C9BF1E1E}" type="slidenum">
              <a:rPr lang="ja-JP" altLang="en-US" smtClean="0"/>
              <a:pPr/>
              <a:t>‹#›</a:t>
            </a:fld>
            <a:endParaRPr lang="ja-JP" altLang="en-US" dirty="0"/>
          </a:p>
        </p:txBody>
      </p:sp>
    </p:spTree>
    <p:extLst>
      <p:ext uri="{BB962C8B-B14F-4D97-AF65-F5344CB8AC3E}">
        <p14:creationId xmlns:p14="http://schemas.microsoft.com/office/powerpoint/2010/main" val="25217054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ten_R_J01">
    <p:spTree>
      <p:nvGrpSpPr>
        <p:cNvPr id="1" name=""/>
        <p:cNvGrpSpPr/>
        <p:nvPr/>
      </p:nvGrpSpPr>
      <p:grpSpPr>
        <a:xfrm>
          <a:off x="0" y="0"/>
          <a:ext cx="0" cy="0"/>
          <a:chOff x="0" y="0"/>
          <a:chExt cx="0" cy="0"/>
        </a:xfrm>
      </p:grpSpPr>
      <p:sp>
        <p:nvSpPr>
          <p:cNvPr id="44" name="スライド番号"/>
          <p:cNvSpPr txBox="1">
            <a:spLocks noGrp="1"/>
          </p:cNvSpPr>
          <p:nvPr>
            <p:ph type="sldNum" sz="quarter" idx="2"/>
          </p:nvPr>
        </p:nvSpPr>
        <p:spPr>
          <a:xfrm>
            <a:off x="10948884" y="6291185"/>
            <a:ext cx="404917" cy="495457"/>
          </a:xfrm>
          <a:prstGeom prst="rect">
            <a:avLst/>
          </a:prstGeom>
        </p:spPr>
        <p:txBody>
          <a:bodyPr/>
          <a:lstStyle>
            <a:lvl1pPr>
              <a:defRPr sz="2000"/>
            </a:lvl1pPr>
          </a:lstStyle>
          <a:p>
            <a:fld id="{86CB4B4D-7CA3-9044-876B-883B54F8677D}" type="slidenum">
              <a:rPr lang="en-US" altLang="ja-JP" smtClean="0"/>
              <a:pPr/>
              <a:t>‹#›</a:t>
            </a:fld>
            <a:endParaRPr lang="en-US" altLang="ja-JP"/>
          </a:p>
        </p:txBody>
      </p:sp>
    </p:spTree>
    <p:extLst>
      <p:ext uri="{BB962C8B-B14F-4D97-AF65-F5344CB8AC3E}">
        <p14:creationId xmlns:p14="http://schemas.microsoft.com/office/powerpoint/2010/main" val="118537279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1866743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3320350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494571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122592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4178604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2142605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AB04E41B-4E0D-4739-8965-75B3C9BF1E1E}" type="slidenum">
              <a:rPr kumimoji="1" lang="ja-JP" altLang="en-US" smtClean="0"/>
              <a:t>‹#›</a:t>
            </a:fld>
            <a:endParaRPr kumimoji="1" lang="ja-JP" altLang="en-US" dirty="0"/>
          </a:p>
        </p:txBody>
      </p:sp>
    </p:spTree>
    <p:extLst>
      <p:ext uri="{BB962C8B-B14F-4D97-AF65-F5344CB8AC3E}">
        <p14:creationId xmlns:p14="http://schemas.microsoft.com/office/powerpoint/2010/main" val="347765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lnSpc>
                <a:spcPct val="150000"/>
              </a:lnSpc>
              <a:defRPr sz="1200">
                <a:solidFill>
                  <a:schemeClr val="tx1">
                    <a:tint val="75000"/>
                  </a:schemeClr>
                </a:solidFill>
                <a:latin typeface="游ゴシック" panose="020B0400000000000000" pitchFamily="50" charset="-128"/>
                <a:ea typeface="游ゴシック" panose="020B0400000000000000" pitchFamily="50" charset="-128"/>
              </a:defRPr>
            </a:lvl1pPr>
          </a:lstStyle>
          <a:p>
            <a:endParaRPr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lnSpc>
                <a:spcPct val="150000"/>
              </a:lnSpc>
              <a:defRPr sz="1200">
                <a:solidFill>
                  <a:schemeClr val="tx1">
                    <a:tint val="75000"/>
                  </a:schemeClr>
                </a:solidFill>
                <a:latin typeface="游ゴシック" panose="020B0400000000000000" pitchFamily="50" charset="-128"/>
                <a:ea typeface="游ゴシック" panose="020B0400000000000000" pitchFamily="50" charset="-128"/>
              </a:defRPr>
            </a:lvl1pPr>
          </a:lstStyle>
          <a:p>
            <a:endParaRPr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lnSpc>
                <a:spcPct val="150000"/>
              </a:lnSpc>
              <a:defRPr sz="1200">
                <a:solidFill>
                  <a:schemeClr val="tx1">
                    <a:tint val="75000"/>
                  </a:schemeClr>
                </a:solidFill>
                <a:latin typeface="游ゴシック" panose="020B0400000000000000" pitchFamily="50" charset="-128"/>
                <a:ea typeface="游ゴシック" panose="020B0400000000000000" pitchFamily="50" charset="-128"/>
              </a:defRPr>
            </a:lvl1pPr>
          </a:lstStyle>
          <a:p>
            <a:fld id="{AB04E41B-4E0D-4739-8965-75B3C9BF1E1E}" type="slidenum">
              <a:rPr lang="ja-JP" altLang="en-US" smtClean="0"/>
              <a:pPr/>
              <a:t>‹#›</a:t>
            </a:fld>
            <a:endParaRPr lang="ja-JP" altLang="en-US" dirty="0"/>
          </a:p>
        </p:txBody>
      </p:sp>
      <p:sp>
        <p:nvSpPr>
          <p:cNvPr id="7" name="四角形: 角を丸くする 3">
            <a:extLst>
              <a:ext uri="{FF2B5EF4-FFF2-40B4-BE49-F238E27FC236}">
                <a16:creationId xmlns:a16="http://schemas.microsoft.com/office/drawing/2014/main" id="{7D22FC63-3776-4845-A1E8-0676AFAB23B2}"/>
              </a:ext>
            </a:extLst>
          </p:cNvPr>
          <p:cNvSpPr/>
          <p:nvPr userDrawn="1"/>
        </p:nvSpPr>
        <p:spPr>
          <a:xfrm>
            <a:off x="890578" y="908972"/>
            <a:ext cx="10410844" cy="5040056"/>
          </a:xfrm>
          <a:prstGeom prst="roundRect">
            <a:avLst>
              <a:gd name="adj" fmla="val 3258"/>
            </a:avLst>
          </a:prstGeom>
          <a:noFill/>
          <a:ln w="3175">
            <a:solidFill>
              <a:srgbClr val="D2D7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dirty="0">
              <a:latin typeface="游ゴシック" panose="020B0400000000000000" pitchFamily="50" charset="-128"/>
              <a:ea typeface="游ゴシック" panose="020B0400000000000000" pitchFamily="50" charset="-128"/>
            </a:endParaRPr>
          </a:p>
        </p:txBody>
      </p:sp>
      <p:sp>
        <p:nvSpPr>
          <p:cNvPr id="8" name="楕円 4">
            <a:extLst>
              <a:ext uri="{FF2B5EF4-FFF2-40B4-BE49-F238E27FC236}">
                <a16:creationId xmlns:a16="http://schemas.microsoft.com/office/drawing/2014/main" id="{630A02EF-275E-4C76-AB06-9F0CC9A1690F}"/>
              </a:ext>
            </a:extLst>
          </p:cNvPr>
          <p:cNvSpPr/>
          <p:nvPr userDrawn="1"/>
        </p:nvSpPr>
        <p:spPr>
          <a:xfrm>
            <a:off x="1291903" y="6030916"/>
            <a:ext cx="424513" cy="132877"/>
          </a:xfrm>
          <a:prstGeom prst="ellipse">
            <a:avLst/>
          </a:prstGeom>
          <a:noFill/>
          <a:ln>
            <a:solidFill>
              <a:srgbClr val="D2D7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dirty="0">
              <a:latin typeface="游ゴシック" panose="020B0400000000000000" pitchFamily="50" charset="-128"/>
              <a:ea typeface="游ゴシック" panose="020B0400000000000000" pitchFamily="50" charset="-128"/>
            </a:endParaRPr>
          </a:p>
        </p:txBody>
      </p:sp>
      <p:sp>
        <p:nvSpPr>
          <p:cNvPr id="9" name="楕円 14">
            <a:extLst>
              <a:ext uri="{FF2B5EF4-FFF2-40B4-BE49-F238E27FC236}">
                <a16:creationId xmlns:a16="http://schemas.microsoft.com/office/drawing/2014/main" id="{C7AFB862-5607-4B3A-82E2-3E1A198068C3}"/>
              </a:ext>
            </a:extLst>
          </p:cNvPr>
          <p:cNvSpPr/>
          <p:nvPr userDrawn="1"/>
        </p:nvSpPr>
        <p:spPr>
          <a:xfrm>
            <a:off x="1145945" y="6149805"/>
            <a:ext cx="157306" cy="83007"/>
          </a:xfrm>
          <a:prstGeom prst="ellipse">
            <a:avLst/>
          </a:prstGeom>
          <a:noFill/>
          <a:ln>
            <a:solidFill>
              <a:srgbClr val="D2D7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dirty="0">
              <a:latin typeface="游ゴシック" panose="020B0400000000000000" pitchFamily="50" charset="-128"/>
              <a:ea typeface="游ゴシック" panose="020B0400000000000000" pitchFamily="50" charset="-128"/>
            </a:endParaRPr>
          </a:p>
        </p:txBody>
      </p:sp>
      <p:pic>
        <p:nvPicPr>
          <p:cNvPr id="10" name="図 9" descr="アイコン  自動的に生成された説明">
            <a:extLst>
              <a:ext uri="{FF2B5EF4-FFF2-40B4-BE49-F238E27FC236}">
                <a16:creationId xmlns:a16="http://schemas.microsoft.com/office/drawing/2014/main" id="{87971058-09CA-6043-BFBE-6AE144C55EB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図 10">
            <a:extLst>
              <a:ext uri="{FF2B5EF4-FFF2-40B4-BE49-F238E27FC236}">
                <a16:creationId xmlns:a16="http://schemas.microsoft.com/office/drawing/2014/main" id="{83935FEF-27EB-4DA9-BCAD-69011840FC35}"/>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a:stretch/>
        </p:blipFill>
        <p:spPr>
          <a:xfrm>
            <a:off x="515938" y="5979121"/>
            <a:ext cx="630007" cy="799366"/>
          </a:xfrm>
          <a:prstGeom prst="rect">
            <a:avLst/>
          </a:prstGeom>
        </p:spPr>
      </p:pic>
      <p:sp>
        <p:nvSpPr>
          <p:cNvPr id="12" name="四角形: 角を丸くする 11">
            <a:extLst>
              <a:ext uri="{FF2B5EF4-FFF2-40B4-BE49-F238E27FC236}">
                <a16:creationId xmlns:a16="http://schemas.microsoft.com/office/drawing/2014/main" id="{EBB5A72C-F794-40AD-8E11-D5AC5BAEA0FF}"/>
              </a:ext>
            </a:extLst>
          </p:cNvPr>
          <p:cNvSpPr/>
          <p:nvPr userDrawn="1"/>
        </p:nvSpPr>
        <p:spPr>
          <a:xfrm>
            <a:off x="10489457" y="126589"/>
            <a:ext cx="1567587" cy="36512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kumimoji="1" lang="ja-JP" altLang="en-US" sz="1200" b="1" i="0" spc="0" dirty="0">
                <a:solidFill>
                  <a:srgbClr val="E60012"/>
                </a:solidFill>
                <a:effectLst/>
                <a:latin typeface="游ゴシック" panose="020B0400000000000000" pitchFamily="50" charset="-128"/>
                <a:ea typeface="游ゴシック" panose="020B0400000000000000" pitchFamily="50" charset="-128"/>
                <a:cs typeface="Arial" panose="020B0604020202020204" pitchFamily="34" charset="0"/>
              </a:rPr>
              <a:t>関係者のみ閲覧可</a:t>
            </a:r>
          </a:p>
        </p:txBody>
      </p:sp>
    </p:spTree>
    <p:extLst>
      <p:ext uri="{BB962C8B-B14F-4D97-AF65-F5344CB8AC3E}">
        <p14:creationId xmlns:p14="http://schemas.microsoft.com/office/powerpoint/2010/main" val="2012922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150000"/>
        </a:lnSpc>
        <a:spcBef>
          <a:spcPct val="0"/>
        </a:spcBef>
        <a:buNone/>
        <a:defRPr kumimoji="1" sz="4400" kern="1200">
          <a:solidFill>
            <a:schemeClr val="tx1"/>
          </a:solidFill>
          <a:latin typeface="游ゴシック" panose="020B0400000000000000" pitchFamily="50" charset="-128"/>
          <a:ea typeface="游ゴシック" panose="020B0400000000000000" pitchFamily="50" charset="-128"/>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kumimoji="1" sz="2800" kern="1200">
          <a:solidFill>
            <a:schemeClr val="tx1"/>
          </a:solidFill>
          <a:latin typeface="游ゴシック" panose="020B0400000000000000" pitchFamily="50" charset="-128"/>
          <a:ea typeface="游ゴシック" panose="020B0400000000000000" pitchFamily="50" charset="-128"/>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kumimoji="1" sz="2400" kern="1200">
          <a:solidFill>
            <a:schemeClr val="tx1"/>
          </a:solidFill>
          <a:latin typeface="游ゴシック" panose="020B0400000000000000" pitchFamily="50" charset="-128"/>
          <a:ea typeface="游ゴシック" panose="020B0400000000000000" pitchFamily="50" charset="-128"/>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kumimoji="1" sz="2000" kern="1200">
          <a:solidFill>
            <a:schemeClr val="tx1"/>
          </a:solidFill>
          <a:latin typeface="游ゴシック" panose="020B0400000000000000" pitchFamily="50" charset="-128"/>
          <a:ea typeface="游ゴシック" panose="020B0400000000000000" pitchFamily="50" charset="-128"/>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8E6EA09-99B3-47D7-BFF2-4111C2B245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42A1DCB-EEDC-4F07-9E79-3460321D2E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177AB7A-5795-405B-A7DE-E3844B2EBC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dirty="0"/>
          </a:p>
        </p:txBody>
      </p:sp>
      <p:sp>
        <p:nvSpPr>
          <p:cNvPr id="5" name="フッター プレースホルダー 4">
            <a:extLst>
              <a:ext uri="{FF2B5EF4-FFF2-40B4-BE49-F238E27FC236}">
                <a16:creationId xmlns:a16="http://schemas.microsoft.com/office/drawing/2014/main" id="{DFD38A89-0991-4884-A45E-24557CBDF5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p>
        </p:txBody>
      </p:sp>
      <p:sp>
        <p:nvSpPr>
          <p:cNvPr id="6" name="スライド番号プレースホルダー 5">
            <a:extLst>
              <a:ext uri="{FF2B5EF4-FFF2-40B4-BE49-F238E27FC236}">
                <a16:creationId xmlns:a16="http://schemas.microsoft.com/office/drawing/2014/main" id="{A40DFFB7-BB01-4B4A-B97B-99A91E62A3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04E41B-4E0D-4739-8965-75B3C9BF1E1E}" type="slidenum">
              <a:rPr lang="ja-JP" altLang="en-US" smtClean="0"/>
              <a:pPr/>
              <a:t>‹#›</a:t>
            </a:fld>
            <a:endParaRPr lang="ja-JP" altLang="en-US" dirty="0"/>
          </a:p>
        </p:txBody>
      </p:sp>
      <p:sp>
        <p:nvSpPr>
          <p:cNvPr id="7" name="四角形: 角を丸くする 3">
            <a:extLst>
              <a:ext uri="{FF2B5EF4-FFF2-40B4-BE49-F238E27FC236}">
                <a16:creationId xmlns:a16="http://schemas.microsoft.com/office/drawing/2014/main" id="{7E53C19F-5F0D-409F-9867-5E7D541BD078}"/>
              </a:ext>
            </a:extLst>
          </p:cNvPr>
          <p:cNvSpPr/>
          <p:nvPr userDrawn="1"/>
        </p:nvSpPr>
        <p:spPr>
          <a:xfrm>
            <a:off x="890578" y="908972"/>
            <a:ext cx="10410844" cy="5040056"/>
          </a:xfrm>
          <a:prstGeom prst="roundRect">
            <a:avLst>
              <a:gd name="adj" fmla="val 3258"/>
            </a:avLst>
          </a:prstGeom>
          <a:noFill/>
          <a:ln w="3175">
            <a:solidFill>
              <a:srgbClr val="D2D7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dirty="0">
              <a:latin typeface="游ゴシック" panose="020B0400000000000000" pitchFamily="50" charset="-128"/>
              <a:ea typeface="游ゴシック" panose="020B0400000000000000" pitchFamily="50" charset="-128"/>
            </a:endParaRPr>
          </a:p>
        </p:txBody>
      </p:sp>
      <p:sp>
        <p:nvSpPr>
          <p:cNvPr id="8" name="楕円 4">
            <a:extLst>
              <a:ext uri="{FF2B5EF4-FFF2-40B4-BE49-F238E27FC236}">
                <a16:creationId xmlns:a16="http://schemas.microsoft.com/office/drawing/2014/main" id="{1D202014-B670-43F1-A780-6B28A8CF9226}"/>
              </a:ext>
            </a:extLst>
          </p:cNvPr>
          <p:cNvSpPr/>
          <p:nvPr userDrawn="1"/>
        </p:nvSpPr>
        <p:spPr>
          <a:xfrm>
            <a:off x="1291903" y="6030916"/>
            <a:ext cx="424513" cy="132877"/>
          </a:xfrm>
          <a:prstGeom prst="ellipse">
            <a:avLst/>
          </a:prstGeom>
          <a:noFill/>
          <a:ln>
            <a:solidFill>
              <a:srgbClr val="D2D7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dirty="0">
              <a:latin typeface="游ゴシック" panose="020B0400000000000000" pitchFamily="50" charset="-128"/>
              <a:ea typeface="游ゴシック" panose="020B0400000000000000" pitchFamily="50" charset="-128"/>
            </a:endParaRPr>
          </a:p>
        </p:txBody>
      </p:sp>
      <p:sp>
        <p:nvSpPr>
          <p:cNvPr id="9" name="楕円 14">
            <a:extLst>
              <a:ext uri="{FF2B5EF4-FFF2-40B4-BE49-F238E27FC236}">
                <a16:creationId xmlns:a16="http://schemas.microsoft.com/office/drawing/2014/main" id="{F9CBB5E6-D041-47D7-944A-3349D0CF90F9}"/>
              </a:ext>
            </a:extLst>
          </p:cNvPr>
          <p:cNvSpPr/>
          <p:nvPr userDrawn="1"/>
        </p:nvSpPr>
        <p:spPr>
          <a:xfrm>
            <a:off x="1145945" y="6149805"/>
            <a:ext cx="157306" cy="83007"/>
          </a:xfrm>
          <a:prstGeom prst="ellipse">
            <a:avLst/>
          </a:prstGeom>
          <a:noFill/>
          <a:ln>
            <a:solidFill>
              <a:srgbClr val="D2D7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dirty="0">
              <a:latin typeface="游ゴシック" panose="020B0400000000000000" pitchFamily="50" charset="-128"/>
              <a:ea typeface="游ゴシック" panose="020B0400000000000000" pitchFamily="50" charset="-128"/>
            </a:endParaRPr>
          </a:p>
        </p:txBody>
      </p:sp>
      <p:pic>
        <p:nvPicPr>
          <p:cNvPr id="10" name="図 9" descr="アイコン  自動的に生成された説明">
            <a:extLst>
              <a:ext uri="{FF2B5EF4-FFF2-40B4-BE49-F238E27FC236}">
                <a16:creationId xmlns:a16="http://schemas.microsoft.com/office/drawing/2014/main" id="{6653D720-7D4F-4392-B014-A778EC74113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図 10">
            <a:extLst>
              <a:ext uri="{FF2B5EF4-FFF2-40B4-BE49-F238E27FC236}">
                <a16:creationId xmlns:a16="http://schemas.microsoft.com/office/drawing/2014/main" id="{89F57178-221C-4E67-9C7A-9A50183ADE2D}"/>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a:stretch/>
        </p:blipFill>
        <p:spPr>
          <a:xfrm>
            <a:off x="515938" y="5979121"/>
            <a:ext cx="630007" cy="799366"/>
          </a:xfrm>
          <a:prstGeom prst="rect">
            <a:avLst/>
          </a:prstGeom>
        </p:spPr>
      </p:pic>
      <p:sp>
        <p:nvSpPr>
          <p:cNvPr id="12" name="四角形: 角を丸くする 11">
            <a:extLst>
              <a:ext uri="{FF2B5EF4-FFF2-40B4-BE49-F238E27FC236}">
                <a16:creationId xmlns:a16="http://schemas.microsoft.com/office/drawing/2014/main" id="{76CA32E6-9E3C-4487-A704-BDF10B2F4B4E}"/>
              </a:ext>
            </a:extLst>
          </p:cNvPr>
          <p:cNvSpPr/>
          <p:nvPr userDrawn="1"/>
        </p:nvSpPr>
        <p:spPr>
          <a:xfrm>
            <a:off x="10489457" y="126589"/>
            <a:ext cx="1567587" cy="36512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kumimoji="1" lang="ja-JP" altLang="en-US" sz="1200" b="1" i="0" spc="0" dirty="0">
                <a:solidFill>
                  <a:srgbClr val="E60012"/>
                </a:solidFill>
                <a:effectLst/>
                <a:latin typeface="游ゴシック" panose="020B0400000000000000" pitchFamily="50" charset="-128"/>
                <a:ea typeface="游ゴシック" panose="020B0400000000000000" pitchFamily="50" charset="-128"/>
                <a:cs typeface="Arial" panose="020B0604020202020204" pitchFamily="34" charset="0"/>
              </a:rPr>
              <a:t>関係者のみ閲覧可</a:t>
            </a:r>
          </a:p>
        </p:txBody>
      </p:sp>
    </p:spTree>
    <p:extLst>
      <p:ext uri="{BB962C8B-B14F-4D97-AF65-F5344CB8AC3E}">
        <p14:creationId xmlns:p14="http://schemas.microsoft.com/office/powerpoint/2010/main" val="14440281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タイトル 9">
            <a:extLst>
              <a:ext uri="{FF2B5EF4-FFF2-40B4-BE49-F238E27FC236}">
                <a16:creationId xmlns:a16="http://schemas.microsoft.com/office/drawing/2014/main" id="{32C92DB1-5777-49F9-B223-82365CA056E3}"/>
              </a:ext>
            </a:extLst>
          </p:cNvPr>
          <p:cNvSpPr txBox="1">
            <a:spLocks/>
          </p:cNvSpPr>
          <p:nvPr/>
        </p:nvSpPr>
        <p:spPr>
          <a:xfrm>
            <a:off x="247247" y="109101"/>
            <a:ext cx="10032949" cy="432000"/>
          </a:xfrm>
          <a:prstGeom prst="rect">
            <a:avLst/>
          </a:prstGeom>
          <a:solidFill>
            <a:schemeClr val="accent1"/>
          </a:solidFill>
          <a:ln>
            <a:solidFill>
              <a:schemeClr val="accent1"/>
            </a:solidFill>
          </a:ln>
        </p:spPr>
        <p:txBody>
          <a:bodyPr vert="horz" lIns="68580" tIns="34290" rIns="68580" bIns="34290"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600" b="1" spc="-150"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予備費の執行にあたって（確認結果）</a:t>
            </a:r>
            <a:endParaRPr kumimoji="1" lang="en-US" altLang="ja-JP" sz="2600" b="1" i="0" u="none" strike="noStrike" kern="1200" cap="none" spc="-15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6" name="正方形/長方形 35">
            <a:extLst>
              <a:ext uri="{FF2B5EF4-FFF2-40B4-BE49-F238E27FC236}">
                <a16:creationId xmlns:a16="http://schemas.microsoft.com/office/drawing/2014/main" id="{0B88212F-2AD4-4C5D-8C73-C30E51A6D621}"/>
              </a:ext>
            </a:extLst>
          </p:cNvPr>
          <p:cNvSpPr/>
          <p:nvPr/>
        </p:nvSpPr>
        <p:spPr>
          <a:xfrm>
            <a:off x="282675" y="799940"/>
            <a:ext cx="11771673" cy="1773499"/>
          </a:xfrm>
          <a:prstGeom prst="rect">
            <a:avLst/>
          </a:prstGeom>
          <a:noFill/>
        </p:spPr>
        <p:txBody>
          <a:bodyPr wrap="square">
            <a:spAutoFit/>
          </a:bodyPr>
          <a:lstStyle/>
          <a:p>
            <a:pPr marL="176213" lvl="0" indent="-176213">
              <a:lnSpc>
                <a:spcPts val="2200"/>
              </a:lnSpc>
              <a:defRPr/>
            </a:pPr>
            <a:r>
              <a:rPr lang="en-US" altLang="ja-JP" sz="1600" spc="-4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1600" spc="-40" dirty="0">
                <a:solidFill>
                  <a:prstClr val="black"/>
                </a:solidFill>
                <a:latin typeface="UD デジタル 教科書体 NK-B" panose="02020700000000000000" pitchFamily="18" charset="-128"/>
                <a:ea typeface="UD デジタル 教科書体 NK-B" panose="02020700000000000000" pitchFamily="18" charset="-128"/>
              </a:rPr>
              <a:t>経過について</a:t>
            </a:r>
            <a:r>
              <a:rPr lang="en-US" altLang="ja-JP" sz="1600" spc="-40" dirty="0">
                <a:solidFill>
                  <a:prstClr val="black"/>
                </a:solidFill>
                <a:latin typeface="UD デジタル 教科書体 NK-B" panose="02020700000000000000" pitchFamily="18" charset="-128"/>
                <a:ea typeface="UD デジタル 教科書体 NK-B" panose="02020700000000000000" pitchFamily="18" charset="-128"/>
              </a:rPr>
              <a:t>】</a:t>
            </a:r>
          </a:p>
          <a:p>
            <a:pPr marL="176213" lvl="0" indent="-176213">
              <a:lnSpc>
                <a:spcPts val="2200"/>
              </a:lnSpc>
              <a:defRPr/>
            </a:pPr>
            <a:r>
              <a:rPr lang="ja-JP" altLang="en-US" sz="1600" spc="-40" dirty="0">
                <a:solidFill>
                  <a:prstClr val="black"/>
                </a:solidFill>
                <a:latin typeface="UD デジタル 教科書体 NK-B" panose="02020700000000000000" pitchFamily="18" charset="-128"/>
                <a:ea typeface="UD デジタル 教科書体 NK-B" panose="02020700000000000000" pitchFamily="18" charset="-128"/>
              </a:rPr>
              <a:t>○予備費については、昨年の増額時に、会場建設における台風などの自然災害時における緊急補修対応や、想定以上の物価上昇が生じた際への対応などの予見できないリスクに対応するために計上されたことを受け、府市としては、予備費を執行する場合には事前に協議するよう申し入れていたもの</a:t>
            </a:r>
            <a:endParaRPr lang="en-US" altLang="ja-JP" sz="1600" spc="-40" dirty="0">
              <a:solidFill>
                <a:prstClr val="black"/>
              </a:solidFill>
              <a:latin typeface="UD デジタル 教科書体 NK-B" panose="02020700000000000000" pitchFamily="18" charset="-128"/>
              <a:ea typeface="UD デジタル 教科書体 NK-B" panose="02020700000000000000" pitchFamily="18" charset="-128"/>
            </a:endParaRPr>
          </a:p>
          <a:p>
            <a:pPr marL="176213" lvl="0" indent="-176213">
              <a:lnSpc>
                <a:spcPts val="2200"/>
              </a:lnSpc>
              <a:defRPr/>
            </a:pPr>
            <a:r>
              <a:rPr lang="ja-JP" altLang="en-US" sz="1600" spc="-40" dirty="0">
                <a:solidFill>
                  <a:prstClr val="black"/>
                </a:solidFill>
                <a:latin typeface="UD デジタル 教科書体 NK-B" panose="02020700000000000000" pitchFamily="18" charset="-128"/>
                <a:ea typeface="UD デジタル 教科書体 NK-B" panose="02020700000000000000" pitchFamily="18" charset="-128"/>
              </a:rPr>
              <a:t>○これに関し、先日の</a:t>
            </a:r>
            <a:r>
              <a:rPr lang="en-US" altLang="ja-JP" sz="1600" spc="-40" dirty="0">
                <a:solidFill>
                  <a:prstClr val="black"/>
                </a:solidFill>
                <a:latin typeface="UD デジタル 教科書体 NK-B" panose="02020700000000000000" pitchFamily="18" charset="-128"/>
                <a:ea typeface="UD デジタル 教科書体 NK-B" panose="02020700000000000000" pitchFamily="18" charset="-128"/>
              </a:rPr>
              <a:t>2025</a:t>
            </a:r>
            <a:r>
              <a:rPr lang="ja-JP" altLang="en-US" sz="1600" spc="-40" dirty="0">
                <a:solidFill>
                  <a:prstClr val="black"/>
                </a:solidFill>
                <a:latin typeface="UD デジタル 教科書体 NK-B" panose="02020700000000000000" pitchFamily="18" charset="-128"/>
                <a:ea typeface="UD デジタル 教科書体 NK-B" panose="02020700000000000000" pitchFamily="18" charset="-128"/>
              </a:rPr>
              <a:t>年大阪・関西万博推進本部において、</a:t>
            </a:r>
            <a:r>
              <a:rPr lang="ja-JP" altLang="en-US" sz="1600" spc="-40" dirty="0">
                <a:latin typeface="UD デジタル 教科書体 NK-B" panose="02020700000000000000" pitchFamily="18" charset="-128"/>
                <a:ea typeface="UD デジタル 教科書体 NK-B" panose="02020700000000000000" pitchFamily="18" charset="-128"/>
              </a:rPr>
              <a:t>会場建設費の執行状況の中で、予備費の一部執行についても説明があったことから、この間、その内容や根拠等を確認していた</a:t>
            </a:r>
            <a:endParaRPr lang="en-US" altLang="ja-JP" sz="1600" spc="-4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28" name="正方形/長方形 27">
            <a:extLst>
              <a:ext uri="{FF2B5EF4-FFF2-40B4-BE49-F238E27FC236}">
                <a16:creationId xmlns:a16="http://schemas.microsoft.com/office/drawing/2014/main" id="{2C5CDF21-E9F5-497C-982C-588D2B2DFDD0}"/>
              </a:ext>
            </a:extLst>
          </p:cNvPr>
          <p:cNvSpPr/>
          <p:nvPr/>
        </p:nvSpPr>
        <p:spPr>
          <a:xfrm>
            <a:off x="263352" y="2687170"/>
            <a:ext cx="11790996" cy="2619884"/>
          </a:xfrm>
          <a:prstGeom prst="rect">
            <a:avLst/>
          </a:prstGeom>
          <a:noFill/>
        </p:spPr>
        <p:txBody>
          <a:bodyPr wrap="square">
            <a:spAutoFit/>
          </a:bodyPr>
          <a:lstStyle/>
          <a:p>
            <a:pPr marL="176213" lvl="0" indent="-176213">
              <a:lnSpc>
                <a:spcPts val="2200"/>
              </a:lnSpc>
              <a:defRPr/>
            </a:pPr>
            <a:r>
              <a:rPr lang="en-US" altLang="ja-JP" sz="1600" spc="-40" dirty="0">
                <a:latin typeface="UD デジタル 教科書体 NK-B" panose="02020700000000000000" pitchFamily="18" charset="-128"/>
                <a:ea typeface="UD デジタル 教科書体 NK-B" panose="02020700000000000000" pitchFamily="18" charset="-128"/>
              </a:rPr>
              <a:t>【</a:t>
            </a:r>
            <a:r>
              <a:rPr lang="ja-JP" altLang="en-US" sz="1600" spc="-40" dirty="0">
                <a:latin typeface="UD デジタル 教科書体 NK-B" panose="02020700000000000000" pitchFamily="18" charset="-128"/>
                <a:ea typeface="UD デジタル 教科書体 NK-B" panose="02020700000000000000" pitchFamily="18" charset="-128"/>
              </a:rPr>
              <a:t>会場建設費（</a:t>
            </a:r>
            <a:r>
              <a:rPr lang="en-US" altLang="ja-JP" sz="1600" spc="-40" dirty="0">
                <a:latin typeface="UD デジタル 教科書体 NK-B" panose="02020700000000000000" pitchFamily="18" charset="-128"/>
                <a:ea typeface="UD デジタル 教科書体 NK-B" panose="02020700000000000000" pitchFamily="18" charset="-128"/>
              </a:rPr>
              <a:t>2,220</a:t>
            </a:r>
            <a:r>
              <a:rPr lang="ja-JP" altLang="en-US" sz="1600" spc="-40" dirty="0">
                <a:latin typeface="UD デジタル 教科書体 NK-B" panose="02020700000000000000" pitchFamily="18" charset="-128"/>
                <a:ea typeface="UD デジタル 教科書体 NK-B" panose="02020700000000000000" pitchFamily="18" charset="-128"/>
              </a:rPr>
              <a:t>億円）の執行状況と予備費（</a:t>
            </a:r>
            <a:r>
              <a:rPr lang="en-US" altLang="ja-JP" sz="1600" spc="-40" dirty="0">
                <a:latin typeface="UD デジタル 教科書体 NK-B" panose="02020700000000000000" pitchFamily="18" charset="-128"/>
                <a:ea typeface="UD デジタル 教科書体 NK-B" panose="02020700000000000000" pitchFamily="18" charset="-128"/>
              </a:rPr>
              <a:t>130</a:t>
            </a:r>
            <a:r>
              <a:rPr lang="ja-JP" altLang="en-US" sz="1600" spc="-40" dirty="0">
                <a:latin typeface="UD デジタル 教科書体 NK-B" panose="02020700000000000000" pitchFamily="18" charset="-128"/>
                <a:ea typeface="UD デジタル 教科書体 NK-B" panose="02020700000000000000" pitchFamily="18" charset="-128"/>
              </a:rPr>
              <a:t>億円）の一部執行について</a:t>
            </a:r>
            <a:r>
              <a:rPr lang="en-US" altLang="ja-JP" sz="1600" spc="-40" dirty="0">
                <a:latin typeface="UD デジタル 教科書体 NK-B" panose="02020700000000000000" pitchFamily="18" charset="-128"/>
                <a:ea typeface="UD デジタル 教科書体 NK-B" panose="02020700000000000000" pitchFamily="18" charset="-128"/>
              </a:rPr>
              <a:t>】</a:t>
            </a:r>
          </a:p>
          <a:p>
            <a:pPr marL="176213" indent="-176213">
              <a:lnSpc>
                <a:spcPts val="2200"/>
              </a:lnSpc>
              <a:defRPr/>
            </a:pPr>
            <a:r>
              <a:rPr lang="ja-JP" altLang="en-US" sz="1600" spc="-40" dirty="0">
                <a:latin typeface="UD デジタル 教科書体 NK-B" panose="02020700000000000000" pitchFamily="18" charset="-128"/>
                <a:ea typeface="UD デジタル 教科書体 NK-B" panose="02020700000000000000" pitchFamily="18" charset="-128"/>
              </a:rPr>
              <a:t>○会場建設費については、できる限りコスト縮減を図るとともに、追加変更の項目も現地再精査による数量の変更や公式参加国の準備進捗に伴うものであり、適切な執行がなされている</a:t>
            </a:r>
            <a:endParaRPr lang="en-US" altLang="ja-JP" sz="1600" spc="-40" dirty="0">
              <a:latin typeface="UD デジタル 教科書体 NK-B" panose="02020700000000000000" pitchFamily="18" charset="-128"/>
              <a:ea typeface="UD デジタル 教科書体 NK-B" panose="02020700000000000000" pitchFamily="18" charset="-128"/>
            </a:endParaRPr>
          </a:p>
          <a:p>
            <a:pPr marL="176213" lvl="0" indent="-176213">
              <a:lnSpc>
                <a:spcPts val="2200"/>
              </a:lnSpc>
              <a:defRPr/>
            </a:pPr>
            <a:r>
              <a:rPr lang="ja-JP" altLang="en-US" sz="1600" spc="-40" dirty="0">
                <a:latin typeface="UD デジタル 教科書体 NK-B" panose="02020700000000000000" pitchFamily="18" charset="-128"/>
                <a:ea typeface="UD デジタル 教科書体 NK-B" panose="02020700000000000000" pitchFamily="18" charset="-128"/>
              </a:rPr>
              <a:t>○予備費の一部執行（</a:t>
            </a:r>
            <a:r>
              <a:rPr lang="en-US" altLang="ja-JP" sz="1600" spc="-40" dirty="0">
                <a:latin typeface="UD デジタル 教科書体 NK-B" panose="02020700000000000000" pitchFamily="18" charset="-128"/>
                <a:ea typeface="UD デジタル 教科書体 NK-B" panose="02020700000000000000" pitchFamily="18" charset="-128"/>
              </a:rPr>
              <a:t>62</a:t>
            </a:r>
            <a:r>
              <a:rPr lang="ja-JP" altLang="en-US" sz="1600" spc="-40" dirty="0">
                <a:latin typeface="UD デジタル 教科書体 NK-B" panose="02020700000000000000" pitchFamily="18" charset="-128"/>
                <a:ea typeface="UD デジタル 教科書体 NK-B" panose="02020700000000000000" pitchFamily="18" charset="-128"/>
              </a:rPr>
              <a:t>億円）の中身については、海外パビリオンの出展形態の変更への対応や、会場の安全をより確保するためのメタンガス対策であり、会場建設に必要な対応である</a:t>
            </a:r>
            <a:endParaRPr lang="en-US" altLang="ja-JP" sz="1600" spc="-40" dirty="0">
              <a:latin typeface="UD デジタル 教科書体 NK-B" panose="02020700000000000000" pitchFamily="18" charset="-128"/>
              <a:ea typeface="UD デジタル 教科書体 NK-B" panose="02020700000000000000" pitchFamily="18" charset="-128"/>
            </a:endParaRPr>
          </a:p>
          <a:p>
            <a:pPr marL="176213" lvl="0" indent="-176213">
              <a:lnSpc>
                <a:spcPts val="2200"/>
              </a:lnSpc>
              <a:defRPr/>
            </a:pPr>
            <a:r>
              <a:rPr lang="ja-JP" altLang="en-US" sz="1600" spc="-40" dirty="0">
                <a:latin typeface="UD デジタル 教科書体 NK-B" panose="02020700000000000000" pitchFamily="18" charset="-128"/>
                <a:ea typeface="UD デジタル 教科書体 NK-B" panose="02020700000000000000" pitchFamily="18" charset="-128"/>
              </a:rPr>
              <a:t>○また、将来の物価変動の試算についても、府市の公共事業における上昇率と同程度で算定されており妥当なものであった</a:t>
            </a:r>
            <a:endParaRPr lang="en-US" altLang="ja-JP" sz="1600" spc="-40" dirty="0">
              <a:latin typeface="UD デジタル 教科書体 NK-B" panose="02020700000000000000" pitchFamily="18" charset="-128"/>
              <a:ea typeface="UD デジタル 教科書体 NK-B" panose="02020700000000000000" pitchFamily="18" charset="-128"/>
            </a:endParaRPr>
          </a:p>
          <a:p>
            <a:pPr marL="176213" lvl="0" indent="-176213">
              <a:lnSpc>
                <a:spcPts val="2200"/>
              </a:lnSpc>
              <a:defRPr/>
            </a:pPr>
            <a:r>
              <a:rPr lang="ja-JP" altLang="en-US" sz="1600" spc="-40" dirty="0">
                <a:latin typeface="UD デジタル 教科書体 NK-B" panose="02020700000000000000" pitchFamily="18" charset="-128"/>
                <a:ea typeface="UD デジタル 教科書体 NK-B" panose="02020700000000000000" pitchFamily="18" charset="-128"/>
              </a:rPr>
              <a:t>○さらに、今後の予備費の執行については、会場建設費の契約率が約９割に達している現状において、半分以上の</a:t>
            </a:r>
            <a:r>
              <a:rPr lang="en-US" altLang="ja-JP" sz="1600" spc="-40" dirty="0">
                <a:latin typeface="UD デジタル 教科書体 NK-B" panose="02020700000000000000" pitchFamily="18" charset="-128"/>
                <a:ea typeface="UD デジタル 教科書体 NK-B" panose="02020700000000000000" pitchFamily="18" charset="-128"/>
              </a:rPr>
              <a:t>68</a:t>
            </a:r>
            <a:r>
              <a:rPr lang="ja-JP" altLang="en-US" sz="1600" spc="-40" dirty="0">
                <a:latin typeface="UD デジタル 教科書体 NK-B" panose="02020700000000000000" pitchFamily="18" charset="-128"/>
                <a:ea typeface="UD デジタル 教科書体 NK-B" panose="02020700000000000000" pitchFamily="18" charset="-128"/>
              </a:rPr>
              <a:t>億円が確保されており、自然災害への対応等を考慮しても、</a:t>
            </a:r>
            <a:r>
              <a:rPr lang="en-US" altLang="ja-JP" sz="1600" spc="-40" dirty="0">
                <a:latin typeface="UD デジタル 教科書体 NK-B" panose="02020700000000000000" pitchFamily="18" charset="-128"/>
                <a:ea typeface="UD デジタル 教科書体 NK-B" panose="02020700000000000000" pitchFamily="18" charset="-128"/>
              </a:rPr>
              <a:t>2,350</a:t>
            </a:r>
            <a:r>
              <a:rPr lang="ja-JP" altLang="en-US" sz="1600" spc="-40" dirty="0">
                <a:latin typeface="UD デジタル 教科書体 NK-B" panose="02020700000000000000" pitchFamily="18" charset="-128"/>
                <a:ea typeface="UD デジタル 教科書体 NK-B" panose="02020700000000000000" pitchFamily="18" charset="-128"/>
              </a:rPr>
              <a:t>億円に収まるということであった</a:t>
            </a:r>
            <a:endParaRPr lang="en-US" altLang="ja-JP" sz="1600" spc="-40" dirty="0">
              <a:latin typeface="UD デジタル 教科書体 NK-B" panose="02020700000000000000" pitchFamily="18" charset="-128"/>
              <a:ea typeface="UD デジタル 教科書体 NK-B" panose="02020700000000000000" pitchFamily="18" charset="-128"/>
            </a:endParaRPr>
          </a:p>
          <a:p>
            <a:pPr marL="176213" lvl="0" indent="-176213">
              <a:lnSpc>
                <a:spcPts val="2200"/>
              </a:lnSpc>
              <a:defRPr/>
            </a:pPr>
            <a:r>
              <a:rPr lang="ja-JP" altLang="en-US" sz="1600" spc="-40" dirty="0">
                <a:latin typeface="UD デジタル 教科書体 NK-B" panose="02020700000000000000" pitchFamily="18" charset="-128"/>
                <a:ea typeface="UD デジタル 教科書体 NK-B" panose="02020700000000000000" pitchFamily="18" charset="-128"/>
              </a:rPr>
              <a:t>○こうしたことから、今回の予備費の一部執行については、やむを得ないものと判断する</a:t>
            </a:r>
            <a:endParaRPr lang="en-US" altLang="ja-JP" sz="1600" spc="-40" dirty="0">
              <a:latin typeface="UD デジタル 教科書体 NK-B" panose="02020700000000000000" pitchFamily="18" charset="-128"/>
              <a:ea typeface="UD デジタル 教科書体 NK-B" panose="02020700000000000000" pitchFamily="18" charset="-128"/>
            </a:endParaRPr>
          </a:p>
        </p:txBody>
      </p:sp>
      <p:sp>
        <p:nvSpPr>
          <p:cNvPr id="37" name="正方形/長方形 36">
            <a:extLst>
              <a:ext uri="{FF2B5EF4-FFF2-40B4-BE49-F238E27FC236}">
                <a16:creationId xmlns:a16="http://schemas.microsoft.com/office/drawing/2014/main" id="{78649A8C-BD8A-4833-9CCF-F85F0E514D1F}"/>
              </a:ext>
            </a:extLst>
          </p:cNvPr>
          <p:cNvSpPr/>
          <p:nvPr/>
        </p:nvSpPr>
        <p:spPr>
          <a:xfrm>
            <a:off x="297586" y="5347860"/>
            <a:ext cx="11631061" cy="1209242"/>
          </a:xfrm>
          <a:prstGeom prst="rect">
            <a:avLst/>
          </a:prstGeom>
          <a:noFill/>
        </p:spPr>
        <p:txBody>
          <a:bodyPr wrap="square">
            <a:spAutoFit/>
          </a:bodyPr>
          <a:lstStyle/>
          <a:p>
            <a:pPr marL="176213" lvl="0" indent="-176213">
              <a:lnSpc>
                <a:spcPts val="2200"/>
              </a:lnSpc>
              <a:defRPr/>
            </a:pPr>
            <a:r>
              <a:rPr lang="en-US" altLang="ja-JP" sz="1600" spc="-40" dirty="0">
                <a:latin typeface="UD デジタル 教科書体 NK-B" panose="02020700000000000000" pitchFamily="18" charset="-128"/>
                <a:ea typeface="UD デジタル 教科書体 NK-B" panose="02020700000000000000" pitchFamily="18" charset="-128"/>
              </a:rPr>
              <a:t>【</a:t>
            </a:r>
            <a:r>
              <a:rPr lang="ja-JP" altLang="en-US" sz="1600" spc="-40" dirty="0">
                <a:latin typeface="UD デジタル 教科書体 NK-B" panose="02020700000000000000" pitchFamily="18" charset="-128"/>
                <a:ea typeface="UD デジタル 教科書体 NK-B" panose="02020700000000000000" pitchFamily="18" charset="-128"/>
              </a:rPr>
              <a:t>予備費を含む今後の会場建設費の執行について（博覧会協会への要請）</a:t>
            </a:r>
            <a:r>
              <a:rPr lang="en-US" altLang="ja-JP" sz="1600" spc="-40" dirty="0">
                <a:latin typeface="UD デジタル 教科書体 NK-B" panose="02020700000000000000" pitchFamily="18" charset="-128"/>
                <a:ea typeface="UD デジタル 教科書体 NK-B" panose="02020700000000000000" pitchFamily="18" charset="-128"/>
              </a:rPr>
              <a:t>】</a:t>
            </a:r>
          </a:p>
          <a:p>
            <a:pPr marL="176213" lvl="0" indent="-176213">
              <a:lnSpc>
                <a:spcPts val="2200"/>
              </a:lnSpc>
              <a:defRPr/>
            </a:pPr>
            <a:r>
              <a:rPr lang="ja-JP" altLang="en-US" sz="1600" spc="-40" dirty="0">
                <a:latin typeface="UD デジタル 教科書体 NK-B" panose="02020700000000000000" pitchFamily="18" charset="-128"/>
                <a:ea typeface="UD デジタル 教科書体 NK-B" panose="02020700000000000000" pitchFamily="18" charset="-128"/>
              </a:rPr>
              <a:t>○引き続き、コスト縮減に努めるとともに、国の予算執行監視委員会や府市等のチェックも受けつつ、</a:t>
            </a:r>
            <a:r>
              <a:rPr lang="en-US" altLang="ja-JP" sz="1600" spc="-40" dirty="0">
                <a:latin typeface="UD デジタル 教科書体 NK-B" panose="02020700000000000000" pitchFamily="18" charset="-128"/>
                <a:ea typeface="UD デジタル 教科書体 NK-B" panose="02020700000000000000" pitchFamily="18" charset="-128"/>
              </a:rPr>
              <a:t>CFO</a:t>
            </a:r>
            <a:r>
              <a:rPr lang="ja-JP" altLang="en-US" sz="1600" spc="-40" dirty="0">
                <a:latin typeface="UD デジタル 教科書体 NK-B" panose="02020700000000000000" pitchFamily="18" charset="-128"/>
                <a:ea typeface="UD デジタル 教科書体 NK-B" panose="02020700000000000000" pitchFamily="18" charset="-128"/>
              </a:rPr>
              <a:t>（最高財務責任者）のもと厳格に執行管理を行い、会場建設費は</a:t>
            </a:r>
            <a:r>
              <a:rPr lang="en-US" altLang="ja-JP" sz="1600" spc="-40" dirty="0">
                <a:latin typeface="UD デジタル 教科書体 NK-B" panose="02020700000000000000" pitchFamily="18" charset="-128"/>
                <a:ea typeface="UD デジタル 教科書体 NK-B" panose="02020700000000000000" pitchFamily="18" charset="-128"/>
              </a:rPr>
              <a:t>2,350</a:t>
            </a:r>
            <a:r>
              <a:rPr lang="ja-JP" altLang="en-US" sz="1600" spc="-40" dirty="0">
                <a:latin typeface="UD デジタル 教科書体 NK-B" panose="02020700000000000000" pitchFamily="18" charset="-128"/>
                <a:ea typeface="UD デジタル 教科書体 NK-B" panose="02020700000000000000" pitchFamily="18" charset="-128"/>
              </a:rPr>
              <a:t>億円に収め、昨年の増額を最後にすること</a:t>
            </a:r>
            <a:endParaRPr lang="en-US" altLang="ja-JP" sz="1600" spc="-40" dirty="0">
              <a:latin typeface="UD デジタル 教科書体 NK-B" panose="02020700000000000000" pitchFamily="18" charset="-128"/>
              <a:ea typeface="UD デジタル 教科書体 NK-B" panose="02020700000000000000" pitchFamily="18" charset="-128"/>
            </a:endParaRPr>
          </a:p>
          <a:p>
            <a:pPr marL="176213" lvl="0" indent="-176213">
              <a:lnSpc>
                <a:spcPts val="2200"/>
              </a:lnSpc>
              <a:defRPr/>
            </a:pPr>
            <a:r>
              <a:rPr lang="ja-JP" altLang="en-US" sz="1600" spc="-40" dirty="0">
                <a:latin typeface="UD デジタル 教科書体 NK-B" panose="02020700000000000000" pitchFamily="18" charset="-128"/>
                <a:ea typeface="UD デジタル 教科書体 NK-B" panose="02020700000000000000" pitchFamily="18" charset="-128"/>
              </a:rPr>
              <a:t>○今後、新たな予見できない事象により、予備費の追加執行が見込まれる場合は、事前協議を行うこと　　</a:t>
            </a:r>
            <a:endParaRPr lang="en-US" altLang="ja-JP" sz="1600" spc="-40"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a:extLst>
              <a:ext uri="{FF2B5EF4-FFF2-40B4-BE49-F238E27FC236}">
                <a16:creationId xmlns:a16="http://schemas.microsoft.com/office/drawing/2014/main" id="{227BF3BD-7EE2-4AE7-9F19-B92789555F96}"/>
              </a:ext>
            </a:extLst>
          </p:cNvPr>
          <p:cNvSpPr>
            <a:spLocks noGrp="1"/>
          </p:cNvSpPr>
          <p:nvPr>
            <p:ph type="sldNum" sz="quarter" idx="2"/>
          </p:nvPr>
        </p:nvSpPr>
        <p:spPr>
          <a:xfrm>
            <a:off x="11489496" y="6271103"/>
            <a:ext cx="404917" cy="495457"/>
          </a:xfrm>
        </p:spPr>
        <p:txBody>
          <a:bodyPr/>
          <a:lstStyle/>
          <a:p>
            <a:fld id="{86CB4B4D-7CA3-9044-876B-883B54F8677D}" type="slidenum">
              <a:rPr lang="en-US" altLang="ja-JP" smtClean="0">
                <a:solidFill>
                  <a:schemeClr val="tx1"/>
                </a:solidFill>
              </a:rPr>
              <a:pPr/>
              <a:t>1</a:t>
            </a:fld>
            <a:endParaRPr lang="en-US" altLang="ja-JP" dirty="0">
              <a:solidFill>
                <a:schemeClr val="tx1"/>
              </a:solidFill>
            </a:endParaRPr>
          </a:p>
        </p:txBody>
      </p:sp>
      <p:sp>
        <p:nvSpPr>
          <p:cNvPr id="3" name="テキスト ボックス 2">
            <a:extLst>
              <a:ext uri="{FF2B5EF4-FFF2-40B4-BE49-F238E27FC236}">
                <a16:creationId xmlns:a16="http://schemas.microsoft.com/office/drawing/2014/main" id="{F40C40B6-2F65-48CF-B7C8-BE3601A47825}"/>
              </a:ext>
            </a:extLst>
          </p:cNvPr>
          <p:cNvSpPr txBox="1"/>
          <p:nvPr/>
        </p:nvSpPr>
        <p:spPr>
          <a:xfrm>
            <a:off x="10379901" y="96685"/>
            <a:ext cx="1656184" cy="523220"/>
          </a:xfrm>
          <a:prstGeom prst="rect">
            <a:avLst/>
          </a:prstGeom>
          <a:solidFill>
            <a:schemeClr val="bg1"/>
          </a:solidFill>
          <a:ln>
            <a:solidFill>
              <a:schemeClr val="tx1"/>
            </a:solidFill>
          </a:ln>
        </p:spPr>
        <p:txBody>
          <a:bodyPr wrap="square" rtlCol="0">
            <a:spAutoFit/>
          </a:bodyPr>
          <a:lstStyle/>
          <a:p>
            <a:pPr algn="ctr"/>
            <a:r>
              <a:rPr lang="en-US" altLang="ja-JP" sz="1400" dirty="0">
                <a:latin typeface="BIZ UDPゴシック" panose="020B0400000000000000" pitchFamily="50" charset="-128"/>
                <a:ea typeface="BIZ UDPゴシック" panose="020B0400000000000000" pitchFamily="50" charset="-128"/>
              </a:rPr>
              <a:t>2024</a:t>
            </a:r>
            <a:r>
              <a:rPr lang="ja-JP" altLang="en-US" sz="1400" dirty="0">
                <a:latin typeface="BIZ UDPゴシック" panose="020B0400000000000000" pitchFamily="50" charset="-128"/>
                <a:ea typeface="BIZ UDPゴシック" panose="020B0400000000000000" pitchFamily="50" charset="-128"/>
              </a:rPr>
              <a:t>年</a:t>
            </a:r>
            <a:r>
              <a:rPr lang="en-US" altLang="ja-JP" sz="1400" dirty="0">
                <a:latin typeface="BIZ UDPゴシック" panose="020B0400000000000000" pitchFamily="50" charset="-128"/>
                <a:ea typeface="BIZ UDPゴシック" panose="020B0400000000000000" pitchFamily="50" charset="-128"/>
              </a:rPr>
              <a:t>12</a:t>
            </a:r>
            <a:r>
              <a:rPr lang="ja-JP" altLang="en-US" sz="1400" dirty="0">
                <a:latin typeface="BIZ UDPゴシック" panose="020B0400000000000000" pitchFamily="50" charset="-128"/>
                <a:ea typeface="BIZ UDPゴシック" panose="020B0400000000000000" pitchFamily="50" charset="-128"/>
              </a:rPr>
              <a:t>月</a:t>
            </a:r>
            <a:r>
              <a:rPr lang="en-US" altLang="ja-JP" sz="1400" dirty="0">
                <a:latin typeface="BIZ UDPゴシック" panose="020B0400000000000000" pitchFamily="50" charset="-128"/>
                <a:ea typeface="BIZ UDPゴシック" panose="020B0400000000000000" pitchFamily="50" charset="-128"/>
              </a:rPr>
              <a:t>6</a:t>
            </a:r>
            <a:r>
              <a:rPr lang="ja-JP" altLang="en-US" sz="1400" dirty="0">
                <a:latin typeface="BIZ UDPゴシック" panose="020B0400000000000000" pitchFamily="50" charset="-128"/>
                <a:ea typeface="BIZ UDPゴシック" panose="020B0400000000000000" pitchFamily="50" charset="-128"/>
              </a:rPr>
              <a:t>日</a:t>
            </a:r>
            <a:endParaRPr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400" dirty="0">
                <a:latin typeface="BIZ UDPゴシック" panose="020B0400000000000000" pitchFamily="50" charset="-128"/>
                <a:ea typeface="BIZ UDPゴシック" panose="020B0400000000000000" pitchFamily="50" charset="-128"/>
              </a:rPr>
              <a:t>万博推進局</a:t>
            </a:r>
          </a:p>
        </p:txBody>
      </p:sp>
    </p:spTree>
    <p:extLst>
      <p:ext uri="{BB962C8B-B14F-4D97-AF65-F5344CB8AC3E}">
        <p14:creationId xmlns:p14="http://schemas.microsoft.com/office/powerpoint/2010/main" val="211016972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0EC567C7-FBA5-4618-AA0E-149086B1576E}"/>
              </a:ext>
            </a:extLst>
          </p:cNvPr>
          <p:cNvSpPr/>
          <p:nvPr/>
        </p:nvSpPr>
        <p:spPr>
          <a:xfrm>
            <a:off x="129168" y="576770"/>
            <a:ext cx="11952870" cy="5588534"/>
          </a:xfrm>
          <a:prstGeom prst="roundRect">
            <a:avLst>
              <a:gd name="adj" fmla="val 3634"/>
            </a:avLst>
          </a:prstGeom>
          <a:solidFill>
            <a:srgbClr val="FDEA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正方形/長方形 1">
            <a:extLst>
              <a:ext uri="{FF2B5EF4-FFF2-40B4-BE49-F238E27FC236}">
                <a16:creationId xmlns:a16="http://schemas.microsoft.com/office/drawing/2014/main" id="{3E8760F6-4139-44E6-9E44-68C69C44D777}"/>
              </a:ext>
            </a:extLst>
          </p:cNvPr>
          <p:cNvSpPr/>
          <p:nvPr/>
        </p:nvSpPr>
        <p:spPr>
          <a:xfrm>
            <a:off x="87321" y="-9304"/>
            <a:ext cx="7681180" cy="606192"/>
          </a:xfrm>
          <a:prstGeom prst="rect">
            <a:avLst/>
          </a:prstGeom>
        </p:spPr>
        <p:txBody>
          <a:bodyPr wrap="square">
            <a:spAutoFit/>
          </a:bodyPr>
          <a:lstStyle/>
          <a:p>
            <a:pPr marL="358775" lvl="0" indent="-358775">
              <a:lnSpc>
                <a:spcPts val="4500"/>
              </a:lnSpc>
              <a:defRPr/>
            </a:pPr>
            <a:r>
              <a:rPr lang="ja-JP" altLang="en-US" sz="1600" b="1" spc="-40" dirty="0">
                <a:solidFill>
                  <a:prstClr val="black"/>
                </a:solidFill>
                <a:latin typeface="UD デジタル 教科書体 NK-B" panose="02020700000000000000" pitchFamily="18" charset="-128"/>
                <a:ea typeface="UD デジタル 教科書体 NK-B" panose="02020700000000000000" pitchFamily="18" charset="-128"/>
              </a:rPr>
              <a:t>　　物価上昇の緩和について</a:t>
            </a:r>
          </a:p>
        </p:txBody>
      </p:sp>
      <p:sp>
        <p:nvSpPr>
          <p:cNvPr id="4" name="テキスト ボックス 3">
            <a:extLst>
              <a:ext uri="{FF2B5EF4-FFF2-40B4-BE49-F238E27FC236}">
                <a16:creationId xmlns:a16="http://schemas.microsoft.com/office/drawing/2014/main" id="{471895FD-858F-4BC6-91FF-85097F2D90E7}"/>
              </a:ext>
            </a:extLst>
          </p:cNvPr>
          <p:cNvSpPr txBox="1"/>
          <p:nvPr/>
        </p:nvSpPr>
        <p:spPr>
          <a:xfrm>
            <a:off x="129168" y="596888"/>
            <a:ext cx="3420544" cy="338554"/>
          </a:xfrm>
          <a:prstGeom prst="rect">
            <a:avLst/>
          </a:prstGeom>
          <a:noFill/>
        </p:spPr>
        <p:txBody>
          <a:bodyPr wrap="square" rtlCol="0">
            <a:spAutoFit/>
          </a:bodyPr>
          <a:lstStyle/>
          <a:p>
            <a:pPr algn="ctr" defTabSz="844042">
              <a:defRPr/>
            </a:pPr>
            <a:r>
              <a:rPr kumimoji="1" lang="en-US" altLang="ja-JP" sz="1600"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kumimoji="1" lang="ja-JP" altLang="en-US" sz="1600"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資材価格・労務費の合成上昇率</a:t>
            </a:r>
            <a:r>
              <a:rPr kumimoji="1" lang="en-US" altLang="ja-JP" sz="1600"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p>
        </p:txBody>
      </p:sp>
      <p:graphicFrame>
        <p:nvGraphicFramePr>
          <p:cNvPr id="5" name="表 4">
            <a:extLst>
              <a:ext uri="{FF2B5EF4-FFF2-40B4-BE49-F238E27FC236}">
                <a16:creationId xmlns:a16="http://schemas.microsoft.com/office/drawing/2014/main" id="{3831AAA3-BCA7-4C9A-8649-455A2BECE18E}"/>
              </a:ext>
            </a:extLst>
          </p:cNvPr>
          <p:cNvGraphicFramePr>
            <a:graphicFrameLocks noGrp="1"/>
          </p:cNvGraphicFramePr>
          <p:nvPr/>
        </p:nvGraphicFramePr>
        <p:xfrm>
          <a:off x="326305" y="1272786"/>
          <a:ext cx="3897488" cy="1009080"/>
        </p:xfrm>
        <a:graphic>
          <a:graphicData uri="http://schemas.openxmlformats.org/drawingml/2006/table">
            <a:tbl>
              <a:tblPr firstRow="1" firstCol="1" bandRow="1"/>
              <a:tblGrid>
                <a:gridCol w="1676142">
                  <a:extLst>
                    <a:ext uri="{9D8B030D-6E8A-4147-A177-3AD203B41FA5}">
                      <a16:colId xmlns:a16="http://schemas.microsoft.com/office/drawing/2014/main" val="3532957931"/>
                    </a:ext>
                  </a:extLst>
                </a:gridCol>
                <a:gridCol w="2221346">
                  <a:extLst>
                    <a:ext uri="{9D8B030D-6E8A-4147-A177-3AD203B41FA5}">
                      <a16:colId xmlns:a16="http://schemas.microsoft.com/office/drawing/2014/main" val="1159479726"/>
                    </a:ext>
                  </a:extLst>
                </a:gridCol>
              </a:tblGrid>
              <a:tr h="405081">
                <a:tc>
                  <a:txBody>
                    <a:bodyPr/>
                    <a:lstStyle/>
                    <a:p>
                      <a:pPr algn="ctr">
                        <a:lnSpc>
                          <a:spcPts val="1400"/>
                        </a:lnSpc>
                      </a:pPr>
                      <a:r>
                        <a:rPr lang="ja-JP" sz="1400" kern="0" dirty="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rPr>
                        <a:t>項目</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400"/>
                        </a:lnSpc>
                      </a:pPr>
                      <a:r>
                        <a:rPr lang="ja-JP" sz="1400" kern="0" dirty="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rPr>
                        <a:t>上昇率</a:t>
                      </a:r>
                      <a:r>
                        <a:rPr lang="ja-JP" altLang="en-US" sz="1400" kern="0" dirty="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rPr>
                        <a:t>（％／年）</a:t>
                      </a:r>
                      <a:endParaRPr lang="en-US" altLang="ja-JP" sz="1400" kern="100" baseline="3000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algn="ctr">
                        <a:lnSpc>
                          <a:spcPts val="1400"/>
                        </a:lnSpc>
                      </a:pPr>
                      <a:r>
                        <a:rPr lang="ja-JP" altLang="en-US" sz="1200" kern="0" dirty="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rPr>
                        <a:t>（</a:t>
                      </a:r>
                      <a:r>
                        <a:rPr lang="en-US" altLang="ja-JP" sz="1200" kern="0" dirty="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rPr>
                        <a:t>23.10</a:t>
                      </a:r>
                      <a:r>
                        <a:rPr lang="ja-JP" altLang="en-US" sz="1200" kern="0" dirty="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rPr>
                        <a:t>～２４．１０）</a:t>
                      </a:r>
                      <a:endParaRPr lang="en-US" altLang="ja-JP" sz="1200" kern="0" dirty="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45190823"/>
                  </a:ext>
                </a:extLst>
              </a:tr>
              <a:tr h="277044">
                <a:tc>
                  <a:txBody>
                    <a:bodyPr/>
                    <a:lstStyle/>
                    <a:p>
                      <a:pPr algn="ctr">
                        <a:lnSpc>
                          <a:spcPts val="1400"/>
                        </a:lnSpc>
                      </a:pPr>
                      <a:r>
                        <a:rPr lang="ja-JP" sz="1400" kern="0" dirty="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rPr>
                        <a:t>資材</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ts val="1400"/>
                        </a:lnSpc>
                      </a:pPr>
                      <a:r>
                        <a:rPr lang="ja-JP" altLang="en-US" sz="1400" kern="0" dirty="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rPr>
                        <a:t>４．５</a:t>
                      </a:r>
                      <a:r>
                        <a:rPr lang="ja-JP" sz="1400" kern="0" dirty="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rPr>
                        <a:t>％</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46175769"/>
                  </a:ext>
                </a:extLst>
              </a:tr>
              <a:tr h="326955">
                <a:tc>
                  <a:txBody>
                    <a:bodyPr/>
                    <a:lstStyle/>
                    <a:p>
                      <a:pPr algn="ctr">
                        <a:lnSpc>
                          <a:spcPts val="1400"/>
                        </a:lnSpc>
                      </a:pPr>
                      <a:r>
                        <a:rPr lang="ja-JP" sz="1400" kern="0" dirty="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rPr>
                        <a:t>労務</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ts val="1400"/>
                        </a:lnSpc>
                      </a:pPr>
                      <a:r>
                        <a:rPr lang="ja-JP" altLang="en-US" sz="1400" kern="0" dirty="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rPr>
                        <a:t>５．９</a:t>
                      </a:r>
                      <a:r>
                        <a:rPr lang="ja-JP" sz="1400" kern="0" dirty="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rPr>
                        <a:t>％</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02941132"/>
                  </a:ext>
                </a:extLst>
              </a:tr>
            </a:tbl>
          </a:graphicData>
        </a:graphic>
      </p:graphicFrame>
      <p:sp>
        <p:nvSpPr>
          <p:cNvPr id="6" name="テキスト ボックス 5">
            <a:extLst>
              <a:ext uri="{FF2B5EF4-FFF2-40B4-BE49-F238E27FC236}">
                <a16:creationId xmlns:a16="http://schemas.microsoft.com/office/drawing/2014/main" id="{F6626DEE-2E3C-4C4F-8A51-06563819E741}"/>
              </a:ext>
            </a:extLst>
          </p:cNvPr>
          <p:cNvSpPr txBox="1"/>
          <p:nvPr/>
        </p:nvSpPr>
        <p:spPr>
          <a:xfrm>
            <a:off x="200968" y="912870"/>
            <a:ext cx="4375459" cy="338554"/>
          </a:xfrm>
          <a:prstGeom prst="rect">
            <a:avLst/>
          </a:prstGeom>
          <a:noFill/>
        </p:spPr>
        <p:txBody>
          <a:bodyPr wrap="square" rtlCol="0">
            <a:spAutoFit/>
          </a:bodyPr>
          <a:lstStyle/>
          <a:p>
            <a:pPr defTabSz="844042">
              <a:defRPr/>
            </a:pPr>
            <a:r>
              <a:rPr kumimoji="1" lang="en-US" altLang="ja-JP" sz="1600"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kumimoji="1" lang="ja-JP" altLang="en-US" sz="1600"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今回の執行額の精査における協会の上昇率</a:t>
            </a:r>
            <a:r>
              <a:rPr kumimoji="1" lang="en-US" altLang="ja-JP" sz="1600"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p>
        </p:txBody>
      </p:sp>
      <p:sp>
        <p:nvSpPr>
          <p:cNvPr id="9" name="テキスト ボックス 8">
            <a:extLst>
              <a:ext uri="{FF2B5EF4-FFF2-40B4-BE49-F238E27FC236}">
                <a16:creationId xmlns:a16="http://schemas.microsoft.com/office/drawing/2014/main" id="{92E4206F-2ACB-4205-894B-A0081BF0CF7E}"/>
              </a:ext>
            </a:extLst>
          </p:cNvPr>
          <p:cNvSpPr txBox="1"/>
          <p:nvPr/>
        </p:nvSpPr>
        <p:spPr>
          <a:xfrm>
            <a:off x="4771980" y="1305548"/>
            <a:ext cx="7239840" cy="861774"/>
          </a:xfrm>
          <a:prstGeom prst="rect">
            <a:avLst/>
          </a:prstGeom>
          <a:noFill/>
        </p:spPr>
        <p:txBody>
          <a:bodyPr wrap="square">
            <a:spAutoFit/>
          </a:bodyPr>
          <a:lstStyle/>
          <a:p>
            <a:r>
              <a:rPr kumimoji="1" lang="ja-JP" altLang="en-US" sz="1800" dirty="0">
                <a:latin typeface="UD デジタル 教科書体 NK-B" panose="02020700000000000000" pitchFamily="18" charset="-128"/>
                <a:ea typeface="UD デジタル 教科書体 NK-B" panose="02020700000000000000" pitchFamily="18" charset="-128"/>
              </a:rPr>
              <a:t>　</a:t>
            </a:r>
            <a:r>
              <a:rPr lang="ja-JP" altLang="en-US" sz="1600" dirty="0">
                <a:latin typeface="UD デジタル 教科書体 NK-B" panose="02020700000000000000" pitchFamily="18" charset="-128"/>
                <a:ea typeface="UD デジタル 教科書体 NK-B" panose="02020700000000000000" pitchFamily="18" charset="-128"/>
              </a:rPr>
              <a:t>昨年の</a:t>
            </a:r>
            <a:r>
              <a:rPr kumimoji="1" lang="ja-JP" altLang="en-US" sz="1600" dirty="0">
                <a:latin typeface="UD デジタル 教科書体 NK-B" panose="02020700000000000000" pitchFamily="18" charset="-128"/>
                <a:ea typeface="UD デジタル 教科書体 NK-B" panose="02020700000000000000" pitchFamily="18" charset="-128"/>
              </a:rPr>
              <a:t>増額時</a:t>
            </a:r>
            <a:r>
              <a:rPr lang="ja-JP" altLang="en-US" sz="1600" dirty="0">
                <a:latin typeface="UD デジタル 教科書体 NK-B" panose="02020700000000000000" pitchFamily="18" charset="-128"/>
                <a:ea typeface="UD デジタル 教科書体 NK-B" panose="02020700000000000000" pitchFamily="18" charset="-128"/>
              </a:rPr>
              <a:t>と同様に、</a:t>
            </a:r>
            <a:endParaRPr kumimoji="1" lang="en-US" altLang="ja-JP" sz="1600" dirty="0">
              <a:latin typeface="UD デジタル 教科書体 NK-B" panose="02020700000000000000" pitchFamily="18" charset="-128"/>
              <a:ea typeface="UD デジタル 教科書体 NK-B" panose="02020700000000000000" pitchFamily="18" charset="-128"/>
            </a:endParaRPr>
          </a:p>
          <a:p>
            <a:r>
              <a:rPr lang="ja-JP" altLang="en-US" sz="1600" dirty="0">
                <a:latin typeface="UD デジタル 教科書体 NK-B" panose="02020700000000000000" pitchFamily="18" charset="-128"/>
                <a:ea typeface="UD デジタル 教科書体 NK-B" panose="02020700000000000000" pitchFamily="18" charset="-128"/>
              </a:rPr>
              <a:t>　事業費の構成を</a:t>
            </a:r>
            <a:r>
              <a:rPr kumimoji="1" lang="ja-JP" altLang="en-US" sz="1600" dirty="0">
                <a:latin typeface="UD デジタル 教科書体 NK-B" panose="02020700000000000000" pitchFamily="18" charset="-128"/>
                <a:ea typeface="UD デジタル 教科書体 NK-B" panose="02020700000000000000" pitchFamily="18" charset="-128"/>
              </a:rPr>
              <a:t>資材６割、労務</a:t>
            </a:r>
            <a:r>
              <a:rPr lang="ja-JP" altLang="en-US" sz="1600" dirty="0">
                <a:latin typeface="UD デジタル 教科書体 NK-B" panose="02020700000000000000" pitchFamily="18" charset="-128"/>
                <a:ea typeface="UD デジタル 教科書体 NK-B" panose="02020700000000000000" pitchFamily="18" charset="-128"/>
              </a:rPr>
              <a:t>３割、</a:t>
            </a:r>
            <a:r>
              <a:rPr kumimoji="1" lang="ja-JP" altLang="en-US" sz="1600" dirty="0">
                <a:latin typeface="UD デジタル 教科書体 NK-B" panose="02020700000000000000" pitchFamily="18" charset="-128"/>
                <a:ea typeface="UD デジタル 教科書体 NK-B" panose="02020700000000000000" pitchFamily="18" charset="-128"/>
              </a:rPr>
              <a:t>その他１割として加重平均し</a:t>
            </a:r>
            <a:r>
              <a:rPr lang="ja-JP" altLang="en-US" sz="1600" dirty="0">
                <a:latin typeface="UD デジタル 教科書体 NK-B" panose="02020700000000000000" pitchFamily="18" charset="-128"/>
                <a:ea typeface="UD デジタル 教科書体 NK-B" panose="02020700000000000000" pitchFamily="18" charset="-128"/>
              </a:rPr>
              <a:t>上昇率を算出</a:t>
            </a:r>
            <a:endParaRPr kumimoji="1" lang="en-US" altLang="ja-JP" sz="1600" dirty="0">
              <a:latin typeface="UD デジタル 教科書体 NK-B" panose="02020700000000000000" pitchFamily="18" charset="-128"/>
              <a:ea typeface="UD デジタル 教科書体 NK-B" panose="02020700000000000000" pitchFamily="18" charset="-128"/>
            </a:endParaRPr>
          </a:p>
          <a:p>
            <a:r>
              <a:rPr kumimoji="1" lang="ja-JP" altLang="en-US" sz="1600" dirty="0">
                <a:latin typeface="UD デジタル 教科書体 NK-B" panose="02020700000000000000" pitchFamily="18" charset="-128"/>
                <a:ea typeface="UD デジタル 教科書体 NK-B" panose="02020700000000000000" pitchFamily="18" charset="-128"/>
              </a:rPr>
              <a:t>　⇒</a:t>
            </a:r>
            <a:r>
              <a:rPr lang="ja-JP" altLang="en-US" sz="1600" u="sng" dirty="0">
                <a:solidFill>
                  <a:srgbClr val="FF0000"/>
                </a:solidFill>
                <a:latin typeface="UD デジタル 教科書体 NK-B" panose="02020700000000000000" pitchFamily="18" charset="-128"/>
                <a:ea typeface="UD デジタル 教科書体 NK-B" panose="02020700000000000000" pitchFamily="18" charset="-128"/>
              </a:rPr>
              <a:t>合成</a:t>
            </a:r>
            <a:r>
              <a:rPr kumimoji="1" lang="ja-JP" altLang="en-US" sz="1600" u="sng" dirty="0">
                <a:solidFill>
                  <a:srgbClr val="FF0000"/>
                </a:solidFill>
                <a:latin typeface="UD デジタル 教科書体 NK-B" panose="02020700000000000000" pitchFamily="18" charset="-128"/>
                <a:ea typeface="UD デジタル 教科書体 NK-B" panose="02020700000000000000" pitchFamily="18" charset="-128"/>
              </a:rPr>
              <a:t>上昇率　</a:t>
            </a:r>
            <a:r>
              <a:rPr lang="en-US" altLang="ja-JP" sz="1600" u="sng" dirty="0">
                <a:solidFill>
                  <a:srgbClr val="FF0000"/>
                </a:solidFill>
                <a:latin typeface="UD デジタル 教科書体 NK-B" panose="02020700000000000000" pitchFamily="18" charset="-128"/>
                <a:ea typeface="UD デジタル 教科書体 NK-B" panose="02020700000000000000" pitchFamily="18" charset="-128"/>
              </a:rPr>
              <a:t>4.5</a:t>
            </a:r>
            <a:r>
              <a:rPr kumimoji="1" lang="en-US" altLang="ja-JP" sz="1600" u="sng" dirty="0">
                <a:solidFill>
                  <a:srgbClr val="FF0000"/>
                </a:solidFill>
                <a:latin typeface="UD デジタル 教科書体 NK-B" panose="02020700000000000000" pitchFamily="18" charset="-128"/>
                <a:ea typeface="UD デジタル 教科書体 NK-B" panose="02020700000000000000" pitchFamily="18" charset="-128"/>
              </a:rPr>
              <a:t>%</a:t>
            </a:r>
            <a:r>
              <a:rPr kumimoji="1" lang="ja-JP" altLang="en-US" sz="1600" u="sng" dirty="0">
                <a:solidFill>
                  <a:srgbClr val="FF0000"/>
                </a:solidFill>
                <a:latin typeface="UD デジタル 教科書体 NK-B" panose="02020700000000000000" pitchFamily="18" charset="-128"/>
                <a:ea typeface="UD デジタル 教科書体 NK-B" panose="02020700000000000000" pitchFamily="18" charset="-128"/>
              </a:rPr>
              <a:t>／年　</a:t>
            </a:r>
            <a:r>
              <a:rPr kumimoji="1" lang="ja-JP" altLang="en-US" sz="1600" dirty="0">
                <a:latin typeface="UD デジタル 教科書体 NK-B" panose="02020700000000000000" pitchFamily="18" charset="-128"/>
                <a:ea typeface="UD デジタル 教科書体 NK-B" panose="02020700000000000000" pitchFamily="18" charset="-128"/>
              </a:rPr>
              <a:t>（参考：昨年度上昇率　９％／年）</a:t>
            </a:r>
            <a:endParaRPr kumimoji="1" lang="en-US" altLang="ja-JP" sz="1600" dirty="0">
              <a:latin typeface="UD デジタル 教科書体 NK-B" panose="02020700000000000000" pitchFamily="18" charset="-128"/>
              <a:ea typeface="UD デジタル 教科書体 NK-B" panose="02020700000000000000" pitchFamily="18" charset="-128"/>
            </a:endParaRPr>
          </a:p>
        </p:txBody>
      </p:sp>
      <p:sp>
        <p:nvSpPr>
          <p:cNvPr id="70" name="正方形/長方形 69">
            <a:extLst>
              <a:ext uri="{FF2B5EF4-FFF2-40B4-BE49-F238E27FC236}">
                <a16:creationId xmlns:a16="http://schemas.microsoft.com/office/drawing/2014/main" id="{78D46F06-1F3F-4238-B8F1-86DB18CF4277}"/>
              </a:ext>
            </a:extLst>
          </p:cNvPr>
          <p:cNvSpPr/>
          <p:nvPr/>
        </p:nvSpPr>
        <p:spPr>
          <a:xfrm>
            <a:off x="21474" y="6247385"/>
            <a:ext cx="12483238" cy="421975"/>
          </a:xfrm>
          <a:prstGeom prst="rect">
            <a:avLst/>
          </a:prstGeom>
        </p:spPr>
        <p:txBody>
          <a:bodyPr wrap="square">
            <a:spAutoFit/>
          </a:bodyPr>
          <a:lstStyle/>
          <a:p>
            <a:pPr marL="358775" indent="-358775">
              <a:lnSpc>
                <a:spcPts val="2700"/>
              </a:lnSpc>
              <a:defRPr/>
            </a:pPr>
            <a:r>
              <a:rPr lang="ja-JP" altLang="en-US" sz="1900" spc="-40" dirty="0">
                <a:solidFill>
                  <a:prstClr val="black"/>
                </a:solidFill>
                <a:latin typeface="UD デジタル 教科書体 NK-B" panose="02020700000000000000" pitchFamily="18" charset="-128"/>
                <a:ea typeface="UD デジタル 教科書体 NK-B" panose="02020700000000000000" pitchFamily="18" charset="-128"/>
              </a:rPr>
              <a:t>　　　</a:t>
            </a:r>
            <a:r>
              <a:rPr lang="ja-JP" altLang="en-US" spc="-40" dirty="0">
                <a:solidFill>
                  <a:prstClr val="black"/>
                </a:solidFill>
                <a:latin typeface="UD デジタル 教科書体 NK-B" panose="02020700000000000000" pitchFamily="18" charset="-128"/>
                <a:ea typeface="UD デジタル 教科書体 NK-B" panose="02020700000000000000" pitchFamily="18" charset="-128"/>
              </a:rPr>
              <a:t>⇒大阪府・市の事例でも上昇率：３．３％／年～５．４％／年となり、協会と同様に緩和傾向となっている</a:t>
            </a:r>
            <a:endParaRPr lang="ja-JP" altLang="en-US" u="sng" spc="-40"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42" name="テキスト ボックス 41">
            <a:extLst>
              <a:ext uri="{FF2B5EF4-FFF2-40B4-BE49-F238E27FC236}">
                <a16:creationId xmlns:a16="http://schemas.microsoft.com/office/drawing/2014/main" id="{25AFAE69-9599-4A70-AAD9-EA708691939C}"/>
              </a:ext>
            </a:extLst>
          </p:cNvPr>
          <p:cNvSpPr txBox="1"/>
          <p:nvPr/>
        </p:nvSpPr>
        <p:spPr>
          <a:xfrm>
            <a:off x="200969" y="2530975"/>
            <a:ext cx="8064896" cy="338554"/>
          </a:xfrm>
          <a:prstGeom prst="rect">
            <a:avLst/>
          </a:prstGeom>
          <a:noFill/>
        </p:spPr>
        <p:txBody>
          <a:bodyPr wrap="square" rtlCol="0">
            <a:spAutoFit/>
          </a:bodyPr>
          <a:lstStyle/>
          <a:p>
            <a:pPr defTabSz="844042">
              <a:defRPr/>
            </a:pPr>
            <a:r>
              <a:rPr kumimoji="1" lang="en-US" altLang="ja-JP" sz="1600"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sz="1600"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事例１</a:t>
            </a:r>
            <a:r>
              <a:rPr kumimoji="1" lang="en-US" altLang="ja-JP" sz="1600"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kumimoji="1" lang="ja-JP" altLang="en-US" sz="1600"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市営住宅について、契約年度が異なる同種の建設工事を比較</a:t>
            </a:r>
            <a:r>
              <a:rPr kumimoji="1" lang="ja-JP" altLang="en-US" sz="1600" u="sng" dirty="0">
                <a:solidFill>
                  <a:srgbClr val="FF0000"/>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a:t>
            </a:r>
            <a:endParaRPr kumimoji="1" lang="en-US" altLang="ja-JP" sz="1600" u="sng" dirty="0">
              <a:solidFill>
                <a:srgbClr val="FF0000"/>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43" name="テキスト ボックス 42">
            <a:extLst>
              <a:ext uri="{FF2B5EF4-FFF2-40B4-BE49-F238E27FC236}">
                <a16:creationId xmlns:a16="http://schemas.microsoft.com/office/drawing/2014/main" id="{039505FA-6590-4A92-8482-AC0A5289F347}"/>
              </a:ext>
            </a:extLst>
          </p:cNvPr>
          <p:cNvSpPr txBox="1"/>
          <p:nvPr/>
        </p:nvSpPr>
        <p:spPr>
          <a:xfrm>
            <a:off x="191344" y="4403183"/>
            <a:ext cx="8064896" cy="338554"/>
          </a:xfrm>
          <a:prstGeom prst="rect">
            <a:avLst/>
          </a:prstGeom>
          <a:noFill/>
        </p:spPr>
        <p:txBody>
          <a:bodyPr wrap="square" rtlCol="0">
            <a:spAutoFit/>
          </a:bodyPr>
          <a:lstStyle/>
          <a:p>
            <a:pPr defTabSz="844042">
              <a:defRPr/>
            </a:pPr>
            <a:r>
              <a:rPr kumimoji="1" lang="en-US" altLang="ja-JP" sz="1600"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sz="1600"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事例２</a:t>
            </a:r>
            <a:r>
              <a:rPr kumimoji="1" lang="en-US" altLang="ja-JP" sz="1600"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kumimoji="1" lang="ja-JP" altLang="en-US" sz="1600"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警察庁舎について、契約年度が異なる同種の建設工事を比較</a:t>
            </a:r>
            <a:r>
              <a:rPr kumimoji="1" lang="ja-JP" altLang="en-US" sz="1600" u="sng" dirty="0">
                <a:solidFill>
                  <a:srgbClr val="FF0000"/>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a:t>
            </a:r>
            <a:endParaRPr kumimoji="1" lang="en-US" altLang="ja-JP" sz="1600" u="sng" dirty="0">
              <a:solidFill>
                <a:srgbClr val="FF0000"/>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graphicFrame>
        <p:nvGraphicFramePr>
          <p:cNvPr id="44" name="表 43">
            <a:extLst>
              <a:ext uri="{FF2B5EF4-FFF2-40B4-BE49-F238E27FC236}">
                <a16:creationId xmlns:a16="http://schemas.microsoft.com/office/drawing/2014/main" id="{A81FF8CE-DAC5-4C8E-9DFD-8E2A1372B55D}"/>
              </a:ext>
            </a:extLst>
          </p:cNvPr>
          <p:cNvGraphicFramePr>
            <a:graphicFrameLocks noGrp="1"/>
          </p:cNvGraphicFramePr>
          <p:nvPr/>
        </p:nvGraphicFramePr>
        <p:xfrm>
          <a:off x="335360" y="3145399"/>
          <a:ext cx="3888433" cy="1009080"/>
        </p:xfrm>
        <a:graphic>
          <a:graphicData uri="http://schemas.openxmlformats.org/drawingml/2006/table">
            <a:tbl>
              <a:tblPr firstRow="1" firstCol="1" bandRow="1"/>
              <a:tblGrid>
                <a:gridCol w="1672248">
                  <a:extLst>
                    <a:ext uri="{9D8B030D-6E8A-4147-A177-3AD203B41FA5}">
                      <a16:colId xmlns:a16="http://schemas.microsoft.com/office/drawing/2014/main" val="3532957931"/>
                    </a:ext>
                  </a:extLst>
                </a:gridCol>
                <a:gridCol w="2216185">
                  <a:extLst>
                    <a:ext uri="{9D8B030D-6E8A-4147-A177-3AD203B41FA5}">
                      <a16:colId xmlns:a16="http://schemas.microsoft.com/office/drawing/2014/main" val="1159479726"/>
                    </a:ext>
                  </a:extLst>
                </a:gridCol>
              </a:tblGrid>
              <a:tr h="405081">
                <a:tc>
                  <a:txBody>
                    <a:bodyPr/>
                    <a:lstStyle/>
                    <a:p>
                      <a:pPr algn="ctr">
                        <a:lnSpc>
                          <a:spcPts val="1400"/>
                        </a:lnSpc>
                      </a:pPr>
                      <a:r>
                        <a:rPr lang="ja-JP" altLang="en-US" sz="1400" kern="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契約年度</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400"/>
                        </a:lnSpc>
                      </a:pPr>
                      <a:r>
                        <a:rPr lang="ja-JP" altLang="en-US" sz="1200" kern="0" dirty="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rPr>
                        <a:t>延べ床面積あたりの工事費</a:t>
                      </a:r>
                      <a:endParaRPr lang="en-US" altLang="ja-JP" sz="1200" kern="0" dirty="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endParaRPr>
                    </a:p>
                    <a:p>
                      <a:pPr algn="ctr">
                        <a:lnSpc>
                          <a:spcPts val="1400"/>
                        </a:lnSpc>
                      </a:pPr>
                      <a:r>
                        <a:rPr lang="ja-JP" altLang="en-US" sz="1200" kern="0" dirty="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rPr>
                        <a:t>（千円／</a:t>
                      </a:r>
                      <a:r>
                        <a:rPr lang="en-US" altLang="ja-JP" sz="1200" kern="0" dirty="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rPr>
                        <a:t>m2</a:t>
                      </a:r>
                      <a:r>
                        <a:rPr lang="ja-JP" altLang="en-US" sz="1200" kern="0" dirty="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rPr>
                        <a:t>）</a:t>
                      </a:r>
                      <a:endParaRPr lang="en-US" altLang="ja-JP" sz="1200" kern="0" dirty="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45190823"/>
                  </a:ext>
                </a:extLst>
              </a:tr>
              <a:tr h="277044">
                <a:tc>
                  <a:txBody>
                    <a:bodyPr/>
                    <a:lstStyle/>
                    <a:p>
                      <a:pPr algn="ctr">
                        <a:lnSpc>
                          <a:spcPts val="1400"/>
                        </a:lnSpc>
                      </a:pPr>
                      <a:r>
                        <a:rPr lang="en-US" altLang="ja-JP" sz="1400" kern="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2023</a:t>
                      </a:r>
                      <a:r>
                        <a:rPr lang="ja-JP" altLang="en-US" sz="1400" kern="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年度</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ts val="1400"/>
                        </a:lnSpc>
                      </a:pPr>
                      <a:r>
                        <a:rPr lang="ja-JP" altLang="en-US"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２０２</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46175769"/>
                  </a:ext>
                </a:extLst>
              </a:tr>
              <a:tr h="326955">
                <a:tc>
                  <a:txBody>
                    <a:bodyPr/>
                    <a:lstStyle/>
                    <a:p>
                      <a:pPr algn="ctr">
                        <a:lnSpc>
                          <a:spcPts val="1400"/>
                        </a:lnSpc>
                      </a:pPr>
                      <a:r>
                        <a:rPr lang="en-US" altLang="ja-JP" sz="1400" kern="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2024</a:t>
                      </a:r>
                      <a:r>
                        <a:rPr lang="ja-JP" altLang="en-US" sz="1400" kern="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年度</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ts val="1400"/>
                        </a:lnSpc>
                      </a:pPr>
                      <a:r>
                        <a:rPr lang="ja-JP" altLang="en-US"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２１３</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02941132"/>
                  </a:ext>
                </a:extLst>
              </a:tr>
            </a:tbl>
          </a:graphicData>
        </a:graphic>
      </p:graphicFrame>
      <p:graphicFrame>
        <p:nvGraphicFramePr>
          <p:cNvPr id="45" name="表 44">
            <a:extLst>
              <a:ext uri="{FF2B5EF4-FFF2-40B4-BE49-F238E27FC236}">
                <a16:creationId xmlns:a16="http://schemas.microsoft.com/office/drawing/2014/main" id="{83C4F9EA-726D-468D-B74F-24183982050A}"/>
              </a:ext>
            </a:extLst>
          </p:cNvPr>
          <p:cNvGraphicFramePr>
            <a:graphicFrameLocks noGrp="1"/>
          </p:cNvGraphicFramePr>
          <p:nvPr/>
        </p:nvGraphicFramePr>
        <p:xfrm>
          <a:off x="325736" y="4835231"/>
          <a:ext cx="3898058" cy="1009080"/>
        </p:xfrm>
        <a:graphic>
          <a:graphicData uri="http://schemas.openxmlformats.org/drawingml/2006/table">
            <a:tbl>
              <a:tblPr firstRow="1" firstCol="1" bandRow="1"/>
              <a:tblGrid>
                <a:gridCol w="1676387">
                  <a:extLst>
                    <a:ext uri="{9D8B030D-6E8A-4147-A177-3AD203B41FA5}">
                      <a16:colId xmlns:a16="http://schemas.microsoft.com/office/drawing/2014/main" val="3532957931"/>
                    </a:ext>
                  </a:extLst>
                </a:gridCol>
                <a:gridCol w="2221671">
                  <a:extLst>
                    <a:ext uri="{9D8B030D-6E8A-4147-A177-3AD203B41FA5}">
                      <a16:colId xmlns:a16="http://schemas.microsoft.com/office/drawing/2014/main" val="1159479726"/>
                    </a:ext>
                  </a:extLst>
                </a:gridCol>
              </a:tblGrid>
              <a:tr h="405081">
                <a:tc>
                  <a:txBody>
                    <a:bodyPr/>
                    <a:lstStyle/>
                    <a:p>
                      <a:pPr algn="ctr">
                        <a:lnSpc>
                          <a:spcPts val="1400"/>
                        </a:lnSpc>
                      </a:pPr>
                      <a:r>
                        <a:rPr lang="ja-JP" altLang="en-US" sz="1400" kern="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契約年度</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400"/>
                        </a:lnSpc>
                      </a:pPr>
                      <a:r>
                        <a:rPr lang="ja-JP" altLang="en-US" sz="1200" kern="0" dirty="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rPr>
                        <a:t>延べ床面積あたりの工事費</a:t>
                      </a:r>
                      <a:endParaRPr lang="en-US" altLang="ja-JP" sz="1200" kern="0" dirty="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endParaRPr>
                    </a:p>
                    <a:p>
                      <a:pPr algn="ctr">
                        <a:lnSpc>
                          <a:spcPts val="1400"/>
                        </a:lnSpc>
                      </a:pPr>
                      <a:r>
                        <a:rPr lang="ja-JP" altLang="en-US" sz="1200" kern="0" dirty="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rPr>
                        <a:t>（千円／</a:t>
                      </a:r>
                      <a:r>
                        <a:rPr lang="en-US" altLang="ja-JP" sz="1200" kern="0" dirty="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rPr>
                        <a:t>m2</a:t>
                      </a:r>
                      <a:r>
                        <a:rPr lang="ja-JP" altLang="en-US" sz="1200" kern="0" dirty="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rPr>
                        <a:t>）</a:t>
                      </a:r>
                      <a:endParaRPr lang="en-US" altLang="ja-JP" sz="1200" kern="0" dirty="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45190823"/>
                  </a:ext>
                </a:extLst>
              </a:tr>
              <a:tr h="277044">
                <a:tc>
                  <a:txBody>
                    <a:bodyPr/>
                    <a:lstStyle/>
                    <a:p>
                      <a:pPr algn="ctr">
                        <a:lnSpc>
                          <a:spcPts val="1400"/>
                        </a:lnSpc>
                      </a:pPr>
                      <a:r>
                        <a:rPr lang="en-US" altLang="ja-JP" sz="1400" kern="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2023</a:t>
                      </a:r>
                      <a:r>
                        <a:rPr lang="ja-JP" altLang="en-US" sz="1400" kern="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年度</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ts val="1400"/>
                        </a:lnSpc>
                      </a:pPr>
                      <a:r>
                        <a:rPr lang="en-US" alt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37</a:t>
                      </a:r>
                      <a:r>
                        <a:rPr lang="ja-JP" altLang="en-US"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３</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46175769"/>
                  </a:ext>
                </a:extLst>
              </a:tr>
              <a:tr h="326955">
                <a:tc>
                  <a:txBody>
                    <a:bodyPr/>
                    <a:lstStyle/>
                    <a:p>
                      <a:pPr algn="ctr">
                        <a:lnSpc>
                          <a:spcPts val="1400"/>
                        </a:lnSpc>
                      </a:pPr>
                      <a:r>
                        <a:rPr lang="en-US" altLang="ja-JP" sz="1400" kern="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2024</a:t>
                      </a:r>
                      <a:r>
                        <a:rPr lang="ja-JP" altLang="en-US" sz="1400" kern="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年度</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ts val="1400"/>
                        </a:lnSpc>
                      </a:pPr>
                      <a:r>
                        <a:rPr lang="en-US" alt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389</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02941132"/>
                  </a:ext>
                </a:extLst>
              </a:tr>
            </a:tbl>
          </a:graphicData>
        </a:graphic>
      </p:graphicFrame>
      <p:graphicFrame>
        <p:nvGraphicFramePr>
          <p:cNvPr id="14" name="表 13">
            <a:extLst>
              <a:ext uri="{FF2B5EF4-FFF2-40B4-BE49-F238E27FC236}">
                <a16:creationId xmlns:a16="http://schemas.microsoft.com/office/drawing/2014/main" id="{832F78E5-57D2-4D98-A626-B3F0386A0E70}"/>
              </a:ext>
            </a:extLst>
          </p:cNvPr>
          <p:cNvGraphicFramePr>
            <a:graphicFrameLocks noGrp="1"/>
          </p:cNvGraphicFramePr>
          <p:nvPr/>
        </p:nvGraphicFramePr>
        <p:xfrm>
          <a:off x="5951984" y="3148583"/>
          <a:ext cx="3888433" cy="1009080"/>
        </p:xfrm>
        <a:graphic>
          <a:graphicData uri="http://schemas.openxmlformats.org/drawingml/2006/table">
            <a:tbl>
              <a:tblPr firstRow="1" firstCol="1" bandRow="1"/>
              <a:tblGrid>
                <a:gridCol w="1672248">
                  <a:extLst>
                    <a:ext uri="{9D8B030D-6E8A-4147-A177-3AD203B41FA5}">
                      <a16:colId xmlns:a16="http://schemas.microsoft.com/office/drawing/2014/main" val="3532957931"/>
                    </a:ext>
                  </a:extLst>
                </a:gridCol>
                <a:gridCol w="2216185">
                  <a:extLst>
                    <a:ext uri="{9D8B030D-6E8A-4147-A177-3AD203B41FA5}">
                      <a16:colId xmlns:a16="http://schemas.microsoft.com/office/drawing/2014/main" val="1159479726"/>
                    </a:ext>
                  </a:extLst>
                </a:gridCol>
              </a:tblGrid>
              <a:tr h="405081">
                <a:tc>
                  <a:txBody>
                    <a:bodyPr/>
                    <a:lstStyle/>
                    <a:p>
                      <a:pPr algn="ctr">
                        <a:lnSpc>
                          <a:spcPts val="1400"/>
                        </a:lnSpc>
                      </a:pPr>
                      <a:r>
                        <a:rPr lang="ja-JP" altLang="en-US" sz="1400" kern="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契約年度</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400"/>
                        </a:lnSpc>
                      </a:pPr>
                      <a:r>
                        <a:rPr lang="ja-JP" altLang="en-US" sz="1200" kern="0" dirty="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rPr>
                        <a:t>延べ床面積あたりの工事費</a:t>
                      </a:r>
                      <a:endParaRPr lang="en-US" altLang="ja-JP" sz="1200" kern="0" dirty="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endParaRPr>
                    </a:p>
                    <a:p>
                      <a:pPr algn="ctr">
                        <a:lnSpc>
                          <a:spcPts val="1400"/>
                        </a:lnSpc>
                      </a:pPr>
                      <a:r>
                        <a:rPr lang="ja-JP" altLang="en-US" sz="1200" kern="0" dirty="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rPr>
                        <a:t>（千円／</a:t>
                      </a:r>
                      <a:r>
                        <a:rPr lang="en-US" altLang="ja-JP" sz="1200" kern="0" dirty="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rPr>
                        <a:t>m2</a:t>
                      </a:r>
                      <a:r>
                        <a:rPr lang="ja-JP" altLang="en-US" sz="1200" kern="0" dirty="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rPr>
                        <a:t>）</a:t>
                      </a:r>
                      <a:endParaRPr lang="en-US" altLang="ja-JP" sz="1200" kern="0" dirty="0">
                        <a:solidFill>
                          <a:srgbClr val="000000"/>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45190823"/>
                  </a:ext>
                </a:extLst>
              </a:tr>
              <a:tr h="277044">
                <a:tc>
                  <a:txBody>
                    <a:bodyPr/>
                    <a:lstStyle/>
                    <a:p>
                      <a:pPr algn="ctr">
                        <a:lnSpc>
                          <a:spcPts val="1400"/>
                        </a:lnSpc>
                      </a:pPr>
                      <a:r>
                        <a:rPr lang="en-US" altLang="ja-JP" sz="1400" kern="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2023</a:t>
                      </a:r>
                      <a:r>
                        <a:rPr lang="ja-JP" altLang="en-US" sz="1400" kern="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年度</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ts val="1400"/>
                        </a:lnSpc>
                      </a:pPr>
                      <a:r>
                        <a:rPr lang="ja-JP" altLang="en-US"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１８１</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46175769"/>
                  </a:ext>
                </a:extLst>
              </a:tr>
              <a:tr h="326955">
                <a:tc>
                  <a:txBody>
                    <a:bodyPr/>
                    <a:lstStyle/>
                    <a:p>
                      <a:pPr algn="ctr">
                        <a:lnSpc>
                          <a:spcPts val="1400"/>
                        </a:lnSpc>
                      </a:pPr>
                      <a:r>
                        <a:rPr lang="en-US" altLang="ja-JP" sz="1400" kern="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2024</a:t>
                      </a:r>
                      <a:r>
                        <a:rPr lang="ja-JP" altLang="en-US" sz="1400" kern="0" dirty="0">
                          <a:solidFill>
                            <a:srgbClr val="00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年度</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ts val="1400"/>
                        </a:lnSpc>
                      </a:pPr>
                      <a:r>
                        <a:rPr lang="ja-JP" altLang="en-US"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１８７</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02941132"/>
                  </a:ext>
                </a:extLst>
              </a:tr>
            </a:tbl>
          </a:graphicData>
        </a:graphic>
      </p:graphicFrame>
      <p:sp>
        <p:nvSpPr>
          <p:cNvPr id="15" name="テキスト ボックス 14">
            <a:extLst>
              <a:ext uri="{FF2B5EF4-FFF2-40B4-BE49-F238E27FC236}">
                <a16:creationId xmlns:a16="http://schemas.microsoft.com/office/drawing/2014/main" id="{0F6C239A-B02C-49ED-8143-352A862E4B16}"/>
              </a:ext>
            </a:extLst>
          </p:cNvPr>
          <p:cNvSpPr txBox="1"/>
          <p:nvPr/>
        </p:nvSpPr>
        <p:spPr>
          <a:xfrm>
            <a:off x="263352" y="2860157"/>
            <a:ext cx="4375459" cy="276999"/>
          </a:xfrm>
          <a:prstGeom prst="rect">
            <a:avLst/>
          </a:prstGeom>
          <a:noFill/>
        </p:spPr>
        <p:txBody>
          <a:bodyPr wrap="square" rtlCol="0">
            <a:spAutoFit/>
          </a:bodyPr>
          <a:lstStyle/>
          <a:p>
            <a:pPr defTabSz="844042">
              <a:defRPr/>
            </a:pPr>
            <a:r>
              <a:rPr kumimoji="1" lang="en-US" altLang="ja-JP" sz="1200"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(RC</a:t>
            </a:r>
            <a:r>
              <a:rPr kumimoji="1" lang="ja-JP" altLang="en-US" sz="1200"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造・９階建ての比較　上昇率</a:t>
            </a:r>
            <a:r>
              <a:rPr kumimoji="1" lang="en-US" altLang="ja-JP" sz="1200"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p>
        </p:txBody>
      </p:sp>
      <p:sp>
        <p:nvSpPr>
          <p:cNvPr id="16" name="矢印: 左カーブ 15">
            <a:extLst>
              <a:ext uri="{FF2B5EF4-FFF2-40B4-BE49-F238E27FC236}">
                <a16:creationId xmlns:a16="http://schemas.microsoft.com/office/drawing/2014/main" id="{74674608-35D6-48D4-BAAB-05B28145E7A2}"/>
              </a:ext>
            </a:extLst>
          </p:cNvPr>
          <p:cNvSpPr/>
          <p:nvPr/>
        </p:nvSpPr>
        <p:spPr>
          <a:xfrm>
            <a:off x="4295800" y="3622322"/>
            <a:ext cx="360040" cy="34881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テキスト ボックス 16">
            <a:extLst>
              <a:ext uri="{FF2B5EF4-FFF2-40B4-BE49-F238E27FC236}">
                <a16:creationId xmlns:a16="http://schemas.microsoft.com/office/drawing/2014/main" id="{1452100F-0766-4120-A6E0-30F28D32C11D}"/>
              </a:ext>
            </a:extLst>
          </p:cNvPr>
          <p:cNvSpPr txBox="1"/>
          <p:nvPr/>
        </p:nvSpPr>
        <p:spPr>
          <a:xfrm>
            <a:off x="4722820" y="3455132"/>
            <a:ext cx="1229164" cy="584775"/>
          </a:xfrm>
          <a:prstGeom prst="rect">
            <a:avLst/>
          </a:prstGeom>
          <a:noFill/>
        </p:spPr>
        <p:txBody>
          <a:bodyPr wrap="square">
            <a:spAutoFit/>
          </a:bodyPr>
          <a:lstStyle/>
          <a:p>
            <a:r>
              <a:rPr kumimoji="1" lang="ja-JP" altLang="en-US" sz="1600" dirty="0">
                <a:solidFill>
                  <a:srgbClr val="FF0000"/>
                </a:solidFill>
                <a:latin typeface="UD デジタル 教科書体 NK-B" panose="02020700000000000000" pitchFamily="18" charset="-128"/>
                <a:ea typeface="UD デジタル 教科書体 NK-B" panose="02020700000000000000" pitchFamily="18" charset="-128"/>
              </a:rPr>
              <a:t>上昇率　</a:t>
            </a:r>
            <a:endParaRPr kumimoji="1" lang="en-US" altLang="ja-JP" sz="1600" dirty="0">
              <a:solidFill>
                <a:srgbClr val="FF0000"/>
              </a:solidFill>
              <a:latin typeface="UD デジタル 教科書体 NK-B" panose="02020700000000000000" pitchFamily="18" charset="-128"/>
              <a:ea typeface="UD デジタル 教科書体 NK-B" panose="02020700000000000000" pitchFamily="18" charset="-128"/>
            </a:endParaRPr>
          </a:p>
          <a:p>
            <a:r>
              <a:rPr lang="ja-JP" altLang="en-US" sz="1600" u="sng" dirty="0">
                <a:solidFill>
                  <a:srgbClr val="FF0000"/>
                </a:solidFill>
                <a:latin typeface="UD デジタル 教科書体 NK-B" panose="02020700000000000000" pitchFamily="18" charset="-128"/>
                <a:ea typeface="UD デジタル 教科書体 NK-B" panose="02020700000000000000" pitchFamily="18" charset="-128"/>
              </a:rPr>
              <a:t>５．４</a:t>
            </a:r>
            <a:r>
              <a:rPr kumimoji="1" lang="ja-JP" altLang="en-US" sz="1600" u="sng" dirty="0">
                <a:solidFill>
                  <a:srgbClr val="FF0000"/>
                </a:solidFill>
                <a:latin typeface="UD デジタル 教科書体 NK-B" panose="02020700000000000000" pitchFamily="18" charset="-128"/>
                <a:ea typeface="UD デジタル 教科書体 NK-B" panose="02020700000000000000" pitchFamily="18" charset="-128"/>
              </a:rPr>
              <a:t>％／年</a:t>
            </a:r>
            <a:endParaRPr kumimoji="1" lang="en-US" altLang="ja-JP" sz="1600" u="sng"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18" name="テキスト ボックス 17">
            <a:extLst>
              <a:ext uri="{FF2B5EF4-FFF2-40B4-BE49-F238E27FC236}">
                <a16:creationId xmlns:a16="http://schemas.microsoft.com/office/drawing/2014/main" id="{8625705C-CA46-4711-99EE-C18B31AD0F47}"/>
              </a:ext>
            </a:extLst>
          </p:cNvPr>
          <p:cNvSpPr txBox="1"/>
          <p:nvPr/>
        </p:nvSpPr>
        <p:spPr>
          <a:xfrm>
            <a:off x="5951984" y="2852888"/>
            <a:ext cx="4608512" cy="276999"/>
          </a:xfrm>
          <a:prstGeom prst="rect">
            <a:avLst/>
          </a:prstGeom>
          <a:noFill/>
        </p:spPr>
        <p:txBody>
          <a:bodyPr wrap="square" rtlCol="0">
            <a:spAutoFit/>
          </a:bodyPr>
          <a:lstStyle/>
          <a:p>
            <a:pPr defTabSz="844042">
              <a:defRPr/>
            </a:pPr>
            <a:r>
              <a:rPr kumimoji="1" lang="en-US" altLang="ja-JP" sz="1200"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(RC</a:t>
            </a:r>
            <a:r>
              <a:rPr kumimoji="1" lang="ja-JP" altLang="en-US" sz="1200"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造・</a:t>
            </a:r>
            <a:r>
              <a:rPr kumimoji="1" lang="en-US" altLang="ja-JP" sz="1200"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13</a:t>
            </a:r>
            <a:r>
              <a:rPr kumimoji="1" lang="ja-JP" altLang="en-US" sz="1200"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kumimoji="1" lang="en-US" altLang="ja-JP" sz="1200"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14</a:t>
            </a:r>
            <a:r>
              <a:rPr kumimoji="1" lang="ja-JP" altLang="en-US" sz="1200"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階建て、延床面積</a:t>
            </a:r>
            <a:r>
              <a:rPr kumimoji="1" lang="en-US" altLang="ja-JP" sz="1200"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10,000㎡</a:t>
            </a:r>
            <a:r>
              <a:rPr kumimoji="1" lang="ja-JP" altLang="en-US" sz="1200"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超の比較　上昇率</a:t>
            </a:r>
            <a:r>
              <a:rPr kumimoji="1" lang="en-US" altLang="ja-JP" sz="1200"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p>
        </p:txBody>
      </p:sp>
      <p:sp>
        <p:nvSpPr>
          <p:cNvPr id="19" name="矢印: 左カーブ 18">
            <a:extLst>
              <a:ext uri="{FF2B5EF4-FFF2-40B4-BE49-F238E27FC236}">
                <a16:creationId xmlns:a16="http://schemas.microsoft.com/office/drawing/2014/main" id="{718182F0-7E88-431A-A6DD-62E2F89BF7ED}"/>
              </a:ext>
            </a:extLst>
          </p:cNvPr>
          <p:cNvSpPr/>
          <p:nvPr/>
        </p:nvSpPr>
        <p:spPr>
          <a:xfrm>
            <a:off x="9984432" y="3634269"/>
            <a:ext cx="360040" cy="34881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テキスト ボックス 19">
            <a:extLst>
              <a:ext uri="{FF2B5EF4-FFF2-40B4-BE49-F238E27FC236}">
                <a16:creationId xmlns:a16="http://schemas.microsoft.com/office/drawing/2014/main" id="{244107B5-3332-4FD5-8A8E-BAD2D5C1AF77}"/>
              </a:ext>
            </a:extLst>
          </p:cNvPr>
          <p:cNvSpPr txBox="1"/>
          <p:nvPr/>
        </p:nvSpPr>
        <p:spPr>
          <a:xfrm>
            <a:off x="10460612" y="3467079"/>
            <a:ext cx="1396028" cy="584775"/>
          </a:xfrm>
          <a:prstGeom prst="rect">
            <a:avLst/>
          </a:prstGeom>
          <a:noFill/>
        </p:spPr>
        <p:txBody>
          <a:bodyPr wrap="square">
            <a:spAutoFit/>
          </a:bodyPr>
          <a:lstStyle/>
          <a:p>
            <a:r>
              <a:rPr kumimoji="1" lang="ja-JP" altLang="en-US" sz="1600" dirty="0">
                <a:solidFill>
                  <a:srgbClr val="FF0000"/>
                </a:solidFill>
                <a:latin typeface="UD デジタル 教科書体 NK-B" panose="02020700000000000000" pitchFamily="18" charset="-128"/>
                <a:ea typeface="UD デジタル 教科書体 NK-B" panose="02020700000000000000" pitchFamily="18" charset="-128"/>
              </a:rPr>
              <a:t>上昇率　</a:t>
            </a:r>
            <a:endParaRPr kumimoji="1" lang="en-US" altLang="ja-JP" sz="1600" dirty="0">
              <a:solidFill>
                <a:srgbClr val="FF0000"/>
              </a:solidFill>
              <a:latin typeface="UD デジタル 教科書体 NK-B" panose="02020700000000000000" pitchFamily="18" charset="-128"/>
              <a:ea typeface="UD デジタル 教科書体 NK-B" panose="02020700000000000000" pitchFamily="18" charset="-128"/>
            </a:endParaRPr>
          </a:p>
          <a:p>
            <a:r>
              <a:rPr kumimoji="1" lang="ja-JP" altLang="en-US" sz="1600" u="sng" dirty="0">
                <a:solidFill>
                  <a:srgbClr val="FF0000"/>
                </a:solidFill>
                <a:latin typeface="UD デジタル 教科書体 NK-B" panose="02020700000000000000" pitchFamily="18" charset="-128"/>
                <a:ea typeface="UD デジタル 教科書体 NK-B" panose="02020700000000000000" pitchFamily="18" charset="-128"/>
              </a:rPr>
              <a:t>３．３％／年</a:t>
            </a:r>
            <a:endParaRPr kumimoji="1" lang="en-US" altLang="ja-JP" sz="1600" u="sng"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21" name="矢印: 左カーブ 20">
            <a:extLst>
              <a:ext uri="{FF2B5EF4-FFF2-40B4-BE49-F238E27FC236}">
                <a16:creationId xmlns:a16="http://schemas.microsoft.com/office/drawing/2014/main" id="{3563205B-89BE-438B-BE72-A39AA19194ED}"/>
              </a:ext>
            </a:extLst>
          </p:cNvPr>
          <p:cNvSpPr/>
          <p:nvPr/>
        </p:nvSpPr>
        <p:spPr>
          <a:xfrm>
            <a:off x="4285968" y="5350514"/>
            <a:ext cx="360040" cy="34881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テキスト ボックス 21">
            <a:extLst>
              <a:ext uri="{FF2B5EF4-FFF2-40B4-BE49-F238E27FC236}">
                <a16:creationId xmlns:a16="http://schemas.microsoft.com/office/drawing/2014/main" id="{FB490086-D7E1-470D-A22E-204D6DD729FD}"/>
              </a:ext>
            </a:extLst>
          </p:cNvPr>
          <p:cNvSpPr txBox="1"/>
          <p:nvPr/>
        </p:nvSpPr>
        <p:spPr>
          <a:xfrm>
            <a:off x="4724664" y="5180694"/>
            <a:ext cx="1371336" cy="584775"/>
          </a:xfrm>
          <a:prstGeom prst="rect">
            <a:avLst/>
          </a:prstGeom>
          <a:noFill/>
        </p:spPr>
        <p:txBody>
          <a:bodyPr wrap="square">
            <a:spAutoFit/>
          </a:bodyPr>
          <a:lstStyle/>
          <a:p>
            <a:r>
              <a:rPr kumimoji="1" lang="ja-JP" altLang="en-US" sz="1600" dirty="0">
                <a:solidFill>
                  <a:srgbClr val="FF0000"/>
                </a:solidFill>
                <a:latin typeface="UD デジタル 教科書体 NK-B" panose="02020700000000000000" pitchFamily="18" charset="-128"/>
                <a:ea typeface="UD デジタル 教科書体 NK-B" panose="02020700000000000000" pitchFamily="18" charset="-128"/>
              </a:rPr>
              <a:t>上昇率　</a:t>
            </a:r>
            <a:endParaRPr kumimoji="1" lang="en-US" altLang="ja-JP" sz="1600" dirty="0">
              <a:solidFill>
                <a:srgbClr val="FF0000"/>
              </a:solidFill>
              <a:latin typeface="UD デジタル 教科書体 NK-B" panose="02020700000000000000" pitchFamily="18" charset="-128"/>
              <a:ea typeface="UD デジタル 教科書体 NK-B" panose="02020700000000000000" pitchFamily="18" charset="-128"/>
            </a:endParaRPr>
          </a:p>
          <a:p>
            <a:r>
              <a:rPr kumimoji="1" lang="ja-JP" altLang="en-US" sz="1600" u="sng" dirty="0">
                <a:solidFill>
                  <a:srgbClr val="FF0000"/>
                </a:solidFill>
                <a:latin typeface="UD デジタル 教科書体 NK-B" panose="02020700000000000000" pitchFamily="18" charset="-128"/>
                <a:ea typeface="UD デジタル 教科書体 NK-B" panose="02020700000000000000" pitchFamily="18" charset="-128"/>
              </a:rPr>
              <a:t>４．３％／年</a:t>
            </a:r>
            <a:endParaRPr kumimoji="1" lang="en-US" altLang="ja-JP" sz="1600" u="sng"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23" name="テキスト ボックス 22">
            <a:extLst>
              <a:ext uri="{FF2B5EF4-FFF2-40B4-BE49-F238E27FC236}">
                <a16:creationId xmlns:a16="http://schemas.microsoft.com/office/drawing/2014/main" id="{46C54247-039C-4824-A86F-D213FD371284}"/>
              </a:ext>
            </a:extLst>
          </p:cNvPr>
          <p:cNvSpPr txBox="1"/>
          <p:nvPr/>
        </p:nvSpPr>
        <p:spPr>
          <a:xfrm>
            <a:off x="7159123" y="4788631"/>
            <a:ext cx="3898058" cy="800219"/>
          </a:xfrm>
          <a:prstGeom prst="rect">
            <a:avLst/>
          </a:prstGeom>
          <a:noFill/>
        </p:spPr>
        <p:txBody>
          <a:bodyPr wrap="square">
            <a:spAutoFit/>
          </a:bodyPr>
          <a:lstStyle/>
          <a:p>
            <a:r>
              <a:rPr kumimoji="1" lang="ja-JP" altLang="en-US" sz="1800" dirty="0">
                <a:latin typeface="UD デジタル 教科書体 NK-B" panose="02020700000000000000" pitchFamily="18" charset="-128"/>
                <a:ea typeface="UD デジタル 教科書体 NK-B" panose="02020700000000000000" pitchFamily="18" charset="-128"/>
              </a:rPr>
              <a:t>　</a:t>
            </a:r>
            <a:r>
              <a:rPr kumimoji="1" lang="ja-JP" altLang="en-US" sz="1400" dirty="0">
                <a:latin typeface="UD デジタル 教科書体 NK-B" panose="02020700000000000000" pitchFamily="18" charset="-128"/>
                <a:ea typeface="UD デジタル 教科書体 NK-B" panose="02020700000000000000" pitchFamily="18" charset="-128"/>
              </a:rPr>
              <a:t>＜参考＞</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lang="ja-JP" altLang="en-US" sz="1400" dirty="0">
                <a:latin typeface="UD デジタル 教科書体 NK-B" panose="02020700000000000000" pitchFamily="18" charset="-128"/>
                <a:ea typeface="UD デジタル 教科書体 NK-B" panose="02020700000000000000" pitchFamily="18" charset="-128"/>
              </a:rPr>
              <a:t>　　　昨年度の大阪府・市の事例の上昇率は、</a:t>
            </a:r>
            <a:endParaRPr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　　　７％／年～</a:t>
            </a:r>
            <a:r>
              <a:rPr kumimoji="1" lang="en-US" altLang="ja-JP" sz="1400" dirty="0">
                <a:latin typeface="UD デジタル 教科書体 NK-B" panose="02020700000000000000" pitchFamily="18" charset="-128"/>
                <a:ea typeface="UD デジタル 教科書体 NK-B" panose="02020700000000000000" pitchFamily="18" charset="-128"/>
              </a:rPr>
              <a:t>10</a:t>
            </a:r>
            <a:r>
              <a:rPr kumimoji="1" lang="ja-JP" altLang="en-US" sz="1400" dirty="0">
                <a:latin typeface="UD デジタル 教科書体 NK-B" panose="02020700000000000000" pitchFamily="18" charset="-128"/>
                <a:ea typeface="UD デジタル 教科書体 NK-B" panose="02020700000000000000" pitchFamily="18" charset="-128"/>
              </a:rPr>
              <a:t>％／年</a:t>
            </a:r>
            <a:endParaRPr kumimoji="1" lang="en-US" altLang="ja-JP" sz="1400" dirty="0">
              <a:latin typeface="UD デジタル 教科書体 NK-B" panose="02020700000000000000" pitchFamily="18" charset="-128"/>
              <a:ea typeface="UD デジタル 教科書体 NK-B" panose="02020700000000000000" pitchFamily="18" charset="-128"/>
            </a:endParaRPr>
          </a:p>
        </p:txBody>
      </p:sp>
      <p:sp>
        <p:nvSpPr>
          <p:cNvPr id="3" name="大かっこ 2">
            <a:extLst>
              <a:ext uri="{FF2B5EF4-FFF2-40B4-BE49-F238E27FC236}">
                <a16:creationId xmlns:a16="http://schemas.microsoft.com/office/drawing/2014/main" id="{7D07DAC1-ADA5-40FF-8A6B-3423A23ADA7C}"/>
              </a:ext>
            </a:extLst>
          </p:cNvPr>
          <p:cNvSpPr/>
          <p:nvPr/>
        </p:nvSpPr>
        <p:spPr>
          <a:xfrm>
            <a:off x="7218632" y="4778799"/>
            <a:ext cx="4127794" cy="84525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id="{86F8AEB1-603B-4FA0-AB35-039EAD8CCBE4}"/>
              </a:ext>
            </a:extLst>
          </p:cNvPr>
          <p:cNvSpPr>
            <a:spLocks noGrp="1"/>
          </p:cNvSpPr>
          <p:nvPr>
            <p:ph type="sldNum" sz="quarter" idx="2"/>
          </p:nvPr>
        </p:nvSpPr>
        <p:spPr>
          <a:xfrm>
            <a:off x="11545927" y="6256938"/>
            <a:ext cx="404917" cy="495457"/>
          </a:xfrm>
        </p:spPr>
        <p:txBody>
          <a:bodyPr/>
          <a:lstStyle/>
          <a:p>
            <a:fld id="{86CB4B4D-7CA3-9044-876B-883B54F8677D}" type="slidenum">
              <a:rPr lang="en-US" altLang="ja-JP" smtClean="0">
                <a:solidFill>
                  <a:schemeClr val="tx1"/>
                </a:solidFill>
              </a:rPr>
              <a:pPr/>
              <a:t>2</a:t>
            </a:fld>
            <a:endParaRPr lang="en-US" altLang="ja-JP" dirty="0">
              <a:solidFill>
                <a:schemeClr val="tx1"/>
              </a:solidFill>
            </a:endParaRPr>
          </a:p>
        </p:txBody>
      </p:sp>
    </p:spTree>
    <p:extLst>
      <p:ext uri="{BB962C8B-B14F-4D97-AF65-F5344CB8AC3E}">
        <p14:creationId xmlns:p14="http://schemas.microsoft.com/office/powerpoint/2010/main" val="29622992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53D2EDE-A76C-4AC5-8309-0E4597BF0B68}"/>
              </a:ext>
            </a:extLst>
          </p:cNvPr>
          <p:cNvPicPr>
            <a:picLocks noChangeAspect="1"/>
          </p:cNvPicPr>
          <p:nvPr/>
        </p:nvPicPr>
        <p:blipFill rotWithShape="1">
          <a:blip r:embed="rId2"/>
          <a:srcRect l="1567" t="1701" r="2950" b="1041"/>
          <a:stretch/>
        </p:blipFill>
        <p:spPr>
          <a:xfrm>
            <a:off x="1133903" y="330055"/>
            <a:ext cx="9766313" cy="6555329"/>
          </a:xfrm>
          <a:prstGeom prst="rect">
            <a:avLst/>
          </a:prstGeom>
        </p:spPr>
      </p:pic>
      <p:sp>
        <p:nvSpPr>
          <p:cNvPr id="2" name="正方形/長方形 1">
            <a:extLst>
              <a:ext uri="{FF2B5EF4-FFF2-40B4-BE49-F238E27FC236}">
                <a16:creationId xmlns:a16="http://schemas.microsoft.com/office/drawing/2014/main" id="{031646E7-211B-4D70-9448-F26BBA151509}"/>
              </a:ext>
            </a:extLst>
          </p:cNvPr>
          <p:cNvSpPr/>
          <p:nvPr/>
        </p:nvSpPr>
        <p:spPr>
          <a:xfrm>
            <a:off x="0" y="-215147"/>
            <a:ext cx="8414439" cy="584071"/>
          </a:xfrm>
          <a:prstGeom prst="rect">
            <a:avLst/>
          </a:prstGeom>
        </p:spPr>
        <p:txBody>
          <a:bodyPr wrap="square">
            <a:spAutoFit/>
          </a:bodyPr>
          <a:lstStyle/>
          <a:p>
            <a:pPr marL="358775" lvl="0" indent="-358775">
              <a:lnSpc>
                <a:spcPts val="4500"/>
              </a:lnSpc>
              <a:defRPr/>
            </a:pPr>
            <a:r>
              <a:rPr lang="ja-JP" altLang="en-US" sz="1600" b="1" spc="-40" dirty="0">
                <a:solidFill>
                  <a:prstClr val="black"/>
                </a:solidFill>
                <a:latin typeface="UD デジタル 教科書体 NK-B" panose="02020700000000000000" pitchFamily="18" charset="-128"/>
                <a:ea typeface="UD デジタル 教科書体 NK-B" panose="02020700000000000000" pitchFamily="18" charset="-128"/>
              </a:rPr>
              <a:t>　　　　　　　　　　昨年度の増額時（２０２３年１０月）と２０２４年１０月の項目ごとの執行予定額との比較</a:t>
            </a:r>
          </a:p>
        </p:txBody>
      </p:sp>
      <p:sp>
        <p:nvSpPr>
          <p:cNvPr id="7" name="スライド番号プレースホルダー 6">
            <a:extLst>
              <a:ext uri="{FF2B5EF4-FFF2-40B4-BE49-F238E27FC236}">
                <a16:creationId xmlns:a16="http://schemas.microsoft.com/office/drawing/2014/main" id="{2709BC6A-BDE4-4FD8-B6A8-0793986955B5}"/>
              </a:ext>
            </a:extLst>
          </p:cNvPr>
          <p:cNvSpPr>
            <a:spLocks noGrp="1"/>
          </p:cNvSpPr>
          <p:nvPr>
            <p:ph type="sldNum" sz="quarter" idx="2"/>
          </p:nvPr>
        </p:nvSpPr>
        <p:spPr>
          <a:xfrm>
            <a:off x="11385764" y="6291185"/>
            <a:ext cx="404917" cy="495457"/>
          </a:xfrm>
        </p:spPr>
        <p:txBody>
          <a:bodyPr/>
          <a:lstStyle/>
          <a:p>
            <a:fld id="{86CB4B4D-7CA3-9044-876B-883B54F8677D}" type="slidenum">
              <a:rPr lang="en-US" altLang="ja-JP" smtClean="0">
                <a:solidFill>
                  <a:schemeClr val="tx1"/>
                </a:solidFill>
              </a:rPr>
              <a:pPr/>
              <a:t>3</a:t>
            </a:fld>
            <a:endParaRPr lang="en-US" altLang="ja-JP" dirty="0">
              <a:solidFill>
                <a:schemeClr val="tx1"/>
              </a:solidFill>
            </a:endParaRPr>
          </a:p>
        </p:txBody>
      </p:sp>
      <p:sp>
        <p:nvSpPr>
          <p:cNvPr id="8" name="正方形/長方形 7">
            <a:extLst>
              <a:ext uri="{FF2B5EF4-FFF2-40B4-BE49-F238E27FC236}">
                <a16:creationId xmlns:a16="http://schemas.microsoft.com/office/drawing/2014/main" id="{DB73E718-24C8-4229-BC2A-4E244035BFB5}"/>
              </a:ext>
            </a:extLst>
          </p:cNvPr>
          <p:cNvSpPr/>
          <p:nvPr/>
        </p:nvSpPr>
        <p:spPr>
          <a:xfrm>
            <a:off x="4679630" y="339428"/>
            <a:ext cx="1345018" cy="63004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32195CFD-B2D3-401C-A5B8-E92D61FAB5D5}"/>
              </a:ext>
            </a:extLst>
          </p:cNvPr>
          <p:cNvSpPr txBox="1"/>
          <p:nvPr/>
        </p:nvSpPr>
        <p:spPr>
          <a:xfrm>
            <a:off x="9674608" y="9832"/>
            <a:ext cx="1224136" cy="307777"/>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（単位：億円）</a:t>
            </a:r>
            <a:endParaRPr kumimoji="1" lang="ja-JP" altLang="en-US"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5212625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05AB68E-63EC-4B3A-AC8F-AEEDD9AEE1F7}"/>
              </a:ext>
            </a:extLst>
          </p:cNvPr>
          <p:cNvSpPr/>
          <p:nvPr/>
        </p:nvSpPr>
        <p:spPr>
          <a:xfrm>
            <a:off x="0" y="-215147"/>
            <a:ext cx="8414439" cy="584071"/>
          </a:xfrm>
          <a:prstGeom prst="rect">
            <a:avLst/>
          </a:prstGeom>
        </p:spPr>
        <p:txBody>
          <a:bodyPr wrap="square">
            <a:spAutoFit/>
          </a:bodyPr>
          <a:lstStyle/>
          <a:p>
            <a:pPr marL="358775" lvl="0" indent="-358775">
              <a:lnSpc>
                <a:spcPts val="4500"/>
              </a:lnSpc>
              <a:defRPr/>
            </a:pPr>
            <a:r>
              <a:rPr lang="ja-JP" altLang="en-US" sz="1600" b="1" spc="-40" dirty="0">
                <a:solidFill>
                  <a:prstClr val="black"/>
                </a:solidFill>
                <a:latin typeface="UD デジタル 教科書体 NK-B" panose="02020700000000000000" pitchFamily="18" charset="-128"/>
                <a:ea typeface="UD デジタル 教科書体 NK-B" panose="02020700000000000000" pitchFamily="18" charset="-128"/>
              </a:rPr>
              <a:t>＜参考＞　１２月２日協会資料８ページ　会場建設費の執行状況について（２０２４年１０月末時点）</a:t>
            </a:r>
          </a:p>
        </p:txBody>
      </p:sp>
      <p:sp>
        <p:nvSpPr>
          <p:cNvPr id="7" name="テキスト ボックス 3">
            <a:extLst>
              <a:ext uri="{FF2B5EF4-FFF2-40B4-BE49-F238E27FC236}">
                <a16:creationId xmlns:a16="http://schemas.microsoft.com/office/drawing/2014/main" id="{E890C166-8789-4162-B4A8-F1C59D7DBF92}"/>
              </a:ext>
            </a:extLst>
          </p:cNvPr>
          <p:cNvSpPr txBox="1"/>
          <p:nvPr/>
        </p:nvSpPr>
        <p:spPr>
          <a:xfrm>
            <a:off x="10048056" y="5661248"/>
            <a:ext cx="1574318" cy="864096"/>
          </a:xfrm>
          <a:prstGeom prst="rect">
            <a:avLst/>
          </a:prstGeom>
          <a:solidFill>
            <a:srgbClr val="F79646">
              <a:lumMod val="40000"/>
              <a:lumOff val="60000"/>
              <a:alpha val="20000"/>
            </a:srgbClr>
          </a:solidFill>
          <a:ln>
            <a:solidFill>
              <a:sysClr val="window" lastClr="FFFFFF">
                <a:lumMod val="85000"/>
              </a:sysClr>
            </a:solidFill>
          </a:ln>
          <a:effectLst/>
        </p:spPr>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sysClr val="windowText" lastClr="000000"/>
                </a:solidFill>
                <a:effectLst/>
                <a:uLnTx/>
                <a:uFillTx/>
                <a:latin typeface="メイリオ"/>
                <a:ea typeface="メイリオ"/>
                <a:cs typeface="+mn-cs"/>
              </a:rPr>
              <a:t>※</a:t>
            </a:r>
            <a:r>
              <a:rPr kumimoji="0" lang="ja-JP" altLang="ja-JP" sz="1000" b="0" i="0" u="none" strike="noStrike" kern="0" cap="none" spc="0" normalizeH="0" baseline="0" noProof="0" dirty="0">
                <a:ln>
                  <a:noFill/>
                </a:ln>
                <a:solidFill>
                  <a:sysClr val="windowText" lastClr="000000"/>
                </a:solidFill>
                <a:effectLst/>
                <a:uLnTx/>
                <a:uFillTx/>
                <a:latin typeface="メイリオ"/>
                <a:ea typeface="メイリオ"/>
                <a:cs typeface="+mn-cs"/>
              </a:rPr>
              <a:t>予備費執行となり得るのは「</a:t>
            </a:r>
            <a:r>
              <a:rPr kumimoji="0" lang="ja-JP" altLang="ja-JP" sz="1000" b="1" i="0" u="sng" strike="noStrike" kern="0" cap="none" spc="0" normalizeH="0" baseline="0" noProof="0" dirty="0">
                <a:ln>
                  <a:noFill/>
                </a:ln>
                <a:solidFill>
                  <a:sysClr val="windowText" lastClr="000000"/>
                </a:solidFill>
                <a:effectLst/>
                <a:uLnTx/>
                <a:uFillTx/>
                <a:latin typeface="メイリオ"/>
                <a:ea typeface="メイリオ"/>
                <a:cs typeface="+mn-cs"/>
              </a:rPr>
              <a:t>約</a:t>
            </a:r>
            <a:r>
              <a:rPr kumimoji="0" lang="en-US" altLang="ja-JP" sz="1000" b="1" i="0" u="sng" strike="noStrike" kern="0" cap="none" spc="0" normalizeH="0" baseline="0" noProof="0" dirty="0">
                <a:ln>
                  <a:noFill/>
                </a:ln>
                <a:solidFill>
                  <a:sysClr val="windowText" lastClr="000000"/>
                </a:solidFill>
                <a:effectLst/>
                <a:uLnTx/>
                <a:uFillTx/>
                <a:latin typeface="メイリオ"/>
                <a:ea typeface="メイリオ"/>
                <a:cs typeface="+mn-cs"/>
              </a:rPr>
              <a:t>87</a:t>
            </a:r>
            <a:r>
              <a:rPr kumimoji="0" lang="ja-JP" altLang="ja-JP" sz="1000" b="1" i="0" u="sng" strike="noStrike" kern="0" cap="none" spc="0" normalizeH="0" baseline="0" noProof="0" dirty="0">
                <a:ln>
                  <a:noFill/>
                </a:ln>
                <a:solidFill>
                  <a:sysClr val="windowText" lastClr="000000"/>
                </a:solidFill>
                <a:effectLst/>
                <a:uLnTx/>
                <a:uFillTx/>
                <a:latin typeface="メイリオ"/>
                <a:ea typeface="メイリオ"/>
                <a:cs typeface="+mn-cs"/>
              </a:rPr>
              <a:t>億円」</a:t>
            </a:r>
            <a:r>
              <a:rPr kumimoji="0" lang="ja-JP" altLang="en-US" sz="1000" b="1" i="0" u="sng" strike="noStrike" kern="0" cap="none" spc="0" normalizeH="0" baseline="0" noProof="0" dirty="0">
                <a:ln>
                  <a:noFill/>
                </a:ln>
                <a:solidFill>
                  <a:sysClr val="windowText" lastClr="000000"/>
                </a:solidFill>
                <a:effectLst/>
                <a:uLnTx/>
                <a:uFillTx/>
                <a:latin typeface="メイリオ"/>
                <a:ea typeface="メイリオ"/>
                <a:cs typeface="+mn-cs"/>
              </a:rPr>
              <a:t>。</a:t>
            </a:r>
            <a:r>
              <a:rPr kumimoji="0" lang="ja-JP" altLang="ja-JP" sz="1000" b="1" i="0" u="sng" strike="noStrike" kern="0" cap="none" spc="0" normalizeH="0" baseline="0" noProof="0" dirty="0">
                <a:ln>
                  <a:noFill/>
                </a:ln>
                <a:solidFill>
                  <a:sysClr val="windowText" lastClr="000000"/>
                </a:solidFill>
                <a:effectLst/>
                <a:uLnTx/>
                <a:uFillTx/>
                <a:latin typeface="メイリオ"/>
                <a:ea typeface="メイリオ"/>
                <a:cs typeface="+mn-cs"/>
              </a:rPr>
              <a:t>現時点の予備費執行は</a:t>
            </a:r>
            <a:r>
              <a:rPr kumimoji="0" lang="ja-JP" altLang="en-US" sz="1000" b="1" i="0" u="sng" strike="noStrike" kern="0" cap="none" spc="0" normalizeH="0" baseline="0" noProof="0" dirty="0">
                <a:ln>
                  <a:noFill/>
                </a:ln>
                <a:solidFill>
                  <a:sysClr val="windowText" lastClr="000000"/>
                </a:solidFill>
                <a:effectLst/>
                <a:uLnTx/>
                <a:uFillTx/>
                <a:latin typeface="メイリオ"/>
                <a:ea typeface="メイリオ"/>
                <a:cs typeface="+mn-cs"/>
              </a:rPr>
              <a:t>、</a:t>
            </a:r>
            <a:r>
              <a:rPr kumimoji="0" lang="ja-JP" altLang="ja-JP" sz="1000" b="0" i="0" u="none" strike="noStrike" kern="0" cap="none" spc="0" normalizeH="0" baseline="0" noProof="0" dirty="0">
                <a:ln>
                  <a:noFill/>
                </a:ln>
                <a:solidFill>
                  <a:sysClr val="windowText" lastClr="000000"/>
                </a:solidFill>
                <a:effectLst/>
                <a:uLnTx/>
                <a:uFillTx/>
                <a:latin typeface="メイリオ"/>
                <a:ea typeface="メイリオ"/>
                <a:cs typeface="+mn-cs"/>
              </a:rPr>
              <a:t>隙間</a:t>
            </a: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mn-cs"/>
              </a:rPr>
              <a:t>が</a:t>
            </a:r>
            <a:r>
              <a:rPr kumimoji="0" lang="ja-JP" altLang="ja-JP" sz="1000" b="0" i="0" u="none" strike="noStrike" kern="0" cap="none" spc="0" normalizeH="0" baseline="0" noProof="0" dirty="0">
                <a:ln>
                  <a:noFill/>
                </a:ln>
                <a:solidFill>
                  <a:sysClr val="windowText" lastClr="000000"/>
                </a:solidFill>
                <a:effectLst/>
                <a:uLnTx/>
                <a:uFillTx/>
                <a:latin typeface="メイリオ"/>
                <a:ea typeface="メイリオ"/>
                <a:cs typeface="+mn-cs"/>
              </a:rPr>
              <a:t>約</a:t>
            </a:r>
            <a:r>
              <a:rPr kumimoji="0" lang="en-US" altLang="ja-JP" sz="1000" b="0" i="0" u="none" strike="noStrike" kern="0" cap="none" spc="0" normalizeH="0" baseline="0" noProof="0" dirty="0">
                <a:ln>
                  <a:noFill/>
                </a:ln>
                <a:solidFill>
                  <a:sysClr val="windowText" lastClr="000000"/>
                </a:solidFill>
                <a:effectLst/>
                <a:uLnTx/>
                <a:uFillTx/>
                <a:latin typeface="メイリオ"/>
                <a:ea typeface="メイリオ"/>
                <a:cs typeface="+mn-cs"/>
              </a:rPr>
              <a:t>25</a:t>
            </a:r>
            <a:r>
              <a:rPr kumimoji="0" lang="ja-JP" altLang="ja-JP" sz="1000" b="0" i="0" u="none" strike="noStrike" kern="0" cap="none" spc="0" normalizeH="0" baseline="0" noProof="0" dirty="0">
                <a:ln>
                  <a:noFill/>
                </a:ln>
                <a:solidFill>
                  <a:sysClr val="windowText" lastClr="000000"/>
                </a:solidFill>
                <a:effectLst/>
                <a:uLnTx/>
                <a:uFillTx/>
                <a:latin typeface="メイリオ"/>
                <a:ea typeface="メイリオ"/>
                <a:cs typeface="+mn-cs"/>
              </a:rPr>
              <a:t>億円のため</a:t>
            </a:r>
            <a:r>
              <a:rPr kumimoji="0" lang="ja-JP" altLang="ja-JP" sz="1000" b="1" i="0" u="sng" strike="noStrike" kern="0" cap="none" spc="0" normalizeH="0" baseline="0" noProof="0" dirty="0">
                <a:ln>
                  <a:noFill/>
                </a:ln>
                <a:solidFill>
                  <a:sysClr val="windowText" lastClr="000000"/>
                </a:solidFill>
                <a:effectLst/>
                <a:uLnTx/>
                <a:uFillTx/>
                <a:latin typeface="メイリオ"/>
                <a:ea typeface="メイリオ"/>
                <a:cs typeface="+mn-cs"/>
              </a:rPr>
              <a:t>「約</a:t>
            </a:r>
            <a:r>
              <a:rPr kumimoji="0" lang="en-US" altLang="ja-JP" sz="1000" b="1" i="0" u="sng" strike="noStrike" kern="0" cap="none" spc="0" normalizeH="0" baseline="0" noProof="0" dirty="0">
                <a:ln>
                  <a:noFill/>
                </a:ln>
                <a:solidFill>
                  <a:sysClr val="windowText" lastClr="000000"/>
                </a:solidFill>
                <a:effectLst/>
                <a:uLnTx/>
                <a:uFillTx/>
                <a:latin typeface="メイリオ"/>
                <a:ea typeface="メイリオ"/>
                <a:cs typeface="+mn-cs"/>
              </a:rPr>
              <a:t>62</a:t>
            </a:r>
            <a:r>
              <a:rPr kumimoji="0" lang="ja-JP" altLang="ja-JP" sz="1000" b="1" i="0" u="sng" strike="noStrike" kern="0" cap="none" spc="0" normalizeH="0" baseline="0" noProof="0" dirty="0">
                <a:ln>
                  <a:noFill/>
                </a:ln>
                <a:solidFill>
                  <a:sysClr val="windowText" lastClr="000000"/>
                </a:solidFill>
                <a:effectLst/>
                <a:uLnTx/>
                <a:uFillTx/>
                <a:latin typeface="メイリオ"/>
                <a:ea typeface="メイリオ"/>
                <a:cs typeface="+mn-cs"/>
              </a:rPr>
              <a:t>億円」</a:t>
            </a:r>
            <a:r>
              <a:rPr kumimoji="0" lang="ja-JP" altLang="en-US" sz="1000" b="1" i="0" u="sng" strike="noStrike" kern="0" cap="none" spc="0" normalizeH="0" baseline="0" noProof="0" dirty="0">
                <a:ln>
                  <a:noFill/>
                </a:ln>
                <a:solidFill>
                  <a:sysClr val="windowText" lastClr="000000"/>
                </a:solidFill>
                <a:effectLst/>
                <a:uLnTx/>
                <a:uFillTx/>
                <a:latin typeface="メイリオ"/>
                <a:ea typeface="メイリオ"/>
                <a:cs typeface="+mn-cs"/>
              </a:rPr>
              <a:t>の</a:t>
            </a:r>
            <a:r>
              <a:rPr kumimoji="0" lang="ja-JP" altLang="ja-JP" sz="1000" b="1" i="0" u="sng" strike="noStrike" kern="0" cap="none" spc="0" normalizeH="0" baseline="0" noProof="0" dirty="0">
                <a:ln>
                  <a:noFill/>
                </a:ln>
                <a:solidFill>
                  <a:sysClr val="windowText" lastClr="000000"/>
                </a:solidFill>
                <a:effectLst/>
                <a:uLnTx/>
                <a:uFillTx/>
                <a:latin typeface="メイリオ"/>
                <a:ea typeface="メイリオ"/>
                <a:cs typeface="+mn-cs"/>
              </a:rPr>
              <a:t>見込</a:t>
            </a:r>
            <a:r>
              <a:rPr kumimoji="0" lang="ja-JP" altLang="en-US" sz="1000" b="1" i="0" u="sng" strike="noStrike" kern="0" cap="none" spc="0" normalizeH="0" baseline="0" noProof="0" dirty="0">
                <a:ln>
                  <a:noFill/>
                </a:ln>
                <a:solidFill>
                  <a:sysClr val="windowText" lastClr="000000"/>
                </a:solidFill>
                <a:effectLst/>
                <a:uLnTx/>
                <a:uFillTx/>
                <a:latin typeface="メイリオ"/>
                <a:ea typeface="メイリオ"/>
                <a:cs typeface="+mn-cs"/>
              </a:rPr>
              <a:t>。</a:t>
            </a:r>
            <a:endParaRPr kumimoji="0" lang="ja-JP" altLang="ja-JP" sz="10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pic>
        <p:nvPicPr>
          <p:cNvPr id="8" name="図 7">
            <a:extLst>
              <a:ext uri="{FF2B5EF4-FFF2-40B4-BE49-F238E27FC236}">
                <a16:creationId xmlns:a16="http://schemas.microsoft.com/office/drawing/2014/main" id="{AEA5FA6C-A943-4675-8769-3576B59D1C91}"/>
              </a:ext>
            </a:extLst>
          </p:cNvPr>
          <p:cNvPicPr preferRelativeResize="0">
            <a:picLocks noChangeAspect="1"/>
          </p:cNvPicPr>
          <p:nvPr/>
        </p:nvPicPr>
        <p:blipFill>
          <a:blip r:embed="rId2"/>
          <a:stretch>
            <a:fillRect/>
          </a:stretch>
        </p:blipFill>
        <p:spPr>
          <a:xfrm>
            <a:off x="1044392" y="178129"/>
            <a:ext cx="8950171" cy="6720511"/>
          </a:xfrm>
          <a:prstGeom prst="rect">
            <a:avLst/>
          </a:prstGeom>
        </p:spPr>
      </p:pic>
      <p:sp>
        <p:nvSpPr>
          <p:cNvPr id="9" name="スライド番号プレースホルダー 8">
            <a:extLst>
              <a:ext uri="{FF2B5EF4-FFF2-40B4-BE49-F238E27FC236}">
                <a16:creationId xmlns:a16="http://schemas.microsoft.com/office/drawing/2014/main" id="{2DAE2A50-B736-452B-B06E-DD3E4FB7844B}"/>
              </a:ext>
            </a:extLst>
          </p:cNvPr>
          <p:cNvSpPr>
            <a:spLocks noGrp="1"/>
          </p:cNvSpPr>
          <p:nvPr>
            <p:ph type="sldNum" sz="quarter" idx="2"/>
          </p:nvPr>
        </p:nvSpPr>
        <p:spPr>
          <a:xfrm>
            <a:off x="11647427" y="6291185"/>
            <a:ext cx="404917" cy="495457"/>
          </a:xfrm>
        </p:spPr>
        <p:txBody>
          <a:bodyPr/>
          <a:lstStyle/>
          <a:p>
            <a:fld id="{86CB4B4D-7CA3-9044-876B-883B54F8677D}" type="slidenum">
              <a:rPr lang="en-US" altLang="ja-JP" smtClean="0">
                <a:solidFill>
                  <a:schemeClr val="tx1"/>
                </a:solidFill>
              </a:rPr>
              <a:pPr/>
              <a:t>4</a:t>
            </a:fld>
            <a:endParaRPr lang="en-US" altLang="ja-JP" dirty="0">
              <a:solidFill>
                <a:schemeClr val="tx1"/>
              </a:solidFill>
            </a:endParaRPr>
          </a:p>
        </p:txBody>
      </p:sp>
      <p:sp>
        <p:nvSpPr>
          <p:cNvPr id="10" name="正方形/長方形 9">
            <a:extLst>
              <a:ext uri="{FF2B5EF4-FFF2-40B4-BE49-F238E27FC236}">
                <a16:creationId xmlns:a16="http://schemas.microsoft.com/office/drawing/2014/main" id="{829775C0-B577-4D39-8DA5-044C5BD45E23}"/>
              </a:ext>
            </a:extLst>
          </p:cNvPr>
          <p:cNvSpPr/>
          <p:nvPr/>
        </p:nvSpPr>
        <p:spPr>
          <a:xfrm>
            <a:off x="8701304" y="368924"/>
            <a:ext cx="1234267" cy="53643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24669773"/>
      </p:ext>
    </p:extLst>
  </p:cSld>
  <p:clrMapOvr>
    <a:masterClrMapping/>
  </p:clrMapOvr>
  <p:transition spd="med"/>
</p:sld>
</file>

<file path=ppt/theme/theme1.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868</Words>
  <PresentationFormat>ワイド画面</PresentationFormat>
  <Paragraphs>71</Paragraphs>
  <Slides>4</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4</vt:i4>
      </vt:variant>
    </vt:vector>
  </HeadingPairs>
  <TitlesOfParts>
    <vt:vector size="13" baseType="lpstr">
      <vt:lpstr>BIZ UDPゴシック</vt:lpstr>
      <vt:lpstr>UD デジタル 教科書体 NK-B</vt:lpstr>
      <vt:lpstr>メイリオ</vt:lpstr>
      <vt:lpstr>游ゴシック</vt:lpstr>
      <vt:lpstr>游ゴシック Light</vt:lpstr>
      <vt:lpstr>Arial</vt:lpstr>
      <vt:lpstr>Calibri</vt:lpstr>
      <vt:lpstr>1_デザインの設定</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modified xsi:type="dcterms:W3CDTF">2024-12-06T05:48:23Z</dcterms:modified>
</cp:coreProperties>
</file>