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672" r:id="rId2"/>
  </p:sldMasterIdLst>
  <p:notesMasterIdLst>
    <p:notesMasterId r:id="rId58"/>
  </p:notesMasterIdLst>
  <p:handoutMasterIdLst>
    <p:handoutMasterId r:id="rId59"/>
  </p:handoutMasterIdLst>
  <p:sldIdLst>
    <p:sldId id="2134805899" r:id="rId3"/>
    <p:sldId id="2134805901" r:id="rId4"/>
    <p:sldId id="2134805900" r:id="rId5"/>
    <p:sldId id="2134805887" r:id="rId6"/>
    <p:sldId id="2134805888" r:id="rId7"/>
    <p:sldId id="2134805889" r:id="rId8"/>
    <p:sldId id="2134805905" r:id="rId9"/>
    <p:sldId id="5289" r:id="rId10"/>
    <p:sldId id="5295" r:id="rId11"/>
    <p:sldId id="5296" r:id="rId12"/>
    <p:sldId id="5297" r:id="rId13"/>
    <p:sldId id="5298" r:id="rId14"/>
    <p:sldId id="5299" r:id="rId15"/>
    <p:sldId id="5300" r:id="rId16"/>
    <p:sldId id="5301" r:id="rId17"/>
    <p:sldId id="5302" r:id="rId18"/>
    <p:sldId id="5303" r:id="rId19"/>
    <p:sldId id="5292" r:id="rId20"/>
    <p:sldId id="275" r:id="rId21"/>
    <p:sldId id="2134805907" r:id="rId22"/>
    <p:sldId id="5290" r:id="rId23"/>
    <p:sldId id="2134805891" r:id="rId24"/>
    <p:sldId id="276" r:id="rId25"/>
    <p:sldId id="5307" r:id="rId26"/>
    <p:sldId id="284" r:id="rId27"/>
    <p:sldId id="5308" r:id="rId28"/>
    <p:sldId id="5309" r:id="rId29"/>
    <p:sldId id="5310" r:id="rId30"/>
    <p:sldId id="5311" r:id="rId31"/>
    <p:sldId id="283" r:id="rId32"/>
    <p:sldId id="2134805902" r:id="rId33"/>
    <p:sldId id="2134805903" r:id="rId34"/>
    <p:sldId id="2134805904" r:id="rId35"/>
    <p:sldId id="289" r:id="rId36"/>
    <p:sldId id="285" r:id="rId37"/>
    <p:sldId id="5277" r:id="rId38"/>
    <p:sldId id="292" r:id="rId39"/>
    <p:sldId id="290" r:id="rId40"/>
    <p:sldId id="288" r:id="rId41"/>
    <p:sldId id="2147483362" r:id="rId42"/>
    <p:sldId id="2134805892" r:id="rId43"/>
    <p:sldId id="2134805893" r:id="rId44"/>
    <p:sldId id="2134805894" r:id="rId45"/>
    <p:sldId id="2134805895" r:id="rId46"/>
    <p:sldId id="2147483363" r:id="rId47"/>
    <p:sldId id="2134805908" r:id="rId48"/>
    <p:sldId id="2134805909" r:id="rId49"/>
    <p:sldId id="2134805910" r:id="rId50"/>
    <p:sldId id="2134805911" r:id="rId51"/>
    <p:sldId id="2134805912" r:id="rId52"/>
    <p:sldId id="2134805758" r:id="rId53"/>
    <p:sldId id="2147483364" r:id="rId54"/>
    <p:sldId id="2147483365" r:id="rId55"/>
    <p:sldId id="5288" r:id="rId56"/>
    <p:sldId id="5261" r:id="rId57"/>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確認・作業用" id="{41DFA0A4-8B2A-401D-8FC5-1414663E1940}">
          <p14:sldIdLst>
            <p14:sldId id="2134805899"/>
            <p14:sldId id="2134805901"/>
            <p14:sldId id="2134805900"/>
            <p14:sldId id="2134805887"/>
            <p14:sldId id="2134805888"/>
            <p14:sldId id="2134805889"/>
            <p14:sldId id="2134805905"/>
            <p14:sldId id="5289"/>
            <p14:sldId id="5295"/>
            <p14:sldId id="5296"/>
            <p14:sldId id="5297"/>
            <p14:sldId id="5298"/>
            <p14:sldId id="5299"/>
            <p14:sldId id="5300"/>
            <p14:sldId id="5301"/>
            <p14:sldId id="5302"/>
            <p14:sldId id="5303"/>
            <p14:sldId id="5292"/>
            <p14:sldId id="275"/>
            <p14:sldId id="2134805907"/>
            <p14:sldId id="5290"/>
            <p14:sldId id="2134805891"/>
            <p14:sldId id="276"/>
            <p14:sldId id="5307"/>
            <p14:sldId id="284"/>
            <p14:sldId id="5308"/>
            <p14:sldId id="5309"/>
            <p14:sldId id="5310"/>
            <p14:sldId id="5311"/>
            <p14:sldId id="283"/>
            <p14:sldId id="2134805902"/>
            <p14:sldId id="2134805903"/>
            <p14:sldId id="2134805904"/>
            <p14:sldId id="289"/>
            <p14:sldId id="285"/>
            <p14:sldId id="5277"/>
            <p14:sldId id="292"/>
            <p14:sldId id="290"/>
            <p14:sldId id="288"/>
            <p14:sldId id="2147483362"/>
            <p14:sldId id="2134805892"/>
            <p14:sldId id="2134805893"/>
            <p14:sldId id="2134805894"/>
            <p14:sldId id="2134805895"/>
            <p14:sldId id="2147483363"/>
            <p14:sldId id="2134805908"/>
            <p14:sldId id="2134805909"/>
            <p14:sldId id="2134805910"/>
            <p14:sldId id="2134805911"/>
            <p14:sldId id="2134805912"/>
            <p14:sldId id="2134805758"/>
            <p14:sldId id="2147483364"/>
            <p14:sldId id="2147483365"/>
            <p14:sldId id="5288"/>
            <p14:sldId id="5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342"/>
    <a:srgbClr val="667133"/>
    <a:srgbClr val="0070C0"/>
    <a:srgbClr val="93CEE2"/>
    <a:srgbClr val="6CA4C5"/>
    <a:srgbClr val="E60012"/>
    <a:srgbClr val="FF9933"/>
    <a:srgbClr val="4472C4"/>
    <a:srgbClr val="ECF3FA"/>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19" autoAdjust="0"/>
    <p:restoredTop sz="93899" autoAdjust="0"/>
  </p:normalViewPr>
  <p:slideViewPr>
    <p:cSldViewPr snapToGrid="0">
      <p:cViewPr varScale="1">
        <p:scale>
          <a:sx n="100" d="100"/>
          <a:sy n="100" d="100"/>
        </p:scale>
        <p:origin x="494" y="62"/>
      </p:cViewPr>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8907E1E-8A9D-CAC4-9560-D85F8B984227}"/>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a:extLst>
              <a:ext uri="{FF2B5EF4-FFF2-40B4-BE49-F238E27FC236}">
                <a16:creationId xmlns:a16="http://schemas.microsoft.com/office/drawing/2014/main" id="{73132853-27CF-0C12-6BBA-FFE41A0A9801}"/>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C46C258-52E1-1D26-0317-8DF77A5738AE}"/>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08C42394-67D5-415C-B4C7-DF2F28831419}" type="slidenum">
              <a:rPr kumimoji="1" lang="ja-JP" altLang="en-US" smtClean="0"/>
              <a:t>‹#›</a:t>
            </a:fld>
            <a:endParaRPr kumimoji="1" lang="ja-JP" altLang="en-US"/>
          </a:p>
        </p:txBody>
      </p:sp>
    </p:spTree>
    <p:extLst>
      <p:ext uri="{BB962C8B-B14F-4D97-AF65-F5344CB8AC3E}">
        <p14:creationId xmlns:p14="http://schemas.microsoft.com/office/powerpoint/2010/main" val="3852436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3" tIns="45717" rIns="91433" bIns="45717" rtlCol="0"/>
          <a:lstStyle>
            <a:lvl1pPr algn="r">
              <a:defRPr sz="1200"/>
            </a:lvl1pPr>
          </a:lstStyle>
          <a:p>
            <a:fld id="{6C7D7425-6100-4934-94CC-C99782CDA64E}" type="datetimeFigureOut">
              <a:rPr kumimoji="1" lang="ja-JP" altLang="en-US" smtClean="0"/>
              <a:t>2024/11/29</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8475"/>
          </a:xfrm>
          <a:prstGeom prst="rect">
            <a:avLst/>
          </a:prstGeom>
        </p:spPr>
        <p:txBody>
          <a:bodyPr vert="horz" lIns="91433" tIns="45717" rIns="91433" bIns="45717" rtlCol="0" anchor="b"/>
          <a:lstStyle>
            <a:lvl1pPr algn="r">
              <a:defRPr sz="1200"/>
            </a:lvl1pPr>
          </a:lstStyle>
          <a:p>
            <a:fld id="{650361FD-6956-4D1A-9411-DD3311560670}" type="slidenum">
              <a:rPr kumimoji="1" lang="ja-JP" altLang="en-US" smtClean="0"/>
              <a:t>‹#›</a:t>
            </a:fld>
            <a:endParaRPr kumimoji="1" lang="ja-JP" altLang="en-US"/>
          </a:p>
        </p:txBody>
      </p:sp>
    </p:spTree>
    <p:extLst>
      <p:ext uri="{BB962C8B-B14F-4D97-AF65-F5344CB8AC3E}">
        <p14:creationId xmlns:p14="http://schemas.microsoft.com/office/powerpoint/2010/main" val="17495658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0596"/>
            <a:fld id="{650361FD-6956-4D1A-9411-DD3311560670}" type="slidenum">
              <a:rPr lang="ja-JP" altLang="en-US">
                <a:solidFill>
                  <a:prstClr val="black"/>
                </a:solidFill>
                <a:latin typeface="游ゴシック" panose="020F0502020204030204"/>
                <a:ea typeface="游ゴシック" panose="020B0400000000000000" pitchFamily="50" charset="-128"/>
              </a:rPr>
              <a:pPr defTabSz="950596"/>
              <a:t>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6197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15</a:t>
            </a:fld>
            <a:endParaRPr kumimoji="1" lang="ja-JP" altLang="en-US"/>
          </a:p>
        </p:txBody>
      </p:sp>
    </p:spTree>
    <p:extLst>
      <p:ext uri="{BB962C8B-B14F-4D97-AF65-F5344CB8AC3E}">
        <p14:creationId xmlns:p14="http://schemas.microsoft.com/office/powerpoint/2010/main" val="283368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16</a:t>
            </a:fld>
            <a:endParaRPr kumimoji="1" lang="ja-JP" altLang="en-US"/>
          </a:p>
        </p:txBody>
      </p:sp>
    </p:spTree>
    <p:extLst>
      <p:ext uri="{BB962C8B-B14F-4D97-AF65-F5344CB8AC3E}">
        <p14:creationId xmlns:p14="http://schemas.microsoft.com/office/powerpoint/2010/main" val="382859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17</a:t>
            </a:fld>
            <a:endParaRPr kumimoji="1" lang="ja-JP" altLang="en-US"/>
          </a:p>
        </p:txBody>
      </p:sp>
    </p:spTree>
    <p:extLst>
      <p:ext uri="{BB962C8B-B14F-4D97-AF65-F5344CB8AC3E}">
        <p14:creationId xmlns:p14="http://schemas.microsoft.com/office/powerpoint/2010/main" val="330432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19</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20</a:t>
            </a:fld>
            <a:endParaRPr kumimoji="1" lang="ja-JP" altLang="en-US"/>
          </a:p>
        </p:txBody>
      </p:sp>
    </p:spTree>
    <p:extLst>
      <p:ext uri="{BB962C8B-B14F-4D97-AF65-F5344CB8AC3E}">
        <p14:creationId xmlns:p14="http://schemas.microsoft.com/office/powerpoint/2010/main" val="3481314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22</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23</a:t>
            </a:fld>
            <a:endParaRPr kumimoji="1" lang="ja-JP" altLang="en-US"/>
          </a:p>
        </p:txBody>
      </p:sp>
    </p:spTree>
    <p:extLst>
      <p:ext uri="{BB962C8B-B14F-4D97-AF65-F5344CB8AC3E}">
        <p14:creationId xmlns:p14="http://schemas.microsoft.com/office/powerpoint/2010/main" val="1230280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24</a:t>
            </a:fld>
            <a:endParaRPr kumimoji="1" lang="ja-JP" altLang="en-US"/>
          </a:p>
        </p:txBody>
      </p:sp>
    </p:spTree>
    <p:extLst>
      <p:ext uri="{BB962C8B-B14F-4D97-AF65-F5344CB8AC3E}">
        <p14:creationId xmlns:p14="http://schemas.microsoft.com/office/powerpoint/2010/main" val="2462359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26</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30</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a:t>
            </a:fld>
            <a:endParaRPr kumimoji="1" lang="ja-JP" altLang="en-US"/>
          </a:p>
        </p:txBody>
      </p:sp>
    </p:spTree>
    <p:extLst>
      <p:ext uri="{BB962C8B-B14F-4D97-AF65-F5344CB8AC3E}">
        <p14:creationId xmlns:p14="http://schemas.microsoft.com/office/powerpoint/2010/main" val="81175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31</a:t>
            </a:fld>
            <a:endParaRPr kumimoji="1" lang="ja-JP" altLang="en-US"/>
          </a:p>
        </p:txBody>
      </p:sp>
    </p:spTree>
    <p:extLst>
      <p:ext uri="{BB962C8B-B14F-4D97-AF65-F5344CB8AC3E}">
        <p14:creationId xmlns:p14="http://schemas.microsoft.com/office/powerpoint/2010/main" val="3298903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34</a:t>
            </a:fld>
            <a:endParaRPr kumimoji="1" lang="ja-JP" altLang="en-US"/>
          </a:p>
        </p:txBody>
      </p:sp>
    </p:spTree>
    <p:extLst>
      <p:ext uri="{BB962C8B-B14F-4D97-AF65-F5344CB8AC3E}">
        <p14:creationId xmlns:p14="http://schemas.microsoft.com/office/powerpoint/2010/main" val="186483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35</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2A09A-13B1-D2F5-CFFD-92FFFEF617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F93BC6-5F67-68C3-5C08-674A4323AA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333E12-BF4A-B5AB-C644-43759EF42F1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A878678-B02E-DBFF-6E38-FAAFD6E91F15}"/>
              </a:ext>
            </a:extLst>
          </p:cNvPr>
          <p:cNvSpPr>
            <a:spLocks noGrp="1"/>
          </p:cNvSpPr>
          <p:nvPr>
            <p:ph type="sldNum" sz="quarter" idx="5"/>
          </p:nvPr>
        </p:nvSpPr>
        <p:spPr/>
        <p:txBody>
          <a:bodyPr/>
          <a:lstStyle/>
          <a:p>
            <a:fld id="{650361FD-6956-4D1A-9411-DD3311560670}" type="slidenum">
              <a:rPr kumimoji="1" lang="ja-JP" altLang="en-US" smtClean="0"/>
              <a:t>41</a:t>
            </a:fld>
            <a:endParaRPr kumimoji="1" lang="ja-JP" altLang="en-US"/>
          </a:p>
        </p:txBody>
      </p:sp>
    </p:spTree>
    <p:extLst>
      <p:ext uri="{BB962C8B-B14F-4D97-AF65-F5344CB8AC3E}">
        <p14:creationId xmlns:p14="http://schemas.microsoft.com/office/powerpoint/2010/main" val="257937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060F8-AD23-633B-3984-FC2010B76D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4D855A-B1A2-7F90-E1A2-AA12C09AA1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882FCB-11FA-5712-9FD1-2402E88777F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911FB50-AE61-B9AA-3A24-099C8A08B714}"/>
              </a:ext>
            </a:extLst>
          </p:cNvPr>
          <p:cNvSpPr>
            <a:spLocks noGrp="1"/>
          </p:cNvSpPr>
          <p:nvPr>
            <p:ph type="sldNum" sz="quarter" idx="5"/>
          </p:nvPr>
        </p:nvSpPr>
        <p:spPr/>
        <p:txBody>
          <a:bodyPr/>
          <a:lstStyle/>
          <a:p>
            <a:fld id="{650361FD-6956-4D1A-9411-DD3311560670}" type="slidenum">
              <a:rPr kumimoji="1" lang="ja-JP" altLang="en-US" smtClean="0"/>
              <a:t>44</a:t>
            </a:fld>
            <a:endParaRPr kumimoji="1" lang="ja-JP" altLang="en-US"/>
          </a:p>
        </p:txBody>
      </p:sp>
    </p:spTree>
    <p:extLst>
      <p:ext uri="{BB962C8B-B14F-4D97-AF65-F5344CB8AC3E}">
        <p14:creationId xmlns:p14="http://schemas.microsoft.com/office/powerpoint/2010/main" val="496363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45</a:t>
            </a:fld>
            <a:endParaRPr kumimoji="1" lang="ja-JP" altLang="en-US"/>
          </a:p>
        </p:txBody>
      </p:sp>
    </p:spTree>
    <p:extLst>
      <p:ext uri="{BB962C8B-B14F-4D97-AF65-F5344CB8AC3E}">
        <p14:creationId xmlns:p14="http://schemas.microsoft.com/office/powerpoint/2010/main" val="339192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65040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1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FFDA74A-8CC4-4BA3-89FF-6C52E8907E96}" type="slidenum">
              <a:rPr kumimoji="1" lang="ja-JP" altLang="en-US" smtClean="0"/>
              <a:t>47</a:t>
            </a:fld>
            <a:endParaRPr kumimoji="1" lang="ja-JP" altLang="en-US"/>
          </a:p>
        </p:txBody>
      </p:sp>
    </p:spTree>
    <p:extLst>
      <p:ext uri="{BB962C8B-B14F-4D97-AF65-F5344CB8AC3E}">
        <p14:creationId xmlns:p14="http://schemas.microsoft.com/office/powerpoint/2010/main" val="346453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51</a:t>
            </a:fld>
            <a:endParaRPr kumimoji="1" lang="ja-JP" altLang="en-US"/>
          </a:p>
        </p:txBody>
      </p:sp>
    </p:spTree>
    <p:extLst>
      <p:ext uri="{BB962C8B-B14F-4D97-AF65-F5344CB8AC3E}">
        <p14:creationId xmlns:p14="http://schemas.microsoft.com/office/powerpoint/2010/main" val="116430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54</a:t>
            </a:fld>
            <a:endParaRPr kumimoji="1" lang="ja-JP" altLang="en-US"/>
          </a:p>
        </p:txBody>
      </p:sp>
    </p:spTree>
    <p:extLst>
      <p:ext uri="{BB962C8B-B14F-4D97-AF65-F5344CB8AC3E}">
        <p14:creationId xmlns:p14="http://schemas.microsoft.com/office/powerpoint/2010/main" val="202094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a:t>
            </a:fld>
            <a:endParaRPr kumimoji="1" lang="ja-JP" altLang="en-US"/>
          </a:p>
        </p:txBody>
      </p:sp>
    </p:spTree>
    <p:extLst>
      <p:ext uri="{BB962C8B-B14F-4D97-AF65-F5344CB8AC3E}">
        <p14:creationId xmlns:p14="http://schemas.microsoft.com/office/powerpoint/2010/main" val="347137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2322">
              <a:defRPr/>
            </a:pPr>
            <a:fld id="{650361FD-6956-4D1A-9411-DD3311560670}" type="slidenum">
              <a:rPr lang="ja-JP" altLang="en-US">
                <a:solidFill>
                  <a:prstClr val="black"/>
                </a:solidFill>
                <a:latin typeface="游ゴシック" panose="020F0502020204030204"/>
                <a:ea typeface="游ゴシック" panose="020B0400000000000000" pitchFamily="50" charset="-128"/>
              </a:rPr>
              <a:pPr defTabSz="932322">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0470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a:t>
            </a:fld>
            <a:endParaRPr kumimoji="1" lang="ja-JP" altLang="en-US"/>
          </a:p>
        </p:txBody>
      </p:sp>
    </p:spTree>
    <p:extLst>
      <p:ext uri="{BB962C8B-B14F-4D97-AF65-F5344CB8AC3E}">
        <p14:creationId xmlns:p14="http://schemas.microsoft.com/office/powerpoint/2010/main" val="232983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a:t>
            </a:fld>
            <a:endParaRPr kumimoji="1" lang="ja-JP" altLang="en-US"/>
          </a:p>
        </p:txBody>
      </p:sp>
    </p:spTree>
    <p:extLst>
      <p:ext uri="{BB962C8B-B14F-4D97-AF65-F5344CB8AC3E}">
        <p14:creationId xmlns:p14="http://schemas.microsoft.com/office/powerpoint/2010/main" val="423269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12</a:t>
            </a:fld>
            <a:endParaRPr kumimoji="1" lang="ja-JP" altLang="en-US"/>
          </a:p>
        </p:txBody>
      </p:sp>
    </p:spTree>
    <p:extLst>
      <p:ext uri="{BB962C8B-B14F-4D97-AF65-F5344CB8AC3E}">
        <p14:creationId xmlns:p14="http://schemas.microsoft.com/office/powerpoint/2010/main" val="411374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13</a:t>
            </a:fld>
            <a:endParaRPr kumimoji="1" lang="ja-JP" altLang="en-US"/>
          </a:p>
        </p:txBody>
      </p:sp>
    </p:spTree>
    <p:extLst>
      <p:ext uri="{BB962C8B-B14F-4D97-AF65-F5344CB8AC3E}">
        <p14:creationId xmlns:p14="http://schemas.microsoft.com/office/powerpoint/2010/main" val="79554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14</a:t>
            </a:fld>
            <a:endParaRPr kumimoji="1" lang="ja-JP" altLang="en-US"/>
          </a:p>
        </p:txBody>
      </p:sp>
    </p:spTree>
    <p:extLst>
      <p:ext uri="{BB962C8B-B14F-4D97-AF65-F5344CB8AC3E}">
        <p14:creationId xmlns:p14="http://schemas.microsoft.com/office/powerpoint/2010/main" val="117285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36C487-E025-44B4-BADE-5F19C0C79D22}"/>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F775C95-CC9D-4ECB-B6C3-48DA01AD10FC}"/>
              </a:ext>
            </a:extLst>
          </p:cNvPr>
          <p:cNvSpPr>
            <a:spLocks noGrp="1"/>
          </p:cNvSpPr>
          <p:nvPr>
            <p:ph type="subTitle" idx="1"/>
          </p:nvPr>
        </p:nvSpPr>
        <p:spPr>
          <a:xfrm>
            <a:off x="1238250" y="3602038"/>
            <a:ext cx="7429500" cy="1655762"/>
          </a:xfrm>
        </p:spPr>
        <p:txBody>
          <a:bodyPr/>
          <a:lstStyle>
            <a:lvl1pPr marL="0" indent="0" algn="ctr">
              <a:buNone/>
              <a:defRPr sz="195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C3A9C05-6E90-4F21-9B8B-B1E53E17774A}"/>
              </a:ext>
            </a:extLst>
          </p:cNvPr>
          <p:cNvSpPr>
            <a:spLocks noGrp="1"/>
          </p:cNvSpPr>
          <p:nvPr>
            <p:ph type="dt" sz="half" idx="10"/>
          </p:nvPr>
        </p:nvSpPr>
        <p:spPr/>
        <p:txBody>
          <a:bodyPr/>
          <a:lstStyle/>
          <a:p>
            <a:fld id="{599A4D5D-8890-490E-851B-035CA1A2F809}" type="datetime1">
              <a:rPr kumimoji="1" lang="ja-JP" altLang="en-US" smtClean="0"/>
              <a:t>2024/11/29</a:t>
            </a:fld>
            <a:endParaRPr kumimoji="1" lang="ja-JP" altLang="en-US"/>
          </a:p>
        </p:txBody>
      </p:sp>
      <p:sp>
        <p:nvSpPr>
          <p:cNvPr id="5" name="フッター プレースホルダー 4">
            <a:extLst>
              <a:ext uri="{FF2B5EF4-FFF2-40B4-BE49-F238E27FC236}">
                <a16:creationId xmlns:a16="http://schemas.microsoft.com/office/drawing/2014/main" id="{2DE8E32D-FFBC-4671-87F4-13E02B8788AE}"/>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EC5BE6D4-9DC7-4BAE-85E3-0A1AFBAEEB94}"/>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25681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D66624B-DCFD-4169-95F3-CF97A77DD286}"/>
              </a:ext>
            </a:extLst>
          </p:cNvPr>
          <p:cNvSpPr>
            <a:spLocks noGrp="1"/>
          </p:cNvSpPr>
          <p:nvPr>
            <p:ph type="dt" sz="half" idx="10"/>
          </p:nvPr>
        </p:nvSpPr>
        <p:spPr/>
        <p:txBody>
          <a:bodyPr/>
          <a:lstStyle/>
          <a:p>
            <a:fld id="{EAEDE5A0-1886-491D-8B55-FD20B4F4CB8D}" type="datetime1">
              <a:rPr kumimoji="1" lang="ja-JP" altLang="en-US" smtClean="0"/>
              <a:t>2024/11/29</a:t>
            </a:fld>
            <a:endParaRPr kumimoji="1" lang="ja-JP" altLang="en-US"/>
          </a:p>
        </p:txBody>
      </p:sp>
      <p:sp>
        <p:nvSpPr>
          <p:cNvPr id="3" name="フッター プレースホルダー 2">
            <a:extLst>
              <a:ext uri="{FF2B5EF4-FFF2-40B4-BE49-F238E27FC236}">
                <a16:creationId xmlns:a16="http://schemas.microsoft.com/office/drawing/2014/main" id="{DF22BB61-CA67-4D28-B9B3-26545379CB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A9FFA4-9ED4-45FB-9AAD-330519701A6D}"/>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53936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78538BE-8954-405C-BAD7-A1AC2CF96215}" type="datetime1">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スライド番号プレースホルダー 5">
            <a:extLst>
              <a:ext uri="{FF2B5EF4-FFF2-40B4-BE49-F238E27FC236}">
                <a16:creationId xmlns:a16="http://schemas.microsoft.com/office/drawing/2014/main" id="{19BCB307-DA2C-4AFD-AC21-68A3DD197F22}"/>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104875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7D6344-8E9E-489D-AABE-83934BD472AF}" type="datetime1">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スライド番号プレースホルダー 5">
            <a:extLst>
              <a:ext uri="{FF2B5EF4-FFF2-40B4-BE49-F238E27FC236}">
                <a16:creationId xmlns:a16="http://schemas.microsoft.com/office/drawing/2014/main" id="{28EBB6D7-352F-4F09-B900-D20D714FD7A4}"/>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19650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34D11-0FEC-431B-932D-57F57FC2C39F}" type="datetime1">
              <a:rPr kumimoji="1" lang="ja-JP" altLang="en-US" smtClean="0"/>
              <a:t>2024/11/29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C50C5B01-C041-454C-AC43-BFF39CC452F7}"/>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3503712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F77FBD-4D87-4E5E-B2BD-BD527A7B1087}"/>
              </a:ext>
            </a:extLst>
          </p:cNvPr>
          <p:cNvSpPr>
            <a:spLocks noGrp="1"/>
          </p:cNvSpPr>
          <p:nvPr>
            <p:ph type="title"/>
          </p:nvPr>
        </p:nvSpPr>
        <p:spPr>
          <a:xfrm>
            <a:off x="681038" y="365128"/>
            <a:ext cx="8543925"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92B387E4-EB28-4A34-A79D-844EC5B0E9EF}"/>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2EA2C1C-8D26-46E8-BA08-47617076C385}"/>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8219A526-C104-4A38-A14B-3A0B8393218A}" type="datetime1">
              <a:rPr kumimoji="1" lang="ja-JP" altLang="en-US" smtClean="0"/>
              <a:t>2024/11/29</a:t>
            </a:fld>
            <a:endParaRPr kumimoji="1" lang="ja-JP" altLang="en-US"/>
          </a:p>
        </p:txBody>
      </p:sp>
      <p:sp>
        <p:nvSpPr>
          <p:cNvPr id="5" name="フッター プレースホルダー 4">
            <a:extLst>
              <a:ext uri="{FF2B5EF4-FFF2-40B4-BE49-F238E27FC236}">
                <a16:creationId xmlns:a16="http://schemas.microsoft.com/office/drawing/2014/main" id="{793A86EB-8F1D-4F9E-81AD-27E2E5CFAA36}"/>
              </a:ext>
            </a:extLst>
          </p:cNvPr>
          <p:cNvSpPr>
            <a:spLocks noGrp="1"/>
          </p:cNvSpPr>
          <p:nvPr>
            <p:ph type="ftr" sz="quarter" idx="3"/>
          </p:nvPr>
        </p:nvSpPr>
        <p:spPr>
          <a:xfrm>
            <a:off x="3281363" y="6356353"/>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7" name="フレーム 6">
            <a:extLst>
              <a:ext uri="{FF2B5EF4-FFF2-40B4-BE49-F238E27FC236}">
                <a16:creationId xmlns:a16="http://schemas.microsoft.com/office/drawing/2014/main" id="{7E9DF88D-4638-4150-AE24-DE4C8F78CB83}"/>
              </a:ext>
            </a:extLst>
          </p:cNvPr>
          <p:cNvSpPr/>
          <p:nvPr userDrawn="1"/>
        </p:nvSpPr>
        <p:spPr>
          <a:xfrm>
            <a:off x="0" y="0"/>
            <a:ext cx="9906000" cy="6858000"/>
          </a:xfrm>
          <a:prstGeom prst="frame">
            <a:avLst>
              <a:gd name="adj1" fmla="val 3038"/>
            </a:avLst>
          </a:prstGeom>
          <a:pattFill prst="pct30">
            <a:fgClr>
              <a:srgbClr val="FFCC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sp>
        <p:nvSpPr>
          <p:cNvPr id="9" name="スライド番号プレースホルダー 5">
            <a:extLst>
              <a:ext uri="{FF2B5EF4-FFF2-40B4-BE49-F238E27FC236}">
                <a16:creationId xmlns:a16="http://schemas.microsoft.com/office/drawing/2014/main" id="{528E0DB0-B024-45A2-AD84-B8EE6FD09531}"/>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2686183140"/>
      </p:ext>
    </p:extLst>
  </p:cSld>
  <p:clrMap bg1="lt1" tx1="dk1" bg2="lt2" tx2="dk2" accent1="accent1" accent2="accent2" accent3="accent3" accent4="accent4" accent5="accent5" accent6="accent6" hlink="hlink" folHlink="folHlink"/>
  <p:sldLayoutIdLst>
    <p:sldLayoutId id="2147483661" r:id="rId1"/>
    <p:sldLayoutId id="2147483667" r:id="rId2"/>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AC4F6-D8F6-4116-B7FF-6C9E084D920E}" type="datetime1">
              <a:rPr kumimoji="1" lang="ja-JP" altLang="en-US" smtClean="0"/>
              <a:t>2024/11/29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A2C60375-D249-4614-985C-0CBAF5FD4A9D}"/>
              </a:ext>
            </a:extLst>
          </p:cNvPr>
          <p:cNvSpPr>
            <a:spLocks noGrp="1"/>
          </p:cNvSpPr>
          <p:nvPr>
            <p:ph type="sldNum" sz="quarter" idx="4"/>
          </p:nvPr>
        </p:nvSpPr>
        <p:spPr>
          <a:xfrm>
            <a:off x="7677150" y="6512590"/>
            <a:ext cx="2228850" cy="365125"/>
          </a:xfrm>
          <a:prstGeom prst="rect">
            <a:avLst/>
          </a:prstGeom>
        </p:spPr>
        <p:txBody>
          <a:bodyPr vert="horz" lIns="91440" tIns="45720" rIns="91440" bIns="45720" rtlCol="0" anchor="ctr"/>
          <a:lstStyle>
            <a:lvl1pPr algn="r">
              <a:defRPr sz="1600">
                <a:solidFill>
                  <a:schemeClr val="bg1">
                    <a:lumMod val="65000"/>
                  </a:schemeClr>
                </a:solidFill>
                <a:latin typeface="BIZ UDPゴシック" panose="020B0400000000000000" pitchFamily="50" charset="-128"/>
                <a:ea typeface="BIZ UDPゴシック" panose="020B0400000000000000" pitchFamily="50" charset="-128"/>
              </a:defRPr>
            </a:lvl1pPr>
          </a:lstStyle>
          <a:p>
            <a:fld id="{199F5BD4-B66A-4E5C-B460-3CA44F38002D}" type="slidenum">
              <a:rPr lang="ja-JP" altLang="en-US" smtClean="0"/>
              <a:pPr/>
              <a:t>‹#›</a:t>
            </a:fld>
            <a:endParaRPr lang="ja-JP" altLang="en-US"/>
          </a:p>
        </p:txBody>
      </p:sp>
    </p:spTree>
    <p:extLst>
      <p:ext uri="{BB962C8B-B14F-4D97-AF65-F5344CB8AC3E}">
        <p14:creationId xmlns:p14="http://schemas.microsoft.com/office/powerpoint/2010/main" val="2656536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emf"/><Relationship Id="rId3" Type="http://schemas.openxmlformats.org/officeDocument/2006/relationships/image" Target="../media/image1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2.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0.gif"/><Relationship Id="rId4" Type="http://schemas.openxmlformats.org/officeDocument/2006/relationships/image" Target="../media/image44.svg"/><Relationship Id="rId9" Type="http://schemas.openxmlformats.org/officeDocument/2006/relationships/image" Target="../media/image49.gi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wdp"/><Relationship Id="rId3" Type="http://schemas.openxmlformats.org/officeDocument/2006/relationships/image" Target="../media/image55.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1.png"/><Relationship Id="rId5" Type="http://schemas.openxmlformats.org/officeDocument/2006/relationships/image" Target="../media/image10.png"/><Relationship Id="rId15" Type="http://schemas.microsoft.com/office/2007/relationships/hdphoto" Target="../media/hdphoto3.wdp"/><Relationship Id="rId10" Type="http://schemas.openxmlformats.org/officeDocument/2006/relationships/image" Target="../media/image60.png"/><Relationship Id="rId4" Type="http://schemas.openxmlformats.org/officeDocument/2006/relationships/image" Target="../media/image56.jpeg"/><Relationship Id="rId9" Type="http://schemas.openxmlformats.org/officeDocument/2006/relationships/image" Target="../media/image59.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emf"/><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68.png"/><Relationship Id="rId4" Type="http://schemas.openxmlformats.org/officeDocument/2006/relationships/image" Target="../media/image65.emf"/><Relationship Id="rId9" Type="http://schemas.openxmlformats.org/officeDocument/2006/relationships/hyperlink" Target="https://www.pref.osaka.lg.jp/o120020/eneseisaku/cfp/cfp_project.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74.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11.png"/><Relationship Id="rId9"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png"/><Relationship Id="rId7"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g"/><Relationship Id="rId5" Type="http://schemas.openxmlformats.org/officeDocument/2006/relationships/image" Target="../media/image80.emf"/><Relationship Id="rId10" Type="http://schemas.openxmlformats.org/officeDocument/2006/relationships/image" Target="../media/image85.jpeg"/><Relationship Id="rId4" Type="http://schemas.openxmlformats.org/officeDocument/2006/relationships/image" Target="../media/image11.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0.png"/><Relationship Id="rId7"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9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3.png"/><Relationship Id="rId7" Type="http://schemas.openxmlformats.org/officeDocument/2006/relationships/image" Target="../media/image46.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95.jpeg"/></Relationships>
</file>

<file path=ppt/slides/_rels/slide2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44.svg"/><Relationship Id="rId7" Type="http://schemas.openxmlformats.org/officeDocument/2006/relationships/image" Target="../media/image9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6.svg"/><Relationship Id="rId10" Type="http://schemas.openxmlformats.org/officeDocument/2006/relationships/image" Target="../media/image99.png"/><Relationship Id="rId4" Type="http://schemas.openxmlformats.org/officeDocument/2006/relationships/image" Target="../media/image45.png"/><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0.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svg"/><Relationship Id="rId9" Type="http://schemas.openxmlformats.org/officeDocument/2006/relationships/image" Target="../media/image10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9.jpeg"/><Relationship Id="rId3" Type="http://schemas.openxmlformats.org/officeDocument/2006/relationships/image" Target="../media/image43.png"/><Relationship Id="rId7" Type="http://schemas.openxmlformats.org/officeDocument/2006/relationships/image" Target="../media/image100.png"/><Relationship Id="rId12"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107.jpeg"/><Relationship Id="rId5" Type="http://schemas.openxmlformats.org/officeDocument/2006/relationships/image" Target="../media/image45.png"/><Relationship Id="rId10" Type="http://schemas.openxmlformats.org/officeDocument/2006/relationships/image" Target="../media/image106.jpeg"/><Relationship Id="rId4" Type="http://schemas.openxmlformats.org/officeDocument/2006/relationships/image" Target="../media/image44.svg"/><Relationship Id="rId9" Type="http://schemas.openxmlformats.org/officeDocument/2006/relationships/image" Target="../media/image105.jpeg"/><Relationship Id="rId1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4.svg"/><Relationship Id="rId7" Type="http://schemas.openxmlformats.org/officeDocument/2006/relationships/image" Target="../media/image11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46.svg"/><Relationship Id="rId10"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14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141.jpeg"/><Relationship Id="rId5" Type="http://schemas.openxmlformats.org/officeDocument/2006/relationships/image" Target="../media/image45.png"/><Relationship Id="rId10" Type="http://schemas.openxmlformats.org/officeDocument/2006/relationships/image" Target="../media/image140.jpeg"/><Relationship Id="rId4" Type="http://schemas.openxmlformats.org/officeDocument/2006/relationships/image" Target="../media/image44.svg"/><Relationship Id="rId9"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44.svg"/><Relationship Id="rId7" Type="http://schemas.openxmlformats.org/officeDocument/2006/relationships/image" Target="../media/image1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6.svg"/><Relationship Id="rId10" Type="http://schemas.openxmlformats.org/officeDocument/2006/relationships/image" Target="../media/image147.png"/><Relationship Id="rId4" Type="http://schemas.openxmlformats.org/officeDocument/2006/relationships/image" Target="../media/image45.png"/><Relationship Id="rId9" Type="http://schemas.openxmlformats.org/officeDocument/2006/relationships/image" Target="../media/image1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46.sv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0.png"/><Relationship Id="rId3" Type="http://schemas.openxmlformats.org/officeDocument/2006/relationships/image" Target="../media/image149.jpeg"/><Relationship Id="rId7" Type="http://schemas.openxmlformats.org/officeDocument/2006/relationships/image" Target="../media/image43.png"/><Relationship Id="rId12"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2.jpeg"/><Relationship Id="rId11" Type="http://schemas.openxmlformats.org/officeDocument/2006/relationships/image" Target="../media/image153.jpeg"/><Relationship Id="rId5" Type="http://schemas.openxmlformats.org/officeDocument/2006/relationships/image" Target="../media/image151.emf"/><Relationship Id="rId10" Type="http://schemas.openxmlformats.org/officeDocument/2006/relationships/image" Target="../media/image46.svg"/><Relationship Id="rId4" Type="http://schemas.openxmlformats.org/officeDocument/2006/relationships/image" Target="../media/image150.jpe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jpe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jpeg"/><Relationship Id="rId7" Type="http://schemas.openxmlformats.org/officeDocument/2006/relationships/image" Target="../media/image11.pn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8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01.svg"/></Relationships>
</file>

<file path=ppt/slides/_rels/slide42.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91.png"/></Relationships>
</file>

<file path=ppt/slides/_rels/slide4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00.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1.png"/><Relationship Id="rId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00.png"/><Relationship Id="rId7" Type="http://schemas.openxmlformats.org/officeDocument/2006/relationships/image" Target="../media/image19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0.png"/><Relationship Id="rId5" Type="http://schemas.openxmlformats.org/officeDocument/2006/relationships/image" Target="../media/image11.png"/><Relationship Id="rId10" Type="http://schemas.openxmlformats.org/officeDocument/2006/relationships/image" Target="../media/image199.png"/><Relationship Id="rId4" Type="http://schemas.openxmlformats.org/officeDocument/2006/relationships/image" Target="../media/image101.svg"/><Relationship Id="rId9" Type="http://schemas.openxmlformats.org/officeDocument/2006/relationships/hyperlink" Target="https://www.kansai-maas.jp/static/pdf/how-to-purchase-expo-bus.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00.png"/><Relationship Id="rId7"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101.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1.sv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01.svg"/><Relationship Id="rId7" Type="http://schemas.openxmlformats.org/officeDocument/2006/relationships/image" Target="../media/image208.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01.svg"/><Relationship Id="rId7" Type="http://schemas.openxmlformats.org/officeDocument/2006/relationships/image" Target="../media/image213.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11.png"/><Relationship Id="rId4" Type="http://schemas.openxmlformats.org/officeDocument/2006/relationships/image" Target="../media/image210.png"/><Relationship Id="rId9" Type="http://schemas.openxmlformats.org/officeDocument/2006/relationships/image" Target="../media/image2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1.svg"/><Relationship Id="rId2" Type="http://schemas.openxmlformats.org/officeDocument/2006/relationships/image" Target="../media/image216.emf"/><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1.png"/><Relationship Id="rId4" Type="http://schemas.openxmlformats.org/officeDocument/2006/relationships/image" Target="../media/image218.png"/></Relationships>
</file>

<file path=ppt/slides/_rels/slide51.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101.svg"/><Relationship Id="rId5" Type="http://schemas.openxmlformats.org/officeDocument/2006/relationships/image" Target="../media/image221.png"/><Relationship Id="rId10" Type="http://schemas.openxmlformats.org/officeDocument/2006/relationships/image" Target="../media/image100.png"/><Relationship Id="rId4" Type="http://schemas.openxmlformats.org/officeDocument/2006/relationships/image" Target="../media/image220.png"/><Relationship Id="rId9" Type="http://schemas.openxmlformats.org/officeDocument/2006/relationships/image" Target="../media/image225.png"/></Relationships>
</file>

<file path=ppt/slides/_rels/slide52.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100.png"/><Relationship Id="rId7" Type="http://schemas.openxmlformats.org/officeDocument/2006/relationships/image" Target="../media/image229.jpeg"/><Relationship Id="rId2" Type="http://schemas.openxmlformats.org/officeDocument/2006/relationships/image" Target="../media/image226.png"/><Relationship Id="rId1" Type="http://schemas.openxmlformats.org/officeDocument/2006/relationships/slideLayout" Target="../slideLayouts/slideLayout1.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101.svg"/></Relationships>
</file>

<file path=ppt/slides/_rels/slide53.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100.png"/><Relationship Id="rId7" Type="http://schemas.openxmlformats.org/officeDocument/2006/relationships/image" Target="../media/image233.png"/><Relationship Id="rId2" Type="http://schemas.openxmlformats.org/officeDocument/2006/relationships/image" Target="../media/image226.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101.svg"/></Relationships>
</file>

<file path=ppt/slides/_rels/slide5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00.png"/><Relationship Id="rId7" Type="http://schemas.openxmlformats.org/officeDocument/2006/relationships/image" Target="../media/image236.png"/><Relationship Id="rId12" Type="http://schemas.openxmlformats.org/officeDocument/2006/relationships/image" Target="../media/image2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11.png"/><Relationship Id="rId10" Type="http://schemas.openxmlformats.org/officeDocument/2006/relationships/image" Target="../media/image239.jpeg"/><Relationship Id="rId4" Type="http://schemas.openxmlformats.org/officeDocument/2006/relationships/image" Target="../media/image101.svg"/><Relationship Id="rId9" Type="http://schemas.openxmlformats.org/officeDocument/2006/relationships/image" Target="../media/image238.png"/></Relationships>
</file>

<file path=ppt/slides/_rels/slide5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2.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e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F39F2F59-B8F0-400D-B8B2-5718509B2F6E}"/>
              </a:ext>
            </a:extLst>
          </p:cNvPr>
          <p:cNvSpPr txBox="1">
            <a:spLocks/>
          </p:cNvSpPr>
          <p:nvPr/>
        </p:nvSpPr>
        <p:spPr>
          <a:xfrm>
            <a:off x="742950" y="2083977"/>
            <a:ext cx="8420100" cy="22724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800" dirty="0">
                <a:latin typeface="BIZ UDPゴシック" panose="020B0400000000000000" pitchFamily="50" charset="-128"/>
                <a:ea typeface="BIZ UDPゴシック" panose="020B0400000000000000" pitchFamily="50" charset="-128"/>
              </a:rPr>
              <a:t>（参考資料）</a:t>
            </a:r>
            <a:endParaRPr lang="en-US" altLang="ja-JP" sz="4800" dirty="0">
              <a:latin typeface="BIZ UDPゴシック" panose="020B0400000000000000" pitchFamily="50" charset="-128"/>
              <a:ea typeface="BIZ UDPゴシック" panose="020B0400000000000000" pitchFamily="50" charset="-128"/>
            </a:endParaRPr>
          </a:p>
          <a:p>
            <a:r>
              <a:rPr lang="ja-JP" altLang="en-US" sz="4800" dirty="0">
                <a:latin typeface="BIZ UDPゴシック" panose="020B0400000000000000" pitchFamily="50" charset="-128"/>
                <a:ea typeface="BIZ UDPゴシック" panose="020B0400000000000000" pitchFamily="50" charset="-128"/>
              </a:rPr>
              <a:t>万博に向けた府市</a:t>
            </a:r>
            <a:r>
              <a:rPr lang="ja-JP" altLang="en-US" sz="4800">
                <a:latin typeface="BIZ UDPゴシック" panose="020B0400000000000000" pitchFamily="50" charset="-128"/>
                <a:ea typeface="BIZ UDPゴシック" panose="020B0400000000000000" pitchFamily="50" charset="-128"/>
              </a:rPr>
              <a:t>の取組</a:t>
            </a:r>
            <a:endParaRPr lang="ja-JP" altLang="en-US" sz="4800" dirty="0">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514C334A-943F-4A65-AE8D-7F2CEB7D5B88}"/>
              </a:ext>
            </a:extLst>
          </p:cNvPr>
          <p:cNvSpPr/>
          <p:nvPr/>
        </p:nvSpPr>
        <p:spPr>
          <a:xfrm>
            <a:off x="0" y="2083978"/>
            <a:ext cx="701749" cy="23179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2B622F7-87F2-462E-A042-24F0177BF9DB}"/>
              </a:ext>
            </a:extLst>
          </p:cNvPr>
          <p:cNvSpPr/>
          <p:nvPr/>
        </p:nvSpPr>
        <p:spPr>
          <a:xfrm>
            <a:off x="9204251" y="2083977"/>
            <a:ext cx="701749" cy="2317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72EFFD5-5831-4202-9C32-2574674450D1}"/>
              </a:ext>
            </a:extLst>
          </p:cNvPr>
          <p:cNvCxnSpPr>
            <a:cxnSpLocks/>
          </p:cNvCxnSpPr>
          <p:nvPr/>
        </p:nvCxnSpPr>
        <p:spPr>
          <a:xfrm>
            <a:off x="938545" y="2083977"/>
            <a:ext cx="8028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FB4CC90-9327-4EA8-93F0-F6D835CDBE85}"/>
              </a:ext>
            </a:extLst>
          </p:cNvPr>
          <p:cNvCxnSpPr>
            <a:cxnSpLocks/>
          </p:cNvCxnSpPr>
          <p:nvPr/>
        </p:nvCxnSpPr>
        <p:spPr>
          <a:xfrm>
            <a:off x="938545" y="4401876"/>
            <a:ext cx="8028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タイトル 1">
            <a:extLst>
              <a:ext uri="{FF2B5EF4-FFF2-40B4-BE49-F238E27FC236}">
                <a16:creationId xmlns:a16="http://schemas.microsoft.com/office/drawing/2014/main" id="{4FA76260-6498-41F6-9A8A-DB6CBE79643A}"/>
              </a:ext>
            </a:extLst>
          </p:cNvPr>
          <p:cNvSpPr txBox="1">
            <a:spLocks/>
          </p:cNvSpPr>
          <p:nvPr/>
        </p:nvSpPr>
        <p:spPr>
          <a:xfrm>
            <a:off x="784151" y="4591413"/>
            <a:ext cx="8281191" cy="5705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400" dirty="0">
                <a:latin typeface="BIZ UDPゴシック" panose="020B0400000000000000" pitchFamily="50" charset="-128"/>
                <a:ea typeface="BIZ UDPゴシック" panose="020B0400000000000000" pitchFamily="50" charset="-128"/>
              </a:rPr>
              <a:t>2024.12.</a:t>
            </a:r>
            <a:r>
              <a:rPr lang="ja-JP" altLang="en-US" sz="2400" dirty="0">
                <a:latin typeface="BIZ UDPゴシック" panose="020B0400000000000000" pitchFamily="50" charset="-128"/>
                <a:ea typeface="BIZ UDPゴシック" panose="020B0400000000000000" pitchFamily="50" charset="-128"/>
              </a:rPr>
              <a:t>２時点</a:t>
            </a:r>
          </a:p>
        </p:txBody>
      </p:sp>
    </p:spTree>
    <p:extLst>
      <p:ext uri="{BB962C8B-B14F-4D97-AF65-F5344CB8AC3E}">
        <p14:creationId xmlns:p14="http://schemas.microsoft.com/office/powerpoint/2010/main" val="205277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四角形: 角を丸くする 283">
            <a:extLst>
              <a:ext uri="{FF2B5EF4-FFF2-40B4-BE49-F238E27FC236}">
                <a16:creationId xmlns:a16="http://schemas.microsoft.com/office/drawing/2014/main" id="{80C0A50D-A477-4C9E-AD45-037B00BB1104}"/>
              </a:ext>
            </a:extLst>
          </p:cNvPr>
          <p:cNvSpPr/>
          <p:nvPr/>
        </p:nvSpPr>
        <p:spPr>
          <a:xfrm>
            <a:off x="319098" y="1661321"/>
            <a:ext cx="9368621" cy="1451360"/>
          </a:xfrm>
          <a:prstGeom prst="roundRect">
            <a:avLst>
              <a:gd name="adj" fmla="val 12531"/>
            </a:avLst>
          </a:prstGeom>
          <a:solidFill>
            <a:srgbClr val="EF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6338" y="730250"/>
            <a:ext cx="7146545" cy="712788"/>
          </a:xfrm>
        </p:spPr>
        <p:txBody>
          <a:bodyPr wrap="square" anchor="ctr">
            <a:noAutofit/>
          </a:bodyPr>
          <a:lstStyle/>
          <a:p>
            <a:pPr algn="r"/>
            <a:r>
              <a:rPr lang="ja-JP" altLang="en-US" sz="2800" dirty="0">
                <a:latin typeface="BIZ UDPゴシック" panose="020B0400000000000000" pitchFamily="50" charset="-128"/>
                <a:ea typeface="BIZ UDPゴシック" panose="020B0400000000000000" pitchFamily="50" charset="-128"/>
              </a:rPr>
              <a:t>最先端技術の会場内外での実装・披露</a:t>
            </a:r>
            <a:endParaRPr lang="ja-JP" altLang="en-US" sz="28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44147" y="1365835"/>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5B1A56EE-9A08-4AA3-8959-58EE813FC170}"/>
              </a:ext>
            </a:extLst>
          </p:cNvPr>
          <p:cNvSpPr/>
          <p:nvPr/>
        </p:nvSpPr>
        <p:spPr>
          <a:xfrm>
            <a:off x="312205" y="558675"/>
            <a:ext cx="5537201" cy="1402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40" name="グループ化 39">
            <a:extLst>
              <a:ext uri="{FF2B5EF4-FFF2-40B4-BE49-F238E27FC236}">
                <a16:creationId xmlns:a16="http://schemas.microsoft.com/office/drawing/2014/main" id="{576689F3-A6CF-4EFC-9755-FCA45B89B2E1}"/>
              </a:ext>
            </a:extLst>
          </p:cNvPr>
          <p:cNvGrpSpPr/>
          <p:nvPr/>
        </p:nvGrpSpPr>
        <p:grpSpPr>
          <a:xfrm>
            <a:off x="312205" y="259048"/>
            <a:ext cx="5976772" cy="452920"/>
            <a:chOff x="312205" y="259048"/>
            <a:chExt cx="5976772" cy="452920"/>
          </a:xfrm>
        </p:grpSpPr>
        <p:sp>
          <p:nvSpPr>
            <p:cNvPr id="42" name="タイトル 2">
              <a:extLst>
                <a:ext uri="{FF2B5EF4-FFF2-40B4-BE49-F238E27FC236}">
                  <a16:creationId xmlns:a16="http://schemas.microsoft.com/office/drawing/2014/main" id="{CD10B59A-640D-4BFB-BC5A-A86599C82433}"/>
                </a:ext>
              </a:extLst>
            </p:cNvPr>
            <p:cNvSpPr txBox="1">
              <a:spLocks/>
            </p:cNvSpPr>
            <p:nvPr/>
          </p:nvSpPr>
          <p:spPr>
            <a:xfrm>
              <a:off x="751776" y="259048"/>
              <a:ext cx="5537201"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～最先端技術の実装・披露～</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3" name="図 42">
              <a:extLst>
                <a:ext uri="{FF2B5EF4-FFF2-40B4-BE49-F238E27FC236}">
                  <a16:creationId xmlns:a16="http://schemas.microsoft.com/office/drawing/2014/main" id="{6E463E98-7E0B-42C7-90D0-A1A7816632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4" name="図 43">
            <a:extLst>
              <a:ext uri="{FF2B5EF4-FFF2-40B4-BE49-F238E27FC236}">
                <a16:creationId xmlns:a16="http://schemas.microsoft.com/office/drawing/2014/main" id="{4940335D-8B00-406A-AB33-2248074227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289" y="779452"/>
            <a:ext cx="1731414" cy="627942"/>
          </a:xfrm>
          <a:prstGeom prst="rect">
            <a:avLst/>
          </a:prstGeom>
        </p:spPr>
      </p:pic>
      <p:pic>
        <p:nvPicPr>
          <p:cNvPr id="1026" name="Picture 2">
            <a:extLst>
              <a:ext uri="{FF2B5EF4-FFF2-40B4-BE49-F238E27FC236}">
                <a16:creationId xmlns:a16="http://schemas.microsoft.com/office/drawing/2014/main" id="{9EC17460-472F-4D6A-8B4D-3FA519B45D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11623" y="1897703"/>
            <a:ext cx="1573606" cy="8899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ECA3BCD9-B316-4544-944C-D41A16114A49}"/>
              </a:ext>
            </a:extLst>
          </p:cNvPr>
          <p:cNvGrpSpPr/>
          <p:nvPr/>
        </p:nvGrpSpPr>
        <p:grpSpPr>
          <a:xfrm>
            <a:off x="8033887" y="1715799"/>
            <a:ext cx="1615786" cy="1438783"/>
            <a:chOff x="5648854" y="1351697"/>
            <a:chExt cx="2357714" cy="1745307"/>
          </a:xfrm>
        </p:grpSpPr>
        <p:pic>
          <p:nvPicPr>
            <p:cNvPr id="6" name="図 5">
              <a:extLst>
                <a:ext uri="{FF2B5EF4-FFF2-40B4-BE49-F238E27FC236}">
                  <a16:creationId xmlns:a16="http://schemas.microsoft.com/office/drawing/2014/main" id="{927B7658-272F-48E8-8A3D-59592E3081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82839" y="1351697"/>
              <a:ext cx="2145048" cy="1292880"/>
            </a:xfrm>
            <a:prstGeom prst="rect">
              <a:avLst/>
            </a:prstGeom>
          </p:spPr>
        </p:pic>
        <p:cxnSp>
          <p:nvCxnSpPr>
            <p:cNvPr id="9" name="直線矢印コネクタ 8">
              <a:extLst>
                <a:ext uri="{FF2B5EF4-FFF2-40B4-BE49-F238E27FC236}">
                  <a16:creationId xmlns:a16="http://schemas.microsoft.com/office/drawing/2014/main" id="{5FA719E9-469C-4F19-A6DB-FC3C6AF90F07}"/>
                </a:ext>
              </a:extLst>
            </p:cNvPr>
            <p:cNvCxnSpPr>
              <a:cxnSpLocks/>
            </p:cNvCxnSpPr>
            <p:nvPr/>
          </p:nvCxnSpPr>
          <p:spPr>
            <a:xfrm>
              <a:off x="6169773" y="1884009"/>
              <a:ext cx="303189" cy="348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81419476-F997-4997-B7FA-3F90B67B1968}"/>
                </a:ext>
              </a:extLst>
            </p:cNvPr>
            <p:cNvSpPr txBox="1"/>
            <p:nvPr/>
          </p:nvSpPr>
          <p:spPr>
            <a:xfrm>
              <a:off x="5648854" y="2723657"/>
              <a:ext cx="2357714" cy="373347"/>
            </a:xfrm>
            <a:prstGeom prst="rect">
              <a:avLst/>
            </a:prstGeom>
            <a:noFill/>
          </p:spPr>
          <p:txBody>
            <a:bodyPr wrap="square">
              <a:spAutoFit/>
            </a:bodyPr>
            <a:lstStyle/>
            <a:p>
              <a:pPr algn="ctr">
                <a:spcBef>
                  <a:spcPts val="100"/>
                </a:spcBef>
                <a:spcAft>
                  <a:spcPts val="100"/>
                </a:spcAft>
              </a:pPr>
              <a:r>
                <a:rPr lang="ja-JP" altLang="en-US" sz="700" dirty="0">
                  <a:latin typeface="Meiryo UI" panose="020B0604030504040204" pitchFamily="50" charset="-128"/>
                  <a:ea typeface="Meiryo UI" panose="020B0604030504040204" pitchFamily="50" charset="-128"/>
                </a:rPr>
                <a:t>（西日本旅客鉄道株式会社</a:t>
              </a:r>
              <a:br>
                <a:rPr lang="en-US" altLang="ja-JP" sz="700" dirty="0">
                  <a:latin typeface="Meiryo UI" panose="020B0604030504040204" pitchFamily="50" charset="-128"/>
                  <a:ea typeface="Meiryo UI" panose="020B0604030504040204" pitchFamily="50" charset="-128"/>
                </a:rPr>
              </a:br>
              <a:r>
                <a:rPr lang="ja-JP" altLang="en-US" sz="700" dirty="0">
                  <a:latin typeface="Meiryo UI" panose="020B0604030504040204" pitchFamily="50" charset="-128"/>
                  <a:ea typeface="Meiryo UI" panose="020B0604030504040204" pitchFamily="50" charset="-128"/>
                </a:rPr>
                <a:t>プレスリリース資料（</a:t>
              </a:r>
              <a:r>
                <a:rPr lang="en-US" altLang="ja-JP" sz="700" dirty="0">
                  <a:latin typeface="Meiryo UI" panose="020B0604030504040204" pitchFamily="50" charset="-128"/>
                  <a:ea typeface="Meiryo UI" panose="020B0604030504040204" pitchFamily="50" charset="-128"/>
                </a:rPr>
                <a:t>2022.8))</a:t>
              </a:r>
            </a:p>
          </p:txBody>
        </p:sp>
      </p:grpSp>
      <p:sp>
        <p:nvSpPr>
          <p:cNvPr id="16" name="四角形: 角を丸くする 15">
            <a:extLst>
              <a:ext uri="{FF2B5EF4-FFF2-40B4-BE49-F238E27FC236}">
                <a16:creationId xmlns:a16="http://schemas.microsoft.com/office/drawing/2014/main" id="{09742A66-1C24-4B7E-B3FD-7015E0616A15}"/>
              </a:ext>
            </a:extLst>
          </p:cNvPr>
          <p:cNvSpPr/>
          <p:nvPr/>
        </p:nvSpPr>
        <p:spPr>
          <a:xfrm>
            <a:off x="5003409" y="3159539"/>
            <a:ext cx="4644000" cy="1656000"/>
          </a:xfrm>
          <a:prstGeom prst="roundRect">
            <a:avLst>
              <a:gd name="adj" fmla="val 7042"/>
            </a:avLst>
          </a:pr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正方形/長方形 71">
            <a:extLst>
              <a:ext uri="{FF2B5EF4-FFF2-40B4-BE49-F238E27FC236}">
                <a16:creationId xmlns:a16="http://schemas.microsoft.com/office/drawing/2014/main" id="{1A240033-FB9B-4C37-9BFA-3F82D5405E8A}"/>
              </a:ext>
            </a:extLst>
          </p:cNvPr>
          <p:cNvSpPr/>
          <p:nvPr/>
        </p:nvSpPr>
        <p:spPr>
          <a:xfrm>
            <a:off x="5020883" y="3182072"/>
            <a:ext cx="4572000" cy="517588"/>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spcBef>
                <a:spcPts val="100"/>
              </a:spcBef>
              <a:spcAft>
                <a:spcPts val="100"/>
              </a:spcAft>
            </a:pPr>
            <a:r>
              <a:rPr kumimoji="1" lang="ja-JP" altLang="en-US" sz="1000" b="1" dirty="0">
                <a:solidFill>
                  <a:srgbClr val="0070C0"/>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 </a:t>
            </a:r>
            <a:r>
              <a:rPr kumimoji="1" lang="ja-JP" altLang="en-US" sz="1000" b="1" u="sng" dirty="0">
                <a:solidFill>
                  <a:schemeClr val="tx1"/>
                </a:solidFill>
                <a:latin typeface="Meiryo UI" panose="020B0604030504040204" pitchFamily="50" charset="-128"/>
                <a:ea typeface="Meiryo UI" panose="020B0604030504040204" pitchFamily="50" charset="-128"/>
              </a:rPr>
              <a:t>膜を活⽤し</a:t>
            </a:r>
            <a:r>
              <a:rPr lang="ja-JP" altLang="en-US" sz="1000" b="1" u="sng" dirty="0">
                <a:solidFill>
                  <a:schemeClr val="tx1"/>
                </a:solidFill>
                <a:latin typeface="Meiryo UI" panose="020B0604030504040204" pitchFamily="50" charset="-128"/>
                <a:ea typeface="Meiryo UI" panose="020B0604030504040204" pitchFamily="50" charset="-128"/>
              </a:rPr>
              <a:t>て</a:t>
            </a:r>
            <a:r>
              <a:rPr kumimoji="1" lang="ja-JP" altLang="en-US" sz="1000" b="1" u="sng" dirty="0">
                <a:solidFill>
                  <a:schemeClr val="tx1"/>
                </a:solidFill>
                <a:latin typeface="Meiryo UI" panose="020B0604030504040204" pitchFamily="50" charset="-128"/>
                <a:ea typeface="Meiryo UI" panose="020B0604030504040204" pitchFamily="50" charset="-128"/>
              </a:rPr>
              <a:t>大気中の</a:t>
            </a:r>
            <a:r>
              <a:rPr lang="en-US" altLang="ja-JP" sz="1000" b="1" u="sng" dirty="0">
                <a:solidFill>
                  <a:schemeClr val="tx1"/>
                </a:solidFill>
                <a:latin typeface="Meiryo UI" panose="020B0604030504040204" pitchFamily="50" charset="-128"/>
                <a:ea typeface="Meiryo UI" panose="020B0604030504040204" pitchFamily="50" charset="-128"/>
              </a:rPr>
              <a:t>CO</a:t>
            </a:r>
            <a:r>
              <a:rPr lang="ja-JP" altLang="en-US" sz="1000" b="1" u="sng" dirty="0">
                <a:solidFill>
                  <a:schemeClr val="tx1"/>
                </a:solidFill>
                <a:latin typeface="Meiryo UI" panose="020B0604030504040204" pitchFamily="50" charset="-128"/>
                <a:ea typeface="Meiryo UI" panose="020B0604030504040204" pitchFamily="50" charset="-128"/>
              </a:rPr>
              <a:t>₂を濃縮・回収</a:t>
            </a:r>
            <a:r>
              <a:rPr lang="ja-JP" altLang="en-US" sz="1000" dirty="0">
                <a:solidFill>
                  <a:schemeClr val="tx1"/>
                </a:solidFill>
                <a:latin typeface="Meiryo UI" panose="020B0604030504040204" pitchFamily="50" charset="-128"/>
                <a:ea typeface="Meiryo UI" panose="020B0604030504040204" pitchFamily="50" charset="-128"/>
              </a:rPr>
              <a:t>し、野菜を成長させる</a:t>
            </a:r>
            <a:br>
              <a:rPr lang="en-US" altLang="ja-JP" sz="1000" dirty="0">
                <a:solidFill>
                  <a:schemeClr val="tx1"/>
                </a:solidFill>
                <a:latin typeface="Meiryo UI" panose="020B0604030504040204" pitchFamily="50" charset="-128"/>
                <a:ea typeface="Meiryo UI" panose="020B0604030504040204" pitchFamily="50" charset="-128"/>
              </a:rPr>
            </a:br>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植物工場</a:t>
            </a:r>
            <a:r>
              <a:rPr lang="ja-JP" altLang="en-US" sz="1000" dirty="0">
                <a:solidFill>
                  <a:schemeClr val="tx1"/>
                </a:solidFill>
                <a:latin typeface="Meiryo UI" panose="020B0604030504040204" pitchFamily="50" charset="-128"/>
                <a:ea typeface="Meiryo UI" panose="020B0604030504040204" pitchFamily="50" charset="-128"/>
              </a:rPr>
              <a:t>を設置、栽培した野菜を飲食店等で販売　</a:t>
            </a:r>
            <a:r>
              <a:rPr lang="en-US" altLang="ja-JP" sz="1000" b="1" dirty="0">
                <a:solidFill>
                  <a:srgbClr val="0070C0"/>
                </a:solidFill>
                <a:latin typeface="Meiryo UI" panose="020B0604030504040204" pitchFamily="50" charset="-128"/>
                <a:ea typeface="Meiryo UI" panose="020B0604030504040204" pitchFamily="50" charset="-128"/>
              </a:rPr>
              <a:t>【</a:t>
            </a:r>
            <a:r>
              <a:rPr lang="ja-JP" altLang="en-US" sz="1000" b="1" dirty="0">
                <a:solidFill>
                  <a:srgbClr val="0070C0"/>
                </a:solidFill>
                <a:latin typeface="Meiryo UI" panose="020B0604030504040204" pitchFamily="50" charset="-128"/>
                <a:ea typeface="Meiryo UI" panose="020B0604030504040204" pitchFamily="50" charset="-128"/>
              </a:rPr>
              <a:t>会場外</a:t>
            </a:r>
            <a:r>
              <a:rPr lang="en-US" altLang="ja-JP" sz="1000" b="1" dirty="0">
                <a:solidFill>
                  <a:srgbClr val="0070C0"/>
                </a:solidFill>
                <a:latin typeface="Meiryo UI" panose="020B0604030504040204" pitchFamily="50" charset="-128"/>
                <a:ea typeface="Meiryo UI" panose="020B0604030504040204" pitchFamily="50" charset="-128"/>
              </a:rPr>
              <a:t>】</a:t>
            </a:r>
            <a:r>
              <a:rPr lang="ja-JP" altLang="en-US" sz="1000" dirty="0">
                <a:solidFill>
                  <a:srgbClr val="FF9933"/>
                </a:solidFill>
                <a:latin typeface="Meiryo UI" panose="020B0604030504040204" pitchFamily="50" charset="-128"/>
                <a:ea typeface="Meiryo UI" panose="020B0604030504040204" pitchFamily="50" charset="-128"/>
              </a:rPr>
              <a:t>　</a:t>
            </a:r>
            <a:r>
              <a:rPr lang="en-US" altLang="ja-JP" sz="1000" dirty="0">
                <a:solidFill>
                  <a:srgbClr val="0070C0"/>
                </a:solidFill>
                <a:latin typeface="Meiryo UI" panose="020B0604030504040204" pitchFamily="50" charset="-128"/>
                <a:ea typeface="Meiryo UI" panose="020B0604030504040204" pitchFamily="50" charset="-128"/>
              </a:rPr>
              <a:t>JR</a:t>
            </a:r>
            <a:r>
              <a:rPr lang="ja-JP" altLang="en-US" sz="1000" dirty="0">
                <a:solidFill>
                  <a:srgbClr val="0070C0"/>
                </a:solidFill>
                <a:latin typeface="Meiryo UI" panose="020B0604030504040204" pitchFamily="50" charset="-128"/>
                <a:ea typeface="Meiryo UI" panose="020B0604030504040204" pitchFamily="50" charset="-128"/>
              </a:rPr>
              <a:t>弁天町駅</a:t>
            </a:r>
            <a:endParaRPr lang="en-US" altLang="ja-JP" sz="1000" dirty="0">
              <a:solidFill>
                <a:srgbClr val="0070C0"/>
              </a:solidFill>
              <a:latin typeface="Meiryo UI" panose="020B0604030504040204" pitchFamily="50" charset="-128"/>
              <a:ea typeface="Meiryo UI" panose="020B0604030504040204" pitchFamily="50" charset="-128"/>
            </a:endParaRPr>
          </a:p>
        </p:txBody>
      </p:sp>
      <p:sp>
        <p:nvSpPr>
          <p:cNvPr id="182" name="正方形/長方形 181">
            <a:extLst>
              <a:ext uri="{FF2B5EF4-FFF2-40B4-BE49-F238E27FC236}">
                <a16:creationId xmlns:a16="http://schemas.microsoft.com/office/drawing/2014/main" id="{E8563CEA-3465-438F-A10A-28DF359584DD}"/>
              </a:ext>
            </a:extLst>
          </p:cNvPr>
          <p:cNvSpPr/>
          <p:nvPr/>
        </p:nvSpPr>
        <p:spPr>
          <a:xfrm>
            <a:off x="5020883" y="4577230"/>
            <a:ext cx="4572000" cy="265319"/>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1450" indent="11113">
              <a:spcBef>
                <a:spcPts val="600"/>
              </a:spcBef>
              <a:spcAft>
                <a:spcPts val="100"/>
              </a:spcAft>
              <a:buClr>
                <a:srgbClr val="0070C0"/>
              </a:buClr>
              <a:buFont typeface="Meiryo UI" panose="020B0604030504040204" pitchFamily="50" charset="-128"/>
              <a:buChar char="➡"/>
            </a:pPr>
            <a:r>
              <a:rPr lang="ja-JP" altLang="en-US" sz="1050" b="1" dirty="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小型の植物工場に対応。</a:t>
            </a:r>
            <a:r>
              <a:rPr lang="ja-JP" altLang="en-US" sz="1050" b="1" u="sng" dirty="0">
                <a:solidFill>
                  <a:schemeClr val="tx1"/>
                </a:solidFill>
                <a:latin typeface="Meiryo UI" panose="020B0604030504040204" pitchFamily="50" charset="-128"/>
                <a:ea typeface="Meiryo UI" panose="020B0604030504040204" pitchFamily="50" charset="-128"/>
              </a:rPr>
              <a:t>都市部の空きスペースの活用が容易</a:t>
            </a:r>
            <a:endParaRPr kumimoji="1" lang="en-US" altLang="ja-JP" sz="1050" dirty="0">
              <a:solidFill>
                <a:srgbClr val="0070C0"/>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02BC5F05-68C1-464E-B8A7-09E231B54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9934" y="1715799"/>
            <a:ext cx="1073953" cy="1048327"/>
          </a:xfrm>
          <a:prstGeom prst="rect">
            <a:avLst/>
          </a:prstGeom>
        </p:spPr>
      </p:pic>
      <p:grpSp>
        <p:nvGrpSpPr>
          <p:cNvPr id="15" name="グループ化 14">
            <a:extLst>
              <a:ext uri="{FF2B5EF4-FFF2-40B4-BE49-F238E27FC236}">
                <a16:creationId xmlns:a16="http://schemas.microsoft.com/office/drawing/2014/main" id="{0B05ACDA-2A41-4EDB-BF31-9E4EADF33946}"/>
              </a:ext>
            </a:extLst>
          </p:cNvPr>
          <p:cNvGrpSpPr/>
          <p:nvPr/>
        </p:nvGrpSpPr>
        <p:grpSpPr>
          <a:xfrm>
            <a:off x="249328" y="1813294"/>
            <a:ext cx="5628854" cy="1097515"/>
            <a:chOff x="364539" y="1619492"/>
            <a:chExt cx="5628854" cy="1097515"/>
          </a:xfrm>
        </p:grpSpPr>
        <p:sp>
          <p:nvSpPr>
            <p:cNvPr id="279" name="正方形/長方形 278">
              <a:extLst>
                <a:ext uri="{FF2B5EF4-FFF2-40B4-BE49-F238E27FC236}">
                  <a16:creationId xmlns:a16="http://schemas.microsoft.com/office/drawing/2014/main" id="{714DB8E1-2A7E-42D4-935D-B462D383A57C}"/>
                </a:ext>
              </a:extLst>
            </p:cNvPr>
            <p:cNvSpPr/>
            <p:nvPr/>
          </p:nvSpPr>
          <p:spPr>
            <a:xfrm>
              <a:off x="405306" y="1619492"/>
              <a:ext cx="5588087" cy="766927"/>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spcBef>
                  <a:spcPts val="100"/>
                </a:spcBef>
                <a:spcAft>
                  <a:spcPts val="100"/>
                </a:spcAft>
              </a:pPr>
              <a:r>
                <a:rPr kumimoji="1" lang="ja-JP" altLang="en-US" sz="1200" b="1" dirty="0">
                  <a:solidFill>
                    <a:srgbClr val="0070C0"/>
                  </a:solidFill>
                  <a:latin typeface="Meiryo UI" panose="020B0604030504040204" pitchFamily="50" charset="-128"/>
                  <a:ea typeface="Meiryo UI" panose="020B0604030504040204" pitchFamily="50" charset="-128"/>
                </a:rPr>
                <a:t>● </a:t>
              </a:r>
              <a:r>
                <a:rPr kumimoji="1" lang="ja-JP" altLang="en-US" sz="1200" b="1" u="sng" dirty="0">
                  <a:solidFill>
                    <a:schemeClr val="tx1"/>
                  </a:solidFill>
                  <a:latin typeface="Meiryo UI" panose="020B0604030504040204" pitchFamily="50" charset="-128"/>
                  <a:ea typeface="Meiryo UI" panose="020B0604030504040204" pitchFamily="50" charset="-128"/>
                </a:rPr>
                <a:t>フィルム型ペロブスカイト太陽電池</a:t>
              </a:r>
              <a:r>
                <a:rPr kumimoji="1" lang="ja-JP" altLang="en-US" sz="1200" dirty="0">
                  <a:solidFill>
                    <a:schemeClr val="tx1"/>
                  </a:solidFill>
                  <a:latin typeface="Meiryo UI" panose="020B0604030504040204" pitchFamily="50" charset="-128"/>
                  <a:ea typeface="Meiryo UI" panose="020B0604030504040204" pitchFamily="50" charset="-128"/>
                </a:rPr>
                <a:t>が会場内外</a:t>
              </a:r>
              <a:r>
                <a:rPr lang="ja-JP" altLang="en-US" sz="1200" dirty="0">
                  <a:solidFill>
                    <a:schemeClr val="tx1"/>
                  </a:solidFill>
                  <a:latin typeface="Meiryo UI" panose="020B0604030504040204" pitchFamily="50" charset="-128"/>
                  <a:ea typeface="Meiryo UI" panose="020B0604030504040204" pitchFamily="50" charset="-128"/>
                </a:rPr>
                <a:t>に設置</a:t>
              </a:r>
              <a:endParaRPr kumimoji="1" lang="en-US" altLang="ja-JP" sz="1200" dirty="0">
                <a:solidFill>
                  <a:schemeClr val="tx1"/>
                </a:solidFill>
                <a:latin typeface="Meiryo UI" panose="020B0604030504040204" pitchFamily="50" charset="-128"/>
                <a:ea typeface="Meiryo UI" panose="020B0604030504040204" pitchFamily="50" charset="-128"/>
              </a:endParaRPr>
            </a:p>
            <a:p>
              <a:pPr>
                <a:spcBef>
                  <a:spcPts val="100"/>
                </a:spcBef>
                <a:spcAft>
                  <a:spcPts val="100"/>
                </a:spcAft>
              </a:pPr>
              <a:r>
                <a:rPr lang="ja-JP" altLang="en-US" sz="1100" b="1" dirty="0">
                  <a:solidFill>
                    <a:srgbClr val="FF9933"/>
                  </a:solidFill>
                  <a:latin typeface="Meiryo UI" panose="020B0604030504040204" pitchFamily="50" charset="-128"/>
                  <a:ea typeface="Meiryo UI" panose="020B0604030504040204" pitchFamily="50" charset="-128"/>
                </a:rPr>
                <a:t>　</a:t>
              </a:r>
              <a:r>
                <a:rPr lang="en-US" altLang="ja-JP" sz="1100" b="1" dirty="0">
                  <a:solidFill>
                    <a:srgbClr val="FF9933"/>
                  </a:solidFill>
                  <a:latin typeface="Meiryo UI" panose="020B0604030504040204" pitchFamily="50" charset="-128"/>
                  <a:ea typeface="Meiryo UI" panose="020B0604030504040204" pitchFamily="50" charset="-128"/>
                </a:rPr>
                <a:t>【</a:t>
              </a:r>
              <a:r>
                <a:rPr lang="ja-JP" altLang="en-US" sz="1100" b="1" dirty="0">
                  <a:solidFill>
                    <a:srgbClr val="FF9933"/>
                  </a:solidFill>
                  <a:latin typeface="Meiryo UI" panose="020B0604030504040204" pitchFamily="50" charset="-128"/>
                  <a:ea typeface="Meiryo UI" panose="020B0604030504040204" pitchFamily="50" charset="-128"/>
                </a:rPr>
                <a:t>会場内</a:t>
              </a:r>
              <a:r>
                <a:rPr lang="en-US" altLang="ja-JP" sz="1100" b="1" dirty="0">
                  <a:solidFill>
                    <a:srgbClr val="FF9933"/>
                  </a:solidFill>
                  <a:latin typeface="Meiryo UI" panose="020B0604030504040204" pitchFamily="50" charset="-128"/>
                  <a:ea typeface="Meiryo UI" panose="020B0604030504040204" pitchFamily="50" charset="-128"/>
                </a:rPr>
                <a:t>】</a:t>
              </a:r>
              <a:r>
                <a:rPr lang="ja-JP" altLang="en-US" sz="1100" b="1" dirty="0">
                  <a:solidFill>
                    <a:srgbClr val="FF9933"/>
                  </a:solidFill>
                  <a:latin typeface="Meiryo UI" panose="020B0604030504040204" pitchFamily="50" charset="-128"/>
                  <a:ea typeface="Meiryo UI" panose="020B0604030504040204" pitchFamily="50" charset="-128"/>
                </a:rPr>
                <a:t>　</a:t>
              </a:r>
              <a:r>
                <a:rPr lang="ja-JP" altLang="en-US" sz="1100" dirty="0">
                  <a:solidFill>
                    <a:srgbClr val="FF9933"/>
                  </a:solidFill>
                  <a:latin typeface="Meiryo UI" panose="020B0604030504040204" pitchFamily="50" charset="-128"/>
                  <a:ea typeface="Meiryo UI" panose="020B0604030504040204" pitchFamily="50" charset="-128"/>
                </a:rPr>
                <a:t>西ゲート交通ターミナルのバスシェルター、大阪ヘルスケアパビリオン</a:t>
              </a:r>
              <a:endParaRPr lang="en-US" altLang="ja-JP" sz="1100" dirty="0">
                <a:solidFill>
                  <a:srgbClr val="FF9933"/>
                </a:solidFill>
                <a:latin typeface="Meiryo UI" panose="020B0604030504040204" pitchFamily="50" charset="-128"/>
                <a:ea typeface="Meiryo UI" panose="020B0604030504040204" pitchFamily="50" charset="-128"/>
              </a:endParaRPr>
            </a:p>
            <a:p>
              <a:pPr>
                <a:spcBef>
                  <a:spcPts val="100"/>
                </a:spcBef>
                <a:spcAft>
                  <a:spcPts val="100"/>
                </a:spcAft>
              </a:pPr>
              <a:r>
                <a:rPr kumimoji="1" lang="ja-JP" altLang="en-US" sz="1100" b="1" dirty="0">
                  <a:solidFill>
                    <a:srgbClr val="0070C0"/>
                  </a:solidFill>
                  <a:latin typeface="Meiryo UI" panose="020B0604030504040204" pitchFamily="50" charset="-128"/>
                  <a:ea typeface="Meiryo UI" panose="020B0604030504040204" pitchFamily="50" charset="-128"/>
                </a:rPr>
                <a:t>　</a:t>
              </a:r>
              <a:r>
                <a:rPr kumimoji="1" lang="en-US" altLang="ja-JP" sz="1100" b="1" dirty="0">
                  <a:solidFill>
                    <a:srgbClr val="0070C0"/>
                  </a:solidFill>
                  <a:latin typeface="Meiryo UI" panose="020B0604030504040204" pitchFamily="50" charset="-128"/>
                  <a:ea typeface="Meiryo UI" panose="020B0604030504040204" pitchFamily="50" charset="-128"/>
                </a:rPr>
                <a:t>【</a:t>
              </a:r>
              <a:r>
                <a:rPr kumimoji="1" lang="ja-JP" altLang="en-US" sz="1100" b="1" dirty="0">
                  <a:solidFill>
                    <a:srgbClr val="0070C0"/>
                  </a:solidFill>
                  <a:latin typeface="Meiryo UI" panose="020B0604030504040204" pitchFamily="50" charset="-128"/>
                  <a:ea typeface="Meiryo UI" panose="020B0604030504040204" pitchFamily="50" charset="-128"/>
                </a:rPr>
                <a:t>会場外</a:t>
              </a:r>
              <a:r>
                <a:rPr kumimoji="1" lang="en-US" altLang="ja-JP" sz="1100" b="1" dirty="0">
                  <a:solidFill>
                    <a:srgbClr val="0070C0"/>
                  </a:solidFill>
                  <a:latin typeface="Meiryo UI" panose="020B0604030504040204" pitchFamily="50" charset="-128"/>
                  <a:ea typeface="Meiryo UI" panose="020B0604030504040204" pitchFamily="50" charset="-128"/>
                </a:rPr>
                <a:t>】</a:t>
              </a:r>
              <a:r>
                <a:rPr kumimoji="1" lang="ja-JP" altLang="en-US" sz="1100" b="1" dirty="0">
                  <a:solidFill>
                    <a:srgbClr val="0070C0"/>
                  </a:solidFill>
                  <a:latin typeface="Meiryo UI" panose="020B0604030504040204" pitchFamily="50" charset="-128"/>
                  <a:ea typeface="Meiryo UI" panose="020B0604030504040204" pitchFamily="50" charset="-128"/>
                </a:rPr>
                <a:t>　</a:t>
              </a:r>
              <a:r>
                <a:rPr kumimoji="1" lang="ja-JP" altLang="en-US" sz="1100" dirty="0">
                  <a:solidFill>
                    <a:srgbClr val="0070C0"/>
                  </a:solidFill>
                  <a:latin typeface="Meiryo UI" panose="020B0604030504040204" pitchFamily="50" charset="-128"/>
                  <a:ea typeface="Meiryo UI" panose="020B0604030504040204" pitchFamily="50" charset="-128"/>
                </a:rPr>
                <a:t>うめきた（大阪）駅　広場部分</a:t>
              </a:r>
              <a:endParaRPr lang="en-US" altLang="ja-JP" sz="1100" dirty="0">
                <a:solidFill>
                  <a:srgbClr val="0070C0"/>
                </a:solidFill>
                <a:latin typeface="Meiryo UI" panose="020B0604030504040204" pitchFamily="50" charset="-128"/>
                <a:ea typeface="Meiryo UI" panose="020B0604030504040204" pitchFamily="50" charset="-128"/>
              </a:endParaRPr>
            </a:p>
          </p:txBody>
        </p:sp>
        <p:sp>
          <p:nvSpPr>
            <p:cNvPr id="280" name="正方形/長方形 279">
              <a:extLst>
                <a:ext uri="{FF2B5EF4-FFF2-40B4-BE49-F238E27FC236}">
                  <a16:creationId xmlns:a16="http://schemas.microsoft.com/office/drawing/2014/main" id="{ECB5C571-4EE1-4A1E-BD09-BA809F4876BA}"/>
                </a:ext>
              </a:extLst>
            </p:cNvPr>
            <p:cNvSpPr/>
            <p:nvPr/>
          </p:nvSpPr>
          <p:spPr>
            <a:xfrm>
              <a:off x="364539" y="2359373"/>
              <a:ext cx="4987590" cy="357634"/>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1450" indent="11113">
                <a:spcBef>
                  <a:spcPts val="600"/>
                </a:spcBef>
                <a:spcAft>
                  <a:spcPts val="100"/>
                </a:spcAft>
                <a:buClr>
                  <a:srgbClr val="0070C0"/>
                </a:buClr>
                <a:buFont typeface="Meiryo UI" panose="020B0604030504040204" pitchFamily="50" charset="-128"/>
                <a:buChar char="➡"/>
              </a:pPr>
              <a:r>
                <a:rPr lang="ja-JP" altLang="en-US" sz="1200" dirty="0">
                  <a:solidFill>
                    <a:schemeClr val="tx1"/>
                  </a:solidFill>
                  <a:latin typeface="Meiryo UI" panose="020B0604030504040204" pitchFamily="50" charset="-128"/>
                  <a:ea typeface="Meiryo UI" panose="020B0604030504040204" pitchFamily="50" charset="-128"/>
                </a:rPr>
                <a:t> 運用により得られた知見を活かし、</a:t>
              </a:r>
              <a:r>
                <a:rPr lang="ja-JP" altLang="en-US" sz="1200" b="1" u="sng" dirty="0">
                  <a:solidFill>
                    <a:schemeClr val="tx1"/>
                  </a:solidFill>
                  <a:latin typeface="Meiryo UI" panose="020B0604030504040204" pitchFamily="50" charset="-128"/>
                  <a:ea typeface="Meiryo UI" panose="020B0604030504040204" pitchFamily="50" charset="-128"/>
                </a:rPr>
                <a:t>再生可能エネルギーの利用拡大</a:t>
              </a:r>
              <a:r>
                <a:rPr lang="ja-JP" altLang="en-US" sz="1200" dirty="0">
                  <a:solidFill>
                    <a:schemeClr val="tx1"/>
                  </a:solidFill>
                  <a:latin typeface="Meiryo UI" panose="020B0604030504040204" pitchFamily="50" charset="-128"/>
                  <a:ea typeface="Meiryo UI" panose="020B0604030504040204" pitchFamily="50" charset="-128"/>
                </a:rPr>
                <a:t>に貢献</a:t>
              </a:r>
              <a:endParaRPr kumimoji="1" lang="en-US" altLang="ja-JP" sz="1200" dirty="0">
                <a:solidFill>
                  <a:srgbClr val="0070C0"/>
                </a:solidFill>
                <a:latin typeface="Meiryo UI" panose="020B0604030504040204" pitchFamily="50" charset="-128"/>
                <a:ea typeface="Meiryo UI" panose="020B0604030504040204" pitchFamily="50" charset="-128"/>
              </a:endParaRPr>
            </a:p>
          </p:txBody>
        </p:sp>
      </p:grpSp>
      <p:sp>
        <p:nvSpPr>
          <p:cNvPr id="282" name="テキスト ボックス 281">
            <a:extLst>
              <a:ext uri="{FF2B5EF4-FFF2-40B4-BE49-F238E27FC236}">
                <a16:creationId xmlns:a16="http://schemas.microsoft.com/office/drawing/2014/main" id="{759043FB-1106-4320-82D9-261B1043EE70}"/>
              </a:ext>
            </a:extLst>
          </p:cNvPr>
          <p:cNvSpPr txBox="1"/>
          <p:nvPr/>
        </p:nvSpPr>
        <p:spPr>
          <a:xfrm>
            <a:off x="6694094" y="2775504"/>
            <a:ext cx="1470042" cy="338554"/>
          </a:xfrm>
          <a:prstGeom prst="rect">
            <a:avLst/>
          </a:prstGeom>
          <a:noFill/>
        </p:spPr>
        <p:txBody>
          <a:bodyPr wrap="square">
            <a:spAutoFit/>
          </a:bodyPr>
          <a:lstStyle/>
          <a:p>
            <a:pPr algn="ctr">
              <a:spcBef>
                <a:spcPts val="100"/>
              </a:spcBef>
              <a:spcAft>
                <a:spcPts val="100"/>
              </a:spcAft>
            </a:pPr>
            <a:r>
              <a:rPr lang="ja-JP" altLang="en-US" sz="800" dirty="0">
                <a:latin typeface="Meiryo UI" panose="020B0604030504040204" pitchFamily="50" charset="-128"/>
                <a:ea typeface="Meiryo UI" panose="020B0604030504040204" pitchFamily="50" charset="-128"/>
              </a:rPr>
              <a:t>（積水化学工業株式会社</a:t>
            </a:r>
            <a:br>
              <a:rPr lang="en-US" altLang="ja-JP" sz="800" dirty="0">
                <a:latin typeface="Meiryo UI" panose="020B0604030504040204" pitchFamily="50" charset="-128"/>
                <a:ea typeface="Meiryo UI" panose="020B0604030504040204" pitchFamily="50" charset="-128"/>
              </a:rPr>
            </a:br>
            <a:r>
              <a:rPr lang="ja-JP" altLang="en-US" sz="800" dirty="0">
                <a:latin typeface="Meiryo UI" panose="020B0604030504040204" pitchFamily="50" charset="-128"/>
                <a:ea typeface="Meiryo UI" panose="020B0604030504040204" pitchFamily="50" charset="-128"/>
              </a:rPr>
              <a:t>プレスリリース資料</a:t>
            </a:r>
            <a:r>
              <a:rPr lang="en-US" altLang="ja-JP" sz="800" dirty="0">
                <a:latin typeface="Meiryo UI" panose="020B0604030504040204" pitchFamily="50" charset="-128"/>
                <a:ea typeface="Meiryo UI" panose="020B0604030504040204" pitchFamily="50" charset="-128"/>
              </a:rPr>
              <a:t>(2023.7))</a:t>
            </a:r>
          </a:p>
        </p:txBody>
      </p:sp>
      <p:grpSp>
        <p:nvGrpSpPr>
          <p:cNvPr id="45" name="グループ化 44">
            <a:extLst>
              <a:ext uri="{FF2B5EF4-FFF2-40B4-BE49-F238E27FC236}">
                <a16:creationId xmlns:a16="http://schemas.microsoft.com/office/drawing/2014/main" id="{48A9FB35-A815-4719-84B4-44733BF63EAD}"/>
              </a:ext>
            </a:extLst>
          </p:cNvPr>
          <p:cNvGrpSpPr/>
          <p:nvPr/>
        </p:nvGrpSpPr>
        <p:grpSpPr>
          <a:xfrm>
            <a:off x="296475" y="3159539"/>
            <a:ext cx="4644000" cy="1664722"/>
            <a:chOff x="5003409" y="3147790"/>
            <a:chExt cx="4644000" cy="1664722"/>
          </a:xfrm>
        </p:grpSpPr>
        <p:sp>
          <p:nvSpPr>
            <p:cNvPr id="288" name="四角形: 角を丸くする 287">
              <a:extLst>
                <a:ext uri="{FF2B5EF4-FFF2-40B4-BE49-F238E27FC236}">
                  <a16:creationId xmlns:a16="http://schemas.microsoft.com/office/drawing/2014/main" id="{A09BBA99-2E75-4DD6-8FF2-6387891F725E}"/>
                </a:ext>
              </a:extLst>
            </p:cNvPr>
            <p:cNvSpPr/>
            <p:nvPr/>
          </p:nvSpPr>
          <p:spPr>
            <a:xfrm>
              <a:off x="5003409" y="3147790"/>
              <a:ext cx="4644000" cy="1656000"/>
            </a:xfrm>
            <a:prstGeom prst="roundRect">
              <a:avLst>
                <a:gd name="adj" fmla="val 7042"/>
              </a:avLst>
            </a:prstGeom>
            <a:solidFill>
              <a:srgbClr val="EF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 name="グループ化 21">
              <a:extLst>
                <a:ext uri="{FF2B5EF4-FFF2-40B4-BE49-F238E27FC236}">
                  <a16:creationId xmlns:a16="http://schemas.microsoft.com/office/drawing/2014/main" id="{DE503DAA-D62A-4C89-8BCE-C131ABCFD7D1}"/>
                </a:ext>
              </a:extLst>
            </p:cNvPr>
            <p:cNvGrpSpPr/>
            <p:nvPr/>
          </p:nvGrpSpPr>
          <p:grpSpPr>
            <a:xfrm>
              <a:off x="5428794" y="3608368"/>
              <a:ext cx="3704176" cy="1007408"/>
              <a:chOff x="5592011" y="3562610"/>
              <a:chExt cx="3371768" cy="893772"/>
            </a:xfrm>
          </p:grpSpPr>
          <p:sp>
            <p:nvSpPr>
              <p:cNvPr id="194" name="テキスト ボックス 17">
                <a:extLst>
                  <a:ext uri="{FF2B5EF4-FFF2-40B4-BE49-F238E27FC236}">
                    <a16:creationId xmlns:a16="http://schemas.microsoft.com/office/drawing/2014/main" id="{77A2EADF-C0D5-4834-8D3F-29426CD3E2ED}"/>
                  </a:ext>
                </a:extLst>
              </p:cNvPr>
              <p:cNvSpPr txBox="1"/>
              <p:nvPr/>
            </p:nvSpPr>
            <p:spPr>
              <a:xfrm>
                <a:off x="5592011" y="4240938"/>
                <a:ext cx="123305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真空断熱パネル</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5" name="右矢印 74">
                <a:extLst>
                  <a:ext uri="{FF2B5EF4-FFF2-40B4-BE49-F238E27FC236}">
                    <a16:creationId xmlns:a16="http://schemas.microsoft.com/office/drawing/2014/main" id="{98F8BFD7-5629-41F1-B08A-E6A2D58C9D7D}"/>
                  </a:ext>
                </a:extLst>
              </p:cNvPr>
              <p:cNvSpPr/>
              <p:nvPr/>
            </p:nvSpPr>
            <p:spPr>
              <a:xfrm>
                <a:off x="6568254" y="3811126"/>
                <a:ext cx="139580" cy="272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196" name="テキスト ボックス 25">
                <a:extLst>
                  <a:ext uri="{FF2B5EF4-FFF2-40B4-BE49-F238E27FC236}">
                    <a16:creationId xmlns:a16="http://schemas.microsoft.com/office/drawing/2014/main" id="{EC3BD488-4836-4015-8724-60943CC04F2A}"/>
                  </a:ext>
                </a:extLst>
              </p:cNvPr>
              <p:cNvSpPr txBox="1"/>
              <p:nvPr/>
            </p:nvSpPr>
            <p:spPr>
              <a:xfrm>
                <a:off x="6684258" y="4240937"/>
                <a:ext cx="10236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solidFill>
                      <a:prstClr val="black"/>
                    </a:solidFill>
                    <a:latin typeface="Meiryo UI" panose="020B0604030504040204" pitchFamily="50" charset="-128"/>
                    <a:ea typeface="Meiryo UI" panose="020B0604030504040204" pitchFamily="50" charset="-128"/>
                  </a:rPr>
                  <a:t>輸送ボックス</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97" name="図 196">
                <a:extLst>
                  <a:ext uri="{FF2B5EF4-FFF2-40B4-BE49-F238E27FC236}">
                    <a16:creationId xmlns:a16="http://schemas.microsoft.com/office/drawing/2014/main" id="{7F4A2660-62BA-4BAC-8F8C-BF109EBFF427}"/>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937715" y="3585180"/>
                <a:ext cx="589772" cy="669026"/>
              </a:xfrm>
              <a:prstGeom prst="rect">
                <a:avLst/>
              </a:prstGeom>
            </p:spPr>
          </p:pic>
          <p:pic>
            <p:nvPicPr>
              <p:cNvPr id="198" name="図 197">
                <a:extLst>
                  <a:ext uri="{FF2B5EF4-FFF2-40B4-BE49-F238E27FC236}">
                    <a16:creationId xmlns:a16="http://schemas.microsoft.com/office/drawing/2014/main" id="{22B6EFA7-D2A7-4931-8F34-3683A5689B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22298" y="3563446"/>
                <a:ext cx="821041" cy="703749"/>
              </a:xfrm>
              <a:prstGeom prst="rect">
                <a:avLst/>
              </a:prstGeom>
            </p:spPr>
          </p:pic>
          <p:sp>
            <p:nvSpPr>
              <p:cNvPr id="199" name="テキスト ボックス 25">
                <a:extLst>
                  <a:ext uri="{FF2B5EF4-FFF2-40B4-BE49-F238E27FC236}">
                    <a16:creationId xmlns:a16="http://schemas.microsoft.com/office/drawing/2014/main" id="{1CEF2C54-E45D-40E6-AA10-4025B6C82EBF}"/>
                  </a:ext>
                </a:extLst>
              </p:cNvPr>
              <p:cNvSpPr txBox="1"/>
              <p:nvPr/>
            </p:nvSpPr>
            <p:spPr>
              <a:xfrm>
                <a:off x="7636600" y="4237411"/>
                <a:ext cx="1282023"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保冷コンテナ</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00" name="図 199">
                <a:extLst>
                  <a:ext uri="{FF2B5EF4-FFF2-40B4-BE49-F238E27FC236}">
                    <a16:creationId xmlns:a16="http://schemas.microsoft.com/office/drawing/2014/main" id="{4C3589B8-824C-40E5-AFC6-DFAE01CE34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19734" y="3562610"/>
                <a:ext cx="1344045" cy="703749"/>
              </a:xfrm>
              <a:prstGeom prst="rect">
                <a:avLst/>
              </a:prstGeom>
            </p:spPr>
          </p:pic>
        </p:grpSp>
        <p:sp>
          <p:nvSpPr>
            <p:cNvPr id="293" name="正方形/長方形 292">
              <a:extLst>
                <a:ext uri="{FF2B5EF4-FFF2-40B4-BE49-F238E27FC236}">
                  <a16:creationId xmlns:a16="http://schemas.microsoft.com/office/drawing/2014/main" id="{A958BFF5-CC4E-4BD3-BA43-EAEFA8A32DF5}"/>
                </a:ext>
              </a:extLst>
            </p:cNvPr>
            <p:cNvSpPr/>
            <p:nvPr/>
          </p:nvSpPr>
          <p:spPr>
            <a:xfrm>
              <a:off x="5038151" y="3177420"/>
              <a:ext cx="4572000" cy="517588"/>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spcBef>
                  <a:spcPts val="100"/>
                </a:spcBef>
                <a:spcAft>
                  <a:spcPts val="100"/>
                </a:spcAft>
              </a:pPr>
              <a:r>
                <a:rPr kumimoji="1" lang="ja-JP" altLang="en-US" sz="1000" b="1" dirty="0">
                  <a:solidFill>
                    <a:srgbClr val="0070C0"/>
                  </a:solidFill>
                  <a:latin typeface="Meiryo UI" panose="020B0604030504040204" pitchFamily="50" charset="-128"/>
                  <a:ea typeface="Meiryo UI" panose="020B0604030504040204" pitchFamily="50" charset="-128"/>
                </a:rPr>
                <a:t>● </a:t>
              </a:r>
              <a:r>
                <a:rPr kumimoji="1" lang="ja-JP" altLang="en-US" sz="1000" b="1" i="1" u="sng" dirty="0">
                  <a:solidFill>
                    <a:schemeClr val="tx1"/>
                  </a:solidFill>
                  <a:latin typeface="Meiryo UI" panose="020B0604030504040204" pitchFamily="50" charset="-128"/>
                  <a:ea typeface="Meiryo UI" panose="020B0604030504040204" pitchFamily="50" charset="-128"/>
                </a:rPr>
                <a:t>まほうびんの真空断熱技術を活用した、</a:t>
              </a:r>
              <a:r>
                <a:rPr lang="ja-JP" altLang="en-US" sz="1000" b="1" u="sng" dirty="0">
                  <a:solidFill>
                    <a:schemeClr val="tx1"/>
                  </a:solidFill>
                  <a:latin typeface="Meiryo UI" panose="020B0604030504040204" pitchFamily="50" charset="-128"/>
                  <a:ea typeface="Meiryo UI" panose="020B0604030504040204" pitchFamily="50" charset="-128"/>
                </a:rPr>
                <a:t>ステンレス密封長寿命不燃真空断熱パネル</a:t>
              </a:r>
              <a:br>
                <a:rPr lang="en-US" altLang="ja-JP" sz="1000" b="1" u="sng" dirty="0">
                  <a:solidFill>
                    <a:schemeClr val="tx1"/>
                  </a:solidFill>
                  <a:latin typeface="Meiryo UI" panose="020B0604030504040204" pitchFamily="50" charset="-128"/>
                  <a:ea typeface="Meiryo UI" panose="020B0604030504040204" pitchFamily="50" charset="-128"/>
                </a:rPr>
              </a:br>
              <a:r>
                <a:rPr lang="ja-JP" altLang="en-US" sz="1000" dirty="0">
                  <a:solidFill>
                    <a:schemeClr val="tx1"/>
                  </a:solidFill>
                  <a:latin typeface="Meiryo UI" panose="020B0604030504040204" pitchFamily="50" charset="-128"/>
                  <a:ea typeface="Meiryo UI" panose="020B0604030504040204" pitchFamily="50" charset="-128"/>
                </a:rPr>
                <a:t>　  を輸送ボックス等に組み込み、コールド飲料の輸送に使用　</a:t>
              </a:r>
              <a:r>
                <a:rPr lang="en-US" altLang="ja-JP" sz="1000" b="1" dirty="0">
                  <a:solidFill>
                    <a:srgbClr val="FF9933"/>
                  </a:solidFill>
                  <a:latin typeface="Meiryo UI" panose="020B0604030504040204" pitchFamily="50" charset="-128"/>
                  <a:ea typeface="Meiryo UI" panose="020B0604030504040204" pitchFamily="50" charset="-128"/>
                </a:rPr>
                <a:t>【</a:t>
              </a:r>
              <a:r>
                <a:rPr lang="ja-JP" altLang="en-US" sz="1000" b="1" dirty="0">
                  <a:solidFill>
                    <a:srgbClr val="FF9933"/>
                  </a:solidFill>
                  <a:latin typeface="Meiryo UI" panose="020B0604030504040204" pitchFamily="50" charset="-128"/>
                  <a:ea typeface="Meiryo UI" panose="020B0604030504040204" pitchFamily="50" charset="-128"/>
                </a:rPr>
                <a:t>会場内</a:t>
              </a:r>
              <a:r>
                <a:rPr lang="en-US" altLang="ja-JP" sz="1000" b="1" dirty="0">
                  <a:solidFill>
                    <a:srgbClr val="FF9933"/>
                  </a:solidFill>
                  <a:latin typeface="Meiryo UI" panose="020B0604030504040204" pitchFamily="50" charset="-128"/>
                  <a:ea typeface="Meiryo UI" panose="020B0604030504040204" pitchFamily="50" charset="-128"/>
                </a:rPr>
                <a:t>】</a:t>
              </a:r>
              <a:r>
                <a:rPr lang="en-US" altLang="ja-JP" sz="1000" b="1" dirty="0">
                  <a:solidFill>
                    <a:srgbClr val="0070C0"/>
                  </a:solidFill>
                  <a:latin typeface="Meiryo UI" panose="020B0604030504040204" pitchFamily="50" charset="-128"/>
                  <a:ea typeface="Meiryo UI" panose="020B0604030504040204" pitchFamily="50" charset="-128"/>
                </a:rPr>
                <a:t>【</a:t>
              </a:r>
              <a:r>
                <a:rPr lang="ja-JP" altLang="en-US" sz="1000" b="1" dirty="0">
                  <a:solidFill>
                    <a:srgbClr val="0070C0"/>
                  </a:solidFill>
                  <a:latin typeface="Meiryo UI" panose="020B0604030504040204" pitchFamily="50" charset="-128"/>
                  <a:ea typeface="Meiryo UI" panose="020B0604030504040204" pitchFamily="50" charset="-128"/>
                </a:rPr>
                <a:t>会場外</a:t>
              </a:r>
              <a:r>
                <a:rPr lang="en-US" altLang="ja-JP" sz="1000" b="1" dirty="0">
                  <a:solidFill>
                    <a:srgbClr val="0070C0"/>
                  </a:solidFill>
                  <a:latin typeface="Meiryo UI" panose="020B0604030504040204" pitchFamily="50" charset="-128"/>
                  <a:ea typeface="Meiryo UI" panose="020B0604030504040204" pitchFamily="50" charset="-128"/>
                </a:rPr>
                <a:t>】</a:t>
              </a:r>
            </a:p>
          </p:txBody>
        </p:sp>
        <p:sp>
          <p:nvSpPr>
            <p:cNvPr id="295" name="正方形/長方形 294">
              <a:extLst>
                <a:ext uri="{FF2B5EF4-FFF2-40B4-BE49-F238E27FC236}">
                  <a16:creationId xmlns:a16="http://schemas.microsoft.com/office/drawing/2014/main" id="{3947033E-412D-4B26-BCDC-EC76727D4788}"/>
                </a:ext>
              </a:extLst>
            </p:cNvPr>
            <p:cNvSpPr/>
            <p:nvPr/>
          </p:nvSpPr>
          <p:spPr>
            <a:xfrm>
              <a:off x="5038151" y="4546457"/>
              <a:ext cx="4572000" cy="266055"/>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1450" indent="11113" algn="ctr">
                <a:spcBef>
                  <a:spcPts val="600"/>
                </a:spcBef>
                <a:spcAft>
                  <a:spcPts val="100"/>
                </a:spcAft>
                <a:buClr>
                  <a:srgbClr val="0070C0"/>
                </a:buClr>
                <a:buFont typeface="Meiryo UI" panose="020B0604030504040204" pitchFamily="50" charset="-128"/>
                <a:buChar char="➡"/>
              </a:pPr>
              <a:r>
                <a:rPr lang="ja-JP" altLang="en-US" sz="1050" b="1" dirty="0">
                  <a:solidFill>
                    <a:schemeClr val="tx1"/>
                  </a:solidFill>
                  <a:latin typeface="Meiryo UI" panose="020B0604030504040204" pitchFamily="50" charset="-128"/>
                  <a:ea typeface="Meiryo UI" panose="020B0604030504040204" pitchFamily="50" charset="-128"/>
                </a:rPr>
                <a:t> </a:t>
              </a:r>
              <a:r>
                <a:rPr lang="ja-JP" altLang="en-US" sz="1050" b="1" u="sng" dirty="0">
                  <a:solidFill>
                    <a:schemeClr val="tx1"/>
                  </a:solidFill>
                  <a:latin typeface="Meiryo UI" panose="020B0604030504040204" pitchFamily="50" charset="-128"/>
                  <a:ea typeface="Meiryo UI" panose="020B0604030504040204" pitchFamily="50" charset="-128"/>
                </a:rPr>
                <a:t>保冷輸送の省エネ</a:t>
              </a:r>
              <a:r>
                <a:rPr lang="ja-JP" altLang="en-US" sz="1050" dirty="0">
                  <a:solidFill>
                    <a:schemeClr val="tx1"/>
                  </a:solidFill>
                  <a:latin typeface="Meiryo UI" panose="020B0604030504040204" pitchFamily="50" charset="-128"/>
                  <a:ea typeface="Meiryo UI" panose="020B0604030504040204" pitchFamily="50" charset="-128"/>
                </a:rPr>
                <a:t>に貢献</a:t>
              </a:r>
              <a:endParaRPr kumimoji="1" lang="en-US" altLang="ja-JP" sz="1050" dirty="0">
                <a:solidFill>
                  <a:srgbClr val="0070C0"/>
                </a:solidFill>
                <a:latin typeface="Meiryo UI" panose="020B0604030504040204" pitchFamily="50" charset="-128"/>
                <a:ea typeface="Meiryo UI" panose="020B0604030504040204" pitchFamily="50" charset="-128"/>
              </a:endParaRPr>
            </a:p>
          </p:txBody>
        </p:sp>
      </p:grpSp>
      <p:sp>
        <p:nvSpPr>
          <p:cNvPr id="289" name="四角形: 角を丸くする 288">
            <a:extLst>
              <a:ext uri="{FF2B5EF4-FFF2-40B4-BE49-F238E27FC236}">
                <a16:creationId xmlns:a16="http://schemas.microsoft.com/office/drawing/2014/main" id="{C1C73832-9BFD-4B32-A3D4-F73F46802D79}"/>
              </a:ext>
            </a:extLst>
          </p:cNvPr>
          <p:cNvSpPr/>
          <p:nvPr/>
        </p:nvSpPr>
        <p:spPr>
          <a:xfrm>
            <a:off x="5003409" y="4901219"/>
            <a:ext cx="4644000" cy="1656000"/>
          </a:xfrm>
          <a:prstGeom prst="roundRect">
            <a:avLst>
              <a:gd name="adj" fmla="val 704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7" name="正方形/長方形 296">
            <a:extLst>
              <a:ext uri="{FF2B5EF4-FFF2-40B4-BE49-F238E27FC236}">
                <a16:creationId xmlns:a16="http://schemas.microsoft.com/office/drawing/2014/main" id="{A138FC52-E100-441A-9B2A-4C0513E51182}"/>
              </a:ext>
            </a:extLst>
          </p:cNvPr>
          <p:cNvSpPr/>
          <p:nvPr/>
        </p:nvSpPr>
        <p:spPr>
          <a:xfrm>
            <a:off x="5038151" y="6265393"/>
            <a:ext cx="4572000" cy="266055"/>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indent="182563">
              <a:spcBef>
                <a:spcPts val="600"/>
              </a:spcBef>
              <a:spcAft>
                <a:spcPts val="100"/>
              </a:spcAft>
              <a:buClr>
                <a:srgbClr val="0070C0"/>
              </a:buClr>
              <a:buFont typeface="Meiryo UI" panose="020B0604030504040204" pitchFamily="50" charset="-128"/>
              <a:buChar char="➡"/>
            </a:pPr>
            <a:r>
              <a:rPr lang="ja-JP" altLang="en-US" sz="1050" b="1" dirty="0">
                <a:solidFill>
                  <a:schemeClr val="tx1"/>
                </a:solidFill>
                <a:latin typeface="Meiryo UI" panose="020B0604030504040204" pitchFamily="50" charset="-128"/>
                <a:ea typeface="Meiryo UI" panose="020B0604030504040204" pitchFamily="50" charset="-128"/>
              </a:rPr>
              <a:t> </a:t>
            </a:r>
            <a:r>
              <a:rPr lang="ja-JP" altLang="en-US" sz="1050" b="1" u="sng" dirty="0">
                <a:solidFill>
                  <a:schemeClr val="tx1"/>
                </a:solidFill>
                <a:latin typeface="Meiryo UI" panose="020B0604030504040204" pitchFamily="50" charset="-128"/>
                <a:ea typeface="Meiryo UI" panose="020B0604030504040204" pitchFamily="50" charset="-128"/>
              </a:rPr>
              <a:t>炭酸金属を製品化して販売できる持続可能性のあるモデル</a:t>
            </a:r>
            <a:r>
              <a:rPr lang="ja-JP" altLang="en-US" sz="1050" dirty="0">
                <a:solidFill>
                  <a:schemeClr val="tx1"/>
                </a:solidFill>
                <a:latin typeface="Meiryo UI" panose="020B0604030504040204" pitchFamily="50" charset="-128"/>
                <a:ea typeface="Meiryo UI" panose="020B0604030504040204" pitchFamily="50" charset="-128"/>
              </a:rPr>
              <a:t>を構築</a:t>
            </a:r>
            <a:endParaRPr kumimoji="1" lang="en-US" altLang="ja-JP" sz="1050" dirty="0">
              <a:solidFill>
                <a:srgbClr val="0070C0"/>
              </a:solidFill>
              <a:latin typeface="Meiryo UI" panose="020B0604030504040204" pitchFamily="50" charset="-128"/>
              <a:ea typeface="Meiryo UI" panose="020B0604030504040204" pitchFamily="50" charset="-128"/>
            </a:endParaRPr>
          </a:p>
        </p:txBody>
      </p:sp>
      <p:sp>
        <p:nvSpPr>
          <p:cNvPr id="303" name="正方形/長方形 302">
            <a:extLst>
              <a:ext uri="{FF2B5EF4-FFF2-40B4-BE49-F238E27FC236}">
                <a16:creationId xmlns:a16="http://schemas.microsoft.com/office/drawing/2014/main" id="{AF8B67AF-F0C3-4C2D-B9AE-F9CCA7D35DD2}"/>
              </a:ext>
            </a:extLst>
          </p:cNvPr>
          <p:cNvSpPr/>
          <p:nvPr/>
        </p:nvSpPr>
        <p:spPr>
          <a:xfrm>
            <a:off x="5038151" y="4951804"/>
            <a:ext cx="4572000" cy="517588"/>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spcBef>
                <a:spcPts val="100"/>
              </a:spcBef>
              <a:spcAft>
                <a:spcPts val="100"/>
              </a:spcAft>
            </a:pPr>
            <a:r>
              <a:rPr kumimoji="1" lang="ja-JP" altLang="en-US" sz="1000" b="1" dirty="0">
                <a:solidFill>
                  <a:srgbClr val="0070C0"/>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 </a:t>
            </a:r>
            <a:r>
              <a:rPr kumimoji="1" lang="en-US" altLang="ja-JP" sz="1000" b="1" u="sng" dirty="0">
                <a:solidFill>
                  <a:schemeClr val="tx1"/>
                </a:solidFill>
                <a:latin typeface="Meiryo UI" panose="020B0604030504040204" pitchFamily="50" charset="-128"/>
                <a:ea typeface="Meiryo UI" panose="020B0604030504040204" pitchFamily="50" charset="-128"/>
              </a:rPr>
              <a:t>CO₂</a:t>
            </a:r>
            <a:r>
              <a:rPr kumimoji="1" lang="ja-JP" altLang="en-US" sz="1000" b="1" u="sng" dirty="0">
                <a:solidFill>
                  <a:schemeClr val="tx1"/>
                </a:solidFill>
                <a:latin typeface="Meiryo UI" panose="020B0604030504040204" pitchFamily="50" charset="-128"/>
                <a:ea typeface="Meiryo UI" panose="020B0604030504040204" pitchFamily="50" charset="-128"/>
              </a:rPr>
              <a:t>を吸収し炭酸⾦属として固定化する装置の稼働、</a:t>
            </a:r>
            <a:br>
              <a:rPr kumimoji="1" lang="en-US" altLang="ja-JP" sz="1000" b="1" dirty="0">
                <a:solidFill>
                  <a:schemeClr val="tx1"/>
                </a:solidFill>
                <a:latin typeface="Meiryo UI" panose="020B0604030504040204" pitchFamily="50" charset="-128"/>
                <a:ea typeface="Meiryo UI" panose="020B0604030504040204" pitchFamily="50" charset="-128"/>
              </a:rPr>
            </a:br>
            <a:r>
              <a:rPr kumimoji="1" lang="ja-JP" altLang="en-US" sz="1000" b="1"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炭酸金属を用いた実用品等の展示・製作体験等　</a:t>
            </a:r>
            <a:r>
              <a:rPr lang="en-US" altLang="ja-JP" sz="1000" b="1" dirty="0">
                <a:solidFill>
                  <a:srgbClr val="FF9933"/>
                </a:solidFill>
                <a:latin typeface="Meiryo UI" panose="020B0604030504040204" pitchFamily="50" charset="-128"/>
                <a:ea typeface="Meiryo UI" panose="020B0604030504040204" pitchFamily="50" charset="-128"/>
              </a:rPr>
              <a:t>【</a:t>
            </a:r>
            <a:r>
              <a:rPr lang="ja-JP" altLang="en-US" sz="1000" b="1" dirty="0">
                <a:solidFill>
                  <a:srgbClr val="FF9933"/>
                </a:solidFill>
                <a:latin typeface="Meiryo UI" panose="020B0604030504040204" pitchFamily="50" charset="-128"/>
                <a:ea typeface="Meiryo UI" panose="020B0604030504040204" pitchFamily="50" charset="-128"/>
              </a:rPr>
              <a:t>会場内</a:t>
            </a:r>
            <a:r>
              <a:rPr lang="en-US" altLang="ja-JP" sz="1000" b="1" dirty="0">
                <a:solidFill>
                  <a:srgbClr val="FF9933"/>
                </a:solidFill>
                <a:latin typeface="Meiryo UI" panose="020B0604030504040204" pitchFamily="50" charset="-128"/>
                <a:ea typeface="Meiryo UI" panose="020B0604030504040204" pitchFamily="50" charset="-128"/>
              </a:rPr>
              <a:t>】</a:t>
            </a:r>
          </a:p>
        </p:txBody>
      </p:sp>
      <p:grpSp>
        <p:nvGrpSpPr>
          <p:cNvPr id="47" name="グループ化 46">
            <a:extLst>
              <a:ext uri="{FF2B5EF4-FFF2-40B4-BE49-F238E27FC236}">
                <a16:creationId xmlns:a16="http://schemas.microsoft.com/office/drawing/2014/main" id="{CC39D457-D247-4431-952D-BBD4B16C5AA1}"/>
              </a:ext>
            </a:extLst>
          </p:cNvPr>
          <p:cNvGrpSpPr/>
          <p:nvPr/>
        </p:nvGrpSpPr>
        <p:grpSpPr>
          <a:xfrm>
            <a:off x="278816" y="4901219"/>
            <a:ext cx="4644000" cy="1656000"/>
            <a:chOff x="278816" y="4901219"/>
            <a:chExt cx="4644000" cy="1656000"/>
          </a:xfrm>
        </p:grpSpPr>
        <p:sp>
          <p:nvSpPr>
            <p:cNvPr id="287" name="四角形: 角を丸くする 286">
              <a:extLst>
                <a:ext uri="{FF2B5EF4-FFF2-40B4-BE49-F238E27FC236}">
                  <a16:creationId xmlns:a16="http://schemas.microsoft.com/office/drawing/2014/main" id="{450561F4-7110-45A9-92C4-FBDF9ED6527C}"/>
                </a:ext>
              </a:extLst>
            </p:cNvPr>
            <p:cNvSpPr/>
            <p:nvPr/>
          </p:nvSpPr>
          <p:spPr>
            <a:xfrm>
              <a:off x="278816" y="4901219"/>
              <a:ext cx="4644000" cy="1656000"/>
            </a:xfrm>
            <a:prstGeom prst="roundRect">
              <a:avLst>
                <a:gd name="adj" fmla="val 7042"/>
              </a:avLst>
            </a:prstGeom>
            <a:solidFill>
              <a:srgbClr val="EF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8" name="右矢印 74">
              <a:extLst>
                <a:ext uri="{FF2B5EF4-FFF2-40B4-BE49-F238E27FC236}">
                  <a16:creationId xmlns:a16="http://schemas.microsoft.com/office/drawing/2014/main" id="{B260D8E5-6F76-4C71-9786-7B32374AAC0F}"/>
                </a:ext>
              </a:extLst>
            </p:cNvPr>
            <p:cNvSpPr/>
            <p:nvPr/>
          </p:nvSpPr>
          <p:spPr>
            <a:xfrm>
              <a:off x="2497863" y="5487522"/>
              <a:ext cx="231007" cy="517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pic>
          <p:nvPicPr>
            <p:cNvPr id="189" name="Google Shape;598;p40">
              <a:extLst>
                <a:ext uri="{FF2B5EF4-FFF2-40B4-BE49-F238E27FC236}">
                  <a16:creationId xmlns:a16="http://schemas.microsoft.com/office/drawing/2014/main" id="{E4D41EF9-D546-4DC3-A76E-8962DF7E71C3}"/>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305952" y="5435574"/>
              <a:ext cx="1157147" cy="621485"/>
            </a:xfrm>
            <a:prstGeom prst="rect">
              <a:avLst/>
            </a:prstGeom>
            <a:noFill/>
            <a:ln>
              <a:noFill/>
            </a:ln>
          </p:spPr>
        </p:pic>
        <p:pic>
          <p:nvPicPr>
            <p:cNvPr id="190" name="図 189">
              <a:extLst>
                <a:ext uri="{FF2B5EF4-FFF2-40B4-BE49-F238E27FC236}">
                  <a16:creationId xmlns:a16="http://schemas.microsoft.com/office/drawing/2014/main" id="{126CFD37-CD2E-4318-A25C-FA66E033832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63634" y="5429303"/>
              <a:ext cx="1157147" cy="634027"/>
            </a:xfrm>
            <a:prstGeom prst="rect">
              <a:avLst/>
            </a:prstGeom>
          </p:spPr>
        </p:pic>
        <p:sp>
          <p:nvSpPr>
            <p:cNvPr id="290" name="正方形/長方形 289">
              <a:extLst>
                <a:ext uri="{FF2B5EF4-FFF2-40B4-BE49-F238E27FC236}">
                  <a16:creationId xmlns:a16="http://schemas.microsoft.com/office/drawing/2014/main" id="{B0E8F69C-D924-4023-8D0A-BB1B8EC4D676}"/>
                </a:ext>
              </a:extLst>
            </p:cNvPr>
            <p:cNvSpPr/>
            <p:nvPr/>
          </p:nvSpPr>
          <p:spPr>
            <a:xfrm>
              <a:off x="299817" y="4951804"/>
              <a:ext cx="4572000" cy="517588"/>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spcBef>
                  <a:spcPts val="100"/>
                </a:spcBef>
                <a:spcAft>
                  <a:spcPts val="100"/>
                </a:spcAft>
              </a:pPr>
              <a:r>
                <a:rPr kumimoji="1" lang="ja-JP" altLang="en-US" sz="1000" b="1" dirty="0">
                  <a:solidFill>
                    <a:srgbClr val="0070C0"/>
                  </a:solidFill>
                  <a:latin typeface="Meiryo UI" panose="020B0604030504040204" pitchFamily="50" charset="-128"/>
                  <a:ea typeface="Meiryo UI" panose="020B0604030504040204" pitchFamily="50" charset="-128"/>
                </a:rPr>
                <a:t>● </a:t>
              </a:r>
              <a:r>
                <a:rPr kumimoji="1" lang="ja-JP" altLang="en-US" sz="1000" b="1" u="sng" dirty="0">
                  <a:solidFill>
                    <a:schemeClr val="tx1"/>
                  </a:solidFill>
                  <a:latin typeface="Meiryo UI" panose="020B0604030504040204" pitchFamily="50" charset="-128"/>
                  <a:ea typeface="Meiryo UI" panose="020B0604030504040204" pitchFamily="50" charset="-128"/>
                </a:rPr>
                <a:t>ハイパワーレーザーを高精度で連続照射し、対象物を加工する技術</a:t>
              </a:r>
              <a:r>
                <a:rPr lang="ja-JP" altLang="en-US" sz="1000" dirty="0">
                  <a:solidFill>
                    <a:schemeClr val="tx1"/>
                  </a:solidFill>
                  <a:latin typeface="Meiryo UI" panose="020B0604030504040204" pitchFamily="50" charset="-128"/>
                  <a:ea typeface="Meiryo UI" panose="020B0604030504040204" pitchFamily="50" charset="-128"/>
                </a:rPr>
                <a:t>を</a:t>
              </a:r>
              <a:br>
                <a:rPr lang="en-US" altLang="ja-JP" sz="1000" dirty="0">
                  <a:solidFill>
                    <a:schemeClr val="tx1"/>
                  </a:solidFill>
                  <a:latin typeface="Meiryo UI" panose="020B0604030504040204" pitchFamily="50" charset="-128"/>
                  <a:ea typeface="Meiryo UI" panose="020B0604030504040204" pitchFamily="50" charset="-128"/>
                </a:rPr>
              </a:br>
              <a:r>
                <a:rPr lang="ja-JP" altLang="en-US" sz="1000" dirty="0">
                  <a:solidFill>
                    <a:schemeClr val="tx1"/>
                  </a:solidFill>
                  <a:latin typeface="Meiryo UI" panose="020B0604030504040204" pitchFamily="50" charset="-128"/>
                  <a:ea typeface="Meiryo UI" panose="020B0604030504040204" pitchFamily="50" charset="-128"/>
                </a:rPr>
                <a:t>　　動画や施設見学会で紹介　</a:t>
              </a:r>
              <a:r>
                <a:rPr lang="en-US" altLang="ja-JP" sz="1000" b="1" dirty="0">
                  <a:solidFill>
                    <a:srgbClr val="FF9933"/>
                  </a:solidFill>
                  <a:latin typeface="Meiryo UI" panose="020B0604030504040204" pitchFamily="50" charset="-128"/>
                  <a:ea typeface="Meiryo UI" panose="020B0604030504040204" pitchFamily="50" charset="-128"/>
                </a:rPr>
                <a:t>【</a:t>
              </a:r>
              <a:r>
                <a:rPr lang="ja-JP" altLang="en-US" sz="1000" b="1" dirty="0">
                  <a:solidFill>
                    <a:srgbClr val="FF9933"/>
                  </a:solidFill>
                  <a:latin typeface="Meiryo UI" panose="020B0604030504040204" pitchFamily="50" charset="-128"/>
                  <a:ea typeface="Meiryo UI" panose="020B0604030504040204" pitchFamily="50" charset="-128"/>
                </a:rPr>
                <a:t>会場内</a:t>
              </a:r>
              <a:r>
                <a:rPr lang="en-US" altLang="ja-JP" sz="1000" b="1" dirty="0">
                  <a:solidFill>
                    <a:srgbClr val="FF9933"/>
                  </a:solidFill>
                  <a:latin typeface="Meiryo UI" panose="020B0604030504040204" pitchFamily="50" charset="-128"/>
                  <a:ea typeface="Meiryo UI" panose="020B0604030504040204" pitchFamily="50" charset="-128"/>
                </a:rPr>
                <a:t>】</a:t>
              </a:r>
              <a:r>
                <a:rPr lang="ja-JP" altLang="en-US" sz="1000" b="1" dirty="0">
                  <a:solidFill>
                    <a:srgbClr val="FF9933"/>
                  </a:solidFill>
                  <a:latin typeface="Meiryo UI" panose="020B0604030504040204" pitchFamily="50" charset="-128"/>
                  <a:ea typeface="Meiryo UI" panose="020B0604030504040204" pitchFamily="50" charset="-128"/>
                </a:rPr>
                <a:t>　</a:t>
              </a:r>
              <a:r>
                <a:rPr lang="ja-JP" altLang="en-US" sz="1000" dirty="0">
                  <a:solidFill>
                    <a:srgbClr val="FF9933"/>
                  </a:solidFill>
                  <a:latin typeface="Meiryo UI" panose="020B0604030504040204" pitchFamily="50" charset="-128"/>
                  <a:ea typeface="Meiryo UI" panose="020B0604030504040204" pitchFamily="50" charset="-128"/>
                </a:rPr>
                <a:t>大阪ヘルスケアパビリオン　</a:t>
              </a:r>
              <a:r>
                <a:rPr lang="en-US" altLang="ja-JP" sz="1000" b="1" dirty="0">
                  <a:solidFill>
                    <a:srgbClr val="0070C0"/>
                  </a:solidFill>
                  <a:latin typeface="Meiryo UI" panose="020B0604030504040204" pitchFamily="50" charset="-128"/>
                  <a:ea typeface="Meiryo UI" panose="020B0604030504040204" pitchFamily="50" charset="-128"/>
                </a:rPr>
                <a:t>【</a:t>
              </a:r>
              <a:r>
                <a:rPr lang="ja-JP" altLang="en-US" sz="1000" b="1" dirty="0">
                  <a:solidFill>
                    <a:srgbClr val="0070C0"/>
                  </a:solidFill>
                  <a:latin typeface="Meiryo UI" panose="020B0604030504040204" pitchFamily="50" charset="-128"/>
                  <a:ea typeface="Meiryo UI" panose="020B0604030504040204" pitchFamily="50" charset="-128"/>
                </a:rPr>
                <a:t>会場外</a:t>
              </a:r>
              <a:r>
                <a:rPr lang="en-US" altLang="ja-JP" sz="1000" b="1" dirty="0">
                  <a:solidFill>
                    <a:srgbClr val="0070C0"/>
                  </a:solidFill>
                  <a:latin typeface="Meiryo UI" panose="020B0604030504040204" pitchFamily="50" charset="-128"/>
                  <a:ea typeface="Meiryo UI" panose="020B0604030504040204" pitchFamily="50" charset="-128"/>
                </a:rPr>
                <a:t>】</a:t>
              </a:r>
              <a:r>
                <a:rPr lang="ja-JP" altLang="en-US" sz="1000" b="1" dirty="0">
                  <a:solidFill>
                    <a:srgbClr val="FF9933"/>
                  </a:solidFill>
                  <a:latin typeface="Meiryo UI" panose="020B0604030504040204" pitchFamily="50" charset="-128"/>
                  <a:ea typeface="Meiryo UI" panose="020B0604030504040204" pitchFamily="50" charset="-128"/>
                </a:rPr>
                <a:t>　</a:t>
              </a:r>
              <a:r>
                <a:rPr lang="ja-JP" altLang="en-US" sz="1000" dirty="0">
                  <a:solidFill>
                    <a:srgbClr val="0070C0"/>
                  </a:solidFill>
                  <a:latin typeface="Meiryo UI" panose="020B0604030504040204" pitchFamily="50" charset="-128"/>
                  <a:ea typeface="Meiryo UI" panose="020B0604030504040204" pitchFamily="50" charset="-128"/>
                </a:rPr>
                <a:t>吹田市</a:t>
              </a:r>
              <a:endParaRPr lang="en-US" altLang="ja-JP" sz="1000" dirty="0">
                <a:solidFill>
                  <a:srgbClr val="0070C0"/>
                </a:solidFill>
                <a:latin typeface="Meiryo UI" panose="020B0604030504040204" pitchFamily="50" charset="-128"/>
                <a:ea typeface="Meiryo UI" panose="020B0604030504040204" pitchFamily="50" charset="-128"/>
              </a:endParaRPr>
            </a:p>
          </p:txBody>
        </p:sp>
        <p:sp>
          <p:nvSpPr>
            <p:cNvPr id="292" name="正方形/長方形 291">
              <a:extLst>
                <a:ext uri="{FF2B5EF4-FFF2-40B4-BE49-F238E27FC236}">
                  <a16:creationId xmlns:a16="http://schemas.microsoft.com/office/drawing/2014/main" id="{D2647559-0CB8-4D17-A5C5-0074FFEB83B2}"/>
                </a:ext>
              </a:extLst>
            </p:cNvPr>
            <p:cNvSpPr/>
            <p:nvPr/>
          </p:nvSpPr>
          <p:spPr>
            <a:xfrm>
              <a:off x="299817" y="6268727"/>
              <a:ext cx="4572000" cy="259387"/>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92075" indent="90488">
                <a:spcBef>
                  <a:spcPts val="600"/>
                </a:spcBef>
                <a:spcAft>
                  <a:spcPts val="100"/>
                </a:spcAft>
                <a:buClr>
                  <a:srgbClr val="0070C0"/>
                </a:buClr>
                <a:buFont typeface="Meiryo UI" panose="020B0604030504040204" pitchFamily="50" charset="-128"/>
                <a:buChar char="➡"/>
              </a:pPr>
              <a:r>
                <a:rPr lang="ja-JP" altLang="en-US" sz="1050" b="1" dirty="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材料加工や半導体製造などの生産性向上により、</a:t>
              </a:r>
              <a:r>
                <a:rPr lang="en-US" altLang="ja-JP" sz="1050" b="1" u="sng" dirty="0">
                  <a:solidFill>
                    <a:schemeClr val="tx1"/>
                  </a:solidFill>
                  <a:latin typeface="Meiryo UI" panose="020B0604030504040204" pitchFamily="50" charset="-128"/>
                  <a:ea typeface="Meiryo UI" panose="020B0604030504040204" pitchFamily="50" charset="-128"/>
                </a:rPr>
                <a:t>CO₂</a:t>
              </a:r>
              <a:r>
                <a:rPr lang="ja-JP" altLang="en-US" sz="1050" b="1" u="sng" dirty="0">
                  <a:solidFill>
                    <a:schemeClr val="tx1"/>
                  </a:solidFill>
                  <a:latin typeface="Meiryo UI" panose="020B0604030504040204" pitchFamily="50" charset="-128"/>
                  <a:ea typeface="Meiryo UI" panose="020B0604030504040204" pitchFamily="50" charset="-128"/>
                </a:rPr>
                <a:t>削減に貢献</a:t>
              </a:r>
              <a:endParaRPr kumimoji="1" lang="en-US" altLang="ja-JP" sz="1050" u="sng" dirty="0">
                <a:solidFill>
                  <a:srgbClr val="0070C0"/>
                </a:solidFill>
                <a:latin typeface="Meiryo UI" panose="020B0604030504040204" pitchFamily="50" charset="-128"/>
                <a:ea typeface="Meiryo UI" panose="020B0604030504040204" pitchFamily="50" charset="-128"/>
              </a:endParaRPr>
            </a:p>
          </p:txBody>
        </p:sp>
        <p:sp>
          <p:nvSpPr>
            <p:cNvPr id="187" name="テキスト ボックス 17">
              <a:extLst>
                <a:ext uri="{FF2B5EF4-FFF2-40B4-BE49-F238E27FC236}">
                  <a16:creationId xmlns:a16="http://schemas.microsoft.com/office/drawing/2014/main" id="{42E2EEFA-1101-458E-853F-D0497FA2F38A}"/>
                </a:ext>
              </a:extLst>
            </p:cNvPr>
            <p:cNvSpPr txBox="1"/>
            <p:nvPr/>
          </p:nvSpPr>
          <p:spPr>
            <a:xfrm>
              <a:off x="391394" y="5563783"/>
              <a:ext cx="874262" cy="432792"/>
            </a:xfrm>
            <a:prstGeom prst="ellipse">
              <a:avLst/>
            </a:prstGeom>
            <a:ln>
              <a:noFill/>
            </a:ln>
          </p:spPr>
          <p:style>
            <a:lnRef idx="2">
              <a:schemeClr val="accent1"/>
            </a:lnRef>
            <a:fillRef idx="1">
              <a:schemeClr val="lt1"/>
            </a:fillRef>
            <a:effectRef idx="0">
              <a:schemeClr val="accent1"/>
            </a:effectRef>
            <a:fontRef idx="minor">
              <a:schemeClr val="dk1"/>
            </a:fontRef>
          </p:style>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dirty="0">
                  <a:solidFill>
                    <a:prstClr val="black"/>
                  </a:solidFill>
                  <a:latin typeface="Meiryo UI" panose="020B0604030504040204" pitchFamily="50" charset="-128"/>
                  <a:ea typeface="Meiryo UI" panose="020B0604030504040204" pitchFamily="50" charset="-128"/>
                </a:rPr>
                <a:t>ハイパワー</a:t>
              </a:r>
              <a:endParaRPr kumimoji="1" lang="en-US" altLang="ja-JP" sz="700"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dirty="0">
                  <a:solidFill>
                    <a:prstClr val="black"/>
                  </a:solidFill>
                  <a:latin typeface="Meiryo UI" panose="020B0604030504040204" pitchFamily="50" charset="-128"/>
                  <a:ea typeface="Meiryo UI" panose="020B0604030504040204" pitchFamily="50" charset="-128"/>
                </a:rPr>
                <a:t>レーザー</a:t>
              </a:r>
              <a:r>
                <a:rPr kumimoji="1" lang="ja-JP" altLang="en-US" sz="700" noProof="0" dirty="0">
                  <a:solidFill>
                    <a:prstClr val="black"/>
                  </a:solidFill>
                  <a:latin typeface="Meiryo UI" panose="020B0604030504040204" pitchFamily="50" charset="-128"/>
                  <a:ea typeface="Meiryo UI" panose="020B0604030504040204" pitchFamily="50" charset="-128"/>
                </a:rPr>
                <a:t>システム</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4" name="テキスト ボックス 17">
              <a:extLst>
                <a:ext uri="{FF2B5EF4-FFF2-40B4-BE49-F238E27FC236}">
                  <a16:creationId xmlns:a16="http://schemas.microsoft.com/office/drawing/2014/main" id="{CB7CAD6B-68FD-4D65-97EE-3E3AB469880D}"/>
                </a:ext>
              </a:extLst>
            </p:cNvPr>
            <p:cNvSpPr txBox="1"/>
            <p:nvPr/>
          </p:nvSpPr>
          <p:spPr>
            <a:xfrm>
              <a:off x="3968574" y="5518985"/>
              <a:ext cx="874262" cy="432792"/>
            </a:xfrm>
            <a:prstGeom prst="ellipse">
              <a:avLst/>
            </a:prstGeom>
            <a:ln>
              <a:noFill/>
            </a:ln>
          </p:spPr>
          <p:style>
            <a:lnRef idx="2">
              <a:schemeClr val="accent1"/>
            </a:lnRef>
            <a:fillRef idx="1">
              <a:schemeClr val="lt1"/>
            </a:fillRef>
            <a:effectRef idx="0">
              <a:schemeClr val="accent1"/>
            </a:effectRef>
            <a:fontRef idx="minor">
              <a:schemeClr val="dk1"/>
            </a:fontRef>
          </p:style>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dirty="0">
                  <a:solidFill>
                    <a:prstClr val="black"/>
                  </a:solidFill>
                  <a:latin typeface="Meiryo UI" panose="020B0604030504040204" pitchFamily="50" charset="-128"/>
                  <a:ea typeface="Meiryo UI" panose="020B0604030504040204" pitchFamily="50" charset="-128"/>
                </a:rPr>
                <a:t>自動車加工等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dirty="0">
                  <a:solidFill>
                    <a:prstClr val="black"/>
                  </a:solidFill>
                  <a:latin typeface="Meiryo UI" panose="020B0604030504040204" pitchFamily="50" charset="-128"/>
                  <a:ea typeface="Meiryo UI" panose="020B0604030504040204" pitchFamily="50" charset="-128"/>
                </a:rPr>
                <a:t>に展開</a:t>
              </a:r>
            </a:p>
          </p:txBody>
        </p:sp>
      </p:grpSp>
      <p:sp>
        <p:nvSpPr>
          <p:cNvPr id="334" name="テキスト ボックス 333">
            <a:extLst>
              <a:ext uri="{FF2B5EF4-FFF2-40B4-BE49-F238E27FC236}">
                <a16:creationId xmlns:a16="http://schemas.microsoft.com/office/drawing/2014/main" id="{36E8A8FB-7439-4383-A1A3-EF4508400ED7}"/>
              </a:ext>
            </a:extLst>
          </p:cNvPr>
          <p:cNvSpPr txBox="1"/>
          <p:nvPr/>
        </p:nvSpPr>
        <p:spPr>
          <a:xfrm>
            <a:off x="6909788" y="2534941"/>
            <a:ext cx="1127676" cy="246221"/>
          </a:xfrm>
          <a:prstGeom prst="rect">
            <a:avLst/>
          </a:prstGeom>
          <a:noFill/>
        </p:spPr>
        <p:txBody>
          <a:bodyPr wrap="square">
            <a:spAutoFit/>
          </a:bodyPr>
          <a:lstStyle/>
          <a:p>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バスシェルター</a:t>
            </a:r>
            <a:endParaRPr lang="ja-JP" altLang="en-US" sz="1000" dirty="0">
              <a:solidFill>
                <a:schemeClr val="bg1"/>
              </a:solidFill>
              <a:effectLst>
                <a:outerShdw blurRad="38100" dist="38100" dir="2700000" algn="tl">
                  <a:srgbClr val="000000">
                    <a:alpha val="43137"/>
                  </a:srgbClr>
                </a:outerShdw>
              </a:effectLst>
            </a:endParaRPr>
          </a:p>
        </p:txBody>
      </p:sp>
      <p:sp>
        <p:nvSpPr>
          <p:cNvPr id="335" name="テキスト ボックス 334">
            <a:extLst>
              <a:ext uri="{FF2B5EF4-FFF2-40B4-BE49-F238E27FC236}">
                <a16:creationId xmlns:a16="http://schemas.microsoft.com/office/drawing/2014/main" id="{024B83E8-E8A4-48DE-8135-C387D99B1A75}"/>
              </a:ext>
            </a:extLst>
          </p:cNvPr>
          <p:cNvSpPr txBox="1"/>
          <p:nvPr/>
        </p:nvSpPr>
        <p:spPr>
          <a:xfrm>
            <a:off x="8060755" y="2522178"/>
            <a:ext cx="715928" cy="246221"/>
          </a:xfrm>
          <a:prstGeom prst="rect">
            <a:avLst/>
          </a:prstGeom>
          <a:noFill/>
        </p:spPr>
        <p:txBody>
          <a:bodyPr wrap="square">
            <a:spAutoFit/>
          </a:bodyPr>
          <a:lstStyle/>
          <a:p>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うめきた</a:t>
            </a:r>
            <a:endParaRPr lang="ja-JP" altLang="en-US" sz="1000" dirty="0">
              <a:solidFill>
                <a:schemeClr val="bg1"/>
              </a:solidFill>
              <a:effectLst>
                <a:outerShdw blurRad="38100" dist="38100" dir="2700000" algn="tl">
                  <a:srgbClr val="000000">
                    <a:alpha val="43137"/>
                  </a:srgbClr>
                </a:outerShdw>
              </a:effectLst>
            </a:endParaRPr>
          </a:p>
        </p:txBody>
      </p:sp>
      <p:sp>
        <p:nvSpPr>
          <p:cNvPr id="50" name="四角形: 角を丸くする 49">
            <a:extLst>
              <a:ext uri="{FF2B5EF4-FFF2-40B4-BE49-F238E27FC236}">
                <a16:creationId xmlns:a16="http://schemas.microsoft.com/office/drawing/2014/main" id="{116CC34C-86D8-4B07-9493-CA280DB10F1F}"/>
              </a:ext>
            </a:extLst>
          </p:cNvPr>
          <p:cNvSpPr/>
          <p:nvPr/>
        </p:nvSpPr>
        <p:spPr>
          <a:xfrm>
            <a:off x="4298497" y="4542670"/>
            <a:ext cx="601595" cy="229521"/>
          </a:xfrm>
          <a:prstGeom prst="round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700" b="1" dirty="0">
                <a:latin typeface="BIZ UDPゴシック" panose="020B0400000000000000" pitchFamily="50" charset="-128"/>
                <a:ea typeface="BIZ UDPゴシック" panose="020B0400000000000000" pitchFamily="50" charset="-128"/>
              </a:rPr>
              <a:t>府事業採択</a:t>
            </a:r>
          </a:p>
        </p:txBody>
      </p:sp>
      <p:sp>
        <p:nvSpPr>
          <p:cNvPr id="354" name="四角形: 角を丸くする 353">
            <a:extLst>
              <a:ext uri="{FF2B5EF4-FFF2-40B4-BE49-F238E27FC236}">
                <a16:creationId xmlns:a16="http://schemas.microsoft.com/office/drawing/2014/main" id="{244211FE-13CE-4C4C-A3D7-32086ED4BEA6}"/>
              </a:ext>
            </a:extLst>
          </p:cNvPr>
          <p:cNvSpPr/>
          <p:nvPr/>
        </p:nvSpPr>
        <p:spPr>
          <a:xfrm>
            <a:off x="4300363" y="6267237"/>
            <a:ext cx="601595" cy="229521"/>
          </a:xfrm>
          <a:prstGeom prst="round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700" b="1" dirty="0">
                <a:latin typeface="BIZ UDPゴシック" panose="020B0400000000000000" pitchFamily="50" charset="-128"/>
                <a:ea typeface="BIZ UDPゴシック" panose="020B0400000000000000" pitchFamily="50" charset="-128"/>
              </a:rPr>
              <a:t>府事業採択</a:t>
            </a:r>
          </a:p>
        </p:txBody>
      </p:sp>
      <p:sp>
        <p:nvSpPr>
          <p:cNvPr id="355" name="四角形: 角を丸くする 354">
            <a:extLst>
              <a:ext uri="{FF2B5EF4-FFF2-40B4-BE49-F238E27FC236}">
                <a16:creationId xmlns:a16="http://schemas.microsoft.com/office/drawing/2014/main" id="{48026FE8-DBE1-4314-AD42-E629111C9945}"/>
              </a:ext>
            </a:extLst>
          </p:cNvPr>
          <p:cNvSpPr/>
          <p:nvPr/>
        </p:nvSpPr>
        <p:spPr>
          <a:xfrm>
            <a:off x="8996191" y="6267237"/>
            <a:ext cx="601595" cy="229521"/>
          </a:xfrm>
          <a:prstGeom prst="round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700" b="1" dirty="0">
                <a:latin typeface="BIZ UDPゴシック" panose="020B0400000000000000" pitchFamily="50" charset="-128"/>
                <a:ea typeface="BIZ UDPゴシック" panose="020B0400000000000000" pitchFamily="50" charset="-128"/>
              </a:rPr>
              <a:t>府事業採択</a:t>
            </a:r>
          </a:p>
        </p:txBody>
      </p:sp>
      <p:sp>
        <p:nvSpPr>
          <p:cNvPr id="56" name="テキスト ボックス 55">
            <a:extLst>
              <a:ext uri="{FF2B5EF4-FFF2-40B4-BE49-F238E27FC236}">
                <a16:creationId xmlns:a16="http://schemas.microsoft.com/office/drawing/2014/main" id="{67559D83-2EC4-41C3-AEBE-75EA3B438181}"/>
              </a:ext>
            </a:extLst>
          </p:cNvPr>
          <p:cNvSpPr txBox="1"/>
          <p:nvPr/>
        </p:nvSpPr>
        <p:spPr>
          <a:xfrm>
            <a:off x="5235967" y="2740118"/>
            <a:ext cx="1645179" cy="364202"/>
          </a:xfrm>
          <a:prstGeom prst="rect">
            <a:avLst/>
          </a:prstGeom>
          <a:noFill/>
        </p:spPr>
        <p:txBody>
          <a:bodyPr wrap="square">
            <a:spAutoFit/>
          </a:bodyPr>
          <a:lstStyle/>
          <a:p>
            <a:pPr>
              <a:spcBef>
                <a:spcPts val="100"/>
              </a:spcBef>
              <a:spcAft>
                <a:spcPts val="100"/>
              </a:spcAft>
            </a:pPr>
            <a:r>
              <a:rPr lang="ja-JP" altLang="en-US" sz="800" dirty="0">
                <a:latin typeface="Meiryo UI" panose="020B0604030504040204" pitchFamily="50" charset="-128"/>
                <a:ea typeface="Meiryo UI" panose="020B0604030504040204" pitchFamily="50" charset="-128"/>
              </a:rPr>
              <a:t>画像提供：</a:t>
            </a:r>
            <a:endParaRPr lang="en-US" altLang="ja-JP" sz="800" dirty="0">
              <a:latin typeface="Meiryo UI" panose="020B0604030504040204" pitchFamily="50" charset="-128"/>
              <a:ea typeface="Meiryo UI" panose="020B0604030504040204" pitchFamily="50" charset="-128"/>
            </a:endParaRPr>
          </a:p>
          <a:p>
            <a:pPr>
              <a:spcBef>
                <a:spcPts val="100"/>
              </a:spcBef>
              <a:spcAft>
                <a:spcPts val="100"/>
              </a:spcAft>
            </a:pPr>
            <a:r>
              <a:rPr lang="ja-JP" altLang="en-US" sz="800" dirty="0">
                <a:latin typeface="Meiryo UI" panose="020B0604030504040204" pitchFamily="50" charset="-128"/>
                <a:ea typeface="Meiryo UI" panose="020B0604030504040204" pitchFamily="50" charset="-128"/>
              </a:rPr>
              <a:t>　積水化学工業株式会社</a:t>
            </a:r>
            <a:endParaRPr lang="en-US" altLang="ja-JP" sz="800"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BF8540F1-0D1B-4867-AD65-2FD4D01F0C15}"/>
              </a:ext>
            </a:extLst>
          </p:cNvPr>
          <p:cNvSpPr/>
          <p:nvPr/>
        </p:nvSpPr>
        <p:spPr>
          <a:xfrm>
            <a:off x="262559" y="1587732"/>
            <a:ext cx="9425160" cy="5011220"/>
          </a:xfrm>
          <a:prstGeom prst="rect">
            <a:avLst/>
          </a:prstGeom>
          <a:noFill/>
          <a:ln w="1905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58" name="四角形: 角を丸くする 57">
            <a:extLst>
              <a:ext uri="{FF2B5EF4-FFF2-40B4-BE49-F238E27FC236}">
                <a16:creationId xmlns:a16="http://schemas.microsoft.com/office/drawing/2014/main" id="{3830AC36-D64E-4088-B0B0-541C6854934B}"/>
              </a:ext>
            </a:extLst>
          </p:cNvPr>
          <p:cNvSpPr/>
          <p:nvPr/>
        </p:nvSpPr>
        <p:spPr>
          <a:xfrm>
            <a:off x="2983910" y="1431139"/>
            <a:ext cx="3913130" cy="267038"/>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万博時にめざす披露内容と期待される効果</a:t>
            </a:r>
            <a:endPar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3" name="テキスト ボックス 62">
            <a:extLst>
              <a:ext uri="{FF2B5EF4-FFF2-40B4-BE49-F238E27FC236}">
                <a16:creationId xmlns:a16="http://schemas.microsoft.com/office/drawing/2014/main" id="{2F9A57A1-5D9A-4EB8-AEC3-CBB8450CE460}"/>
              </a:ext>
            </a:extLst>
          </p:cNvPr>
          <p:cNvSpPr txBox="1"/>
          <p:nvPr/>
        </p:nvSpPr>
        <p:spPr>
          <a:xfrm>
            <a:off x="7965118" y="2740118"/>
            <a:ext cx="1817264" cy="184666"/>
          </a:xfrm>
          <a:prstGeom prst="rect">
            <a:avLst/>
          </a:prstGeom>
          <a:noFill/>
        </p:spPr>
        <p:txBody>
          <a:bodyPr wrap="square">
            <a:spAutoFit/>
          </a:bodyPr>
          <a:lstStyle/>
          <a:p>
            <a:pPr algn="ctr">
              <a:spcBef>
                <a:spcPts val="100"/>
              </a:spcBef>
              <a:spcAft>
                <a:spcPts val="100"/>
              </a:spcAft>
            </a:pP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関係者協議により今後変更となる可能性があります。</a:t>
            </a:r>
          </a:p>
        </p:txBody>
      </p:sp>
      <p:sp>
        <p:nvSpPr>
          <p:cNvPr id="352" name="四角形: 角を丸くする 351">
            <a:extLst>
              <a:ext uri="{FF2B5EF4-FFF2-40B4-BE49-F238E27FC236}">
                <a16:creationId xmlns:a16="http://schemas.microsoft.com/office/drawing/2014/main" id="{64520F9A-1FCB-4132-8272-2465DC82A8AE}"/>
              </a:ext>
            </a:extLst>
          </p:cNvPr>
          <p:cNvSpPr/>
          <p:nvPr/>
        </p:nvSpPr>
        <p:spPr>
          <a:xfrm>
            <a:off x="8994325" y="4542670"/>
            <a:ext cx="601595" cy="229521"/>
          </a:xfrm>
          <a:prstGeom prst="round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700" b="1" dirty="0">
                <a:latin typeface="BIZ UDPゴシック" panose="020B0400000000000000" pitchFamily="50" charset="-128"/>
                <a:ea typeface="BIZ UDPゴシック" panose="020B0400000000000000" pitchFamily="50" charset="-128"/>
              </a:rPr>
              <a:t>府事業採択</a:t>
            </a:r>
          </a:p>
        </p:txBody>
      </p:sp>
      <p:pic>
        <p:nvPicPr>
          <p:cNvPr id="59" name="図 58">
            <a:extLst>
              <a:ext uri="{FF2B5EF4-FFF2-40B4-BE49-F238E27FC236}">
                <a16:creationId xmlns:a16="http://schemas.microsoft.com/office/drawing/2014/main" id="{A5263B02-DDE0-4DD2-8FDC-8030C6C24A6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3126" r="63146" b="54591"/>
          <a:stretch/>
        </p:blipFill>
        <p:spPr>
          <a:xfrm>
            <a:off x="6584345" y="3612096"/>
            <a:ext cx="749144" cy="754765"/>
          </a:xfrm>
          <a:prstGeom prst="rect">
            <a:avLst/>
          </a:prstGeom>
        </p:spPr>
      </p:pic>
      <p:sp>
        <p:nvSpPr>
          <p:cNvPr id="60" name="右矢印 2">
            <a:extLst>
              <a:ext uri="{FF2B5EF4-FFF2-40B4-BE49-F238E27FC236}">
                <a16:creationId xmlns:a16="http://schemas.microsoft.com/office/drawing/2014/main" id="{7E804989-4376-4CF9-B38C-025B633759ED}"/>
              </a:ext>
            </a:extLst>
          </p:cNvPr>
          <p:cNvSpPr/>
          <p:nvPr/>
        </p:nvSpPr>
        <p:spPr>
          <a:xfrm>
            <a:off x="7411823" y="3903112"/>
            <a:ext cx="228985" cy="172735"/>
          </a:xfrm>
          <a:prstGeom prst="rightArrow">
            <a:avLst/>
          </a:prstGeom>
          <a:solidFill>
            <a:srgbClr val="0070C0"/>
          </a:solidFill>
          <a:ln w="95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2" name="テキスト ボックス 17">
            <a:extLst>
              <a:ext uri="{FF2B5EF4-FFF2-40B4-BE49-F238E27FC236}">
                <a16:creationId xmlns:a16="http://schemas.microsoft.com/office/drawing/2014/main" id="{8796378B-273A-49DB-AE6E-01E00316593C}"/>
              </a:ext>
            </a:extLst>
          </p:cNvPr>
          <p:cNvSpPr txBox="1"/>
          <p:nvPr/>
        </p:nvSpPr>
        <p:spPr>
          <a:xfrm>
            <a:off x="5159835" y="3767795"/>
            <a:ext cx="826726" cy="491481"/>
          </a:xfrm>
          <a:prstGeom prst="rect">
            <a:avLst/>
          </a:prstGeom>
          <a:solidFill>
            <a:srgbClr val="FFC000"/>
          </a:solidFill>
        </p:spPr>
        <p:txBody>
          <a:bodyPr wrap="square" lIns="0" r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prstClr val="black"/>
                </a:solidFill>
                <a:latin typeface="Meiryo UI" panose="020B0604030504040204" pitchFamily="50" charset="-128"/>
                <a:ea typeface="Meiryo UI" panose="020B0604030504040204" pitchFamily="50" charset="-128"/>
              </a:rPr>
              <a:t>CO</a:t>
            </a:r>
            <a:r>
              <a:rPr kumimoji="1" lang="ja-JP" altLang="en-US" sz="1400" dirty="0">
                <a:solidFill>
                  <a:prstClr val="black"/>
                </a:solidFill>
                <a:latin typeface="Meiryo UI" panose="020B0604030504040204" pitchFamily="50" charset="-128"/>
                <a:ea typeface="Meiryo UI" panose="020B0604030504040204" pitchFamily="50" charset="-128"/>
              </a:rPr>
              <a:t>₂回収</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装置</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二等辺三角形 63">
            <a:extLst>
              <a:ext uri="{FF2B5EF4-FFF2-40B4-BE49-F238E27FC236}">
                <a16:creationId xmlns:a16="http://schemas.microsoft.com/office/drawing/2014/main" id="{504023D0-C2D4-4030-B33A-5B232D30DECB}"/>
              </a:ext>
            </a:extLst>
          </p:cNvPr>
          <p:cNvSpPr/>
          <p:nvPr/>
        </p:nvSpPr>
        <p:spPr>
          <a:xfrm rot="5400000">
            <a:off x="6044349" y="3782214"/>
            <a:ext cx="491481" cy="462643"/>
          </a:xfrm>
          <a:prstGeom prst="triangle">
            <a:avLst/>
          </a:prstGeom>
          <a:solidFill>
            <a:schemeClr val="accent1">
              <a:lumMod val="60000"/>
              <a:lumOff val="40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b="1" dirty="0">
              <a:solidFill>
                <a:schemeClr val="tx1"/>
              </a:solidFill>
            </a:endParaRPr>
          </a:p>
        </p:txBody>
      </p:sp>
      <p:sp>
        <p:nvSpPr>
          <p:cNvPr id="65" name="テキスト ボックス 17">
            <a:extLst>
              <a:ext uri="{FF2B5EF4-FFF2-40B4-BE49-F238E27FC236}">
                <a16:creationId xmlns:a16="http://schemas.microsoft.com/office/drawing/2014/main" id="{A1A22DB6-1F23-491E-AA88-FFD79C72994C}"/>
              </a:ext>
            </a:extLst>
          </p:cNvPr>
          <p:cNvSpPr txBox="1"/>
          <p:nvPr/>
        </p:nvSpPr>
        <p:spPr>
          <a:xfrm>
            <a:off x="5953139" y="3849555"/>
            <a:ext cx="548582"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CO</a:t>
            </a:r>
            <a:r>
              <a:rPr kumimoji="1" lang="ja-JP" altLang="en-US" sz="14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₂</a:t>
            </a:r>
            <a:endParaRPr kumimoji="1" lang="en-US" altLang="ja-JP" sz="14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6" name="テキスト ボックス 17">
            <a:extLst>
              <a:ext uri="{FF2B5EF4-FFF2-40B4-BE49-F238E27FC236}">
                <a16:creationId xmlns:a16="http://schemas.microsoft.com/office/drawing/2014/main" id="{66A6135F-18F8-42EA-9679-9383487D3061}"/>
              </a:ext>
            </a:extLst>
          </p:cNvPr>
          <p:cNvSpPr txBox="1"/>
          <p:nvPr/>
        </p:nvSpPr>
        <p:spPr>
          <a:xfrm>
            <a:off x="6329669" y="4348562"/>
            <a:ext cx="1233056"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noProof="0" dirty="0">
                <a:solidFill>
                  <a:prstClr val="black"/>
                </a:solidFill>
                <a:latin typeface="Meiryo UI" panose="020B0604030504040204" pitchFamily="50" charset="-128"/>
                <a:ea typeface="Meiryo UI" panose="020B0604030504040204" pitchFamily="50" charset="-128"/>
              </a:rPr>
              <a:t>植物工場</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7" name="テキスト ボックス 17">
            <a:extLst>
              <a:ext uri="{FF2B5EF4-FFF2-40B4-BE49-F238E27FC236}">
                <a16:creationId xmlns:a16="http://schemas.microsoft.com/office/drawing/2014/main" id="{4306596C-71FD-4EB1-91BC-5B369D72100B}"/>
              </a:ext>
            </a:extLst>
          </p:cNvPr>
          <p:cNvSpPr txBox="1"/>
          <p:nvPr/>
        </p:nvSpPr>
        <p:spPr>
          <a:xfrm>
            <a:off x="7889806" y="4403249"/>
            <a:ext cx="1233056"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JR</a:t>
            </a:r>
            <a:r>
              <a:rPr kumimoji="1" lang="ja-JP" altLang="en-US" sz="105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rPr>
              <a:t>駅に設置</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68" name="図 67">
            <a:extLst>
              <a:ext uri="{FF2B5EF4-FFF2-40B4-BE49-F238E27FC236}">
                <a16:creationId xmlns:a16="http://schemas.microsoft.com/office/drawing/2014/main" id="{336A33C0-42C5-436F-94BC-7ECFC798673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690404" y="3533414"/>
            <a:ext cx="1579935" cy="904289"/>
          </a:xfrm>
          <a:prstGeom prst="rect">
            <a:avLst/>
          </a:prstGeom>
        </p:spPr>
      </p:pic>
      <p:pic>
        <p:nvPicPr>
          <p:cNvPr id="4" name="図 3">
            <a:extLst>
              <a:ext uri="{FF2B5EF4-FFF2-40B4-BE49-F238E27FC236}">
                <a16:creationId xmlns:a16="http://schemas.microsoft.com/office/drawing/2014/main" id="{AE8B6D5C-9E6E-46C6-BFCC-01A6810DFA6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18330" y="5316036"/>
            <a:ext cx="3976792" cy="968427"/>
          </a:xfrm>
          <a:prstGeom prst="rect">
            <a:avLst/>
          </a:prstGeom>
        </p:spPr>
      </p:pic>
      <p:sp>
        <p:nvSpPr>
          <p:cNvPr id="14" name="スライド番号プレースホルダー 13">
            <a:extLst>
              <a:ext uri="{FF2B5EF4-FFF2-40B4-BE49-F238E27FC236}">
                <a16:creationId xmlns:a16="http://schemas.microsoft.com/office/drawing/2014/main" id="{9FC6426C-0C4A-4762-8BE9-DCB9CEA86BB4}"/>
              </a:ext>
            </a:extLst>
          </p:cNvPr>
          <p:cNvSpPr>
            <a:spLocks noGrp="1"/>
          </p:cNvSpPr>
          <p:nvPr>
            <p:ph type="sldNum" sz="quarter" idx="4"/>
          </p:nvPr>
        </p:nvSpPr>
        <p:spPr/>
        <p:txBody>
          <a:bodyPr/>
          <a:lstStyle/>
          <a:p>
            <a:fld id="{199F5BD4-B66A-4E5C-B460-3CA44F38002D}" type="slidenum">
              <a:rPr lang="ja-JP" altLang="en-US" smtClean="0"/>
              <a:pPr/>
              <a:t>10</a:t>
            </a:fld>
            <a:endParaRPr lang="ja-JP" altLang="en-US"/>
          </a:p>
        </p:txBody>
      </p:sp>
    </p:spTree>
    <p:extLst>
      <p:ext uri="{BB962C8B-B14F-4D97-AF65-F5344CB8AC3E}">
        <p14:creationId xmlns:p14="http://schemas.microsoft.com/office/powerpoint/2010/main" val="2126556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3BD2B8-A40E-4A7D-B023-CB4DE13D9A5C}"/>
              </a:ext>
            </a:extLst>
          </p:cNvPr>
          <p:cNvSpPr/>
          <p:nvPr/>
        </p:nvSpPr>
        <p:spPr>
          <a:xfrm>
            <a:off x="403289" y="1762334"/>
            <a:ext cx="3974616" cy="4803109"/>
          </a:xfrm>
          <a:prstGeom prst="rect">
            <a:avLst/>
          </a:prstGeom>
          <a:ln w="1905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50" name="四角形: 角を丸くする 49">
            <a:extLst>
              <a:ext uri="{FF2B5EF4-FFF2-40B4-BE49-F238E27FC236}">
                <a16:creationId xmlns:a16="http://schemas.microsoft.com/office/drawing/2014/main" id="{D2B7A6B4-6ED4-4C64-AFFD-B889F0EFF97D}"/>
              </a:ext>
            </a:extLst>
          </p:cNvPr>
          <p:cNvSpPr/>
          <p:nvPr/>
        </p:nvSpPr>
        <p:spPr>
          <a:xfrm>
            <a:off x="588431" y="5874451"/>
            <a:ext cx="1311869" cy="550685"/>
          </a:xfrm>
          <a:prstGeom prst="roundRect">
            <a:avLst>
              <a:gd name="adj" fmla="val 9381"/>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四角形: 角を丸くする 43">
            <a:extLst>
              <a:ext uri="{FF2B5EF4-FFF2-40B4-BE49-F238E27FC236}">
                <a16:creationId xmlns:a16="http://schemas.microsoft.com/office/drawing/2014/main" id="{8E40744B-2591-43EF-9081-2C86B93944ED}"/>
              </a:ext>
            </a:extLst>
          </p:cNvPr>
          <p:cNvSpPr/>
          <p:nvPr/>
        </p:nvSpPr>
        <p:spPr>
          <a:xfrm>
            <a:off x="459260" y="1831949"/>
            <a:ext cx="3865872" cy="2312105"/>
          </a:xfrm>
          <a:prstGeom prst="roundRect">
            <a:avLst>
              <a:gd name="adj" fmla="val 9381"/>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459121" y="1793917"/>
            <a:ext cx="5092565" cy="3936563"/>
            <a:chOff x="5191000" y="1571846"/>
            <a:chExt cx="6796441" cy="3749742"/>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191000" y="1571846"/>
              <a:ext cx="6796441" cy="3749742"/>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rgbClr val="FF0000"/>
                </a:solidFill>
              </a:endParaRPr>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20916" y="1597897"/>
              <a:ext cx="1664413" cy="457653"/>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4574623" y="4218062"/>
            <a:ext cx="1591857" cy="416313"/>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590422" y="6089320"/>
            <a:ext cx="5002727" cy="582050"/>
          </a:xfrm>
          <a:prstGeom prst="rect">
            <a:avLst/>
          </a:prstGeom>
          <a:ln w="28575" cmpd="db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ja-JP" altLang="en-US" sz="1460" b="1" dirty="0">
                <a:solidFill>
                  <a:schemeClr val="tx1"/>
                </a:solidFill>
                <a:latin typeface="Meiryo UI" panose="020B0604030504040204" pitchFamily="50" charset="-128"/>
                <a:ea typeface="Meiryo UI" panose="020B0604030504040204" pitchFamily="50" charset="-128"/>
              </a:rPr>
              <a:t>大阪湾における取組成果を大阪・関西万博や</a:t>
            </a:r>
            <a:endParaRPr lang="en-US" altLang="ja-JP" sz="1460" b="1" dirty="0">
              <a:solidFill>
                <a:schemeClr val="tx1"/>
              </a:solidFill>
              <a:latin typeface="Meiryo UI" panose="020B0604030504040204" pitchFamily="50" charset="-128"/>
              <a:ea typeface="Meiryo UI" panose="020B0604030504040204" pitchFamily="50" charset="-128"/>
            </a:endParaRPr>
          </a:p>
          <a:p>
            <a:pPr algn="ctr"/>
            <a:r>
              <a:rPr lang="ja-JP" altLang="en-US" sz="1460" b="1" dirty="0">
                <a:solidFill>
                  <a:schemeClr val="tx1"/>
                </a:solidFill>
                <a:latin typeface="Meiryo UI" panose="020B0604030504040204" pitchFamily="50" charset="-128"/>
                <a:ea typeface="Meiryo UI" panose="020B0604030504040204" pitchFamily="50" charset="-128"/>
              </a:rPr>
              <a:t>全国豊かな海づくり大会等を契機に全国・世界へ発信</a:t>
            </a:r>
            <a:endParaRPr lang="en-US" altLang="ja-JP" sz="1460" b="1" dirty="0">
              <a:solidFill>
                <a:schemeClr val="tx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652674"/>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45" name="図 44">
            <a:extLst>
              <a:ext uri="{FF2B5EF4-FFF2-40B4-BE49-F238E27FC236}">
                <a16:creationId xmlns:a16="http://schemas.microsoft.com/office/drawing/2014/main" id="{AC197579-5137-49E9-B375-010A42BE888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43490" y="4431875"/>
            <a:ext cx="1720402" cy="1047611"/>
          </a:xfrm>
          <a:prstGeom prst="rect">
            <a:avLst/>
          </a:prstGeom>
        </p:spPr>
      </p:pic>
      <p:sp>
        <p:nvSpPr>
          <p:cNvPr id="52" name="四角形: 角を丸くする 51">
            <a:extLst>
              <a:ext uri="{FF2B5EF4-FFF2-40B4-BE49-F238E27FC236}">
                <a16:creationId xmlns:a16="http://schemas.microsoft.com/office/drawing/2014/main" id="{445B5074-80F8-4447-B772-3BEA2DD356EC}"/>
              </a:ext>
            </a:extLst>
          </p:cNvPr>
          <p:cNvSpPr/>
          <p:nvPr/>
        </p:nvSpPr>
        <p:spPr>
          <a:xfrm>
            <a:off x="7746610" y="5433558"/>
            <a:ext cx="1732308" cy="251306"/>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lnSpc>
                <a:spcPts val="1200"/>
              </a:lnSpc>
            </a:pPr>
            <a:r>
              <a:rPr lang="ja-JP" altLang="en-US" sz="1138" dirty="0">
                <a:solidFill>
                  <a:schemeClr val="tx1"/>
                </a:solidFill>
                <a:latin typeface="BIZ UDPゴシック" panose="020B0400000000000000" pitchFamily="50" charset="-128"/>
                <a:ea typeface="BIZ UDPゴシック" panose="020B0400000000000000" pitchFamily="50" charset="-128"/>
              </a:rPr>
              <a:t>映像コンテンツのイメージ</a:t>
            </a:r>
          </a:p>
        </p:txBody>
      </p:sp>
      <p:pic>
        <p:nvPicPr>
          <p:cNvPr id="32" name="Picture 4">
            <a:extLst>
              <a:ext uri="{FF2B5EF4-FFF2-40B4-BE49-F238E27FC236}">
                <a16:creationId xmlns:a16="http://schemas.microsoft.com/office/drawing/2014/main" id="{958654CF-0232-454D-BA17-2EBFB7036189}"/>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7177"/>
          <a:stretch/>
        </p:blipFill>
        <p:spPr bwMode="auto">
          <a:xfrm>
            <a:off x="435536" y="3150823"/>
            <a:ext cx="1248354" cy="798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93B9B98A-9D17-4796-8AF4-B1823EF8A20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9228"/>
          <a:stretch/>
        </p:blipFill>
        <p:spPr bwMode="auto">
          <a:xfrm>
            <a:off x="1778166" y="3102305"/>
            <a:ext cx="1294534" cy="827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79988B04-6E87-4E14-ADFE-CBFF6DA085F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83347" y="3095240"/>
            <a:ext cx="1205978" cy="804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テキスト ボックス 9">
            <a:extLst>
              <a:ext uri="{FF2B5EF4-FFF2-40B4-BE49-F238E27FC236}">
                <a16:creationId xmlns:a16="http://schemas.microsoft.com/office/drawing/2014/main" id="{E104FF73-21B7-494F-95E3-95764063BC6B}"/>
              </a:ext>
            </a:extLst>
          </p:cNvPr>
          <p:cNvSpPr txBox="1"/>
          <p:nvPr/>
        </p:nvSpPr>
        <p:spPr>
          <a:xfrm>
            <a:off x="354314" y="3899957"/>
            <a:ext cx="1494962" cy="318105"/>
          </a:xfrm>
          <a:prstGeom prst="rect">
            <a:avLst/>
          </a:prstGeom>
          <a:noFill/>
        </p:spPr>
        <p:txBody>
          <a:bodyPr wrap="square" rtlCol="0">
            <a:noAutofit/>
          </a:bodyPr>
          <a:lstStyle/>
          <a:p>
            <a:pPr algn="ctr">
              <a:lnSpc>
                <a:spcPts val="1000"/>
              </a:lnSpc>
              <a:spcAft>
                <a:spcPts val="0"/>
              </a:spcAft>
            </a:pPr>
            <a:r>
              <a:rPr lang="ja-JP" altLang="en-US" sz="11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海草藻場</a:t>
            </a:r>
            <a:r>
              <a:rPr lang="en-US" altLang="ja-JP" sz="9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アマモ等</a:t>
            </a:r>
            <a:r>
              <a:rPr lang="en-US" altLang="ja-JP" sz="9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p:txBody>
      </p:sp>
      <p:sp>
        <p:nvSpPr>
          <p:cNvPr id="39" name="テキスト ボックス 9">
            <a:extLst>
              <a:ext uri="{FF2B5EF4-FFF2-40B4-BE49-F238E27FC236}">
                <a16:creationId xmlns:a16="http://schemas.microsoft.com/office/drawing/2014/main" id="{A3E811FC-EBE1-4FDA-A1AA-76627774D188}"/>
              </a:ext>
            </a:extLst>
          </p:cNvPr>
          <p:cNvSpPr txBox="1"/>
          <p:nvPr/>
        </p:nvSpPr>
        <p:spPr>
          <a:xfrm>
            <a:off x="1658960" y="3919944"/>
            <a:ext cx="1778102" cy="418234"/>
          </a:xfrm>
          <a:prstGeom prst="rect">
            <a:avLst/>
          </a:prstGeom>
          <a:noFill/>
        </p:spPr>
        <p:txBody>
          <a:bodyPr wrap="square" rtlCol="0">
            <a:noAutofit/>
          </a:bodyPr>
          <a:lstStyle/>
          <a:p>
            <a:pPr algn="ctr">
              <a:lnSpc>
                <a:spcPts val="1000"/>
              </a:lnSpc>
              <a:spcAft>
                <a:spcPts val="0"/>
              </a:spcAft>
            </a:pPr>
            <a:r>
              <a:rPr lang="ja-JP" altLang="en-US" sz="11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海藻藻場</a:t>
            </a: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（コンブ、ガラモ等）</a:t>
            </a:r>
            <a:endParaRPr lang="en-US" altLang="ja-JP" sz="9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41" name="テキスト ボックス 9">
            <a:extLst>
              <a:ext uri="{FF2B5EF4-FFF2-40B4-BE49-F238E27FC236}">
                <a16:creationId xmlns:a16="http://schemas.microsoft.com/office/drawing/2014/main" id="{EEF6FC8D-CA5D-4B47-AA26-6F4F41F6B0C5}"/>
              </a:ext>
            </a:extLst>
          </p:cNvPr>
          <p:cNvSpPr txBox="1"/>
          <p:nvPr/>
        </p:nvSpPr>
        <p:spPr>
          <a:xfrm>
            <a:off x="3229698" y="3956788"/>
            <a:ext cx="1109345" cy="187266"/>
          </a:xfrm>
          <a:prstGeom prst="rect">
            <a:avLst/>
          </a:prstGeom>
          <a:noFill/>
        </p:spPr>
        <p:txBody>
          <a:bodyPr wrap="square" rtlCol="0">
            <a:noAutofit/>
          </a:bodyPr>
          <a:lstStyle/>
          <a:p>
            <a:pPr algn="ctr">
              <a:lnSpc>
                <a:spcPts val="1000"/>
              </a:lnSpc>
              <a:spcAft>
                <a:spcPts val="0"/>
              </a:spcAft>
            </a:pPr>
            <a:r>
              <a:rPr lang="ja-JP" altLang="en-US" sz="11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干　潟</a:t>
            </a:r>
            <a:endParaRPr lang="en-US" altLang="ja-JP" sz="1100" b="1"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42" name="四角形: 角を丸くする 41">
            <a:extLst>
              <a:ext uri="{FF2B5EF4-FFF2-40B4-BE49-F238E27FC236}">
                <a16:creationId xmlns:a16="http://schemas.microsoft.com/office/drawing/2014/main" id="{9AB94C76-B508-4475-B5CB-4A3D208CE389}"/>
              </a:ext>
            </a:extLst>
          </p:cNvPr>
          <p:cNvSpPr/>
          <p:nvPr/>
        </p:nvSpPr>
        <p:spPr>
          <a:xfrm>
            <a:off x="1420396" y="1880337"/>
            <a:ext cx="1984532" cy="267038"/>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ブルーカーボン生態系とは</a:t>
            </a:r>
          </a:p>
        </p:txBody>
      </p:sp>
      <p:sp>
        <p:nvSpPr>
          <p:cNvPr id="43" name="テキスト ボックス 42">
            <a:extLst>
              <a:ext uri="{FF2B5EF4-FFF2-40B4-BE49-F238E27FC236}">
                <a16:creationId xmlns:a16="http://schemas.microsoft.com/office/drawing/2014/main" id="{FAB657D0-F0F7-4186-A35F-5EF355D6EC09}"/>
              </a:ext>
            </a:extLst>
          </p:cNvPr>
          <p:cNvSpPr txBox="1"/>
          <p:nvPr/>
        </p:nvSpPr>
        <p:spPr>
          <a:xfrm>
            <a:off x="437492" y="2176910"/>
            <a:ext cx="3838665" cy="920765"/>
          </a:xfrm>
          <a:prstGeom prst="rect">
            <a:avLst/>
          </a:prstGeom>
          <a:noFill/>
        </p:spPr>
        <p:txBody>
          <a:bodyPr wrap="square">
            <a:spAutoFit/>
          </a:bodyPr>
          <a:lstStyle/>
          <a:p>
            <a:pPr>
              <a:spcBef>
                <a:spcPts val="100"/>
              </a:spcBef>
              <a:spcAft>
                <a:spcPts val="100"/>
              </a:spcAft>
            </a:pP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・二酸化炭素（ＣＯ</a:t>
            </a:r>
            <a:r>
              <a:rPr lang="ja-JP" altLang="en-US" sz="10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２</a:t>
            </a: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）を吸収・貯留する海洋生態系</a:t>
            </a:r>
          </a:p>
          <a:p>
            <a:pPr>
              <a:spcBef>
                <a:spcPts val="600"/>
              </a:spcBef>
              <a:spcAft>
                <a:spcPts val="100"/>
              </a:spcAft>
            </a:pP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・ＣＯ</a:t>
            </a:r>
            <a:r>
              <a:rPr lang="ja-JP" altLang="en-US" sz="10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２</a:t>
            </a: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の吸収・貯留量増加、　水質改善、魚類等の産卵と生育の場の創出による生物多様性の向上等の相乗的な効果がある。</a:t>
            </a:r>
          </a:p>
        </p:txBody>
      </p:sp>
      <p:sp>
        <p:nvSpPr>
          <p:cNvPr id="46" name="四角形: 角を丸くする 45">
            <a:extLst>
              <a:ext uri="{FF2B5EF4-FFF2-40B4-BE49-F238E27FC236}">
                <a16:creationId xmlns:a16="http://schemas.microsoft.com/office/drawing/2014/main" id="{B6839F89-7D8B-4289-8B09-1D6967E171B3}"/>
              </a:ext>
            </a:extLst>
          </p:cNvPr>
          <p:cNvSpPr/>
          <p:nvPr/>
        </p:nvSpPr>
        <p:spPr>
          <a:xfrm>
            <a:off x="1308142" y="4258917"/>
            <a:ext cx="1984532" cy="267038"/>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大阪湾</a:t>
            </a:r>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MOBA</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リンク構想</a:t>
            </a:r>
          </a:p>
        </p:txBody>
      </p:sp>
      <p:sp>
        <p:nvSpPr>
          <p:cNvPr id="47" name="テキスト ボックス 46">
            <a:extLst>
              <a:ext uri="{FF2B5EF4-FFF2-40B4-BE49-F238E27FC236}">
                <a16:creationId xmlns:a16="http://schemas.microsoft.com/office/drawing/2014/main" id="{C107E92D-729D-46AF-8E39-C709FDB01A22}"/>
              </a:ext>
            </a:extLst>
          </p:cNvPr>
          <p:cNvSpPr txBox="1"/>
          <p:nvPr/>
        </p:nvSpPr>
        <p:spPr>
          <a:xfrm>
            <a:off x="475700" y="4675898"/>
            <a:ext cx="1580411" cy="856645"/>
          </a:xfrm>
          <a:prstGeom prst="rect">
            <a:avLst/>
          </a:prstGeom>
          <a:noFill/>
        </p:spPr>
        <p:txBody>
          <a:bodyPr wrap="square">
            <a:spAutoFit/>
          </a:bodyPr>
          <a:lstStyle/>
          <a:p>
            <a:pPr algn="ctr">
              <a:spcBef>
                <a:spcPts val="100"/>
              </a:spcBef>
              <a:spcAft>
                <a:spcPts val="100"/>
              </a:spcAft>
            </a:pP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大阪湾沿岸を藻場などで取り囲む</a:t>
            </a:r>
            <a:endParaRPr lang="en-US" altLang="ja-JP"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spcBef>
                <a:spcPts val="100"/>
              </a:spcBef>
              <a:spcAft>
                <a:spcPts val="100"/>
              </a:spcAft>
            </a:pP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「大阪湾</a:t>
            </a:r>
            <a:r>
              <a:rPr lang="en-US" altLang="ja-JP"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МО</a:t>
            </a:r>
            <a:r>
              <a:rPr lang="ja-JP" altLang="en-US" sz="1200" spc="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ＢＡリンク構想」の推進</a:t>
            </a:r>
          </a:p>
        </p:txBody>
      </p:sp>
      <p:pic>
        <p:nvPicPr>
          <p:cNvPr id="9" name="図 8">
            <a:extLst>
              <a:ext uri="{FF2B5EF4-FFF2-40B4-BE49-F238E27FC236}">
                <a16:creationId xmlns:a16="http://schemas.microsoft.com/office/drawing/2014/main" id="{5316062A-667F-4DB8-9154-D0066F3A5A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53973" y="4604272"/>
            <a:ext cx="2298244" cy="1926147"/>
          </a:xfrm>
          <a:prstGeom prst="rect">
            <a:avLst/>
          </a:prstGeom>
        </p:spPr>
      </p:pic>
      <p:sp>
        <p:nvSpPr>
          <p:cNvPr id="48" name="テキスト ボックス 47">
            <a:extLst>
              <a:ext uri="{FF2B5EF4-FFF2-40B4-BE49-F238E27FC236}">
                <a16:creationId xmlns:a16="http://schemas.microsoft.com/office/drawing/2014/main" id="{537BCCD1-BCF3-4D70-8FA7-BBBD5777F9C6}"/>
              </a:ext>
            </a:extLst>
          </p:cNvPr>
          <p:cNvSpPr txBox="1"/>
          <p:nvPr/>
        </p:nvSpPr>
        <p:spPr>
          <a:xfrm>
            <a:off x="498889" y="5960154"/>
            <a:ext cx="1413740" cy="487313"/>
          </a:xfrm>
          <a:prstGeom prst="rect">
            <a:avLst/>
          </a:prstGeom>
          <a:noFill/>
        </p:spPr>
        <p:txBody>
          <a:bodyPr wrap="square">
            <a:spAutoFit/>
          </a:bodyPr>
          <a:lstStyle/>
          <a:p>
            <a:pPr algn="ctr">
              <a:spcBef>
                <a:spcPts val="100"/>
              </a:spcBef>
              <a:spcAft>
                <a:spcPts val="100"/>
              </a:spcAft>
            </a:pPr>
            <a:r>
              <a:rPr lang="ja-JP" altLang="en-US" sz="12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「豊かな大阪湾」</a:t>
            </a:r>
            <a:endParaRPr lang="en-US" altLang="ja-JP" sz="12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spcBef>
                <a:spcPts val="100"/>
              </a:spcBef>
              <a:spcAft>
                <a:spcPts val="100"/>
              </a:spcAft>
            </a:pPr>
            <a:r>
              <a:rPr lang="ja-JP" altLang="en-US" sz="12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の実現</a:t>
            </a:r>
          </a:p>
        </p:txBody>
      </p:sp>
      <p:sp>
        <p:nvSpPr>
          <p:cNvPr id="49" name="二等辺三角形 48">
            <a:extLst>
              <a:ext uri="{FF2B5EF4-FFF2-40B4-BE49-F238E27FC236}">
                <a16:creationId xmlns:a16="http://schemas.microsoft.com/office/drawing/2014/main" id="{1F55D9C6-63A0-4F0E-9782-97DBBCBA60E9}"/>
              </a:ext>
            </a:extLst>
          </p:cNvPr>
          <p:cNvSpPr/>
          <p:nvPr/>
        </p:nvSpPr>
        <p:spPr>
          <a:xfrm rot="10800000">
            <a:off x="816559" y="5608807"/>
            <a:ext cx="825327" cy="179367"/>
          </a:xfrm>
          <a:prstGeom prst="triangle">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51" name="テキスト ボックス 50">
            <a:extLst>
              <a:ext uri="{FF2B5EF4-FFF2-40B4-BE49-F238E27FC236}">
                <a16:creationId xmlns:a16="http://schemas.microsoft.com/office/drawing/2014/main" id="{31A6C854-0849-4221-9830-9AF2DBCABE0A}"/>
              </a:ext>
            </a:extLst>
          </p:cNvPr>
          <p:cNvSpPr txBox="1"/>
          <p:nvPr/>
        </p:nvSpPr>
        <p:spPr>
          <a:xfrm>
            <a:off x="4574623" y="2123501"/>
            <a:ext cx="4889269" cy="563292"/>
          </a:xfrm>
          <a:prstGeom prst="rect">
            <a:avLst/>
          </a:prstGeom>
          <a:noFill/>
        </p:spPr>
        <p:txBody>
          <a:bodyPr wrap="square" rtlCol="0">
            <a:noAutofit/>
          </a:bodyPr>
          <a:lstStyle/>
          <a:p>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月に藻場の創出等を推進する産学官民のプラットフォーム「大阪湾ブルーカーボン生態系アライアンス（</a:t>
            </a:r>
            <a:r>
              <a:rPr kumimoji="1" lang="en-US" altLang="ja-JP" sz="1200" dirty="0">
                <a:latin typeface="BIZ UDPゴシック" panose="020B0400000000000000" pitchFamily="50" charset="-128"/>
                <a:ea typeface="BIZ UDPゴシック" panose="020B0400000000000000" pitchFamily="50" charset="-128"/>
              </a:rPr>
              <a:t>MOBA</a:t>
            </a:r>
            <a:r>
              <a:rPr kumimoji="1" lang="ja-JP" altLang="en-US" sz="1200" dirty="0">
                <a:latin typeface="BIZ UDPゴシック" panose="020B0400000000000000" pitchFamily="50" charset="-128"/>
                <a:ea typeface="BIZ UDPゴシック" panose="020B0400000000000000" pitchFamily="50" charset="-128"/>
              </a:rPr>
              <a:t>）」を設置。</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E566FD1B-8FCC-4806-8EE3-0E3F33101478}"/>
              </a:ext>
            </a:extLst>
          </p:cNvPr>
          <p:cNvSpPr txBox="1"/>
          <p:nvPr/>
        </p:nvSpPr>
        <p:spPr>
          <a:xfrm>
            <a:off x="4567876" y="2572681"/>
            <a:ext cx="3216172" cy="1686235"/>
          </a:xfrm>
          <a:prstGeom prst="rect">
            <a:avLst/>
          </a:prstGeom>
          <a:noFill/>
        </p:spPr>
        <p:txBody>
          <a:bodyPr wrap="square" rtlCol="0">
            <a:noAutofit/>
          </a:bodyPr>
          <a:lstStyle/>
          <a:p>
            <a:pPr>
              <a:spcAft>
                <a:spcPts val="200"/>
              </a:spcAft>
            </a:pP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月にブルーカーボンシンポジウムを兵庫県等と共催。藻場等の重要性や大阪湾の取組みを情報発信。</a:t>
            </a:r>
            <a:endParaRPr lang="en-US" altLang="ja-JP" sz="400" dirty="0">
              <a:latin typeface="BIZ UDPゴシック" panose="020B0400000000000000" pitchFamily="50" charset="-128"/>
              <a:ea typeface="BIZ UDPゴシック" panose="020B0400000000000000" pitchFamily="50" charset="-128"/>
            </a:endParaRPr>
          </a:p>
          <a:p>
            <a:pPr>
              <a:spcAft>
                <a:spcPts val="200"/>
              </a:spcAft>
            </a:pPr>
            <a:r>
              <a:rPr lang="ja-JP" altLang="en-US" sz="1200" dirty="0">
                <a:latin typeface="BIZ UDPゴシック" panose="020B0400000000000000" pitchFamily="50" charset="-128"/>
                <a:ea typeface="BIZ UDPゴシック" panose="020B0400000000000000" pitchFamily="50" charset="-128"/>
              </a:rPr>
              <a:t>・藻場の創出に向けた調査・実証事業や、体験型コンテンツを作成中。</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・アライアンスに、藻場再生・創出や、情報発信に関するワーキングを９月に設置し、具体的な検討を開始。</a:t>
            </a:r>
            <a:endParaRPr lang="en-US" altLang="ja-JP" sz="1200" dirty="0">
              <a:latin typeface="BIZ UDPゴシック" panose="020B0400000000000000" pitchFamily="50" charset="-128"/>
              <a:ea typeface="BIZ UDPゴシック" panose="020B0400000000000000" pitchFamily="50" charset="-128"/>
            </a:endParaRPr>
          </a:p>
        </p:txBody>
      </p:sp>
      <p:sp>
        <p:nvSpPr>
          <p:cNvPr id="56" name="テキスト ボックス 55">
            <a:extLst>
              <a:ext uri="{FF2B5EF4-FFF2-40B4-BE49-F238E27FC236}">
                <a16:creationId xmlns:a16="http://schemas.microsoft.com/office/drawing/2014/main" id="{12E6359D-B400-4925-88E6-DB447D35E0AE}"/>
              </a:ext>
            </a:extLst>
          </p:cNvPr>
          <p:cNvSpPr txBox="1"/>
          <p:nvPr/>
        </p:nvSpPr>
        <p:spPr>
          <a:xfrm>
            <a:off x="4586350" y="4561617"/>
            <a:ext cx="2980526" cy="1168872"/>
          </a:xfrm>
          <a:prstGeom prst="rect">
            <a:avLst/>
          </a:prstGeom>
          <a:noFill/>
        </p:spPr>
        <p:txBody>
          <a:bodyPr wrap="square" rtlCol="0">
            <a:noAutofit/>
          </a:bodyPr>
          <a:lstStyle/>
          <a:p>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月、万博会場対岸の咲洲西護岸において藻場を創出。</a:t>
            </a:r>
            <a:endParaRPr lang="en-US" altLang="ja-JP" sz="1200" dirty="0">
              <a:latin typeface="BIZ UDPゴシック" panose="020B0400000000000000" pitchFamily="50" charset="-128"/>
              <a:ea typeface="BIZ UDPゴシック" panose="020B0400000000000000" pitchFamily="50" charset="-128"/>
            </a:endParaRPr>
          </a:p>
          <a:p>
            <a:endParaRPr lang="en-US" altLang="ja-JP" sz="5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・大阪湾の藻場等の情報発信コンテンツの体験会を３月に開催。</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p:txBody>
      </p:sp>
      <p:sp>
        <p:nvSpPr>
          <p:cNvPr id="57" name="二等辺三角形 56">
            <a:extLst>
              <a:ext uri="{FF2B5EF4-FFF2-40B4-BE49-F238E27FC236}">
                <a16:creationId xmlns:a16="http://schemas.microsoft.com/office/drawing/2014/main" id="{260CBAD5-A3F0-4AB3-B48F-239E05C3955D}"/>
              </a:ext>
            </a:extLst>
          </p:cNvPr>
          <p:cNvSpPr/>
          <p:nvPr/>
        </p:nvSpPr>
        <p:spPr>
          <a:xfrm rot="10800000">
            <a:off x="6257580" y="5810204"/>
            <a:ext cx="1246867" cy="149949"/>
          </a:xfrm>
          <a:prstGeom prst="triangle">
            <a:avLst/>
          </a:prstGeom>
          <a:solidFill>
            <a:srgbClr val="4472C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grpSp>
        <p:nvGrpSpPr>
          <p:cNvPr id="61" name="グループ化 60">
            <a:extLst>
              <a:ext uri="{FF2B5EF4-FFF2-40B4-BE49-F238E27FC236}">
                <a16:creationId xmlns:a16="http://schemas.microsoft.com/office/drawing/2014/main" id="{0624F930-873A-4D97-AB49-D10831CA758A}"/>
              </a:ext>
            </a:extLst>
          </p:cNvPr>
          <p:cNvGrpSpPr/>
          <p:nvPr/>
        </p:nvGrpSpPr>
        <p:grpSpPr>
          <a:xfrm>
            <a:off x="312204" y="259048"/>
            <a:ext cx="6463981" cy="452920"/>
            <a:chOff x="312204" y="259048"/>
            <a:chExt cx="6463981" cy="452920"/>
          </a:xfrm>
        </p:grpSpPr>
        <p:sp>
          <p:nvSpPr>
            <p:cNvPr id="62" name="正方形/長方形 61">
              <a:extLst>
                <a:ext uri="{FF2B5EF4-FFF2-40B4-BE49-F238E27FC236}">
                  <a16:creationId xmlns:a16="http://schemas.microsoft.com/office/drawing/2014/main" id="{C0C0F82D-93A5-423C-ADD3-F8340A6B3667}"/>
                </a:ext>
              </a:extLst>
            </p:cNvPr>
            <p:cNvSpPr/>
            <p:nvPr/>
          </p:nvSpPr>
          <p:spPr>
            <a:xfrm>
              <a:off x="312204" y="558675"/>
              <a:ext cx="6138841" cy="1292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63" name="タイトル 2">
              <a:extLst>
                <a:ext uri="{FF2B5EF4-FFF2-40B4-BE49-F238E27FC236}">
                  <a16:creationId xmlns:a16="http://schemas.microsoft.com/office/drawing/2014/main" id="{7A034038-9292-4525-A9FF-C9D359DB67C2}"/>
                </a:ext>
              </a:extLst>
            </p:cNvPr>
            <p:cNvSpPr txBox="1">
              <a:spLocks/>
            </p:cNvSpPr>
            <p:nvPr/>
          </p:nvSpPr>
          <p:spPr>
            <a:xfrm>
              <a:off x="751776" y="259048"/>
              <a:ext cx="60244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～ブルーカーボン生態（</a:t>
              </a:r>
              <a:r>
                <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MOBA)</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64" name="図 63">
              <a:extLst>
                <a:ext uri="{FF2B5EF4-FFF2-40B4-BE49-F238E27FC236}">
                  <a16:creationId xmlns:a16="http://schemas.microsoft.com/office/drawing/2014/main" id="{B35D80CA-6143-497C-87E0-4B22364BE44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65" name="タイトル 2">
            <a:extLst>
              <a:ext uri="{FF2B5EF4-FFF2-40B4-BE49-F238E27FC236}">
                <a16:creationId xmlns:a16="http://schemas.microsoft.com/office/drawing/2014/main" id="{BF658F91-257D-44F3-92CF-C4B415C49FD2}"/>
              </a:ext>
            </a:extLst>
          </p:cNvPr>
          <p:cNvSpPr txBox="1">
            <a:spLocks noChangeAspect="1"/>
          </p:cNvSpPr>
          <p:nvPr/>
        </p:nvSpPr>
        <p:spPr>
          <a:xfrm>
            <a:off x="2553275" y="967440"/>
            <a:ext cx="7086631" cy="71339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2800" dirty="0">
                <a:latin typeface="BIZ UDPゴシック" panose="020B0400000000000000" pitchFamily="50" charset="-128"/>
                <a:ea typeface="BIZ UDPゴシック" panose="020B0400000000000000" pitchFamily="50" charset="-128"/>
              </a:rPr>
              <a:t>大阪湾の</a:t>
            </a:r>
            <a:r>
              <a:rPr lang="en-US" altLang="ja-JP" sz="2800" dirty="0">
                <a:latin typeface="BIZ UDPゴシック" panose="020B0400000000000000" pitchFamily="50" charset="-128"/>
                <a:ea typeface="BIZ UDPゴシック" panose="020B0400000000000000" pitchFamily="50" charset="-128"/>
              </a:rPr>
              <a:t>MOBA(</a:t>
            </a:r>
            <a:r>
              <a:rPr lang="ja-JP" altLang="en-US" sz="2800" dirty="0">
                <a:latin typeface="BIZ UDPゴシック" panose="020B0400000000000000" pitchFamily="50" charset="-128"/>
                <a:ea typeface="BIZ UDPゴシック" panose="020B0400000000000000" pitchFamily="50" charset="-128"/>
              </a:rPr>
              <a:t>藻場）で</a:t>
            </a:r>
            <a:r>
              <a:rPr lang="en-US" altLang="ja-JP" sz="2800" dirty="0">
                <a:latin typeface="BIZ UDPゴシック" panose="020B0400000000000000" pitchFamily="50" charset="-128"/>
                <a:ea typeface="BIZ UDPゴシック" panose="020B0400000000000000" pitchFamily="50" charset="-128"/>
              </a:rPr>
              <a:t>CO</a:t>
            </a:r>
            <a:r>
              <a:rPr lang="ja-JP" altLang="en-US" sz="2800" baseline="-25000" dirty="0">
                <a:latin typeface="BIZ UDPゴシック" panose="020B0400000000000000" pitchFamily="50" charset="-128"/>
                <a:ea typeface="BIZ UDPゴシック" panose="020B0400000000000000" pitchFamily="50" charset="-128"/>
              </a:rPr>
              <a:t>２</a:t>
            </a:r>
            <a:r>
              <a:rPr lang="ja-JP" altLang="en-US" sz="2800" dirty="0">
                <a:latin typeface="BIZ UDPゴシック" panose="020B0400000000000000" pitchFamily="50" charset="-128"/>
                <a:ea typeface="BIZ UDPゴシック" panose="020B0400000000000000" pitchFamily="50" charset="-128"/>
              </a:rPr>
              <a:t>を削減！</a:t>
            </a:r>
            <a:endParaRPr lang="ja-JP" altLang="en-US" sz="2800" b="1" dirty="0">
              <a:latin typeface="BIZ UDPゴシック" panose="020B0400000000000000" pitchFamily="50" charset="-128"/>
              <a:ea typeface="BIZ UDPゴシック" panose="020B0400000000000000" pitchFamily="50" charset="-128"/>
            </a:endParaRPr>
          </a:p>
        </p:txBody>
      </p:sp>
      <p:pic>
        <p:nvPicPr>
          <p:cNvPr id="60" name="図 59">
            <a:extLst>
              <a:ext uri="{FF2B5EF4-FFF2-40B4-BE49-F238E27FC236}">
                <a16:creationId xmlns:a16="http://schemas.microsoft.com/office/drawing/2014/main" id="{7B18C064-3711-4391-A266-7062C1AE6B4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91492" y="2788159"/>
            <a:ext cx="1655248" cy="1241436"/>
          </a:xfrm>
          <a:prstGeom prst="rect">
            <a:avLst/>
          </a:prstGeom>
        </p:spPr>
      </p:pic>
      <p:sp>
        <p:nvSpPr>
          <p:cNvPr id="66" name="四角形: 角を丸くする 65">
            <a:extLst>
              <a:ext uri="{FF2B5EF4-FFF2-40B4-BE49-F238E27FC236}">
                <a16:creationId xmlns:a16="http://schemas.microsoft.com/office/drawing/2014/main" id="{059A171D-6777-474C-A089-FF1BA6866B39}"/>
              </a:ext>
            </a:extLst>
          </p:cNvPr>
          <p:cNvSpPr/>
          <p:nvPr/>
        </p:nvSpPr>
        <p:spPr>
          <a:xfrm>
            <a:off x="7950210" y="3817566"/>
            <a:ext cx="1337811" cy="16478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lnSpc>
                <a:spcPts val="1200"/>
              </a:lnSpc>
            </a:pPr>
            <a:r>
              <a:rPr lang="ja-JP" altLang="en-US" sz="1138" dirty="0">
                <a:solidFill>
                  <a:schemeClr val="tx1"/>
                </a:solidFill>
                <a:latin typeface="BIZ UDPゴシック" panose="020B0400000000000000" pitchFamily="50" charset="-128"/>
                <a:ea typeface="BIZ UDPゴシック" panose="020B0400000000000000" pitchFamily="50" charset="-128"/>
              </a:rPr>
              <a:t>ワーキングの様子</a:t>
            </a:r>
          </a:p>
        </p:txBody>
      </p:sp>
      <p:sp>
        <p:nvSpPr>
          <p:cNvPr id="13" name="スライド番号プレースホルダー 12">
            <a:extLst>
              <a:ext uri="{FF2B5EF4-FFF2-40B4-BE49-F238E27FC236}">
                <a16:creationId xmlns:a16="http://schemas.microsoft.com/office/drawing/2014/main" id="{F8DFEA8A-1086-4C79-B01E-A39658F223F8}"/>
              </a:ext>
            </a:extLst>
          </p:cNvPr>
          <p:cNvSpPr>
            <a:spLocks noGrp="1"/>
          </p:cNvSpPr>
          <p:nvPr>
            <p:ph type="sldNum" sz="quarter" idx="4"/>
          </p:nvPr>
        </p:nvSpPr>
        <p:spPr/>
        <p:txBody>
          <a:bodyPr/>
          <a:lstStyle/>
          <a:p>
            <a:fld id="{199F5BD4-B66A-4E5C-B460-3CA44F38002D}" type="slidenum">
              <a:rPr lang="ja-JP" altLang="en-US" smtClean="0"/>
              <a:pPr/>
              <a:t>11</a:t>
            </a:fld>
            <a:endParaRPr lang="ja-JP" altLang="en-US"/>
          </a:p>
        </p:txBody>
      </p:sp>
    </p:spTree>
    <p:extLst>
      <p:ext uri="{BB962C8B-B14F-4D97-AF65-F5344CB8AC3E}">
        <p14:creationId xmlns:p14="http://schemas.microsoft.com/office/powerpoint/2010/main" val="3429613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600CA2F-95BB-4A22-AE3D-575173468E02}"/>
              </a:ext>
            </a:extLst>
          </p:cNvPr>
          <p:cNvSpPr/>
          <p:nvPr/>
        </p:nvSpPr>
        <p:spPr>
          <a:xfrm>
            <a:off x="5373490" y="984913"/>
            <a:ext cx="4241631" cy="3076417"/>
          </a:xfrm>
          <a:prstGeom prst="rect">
            <a:avLst/>
          </a:prstGeom>
          <a:ln w="38100">
            <a:solidFill>
              <a:schemeClr val="accent5">
                <a:lumMod val="60000"/>
                <a:lumOff val="4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5D72998F-D57C-4143-8176-03FB051C5532}"/>
              </a:ext>
            </a:extLst>
          </p:cNvPr>
          <p:cNvSpPr txBox="1"/>
          <p:nvPr/>
        </p:nvSpPr>
        <p:spPr>
          <a:xfrm>
            <a:off x="151250" y="1405770"/>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02623" y="2020584"/>
            <a:ext cx="5333777" cy="112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脱炭素行動変容アプリによる</a:t>
            </a:r>
            <a:r>
              <a:rPr lang="en-US"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CO</a:t>
            </a:r>
            <a:r>
              <a:rPr lang="en-US" altLang="ja-JP" kern="100" baseline="-250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排出量の見える化</a:t>
            </a:r>
            <a:endParaRPr lang="en-US"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78613" indent="-278613">
              <a:spcAft>
                <a:spcPts val="975"/>
              </a:spcAft>
              <a:buFont typeface="Wingdings" panose="05000000000000000000" pitchFamily="2" charset="2"/>
              <a:buChar char="ü"/>
            </a:pPr>
            <a:r>
              <a:rPr lang="ja-JP" altLang="en-US"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大阪産野菜</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などのカーボンフットプリント（</a:t>
            </a:r>
            <a:r>
              <a:rPr lang="en-US"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CFP</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br>
              <a:rPr lang="en-US"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b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表示拡大</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5" y="684528"/>
            <a:ext cx="7236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80" name="グループ化 79">
            <a:extLst>
              <a:ext uri="{FF2B5EF4-FFF2-40B4-BE49-F238E27FC236}">
                <a16:creationId xmlns:a16="http://schemas.microsoft.com/office/drawing/2014/main" id="{EF1A881D-AB9A-4564-B3F0-A74B40A40674}"/>
              </a:ext>
            </a:extLst>
          </p:cNvPr>
          <p:cNvGrpSpPr/>
          <p:nvPr/>
        </p:nvGrpSpPr>
        <p:grpSpPr>
          <a:xfrm>
            <a:off x="143566" y="311344"/>
            <a:ext cx="7518174" cy="536494"/>
            <a:chOff x="143566" y="311344"/>
            <a:chExt cx="7518174" cy="536494"/>
          </a:xfrm>
        </p:grpSpPr>
        <p:sp>
          <p:nvSpPr>
            <p:cNvPr id="81" name="正方形/長方形 80">
              <a:extLst>
                <a:ext uri="{FF2B5EF4-FFF2-40B4-BE49-F238E27FC236}">
                  <a16:creationId xmlns:a16="http://schemas.microsoft.com/office/drawing/2014/main" id="{FCFE9A61-F795-4311-84AF-D7F3FA04A0D5}"/>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85" name="タイトル 2">
              <a:extLst>
                <a:ext uri="{FF2B5EF4-FFF2-40B4-BE49-F238E27FC236}">
                  <a16:creationId xmlns:a16="http://schemas.microsoft.com/office/drawing/2014/main" id="{9E589330-F698-45D0-813B-9B2A684F8141}"/>
                </a:ext>
              </a:extLst>
            </p:cNvPr>
            <p:cNvSpPr txBox="1">
              <a:spLocks/>
            </p:cNvSpPr>
            <p:nvPr/>
          </p:nvSpPr>
          <p:spPr>
            <a:xfrm>
              <a:off x="747505" y="377250"/>
              <a:ext cx="6914235"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～脱炭素行動の定着・浸透～</a:t>
              </a:r>
            </a:p>
          </p:txBody>
        </p:sp>
        <p:pic>
          <p:nvPicPr>
            <p:cNvPr id="86" name="図 85">
              <a:extLst>
                <a:ext uri="{FF2B5EF4-FFF2-40B4-BE49-F238E27FC236}">
                  <a16:creationId xmlns:a16="http://schemas.microsoft.com/office/drawing/2014/main" id="{C98A0EDE-6020-4EA4-947F-6FC1CADE35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pic>
        <p:nvPicPr>
          <p:cNvPr id="2" name="図 1">
            <a:extLst>
              <a:ext uri="{FF2B5EF4-FFF2-40B4-BE49-F238E27FC236}">
                <a16:creationId xmlns:a16="http://schemas.microsoft.com/office/drawing/2014/main" id="{A3F8CC7B-259F-4F6B-B989-CA63439C7E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3212" y="1238729"/>
            <a:ext cx="1441513" cy="2748860"/>
          </a:xfrm>
          <a:prstGeom prst="rect">
            <a:avLst/>
          </a:prstGeom>
        </p:spPr>
      </p:pic>
      <p:pic>
        <p:nvPicPr>
          <p:cNvPr id="4" name="図 3">
            <a:extLst>
              <a:ext uri="{FF2B5EF4-FFF2-40B4-BE49-F238E27FC236}">
                <a16:creationId xmlns:a16="http://schemas.microsoft.com/office/drawing/2014/main" id="{CC127FE4-5015-42F1-9BC1-4F0108217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4447" y="1227504"/>
            <a:ext cx="1476669" cy="2762390"/>
          </a:xfrm>
          <a:prstGeom prst="rect">
            <a:avLst/>
          </a:prstGeom>
        </p:spPr>
      </p:pic>
      <p:sp>
        <p:nvSpPr>
          <p:cNvPr id="115" name="テキスト ボックス 114">
            <a:extLst>
              <a:ext uri="{FF2B5EF4-FFF2-40B4-BE49-F238E27FC236}">
                <a16:creationId xmlns:a16="http://schemas.microsoft.com/office/drawing/2014/main" id="{40DDE927-4FEC-4CE9-BA53-89B312460D7F}"/>
              </a:ext>
            </a:extLst>
          </p:cNvPr>
          <p:cNvSpPr txBox="1"/>
          <p:nvPr/>
        </p:nvSpPr>
        <p:spPr>
          <a:xfrm>
            <a:off x="5442053" y="1002451"/>
            <a:ext cx="4181190" cy="230832"/>
          </a:xfrm>
          <a:prstGeom prst="rect">
            <a:avLst/>
          </a:prstGeom>
          <a:noFill/>
        </p:spPr>
        <p:txBody>
          <a:bodyPr wrap="square" rtlCol="0">
            <a:spAutoFit/>
          </a:bodyPr>
          <a:lstStyle/>
          <a:p>
            <a:r>
              <a:rPr kumimoji="1" lang="ja-JP" altLang="en-US" sz="900" b="1" dirty="0">
                <a:latin typeface="BIZ UDPゴシック" panose="020B0400000000000000" pitchFamily="50" charset="-128"/>
                <a:ea typeface="BIZ UDPゴシック" panose="020B0400000000000000" pitchFamily="50" charset="-128"/>
              </a:rPr>
              <a:t>＜</a:t>
            </a:r>
            <a:r>
              <a:rPr kumimoji="1" lang="en-US" altLang="ja-JP" sz="900" b="1" dirty="0">
                <a:latin typeface="BIZ UDPゴシック" panose="020B0400000000000000" pitchFamily="50" charset="-128"/>
                <a:ea typeface="BIZ UDPゴシック" panose="020B0400000000000000" pitchFamily="50" charset="-128"/>
              </a:rPr>
              <a:t>EXPO</a:t>
            </a:r>
            <a:r>
              <a:rPr kumimoji="1" lang="ja-JP" altLang="en-US" sz="900" b="1" dirty="0">
                <a:latin typeface="BIZ UDPゴシック" panose="020B0400000000000000" pitchFamily="50" charset="-128"/>
                <a:ea typeface="BIZ UDPゴシック" panose="020B0400000000000000" pitchFamily="50" charset="-128"/>
              </a:rPr>
              <a:t>グリーンチャレンジアプリ＞　　　＜</a:t>
            </a:r>
            <a:r>
              <a:rPr kumimoji="1" lang="en-US" altLang="ja-JP" sz="900" b="1" dirty="0">
                <a:latin typeface="BIZ UDPゴシック" panose="020B0400000000000000" pitchFamily="50" charset="-128"/>
                <a:ea typeface="BIZ UDPゴシック" panose="020B0400000000000000" pitchFamily="50" charset="-128"/>
              </a:rPr>
              <a:t>SPOBY</a:t>
            </a:r>
            <a:r>
              <a:rPr kumimoji="1" lang="ja-JP" altLang="en-US" sz="900" b="1" dirty="0">
                <a:latin typeface="BIZ UDPゴシック" panose="020B0400000000000000" pitchFamily="50" charset="-128"/>
                <a:ea typeface="BIZ UDPゴシック" panose="020B0400000000000000" pitchFamily="50" charset="-128"/>
              </a:rPr>
              <a:t>（脱炭素エキデン</a:t>
            </a:r>
            <a:r>
              <a:rPr kumimoji="1" lang="en-US" altLang="ja-JP" sz="900" b="1" dirty="0">
                <a:latin typeface="BIZ UDPゴシック" panose="020B0400000000000000" pitchFamily="50" charset="-128"/>
                <a:ea typeface="BIZ UDPゴシック" panose="020B0400000000000000" pitchFamily="50" charset="-128"/>
              </a:rPr>
              <a:t>365</a:t>
            </a:r>
            <a:r>
              <a:rPr kumimoji="1" lang="ja-JP" altLang="en-US" sz="900" b="1" dirty="0">
                <a:latin typeface="BIZ UDPゴシック" panose="020B0400000000000000" pitchFamily="50" charset="-128"/>
                <a:ea typeface="BIZ UDPゴシック" panose="020B0400000000000000" pitchFamily="50" charset="-128"/>
              </a:rPr>
              <a:t>）＞　　　　　　　　　　　　　　　</a:t>
            </a:r>
          </a:p>
        </p:txBody>
      </p:sp>
      <p:graphicFrame>
        <p:nvGraphicFramePr>
          <p:cNvPr id="59" name="表 17">
            <a:extLst>
              <a:ext uri="{FF2B5EF4-FFF2-40B4-BE49-F238E27FC236}">
                <a16:creationId xmlns:a16="http://schemas.microsoft.com/office/drawing/2014/main" id="{A8BE0EF1-2D26-42B2-823E-511B7B2BD0C0}"/>
              </a:ext>
            </a:extLst>
          </p:cNvPr>
          <p:cNvGraphicFramePr>
            <a:graphicFrameLocks noGrp="1"/>
          </p:cNvGraphicFramePr>
          <p:nvPr/>
        </p:nvGraphicFramePr>
        <p:xfrm>
          <a:off x="201229" y="4353818"/>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69" name="直線矢印コネクタ 68">
            <a:extLst>
              <a:ext uri="{FF2B5EF4-FFF2-40B4-BE49-F238E27FC236}">
                <a16:creationId xmlns:a16="http://schemas.microsoft.com/office/drawing/2014/main" id="{C947EE88-5062-4D98-9615-6D37F447414A}"/>
              </a:ext>
            </a:extLst>
          </p:cNvPr>
          <p:cNvCxnSpPr>
            <a:cxnSpLocks/>
          </p:cNvCxnSpPr>
          <p:nvPr/>
        </p:nvCxnSpPr>
        <p:spPr>
          <a:xfrm>
            <a:off x="7051332" y="520921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8BF9E71B-2BF6-4908-8771-365D7A76C99B}"/>
              </a:ext>
            </a:extLst>
          </p:cNvPr>
          <p:cNvCxnSpPr>
            <a:cxnSpLocks/>
          </p:cNvCxnSpPr>
          <p:nvPr/>
        </p:nvCxnSpPr>
        <p:spPr>
          <a:xfrm>
            <a:off x="7051332" y="623157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2" name="グループ化 81">
            <a:extLst>
              <a:ext uri="{FF2B5EF4-FFF2-40B4-BE49-F238E27FC236}">
                <a16:creationId xmlns:a16="http://schemas.microsoft.com/office/drawing/2014/main" id="{E3613B5F-87CF-499D-9DEF-41506F241764}"/>
              </a:ext>
            </a:extLst>
          </p:cNvPr>
          <p:cNvGrpSpPr/>
          <p:nvPr/>
        </p:nvGrpSpPr>
        <p:grpSpPr>
          <a:xfrm>
            <a:off x="5518349" y="4312587"/>
            <a:ext cx="432000" cy="2469805"/>
            <a:chOff x="10121072" y="4502038"/>
            <a:chExt cx="432000" cy="2469805"/>
          </a:xfrm>
        </p:grpSpPr>
        <p:sp>
          <p:nvSpPr>
            <p:cNvPr id="84" name="テキスト ボックス 83">
              <a:extLst>
                <a:ext uri="{FF2B5EF4-FFF2-40B4-BE49-F238E27FC236}">
                  <a16:creationId xmlns:a16="http://schemas.microsoft.com/office/drawing/2014/main" id="{D9365A16-E4EC-4E2D-A381-615DA318C5D4}"/>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91" name="直線コネクタ 90">
              <a:extLst>
                <a:ext uri="{FF2B5EF4-FFF2-40B4-BE49-F238E27FC236}">
                  <a16:creationId xmlns:a16="http://schemas.microsoft.com/office/drawing/2014/main" id="{97B00E70-E048-4CC1-B936-481A86D67DB5}"/>
                </a:ext>
              </a:extLst>
            </p:cNvPr>
            <p:cNvCxnSpPr>
              <a:stCxn id="84"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9D2199B3-928A-40E0-A713-535BB8AB2BF0}"/>
              </a:ext>
            </a:extLst>
          </p:cNvPr>
          <p:cNvGrpSpPr/>
          <p:nvPr/>
        </p:nvGrpSpPr>
        <p:grpSpPr>
          <a:xfrm>
            <a:off x="3578211" y="4312587"/>
            <a:ext cx="432000" cy="2469125"/>
            <a:chOff x="10716934" y="4502718"/>
            <a:chExt cx="432000" cy="2469125"/>
          </a:xfrm>
        </p:grpSpPr>
        <p:sp>
          <p:nvSpPr>
            <p:cNvPr id="94" name="テキスト ボックス 93">
              <a:extLst>
                <a:ext uri="{FF2B5EF4-FFF2-40B4-BE49-F238E27FC236}">
                  <a16:creationId xmlns:a16="http://schemas.microsoft.com/office/drawing/2014/main" id="{FEEA0B3B-6046-42A0-AD73-7B2184E82E13}"/>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95" name="直線コネクタ 94">
              <a:extLst>
                <a:ext uri="{FF2B5EF4-FFF2-40B4-BE49-F238E27FC236}">
                  <a16:creationId xmlns:a16="http://schemas.microsoft.com/office/drawing/2014/main" id="{701DA2B5-66E3-45B1-887D-69FFF0240C38}"/>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 name="グループ化 101">
            <a:extLst>
              <a:ext uri="{FF2B5EF4-FFF2-40B4-BE49-F238E27FC236}">
                <a16:creationId xmlns:a16="http://schemas.microsoft.com/office/drawing/2014/main" id="{23FD5C28-5F15-401B-9F84-D7CE4E386C5B}"/>
              </a:ext>
            </a:extLst>
          </p:cNvPr>
          <p:cNvGrpSpPr/>
          <p:nvPr/>
        </p:nvGrpSpPr>
        <p:grpSpPr>
          <a:xfrm>
            <a:off x="142032" y="4134246"/>
            <a:ext cx="9646782" cy="356682"/>
            <a:chOff x="213209" y="3642567"/>
            <a:chExt cx="11755165" cy="288000"/>
          </a:xfrm>
        </p:grpSpPr>
        <p:sp>
          <p:nvSpPr>
            <p:cNvPr id="103" name="ホームベース 5">
              <a:extLst>
                <a:ext uri="{FF2B5EF4-FFF2-40B4-BE49-F238E27FC236}">
                  <a16:creationId xmlns:a16="http://schemas.microsoft.com/office/drawing/2014/main" id="{7DCBFEA6-EC9C-4FE8-A73A-ABD14D07C541}"/>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107" name="ホームベース 5">
              <a:extLst>
                <a:ext uri="{FF2B5EF4-FFF2-40B4-BE49-F238E27FC236}">
                  <a16:creationId xmlns:a16="http://schemas.microsoft.com/office/drawing/2014/main" id="{7F968826-76DC-46E3-BD8F-DDDAC5D178FA}"/>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08" name="ホームベース 5">
              <a:extLst>
                <a:ext uri="{FF2B5EF4-FFF2-40B4-BE49-F238E27FC236}">
                  <a16:creationId xmlns:a16="http://schemas.microsoft.com/office/drawing/2014/main" id="{F6FE2C9D-A8A9-4F56-A089-46E36597B06D}"/>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09" name="テキスト ボックス 108">
            <a:extLst>
              <a:ext uri="{FF2B5EF4-FFF2-40B4-BE49-F238E27FC236}">
                <a16:creationId xmlns:a16="http://schemas.microsoft.com/office/drawing/2014/main" id="{C9DB3AC6-D1F0-4BFC-8B77-91E1522F8060}"/>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10" name="四角形: 角を丸くする 109">
            <a:extLst>
              <a:ext uri="{FF2B5EF4-FFF2-40B4-BE49-F238E27FC236}">
                <a16:creationId xmlns:a16="http://schemas.microsoft.com/office/drawing/2014/main" id="{228834C7-4570-4643-9EA0-701B6B6B86CF}"/>
              </a:ext>
            </a:extLst>
          </p:cNvPr>
          <p:cNvSpPr/>
          <p:nvPr/>
        </p:nvSpPr>
        <p:spPr>
          <a:xfrm>
            <a:off x="242520" y="4567744"/>
            <a:ext cx="1549676" cy="216826"/>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latin typeface="BIZ UDPゴシック" panose="020B0400000000000000" pitchFamily="50" charset="-128"/>
                <a:ea typeface="BIZ UDPゴシック" panose="020B0400000000000000" pitchFamily="50" charset="-128"/>
              </a:rPr>
              <a:t>脱炭素行動変容アプリ</a:t>
            </a:r>
          </a:p>
        </p:txBody>
      </p:sp>
      <p:sp>
        <p:nvSpPr>
          <p:cNvPr id="111" name="四角形: 角を丸くする 110">
            <a:extLst>
              <a:ext uri="{FF2B5EF4-FFF2-40B4-BE49-F238E27FC236}">
                <a16:creationId xmlns:a16="http://schemas.microsoft.com/office/drawing/2014/main" id="{7E5F47F4-94C9-47A3-A8DE-A195DFFDD8EC}"/>
              </a:ext>
            </a:extLst>
          </p:cNvPr>
          <p:cNvSpPr/>
          <p:nvPr/>
        </p:nvSpPr>
        <p:spPr>
          <a:xfrm>
            <a:off x="268277" y="5793027"/>
            <a:ext cx="1037350" cy="264607"/>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1138" dirty="0">
                <a:solidFill>
                  <a:schemeClr val="tx1"/>
                </a:solidFill>
                <a:latin typeface="BIZ UDPゴシック" panose="020B0400000000000000" pitchFamily="50" charset="-128"/>
                <a:ea typeface="BIZ UDPゴシック" panose="020B0400000000000000" pitchFamily="50" charset="-128"/>
              </a:rPr>
              <a:t>CFP</a:t>
            </a:r>
            <a:r>
              <a:rPr lang="ja-JP" altLang="en-US" sz="1138" dirty="0">
                <a:solidFill>
                  <a:schemeClr val="tx1"/>
                </a:solidFill>
                <a:latin typeface="BIZ UDPゴシック" panose="020B0400000000000000" pitchFamily="50" charset="-128"/>
                <a:ea typeface="BIZ UDPゴシック" panose="020B0400000000000000" pitchFamily="50" charset="-128"/>
              </a:rPr>
              <a:t>表示拡大</a:t>
            </a:r>
          </a:p>
        </p:txBody>
      </p:sp>
      <p:grpSp>
        <p:nvGrpSpPr>
          <p:cNvPr id="112" name="グループ化 111">
            <a:extLst>
              <a:ext uri="{FF2B5EF4-FFF2-40B4-BE49-F238E27FC236}">
                <a16:creationId xmlns:a16="http://schemas.microsoft.com/office/drawing/2014/main" id="{12DA8010-03A5-45D2-8B6B-CA15DF15AC2C}"/>
              </a:ext>
            </a:extLst>
          </p:cNvPr>
          <p:cNvGrpSpPr/>
          <p:nvPr/>
        </p:nvGrpSpPr>
        <p:grpSpPr>
          <a:xfrm flipV="1">
            <a:off x="428327" y="5169915"/>
            <a:ext cx="6623005" cy="45719"/>
            <a:chOff x="360591" y="5215634"/>
            <a:chExt cx="6579017" cy="0"/>
          </a:xfrm>
        </p:grpSpPr>
        <p:cxnSp>
          <p:nvCxnSpPr>
            <p:cNvPr id="113" name="直線矢印コネクタ 112">
              <a:extLst>
                <a:ext uri="{FF2B5EF4-FFF2-40B4-BE49-F238E27FC236}">
                  <a16:creationId xmlns:a16="http://schemas.microsoft.com/office/drawing/2014/main" id="{767EE124-76E1-4BE3-ADCF-BF83A748E003}"/>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AF8A041-82DA-4879-A779-BE2B2915228D}"/>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6" name="グループ化 115">
            <a:extLst>
              <a:ext uri="{FF2B5EF4-FFF2-40B4-BE49-F238E27FC236}">
                <a16:creationId xmlns:a16="http://schemas.microsoft.com/office/drawing/2014/main" id="{D25BF760-370C-49BE-B7AB-3D7F3AFD0134}"/>
              </a:ext>
            </a:extLst>
          </p:cNvPr>
          <p:cNvGrpSpPr/>
          <p:nvPr/>
        </p:nvGrpSpPr>
        <p:grpSpPr>
          <a:xfrm>
            <a:off x="351873" y="6231575"/>
            <a:ext cx="6699459" cy="49839"/>
            <a:chOff x="505451" y="5041702"/>
            <a:chExt cx="10717255" cy="0"/>
          </a:xfrm>
        </p:grpSpPr>
        <p:cxnSp>
          <p:nvCxnSpPr>
            <p:cNvPr id="117" name="直線矢印コネクタ 116">
              <a:extLst>
                <a:ext uri="{FF2B5EF4-FFF2-40B4-BE49-F238E27FC236}">
                  <a16:creationId xmlns:a16="http://schemas.microsoft.com/office/drawing/2014/main" id="{6645D780-E946-4548-9529-425B5AA9EEFB}"/>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10E74230-522A-4004-B239-C9DBF843B764}"/>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130" name="図 129">
            <a:extLst>
              <a:ext uri="{FF2B5EF4-FFF2-40B4-BE49-F238E27FC236}">
                <a16:creationId xmlns:a16="http://schemas.microsoft.com/office/drawing/2014/main" id="{6A6F0C49-B3F4-4991-B8D4-B4F7F0CA3C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4690" y="5089573"/>
            <a:ext cx="207282" cy="207282"/>
          </a:xfrm>
          <a:prstGeom prst="rect">
            <a:avLst/>
          </a:prstGeom>
        </p:spPr>
      </p:pic>
      <p:sp>
        <p:nvSpPr>
          <p:cNvPr id="131" name="四角形: 角を丸くする 130">
            <a:extLst>
              <a:ext uri="{FF2B5EF4-FFF2-40B4-BE49-F238E27FC236}">
                <a16:creationId xmlns:a16="http://schemas.microsoft.com/office/drawing/2014/main" id="{8460A204-EC2F-4CF1-99C8-4B18C03AD540}"/>
              </a:ext>
            </a:extLst>
          </p:cNvPr>
          <p:cNvSpPr/>
          <p:nvPr/>
        </p:nvSpPr>
        <p:spPr>
          <a:xfrm>
            <a:off x="7179372" y="612836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5" name="図 154">
            <a:extLst>
              <a:ext uri="{FF2B5EF4-FFF2-40B4-BE49-F238E27FC236}">
                <a16:creationId xmlns:a16="http://schemas.microsoft.com/office/drawing/2014/main" id="{CECC98F7-0F1C-494F-9793-A7A8AEBEBC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5265" y="5096961"/>
            <a:ext cx="204527" cy="204527"/>
          </a:xfrm>
          <a:prstGeom prst="rect">
            <a:avLst/>
          </a:prstGeom>
        </p:spPr>
      </p:pic>
      <p:pic>
        <p:nvPicPr>
          <p:cNvPr id="156" name="図 155">
            <a:extLst>
              <a:ext uri="{FF2B5EF4-FFF2-40B4-BE49-F238E27FC236}">
                <a16:creationId xmlns:a16="http://schemas.microsoft.com/office/drawing/2014/main" id="{7219B35D-EE72-44A8-BD72-29B1AC927C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5722" y="5101846"/>
            <a:ext cx="204527" cy="204527"/>
          </a:xfrm>
          <a:prstGeom prst="rect">
            <a:avLst/>
          </a:prstGeom>
        </p:spPr>
      </p:pic>
      <p:grpSp>
        <p:nvGrpSpPr>
          <p:cNvPr id="157" name="グループ化 156">
            <a:extLst>
              <a:ext uri="{FF2B5EF4-FFF2-40B4-BE49-F238E27FC236}">
                <a16:creationId xmlns:a16="http://schemas.microsoft.com/office/drawing/2014/main" id="{2BEC011A-AAA7-41B0-98A6-9E1EBABCD809}"/>
              </a:ext>
            </a:extLst>
          </p:cNvPr>
          <p:cNvGrpSpPr/>
          <p:nvPr/>
        </p:nvGrpSpPr>
        <p:grpSpPr>
          <a:xfrm>
            <a:off x="244934" y="5346685"/>
            <a:ext cx="1285823" cy="392415"/>
            <a:chOff x="6260172" y="4269073"/>
            <a:chExt cx="1582552" cy="482973"/>
          </a:xfrm>
        </p:grpSpPr>
        <p:sp>
          <p:nvSpPr>
            <p:cNvPr id="158" name="吹き出し: 角を丸めた四角形 157">
              <a:extLst>
                <a:ext uri="{FF2B5EF4-FFF2-40B4-BE49-F238E27FC236}">
                  <a16:creationId xmlns:a16="http://schemas.microsoft.com/office/drawing/2014/main" id="{C0014255-7202-402A-A94E-862CB5B25296}"/>
                </a:ext>
              </a:extLst>
            </p:cNvPr>
            <p:cNvSpPr/>
            <p:nvPr/>
          </p:nvSpPr>
          <p:spPr>
            <a:xfrm>
              <a:off x="6299773" y="4336285"/>
              <a:ext cx="1542951" cy="371561"/>
            </a:xfrm>
            <a:prstGeom prst="wedgeRoundRectCallout">
              <a:avLst>
                <a:gd name="adj1" fmla="val -35712"/>
                <a:gd name="adj2" fmla="val -82548"/>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700" b="1" dirty="0">
                  <a:solidFill>
                    <a:schemeClr val="tx1"/>
                  </a:solidFill>
                  <a:latin typeface="Meiryo UI"/>
                  <a:ea typeface="Meiryo UI"/>
                  <a:sym typeface="Calibri"/>
                </a:rPr>
                <a:t>「</a:t>
              </a:r>
              <a:r>
                <a:rPr lang="en-US" altLang="ja-JP" sz="700" b="1" dirty="0">
                  <a:solidFill>
                    <a:schemeClr val="tx1"/>
                  </a:solidFill>
                  <a:latin typeface="Meiryo UI"/>
                  <a:ea typeface="Meiryo UI"/>
                  <a:sym typeface="Calibri"/>
                </a:rPr>
                <a:t>EXPO</a:t>
              </a:r>
              <a:r>
                <a:rPr lang="ja-JP" altLang="en-US" sz="700" b="1" dirty="0">
                  <a:solidFill>
                    <a:schemeClr val="tx1"/>
                  </a:solidFill>
                  <a:latin typeface="Meiryo UI"/>
                  <a:ea typeface="Meiryo UI"/>
                  <a:sym typeface="Calibri"/>
                </a:rPr>
                <a:t>グリーンチャレンジアプリ」サービス開始</a:t>
              </a:r>
              <a:endParaRPr lang="en-US" altLang="ja-JP" sz="700" b="1" dirty="0">
                <a:solidFill>
                  <a:schemeClr val="tx1"/>
                </a:solidFill>
                <a:latin typeface="Meiryo UI"/>
                <a:ea typeface="Meiryo UI"/>
                <a:sym typeface="Calibri"/>
              </a:endParaRPr>
            </a:p>
          </p:txBody>
        </p:sp>
        <p:sp>
          <p:nvSpPr>
            <p:cNvPr id="159" name="テキスト ボックス 158">
              <a:extLst>
                <a:ext uri="{FF2B5EF4-FFF2-40B4-BE49-F238E27FC236}">
                  <a16:creationId xmlns:a16="http://schemas.microsoft.com/office/drawing/2014/main" id="{70526938-D486-4D5F-8AA2-BF9991DEEB3F}"/>
                </a:ext>
              </a:extLst>
            </p:cNvPr>
            <p:cNvSpPr txBox="1"/>
            <p:nvPr/>
          </p:nvSpPr>
          <p:spPr>
            <a:xfrm>
              <a:off x="6260172" y="4269073"/>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❸</a:t>
              </a:r>
            </a:p>
          </p:txBody>
        </p:sp>
      </p:grpSp>
      <p:grpSp>
        <p:nvGrpSpPr>
          <p:cNvPr id="160" name="グループ化 159">
            <a:extLst>
              <a:ext uri="{FF2B5EF4-FFF2-40B4-BE49-F238E27FC236}">
                <a16:creationId xmlns:a16="http://schemas.microsoft.com/office/drawing/2014/main" id="{66D9D8B8-B98D-47C1-AEE2-2B5EA4C818F5}"/>
              </a:ext>
            </a:extLst>
          </p:cNvPr>
          <p:cNvGrpSpPr/>
          <p:nvPr/>
        </p:nvGrpSpPr>
        <p:grpSpPr>
          <a:xfrm>
            <a:off x="1015553" y="4778429"/>
            <a:ext cx="1370585" cy="392415"/>
            <a:chOff x="6245494" y="4358966"/>
            <a:chExt cx="1686874" cy="482973"/>
          </a:xfrm>
        </p:grpSpPr>
        <p:sp>
          <p:nvSpPr>
            <p:cNvPr id="161" name="吹き出し: 角を丸めた四角形 160">
              <a:extLst>
                <a:ext uri="{FF2B5EF4-FFF2-40B4-BE49-F238E27FC236}">
                  <a16:creationId xmlns:a16="http://schemas.microsoft.com/office/drawing/2014/main" id="{A4EF0B62-E6F2-445C-AC54-D2B30D7850FD}"/>
                </a:ext>
              </a:extLst>
            </p:cNvPr>
            <p:cNvSpPr/>
            <p:nvPr/>
          </p:nvSpPr>
          <p:spPr>
            <a:xfrm>
              <a:off x="6299773" y="4417270"/>
              <a:ext cx="1632595" cy="415563"/>
            </a:xfrm>
            <a:prstGeom prst="wedgeRoundRectCallout">
              <a:avLst>
                <a:gd name="adj1" fmla="val -56862"/>
                <a:gd name="adj2" fmla="val 48930"/>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700" b="1" dirty="0">
                  <a:solidFill>
                    <a:schemeClr val="tx1"/>
                  </a:solidFill>
                  <a:latin typeface="Meiryo UI"/>
                  <a:ea typeface="Meiryo UI"/>
                  <a:sym typeface="Calibri"/>
                </a:rPr>
                <a:t>「脱炭素エキデン</a:t>
              </a:r>
              <a:r>
                <a:rPr lang="en-US" altLang="ja-JP" sz="700" b="1" dirty="0">
                  <a:solidFill>
                    <a:schemeClr val="tx1"/>
                  </a:solidFill>
                  <a:latin typeface="Meiryo UI"/>
                  <a:ea typeface="Meiryo UI"/>
                  <a:sym typeface="Calibri"/>
                </a:rPr>
                <a:t>365</a:t>
              </a:r>
              <a:r>
                <a:rPr lang="ja-JP" altLang="en-US" sz="700" b="1" dirty="0">
                  <a:solidFill>
                    <a:schemeClr val="tx1"/>
                  </a:solidFill>
                  <a:latin typeface="Meiryo UI"/>
                  <a:ea typeface="Meiryo UI"/>
                  <a:sym typeface="Calibri"/>
                </a:rPr>
                <a:t>」プロジェクト開始</a:t>
              </a:r>
            </a:p>
          </p:txBody>
        </p:sp>
        <p:sp>
          <p:nvSpPr>
            <p:cNvPr id="162" name="テキスト ボックス 161">
              <a:extLst>
                <a:ext uri="{FF2B5EF4-FFF2-40B4-BE49-F238E27FC236}">
                  <a16:creationId xmlns:a16="http://schemas.microsoft.com/office/drawing/2014/main" id="{65C669A2-9AC2-4D05-A7EE-F31C02AC2DDF}"/>
                </a:ext>
              </a:extLst>
            </p:cNvPr>
            <p:cNvSpPr txBox="1"/>
            <p:nvPr/>
          </p:nvSpPr>
          <p:spPr>
            <a:xfrm>
              <a:off x="6245494" y="4358966"/>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❹</a:t>
              </a:r>
            </a:p>
          </p:txBody>
        </p:sp>
      </p:grpSp>
      <p:pic>
        <p:nvPicPr>
          <p:cNvPr id="163" name="図 162">
            <a:extLst>
              <a:ext uri="{FF2B5EF4-FFF2-40B4-BE49-F238E27FC236}">
                <a16:creationId xmlns:a16="http://schemas.microsoft.com/office/drawing/2014/main" id="{ACC2A177-CF75-4868-94E6-117835DAD3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2978" y="6134018"/>
            <a:ext cx="204527" cy="204527"/>
          </a:xfrm>
          <a:prstGeom prst="rect">
            <a:avLst/>
          </a:prstGeom>
        </p:spPr>
      </p:pic>
      <p:sp>
        <p:nvSpPr>
          <p:cNvPr id="169" name="テキスト ボックス 168">
            <a:extLst>
              <a:ext uri="{FF2B5EF4-FFF2-40B4-BE49-F238E27FC236}">
                <a16:creationId xmlns:a16="http://schemas.microsoft.com/office/drawing/2014/main" id="{56495410-571E-4466-9B49-E5C51C519C21}"/>
              </a:ext>
            </a:extLst>
          </p:cNvPr>
          <p:cNvSpPr txBox="1"/>
          <p:nvPr/>
        </p:nvSpPr>
        <p:spPr>
          <a:xfrm>
            <a:off x="2881292" y="4741647"/>
            <a:ext cx="4121951" cy="338554"/>
          </a:xfrm>
          <a:prstGeom prst="rect">
            <a:avLst/>
          </a:prstGeom>
          <a:noFill/>
        </p:spPr>
        <p:txBody>
          <a:bodyPr wrap="square">
            <a:spAutoFit/>
          </a:bodyPr>
          <a:lstStyle/>
          <a:p>
            <a:pPr algn="ctr"/>
            <a:r>
              <a:rPr lang="ja-JP" altLang="en-US" sz="800" dirty="0">
                <a:solidFill>
                  <a:schemeClr val="tx1"/>
                </a:solidFill>
                <a:latin typeface="Meiryo UI"/>
                <a:ea typeface="Meiryo UI"/>
                <a:sym typeface="Calibri"/>
              </a:rPr>
              <a:t>行動変容促進キャンペーンを府域にて展開</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（９月～、４回開催）　　　　</a:t>
            </a:r>
          </a:p>
        </p:txBody>
      </p:sp>
      <p:sp>
        <p:nvSpPr>
          <p:cNvPr id="121" name="四角形: 角を丸くする 120">
            <a:extLst>
              <a:ext uri="{FF2B5EF4-FFF2-40B4-BE49-F238E27FC236}">
                <a16:creationId xmlns:a16="http://schemas.microsoft.com/office/drawing/2014/main" id="{C4B8AAB7-0EB1-4FA9-8593-1C68C9E99115}"/>
              </a:ext>
            </a:extLst>
          </p:cNvPr>
          <p:cNvSpPr/>
          <p:nvPr/>
        </p:nvSpPr>
        <p:spPr>
          <a:xfrm>
            <a:off x="3191172" y="5136547"/>
            <a:ext cx="3600001" cy="161621"/>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四角形: 角を丸くする 121">
            <a:extLst>
              <a:ext uri="{FF2B5EF4-FFF2-40B4-BE49-F238E27FC236}">
                <a16:creationId xmlns:a16="http://schemas.microsoft.com/office/drawing/2014/main" id="{888D26E4-3C22-4F3A-A52E-86AC78AE3267}"/>
              </a:ext>
            </a:extLst>
          </p:cNvPr>
          <p:cNvSpPr/>
          <p:nvPr/>
        </p:nvSpPr>
        <p:spPr>
          <a:xfrm>
            <a:off x="4588010" y="6151267"/>
            <a:ext cx="606230" cy="16974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4" name="グループ化 63">
            <a:extLst>
              <a:ext uri="{FF2B5EF4-FFF2-40B4-BE49-F238E27FC236}">
                <a16:creationId xmlns:a16="http://schemas.microsoft.com/office/drawing/2014/main" id="{EB8C49FD-E5B7-4AA9-B8BD-9C7BF5BE1C4E}"/>
              </a:ext>
            </a:extLst>
          </p:cNvPr>
          <p:cNvGrpSpPr/>
          <p:nvPr/>
        </p:nvGrpSpPr>
        <p:grpSpPr>
          <a:xfrm>
            <a:off x="1913215" y="5613148"/>
            <a:ext cx="1661125" cy="442687"/>
            <a:chOff x="6266118" y="4287987"/>
            <a:chExt cx="1801135" cy="544846"/>
          </a:xfrm>
        </p:grpSpPr>
        <p:sp>
          <p:nvSpPr>
            <p:cNvPr id="65" name="吹き出し: 角を丸めた四角形 64">
              <a:extLst>
                <a:ext uri="{FF2B5EF4-FFF2-40B4-BE49-F238E27FC236}">
                  <a16:creationId xmlns:a16="http://schemas.microsoft.com/office/drawing/2014/main" id="{966A6CC1-34A1-4B9D-B74A-1BDB9C6879FA}"/>
                </a:ext>
              </a:extLst>
            </p:cNvPr>
            <p:cNvSpPr/>
            <p:nvPr/>
          </p:nvSpPr>
          <p:spPr>
            <a:xfrm>
              <a:off x="6299773" y="4287987"/>
              <a:ext cx="1767480" cy="544846"/>
            </a:xfrm>
            <a:prstGeom prst="wedgeRoundRectCallout">
              <a:avLst>
                <a:gd name="adj1" fmla="val -45373"/>
                <a:gd name="adj2" fmla="val 72900"/>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おおさかカーボンフットプリントプロジェクト開始</a:t>
              </a:r>
            </a:p>
          </p:txBody>
        </p:sp>
        <p:sp>
          <p:nvSpPr>
            <p:cNvPr id="66" name="テキスト ボックス 65">
              <a:extLst>
                <a:ext uri="{FF2B5EF4-FFF2-40B4-BE49-F238E27FC236}">
                  <a16:creationId xmlns:a16="http://schemas.microsoft.com/office/drawing/2014/main" id="{DCFF62A8-3124-4F86-AB6D-E97102F53761}"/>
                </a:ext>
              </a:extLst>
            </p:cNvPr>
            <p:cNvSpPr txBox="1"/>
            <p:nvPr/>
          </p:nvSpPr>
          <p:spPr>
            <a:xfrm>
              <a:off x="6266118" y="4306583"/>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❻</a:t>
              </a:r>
            </a:p>
          </p:txBody>
        </p:sp>
      </p:grpSp>
      <p:sp>
        <p:nvSpPr>
          <p:cNvPr id="67" name="テキスト ボックス 66">
            <a:extLst>
              <a:ext uri="{FF2B5EF4-FFF2-40B4-BE49-F238E27FC236}">
                <a16:creationId xmlns:a16="http://schemas.microsoft.com/office/drawing/2014/main" id="{5799C68C-2E2C-416E-9009-F59AE4BC2185}"/>
              </a:ext>
            </a:extLst>
          </p:cNvPr>
          <p:cNvSpPr txBox="1"/>
          <p:nvPr/>
        </p:nvSpPr>
        <p:spPr>
          <a:xfrm>
            <a:off x="3954390" y="5810488"/>
            <a:ext cx="2008890" cy="33855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おおさかカーボンフットプリントプロジェクト</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重点取組期間（</a:t>
            </a:r>
            <a:r>
              <a:rPr lang="en-US" altLang="ja-JP" sz="800" dirty="0">
                <a:latin typeface="Meiryo UI" panose="020B0604030504040204" pitchFamily="50" charset="-128"/>
                <a:ea typeface="Meiryo UI" panose="020B0604030504040204" pitchFamily="50" charset="-128"/>
              </a:rPr>
              <a:t>11</a:t>
            </a:r>
            <a:r>
              <a:rPr lang="ja-JP" altLang="en-US" sz="800" dirty="0">
                <a:latin typeface="Meiryo UI" panose="020B0604030504040204" pitchFamily="50" charset="-128"/>
                <a:ea typeface="Meiryo UI" panose="020B0604030504040204" pitchFamily="50" charset="-128"/>
              </a:rPr>
              <a:t>月）</a:t>
            </a:r>
          </a:p>
        </p:txBody>
      </p:sp>
      <p:grpSp>
        <p:nvGrpSpPr>
          <p:cNvPr id="68" name="グループ化 67">
            <a:extLst>
              <a:ext uri="{FF2B5EF4-FFF2-40B4-BE49-F238E27FC236}">
                <a16:creationId xmlns:a16="http://schemas.microsoft.com/office/drawing/2014/main" id="{5124CEEB-DD55-431D-B6D7-3F87EE1D6A21}"/>
              </a:ext>
            </a:extLst>
          </p:cNvPr>
          <p:cNvGrpSpPr/>
          <p:nvPr/>
        </p:nvGrpSpPr>
        <p:grpSpPr>
          <a:xfrm>
            <a:off x="7297397" y="5706086"/>
            <a:ext cx="1980378" cy="453986"/>
            <a:chOff x="7297397" y="5706086"/>
            <a:chExt cx="1980378" cy="453986"/>
          </a:xfrm>
        </p:grpSpPr>
        <p:sp>
          <p:nvSpPr>
            <p:cNvPr id="70" name="テキスト ボックス 69">
              <a:extLst>
                <a:ext uri="{FF2B5EF4-FFF2-40B4-BE49-F238E27FC236}">
                  <a16:creationId xmlns:a16="http://schemas.microsoft.com/office/drawing/2014/main" id="{E5A7405A-0088-4554-80BF-9130DB70642E}"/>
                </a:ext>
              </a:extLst>
            </p:cNvPr>
            <p:cNvSpPr txBox="1"/>
            <p:nvPr/>
          </p:nvSpPr>
          <p:spPr>
            <a:xfrm>
              <a:off x="7984816" y="5706086"/>
              <a:ext cx="1292959"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府内全域及び会場内での</a:t>
              </a:r>
              <a:r>
                <a:rPr lang="en-US" altLang="ja-JP" sz="810" b="1" dirty="0">
                  <a:latin typeface="Meiryo UI" panose="020B0604030504040204" pitchFamily="50" charset="-128"/>
                  <a:ea typeface="Meiryo UI" panose="020B0604030504040204" pitchFamily="50" charset="-128"/>
                </a:rPr>
                <a:t>CFP</a:t>
              </a:r>
              <a:r>
                <a:rPr lang="ja-JP" altLang="en-US" sz="810" b="1" dirty="0">
                  <a:latin typeface="Meiryo UI" panose="020B0604030504040204" pitchFamily="50" charset="-128"/>
                  <a:ea typeface="Meiryo UI" panose="020B0604030504040204" pitchFamily="50" charset="-128"/>
                </a:rPr>
                <a:t>表示の展開</a:t>
              </a:r>
            </a:p>
          </p:txBody>
        </p:sp>
        <p:sp>
          <p:nvSpPr>
            <p:cNvPr id="72" name="四角形: 角を丸くする 71">
              <a:extLst>
                <a:ext uri="{FF2B5EF4-FFF2-40B4-BE49-F238E27FC236}">
                  <a16:creationId xmlns:a16="http://schemas.microsoft.com/office/drawing/2014/main" id="{9B899115-6430-405D-968C-356155BC190A}"/>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528B368A-735C-4387-A670-058D8FE679AC}"/>
              </a:ext>
            </a:extLst>
          </p:cNvPr>
          <p:cNvGrpSpPr/>
          <p:nvPr/>
        </p:nvGrpSpPr>
        <p:grpSpPr>
          <a:xfrm>
            <a:off x="4334970" y="5359741"/>
            <a:ext cx="1370585" cy="392415"/>
            <a:chOff x="6245494" y="4358965"/>
            <a:chExt cx="1686874" cy="482973"/>
          </a:xfrm>
        </p:grpSpPr>
        <p:sp>
          <p:nvSpPr>
            <p:cNvPr id="74" name="吹き出し: 角を丸めた四角形 73">
              <a:extLst>
                <a:ext uri="{FF2B5EF4-FFF2-40B4-BE49-F238E27FC236}">
                  <a16:creationId xmlns:a16="http://schemas.microsoft.com/office/drawing/2014/main" id="{DDC06E74-07C2-49A3-8A46-19A57F173A58}"/>
                </a:ext>
              </a:extLst>
            </p:cNvPr>
            <p:cNvSpPr/>
            <p:nvPr/>
          </p:nvSpPr>
          <p:spPr>
            <a:xfrm>
              <a:off x="6299773" y="4417270"/>
              <a:ext cx="1632595" cy="415563"/>
            </a:xfrm>
            <a:prstGeom prst="wedgeRoundRectCallout">
              <a:avLst>
                <a:gd name="adj1" fmla="val -36182"/>
                <a:gd name="adj2" fmla="val -6842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700" b="1" dirty="0">
                  <a:solidFill>
                    <a:schemeClr val="tx1"/>
                  </a:solidFill>
                  <a:latin typeface="Meiryo UI"/>
                  <a:ea typeface="Meiryo UI"/>
                  <a:sym typeface="Calibri"/>
                </a:rPr>
                <a:t>「脱炭素エキデン</a:t>
              </a:r>
              <a:r>
                <a:rPr lang="en-US" altLang="ja-JP" sz="700" b="1" dirty="0">
                  <a:solidFill>
                    <a:schemeClr val="tx1"/>
                  </a:solidFill>
                  <a:latin typeface="Meiryo UI"/>
                  <a:ea typeface="Meiryo UI"/>
                  <a:sym typeface="Calibri"/>
                </a:rPr>
                <a:t>365</a:t>
              </a:r>
              <a:r>
                <a:rPr lang="ja-JP" altLang="en-US" sz="700" b="1" dirty="0">
                  <a:solidFill>
                    <a:schemeClr val="tx1"/>
                  </a:solidFill>
                  <a:latin typeface="Meiryo UI"/>
                  <a:ea typeface="Meiryo UI"/>
                  <a:sym typeface="Calibri"/>
                </a:rPr>
                <a:t>」プロジェクト企業ミートアップ</a:t>
              </a:r>
            </a:p>
          </p:txBody>
        </p:sp>
        <p:sp>
          <p:nvSpPr>
            <p:cNvPr id="75" name="テキスト ボックス 74">
              <a:extLst>
                <a:ext uri="{FF2B5EF4-FFF2-40B4-BE49-F238E27FC236}">
                  <a16:creationId xmlns:a16="http://schemas.microsoft.com/office/drawing/2014/main" id="{25C8F07D-5B9F-4CC0-BA34-7A59589B7FA4}"/>
                </a:ext>
              </a:extLst>
            </p:cNvPr>
            <p:cNvSpPr txBox="1"/>
            <p:nvPr/>
          </p:nvSpPr>
          <p:spPr>
            <a:xfrm>
              <a:off x="6245494" y="4358965"/>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⓫</a:t>
              </a:r>
            </a:p>
          </p:txBody>
        </p:sp>
      </p:grpSp>
      <p:grpSp>
        <p:nvGrpSpPr>
          <p:cNvPr id="5" name="グループ化 4">
            <a:extLst>
              <a:ext uri="{FF2B5EF4-FFF2-40B4-BE49-F238E27FC236}">
                <a16:creationId xmlns:a16="http://schemas.microsoft.com/office/drawing/2014/main" id="{67029CFA-6A69-400B-886F-31DF4AE2904E}"/>
              </a:ext>
            </a:extLst>
          </p:cNvPr>
          <p:cNvGrpSpPr/>
          <p:nvPr/>
        </p:nvGrpSpPr>
        <p:grpSpPr>
          <a:xfrm>
            <a:off x="4330662" y="5087415"/>
            <a:ext cx="252000" cy="252000"/>
            <a:chOff x="4330662" y="5087415"/>
            <a:chExt cx="252000" cy="252000"/>
          </a:xfrm>
        </p:grpSpPr>
        <p:pic>
          <p:nvPicPr>
            <p:cNvPr id="83" name="図 82">
              <a:extLst>
                <a:ext uri="{FF2B5EF4-FFF2-40B4-BE49-F238E27FC236}">
                  <a16:creationId xmlns:a16="http://schemas.microsoft.com/office/drawing/2014/main" id="{D104235E-B166-4BD6-A702-A44723BFF61C}"/>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4330662" y="5087415"/>
              <a:ext cx="252000" cy="252000"/>
            </a:xfrm>
            <a:prstGeom prst="rect">
              <a:avLst/>
            </a:prstGeom>
          </p:spPr>
        </p:pic>
        <p:pic>
          <p:nvPicPr>
            <p:cNvPr id="76" name="図 75">
              <a:extLst>
                <a:ext uri="{FF2B5EF4-FFF2-40B4-BE49-F238E27FC236}">
                  <a16:creationId xmlns:a16="http://schemas.microsoft.com/office/drawing/2014/main" id="{0E062723-E36C-4E22-B581-155AE02211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49261" y="5112668"/>
              <a:ext cx="204527" cy="204527"/>
            </a:xfrm>
            <a:prstGeom prst="rect">
              <a:avLst/>
            </a:prstGeom>
          </p:spPr>
        </p:pic>
      </p:grpSp>
      <p:grpSp>
        <p:nvGrpSpPr>
          <p:cNvPr id="77" name="グループ化 76">
            <a:extLst>
              <a:ext uri="{FF2B5EF4-FFF2-40B4-BE49-F238E27FC236}">
                <a16:creationId xmlns:a16="http://schemas.microsoft.com/office/drawing/2014/main" id="{EF8A88D6-6E7A-420E-8928-A26E5EB8D6BF}"/>
              </a:ext>
            </a:extLst>
          </p:cNvPr>
          <p:cNvGrpSpPr/>
          <p:nvPr/>
        </p:nvGrpSpPr>
        <p:grpSpPr>
          <a:xfrm>
            <a:off x="8038557" y="4667533"/>
            <a:ext cx="1224270" cy="418985"/>
            <a:chOff x="6756906" y="4630001"/>
            <a:chExt cx="1224270" cy="418985"/>
          </a:xfrm>
        </p:grpSpPr>
        <p:sp>
          <p:nvSpPr>
            <p:cNvPr id="78" name="テキスト ボックス 77">
              <a:extLst>
                <a:ext uri="{FF2B5EF4-FFF2-40B4-BE49-F238E27FC236}">
                  <a16:creationId xmlns:a16="http://schemas.microsoft.com/office/drawing/2014/main" id="{0A7A8178-2C4B-4D06-8EFC-59E80099C40B}"/>
                </a:ext>
              </a:extLst>
            </p:cNvPr>
            <p:cNvSpPr txBox="1"/>
            <p:nvPr/>
          </p:nvSpPr>
          <p:spPr>
            <a:xfrm>
              <a:off x="7026115" y="4630001"/>
              <a:ext cx="955061" cy="418985"/>
            </a:xfrm>
            <a:prstGeom prst="rect">
              <a:avLst/>
            </a:prstGeom>
            <a:noFill/>
          </p:spPr>
          <p:txBody>
            <a:bodyPr wrap="square" anchor="ctr">
              <a:noAutofit/>
            </a:bodyPr>
            <a:lstStyle/>
            <a:p>
              <a:r>
                <a:rPr lang="ja-JP" altLang="en-US" sz="800" b="1" dirty="0">
                  <a:latin typeface="Meiryo UI" panose="020B0604030504040204" pitchFamily="50" charset="-128"/>
                  <a:ea typeface="Meiryo UI" panose="020B0604030504040204" pitchFamily="50" charset="-128"/>
                </a:rPr>
                <a:t>大阪ウィークで</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イベント実施予定</a:t>
              </a:r>
            </a:p>
          </p:txBody>
        </p:sp>
        <p:sp>
          <p:nvSpPr>
            <p:cNvPr id="79" name="テキスト ボックス 78">
              <a:extLst>
                <a:ext uri="{FF2B5EF4-FFF2-40B4-BE49-F238E27FC236}">
                  <a16:creationId xmlns:a16="http://schemas.microsoft.com/office/drawing/2014/main" id="{52D3CC34-D791-4C26-812C-DF8E3AD4E651}"/>
                </a:ext>
              </a:extLst>
            </p:cNvPr>
            <p:cNvSpPr txBox="1"/>
            <p:nvPr/>
          </p:nvSpPr>
          <p:spPr>
            <a:xfrm>
              <a:off x="6756906" y="4687189"/>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❼</a:t>
              </a:r>
            </a:p>
          </p:txBody>
        </p:sp>
      </p:grpSp>
      <p:sp>
        <p:nvSpPr>
          <p:cNvPr id="12" name="スライド番号プレースホルダー 11">
            <a:extLst>
              <a:ext uri="{FF2B5EF4-FFF2-40B4-BE49-F238E27FC236}">
                <a16:creationId xmlns:a16="http://schemas.microsoft.com/office/drawing/2014/main" id="{CC9D9E60-743C-4C27-97CA-F314C062C079}"/>
              </a:ext>
            </a:extLst>
          </p:cNvPr>
          <p:cNvSpPr>
            <a:spLocks noGrp="1"/>
          </p:cNvSpPr>
          <p:nvPr>
            <p:ph type="sldNum" sz="quarter" idx="4"/>
          </p:nvPr>
        </p:nvSpPr>
        <p:spPr/>
        <p:txBody>
          <a:bodyPr/>
          <a:lstStyle/>
          <a:p>
            <a:fld id="{199F5BD4-B66A-4E5C-B460-3CA44F38002D}" type="slidenum">
              <a:rPr lang="ja-JP" altLang="en-US" smtClean="0"/>
              <a:pPr/>
              <a:t>12</a:t>
            </a:fld>
            <a:endParaRPr lang="ja-JP" altLang="en-US"/>
          </a:p>
        </p:txBody>
      </p:sp>
    </p:spTree>
    <p:extLst>
      <p:ext uri="{BB962C8B-B14F-4D97-AF65-F5344CB8AC3E}">
        <p14:creationId xmlns:p14="http://schemas.microsoft.com/office/powerpoint/2010/main" val="66603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5930B29-C430-4C72-9C3E-E774CBF6CF68}"/>
              </a:ext>
            </a:extLst>
          </p:cNvPr>
          <p:cNvSpPr/>
          <p:nvPr/>
        </p:nvSpPr>
        <p:spPr>
          <a:xfrm>
            <a:off x="3648260" y="5007412"/>
            <a:ext cx="3601248" cy="1467702"/>
          </a:xfrm>
          <a:prstGeom prst="roundRect">
            <a:avLst>
              <a:gd name="adj" fmla="val 9528"/>
            </a:avLst>
          </a:prstGeom>
          <a:noFill/>
          <a:ln w="28575">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660D2E2C-F38F-43C9-BAEF-AA04F0F326A6}"/>
              </a:ext>
            </a:extLst>
          </p:cNvPr>
          <p:cNvSpPr/>
          <p:nvPr/>
        </p:nvSpPr>
        <p:spPr>
          <a:xfrm>
            <a:off x="374512" y="1951396"/>
            <a:ext cx="6908288" cy="2881421"/>
          </a:xfrm>
          <a:prstGeom prst="roundRect">
            <a:avLst>
              <a:gd name="adj" fmla="val 4425"/>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E3BD2B8-A40E-4A7D-B023-CB4DE13D9A5C}"/>
              </a:ext>
            </a:extLst>
          </p:cNvPr>
          <p:cNvSpPr/>
          <p:nvPr/>
        </p:nvSpPr>
        <p:spPr>
          <a:xfrm>
            <a:off x="300791" y="1880538"/>
            <a:ext cx="7056000" cy="4684908"/>
          </a:xfrm>
          <a:prstGeom prst="rect">
            <a:avLst/>
          </a:prstGeom>
          <a:noFill/>
          <a:ln w="127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660650" y="1023938"/>
            <a:ext cx="6971267" cy="714375"/>
          </a:xfrm>
        </p:spPr>
        <p:txBody>
          <a:bodyPr wrap="square" anchor="ctr">
            <a:noAutofit/>
          </a:bodyPr>
          <a:lstStyle/>
          <a:p>
            <a:pPr algn="r">
              <a:spcAft>
                <a:spcPts val="975"/>
              </a:spcAft>
            </a:pPr>
            <a:r>
              <a:rPr lang="en-US" altLang="ja-JP" sz="2400"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en-US" altLang="ja-JP" sz="2400" kern="100" baseline="-25000" dirty="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2400" kern="100" dirty="0">
                <a:latin typeface="BIZ UDPゴシック" panose="020B0400000000000000" pitchFamily="50" charset="-128"/>
                <a:ea typeface="BIZ UDPゴシック" panose="020B0400000000000000" pitchFamily="50" charset="-128"/>
                <a:cs typeface="Times New Roman" panose="02020603050405020304" pitchFamily="18" charset="0"/>
              </a:rPr>
              <a:t>排出量の見える化（</a:t>
            </a:r>
            <a:r>
              <a:rPr kumimoji="1" lang="ja-JP" altLang="en-US" sz="24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脱炭素行動変容アプリ）</a:t>
            </a:r>
            <a:endParaRPr lang="en-US" altLang="ja-JP" sz="2400"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7431661" y="1899431"/>
            <a:ext cx="2183073" cy="1963671"/>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28" y="1576859"/>
              <a:ext cx="4191347"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7431101" y="2296965"/>
            <a:ext cx="2174108" cy="1684683"/>
          </a:xfrm>
          <a:prstGeom prst="rect">
            <a:avLst/>
          </a:prstGeom>
          <a:noFill/>
        </p:spPr>
        <p:txBody>
          <a:bodyPr wrap="square" rtlCol="0">
            <a:noAutofit/>
          </a:bodyPr>
          <a:lstStyle/>
          <a:p>
            <a:r>
              <a:rPr lang="ja-JP" altLang="en-US" sz="1200" dirty="0">
                <a:latin typeface="BIZ UDPゴシック" panose="020B0400000000000000" pitchFamily="50" charset="-128"/>
                <a:ea typeface="BIZ UDPゴシック" panose="020B0400000000000000" pitchFamily="50" charset="-128"/>
              </a:rPr>
              <a:t>・府民の脱炭素行動へのシフト</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を後押しするアプリの利用を</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呼びかけ、個人の取組効果の</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見える化を促進</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460" dirty="0">
                <a:latin typeface="BIZ UDPゴシック" panose="020B0400000000000000" pitchFamily="50" charset="-128"/>
                <a:ea typeface="BIZ UDPゴシック" panose="020B0400000000000000" pitchFamily="50" charset="-128"/>
              </a:rPr>
              <a:t>【</a:t>
            </a:r>
            <a:r>
              <a:rPr lang="ja-JP" altLang="en-US" sz="1460" dirty="0">
                <a:latin typeface="BIZ UDPゴシック" panose="020B0400000000000000" pitchFamily="50" charset="-128"/>
                <a:ea typeface="BIZ UDPゴシック" panose="020B0400000000000000" pitchFamily="50" charset="-128"/>
              </a:rPr>
              <a:t>今後の予定</a:t>
            </a:r>
            <a:r>
              <a:rPr lang="en-US" altLang="ja-JP" sz="146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・府民向けキャンペーンの実施</a:t>
            </a:r>
            <a:endParaRPr lang="en-US" altLang="ja-JP" sz="1200"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645EB11-1A2C-4153-8B93-3555E97171C2}"/>
              </a:ext>
            </a:extLst>
          </p:cNvPr>
          <p:cNvSpPr txBox="1"/>
          <p:nvPr/>
        </p:nvSpPr>
        <p:spPr>
          <a:xfrm>
            <a:off x="4285870" y="2446301"/>
            <a:ext cx="2576892" cy="261610"/>
          </a:xfrm>
          <a:prstGeom prst="rect">
            <a:avLst/>
          </a:prstGeom>
          <a:noFill/>
        </p:spPr>
        <p:txBody>
          <a:bodyPr wrap="square" rtlCol="0">
            <a:spAutoFit/>
          </a:bodyPr>
          <a:lstStyle/>
          <a:p>
            <a:r>
              <a:rPr kumimoji="1" lang="ja-JP" altLang="en-US" sz="1050" b="1" dirty="0">
                <a:latin typeface="BIZ UDPゴシック" panose="020B0400000000000000" pitchFamily="50" charset="-128"/>
                <a:ea typeface="BIZ UDPゴシック" panose="020B0400000000000000" pitchFamily="50" charset="-128"/>
              </a:rPr>
              <a:t>　＜</a:t>
            </a:r>
            <a:r>
              <a:rPr kumimoji="1" lang="en-US" altLang="ja-JP" sz="1050" b="1" dirty="0">
                <a:latin typeface="BIZ UDPゴシック" panose="020B0400000000000000" pitchFamily="50" charset="-128"/>
                <a:ea typeface="BIZ UDPゴシック" panose="020B0400000000000000" pitchFamily="50" charset="-128"/>
              </a:rPr>
              <a:t>SPOBY</a:t>
            </a:r>
            <a:r>
              <a:rPr kumimoji="1" lang="ja-JP" altLang="en-US" sz="1050" b="1" dirty="0">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脱炭素エキデン</a:t>
            </a:r>
            <a:r>
              <a:rPr lang="en-US" altLang="ja-JP" sz="1050" b="1" dirty="0">
                <a:latin typeface="BIZ UDPゴシック" panose="020B0400000000000000" pitchFamily="50" charset="-128"/>
                <a:ea typeface="BIZ UDPゴシック" panose="020B0400000000000000" pitchFamily="50" charset="-128"/>
              </a:rPr>
              <a:t>365</a:t>
            </a:r>
            <a:r>
              <a:rPr lang="ja-JP" altLang="en-US" sz="1050" b="1" dirty="0">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　　　　　　　　　　　　　　　</a:t>
            </a:r>
          </a:p>
        </p:txBody>
      </p:sp>
      <p:pic>
        <p:nvPicPr>
          <p:cNvPr id="40" name="図 39">
            <a:extLst>
              <a:ext uri="{FF2B5EF4-FFF2-40B4-BE49-F238E27FC236}">
                <a16:creationId xmlns:a16="http://schemas.microsoft.com/office/drawing/2014/main" id="{D6D75EC9-338F-46ED-9850-39A0DD8853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3275" y="2688236"/>
            <a:ext cx="3136266" cy="1716858"/>
          </a:xfrm>
          <a:prstGeom prst="rect">
            <a:avLst/>
          </a:prstGeom>
        </p:spPr>
      </p:pic>
      <p:pic>
        <p:nvPicPr>
          <p:cNvPr id="41" name="Picture 2">
            <a:extLst>
              <a:ext uri="{FF2B5EF4-FFF2-40B4-BE49-F238E27FC236}">
                <a16:creationId xmlns:a16="http://schemas.microsoft.com/office/drawing/2014/main" id="{865E7196-C653-4402-863D-3D99E5127F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903" y="2691878"/>
            <a:ext cx="3063426" cy="2036319"/>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グループ化 41">
            <a:extLst>
              <a:ext uri="{FF2B5EF4-FFF2-40B4-BE49-F238E27FC236}">
                <a16:creationId xmlns:a16="http://schemas.microsoft.com/office/drawing/2014/main" id="{C241B29A-DEFE-4D3D-BC48-0C31853FE254}"/>
              </a:ext>
            </a:extLst>
          </p:cNvPr>
          <p:cNvGrpSpPr/>
          <p:nvPr/>
        </p:nvGrpSpPr>
        <p:grpSpPr>
          <a:xfrm>
            <a:off x="300792" y="221849"/>
            <a:ext cx="6463981" cy="452920"/>
            <a:chOff x="312204" y="259048"/>
            <a:chExt cx="6463981" cy="452920"/>
          </a:xfrm>
        </p:grpSpPr>
        <p:sp>
          <p:nvSpPr>
            <p:cNvPr id="43" name="正方形/長方形 42">
              <a:extLst>
                <a:ext uri="{FF2B5EF4-FFF2-40B4-BE49-F238E27FC236}">
                  <a16:creationId xmlns:a16="http://schemas.microsoft.com/office/drawing/2014/main" id="{9B0A0C50-5F4E-42E3-B7D9-3D4444409D02}"/>
                </a:ext>
              </a:extLst>
            </p:cNvPr>
            <p:cNvSpPr/>
            <p:nvPr/>
          </p:nvSpPr>
          <p:spPr>
            <a:xfrm>
              <a:off x="312204" y="558675"/>
              <a:ext cx="5321075" cy="1066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44" name="タイトル 2">
              <a:extLst>
                <a:ext uri="{FF2B5EF4-FFF2-40B4-BE49-F238E27FC236}">
                  <a16:creationId xmlns:a16="http://schemas.microsoft.com/office/drawing/2014/main" id="{6D66BCE8-EE47-45EA-AA46-1887AA996B94}"/>
                </a:ext>
              </a:extLst>
            </p:cNvPr>
            <p:cNvSpPr txBox="1">
              <a:spLocks/>
            </p:cNvSpPr>
            <p:nvPr/>
          </p:nvSpPr>
          <p:spPr>
            <a:xfrm>
              <a:off x="751776" y="259048"/>
              <a:ext cx="60244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～脱炭素行動変容アプリ～</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5" name="図 44">
              <a:extLst>
                <a:ext uri="{FF2B5EF4-FFF2-40B4-BE49-F238E27FC236}">
                  <a16:creationId xmlns:a16="http://schemas.microsoft.com/office/drawing/2014/main" id="{318A9C24-B5C6-4869-8EC1-219BEA7FF9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6" name="図 45">
            <a:extLst>
              <a:ext uri="{FF2B5EF4-FFF2-40B4-BE49-F238E27FC236}">
                <a16:creationId xmlns:a16="http://schemas.microsoft.com/office/drawing/2014/main" id="{B263E074-4BA9-408D-BEA7-AB6A16A78B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27" name="テキスト ボックス 26">
            <a:extLst>
              <a:ext uri="{FF2B5EF4-FFF2-40B4-BE49-F238E27FC236}">
                <a16:creationId xmlns:a16="http://schemas.microsoft.com/office/drawing/2014/main" id="{230AFEF8-8363-41BE-BF4E-922274336CD7}"/>
              </a:ext>
            </a:extLst>
          </p:cNvPr>
          <p:cNvSpPr txBox="1"/>
          <p:nvPr/>
        </p:nvSpPr>
        <p:spPr>
          <a:xfrm>
            <a:off x="947863" y="2449431"/>
            <a:ext cx="2466852" cy="261610"/>
          </a:xfrm>
          <a:prstGeom prst="rect">
            <a:avLst/>
          </a:prstGeom>
          <a:noFill/>
        </p:spPr>
        <p:txBody>
          <a:bodyPr wrap="square" rtlCol="0">
            <a:spAutoFit/>
          </a:bodyPr>
          <a:lstStyle/>
          <a:p>
            <a:r>
              <a:rPr kumimoji="1" lang="ja-JP" altLang="en-US" sz="1050" b="1" dirty="0">
                <a:latin typeface="BIZ UDPゴシック" panose="020B0400000000000000" pitchFamily="50" charset="-128"/>
                <a:ea typeface="BIZ UDPゴシック" panose="020B0400000000000000" pitchFamily="50" charset="-128"/>
              </a:rPr>
              <a:t>＜</a:t>
            </a:r>
            <a:r>
              <a:rPr kumimoji="1" lang="en-US" altLang="ja-JP" sz="1050" b="1" dirty="0">
                <a:latin typeface="BIZ UDPゴシック" panose="020B0400000000000000" pitchFamily="50" charset="-128"/>
                <a:ea typeface="BIZ UDPゴシック" panose="020B0400000000000000" pitchFamily="50" charset="-128"/>
              </a:rPr>
              <a:t>EXPO</a:t>
            </a:r>
            <a:r>
              <a:rPr kumimoji="1" lang="ja-JP" altLang="en-US" sz="1050" b="1" dirty="0">
                <a:latin typeface="BIZ UDPゴシック" panose="020B0400000000000000" pitchFamily="50" charset="-128"/>
                <a:ea typeface="BIZ UDPゴシック" panose="020B0400000000000000" pitchFamily="50" charset="-128"/>
              </a:rPr>
              <a:t>グリーンチャレンジアプリ＞　　　　　　　　　　　　</a:t>
            </a:r>
          </a:p>
        </p:txBody>
      </p:sp>
      <p:pic>
        <p:nvPicPr>
          <p:cNvPr id="35" name="図 34">
            <a:extLst>
              <a:ext uri="{FF2B5EF4-FFF2-40B4-BE49-F238E27FC236}">
                <a16:creationId xmlns:a16="http://schemas.microsoft.com/office/drawing/2014/main" id="{CC0CCB39-87F2-4794-A634-81CDE661D2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0581" y="4991454"/>
            <a:ext cx="976768" cy="1353079"/>
          </a:xfrm>
          <a:prstGeom prst="rect">
            <a:avLst/>
          </a:prstGeom>
        </p:spPr>
      </p:pic>
      <p:sp>
        <p:nvSpPr>
          <p:cNvPr id="36" name="テキスト ボックス 35">
            <a:extLst>
              <a:ext uri="{FF2B5EF4-FFF2-40B4-BE49-F238E27FC236}">
                <a16:creationId xmlns:a16="http://schemas.microsoft.com/office/drawing/2014/main" id="{1CD6CEDD-AF9F-4871-89CE-9C98D98EC9EE}"/>
              </a:ext>
            </a:extLst>
          </p:cNvPr>
          <p:cNvSpPr txBox="1"/>
          <p:nvPr/>
        </p:nvSpPr>
        <p:spPr>
          <a:xfrm>
            <a:off x="485855" y="5487667"/>
            <a:ext cx="1877697" cy="846386"/>
          </a:xfrm>
          <a:prstGeom prst="rect">
            <a:avLst/>
          </a:prstGeom>
          <a:noFill/>
        </p:spPr>
        <p:txBody>
          <a:bodyPr wrap="square" rtlCol="0">
            <a:spAutoFit/>
          </a:bodyPr>
          <a:lstStyle/>
          <a:p>
            <a:r>
              <a:rPr lang="ja-JP" altLang="en-US" sz="9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旅行行程上の行動や宿泊、</a:t>
            </a:r>
            <a:endParaRPr kumimoji="1" lang="en-US" altLang="ja-JP" sz="800" b="1" dirty="0">
              <a:latin typeface="BIZ UDPゴシック" panose="020B0400000000000000" pitchFamily="50" charset="-128"/>
              <a:ea typeface="BIZ UDPゴシック" panose="020B0400000000000000" pitchFamily="50" charset="-128"/>
            </a:endParaRPr>
          </a:p>
          <a:p>
            <a:r>
              <a:rPr kumimoji="1" lang="ja-JP" altLang="en-US" sz="800" b="1" dirty="0">
                <a:latin typeface="BIZ UDPゴシック" panose="020B0400000000000000" pitchFamily="50" charset="-128"/>
                <a:ea typeface="BIZ UDPゴシック" panose="020B0400000000000000" pitchFamily="50" charset="-128"/>
              </a:rPr>
              <a:t>　　食事等で発生する</a:t>
            </a:r>
            <a:r>
              <a:rPr kumimoji="1" lang="en-US" altLang="ja-JP" sz="800" b="1" dirty="0">
                <a:latin typeface="BIZ UDPゴシック" panose="020B0400000000000000" pitchFamily="50" charset="-128"/>
                <a:ea typeface="BIZ UDPゴシック" panose="020B0400000000000000" pitchFamily="50" charset="-128"/>
              </a:rPr>
              <a:t>CO</a:t>
            </a:r>
            <a:r>
              <a:rPr kumimoji="1" lang="ja-JP" altLang="en-US" sz="800" b="1" baseline="-25000" dirty="0">
                <a:latin typeface="BIZ UDPゴシック" panose="020B0400000000000000" pitchFamily="50" charset="-128"/>
                <a:ea typeface="BIZ UDPゴシック" panose="020B0400000000000000" pitchFamily="50" charset="-128"/>
              </a:rPr>
              <a:t>２</a:t>
            </a:r>
            <a:r>
              <a:rPr kumimoji="1" lang="ja-JP" altLang="en-US" sz="800" b="1" dirty="0">
                <a:latin typeface="BIZ UDPゴシック" panose="020B0400000000000000" pitchFamily="50" charset="-128"/>
                <a:ea typeface="BIZ UDPゴシック" panose="020B0400000000000000" pitchFamily="50" charset="-128"/>
              </a:rPr>
              <a:t>排出量を</a:t>
            </a:r>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可視化し、環境負荷が小さい交通</a:t>
            </a:r>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手段や環境に配慮した宿泊先等を</a:t>
            </a:r>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選択することで、通常より</a:t>
            </a:r>
            <a:endParaRPr kumimoji="1" lang="en-US" altLang="ja-JP" sz="800" b="1" dirty="0">
              <a:latin typeface="BIZ UDPゴシック" panose="020B0400000000000000" pitchFamily="50" charset="-128"/>
              <a:ea typeface="BIZ UDPゴシック" panose="020B0400000000000000" pitchFamily="50" charset="-128"/>
            </a:endParaRPr>
          </a:p>
          <a:p>
            <a:r>
              <a:rPr lang="ja-JP" altLang="en-US" sz="800" b="1" dirty="0">
                <a:latin typeface="BIZ UDPゴシック" panose="020B0400000000000000" pitchFamily="50" charset="-128"/>
                <a:ea typeface="BIZ UDPゴシック" panose="020B0400000000000000" pitchFamily="50" charset="-128"/>
              </a:rPr>
              <a:t>　　</a:t>
            </a:r>
            <a:r>
              <a:rPr kumimoji="1" lang="en-US" altLang="ja-JP" sz="800" b="1" dirty="0">
                <a:latin typeface="BIZ UDPゴシック" panose="020B0400000000000000" pitchFamily="50" charset="-128"/>
                <a:ea typeface="BIZ UDPゴシック" panose="020B0400000000000000" pitchFamily="50" charset="-128"/>
              </a:rPr>
              <a:t>CO</a:t>
            </a:r>
            <a:r>
              <a:rPr kumimoji="1" lang="ja-JP" altLang="en-US" sz="800" b="1" baseline="-25000" dirty="0">
                <a:latin typeface="BIZ UDPゴシック" panose="020B0400000000000000" pitchFamily="50" charset="-128"/>
                <a:ea typeface="BIZ UDPゴシック" panose="020B0400000000000000" pitchFamily="50" charset="-128"/>
              </a:rPr>
              <a:t>２</a:t>
            </a:r>
            <a:r>
              <a:rPr kumimoji="1" lang="ja-JP" altLang="en-US" sz="800" b="1" dirty="0">
                <a:latin typeface="BIZ UDPゴシック" panose="020B0400000000000000" pitchFamily="50" charset="-128"/>
                <a:ea typeface="BIZ UDPゴシック" panose="020B0400000000000000" pitchFamily="50" charset="-128"/>
              </a:rPr>
              <a:t>排出量が抑制される旅行　　　　　　　　　　　</a:t>
            </a:r>
          </a:p>
        </p:txBody>
      </p:sp>
      <p:sp>
        <p:nvSpPr>
          <p:cNvPr id="48" name="テキスト ボックス 47">
            <a:extLst>
              <a:ext uri="{FF2B5EF4-FFF2-40B4-BE49-F238E27FC236}">
                <a16:creationId xmlns:a16="http://schemas.microsoft.com/office/drawing/2014/main" id="{7C57BA4E-3E53-46B2-B202-CBD5C3EDAF38}"/>
              </a:ext>
            </a:extLst>
          </p:cNvPr>
          <p:cNvSpPr txBox="1"/>
          <p:nvPr/>
        </p:nvSpPr>
        <p:spPr>
          <a:xfrm>
            <a:off x="397387" y="1999387"/>
            <a:ext cx="6908288" cy="461665"/>
          </a:xfrm>
          <a:prstGeom prst="rect">
            <a:avLst/>
          </a:prstGeom>
          <a:noFill/>
        </p:spPr>
        <p:txBody>
          <a:bodyPr wrap="square" rtlCol="0">
            <a:spAutoFit/>
          </a:bodyPr>
          <a:lstStyle/>
          <a:p>
            <a:r>
              <a:rPr lang="ja-JP" altLang="en-US" sz="1200" b="1" dirty="0">
                <a:latin typeface="BIZ UDPゴシック" panose="020B0400000000000000" pitchFamily="50" charset="-128"/>
                <a:ea typeface="BIZ UDPゴシック" panose="020B0400000000000000" pitchFamily="50" charset="-128"/>
              </a:rPr>
              <a:t>◆スマートフォンのアプリを活用して個人の脱炭素行動による温室効果ガス</a:t>
            </a:r>
            <a:r>
              <a:rPr lang="en-US" altLang="ja-JP" sz="1200" b="1" dirty="0">
                <a:latin typeface="BIZ UDPゴシック" panose="020B0400000000000000" pitchFamily="50" charset="-128"/>
                <a:ea typeface="BIZ UDPゴシック" panose="020B0400000000000000" pitchFamily="50" charset="-128"/>
              </a:rPr>
              <a:t>(CO</a:t>
            </a:r>
            <a:r>
              <a:rPr lang="en-US" altLang="ja-JP" sz="1200" b="1" baseline="-25000" dirty="0">
                <a:latin typeface="BIZ UDPゴシック" panose="020B0400000000000000" pitchFamily="50" charset="-128"/>
                <a:ea typeface="BIZ UDPゴシック" panose="020B0400000000000000" pitchFamily="50" charset="-128"/>
              </a:rPr>
              <a:t>2</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削減量を見える化</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◆削減量に応じてプレゼント抽選に応募ができる！</a:t>
            </a:r>
            <a:endParaRPr lang="en-US" altLang="ja-JP" sz="1200" b="1"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16882723-1A2D-43E0-9FF8-FBD826C5E718}"/>
              </a:ext>
            </a:extLst>
          </p:cNvPr>
          <p:cNvSpPr/>
          <p:nvPr/>
        </p:nvSpPr>
        <p:spPr>
          <a:xfrm>
            <a:off x="2693451" y="3843852"/>
            <a:ext cx="898033" cy="38489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DC2DA032-8E05-4577-88C6-480FD361C40D}"/>
              </a:ext>
            </a:extLst>
          </p:cNvPr>
          <p:cNvSpPr txBox="1"/>
          <p:nvPr/>
        </p:nvSpPr>
        <p:spPr>
          <a:xfrm>
            <a:off x="488814" y="4947976"/>
            <a:ext cx="2020071" cy="577081"/>
          </a:xfrm>
          <a:prstGeom prst="rect">
            <a:avLst/>
          </a:prstGeom>
          <a:noFill/>
        </p:spPr>
        <p:txBody>
          <a:bodyPr wrap="square" rtlCol="0">
            <a:spAutoFit/>
          </a:bodyPr>
          <a:lstStyle/>
          <a:p>
            <a:r>
              <a:rPr lang="ja-JP" altLang="en-US" sz="1050" b="1" dirty="0">
                <a:latin typeface="BIZ UDPゴシック" panose="020B0400000000000000" pitchFamily="50" charset="-128"/>
                <a:ea typeface="BIZ UDPゴシック" panose="020B0400000000000000" pitchFamily="50" charset="-128"/>
              </a:rPr>
              <a:t>旅行の例・・・</a:t>
            </a:r>
            <a:endParaRPr lang="en-US" altLang="ja-JP" sz="1050" b="1" dirty="0">
              <a:latin typeface="BIZ UDPゴシック" panose="020B0400000000000000" pitchFamily="50" charset="-128"/>
              <a:ea typeface="BIZ UDPゴシック" panose="020B0400000000000000" pitchFamily="50" charset="-128"/>
            </a:endParaRPr>
          </a:p>
          <a:p>
            <a:r>
              <a:rPr lang="ja-JP" altLang="en-US" sz="1050" b="1" dirty="0">
                <a:latin typeface="BIZ UDPゴシック" panose="020B0400000000000000" pitchFamily="50" charset="-128"/>
                <a:ea typeface="BIZ UDPゴシック" panose="020B0400000000000000" pitchFamily="50" charset="-128"/>
              </a:rPr>
              <a:t>　地球に優しいサステナブルな</a:t>
            </a:r>
            <a:endParaRPr lang="en-US" altLang="ja-JP" sz="1050" b="1" dirty="0">
              <a:latin typeface="BIZ UDPゴシック" panose="020B0400000000000000" pitchFamily="50" charset="-128"/>
              <a:ea typeface="BIZ UDPゴシック" panose="020B0400000000000000" pitchFamily="50" charset="-128"/>
            </a:endParaRPr>
          </a:p>
          <a:p>
            <a:r>
              <a:rPr lang="ja-JP" altLang="en-US" sz="1050" b="1" dirty="0">
                <a:latin typeface="BIZ UDPゴシック" panose="020B0400000000000000" pitchFamily="50" charset="-128"/>
                <a:ea typeface="BIZ UDPゴシック" panose="020B0400000000000000" pitchFamily="50" charset="-128"/>
              </a:rPr>
              <a:t>　脱炭素化ツアーに参加</a:t>
            </a:r>
            <a:endParaRPr lang="en-US" altLang="ja-JP" sz="1050" b="1" dirty="0">
              <a:latin typeface="BIZ UDPゴシック" panose="020B0400000000000000" pitchFamily="50" charset="-128"/>
              <a:ea typeface="BIZ UDPゴシック" panose="020B0400000000000000" pitchFamily="50" charset="-128"/>
            </a:endParaRPr>
          </a:p>
        </p:txBody>
      </p:sp>
      <p:sp>
        <p:nvSpPr>
          <p:cNvPr id="9" name="吹き出し: 角を丸めた四角形 8">
            <a:extLst>
              <a:ext uri="{FF2B5EF4-FFF2-40B4-BE49-F238E27FC236}">
                <a16:creationId xmlns:a16="http://schemas.microsoft.com/office/drawing/2014/main" id="{2F6100CF-C752-4B9C-B8A0-F6B26B89AF82}"/>
              </a:ext>
            </a:extLst>
          </p:cNvPr>
          <p:cNvSpPr/>
          <p:nvPr/>
        </p:nvSpPr>
        <p:spPr>
          <a:xfrm>
            <a:off x="488814" y="4907416"/>
            <a:ext cx="3032150" cy="1502275"/>
          </a:xfrm>
          <a:prstGeom prst="wedgeRoundRectCallout">
            <a:avLst>
              <a:gd name="adj1" fmla="val 22629"/>
              <a:gd name="adj2" fmla="val -61660"/>
              <a:gd name="adj3" fmla="val 16667"/>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50">
            <a:extLst>
              <a:ext uri="{FF2B5EF4-FFF2-40B4-BE49-F238E27FC236}">
                <a16:creationId xmlns:a16="http://schemas.microsoft.com/office/drawing/2014/main" id="{BD8F33BB-D0E1-42DB-9656-FE4812B52A90}"/>
              </a:ext>
            </a:extLst>
          </p:cNvPr>
          <p:cNvSpPr txBox="1"/>
          <p:nvPr/>
        </p:nvSpPr>
        <p:spPr>
          <a:xfrm>
            <a:off x="4125570" y="4391995"/>
            <a:ext cx="2984460" cy="477054"/>
          </a:xfrm>
          <a:prstGeom prst="rect">
            <a:avLst/>
          </a:prstGeom>
          <a:noFill/>
        </p:spPr>
        <p:txBody>
          <a:bodyPr wrap="square" rtlCol="0">
            <a:spAutoFit/>
          </a:bodyPr>
          <a:lstStyle/>
          <a:p>
            <a:pPr>
              <a:lnSpc>
                <a:spcPts val="1000"/>
              </a:lnSpc>
            </a:pP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例</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 ▸　普段、乗り物移動する距離を「歩行」や「自転車」に</a:t>
            </a:r>
            <a:endParaRPr lang="en-US" altLang="ja-JP" sz="800" b="1" dirty="0">
              <a:latin typeface="BIZ UDPゴシック" panose="020B0400000000000000" pitchFamily="50" charset="-128"/>
              <a:ea typeface="BIZ UDPゴシック" panose="020B0400000000000000" pitchFamily="50" charset="-128"/>
            </a:endParaRPr>
          </a:p>
          <a:p>
            <a:pPr>
              <a:lnSpc>
                <a:spcPts val="1000"/>
              </a:lnSpc>
            </a:pPr>
            <a:r>
              <a:rPr lang="en-US" altLang="ja-JP" sz="800" b="1" dirty="0">
                <a:latin typeface="BIZ UDPゴシック" panose="020B0400000000000000" pitchFamily="50" charset="-128"/>
                <a:ea typeface="BIZ UDPゴシック" panose="020B0400000000000000" pitchFamily="50" charset="-128"/>
              </a:rPr>
              <a:t>          </a:t>
            </a:r>
            <a:r>
              <a:rPr lang="ja-JP" altLang="en-US" sz="800" b="1" dirty="0">
                <a:latin typeface="BIZ UDPゴシック" panose="020B0400000000000000" pitchFamily="50" charset="-128"/>
                <a:ea typeface="BIZ UDPゴシック" panose="020B0400000000000000" pitchFamily="50" charset="-128"/>
              </a:rPr>
              <a:t>変えて移動する</a:t>
            </a:r>
            <a:endParaRPr lang="en-US" altLang="ja-JP" sz="800" b="1" dirty="0">
              <a:latin typeface="BIZ UDPゴシック" panose="020B0400000000000000" pitchFamily="50" charset="-128"/>
              <a:ea typeface="BIZ UDPゴシック" panose="020B0400000000000000" pitchFamily="50" charset="-128"/>
            </a:endParaRPr>
          </a:p>
          <a:p>
            <a:pPr>
              <a:lnSpc>
                <a:spcPts val="1000"/>
              </a:lnSpc>
            </a:pPr>
            <a:r>
              <a:rPr lang="ja-JP" altLang="en-US" sz="800" b="1" dirty="0">
                <a:latin typeface="BIZ UDPゴシック" panose="020B0400000000000000" pitchFamily="50" charset="-128"/>
                <a:ea typeface="BIZ UDPゴシック" panose="020B0400000000000000" pitchFamily="50" charset="-128"/>
              </a:rPr>
              <a:t>　     ▸　マイボトルの活用</a:t>
            </a:r>
            <a:endParaRPr lang="en-US" altLang="ja-JP" sz="800" b="1" dirty="0">
              <a:latin typeface="BIZ UDPゴシック" panose="020B0400000000000000" pitchFamily="50" charset="-128"/>
              <a:ea typeface="BIZ UDPゴシック" panose="020B0400000000000000" pitchFamily="50" charset="-128"/>
            </a:endParaRPr>
          </a:p>
        </p:txBody>
      </p:sp>
      <p:sp>
        <p:nvSpPr>
          <p:cNvPr id="60" name="四角形: 角を丸くする 59">
            <a:extLst>
              <a:ext uri="{FF2B5EF4-FFF2-40B4-BE49-F238E27FC236}">
                <a16:creationId xmlns:a16="http://schemas.microsoft.com/office/drawing/2014/main" id="{688A3E15-D1BA-4C71-810A-83514625C510}"/>
              </a:ext>
            </a:extLst>
          </p:cNvPr>
          <p:cNvSpPr/>
          <p:nvPr/>
        </p:nvSpPr>
        <p:spPr>
          <a:xfrm>
            <a:off x="4368434" y="4923719"/>
            <a:ext cx="2026919" cy="260363"/>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1100" b="1" dirty="0">
                <a:latin typeface="BIZ UDPゴシック" panose="020B0400000000000000" pitchFamily="50" charset="-128"/>
                <a:ea typeface="BIZ UDPゴシック" panose="020B0400000000000000" pitchFamily="50" charset="-128"/>
              </a:rPr>
              <a:t>こんな特典が当たるかも</a:t>
            </a:r>
            <a:r>
              <a:rPr kumimoji="1" lang="en-US" altLang="ja-JP" sz="1100" b="1" dirty="0">
                <a:latin typeface="BIZ UDPゴシック" panose="020B0400000000000000" pitchFamily="50" charset="-128"/>
                <a:ea typeface="BIZ UDPゴシック" panose="020B0400000000000000" pitchFamily="50" charset="-128"/>
              </a:rPr>
              <a:t>⁉</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78D1C4A8-0BEB-498C-BCC2-8481D5000698}"/>
              </a:ext>
            </a:extLst>
          </p:cNvPr>
          <p:cNvSpPr txBox="1"/>
          <p:nvPr/>
        </p:nvSpPr>
        <p:spPr>
          <a:xfrm>
            <a:off x="3668616" y="5099836"/>
            <a:ext cx="838711" cy="261610"/>
          </a:xfrm>
          <a:prstGeom prst="rect">
            <a:avLst/>
          </a:prstGeom>
          <a:noFill/>
        </p:spPr>
        <p:txBody>
          <a:bodyPr wrap="square" rtlCol="0">
            <a:spAutoFit/>
          </a:bodyPr>
          <a:lstStyle/>
          <a:p>
            <a:r>
              <a:rPr kumimoji="1" lang="ja-JP" altLang="en-US" sz="1050" b="1" dirty="0">
                <a:solidFill>
                  <a:schemeClr val="accent2"/>
                </a:solidFill>
                <a:latin typeface="BIZ UDPゴシック" panose="020B0400000000000000" pitchFamily="50" charset="-128"/>
                <a:ea typeface="BIZ UDPゴシック" panose="020B0400000000000000" pitchFamily="50" charset="-128"/>
              </a:rPr>
              <a:t>例えば</a:t>
            </a:r>
            <a:r>
              <a:rPr kumimoji="1" lang="en-US" altLang="ja-JP" sz="1050" b="1" dirty="0">
                <a:solidFill>
                  <a:schemeClr val="accent2"/>
                </a:solidFill>
                <a:latin typeface="BIZ UDPゴシック" panose="020B0400000000000000" pitchFamily="50" charset="-128"/>
                <a:ea typeface="BIZ UDPゴシック" panose="020B0400000000000000" pitchFamily="50" charset="-128"/>
              </a:rPr>
              <a:t>…</a:t>
            </a:r>
            <a:endParaRPr kumimoji="1" lang="ja-JP" altLang="en-US" sz="1050" b="1" dirty="0">
              <a:solidFill>
                <a:schemeClr val="accent2"/>
              </a:solidFill>
              <a:latin typeface="BIZ UDPゴシック" panose="020B0400000000000000" pitchFamily="50" charset="-128"/>
              <a:ea typeface="BIZ UDPゴシック" panose="020B0400000000000000" pitchFamily="50" charset="-128"/>
            </a:endParaRPr>
          </a:p>
        </p:txBody>
      </p:sp>
      <p:sp>
        <p:nvSpPr>
          <p:cNvPr id="72" name="テキスト ボックス 71">
            <a:extLst>
              <a:ext uri="{FF2B5EF4-FFF2-40B4-BE49-F238E27FC236}">
                <a16:creationId xmlns:a16="http://schemas.microsoft.com/office/drawing/2014/main" id="{16BEDB71-EC9B-4878-B17D-A13FEDEBCB09}"/>
              </a:ext>
            </a:extLst>
          </p:cNvPr>
          <p:cNvSpPr txBox="1"/>
          <p:nvPr/>
        </p:nvSpPr>
        <p:spPr>
          <a:xfrm>
            <a:off x="3563922" y="5276049"/>
            <a:ext cx="3278826" cy="215444"/>
          </a:xfrm>
          <a:prstGeom prst="rect">
            <a:avLst/>
          </a:prstGeom>
          <a:noFill/>
        </p:spPr>
        <p:txBody>
          <a:bodyPr wrap="square" rtlCol="0">
            <a:spAutoFit/>
          </a:bodyPr>
          <a:lstStyle/>
          <a:p>
            <a:r>
              <a:rPr kumimoji="1" lang="ja-JP" altLang="en-US" sz="800" b="1" dirty="0">
                <a:latin typeface="BIZ UDPゴシック" panose="020B0400000000000000" pitchFamily="50" charset="-128"/>
                <a:ea typeface="BIZ UDPゴシック" panose="020B0400000000000000" pitchFamily="50" charset="-128"/>
              </a:rPr>
              <a:t>　＜</a:t>
            </a:r>
            <a:r>
              <a:rPr kumimoji="1" lang="en-US" altLang="ja-JP" sz="800" b="1" dirty="0">
                <a:latin typeface="BIZ UDPゴシック" panose="020B0400000000000000" pitchFamily="50" charset="-128"/>
                <a:ea typeface="BIZ UDPゴシック" panose="020B0400000000000000" pitchFamily="50" charset="-128"/>
              </a:rPr>
              <a:t>EXPO</a:t>
            </a:r>
            <a:r>
              <a:rPr kumimoji="1" lang="ja-JP" altLang="en-US" sz="800" b="1" dirty="0">
                <a:latin typeface="BIZ UDPゴシック" panose="020B0400000000000000" pitchFamily="50" charset="-128"/>
                <a:ea typeface="BIZ UDPゴシック" panose="020B0400000000000000" pitchFamily="50" charset="-128"/>
              </a:rPr>
              <a:t>グリーンチャレンジアプリ＞　</a:t>
            </a:r>
            <a:r>
              <a:rPr kumimoji="1" lang="en-US" altLang="ja-JP"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　　　　　　　　＜</a:t>
            </a:r>
            <a:r>
              <a:rPr kumimoji="1" lang="en-US" altLang="ja-JP" sz="800" b="1" dirty="0">
                <a:latin typeface="BIZ UDPゴシック" panose="020B0400000000000000" pitchFamily="50" charset="-128"/>
                <a:ea typeface="BIZ UDPゴシック" panose="020B0400000000000000" pitchFamily="50" charset="-128"/>
              </a:rPr>
              <a:t>SPOBY</a:t>
            </a:r>
            <a:r>
              <a:rPr kumimoji="1" lang="ja-JP" altLang="en-US" sz="800" b="1" dirty="0">
                <a:latin typeface="BIZ UDPゴシック" panose="020B0400000000000000" pitchFamily="50" charset="-128"/>
                <a:ea typeface="BIZ UDPゴシック" panose="020B0400000000000000" pitchFamily="50" charset="-128"/>
              </a:rPr>
              <a:t>＞　　　　　　　　　　　　</a:t>
            </a:r>
          </a:p>
        </p:txBody>
      </p:sp>
      <p:sp>
        <p:nvSpPr>
          <p:cNvPr id="47" name="テキスト ボックス 46">
            <a:extLst>
              <a:ext uri="{FF2B5EF4-FFF2-40B4-BE49-F238E27FC236}">
                <a16:creationId xmlns:a16="http://schemas.microsoft.com/office/drawing/2014/main" id="{EB5BE0F9-7409-423E-B81C-7E81F83FCE4C}"/>
              </a:ext>
            </a:extLst>
          </p:cNvPr>
          <p:cNvSpPr txBox="1"/>
          <p:nvPr/>
        </p:nvSpPr>
        <p:spPr>
          <a:xfrm>
            <a:off x="7456182" y="5967192"/>
            <a:ext cx="2205109" cy="582050"/>
          </a:xfrm>
          <a:prstGeom prst="rect">
            <a:avLst/>
          </a:prstGeom>
          <a:ln w="28575" cmpd="db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ja-JP" altLang="en-US" sz="1460" b="1" dirty="0">
                <a:solidFill>
                  <a:schemeClr val="tx1"/>
                </a:solidFill>
                <a:latin typeface="Meiryo UI" panose="020B0604030504040204" pitchFamily="50" charset="-128"/>
                <a:ea typeface="Meiryo UI" panose="020B0604030504040204" pitchFamily="50" charset="-128"/>
              </a:rPr>
              <a:t>ぜひ、アプリをダウンロードしてご参加ください！</a:t>
            </a:r>
            <a:endParaRPr lang="en-US" altLang="ja-JP" sz="1460" b="1"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4ED7719F-4A30-46A5-AC1C-383CE547AC0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49086" y="4064871"/>
            <a:ext cx="2056123" cy="874998"/>
          </a:xfrm>
          <a:prstGeom prst="rect">
            <a:avLst/>
          </a:prstGeom>
        </p:spPr>
      </p:pic>
      <p:pic>
        <p:nvPicPr>
          <p:cNvPr id="7" name="図 6">
            <a:extLst>
              <a:ext uri="{FF2B5EF4-FFF2-40B4-BE49-F238E27FC236}">
                <a16:creationId xmlns:a16="http://schemas.microsoft.com/office/drawing/2014/main" id="{AE3D62B1-241F-42E9-BBB2-0704AFCD23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94135" y="5023289"/>
            <a:ext cx="1991210" cy="874997"/>
          </a:xfrm>
          <a:prstGeom prst="rect">
            <a:avLst/>
          </a:prstGeom>
        </p:spPr>
      </p:pic>
      <p:sp>
        <p:nvSpPr>
          <p:cNvPr id="67" name="四角形: 角を丸くする 66">
            <a:extLst>
              <a:ext uri="{FF2B5EF4-FFF2-40B4-BE49-F238E27FC236}">
                <a16:creationId xmlns:a16="http://schemas.microsoft.com/office/drawing/2014/main" id="{3F4439F4-9A59-4D5C-A3C2-C5B714F5762E}"/>
              </a:ext>
            </a:extLst>
          </p:cNvPr>
          <p:cNvSpPr/>
          <p:nvPr/>
        </p:nvSpPr>
        <p:spPr>
          <a:xfrm>
            <a:off x="7439362" y="4074375"/>
            <a:ext cx="2165847" cy="863190"/>
          </a:xfrm>
          <a:prstGeom prst="roundRect">
            <a:avLst>
              <a:gd name="adj" fmla="val 9528"/>
            </a:avLst>
          </a:prstGeom>
          <a:noFill/>
          <a:ln w="285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四角形: 角を丸くする 69">
            <a:extLst>
              <a:ext uri="{FF2B5EF4-FFF2-40B4-BE49-F238E27FC236}">
                <a16:creationId xmlns:a16="http://schemas.microsoft.com/office/drawing/2014/main" id="{044A064C-D0F4-4F7B-BE43-650FC159049D}"/>
              </a:ext>
            </a:extLst>
          </p:cNvPr>
          <p:cNvSpPr/>
          <p:nvPr/>
        </p:nvSpPr>
        <p:spPr>
          <a:xfrm>
            <a:off x="7456182" y="5012711"/>
            <a:ext cx="2165847" cy="863190"/>
          </a:xfrm>
          <a:prstGeom prst="roundRect">
            <a:avLst>
              <a:gd name="adj" fmla="val 9528"/>
            </a:avLst>
          </a:prstGeom>
          <a:noFill/>
          <a:ln w="285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a:extLst>
              <a:ext uri="{FF2B5EF4-FFF2-40B4-BE49-F238E27FC236}">
                <a16:creationId xmlns:a16="http://schemas.microsoft.com/office/drawing/2014/main" id="{FB850DA4-AFD7-4AFB-A48D-F945CDCFFDE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09616" y="5530470"/>
            <a:ext cx="719999" cy="720000"/>
          </a:xfrm>
          <a:prstGeom prst="rect">
            <a:avLst/>
          </a:prstGeom>
        </p:spPr>
      </p:pic>
      <p:pic>
        <p:nvPicPr>
          <p:cNvPr id="50" name="図 49">
            <a:extLst>
              <a:ext uri="{FF2B5EF4-FFF2-40B4-BE49-F238E27FC236}">
                <a16:creationId xmlns:a16="http://schemas.microsoft.com/office/drawing/2014/main" id="{5BD15E38-8022-4230-A42C-D16211B3295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598592" y="5530470"/>
            <a:ext cx="719999" cy="720000"/>
          </a:xfrm>
          <a:prstGeom prst="rect">
            <a:avLst/>
          </a:prstGeom>
        </p:spPr>
      </p:pic>
      <p:grpSp>
        <p:nvGrpSpPr>
          <p:cNvPr id="52" name="グループ化 51">
            <a:extLst>
              <a:ext uri="{FF2B5EF4-FFF2-40B4-BE49-F238E27FC236}">
                <a16:creationId xmlns:a16="http://schemas.microsoft.com/office/drawing/2014/main" id="{10CB16F5-5EA5-46BC-B8B7-243530A787FF}"/>
              </a:ext>
            </a:extLst>
          </p:cNvPr>
          <p:cNvGrpSpPr/>
          <p:nvPr/>
        </p:nvGrpSpPr>
        <p:grpSpPr>
          <a:xfrm>
            <a:off x="5621867" y="5525057"/>
            <a:ext cx="719999" cy="719277"/>
            <a:chOff x="758823" y="5334924"/>
            <a:chExt cx="1191600" cy="1191073"/>
          </a:xfrm>
        </p:grpSpPr>
        <p:sp>
          <p:nvSpPr>
            <p:cNvPr id="53" name="正方形/長方形 52">
              <a:extLst>
                <a:ext uri="{FF2B5EF4-FFF2-40B4-BE49-F238E27FC236}">
                  <a16:creationId xmlns:a16="http://schemas.microsoft.com/office/drawing/2014/main" id="{C8441BA3-88DE-4687-B801-2BEAE50508F3}"/>
                </a:ext>
              </a:extLst>
            </p:cNvPr>
            <p:cNvSpPr/>
            <p:nvPr/>
          </p:nvSpPr>
          <p:spPr>
            <a:xfrm>
              <a:off x="758823" y="5334924"/>
              <a:ext cx="1191600" cy="11910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80247560-CD8C-49DB-A7AF-41E9D30273EF}"/>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0" b="97934" l="0" r="100000">
                          <a14:foregroundMark x1="42991" y1="19421" x2="26168" y2="45041"/>
                          <a14:foregroundMark x1="25234" y1="89669" x2="59813" y2="97521"/>
                          <a14:foregroundMark x1="59813" y1="97521" x2="81308" y2="85124"/>
                          <a14:foregroundMark x1="81308" y1="85124" x2="81308" y2="84711"/>
                          <a14:foregroundMark x1="79439" y1="10744" x2="82243" y2="11157"/>
                          <a14:foregroundMark x1="63551" y1="7025" x2="70093" y2="8264"/>
                          <a14:foregroundMark x1="28037" y1="28512" x2="22430" y2="46281"/>
                          <a14:foregroundMark x1="27103" y1="89256" x2="30841" y2="97107"/>
                          <a14:foregroundMark x1="30841" y1="97107" x2="69159" y2="97934"/>
                          <a14:foregroundMark x1="69159" y1="97934" x2="70093" y2="96694"/>
                          <a14:foregroundMark x1="80374" y1="5785" x2="52336" y2="16942"/>
                          <a14:foregroundMark x1="52336" y1="16942" x2="52336" y2="17769"/>
                          <a14:foregroundMark x1="71028" y1="5372" x2="57944" y2="5372"/>
                          <a14:backgroundMark x1="51402" y1="0" x2="45794" y2="5785"/>
                          <a14:backgroundMark x1="1869" y1="79339" x2="0" y2="87190"/>
                          <a14:backgroundMark x1="0" y1="48760" x2="935" y2="50000"/>
                          <a14:backgroundMark x1="68224" y1="1240" x2="98131" y2="1240"/>
                          <a14:backgroundMark x1="98131" y1="1240" x2="99065" y2="4545"/>
                          <a14:backgroundMark x1="65421" y1="0" x2="65421" y2="0"/>
                          <a14:backgroundMark x1="27103" y1="15289" x2="29907" y2="15289"/>
                          <a14:backgroundMark x1="16822" y1="46281" x2="16822" y2="89256"/>
                        </a14:backgroundRemoval>
                      </a14:imgEffect>
                    </a14:imgLayer>
                  </a14:imgProps>
                </a:ext>
                <a:ext uri="{28A0092B-C50C-407E-A947-70E740481C1C}">
                  <a14:useLocalDpi xmlns:a14="http://schemas.microsoft.com/office/drawing/2010/main"/>
                </a:ext>
              </a:extLst>
            </a:blip>
            <a:srcRect/>
            <a:stretch/>
          </p:blipFill>
          <p:spPr>
            <a:xfrm>
              <a:off x="1151429" y="5433426"/>
              <a:ext cx="406389" cy="920018"/>
            </a:xfrm>
            <a:prstGeom prst="rect">
              <a:avLst/>
            </a:prstGeom>
          </p:spPr>
        </p:pic>
      </p:grpSp>
      <p:grpSp>
        <p:nvGrpSpPr>
          <p:cNvPr id="55" name="グループ化 54">
            <a:extLst>
              <a:ext uri="{FF2B5EF4-FFF2-40B4-BE49-F238E27FC236}">
                <a16:creationId xmlns:a16="http://schemas.microsoft.com/office/drawing/2014/main" id="{028466CB-6EA1-48AB-A45F-FCBE38A0A22E}"/>
              </a:ext>
            </a:extLst>
          </p:cNvPr>
          <p:cNvGrpSpPr/>
          <p:nvPr/>
        </p:nvGrpSpPr>
        <p:grpSpPr>
          <a:xfrm>
            <a:off x="6383281" y="5525057"/>
            <a:ext cx="719999" cy="719277"/>
            <a:chOff x="3244711" y="5334924"/>
            <a:chExt cx="1191600" cy="1191073"/>
          </a:xfrm>
        </p:grpSpPr>
        <p:sp>
          <p:nvSpPr>
            <p:cNvPr id="56" name="正方形/長方形 55">
              <a:extLst>
                <a:ext uri="{FF2B5EF4-FFF2-40B4-BE49-F238E27FC236}">
                  <a16:creationId xmlns:a16="http://schemas.microsoft.com/office/drawing/2014/main" id="{65452FAF-B48E-4B38-B218-A0188A9478D5}"/>
                </a:ext>
              </a:extLst>
            </p:cNvPr>
            <p:cNvSpPr/>
            <p:nvPr/>
          </p:nvSpPr>
          <p:spPr>
            <a:xfrm>
              <a:off x="3244711" y="5334924"/>
              <a:ext cx="1191600" cy="11910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9DD17EDB-FCAA-4BB3-87D3-7F79B2AFFCC0}"/>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1000" l="5833" r="94417">
                          <a14:foregroundMark x1="9583" y1="25333" x2="4667" y2="48000"/>
                          <a14:foregroundMark x1="4667" y1="48000" x2="5922" y2="54307"/>
                          <a14:foregroundMark x1="9496" y1="61505" x2="11583" y2="63556"/>
                          <a14:foregroundMark x1="11583" y1="63556" x2="12583" y2="66222"/>
                          <a14:foregroundMark x1="90083" y1="47000" x2="94417" y2="58111"/>
                          <a14:foregroundMark x1="95134" y1="63703" x2="95182" y2="64075"/>
                          <a14:foregroundMark x1="94417" y1="58111" x2="94828" y2="61313"/>
                          <a14:foregroundMark x1="91328" y1="78313" x2="89917" y2="80333"/>
                          <a14:foregroundMark x1="62917" y1="90444" x2="68167" y2="91000"/>
                          <a14:foregroundMark x1="68167" y1="91000" x2="71250" y2="90111"/>
                          <a14:foregroundMark x1="50333" y1="36444" x2="50333" y2="39333"/>
                          <a14:foregroundMark x1="9000" y1="62000" x2="9500" y2="64889"/>
                          <a14:foregroundMark x1="8750" y1="62889" x2="8603" y2="61987"/>
                          <a14:foregroundMark x1="18000" y1="71444" x2="13583" y2="67778"/>
                          <a14:foregroundMark x1="13583" y1="67778" x2="14583" y2="70111"/>
                          <a14:foregroundMark x1="14500" y1="71000" x2="7250" y2="67222"/>
                          <a14:foregroundMark x1="7250" y1="67222" x2="5833" y2="65111"/>
                          <a14:backgroundMark x1="5917" y1="57667" x2="7083" y2="59444"/>
                          <a14:backgroundMark x1="5667" y1="54444" x2="8167" y2="62222"/>
                          <a14:backgroundMark x1="95667" y1="65444" x2="94167" y2="76556"/>
                          <a14:backgroundMark x1="95500" y1="64333" x2="95750" y2="68444"/>
                          <a14:backgroundMark x1="92917" y1="76778" x2="92917" y2="76556"/>
                          <a14:backgroundMark x1="95750" y1="61556" x2="95417" y2="63778"/>
                          <a14:backgroundMark x1="92917" y1="76222" x2="93167" y2="78889"/>
                          <a14:backgroundMark x1="95333" y1="64778" x2="95333" y2="64778"/>
                          <a14:backgroundMark x1="95417" y1="64000" x2="96333" y2="69000"/>
                          <a14:backgroundMark x1="34417" y1="73111" x2="17500" y2="81111"/>
                          <a14:backgroundMark x1="13000" y1="74000" x2="21750" y2="79444"/>
                        </a14:backgroundRemoval>
                      </a14:imgEffect>
                    </a14:imgLayer>
                  </a14:imgProps>
                </a:ext>
                <a:ext uri="{28A0092B-C50C-407E-A947-70E740481C1C}">
                  <a14:useLocalDpi xmlns:a14="http://schemas.microsoft.com/office/drawing/2010/main"/>
                </a:ext>
              </a:extLst>
            </a:blip>
            <a:stretch>
              <a:fillRect/>
            </a:stretch>
          </p:blipFill>
          <p:spPr>
            <a:xfrm>
              <a:off x="3428509" y="5629867"/>
              <a:ext cx="888388" cy="666291"/>
            </a:xfrm>
            <a:prstGeom prst="rect">
              <a:avLst/>
            </a:prstGeom>
          </p:spPr>
        </p:pic>
      </p:grpSp>
      <p:sp>
        <p:nvSpPr>
          <p:cNvPr id="58" name="テキスト ボックス 57">
            <a:extLst>
              <a:ext uri="{FF2B5EF4-FFF2-40B4-BE49-F238E27FC236}">
                <a16:creationId xmlns:a16="http://schemas.microsoft.com/office/drawing/2014/main" id="{EF211348-2806-4263-9C3B-FB9FC52DD590}"/>
              </a:ext>
            </a:extLst>
          </p:cNvPr>
          <p:cNvSpPr txBox="1"/>
          <p:nvPr/>
        </p:nvSpPr>
        <p:spPr>
          <a:xfrm>
            <a:off x="3809616" y="6250470"/>
            <a:ext cx="1632158" cy="215444"/>
          </a:xfrm>
          <a:prstGeom prst="rect">
            <a:avLst/>
          </a:prstGeom>
          <a:noFill/>
        </p:spPr>
        <p:txBody>
          <a:bodyPr wrap="square" rtlCol="0">
            <a:spAutoFit/>
          </a:bodyPr>
          <a:lstStyle/>
          <a:p>
            <a:r>
              <a:rPr kumimoji="1" lang="ja-JP" altLang="en-US" sz="800" dirty="0">
                <a:solidFill>
                  <a:schemeClr val="accent2"/>
                </a:solidFill>
                <a:latin typeface="BIZ UDPゴシック" panose="020B0400000000000000" pitchFamily="50" charset="-128"/>
                <a:ea typeface="BIZ UDPゴシック" panose="020B0400000000000000" pitchFamily="50" charset="-128"/>
              </a:rPr>
              <a:t>▶</a:t>
            </a:r>
            <a:r>
              <a:rPr lang="ja-JP" altLang="en-US" sz="800" dirty="0">
                <a:solidFill>
                  <a:schemeClr val="accent2"/>
                </a:solidFill>
                <a:latin typeface="BIZ UDPゴシック" panose="020B0400000000000000" pitchFamily="50" charset="-128"/>
                <a:ea typeface="BIZ UDPゴシック" panose="020B0400000000000000" pitchFamily="50" charset="-128"/>
              </a:rPr>
              <a:t>気候時計</a:t>
            </a:r>
            <a:r>
              <a:rPr kumimoji="1" lang="ja-JP" altLang="en-US" sz="800" dirty="0">
                <a:solidFill>
                  <a:schemeClr val="accent2"/>
                </a:solidFill>
                <a:latin typeface="BIZ UDPゴシック" panose="020B0400000000000000" pitchFamily="50" charset="-128"/>
                <a:ea typeface="BIZ UDPゴシック" panose="020B0400000000000000" pitchFamily="50" charset="-128"/>
              </a:rPr>
              <a:t> 　　 　 ▶スーツケース</a:t>
            </a:r>
          </a:p>
        </p:txBody>
      </p:sp>
      <p:sp>
        <p:nvSpPr>
          <p:cNvPr id="59" name="テキスト ボックス 58">
            <a:extLst>
              <a:ext uri="{FF2B5EF4-FFF2-40B4-BE49-F238E27FC236}">
                <a16:creationId xmlns:a16="http://schemas.microsoft.com/office/drawing/2014/main" id="{464AE793-88BE-4B74-A052-A41DA3C3CD72}"/>
              </a:ext>
            </a:extLst>
          </p:cNvPr>
          <p:cNvSpPr txBox="1"/>
          <p:nvPr/>
        </p:nvSpPr>
        <p:spPr>
          <a:xfrm>
            <a:off x="5594636" y="6250428"/>
            <a:ext cx="1636713" cy="215444"/>
          </a:xfrm>
          <a:prstGeom prst="rect">
            <a:avLst/>
          </a:prstGeom>
          <a:noFill/>
        </p:spPr>
        <p:txBody>
          <a:bodyPr wrap="square" rtlCol="0">
            <a:spAutoFit/>
          </a:bodyPr>
          <a:lstStyle/>
          <a:p>
            <a:r>
              <a:rPr kumimoji="1" lang="ja-JP" altLang="en-US" sz="800" dirty="0">
                <a:solidFill>
                  <a:schemeClr val="accent2"/>
                </a:solidFill>
                <a:latin typeface="BIZ UDPゴシック" panose="020B0400000000000000" pitchFamily="50" charset="-128"/>
                <a:ea typeface="BIZ UDPゴシック" panose="020B0400000000000000" pitchFamily="50" charset="-128"/>
              </a:rPr>
              <a:t>▶クリアボトル</a:t>
            </a:r>
            <a:r>
              <a:rPr lang="ja-JP" altLang="en-US" sz="800" dirty="0">
                <a:solidFill>
                  <a:schemeClr val="accent2"/>
                </a:solidFill>
                <a:latin typeface="BIZ UDPゴシック" panose="020B0400000000000000" pitchFamily="50" charset="-128"/>
                <a:ea typeface="BIZ UDPゴシック" panose="020B0400000000000000" pitchFamily="50" charset="-128"/>
              </a:rPr>
              <a:t>　　</a:t>
            </a:r>
            <a:r>
              <a:rPr kumimoji="1" lang="ja-JP" altLang="en-US" sz="800" dirty="0">
                <a:solidFill>
                  <a:schemeClr val="accent2"/>
                </a:solidFill>
                <a:latin typeface="BIZ UDPゴシック" panose="020B0400000000000000" pitchFamily="50" charset="-128"/>
                <a:ea typeface="BIZ UDPゴシック" panose="020B0400000000000000" pitchFamily="50" charset="-128"/>
              </a:rPr>
              <a:t>▶玉ねぎ１年分</a:t>
            </a:r>
          </a:p>
        </p:txBody>
      </p:sp>
      <p:sp>
        <p:nvSpPr>
          <p:cNvPr id="19" name="スライド番号プレースホルダー 18">
            <a:extLst>
              <a:ext uri="{FF2B5EF4-FFF2-40B4-BE49-F238E27FC236}">
                <a16:creationId xmlns:a16="http://schemas.microsoft.com/office/drawing/2014/main" id="{1A5FF37C-B2F9-4DEE-BB17-6B0AC72E546F}"/>
              </a:ext>
            </a:extLst>
          </p:cNvPr>
          <p:cNvSpPr>
            <a:spLocks noGrp="1"/>
          </p:cNvSpPr>
          <p:nvPr>
            <p:ph type="sldNum" sz="quarter" idx="4"/>
          </p:nvPr>
        </p:nvSpPr>
        <p:spPr/>
        <p:txBody>
          <a:bodyPr/>
          <a:lstStyle/>
          <a:p>
            <a:fld id="{199F5BD4-B66A-4E5C-B460-3CA44F38002D}" type="slidenum">
              <a:rPr lang="ja-JP" altLang="en-US" smtClean="0"/>
              <a:pPr/>
              <a:t>13</a:t>
            </a:fld>
            <a:endParaRPr lang="ja-JP" altLang="en-US"/>
          </a:p>
        </p:txBody>
      </p:sp>
    </p:spTree>
    <p:extLst>
      <p:ext uri="{BB962C8B-B14F-4D97-AF65-F5344CB8AC3E}">
        <p14:creationId xmlns:p14="http://schemas.microsoft.com/office/powerpoint/2010/main" val="85880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四角形: 角を丸くする 100">
            <a:extLst>
              <a:ext uri="{FF2B5EF4-FFF2-40B4-BE49-F238E27FC236}">
                <a16:creationId xmlns:a16="http://schemas.microsoft.com/office/drawing/2014/main" id="{EA4A51EE-DA03-4EF5-A750-2FDCACC6D265}"/>
              </a:ext>
            </a:extLst>
          </p:cNvPr>
          <p:cNvSpPr/>
          <p:nvPr/>
        </p:nvSpPr>
        <p:spPr>
          <a:xfrm>
            <a:off x="410880" y="2119927"/>
            <a:ext cx="4599662" cy="2825777"/>
          </a:xfrm>
          <a:prstGeom prst="roundRect">
            <a:avLst>
              <a:gd name="adj" fmla="val 4425"/>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1E3BD2B8-A40E-4A7D-B023-CB4DE13D9A5C}"/>
              </a:ext>
            </a:extLst>
          </p:cNvPr>
          <p:cNvSpPr/>
          <p:nvPr/>
        </p:nvSpPr>
        <p:spPr>
          <a:xfrm>
            <a:off x="300792" y="1877877"/>
            <a:ext cx="6683455" cy="4658994"/>
          </a:xfrm>
          <a:prstGeom prst="rect">
            <a:avLst/>
          </a:prstGeom>
          <a:noFill/>
          <a:ln w="127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7084762" y="1901956"/>
            <a:ext cx="2589171" cy="2454966"/>
            <a:chOff x="5265560" y="1497021"/>
            <a:chExt cx="6676545" cy="3708576"/>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10361" y="1497021"/>
              <a:ext cx="4191348"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7190712" y="3847483"/>
            <a:ext cx="2510873" cy="486731"/>
          </a:xfrm>
          <a:prstGeom prst="rect">
            <a:avLst/>
          </a:prstGeom>
          <a:noFill/>
        </p:spPr>
        <p:txBody>
          <a:bodyPr wrap="square" rtlCol="0">
            <a:noAutofit/>
          </a:bodyPr>
          <a:lstStyle/>
          <a:p>
            <a:r>
              <a:rPr lang="ja-JP" altLang="en-US" sz="1200" dirty="0">
                <a:latin typeface="BIZ UDPゴシック" panose="020B0400000000000000" pitchFamily="50" charset="-128"/>
                <a:ea typeface="BIZ UDPゴシック" panose="020B0400000000000000" pitchFamily="50" charset="-128"/>
              </a:rPr>
              <a:t>・府内各地で</a:t>
            </a:r>
            <a:r>
              <a:rPr lang="en-US" altLang="ja-JP" sz="1200" dirty="0">
                <a:latin typeface="BIZ UDPゴシック" panose="020B0400000000000000" pitchFamily="50" charset="-128"/>
                <a:ea typeface="BIZ UDPゴシック" panose="020B0400000000000000" pitchFamily="50" charset="-128"/>
              </a:rPr>
              <a:t>CFP</a:t>
            </a:r>
            <a:r>
              <a:rPr lang="ja-JP" altLang="en-US" sz="1200" dirty="0">
                <a:latin typeface="BIZ UDPゴシック" panose="020B0400000000000000" pitchFamily="50" charset="-128"/>
                <a:ea typeface="BIZ UDPゴシック" panose="020B0400000000000000" pitchFamily="50" charset="-128"/>
              </a:rPr>
              <a:t>を表示した商品</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の販売や普及啓発を展開</a:t>
            </a:r>
            <a:endParaRPr lang="en-US" altLang="ja-JP" sz="1200"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74551613-2BC4-48E0-827F-74AF63986C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108" y="5197367"/>
            <a:ext cx="1391364" cy="1043523"/>
          </a:xfrm>
          <a:prstGeom prst="rect">
            <a:avLst/>
          </a:prstGeom>
        </p:spPr>
      </p:pic>
      <p:pic>
        <p:nvPicPr>
          <p:cNvPr id="19" name="図 18">
            <a:extLst>
              <a:ext uri="{FF2B5EF4-FFF2-40B4-BE49-F238E27FC236}">
                <a16:creationId xmlns:a16="http://schemas.microsoft.com/office/drawing/2014/main" id="{5CE0EA10-B3E2-450D-909A-D477B2D452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1198" y="5194630"/>
            <a:ext cx="1613792" cy="1070015"/>
          </a:xfrm>
          <a:prstGeom prst="rect">
            <a:avLst/>
          </a:prstGeom>
        </p:spPr>
      </p:pic>
      <p:grpSp>
        <p:nvGrpSpPr>
          <p:cNvPr id="42" name="グループ化 41">
            <a:extLst>
              <a:ext uri="{FF2B5EF4-FFF2-40B4-BE49-F238E27FC236}">
                <a16:creationId xmlns:a16="http://schemas.microsoft.com/office/drawing/2014/main" id="{C241B29A-DEFE-4D3D-BC48-0C31853FE254}"/>
              </a:ext>
            </a:extLst>
          </p:cNvPr>
          <p:cNvGrpSpPr/>
          <p:nvPr/>
        </p:nvGrpSpPr>
        <p:grpSpPr>
          <a:xfrm>
            <a:off x="312204" y="259048"/>
            <a:ext cx="6463981" cy="452920"/>
            <a:chOff x="312204" y="259048"/>
            <a:chExt cx="6463981" cy="452920"/>
          </a:xfrm>
        </p:grpSpPr>
        <p:sp>
          <p:nvSpPr>
            <p:cNvPr id="43" name="正方形/長方形 42">
              <a:extLst>
                <a:ext uri="{FF2B5EF4-FFF2-40B4-BE49-F238E27FC236}">
                  <a16:creationId xmlns:a16="http://schemas.microsoft.com/office/drawing/2014/main" id="{9B0A0C50-5F4E-42E3-B7D9-3D4444409D02}"/>
                </a:ext>
              </a:extLst>
            </p:cNvPr>
            <p:cNvSpPr/>
            <p:nvPr/>
          </p:nvSpPr>
          <p:spPr>
            <a:xfrm>
              <a:off x="312204" y="558676"/>
              <a:ext cx="3836463" cy="1086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44" name="タイトル 2">
              <a:extLst>
                <a:ext uri="{FF2B5EF4-FFF2-40B4-BE49-F238E27FC236}">
                  <a16:creationId xmlns:a16="http://schemas.microsoft.com/office/drawing/2014/main" id="{6D66BCE8-EE47-45EA-AA46-1887AA996B94}"/>
                </a:ext>
              </a:extLst>
            </p:cNvPr>
            <p:cNvSpPr txBox="1">
              <a:spLocks/>
            </p:cNvSpPr>
            <p:nvPr/>
          </p:nvSpPr>
          <p:spPr>
            <a:xfrm>
              <a:off x="751776" y="259048"/>
              <a:ext cx="60244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CFP</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5" name="図 44">
              <a:extLst>
                <a:ext uri="{FF2B5EF4-FFF2-40B4-BE49-F238E27FC236}">
                  <a16:creationId xmlns:a16="http://schemas.microsoft.com/office/drawing/2014/main" id="{318A9C24-B5C6-4869-8EC1-219BEA7FF9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6" name="図 45">
            <a:extLst>
              <a:ext uri="{FF2B5EF4-FFF2-40B4-BE49-F238E27FC236}">
                <a16:creationId xmlns:a16="http://schemas.microsoft.com/office/drawing/2014/main" id="{B263E074-4BA9-408D-BEA7-AB6A16A78B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26" name="タイトル 2">
            <a:extLst>
              <a:ext uri="{FF2B5EF4-FFF2-40B4-BE49-F238E27FC236}">
                <a16:creationId xmlns:a16="http://schemas.microsoft.com/office/drawing/2014/main" id="{049F054B-A00F-4831-AD2F-8610F1998934}"/>
              </a:ext>
            </a:extLst>
          </p:cNvPr>
          <p:cNvSpPr txBox="1">
            <a:spLocks noChangeAspect="1"/>
          </p:cNvSpPr>
          <p:nvPr/>
        </p:nvSpPr>
        <p:spPr>
          <a:xfrm>
            <a:off x="2443164" y="939557"/>
            <a:ext cx="7188753" cy="71339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spcAft>
                <a:spcPts val="975"/>
              </a:spcAft>
            </a:pPr>
            <a:r>
              <a:rPr lang="en-US" altLang="ja-JP" sz="2800"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en-US" altLang="ja-JP" sz="2800" kern="100" baseline="-25000" dirty="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2800" kern="100" dirty="0">
                <a:latin typeface="BIZ UDPゴシック" panose="020B0400000000000000" pitchFamily="50" charset="-128"/>
                <a:ea typeface="BIZ UDPゴシック" panose="020B0400000000000000" pitchFamily="50" charset="-128"/>
                <a:cs typeface="Times New Roman" panose="02020603050405020304" pitchFamily="18" charset="0"/>
              </a:rPr>
              <a:t>排出量の見える化（</a:t>
            </a:r>
            <a:r>
              <a:rPr lang="en-US" altLang="ja-JP" sz="2800" dirty="0">
                <a:latin typeface="BIZ UDPゴシック" panose="020B0400000000000000" pitchFamily="50" charset="-128"/>
                <a:ea typeface="BIZ UDPゴシック" panose="020B0400000000000000" pitchFamily="50" charset="-128"/>
                <a:cs typeface="+mn-cs"/>
              </a:rPr>
              <a:t>CFP</a:t>
            </a:r>
            <a:r>
              <a:rPr lang="ja-JP" altLang="en-US" sz="2800" dirty="0">
                <a:latin typeface="BIZ UDPゴシック" panose="020B0400000000000000" pitchFamily="50" charset="-128"/>
                <a:ea typeface="BIZ UDPゴシック" panose="020B0400000000000000" pitchFamily="50" charset="-128"/>
                <a:cs typeface="+mn-cs"/>
              </a:rPr>
              <a:t>）</a:t>
            </a:r>
            <a:endParaRPr lang="en-US" altLang="ja-JP" sz="2800" dirty="0">
              <a:latin typeface="BIZ UDPゴシック" panose="020B0400000000000000" pitchFamily="50" charset="-128"/>
              <a:ea typeface="BIZ UDPゴシック" panose="020B0400000000000000" pitchFamily="50" charset="-128"/>
            </a:endParaRPr>
          </a:p>
        </p:txBody>
      </p:sp>
      <p:sp>
        <p:nvSpPr>
          <p:cNvPr id="49" name="四角形: 角を丸くする 48">
            <a:extLst>
              <a:ext uri="{FF2B5EF4-FFF2-40B4-BE49-F238E27FC236}">
                <a16:creationId xmlns:a16="http://schemas.microsoft.com/office/drawing/2014/main" id="{3A4F05DE-02A4-49E1-A3C7-A3CDF530FA5F}"/>
              </a:ext>
            </a:extLst>
          </p:cNvPr>
          <p:cNvSpPr/>
          <p:nvPr/>
        </p:nvSpPr>
        <p:spPr>
          <a:xfrm>
            <a:off x="1077807" y="1969129"/>
            <a:ext cx="2886842" cy="2880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カーボンフットプリント（</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CFP</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）とは</a:t>
            </a:r>
          </a:p>
        </p:txBody>
      </p:sp>
      <p:sp>
        <p:nvSpPr>
          <p:cNvPr id="53" name="テキスト ボックス 52">
            <a:extLst>
              <a:ext uri="{FF2B5EF4-FFF2-40B4-BE49-F238E27FC236}">
                <a16:creationId xmlns:a16="http://schemas.microsoft.com/office/drawing/2014/main" id="{3EBD1A04-B8F4-4428-9531-B916B8D5C0B4}"/>
              </a:ext>
            </a:extLst>
          </p:cNvPr>
          <p:cNvSpPr txBox="1"/>
          <p:nvPr/>
        </p:nvSpPr>
        <p:spPr>
          <a:xfrm>
            <a:off x="7149152" y="5503563"/>
            <a:ext cx="1246211" cy="312714"/>
          </a:xfrm>
          <a:prstGeom prst="rect">
            <a:avLst/>
          </a:prstGeom>
          <a:noFill/>
        </p:spPr>
        <p:txBody>
          <a:bodyPr wrap="square">
            <a:spAutoFit/>
          </a:bodyPr>
          <a:lstStyle/>
          <a:p>
            <a:pPr algn="ctr">
              <a:lnSpc>
                <a:spcPts val="2000"/>
              </a:lnSpc>
              <a:defRPr/>
            </a:pPr>
            <a:r>
              <a:rPr lang="ja-JP" altLang="en-US" sz="1000" b="1" dirty="0">
                <a:latin typeface="Meiryo UI" panose="020B0604030504040204" pitchFamily="50" charset="-128"/>
                <a:ea typeface="Meiryo UI" panose="020B0604030504040204" pitchFamily="50" charset="-128"/>
              </a:rPr>
              <a:t>大阪版</a:t>
            </a:r>
            <a:r>
              <a:rPr lang="en-US" altLang="ja-JP" sz="1000" b="1" dirty="0">
                <a:latin typeface="Meiryo UI" panose="020B0604030504040204" pitchFamily="50" charset="-128"/>
                <a:ea typeface="Meiryo UI" panose="020B0604030504040204" pitchFamily="50" charset="-128"/>
              </a:rPr>
              <a:t>CFP</a:t>
            </a:r>
            <a:r>
              <a:rPr lang="ja-JP" altLang="en-US" sz="1000" b="1" dirty="0">
                <a:latin typeface="Meiryo UI" panose="020B0604030504040204" pitchFamily="50" charset="-128"/>
                <a:ea typeface="Meiryo UI" panose="020B0604030504040204" pitchFamily="50" charset="-128"/>
              </a:rPr>
              <a:t>ラベル</a:t>
            </a:r>
            <a:endParaRPr lang="en-US" altLang="ja-JP" sz="900" b="1" dirty="0">
              <a:latin typeface="Meiryo UI" panose="020B0604030504040204" pitchFamily="50" charset="-128"/>
              <a:ea typeface="Meiryo UI" panose="020B0604030504040204" pitchFamily="50" charset="-128"/>
            </a:endParaRPr>
          </a:p>
        </p:txBody>
      </p:sp>
      <p:pic>
        <p:nvPicPr>
          <p:cNvPr id="58" name="図 57">
            <a:extLst>
              <a:ext uri="{FF2B5EF4-FFF2-40B4-BE49-F238E27FC236}">
                <a16:creationId xmlns:a16="http://schemas.microsoft.com/office/drawing/2014/main" id="{648AF855-1CF4-44A2-A480-0AEFF60D8B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4449" y="4545330"/>
            <a:ext cx="928233" cy="960201"/>
          </a:xfrm>
          <a:prstGeom prst="rect">
            <a:avLst/>
          </a:prstGeom>
        </p:spPr>
      </p:pic>
      <p:pic>
        <p:nvPicPr>
          <p:cNvPr id="60" name="図 59">
            <a:extLst>
              <a:ext uri="{FF2B5EF4-FFF2-40B4-BE49-F238E27FC236}">
                <a16:creationId xmlns:a16="http://schemas.microsoft.com/office/drawing/2014/main" id="{6E7FC575-A807-475E-A95F-15ABAA1C947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8509" y="5207622"/>
            <a:ext cx="1391364" cy="1044032"/>
          </a:xfrm>
          <a:prstGeom prst="rect">
            <a:avLst/>
          </a:prstGeom>
        </p:spPr>
      </p:pic>
      <p:sp>
        <p:nvSpPr>
          <p:cNvPr id="61" name="テキスト ボックス 60">
            <a:extLst>
              <a:ext uri="{FF2B5EF4-FFF2-40B4-BE49-F238E27FC236}">
                <a16:creationId xmlns:a16="http://schemas.microsoft.com/office/drawing/2014/main" id="{E7DEC4D0-FDE7-4C45-80C6-341F2133B3F7}"/>
              </a:ext>
            </a:extLst>
          </p:cNvPr>
          <p:cNvSpPr txBox="1"/>
          <p:nvPr/>
        </p:nvSpPr>
        <p:spPr>
          <a:xfrm>
            <a:off x="571933" y="4934701"/>
            <a:ext cx="4006128" cy="310791"/>
          </a:xfrm>
          <a:prstGeom prst="rect">
            <a:avLst/>
          </a:prstGeom>
          <a:noFill/>
          <a:ln>
            <a:noFill/>
          </a:ln>
        </p:spPr>
        <p:txBody>
          <a:bodyPr wrap="square" rtlCol="0" anchor="t">
            <a:spAutoFit/>
          </a:bodyPr>
          <a:lstStyle/>
          <a:p>
            <a:pPr algn="ctr">
              <a:lnSpc>
                <a:spcPct val="150000"/>
              </a:lnSpc>
              <a:spcAft>
                <a:spcPts val="600"/>
              </a:spcAft>
            </a:pPr>
            <a:r>
              <a:rPr lang="ja-JP" altLang="en-US" sz="1100" b="1" kern="100" dirty="0">
                <a:solidFill>
                  <a:schemeClr val="tx1">
                    <a:lumMod val="75000"/>
                    <a:lumOff val="25000"/>
                  </a:schemeClr>
                </a:solidFill>
                <a:latin typeface="Meiryo UI" panose="020B0604030504040204" pitchFamily="50" charset="-128"/>
                <a:ea typeface="Meiryo UI" panose="020B0604030504040204" pitchFamily="50" charset="-128"/>
                <a:cs typeface="Courier New" panose="02070309020205020404" pitchFamily="49" charset="0"/>
              </a:rPr>
              <a:t>＜府内店舗等、イベントでのラベル表示と普及啓発＞</a:t>
            </a:r>
            <a:endParaRPr lang="ja-JP" altLang="en-US" sz="1100" b="1" kern="100" dirty="0">
              <a:solidFill>
                <a:schemeClr val="tx1">
                  <a:lumMod val="75000"/>
                  <a:lumOff val="25000"/>
                </a:schemeClr>
              </a:solidFill>
              <a:effectLst/>
              <a:latin typeface="Meiryo UI" panose="020B0604030504040204" pitchFamily="50" charset="-128"/>
              <a:ea typeface="Meiryo UI" panose="020B0604030504040204" pitchFamily="50" charset="-128"/>
              <a:cs typeface="Courier New" panose="02070309020205020404" pitchFamily="49" charset="0"/>
            </a:endParaRPr>
          </a:p>
        </p:txBody>
      </p:sp>
      <p:sp>
        <p:nvSpPr>
          <p:cNvPr id="64" name="テキスト ボックス 63">
            <a:extLst>
              <a:ext uri="{FF2B5EF4-FFF2-40B4-BE49-F238E27FC236}">
                <a16:creationId xmlns:a16="http://schemas.microsoft.com/office/drawing/2014/main" id="{3F77D02B-CD2A-4033-B963-E6A5287CB188}"/>
              </a:ext>
            </a:extLst>
          </p:cNvPr>
          <p:cNvSpPr txBox="1"/>
          <p:nvPr/>
        </p:nvSpPr>
        <p:spPr>
          <a:xfrm>
            <a:off x="7104012" y="3586878"/>
            <a:ext cx="1747833" cy="280526"/>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pic>
        <p:nvPicPr>
          <p:cNvPr id="73" name="図 72">
            <a:hlinkClick r:id="rId9"/>
            <a:extLst>
              <a:ext uri="{FF2B5EF4-FFF2-40B4-BE49-F238E27FC236}">
                <a16:creationId xmlns:a16="http://schemas.microsoft.com/office/drawing/2014/main" id="{21DA736B-292D-4130-B50E-5F14459748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28180" y="4499755"/>
            <a:ext cx="835303" cy="835303"/>
          </a:xfrm>
          <a:prstGeom prst="rect">
            <a:avLst/>
          </a:prstGeom>
        </p:spPr>
      </p:pic>
      <p:sp>
        <p:nvSpPr>
          <p:cNvPr id="74" name="テキスト ボックス 73">
            <a:extLst>
              <a:ext uri="{FF2B5EF4-FFF2-40B4-BE49-F238E27FC236}">
                <a16:creationId xmlns:a16="http://schemas.microsoft.com/office/drawing/2014/main" id="{47113A3D-FB2B-4966-B153-9F1BBCB7D789}"/>
              </a:ext>
            </a:extLst>
          </p:cNvPr>
          <p:cNvSpPr txBox="1"/>
          <p:nvPr/>
        </p:nvSpPr>
        <p:spPr>
          <a:xfrm>
            <a:off x="8482496" y="5433902"/>
            <a:ext cx="1065175" cy="415498"/>
          </a:xfrm>
          <a:prstGeom prst="rect">
            <a:avLst/>
          </a:prstGeom>
          <a:noFill/>
        </p:spPr>
        <p:txBody>
          <a:bodyPr wrap="square">
            <a:spAutoFit/>
          </a:bodyPr>
          <a:lstStyle/>
          <a:p>
            <a:pPr algn="ctr"/>
            <a:r>
              <a:rPr lang="ja-JP" altLang="en-US" sz="1000" b="1" kern="100" dirty="0">
                <a:latin typeface="BIZ UDPゴシック" panose="020B0400000000000000" pitchFamily="50" charset="-128"/>
                <a:ea typeface="BIZ UDPゴシック" panose="020B0400000000000000" pitchFamily="50" charset="-128"/>
                <a:cs typeface="Courier New" panose="02070309020205020404" pitchFamily="49" charset="0"/>
              </a:rPr>
              <a:t>本プロジェクトホームページ</a:t>
            </a:r>
            <a:endParaRPr lang="en-US" altLang="ja-JP" sz="1000" b="1"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3C4A6EEF-FB81-4108-876F-470613EC51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5913" y="2698554"/>
            <a:ext cx="4462161" cy="2231081"/>
          </a:xfrm>
          <a:prstGeom prst="rect">
            <a:avLst/>
          </a:prstGeom>
        </p:spPr>
      </p:pic>
      <p:sp>
        <p:nvSpPr>
          <p:cNvPr id="100" name="テキスト ボックス 99">
            <a:extLst>
              <a:ext uri="{FF2B5EF4-FFF2-40B4-BE49-F238E27FC236}">
                <a16:creationId xmlns:a16="http://schemas.microsoft.com/office/drawing/2014/main" id="{F75ADF14-0E7E-40C0-890F-445F84473964}"/>
              </a:ext>
            </a:extLst>
          </p:cNvPr>
          <p:cNvSpPr txBox="1"/>
          <p:nvPr/>
        </p:nvSpPr>
        <p:spPr>
          <a:xfrm>
            <a:off x="445409" y="2274027"/>
            <a:ext cx="4628606" cy="461665"/>
          </a:xfrm>
          <a:prstGeom prst="rect">
            <a:avLst/>
          </a:prstGeom>
          <a:noFill/>
        </p:spPr>
        <p:txBody>
          <a:bodyPr wrap="square">
            <a:spAutoFit/>
          </a:bodyPr>
          <a:lstStyle/>
          <a:p>
            <a:pPr marL="71755">
              <a:defRPr/>
            </a:pPr>
            <a:r>
              <a:rPr lang="ja-JP" altLang="en-US" sz="1200" b="1" dirty="0">
                <a:solidFill>
                  <a:schemeClr val="tx1"/>
                </a:solidFill>
                <a:latin typeface="Meiryo UI" panose="020B0604030504040204" pitchFamily="50" charset="-128"/>
                <a:ea typeface="Meiryo UI" panose="020B0604030504040204" pitchFamily="50" charset="-128"/>
              </a:rPr>
              <a:t>商品やサービスのライフサイクル全体の温室効果ガス排出量を</a:t>
            </a:r>
            <a:r>
              <a:rPr lang="en-US" altLang="ja-JP" sz="1200" b="1" dirty="0">
                <a:solidFill>
                  <a:schemeClr val="tx1"/>
                </a:solidFill>
                <a:latin typeface="Meiryo UI" panose="020B0604030504040204" pitchFamily="50" charset="-128"/>
                <a:ea typeface="Meiryo UI" panose="020B0604030504040204" pitchFamily="50" charset="-128"/>
              </a:rPr>
              <a:t>CO</a:t>
            </a:r>
            <a:r>
              <a:rPr lang="en-US" altLang="ja-JP" sz="1200" b="1" baseline="-25000" dirty="0">
                <a:solidFill>
                  <a:schemeClr val="tx1"/>
                </a:solidFill>
                <a:latin typeface="Meiryo UI" panose="020B0604030504040204" pitchFamily="50" charset="-128"/>
                <a:ea typeface="Meiryo UI" panose="020B0604030504040204" pitchFamily="50" charset="-128"/>
              </a:rPr>
              <a:t>2</a:t>
            </a:r>
            <a:r>
              <a:rPr lang="ja-JP" altLang="en-US" sz="1200" b="1" dirty="0">
                <a:solidFill>
                  <a:schemeClr val="tx1"/>
                </a:solidFill>
                <a:latin typeface="Meiryo UI" panose="020B0604030504040204" pitchFamily="50" charset="-128"/>
                <a:ea typeface="Meiryo UI" panose="020B0604030504040204" pitchFamily="50" charset="-128"/>
              </a:rPr>
              <a:t>に換算し、商品やサービスに分かりやすく表示する仕組み</a:t>
            </a:r>
          </a:p>
        </p:txBody>
      </p:sp>
      <p:sp>
        <p:nvSpPr>
          <p:cNvPr id="102" name="テキスト ボックス 101">
            <a:extLst>
              <a:ext uri="{FF2B5EF4-FFF2-40B4-BE49-F238E27FC236}">
                <a16:creationId xmlns:a16="http://schemas.microsoft.com/office/drawing/2014/main" id="{5EA5C431-CF5E-400C-9A82-DA02D18EECDB}"/>
              </a:ext>
            </a:extLst>
          </p:cNvPr>
          <p:cNvSpPr txBox="1"/>
          <p:nvPr/>
        </p:nvSpPr>
        <p:spPr>
          <a:xfrm>
            <a:off x="5404490" y="2212847"/>
            <a:ext cx="1548000" cy="1015663"/>
          </a:xfrm>
          <a:prstGeom prst="rect">
            <a:avLst/>
          </a:prstGeom>
          <a:noFill/>
        </p:spPr>
        <p:txBody>
          <a:bodyPr wrap="square">
            <a:spAutoFit/>
          </a:bodyPr>
          <a:lstStyle/>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CFP</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が表示された</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CO</a:t>
            </a:r>
            <a:r>
              <a:rPr lang="en-US" altLang="ja-JP" sz="1200" b="1" baseline="-25000" dirty="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削減効果の高い</a:t>
            </a:r>
            <a:endPar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商品を選択・購入</a:t>
            </a:r>
            <a:endPar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することで、誰でも</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手軽に脱炭素に貢献</a:t>
            </a:r>
          </a:p>
        </p:txBody>
      </p:sp>
      <p:sp>
        <p:nvSpPr>
          <p:cNvPr id="104" name="二等辺三角形 103">
            <a:extLst>
              <a:ext uri="{FF2B5EF4-FFF2-40B4-BE49-F238E27FC236}">
                <a16:creationId xmlns:a16="http://schemas.microsoft.com/office/drawing/2014/main" id="{66CF7D53-A9ED-4BB1-B62B-B5BB2C6C2DE2}"/>
              </a:ext>
            </a:extLst>
          </p:cNvPr>
          <p:cNvSpPr/>
          <p:nvPr/>
        </p:nvSpPr>
        <p:spPr>
          <a:xfrm rot="5400000">
            <a:off x="4508198" y="3472063"/>
            <a:ext cx="1399514" cy="229631"/>
          </a:xfrm>
          <a:prstGeom prst="triangle">
            <a:avLst/>
          </a:prstGeom>
          <a:solidFill>
            <a:schemeClr val="accent6">
              <a:lumMod val="40000"/>
              <a:lumOff val="60000"/>
            </a:schemeClr>
          </a:solidFill>
          <a:ln>
            <a:solidFill>
              <a:schemeClr val="accent6">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0A3E7484-D401-457D-8FDE-158CE2A79ABF}"/>
              </a:ext>
            </a:extLst>
          </p:cNvPr>
          <p:cNvSpPr txBox="1"/>
          <p:nvPr/>
        </p:nvSpPr>
        <p:spPr>
          <a:xfrm>
            <a:off x="5408595" y="3563480"/>
            <a:ext cx="1592658" cy="1169551"/>
          </a:xfrm>
          <a:prstGeom prst="rect">
            <a:avLst/>
          </a:prstGeom>
          <a:noFill/>
        </p:spPr>
        <p:txBody>
          <a:bodyPr wrap="square">
            <a:spAutoFit/>
          </a:bodyPr>
          <a:lstStyle/>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地域の旬の農産物を</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選択して食べる</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（地産地消・旬産旬消）</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生産・輸送・保存にかかる</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エネルギーが低く抑えられ、</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脱炭素につながる</a:t>
            </a:r>
          </a:p>
        </p:txBody>
      </p:sp>
      <p:sp>
        <p:nvSpPr>
          <p:cNvPr id="106" name="四角形: 角を丸くする 105">
            <a:extLst>
              <a:ext uri="{FF2B5EF4-FFF2-40B4-BE49-F238E27FC236}">
                <a16:creationId xmlns:a16="http://schemas.microsoft.com/office/drawing/2014/main" id="{9E26A2B0-88DE-4705-89D3-DCCBD3E34D46}"/>
              </a:ext>
            </a:extLst>
          </p:cNvPr>
          <p:cNvSpPr/>
          <p:nvPr/>
        </p:nvSpPr>
        <p:spPr>
          <a:xfrm>
            <a:off x="5366213" y="2097780"/>
            <a:ext cx="1536019" cy="2635251"/>
          </a:xfrm>
          <a:prstGeom prst="roundRect">
            <a:avLst>
              <a:gd name="adj" fmla="val 4425"/>
            </a:avLst>
          </a:prstGeom>
          <a:noFill/>
          <a:ln w="1905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 name="テキスト ボックス 106">
            <a:extLst>
              <a:ext uri="{FF2B5EF4-FFF2-40B4-BE49-F238E27FC236}">
                <a16:creationId xmlns:a16="http://schemas.microsoft.com/office/drawing/2014/main" id="{E61BF3C7-5F07-441B-989B-CEC68D991429}"/>
              </a:ext>
            </a:extLst>
          </p:cNvPr>
          <p:cNvSpPr txBox="1"/>
          <p:nvPr/>
        </p:nvSpPr>
        <p:spPr>
          <a:xfrm>
            <a:off x="5334515" y="3339509"/>
            <a:ext cx="838711" cy="261610"/>
          </a:xfrm>
          <a:prstGeom prst="rect">
            <a:avLst/>
          </a:prstGeom>
          <a:noFill/>
        </p:spPr>
        <p:txBody>
          <a:bodyPr wrap="square" rtlCol="0">
            <a:spAutoFit/>
          </a:bodyPr>
          <a:lstStyle/>
          <a:p>
            <a:r>
              <a:rPr kumimoji="1" lang="ja-JP" altLang="en-US" sz="1050" b="1" dirty="0">
                <a:solidFill>
                  <a:schemeClr val="accent2"/>
                </a:solidFill>
                <a:latin typeface="BIZ UDPゴシック" panose="020B0400000000000000" pitchFamily="50" charset="-128"/>
                <a:ea typeface="BIZ UDPゴシック" panose="020B0400000000000000" pitchFamily="50" charset="-128"/>
              </a:rPr>
              <a:t>例えば</a:t>
            </a:r>
            <a:r>
              <a:rPr kumimoji="1" lang="en-US" altLang="ja-JP" sz="1050" b="1" dirty="0">
                <a:solidFill>
                  <a:schemeClr val="accent2"/>
                </a:solidFill>
                <a:latin typeface="BIZ UDPゴシック" panose="020B0400000000000000" pitchFamily="50" charset="-128"/>
                <a:ea typeface="BIZ UDPゴシック" panose="020B0400000000000000" pitchFamily="50" charset="-128"/>
              </a:rPr>
              <a:t>…</a:t>
            </a:r>
            <a:endParaRPr kumimoji="1" lang="ja-JP" altLang="en-US" sz="1050" b="1" dirty="0">
              <a:solidFill>
                <a:schemeClr val="accent2"/>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FEF636D3-9C3D-4618-B669-0C937F430CA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24105" y="5155899"/>
            <a:ext cx="1623913" cy="1316452"/>
          </a:xfrm>
          <a:prstGeom prst="rect">
            <a:avLst/>
          </a:prstGeom>
        </p:spPr>
      </p:pic>
      <p:sp>
        <p:nvSpPr>
          <p:cNvPr id="120" name="テキスト ボックス 119">
            <a:extLst>
              <a:ext uri="{FF2B5EF4-FFF2-40B4-BE49-F238E27FC236}">
                <a16:creationId xmlns:a16="http://schemas.microsoft.com/office/drawing/2014/main" id="{34159B0A-4961-4BF9-B6AE-86860C98846A}"/>
              </a:ext>
            </a:extLst>
          </p:cNvPr>
          <p:cNvSpPr txBox="1"/>
          <p:nvPr/>
        </p:nvSpPr>
        <p:spPr>
          <a:xfrm>
            <a:off x="7078220" y="5931072"/>
            <a:ext cx="2553697" cy="582050"/>
          </a:xfrm>
          <a:prstGeom prst="rect">
            <a:avLst/>
          </a:prstGeom>
          <a:ln w="28575" cmpd="db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ja-JP" altLang="en-US" sz="1460" b="1" dirty="0">
                <a:solidFill>
                  <a:schemeClr val="tx1"/>
                </a:solidFill>
                <a:latin typeface="Meiryo UI" panose="020B0604030504040204" pitchFamily="50" charset="-128"/>
                <a:ea typeface="Meiryo UI" panose="020B0604030504040204" pitchFamily="50" charset="-128"/>
              </a:rPr>
              <a:t>ぜひ、お買い物で</a:t>
            </a:r>
            <a:r>
              <a:rPr lang="en-US" altLang="ja-JP" sz="1460" b="1" dirty="0">
                <a:solidFill>
                  <a:schemeClr val="tx1"/>
                </a:solidFill>
                <a:latin typeface="Meiryo UI" panose="020B0604030504040204" pitchFamily="50" charset="-128"/>
                <a:ea typeface="Meiryo UI" panose="020B0604030504040204" pitchFamily="50" charset="-128"/>
              </a:rPr>
              <a:t>CFP</a:t>
            </a:r>
            <a:r>
              <a:rPr lang="ja-JP" altLang="en-US" sz="1460" b="1" dirty="0">
                <a:solidFill>
                  <a:schemeClr val="tx1"/>
                </a:solidFill>
                <a:latin typeface="Meiryo UI" panose="020B0604030504040204" pitchFamily="50" charset="-128"/>
                <a:ea typeface="Meiryo UI" panose="020B0604030504040204" pitchFamily="50" charset="-128"/>
              </a:rPr>
              <a:t>ラベルを</a:t>
            </a:r>
            <a:endParaRPr lang="en-US" altLang="ja-JP" sz="1460" b="1" dirty="0">
              <a:solidFill>
                <a:schemeClr val="tx1"/>
              </a:solidFill>
              <a:latin typeface="Meiryo UI" panose="020B0604030504040204" pitchFamily="50" charset="-128"/>
              <a:ea typeface="Meiryo UI" panose="020B0604030504040204" pitchFamily="50" charset="-128"/>
            </a:endParaRPr>
          </a:p>
          <a:p>
            <a:pPr algn="ctr"/>
            <a:r>
              <a:rPr lang="ja-JP" altLang="en-US" sz="1460" b="1" dirty="0">
                <a:solidFill>
                  <a:schemeClr val="tx1"/>
                </a:solidFill>
                <a:latin typeface="Meiryo UI" panose="020B0604030504040204" pitchFamily="50" charset="-128"/>
                <a:ea typeface="Meiryo UI" panose="020B0604030504040204" pitchFamily="50" charset="-128"/>
              </a:rPr>
              <a:t>探して選択してください！</a:t>
            </a:r>
            <a:endParaRPr lang="en-US" altLang="ja-JP" sz="1460" b="1" dirty="0">
              <a:solidFill>
                <a:schemeClr val="tx1"/>
              </a:solidFill>
              <a:latin typeface="Meiryo UI" panose="020B0604030504040204" pitchFamily="50" charset="-128"/>
              <a:ea typeface="Meiryo UI" panose="020B0604030504040204" pitchFamily="50" charset="-128"/>
            </a:endParaRPr>
          </a:p>
        </p:txBody>
      </p:sp>
      <p:sp>
        <p:nvSpPr>
          <p:cNvPr id="121" name="四角形: 角を丸くする 120">
            <a:extLst>
              <a:ext uri="{FF2B5EF4-FFF2-40B4-BE49-F238E27FC236}">
                <a16:creationId xmlns:a16="http://schemas.microsoft.com/office/drawing/2014/main" id="{72C30B90-3BD3-4E17-967A-E0FE08925CCC}"/>
              </a:ext>
            </a:extLst>
          </p:cNvPr>
          <p:cNvSpPr/>
          <p:nvPr/>
        </p:nvSpPr>
        <p:spPr>
          <a:xfrm>
            <a:off x="7094335" y="4455766"/>
            <a:ext cx="2510873" cy="1378813"/>
          </a:xfrm>
          <a:prstGeom prst="roundRect">
            <a:avLst>
              <a:gd name="adj" fmla="val 9528"/>
            </a:avLst>
          </a:prstGeom>
          <a:noFill/>
          <a:ln w="285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32DC14E-870E-46A1-83AB-4C83D943C1FE}"/>
              </a:ext>
            </a:extLst>
          </p:cNvPr>
          <p:cNvSpPr txBox="1"/>
          <p:nvPr/>
        </p:nvSpPr>
        <p:spPr>
          <a:xfrm>
            <a:off x="4540637" y="4910323"/>
            <a:ext cx="2553698" cy="290913"/>
          </a:xfrm>
          <a:prstGeom prst="rect">
            <a:avLst/>
          </a:prstGeom>
          <a:noFill/>
          <a:ln>
            <a:noFill/>
          </a:ln>
        </p:spPr>
        <p:txBody>
          <a:bodyPr wrap="square" rtlCol="0" anchor="t">
            <a:spAutoFit/>
          </a:bodyPr>
          <a:lstStyle/>
          <a:p>
            <a:pPr algn="ctr">
              <a:lnSpc>
                <a:spcPct val="150000"/>
              </a:lnSpc>
              <a:spcAft>
                <a:spcPts val="600"/>
              </a:spcAft>
            </a:pPr>
            <a:r>
              <a:rPr lang="ja-JP" altLang="en-US" sz="1000" b="1" kern="100" dirty="0">
                <a:latin typeface="Meiryo UI" panose="020B0604030504040204" pitchFamily="50" charset="-128"/>
                <a:ea typeface="Meiryo UI" panose="020B0604030504040204" pitchFamily="50" charset="-128"/>
                <a:cs typeface="Courier New" panose="02070309020205020404" pitchFamily="49" charset="0"/>
              </a:rPr>
              <a:t>＜おおさかカーボンフットプリントプロジェクト＞</a:t>
            </a:r>
            <a:endParaRPr lang="ja-JP" altLang="en-US" sz="1000" b="1" kern="100" dirty="0">
              <a:effectLst/>
              <a:latin typeface="Meiryo UI" panose="020B0604030504040204" pitchFamily="50" charset="-128"/>
              <a:ea typeface="Meiryo UI" panose="020B0604030504040204" pitchFamily="50" charset="-128"/>
              <a:cs typeface="Courier New" panose="02070309020205020404" pitchFamily="49" charset="0"/>
            </a:endParaRPr>
          </a:p>
        </p:txBody>
      </p:sp>
      <p:sp>
        <p:nvSpPr>
          <p:cNvPr id="40" name="テキスト ボックス 39">
            <a:extLst>
              <a:ext uri="{FF2B5EF4-FFF2-40B4-BE49-F238E27FC236}">
                <a16:creationId xmlns:a16="http://schemas.microsoft.com/office/drawing/2014/main" id="{5A66070E-AA69-48B5-A118-CE99D1F39E13}"/>
              </a:ext>
            </a:extLst>
          </p:cNvPr>
          <p:cNvSpPr txBox="1"/>
          <p:nvPr/>
        </p:nvSpPr>
        <p:spPr>
          <a:xfrm>
            <a:off x="787774" y="6241519"/>
            <a:ext cx="4006129" cy="230832"/>
          </a:xfrm>
          <a:prstGeom prst="rect">
            <a:avLst/>
          </a:prstGeom>
          <a:no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店舗</a:t>
            </a:r>
            <a:r>
              <a:rPr kumimoji="1"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 </a:t>
            </a:r>
            <a:r>
              <a:rPr lang="ja-JP" altLang="en-US" sz="900" dirty="0">
                <a:latin typeface="BIZ UDPゴシック" panose="020B0400000000000000" pitchFamily="50" charset="-128"/>
                <a:ea typeface="BIZ UDPゴシック" panose="020B0400000000000000" pitchFamily="50" charset="-128"/>
              </a:rPr>
              <a:t>パネル展示</a:t>
            </a:r>
            <a:r>
              <a:rPr kumimoji="1" lang="ja-JP" altLang="en-US" sz="900" dirty="0">
                <a:latin typeface="BIZ UDPゴシック" panose="020B0400000000000000" pitchFamily="50" charset="-128"/>
                <a:ea typeface="BIZ UDPゴシック" panose="020B0400000000000000" pitchFamily="50" charset="-128"/>
              </a:rPr>
              <a:t>＞　　</a:t>
            </a:r>
            <a:r>
              <a:rPr kumimoji="1" lang="ja-JP" altLang="en-US" sz="900" dirty="0">
                <a:solidFill>
                  <a:srgbClr val="FF0000"/>
                </a:solidFill>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＜ウェブカタログ＞</a:t>
            </a:r>
          </a:p>
        </p:txBody>
      </p:sp>
      <p:sp>
        <p:nvSpPr>
          <p:cNvPr id="41" name="テキスト ボックス 40">
            <a:extLst>
              <a:ext uri="{FF2B5EF4-FFF2-40B4-BE49-F238E27FC236}">
                <a16:creationId xmlns:a16="http://schemas.microsoft.com/office/drawing/2014/main" id="{E096CFC0-6451-45F8-A056-E74A289D509D}"/>
              </a:ext>
            </a:extLst>
          </p:cNvPr>
          <p:cNvSpPr txBox="1"/>
          <p:nvPr/>
        </p:nvSpPr>
        <p:spPr>
          <a:xfrm>
            <a:off x="7140916" y="2173046"/>
            <a:ext cx="2589171" cy="1552652"/>
          </a:xfrm>
          <a:prstGeom prst="rect">
            <a:avLst/>
          </a:prstGeom>
          <a:noFill/>
        </p:spPr>
        <p:txBody>
          <a:bodyPr wrap="square" rtlCol="0">
            <a:noAutofit/>
          </a:bodyPr>
          <a:lstStyle/>
          <a:p>
            <a:r>
              <a:rPr lang="ja-JP" altLang="en-US" sz="1200" dirty="0">
                <a:latin typeface="BIZ UDPゴシック" panose="020B0400000000000000" pitchFamily="50" charset="-128"/>
                <a:ea typeface="BIZ UDPゴシック" panose="020B0400000000000000" pitchFamily="50" charset="-128"/>
              </a:rPr>
              <a:t>・令和６年６月からおおさかカーボン</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フットプリントプロジェクト開始</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事業者参加</a:t>
            </a:r>
          </a:p>
          <a:p>
            <a:r>
              <a:rPr lang="ja-JP" altLang="en-US" sz="1200" dirty="0">
                <a:latin typeface="BIZ UDPゴシック" panose="020B0400000000000000" pitchFamily="50" charset="-128"/>
                <a:ea typeface="BIZ UDPゴシック" panose="020B0400000000000000" pitchFamily="50" charset="-128"/>
              </a:rPr>
              <a:t>　　▸ 府内約</a:t>
            </a:r>
            <a:r>
              <a:rPr lang="en-US" altLang="ja-JP" sz="1200" dirty="0">
                <a:latin typeface="BIZ UDPゴシック" panose="020B0400000000000000" pitchFamily="50" charset="-128"/>
                <a:ea typeface="BIZ UDPゴシック" panose="020B0400000000000000" pitchFamily="50" charset="-128"/>
              </a:rPr>
              <a:t>160</a:t>
            </a:r>
            <a:r>
              <a:rPr lang="ja-JP" altLang="en-US" sz="1200" dirty="0">
                <a:latin typeface="BIZ UDPゴシック" panose="020B0400000000000000" pitchFamily="50" charset="-128"/>
                <a:ea typeface="BIZ UDPゴシック" panose="020B0400000000000000" pitchFamily="50" charset="-128"/>
              </a:rPr>
              <a:t>店舗での</a:t>
            </a:r>
            <a:r>
              <a:rPr lang="en-US" altLang="ja-JP" sz="1200" dirty="0">
                <a:latin typeface="BIZ UDPゴシック" panose="020B0400000000000000" pitchFamily="50" charset="-128"/>
                <a:ea typeface="BIZ UDPゴシック" panose="020B0400000000000000" pitchFamily="50" charset="-128"/>
              </a:rPr>
              <a:t>CFP</a:t>
            </a:r>
          </a:p>
          <a:p>
            <a:r>
              <a:rPr lang="ja-JP" altLang="en-US" sz="1200" dirty="0">
                <a:latin typeface="BIZ UDPゴシック" panose="020B0400000000000000" pitchFamily="50" charset="-128"/>
                <a:ea typeface="BIZ UDPゴシック" panose="020B0400000000000000" pitchFamily="50" charset="-128"/>
              </a:rPr>
              <a:t>　　   ラベルを表示</a:t>
            </a:r>
          </a:p>
          <a:p>
            <a:r>
              <a:rPr lang="ja-JP" altLang="en-US" sz="1200" dirty="0">
                <a:latin typeface="BIZ UDPゴシック" panose="020B0400000000000000" pitchFamily="50" charset="-128"/>
                <a:ea typeface="BIZ UDPゴシック" panose="020B0400000000000000" pitchFamily="50" charset="-128"/>
              </a:rPr>
              <a:t>　　▸ 店舗アンケートキャンペーンや</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SNS</a:t>
            </a:r>
            <a:r>
              <a:rPr lang="ja-JP" altLang="en-US" sz="1200" dirty="0">
                <a:latin typeface="BIZ UDPゴシック" panose="020B0400000000000000" pitchFamily="50" charset="-128"/>
                <a:ea typeface="BIZ UDPゴシック" panose="020B0400000000000000" pitchFamily="50" charset="-128"/>
              </a:rPr>
              <a:t>キャンペーンを実施</a:t>
            </a:r>
            <a:endParaRPr lang="en-US" altLang="ja-JP" sz="1200" dirty="0">
              <a:latin typeface="BIZ UDPゴシック" panose="020B0400000000000000" pitchFamily="50" charset="-128"/>
              <a:ea typeface="BIZ UDPゴシック" panose="020B0400000000000000" pitchFamily="50" charset="-128"/>
            </a:endParaRPr>
          </a:p>
          <a:p>
            <a:pPr algn="r"/>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R6.11</a:t>
            </a:r>
            <a:r>
              <a:rPr lang="ja-JP" altLang="en-US" sz="1100" dirty="0">
                <a:latin typeface="BIZ UDPゴシック" panose="020B0400000000000000" pitchFamily="50" charset="-128"/>
                <a:ea typeface="BIZ UDPゴシック" panose="020B0400000000000000" pitchFamily="50" charset="-128"/>
              </a:rPr>
              <a:t>月末時点）　</a:t>
            </a:r>
            <a:endParaRPr lang="ja-JP" altLang="en-US" sz="1400" strike="sngStrike" dirty="0">
              <a:latin typeface="BIZ UDPゴシック" panose="020B0400000000000000" pitchFamily="50" charset="-128"/>
              <a:ea typeface="BIZ UDPゴシック" panose="020B0400000000000000" pitchFamily="50" charset="-128"/>
            </a:endParaRPr>
          </a:p>
        </p:txBody>
      </p:sp>
      <p:sp>
        <p:nvSpPr>
          <p:cNvPr id="15" name="スライド番号プレースホルダー 14">
            <a:extLst>
              <a:ext uri="{FF2B5EF4-FFF2-40B4-BE49-F238E27FC236}">
                <a16:creationId xmlns:a16="http://schemas.microsoft.com/office/drawing/2014/main" id="{25642D9C-8FDA-461A-BFE3-92EA232E2F00}"/>
              </a:ext>
            </a:extLst>
          </p:cNvPr>
          <p:cNvSpPr>
            <a:spLocks noGrp="1"/>
          </p:cNvSpPr>
          <p:nvPr>
            <p:ph type="sldNum" sz="quarter" idx="4"/>
          </p:nvPr>
        </p:nvSpPr>
        <p:spPr/>
        <p:txBody>
          <a:bodyPr/>
          <a:lstStyle/>
          <a:p>
            <a:fld id="{199F5BD4-B66A-4E5C-B460-3CA44F38002D}" type="slidenum">
              <a:rPr lang="ja-JP" altLang="en-US" smtClean="0"/>
              <a:pPr/>
              <a:t>14</a:t>
            </a:fld>
            <a:endParaRPr lang="ja-JP" altLang="en-US"/>
          </a:p>
        </p:txBody>
      </p:sp>
    </p:spTree>
    <p:extLst>
      <p:ext uri="{BB962C8B-B14F-4D97-AF65-F5344CB8AC3E}">
        <p14:creationId xmlns:p14="http://schemas.microsoft.com/office/powerpoint/2010/main" val="3187295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5D72998F-D57C-4143-8176-03FB051C5532}"/>
              </a:ext>
            </a:extLst>
          </p:cNvPr>
          <p:cNvSpPr txBox="1"/>
          <p:nvPr/>
        </p:nvSpPr>
        <p:spPr>
          <a:xfrm>
            <a:off x="233114" y="1042236"/>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66273" y="1537952"/>
            <a:ext cx="5566079" cy="1600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マイボトルの普及、</a:t>
            </a:r>
            <a:r>
              <a:rPr lang="en-US" altLang="ja-JP" dirty="0">
                <a:solidFill>
                  <a:schemeClr val="tx1"/>
                </a:solidFill>
                <a:latin typeface="Meiryo UI" panose="020B0604030504040204" pitchFamily="50" charset="-128"/>
                <a:ea typeface="Meiryo UI" panose="020B0604030504040204" pitchFamily="50" charset="-128"/>
              </a:rPr>
              <a:t>3R</a:t>
            </a:r>
            <a:r>
              <a:rPr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キャンペーンによる普及</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街・川・海にごみのないきれいな大阪</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多様な用途で活用が期待されるバイオプラスチック製品</a:t>
            </a: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5" y="684528"/>
            <a:ext cx="6120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63" name="テキスト ボックス 62">
            <a:extLst>
              <a:ext uri="{FF2B5EF4-FFF2-40B4-BE49-F238E27FC236}">
                <a16:creationId xmlns:a16="http://schemas.microsoft.com/office/drawing/2014/main" id="{48CA477D-184D-44D1-99F1-3873419176A4}"/>
              </a:ext>
            </a:extLst>
          </p:cNvPr>
          <p:cNvSpPr txBox="1"/>
          <p:nvPr/>
        </p:nvSpPr>
        <p:spPr>
          <a:xfrm>
            <a:off x="4174423" y="-212620"/>
            <a:ext cx="400879" cy="392415"/>
          </a:xfrm>
          <a:prstGeom prst="rect">
            <a:avLst/>
          </a:prstGeom>
          <a:noFill/>
        </p:spPr>
        <p:txBody>
          <a:bodyPr wrap="square" rtlCol="0" anchor="ctr">
            <a:spAutoFit/>
          </a:bodyPr>
          <a:lstStyle/>
          <a:p>
            <a:pPr algn="ctr"/>
            <a:endParaRPr lang="ja-JP" altLang="en-US" sz="1950" b="1" dirty="0">
              <a:solidFill>
                <a:srgbClr val="FF0000"/>
              </a:solidFill>
              <a:latin typeface="BIZ UDPゴシック" panose="020B0400000000000000" pitchFamily="50" charset="-128"/>
              <a:ea typeface="BIZ UDPゴシック" panose="020B0400000000000000" pitchFamily="50" charset="-128"/>
            </a:endParaRPr>
          </a:p>
        </p:txBody>
      </p:sp>
      <p:grpSp>
        <p:nvGrpSpPr>
          <p:cNvPr id="78" name="グループ化 77">
            <a:extLst>
              <a:ext uri="{FF2B5EF4-FFF2-40B4-BE49-F238E27FC236}">
                <a16:creationId xmlns:a16="http://schemas.microsoft.com/office/drawing/2014/main" id="{23E4901E-E207-4324-B173-F3D3CDA4C9B8}"/>
              </a:ext>
            </a:extLst>
          </p:cNvPr>
          <p:cNvGrpSpPr/>
          <p:nvPr/>
        </p:nvGrpSpPr>
        <p:grpSpPr>
          <a:xfrm>
            <a:off x="143566" y="311344"/>
            <a:ext cx="5975942" cy="536494"/>
            <a:chOff x="143566" y="311344"/>
            <a:chExt cx="5975942" cy="536494"/>
          </a:xfrm>
        </p:grpSpPr>
        <p:sp>
          <p:nvSpPr>
            <p:cNvPr id="80" name="正方形/長方形 79">
              <a:extLst>
                <a:ext uri="{FF2B5EF4-FFF2-40B4-BE49-F238E27FC236}">
                  <a16:creationId xmlns:a16="http://schemas.microsoft.com/office/drawing/2014/main" id="{F42DB603-10BD-4434-BA9D-660EAFABA114}"/>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81" name="タイトル 2">
              <a:extLst>
                <a:ext uri="{FF2B5EF4-FFF2-40B4-BE49-F238E27FC236}">
                  <a16:creationId xmlns:a16="http://schemas.microsoft.com/office/drawing/2014/main" id="{72958FF7-99AB-4AD4-B921-3BDD1F76940A}"/>
                </a:ext>
              </a:extLst>
            </p:cNvPr>
            <p:cNvSpPr txBox="1">
              <a:spLocks/>
            </p:cNvSpPr>
            <p:nvPr/>
          </p:nvSpPr>
          <p:spPr>
            <a:xfrm>
              <a:off x="747505" y="377250"/>
              <a:ext cx="5372003"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大阪ブルー・オーシャン・ビジョン</a:t>
              </a:r>
            </a:p>
          </p:txBody>
        </p:sp>
        <p:pic>
          <p:nvPicPr>
            <p:cNvPr id="82" name="図 81">
              <a:extLst>
                <a:ext uri="{FF2B5EF4-FFF2-40B4-BE49-F238E27FC236}">
                  <a16:creationId xmlns:a16="http://schemas.microsoft.com/office/drawing/2014/main" id="{D21370D4-49E2-47F3-B477-0F76B9137F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sp>
        <p:nvSpPr>
          <p:cNvPr id="69" name="四角形: 角を丸くする 68">
            <a:extLst>
              <a:ext uri="{FF2B5EF4-FFF2-40B4-BE49-F238E27FC236}">
                <a16:creationId xmlns:a16="http://schemas.microsoft.com/office/drawing/2014/main" id="{B953B724-F48F-41AC-9F8D-CDDDDC343EF8}"/>
              </a:ext>
            </a:extLst>
          </p:cNvPr>
          <p:cNvSpPr/>
          <p:nvPr/>
        </p:nvSpPr>
        <p:spPr>
          <a:xfrm>
            <a:off x="5567674" y="927093"/>
            <a:ext cx="4167466" cy="3104100"/>
          </a:xfrm>
          <a:prstGeom prst="roundRect">
            <a:avLst>
              <a:gd name="adj" fmla="val 5757"/>
            </a:avLst>
          </a:prstGeom>
          <a:solidFill>
            <a:schemeClr val="accent6">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pic>
        <p:nvPicPr>
          <p:cNvPr id="101" name="Picture 2">
            <a:extLst>
              <a:ext uri="{FF2B5EF4-FFF2-40B4-BE49-F238E27FC236}">
                <a16:creationId xmlns:a16="http://schemas.microsoft.com/office/drawing/2014/main" id="{A26FFAC0-AA1C-444B-BAFE-B4B1E6EEE4E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33856" y="2332148"/>
            <a:ext cx="1054092" cy="1478945"/>
          </a:xfrm>
          <a:prstGeom prst="rect">
            <a:avLst/>
          </a:prstGeom>
          <a:noFill/>
          <a:extLst>
            <a:ext uri="{909E8E84-426E-40DD-AFC4-6F175D3DCCD1}">
              <a14:hiddenFill xmlns:a14="http://schemas.microsoft.com/office/drawing/2010/main">
                <a:solidFill>
                  <a:srgbClr val="FFFFFF"/>
                </a:solidFill>
              </a14:hiddenFill>
            </a:ext>
          </a:extLst>
        </p:spPr>
      </p:pic>
      <p:pic>
        <p:nvPicPr>
          <p:cNvPr id="102" name="図 101">
            <a:extLst>
              <a:ext uri="{FF2B5EF4-FFF2-40B4-BE49-F238E27FC236}">
                <a16:creationId xmlns:a16="http://schemas.microsoft.com/office/drawing/2014/main" id="{D6AB3C70-2B46-48C2-A5F0-6D972210E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1074" y="2372947"/>
            <a:ext cx="1235527" cy="1370312"/>
          </a:xfrm>
          <a:prstGeom prst="rect">
            <a:avLst/>
          </a:prstGeom>
        </p:spPr>
      </p:pic>
      <p:pic>
        <p:nvPicPr>
          <p:cNvPr id="103" name="図 102">
            <a:extLst>
              <a:ext uri="{FF2B5EF4-FFF2-40B4-BE49-F238E27FC236}">
                <a16:creationId xmlns:a16="http://schemas.microsoft.com/office/drawing/2014/main" id="{B522D9D6-5F88-4F97-AE1A-D88626C627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5819" y="2501346"/>
            <a:ext cx="1135226" cy="1210769"/>
          </a:xfrm>
          <a:prstGeom prst="rect">
            <a:avLst/>
          </a:prstGeom>
        </p:spPr>
      </p:pic>
      <p:pic>
        <p:nvPicPr>
          <p:cNvPr id="105" name="図 104">
            <a:extLst>
              <a:ext uri="{FF2B5EF4-FFF2-40B4-BE49-F238E27FC236}">
                <a16:creationId xmlns:a16="http://schemas.microsoft.com/office/drawing/2014/main" id="{A9DC6631-BEB0-486B-9729-F00D961433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51474" y="1071396"/>
            <a:ext cx="3769571" cy="925050"/>
          </a:xfrm>
          <a:prstGeom prst="rect">
            <a:avLst/>
          </a:prstGeom>
          <a:effectLst>
            <a:outerShdw blurRad="50800" dist="38100" dir="2700000" algn="tl" rotWithShape="0">
              <a:prstClr val="black">
                <a:alpha val="40000"/>
              </a:prstClr>
            </a:outerShdw>
          </a:effectLst>
        </p:spPr>
      </p:pic>
      <p:sp>
        <p:nvSpPr>
          <p:cNvPr id="106" name="テキスト ボックス 105">
            <a:extLst>
              <a:ext uri="{FF2B5EF4-FFF2-40B4-BE49-F238E27FC236}">
                <a16:creationId xmlns:a16="http://schemas.microsoft.com/office/drawing/2014/main" id="{7408A589-C918-42C7-A1A1-0A0FBB3644AD}"/>
              </a:ext>
            </a:extLst>
          </p:cNvPr>
          <p:cNvSpPr txBox="1"/>
          <p:nvPr/>
        </p:nvSpPr>
        <p:spPr>
          <a:xfrm>
            <a:off x="6215631" y="2053771"/>
            <a:ext cx="2841255"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OSAKA</a:t>
            </a:r>
            <a:r>
              <a:rPr kumimoji="0"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ごみゼロプロジェクト</a:t>
            </a:r>
            <a:endParaRPr kumimoji="0"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0DE3EED3-2434-47D4-9666-E80E24AD4373}"/>
              </a:ext>
            </a:extLst>
          </p:cNvPr>
          <p:cNvSpPr txBox="1"/>
          <p:nvPr/>
        </p:nvSpPr>
        <p:spPr>
          <a:xfrm>
            <a:off x="164055" y="3134930"/>
            <a:ext cx="4998118" cy="461665"/>
          </a:xfrm>
          <a:prstGeom prst="rect">
            <a:avLst/>
          </a:prstGeom>
          <a:noFill/>
        </p:spPr>
        <p:txBody>
          <a:bodyPr wrap="square">
            <a:spAutoFit/>
          </a:bodyPr>
          <a:lstStyle/>
          <a:p>
            <a:r>
              <a:rPr lang="en-US" altLang="ja-JP" sz="800" i="0" dirty="0">
                <a:effectLst/>
                <a:latin typeface="Meiryo UI" panose="020B0604030504040204" pitchFamily="50" charset="-128"/>
                <a:ea typeface="Meiryo UI" panose="020B0604030504040204" pitchFamily="50" charset="-128"/>
              </a:rPr>
              <a:t>※3R</a:t>
            </a:r>
            <a:r>
              <a:rPr lang="ja-JP" altLang="en-US" sz="800" i="0" dirty="0">
                <a:effectLst/>
                <a:latin typeface="Meiryo UI" panose="020B0604030504040204" pitchFamily="50" charset="-128"/>
                <a:ea typeface="Meiryo UI" panose="020B0604030504040204" pitchFamily="50" charset="-128"/>
              </a:rPr>
              <a:t>（スリーアール</a:t>
            </a:r>
            <a:r>
              <a:rPr lang="ja-JP" altLang="en-US" sz="800" dirty="0">
                <a:latin typeface="Meiryo UI" panose="020B0604030504040204" pitchFamily="50" charset="-128"/>
                <a:ea typeface="Meiryo UI" panose="020B0604030504040204" pitchFamily="50" charset="-128"/>
              </a:rPr>
              <a:t>）とは・・・</a:t>
            </a:r>
            <a:endParaRPr lang="en-US" altLang="ja-JP" sz="800" dirty="0">
              <a:latin typeface="Meiryo UI" panose="020B0604030504040204" pitchFamily="50" charset="-128"/>
              <a:ea typeface="Meiryo UI" panose="020B0604030504040204" pitchFamily="50" charset="-128"/>
            </a:endParaRPr>
          </a:p>
          <a:p>
            <a:r>
              <a:rPr lang="en-US" altLang="ja-JP" sz="800" i="0" dirty="0">
                <a:effectLst/>
                <a:latin typeface="Meiryo UI" panose="020B0604030504040204" pitchFamily="50" charset="-128"/>
                <a:ea typeface="Meiryo UI" panose="020B0604030504040204" pitchFamily="50" charset="-128"/>
              </a:rPr>
              <a:t>Reduce</a:t>
            </a:r>
            <a:r>
              <a:rPr lang="ja-JP" altLang="en-US" sz="800" i="0" dirty="0">
                <a:effectLst/>
                <a:latin typeface="Meiryo UI" panose="020B0604030504040204" pitchFamily="50" charset="-128"/>
                <a:ea typeface="Meiryo UI" panose="020B0604030504040204" pitchFamily="50" charset="-128"/>
              </a:rPr>
              <a:t>（リデュース、ごみの発生抑制）、</a:t>
            </a:r>
            <a:r>
              <a:rPr lang="en-US" altLang="ja-JP" sz="800" i="0" dirty="0">
                <a:effectLst/>
                <a:latin typeface="Meiryo UI" panose="020B0604030504040204" pitchFamily="50" charset="-128"/>
                <a:ea typeface="Meiryo UI" panose="020B0604030504040204" pitchFamily="50" charset="-128"/>
              </a:rPr>
              <a:t>Reuse</a:t>
            </a:r>
            <a:r>
              <a:rPr lang="ja-JP" altLang="en-US" sz="800" i="0" dirty="0">
                <a:effectLst/>
                <a:latin typeface="Meiryo UI" panose="020B0604030504040204" pitchFamily="50" charset="-128"/>
                <a:ea typeface="Meiryo UI" panose="020B0604030504040204" pitchFamily="50" charset="-128"/>
              </a:rPr>
              <a:t>（リユース、再使用）、</a:t>
            </a:r>
            <a:r>
              <a:rPr lang="en-US" altLang="ja-JP" sz="800" i="0" dirty="0">
                <a:effectLst/>
                <a:latin typeface="Meiryo UI" panose="020B0604030504040204" pitchFamily="50" charset="-128"/>
                <a:ea typeface="Meiryo UI" panose="020B0604030504040204" pitchFamily="50" charset="-128"/>
              </a:rPr>
              <a:t>Recycle</a:t>
            </a:r>
            <a:r>
              <a:rPr lang="ja-JP" altLang="en-US" sz="800" i="0" dirty="0">
                <a:effectLst/>
                <a:latin typeface="Meiryo UI" panose="020B0604030504040204" pitchFamily="50" charset="-128"/>
                <a:ea typeface="Meiryo UI" panose="020B0604030504040204" pitchFamily="50" charset="-128"/>
              </a:rPr>
              <a:t>（リサイクル、ごみの再生利用）</a:t>
            </a:r>
            <a:endParaRPr lang="en-US" altLang="ja-JP" sz="800" i="0" dirty="0">
              <a:effectLst/>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i="0" dirty="0">
                <a:effectLst/>
                <a:latin typeface="Meiryo UI" panose="020B0604030504040204" pitchFamily="50" charset="-128"/>
                <a:ea typeface="Meiryo UI" panose="020B0604030504040204" pitchFamily="50" charset="-128"/>
              </a:rPr>
              <a:t>の優先順位で資源の有効利用に努め、廃棄物を削減し、循環型社会を実現すること。</a:t>
            </a:r>
            <a:endParaRPr lang="ja-JP" altLang="en-US" sz="800" dirty="0">
              <a:latin typeface="Meiryo UI" panose="020B0604030504040204" pitchFamily="50" charset="-128"/>
              <a:ea typeface="Meiryo UI" panose="020B0604030504040204" pitchFamily="50" charset="-128"/>
            </a:endParaRPr>
          </a:p>
        </p:txBody>
      </p:sp>
      <p:graphicFrame>
        <p:nvGraphicFramePr>
          <p:cNvPr id="68" name="表 17">
            <a:extLst>
              <a:ext uri="{FF2B5EF4-FFF2-40B4-BE49-F238E27FC236}">
                <a16:creationId xmlns:a16="http://schemas.microsoft.com/office/drawing/2014/main" id="{C08D69C3-4B48-4C5A-994C-758F43E3B23A}"/>
              </a:ext>
            </a:extLst>
          </p:cNvPr>
          <p:cNvGraphicFramePr>
            <a:graphicFrameLocks noGrp="1"/>
          </p:cNvGraphicFramePr>
          <p:nvPr/>
        </p:nvGraphicFramePr>
        <p:xfrm>
          <a:off x="199232" y="4343563"/>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71" name="直線矢印コネクタ 70">
            <a:extLst>
              <a:ext uri="{FF2B5EF4-FFF2-40B4-BE49-F238E27FC236}">
                <a16:creationId xmlns:a16="http://schemas.microsoft.com/office/drawing/2014/main" id="{7E1E357D-CF5B-4A9B-B4E6-B9FC67C728EB}"/>
              </a:ext>
            </a:extLst>
          </p:cNvPr>
          <p:cNvCxnSpPr>
            <a:cxnSpLocks/>
          </p:cNvCxnSpPr>
          <p:nvPr/>
        </p:nvCxnSpPr>
        <p:spPr>
          <a:xfrm>
            <a:off x="7049335" y="5198958"/>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73" name="グループ化 72">
            <a:extLst>
              <a:ext uri="{FF2B5EF4-FFF2-40B4-BE49-F238E27FC236}">
                <a16:creationId xmlns:a16="http://schemas.microsoft.com/office/drawing/2014/main" id="{E3E24C75-7B1B-49A3-BA81-8C738C3D082B}"/>
              </a:ext>
            </a:extLst>
          </p:cNvPr>
          <p:cNvGrpSpPr/>
          <p:nvPr/>
        </p:nvGrpSpPr>
        <p:grpSpPr>
          <a:xfrm>
            <a:off x="5516352" y="4302332"/>
            <a:ext cx="432000" cy="2469805"/>
            <a:chOff x="10121072" y="4502038"/>
            <a:chExt cx="432000" cy="2469805"/>
          </a:xfrm>
        </p:grpSpPr>
        <p:sp>
          <p:nvSpPr>
            <p:cNvPr id="74" name="テキスト ボックス 73">
              <a:extLst>
                <a:ext uri="{FF2B5EF4-FFF2-40B4-BE49-F238E27FC236}">
                  <a16:creationId xmlns:a16="http://schemas.microsoft.com/office/drawing/2014/main" id="{2F40337B-1964-45B5-9856-88158070CBD1}"/>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84" name="直線コネクタ 83">
              <a:extLst>
                <a:ext uri="{FF2B5EF4-FFF2-40B4-BE49-F238E27FC236}">
                  <a16:creationId xmlns:a16="http://schemas.microsoft.com/office/drawing/2014/main" id="{C20B4082-5451-4C52-90DD-2C82EF42F1BD}"/>
                </a:ext>
              </a:extLst>
            </p:cNvPr>
            <p:cNvCxnSpPr>
              <a:stCxn id="74"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4387F241-0014-4072-9478-2D3E87ADBF30}"/>
              </a:ext>
            </a:extLst>
          </p:cNvPr>
          <p:cNvGrpSpPr/>
          <p:nvPr/>
        </p:nvGrpSpPr>
        <p:grpSpPr>
          <a:xfrm>
            <a:off x="3576214" y="4302332"/>
            <a:ext cx="432000" cy="2469125"/>
            <a:chOff x="10716934" y="4502718"/>
            <a:chExt cx="432000" cy="2469125"/>
          </a:xfrm>
        </p:grpSpPr>
        <p:sp>
          <p:nvSpPr>
            <p:cNvPr id="89" name="テキスト ボックス 88">
              <a:extLst>
                <a:ext uri="{FF2B5EF4-FFF2-40B4-BE49-F238E27FC236}">
                  <a16:creationId xmlns:a16="http://schemas.microsoft.com/office/drawing/2014/main" id="{9A09685F-F889-4640-9F55-3EEA766C05B5}"/>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93" name="直線コネクタ 92">
              <a:extLst>
                <a:ext uri="{FF2B5EF4-FFF2-40B4-BE49-F238E27FC236}">
                  <a16:creationId xmlns:a16="http://schemas.microsoft.com/office/drawing/2014/main" id="{2434F2D6-DA0C-4D24-8665-EC93C1F02BF9}"/>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グループ化 96">
            <a:extLst>
              <a:ext uri="{FF2B5EF4-FFF2-40B4-BE49-F238E27FC236}">
                <a16:creationId xmlns:a16="http://schemas.microsoft.com/office/drawing/2014/main" id="{CA63987D-B446-4C3E-9397-907021F5D5AE}"/>
              </a:ext>
            </a:extLst>
          </p:cNvPr>
          <p:cNvGrpSpPr/>
          <p:nvPr/>
        </p:nvGrpSpPr>
        <p:grpSpPr>
          <a:xfrm>
            <a:off x="140035" y="4123991"/>
            <a:ext cx="9646782" cy="356682"/>
            <a:chOff x="213209" y="3642567"/>
            <a:chExt cx="11755165" cy="288000"/>
          </a:xfrm>
        </p:grpSpPr>
        <p:sp>
          <p:nvSpPr>
            <p:cNvPr id="98" name="ホームベース 5">
              <a:extLst>
                <a:ext uri="{FF2B5EF4-FFF2-40B4-BE49-F238E27FC236}">
                  <a16:creationId xmlns:a16="http://schemas.microsoft.com/office/drawing/2014/main" id="{53A6F5E2-40B9-4B3D-A0C2-8F0B9F126A3F}"/>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99" name="ホームベース 5">
              <a:extLst>
                <a:ext uri="{FF2B5EF4-FFF2-40B4-BE49-F238E27FC236}">
                  <a16:creationId xmlns:a16="http://schemas.microsoft.com/office/drawing/2014/main" id="{58C6801D-0910-4828-8205-66883E1DB89F}"/>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07" name="ホームベース 5">
              <a:extLst>
                <a:ext uri="{FF2B5EF4-FFF2-40B4-BE49-F238E27FC236}">
                  <a16:creationId xmlns:a16="http://schemas.microsoft.com/office/drawing/2014/main" id="{F5A98899-CB3B-44F7-B65B-1DC1CC831C5C}"/>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08" name="テキスト ボックス 107">
            <a:extLst>
              <a:ext uri="{FF2B5EF4-FFF2-40B4-BE49-F238E27FC236}">
                <a16:creationId xmlns:a16="http://schemas.microsoft.com/office/drawing/2014/main" id="{B92E64B8-0F5E-4E83-8892-1160D0157592}"/>
              </a:ext>
            </a:extLst>
          </p:cNvPr>
          <p:cNvSpPr txBox="1"/>
          <p:nvPr/>
        </p:nvSpPr>
        <p:spPr>
          <a:xfrm>
            <a:off x="52778" y="3758512"/>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grpSp>
        <p:nvGrpSpPr>
          <p:cNvPr id="111" name="グループ化 110">
            <a:extLst>
              <a:ext uri="{FF2B5EF4-FFF2-40B4-BE49-F238E27FC236}">
                <a16:creationId xmlns:a16="http://schemas.microsoft.com/office/drawing/2014/main" id="{9FE90907-F98E-4AE5-86A6-60378433E990}"/>
              </a:ext>
            </a:extLst>
          </p:cNvPr>
          <p:cNvGrpSpPr/>
          <p:nvPr/>
        </p:nvGrpSpPr>
        <p:grpSpPr>
          <a:xfrm flipV="1">
            <a:off x="344826" y="5159659"/>
            <a:ext cx="6704510" cy="67147"/>
            <a:chOff x="360591" y="5215634"/>
            <a:chExt cx="6579017" cy="0"/>
          </a:xfrm>
        </p:grpSpPr>
        <p:cxnSp>
          <p:nvCxnSpPr>
            <p:cNvPr id="112" name="直線矢印コネクタ 111">
              <a:extLst>
                <a:ext uri="{FF2B5EF4-FFF2-40B4-BE49-F238E27FC236}">
                  <a16:creationId xmlns:a16="http://schemas.microsoft.com/office/drawing/2014/main" id="{4D2DA3A7-8AFA-4F7E-9407-F9B425C6B59A}"/>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56B815AD-65F2-41CD-8A92-99F9B5D20957}"/>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4" name="グループ化 113">
            <a:extLst>
              <a:ext uri="{FF2B5EF4-FFF2-40B4-BE49-F238E27FC236}">
                <a16:creationId xmlns:a16="http://schemas.microsoft.com/office/drawing/2014/main" id="{7AC317F5-5406-4993-A392-148DCE5ECB16}"/>
              </a:ext>
            </a:extLst>
          </p:cNvPr>
          <p:cNvGrpSpPr/>
          <p:nvPr/>
        </p:nvGrpSpPr>
        <p:grpSpPr>
          <a:xfrm>
            <a:off x="349876" y="6221320"/>
            <a:ext cx="6699459" cy="49839"/>
            <a:chOff x="505451" y="5041702"/>
            <a:chExt cx="10717255" cy="0"/>
          </a:xfrm>
        </p:grpSpPr>
        <p:cxnSp>
          <p:nvCxnSpPr>
            <p:cNvPr id="115" name="直線矢印コネクタ 114">
              <a:extLst>
                <a:ext uri="{FF2B5EF4-FFF2-40B4-BE49-F238E27FC236}">
                  <a16:creationId xmlns:a16="http://schemas.microsoft.com/office/drawing/2014/main" id="{0CF1D72E-ADD5-4EEC-A259-8681906F92EE}"/>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3A2C43FB-3621-4604-AC87-DB775789FF8C}"/>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238" name="四角形: 角を丸くする 237">
            <a:extLst>
              <a:ext uri="{FF2B5EF4-FFF2-40B4-BE49-F238E27FC236}">
                <a16:creationId xmlns:a16="http://schemas.microsoft.com/office/drawing/2014/main" id="{36D462B4-327E-4C12-A10A-1D27EACA83F5}"/>
              </a:ext>
            </a:extLst>
          </p:cNvPr>
          <p:cNvSpPr/>
          <p:nvPr/>
        </p:nvSpPr>
        <p:spPr>
          <a:xfrm>
            <a:off x="273771" y="4562794"/>
            <a:ext cx="1679600" cy="27655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ごみゼロプロジェクト</a:t>
            </a:r>
          </a:p>
        </p:txBody>
      </p:sp>
      <p:sp>
        <p:nvSpPr>
          <p:cNvPr id="239" name="四角形: 角を丸くする 238">
            <a:extLst>
              <a:ext uri="{FF2B5EF4-FFF2-40B4-BE49-F238E27FC236}">
                <a16:creationId xmlns:a16="http://schemas.microsoft.com/office/drawing/2014/main" id="{26E76EC5-09DD-4530-99AF-5EFF328A4B04}"/>
              </a:ext>
            </a:extLst>
          </p:cNvPr>
          <p:cNvSpPr/>
          <p:nvPr/>
        </p:nvSpPr>
        <p:spPr>
          <a:xfrm>
            <a:off x="265762" y="5502009"/>
            <a:ext cx="2376000" cy="288000"/>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バイオプラスチック製品のビジネス化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pic>
        <p:nvPicPr>
          <p:cNvPr id="244" name="図 243">
            <a:extLst>
              <a:ext uri="{FF2B5EF4-FFF2-40B4-BE49-F238E27FC236}">
                <a16:creationId xmlns:a16="http://schemas.microsoft.com/office/drawing/2014/main" id="{DD3BCA90-D970-4D6E-AC49-5942EE6D36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112" y="5118133"/>
            <a:ext cx="204527" cy="204527"/>
          </a:xfrm>
          <a:prstGeom prst="rect">
            <a:avLst/>
          </a:prstGeom>
        </p:spPr>
      </p:pic>
      <p:grpSp>
        <p:nvGrpSpPr>
          <p:cNvPr id="251" name="グループ化 250">
            <a:extLst>
              <a:ext uri="{FF2B5EF4-FFF2-40B4-BE49-F238E27FC236}">
                <a16:creationId xmlns:a16="http://schemas.microsoft.com/office/drawing/2014/main" id="{7CFCBAA3-C08F-429F-A3C0-3C7F3A39C89B}"/>
              </a:ext>
            </a:extLst>
          </p:cNvPr>
          <p:cNvGrpSpPr/>
          <p:nvPr/>
        </p:nvGrpSpPr>
        <p:grpSpPr>
          <a:xfrm>
            <a:off x="984421" y="4853545"/>
            <a:ext cx="1257082" cy="288000"/>
            <a:chOff x="1860052" y="5798078"/>
            <a:chExt cx="1335658" cy="347381"/>
          </a:xfrm>
        </p:grpSpPr>
        <p:sp>
          <p:nvSpPr>
            <p:cNvPr id="252" name="吹き出し: 角を丸めた四角形 251">
              <a:extLst>
                <a:ext uri="{FF2B5EF4-FFF2-40B4-BE49-F238E27FC236}">
                  <a16:creationId xmlns:a16="http://schemas.microsoft.com/office/drawing/2014/main" id="{C49437D3-D177-4B6E-B5FC-F01D3FF612EF}"/>
                </a:ext>
              </a:extLst>
            </p:cNvPr>
            <p:cNvSpPr/>
            <p:nvPr/>
          </p:nvSpPr>
          <p:spPr>
            <a:xfrm>
              <a:off x="1860052" y="5798078"/>
              <a:ext cx="1335658" cy="347381"/>
            </a:xfrm>
            <a:prstGeom prst="wedgeRoundRectCallout">
              <a:avLst>
                <a:gd name="adj1" fmla="val -68263"/>
                <a:gd name="adj2" fmla="val 52172"/>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176213" algn="ctr"/>
              <a:r>
                <a:rPr lang="ja-JP" altLang="en-US" sz="813" b="1" dirty="0">
                  <a:solidFill>
                    <a:schemeClr val="tx1"/>
                  </a:solidFill>
                  <a:latin typeface="Meiryo UI"/>
                  <a:ea typeface="Meiryo UI"/>
                  <a:sym typeface="Calibri"/>
                </a:rPr>
                <a:t>清掃活動</a:t>
              </a:r>
              <a:endParaRPr lang="en-US" altLang="ja-JP" sz="813" b="1" dirty="0">
                <a:solidFill>
                  <a:schemeClr val="tx1"/>
                </a:solidFill>
                <a:latin typeface="Meiryo UI"/>
                <a:ea typeface="Meiryo UI"/>
                <a:sym typeface="Calibri"/>
              </a:endParaRPr>
            </a:p>
            <a:p>
              <a:pPr indent="176213" algn="ctr"/>
              <a:r>
                <a:rPr lang="ja-JP" altLang="en-US" sz="813" b="1" dirty="0">
                  <a:solidFill>
                    <a:schemeClr val="tx1"/>
                  </a:solidFill>
                  <a:latin typeface="Meiryo UI"/>
                  <a:ea typeface="Meiryo UI"/>
                  <a:sym typeface="Calibri"/>
                </a:rPr>
                <a:t>イベント（</a:t>
              </a:r>
              <a:r>
                <a:rPr lang="en-US" altLang="ja-JP" sz="813" b="1" dirty="0">
                  <a:solidFill>
                    <a:schemeClr val="tx1"/>
                  </a:solidFill>
                  <a:latin typeface="Meiryo UI"/>
                  <a:ea typeface="Meiryo UI"/>
                  <a:sym typeface="Calibri"/>
                </a:rPr>
                <a:t>5/30</a:t>
              </a:r>
              <a:r>
                <a:rPr lang="ja-JP" altLang="en-US" sz="813" b="1" dirty="0">
                  <a:solidFill>
                    <a:schemeClr val="tx1"/>
                  </a:solidFill>
                  <a:latin typeface="Meiryo UI"/>
                  <a:ea typeface="Meiryo UI"/>
                  <a:sym typeface="Calibri"/>
                </a:rPr>
                <a:t>）</a:t>
              </a:r>
              <a:endParaRPr lang="en-US" altLang="ja-JP" sz="813" b="1" dirty="0">
                <a:solidFill>
                  <a:schemeClr val="tx1"/>
                </a:solidFill>
                <a:latin typeface="Meiryo UI"/>
                <a:ea typeface="Meiryo UI"/>
                <a:sym typeface="Calibri"/>
              </a:endParaRPr>
            </a:p>
          </p:txBody>
        </p:sp>
        <p:sp>
          <p:nvSpPr>
            <p:cNvPr id="253" name="テキスト ボックス 252">
              <a:extLst>
                <a:ext uri="{FF2B5EF4-FFF2-40B4-BE49-F238E27FC236}">
                  <a16:creationId xmlns:a16="http://schemas.microsoft.com/office/drawing/2014/main" id="{D2808E4E-65FC-48C4-B42C-45E0D4C8CE53}"/>
                </a:ext>
              </a:extLst>
            </p:cNvPr>
            <p:cNvSpPr txBox="1"/>
            <p:nvPr/>
          </p:nvSpPr>
          <p:spPr>
            <a:xfrm>
              <a:off x="1885629" y="5804973"/>
              <a:ext cx="400880"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❺</a:t>
              </a:r>
            </a:p>
          </p:txBody>
        </p:sp>
      </p:grpSp>
      <p:sp>
        <p:nvSpPr>
          <p:cNvPr id="267" name="四角形: 角を丸くする 266">
            <a:extLst>
              <a:ext uri="{FF2B5EF4-FFF2-40B4-BE49-F238E27FC236}">
                <a16:creationId xmlns:a16="http://schemas.microsoft.com/office/drawing/2014/main" id="{8B5E25F1-424A-4916-9385-E960E06CE803}"/>
              </a:ext>
            </a:extLst>
          </p:cNvPr>
          <p:cNvSpPr/>
          <p:nvPr/>
        </p:nvSpPr>
        <p:spPr>
          <a:xfrm>
            <a:off x="2857472" y="5125894"/>
            <a:ext cx="1976437" cy="16190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9" name="四角形: 角を丸くする 268">
            <a:extLst>
              <a:ext uri="{FF2B5EF4-FFF2-40B4-BE49-F238E27FC236}">
                <a16:creationId xmlns:a16="http://schemas.microsoft.com/office/drawing/2014/main" id="{A2EC08DC-8CB3-490B-87B9-ADCD94DA295D}"/>
              </a:ext>
            </a:extLst>
          </p:cNvPr>
          <p:cNvSpPr/>
          <p:nvPr/>
        </p:nvSpPr>
        <p:spPr>
          <a:xfrm>
            <a:off x="3625776" y="5099020"/>
            <a:ext cx="1267330" cy="204527"/>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0" name="グループ化 69">
            <a:extLst>
              <a:ext uri="{FF2B5EF4-FFF2-40B4-BE49-F238E27FC236}">
                <a16:creationId xmlns:a16="http://schemas.microsoft.com/office/drawing/2014/main" id="{747A3E6F-56E8-4844-8D17-E77ED5B3C31B}"/>
              </a:ext>
            </a:extLst>
          </p:cNvPr>
          <p:cNvGrpSpPr/>
          <p:nvPr/>
        </p:nvGrpSpPr>
        <p:grpSpPr>
          <a:xfrm>
            <a:off x="4621131" y="4552600"/>
            <a:ext cx="1696941" cy="377756"/>
            <a:chOff x="1860051" y="5751936"/>
            <a:chExt cx="1803011" cy="579497"/>
          </a:xfrm>
        </p:grpSpPr>
        <p:sp>
          <p:nvSpPr>
            <p:cNvPr id="75" name="吹き出し: 角を丸めた四角形 74">
              <a:extLst>
                <a:ext uri="{FF2B5EF4-FFF2-40B4-BE49-F238E27FC236}">
                  <a16:creationId xmlns:a16="http://schemas.microsoft.com/office/drawing/2014/main" id="{177E3EF7-E052-45CA-B61E-28D578EA8A20}"/>
                </a:ext>
              </a:extLst>
            </p:cNvPr>
            <p:cNvSpPr/>
            <p:nvPr/>
          </p:nvSpPr>
          <p:spPr>
            <a:xfrm>
              <a:off x="1860051" y="5751936"/>
              <a:ext cx="1803011" cy="562135"/>
            </a:xfrm>
            <a:prstGeom prst="wedgeRoundRectCallout">
              <a:avLst>
                <a:gd name="adj1" fmla="val -36988"/>
                <a:gd name="adj2" fmla="val 81565"/>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631825" algn="ctr"/>
              <a:r>
                <a:rPr lang="ja-JP" altLang="en-US" sz="813" b="1" dirty="0">
                  <a:solidFill>
                    <a:schemeClr val="tx1"/>
                  </a:solidFill>
                  <a:latin typeface="Meiryo UI"/>
                  <a:ea typeface="Meiryo UI"/>
                  <a:sym typeface="Calibri"/>
                </a:rPr>
                <a:t>おおさか</a:t>
              </a:r>
              <a:r>
                <a:rPr lang="en-US" altLang="ja-JP" sz="813" b="1" dirty="0">
                  <a:solidFill>
                    <a:schemeClr val="tx1"/>
                  </a:solidFill>
                  <a:latin typeface="Meiryo UI"/>
                  <a:ea typeface="Meiryo UI"/>
                  <a:sym typeface="Calibri"/>
                </a:rPr>
                <a:t>3</a:t>
              </a:r>
              <a:r>
                <a:rPr lang="ja-JP" altLang="en-US" sz="813" b="1" dirty="0">
                  <a:solidFill>
                    <a:schemeClr val="tx1"/>
                  </a:solidFill>
                  <a:latin typeface="Meiryo UI"/>
                  <a:ea typeface="Meiryo UI"/>
                  <a:sym typeface="Calibri"/>
                </a:rPr>
                <a:t>Ｒ</a:t>
              </a:r>
            </a:p>
            <a:p>
              <a:pPr indent="631825" algn="ctr"/>
              <a:r>
                <a:rPr lang="ja-JP" altLang="en-US" sz="813" b="1" dirty="0">
                  <a:solidFill>
                    <a:schemeClr val="tx1"/>
                  </a:solidFill>
                  <a:latin typeface="Meiryo UI"/>
                  <a:ea typeface="Meiryo UI"/>
                  <a:sym typeface="Calibri"/>
                </a:rPr>
                <a:t>キャンペーン</a:t>
              </a:r>
            </a:p>
          </p:txBody>
        </p:sp>
        <p:sp>
          <p:nvSpPr>
            <p:cNvPr id="76" name="テキスト ボックス 75">
              <a:extLst>
                <a:ext uri="{FF2B5EF4-FFF2-40B4-BE49-F238E27FC236}">
                  <a16:creationId xmlns:a16="http://schemas.microsoft.com/office/drawing/2014/main" id="{BAB0FC90-C451-4D1E-B3AD-3872251722BE}"/>
                </a:ext>
              </a:extLst>
            </p:cNvPr>
            <p:cNvSpPr txBox="1"/>
            <p:nvPr/>
          </p:nvSpPr>
          <p:spPr>
            <a:xfrm>
              <a:off x="1931651" y="5812074"/>
              <a:ext cx="847216" cy="519359"/>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❿～⓫</a:t>
              </a:r>
            </a:p>
          </p:txBody>
        </p:sp>
      </p:grpSp>
      <p:grpSp>
        <p:nvGrpSpPr>
          <p:cNvPr id="77" name="グループ化 76">
            <a:extLst>
              <a:ext uri="{FF2B5EF4-FFF2-40B4-BE49-F238E27FC236}">
                <a16:creationId xmlns:a16="http://schemas.microsoft.com/office/drawing/2014/main" id="{F07F09A8-A614-4A4C-9204-F93611F1139B}"/>
              </a:ext>
            </a:extLst>
          </p:cNvPr>
          <p:cNvGrpSpPr/>
          <p:nvPr/>
        </p:nvGrpSpPr>
        <p:grpSpPr>
          <a:xfrm>
            <a:off x="2263962" y="4561815"/>
            <a:ext cx="2130499" cy="398522"/>
            <a:chOff x="1787774" y="6411068"/>
            <a:chExt cx="715073" cy="398522"/>
          </a:xfrm>
        </p:grpSpPr>
        <p:sp>
          <p:nvSpPr>
            <p:cNvPr id="79" name="吹き出し: 角を丸めた四角形 78">
              <a:extLst>
                <a:ext uri="{FF2B5EF4-FFF2-40B4-BE49-F238E27FC236}">
                  <a16:creationId xmlns:a16="http://schemas.microsoft.com/office/drawing/2014/main" id="{7DA52F8F-6458-418A-B17E-26CD04033461}"/>
                </a:ext>
              </a:extLst>
            </p:cNvPr>
            <p:cNvSpPr/>
            <p:nvPr/>
          </p:nvSpPr>
          <p:spPr>
            <a:xfrm>
              <a:off x="1805067" y="6411068"/>
              <a:ext cx="697780" cy="398522"/>
            </a:xfrm>
            <a:prstGeom prst="wedgeRoundRectCallout">
              <a:avLst>
                <a:gd name="adj1" fmla="val -5870"/>
                <a:gd name="adj2" fmla="val 76693"/>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marL="631825" algn="ctr"/>
              <a:r>
                <a:rPr lang="ja-JP" altLang="en-US" sz="813" b="1" dirty="0">
                  <a:solidFill>
                    <a:schemeClr val="tx1"/>
                  </a:solidFill>
                  <a:latin typeface="Meiryo UI"/>
                  <a:ea typeface="Meiryo UI"/>
                  <a:sym typeface="Calibri"/>
                </a:rPr>
                <a:t>清掃活動</a:t>
              </a:r>
              <a:endParaRPr lang="en-US" altLang="ja-JP" sz="813" b="1" dirty="0">
                <a:solidFill>
                  <a:schemeClr val="tx1"/>
                </a:solidFill>
                <a:latin typeface="Meiryo UI"/>
                <a:ea typeface="Meiryo UI"/>
                <a:sym typeface="Calibri"/>
              </a:endParaRPr>
            </a:p>
            <a:p>
              <a:pPr marL="631825" algn="ctr"/>
              <a:r>
                <a:rPr lang="ja-JP" altLang="en-US" sz="813" b="1" dirty="0">
                  <a:solidFill>
                    <a:schemeClr val="tx1"/>
                  </a:solidFill>
                  <a:latin typeface="Meiryo UI"/>
                  <a:ea typeface="Meiryo UI"/>
                  <a:sym typeface="Calibri"/>
                </a:rPr>
                <a:t>（愛称：ごみゼロアクション）</a:t>
              </a:r>
              <a:endParaRPr lang="en-US" altLang="ja-JP" sz="813" b="1" dirty="0">
                <a:solidFill>
                  <a:schemeClr val="tx1"/>
                </a:solidFill>
                <a:latin typeface="Meiryo UI"/>
                <a:ea typeface="Meiryo UI"/>
                <a:sym typeface="Calibri"/>
              </a:endParaRPr>
            </a:p>
            <a:p>
              <a:pPr marL="631825" algn="ctr"/>
              <a:r>
                <a:rPr lang="ja-JP" altLang="en-US" sz="813" b="1" dirty="0">
                  <a:solidFill>
                    <a:schemeClr val="tx1"/>
                  </a:solidFill>
                  <a:latin typeface="Meiryo UI"/>
                  <a:ea typeface="Meiryo UI"/>
                  <a:sym typeface="Calibri"/>
                </a:rPr>
                <a:t>重点期間</a:t>
              </a:r>
              <a:endParaRPr lang="en-US" altLang="ja-JP" sz="813" b="1" dirty="0">
                <a:solidFill>
                  <a:schemeClr val="tx1"/>
                </a:solidFill>
                <a:latin typeface="Meiryo UI"/>
                <a:ea typeface="Meiryo UI"/>
                <a:sym typeface="Calibri"/>
              </a:endParaRPr>
            </a:p>
          </p:txBody>
        </p:sp>
        <p:sp>
          <p:nvSpPr>
            <p:cNvPr id="83" name="テキスト ボックス 82">
              <a:extLst>
                <a:ext uri="{FF2B5EF4-FFF2-40B4-BE49-F238E27FC236}">
                  <a16:creationId xmlns:a16="http://schemas.microsoft.com/office/drawing/2014/main" id="{50612611-9A0A-4ED0-95D9-43A452212CC5}"/>
                </a:ext>
              </a:extLst>
            </p:cNvPr>
            <p:cNvSpPr txBox="1"/>
            <p:nvPr/>
          </p:nvSpPr>
          <p:spPr>
            <a:xfrm>
              <a:off x="1787774" y="6445790"/>
              <a:ext cx="275242"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❾～⓫</a:t>
              </a:r>
            </a:p>
          </p:txBody>
        </p:sp>
      </p:grpSp>
      <p:cxnSp>
        <p:nvCxnSpPr>
          <p:cNvPr id="87" name="直線矢印コネクタ 86">
            <a:extLst>
              <a:ext uri="{FF2B5EF4-FFF2-40B4-BE49-F238E27FC236}">
                <a16:creationId xmlns:a16="http://schemas.microsoft.com/office/drawing/2014/main" id="{505E37B6-564C-4A45-B754-A9BB7F23ED04}"/>
              </a:ext>
            </a:extLst>
          </p:cNvPr>
          <p:cNvCxnSpPr>
            <a:cxnSpLocks/>
          </p:cNvCxnSpPr>
          <p:nvPr/>
        </p:nvCxnSpPr>
        <p:spPr>
          <a:xfrm>
            <a:off x="7049335" y="5198958"/>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0" name="四角形: 角を丸くする 89">
            <a:extLst>
              <a:ext uri="{FF2B5EF4-FFF2-40B4-BE49-F238E27FC236}">
                <a16:creationId xmlns:a16="http://schemas.microsoft.com/office/drawing/2014/main" id="{CDACC06D-08B0-487C-B4BC-FF591A4B1B66}"/>
              </a:ext>
            </a:extLst>
          </p:cNvPr>
          <p:cNvSpPr/>
          <p:nvPr/>
        </p:nvSpPr>
        <p:spPr>
          <a:xfrm>
            <a:off x="7174925" y="5100317"/>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四角形: 角を丸くする 90">
            <a:extLst>
              <a:ext uri="{FF2B5EF4-FFF2-40B4-BE49-F238E27FC236}">
                <a16:creationId xmlns:a16="http://schemas.microsoft.com/office/drawing/2014/main" id="{6DB5BF62-3ACF-4926-ABF4-EA3A8E010882}"/>
              </a:ext>
            </a:extLst>
          </p:cNvPr>
          <p:cNvSpPr/>
          <p:nvPr/>
        </p:nvSpPr>
        <p:spPr>
          <a:xfrm>
            <a:off x="7235905" y="4711047"/>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94" name="吹き出し: 角を丸めた四角形 93">
            <a:extLst>
              <a:ext uri="{FF2B5EF4-FFF2-40B4-BE49-F238E27FC236}">
                <a16:creationId xmlns:a16="http://schemas.microsoft.com/office/drawing/2014/main" id="{48A0270C-DEFE-47FB-846D-C5FE25283EAC}"/>
              </a:ext>
            </a:extLst>
          </p:cNvPr>
          <p:cNvSpPr/>
          <p:nvPr/>
        </p:nvSpPr>
        <p:spPr>
          <a:xfrm>
            <a:off x="3697216" y="5442230"/>
            <a:ext cx="2236639" cy="529617"/>
          </a:xfrm>
          <a:prstGeom prst="wedgeRoundRectCallout">
            <a:avLst>
              <a:gd name="adj1" fmla="val 371"/>
              <a:gd name="adj2" fmla="val 68672"/>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marL="628650" indent="-88900" algn="ctr"/>
            <a:r>
              <a:rPr lang="ja-JP" altLang="en-US" sz="900" b="1" dirty="0">
                <a:solidFill>
                  <a:schemeClr val="tx1"/>
                </a:solidFill>
                <a:latin typeface="Meiryo UI"/>
                <a:ea typeface="Meiryo UI"/>
                <a:sym typeface="Calibri"/>
              </a:rPr>
              <a:t>府内外各地での</a:t>
            </a:r>
            <a:endParaRPr lang="en-US" altLang="ja-JP" sz="900" b="1" dirty="0">
              <a:solidFill>
                <a:schemeClr val="tx1"/>
              </a:solidFill>
              <a:latin typeface="Meiryo UI"/>
              <a:ea typeface="Meiryo UI"/>
              <a:sym typeface="Calibri"/>
            </a:endParaRPr>
          </a:p>
          <a:p>
            <a:pPr marL="628650" indent="-88900" algn="ctr"/>
            <a:r>
              <a:rPr lang="ja-JP" altLang="en-US" sz="900" b="1" dirty="0">
                <a:solidFill>
                  <a:schemeClr val="tx1"/>
                </a:solidFill>
                <a:latin typeface="Meiryo UI"/>
                <a:ea typeface="Meiryo UI"/>
                <a:sym typeface="Calibri"/>
              </a:rPr>
              <a:t>バイオプラスチック製品</a:t>
            </a:r>
          </a:p>
          <a:p>
            <a:pPr marL="628650" indent="-88900" algn="ctr"/>
            <a:r>
              <a:rPr lang="en-US" altLang="ja-JP" sz="900" b="1" dirty="0">
                <a:solidFill>
                  <a:schemeClr val="tx1"/>
                </a:solidFill>
                <a:latin typeface="Meiryo UI"/>
                <a:ea typeface="Meiryo UI"/>
                <a:sym typeface="Calibri"/>
              </a:rPr>
              <a:t>PR</a:t>
            </a:r>
            <a:r>
              <a:rPr lang="ja-JP" altLang="en-US" sz="900" b="1" dirty="0">
                <a:solidFill>
                  <a:schemeClr val="tx1"/>
                </a:solidFill>
                <a:latin typeface="Meiryo UI"/>
                <a:ea typeface="Meiryo UI"/>
                <a:sym typeface="Calibri"/>
              </a:rPr>
              <a:t>イベント</a:t>
            </a:r>
          </a:p>
        </p:txBody>
      </p:sp>
      <p:sp>
        <p:nvSpPr>
          <p:cNvPr id="96" name="テキスト ボックス 95">
            <a:extLst>
              <a:ext uri="{FF2B5EF4-FFF2-40B4-BE49-F238E27FC236}">
                <a16:creationId xmlns:a16="http://schemas.microsoft.com/office/drawing/2014/main" id="{59B6DB91-C664-47A5-B77F-10FEB41C421E}"/>
              </a:ext>
            </a:extLst>
          </p:cNvPr>
          <p:cNvSpPr txBox="1"/>
          <p:nvPr/>
        </p:nvSpPr>
        <p:spPr>
          <a:xfrm>
            <a:off x="3623235" y="5523542"/>
            <a:ext cx="890252"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❾～❷</a:t>
            </a:r>
          </a:p>
        </p:txBody>
      </p:sp>
      <p:cxnSp>
        <p:nvCxnSpPr>
          <p:cNvPr id="104" name="直線矢印コネクタ 103">
            <a:extLst>
              <a:ext uri="{FF2B5EF4-FFF2-40B4-BE49-F238E27FC236}">
                <a16:creationId xmlns:a16="http://schemas.microsoft.com/office/drawing/2014/main" id="{13E0C329-9DE5-43E3-BCFA-3FDB816A3C5C}"/>
              </a:ext>
            </a:extLst>
          </p:cNvPr>
          <p:cNvCxnSpPr>
            <a:cxnSpLocks/>
          </p:cNvCxnSpPr>
          <p:nvPr/>
        </p:nvCxnSpPr>
        <p:spPr>
          <a:xfrm>
            <a:off x="7049335" y="6221320"/>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1FA931FE-D3E7-4AA4-8C2A-CB1B6F5E1A3C}"/>
              </a:ext>
            </a:extLst>
          </p:cNvPr>
          <p:cNvSpPr txBox="1"/>
          <p:nvPr/>
        </p:nvSpPr>
        <p:spPr>
          <a:xfrm>
            <a:off x="7899322" y="5626386"/>
            <a:ext cx="1706662" cy="390657"/>
          </a:xfrm>
          <a:prstGeom prst="rect">
            <a:avLst/>
          </a:prstGeom>
          <a:noFill/>
        </p:spPr>
        <p:txBody>
          <a:bodyPr wrap="square" anchor="ctr">
            <a:noAutofit/>
          </a:bodyPr>
          <a:lstStyle/>
          <a:p>
            <a:r>
              <a:rPr lang="ja-JP" altLang="en-US" sz="900" b="1" dirty="0">
                <a:latin typeface="Meiryo UI" panose="020B0604030504040204" pitchFamily="50" charset="-128"/>
                <a:ea typeface="Meiryo UI" panose="020B0604030504040204" pitchFamily="50" charset="-128"/>
              </a:rPr>
              <a:t>バイオプラスチック製品の展示</a:t>
            </a:r>
          </a:p>
        </p:txBody>
      </p:sp>
      <p:sp>
        <p:nvSpPr>
          <p:cNvPr id="72" name="四角形: 角を丸くする 71">
            <a:extLst>
              <a:ext uri="{FF2B5EF4-FFF2-40B4-BE49-F238E27FC236}">
                <a16:creationId xmlns:a16="http://schemas.microsoft.com/office/drawing/2014/main" id="{7BE251FF-F152-4D48-8F42-2C026BD55AD8}"/>
              </a:ext>
            </a:extLst>
          </p:cNvPr>
          <p:cNvSpPr/>
          <p:nvPr/>
        </p:nvSpPr>
        <p:spPr>
          <a:xfrm>
            <a:off x="3084021" y="6128298"/>
            <a:ext cx="3131609" cy="20728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テキスト ボックス 94">
            <a:extLst>
              <a:ext uri="{FF2B5EF4-FFF2-40B4-BE49-F238E27FC236}">
                <a16:creationId xmlns:a16="http://schemas.microsoft.com/office/drawing/2014/main" id="{DD39C9E2-FE1E-463A-A746-7E587071775B}"/>
              </a:ext>
            </a:extLst>
          </p:cNvPr>
          <p:cNvSpPr txBox="1"/>
          <p:nvPr/>
        </p:nvSpPr>
        <p:spPr>
          <a:xfrm>
            <a:off x="7821625" y="4564639"/>
            <a:ext cx="1706662" cy="507831"/>
          </a:xfrm>
          <a:prstGeom prst="rect">
            <a:avLst/>
          </a:prstGeom>
          <a:noFill/>
        </p:spPr>
        <p:txBody>
          <a:bodyPr wrap="square">
            <a:spAutoFit/>
          </a:bodyPr>
          <a:lstStyle/>
          <a:p>
            <a:pPr algn="ctr"/>
            <a:r>
              <a:rPr lang="ja-JP" altLang="en-US" sz="900" b="1" dirty="0">
                <a:solidFill>
                  <a:schemeClr val="tx1"/>
                </a:solidFill>
                <a:latin typeface="Meiryo UI"/>
                <a:ea typeface="Meiryo UI"/>
                <a:sym typeface="Calibri"/>
              </a:rPr>
              <a:t>清掃活動</a:t>
            </a:r>
            <a:endParaRPr lang="en-US" altLang="ja-JP" sz="900" b="1" dirty="0">
              <a:solidFill>
                <a:schemeClr val="tx1"/>
              </a:solidFill>
              <a:latin typeface="Meiryo UI"/>
              <a:ea typeface="Meiryo UI"/>
              <a:sym typeface="Calibri"/>
            </a:endParaRPr>
          </a:p>
          <a:p>
            <a:pPr algn="ctr"/>
            <a:r>
              <a:rPr lang="ja-JP" altLang="en-US" sz="900" b="1" dirty="0">
                <a:solidFill>
                  <a:schemeClr val="tx1"/>
                </a:solidFill>
                <a:latin typeface="Meiryo UI"/>
                <a:ea typeface="Meiryo UI"/>
                <a:sym typeface="Calibri"/>
              </a:rPr>
              <a:t>（愛称：ごみゼロアクション）</a:t>
            </a:r>
            <a:endParaRPr lang="en-US" altLang="ja-JP" sz="900" b="1" dirty="0">
              <a:solidFill>
                <a:schemeClr val="tx1"/>
              </a:solidFill>
              <a:latin typeface="Meiryo UI"/>
              <a:ea typeface="Meiryo UI"/>
              <a:sym typeface="Calibri"/>
            </a:endParaRPr>
          </a:p>
          <a:p>
            <a:pPr algn="ctr"/>
            <a:r>
              <a:rPr lang="ja-JP" altLang="en-US" sz="900" b="1" dirty="0">
                <a:solidFill>
                  <a:schemeClr val="tx1"/>
                </a:solidFill>
                <a:latin typeface="Meiryo UI"/>
                <a:ea typeface="Meiryo UI"/>
                <a:sym typeface="Calibri"/>
              </a:rPr>
              <a:t>の活性化</a:t>
            </a:r>
            <a:endParaRPr lang="en-US" altLang="ja-JP" sz="900" b="1" dirty="0">
              <a:solidFill>
                <a:schemeClr val="tx1"/>
              </a:solidFill>
              <a:latin typeface="Meiryo UI"/>
              <a:ea typeface="Meiryo UI"/>
              <a:sym typeface="Calibri"/>
            </a:endParaRPr>
          </a:p>
        </p:txBody>
      </p:sp>
      <p:sp>
        <p:nvSpPr>
          <p:cNvPr id="100" name="四角形: 角を丸くする 99">
            <a:extLst>
              <a:ext uri="{FF2B5EF4-FFF2-40B4-BE49-F238E27FC236}">
                <a16:creationId xmlns:a16="http://schemas.microsoft.com/office/drawing/2014/main" id="{7B1F709B-2E68-408F-9111-EC36485A9F32}"/>
              </a:ext>
            </a:extLst>
          </p:cNvPr>
          <p:cNvSpPr/>
          <p:nvPr/>
        </p:nvSpPr>
        <p:spPr>
          <a:xfrm>
            <a:off x="7150923" y="6106891"/>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四角形: 角を丸くする 108">
            <a:extLst>
              <a:ext uri="{FF2B5EF4-FFF2-40B4-BE49-F238E27FC236}">
                <a16:creationId xmlns:a16="http://schemas.microsoft.com/office/drawing/2014/main" id="{C1A0FB40-81EB-467F-9756-3A317D16916C}"/>
              </a:ext>
            </a:extLst>
          </p:cNvPr>
          <p:cNvSpPr/>
          <p:nvPr/>
        </p:nvSpPr>
        <p:spPr>
          <a:xfrm>
            <a:off x="7211903" y="5717621"/>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10" name="スライド番号プレースホルダー 9">
            <a:extLst>
              <a:ext uri="{FF2B5EF4-FFF2-40B4-BE49-F238E27FC236}">
                <a16:creationId xmlns:a16="http://schemas.microsoft.com/office/drawing/2014/main" id="{A3CFBE2D-DEC1-4B08-8C3D-DC0F2704E957}"/>
              </a:ext>
            </a:extLst>
          </p:cNvPr>
          <p:cNvSpPr>
            <a:spLocks noGrp="1"/>
          </p:cNvSpPr>
          <p:nvPr>
            <p:ph type="sldNum" sz="quarter" idx="4"/>
          </p:nvPr>
        </p:nvSpPr>
        <p:spPr/>
        <p:txBody>
          <a:bodyPr/>
          <a:lstStyle/>
          <a:p>
            <a:fld id="{199F5BD4-B66A-4E5C-B460-3CA44F38002D}" type="slidenum">
              <a:rPr lang="ja-JP" altLang="en-US" smtClean="0"/>
              <a:pPr/>
              <a:t>15</a:t>
            </a:fld>
            <a:endParaRPr lang="ja-JP" altLang="en-US"/>
          </a:p>
        </p:txBody>
      </p:sp>
    </p:spTree>
    <p:extLst>
      <p:ext uri="{BB962C8B-B14F-4D97-AF65-F5344CB8AC3E}">
        <p14:creationId xmlns:p14="http://schemas.microsoft.com/office/powerpoint/2010/main" val="2909217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EBC5E322-037D-46FE-9E68-2B4AE965A3DC}"/>
              </a:ext>
            </a:extLst>
          </p:cNvPr>
          <p:cNvSpPr txBox="1"/>
          <p:nvPr/>
        </p:nvSpPr>
        <p:spPr>
          <a:xfrm>
            <a:off x="566546" y="3881324"/>
            <a:ext cx="5292535" cy="276998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街・川・海にごみのないきれいな大阪の実現をめざし、オール大阪での</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ごみ削減や機運醸成を図ることを目的に令和</a:t>
            </a:r>
            <a:r>
              <a:rPr lang="en-US" altLang="ja-JP" sz="1200" b="1" dirty="0">
                <a:latin typeface="BIZ UDPゴシック" panose="020B0400000000000000" pitchFamily="50" charset="-128"/>
                <a:ea typeface="BIZ UDPゴシック" panose="020B0400000000000000" pitchFamily="50" charset="-128"/>
              </a:rPr>
              <a:t>6</a:t>
            </a:r>
            <a:r>
              <a:rPr lang="ja-JP" altLang="en-US" sz="1200" b="1" dirty="0">
                <a:latin typeface="BIZ UDPゴシック" panose="020B0400000000000000" pitchFamily="50" charset="-128"/>
                <a:ea typeface="BIZ UDPゴシック" panose="020B0400000000000000" pitchFamily="50" charset="-128"/>
              </a:rPr>
              <a:t>年</a:t>
            </a:r>
            <a:r>
              <a:rPr lang="en-US" altLang="ja-JP" sz="1200" b="1" dirty="0">
                <a:latin typeface="BIZ UDPゴシック" panose="020B0400000000000000" pitchFamily="50" charset="-128"/>
                <a:ea typeface="BIZ UDPゴシック" panose="020B0400000000000000" pitchFamily="50" charset="-128"/>
              </a:rPr>
              <a:t>4</a:t>
            </a:r>
            <a:r>
              <a:rPr lang="ja-JP" altLang="en-US" sz="1200" b="1" dirty="0">
                <a:latin typeface="BIZ UDPゴシック" panose="020B0400000000000000" pitchFamily="50" charset="-128"/>
                <a:ea typeface="BIZ UDPゴシック" panose="020B0400000000000000" pitchFamily="50" charset="-128"/>
              </a:rPr>
              <a:t>月から開始</a:t>
            </a:r>
            <a:endParaRPr lang="en-US" altLang="ja-JP" sz="1200" b="1" dirty="0">
              <a:latin typeface="BIZ UDPゴシック" panose="020B0400000000000000" pitchFamily="50" charset="-128"/>
              <a:ea typeface="BIZ UDPゴシック" panose="020B0400000000000000" pitchFamily="50" charset="-128"/>
            </a:endParaRPr>
          </a:p>
          <a:p>
            <a:endParaRPr lang="en-US" altLang="ja-JP" sz="1200" b="1" dirty="0">
              <a:latin typeface="BIZ UDPゴシック" panose="020B0400000000000000" pitchFamily="50" charset="-128"/>
              <a:ea typeface="BIZ UDPゴシック" panose="020B0400000000000000" pitchFamily="50" charset="-128"/>
            </a:endParaRPr>
          </a:p>
          <a:p>
            <a:r>
              <a:rPr lang="ja-JP" altLang="en-US" sz="1100" b="1" dirty="0">
                <a:latin typeface="Meiryo UI" panose="020B0604030504040204" pitchFamily="50" charset="-128"/>
                <a:ea typeface="Meiryo UI" panose="020B0604030504040204" pitchFamily="50" charset="-128"/>
              </a:rPr>
              <a:t>＜主な取組＞</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●おおさか</a:t>
            </a:r>
            <a:r>
              <a:rPr lang="en-US" altLang="ja-JP" sz="1100" b="1" dirty="0">
                <a:latin typeface="Meiryo UI" panose="020B0604030504040204" pitchFamily="50" charset="-128"/>
                <a:ea typeface="Meiryo UI" panose="020B0604030504040204" pitchFamily="50" charset="-128"/>
              </a:rPr>
              <a:t>3</a:t>
            </a:r>
            <a:r>
              <a:rPr lang="ja-JP" altLang="en-US" sz="1100" b="1" dirty="0">
                <a:latin typeface="Meiryo UI" panose="020B0604030504040204" pitchFamily="50" charset="-128"/>
                <a:ea typeface="Meiryo UI" panose="020B0604030504040204" pitchFamily="50" charset="-128"/>
              </a:rPr>
              <a:t>Ｒキャンペーンによる普及啓発</a:t>
            </a:r>
            <a:endParaRPr lang="en-US" altLang="ja-JP" sz="1100" b="1"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毎年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月から</a:t>
            </a:r>
            <a:r>
              <a:rPr lang="en-US" altLang="ja-JP" sz="1050" dirty="0">
                <a:latin typeface="Meiryo UI" panose="020B0604030504040204" pitchFamily="50" charset="-128"/>
                <a:ea typeface="Meiryo UI" panose="020B0604030504040204" pitchFamily="50" charset="-128"/>
              </a:rPr>
              <a:t>11</a:t>
            </a:r>
            <a:r>
              <a:rPr lang="ja-JP" altLang="en-US" sz="1050" dirty="0">
                <a:latin typeface="Meiryo UI" panose="020B0604030504040204" pitchFamily="50" charset="-128"/>
                <a:ea typeface="Meiryo UI" panose="020B0604030504040204" pitchFamily="50" charset="-128"/>
              </a:rPr>
              <a:t>月にかけて、３</a:t>
            </a:r>
            <a:r>
              <a:rPr lang="en-US" altLang="ja-JP" sz="1050" dirty="0">
                <a:latin typeface="Meiryo UI" panose="020B0604030504040204" pitchFamily="50" charset="-128"/>
                <a:ea typeface="Meiryo UI" panose="020B0604030504040204" pitchFamily="50" charset="-128"/>
              </a:rPr>
              <a:t>R</a:t>
            </a:r>
            <a:r>
              <a:rPr lang="ja-JP" altLang="en-US" sz="1050" dirty="0">
                <a:latin typeface="Meiryo UI" panose="020B0604030504040204" pitchFamily="50" charset="-128"/>
                <a:ea typeface="Meiryo UI" panose="020B0604030504040204" pitchFamily="50" charset="-128"/>
              </a:rPr>
              <a:t>の取組を呼びかけるキャンペーン　</a:t>
            </a:r>
            <a:endParaRPr lang="en-US" altLang="ja-JP" sz="1050" dirty="0">
              <a:latin typeface="Meiryo UI" panose="020B0604030504040204" pitchFamily="50" charset="-128"/>
              <a:ea typeface="Meiryo UI" panose="020B0604030504040204" pitchFamily="50" charset="-128"/>
            </a:endParaRPr>
          </a:p>
          <a:p>
            <a:pPr>
              <a:spcAft>
                <a:spcPts val="600"/>
              </a:spcAft>
            </a:pPr>
            <a:r>
              <a:rPr lang="ja-JP" altLang="en-US" sz="1050" dirty="0">
                <a:latin typeface="Meiryo UI" panose="020B0604030504040204" pitchFamily="50" charset="-128"/>
                <a:ea typeface="Meiryo UI" panose="020B0604030504040204" pitchFamily="50" charset="-128"/>
              </a:rPr>
              <a:t>　　を実施し、府民や事業者の自主的な３</a:t>
            </a:r>
            <a:r>
              <a:rPr lang="en-US" altLang="ja-JP" sz="1050" dirty="0">
                <a:latin typeface="Meiryo UI" panose="020B0604030504040204" pitchFamily="50" charset="-128"/>
                <a:ea typeface="Meiryo UI" panose="020B0604030504040204" pitchFamily="50" charset="-128"/>
              </a:rPr>
              <a:t>R</a:t>
            </a:r>
            <a:r>
              <a:rPr lang="ja-JP" altLang="en-US" sz="1050" dirty="0">
                <a:latin typeface="Meiryo UI" panose="020B0604030504040204" pitchFamily="50" charset="-128"/>
                <a:ea typeface="Meiryo UI" panose="020B0604030504040204" pitchFamily="50" charset="-128"/>
              </a:rPr>
              <a:t>の取組を促進</a:t>
            </a:r>
            <a:endParaRPr lang="en-US" altLang="ja-JP" sz="1100"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●マイボトル等の利用促進</a:t>
            </a:r>
            <a:endParaRPr lang="en-US" altLang="ja-JP" sz="1100" b="1"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マイ容器やマイボトルで食料品や飲み物などの持ち帰りが可能な</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店舗等を検索できるウェブサイト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おおさかほかさんマップ</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等により</a:t>
            </a:r>
            <a:endParaRPr lang="en-US" altLang="ja-JP" sz="1050" dirty="0">
              <a:latin typeface="Meiryo UI" panose="020B0604030504040204" pitchFamily="50" charset="-128"/>
              <a:ea typeface="Meiryo UI" panose="020B0604030504040204" pitchFamily="50" charset="-128"/>
            </a:endParaRPr>
          </a:p>
          <a:p>
            <a:pPr>
              <a:spcAft>
                <a:spcPts val="600"/>
              </a:spcAft>
            </a:pPr>
            <a:r>
              <a:rPr lang="ja-JP" altLang="en-US" sz="1050" dirty="0">
                <a:latin typeface="Meiryo UI" panose="020B0604030504040204" pitchFamily="50" charset="-128"/>
                <a:ea typeface="Meiryo UI" panose="020B0604030504040204" pitchFamily="50" charset="-128"/>
              </a:rPr>
              <a:t>　　マイボトル等の利用を促進</a:t>
            </a:r>
          </a:p>
          <a:p>
            <a:r>
              <a:rPr lang="ja-JP" altLang="en-US" sz="1100" b="1" dirty="0">
                <a:latin typeface="Meiryo UI" panose="020B0604030504040204" pitchFamily="50" charset="-128"/>
                <a:ea typeface="Meiryo UI" panose="020B0604030504040204" pitchFamily="50" charset="-128"/>
              </a:rPr>
              <a:t>●清掃活動（愛称：ごみゼロアクション）の活性化</a:t>
            </a:r>
          </a:p>
          <a:p>
            <a:r>
              <a:rPr lang="ja-JP" altLang="en-US" sz="1100" b="1"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府が旗振り役となり官民連携で府域で広く展開</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（海や川での回収も含む）</a:t>
            </a:r>
            <a:endParaRPr lang="en-US" altLang="ja-JP" sz="105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p:txBody>
      </p:sp>
      <p:sp>
        <p:nvSpPr>
          <p:cNvPr id="39" name="四角形: 角を丸くする 38">
            <a:extLst>
              <a:ext uri="{FF2B5EF4-FFF2-40B4-BE49-F238E27FC236}">
                <a16:creationId xmlns:a16="http://schemas.microsoft.com/office/drawing/2014/main" id="{0BAA8794-78F2-46F7-BC36-6F9806639517}"/>
              </a:ext>
            </a:extLst>
          </p:cNvPr>
          <p:cNvSpPr/>
          <p:nvPr/>
        </p:nvSpPr>
        <p:spPr>
          <a:xfrm>
            <a:off x="503178" y="2069836"/>
            <a:ext cx="5360553" cy="829952"/>
          </a:xfrm>
          <a:prstGeom prst="roundRect">
            <a:avLst>
              <a:gd name="adj" fmla="val 4425"/>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6122329" y="1875015"/>
            <a:ext cx="3506578" cy="4104039"/>
            <a:chOff x="5249191" y="1459555"/>
            <a:chExt cx="6692914" cy="3746042"/>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59555"/>
              <a:ext cx="6676545" cy="3746042"/>
            </a:xfrm>
            <a:prstGeom prst="roundRect">
              <a:avLst>
                <a:gd name="adj" fmla="val 6929"/>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249191" y="1497819"/>
              <a:ext cx="2465659" cy="587274"/>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588AD56F-525B-4775-B6BF-5E582E1C1CA0}"/>
              </a:ext>
            </a:extLst>
          </p:cNvPr>
          <p:cNvSpPr/>
          <p:nvPr/>
        </p:nvSpPr>
        <p:spPr>
          <a:xfrm>
            <a:off x="387054" y="1860082"/>
            <a:ext cx="5628974" cy="4725789"/>
          </a:xfrm>
          <a:prstGeom prst="rect">
            <a:avLst/>
          </a:prstGeom>
          <a:noFill/>
          <a:ln w="127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34" name="タイトル 2">
            <a:extLst>
              <a:ext uri="{FF2B5EF4-FFF2-40B4-BE49-F238E27FC236}">
                <a16:creationId xmlns:a16="http://schemas.microsoft.com/office/drawing/2014/main" id="{95FFE816-1073-40AC-B93C-8EAAE0DB7C44}"/>
              </a:ext>
            </a:extLst>
          </p:cNvPr>
          <p:cNvSpPr txBox="1">
            <a:spLocks noChangeAspect="1"/>
          </p:cNvSpPr>
          <p:nvPr/>
        </p:nvSpPr>
        <p:spPr>
          <a:xfrm>
            <a:off x="2400139" y="1012648"/>
            <a:ext cx="7231778" cy="71339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2600" i="0" dirty="0">
                <a:solidFill>
                  <a:srgbClr val="222222"/>
                </a:solidFill>
                <a:effectLst/>
                <a:latin typeface="BIZ UDPゴシック" panose="020B0400000000000000" pitchFamily="50" charset="-128"/>
                <a:ea typeface="BIZ UDPゴシック" panose="020B0400000000000000" pitchFamily="50" charset="-128"/>
              </a:rPr>
              <a:t>海洋プラスチックごみによる新たな汚染ゼロに</a:t>
            </a:r>
            <a:endParaRPr lang="ja-JP" altLang="en-US" sz="2600" dirty="0">
              <a:latin typeface="BIZ UDPゴシック" panose="020B0400000000000000" pitchFamily="50" charset="-128"/>
              <a:ea typeface="BIZ UDPゴシック" panose="020B0400000000000000" pitchFamily="50" charset="-128"/>
            </a:endParaRPr>
          </a:p>
        </p:txBody>
      </p:sp>
      <p:grpSp>
        <p:nvGrpSpPr>
          <p:cNvPr id="35" name="グループ化 34">
            <a:extLst>
              <a:ext uri="{FF2B5EF4-FFF2-40B4-BE49-F238E27FC236}">
                <a16:creationId xmlns:a16="http://schemas.microsoft.com/office/drawing/2014/main" id="{00B5DFCF-4EA4-4848-96AE-5CF4FD7297B3}"/>
              </a:ext>
            </a:extLst>
          </p:cNvPr>
          <p:cNvGrpSpPr/>
          <p:nvPr/>
        </p:nvGrpSpPr>
        <p:grpSpPr>
          <a:xfrm>
            <a:off x="312204" y="259048"/>
            <a:ext cx="8667203" cy="452920"/>
            <a:chOff x="312204" y="259048"/>
            <a:chExt cx="7100747" cy="452920"/>
          </a:xfrm>
        </p:grpSpPr>
        <p:sp>
          <p:nvSpPr>
            <p:cNvPr id="36" name="正方形/長方形 35">
              <a:extLst>
                <a:ext uri="{FF2B5EF4-FFF2-40B4-BE49-F238E27FC236}">
                  <a16:creationId xmlns:a16="http://schemas.microsoft.com/office/drawing/2014/main" id="{F6CB2B65-6D1C-4BA4-B5FE-806548F64AAC}"/>
                </a:ext>
              </a:extLst>
            </p:cNvPr>
            <p:cNvSpPr/>
            <p:nvPr/>
          </p:nvSpPr>
          <p:spPr>
            <a:xfrm>
              <a:off x="312204" y="539203"/>
              <a:ext cx="5432115" cy="1487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37" name="タイトル 2">
              <a:extLst>
                <a:ext uri="{FF2B5EF4-FFF2-40B4-BE49-F238E27FC236}">
                  <a16:creationId xmlns:a16="http://schemas.microsoft.com/office/drawing/2014/main" id="{55583514-3F4B-4EEF-8803-7C30A0BE56CA}"/>
                </a:ext>
              </a:extLst>
            </p:cNvPr>
            <p:cNvSpPr txBox="1">
              <a:spLocks/>
            </p:cNvSpPr>
            <p:nvPr/>
          </p:nvSpPr>
          <p:spPr>
            <a:xfrm>
              <a:off x="751776" y="259048"/>
              <a:ext cx="6661175"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大阪ブルー・オーシャン・ビジョン</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～ごみゼロプロジェクト～</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2" name="図 41">
              <a:extLst>
                <a:ext uri="{FF2B5EF4-FFF2-40B4-BE49-F238E27FC236}">
                  <a16:creationId xmlns:a16="http://schemas.microsoft.com/office/drawing/2014/main" id="{23D926B6-6C35-4851-9068-44A4B4E21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3" name="図 42">
            <a:extLst>
              <a:ext uri="{FF2B5EF4-FFF2-40B4-BE49-F238E27FC236}">
                <a16:creationId xmlns:a16="http://schemas.microsoft.com/office/drawing/2014/main" id="{CA242816-03BC-4D00-B40D-42EB4139A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27" name="二等辺三角形 26">
            <a:extLst>
              <a:ext uri="{FF2B5EF4-FFF2-40B4-BE49-F238E27FC236}">
                <a16:creationId xmlns:a16="http://schemas.microsoft.com/office/drawing/2014/main" id="{AD5FAE0A-8D6D-479D-8027-506C54C701ED}"/>
              </a:ext>
            </a:extLst>
          </p:cNvPr>
          <p:cNvSpPr/>
          <p:nvPr/>
        </p:nvSpPr>
        <p:spPr>
          <a:xfrm rot="10800000">
            <a:off x="2249469" y="2950289"/>
            <a:ext cx="1925119" cy="143966"/>
          </a:xfrm>
          <a:prstGeom prst="triangle">
            <a:avLst/>
          </a:prstGeom>
          <a:solidFill>
            <a:schemeClr val="accent5">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54" name="テキスト ボックス 1">
            <a:extLst>
              <a:ext uri="{FF2B5EF4-FFF2-40B4-BE49-F238E27FC236}">
                <a16:creationId xmlns:a16="http://schemas.microsoft.com/office/drawing/2014/main" id="{F06F0ACD-E670-4E27-9F28-E5A8E401C892}"/>
              </a:ext>
            </a:extLst>
          </p:cNvPr>
          <p:cNvSpPr txBox="1"/>
          <p:nvPr/>
        </p:nvSpPr>
        <p:spPr>
          <a:xfrm>
            <a:off x="784298" y="3108782"/>
            <a:ext cx="5043983" cy="415498"/>
          </a:xfrm>
          <a:prstGeom prst="rect">
            <a:avLst/>
          </a:prstGeom>
          <a:noFill/>
          <a:ln>
            <a:solidFill>
              <a:schemeClr val="accent5">
                <a:lumMod val="75000"/>
              </a:schemeClr>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50" b="1" kern="100" dirty="0">
                <a:latin typeface="BIZ UDPゴシック" panose="020B0400000000000000" pitchFamily="50" charset="-128"/>
                <a:ea typeface="BIZ UDPゴシック" panose="020B0400000000000000" pitchFamily="50" charset="-128"/>
                <a:cs typeface="Courier New" panose="02070309020205020404" pitchFamily="49" charset="0"/>
              </a:rPr>
              <a:t>府民や事業者などあらゆる主体と連携し、プラスチックごみのさらなる削減に</a:t>
            </a:r>
            <a:endParaRPr lang="en-US" altLang="ja-JP" sz="1050" b="1" kern="100" dirty="0">
              <a:latin typeface="BIZ UDPゴシック" panose="020B0400000000000000" pitchFamily="50" charset="-128"/>
              <a:ea typeface="BIZ UDPゴシック" panose="020B0400000000000000" pitchFamily="50" charset="-128"/>
              <a:cs typeface="Courier New" panose="02070309020205020404" pitchFamily="49" charset="0"/>
            </a:endParaRPr>
          </a:p>
          <a:p>
            <a:pPr algn="ctr"/>
            <a:r>
              <a:rPr lang="ja-JP" altLang="en-US" sz="1050" b="1" kern="100" dirty="0">
                <a:latin typeface="BIZ UDPゴシック" panose="020B0400000000000000" pitchFamily="50" charset="-128"/>
                <a:ea typeface="BIZ UDPゴシック" panose="020B0400000000000000" pitchFamily="50" charset="-128"/>
                <a:cs typeface="Courier New" panose="02070309020205020404" pitchFamily="49" charset="0"/>
              </a:rPr>
              <a:t>積極的に取り組む</a:t>
            </a:r>
            <a:endParaRPr lang="en-US" altLang="ja-JP" sz="1050" b="1" kern="100" dirty="0">
              <a:latin typeface="BIZ UDPゴシック" panose="020B0400000000000000" pitchFamily="50" charset="-128"/>
              <a:ea typeface="BIZ UDPゴシック" panose="020B0400000000000000" pitchFamily="50" charset="-128"/>
              <a:cs typeface="Courier New" panose="02070309020205020404" pitchFamily="49" charset="0"/>
            </a:endParaRPr>
          </a:p>
        </p:txBody>
      </p:sp>
      <p:pic>
        <p:nvPicPr>
          <p:cNvPr id="55" name="Picture 2">
            <a:extLst>
              <a:ext uri="{FF2B5EF4-FFF2-40B4-BE49-F238E27FC236}">
                <a16:creationId xmlns:a16="http://schemas.microsoft.com/office/drawing/2014/main" id="{1705F7FA-1851-426B-9482-B49599F22C8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6099" y="4167707"/>
            <a:ext cx="783605" cy="109943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5EB076FD-3F13-4E4F-94E0-7E0F68EB76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8212" y="4866434"/>
            <a:ext cx="808475" cy="896672"/>
          </a:xfrm>
          <a:prstGeom prst="rect">
            <a:avLst/>
          </a:prstGeom>
        </p:spPr>
      </p:pic>
      <p:pic>
        <p:nvPicPr>
          <p:cNvPr id="58" name="図 57">
            <a:extLst>
              <a:ext uri="{FF2B5EF4-FFF2-40B4-BE49-F238E27FC236}">
                <a16:creationId xmlns:a16="http://schemas.microsoft.com/office/drawing/2014/main" id="{BBBE1889-455A-454E-A6B6-845547F4A0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3114" y="5281025"/>
            <a:ext cx="659540" cy="703428"/>
          </a:xfrm>
          <a:prstGeom prst="rect">
            <a:avLst/>
          </a:prstGeom>
        </p:spPr>
      </p:pic>
      <p:sp>
        <p:nvSpPr>
          <p:cNvPr id="29" name="四角形: 角を丸くする 28">
            <a:extLst>
              <a:ext uri="{FF2B5EF4-FFF2-40B4-BE49-F238E27FC236}">
                <a16:creationId xmlns:a16="http://schemas.microsoft.com/office/drawing/2014/main" id="{C27782EE-7297-42EB-855A-377E04E30882}"/>
              </a:ext>
            </a:extLst>
          </p:cNvPr>
          <p:cNvSpPr/>
          <p:nvPr/>
        </p:nvSpPr>
        <p:spPr>
          <a:xfrm>
            <a:off x="1624765" y="1945806"/>
            <a:ext cx="2886842" cy="25200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大阪ブルー・オーシャン・ビジョンとは</a:t>
            </a:r>
          </a:p>
        </p:txBody>
      </p:sp>
      <p:sp>
        <p:nvSpPr>
          <p:cNvPr id="53" name="テキスト ボックス 52">
            <a:extLst>
              <a:ext uri="{FF2B5EF4-FFF2-40B4-BE49-F238E27FC236}">
                <a16:creationId xmlns:a16="http://schemas.microsoft.com/office/drawing/2014/main" id="{9C898685-E77A-4879-9386-DF9C7CEABCC0}"/>
              </a:ext>
            </a:extLst>
          </p:cNvPr>
          <p:cNvSpPr txBox="1"/>
          <p:nvPr/>
        </p:nvSpPr>
        <p:spPr>
          <a:xfrm>
            <a:off x="6130905" y="2247564"/>
            <a:ext cx="3609950" cy="2770672"/>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・令和６年４月から</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OSAKA</a:t>
            </a:r>
            <a:r>
              <a:rPr lang="ja-JP" altLang="en-US" sz="1400" dirty="0">
                <a:latin typeface="BIZ UDPゴシック" panose="020B0400000000000000" pitchFamily="50" charset="-128"/>
                <a:ea typeface="BIZ UDPゴシック" panose="020B0400000000000000" pitchFamily="50" charset="-128"/>
              </a:rPr>
              <a:t>ごみゼロ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プロジェクトを開始</a:t>
            </a:r>
            <a:endParaRPr lang="en-US" altLang="ja-JP" sz="1400" dirty="0">
              <a:latin typeface="BIZ UDPゴシック" panose="020B0400000000000000" pitchFamily="50" charset="-128"/>
              <a:ea typeface="BIZ UDPゴシック" panose="020B0400000000000000" pitchFamily="50" charset="-128"/>
            </a:endParaRPr>
          </a:p>
          <a:p>
            <a:pPr>
              <a:lnSpc>
                <a:spcPts val="800"/>
              </a:lnSpc>
            </a:pP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・「ごみゼロ」に</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ちなみ、</a:t>
            </a:r>
            <a:r>
              <a:rPr lang="en-US" altLang="ja-JP" sz="1400" dirty="0">
                <a:latin typeface="BIZ UDPゴシック" panose="020B0400000000000000" pitchFamily="50" charset="-128"/>
                <a:ea typeface="BIZ UDPゴシック" panose="020B0400000000000000" pitchFamily="50" charset="-128"/>
              </a:rPr>
              <a:t>5</a:t>
            </a:r>
            <a:r>
              <a:rPr lang="ja-JP" altLang="en-US" sz="1400" dirty="0">
                <a:latin typeface="BIZ UDPゴシック" panose="020B0400000000000000" pitchFamily="50" charset="-128"/>
                <a:ea typeface="BIZ UDPゴシック" panose="020B0400000000000000" pitchFamily="50" charset="-128"/>
              </a:rPr>
              <a:t>月</a:t>
            </a:r>
            <a:r>
              <a:rPr lang="en-US" altLang="ja-JP" sz="1400" dirty="0">
                <a:latin typeface="BIZ UDPゴシック" panose="020B0400000000000000" pitchFamily="50" charset="-128"/>
                <a:ea typeface="BIZ UDPゴシック" panose="020B0400000000000000" pitchFamily="50" charset="-128"/>
              </a:rPr>
              <a:t>30</a:t>
            </a:r>
            <a:r>
              <a:rPr lang="ja-JP" altLang="en-US" sz="1400" dirty="0">
                <a:latin typeface="BIZ UDPゴシック" panose="020B0400000000000000" pitchFamily="50" charset="-128"/>
                <a:ea typeface="BIZ UDPゴシック" panose="020B0400000000000000" pitchFamily="50" charset="-128"/>
              </a:rPr>
              <a:t>日</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に淀川河川敷で</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清掃イベントを開催</a:t>
            </a:r>
            <a:endParaRPr lang="en-US" altLang="ja-JP" sz="1400" dirty="0">
              <a:latin typeface="BIZ UDPゴシック" panose="020B0400000000000000" pitchFamily="50" charset="-128"/>
              <a:ea typeface="BIZ UDPゴシック" panose="020B0400000000000000" pitchFamily="50" charset="-128"/>
            </a:endParaRPr>
          </a:p>
          <a:p>
            <a:pPr>
              <a:lnSpc>
                <a:spcPts val="800"/>
              </a:lnSpc>
            </a:pP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・令和</a:t>
            </a:r>
            <a:r>
              <a:rPr lang="en-US" altLang="ja-JP" sz="1400" dirty="0">
                <a:latin typeface="BIZ UDPゴシック" panose="020B0400000000000000" pitchFamily="50" charset="-128"/>
                <a:ea typeface="BIZ UDPゴシック" panose="020B0400000000000000" pitchFamily="50" charset="-128"/>
              </a:rPr>
              <a:t>6</a:t>
            </a:r>
            <a:r>
              <a:rPr lang="ja-JP" altLang="en-US" sz="1400" dirty="0">
                <a:latin typeface="BIZ UDPゴシック" panose="020B0400000000000000" pitchFamily="50" charset="-128"/>
                <a:ea typeface="BIZ UDPゴシック" panose="020B0400000000000000" pitchFamily="50" charset="-128"/>
              </a:rPr>
              <a:t>年９～</a:t>
            </a:r>
            <a:r>
              <a:rPr lang="en-US" altLang="ja-JP" sz="1400" dirty="0">
                <a:latin typeface="BIZ UDPゴシック" panose="020B0400000000000000" pitchFamily="50" charset="-128"/>
                <a:ea typeface="BIZ UDPゴシック" panose="020B0400000000000000" pitchFamily="50" charset="-128"/>
              </a:rPr>
              <a:t>11</a:t>
            </a:r>
            <a:r>
              <a:rPr lang="ja-JP" altLang="en-US" sz="1400" dirty="0">
                <a:latin typeface="BIZ UDPゴシック" panose="020B0400000000000000" pitchFamily="50" charset="-128"/>
                <a:ea typeface="BIZ UDPゴシック" panose="020B0400000000000000" pitchFamily="50" charset="-128"/>
              </a:rPr>
              <a:t>月を重点期間として</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清掃活動を実施</a:t>
            </a:r>
            <a:endParaRPr lang="en-US" altLang="ja-JP" sz="1400" dirty="0">
              <a:latin typeface="BIZ UDPゴシック" panose="020B0400000000000000" pitchFamily="50" charset="-128"/>
              <a:ea typeface="BIZ UDPゴシック" panose="020B0400000000000000" pitchFamily="50" charset="-128"/>
            </a:endParaRPr>
          </a:p>
          <a:p>
            <a:pPr>
              <a:lnSpc>
                <a:spcPts val="1500"/>
              </a:lnSpc>
            </a:pPr>
            <a:br>
              <a:rPr lang="en-US" altLang="ja-JP" sz="1400"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・参加人数　延べ約２０万人</a:t>
            </a:r>
            <a:r>
              <a:rPr lang="ja-JP" altLang="en-US" sz="1000" dirty="0">
                <a:latin typeface="BIZ UDPゴシック" panose="020B0400000000000000" pitchFamily="50" charset="-128"/>
                <a:ea typeface="BIZ UDPゴシック" panose="020B0400000000000000" pitchFamily="50" charset="-128"/>
              </a:rPr>
              <a:t>（令和</a:t>
            </a:r>
            <a:r>
              <a:rPr lang="en-US" altLang="ja-JP" sz="1000" dirty="0">
                <a:latin typeface="BIZ UDPゴシック" panose="020B0400000000000000" pitchFamily="50" charset="-128"/>
                <a:ea typeface="BIZ UDPゴシック" panose="020B0400000000000000" pitchFamily="50" charset="-128"/>
              </a:rPr>
              <a:t>6</a:t>
            </a:r>
            <a:r>
              <a:rPr lang="ja-JP" altLang="en-US" sz="1000" dirty="0">
                <a:latin typeface="BIZ UDPゴシック" panose="020B0400000000000000" pitchFamily="50" charset="-128"/>
                <a:ea typeface="BIZ UDPゴシック" panose="020B0400000000000000" pitchFamily="50" charset="-128"/>
              </a:rPr>
              <a:t>年１０月末時点）</a:t>
            </a:r>
            <a:endParaRPr lang="en-US" altLang="ja-JP" sz="10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00564F5A-1238-4B39-901B-6A13C41F702D}"/>
              </a:ext>
            </a:extLst>
          </p:cNvPr>
          <p:cNvSpPr txBox="1"/>
          <p:nvPr/>
        </p:nvSpPr>
        <p:spPr>
          <a:xfrm>
            <a:off x="2666791" y="2606928"/>
            <a:ext cx="3196940" cy="253916"/>
          </a:xfrm>
          <a:prstGeom prst="rect">
            <a:avLst/>
          </a:prstGeom>
          <a:noFill/>
        </p:spPr>
        <p:txBody>
          <a:bodyPr wrap="square">
            <a:spAutoFit/>
          </a:bodyPr>
          <a:lstStyle/>
          <a:p>
            <a:r>
              <a:rPr lang="en-US" altLang="ja-JP" sz="1050" dirty="0">
                <a:solidFill>
                  <a:srgbClr val="222222"/>
                </a:solidFill>
                <a:latin typeface="Meiryo UI" panose="020B0604030504040204" pitchFamily="50" charset="-128"/>
                <a:ea typeface="Meiryo UI" panose="020B0604030504040204" pitchFamily="50" charset="-128"/>
              </a:rPr>
              <a:t>※2023</a:t>
            </a:r>
            <a:r>
              <a:rPr lang="ja-JP" altLang="en-US" sz="1050" dirty="0">
                <a:solidFill>
                  <a:srgbClr val="222222"/>
                </a:solidFill>
                <a:latin typeface="Meiryo UI" panose="020B0604030504040204" pitchFamily="50" charset="-128"/>
                <a:ea typeface="Meiryo UI" panose="020B0604030504040204" pitchFamily="50" charset="-128"/>
              </a:rPr>
              <a:t>年 </a:t>
            </a:r>
            <a:r>
              <a:rPr lang="en-US" altLang="ja-JP" sz="1050" dirty="0">
                <a:solidFill>
                  <a:srgbClr val="222222"/>
                </a:solidFill>
                <a:latin typeface="Meiryo UI" panose="020B0604030504040204" pitchFamily="50" charset="-128"/>
                <a:ea typeface="Meiryo UI" panose="020B0604030504040204" pitchFamily="50" charset="-128"/>
              </a:rPr>
              <a:t>G7</a:t>
            </a:r>
            <a:r>
              <a:rPr lang="ja-JP" altLang="en-US" sz="1050" dirty="0">
                <a:solidFill>
                  <a:srgbClr val="222222"/>
                </a:solidFill>
                <a:latin typeface="Meiryo UI" panose="020B0604030504040204" pitchFamily="50" charset="-128"/>
                <a:ea typeface="Meiryo UI" panose="020B0604030504040204" pitchFamily="50" charset="-128"/>
              </a:rPr>
              <a:t>広島サミットで</a:t>
            </a:r>
            <a:r>
              <a:rPr lang="ja-JP" altLang="en-US" sz="1050" b="1" dirty="0">
                <a:solidFill>
                  <a:srgbClr val="222222"/>
                </a:solidFill>
                <a:latin typeface="Meiryo UI" panose="020B0604030504040204" pitchFamily="50" charset="-128"/>
                <a:ea typeface="Meiryo UI" panose="020B0604030504040204" pitchFamily="50" charset="-128"/>
              </a:rPr>
              <a:t>目標を</a:t>
            </a:r>
            <a:r>
              <a:rPr lang="en-US" altLang="ja-JP" sz="1050" b="1" dirty="0">
                <a:solidFill>
                  <a:srgbClr val="222222"/>
                </a:solidFill>
                <a:latin typeface="Meiryo UI" panose="020B0604030504040204" pitchFamily="50" charset="-128"/>
                <a:ea typeface="Meiryo UI" panose="020B0604030504040204" pitchFamily="50" charset="-128"/>
              </a:rPr>
              <a:t>2040</a:t>
            </a:r>
            <a:r>
              <a:rPr lang="ja-JP" altLang="en-US" sz="1050" b="1" dirty="0">
                <a:solidFill>
                  <a:srgbClr val="222222"/>
                </a:solidFill>
                <a:latin typeface="Meiryo UI" panose="020B0604030504040204" pitchFamily="50" charset="-128"/>
                <a:ea typeface="Meiryo UI" panose="020B0604030504040204" pitchFamily="50" charset="-128"/>
              </a:rPr>
              <a:t>年に前倒し</a:t>
            </a:r>
            <a:endParaRPr lang="en-US" altLang="ja-JP" sz="1050" b="1" dirty="0">
              <a:solidFill>
                <a:srgbClr val="222222"/>
              </a:solidFill>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4F731151-A146-4B4B-8605-A3CB5DA4E4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30971" y="5979074"/>
            <a:ext cx="1951208" cy="478825"/>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E8162B87-8C9B-4B28-8696-16070D8A929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54423" y="2022975"/>
            <a:ext cx="1499326" cy="843371"/>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303F12FD-873D-4BE3-BE2E-9CCD8837BEFF}"/>
              </a:ext>
            </a:extLst>
          </p:cNvPr>
          <p:cNvSpPr txBox="1"/>
          <p:nvPr/>
        </p:nvSpPr>
        <p:spPr>
          <a:xfrm>
            <a:off x="6085653" y="4941064"/>
            <a:ext cx="1591857" cy="416313"/>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pic>
        <p:nvPicPr>
          <p:cNvPr id="20" name="図 19">
            <a:extLst>
              <a:ext uri="{FF2B5EF4-FFF2-40B4-BE49-F238E27FC236}">
                <a16:creationId xmlns:a16="http://schemas.microsoft.com/office/drawing/2014/main" id="{B1714A62-95E0-4638-BB43-C75F618AB46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61568" y="2920212"/>
            <a:ext cx="1457378" cy="964605"/>
          </a:xfrm>
          <a:prstGeom prst="rect">
            <a:avLst/>
          </a:prstGeom>
        </p:spPr>
      </p:pic>
      <p:sp>
        <p:nvSpPr>
          <p:cNvPr id="33" name="テキスト ボックス 32">
            <a:extLst>
              <a:ext uri="{FF2B5EF4-FFF2-40B4-BE49-F238E27FC236}">
                <a16:creationId xmlns:a16="http://schemas.microsoft.com/office/drawing/2014/main" id="{119C5737-CBFF-478C-8015-38F2530CD174}"/>
              </a:ext>
            </a:extLst>
          </p:cNvPr>
          <p:cNvSpPr txBox="1"/>
          <p:nvPr/>
        </p:nvSpPr>
        <p:spPr>
          <a:xfrm>
            <a:off x="6245288" y="6035507"/>
            <a:ext cx="3336650" cy="553489"/>
          </a:xfrm>
          <a:prstGeom prst="rect">
            <a:avLst/>
          </a:prstGeom>
          <a:ln w="28575" cmpd="db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ja-JP" altLang="en-US" b="1" dirty="0">
                <a:solidFill>
                  <a:schemeClr val="tx1"/>
                </a:solidFill>
                <a:latin typeface="Meiryo UI" panose="020B0604030504040204" pitchFamily="50" charset="-128"/>
                <a:ea typeface="Meiryo UI" panose="020B0604030504040204" pitchFamily="50" charset="-128"/>
              </a:rPr>
              <a:t>参加団体募集中！</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8B15CBA6-B4AB-4845-A643-B2C4DB91E7A4}"/>
              </a:ext>
            </a:extLst>
          </p:cNvPr>
          <p:cNvSpPr txBox="1"/>
          <p:nvPr/>
        </p:nvSpPr>
        <p:spPr>
          <a:xfrm>
            <a:off x="576375" y="2215056"/>
            <a:ext cx="5439653" cy="446276"/>
          </a:xfrm>
          <a:prstGeom prst="rect">
            <a:avLst/>
          </a:prstGeom>
          <a:noFill/>
        </p:spPr>
        <p:txBody>
          <a:bodyPr wrap="square">
            <a:spAutoFit/>
          </a:bodyPr>
          <a:lstStyle/>
          <a:p>
            <a:r>
              <a:rPr lang="ja-JP" altLang="en-US" sz="1100" b="0" i="0" dirty="0">
                <a:solidFill>
                  <a:srgbClr val="222222"/>
                </a:solidFill>
                <a:effectLst/>
                <a:latin typeface="BIZ UDPゴシック" panose="020B0400000000000000" pitchFamily="50" charset="-128"/>
                <a:ea typeface="BIZ UDPゴシック" panose="020B0400000000000000" pitchFamily="50" charset="-128"/>
              </a:rPr>
              <a:t>・</a:t>
            </a:r>
            <a:r>
              <a:rPr lang="en-US" altLang="ja-JP" sz="1100" b="0" i="0" dirty="0">
                <a:solidFill>
                  <a:srgbClr val="222222"/>
                </a:solidFill>
                <a:effectLst/>
                <a:latin typeface="BIZ UDPゴシック" panose="020B0400000000000000" pitchFamily="50" charset="-128"/>
                <a:ea typeface="BIZ UDPゴシック" panose="020B0400000000000000" pitchFamily="50" charset="-128"/>
              </a:rPr>
              <a:t>2019</a:t>
            </a:r>
            <a:r>
              <a:rPr lang="ja-JP" altLang="en-US" sz="1100" b="0" i="0" dirty="0">
                <a:solidFill>
                  <a:srgbClr val="222222"/>
                </a:solidFill>
                <a:effectLst/>
                <a:latin typeface="BIZ UDPゴシック" panose="020B0400000000000000" pitchFamily="50" charset="-128"/>
                <a:ea typeface="BIZ UDPゴシック" panose="020B0400000000000000" pitchFamily="50" charset="-128"/>
              </a:rPr>
              <a:t>年</a:t>
            </a:r>
            <a:r>
              <a:rPr lang="en-US" altLang="ja-JP" sz="1100" b="0" i="0" dirty="0">
                <a:solidFill>
                  <a:srgbClr val="222222"/>
                </a:solidFill>
                <a:effectLst/>
                <a:latin typeface="BIZ UDPゴシック" panose="020B0400000000000000" pitchFamily="50" charset="-128"/>
                <a:ea typeface="BIZ UDPゴシック" panose="020B0400000000000000" pitchFamily="50" charset="-128"/>
              </a:rPr>
              <a:t>G20</a:t>
            </a:r>
            <a:r>
              <a:rPr lang="ja-JP" altLang="en-US" sz="1100" b="0" i="0" dirty="0">
                <a:solidFill>
                  <a:srgbClr val="222222"/>
                </a:solidFill>
                <a:effectLst/>
                <a:latin typeface="BIZ UDPゴシック" panose="020B0400000000000000" pitchFamily="50" charset="-128"/>
                <a:ea typeface="BIZ UDPゴシック" panose="020B0400000000000000" pitchFamily="50" charset="-128"/>
              </a:rPr>
              <a:t>大阪サミットで共有された共通のグローバルなビジョン</a:t>
            </a:r>
            <a:endParaRPr lang="en-US" altLang="ja-JP" sz="11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1100" b="0" i="0" dirty="0">
                <a:solidFill>
                  <a:srgbClr val="222222"/>
                </a:solidFill>
                <a:effectLst/>
                <a:latin typeface="BIZ UDPゴシック" panose="020B0400000000000000" pitchFamily="50" charset="-128"/>
                <a:ea typeface="BIZ UDPゴシック" panose="020B0400000000000000" pitchFamily="50" charset="-128"/>
              </a:rPr>
              <a:t>　</a:t>
            </a:r>
            <a:r>
              <a:rPr lang="ja-JP" altLang="en-US" sz="1200" b="1" i="0" dirty="0">
                <a:solidFill>
                  <a:srgbClr val="222222"/>
                </a:solidFill>
                <a:effectLst/>
                <a:latin typeface="BIZ UDPゴシック" panose="020B0400000000000000" pitchFamily="50" charset="-128"/>
                <a:ea typeface="BIZ UDPゴシック" panose="020B0400000000000000" pitchFamily="50" charset="-128"/>
              </a:rPr>
              <a:t>「</a:t>
            </a:r>
            <a:r>
              <a:rPr lang="en-US" altLang="ja-JP" sz="1200" b="1" i="0" dirty="0">
                <a:solidFill>
                  <a:srgbClr val="222222"/>
                </a:solidFill>
                <a:effectLst/>
                <a:latin typeface="BIZ UDPゴシック" panose="020B0400000000000000" pitchFamily="50" charset="-128"/>
                <a:ea typeface="BIZ UDPゴシック" panose="020B0400000000000000" pitchFamily="50" charset="-128"/>
              </a:rPr>
              <a:t>2050</a:t>
            </a:r>
            <a:r>
              <a:rPr lang="ja-JP" altLang="en-US" sz="1200" b="1" i="0" dirty="0">
                <a:solidFill>
                  <a:srgbClr val="222222"/>
                </a:solidFill>
                <a:effectLst/>
                <a:latin typeface="BIZ UDPゴシック" panose="020B0400000000000000" pitchFamily="50" charset="-128"/>
                <a:ea typeface="BIZ UDPゴシック" panose="020B0400000000000000" pitchFamily="50" charset="-128"/>
              </a:rPr>
              <a:t>年までに海洋プラスチックごみによる追加的な汚染をゼロにする」</a:t>
            </a:r>
            <a:endParaRPr lang="en-US" altLang="ja-JP" sz="1200" b="1"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50" name="四角形: 角を丸くする 49">
            <a:extLst>
              <a:ext uri="{FF2B5EF4-FFF2-40B4-BE49-F238E27FC236}">
                <a16:creationId xmlns:a16="http://schemas.microsoft.com/office/drawing/2014/main" id="{71D5C315-6FD9-4BD7-A075-B3D92B481267}"/>
              </a:ext>
            </a:extLst>
          </p:cNvPr>
          <p:cNvSpPr/>
          <p:nvPr/>
        </p:nvSpPr>
        <p:spPr>
          <a:xfrm>
            <a:off x="487483" y="3733273"/>
            <a:ext cx="5439652" cy="2769989"/>
          </a:xfrm>
          <a:prstGeom prst="roundRect">
            <a:avLst>
              <a:gd name="adj" fmla="val 4370"/>
            </a:avLst>
          </a:prstGeom>
          <a:noFill/>
          <a:ln w="285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10">
            <a:extLst>
              <a:ext uri="{FF2B5EF4-FFF2-40B4-BE49-F238E27FC236}">
                <a16:creationId xmlns:a16="http://schemas.microsoft.com/office/drawing/2014/main" id="{6D09CA1C-97E3-4185-86F4-C73A46C159D2}"/>
              </a:ext>
            </a:extLst>
          </p:cNvPr>
          <p:cNvSpPr/>
          <p:nvPr/>
        </p:nvSpPr>
        <p:spPr>
          <a:xfrm>
            <a:off x="521449" y="3600355"/>
            <a:ext cx="2145341" cy="280969"/>
          </a:xfrm>
          <a:prstGeom prst="roundRect">
            <a:avLst>
              <a:gd name="adj" fmla="val 50000"/>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100" b="1" dirty="0">
                <a:solidFill>
                  <a:schemeClr val="tx1"/>
                </a:solidFill>
                <a:latin typeface="BIZ UDPゴシック" panose="020B0400000000000000" pitchFamily="50" charset="-128"/>
                <a:ea typeface="BIZ UDPゴシック" panose="020B0400000000000000" pitchFamily="50" charset="-128"/>
                <a:cs typeface="Meiryo UI" pitchFamily="50" charset="-128"/>
              </a:rPr>
              <a:t>OSAKA</a:t>
            </a:r>
            <a:r>
              <a:rPr lang="ja-JP" altLang="en-US" sz="1100" b="1" dirty="0">
                <a:solidFill>
                  <a:schemeClr val="tx1"/>
                </a:solidFill>
                <a:latin typeface="BIZ UDPゴシック" panose="020B0400000000000000" pitchFamily="50" charset="-128"/>
                <a:ea typeface="BIZ UDPゴシック" panose="020B0400000000000000" pitchFamily="50" charset="-128"/>
                <a:cs typeface="Meiryo UI" pitchFamily="50" charset="-128"/>
              </a:rPr>
              <a:t>ごみゼロプロジェクト</a:t>
            </a:r>
          </a:p>
        </p:txBody>
      </p:sp>
      <p:sp>
        <p:nvSpPr>
          <p:cNvPr id="56" name="テキスト ボックス 55">
            <a:extLst>
              <a:ext uri="{FF2B5EF4-FFF2-40B4-BE49-F238E27FC236}">
                <a16:creationId xmlns:a16="http://schemas.microsoft.com/office/drawing/2014/main" id="{618C713B-FA5A-48B0-A453-E349CF85273D}"/>
              </a:ext>
            </a:extLst>
          </p:cNvPr>
          <p:cNvSpPr txBox="1"/>
          <p:nvPr/>
        </p:nvSpPr>
        <p:spPr>
          <a:xfrm>
            <a:off x="6251890" y="5213582"/>
            <a:ext cx="3527764" cy="791239"/>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・令和</a:t>
            </a:r>
            <a:r>
              <a:rPr lang="en-US" altLang="ja-JP" sz="1400" dirty="0">
                <a:latin typeface="BIZ UDPゴシック" panose="020B0400000000000000" pitchFamily="50" charset="-128"/>
                <a:ea typeface="BIZ UDPゴシック" panose="020B0400000000000000" pitchFamily="50" charset="-128"/>
              </a:rPr>
              <a:t>6</a:t>
            </a:r>
            <a:r>
              <a:rPr lang="ja-JP" altLang="en-US" sz="1400" dirty="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10</a:t>
            </a:r>
            <a:r>
              <a:rPr lang="ja-JP" altLang="en-US" sz="1400" dirty="0">
                <a:latin typeface="BIZ UDPゴシック" panose="020B0400000000000000" pitchFamily="50" charset="-128"/>
                <a:ea typeface="BIZ UDPゴシック" panose="020B0400000000000000" pitchFamily="50" charset="-128"/>
              </a:rPr>
              <a:t>月頃、３</a:t>
            </a:r>
            <a:r>
              <a:rPr lang="en-US" altLang="ja-JP" sz="1400" dirty="0">
                <a:latin typeface="BIZ UDPゴシック" panose="020B0400000000000000" pitchFamily="50" charset="-128"/>
                <a:ea typeface="BIZ UDPゴシック" panose="020B0400000000000000" pitchFamily="50" charset="-128"/>
              </a:rPr>
              <a:t>R</a:t>
            </a:r>
            <a:r>
              <a:rPr lang="ja-JP" altLang="en-US" sz="1400" dirty="0">
                <a:latin typeface="BIZ UDPゴシック" panose="020B0400000000000000" pitchFamily="50" charset="-128"/>
                <a:ea typeface="BIZ UDPゴシック" panose="020B0400000000000000" pitchFamily="50" charset="-128"/>
              </a:rPr>
              <a:t>キャンペーンの実施</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・万博開催中を通して、清掃活動の活性化に取組む</a:t>
            </a:r>
            <a:endParaRPr lang="en-US" altLang="ja-JP" sz="1400" dirty="0">
              <a:latin typeface="BIZ UDPゴシック" panose="020B0400000000000000" pitchFamily="50" charset="-128"/>
              <a:ea typeface="BIZ UDPゴシック" panose="020B0400000000000000" pitchFamily="50" charset="-128"/>
            </a:endParaRPr>
          </a:p>
        </p:txBody>
      </p:sp>
      <p:sp>
        <p:nvSpPr>
          <p:cNvPr id="9" name="スライド番号プレースホルダー 8">
            <a:extLst>
              <a:ext uri="{FF2B5EF4-FFF2-40B4-BE49-F238E27FC236}">
                <a16:creationId xmlns:a16="http://schemas.microsoft.com/office/drawing/2014/main" id="{FA07A259-D4F8-4C01-A221-41A869FEE809}"/>
              </a:ext>
            </a:extLst>
          </p:cNvPr>
          <p:cNvSpPr>
            <a:spLocks noGrp="1"/>
          </p:cNvSpPr>
          <p:nvPr>
            <p:ph type="sldNum" sz="quarter" idx="4"/>
          </p:nvPr>
        </p:nvSpPr>
        <p:spPr/>
        <p:txBody>
          <a:bodyPr/>
          <a:lstStyle/>
          <a:p>
            <a:fld id="{199F5BD4-B66A-4E5C-B460-3CA44F38002D}" type="slidenum">
              <a:rPr lang="ja-JP" altLang="en-US" smtClean="0"/>
              <a:pPr/>
              <a:t>16</a:t>
            </a:fld>
            <a:endParaRPr lang="ja-JP" altLang="en-US"/>
          </a:p>
        </p:txBody>
      </p:sp>
    </p:spTree>
    <p:extLst>
      <p:ext uri="{BB962C8B-B14F-4D97-AF65-F5344CB8AC3E}">
        <p14:creationId xmlns:p14="http://schemas.microsoft.com/office/powerpoint/2010/main" val="3594261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2EDE85EE-270D-43FD-801A-6635D367085C}"/>
              </a:ext>
            </a:extLst>
          </p:cNvPr>
          <p:cNvSpPr/>
          <p:nvPr/>
        </p:nvSpPr>
        <p:spPr>
          <a:xfrm>
            <a:off x="444604" y="3812137"/>
            <a:ext cx="4070595" cy="2736000"/>
          </a:xfrm>
          <a:prstGeom prst="roundRect">
            <a:avLst>
              <a:gd name="adj" fmla="val 4425"/>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四角形: 角を丸くする 75">
            <a:extLst>
              <a:ext uri="{FF2B5EF4-FFF2-40B4-BE49-F238E27FC236}">
                <a16:creationId xmlns:a16="http://schemas.microsoft.com/office/drawing/2014/main" id="{2AF892F6-3AD7-43EE-9110-B639C3CEB691}"/>
              </a:ext>
            </a:extLst>
          </p:cNvPr>
          <p:cNvSpPr/>
          <p:nvPr/>
        </p:nvSpPr>
        <p:spPr>
          <a:xfrm>
            <a:off x="503178" y="2069836"/>
            <a:ext cx="5501305" cy="871060"/>
          </a:xfrm>
          <a:prstGeom prst="roundRect">
            <a:avLst>
              <a:gd name="adj" fmla="val 4425"/>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6228789" y="1860082"/>
            <a:ext cx="3374814" cy="3815004"/>
            <a:chOff x="5237437" y="1499418"/>
            <a:chExt cx="6704668"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237437" y="1602326"/>
              <a:ext cx="2465660" cy="587274"/>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588AD56F-525B-4775-B6BF-5E582E1C1CA0}"/>
              </a:ext>
            </a:extLst>
          </p:cNvPr>
          <p:cNvSpPr/>
          <p:nvPr/>
        </p:nvSpPr>
        <p:spPr>
          <a:xfrm>
            <a:off x="387053" y="1860082"/>
            <a:ext cx="5773279" cy="4725789"/>
          </a:xfrm>
          <a:prstGeom prst="rect">
            <a:avLst/>
          </a:prstGeom>
          <a:noFill/>
          <a:ln w="127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34" name="タイトル 2">
            <a:extLst>
              <a:ext uri="{FF2B5EF4-FFF2-40B4-BE49-F238E27FC236}">
                <a16:creationId xmlns:a16="http://schemas.microsoft.com/office/drawing/2014/main" id="{95FFE816-1073-40AC-B93C-8EAAE0DB7C44}"/>
              </a:ext>
            </a:extLst>
          </p:cNvPr>
          <p:cNvSpPr txBox="1">
            <a:spLocks noChangeAspect="1"/>
          </p:cNvSpPr>
          <p:nvPr/>
        </p:nvSpPr>
        <p:spPr>
          <a:xfrm>
            <a:off x="2400139" y="1012648"/>
            <a:ext cx="7231778" cy="71339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2600" dirty="0">
                <a:solidFill>
                  <a:srgbClr val="222222"/>
                </a:solidFill>
                <a:latin typeface="BIZ UDPゴシック" panose="020B0400000000000000" pitchFamily="50" charset="-128"/>
                <a:ea typeface="BIZ UDPゴシック" panose="020B0400000000000000" pitchFamily="50" charset="-128"/>
              </a:rPr>
              <a:t>マイボトルの利用啓発・マイボトルスポットの普及</a:t>
            </a:r>
            <a:endParaRPr lang="ja-JP" altLang="en-US" sz="2600" dirty="0">
              <a:latin typeface="BIZ UDPゴシック" panose="020B0400000000000000" pitchFamily="50" charset="-128"/>
              <a:ea typeface="BIZ UDPゴシック" panose="020B0400000000000000" pitchFamily="50" charset="-128"/>
            </a:endParaRPr>
          </a:p>
        </p:txBody>
      </p:sp>
      <p:pic>
        <p:nvPicPr>
          <p:cNvPr id="42" name="図 41">
            <a:extLst>
              <a:ext uri="{FF2B5EF4-FFF2-40B4-BE49-F238E27FC236}">
                <a16:creationId xmlns:a16="http://schemas.microsoft.com/office/drawing/2014/main" id="{23D926B6-6C35-4851-9068-44A4B4E21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528343" cy="426757"/>
          </a:xfrm>
          <a:prstGeom prst="rect">
            <a:avLst/>
          </a:prstGeom>
        </p:spPr>
      </p:pic>
      <p:pic>
        <p:nvPicPr>
          <p:cNvPr id="43" name="図 42">
            <a:extLst>
              <a:ext uri="{FF2B5EF4-FFF2-40B4-BE49-F238E27FC236}">
                <a16:creationId xmlns:a16="http://schemas.microsoft.com/office/drawing/2014/main" id="{CA242816-03BC-4D00-B40D-42EB4139A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46" name="テキスト ボックス 45">
            <a:extLst>
              <a:ext uri="{FF2B5EF4-FFF2-40B4-BE49-F238E27FC236}">
                <a16:creationId xmlns:a16="http://schemas.microsoft.com/office/drawing/2014/main" id="{303F12FD-873D-4BE3-BE2E-9CCD8837BEFF}"/>
              </a:ext>
            </a:extLst>
          </p:cNvPr>
          <p:cNvSpPr txBox="1"/>
          <p:nvPr/>
        </p:nvSpPr>
        <p:spPr>
          <a:xfrm>
            <a:off x="6259146" y="4752092"/>
            <a:ext cx="1591857" cy="416313"/>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sp>
        <p:nvSpPr>
          <p:cNvPr id="47" name="テキスト ボックス 46">
            <a:extLst>
              <a:ext uri="{FF2B5EF4-FFF2-40B4-BE49-F238E27FC236}">
                <a16:creationId xmlns:a16="http://schemas.microsoft.com/office/drawing/2014/main" id="{461850AC-3CB9-4B94-8A35-59BFBD5030D6}"/>
              </a:ext>
            </a:extLst>
          </p:cNvPr>
          <p:cNvSpPr txBox="1"/>
          <p:nvPr/>
        </p:nvSpPr>
        <p:spPr>
          <a:xfrm>
            <a:off x="6374800" y="5032460"/>
            <a:ext cx="3160347" cy="394610"/>
          </a:xfrm>
          <a:prstGeom prst="rect">
            <a:avLst/>
          </a:prstGeom>
          <a:noFill/>
        </p:spPr>
        <p:txBody>
          <a:bodyPr wrap="square" rtlCol="0">
            <a:noAutofit/>
          </a:bodyPr>
          <a:lstStyle/>
          <a:p>
            <a:pPr algn="just"/>
            <a:r>
              <a:rPr lang="ja-JP" altLang="en-US" sz="1400" dirty="0">
                <a:latin typeface="BIZ UDPゴシック" panose="020B0400000000000000" pitchFamily="50" charset="-128"/>
                <a:ea typeface="BIZ UDPゴシック" panose="020B0400000000000000" pitchFamily="50" charset="-128"/>
              </a:rPr>
              <a:t>・万博会場内に設置予定</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pic>
        <p:nvPicPr>
          <p:cNvPr id="41" name="図 40">
            <a:extLst>
              <a:ext uri="{FF2B5EF4-FFF2-40B4-BE49-F238E27FC236}">
                <a16:creationId xmlns:a16="http://schemas.microsoft.com/office/drawing/2014/main" id="{630CFAAE-6F17-431F-8393-D2EF96047E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2444" y="5308468"/>
            <a:ext cx="805365" cy="770522"/>
          </a:xfrm>
          <a:prstGeom prst="rect">
            <a:avLst/>
          </a:prstGeom>
        </p:spPr>
      </p:pic>
      <p:sp>
        <p:nvSpPr>
          <p:cNvPr id="44" name="角丸四角形 162">
            <a:extLst>
              <a:ext uri="{FF2B5EF4-FFF2-40B4-BE49-F238E27FC236}">
                <a16:creationId xmlns:a16="http://schemas.microsoft.com/office/drawing/2014/main" id="{A205BEBB-EB0F-46A1-8A4B-9C4776BF78F1}"/>
              </a:ext>
            </a:extLst>
          </p:cNvPr>
          <p:cNvSpPr/>
          <p:nvPr/>
        </p:nvSpPr>
        <p:spPr>
          <a:xfrm>
            <a:off x="4511411" y="6093298"/>
            <a:ext cx="1509902" cy="281267"/>
          </a:xfrm>
          <a:prstGeom prst="roundRect">
            <a:avLst>
              <a:gd name="adj" fmla="val 10053"/>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000" b="1" dirty="0">
                <a:latin typeface="BIZ UDPゴシック" panose="020B0400000000000000" pitchFamily="50" charset="-128"/>
                <a:ea typeface="BIZ UDPゴシック" panose="020B0400000000000000" pitchFamily="50" charset="-128"/>
              </a:rPr>
              <a:t>マイボトルパートナーズ</a:t>
            </a:r>
            <a:endParaRPr lang="en-US" altLang="ja-JP" sz="1000" b="1" dirty="0">
              <a:latin typeface="BIZ UDPゴシック" panose="020B0400000000000000" pitchFamily="50" charset="-128"/>
              <a:ea typeface="BIZ UDPゴシック" panose="020B0400000000000000" pitchFamily="50" charset="-128"/>
            </a:endParaRPr>
          </a:p>
          <a:p>
            <a:pPr algn="ctr"/>
            <a:r>
              <a:rPr lang="en-US" altLang="ja-JP" sz="1000" b="1" dirty="0">
                <a:solidFill>
                  <a:schemeClr val="tx1"/>
                </a:solidFill>
                <a:latin typeface="BIZ UDPゴシック" panose="020B0400000000000000" pitchFamily="50" charset="-128"/>
                <a:ea typeface="BIZ UDPゴシック" panose="020B0400000000000000" pitchFamily="50" charset="-128"/>
                <a:cs typeface="Meiryo UI" pitchFamily="50" charset="-128"/>
              </a:rPr>
              <a:t>QR</a:t>
            </a:r>
            <a:r>
              <a:rPr lang="ja-JP" altLang="en-US" sz="1000" b="1" dirty="0">
                <a:solidFill>
                  <a:schemeClr val="tx1"/>
                </a:solidFill>
                <a:latin typeface="BIZ UDPゴシック" panose="020B0400000000000000" pitchFamily="50" charset="-128"/>
                <a:ea typeface="BIZ UDPゴシック" panose="020B0400000000000000" pitchFamily="50" charset="-128"/>
                <a:cs typeface="Meiryo UI" pitchFamily="50" charset="-128"/>
              </a:rPr>
              <a:t>コード</a:t>
            </a:r>
            <a:endParaRPr lang="en-US" altLang="ja-JP" sz="1000" b="1"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51" name="四角形: 角を丸くする 50">
            <a:extLst>
              <a:ext uri="{FF2B5EF4-FFF2-40B4-BE49-F238E27FC236}">
                <a16:creationId xmlns:a16="http://schemas.microsoft.com/office/drawing/2014/main" id="{5AB2C496-45A5-4B89-ACF9-08DBB3D0D152}"/>
              </a:ext>
            </a:extLst>
          </p:cNvPr>
          <p:cNvSpPr/>
          <p:nvPr/>
        </p:nvSpPr>
        <p:spPr>
          <a:xfrm>
            <a:off x="560666" y="1943969"/>
            <a:ext cx="2671207" cy="296928"/>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おおさかマイボトルパートナーズ</a:t>
            </a:r>
            <a:endPar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7" name="テキスト ボックス 56">
            <a:extLst>
              <a:ext uri="{FF2B5EF4-FFF2-40B4-BE49-F238E27FC236}">
                <a16:creationId xmlns:a16="http://schemas.microsoft.com/office/drawing/2014/main" id="{EF35C32A-FEF1-4558-880F-26D04261667C}"/>
              </a:ext>
            </a:extLst>
          </p:cNvPr>
          <p:cNvSpPr txBox="1"/>
          <p:nvPr/>
        </p:nvSpPr>
        <p:spPr>
          <a:xfrm>
            <a:off x="576375" y="2243631"/>
            <a:ext cx="5439653" cy="600164"/>
          </a:xfrm>
          <a:prstGeom prst="rect">
            <a:avLst/>
          </a:prstGeom>
          <a:noFill/>
        </p:spPr>
        <p:txBody>
          <a:bodyPr wrap="square">
            <a:spAutoFit/>
          </a:bodyPr>
          <a:lstStyle/>
          <a:p>
            <a:r>
              <a:rPr lang="ja-JP" altLang="en-US" sz="1100" b="0" i="0" dirty="0">
                <a:effectLst/>
                <a:latin typeface="BIZ UDPゴシック" panose="020B0400000000000000" pitchFamily="50" charset="-128"/>
                <a:ea typeface="BIZ UDPゴシック" panose="020B0400000000000000" pitchFamily="50" charset="-128"/>
              </a:rPr>
              <a:t>・ マイボトルの普及による使い捨てプラスチック容器の使用削減を進めるため設置</a:t>
            </a:r>
            <a:endParaRPr lang="en-US" altLang="ja-JP" sz="1100" b="0" i="0" dirty="0">
              <a:effectLst/>
              <a:latin typeface="BIZ UDPゴシック" panose="020B0400000000000000" pitchFamily="50" charset="-128"/>
              <a:ea typeface="BIZ UDPゴシック" panose="020B0400000000000000" pitchFamily="50" charset="-128"/>
            </a:endParaRPr>
          </a:p>
          <a:p>
            <a:r>
              <a:rPr lang="ja-JP" altLang="en-US" sz="1100" b="0" i="0" dirty="0">
                <a:effectLst/>
                <a:latin typeface="BIZ UDPゴシック" panose="020B0400000000000000" pitchFamily="50" charset="-128"/>
                <a:ea typeface="BIZ UDPゴシック" panose="020B0400000000000000" pitchFamily="50" charset="-128"/>
              </a:rPr>
              <a:t>・ さまざまな主体と連携し、</a:t>
            </a:r>
            <a:r>
              <a:rPr lang="ja-JP" altLang="en-US" sz="1100" b="1" i="0" dirty="0">
                <a:effectLst/>
                <a:latin typeface="BIZ UDPゴシック" panose="020B0400000000000000" pitchFamily="50" charset="-128"/>
                <a:ea typeface="BIZ UDPゴシック" panose="020B0400000000000000" pitchFamily="50" charset="-128"/>
              </a:rPr>
              <a:t>マイボトルの利用啓発やマイボトルスポットの普及、効果的</a:t>
            </a:r>
            <a:endParaRPr lang="en-US" altLang="ja-JP" sz="1100" b="1" i="0" dirty="0">
              <a:effectLst/>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a:t>
            </a:r>
            <a:r>
              <a:rPr lang="ja-JP" altLang="en-US" sz="1100" b="1" i="0" dirty="0">
                <a:effectLst/>
                <a:latin typeface="BIZ UDPゴシック" panose="020B0400000000000000" pitchFamily="50" charset="-128"/>
                <a:ea typeface="BIZ UDPゴシック" panose="020B0400000000000000" pitchFamily="50" charset="-128"/>
              </a:rPr>
              <a:t>な情報発信</a:t>
            </a:r>
            <a:r>
              <a:rPr lang="ja-JP" altLang="en-US" sz="1100" b="0" i="0" dirty="0">
                <a:effectLst/>
                <a:latin typeface="BIZ UDPゴシック" panose="020B0400000000000000" pitchFamily="50" charset="-128"/>
                <a:ea typeface="BIZ UDPゴシック" panose="020B0400000000000000" pitchFamily="50" charset="-128"/>
              </a:rPr>
              <a:t>などの取組みを実施</a:t>
            </a:r>
            <a:endParaRPr lang="ja-JP" altLang="en-US" sz="1100" dirty="0">
              <a:latin typeface="BIZ UDPゴシック" panose="020B0400000000000000" pitchFamily="50" charset="-128"/>
              <a:ea typeface="BIZ UDPゴシック" panose="020B0400000000000000" pitchFamily="50" charset="-128"/>
            </a:endParaRPr>
          </a:p>
        </p:txBody>
      </p:sp>
      <p:pic>
        <p:nvPicPr>
          <p:cNvPr id="68" name="図 67">
            <a:extLst>
              <a:ext uri="{FF2B5EF4-FFF2-40B4-BE49-F238E27FC236}">
                <a16:creationId xmlns:a16="http://schemas.microsoft.com/office/drawing/2014/main" id="{F3A670BA-DECF-41AF-A23B-1330B47370A0}"/>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656014" y="5437423"/>
            <a:ext cx="727144" cy="1051962"/>
          </a:xfrm>
          <a:prstGeom prst="rect">
            <a:avLst/>
          </a:prstGeom>
          <a:noFill/>
          <a:ln>
            <a:noFill/>
          </a:ln>
        </p:spPr>
      </p:pic>
      <p:pic>
        <p:nvPicPr>
          <p:cNvPr id="69" name="図 68">
            <a:extLst>
              <a:ext uri="{FF2B5EF4-FFF2-40B4-BE49-F238E27FC236}">
                <a16:creationId xmlns:a16="http://schemas.microsoft.com/office/drawing/2014/main" id="{6D3DC51C-7F48-42C9-A3BE-55E63CCCFC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598987" y="5434004"/>
            <a:ext cx="1698271" cy="1062093"/>
          </a:xfrm>
          <a:prstGeom prst="rect">
            <a:avLst/>
          </a:prstGeom>
        </p:spPr>
      </p:pic>
      <p:pic>
        <p:nvPicPr>
          <p:cNvPr id="70" name="図 69">
            <a:extLst>
              <a:ext uri="{FF2B5EF4-FFF2-40B4-BE49-F238E27FC236}">
                <a16:creationId xmlns:a16="http://schemas.microsoft.com/office/drawing/2014/main" id="{B4E23205-561A-487A-B5DB-B4C65EBFE0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494026" y="5437423"/>
            <a:ext cx="1058674" cy="1058674"/>
          </a:xfrm>
          <a:prstGeom prst="rect">
            <a:avLst/>
          </a:prstGeom>
        </p:spPr>
      </p:pic>
      <p:pic>
        <p:nvPicPr>
          <p:cNvPr id="78" name="図 77">
            <a:extLst>
              <a:ext uri="{FF2B5EF4-FFF2-40B4-BE49-F238E27FC236}">
                <a16:creationId xmlns:a16="http://schemas.microsoft.com/office/drawing/2014/main" id="{32DF903E-A7B5-4261-8D56-3C4F087626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44811" y="3927346"/>
            <a:ext cx="1043102" cy="1112514"/>
          </a:xfrm>
          <a:prstGeom prst="rect">
            <a:avLst/>
          </a:prstGeom>
        </p:spPr>
      </p:pic>
      <p:sp>
        <p:nvSpPr>
          <p:cNvPr id="79" name="テキスト ボックス 78">
            <a:extLst>
              <a:ext uri="{FF2B5EF4-FFF2-40B4-BE49-F238E27FC236}">
                <a16:creationId xmlns:a16="http://schemas.microsoft.com/office/drawing/2014/main" id="{4B595BC0-8DE6-420C-AAB0-8AD61F5E1216}"/>
              </a:ext>
            </a:extLst>
          </p:cNvPr>
          <p:cNvSpPr txBox="1"/>
          <p:nvPr/>
        </p:nvSpPr>
        <p:spPr>
          <a:xfrm>
            <a:off x="4559492" y="4989437"/>
            <a:ext cx="1413740" cy="261610"/>
          </a:xfrm>
          <a:prstGeom prst="rect">
            <a:avLst/>
          </a:prstGeom>
          <a:noFill/>
        </p:spPr>
        <p:txBody>
          <a:bodyPr wrap="square">
            <a:spAutoFit/>
          </a:bodyPr>
          <a:lstStyle/>
          <a:p>
            <a:pPr algn="ctr">
              <a:spcBef>
                <a:spcPts val="100"/>
              </a:spcBef>
              <a:spcAft>
                <a:spcPts val="100"/>
              </a:spcAft>
            </a:pPr>
            <a:r>
              <a:rPr lang="ja-JP" altLang="en-US" sz="1050" b="1" dirty="0">
                <a:latin typeface="BIZ UDPゴシック" panose="020B0400000000000000" pitchFamily="50" charset="-128"/>
                <a:ea typeface="BIZ UDPゴシック" panose="020B0400000000000000" pitchFamily="50" charset="-128"/>
                <a:cs typeface="Times New Roman" panose="02020603050405020304" pitchFamily="18" charset="0"/>
              </a:rPr>
              <a:t>統一ロゴ</a:t>
            </a:r>
          </a:p>
        </p:txBody>
      </p:sp>
      <p:sp>
        <p:nvSpPr>
          <p:cNvPr id="38" name="テキスト ボックス 37">
            <a:extLst>
              <a:ext uri="{FF2B5EF4-FFF2-40B4-BE49-F238E27FC236}">
                <a16:creationId xmlns:a16="http://schemas.microsoft.com/office/drawing/2014/main" id="{060CA4C7-B85C-4E4D-85D9-D7702E8DE14D}"/>
              </a:ext>
            </a:extLst>
          </p:cNvPr>
          <p:cNvSpPr txBox="1"/>
          <p:nvPr/>
        </p:nvSpPr>
        <p:spPr>
          <a:xfrm>
            <a:off x="6235466" y="5854031"/>
            <a:ext cx="3336650" cy="553489"/>
          </a:xfrm>
          <a:prstGeom prst="rect">
            <a:avLst/>
          </a:prstGeom>
          <a:ln w="28575" cmpd="db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ja-JP" altLang="en-US" b="1" dirty="0">
                <a:solidFill>
                  <a:schemeClr val="tx1"/>
                </a:solidFill>
                <a:latin typeface="Meiryo UI" panose="020B0604030504040204" pitchFamily="50" charset="-128"/>
                <a:ea typeface="Meiryo UI" panose="020B0604030504040204" pitchFamily="50" charset="-128"/>
              </a:rPr>
              <a:t>ぜひ、マイボトルを持ち歩こう！</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9" name="角丸四角形 10">
            <a:extLst>
              <a:ext uri="{FF2B5EF4-FFF2-40B4-BE49-F238E27FC236}">
                <a16:creationId xmlns:a16="http://schemas.microsoft.com/office/drawing/2014/main" id="{0950100B-ADAA-4D14-8B35-02DE69B33616}"/>
              </a:ext>
            </a:extLst>
          </p:cNvPr>
          <p:cNvSpPr/>
          <p:nvPr/>
        </p:nvSpPr>
        <p:spPr>
          <a:xfrm>
            <a:off x="573449" y="2986997"/>
            <a:ext cx="2057770" cy="280969"/>
          </a:xfrm>
          <a:prstGeom prst="roundRect">
            <a:avLst>
              <a:gd name="adj" fmla="val 50000"/>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100" b="1" dirty="0">
                <a:solidFill>
                  <a:schemeClr val="tx1"/>
                </a:solidFill>
                <a:latin typeface="BIZ UDPゴシック" panose="020B0400000000000000" pitchFamily="50" charset="-128"/>
                <a:ea typeface="BIZ UDPゴシック" panose="020B0400000000000000" pitchFamily="50" charset="-128"/>
                <a:cs typeface="Meiryo UI" pitchFamily="50" charset="-128"/>
              </a:rPr>
              <a:t>取組目標＜</a:t>
            </a:r>
            <a:r>
              <a:rPr lang="en-US" altLang="ja-JP" sz="1100" b="1" dirty="0">
                <a:solidFill>
                  <a:schemeClr val="tx1"/>
                </a:solidFill>
                <a:latin typeface="BIZ UDPゴシック" panose="020B0400000000000000" pitchFamily="50" charset="-128"/>
                <a:ea typeface="BIZ UDPゴシック" panose="020B0400000000000000" pitchFamily="50" charset="-128"/>
                <a:cs typeface="Meiryo UI" pitchFamily="50" charset="-128"/>
              </a:rPr>
              <a:t>2025</a:t>
            </a:r>
            <a:r>
              <a:rPr lang="ja-JP" altLang="en-US" sz="1100" b="1" dirty="0">
                <a:solidFill>
                  <a:schemeClr val="tx1"/>
                </a:solidFill>
                <a:latin typeface="BIZ UDPゴシック" panose="020B0400000000000000" pitchFamily="50" charset="-128"/>
                <a:ea typeface="BIZ UDPゴシック" panose="020B0400000000000000" pitchFamily="50" charset="-128"/>
                <a:cs typeface="Meiryo UI" pitchFamily="50" charset="-128"/>
              </a:rPr>
              <a:t>年目標＞</a:t>
            </a:r>
          </a:p>
        </p:txBody>
      </p:sp>
      <p:sp>
        <p:nvSpPr>
          <p:cNvPr id="40" name="正方形/長方形 39">
            <a:extLst>
              <a:ext uri="{FF2B5EF4-FFF2-40B4-BE49-F238E27FC236}">
                <a16:creationId xmlns:a16="http://schemas.microsoft.com/office/drawing/2014/main" id="{4D91AB18-69BF-4184-81EF-5F3987F631CB}"/>
              </a:ext>
            </a:extLst>
          </p:cNvPr>
          <p:cNvSpPr/>
          <p:nvPr/>
        </p:nvSpPr>
        <p:spPr>
          <a:xfrm>
            <a:off x="573449" y="3331038"/>
            <a:ext cx="2988901" cy="4075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BIZ UDPゴシック" panose="020B0400000000000000" pitchFamily="50" charset="-128"/>
              <a:ea typeface="BIZ UDPゴシック" panose="020B0400000000000000" pitchFamily="50" charset="-128"/>
            </a:endParaRPr>
          </a:p>
        </p:txBody>
      </p:sp>
      <p:sp>
        <p:nvSpPr>
          <p:cNvPr id="45" name="正方形/長方形 44">
            <a:extLst>
              <a:ext uri="{FF2B5EF4-FFF2-40B4-BE49-F238E27FC236}">
                <a16:creationId xmlns:a16="http://schemas.microsoft.com/office/drawing/2014/main" id="{FDDA2D6C-D484-4716-A471-329F9B65C66A}"/>
              </a:ext>
            </a:extLst>
          </p:cNvPr>
          <p:cNvSpPr/>
          <p:nvPr/>
        </p:nvSpPr>
        <p:spPr>
          <a:xfrm>
            <a:off x="3753324" y="3328835"/>
            <a:ext cx="2318863" cy="4115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7D8C61A1-F03F-4C4F-AFFC-F427A03B03BA}"/>
              </a:ext>
            </a:extLst>
          </p:cNvPr>
          <p:cNvSpPr txBox="1"/>
          <p:nvPr/>
        </p:nvSpPr>
        <p:spPr>
          <a:xfrm>
            <a:off x="2059295" y="3332236"/>
            <a:ext cx="1618087" cy="430887"/>
          </a:xfrm>
          <a:prstGeom prst="rect">
            <a:avLst/>
          </a:prstGeom>
          <a:noFill/>
        </p:spPr>
        <p:txBody>
          <a:bodyPr wrap="square" rtlCol="0">
            <a:spAutoFit/>
          </a:bodyPr>
          <a:lstStyle/>
          <a:p>
            <a:pPr algn="ctr"/>
            <a:r>
              <a:rPr kumimoji="1" lang="ja-JP" altLang="en-US" sz="1050" b="1" dirty="0">
                <a:latin typeface="BIZ UDPゴシック" panose="020B0400000000000000" pitchFamily="50" charset="-128"/>
                <a:ea typeface="BIZ UDPゴシック" panose="020B0400000000000000" pitchFamily="50" charset="-128"/>
              </a:rPr>
              <a:t>マイボトルスポット数</a:t>
            </a:r>
            <a:endParaRPr kumimoji="1" lang="en-US" altLang="ja-JP" sz="1050" b="1" dirty="0">
              <a:latin typeface="BIZ UDPゴシック" panose="020B0400000000000000" pitchFamily="50" charset="-128"/>
              <a:ea typeface="BIZ UDPゴシック" panose="020B0400000000000000" pitchFamily="50" charset="-128"/>
            </a:endParaRPr>
          </a:p>
          <a:p>
            <a:pPr algn="ctr"/>
            <a:r>
              <a:rPr kumimoji="1" lang="ja-JP" altLang="en-US" sz="1050" b="1" dirty="0">
                <a:latin typeface="BIZ UDPゴシック" panose="020B0400000000000000" pitchFamily="50" charset="-128"/>
                <a:ea typeface="BIZ UDPゴシック" panose="020B0400000000000000" pitchFamily="50" charset="-128"/>
              </a:rPr>
              <a:t>　</a:t>
            </a:r>
            <a:r>
              <a:rPr kumimoji="1" lang="en-US" altLang="ja-JP" sz="1050" b="1" dirty="0">
                <a:latin typeface="BIZ UDPゴシック" panose="020B0400000000000000" pitchFamily="50" charset="-128"/>
                <a:ea typeface="BIZ UDPゴシック" panose="020B0400000000000000" pitchFamily="50" charset="-128"/>
              </a:rPr>
              <a:t>5,000</a:t>
            </a:r>
            <a:r>
              <a:rPr kumimoji="1" lang="ja-JP" altLang="en-US" sz="1050" b="1" dirty="0">
                <a:latin typeface="BIZ UDPゴシック" panose="020B0400000000000000" pitchFamily="50" charset="-128"/>
                <a:ea typeface="BIZ UDPゴシック" panose="020B0400000000000000" pitchFamily="50" charset="-128"/>
              </a:rPr>
              <a:t>スポット</a:t>
            </a:r>
            <a:endParaRPr kumimoji="1" lang="en-US" altLang="ja-JP" sz="1050" b="1" dirty="0">
              <a:latin typeface="BIZ UDPゴシック" panose="020B0400000000000000" pitchFamily="50" charset="-128"/>
              <a:ea typeface="BIZ UDPゴシック" panose="020B0400000000000000" pitchFamily="50" charset="-128"/>
            </a:endParaRPr>
          </a:p>
        </p:txBody>
      </p:sp>
      <p:sp>
        <p:nvSpPr>
          <p:cNvPr id="49" name="二等辺三角形 48">
            <a:extLst>
              <a:ext uri="{FF2B5EF4-FFF2-40B4-BE49-F238E27FC236}">
                <a16:creationId xmlns:a16="http://schemas.microsoft.com/office/drawing/2014/main" id="{BF7E3FFC-0C35-48AB-A802-F6A538BA7CFC}"/>
              </a:ext>
            </a:extLst>
          </p:cNvPr>
          <p:cNvSpPr/>
          <p:nvPr/>
        </p:nvSpPr>
        <p:spPr>
          <a:xfrm rot="5400000">
            <a:off x="3454074" y="3468824"/>
            <a:ext cx="407527" cy="12246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172607F0-639F-4B96-898F-54255C926F94}"/>
              </a:ext>
            </a:extLst>
          </p:cNvPr>
          <p:cNvSpPr/>
          <p:nvPr/>
        </p:nvSpPr>
        <p:spPr>
          <a:xfrm>
            <a:off x="575362" y="3327842"/>
            <a:ext cx="1618087" cy="41111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57C2CCB7-44B6-4B3D-802C-D77A2C270E2D}"/>
              </a:ext>
            </a:extLst>
          </p:cNvPr>
          <p:cNvSpPr txBox="1"/>
          <p:nvPr/>
        </p:nvSpPr>
        <p:spPr>
          <a:xfrm>
            <a:off x="534432" y="3324910"/>
            <a:ext cx="1697453" cy="415498"/>
          </a:xfrm>
          <a:prstGeom prst="rect">
            <a:avLst/>
          </a:prstGeom>
          <a:noFill/>
        </p:spPr>
        <p:txBody>
          <a:bodyPr wrap="square" rtlCol="0">
            <a:spAutoFit/>
          </a:bodyPr>
          <a:lstStyle/>
          <a:p>
            <a:r>
              <a:rPr kumimoji="1" lang="ja-JP" altLang="en-US" sz="1050" b="1" dirty="0">
                <a:solidFill>
                  <a:schemeClr val="bg1"/>
                </a:solidFill>
                <a:latin typeface="BIZ UDPゴシック" panose="020B0400000000000000" pitchFamily="50" charset="-128"/>
                <a:ea typeface="BIZ UDPゴシック" panose="020B0400000000000000" pitchFamily="50" charset="-128"/>
              </a:rPr>
              <a:t>マイボトルスポットの普及</a:t>
            </a:r>
            <a:endParaRPr kumimoji="1" lang="en-US" altLang="ja-JP" sz="1050" b="1" dirty="0">
              <a:solidFill>
                <a:schemeClr val="bg1"/>
              </a:solidFill>
              <a:latin typeface="BIZ UDPゴシック" panose="020B0400000000000000" pitchFamily="50" charset="-128"/>
              <a:ea typeface="BIZ UDPゴシック" panose="020B0400000000000000" pitchFamily="50" charset="-128"/>
            </a:endParaRPr>
          </a:p>
          <a:p>
            <a:r>
              <a:rPr kumimoji="1" lang="ja-JP" altLang="en-US" sz="1050" b="1" dirty="0">
                <a:solidFill>
                  <a:schemeClr val="bg1"/>
                </a:solidFill>
                <a:latin typeface="BIZ UDPゴシック" panose="020B0400000000000000" pitchFamily="50" charset="-128"/>
                <a:ea typeface="BIZ UDPゴシック" panose="020B0400000000000000" pitchFamily="50" charset="-128"/>
              </a:rPr>
              <a:t>マイボトル利用啓発</a:t>
            </a:r>
            <a:endParaRPr kumimoji="1" lang="en-US" altLang="ja-JP" sz="1050" b="1" dirty="0">
              <a:solidFill>
                <a:schemeClr val="bg1"/>
              </a:solidFill>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52AD8F14-30A1-4BFF-B3E1-F4A159501F02}"/>
              </a:ext>
            </a:extLst>
          </p:cNvPr>
          <p:cNvSpPr txBox="1"/>
          <p:nvPr/>
        </p:nvSpPr>
        <p:spPr>
          <a:xfrm>
            <a:off x="3686825" y="3309521"/>
            <a:ext cx="2475295" cy="430887"/>
          </a:xfrm>
          <a:prstGeom prst="rect">
            <a:avLst/>
          </a:prstGeom>
          <a:noFill/>
        </p:spPr>
        <p:txBody>
          <a:bodyPr wrap="square" rtlCol="0">
            <a:spAutoFit/>
          </a:bodyPr>
          <a:lstStyle/>
          <a:p>
            <a:r>
              <a:rPr kumimoji="1" lang="ja-JP" altLang="en-US" sz="1050" b="1" dirty="0">
                <a:latin typeface="BIZ UDPゴシック" panose="020B0400000000000000" pitchFamily="50" charset="-128"/>
                <a:ea typeface="BIZ UDPゴシック" panose="020B0400000000000000" pitchFamily="50" charset="-128"/>
              </a:rPr>
              <a:t>目指すゴール</a:t>
            </a:r>
            <a:endParaRPr kumimoji="1" lang="en-US" altLang="ja-JP" sz="1050" b="1" dirty="0">
              <a:latin typeface="BIZ UDPゴシック" panose="020B0400000000000000" pitchFamily="50" charset="-128"/>
              <a:ea typeface="BIZ UDPゴシック" panose="020B0400000000000000" pitchFamily="50" charset="-128"/>
            </a:endParaRPr>
          </a:p>
          <a:p>
            <a:r>
              <a:rPr kumimoji="1" lang="ja-JP" altLang="en-US" sz="1050" b="1" dirty="0">
                <a:latin typeface="BIZ UDPゴシック" panose="020B0400000000000000" pitchFamily="50" charset="-128"/>
                <a:ea typeface="BIZ UDPゴシック" panose="020B0400000000000000" pitchFamily="50" charset="-128"/>
              </a:rPr>
              <a:t>府民の日常的なマイボトル携帯率８</a:t>
            </a:r>
            <a:r>
              <a:rPr kumimoji="1" lang="en-US" altLang="ja-JP" sz="1050" b="1" dirty="0">
                <a:latin typeface="BIZ UDPゴシック" panose="020B0400000000000000" pitchFamily="50" charset="-128"/>
                <a:ea typeface="BIZ UDPゴシック" panose="020B0400000000000000" pitchFamily="50" charset="-128"/>
              </a:rPr>
              <a:t>0%</a:t>
            </a:r>
          </a:p>
        </p:txBody>
      </p:sp>
      <p:sp>
        <p:nvSpPr>
          <p:cNvPr id="60" name="テキスト ボックス 59">
            <a:extLst>
              <a:ext uri="{FF2B5EF4-FFF2-40B4-BE49-F238E27FC236}">
                <a16:creationId xmlns:a16="http://schemas.microsoft.com/office/drawing/2014/main" id="{19976F53-D362-4530-A1BC-2FBCD4A377EB}"/>
              </a:ext>
            </a:extLst>
          </p:cNvPr>
          <p:cNvSpPr txBox="1"/>
          <p:nvPr/>
        </p:nvSpPr>
        <p:spPr>
          <a:xfrm>
            <a:off x="1063806" y="3734045"/>
            <a:ext cx="2697441" cy="311641"/>
          </a:xfrm>
          <a:prstGeom prst="rect">
            <a:avLst/>
          </a:prstGeom>
          <a:noFill/>
          <a:ln>
            <a:noFill/>
          </a:ln>
        </p:spPr>
        <p:txBody>
          <a:bodyPr wrap="square" rtlCol="0" anchor="t">
            <a:spAutoFit/>
          </a:bodyPr>
          <a:lstStyle/>
          <a:p>
            <a:pPr algn="ctr">
              <a:lnSpc>
                <a:spcPct val="150000"/>
              </a:lnSpc>
              <a:spcAft>
                <a:spcPts val="600"/>
              </a:spcAft>
            </a:pPr>
            <a:r>
              <a:rPr lang="ja-JP" altLang="en-US" sz="1050" b="1" kern="100" dirty="0">
                <a:solidFill>
                  <a:schemeClr val="tx1">
                    <a:lumMod val="75000"/>
                    <a:lumOff val="25000"/>
                  </a:schemeClr>
                </a:solidFill>
                <a:latin typeface="Meiryo UI" panose="020B0604030504040204" pitchFamily="50" charset="-128"/>
                <a:ea typeface="Meiryo UI" panose="020B0604030504040204" pitchFamily="50" charset="-128"/>
                <a:cs typeface="Courier New" panose="02070309020205020404" pitchFamily="49" charset="0"/>
              </a:rPr>
              <a:t>＜イベント等におけるマイボトル利用啓発＞</a:t>
            </a:r>
            <a:endParaRPr lang="ja-JP" altLang="en-US" sz="1050" b="1" kern="100" dirty="0">
              <a:solidFill>
                <a:schemeClr val="tx1">
                  <a:lumMod val="75000"/>
                  <a:lumOff val="25000"/>
                </a:schemeClr>
              </a:solidFill>
              <a:effectLst/>
              <a:latin typeface="Meiryo UI" panose="020B0604030504040204" pitchFamily="50" charset="-128"/>
              <a:ea typeface="Meiryo UI" panose="020B0604030504040204" pitchFamily="50" charset="-128"/>
              <a:cs typeface="Courier New" panose="02070309020205020404" pitchFamily="49" charset="0"/>
            </a:endParaRPr>
          </a:p>
        </p:txBody>
      </p:sp>
      <p:pic>
        <p:nvPicPr>
          <p:cNvPr id="61" name="図 60">
            <a:extLst>
              <a:ext uri="{FF2B5EF4-FFF2-40B4-BE49-F238E27FC236}">
                <a16:creationId xmlns:a16="http://schemas.microsoft.com/office/drawing/2014/main" id="{C9CF738E-CF78-46A6-A38C-ED4C7A8914C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0353" y="4005871"/>
            <a:ext cx="1426464" cy="1035326"/>
          </a:xfrm>
          <a:prstGeom prst="rect">
            <a:avLst/>
          </a:prstGeom>
        </p:spPr>
      </p:pic>
      <p:pic>
        <p:nvPicPr>
          <p:cNvPr id="62" name="図 61">
            <a:extLst>
              <a:ext uri="{FF2B5EF4-FFF2-40B4-BE49-F238E27FC236}">
                <a16:creationId xmlns:a16="http://schemas.microsoft.com/office/drawing/2014/main" id="{40D91F12-2B19-492F-8D91-F10C194DB6C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02337" y="4012497"/>
            <a:ext cx="1828800" cy="1028700"/>
          </a:xfrm>
          <a:prstGeom prst="rect">
            <a:avLst/>
          </a:prstGeom>
        </p:spPr>
      </p:pic>
      <p:sp>
        <p:nvSpPr>
          <p:cNvPr id="63" name="正方形/長方形 62">
            <a:extLst>
              <a:ext uri="{FF2B5EF4-FFF2-40B4-BE49-F238E27FC236}">
                <a16:creationId xmlns:a16="http://schemas.microsoft.com/office/drawing/2014/main" id="{B0003F6D-D44D-4BC4-82E2-DAE200FF6EDC}"/>
              </a:ext>
            </a:extLst>
          </p:cNvPr>
          <p:cNvSpPr/>
          <p:nvPr/>
        </p:nvSpPr>
        <p:spPr>
          <a:xfrm>
            <a:off x="734913" y="5072770"/>
            <a:ext cx="1696807" cy="123111"/>
          </a:xfrm>
          <a:prstGeom prst="rect">
            <a:avLst/>
          </a:prstGeom>
        </p:spPr>
        <p:txBody>
          <a:bodyPr wrap="square" lIns="0" tIns="0" rIns="0" bIns="0">
            <a:spAutoFit/>
          </a:bodyPr>
          <a:lstStyle/>
          <a:p>
            <a:pPr marL="95250" indent="-95250" algn="ct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ATC</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海洋</a:t>
            </a: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WEEK</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＠大阪南港</a:t>
            </a: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ATC</a:t>
            </a:r>
          </a:p>
        </p:txBody>
      </p:sp>
      <p:sp>
        <p:nvSpPr>
          <p:cNvPr id="64" name="正方形/長方形 63">
            <a:extLst>
              <a:ext uri="{FF2B5EF4-FFF2-40B4-BE49-F238E27FC236}">
                <a16:creationId xmlns:a16="http://schemas.microsoft.com/office/drawing/2014/main" id="{B026BDD2-A937-46AE-A58F-A316285404A2}"/>
              </a:ext>
            </a:extLst>
          </p:cNvPr>
          <p:cNvSpPr/>
          <p:nvPr/>
        </p:nvSpPr>
        <p:spPr>
          <a:xfrm>
            <a:off x="2486429" y="5040455"/>
            <a:ext cx="1698271" cy="123111"/>
          </a:xfrm>
          <a:prstGeom prst="rect">
            <a:avLst/>
          </a:prstGeom>
        </p:spPr>
        <p:txBody>
          <a:bodyPr wrap="square" lIns="0" tIns="0" rIns="0" bIns="0">
            <a:spAutoFit/>
          </a:bodyPr>
          <a:lstStyle/>
          <a:p>
            <a:pPr marL="95250" indent="-95250"/>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ロハスフェスタ万博における出展</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5" name="テキスト ボックス 64">
            <a:extLst>
              <a:ext uri="{FF2B5EF4-FFF2-40B4-BE49-F238E27FC236}">
                <a16:creationId xmlns:a16="http://schemas.microsoft.com/office/drawing/2014/main" id="{7B8BE09D-C978-4F70-8645-B11FF4AEAE10}"/>
              </a:ext>
            </a:extLst>
          </p:cNvPr>
          <p:cNvSpPr txBox="1"/>
          <p:nvPr/>
        </p:nvSpPr>
        <p:spPr>
          <a:xfrm>
            <a:off x="444604" y="5151696"/>
            <a:ext cx="3860842" cy="300852"/>
          </a:xfrm>
          <a:prstGeom prst="rect">
            <a:avLst/>
          </a:prstGeom>
          <a:noFill/>
          <a:ln>
            <a:noFill/>
          </a:ln>
        </p:spPr>
        <p:txBody>
          <a:bodyPr wrap="square" rtlCol="0" anchor="t">
            <a:spAutoFit/>
          </a:bodyPr>
          <a:lstStyle/>
          <a:p>
            <a:pPr algn="ctr">
              <a:lnSpc>
                <a:spcPct val="150000"/>
              </a:lnSpc>
              <a:spcAft>
                <a:spcPts val="600"/>
              </a:spcAft>
            </a:pPr>
            <a:r>
              <a:rPr lang="ja-JP" altLang="en-US" sz="1050" b="1" kern="100" dirty="0">
                <a:solidFill>
                  <a:schemeClr val="tx1">
                    <a:lumMod val="75000"/>
                    <a:lumOff val="25000"/>
                  </a:schemeClr>
                </a:solidFill>
                <a:latin typeface="Meiryo UI" panose="020B0604030504040204" pitchFamily="50" charset="-128"/>
                <a:ea typeface="Meiryo UI" panose="020B0604030504040204" pitchFamily="50" charset="-128"/>
                <a:cs typeface="Courier New" panose="02070309020205020404" pitchFamily="49" charset="0"/>
              </a:rPr>
              <a:t>＜観光施設・商業施設・イベントにおけるマイボトルスポットの設置＞</a:t>
            </a:r>
            <a:endParaRPr lang="ja-JP" altLang="en-US" sz="1050" b="1" kern="100" dirty="0">
              <a:solidFill>
                <a:schemeClr val="tx1">
                  <a:lumMod val="75000"/>
                  <a:lumOff val="25000"/>
                </a:schemeClr>
              </a:solidFill>
              <a:effectLst/>
              <a:latin typeface="Meiryo UI" panose="020B0604030504040204" pitchFamily="50" charset="-128"/>
              <a:ea typeface="Meiryo UI" panose="020B0604030504040204" pitchFamily="50" charset="-128"/>
              <a:cs typeface="Courier New" panose="02070309020205020404" pitchFamily="49" charset="0"/>
            </a:endParaRPr>
          </a:p>
        </p:txBody>
      </p:sp>
      <p:sp>
        <p:nvSpPr>
          <p:cNvPr id="67" name="四角形: 角を丸くする 66">
            <a:extLst>
              <a:ext uri="{FF2B5EF4-FFF2-40B4-BE49-F238E27FC236}">
                <a16:creationId xmlns:a16="http://schemas.microsoft.com/office/drawing/2014/main" id="{43C74282-546D-4B24-86F5-49948A768DD7}"/>
              </a:ext>
            </a:extLst>
          </p:cNvPr>
          <p:cNvSpPr/>
          <p:nvPr/>
        </p:nvSpPr>
        <p:spPr>
          <a:xfrm>
            <a:off x="4554401" y="3834127"/>
            <a:ext cx="1450082" cy="2655258"/>
          </a:xfrm>
          <a:prstGeom prst="roundRect">
            <a:avLst>
              <a:gd name="adj" fmla="val 9528"/>
            </a:avLst>
          </a:prstGeom>
          <a:noFill/>
          <a:ln w="2857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283BC00E-736B-4999-913A-904ED8D07162}"/>
              </a:ext>
            </a:extLst>
          </p:cNvPr>
          <p:cNvGrpSpPr/>
          <p:nvPr/>
        </p:nvGrpSpPr>
        <p:grpSpPr>
          <a:xfrm>
            <a:off x="312204" y="259048"/>
            <a:ext cx="8667203" cy="452920"/>
            <a:chOff x="312204" y="259048"/>
            <a:chExt cx="7100747" cy="452920"/>
          </a:xfrm>
        </p:grpSpPr>
        <p:sp>
          <p:nvSpPr>
            <p:cNvPr id="53" name="正方形/長方形 52">
              <a:extLst>
                <a:ext uri="{FF2B5EF4-FFF2-40B4-BE49-F238E27FC236}">
                  <a16:creationId xmlns:a16="http://schemas.microsoft.com/office/drawing/2014/main" id="{675FB44F-5102-4BD7-9435-2CD3194AB0B5}"/>
                </a:ext>
              </a:extLst>
            </p:cNvPr>
            <p:cNvSpPr/>
            <p:nvPr/>
          </p:nvSpPr>
          <p:spPr>
            <a:xfrm>
              <a:off x="312204" y="539203"/>
              <a:ext cx="5432115" cy="1487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56" name="タイトル 2">
              <a:extLst>
                <a:ext uri="{FF2B5EF4-FFF2-40B4-BE49-F238E27FC236}">
                  <a16:creationId xmlns:a16="http://schemas.microsoft.com/office/drawing/2014/main" id="{097300C1-32A8-45B3-87FA-88419DBB1EF3}"/>
                </a:ext>
              </a:extLst>
            </p:cNvPr>
            <p:cNvSpPr txBox="1">
              <a:spLocks/>
            </p:cNvSpPr>
            <p:nvPr/>
          </p:nvSpPr>
          <p:spPr>
            <a:xfrm>
              <a:off x="751776" y="259048"/>
              <a:ext cx="6661175"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大阪ブルー・オーシャン・ビジョン</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～ごみゼロプロジェクト～</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58" name="図 57">
              <a:extLst>
                <a:ext uri="{FF2B5EF4-FFF2-40B4-BE49-F238E27FC236}">
                  <a16:creationId xmlns:a16="http://schemas.microsoft.com/office/drawing/2014/main" id="{998E3757-A5FC-4F8E-9E59-B86E1E9333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59" name="テキスト ボックス 58">
            <a:extLst>
              <a:ext uri="{FF2B5EF4-FFF2-40B4-BE49-F238E27FC236}">
                <a16:creationId xmlns:a16="http://schemas.microsoft.com/office/drawing/2014/main" id="{A6261638-ACE1-4A7C-A484-286C97903037}"/>
              </a:ext>
            </a:extLst>
          </p:cNvPr>
          <p:cNvSpPr txBox="1"/>
          <p:nvPr/>
        </p:nvSpPr>
        <p:spPr>
          <a:xfrm>
            <a:off x="6307711" y="2312373"/>
            <a:ext cx="3360658" cy="2399528"/>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・令和</a:t>
            </a:r>
            <a:r>
              <a:rPr lang="en-US" altLang="ja-JP" sz="1400" dirty="0">
                <a:latin typeface="BIZ UDPゴシック" panose="020B0400000000000000" pitchFamily="50" charset="-128"/>
                <a:ea typeface="BIZ UDPゴシック" panose="020B0400000000000000" pitchFamily="50" charset="-128"/>
              </a:rPr>
              <a:t>6</a:t>
            </a:r>
            <a:r>
              <a:rPr lang="ja-JP" altLang="en-US" sz="1400" dirty="0">
                <a:latin typeface="BIZ UDPゴシック" panose="020B0400000000000000" pitchFamily="50" charset="-128"/>
                <a:ea typeface="BIZ UDPゴシック" panose="020B0400000000000000" pitchFamily="50" charset="-128"/>
              </a:rPr>
              <a:t>年６月、おおさかマイボトルパート</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ナーズ会議の開催</a:t>
            </a:r>
            <a:endParaRPr lang="en-US" altLang="ja-JP" sz="1400" dirty="0">
              <a:latin typeface="BIZ UDPゴシック" panose="020B0400000000000000" pitchFamily="50" charset="-128"/>
              <a:ea typeface="BIZ UDPゴシック" panose="020B0400000000000000" pitchFamily="50" charset="-128"/>
            </a:endParaRPr>
          </a:p>
          <a:p>
            <a:pPr algn="r"/>
            <a:r>
              <a:rPr lang="ja-JP" altLang="en-US" sz="1400" dirty="0">
                <a:latin typeface="BIZ UDPゴシック" panose="020B0400000000000000" pitchFamily="50" charset="-128"/>
                <a:ea typeface="BIZ UDPゴシック" panose="020B0400000000000000" pitchFamily="50" charset="-128"/>
              </a:rPr>
              <a:t>参加団体　</a:t>
            </a:r>
            <a:r>
              <a:rPr lang="en-US" altLang="ja-JP" sz="1400" dirty="0">
                <a:latin typeface="BIZ UDPゴシック" panose="020B0400000000000000" pitchFamily="50" charset="-128"/>
                <a:ea typeface="BIZ UDPゴシック" panose="020B0400000000000000" pitchFamily="50" charset="-128"/>
              </a:rPr>
              <a:t>67</a:t>
            </a:r>
            <a:r>
              <a:rPr lang="ja-JP" altLang="en-US" sz="1100" dirty="0">
                <a:latin typeface="BIZ UDPゴシック" panose="020B0400000000000000" pitchFamily="50" charset="-128"/>
                <a:ea typeface="BIZ UDPゴシック" panose="020B0400000000000000" pitchFamily="50" charset="-128"/>
              </a:rPr>
              <a:t>（令和</a:t>
            </a:r>
            <a:r>
              <a:rPr lang="en-US" altLang="ja-JP" sz="1100" dirty="0">
                <a:latin typeface="BIZ UDPゴシック" panose="020B0400000000000000" pitchFamily="50" charset="-128"/>
                <a:ea typeface="BIZ UDPゴシック" panose="020B0400000000000000" pitchFamily="50" charset="-128"/>
              </a:rPr>
              <a:t>6</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9</a:t>
            </a:r>
            <a:r>
              <a:rPr lang="ja-JP" altLang="en-US" sz="1100" dirty="0">
                <a:latin typeface="BIZ UDPゴシック" panose="020B0400000000000000" pitchFamily="50" charset="-128"/>
                <a:ea typeface="BIZ UDPゴシック" panose="020B0400000000000000" pitchFamily="50" charset="-128"/>
              </a:rPr>
              <a:t>月末時点）</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・府内のマイボトルスポット数</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4,299</a:t>
            </a:r>
            <a:r>
              <a:rPr lang="ja-JP" altLang="en-US" sz="1400" b="1" dirty="0">
                <a:latin typeface="BIZ UDPゴシック" panose="020B0400000000000000" pitchFamily="50" charset="-128"/>
                <a:ea typeface="BIZ UDPゴシック" panose="020B0400000000000000" pitchFamily="50" charset="-128"/>
              </a:rPr>
              <a:t>箇所</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5,000</a:t>
            </a:r>
            <a:r>
              <a:rPr lang="ja-JP" altLang="en-US" sz="1400" dirty="0">
                <a:latin typeface="BIZ UDPゴシック" panose="020B0400000000000000" pitchFamily="50" charset="-128"/>
                <a:ea typeface="BIZ UDPゴシック" panose="020B0400000000000000" pitchFamily="50" charset="-128"/>
              </a:rPr>
              <a:t>箇所</a:t>
            </a:r>
            <a:endParaRPr lang="en-US" altLang="ja-JP" sz="1400" dirty="0">
              <a:latin typeface="BIZ UDPゴシック" panose="020B0400000000000000" pitchFamily="50" charset="-128"/>
              <a:ea typeface="BIZ UDPゴシック" panose="020B0400000000000000" pitchFamily="50" charset="-128"/>
            </a:endParaRPr>
          </a:p>
          <a:p>
            <a:pPr algn="r"/>
            <a:r>
              <a:rPr lang="ja-JP" altLang="en-US" sz="1100" dirty="0">
                <a:latin typeface="BIZ UDPゴシック" panose="020B0400000000000000" pitchFamily="50" charset="-128"/>
                <a:ea typeface="BIZ UDPゴシック" panose="020B0400000000000000" pitchFamily="50" charset="-128"/>
              </a:rPr>
              <a:t>（令和</a:t>
            </a:r>
            <a:r>
              <a:rPr lang="en-US" altLang="ja-JP" sz="1100" dirty="0">
                <a:latin typeface="BIZ UDPゴシック" panose="020B0400000000000000" pitchFamily="50" charset="-128"/>
                <a:ea typeface="BIZ UDPゴシック" panose="020B0400000000000000" pitchFamily="50" charset="-128"/>
              </a:rPr>
              <a:t>6</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6</a:t>
            </a:r>
            <a:r>
              <a:rPr lang="ja-JP" altLang="en-US" sz="1100" dirty="0">
                <a:latin typeface="BIZ UDPゴシック" panose="020B0400000000000000" pitchFamily="50" charset="-128"/>
                <a:ea typeface="BIZ UDPゴシック" panose="020B0400000000000000" pitchFamily="50" charset="-128"/>
              </a:rPr>
              <a:t>月末時点）</a:t>
            </a:r>
            <a:endParaRPr lang="en-US" altLang="ja-JP" sz="11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・府民のマイボトル携帯率　　</a:t>
            </a:r>
            <a:r>
              <a:rPr lang="ja-JP" altLang="en-US" sz="1400" b="1" dirty="0">
                <a:latin typeface="BIZ UDPゴシック" panose="020B0400000000000000" pitchFamily="50" charset="-128"/>
                <a:ea typeface="BIZ UDPゴシック" panose="020B0400000000000000" pitchFamily="50" charset="-128"/>
              </a:rPr>
              <a:t>約</a:t>
            </a:r>
            <a:r>
              <a:rPr lang="en-US" altLang="ja-JP" sz="1400" b="1" dirty="0">
                <a:latin typeface="BIZ UDPゴシック" panose="020B0400000000000000" pitchFamily="50" charset="-128"/>
                <a:ea typeface="BIZ UDPゴシック" panose="020B0400000000000000" pitchFamily="50" charset="-128"/>
              </a:rPr>
              <a:t>63.1</a:t>
            </a:r>
            <a:r>
              <a:rPr lang="ja-JP" altLang="en-US" sz="1400"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r>
              <a:rPr lang="ja-JP" altLang="en-US" sz="1050" b="1" dirty="0">
                <a:latin typeface="BIZ UDPゴシック" panose="020B0400000000000000" pitchFamily="50" charset="-128"/>
                <a:ea typeface="BIZ UDPゴシック" panose="020B0400000000000000" pitchFamily="50" charset="-128"/>
              </a:rPr>
              <a:t>　　　（いつも携帯：</a:t>
            </a:r>
            <a:r>
              <a:rPr lang="en-US" altLang="ja-JP" sz="1050" b="1" dirty="0">
                <a:latin typeface="BIZ UDPゴシック" panose="020B0400000000000000" pitchFamily="50" charset="-128"/>
                <a:ea typeface="BIZ UDPゴシック" panose="020B0400000000000000" pitchFamily="50" charset="-128"/>
              </a:rPr>
              <a:t>35.9</a:t>
            </a:r>
            <a:r>
              <a:rPr lang="ja-JP" altLang="en-US" sz="1050" b="1" dirty="0">
                <a:latin typeface="BIZ UDPゴシック" panose="020B0400000000000000" pitchFamily="50" charset="-128"/>
                <a:ea typeface="BIZ UDPゴシック" panose="020B0400000000000000" pitchFamily="50" charset="-128"/>
              </a:rPr>
              <a:t>％、たまに携帯：</a:t>
            </a:r>
            <a:r>
              <a:rPr lang="en-US" altLang="ja-JP" sz="1050" b="1" dirty="0">
                <a:latin typeface="BIZ UDPゴシック" panose="020B0400000000000000" pitchFamily="50" charset="-128"/>
                <a:ea typeface="BIZ UDPゴシック" panose="020B0400000000000000" pitchFamily="50" charset="-128"/>
              </a:rPr>
              <a:t>27.2</a:t>
            </a:r>
            <a:r>
              <a:rPr lang="ja-JP" altLang="en-US" sz="1050" b="1" dirty="0">
                <a:latin typeface="BIZ UDPゴシック" panose="020B0400000000000000" pitchFamily="50" charset="-128"/>
                <a:ea typeface="BIZ UDPゴシック" panose="020B0400000000000000" pitchFamily="50" charset="-128"/>
              </a:rPr>
              <a:t>％）</a:t>
            </a:r>
            <a:endParaRPr lang="en-US" altLang="ja-JP" sz="1050" b="1" dirty="0">
              <a:latin typeface="BIZ UDPゴシック" panose="020B0400000000000000" pitchFamily="50" charset="-128"/>
              <a:ea typeface="BIZ UDPゴシック" panose="020B0400000000000000" pitchFamily="50" charset="-128"/>
            </a:endParaRPr>
          </a:p>
          <a:p>
            <a:pPr algn="r"/>
            <a:r>
              <a:rPr lang="ja-JP" altLang="en-US" sz="1100" dirty="0">
                <a:latin typeface="BIZ UDPゴシック" panose="020B0400000000000000" pitchFamily="50" charset="-128"/>
                <a:ea typeface="BIZ UDPゴシック" panose="020B0400000000000000" pitchFamily="50" charset="-128"/>
              </a:rPr>
              <a:t>（おおさか</a:t>
            </a:r>
            <a:r>
              <a:rPr lang="en-US" altLang="ja-JP" sz="1100" dirty="0">
                <a:latin typeface="BIZ UDPゴシック" panose="020B0400000000000000" pitchFamily="50" charset="-128"/>
                <a:ea typeface="BIZ UDPゴシック" panose="020B0400000000000000" pitchFamily="50" charset="-128"/>
              </a:rPr>
              <a:t>Q</a:t>
            </a:r>
            <a:r>
              <a:rPr lang="ja-JP" altLang="en-US" sz="1100" dirty="0">
                <a:latin typeface="BIZ UDPゴシック" panose="020B0400000000000000" pitchFamily="50" charset="-128"/>
                <a:ea typeface="BIZ UDPゴシック" panose="020B0400000000000000" pitchFamily="50" charset="-128"/>
              </a:rPr>
              <a:t>ネット</a:t>
            </a:r>
            <a:r>
              <a:rPr lang="en-US" altLang="ja-JP" sz="1100" dirty="0">
                <a:latin typeface="BIZ UDPゴシック" panose="020B0400000000000000" pitchFamily="50" charset="-128"/>
                <a:ea typeface="BIZ UDPゴシック" panose="020B0400000000000000" pitchFamily="50" charset="-128"/>
              </a:rPr>
              <a:t>R5</a:t>
            </a:r>
            <a:r>
              <a:rPr lang="ja-JP" altLang="en-US" sz="1100" dirty="0">
                <a:latin typeface="BIZ UDPゴシック" panose="020B0400000000000000" pitchFamily="50" charset="-128"/>
                <a:ea typeface="BIZ UDPゴシック" panose="020B0400000000000000" pitchFamily="50" charset="-128"/>
              </a:rPr>
              <a:t>年度実績）</a:t>
            </a:r>
            <a:endParaRPr lang="en-US" altLang="ja-JP" sz="1100" dirty="0">
              <a:latin typeface="BIZ UDPゴシック" panose="020B0400000000000000" pitchFamily="50" charset="-128"/>
              <a:ea typeface="BIZ UDPゴシック" panose="020B0400000000000000" pitchFamily="50" charset="-128"/>
            </a:endParaRPr>
          </a:p>
          <a:p>
            <a:pPr algn="r"/>
            <a:endParaRPr lang="en-US" altLang="ja-JP" sz="12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D7557FB9-CE31-42F1-A41E-FB8BE7B380DD}"/>
              </a:ext>
            </a:extLst>
          </p:cNvPr>
          <p:cNvSpPr>
            <a:spLocks noGrp="1"/>
          </p:cNvSpPr>
          <p:nvPr>
            <p:ph type="sldNum" sz="quarter" idx="4"/>
          </p:nvPr>
        </p:nvSpPr>
        <p:spPr/>
        <p:txBody>
          <a:bodyPr/>
          <a:lstStyle/>
          <a:p>
            <a:fld id="{199F5BD4-B66A-4E5C-B460-3CA44F38002D}" type="slidenum">
              <a:rPr lang="ja-JP" altLang="en-US" smtClean="0"/>
              <a:pPr/>
              <a:t>17</a:t>
            </a:fld>
            <a:endParaRPr lang="ja-JP" altLang="en-US"/>
          </a:p>
        </p:txBody>
      </p:sp>
    </p:spTree>
    <p:extLst>
      <p:ext uri="{BB962C8B-B14F-4D97-AF65-F5344CB8AC3E}">
        <p14:creationId xmlns:p14="http://schemas.microsoft.com/office/powerpoint/2010/main" val="3797857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四角形: 角を丸くする 56">
            <a:extLst>
              <a:ext uri="{FF2B5EF4-FFF2-40B4-BE49-F238E27FC236}">
                <a16:creationId xmlns:a16="http://schemas.microsoft.com/office/drawing/2014/main" id="{89CAA91F-119B-4776-9816-C606AB23C49E}"/>
              </a:ext>
            </a:extLst>
          </p:cNvPr>
          <p:cNvSpPr/>
          <p:nvPr/>
        </p:nvSpPr>
        <p:spPr>
          <a:xfrm>
            <a:off x="384689" y="4033031"/>
            <a:ext cx="5735817" cy="2582395"/>
          </a:xfrm>
          <a:prstGeom prst="roundRect">
            <a:avLst>
              <a:gd name="adj" fmla="val 7042"/>
            </a:avLst>
          </a:pr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8A53F21D-94FD-4D3B-A17C-0291C3E183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grpSp>
        <p:nvGrpSpPr>
          <p:cNvPr id="7" name="グループ化 6">
            <a:extLst>
              <a:ext uri="{FF2B5EF4-FFF2-40B4-BE49-F238E27FC236}">
                <a16:creationId xmlns:a16="http://schemas.microsoft.com/office/drawing/2014/main" id="{280C64D6-8108-4B1D-B193-9B7F6F9C90F8}"/>
              </a:ext>
            </a:extLst>
          </p:cNvPr>
          <p:cNvGrpSpPr/>
          <p:nvPr/>
        </p:nvGrpSpPr>
        <p:grpSpPr>
          <a:xfrm>
            <a:off x="312205" y="259047"/>
            <a:ext cx="8121790" cy="571481"/>
            <a:chOff x="312205" y="259047"/>
            <a:chExt cx="8121790" cy="571481"/>
          </a:xfrm>
        </p:grpSpPr>
        <p:sp>
          <p:nvSpPr>
            <p:cNvPr id="28" name="正方形/長方形 27">
              <a:extLst>
                <a:ext uri="{FF2B5EF4-FFF2-40B4-BE49-F238E27FC236}">
                  <a16:creationId xmlns:a16="http://schemas.microsoft.com/office/drawing/2014/main" id="{C00E0DE8-4329-4DFD-8E07-C385DDBA0628}"/>
                </a:ext>
              </a:extLst>
            </p:cNvPr>
            <p:cNvSpPr/>
            <p:nvPr/>
          </p:nvSpPr>
          <p:spPr>
            <a:xfrm>
              <a:off x="312205" y="558675"/>
              <a:ext cx="7917395" cy="1402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751776" y="259047"/>
              <a:ext cx="7682219" cy="57148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大阪ブルー・オーシャン・ビジョン</a:t>
              </a:r>
              <a:r>
                <a:rPr lang="ja-JP" altLang="en-US" sz="1600" b="1" dirty="0">
                  <a:latin typeface="BIZ UDPゴシック" panose="020B0400000000000000" pitchFamily="50" charset="-128"/>
                  <a:ea typeface="BIZ UDPゴシック" panose="020B0400000000000000" pitchFamily="50" charset="-128"/>
                </a:rPr>
                <a:t>～バイオプラスチック製品のビジネス化～</a:t>
              </a:r>
              <a:endParaRPr lang="ja-JP" altLang="en-US" sz="2000" b="1"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5DB1B314-6D98-4A38-B49F-6F68BC0837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20" name="図 19">
            <a:extLst>
              <a:ext uri="{FF2B5EF4-FFF2-40B4-BE49-F238E27FC236}">
                <a16:creationId xmlns:a16="http://schemas.microsoft.com/office/drawing/2014/main" id="{C805AB33-A6F3-40BE-9370-F09F97299B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2178" y="4570862"/>
            <a:ext cx="2592609" cy="1856798"/>
          </a:xfrm>
          <a:prstGeom prst="rect">
            <a:avLst/>
          </a:prstGeom>
        </p:spPr>
      </p:pic>
      <p:pic>
        <p:nvPicPr>
          <p:cNvPr id="31" name="図 30">
            <a:extLst>
              <a:ext uri="{FF2B5EF4-FFF2-40B4-BE49-F238E27FC236}">
                <a16:creationId xmlns:a16="http://schemas.microsoft.com/office/drawing/2014/main" id="{68D964B3-00F8-4190-A999-E1F07B248E18}"/>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686113" y="5598635"/>
            <a:ext cx="1302468" cy="868312"/>
          </a:xfrm>
          <a:prstGeom prst="rect">
            <a:avLst/>
          </a:prstGeom>
          <a:noFill/>
          <a:ln>
            <a:noFill/>
          </a:ln>
        </p:spPr>
      </p:pic>
      <p:sp>
        <p:nvSpPr>
          <p:cNvPr id="32" name="テキスト ボックス 31">
            <a:extLst>
              <a:ext uri="{FF2B5EF4-FFF2-40B4-BE49-F238E27FC236}">
                <a16:creationId xmlns:a16="http://schemas.microsoft.com/office/drawing/2014/main" id="{77F72EB6-A795-4971-B52D-955BDEF0139D}"/>
              </a:ext>
            </a:extLst>
          </p:cNvPr>
          <p:cNvSpPr txBox="1"/>
          <p:nvPr/>
        </p:nvSpPr>
        <p:spPr>
          <a:xfrm>
            <a:off x="1994945" y="6027409"/>
            <a:ext cx="1407495" cy="400110"/>
          </a:xfrm>
          <a:prstGeom prst="rect">
            <a:avLst/>
          </a:prstGeom>
          <a:noFill/>
        </p:spPr>
        <p:txBody>
          <a:bodyPr wrap="square">
            <a:spAutoFit/>
          </a:bodyPr>
          <a:lstStyle/>
          <a:p>
            <a:r>
              <a:rPr lang="ja-JP" altLang="en-US" sz="1000" b="1" dirty="0">
                <a:latin typeface="BIZ UDPゴシック" panose="020B0400000000000000" pitchFamily="50" charset="-128"/>
                <a:ea typeface="BIZ UDPゴシック" panose="020B0400000000000000" pitchFamily="50" charset="-128"/>
              </a:rPr>
              <a:t>バイオプラスチック製</a:t>
            </a:r>
            <a:endParaRPr lang="en-US" altLang="ja-JP" sz="1000" b="1" dirty="0">
              <a:latin typeface="BIZ UDPゴシック" panose="020B0400000000000000" pitchFamily="50" charset="-128"/>
              <a:ea typeface="BIZ UDPゴシック" panose="020B0400000000000000" pitchFamily="50" charset="-128"/>
            </a:endParaRPr>
          </a:p>
          <a:p>
            <a:r>
              <a:rPr lang="ja-JP" altLang="en-US" sz="1000" b="1" dirty="0">
                <a:latin typeface="BIZ UDPゴシック" panose="020B0400000000000000" pitchFamily="50" charset="-128"/>
                <a:ea typeface="BIZ UDPゴシック" panose="020B0400000000000000" pitchFamily="50" charset="-128"/>
              </a:rPr>
              <a:t>無針注射器　</a:t>
            </a:r>
          </a:p>
        </p:txBody>
      </p:sp>
      <p:grpSp>
        <p:nvGrpSpPr>
          <p:cNvPr id="35" name="グループ化 34">
            <a:extLst>
              <a:ext uri="{FF2B5EF4-FFF2-40B4-BE49-F238E27FC236}">
                <a16:creationId xmlns:a16="http://schemas.microsoft.com/office/drawing/2014/main" id="{5DCEBB11-FBB8-4D7C-8819-8E34B2EA2BA0}"/>
              </a:ext>
            </a:extLst>
          </p:cNvPr>
          <p:cNvGrpSpPr/>
          <p:nvPr/>
        </p:nvGrpSpPr>
        <p:grpSpPr>
          <a:xfrm>
            <a:off x="6181084" y="2001387"/>
            <a:ext cx="3429355" cy="1705743"/>
            <a:chOff x="5265560" y="1499418"/>
            <a:chExt cx="6676545" cy="3706179"/>
          </a:xfrm>
        </p:grpSpPr>
        <p:sp>
          <p:nvSpPr>
            <p:cNvPr id="36" name="四角形: 角を丸くする 35">
              <a:extLst>
                <a:ext uri="{FF2B5EF4-FFF2-40B4-BE49-F238E27FC236}">
                  <a16:creationId xmlns:a16="http://schemas.microsoft.com/office/drawing/2014/main" id="{2596BC8B-9423-4E58-9AD0-DAA784CF6080}"/>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37" name="テキスト ボックス 36">
              <a:extLst>
                <a:ext uri="{FF2B5EF4-FFF2-40B4-BE49-F238E27FC236}">
                  <a16:creationId xmlns:a16="http://schemas.microsoft.com/office/drawing/2014/main" id="{9B671E9C-5A9F-44B2-9569-AE136D9F44AC}"/>
                </a:ext>
              </a:extLst>
            </p:cNvPr>
            <p:cNvSpPr txBox="1"/>
            <p:nvPr/>
          </p:nvSpPr>
          <p:spPr>
            <a:xfrm>
              <a:off x="5435028" y="1576859"/>
              <a:ext cx="3281488" cy="722266"/>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38" name="テキスト ボックス 37">
            <a:extLst>
              <a:ext uri="{FF2B5EF4-FFF2-40B4-BE49-F238E27FC236}">
                <a16:creationId xmlns:a16="http://schemas.microsoft.com/office/drawing/2014/main" id="{43A82192-5636-425C-B865-2B8FAD1F91AA}"/>
              </a:ext>
            </a:extLst>
          </p:cNvPr>
          <p:cNvSpPr txBox="1"/>
          <p:nvPr/>
        </p:nvSpPr>
        <p:spPr>
          <a:xfrm>
            <a:off x="6194279" y="2451494"/>
            <a:ext cx="3021546" cy="1159895"/>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・バイオプラスチック製品の開発が　</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進行中</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2024</a:t>
            </a:r>
            <a:r>
              <a:rPr lang="ja-JP" altLang="en-US" sz="1463" dirty="0">
                <a:latin typeface="BIZ UDPゴシック" panose="020B0400000000000000" pitchFamily="50" charset="-128"/>
                <a:ea typeface="BIZ UDPゴシック" panose="020B0400000000000000" pitchFamily="50" charset="-128"/>
              </a:rPr>
              <a:t>年９月　展示・セミナー開催</a:t>
            </a:r>
            <a:endParaRPr lang="en-US" altLang="ja-JP" sz="1463" dirty="0">
              <a:latin typeface="BIZ UDPゴシック" panose="020B0400000000000000" pitchFamily="50" charset="-128"/>
              <a:ea typeface="BIZ UDPゴシック" panose="020B0400000000000000" pitchFamily="50" charset="-128"/>
            </a:endParaRPr>
          </a:p>
        </p:txBody>
      </p:sp>
      <p:grpSp>
        <p:nvGrpSpPr>
          <p:cNvPr id="39" name="グループ化 38">
            <a:extLst>
              <a:ext uri="{FF2B5EF4-FFF2-40B4-BE49-F238E27FC236}">
                <a16:creationId xmlns:a16="http://schemas.microsoft.com/office/drawing/2014/main" id="{E3D08266-FAE8-49A3-BC90-38D174B9FBEB}"/>
              </a:ext>
            </a:extLst>
          </p:cNvPr>
          <p:cNvGrpSpPr/>
          <p:nvPr/>
        </p:nvGrpSpPr>
        <p:grpSpPr>
          <a:xfrm>
            <a:off x="6195839" y="3942175"/>
            <a:ext cx="3414600" cy="2598109"/>
            <a:chOff x="5265560" y="2351697"/>
            <a:chExt cx="6651247" cy="1325563"/>
          </a:xfrm>
        </p:grpSpPr>
        <p:sp>
          <p:nvSpPr>
            <p:cNvPr id="40" name="四角形: 角を丸くする 39">
              <a:extLst>
                <a:ext uri="{FF2B5EF4-FFF2-40B4-BE49-F238E27FC236}">
                  <a16:creationId xmlns:a16="http://schemas.microsoft.com/office/drawing/2014/main" id="{F361F2E4-FBE5-42CE-BA14-025615AC19FE}"/>
                </a:ext>
              </a:extLst>
            </p:cNvPr>
            <p:cNvSpPr/>
            <p:nvPr/>
          </p:nvSpPr>
          <p:spPr>
            <a:xfrm>
              <a:off x="5265560" y="2351697"/>
              <a:ext cx="6651247" cy="1325563"/>
            </a:xfrm>
            <a:prstGeom prst="roundRect">
              <a:avLst>
                <a:gd name="adj" fmla="val 10339"/>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41" name="テキスト ボックス 40">
              <a:extLst>
                <a:ext uri="{FF2B5EF4-FFF2-40B4-BE49-F238E27FC236}">
                  <a16:creationId xmlns:a16="http://schemas.microsoft.com/office/drawing/2014/main" id="{FCBD4D15-0D16-4743-A515-B2FCAACF04ED}"/>
                </a:ext>
              </a:extLst>
            </p:cNvPr>
            <p:cNvSpPr txBox="1"/>
            <p:nvPr/>
          </p:nvSpPr>
          <p:spPr>
            <a:xfrm>
              <a:off x="5378179" y="2373156"/>
              <a:ext cx="3198633" cy="142101"/>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42" name="テキスト ボックス 41">
            <a:extLst>
              <a:ext uri="{FF2B5EF4-FFF2-40B4-BE49-F238E27FC236}">
                <a16:creationId xmlns:a16="http://schemas.microsoft.com/office/drawing/2014/main" id="{FC9237E7-548C-44D0-8C9A-1DFB82FB1499}"/>
              </a:ext>
            </a:extLst>
          </p:cNvPr>
          <p:cNvSpPr txBox="1"/>
          <p:nvPr/>
        </p:nvSpPr>
        <p:spPr>
          <a:xfrm>
            <a:off x="6217318" y="4450997"/>
            <a:ext cx="3636550" cy="2144975"/>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2025</a:t>
            </a:r>
            <a:r>
              <a:rPr lang="ja-JP" altLang="en-US" sz="1463" dirty="0">
                <a:latin typeface="BIZ UDPゴシック" panose="020B0400000000000000" pitchFamily="50" charset="-128"/>
                <a:ea typeface="BIZ UDPゴシック" panose="020B0400000000000000" pitchFamily="50" charset="-128"/>
              </a:rPr>
              <a:t>年２月　展示・商談会開催</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2025</a:t>
            </a:r>
            <a:r>
              <a:rPr lang="ja-JP" altLang="en-US" sz="1463" dirty="0">
                <a:latin typeface="BIZ UDPゴシック" panose="020B0400000000000000" pitchFamily="50" charset="-128"/>
                <a:ea typeface="BIZ UDPゴシック" panose="020B0400000000000000" pitchFamily="50" charset="-128"/>
              </a:rPr>
              <a:t>年</a:t>
            </a:r>
            <a:r>
              <a:rPr lang="en-US" altLang="ja-JP" sz="1463" dirty="0">
                <a:latin typeface="BIZ UDPゴシック" panose="020B0400000000000000" pitchFamily="50" charset="-128"/>
                <a:ea typeface="BIZ UDPゴシック" panose="020B0400000000000000" pitchFamily="50" charset="-128"/>
              </a:rPr>
              <a:t>8</a:t>
            </a:r>
            <a:r>
              <a:rPr lang="ja-JP" altLang="en-US" sz="1463" dirty="0">
                <a:latin typeface="BIZ UDPゴシック" panose="020B0400000000000000" pitchFamily="50" charset="-128"/>
                <a:ea typeface="BIZ UDPゴシック" panose="020B0400000000000000" pitchFamily="50" charset="-128"/>
              </a:rPr>
              <a:t>月</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大阪ヘルスケアパリビオンにて</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リボーンチャレンジ</a:t>
            </a:r>
          </a:p>
          <a:p>
            <a:r>
              <a:rPr lang="ja-JP" altLang="en-US" sz="1463" dirty="0">
                <a:latin typeface="BIZ UDPゴシック" panose="020B0400000000000000" pitchFamily="50" charset="-128"/>
                <a:ea typeface="BIZ UDPゴシック" panose="020B0400000000000000" pitchFamily="50" charset="-128"/>
              </a:rPr>
              <a:t>　「バイオプラスチックで</a:t>
            </a:r>
            <a:r>
              <a:rPr lang="en-US" altLang="ja-JP" sz="1463" dirty="0">
                <a:latin typeface="BIZ UDPゴシック" panose="020B0400000000000000" pitchFamily="50" charset="-128"/>
                <a:ea typeface="BIZ UDPゴシック" panose="020B0400000000000000" pitchFamily="50" charset="-128"/>
              </a:rPr>
              <a:t>REBORN</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等にて万博後の販売に向けて製品展示</a:t>
            </a:r>
            <a:endParaRPr lang="en-US" altLang="ja-JP" sz="1463" dirty="0">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63151644-1025-4B2A-9675-A296CF81BB77}"/>
              </a:ext>
            </a:extLst>
          </p:cNvPr>
          <p:cNvSpPr txBox="1"/>
          <p:nvPr/>
        </p:nvSpPr>
        <p:spPr>
          <a:xfrm>
            <a:off x="3330036" y="4106925"/>
            <a:ext cx="2836895" cy="400110"/>
          </a:xfrm>
          <a:prstGeom prst="rect">
            <a:avLst/>
          </a:prstGeom>
          <a:noFill/>
        </p:spPr>
        <p:txBody>
          <a:bodyPr wrap="square" lIns="36000" rIns="36000">
            <a:spAutoFit/>
          </a:bodyPr>
          <a:lstStyle/>
          <a:p>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大阪ヘルスケアパリビオン　リボーンチャレンジ</a:t>
            </a:r>
          </a:p>
          <a:p>
            <a:r>
              <a:rPr lang="ja-JP" altLang="en-US" sz="1000" b="1" dirty="0">
                <a:latin typeface="BIZ UDPゴシック" panose="020B0400000000000000" pitchFamily="50" charset="-128"/>
                <a:ea typeface="BIZ UDPゴシック" panose="020B0400000000000000" pitchFamily="50" charset="-128"/>
              </a:rPr>
              <a:t>「バイオプラスチックで</a:t>
            </a:r>
            <a:r>
              <a:rPr lang="en-US" altLang="ja-JP" sz="1000" b="1" dirty="0">
                <a:latin typeface="BIZ UDPゴシック" panose="020B0400000000000000" pitchFamily="50" charset="-128"/>
                <a:ea typeface="BIZ UDPゴシック" panose="020B0400000000000000" pitchFamily="50" charset="-128"/>
              </a:rPr>
              <a:t>REBORN</a:t>
            </a:r>
            <a:r>
              <a:rPr lang="ja-JP" altLang="en-US" sz="1000" b="1" dirty="0">
                <a:latin typeface="BIZ UDPゴシック" panose="020B0400000000000000" pitchFamily="50" charset="-128"/>
                <a:ea typeface="BIZ UDPゴシック" panose="020B0400000000000000" pitchFamily="50" charset="-128"/>
              </a:rPr>
              <a:t>」　イメージ図</a:t>
            </a:r>
            <a:r>
              <a:rPr lang="en-US" altLang="ja-JP" sz="1000" b="1" dirty="0">
                <a:latin typeface="BIZ UDPゴシック" panose="020B0400000000000000" pitchFamily="50" charset="-128"/>
                <a:ea typeface="BIZ UDPゴシック" panose="020B0400000000000000" pitchFamily="50" charset="-128"/>
              </a:rPr>
              <a:t>】</a:t>
            </a:r>
            <a:endParaRPr lang="ja-JP" altLang="en-US" sz="1000" b="1" dirty="0">
              <a:latin typeface="BIZ UDPゴシック" panose="020B0400000000000000" pitchFamily="50" charset="-128"/>
              <a:ea typeface="BIZ UDPゴシック" panose="020B0400000000000000" pitchFamily="50" charset="-128"/>
            </a:endParaRPr>
          </a:p>
        </p:txBody>
      </p:sp>
      <p:sp>
        <p:nvSpPr>
          <p:cNvPr id="46" name="タイトル 2">
            <a:extLst>
              <a:ext uri="{FF2B5EF4-FFF2-40B4-BE49-F238E27FC236}">
                <a16:creationId xmlns:a16="http://schemas.microsoft.com/office/drawing/2014/main" id="{0A28FC8F-9B26-4BCC-AEB8-B9AD545D5BB4}"/>
              </a:ext>
            </a:extLst>
          </p:cNvPr>
          <p:cNvSpPr txBox="1">
            <a:spLocks noChangeAspect="1"/>
          </p:cNvSpPr>
          <p:nvPr/>
        </p:nvSpPr>
        <p:spPr>
          <a:xfrm>
            <a:off x="2319248" y="982402"/>
            <a:ext cx="7231778" cy="71339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3200" dirty="0">
                <a:latin typeface="BIZ UDPゴシック" panose="020B0400000000000000" pitchFamily="50" charset="-128"/>
                <a:ea typeface="BIZ UDPゴシック" panose="020B0400000000000000" pitchFamily="50" charset="-128"/>
              </a:rPr>
              <a:t>多様なバイオプラスチック製品の展示</a:t>
            </a:r>
            <a:endParaRPr lang="ja-JP" altLang="en-US" sz="3200" b="1" dirty="0">
              <a:latin typeface="BIZ UDPゴシック" panose="020B0400000000000000" pitchFamily="50" charset="-128"/>
              <a:ea typeface="BIZ UDPゴシック" panose="020B0400000000000000" pitchFamily="50" charset="-128"/>
            </a:endParaRPr>
          </a:p>
        </p:txBody>
      </p:sp>
      <p:pic>
        <p:nvPicPr>
          <p:cNvPr id="64" name="図 63">
            <a:extLst>
              <a:ext uri="{FF2B5EF4-FFF2-40B4-BE49-F238E27FC236}">
                <a16:creationId xmlns:a16="http://schemas.microsoft.com/office/drawing/2014/main" id="{3841216B-2BB4-43FE-BF94-D725F2BAEE19}"/>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546797" y="4396292"/>
            <a:ext cx="1564995" cy="1123792"/>
          </a:xfrm>
          <a:prstGeom prst="rect">
            <a:avLst/>
          </a:prstGeom>
          <a:noFill/>
          <a:ln>
            <a:noFill/>
          </a:ln>
          <a:extLst>
            <a:ext uri="{53640926-AAD7-44D8-BBD7-CCE9431645EC}">
              <a14:shadowObscured xmlns:a14="http://schemas.microsoft.com/office/drawing/2010/main"/>
            </a:ext>
          </a:extLst>
        </p:spPr>
      </p:pic>
      <p:sp>
        <p:nvSpPr>
          <p:cNvPr id="65" name="テキスト ボックス 64">
            <a:extLst>
              <a:ext uri="{FF2B5EF4-FFF2-40B4-BE49-F238E27FC236}">
                <a16:creationId xmlns:a16="http://schemas.microsoft.com/office/drawing/2014/main" id="{2FA389AF-E4E1-439B-B57A-3E841175E03E}"/>
              </a:ext>
            </a:extLst>
          </p:cNvPr>
          <p:cNvSpPr txBox="1"/>
          <p:nvPr/>
        </p:nvSpPr>
        <p:spPr>
          <a:xfrm>
            <a:off x="414319" y="4100982"/>
            <a:ext cx="2743924" cy="246221"/>
          </a:xfrm>
          <a:prstGeom prst="rect">
            <a:avLst/>
          </a:prstGeom>
          <a:noFill/>
        </p:spPr>
        <p:txBody>
          <a:bodyPr wrap="square">
            <a:spAutoFit/>
          </a:bodyPr>
          <a:lstStyle/>
          <a:p>
            <a:r>
              <a:rPr lang="en-US" altLang="ja-JP" sz="1000" b="1" dirty="0">
                <a:latin typeface="BIZ UDPゴシック" panose="020B0400000000000000" pitchFamily="50" charset="-128"/>
                <a:ea typeface="BIZ UDPゴシック" panose="020B0400000000000000" pitchFamily="50" charset="-128"/>
              </a:rPr>
              <a:t>【</a:t>
            </a:r>
            <a:r>
              <a:rPr lang="ja-JP" altLang="en-US" sz="1000" b="1" dirty="0">
                <a:latin typeface="BIZ UDPゴシック" panose="020B0400000000000000" pitchFamily="50" charset="-128"/>
                <a:ea typeface="BIZ UDPゴシック" panose="020B0400000000000000" pitchFamily="50" charset="-128"/>
              </a:rPr>
              <a:t>大阪ヘルスケアパビリオンにて展示</a:t>
            </a:r>
            <a:r>
              <a:rPr lang="en-US" altLang="ja-JP" sz="1000" b="1" dirty="0">
                <a:latin typeface="BIZ UDPゴシック" panose="020B0400000000000000" pitchFamily="50" charset="-128"/>
                <a:ea typeface="BIZ UDPゴシック" panose="020B0400000000000000" pitchFamily="50" charset="-128"/>
              </a:rPr>
              <a:t>】</a:t>
            </a:r>
          </a:p>
        </p:txBody>
      </p:sp>
      <p:sp>
        <p:nvSpPr>
          <p:cNvPr id="66" name="テキスト ボックス 65">
            <a:extLst>
              <a:ext uri="{FF2B5EF4-FFF2-40B4-BE49-F238E27FC236}">
                <a16:creationId xmlns:a16="http://schemas.microsoft.com/office/drawing/2014/main" id="{88E04167-F266-4F96-9443-0DC0E02C3E1D}"/>
              </a:ext>
            </a:extLst>
          </p:cNvPr>
          <p:cNvSpPr txBox="1"/>
          <p:nvPr/>
        </p:nvSpPr>
        <p:spPr>
          <a:xfrm>
            <a:off x="2063914" y="5094547"/>
            <a:ext cx="1407495" cy="400110"/>
          </a:xfrm>
          <a:prstGeom prst="rect">
            <a:avLst/>
          </a:prstGeom>
          <a:noFill/>
        </p:spPr>
        <p:txBody>
          <a:bodyPr wrap="square">
            <a:spAutoFit/>
          </a:bodyPr>
          <a:lstStyle/>
          <a:p>
            <a:r>
              <a:rPr lang="ja-JP" altLang="en-US" sz="1000" b="1" dirty="0">
                <a:latin typeface="BIZ UDPゴシック" panose="020B0400000000000000" pitchFamily="50" charset="-128"/>
                <a:ea typeface="BIZ UDPゴシック" panose="020B0400000000000000" pitchFamily="50" charset="-128"/>
              </a:rPr>
              <a:t>バイオプラスチック製</a:t>
            </a:r>
            <a:endParaRPr lang="en-US" altLang="ja-JP" sz="1000" b="1" dirty="0">
              <a:latin typeface="BIZ UDPゴシック" panose="020B0400000000000000" pitchFamily="50" charset="-128"/>
              <a:ea typeface="BIZ UDPゴシック" panose="020B0400000000000000" pitchFamily="50" charset="-128"/>
            </a:endParaRPr>
          </a:p>
          <a:p>
            <a:r>
              <a:rPr lang="ja-JP" altLang="en-US" sz="1000" b="1" dirty="0">
                <a:latin typeface="BIZ UDPゴシック" panose="020B0400000000000000" pitchFamily="50" charset="-128"/>
                <a:ea typeface="BIZ UDPゴシック" panose="020B0400000000000000" pitchFamily="50" charset="-128"/>
              </a:rPr>
              <a:t>知育玩具</a:t>
            </a:r>
          </a:p>
        </p:txBody>
      </p:sp>
      <p:sp>
        <p:nvSpPr>
          <p:cNvPr id="10" name="スライド番号プレースホルダー 9">
            <a:extLst>
              <a:ext uri="{FF2B5EF4-FFF2-40B4-BE49-F238E27FC236}">
                <a16:creationId xmlns:a16="http://schemas.microsoft.com/office/drawing/2014/main" id="{6DE6604A-2A43-4475-B869-947E7F9DC11E}"/>
              </a:ext>
            </a:extLst>
          </p:cNvPr>
          <p:cNvSpPr>
            <a:spLocks noGrp="1"/>
          </p:cNvSpPr>
          <p:nvPr>
            <p:ph type="sldNum" sz="quarter" idx="4"/>
          </p:nvPr>
        </p:nvSpPr>
        <p:spPr/>
        <p:txBody>
          <a:bodyPr/>
          <a:lstStyle/>
          <a:p>
            <a:fld id="{199F5BD4-B66A-4E5C-B460-3CA44F38002D}" type="slidenum">
              <a:rPr lang="ja-JP" altLang="en-US" smtClean="0"/>
              <a:pPr/>
              <a:t>18</a:t>
            </a:fld>
            <a:endParaRPr lang="ja-JP" altLang="en-US"/>
          </a:p>
        </p:txBody>
      </p:sp>
      <p:sp>
        <p:nvSpPr>
          <p:cNvPr id="45" name="四角形: 角を丸くする 44">
            <a:extLst>
              <a:ext uri="{FF2B5EF4-FFF2-40B4-BE49-F238E27FC236}">
                <a16:creationId xmlns:a16="http://schemas.microsoft.com/office/drawing/2014/main" id="{517A469D-5D76-4BC7-992D-09FAF68A882D}"/>
              </a:ext>
            </a:extLst>
          </p:cNvPr>
          <p:cNvSpPr/>
          <p:nvPr/>
        </p:nvSpPr>
        <p:spPr>
          <a:xfrm>
            <a:off x="3542983" y="1843528"/>
            <a:ext cx="2559851" cy="2124000"/>
          </a:xfrm>
          <a:prstGeom prst="roundRect">
            <a:avLst>
              <a:gd name="adj" fmla="val 5757"/>
            </a:avLst>
          </a:prstGeom>
          <a:solidFill>
            <a:schemeClr val="accent6">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47" name="四角形: 角を丸くする 46">
            <a:extLst>
              <a:ext uri="{FF2B5EF4-FFF2-40B4-BE49-F238E27FC236}">
                <a16:creationId xmlns:a16="http://schemas.microsoft.com/office/drawing/2014/main" id="{50EE47DA-ADCF-46B7-9AE8-8585207F9210}"/>
              </a:ext>
            </a:extLst>
          </p:cNvPr>
          <p:cNvSpPr/>
          <p:nvPr/>
        </p:nvSpPr>
        <p:spPr>
          <a:xfrm>
            <a:off x="426945" y="1847667"/>
            <a:ext cx="3050843" cy="2124000"/>
          </a:xfrm>
          <a:prstGeom prst="roundRect">
            <a:avLst>
              <a:gd name="adj" fmla="val 704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B15F9B51-E0E6-4D17-A764-AFBE8C6F89E4}"/>
              </a:ext>
            </a:extLst>
          </p:cNvPr>
          <p:cNvSpPr txBox="1"/>
          <p:nvPr/>
        </p:nvSpPr>
        <p:spPr>
          <a:xfrm>
            <a:off x="755449" y="3337541"/>
            <a:ext cx="2393834" cy="600164"/>
          </a:xfrm>
          <a:prstGeom prst="rect">
            <a:avLst/>
          </a:prstGeom>
          <a:noFill/>
        </p:spPr>
        <p:txBody>
          <a:bodyPr wrap="square">
            <a:spAutoFit/>
          </a:bodyPr>
          <a:lstStyle/>
          <a:p>
            <a:pPr>
              <a:spcAft>
                <a:spcPts val="600"/>
              </a:spcAft>
            </a:pPr>
            <a:r>
              <a:rPr lang="ja-JP" altLang="en-US" sz="800" b="1" dirty="0">
                <a:latin typeface="BIZ UDPゴシック" panose="020B0400000000000000" pitchFamily="50" charset="-128"/>
                <a:ea typeface="BIZ UDPゴシック" panose="020B0400000000000000" pitchFamily="50" charset="-128"/>
              </a:rPr>
              <a:t>（提供：パナソニック ホールディングス株式会社）</a:t>
            </a:r>
            <a:endParaRPr lang="en-US" altLang="ja-JP" sz="800" b="1" dirty="0">
              <a:latin typeface="BIZ UDPゴシック" panose="020B0400000000000000" pitchFamily="50" charset="-128"/>
              <a:ea typeface="BIZ UDPゴシック" panose="020B0400000000000000" pitchFamily="50" charset="-128"/>
            </a:endParaRPr>
          </a:p>
          <a:p>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会場内にて</a:t>
            </a:r>
            <a:r>
              <a:rPr kumimoji="0" lang="ja-JP" altLang="en-US" sz="1000" b="1" dirty="0">
                <a:latin typeface="BIZ UDPゴシック" panose="020B0400000000000000" pitchFamily="50" charset="-128"/>
                <a:ea typeface="BIZ UDPゴシック" panose="020B0400000000000000" pitchFamily="50" charset="-128"/>
              </a:rPr>
              <a:t>展示</a:t>
            </a:r>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バイオプラスチックを使用したオブジェ</a:t>
            </a:r>
            <a:endPar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49" name="図 48">
            <a:extLst>
              <a:ext uri="{FF2B5EF4-FFF2-40B4-BE49-F238E27FC236}">
                <a16:creationId xmlns:a16="http://schemas.microsoft.com/office/drawing/2014/main" id="{6A3A2BBD-F5C4-4637-B8D6-6EE25A8E51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36165" y="2022431"/>
            <a:ext cx="1973486" cy="1301572"/>
          </a:xfrm>
          <a:prstGeom prst="rect">
            <a:avLst/>
          </a:prstGeom>
        </p:spPr>
      </p:pic>
      <p:sp>
        <p:nvSpPr>
          <p:cNvPr id="50" name="テキスト ボックス 49">
            <a:extLst>
              <a:ext uri="{FF2B5EF4-FFF2-40B4-BE49-F238E27FC236}">
                <a16:creationId xmlns:a16="http://schemas.microsoft.com/office/drawing/2014/main" id="{2A418ECF-28F9-4D30-850E-D34F7859559C}"/>
              </a:ext>
            </a:extLst>
          </p:cNvPr>
          <p:cNvSpPr txBox="1"/>
          <p:nvPr/>
        </p:nvSpPr>
        <p:spPr>
          <a:xfrm>
            <a:off x="3641475" y="3321639"/>
            <a:ext cx="2362866" cy="600164"/>
          </a:xfrm>
          <a:prstGeom prst="rect">
            <a:avLst/>
          </a:prstGeom>
          <a:noFill/>
        </p:spPr>
        <p:txBody>
          <a:bodyPr wrap="square">
            <a:spAutoFit/>
          </a:bodyPr>
          <a:lstStyle/>
          <a:p>
            <a:pPr algn="ctr">
              <a:spcAft>
                <a:spcPts val="600"/>
              </a:spcAft>
            </a:pPr>
            <a:r>
              <a:rPr lang="ja-JP" altLang="en-US" sz="800" b="1" dirty="0">
                <a:latin typeface="BIZ UDPゴシック" panose="020B0400000000000000" pitchFamily="50" charset="-128"/>
                <a:ea typeface="BIZ UDPゴシック" panose="020B0400000000000000" pitchFamily="50" charset="-128"/>
              </a:rPr>
              <a:t>（提供：三井化学株式会社）</a:t>
            </a:r>
          </a:p>
          <a:p>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会場内にて使用</a:t>
            </a:r>
            <a:r>
              <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r>
              <a:rPr kumimoji="0" lang="ja-JP" altLang="en-US"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バイオマス樹脂を使用した床材タイル</a:t>
            </a:r>
            <a:endParaRPr kumimoji="0" lang="en-US" altLang="ja-JP" sz="10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51" name="図 50">
            <a:extLst>
              <a:ext uri="{FF2B5EF4-FFF2-40B4-BE49-F238E27FC236}">
                <a16:creationId xmlns:a16="http://schemas.microsoft.com/office/drawing/2014/main" id="{16D90DE9-2986-4FE6-BB3B-FC4DDF957C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37163" y="1990629"/>
            <a:ext cx="1830406" cy="1365175"/>
          </a:xfrm>
          <a:prstGeom prst="rect">
            <a:avLst/>
          </a:prstGeom>
        </p:spPr>
      </p:pic>
    </p:spTree>
    <p:extLst>
      <p:ext uri="{BB962C8B-B14F-4D97-AF65-F5344CB8AC3E}">
        <p14:creationId xmlns:p14="http://schemas.microsoft.com/office/powerpoint/2010/main" val="2061878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796590"/>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55939" y="1261660"/>
            <a:ext cx="6035662" cy="2533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世界中のスタートアップ関係者が集結する「</a:t>
            </a:r>
            <a:r>
              <a:rPr lang="en-US" altLang="ja-JP" sz="1600" dirty="0">
                <a:solidFill>
                  <a:schemeClr val="tx1"/>
                </a:solidFill>
                <a:latin typeface="Meiryo UI" panose="020B0604030504040204" pitchFamily="50" charset="-128"/>
                <a:ea typeface="Meiryo UI" panose="020B0604030504040204" pitchFamily="50" charset="-128"/>
              </a:rPr>
              <a:t>Global Startup Expo</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GSE</a:t>
            </a:r>
            <a:r>
              <a:rPr lang="ja-JP" altLang="en-US" sz="1600" dirty="0">
                <a:solidFill>
                  <a:schemeClr val="tx1"/>
                </a:solidFill>
                <a:latin typeface="Meiryo UI" panose="020B0604030504040204" pitchFamily="50" charset="-128"/>
                <a:ea typeface="Meiryo UI" panose="020B0604030504040204" pitchFamily="50" charset="-128"/>
              </a:rPr>
              <a:t>）にて日本、関西のスタートアップの技術・サービスを</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発信</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大阪ヘルスケアパビリオンにおいて、スタートアップ等の優れた技術・</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サービスを週替わりで展示するとともに、バーチャル大阪パビリオンでも効果的に情報発信</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会場内外においても、世界で活躍するスタートアップを交えた、</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セッション、ピッチイベント、企画展示等様々なイベントを開催</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5690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65" name="グループ化 64">
            <a:extLst>
              <a:ext uri="{FF2B5EF4-FFF2-40B4-BE49-F238E27FC236}">
                <a16:creationId xmlns:a16="http://schemas.microsoft.com/office/drawing/2014/main" id="{CDE9A389-43CD-4E89-A0EA-91760B7ED53C}"/>
              </a:ext>
            </a:extLst>
          </p:cNvPr>
          <p:cNvGrpSpPr/>
          <p:nvPr/>
        </p:nvGrpSpPr>
        <p:grpSpPr>
          <a:xfrm>
            <a:off x="143566" y="195844"/>
            <a:ext cx="3229972" cy="536494"/>
            <a:chOff x="143566" y="311344"/>
            <a:chExt cx="3229972" cy="536494"/>
          </a:xfrm>
        </p:grpSpPr>
        <p:sp>
          <p:nvSpPr>
            <p:cNvPr id="66" name="正方形/長方形 65">
              <a:extLst>
                <a:ext uri="{FF2B5EF4-FFF2-40B4-BE49-F238E27FC236}">
                  <a16:creationId xmlns:a16="http://schemas.microsoft.com/office/drawing/2014/main" id="{7EFEF2D0-29F8-4E8F-B175-487EF2B5B0BA}"/>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67" name="タイトル 2">
              <a:extLst>
                <a:ext uri="{FF2B5EF4-FFF2-40B4-BE49-F238E27FC236}">
                  <a16:creationId xmlns:a16="http://schemas.microsoft.com/office/drawing/2014/main" id="{D3E4980A-2F09-4465-BEAC-B3F26997E70D}"/>
                </a:ext>
              </a:extLst>
            </p:cNvPr>
            <p:cNvSpPr txBox="1">
              <a:spLocks/>
            </p:cNvSpPr>
            <p:nvPr/>
          </p:nvSpPr>
          <p:spPr>
            <a:xfrm>
              <a:off x="747505" y="377250"/>
              <a:ext cx="2626033"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a:t>
              </a:r>
            </a:p>
          </p:txBody>
        </p:sp>
        <p:pic>
          <p:nvPicPr>
            <p:cNvPr id="68" name="図 67">
              <a:extLst>
                <a:ext uri="{FF2B5EF4-FFF2-40B4-BE49-F238E27FC236}">
                  <a16:creationId xmlns:a16="http://schemas.microsoft.com/office/drawing/2014/main" id="{8708A633-7B71-4746-8B40-50E2B1B910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pic>
        <p:nvPicPr>
          <p:cNvPr id="82" name="図 81">
            <a:extLst>
              <a:ext uri="{FF2B5EF4-FFF2-40B4-BE49-F238E27FC236}">
                <a16:creationId xmlns:a16="http://schemas.microsoft.com/office/drawing/2014/main" id="{4C5A14A5-609D-4C6A-AD98-9834DA29C6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42032" y="969357"/>
            <a:ext cx="3375575" cy="2386709"/>
          </a:xfrm>
          <a:prstGeom prst="rect">
            <a:avLst/>
          </a:prstGeom>
        </p:spPr>
      </p:pic>
      <p:sp>
        <p:nvSpPr>
          <p:cNvPr id="77" name="テキスト ボックス 76">
            <a:extLst>
              <a:ext uri="{FF2B5EF4-FFF2-40B4-BE49-F238E27FC236}">
                <a16:creationId xmlns:a16="http://schemas.microsoft.com/office/drawing/2014/main" id="{BC24A0D7-0419-45E8-B5C9-E773D0EDAD71}"/>
              </a:ext>
            </a:extLst>
          </p:cNvPr>
          <p:cNvSpPr txBox="1"/>
          <p:nvPr/>
        </p:nvSpPr>
        <p:spPr>
          <a:xfrm>
            <a:off x="6556154" y="650931"/>
            <a:ext cx="3226665" cy="276999"/>
          </a:xfrm>
          <a:prstGeom prst="rect">
            <a:avLst/>
          </a:prstGeom>
          <a:noFill/>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Global Startup</a:t>
            </a:r>
            <a:r>
              <a:rPr lang="ja-JP" altLang="en-US" sz="1200" b="1" dirty="0">
                <a:latin typeface="Meiryo UI" panose="020B0604030504040204" pitchFamily="50" charset="-128"/>
                <a:ea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rPr>
              <a:t>Expo 2025</a:t>
            </a:r>
            <a:r>
              <a:rPr lang="ja-JP" altLang="en-US" sz="1200" b="1" dirty="0">
                <a:latin typeface="Meiryo UI" panose="020B0604030504040204" pitchFamily="50" charset="-128"/>
                <a:ea typeface="Meiryo UI" panose="020B0604030504040204" pitchFamily="50" charset="-128"/>
              </a:rPr>
              <a:t>（イメージ）</a:t>
            </a:r>
            <a:endParaRPr lang="en-US" altLang="ja-JP" sz="1200" b="1" dirty="0">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17319ABA-6F25-4377-BB84-17B520922962}"/>
              </a:ext>
            </a:extLst>
          </p:cNvPr>
          <p:cNvSpPr txBox="1"/>
          <p:nvPr/>
        </p:nvSpPr>
        <p:spPr>
          <a:xfrm>
            <a:off x="6851893" y="3397493"/>
            <a:ext cx="2950158" cy="200055"/>
          </a:xfrm>
          <a:prstGeom prst="rect">
            <a:avLst/>
          </a:prstGeom>
          <a:noFill/>
        </p:spPr>
        <p:txBody>
          <a:bodyPr wrap="square" rtlCol="0">
            <a:spAutoFit/>
          </a:bodyPr>
          <a:lstStyle/>
          <a:p>
            <a:pPr algn="r"/>
            <a:r>
              <a:rPr lang="ja-JP" altLang="en-US" sz="700" dirty="0">
                <a:latin typeface="BIZ UDPゴシック" panose="020B0400000000000000" pitchFamily="50" charset="-128"/>
                <a:ea typeface="BIZ UDPゴシック" panose="020B0400000000000000" pitchFamily="50" charset="-128"/>
              </a:rPr>
              <a:t>出典</a:t>
            </a:r>
            <a:r>
              <a:rPr lang="zh-CN" altLang="en-US" sz="700" dirty="0">
                <a:latin typeface="BIZ UDPゴシック" panose="020B0400000000000000" pitchFamily="50" charset="-128"/>
                <a:ea typeface="BIZ UDPゴシック" panose="020B0400000000000000" pitchFamily="50" charset="-128"/>
              </a:rPr>
              <a:t>：２０２５年日本国際博覧会協会</a:t>
            </a:r>
            <a:r>
              <a:rPr lang="ja-JP" altLang="en-US" sz="700" dirty="0">
                <a:latin typeface="BIZ UDPゴシック" panose="020B0400000000000000" pitchFamily="50" charset="-128"/>
                <a:ea typeface="BIZ UDPゴシック" panose="020B0400000000000000" pitchFamily="50" charset="-128"/>
              </a:rPr>
              <a:t>（屋外イベント広場イメージ）</a:t>
            </a:r>
          </a:p>
        </p:txBody>
      </p:sp>
      <p:graphicFrame>
        <p:nvGraphicFramePr>
          <p:cNvPr id="55" name="表 17">
            <a:extLst>
              <a:ext uri="{FF2B5EF4-FFF2-40B4-BE49-F238E27FC236}">
                <a16:creationId xmlns:a16="http://schemas.microsoft.com/office/drawing/2014/main" id="{64D305A5-B159-4549-B1E4-6BF5060F8405}"/>
              </a:ext>
            </a:extLst>
          </p:cNvPr>
          <p:cNvGraphicFramePr>
            <a:graphicFrameLocks noGrp="1"/>
          </p:cNvGraphicFramePr>
          <p:nvPr>
            <p:extLst>
              <p:ext uri="{D42A27DB-BD31-4B8C-83A1-F6EECF244321}">
                <p14:modId xmlns:p14="http://schemas.microsoft.com/office/powerpoint/2010/main" val="3890104371"/>
              </p:ext>
            </p:extLst>
          </p:nvPr>
        </p:nvGraphicFramePr>
        <p:xfrm>
          <a:off x="208834" y="4398550"/>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pic>
        <p:nvPicPr>
          <p:cNvPr id="81" name="図 80">
            <a:extLst>
              <a:ext uri="{FF2B5EF4-FFF2-40B4-BE49-F238E27FC236}">
                <a16:creationId xmlns:a16="http://schemas.microsoft.com/office/drawing/2014/main" id="{1EC78398-6AEE-41EF-A345-85A06E7C83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8363" y="6133720"/>
            <a:ext cx="204527" cy="204527"/>
          </a:xfrm>
          <a:prstGeom prst="rect">
            <a:avLst/>
          </a:prstGeom>
        </p:spPr>
      </p:pic>
      <p:grpSp>
        <p:nvGrpSpPr>
          <p:cNvPr id="88" name="グループ化 87">
            <a:extLst>
              <a:ext uri="{FF2B5EF4-FFF2-40B4-BE49-F238E27FC236}">
                <a16:creationId xmlns:a16="http://schemas.microsoft.com/office/drawing/2014/main" id="{6DBBCCD2-98BA-4B45-A8ED-AECD7BE432E5}"/>
              </a:ext>
            </a:extLst>
          </p:cNvPr>
          <p:cNvGrpSpPr/>
          <p:nvPr/>
        </p:nvGrpSpPr>
        <p:grpSpPr>
          <a:xfrm>
            <a:off x="5518349" y="4312587"/>
            <a:ext cx="432000" cy="2469805"/>
            <a:chOff x="10121072" y="4502038"/>
            <a:chExt cx="432000" cy="2469805"/>
          </a:xfrm>
        </p:grpSpPr>
        <p:sp>
          <p:nvSpPr>
            <p:cNvPr id="89" name="テキスト ボックス 88">
              <a:extLst>
                <a:ext uri="{FF2B5EF4-FFF2-40B4-BE49-F238E27FC236}">
                  <a16:creationId xmlns:a16="http://schemas.microsoft.com/office/drawing/2014/main" id="{BC72E295-7646-46B0-B3AA-D37B1B840AF8}"/>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92" name="直線コネクタ 91">
              <a:extLst>
                <a:ext uri="{FF2B5EF4-FFF2-40B4-BE49-F238E27FC236}">
                  <a16:creationId xmlns:a16="http://schemas.microsoft.com/office/drawing/2014/main" id="{08942E77-F590-4BD5-A2EF-F2A7B4C77422}"/>
                </a:ext>
              </a:extLst>
            </p:cNvPr>
            <p:cNvCxnSpPr>
              <a:stCxn id="89"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グループ化 93">
            <a:extLst>
              <a:ext uri="{FF2B5EF4-FFF2-40B4-BE49-F238E27FC236}">
                <a16:creationId xmlns:a16="http://schemas.microsoft.com/office/drawing/2014/main" id="{B991E88B-F490-4C9F-B1A1-A78779F40B93}"/>
              </a:ext>
            </a:extLst>
          </p:cNvPr>
          <p:cNvGrpSpPr/>
          <p:nvPr/>
        </p:nvGrpSpPr>
        <p:grpSpPr>
          <a:xfrm>
            <a:off x="3578211" y="4312587"/>
            <a:ext cx="432000" cy="2469125"/>
            <a:chOff x="10716934" y="4502718"/>
            <a:chExt cx="432000" cy="2469125"/>
          </a:xfrm>
        </p:grpSpPr>
        <p:sp>
          <p:nvSpPr>
            <p:cNvPr id="95" name="テキスト ボックス 94">
              <a:extLst>
                <a:ext uri="{FF2B5EF4-FFF2-40B4-BE49-F238E27FC236}">
                  <a16:creationId xmlns:a16="http://schemas.microsoft.com/office/drawing/2014/main" id="{7CC10BC5-D2E9-468C-B259-3D5BD4A59BB5}"/>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98" name="直線コネクタ 97">
              <a:extLst>
                <a:ext uri="{FF2B5EF4-FFF2-40B4-BE49-F238E27FC236}">
                  <a16:creationId xmlns:a16="http://schemas.microsoft.com/office/drawing/2014/main" id="{6A69F038-9BD9-4376-9BE2-409EEA9DCAA6}"/>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グループ化 98">
            <a:extLst>
              <a:ext uri="{FF2B5EF4-FFF2-40B4-BE49-F238E27FC236}">
                <a16:creationId xmlns:a16="http://schemas.microsoft.com/office/drawing/2014/main" id="{891F2609-8B0E-4F5A-A9AE-0C62D4F31632}"/>
              </a:ext>
            </a:extLst>
          </p:cNvPr>
          <p:cNvGrpSpPr/>
          <p:nvPr/>
        </p:nvGrpSpPr>
        <p:grpSpPr>
          <a:xfrm>
            <a:off x="142032" y="4134246"/>
            <a:ext cx="9646782" cy="356682"/>
            <a:chOff x="213209" y="3642567"/>
            <a:chExt cx="11755165" cy="288000"/>
          </a:xfrm>
        </p:grpSpPr>
        <p:sp>
          <p:nvSpPr>
            <p:cNvPr id="101" name="ホームベース 5">
              <a:extLst>
                <a:ext uri="{FF2B5EF4-FFF2-40B4-BE49-F238E27FC236}">
                  <a16:creationId xmlns:a16="http://schemas.microsoft.com/office/drawing/2014/main" id="{41714FD0-FB87-4FCF-8CA6-CAED71BCE062}"/>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105" name="ホームベース 5">
              <a:extLst>
                <a:ext uri="{FF2B5EF4-FFF2-40B4-BE49-F238E27FC236}">
                  <a16:creationId xmlns:a16="http://schemas.microsoft.com/office/drawing/2014/main" id="{7C42D720-889C-4BED-A89A-183EAF1FCA22}"/>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06" name="ホームベース 5">
              <a:extLst>
                <a:ext uri="{FF2B5EF4-FFF2-40B4-BE49-F238E27FC236}">
                  <a16:creationId xmlns:a16="http://schemas.microsoft.com/office/drawing/2014/main" id="{E159CA1B-99F3-4187-A9D5-64A348139EE6}"/>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07" name="テキスト ボックス 106">
            <a:extLst>
              <a:ext uri="{FF2B5EF4-FFF2-40B4-BE49-F238E27FC236}">
                <a16:creationId xmlns:a16="http://schemas.microsoft.com/office/drawing/2014/main" id="{D501588A-BF27-441C-B3B2-E15E827AF706}"/>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08" name="四角形: 角を丸くする 107">
            <a:extLst>
              <a:ext uri="{FF2B5EF4-FFF2-40B4-BE49-F238E27FC236}">
                <a16:creationId xmlns:a16="http://schemas.microsoft.com/office/drawing/2014/main" id="{4A1AEAEA-D938-49A3-AAE7-7EFBE1585145}"/>
              </a:ext>
            </a:extLst>
          </p:cNvPr>
          <p:cNvSpPr/>
          <p:nvPr/>
        </p:nvSpPr>
        <p:spPr>
          <a:xfrm>
            <a:off x="242520" y="4567744"/>
            <a:ext cx="1326483" cy="25347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1138" dirty="0">
                <a:solidFill>
                  <a:schemeClr val="tx1"/>
                </a:solidFill>
                <a:latin typeface="BIZ UDPゴシック" panose="020B0400000000000000" pitchFamily="50" charset="-128"/>
                <a:ea typeface="BIZ UDPゴシック" panose="020B0400000000000000" pitchFamily="50" charset="-128"/>
              </a:rPr>
              <a:t>GSE</a:t>
            </a:r>
            <a:r>
              <a:rPr lang="ja-JP" altLang="en-US" sz="1138" dirty="0">
                <a:solidFill>
                  <a:schemeClr val="tx1"/>
                </a:solidFill>
                <a:latin typeface="BIZ UDPゴシック" panose="020B0400000000000000" pitchFamily="50" charset="-128"/>
                <a:ea typeface="BIZ UDPゴシック" panose="020B0400000000000000" pitchFamily="50" charset="-128"/>
              </a:rPr>
              <a:t>関連イベント</a:t>
            </a:r>
          </a:p>
        </p:txBody>
      </p:sp>
      <p:sp>
        <p:nvSpPr>
          <p:cNvPr id="109" name="四角形: 角を丸くする 108">
            <a:extLst>
              <a:ext uri="{FF2B5EF4-FFF2-40B4-BE49-F238E27FC236}">
                <a16:creationId xmlns:a16="http://schemas.microsoft.com/office/drawing/2014/main" id="{29CBD970-B9C4-4BCA-82C2-8EE89C83DE55}"/>
              </a:ext>
            </a:extLst>
          </p:cNvPr>
          <p:cNvSpPr/>
          <p:nvPr/>
        </p:nvSpPr>
        <p:spPr>
          <a:xfrm>
            <a:off x="242519" y="5547608"/>
            <a:ext cx="1326483" cy="225369"/>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1138" dirty="0">
                <a:solidFill>
                  <a:schemeClr val="tx1"/>
                </a:solidFill>
                <a:latin typeface="BIZ UDPゴシック" panose="020B0400000000000000" pitchFamily="50" charset="-128"/>
                <a:ea typeface="BIZ UDPゴシック" panose="020B0400000000000000" pitchFamily="50" charset="-128"/>
              </a:rPr>
              <a:t>SU</a:t>
            </a:r>
            <a:r>
              <a:rPr lang="ja-JP" altLang="en-US" sz="1138" dirty="0">
                <a:solidFill>
                  <a:schemeClr val="tx1"/>
                </a:solidFill>
                <a:latin typeface="BIZ UDPゴシック" panose="020B0400000000000000" pitchFamily="50" charset="-128"/>
                <a:ea typeface="BIZ UDPゴシック" panose="020B0400000000000000" pitchFamily="50" charset="-128"/>
              </a:rPr>
              <a:t>の魅力発信</a:t>
            </a:r>
          </a:p>
        </p:txBody>
      </p:sp>
      <p:grpSp>
        <p:nvGrpSpPr>
          <p:cNvPr id="110" name="グループ化 109">
            <a:extLst>
              <a:ext uri="{FF2B5EF4-FFF2-40B4-BE49-F238E27FC236}">
                <a16:creationId xmlns:a16="http://schemas.microsoft.com/office/drawing/2014/main" id="{3E1C0E18-F746-475D-BC1F-60299A0C719E}"/>
              </a:ext>
            </a:extLst>
          </p:cNvPr>
          <p:cNvGrpSpPr/>
          <p:nvPr/>
        </p:nvGrpSpPr>
        <p:grpSpPr>
          <a:xfrm flipV="1">
            <a:off x="428327" y="5169915"/>
            <a:ext cx="6623005" cy="45719"/>
            <a:chOff x="360591" y="5215634"/>
            <a:chExt cx="6579017" cy="0"/>
          </a:xfrm>
        </p:grpSpPr>
        <p:cxnSp>
          <p:nvCxnSpPr>
            <p:cNvPr id="111" name="直線矢印コネクタ 110">
              <a:extLst>
                <a:ext uri="{FF2B5EF4-FFF2-40B4-BE49-F238E27FC236}">
                  <a16:creationId xmlns:a16="http://schemas.microsoft.com/office/drawing/2014/main" id="{1701DA7F-F815-4665-B0F9-E92DD8BB7800}"/>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0B1DD1E7-B94C-45A0-8086-C541C82178E2}"/>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A18CEE15-1659-4A63-9CA4-0D21F586F05B}"/>
              </a:ext>
            </a:extLst>
          </p:cNvPr>
          <p:cNvGrpSpPr/>
          <p:nvPr/>
        </p:nvGrpSpPr>
        <p:grpSpPr>
          <a:xfrm>
            <a:off x="351873" y="6239803"/>
            <a:ext cx="6699459" cy="49839"/>
            <a:chOff x="505451" y="5041702"/>
            <a:chExt cx="10717255" cy="0"/>
          </a:xfrm>
        </p:grpSpPr>
        <p:cxnSp>
          <p:nvCxnSpPr>
            <p:cNvPr id="114" name="直線矢印コネクタ 113">
              <a:extLst>
                <a:ext uri="{FF2B5EF4-FFF2-40B4-BE49-F238E27FC236}">
                  <a16:creationId xmlns:a16="http://schemas.microsoft.com/office/drawing/2014/main" id="{389A1C19-866E-496B-9183-DA33E64E73AD}"/>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671474DB-385D-49F1-AA5E-458F331D2152}"/>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122" name="図 121">
            <a:extLst>
              <a:ext uri="{FF2B5EF4-FFF2-40B4-BE49-F238E27FC236}">
                <a16:creationId xmlns:a16="http://schemas.microsoft.com/office/drawing/2014/main" id="{2BB8FD6E-628E-4994-8F05-6DEC6FF79D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7498" y="5119933"/>
            <a:ext cx="204527" cy="204527"/>
          </a:xfrm>
          <a:prstGeom prst="rect">
            <a:avLst/>
          </a:prstGeom>
        </p:spPr>
      </p:pic>
      <p:grpSp>
        <p:nvGrpSpPr>
          <p:cNvPr id="150" name="グループ化 149">
            <a:extLst>
              <a:ext uri="{FF2B5EF4-FFF2-40B4-BE49-F238E27FC236}">
                <a16:creationId xmlns:a16="http://schemas.microsoft.com/office/drawing/2014/main" id="{BB882780-B132-4824-8625-4FA2C824A5A1}"/>
              </a:ext>
            </a:extLst>
          </p:cNvPr>
          <p:cNvGrpSpPr/>
          <p:nvPr/>
        </p:nvGrpSpPr>
        <p:grpSpPr>
          <a:xfrm>
            <a:off x="3342906" y="4515907"/>
            <a:ext cx="1805272" cy="447974"/>
            <a:chOff x="5706366" y="2548929"/>
            <a:chExt cx="1951843" cy="410917"/>
          </a:xfrm>
        </p:grpSpPr>
        <p:sp>
          <p:nvSpPr>
            <p:cNvPr id="151" name="吹き出し: 角を丸めた四角形 150">
              <a:extLst>
                <a:ext uri="{FF2B5EF4-FFF2-40B4-BE49-F238E27FC236}">
                  <a16:creationId xmlns:a16="http://schemas.microsoft.com/office/drawing/2014/main" id="{A595DF09-E1B4-4B7C-A979-FA36230170B0}"/>
                </a:ext>
              </a:extLst>
            </p:cNvPr>
            <p:cNvSpPr/>
            <p:nvPr/>
          </p:nvSpPr>
          <p:spPr>
            <a:xfrm>
              <a:off x="5790261" y="2548929"/>
              <a:ext cx="1867948" cy="410917"/>
            </a:xfrm>
            <a:prstGeom prst="wedgeRoundRectCallout">
              <a:avLst>
                <a:gd name="adj1" fmla="val 31636"/>
                <a:gd name="adj2" fmla="val 8109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r>
                <a:rPr lang="ja-JP" altLang="en-US" sz="813" b="1" dirty="0">
                  <a:solidFill>
                    <a:schemeClr val="tx1"/>
                  </a:solidFill>
                  <a:latin typeface="Meiryo UI"/>
                  <a:ea typeface="Meiryo UI"/>
                  <a:sym typeface="Calibri"/>
                </a:rPr>
                <a:t>京阪神で連携し、</a:t>
              </a:r>
              <a:endParaRPr lang="en-US" altLang="ja-JP" sz="813" b="1" dirty="0">
                <a:solidFill>
                  <a:schemeClr val="tx1"/>
                </a:solidFill>
                <a:latin typeface="Meiryo UI"/>
                <a:ea typeface="Meiryo UI"/>
                <a:sym typeface="Calibri"/>
              </a:endParaRPr>
            </a:p>
            <a:p>
              <a:r>
                <a:rPr lang="en-US" altLang="ja-JP" sz="813" b="1" dirty="0">
                  <a:solidFill>
                    <a:schemeClr val="tx1"/>
                  </a:solidFill>
                  <a:latin typeface="Meiryo UI"/>
                  <a:ea typeface="Meiryo UI"/>
                  <a:sym typeface="Calibri"/>
                </a:rPr>
                <a:t>GSE</a:t>
              </a:r>
              <a:r>
                <a:rPr lang="ja-JP" altLang="en-US" sz="813" b="1" dirty="0">
                  <a:solidFill>
                    <a:schemeClr val="tx1"/>
                  </a:solidFill>
                  <a:latin typeface="Meiryo UI"/>
                  <a:ea typeface="Meiryo UI"/>
                  <a:sym typeface="Calibri"/>
                </a:rPr>
                <a:t>機運醸成イベントの開催（</a:t>
              </a:r>
              <a:r>
                <a:rPr lang="en-US" altLang="ja-JP" sz="813" b="1" dirty="0">
                  <a:solidFill>
                    <a:schemeClr val="tx1"/>
                  </a:solidFill>
                  <a:latin typeface="Meiryo UI"/>
                  <a:ea typeface="Meiryo UI"/>
                  <a:sym typeface="Calibri"/>
                </a:rPr>
                <a:t>11/15</a:t>
              </a:r>
              <a:r>
                <a:rPr lang="ja-JP" altLang="en-US" sz="813" b="1" dirty="0">
                  <a:solidFill>
                    <a:schemeClr val="tx1"/>
                  </a:solidFill>
                  <a:latin typeface="Meiryo UI"/>
                  <a:ea typeface="Meiryo UI"/>
                  <a:sym typeface="Calibri"/>
                </a:rPr>
                <a:t>）</a:t>
              </a:r>
            </a:p>
          </p:txBody>
        </p:sp>
        <p:sp>
          <p:nvSpPr>
            <p:cNvPr id="152" name="テキスト ボックス 151">
              <a:extLst>
                <a:ext uri="{FF2B5EF4-FFF2-40B4-BE49-F238E27FC236}">
                  <a16:creationId xmlns:a16="http://schemas.microsoft.com/office/drawing/2014/main" id="{7C24D98A-6D03-4883-8E0A-F423CA9FD689}"/>
                </a:ext>
              </a:extLst>
            </p:cNvPr>
            <p:cNvSpPr txBox="1"/>
            <p:nvPr/>
          </p:nvSpPr>
          <p:spPr>
            <a:xfrm>
              <a:off x="5706366" y="2563358"/>
              <a:ext cx="502660" cy="378436"/>
            </a:xfrm>
            <a:prstGeom prst="rect">
              <a:avLst/>
            </a:prstGeom>
            <a:noFill/>
            <a:ln>
              <a:noFill/>
            </a:ln>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⓫</a:t>
              </a:r>
            </a:p>
          </p:txBody>
        </p:sp>
      </p:grpSp>
      <p:sp>
        <p:nvSpPr>
          <p:cNvPr id="153" name="テキスト ボックス 152">
            <a:extLst>
              <a:ext uri="{FF2B5EF4-FFF2-40B4-BE49-F238E27FC236}">
                <a16:creationId xmlns:a16="http://schemas.microsoft.com/office/drawing/2014/main" id="{41744335-3003-4CD4-9AA5-374B80A83233}"/>
              </a:ext>
            </a:extLst>
          </p:cNvPr>
          <p:cNvSpPr txBox="1"/>
          <p:nvPr/>
        </p:nvSpPr>
        <p:spPr>
          <a:xfrm>
            <a:off x="1090435" y="4893728"/>
            <a:ext cx="1246785"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関係機関との調整</a:t>
            </a:r>
          </a:p>
        </p:txBody>
      </p:sp>
      <p:pic>
        <p:nvPicPr>
          <p:cNvPr id="154" name="図 153">
            <a:extLst>
              <a:ext uri="{FF2B5EF4-FFF2-40B4-BE49-F238E27FC236}">
                <a16:creationId xmlns:a16="http://schemas.microsoft.com/office/drawing/2014/main" id="{4CB4FA47-953D-4AE9-9CFA-B431A5ECDD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4555" y="5124693"/>
            <a:ext cx="204527" cy="204527"/>
          </a:xfrm>
          <a:prstGeom prst="rect">
            <a:avLst/>
          </a:prstGeom>
        </p:spPr>
      </p:pic>
      <p:sp>
        <p:nvSpPr>
          <p:cNvPr id="155" name="テキスト ボックス 154">
            <a:extLst>
              <a:ext uri="{FF2B5EF4-FFF2-40B4-BE49-F238E27FC236}">
                <a16:creationId xmlns:a16="http://schemas.microsoft.com/office/drawing/2014/main" id="{B128D347-96C9-4436-972A-DFAD5DE647A3}"/>
              </a:ext>
            </a:extLst>
          </p:cNvPr>
          <p:cNvSpPr txBox="1"/>
          <p:nvPr/>
        </p:nvSpPr>
        <p:spPr>
          <a:xfrm>
            <a:off x="5208898" y="4592849"/>
            <a:ext cx="1805272" cy="461665"/>
          </a:xfrm>
          <a:prstGeom prst="rect">
            <a:avLst/>
          </a:prstGeom>
          <a:noFill/>
        </p:spPr>
        <p:txBody>
          <a:bodyPr wrap="square">
            <a:spAutoFit/>
          </a:bodyPr>
          <a:lstStyle/>
          <a:p>
            <a:pPr algn="ctr"/>
            <a:r>
              <a:rPr lang="ja-JP" altLang="en-US" sz="800" dirty="0">
                <a:latin typeface="Meiryo UI"/>
                <a:ea typeface="Meiryo UI"/>
                <a:sym typeface="Calibri"/>
              </a:rPr>
              <a:t>スタートアップイベントの開催、</a:t>
            </a:r>
            <a:endParaRPr lang="en-US" altLang="ja-JP" sz="800" dirty="0">
              <a:latin typeface="Meiryo UI"/>
              <a:ea typeface="Meiryo UI"/>
              <a:sym typeface="Calibri"/>
            </a:endParaRPr>
          </a:p>
          <a:p>
            <a:pPr algn="ctr"/>
            <a:r>
              <a:rPr lang="ja-JP" altLang="en-US" sz="800" dirty="0">
                <a:latin typeface="Meiryo UI"/>
                <a:ea typeface="Meiryo UI"/>
                <a:sym typeface="Calibri"/>
              </a:rPr>
              <a:t>万博プレ・関連イベント、</a:t>
            </a:r>
            <a:br>
              <a:rPr lang="en-US" altLang="ja-JP" sz="800" dirty="0">
                <a:latin typeface="Meiryo UI"/>
                <a:ea typeface="Meiryo UI"/>
                <a:sym typeface="Calibri"/>
              </a:rPr>
            </a:br>
            <a:r>
              <a:rPr lang="ja-JP" altLang="en-US" sz="800" dirty="0">
                <a:latin typeface="Meiryo UI"/>
                <a:ea typeface="Meiryo UI"/>
                <a:sym typeface="Calibri"/>
              </a:rPr>
              <a:t>地域内イベント等で</a:t>
            </a:r>
            <a:r>
              <a:rPr lang="en-US" altLang="ja-JP" sz="800" dirty="0">
                <a:latin typeface="Meiryo UI"/>
                <a:ea typeface="Meiryo UI"/>
                <a:sym typeface="Calibri"/>
              </a:rPr>
              <a:t>GSE</a:t>
            </a:r>
            <a:r>
              <a:rPr lang="ja-JP" altLang="en-US" sz="800" dirty="0">
                <a:latin typeface="Meiryo UI"/>
                <a:ea typeface="Meiryo UI"/>
                <a:sym typeface="Calibri"/>
              </a:rPr>
              <a:t>の周知</a:t>
            </a:r>
            <a:endParaRPr lang="en-US" altLang="ja-JP" sz="800" dirty="0">
              <a:latin typeface="Meiryo UI"/>
              <a:ea typeface="Meiryo UI"/>
              <a:sym typeface="Calibri"/>
            </a:endParaRPr>
          </a:p>
        </p:txBody>
      </p:sp>
      <p:sp>
        <p:nvSpPr>
          <p:cNvPr id="156" name="四角形: 角を丸くする 155">
            <a:extLst>
              <a:ext uri="{FF2B5EF4-FFF2-40B4-BE49-F238E27FC236}">
                <a16:creationId xmlns:a16="http://schemas.microsoft.com/office/drawing/2014/main" id="{51F49A4D-46AF-4F70-96AF-AD40BEE124EA}"/>
              </a:ext>
            </a:extLst>
          </p:cNvPr>
          <p:cNvSpPr/>
          <p:nvPr/>
        </p:nvSpPr>
        <p:spPr>
          <a:xfrm>
            <a:off x="5121848" y="5134580"/>
            <a:ext cx="1666866" cy="16058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0" name="四角形: 角を丸くする 159">
            <a:extLst>
              <a:ext uri="{FF2B5EF4-FFF2-40B4-BE49-F238E27FC236}">
                <a16:creationId xmlns:a16="http://schemas.microsoft.com/office/drawing/2014/main" id="{C1C28FE0-A406-4174-A793-D44744494090}"/>
              </a:ext>
            </a:extLst>
          </p:cNvPr>
          <p:cNvSpPr/>
          <p:nvPr/>
        </p:nvSpPr>
        <p:spPr>
          <a:xfrm>
            <a:off x="707339" y="6125528"/>
            <a:ext cx="6090920" cy="220484"/>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4" name="テキスト ボックス 163">
            <a:extLst>
              <a:ext uri="{FF2B5EF4-FFF2-40B4-BE49-F238E27FC236}">
                <a16:creationId xmlns:a16="http://schemas.microsoft.com/office/drawing/2014/main" id="{C6DFDBB0-F606-4726-A836-55E6722E5E81}"/>
              </a:ext>
            </a:extLst>
          </p:cNvPr>
          <p:cNvSpPr txBox="1"/>
          <p:nvPr/>
        </p:nvSpPr>
        <p:spPr>
          <a:xfrm>
            <a:off x="944383" y="5906258"/>
            <a:ext cx="2024360"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リボーンチャレンジ出展企業の伴走支援</a:t>
            </a:r>
          </a:p>
        </p:txBody>
      </p:sp>
      <p:grpSp>
        <p:nvGrpSpPr>
          <p:cNvPr id="165" name="グループ化 164">
            <a:extLst>
              <a:ext uri="{FF2B5EF4-FFF2-40B4-BE49-F238E27FC236}">
                <a16:creationId xmlns:a16="http://schemas.microsoft.com/office/drawing/2014/main" id="{7F48DB2A-17BA-420B-B173-1F8F4FB3619E}"/>
              </a:ext>
            </a:extLst>
          </p:cNvPr>
          <p:cNvGrpSpPr/>
          <p:nvPr/>
        </p:nvGrpSpPr>
        <p:grpSpPr>
          <a:xfrm>
            <a:off x="2200957" y="5470861"/>
            <a:ext cx="1565230" cy="392415"/>
            <a:chOff x="9102592" y="2286965"/>
            <a:chExt cx="1894219" cy="1065988"/>
          </a:xfrm>
        </p:grpSpPr>
        <p:sp>
          <p:nvSpPr>
            <p:cNvPr id="166" name="吹き出し: 角を丸めた四角形 165">
              <a:extLst>
                <a:ext uri="{FF2B5EF4-FFF2-40B4-BE49-F238E27FC236}">
                  <a16:creationId xmlns:a16="http://schemas.microsoft.com/office/drawing/2014/main" id="{5FEC339E-5DB0-4440-969F-1DF8DC846E0E}"/>
                </a:ext>
              </a:extLst>
            </p:cNvPr>
            <p:cNvSpPr/>
            <p:nvPr/>
          </p:nvSpPr>
          <p:spPr>
            <a:xfrm>
              <a:off x="9173211" y="2423797"/>
              <a:ext cx="1823600" cy="866864"/>
            </a:xfrm>
            <a:prstGeom prst="wedgeRoundRectCallout">
              <a:avLst>
                <a:gd name="adj1" fmla="val 42684"/>
                <a:gd name="adj2" fmla="val 11482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marL="177800" indent="6350"/>
              <a:r>
                <a:rPr lang="ja-JP" altLang="en-US" sz="813" b="1" dirty="0">
                  <a:solidFill>
                    <a:schemeClr val="tx1"/>
                  </a:solidFill>
                  <a:latin typeface="Meiryo UI"/>
                  <a:ea typeface="Meiryo UI"/>
                  <a:sym typeface="Calibri"/>
                </a:rPr>
                <a:t>リボーンチャレンジ</a:t>
              </a:r>
              <a:br>
                <a:rPr lang="en-US" altLang="ja-JP" sz="813" b="1" dirty="0">
                  <a:solidFill>
                    <a:schemeClr val="tx1"/>
                  </a:solidFill>
                  <a:latin typeface="Meiryo UI"/>
                  <a:ea typeface="Meiryo UI"/>
                  <a:sym typeface="Calibri"/>
                </a:rPr>
              </a:br>
              <a:r>
                <a:rPr lang="ja-JP" altLang="en-US" sz="813" b="1" dirty="0">
                  <a:solidFill>
                    <a:schemeClr val="tx1"/>
                  </a:solidFill>
                  <a:latin typeface="Meiryo UI"/>
                  <a:ea typeface="Meiryo UI"/>
                  <a:sym typeface="Calibri"/>
                </a:rPr>
                <a:t>全出展企業の公表</a:t>
              </a:r>
            </a:p>
          </p:txBody>
        </p:sp>
        <p:sp>
          <p:nvSpPr>
            <p:cNvPr id="167" name="テキスト ボックス 166">
              <a:extLst>
                <a:ext uri="{FF2B5EF4-FFF2-40B4-BE49-F238E27FC236}">
                  <a16:creationId xmlns:a16="http://schemas.microsoft.com/office/drawing/2014/main" id="{792767E7-6D64-4B66-BA93-CD7E393AE08A}"/>
                </a:ext>
              </a:extLst>
            </p:cNvPr>
            <p:cNvSpPr txBox="1"/>
            <p:nvPr/>
          </p:nvSpPr>
          <p:spPr>
            <a:xfrm>
              <a:off x="9102592" y="2286965"/>
              <a:ext cx="821365" cy="1065988"/>
            </a:xfrm>
            <a:prstGeom prst="rect">
              <a:avLst/>
            </a:prstGeom>
            <a:noFill/>
            <a:ln>
              <a:noFill/>
            </a:ln>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❿</a:t>
              </a:r>
            </a:p>
          </p:txBody>
        </p:sp>
      </p:grpSp>
      <p:pic>
        <p:nvPicPr>
          <p:cNvPr id="168" name="図 167">
            <a:extLst>
              <a:ext uri="{FF2B5EF4-FFF2-40B4-BE49-F238E27FC236}">
                <a16:creationId xmlns:a16="http://schemas.microsoft.com/office/drawing/2014/main" id="{C951D411-C2E6-42BA-BCDD-925F1FA52A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9769" y="6133720"/>
            <a:ext cx="204527" cy="204527"/>
          </a:xfrm>
          <a:prstGeom prst="rect">
            <a:avLst/>
          </a:prstGeom>
        </p:spPr>
      </p:pic>
      <p:cxnSp>
        <p:nvCxnSpPr>
          <p:cNvPr id="79" name="直線矢印コネクタ 78">
            <a:extLst>
              <a:ext uri="{FF2B5EF4-FFF2-40B4-BE49-F238E27FC236}">
                <a16:creationId xmlns:a16="http://schemas.microsoft.com/office/drawing/2014/main" id="{9FDCF459-AA63-42CB-B99F-A941E7CCE1A5}"/>
              </a:ext>
            </a:extLst>
          </p:cNvPr>
          <p:cNvCxnSpPr>
            <a:cxnSpLocks/>
          </p:cNvCxnSpPr>
          <p:nvPr/>
        </p:nvCxnSpPr>
        <p:spPr>
          <a:xfrm>
            <a:off x="7051332" y="520921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02220682-8183-49D1-AF72-663F9029D5CF}"/>
              </a:ext>
            </a:extLst>
          </p:cNvPr>
          <p:cNvCxnSpPr>
            <a:cxnSpLocks/>
          </p:cNvCxnSpPr>
          <p:nvPr/>
        </p:nvCxnSpPr>
        <p:spPr>
          <a:xfrm>
            <a:off x="7051332" y="623157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四角形: 角を丸くする 83">
            <a:extLst>
              <a:ext uri="{FF2B5EF4-FFF2-40B4-BE49-F238E27FC236}">
                <a16:creationId xmlns:a16="http://schemas.microsoft.com/office/drawing/2014/main" id="{79A2ADC6-0875-4B67-BE30-4C146801DFF4}"/>
              </a:ext>
            </a:extLst>
          </p:cNvPr>
          <p:cNvSpPr/>
          <p:nvPr/>
        </p:nvSpPr>
        <p:spPr>
          <a:xfrm>
            <a:off x="7179372" y="612836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7E1B45AF-81F7-4EE0-A677-5621547259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4011" y="5104030"/>
            <a:ext cx="207282" cy="207282"/>
          </a:xfrm>
          <a:prstGeom prst="rect">
            <a:avLst/>
          </a:prstGeom>
        </p:spPr>
      </p:pic>
      <p:grpSp>
        <p:nvGrpSpPr>
          <p:cNvPr id="90" name="グループ化 89">
            <a:extLst>
              <a:ext uri="{FF2B5EF4-FFF2-40B4-BE49-F238E27FC236}">
                <a16:creationId xmlns:a16="http://schemas.microsoft.com/office/drawing/2014/main" id="{943F1047-D70E-49FA-A7D6-C56FBCC42731}"/>
              </a:ext>
            </a:extLst>
          </p:cNvPr>
          <p:cNvGrpSpPr/>
          <p:nvPr/>
        </p:nvGrpSpPr>
        <p:grpSpPr>
          <a:xfrm>
            <a:off x="8676694" y="4609284"/>
            <a:ext cx="1225020" cy="453986"/>
            <a:chOff x="6756906" y="4629473"/>
            <a:chExt cx="1225020" cy="453986"/>
          </a:xfrm>
        </p:grpSpPr>
        <p:sp>
          <p:nvSpPr>
            <p:cNvPr id="91" name="テキスト ボックス 90">
              <a:extLst>
                <a:ext uri="{FF2B5EF4-FFF2-40B4-BE49-F238E27FC236}">
                  <a16:creationId xmlns:a16="http://schemas.microsoft.com/office/drawing/2014/main" id="{17E5A0A7-8365-4A9E-A594-F3E8569E5139}"/>
                </a:ext>
              </a:extLst>
            </p:cNvPr>
            <p:cNvSpPr txBox="1"/>
            <p:nvPr/>
          </p:nvSpPr>
          <p:spPr>
            <a:xfrm>
              <a:off x="7083105" y="4629473"/>
              <a:ext cx="898821" cy="453986"/>
            </a:xfrm>
            <a:prstGeom prst="rect">
              <a:avLst/>
            </a:prstGeom>
            <a:noFill/>
          </p:spPr>
          <p:txBody>
            <a:bodyPr wrap="square" anchor="ctr">
              <a:noAutofit/>
            </a:bodyPr>
            <a:lstStyle/>
            <a:p>
              <a:r>
                <a:rPr lang="en-US" altLang="ja-JP" sz="810" b="1" dirty="0">
                  <a:latin typeface="Meiryo UI" panose="020B0604030504040204" pitchFamily="50" charset="-128"/>
                  <a:ea typeface="Meiryo UI" panose="020B0604030504040204" pitchFamily="50" charset="-128"/>
                </a:rPr>
                <a:t>Global</a:t>
              </a:r>
              <a:r>
                <a:rPr lang="ja-JP" altLang="en-US" sz="810" b="1" dirty="0">
                  <a:latin typeface="Meiryo UI" panose="020B0604030504040204" pitchFamily="50" charset="-128"/>
                  <a:ea typeface="Meiryo UI" panose="020B0604030504040204" pitchFamily="50" charset="-128"/>
                </a:rPr>
                <a:t>　</a:t>
              </a:r>
              <a:r>
                <a:rPr lang="en-US" altLang="ja-JP" sz="810" b="1" dirty="0">
                  <a:latin typeface="Meiryo UI" panose="020B0604030504040204" pitchFamily="50" charset="-128"/>
                  <a:ea typeface="Meiryo UI" panose="020B0604030504040204" pitchFamily="50" charset="-128"/>
                </a:rPr>
                <a:t>Startup EXPO2025</a:t>
              </a:r>
              <a:r>
                <a:rPr lang="ja-JP" altLang="en-US" sz="810" b="1" dirty="0">
                  <a:latin typeface="Meiryo UI" panose="020B0604030504040204" pitchFamily="50" charset="-128"/>
                  <a:ea typeface="Meiryo UI" panose="020B0604030504040204" pitchFamily="50" charset="-128"/>
                </a:rPr>
                <a:t>（</a:t>
              </a:r>
              <a:r>
                <a:rPr lang="en-US" altLang="ja-JP" sz="810" b="1" dirty="0">
                  <a:latin typeface="Meiryo UI" panose="020B0604030504040204" pitchFamily="50" charset="-128"/>
                  <a:ea typeface="Meiryo UI" panose="020B0604030504040204" pitchFamily="50" charset="-128"/>
                </a:rPr>
                <a:t>9/17,18)</a:t>
              </a:r>
              <a:endParaRPr lang="ja-JP" altLang="en-US" sz="810" b="1"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CB511FFE-6B05-41D6-9C38-46D701300C57}"/>
                </a:ext>
              </a:extLst>
            </p:cNvPr>
            <p:cNvSpPr txBox="1"/>
            <p:nvPr/>
          </p:nvSpPr>
          <p:spPr>
            <a:xfrm>
              <a:off x="6756906" y="4687189"/>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a:t>
              </a:r>
            </a:p>
          </p:txBody>
        </p:sp>
      </p:grpSp>
      <p:grpSp>
        <p:nvGrpSpPr>
          <p:cNvPr id="96" name="グループ化 95">
            <a:extLst>
              <a:ext uri="{FF2B5EF4-FFF2-40B4-BE49-F238E27FC236}">
                <a16:creationId xmlns:a16="http://schemas.microsoft.com/office/drawing/2014/main" id="{27A806FE-ECB9-4EF5-B86F-CB291337E3D8}"/>
              </a:ext>
            </a:extLst>
          </p:cNvPr>
          <p:cNvGrpSpPr/>
          <p:nvPr/>
        </p:nvGrpSpPr>
        <p:grpSpPr>
          <a:xfrm>
            <a:off x="7297396" y="5706086"/>
            <a:ext cx="2433293" cy="453986"/>
            <a:chOff x="7297397" y="5706086"/>
            <a:chExt cx="1586240" cy="453986"/>
          </a:xfrm>
        </p:grpSpPr>
        <p:sp>
          <p:nvSpPr>
            <p:cNvPr id="97" name="テキスト ボックス 96">
              <a:extLst>
                <a:ext uri="{FF2B5EF4-FFF2-40B4-BE49-F238E27FC236}">
                  <a16:creationId xmlns:a16="http://schemas.microsoft.com/office/drawing/2014/main" id="{05B9465C-6A02-4046-9BCE-7EE127E04CC6}"/>
                </a:ext>
              </a:extLst>
            </p:cNvPr>
            <p:cNvSpPr txBox="1"/>
            <p:nvPr/>
          </p:nvSpPr>
          <p:spPr>
            <a:xfrm>
              <a:off x="7984816" y="5706086"/>
              <a:ext cx="898821"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リボーンチャレンジ展示</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バーチャル大阪パビリオン</a:t>
              </a:r>
            </a:p>
          </p:txBody>
        </p:sp>
        <p:sp>
          <p:nvSpPr>
            <p:cNvPr id="100" name="四角形: 角を丸くする 99">
              <a:extLst>
                <a:ext uri="{FF2B5EF4-FFF2-40B4-BE49-F238E27FC236}">
                  <a16:creationId xmlns:a16="http://schemas.microsoft.com/office/drawing/2014/main" id="{3338145B-0518-486A-8C9A-039751526428}"/>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スライド番号プレースホルダー 8">
            <a:extLst>
              <a:ext uri="{FF2B5EF4-FFF2-40B4-BE49-F238E27FC236}">
                <a16:creationId xmlns:a16="http://schemas.microsoft.com/office/drawing/2014/main" id="{BAD8747C-B6DA-410E-A7D3-DF33AD2A412E}"/>
              </a:ext>
            </a:extLst>
          </p:cNvPr>
          <p:cNvSpPr>
            <a:spLocks noGrp="1"/>
          </p:cNvSpPr>
          <p:nvPr>
            <p:ph type="sldNum" sz="quarter" idx="4"/>
          </p:nvPr>
        </p:nvSpPr>
        <p:spPr/>
        <p:txBody>
          <a:bodyPr/>
          <a:lstStyle/>
          <a:p>
            <a:fld id="{199F5BD4-B66A-4E5C-B460-3CA44F38002D}" type="slidenum">
              <a:rPr lang="ja-JP" altLang="en-US" smtClean="0"/>
              <a:pPr/>
              <a:t>19</a:t>
            </a:fld>
            <a:endParaRPr lang="ja-JP" altLang="en-US" dirty="0"/>
          </a:p>
        </p:txBody>
      </p:sp>
      <p:grpSp>
        <p:nvGrpSpPr>
          <p:cNvPr id="62" name="グループ化 61">
            <a:extLst>
              <a:ext uri="{FF2B5EF4-FFF2-40B4-BE49-F238E27FC236}">
                <a16:creationId xmlns:a16="http://schemas.microsoft.com/office/drawing/2014/main" id="{9501BD78-C92F-4CFF-9B57-3B4255DFDF91}"/>
              </a:ext>
            </a:extLst>
          </p:cNvPr>
          <p:cNvGrpSpPr/>
          <p:nvPr/>
        </p:nvGrpSpPr>
        <p:grpSpPr>
          <a:xfrm>
            <a:off x="5609282" y="5493924"/>
            <a:ext cx="1675284" cy="392415"/>
            <a:chOff x="8969406" y="2326449"/>
            <a:chExt cx="2027405" cy="1065989"/>
          </a:xfrm>
        </p:grpSpPr>
        <p:sp>
          <p:nvSpPr>
            <p:cNvPr id="63" name="吹き出し: 角を丸めた四角形 62">
              <a:extLst>
                <a:ext uri="{FF2B5EF4-FFF2-40B4-BE49-F238E27FC236}">
                  <a16:creationId xmlns:a16="http://schemas.microsoft.com/office/drawing/2014/main" id="{0BBC7A92-6E00-4F99-98F0-1E778DDC8BDA}"/>
                </a:ext>
              </a:extLst>
            </p:cNvPr>
            <p:cNvSpPr/>
            <p:nvPr/>
          </p:nvSpPr>
          <p:spPr>
            <a:xfrm>
              <a:off x="9128862" y="2416213"/>
              <a:ext cx="1867949" cy="874452"/>
            </a:xfrm>
            <a:prstGeom prst="wedgeRoundRectCallout">
              <a:avLst>
                <a:gd name="adj1" fmla="val -24442"/>
                <a:gd name="adj2" fmla="val 135578"/>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93663"/>
              <a:r>
                <a:rPr lang="ja-JP" altLang="en-US" sz="813" b="1" dirty="0">
                  <a:solidFill>
                    <a:schemeClr val="tx1"/>
                  </a:solidFill>
                  <a:latin typeface="Meiryo UI"/>
                  <a:ea typeface="Meiryo UI"/>
                  <a:sym typeface="Calibri"/>
                </a:rPr>
                <a:t>バーチャル大阪パビリオン</a:t>
              </a:r>
              <a:endParaRPr lang="en-US" altLang="ja-JP" sz="813" b="1" dirty="0">
                <a:solidFill>
                  <a:schemeClr val="tx1"/>
                </a:solidFill>
                <a:latin typeface="Meiryo UI"/>
                <a:ea typeface="Meiryo UI"/>
                <a:sym typeface="Calibri"/>
              </a:endParaRPr>
            </a:p>
            <a:p>
              <a:pPr indent="93663"/>
              <a:r>
                <a:rPr lang="ja-JP" altLang="en-US" sz="813" b="1" dirty="0">
                  <a:solidFill>
                    <a:schemeClr val="tx1"/>
                  </a:solidFill>
                  <a:latin typeface="Meiryo UI"/>
                  <a:ea typeface="Meiryo UI"/>
                  <a:sym typeface="Calibri"/>
                </a:rPr>
                <a:t>開設（１</a:t>
              </a:r>
              <a:r>
                <a:rPr lang="en-US" altLang="ja-JP" sz="813" b="1" dirty="0">
                  <a:solidFill>
                    <a:schemeClr val="tx1"/>
                  </a:solidFill>
                  <a:latin typeface="Meiryo UI"/>
                  <a:ea typeface="Meiryo UI"/>
                  <a:sym typeface="Calibri"/>
                </a:rPr>
                <a:t>/15</a:t>
              </a:r>
              <a:r>
                <a:rPr lang="ja-JP" altLang="en-US" sz="813" b="1" dirty="0">
                  <a:solidFill>
                    <a:schemeClr val="tx1"/>
                  </a:solidFill>
                  <a:latin typeface="Meiryo UI"/>
                  <a:ea typeface="Meiryo UI"/>
                  <a:sym typeface="Calibri"/>
                </a:rPr>
                <a:t>～）</a:t>
              </a:r>
            </a:p>
          </p:txBody>
        </p:sp>
        <p:sp>
          <p:nvSpPr>
            <p:cNvPr id="64" name="テキスト ボックス 63">
              <a:extLst>
                <a:ext uri="{FF2B5EF4-FFF2-40B4-BE49-F238E27FC236}">
                  <a16:creationId xmlns:a16="http://schemas.microsoft.com/office/drawing/2014/main" id="{883A393C-EF38-473B-A72E-D172DC407024}"/>
                </a:ext>
              </a:extLst>
            </p:cNvPr>
            <p:cNvSpPr txBox="1"/>
            <p:nvPr/>
          </p:nvSpPr>
          <p:spPr>
            <a:xfrm>
              <a:off x="8969406" y="2326449"/>
              <a:ext cx="796750" cy="1065989"/>
            </a:xfrm>
            <a:prstGeom prst="rect">
              <a:avLst/>
            </a:prstGeom>
            <a:noFill/>
            <a:ln>
              <a:noFill/>
            </a:ln>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➊</a:t>
              </a:r>
            </a:p>
          </p:txBody>
        </p:sp>
      </p:grpSp>
      <p:sp>
        <p:nvSpPr>
          <p:cNvPr id="70" name="吹き出し: 角を丸めた四角形 69">
            <a:extLst>
              <a:ext uri="{FF2B5EF4-FFF2-40B4-BE49-F238E27FC236}">
                <a16:creationId xmlns:a16="http://schemas.microsoft.com/office/drawing/2014/main" id="{DC220A8E-CF37-453D-9C7E-DCC2716DC55A}"/>
              </a:ext>
            </a:extLst>
          </p:cNvPr>
          <p:cNvSpPr/>
          <p:nvPr/>
        </p:nvSpPr>
        <p:spPr>
          <a:xfrm>
            <a:off x="3851463" y="5534371"/>
            <a:ext cx="1847315" cy="318056"/>
          </a:xfrm>
          <a:prstGeom prst="wedgeRoundRectCallout">
            <a:avLst>
              <a:gd name="adj1" fmla="val -27432"/>
              <a:gd name="adj2" fmla="val 123453"/>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93663"/>
            <a:r>
              <a:rPr lang="ja-JP" altLang="en-US" sz="813" b="1" dirty="0">
                <a:solidFill>
                  <a:schemeClr val="tx1"/>
                </a:solidFill>
                <a:latin typeface="Meiryo UI"/>
                <a:ea typeface="Meiryo UI"/>
                <a:sym typeface="Calibri"/>
              </a:rPr>
              <a:t>バーチャル大阪パビリオン出展企業の募集</a:t>
            </a:r>
            <a:r>
              <a:rPr lang="en-US" altLang="ja-JP" sz="813" b="1" dirty="0">
                <a:solidFill>
                  <a:schemeClr val="tx1"/>
                </a:solidFill>
                <a:latin typeface="Meiryo UI"/>
                <a:ea typeface="Meiryo UI"/>
                <a:sym typeface="Calibri"/>
              </a:rPr>
              <a:t>(</a:t>
            </a:r>
            <a:r>
              <a:rPr lang="ja-JP" altLang="en-US" sz="813" b="1" dirty="0">
                <a:solidFill>
                  <a:schemeClr val="tx1"/>
                </a:solidFill>
                <a:latin typeface="Meiryo UI"/>
                <a:ea typeface="Meiryo UI"/>
                <a:sym typeface="Calibri"/>
              </a:rPr>
              <a:t>６月～）・順次決定・公表</a:t>
            </a:r>
          </a:p>
        </p:txBody>
      </p:sp>
    </p:spTree>
    <p:extLst>
      <p:ext uri="{BB962C8B-B14F-4D97-AF65-F5344CB8AC3E}">
        <p14:creationId xmlns:p14="http://schemas.microsoft.com/office/powerpoint/2010/main" val="202001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021B6C6F-108C-428D-BDE3-D4F2B19E6E82}"/>
              </a:ext>
            </a:extLst>
          </p:cNvPr>
          <p:cNvGraphicFramePr>
            <a:graphicFrameLocks noGrp="1"/>
          </p:cNvGraphicFramePr>
          <p:nvPr>
            <p:extLst>
              <p:ext uri="{D42A27DB-BD31-4B8C-83A1-F6EECF244321}">
                <p14:modId xmlns:p14="http://schemas.microsoft.com/office/powerpoint/2010/main" val="1880999749"/>
              </p:ext>
            </p:extLst>
          </p:nvPr>
        </p:nvGraphicFramePr>
        <p:xfrm>
          <a:off x="498987" y="977219"/>
          <a:ext cx="8529510" cy="5544000"/>
        </p:xfrm>
        <a:graphic>
          <a:graphicData uri="http://schemas.openxmlformats.org/drawingml/2006/table">
            <a:tbl>
              <a:tblPr firstRow="1" bandRow="1">
                <a:tableStyleId>{2D5ABB26-0587-4C30-8999-92F81FD0307C}</a:tableStyleId>
              </a:tblPr>
              <a:tblGrid>
                <a:gridCol w="727586">
                  <a:extLst>
                    <a:ext uri="{9D8B030D-6E8A-4147-A177-3AD203B41FA5}">
                      <a16:colId xmlns:a16="http://schemas.microsoft.com/office/drawing/2014/main" val="795673430"/>
                    </a:ext>
                  </a:extLst>
                </a:gridCol>
                <a:gridCol w="6872748">
                  <a:extLst>
                    <a:ext uri="{9D8B030D-6E8A-4147-A177-3AD203B41FA5}">
                      <a16:colId xmlns:a16="http://schemas.microsoft.com/office/drawing/2014/main" val="1529103596"/>
                    </a:ext>
                  </a:extLst>
                </a:gridCol>
                <a:gridCol w="929176">
                  <a:extLst>
                    <a:ext uri="{9D8B030D-6E8A-4147-A177-3AD203B41FA5}">
                      <a16:colId xmlns:a16="http://schemas.microsoft.com/office/drawing/2014/main" val="74247952"/>
                    </a:ext>
                  </a:extLst>
                </a:gridCol>
              </a:tblGrid>
              <a:tr h="396000">
                <a:tc>
                  <a:txBody>
                    <a:bodyP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０</a:t>
                      </a: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本資料の趣旨</a:t>
                      </a:r>
                      <a:endParaRPr kumimoji="1" lang="en-US" altLang="ja-JP" sz="1800" dirty="0">
                        <a:latin typeface="BIZ UDPゴシック" panose="020B0400000000000000" pitchFamily="50" charset="-128"/>
                        <a:ea typeface="BIZ UDPゴシック" panose="020B0400000000000000" pitchFamily="50" charset="-128"/>
                      </a:endParaRP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３</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38877778"/>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1</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ライフサイエンス～会場外パビリオンとしての発信～</a:t>
                      </a:r>
                      <a:endParaRPr kumimoji="1" lang="en-US" altLang="ja-JP" sz="1800" dirty="0">
                        <a:latin typeface="BIZ UDPゴシック" panose="020B0400000000000000" pitchFamily="50" charset="-128"/>
                        <a:ea typeface="BIZ UDPゴシック" panose="020B0400000000000000" pitchFamily="50" charset="-128"/>
                      </a:endParaRP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４</a:t>
                      </a:r>
                      <a:endParaRPr kumimoji="1" lang="en-US" altLang="ja-JP" sz="1800" dirty="0">
                        <a:latin typeface="BIZ UDPゴシック" panose="020B0400000000000000" pitchFamily="50" charset="-128"/>
                        <a:ea typeface="BIZ UDPゴシック" panose="020B0400000000000000" pitchFamily="50" charset="-128"/>
                      </a:endParaRP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544387"/>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2</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空飛ぶクルマ</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７</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1692220"/>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カーボンニュートラル～最先端技術の開発・実用化～</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８</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5900195"/>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4</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カーボンニュートラル～脱炭素行動の定着・浸透～</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１２</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2495508"/>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5</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大阪ブルー・オーシャン・ビジョン</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１５</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8659512"/>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6</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スタートアップ</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１９</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9199230"/>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7</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大阪ヘルスケアパビリオン</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２２</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1168103"/>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8</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万博に向けた機運の醸成</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２４</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9760015"/>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9</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万博への参加促進</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２６</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2320673"/>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10</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多様な都市魅力の発信</a:t>
                      </a:r>
                      <a:endParaRPr kumimoji="1" lang="ja-JP" altLang="en-US" sz="1800" dirty="0">
                        <a:highlight>
                          <a:srgbClr val="00FF00"/>
                        </a:highlight>
                        <a:latin typeface="BIZ UDPゴシック" panose="020B0400000000000000" pitchFamily="50" charset="-128"/>
                        <a:ea typeface="BIZ UDPゴシック" panose="020B0400000000000000" pitchFamily="50" charset="-128"/>
                      </a:endParaRP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３０</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5862734"/>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11</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交通の円滑化～会場アクセスなど移動の利便性向上～</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３５</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8535979"/>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12</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000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交通の円滑化～自動運転、</a:t>
                      </a:r>
                      <a:r>
                        <a:rPr kumimoji="1" lang="en-US" altLang="ja-JP" sz="1800" dirty="0" err="1">
                          <a:latin typeface="BIZ UDPゴシック" panose="020B0400000000000000" pitchFamily="50" charset="-128"/>
                          <a:ea typeface="BIZ UDPゴシック" panose="020B0400000000000000" pitchFamily="50" charset="-128"/>
                        </a:rPr>
                        <a:t>MaaS</a:t>
                      </a:r>
                      <a:r>
                        <a:rPr kumimoji="1" lang="ja-JP" altLang="en-US" sz="1800" dirty="0">
                          <a:latin typeface="BIZ UDPゴシック" panose="020B0400000000000000" pitchFamily="50" charset="-128"/>
                          <a:ea typeface="BIZ UDPゴシック" panose="020B0400000000000000" pitchFamily="50" charset="-128"/>
                        </a:rPr>
                        <a:t>～</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４１</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8732482"/>
                  </a:ext>
                </a:extLst>
              </a:tr>
              <a:tr h="396000">
                <a:tc>
                  <a:txBody>
                    <a:bodyPr/>
                    <a:lstStyle/>
                    <a:p>
                      <a:pPr algn="ctr"/>
                      <a:r>
                        <a:rPr kumimoji="1" lang="en-US" altLang="ja-JP" sz="1600" b="1" dirty="0">
                          <a:solidFill>
                            <a:schemeClr val="bg1"/>
                          </a:solidFill>
                          <a:latin typeface="BIZ UDPゴシック" panose="020B0400000000000000" pitchFamily="50" charset="-128"/>
                          <a:ea typeface="BIZ UDPゴシック" panose="020B0400000000000000" pitchFamily="50" charset="-128"/>
                        </a:rPr>
                        <a:t>13</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a:txBody>
                  <a:tcPr marT="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nSpc>
                          <a:spcPts val="1100"/>
                        </a:lnSpc>
                      </a:pPr>
                      <a:r>
                        <a:rPr kumimoji="1" lang="ja-JP" altLang="en-US" sz="1800" dirty="0">
                          <a:latin typeface="BIZ UDPゴシック" panose="020B0400000000000000" pitchFamily="50" charset="-128"/>
                          <a:ea typeface="BIZ UDPゴシック" panose="020B0400000000000000" pitchFamily="50" charset="-128"/>
                        </a:rPr>
                        <a:t>安全・安心な万博開催に向けた取組</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dist"/>
                      <a:r>
                        <a:rPr kumimoji="1" lang="en-US" altLang="ja-JP" sz="1800" dirty="0">
                          <a:latin typeface="BIZ UDPゴシック" panose="020B0400000000000000" pitchFamily="50" charset="-128"/>
                          <a:ea typeface="BIZ UDPゴシック" panose="020B0400000000000000" pitchFamily="50" charset="-128"/>
                        </a:rPr>
                        <a:t>…P</a:t>
                      </a:r>
                      <a:r>
                        <a:rPr kumimoji="1" lang="ja-JP" altLang="en-US" sz="1800" dirty="0">
                          <a:latin typeface="BIZ UDPゴシック" panose="020B0400000000000000" pitchFamily="50" charset="-128"/>
                          <a:ea typeface="BIZ UDPゴシック" panose="020B0400000000000000" pitchFamily="50" charset="-128"/>
                        </a:rPr>
                        <a:t>４５</a:t>
                      </a:r>
                    </a:p>
                  </a:txBody>
                  <a:tcPr marT="72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90482041"/>
                  </a:ext>
                </a:extLst>
              </a:tr>
            </a:tbl>
          </a:graphicData>
        </a:graphic>
      </p:graphicFrame>
      <p:sp>
        <p:nvSpPr>
          <p:cNvPr id="5" name="テキスト ボックス 4">
            <a:extLst>
              <a:ext uri="{FF2B5EF4-FFF2-40B4-BE49-F238E27FC236}">
                <a16:creationId xmlns:a16="http://schemas.microsoft.com/office/drawing/2014/main" id="{5E4C9A33-43D4-4801-9105-04DC26ECD420}"/>
              </a:ext>
            </a:extLst>
          </p:cNvPr>
          <p:cNvSpPr txBox="1"/>
          <p:nvPr/>
        </p:nvSpPr>
        <p:spPr>
          <a:xfrm>
            <a:off x="0" y="283253"/>
            <a:ext cx="9906000" cy="523220"/>
          </a:xfrm>
          <a:prstGeom prst="rect">
            <a:avLst/>
          </a:prstGeom>
          <a:noFill/>
        </p:spPr>
        <p:txBody>
          <a:bodyPr wrap="square" rtlCol="0">
            <a:spAutoFit/>
          </a:bodyPr>
          <a:lstStyle/>
          <a:p>
            <a:pPr algn="ctr"/>
            <a:r>
              <a:rPr lang="ja-JP" altLang="en-US" sz="2800" dirty="0">
                <a:latin typeface="BIZ UDPゴシック" panose="020B0400000000000000" pitchFamily="50" charset="-128"/>
                <a:ea typeface="BIZ UDPゴシック" panose="020B0400000000000000" pitchFamily="50" charset="-128"/>
              </a:rPr>
              <a:t>◆　目　　次　◆</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1">
            <a:extLst>
              <a:ext uri="{FF2B5EF4-FFF2-40B4-BE49-F238E27FC236}">
                <a16:creationId xmlns:a16="http://schemas.microsoft.com/office/drawing/2014/main" id="{C50EC1F6-98BF-4230-92F1-4169A42DEBEE}"/>
              </a:ext>
            </a:extLst>
          </p:cNvPr>
          <p:cNvSpPr>
            <a:spLocks noGrp="1"/>
          </p:cNvSpPr>
          <p:nvPr>
            <p:ph type="sldNum" sz="quarter" idx="4"/>
          </p:nvPr>
        </p:nvSpPr>
        <p:spPr/>
        <p:txBody>
          <a:bodyPr/>
          <a:lstStyle/>
          <a:p>
            <a:fld id="{199F5BD4-B66A-4E5C-B460-3CA44F38002D}" type="slidenum">
              <a:rPr lang="ja-JP" altLang="en-US" smtClean="0"/>
              <a:pPr/>
              <a:t>2</a:t>
            </a:fld>
            <a:endParaRPr lang="ja-JP" altLang="en-US"/>
          </a:p>
        </p:txBody>
      </p:sp>
    </p:spTree>
    <p:extLst>
      <p:ext uri="{BB962C8B-B14F-4D97-AF65-F5344CB8AC3E}">
        <p14:creationId xmlns:p14="http://schemas.microsoft.com/office/powerpoint/2010/main" val="399739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939557"/>
            <a:ext cx="7231778" cy="713391"/>
          </a:xfrm>
        </p:spPr>
        <p:txBody>
          <a:bodyPr wrap="square" anchor="ctr">
            <a:noAutofit/>
          </a:bodyPr>
          <a:lstStyle/>
          <a:p>
            <a:pPr algn="r"/>
            <a:r>
              <a:rPr lang="en-US" altLang="ja-JP" sz="3200" dirty="0">
                <a:latin typeface="BIZ UDPゴシック" panose="020B0400000000000000" pitchFamily="50" charset="-128"/>
                <a:ea typeface="BIZ UDPゴシック" panose="020B0400000000000000" pitchFamily="50" charset="-128"/>
              </a:rPr>
              <a:t>GSE</a:t>
            </a:r>
            <a:r>
              <a:rPr lang="ja-JP" altLang="en-US" sz="3200" dirty="0">
                <a:latin typeface="BIZ UDPゴシック" panose="020B0400000000000000" pitchFamily="50" charset="-128"/>
                <a:ea typeface="BIZ UDPゴシック" panose="020B0400000000000000" pitchFamily="50" charset="-128"/>
              </a:rPr>
              <a:t>の機運醸成</a:t>
            </a: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DD7A0384-4787-48F3-94EA-0886DC152FEF}"/>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E073A1B1-B603-4B75-BC48-C2732A50DF02}"/>
              </a:ext>
            </a:extLst>
          </p:cNvPr>
          <p:cNvGrpSpPr/>
          <p:nvPr/>
        </p:nvGrpSpPr>
        <p:grpSpPr>
          <a:xfrm>
            <a:off x="312204" y="259048"/>
            <a:ext cx="6463981" cy="452920"/>
            <a:chOff x="312204" y="259048"/>
            <a:chExt cx="6463981" cy="452920"/>
          </a:xfrm>
        </p:grpSpPr>
        <p:sp>
          <p:nvSpPr>
            <p:cNvPr id="50" name="正方形/長方形 49">
              <a:extLst>
                <a:ext uri="{FF2B5EF4-FFF2-40B4-BE49-F238E27FC236}">
                  <a16:creationId xmlns:a16="http://schemas.microsoft.com/office/drawing/2014/main" id="{C0A35629-E7D4-4671-9601-28A2B287468A}"/>
                </a:ext>
              </a:extLst>
            </p:cNvPr>
            <p:cNvSpPr/>
            <p:nvPr/>
          </p:nvSpPr>
          <p:spPr>
            <a:xfrm>
              <a:off x="312204" y="558676"/>
              <a:ext cx="3836463" cy="1086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57" name="タイトル 2">
              <a:extLst>
                <a:ext uri="{FF2B5EF4-FFF2-40B4-BE49-F238E27FC236}">
                  <a16:creationId xmlns:a16="http://schemas.microsoft.com/office/drawing/2014/main" id="{E54C22DF-CE42-4109-94BB-86ABCFCC44D0}"/>
                </a:ext>
              </a:extLst>
            </p:cNvPr>
            <p:cNvSpPr txBox="1">
              <a:spLocks/>
            </p:cNvSpPr>
            <p:nvPr/>
          </p:nvSpPr>
          <p:spPr>
            <a:xfrm>
              <a:off x="751776" y="259048"/>
              <a:ext cx="60244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スタートアップ</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～魅力の発信</a:t>
              </a:r>
              <a:r>
                <a:rPr lang="ja-JP" altLang="en-US" sz="1600" b="1" dirty="0">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58" name="図 57">
              <a:extLst>
                <a:ext uri="{FF2B5EF4-FFF2-40B4-BE49-F238E27FC236}">
                  <a16:creationId xmlns:a16="http://schemas.microsoft.com/office/drawing/2014/main" id="{DCBA54F7-54B7-4918-B258-BEE81B57F1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cxnSp>
        <p:nvCxnSpPr>
          <p:cNvPr id="60" name="直線コネクタ 59">
            <a:extLst>
              <a:ext uri="{FF2B5EF4-FFF2-40B4-BE49-F238E27FC236}">
                <a16:creationId xmlns:a16="http://schemas.microsoft.com/office/drawing/2014/main" id="{27EAF0AF-579D-43F1-8F67-02F434C07A9C}"/>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794761C9-5AD6-499B-8E6A-B9687CCE669E}"/>
              </a:ext>
            </a:extLst>
          </p:cNvPr>
          <p:cNvSpPr/>
          <p:nvPr/>
        </p:nvSpPr>
        <p:spPr>
          <a:xfrm>
            <a:off x="384236" y="1807907"/>
            <a:ext cx="9204510" cy="4007647"/>
          </a:xfrm>
          <a:prstGeom prst="rect">
            <a:avLst/>
          </a:prstGeom>
          <a:ln w="285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cxnSp>
        <p:nvCxnSpPr>
          <p:cNvPr id="67" name="直線コネクタ 66">
            <a:extLst>
              <a:ext uri="{FF2B5EF4-FFF2-40B4-BE49-F238E27FC236}">
                <a16:creationId xmlns:a16="http://schemas.microsoft.com/office/drawing/2014/main" id="{C8933732-1403-4333-BE4F-E6C4C200D6CA}"/>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4C3E8178-6086-4FBE-84F5-852B08F09FBB}"/>
              </a:ext>
            </a:extLst>
          </p:cNvPr>
          <p:cNvSpPr/>
          <p:nvPr/>
        </p:nvSpPr>
        <p:spPr>
          <a:xfrm>
            <a:off x="378490" y="1834391"/>
            <a:ext cx="9216000" cy="319476"/>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742950">
              <a:defRPr/>
            </a:pPr>
            <a:r>
              <a:rPr lang="en-US" altLang="ja-JP" b="1" dirty="0">
                <a:solidFill>
                  <a:schemeClr val="tx1"/>
                </a:solidFill>
                <a:latin typeface="Meiryo UI" panose="020B0604030504040204" pitchFamily="50" charset="-128"/>
                <a:ea typeface="Meiryo UI" panose="020B0604030504040204" pitchFamily="50" charset="-128"/>
              </a:rPr>
              <a:t>-Countdown to Global Startup EXPO 2025 Event-</a:t>
            </a:r>
          </a:p>
        </p:txBody>
      </p:sp>
      <p:sp>
        <p:nvSpPr>
          <p:cNvPr id="40" name="テキスト ボックス 39">
            <a:extLst>
              <a:ext uri="{FF2B5EF4-FFF2-40B4-BE49-F238E27FC236}">
                <a16:creationId xmlns:a16="http://schemas.microsoft.com/office/drawing/2014/main" id="{9D7ED741-4682-48BC-A748-181B426409FD}"/>
              </a:ext>
            </a:extLst>
          </p:cNvPr>
          <p:cNvSpPr txBox="1"/>
          <p:nvPr/>
        </p:nvSpPr>
        <p:spPr>
          <a:xfrm>
            <a:off x="451972" y="2165187"/>
            <a:ext cx="9179945" cy="569387"/>
          </a:xfrm>
          <a:prstGeom prst="rect">
            <a:avLst/>
          </a:prstGeom>
          <a:noFill/>
          <a:ln>
            <a:noFill/>
          </a:ln>
        </p:spPr>
        <p:txBody>
          <a:bodyPr wrap="square">
            <a:spAutoFit/>
          </a:bodyPr>
          <a:lstStyle/>
          <a:p>
            <a:pPr algn="ctr">
              <a:lnSpc>
                <a:spcPts val="1600"/>
              </a:lnSpc>
              <a:spcBef>
                <a:spcPts val="488"/>
              </a:spcBef>
            </a:pPr>
            <a:r>
              <a:rPr lang="en-US" altLang="ja-JP" sz="1400" u="sng" dirty="0">
                <a:latin typeface="メイリオ" panose="020B0604030504040204" pitchFamily="50" charset="-128"/>
                <a:ea typeface="メイリオ" panose="020B0604030504040204" pitchFamily="50" charset="-128"/>
              </a:rPr>
              <a:t>GSE</a:t>
            </a:r>
            <a:r>
              <a:rPr lang="ja-JP" altLang="en-US" sz="1400" u="sng" dirty="0">
                <a:latin typeface="メイリオ" panose="020B0604030504040204" pitchFamily="50" charset="-128"/>
                <a:ea typeface="メイリオ" panose="020B0604030504040204" pitchFamily="50" charset="-128"/>
              </a:rPr>
              <a:t>との連動および世界に向けた日本（大阪・関西）のスタートアップのポテンシャルの発信に向け、</a:t>
            </a:r>
            <a:endParaRPr lang="en-US" altLang="ja-JP" sz="1400" u="sng" dirty="0">
              <a:latin typeface="メイリオ" panose="020B0604030504040204" pitchFamily="50" charset="-128"/>
              <a:ea typeface="メイリオ" panose="020B0604030504040204" pitchFamily="50" charset="-128"/>
            </a:endParaRPr>
          </a:p>
          <a:p>
            <a:pPr algn="ctr">
              <a:lnSpc>
                <a:spcPts val="1600"/>
              </a:lnSpc>
              <a:spcBef>
                <a:spcPts val="488"/>
              </a:spcBef>
            </a:pPr>
            <a:r>
              <a:rPr lang="ja-JP" altLang="en-US" sz="1400" u="sng" dirty="0">
                <a:latin typeface="メイリオ" panose="020B0604030504040204" pitchFamily="50" charset="-128"/>
                <a:ea typeface="メイリオ" panose="020B0604030504040204" pitchFamily="50" charset="-128"/>
              </a:rPr>
              <a:t>経済産業省・近畿経済産業局、大阪府が協力して開催</a:t>
            </a:r>
            <a:endParaRPr lang="en-US" altLang="ja-JP" sz="1400" u="sng"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CD1BA714-6EA9-48A0-BA4B-D1718BB24CBA}"/>
              </a:ext>
            </a:extLst>
          </p:cNvPr>
          <p:cNvSpPr txBox="1"/>
          <p:nvPr/>
        </p:nvSpPr>
        <p:spPr>
          <a:xfrm>
            <a:off x="454972" y="2862372"/>
            <a:ext cx="3968850" cy="400110"/>
          </a:xfrm>
          <a:prstGeom prst="rect">
            <a:avLst/>
          </a:prstGeom>
          <a:solidFill>
            <a:srgbClr val="FFF7E1"/>
          </a:solid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DEEPTECH KANSAI  </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11:30</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14:30</a:t>
            </a:r>
            <a:r>
              <a:rPr lang="ja-JP" altLang="en-US" sz="12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　</a:t>
            </a:r>
            <a:r>
              <a:rPr lang="en-US" altLang="ja-JP" sz="2000" dirty="0">
                <a:latin typeface="BIZ UDPゴシック" panose="020B0400000000000000" pitchFamily="50" charset="-128"/>
                <a:ea typeface="BIZ UDPゴシック" panose="020B0400000000000000" pitchFamily="50" charset="-128"/>
              </a:rPr>
              <a:t> </a:t>
            </a:r>
            <a:endParaRPr lang="ja-JP" altLang="en-US" sz="2000"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EAD5E2C3-0F0E-4C84-B26C-0D1AC2FC9A7D}"/>
              </a:ext>
            </a:extLst>
          </p:cNvPr>
          <p:cNvSpPr txBox="1"/>
          <p:nvPr/>
        </p:nvSpPr>
        <p:spPr>
          <a:xfrm>
            <a:off x="523854" y="2631000"/>
            <a:ext cx="8930175" cy="271869"/>
          </a:xfrm>
          <a:prstGeom prst="rect">
            <a:avLst/>
          </a:prstGeom>
          <a:noFill/>
        </p:spPr>
        <p:txBody>
          <a:bodyPr wrap="square">
            <a:spAutoFit/>
          </a:bodyPr>
          <a:lstStyle/>
          <a:p>
            <a:pPr algn="ctr">
              <a:lnSpc>
                <a:spcPts val="1400"/>
              </a:lnSpc>
              <a:spcBef>
                <a:spcPts val="488"/>
              </a:spcBef>
            </a:pPr>
            <a:r>
              <a:rPr lang="ja-JP" altLang="en-US" sz="1100" b="1"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開 催 日：</a:t>
            </a:r>
            <a:r>
              <a:rPr lang="en-US" altLang="ja-JP" sz="1100" dirty="0">
                <a:latin typeface="メイリオ" panose="020B0604030504040204" pitchFamily="50" charset="-128"/>
                <a:ea typeface="メイリオ" panose="020B0604030504040204" pitchFamily="50" charset="-128"/>
              </a:rPr>
              <a:t>2024</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月</a:t>
            </a:r>
            <a:r>
              <a:rPr lang="en-US" altLang="ja-JP" sz="1100" dirty="0">
                <a:latin typeface="メイリオ" panose="020B0604030504040204" pitchFamily="50" charset="-128"/>
                <a:ea typeface="メイリオ" panose="020B0604030504040204" pitchFamily="50" charset="-128"/>
              </a:rPr>
              <a:t>15</a:t>
            </a:r>
            <a:r>
              <a:rPr lang="ja-JP" altLang="en-US" sz="1100" dirty="0">
                <a:latin typeface="メイリオ" panose="020B0604030504040204" pitchFamily="50" charset="-128"/>
                <a:ea typeface="メイリオ" panose="020B0604030504040204" pitchFamily="50" charset="-128"/>
              </a:rPr>
              <a:t>日（金） 　●開催場所：うめきた</a:t>
            </a:r>
            <a:r>
              <a:rPr lang="en-US" altLang="ja-JP" sz="1100" dirty="0">
                <a:latin typeface="メイリオ" panose="020B0604030504040204" pitchFamily="50" charset="-128"/>
                <a:ea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rPr>
              <a:t>期　</a:t>
            </a:r>
            <a:r>
              <a:rPr lang="en-US" altLang="ja-JP" sz="1100" dirty="0">
                <a:latin typeface="メイリオ" panose="020B0604030504040204" pitchFamily="50" charset="-128"/>
                <a:ea typeface="メイリオ" panose="020B0604030504040204" pitchFamily="50" charset="-128"/>
              </a:rPr>
              <a:t>JAMBASE 5</a:t>
            </a:r>
            <a:r>
              <a:rPr lang="ja-JP" altLang="en-US" sz="1100" dirty="0">
                <a:latin typeface="メイリオ" panose="020B0604030504040204" pitchFamily="50" charset="-128"/>
                <a:ea typeface="メイリオ" panose="020B0604030504040204" pitchFamily="50" charset="-128"/>
              </a:rPr>
              <a:t>階～</a:t>
            </a:r>
            <a:r>
              <a:rPr lang="en-US" altLang="ja-JP" sz="1100" dirty="0">
                <a:latin typeface="メイリオ" panose="020B0604030504040204" pitchFamily="50" charset="-128"/>
                <a:ea typeface="メイリオ" panose="020B0604030504040204" pitchFamily="50" charset="-128"/>
              </a:rPr>
              <a:t>6</a:t>
            </a:r>
            <a:r>
              <a:rPr lang="ja-JP" altLang="en-US" sz="1100" dirty="0">
                <a:latin typeface="メイリオ" panose="020B0604030504040204" pitchFamily="50" charset="-128"/>
                <a:ea typeface="メイリオ" panose="020B0604030504040204" pitchFamily="50" charset="-128"/>
              </a:rPr>
              <a:t>階　カンファレンスルーム</a:t>
            </a:r>
            <a:endParaRPr lang="en-US" altLang="ja-JP" sz="1100" dirty="0">
              <a:latin typeface="メイリオ" panose="020B0604030504040204" pitchFamily="50" charset="-128"/>
              <a:ea typeface="メイリオ" panose="020B0604030504040204" pitchFamily="50" charset="-128"/>
            </a:endParaRPr>
          </a:p>
        </p:txBody>
      </p:sp>
      <p:cxnSp>
        <p:nvCxnSpPr>
          <p:cNvPr id="48" name="直線コネクタ 47">
            <a:extLst>
              <a:ext uri="{FF2B5EF4-FFF2-40B4-BE49-F238E27FC236}">
                <a16:creationId xmlns:a16="http://schemas.microsoft.com/office/drawing/2014/main" id="{7C149781-7D76-4BB4-BA5A-8A9C7C535257}"/>
              </a:ext>
            </a:extLst>
          </p:cNvPr>
          <p:cNvCxnSpPr>
            <a:cxnSpLocks/>
          </p:cNvCxnSpPr>
          <p:nvPr/>
        </p:nvCxnSpPr>
        <p:spPr>
          <a:xfrm>
            <a:off x="4975522" y="3419987"/>
            <a:ext cx="0" cy="1728000"/>
          </a:xfrm>
          <a:prstGeom prst="line">
            <a:avLst/>
          </a:prstGeom>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D31B733E-254B-4FC1-957F-6D00C60DD8AB}"/>
              </a:ext>
            </a:extLst>
          </p:cNvPr>
          <p:cNvSpPr txBox="1"/>
          <p:nvPr/>
        </p:nvSpPr>
        <p:spPr>
          <a:xfrm>
            <a:off x="5625306" y="2914197"/>
            <a:ext cx="3883601" cy="338554"/>
          </a:xfrm>
          <a:prstGeom prst="rect">
            <a:avLst/>
          </a:prstGeom>
          <a:solidFill>
            <a:srgbClr val="FFF7E1"/>
          </a:solid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en-US" altLang="ja-JP" dirty="0"/>
              <a:t>Startup Horizon</a:t>
            </a:r>
            <a:r>
              <a:rPr lang="ja-JP" altLang="en-US" sz="1200" dirty="0"/>
              <a:t>　（</a:t>
            </a:r>
            <a:r>
              <a:rPr lang="en-US" altLang="ja-JP" sz="1200" dirty="0"/>
              <a:t>14:30</a:t>
            </a:r>
            <a:r>
              <a:rPr lang="ja-JP" altLang="en-US" sz="1200" dirty="0"/>
              <a:t>～</a:t>
            </a:r>
            <a:r>
              <a:rPr lang="en-US" altLang="ja-JP" sz="1200" dirty="0"/>
              <a:t>20:20</a:t>
            </a:r>
            <a:r>
              <a:rPr lang="ja-JP" altLang="en-US" sz="1200" dirty="0"/>
              <a:t>）　</a:t>
            </a:r>
          </a:p>
        </p:txBody>
      </p:sp>
      <p:sp>
        <p:nvSpPr>
          <p:cNvPr id="52" name="正方形/長方形 51">
            <a:extLst>
              <a:ext uri="{FF2B5EF4-FFF2-40B4-BE49-F238E27FC236}">
                <a16:creationId xmlns:a16="http://schemas.microsoft.com/office/drawing/2014/main" id="{90151BB2-EB2E-4C25-87CF-140CB357FB10}"/>
              </a:ext>
            </a:extLst>
          </p:cNvPr>
          <p:cNvSpPr/>
          <p:nvPr/>
        </p:nvSpPr>
        <p:spPr>
          <a:xfrm>
            <a:off x="5077082" y="3316064"/>
            <a:ext cx="4431825" cy="1881792"/>
          </a:xfrm>
          <a:prstGeom prst="rect">
            <a:avLst/>
          </a:prstGeom>
          <a:solidFill>
            <a:srgbClr val="FF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0C24C03-1530-458F-A276-205CF46DC3AE}"/>
              </a:ext>
            </a:extLst>
          </p:cNvPr>
          <p:cNvSpPr/>
          <p:nvPr/>
        </p:nvSpPr>
        <p:spPr>
          <a:xfrm>
            <a:off x="458810" y="3316063"/>
            <a:ext cx="4431825" cy="1881793"/>
          </a:xfrm>
          <a:prstGeom prst="rect">
            <a:avLst/>
          </a:prstGeom>
          <a:solidFill>
            <a:srgbClr val="FF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197A26B3-2E17-4DBF-BA3E-E774B56941C9}"/>
              </a:ext>
            </a:extLst>
          </p:cNvPr>
          <p:cNvSpPr txBox="1"/>
          <p:nvPr/>
        </p:nvSpPr>
        <p:spPr>
          <a:xfrm>
            <a:off x="4975013" y="3330070"/>
            <a:ext cx="2475417" cy="929742"/>
          </a:xfrm>
          <a:prstGeom prst="rect">
            <a:avLst/>
          </a:prstGeom>
          <a:noFill/>
          <a:ln>
            <a:noFill/>
          </a:ln>
        </p:spPr>
        <p:txBody>
          <a:bodyPr wrap="square">
            <a:spAutoFit/>
          </a:bodyPr>
          <a:lstStyle/>
          <a:p>
            <a:pPr>
              <a:lnSpc>
                <a:spcPts val="1200"/>
              </a:lnSpc>
              <a:spcBef>
                <a:spcPts val="488"/>
              </a:spcBef>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目的</a:t>
            </a:r>
            <a:r>
              <a:rPr lang="en-US" altLang="ja-JP" sz="1100" dirty="0">
                <a:latin typeface="メイリオ" panose="020B0604030504040204" pitchFamily="50" charset="-128"/>
                <a:ea typeface="メイリオ" panose="020B0604030504040204" pitchFamily="50" charset="-128"/>
              </a:rPr>
              <a:t>】</a:t>
            </a:r>
          </a:p>
          <a:p>
            <a:pPr>
              <a:lnSpc>
                <a:spcPts val="1200"/>
              </a:lnSpc>
              <a:spcBef>
                <a:spcPts val="488"/>
              </a:spcBef>
            </a:pPr>
            <a:r>
              <a:rPr lang="ja-JP" altLang="en-US" sz="1100" dirty="0">
                <a:latin typeface="メイリオ" panose="020B0604030504040204" pitchFamily="50" charset="-128"/>
                <a:ea typeface="メイリオ" panose="020B0604030504040204" pitchFamily="50" charset="-128"/>
              </a:rPr>
              <a:t>海外</a:t>
            </a:r>
            <a:r>
              <a:rPr lang="en-US" altLang="ja-JP" sz="1100" dirty="0">
                <a:latin typeface="メイリオ" panose="020B0604030504040204" pitchFamily="50" charset="-128"/>
                <a:ea typeface="メイリオ" panose="020B0604030504040204" pitchFamily="50" charset="-128"/>
              </a:rPr>
              <a:t>VC</a:t>
            </a:r>
            <a:r>
              <a:rPr lang="ja-JP" altLang="en-US" sz="1100" dirty="0">
                <a:latin typeface="メイリオ" panose="020B0604030504040204" pitchFamily="50" charset="-128"/>
                <a:ea typeface="メイリオ" panose="020B0604030504040204" pitchFamily="50" charset="-128"/>
              </a:rPr>
              <a:t>を約</a:t>
            </a:r>
            <a:r>
              <a:rPr lang="en-US" altLang="ja-JP" sz="1100" dirty="0">
                <a:latin typeface="メイリオ" panose="020B0604030504040204" pitchFamily="50" charset="-128"/>
                <a:ea typeface="メイリオ" panose="020B0604030504040204" pitchFamily="50" charset="-128"/>
              </a:rPr>
              <a:t>30</a:t>
            </a:r>
            <a:r>
              <a:rPr lang="ja-JP" altLang="en-US" sz="1100" dirty="0">
                <a:latin typeface="メイリオ" panose="020B0604030504040204" pitchFamily="50" charset="-128"/>
                <a:ea typeface="メイリオ" panose="020B0604030504040204" pitchFamily="50" charset="-128"/>
              </a:rPr>
              <a:t>名招へいし、大阪・関西エリアを中心とするスタートアップ・エコシステムの発信及び海外投資家とのコネクションを形成</a:t>
            </a:r>
            <a:endParaRPr lang="en-US" altLang="ja-JP" sz="1100"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2815D0A9-7CCB-4EEA-997D-77AC580657DF}"/>
              </a:ext>
            </a:extLst>
          </p:cNvPr>
          <p:cNvSpPr txBox="1"/>
          <p:nvPr/>
        </p:nvSpPr>
        <p:spPr>
          <a:xfrm>
            <a:off x="4982100" y="4251043"/>
            <a:ext cx="2787505" cy="403957"/>
          </a:xfrm>
          <a:prstGeom prst="rect">
            <a:avLst/>
          </a:prstGeom>
          <a:noFill/>
        </p:spPr>
        <p:txBody>
          <a:bodyPr wrap="square">
            <a:spAutoFit/>
          </a:bodyPr>
          <a:lstStyle/>
          <a:p>
            <a:pPr>
              <a:lnSpc>
                <a:spcPts val="1200"/>
              </a:lnSpc>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主催</a:t>
            </a:r>
            <a:r>
              <a:rPr lang="en-US" altLang="ja-JP" sz="1100" dirty="0">
                <a:latin typeface="メイリオ" panose="020B0604030504040204" pitchFamily="50" charset="-128"/>
                <a:ea typeface="メイリオ" panose="020B0604030504040204" pitchFamily="50" charset="-128"/>
              </a:rPr>
              <a:t>】</a:t>
            </a:r>
          </a:p>
          <a:p>
            <a:pPr>
              <a:lnSpc>
                <a:spcPts val="1200"/>
              </a:lnSpc>
            </a:pPr>
            <a:r>
              <a:rPr lang="en-US" altLang="ja-JP" sz="1100" dirty="0">
                <a:latin typeface="メイリオ" panose="020B0604030504040204" pitchFamily="50" charset="-128"/>
                <a:ea typeface="メイリオ" panose="020B0604030504040204" pitchFamily="50" charset="-128"/>
              </a:rPr>
              <a:t>JETRO</a:t>
            </a:r>
            <a:r>
              <a:rPr lang="ja-JP" altLang="en-US" sz="1100" dirty="0">
                <a:latin typeface="メイリオ" panose="020B0604030504040204" pitchFamily="50" charset="-128"/>
                <a:ea typeface="メイリオ" panose="020B0604030504040204" pitchFamily="50" charset="-128"/>
              </a:rPr>
              <a:t>、経済産業省、近畿経済産業局</a:t>
            </a:r>
            <a:endParaRPr lang="en-US" altLang="ja-JP" sz="11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360BB485-5ADF-4C20-AD27-9688D97D32C2}"/>
              </a:ext>
            </a:extLst>
          </p:cNvPr>
          <p:cNvSpPr txBox="1"/>
          <p:nvPr/>
        </p:nvSpPr>
        <p:spPr>
          <a:xfrm>
            <a:off x="458810" y="3316064"/>
            <a:ext cx="2491780" cy="795806"/>
          </a:xfrm>
          <a:prstGeom prst="rect">
            <a:avLst/>
          </a:prstGeom>
          <a:noFill/>
          <a:ln>
            <a:noFill/>
          </a:ln>
        </p:spPr>
        <p:txBody>
          <a:bodyPr wrap="square">
            <a:spAutoFit/>
          </a:bodyPr>
          <a:lstStyle/>
          <a:p>
            <a:pPr>
              <a:lnSpc>
                <a:spcPts val="1200"/>
              </a:lnSpc>
              <a:spcBef>
                <a:spcPts val="488"/>
              </a:spcBef>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目的</a:t>
            </a:r>
            <a:r>
              <a:rPr lang="en-US" altLang="ja-JP" sz="1100" dirty="0">
                <a:latin typeface="メイリオ" panose="020B0604030504040204" pitchFamily="50" charset="-128"/>
                <a:ea typeface="メイリオ" panose="020B0604030504040204" pitchFamily="50" charset="-128"/>
              </a:rPr>
              <a:t>】</a:t>
            </a:r>
          </a:p>
          <a:p>
            <a:pPr>
              <a:lnSpc>
                <a:spcPts val="1200"/>
              </a:lnSpc>
              <a:spcBef>
                <a:spcPts val="488"/>
              </a:spcBef>
            </a:pPr>
            <a:r>
              <a:rPr lang="ja-JP" altLang="en-US" sz="1100" dirty="0">
                <a:latin typeface="メイリオ" panose="020B0604030504040204" pitchFamily="50" charset="-128"/>
                <a:ea typeface="メイリオ" panose="020B0604030504040204" pitchFamily="50" charset="-128"/>
              </a:rPr>
              <a:t>大阪関西のエコシステム関係者を集結し、国が招へいした海外</a:t>
            </a:r>
            <a:r>
              <a:rPr lang="en-US" altLang="ja-JP" sz="1100" dirty="0">
                <a:latin typeface="メイリオ" panose="020B0604030504040204" pitchFamily="50" charset="-128"/>
                <a:ea typeface="メイリオ" panose="020B0604030504040204" pitchFamily="50" charset="-128"/>
              </a:rPr>
              <a:t>VC</a:t>
            </a:r>
            <a:r>
              <a:rPr lang="ja-JP" altLang="en-US" sz="1100" dirty="0">
                <a:latin typeface="メイリオ" panose="020B0604030504040204" pitchFamily="50" charset="-128"/>
                <a:ea typeface="メイリオ" panose="020B0604030504040204" pitchFamily="50" charset="-128"/>
              </a:rPr>
              <a:t>とビジネスマッチング</a:t>
            </a:r>
            <a:endParaRPr lang="en-US" altLang="ja-JP" sz="11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BC124D4C-7711-44F7-848E-51DEF83D7967}"/>
              </a:ext>
            </a:extLst>
          </p:cNvPr>
          <p:cNvSpPr txBox="1"/>
          <p:nvPr/>
        </p:nvSpPr>
        <p:spPr>
          <a:xfrm>
            <a:off x="458810" y="4100429"/>
            <a:ext cx="1825596" cy="407804"/>
          </a:xfrm>
          <a:prstGeom prst="rect">
            <a:avLst/>
          </a:prstGeom>
          <a:noFill/>
        </p:spPr>
        <p:txBody>
          <a:bodyPr wrap="square">
            <a:spAutoFit/>
          </a:bodyPr>
          <a:lstStyle/>
          <a:p>
            <a:pPr>
              <a:lnSpc>
                <a:spcPts val="1200"/>
              </a:lnSpc>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主催</a:t>
            </a:r>
            <a:r>
              <a:rPr lang="en-US" altLang="ja-JP" sz="1100" dirty="0">
                <a:latin typeface="メイリオ" panose="020B0604030504040204" pitchFamily="50" charset="-128"/>
                <a:ea typeface="メイリオ" panose="020B0604030504040204" pitchFamily="50" charset="-128"/>
              </a:rPr>
              <a:t>】</a:t>
            </a:r>
          </a:p>
          <a:p>
            <a:pPr>
              <a:lnSpc>
                <a:spcPts val="1200"/>
              </a:lnSpc>
            </a:pPr>
            <a:r>
              <a:rPr lang="ja-JP" altLang="en-US" sz="1100" dirty="0">
                <a:latin typeface="メイリオ" panose="020B0604030504040204" pitchFamily="50" charset="-128"/>
                <a:ea typeface="メイリオ" panose="020B0604030504040204" pitchFamily="50" charset="-128"/>
              </a:rPr>
              <a:t>大阪府、大阪産業局</a:t>
            </a:r>
            <a:endParaRPr lang="en-US" altLang="ja-JP" sz="1100" dirty="0">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3B1E27E0-0C63-4BAE-9F0F-EA425BE0E323}"/>
              </a:ext>
            </a:extLst>
          </p:cNvPr>
          <p:cNvSpPr txBox="1"/>
          <p:nvPr/>
        </p:nvSpPr>
        <p:spPr>
          <a:xfrm>
            <a:off x="4986490" y="4604089"/>
            <a:ext cx="4660423" cy="557845"/>
          </a:xfrm>
          <a:prstGeom prst="rect">
            <a:avLst/>
          </a:prstGeom>
          <a:noFill/>
        </p:spPr>
        <p:txBody>
          <a:bodyPr wrap="square" rtlCol="0">
            <a:spAutoFit/>
          </a:bodyPr>
          <a:lstStyle/>
          <a:p>
            <a:pPr>
              <a:lnSpc>
                <a:spcPts val="1200"/>
              </a:lnSpc>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主なプログラム</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全編英語</a:t>
            </a:r>
            <a:endParaRPr lang="en-US" altLang="ja-JP" sz="1100" dirty="0">
              <a:latin typeface="メイリオ" panose="020B0604030504040204" pitchFamily="50" charset="-128"/>
              <a:ea typeface="メイリオ" panose="020B0604030504040204" pitchFamily="50" charset="-128"/>
            </a:endParaRPr>
          </a:p>
          <a:p>
            <a:pPr>
              <a:lnSpc>
                <a:spcPts val="1200"/>
              </a:lnSpc>
            </a:pPr>
            <a:r>
              <a:rPr lang="ja-JP" altLang="en-US" sz="1100" dirty="0">
                <a:latin typeface="メイリオ" panose="020B0604030504040204" pitchFamily="50" charset="-128"/>
                <a:ea typeface="メイリオ" panose="020B0604030504040204" pitchFamily="50" charset="-128"/>
              </a:rPr>
              <a:t>  ◆世界トップクラスの</a:t>
            </a:r>
            <a:r>
              <a:rPr lang="en-US" altLang="ja-JP" sz="1100" dirty="0">
                <a:latin typeface="メイリオ" panose="020B0604030504040204" pitchFamily="50" charset="-128"/>
                <a:ea typeface="メイリオ" panose="020B0604030504040204" pitchFamily="50" charset="-128"/>
              </a:rPr>
              <a:t>VC</a:t>
            </a:r>
            <a:r>
              <a:rPr lang="ja-JP" altLang="en-US" sz="1100" dirty="0">
                <a:latin typeface="メイリオ" panose="020B0604030504040204" pitchFamily="50" charset="-128"/>
                <a:ea typeface="メイリオ" panose="020B0604030504040204" pitchFamily="50" charset="-128"/>
              </a:rPr>
              <a:t>から見たグローバル最先端技術のトレンド</a:t>
            </a:r>
            <a:endParaRPr lang="en-US" altLang="ja-JP" sz="1100" dirty="0">
              <a:latin typeface="メイリオ" panose="020B0604030504040204" pitchFamily="50" charset="-128"/>
              <a:ea typeface="メイリオ" panose="020B0604030504040204" pitchFamily="50" charset="-128"/>
            </a:endParaRPr>
          </a:p>
          <a:p>
            <a:pPr>
              <a:lnSpc>
                <a:spcPts val="1200"/>
              </a:lnSpc>
            </a:pPr>
            <a:r>
              <a:rPr lang="ja-JP" altLang="en-US" sz="1100" dirty="0">
                <a:latin typeface="メイリオ" panose="020B0604030504040204" pitchFamily="50" charset="-128"/>
                <a:ea typeface="メイリオ" panose="020B0604030504040204" pitchFamily="50" charset="-128"/>
              </a:rPr>
              <a:t>  ◆クリーンテック、ライフサイエンス分野のスタートアップのピッチ</a:t>
            </a:r>
          </a:p>
        </p:txBody>
      </p:sp>
      <p:sp>
        <p:nvSpPr>
          <p:cNvPr id="70" name="テキスト ボックス 69">
            <a:extLst>
              <a:ext uri="{FF2B5EF4-FFF2-40B4-BE49-F238E27FC236}">
                <a16:creationId xmlns:a16="http://schemas.microsoft.com/office/drawing/2014/main" id="{E9511739-E6A4-4FB1-A980-9BE217CCFF2B}"/>
              </a:ext>
            </a:extLst>
          </p:cNvPr>
          <p:cNvSpPr txBox="1"/>
          <p:nvPr/>
        </p:nvSpPr>
        <p:spPr>
          <a:xfrm>
            <a:off x="413244" y="4604089"/>
            <a:ext cx="4642740" cy="557845"/>
          </a:xfrm>
          <a:prstGeom prst="rect">
            <a:avLst/>
          </a:prstGeom>
          <a:noFill/>
        </p:spPr>
        <p:txBody>
          <a:bodyPr wrap="square" rtlCol="0">
            <a:spAutoFit/>
          </a:bodyPr>
          <a:lstStyle/>
          <a:p>
            <a:pPr>
              <a:lnSpc>
                <a:spcPts val="1200"/>
              </a:lnSpc>
            </a:pP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主なプログラム</a:t>
            </a:r>
            <a:r>
              <a:rPr lang="en-US" altLang="ja-JP" sz="1100" dirty="0">
                <a:latin typeface="メイリオ" panose="020B0604030504040204" pitchFamily="50" charset="-128"/>
                <a:ea typeface="メイリオ" panose="020B0604030504040204" pitchFamily="50" charset="-128"/>
              </a:rPr>
              <a:t>】</a:t>
            </a:r>
          </a:p>
          <a:p>
            <a:pPr>
              <a:lnSpc>
                <a:spcPts val="1200"/>
              </a:lnSpc>
            </a:pPr>
            <a:r>
              <a:rPr lang="ja-JP" altLang="en-US" sz="1100" dirty="0">
                <a:latin typeface="メイリオ" panose="020B0604030504040204" pitchFamily="50" charset="-128"/>
                <a:ea typeface="メイリオ" panose="020B0604030504040204" pitchFamily="50" charset="-128"/>
              </a:rPr>
              <a:t>　◆関西のディープテックスタートアップのポテンシャルの発信</a:t>
            </a:r>
            <a:endParaRPr lang="en-US" altLang="ja-JP" sz="1100" dirty="0">
              <a:latin typeface="メイリオ" panose="020B0604030504040204" pitchFamily="50" charset="-128"/>
              <a:ea typeface="メイリオ" panose="020B0604030504040204" pitchFamily="50" charset="-128"/>
            </a:endParaRPr>
          </a:p>
          <a:p>
            <a:pPr>
              <a:lnSpc>
                <a:spcPts val="1200"/>
              </a:lnSpc>
            </a:pPr>
            <a:r>
              <a:rPr lang="ja-JP" altLang="en-US" sz="1100" dirty="0">
                <a:latin typeface="メイリオ" panose="020B0604030504040204" pitchFamily="50" charset="-128"/>
                <a:ea typeface="メイリオ" panose="020B0604030504040204" pitchFamily="50" charset="-128"/>
              </a:rPr>
              <a:t>　◆今後活躍が期待される関西シード期のスタートアップのピッチ</a:t>
            </a:r>
            <a:endParaRPr lang="en-US" altLang="ja-JP" sz="1100" dirty="0">
              <a:latin typeface="メイリオ" panose="020B0604030504040204" pitchFamily="50" charset="-128"/>
              <a:ea typeface="メイリオ" panose="020B0604030504040204" pitchFamily="50" charset="-128"/>
            </a:endParaRPr>
          </a:p>
        </p:txBody>
      </p:sp>
      <p:sp>
        <p:nvSpPr>
          <p:cNvPr id="73" name="矢印: 左右 72">
            <a:extLst>
              <a:ext uri="{FF2B5EF4-FFF2-40B4-BE49-F238E27FC236}">
                <a16:creationId xmlns:a16="http://schemas.microsoft.com/office/drawing/2014/main" id="{3B3A11F8-BC83-4B3F-B318-617738C0CFF4}"/>
              </a:ext>
            </a:extLst>
          </p:cNvPr>
          <p:cNvSpPr/>
          <p:nvPr/>
        </p:nvSpPr>
        <p:spPr>
          <a:xfrm>
            <a:off x="4434115" y="2842055"/>
            <a:ext cx="1133763" cy="532381"/>
          </a:xfrm>
          <a:prstGeom prst="leftRightArrow">
            <a:avLst>
              <a:gd name="adj1" fmla="val 50000"/>
              <a:gd name="adj2" fmla="val 3541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bg1"/>
                </a:solidFill>
              </a:rPr>
              <a:t>相互連携</a:t>
            </a:r>
          </a:p>
        </p:txBody>
      </p:sp>
      <p:grpSp>
        <p:nvGrpSpPr>
          <p:cNvPr id="38" name="グループ化 37">
            <a:extLst>
              <a:ext uri="{FF2B5EF4-FFF2-40B4-BE49-F238E27FC236}">
                <a16:creationId xmlns:a16="http://schemas.microsoft.com/office/drawing/2014/main" id="{63331079-BBEC-4156-8578-4CB0E29187C3}"/>
              </a:ext>
            </a:extLst>
          </p:cNvPr>
          <p:cNvGrpSpPr/>
          <p:nvPr/>
        </p:nvGrpSpPr>
        <p:grpSpPr>
          <a:xfrm>
            <a:off x="515865" y="1009032"/>
            <a:ext cx="1722994" cy="597142"/>
            <a:chOff x="465913" y="1045512"/>
            <a:chExt cx="1722994" cy="597142"/>
          </a:xfrm>
        </p:grpSpPr>
        <p:grpSp>
          <p:nvGrpSpPr>
            <p:cNvPr id="39" name="グループ化 38">
              <a:extLst>
                <a:ext uri="{FF2B5EF4-FFF2-40B4-BE49-F238E27FC236}">
                  <a16:creationId xmlns:a16="http://schemas.microsoft.com/office/drawing/2014/main" id="{A4E79CA0-79B9-495E-8609-A9B1E35380EB}"/>
                </a:ext>
              </a:extLst>
            </p:cNvPr>
            <p:cNvGrpSpPr/>
            <p:nvPr/>
          </p:nvGrpSpPr>
          <p:grpSpPr>
            <a:xfrm>
              <a:off x="473902" y="1066869"/>
              <a:ext cx="1715005" cy="575785"/>
              <a:chOff x="3866488" y="5173561"/>
              <a:chExt cx="2020909" cy="708658"/>
            </a:xfrm>
          </p:grpSpPr>
          <p:pic>
            <p:nvPicPr>
              <p:cNvPr id="46" name="グラフィックス 45" descr="拡大鏡 単色塗りつぶし">
                <a:extLst>
                  <a:ext uri="{FF2B5EF4-FFF2-40B4-BE49-F238E27FC236}">
                    <a16:creationId xmlns:a16="http://schemas.microsoft.com/office/drawing/2014/main" id="{40286034-0999-4850-9244-E01156A0035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488" y="5173561"/>
                <a:ext cx="708658" cy="708658"/>
              </a:xfrm>
              <a:prstGeom prst="rect">
                <a:avLst/>
              </a:prstGeom>
            </p:spPr>
          </p:pic>
          <p:sp>
            <p:nvSpPr>
              <p:cNvPr id="51" name="テキスト ボックス 50">
                <a:extLst>
                  <a:ext uri="{FF2B5EF4-FFF2-40B4-BE49-F238E27FC236}">
                    <a16:creationId xmlns:a16="http://schemas.microsoft.com/office/drawing/2014/main" id="{D96B7059-B9EB-479A-99E6-76A688DAD561}"/>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38D9BC05-8BE7-4AF3-A2F9-6DC0C99A6B1E}"/>
                </a:ext>
              </a:extLst>
            </p:cNvPr>
            <p:cNvGrpSpPr/>
            <p:nvPr/>
          </p:nvGrpSpPr>
          <p:grpSpPr>
            <a:xfrm>
              <a:off x="465913" y="1045512"/>
              <a:ext cx="1715005" cy="575785"/>
              <a:chOff x="3866488" y="5173561"/>
              <a:chExt cx="2020909" cy="708658"/>
            </a:xfrm>
          </p:grpSpPr>
          <p:pic>
            <p:nvPicPr>
              <p:cNvPr id="44" name="グラフィックス 43" descr="拡大鏡 単色塗りつぶし">
                <a:extLst>
                  <a:ext uri="{FF2B5EF4-FFF2-40B4-BE49-F238E27FC236}">
                    <a16:creationId xmlns:a16="http://schemas.microsoft.com/office/drawing/2014/main" id="{9FCF0FB1-97F1-4101-8133-66DE854C8BC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66488" y="5173561"/>
                <a:ext cx="708658" cy="708658"/>
              </a:xfrm>
              <a:prstGeom prst="rect">
                <a:avLst/>
              </a:prstGeom>
            </p:spPr>
          </p:pic>
          <p:sp>
            <p:nvSpPr>
              <p:cNvPr id="45" name="テキスト ボックス 44">
                <a:extLst>
                  <a:ext uri="{FF2B5EF4-FFF2-40B4-BE49-F238E27FC236}">
                    <a16:creationId xmlns:a16="http://schemas.microsoft.com/office/drawing/2014/main" id="{DCCD4C27-DEE0-4B5D-ACC4-E7C11B8A912A}"/>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sp>
        <p:nvSpPr>
          <p:cNvPr id="4" name="テキスト ボックス 3">
            <a:extLst>
              <a:ext uri="{FF2B5EF4-FFF2-40B4-BE49-F238E27FC236}">
                <a16:creationId xmlns:a16="http://schemas.microsoft.com/office/drawing/2014/main" id="{D0742D80-F425-4C3D-B38A-E26B08492388}"/>
              </a:ext>
            </a:extLst>
          </p:cNvPr>
          <p:cNvSpPr txBox="1"/>
          <p:nvPr/>
        </p:nvSpPr>
        <p:spPr>
          <a:xfrm>
            <a:off x="11755225" y="2734697"/>
            <a:ext cx="184731" cy="369332"/>
          </a:xfrm>
          <a:prstGeom prst="rect">
            <a:avLst/>
          </a:prstGeom>
          <a:noFill/>
        </p:spPr>
        <p:txBody>
          <a:bodyPr wrap="none" rtlCol="0">
            <a:spAutoFit/>
          </a:bodyPr>
          <a:lstStyle/>
          <a:p>
            <a:endParaRPr kumimoji="1" lang="ja-JP" altLang="en-US" dirty="0"/>
          </a:p>
        </p:txBody>
      </p:sp>
      <p:pic>
        <p:nvPicPr>
          <p:cNvPr id="10" name="図 9">
            <a:extLst>
              <a:ext uri="{FF2B5EF4-FFF2-40B4-BE49-F238E27FC236}">
                <a16:creationId xmlns:a16="http://schemas.microsoft.com/office/drawing/2014/main" id="{1B78A7C4-DB5D-4FF7-AC37-1A9D3F78238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92383" y="3378190"/>
            <a:ext cx="1882573" cy="1350841"/>
          </a:xfrm>
          <a:prstGeom prst="rect">
            <a:avLst/>
          </a:prstGeom>
        </p:spPr>
      </p:pic>
      <p:pic>
        <p:nvPicPr>
          <p:cNvPr id="13" name="図 12">
            <a:extLst>
              <a:ext uri="{FF2B5EF4-FFF2-40B4-BE49-F238E27FC236}">
                <a16:creationId xmlns:a16="http://schemas.microsoft.com/office/drawing/2014/main" id="{B90A6DFC-D88B-45BD-B6E9-5A957818B00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400000">
            <a:off x="3239653" y="3189105"/>
            <a:ext cx="1386953" cy="1765125"/>
          </a:xfrm>
          <a:prstGeom prst="rect">
            <a:avLst/>
          </a:prstGeom>
        </p:spPr>
      </p:pic>
      <p:sp>
        <p:nvSpPr>
          <p:cNvPr id="59" name="テキスト ボックス 58">
            <a:extLst>
              <a:ext uri="{FF2B5EF4-FFF2-40B4-BE49-F238E27FC236}">
                <a16:creationId xmlns:a16="http://schemas.microsoft.com/office/drawing/2014/main" id="{BCA1C85F-10D0-47E8-907F-E1E3BF3B0BE2}"/>
              </a:ext>
            </a:extLst>
          </p:cNvPr>
          <p:cNvSpPr txBox="1"/>
          <p:nvPr/>
        </p:nvSpPr>
        <p:spPr>
          <a:xfrm>
            <a:off x="413244" y="5207943"/>
            <a:ext cx="8997156" cy="269304"/>
          </a:xfrm>
          <a:prstGeom prst="rect">
            <a:avLst/>
          </a:prstGeom>
          <a:noFill/>
        </p:spPr>
        <p:txBody>
          <a:bodyPr wrap="square" rtlCol="0">
            <a:spAutoFit/>
          </a:bodyPr>
          <a:lstStyle/>
          <a:p>
            <a:r>
              <a:rPr kumimoji="1" lang="en-US" altLang="ja-JP" sz="1150" dirty="0">
                <a:latin typeface="HGP創英角ｺﾞｼｯｸUB" panose="020B0900000000000000" pitchFamily="50" charset="-128"/>
                <a:ea typeface="HGP創英角ｺﾞｼｯｸUB" panose="020B0900000000000000" pitchFamily="50" charset="-128"/>
              </a:rPr>
              <a:t>※</a:t>
            </a:r>
            <a:r>
              <a:rPr kumimoji="1" lang="ja-JP" altLang="en-US" sz="1150" dirty="0">
                <a:latin typeface="HGP創英角ｺﾞｼｯｸUB" panose="020B0900000000000000" pitchFamily="50" charset="-128"/>
                <a:ea typeface="HGP創英角ｺﾞｼｯｸUB" panose="020B0900000000000000" pitchFamily="50" charset="-128"/>
              </a:rPr>
              <a:t>大阪市をはじめとする関西圏自治体、ディープテック分野支援機関が開催に協力。</a:t>
            </a:r>
            <a:endParaRPr kumimoji="1" lang="ja-JP" altLang="en-US" sz="115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61" name="テキスト ボックス 60">
            <a:extLst>
              <a:ext uri="{FF2B5EF4-FFF2-40B4-BE49-F238E27FC236}">
                <a16:creationId xmlns:a16="http://schemas.microsoft.com/office/drawing/2014/main" id="{1F7F9F12-39C6-4275-B31C-2BE0159ECF47}"/>
              </a:ext>
            </a:extLst>
          </p:cNvPr>
          <p:cNvSpPr txBox="1"/>
          <p:nvPr/>
        </p:nvSpPr>
        <p:spPr>
          <a:xfrm>
            <a:off x="414794" y="5388604"/>
            <a:ext cx="9077961" cy="446276"/>
          </a:xfrm>
          <a:prstGeom prst="rect">
            <a:avLst/>
          </a:prstGeom>
          <a:noFill/>
        </p:spPr>
        <p:txBody>
          <a:bodyPr wrap="square" rtlCol="0">
            <a:spAutoFit/>
          </a:bodyPr>
          <a:lstStyle/>
          <a:p>
            <a:r>
              <a:rPr lang="ja-JP" altLang="en-US" sz="1150" dirty="0">
                <a:latin typeface="HGP創英角ｺﾞｼｯｸUB" panose="020B0900000000000000" pitchFamily="50" charset="-128"/>
                <a:ea typeface="HGP創英角ｺﾞｼｯｸUB" panose="020B0900000000000000" pitchFamily="50" charset="-128"/>
              </a:rPr>
              <a:t>両イベントの</a:t>
            </a:r>
            <a:r>
              <a:rPr kumimoji="1" lang="ja-JP" altLang="en-US" sz="1150" dirty="0">
                <a:latin typeface="HGP創英角ｺﾞｼｯｸUB" panose="020B0900000000000000" pitchFamily="50" charset="-128"/>
                <a:ea typeface="HGP創英角ｺﾞｼｯｸUB" panose="020B0900000000000000" pitchFamily="50" charset="-128"/>
              </a:rPr>
              <a:t>合同交流会も通じて、来年の</a:t>
            </a:r>
            <a:r>
              <a:rPr kumimoji="1" lang="en-US" altLang="ja-JP" sz="1150" dirty="0">
                <a:latin typeface="HGP創英角ｺﾞｼｯｸUB" panose="020B0900000000000000" pitchFamily="50" charset="-128"/>
                <a:ea typeface="HGP創英角ｺﾞｼｯｸUB" panose="020B0900000000000000" pitchFamily="50" charset="-128"/>
              </a:rPr>
              <a:t>GSE</a:t>
            </a:r>
            <a:r>
              <a:rPr kumimoji="1" lang="ja-JP" altLang="en-US" sz="1150" dirty="0">
                <a:latin typeface="HGP創英角ｺﾞｼｯｸUB" panose="020B0900000000000000" pitchFamily="50" charset="-128"/>
                <a:ea typeface="HGP創英角ｺﾞｼｯｸUB" panose="020B0900000000000000" pitchFamily="50" charset="-128"/>
              </a:rPr>
              <a:t>の周知を行うとともに、海外</a:t>
            </a:r>
            <a:r>
              <a:rPr kumimoji="1" lang="en-US" altLang="ja-JP" sz="1150" dirty="0">
                <a:latin typeface="HGP創英角ｺﾞｼｯｸUB" panose="020B0900000000000000" pitchFamily="50" charset="-128"/>
                <a:ea typeface="HGP創英角ｺﾞｼｯｸUB" panose="020B0900000000000000" pitchFamily="50" charset="-128"/>
              </a:rPr>
              <a:t>VC</a:t>
            </a:r>
            <a:r>
              <a:rPr kumimoji="1" lang="ja-JP" altLang="en-US" sz="1150" dirty="0">
                <a:latin typeface="HGP創英角ｺﾞｼｯｸUB" panose="020B0900000000000000" pitchFamily="50" charset="-128"/>
                <a:ea typeface="HGP創英角ｺﾞｼｯｸUB" panose="020B0900000000000000" pitchFamily="50" charset="-128"/>
              </a:rPr>
              <a:t>と大阪関西のエコシステム関係者のビジネスマッチングを行い、</a:t>
            </a:r>
            <a:br>
              <a:rPr kumimoji="1" lang="en-US" altLang="ja-JP" sz="1150" dirty="0">
                <a:latin typeface="HGP創英角ｺﾞｼｯｸUB" panose="020B0900000000000000" pitchFamily="50" charset="-128"/>
                <a:ea typeface="HGP創英角ｺﾞｼｯｸUB" panose="020B0900000000000000" pitchFamily="50" charset="-128"/>
              </a:rPr>
            </a:br>
            <a:r>
              <a:rPr kumimoji="1" lang="ja-JP" altLang="en-US" sz="1150" dirty="0">
                <a:latin typeface="HGP創英角ｺﾞｼｯｸUB" panose="020B0900000000000000" pitchFamily="50" charset="-128"/>
                <a:ea typeface="HGP創英角ｺﾞｼｯｸUB" panose="020B0900000000000000" pitchFamily="50" charset="-128"/>
              </a:rPr>
              <a:t>今後の来阪意欲および</a:t>
            </a:r>
            <a:r>
              <a:rPr kumimoji="1" lang="en-US" altLang="ja-JP" sz="1150" dirty="0">
                <a:latin typeface="HGP創英角ｺﾞｼｯｸUB" panose="020B0900000000000000" pitchFamily="50" charset="-128"/>
                <a:ea typeface="HGP創英角ｺﾞｼｯｸUB" panose="020B0900000000000000" pitchFamily="50" charset="-128"/>
              </a:rPr>
              <a:t>GSE</a:t>
            </a:r>
            <a:r>
              <a:rPr kumimoji="1" lang="ja-JP" altLang="en-US" sz="1150" dirty="0">
                <a:latin typeface="HGP創英角ｺﾞｼｯｸUB" panose="020B0900000000000000" pitchFamily="50" charset="-128"/>
                <a:ea typeface="HGP創英角ｺﾞｼｯｸUB" panose="020B0900000000000000" pitchFamily="50" charset="-128"/>
              </a:rPr>
              <a:t>の開催機運の醸成につなげた</a:t>
            </a:r>
          </a:p>
        </p:txBody>
      </p:sp>
      <p:sp>
        <p:nvSpPr>
          <p:cNvPr id="74" name="スライド番号プレースホルダー 8">
            <a:extLst>
              <a:ext uri="{FF2B5EF4-FFF2-40B4-BE49-F238E27FC236}">
                <a16:creationId xmlns:a16="http://schemas.microsoft.com/office/drawing/2014/main" id="{A0CFE463-347C-4F29-AB55-9CBC315E06A3}"/>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20</a:t>
            </a:fld>
            <a:endParaRPr lang="ja-JP" altLang="en-US" dirty="0"/>
          </a:p>
        </p:txBody>
      </p:sp>
      <p:sp>
        <p:nvSpPr>
          <p:cNvPr id="65" name="正方形/長方形 64">
            <a:extLst>
              <a:ext uri="{FF2B5EF4-FFF2-40B4-BE49-F238E27FC236}">
                <a16:creationId xmlns:a16="http://schemas.microsoft.com/office/drawing/2014/main" id="{708A6301-4D61-47F2-B6DB-8E8F5BE51187}"/>
              </a:ext>
            </a:extLst>
          </p:cNvPr>
          <p:cNvSpPr/>
          <p:nvPr/>
        </p:nvSpPr>
        <p:spPr>
          <a:xfrm>
            <a:off x="384236" y="5884653"/>
            <a:ext cx="9204510" cy="747750"/>
          </a:xfrm>
          <a:prstGeom prst="rect">
            <a:avLst/>
          </a:prstGeom>
          <a:solidFill>
            <a:srgbClr val="FFF7E1"/>
          </a:solidFill>
          <a:ln w="28575">
            <a:prstDash val="sysDot"/>
          </a:ln>
        </p:spPr>
        <p:style>
          <a:lnRef idx="2">
            <a:schemeClr val="accent3"/>
          </a:lnRef>
          <a:fillRef idx="1">
            <a:schemeClr val="lt1"/>
          </a:fillRef>
          <a:effectRef idx="0">
            <a:schemeClr val="accent3"/>
          </a:effectRef>
          <a:fontRef idx="minor">
            <a:schemeClr val="dk1"/>
          </a:fontRef>
        </p:style>
        <p:txBody>
          <a:bodyPr rtlCol="0" anchor="b"/>
          <a:lstStyle/>
          <a:p>
            <a:r>
              <a:rPr lang="ja-JP" altLang="en-US" sz="1000" dirty="0">
                <a:solidFill>
                  <a:schemeClr val="tx1"/>
                </a:solidFill>
                <a:latin typeface="メイリオ" panose="020B0604030504040204" pitchFamily="50" charset="-128"/>
                <a:ea typeface="メイリオ" panose="020B0604030504040204" pitchFamily="50" charset="-128"/>
              </a:rPr>
              <a:t>開催場所：</a:t>
            </a:r>
            <a:r>
              <a:rPr lang="ja-JP" altLang="ja-JP" sz="10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ナレッジキャピタル　コングレコンベンションセンター（地下</a:t>
            </a:r>
            <a:r>
              <a:rPr lang="en-US" altLang="ja-JP" sz="10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2F</a:t>
            </a:r>
            <a:r>
              <a:rPr lang="ja-JP" altLang="ja-JP" sz="10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主催：国際イノベーション会議</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Hack Osaka2024</a:t>
            </a:r>
            <a:r>
              <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実行委員会</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大阪市、公益財団法人都市活力研究所</a:t>
            </a:r>
            <a:r>
              <a:rPr lang="ja-JP" altLang="en-US"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、独立行政法人日本貿易振興機構</a:t>
            </a:r>
            <a:r>
              <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大阪本部、大阪産業局</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p>
          <a:p>
            <a:pPr algn="l"/>
            <a:r>
              <a:rPr lang="ja-JP" altLang="en-US"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主なプログラム：国内外の著名なイノベ</a:t>
            </a:r>
            <a:r>
              <a:rPr lang="en-US" altLang="ja-JP"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ターによるトークセッション、大阪・関西で生まれたスタートアップや大学研究シーズの展示会</a:t>
            </a:r>
            <a:endPar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1" name="テキスト ボックス 70">
            <a:extLst>
              <a:ext uri="{FF2B5EF4-FFF2-40B4-BE49-F238E27FC236}">
                <a16:creationId xmlns:a16="http://schemas.microsoft.com/office/drawing/2014/main" id="{39CA4182-AD28-4ACD-B25B-7C1AEE958B15}"/>
              </a:ext>
            </a:extLst>
          </p:cNvPr>
          <p:cNvSpPr txBox="1"/>
          <p:nvPr/>
        </p:nvSpPr>
        <p:spPr>
          <a:xfrm>
            <a:off x="312204" y="5898865"/>
            <a:ext cx="3426386" cy="253916"/>
          </a:xfrm>
          <a:prstGeom prst="rect">
            <a:avLst/>
          </a:prstGeom>
          <a:noFill/>
        </p:spPr>
        <p:txBody>
          <a:bodyPr wrap="square" anchor="ctr">
            <a:spAutoFit/>
          </a:bodyPr>
          <a:lstStyle/>
          <a:p>
            <a:pPr algn="ctr"/>
            <a:r>
              <a:rPr lang="en-US" altLang="ja-JP" sz="1050" dirty="0">
                <a:latin typeface="HGP創英角ｺﾞｼｯｸUB" panose="020B0900000000000000" pitchFamily="50" charset="-128"/>
                <a:ea typeface="HGP創英角ｺﾞｼｯｸUB" panose="020B0900000000000000" pitchFamily="50" charset="-128"/>
              </a:rPr>
              <a:t>HACK</a:t>
            </a:r>
            <a:r>
              <a:rPr lang="ja-JP" altLang="en-US" sz="1050" dirty="0">
                <a:latin typeface="HGP創英角ｺﾞｼｯｸUB" panose="020B0900000000000000" pitchFamily="50" charset="-128"/>
                <a:ea typeface="HGP創英角ｺﾞｼｯｸUB" panose="020B0900000000000000" pitchFamily="50" charset="-128"/>
              </a:rPr>
              <a:t>　</a:t>
            </a:r>
            <a:r>
              <a:rPr lang="en-US" altLang="ja-JP" sz="1050" dirty="0">
                <a:latin typeface="HGP創英角ｺﾞｼｯｸUB" panose="020B0900000000000000" pitchFamily="50" charset="-128"/>
                <a:ea typeface="HGP創英角ｺﾞｼｯｸUB" panose="020B0900000000000000" pitchFamily="50" charset="-128"/>
              </a:rPr>
              <a:t>OSAKA</a:t>
            </a:r>
            <a:r>
              <a:rPr lang="ja-JP" altLang="en-US" sz="1050" dirty="0">
                <a:latin typeface="メイリオ" panose="020B0604030504040204" pitchFamily="50" charset="-128"/>
                <a:ea typeface="メイリオ" panose="020B0604030504040204" pitchFamily="50" charset="-128"/>
              </a:rPr>
              <a:t>（開催日：</a:t>
            </a:r>
            <a:r>
              <a:rPr lang="en-US" altLang="ja-JP" sz="1050" dirty="0">
                <a:latin typeface="メイリオ" panose="020B0604030504040204" pitchFamily="50" charset="-128"/>
                <a:ea typeface="メイリオ" panose="020B0604030504040204" pitchFamily="50" charset="-128"/>
              </a:rPr>
              <a:t>2024</a:t>
            </a:r>
            <a:r>
              <a:rPr lang="ja-JP" altLang="en-US" sz="1050" dirty="0">
                <a:latin typeface="メイリオ" panose="020B0604030504040204" pitchFamily="50" charset="-128"/>
                <a:ea typeface="メイリオ" panose="020B0604030504040204" pitchFamily="50" charset="-128"/>
              </a:rPr>
              <a:t>年</a:t>
            </a:r>
            <a:r>
              <a:rPr lang="en-US" altLang="ja-JP" sz="1050" dirty="0">
                <a:latin typeface="メイリオ" panose="020B0604030504040204" pitchFamily="50" charset="-128"/>
                <a:ea typeface="メイリオ" panose="020B0604030504040204" pitchFamily="50" charset="-128"/>
              </a:rPr>
              <a:t>11</a:t>
            </a:r>
            <a:r>
              <a:rPr lang="ja-JP" altLang="en-US" sz="1050" dirty="0">
                <a:latin typeface="メイリオ" panose="020B0604030504040204" pitchFamily="50" charset="-128"/>
                <a:ea typeface="メイリオ" panose="020B0604030504040204" pitchFamily="50" charset="-128"/>
              </a:rPr>
              <a:t>月</a:t>
            </a:r>
            <a:r>
              <a:rPr lang="en-US" altLang="ja-JP" sz="1050" dirty="0">
                <a:latin typeface="メイリオ" panose="020B0604030504040204" pitchFamily="50" charset="-128"/>
                <a:ea typeface="メイリオ" panose="020B0604030504040204" pitchFamily="50" charset="-128"/>
              </a:rPr>
              <a:t>26</a:t>
            </a:r>
            <a:r>
              <a:rPr lang="ja-JP" altLang="en-US" sz="1050" dirty="0">
                <a:latin typeface="メイリオ" panose="020B0604030504040204" pitchFamily="50" charset="-128"/>
                <a:ea typeface="メイリオ" panose="020B0604030504040204" pitchFamily="50" charset="-128"/>
              </a:rPr>
              <a:t>日（火））</a:t>
            </a:r>
            <a:endParaRPr lang="en-US" altLang="ja-JP" sz="105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56200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四角形: 角を丸くする 50">
            <a:extLst>
              <a:ext uri="{FF2B5EF4-FFF2-40B4-BE49-F238E27FC236}">
                <a16:creationId xmlns:a16="http://schemas.microsoft.com/office/drawing/2014/main" id="{C3952078-CCA6-4CD2-8C2A-ED0566325147}"/>
              </a:ext>
            </a:extLst>
          </p:cNvPr>
          <p:cNvSpPr/>
          <p:nvPr/>
        </p:nvSpPr>
        <p:spPr>
          <a:xfrm>
            <a:off x="384237" y="2200211"/>
            <a:ext cx="4411358" cy="1062478"/>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solidFill>
                <a:srgbClr val="FF0000"/>
              </a:solidFill>
              <a:latin typeface="BIZ UDPゴシック" panose="020B0400000000000000" pitchFamily="50" charset="-128"/>
              <a:ea typeface="BIZ UDPゴシック" panose="020B0400000000000000" pitchFamily="50" charset="-128"/>
            </a:endParaRPr>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939557"/>
            <a:ext cx="7231778" cy="713391"/>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「リボーンチャレンジ」</a:t>
            </a:r>
            <a:br>
              <a:rPr lang="en-US" altLang="ja-JP" sz="3200" dirty="0">
                <a:latin typeface="BIZ UDPゴシック" panose="020B0400000000000000" pitchFamily="50" charset="-128"/>
                <a:ea typeface="BIZ UDPゴシック" panose="020B0400000000000000" pitchFamily="50" charset="-128"/>
              </a:rPr>
            </a:br>
            <a:r>
              <a:rPr lang="ja-JP" altLang="en-US" sz="3200" dirty="0">
                <a:latin typeface="BIZ UDPゴシック" panose="020B0400000000000000" pitchFamily="50" charset="-128"/>
                <a:ea typeface="BIZ UDPゴシック" panose="020B0400000000000000" pitchFamily="50" charset="-128"/>
              </a:rPr>
              <a:t>「バーチャル大阪パビリオン」</a:t>
            </a: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DD7A0384-4787-48F3-94EA-0886DC152FEF}"/>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E073A1B1-B603-4B75-BC48-C2732A50DF02}"/>
              </a:ext>
            </a:extLst>
          </p:cNvPr>
          <p:cNvGrpSpPr/>
          <p:nvPr/>
        </p:nvGrpSpPr>
        <p:grpSpPr>
          <a:xfrm>
            <a:off x="312204" y="259048"/>
            <a:ext cx="6463981" cy="452920"/>
            <a:chOff x="312204" y="259048"/>
            <a:chExt cx="6463981" cy="452920"/>
          </a:xfrm>
        </p:grpSpPr>
        <p:sp>
          <p:nvSpPr>
            <p:cNvPr id="50" name="正方形/長方形 49">
              <a:extLst>
                <a:ext uri="{FF2B5EF4-FFF2-40B4-BE49-F238E27FC236}">
                  <a16:creationId xmlns:a16="http://schemas.microsoft.com/office/drawing/2014/main" id="{C0A35629-E7D4-4671-9601-28A2B287468A}"/>
                </a:ext>
              </a:extLst>
            </p:cNvPr>
            <p:cNvSpPr/>
            <p:nvPr/>
          </p:nvSpPr>
          <p:spPr>
            <a:xfrm>
              <a:off x="312204" y="558676"/>
              <a:ext cx="3836463" cy="1086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57" name="タイトル 2">
              <a:extLst>
                <a:ext uri="{FF2B5EF4-FFF2-40B4-BE49-F238E27FC236}">
                  <a16:creationId xmlns:a16="http://schemas.microsoft.com/office/drawing/2014/main" id="{E54C22DF-CE42-4109-94BB-86ABCFCC44D0}"/>
                </a:ext>
              </a:extLst>
            </p:cNvPr>
            <p:cNvSpPr txBox="1">
              <a:spLocks/>
            </p:cNvSpPr>
            <p:nvPr/>
          </p:nvSpPr>
          <p:spPr>
            <a:xfrm>
              <a:off x="751776" y="259048"/>
              <a:ext cx="60244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スタートアップ</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～魅力の発信</a:t>
              </a:r>
              <a:r>
                <a:rPr lang="ja-JP" altLang="en-US" sz="1600" b="1" dirty="0">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58" name="図 57">
              <a:extLst>
                <a:ext uri="{FF2B5EF4-FFF2-40B4-BE49-F238E27FC236}">
                  <a16:creationId xmlns:a16="http://schemas.microsoft.com/office/drawing/2014/main" id="{DCBA54F7-54B7-4918-B258-BEE81B57F1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cxnSp>
        <p:nvCxnSpPr>
          <p:cNvPr id="60" name="直線コネクタ 59">
            <a:extLst>
              <a:ext uri="{FF2B5EF4-FFF2-40B4-BE49-F238E27FC236}">
                <a16:creationId xmlns:a16="http://schemas.microsoft.com/office/drawing/2014/main" id="{27EAF0AF-579D-43F1-8F67-02F434C07A9C}"/>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C8933732-1403-4333-BE4F-E6C4C200D6CA}"/>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4C3E8178-6086-4FBE-84F5-852B08F09FBB}"/>
              </a:ext>
            </a:extLst>
          </p:cNvPr>
          <p:cNvSpPr/>
          <p:nvPr/>
        </p:nvSpPr>
        <p:spPr>
          <a:xfrm>
            <a:off x="384237" y="1876923"/>
            <a:ext cx="4428603"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defTabSz="742950">
              <a:defRPr/>
            </a:pPr>
            <a:r>
              <a:rPr lang="ja-JP" altLang="en-US" b="1" dirty="0">
                <a:solidFill>
                  <a:sysClr val="windowText" lastClr="000000"/>
                </a:solidFill>
                <a:latin typeface="Meiryo UI" panose="020B0604030504040204" pitchFamily="50" charset="-128"/>
                <a:ea typeface="Meiryo UI" panose="020B0604030504040204" pitchFamily="50" charset="-128"/>
              </a:rPr>
              <a:t>リボーンチャレンジ</a:t>
            </a:r>
            <a:endParaRPr lang="en-US" altLang="ja-JP" b="1" dirty="0">
              <a:solidFill>
                <a:sysClr val="windowText" lastClr="000000"/>
              </a:solidFill>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70BCB0FD-1071-4505-9691-021EF8A37E7A}"/>
              </a:ext>
            </a:extLst>
          </p:cNvPr>
          <p:cNvSpPr/>
          <p:nvPr/>
        </p:nvSpPr>
        <p:spPr>
          <a:xfrm>
            <a:off x="4999254" y="1876923"/>
            <a:ext cx="4480607"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b="1" dirty="0">
                <a:solidFill>
                  <a:sysClr val="windowText" lastClr="000000"/>
                </a:solidFill>
                <a:latin typeface="Meiryo UI" panose="020B0604030504040204" pitchFamily="50" charset="-128"/>
                <a:ea typeface="Meiryo UI" panose="020B0604030504040204" pitchFamily="50" charset="-128"/>
              </a:rPr>
              <a:t>バーチャル大阪パビリオン</a:t>
            </a:r>
            <a:endParaRPr lang="en-US" altLang="ja-JP" b="1" dirty="0">
              <a:solidFill>
                <a:sysClr val="windowText" lastClr="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3EEF3983-AE3A-4DA9-A61B-731AD3CF8A97}"/>
              </a:ext>
            </a:extLst>
          </p:cNvPr>
          <p:cNvSpPr txBox="1"/>
          <p:nvPr/>
        </p:nvSpPr>
        <p:spPr>
          <a:xfrm>
            <a:off x="312204" y="5358951"/>
            <a:ext cx="4411358" cy="1377391"/>
          </a:xfrm>
          <a:prstGeom prst="rect">
            <a:avLst/>
          </a:prstGeom>
          <a:noFill/>
        </p:spPr>
        <p:txBody>
          <a:bodyPr wrap="square" rtlCol="0">
            <a:noAutofit/>
          </a:bodyPr>
          <a:lstStyle/>
          <a:p>
            <a:pPr>
              <a:spcAft>
                <a:spcPts val="300"/>
              </a:spcAft>
            </a:pPr>
            <a:r>
              <a:rPr lang="ja-JP" altLang="en-US" sz="1050" dirty="0">
                <a:latin typeface="BIZ UDPゴシック" panose="020B0400000000000000" pitchFamily="50" charset="-128"/>
                <a:ea typeface="BIZ UDPゴシック" panose="020B0400000000000000" pitchFamily="50" charset="-128"/>
              </a:rPr>
              <a:t>＜出展内容イメージ（一例）＞</a:t>
            </a:r>
          </a:p>
          <a:p>
            <a:pPr>
              <a:spcAft>
                <a:spcPts val="300"/>
              </a:spcAft>
            </a:pPr>
            <a:r>
              <a:rPr lang="ja-JP" altLang="en-US" sz="1050" dirty="0">
                <a:latin typeface="BIZ UDPゴシック" panose="020B0400000000000000" pitchFamily="50" charset="-128"/>
                <a:ea typeface="BIZ UDPゴシック" panose="020B0400000000000000" pitchFamily="50" charset="-128"/>
              </a:rPr>
              <a:t>・明日が楽しくなる町「スマートヘルスケアタウン」プロジェクト</a:t>
            </a:r>
            <a:br>
              <a:rPr lang="en-US" altLang="ja-JP" sz="1050" dirty="0">
                <a:latin typeface="BIZ UDPゴシック" panose="020B0400000000000000" pitchFamily="50" charset="-128"/>
                <a:ea typeface="BIZ UDPゴシック" panose="020B0400000000000000" pitchFamily="50" charset="-128"/>
              </a:rPr>
            </a:br>
            <a:r>
              <a:rPr lang="ja-JP" altLang="en-US" sz="1050" dirty="0">
                <a:latin typeface="BIZ UDPゴシック" panose="020B0400000000000000" pitchFamily="50" charset="-128"/>
                <a:ea typeface="BIZ UDPゴシック" panose="020B0400000000000000" pitchFamily="50" charset="-128"/>
              </a:rPr>
              <a:t>　</a:t>
            </a:r>
            <a:r>
              <a:rPr lang="en-US" altLang="ja-JP" sz="1050" dirty="0">
                <a:latin typeface="BIZ UDPゴシック" panose="020B0400000000000000" pitchFamily="50" charset="-128"/>
                <a:ea typeface="BIZ UDPゴシック" panose="020B0400000000000000" pitchFamily="50" charset="-128"/>
              </a:rPr>
              <a:t>AI</a:t>
            </a:r>
            <a:r>
              <a:rPr lang="ja-JP" altLang="en-US" sz="1050" dirty="0">
                <a:latin typeface="BIZ UDPゴシック" panose="020B0400000000000000" pitchFamily="50" charset="-128"/>
                <a:ea typeface="BIZ UDPゴシック" panose="020B0400000000000000" pitchFamily="50" charset="-128"/>
              </a:rPr>
              <a:t>により全身の</a:t>
            </a:r>
            <a:r>
              <a:rPr lang="en-US" altLang="ja-JP" sz="1050" dirty="0">
                <a:latin typeface="BIZ UDPゴシック" panose="020B0400000000000000" pitchFamily="50" charset="-128"/>
                <a:ea typeface="BIZ UDPゴシック" panose="020B0400000000000000" pitchFamily="50" charset="-128"/>
              </a:rPr>
              <a:t>CT</a:t>
            </a:r>
            <a:r>
              <a:rPr lang="ja-JP" altLang="en-US" sz="1050" dirty="0">
                <a:latin typeface="BIZ UDPゴシック" panose="020B0400000000000000" pitchFamily="50" charset="-128"/>
                <a:ea typeface="BIZ UDPゴシック" panose="020B0400000000000000" pitchFamily="50" charset="-128"/>
              </a:rPr>
              <a:t>画像から瞬時で異常箇所を特定できる技術など、未来の医療・ヘルスケアを来場者が楽しみながら学べるブース</a:t>
            </a:r>
          </a:p>
          <a:p>
            <a:pPr>
              <a:spcAft>
                <a:spcPts val="300"/>
              </a:spcAft>
            </a:pPr>
            <a:r>
              <a:rPr lang="ja-JP" altLang="en-US" sz="1050" dirty="0">
                <a:latin typeface="BIZ UDPゴシック" panose="020B0400000000000000" pitchFamily="50" charset="-128"/>
                <a:ea typeface="BIZ UDPゴシック" panose="020B0400000000000000" pitchFamily="50" charset="-128"/>
              </a:rPr>
              <a:t>・みんなで考える未来の街プロジェクト</a:t>
            </a:r>
            <a:br>
              <a:rPr lang="en-US" altLang="ja-JP" sz="1050" dirty="0">
                <a:latin typeface="BIZ UDPゴシック" panose="020B0400000000000000" pitchFamily="50" charset="-128"/>
                <a:ea typeface="BIZ UDPゴシック" panose="020B0400000000000000" pitchFamily="50" charset="-128"/>
              </a:rPr>
            </a:br>
            <a:r>
              <a:rPr lang="ja-JP" altLang="en-US" sz="1050" dirty="0">
                <a:latin typeface="BIZ UDPゴシック" panose="020B0400000000000000" pitchFamily="50" charset="-128"/>
                <a:ea typeface="BIZ UDPゴシック" panose="020B0400000000000000" pitchFamily="50" charset="-128"/>
              </a:rPr>
              <a:t>　建設現場の働き方を変える建機の遠隔操縦技術や、</a:t>
            </a:r>
            <a:r>
              <a:rPr lang="en-US" altLang="ja-JP" sz="1050" dirty="0">
                <a:latin typeface="BIZ UDPゴシック" panose="020B0400000000000000" pitchFamily="50" charset="-128"/>
                <a:ea typeface="BIZ UDPゴシック" panose="020B0400000000000000" pitchFamily="50" charset="-128"/>
              </a:rPr>
              <a:t>10</a:t>
            </a:r>
            <a:r>
              <a:rPr lang="ja-JP" altLang="en-US" sz="1050" dirty="0">
                <a:latin typeface="BIZ UDPゴシック" panose="020B0400000000000000" pitchFamily="50" charset="-128"/>
                <a:ea typeface="BIZ UDPゴシック" panose="020B0400000000000000" pitchFamily="50" charset="-128"/>
              </a:rPr>
              <a:t>言語を瞬時に翻訳する</a:t>
            </a:r>
            <a:r>
              <a:rPr lang="en-US" altLang="ja-JP" sz="1050" dirty="0">
                <a:latin typeface="BIZ UDPゴシック" panose="020B0400000000000000" pitchFamily="50" charset="-128"/>
                <a:ea typeface="BIZ UDPゴシック" panose="020B0400000000000000" pitchFamily="50" charset="-128"/>
              </a:rPr>
              <a:t>AI</a:t>
            </a:r>
            <a:r>
              <a:rPr lang="ja-JP" altLang="en-US" sz="1050" dirty="0">
                <a:latin typeface="BIZ UDPゴシック" panose="020B0400000000000000" pitchFamily="50" charset="-128"/>
                <a:ea typeface="BIZ UDPゴシック" panose="020B0400000000000000" pitchFamily="50" charset="-128"/>
              </a:rPr>
              <a:t>通訳サービスなど未来の街を感じることができるブース</a:t>
            </a:r>
          </a:p>
          <a:p>
            <a:pPr>
              <a:spcAft>
                <a:spcPts val="300"/>
              </a:spcAft>
            </a:pPr>
            <a:endParaRPr lang="en-US" altLang="ja-JP" sz="1050" dirty="0">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322BC700-A6B9-4B1C-B4C9-7FD2BD46E56E}"/>
              </a:ext>
            </a:extLst>
          </p:cNvPr>
          <p:cNvSpPr txBox="1"/>
          <p:nvPr/>
        </p:nvSpPr>
        <p:spPr>
          <a:xfrm>
            <a:off x="4999253" y="5985809"/>
            <a:ext cx="4480607" cy="584775"/>
          </a:xfrm>
          <a:prstGeom prst="rect">
            <a:avLst/>
          </a:prstGeom>
          <a:solidFill>
            <a:schemeClr val="bg1"/>
          </a:solid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＜出展内容イメージ＞</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・「未来につながる新技術等」と、「過去から未来に引き継がれる技術等」を展示テーマとしたコンテンツを展開</a:t>
            </a:r>
          </a:p>
        </p:txBody>
      </p:sp>
      <p:pic>
        <p:nvPicPr>
          <p:cNvPr id="5" name="図 4">
            <a:extLst>
              <a:ext uri="{FF2B5EF4-FFF2-40B4-BE49-F238E27FC236}">
                <a16:creationId xmlns:a16="http://schemas.microsoft.com/office/drawing/2014/main" id="{7E07B167-20E6-4762-9240-B168FF5DED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574" y="3348683"/>
            <a:ext cx="3204559" cy="1971486"/>
          </a:xfrm>
          <a:prstGeom prst="rect">
            <a:avLst/>
          </a:prstGeom>
        </p:spPr>
      </p:pic>
      <p:pic>
        <p:nvPicPr>
          <p:cNvPr id="6" name="図 5">
            <a:extLst>
              <a:ext uri="{FF2B5EF4-FFF2-40B4-BE49-F238E27FC236}">
                <a16:creationId xmlns:a16="http://schemas.microsoft.com/office/drawing/2014/main" id="{E78A8614-8188-48EB-831C-8A4FF16783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83111" y="3438483"/>
            <a:ext cx="3296750" cy="1862664"/>
          </a:xfrm>
          <a:prstGeom prst="rect">
            <a:avLst/>
          </a:prstGeom>
        </p:spPr>
      </p:pic>
      <p:sp>
        <p:nvSpPr>
          <p:cNvPr id="44" name="テキスト ボックス 43">
            <a:extLst>
              <a:ext uri="{FF2B5EF4-FFF2-40B4-BE49-F238E27FC236}">
                <a16:creationId xmlns:a16="http://schemas.microsoft.com/office/drawing/2014/main" id="{3984AAFA-0A77-4D0B-B5C4-34EC755FDCA2}"/>
              </a:ext>
            </a:extLst>
          </p:cNvPr>
          <p:cNvSpPr txBox="1"/>
          <p:nvPr/>
        </p:nvSpPr>
        <p:spPr>
          <a:xfrm>
            <a:off x="465913" y="2299025"/>
            <a:ext cx="4242499" cy="937742"/>
          </a:xfrm>
          <a:prstGeom prst="rect">
            <a:avLst/>
          </a:prstGeom>
          <a:noFill/>
        </p:spPr>
        <p:txBody>
          <a:bodyPr wrap="square" rtlCol="0">
            <a:noAutofit/>
          </a:bodyPr>
          <a:lstStyle/>
          <a:p>
            <a:pPr>
              <a:spcAft>
                <a:spcPts val="600"/>
              </a:spcAft>
            </a:pPr>
            <a:r>
              <a:rPr lang="ja-JP" altLang="en-US" sz="1100" dirty="0">
                <a:latin typeface="BIZ UDPゴシック" panose="020B0400000000000000" pitchFamily="50" charset="-128"/>
                <a:ea typeface="BIZ UDPゴシック" panose="020B0400000000000000" pitchFamily="50" charset="-128"/>
              </a:rPr>
              <a:t>優れた大阪の中小企業・スタートアップを発掘・支援し、その象徴的な成果等を、大阪ヘルスケアパビリオンにおいて効果的に発信。</a:t>
            </a:r>
            <a:endParaRPr lang="en-US" altLang="ja-JP" sz="1100" dirty="0">
              <a:latin typeface="BIZ UDPゴシック" panose="020B0400000000000000" pitchFamily="50" charset="-128"/>
              <a:ea typeface="BIZ UDPゴシック" panose="020B0400000000000000" pitchFamily="50" charset="-128"/>
            </a:endParaRPr>
          </a:p>
          <a:p>
            <a:pPr>
              <a:spcAft>
                <a:spcPts val="300"/>
              </a:spcAft>
            </a:pPr>
            <a:r>
              <a:rPr lang="ja-JP" altLang="en-US" sz="1100" b="1" dirty="0">
                <a:latin typeface="BIZ UDPゴシック" panose="020B0400000000000000" pitchFamily="50" charset="-128"/>
                <a:ea typeface="BIZ UDPゴシック" panose="020B0400000000000000" pitchFamily="50" charset="-128"/>
              </a:rPr>
              <a:t>期　 間：万博開催期間中（</a:t>
            </a:r>
            <a:r>
              <a:rPr lang="en-US" altLang="ja-JP" sz="1100" b="1" dirty="0">
                <a:latin typeface="BIZ UDPゴシック" panose="020B0400000000000000" pitchFamily="50" charset="-128"/>
                <a:ea typeface="BIZ UDPゴシック" panose="020B0400000000000000" pitchFamily="50" charset="-128"/>
              </a:rPr>
              <a:t>26</a:t>
            </a:r>
            <a:r>
              <a:rPr lang="ja-JP" altLang="en-US" sz="1100" b="1" dirty="0">
                <a:latin typeface="BIZ UDPゴシック" panose="020B0400000000000000" pitchFamily="50" charset="-128"/>
                <a:ea typeface="BIZ UDPゴシック" panose="020B0400000000000000" pitchFamily="50" charset="-128"/>
              </a:rPr>
              <a:t>週）週替わりでテーマ設定し展示</a:t>
            </a:r>
            <a:endParaRPr lang="en-US" altLang="ja-JP" sz="1100" b="1" dirty="0">
              <a:latin typeface="BIZ UDPゴシック" panose="020B0400000000000000" pitchFamily="50" charset="-128"/>
              <a:ea typeface="BIZ UDPゴシック" panose="020B0400000000000000" pitchFamily="50" charset="-128"/>
            </a:endParaRPr>
          </a:p>
          <a:p>
            <a:pPr>
              <a:spcAft>
                <a:spcPts val="300"/>
              </a:spcAft>
            </a:pPr>
            <a:r>
              <a:rPr lang="ja-JP" altLang="en-US" sz="1100" b="1" dirty="0">
                <a:latin typeface="BIZ UDPゴシック" panose="020B0400000000000000" pitchFamily="50" charset="-128"/>
                <a:ea typeface="BIZ UDPゴシック" panose="020B0400000000000000" pitchFamily="50" charset="-128"/>
              </a:rPr>
              <a:t>出展数：４４１社（</a:t>
            </a:r>
            <a:r>
              <a:rPr lang="en-US" altLang="ja-JP" sz="1100" b="1" dirty="0">
                <a:latin typeface="BIZ UDPゴシック" panose="020B0400000000000000" pitchFamily="50" charset="-128"/>
                <a:ea typeface="BIZ UDPゴシック" panose="020B0400000000000000" pitchFamily="50" charset="-128"/>
              </a:rPr>
              <a:t>2024</a:t>
            </a:r>
            <a:r>
              <a:rPr lang="ja-JP" altLang="en-US" sz="1100" b="1" dirty="0">
                <a:latin typeface="BIZ UDPゴシック" panose="020B0400000000000000" pitchFamily="50" charset="-128"/>
                <a:ea typeface="BIZ UDPゴシック" panose="020B0400000000000000" pitchFamily="50" charset="-128"/>
              </a:rPr>
              <a:t>年１０月公表時点）</a:t>
            </a:r>
            <a:endParaRPr lang="en-US" altLang="ja-JP" sz="1100" b="1" dirty="0">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B115E586-E3D2-4698-98D9-621EED9646F6}"/>
              </a:ext>
            </a:extLst>
          </p:cNvPr>
          <p:cNvGrpSpPr/>
          <p:nvPr/>
        </p:nvGrpSpPr>
        <p:grpSpPr>
          <a:xfrm>
            <a:off x="3786214" y="4021787"/>
            <a:ext cx="888529" cy="872532"/>
            <a:chOff x="3749926" y="3527257"/>
            <a:chExt cx="888529" cy="872532"/>
          </a:xfrm>
        </p:grpSpPr>
        <p:pic>
          <p:nvPicPr>
            <p:cNvPr id="8" name="図 7">
              <a:extLst>
                <a:ext uri="{FF2B5EF4-FFF2-40B4-BE49-F238E27FC236}">
                  <a16:creationId xmlns:a16="http://schemas.microsoft.com/office/drawing/2014/main" id="{B61AAB95-1403-4C14-A6FA-B83D4C52658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70475" y="3542539"/>
              <a:ext cx="857250" cy="857250"/>
            </a:xfrm>
            <a:prstGeom prst="rect">
              <a:avLst/>
            </a:prstGeom>
          </p:spPr>
        </p:pic>
        <p:sp>
          <p:nvSpPr>
            <p:cNvPr id="9" name="四角形: 角を丸くする 8">
              <a:extLst>
                <a:ext uri="{FF2B5EF4-FFF2-40B4-BE49-F238E27FC236}">
                  <a16:creationId xmlns:a16="http://schemas.microsoft.com/office/drawing/2014/main" id="{19317C77-1ADF-43A0-8D34-D863D6BE6036}"/>
                </a:ext>
              </a:extLst>
            </p:cNvPr>
            <p:cNvSpPr/>
            <p:nvPr/>
          </p:nvSpPr>
          <p:spPr>
            <a:xfrm>
              <a:off x="3749926" y="3527257"/>
              <a:ext cx="888529" cy="8725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77F03B90-EFCA-482F-A2CF-C8DCCB22DE55}"/>
              </a:ext>
            </a:extLst>
          </p:cNvPr>
          <p:cNvSpPr txBox="1"/>
          <p:nvPr/>
        </p:nvSpPr>
        <p:spPr>
          <a:xfrm>
            <a:off x="3647474" y="3457572"/>
            <a:ext cx="1175827" cy="369332"/>
          </a:xfrm>
          <a:prstGeom prst="rect">
            <a:avLst/>
          </a:prstGeom>
          <a:noFill/>
        </p:spPr>
        <p:txBody>
          <a:bodyPr wrap="square" rtlCol="0">
            <a:spAutoFit/>
          </a:bodyPr>
          <a:lstStyle/>
          <a:p>
            <a:pPr algn="ctr"/>
            <a:r>
              <a:rPr lang="ja-JP" altLang="en-US" sz="900" b="1" dirty="0">
                <a:latin typeface="BIZ UDPゴシック" panose="020B0400000000000000" pitchFamily="50" charset="-128"/>
                <a:ea typeface="BIZ UDPゴシック" panose="020B0400000000000000" pitchFamily="50" charset="-128"/>
              </a:rPr>
              <a:t>展示スケジュール・</a:t>
            </a:r>
            <a:endParaRPr lang="en-US" altLang="ja-JP" sz="900" b="1" dirty="0">
              <a:latin typeface="BIZ UDPゴシック" panose="020B0400000000000000" pitchFamily="50" charset="-128"/>
              <a:ea typeface="BIZ UDPゴシック" panose="020B0400000000000000" pitchFamily="50" charset="-128"/>
            </a:endParaRPr>
          </a:p>
          <a:p>
            <a:pPr algn="ctr"/>
            <a:r>
              <a:rPr lang="ja-JP" altLang="en-US" sz="900" b="1" dirty="0">
                <a:latin typeface="BIZ UDPゴシック" panose="020B0400000000000000" pitchFamily="50" charset="-128"/>
                <a:ea typeface="BIZ UDPゴシック" panose="020B0400000000000000" pitchFamily="50" charset="-128"/>
              </a:rPr>
              <a:t>出展企業一覧↓</a:t>
            </a:r>
            <a:endParaRPr kumimoji="1" lang="ja-JP" altLang="en-US" sz="900" b="1" dirty="0">
              <a:latin typeface="BIZ UDPゴシック" panose="020B0400000000000000" pitchFamily="50" charset="-128"/>
              <a:ea typeface="BIZ UDPゴシック" panose="020B0400000000000000" pitchFamily="50" charset="-128"/>
            </a:endParaRPr>
          </a:p>
        </p:txBody>
      </p:sp>
      <p:sp>
        <p:nvSpPr>
          <p:cNvPr id="52" name="四角形: 角を丸くする 51">
            <a:extLst>
              <a:ext uri="{FF2B5EF4-FFF2-40B4-BE49-F238E27FC236}">
                <a16:creationId xmlns:a16="http://schemas.microsoft.com/office/drawing/2014/main" id="{8773A4F3-1C70-44FB-B72F-483909395C0D}"/>
              </a:ext>
            </a:extLst>
          </p:cNvPr>
          <p:cNvSpPr/>
          <p:nvPr/>
        </p:nvSpPr>
        <p:spPr>
          <a:xfrm>
            <a:off x="4999253" y="2216402"/>
            <a:ext cx="4480607" cy="1068522"/>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solidFill>
                <a:srgbClr val="FF0000"/>
              </a:solidFill>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3547726B-3429-4F50-92CF-FB72F7983E00}"/>
              </a:ext>
            </a:extLst>
          </p:cNvPr>
          <p:cNvSpPr txBox="1"/>
          <p:nvPr/>
        </p:nvSpPr>
        <p:spPr>
          <a:xfrm>
            <a:off x="5080930" y="2243298"/>
            <a:ext cx="4359157" cy="998256"/>
          </a:xfrm>
          <a:prstGeom prst="rect">
            <a:avLst/>
          </a:prstGeom>
          <a:noFill/>
        </p:spPr>
        <p:txBody>
          <a:bodyPr wrap="square" rtlCol="0">
            <a:noAutofit/>
          </a:bodyPr>
          <a:lstStyle/>
          <a:p>
            <a:pPr>
              <a:spcAft>
                <a:spcPts val="600"/>
              </a:spcAft>
            </a:pPr>
            <a:r>
              <a:rPr lang="en-US" altLang="ja-JP" sz="1100" dirty="0">
                <a:latin typeface="BIZ UDPゴシック" panose="020B0400000000000000" pitchFamily="50" charset="-128"/>
                <a:ea typeface="BIZ UDPゴシック" panose="020B0400000000000000" pitchFamily="50" charset="-128"/>
              </a:rPr>
              <a:t>2050</a:t>
            </a:r>
            <a:r>
              <a:rPr lang="ja-JP" altLang="en-US" sz="1100" dirty="0">
                <a:latin typeface="BIZ UDPゴシック" panose="020B0400000000000000" pitchFamily="50" charset="-128"/>
                <a:ea typeface="BIZ UDPゴシック" panose="020B0400000000000000" pitchFamily="50" charset="-128"/>
              </a:rPr>
              <a:t>年の大阪をイメージした「バーチャル大阪パビリオン」をバーチャル空間に構築し、大阪の中小企業・スタートアップの優れた技術やサービスの情報発信の場としてバーチャル展示会場を開設。</a:t>
            </a:r>
            <a:endParaRPr lang="en-US" altLang="ja-JP" sz="1100" dirty="0">
              <a:latin typeface="BIZ UDPゴシック" panose="020B0400000000000000" pitchFamily="50" charset="-128"/>
              <a:ea typeface="BIZ UDPゴシック" panose="020B0400000000000000" pitchFamily="50" charset="-128"/>
            </a:endParaRPr>
          </a:p>
          <a:p>
            <a:pPr>
              <a:spcAft>
                <a:spcPts val="300"/>
              </a:spcAft>
            </a:pPr>
            <a:r>
              <a:rPr lang="ja-JP" altLang="en-US" sz="1100" b="1" dirty="0">
                <a:latin typeface="BIZ UDPゴシック" panose="020B0400000000000000" pitchFamily="50" charset="-128"/>
                <a:ea typeface="BIZ UDPゴシック" panose="020B0400000000000000" pitchFamily="50" charset="-128"/>
              </a:rPr>
              <a:t>期　 間：・</a:t>
            </a:r>
            <a:r>
              <a:rPr lang="en-US" altLang="ja-JP" sz="1100" b="1" dirty="0">
                <a:latin typeface="BIZ UDPゴシック" panose="020B0400000000000000" pitchFamily="50" charset="-128"/>
                <a:ea typeface="BIZ UDPゴシック" panose="020B0400000000000000" pitchFamily="50" charset="-128"/>
              </a:rPr>
              <a:t>2025</a:t>
            </a:r>
            <a:r>
              <a:rPr lang="ja-JP" altLang="en-US" sz="1100" b="1" dirty="0">
                <a:latin typeface="BIZ UDPゴシック" panose="020B0400000000000000" pitchFamily="50" charset="-128"/>
                <a:ea typeface="BIZ UDPゴシック" panose="020B0400000000000000" pitchFamily="50" charset="-128"/>
              </a:rPr>
              <a:t>年</a:t>
            </a:r>
            <a:r>
              <a:rPr lang="en-US" altLang="ja-JP" sz="1100" b="1" dirty="0">
                <a:latin typeface="BIZ UDPゴシック" panose="020B0400000000000000" pitchFamily="50" charset="-128"/>
                <a:ea typeface="BIZ UDPゴシック" panose="020B0400000000000000" pitchFamily="50" charset="-128"/>
              </a:rPr>
              <a:t>1</a:t>
            </a:r>
            <a:r>
              <a:rPr lang="ja-JP" altLang="en-US" sz="1100" b="1" dirty="0">
                <a:latin typeface="BIZ UDPゴシック" panose="020B0400000000000000" pitchFamily="50" charset="-128"/>
                <a:ea typeface="BIZ UDPゴシック" panose="020B0400000000000000" pitchFamily="50" charset="-128"/>
              </a:rPr>
              <a:t>月</a:t>
            </a:r>
            <a:r>
              <a:rPr lang="en-US" altLang="ja-JP" sz="1100" b="1" dirty="0">
                <a:latin typeface="BIZ UDPゴシック" panose="020B0400000000000000" pitchFamily="50" charset="-128"/>
                <a:ea typeface="BIZ UDPゴシック" panose="020B0400000000000000" pitchFamily="50" charset="-128"/>
              </a:rPr>
              <a:t>15</a:t>
            </a:r>
            <a:r>
              <a:rPr lang="ja-JP" altLang="en-US" sz="1100" b="1" dirty="0">
                <a:latin typeface="BIZ UDPゴシック" panose="020B0400000000000000" pitchFamily="50" charset="-128"/>
                <a:ea typeface="BIZ UDPゴシック" panose="020B0400000000000000" pitchFamily="50" charset="-128"/>
              </a:rPr>
              <a:t>日～</a:t>
            </a:r>
            <a:r>
              <a:rPr lang="en-US" altLang="ja-JP" sz="1100" b="1" dirty="0">
                <a:latin typeface="BIZ UDPゴシック" panose="020B0400000000000000" pitchFamily="50" charset="-128"/>
                <a:ea typeface="BIZ UDPゴシック" panose="020B0400000000000000" pitchFamily="50" charset="-128"/>
              </a:rPr>
              <a:t>10</a:t>
            </a:r>
            <a:r>
              <a:rPr lang="ja-JP" altLang="en-US" sz="1100" b="1" dirty="0">
                <a:latin typeface="BIZ UDPゴシック" panose="020B0400000000000000" pitchFamily="50" charset="-128"/>
                <a:ea typeface="BIZ UDPゴシック" panose="020B0400000000000000" pitchFamily="50" charset="-128"/>
              </a:rPr>
              <a:t>月</a:t>
            </a:r>
            <a:r>
              <a:rPr lang="en-US" altLang="ja-JP" sz="1100" b="1" dirty="0">
                <a:latin typeface="BIZ UDPゴシック" panose="020B0400000000000000" pitchFamily="50" charset="-128"/>
                <a:ea typeface="BIZ UDPゴシック" panose="020B0400000000000000" pitchFamily="50" charset="-128"/>
              </a:rPr>
              <a:t>13</a:t>
            </a:r>
            <a:r>
              <a:rPr lang="ja-JP" altLang="en-US" sz="1100" b="1" dirty="0">
                <a:latin typeface="BIZ UDPゴシック" panose="020B0400000000000000" pitchFamily="50" charset="-128"/>
                <a:ea typeface="BIZ UDPゴシック" panose="020B0400000000000000" pitchFamily="50" charset="-128"/>
              </a:rPr>
              <a:t>日のうち、</a:t>
            </a:r>
            <a:br>
              <a:rPr lang="en-US" altLang="ja-JP" sz="1100" b="1" dirty="0">
                <a:latin typeface="BIZ UDPゴシック" panose="020B0400000000000000" pitchFamily="50" charset="-128"/>
                <a:ea typeface="BIZ UDPゴシック" panose="020B0400000000000000" pitchFamily="50" charset="-128"/>
              </a:rPr>
            </a:br>
            <a:r>
              <a:rPr lang="ja-JP" altLang="en-US" sz="1100" b="1" dirty="0">
                <a:latin typeface="BIZ UDPゴシック" panose="020B0400000000000000" pitchFamily="50" charset="-128"/>
                <a:ea typeface="BIZ UDPゴシック" panose="020B0400000000000000" pitchFamily="50" charset="-128"/>
              </a:rPr>
              <a:t>　　　　　　一定期間</a:t>
            </a:r>
            <a:r>
              <a:rPr lang="en-US" altLang="ja-JP" sz="1100" b="1" dirty="0">
                <a:latin typeface="BIZ UDPゴシック" panose="020B0400000000000000" pitchFamily="50" charset="-128"/>
                <a:ea typeface="BIZ UDPゴシック" panose="020B0400000000000000" pitchFamily="50" charset="-128"/>
              </a:rPr>
              <a:t>×3</a:t>
            </a:r>
            <a:r>
              <a:rPr lang="ja-JP" altLang="en-US" sz="1100" b="1" dirty="0">
                <a:latin typeface="BIZ UDPゴシック" panose="020B0400000000000000" pitchFamily="50" charset="-128"/>
                <a:ea typeface="BIZ UDPゴシック" panose="020B0400000000000000" pitchFamily="50" charset="-128"/>
              </a:rPr>
              <a:t>回程度展示予定</a:t>
            </a:r>
            <a:endParaRPr lang="en-US" altLang="ja-JP" sz="1100" b="1" dirty="0">
              <a:latin typeface="BIZ UDPゴシック" panose="020B0400000000000000" pitchFamily="50" charset="-128"/>
              <a:ea typeface="BIZ UDPゴシック" panose="020B0400000000000000" pitchFamily="50" charset="-128"/>
            </a:endParaRPr>
          </a:p>
        </p:txBody>
      </p:sp>
      <p:sp>
        <p:nvSpPr>
          <p:cNvPr id="91" name="テキスト ボックス 90">
            <a:extLst>
              <a:ext uri="{FF2B5EF4-FFF2-40B4-BE49-F238E27FC236}">
                <a16:creationId xmlns:a16="http://schemas.microsoft.com/office/drawing/2014/main" id="{125E8040-877D-4361-BE61-33C7C5D528C6}"/>
              </a:ext>
            </a:extLst>
          </p:cNvPr>
          <p:cNvSpPr txBox="1"/>
          <p:nvPr/>
        </p:nvSpPr>
        <p:spPr>
          <a:xfrm>
            <a:off x="4986943" y="3477640"/>
            <a:ext cx="1175827" cy="369332"/>
          </a:xfrm>
          <a:prstGeom prst="rect">
            <a:avLst/>
          </a:prstGeom>
          <a:noFill/>
        </p:spPr>
        <p:txBody>
          <a:bodyPr wrap="square" rtlCol="0">
            <a:spAutoFit/>
          </a:bodyPr>
          <a:lstStyle/>
          <a:p>
            <a:pPr algn="ctr"/>
            <a:r>
              <a:rPr lang="ja-JP" altLang="en-US" sz="900" b="1" dirty="0">
                <a:latin typeface="BIZ UDPゴシック" panose="020B0400000000000000" pitchFamily="50" charset="-128"/>
                <a:ea typeface="BIZ UDPゴシック" panose="020B0400000000000000" pitchFamily="50" charset="-128"/>
              </a:rPr>
              <a:t>事業ホームページ・</a:t>
            </a:r>
            <a:endParaRPr lang="en-US" altLang="ja-JP" sz="900" b="1" dirty="0">
              <a:latin typeface="BIZ UDPゴシック" panose="020B0400000000000000" pitchFamily="50" charset="-128"/>
              <a:ea typeface="BIZ UDPゴシック" panose="020B0400000000000000" pitchFamily="50" charset="-128"/>
            </a:endParaRPr>
          </a:p>
          <a:p>
            <a:pPr algn="ctr"/>
            <a:r>
              <a:rPr lang="ja-JP" altLang="en-US" sz="900" b="1" dirty="0">
                <a:latin typeface="BIZ UDPゴシック" panose="020B0400000000000000" pitchFamily="50" charset="-128"/>
                <a:ea typeface="BIZ UDPゴシック" panose="020B0400000000000000" pitchFamily="50" charset="-128"/>
              </a:rPr>
              <a:t>出展企業一覧↓</a:t>
            </a:r>
            <a:endParaRPr kumimoji="1" lang="ja-JP" altLang="en-US" sz="900" b="1" dirty="0">
              <a:latin typeface="BIZ UDPゴシック" panose="020B0400000000000000" pitchFamily="50" charset="-128"/>
              <a:ea typeface="BIZ UDPゴシック" panose="020B0400000000000000" pitchFamily="50" charset="-128"/>
            </a:endParaRPr>
          </a:p>
        </p:txBody>
      </p:sp>
      <p:sp>
        <p:nvSpPr>
          <p:cNvPr id="92" name="テキスト ボックス 91">
            <a:extLst>
              <a:ext uri="{FF2B5EF4-FFF2-40B4-BE49-F238E27FC236}">
                <a16:creationId xmlns:a16="http://schemas.microsoft.com/office/drawing/2014/main" id="{BEB0B8E7-582A-4A2D-B8BC-48F4040D477E}"/>
              </a:ext>
            </a:extLst>
          </p:cNvPr>
          <p:cNvSpPr txBox="1"/>
          <p:nvPr/>
        </p:nvSpPr>
        <p:spPr>
          <a:xfrm>
            <a:off x="4999253" y="5446853"/>
            <a:ext cx="4480607" cy="415498"/>
          </a:xfrm>
          <a:prstGeom prst="rect">
            <a:avLst/>
          </a:prstGeom>
          <a:noFill/>
          <a:ln w="28575">
            <a:solidFill>
              <a:srgbClr val="00B050"/>
            </a:solidFill>
            <a:prstDash val="sysDot"/>
          </a:ln>
        </p:spPr>
        <p:style>
          <a:lnRef idx="2">
            <a:schemeClr val="accent1"/>
          </a:lnRef>
          <a:fillRef idx="1">
            <a:schemeClr val="lt1"/>
          </a:fillRef>
          <a:effectRef idx="0">
            <a:schemeClr val="accent1"/>
          </a:effectRef>
          <a:fontRef idx="minor">
            <a:schemeClr val="dk1"/>
          </a:fontRef>
        </p:style>
        <p:txBody>
          <a:bodyPr wrap="square" anchor="ctr">
            <a:spAutoFit/>
          </a:bodyPr>
          <a:lstStyle/>
          <a:p>
            <a:r>
              <a:rPr lang="en-US" altLang="ja-JP" sz="1050" dirty="0">
                <a:solidFill>
                  <a:schemeClr val="tx1"/>
                </a:solidFill>
                <a:latin typeface="BIZ UDPゴシック" panose="020B0400000000000000" pitchFamily="50" charset="-128"/>
                <a:ea typeface="BIZ UDPゴシック" panose="020B0400000000000000" pitchFamily="50" charset="-128"/>
              </a:rPr>
              <a:t>※9</a:t>
            </a:r>
            <a:r>
              <a:rPr lang="ja-JP" altLang="en-US" sz="1050" dirty="0">
                <a:solidFill>
                  <a:schemeClr val="tx1"/>
                </a:solidFill>
                <a:latin typeface="BIZ UDPゴシック" panose="020B0400000000000000" pitchFamily="50" charset="-128"/>
                <a:ea typeface="BIZ UDPゴシック" panose="020B0400000000000000" pitchFamily="50" charset="-128"/>
              </a:rPr>
              <a:t>月末までに出展が決定した企業は、</a:t>
            </a:r>
            <a:r>
              <a:rPr lang="en-US" altLang="ja-JP" sz="1050" dirty="0">
                <a:solidFill>
                  <a:schemeClr val="tx1"/>
                </a:solidFill>
                <a:latin typeface="BIZ UDPゴシック" panose="020B0400000000000000" pitchFamily="50" charset="-128"/>
                <a:ea typeface="BIZ UDPゴシック" panose="020B0400000000000000" pitchFamily="50" charset="-128"/>
              </a:rPr>
              <a:t>10</a:t>
            </a:r>
            <a:r>
              <a:rPr lang="ja-JP" altLang="en-US" sz="1050" dirty="0">
                <a:solidFill>
                  <a:schemeClr val="tx1"/>
                </a:solidFill>
                <a:latin typeface="BIZ UDPゴシック" panose="020B0400000000000000" pitchFamily="50" charset="-128"/>
                <a:ea typeface="BIZ UDPゴシック" panose="020B0400000000000000" pitchFamily="50" charset="-128"/>
              </a:rPr>
              <a:t>月に上記ページで公表済</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r>
              <a:rPr lang="ja-JP" altLang="en-US" sz="1050" dirty="0">
                <a:solidFill>
                  <a:schemeClr val="tx1"/>
                </a:solidFill>
                <a:latin typeface="BIZ UDPゴシック" panose="020B0400000000000000" pitchFamily="50" charset="-128"/>
                <a:ea typeface="BIZ UDPゴシック" panose="020B0400000000000000" pitchFamily="50" charset="-128"/>
              </a:rPr>
              <a:t>　　　（順次、出展が決定した企業を公表予定）</a:t>
            </a:r>
            <a:endParaRPr lang="en-US" altLang="ja-JP" sz="105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A96C7F50-4B3D-4556-8A06-8FEE388F189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79743" y="4072815"/>
            <a:ext cx="821504" cy="821504"/>
          </a:xfrm>
          <a:prstGeom prst="rect">
            <a:avLst/>
          </a:prstGeom>
        </p:spPr>
      </p:pic>
      <p:sp>
        <p:nvSpPr>
          <p:cNvPr id="90" name="四角形: 角を丸くする 89">
            <a:extLst>
              <a:ext uri="{FF2B5EF4-FFF2-40B4-BE49-F238E27FC236}">
                <a16:creationId xmlns:a16="http://schemas.microsoft.com/office/drawing/2014/main" id="{8D6502B0-A4E4-406A-A3AE-F17A6E605A96}"/>
              </a:ext>
            </a:extLst>
          </p:cNvPr>
          <p:cNvSpPr/>
          <p:nvPr/>
        </p:nvSpPr>
        <p:spPr>
          <a:xfrm>
            <a:off x="5146231" y="4042335"/>
            <a:ext cx="888529" cy="8789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93646D51-C38F-4832-9A09-D95D1F3ACD3D}"/>
              </a:ext>
            </a:extLst>
          </p:cNvPr>
          <p:cNvSpPr>
            <a:spLocks noGrp="1"/>
          </p:cNvSpPr>
          <p:nvPr>
            <p:ph type="sldNum" sz="quarter" idx="4"/>
          </p:nvPr>
        </p:nvSpPr>
        <p:spPr/>
        <p:txBody>
          <a:bodyPr/>
          <a:lstStyle/>
          <a:p>
            <a:fld id="{199F5BD4-B66A-4E5C-B460-3CA44F38002D}" type="slidenum">
              <a:rPr lang="ja-JP" altLang="en-US" smtClean="0"/>
              <a:pPr/>
              <a:t>21</a:t>
            </a:fld>
            <a:endParaRPr lang="ja-JP" altLang="en-US"/>
          </a:p>
        </p:txBody>
      </p:sp>
    </p:spTree>
    <p:extLst>
      <p:ext uri="{BB962C8B-B14F-4D97-AF65-F5344CB8AC3E}">
        <p14:creationId xmlns:p14="http://schemas.microsoft.com/office/powerpoint/2010/main" val="77325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1" name="表 17">
            <a:extLst>
              <a:ext uri="{FF2B5EF4-FFF2-40B4-BE49-F238E27FC236}">
                <a16:creationId xmlns:a16="http://schemas.microsoft.com/office/drawing/2014/main" id="{9D64B545-441F-457E-ABF2-B4A6BB57B299}"/>
              </a:ext>
            </a:extLst>
          </p:cNvPr>
          <p:cNvGraphicFramePr>
            <a:graphicFrameLocks noGrp="1"/>
          </p:cNvGraphicFramePr>
          <p:nvPr/>
        </p:nvGraphicFramePr>
        <p:xfrm>
          <a:off x="208834" y="4464652"/>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845066"/>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79524" y="1249452"/>
            <a:ext cx="6170567" cy="255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ts val="1600"/>
              </a:lnSpc>
              <a:spcAft>
                <a:spcPts val="975"/>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大阪の活力や魅力を世界の人々に発信するため、産学官民の知恵と　 　アイデアを結集させ、オール大阪で「大阪ヘルスケアパビリオン」を出展</a:t>
            </a:r>
            <a:endParaRPr lang="en-US" altLang="ja-JP" sz="1600" dirty="0">
              <a:solidFill>
                <a:schemeClr val="tx1"/>
              </a:solidFill>
              <a:latin typeface="Meiryo UI" panose="020B0604030504040204" pitchFamily="50" charset="-128"/>
              <a:ea typeface="Meiryo UI" panose="020B0604030504040204" pitchFamily="50" charset="-128"/>
            </a:endParaRPr>
          </a:p>
          <a:p>
            <a:pPr marL="446088" indent="-263525">
              <a:lnSpc>
                <a:spcPts val="1600"/>
              </a:lnSpc>
              <a:spcAft>
                <a:spcPts val="975"/>
              </a:spcAft>
              <a:buFont typeface="Wingdings" panose="05000000000000000000" pitchFamily="2" charset="2"/>
              <a:buChar char="Ø"/>
            </a:pP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REBORN</a:t>
            </a:r>
            <a:r>
              <a:rPr lang="ja-JP" altLang="en-US" sz="1600" dirty="0">
                <a:solidFill>
                  <a:schemeClr val="tx1"/>
                </a:solidFill>
                <a:latin typeface="Meiryo UI" panose="020B0604030504040204" pitchFamily="50" charset="-128"/>
                <a:ea typeface="Meiryo UI" panose="020B0604030504040204" pitchFamily="50" charset="-128"/>
              </a:rPr>
              <a:t>」をテーマに、「いのち」や「健康」の観点から、「ミライのヘルスケア」など、協賛企業等による様々な展示コンテンツを展開し、未来社会のモデルを提案</a:t>
            </a:r>
            <a:endParaRPr lang="en-US" altLang="ja-JP" sz="1600" dirty="0">
              <a:solidFill>
                <a:schemeClr val="tx1"/>
              </a:solidFill>
              <a:latin typeface="Meiryo UI" panose="020B0604030504040204" pitchFamily="50" charset="-128"/>
              <a:ea typeface="Meiryo UI" panose="020B0604030504040204" pitchFamily="50" charset="-128"/>
            </a:endParaRPr>
          </a:p>
          <a:p>
            <a:pPr marL="446088" indent="-263525">
              <a:lnSpc>
                <a:spcPts val="1600"/>
              </a:lnSpc>
              <a:spcAft>
                <a:spcPts val="975"/>
              </a:spcAft>
              <a:buFont typeface="Wingdings" panose="05000000000000000000" pitchFamily="2" charset="2"/>
              <a:buChar char="Ø"/>
            </a:pPr>
            <a:r>
              <a:rPr lang="ja-JP" altLang="en-US" sz="1600" dirty="0">
                <a:solidFill>
                  <a:schemeClr val="tx1"/>
                </a:solidFill>
                <a:latin typeface="Meiryo UI" panose="020B0604030504040204" pitchFamily="50" charset="-128"/>
                <a:ea typeface="Meiryo UI" panose="020B0604030504040204" pitchFamily="50" charset="-128"/>
              </a:rPr>
              <a:t>金融機関等の支援のもと、大阪の中小企業・スタートアップの優れた　　　　技術・サービスを週替わりで展示</a:t>
            </a:r>
            <a:endParaRPr lang="en-US" altLang="ja-JP" sz="1600" dirty="0">
              <a:solidFill>
                <a:schemeClr val="tx1"/>
              </a:solidFill>
              <a:latin typeface="Meiryo UI" panose="020B0604030504040204" pitchFamily="50" charset="-128"/>
              <a:ea typeface="Meiryo UI" panose="020B0604030504040204" pitchFamily="50" charset="-128"/>
            </a:endParaRPr>
          </a:p>
          <a:p>
            <a:pPr marL="446088" indent="-263525">
              <a:lnSpc>
                <a:spcPts val="1600"/>
              </a:lnSpc>
              <a:spcAft>
                <a:spcPts val="975"/>
              </a:spcAft>
              <a:buFont typeface="Wingdings" panose="05000000000000000000" pitchFamily="2" charset="2"/>
              <a:buChar char="Ø"/>
            </a:pPr>
            <a:r>
              <a:rPr lang="ja-JP" altLang="en-US" sz="1600" dirty="0">
                <a:solidFill>
                  <a:schemeClr val="tx1"/>
                </a:solidFill>
                <a:latin typeface="Meiryo UI" panose="020B0604030504040204" pitchFamily="50" charset="-128"/>
                <a:ea typeface="Meiryo UI" panose="020B0604030504040204" pitchFamily="50" charset="-128"/>
              </a:rPr>
              <a:t>府・市において、</a:t>
            </a:r>
            <a:r>
              <a:rPr lang="en-US" altLang="ja-JP" sz="1600" dirty="0" err="1">
                <a:solidFill>
                  <a:schemeClr val="tx1"/>
                </a:solidFill>
                <a:latin typeface="Meiryo UI" panose="020B0604030504040204" pitchFamily="50" charset="-128"/>
                <a:ea typeface="Meiryo UI" panose="020B0604030504040204" pitchFamily="50" charset="-128"/>
              </a:rPr>
              <a:t>iPS</a:t>
            </a:r>
            <a:r>
              <a:rPr lang="ja-JP" altLang="en-US" sz="1600" dirty="0">
                <a:solidFill>
                  <a:schemeClr val="tx1"/>
                </a:solidFill>
                <a:latin typeface="Meiryo UI" panose="020B0604030504040204" pitchFamily="50" charset="-128"/>
                <a:ea typeface="Meiryo UI" panose="020B0604030504040204" pitchFamily="50" charset="-128"/>
              </a:rPr>
              <a:t>細胞による心筋シートや、「生きる心臓モデル」などの展示「</a:t>
            </a:r>
            <a:r>
              <a:rPr lang="en-US" altLang="ja-JP" sz="1600" dirty="0" err="1">
                <a:solidFill>
                  <a:schemeClr val="tx1"/>
                </a:solidFill>
                <a:latin typeface="Meiryo UI" panose="020B0604030504040204" pitchFamily="50" charset="-128"/>
                <a:ea typeface="Meiryo UI" panose="020B0604030504040204" pitchFamily="50" charset="-128"/>
              </a:rPr>
              <a:t>iPS</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Cells for</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the Future</a:t>
            </a:r>
            <a:r>
              <a:rPr lang="ja-JP" altLang="en-US" sz="1600" dirty="0">
                <a:solidFill>
                  <a:schemeClr val="tx1"/>
                </a:solidFill>
                <a:latin typeface="Meiryo UI" panose="020B0604030504040204" pitchFamily="50" charset="-128"/>
                <a:ea typeface="Meiryo UI" panose="020B0604030504040204" pitchFamily="50" charset="-128"/>
              </a:rPr>
              <a:t>」を出展し、大阪・関西の再生医療のポテンシャルを発信</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539448"/>
            <a:ext cx="5033057" cy="1751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7" name="グループ化 6">
            <a:extLst>
              <a:ext uri="{FF2B5EF4-FFF2-40B4-BE49-F238E27FC236}">
                <a16:creationId xmlns:a16="http://schemas.microsoft.com/office/drawing/2014/main" id="{F2B18C0C-B618-4084-836C-63A4B041D4DA}"/>
              </a:ext>
            </a:extLst>
          </p:cNvPr>
          <p:cNvGrpSpPr/>
          <p:nvPr/>
        </p:nvGrpSpPr>
        <p:grpSpPr>
          <a:xfrm>
            <a:off x="113409" y="83632"/>
            <a:ext cx="5349136" cy="548022"/>
            <a:chOff x="327404" y="362768"/>
            <a:chExt cx="5937497" cy="766967"/>
          </a:xfrm>
        </p:grpSpPr>
        <p:sp>
          <p:nvSpPr>
            <p:cNvPr id="38" name="タイトル 2">
              <a:extLst>
                <a:ext uri="{FF2B5EF4-FFF2-40B4-BE49-F238E27FC236}">
                  <a16:creationId xmlns:a16="http://schemas.microsoft.com/office/drawing/2014/main" id="{D4B51B43-A83D-424B-A9D8-7198A7392CFF}"/>
                </a:ext>
              </a:extLst>
            </p:cNvPr>
            <p:cNvSpPr txBox="1">
              <a:spLocks/>
            </p:cNvSpPr>
            <p:nvPr/>
          </p:nvSpPr>
          <p:spPr>
            <a:xfrm>
              <a:off x="951730" y="495864"/>
              <a:ext cx="5313171"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25" b="1" dirty="0">
                  <a:latin typeface="BIZ UDPゴシック" panose="020B0400000000000000" pitchFamily="50" charset="-128"/>
                  <a:ea typeface="BIZ UDPゴシック" panose="020B0400000000000000" pitchFamily="50" charset="-128"/>
                </a:rPr>
                <a:t>大阪ヘルスケアパビリオン</a:t>
              </a:r>
            </a:p>
          </p:txBody>
        </p:sp>
        <p:pic>
          <p:nvPicPr>
            <p:cNvPr id="6" name="グラフィックス 5" descr="電球と歯車 単色塗りつぶし">
              <a:extLst>
                <a:ext uri="{FF2B5EF4-FFF2-40B4-BE49-F238E27FC236}">
                  <a16:creationId xmlns:a16="http://schemas.microsoft.com/office/drawing/2014/main" id="{13FDF3F3-F223-4C9C-90AE-0D66F056BA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404" y="362768"/>
              <a:ext cx="636395" cy="752405"/>
            </a:xfrm>
            <a:prstGeom prst="rect">
              <a:avLst/>
            </a:prstGeom>
          </p:spPr>
        </p:pic>
      </p:grpSp>
      <p:pic>
        <p:nvPicPr>
          <p:cNvPr id="13" name="図 12">
            <a:extLst>
              <a:ext uri="{FF2B5EF4-FFF2-40B4-BE49-F238E27FC236}">
                <a16:creationId xmlns:a16="http://schemas.microsoft.com/office/drawing/2014/main" id="{2B2C1ADF-7823-45FB-8457-D5C4D80770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2279" y="89565"/>
            <a:ext cx="3324185" cy="1848310"/>
          </a:xfrm>
          <a:prstGeom prst="rect">
            <a:avLst/>
          </a:prstGeom>
        </p:spPr>
      </p:pic>
      <p:pic>
        <p:nvPicPr>
          <p:cNvPr id="17" name="図 16">
            <a:extLst>
              <a:ext uri="{FF2B5EF4-FFF2-40B4-BE49-F238E27FC236}">
                <a16:creationId xmlns:a16="http://schemas.microsoft.com/office/drawing/2014/main" id="{31226EE4-D63E-404C-B997-03EB4B27C7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99870" y="25556"/>
            <a:ext cx="1070219" cy="1142822"/>
          </a:xfrm>
          <a:prstGeom prst="rect">
            <a:avLst/>
          </a:prstGeom>
        </p:spPr>
      </p:pic>
      <p:sp>
        <p:nvSpPr>
          <p:cNvPr id="76" name="テキスト ボックス 75">
            <a:extLst>
              <a:ext uri="{FF2B5EF4-FFF2-40B4-BE49-F238E27FC236}">
                <a16:creationId xmlns:a16="http://schemas.microsoft.com/office/drawing/2014/main" id="{C4A9E0EA-5BBB-4646-AD6B-11EE43D85628}"/>
              </a:ext>
            </a:extLst>
          </p:cNvPr>
          <p:cNvSpPr txBox="1"/>
          <p:nvPr/>
        </p:nvSpPr>
        <p:spPr>
          <a:xfrm>
            <a:off x="6300339" y="28082"/>
            <a:ext cx="876290" cy="301301"/>
          </a:xfrm>
          <a:prstGeom prst="rect">
            <a:avLst/>
          </a:prstGeom>
          <a:noFill/>
        </p:spPr>
        <p:txBody>
          <a:bodyPr wrap="square" rtlCol="0">
            <a:spAutoFit/>
          </a:bodyPr>
          <a:lstStyle/>
          <a:p>
            <a:pPr algn="ctr" defTabSz="371484">
              <a:lnSpc>
                <a:spcPts val="1950"/>
              </a:lnSpc>
            </a:pPr>
            <a:r>
              <a:rPr lang="ja-JP" altLang="en-US" sz="900" dirty="0">
                <a:solidFill>
                  <a:schemeClr val="bg1"/>
                </a:solidFill>
                <a:latin typeface="BIZ UDPゴシック" panose="020B0400000000000000" pitchFamily="50" charset="-128"/>
                <a:ea typeface="BIZ UDPゴシック" panose="020B0400000000000000" pitchFamily="50" charset="-128"/>
              </a:rPr>
              <a:t>外観イメージ</a:t>
            </a:r>
            <a:endParaRPr lang="en-US" altLang="ja-JP" sz="900" dirty="0">
              <a:solidFill>
                <a:schemeClr val="bg1"/>
              </a:solidFill>
              <a:latin typeface="BIZ UDPゴシック" panose="020B0400000000000000" pitchFamily="50" charset="-128"/>
              <a:ea typeface="BIZ UDPゴシック" panose="020B0400000000000000" pitchFamily="50" charset="-128"/>
            </a:endParaRPr>
          </a:p>
        </p:txBody>
      </p:sp>
      <p:cxnSp>
        <p:nvCxnSpPr>
          <p:cNvPr id="103" name="直線矢印コネクタ 102">
            <a:extLst>
              <a:ext uri="{FF2B5EF4-FFF2-40B4-BE49-F238E27FC236}">
                <a16:creationId xmlns:a16="http://schemas.microsoft.com/office/drawing/2014/main" id="{E8F8D205-C523-43B2-8FFD-B414D416DAD9}"/>
              </a:ext>
            </a:extLst>
          </p:cNvPr>
          <p:cNvCxnSpPr>
            <a:cxnSpLocks/>
          </p:cNvCxnSpPr>
          <p:nvPr/>
        </p:nvCxnSpPr>
        <p:spPr>
          <a:xfrm>
            <a:off x="7048184" y="5160641"/>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09B8291E-D602-485A-8DA2-99C0C9F87CD6}"/>
              </a:ext>
            </a:extLst>
          </p:cNvPr>
          <p:cNvCxnSpPr>
            <a:cxnSpLocks/>
          </p:cNvCxnSpPr>
          <p:nvPr/>
        </p:nvCxnSpPr>
        <p:spPr>
          <a:xfrm>
            <a:off x="7051332" y="6297677"/>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12" name="グループ化 111">
            <a:extLst>
              <a:ext uri="{FF2B5EF4-FFF2-40B4-BE49-F238E27FC236}">
                <a16:creationId xmlns:a16="http://schemas.microsoft.com/office/drawing/2014/main" id="{65590556-10AF-421F-8AB3-C83ECDE71474}"/>
              </a:ext>
            </a:extLst>
          </p:cNvPr>
          <p:cNvGrpSpPr/>
          <p:nvPr/>
        </p:nvGrpSpPr>
        <p:grpSpPr>
          <a:xfrm>
            <a:off x="5518349" y="4378689"/>
            <a:ext cx="432000" cy="2469805"/>
            <a:chOff x="10121072" y="4502038"/>
            <a:chExt cx="432000" cy="2469805"/>
          </a:xfrm>
        </p:grpSpPr>
        <p:sp>
          <p:nvSpPr>
            <p:cNvPr id="113" name="テキスト ボックス 112">
              <a:extLst>
                <a:ext uri="{FF2B5EF4-FFF2-40B4-BE49-F238E27FC236}">
                  <a16:creationId xmlns:a16="http://schemas.microsoft.com/office/drawing/2014/main" id="{18037850-03BC-433B-90BA-F917D85B5E8B}"/>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115" name="直線コネクタ 114">
              <a:extLst>
                <a:ext uri="{FF2B5EF4-FFF2-40B4-BE49-F238E27FC236}">
                  <a16:creationId xmlns:a16="http://schemas.microsoft.com/office/drawing/2014/main" id="{6A00940D-9E67-4563-B6CC-1A8AA549EBC7}"/>
                </a:ext>
              </a:extLst>
            </p:cNvPr>
            <p:cNvCxnSpPr>
              <a:stCxn id="113"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5" name="グループ化 144">
            <a:extLst>
              <a:ext uri="{FF2B5EF4-FFF2-40B4-BE49-F238E27FC236}">
                <a16:creationId xmlns:a16="http://schemas.microsoft.com/office/drawing/2014/main" id="{93BC8F4F-9560-4FFC-A3C6-A55EA0E98335}"/>
              </a:ext>
            </a:extLst>
          </p:cNvPr>
          <p:cNvGrpSpPr/>
          <p:nvPr/>
        </p:nvGrpSpPr>
        <p:grpSpPr>
          <a:xfrm>
            <a:off x="3578211" y="4378689"/>
            <a:ext cx="432000" cy="2469125"/>
            <a:chOff x="10716934" y="4502718"/>
            <a:chExt cx="432000" cy="2469125"/>
          </a:xfrm>
        </p:grpSpPr>
        <p:sp>
          <p:nvSpPr>
            <p:cNvPr id="146" name="テキスト ボックス 145">
              <a:extLst>
                <a:ext uri="{FF2B5EF4-FFF2-40B4-BE49-F238E27FC236}">
                  <a16:creationId xmlns:a16="http://schemas.microsoft.com/office/drawing/2014/main" id="{431B0B1D-A7CD-4C42-9569-98D9BDE9F3B8}"/>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147" name="直線コネクタ 146">
              <a:extLst>
                <a:ext uri="{FF2B5EF4-FFF2-40B4-BE49-F238E27FC236}">
                  <a16:creationId xmlns:a16="http://schemas.microsoft.com/office/drawing/2014/main" id="{B0502173-FE29-43FD-94F0-2AC5C4BA7648}"/>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52" name="テキスト ボックス 151">
            <a:extLst>
              <a:ext uri="{FF2B5EF4-FFF2-40B4-BE49-F238E27FC236}">
                <a16:creationId xmlns:a16="http://schemas.microsoft.com/office/drawing/2014/main" id="{610E4D74-DB05-4C93-B97D-F699D84E31EA}"/>
              </a:ext>
            </a:extLst>
          </p:cNvPr>
          <p:cNvSpPr txBox="1"/>
          <p:nvPr/>
        </p:nvSpPr>
        <p:spPr>
          <a:xfrm>
            <a:off x="54775" y="3900230"/>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53" name="四角形: 角を丸くする 152">
            <a:extLst>
              <a:ext uri="{FF2B5EF4-FFF2-40B4-BE49-F238E27FC236}">
                <a16:creationId xmlns:a16="http://schemas.microsoft.com/office/drawing/2014/main" id="{4D3E27EE-54B7-408D-8BB7-3919CB657769}"/>
              </a:ext>
            </a:extLst>
          </p:cNvPr>
          <p:cNvSpPr/>
          <p:nvPr/>
        </p:nvSpPr>
        <p:spPr>
          <a:xfrm>
            <a:off x="242521" y="4633845"/>
            <a:ext cx="1619290" cy="271967"/>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パビリオン整備</a:t>
            </a:r>
          </a:p>
        </p:txBody>
      </p:sp>
      <p:pic>
        <p:nvPicPr>
          <p:cNvPr id="162" name="図 161">
            <a:extLst>
              <a:ext uri="{FF2B5EF4-FFF2-40B4-BE49-F238E27FC236}">
                <a16:creationId xmlns:a16="http://schemas.microsoft.com/office/drawing/2014/main" id="{E62F9A3A-6077-43A4-84BF-0587B13D1F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5039" y="5045634"/>
            <a:ext cx="207282" cy="207282"/>
          </a:xfrm>
          <a:prstGeom prst="rect">
            <a:avLst/>
          </a:prstGeom>
        </p:spPr>
      </p:pic>
      <p:sp>
        <p:nvSpPr>
          <p:cNvPr id="163" name="四角形: 角を丸くする 162">
            <a:extLst>
              <a:ext uri="{FF2B5EF4-FFF2-40B4-BE49-F238E27FC236}">
                <a16:creationId xmlns:a16="http://schemas.microsoft.com/office/drawing/2014/main" id="{8BBB43BB-3AFB-4111-83A1-EAC2CFCE9A5A}"/>
              </a:ext>
            </a:extLst>
          </p:cNvPr>
          <p:cNvSpPr/>
          <p:nvPr/>
        </p:nvSpPr>
        <p:spPr>
          <a:xfrm>
            <a:off x="7179372" y="6194464"/>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5" name="グループ化 164">
            <a:extLst>
              <a:ext uri="{FF2B5EF4-FFF2-40B4-BE49-F238E27FC236}">
                <a16:creationId xmlns:a16="http://schemas.microsoft.com/office/drawing/2014/main" id="{595B5768-7C2F-4326-AD36-E11CC8E4B35E}"/>
              </a:ext>
            </a:extLst>
          </p:cNvPr>
          <p:cNvGrpSpPr/>
          <p:nvPr/>
        </p:nvGrpSpPr>
        <p:grpSpPr>
          <a:xfrm>
            <a:off x="7002536" y="4642391"/>
            <a:ext cx="1804107" cy="453986"/>
            <a:chOff x="6756906" y="4630564"/>
            <a:chExt cx="1263006" cy="453986"/>
          </a:xfrm>
        </p:grpSpPr>
        <p:sp>
          <p:nvSpPr>
            <p:cNvPr id="166" name="テキスト ボックス 165">
              <a:extLst>
                <a:ext uri="{FF2B5EF4-FFF2-40B4-BE49-F238E27FC236}">
                  <a16:creationId xmlns:a16="http://schemas.microsoft.com/office/drawing/2014/main" id="{A9B95973-74AB-4FBB-AADC-4D350BA773BA}"/>
                </a:ext>
              </a:extLst>
            </p:cNvPr>
            <p:cNvSpPr txBox="1"/>
            <p:nvPr/>
          </p:nvSpPr>
          <p:spPr>
            <a:xfrm>
              <a:off x="7011265" y="4630564"/>
              <a:ext cx="1008647"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パビリオン開館（</a:t>
              </a:r>
              <a:r>
                <a:rPr lang="en-US" altLang="ja-JP" sz="810" b="1" dirty="0">
                  <a:latin typeface="Meiryo UI" panose="020B0604030504040204" pitchFamily="50" charset="-128"/>
                  <a:ea typeface="Meiryo UI" panose="020B0604030504040204" pitchFamily="50" charset="-128"/>
                </a:rPr>
                <a:t>4/13</a:t>
              </a:r>
              <a:r>
                <a:rPr lang="ja-JP" altLang="en-US" sz="810" b="1" dirty="0">
                  <a:latin typeface="Meiryo UI" panose="020B0604030504040204" pitchFamily="50" charset="-128"/>
                  <a:ea typeface="Meiryo UI" panose="020B0604030504040204" pitchFamily="50" charset="-128"/>
                </a:rPr>
                <a:t>～）</a:t>
              </a:r>
            </a:p>
          </p:txBody>
        </p:sp>
        <p:sp>
          <p:nvSpPr>
            <p:cNvPr id="167" name="テキスト ボックス 166">
              <a:extLst>
                <a:ext uri="{FF2B5EF4-FFF2-40B4-BE49-F238E27FC236}">
                  <a16:creationId xmlns:a16="http://schemas.microsoft.com/office/drawing/2014/main" id="{B0190ED8-0A15-4F7A-8917-4A9B78588BFF}"/>
                </a:ext>
              </a:extLst>
            </p:cNvPr>
            <p:cNvSpPr txBox="1"/>
            <p:nvPr/>
          </p:nvSpPr>
          <p:spPr>
            <a:xfrm>
              <a:off x="6756906" y="4687189"/>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❹</a:t>
              </a:r>
            </a:p>
          </p:txBody>
        </p:sp>
      </p:grpSp>
      <p:grpSp>
        <p:nvGrpSpPr>
          <p:cNvPr id="171" name="グループ化 170">
            <a:extLst>
              <a:ext uri="{FF2B5EF4-FFF2-40B4-BE49-F238E27FC236}">
                <a16:creationId xmlns:a16="http://schemas.microsoft.com/office/drawing/2014/main" id="{58AA4DAC-834A-4A13-976C-23046D00A35F}"/>
              </a:ext>
            </a:extLst>
          </p:cNvPr>
          <p:cNvGrpSpPr/>
          <p:nvPr/>
        </p:nvGrpSpPr>
        <p:grpSpPr>
          <a:xfrm>
            <a:off x="7297397" y="5772188"/>
            <a:ext cx="2394364" cy="453986"/>
            <a:chOff x="7297397" y="5706086"/>
            <a:chExt cx="2394364" cy="453986"/>
          </a:xfrm>
        </p:grpSpPr>
        <p:sp>
          <p:nvSpPr>
            <p:cNvPr id="172" name="テキスト ボックス 171">
              <a:extLst>
                <a:ext uri="{FF2B5EF4-FFF2-40B4-BE49-F238E27FC236}">
                  <a16:creationId xmlns:a16="http://schemas.microsoft.com/office/drawing/2014/main" id="{C82FE5D5-1EF2-4890-89D7-D9E07C41231F}"/>
                </a:ext>
              </a:extLst>
            </p:cNvPr>
            <p:cNvSpPr txBox="1"/>
            <p:nvPr/>
          </p:nvSpPr>
          <p:spPr>
            <a:xfrm>
              <a:off x="7963523" y="5706086"/>
              <a:ext cx="1728238" cy="453986"/>
            </a:xfrm>
            <a:prstGeom prst="rect">
              <a:avLst/>
            </a:prstGeom>
            <a:noFill/>
          </p:spPr>
          <p:txBody>
            <a:bodyPr wrap="square" anchor="ctr">
              <a:noAutofit/>
            </a:bodyPr>
            <a:lstStyle/>
            <a:p>
              <a:pPr algn="ctr"/>
              <a:r>
                <a:rPr lang="ja-JP" altLang="en-US" sz="810" b="1" dirty="0">
                  <a:latin typeface="Meiryo UI" panose="020B0604030504040204" pitchFamily="50" charset="-128"/>
                  <a:ea typeface="Meiryo UI" panose="020B0604030504040204" pitchFamily="50" charset="-128"/>
                </a:rPr>
                <a:t>パビリオン公式行事や協賛企業・</a:t>
              </a:r>
              <a:endParaRPr lang="en-US" altLang="ja-JP" sz="810" b="1" dirty="0">
                <a:latin typeface="Meiryo UI" panose="020B0604030504040204" pitchFamily="50" charset="-128"/>
                <a:ea typeface="Meiryo UI" panose="020B0604030504040204" pitchFamily="50" charset="-128"/>
              </a:endParaRPr>
            </a:p>
            <a:p>
              <a:pPr algn="ctr"/>
              <a:r>
                <a:rPr lang="ja-JP" altLang="en-US" sz="810" b="1" dirty="0">
                  <a:latin typeface="Meiryo UI" panose="020B0604030504040204" pitchFamily="50" charset="-128"/>
                  <a:ea typeface="Meiryo UI" panose="020B0604030504040204" pitchFamily="50" charset="-128"/>
                </a:rPr>
                <a:t>市町村等による催事などを随時開催</a:t>
              </a:r>
            </a:p>
          </p:txBody>
        </p:sp>
        <p:sp>
          <p:nvSpPr>
            <p:cNvPr id="173" name="四角形: 角を丸くする 172">
              <a:extLst>
                <a:ext uri="{FF2B5EF4-FFF2-40B4-BE49-F238E27FC236}">
                  <a16:creationId xmlns:a16="http://schemas.microsoft.com/office/drawing/2014/main" id="{A25FAA25-0263-4350-80F4-6C219B168C4F}"/>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pic>
        <p:nvPicPr>
          <p:cNvPr id="196" name="図 195">
            <a:extLst>
              <a:ext uri="{FF2B5EF4-FFF2-40B4-BE49-F238E27FC236}">
                <a16:creationId xmlns:a16="http://schemas.microsoft.com/office/drawing/2014/main" id="{EC35D57D-7C2B-4E21-BC2F-726F5BC226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97463" y="5042723"/>
            <a:ext cx="204527" cy="204527"/>
          </a:xfrm>
          <a:prstGeom prst="rect">
            <a:avLst/>
          </a:prstGeom>
        </p:spPr>
      </p:pic>
      <p:grpSp>
        <p:nvGrpSpPr>
          <p:cNvPr id="197" name="グループ化 196">
            <a:extLst>
              <a:ext uri="{FF2B5EF4-FFF2-40B4-BE49-F238E27FC236}">
                <a16:creationId xmlns:a16="http://schemas.microsoft.com/office/drawing/2014/main" id="{555DB542-F34F-4674-95A7-C7A6C89EE37C}"/>
              </a:ext>
            </a:extLst>
          </p:cNvPr>
          <p:cNvGrpSpPr/>
          <p:nvPr/>
        </p:nvGrpSpPr>
        <p:grpSpPr>
          <a:xfrm>
            <a:off x="206546" y="5138081"/>
            <a:ext cx="6590234" cy="71436"/>
            <a:chOff x="505451" y="4098707"/>
            <a:chExt cx="10717255" cy="0"/>
          </a:xfrm>
        </p:grpSpPr>
        <p:cxnSp>
          <p:nvCxnSpPr>
            <p:cNvPr id="198" name="直線矢印コネクタ 197">
              <a:extLst>
                <a:ext uri="{FF2B5EF4-FFF2-40B4-BE49-F238E27FC236}">
                  <a16:creationId xmlns:a16="http://schemas.microsoft.com/office/drawing/2014/main" id="{D68E160D-0735-4455-B8FF-B6FE7A4500ED}"/>
                </a:ext>
              </a:extLst>
            </p:cNvPr>
            <p:cNvCxnSpPr>
              <a:cxnSpLocks/>
            </p:cNvCxnSpPr>
            <p:nvPr/>
          </p:nvCxnSpPr>
          <p:spPr>
            <a:xfrm>
              <a:off x="1566333" y="4098707"/>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40EB246F-D7E1-4B69-BC20-88B41A87795B}"/>
                </a:ext>
              </a:extLst>
            </p:cNvPr>
            <p:cNvCxnSpPr>
              <a:cxnSpLocks/>
            </p:cNvCxnSpPr>
            <p:nvPr/>
          </p:nvCxnSpPr>
          <p:spPr>
            <a:xfrm flipH="1">
              <a:off x="505451" y="4098707"/>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200" name="図 199">
            <a:extLst>
              <a:ext uri="{FF2B5EF4-FFF2-40B4-BE49-F238E27FC236}">
                <a16:creationId xmlns:a16="http://schemas.microsoft.com/office/drawing/2014/main" id="{8D4AD6B1-3E27-4266-BE75-8D7A93DFEE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8123" y="5042723"/>
            <a:ext cx="204527" cy="204527"/>
          </a:xfrm>
          <a:prstGeom prst="rect">
            <a:avLst/>
          </a:prstGeom>
        </p:spPr>
      </p:pic>
      <p:pic>
        <p:nvPicPr>
          <p:cNvPr id="201" name="図 200">
            <a:extLst>
              <a:ext uri="{FF2B5EF4-FFF2-40B4-BE49-F238E27FC236}">
                <a16:creationId xmlns:a16="http://schemas.microsoft.com/office/drawing/2014/main" id="{B03FEAC8-CBF3-4F35-88E2-48D0018795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01135" y="5044463"/>
            <a:ext cx="204527" cy="204527"/>
          </a:xfrm>
          <a:prstGeom prst="rect">
            <a:avLst/>
          </a:prstGeom>
        </p:spPr>
      </p:pic>
      <p:pic>
        <p:nvPicPr>
          <p:cNvPr id="202" name="図 201">
            <a:extLst>
              <a:ext uri="{FF2B5EF4-FFF2-40B4-BE49-F238E27FC236}">
                <a16:creationId xmlns:a16="http://schemas.microsoft.com/office/drawing/2014/main" id="{FFBB4B9D-68B6-4067-B3A7-C365DB3C67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6780" y="5039918"/>
            <a:ext cx="196324" cy="196324"/>
          </a:xfrm>
          <a:prstGeom prst="rect">
            <a:avLst/>
          </a:prstGeom>
        </p:spPr>
      </p:pic>
      <p:grpSp>
        <p:nvGrpSpPr>
          <p:cNvPr id="205" name="グループ化 204">
            <a:extLst>
              <a:ext uri="{FF2B5EF4-FFF2-40B4-BE49-F238E27FC236}">
                <a16:creationId xmlns:a16="http://schemas.microsoft.com/office/drawing/2014/main" id="{1D33DDCB-DE75-4C93-91A1-E5C1A30A2B0E}"/>
              </a:ext>
            </a:extLst>
          </p:cNvPr>
          <p:cNvGrpSpPr/>
          <p:nvPr/>
        </p:nvGrpSpPr>
        <p:grpSpPr>
          <a:xfrm>
            <a:off x="4386536" y="5299959"/>
            <a:ext cx="1600400" cy="338554"/>
            <a:chOff x="6355112" y="4438261"/>
            <a:chExt cx="1642196" cy="416682"/>
          </a:xfrm>
        </p:grpSpPr>
        <p:sp>
          <p:nvSpPr>
            <p:cNvPr id="206" name="吹き出し: 角を丸めた四角形 205">
              <a:extLst>
                <a:ext uri="{FF2B5EF4-FFF2-40B4-BE49-F238E27FC236}">
                  <a16:creationId xmlns:a16="http://schemas.microsoft.com/office/drawing/2014/main" id="{2D2E8EAB-0180-400E-B72B-E67ED53C739F}"/>
                </a:ext>
              </a:extLst>
            </p:cNvPr>
            <p:cNvSpPr/>
            <p:nvPr/>
          </p:nvSpPr>
          <p:spPr>
            <a:xfrm>
              <a:off x="6432166" y="4491878"/>
              <a:ext cx="1565142" cy="356236"/>
            </a:xfrm>
            <a:prstGeom prst="wedgeRoundRectCallout">
              <a:avLst>
                <a:gd name="adj1" fmla="val 42559"/>
                <a:gd name="adj2" fmla="val -88506"/>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バーチャル大阪</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パビリオン開設（</a:t>
              </a:r>
              <a:r>
                <a:rPr lang="en-US" altLang="ja-JP" sz="800" dirty="0">
                  <a:solidFill>
                    <a:schemeClr val="tx1"/>
                  </a:solidFill>
                  <a:latin typeface="Meiryo UI"/>
                  <a:ea typeface="Meiryo UI"/>
                  <a:sym typeface="Calibri"/>
                </a:rPr>
                <a:t>1/15</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07" name="テキスト ボックス 206">
              <a:extLst>
                <a:ext uri="{FF2B5EF4-FFF2-40B4-BE49-F238E27FC236}">
                  <a16:creationId xmlns:a16="http://schemas.microsoft.com/office/drawing/2014/main" id="{BECE9756-06B8-480A-84E5-3F9A8FB599FF}"/>
                </a:ext>
              </a:extLst>
            </p:cNvPr>
            <p:cNvSpPr txBox="1"/>
            <p:nvPr/>
          </p:nvSpPr>
          <p:spPr>
            <a:xfrm>
              <a:off x="6355112" y="4438261"/>
              <a:ext cx="493391"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①</a:t>
              </a:r>
            </a:p>
          </p:txBody>
        </p:sp>
      </p:grpSp>
      <p:grpSp>
        <p:nvGrpSpPr>
          <p:cNvPr id="208" name="グループ化 207">
            <a:extLst>
              <a:ext uri="{FF2B5EF4-FFF2-40B4-BE49-F238E27FC236}">
                <a16:creationId xmlns:a16="http://schemas.microsoft.com/office/drawing/2014/main" id="{B41C985C-2312-41B7-A9C3-32D3563FDA91}"/>
              </a:ext>
            </a:extLst>
          </p:cNvPr>
          <p:cNvGrpSpPr/>
          <p:nvPr/>
        </p:nvGrpSpPr>
        <p:grpSpPr>
          <a:xfrm>
            <a:off x="5753575" y="4596848"/>
            <a:ext cx="1094208" cy="338554"/>
            <a:chOff x="8068856" y="5825411"/>
            <a:chExt cx="1094208" cy="338554"/>
          </a:xfrm>
        </p:grpSpPr>
        <p:sp>
          <p:nvSpPr>
            <p:cNvPr id="209" name="吹き出し: 角を丸めた四角形 208">
              <a:extLst>
                <a:ext uri="{FF2B5EF4-FFF2-40B4-BE49-F238E27FC236}">
                  <a16:creationId xmlns:a16="http://schemas.microsoft.com/office/drawing/2014/main" id="{F4713E1C-18F9-442D-AA14-CB7F15C6406A}"/>
                </a:ext>
              </a:extLst>
            </p:cNvPr>
            <p:cNvSpPr/>
            <p:nvPr/>
          </p:nvSpPr>
          <p:spPr>
            <a:xfrm>
              <a:off x="8098735" y="5864801"/>
              <a:ext cx="1064329" cy="287461"/>
            </a:xfrm>
            <a:prstGeom prst="wedgeRoundRectCallout">
              <a:avLst>
                <a:gd name="adj1" fmla="val 48904"/>
                <a:gd name="adj2" fmla="val 96236"/>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パビリオン完成</a:t>
              </a:r>
              <a:endParaRPr lang="en-US" altLang="ja-JP" sz="800" dirty="0">
                <a:solidFill>
                  <a:schemeClr val="tx1"/>
                </a:solidFill>
                <a:latin typeface="Meiryo UI"/>
                <a:ea typeface="Meiryo UI"/>
                <a:sym typeface="Calibri"/>
              </a:endParaRPr>
            </a:p>
          </p:txBody>
        </p:sp>
        <p:sp>
          <p:nvSpPr>
            <p:cNvPr id="210" name="テキスト ボックス 209">
              <a:extLst>
                <a:ext uri="{FF2B5EF4-FFF2-40B4-BE49-F238E27FC236}">
                  <a16:creationId xmlns:a16="http://schemas.microsoft.com/office/drawing/2014/main" id="{92026F95-CB96-4B71-8E6E-22F56C01FCCC}"/>
                </a:ext>
              </a:extLst>
            </p:cNvPr>
            <p:cNvSpPr txBox="1"/>
            <p:nvPr/>
          </p:nvSpPr>
          <p:spPr>
            <a:xfrm>
              <a:off x="8068856" y="5825411"/>
              <a:ext cx="371523" cy="338554"/>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③</a:t>
              </a:r>
            </a:p>
          </p:txBody>
        </p:sp>
      </p:grpSp>
      <p:sp>
        <p:nvSpPr>
          <p:cNvPr id="211" name="四角形: 角を丸くする 210">
            <a:extLst>
              <a:ext uri="{FF2B5EF4-FFF2-40B4-BE49-F238E27FC236}">
                <a16:creationId xmlns:a16="http://schemas.microsoft.com/office/drawing/2014/main" id="{48D82D28-45FE-493B-B2AD-4B796EE6D54F}"/>
              </a:ext>
            </a:extLst>
          </p:cNvPr>
          <p:cNvSpPr/>
          <p:nvPr/>
        </p:nvSpPr>
        <p:spPr>
          <a:xfrm>
            <a:off x="237280" y="5405931"/>
            <a:ext cx="905343" cy="268238"/>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広報等</a:t>
            </a:r>
          </a:p>
        </p:txBody>
      </p:sp>
      <p:grpSp>
        <p:nvGrpSpPr>
          <p:cNvPr id="213" name="グループ化 212">
            <a:extLst>
              <a:ext uri="{FF2B5EF4-FFF2-40B4-BE49-F238E27FC236}">
                <a16:creationId xmlns:a16="http://schemas.microsoft.com/office/drawing/2014/main" id="{201DAC7D-295A-4A04-AC5D-B36ECF2BD8C7}"/>
              </a:ext>
            </a:extLst>
          </p:cNvPr>
          <p:cNvGrpSpPr/>
          <p:nvPr/>
        </p:nvGrpSpPr>
        <p:grpSpPr>
          <a:xfrm>
            <a:off x="206546" y="6189423"/>
            <a:ext cx="6807624" cy="45719"/>
            <a:chOff x="505451" y="5041702"/>
            <a:chExt cx="10717255" cy="0"/>
          </a:xfrm>
        </p:grpSpPr>
        <p:cxnSp>
          <p:nvCxnSpPr>
            <p:cNvPr id="214" name="直線矢印コネクタ 213">
              <a:extLst>
                <a:ext uri="{FF2B5EF4-FFF2-40B4-BE49-F238E27FC236}">
                  <a16:creationId xmlns:a16="http://schemas.microsoft.com/office/drawing/2014/main" id="{2AD41491-B425-45A3-A21D-22BB6B0D8C33}"/>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F4F81B56-F22E-4967-8D43-B8C2AD4009C9}"/>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217" name="図 216">
            <a:extLst>
              <a:ext uri="{FF2B5EF4-FFF2-40B4-BE49-F238E27FC236}">
                <a16:creationId xmlns:a16="http://schemas.microsoft.com/office/drawing/2014/main" id="{7C10B612-794B-422E-80BA-606C809E9B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913" y="6085541"/>
            <a:ext cx="204527" cy="204527"/>
          </a:xfrm>
          <a:prstGeom prst="rect">
            <a:avLst/>
          </a:prstGeom>
        </p:spPr>
      </p:pic>
      <p:pic>
        <p:nvPicPr>
          <p:cNvPr id="218" name="図 217">
            <a:extLst>
              <a:ext uri="{FF2B5EF4-FFF2-40B4-BE49-F238E27FC236}">
                <a16:creationId xmlns:a16="http://schemas.microsoft.com/office/drawing/2014/main" id="{D1C1941E-BCD6-4516-8406-31B0B8F21D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740" y="6081734"/>
            <a:ext cx="204527" cy="204527"/>
          </a:xfrm>
          <a:prstGeom prst="rect">
            <a:avLst/>
          </a:prstGeom>
        </p:spPr>
      </p:pic>
      <p:grpSp>
        <p:nvGrpSpPr>
          <p:cNvPr id="223" name="グループ化 222">
            <a:extLst>
              <a:ext uri="{FF2B5EF4-FFF2-40B4-BE49-F238E27FC236}">
                <a16:creationId xmlns:a16="http://schemas.microsoft.com/office/drawing/2014/main" id="{C03510E6-60FE-4793-A5DC-3A5033690EBF}"/>
              </a:ext>
            </a:extLst>
          </p:cNvPr>
          <p:cNvGrpSpPr/>
          <p:nvPr/>
        </p:nvGrpSpPr>
        <p:grpSpPr>
          <a:xfrm>
            <a:off x="290548" y="5693272"/>
            <a:ext cx="1359749" cy="338554"/>
            <a:chOff x="6211887" y="4448138"/>
            <a:chExt cx="1805776" cy="416682"/>
          </a:xfrm>
        </p:grpSpPr>
        <p:sp>
          <p:nvSpPr>
            <p:cNvPr id="224" name="吹き出し: 角を丸めた四角形 223">
              <a:extLst>
                <a:ext uri="{FF2B5EF4-FFF2-40B4-BE49-F238E27FC236}">
                  <a16:creationId xmlns:a16="http://schemas.microsoft.com/office/drawing/2014/main" id="{ACE43ADC-A21F-4D7B-B222-A089AC423EE4}"/>
                </a:ext>
              </a:extLst>
            </p:cNvPr>
            <p:cNvSpPr/>
            <p:nvPr/>
          </p:nvSpPr>
          <p:spPr>
            <a:xfrm>
              <a:off x="6239602" y="4495608"/>
              <a:ext cx="1778061" cy="357720"/>
            </a:xfrm>
            <a:prstGeom prst="wedgeRoundRectCallout">
              <a:avLst>
                <a:gd name="adj1" fmla="val -41069"/>
                <a:gd name="adj2" fmla="val 76655"/>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パビリオンキャッチコピー等発表（</a:t>
              </a:r>
              <a:r>
                <a:rPr lang="en-US" altLang="ja-JP" sz="800" dirty="0">
                  <a:solidFill>
                    <a:schemeClr val="tx1"/>
                  </a:solidFill>
                  <a:latin typeface="Meiryo UI"/>
                  <a:ea typeface="Meiryo UI"/>
                  <a:sym typeface="Calibri"/>
                </a:rPr>
                <a:t>4/17</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25" name="テキスト ボックス 224">
              <a:extLst>
                <a:ext uri="{FF2B5EF4-FFF2-40B4-BE49-F238E27FC236}">
                  <a16:creationId xmlns:a16="http://schemas.microsoft.com/office/drawing/2014/main" id="{F679358B-4861-4C9C-8857-B5C71C8C2D43}"/>
                </a:ext>
              </a:extLst>
            </p:cNvPr>
            <p:cNvSpPr txBox="1"/>
            <p:nvPr/>
          </p:nvSpPr>
          <p:spPr>
            <a:xfrm>
              <a:off x="6211887" y="4448138"/>
              <a:ext cx="493390"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④</a:t>
              </a:r>
            </a:p>
          </p:txBody>
        </p:sp>
      </p:grpSp>
      <p:grpSp>
        <p:nvGrpSpPr>
          <p:cNvPr id="226" name="グループ化 225">
            <a:extLst>
              <a:ext uri="{FF2B5EF4-FFF2-40B4-BE49-F238E27FC236}">
                <a16:creationId xmlns:a16="http://schemas.microsoft.com/office/drawing/2014/main" id="{A0AC120A-6FC9-40B9-8F3A-1A58E3D3F435}"/>
              </a:ext>
            </a:extLst>
          </p:cNvPr>
          <p:cNvGrpSpPr/>
          <p:nvPr/>
        </p:nvGrpSpPr>
        <p:grpSpPr>
          <a:xfrm>
            <a:off x="362908" y="6267928"/>
            <a:ext cx="1272857" cy="338554"/>
            <a:chOff x="6250425" y="4439146"/>
            <a:chExt cx="1690378" cy="416682"/>
          </a:xfrm>
        </p:grpSpPr>
        <p:sp>
          <p:nvSpPr>
            <p:cNvPr id="227" name="吹き出し: 角を丸めた四角形 226">
              <a:extLst>
                <a:ext uri="{FF2B5EF4-FFF2-40B4-BE49-F238E27FC236}">
                  <a16:creationId xmlns:a16="http://schemas.microsoft.com/office/drawing/2014/main" id="{7D4A57BE-6B26-456E-ACAE-C31B8EA2D8B2}"/>
                </a:ext>
              </a:extLst>
            </p:cNvPr>
            <p:cNvSpPr/>
            <p:nvPr/>
          </p:nvSpPr>
          <p:spPr>
            <a:xfrm>
              <a:off x="6299773" y="4491878"/>
              <a:ext cx="1641030" cy="341379"/>
            </a:xfrm>
            <a:prstGeom prst="wedgeRoundRectCallout">
              <a:avLst>
                <a:gd name="adj1" fmla="val -149"/>
                <a:gd name="adj2" fmla="val -66342"/>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パビリオン公式</a:t>
              </a:r>
              <a:r>
                <a:rPr lang="en-US" altLang="ja-JP" sz="800" dirty="0">
                  <a:solidFill>
                    <a:schemeClr val="tx1"/>
                  </a:solidFill>
                  <a:latin typeface="Meiryo UI"/>
                  <a:ea typeface="Meiryo UI"/>
                  <a:sym typeface="Calibri"/>
                </a:rPr>
                <a:t>HP</a:t>
              </a:r>
            </a:p>
            <a:p>
              <a:pPr algn="ctr"/>
              <a:r>
                <a:rPr lang="ja-JP" altLang="en-US" sz="800" dirty="0">
                  <a:solidFill>
                    <a:schemeClr val="tx1"/>
                  </a:solidFill>
                  <a:latin typeface="Meiryo UI"/>
                  <a:ea typeface="Meiryo UI"/>
                  <a:sym typeface="Calibri"/>
                </a:rPr>
                <a:t>リニューアル（</a:t>
              </a:r>
              <a:r>
                <a:rPr lang="en-US" altLang="ja-JP" sz="800" dirty="0">
                  <a:solidFill>
                    <a:schemeClr val="tx1"/>
                  </a:solidFill>
                  <a:latin typeface="Meiryo UI"/>
                  <a:ea typeface="Meiryo UI"/>
                  <a:sym typeface="Calibri"/>
                </a:rPr>
                <a:t>6/3</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28" name="テキスト ボックス 227">
              <a:extLst>
                <a:ext uri="{FF2B5EF4-FFF2-40B4-BE49-F238E27FC236}">
                  <a16:creationId xmlns:a16="http://schemas.microsoft.com/office/drawing/2014/main" id="{04A9099D-BFC1-42B3-92B8-DF1258D0A365}"/>
                </a:ext>
              </a:extLst>
            </p:cNvPr>
            <p:cNvSpPr txBox="1"/>
            <p:nvPr/>
          </p:nvSpPr>
          <p:spPr>
            <a:xfrm>
              <a:off x="6250425" y="4439146"/>
              <a:ext cx="493390"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⑥</a:t>
              </a:r>
            </a:p>
          </p:txBody>
        </p:sp>
      </p:grpSp>
      <p:grpSp>
        <p:nvGrpSpPr>
          <p:cNvPr id="236" name="グループ化 235">
            <a:extLst>
              <a:ext uri="{FF2B5EF4-FFF2-40B4-BE49-F238E27FC236}">
                <a16:creationId xmlns:a16="http://schemas.microsoft.com/office/drawing/2014/main" id="{8176B038-ECDE-4713-B972-C1CB01327ACB}"/>
              </a:ext>
            </a:extLst>
          </p:cNvPr>
          <p:cNvGrpSpPr/>
          <p:nvPr/>
        </p:nvGrpSpPr>
        <p:grpSpPr>
          <a:xfrm>
            <a:off x="5361128" y="5679876"/>
            <a:ext cx="1441542" cy="374461"/>
            <a:chOff x="6278948" y="4468602"/>
            <a:chExt cx="1914400" cy="460875"/>
          </a:xfrm>
        </p:grpSpPr>
        <p:sp>
          <p:nvSpPr>
            <p:cNvPr id="237" name="吹き出し: 角を丸めた四角形 236">
              <a:extLst>
                <a:ext uri="{FF2B5EF4-FFF2-40B4-BE49-F238E27FC236}">
                  <a16:creationId xmlns:a16="http://schemas.microsoft.com/office/drawing/2014/main" id="{DBDAD020-C246-4D83-94C8-4C3CB34CE794}"/>
                </a:ext>
              </a:extLst>
            </p:cNvPr>
            <p:cNvSpPr/>
            <p:nvPr/>
          </p:nvSpPr>
          <p:spPr>
            <a:xfrm>
              <a:off x="6368336" y="4520595"/>
              <a:ext cx="1825012" cy="349821"/>
            </a:xfrm>
            <a:prstGeom prst="wedgeRoundRectCallout">
              <a:avLst>
                <a:gd name="adj1" fmla="val 37177"/>
                <a:gd name="adj2" fmla="val 85716"/>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関係者内覧会開催等</a:t>
              </a:r>
              <a:endParaRPr lang="en-US" altLang="ja-JP" sz="800" dirty="0">
                <a:solidFill>
                  <a:schemeClr val="tx1"/>
                </a:solidFill>
                <a:latin typeface="Meiryo UI"/>
                <a:ea typeface="Meiryo UI"/>
                <a:sym typeface="Calibri"/>
              </a:endParaRPr>
            </a:p>
          </p:txBody>
        </p:sp>
        <p:sp>
          <p:nvSpPr>
            <p:cNvPr id="238" name="テキスト ボックス 237">
              <a:extLst>
                <a:ext uri="{FF2B5EF4-FFF2-40B4-BE49-F238E27FC236}">
                  <a16:creationId xmlns:a16="http://schemas.microsoft.com/office/drawing/2014/main" id="{12432833-401C-4D00-AD37-D3A65D447736}"/>
                </a:ext>
              </a:extLst>
            </p:cNvPr>
            <p:cNvSpPr txBox="1"/>
            <p:nvPr/>
          </p:nvSpPr>
          <p:spPr>
            <a:xfrm>
              <a:off x="6278948" y="4468602"/>
              <a:ext cx="679468" cy="460875"/>
            </a:xfrm>
            <a:prstGeom prst="rect">
              <a:avLst/>
            </a:prstGeom>
            <a:noFill/>
          </p:spPr>
          <p:txBody>
            <a:bodyPr wrap="square" rtlCol="0" anchor="ctr">
              <a:spAutoFit/>
            </a:bodyPr>
            <a:lstStyle/>
            <a:p>
              <a:pPr algn="ctr">
                <a:lnSpc>
                  <a:spcPts val="1100"/>
                </a:lnSpc>
              </a:pPr>
              <a:r>
                <a:rPr lang="ja-JP" altLang="en-US" sz="1050" dirty="0">
                  <a:solidFill>
                    <a:srgbClr val="FF0000"/>
                  </a:solidFill>
                  <a:latin typeface="BIZ UDPゴシック" panose="020B0400000000000000" pitchFamily="50" charset="-128"/>
                  <a:ea typeface="BIZ UDPゴシック" panose="020B0400000000000000" pitchFamily="50" charset="-128"/>
                </a:rPr>
                <a:t>開幕直前</a:t>
              </a:r>
            </a:p>
          </p:txBody>
        </p:sp>
      </p:grpSp>
      <p:pic>
        <p:nvPicPr>
          <p:cNvPr id="239" name="図 238">
            <a:extLst>
              <a:ext uri="{FF2B5EF4-FFF2-40B4-BE49-F238E27FC236}">
                <a16:creationId xmlns:a16="http://schemas.microsoft.com/office/drawing/2014/main" id="{BC5DA8D3-E8FC-4359-96F1-EF2D4CED52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7733" y="6101014"/>
            <a:ext cx="204527" cy="204527"/>
          </a:xfrm>
          <a:prstGeom prst="rect">
            <a:avLst/>
          </a:prstGeom>
        </p:spPr>
      </p:pic>
      <p:grpSp>
        <p:nvGrpSpPr>
          <p:cNvPr id="241" name="グループ化 240">
            <a:extLst>
              <a:ext uri="{FF2B5EF4-FFF2-40B4-BE49-F238E27FC236}">
                <a16:creationId xmlns:a16="http://schemas.microsoft.com/office/drawing/2014/main" id="{98A86DF8-59F2-4BB6-8946-4A3F95D68405}"/>
              </a:ext>
            </a:extLst>
          </p:cNvPr>
          <p:cNvGrpSpPr/>
          <p:nvPr/>
        </p:nvGrpSpPr>
        <p:grpSpPr>
          <a:xfrm>
            <a:off x="5136681" y="6321106"/>
            <a:ext cx="1280504" cy="269345"/>
            <a:chOff x="6692752" y="4529225"/>
            <a:chExt cx="1700538" cy="331501"/>
          </a:xfrm>
        </p:grpSpPr>
        <p:sp>
          <p:nvSpPr>
            <p:cNvPr id="242" name="吹き出し: 角を丸めた四角形 241">
              <a:extLst>
                <a:ext uri="{FF2B5EF4-FFF2-40B4-BE49-F238E27FC236}">
                  <a16:creationId xmlns:a16="http://schemas.microsoft.com/office/drawing/2014/main" id="{973AAE59-41BD-4523-86EE-786FDCC7B436}"/>
                </a:ext>
              </a:extLst>
            </p:cNvPr>
            <p:cNvSpPr/>
            <p:nvPr/>
          </p:nvSpPr>
          <p:spPr>
            <a:xfrm>
              <a:off x="6786982" y="4529225"/>
              <a:ext cx="1606308" cy="331501"/>
            </a:xfrm>
            <a:prstGeom prst="wedgeRoundRectCallout">
              <a:avLst>
                <a:gd name="adj1" fmla="val 37207"/>
                <a:gd name="adj2" fmla="val -76197"/>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0000" rIns="29250" rtlCol="0" anchor="ctr"/>
            <a:lstStyle/>
            <a:p>
              <a:pPr algn="ctr"/>
              <a:r>
                <a:rPr lang="ja-JP" altLang="en-US" sz="800" dirty="0">
                  <a:solidFill>
                    <a:schemeClr val="tx1"/>
                  </a:solidFill>
                  <a:latin typeface="Meiryo UI"/>
                  <a:ea typeface="Meiryo UI"/>
                  <a:sym typeface="Calibri"/>
                </a:rPr>
                <a:t>パビリオン公式</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アプリリリース</a:t>
              </a:r>
              <a:endParaRPr lang="en-US" altLang="ja-JP" sz="800" dirty="0">
                <a:solidFill>
                  <a:schemeClr val="tx1"/>
                </a:solidFill>
                <a:latin typeface="Meiryo UI"/>
                <a:ea typeface="Meiryo UI"/>
                <a:sym typeface="Calibri"/>
              </a:endParaRPr>
            </a:p>
          </p:txBody>
        </p:sp>
        <p:sp>
          <p:nvSpPr>
            <p:cNvPr id="243" name="テキスト ボックス 242">
              <a:extLst>
                <a:ext uri="{FF2B5EF4-FFF2-40B4-BE49-F238E27FC236}">
                  <a16:creationId xmlns:a16="http://schemas.microsoft.com/office/drawing/2014/main" id="{E5E4EA47-D6FD-4259-BA1B-526C1F5DDCD9}"/>
                </a:ext>
              </a:extLst>
            </p:cNvPr>
            <p:cNvSpPr txBox="1"/>
            <p:nvPr/>
          </p:nvSpPr>
          <p:spPr>
            <a:xfrm>
              <a:off x="6692752" y="4551259"/>
              <a:ext cx="924992" cy="287258"/>
            </a:xfrm>
            <a:prstGeom prst="rect">
              <a:avLst/>
            </a:prstGeom>
            <a:noFill/>
          </p:spPr>
          <p:txBody>
            <a:bodyPr wrap="square" rtlCol="0" anchor="ctr">
              <a:spAutoFit/>
            </a:bodyPr>
            <a:lstStyle/>
            <a:p>
              <a:pPr algn="ctr">
                <a:lnSpc>
                  <a:spcPts val="1100"/>
                </a:lnSpc>
              </a:pPr>
              <a:r>
                <a:rPr lang="ja-JP" altLang="en-US" sz="1050" dirty="0">
                  <a:solidFill>
                    <a:srgbClr val="FF0000"/>
                  </a:solidFill>
                  <a:latin typeface="BIZ UDPゴシック" panose="020B0400000000000000" pitchFamily="50" charset="-128"/>
                  <a:ea typeface="BIZ UDPゴシック" panose="020B0400000000000000" pitchFamily="50" charset="-128"/>
                </a:rPr>
                <a:t>開幕前</a:t>
              </a:r>
            </a:p>
          </p:txBody>
        </p:sp>
      </p:grpSp>
      <p:pic>
        <p:nvPicPr>
          <p:cNvPr id="244" name="図 243">
            <a:extLst>
              <a:ext uri="{FF2B5EF4-FFF2-40B4-BE49-F238E27FC236}">
                <a16:creationId xmlns:a16="http://schemas.microsoft.com/office/drawing/2014/main" id="{B445CA5D-CD7A-4166-8789-FFCDFAD258C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50091" y="6101962"/>
            <a:ext cx="204527" cy="204527"/>
          </a:xfrm>
          <a:prstGeom prst="rect">
            <a:avLst/>
          </a:prstGeom>
        </p:spPr>
      </p:pic>
      <p:grpSp>
        <p:nvGrpSpPr>
          <p:cNvPr id="252" name="グループ化 251">
            <a:extLst>
              <a:ext uri="{FF2B5EF4-FFF2-40B4-BE49-F238E27FC236}">
                <a16:creationId xmlns:a16="http://schemas.microsoft.com/office/drawing/2014/main" id="{88D5E216-46E2-4B9E-8AB4-B187865A167F}"/>
              </a:ext>
            </a:extLst>
          </p:cNvPr>
          <p:cNvGrpSpPr/>
          <p:nvPr/>
        </p:nvGrpSpPr>
        <p:grpSpPr>
          <a:xfrm>
            <a:off x="142032" y="4200348"/>
            <a:ext cx="9646782" cy="356682"/>
            <a:chOff x="213209" y="3642567"/>
            <a:chExt cx="11755165" cy="288000"/>
          </a:xfrm>
        </p:grpSpPr>
        <p:sp>
          <p:nvSpPr>
            <p:cNvPr id="253" name="ホームベース 5">
              <a:extLst>
                <a:ext uri="{FF2B5EF4-FFF2-40B4-BE49-F238E27FC236}">
                  <a16:creationId xmlns:a16="http://schemas.microsoft.com/office/drawing/2014/main" id="{7CB86A22-B45A-4D64-8489-812D4CC08489}"/>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254" name="ホームベース 5">
              <a:extLst>
                <a:ext uri="{FF2B5EF4-FFF2-40B4-BE49-F238E27FC236}">
                  <a16:creationId xmlns:a16="http://schemas.microsoft.com/office/drawing/2014/main" id="{F4B11ECE-2CDF-4320-876D-403E2C40AB42}"/>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255" name="ホームベース 5">
              <a:extLst>
                <a:ext uri="{FF2B5EF4-FFF2-40B4-BE49-F238E27FC236}">
                  <a16:creationId xmlns:a16="http://schemas.microsoft.com/office/drawing/2014/main" id="{CB88D266-408C-4641-B2B5-944D460BE161}"/>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pic>
        <p:nvPicPr>
          <p:cNvPr id="259" name="図 258">
            <a:extLst>
              <a:ext uri="{FF2B5EF4-FFF2-40B4-BE49-F238E27FC236}">
                <a16:creationId xmlns:a16="http://schemas.microsoft.com/office/drawing/2014/main" id="{30E375C1-7912-4A87-A74D-507785C18B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17427" y="6078587"/>
            <a:ext cx="204527" cy="204527"/>
          </a:xfrm>
          <a:prstGeom prst="rect">
            <a:avLst/>
          </a:prstGeom>
        </p:spPr>
      </p:pic>
      <p:grpSp>
        <p:nvGrpSpPr>
          <p:cNvPr id="260" name="グループ化 259">
            <a:extLst>
              <a:ext uri="{FF2B5EF4-FFF2-40B4-BE49-F238E27FC236}">
                <a16:creationId xmlns:a16="http://schemas.microsoft.com/office/drawing/2014/main" id="{22ADBC47-BA85-4B94-AC72-E69EE1259D21}"/>
              </a:ext>
            </a:extLst>
          </p:cNvPr>
          <p:cNvGrpSpPr/>
          <p:nvPr/>
        </p:nvGrpSpPr>
        <p:grpSpPr>
          <a:xfrm>
            <a:off x="1839464" y="6304012"/>
            <a:ext cx="1145301" cy="295982"/>
            <a:chOff x="6194198" y="4491877"/>
            <a:chExt cx="1675880" cy="364284"/>
          </a:xfrm>
        </p:grpSpPr>
        <p:sp>
          <p:nvSpPr>
            <p:cNvPr id="261" name="吹き出し: 角を丸めた四角形 260">
              <a:extLst>
                <a:ext uri="{FF2B5EF4-FFF2-40B4-BE49-F238E27FC236}">
                  <a16:creationId xmlns:a16="http://schemas.microsoft.com/office/drawing/2014/main" id="{FADECA63-BFD1-4B18-9175-D8111E30B5F6}"/>
                </a:ext>
              </a:extLst>
            </p:cNvPr>
            <p:cNvSpPr/>
            <p:nvPr/>
          </p:nvSpPr>
          <p:spPr>
            <a:xfrm>
              <a:off x="6299774" y="4491877"/>
              <a:ext cx="1570304" cy="349369"/>
            </a:xfrm>
            <a:prstGeom prst="wedgeRoundRectCallout">
              <a:avLst>
                <a:gd name="adj1" fmla="val 43730"/>
                <a:gd name="adj2" fmla="val -65732"/>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進捗状況等公表</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a:t>
              </a:r>
              <a:r>
                <a:rPr lang="en-US" altLang="ja-JP" sz="800" dirty="0">
                  <a:solidFill>
                    <a:schemeClr val="tx1"/>
                  </a:solidFill>
                  <a:latin typeface="Meiryo UI"/>
                  <a:ea typeface="Meiryo UI"/>
                  <a:sym typeface="Calibri"/>
                </a:rPr>
                <a:t>9/11</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62" name="テキスト ボックス 261">
              <a:extLst>
                <a:ext uri="{FF2B5EF4-FFF2-40B4-BE49-F238E27FC236}">
                  <a16:creationId xmlns:a16="http://schemas.microsoft.com/office/drawing/2014/main" id="{790B19A1-F10B-4597-8A97-3C518488DB6B}"/>
                </a:ext>
              </a:extLst>
            </p:cNvPr>
            <p:cNvSpPr txBox="1"/>
            <p:nvPr/>
          </p:nvSpPr>
          <p:spPr>
            <a:xfrm>
              <a:off x="6194198" y="4568901"/>
              <a:ext cx="679468" cy="287260"/>
            </a:xfrm>
            <a:prstGeom prst="rect">
              <a:avLst/>
            </a:prstGeom>
            <a:noFill/>
          </p:spPr>
          <p:txBody>
            <a:bodyPr wrap="square" rtlCol="0" anchor="ctr">
              <a:spAutoFit/>
            </a:bodyPr>
            <a:lstStyle/>
            <a:p>
              <a:pPr algn="ctr">
                <a:lnSpc>
                  <a:spcPts val="1100"/>
                </a:lnSpc>
              </a:pPr>
              <a:r>
                <a:rPr lang="ja-JP" altLang="en-US" sz="1600" dirty="0">
                  <a:solidFill>
                    <a:srgbClr val="FF0000"/>
                  </a:solidFill>
                  <a:latin typeface="BIZ UDPゴシック" panose="020B0400000000000000" pitchFamily="50" charset="-128"/>
                  <a:ea typeface="BIZ UDPゴシック" panose="020B0400000000000000" pitchFamily="50" charset="-128"/>
                </a:rPr>
                <a:t>⑨</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263" name="グループ化 262">
            <a:extLst>
              <a:ext uri="{FF2B5EF4-FFF2-40B4-BE49-F238E27FC236}">
                <a16:creationId xmlns:a16="http://schemas.microsoft.com/office/drawing/2014/main" id="{365CDE8C-F4DD-4984-8F3E-2041C6C74549}"/>
              </a:ext>
            </a:extLst>
          </p:cNvPr>
          <p:cNvGrpSpPr/>
          <p:nvPr/>
        </p:nvGrpSpPr>
        <p:grpSpPr>
          <a:xfrm>
            <a:off x="3119575" y="6273586"/>
            <a:ext cx="1417129" cy="338554"/>
            <a:chOff x="6213455" y="4436967"/>
            <a:chExt cx="1416579" cy="416682"/>
          </a:xfrm>
        </p:grpSpPr>
        <p:sp>
          <p:nvSpPr>
            <p:cNvPr id="264" name="吹き出し: 角を丸めた四角形 263">
              <a:extLst>
                <a:ext uri="{FF2B5EF4-FFF2-40B4-BE49-F238E27FC236}">
                  <a16:creationId xmlns:a16="http://schemas.microsoft.com/office/drawing/2014/main" id="{B1FCAFDE-8929-4606-912D-CDBC0B546001}"/>
                </a:ext>
              </a:extLst>
            </p:cNvPr>
            <p:cNvSpPr/>
            <p:nvPr/>
          </p:nvSpPr>
          <p:spPr>
            <a:xfrm>
              <a:off x="6299771" y="4491878"/>
              <a:ext cx="1330263" cy="331900"/>
            </a:xfrm>
            <a:prstGeom prst="wedgeRoundRectCallout">
              <a:avLst>
                <a:gd name="adj1" fmla="val 525"/>
                <a:gd name="adj2" fmla="val -73319"/>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アテンダントユニフォーム</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発表（</a:t>
              </a:r>
              <a:r>
                <a:rPr lang="en-US" altLang="ja-JP" sz="800" dirty="0">
                  <a:solidFill>
                    <a:schemeClr val="tx1"/>
                  </a:solidFill>
                  <a:latin typeface="Meiryo UI"/>
                  <a:ea typeface="Meiryo UI"/>
                  <a:sym typeface="Calibri"/>
                </a:rPr>
                <a:t>10/13</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65" name="テキスト ボックス 264">
              <a:extLst>
                <a:ext uri="{FF2B5EF4-FFF2-40B4-BE49-F238E27FC236}">
                  <a16:creationId xmlns:a16="http://schemas.microsoft.com/office/drawing/2014/main" id="{62DF940F-6E97-422F-B39D-DAB14A920BC4}"/>
                </a:ext>
              </a:extLst>
            </p:cNvPr>
            <p:cNvSpPr txBox="1"/>
            <p:nvPr/>
          </p:nvSpPr>
          <p:spPr>
            <a:xfrm>
              <a:off x="6213455" y="4436967"/>
              <a:ext cx="493390"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⑩</a:t>
              </a:r>
            </a:p>
          </p:txBody>
        </p:sp>
      </p:grpSp>
      <p:pic>
        <p:nvPicPr>
          <p:cNvPr id="266" name="図 265">
            <a:extLst>
              <a:ext uri="{FF2B5EF4-FFF2-40B4-BE49-F238E27FC236}">
                <a16:creationId xmlns:a16="http://schemas.microsoft.com/office/drawing/2014/main" id="{CE4F1680-725E-430D-8132-DECECEC425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03336" y="6093788"/>
            <a:ext cx="204527" cy="204527"/>
          </a:xfrm>
          <a:prstGeom prst="rect">
            <a:avLst/>
          </a:prstGeom>
        </p:spPr>
      </p:pic>
      <p:grpSp>
        <p:nvGrpSpPr>
          <p:cNvPr id="267" name="グループ化 266">
            <a:extLst>
              <a:ext uri="{FF2B5EF4-FFF2-40B4-BE49-F238E27FC236}">
                <a16:creationId xmlns:a16="http://schemas.microsoft.com/office/drawing/2014/main" id="{25DBA56F-B726-42D8-BE05-7DF1A926B6AC}"/>
              </a:ext>
            </a:extLst>
          </p:cNvPr>
          <p:cNvGrpSpPr/>
          <p:nvPr/>
        </p:nvGrpSpPr>
        <p:grpSpPr>
          <a:xfrm>
            <a:off x="3988479" y="5678218"/>
            <a:ext cx="1187119" cy="338554"/>
            <a:chOff x="6245866" y="4441802"/>
            <a:chExt cx="1989372" cy="416682"/>
          </a:xfrm>
        </p:grpSpPr>
        <p:sp>
          <p:nvSpPr>
            <p:cNvPr id="268" name="吹き出し: 角を丸めた四角形 267">
              <a:extLst>
                <a:ext uri="{FF2B5EF4-FFF2-40B4-BE49-F238E27FC236}">
                  <a16:creationId xmlns:a16="http://schemas.microsoft.com/office/drawing/2014/main" id="{3734D0BC-6E24-402D-96C1-84D8D9813799}"/>
                </a:ext>
              </a:extLst>
            </p:cNvPr>
            <p:cNvSpPr/>
            <p:nvPr/>
          </p:nvSpPr>
          <p:spPr>
            <a:xfrm>
              <a:off x="6299775" y="4491877"/>
              <a:ext cx="1935463" cy="360108"/>
            </a:xfrm>
            <a:prstGeom prst="wedgeRoundRectCallout">
              <a:avLst>
                <a:gd name="adj1" fmla="val 40112"/>
                <a:gd name="adj2" fmla="val 84818"/>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各展示コンテンツ</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詳細等発表</a:t>
              </a:r>
              <a:endParaRPr lang="en-US" altLang="ja-JP" sz="800" dirty="0">
                <a:solidFill>
                  <a:schemeClr val="tx1"/>
                </a:solidFill>
                <a:latin typeface="Meiryo UI"/>
                <a:ea typeface="Meiryo UI"/>
                <a:sym typeface="Calibri"/>
              </a:endParaRPr>
            </a:p>
          </p:txBody>
        </p:sp>
        <p:sp>
          <p:nvSpPr>
            <p:cNvPr id="269" name="テキスト ボックス 268">
              <a:extLst>
                <a:ext uri="{FF2B5EF4-FFF2-40B4-BE49-F238E27FC236}">
                  <a16:creationId xmlns:a16="http://schemas.microsoft.com/office/drawing/2014/main" id="{E93942E3-85BB-425B-9831-0137DAB15B19}"/>
                </a:ext>
              </a:extLst>
            </p:cNvPr>
            <p:cNvSpPr txBox="1"/>
            <p:nvPr/>
          </p:nvSpPr>
          <p:spPr>
            <a:xfrm>
              <a:off x="6245866" y="4441802"/>
              <a:ext cx="679468"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⑫</a:t>
              </a:r>
            </a:p>
          </p:txBody>
        </p:sp>
      </p:grpSp>
      <p:grpSp>
        <p:nvGrpSpPr>
          <p:cNvPr id="270" name="グループ化 269">
            <a:extLst>
              <a:ext uri="{FF2B5EF4-FFF2-40B4-BE49-F238E27FC236}">
                <a16:creationId xmlns:a16="http://schemas.microsoft.com/office/drawing/2014/main" id="{C87AFCDE-11F0-41CF-90F4-BC0674D0E2EF}"/>
              </a:ext>
            </a:extLst>
          </p:cNvPr>
          <p:cNvGrpSpPr/>
          <p:nvPr/>
        </p:nvGrpSpPr>
        <p:grpSpPr>
          <a:xfrm>
            <a:off x="4485840" y="4606009"/>
            <a:ext cx="1169901" cy="338554"/>
            <a:chOff x="5921189" y="4450271"/>
            <a:chExt cx="1632595" cy="416682"/>
          </a:xfrm>
        </p:grpSpPr>
        <p:sp>
          <p:nvSpPr>
            <p:cNvPr id="271" name="吹き出し: 角を丸めた四角形 270">
              <a:extLst>
                <a:ext uri="{FF2B5EF4-FFF2-40B4-BE49-F238E27FC236}">
                  <a16:creationId xmlns:a16="http://schemas.microsoft.com/office/drawing/2014/main" id="{F519E818-1429-44B8-A893-79B227AA4526}"/>
                </a:ext>
              </a:extLst>
            </p:cNvPr>
            <p:cNvSpPr/>
            <p:nvPr/>
          </p:nvSpPr>
          <p:spPr>
            <a:xfrm>
              <a:off x="5921189" y="4500042"/>
              <a:ext cx="1632595" cy="340954"/>
            </a:xfrm>
            <a:prstGeom prst="wedgeRoundRectCallout">
              <a:avLst>
                <a:gd name="adj1" fmla="val -47460"/>
                <a:gd name="adj2" fmla="val 81521"/>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展示工事開始（</a:t>
              </a:r>
              <a:r>
                <a:rPr lang="en-US" altLang="ja-JP" sz="800" dirty="0">
                  <a:solidFill>
                    <a:schemeClr val="tx1"/>
                  </a:solidFill>
                  <a:latin typeface="Meiryo UI"/>
                  <a:ea typeface="Meiryo UI"/>
                  <a:sym typeface="Calibri"/>
                </a:rPr>
                <a:t>11/1</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272" name="テキスト ボックス 271">
              <a:extLst>
                <a:ext uri="{FF2B5EF4-FFF2-40B4-BE49-F238E27FC236}">
                  <a16:creationId xmlns:a16="http://schemas.microsoft.com/office/drawing/2014/main" id="{753B8223-F250-4445-A420-5C88624D399A}"/>
                </a:ext>
              </a:extLst>
            </p:cNvPr>
            <p:cNvSpPr txBox="1"/>
            <p:nvPr/>
          </p:nvSpPr>
          <p:spPr>
            <a:xfrm>
              <a:off x="5934230" y="4450271"/>
              <a:ext cx="493390"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⑪</a:t>
              </a:r>
            </a:p>
          </p:txBody>
        </p:sp>
      </p:grpSp>
      <p:pic>
        <p:nvPicPr>
          <p:cNvPr id="91" name="図 90">
            <a:extLst>
              <a:ext uri="{FF2B5EF4-FFF2-40B4-BE49-F238E27FC236}">
                <a16:creationId xmlns:a16="http://schemas.microsoft.com/office/drawing/2014/main" id="{373E1BE5-A840-4D7C-889F-F49E7C5957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45774" y="2042169"/>
            <a:ext cx="3311245" cy="1998257"/>
          </a:xfrm>
          <a:prstGeom prst="rect">
            <a:avLst/>
          </a:prstGeom>
          <a:effectLst/>
        </p:spPr>
      </p:pic>
      <p:sp>
        <p:nvSpPr>
          <p:cNvPr id="77" name="テキスト ボックス 76">
            <a:extLst>
              <a:ext uri="{FF2B5EF4-FFF2-40B4-BE49-F238E27FC236}">
                <a16:creationId xmlns:a16="http://schemas.microsoft.com/office/drawing/2014/main" id="{8DF95BA6-E09C-4563-A160-DB86B9EAA035}"/>
              </a:ext>
            </a:extLst>
          </p:cNvPr>
          <p:cNvSpPr txBox="1"/>
          <p:nvPr/>
        </p:nvSpPr>
        <p:spPr>
          <a:xfrm>
            <a:off x="6170982" y="3734579"/>
            <a:ext cx="2682721" cy="301301"/>
          </a:xfrm>
          <a:prstGeom prst="rect">
            <a:avLst/>
          </a:prstGeom>
          <a:noFill/>
        </p:spPr>
        <p:txBody>
          <a:bodyPr wrap="square" rtlCol="0">
            <a:spAutoFit/>
          </a:bodyPr>
          <a:lstStyle/>
          <a:p>
            <a:pPr algn="ctr" defTabSz="371484">
              <a:lnSpc>
                <a:spcPts val="1950"/>
              </a:lnSpc>
            </a:pPr>
            <a:r>
              <a:rPr lang="ja-JP" altLang="en-US" sz="900" dirty="0">
                <a:solidFill>
                  <a:srgbClr val="002060"/>
                </a:solidFill>
                <a:latin typeface="BIZ UDPゴシック" panose="020B0400000000000000" pitchFamily="50" charset="-128"/>
                <a:ea typeface="BIZ UDPゴシック" panose="020B0400000000000000" pitchFamily="50" charset="-128"/>
              </a:rPr>
              <a:t>「</a:t>
            </a:r>
            <a:r>
              <a:rPr lang="en-US" altLang="ja-JP" sz="900" dirty="0" err="1">
                <a:solidFill>
                  <a:srgbClr val="002060"/>
                </a:solidFill>
                <a:latin typeface="BIZ UDPゴシック" panose="020B0400000000000000" pitchFamily="50" charset="-128"/>
                <a:ea typeface="BIZ UDPゴシック" panose="020B0400000000000000" pitchFamily="50" charset="-128"/>
              </a:rPr>
              <a:t>iPS</a:t>
            </a:r>
            <a:r>
              <a:rPr lang="en-US" altLang="ja-JP" sz="900" dirty="0">
                <a:solidFill>
                  <a:srgbClr val="002060"/>
                </a:solidFill>
                <a:latin typeface="BIZ UDPゴシック" panose="020B0400000000000000" pitchFamily="50" charset="-128"/>
                <a:ea typeface="BIZ UDPゴシック" panose="020B0400000000000000" pitchFamily="50" charset="-128"/>
              </a:rPr>
              <a:t> Cells for the Future</a:t>
            </a:r>
            <a:r>
              <a:rPr lang="ja-JP" altLang="en-US" sz="900" dirty="0">
                <a:solidFill>
                  <a:srgbClr val="002060"/>
                </a:solidFill>
                <a:latin typeface="BIZ UDPゴシック" panose="020B0400000000000000" pitchFamily="50" charset="-128"/>
                <a:ea typeface="BIZ UDPゴシック" panose="020B0400000000000000" pitchFamily="50" charset="-128"/>
              </a:rPr>
              <a:t>」展示イメージ</a:t>
            </a:r>
            <a:endParaRPr lang="en-US" altLang="ja-JP" sz="900" dirty="0">
              <a:solidFill>
                <a:srgbClr val="002060"/>
              </a:solidFill>
              <a:latin typeface="BIZ UDPゴシック" panose="020B0400000000000000" pitchFamily="50" charset="-128"/>
              <a:ea typeface="BIZ UDPゴシック" panose="020B0400000000000000" pitchFamily="50" charset="-128"/>
            </a:endParaRPr>
          </a:p>
        </p:txBody>
      </p:sp>
      <p:grpSp>
        <p:nvGrpSpPr>
          <p:cNvPr id="92" name="グループ化 91">
            <a:extLst>
              <a:ext uri="{FF2B5EF4-FFF2-40B4-BE49-F238E27FC236}">
                <a16:creationId xmlns:a16="http://schemas.microsoft.com/office/drawing/2014/main" id="{C672013C-06E6-4441-B632-816899362654}"/>
              </a:ext>
            </a:extLst>
          </p:cNvPr>
          <p:cNvGrpSpPr/>
          <p:nvPr/>
        </p:nvGrpSpPr>
        <p:grpSpPr>
          <a:xfrm>
            <a:off x="2303814" y="4588040"/>
            <a:ext cx="1581010" cy="394749"/>
            <a:chOff x="5986510" y="4245217"/>
            <a:chExt cx="1945859" cy="485846"/>
          </a:xfrm>
        </p:grpSpPr>
        <p:sp>
          <p:nvSpPr>
            <p:cNvPr id="93" name="吹き出し: 角を丸めた四角形 92">
              <a:extLst>
                <a:ext uri="{FF2B5EF4-FFF2-40B4-BE49-F238E27FC236}">
                  <a16:creationId xmlns:a16="http://schemas.microsoft.com/office/drawing/2014/main" id="{A154831F-08E8-4707-AD8E-63CAC71AB895}"/>
                </a:ext>
              </a:extLst>
            </p:cNvPr>
            <p:cNvSpPr/>
            <p:nvPr/>
          </p:nvSpPr>
          <p:spPr>
            <a:xfrm>
              <a:off x="6001018" y="4275706"/>
              <a:ext cx="1931351" cy="455357"/>
            </a:xfrm>
            <a:prstGeom prst="wedgeRoundRectCallout">
              <a:avLst>
                <a:gd name="adj1" fmla="val 54068"/>
                <a:gd name="adj2" fmla="val 79390"/>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建築工事完了</a:t>
              </a:r>
            </a:p>
            <a:p>
              <a:pPr algn="ctr"/>
              <a:r>
                <a:rPr lang="ja-JP" altLang="en-US" sz="813" b="1" dirty="0">
                  <a:solidFill>
                    <a:schemeClr val="tx1"/>
                  </a:solidFill>
                  <a:latin typeface="Meiryo UI"/>
                  <a:ea typeface="Meiryo UI"/>
                  <a:sym typeface="Calibri"/>
                </a:rPr>
                <a:t>内覧会等開催（</a:t>
              </a:r>
              <a:r>
                <a:rPr lang="en-US" altLang="ja-JP" sz="813" b="1" dirty="0">
                  <a:solidFill>
                    <a:schemeClr val="tx1"/>
                  </a:solidFill>
                  <a:latin typeface="Meiryo UI"/>
                  <a:ea typeface="Meiryo UI"/>
                  <a:sym typeface="Calibri"/>
                </a:rPr>
                <a:t>10/23</a:t>
              </a:r>
              <a:r>
                <a:rPr lang="ja-JP" altLang="en-US" sz="813" b="1" dirty="0">
                  <a:solidFill>
                    <a:schemeClr val="tx1"/>
                  </a:solidFill>
                  <a:latin typeface="Meiryo UI"/>
                  <a:ea typeface="Meiryo UI"/>
                  <a:sym typeface="Calibri"/>
                </a:rPr>
                <a:t>）</a:t>
              </a:r>
              <a:endParaRPr lang="en-US" altLang="ja-JP" sz="813" b="1" dirty="0">
                <a:solidFill>
                  <a:schemeClr val="tx1"/>
                </a:solidFill>
                <a:latin typeface="Meiryo UI"/>
                <a:ea typeface="Meiryo UI"/>
                <a:sym typeface="Calibri"/>
              </a:endParaRPr>
            </a:p>
          </p:txBody>
        </p:sp>
        <p:sp>
          <p:nvSpPr>
            <p:cNvPr id="94" name="テキスト ボックス 93">
              <a:extLst>
                <a:ext uri="{FF2B5EF4-FFF2-40B4-BE49-F238E27FC236}">
                  <a16:creationId xmlns:a16="http://schemas.microsoft.com/office/drawing/2014/main" id="{83832EB4-A973-47F7-B898-2AEF30AA9ABA}"/>
                </a:ext>
              </a:extLst>
            </p:cNvPr>
            <p:cNvSpPr txBox="1"/>
            <p:nvPr/>
          </p:nvSpPr>
          <p:spPr>
            <a:xfrm>
              <a:off x="5986510" y="4245217"/>
              <a:ext cx="419952"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❿</a:t>
              </a:r>
            </a:p>
          </p:txBody>
        </p:sp>
      </p:grpSp>
      <p:pic>
        <p:nvPicPr>
          <p:cNvPr id="95" name="図 94">
            <a:extLst>
              <a:ext uri="{FF2B5EF4-FFF2-40B4-BE49-F238E27FC236}">
                <a16:creationId xmlns:a16="http://schemas.microsoft.com/office/drawing/2014/main" id="{C084267F-7401-44F5-888F-C0FBE712FE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95764" y="6093788"/>
            <a:ext cx="204527" cy="204527"/>
          </a:xfrm>
          <a:prstGeom prst="rect">
            <a:avLst/>
          </a:prstGeom>
        </p:spPr>
      </p:pic>
      <p:pic>
        <p:nvPicPr>
          <p:cNvPr id="96" name="図 95">
            <a:extLst>
              <a:ext uri="{FF2B5EF4-FFF2-40B4-BE49-F238E27FC236}">
                <a16:creationId xmlns:a16="http://schemas.microsoft.com/office/drawing/2014/main" id="{1DB0AD01-DF79-473B-ACE8-7DA634D6F9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13401" y="6085540"/>
            <a:ext cx="204527" cy="204527"/>
          </a:xfrm>
          <a:prstGeom prst="rect">
            <a:avLst/>
          </a:prstGeom>
        </p:spPr>
      </p:pic>
      <p:grpSp>
        <p:nvGrpSpPr>
          <p:cNvPr id="97" name="グループ化 96">
            <a:extLst>
              <a:ext uri="{FF2B5EF4-FFF2-40B4-BE49-F238E27FC236}">
                <a16:creationId xmlns:a16="http://schemas.microsoft.com/office/drawing/2014/main" id="{C9932363-EC48-406A-98FE-6F2EC37C2019}"/>
              </a:ext>
            </a:extLst>
          </p:cNvPr>
          <p:cNvGrpSpPr/>
          <p:nvPr/>
        </p:nvGrpSpPr>
        <p:grpSpPr>
          <a:xfrm>
            <a:off x="1942032" y="5687320"/>
            <a:ext cx="1476343" cy="338554"/>
            <a:chOff x="6088550" y="4477141"/>
            <a:chExt cx="1960611" cy="416682"/>
          </a:xfrm>
        </p:grpSpPr>
        <p:sp>
          <p:nvSpPr>
            <p:cNvPr id="98" name="吹き出し: 角を丸めた四角形 97">
              <a:extLst>
                <a:ext uri="{FF2B5EF4-FFF2-40B4-BE49-F238E27FC236}">
                  <a16:creationId xmlns:a16="http://schemas.microsoft.com/office/drawing/2014/main" id="{E6F54540-D0C3-4BA6-916F-6CF016BA0004}"/>
                </a:ext>
              </a:extLst>
            </p:cNvPr>
            <p:cNvSpPr/>
            <p:nvPr/>
          </p:nvSpPr>
          <p:spPr>
            <a:xfrm>
              <a:off x="6122287" y="4524676"/>
              <a:ext cx="1926874" cy="365689"/>
            </a:xfrm>
            <a:prstGeom prst="wedgeRoundRectCallout">
              <a:avLst>
                <a:gd name="adj1" fmla="val 39610"/>
                <a:gd name="adj2" fmla="val 73377"/>
                <a:gd name="adj3" fmla="val 16667"/>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00" dirty="0">
                  <a:solidFill>
                    <a:schemeClr val="tx1"/>
                  </a:solidFill>
                  <a:latin typeface="Meiryo UI"/>
                  <a:ea typeface="Meiryo UI"/>
                  <a:sym typeface="Calibri"/>
                </a:rPr>
                <a:t>アテンダント就任</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セレモニー開催（</a:t>
              </a:r>
              <a:r>
                <a:rPr lang="en-US" altLang="ja-JP" sz="800" dirty="0">
                  <a:solidFill>
                    <a:schemeClr val="tx1"/>
                  </a:solidFill>
                  <a:latin typeface="Meiryo UI"/>
                  <a:ea typeface="Meiryo UI"/>
                  <a:sym typeface="Calibri"/>
                </a:rPr>
                <a:t>9/21</a:t>
              </a:r>
              <a:r>
                <a:rPr lang="ja-JP" altLang="en-US" sz="800" dirty="0">
                  <a:solidFill>
                    <a:schemeClr val="tx1"/>
                  </a:solidFill>
                  <a:latin typeface="Meiryo UI"/>
                  <a:ea typeface="Meiryo UI"/>
                  <a:sym typeface="Calibri"/>
                </a:rPr>
                <a:t>）</a:t>
              </a:r>
              <a:endParaRPr lang="en-US" altLang="ja-JP" sz="800" dirty="0">
                <a:solidFill>
                  <a:schemeClr val="tx1"/>
                </a:solidFill>
                <a:latin typeface="Meiryo UI"/>
                <a:ea typeface="Meiryo UI"/>
                <a:sym typeface="Calibri"/>
              </a:endParaRPr>
            </a:p>
          </p:txBody>
        </p:sp>
        <p:sp>
          <p:nvSpPr>
            <p:cNvPr id="99" name="テキスト ボックス 98">
              <a:extLst>
                <a:ext uri="{FF2B5EF4-FFF2-40B4-BE49-F238E27FC236}">
                  <a16:creationId xmlns:a16="http://schemas.microsoft.com/office/drawing/2014/main" id="{6E1C5C06-C3E7-4281-B20B-09DB0A8D7F23}"/>
                </a:ext>
              </a:extLst>
            </p:cNvPr>
            <p:cNvSpPr txBox="1"/>
            <p:nvPr/>
          </p:nvSpPr>
          <p:spPr>
            <a:xfrm>
              <a:off x="6088550" y="4477141"/>
              <a:ext cx="493389" cy="416682"/>
            </a:xfrm>
            <a:prstGeom prst="rect">
              <a:avLst/>
            </a:prstGeom>
            <a:noFill/>
          </p:spPr>
          <p:txBody>
            <a:bodyPr wrap="square" rtlCol="0" anchor="ctr">
              <a:spAutoFit/>
            </a:bodyPr>
            <a:lstStyle/>
            <a:p>
              <a:pPr algn="ctr"/>
              <a:r>
                <a:rPr lang="ja-JP" altLang="en-US" sz="1600" dirty="0">
                  <a:solidFill>
                    <a:srgbClr val="FF0000"/>
                  </a:solidFill>
                  <a:latin typeface="BIZ UDPゴシック" panose="020B0400000000000000" pitchFamily="50" charset="-128"/>
                  <a:ea typeface="BIZ UDPゴシック" panose="020B0400000000000000" pitchFamily="50" charset="-128"/>
                </a:rPr>
                <a:t>⑨</a:t>
              </a:r>
            </a:p>
          </p:txBody>
        </p:sp>
      </p:grpSp>
      <p:sp>
        <p:nvSpPr>
          <p:cNvPr id="101" name="スライド番号プレースホルダー 17">
            <a:extLst>
              <a:ext uri="{FF2B5EF4-FFF2-40B4-BE49-F238E27FC236}">
                <a16:creationId xmlns:a16="http://schemas.microsoft.com/office/drawing/2014/main" id="{18E267E0-2836-4185-8CC7-6E80031A8A12}"/>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22</a:t>
            </a:fld>
            <a:endParaRPr lang="ja-JP" altLang="en-US" dirty="0"/>
          </a:p>
        </p:txBody>
      </p:sp>
    </p:spTree>
    <p:extLst>
      <p:ext uri="{BB962C8B-B14F-4D97-AF65-F5344CB8AC3E}">
        <p14:creationId xmlns:p14="http://schemas.microsoft.com/office/powerpoint/2010/main" val="286595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1133233" y="673100"/>
            <a:ext cx="8523962" cy="717550"/>
          </a:xfrm>
        </p:spPr>
        <p:txBody>
          <a:bodyPr wrap="square" anchor="ctr">
            <a:noAutofit/>
          </a:bodyPr>
          <a:lstStyle/>
          <a:p>
            <a:pPr algn="r"/>
            <a:r>
              <a:rPr lang="ja-JP" altLang="en-US" sz="2400" dirty="0">
                <a:latin typeface="BIZ UDPゴシック" panose="020B0400000000000000" pitchFamily="50" charset="-128"/>
                <a:ea typeface="BIZ UDPゴシック" panose="020B0400000000000000" pitchFamily="50" charset="-128"/>
              </a:rPr>
              <a:t>引き渡しセレモニー・内覧会・点灯式を開催（</a:t>
            </a:r>
            <a:r>
              <a:rPr lang="en-US" altLang="ja-JP" sz="2400" dirty="0">
                <a:latin typeface="BIZ UDPゴシック" panose="020B0400000000000000" pitchFamily="50" charset="-128"/>
                <a:ea typeface="BIZ UDPゴシック" panose="020B0400000000000000" pitchFamily="50" charset="-128"/>
              </a:rPr>
              <a:t>10/23</a:t>
            </a:r>
            <a:r>
              <a:rPr lang="ja-JP" altLang="en-US" sz="2400" dirty="0">
                <a:latin typeface="BIZ UDPゴシック" panose="020B0400000000000000" pitchFamily="50" charset="-128"/>
                <a:ea typeface="BIZ UDPゴシック" panose="020B0400000000000000" pitchFamily="50" charset="-128"/>
              </a:rPr>
              <a:t>）</a:t>
            </a: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7559" y="766630"/>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sp>
        <p:nvSpPr>
          <p:cNvPr id="28" name="正方形/長方形 27">
            <a:extLst>
              <a:ext uri="{FF2B5EF4-FFF2-40B4-BE49-F238E27FC236}">
                <a16:creationId xmlns:a16="http://schemas.microsoft.com/office/drawing/2014/main" id="{C00E0DE8-4329-4DFD-8E07-C385DDBA0628}"/>
              </a:ext>
            </a:extLst>
          </p:cNvPr>
          <p:cNvSpPr/>
          <p:nvPr/>
        </p:nvSpPr>
        <p:spPr>
          <a:xfrm>
            <a:off x="312205" y="524146"/>
            <a:ext cx="3581065" cy="1641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32" name="グループ化 31">
            <a:extLst>
              <a:ext uri="{FF2B5EF4-FFF2-40B4-BE49-F238E27FC236}">
                <a16:creationId xmlns:a16="http://schemas.microsoft.com/office/drawing/2014/main" id="{0FC03036-B08B-4A2F-B38B-894F8AEA3490}"/>
              </a:ext>
            </a:extLst>
          </p:cNvPr>
          <p:cNvGrpSpPr/>
          <p:nvPr/>
        </p:nvGrpSpPr>
        <p:grpSpPr>
          <a:xfrm>
            <a:off x="289422" y="214011"/>
            <a:ext cx="4759493" cy="452920"/>
            <a:chOff x="327404" y="276590"/>
            <a:chExt cx="8411674" cy="633871"/>
          </a:xfrm>
        </p:grpSpPr>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1133798" y="276590"/>
              <a:ext cx="7605280"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BIZ UDPゴシック" panose="020B0400000000000000" pitchFamily="50" charset="-128"/>
                  <a:ea typeface="BIZ UDPゴシック" panose="020B0400000000000000" pitchFamily="50" charset="-128"/>
                  <a:cs typeface="+mn-cs"/>
                </a:rPr>
                <a:t>大阪ヘルスケアパビリオン</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4" name="グラフィックス 33" descr="電球と歯車 単色塗りつぶし">
              <a:extLst>
                <a:ext uri="{FF2B5EF4-FFF2-40B4-BE49-F238E27FC236}">
                  <a16:creationId xmlns:a16="http://schemas.microsoft.com/office/drawing/2014/main" id="{8E10F93E-3296-465C-B46F-42434864870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7404" y="280777"/>
              <a:ext cx="806394" cy="595067"/>
            </a:xfrm>
            <a:prstGeom prst="rect">
              <a:avLst/>
            </a:prstGeom>
          </p:spPr>
        </p:pic>
      </p:grpSp>
      <p:sp>
        <p:nvSpPr>
          <p:cNvPr id="38" name="正方形/長方形 37">
            <a:extLst>
              <a:ext uri="{FF2B5EF4-FFF2-40B4-BE49-F238E27FC236}">
                <a16:creationId xmlns:a16="http://schemas.microsoft.com/office/drawing/2014/main" id="{D402BB04-9709-4FFC-B652-01614B0F863C}"/>
              </a:ext>
            </a:extLst>
          </p:cNvPr>
          <p:cNvSpPr/>
          <p:nvPr/>
        </p:nvSpPr>
        <p:spPr>
          <a:xfrm>
            <a:off x="480568" y="2469819"/>
            <a:ext cx="4417115" cy="1900422"/>
          </a:xfrm>
          <a:prstGeom prst="rect">
            <a:avLst/>
          </a:prstGeom>
          <a:solidFill>
            <a:schemeClr val="accent3">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cxnSp>
        <p:nvCxnSpPr>
          <p:cNvPr id="42" name="直線コネクタ 41">
            <a:extLst>
              <a:ext uri="{FF2B5EF4-FFF2-40B4-BE49-F238E27FC236}">
                <a16:creationId xmlns:a16="http://schemas.microsoft.com/office/drawing/2014/main" id="{DD7A0384-4787-48F3-94EA-0886DC152FEF}"/>
              </a:ext>
            </a:extLst>
          </p:cNvPr>
          <p:cNvCxnSpPr>
            <a:cxnSpLocks/>
          </p:cNvCxnSpPr>
          <p:nvPr/>
        </p:nvCxnSpPr>
        <p:spPr>
          <a:xfrm>
            <a:off x="465913" y="1393192"/>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5A608BC1-9C98-4B54-9738-AD1D2574B75B}"/>
              </a:ext>
            </a:extLst>
          </p:cNvPr>
          <p:cNvSpPr/>
          <p:nvPr/>
        </p:nvSpPr>
        <p:spPr>
          <a:xfrm>
            <a:off x="478507" y="2122978"/>
            <a:ext cx="4428603"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defTabSz="742950">
              <a:defRPr/>
            </a:pPr>
            <a:r>
              <a:rPr lang="ja-JP" altLang="en-US" sz="1500" b="1" dirty="0">
                <a:solidFill>
                  <a:sysClr val="windowText" lastClr="000000"/>
                </a:solidFill>
                <a:latin typeface="Meiryo UI" panose="020B0604030504040204" pitchFamily="50" charset="-128"/>
                <a:ea typeface="Meiryo UI" panose="020B0604030504040204" pitchFamily="50" charset="-128"/>
              </a:rPr>
              <a:t>引き渡しセレモニー</a:t>
            </a:r>
            <a:endParaRPr lang="en-US" altLang="ja-JP" sz="1500" b="1" dirty="0">
              <a:solidFill>
                <a:sysClr val="windowText" lastClr="000000"/>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111C0ED0-0D45-44DE-8FA5-689299380809}"/>
              </a:ext>
            </a:extLst>
          </p:cNvPr>
          <p:cNvSpPr/>
          <p:nvPr/>
        </p:nvSpPr>
        <p:spPr>
          <a:xfrm>
            <a:off x="5093525" y="2122978"/>
            <a:ext cx="4413668"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500" b="1" dirty="0">
                <a:solidFill>
                  <a:sysClr val="windowText" lastClr="000000"/>
                </a:solidFill>
                <a:latin typeface="Meiryo UI" panose="020B0604030504040204" pitchFamily="50" charset="-128"/>
                <a:ea typeface="Meiryo UI" panose="020B0604030504040204" pitchFamily="50" charset="-128"/>
              </a:rPr>
              <a:t>内覧会</a:t>
            </a:r>
            <a:endParaRPr lang="en-US" altLang="ja-JP" sz="1500" b="1" dirty="0">
              <a:solidFill>
                <a:sysClr val="windowText" lastClr="000000"/>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CF10020C-C22A-4038-9DF0-7FB58EA7B7A9}"/>
              </a:ext>
            </a:extLst>
          </p:cNvPr>
          <p:cNvGrpSpPr/>
          <p:nvPr/>
        </p:nvGrpSpPr>
        <p:grpSpPr>
          <a:xfrm>
            <a:off x="5090078" y="4874169"/>
            <a:ext cx="4413669" cy="1235689"/>
            <a:chOff x="5090078" y="4528848"/>
            <a:chExt cx="4413669" cy="1235689"/>
          </a:xfrm>
        </p:grpSpPr>
        <p:sp>
          <p:nvSpPr>
            <p:cNvPr id="52" name="四角形: 角を丸くする 51">
              <a:extLst>
                <a:ext uri="{FF2B5EF4-FFF2-40B4-BE49-F238E27FC236}">
                  <a16:creationId xmlns:a16="http://schemas.microsoft.com/office/drawing/2014/main" id="{5B7C235F-57F1-42AB-862E-31D4A512F934}"/>
                </a:ext>
              </a:extLst>
            </p:cNvPr>
            <p:cNvSpPr/>
            <p:nvPr/>
          </p:nvSpPr>
          <p:spPr>
            <a:xfrm>
              <a:off x="5090078" y="4528848"/>
              <a:ext cx="4413669" cy="1235689"/>
            </a:xfrm>
            <a:prstGeom prst="roundRect">
              <a:avLst>
                <a:gd name="adj" fmla="val 606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63" dirty="0">
                  <a:solidFill>
                    <a:schemeClr val="tx1"/>
                  </a:solidFill>
                  <a:latin typeface="BIZ UDPゴシック" panose="020B0400000000000000" pitchFamily="50" charset="-128"/>
                  <a:ea typeface="BIZ UDPゴシック" panose="020B0400000000000000" pitchFamily="50" charset="-128"/>
                </a:rPr>
                <a:t> ・２０２４年１１月　　展示工事開始</a:t>
              </a:r>
              <a:endParaRPr lang="en-US" altLang="ja-JP" sz="1463" dirty="0">
                <a:solidFill>
                  <a:schemeClr val="tx1"/>
                </a:solidFill>
                <a:latin typeface="BIZ UDPゴシック" panose="020B0400000000000000" pitchFamily="50" charset="-128"/>
                <a:ea typeface="BIZ UDPゴシック" panose="020B0400000000000000" pitchFamily="50" charset="-128"/>
              </a:endParaRPr>
            </a:p>
            <a:p>
              <a:r>
                <a:rPr lang="ja-JP" altLang="en-US" sz="1463" dirty="0">
                  <a:solidFill>
                    <a:schemeClr val="tx1"/>
                  </a:solidFill>
                  <a:latin typeface="BIZ UDPゴシック" panose="020B0400000000000000" pitchFamily="50" charset="-128"/>
                  <a:ea typeface="BIZ UDPゴシック" panose="020B0400000000000000" pitchFamily="50" charset="-128"/>
                </a:rPr>
                <a:t> ・２０２５年３月     パビリオン完成</a:t>
              </a:r>
              <a:endParaRPr lang="en-US" altLang="ja-JP" sz="1463" dirty="0">
                <a:solidFill>
                  <a:schemeClr val="tx1"/>
                </a:solidFill>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0AF9EC1F-9308-4510-B542-7A752ADEDFFF}"/>
                </a:ext>
              </a:extLst>
            </p:cNvPr>
            <p:cNvSpPr txBox="1"/>
            <p:nvPr/>
          </p:nvSpPr>
          <p:spPr>
            <a:xfrm>
              <a:off x="5110556" y="4583497"/>
              <a:ext cx="1475953" cy="343693"/>
            </a:xfrm>
            <a:prstGeom prst="rect">
              <a:avLst/>
            </a:prstGeom>
            <a:noFill/>
            <a:ln>
              <a:noFill/>
            </a:ln>
          </p:spPr>
          <p:txBody>
            <a:bodyPr wrap="square" rtlCol="0">
              <a:spAutoFit/>
            </a:bodyPr>
            <a:lstStyle/>
            <a:p>
              <a:r>
                <a:rPr lang="en-US" altLang="ja-JP" sz="1460" dirty="0">
                  <a:latin typeface="BIZ UDPゴシック" panose="020B0400000000000000" pitchFamily="50" charset="-128"/>
                  <a:ea typeface="BIZ UDPゴシック" panose="020B0400000000000000" pitchFamily="50" charset="-128"/>
                </a:rPr>
                <a:t>【</a:t>
              </a:r>
              <a:r>
                <a:rPr lang="ja-JP" altLang="en-US" sz="1460" dirty="0">
                  <a:latin typeface="BIZ UDPゴシック" panose="020B0400000000000000" pitchFamily="50" charset="-128"/>
                  <a:ea typeface="BIZ UDPゴシック" panose="020B0400000000000000" pitchFamily="50" charset="-128"/>
                </a:rPr>
                <a:t>今後の予定</a:t>
              </a:r>
              <a:r>
                <a:rPr lang="en-US" altLang="ja-JP" sz="1460"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77489" y="3951848"/>
            <a:ext cx="4440834" cy="366371"/>
          </a:xfrm>
          <a:prstGeom prst="rect">
            <a:avLst/>
          </a:prstGeom>
          <a:noFill/>
        </p:spPr>
        <p:txBody>
          <a:bodyPr wrap="square" rtlCol="0">
            <a:noAutofit/>
          </a:bodyPr>
          <a:lstStyle/>
          <a:p>
            <a:r>
              <a:rPr lang="ja-JP" altLang="en-US" sz="1000" dirty="0">
                <a:latin typeface="BIZ UDPゴシック" panose="020B0400000000000000" pitchFamily="50" charset="-128"/>
                <a:ea typeface="BIZ UDPゴシック" panose="020B0400000000000000" pitchFamily="50" charset="-128"/>
              </a:rPr>
              <a:t>パビリオンの建築を担当した株式会社竹中工務店より、（公社）大阪パビリオンに鍵を模したプレートを贈呈</a:t>
            </a:r>
            <a:endParaRPr lang="en-US" altLang="ja-JP" sz="1000"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43E9A0EE-CCA3-4C37-B50F-2811FAC9B1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989" y="2558609"/>
            <a:ext cx="2115115" cy="1410076"/>
          </a:xfrm>
          <a:prstGeom prst="rect">
            <a:avLst/>
          </a:prstGeom>
        </p:spPr>
      </p:pic>
      <p:pic>
        <p:nvPicPr>
          <p:cNvPr id="8" name="図 7">
            <a:extLst>
              <a:ext uri="{FF2B5EF4-FFF2-40B4-BE49-F238E27FC236}">
                <a16:creationId xmlns:a16="http://schemas.microsoft.com/office/drawing/2014/main" id="{93AC12C7-8033-47F5-B10F-04D33181255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17052" y="2551183"/>
            <a:ext cx="2115115" cy="1410076"/>
          </a:xfrm>
          <a:prstGeom prst="rect">
            <a:avLst/>
          </a:prstGeom>
        </p:spPr>
      </p:pic>
      <p:sp>
        <p:nvSpPr>
          <p:cNvPr id="50" name="テキスト ボックス 49">
            <a:extLst>
              <a:ext uri="{FF2B5EF4-FFF2-40B4-BE49-F238E27FC236}">
                <a16:creationId xmlns:a16="http://schemas.microsoft.com/office/drawing/2014/main" id="{E4A49537-328B-40BC-A523-BCAB9E17A251}"/>
              </a:ext>
            </a:extLst>
          </p:cNvPr>
          <p:cNvSpPr txBox="1"/>
          <p:nvPr/>
        </p:nvSpPr>
        <p:spPr>
          <a:xfrm>
            <a:off x="465913" y="1497302"/>
            <a:ext cx="9191281" cy="553998"/>
          </a:xfrm>
          <a:prstGeom prst="rect">
            <a:avLst/>
          </a:prstGeom>
          <a:noFill/>
        </p:spPr>
        <p:txBody>
          <a:bodyPr wrap="square">
            <a:spAutoFit/>
          </a:bodyPr>
          <a:lstStyle/>
          <a:p>
            <a:r>
              <a:rPr lang="ja-JP" altLang="en-US" sz="1500" b="1" dirty="0">
                <a:latin typeface="BIZ UDPゴシック" panose="020B0400000000000000" pitchFamily="50" charset="-128"/>
                <a:ea typeface="BIZ UDPゴシック" panose="020B0400000000000000" pitchFamily="50" charset="-128"/>
              </a:rPr>
              <a:t>▶ 大阪ヘルスケアパビリオンの建築工事の完了に伴い、関係者およびメディアに向けたパビリオンの引き渡し</a:t>
            </a:r>
            <a:endParaRPr lang="en-US" altLang="ja-JP" sz="1500" b="1" dirty="0">
              <a:latin typeface="BIZ UDPゴシック" panose="020B0400000000000000" pitchFamily="50" charset="-128"/>
              <a:ea typeface="BIZ UDPゴシック" panose="020B0400000000000000" pitchFamily="50" charset="-128"/>
            </a:endParaRPr>
          </a:p>
          <a:p>
            <a:r>
              <a:rPr lang="ja-JP" altLang="en-US" sz="1500" b="1" dirty="0">
                <a:latin typeface="BIZ UDPゴシック" panose="020B0400000000000000" pitchFamily="50" charset="-128"/>
                <a:ea typeface="BIZ UDPゴシック" panose="020B0400000000000000" pitchFamily="50" charset="-128"/>
              </a:rPr>
              <a:t>　セレモニー・内覧会・点灯式を、</a:t>
            </a:r>
            <a:r>
              <a:rPr lang="en-US" altLang="ja-JP" sz="1500" b="1" i="0" dirty="0">
                <a:effectLst/>
                <a:latin typeface="BIZ UDPゴシック" panose="020B0400000000000000" pitchFamily="50" charset="-128"/>
                <a:ea typeface="BIZ UDPゴシック" panose="020B0400000000000000" pitchFamily="50" charset="-128"/>
              </a:rPr>
              <a:t>2024</a:t>
            </a:r>
            <a:r>
              <a:rPr lang="ja-JP" altLang="en-US" sz="1500" b="1" dirty="0">
                <a:latin typeface="BIZ UDPゴシック" panose="020B0400000000000000" pitchFamily="50" charset="-128"/>
                <a:ea typeface="BIZ UDPゴシック" panose="020B0400000000000000" pitchFamily="50" charset="-128"/>
              </a:rPr>
              <a:t>年</a:t>
            </a:r>
            <a:r>
              <a:rPr lang="en-US" altLang="ja-JP" sz="1500" b="1" i="0" dirty="0">
                <a:effectLst/>
                <a:latin typeface="BIZ UDPゴシック" panose="020B0400000000000000" pitchFamily="50" charset="-128"/>
                <a:ea typeface="BIZ UDPゴシック" panose="020B0400000000000000" pitchFamily="50" charset="-128"/>
              </a:rPr>
              <a:t>10</a:t>
            </a:r>
            <a:r>
              <a:rPr lang="ja-JP" altLang="en-US" sz="1500" b="1" dirty="0">
                <a:latin typeface="BIZ UDPゴシック" panose="020B0400000000000000" pitchFamily="50" charset="-128"/>
                <a:ea typeface="BIZ UDPゴシック" panose="020B0400000000000000" pitchFamily="50" charset="-128"/>
              </a:rPr>
              <a:t>月</a:t>
            </a:r>
            <a:r>
              <a:rPr lang="en-US" altLang="ja-JP" sz="1500" b="1" i="0" dirty="0">
                <a:effectLst/>
                <a:latin typeface="BIZ UDPゴシック" panose="020B0400000000000000" pitchFamily="50" charset="-128"/>
                <a:ea typeface="BIZ UDPゴシック" panose="020B0400000000000000" pitchFamily="50" charset="-128"/>
              </a:rPr>
              <a:t>23</a:t>
            </a:r>
            <a:r>
              <a:rPr lang="ja-JP" altLang="en-US" sz="1500" b="1" i="0" dirty="0">
                <a:effectLst/>
                <a:latin typeface="BIZ UDPゴシック" panose="020B0400000000000000" pitchFamily="50" charset="-128"/>
                <a:ea typeface="BIZ UDPゴシック" panose="020B0400000000000000" pitchFamily="50" charset="-128"/>
              </a:rPr>
              <a:t>日に開催</a:t>
            </a:r>
            <a:endParaRPr lang="ja-JP" altLang="en-US" sz="1500" b="1" dirty="0">
              <a:latin typeface="BIZ UDPゴシック" panose="020B0400000000000000" pitchFamily="50" charset="-128"/>
              <a:ea typeface="BIZ UDPゴシック" panose="020B0400000000000000" pitchFamily="50" charset="-128"/>
            </a:endParaRPr>
          </a:p>
        </p:txBody>
      </p:sp>
      <p:sp>
        <p:nvSpPr>
          <p:cNvPr id="57" name="正方形/長方形 56">
            <a:extLst>
              <a:ext uri="{FF2B5EF4-FFF2-40B4-BE49-F238E27FC236}">
                <a16:creationId xmlns:a16="http://schemas.microsoft.com/office/drawing/2014/main" id="{5B8F97B7-D11C-4297-9366-D4C4DEFF3B63}"/>
              </a:ext>
            </a:extLst>
          </p:cNvPr>
          <p:cNvSpPr/>
          <p:nvPr/>
        </p:nvSpPr>
        <p:spPr>
          <a:xfrm>
            <a:off x="5090078" y="2468299"/>
            <a:ext cx="4417115" cy="1900422"/>
          </a:xfrm>
          <a:prstGeom prst="rect">
            <a:avLst/>
          </a:prstGeom>
          <a:solidFill>
            <a:schemeClr val="accent3">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A1FCDE59-B305-48D4-8BEA-92B13A852D39}"/>
              </a:ext>
            </a:extLst>
          </p:cNvPr>
          <p:cNvSpPr txBox="1"/>
          <p:nvPr/>
        </p:nvSpPr>
        <p:spPr>
          <a:xfrm>
            <a:off x="5111010" y="3951848"/>
            <a:ext cx="3960596" cy="205950"/>
          </a:xfrm>
          <a:prstGeom prst="rect">
            <a:avLst/>
          </a:prstGeom>
          <a:noFill/>
        </p:spPr>
        <p:txBody>
          <a:bodyPr wrap="square" rtlCol="0">
            <a:noAutofit/>
          </a:bodyPr>
          <a:lstStyle/>
          <a:p>
            <a:r>
              <a:rPr lang="ja-JP" altLang="en-US" sz="1000" dirty="0">
                <a:latin typeface="BIZ UDPゴシック" panose="020B0400000000000000" pitchFamily="50" charset="-128"/>
                <a:ea typeface="BIZ UDPゴシック" panose="020B0400000000000000" pitchFamily="50" charset="-128"/>
              </a:rPr>
              <a:t>竣工後初めて公開となったパビリオン内部の内覧会を実施</a:t>
            </a:r>
            <a:endParaRPr lang="en-US" altLang="ja-JP" sz="1000" dirty="0">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FA1108EB-906A-4BE6-918E-903FCD752AD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72372" y="2551183"/>
            <a:ext cx="2053059" cy="1400665"/>
          </a:xfrm>
          <a:prstGeom prst="rect">
            <a:avLst/>
          </a:prstGeom>
        </p:spPr>
      </p:pic>
      <p:pic>
        <p:nvPicPr>
          <p:cNvPr id="14" name="図 13">
            <a:extLst>
              <a:ext uri="{FF2B5EF4-FFF2-40B4-BE49-F238E27FC236}">
                <a16:creationId xmlns:a16="http://schemas.microsoft.com/office/drawing/2014/main" id="{D36F9B50-5667-4D20-9413-7C676B7C418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67639" y="2556032"/>
            <a:ext cx="2160063" cy="1400665"/>
          </a:xfrm>
          <a:prstGeom prst="rect">
            <a:avLst/>
          </a:prstGeom>
        </p:spPr>
      </p:pic>
      <p:sp>
        <p:nvSpPr>
          <p:cNvPr id="63" name="正方形/長方形 62">
            <a:extLst>
              <a:ext uri="{FF2B5EF4-FFF2-40B4-BE49-F238E27FC236}">
                <a16:creationId xmlns:a16="http://schemas.microsoft.com/office/drawing/2014/main" id="{5C300D46-5E66-48C5-90B5-CFA589C438A9}"/>
              </a:ext>
            </a:extLst>
          </p:cNvPr>
          <p:cNvSpPr/>
          <p:nvPr/>
        </p:nvSpPr>
        <p:spPr>
          <a:xfrm>
            <a:off x="484410" y="4528848"/>
            <a:ext cx="4413668"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500" b="1" dirty="0">
                <a:solidFill>
                  <a:sysClr val="windowText" lastClr="000000"/>
                </a:solidFill>
                <a:latin typeface="Meiryo UI" panose="020B0604030504040204" pitchFamily="50" charset="-128"/>
                <a:ea typeface="Meiryo UI" panose="020B0604030504040204" pitchFamily="50" charset="-128"/>
              </a:rPr>
              <a:t>点灯式</a:t>
            </a:r>
            <a:endParaRPr lang="en-US" altLang="ja-JP" sz="1500" b="1" dirty="0">
              <a:solidFill>
                <a:sysClr val="windowText" lastClr="000000"/>
              </a:solidFill>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E15E933D-6894-44AD-8350-CFC20E82D3D5}"/>
              </a:ext>
            </a:extLst>
          </p:cNvPr>
          <p:cNvSpPr/>
          <p:nvPr/>
        </p:nvSpPr>
        <p:spPr>
          <a:xfrm>
            <a:off x="480963" y="4874169"/>
            <a:ext cx="4417115" cy="1732371"/>
          </a:xfrm>
          <a:prstGeom prst="rect">
            <a:avLst/>
          </a:prstGeom>
          <a:solidFill>
            <a:schemeClr val="accent3">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F3F7BEBF-82C9-4ABB-A8F0-9FCEA0E0D511}"/>
              </a:ext>
            </a:extLst>
          </p:cNvPr>
          <p:cNvSpPr txBox="1"/>
          <p:nvPr/>
        </p:nvSpPr>
        <p:spPr>
          <a:xfrm>
            <a:off x="501895" y="6357718"/>
            <a:ext cx="3960596" cy="205950"/>
          </a:xfrm>
          <a:prstGeom prst="rect">
            <a:avLst/>
          </a:prstGeom>
          <a:noFill/>
        </p:spPr>
        <p:txBody>
          <a:bodyPr wrap="square" rtlCol="0">
            <a:noAutofit/>
          </a:bodyPr>
          <a:lstStyle/>
          <a:p>
            <a:r>
              <a:rPr lang="ja-JP" altLang="en-US" sz="1000" dirty="0">
                <a:latin typeface="BIZ UDPゴシック" panose="020B0400000000000000" pitchFamily="50" charset="-128"/>
                <a:ea typeface="BIZ UDPゴシック" panose="020B0400000000000000" pitchFamily="50" charset="-128"/>
              </a:rPr>
              <a:t>日没後のパビリオンを灯す点灯式も合わせて実施</a:t>
            </a:r>
            <a:endParaRPr lang="en-US" altLang="ja-JP" sz="1000" dirty="0">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5A06F0E9-4FA6-4207-801D-62FE770AE5F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0412" y="4957175"/>
            <a:ext cx="2117556" cy="1411704"/>
          </a:xfrm>
          <a:prstGeom prst="rect">
            <a:avLst/>
          </a:prstGeom>
        </p:spPr>
      </p:pic>
      <p:pic>
        <p:nvPicPr>
          <p:cNvPr id="16" name="図 15">
            <a:extLst>
              <a:ext uri="{FF2B5EF4-FFF2-40B4-BE49-F238E27FC236}">
                <a16:creationId xmlns:a16="http://schemas.microsoft.com/office/drawing/2014/main" id="{E261C4EA-4E10-4176-A207-C47FF9F030D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17051" y="4953648"/>
            <a:ext cx="2117557" cy="1411704"/>
          </a:xfrm>
          <a:prstGeom prst="rect">
            <a:avLst/>
          </a:prstGeom>
        </p:spPr>
      </p:pic>
      <p:sp>
        <p:nvSpPr>
          <p:cNvPr id="18" name="スライド番号プレースホルダー 17">
            <a:extLst>
              <a:ext uri="{FF2B5EF4-FFF2-40B4-BE49-F238E27FC236}">
                <a16:creationId xmlns:a16="http://schemas.microsoft.com/office/drawing/2014/main" id="{F3431444-D2CF-4B7D-8195-B2FF7EE53080}"/>
              </a:ext>
            </a:extLst>
          </p:cNvPr>
          <p:cNvSpPr>
            <a:spLocks noGrp="1"/>
          </p:cNvSpPr>
          <p:nvPr>
            <p:ph type="sldNum" sz="quarter" idx="4"/>
          </p:nvPr>
        </p:nvSpPr>
        <p:spPr/>
        <p:txBody>
          <a:bodyPr/>
          <a:lstStyle/>
          <a:p>
            <a:fld id="{199F5BD4-B66A-4E5C-B460-3CA44F38002D}" type="slidenum">
              <a:rPr lang="ja-JP" altLang="en-US" smtClean="0"/>
              <a:pPr/>
              <a:t>23</a:t>
            </a:fld>
            <a:endParaRPr lang="ja-JP" altLang="en-US" dirty="0"/>
          </a:p>
        </p:txBody>
      </p:sp>
    </p:spTree>
    <p:extLst>
      <p:ext uri="{BB962C8B-B14F-4D97-AF65-F5344CB8AC3E}">
        <p14:creationId xmlns:p14="http://schemas.microsoft.com/office/powerpoint/2010/main" val="3943118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正方形/長方形 162">
            <a:extLst>
              <a:ext uri="{FF2B5EF4-FFF2-40B4-BE49-F238E27FC236}">
                <a16:creationId xmlns:a16="http://schemas.microsoft.com/office/drawing/2014/main" id="{A0C3AB7F-5600-4803-AAE0-93CFB660C4ED}"/>
              </a:ext>
            </a:extLst>
          </p:cNvPr>
          <p:cNvSpPr/>
          <p:nvPr/>
        </p:nvSpPr>
        <p:spPr>
          <a:xfrm>
            <a:off x="8185436" y="4312664"/>
            <a:ext cx="952643" cy="25012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1" name="正方形/長方形 160">
            <a:extLst>
              <a:ext uri="{FF2B5EF4-FFF2-40B4-BE49-F238E27FC236}">
                <a16:creationId xmlns:a16="http://schemas.microsoft.com/office/drawing/2014/main" id="{CF83770E-AA49-411B-9A8F-448DEC34B1DB}"/>
              </a:ext>
            </a:extLst>
          </p:cNvPr>
          <p:cNvSpPr/>
          <p:nvPr/>
        </p:nvSpPr>
        <p:spPr>
          <a:xfrm>
            <a:off x="4259722" y="4305796"/>
            <a:ext cx="2208430" cy="250810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67" name="表 17">
            <a:extLst>
              <a:ext uri="{FF2B5EF4-FFF2-40B4-BE49-F238E27FC236}">
                <a16:creationId xmlns:a16="http://schemas.microsoft.com/office/drawing/2014/main" id="{B5F46DEA-977D-4DBD-ABD7-C70C338EC937}"/>
              </a:ext>
            </a:extLst>
          </p:cNvPr>
          <p:cNvGraphicFramePr>
            <a:graphicFrameLocks noGrp="1"/>
          </p:cNvGraphicFramePr>
          <p:nvPr>
            <p:extLst>
              <p:ext uri="{D42A27DB-BD31-4B8C-83A1-F6EECF244321}">
                <p14:modId xmlns:p14="http://schemas.microsoft.com/office/powerpoint/2010/main" val="1170603648"/>
              </p:ext>
            </p:extLst>
          </p:nvPr>
        </p:nvGraphicFramePr>
        <p:xfrm>
          <a:off x="173227" y="4283558"/>
          <a:ext cx="8992656" cy="2242117"/>
        </p:xfrm>
        <a:graphic>
          <a:graphicData uri="http://schemas.openxmlformats.org/drawingml/2006/table">
            <a:tbl>
              <a:tblPr firstRow="1" bandRow="1"/>
              <a:tblGrid>
                <a:gridCol w="4496328">
                  <a:extLst>
                    <a:ext uri="{9D8B030D-6E8A-4147-A177-3AD203B41FA5}">
                      <a16:colId xmlns:a16="http://schemas.microsoft.com/office/drawing/2014/main" val="1323678613"/>
                    </a:ext>
                  </a:extLst>
                </a:gridCol>
                <a:gridCol w="4496328">
                  <a:extLst>
                    <a:ext uri="{9D8B030D-6E8A-4147-A177-3AD203B41FA5}">
                      <a16:colId xmlns:a16="http://schemas.microsoft.com/office/drawing/2014/main" val="1677805257"/>
                    </a:ext>
                  </a:extLst>
                </a:gridCol>
              </a:tblGrid>
              <a:tr h="2242117">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sp>
        <p:nvSpPr>
          <p:cNvPr id="162" name="四角形: 角を丸くする 161">
            <a:extLst>
              <a:ext uri="{FF2B5EF4-FFF2-40B4-BE49-F238E27FC236}">
                <a16:creationId xmlns:a16="http://schemas.microsoft.com/office/drawing/2014/main" id="{37FFC315-F1AE-40CC-9695-8FC36BA116CD}"/>
              </a:ext>
            </a:extLst>
          </p:cNvPr>
          <p:cNvSpPr/>
          <p:nvPr/>
        </p:nvSpPr>
        <p:spPr>
          <a:xfrm>
            <a:off x="4373625" y="4345706"/>
            <a:ext cx="2033092" cy="277369"/>
          </a:xfrm>
          <a:prstGeom prst="roundRect">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altLang="ja-JP" sz="813" b="1" dirty="0">
                <a:solidFill>
                  <a:srgbClr val="E60012"/>
                </a:solidFill>
                <a:latin typeface="Meiryo UI"/>
                <a:ea typeface="Meiryo UI"/>
                <a:sym typeface="Calibri"/>
              </a:rPr>
              <a:t>PR</a:t>
            </a:r>
            <a:r>
              <a:rPr lang="ja-JP" altLang="en-US" sz="813" b="1" dirty="0">
                <a:solidFill>
                  <a:srgbClr val="E60012"/>
                </a:solidFill>
                <a:latin typeface="Meiryo UI"/>
                <a:ea typeface="Meiryo UI"/>
                <a:sym typeface="Calibri"/>
              </a:rPr>
              <a:t>重点期（９月～</a:t>
            </a:r>
            <a:r>
              <a:rPr lang="en-US" altLang="ja-JP" sz="813" b="1" dirty="0">
                <a:solidFill>
                  <a:srgbClr val="E60012"/>
                </a:solidFill>
                <a:latin typeface="Meiryo UI"/>
                <a:ea typeface="Meiryo UI"/>
                <a:sym typeface="Calibri"/>
              </a:rPr>
              <a:t>11</a:t>
            </a:r>
            <a:r>
              <a:rPr lang="ja-JP" altLang="en-US" sz="813" b="1" dirty="0">
                <a:solidFill>
                  <a:srgbClr val="E60012"/>
                </a:solidFill>
                <a:latin typeface="Meiryo UI"/>
                <a:ea typeface="Meiryo UI"/>
                <a:sym typeface="Calibri"/>
              </a:rPr>
              <a:t>月）</a:t>
            </a:r>
            <a:endParaRPr lang="en-US" altLang="ja-JP" sz="813" b="1" dirty="0">
              <a:solidFill>
                <a:srgbClr val="E60012"/>
              </a:solidFill>
              <a:latin typeface="Meiryo UI"/>
              <a:ea typeface="Meiryo UI"/>
              <a:sym typeface="Calibri"/>
            </a:endParaRPr>
          </a:p>
        </p:txBody>
      </p:sp>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1037893"/>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万博開催に向けてどんなことが行われる？</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16906" y="1370209"/>
            <a:ext cx="5577030" cy="148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博覧会協会等が実施する機運醸成イベントに加え、</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大阪府市においても様々なイベントの機会を活用し、</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万博を</a:t>
            </a:r>
            <a:r>
              <a:rPr lang="en-US" altLang="ja-JP" dirty="0">
                <a:solidFill>
                  <a:schemeClr val="tx1"/>
                </a:solidFill>
                <a:latin typeface="Meiryo UI" panose="020B0604030504040204" pitchFamily="50" charset="-128"/>
                <a:ea typeface="Meiryo UI" panose="020B0604030504040204" pitchFamily="50" charset="-128"/>
              </a:rPr>
              <a:t>PR</a:t>
            </a:r>
          </a:p>
          <a:p>
            <a:pPr marL="278613" indent="-278613">
              <a:spcAft>
                <a:spcPts val="975"/>
              </a:spcAft>
              <a:buFont typeface="Wingdings" panose="05000000000000000000" pitchFamily="2" charset="2"/>
              <a:buChar char="ü"/>
            </a:pPr>
            <a:r>
              <a:rPr lang="en-US" altLang="ja-JP" dirty="0">
                <a:solidFill>
                  <a:schemeClr val="tx1"/>
                </a:solidFill>
                <a:latin typeface="Meiryo UI" panose="020B0604030504040204" pitchFamily="50" charset="-128"/>
                <a:ea typeface="Meiryo UI" panose="020B0604030504040204" pitchFamily="50" charset="-128"/>
              </a:rPr>
              <a:t>SNS</a:t>
            </a:r>
            <a:r>
              <a:rPr lang="ja-JP" altLang="en-US" dirty="0">
                <a:solidFill>
                  <a:schemeClr val="tx1"/>
                </a:solidFill>
                <a:latin typeface="Meiryo UI" panose="020B0604030504040204" pitchFamily="50" charset="-128"/>
                <a:ea typeface="Meiryo UI" panose="020B0604030504040204" pitchFamily="50" charset="-128"/>
              </a:rPr>
              <a:t>やメディアを活用した情報発信や、街なかの万博装飾など、万博開幕に向けて更なる機運醸成を実施</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市町村が主催するイベント等での万博</a:t>
            </a:r>
            <a:r>
              <a:rPr lang="en-US" altLang="ja-JP" dirty="0">
                <a:solidFill>
                  <a:schemeClr val="tx1"/>
                </a:solidFill>
                <a:latin typeface="Meiryo UI" panose="020B0604030504040204" pitchFamily="50" charset="-128"/>
                <a:ea typeface="Meiryo UI" panose="020B0604030504040204" pitchFamily="50" charset="-128"/>
              </a:rPr>
              <a:t>PR</a:t>
            </a:r>
            <a:r>
              <a:rPr lang="ja-JP" altLang="en-US" dirty="0">
                <a:solidFill>
                  <a:schemeClr val="tx1"/>
                </a:solidFill>
                <a:latin typeface="Meiryo UI" panose="020B0604030504040204" pitchFamily="50" charset="-128"/>
                <a:ea typeface="Meiryo UI" panose="020B0604030504040204" pitchFamily="50" charset="-128"/>
              </a:rPr>
              <a:t>を支援</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677444"/>
            <a:ext cx="4925058" cy="170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8" name="タイトル 2">
            <a:extLst>
              <a:ext uri="{FF2B5EF4-FFF2-40B4-BE49-F238E27FC236}">
                <a16:creationId xmlns:a16="http://schemas.microsoft.com/office/drawing/2014/main" id="{D4B51B43-A83D-424B-A9D8-7198A7392CFF}"/>
              </a:ext>
            </a:extLst>
          </p:cNvPr>
          <p:cNvSpPr txBox="1">
            <a:spLocks/>
          </p:cNvSpPr>
          <p:nvPr/>
        </p:nvSpPr>
        <p:spPr>
          <a:xfrm>
            <a:off x="651765" y="332325"/>
            <a:ext cx="6812933"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25" b="1" dirty="0">
                <a:latin typeface="BIZ UDPゴシック" panose="020B0400000000000000" pitchFamily="50" charset="-128"/>
                <a:ea typeface="BIZ UDPゴシック" panose="020B0400000000000000" pitchFamily="50" charset="-128"/>
              </a:rPr>
              <a:t>万博に向けた機運の醸成</a:t>
            </a:r>
            <a:endParaRPr lang="ja-JP" altLang="en-US" sz="2925" b="1" dirty="0">
              <a:solidFill>
                <a:srgbClr val="00B050"/>
              </a:solidFill>
              <a:latin typeface="BIZ UDPゴシック" panose="020B0400000000000000" pitchFamily="50" charset="-128"/>
              <a:ea typeface="BIZ UDPゴシック" panose="020B0400000000000000" pitchFamily="50" charset="-128"/>
            </a:endParaRPr>
          </a:p>
        </p:txBody>
      </p:sp>
      <p:sp>
        <p:nvSpPr>
          <p:cNvPr id="105" name="四角形: 角を丸くする 104">
            <a:extLst>
              <a:ext uri="{FF2B5EF4-FFF2-40B4-BE49-F238E27FC236}">
                <a16:creationId xmlns:a16="http://schemas.microsoft.com/office/drawing/2014/main" id="{A8591768-B8A0-4B6C-98E0-96CFD054B6ED}"/>
              </a:ext>
            </a:extLst>
          </p:cNvPr>
          <p:cNvSpPr/>
          <p:nvPr/>
        </p:nvSpPr>
        <p:spPr>
          <a:xfrm>
            <a:off x="5631107" y="413161"/>
            <a:ext cx="4067314" cy="3319891"/>
          </a:xfrm>
          <a:prstGeom prst="roundRect">
            <a:avLst>
              <a:gd name="adj" fmla="val 2881"/>
            </a:avLst>
          </a:prstGeom>
          <a:solidFill>
            <a:schemeClr val="accent5">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D2535DEB-0A73-C4AF-7CB6-A8405542E7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062" y="313948"/>
            <a:ext cx="518687" cy="540974"/>
          </a:xfrm>
          <a:prstGeom prst="rect">
            <a:avLst/>
          </a:prstGeom>
        </p:spPr>
      </p:pic>
      <p:pic>
        <p:nvPicPr>
          <p:cNvPr id="82" name="図 81">
            <a:extLst>
              <a:ext uri="{FF2B5EF4-FFF2-40B4-BE49-F238E27FC236}">
                <a16:creationId xmlns:a16="http://schemas.microsoft.com/office/drawing/2014/main" id="{88311BC3-8424-44B7-A0E6-7EE0896968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708709" y="483945"/>
            <a:ext cx="1907867" cy="1357157"/>
          </a:xfrm>
          <a:prstGeom prst="rect">
            <a:avLst/>
          </a:prstGeom>
        </p:spPr>
      </p:pic>
      <p:sp>
        <p:nvSpPr>
          <p:cNvPr id="7" name="テキスト ボックス 6">
            <a:extLst>
              <a:ext uri="{FF2B5EF4-FFF2-40B4-BE49-F238E27FC236}">
                <a16:creationId xmlns:a16="http://schemas.microsoft.com/office/drawing/2014/main" id="{B5D0CA58-0DE8-4BAD-BEDB-3567E3946FE0}"/>
              </a:ext>
            </a:extLst>
          </p:cNvPr>
          <p:cNvSpPr txBox="1"/>
          <p:nvPr/>
        </p:nvSpPr>
        <p:spPr>
          <a:xfrm>
            <a:off x="5905407" y="3464200"/>
            <a:ext cx="1639682" cy="246221"/>
          </a:xfrm>
          <a:prstGeom prst="rect">
            <a:avLst/>
          </a:prstGeom>
          <a:noFill/>
        </p:spPr>
        <p:txBody>
          <a:bodyPr wrap="square" rtlCol="0">
            <a:spAutoFit/>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万博開幕６か月前イベント</a:t>
            </a:r>
            <a:endParaRPr kumimoji="1" lang="ja-JP" altLang="en-US" sz="1000" dirty="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A47D375B-2904-400B-A282-235DB7433BDA}"/>
              </a:ext>
            </a:extLst>
          </p:cNvPr>
          <p:cNvSpPr txBox="1"/>
          <p:nvPr/>
        </p:nvSpPr>
        <p:spPr>
          <a:xfrm>
            <a:off x="5683203" y="1836342"/>
            <a:ext cx="1966396" cy="246221"/>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各種イベントへの</a:t>
            </a:r>
            <a:r>
              <a:rPr kumimoji="1" lang="en-US" altLang="ja-JP" sz="1000" dirty="0">
                <a:latin typeface="BIZ UDPゴシック" panose="020B0400000000000000" pitchFamily="50" charset="-128"/>
                <a:ea typeface="BIZ UDPゴシック" panose="020B0400000000000000" pitchFamily="50" charset="-128"/>
              </a:rPr>
              <a:t>PR</a:t>
            </a:r>
            <a:r>
              <a:rPr kumimoji="1" lang="ja-JP" altLang="en-US" sz="1000" dirty="0">
                <a:latin typeface="BIZ UDPゴシック" panose="020B0400000000000000" pitchFamily="50" charset="-128"/>
                <a:ea typeface="BIZ UDPゴシック" panose="020B0400000000000000" pitchFamily="50" charset="-128"/>
              </a:rPr>
              <a:t>ブース出展</a:t>
            </a:r>
          </a:p>
        </p:txBody>
      </p:sp>
      <p:sp>
        <p:nvSpPr>
          <p:cNvPr id="84" name="テキスト ボックス 83">
            <a:extLst>
              <a:ext uri="{FF2B5EF4-FFF2-40B4-BE49-F238E27FC236}">
                <a16:creationId xmlns:a16="http://schemas.microsoft.com/office/drawing/2014/main" id="{41957888-90A6-48C0-AA9E-F69F96F5ECD3}"/>
              </a:ext>
            </a:extLst>
          </p:cNvPr>
          <p:cNvSpPr txBox="1"/>
          <p:nvPr/>
        </p:nvSpPr>
        <p:spPr>
          <a:xfrm>
            <a:off x="8016598" y="3447451"/>
            <a:ext cx="1418169" cy="246221"/>
          </a:xfrm>
          <a:prstGeom prst="rect">
            <a:avLst/>
          </a:prstGeom>
          <a:noFill/>
        </p:spPr>
        <p:txBody>
          <a:bodyPr wrap="square" rtlCol="0" anchor="ctr">
            <a:spAutoFit/>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シティドレッシング</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65" name="図 64">
            <a:extLst>
              <a:ext uri="{FF2B5EF4-FFF2-40B4-BE49-F238E27FC236}">
                <a16:creationId xmlns:a16="http://schemas.microsoft.com/office/drawing/2014/main" id="{03E05FDB-C04A-4B7E-9A6B-B83175645D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65460" y="482300"/>
            <a:ext cx="1976677" cy="1323339"/>
          </a:xfrm>
          <a:prstGeom prst="rect">
            <a:avLst/>
          </a:prstGeom>
        </p:spPr>
      </p:pic>
      <p:sp>
        <p:nvSpPr>
          <p:cNvPr id="66" name="テキスト ボックス 65">
            <a:extLst>
              <a:ext uri="{FF2B5EF4-FFF2-40B4-BE49-F238E27FC236}">
                <a16:creationId xmlns:a16="http://schemas.microsoft.com/office/drawing/2014/main" id="{6D464947-4AA1-4F10-A92D-F10BC1073E10}"/>
              </a:ext>
            </a:extLst>
          </p:cNvPr>
          <p:cNvSpPr txBox="1"/>
          <p:nvPr/>
        </p:nvSpPr>
        <p:spPr>
          <a:xfrm>
            <a:off x="7911726" y="1835454"/>
            <a:ext cx="1657087" cy="246221"/>
          </a:xfrm>
          <a:prstGeom prst="rect">
            <a:avLst/>
          </a:prstGeom>
          <a:noFill/>
        </p:spPr>
        <p:txBody>
          <a:bodyPr wrap="square" rtlCol="0" anchor="ctr">
            <a:spAutoFit/>
          </a:bodyPr>
          <a:lstStyle/>
          <a:p>
            <a:pPr algn="ctr"/>
            <a:r>
              <a:rPr kumimoji="1" lang="ja-JP" altLang="en-US" sz="1000" dirty="0">
                <a:latin typeface="BIZ UDPゴシック" panose="020B0400000000000000" pitchFamily="50" charset="-128"/>
                <a:ea typeface="BIZ UDPゴシック" panose="020B0400000000000000" pitchFamily="50" charset="-128"/>
              </a:rPr>
              <a:t>大屋根リング見学ツアー</a:t>
            </a:r>
          </a:p>
        </p:txBody>
      </p:sp>
      <p:grpSp>
        <p:nvGrpSpPr>
          <p:cNvPr id="74" name="グループ化 73">
            <a:extLst>
              <a:ext uri="{FF2B5EF4-FFF2-40B4-BE49-F238E27FC236}">
                <a16:creationId xmlns:a16="http://schemas.microsoft.com/office/drawing/2014/main" id="{6ABDC7D0-717E-451B-8CA4-B81363A889E6}"/>
              </a:ext>
            </a:extLst>
          </p:cNvPr>
          <p:cNvGrpSpPr/>
          <p:nvPr/>
        </p:nvGrpSpPr>
        <p:grpSpPr>
          <a:xfrm>
            <a:off x="7009269" y="4344775"/>
            <a:ext cx="432000" cy="2469805"/>
            <a:chOff x="10121072" y="4502038"/>
            <a:chExt cx="432000" cy="2469805"/>
          </a:xfrm>
        </p:grpSpPr>
        <p:sp>
          <p:nvSpPr>
            <p:cNvPr id="77" name="テキスト ボックス 76">
              <a:extLst>
                <a:ext uri="{FF2B5EF4-FFF2-40B4-BE49-F238E27FC236}">
                  <a16:creationId xmlns:a16="http://schemas.microsoft.com/office/drawing/2014/main" id="{F43ECC7E-C217-45A0-8A0B-6E6440B3EE56}"/>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78" name="直線コネクタ 77">
              <a:extLst>
                <a:ext uri="{FF2B5EF4-FFF2-40B4-BE49-F238E27FC236}">
                  <a16:creationId xmlns:a16="http://schemas.microsoft.com/office/drawing/2014/main" id="{44202497-4D83-45D9-A58D-5DB0456BF2A4}"/>
                </a:ext>
              </a:extLst>
            </p:cNvPr>
            <p:cNvCxnSpPr>
              <a:stCxn id="77"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グループ化 79">
            <a:extLst>
              <a:ext uri="{FF2B5EF4-FFF2-40B4-BE49-F238E27FC236}">
                <a16:creationId xmlns:a16="http://schemas.microsoft.com/office/drawing/2014/main" id="{74FD6675-D6AD-4B94-A62B-B3048CD0959D}"/>
              </a:ext>
            </a:extLst>
          </p:cNvPr>
          <p:cNvGrpSpPr/>
          <p:nvPr/>
        </p:nvGrpSpPr>
        <p:grpSpPr>
          <a:xfrm>
            <a:off x="5052453" y="4344775"/>
            <a:ext cx="432000" cy="2469125"/>
            <a:chOff x="10716934" y="4502718"/>
            <a:chExt cx="432000" cy="2469125"/>
          </a:xfrm>
        </p:grpSpPr>
        <p:sp>
          <p:nvSpPr>
            <p:cNvPr id="81" name="テキスト ボックス 80">
              <a:extLst>
                <a:ext uri="{FF2B5EF4-FFF2-40B4-BE49-F238E27FC236}">
                  <a16:creationId xmlns:a16="http://schemas.microsoft.com/office/drawing/2014/main" id="{64C78FEE-2AA7-432D-87CC-427B440E23FD}"/>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89" name="直線コネクタ 88">
              <a:extLst>
                <a:ext uri="{FF2B5EF4-FFF2-40B4-BE49-F238E27FC236}">
                  <a16:creationId xmlns:a16="http://schemas.microsoft.com/office/drawing/2014/main" id="{E53BACF8-D0E5-456E-8B32-9FAEA6CA854E}"/>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01" name="テキスト ボックス 100">
            <a:extLst>
              <a:ext uri="{FF2B5EF4-FFF2-40B4-BE49-F238E27FC236}">
                <a16:creationId xmlns:a16="http://schemas.microsoft.com/office/drawing/2014/main" id="{F2BCC884-A2D9-4B0A-B9F0-88CA14C9F032}"/>
              </a:ext>
            </a:extLst>
          </p:cNvPr>
          <p:cNvSpPr txBox="1"/>
          <p:nvPr/>
        </p:nvSpPr>
        <p:spPr>
          <a:xfrm>
            <a:off x="102677" y="3561571"/>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02" name="四角形: 角を丸くする 101">
            <a:extLst>
              <a:ext uri="{FF2B5EF4-FFF2-40B4-BE49-F238E27FC236}">
                <a16:creationId xmlns:a16="http://schemas.microsoft.com/office/drawing/2014/main" id="{C1703E32-35A3-45E7-8A0B-1A6A8D137A56}"/>
              </a:ext>
            </a:extLst>
          </p:cNvPr>
          <p:cNvSpPr/>
          <p:nvPr/>
        </p:nvSpPr>
        <p:spPr>
          <a:xfrm>
            <a:off x="242520" y="4442014"/>
            <a:ext cx="1116000" cy="25347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万博</a:t>
            </a:r>
            <a:r>
              <a:rPr lang="en-US" altLang="ja-JP" sz="1138" dirty="0">
                <a:solidFill>
                  <a:schemeClr val="tx1"/>
                </a:solidFill>
                <a:latin typeface="BIZ UDPゴシック" panose="020B0400000000000000" pitchFamily="50" charset="-128"/>
                <a:ea typeface="BIZ UDPゴシック" panose="020B0400000000000000" pitchFamily="50" charset="-128"/>
              </a:rPr>
              <a:t>PR</a:t>
            </a:r>
            <a:r>
              <a:rPr lang="ja-JP" altLang="en-US" sz="1138" dirty="0">
                <a:solidFill>
                  <a:schemeClr val="tx1"/>
                </a:solidFill>
                <a:latin typeface="BIZ UDPゴシック" panose="020B0400000000000000" pitchFamily="50" charset="-128"/>
                <a:ea typeface="BIZ UDPゴシック" panose="020B0400000000000000" pitchFamily="50" charset="-128"/>
              </a:rPr>
              <a:t>イベント</a:t>
            </a:r>
          </a:p>
        </p:txBody>
      </p:sp>
      <p:sp>
        <p:nvSpPr>
          <p:cNvPr id="103" name="四角形: 角を丸くする 102">
            <a:extLst>
              <a:ext uri="{FF2B5EF4-FFF2-40B4-BE49-F238E27FC236}">
                <a16:creationId xmlns:a16="http://schemas.microsoft.com/office/drawing/2014/main" id="{CC46AFAA-48DE-4635-A02C-BB5A2BF8A1A9}"/>
              </a:ext>
            </a:extLst>
          </p:cNvPr>
          <p:cNvSpPr/>
          <p:nvPr/>
        </p:nvSpPr>
        <p:spPr>
          <a:xfrm>
            <a:off x="242519" y="5399018"/>
            <a:ext cx="1116000" cy="225369"/>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latin typeface="BIZ UDPゴシック" panose="020B0400000000000000" pitchFamily="50" charset="-128"/>
                <a:ea typeface="BIZ UDPゴシック" panose="020B0400000000000000" pitchFamily="50" charset="-128"/>
              </a:rPr>
              <a:t>その他取組み</a:t>
            </a:r>
          </a:p>
        </p:txBody>
      </p:sp>
      <p:grpSp>
        <p:nvGrpSpPr>
          <p:cNvPr id="104" name="グループ化 103">
            <a:extLst>
              <a:ext uri="{FF2B5EF4-FFF2-40B4-BE49-F238E27FC236}">
                <a16:creationId xmlns:a16="http://schemas.microsoft.com/office/drawing/2014/main" id="{6BFEC063-EC27-4FB7-9174-38EC4A0BB2D6}"/>
              </a:ext>
            </a:extLst>
          </p:cNvPr>
          <p:cNvGrpSpPr/>
          <p:nvPr/>
        </p:nvGrpSpPr>
        <p:grpSpPr>
          <a:xfrm flipV="1">
            <a:off x="428327" y="5044184"/>
            <a:ext cx="8619100" cy="45719"/>
            <a:chOff x="360591" y="5215634"/>
            <a:chExt cx="6579017" cy="0"/>
          </a:xfrm>
        </p:grpSpPr>
        <p:cxnSp>
          <p:nvCxnSpPr>
            <p:cNvPr id="110" name="直線矢印コネクタ 109">
              <a:extLst>
                <a:ext uri="{FF2B5EF4-FFF2-40B4-BE49-F238E27FC236}">
                  <a16:creationId xmlns:a16="http://schemas.microsoft.com/office/drawing/2014/main" id="{BD925DAD-EA5F-48B8-83B4-0991BC816760}"/>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10A03A01-B166-4095-9C93-44BC599ADC07}"/>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3012AB83-5E7A-4D21-BB41-8DE69FCA9029}"/>
              </a:ext>
            </a:extLst>
          </p:cNvPr>
          <p:cNvGrpSpPr/>
          <p:nvPr/>
        </p:nvGrpSpPr>
        <p:grpSpPr>
          <a:xfrm>
            <a:off x="351873" y="6091213"/>
            <a:ext cx="8695554" cy="240774"/>
            <a:chOff x="505451" y="5041702"/>
            <a:chExt cx="10717255" cy="0"/>
          </a:xfrm>
        </p:grpSpPr>
        <p:cxnSp>
          <p:nvCxnSpPr>
            <p:cNvPr id="115" name="直線矢印コネクタ 114">
              <a:extLst>
                <a:ext uri="{FF2B5EF4-FFF2-40B4-BE49-F238E27FC236}">
                  <a16:creationId xmlns:a16="http://schemas.microsoft.com/office/drawing/2014/main" id="{53CA1EEE-98DC-4295-A5D7-D1A0B68D6A07}"/>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BF0DA6DC-8201-4856-B47B-5D1B0F212885}"/>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119" name="図 118">
            <a:extLst>
              <a:ext uri="{FF2B5EF4-FFF2-40B4-BE49-F238E27FC236}">
                <a16:creationId xmlns:a16="http://schemas.microsoft.com/office/drawing/2014/main" id="{1D35A16E-CEAC-4D55-9214-537A9AA16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94782" y="5987112"/>
            <a:ext cx="204527" cy="204527"/>
          </a:xfrm>
          <a:prstGeom prst="rect">
            <a:avLst/>
          </a:prstGeom>
        </p:spPr>
      </p:pic>
      <p:sp>
        <p:nvSpPr>
          <p:cNvPr id="156" name="テキスト ボックス 155">
            <a:extLst>
              <a:ext uri="{FF2B5EF4-FFF2-40B4-BE49-F238E27FC236}">
                <a16:creationId xmlns:a16="http://schemas.microsoft.com/office/drawing/2014/main" id="{DF0605B6-0E6F-4F76-9069-A635DAD7EB44}"/>
              </a:ext>
            </a:extLst>
          </p:cNvPr>
          <p:cNvSpPr txBox="1"/>
          <p:nvPr/>
        </p:nvSpPr>
        <p:spPr>
          <a:xfrm>
            <a:off x="1304169" y="4460676"/>
            <a:ext cx="2802900" cy="261610"/>
          </a:xfrm>
          <a:prstGeom prst="rect">
            <a:avLst/>
          </a:prstGeom>
          <a:noFill/>
        </p:spPr>
        <p:txBody>
          <a:bodyPr wrap="square">
            <a:spAutoFit/>
          </a:bodyPr>
          <a:lstStyle/>
          <a:p>
            <a:r>
              <a:rPr lang="ja-JP" altLang="en-US" sz="1100" b="1" u="sng" dirty="0">
                <a:latin typeface="Meiryo UI" panose="020B0604030504040204" pitchFamily="50" charset="-128"/>
                <a:ea typeface="Meiryo UI" panose="020B0604030504040204" pitchFamily="50" charset="-128"/>
              </a:rPr>
              <a:t>＜通年＞官民主催のイベントでの万博</a:t>
            </a:r>
            <a:r>
              <a:rPr lang="en-US" altLang="ja-JP" sz="1100" b="1" u="sng" dirty="0">
                <a:latin typeface="Meiryo UI" panose="020B0604030504040204" pitchFamily="50" charset="-128"/>
                <a:ea typeface="Meiryo UI" panose="020B0604030504040204" pitchFamily="50" charset="-128"/>
              </a:rPr>
              <a:t>PR</a:t>
            </a:r>
          </a:p>
        </p:txBody>
      </p:sp>
      <p:pic>
        <p:nvPicPr>
          <p:cNvPr id="157" name="図 156">
            <a:extLst>
              <a:ext uri="{FF2B5EF4-FFF2-40B4-BE49-F238E27FC236}">
                <a16:creationId xmlns:a16="http://schemas.microsoft.com/office/drawing/2014/main" id="{28693CA8-4ADB-40C4-AFB1-3118834121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233" y="4985365"/>
            <a:ext cx="204527" cy="204527"/>
          </a:xfrm>
          <a:prstGeom prst="rect">
            <a:avLst/>
          </a:prstGeom>
        </p:spPr>
      </p:pic>
      <p:sp>
        <p:nvSpPr>
          <p:cNvPr id="158" name="テキスト ボックス 157">
            <a:extLst>
              <a:ext uri="{FF2B5EF4-FFF2-40B4-BE49-F238E27FC236}">
                <a16:creationId xmlns:a16="http://schemas.microsoft.com/office/drawing/2014/main" id="{4435D9F8-E3BE-43AB-A765-9950B7944F61}"/>
              </a:ext>
            </a:extLst>
          </p:cNvPr>
          <p:cNvSpPr txBox="1"/>
          <p:nvPr/>
        </p:nvSpPr>
        <p:spPr>
          <a:xfrm>
            <a:off x="31044" y="4710604"/>
            <a:ext cx="1246785"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開幕１年前イベント</a:t>
            </a:r>
          </a:p>
        </p:txBody>
      </p:sp>
      <p:pic>
        <p:nvPicPr>
          <p:cNvPr id="159" name="図 158">
            <a:extLst>
              <a:ext uri="{FF2B5EF4-FFF2-40B4-BE49-F238E27FC236}">
                <a16:creationId xmlns:a16="http://schemas.microsoft.com/office/drawing/2014/main" id="{CF21691E-BD19-49B5-96F3-A2FEBD2344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2639" y="4949590"/>
            <a:ext cx="204527" cy="204527"/>
          </a:xfrm>
          <a:prstGeom prst="rect">
            <a:avLst/>
          </a:prstGeom>
        </p:spPr>
      </p:pic>
      <p:sp>
        <p:nvSpPr>
          <p:cNvPr id="160" name="テキスト ボックス 159">
            <a:extLst>
              <a:ext uri="{FF2B5EF4-FFF2-40B4-BE49-F238E27FC236}">
                <a16:creationId xmlns:a16="http://schemas.microsoft.com/office/drawing/2014/main" id="{214FE70A-6FFF-4EB1-8455-ABFA90EF9AEC}"/>
              </a:ext>
            </a:extLst>
          </p:cNvPr>
          <p:cNvSpPr txBox="1"/>
          <p:nvPr/>
        </p:nvSpPr>
        <p:spPr>
          <a:xfrm>
            <a:off x="2403447" y="4642857"/>
            <a:ext cx="1246785" cy="338554"/>
          </a:xfrm>
          <a:prstGeom prst="rect">
            <a:avLst/>
          </a:prstGeom>
          <a:noFill/>
        </p:spPr>
        <p:txBody>
          <a:bodyPr wrap="square" anchor="ctr">
            <a:spAutoFit/>
          </a:bodyPr>
          <a:lstStyle/>
          <a:p>
            <a:pPr algn="ctr"/>
            <a:r>
              <a:rPr lang="ja-JP" altLang="en-US" sz="800" dirty="0">
                <a:latin typeface="Meiryo UI" panose="020B0604030504040204" pitchFamily="50" charset="-128"/>
                <a:ea typeface="Meiryo UI" panose="020B0604030504040204" pitchFamily="50" charset="-128"/>
              </a:rPr>
              <a:t>学生向けイベント</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EXPO</a:t>
            </a:r>
            <a:r>
              <a:rPr lang="ja-JP" altLang="en-US" sz="800" dirty="0">
                <a:latin typeface="Meiryo UI" panose="020B0604030504040204" pitchFamily="50" charset="-128"/>
                <a:ea typeface="Meiryo UI" panose="020B0604030504040204" pitchFamily="50" charset="-128"/>
              </a:rPr>
              <a:t>ミライ学園祭</a:t>
            </a:r>
            <a:endParaRPr lang="en-US" altLang="ja-JP" sz="800" dirty="0">
              <a:latin typeface="Meiryo UI" panose="020B0604030504040204" pitchFamily="50" charset="-128"/>
              <a:ea typeface="Meiryo UI" panose="020B0604030504040204" pitchFamily="50" charset="-128"/>
            </a:endParaRPr>
          </a:p>
        </p:txBody>
      </p:sp>
      <p:sp>
        <p:nvSpPr>
          <p:cNvPr id="164" name="四角形: 角を丸くする 163">
            <a:extLst>
              <a:ext uri="{FF2B5EF4-FFF2-40B4-BE49-F238E27FC236}">
                <a16:creationId xmlns:a16="http://schemas.microsoft.com/office/drawing/2014/main" id="{3C12E066-2FA2-491E-AA20-386C7ED1757D}"/>
              </a:ext>
            </a:extLst>
          </p:cNvPr>
          <p:cNvSpPr/>
          <p:nvPr/>
        </p:nvSpPr>
        <p:spPr>
          <a:xfrm>
            <a:off x="8185437" y="4344775"/>
            <a:ext cx="952642" cy="261510"/>
          </a:xfrm>
          <a:prstGeom prst="roundRect">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813" b="1" dirty="0">
                <a:solidFill>
                  <a:srgbClr val="E60012"/>
                </a:solidFill>
                <a:latin typeface="Meiryo UI"/>
                <a:ea typeface="Meiryo UI"/>
                <a:sym typeface="Calibri"/>
              </a:rPr>
              <a:t>PR</a:t>
            </a:r>
            <a:r>
              <a:rPr lang="ja-JP" altLang="en-US" sz="813" b="1" dirty="0">
                <a:solidFill>
                  <a:srgbClr val="E60012"/>
                </a:solidFill>
                <a:latin typeface="Meiryo UI"/>
                <a:ea typeface="Meiryo UI"/>
                <a:sym typeface="Calibri"/>
              </a:rPr>
              <a:t>重点期</a:t>
            </a:r>
            <a:br>
              <a:rPr lang="en-US" altLang="ja-JP" sz="813" b="1" dirty="0">
                <a:solidFill>
                  <a:srgbClr val="E60012"/>
                </a:solidFill>
                <a:latin typeface="Meiryo UI"/>
                <a:ea typeface="Meiryo UI"/>
                <a:sym typeface="Calibri"/>
              </a:rPr>
            </a:br>
            <a:r>
              <a:rPr lang="ja-JP" altLang="en-US" sz="700" b="1" dirty="0">
                <a:solidFill>
                  <a:srgbClr val="E60012"/>
                </a:solidFill>
                <a:latin typeface="Meiryo UI"/>
                <a:ea typeface="Meiryo UI"/>
                <a:sym typeface="Calibri"/>
              </a:rPr>
              <a:t>（３月～５月）</a:t>
            </a:r>
            <a:endParaRPr lang="en-US" altLang="ja-JP" sz="700" b="1" dirty="0">
              <a:solidFill>
                <a:srgbClr val="E60012"/>
              </a:solidFill>
              <a:latin typeface="Meiryo UI"/>
              <a:ea typeface="Meiryo UI"/>
              <a:sym typeface="Calibri"/>
            </a:endParaRPr>
          </a:p>
        </p:txBody>
      </p:sp>
      <p:sp>
        <p:nvSpPr>
          <p:cNvPr id="165" name="テキスト ボックス 164">
            <a:extLst>
              <a:ext uri="{FF2B5EF4-FFF2-40B4-BE49-F238E27FC236}">
                <a16:creationId xmlns:a16="http://schemas.microsoft.com/office/drawing/2014/main" id="{ED0F8ACE-517D-4067-B2BA-66903C908C86}"/>
              </a:ext>
            </a:extLst>
          </p:cNvPr>
          <p:cNvSpPr txBox="1"/>
          <p:nvPr/>
        </p:nvSpPr>
        <p:spPr>
          <a:xfrm>
            <a:off x="4515897" y="4631728"/>
            <a:ext cx="1425272" cy="338554"/>
          </a:xfrm>
          <a:prstGeom prst="rect">
            <a:avLst/>
          </a:prstGeom>
          <a:noFill/>
        </p:spPr>
        <p:txBody>
          <a:bodyPr wrap="square" anchor="ctr">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万博開幕６か月前</a:t>
            </a:r>
            <a:endParaRPr lang="en-US" altLang="ja-JP" sz="800" dirty="0">
              <a:solidFill>
                <a:srgbClr val="000000"/>
              </a:solidFill>
              <a:latin typeface="Meiryo UI" panose="020B0604030504040204" pitchFamily="50" charset="-128"/>
              <a:ea typeface="Meiryo UI" panose="020B0604030504040204" pitchFamily="50" charset="-128"/>
            </a:endParaRPr>
          </a:p>
          <a:p>
            <a:pPr algn="ctr"/>
            <a:r>
              <a:rPr lang="ja-JP" altLang="en-US" sz="800" dirty="0">
                <a:solidFill>
                  <a:srgbClr val="000000"/>
                </a:solidFill>
                <a:latin typeface="Meiryo UI" panose="020B0604030504040204" pitchFamily="50" charset="-128"/>
                <a:ea typeface="Meiryo UI" panose="020B0604030504040204" pitchFamily="50" charset="-128"/>
              </a:rPr>
              <a:t>イベント</a:t>
            </a:r>
          </a:p>
        </p:txBody>
      </p:sp>
      <p:pic>
        <p:nvPicPr>
          <p:cNvPr id="166" name="図 165">
            <a:extLst>
              <a:ext uri="{FF2B5EF4-FFF2-40B4-BE49-F238E27FC236}">
                <a16:creationId xmlns:a16="http://schemas.microsoft.com/office/drawing/2014/main" id="{54B29788-100E-4F89-8C57-3586A7B990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0058" y="4993624"/>
            <a:ext cx="204527" cy="204527"/>
          </a:xfrm>
          <a:prstGeom prst="rect">
            <a:avLst/>
          </a:prstGeom>
        </p:spPr>
      </p:pic>
      <p:sp>
        <p:nvSpPr>
          <p:cNvPr id="175" name="テキスト ボックス 174">
            <a:extLst>
              <a:ext uri="{FF2B5EF4-FFF2-40B4-BE49-F238E27FC236}">
                <a16:creationId xmlns:a16="http://schemas.microsoft.com/office/drawing/2014/main" id="{0F5A3391-CB7D-43FD-B753-AB74BF74C7A4}"/>
              </a:ext>
            </a:extLst>
          </p:cNvPr>
          <p:cNvSpPr txBox="1"/>
          <p:nvPr/>
        </p:nvSpPr>
        <p:spPr>
          <a:xfrm>
            <a:off x="6209399" y="5649967"/>
            <a:ext cx="1133183" cy="338554"/>
          </a:xfrm>
          <a:prstGeom prst="rect">
            <a:avLst/>
          </a:prstGeom>
          <a:noFill/>
        </p:spPr>
        <p:txBody>
          <a:bodyPr wrap="square">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シティドレッシング</a:t>
            </a:r>
            <a:br>
              <a:rPr lang="en-US" altLang="ja-JP" sz="800" dirty="0">
                <a:solidFill>
                  <a:srgbClr val="000000"/>
                </a:solidFill>
                <a:latin typeface="Meiryo UI" panose="020B0604030504040204" pitchFamily="50" charset="-128"/>
                <a:ea typeface="Meiryo UI" panose="020B0604030504040204" pitchFamily="50" charset="-128"/>
              </a:rPr>
            </a:br>
            <a:r>
              <a:rPr lang="ja-JP" altLang="en-US" sz="800" dirty="0">
                <a:solidFill>
                  <a:srgbClr val="000000"/>
                </a:solidFill>
                <a:latin typeface="Meiryo UI" panose="020B0604030504040204" pitchFamily="50" charset="-128"/>
                <a:ea typeface="Meiryo UI" panose="020B0604030504040204" pitchFamily="50" charset="-128"/>
              </a:rPr>
              <a:t>（</a:t>
            </a:r>
            <a:r>
              <a:rPr lang="en-US" altLang="ja-JP" sz="800" dirty="0">
                <a:solidFill>
                  <a:srgbClr val="000000"/>
                </a:solidFill>
                <a:latin typeface="Meiryo UI" panose="020B0604030504040204" pitchFamily="50" charset="-128"/>
                <a:ea typeface="Meiryo UI" panose="020B0604030504040204" pitchFamily="50" charset="-128"/>
              </a:rPr>
              <a:t>10</a:t>
            </a:r>
            <a:r>
              <a:rPr lang="ja-JP" altLang="en-US" sz="800" dirty="0">
                <a:solidFill>
                  <a:srgbClr val="000000"/>
                </a:solidFill>
                <a:latin typeface="Meiryo UI" panose="020B0604030504040204" pitchFamily="50" charset="-128"/>
                <a:ea typeface="Meiryo UI" panose="020B0604030504040204" pitchFamily="50" charset="-128"/>
              </a:rPr>
              <a:t>月～）</a:t>
            </a:r>
          </a:p>
        </p:txBody>
      </p:sp>
      <p:sp>
        <p:nvSpPr>
          <p:cNvPr id="177" name="テキスト ボックス 176">
            <a:extLst>
              <a:ext uri="{FF2B5EF4-FFF2-40B4-BE49-F238E27FC236}">
                <a16:creationId xmlns:a16="http://schemas.microsoft.com/office/drawing/2014/main" id="{13F1057E-6AD4-4C6C-9B66-2E84A56D212A}"/>
              </a:ext>
            </a:extLst>
          </p:cNvPr>
          <p:cNvSpPr txBox="1"/>
          <p:nvPr/>
        </p:nvSpPr>
        <p:spPr>
          <a:xfrm>
            <a:off x="1982858" y="5657758"/>
            <a:ext cx="2024238" cy="33855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中学生・高校生向け大屋根リング見学ツアー</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(6</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月、計</a:t>
            </a:r>
            <a:r>
              <a:rPr lang="en-US" altLang="ja-JP" sz="800" dirty="0">
                <a:latin typeface="Meiryo UI" panose="020B0604030504040204" pitchFamily="50" charset="-128"/>
                <a:ea typeface="Meiryo UI" panose="020B0604030504040204" pitchFamily="50" charset="-128"/>
              </a:rPr>
              <a:t>18</a:t>
            </a:r>
            <a:r>
              <a:rPr lang="ja-JP" altLang="en-US" sz="800" dirty="0">
                <a:latin typeface="Meiryo UI" panose="020B0604030504040204" pitchFamily="50" charset="-128"/>
                <a:ea typeface="Meiryo UI" panose="020B0604030504040204" pitchFamily="50" charset="-128"/>
              </a:rPr>
              <a:t>回）</a:t>
            </a:r>
            <a:endParaRPr lang="en-US" altLang="ja-JP" sz="800" dirty="0">
              <a:latin typeface="Meiryo UI" panose="020B0604030504040204" pitchFamily="50" charset="-128"/>
              <a:ea typeface="Meiryo UI" panose="020B0604030504040204" pitchFamily="50" charset="-128"/>
            </a:endParaRPr>
          </a:p>
        </p:txBody>
      </p:sp>
      <p:sp>
        <p:nvSpPr>
          <p:cNvPr id="180" name="四角形: 角を丸くする 179">
            <a:extLst>
              <a:ext uri="{FF2B5EF4-FFF2-40B4-BE49-F238E27FC236}">
                <a16:creationId xmlns:a16="http://schemas.microsoft.com/office/drawing/2014/main" id="{A6FCBFE8-9712-4BEE-A14D-714649A3DF59}"/>
              </a:ext>
            </a:extLst>
          </p:cNvPr>
          <p:cNvSpPr/>
          <p:nvPr/>
        </p:nvSpPr>
        <p:spPr>
          <a:xfrm>
            <a:off x="1666385" y="5996312"/>
            <a:ext cx="4042323" cy="224368"/>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3" name="テキスト ボックス 182">
            <a:extLst>
              <a:ext uri="{FF2B5EF4-FFF2-40B4-BE49-F238E27FC236}">
                <a16:creationId xmlns:a16="http://schemas.microsoft.com/office/drawing/2014/main" id="{295E0887-90E6-4466-96B6-A20B5D446C26}"/>
              </a:ext>
            </a:extLst>
          </p:cNvPr>
          <p:cNvSpPr txBox="1"/>
          <p:nvPr/>
        </p:nvSpPr>
        <p:spPr>
          <a:xfrm>
            <a:off x="2973174" y="6228469"/>
            <a:ext cx="1073812" cy="338554"/>
          </a:xfrm>
          <a:prstGeom prst="rect">
            <a:avLst/>
          </a:prstGeom>
          <a:noFill/>
        </p:spPr>
        <p:txBody>
          <a:bodyPr wrap="square">
            <a:spAutoFit/>
          </a:bodyPr>
          <a:lstStyle/>
          <a:p>
            <a:pPr algn="ctr"/>
            <a:r>
              <a:rPr lang="en-US" altLang="ja-JP" sz="800" dirty="0">
                <a:solidFill>
                  <a:srgbClr val="000000"/>
                </a:solidFill>
                <a:latin typeface="Meiryo UI" panose="020B0604030504040204" pitchFamily="50" charset="-128"/>
                <a:ea typeface="Meiryo UI" panose="020B0604030504040204" pitchFamily="50" charset="-128"/>
              </a:rPr>
              <a:t>EXPO</a:t>
            </a:r>
            <a:r>
              <a:rPr lang="ja-JP" altLang="en-US" sz="800" dirty="0">
                <a:solidFill>
                  <a:srgbClr val="000000"/>
                </a:solidFill>
                <a:latin typeface="Meiryo UI" panose="020B0604030504040204" pitchFamily="50" charset="-128"/>
                <a:ea typeface="Meiryo UI" panose="020B0604030504040204" pitchFamily="50" charset="-128"/>
              </a:rPr>
              <a:t>作文コンクール</a:t>
            </a:r>
            <a:endParaRPr lang="en-US" altLang="ja-JP" sz="800" dirty="0">
              <a:solidFill>
                <a:srgbClr val="000000"/>
              </a:solidFill>
              <a:latin typeface="Meiryo UI" panose="020B0604030504040204" pitchFamily="50" charset="-128"/>
              <a:ea typeface="Meiryo UI" panose="020B0604030504040204" pitchFamily="50" charset="-128"/>
            </a:endParaRPr>
          </a:p>
          <a:p>
            <a:pPr algn="ctr"/>
            <a:r>
              <a:rPr lang="ja-JP" altLang="en-US" sz="800" dirty="0">
                <a:solidFill>
                  <a:srgbClr val="000000"/>
                </a:solidFill>
                <a:latin typeface="Meiryo UI" panose="020B0604030504040204" pitchFamily="50" charset="-128"/>
                <a:ea typeface="Meiryo UI" panose="020B0604030504040204" pitchFamily="50" charset="-128"/>
              </a:rPr>
              <a:t>（募集開始）</a:t>
            </a:r>
          </a:p>
        </p:txBody>
      </p:sp>
      <p:sp>
        <p:nvSpPr>
          <p:cNvPr id="187" name="テキスト ボックス 186">
            <a:extLst>
              <a:ext uri="{FF2B5EF4-FFF2-40B4-BE49-F238E27FC236}">
                <a16:creationId xmlns:a16="http://schemas.microsoft.com/office/drawing/2014/main" id="{A949F5CF-8503-4830-A8E0-6BBD524848C9}"/>
              </a:ext>
            </a:extLst>
          </p:cNvPr>
          <p:cNvSpPr txBox="1"/>
          <p:nvPr/>
        </p:nvSpPr>
        <p:spPr>
          <a:xfrm>
            <a:off x="6714278" y="6189787"/>
            <a:ext cx="1828751" cy="338554"/>
          </a:xfrm>
          <a:prstGeom prst="rect">
            <a:avLst/>
          </a:prstGeom>
          <a:noFill/>
        </p:spPr>
        <p:txBody>
          <a:bodyPr wrap="square">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高校生向け</a:t>
            </a:r>
            <a:r>
              <a:rPr lang="en-US" altLang="ja-JP" sz="800" dirty="0">
                <a:solidFill>
                  <a:srgbClr val="000000"/>
                </a:solidFill>
                <a:latin typeface="Meiryo UI" panose="020B0604030504040204" pitchFamily="50" charset="-128"/>
                <a:ea typeface="Meiryo UI" panose="020B0604030504040204" pitchFamily="50" charset="-128"/>
              </a:rPr>
              <a:t>EXPO</a:t>
            </a:r>
            <a:r>
              <a:rPr lang="ja-JP" altLang="en-US" sz="800" dirty="0">
                <a:solidFill>
                  <a:srgbClr val="000000"/>
                </a:solidFill>
                <a:latin typeface="Meiryo UI" panose="020B0604030504040204" pitchFamily="50" charset="-128"/>
                <a:ea typeface="Meiryo UI" panose="020B0604030504040204" pitchFamily="50" charset="-128"/>
              </a:rPr>
              <a:t>教育プログラム</a:t>
            </a:r>
            <a:endParaRPr lang="en-US" altLang="ja-JP" sz="800" dirty="0">
              <a:solidFill>
                <a:srgbClr val="000000"/>
              </a:solidFill>
              <a:latin typeface="Meiryo UI" panose="020B0604030504040204" pitchFamily="50" charset="-128"/>
              <a:ea typeface="Meiryo UI" panose="020B0604030504040204" pitchFamily="50" charset="-128"/>
            </a:endParaRPr>
          </a:p>
          <a:p>
            <a:pPr algn="ctr"/>
            <a:r>
              <a:rPr lang="ja-JP" altLang="en-US" sz="800" dirty="0">
                <a:solidFill>
                  <a:srgbClr val="000000"/>
                </a:solidFill>
                <a:latin typeface="Meiryo UI" panose="020B0604030504040204" pitchFamily="50" charset="-128"/>
                <a:ea typeface="Meiryo UI" panose="020B0604030504040204" pitchFamily="50" charset="-128"/>
              </a:rPr>
              <a:t>（１月～高校生と企業との交流等）</a:t>
            </a:r>
            <a:endParaRPr lang="en-US" altLang="ja-JP" sz="800" dirty="0">
              <a:solidFill>
                <a:srgbClr val="0000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BE51D05-10BD-95CA-027C-3B2B7DB0E40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776157" y="2207790"/>
            <a:ext cx="1818107" cy="1264903"/>
          </a:xfrm>
          <a:prstGeom prst="rect">
            <a:avLst/>
          </a:prstGeom>
        </p:spPr>
      </p:pic>
      <p:pic>
        <p:nvPicPr>
          <p:cNvPr id="6" name="図 5">
            <a:extLst>
              <a:ext uri="{FF2B5EF4-FFF2-40B4-BE49-F238E27FC236}">
                <a16:creationId xmlns:a16="http://schemas.microsoft.com/office/drawing/2014/main" id="{C7A757EF-5727-E60B-81FE-7DFC55662C2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56765" y="2198424"/>
            <a:ext cx="1904801" cy="1249039"/>
          </a:xfrm>
          <a:prstGeom prst="rect">
            <a:avLst/>
          </a:prstGeom>
        </p:spPr>
      </p:pic>
      <p:sp>
        <p:nvSpPr>
          <p:cNvPr id="93" name="ホームベース 5">
            <a:extLst>
              <a:ext uri="{FF2B5EF4-FFF2-40B4-BE49-F238E27FC236}">
                <a16:creationId xmlns:a16="http://schemas.microsoft.com/office/drawing/2014/main" id="{2BD3C889-CEA9-41B0-879E-1A8901757299}"/>
              </a:ext>
            </a:extLst>
          </p:cNvPr>
          <p:cNvSpPr/>
          <p:nvPr/>
        </p:nvSpPr>
        <p:spPr bwMode="gray">
          <a:xfrm>
            <a:off x="4662840" y="3913114"/>
            <a:ext cx="4716001" cy="409205"/>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96" name="ホームベース 5">
            <a:extLst>
              <a:ext uri="{FF2B5EF4-FFF2-40B4-BE49-F238E27FC236}">
                <a16:creationId xmlns:a16="http://schemas.microsoft.com/office/drawing/2014/main" id="{80F1F20C-5FA8-4108-887E-47FB875E2097}"/>
              </a:ext>
            </a:extLst>
          </p:cNvPr>
          <p:cNvSpPr/>
          <p:nvPr/>
        </p:nvSpPr>
        <p:spPr bwMode="gray">
          <a:xfrm>
            <a:off x="145504" y="3909796"/>
            <a:ext cx="4716000" cy="396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sp>
        <p:nvSpPr>
          <p:cNvPr id="97" name="四角形: 角を丸くする 96">
            <a:extLst>
              <a:ext uri="{FF2B5EF4-FFF2-40B4-BE49-F238E27FC236}">
                <a16:creationId xmlns:a16="http://schemas.microsoft.com/office/drawing/2014/main" id="{7953743B-B3E8-4F03-AA72-11CED18FAB6F}"/>
              </a:ext>
            </a:extLst>
          </p:cNvPr>
          <p:cNvSpPr/>
          <p:nvPr/>
        </p:nvSpPr>
        <p:spPr>
          <a:xfrm>
            <a:off x="9234322" y="4248728"/>
            <a:ext cx="526814" cy="2318296"/>
          </a:xfrm>
          <a:prstGeom prst="roundRect">
            <a:avLst/>
          </a:prstGeom>
          <a:solidFill>
            <a:srgbClr val="E60012"/>
          </a:soli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275" b="1" dirty="0">
                <a:solidFill>
                  <a:schemeClr val="bg1"/>
                </a:solidFill>
                <a:latin typeface="BIZ UDPゴシック" panose="020B0400000000000000" pitchFamily="50" charset="-128"/>
                <a:ea typeface="BIZ UDPゴシック" panose="020B0400000000000000" pitchFamily="50" charset="-128"/>
              </a:rPr>
              <a:t>万博開催</a:t>
            </a:r>
          </a:p>
        </p:txBody>
      </p:sp>
      <p:sp>
        <p:nvSpPr>
          <p:cNvPr id="98" name="四角形: 角を丸くする 97">
            <a:extLst>
              <a:ext uri="{FF2B5EF4-FFF2-40B4-BE49-F238E27FC236}">
                <a16:creationId xmlns:a16="http://schemas.microsoft.com/office/drawing/2014/main" id="{B5B35F5E-58B8-4DB4-B9FD-272225C8E993}"/>
              </a:ext>
            </a:extLst>
          </p:cNvPr>
          <p:cNvSpPr/>
          <p:nvPr/>
        </p:nvSpPr>
        <p:spPr>
          <a:xfrm>
            <a:off x="4676634" y="5996312"/>
            <a:ext cx="4461446" cy="224368"/>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9" name="テキスト ボックス 98">
            <a:extLst>
              <a:ext uri="{FF2B5EF4-FFF2-40B4-BE49-F238E27FC236}">
                <a16:creationId xmlns:a16="http://schemas.microsoft.com/office/drawing/2014/main" id="{74F7C8BB-D836-4570-994E-DFEA025B44D5}"/>
              </a:ext>
            </a:extLst>
          </p:cNvPr>
          <p:cNvSpPr txBox="1"/>
          <p:nvPr/>
        </p:nvSpPr>
        <p:spPr>
          <a:xfrm>
            <a:off x="1304257" y="5376724"/>
            <a:ext cx="7428273" cy="261610"/>
          </a:xfrm>
          <a:prstGeom prst="rect">
            <a:avLst/>
          </a:prstGeom>
          <a:noFill/>
        </p:spPr>
        <p:txBody>
          <a:bodyPr wrap="square">
            <a:spAutoFit/>
          </a:bodyPr>
          <a:lstStyle/>
          <a:p>
            <a:r>
              <a:rPr lang="ja-JP" altLang="en-US" sz="1100" b="1" u="sng" dirty="0">
                <a:latin typeface="Meiryo UI" panose="020B0604030504040204" pitchFamily="50" charset="-128"/>
                <a:ea typeface="Meiryo UI" panose="020B0604030504040204" pitchFamily="50" charset="-128"/>
              </a:rPr>
              <a:t>＜通年＞情報発信サイト・</a:t>
            </a:r>
            <a:r>
              <a:rPr lang="en-US" altLang="ja-JP" sz="1100" b="1" u="sng" dirty="0">
                <a:latin typeface="Meiryo UI" panose="020B0604030504040204" pitchFamily="50" charset="-128"/>
                <a:ea typeface="Meiryo UI" panose="020B0604030504040204" pitchFamily="50" charset="-128"/>
              </a:rPr>
              <a:t>SNS</a:t>
            </a:r>
            <a:r>
              <a:rPr lang="ja-JP" altLang="en-US" sz="1100" b="1" u="sng" dirty="0">
                <a:latin typeface="Meiryo UI" panose="020B0604030504040204" pitchFamily="50" charset="-128"/>
                <a:ea typeface="Meiryo UI" panose="020B0604030504040204" pitchFamily="50" charset="-128"/>
              </a:rPr>
              <a:t>での万博</a:t>
            </a:r>
            <a:r>
              <a:rPr lang="en-US" altLang="ja-JP" sz="1100" b="1" u="sng" dirty="0">
                <a:latin typeface="Meiryo UI" panose="020B0604030504040204" pitchFamily="50" charset="-128"/>
                <a:ea typeface="Meiryo UI" panose="020B0604030504040204" pitchFamily="50" charset="-128"/>
              </a:rPr>
              <a:t>PR</a:t>
            </a:r>
            <a:r>
              <a:rPr lang="ja-JP" altLang="en-US" sz="1100" b="1" u="sng" dirty="0">
                <a:latin typeface="Meiryo UI" panose="020B0604030504040204" pitchFamily="50" charset="-128"/>
                <a:ea typeface="Meiryo UI" panose="020B0604030504040204" pitchFamily="50" charset="-128"/>
              </a:rPr>
              <a:t>、知事会議出席・表敬訪問・メディア出演等による全国的な機運醸成</a:t>
            </a:r>
            <a:endParaRPr lang="en-US" altLang="ja-JP" sz="1100" b="1" u="sng" dirty="0">
              <a:latin typeface="Meiryo UI" panose="020B0604030504040204" pitchFamily="50" charset="-128"/>
              <a:ea typeface="Meiryo UI" panose="020B0604030504040204" pitchFamily="50" charset="-128"/>
            </a:endParaRPr>
          </a:p>
        </p:txBody>
      </p:sp>
      <p:cxnSp>
        <p:nvCxnSpPr>
          <p:cNvPr id="4" name="直線コネクタ 3">
            <a:extLst>
              <a:ext uri="{FF2B5EF4-FFF2-40B4-BE49-F238E27FC236}">
                <a16:creationId xmlns:a16="http://schemas.microsoft.com/office/drawing/2014/main" id="{F7522C21-4379-43E0-9521-1BE64EED8ED5}"/>
              </a:ext>
            </a:extLst>
          </p:cNvPr>
          <p:cNvCxnSpPr>
            <a:cxnSpLocks/>
          </p:cNvCxnSpPr>
          <p:nvPr/>
        </p:nvCxnSpPr>
        <p:spPr>
          <a:xfrm flipV="1">
            <a:off x="1798089" y="5799489"/>
            <a:ext cx="316051" cy="20452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1812B7F7-C6C5-46EC-9E57-F29C96D0BB5D}"/>
              </a:ext>
            </a:extLst>
          </p:cNvPr>
          <p:cNvCxnSpPr>
            <a:cxnSpLocks/>
          </p:cNvCxnSpPr>
          <p:nvPr/>
        </p:nvCxnSpPr>
        <p:spPr>
          <a:xfrm flipV="1">
            <a:off x="6118747" y="5755537"/>
            <a:ext cx="316051" cy="20452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06" name="図 105">
            <a:extLst>
              <a:ext uri="{FF2B5EF4-FFF2-40B4-BE49-F238E27FC236}">
                <a16:creationId xmlns:a16="http://schemas.microsoft.com/office/drawing/2014/main" id="{E651F708-E3A6-407E-A795-044C1A3791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28003" y="4985689"/>
            <a:ext cx="204527" cy="204527"/>
          </a:xfrm>
          <a:prstGeom prst="rect">
            <a:avLst/>
          </a:prstGeom>
        </p:spPr>
      </p:pic>
      <p:sp>
        <p:nvSpPr>
          <p:cNvPr id="107" name="テキスト ボックス 106">
            <a:extLst>
              <a:ext uri="{FF2B5EF4-FFF2-40B4-BE49-F238E27FC236}">
                <a16:creationId xmlns:a16="http://schemas.microsoft.com/office/drawing/2014/main" id="{417EEC9D-3504-422D-A229-618F52029FBD}"/>
              </a:ext>
            </a:extLst>
          </p:cNvPr>
          <p:cNvSpPr txBox="1"/>
          <p:nvPr/>
        </p:nvSpPr>
        <p:spPr>
          <a:xfrm>
            <a:off x="8295993" y="4614422"/>
            <a:ext cx="668545" cy="338554"/>
          </a:xfrm>
          <a:prstGeom prst="rect">
            <a:avLst/>
          </a:prstGeom>
          <a:noFill/>
        </p:spPr>
        <p:txBody>
          <a:bodyPr wrap="square" anchor="ctr">
            <a:spAutoFit/>
          </a:bodyPr>
          <a:lstStyle/>
          <a:p>
            <a:pPr algn="ctr"/>
            <a:r>
              <a:rPr lang="en-US" altLang="ja-JP" sz="800" dirty="0">
                <a:solidFill>
                  <a:srgbClr val="000000"/>
                </a:solidFill>
                <a:latin typeface="Meiryo UI" panose="020B0604030504040204" pitchFamily="50" charset="-128"/>
                <a:ea typeface="Meiryo UI" panose="020B0604030504040204" pitchFamily="50" charset="-128"/>
              </a:rPr>
              <a:t>EXPO </a:t>
            </a:r>
          </a:p>
          <a:p>
            <a:pPr algn="ctr"/>
            <a:r>
              <a:rPr lang="en-US" altLang="ja-JP" sz="800" dirty="0">
                <a:solidFill>
                  <a:srgbClr val="000000"/>
                </a:solidFill>
                <a:latin typeface="Meiryo UI" panose="020B0604030504040204" pitchFamily="50" charset="-128"/>
                <a:ea typeface="Meiryo UI" panose="020B0604030504040204" pitchFamily="50" charset="-128"/>
              </a:rPr>
              <a:t>EKIDEN</a:t>
            </a:r>
            <a:endParaRPr lang="ja-JP" altLang="en-US" sz="800" dirty="0">
              <a:solidFill>
                <a:srgbClr val="000000"/>
              </a:solidFill>
              <a:latin typeface="Meiryo UI" panose="020B0604030504040204" pitchFamily="50" charset="-128"/>
              <a:ea typeface="Meiryo UI" panose="020B0604030504040204" pitchFamily="50" charset="-128"/>
            </a:endParaRPr>
          </a:p>
        </p:txBody>
      </p:sp>
      <p:pic>
        <p:nvPicPr>
          <p:cNvPr id="108" name="図 107">
            <a:extLst>
              <a:ext uri="{FF2B5EF4-FFF2-40B4-BE49-F238E27FC236}">
                <a16:creationId xmlns:a16="http://schemas.microsoft.com/office/drawing/2014/main" id="{4ECF95EB-86FC-44AA-A7A8-BCACAB8F62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1269" y="6009704"/>
            <a:ext cx="204527" cy="204527"/>
          </a:xfrm>
          <a:prstGeom prst="rect">
            <a:avLst/>
          </a:prstGeom>
        </p:spPr>
      </p:pic>
      <p:sp>
        <p:nvSpPr>
          <p:cNvPr id="63" name="スライド番号プレースホルダー 17">
            <a:extLst>
              <a:ext uri="{FF2B5EF4-FFF2-40B4-BE49-F238E27FC236}">
                <a16:creationId xmlns:a16="http://schemas.microsoft.com/office/drawing/2014/main" id="{57E661C9-3A42-49A1-B8D2-E2B9D3163F90}"/>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24</a:t>
            </a:fld>
            <a:endParaRPr lang="ja-JP" altLang="en-US" dirty="0"/>
          </a:p>
        </p:txBody>
      </p:sp>
    </p:spTree>
    <p:extLst>
      <p:ext uri="{BB962C8B-B14F-4D97-AF65-F5344CB8AC3E}">
        <p14:creationId xmlns:p14="http://schemas.microsoft.com/office/powerpoint/2010/main" val="97642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3372838" y="992295"/>
            <a:ext cx="6270625" cy="712787"/>
          </a:xfrm>
        </p:spPr>
        <p:txBody>
          <a:bodyPr wrap="square" anchor="ctr">
            <a:noAutofit/>
          </a:bodyPr>
          <a:lstStyle/>
          <a:p>
            <a:r>
              <a:rPr lang="ja-JP" altLang="en-US" sz="3200" dirty="0">
                <a:latin typeface="BIZ UDPゴシック" panose="020B0400000000000000" pitchFamily="50" charset="-128"/>
                <a:ea typeface="BIZ UDPゴシック" panose="020B0400000000000000" pitchFamily="50" charset="-128"/>
              </a:rPr>
              <a:t>情報発信サイト・</a:t>
            </a:r>
            <a:r>
              <a:rPr lang="en-US" altLang="ja-JP" sz="3200" dirty="0">
                <a:latin typeface="BIZ UDPゴシック" panose="020B0400000000000000" pitchFamily="50" charset="-128"/>
                <a:ea typeface="BIZ UDPゴシック" panose="020B0400000000000000" pitchFamily="50" charset="-128"/>
              </a:rPr>
              <a:t>SNS</a:t>
            </a:r>
            <a:r>
              <a:rPr lang="ja-JP" altLang="en-US" sz="3200" dirty="0">
                <a:latin typeface="BIZ UDPゴシック" panose="020B0400000000000000" pitchFamily="50" charset="-128"/>
                <a:ea typeface="BIZ UDPゴシック" panose="020B0400000000000000" pitchFamily="50" charset="-128"/>
              </a:rPr>
              <a:t>での万博</a:t>
            </a:r>
            <a:r>
              <a:rPr lang="en-US" altLang="ja-JP" sz="3200" dirty="0">
                <a:latin typeface="BIZ UDPゴシック" panose="020B0400000000000000" pitchFamily="50" charset="-128"/>
                <a:ea typeface="BIZ UDPゴシック" panose="020B0400000000000000" pitchFamily="50" charset="-128"/>
              </a:rPr>
              <a:t>PR</a:t>
            </a:r>
            <a:endParaRPr lang="ja-JP" altLang="en-US" sz="320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695511" y="5205518"/>
            <a:ext cx="4979431" cy="1242546"/>
            <a:chOff x="5265560" y="4032061"/>
            <a:chExt cx="6651247" cy="828932"/>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4032061"/>
              <a:ext cx="6651247" cy="828932"/>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4386" y="4137142"/>
              <a:ext cx="2116414"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842664" y="5674590"/>
            <a:ext cx="4685123" cy="541688"/>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・万博開幕に向け、引き続き来場意向度向上につながる</a:t>
            </a:r>
            <a:endParaRPr lang="en-US" altLang="ja-JP" sz="1463" dirty="0">
              <a:latin typeface="BIZ UDPゴシック" panose="020B0400000000000000" pitchFamily="50" charset="-128"/>
              <a:ea typeface="BIZ UDPゴシック" panose="020B0400000000000000" pitchFamily="50" charset="-128"/>
            </a:endParaRPr>
          </a:p>
          <a:p>
            <a:r>
              <a:rPr lang="en-US" altLang="ja-JP" sz="1463" dirty="0">
                <a:latin typeface="BIZ UDPゴシック" panose="020B0400000000000000" pitchFamily="50" charset="-128"/>
                <a:ea typeface="BIZ UDPゴシック" panose="020B0400000000000000" pitchFamily="50" charset="-128"/>
              </a:rPr>
              <a:t> </a:t>
            </a:r>
            <a:r>
              <a:rPr lang="ja-JP" altLang="en-US" sz="1463" dirty="0">
                <a:latin typeface="BIZ UDPゴシック" panose="020B0400000000000000" pitchFamily="50" charset="-128"/>
                <a:ea typeface="BIZ UDPゴシック" panose="020B0400000000000000" pitchFamily="50" charset="-128"/>
              </a:rPr>
              <a:t>情報発信を実施</a:t>
            </a:r>
            <a:endParaRPr lang="en-US" altLang="ja-JP" sz="1463"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508938" y="1755206"/>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3323171" cy="1615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24" name="グループ化 23">
            <a:extLst>
              <a:ext uri="{FF2B5EF4-FFF2-40B4-BE49-F238E27FC236}">
                <a16:creationId xmlns:a16="http://schemas.microsoft.com/office/drawing/2014/main" id="{4A127E0F-0680-43C8-9416-2D4274F36C06}"/>
              </a:ext>
            </a:extLst>
          </p:cNvPr>
          <p:cNvGrpSpPr/>
          <p:nvPr/>
        </p:nvGrpSpPr>
        <p:grpSpPr>
          <a:xfrm>
            <a:off x="312205" y="259048"/>
            <a:ext cx="6709380" cy="452920"/>
            <a:chOff x="312205" y="259048"/>
            <a:chExt cx="6709380" cy="452920"/>
          </a:xfrm>
        </p:grpSpPr>
        <p:sp>
          <p:nvSpPr>
            <p:cNvPr id="36" name="タイトル 2">
              <a:extLst>
                <a:ext uri="{FF2B5EF4-FFF2-40B4-BE49-F238E27FC236}">
                  <a16:creationId xmlns:a16="http://schemas.microsoft.com/office/drawing/2014/main" id="{BDB077DC-472E-435A-8743-861EAB678CDC}"/>
                </a:ext>
              </a:extLst>
            </p:cNvPr>
            <p:cNvSpPr txBox="1">
              <a:spLocks/>
            </p:cNvSpPr>
            <p:nvPr/>
          </p:nvSpPr>
          <p:spPr>
            <a:xfrm>
              <a:off x="751776" y="259048"/>
              <a:ext cx="62698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万博に向けた機運の醸成</a:t>
              </a:r>
            </a:p>
          </p:txBody>
        </p:sp>
        <p:pic>
          <p:nvPicPr>
            <p:cNvPr id="37" name="図 36">
              <a:extLst>
                <a:ext uri="{FF2B5EF4-FFF2-40B4-BE49-F238E27FC236}">
                  <a16:creationId xmlns:a16="http://schemas.microsoft.com/office/drawing/2014/main" id="{09968812-AE78-4EE6-919A-BD5C0487DB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23" name="テキスト ボックス 22">
            <a:extLst>
              <a:ext uri="{FF2B5EF4-FFF2-40B4-BE49-F238E27FC236}">
                <a16:creationId xmlns:a16="http://schemas.microsoft.com/office/drawing/2014/main" id="{6556C445-5A99-4E3D-891B-158363B5716B}"/>
              </a:ext>
            </a:extLst>
          </p:cNvPr>
          <p:cNvSpPr txBox="1"/>
          <p:nvPr/>
        </p:nvSpPr>
        <p:spPr>
          <a:xfrm>
            <a:off x="149373" y="1867528"/>
            <a:ext cx="4486175" cy="541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ja-JP" altLang="en-US" sz="1460" b="1" dirty="0">
                <a:latin typeface="BIZ UDPゴシック" panose="020B0400000000000000" pitchFamily="50" charset="-128"/>
                <a:ea typeface="BIZ UDPゴシック" panose="020B0400000000000000" pitchFamily="50" charset="-128"/>
              </a:rPr>
              <a:t>大阪・関西万博情報発信サイト</a:t>
            </a:r>
            <a:endParaRPr lang="en-US" altLang="ja-JP" sz="1460" b="1" dirty="0">
              <a:latin typeface="BIZ UDPゴシック" panose="020B0400000000000000" pitchFamily="50" charset="-128"/>
              <a:ea typeface="BIZ UDPゴシック" panose="020B0400000000000000" pitchFamily="50" charset="-128"/>
            </a:endParaRPr>
          </a:p>
          <a:p>
            <a:pPr algn="ctr"/>
            <a:r>
              <a:rPr lang="en-US" altLang="ja-JP" sz="1460" b="1" dirty="0">
                <a:latin typeface="BIZ UDPゴシック" panose="020B0400000000000000" pitchFamily="50" charset="-128"/>
                <a:ea typeface="BIZ UDPゴシック" panose="020B0400000000000000" pitchFamily="50" charset="-128"/>
              </a:rPr>
              <a:t>https://www.expo-osaka2025.com/</a:t>
            </a:r>
            <a:endParaRPr lang="ja-JP" altLang="en-US" sz="1460" b="1" dirty="0">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DEFF70CB-3F26-406A-983A-41335F0114C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7038" y="2490750"/>
            <a:ext cx="3181677" cy="1802300"/>
          </a:xfrm>
          <a:prstGeom prst="rect">
            <a:avLst/>
          </a:prstGeom>
        </p:spPr>
      </p:pic>
      <p:sp>
        <p:nvSpPr>
          <p:cNvPr id="33" name="テキスト ボックス 32">
            <a:extLst>
              <a:ext uri="{FF2B5EF4-FFF2-40B4-BE49-F238E27FC236}">
                <a16:creationId xmlns:a16="http://schemas.microsoft.com/office/drawing/2014/main" id="{86AA450F-C165-496C-A8DA-1749E6345D77}"/>
              </a:ext>
            </a:extLst>
          </p:cNvPr>
          <p:cNvSpPr txBox="1"/>
          <p:nvPr/>
        </p:nvSpPr>
        <p:spPr>
          <a:xfrm>
            <a:off x="312205" y="4580121"/>
            <a:ext cx="4134682" cy="541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ja-JP" altLang="en-US" sz="1460" b="1" dirty="0">
                <a:latin typeface="BIZ UDPゴシック" panose="020B0400000000000000" pitchFamily="50" charset="-128"/>
                <a:ea typeface="BIZ UDPゴシック" panose="020B0400000000000000" pitchFamily="50" charset="-128"/>
              </a:rPr>
              <a:t>大阪府・大阪市万博推進局機運醸成部</a:t>
            </a:r>
            <a:r>
              <a:rPr lang="en-US" altLang="ja-JP" sz="1460" b="1" dirty="0">
                <a:latin typeface="BIZ UDPゴシック" panose="020B0400000000000000" pitchFamily="50" charset="-128"/>
                <a:ea typeface="BIZ UDPゴシック" panose="020B0400000000000000" pitchFamily="50" charset="-128"/>
              </a:rPr>
              <a:t>SNS</a:t>
            </a:r>
          </a:p>
          <a:p>
            <a:pPr algn="ctr"/>
            <a:r>
              <a:rPr lang="en-US" altLang="ja-JP" sz="1460" b="1" dirty="0">
                <a:latin typeface="BIZ UDPゴシック" panose="020B0400000000000000" pitchFamily="50" charset="-128"/>
                <a:ea typeface="BIZ UDPゴシック" panose="020B0400000000000000" pitchFamily="50" charset="-128"/>
              </a:rPr>
              <a:t>@exposuisinkyoku</a:t>
            </a:r>
            <a:endParaRPr lang="ja-JP" altLang="en-US" sz="1460" b="1" dirty="0">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E42B5610-D2E5-49E2-8DC9-9FA9CB3355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7301" y="5187909"/>
            <a:ext cx="1407637" cy="1421538"/>
          </a:xfrm>
          <a:prstGeom prst="rect">
            <a:avLst/>
          </a:prstGeom>
        </p:spPr>
      </p:pic>
      <p:pic>
        <p:nvPicPr>
          <p:cNvPr id="35" name="図 34">
            <a:extLst>
              <a:ext uri="{FF2B5EF4-FFF2-40B4-BE49-F238E27FC236}">
                <a16:creationId xmlns:a16="http://schemas.microsoft.com/office/drawing/2014/main" id="{EDA1B911-0119-4F9C-9666-383CF9D30C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14075" y="3331241"/>
            <a:ext cx="993517" cy="961809"/>
          </a:xfrm>
          <a:prstGeom prst="rect">
            <a:avLst/>
          </a:prstGeom>
        </p:spPr>
      </p:pic>
      <p:sp>
        <p:nvSpPr>
          <p:cNvPr id="38" name="角丸四角形 7">
            <a:extLst>
              <a:ext uri="{FF2B5EF4-FFF2-40B4-BE49-F238E27FC236}">
                <a16:creationId xmlns:a16="http://schemas.microsoft.com/office/drawing/2014/main" id="{B8BF2BF3-E9A2-429A-993C-7D14DF897D32}"/>
              </a:ext>
            </a:extLst>
          </p:cNvPr>
          <p:cNvSpPr/>
          <p:nvPr/>
        </p:nvSpPr>
        <p:spPr>
          <a:xfrm>
            <a:off x="3565089" y="3284844"/>
            <a:ext cx="1070459" cy="1042346"/>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39" name="角丸四角形 20">
            <a:extLst>
              <a:ext uri="{FF2B5EF4-FFF2-40B4-BE49-F238E27FC236}">
                <a16:creationId xmlns:a16="http://schemas.microsoft.com/office/drawing/2014/main" id="{BA4668AA-0522-40EC-9C55-378FF8FBE893}"/>
              </a:ext>
            </a:extLst>
          </p:cNvPr>
          <p:cNvSpPr/>
          <p:nvPr/>
        </p:nvSpPr>
        <p:spPr>
          <a:xfrm>
            <a:off x="1516227" y="5121808"/>
            <a:ext cx="1776609" cy="367426"/>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60" dirty="0">
                <a:solidFill>
                  <a:schemeClr val="tx1"/>
                </a:solidFill>
                <a:latin typeface="BIZ UDPゴシック" panose="020B0400000000000000" pitchFamily="50" charset="-128"/>
                <a:ea typeface="BIZ UDPゴシック" panose="020B0400000000000000" pitchFamily="50" charset="-128"/>
              </a:rPr>
              <a:t>X</a:t>
            </a:r>
            <a:r>
              <a:rPr lang="ja-JP" altLang="en-US" sz="1460" dirty="0">
                <a:solidFill>
                  <a:schemeClr val="tx1"/>
                </a:solidFill>
                <a:latin typeface="BIZ UDPゴシック" panose="020B0400000000000000" pitchFamily="50" charset="-128"/>
                <a:ea typeface="BIZ UDPゴシック" panose="020B0400000000000000" pitchFamily="50" charset="-128"/>
              </a:rPr>
              <a:t>（旧</a:t>
            </a:r>
            <a:r>
              <a:rPr lang="en-US" altLang="ja-JP" sz="1460" dirty="0">
                <a:solidFill>
                  <a:schemeClr val="tx1"/>
                </a:solidFill>
                <a:latin typeface="BIZ UDPゴシック" panose="020B0400000000000000" pitchFamily="50" charset="-128"/>
                <a:ea typeface="BIZ UDPゴシック" panose="020B0400000000000000" pitchFamily="50" charset="-128"/>
              </a:rPr>
              <a:t>Twitter</a:t>
            </a:r>
            <a:r>
              <a:rPr lang="ja-JP" altLang="en-US" sz="1460" dirty="0">
                <a:solidFill>
                  <a:schemeClr val="tx1"/>
                </a:solidFill>
                <a:latin typeface="BIZ UDPゴシック" panose="020B0400000000000000" pitchFamily="50" charset="-128"/>
                <a:ea typeface="BIZ UDPゴシック" panose="020B0400000000000000" pitchFamily="50" charset="-128"/>
              </a:rPr>
              <a:t>）</a:t>
            </a:r>
          </a:p>
        </p:txBody>
      </p:sp>
      <p:sp>
        <p:nvSpPr>
          <p:cNvPr id="40" name="角丸四角形 20">
            <a:extLst>
              <a:ext uri="{FF2B5EF4-FFF2-40B4-BE49-F238E27FC236}">
                <a16:creationId xmlns:a16="http://schemas.microsoft.com/office/drawing/2014/main" id="{59C1D014-67D3-4426-95AA-21B45A2266CC}"/>
              </a:ext>
            </a:extLst>
          </p:cNvPr>
          <p:cNvSpPr/>
          <p:nvPr/>
        </p:nvSpPr>
        <p:spPr>
          <a:xfrm>
            <a:off x="3274121" y="5121808"/>
            <a:ext cx="1271484" cy="347322"/>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60" dirty="0">
                <a:solidFill>
                  <a:schemeClr val="tx1"/>
                </a:solidFill>
                <a:latin typeface="BIZ UDPゴシック" panose="020B0400000000000000" pitchFamily="50" charset="-128"/>
                <a:ea typeface="BIZ UDPゴシック" panose="020B0400000000000000" pitchFamily="50" charset="-128"/>
              </a:rPr>
              <a:t>Instagram</a:t>
            </a:r>
            <a:endParaRPr lang="ja-JP" altLang="en-US" sz="1460" dirty="0">
              <a:solidFill>
                <a:schemeClr val="tx1"/>
              </a:solidFill>
              <a:latin typeface="BIZ UDPゴシック" panose="020B0400000000000000" pitchFamily="50" charset="-128"/>
              <a:ea typeface="BIZ UDPゴシック" panose="020B0400000000000000" pitchFamily="50" charset="-128"/>
            </a:endParaRPr>
          </a:p>
        </p:txBody>
      </p:sp>
      <p:sp>
        <p:nvSpPr>
          <p:cNvPr id="41" name="角丸四角形 7">
            <a:extLst>
              <a:ext uri="{FF2B5EF4-FFF2-40B4-BE49-F238E27FC236}">
                <a16:creationId xmlns:a16="http://schemas.microsoft.com/office/drawing/2014/main" id="{E326EF1E-A1E4-4AE5-B4D6-62F83F9143D9}"/>
              </a:ext>
            </a:extLst>
          </p:cNvPr>
          <p:cNvSpPr/>
          <p:nvPr/>
        </p:nvSpPr>
        <p:spPr>
          <a:xfrm>
            <a:off x="1867506" y="5517165"/>
            <a:ext cx="1074049" cy="1043487"/>
          </a:xfrm>
          <a:prstGeom prst="roundRect">
            <a:avLst/>
          </a:prstGeom>
          <a:noFill/>
          <a:ln w="76200">
            <a:solidFill>
              <a:srgbClr val="006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42" name="角丸四角形 21">
            <a:extLst>
              <a:ext uri="{FF2B5EF4-FFF2-40B4-BE49-F238E27FC236}">
                <a16:creationId xmlns:a16="http://schemas.microsoft.com/office/drawing/2014/main" id="{2CB0682B-8842-4D0A-B174-0A3BF50CF0E0}"/>
              </a:ext>
            </a:extLst>
          </p:cNvPr>
          <p:cNvSpPr/>
          <p:nvPr/>
        </p:nvSpPr>
        <p:spPr>
          <a:xfrm>
            <a:off x="3372838" y="5519701"/>
            <a:ext cx="1074049" cy="1043487"/>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pic>
        <p:nvPicPr>
          <p:cNvPr id="43" name="図 42">
            <a:extLst>
              <a:ext uri="{FF2B5EF4-FFF2-40B4-BE49-F238E27FC236}">
                <a16:creationId xmlns:a16="http://schemas.microsoft.com/office/drawing/2014/main" id="{4E1C087A-EF8A-4C88-A2D4-A658CEBFD9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90045" y="5624423"/>
            <a:ext cx="828969" cy="828969"/>
          </a:xfrm>
          <a:prstGeom prst="rect">
            <a:avLst/>
          </a:prstGeom>
        </p:spPr>
      </p:pic>
      <p:pic>
        <p:nvPicPr>
          <p:cNvPr id="44" name="図 43">
            <a:extLst>
              <a:ext uri="{FF2B5EF4-FFF2-40B4-BE49-F238E27FC236}">
                <a16:creationId xmlns:a16="http://schemas.microsoft.com/office/drawing/2014/main" id="{F2982A75-7EDE-4316-9D7A-9EF2DFB762D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98042" y="5624423"/>
            <a:ext cx="823640" cy="823640"/>
          </a:xfrm>
          <a:prstGeom prst="rect">
            <a:avLst/>
          </a:prstGeom>
        </p:spPr>
      </p:pic>
      <p:sp>
        <p:nvSpPr>
          <p:cNvPr id="11" name="スライド番号プレースホルダー 10">
            <a:extLst>
              <a:ext uri="{FF2B5EF4-FFF2-40B4-BE49-F238E27FC236}">
                <a16:creationId xmlns:a16="http://schemas.microsoft.com/office/drawing/2014/main" id="{3ED1D33A-00BE-46CC-9173-4395C899AE54}"/>
              </a:ext>
            </a:extLst>
          </p:cNvPr>
          <p:cNvSpPr>
            <a:spLocks noGrp="1"/>
          </p:cNvSpPr>
          <p:nvPr>
            <p:ph type="sldNum" sz="quarter" idx="4"/>
          </p:nvPr>
        </p:nvSpPr>
        <p:spPr/>
        <p:txBody>
          <a:bodyPr/>
          <a:lstStyle/>
          <a:p>
            <a:fld id="{199F5BD4-B66A-4E5C-B460-3CA44F38002D}" type="slidenum">
              <a:rPr lang="ja-JP" altLang="en-US" smtClean="0"/>
              <a:pPr/>
              <a:t>25</a:t>
            </a:fld>
            <a:endParaRPr lang="ja-JP" altLang="en-US"/>
          </a:p>
        </p:txBody>
      </p:sp>
      <p:grpSp>
        <p:nvGrpSpPr>
          <p:cNvPr id="45" name="グループ化 44">
            <a:extLst>
              <a:ext uri="{FF2B5EF4-FFF2-40B4-BE49-F238E27FC236}">
                <a16:creationId xmlns:a16="http://schemas.microsoft.com/office/drawing/2014/main" id="{D0BAA1C9-C5DE-4319-AED3-075212AE99F3}"/>
              </a:ext>
            </a:extLst>
          </p:cNvPr>
          <p:cNvGrpSpPr/>
          <p:nvPr/>
        </p:nvGrpSpPr>
        <p:grpSpPr>
          <a:xfrm>
            <a:off x="4695510" y="2102750"/>
            <a:ext cx="4979432" cy="2833042"/>
            <a:chOff x="5265560" y="1499418"/>
            <a:chExt cx="6676545" cy="2363734"/>
          </a:xfrm>
        </p:grpSpPr>
        <p:sp>
          <p:nvSpPr>
            <p:cNvPr id="47" name="四角形: 角を丸くする 46">
              <a:extLst>
                <a:ext uri="{FF2B5EF4-FFF2-40B4-BE49-F238E27FC236}">
                  <a16:creationId xmlns:a16="http://schemas.microsoft.com/office/drawing/2014/main" id="{619CB8FE-695E-440C-BAE1-2B8A650F8EA7}"/>
                </a:ext>
              </a:extLst>
            </p:cNvPr>
            <p:cNvSpPr/>
            <p:nvPr/>
          </p:nvSpPr>
          <p:spPr>
            <a:xfrm>
              <a:off x="5265560" y="1499418"/>
              <a:ext cx="6676545" cy="2363734"/>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48" name="テキスト ボックス 47">
              <a:extLst>
                <a:ext uri="{FF2B5EF4-FFF2-40B4-BE49-F238E27FC236}">
                  <a16:creationId xmlns:a16="http://schemas.microsoft.com/office/drawing/2014/main" id="{42A3519F-CF97-47BD-9A40-B2B774580984}"/>
                </a:ext>
              </a:extLst>
            </p:cNvPr>
            <p:cNvSpPr txBox="1"/>
            <p:nvPr/>
          </p:nvSpPr>
          <p:spPr>
            <a:xfrm>
              <a:off x="5435030" y="1582675"/>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49" name="テキスト ボックス 48">
            <a:extLst>
              <a:ext uri="{FF2B5EF4-FFF2-40B4-BE49-F238E27FC236}">
                <a16:creationId xmlns:a16="http://schemas.microsoft.com/office/drawing/2014/main" id="{6442D4A3-4557-4B85-9DA3-3CA34A25118C}"/>
              </a:ext>
            </a:extLst>
          </p:cNvPr>
          <p:cNvSpPr txBox="1"/>
          <p:nvPr/>
        </p:nvSpPr>
        <p:spPr>
          <a:xfrm>
            <a:off x="4785453" y="2594921"/>
            <a:ext cx="4880713" cy="2100816"/>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・各地で開催される万博</a:t>
            </a:r>
            <a:r>
              <a:rPr lang="en-US" altLang="ja-JP" sz="1463" dirty="0">
                <a:latin typeface="BIZ UDPゴシック" panose="020B0400000000000000" pitchFamily="50" charset="-128"/>
                <a:ea typeface="BIZ UDPゴシック" panose="020B0400000000000000" pitchFamily="50" charset="-128"/>
              </a:rPr>
              <a:t>PR</a:t>
            </a:r>
            <a:r>
              <a:rPr lang="ja-JP" altLang="en-US" sz="1463" dirty="0">
                <a:latin typeface="BIZ UDPゴシック" panose="020B0400000000000000" pitchFamily="50" charset="-128"/>
                <a:ea typeface="BIZ UDPゴシック" panose="020B0400000000000000" pitchFamily="50" charset="-128"/>
              </a:rPr>
              <a:t>イベントの情報や、パビリオンや会期中イベントなどの万博の最新情報について、万博推進局が運営する情報発信サイトや</a:t>
            </a:r>
            <a:r>
              <a:rPr lang="en-US" altLang="ja-JP" sz="1463" dirty="0">
                <a:latin typeface="BIZ UDPゴシック" panose="020B0400000000000000" pitchFamily="50" charset="-128"/>
                <a:ea typeface="BIZ UDPゴシック" panose="020B0400000000000000" pitchFamily="50" charset="-128"/>
              </a:rPr>
              <a:t>SNS</a:t>
            </a:r>
            <a:r>
              <a:rPr lang="ja-JP" altLang="en-US" sz="1463" dirty="0">
                <a:latin typeface="BIZ UDPゴシック" panose="020B0400000000000000" pitchFamily="50" charset="-128"/>
                <a:ea typeface="BIZ UDPゴシック" panose="020B0400000000000000" pitchFamily="50" charset="-128"/>
              </a:rPr>
              <a:t>を活用した情報発信を実施</a:t>
            </a:r>
            <a:endParaRPr lang="en-US" altLang="ja-JP" sz="1463" dirty="0">
              <a:latin typeface="BIZ UDPゴシック" panose="020B0400000000000000" pitchFamily="50" charset="-128"/>
              <a:ea typeface="BIZ UDPゴシック" panose="020B0400000000000000" pitchFamily="50" charset="-128"/>
            </a:endParaRPr>
          </a:p>
          <a:p>
            <a:endParaRPr lang="en-US" altLang="ja-JP" sz="8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・令和６年９月から運用を開始した、チケット購入や来場  </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日時予約、パビリオン入場予約に伴う各種サポートを</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行う「万博来場サポートデスク」の設置場所についても　</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両ツールを活用して周知</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10887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943038"/>
            <a:ext cx="5886394" cy="34881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万博開催時に何ができる？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5" y="684528"/>
            <a:ext cx="3780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 name="正方形/長方形 2">
            <a:extLst>
              <a:ext uri="{FF2B5EF4-FFF2-40B4-BE49-F238E27FC236}">
                <a16:creationId xmlns:a16="http://schemas.microsoft.com/office/drawing/2014/main" id="{BCF26365-8970-4656-AC05-B7B23C002359}"/>
              </a:ext>
            </a:extLst>
          </p:cNvPr>
          <p:cNvSpPr/>
          <p:nvPr/>
        </p:nvSpPr>
        <p:spPr>
          <a:xfrm>
            <a:off x="142032" y="1231678"/>
            <a:ext cx="6653916" cy="2131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世界に向けて大阪の魅力を発信するイベント「大阪ウィーク」を開催</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万博ボランティアが万博会場や大阪のまちなかで国内外の</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来場者をおもてなし</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子ども招待の取組により、大阪の子どもたちが万博会場で</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未来社会を体験</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万博参加国と府民・市民等が様々な国際交流を展開</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24BE2C9-33D7-CC10-8A5B-E971A353E3B6}"/>
              </a:ext>
            </a:extLst>
          </p:cNvPr>
          <p:cNvSpPr txBox="1"/>
          <p:nvPr/>
        </p:nvSpPr>
        <p:spPr>
          <a:xfrm>
            <a:off x="6039269" y="3487458"/>
            <a:ext cx="1608152" cy="415143"/>
          </a:xfrm>
          <a:prstGeom prst="rect">
            <a:avLst/>
          </a:prstGeom>
          <a:noFill/>
        </p:spPr>
        <p:txBody>
          <a:bodyPr wrap="square" rtlCol="0">
            <a:spAutoFit/>
          </a:bodyPr>
          <a:lstStyle/>
          <a:p>
            <a:endParaRPr kumimoji="1" lang="ja-JP" altLang="en-US" dirty="0"/>
          </a:p>
        </p:txBody>
      </p:sp>
      <p:sp>
        <p:nvSpPr>
          <p:cNvPr id="68" name="タイトル 2">
            <a:extLst>
              <a:ext uri="{FF2B5EF4-FFF2-40B4-BE49-F238E27FC236}">
                <a16:creationId xmlns:a16="http://schemas.microsoft.com/office/drawing/2014/main" id="{C21B2F63-6D8D-4340-8347-6E9DB2932E09}"/>
              </a:ext>
            </a:extLst>
          </p:cNvPr>
          <p:cNvSpPr txBox="1">
            <a:spLocks/>
          </p:cNvSpPr>
          <p:nvPr/>
        </p:nvSpPr>
        <p:spPr>
          <a:xfrm>
            <a:off x="747505" y="377250"/>
            <a:ext cx="3682940"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25" b="1" dirty="0">
                <a:latin typeface="BIZ UDPゴシック" panose="020B0400000000000000" pitchFamily="50" charset="-128"/>
                <a:ea typeface="BIZ UDPゴシック" panose="020B0400000000000000" pitchFamily="50" charset="-128"/>
              </a:rPr>
              <a:t>万博への参加促進</a:t>
            </a:r>
          </a:p>
        </p:txBody>
      </p:sp>
      <p:pic>
        <p:nvPicPr>
          <p:cNvPr id="20" name="図 19">
            <a:extLst>
              <a:ext uri="{FF2B5EF4-FFF2-40B4-BE49-F238E27FC236}">
                <a16:creationId xmlns:a16="http://schemas.microsoft.com/office/drawing/2014/main" id="{99394A2A-3330-4C31-8603-DB0D3186D3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31" y="300220"/>
            <a:ext cx="542591" cy="536494"/>
          </a:xfrm>
          <a:prstGeom prst="rect">
            <a:avLst/>
          </a:prstGeom>
        </p:spPr>
      </p:pic>
      <p:graphicFrame>
        <p:nvGraphicFramePr>
          <p:cNvPr id="65" name="表 17">
            <a:extLst>
              <a:ext uri="{FF2B5EF4-FFF2-40B4-BE49-F238E27FC236}">
                <a16:creationId xmlns:a16="http://schemas.microsoft.com/office/drawing/2014/main" id="{4F66E26D-7EB0-4F82-9728-416C69478CFA}"/>
              </a:ext>
            </a:extLst>
          </p:cNvPr>
          <p:cNvGraphicFramePr>
            <a:graphicFrameLocks noGrp="1"/>
          </p:cNvGraphicFramePr>
          <p:nvPr/>
        </p:nvGraphicFramePr>
        <p:xfrm>
          <a:off x="201229" y="3936026"/>
          <a:ext cx="9587585" cy="2664000"/>
        </p:xfrm>
        <a:graphic>
          <a:graphicData uri="http://schemas.openxmlformats.org/drawingml/2006/table">
            <a:tbl>
              <a:tblPr firstRow="1" bandRow="1"/>
              <a:tblGrid>
                <a:gridCol w="3453081">
                  <a:extLst>
                    <a:ext uri="{9D8B030D-6E8A-4147-A177-3AD203B41FA5}">
                      <a16:colId xmlns:a16="http://schemas.microsoft.com/office/drawing/2014/main" val="1323678613"/>
                    </a:ext>
                  </a:extLst>
                </a:gridCol>
                <a:gridCol w="3482825">
                  <a:extLst>
                    <a:ext uri="{9D8B030D-6E8A-4147-A177-3AD203B41FA5}">
                      <a16:colId xmlns:a16="http://schemas.microsoft.com/office/drawing/2014/main" val="1677805257"/>
                    </a:ext>
                  </a:extLst>
                </a:gridCol>
                <a:gridCol w="2651679">
                  <a:extLst>
                    <a:ext uri="{9D8B030D-6E8A-4147-A177-3AD203B41FA5}">
                      <a16:colId xmlns:a16="http://schemas.microsoft.com/office/drawing/2014/main" val="3866744561"/>
                    </a:ext>
                  </a:extLst>
                </a:gridCol>
              </a:tblGrid>
              <a:tr h="2664000">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grpSp>
        <p:nvGrpSpPr>
          <p:cNvPr id="71" name="グループ化 70">
            <a:extLst>
              <a:ext uri="{FF2B5EF4-FFF2-40B4-BE49-F238E27FC236}">
                <a16:creationId xmlns:a16="http://schemas.microsoft.com/office/drawing/2014/main" id="{DB7522D1-7930-4A8D-A73B-ABB93F80E29A}"/>
              </a:ext>
            </a:extLst>
          </p:cNvPr>
          <p:cNvGrpSpPr/>
          <p:nvPr/>
        </p:nvGrpSpPr>
        <p:grpSpPr>
          <a:xfrm>
            <a:off x="5512624" y="4370574"/>
            <a:ext cx="432000" cy="2469805"/>
            <a:chOff x="10115347" y="4825417"/>
            <a:chExt cx="432000" cy="2469805"/>
          </a:xfrm>
        </p:grpSpPr>
        <p:sp>
          <p:nvSpPr>
            <p:cNvPr id="74" name="テキスト ボックス 73">
              <a:extLst>
                <a:ext uri="{FF2B5EF4-FFF2-40B4-BE49-F238E27FC236}">
                  <a16:creationId xmlns:a16="http://schemas.microsoft.com/office/drawing/2014/main" id="{3AFE1556-D099-497B-ACF0-8BFC08EA60BE}"/>
                </a:ext>
              </a:extLst>
            </p:cNvPr>
            <p:cNvSpPr txBox="1"/>
            <p:nvPr/>
          </p:nvSpPr>
          <p:spPr>
            <a:xfrm>
              <a:off x="10115347" y="7079222"/>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75" name="直線コネクタ 74">
              <a:extLst>
                <a:ext uri="{FF2B5EF4-FFF2-40B4-BE49-F238E27FC236}">
                  <a16:creationId xmlns:a16="http://schemas.microsoft.com/office/drawing/2014/main" id="{DE5B9776-C986-4BE8-B09A-AA3364EEA3D4}"/>
                </a:ext>
              </a:extLst>
            </p:cNvPr>
            <p:cNvCxnSpPr>
              <a:cxnSpLocks/>
              <a:stCxn id="74" idx="0"/>
            </p:cNvCxnSpPr>
            <p:nvPr/>
          </p:nvCxnSpPr>
          <p:spPr>
            <a:xfrm flipH="1" flipV="1">
              <a:off x="10323608" y="4825417"/>
              <a:ext cx="7739" cy="2253804"/>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6" name="グループ化 75">
            <a:extLst>
              <a:ext uri="{FF2B5EF4-FFF2-40B4-BE49-F238E27FC236}">
                <a16:creationId xmlns:a16="http://schemas.microsoft.com/office/drawing/2014/main" id="{035D093F-9CA5-4B0A-8D2E-ABD3636FDF91}"/>
              </a:ext>
            </a:extLst>
          </p:cNvPr>
          <p:cNvGrpSpPr/>
          <p:nvPr/>
        </p:nvGrpSpPr>
        <p:grpSpPr>
          <a:xfrm>
            <a:off x="3578503" y="4204296"/>
            <a:ext cx="432000" cy="2640663"/>
            <a:chOff x="10716934" y="4502718"/>
            <a:chExt cx="432000" cy="2487067"/>
          </a:xfrm>
        </p:grpSpPr>
        <p:sp>
          <p:nvSpPr>
            <p:cNvPr id="77" name="テキスト ボックス 76">
              <a:extLst>
                <a:ext uri="{FF2B5EF4-FFF2-40B4-BE49-F238E27FC236}">
                  <a16:creationId xmlns:a16="http://schemas.microsoft.com/office/drawing/2014/main" id="{F4BF4AB4-4EA6-4FF6-96CF-56067265C3B0}"/>
                </a:ext>
              </a:extLst>
            </p:cNvPr>
            <p:cNvSpPr txBox="1"/>
            <p:nvPr/>
          </p:nvSpPr>
          <p:spPr>
            <a:xfrm>
              <a:off x="10716934" y="6773785"/>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78" name="直線コネクタ 77">
              <a:extLst>
                <a:ext uri="{FF2B5EF4-FFF2-40B4-BE49-F238E27FC236}">
                  <a16:creationId xmlns:a16="http://schemas.microsoft.com/office/drawing/2014/main" id="{B90D1081-4253-4BCB-A79D-816C6D1FC1B8}"/>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グループ化 79">
            <a:extLst>
              <a:ext uri="{FF2B5EF4-FFF2-40B4-BE49-F238E27FC236}">
                <a16:creationId xmlns:a16="http://schemas.microsoft.com/office/drawing/2014/main" id="{20BF9792-A672-4E91-BBA0-91A574422440}"/>
              </a:ext>
            </a:extLst>
          </p:cNvPr>
          <p:cNvGrpSpPr/>
          <p:nvPr/>
        </p:nvGrpSpPr>
        <p:grpSpPr>
          <a:xfrm>
            <a:off x="142032" y="3716454"/>
            <a:ext cx="9646782" cy="356682"/>
            <a:chOff x="213209" y="3642567"/>
            <a:chExt cx="11755165" cy="288000"/>
          </a:xfrm>
        </p:grpSpPr>
        <p:sp>
          <p:nvSpPr>
            <p:cNvPr id="81" name="ホームベース 5">
              <a:extLst>
                <a:ext uri="{FF2B5EF4-FFF2-40B4-BE49-F238E27FC236}">
                  <a16:creationId xmlns:a16="http://schemas.microsoft.com/office/drawing/2014/main" id="{B3E345C4-FD9D-483D-A248-4BAA66155F39}"/>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82" name="ホームベース 5">
              <a:extLst>
                <a:ext uri="{FF2B5EF4-FFF2-40B4-BE49-F238E27FC236}">
                  <a16:creationId xmlns:a16="http://schemas.microsoft.com/office/drawing/2014/main" id="{892B35FA-8525-43F8-B054-247806921470}"/>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83" name="ホームベース 5">
              <a:extLst>
                <a:ext uri="{FF2B5EF4-FFF2-40B4-BE49-F238E27FC236}">
                  <a16:creationId xmlns:a16="http://schemas.microsoft.com/office/drawing/2014/main" id="{EFC2F85F-9FD3-4925-B745-8902B3F610DF}"/>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84" name="テキスト ボックス 83">
            <a:extLst>
              <a:ext uri="{FF2B5EF4-FFF2-40B4-BE49-F238E27FC236}">
                <a16:creationId xmlns:a16="http://schemas.microsoft.com/office/drawing/2014/main" id="{A9A4703E-DC5F-4FA5-8262-A97D96D022B9}"/>
              </a:ext>
            </a:extLst>
          </p:cNvPr>
          <p:cNvSpPr txBox="1"/>
          <p:nvPr/>
        </p:nvSpPr>
        <p:spPr>
          <a:xfrm>
            <a:off x="54775" y="3411935"/>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cxnSp>
        <p:nvCxnSpPr>
          <p:cNvPr id="154" name="直線矢印コネクタ 153">
            <a:extLst>
              <a:ext uri="{FF2B5EF4-FFF2-40B4-BE49-F238E27FC236}">
                <a16:creationId xmlns:a16="http://schemas.microsoft.com/office/drawing/2014/main" id="{C3B6F82F-D0D8-4D8C-BBA9-02557381673B}"/>
              </a:ext>
            </a:extLst>
          </p:cNvPr>
          <p:cNvCxnSpPr>
            <a:cxnSpLocks/>
          </p:cNvCxnSpPr>
          <p:nvPr/>
        </p:nvCxnSpPr>
        <p:spPr>
          <a:xfrm>
            <a:off x="7104867" y="4466330"/>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01C6BBBF-2568-4EE9-BADE-4E52E275B096}"/>
              </a:ext>
            </a:extLst>
          </p:cNvPr>
          <p:cNvCxnSpPr>
            <a:cxnSpLocks/>
          </p:cNvCxnSpPr>
          <p:nvPr/>
        </p:nvCxnSpPr>
        <p:spPr>
          <a:xfrm>
            <a:off x="7077167" y="6453049"/>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56" name="図 155">
            <a:extLst>
              <a:ext uri="{FF2B5EF4-FFF2-40B4-BE49-F238E27FC236}">
                <a16:creationId xmlns:a16="http://schemas.microsoft.com/office/drawing/2014/main" id="{2F28702B-73E0-4E6E-A56F-F191E605A2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1722" y="4351323"/>
            <a:ext cx="207282" cy="207282"/>
          </a:xfrm>
          <a:prstGeom prst="rect">
            <a:avLst/>
          </a:prstGeom>
        </p:spPr>
      </p:pic>
      <p:sp>
        <p:nvSpPr>
          <p:cNvPr id="157" name="四角形: 角を丸くする 156">
            <a:extLst>
              <a:ext uri="{FF2B5EF4-FFF2-40B4-BE49-F238E27FC236}">
                <a16:creationId xmlns:a16="http://schemas.microsoft.com/office/drawing/2014/main" id="{0650499F-1E33-4C3C-9E03-A801908FCD0B}"/>
              </a:ext>
            </a:extLst>
          </p:cNvPr>
          <p:cNvSpPr/>
          <p:nvPr/>
        </p:nvSpPr>
        <p:spPr>
          <a:xfrm>
            <a:off x="7205207" y="6366770"/>
            <a:ext cx="2231035" cy="144000"/>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8" name="図 157">
            <a:extLst>
              <a:ext uri="{FF2B5EF4-FFF2-40B4-BE49-F238E27FC236}">
                <a16:creationId xmlns:a16="http://schemas.microsoft.com/office/drawing/2014/main" id="{1E82BADB-FA64-4909-B06B-5BA27E53FE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5200" y="4367089"/>
            <a:ext cx="207282" cy="207282"/>
          </a:xfrm>
          <a:prstGeom prst="rect">
            <a:avLst/>
          </a:prstGeom>
        </p:spPr>
      </p:pic>
      <p:grpSp>
        <p:nvGrpSpPr>
          <p:cNvPr id="165" name="グループ化 164">
            <a:extLst>
              <a:ext uri="{FF2B5EF4-FFF2-40B4-BE49-F238E27FC236}">
                <a16:creationId xmlns:a16="http://schemas.microsoft.com/office/drawing/2014/main" id="{4D84A126-A9C0-4F7F-B2F5-26183EF8C80B}"/>
              </a:ext>
            </a:extLst>
          </p:cNvPr>
          <p:cNvGrpSpPr/>
          <p:nvPr/>
        </p:nvGrpSpPr>
        <p:grpSpPr>
          <a:xfrm>
            <a:off x="7326788" y="5994568"/>
            <a:ext cx="2205112" cy="453986"/>
            <a:chOff x="7268822" y="5706086"/>
            <a:chExt cx="2205112" cy="453986"/>
          </a:xfrm>
        </p:grpSpPr>
        <p:sp>
          <p:nvSpPr>
            <p:cNvPr id="166" name="テキスト ボックス 165">
              <a:extLst>
                <a:ext uri="{FF2B5EF4-FFF2-40B4-BE49-F238E27FC236}">
                  <a16:creationId xmlns:a16="http://schemas.microsoft.com/office/drawing/2014/main" id="{2A415EE9-0C51-445A-851A-80266BAB9E6E}"/>
                </a:ext>
              </a:extLst>
            </p:cNvPr>
            <p:cNvSpPr txBox="1"/>
            <p:nvPr/>
          </p:nvSpPr>
          <p:spPr>
            <a:xfrm>
              <a:off x="7984816" y="5706086"/>
              <a:ext cx="1489118"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万博会場内外で国際交流の取り組みを実施</a:t>
              </a:r>
            </a:p>
          </p:txBody>
        </p:sp>
        <p:sp>
          <p:nvSpPr>
            <p:cNvPr id="167" name="四角形: 角を丸くする 166">
              <a:extLst>
                <a:ext uri="{FF2B5EF4-FFF2-40B4-BE49-F238E27FC236}">
                  <a16:creationId xmlns:a16="http://schemas.microsoft.com/office/drawing/2014/main" id="{C6510EA9-B11F-4AB1-B20A-81E915637989}"/>
                </a:ext>
              </a:extLst>
            </p:cNvPr>
            <p:cNvSpPr/>
            <p:nvPr/>
          </p:nvSpPr>
          <p:spPr>
            <a:xfrm>
              <a:off x="7268822"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168" name="直線矢印コネクタ 167">
            <a:extLst>
              <a:ext uri="{FF2B5EF4-FFF2-40B4-BE49-F238E27FC236}">
                <a16:creationId xmlns:a16="http://schemas.microsoft.com/office/drawing/2014/main" id="{27FDC176-3EA6-4AEA-BAEB-A23A581DCF9A}"/>
              </a:ext>
            </a:extLst>
          </p:cNvPr>
          <p:cNvCxnSpPr>
            <a:cxnSpLocks/>
          </p:cNvCxnSpPr>
          <p:nvPr/>
        </p:nvCxnSpPr>
        <p:spPr>
          <a:xfrm>
            <a:off x="7088312" y="5027088"/>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9" name="四角形: 角を丸くする 168">
            <a:extLst>
              <a:ext uri="{FF2B5EF4-FFF2-40B4-BE49-F238E27FC236}">
                <a16:creationId xmlns:a16="http://schemas.microsoft.com/office/drawing/2014/main" id="{27F20FD2-00D5-498B-AD4C-4B08DE18C895}"/>
              </a:ext>
            </a:extLst>
          </p:cNvPr>
          <p:cNvSpPr/>
          <p:nvPr/>
        </p:nvSpPr>
        <p:spPr>
          <a:xfrm>
            <a:off x="7216352" y="4949276"/>
            <a:ext cx="2231035" cy="144000"/>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0" name="グループ化 169">
            <a:extLst>
              <a:ext uri="{FF2B5EF4-FFF2-40B4-BE49-F238E27FC236}">
                <a16:creationId xmlns:a16="http://schemas.microsoft.com/office/drawing/2014/main" id="{B1F6C36A-61C3-446D-A3E6-6C1D370C0E6E}"/>
              </a:ext>
            </a:extLst>
          </p:cNvPr>
          <p:cNvGrpSpPr/>
          <p:nvPr/>
        </p:nvGrpSpPr>
        <p:grpSpPr>
          <a:xfrm>
            <a:off x="7310749" y="4562549"/>
            <a:ext cx="1926465" cy="453986"/>
            <a:chOff x="7297397" y="5725136"/>
            <a:chExt cx="1926465" cy="453986"/>
          </a:xfrm>
        </p:grpSpPr>
        <p:sp>
          <p:nvSpPr>
            <p:cNvPr id="171" name="テキスト ボックス 170">
              <a:extLst>
                <a:ext uri="{FF2B5EF4-FFF2-40B4-BE49-F238E27FC236}">
                  <a16:creationId xmlns:a16="http://schemas.microsoft.com/office/drawing/2014/main" id="{8EF6FC93-93D4-4881-B548-A35F87BCA113}"/>
                </a:ext>
              </a:extLst>
            </p:cNvPr>
            <p:cNvSpPr txBox="1"/>
            <p:nvPr/>
          </p:nvSpPr>
          <p:spPr>
            <a:xfrm>
              <a:off x="7984816" y="5725136"/>
              <a:ext cx="1239046"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ボランティア活動実施</a:t>
              </a:r>
            </a:p>
          </p:txBody>
        </p:sp>
        <p:sp>
          <p:nvSpPr>
            <p:cNvPr id="172" name="四角形: 角を丸くする 171">
              <a:extLst>
                <a:ext uri="{FF2B5EF4-FFF2-40B4-BE49-F238E27FC236}">
                  <a16:creationId xmlns:a16="http://schemas.microsoft.com/office/drawing/2014/main" id="{30C6C27E-8076-4789-A417-506820F6C278}"/>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15" name="直線矢印コネクタ 14">
            <a:extLst>
              <a:ext uri="{FF2B5EF4-FFF2-40B4-BE49-F238E27FC236}">
                <a16:creationId xmlns:a16="http://schemas.microsoft.com/office/drawing/2014/main" id="{4966C94B-E6EE-4ED1-B09D-E4B543E22FFA}"/>
              </a:ext>
            </a:extLst>
          </p:cNvPr>
          <p:cNvCxnSpPr>
            <a:cxnSpLocks/>
          </p:cNvCxnSpPr>
          <p:nvPr/>
        </p:nvCxnSpPr>
        <p:spPr>
          <a:xfrm>
            <a:off x="7113712" y="5758777"/>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四角形: 角を丸くする 15">
            <a:extLst>
              <a:ext uri="{FF2B5EF4-FFF2-40B4-BE49-F238E27FC236}">
                <a16:creationId xmlns:a16="http://schemas.microsoft.com/office/drawing/2014/main" id="{F580039B-B1DF-460F-790A-8F7EFF3A0E4A}"/>
              </a:ext>
            </a:extLst>
          </p:cNvPr>
          <p:cNvSpPr/>
          <p:nvPr/>
        </p:nvSpPr>
        <p:spPr>
          <a:xfrm>
            <a:off x="7241752" y="5690490"/>
            <a:ext cx="2231035" cy="146784"/>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 name="グループ化 21">
            <a:extLst>
              <a:ext uri="{FF2B5EF4-FFF2-40B4-BE49-F238E27FC236}">
                <a16:creationId xmlns:a16="http://schemas.microsoft.com/office/drawing/2014/main" id="{CF36670A-301A-1790-2814-C27412141D7E}"/>
              </a:ext>
            </a:extLst>
          </p:cNvPr>
          <p:cNvGrpSpPr/>
          <p:nvPr/>
        </p:nvGrpSpPr>
        <p:grpSpPr>
          <a:xfrm>
            <a:off x="7321677" y="5311605"/>
            <a:ext cx="2279150" cy="453986"/>
            <a:chOff x="7297397" y="5725136"/>
            <a:chExt cx="2279150" cy="453986"/>
          </a:xfrm>
        </p:grpSpPr>
        <p:sp>
          <p:nvSpPr>
            <p:cNvPr id="23" name="テキスト ボックス 22">
              <a:extLst>
                <a:ext uri="{FF2B5EF4-FFF2-40B4-BE49-F238E27FC236}">
                  <a16:creationId xmlns:a16="http://schemas.microsoft.com/office/drawing/2014/main" id="{DC772937-A643-85E7-4551-B1EB76C25547}"/>
                </a:ext>
              </a:extLst>
            </p:cNvPr>
            <p:cNvSpPr txBox="1"/>
            <p:nvPr/>
          </p:nvSpPr>
          <p:spPr>
            <a:xfrm>
              <a:off x="7984816" y="5725136"/>
              <a:ext cx="1591731"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大阪の子どもが万博会場に来場</a:t>
              </a:r>
            </a:p>
          </p:txBody>
        </p:sp>
        <p:sp>
          <p:nvSpPr>
            <p:cNvPr id="24" name="四角形: 角を丸くする 23">
              <a:extLst>
                <a:ext uri="{FF2B5EF4-FFF2-40B4-BE49-F238E27FC236}">
                  <a16:creationId xmlns:a16="http://schemas.microsoft.com/office/drawing/2014/main" id="{4D16A3FF-126E-42BC-7E32-5BB6D61E2AB9}"/>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105" name="楕円 104">
            <a:extLst>
              <a:ext uri="{FF2B5EF4-FFF2-40B4-BE49-F238E27FC236}">
                <a16:creationId xmlns:a16="http://schemas.microsoft.com/office/drawing/2014/main" id="{46446265-FD9A-463D-9749-6F8D9A402967}"/>
              </a:ext>
            </a:extLst>
          </p:cNvPr>
          <p:cNvSpPr/>
          <p:nvPr/>
        </p:nvSpPr>
        <p:spPr>
          <a:xfrm>
            <a:off x="8847755" y="56444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楕円 18">
            <a:extLst>
              <a:ext uri="{FF2B5EF4-FFF2-40B4-BE49-F238E27FC236}">
                <a16:creationId xmlns:a16="http://schemas.microsoft.com/office/drawing/2014/main" id="{1F3156FB-BB6D-1E88-BF93-C4D221609FE7}"/>
              </a:ext>
            </a:extLst>
          </p:cNvPr>
          <p:cNvSpPr/>
          <p:nvPr/>
        </p:nvSpPr>
        <p:spPr>
          <a:xfrm>
            <a:off x="8865755" y="5662450"/>
            <a:ext cx="180000" cy="180000"/>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6" name="テキスト ボックス 65">
            <a:extLst>
              <a:ext uri="{FF2B5EF4-FFF2-40B4-BE49-F238E27FC236}">
                <a16:creationId xmlns:a16="http://schemas.microsoft.com/office/drawing/2014/main" id="{F2B936EE-8F1C-04B6-923B-3D9C19C86A89}"/>
              </a:ext>
            </a:extLst>
          </p:cNvPr>
          <p:cNvSpPr txBox="1"/>
          <p:nvPr/>
        </p:nvSpPr>
        <p:spPr>
          <a:xfrm>
            <a:off x="8440574" y="5831784"/>
            <a:ext cx="2031957" cy="215444"/>
          </a:xfrm>
          <a:prstGeom prst="rect">
            <a:avLst/>
          </a:prstGeom>
          <a:noFill/>
        </p:spPr>
        <p:txBody>
          <a:bodyPr wrap="square" anchor="ctr">
            <a:noAutofit/>
          </a:bodyPr>
          <a:lstStyle>
            <a:defPPr>
              <a:defRPr lang="ja-JP"/>
            </a:defPPr>
            <a:lvl1pPr>
              <a:defRPr sz="810" b="1">
                <a:latin typeface="Meiryo UI" panose="020B0604030504040204" pitchFamily="50" charset="-128"/>
                <a:ea typeface="Meiryo UI" panose="020B0604030504040204" pitchFamily="50" charset="-128"/>
              </a:defRPr>
            </a:lvl1pPr>
          </a:lstStyle>
          <a:p>
            <a:r>
              <a:rPr lang="ja-JP" altLang="en-US" dirty="0"/>
              <a:t>各家庭からの申請締切</a:t>
            </a:r>
            <a:endParaRPr lang="en-US" altLang="ja-JP" dirty="0"/>
          </a:p>
        </p:txBody>
      </p:sp>
      <p:sp>
        <p:nvSpPr>
          <p:cNvPr id="18" name="テキスト ボックス 17">
            <a:extLst>
              <a:ext uri="{FF2B5EF4-FFF2-40B4-BE49-F238E27FC236}">
                <a16:creationId xmlns:a16="http://schemas.microsoft.com/office/drawing/2014/main" id="{E89BEE47-5C03-3151-16CA-053F61FAE66F}"/>
              </a:ext>
            </a:extLst>
          </p:cNvPr>
          <p:cNvSpPr txBox="1"/>
          <p:nvPr/>
        </p:nvSpPr>
        <p:spPr>
          <a:xfrm>
            <a:off x="8186811" y="5755997"/>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a:t>
            </a:r>
          </a:p>
        </p:txBody>
      </p:sp>
      <p:pic>
        <p:nvPicPr>
          <p:cNvPr id="67" name="図 66">
            <a:extLst>
              <a:ext uri="{FF2B5EF4-FFF2-40B4-BE49-F238E27FC236}">
                <a16:creationId xmlns:a16="http://schemas.microsoft.com/office/drawing/2014/main" id="{A2928FFC-57D7-B1B6-84D6-1479AF85A4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7438" y="1920213"/>
            <a:ext cx="2504326" cy="1502595"/>
          </a:xfrm>
          <a:prstGeom prst="rect">
            <a:avLst/>
          </a:prstGeom>
        </p:spPr>
      </p:pic>
      <p:pic>
        <p:nvPicPr>
          <p:cNvPr id="69" name="図 68">
            <a:extLst>
              <a:ext uri="{FF2B5EF4-FFF2-40B4-BE49-F238E27FC236}">
                <a16:creationId xmlns:a16="http://schemas.microsoft.com/office/drawing/2014/main" id="{FC775175-7063-D179-17F4-63D5331D83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56156" y="414566"/>
            <a:ext cx="2495608" cy="1414741"/>
          </a:xfrm>
          <a:prstGeom prst="rect">
            <a:avLst/>
          </a:prstGeom>
        </p:spPr>
      </p:pic>
      <p:cxnSp>
        <p:nvCxnSpPr>
          <p:cNvPr id="70" name="直線矢印コネクタ 69">
            <a:extLst>
              <a:ext uri="{FF2B5EF4-FFF2-40B4-BE49-F238E27FC236}">
                <a16:creationId xmlns:a16="http://schemas.microsoft.com/office/drawing/2014/main" id="{A405BA84-B6C5-500A-4E6A-12B538822DE6}"/>
              </a:ext>
            </a:extLst>
          </p:cNvPr>
          <p:cNvCxnSpPr>
            <a:cxnSpLocks/>
          </p:cNvCxnSpPr>
          <p:nvPr/>
        </p:nvCxnSpPr>
        <p:spPr>
          <a:xfrm>
            <a:off x="7104867" y="4466330"/>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72" name="グループ化 71">
            <a:extLst>
              <a:ext uri="{FF2B5EF4-FFF2-40B4-BE49-F238E27FC236}">
                <a16:creationId xmlns:a16="http://schemas.microsoft.com/office/drawing/2014/main" id="{A941C390-4CCA-7342-4856-84C85935E1AF}"/>
              </a:ext>
            </a:extLst>
          </p:cNvPr>
          <p:cNvGrpSpPr/>
          <p:nvPr/>
        </p:nvGrpSpPr>
        <p:grpSpPr>
          <a:xfrm>
            <a:off x="7178739" y="3993370"/>
            <a:ext cx="1369105" cy="453986"/>
            <a:chOff x="6756906" y="4629473"/>
            <a:chExt cx="1369105" cy="453986"/>
          </a:xfrm>
        </p:grpSpPr>
        <p:sp>
          <p:nvSpPr>
            <p:cNvPr id="73" name="テキスト ボックス 72">
              <a:extLst>
                <a:ext uri="{FF2B5EF4-FFF2-40B4-BE49-F238E27FC236}">
                  <a16:creationId xmlns:a16="http://schemas.microsoft.com/office/drawing/2014/main" id="{87ED30B1-CAB5-2D31-F8A6-0A7518E8766B}"/>
                </a:ext>
              </a:extLst>
            </p:cNvPr>
            <p:cNvSpPr txBox="1"/>
            <p:nvPr/>
          </p:nvSpPr>
          <p:spPr>
            <a:xfrm>
              <a:off x="7000555" y="4629473"/>
              <a:ext cx="1125456"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大阪ウィーク</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春の陣</a:t>
              </a:r>
            </a:p>
          </p:txBody>
        </p:sp>
        <p:sp>
          <p:nvSpPr>
            <p:cNvPr id="79" name="テキスト ボックス 78">
              <a:extLst>
                <a:ext uri="{FF2B5EF4-FFF2-40B4-BE49-F238E27FC236}">
                  <a16:creationId xmlns:a16="http://schemas.microsoft.com/office/drawing/2014/main" id="{58EA6B11-5D70-BD39-F910-4EBFBA910AE8}"/>
                </a:ext>
              </a:extLst>
            </p:cNvPr>
            <p:cNvSpPr txBox="1"/>
            <p:nvPr/>
          </p:nvSpPr>
          <p:spPr>
            <a:xfrm>
              <a:off x="6756906" y="4687189"/>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❺</a:t>
              </a:r>
            </a:p>
          </p:txBody>
        </p:sp>
      </p:grpSp>
      <p:grpSp>
        <p:nvGrpSpPr>
          <p:cNvPr id="85" name="グループ化 84">
            <a:extLst>
              <a:ext uri="{FF2B5EF4-FFF2-40B4-BE49-F238E27FC236}">
                <a16:creationId xmlns:a16="http://schemas.microsoft.com/office/drawing/2014/main" id="{4B7A61C8-479F-E090-0DD5-2C2470A55834}"/>
              </a:ext>
            </a:extLst>
          </p:cNvPr>
          <p:cNvGrpSpPr/>
          <p:nvPr/>
        </p:nvGrpSpPr>
        <p:grpSpPr>
          <a:xfrm>
            <a:off x="8030846" y="3991966"/>
            <a:ext cx="1521168" cy="472864"/>
            <a:chOff x="6756906" y="4618735"/>
            <a:chExt cx="1521168" cy="441239"/>
          </a:xfrm>
        </p:grpSpPr>
        <p:sp>
          <p:nvSpPr>
            <p:cNvPr id="86" name="テキスト ボックス 85">
              <a:extLst>
                <a:ext uri="{FF2B5EF4-FFF2-40B4-BE49-F238E27FC236}">
                  <a16:creationId xmlns:a16="http://schemas.microsoft.com/office/drawing/2014/main" id="{4299C3C6-0426-EAB8-40FC-D5140F57DAAA}"/>
                </a:ext>
              </a:extLst>
            </p:cNvPr>
            <p:cNvSpPr txBox="1"/>
            <p:nvPr/>
          </p:nvSpPr>
          <p:spPr>
            <a:xfrm>
              <a:off x="6998621" y="4618735"/>
              <a:ext cx="1279453" cy="441239"/>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大阪ウィーク</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真夏の陣</a:t>
              </a:r>
            </a:p>
          </p:txBody>
        </p:sp>
        <p:sp>
          <p:nvSpPr>
            <p:cNvPr id="87" name="テキスト ボックス 86">
              <a:extLst>
                <a:ext uri="{FF2B5EF4-FFF2-40B4-BE49-F238E27FC236}">
                  <a16:creationId xmlns:a16="http://schemas.microsoft.com/office/drawing/2014/main" id="{4BCE6640-09D0-256A-37E7-C50C9265243C}"/>
                </a:ext>
              </a:extLst>
            </p:cNvPr>
            <p:cNvSpPr txBox="1"/>
            <p:nvPr/>
          </p:nvSpPr>
          <p:spPr>
            <a:xfrm>
              <a:off x="6756906" y="4643054"/>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➐</a:t>
              </a:r>
            </a:p>
          </p:txBody>
        </p:sp>
      </p:grpSp>
      <p:grpSp>
        <p:nvGrpSpPr>
          <p:cNvPr id="88" name="グループ化 87">
            <a:extLst>
              <a:ext uri="{FF2B5EF4-FFF2-40B4-BE49-F238E27FC236}">
                <a16:creationId xmlns:a16="http://schemas.microsoft.com/office/drawing/2014/main" id="{AEB5C746-BC0F-5BD4-F34B-A7960F23FA66}"/>
              </a:ext>
            </a:extLst>
          </p:cNvPr>
          <p:cNvGrpSpPr/>
          <p:nvPr/>
        </p:nvGrpSpPr>
        <p:grpSpPr>
          <a:xfrm>
            <a:off x="8881041" y="4016958"/>
            <a:ext cx="1384871" cy="453986"/>
            <a:chOff x="6741140" y="4629473"/>
            <a:chExt cx="1384871" cy="453986"/>
          </a:xfrm>
        </p:grpSpPr>
        <p:sp>
          <p:nvSpPr>
            <p:cNvPr id="89" name="テキスト ボックス 88">
              <a:extLst>
                <a:ext uri="{FF2B5EF4-FFF2-40B4-BE49-F238E27FC236}">
                  <a16:creationId xmlns:a16="http://schemas.microsoft.com/office/drawing/2014/main" id="{6F15E995-F8A5-FF1B-1A96-FF5CEE020A9C}"/>
                </a:ext>
              </a:extLst>
            </p:cNvPr>
            <p:cNvSpPr txBox="1"/>
            <p:nvPr/>
          </p:nvSpPr>
          <p:spPr>
            <a:xfrm>
              <a:off x="7000555" y="4629473"/>
              <a:ext cx="1125456"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大阪ウィーク</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秋の陣</a:t>
              </a:r>
            </a:p>
          </p:txBody>
        </p:sp>
        <p:sp>
          <p:nvSpPr>
            <p:cNvPr id="90" name="テキスト ボックス 89">
              <a:extLst>
                <a:ext uri="{FF2B5EF4-FFF2-40B4-BE49-F238E27FC236}">
                  <a16:creationId xmlns:a16="http://schemas.microsoft.com/office/drawing/2014/main" id="{E90F612D-3D15-1517-E466-845408B44598}"/>
                </a:ext>
              </a:extLst>
            </p:cNvPr>
            <p:cNvSpPr txBox="1"/>
            <p:nvPr/>
          </p:nvSpPr>
          <p:spPr>
            <a:xfrm>
              <a:off x="6741140" y="4655657"/>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➒</a:t>
              </a:r>
            </a:p>
          </p:txBody>
        </p:sp>
      </p:grpSp>
      <p:pic>
        <p:nvPicPr>
          <p:cNvPr id="91" name="図 90">
            <a:extLst>
              <a:ext uri="{FF2B5EF4-FFF2-40B4-BE49-F238E27FC236}">
                <a16:creationId xmlns:a16="http://schemas.microsoft.com/office/drawing/2014/main" id="{86DDA3A4-4ABB-3F90-B65C-CF73C9C2E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0954" y="4365879"/>
            <a:ext cx="207282" cy="207282"/>
          </a:xfrm>
          <a:prstGeom prst="rect">
            <a:avLst/>
          </a:prstGeom>
        </p:spPr>
      </p:pic>
      <p:sp>
        <p:nvSpPr>
          <p:cNvPr id="21" name="スライド番号プレースホルダー 20">
            <a:extLst>
              <a:ext uri="{FF2B5EF4-FFF2-40B4-BE49-F238E27FC236}">
                <a16:creationId xmlns:a16="http://schemas.microsoft.com/office/drawing/2014/main" id="{1BA21234-7E27-4691-808E-1B3C2F2A200B}"/>
              </a:ext>
            </a:extLst>
          </p:cNvPr>
          <p:cNvSpPr>
            <a:spLocks noGrp="1"/>
          </p:cNvSpPr>
          <p:nvPr>
            <p:ph type="sldNum" sz="quarter" idx="4"/>
          </p:nvPr>
        </p:nvSpPr>
        <p:spPr/>
        <p:txBody>
          <a:bodyPr/>
          <a:lstStyle/>
          <a:p>
            <a:fld id="{199F5BD4-B66A-4E5C-B460-3CA44F38002D}" type="slidenum">
              <a:rPr lang="ja-JP" altLang="en-US" smtClean="0"/>
              <a:pPr/>
              <a:t>26</a:t>
            </a:fld>
            <a:endParaRPr lang="ja-JP" altLang="en-US"/>
          </a:p>
        </p:txBody>
      </p:sp>
      <p:grpSp>
        <p:nvGrpSpPr>
          <p:cNvPr id="182" name="グループ化 181">
            <a:extLst>
              <a:ext uri="{FF2B5EF4-FFF2-40B4-BE49-F238E27FC236}">
                <a16:creationId xmlns:a16="http://schemas.microsoft.com/office/drawing/2014/main" id="{1B865575-48BF-4923-8F88-079A4B459A11}"/>
              </a:ext>
            </a:extLst>
          </p:cNvPr>
          <p:cNvGrpSpPr/>
          <p:nvPr/>
        </p:nvGrpSpPr>
        <p:grpSpPr>
          <a:xfrm>
            <a:off x="360156" y="4482325"/>
            <a:ext cx="6696000" cy="0"/>
            <a:chOff x="505451" y="4098707"/>
            <a:chExt cx="10717255" cy="0"/>
          </a:xfrm>
        </p:grpSpPr>
        <p:cxnSp>
          <p:nvCxnSpPr>
            <p:cNvPr id="183" name="直線矢印コネクタ 182">
              <a:extLst>
                <a:ext uri="{FF2B5EF4-FFF2-40B4-BE49-F238E27FC236}">
                  <a16:creationId xmlns:a16="http://schemas.microsoft.com/office/drawing/2014/main" id="{9B20E0A3-B2B6-4CC5-9D48-7F1F177BC4AB}"/>
                </a:ext>
              </a:extLst>
            </p:cNvPr>
            <p:cNvCxnSpPr>
              <a:cxnSpLocks/>
            </p:cNvCxnSpPr>
            <p:nvPr/>
          </p:nvCxnSpPr>
          <p:spPr>
            <a:xfrm>
              <a:off x="1566333" y="4098707"/>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92302640-79BA-4658-AD8B-B347459A4D2A}"/>
                </a:ext>
              </a:extLst>
            </p:cNvPr>
            <p:cNvCxnSpPr>
              <a:cxnSpLocks/>
            </p:cNvCxnSpPr>
            <p:nvPr/>
          </p:nvCxnSpPr>
          <p:spPr>
            <a:xfrm flipH="1">
              <a:off x="505451" y="4098707"/>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グループ化 184">
            <a:extLst>
              <a:ext uri="{FF2B5EF4-FFF2-40B4-BE49-F238E27FC236}">
                <a16:creationId xmlns:a16="http://schemas.microsoft.com/office/drawing/2014/main" id="{F387D59C-FA8D-492E-964B-A874B28B8F8B}"/>
              </a:ext>
            </a:extLst>
          </p:cNvPr>
          <p:cNvGrpSpPr/>
          <p:nvPr/>
        </p:nvGrpSpPr>
        <p:grpSpPr>
          <a:xfrm>
            <a:off x="351438" y="4929145"/>
            <a:ext cx="6696000" cy="0"/>
            <a:chOff x="505451" y="5041702"/>
            <a:chExt cx="10717255" cy="0"/>
          </a:xfrm>
        </p:grpSpPr>
        <p:cxnSp>
          <p:nvCxnSpPr>
            <p:cNvPr id="186" name="直線矢印コネクタ 185">
              <a:extLst>
                <a:ext uri="{FF2B5EF4-FFF2-40B4-BE49-F238E27FC236}">
                  <a16:creationId xmlns:a16="http://schemas.microsoft.com/office/drawing/2014/main" id="{B285B6F4-395E-43E3-AC3A-B5A220AE7B81}"/>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8E16E2DE-42D8-4222-8FAB-776672636ADC}"/>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189" name="四角形: 角を丸くする 188">
            <a:extLst>
              <a:ext uri="{FF2B5EF4-FFF2-40B4-BE49-F238E27FC236}">
                <a16:creationId xmlns:a16="http://schemas.microsoft.com/office/drawing/2014/main" id="{2CF47B87-9206-4EF6-A23A-AEA00B924E17}"/>
              </a:ext>
            </a:extLst>
          </p:cNvPr>
          <p:cNvSpPr/>
          <p:nvPr/>
        </p:nvSpPr>
        <p:spPr>
          <a:xfrm>
            <a:off x="241181" y="4629435"/>
            <a:ext cx="756000" cy="216000"/>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900" dirty="0">
                <a:latin typeface="BIZ UDPゴシック" panose="020B0400000000000000" pitchFamily="50" charset="-128"/>
                <a:ea typeface="BIZ UDPゴシック" panose="020B0400000000000000" pitchFamily="50" charset="-128"/>
              </a:rPr>
              <a:t>ボランティア</a:t>
            </a:r>
          </a:p>
        </p:txBody>
      </p:sp>
      <p:grpSp>
        <p:nvGrpSpPr>
          <p:cNvPr id="193" name="グループ化 192">
            <a:extLst>
              <a:ext uri="{FF2B5EF4-FFF2-40B4-BE49-F238E27FC236}">
                <a16:creationId xmlns:a16="http://schemas.microsoft.com/office/drawing/2014/main" id="{ED0351D7-8090-4066-A2AA-39492B2D8430}"/>
              </a:ext>
            </a:extLst>
          </p:cNvPr>
          <p:cNvGrpSpPr/>
          <p:nvPr/>
        </p:nvGrpSpPr>
        <p:grpSpPr>
          <a:xfrm>
            <a:off x="405810" y="6456137"/>
            <a:ext cx="6696000" cy="0"/>
            <a:chOff x="505451" y="5041702"/>
            <a:chExt cx="10717255" cy="0"/>
          </a:xfrm>
        </p:grpSpPr>
        <p:cxnSp>
          <p:nvCxnSpPr>
            <p:cNvPr id="194" name="直線矢印コネクタ 193">
              <a:extLst>
                <a:ext uri="{FF2B5EF4-FFF2-40B4-BE49-F238E27FC236}">
                  <a16:creationId xmlns:a16="http://schemas.microsoft.com/office/drawing/2014/main" id="{6E6273B0-C450-4F62-8A27-547A11B51A0A}"/>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F799BFE8-348C-439C-9784-7CD03AA60317}"/>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グループ化 202">
            <a:extLst>
              <a:ext uri="{FF2B5EF4-FFF2-40B4-BE49-F238E27FC236}">
                <a16:creationId xmlns:a16="http://schemas.microsoft.com/office/drawing/2014/main" id="{E2B392AF-58D0-4A07-AE98-BF373A880523}"/>
              </a:ext>
            </a:extLst>
          </p:cNvPr>
          <p:cNvGrpSpPr/>
          <p:nvPr/>
        </p:nvGrpSpPr>
        <p:grpSpPr>
          <a:xfrm>
            <a:off x="388949" y="5516179"/>
            <a:ext cx="6696000" cy="0"/>
            <a:chOff x="505451" y="5041702"/>
            <a:chExt cx="10717255" cy="0"/>
          </a:xfrm>
        </p:grpSpPr>
        <p:cxnSp>
          <p:nvCxnSpPr>
            <p:cNvPr id="205" name="直線矢印コネクタ 204">
              <a:extLst>
                <a:ext uri="{FF2B5EF4-FFF2-40B4-BE49-F238E27FC236}">
                  <a16:creationId xmlns:a16="http://schemas.microsoft.com/office/drawing/2014/main" id="{45BFD413-F72E-494F-95CE-F3BF2F7477EF}"/>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3453CEEC-9FEA-40DE-B3D1-160BE0E3537D}"/>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207" name="テキスト ボックス 206">
            <a:extLst>
              <a:ext uri="{FF2B5EF4-FFF2-40B4-BE49-F238E27FC236}">
                <a16:creationId xmlns:a16="http://schemas.microsoft.com/office/drawing/2014/main" id="{F8F2C03C-3B33-4434-8BD2-791813A3E2E1}"/>
              </a:ext>
            </a:extLst>
          </p:cNvPr>
          <p:cNvSpPr txBox="1"/>
          <p:nvPr/>
        </p:nvSpPr>
        <p:spPr>
          <a:xfrm>
            <a:off x="5618094" y="4218635"/>
            <a:ext cx="1412243"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各イベント実施に向けた準備</a:t>
            </a:r>
          </a:p>
        </p:txBody>
      </p:sp>
      <p:pic>
        <p:nvPicPr>
          <p:cNvPr id="208" name="図 207">
            <a:extLst>
              <a:ext uri="{FF2B5EF4-FFF2-40B4-BE49-F238E27FC236}">
                <a16:creationId xmlns:a16="http://schemas.microsoft.com/office/drawing/2014/main" id="{6FC329BB-1634-45F9-BF9E-B1D0C945F0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05228" y="4365128"/>
            <a:ext cx="204527" cy="204527"/>
          </a:xfrm>
          <a:prstGeom prst="rect">
            <a:avLst/>
          </a:prstGeom>
        </p:spPr>
      </p:pic>
      <p:grpSp>
        <p:nvGrpSpPr>
          <p:cNvPr id="209" name="グループ化 208">
            <a:extLst>
              <a:ext uri="{FF2B5EF4-FFF2-40B4-BE49-F238E27FC236}">
                <a16:creationId xmlns:a16="http://schemas.microsoft.com/office/drawing/2014/main" id="{E07C0934-C60D-4461-A5E3-539432316AEA}"/>
              </a:ext>
            </a:extLst>
          </p:cNvPr>
          <p:cNvGrpSpPr/>
          <p:nvPr/>
        </p:nvGrpSpPr>
        <p:grpSpPr>
          <a:xfrm>
            <a:off x="3947499" y="4088404"/>
            <a:ext cx="1678655" cy="355443"/>
            <a:chOff x="1860051" y="5868318"/>
            <a:chExt cx="1783582" cy="428729"/>
          </a:xfrm>
        </p:grpSpPr>
        <p:sp>
          <p:nvSpPr>
            <p:cNvPr id="212" name="吹き出し: 角を丸めた四角形 211">
              <a:extLst>
                <a:ext uri="{FF2B5EF4-FFF2-40B4-BE49-F238E27FC236}">
                  <a16:creationId xmlns:a16="http://schemas.microsoft.com/office/drawing/2014/main" id="{9026AB05-7403-4054-9052-700B7084B0AF}"/>
                </a:ext>
              </a:extLst>
            </p:cNvPr>
            <p:cNvSpPr/>
            <p:nvPr/>
          </p:nvSpPr>
          <p:spPr>
            <a:xfrm>
              <a:off x="1860051" y="5895065"/>
              <a:ext cx="1783582" cy="401982"/>
            </a:xfrm>
            <a:prstGeom prst="wedgeRoundRectCallout">
              <a:avLst>
                <a:gd name="adj1" fmla="val -55733"/>
                <a:gd name="adj2" fmla="val 47196"/>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176213" algn="ctr">
                <a:lnSpc>
                  <a:spcPts val="800"/>
                </a:lnSpc>
              </a:pPr>
              <a:r>
                <a:rPr lang="ja-JP" altLang="en-US" sz="813" b="1" dirty="0">
                  <a:solidFill>
                    <a:schemeClr val="tx1"/>
                  </a:solidFill>
                  <a:latin typeface="Meiryo UI"/>
                  <a:ea typeface="Meiryo UI"/>
                  <a:sym typeface="Calibri"/>
                </a:rPr>
                <a:t>大阪ウィーク</a:t>
              </a:r>
              <a:endParaRPr lang="en-US" altLang="ja-JP" sz="813" b="1" dirty="0">
                <a:solidFill>
                  <a:schemeClr val="tx1"/>
                </a:solidFill>
                <a:latin typeface="Meiryo UI"/>
                <a:ea typeface="Meiryo UI"/>
                <a:sym typeface="Calibri"/>
              </a:endParaRPr>
            </a:p>
            <a:p>
              <a:pPr indent="176213" algn="ctr">
                <a:lnSpc>
                  <a:spcPts val="800"/>
                </a:lnSpc>
              </a:pPr>
              <a:r>
                <a:rPr lang="ja-JP" altLang="en-US" sz="813" b="1" dirty="0">
                  <a:solidFill>
                    <a:schemeClr val="tx1"/>
                  </a:solidFill>
                  <a:latin typeface="Meiryo UI"/>
                  <a:ea typeface="Meiryo UI"/>
                  <a:sym typeface="Calibri"/>
                </a:rPr>
                <a:t>公式ホームページ開設（</a:t>
              </a:r>
              <a:r>
                <a:rPr lang="en-US" altLang="ja-JP" sz="813" b="1" dirty="0">
                  <a:solidFill>
                    <a:schemeClr val="tx1"/>
                  </a:solidFill>
                  <a:latin typeface="Meiryo UI"/>
                  <a:ea typeface="Meiryo UI"/>
                  <a:sym typeface="Calibri"/>
                </a:rPr>
                <a:t>10/13</a:t>
              </a:r>
              <a:r>
                <a:rPr lang="ja-JP" altLang="en-US" sz="813" b="1" dirty="0">
                  <a:solidFill>
                    <a:schemeClr val="tx1"/>
                  </a:solidFill>
                  <a:latin typeface="Meiryo UI"/>
                  <a:ea typeface="Meiryo UI"/>
                  <a:sym typeface="Calibri"/>
                </a:rPr>
                <a:t>）</a:t>
              </a:r>
              <a:endParaRPr lang="en-US" altLang="ja-JP" sz="813" b="1" dirty="0">
                <a:solidFill>
                  <a:schemeClr val="tx1"/>
                </a:solidFill>
                <a:latin typeface="Meiryo UI"/>
                <a:ea typeface="Meiryo UI"/>
                <a:sym typeface="Calibri"/>
              </a:endParaRPr>
            </a:p>
          </p:txBody>
        </p:sp>
        <p:sp>
          <p:nvSpPr>
            <p:cNvPr id="213" name="テキスト ボックス 212">
              <a:extLst>
                <a:ext uri="{FF2B5EF4-FFF2-40B4-BE49-F238E27FC236}">
                  <a16:creationId xmlns:a16="http://schemas.microsoft.com/office/drawing/2014/main" id="{C2B00965-7A4A-4855-A4DF-D3860226AF4B}"/>
                </a:ext>
              </a:extLst>
            </p:cNvPr>
            <p:cNvSpPr txBox="1"/>
            <p:nvPr/>
          </p:nvSpPr>
          <p:spPr>
            <a:xfrm>
              <a:off x="1896945" y="5868318"/>
              <a:ext cx="400879" cy="408358"/>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❿</a:t>
              </a:r>
            </a:p>
          </p:txBody>
        </p:sp>
      </p:grpSp>
      <p:sp>
        <p:nvSpPr>
          <p:cNvPr id="214" name="テキスト ボックス 213">
            <a:extLst>
              <a:ext uri="{FF2B5EF4-FFF2-40B4-BE49-F238E27FC236}">
                <a16:creationId xmlns:a16="http://schemas.microsoft.com/office/drawing/2014/main" id="{AC1EC3F9-6DD8-49AA-B8B5-FBC39B1AAC50}"/>
              </a:ext>
            </a:extLst>
          </p:cNvPr>
          <p:cNvSpPr txBox="1"/>
          <p:nvPr/>
        </p:nvSpPr>
        <p:spPr>
          <a:xfrm>
            <a:off x="1584581" y="4228916"/>
            <a:ext cx="1246785"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企画内容の具体化</a:t>
            </a:r>
          </a:p>
        </p:txBody>
      </p:sp>
      <p:pic>
        <p:nvPicPr>
          <p:cNvPr id="215" name="図 214">
            <a:extLst>
              <a:ext uri="{FF2B5EF4-FFF2-40B4-BE49-F238E27FC236}">
                <a16:creationId xmlns:a16="http://schemas.microsoft.com/office/drawing/2014/main" id="{4418701A-13E3-4615-A23B-655F78F232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3584" y="4831028"/>
            <a:ext cx="204527" cy="204527"/>
          </a:xfrm>
          <a:prstGeom prst="rect">
            <a:avLst/>
          </a:prstGeom>
        </p:spPr>
      </p:pic>
      <p:pic>
        <p:nvPicPr>
          <p:cNvPr id="216" name="図 215">
            <a:extLst>
              <a:ext uri="{FF2B5EF4-FFF2-40B4-BE49-F238E27FC236}">
                <a16:creationId xmlns:a16="http://schemas.microsoft.com/office/drawing/2014/main" id="{F6423ABA-AFBC-442E-8AAE-BBB7006825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1137" y="4826881"/>
            <a:ext cx="204527" cy="204527"/>
          </a:xfrm>
          <a:prstGeom prst="rect">
            <a:avLst/>
          </a:prstGeom>
        </p:spPr>
      </p:pic>
      <p:sp>
        <p:nvSpPr>
          <p:cNvPr id="217" name="テキスト ボックス 216">
            <a:extLst>
              <a:ext uri="{FF2B5EF4-FFF2-40B4-BE49-F238E27FC236}">
                <a16:creationId xmlns:a16="http://schemas.microsoft.com/office/drawing/2014/main" id="{B1B9F5FC-65A8-4634-A050-25DF33D8FEE1}"/>
              </a:ext>
            </a:extLst>
          </p:cNvPr>
          <p:cNvSpPr txBox="1"/>
          <p:nvPr/>
        </p:nvSpPr>
        <p:spPr>
          <a:xfrm>
            <a:off x="3294396" y="4618470"/>
            <a:ext cx="1246785"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研修開始</a:t>
            </a:r>
          </a:p>
        </p:txBody>
      </p:sp>
      <p:sp>
        <p:nvSpPr>
          <p:cNvPr id="218" name="テキスト ボックス 217">
            <a:extLst>
              <a:ext uri="{FF2B5EF4-FFF2-40B4-BE49-F238E27FC236}">
                <a16:creationId xmlns:a16="http://schemas.microsoft.com/office/drawing/2014/main" id="{3A3BC9D4-4FF9-4537-91F6-00B7CA11ECA4}"/>
              </a:ext>
            </a:extLst>
          </p:cNvPr>
          <p:cNvSpPr txBox="1"/>
          <p:nvPr/>
        </p:nvSpPr>
        <p:spPr>
          <a:xfrm>
            <a:off x="1918629" y="4964510"/>
            <a:ext cx="1246785"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面談開始</a:t>
            </a:r>
          </a:p>
        </p:txBody>
      </p:sp>
      <p:sp>
        <p:nvSpPr>
          <p:cNvPr id="219" name="テキスト ボックス 218">
            <a:extLst>
              <a:ext uri="{FF2B5EF4-FFF2-40B4-BE49-F238E27FC236}">
                <a16:creationId xmlns:a16="http://schemas.microsoft.com/office/drawing/2014/main" id="{DEBB3D5C-FEF4-45B8-9DE4-220E31B75EB1}"/>
              </a:ext>
            </a:extLst>
          </p:cNvPr>
          <p:cNvSpPr txBox="1"/>
          <p:nvPr/>
        </p:nvSpPr>
        <p:spPr>
          <a:xfrm>
            <a:off x="673186" y="4508674"/>
            <a:ext cx="1246785" cy="33855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募集締切</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(4/30)</a:t>
            </a:r>
          </a:p>
        </p:txBody>
      </p:sp>
      <p:sp>
        <p:nvSpPr>
          <p:cNvPr id="220" name="テキスト ボックス 219">
            <a:extLst>
              <a:ext uri="{FF2B5EF4-FFF2-40B4-BE49-F238E27FC236}">
                <a16:creationId xmlns:a16="http://schemas.microsoft.com/office/drawing/2014/main" id="{D356FFC9-2788-4614-ADFC-F9DA00F6F08D}"/>
              </a:ext>
            </a:extLst>
          </p:cNvPr>
          <p:cNvSpPr txBox="1"/>
          <p:nvPr/>
        </p:nvSpPr>
        <p:spPr>
          <a:xfrm>
            <a:off x="1313867" y="5602438"/>
            <a:ext cx="2031957" cy="338554"/>
          </a:xfrm>
          <a:prstGeom prst="rect">
            <a:avLst/>
          </a:prstGeom>
          <a:noFill/>
        </p:spPr>
        <p:txBody>
          <a:bodyPr wrap="square">
            <a:spAutoFit/>
          </a:bodyPr>
          <a:lstStyle>
            <a:defPPr>
              <a:defRPr lang="ja-JP"/>
            </a:defPPr>
            <a:lvl1pPr algn="ctr">
              <a:defRPr sz="800">
                <a:latin typeface="Meiryo UI" panose="020B0604030504040204" pitchFamily="50" charset="-128"/>
                <a:ea typeface="Meiryo UI" panose="020B0604030504040204" pitchFamily="50" charset="-128"/>
              </a:defRPr>
            </a:lvl1pPr>
          </a:lstStyle>
          <a:p>
            <a:r>
              <a:rPr lang="en-US" altLang="ja-JP" dirty="0"/>
              <a:t>7/1</a:t>
            </a:r>
            <a:r>
              <a:rPr lang="ja-JP" altLang="en-US" dirty="0"/>
              <a:t>～特設</a:t>
            </a:r>
            <a:r>
              <a:rPr lang="en-US" altLang="ja-JP" dirty="0"/>
              <a:t>WEB</a:t>
            </a:r>
            <a:r>
              <a:rPr lang="ja-JP" altLang="en-US" dirty="0"/>
              <a:t>サイト開設</a:t>
            </a:r>
          </a:p>
          <a:p>
            <a:r>
              <a:rPr lang="en-US" altLang="ja-JP" dirty="0"/>
              <a:t>7/8</a:t>
            </a:r>
            <a:r>
              <a:rPr lang="ja-JP" altLang="en-US" dirty="0"/>
              <a:t>～コールセンター開設</a:t>
            </a:r>
          </a:p>
        </p:txBody>
      </p:sp>
      <p:sp>
        <p:nvSpPr>
          <p:cNvPr id="221" name="テキスト ボックス 220">
            <a:extLst>
              <a:ext uri="{FF2B5EF4-FFF2-40B4-BE49-F238E27FC236}">
                <a16:creationId xmlns:a16="http://schemas.microsoft.com/office/drawing/2014/main" id="{147B8F43-D1BA-4CBF-B4B0-FFC514479F6A}"/>
              </a:ext>
            </a:extLst>
          </p:cNvPr>
          <p:cNvSpPr txBox="1"/>
          <p:nvPr/>
        </p:nvSpPr>
        <p:spPr>
          <a:xfrm>
            <a:off x="2714802" y="6183471"/>
            <a:ext cx="2031957"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国際交流の取組を万博開催前から実施</a:t>
            </a:r>
            <a:endParaRPr lang="en-US" altLang="ja-JP" sz="800" dirty="0">
              <a:latin typeface="Meiryo UI" panose="020B0604030504040204" pitchFamily="50" charset="-128"/>
              <a:ea typeface="Meiryo UI" panose="020B0604030504040204" pitchFamily="50" charset="-128"/>
            </a:endParaRPr>
          </a:p>
        </p:txBody>
      </p:sp>
      <p:sp>
        <p:nvSpPr>
          <p:cNvPr id="222" name="吹き出し: 角を丸めた四角形 221">
            <a:extLst>
              <a:ext uri="{FF2B5EF4-FFF2-40B4-BE49-F238E27FC236}">
                <a16:creationId xmlns:a16="http://schemas.microsoft.com/office/drawing/2014/main" id="{6303C08E-E371-4657-A9EC-CCA5110C2C01}"/>
              </a:ext>
            </a:extLst>
          </p:cNvPr>
          <p:cNvSpPr/>
          <p:nvPr/>
        </p:nvSpPr>
        <p:spPr>
          <a:xfrm>
            <a:off x="3280378" y="5602868"/>
            <a:ext cx="1678655" cy="287443"/>
          </a:xfrm>
          <a:prstGeom prst="wedgeRoundRectCallout">
            <a:avLst>
              <a:gd name="adj1" fmla="val -55733"/>
              <a:gd name="adj2" fmla="val 47196"/>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176213" algn="ctr"/>
            <a:r>
              <a:rPr lang="ja-JP" altLang="en-US" sz="813" b="1" dirty="0">
                <a:solidFill>
                  <a:schemeClr val="tx1"/>
                </a:solidFill>
                <a:latin typeface="Meiryo UI"/>
                <a:ea typeface="Meiryo UI"/>
                <a:sym typeface="Calibri"/>
              </a:rPr>
              <a:t>各家庭からの申請受付開始</a:t>
            </a:r>
            <a:endParaRPr lang="en-US" altLang="ja-JP" sz="813" b="1" dirty="0">
              <a:solidFill>
                <a:schemeClr val="tx1"/>
              </a:solidFill>
              <a:latin typeface="Meiryo UI"/>
              <a:ea typeface="Meiryo UI"/>
              <a:sym typeface="Calibri"/>
            </a:endParaRPr>
          </a:p>
          <a:p>
            <a:pPr indent="176213" algn="ctr"/>
            <a:r>
              <a:rPr lang="en-US" altLang="ja-JP" sz="813" b="1" dirty="0">
                <a:solidFill>
                  <a:schemeClr val="tx1"/>
                </a:solidFill>
                <a:latin typeface="Meiryo UI"/>
                <a:ea typeface="Meiryo UI"/>
                <a:sym typeface="Calibri"/>
              </a:rPr>
              <a:t>(9/13</a:t>
            </a:r>
            <a:r>
              <a:rPr lang="ja-JP" altLang="en-US" sz="813" b="1" dirty="0">
                <a:solidFill>
                  <a:schemeClr val="tx1"/>
                </a:solidFill>
                <a:latin typeface="Meiryo UI"/>
                <a:ea typeface="Meiryo UI"/>
                <a:sym typeface="Calibri"/>
              </a:rPr>
              <a:t>～</a:t>
            </a:r>
            <a:r>
              <a:rPr lang="en-US" altLang="ja-JP" sz="813" b="1" dirty="0">
                <a:solidFill>
                  <a:schemeClr val="tx1"/>
                </a:solidFill>
                <a:latin typeface="Meiryo UI"/>
                <a:ea typeface="Meiryo UI"/>
                <a:sym typeface="Calibri"/>
              </a:rPr>
              <a:t>)</a:t>
            </a:r>
          </a:p>
        </p:txBody>
      </p:sp>
      <p:grpSp>
        <p:nvGrpSpPr>
          <p:cNvPr id="223" name="グループ化 222">
            <a:extLst>
              <a:ext uri="{FF2B5EF4-FFF2-40B4-BE49-F238E27FC236}">
                <a16:creationId xmlns:a16="http://schemas.microsoft.com/office/drawing/2014/main" id="{B73271BA-F9BA-41AF-81BD-A23649641386}"/>
              </a:ext>
            </a:extLst>
          </p:cNvPr>
          <p:cNvGrpSpPr/>
          <p:nvPr/>
        </p:nvGrpSpPr>
        <p:grpSpPr>
          <a:xfrm>
            <a:off x="405810" y="6014653"/>
            <a:ext cx="6704539" cy="45719"/>
            <a:chOff x="505451" y="5041702"/>
            <a:chExt cx="10717255" cy="0"/>
          </a:xfrm>
        </p:grpSpPr>
        <p:cxnSp>
          <p:nvCxnSpPr>
            <p:cNvPr id="224" name="直線矢印コネクタ 223">
              <a:extLst>
                <a:ext uri="{FF2B5EF4-FFF2-40B4-BE49-F238E27FC236}">
                  <a16:creationId xmlns:a16="http://schemas.microsoft.com/office/drawing/2014/main" id="{D4A7BD1F-357A-416C-891F-26BD3C1AA5C5}"/>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2AEEA9D5-8F8B-44D3-81BA-3E91E2405522}"/>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226" name="図 225">
            <a:extLst>
              <a:ext uri="{FF2B5EF4-FFF2-40B4-BE49-F238E27FC236}">
                <a16:creationId xmlns:a16="http://schemas.microsoft.com/office/drawing/2014/main" id="{048CBF72-C011-465C-AA2D-DA036FE9E9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3990" y="5905535"/>
            <a:ext cx="204527" cy="204527"/>
          </a:xfrm>
          <a:prstGeom prst="rect">
            <a:avLst/>
          </a:prstGeom>
        </p:spPr>
      </p:pic>
      <p:sp>
        <p:nvSpPr>
          <p:cNvPr id="227" name="テキスト ボックス 226">
            <a:extLst>
              <a:ext uri="{FF2B5EF4-FFF2-40B4-BE49-F238E27FC236}">
                <a16:creationId xmlns:a16="http://schemas.microsoft.com/office/drawing/2014/main" id="{66149DB3-A7F5-4D40-8F3F-B353718F48A9}"/>
              </a:ext>
            </a:extLst>
          </p:cNvPr>
          <p:cNvSpPr txBox="1"/>
          <p:nvPr/>
        </p:nvSpPr>
        <p:spPr>
          <a:xfrm>
            <a:off x="3258276" y="5576950"/>
            <a:ext cx="377296" cy="338554"/>
          </a:xfrm>
          <a:prstGeom prst="rect">
            <a:avLst/>
          </a:prstGeom>
          <a:noFill/>
        </p:spPr>
        <p:txBody>
          <a:bodyPr wrap="square" rtlCol="0" anchor="ctr">
            <a:spAutoFit/>
          </a:bodyPr>
          <a:lstStyle>
            <a:defPPr>
              <a:defRPr lang="ja-JP"/>
            </a:defPPr>
            <a:lvl1pPr algn="ctr">
              <a:defRPr sz="1600" b="1">
                <a:solidFill>
                  <a:srgbClr val="FF0000"/>
                </a:solidFill>
                <a:latin typeface="BIZ UDPゴシック" panose="020B0400000000000000" pitchFamily="50" charset="-128"/>
                <a:ea typeface="BIZ UDPゴシック" panose="020B0400000000000000" pitchFamily="50" charset="-128"/>
              </a:defRPr>
            </a:lvl1pPr>
          </a:lstStyle>
          <a:p>
            <a:r>
              <a:rPr lang="ja-JP" altLang="en-US" dirty="0"/>
              <a:t>❾</a:t>
            </a:r>
          </a:p>
        </p:txBody>
      </p:sp>
      <p:pic>
        <p:nvPicPr>
          <p:cNvPr id="228" name="図 227">
            <a:extLst>
              <a:ext uri="{FF2B5EF4-FFF2-40B4-BE49-F238E27FC236}">
                <a16:creationId xmlns:a16="http://schemas.microsoft.com/office/drawing/2014/main" id="{33A25646-EB07-4571-B09D-68862CB94D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38581" y="5901902"/>
            <a:ext cx="204527" cy="204527"/>
          </a:xfrm>
          <a:prstGeom prst="rect">
            <a:avLst/>
          </a:prstGeom>
        </p:spPr>
      </p:pic>
      <p:sp>
        <p:nvSpPr>
          <p:cNvPr id="229" name="テキスト ボックス 67">
            <a:extLst>
              <a:ext uri="{FF2B5EF4-FFF2-40B4-BE49-F238E27FC236}">
                <a16:creationId xmlns:a16="http://schemas.microsoft.com/office/drawing/2014/main" id="{1B8A059C-9277-4EF9-8D67-BDEEC7049B78}"/>
              </a:ext>
            </a:extLst>
          </p:cNvPr>
          <p:cNvSpPr txBox="1"/>
          <p:nvPr/>
        </p:nvSpPr>
        <p:spPr>
          <a:xfrm>
            <a:off x="1128812" y="5255542"/>
            <a:ext cx="1366796" cy="215444"/>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800" dirty="0">
                <a:latin typeface="Meiryo UI" panose="020B0604030504040204" pitchFamily="50" charset="-128"/>
                <a:ea typeface="Meiryo UI" panose="020B0604030504040204" pitchFamily="50" charset="-128"/>
              </a:rPr>
              <a:t>学校毎の来場人数等を調査</a:t>
            </a:r>
            <a:endParaRPr lang="en-US" altLang="ja-JP" sz="800" dirty="0">
              <a:latin typeface="Meiryo UI" panose="020B0604030504040204" pitchFamily="50" charset="-128"/>
              <a:ea typeface="Meiryo UI" panose="020B0604030504040204" pitchFamily="50" charset="-128"/>
            </a:endParaRPr>
          </a:p>
        </p:txBody>
      </p:sp>
      <p:sp>
        <p:nvSpPr>
          <p:cNvPr id="230" name="テキスト ボックス 13">
            <a:extLst>
              <a:ext uri="{FF2B5EF4-FFF2-40B4-BE49-F238E27FC236}">
                <a16:creationId xmlns:a16="http://schemas.microsoft.com/office/drawing/2014/main" id="{E2B1F66E-0679-4A93-B757-7F48877A93C6}"/>
              </a:ext>
            </a:extLst>
          </p:cNvPr>
          <p:cNvSpPr txBox="1"/>
          <p:nvPr/>
        </p:nvSpPr>
        <p:spPr>
          <a:xfrm>
            <a:off x="3594197" y="5239821"/>
            <a:ext cx="2031957" cy="215444"/>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800" dirty="0">
                <a:latin typeface="Meiryo UI" panose="020B0604030504040204" pitchFamily="50" charset="-128"/>
                <a:ea typeface="Meiryo UI" panose="020B0604030504040204" pitchFamily="50" charset="-128"/>
              </a:rPr>
              <a:t>学校の意向等を踏まえ、来場日等を調整</a:t>
            </a:r>
            <a:endParaRPr lang="en-US" altLang="ja-JP" sz="800" dirty="0">
              <a:latin typeface="Meiryo UI" panose="020B0604030504040204" pitchFamily="50" charset="-128"/>
              <a:ea typeface="Meiryo UI" panose="020B0604030504040204" pitchFamily="50" charset="-128"/>
            </a:endParaRPr>
          </a:p>
        </p:txBody>
      </p:sp>
      <p:sp>
        <p:nvSpPr>
          <p:cNvPr id="231" name="四角形: 角を丸くする 230">
            <a:extLst>
              <a:ext uri="{FF2B5EF4-FFF2-40B4-BE49-F238E27FC236}">
                <a16:creationId xmlns:a16="http://schemas.microsoft.com/office/drawing/2014/main" id="{7CB37D73-F783-401C-9314-B4763623CA66}"/>
              </a:ext>
            </a:extLst>
          </p:cNvPr>
          <p:cNvSpPr/>
          <p:nvPr/>
        </p:nvSpPr>
        <p:spPr>
          <a:xfrm>
            <a:off x="241181" y="5058333"/>
            <a:ext cx="756000" cy="216000"/>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800" dirty="0">
                <a:solidFill>
                  <a:schemeClr val="tx1"/>
                </a:solidFill>
                <a:latin typeface="BIZ UDPゴシック" panose="020B0400000000000000" pitchFamily="50" charset="-128"/>
                <a:ea typeface="BIZ UDPゴシック" panose="020B0400000000000000" pitchFamily="50" charset="-128"/>
              </a:rPr>
              <a:t>子ども招待</a:t>
            </a:r>
          </a:p>
        </p:txBody>
      </p:sp>
      <p:sp>
        <p:nvSpPr>
          <p:cNvPr id="232" name="四角形: 角を丸くする 231">
            <a:extLst>
              <a:ext uri="{FF2B5EF4-FFF2-40B4-BE49-F238E27FC236}">
                <a16:creationId xmlns:a16="http://schemas.microsoft.com/office/drawing/2014/main" id="{2A202EF5-3CE0-4A16-AD96-AE2E70555034}"/>
              </a:ext>
            </a:extLst>
          </p:cNvPr>
          <p:cNvSpPr/>
          <p:nvPr/>
        </p:nvSpPr>
        <p:spPr>
          <a:xfrm>
            <a:off x="251481" y="6131936"/>
            <a:ext cx="756000" cy="216000"/>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800" dirty="0">
                <a:latin typeface="BIZ UDPゴシック" panose="020B0400000000000000" pitchFamily="50" charset="-128"/>
                <a:ea typeface="BIZ UDPゴシック" panose="020B0400000000000000" pitchFamily="50" charset="-128"/>
              </a:rPr>
              <a:t>国際交流</a:t>
            </a:r>
          </a:p>
        </p:txBody>
      </p:sp>
      <p:sp>
        <p:nvSpPr>
          <p:cNvPr id="233" name="四角形: 角を丸くする 232">
            <a:extLst>
              <a:ext uri="{FF2B5EF4-FFF2-40B4-BE49-F238E27FC236}">
                <a16:creationId xmlns:a16="http://schemas.microsoft.com/office/drawing/2014/main" id="{77AD3BA4-BE31-4681-85A0-C900A4C4A7E6}"/>
              </a:ext>
            </a:extLst>
          </p:cNvPr>
          <p:cNvSpPr/>
          <p:nvPr/>
        </p:nvSpPr>
        <p:spPr>
          <a:xfrm>
            <a:off x="252140" y="4150910"/>
            <a:ext cx="756000" cy="216000"/>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800" dirty="0">
                <a:latin typeface="BIZ UDPゴシック" panose="020B0400000000000000" pitchFamily="50" charset="-128"/>
                <a:ea typeface="BIZ UDPゴシック" panose="020B0400000000000000" pitchFamily="50" charset="-128"/>
              </a:rPr>
              <a:t>大阪ウィーク</a:t>
            </a:r>
          </a:p>
        </p:txBody>
      </p:sp>
      <p:sp>
        <p:nvSpPr>
          <p:cNvPr id="234" name="四角形: 角を丸くする 233">
            <a:extLst>
              <a:ext uri="{FF2B5EF4-FFF2-40B4-BE49-F238E27FC236}">
                <a16:creationId xmlns:a16="http://schemas.microsoft.com/office/drawing/2014/main" id="{FF99C1E2-5892-4964-984B-359EBC53D564}"/>
              </a:ext>
            </a:extLst>
          </p:cNvPr>
          <p:cNvSpPr/>
          <p:nvPr/>
        </p:nvSpPr>
        <p:spPr>
          <a:xfrm>
            <a:off x="243033" y="5279111"/>
            <a:ext cx="809961" cy="22730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学校単位</a:t>
            </a:r>
            <a:r>
              <a:rPr lang="en-US" altLang="ja-JP" sz="800" dirty="0">
                <a:solidFill>
                  <a:schemeClr val="tx1"/>
                </a:solidFill>
                <a:latin typeface="BIZ UDPゴシック" panose="020B0400000000000000" pitchFamily="50" charset="-128"/>
                <a:ea typeface="BIZ UDPゴシック" panose="020B0400000000000000" pitchFamily="50" charset="-128"/>
              </a:rPr>
              <a:t>〉</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235" name="四角形: 角を丸くする 234">
            <a:extLst>
              <a:ext uri="{FF2B5EF4-FFF2-40B4-BE49-F238E27FC236}">
                <a16:creationId xmlns:a16="http://schemas.microsoft.com/office/drawing/2014/main" id="{B16E2FFC-3F54-43FA-B1EE-791D869DAF96}"/>
              </a:ext>
            </a:extLst>
          </p:cNvPr>
          <p:cNvSpPr/>
          <p:nvPr/>
        </p:nvSpPr>
        <p:spPr>
          <a:xfrm>
            <a:off x="271608" y="5698211"/>
            <a:ext cx="809961" cy="22730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800" dirty="0">
                <a:solidFill>
                  <a:schemeClr val="tx1"/>
                </a:solidFill>
                <a:latin typeface="BIZ UDPゴシック" panose="020B0400000000000000" pitchFamily="50" charset="-128"/>
                <a:ea typeface="BIZ UDPゴシック" panose="020B0400000000000000" pitchFamily="50" charset="-128"/>
              </a:rPr>
              <a:t>〈4,5</a:t>
            </a:r>
            <a:r>
              <a:rPr lang="ja-JP" altLang="en-US" sz="800" dirty="0">
                <a:solidFill>
                  <a:schemeClr val="tx1"/>
                </a:solidFill>
                <a:latin typeface="BIZ UDPゴシック" panose="020B0400000000000000" pitchFamily="50" charset="-128"/>
                <a:ea typeface="BIZ UDPゴシック" panose="020B0400000000000000" pitchFamily="50" charset="-128"/>
              </a:rPr>
              <a:t>歳児等</a:t>
            </a:r>
            <a:r>
              <a:rPr lang="en-US" altLang="ja-JP" sz="800" dirty="0">
                <a:solidFill>
                  <a:schemeClr val="tx1"/>
                </a:solidFill>
                <a:latin typeface="BIZ UDPゴシック" panose="020B0400000000000000" pitchFamily="50" charset="-128"/>
                <a:ea typeface="BIZ UDPゴシック" panose="020B0400000000000000" pitchFamily="50" charset="-128"/>
              </a:rPr>
              <a:t>〉</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grpSp>
        <p:nvGrpSpPr>
          <p:cNvPr id="236" name="グループ化 235">
            <a:extLst>
              <a:ext uri="{FF2B5EF4-FFF2-40B4-BE49-F238E27FC236}">
                <a16:creationId xmlns:a16="http://schemas.microsoft.com/office/drawing/2014/main" id="{6A36E83C-5C45-446E-9853-1C1295AF13D1}"/>
              </a:ext>
            </a:extLst>
          </p:cNvPr>
          <p:cNvGrpSpPr/>
          <p:nvPr/>
        </p:nvGrpSpPr>
        <p:grpSpPr>
          <a:xfrm>
            <a:off x="1687154" y="4510386"/>
            <a:ext cx="1419762" cy="347303"/>
            <a:chOff x="1860051" y="5868318"/>
            <a:chExt cx="1783582" cy="408358"/>
          </a:xfrm>
        </p:grpSpPr>
        <p:sp>
          <p:nvSpPr>
            <p:cNvPr id="237" name="吹き出し: 角を丸めた四角形 236">
              <a:extLst>
                <a:ext uri="{FF2B5EF4-FFF2-40B4-BE49-F238E27FC236}">
                  <a16:creationId xmlns:a16="http://schemas.microsoft.com/office/drawing/2014/main" id="{EA5623DB-DFC9-4B4E-A3E6-AE2D27233DDE}"/>
                </a:ext>
              </a:extLst>
            </p:cNvPr>
            <p:cNvSpPr/>
            <p:nvPr/>
          </p:nvSpPr>
          <p:spPr>
            <a:xfrm>
              <a:off x="1860051" y="5895065"/>
              <a:ext cx="1783582" cy="346709"/>
            </a:xfrm>
            <a:prstGeom prst="wedgeRoundRectCallout">
              <a:avLst>
                <a:gd name="adj1" fmla="val -55733"/>
                <a:gd name="adj2" fmla="val 47196"/>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29250" rtlCol="0" anchor="ctr"/>
            <a:lstStyle/>
            <a:p>
              <a:pPr indent="176213" algn="ctr"/>
              <a:endParaRPr lang="en-US" altLang="ja-JP" sz="813" b="1" dirty="0">
                <a:solidFill>
                  <a:schemeClr val="tx1"/>
                </a:solidFill>
                <a:latin typeface="Meiryo UI"/>
                <a:ea typeface="Meiryo UI"/>
                <a:sym typeface="Calibri"/>
              </a:endParaRPr>
            </a:p>
          </p:txBody>
        </p:sp>
        <p:sp>
          <p:nvSpPr>
            <p:cNvPr id="238" name="テキスト ボックス 237">
              <a:extLst>
                <a:ext uri="{FF2B5EF4-FFF2-40B4-BE49-F238E27FC236}">
                  <a16:creationId xmlns:a16="http://schemas.microsoft.com/office/drawing/2014/main" id="{64288F2E-6935-42D3-A3F9-ECB492D55E94}"/>
                </a:ext>
              </a:extLst>
            </p:cNvPr>
            <p:cNvSpPr txBox="1"/>
            <p:nvPr/>
          </p:nvSpPr>
          <p:spPr>
            <a:xfrm>
              <a:off x="1896945" y="5868318"/>
              <a:ext cx="400879" cy="408358"/>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❹</a:t>
              </a:r>
            </a:p>
          </p:txBody>
        </p:sp>
      </p:grpSp>
      <p:sp>
        <p:nvSpPr>
          <p:cNvPr id="239" name="テキスト ボックス 238">
            <a:extLst>
              <a:ext uri="{FF2B5EF4-FFF2-40B4-BE49-F238E27FC236}">
                <a16:creationId xmlns:a16="http://schemas.microsoft.com/office/drawing/2014/main" id="{1D44212A-D83D-497C-AE34-CA0C6B44CF7C}"/>
              </a:ext>
            </a:extLst>
          </p:cNvPr>
          <p:cNvSpPr txBox="1"/>
          <p:nvPr/>
        </p:nvSpPr>
        <p:spPr>
          <a:xfrm>
            <a:off x="1950268" y="4568415"/>
            <a:ext cx="1236181" cy="217432"/>
          </a:xfrm>
          <a:prstGeom prst="rect">
            <a:avLst/>
          </a:prstGeom>
          <a:noFill/>
        </p:spPr>
        <p:txBody>
          <a:bodyPr wrap="square">
            <a:spAutoFit/>
          </a:bodyPr>
          <a:lstStyle/>
          <a:p>
            <a:r>
              <a:rPr lang="en-US" altLang="ja-JP" sz="813" b="1" dirty="0">
                <a:latin typeface="Meiryo UI"/>
                <a:ea typeface="Meiryo UI"/>
              </a:rPr>
              <a:t>5</a:t>
            </a:r>
            <a:r>
              <a:rPr lang="ja-JP" altLang="en-US" sz="813" b="1" dirty="0">
                <a:latin typeface="Meiryo UI"/>
                <a:ea typeface="Meiryo UI"/>
              </a:rPr>
              <a:t>万５千人超が応募</a:t>
            </a:r>
          </a:p>
        </p:txBody>
      </p:sp>
      <p:pic>
        <p:nvPicPr>
          <p:cNvPr id="240" name="図 239">
            <a:extLst>
              <a:ext uri="{FF2B5EF4-FFF2-40B4-BE49-F238E27FC236}">
                <a16:creationId xmlns:a16="http://schemas.microsoft.com/office/drawing/2014/main" id="{3226D245-978F-4AA8-92F4-C3EA53C801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7872" y="4822327"/>
            <a:ext cx="204527" cy="204527"/>
          </a:xfrm>
          <a:prstGeom prst="rect">
            <a:avLst/>
          </a:prstGeom>
        </p:spPr>
      </p:pic>
    </p:spTree>
    <p:extLst>
      <p:ext uri="{BB962C8B-B14F-4D97-AF65-F5344CB8AC3E}">
        <p14:creationId xmlns:p14="http://schemas.microsoft.com/office/powerpoint/2010/main" val="3268492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009321"/>
            <a:ext cx="5002727" cy="3315655"/>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76859"/>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97796" y="5433061"/>
            <a:ext cx="5002727" cy="882889"/>
            <a:chOff x="5265560" y="2351697"/>
            <a:chExt cx="6651247" cy="1325563"/>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2351697"/>
              <a:ext cx="6651247" cy="1325563"/>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5030" y="2545971"/>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725263" y="5884926"/>
            <a:ext cx="4719019" cy="491810"/>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・今後も、様々な魅力あるイベントが順次発表</a:t>
            </a:r>
            <a:endParaRPr lang="en-US" altLang="ja-JP" sz="1463"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5" y="558675"/>
            <a:ext cx="4368436" cy="1271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742820" y="317270"/>
            <a:ext cx="4040356" cy="365413"/>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万博への参加促進</a:t>
            </a:r>
            <a:r>
              <a:rPr lang="ja-JP" altLang="en-US" sz="1600" b="1" dirty="0">
                <a:latin typeface="BIZ UDPゴシック" panose="020B0400000000000000" pitchFamily="50" charset="-128"/>
                <a:ea typeface="BIZ UDPゴシック" panose="020B0400000000000000" pitchFamily="50" charset="-128"/>
              </a:rPr>
              <a:t>～大阪ウィーク～</a:t>
            </a:r>
            <a:endParaRPr lang="ja-JP" altLang="en-US" sz="2000" b="1" dirty="0">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3287B163-3FE4-4B66-AF60-05338C4B1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pic>
        <p:nvPicPr>
          <p:cNvPr id="7" name="図 6">
            <a:extLst>
              <a:ext uri="{FF2B5EF4-FFF2-40B4-BE49-F238E27FC236}">
                <a16:creationId xmlns:a16="http://schemas.microsoft.com/office/drawing/2014/main" id="{ECE2375B-D1F7-47C9-A8DE-4CFA4959C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966" y="259048"/>
            <a:ext cx="432854" cy="426757"/>
          </a:xfrm>
          <a:prstGeom prst="rect">
            <a:avLst/>
          </a:prstGeom>
        </p:spPr>
      </p:pic>
      <p:cxnSp>
        <p:nvCxnSpPr>
          <p:cNvPr id="4" name="直線コネクタ 3">
            <a:extLst>
              <a:ext uri="{FF2B5EF4-FFF2-40B4-BE49-F238E27FC236}">
                <a16:creationId xmlns:a16="http://schemas.microsoft.com/office/drawing/2014/main" id="{65F2FDF3-B680-88C1-F51E-91038F1C4ED9}"/>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6F9CFD32-3CDF-533C-B0C1-D77E1E537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818" y="2351950"/>
            <a:ext cx="3779604" cy="2086295"/>
          </a:xfrm>
          <a:prstGeom prst="rect">
            <a:avLst/>
          </a:prstGeom>
        </p:spPr>
      </p:pic>
      <p:sp>
        <p:nvSpPr>
          <p:cNvPr id="20" name="角丸四角形 3">
            <a:extLst>
              <a:ext uri="{FF2B5EF4-FFF2-40B4-BE49-F238E27FC236}">
                <a16:creationId xmlns:a16="http://schemas.microsoft.com/office/drawing/2014/main" id="{21C982B1-0134-7D9A-57F9-F366EF2954E9}"/>
              </a:ext>
            </a:extLst>
          </p:cNvPr>
          <p:cNvSpPr/>
          <p:nvPr/>
        </p:nvSpPr>
        <p:spPr>
          <a:xfrm>
            <a:off x="753541" y="4382584"/>
            <a:ext cx="3751348" cy="333264"/>
          </a:xfrm>
          <a:prstGeom prst="roundRect">
            <a:avLst>
              <a:gd name="adj" fmla="val 2830"/>
            </a:avLst>
          </a:prstGeom>
          <a:noFill/>
          <a:ln>
            <a:noFill/>
          </a:ln>
        </p:spPr>
        <p:txBody>
          <a:bodyPr wrap="square" lIns="108000" tIns="72000" rIns="108000" bIns="72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pPr>
            <a:r>
              <a:rPr lang="ja-JP" altLang="en-US" sz="1200" b="1" dirty="0">
                <a:solidFill>
                  <a:schemeClr val="tx1"/>
                </a:solidFill>
                <a:latin typeface="BIZ UDPゴシック" panose="020B0400000000000000" pitchFamily="50" charset="-128"/>
                <a:ea typeface="BIZ UDPゴシック" panose="020B0400000000000000" pitchFamily="50" charset="-128"/>
              </a:rPr>
              <a:t>▲大阪ウィーク公式ロゴマーク・キャッチコピー</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795DD00F-64DB-06B4-45F8-602B843D5C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624" y="4667580"/>
            <a:ext cx="1544462" cy="1544462"/>
          </a:xfrm>
          <a:prstGeom prst="rect">
            <a:avLst/>
          </a:prstGeom>
        </p:spPr>
      </p:pic>
      <p:grpSp>
        <p:nvGrpSpPr>
          <p:cNvPr id="22" name="グループ化 21">
            <a:extLst>
              <a:ext uri="{FF2B5EF4-FFF2-40B4-BE49-F238E27FC236}">
                <a16:creationId xmlns:a16="http://schemas.microsoft.com/office/drawing/2014/main" id="{CECFDF42-E5C9-E883-4CD7-872A29EBBD93}"/>
              </a:ext>
            </a:extLst>
          </p:cNvPr>
          <p:cNvGrpSpPr/>
          <p:nvPr/>
        </p:nvGrpSpPr>
        <p:grpSpPr>
          <a:xfrm>
            <a:off x="1942862" y="5727866"/>
            <a:ext cx="2575045" cy="457566"/>
            <a:chOff x="1942862" y="5727866"/>
            <a:chExt cx="2575045" cy="457566"/>
          </a:xfrm>
        </p:grpSpPr>
        <p:sp>
          <p:nvSpPr>
            <p:cNvPr id="23" name="角丸四角形 3">
              <a:extLst>
                <a:ext uri="{FF2B5EF4-FFF2-40B4-BE49-F238E27FC236}">
                  <a16:creationId xmlns:a16="http://schemas.microsoft.com/office/drawing/2014/main" id="{802473CA-7130-EBF9-A8FB-66437C51540F}"/>
                </a:ext>
              </a:extLst>
            </p:cNvPr>
            <p:cNvSpPr/>
            <p:nvPr/>
          </p:nvSpPr>
          <p:spPr>
            <a:xfrm>
              <a:off x="1942862" y="5727866"/>
              <a:ext cx="359115" cy="457566"/>
            </a:xfrm>
            <a:prstGeom prst="roundRect">
              <a:avLst>
                <a:gd name="adj" fmla="val 2830"/>
              </a:avLst>
            </a:prstGeom>
            <a:noFill/>
            <a:ln>
              <a:noFill/>
            </a:ln>
          </p:spPr>
          <p:txBody>
            <a:bodyPr wrap="square" lIns="108000" tIns="72000" rIns="108000" bIns="72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pPr>
              <a:r>
                <a:rPr lang="ja-JP" altLang="en-US" sz="2000" b="1" dirty="0">
                  <a:latin typeface="BIZ UDPゴシック" panose="020B0400000000000000" pitchFamily="50" charset="-128"/>
                  <a:ea typeface="BIZ UDPゴシック" panose="020B0400000000000000" pitchFamily="50" charset="-128"/>
                </a:rPr>
                <a:t>◀</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24" name="角丸四角形 3">
              <a:extLst>
                <a:ext uri="{FF2B5EF4-FFF2-40B4-BE49-F238E27FC236}">
                  <a16:creationId xmlns:a16="http://schemas.microsoft.com/office/drawing/2014/main" id="{84B91496-19F5-8273-29E9-FC89A1224D47}"/>
                </a:ext>
              </a:extLst>
            </p:cNvPr>
            <p:cNvSpPr/>
            <p:nvPr/>
          </p:nvSpPr>
          <p:spPr>
            <a:xfrm>
              <a:off x="2082864" y="5784172"/>
              <a:ext cx="2435043" cy="333264"/>
            </a:xfrm>
            <a:prstGeom prst="roundRect">
              <a:avLst>
                <a:gd name="adj" fmla="val 2830"/>
              </a:avLst>
            </a:prstGeom>
            <a:noFill/>
            <a:ln>
              <a:noFill/>
            </a:ln>
          </p:spPr>
          <p:txBody>
            <a:bodyPr wrap="square" lIns="108000" tIns="72000" rIns="108000" bIns="72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pPr>
              <a:r>
                <a:rPr lang="ja-JP" altLang="en-US" sz="1200" b="1" dirty="0">
                  <a:solidFill>
                    <a:schemeClr val="tx1"/>
                  </a:solidFill>
                  <a:latin typeface="BIZ UDPゴシック" panose="020B0400000000000000" pitchFamily="50" charset="-128"/>
                  <a:ea typeface="BIZ UDPゴシック" panose="020B0400000000000000" pitchFamily="50" charset="-128"/>
                </a:rPr>
                <a:t>大阪ウィーク公式ホームページ</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30" name="グループ化 29">
            <a:extLst>
              <a:ext uri="{FF2B5EF4-FFF2-40B4-BE49-F238E27FC236}">
                <a16:creationId xmlns:a16="http://schemas.microsoft.com/office/drawing/2014/main" id="{37238723-D61E-13AB-9D49-9B3D4FE484BA}"/>
              </a:ext>
            </a:extLst>
          </p:cNvPr>
          <p:cNvGrpSpPr/>
          <p:nvPr/>
        </p:nvGrpSpPr>
        <p:grpSpPr>
          <a:xfrm>
            <a:off x="4597796" y="5385763"/>
            <a:ext cx="5002727" cy="882889"/>
            <a:chOff x="5265560" y="2351697"/>
            <a:chExt cx="6651247" cy="1325563"/>
          </a:xfrm>
        </p:grpSpPr>
        <p:sp>
          <p:nvSpPr>
            <p:cNvPr id="31" name="四角形: 角を丸くする 30">
              <a:extLst>
                <a:ext uri="{FF2B5EF4-FFF2-40B4-BE49-F238E27FC236}">
                  <a16:creationId xmlns:a16="http://schemas.microsoft.com/office/drawing/2014/main" id="{E8FBD5A0-79BB-0454-4035-7F790773A0C1}"/>
                </a:ext>
              </a:extLst>
            </p:cNvPr>
            <p:cNvSpPr/>
            <p:nvPr/>
          </p:nvSpPr>
          <p:spPr>
            <a:xfrm>
              <a:off x="5265560" y="2351697"/>
              <a:ext cx="6651247" cy="1325563"/>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34" name="テキスト ボックス 33">
              <a:extLst>
                <a:ext uri="{FF2B5EF4-FFF2-40B4-BE49-F238E27FC236}">
                  <a16:creationId xmlns:a16="http://schemas.microsoft.com/office/drawing/2014/main" id="{AC9D6917-9C9A-8070-57AD-264D720630DF}"/>
                </a:ext>
              </a:extLst>
            </p:cNvPr>
            <p:cNvSpPr txBox="1"/>
            <p:nvPr/>
          </p:nvSpPr>
          <p:spPr>
            <a:xfrm>
              <a:off x="5435030" y="2356604"/>
              <a:ext cx="2116413" cy="383056"/>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35" name="テキスト ボックス 34">
            <a:extLst>
              <a:ext uri="{FF2B5EF4-FFF2-40B4-BE49-F238E27FC236}">
                <a16:creationId xmlns:a16="http://schemas.microsoft.com/office/drawing/2014/main" id="{2A3838C4-CB8E-B96D-347B-1859CCF98499}"/>
              </a:ext>
            </a:extLst>
          </p:cNvPr>
          <p:cNvSpPr txBox="1"/>
          <p:nvPr/>
        </p:nvSpPr>
        <p:spPr>
          <a:xfrm>
            <a:off x="4725263" y="5679968"/>
            <a:ext cx="4719019" cy="491810"/>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・万博会期中における各イベントの実施に向けて、市町村等と調整を重ねながら準備を進める</a:t>
            </a:r>
            <a:endParaRPr lang="en-US" altLang="ja-JP" sz="1463"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CF267E13-1738-66AD-142A-953B7064682B}"/>
              </a:ext>
            </a:extLst>
          </p:cNvPr>
          <p:cNvSpPr txBox="1"/>
          <p:nvPr/>
        </p:nvSpPr>
        <p:spPr>
          <a:xfrm>
            <a:off x="4673199" y="2508546"/>
            <a:ext cx="4763641" cy="2235234"/>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・万博会場内の催事として、大阪府・大阪市を中心に府内全市町村が連携し、春・夏・秋の３期にわたって大阪の魅力や特色を国内外に発信する「大阪ウィーク」を開催</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・４月以降、市町村等へのイベント別の説明会の開催や出展内容に関するヒアリングを実施。８月</a:t>
            </a:r>
            <a:r>
              <a:rPr lang="en-US" altLang="ja-JP" sz="1463" dirty="0">
                <a:latin typeface="BIZ UDPゴシック" panose="020B0400000000000000" pitchFamily="50" charset="-128"/>
                <a:ea typeface="BIZ UDPゴシック" panose="020B0400000000000000" pitchFamily="50" charset="-128"/>
              </a:rPr>
              <a:t>26</a:t>
            </a:r>
            <a:r>
              <a:rPr lang="ja-JP" altLang="en-US" sz="1463" dirty="0">
                <a:latin typeface="BIZ UDPゴシック" panose="020B0400000000000000" pitchFamily="50" charset="-128"/>
                <a:ea typeface="BIZ UDPゴシック" panose="020B0400000000000000" pitchFamily="50" charset="-128"/>
              </a:rPr>
              <a:t>日には第３回市町村催事参加委員会を開催し、調整状況や今後のスケジュール等を共有</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10</a:t>
            </a:r>
            <a:r>
              <a:rPr lang="ja-JP" altLang="en-US" sz="1463" dirty="0">
                <a:latin typeface="BIZ UDPゴシック" panose="020B0400000000000000" pitchFamily="50" charset="-128"/>
                <a:ea typeface="BIZ UDPゴシック" panose="020B0400000000000000" pitchFamily="50" charset="-128"/>
              </a:rPr>
              <a:t>月</a:t>
            </a:r>
            <a:r>
              <a:rPr lang="en-US" altLang="ja-JP" sz="1463" dirty="0">
                <a:latin typeface="BIZ UDPゴシック" panose="020B0400000000000000" pitchFamily="50" charset="-128"/>
                <a:ea typeface="BIZ UDPゴシック" panose="020B0400000000000000" pitchFamily="50" charset="-128"/>
              </a:rPr>
              <a:t>13</a:t>
            </a:r>
            <a:r>
              <a:rPr lang="ja-JP" altLang="en-US" sz="1463" dirty="0">
                <a:latin typeface="BIZ UDPゴシック" panose="020B0400000000000000" pitchFamily="50" charset="-128"/>
                <a:ea typeface="BIZ UDPゴシック" panose="020B0400000000000000" pitchFamily="50" charset="-128"/>
              </a:rPr>
              <a:t>日に大阪ウィークの公式ホームページや公式ロゴマーク、キャッチコピー、プロモーション動画を公開</a:t>
            </a:r>
          </a:p>
        </p:txBody>
      </p:sp>
      <p:sp>
        <p:nvSpPr>
          <p:cNvPr id="38" name="タイトル 2">
            <a:extLst>
              <a:ext uri="{FF2B5EF4-FFF2-40B4-BE49-F238E27FC236}">
                <a16:creationId xmlns:a16="http://schemas.microsoft.com/office/drawing/2014/main" id="{EDB27AD8-AB36-B1CC-2447-DEBAD7C1B407}"/>
              </a:ext>
            </a:extLst>
          </p:cNvPr>
          <p:cNvSpPr txBox="1">
            <a:spLocks noChangeAspect="1"/>
          </p:cNvSpPr>
          <p:nvPr/>
        </p:nvSpPr>
        <p:spPr>
          <a:xfrm>
            <a:off x="1772529" y="982800"/>
            <a:ext cx="7843362"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2800" dirty="0">
                <a:latin typeface="BIZ UDPゴシック" panose="020B0400000000000000" pitchFamily="50" charset="-128"/>
                <a:ea typeface="BIZ UDPゴシック" panose="020B0400000000000000" pitchFamily="50" charset="-128"/>
              </a:rPr>
              <a:t>大阪ウィークの公式ホームページを開設</a:t>
            </a:r>
          </a:p>
        </p:txBody>
      </p:sp>
      <p:sp>
        <p:nvSpPr>
          <p:cNvPr id="13" name="スライド番号プレースホルダー 12">
            <a:extLst>
              <a:ext uri="{FF2B5EF4-FFF2-40B4-BE49-F238E27FC236}">
                <a16:creationId xmlns:a16="http://schemas.microsoft.com/office/drawing/2014/main" id="{E176A5C9-CC57-43D6-87F1-3E1899ABF318}"/>
              </a:ext>
            </a:extLst>
          </p:cNvPr>
          <p:cNvSpPr>
            <a:spLocks noGrp="1"/>
          </p:cNvSpPr>
          <p:nvPr>
            <p:ph type="sldNum" sz="quarter" idx="4"/>
          </p:nvPr>
        </p:nvSpPr>
        <p:spPr/>
        <p:txBody>
          <a:bodyPr/>
          <a:lstStyle/>
          <a:p>
            <a:fld id="{199F5BD4-B66A-4E5C-B460-3CA44F38002D}" type="slidenum">
              <a:rPr lang="ja-JP" altLang="en-US" smtClean="0"/>
              <a:pPr/>
              <a:t>27</a:t>
            </a:fld>
            <a:endParaRPr lang="ja-JP" altLang="en-US"/>
          </a:p>
        </p:txBody>
      </p:sp>
    </p:spTree>
    <p:extLst>
      <p:ext uri="{BB962C8B-B14F-4D97-AF65-F5344CB8AC3E}">
        <p14:creationId xmlns:p14="http://schemas.microsoft.com/office/powerpoint/2010/main" val="45845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939557"/>
            <a:ext cx="7231778" cy="713391"/>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募集締切　</a:t>
            </a:r>
            <a:r>
              <a:rPr lang="en-US" altLang="ja-JP" sz="3200" dirty="0">
                <a:latin typeface="BIZ UDPゴシック" panose="020B0400000000000000" pitchFamily="50" charset="-128"/>
                <a:ea typeface="BIZ UDPゴシック" panose="020B0400000000000000" pitchFamily="50" charset="-128"/>
              </a:rPr>
              <a:t>5</a:t>
            </a:r>
            <a:r>
              <a:rPr lang="ja-JP" altLang="en-US" sz="3200" dirty="0">
                <a:latin typeface="BIZ UDPゴシック" panose="020B0400000000000000" pitchFamily="50" charset="-128"/>
                <a:ea typeface="BIZ UDPゴシック" panose="020B0400000000000000" pitchFamily="50" charset="-128"/>
              </a:rPr>
              <a:t>万５千人超が応募</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102749"/>
            <a:ext cx="5002727" cy="3160837"/>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76859"/>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613220" y="2438840"/>
            <a:ext cx="5018180" cy="3004018"/>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・４月</a:t>
            </a:r>
            <a:r>
              <a:rPr lang="en-US" altLang="ja-JP" sz="1400" dirty="0">
                <a:latin typeface="BIZ UDPゴシック" panose="020B0400000000000000" pitchFamily="50" charset="-128"/>
                <a:ea typeface="BIZ UDPゴシック" panose="020B0400000000000000" pitchFamily="50" charset="-128"/>
              </a:rPr>
              <a:t>30</a:t>
            </a:r>
            <a:r>
              <a:rPr lang="ja-JP" altLang="en-US" sz="1400" dirty="0">
                <a:latin typeface="BIZ UDPゴシック" panose="020B0400000000000000" pitchFamily="50" charset="-128"/>
                <a:ea typeface="BIZ UDPゴシック" panose="020B0400000000000000" pitchFamily="50" charset="-128"/>
              </a:rPr>
              <a:t>日に大阪・関西万博ボランティアの募集を締め切り、</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計</a:t>
            </a:r>
            <a:r>
              <a:rPr lang="en-US" altLang="ja-JP" sz="1400" dirty="0">
                <a:latin typeface="BIZ UDPゴシック" panose="020B0400000000000000" pitchFamily="50" charset="-128"/>
                <a:ea typeface="BIZ UDPゴシック" panose="020B0400000000000000" pitchFamily="50" charset="-128"/>
              </a:rPr>
              <a:t>5</a:t>
            </a:r>
            <a:r>
              <a:rPr lang="ja-JP" altLang="en-US" sz="1400" dirty="0">
                <a:latin typeface="BIZ UDPゴシック" panose="020B0400000000000000" pitchFamily="50" charset="-128"/>
                <a:ea typeface="BIZ UDPゴシック" panose="020B0400000000000000" pitchFamily="50" charset="-128"/>
              </a:rPr>
              <a:t>万５千人超の方が応募</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応募総数</a:t>
            </a:r>
            <a:r>
              <a:rPr lang="en-US" altLang="ja-JP" sz="1400" dirty="0">
                <a:latin typeface="BIZ UDPゴシック" panose="020B0400000000000000" pitchFamily="50" charset="-128"/>
                <a:ea typeface="BIZ UDPゴシック" panose="020B0400000000000000" pitchFamily="50" charset="-128"/>
              </a:rPr>
              <a:t>55,634</a:t>
            </a:r>
            <a:r>
              <a:rPr lang="ja-JP" altLang="en-US" sz="1400" dirty="0">
                <a:latin typeface="BIZ UDPゴシック" panose="020B0400000000000000" pitchFamily="50" charset="-128"/>
                <a:ea typeface="BIZ UDPゴシック" panose="020B0400000000000000" pitchFamily="50" charset="-128"/>
              </a:rPr>
              <a:t>人</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うち会場ボランティア：</a:t>
            </a:r>
            <a:r>
              <a:rPr lang="en-US" altLang="ja-JP" sz="1400" dirty="0">
                <a:latin typeface="BIZ UDPゴシック" panose="020B0400000000000000" pitchFamily="50" charset="-128"/>
                <a:ea typeface="BIZ UDPゴシック" panose="020B0400000000000000" pitchFamily="50" charset="-128"/>
              </a:rPr>
              <a:t>34,190</a:t>
            </a:r>
            <a:r>
              <a:rPr lang="ja-JP" altLang="en-US" sz="1400" dirty="0">
                <a:latin typeface="BIZ UDPゴシック" panose="020B0400000000000000" pitchFamily="50" charset="-128"/>
                <a:ea typeface="BIZ UDPゴシック" panose="020B0400000000000000" pitchFamily="50" charset="-128"/>
              </a:rPr>
              <a:t>人</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うち大阪まちボランティア：</a:t>
            </a:r>
            <a:r>
              <a:rPr lang="en-US" altLang="ja-JP" sz="1400" dirty="0">
                <a:latin typeface="BIZ UDPゴシック" panose="020B0400000000000000" pitchFamily="50" charset="-128"/>
                <a:ea typeface="BIZ UDPゴシック" panose="020B0400000000000000" pitchFamily="50" charset="-128"/>
              </a:rPr>
              <a:t>21,444</a:t>
            </a:r>
            <a:r>
              <a:rPr lang="ja-JP" altLang="en-US" sz="1400" dirty="0">
                <a:latin typeface="BIZ UDPゴシック" panose="020B0400000000000000" pitchFamily="50" charset="-128"/>
                <a:ea typeface="BIZ UDPゴシック" panose="020B0400000000000000" pitchFamily="50" charset="-128"/>
              </a:rPr>
              <a:t>人</a:t>
            </a: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両方に応募した方</a:t>
            </a:r>
            <a:r>
              <a:rPr lang="en-US" altLang="ja-JP" sz="1400" dirty="0">
                <a:latin typeface="BIZ UDPゴシック" panose="020B0400000000000000" pitchFamily="50" charset="-128"/>
                <a:ea typeface="BIZ UDPゴシック" panose="020B0400000000000000" pitchFamily="50" charset="-128"/>
              </a:rPr>
              <a:t>20,204</a:t>
            </a:r>
            <a:r>
              <a:rPr lang="ja-JP" altLang="en-US" sz="1400" dirty="0">
                <a:latin typeface="BIZ UDPゴシック" panose="020B0400000000000000" pitchFamily="50" charset="-128"/>
                <a:ea typeface="BIZ UDPゴシック" panose="020B0400000000000000" pitchFamily="50" charset="-128"/>
              </a:rPr>
              <a:t>人を含む</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・募集人数約２万人に対し、登録人数を３万人</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会場ボランティア：</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万人、大阪まちボランティア：</a:t>
            </a:r>
            <a:r>
              <a:rPr lang="en-US" altLang="ja-JP" sz="1200" dirty="0">
                <a:latin typeface="BIZ UDPゴシック" panose="020B0400000000000000" pitchFamily="50" charset="-128"/>
                <a:ea typeface="BIZ UDPゴシック" panose="020B0400000000000000" pitchFamily="50" charset="-128"/>
              </a:rPr>
              <a:t>1.6</a:t>
            </a:r>
            <a:r>
              <a:rPr lang="ja-JP" altLang="en-US" sz="1200" dirty="0">
                <a:latin typeface="BIZ UDPゴシック" panose="020B0400000000000000" pitchFamily="50" charset="-128"/>
                <a:ea typeface="BIZ UDPゴシック" panose="020B0400000000000000" pitchFamily="50" charset="-128"/>
              </a:rPr>
              <a:t>万人</a:t>
            </a:r>
            <a:r>
              <a:rPr lang="ja-JP" altLang="en-US" sz="1400" dirty="0">
                <a:latin typeface="BIZ UDPゴシック" panose="020B0400000000000000" pitchFamily="50" charset="-128"/>
                <a:ea typeface="BIZ UDPゴシック" panose="020B0400000000000000" pitchFamily="50" charset="-128"/>
              </a:rPr>
              <a:t>）に拡充</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・６月から面談を実施し、</a:t>
            </a:r>
            <a:r>
              <a:rPr lang="en-US" altLang="ja-JP" sz="1400" dirty="0">
                <a:latin typeface="BIZ UDPゴシック" panose="020B0400000000000000" pitchFamily="50" charset="-128"/>
                <a:ea typeface="BIZ UDPゴシック" panose="020B0400000000000000" pitchFamily="50" charset="-128"/>
              </a:rPr>
              <a:t>10</a:t>
            </a:r>
            <a:r>
              <a:rPr lang="ja-JP" altLang="en-US" sz="1400" dirty="0">
                <a:latin typeface="BIZ UDPゴシック" panose="020B0400000000000000" pitchFamily="50" charset="-128"/>
                <a:ea typeface="BIZ UDPゴシック" panose="020B0400000000000000" pitchFamily="50" charset="-128"/>
              </a:rPr>
              <a:t>月に基本研修を開始</a:t>
            </a:r>
            <a:endParaRPr lang="en-US" altLang="ja-JP" sz="140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38203" y="5442858"/>
            <a:ext cx="5002727" cy="1097872"/>
            <a:chOff x="5265560" y="2351697"/>
            <a:chExt cx="6651247" cy="1325563"/>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2351697"/>
              <a:ext cx="6651247" cy="1325563"/>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5030" y="2435627"/>
              <a:ext cx="2116412"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83998" y="5815416"/>
            <a:ext cx="4719019" cy="491810"/>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・活動場所ごとの配置別研修を１月頃から開始するなど、</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ボランティア活動実施に向けた準備を進める</a:t>
            </a:r>
            <a:endParaRPr lang="en-US" altLang="ja-JP" sz="1400"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D1214CFD-DC84-1011-BC55-EBDBCB6514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3990" y="3013018"/>
            <a:ext cx="3858347" cy="1855661"/>
          </a:xfrm>
          <a:prstGeom prst="rect">
            <a:avLst/>
          </a:prstGeom>
        </p:spPr>
      </p:pic>
      <p:sp>
        <p:nvSpPr>
          <p:cNvPr id="9" name="角丸四角形 3">
            <a:extLst>
              <a:ext uri="{FF2B5EF4-FFF2-40B4-BE49-F238E27FC236}">
                <a16:creationId xmlns:a16="http://schemas.microsoft.com/office/drawing/2014/main" id="{966C179F-C4A4-876E-3488-2B51760464BA}"/>
              </a:ext>
            </a:extLst>
          </p:cNvPr>
          <p:cNvSpPr/>
          <p:nvPr/>
        </p:nvSpPr>
        <p:spPr>
          <a:xfrm>
            <a:off x="526393" y="4939737"/>
            <a:ext cx="3751348" cy="333264"/>
          </a:xfrm>
          <a:prstGeom prst="roundRect">
            <a:avLst>
              <a:gd name="adj" fmla="val 2830"/>
            </a:avLst>
          </a:prstGeom>
          <a:noFill/>
          <a:ln>
            <a:noFill/>
          </a:ln>
        </p:spPr>
        <p:txBody>
          <a:bodyPr wrap="square" lIns="108000" tIns="72000" rIns="108000" bIns="72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pPr>
            <a:r>
              <a:rPr lang="ja-JP" altLang="en-US" sz="1200" b="1" dirty="0">
                <a:solidFill>
                  <a:schemeClr val="tx1"/>
                </a:solidFill>
                <a:latin typeface="BIZ UDPゴシック" panose="020B0400000000000000" pitchFamily="50" charset="-128"/>
                <a:ea typeface="BIZ UDPゴシック" panose="020B0400000000000000" pitchFamily="50" charset="-128"/>
              </a:rPr>
              <a:t>▲４月</a:t>
            </a:r>
            <a:r>
              <a:rPr lang="en-US" altLang="ja-JP" sz="1200" b="1" dirty="0">
                <a:solidFill>
                  <a:schemeClr val="tx1"/>
                </a:solidFill>
                <a:latin typeface="BIZ UDPゴシック" panose="020B0400000000000000" pitchFamily="50" charset="-128"/>
                <a:ea typeface="BIZ UDPゴシック" panose="020B0400000000000000" pitchFamily="50" charset="-128"/>
              </a:rPr>
              <a:t>22</a:t>
            </a:r>
            <a:r>
              <a:rPr lang="ja-JP" altLang="en-US" sz="1200" b="1" dirty="0">
                <a:solidFill>
                  <a:schemeClr val="tx1"/>
                </a:solidFill>
                <a:latin typeface="BIZ UDPゴシック" panose="020B0400000000000000" pitchFamily="50" charset="-128"/>
                <a:ea typeface="BIZ UDPゴシック" panose="020B0400000000000000" pitchFamily="50" charset="-128"/>
              </a:rPr>
              <a:t>日　ボランティアユニフォーム発表会の様子</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DBA6F3F4-C0B3-41DE-8208-46EAA3A345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2" name="正方形/長方形 21">
            <a:extLst>
              <a:ext uri="{FF2B5EF4-FFF2-40B4-BE49-F238E27FC236}">
                <a16:creationId xmlns:a16="http://schemas.microsoft.com/office/drawing/2014/main" id="{3CEDDA3C-D332-4835-9FC0-BB71328E3A7D}"/>
              </a:ext>
            </a:extLst>
          </p:cNvPr>
          <p:cNvSpPr/>
          <p:nvPr/>
        </p:nvSpPr>
        <p:spPr>
          <a:xfrm>
            <a:off x="312205" y="558675"/>
            <a:ext cx="4368436" cy="1271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24" name="タイトル 2">
            <a:extLst>
              <a:ext uri="{FF2B5EF4-FFF2-40B4-BE49-F238E27FC236}">
                <a16:creationId xmlns:a16="http://schemas.microsoft.com/office/drawing/2014/main" id="{CD530439-02D7-48F4-990F-693B3E90C35C}"/>
              </a:ext>
            </a:extLst>
          </p:cNvPr>
          <p:cNvSpPr txBox="1">
            <a:spLocks/>
          </p:cNvSpPr>
          <p:nvPr/>
        </p:nvSpPr>
        <p:spPr>
          <a:xfrm>
            <a:off x="742820" y="317270"/>
            <a:ext cx="4040356" cy="365413"/>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万博への参加促進</a:t>
            </a:r>
            <a:r>
              <a:rPr lang="ja-JP" altLang="en-US" sz="1600" b="1" dirty="0">
                <a:latin typeface="BIZ UDPゴシック" panose="020B0400000000000000" pitchFamily="50" charset="-128"/>
                <a:ea typeface="BIZ UDPゴシック" panose="020B0400000000000000" pitchFamily="50" charset="-128"/>
              </a:rPr>
              <a:t>～ボランティア～</a:t>
            </a:r>
            <a:endParaRPr lang="ja-JP" altLang="en-US" sz="2000" b="1"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961E2B61-6347-430F-BEC5-2E0C5F4FDE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966" y="259048"/>
            <a:ext cx="432854" cy="426757"/>
          </a:xfrm>
          <a:prstGeom prst="rect">
            <a:avLst/>
          </a:prstGeom>
        </p:spPr>
      </p:pic>
      <p:sp>
        <p:nvSpPr>
          <p:cNvPr id="21" name="スライド番号プレースホルダー 20">
            <a:extLst>
              <a:ext uri="{FF2B5EF4-FFF2-40B4-BE49-F238E27FC236}">
                <a16:creationId xmlns:a16="http://schemas.microsoft.com/office/drawing/2014/main" id="{5181B483-7304-4122-BA4C-AB32DA713EB5}"/>
              </a:ext>
            </a:extLst>
          </p:cNvPr>
          <p:cNvSpPr>
            <a:spLocks noGrp="1"/>
          </p:cNvSpPr>
          <p:nvPr>
            <p:ph type="sldNum" sz="quarter" idx="4"/>
          </p:nvPr>
        </p:nvSpPr>
        <p:spPr/>
        <p:txBody>
          <a:bodyPr/>
          <a:lstStyle/>
          <a:p>
            <a:fld id="{199F5BD4-B66A-4E5C-B460-3CA44F38002D}" type="slidenum">
              <a:rPr lang="ja-JP" altLang="en-US" smtClean="0"/>
              <a:pPr/>
              <a:t>28</a:t>
            </a:fld>
            <a:endParaRPr lang="ja-JP" altLang="en-US"/>
          </a:p>
        </p:txBody>
      </p:sp>
    </p:spTree>
    <p:extLst>
      <p:ext uri="{BB962C8B-B14F-4D97-AF65-F5344CB8AC3E}">
        <p14:creationId xmlns:p14="http://schemas.microsoft.com/office/powerpoint/2010/main" val="3524723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a:extLst>
              <a:ext uri="{FF2B5EF4-FFF2-40B4-BE49-F238E27FC236}">
                <a16:creationId xmlns:a16="http://schemas.microsoft.com/office/drawing/2014/main" id="{EE88820B-C201-CB05-2A6F-13BE1A34EEE3}"/>
              </a:ext>
            </a:extLst>
          </p:cNvPr>
          <p:cNvSpPr/>
          <p:nvPr/>
        </p:nvSpPr>
        <p:spPr>
          <a:xfrm>
            <a:off x="4872479" y="2229210"/>
            <a:ext cx="4691968" cy="1278212"/>
          </a:xfrm>
          <a:prstGeom prst="rect">
            <a:avLst/>
          </a:prstGeom>
          <a:ln w="28575">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solidFill>
                <a:schemeClr val="tx1"/>
              </a:solidFill>
              <a:latin typeface="BIZ UDPゴシック" panose="020B0400000000000000" pitchFamily="50" charset="-128"/>
              <a:ea typeface="BIZ UDPゴシック" panose="020B0400000000000000" pitchFamily="50" charset="-128"/>
            </a:endParaRPr>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1508888" y="1021910"/>
            <a:ext cx="8105625" cy="713391"/>
          </a:xfrm>
        </p:spPr>
        <p:txBody>
          <a:bodyPr vert="horz" wrap="square" lIns="91440" tIns="45720" rIns="91440" bIns="45720" rtlCol="0" anchor="ctr">
            <a:noAutofit/>
          </a:bodyPr>
          <a:lstStyle/>
          <a:p>
            <a:pPr algn="r"/>
            <a:r>
              <a:rPr lang="ja-JP" altLang="en-US" sz="3200" dirty="0">
                <a:latin typeface="BIZ UDPゴシック" panose="020B0400000000000000" pitchFamily="50" charset="-128"/>
                <a:ea typeface="BIZ UDPゴシック" panose="020B0400000000000000" pitchFamily="50" charset="-128"/>
              </a:rPr>
              <a:t>大阪の子どもたちを万博会場へ招待</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872478" y="3583391"/>
            <a:ext cx="4742035" cy="2929464"/>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1" y="1537435"/>
              <a:ext cx="1664414" cy="389381"/>
            </a:xfrm>
            <a:prstGeom prst="rect">
              <a:avLst/>
            </a:prstGeom>
            <a:noFill/>
            <a:ln>
              <a:noFill/>
            </a:ln>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進捗状況</a:t>
              </a:r>
              <a:r>
                <a:rPr lang="en-US" altLang="ja-JP" sz="1400" dirty="0">
                  <a:latin typeface="BIZ UDPゴシック" panose="020B0400000000000000" pitchFamily="50" charset="-128"/>
                  <a:ea typeface="BIZ UDPゴシック" panose="020B0400000000000000" pitchFamily="50" charset="-128"/>
                </a:rPr>
                <a:t>】</a:t>
              </a:r>
            </a:p>
          </p:txBody>
        </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62B6ADDC-92F4-4606-9245-379580886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7" name="正方形/長方形 26">
            <a:extLst>
              <a:ext uri="{FF2B5EF4-FFF2-40B4-BE49-F238E27FC236}">
                <a16:creationId xmlns:a16="http://schemas.microsoft.com/office/drawing/2014/main" id="{86340C9E-98C5-4C94-B0C0-81641C3629D7}"/>
              </a:ext>
            </a:extLst>
          </p:cNvPr>
          <p:cNvSpPr/>
          <p:nvPr/>
        </p:nvSpPr>
        <p:spPr>
          <a:xfrm>
            <a:off x="312205" y="558675"/>
            <a:ext cx="4368436" cy="1271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29" name="タイトル 2">
            <a:extLst>
              <a:ext uri="{FF2B5EF4-FFF2-40B4-BE49-F238E27FC236}">
                <a16:creationId xmlns:a16="http://schemas.microsoft.com/office/drawing/2014/main" id="{0C90F71E-3D9F-4610-90B7-7A2FBBCBCA3A}"/>
              </a:ext>
            </a:extLst>
          </p:cNvPr>
          <p:cNvSpPr txBox="1">
            <a:spLocks/>
          </p:cNvSpPr>
          <p:nvPr/>
        </p:nvSpPr>
        <p:spPr>
          <a:xfrm>
            <a:off x="742820" y="317270"/>
            <a:ext cx="4040356" cy="365413"/>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万博への参加促進</a:t>
            </a:r>
            <a:r>
              <a:rPr lang="ja-JP" altLang="en-US" sz="1600" b="1" dirty="0">
                <a:latin typeface="BIZ UDPゴシック" panose="020B0400000000000000" pitchFamily="50" charset="-128"/>
                <a:ea typeface="BIZ UDPゴシック" panose="020B0400000000000000" pitchFamily="50" charset="-128"/>
              </a:rPr>
              <a:t>～子ども招待～</a:t>
            </a:r>
            <a:endParaRPr lang="ja-JP" altLang="en-US" sz="2000" b="1"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62AFE202-5E05-4E5B-9233-6A1BA9BBBE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966" y="259048"/>
            <a:ext cx="432854" cy="426757"/>
          </a:xfrm>
          <a:prstGeom prst="rect">
            <a:avLst/>
          </a:prstGeom>
        </p:spPr>
      </p:pic>
      <p:cxnSp>
        <p:nvCxnSpPr>
          <p:cNvPr id="4" name="直線コネクタ 3">
            <a:extLst>
              <a:ext uri="{FF2B5EF4-FFF2-40B4-BE49-F238E27FC236}">
                <a16:creationId xmlns:a16="http://schemas.microsoft.com/office/drawing/2014/main" id="{E7EB153D-C46D-F930-4ACF-72358A6E5EC0}"/>
              </a:ext>
            </a:extLst>
          </p:cNvPr>
          <p:cNvCxnSpPr>
            <a:cxnSpLocks/>
          </p:cNvCxnSpPr>
          <p:nvPr/>
        </p:nvCxnSpPr>
        <p:spPr>
          <a:xfrm>
            <a:off x="465913" y="180872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02C7078-663D-4917-712B-E45FDEEF8459}"/>
              </a:ext>
            </a:extLst>
          </p:cNvPr>
          <p:cNvCxnSpPr>
            <a:cxnSpLocks/>
          </p:cNvCxnSpPr>
          <p:nvPr/>
        </p:nvCxnSpPr>
        <p:spPr>
          <a:xfrm>
            <a:off x="465913" y="180872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571FA20-8E7D-057F-E14D-B9D3D3C11385}"/>
              </a:ext>
            </a:extLst>
          </p:cNvPr>
          <p:cNvCxnSpPr>
            <a:cxnSpLocks/>
          </p:cNvCxnSpPr>
          <p:nvPr/>
        </p:nvCxnSpPr>
        <p:spPr>
          <a:xfrm>
            <a:off x="465913" y="180872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E312255-812F-F852-D58F-9FFB66136298}"/>
              </a:ext>
            </a:extLst>
          </p:cNvPr>
          <p:cNvCxnSpPr>
            <a:cxnSpLocks/>
          </p:cNvCxnSpPr>
          <p:nvPr/>
        </p:nvCxnSpPr>
        <p:spPr>
          <a:xfrm>
            <a:off x="465913" y="180872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9BB7ADA2-BC4A-F7C7-FE61-17770DE69F04}"/>
              </a:ext>
            </a:extLst>
          </p:cNvPr>
          <p:cNvSpPr/>
          <p:nvPr/>
        </p:nvSpPr>
        <p:spPr>
          <a:xfrm>
            <a:off x="340696" y="1891437"/>
            <a:ext cx="4407248" cy="288000"/>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defTabSz="742950">
              <a:defRPr/>
            </a:pPr>
            <a:r>
              <a:rPr lang="ja-JP" altLang="en-US" b="1" dirty="0">
                <a:solidFill>
                  <a:schemeClr val="tx1"/>
                </a:solidFill>
                <a:latin typeface="Meiryo UI" panose="020B0604030504040204" pitchFamily="50" charset="-128"/>
                <a:ea typeface="Meiryo UI" panose="020B0604030504040204" pitchFamily="50" charset="-128"/>
              </a:rPr>
              <a:t>府内の学校に通う児童・生徒</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33EA6D0B-58C4-4B83-C662-C21C840EDF89}"/>
              </a:ext>
            </a:extLst>
          </p:cNvPr>
          <p:cNvSpPr/>
          <p:nvPr/>
        </p:nvSpPr>
        <p:spPr>
          <a:xfrm>
            <a:off x="4955712" y="1905951"/>
            <a:ext cx="4608735" cy="287999"/>
          </a:xfrm>
          <a:prstGeom prst="rect">
            <a:avLst/>
          </a:prstGeom>
          <a:solidFill>
            <a:srgbClr val="9EC4E6">
              <a:alpha val="5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b="1" dirty="0">
                <a:solidFill>
                  <a:sysClr val="windowText" lastClr="000000"/>
                </a:solidFill>
                <a:latin typeface="Meiryo UI" panose="020B0604030504040204" pitchFamily="50" charset="-128"/>
                <a:ea typeface="Meiryo UI" panose="020B0604030504040204" pitchFamily="50" charset="-128"/>
              </a:rPr>
              <a:t>４、５歳児や府外の学校に通う児童・生徒等</a:t>
            </a:r>
            <a:endParaRPr lang="en-US" altLang="ja-JP" b="1" dirty="0">
              <a:solidFill>
                <a:sysClr val="windowText" lastClr="000000"/>
              </a:solidFill>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45AA7D35-11E5-6E68-DD74-500FBBEDC4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0266" y="4679365"/>
            <a:ext cx="1364485" cy="1737508"/>
          </a:xfrm>
          <a:prstGeom prst="rect">
            <a:avLst/>
          </a:prstGeom>
        </p:spPr>
      </p:pic>
      <p:sp>
        <p:nvSpPr>
          <p:cNvPr id="62" name="テキスト ボックス 61">
            <a:extLst>
              <a:ext uri="{FF2B5EF4-FFF2-40B4-BE49-F238E27FC236}">
                <a16:creationId xmlns:a16="http://schemas.microsoft.com/office/drawing/2014/main" id="{2CD31016-C2A3-B1D8-4771-75E0D2A60858}"/>
              </a:ext>
            </a:extLst>
          </p:cNvPr>
          <p:cNvSpPr txBox="1"/>
          <p:nvPr/>
        </p:nvSpPr>
        <p:spPr>
          <a:xfrm>
            <a:off x="291486" y="5803970"/>
            <a:ext cx="4338873" cy="776974"/>
          </a:xfrm>
          <a:prstGeom prst="rect">
            <a:avLst/>
          </a:prstGeom>
          <a:noFill/>
        </p:spPr>
        <p:txBody>
          <a:bodyPr wrap="square" rtlCol="0">
            <a:noAutofit/>
          </a:bodyPr>
          <a:lstStyle/>
          <a:p>
            <a:endParaRPr lang="en-US" altLang="ja-JP" sz="1400" dirty="0">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40223834-D72A-5796-1C7C-7F10D6CDE7BE}"/>
              </a:ext>
            </a:extLst>
          </p:cNvPr>
          <p:cNvSpPr/>
          <p:nvPr/>
        </p:nvSpPr>
        <p:spPr>
          <a:xfrm>
            <a:off x="291486" y="2239825"/>
            <a:ext cx="4500000" cy="1283363"/>
          </a:xfrm>
          <a:prstGeom prst="rect">
            <a:avLst/>
          </a:prstGeom>
          <a:ln w="28575">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3B532B87-3184-5542-4D22-37A3CC1B7ED5}"/>
              </a:ext>
            </a:extLst>
          </p:cNvPr>
          <p:cNvSpPr txBox="1"/>
          <p:nvPr/>
        </p:nvSpPr>
        <p:spPr>
          <a:xfrm>
            <a:off x="322502" y="2252984"/>
            <a:ext cx="4530925" cy="955025"/>
          </a:xfrm>
          <a:prstGeom prst="rect">
            <a:avLst/>
          </a:prstGeom>
          <a:noFill/>
        </p:spPr>
        <p:txBody>
          <a:bodyPr wrap="square" rtlCol="0">
            <a:noAutofit/>
          </a:bodyPr>
          <a:lstStyle/>
          <a:p>
            <a:r>
              <a:rPr lang="ja-JP" altLang="en-US" sz="1300" dirty="0">
                <a:latin typeface="BIZ UDPゴシック" panose="020B0400000000000000" pitchFamily="50" charset="-128"/>
                <a:ea typeface="BIZ UDPゴシック" panose="020B0400000000000000" pitchFamily="50" charset="-128"/>
              </a:rPr>
              <a:t>大阪府内の学校に通う児童・生徒が学校単位で万博に来場</a:t>
            </a:r>
            <a:endParaRPr lang="en-US" altLang="ja-JP" sz="1300" dirty="0">
              <a:latin typeface="BIZ UDPゴシック" panose="020B0400000000000000" pitchFamily="50" charset="-128"/>
              <a:ea typeface="BIZ UDPゴシック" panose="020B0400000000000000" pitchFamily="50" charset="-128"/>
            </a:endParaRPr>
          </a:p>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対象者</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　</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大阪府内の小学校・中学校・高等学校・支援学校等　</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（国立・私立学校を含む）に在学するもの</a:t>
            </a:r>
            <a:endParaRPr lang="en-US" altLang="ja-JP" sz="1300" dirty="0">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EEF9C186-2749-115C-7312-F0F4A97579FE}"/>
              </a:ext>
            </a:extLst>
          </p:cNvPr>
          <p:cNvGrpSpPr/>
          <p:nvPr/>
        </p:nvGrpSpPr>
        <p:grpSpPr>
          <a:xfrm>
            <a:off x="291486" y="3597616"/>
            <a:ext cx="4500000" cy="2953364"/>
            <a:chOff x="5265560" y="1499418"/>
            <a:chExt cx="6676545" cy="3706179"/>
          </a:xfrm>
        </p:grpSpPr>
        <p:sp>
          <p:nvSpPr>
            <p:cNvPr id="20" name="四角形: 角を丸くする 19">
              <a:extLst>
                <a:ext uri="{FF2B5EF4-FFF2-40B4-BE49-F238E27FC236}">
                  <a16:creationId xmlns:a16="http://schemas.microsoft.com/office/drawing/2014/main" id="{77C3882D-AB8E-7B16-8F49-61789CE94E92}"/>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22" name="テキスト ボックス 21">
              <a:extLst>
                <a:ext uri="{FF2B5EF4-FFF2-40B4-BE49-F238E27FC236}">
                  <a16:creationId xmlns:a16="http://schemas.microsoft.com/office/drawing/2014/main" id="{FA6A2F01-27E3-20A5-B2F8-D11A161DB075}"/>
                </a:ext>
              </a:extLst>
            </p:cNvPr>
            <p:cNvSpPr txBox="1"/>
            <p:nvPr/>
          </p:nvSpPr>
          <p:spPr>
            <a:xfrm>
              <a:off x="5448131" y="1572928"/>
              <a:ext cx="1936366" cy="386230"/>
            </a:xfrm>
            <a:prstGeom prst="rect">
              <a:avLst/>
            </a:prstGeom>
            <a:noFill/>
            <a:ln>
              <a:noFill/>
            </a:ln>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進捗状況</a:t>
              </a:r>
              <a:r>
                <a:rPr lang="en-US" altLang="ja-JP" sz="1400" dirty="0">
                  <a:latin typeface="BIZ UDPゴシック" panose="020B0400000000000000" pitchFamily="50" charset="-128"/>
                  <a:ea typeface="BIZ UDPゴシック" panose="020B0400000000000000" pitchFamily="50" charset="-128"/>
                </a:rPr>
                <a:t>】</a:t>
              </a:r>
            </a:p>
          </p:txBody>
        </p:sp>
      </p:grpSp>
      <p:sp>
        <p:nvSpPr>
          <p:cNvPr id="23" name="テキスト ボックス 22">
            <a:extLst>
              <a:ext uri="{FF2B5EF4-FFF2-40B4-BE49-F238E27FC236}">
                <a16:creationId xmlns:a16="http://schemas.microsoft.com/office/drawing/2014/main" id="{4B296860-ED9C-D61A-9BC3-3AA5AC0648F3}"/>
              </a:ext>
            </a:extLst>
          </p:cNvPr>
          <p:cNvSpPr txBox="1"/>
          <p:nvPr/>
        </p:nvSpPr>
        <p:spPr>
          <a:xfrm>
            <a:off x="414538" y="5330714"/>
            <a:ext cx="1305113" cy="307777"/>
          </a:xfrm>
          <a:prstGeom prst="rect">
            <a:avLst/>
          </a:prstGeom>
          <a:noFill/>
          <a:ln>
            <a:noFill/>
          </a:ln>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今後の予定</a:t>
            </a:r>
            <a:r>
              <a:rPr lang="en-US" altLang="ja-JP" sz="1400" dirty="0">
                <a:latin typeface="BIZ UDPゴシック" panose="020B0400000000000000" pitchFamily="50" charset="-128"/>
                <a:ea typeface="BIZ UDPゴシック" panose="020B0400000000000000" pitchFamily="50" charset="-128"/>
              </a:rPr>
              <a:t>】</a:t>
            </a:r>
          </a:p>
        </p:txBody>
      </p:sp>
      <p:sp>
        <p:nvSpPr>
          <p:cNvPr id="31" name="テキスト ボックス 30">
            <a:extLst>
              <a:ext uri="{FF2B5EF4-FFF2-40B4-BE49-F238E27FC236}">
                <a16:creationId xmlns:a16="http://schemas.microsoft.com/office/drawing/2014/main" id="{B0555C71-9A00-6FCA-D264-595DB97BC8D9}"/>
              </a:ext>
            </a:extLst>
          </p:cNvPr>
          <p:cNvSpPr txBox="1"/>
          <p:nvPr/>
        </p:nvSpPr>
        <p:spPr>
          <a:xfrm>
            <a:off x="309966" y="3072544"/>
            <a:ext cx="4456458" cy="358927"/>
          </a:xfrm>
          <a:prstGeom prst="rect">
            <a:avLst/>
          </a:prstGeom>
          <a:noFill/>
        </p:spPr>
        <p:txBody>
          <a:bodyPr wrap="square" rtlCol="0">
            <a:noAutofit/>
          </a:bodyP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学校単位での来場を希望しない学校の児童・生徒については、別途入場券を配付</a:t>
            </a:r>
            <a:endParaRPr lang="en-US" altLang="ja-JP" sz="110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D4ACE344-A36C-770C-C135-727DF37BB939}"/>
              </a:ext>
            </a:extLst>
          </p:cNvPr>
          <p:cNvSpPr txBox="1"/>
          <p:nvPr/>
        </p:nvSpPr>
        <p:spPr>
          <a:xfrm>
            <a:off x="434520" y="3929829"/>
            <a:ext cx="4246121" cy="757280"/>
          </a:xfrm>
          <a:prstGeom prst="rect">
            <a:avLst/>
          </a:prstGeom>
          <a:noFill/>
          <a:ln>
            <a:noFill/>
            <a:prstDash val="dash"/>
          </a:ln>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・来場意向調査を実施（４月</a:t>
            </a:r>
            <a:r>
              <a:rPr lang="en-US" altLang="ja-JP" sz="1400" dirty="0">
                <a:latin typeface="BIZ UDPゴシック" panose="020B0400000000000000" pitchFamily="50" charset="-128"/>
                <a:ea typeface="BIZ UDPゴシック" panose="020B0400000000000000" pitchFamily="50" charset="-128"/>
              </a:rPr>
              <a:t>19</a:t>
            </a:r>
            <a:r>
              <a:rPr lang="ja-JP" altLang="en-US" sz="1400" dirty="0">
                <a:latin typeface="BIZ UDPゴシック" panose="020B0400000000000000" pitchFamily="50" charset="-128"/>
                <a:ea typeface="BIZ UDPゴシック" panose="020B0400000000000000" pitchFamily="50" charset="-128"/>
              </a:rPr>
              <a:t>日～</a:t>
            </a:r>
            <a:r>
              <a:rPr lang="en-US" altLang="ja-JP" sz="1400" dirty="0">
                <a:latin typeface="BIZ UDPゴシック" panose="020B0400000000000000" pitchFamily="50" charset="-128"/>
                <a:ea typeface="BIZ UDPゴシック" panose="020B0400000000000000" pitchFamily="50" charset="-128"/>
              </a:rPr>
              <a:t>5</a:t>
            </a:r>
            <a:r>
              <a:rPr lang="ja-JP" altLang="en-US" sz="1400" dirty="0">
                <a:latin typeface="BIZ UDPゴシック" panose="020B0400000000000000" pitchFamily="50" charset="-128"/>
                <a:ea typeface="BIZ UDPゴシック" panose="020B0400000000000000" pitchFamily="50" charset="-128"/>
              </a:rPr>
              <a:t>月３１日）</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⇒対象校のうち約</a:t>
            </a:r>
            <a:r>
              <a:rPr lang="en-US" altLang="ja-JP" sz="1400" dirty="0">
                <a:latin typeface="BIZ UDPゴシック" panose="020B0400000000000000" pitchFamily="50" charset="-128"/>
                <a:ea typeface="BIZ UDPゴシック" panose="020B0400000000000000" pitchFamily="50" charset="-128"/>
              </a:rPr>
              <a:t>80</a:t>
            </a:r>
            <a:r>
              <a:rPr lang="ja-JP" altLang="en-US" sz="1400" dirty="0">
                <a:latin typeface="BIZ UDPゴシック" panose="020B0400000000000000" pitchFamily="50" charset="-128"/>
                <a:ea typeface="BIZ UDPゴシック" panose="020B0400000000000000" pitchFamily="50" charset="-128"/>
              </a:rPr>
              <a:t>％が来場を希望すると回答</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⇒回答を踏まえ、各学校の来場日時・来場手段に</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ついて調整中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貸切バスを希望の学校は調整完了</a:t>
            </a:r>
            <a:endParaRPr lang="en-US" altLang="ja-JP" sz="12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・市町村教委・学校向け説明会を実施（７月・</a:t>
            </a:r>
            <a:r>
              <a:rPr lang="en-US" altLang="ja-JP" sz="1400" dirty="0">
                <a:latin typeface="BIZ UDPゴシック" panose="020B0400000000000000" pitchFamily="50" charset="-128"/>
                <a:ea typeface="BIZ UDPゴシック" panose="020B0400000000000000" pitchFamily="50" charset="-128"/>
              </a:rPr>
              <a:t>10</a:t>
            </a:r>
            <a:r>
              <a:rPr lang="ja-JP" altLang="en-US" sz="1400" dirty="0">
                <a:latin typeface="BIZ UDPゴシック" panose="020B0400000000000000" pitchFamily="50" charset="-128"/>
                <a:ea typeface="BIZ UDPゴシック" panose="020B0400000000000000" pitchFamily="50" charset="-128"/>
              </a:rPr>
              <a:t>月）</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・子ども列車の希望確認を実施（１０月２日～１８日）</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688097D6-BA30-AEA6-D370-1002B2127B73}"/>
              </a:ext>
            </a:extLst>
          </p:cNvPr>
          <p:cNvSpPr txBox="1"/>
          <p:nvPr/>
        </p:nvSpPr>
        <p:spPr>
          <a:xfrm>
            <a:off x="434520" y="5610280"/>
            <a:ext cx="4246121" cy="794257"/>
          </a:xfrm>
          <a:prstGeom prst="rect">
            <a:avLst/>
          </a:prstGeom>
          <a:noFill/>
          <a:ln>
            <a:noFill/>
            <a:prstDash val="dash"/>
          </a:ln>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・子ども列車の希望確認の回答も踏まえ、各学校の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来場日時・来場手段を引き続き調整</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・パビリオン・団体休憩所等の希望確認を実施</a:t>
            </a:r>
            <a:endParaRPr lang="en-US" altLang="ja-JP" sz="14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FC30031B-FCFC-AA31-C96A-C3358C996D39}"/>
              </a:ext>
            </a:extLst>
          </p:cNvPr>
          <p:cNvSpPr txBox="1"/>
          <p:nvPr/>
        </p:nvSpPr>
        <p:spPr>
          <a:xfrm>
            <a:off x="4933758" y="2269255"/>
            <a:ext cx="4711682" cy="1404822"/>
          </a:xfrm>
          <a:prstGeom prst="rect">
            <a:avLst/>
          </a:prstGeom>
          <a:noFill/>
        </p:spPr>
        <p:txBody>
          <a:bodyPr wrap="square" rtlCol="0">
            <a:noAutofit/>
          </a:bodyPr>
          <a:lstStyle/>
          <a:p>
            <a:r>
              <a:rPr lang="ja-JP" altLang="en-US" sz="1300" dirty="0">
                <a:latin typeface="BIZ UDPゴシック" panose="020B0400000000000000" pitchFamily="50" charset="-128"/>
                <a:ea typeface="BIZ UDPゴシック" panose="020B0400000000000000" pitchFamily="50" charset="-128"/>
              </a:rPr>
              <a:t>大阪府に居住する以下の対象者に入場券を配付</a:t>
            </a:r>
            <a:endParaRPr lang="en-US" altLang="ja-JP" sz="1300" dirty="0">
              <a:latin typeface="BIZ UDPゴシック" panose="020B0400000000000000" pitchFamily="50" charset="-128"/>
              <a:ea typeface="BIZ UDPゴシック" panose="020B0400000000000000" pitchFamily="50" charset="-128"/>
            </a:endParaRPr>
          </a:p>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対象者</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令和７年４月１日時点で</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①満４歳・満５歳の幼児</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②</a:t>
            </a:r>
            <a:r>
              <a:rPr lang="ja-JP" altLang="en-US" sz="1400" i="0" dirty="0">
                <a:effectLst/>
                <a:latin typeface="BIZ UDPゴシック" panose="020B0400000000000000" pitchFamily="50" charset="-128"/>
                <a:ea typeface="BIZ UDPゴシック" panose="020B0400000000000000" pitchFamily="50" charset="-128"/>
              </a:rPr>
              <a:t>府外の小・中・高等学校等に</a:t>
            </a:r>
            <a:r>
              <a:rPr lang="ja-JP" altLang="en-US" sz="1300" dirty="0">
                <a:latin typeface="BIZ UDPゴシック" panose="020B0400000000000000" pitchFamily="50" charset="-128"/>
                <a:ea typeface="BIZ UDPゴシック" panose="020B0400000000000000" pitchFamily="50" charset="-128"/>
              </a:rPr>
              <a:t>通学する児童・生徒</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③高等学校等に在学していない満</a:t>
            </a:r>
            <a:r>
              <a:rPr lang="en-US" altLang="ja-JP" sz="1300" dirty="0">
                <a:latin typeface="BIZ UDPゴシック" panose="020B0400000000000000" pitchFamily="50" charset="-128"/>
                <a:ea typeface="BIZ UDPゴシック" panose="020B0400000000000000" pitchFamily="50" charset="-128"/>
              </a:rPr>
              <a:t>15</a:t>
            </a:r>
            <a:r>
              <a:rPr lang="ja-JP" altLang="en-US" sz="1300" dirty="0">
                <a:latin typeface="BIZ UDPゴシック" panose="020B0400000000000000" pitchFamily="50" charset="-128"/>
                <a:ea typeface="BIZ UDPゴシック" panose="020B0400000000000000" pitchFamily="50" charset="-128"/>
              </a:rPr>
              <a:t>～</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歳の方</a:t>
            </a:r>
            <a:endParaRPr lang="en-US" altLang="ja-JP" sz="13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E952A883-03F1-CE76-D25C-7058E68DB7A3}"/>
              </a:ext>
            </a:extLst>
          </p:cNvPr>
          <p:cNvSpPr txBox="1"/>
          <p:nvPr/>
        </p:nvSpPr>
        <p:spPr>
          <a:xfrm>
            <a:off x="4932803" y="3907723"/>
            <a:ext cx="4775607" cy="1457270"/>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・７月１日に概要等を掲載した特設</a:t>
            </a:r>
            <a:r>
              <a:rPr lang="en-US" altLang="ja-JP" sz="1400" dirty="0">
                <a:latin typeface="BIZ UDPゴシック" panose="020B0400000000000000" pitchFamily="50" charset="-128"/>
                <a:ea typeface="BIZ UDPゴシック" panose="020B0400000000000000" pitchFamily="50" charset="-128"/>
              </a:rPr>
              <a:t>web</a:t>
            </a:r>
            <a:r>
              <a:rPr lang="ja-JP" altLang="en-US" sz="1400" dirty="0">
                <a:latin typeface="BIZ UDPゴシック" panose="020B0400000000000000" pitchFamily="50" charset="-128"/>
                <a:ea typeface="BIZ UDPゴシック" panose="020B0400000000000000" pitchFamily="50" charset="-128"/>
              </a:rPr>
              <a:t>サイトを開設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a:t>
            </a:r>
            <a:r>
              <a:rPr lang="ja-JP" altLang="en-US" sz="1400" u="sng" dirty="0">
                <a:latin typeface="BIZ UDPゴシック" panose="020B0400000000000000" pitchFamily="50" charset="-128"/>
                <a:ea typeface="BIZ UDPゴシック" panose="020B0400000000000000" pitchFamily="50" charset="-128"/>
              </a:rPr>
              <a:t>９月</a:t>
            </a:r>
            <a:r>
              <a:rPr lang="en-US" altLang="ja-JP" sz="1400" u="sng" dirty="0">
                <a:latin typeface="BIZ UDPゴシック" panose="020B0400000000000000" pitchFamily="50" charset="-128"/>
                <a:ea typeface="BIZ UDPゴシック" panose="020B0400000000000000" pitchFamily="50" charset="-128"/>
              </a:rPr>
              <a:t>13</a:t>
            </a:r>
            <a:r>
              <a:rPr lang="ja-JP" altLang="en-US" sz="1400" u="sng" dirty="0">
                <a:latin typeface="BIZ UDPゴシック" panose="020B0400000000000000" pitchFamily="50" charset="-128"/>
                <a:ea typeface="BIZ UDPゴシック" panose="020B0400000000000000" pitchFamily="50" charset="-128"/>
              </a:rPr>
              <a:t>日に申請受付開始</a:t>
            </a:r>
            <a:endParaRPr lang="en-US" altLang="ja-JP" sz="1400" u="sng"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申請期間</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令和６年９月</a:t>
            </a:r>
            <a:r>
              <a:rPr lang="en-US" altLang="ja-JP" sz="1400" dirty="0">
                <a:latin typeface="BIZ UDPゴシック" panose="020B0400000000000000" pitchFamily="50" charset="-128"/>
                <a:ea typeface="BIZ UDPゴシック" panose="020B0400000000000000" pitchFamily="50" charset="-128"/>
              </a:rPr>
              <a:t>13</a:t>
            </a:r>
            <a:r>
              <a:rPr lang="ja-JP" altLang="en-US" sz="1400" dirty="0">
                <a:latin typeface="BIZ UDPゴシック" panose="020B0400000000000000" pitchFamily="50" charset="-128"/>
                <a:ea typeface="BIZ UDPゴシック" panose="020B0400000000000000" pitchFamily="50" charset="-128"/>
              </a:rPr>
              <a:t>日～令和７年９月</a:t>
            </a:r>
            <a:r>
              <a:rPr lang="en-US" altLang="ja-JP" sz="1400" dirty="0">
                <a:latin typeface="BIZ UDPゴシック" panose="020B0400000000000000" pitchFamily="50" charset="-128"/>
                <a:ea typeface="BIZ UDPゴシック" panose="020B0400000000000000" pitchFamily="50" charset="-128"/>
              </a:rPr>
              <a:t>30</a:t>
            </a:r>
            <a:r>
              <a:rPr lang="ja-JP" altLang="en-US" sz="1400" dirty="0">
                <a:latin typeface="BIZ UDPゴシック" panose="020B0400000000000000" pitchFamily="50" charset="-128"/>
                <a:ea typeface="BIZ UDPゴシック" panose="020B0400000000000000" pitchFamily="50" charset="-128"/>
              </a:rPr>
              <a:t>日</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76D4AB90-37DE-8B10-E464-13E328559EE2}"/>
              </a:ext>
            </a:extLst>
          </p:cNvPr>
          <p:cNvSpPr txBox="1"/>
          <p:nvPr/>
        </p:nvSpPr>
        <p:spPr>
          <a:xfrm>
            <a:off x="5005373" y="5651416"/>
            <a:ext cx="1508905" cy="307777"/>
          </a:xfrm>
          <a:prstGeom prst="rect">
            <a:avLst/>
          </a:prstGeom>
          <a:noFill/>
          <a:ln>
            <a:noFill/>
          </a:ln>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今後の予定</a:t>
            </a:r>
            <a:r>
              <a:rPr lang="en-US" altLang="ja-JP" sz="1400" dirty="0">
                <a:latin typeface="BIZ UDPゴシック" panose="020B0400000000000000" pitchFamily="50" charset="-128"/>
                <a:ea typeface="BIZ UDPゴシック" panose="020B0400000000000000" pitchFamily="50" charset="-128"/>
              </a:rPr>
              <a:t>】</a:t>
            </a:r>
          </a:p>
        </p:txBody>
      </p:sp>
      <p:sp>
        <p:nvSpPr>
          <p:cNvPr id="35" name="テキスト ボックス 34">
            <a:extLst>
              <a:ext uri="{FF2B5EF4-FFF2-40B4-BE49-F238E27FC236}">
                <a16:creationId xmlns:a16="http://schemas.microsoft.com/office/drawing/2014/main" id="{8A5BD553-611B-14D7-B664-F971DEA4D420}"/>
              </a:ext>
            </a:extLst>
          </p:cNvPr>
          <p:cNvSpPr txBox="1"/>
          <p:nvPr/>
        </p:nvSpPr>
        <p:spPr>
          <a:xfrm>
            <a:off x="5045789" y="5892101"/>
            <a:ext cx="3032381" cy="477474"/>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・更なる申請促進のため、府内市町村と連携し、継続した広報活動を実施。</a:t>
            </a:r>
            <a:endParaRPr lang="en-US" altLang="ja-JP" sz="14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91C8F6E6-9DCD-A1F8-704D-AC024ACBC1AE}"/>
              </a:ext>
            </a:extLst>
          </p:cNvPr>
          <p:cNvSpPr txBox="1"/>
          <p:nvPr/>
        </p:nvSpPr>
        <p:spPr>
          <a:xfrm>
            <a:off x="5005373" y="4596738"/>
            <a:ext cx="2991998" cy="902770"/>
          </a:xfrm>
          <a:prstGeom prst="rect">
            <a:avLst/>
          </a:prstGeom>
          <a:noFill/>
        </p:spPr>
        <p:txBody>
          <a:bodyPr wrap="square" rtlCol="0">
            <a:no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大阪市内在住の子どもたち（４～</a:t>
            </a:r>
            <a:r>
              <a:rPr lang="en-US" altLang="ja-JP" sz="1200" dirty="0">
                <a:latin typeface="BIZ UDPゴシック" panose="020B0400000000000000" pitchFamily="50" charset="-128"/>
                <a:ea typeface="BIZ UDPゴシック" panose="020B0400000000000000" pitchFamily="50" charset="-128"/>
              </a:rPr>
              <a:t>17</a:t>
            </a:r>
            <a:r>
              <a:rPr lang="ja-JP" altLang="en-US" sz="1200" dirty="0">
                <a:latin typeface="BIZ UDPゴシック" panose="020B0400000000000000" pitchFamily="50" charset="-128"/>
                <a:ea typeface="BIZ UDPゴシック" panose="020B0400000000000000" pitchFamily="50" charset="-128"/>
              </a:rPr>
              <a:t>歳）については、上記に加え、夏休み期間中に何度でも入場できる夏パスを配付するなど、府内市町村では各々の判断で、様々な取組みを実施</a:t>
            </a:r>
            <a:endParaRPr lang="en-US" altLang="ja-JP" sz="12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18" name="スライド番号プレースホルダー 17">
            <a:extLst>
              <a:ext uri="{FF2B5EF4-FFF2-40B4-BE49-F238E27FC236}">
                <a16:creationId xmlns:a16="http://schemas.microsoft.com/office/drawing/2014/main" id="{D3351F69-EE95-413E-AF08-35537583D071}"/>
              </a:ext>
            </a:extLst>
          </p:cNvPr>
          <p:cNvSpPr>
            <a:spLocks noGrp="1"/>
          </p:cNvSpPr>
          <p:nvPr>
            <p:ph type="sldNum" sz="quarter" idx="4"/>
          </p:nvPr>
        </p:nvSpPr>
        <p:spPr/>
        <p:txBody>
          <a:bodyPr/>
          <a:lstStyle/>
          <a:p>
            <a:fld id="{199F5BD4-B66A-4E5C-B460-3CA44F38002D}" type="slidenum">
              <a:rPr lang="ja-JP" altLang="en-US" smtClean="0"/>
              <a:pPr/>
              <a:t>29</a:t>
            </a:fld>
            <a:endParaRPr lang="ja-JP" altLang="en-US"/>
          </a:p>
        </p:txBody>
      </p:sp>
    </p:spTree>
    <p:extLst>
      <p:ext uri="{BB962C8B-B14F-4D97-AF65-F5344CB8AC3E}">
        <p14:creationId xmlns:p14="http://schemas.microsoft.com/office/powerpoint/2010/main" val="74607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3CC100-68CD-4176-98B8-89890D9B6BF8}"/>
              </a:ext>
            </a:extLst>
          </p:cNvPr>
          <p:cNvSpPr>
            <a:spLocks noGrp="1"/>
          </p:cNvSpPr>
          <p:nvPr>
            <p:ph type="title"/>
          </p:nvPr>
        </p:nvSpPr>
        <p:spPr>
          <a:xfrm>
            <a:off x="0" y="0"/>
            <a:ext cx="9906000" cy="570270"/>
          </a:xfrm>
        </p:spPr>
        <p:txBody>
          <a:bodyPr>
            <a:normAutofit/>
          </a:bodyPr>
          <a:lstStyle/>
          <a:p>
            <a:pPr algn="ctr"/>
            <a:r>
              <a:rPr lang="ja-JP" altLang="en-US" sz="3200" dirty="0">
                <a:latin typeface="BIZ UDPゴシック" panose="020B0400000000000000" pitchFamily="50" charset="-128"/>
                <a:ea typeface="BIZ UDPゴシック" panose="020B0400000000000000" pitchFamily="50" charset="-128"/>
              </a:rPr>
              <a:t>本資料の趣旨</a:t>
            </a:r>
          </a:p>
        </p:txBody>
      </p:sp>
      <p:pic>
        <p:nvPicPr>
          <p:cNvPr id="8" name="図 7">
            <a:extLst>
              <a:ext uri="{FF2B5EF4-FFF2-40B4-BE49-F238E27FC236}">
                <a16:creationId xmlns:a16="http://schemas.microsoft.com/office/drawing/2014/main" id="{A90D3FD1-6DAC-4C6D-93C7-27AA284C17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874" y="2918803"/>
            <a:ext cx="4425960" cy="3064126"/>
          </a:xfrm>
          <a:prstGeom prst="rect">
            <a:avLst/>
          </a:prstGeom>
          <a:ln>
            <a:solidFill>
              <a:schemeClr val="bg1">
                <a:lumMod val="50000"/>
              </a:schemeClr>
            </a:solidFill>
          </a:ln>
        </p:spPr>
      </p:pic>
      <p:pic>
        <p:nvPicPr>
          <p:cNvPr id="9" name="図 8">
            <a:extLst>
              <a:ext uri="{FF2B5EF4-FFF2-40B4-BE49-F238E27FC236}">
                <a16:creationId xmlns:a16="http://schemas.microsoft.com/office/drawing/2014/main" id="{3BC55925-766C-4934-BCA4-5F782A228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4738" y="2918803"/>
            <a:ext cx="4425960" cy="3064126"/>
          </a:xfrm>
          <a:prstGeom prst="rect">
            <a:avLst/>
          </a:prstGeom>
          <a:ln>
            <a:solidFill>
              <a:schemeClr val="bg1">
                <a:lumMod val="50000"/>
              </a:schemeClr>
            </a:solidFill>
          </a:ln>
        </p:spPr>
      </p:pic>
      <p:sp>
        <p:nvSpPr>
          <p:cNvPr id="10" name="正方形/長方形 9">
            <a:extLst>
              <a:ext uri="{FF2B5EF4-FFF2-40B4-BE49-F238E27FC236}">
                <a16:creationId xmlns:a16="http://schemas.microsoft.com/office/drawing/2014/main" id="{1EE9B22D-A238-4840-8BCF-4E5612BDD46A}"/>
              </a:ext>
            </a:extLst>
          </p:cNvPr>
          <p:cNvSpPr/>
          <p:nvPr/>
        </p:nvSpPr>
        <p:spPr>
          <a:xfrm>
            <a:off x="0" y="0"/>
            <a:ext cx="701749" cy="570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805357-5664-4B78-B898-27E96192A9E1}"/>
              </a:ext>
            </a:extLst>
          </p:cNvPr>
          <p:cNvSpPr/>
          <p:nvPr/>
        </p:nvSpPr>
        <p:spPr>
          <a:xfrm>
            <a:off x="9204251" y="-1"/>
            <a:ext cx="701749" cy="5702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ECA3007A-AD06-4122-9D6A-24B7BCF0E88F}"/>
              </a:ext>
            </a:extLst>
          </p:cNvPr>
          <p:cNvCxnSpPr>
            <a:cxnSpLocks/>
          </p:cNvCxnSpPr>
          <p:nvPr/>
        </p:nvCxnSpPr>
        <p:spPr>
          <a:xfrm>
            <a:off x="749080" y="570270"/>
            <a:ext cx="8407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F4F647A-A565-4159-BE1D-FD5EDE5BE9F4}"/>
              </a:ext>
            </a:extLst>
          </p:cNvPr>
          <p:cNvSpPr txBox="1"/>
          <p:nvPr/>
        </p:nvSpPr>
        <p:spPr>
          <a:xfrm>
            <a:off x="108155" y="875071"/>
            <a:ext cx="9620865" cy="1785104"/>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kumimoji="1" lang="ja-JP" altLang="en-US" sz="2000" dirty="0">
                <a:latin typeface="Meiryo UI" panose="020B0604030504040204" pitchFamily="50" charset="-128"/>
                <a:ea typeface="Meiryo UI" panose="020B0604030504040204" pitchFamily="50" charset="-128"/>
              </a:rPr>
              <a:t>大阪・関西万博の開幕まで</a:t>
            </a:r>
            <a:r>
              <a:rPr kumimoji="1" lang="en-US" altLang="ja-JP" sz="2000" dirty="0">
                <a:latin typeface="Meiryo UI" panose="020B0604030504040204" pitchFamily="50" charset="-128"/>
                <a:ea typeface="Meiryo UI" panose="020B0604030504040204" pitchFamily="50" charset="-128"/>
              </a:rPr>
              <a:t>4</a:t>
            </a:r>
            <a:r>
              <a:rPr kumimoji="1" lang="ja-JP" altLang="en-US" sz="2000" dirty="0">
                <a:latin typeface="Meiryo UI" panose="020B0604030504040204" pitchFamily="50" charset="-128"/>
                <a:ea typeface="Meiryo UI" panose="020B0604030504040204" pitchFamily="50" charset="-128"/>
              </a:rPr>
              <a:t>か月。万博会場の準備に加え、府市の万博関連事業も様々な関係者のみなさまと連携しながら、府内・市内で着実に進行して</a:t>
            </a:r>
            <a:r>
              <a:rPr lang="ja-JP" altLang="en-US" sz="2000" dirty="0">
                <a:latin typeface="Meiryo UI" panose="020B0604030504040204" pitchFamily="50" charset="-128"/>
                <a:ea typeface="Meiryo UI" panose="020B0604030504040204" pitchFamily="50" charset="-128"/>
              </a:rPr>
              <a:t>います。</a:t>
            </a:r>
            <a:endParaRPr lang="en-US" altLang="ja-JP" sz="2000" dirty="0">
              <a:latin typeface="Meiryo UI" panose="020B0604030504040204" pitchFamily="50" charset="-128"/>
              <a:ea typeface="Meiryo UI" panose="020B0604030504040204" pitchFamily="50" charset="-128"/>
            </a:endParaRPr>
          </a:p>
          <a:p>
            <a:pPr marL="285750" indent="-285750">
              <a:spcAft>
                <a:spcPts val="1200"/>
              </a:spcAft>
              <a:buFont typeface="Wingdings" panose="05000000000000000000" pitchFamily="2" charset="2"/>
              <a:buChar char="l"/>
            </a:pPr>
            <a:r>
              <a:rPr kumimoji="1" lang="ja-JP" altLang="en-US" sz="2000" dirty="0">
                <a:latin typeface="Meiryo UI" panose="020B0604030504040204" pitchFamily="50" charset="-128"/>
                <a:ea typeface="Meiryo UI" panose="020B0604030504040204" pitchFamily="50" charset="-128"/>
              </a:rPr>
              <a:t>万博に向けて、府市でどのような事業を進めているのか、万博時に何をめざしているのか</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（何が見られるのか・実現するのか）などを、</a:t>
            </a:r>
            <a:r>
              <a:rPr lang="ja-JP" altLang="en-US" sz="2000" dirty="0">
                <a:latin typeface="Meiryo UI" panose="020B0604030504040204" pitchFamily="50" charset="-128"/>
                <a:ea typeface="Meiryo UI" panose="020B0604030504040204" pitchFamily="50" charset="-128"/>
              </a:rPr>
              <a:t>改めて</a:t>
            </a:r>
            <a:r>
              <a:rPr kumimoji="1" lang="ja-JP" altLang="en-US" sz="2000" dirty="0">
                <a:latin typeface="Meiryo UI" panose="020B0604030504040204" pitchFamily="50" charset="-128"/>
                <a:ea typeface="Meiryo UI" panose="020B0604030504040204" pitchFamily="50" charset="-128"/>
              </a:rPr>
              <a:t>府民・市民のみなさまにわかりやすく</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お伝えするため、本資料をとりまとめました。</a:t>
            </a:r>
            <a:endParaRPr kumimoji="1" lang="en-US" altLang="ja-JP" sz="20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7250D603-D0D8-4CF9-A65B-2500149138EF}"/>
              </a:ext>
            </a:extLst>
          </p:cNvPr>
          <p:cNvSpPr txBox="1"/>
          <p:nvPr/>
        </p:nvSpPr>
        <p:spPr>
          <a:xfrm>
            <a:off x="350874" y="5982929"/>
            <a:ext cx="4425960"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▲各項目の進行状況（１頁目）</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万博開催時の到達目標（万博時に何が見られるか、万博に向けて</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何をするか など）と、その進行状況を工程表で示しています。</a:t>
            </a:r>
          </a:p>
        </p:txBody>
      </p:sp>
      <p:sp>
        <p:nvSpPr>
          <p:cNvPr id="18" name="テキスト ボックス 17">
            <a:extLst>
              <a:ext uri="{FF2B5EF4-FFF2-40B4-BE49-F238E27FC236}">
                <a16:creationId xmlns:a16="http://schemas.microsoft.com/office/drawing/2014/main" id="{C4B7C290-E49F-471A-B464-8AC663F25468}"/>
              </a:ext>
            </a:extLst>
          </p:cNvPr>
          <p:cNvSpPr txBox="1"/>
          <p:nvPr/>
        </p:nvSpPr>
        <p:spPr>
          <a:xfrm>
            <a:off x="5204738" y="5982929"/>
            <a:ext cx="4425960"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▲各項目の</a:t>
            </a:r>
            <a:r>
              <a:rPr lang="en-US" altLang="ja-JP" sz="1200" dirty="0">
                <a:latin typeface="Meiryo UI" panose="020B0604030504040204" pitchFamily="50" charset="-128"/>
                <a:ea typeface="Meiryo UI" panose="020B0604030504040204" pitchFamily="50" charset="-128"/>
              </a:rPr>
              <a:t>Topic</a:t>
            </a:r>
            <a:r>
              <a:rPr lang="ja-JP" altLang="en-US" sz="1200" dirty="0">
                <a:latin typeface="Meiryo UI" panose="020B0604030504040204" pitchFamily="50" charset="-128"/>
                <a:ea typeface="Meiryo UI" panose="020B0604030504040204" pitchFamily="50" charset="-128"/>
              </a:rPr>
              <a:t>（２頁目～）</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万博に向けて進めている取組で、特に知っていただきたい内容をまとめています。</a:t>
            </a:r>
          </a:p>
        </p:txBody>
      </p:sp>
      <p:sp>
        <p:nvSpPr>
          <p:cNvPr id="24" name="スライド番号プレースホルダー 23">
            <a:extLst>
              <a:ext uri="{FF2B5EF4-FFF2-40B4-BE49-F238E27FC236}">
                <a16:creationId xmlns:a16="http://schemas.microsoft.com/office/drawing/2014/main" id="{3E19787E-F43C-47FF-ABE3-F9B402BE3C49}"/>
              </a:ext>
            </a:extLst>
          </p:cNvPr>
          <p:cNvSpPr>
            <a:spLocks noGrp="1"/>
          </p:cNvSpPr>
          <p:nvPr>
            <p:ph type="sldNum" sz="quarter" idx="4"/>
          </p:nvPr>
        </p:nvSpPr>
        <p:spPr/>
        <p:txBody>
          <a:bodyPr/>
          <a:lstStyle/>
          <a:p>
            <a:fld id="{199F5BD4-B66A-4E5C-B460-3CA44F38002D}" type="slidenum">
              <a:rPr lang="ja-JP" altLang="en-US" smtClean="0"/>
              <a:pPr/>
              <a:t>3</a:t>
            </a:fld>
            <a:endParaRPr lang="ja-JP" altLang="en-US"/>
          </a:p>
        </p:txBody>
      </p:sp>
    </p:spTree>
    <p:extLst>
      <p:ext uri="{BB962C8B-B14F-4D97-AF65-F5344CB8AC3E}">
        <p14:creationId xmlns:p14="http://schemas.microsoft.com/office/powerpoint/2010/main" val="684286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977078"/>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万博開催時に何が実現する？</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57140" y="1477572"/>
            <a:ext cx="5882291" cy="2301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600"/>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万博をきっかけに大阪へ来られる方々に、大阪の魅力をより一層</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発信するためのイベントや水の回廊の新たなにぎわい拠点の整備を実施</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600"/>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万博会場だけでなく、大阪府内での滞在や周遊を楽しんでいただけるよう、府内各所でイベントやキャンペーン等を実施</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600"/>
              </a:spcAft>
              <a:buFont typeface="Wingdings" panose="05000000000000000000" pitchFamily="2" charset="2"/>
              <a:buChar char="ü"/>
            </a:pPr>
            <a:r>
              <a:rPr lang="ja-JP" altLang="en-US" sz="1600" dirty="0">
                <a:solidFill>
                  <a:schemeClr val="tx1"/>
                </a:solidFill>
                <a:latin typeface="Meiryo UI" panose="020B0604030504040204" pitchFamily="50" charset="-128"/>
                <a:ea typeface="Meiryo UI" panose="020B0604030504040204" pitchFamily="50" charset="-128"/>
              </a:rPr>
              <a:t>大阪に安全・安心で快適に滞在できるよう、多言語対応の強化や</a:t>
            </a:r>
            <a:br>
              <a:rPr lang="en-US" altLang="ja-JP" sz="1600" dirty="0">
                <a:solidFill>
                  <a:schemeClr val="tx1"/>
                </a:solidFill>
                <a:latin typeface="Meiryo UI" panose="020B0604030504040204" pitchFamily="50" charset="-128"/>
                <a:ea typeface="Meiryo UI" panose="020B0604030504040204" pitchFamily="50" charset="-128"/>
              </a:rPr>
            </a:br>
            <a:r>
              <a:rPr lang="en-US" altLang="ja-JP" sz="1600" dirty="0">
                <a:solidFill>
                  <a:schemeClr val="tx1"/>
                </a:solidFill>
                <a:latin typeface="Meiryo UI" panose="020B0604030504040204" pitchFamily="50" charset="-128"/>
                <a:ea typeface="Meiryo UI" panose="020B0604030504040204" pitchFamily="50" charset="-128"/>
              </a:rPr>
              <a:t>Wi-Fi</a:t>
            </a:r>
            <a:r>
              <a:rPr lang="ja-JP" altLang="en-US" sz="1600" dirty="0">
                <a:solidFill>
                  <a:schemeClr val="tx1"/>
                </a:solidFill>
                <a:latin typeface="Meiryo UI" panose="020B0604030504040204" pitchFamily="50" charset="-128"/>
                <a:ea typeface="Meiryo UI" panose="020B0604030504040204" pitchFamily="50" charset="-128"/>
              </a:rPr>
              <a:t>スポットの整備等を充実</a:t>
            </a:r>
            <a:endParaRPr lang="en-US" altLang="ja-JP" sz="1600" dirty="0">
              <a:solidFill>
                <a:schemeClr val="tx1"/>
              </a:solidFill>
              <a:latin typeface="Meiryo UI" panose="020B0604030504040204" pitchFamily="50" charset="-128"/>
              <a:ea typeface="Meiryo UI" panose="020B0604030504040204" pitchFamily="50" charset="-128"/>
            </a:endParaRPr>
          </a:p>
          <a:p>
            <a:pPr marL="278613" indent="-278613">
              <a:spcAft>
                <a:spcPts val="600"/>
              </a:spcAft>
              <a:buFont typeface="Wingdings" panose="05000000000000000000" pitchFamily="2" charset="2"/>
              <a:buChar char="ü"/>
            </a:pPr>
            <a:endParaRPr lang="en-US" altLang="ja-JP" sz="1600" dirty="0">
              <a:solidFill>
                <a:schemeClr val="tx1"/>
              </a:solidFill>
              <a:latin typeface="Meiryo UI" panose="020B0604030504040204" pitchFamily="50" charset="-128"/>
              <a:ea typeface="Meiryo UI" panose="020B0604030504040204" pitchFamily="50" charset="-128"/>
            </a:endParaRPr>
          </a:p>
          <a:p>
            <a:pPr>
              <a:spcAft>
                <a:spcPts val="600"/>
              </a:spcAft>
            </a:pPr>
            <a:endParaRPr lang="en-US" altLang="ja-JP" sz="1600" dirty="0">
              <a:solidFill>
                <a:srgbClr val="00B05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684528"/>
            <a:ext cx="4392000" cy="1669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136" name="グループ化 135">
            <a:extLst>
              <a:ext uri="{FF2B5EF4-FFF2-40B4-BE49-F238E27FC236}">
                <a16:creationId xmlns:a16="http://schemas.microsoft.com/office/drawing/2014/main" id="{BCBC0DE8-AF56-4EFB-9622-9B5C582B75CB}"/>
              </a:ext>
            </a:extLst>
          </p:cNvPr>
          <p:cNvGrpSpPr/>
          <p:nvPr/>
        </p:nvGrpSpPr>
        <p:grpSpPr>
          <a:xfrm>
            <a:off x="6280516" y="8885"/>
            <a:ext cx="3649833" cy="3693424"/>
            <a:chOff x="6121140" y="292555"/>
            <a:chExt cx="3649833" cy="3693424"/>
          </a:xfrm>
        </p:grpSpPr>
        <p:sp>
          <p:nvSpPr>
            <p:cNvPr id="137" name="楕円 136">
              <a:extLst>
                <a:ext uri="{FF2B5EF4-FFF2-40B4-BE49-F238E27FC236}">
                  <a16:creationId xmlns:a16="http://schemas.microsoft.com/office/drawing/2014/main" id="{CD0E618B-03F5-41C5-9D11-2372B87B38D6}"/>
                </a:ext>
              </a:extLst>
            </p:cNvPr>
            <p:cNvSpPr/>
            <p:nvPr/>
          </p:nvSpPr>
          <p:spPr>
            <a:xfrm>
              <a:off x="6121140" y="292555"/>
              <a:ext cx="3649833" cy="3693424"/>
            </a:xfrm>
            <a:prstGeom prst="ellipse">
              <a:avLst/>
            </a:prstGeom>
            <a:solidFill>
              <a:schemeClr val="accent5">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8" name="図 137">
              <a:extLst>
                <a:ext uri="{FF2B5EF4-FFF2-40B4-BE49-F238E27FC236}">
                  <a16:creationId xmlns:a16="http://schemas.microsoft.com/office/drawing/2014/main" id="{A45B3D09-DC09-4682-8EDC-41DDFDDD0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2958" y="464697"/>
              <a:ext cx="1240787" cy="1146185"/>
            </a:xfrm>
            <a:prstGeom prst="rect">
              <a:avLst/>
            </a:prstGeom>
          </p:spPr>
        </p:pic>
        <p:pic>
          <p:nvPicPr>
            <p:cNvPr id="141" name="図 140">
              <a:extLst>
                <a:ext uri="{FF2B5EF4-FFF2-40B4-BE49-F238E27FC236}">
                  <a16:creationId xmlns:a16="http://schemas.microsoft.com/office/drawing/2014/main" id="{C80D4899-A875-44D2-972A-7AA3AC8672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9979" y="1753832"/>
              <a:ext cx="1587530" cy="1058353"/>
            </a:xfrm>
            <a:prstGeom prst="rect">
              <a:avLst/>
            </a:prstGeom>
          </p:spPr>
        </p:pic>
      </p:grpSp>
      <p:pic>
        <p:nvPicPr>
          <p:cNvPr id="145" name="図 144">
            <a:extLst>
              <a:ext uri="{FF2B5EF4-FFF2-40B4-BE49-F238E27FC236}">
                <a16:creationId xmlns:a16="http://schemas.microsoft.com/office/drawing/2014/main" id="{4D2C5680-AA88-4AE7-947D-26ADA040E8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7970" y="1217884"/>
            <a:ext cx="1587530" cy="1058352"/>
          </a:xfrm>
          <a:prstGeom prst="rect">
            <a:avLst/>
          </a:prstGeom>
        </p:spPr>
      </p:pic>
      <p:pic>
        <p:nvPicPr>
          <p:cNvPr id="152" name="図 151">
            <a:extLst>
              <a:ext uri="{FF2B5EF4-FFF2-40B4-BE49-F238E27FC236}">
                <a16:creationId xmlns:a16="http://schemas.microsoft.com/office/drawing/2014/main" id="{D99E0EEE-BD3B-433A-997B-450AC7D31E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6086" y="2622662"/>
            <a:ext cx="1639189" cy="1229199"/>
          </a:xfrm>
          <a:prstGeom prst="rect">
            <a:avLst/>
          </a:prstGeom>
        </p:spPr>
      </p:pic>
      <p:grpSp>
        <p:nvGrpSpPr>
          <p:cNvPr id="105" name="グループ化 104">
            <a:extLst>
              <a:ext uri="{FF2B5EF4-FFF2-40B4-BE49-F238E27FC236}">
                <a16:creationId xmlns:a16="http://schemas.microsoft.com/office/drawing/2014/main" id="{FA7903AB-4902-4049-AE8A-ED8B9E164E1B}"/>
              </a:ext>
            </a:extLst>
          </p:cNvPr>
          <p:cNvGrpSpPr/>
          <p:nvPr/>
        </p:nvGrpSpPr>
        <p:grpSpPr>
          <a:xfrm>
            <a:off x="143566" y="311344"/>
            <a:ext cx="5975942" cy="536494"/>
            <a:chOff x="143566" y="311344"/>
            <a:chExt cx="5975942" cy="536494"/>
          </a:xfrm>
        </p:grpSpPr>
        <p:sp>
          <p:nvSpPr>
            <p:cNvPr id="107" name="正方形/長方形 106">
              <a:extLst>
                <a:ext uri="{FF2B5EF4-FFF2-40B4-BE49-F238E27FC236}">
                  <a16:creationId xmlns:a16="http://schemas.microsoft.com/office/drawing/2014/main" id="{FD4D35DA-926A-454D-BE5C-EC07871B80CD}"/>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108" name="タイトル 2">
              <a:extLst>
                <a:ext uri="{FF2B5EF4-FFF2-40B4-BE49-F238E27FC236}">
                  <a16:creationId xmlns:a16="http://schemas.microsoft.com/office/drawing/2014/main" id="{74543956-4F0B-4E89-94C7-8F091CFE5F45}"/>
                </a:ext>
              </a:extLst>
            </p:cNvPr>
            <p:cNvSpPr txBox="1">
              <a:spLocks/>
            </p:cNvSpPr>
            <p:nvPr/>
          </p:nvSpPr>
          <p:spPr>
            <a:xfrm>
              <a:off x="747505" y="377250"/>
              <a:ext cx="5372003"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BIZ UDPゴシック" panose="020B0400000000000000" pitchFamily="50" charset="-128"/>
                  <a:ea typeface="BIZ UDPゴシック" panose="020B0400000000000000" pitchFamily="50" charset="-128"/>
                </a:rPr>
                <a:t>多様な都市魅力の発信</a:t>
              </a:r>
              <a:endParaRPr lang="ja-JP" altLang="en-US" sz="2800" b="1" dirty="0">
                <a:highlight>
                  <a:srgbClr val="00FF00"/>
                </a:highlight>
                <a:latin typeface="BIZ UDPゴシック" panose="020B0400000000000000" pitchFamily="50" charset="-128"/>
                <a:ea typeface="BIZ UDPゴシック" panose="020B0400000000000000" pitchFamily="50" charset="-128"/>
              </a:endParaRPr>
            </a:p>
          </p:txBody>
        </p:sp>
        <p:pic>
          <p:nvPicPr>
            <p:cNvPr id="131" name="図 130">
              <a:extLst>
                <a:ext uri="{FF2B5EF4-FFF2-40B4-BE49-F238E27FC236}">
                  <a16:creationId xmlns:a16="http://schemas.microsoft.com/office/drawing/2014/main" id="{6FFFF06F-D33F-4C08-955B-16F6F3D6DC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graphicFrame>
        <p:nvGraphicFramePr>
          <p:cNvPr id="189" name="表 17">
            <a:extLst>
              <a:ext uri="{FF2B5EF4-FFF2-40B4-BE49-F238E27FC236}">
                <a16:creationId xmlns:a16="http://schemas.microsoft.com/office/drawing/2014/main" id="{4EEEFACD-978E-4D52-BCAF-BA8B855F29AE}"/>
              </a:ext>
            </a:extLst>
          </p:cNvPr>
          <p:cNvGraphicFramePr>
            <a:graphicFrameLocks noGrp="1"/>
          </p:cNvGraphicFramePr>
          <p:nvPr/>
        </p:nvGraphicFramePr>
        <p:xfrm>
          <a:off x="208834" y="4398550"/>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191" name="直線矢印コネクタ 190">
            <a:extLst>
              <a:ext uri="{FF2B5EF4-FFF2-40B4-BE49-F238E27FC236}">
                <a16:creationId xmlns:a16="http://schemas.microsoft.com/office/drawing/2014/main" id="{C8027374-55AF-4432-B4D9-2E880D58BEBD}"/>
              </a:ext>
            </a:extLst>
          </p:cNvPr>
          <p:cNvCxnSpPr>
            <a:cxnSpLocks/>
          </p:cNvCxnSpPr>
          <p:nvPr/>
        </p:nvCxnSpPr>
        <p:spPr>
          <a:xfrm>
            <a:off x="7051332" y="511089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a:extLst>
              <a:ext uri="{FF2B5EF4-FFF2-40B4-BE49-F238E27FC236}">
                <a16:creationId xmlns:a16="http://schemas.microsoft.com/office/drawing/2014/main" id="{2C34A660-2B1A-4CB5-9EE0-D4A47C2B9BDC}"/>
              </a:ext>
            </a:extLst>
          </p:cNvPr>
          <p:cNvCxnSpPr>
            <a:cxnSpLocks/>
          </p:cNvCxnSpPr>
          <p:nvPr/>
        </p:nvCxnSpPr>
        <p:spPr>
          <a:xfrm>
            <a:off x="7051332" y="623157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93" name="グループ化 192">
            <a:extLst>
              <a:ext uri="{FF2B5EF4-FFF2-40B4-BE49-F238E27FC236}">
                <a16:creationId xmlns:a16="http://schemas.microsoft.com/office/drawing/2014/main" id="{73D39DC4-C7BA-4CBB-A860-F8E23DF7C563}"/>
              </a:ext>
            </a:extLst>
          </p:cNvPr>
          <p:cNvGrpSpPr/>
          <p:nvPr/>
        </p:nvGrpSpPr>
        <p:grpSpPr>
          <a:xfrm>
            <a:off x="5518349" y="4312587"/>
            <a:ext cx="432000" cy="2469805"/>
            <a:chOff x="10121072" y="4502038"/>
            <a:chExt cx="432000" cy="2469805"/>
          </a:xfrm>
        </p:grpSpPr>
        <p:sp>
          <p:nvSpPr>
            <p:cNvPr id="194" name="テキスト ボックス 193">
              <a:extLst>
                <a:ext uri="{FF2B5EF4-FFF2-40B4-BE49-F238E27FC236}">
                  <a16:creationId xmlns:a16="http://schemas.microsoft.com/office/drawing/2014/main" id="{890C60B8-CBA7-4FC3-A75B-A1706FE7FAB1}"/>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195" name="直線コネクタ 194">
              <a:extLst>
                <a:ext uri="{FF2B5EF4-FFF2-40B4-BE49-F238E27FC236}">
                  <a16:creationId xmlns:a16="http://schemas.microsoft.com/office/drawing/2014/main" id="{1240B3EB-D3D2-43D5-9E6D-FD2EE910C53A}"/>
                </a:ext>
              </a:extLst>
            </p:cNvPr>
            <p:cNvCxnSpPr>
              <a:stCxn id="194"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グループ化 195">
            <a:extLst>
              <a:ext uri="{FF2B5EF4-FFF2-40B4-BE49-F238E27FC236}">
                <a16:creationId xmlns:a16="http://schemas.microsoft.com/office/drawing/2014/main" id="{D12CB42B-D2D3-42A6-958B-3447E98D1673}"/>
              </a:ext>
            </a:extLst>
          </p:cNvPr>
          <p:cNvGrpSpPr/>
          <p:nvPr/>
        </p:nvGrpSpPr>
        <p:grpSpPr>
          <a:xfrm>
            <a:off x="3578211" y="4312587"/>
            <a:ext cx="432000" cy="2469125"/>
            <a:chOff x="10716934" y="4502718"/>
            <a:chExt cx="432000" cy="2469125"/>
          </a:xfrm>
        </p:grpSpPr>
        <p:sp>
          <p:nvSpPr>
            <p:cNvPr id="197" name="テキスト ボックス 196">
              <a:extLst>
                <a:ext uri="{FF2B5EF4-FFF2-40B4-BE49-F238E27FC236}">
                  <a16:creationId xmlns:a16="http://schemas.microsoft.com/office/drawing/2014/main" id="{8220C35A-4D9A-48F8-B86C-8C0174091694}"/>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201" name="直線コネクタ 200">
              <a:extLst>
                <a:ext uri="{FF2B5EF4-FFF2-40B4-BE49-F238E27FC236}">
                  <a16:creationId xmlns:a16="http://schemas.microsoft.com/office/drawing/2014/main" id="{74A175E7-6846-4B66-B0E4-143BE271E7FA}"/>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グループ化 201">
            <a:extLst>
              <a:ext uri="{FF2B5EF4-FFF2-40B4-BE49-F238E27FC236}">
                <a16:creationId xmlns:a16="http://schemas.microsoft.com/office/drawing/2014/main" id="{26BC44D7-0CD2-4EE0-A847-065E1B412188}"/>
              </a:ext>
            </a:extLst>
          </p:cNvPr>
          <p:cNvGrpSpPr/>
          <p:nvPr/>
        </p:nvGrpSpPr>
        <p:grpSpPr>
          <a:xfrm>
            <a:off x="142032" y="4134246"/>
            <a:ext cx="9646782" cy="356682"/>
            <a:chOff x="213209" y="3642567"/>
            <a:chExt cx="11755165" cy="288000"/>
          </a:xfrm>
        </p:grpSpPr>
        <p:sp>
          <p:nvSpPr>
            <p:cNvPr id="203" name="ホームベース 5">
              <a:extLst>
                <a:ext uri="{FF2B5EF4-FFF2-40B4-BE49-F238E27FC236}">
                  <a16:creationId xmlns:a16="http://schemas.microsoft.com/office/drawing/2014/main" id="{225BAD89-02E7-4EDE-AB5D-3D580A124A7A}"/>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204" name="ホームベース 5">
              <a:extLst>
                <a:ext uri="{FF2B5EF4-FFF2-40B4-BE49-F238E27FC236}">
                  <a16:creationId xmlns:a16="http://schemas.microsoft.com/office/drawing/2014/main" id="{8D1CD59E-FB51-41BB-85ED-577A5CD516EA}"/>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205" name="ホームベース 5">
              <a:extLst>
                <a:ext uri="{FF2B5EF4-FFF2-40B4-BE49-F238E27FC236}">
                  <a16:creationId xmlns:a16="http://schemas.microsoft.com/office/drawing/2014/main" id="{37D879A4-A942-4B5C-A1F6-7735F95EA7F6}"/>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206" name="テキスト ボックス 205">
            <a:extLst>
              <a:ext uri="{FF2B5EF4-FFF2-40B4-BE49-F238E27FC236}">
                <a16:creationId xmlns:a16="http://schemas.microsoft.com/office/drawing/2014/main" id="{84E67B0F-0867-4A52-9699-CA822531BB29}"/>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207" name="四角形: 角を丸くする 206">
            <a:extLst>
              <a:ext uri="{FF2B5EF4-FFF2-40B4-BE49-F238E27FC236}">
                <a16:creationId xmlns:a16="http://schemas.microsoft.com/office/drawing/2014/main" id="{7B6C2D58-97F9-4043-8EE5-8907665A9567}"/>
              </a:ext>
            </a:extLst>
          </p:cNvPr>
          <p:cNvSpPr/>
          <p:nvPr/>
        </p:nvSpPr>
        <p:spPr>
          <a:xfrm>
            <a:off x="242521" y="4567743"/>
            <a:ext cx="1126904" cy="263249"/>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魅力発信</a:t>
            </a:r>
            <a:endParaRPr lang="en-US" altLang="ja-JP" sz="1138" dirty="0">
              <a:solidFill>
                <a:schemeClr val="tx1"/>
              </a:solidFill>
              <a:latin typeface="BIZ UDPゴシック" panose="020B0400000000000000" pitchFamily="50" charset="-128"/>
              <a:ea typeface="BIZ UDPゴシック" panose="020B0400000000000000" pitchFamily="50" charset="-128"/>
            </a:endParaRPr>
          </a:p>
        </p:txBody>
      </p:sp>
      <p:sp>
        <p:nvSpPr>
          <p:cNvPr id="208" name="四角形: 角を丸くする 207">
            <a:extLst>
              <a:ext uri="{FF2B5EF4-FFF2-40B4-BE49-F238E27FC236}">
                <a16:creationId xmlns:a16="http://schemas.microsoft.com/office/drawing/2014/main" id="{FCB48F06-551F-4190-9A53-154F80A1515D}"/>
              </a:ext>
            </a:extLst>
          </p:cNvPr>
          <p:cNvSpPr/>
          <p:nvPr/>
        </p:nvSpPr>
        <p:spPr>
          <a:xfrm>
            <a:off x="242520" y="5645928"/>
            <a:ext cx="1126904" cy="23406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solidFill>
                  <a:schemeClr val="tx1"/>
                </a:solidFill>
                <a:latin typeface="BIZ UDPゴシック" panose="020B0400000000000000" pitchFamily="50" charset="-128"/>
                <a:ea typeface="BIZ UDPゴシック" panose="020B0400000000000000" pitchFamily="50" charset="-128"/>
              </a:rPr>
              <a:t>誘客・周遊</a:t>
            </a:r>
          </a:p>
        </p:txBody>
      </p:sp>
      <p:grpSp>
        <p:nvGrpSpPr>
          <p:cNvPr id="209" name="グループ化 208">
            <a:extLst>
              <a:ext uri="{FF2B5EF4-FFF2-40B4-BE49-F238E27FC236}">
                <a16:creationId xmlns:a16="http://schemas.microsoft.com/office/drawing/2014/main" id="{B65C1DA8-C7F1-4C97-9D11-80415865FA20}"/>
              </a:ext>
            </a:extLst>
          </p:cNvPr>
          <p:cNvGrpSpPr/>
          <p:nvPr/>
        </p:nvGrpSpPr>
        <p:grpSpPr>
          <a:xfrm flipV="1">
            <a:off x="428327" y="5071595"/>
            <a:ext cx="6623005" cy="45719"/>
            <a:chOff x="360591" y="5215634"/>
            <a:chExt cx="6579017" cy="0"/>
          </a:xfrm>
        </p:grpSpPr>
        <p:cxnSp>
          <p:nvCxnSpPr>
            <p:cNvPr id="210" name="直線矢印コネクタ 209">
              <a:extLst>
                <a:ext uri="{FF2B5EF4-FFF2-40B4-BE49-F238E27FC236}">
                  <a16:creationId xmlns:a16="http://schemas.microsoft.com/office/drawing/2014/main" id="{3DC5D7B7-9321-4851-AB64-A286E1C05374}"/>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4214CDF-B55F-4F8C-B695-FA8CB6135EED}"/>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グループ化 211">
            <a:extLst>
              <a:ext uri="{FF2B5EF4-FFF2-40B4-BE49-F238E27FC236}">
                <a16:creationId xmlns:a16="http://schemas.microsoft.com/office/drawing/2014/main" id="{75E13D15-467A-412E-9D29-DD9437AD52BE}"/>
              </a:ext>
            </a:extLst>
          </p:cNvPr>
          <p:cNvGrpSpPr/>
          <p:nvPr/>
        </p:nvGrpSpPr>
        <p:grpSpPr>
          <a:xfrm>
            <a:off x="351873" y="6239803"/>
            <a:ext cx="6699459" cy="49839"/>
            <a:chOff x="505451" y="5041702"/>
            <a:chExt cx="10717255" cy="0"/>
          </a:xfrm>
        </p:grpSpPr>
        <p:cxnSp>
          <p:nvCxnSpPr>
            <p:cNvPr id="213" name="直線矢印コネクタ 212">
              <a:extLst>
                <a:ext uri="{FF2B5EF4-FFF2-40B4-BE49-F238E27FC236}">
                  <a16:creationId xmlns:a16="http://schemas.microsoft.com/office/drawing/2014/main" id="{32F1C870-D114-49A3-BFCA-E9260E2E4508}"/>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548472DB-57F2-4405-B0BC-7FF806553CE5}"/>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217" name="四角形: 角を丸くする 216">
            <a:extLst>
              <a:ext uri="{FF2B5EF4-FFF2-40B4-BE49-F238E27FC236}">
                <a16:creationId xmlns:a16="http://schemas.microsoft.com/office/drawing/2014/main" id="{5DA786C1-A281-4A77-909E-462E44AF2ED0}"/>
              </a:ext>
            </a:extLst>
          </p:cNvPr>
          <p:cNvSpPr/>
          <p:nvPr/>
        </p:nvSpPr>
        <p:spPr>
          <a:xfrm>
            <a:off x="7179372" y="612836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5" name="グループ化 224">
            <a:extLst>
              <a:ext uri="{FF2B5EF4-FFF2-40B4-BE49-F238E27FC236}">
                <a16:creationId xmlns:a16="http://schemas.microsoft.com/office/drawing/2014/main" id="{F7B8250F-0B2F-4D79-8EE5-064E732201E5}"/>
              </a:ext>
            </a:extLst>
          </p:cNvPr>
          <p:cNvGrpSpPr/>
          <p:nvPr/>
        </p:nvGrpSpPr>
        <p:grpSpPr>
          <a:xfrm>
            <a:off x="7297397" y="5706086"/>
            <a:ext cx="2512141" cy="453986"/>
            <a:chOff x="7297397" y="5706086"/>
            <a:chExt cx="2512141" cy="453986"/>
          </a:xfrm>
        </p:grpSpPr>
        <p:sp>
          <p:nvSpPr>
            <p:cNvPr id="226" name="テキスト ボックス 225">
              <a:extLst>
                <a:ext uri="{FF2B5EF4-FFF2-40B4-BE49-F238E27FC236}">
                  <a16:creationId xmlns:a16="http://schemas.microsoft.com/office/drawing/2014/main" id="{E15738D5-764B-4027-A4AD-5770A6EB2382}"/>
                </a:ext>
              </a:extLst>
            </p:cNvPr>
            <p:cNvSpPr txBox="1"/>
            <p:nvPr/>
          </p:nvSpPr>
          <p:spPr>
            <a:xfrm>
              <a:off x="7967231" y="5706086"/>
              <a:ext cx="1842307"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a:t>
              </a:r>
              <a:r>
                <a:rPr lang="en-US" altLang="ja-JP" sz="810" b="1" dirty="0">
                  <a:latin typeface="Meiryo UI" panose="020B0604030504040204" pitchFamily="50" charset="-128"/>
                  <a:ea typeface="Meiryo UI" panose="020B0604030504040204" pitchFamily="50" charset="-128"/>
                </a:rPr>
                <a:t>DC</a:t>
              </a:r>
              <a:r>
                <a:rPr lang="ja-JP" altLang="en-US" sz="810" b="1" dirty="0">
                  <a:latin typeface="Meiryo UI" panose="020B0604030504040204" pitchFamily="50" charset="-128"/>
                  <a:ea typeface="Meiryo UI" panose="020B0604030504040204" pitchFamily="50" charset="-128"/>
                </a:rPr>
                <a:t>　本キャンペーン（</a:t>
              </a:r>
              <a:r>
                <a:rPr lang="en-US" altLang="ja-JP" sz="810" b="1" dirty="0">
                  <a:latin typeface="Meiryo UI" panose="020B0604030504040204" pitchFamily="50" charset="-128"/>
                  <a:ea typeface="Meiryo UI" panose="020B0604030504040204" pitchFamily="50" charset="-128"/>
                </a:rPr>
                <a:t>4</a:t>
              </a:r>
              <a:r>
                <a:rPr lang="ja-JP" altLang="en-US" sz="810" b="1" dirty="0">
                  <a:latin typeface="Meiryo UI" panose="020B0604030504040204" pitchFamily="50" charset="-128"/>
                  <a:ea typeface="Meiryo UI" panose="020B0604030504040204" pitchFamily="50" charset="-128"/>
                </a:rPr>
                <a:t>～６月）</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大阪来てな！キャンペーン</a:t>
              </a:r>
            </a:p>
          </p:txBody>
        </p:sp>
        <p:sp>
          <p:nvSpPr>
            <p:cNvPr id="227" name="四角形: 角を丸くする 226">
              <a:extLst>
                <a:ext uri="{FF2B5EF4-FFF2-40B4-BE49-F238E27FC236}">
                  <a16:creationId xmlns:a16="http://schemas.microsoft.com/office/drawing/2014/main" id="{2FCD742D-3247-44C6-9742-33E7584308EA}"/>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235" name="四角形: 角を丸くする 234">
            <a:extLst>
              <a:ext uri="{FF2B5EF4-FFF2-40B4-BE49-F238E27FC236}">
                <a16:creationId xmlns:a16="http://schemas.microsoft.com/office/drawing/2014/main" id="{073B55A4-7F23-4894-8341-BB954CC1EC74}"/>
              </a:ext>
            </a:extLst>
          </p:cNvPr>
          <p:cNvSpPr/>
          <p:nvPr/>
        </p:nvSpPr>
        <p:spPr>
          <a:xfrm>
            <a:off x="689345" y="5036260"/>
            <a:ext cx="6099369" cy="15380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6" name="四角形: 角を丸くする 245">
            <a:extLst>
              <a:ext uri="{FF2B5EF4-FFF2-40B4-BE49-F238E27FC236}">
                <a16:creationId xmlns:a16="http://schemas.microsoft.com/office/drawing/2014/main" id="{89904DDD-2645-400C-B93D-BE9CBF76C928}"/>
              </a:ext>
            </a:extLst>
          </p:cNvPr>
          <p:cNvSpPr/>
          <p:nvPr/>
        </p:nvSpPr>
        <p:spPr>
          <a:xfrm>
            <a:off x="351873" y="6160072"/>
            <a:ext cx="1583461" cy="184994"/>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8" name="吹き出し: 角を丸めた四角形 247">
            <a:extLst>
              <a:ext uri="{FF2B5EF4-FFF2-40B4-BE49-F238E27FC236}">
                <a16:creationId xmlns:a16="http://schemas.microsoft.com/office/drawing/2014/main" id="{0762893B-6A9D-45C3-9627-0B625D3E8501}"/>
              </a:ext>
            </a:extLst>
          </p:cNvPr>
          <p:cNvSpPr/>
          <p:nvPr/>
        </p:nvSpPr>
        <p:spPr>
          <a:xfrm>
            <a:off x="1459457" y="5740613"/>
            <a:ext cx="2447490" cy="371956"/>
          </a:xfrm>
          <a:prstGeom prst="wedgeRoundRectCallout">
            <a:avLst>
              <a:gd name="adj1" fmla="val -73484"/>
              <a:gd name="adj2" fmla="val 62700"/>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13" b="1" dirty="0">
                <a:solidFill>
                  <a:schemeClr val="tx1"/>
                </a:solidFill>
                <a:latin typeface="Meiryo UI"/>
                <a:ea typeface="Meiryo UI"/>
                <a:sym typeface="Calibri"/>
              </a:rPr>
              <a:t> 　　　　　　大阪デスティネーションキャンペーン（</a:t>
            </a:r>
            <a:r>
              <a:rPr lang="en-US" altLang="ja-JP" sz="813" b="1" dirty="0">
                <a:solidFill>
                  <a:schemeClr val="tx1"/>
                </a:solidFill>
                <a:latin typeface="Meiryo UI"/>
                <a:ea typeface="Meiryo UI"/>
                <a:sym typeface="Calibri"/>
              </a:rPr>
              <a:t>DC</a:t>
            </a:r>
            <a:r>
              <a:rPr lang="ja-JP" altLang="en-US" sz="813" b="1" dirty="0">
                <a:solidFill>
                  <a:schemeClr val="tx1"/>
                </a:solidFill>
                <a:latin typeface="Meiryo UI"/>
                <a:ea typeface="Meiryo UI"/>
                <a:sym typeface="Calibri"/>
              </a:rPr>
              <a:t>） </a:t>
            </a:r>
            <a:endParaRPr lang="en-US" altLang="ja-JP" sz="813" b="1" dirty="0">
              <a:solidFill>
                <a:schemeClr val="tx1"/>
              </a:solidFill>
              <a:latin typeface="Meiryo UI"/>
              <a:ea typeface="Meiryo UI"/>
              <a:sym typeface="Calibri"/>
            </a:endParaRPr>
          </a:p>
          <a:p>
            <a:pPr algn="ctr"/>
            <a:r>
              <a:rPr lang="ja-JP" altLang="en-US" sz="813" b="1" dirty="0">
                <a:solidFill>
                  <a:schemeClr val="tx1"/>
                </a:solidFill>
                <a:latin typeface="Meiryo UI"/>
                <a:ea typeface="Meiryo UI"/>
                <a:sym typeface="Calibri"/>
              </a:rPr>
              <a:t>　　　　　　　プレキャンペーン</a:t>
            </a:r>
            <a:endParaRPr lang="en-US" altLang="ja-JP" sz="813" b="1" dirty="0">
              <a:solidFill>
                <a:schemeClr val="tx1"/>
              </a:solidFill>
              <a:latin typeface="Meiryo UI"/>
              <a:ea typeface="Meiryo UI"/>
              <a:sym typeface="Calibri"/>
            </a:endParaRPr>
          </a:p>
        </p:txBody>
      </p:sp>
      <p:sp>
        <p:nvSpPr>
          <p:cNvPr id="249" name="テキスト ボックス 248">
            <a:extLst>
              <a:ext uri="{FF2B5EF4-FFF2-40B4-BE49-F238E27FC236}">
                <a16:creationId xmlns:a16="http://schemas.microsoft.com/office/drawing/2014/main" id="{F87B9A9E-5439-4EE5-AA0E-BB50D27877DD}"/>
              </a:ext>
            </a:extLst>
          </p:cNvPr>
          <p:cNvSpPr txBox="1"/>
          <p:nvPr/>
        </p:nvSpPr>
        <p:spPr>
          <a:xfrm>
            <a:off x="1359739" y="5750046"/>
            <a:ext cx="790726" cy="338554"/>
          </a:xfrm>
          <a:prstGeom prst="rect">
            <a:avLst/>
          </a:prstGeom>
          <a:noFill/>
          <a:ln>
            <a:noFill/>
          </a:ln>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❹∼❻</a:t>
            </a:r>
          </a:p>
        </p:txBody>
      </p:sp>
      <p:sp>
        <p:nvSpPr>
          <p:cNvPr id="259" name="テキスト ボックス 258">
            <a:extLst>
              <a:ext uri="{FF2B5EF4-FFF2-40B4-BE49-F238E27FC236}">
                <a16:creationId xmlns:a16="http://schemas.microsoft.com/office/drawing/2014/main" id="{D3B15270-5F0C-430B-80F8-48DBFF5F7352}"/>
              </a:ext>
            </a:extLst>
          </p:cNvPr>
          <p:cNvSpPr txBox="1"/>
          <p:nvPr/>
        </p:nvSpPr>
        <p:spPr>
          <a:xfrm>
            <a:off x="1171654" y="4562038"/>
            <a:ext cx="1361465" cy="461665"/>
          </a:xfrm>
          <a:prstGeom prst="rect">
            <a:avLst/>
          </a:prstGeom>
          <a:noFill/>
        </p:spPr>
        <p:txBody>
          <a:bodyPr wrap="square">
            <a:spAutoFit/>
          </a:bodyPr>
          <a:lstStyle/>
          <a:p>
            <a:pPr algn="ctr"/>
            <a:r>
              <a:rPr lang="ja-JP" altLang="en-US" sz="800" b="1" dirty="0">
                <a:solidFill>
                  <a:schemeClr val="tx1"/>
                </a:solidFill>
                <a:latin typeface="Meiryo UI"/>
                <a:ea typeface="Meiryo UI"/>
                <a:sym typeface="Calibri"/>
              </a:rPr>
              <a:t>　　大阪いのち輝く</a:t>
            </a:r>
          </a:p>
          <a:p>
            <a:pPr algn="ctr"/>
            <a:r>
              <a:rPr lang="ja-JP" altLang="en-US" sz="800" b="1" dirty="0">
                <a:solidFill>
                  <a:schemeClr val="tx1"/>
                </a:solidFill>
                <a:latin typeface="Meiryo UI"/>
                <a:ea typeface="Meiryo UI"/>
                <a:sym typeface="Calibri"/>
              </a:rPr>
              <a:t>　　　スポーツプロジェクト</a:t>
            </a:r>
            <a:endParaRPr lang="en-US" altLang="ja-JP" sz="800" b="1" dirty="0">
              <a:solidFill>
                <a:schemeClr val="tx1"/>
              </a:solidFill>
              <a:latin typeface="Meiryo UI"/>
              <a:ea typeface="Meiryo UI"/>
              <a:sym typeface="Calibri"/>
            </a:endParaRPr>
          </a:p>
          <a:p>
            <a:pPr algn="ctr"/>
            <a:r>
              <a:rPr lang="ja-JP" altLang="en-US" sz="800" b="1" dirty="0">
                <a:latin typeface="Meiryo UI"/>
                <a:ea typeface="Meiryo UI"/>
                <a:sym typeface="Calibri"/>
              </a:rPr>
              <a:t>（６月～）</a:t>
            </a:r>
            <a:endParaRPr lang="ja-JP" altLang="en-US" sz="800" b="1" dirty="0">
              <a:solidFill>
                <a:schemeClr val="tx1"/>
              </a:solidFill>
              <a:latin typeface="Meiryo UI"/>
              <a:ea typeface="Meiryo UI"/>
              <a:sym typeface="Calibri"/>
            </a:endParaRPr>
          </a:p>
        </p:txBody>
      </p:sp>
      <p:grpSp>
        <p:nvGrpSpPr>
          <p:cNvPr id="264" name="グループ化 263">
            <a:extLst>
              <a:ext uri="{FF2B5EF4-FFF2-40B4-BE49-F238E27FC236}">
                <a16:creationId xmlns:a16="http://schemas.microsoft.com/office/drawing/2014/main" id="{01972E8B-49E2-44F0-9A1B-BA17FECFA188}"/>
              </a:ext>
            </a:extLst>
          </p:cNvPr>
          <p:cNvGrpSpPr/>
          <p:nvPr/>
        </p:nvGrpSpPr>
        <p:grpSpPr>
          <a:xfrm>
            <a:off x="3780255" y="4540217"/>
            <a:ext cx="1795597" cy="453986"/>
            <a:chOff x="6279338" y="4245047"/>
            <a:chExt cx="2034183" cy="505670"/>
          </a:xfrm>
        </p:grpSpPr>
        <p:sp>
          <p:nvSpPr>
            <p:cNvPr id="265" name="吹き出し: 角を丸めた四角形 264">
              <a:extLst>
                <a:ext uri="{FF2B5EF4-FFF2-40B4-BE49-F238E27FC236}">
                  <a16:creationId xmlns:a16="http://schemas.microsoft.com/office/drawing/2014/main" id="{ECCBC85C-2204-4491-9499-4F29E2410445}"/>
                </a:ext>
              </a:extLst>
            </p:cNvPr>
            <p:cNvSpPr/>
            <p:nvPr/>
          </p:nvSpPr>
          <p:spPr>
            <a:xfrm>
              <a:off x="6387618" y="4245047"/>
              <a:ext cx="1925903" cy="505670"/>
            </a:xfrm>
            <a:prstGeom prst="wedgeRoundRectCallout">
              <a:avLst>
                <a:gd name="adj1" fmla="val -3267"/>
                <a:gd name="adj2" fmla="val 67668"/>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r>
                <a:rPr lang="ja-JP" altLang="en-US" sz="813" b="1" dirty="0">
                  <a:solidFill>
                    <a:schemeClr val="tx1"/>
                  </a:solidFill>
                  <a:latin typeface="Meiryo UI"/>
                  <a:ea typeface="Meiryo UI"/>
                  <a:sym typeface="Calibri"/>
                </a:rPr>
                <a:t>　御堂筋を活用した魅力発信　</a:t>
              </a:r>
              <a:endParaRPr lang="en-US" altLang="ja-JP" sz="813" b="1" dirty="0">
                <a:solidFill>
                  <a:schemeClr val="tx1"/>
                </a:solidFill>
                <a:latin typeface="Meiryo UI"/>
                <a:ea typeface="Meiryo UI"/>
                <a:sym typeface="Calibri"/>
              </a:endParaRPr>
            </a:p>
            <a:p>
              <a:r>
                <a:rPr lang="ja-JP" altLang="en-US" sz="813" b="1" dirty="0">
                  <a:solidFill>
                    <a:schemeClr val="tx1"/>
                  </a:solidFill>
                  <a:latin typeface="Meiryo UI"/>
                  <a:ea typeface="Meiryo UI"/>
                  <a:sym typeface="Calibri"/>
                </a:rPr>
                <a:t>　　✦御堂筋ランウェイ</a:t>
              </a:r>
              <a:endParaRPr lang="en-US" altLang="ja-JP" sz="813" b="1" dirty="0">
                <a:solidFill>
                  <a:schemeClr val="tx1"/>
                </a:solidFill>
                <a:latin typeface="Meiryo UI"/>
                <a:ea typeface="Meiryo UI"/>
                <a:sym typeface="Calibri"/>
              </a:endParaRPr>
            </a:p>
            <a:p>
              <a:r>
                <a:rPr lang="ja-JP" altLang="en-US" sz="813" b="1" dirty="0">
                  <a:solidFill>
                    <a:schemeClr val="tx1"/>
                  </a:solidFill>
                  <a:latin typeface="Meiryo UI"/>
                  <a:ea typeface="Meiryo UI"/>
                  <a:sym typeface="Calibri"/>
                </a:rPr>
                <a:t>　　✦大阪・光の饗宴</a:t>
              </a:r>
              <a:endParaRPr lang="en-US" altLang="ja-JP" sz="813" b="1" strike="sngStrike" dirty="0">
                <a:solidFill>
                  <a:schemeClr val="accent1"/>
                </a:solidFill>
                <a:latin typeface="Meiryo UI"/>
                <a:ea typeface="Meiryo UI"/>
                <a:sym typeface="Calibri"/>
              </a:endParaRPr>
            </a:p>
          </p:txBody>
        </p:sp>
        <p:sp>
          <p:nvSpPr>
            <p:cNvPr id="266" name="テキスト ボックス 265">
              <a:extLst>
                <a:ext uri="{FF2B5EF4-FFF2-40B4-BE49-F238E27FC236}">
                  <a16:creationId xmlns:a16="http://schemas.microsoft.com/office/drawing/2014/main" id="{37A549E2-F874-4818-B954-237F100734B7}"/>
                </a:ext>
              </a:extLst>
            </p:cNvPr>
            <p:cNvSpPr txBox="1"/>
            <p:nvPr/>
          </p:nvSpPr>
          <p:spPr>
            <a:xfrm>
              <a:off x="6279338" y="4308165"/>
              <a:ext cx="612544" cy="377098"/>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⓫</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274" name="四角形: 角を丸くする 273">
            <a:extLst>
              <a:ext uri="{FF2B5EF4-FFF2-40B4-BE49-F238E27FC236}">
                <a16:creationId xmlns:a16="http://schemas.microsoft.com/office/drawing/2014/main" id="{57F24B8C-E1DF-4103-BD08-DCB894BC2FB6}"/>
              </a:ext>
            </a:extLst>
          </p:cNvPr>
          <p:cNvSpPr/>
          <p:nvPr/>
        </p:nvSpPr>
        <p:spPr>
          <a:xfrm>
            <a:off x="3636227" y="6171069"/>
            <a:ext cx="3166853" cy="17289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8" name="吹き出し: 角を丸めた四角形 267">
            <a:extLst>
              <a:ext uri="{FF2B5EF4-FFF2-40B4-BE49-F238E27FC236}">
                <a16:creationId xmlns:a16="http://schemas.microsoft.com/office/drawing/2014/main" id="{34982656-9A64-4B8C-9328-2837ACE3265D}"/>
              </a:ext>
            </a:extLst>
          </p:cNvPr>
          <p:cNvSpPr/>
          <p:nvPr/>
        </p:nvSpPr>
        <p:spPr>
          <a:xfrm>
            <a:off x="4026194" y="5740613"/>
            <a:ext cx="1589961" cy="318494"/>
          </a:xfrm>
          <a:prstGeom prst="wedgeRoundRectCallout">
            <a:avLst>
              <a:gd name="adj1" fmla="val -43637"/>
              <a:gd name="adj2" fmla="val 11003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大阪来てな！キャンペーン</a:t>
            </a:r>
          </a:p>
        </p:txBody>
      </p:sp>
      <p:sp>
        <p:nvSpPr>
          <p:cNvPr id="275" name="テキスト ボックス 274">
            <a:extLst>
              <a:ext uri="{FF2B5EF4-FFF2-40B4-BE49-F238E27FC236}">
                <a16:creationId xmlns:a16="http://schemas.microsoft.com/office/drawing/2014/main" id="{B0C1450B-91F3-45DA-B6B7-0ACBE123C9D1}"/>
              </a:ext>
            </a:extLst>
          </p:cNvPr>
          <p:cNvSpPr txBox="1"/>
          <p:nvPr/>
        </p:nvSpPr>
        <p:spPr>
          <a:xfrm>
            <a:off x="5122931" y="5310469"/>
            <a:ext cx="1200697" cy="338554"/>
          </a:xfrm>
          <a:prstGeom prst="rect">
            <a:avLst/>
          </a:prstGeom>
          <a:noFill/>
        </p:spPr>
        <p:txBody>
          <a:bodyPr wrap="square">
            <a:spAutoFit/>
          </a:bodyPr>
          <a:lstStyle/>
          <a:p>
            <a:pPr algn="ctr"/>
            <a:r>
              <a:rPr lang="ja-JP" altLang="en-US" sz="800" b="1" dirty="0">
                <a:solidFill>
                  <a:schemeClr val="tx1"/>
                </a:solidFill>
                <a:latin typeface="Meiryo UI"/>
                <a:ea typeface="Meiryo UI"/>
                <a:sym typeface="Calibri"/>
              </a:rPr>
              <a:t>ウォーターショー等の</a:t>
            </a:r>
            <a:br>
              <a:rPr lang="en-US" altLang="ja-JP" sz="800" b="1" dirty="0">
                <a:solidFill>
                  <a:schemeClr val="tx1"/>
                </a:solidFill>
                <a:latin typeface="Meiryo UI"/>
                <a:ea typeface="Meiryo UI"/>
                <a:sym typeface="Calibri"/>
              </a:rPr>
            </a:br>
            <a:r>
              <a:rPr lang="ja-JP" altLang="en-US" sz="800" b="1" dirty="0">
                <a:solidFill>
                  <a:schemeClr val="tx1"/>
                </a:solidFill>
                <a:latin typeface="Meiryo UI"/>
                <a:ea typeface="Meiryo UI"/>
                <a:sym typeface="Calibri"/>
              </a:rPr>
              <a:t>プレ実施</a:t>
            </a:r>
            <a:r>
              <a:rPr lang="ja-JP" altLang="en-US" sz="800" b="1" dirty="0">
                <a:latin typeface="Meiryo UI"/>
                <a:ea typeface="Meiryo UI"/>
                <a:sym typeface="Calibri"/>
              </a:rPr>
              <a:t>（</a:t>
            </a:r>
            <a:r>
              <a:rPr lang="en-US" altLang="ja-JP" sz="800" b="1" dirty="0">
                <a:latin typeface="Meiryo UI"/>
                <a:ea typeface="Meiryo UI"/>
                <a:sym typeface="Calibri"/>
              </a:rPr>
              <a:t>3</a:t>
            </a:r>
            <a:r>
              <a:rPr lang="ja-JP" altLang="en-US" sz="800" b="1" dirty="0">
                <a:latin typeface="Meiryo UI"/>
                <a:ea typeface="Meiryo UI"/>
                <a:sym typeface="Calibri"/>
              </a:rPr>
              <a:t>月頃）</a:t>
            </a:r>
            <a:endParaRPr lang="ja-JP" altLang="en-US" sz="800" b="1" dirty="0">
              <a:solidFill>
                <a:schemeClr val="tx1"/>
              </a:solidFill>
              <a:latin typeface="Meiryo UI"/>
              <a:ea typeface="Meiryo UI"/>
              <a:sym typeface="Calibri"/>
            </a:endParaRPr>
          </a:p>
        </p:txBody>
      </p:sp>
      <p:sp>
        <p:nvSpPr>
          <p:cNvPr id="276" name="テキスト ボックス 275">
            <a:extLst>
              <a:ext uri="{FF2B5EF4-FFF2-40B4-BE49-F238E27FC236}">
                <a16:creationId xmlns:a16="http://schemas.microsoft.com/office/drawing/2014/main" id="{806BAE2D-F70A-49E6-89E7-F0F36204C3AF}"/>
              </a:ext>
            </a:extLst>
          </p:cNvPr>
          <p:cNvSpPr txBox="1"/>
          <p:nvPr/>
        </p:nvSpPr>
        <p:spPr>
          <a:xfrm>
            <a:off x="6272806" y="4632560"/>
            <a:ext cx="716897" cy="338554"/>
          </a:xfrm>
          <a:prstGeom prst="rect">
            <a:avLst/>
          </a:prstGeom>
          <a:noFill/>
        </p:spPr>
        <p:txBody>
          <a:bodyPr wrap="square">
            <a:spAutoFit/>
          </a:bodyPr>
          <a:lstStyle/>
          <a:p>
            <a:pPr algn="ctr"/>
            <a:r>
              <a:rPr lang="ja-JP" altLang="en-US" sz="800" b="1" dirty="0">
                <a:solidFill>
                  <a:schemeClr val="tx1"/>
                </a:solidFill>
                <a:latin typeface="Meiryo UI"/>
                <a:ea typeface="Meiryo UI"/>
                <a:sym typeface="Calibri"/>
              </a:rPr>
              <a:t>大阪マラソン</a:t>
            </a:r>
            <a:endParaRPr lang="en-US" altLang="ja-JP" sz="800" b="1" dirty="0">
              <a:solidFill>
                <a:schemeClr val="tx1"/>
              </a:solidFill>
              <a:latin typeface="Meiryo UI"/>
              <a:ea typeface="Meiryo UI"/>
              <a:sym typeface="Calibri"/>
            </a:endParaRPr>
          </a:p>
          <a:p>
            <a:pPr algn="ctr"/>
            <a:r>
              <a:rPr lang="ja-JP" altLang="en-US" sz="800" b="1" dirty="0">
                <a:solidFill>
                  <a:schemeClr val="tx1"/>
                </a:solidFill>
                <a:latin typeface="Meiryo UI"/>
                <a:ea typeface="Meiryo UI"/>
                <a:sym typeface="Calibri"/>
              </a:rPr>
              <a:t>（</a:t>
            </a:r>
            <a:r>
              <a:rPr lang="en-US" altLang="ja-JP" sz="800" b="1" dirty="0">
                <a:solidFill>
                  <a:schemeClr val="tx1"/>
                </a:solidFill>
                <a:latin typeface="Meiryo UI"/>
                <a:ea typeface="Meiryo UI"/>
                <a:sym typeface="Calibri"/>
              </a:rPr>
              <a:t>2</a:t>
            </a:r>
            <a:r>
              <a:rPr lang="ja-JP" altLang="en-US" sz="800" b="1" dirty="0">
                <a:solidFill>
                  <a:schemeClr val="tx1"/>
                </a:solidFill>
                <a:latin typeface="Meiryo UI"/>
                <a:ea typeface="Meiryo UI"/>
                <a:sym typeface="Calibri"/>
              </a:rPr>
              <a:t>月）</a:t>
            </a:r>
          </a:p>
        </p:txBody>
      </p:sp>
      <p:cxnSp>
        <p:nvCxnSpPr>
          <p:cNvPr id="14" name="直線コネクタ 13">
            <a:extLst>
              <a:ext uri="{FF2B5EF4-FFF2-40B4-BE49-F238E27FC236}">
                <a16:creationId xmlns:a16="http://schemas.microsoft.com/office/drawing/2014/main" id="{7FCC5154-AFA0-4CB1-BE64-882CDC4B57D5}"/>
              </a:ext>
            </a:extLst>
          </p:cNvPr>
          <p:cNvCxnSpPr/>
          <p:nvPr/>
        </p:nvCxnSpPr>
        <p:spPr>
          <a:xfrm flipV="1">
            <a:off x="1229440" y="4884829"/>
            <a:ext cx="238809" cy="170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36061433-E61E-4269-82A5-D6DBA95F2C10}"/>
              </a:ext>
            </a:extLst>
          </p:cNvPr>
          <p:cNvCxnSpPr>
            <a:cxnSpLocks/>
          </p:cNvCxnSpPr>
          <p:nvPr/>
        </p:nvCxnSpPr>
        <p:spPr>
          <a:xfrm flipV="1">
            <a:off x="6130411" y="4859194"/>
            <a:ext cx="302759" cy="2214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E68A1DDF-4EC2-4F92-9843-6109AF1BE4AC}"/>
              </a:ext>
            </a:extLst>
          </p:cNvPr>
          <p:cNvCxnSpPr>
            <a:cxnSpLocks/>
          </p:cNvCxnSpPr>
          <p:nvPr/>
        </p:nvCxnSpPr>
        <p:spPr>
          <a:xfrm flipV="1">
            <a:off x="6127215" y="5172827"/>
            <a:ext cx="238809" cy="1847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0" name="直線コネクタ 279">
            <a:extLst>
              <a:ext uri="{FF2B5EF4-FFF2-40B4-BE49-F238E27FC236}">
                <a16:creationId xmlns:a16="http://schemas.microsoft.com/office/drawing/2014/main" id="{8562EFF8-1875-4B39-B7E6-4D02732CAEC9}"/>
              </a:ext>
            </a:extLst>
          </p:cNvPr>
          <p:cNvCxnSpPr>
            <a:cxnSpLocks/>
          </p:cNvCxnSpPr>
          <p:nvPr/>
        </p:nvCxnSpPr>
        <p:spPr>
          <a:xfrm flipV="1">
            <a:off x="6912696" y="5139530"/>
            <a:ext cx="176013" cy="184738"/>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281" name="テキスト ボックス 280">
            <a:extLst>
              <a:ext uri="{FF2B5EF4-FFF2-40B4-BE49-F238E27FC236}">
                <a16:creationId xmlns:a16="http://schemas.microsoft.com/office/drawing/2014/main" id="{B1D04954-F357-40CC-BCB5-8CD8EA039C42}"/>
              </a:ext>
            </a:extLst>
          </p:cNvPr>
          <p:cNvSpPr txBox="1"/>
          <p:nvPr/>
        </p:nvSpPr>
        <p:spPr>
          <a:xfrm>
            <a:off x="6221961" y="5328764"/>
            <a:ext cx="1347048" cy="338554"/>
          </a:xfrm>
          <a:prstGeom prst="rect">
            <a:avLst/>
          </a:prstGeom>
          <a:noFill/>
        </p:spPr>
        <p:txBody>
          <a:bodyPr wrap="square">
            <a:spAutoFit/>
          </a:bodyPr>
          <a:lstStyle/>
          <a:p>
            <a:pPr algn="ctr"/>
            <a:r>
              <a:rPr lang="ja-JP" altLang="en-US" sz="800" b="1" dirty="0">
                <a:solidFill>
                  <a:schemeClr val="tx1"/>
                </a:solidFill>
                <a:latin typeface="Meiryo UI"/>
                <a:ea typeface="Meiryo UI"/>
                <a:sym typeface="Calibri"/>
              </a:rPr>
              <a:t>中之島</a:t>
            </a:r>
            <a:r>
              <a:rPr lang="en-US" altLang="ja-JP" sz="800" b="1" dirty="0">
                <a:solidFill>
                  <a:schemeClr val="tx1"/>
                </a:solidFill>
                <a:latin typeface="Meiryo UI"/>
                <a:ea typeface="Meiryo UI"/>
                <a:sym typeface="Calibri"/>
              </a:rPr>
              <a:t>GATE</a:t>
            </a:r>
          </a:p>
          <a:p>
            <a:pPr algn="ctr"/>
            <a:r>
              <a:rPr lang="ja-JP" altLang="en-US" sz="800" b="1" dirty="0">
                <a:solidFill>
                  <a:schemeClr val="tx1"/>
                </a:solidFill>
                <a:latin typeface="Meiryo UI"/>
                <a:ea typeface="Meiryo UI"/>
                <a:sym typeface="Calibri"/>
              </a:rPr>
              <a:t>ターミナル開業</a:t>
            </a:r>
            <a:r>
              <a:rPr lang="ja-JP" altLang="en-US" sz="800" b="1" dirty="0">
                <a:latin typeface="Meiryo UI"/>
                <a:ea typeface="Meiryo UI"/>
                <a:sym typeface="Calibri"/>
              </a:rPr>
              <a:t>（</a:t>
            </a:r>
            <a:r>
              <a:rPr lang="en-US" altLang="ja-JP" sz="800" b="1" dirty="0">
                <a:latin typeface="Meiryo UI"/>
                <a:ea typeface="Meiryo UI"/>
                <a:sym typeface="Calibri"/>
              </a:rPr>
              <a:t>4</a:t>
            </a:r>
            <a:r>
              <a:rPr lang="ja-JP" altLang="en-US" sz="800" b="1" dirty="0">
                <a:latin typeface="Meiryo UI"/>
                <a:ea typeface="Meiryo UI"/>
                <a:sym typeface="Calibri"/>
              </a:rPr>
              <a:t>月）</a:t>
            </a:r>
            <a:endParaRPr lang="ja-JP" altLang="en-US" sz="800" b="1" dirty="0">
              <a:solidFill>
                <a:schemeClr val="tx1"/>
              </a:solidFill>
              <a:latin typeface="Meiryo UI"/>
              <a:ea typeface="Meiryo UI"/>
              <a:sym typeface="Calibri"/>
            </a:endParaRPr>
          </a:p>
        </p:txBody>
      </p:sp>
      <p:sp>
        <p:nvSpPr>
          <p:cNvPr id="82" name="テキスト ボックス 81">
            <a:extLst>
              <a:ext uri="{FF2B5EF4-FFF2-40B4-BE49-F238E27FC236}">
                <a16:creationId xmlns:a16="http://schemas.microsoft.com/office/drawing/2014/main" id="{06E7AAD4-0FF4-41D0-8196-51284F4BFD21}"/>
              </a:ext>
            </a:extLst>
          </p:cNvPr>
          <p:cNvSpPr txBox="1"/>
          <p:nvPr/>
        </p:nvSpPr>
        <p:spPr>
          <a:xfrm>
            <a:off x="3973753" y="5741541"/>
            <a:ext cx="517498"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➓∼</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84" name="四角形: 角を丸くする 83">
            <a:extLst>
              <a:ext uri="{FF2B5EF4-FFF2-40B4-BE49-F238E27FC236}">
                <a16:creationId xmlns:a16="http://schemas.microsoft.com/office/drawing/2014/main" id="{B59DE7E2-EDB3-4D24-B624-473163884B32}"/>
              </a:ext>
            </a:extLst>
          </p:cNvPr>
          <p:cNvSpPr/>
          <p:nvPr/>
        </p:nvSpPr>
        <p:spPr>
          <a:xfrm>
            <a:off x="7181580" y="5014578"/>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5" name="グループ化 84">
            <a:extLst>
              <a:ext uri="{FF2B5EF4-FFF2-40B4-BE49-F238E27FC236}">
                <a16:creationId xmlns:a16="http://schemas.microsoft.com/office/drawing/2014/main" id="{45F2C916-D91C-4B71-A19F-CDA175925606}"/>
              </a:ext>
            </a:extLst>
          </p:cNvPr>
          <p:cNvGrpSpPr/>
          <p:nvPr/>
        </p:nvGrpSpPr>
        <p:grpSpPr>
          <a:xfrm>
            <a:off x="7285995" y="4572368"/>
            <a:ext cx="2704242" cy="453986"/>
            <a:chOff x="7305812" y="5691106"/>
            <a:chExt cx="2704242" cy="453986"/>
          </a:xfrm>
        </p:grpSpPr>
        <p:sp>
          <p:nvSpPr>
            <p:cNvPr id="86" name="テキスト ボックス 85">
              <a:extLst>
                <a:ext uri="{FF2B5EF4-FFF2-40B4-BE49-F238E27FC236}">
                  <a16:creationId xmlns:a16="http://schemas.microsoft.com/office/drawing/2014/main" id="{ECABF104-8A01-4E4D-87E2-F24AA553DF84}"/>
                </a:ext>
              </a:extLst>
            </p:cNvPr>
            <p:cNvSpPr txBox="1"/>
            <p:nvPr/>
          </p:nvSpPr>
          <p:spPr>
            <a:xfrm>
              <a:off x="7987049" y="5691106"/>
              <a:ext cx="2023005"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大阪国際文化芸術プロジェクト</a:t>
              </a:r>
            </a:p>
            <a:p>
              <a:r>
                <a:rPr lang="ja-JP" altLang="en-US" sz="810" b="1" dirty="0">
                  <a:latin typeface="Meiryo UI" panose="020B0604030504040204" pitchFamily="50" charset="-128"/>
                  <a:ea typeface="Meiryo UI" panose="020B0604030504040204" pitchFamily="50" charset="-128"/>
                </a:rPr>
                <a:t>大阪・光の饗宴</a:t>
              </a:r>
            </a:p>
            <a:p>
              <a:r>
                <a:rPr lang="ja-JP" altLang="en-US" sz="810" b="1" dirty="0">
                  <a:latin typeface="Meiryo UI" panose="020B0604030504040204" pitchFamily="50" charset="-128"/>
                  <a:ea typeface="Meiryo UI" panose="020B0604030504040204" pitchFamily="50" charset="-128"/>
                </a:rPr>
                <a:t>（御堂筋イルミネーションなどの点灯）</a:t>
              </a:r>
              <a:endParaRPr lang="en-US" altLang="ja-JP" sz="810" b="1" dirty="0">
                <a:latin typeface="Meiryo UI" panose="020B0604030504040204" pitchFamily="50" charset="-128"/>
                <a:ea typeface="Meiryo UI" panose="020B0604030504040204" pitchFamily="50" charset="-128"/>
              </a:endParaRPr>
            </a:p>
          </p:txBody>
        </p:sp>
        <p:sp>
          <p:nvSpPr>
            <p:cNvPr id="87" name="四角形: 角を丸くする 86">
              <a:extLst>
                <a:ext uri="{FF2B5EF4-FFF2-40B4-BE49-F238E27FC236}">
                  <a16:creationId xmlns:a16="http://schemas.microsoft.com/office/drawing/2014/main" id="{47485826-D856-4A60-9A51-48CF95373341}"/>
                </a:ext>
              </a:extLst>
            </p:cNvPr>
            <p:cNvSpPr/>
            <p:nvPr/>
          </p:nvSpPr>
          <p:spPr>
            <a:xfrm>
              <a:off x="7305812" y="578221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89" name="テキスト ボックス 88">
            <a:extLst>
              <a:ext uri="{FF2B5EF4-FFF2-40B4-BE49-F238E27FC236}">
                <a16:creationId xmlns:a16="http://schemas.microsoft.com/office/drawing/2014/main" id="{07EDE32F-47DA-477B-8332-4C7FF532787E}"/>
              </a:ext>
            </a:extLst>
          </p:cNvPr>
          <p:cNvSpPr txBox="1"/>
          <p:nvPr/>
        </p:nvSpPr>
        <p:spPr>
          <a:xfrm>
            <a:off x="5602383" y="5726244"/>
            <a:ext cx="1200697" cy="461665"/>
          </a:xfrm>
          <a:prstGeom prst="rect">
            <a:avLst/>
          </a:prstGeom>
          <a:noFill/>
        </p:spPr>
        <p:txBody>
          <a:bodyPr wrap="square">
            <a:spAutoFit/>
          </a:bodyPr>
          <a:lstStyle/>
          <a:p>
            <a:pPr algn="ctr"/>
            <a:r>
              <a:rPr lang="ja-JP" altLang="en-US" sz="800" b="1" dirty="0">
                <a:latin typeface="Meiryo UI"/>
                <a:ea typeface="Meiryo UI"/>
                <a:sym typeface="Calibri"/>
              </a:rPr>
              <a:t>大阪</a:t>
            </a:r>
            <a:r>
              <a:rPr lang="en-US" altLang="ja-JP" sz="800" b="1" dirty="0">
                <a:latin typeface="Meiryo UI"/>
                <a:ea typeface="Meiryo UI"/>
                <a:sym typeface="Calibri"/>
              </a:rPr>
              <a:t>DC</a:t>
            </a:r>
          </a:p>
          <a:p>
            <a:pPr algn="ctr"/>
            <a:r>
              <a:rPr lang="ja-JP" altLang="en-US" sz="800" b="1" dirty="0">
                <a:latin typeface="Meiryo UI"/>
                <a:ea typeface="Meiryo UI"/>
                <a:sym typeface="Calibri"/>
              </a:rPr>
              <a:t>オープニングイベント（３月）</a:t>
            </a:r>
          </a:p>
        </p:txBody>
      </p:sp>
      <p:cxnSp>
        <p:nvCxnSpPr>
          <p:cNvPr id="90" name="直線コネクタ 89">
            <a:extLst>
              <a:ext uri="{FF2B5EF4-FFF2-40B4-BE49-F238E27FC236}">
                <a16:creationId xmlns:a16="http://schemas.microsoft.com/office/drawing/2014/main" id="{B5BDE5B2-7DD7-4338-9B32-12FB6E1FE88F}"/>
              </a:ext>
            </a:extLst>
          </p:cNvPr>
          <p:cNvCxnSpPr>
            <a:cxnSpLocks/>
          </p:cNvCxnSpPr>
          <p:nvPr/>
        </p:nvCxnSpPr>
        <p:spPr>
          <a:xfrm flipH="1" flipV="1">
            <a:off x="6487557" y="6038892"/>
            <a:ext cx="231200" cy="1369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E36AEE37-5489-44F2-8704-BFCC4D326A6A}"/>
              </a:ext>
            </a:extLst>
          </p:cNvPr>
          <p:cNvSpPr txBox="1"/>
          <p:nvPr/>
        </p:nvSpPr>
        <p:spPr>
          <a:xfrm>
            <a:off x="7572746" y="5323519"/>
            <a:ext cx="1689764" cy="395646"/>
          </a:xfrm>
          <a:prstGeom prst="rect">
            <a:avLst/>
          </a:prstGeom>
          <a:solidFill>
            <a:schemeClr val="bg1"/>
          </a:solidFill>
          <a:ln cap="rnd">
            <a:solidFill>
              <a:srgbClr val="FF0000"/>
            </a:solidFill>
            <a:prstDash val="dash"/>
            <a:round/>
          </a:ln>
        </p:spPr>
        <p:txBody>
          <a:bodyPr wrap="square" anchor="ctr">
            <a:noAutofit/>
          </a:bodyPr>
          <a:lstStyle/>
          <a:p>
            <a:pPr algn="ctr"/>
            <a:r>
              <a:rPr lang="ja-JP" altLang="en-US" sz="810" b="1" dirty="0">
                <a:latin typeface="Meiryo UI" panose="020B0604030504040204" pitchFamily="50" charset="-128"/>
                <a:ea typeface="Meiryo UI" panose="020B0604030504040204" pitchFamily="50" charset="-128"/>
              </a:rPr>
              <a:t>大阪ウィークにおける魅力発信、</a:t>
            </a:r>
            <a:endParaRPr lang="en-US" altLang="ja-JP" sz="810" b="1" dirty="0">
              <a:latin typeface="Meiryo UI" panose="020B0604030504040204" pitchFamily="50" charset="-128"/>
              <a:ea typeface="Meiryo UI" panose="020B0604030504040204" pitchFamily="50" charset="-128"/>
            </a:endParaRPr>
          </a:p>
          <a:p>
            <a:pPr algn="ctr"/>
            <a:r>
              <a:rPr lang="ja-JP" altLang="en-US" sz="810" b="1" dirty="0">
                <a:latin typeface="Meiryo UI" panose="020B0604030504040204" pitchFamily="50" charset="-128"/>
                <a:ea typeface="Meiryo UI" panose="020B0604030504040204" pitchFamily="50" charset="-128"/>
              </a:rPr>
              <a:t>誘客・周遊促進イベントの開催</a:t>
            </a:r>
          </a:p>
        </p:txBody>
      </p:sp>
      <p:sp>
        <p:nvSpPr>
          <p:cNvPr id="69" name="吹き出し: 角を丸めた四角形 68">
            <a:extLst>
              <a:ext uri="{FF2B5EF4-FFF2-40B4-BE49-F238E27FC236}">
                <a16:creationId xmlns:a16="http://schemas.microsoft.com/office/drawing/2014/main" id="{6818434C-BF17-4AC6-AC18-CE34A3EE7E13}"/>
              </a:ext>
            </a:extLst>
          </p:cNvPr>
          <p:cNvSpPr/>
          <p:nvPr/>
        </p:nvSpPr>
        <p:spPr>
          <a:xfrm>
            <a:off x="2433310" y="5235821"/>
            <a:ext cx="1952431" cy="318494"/>
          </a:xfrm>
          <a:prstGeom prst="wedgeRoundRectCallout">
            <a:avLst>
              <a:gd name="adj1" fmla="val -38040"/>
              <a:gd name="adj2" fmla="val -94250"/>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大阪国際文化芸術プロジェクト</a:t>
            </a:r>
          </a:p>
        </p:txBody>
      </p:sp>
      <p:sp>
        <p:nvSpPr>
          <p:cNvPr id="70" name="テキスト ボックス 69">
            <a:extLst>
              <a:ext uri="{FF2B5EF4-FFF2-40B4-BE49-F238E27FC236}">
                <a16:creationId xmlns:a16="http://schemas.microsoft.com/office/drawing/2014/main" id="{461D5977-AC6E-4188-94B7-989DA9AD7B99}"/>
              </a:ext>
            </a:extLst>
          </p:cNvPr>
          <p:cNvSpPr txBox="1"/>
          <p:nvPr/>
        </p:nvSpPr>
        <p:spPr>
          <a:xfrm>
            <a:off x="2410018" y="5198491"/>
            <a:ext cx="517498"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9" name="スライド番号プレースホルダー 8">
            <a:extLst>
              <a:ext uri="{FF2B5EF4-FFF2-40B4-BE49-F238E27FC236}">
                <a16:creationId xmlns:a16="http://schemas.microsoft.com/office/drawing/2014/main" id="{BCFF976D-BCC7-4EF3-98B8-8FB826C0BA93}"/>
              </a:ext>
            </a:extLst>
          </p:cNvPr>
          <p:cNvSpPr>
            <a:spLocks noGrp="1"/>
          </p:cNvSpPr>
          <p:nvPr>
            <p:ph type="sldNum" sz="quarter" idx="4"/>
          </p:nvPr>
        </p:nvSpPr>
        <p:spPr/>
        <p:txBody>
          <a:bodyPr/>
          <a:lstStyle/>
          <a:p>
            <a:fld id="{199F5BD4-B66A-4E5C-B460-3CA44F38002D}" type="slidenum">
              <a:rPr lang="ja-JP" altLang="en-US" smtClean="0"/>
              <a:pPr/>
              <a:t>30</a:t>
            </a:fld>
            <a:endParaRPr lang="ja-JP" altLang="en-US"/>
          </a:p>
        </p:txBody>
      </p:sp>
    </p:spTree>
    <p:extLst>
      <p:ext uri="{BB962C8B-B14F-4D97-AF65-F5344CB8AC3E}">
        <p14:creationId xmlns:p14="http://schemas.microsoft.com/office/powerpoint/2010/main" val="15357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133600" y="939800"/>
            <a:ext cx="7541342" cy="712788"/>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大阪国際文化芸術プロジェクト</a:t>
            </a:r>
            <a:br>
              <a:rPr lang="en-US" altLang="ja-JP" sz="32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（文化芸術の活性化・魅力発信）</a:t>
            </a:r>
            <a:endParaRPr lang="ja-JP" altLang="en-US" sz="3200"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20221" y="1903649"/>
            <a:ext cx="5002727" cy="3029180"/>
            <a:chOff x="5265560" y="1499418"/>
            <a:chExt cx="6676545" cy="2264696"/>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2264696"/>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22099"/>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20221" y="5035450"/>
            <a:ext cx="5002727" cy="1498118"/>
            <a:chOff x="5221106" y="3212522"/>
            <a:chExt cx="6651247" cy="1288497"/>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21106" y="3212522"/>
              <a:ext cx="6651247" cy="1288497"/>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54157" y="3253881"/>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95510" y="5383749"/>
            <a:ext cx="4860874" cy="1145211"/>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・引き続き、文化芸術プログラムを展開</a:t>
            </a:r>
          </a:p>
          <a:p>
            <a:r>
              <a:rPr lang="ja-JP" altLang="en-US" sz="1463" dirty="0">
                <a:latin typeface="BIZ UDPゴシック" panose="020B0400000000000000" pitchFamily="50" charset="-128"/>
                <a:ea typeface="BIZ UDPゴシック" panose="020B0400000000000000" pitchFamily="50" charset="-128"/>
              </a:rPr>
              <a:t>・令和７年度は万博開幕にあわせプログラムを展開</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・「大阪ウィーク」で大阪の文化芸術を発信するイベントを</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実施</a:t>
            </a: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508938" y="1755206"/>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4428000" cy="1241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24" name="グループ化 23">
            <a:extLst>
              <a:ext uri="{FF2B5EF4-FFF2-40B4-BE49-F238E27FC236}">
                <a16:creationId xmlns:a16="http://schemas.microsoft.com/office/drawing/2014/main" id="{4A127E0F-0680-43C8-9416-2D4274F36C06}"/>
              </a:ext>
            </a:extLst>
          </p:cNvPr>
          <p:cNvGrpSpPr/>
          <p:nvPr/>
        </p:nvGrpSpPr>
        <p:grpSpPr>
          <a:xfrm>
            <a:off x="312205" y="259048"/>
            <a:ext cx="6709380" cy="452920"/>
            <a:chOff x="312205" y="259048"/>
            <a:chExt cx="6709380" cy="452920"/>
          </a:xfrm>
        </p:grpSpPr>
        <p:sp>
          <p:nvSpPr>
            <p:cNvPr id="36" name="タイトル 2">
              <a:extLst>
                <a:ext uri="{FF2B5EF4-FFF2-40B4-BE49-F238E27FC236}">
                  <a16:creationId xmlns:a16="http://schemas.microsoft.com/office/drawing/2014/main" id="{BDB077DC-472E-435A-8743-861EAB678CDC}"/>
                </a:ext>
              </a:extLst>
            </p:cNvPr>
            <p:cNvSpPr txBox="1">
              <a:spLocks/>
            </p:cNvSpPr>
            <p:nvPr/>
          </p:nvSpPr>
          <p:spPr>
            <a:xfrm>
              <a:off x="751776" y="259048"/>
              <a:ext cx="62698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多様な都市魅力の発信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lang="ja-JP" altLang="en-US" sz="1600" b="1" dirty="0">
                  <a:latin typeface="BIZ UDPゴシック" panose="020B0400000000000000" pitchFamily="50" charset="-128"/>
                  <a:ea typeface="BIZ UDPゴシック" panose="020B0400000000000000" pitchFamily="50" charset="-128"/>
                  <a:cs typeface="+mn-cs"/>
                </a:rPr>
                <a:t>魅力発信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7" name="図 36">
              <a:extLst>
                <a:ext uri="{FF2B5EF4-FFF2-40B4-BE49-F238E27FC236}">
                  <a16:creationId xmlns:a16="http://schemas.microsoft.com/office/drawing/2014/main" id="{09968812-AE78-4EE6-919A-BD5C0487DB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32" name="テキスト ボックス 31">
            <a:extLst>
              <a:ext uri="{FF2B5EF4-FFF2-40B4-BE49-F238E27FC236}">
                <a16:creationId xmlns:a16="http://schemas.microsoft.com/office/drawing/2014/main" id="{51AF6AE8-608D-4572-9BA5-7E798DD411E0}"/>
              </a:ext>
            </a:extLst>
          </p:cNvPr>
          <p:cNvSpPr txBox="1"/>
          <p:nvPr/>
        </p:nvSpPr>
        <p:spPr>
          <a:xfrm>
            <a:off x="4673197" y="2221659"/>
            <a:ext cx="4836887" cy="2595573"/>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・令和５年度より、多彩で豊かな大阪の文化芸術の魅力　</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発信を強化する「大阪国際文化芸術プロジェクト」を実施</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・令和６年度は、府内の劇場やホール、公園等で</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上方伝統芸能や演芸、音楽、アートなど様々な文化芸術</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プログラムを開催</a:t>
            </a:r>
            <a:endParaRPr lang="en-US" altLang="ja-JP" sz="1463"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en-US" altLang="ja-JP" sz="1200" dirty="0">
                <a:latin typeface="BIZ UDPゴシック" panose="020B0400000000000000" pitchFamily="50" charset="-128"/>
                <a:ea typeface="BIZ UDPゴシック" panose="020B0400000000000000" pitchFamily="50" charset="-128"/>
              </a:rPr>
              <a:t>OSAKA ART Showcase Leading To 2025</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9/21</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200" dirty="0">
                <a:latin typeface="BIZ UDPゴシック" panose="020B0400000000000000" pitchFamily="50" charset="-128"/>
                <a:ea typeface="BIZ UDPゴシック" panose="020B0400000000000000" pitchFamily="50" charset="-128"/>
              </a:rPr>
              <a:t>大阪城西の丸薪能</a:t>
            </a:r>
            <a:r>
              <a:rPr lang="en-US" altLang="ja-JP" sz="1200" dirty="0">
                <a:latin typeface="BIZ UDPゴシック" panose="020B0400000000000000" pitchFamily="50" charset="-128"/>
                <a:ea typeface="BIZ UDPゴシック" panose="020B0400000000000000" pitchFamily="50" charset="-128"/>
              </a:rPr>
              <a:t>2024</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10/12</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ART </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MUSIC</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WEEKEND</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10/12</a:t>
            </a:r>
            <a:r>
              <a:rPr lang="ja-JP" altLang="en-US" sz="1200" dirty="0">
                <a:latin typeface="BIZ UDPゴシック" panose="020B0400000000000000" pitchFamily="50" charset="-128"/>
                <a:ea typeface="BIZ UDPゴシック" panose="020B0400000000000000" pitchFamily="50" charset="-128"/>
              </a:rPr>
              <a:t>～１４、１９）</a:t>
            </a:r>
            <a:endParaRPr lang="en-US" altLang="ja-JP" sz="12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200" dirty="0">
                <a:latin typeface="BIZ UDPゴシック" panose="020B0400000000000000" pitchFamily="50" charset="-128"/>
                <a:ea typeface="BIZ UDPゴシック" panose="020B0400000000000000" pitchFamily="50" charset="-128"/>
              </a:rPr>
              <a:t>レビュー</a:t>
            </a:r>
            <a:r>
              <a:rPr lang="en-US" altLang="ja-JP" sz="1200" dirty="0">
                <a:latin typeface="BIZ UDPゴシック" panose="020B0400000000000000" pitchFamily="50" charset="-128"/>
                <a:ea typeface="BIZ UDPゴシック" panose="020B0400000000000000" pitchFamily="50" charset="-128"/>
              </a:rPr>
              <a:t>Road to 2025!! </a:t>
            </a:r>
            <a:r>
              <a:rPr lang="ja-JP" altLang="en-US" sz="1200" dirty="0">
                <a:latin typeface="BIZ UDPゴシック" panose="020B0400000000000000" pitchFamily="50" charset="-128"/>
                <a:ea typeface="BIZ UDPゴシック" panose="020B0400000000000000" pitchFamily="50" charset="-128"/>
              </a:rPr>
              <a:t>（１１</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２１～２４）</a:t>
            </a:r>
            <a:endParaRPr lang="en-US" altLang="ja-JP" sz="12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200" dirty="0">
                <a:latin typeface="BIZ UDPゴシック" panose="020B0400000000000000" pitchFamily="50" charset="-128"/>
                <a:ea typeface="BIZ UDPゴシック" panose="020B0400000000000000" pitchFamily="50" charset="-128"/>
              </a:rPr>
              <a:t>第五回　大阪落語祭 （１１</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２４～３０）</a:t>
            </a:r>
            <a:endParaRPr lang="en-US" altLang="ja-JP" sz="12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zh-TW" altLang="en-US" sz="1200" dirty="0">
                <a:latin typeface="BIZ UDPゴシック" panose="020B0400000000000000" pitchFamily="50" charset="-128"/>
                <a:ea typeface="BIZ UDPゴシック" panose="020B0400000000000000" pitchFamily="50" charset="-128"/>
              </a:rPr>
              <a:t>立春歌舞伎特別公演 </a:t>
            </a:r>
            <a:r>
              <a:rPr lang="ja-JP" altLang="en-US" sz="1200" dirty="0">
                <a:latin typeface="BIZ UDPゴシック" panose="020B0400000000000000" pitchFamily="50" charset="-128"/>
                <a:ea typeface="BIZ UDPゴシック" panose="020B0400000000000000" pitchFamily="50" charset="-128"/>
              </a:rPr>
              <a:t>（２０２５</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２</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１～２</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１６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２</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７休演）　など</a:t>
            </a:r>
            <a:endParaRPr lang="en-US" altLang="zh-TW" sz="1200" dirty="0">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392A859F-129C-4AB2-BA56-B23F1B575F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2537" y="4191452"/>
            <a:ext cx="2759678" cy="1207359"/>
          </a:xfrm>
          <a:prstGeom prst="rect">
            <a:avLst/>
          </a:prstGeom>
        </p:spPr>
      </p:pic>
      <p:pic>
        <p:nvPicPr>
          <p:cNvPr id="34" name="図 33">
            <a:extLst>
              <a:ext uri="{FF2B5EF4-FFF2-40B4-BE49-F238E27FC236}">
                <a16:creationId xmlns:a16="http://schemas.microsoft.com/office/drawing/2014/main" id="{99C7E10C-38A5-42F2-918F-18051DADE5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51829" y="1932546"/>
            <a:ext cx="2327278" cy="1018185"/>
          </a:xfrm>
          <a:prstGeom prst="rect">
            <a:avLst/>
          </a:prstGeom>
        </p:spPr>
      </p:pic>
      <p:pic>
        <p:nvPicPr>
          <p:cNvPr id="35" name="図 34">
            <a:extLst>
              <a:ext uri="{FF2B5EF4-FFF2-40B4-BE49-F238E27FC236}">
                <a16:creationId xmlns:a16="http://schemas.microsoft.com/office/drawing/2014/main" id="{E0C88ADA-0998-4F27-815C-4B54E9832B8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2537" y="1932780"/>
            <a:ext cx="1517600" cy="2147404"/>
          </a:xfrm>
          <a:prstGeom prst="rect">
            <a:avLst/>
          </a:prstGeom>
        </p:spPr>
      </p:pic>
      <p:pic>
        <p:nvPicPr>
          <p:cNvPr id="38" name="図 37">
            <a:extLst>
              <a:ext uri="{FF2B5EF4-FFF2-40B4-BE49-F238E27FC236}">
                <a16:creationId xmlns:a16="http://schemas.microsoft.com/office/drawing/2014/main" id="{A765ECEC-D7E2-49E1-847A-1AA57C5B69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51829" y="3061999"/>
            <a:ext cx="2327278" cy="1018185"/>
          </a:xfrm>
          <a:prstGeom prst="rect">
            <a:avLst/>
          </a:prstGeom>
        </p:spPr>
      </p:pic>
      <p:pic>
        <p:nvPicPr>
          <p:cNvPr id="39" name="図 38">
            <a:extLst>
              <a:ext uri="{FF2B5EF4-FFF2-40B4-BE49-F238E27FC236}">
                <a16:creationId xmlns:a16="http://schemas.microsoft.com/office/drawing/2014/main" id="{CB82E245-BD2C-4540-92C0-2EB9526FC21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311153" y="933509"/>
            <a:ext cx="687589" cy="725369"/>
          </a:xfrm>
          <a:prstGeom prst="rect">
            <a:avLst/>
          </a:prstGeom>
        </p:spPr>
      </p:pic>
      <p:pic>
        <p:nvPicPr>
          <p:cNvPr id="7" name="図 6">
            <a:extLst>
              <a:ext uri="{FF2B5EF4-FFF2-40B4-BE49-F238E27FC236}">
                <a16:creationId xmlns:a16="http://schemas.microsoft.com/office/drawing/2014/main" id="{E3DFB16D-CD00-45F1-ACD9-46EEF8CC5C7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19429" y="5321601"/>
            <a:ext cx="2759678" cy="1207359"/>
          </a:xfrm>
          <a:prstGeom prst="rect">
            <a:avLst/>
          </a:prstGeom>
        </p:spPr>
      </p:pic>
      <p:sp>
        <p:nvSpPr>
          <p:cNvPr id="13" name="スライド番号プレースホルダー 12">
            <a:extLst>
              <a:ext uri="{FF2B5EF4-FFF2-40B4-BE49-F238E27FC236}">
                <a16:creationId xmlns:a16="http://schemas.microsoft.com/office/drawing/2014/main" id="{BD339DE4-D963-4B3B-B033-512C4B3F9E60}"/>
              </a:ext>
            </a:extLst>
          </p:cNvPr>
          <p:cNvSpPr>
            <a:spLocks noGrp="1"/>
          </p:cNvSpPr>
          <p:nvPr>
            <p:ph type="sldNum" sz="quarter" idx="4"/>
          </p:nvPr>
        </p:nvSpPr>
        <p:spPr/>
        <p:txBody>
          <a:bodyPr/>
          <a:lstStyle/>
          <a:p>
            <a:fld id="{199F5BD4-B66A-4E5C-B460-3CA44F38002D}" type="slidenum">
              <a:rPr lang="ja-JP" altLang="en-US" smtClean="0"/>
              <a:pPr/>
              <a:t>31</a:t>
            </a:fld>
            <a:endParaRPr lang="ja-JP" altLang="en-US"/>
          </a:p>
        </p:txBody>
      </p:sp>
    </p:spTree>
    <p:extLst>
      <p:ext uri="{BB962C8B-B14F-4D97-AF65-F5344CB8AC3E}">
        <p14:creationId xmlns:p14="http://schemas.microsoft.com/office/powerpoint/2010/main" val="237304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133600" y="939800"/>
            <a:ext cx="7541342" cy="712788"/>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御堂筋を活用した大阪の魅力発信</a:t>
            </a:r>
            <a:br>
              <a:rPr lang="en-US" altLang="ja-JP" sz="32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御堂筋ランウェイ／大阪・光の饗宴</a:t>
            </a:r>
            <a:endParaRPr lang="ja-JP" altLang="en-US" sz="3200" b="1" strike="sngStrike" dirty="0">
              <a:highlight>
                <a:srgbClr val="FFFF00"/>
              </a:highlight>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384" y="2035269"/>
            <a:ext cx="5002727" cy="3016594"/>
            <a:chOff x="5265560" y="1499418"/>
            <a:chExt cx="6676545" cy="2060605"/>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2060605"/>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82675"/>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672216" y="2559110"/>
            <a:ext cx="5002726" cy="1761671"/>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■御堂筋ランウェイ</a:t>
            </a:r>
            <a:r>
              <a:rPr lang="en-US" altLang="ja-JP" sz="1463" dirty="0">
                <a:latin typeface="BIZ UDPゴシック" panose="020B0400000000000000" pitchFamily="50" charset="-128"/>
                <a:ea typeface="BIZ UDPゴシック" panose="020B0400000000000000" pitchFamily="50" charset="-128"/>
              </a:rPr>
              <a:t>2024</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11/3</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2025</a:t>
            </a:r>
            <a:r>
              <a:rPr lang="ja-JP" altLang="en-US" sz="1463" dirty="0">
                <a:latin typeface="BIZ UDPゴシック" panose="020B0400000000000000" pitchFamily="50" charset="-128"/>
                <a:ea typeface="BIZ UDPゴシック" panose="020B0400000000000000" pitchFamily="50" charset="-128"/>
              </a:rPr>
              <a:t>年大阪・関西万博のプロモーションを行うとともに</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例年よりも実施区間を延長するなど 内容を充実して実施</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■大阪・光の饗宴</a:t>
            </a:r>
            <a:r>
              <a:rPr lang="en-US" altLang="ja-JP" sz="1463" dirty="0">
                <a:latin typeface="BIZ UDPゴシック" panose="020B0400000000000000" pitchFamily="50" charset="-128"/>
                <a:ea typeface="BIZ UDPゴシック" panose="020B0400000000000000" pitchFamily="50" charset="-128"/>
              </a:rPr>
              <a:t>2024</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11/3</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・大阪のシンボルストリート・御堂筋で実施する「御堂筋</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イルミネーション」と中之島で繰り広げられる「</a:t>
            </a:r>
            <a:r>
              <a:rPr lang="en-US" altLang="ja-JP" sz="1463" dirty="0">
                <a:latin typeface="BIZ UDPゴシック" panose="020B0400000000000000" pitchFamily="50" charset="-128"/>
                <a:ea typeface="BIZ UDPゴシック" panose="020B0400000000000000" pitchFamily="50" charset="-128"/>
              </a:rPr>
              <a:t>OSAKA</a:t>
            </a:r>
          </a:p>
          <a:p>
            <a:r>
              <a:rPr lang="ja-JP" altLang="en-US" sz="1463" dirty="0">
                <a:latin typeface="BIZ UDPゴシック" panose="020B0400000000000000" pitchFamily="50" charset="-128"/>
                <a:ea typeface="BIZ UDPゴシック" panose="020B0400000000000000" pitchFamily="50" charset="-128"/>
              </a:rPr>
              <a:t>　光のルネサンス」の</a:t>
            </a:r>
            <a:r>
              <a:rPr lang="en-US" altLang="ja-JP" sz="1463" dirty="0">
                <a:latin typeface="BIZ UDPゴシック" panose="020B0400000000000000" pitchFamily="50" charset="-128"/>
                <a:ea typeface="BIZ UDPゴシック" panose="020B0400000000000000" pitchFamily="50" charset="-128"/>
              </a:rPr>
              <a:t>2</a:t>
            </a:r>
            <a:r>
              <a:rPr lang="ja-JP" altLang="en-US" sz="1463" dirty="0">
                <a:latin typeface="BIZ UDPゴシック" panose="020B0400000000000000" pitchFamily="50" charset="-128"/>
                <a:ea typeface="BIZ UDPゴシック" panose="020B0400000000000000" pitchFamily="50" charset="-128"/>
              </a:rPr>
              <a:t>つのコアプログラムをはじめとした</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光の一大イベントを開催</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463" dirty="0">
                <a:latin typeface="BIZ UDPゴシック" panose="020B0400000000000000" pitchFamily="50" charset="-128"/>
                <a:ea typeface="BIZ UDPゴシック" panose="020B0400000000000000" pitchFamily="50" charset="-128"/>
              </a:rPr>
              <a:t>御堂筋イルミネーション（</a:t>
            </a:r>
            <a:r>
              <a:rPr lang="en-US" altLang="ja-JP" sz="1463" dirty="0">
                <a:latin typeface="BIZ UDPゴシック" panose="020B0400000000000000" pitchFamily="50" charset="-128"/>
                <a:ea typeface="BIZ UDPゴシック" panose="020B0400000000000000" pitchFamily="50" charset="-128"/>
              </a:rPr>
              <a:t>11/3</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12/31</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en-US" altLang="ja-JP" sz="1463" dirty="0">
                <a:latin typeface="BIZ UDPゴシック" panose="020B0400000000000000" pitchFamily="50" charset="-128"/>
                <a:ea typeface="BIZ UDPゴシック" panose="020B0400000000000000" pitchFamily="50" charset="-128"/>
              </a:rPr>
              <a:t>OSAKA</a:t>
            </a:r>
            <a:r>
              <a:rPr lang="ja-JP" altLang="en-US" sz="1463" dirty="0">
                <a:latin typeface="BIZ UDPゴシック" panose="020B0400000000000000" pitchFamily="50" charset="-128"/>
                <a:ea typeface="BIZ UDPゴシック" panose="020B0400000000000000" pitchFamily="50" charset="-128"/>
              </a:rPr>
              <a:t>光のルネサンス（</a:t>
            </a:r>
            <a:r>
              <a:rPr lang="en-US" altLang="ja-JP" sz="1463" dirty="0">
                <a:latin typeface="BIZ UDPゴシック" panose="020B0400000000000000" pitchFamily="50" charset="-128"/>
                <a:ea typeface="BIZ UDPゴシック" panose="020B0400000000000000" pitchFamily="50" charset="-128"/>
              </a:rPr>
              <a:t>12/14</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12/25</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384" y="5228103"/>
            <a:ext cx="5002727" cy="1051668"/>
            <a:chOff x="5265560" y="3082083"/>
            <a:chExt cx="6651247" cy="1156089"/>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3082083"/>
              <a:ext cx="6651247" cy="1156089"/>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4388" y="3139107"/>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80368" y="5560038"/>
            <a:ext cx="4954872" cy="591456"/>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・令和７年度は、万博の開幕にあわせ４月から「御堂筋イルミ</a:t>
            </a:r>
            <a:endParaRPr lang="en-US" altLang="ja-JP" sz="1463" dirty="0">
              <a:latin typeface="BIZ UDPゴシック" panose="020B0400000000000000" pitchFamily="50" charset="-128"/>
              <a:ea typeface="BIZ UDPゴシック" panose="020B0400000000000000" pitchFamily="50" charset="-128"/>
            </a:endParaRPr>
          </a:p>
          <a:p>
            <a:r>
              <a:rPr lang="en-US" altLang="ja-JP" sz="1463" dirty="0">
                <a:latin typeface="BIZ UDPゴシック" panose="020B0400000000000000" pitchFamily="50" charset="-128"/>
                <a:ea typeface="BIZ UDPゴシック" panose="020B0400000000000000" pitchFamily="50" charset="-128"/>
              </a:rPr>
              <a:t>  </a:t>
            </a:r>
            <a:r>
              <a:rPr lang="ja-JP" altLang="en-US" sz="1463" dirty="0">
                <a:latin typeface="BIZ UDPゴシック" panose="020B0400000000000000" pitchFamily="50" charset="-128"/>
                <a:ea typeface="BIZ UDPゴシック" panose="020B0400000000000000" pitchFamily="50" charset="-128"/>
              </a:rPr>
              <a:t>ネーション」と大阪市役所周辺のイルミネーションを点灯</a:t>
            </a:r>
            <a:endParaRPr lang="en-US" altLang="ja-JP" sz="1463"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508938" y="1755206"/>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4428000" cy="1241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24" name="グループ化 23">
            <a:extLst>
              <a:ext uri="{FF2B5EF4-FFF2-40B4-BE49-F238E27FC236}">
                <a16:creationId xmlns:a16="http://schemas.microsoft.com/office/drawing/2014/main" id="{4A127E0F-0680-43C8-9416-2D4274F36C06}"/>
              </a:ext>
            </a:extLst>
          </p:cNvPr>
          <p:cNvGrpSpPr/>
          <p:nvPr/>
        </p:nvGrpSpPr>
        <p:grpSpPr>
          <a:xfrm>
            <a:off x="312205" y="259048"/>
            <a:ext cx="6709380" cy="452920"/>
            <a:chOff x="312205" y="259048"/>
            <a:chExt cx="6709380" cy="452920"/>
          </a:xfrm>
        </p:grpSpPr>
        <p:sp>
          <p:nvSpPr>
            <p:cNvPr id="36" name="タイトル 2">
              <a:extLst>
                <a:ext uri="{FF2B5EF4-FFF2-40B4-BE49-F238E27FC236}">
                  <a16:creationId xmlns:a16="http://schemas.microsoft.com/office/drawing/2014/main" id="{BDB077DC-472E-435A-8743-861EAB678CDC}"/>
                </a:ext>
              </a:extLst>
            </p:cNvPr>
            <p:cNvSpPr txBox="1">
              <a:spLocks/>
            </p:cNvSpPr>
            <p:nvPr/>
          </p:nvSpPr>
          <p:spPr>
            <a:xfrm>
              <a:off x="751776" y="259048"/>
              <a:ext cx="62698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多様な都市魅力の発信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lang="ja-JP" altLang="en-US" sz="1600" b="1" dirty="0">
                  <a:latin typeface="BIZ UDPゴシック" panose="020B0400000000000000" pitchFamily="50" charset="-128"/>
                  <a:ea typeface="BIZ UDPゴシック" panose="020B0400000000000000" pitchFamily="50" charset="-128"/>
                  <a:cs typeface="+mn-cs"/>
                </a:rPr>
                <a:t>魅力発信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7" name="図 36">
              <a:extLst>
                <a:ext uri="{FF2B5EF4-FFF2-40B4-BE49-F238E27FC236}">
                  <a16:creationId xmlns:a16="http://schemas.microsoft.com/office/drawing/2014/main" id="{09968812-AE78-4EE6-919A-BD5C0487DB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19" name="スライド番号プレースホルダー 18">
            <a:extLst>
              <a:ext uri="{FF2B5EF4-FFF2-40B4-BE49-F238E27FC236}">
                <a16:creationId xmlns:a16="http://schemas.microsoft.com/office/drawing/2014/main" id="{96298E4E-96BF-49E7-9F9A-9E1419C8DFA8}"/>
              </a:ext>
            </a:extLst>
          </p:cNvPr>
          <p:cNvSpPr>
            <a:spLocks noGrp="1"/>
          </p:cNvSpPr>
          <p:nvPr>
            <p:ph type="sldNum" sz="quarter" idx="4"/>
          </p:nvPr>
        </p:nvSpPr>
        <p:spPr/>
        <p:txBody>
          <a:bodyPr/>
          <a:lstStyle/>
          <a:p>
            <a:fld id="{199F5BD4-B66A-4E5C-B460-3CA44F38002D}" type="slidenum">
              <a:rPr lang="ja-JP" altLang="en-US" smtClean="0"/>
              <a:pPr/>
              <a:t>32</a:t>
            </a:fld>
            <a:endParaRPr lang="ja-JP" altLang="en-US"/>
          </a:p>
        </p:txBody>
      </p:sp>
      <p:grpSp>
        <p:nvGrpSpPr>
          <p:cNvPr id="43" name="グループ化 42">
            <a:extLst>
              <a:ext uri="{FF2B5EF4-FFF2-40B4-BE49-F238E27FC236}">
                <a16:creationId xmlns:a16="http://schemas.microsoft.com/office/drawing/2014/main" id="{50621235-39F2-41D6-8D2E-04FB9A5DB057}"/>
              </a:ext>
            </a:extLst>
          </p:cNvPr>
          <p:cNvGrpSpPr/>
          <p:nvPr/>
        </p:nvGrpSpPr>
        <p:grpSpPr>
          <a:xfrm>
            <a:off x="239850" y="2017685"/>
            <a:ext cx="4232834" cy="4441476"/>
            <a:chOff x="239850" y="2017685"/>
            <a:chExt cx="4232834" cy="4441476"/>
          </a:xfrm>
        </p:grpSpPr>
        <p:grpSp>
          <p:nvGrpSpPr>
            <p:cNvPr id="44" name="グループ化 43">
              <a:extLst>
                <a:ext uri="{FF2B5EF4-FFF2-40B4-BE49-F238E27FC236}">
                  <a16:creationId xmlns:a16="http://schemas.microsoft.com/office/drawing/2014/main" id="{9F42DE26-DFDE-4ADA-8C88-1E0DA18A450D}"/>
                </a:ext>
              </a:extLst>
            </p:cNvPr>
            <p:cNvGrpSpPr/>
            <p:nvPr/>
          </p:nvGrpSpPr>
          <p:grpSpPr>
            <a:xfrm>
              <a:off x="239850" y="2017685"/>
              <a:ext cx="4232834" cy="4441476"/>
              <a:chOff x="2836583" y="1208262"/>
              <a:chExt cx="4232834" cy="4441476"/>
            </a:xfrm>
          </p:grpSpPr>
          <p:pic>
            <p:nvPicPr>
              <p:cNvPr id="46" name="図 45">
                <a:extLst>
                  <a:ext uri="{FF2B5EF4-FFF2-40B4-BE49-F238E27FC236}">
                    <a16:creationId xmlns:a16="http://schemas.microsoft.com/office/drawing/2014/main" id="{90C433B7-44A7-4C77-97E1-1C366C7964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6583" y="3557281"/>
                <a:ext cx="2641161" cy="2081578"/>
              </a:xfrm>
              <a:prstGeom prst="rect">
                <a:avLst/>
              </a:prstGeom>
            </p:spPr>
          </p:pic>
          <p:pic>
            <p:nvPicPr>
              <p:cNvPr id="47" name="図 46">
                <a:extLst>
                  <a:ext uri="{FF2B5EF4-FFF2-40B4-BE49-F238E27FC236}">
                    <a16:creationId xmlns:a16="http://schemas.microsoft.com/office/drawing/2014/main" id="{98C50C7F-236B-404B-AE46-1072E67F867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57145" y="4598070"/>
                <a:ext cx="1512272" cy="1051668"/>
              </a:xfrm>
              <a:prstGeom prst="rect">
                <a:avLst/>
              </a:prstGeom>
            </p:spPr>
          </p:pic>
          <p:pic>
            <p:nvPicPr>
              <p:cNvPr id="48" name="図 47">
                <a:extLst>
                  <a:ext uri="{FF2B5EF4-FFF2-40B4-BE49-F238E27FC236}">
                    <a16:creationId xmlns:a16="http://schemas.microsoft.com/office/drawing/2014/main" id="{120F991B-5A9D-452B-995D-9BD2A43D58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99817" y="1208262"/>
                <a:ext cx="3369600" cy="2246400"/>
              </a:xfrm>
              <a:prstGeom prst="rect">
                <a:avLst/>
              </a:prstGeom>
            </p:spPr>
          </p:pic>
        </p:grpSp>
        <p:pic>
          <p:nvPicPr>
            <p:cNvPr id="45" name="図 44">
              <a:extLst>
                <a:ext uri="{FF2B5EF4-FFF2-40B4-BE49-F238E27FC236}">
                  <a16:creationId xmlns:a16="http://schemas.microsoft.com/office/drawing/2014/main" id="{8177CFB3-3521-4878-BC39-C013719C5D1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2975391" y="4376136"/>
              <a:ext cx="1482314" cy="876906"/>
            </a:xfrm>
            <a:prstGeom prst="rect">
              <a:avLst/>
            </a:prstGeom>
            <a:noFill/>
            <a:ln>
              <a:noFill/>
            </a:ln>
          </p:spPr>
        </p:pic>
      </p:grpSp>
    </p:spTree>
    <p:extLst>
      <p:ext uri="{BB962C8B-B14F-4D97-AF65-F5344CB8AC3E}">
        <p14:creationId xmlns:p14="http://schemas.microsoft.com/office/powerpoint/2010/main" val="327773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674938" y="939800"/>
            <a:ext cx="7000004" cy="712788"/>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大阪デスティネーションキャンペーン</a:t>
            </a:r>
            <a:br>
              <a:rPr lang="en-US" altLang="ja-JP" sz="32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（全国からの誘客促進）</a:t>
            </a:r>
            <a:endParaRPr lang="ja-JP" altLang="en-US" sz="3200"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102749"/>
            <a:ext cx="5002727" cy="2578303"/>
            <a:chOff x="5265560" y="1499418"/>
            <a:chExt cx="6676545" cy="2363734"/>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2363734"/>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82675"/>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680641" y="2524327"/>
            <a:ext cx="4699992" cy="1988950"/>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・全国から大阪府域への誘客・周遊促進と万博の機運醸</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成を図るため、「大阪デスティネーションキャンペーン</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a:t>
            </a:r>
            <a:r>
              <a:rPr lang="en-US" altLang="ja-JP" sz="1463" dirty="0">
                <a:latin typeface="BIZ UDPゴシック" panose="020B0400000000000000" pitchFamily="50" charset="-128"/>
                <a:ea typeface="BIZ UDPゴシック" panose="020B0400000000000000" pitchFamily="50" charset="-128"/>
              </a:rPr>
              <a:t>DC</a:t>
            </a:r>
            <a:r>
              <a:rPr lang="ja-JP" altLang="en-US" sz="1463" dirty="0">
                <a:latin typeface="BIZ UDPゴシック" panose="020B0400000000000000" pitchFamily="50" charset="-128"/>
                <a:ea typeface="BIZ UDPゴシック" panose="020B0400000000000000" pitchFamily="50" charset="-128"/>
              </a:rPr>
              <a:t>）」　を令和７年に開催</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・令和６年４月から６月までは大阪</a:t>
            </a:r>
            <a:r>
              <a:rPr lang="en-US" altLang="ja-JP" sz="1463" dirty="0">
                <a:latin typeface="BIZ UDPゴシック" panose="020B0400000000000000" pitchFamily="50" charset="-128"/>
                <a:ea typeface="BIZ UDPゴシック" panose="020B0400000000000000" pitchFamily="50" charset="-128"/>
              </a:rPr>
              <a:t>DC </a:t>
            </a:r>
            <a:r>
              <a:rPr lang="ja-JP" altLang="en-US" sz="1463" dirty="0">
                <a:latin typeface="BIZ UDPゴシック" panose="020B0400000000000000" pitchFamily="50" charset="-128"/>
                <a:ea typeface="BIZ UDPゴシック" panose="020B0400000000000000" pitchFamily="50" charset="-128"/>
              </a:rPr>
              <a:t>プレキャンペーン</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として、</a:t>
            </a:r>
            <a:r>
              <a:rPr lang="en-US" altLang="ja-JP" sz="1463" dirty="0">
                <a:latin typeface="BIZ UDPゴシック" panose="020B0400000000000000" pitchFamily="50" charset="-128"/>
                <a:ea typeface="BIZ UDPゴシック" panose="020B0400000000000000" pitchFamily="50" charset="-128"/>
              </a:rPr>
              <a:t>JR</a:t>
            </a:r>
            <a:r>
              <a:rPr lang="ja-JP" altLang="en-US" sz="1463" dirty="0">
                <a:latin typeface="BIZ UDPゴシック" panose="020B0400000000000000" pitchFamily="50" charset="-128"/>
                <a:ea typeface="BIZ UDPゴシック" panose="020B0400000000000000" pitchFamily="50" charset="-128"/>
              </a:rPr>
              <a:t>西日本管内でプロモーション等を実施</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・令和６年</a:t>
            </a:r>
            <a:r>
              <a:rPr lang="en-US" altLang="ja-JP" sz="1463" dirty="0">
                <a:latin typeface="BIZ UDPゴシック" panose="020B0400000000000000" pitchFamily="50" charset="-128"/>
                <a:ea typeface="BIZ UDPゴシック" panose="020B0400000000000000" pitchFamily="50" charset="-128"/>
              </a:rPr>
              <a:t>7</a:t>
            </a:r>
            <a:r>
              <a:rPr lang="ja-JP" altLang="en-US" sz="1463" dirty="0">
                <a:latin typeface="BIZ UDPゴシック" panose="020B0400000000000000" pitchFamily="50" charset="-128"/>
                <a:ea typeface="BIZ UDPゴシック" panose="020B0400000000000000" pitchFamily="50" charset="-128"/>
              </a:rPr>
              <a:t>月に全国の観光関連事業者に向けた「全国</a:t>
            </a:r>
          </a:p>
          <a:p>
            <a:r>
              <a:rPr lang="ja-JP" altLang="en-US" sz="1463" dirty="0">
                <a:latin typeface="BIZ UDPゴシック" panose="020B0400000000000000" pitchFamily="50" charset="-128"/>
                <a:ea typeface="BIZ UDPゴシック" panose="020B0400000000000000" pitchFamily="50" charset="-128"/>
              </a:rPr>
              <a:t>　宣伝販売促進会議」や「エクスカーション（体験型視察</a:t>
            </a:r>
          </a:p>
          <a:p>
            <a:r>
              <a:rPr lang="ja-JP" altLang="en-US" sz="1463" dirty="0">
                <a:latin typeface="BIZ UDPゴシック" panose="020B0400000000000000" pitchFamily="50" charset="-128"/>
                <a:ea typeface="BIZ UDPゴシック" panose="020B0400000000000000" pitchFamily="50" charset="-128"/>
              </a:rPr>
              <a:t>　旅行）」を開催</a:t>
            </a:r>
          </a:p>
          <a:p>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657" y="4850965"/>
            <a:ext cx="5002727" cy="1448361"/>
            <a:chOff x="5265560" y="3082083"/>
            <a:chExt cx="6651247" cy="1778911"/>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3082083"/>
              <a:ext cx="6651247" cy="1778911"/>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54157" y="3184195"/>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95510" y="5192353"/>
            <a:ext cx="4685123" cy="1145211"/>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・令和７年３月に全国での</a:t>
            </a:r>
            <a:r>
              <a:rPr lang="en-US" altLang="ja-JP" sz="1463" dirty="0">
                <a:latin typeface="BIZ UDPゴシック" panose="020B0400000000000000" pitchFamily="50" charset="-128"/>
                <a:ea typeface="BIZ UDPゴシック" panose="020B0400000000000000" pitchFamily="50" charset="-128"/>
              </a:rPr>
              <a:t>DC</a:t>
            </a:r>
            <a:r>
              <a:rPr lang="ja-JP" altLang="en-US" sz="1463" dirty="0">
                <a:latin typeface="BIZ UDPゴシック" panose="020B0400000000000000" pitchFamily="50" charset="-128"/>
                <a:ea typeface="BIZ UDPゴシック" panose="020B0400000000000000" pitchFamily="50" charset="-128"/>
              </a:rPr>
              <a:t>の開催に先立ち、</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オープニングイベントを開催予定</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・令和７年４月から</a:t>
            </a:r>
            <a:r>
              <a:rPr lang="en-US" altLang="ja-JP" sz="1463" dirty="0">
                <a:latin typeface="BIZ UDPゴシック" panose="020B0400000000000000" pitchFamily="50" charset="-128"/>
                <a:ea typeface="BIZ UDPゴシック" panose="020B0400000000000000" pitchFamily="50" charset="-128"/>
              </a:rPr>
              <a:t>6</a:t>
            </a:r>
            <a:r>
              <a:rPr lang="ja-JP" altLang="en-US" sz="1463" dirty="0">
                <a:latin typeface="BIZ UDPゴシック" panose="020B0400000000000000" pitchFamily="50" charset="-128"/>
                <a:ea typeface="BIZ UDPゴシック" panose="020B0400000000000000" pitchFamily="50" charset="-128"/>
              </a:rPr>
              <a:t>月まで</a:t>
            </a:r>
            <a:r>
              <a:rPr lang="en-US" altLang="ja-JP" sz="1463" dirty="0">
                <a:latin typeface="BIZ UDPゴシック" panose="020B0400000000000000" pitchFamily="50" charset="-128"/>
                <a:ea typeface="BIZ UDPゴシック" panose="020B0400000000000000" pitchFamily="50" charset="-128"/>
              </a:rPr>
              <a:t>JR</a:t>
            </a:r>
            <a:r>
              <a:rPr lang="ja-JP" altLang="en-US" sz="1463" dirty="0">
                <a:latin typeface="BIZ UDPゴシック" panose="020B0400000000000000" pitchFamily="50" charset="-128"/>
                <a:ea typeface="BIZ UDPゴシック" panose="020B0400000000000000" pitchFamily="50" charset="-128"/>
              </a:rPr>
              <a:t>６社や観光関連事業者等</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と協力し全国での</a:t>
            </a:r>
            <a:r>
              <a:rPr lang="en-US" altLang="ja-JP" sz="1463" dirty="0">
                <a:latin typeface="BIZ UDPゴシック" panose="020B0400000000000000" pitchFamily="50" charset="-128"/>
                <a:ea typeface="BIZ UDPゴシック" panose="020B0400000000000000" pitchFamily="50" charset="-128"/>
              </a:rPr>
              <a:t>DC</a:t>
            </a:r>
            <a:r>
              <a:rPr lang="ja-JP" altLang="en-US" sz="1463" dirty="0">
                <a:latin typeface="BIZ UDPゴシック" panose="020B0400000000000000" pitchFamily="50" charset="-128"/>
                <a:ea typeface="BIZ UDPゴシック" panose="020B0400000000000000" pitchFamily="50" charset="-128"/>
              </a:rPr>
              <a:t>を開催</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1CCF86B6-5B96-4D13-AEE1-00E4C4301E19}"/>
              </a:ext>
            </a:extLst>
          </p:cNvPr>
          <p:cNvGrpSpPr/>
          <p:nvPr/>
        </p:nvGrpSpPr>
        <p:grpSpPr>
          <a:xfrm>
            <a:off x="515865" y="1009032"/>
            <a:ext cx="1722994" cy="597142"/>
            <a:chOff x="465913" y="1045512"/>
            <a:chExt cx="1722994" cy="597142"/>
          </a:xfrm>
        </p:grpSpPr>
        <p:grpSp>
          <p:nvGrpSpPr>
            <p:cNvPr id="29" name="グループ化 28">
              <a:extLst>
                <a:ext uri="{FF2B5EF4-FFF2-40B4-BE49-F238E27FC236}">
                  <a16:creationId xmlns:a16="http://schemas.microsoft.com/office/drawing/2014/main" id="{C075CA0C-2045-45A2-8D79-45E702A8B67D}"/>
                </a:ext>
              </a:extLst>
            </p:cNvPr>
            <p:cNvGrpSpPr/>
            <p:nvPr/>
          </p:nvGrpSpPr>
          <p:grpSpPr>
            <a:xfrm>
              <a:off x="473902" y="1066869"/>
              <a:ext cx="1715005" cy="575785"/>
              <a:chOff x="3866488" y="5173561"/>
              <a:chExt cx="2020909" cy="708658"/>
            </a:xfrm>
          </p:grpSpPr>
          <p:pic>
            <p:nvPicPr>
              <p:cNvPr id="30" name="グラフィックス 29" descr="拡大鏡 単色塗りつぶし">
                <a:extLst>
                  <a:ext uri="{FF2B5EF4-FFF2-40B4-BE49-F238E27FC236}">
                    <a16:creationId xmlns:a16="http://schemas.microsoft.com/office/drawing/2014/main" id="{C6F3B7E7-8C84-4B36-A018-37D6B1CA6E8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66488" y="5173561"/>
                <a:ext cx="708658" cy="708658"/>
              </a:xfrm>
              <a:prstGeom prst="rect">
                <a:avLst/>
              </a:prstGeom>
            </p:spPr>
          </p:pic>
          <p:sp>
            <p:nvSpPr>
              <p:cNvPr id="31" name="テキスト ボックス 30">
                <a:extLst>
                  <a:ext uri="{FF2B5EF4-FFF2-40B4-BE49-F238E27FC236}">
                    <a16:creationId xmlns:a16="http://schemas.microsoft.com/office/drawing/2014/main" id="{E529009E-FE8E-4C34-93DB-378E3DC6BFCF}"/>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73477399-9094-4523-A439-05DAC58C44AD}"/>
                </a:ext>
              </a:extLst>
            </p:cNvPr>
            <p:cNvGrpSpPr/>
            <p:nvPr/>
          </p:nvGrpSpPr>
          <p:grpSpPr>
            <a:xfrm>
              <a:off x="465913" y="1045512"/>
              <a:ext cx="1715005" cy="575785"/>
              <a:chOff x="3866488" y="5173561"/>
              <a:chExt cx="2020909" cy="708658"/>
            </a:xfrm>
          </p:grpSpPr>
          <p:pic>
            <p:nvPicPr>
              <p:cNvPr id="26" name="グラフィックス 25" descr="拡大鏡 単色塗りつぶし">
                <a:extLst>
                  <a:ext uri="{FF2B5EF4-FFF2-40B4-BE49-F238E27FC236}">
                    <a16:creationId xmlns:a16="http://schemas.microsoft.com/office/drawing/2014/main" id="{BB171B33-B9B3-41C2-BB02-B1C022AF9B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488" y="5173561"/>
                <a:ext cx="708658" cy="708658"/>
              </a:xfrm>
              <a:prstGeom prst="rect">
                <a:avLst/>
              </a:prstGeom>
            </p:spPr>
          </p:pic>
          <p:sp>
            <p:nvSpPr>
              <p:cNvPr id="27" name="テキスト ボックス 26">
                <a:extLst>
                  <a:ext uri="{FF2B5EF4-FFF2-40B4-BE49-F238E27FC236}">
                    <a16:creationId xmlns:a16="http://schemas.microsoft.com/office/drawing/2014/main" id="{4D13FE96-66C7-4EA8-9ABD-936CC7709160}"/>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508938" y="1755206"/>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4428000" cy="1241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pic>
        <p:nvPicPr>
          <p:cNvPr id="43" name="図 42">
            <a:extLst>
              <a:ext uri="{FF2B5EF4-FFF2-40B4-BE49-F238E27FC236}">
                <a16:creationId xmlns:a16="http://schemas.microsoft.com/office/drawing/2014/main" id="{64A99FD2-9DB6-41B2-9EFB-6690ED2E98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8004" y="2125669"/>
            <a:ext cx="2970320" cy="4196770"/>
          </a:xfrm>
          <a:prstGeom prst="rect">
            <a:avLst/>
          </a:prstGeom>
        </p:spPr>
      </p:pic>
      <p:grpSp>
        <p:nvGrpSpPr>
          <p:cNvPr id="24" name="グループ化 23">
            <a:extLst>
              <a:ext uri="{FF2B5EF4-FFF2-40B4-BE49-F238E27FC236}">
                <a16:creationId xmlns:a16="http://schemas.microsoft.com/office/drawing/2014/main" id="{4A127E0F-0680-43C8-9416-2D4274F36C06}"/>
              </a:ext>
            </a:extLst>
          </p:cNvPr>
          <p:cNvGrpSpPr/>
          <p:nvPr/>
        </p:nvGrpSpPr>
        <p:grpSpPr>
          <a:xfrm>
            <a:off x="312205" y="259048"/>
            <a:ext cx="6709380" cy="452920"/>
            <a:chOff x="312205" y="259048"/>
            <a:chExt cx="6709380" cy="452920"/>
          </a:xfrm>
        </p:grpSpPr>
        <p:sp>
          <p:nvSpPr>
            <p:cNvPr id="36" name="タイトル 2">
              <a:extLst>
                <a:ext uri="{FF2B5EF4-FFF2-40B4-BE49-F238E27FC236}">
                  <a16:creationId xmlns:a16="http://schemas.microsoft.com/office/drawing/2014/main" id="{BDB077DC-472E-435A-8743-861EAB678CDC}"/>
                </a:ext>
              </a:extLst>
            </p:cNvPr>
            <p:cNvSpPr txBox="1">
              <a:spLocks/>
            </p:cNvSpPr>
            <p:nvPr/>
          </p:nvSpPr>
          <p:spPr>
            <a:xfrm>
              <a:off x="751776" y="259048"/>
              <a:ext cx="62698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多様な都市魅力の発信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～誘客・周遊～</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7" name="図 36">
              <a:extLst>
                <a:ext uri="{FF2B5EF4-FFF2-40B4-BE49-F238E27FC236}">
                  <a16:creationId xmlns:a16="http://schemas.microsoft.com/office/drawing/2014/main" id="{09968812-AE78-4EE6-919A-BD5C0487DB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
        <p:nvSpPr>
          <p:cNvPr id="11" name="スライド番号プレースホルダー 10">
            <a:extLst>
              <a:ext uri="{FF2B5EF4-FFF2-40B4-BE49-F238E27FC236}">
                <a16:creationId xmlns:a16="http://schemas.microsoft.com/office/drawing/2014/main" id="{1750E2A1-25D9-4132-96BF-FCA3C92F6D07}"/>
              </a:ext>
            </a:extLst>
          </p:cNvPr>
          <p:cNvSpPr>
            <a:spLocks noGrp="1"/>
          </p:cNvSpPr>
          <p:nvPr>
            <p:ph type="sldNum" sz="quarter" idx="4"/>
          </p:nvPr>
        </p:nvSpPr>
        <p:spPr/>
        <p:txBody>
          <a:bodyPr/>
          <a:lstStyle/>
          <a:p>
            <a:fld id="{199F5BD4-B66A-4E5C-B460-3CA44F38002D}" type="slidenum">
              <a:rPr lang="ja-JP" altLang="en-US" smtClean="0"/>
              <a:pPr/>
              <a:t>33</a:t>
            </a:fld>
            <a:endParaRPr lang="ja-JP" altLang="en-US"/>
          </a:p>
        </p:txBody>
      </p:sp>
    </p:spTree>
    <p:extLst>
      <p:ext uri="{BB962C8B-B14F-4D97-AF65-F5344CB8AC3E}">
        <p14:creationId xmlns:p14="http://schemas.microsoft.com/office/powerpoint/2010/main" val="755600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C90C9B-851D-408E-9609-CA763B0BA3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4938" y="5402654"/>
            <a:ext cx="1686407" cy="1145211"/>
          </a:xfrm>
          <a:prstGeom prst="rect">
            <a:avLst/>
          </a:prstGeom>
        </p:spPr>
      </p:pic>
      <p:pic>
        <p:nvPicPr>
          <p:cNvPr id="19" name="図 18">
            <a:extLst>
              <a:ext uri="{FF2B5EF4-FFF2-40B4-BE49-F238E27FC236}">
                <a16:creationId xmlns:a16="http://schemas.microsoft.com/office/drawing/2014/main" id="{691E563F-1D7E-41DF-BEA2-AB94843298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375" y="5322499"/>
            <a:ext cx="1839241" cy="1305523"/>
          </a:xfrm>
          <a:prstGeom prst="rect">
            <a:avLst/>
          </a:prstGeom>
        </p:spPr>
      </p:pic>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674938" y="939800"/>
            <a:ext cx="7000004" cy="712788"/>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大阪来てな！キャンペーン</a:t>
            </a:r>
            <a:br>
              <a:rPr lang="en-US" altLang="ja-JP" sz="32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（大阪の観光資源の強みを活かした集客・誘客促進）</a:t>
            </a:r>
            <a:endParaRPr lang="ja-JP" altLang="en-US" sz="3200"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018722"/>
            <a:ext cx="5002727" cy="2752166"/>
            <a:chOff x="5265560" y="1499419"/>
            <a:chExt cx="6676545" cy="2004941"/>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9"/>
              <a:ext cx="6676545" cy="2004941"/>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82675"/>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671588" y="2458569"/>
            <a:ext cx="4884795" cy="1988950"/>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・令和６年１０月以降、府内各地で、歴史文化・食など、</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大阪の魅力を体験できるコンテンツや周遊企画等を実施</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463" dirty="0">
                <a:latin typeface="BIZ UDPゴシック" panose="020B0400000000000000" pitchFamily="50" charset="-128"/>
                <a:ea typeface="BIZ UDPゴシック" panose="020B0400000000000000" pitchFamily="50" charset="-128"/>
              </a:rPr>
              <a:t>推し飯（メシ）フェスティバル（</a:t>
            </a:r>
            <a:r>
              <a:rPr lang="en-US" altLang="ja-JP" sz="1463" dirty="0">
                <a:latin typeface="BIZ UDPゴシック" panose="020B0400000000000000" pitchFamily="50" charset="-128"/>
                <a:ea typeface="BIZ UDPゴシック" panose="020B0400000000000000" pitchFamily="50" charset="-128"/>
              </a:rPr>
              <a:t>10/12</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14</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463" dirty="0">
                <a:latin typeface="BIZ UDPゴシック" panose="020B0400000000000000" pitchFamily="50" charset="-128"/>
                <a:ea typeface="BIZ UDPゴシック" panose="020B0400000000000000" pitchFamily="50" charset="-128"/>
              </a:rPr>
              <a:t>中之島</a:t>
            </a:r>
            <a:r>
              <a:rPr lang="en-US" altLang="ja-JP" sz="1463" dirty="0">
                <a:latin typeface="BIZ UDPゴシック" panose="020B0400000000000000" pitchFamily="50" charset="-128"/>
                <a:ea typeface="BIZ UDPゴシック" panose="020B0400000000000000" pitchFamily="50" charset="-128"/>
              </a:rPr>
              <a:t>RIVER</a:t>
            </a:r>
            <a:r>
              <a:rPr lang="ja-JP" altLang="en-US" sz="1463" dirty="0">
                <a:latin typeface="BIZ UDPゴシック" panose="020B0400000000000000" pitchFamily="50" charset="-128"/>
                <a:ea typeface="BIZ UDPゴシック" panose="020B0400000000000000" pitchFamily="50" charset="-128"/>
              </a:rPr>
              <a:t> </a:t>
            </a:r>
            <a:r>
              <a:rPr lang="en-US" altLang="ja-JP" sz="1463" dirty="0">
                <a:latin typeface="BIZ UDPゴシック" panose="020B0400000000000000" pitchFamily="50" charset="-128"/>
                <a:ea typeface="BIZ UDPゴシック" panose="020B0400000000000000" pitchFamily="50" charset="-128"/>
              </a:rPr>
              <a:t>LIVE</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10/13</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463" dirty="0">
                <a:latin typeface="BIZ UDPゴシック" panose="020B0400000000000000" pitchFamily="50" charset="-128"/>
                <a:ea typeface="BIZ UDPゴシック" panose="020B0400000000000000" pitchFamily="50" charset="-128"/>
              </a:rPr>
              <a:t>秋の週末 わいわいワイン（</a:t>
            </a:r>
            <a:r>
              <a:rPr lang="en-US" altLang="ja-JP" sz="1463" dirty="0">
                <a:latin typeface="BIZ UDPゴシック" panose="020B0400000000000000" pitchFamily="50" charset="-128"/>
                <a:ea typeface="BIZ UDPゴシック" panose="020B0400000000000000" pitchFamily="50" charset="-128"/>
              </a:rPr>
              <a:t>11/16</a:t>
            </a:r>
            <a:r>
              <a:rPr lang="ja-JP" altLang="en-US" sz="1463" dirty="0">
                <a:latin typeface="BIZ UDPゴシック" panose="020B0400000000000000" pitchFamily="50" charset="-128"/>
                <a:ea typeface="BIZ UDPゴシック" panose="020B0400000000000000" pitchFamily="50" charset="-128"/>
              </a:rPr>
              <a:t>～</a:t>
            </a:r>
            <a:r>
              <a:rPr lang="en-US" altLang="ja-JP" sz="1463" dirty="0">
                <a:latin typeface="BIZ UDPゴシック" panose="020B0400000000000000" pitchFamily="50" charset="-128"/>
                <a:ea typeface="BIZ UDPゴシック" panose="020B0400000000000000" pitchFamily="50" charset="-128"/>
              </a:rPr>
              <a:t>24</a:t>
            </a:r>
            <a:r>
              <a:rPr lang="ja-JP" altLang="en-US" sz="1463" dirty="0">
                <a:latin typeface="BIZ UDPゴシック" panose="020B0400000000000000" pitchFamily="50" charset="-128"/>
                <a:ea typeface="BIZ UDPゴシック" panose="020B0400000000000000" pitchFamily="50" charset="-128"/>
              </a:rPr>
              <a:t>）</a:t>
            </a:r>
            <a:endParaRPr lang="en-US" altLang="ja-JP" sz="1463"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lang="ja-JP" altLang="en-US" sz="1463" dirty="0">
                <a:latin typeface="BIZ UDPゴシック" panose="020B0400000000000000" pitchFamily="50" charset="-128"/>
                <a:ea typeface="BIZ UDPゴシック" panose="020B0400000000000000" pitchFamily="50" charset="-128"/>
              </a:rPr>
              <a:t>北摂・河内・泉州の魅力発見</a:t>
            </a:r>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周遊バスツアーの展開</a:t>
            </a:r>
            <a:endParaRPr lang="en-US" altLang="ja-JP" sz="1463" dirty="0">
              <a:latin typeface="BIZ UDPゴシック" panose="020B0400000000000000" pitchFamily="50" charset="-128"/>
              <a:ea typeface="BIZ UDPゴシック" panose="020B0400000000000000" pitchFamily="50" charset="-128"/>
            </a:endParaRPr>
          </a:p>
          <a:p>
            <a:pPr algn="r"/>
            <a:r>
              <a:rPr lang="ja-JP" altLang="en-US" sz="1463" dirty="0">
                <a:latin typeface="BIZ UDPゴシック" panose="020B0400000000000000" pitchFamily="50" charset="-128"/>
                <a:ea typeface="BIZ UDPゴシック" panose="020B0400000000000000" pitchFamily="50" charset="-128"/>
              </a:rPr>
              <a:t>　　　（１１月以降随時催行）</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・大阪来てな大使に片岡愛之助さん・アンミカさんが就任し、</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首都圏や中京圏等を中心に、大阪の魅力を広くアピール</a:t>
            </a:r>
            <a:endParaRPr lang="en-US" altLang="ja-JP" sz="1463" dirty="0">
              <a:latin typeface="BIZ UDPゴシック" panose="020B0400000000000000" pitchFamily="50" charset="-128"/>
              <a:ea typeface="BIZ UDPゴシック" panose="020B0400000000000000" pitchFamily="50" charset="-128"/>
            </a:endParaRPr>
          </a:p>
          <a:p>
            <a:endParaRPr lang="en-US" altLang="ja-JP" sz="1463"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657" y="4927399"/>
            <a:ext cx="5002727" cy="1569521"/>
            <a:chOff x="5265560" y="3271860"/>
            <a:chExt cx="6651247" cy="1589134"/>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3271860"/>
              <a:ext cx="6651247" cy="1589134"/>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76690" y="3382617"/>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712458" y="5358993"/>
            <a:ext cx="4843925" cy="1145211"/>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・引き続き、集客イベントや周遊企画を展開し、機運を醸成</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・令和７年度は万博開幕にあわせ、４月からキャンペーン</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をスタート</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・「大阪ウィーク」では、大阪の魅力を届けるイベントを実施</a:t>
            </a:r>
            <a:endParaRPr lang="en-US" altLang="ja-JP" sz="1463"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A4B6D6C3-9817-BA01-FE31-A59D08D935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2385" y="4103541"/>
            <a:ext cx="1678960" cy="1225266"/>
          </a:xfrm>
          <a:prstGeom prst="rect">
            <a:avLst/>
          </a:prstGeom>
        </p:spPr>
      </p:pic>
      <p:pic>
        <p:nvPicPr>
          <p:cNvPr id="11" name="図 10">
            <a:extLst>
              <a:ext uri="{FF2B5EF4-FFF2-40B4-BE49-F238E27FC236}">
                <a16:creationId xmlns:a16="http://schemas.microsoft.com/office/drawing/2014/main" id="{D8240372-4E54-7C97-737A-146656550B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335" y="4103541"/>
            <a:ext cx="1788281" cy="1195012"/>
          </a:xfrm>
          <a:prstGeom prst="rect">
            <a:avLst/>
          </a:prstGeom>
        </p:spPr>
      </p:pic>
      <p:grpSp>
        <p:nvGrpSpPr>
          <p:cNvPr id="32" name="グループ化 31">
            <a:extLst>
              <a:ext uri="{FF2B5EF4-FFF2-40B4-BE49-F238E27FC236}">
                <a16:creationId xmlns:a16="http://schemas.microsoft.com/office/drawing/2014/main" id="{931224C0-5F80-4DD3-87EC-B5D111358BE1}"/>
              </a:ext>
            </a:extLst>
          </p:cNvPr>
          <p:cNvGrpSpPr/>
          <p:nvPr/>
        </p:nvGrpSpPr>
        <p:grpSpPr>
          <a:xfrm>
            <a:off x="652346" y="1037907"/>
            <a:ext cx="1722994" cy="597142"/>
            <a:chOff x="465913" y="1045512"/>
            <a:chExt cx="1722994" cy="597142"/>
          </a:xfrm>
        </p:grpSpPr>
        <p:grpSp>
          <p:nvGrpSpPr>
            <p:cNvPr id="33" name="グループ化 32">
              <a:extLst>
                <a:ext uri="{FF2B5EF4-FFF2-40B4-BE49-F238E27FC236}">
                  <a16:creationId xmlns:a16="http://schemas.microsoft.com/office/drawing/2014/main" id="{5400B0D3-EBC6-4090-B4A8-F06E0965FB12}"/>
                </a:ext>
              </a:extLst>
            </p:cNvPr>
            <p:cNvGrpSpPr/>
            <p:nvPr/>
          </p:nvGrpSpPr>
          <p:grpSpPr>
            <a:xfrm>
              <a:off x="473902" y="1066869"/>
              <a:ext cx="1715005" cy="575785"/>
              <a:chOff x="3866488" y="5173561"/>
              <a:chExt cx="2020909" cy="708658"/>
            </a:xfrm>
          </p:grpSpPr>
          <p:pic>
            <p:nvPicPr>
              <p:cNvPr id="39" name="グラフィックス 38" descr="拡大鏡 単色塗りつぶし">
                <a:extLst>
                  <a:ext uri="{FF2B5EF4-FFF2-40B4-BE49-F238E27FC236}">
                    <a16:creationId xmlns:a16="http://schemas.microsoft.com/office/drawing/2014/main" id="{7C331187-0CD5-4ABA-8778-275514C0D64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66488" y="5173561"/>
                <a:ext cx="708658" cy="708658"/>
              </a:xfrm>
              <a:prstGeom prst="rect">
                <a:avLst/>
              </a:prstGeom>
            </p:spPr>
          </p:pic>
          <p:sp>
            <p:nvSpPr>
              <p:cNvPr id="40" name="テキスト ボックス 39">
                <a:extLst>
                  <a:ext uri="{FF2B5EF4-FFF2-40B4-BE49-F238E27FC236}">
                    <a16:creationId xmlns:a16="http://schemas.microsoft.com/office/drawing/2014/main" id="{223A927D-B0C0-4F61-BC5A-21FD90938589}"/>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C00000"/>
                    </a:solidFill>
                    <a:latin typeface="BIZ UDPゴシック" panose="020B0400000000000000" pitchFamily="50" charset="-128"/>
                    <a:ea typeface="BIZ UDPゴシック" panose="020B0400000000000000" pitchFamily="50" charset="-128"/>
                  </a:rPr>
                  <a:t>Topic!</a:t>
                </a:r>
                <a:endParaRPr lang="ja-JP" altLang="en-US" sz="2275"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A7AFF499-C02E-4C98-8F38-277B682D0BDE}"/>
                </a:ext>
              </a:extLst>
            </p:cNvPr>
            <p:cNvGrpSpPr/>
            <p:nvPr/>
          </p:nvGrpSpPr>
          <p:grpSpPr>
            <a:xfrm>
              <a:off x="465913" y="1045512"/>
              <a:ext cx="1715005" cy="575785"/>
              <a:chOff x="3866488" y="5173561"/>
              <a:chExt cx="2020909" cy="708658"/>
            </a:xfrm>
          </p:grpSpPr>
          <p:pic>
            <p:nvPicPr>
              <p:cNvPr id="35" name="グラフィックス 34" descr="拡大鏡 単色塗りつぶし">
                <a:extLst>
                  <a:ext uri="{FF2B5EF4-FFF2-40B4-BE49-F238E27FC236}">
                    <a16:creationId xmlns:a16="http://schemas.microsoft.com/office/drawing/2014/main" id="{A10BB5B3-5082-4D30-B424-DE98D4B32C7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66488" y="5173561"/>
                <a:ext cx="708658" cy="708658"/>
              </a:xfrm>
              <a:prstGeom prst="rect">
                <a:avLst/>
              </a:prstGeom>
            </p:spPr>
          </p:pic>
          <p:sp>
            <p:nvSpPr>
              <p:cNvPr id="38" name="テキスト ボックス 37">
                <a:extLst>
                  <a:ext uri="{FF2B5EF4-FFF2-40B4-BE49-F238E27FC236}">
                    <a16:creationId xmlns:a16="http://schemas.microsoft.com/office/drawing/2014/main" id="{CA3B801C-9E3F-4C6A-BEA5-06BD33479DEE}"/>
                  </a:ext>
                </a:extLst>
              </p:cNvPr>
              <p:cNvSpPr txBox="1"/>
              <p:nvPr/>
            </p:nvSpPr>
            <p:spPr>
              <a:xfrm>
                <a:off x="4423556" y="5214685"/>
                <a:ext cx="1463841" cy="544528"/>
              </a:xfrm>
              <a:prstGeom prst="rect">
                <a:avLst/>
              </a:prstGeom>
              <a:noFill/>
            </p:spPr>
            <p:txBody>
              <a:bodyPr wrap="square" rtlCol="0">
                <a:spAutoFit/>
              </a:bodyPr>
              <a:lstStyle/>
              <a:p>
                <a:r>
                  <a:rPr lang="en-US" altLang="ja-JP" sz="2275" b="1" dirty="0">
                    <a:solidFill>
                      <a:srgbClr val="FF0000"/>
                    </a:solidFill>
                    <a:latin typeface="BIZ UDPゴシック" panose="020B0400000000000000" pitchFamily="50" charset="-128"/>
                    <a:ea typeface="BIZ UDPゴシック" panose="020B0400000000000000" pitchFamily="50" charset="-128"/>
                  </a:rPr>
                  <a:t>Topic!</a:t>
                </a:r>
                <a:endParaRPr lang="ja-JP" altLang="en-US" sz="2275" b="1" dirty="0">
                  <a:solidFill>
                    <a:srgbClr val="FF0000"/>
                  </a:solidFill>
                  <a:latin typeface="BIZ UDPゴシック" panose="020B0400000000000000" pitchFamily="50" charset="-128"/>
                  <a:ea typeface="BIZ UDPゴシック" panose="020B0400000000000000" pitchFamily="50" charset="-128"/>
                </a:endParaRPr>
              </a:p>
            </p:txBody>
          </p:sp>
        </p:grpSp>
      </p:grpSp>
      <p:cxnSp>
        <p:nvCxnSpPr>
          <p:cNvPr id="25" name="直線コネクタ 24">
            <a:extLst>
              <a:ext uri="{FF2B5EF4-FFF2-40B4-BE49-F238E27FC236}">
                <a16:creationId xmlns:a16="http://schemas.microsoft.com/office/drawing/2014/main" id="{0FC9A0B5-AF98-4B32-8F04-340901641465}"/>
              </a:ext>
            </a:extLst>
          </p:cNvPr>
          <p:cNvCxnSpPr>
            <a:cxnSpLocks/>
          </p:cNvCxnSpPr>
          <p:nvPr/>
        </p:nvCxnSpPr>
        <p:spPr>
          <a:xfrm>
            <a:off x="508938" y="1755206"/>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7345CA7B-A041-40FD-9840-C62D8645A45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1919" y="1894458"/>
            <a:ext cx="2987520" cy="2118855"/>
          </a:xfrm>
          <a:prstGeom prst="rect">
            <a:avLst/>
          </a:prstGeom>
        </p:spPr>
      </p:pic>
      <p:pic>
        <p:nvPicPr>
          <p:cNvPr id="9" name="図 8">
            <a:extLst>
              <a:ext uri="{FF2B5EF4-FFF2-40B4-BE49-F238E27FC236}">
                <a16:creationId xmlns:a16="http://schemas.microsoft.com/office/drawing/2014/main" id="{D1B9743C-8148-4B0D-95E6-863781E0538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91692" y="723072"/>
            <a:ext cx="1219417" cy="868128"/>
          </a:xfrm>
          <a:prstGeom prst="rect">
            <a:avLst/>
          </a:prstGeom>
        </p:spPr>
      </p:pic>
      <p:sp>
        <p:nvSpPr>
          <p:cNvPr id="22" name="スライド番号プレースホルダー 21">
            <a:extLst>
              <a:ext uri="{FF2B5EF4-FFF2-40B4-BE49-F238E27FC236}">
                <a16:creationId xmlns:a16="http://schemas.microsoft.com/office/drawing/2014/main" id="{86977A29-D6A4-4FEB-9FE8-475D6F38831F}"/>
              </a:ext>
            </a:extLst>
          </p:cNvPr>
          <p:cNvSpPr>
            <a:spLocks noGrp="1"/>
          </p:cNvSpPr>
          <p:nvPr>
            <p:ph type="sldNum" sz="quarter" idx="4"/>
          </p:nvPr>
        </p:nvSpPr>
        <p:spPr/>
        <p:txBody>
          <a:bodyPr/>
          <a:lstStyle/>
          <a:p>
            <a:fld id="{199F5BD4-B66A-4E5C-B460-3CA44F38002D}" type="slidenum">
              <a:rPr lang="ja-JP" altLang="en-US" smtClean="0"/>
              <a:pPr/>
              <a:t>34</a:t>
            </a:fld>
            <a:endParaRPr lang="ja-JP" altLang="en-US"/>
          </a:p>
        </p:txBody>
      </p:sp>
      <p:sp>
        <p:nvSpPr>
          <p:cNvPr id="44" name="正方形/長方形 43">
            <a:extLst>
              <a:ext uri="{FF2B5EF4-FFF2-40B4-BE49-F238E27FC236}">
                <a16:creationId xmlns:a16="http://schemas.microsoft.com/office/drawing/2014/main" id="{CCC70E1F-0DC7-411F-A36E-3F310A570288}"/>
              </a:ext>
            </a:extLst>
          </p:cNvPr>
          <p:cNvSpPr/>
          <p:nvPr/>
        </p:nvSpPr>
        <p:spPr>
          <a:xfrm>
            <a:off x="312204" y="558675"/>
            <a:ext cx="4428000" cy="1241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45" name="グループ化 44">
            <a:extLst>
              <a:ext uri="{FF2B5EF4-FFF2-40B4-BE49-F238E27FC236}">
                <a16:creationId xmlns:a16="http://schemas.microsoft.com/office/drawing/2014/main" id="{AD2F6A94-276A-483F-AF25-F1901F5DE6EA}"/>
              </a:ext>
            </a:extLst>
          </p:cNvPr>
          <p:cNvGrpSpPr/>
          <p:nvPr/>
        </p:nvGrpSpPr>
        <p:grpSpPr>
          <a:xfrm>
            <a:off x="312205" y="259048"/>
            <a:ext cx="6709380" cy="452920"/>
            <a:chOff x="312205" y="259048"/>
            <a:chExt cx="6709380" cy="452920"/>
          </a:xfrm>
        </p:grpSpPr>
        <p:sp>
          <p:nvSpPr>
            <p:cNvPr id="46" name="タイトル 2">
              <a:extLst>
                <a:ext uri="{FF2B5EF4-FFF2-40B4-BE49-F238E27FC236}">
                  <a16:creationId xmlns:a16="http://schemas.microsoft.com/office/drawing/2014/main" id="{7581AD0A-4900-454B-938B-2987BA07D02C}"/>
                </a:ext>
              </a:extLst>
            </p:cNvPr>
            <p:cNvSpPr txBox="1">
              <a:spLocks/>
            </p:cNvSpPr>
            <p:nvPr/>
          </p:nvSpPr>
          <p:spPr>
            <a:xfrm>
              <a:off x="751776" y="259048"/>
              <a:ext cx="6269809"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多様な都市魅力の発信</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～誘客・周遊～</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7" name="図 46">
              <a:extLst>
                <a:ext uri="{FF2B5EF4-FFF2-40B4-BE49-F238E27FC236}">
                  <a16:creationId xmlns:a16="http://schemas.microsoft.com/office/drawing/2014/main" id="{8849C5EB-C3D0-40BE-9118-8F8F843023F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spTree>
    <p:extLst>
      <p:ext uri="{BB962C8B-B14F-4D97-AF65-F5344CB8AC3E}">
        <p14:creationId xmlns:p14="http://schemas.microsoft.com/office/powerpoint/2010/main" val="297663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直線コネクタ 137">
            <a:extLst>
              <a:ext uri="{FF2B5EF4-FFF2-40B4-BE49-F238E27FC236}">
                <a16:creationId xmlns:a16="http://schemas.microsoft.com/office/drawing/2014/main" id="{58B30B3B-0508-47E2-B13C-1E91B516B2C5}"/>
              </a:ext>
            </a:extLst>
          </p:cNvPr>
          <p:cNvCxnSpPr>
            <a:cxnSpLocks/>
            <a:stCxn id="134" idx="2"/>
            <a:endCxn id="120" idx="0"/>
          </p:cNvCxnSpPr>
          <p:nvPr/>
        </p:nvCxnSpPr>
        <p:spPr>
          <a:xfrm>
            <a:off x="8274221" y="5330739"/>
            <a:ext cx="0" cy="671893"/>
          </a:xfrm>
          <a:prstGeom prst="line">
            <a:avLst/>
          </a:prstGeom>
          <a:ln w="28575">
            <a:solidFill>
              <a:srgbClr val="FF993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3" name="表 17">
            <a:extLst>
              <a:ext uri="{FF2B5EF4-FFF2-40B4-BE49-F238E27FC236}">
                <a16:creationId xmlns:a16="http://schemas.microsoft.com/office/drawing/2014/main" id="{FBAF15B3-D401-4E91-8A28-FF92222268E7}"/>
              </a:ext>
            </a:extLst>
          </p:cNvPr>
          <p:cNvGraphicFramePr>
            <a:graphicFrameLocks noGrp="1"/>
          </p:cNvGraphicFramePr>
          <p:nvPr>
            <p:extLst>
              <p:ext uri="{D42A27DB-BD31-4B8C-83A1-F6EECF244321}">
                <p14:modId xmlns:p14="http://schemas.microsoft.com/office/powerpoint/2010/main" val="35961506"/>
              </p:ext>
            </p:extLst>
          </p:nvPr>
        </p:nvGraphicFramePr>
        <p:xfrm>
          <a:off x="208834" y="4398550"/>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1169118"/>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万博開催時に何が実現する？</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34516" y="1694186"/>
            <a:ext cx="5961461" cy="144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spc="-150" dirty="0">
                <a:solidFill>
                  <a:schemeClr val="tx1"/>
                </a:solidFill>
                <a:latin typeface="Meiryo UI" panose="020B0604030504040204" pitchFamily="50" charset="-128"/>
                <a:ea typeface="Meiryo UI" panose="020B0604030504040204" pitchFamily="50" charset="-128"/>
              </a:rPr>
              <a:t>下記取組みにより、会場アクセス等、大阪での移動がスムーズに！</a:t>
            </a:r>
            <a:endParaRPr lang="en-US" altLang="ja-JP" spc="-150" dirty="0">
              <a:solidFill>
                <a:schemeClr val="tx1"/>
              </a:solidFill>
              <a:latin typeface="Meiryo UI" panose="020B0604030504040204" pitchFamily="50" charset="-128"/>
              <a:ea typeface="Meiryo UI" panose="020B0604030504040204" pitchFamily="50" charset="-128"/>
            </a:endParaRPr>
          </a:p>
          <a:p>
            <a:pPr marL="444500" lvl="1" indent="-261938">
              <a:spcAft>
                <a:spcPts val="975"/>
              </a:spcAft>
              <a:buFont typeface="Arial" panose="020B0604020202020204" pitchFamily="34" charset="0"/>
              <a:buChar char="•"/>
            </a:pPr>
            <a:r>
              <a:rPr lang="ja-JP" altLang="en-US" sz="1600" dirty="0">
                <a:solidFill>
                  <a:schemeClr val="tx1"/>
                </a:solidFill>
                <a:latin typeface="Meiryo UI" panose="020B0604030504040204" pitchFamily="50" charset="-128"/>
                <a:ea typeface="Meiryo UI" panose="020B0604030504040204" pitchFamily="50" charset="-128"/>
              </a:rPr>
              <a:t>夢洲内の道路整備・地下鉄の延伸、輸送力増強</a:t>
            </a:r>
            <a:endParaRPr lang="en-US" altLang="ja-JP" sz="1600" dirty="0">
              <a:solidFill>
                <a:schemeClr val="tx1"/>
              </a:solidFill>
              <a:latin typeface="Meiryo UI" panose="020B0604030504040204" pitchFamily="50" charset="-128"/>
              <a:ea typeface="Meiryo UI" panose="020B0604030504040204" pitchFamily="50" charset="-128"/>
            </a:endParaRPr>
          </a:p>
          <a:p>
            <a:pPr marL="444500" lvl="1" indent="-261938">
              <a:spcAft>
                <a:spcPts val="975"/>
              </a:spcAft>
              <a:buFont typeface="Arial" panose="020B0604020202020204" pitchFamily="34" charset="0"/>
              <a:buChar char="•"/>
            </a:pPr>
            <a:r>
              <a:rPr lang="ja-JP" altLang="en-US" sz="1600" dirty="0">
                <a:solidFill>
                  <a:schemeClr val="tx1"/>
                </a:solidFill>
                <a:latin typeface="Meiryo UI" panose="020B0604030504040204" pitchFamily="50" charset="-128"/>
                <a:ea typeface="Meiryo UI" panose="020B0604030504040204" pitchFamily="50" charset="-128"/>
              </a:rPr>
              <a:t>一般交通の抑制や分散、平準化（</a:t>
            </a:r>
            <a:r>
              <a:rPr lang="en-US" altLang="ja-JP" sz="1600" dirty="0">
                <a:solidFill>
                  <a:schemeClr val="tx1"/>
                </a:solidFill>
                <a:latin typeface="Meiryo UI" panose="020B0604030504040204" pitchFamily="50" charset="-128"/>
                <a:ea typeface="Meiryo UI" panose="020B0604030504040204" pitchFamily="50" charset="-128"/>
              </a:rPr>
              <a:t>TDM</a:t>
            </a:r>
            <a:r>
              <a:rPr lang="ja-JP" altLang="en-US" sz="1600" dirty="0">
                <a:solidFill>
                  <a:schemeClr val="tx1"/>
                </a:solidFill>
                <a:latin typeface="Meiryo UI" panose="020B0604030504040204" pitchFamily="50" charset="-128"/>
                <a:ea typeface="Meiryo UI" panose="020B0604030504040204" pitchFamily="50" charset="-128"/>
              </a:rPr>
              <a:t>の働きかけ）</a:t>
            </a:r>
            <a:endParaRPr lang="en-US" altLang="ja-JP" sz="1600" dirty="0">
              <a:solidFill>
                <a:schemeClr val="tx1"/>
              </a:solidFill>
              <a:latin typeface="Meiryo UI" panose="020B0604030504040204" pitchFamily="50" charset="-128"/>
              <a:ea typeface="Meiryo UI" panose="020B0604030504040204" pitchFamily="50" charset="-128"/>
            </a:endParaRPr>
          </a:p>
          <a:p>
            <a:pPr marL="444500" lvl="1" indent="-261938">
              <a:spcAft>
                <a:spcPts val="975"/>
              </a:spcAft>
              <a:buFont typeface="Arial" panose="020B0604020202020204" pitchFamily="34" charset="0"/>
              <a:buChar char="•"/>
            </a:pPr>
            <a:r>
              <a:rPr lang="en-US" altLang="ja-JP" sz="1600" dirty="0">
                <a:solidFill>
                  <a:schemeClr val="tx1"/>
                </a:solidFill>
                <a:latin typeface="Meiryo UI" panose="020B0604030504040204" pitchFamily="50" charset="-128"/>
                <a:ea typeface="Meiryo UI" panose="020B0604030504040204" pitchFamily="50" charset="-128"/>
              </a:rPr>
              <a:t>EV</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FC</a:t>
            </a:r>
            <a:r>
              <a:rPr lang="ja-JP" altLang="en-US" sz="1600" dirty="0">
                <a:solidFill>
                  <a:schemeClr val="tx1"/>
                </a:solidFill>
                <a:latin typeface="Meiryo UI" panose="020B0604030504040204" pitchFamily="50" charset="-128"/>
                <a:ea typeface="Meiryo UI" panose="020B0604030504040204" pitchFamily="50" charset="-128"/>
              </a:rPr>
              <a:t>バスや</a:t>
            </a:r>
            <a:r>
              <a:rPr lang="en-US" altLang="ja-JP" sz="1600" dirty="0">
                <a:solidFill>
                  <a:schemeClr val="tx1"/>
                </a:solidFill>
                <a:latin typeface="Meiryo UI" panose="020B0604030504040204" pitchFamily="50" charset="-128"/>
                <a:ea typeface="Meiryo UI" panose="020B0604030504040204" pitchFamily="50" charset="-128"/>
              </a:rPr>
              <a:t>UD</a:t>
            </a:r>
            <a:r>
              <a:rPr lang="ja-JP" altLang="en-US" sz="1600" dirty="0">
                <a:solidFill>
                  <a:schemeClr val="tx1"/>
                </a:solidFill>
                <a:latin typeface="Meiryo UI" panose="020B0604030504040204" pitchFamily="50" charset="-128"/>
                <a:ea typeface="Meiryo UI" panose="020B0604030504040204" pitchFamily="50" charset="-128"/>
              </a:rPr>
              <a:t>タクシーの導入、船での会場アクセス実現など</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684528"/>
            <a:ext cx="7474358" cy="1345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106" name="グループ化 105">
            <a:extLst>
              <a:ext uri="{FF2B5EF4-FFF2-40B4-BE49-F238E27FC236}">
                <a16:creationId xmlns:a16="http://schemas.microsoft.com/office/drawing/2014/main" id="{FA812C4C-ADE6-4EA6-9B45-A5921C4B2AC5}"/>
              </a:ext>
            </a:extLst>
          </p:cNvPr>
          <p:cNvGrpSpPr/>
          <p:nvPr/>
        </p:nvGrpSpPr>
        <p:grpSpPr>
          <a:xfrm>
            <a:off x="4206712" y="4589877"/>
            <a:ext cx="1353828" cy="427578"/>
            <a:chOff x="6266118" y="4306583"/>
            <a:chExt cx="1666250" cy="526250"/>
          </a:xfrm>
        </p:grpSpPr>
        <p:sp>
          <p:nvSpPr>
            <p:cNvPr id="109" name="吹き出し: 角を丸めた四角形 108">
              <a:extLst>
                <a:ext uri="{FF2B5EF4-FFF2-40B4-BE49-F238E27FC236}">
                  <a16:creationId xmlns:a16="http://schemas.microsoft.com/office/drawing/2014/main" id="{19D3D1D6-BBA0-4414-B9D8-A3CC6C2CE8D8}"/>
                </a:ext>
              </a:extLst>
            </p:cNvPr>
            <p:cNvSpPr/>
            <p:nvPr/>
          </p:nvSpPr>
          <p:spPr>
            <a:xfrm>
              <a:off x="6299773" y="4354921"/>
              <a:ext cx="1632595" cy="477912"/>
            </a:xfrm>
            <a:prstGeom prst="wedgeRoundRectCallout">
              <a:avLst>
                <a:gd name="adj1" fmla="val 45582"/>
                <a:gd name="adj2" fmla="val 67162"/>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道路工事の完了</a:t>
              </a:r>
              <a:endParaRPr lang="en-US" altLang="ja-JP" sz="813" b="1" dirty="0">
                <a:solidFill>
                  <a:schemeClr val="tx1"/>
                </a:solidFill>
                <a:latin typeface="Meiryo UI"/>
                <a:ea typeface="Meiryo UI"/>
                <a:sym typeface="Calibri"/>
              </a:endParaRPr>
            </a:p>
          </p:txBody>
        </p:sp>
        <p:sp>
          <p:nvSpPr>
            <p:cNvPr id="110" name="テキスト ボックス 109">
              <a:extLst>
                <a:ext uri="{FF2B5EF4-FFF2-40B4-BE49-F238E27FC236}">
                  <a16:creationId xmlns:a16="http://schemas.microsoft.com/office/drawing/2014/main" id="{FD3B2380-27A0-4DBF-B1F8-820A3CCCC9CC}"/>
                </a:ext>
              </a:extLst>
            </p:cNvPr>
            <p:cNvSpPr txBox="1"/>
            <p:nvPr/>
          </p:nvSpPr>
          <p:spPr>
            <a:xfrm>
              <a:off x="6266118" y="4306583"/>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⓬</a:t>
              </a:r>
            </a:p>
          </p:txBody>
        </p:sp>
      </p:grpSp>
      <p:pic>
        <p:nvPicPr>
          <p:cNvPr id="1033" name="Picture 9">
            <a:extLst>
              <a:ext uri="{FF2B5EF4-FFF2-40B4-BE49-F238E27FC236}">
                <a16:creationId xmlns:a16="http://schemas.microsoft.com/office/drawing/2014/main" id="{DF38FC31-0D71-47DF-BC8A-F9DF3877CB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5977" y="1490766"/>
            <a:ext cx="3469251" cy="2089885"/>
          </a:xfrm>
          <a:prstGeom prst="rect">
            <a:avLst/>
          </a:prstGeom>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1" name="図 80">
            <a:extLst>
              <a:ext uri="{FF2B5EF4-FFF2-40B4-BE49-F238E27FC236}">
                <a16:creationId xmlns:a16="http://schemas.microsoft.com/office/drawing/2014/main" id="{584D9FAA-BDC4-4BD8-BEAB-CF1B1ACE7A7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44220" y="3030102"/>
            <a:ext cx="1343857" cy="724268"/>
          </a:xfrm>
          <a:custGeom>
            <a:avLst/>
            <a:gdLst>
              <a:gd name="connsiteX0" fmla="*/ 1193596 w 2895851"/>
              <a:gd name="connsiteY0" fmla="*/ 0 h 1560711"/>
              <a:gd name="connsiteX1" fmla="*/ 2589730 w 2895851"/>
              <a:gd name="connsiteY1" fmla="*/ 0 h 1560711"/>
              <a:gd name="connsiteX2" fmla="*/ 2601028 w 2895851"/>
              <a:gd name="connsiteY2" fmla="*/ 1871 h 1560711"/>
              <a:gd name="connsiteX3" fmla="*/ 2632778 w 2895851"/>
              <a:gd name="connsiteY3" fmla="*/ 46321 h 1560711"/>
              <a:gd name="connsiteX4" fmla="*/ 2645478 w 2895851"/>
              <a:gd name="connsiteY4" fmla="*/ 65371 h 1560711"/>
              <a:gd name="connsiteX5" fmla="*/ 2664528 w 2895851"/>
              <a:gd name="connsiteY5" fmla="*/ 84421 h 1560711"/>
              <a:gd name="connsiteX6" fmla="*/ 2696278 w 2895851"/>
              <a:gd name="connsiteY6" fmla="*/ 116171 h 1560711"/>
              <a:gd name="connsiteX7" fmla="*/ 2702628 w 2895851"/>
              <a:gd name="connsiteY7" fmla="*/ 135221 h 1560711"/>
              <a:gd name="connsiteX8" fmla="*/ 2740728 w 2895851"/>
              <a:gd name="connsiteY8" fmla="*/ 179671 h 1560711"/>
              <a:gd name="connsiteX9" fmla="*/ 2753428 w 2895851"/>
              <a:gd name="connsiteY9" fmla="*/ 198721 h 1560711"/>
              <a:gd name="connsiteX10" fmla="*/ 2778828 w 2895851"/>
              <a:gd name="connsiteY10" fmla="*/ 224121 h 1560711"/>
              <a:gd name="connsiteX11" fmla="*/ 2823278 w 2895851"/>
              <a:gd name="connsiteY11" fmla="*/ 274921 h 1560711"/>
              <a:gd name="connsiteX12" fmla="*/ 2855028 w 2895851"/>
              <a:gd name="connsiteY12" fmla="*/ 325721 h 1560711"/>
              <a:gd name="connsiteX13" fmla="*/ 2867728 w 2895851"/>
              <a:gd name="connsiteY13" fmla="*/ 351121 h 1560711"/>
              <a:gd name="connsiteX14" fmla="*/ 2880428 w 2895851"/>
              <a:gd name="connsiteY14" fmla="*/ 389221 h 1560711"/>
              <a:gd name="connsiteX15" fmla="*/ 2893128 w 2895851"/>
              <a:gd name="connsiteY15" fmla="*/ 408271 h 1560711"/>
              <a:gd name="connsiteX16" fmla="*/ 2895851 w 2895851"/>
              <a:gd name="connsiteY16" fmla="*/ 427719 h 1560711"/>
              <a:gd name="connsiteX17" fmla="*/ 2895851 w 2895851"/>
              <a:gd name="connsiteY17" fmla="*/ 1247378 h 1560711"/>
              <a:gd name="connsiteX18" fmla="*/ 2848678 w 2895851"/>
              <a:gd name="connsiteY18" fmla="*/ 1259171 h 1560711"/>
              <a:gd name="connsiteX19" fmla="*/ 2823278 w 2895851"/>
              <a:gd name="connsiteY19" fmla="*/ 1265521 h 1560711"/>
              <a:gd name="connsiteX20" fmla="*/ 2804228 w 2895851"/>
              <a:gd name="connsiteY20" fmla="*/ 1271871 h 1560711"/>
              <a:gd name="connsiteX21" fmla="*/ 2785178 w 2895851"/>
              <a:gd name="connsiteY21" fmla="*/ 1360771 h 1560711"/>
              <a:gd name="connsiteX22" fmla="*/ 2766128 w 2895851"/>
              <a:gd name="connsiteY22" fmla="*/ 1367121 h 1560711"/>
              <a:gd name="connsiteX23" fmla="*/ 2689928 w 2895851"/>
              <a:gd name="connsiteY23" fmla="*/ 1379821 h 1560711"/>
              <a:gd name="connsiteX24" fmla="*/ 2645478 w 2895851"/>
              <a:gd name="connsiteY24" fmla="*/ 1392521 h 1560711"/>
              <a:gd name="connsiteX25" fmla="*/ 2543878 w 2895851"/>
              <a:gd name="connsiteY25" fmla="*/ 1411571 h 1560711"/>
              <a:gd name="connsiteX26" fmla="*/ 2499428 w 2895851"/>
              <a:gd name="connsiteY26" fmla="*/ 1417921 h 1560711"/>
              <a:gd name="connsiteX27" fmla="*/ 2467678 w 2895851"/>
              <a:gd name="connsiteY27" fmla="*/ 1424271 h 1560711"/>
              <a:gd name="connsiteX28" fmla="*/ 2442278 w 2895851"/>
              <a:gd name="connsiteY28" fmla="*/ 1436971 h 1560711"/>
              <a:gd name="connsiteX29" fmla="*/ 2423228 w 2895851"/>
              <a:gd name="connsiteY29" fmla="*/ 1443321 h 1560711"/>
              <a:gd name="connsiteX30" fmla="*/ 2378778 w 2895851"/>
              <a:gd name="connsiteY30" fmla="*/ 1456021 h 1560711"/>
              <a:gd name="connsiteX31" fmla="*/ 2353378 w 2895851"/>
              <a:gd name="connsiteY31" fmla="*/ 1462371 h 1560711"/>
              <a:gd name="connsiteX32" fmla="*/ 2277178 w 2895851"/>
              <a:gd name="connsiteY32" fmla="*/ 1475071 h 1560711"/>
              <a:gd name="connsiteX33" fmla="*/ 2258128 w 2895851"/>
              <a:gd name="connsiteY33" fmla="*/ 1481421 h 1560711"/>
              <a:gd name="connsiteX34" fmla="*/ 1966028 w 2895851"/>
              <a:gd name="connsiteY34" fmla="*/ 1494121 h 1560711"/>
              <a:gd name="connsiteX35" fmla="*/ 1936678 w 2895851"/>
              <a:gd name="connsiteY35" fmla="*/ 1499837 h 1560711"/>
              <a:gd name="connsiteX36" fmla="*/ 1929797 w 2895851"/>
              <a:gd name="connsiteY36" fmla="*/ 1501050 h 1560711"/>
              <a:gd name="connsiteX37" fmla="*/ 1929170 w 2895851"/>
              <a:gd name="connsiteY37" fmla="*/ 1501032 h 1560711"/>
              <a:gd name="connsiteX38" fmla="*/ 1924178 w 2895851"/>
              <a:gd name="connsiteY38" fmla="*/ 1502041 h 1560711"/>
              <a:gd name="connsiteX39" fmla="*/ 1929797 w 2895851"/>
              <a:gd name="connsiteY39" fmla="*/ 1501050 h 1560711"/>
              <a:gd name="connsiteX40" fmla="*/ 1939891 w 2895851"/>
              <a:gd name="connsiteY40" fmla="*/ 1501331 h 1560711"/>
              <a:gd name="connsiteX41" fmla="*/ 1915228 w 2895851"/>
              <a:gd name="connsiteY41" fmla="*/ 1513171 h 1560711"/>
              <a:gd name="connsiteX42" fmla="*/ 1858078 w 2895851"/>
              <a:gd name="connsiteY42" fmla="*/ 1525871 h 1560711"/>
              <a:gd name="connsiteX43" fmla="*/ 1788228 w 2895851"/>
              <a:gd name="connsiteY43" fmla="*/ 1557621 h 1560711"/>
              <a:gd name="connsiteX44" fmla="*/ 1767628 w 2895851"/>
              <a:gd name="connsiteY44" fmla="*/ 1560711 h 1560711"/>
              <a:gd name="connsiteX45" fmla="*/ 87625 w 2895851"/>
              <a:gd name="connsiteY45" fmla="*/ 1560711 h 1560711"/>
              <a:gd name="connsiteX46" fmla="*/ 76990 w 2895851"/>
              <a:gd name="connsiteY46" fmla="*/ 1553983 h 1560711"/>
              <a:gd name="connsiteX47" fmla="*/ 67378 w 2895851"/>
              <a:gd name="connsiteY47" fmla="*/ 1525871 h 1560711"/>
              <a:gd name="connsiteX48" fmla="*/ 54678 w 2895851"/>
              <a:gd name="connsiteY48" fmla="*/ 1506821 h 1560711"/>
              <a:gd name="connsiteX49" fmla="*/ 41978 w 2895851"/>
              <a:gd name="connsiteY49" fmla="*/ 1462371 h 1560711"/>
              <a:gd name="connsiteX50" fmla="*/ 48328 w 2895851"/>
              <a:gd name="connsiteY50" fmla="*/ 1398871 h 1560711"/>
              <a:gd name="connsiteX51" fmla="*/ 61028 w 2895851"/>
              <a:gd name="connsiteY51" fmla="*/ 1379821 h 1560711"/>
              <a:gd name="connsiteX52" fmla="*/ 22928 w 2895851"/>
              <a:gd name="connsiteY52" fmla="*/ 1348071 h 1560711"/>
              <a:gd name="connsiteX53" fmla="*/ 1198 w 2895851"/>
              <a:gd name="connsiteY53" fmla="*/ 1320682 h 1560711"/>
              <a:gd name="connsiteX54" fmla="*/ 0 w 2895851"/>
              <a:gd name="connsiteY54" fmla="*/ 1318504 h 1560711"/>
              <a:gd name="connsiteX55" fmla="*/ 0 w 2895851"/>
              <a:gd name="connsiteY55" fmla="*/ 863531 h 1560711"/>
              <a:gd name="connsiteX56" fmla="*/ 906 w 2895851"/>
              <a:gd name="connsiteY56" fmla="*/ 855801 h 1560711"/>
              <a:gd name="connsiteX57" fmla="*/ 3878 w 2895851"/>
              <a:gd name="connsiteY57" fmla="*/ 833721 h 1560711"/>
              <a:gd name="connsiteX58" fmla="*/ 10228 w 2895851"/>
              <a:gd name="connsiteY58" fmla="*/ 808321 h 1560711"/>
              <a:gd name="connsiteX59" fmla="*/ 16578 w 2895851"/>
              <a:gd name="connsiteY59" fmla="*/ 763871 h 1560711"/>
              <a:gd name="connsiteX60" fmla="*/ 29278 w 2895851"/>
              <a:gd name="connsiteY60" fmla="*/ 738471 h 1560711"/>
              <a:gd name="connsiteX61" fmla="*/ 41978 w 2895851"/>
              <a:gd name="connsiteY61" fmla="*/ 706721 h 1560711"/>
              <a:gd name="connsiteX62" fmla="*/ 48328 w 2895851"/>
              <a:gd name="connsiteY62" fmla="*/ 655921 h 1560711"/>
              <a:gd name="connsiteX63" fmla="*/ 61028 w 2895851"/>
              <a:gd name="connsiteY63" fmla="*/ 636871 h 1560711"/>
              <a:gd name="connsiteX64" fmla="*/ 99128 w 2895851"/>
              <a:gd name="connsiteY64" fmla="*/ 586071 h 1560711"/>
              <a:gd name="connsiteX65" fmla="*/ 105478 w 2895851"/>
              <a:gd name="connsiteY65" fmla="*/ 567021 h 1560711"/>
              <a:gd name="connsiteX66" fmla="*/ 73728 w 2895851"/>
              <a:gd name="connsiteY66" fmla="*/ 535271 h 1560711"/>
              <a:gd name="connsiteX67" fmla="*/ 73728 w 2895851"/>
              <a:gd name="connsiteY67" fmla="*/ 440021 h 1560711"/>
              <a:gd name="connsiteX68" fmla="*/ 92778 w 2895851"/>
              <a:gd name="connsiteY68" fmla="*/ 433671 h 1560711"/>
              <a:gd name="connsiteX69" fmla="*/ 99128 w 2895851"/>
              <a:gd name="connsiteY69" fmla="*/ 427321 h 1560711"/>
              <a:gd name="connsiteX70" fmla="*/ 130878 w 2895851"/>
              <a:gd name="connsiteY70" fmla="*/ 408271 h 1560711"/>
              <a:gd name="connsiteX71" fmla="*/ 149928 w 2895851"/>
              <a:gd name="connsiteY71" fmla="*/ 401921 h 1560711"/>
              <a:gd name="connsiteX72" fmla="*/ 194378 w 2895851"/>
              <a:gd name="connsiteY72" fmla="*/ 382871 h 1560711"/>
              <a:gd name="connsiteX73" fmla="*/ 270578 w 2895851"/>
              <a:gd name="connsiteY73" fmla="*/ 389221 h 1560711"/>
              <a:gd name="connsiteX74" fmla="*/ 289628 w 2895851"/>
              <a:gd name="connsiteY74" fmla="*/ 408271 h 1560711"/>
              <a:gd name="connsiteX75" fmla="*/ 295978 w 2895851"/>
              <a:gd name="connsiteY75" fmla="*/ 522571 h 1560711"/>
              <a:gd name="connsiteX76" fmla="*/ 359478 w 2895851"/>
              <a:gd name="connsiteY76" fmla="*/ 509871 h 1560711"/>
              <a:gd name="connsiteX77" fmla="*/ 403928 w 2895851"/>
              <a:gd name="connsiteY77" fmla="*/ 490821 h 1560711"/>
              <a:gd name="connsiteX78" fmla="*/ 524578 w 2895851"/>
              <a:gd name="connsiteY78" fmla="*/ 484471 h 1560711"/>
              <a:gd name="connsiteX79" fmla="*/ 543628 w 2895851"/>
              <a:gd name="connsiteY79" fmla="*/ 478121 h 1560711"/>
              <a:gd name="connsiteX80" fmla="*/ 569028 w 2895851"/>
              <a:gd name="connsiteY80" fmla="*/ 471771 h 1560711"/>
              <a:gd name="connsiteX81" fmla="*/ 588078 w 2895851"/>
              <a:gd name="connsiteY81" fmla="*/ 446371 h 1560711"/>
              <a:gd name="connsiteX82" fmla="*/ 616029 w 2895851"/>
              <a:gd name="connsiteY82" fmla="*/ 415651 h 1560711"/>
              <a:gd name="connsiteX83" fmla="*/ 616681 w 2895851"/>
              <a:gd name="connsiteY83" fmla="*/ 415229 h 1560711"/>
              <a:gd name="connsiteX84" fmla="*/ 615240 w 2895851"/>
              <a:gd name="connsiteY84" fmla="*/ 417249 h 1560711"/>
              <a:gd name="connsiteX85" fmla="*/ 618145 w 2895851"/>
              <a:gd name="connsiteY85" fmla="*/ 414283 h 1560711"/>
              <a:gd name="connsiteX86" fmla="*/ 616681 w 2895851"/>
              <a:gd name="connsiteY86" fmla="*/ 415229 h 1560711"/>
              <a:gd name="connsiteX87" fmla="*/ 626178 w 2895851"/>
              <a:gd name="connsiteY87" fmla="*/ 401921 h 1560711"/>
              <a:gd name="connsiteX88" fmla="*/ 664278 w 2895851"/>
              <a:gd name="connsiteY88" fmla="*/ 351121 h 1560711"/>
              <a:gd name="connsiteX89" fmla="*/ 696028 w 2895851"/>
              <a:gd name="connsiteY89" fmla="*/ 306671 h 1560711"/>
              <a:gd name="connsiteX90" fmla="*/ 708728 w 2895851"/>
              <a:gd name="connsiteY90" fmla="*/ 287621 h 1560711"/>
              <a:gd name="connsiteX91" fmla="*/ 727778 w 2895851"/>
              <a:gd name="connsiteY91" fmla="*/ 274921 h 1560711"/>
              <a:gd name="connsiteX92" fmla="*/ 753178 w 2895851"/>
              <a:gd name="connsiteY92" fmla="*/ 243171 h 1560711"/>
              <a:gd name="connsiteX93" fmla="*/ 772228 w 2895851"/>
              <a:gd name="connsiteY93" fmla="*/ 230471 h 1560711"/>
              <a:gd name="connsiteX94" fmla="*/ 810328 w 2895851"/>
              <a:gd name="connsiteY94" fmla="*/ 186021 h 1560711"/>
              <a:gd name="connsiteX95" fmla="*/ 816678 w 2895851"/>
              <a:gd name="connsiteY95" fmla="*/ 154271 h 1560711"/>
              <a:gd name="connsiteX96" fmla="*/ 842078 w 2895851"/>
              <a:gd name="connsiteY96" fmla="*/ 135221 h 1560711"/>
              <a:gd name="connsiteX97" fmla="*/ 861128 w 2895851"/>
              <a:gd name="connsiteY97" fmla="*/ 109821 h 1560711"/>
              <a:gd name="connsiteX98" fmla="*/ 880178 w 2895851"/>
              <a:gd name="connsiteY98" fmla="*/ 97121 h 1560711"/>
              <a:gd name="connsiteX99" fmla="*/ 930978 w 2895851"/>
              <a:gd name="connsiteY99" fmla="*/ 59021 h 1560711"/>
              <a:gd name="connsiteX100" fmla="*/ 1032578 w 2895851"/>
              <a:gd name="connsiteY100" fmla="*/ 33621 h 1560711"/>
              <a:gd name="connsiteX101" fmla="*/ 1102428 w 2895851"/>
              <a:gd name="connsiteY101" fmla="*/ 20921 h 1560711"/>
              <a:gd name="connsiteX102" fmla="*/ 1178628 w 2895851"/>
              <a:gd name="connsiteY102" fmla="*/ 1871 h 156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895851" h="1560711">
                <a:moveTo>
                  <a:pt x="1193596" y="0"/>
                </a:moveTo>
                <a:lnTo>
                  <a:pt x="2589730" y="0"/>
                </a:lnTo>
                <a:lnTo>
                  <a:pt x="2601028" y="1871"/>
                </a:lnTo>
                <a:cubicBezTo>
                  <a:pt x="2630958" y="46766"/>
                  <a:pt x="2593396" y="-8813"/>
                  <a:pt x="2632778" y="46321"/>
                </a:cubicBezTo>
                <a:cubicBezTo>
                  <a:pt x="2637214" y="52531"/>
                  <a:pt x="2640592" y="59508"/>
                  <a:pt x="2645478" y="65371"/>
                </a:cubicBezTo>
                <a:cubicBezTo>
                  <a:pt x="2651227" y="72270"/>
                  <a:pt x="2658779" y="77522"/>
                  <a:pt x="2664528" y="84421"/>
                </a:cubicBezTo>
                <a:cubicBezTo>
                  <a:pt x="2690986" y="116171"/>
                  <a:pt x="2661353" y="92888"/>
                  <a:pt x="2696278" y="116171"/>
                </a:cubicBezTo>
                <a:cubicBezTo>
                  <a:pt x="2698395" y="122521"/>
                  <a:pt x="2699307" y="129409"/>
                  <a:pt x="2702628" y="135221"/>
                </a:cubicBezTo>
                <a:cubicBezTo>
                  <a:pt x="2719923" y="165488"/>
                  <a:pt x="2720255" y="155104"/>
                  <a:pt x="2740728" y="179671"/>
                </a:cubicBezTo>
                <a:cubicBezTo>
                  <a:pt x="2745614" y="185534"/>
                  <a:pt x="2748461" y="192927"/>
                  <a:pt x="2753428" y="198721"/>
                </a:cubicBezTo>
                <a:cubicBezTo>
                  <a:pt x="2761220" y="207812"/>
                  <a:pt x="2771477" y="214670"/>
                  <a:pt x="2778828" y="224121"/>
                </a:cubicBezTo>
                <a:cubicBezTo>
                  <a:pt x="2820742" y="278010"/>
                  <a:pt x="2773068" y="237263"/>
                  <a:pt x="2823278" y="274921"/>
                </a:cubicBezTo>
                <a:cubicBezTo>
                  <a:pt x="2836349" y="314133"/>
                  <a:pt x="2820516" y="273954"/>
                  <a:pt x="2855028" y="325721"/>
                </a:cubicBezTo>
                <a:cubicBezTo>
                  <a:pt x="2860279" y="333597"/>
                  <a:pt x="2864212" y="342332"/>
                  <a:pt x="2867728" y="351121"/>
                </a:cubicBezTo>
                <a:cubicBezTo>
                  <a:pt x="2872700" y="363550"/>
                  <a:pt x="2873002" y="378082"/>
                  <a:pt x="2880428" y="389221"/>
                </a:cubicBezTo>
                <a:lnTo>
                  <a:pt x="2893128" y="408271"/>
                </a:lnTo>
                <a:lnTo>
                  <a:pt x="2895851" y="427719"/>
                </a:lnTo>
                <a:lnTo>
                  <a:pt x="2895851" y="1247378"/>
                </a:lnTo>
                <a:lnTo>
                  <a:pt x="2848678" y="1259171"/>
                </a:lnTo>
                <a:cubicBezTo>
                  <a:pt x="2840211" y="1261288"/>
                  <a:pt x="2831557" y="1262761"/>
                  <a:pt x="2823278" y="1265521"/>
                </a:cubicBezTo>
                <a:lnTo>
                  <a:pt x="2804228" y="1271871"/>
                </a:lnTo>
                <a:cubicBezTo>
                  <a:pt x="2802583" y="1289961"/>
                  <a:pt x="2809085" y="1341645"/>
                  <a:pt x="2785178" y="1360771"/>
                </a:cubicBezTo>
                <a:cubicBezTo>
                  <a:pt x="2779951" y="1364952"/>
                  <a:pt x="2772692" y="1365808"/>
                  <a:pt x="2766128" y="1367121"/>
                </a:cubicBezTo>
                <a:cubicBezTo>
                  <a:pt x="2712365" y="1377874"/>
                  <a:pt x="2735366" y="1368462"/>
                  <a:pt x="2689928" y="1379821"/>
                </a:cubicBezTo>
                <a:cubicBezTo>
                  <a:pt x="2674979" y="1383558"/>
                  <a:pt x="2660478" y="1388992"/>
                  <a:pt x="2645478" y="1392521"/>
                </a:cubicBezTo>
                <a:cubicBezTo>
                  <a:pt x="2618014" y="1398983"/>
                  <a:pt x="2574245" y="1406899"/>
                  <a:pt x="2543878" y="1411571"/>
                </a:cubicBezTo>
                <a:cubicBezTo>
                  <a:pt x="2529085" y="1413847"/>
                  <a:pt x="2514191" y="1415460"/>
                  <a:pt x="2499428" y="1417921"/>
                </a:cubicBezTo>
                <a:cubicBezTo>
                  <a:pt x="2488782" y="1419695"/>
                  <a:pt x="2478261" y="1422154"/>
                  <a:pt x="2467678" y="1424271"/>
                </a:cubicBezTo>
                <a:cubicBezTo>
                  <a:pt x="2459211" y="1428504"/>
                  <a:pt x="2450979" y="1433242"/>
                  <a:pt x="2442278" y="1436971"/>
                </a:cubicBezTo>
                <a:cubicBezTo>
                  <a:pt x="2436126" y="1439608"/>
                  <a:pt x="2429639" y="1441398"/>
                  <a:pt x="2423228" y="1443321"/>
                </a:cubicBezTo>
                <a:cubicBezTo>
                  <a:pt x="2408468" y="1447749"/>
                  <a:pt x="2393645" y="1451966"/>
                  <a:pt x="2378778" y="1456021"/>
                </a:cubicBezTo>
                <a:cubicBezTo>
                  <a:pt x="2370358" y="1458317"/>
                  <a:pt x="2361956" y="1460763"/>
                  <a:pt x="2353378" y="1462371"/>
                </a:cubicBezTo>
                <a:cubicBezTo>
                  <a:pt x="2328069" y="1467116"/>
                  <a:pt x="2301607" y="1466928"/>
                  <a:pt x="2277178" y="1475071"/>
                </a:cubicBezTo>
                <a:cubicBezTo>
                  <a:pt x="2270828" y="1477188"/>
                  <a:pt x="2264622" y="1479798"/>
                  <a:pt x="2258128" y="1481421"/>
                </a:cubicBezTo>
                <a:cubicBezTo>
                  <a:pt x="2167156" y="1504164"/>
                  <a:pt x="2028837" y="1492589"/>
                  <a:pt x="1966028" y="1494121"/>
                </a:cubicBezTo>
                <a:cubicBezTo>
                  <a:pt x="1952865" y="1496754"/>
                  <a:pt x="1943368" y="1498588"/>
                  <a:pt x="1936678" y="1499837"/>
                </a:cubicBezTo>
                <a:lnTo>
                  <a:pt x="1929797" y="1501050"/>
                </a:lnTo>
                <a:lnTo>
                  <a:pt x="1929170" y="1501032"/>
                </a:lnTo>
                <a:cubicBezTo>
                  <a:pt x="1924267" y="1501719"/>
                  <a:pt x="1920319" y="1502624"/>
                  <a:pt x="1924178" y="1502041"/>
                </a:cubicBezTo>
                <a:lnTo>
                  <a:pt x="1929797" y="1501050"/>
                </a:lnTo>
                <a:lnTo>
                  <a:pt x="1939891" y="1501331"/>
                </a:lnTo>
                <a:cubicBezTo>
                  <a:pt x="1939852" y="1502786"/>
                  <a:pt x="1933915" y="1506164"/>
                  <a:pt x="1915228" y="1513171"/>
                </a:cubicBezTo>
                <a:cubicBezTo>
                  <a:pt x="1883072" y="1525230"/>
                  <a:pt x="1887357" y="1513671"/>
                  <a:pt x="1858078" y="1525871"/>
                </a:cubicBezTo>
                <a:cubicBezTo>
                  <a:pt x="1836772" y="1534749"/>
                  <a:pt x="1812694" y="1552184"/>
                  <a:pt x="1788228" y="1557621"/>
                </a:cubicBezTo>
                <a:lnTo>
                  <a:pt x="1767628" y="1560711"/>
                </a:lnTo>
                <a:lnTo>
                  <a:pt x="87625" y="1560711"/>
                </a:lnTo>
                <a:lnTo>
                  <a:pt x="76990" y="1553983"/>
                </a:lnTo>
                <a:cubicBezTo>
                  <a:pt x="68982" y="1549098"/>
                  <a:pt x="79680" y="1554574"/>
                  <a:pt x="67378" y="1525871"/>
                </a:cubicBezTo>
                <a:cubicBezTo>
                  <a:pt x="64372" y="1518856"/>
                  <a:pt x="58091" y="1513647"/>
                  <a:pt x="54678" y="1506821"/>
                </a:cubicBezTo>
                <a:cubicBezTo>
                  <a:pt x="50123" y="1497711"/>
                  <a:pt x="44013" y="1470509"/>
                  <a:pt x="41978" y="1462371"/>
                </a:cubicBezTo>
                <a:cubicBezTo>
                  <a:pt x="44095" y="1441204"/>
                  <a:pt x="43545" y="1419598"/>
                  <a:pt x="48328" y="1398871"/>
                </a:cubicBezTo>
                <a:cubicBezTo>
                  <a:pt x="50044" y="1391435"/>
                  <a:pt x="62107" y="1387376"/>
                  <a:pt x="61028" y="1379821"/>
                </a:cubicBezTo>
                <a:cubicBezTo>
                  <a:pt x="57568" y="1355602"/>
                  <a:pt x="39618" y="1353634"/>
                  <a:pt x="22928" y="1348071"/>
                </a:cubicBezTo>
                <a:cubicBezTo>
                  <a:pt x="16578" y="1338546"/>
                  <a:pt x="8441" y="1329812"/>
                  <a:pt x="1198" y="1320682"/>
                </a:cubicBezTo>
                <a:lnTo>
                  <a:pt x="0" y="1318504"/>
                </a:lnTo>
                <a:lnTo>
                  <a:pt x="0" y="863531"/>
                </a:lnTo>
                <a:lnTo>
                  <a:pt x="906" y="855801"/>
                </a:lnTo>
                <a:cubicBezTo>
                  <a:pt x="2100" y="846058"/>
                  <a:pt x="3151" y="838085"/>
                  <a:pt x="3878" y="833721"/>
                </a:cubicBezTo>
                <a:cubicBezTo>
                  <a:pt x="5313" y="825113"/>
                  <a:pt x="8667" y="816907"/>
                  <a:pt x="10228" y="808321"/>
                </a:cubicBezTo>
                <a:cubicBezTo>
                  <a:pt x="12905" y="793595"/>
                  <a:pt x="12640" y="778311"/>
                  <a:pt x="16578" y="763871"/>
                </a:cubicBezTo>
                <a:cubicBezTo>
                  <a:pt x="19069" y="754739"/>
                  <a:pt x="25433" y="747121"/>
                  <a:pt x="29278" y="738471"/>
                </a:cubicBezTo>
                <a:cubicBezTo>
                  <a:pt x="33907" y="728055"/>
                  <a:pt x="37745" y="717304"/>
                  <a:pt x="41978" y="706721"/>
                </a:cubicBezTo>
                <a:cubicBezTo>
                  <a:pt x="44095" y="689788"/>
                  <a:pt x="43838" y="672385"/>
                  <a:pt x="48328" y="655921"/>
                </a:cubicBezTo>
                <a:cubicBezTo>
                  <a:pt x="50336" y="648558"/>
                  <a:pt x="57242" y="643497"/>
                  <a:pt x="61028" y="636871"/>
                </a:cubicBezTo>
                <a:cubicBezTo>
                  <a:pt x="85101" y="594743"/>
                  <a:pt x="59422" y="625777"/>
                  <a:pt x="99128" y="586071"/>
                </a:cubicBezTo>
                <a:cubicBezTo>
                  <a:pt x="101245" y="579721"/>
                  <a:pt x="106578" y="573623"/>
                  <a:pt x="105478" y="567021"/>
                </a:cubicBezTo>
                <a:cubicBezTo>
                  <a:pt x="102832" y="551146"/>
                  <a:pt x="84840" y="542679"/>
                  <a:pt x="73728" y="535271"/>
                </a:cubicBezTo>
                <a:cubicBezTo>
                  <a:pt x="61857" y="499658"/>
                  <a:pt x="57154" y="493887"/>
                  <a:pt x="73728" y="440021"/>
                </a:cubicBezTo>
                <a:cubicBezTo>
                  <a:pt x="75696" y="433624"/>
                  <a:pt x="86428" y="435788"/>
                  <a:pt x="92778" y="433671"/>
                </a:cubicBezTo>
                <a:cubicBezTo>
                  <a:pt x="115844" y="441360"/>
                  <a:pt x="92778" y="431554"/>
                  <a:pt x="99128" y="427321"/>
                </a:cubicBezTo>
                <a:cubicBezTo>
                  <a:pt x="105478" y="423088"/>
                  <a:pt x="119839" y="413791"/>
                  <a:pt x="130878" y="408271"/>
                </a:cubicBezTo>
                <a:cubicBezTo>
                  <a:pt x="136865" y="405278"/>
                  <a:pt x="143941" y="404914"/>
                  <a:pt x="149928" y="401921"/>
                </a:cubicBezTo>
                <a:cubicBezTo>
                  <a:pt x="193781" y="379995"/>
                  <a:pt x="141515" y="396087"/>
                  <a:pt x="194378" y="382871"/>
                </a:cubicBezTo>
                <a:cubicBezTo>
                  <a:pt x="219778" y="384988"/>
                  <a:pt x="245951" y="382654"/>
                  <a:pt x="270578" y="389221"/>
                </a:cubicBezTo>
                <a:cubicBezTo>
                  <a:pt x="279255" y="391535"/>
                  <a:pt x="287948" y="399449"/>
                  <a:pt x="289628" y="408271"/>
                </a:cubicBezTo>
                <a:cubicBezTo>
                  <a:pt x="296768" y="445756"/>
                  <a:pt x="293861" y="484471"/>
                  <a:pt x="295978" y="522571"/>
                </a:cubicBezTo>
                <a:cubicBezTo>
                  <a:pt x="327779" y="518028"/>
                  <a:pt x="334849" y="519723"/>
                  <a:pt x="359478" y="509871"/>
                </a:cubicBezTo>
                <a:cubicBezTo>
                  <a:pt x="374445" y="503884"/>
                  <a:pt x="387995" y="493272"/>
                  <a:pt x="403928" y="490821"/>
                </a:cubicBezTo>
                <a:cubicBezTo>
                  <a:pt x="443732" y="484697"/>
                  <a:pt x="484361" y="486588"/>
                  <a:pt x="524578" y="484471"/>
                </a:cubicBezTo>
                <a:cubicBezTo>
                  <a:pt x="530928" y="482354"/>
                  <a:pt x="537192" y="479960"/>
                  <a:pt x="543628" y="478121"/>
                </a:cubicBezTo>
                <a:cubicBezTo>
                  <a:pt x="552019" y="475723"/>
                  <a:pt x="561926" y="476844"/>
                  <a:pt x="569028" y="471771"/>
                </a:cubicBezTo>
                <a:cubicBezTo>
                  <a:pt x="577640" y="465620"/>
                  <a:pt x="581109" y="454336"/>
                  <a:pt x="588078" y="446371"/>
                </a:cubicBezTo>
                <a:cubicBezTo>
                  <a:pt x="604600" y="427489"/>
                  <a:pt x="612628" y="418865"/>
                  <a:pt x="616029" y="415651"/>
                </a:cubicBezTo>
                <a:lnTo>
                  <a:pt x="616681" y="415229"/>
                </a:lnTo>
                <a:lnTo>
                  <a:pt x="615240" y="417249"/>
                </a:lnTo>
                <a:cubicBezTo>
                  <a:pt x="606346" y="430169"/>
                  <a:pt x="617629" y="416253"/>
                  <a:pt x="618145" y="414283"/>
                </a:cubicBezTo>
                <a:lnTo>
                  <a:pt x="616681" y="415229"/>
                </a:lnTo>
                <a:lnTo>
                  <a:pt x="626178" y="401921"/>
                </a:lnTo>
                <a:cubicBezTo>
                  <a:pt x="638628" y="384803"/>
                  <a:pt x="664278" y="351121"/>
                  <a:pt x="664278" y="351121"/>
                </a:cubicBezTo>
                <a:cubicBezTo>
                  <a:pt x="675946" y="316118"/>
                  <a:pt x="663156" y="345022"/>
                  <a:pt x="696028" y="306671"/>
                </a:cubicBezTo>
                <a:cubicBezTo>
                  <a:pt x="700995" y="300877"/>
                  <a:pt x="703332" y="293017"/>
                  <a:pt x="708728" y="287621"/>
                </a:cubicBezTo>
                <a:cubicBezTo>
                  <a:pt x="714124" y="282225"/>
                  <a:pt x="722382" y="280317"/>
                  <a:pt x="727778" y="274921"/>
                </a:cubicBezTo>
                <a:cubicBezTo>
                  <a:pt x="737362" y="265337"/>
                  <a:pt x="743594" y="252755"/>
                  <a:pt x="753178" y="243171"/>
                </a:cubicBezTo>
                <a:cubicBezTo>
                  <a:pt x="758574" y="237775"/>
                  <a:pt x="766434" y="235438"/>
                  <a:pt x="772228" y="230471"/>
                </a:cubicBezTo>
                <a:cubicBezTo>
                  <a:pt x="796181" y="209940"/>
                  <a:pt x="795348" y="208491"/>
                  <a:pt x="810328" y="186021"/>
                </a:cubicBezTo>
                <a:cubicBezTo>
                  <a:pt x="812445" y="175438"/>
                  <a:pt x="810958" y="163423"/>
                  <a:pt x="816678" y="154271"/>
                </a:cubicBezTo>
                <a:cubicBezTo>
                  <a:pt x="822287" y="145296"/>
                  <a:pt x="834594" y="142705"/>
                  <a:pt x="842078" y="135221"/>
                </a:cubicBezTo>
                <a:cubicBezTo>
                  <a:pt x="849562" y="127737"/>
                  <a:pt x="853644" y="117305"/>
                  <a:pt x="861128" y="109821"/>
                </a:cubicBezTo>
                <a:cubicBezTo>
                  <a:pt x="866524" y="104425"/>
                  <a:pt x="874315" y="102007"/>
                  <a:pt x="880178" y="97121"/>
                </a:cubicBezTo>
                <a:cubicBezTo>
                  <a:pt x="903965" y="77299"/>
                  <a:pt x="897012" y="71758"/>
                  <a:pt x="930978" y="59021"/>
                </a:cubicBezTo>
                <a:cubicBezTo>
                  <a:pt x="957086" y="49230"/>
                  <a:pt x="1001381" y="39293"/>
                  <a:pt x="1032578" y="33621"/>
                </a:cubicBezTo>
                <a:cubicBezTo>
                  <a:pt x="1053337" y="29847"/>
                  <a:pt x="1081514" y="26149"/>
                  <a:pt x="1102428" y="20921"/>
                </a:cubicBezTo>
                <a:cubicBezTo>
                  <a:pt x="1168971" y="4285"/>
                  <a:pt x="1030453" y="28020"/>
                  <a:pt x="1178628" y="1871"/>
                </a:cubicBezTo>
                <a:close/>
              </a:path>
            </a:pathLst>
          </a:custGeom>
          <a:effectLst/>
        </p:spPr>
      </p:pic>
      <p:pic>
        <p:nvPicPr>
          <p:cNvPr id="99" name="図 98">
            <a:extLst>
              <a:ext uri="{FF2B5EF4-FFF2-40B4-BE49-F238E27FC236}">
                <a16:creationId xmlns:a16="http://schemas.microsoft.com/office/drawing/2014/main" id="{AD842E41-8C70-4ED2-A671-5DECB95D91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23521" y="959621"/>
            <a:ext cx="1447726" cy="882261"/>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65" name="図 64">
            <a:extLst>
              <a:ext uri="{FF2B5EF4-FFF2-40B4-BE49-F238E27FC236}">
                <a16:creationId xmlns:a16="http://schemas.microsoft.com/office/drawing/2014/main" id="{CDEA2CC3-15B0-42F6-A655-B7984FD310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50456" y="2977904"/>
            <a:ext cx="1374875" cy="723257"/>
          </a:xfrm>
          <a:prstGeom prst="roundRect">
            <a:avLst>
              <a:gd name="adj" fmla="val 16667"/>
            </a:avLst>
          </a:prstGeom>
          <a:ln>
            <a:noFill/>
          </a:ln>
          <a:effectLst/>
        </p:spPr>
      </p:pic>
      <p:sp>
        <p:nvSpPr>
          <p:cNvPr id="66" name="テキスト ボックス 65">
            <a:extLst>
              <a:ext uri="{FF2B5EF4-FFF2-40B4-BE49-F238E27FC236}">
                <a16:creationId xmlns:a16="http://schemas.microsoft.com/office/drawing/2014/main" id="{996B6F55-EC9C-4BBB-928A-07FFA0BE051B}"/>
              </a:ext>
            </a:extLst>
          </p:cNvPr>
          <p:cNvSpPr txBox="1"/>
          <p:nvPr/>
        </p:nvSpPr>
        <p:spPr>
          <a:xfrm>
            <a:off x="5861597" y="3686761"/>
            <a:ext cx="1552592" cy="292388"/>
          </a:xfrm>
          <a:prstGeom prst="rect">
            <a:avLst/>
          </a:prstGeom>
          <a:noFill/>
        </p:spPr>
        <p:txBody>
          <a:bodyPr wrap="square">
            <a:spAutoFit/>
          </a:bodyPr>
          <a:lstStyle/>
          <a:p>
            <a:pPr algn="ctr"/>
            <a:r>
              <a:rPr lang="ja-JP" altLang="en-US" sz="700" dirty="0">
                <a:latin typeface="Meiryo UI" panose="020B0604030504040204" pitchFamily="50" charset="-128"/>
                <a:ea typeface="Meiryo UI" panose="020B0604030504040204" pitchFamily="50" charset="-128"/>
              </a:rPr>
              <a:t>水素燃料電池船</a:t>
            </a:r>
            <a:endParaRPr lang="en-US" altLang="ja-JP" sz="7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（提供：岩谷産業株式会社）</a:t>
            </a:r>
          </a:p>
        </p:txBody>
      </p:sp>
      <p:sp>
        <p:nvSpPr>
          <p:cNvPr id="67" name="正方形/長方形 66">
            <a:extLst>
              <a:ext uri="{FF2B5EF4-FFF2-40B4-BE49-F238E27FC236}">
                <a16:creationId xmlns:a16="http://schemas.microsoft.com/office/drawing/2014/main" id="{F1671A82-F6AA-415E-9B9A-8809176B9AEB}"/>
              </a:ext>
            </a:extLst>
          </p:cNvPr>
          <p:cNvSpPr/>
          <p:nvPr/>
        </p:nvSpPr>
        <p:spPr>
          <a:xfrm>
            <a:off x="8402168" y="3769534"/>
            <a:ext cx="1594744" cy="329229"/>
          </a:xfrm>
          <a:prstGeom prst="rect">
            <a:avLst/>
          </a:prstGeom>
        </p:spPr>
        <p:txBody>
          <a:bodyPr wrap="square">
            <a:noAutofit/>
          </a:bodyPr>
          <a:lstStyle/>
          <a:p>
            <a:pPr algn="ctr"/>
            <a:r>
              <a:rPr lang="ja-JP" altLang="en-US" sz="700" dirty="0">
                <a:latin typeface="Meiryo UI" panose="020B0604030504040204" pitchFamily="50" charset="-128"/>
                <a:ea typeface="Meiryo UI" panose="020B0604030504040204" pitchFamily="50" charset="-128"/>
              </a:rPr>
              <a:t>ユニバーサルデザインタクシー</a:t>
            </a:r>
            <a:endParaRPr lang="en-US" altLang="ja-JP" sz="700" dirty="0">
              <a:latin typeface="Meiryo UI" panose="020B0604030504040204" pitchFamily="50" charset="-128"/>
              <a:ea typeface="Meiryo UI" panose="020B0604030504040204" pitchFamily="50" charset="-128"/>
            </a:endParaRPr>
          </a:p>
          <a:p>
            <a:pPr algn="ctr"/>
            <a:r>
              <a:rPr lang="ja-JP" altLang="en-US" sz="700" dirty="0">
                <a:latin typeface="Meiryo UI" panose="020B0604030504040204" pitchFamily="50" charset="-128"/>
                <a:ea typeface="Meiryo UI" panose="020B0604030504040204" pitchFamily="50" charset="-128"/>
              </a:rPr>
              <a:t>（出典：国土交通省ホームページ）</a:t>
            </a:r>
          </a:p>
        </p:txBody>
      </p:sp>
      <p:pic>
        <p:nvPicPr>
          <p:cNvPr id="69" name="図 68">
            <a:extLst>
              <a:ext uri="{FF2B5EF4-FFF2-40B4-BE49-F238E27FC236}">
                <a16:creationId xmlns:a16="http://schemas.microsoft.com/office/drawing/2014/main" id="{198D5053-1819-41D0-B1AF-73866DEF4AB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50456" y="967091"/>
            <a:ext cx="1331528" cy="885267"/>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2" name="テキスト ボックス 71">
            <a:extLst>
              <a:ext uri="{FF2B5EF4-FFF2-40B4-BE49-F238E27FC236}">
                <a16:creationId xmlns:a16="http://schemas.microsoft.com/office/drawing/2014/main" id="{9AFECF7B-DE52-42F5-A869-037327BA4068}"/>
              </a:ext>
            </a:extLst>
          </p:cNvPr>
          <p:cNvSpPr txBox="1"/>
          <p:nvPr/>
        </p:nvSpPr>
        <p:spPr>
          <a:xfrm>
            <a:off x="8292065" y="785187"/>
            <a:ext cx="1552592" cy="200055"/>
          </a:xfrm>
          <a:prstGeom prst="rect">
            <a:avLst/>
          </a:prstGeom>
          <a:noFill/>
        </p:spPr>
        <p:txBody>
          <a:bodyPr wrap="square">
            <a:spAutoFit/>
          </a:bodyPr>
          <a:lstStyle/>
          <a:p>
            <a:pPr algn="ctr"/>
            <a:r>
              <a:rPr lang="ja-JP" altLang="en-US" sz="700" dirty="0">
                <a:latin typeface="Meiryo UI" panose="020B0604030504040204" pitchFamily="50" charset="-128"/>
                <a:ea typeface="Meiryo UI" panose="020B0604030504040204" pitchFamily="50" charset="-128"/>
              </a:rPr>
              <a:t>夢洲駅（完成イメージ）</a:t>
            </a:r>
            <a:endParaRPr lang="en-US" altLang="ja-JP" sz="700" dirty="0">
              <a:latin typeface="Meiryo UI" panose="020B0604030504040204" pitchFamily="50" charset="-128"/>
              <a:ea typeface="Meiryo UI" panose="020B0604030504040204" pitchFamily="50" charset="-128"/>
            </a:endParaRPr>
          </a:p>
        </p:txBody>
      </p:sp>
      <p:grpSp>
        <p:nvGrpSpPr>
          <p:cNvPr id="80" name="グループ化 79">
            <a:extLst>
              <a:ext uri="{FF2B5EF4-FFF2-40B4-BE49-F238E27FC236}">
                <a16:creationId xmlns:a16="http://schemas.microsoft.com/office/drawing/2014/main" id="{3BD639BD-4CF5-4550-B7FA-27B8009F136F}"/>
              </a:ext>
            </a:extLst>
          </p:cNvPr>
          <p:cNvGrpSpPr/>
          <p:nvPr/>
        </p:nvGrpSpPr>
        <p:grpSpPr>
          <a:xfrm>
            <a:off x="143566" y="311344"/>
            <a:ext cx="7733494" cy="536494"/>
            <a:chOff x="143566" y="311344"/>
            <a:chExt cx="7733494" cy="536494"/>
          </a:xfrm>
        </p:grpSpPr>
        <p:sp>
          <p:nvSpPr>
            <p:cNvPr id="82" name="正方形/長方形 81">
              <a:extLst>
                <a:ext uri="{FF2B5EF4-FFF2-40B4-BE49-F238E27FC236}">
                  <a16:creationId xmlns:a16="http://schemas.microsoft.com/office/drawing/2014/main" id="{A6F17728-00DD-4442-A605-BFCF127DE751}"/>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83" name="タイトル 2">
              <a:extLst>
                <a:ext uri="{FF2B5EF4-FFF2-40B4-BE49-F238E27FC236}">
                  <a16:creationId xmlns:a16="http://schemas.microsoft.com/office/drawing/2014/main" id="{0CBC2CC3-6D2C-4E95-859A-F6B196DB4953}"/>
                </a:ext>
              </a:extLst>
            </p:cNvPr>
            <p:cNvSpPr txBox="1">
              <a:spLocks/>
            </p:cNvSpPr>
            <p:nvPr/>
          </p:nvSpPr>
          <p:spPr>
            <a:xfrm>
              <a:off x="747505" y="377250"/>
              <a:ext cx="7129555"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9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交通の円滑化</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～会場アクセスなど移動の利便性向上～</a:t>
              </a:r>
              <a:endParaRPr kumimoji="1" lang="ja-JP" altLang="en-US" sz="29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84" name="図 83">
              <a:extLst>
                <a:ext uri="{FF2B5EF4-FFF2-40B4-BE49-F238E27FC236}">
                  <a16:creationId xmlns:a16="http://schemas.microsoft.com/office/drawing/2014/main" id="{FC66B154-A5B3-411C-9628-F39EC41C0C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cxnSp>
        <p:nvCxnSpPr>
          <p:cNvPr id="68" name="直線矢印コネクタ 67">
            <a:extLst>
              <a:ext uri="{FF2B5EF4-FFF2-40B4-BE49-F238E27FC236}">
                <a16:creationId xmlns:a16="http://schemas.microsoft.com/office/drawing/2014/main" id="{55B90CB6-CFC2-43B2-9BC4-40AC5AC77598}"/>
              </a:ext>
            </a:extLst>
          </p:cNvPr>
          <p:cNvCxnSpPr>
            <a:cxnSpLocks/>
          </p:cNvCxnSpPr>
          <p:nvPr/>
        </p:nvCxnSpPr>
        <p:spPr>
          <a:xfrm>
            <a:off x="7051332" y="520921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DC81763D-B45C-45A6-A6C1-F1336F2E01FC}"/>
              </a:ext>
            </a:extLst>
          </p:cNvPr>
          <p:cNvCxnSpPr>
            <a:cxnSpLocks/>
          </p:cNvCxnSpPr>
          <p:nvPr/>
        </p:nvCxnSpPr>
        <p:spPr>
          <a:xfrm>
            <a:off x="7051332" y="609441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E6592392-B902-4B9D-A2D9-DA4F87458A01}"/>
              </a:ext>
            </a:extLst>
          </p:cNvPr>
          <p:cNvGrpSpPr/>
          <p:nvPr/>
        </p:nvGrpSpPr>
        <p:grpSpPr>
          <a:xfrm>
            <a:off x="5518349" y="4312587"/>
            <a:ext cx="432000" cy="2469805"/>
            <a:chOff x="10121072" y="4502038"/>
            <a:chExt cx="432000" cy="2469805"/>
          </a:xfrm>
        </p:grpSpPr>
        <p:sp>
          <p:nvSpPr>
            <p:cNvPr id="86" name="テキスト ボックス 85">
              <a:extLst>
                <a:ext uri="{FF2B5EF4-FFF2-40B4-BE49-F238E27FC236}">
                  <a16:creationId xmlns:a16="http://schemas.microsoft.com/office/drawing/2014/main" id="{18D1C9BC-E45E-4BCE-AB8B-8D8D849D6403}"/>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87" name="直線コネクタ 86">
              <a:extLst>
                <a:ext uri="{FF2B5EF4-FFF2-40B4-BE49-F238E27FC236}">
                  <a16:creationId xmlns:a16="http://schemas.microsoft.com/office/drawing/2014/main" id="{8C8C5FBA-4F57-4663-89DC-E0FC12D3F8C3}"/>
                </a:ext>
              </a:extLst>
            </p:cNvPr>
            <p:cNvCxnSpPr>
              <a:stCxn id="86"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2AA509E4-60E2-4385-BD95-98BF2CF75908}"/>
              </a:ext>
            </a:extLst>
          </p:cNvPr>
          <p:cNvGrpSpPr/>
          <p:nvPr/>
        </p:nvGrpSpPr>
        <p:grpSpPr>
          <a:xfrm>
            <a:off x="3578211" y="4312587"/>
            <a:ext cx="432000" cy="2469125"/>
            <a:chOff x="10716934" y="4502718"/>
            <a:chExt cx="432000" cy="2469125"/>
          </a:xfrm>
        </p:grpSpPr>
        <p:sp>
          <p:nvSpPr>
            <p:cNvPr id="89" name="テキスト ボックス 88">
              <a:extLst>
                <a:ext uri="{FF2B5EF4-FFF2-40B4-BE49-F238E27FC236}">
                  <a16:creationId xmlns:a16="http://schemas.microsoft.com/office/drawing/2014/main" id="{EA1A9261-F47D-4253-A423-2A474305731E}"/>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94" name="直線コネクタ 93">
              <a:extLst>
                <a:ext uri="{FF2B5EF4-FFF2-40B4-BE49-F238E27FC236}">
                  <a16:creationId xmlns:a16="http://schemas.microsoft.com/office/drawing/2014/main" id="{4995D1F0-2451-44A5-8C33-8ACEFE2AEF12}"/>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グループ化 94">
            <a:extLst>
              <a:ext uri="{FF2B5EF4-FFF2-40B4-BE49-F238E27FC236}">
                <a16:creationId xmlns:a16="http://schemas.microsoft.com/office/drawing/2014/main" id="{6686AE1E-EAFD-4C8F-A0EE-B054FFC28729}"/>
              </a:ext>
            </a:extLst>
          </p:cNvPr>
          <p:cNvGrpSpPr/>
          <p:nvPr/>
        </p:nvGrpSpPr>
        <p:grpSpPr>
          <a:xfrm>
            <a:off x="142032" y="4134246"/>
            <a:ext cx="9646782" cy="356682"/>
            <a:chOff x="213209" y="3642567"/>
            <a:chExt cx="11755165" cy="288000"/>
          </a:xfrm>
        </p:grpSpPr>
        <p:sp>
          <p:nvSpPr>
            <p:cNvPr id="98" name="ホームベース 5">
              <a:extLst>
                <a:ext uri="{FF2B5EF4-FFF2-40B4-BE49-F238E27FC236}">
                  <a16:creationId xmlns:a16="http://schemas.microsoft.com/office/drawing/2014/main" id="{B07EF98D-16FB-431D-930F-2953913F6142}"/>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101" name="ホームベース 5">
              <a:extLst>
                <a:ext uri="{FF2B5EF4-FFF2-40B4-BE49-F238E27FC236}">
                  <a16:creationId xmlns:a16="http://schemas.microsoft.com/office/drawing/2014/main" id="{7564F252-5A60-402B-BC05-98D5C20AC4A2}"/>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02" name="ホームベース 5">
              <a:extLst>
                <a:ext uri="{FF2B5EF4-FFF2-40B4-BE49-F238E27FC236}">
                  <a16:creationId xmlns:a16="http://schemas.microsoft.com/office/drawing/2014/main" id="{A663B5E3-1EFE-4C79-8240-039EEC592848}"/>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03" name="テキスト ボックス 102">
            <a:extLst>
              <a:ext uri="{FF2B5EF4-FFF2-40B4-BE49-F238E27FC236}">
                <a16:creationId xmlns:a16="http://schemas.microsoft.com/office/drawing/2014/main" id="{17AD5B93-86CA-43E5-A43C-8D1E12C256AD}"/>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grpSp>
        <p:nvGrpSpPr>
          <p:cNvPr id="107" name="グループ化 106">
            <a:extLst>
              <a:ext uri="{FF2B5EF4-FFF2-40B4-BE49-F238E27FC236}">
                <a16:creationId xmlns:a16="http://schemas.microsoft.com/office/drawing/2014/main" id="{4C268FF4-1C67-4B34-BDE4-EC085B40C0AC}"/>
              </a:ext>
            </a:extLst>
          </p:cNvPr>
          <p:cNvGrpSpPr/>
          <p:nvPr/>
        </p:nvGrpSpPr>
        <p:grpSpPr>
          <a:xfrm flipV="1">
            <a:off x="428327" y="5169915"/>
            <a:ext cx="6623005" cy="45719"/>
            <a:chOff x="360591" y="5215634"/>
            <a:chExt cx="6579017" cy="0"/>
          </a:xfrm>
        </p:grpSpPr>
        <p:cxnSp>
          <p:nvCxnSpPr>
            <p:cNvPr id="112" name="直線矢印コネクタ 111">
              <a:extLst>
                <a:ext uri="{FF2B5EF4-FFF2-40B4-BE49-F238E27FC236}">
                  <a16:creationId xmlns:a16="http://schemas.microsoft.com/office/drawing/2014/main" id="{A5A56AA3-4371-4779-9EAE-33501324889E}"/>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065647F-62BA-46A3-8AF8-942FBD418CA5}"/>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 name="グループ化 114">
            <a:extLst>
              <a:ext uri="{FF2B5EF4-FFF2-40B4-BE49-F238E27FC236}">
                <a16:creationId xmlns:a16="http://schemas.microsoft.com/office/drawing/2014/main" id="{B1754A25-9A8B-4666-A253-9B070394C438}"/>
              </a:ext>
            </a:extLst>
          </p:cNvPr>
          <p:cNvGrpSpPr/>
          <p:nvPr/>
        </p:nvGrpSpPr>
        <p:grpSpPr>
          <a:xfrm>
            <a:off x="351873" y="6102643"/>
            <a:ext cx="6699459" cy="49839"/>
            <a:chOff x="505451" y="5041702"/>
            <a:chExt cx="10717255" cy="0"/>
          </a:xfrm>
        </p:grpSpPr>
        <p:cxnSp>
          <p:nvCxnSpPr>
            <p:cNvPr id="116" name="直線矢印コネクタ 115">
              <a:extLst>
                <a:ext uri="{FF2B5EF4-FFF2-40B4-BE49-F238E27FC236}">
                  <a16:creationId xmlns:a16="http://schemas.microsoft.com/office/drawing/2014/main" id="{0BC3B811-4C50-4BBE-9F32-24B576B1C6C3}"/>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3457BF25-C6EE-42A7-A621-55C5A4CE8992}"/>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118" name="図 117">
            <a:extLst>
              <a:ext uri="{FF2B5EF4-FFF2-40B4-BE49-F238E27FC236}">
                <a16:creationId xmlns:a16="http://schemas.microsoft.com/office/drawing/2014/main" id="{B02A78E3-222D-4867-A428-627E11FAE5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1834" y="5118344"/>
            <a:ext cx="204527" cy="204527"/>
          </a:xfrm>
          <a:prstGeom prst="rect">
            <a:avLst/>
          </a:prstGeom>
        </p:spPr>
      </p:pic>
      <p:sp>
        <p:nvSpPr>
          <p:cNvPr id="120" name="四角形: 角を丸くする 119">
            <a:extLst>
              <a:ext uri="{FF2B5EF4-FFF2-40B4-BE49-F238E27FC236}">
                <a16:creationId xmlns:a16="http://schemas.microsoft.com/office/drawing/2014/main" id="{CDCB80F6-1CE3-4CB4-AAFA-303CEA367EC2}"/>
              </a:ext>
            </a:extLst>
          </p:cNvPr>
          <p:cNvSpPr/>
          <p:nvPr/>
        </p:nvSpPr>
        <p:spPr>
          <a:xfrm>
            <a:off x="7122221" y="6002632"/>
            <a:ext cx="2304000"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1" name="グループ化 130">
            <a:extLst>
              <a:ext uri="{FF2B5EF4-FFF2-40B4-BE49-F238E27FC236}">
                <a16:creationId xmlns:a16="http://schemas.microsoft.com/office/drawing/2014/main" id="{26830031-7121-41A6-B157-446CF8844B59}"/>
              </a:ext>
            </a:extLst>
          </p:cNvPr>
          <p:cNvGrpSpPr/>
          <p:nvPr/>
        </p:nvGrpSpPr>
        <p:grpSpPr>
          <a:xfrm>
            <a:off x="7309072" y="5499037"/>
            <a:ext cx="2256156" cy="285183"/>
            <a:chOff x="7297397" y="5809300"/>
            <a:chExt cx="2256156" cy="285183"/>
          </a:xfrm>
        </p:grpSpPr>
        <p:sp>
          <p:nvSpPr>
            <p:cNvPr id="132" name="テキスト ボックス 131">
              <a:extLst>
                <a:ext uri="{FF2B5EF4-FFF2-40B4-BE49-F238E27FC236}">
                  <a16:creationId xmlns:a16="http://schemas.microsoft.com/office/drawing/2014/main" id="{BA4AF252-F8BA-432C-80A4-6BBD1B4F1E0B}"/>
                </a:ext>
              </a:extLst>
            </p:cNvPr>
            <p:cNvSpPr txBox="1"/>
            <p:nvPr/>
          </p:nvSpPr>
          <p:spPr>
            <a:xfrm>
              <a:off x="8040391" y="5809300"/>
              <a:ext cx="1513162" cy="285183"/>
            </a:xfrm>
            <a:prstGeom prst="rect">
              <a:avLst/>
            </a:prstGeom>
            <a:solidFill>
              <a:schemeClr val="bg1"/>
            </a:solid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スムーズな会場アクセス、</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府内移動を提供</a:t>
              </a:r>
            </a:p>
          </p:txBody>
        </p:sp>
        <p:sp>
          <p:nvSpPr>
            <p:cNvPr id="133" name="四角形: 角を丸くする 132">
              <a:extLst>
                <a:ext uri="{FF2B5EF4-FFF2-40B4-BE49-F238E27FC236}">
                  <a16:creationId xmlns:a16="http://schemas.microsoft.com/office/drawing/2014/main" id="{55F77531-2643-4BEF-A440-BE28FC292A1B}"/>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146" name="四角形: 角を丸くする 145">
            <a:extLst>
              <a:ext uri="{FF2B5EF4-FFF2-40B4-BE49-F238E27FC236}">
                <a16:creationId xmlns:a16="http://schemas.microsoft.com/office/drawing/2014/main" id="{05E99F12-B0E6-4493-A976-413BB7CCDCDC}"/>
              </a:ext>
            </a:extLst>
          </p:cNvPr>
          <p:cNvSpPr/>
          <p:nvPr/>
        </p:nvSpPr>
        <p:spPr>
          <a:xfrm>
            <a:off x="290171" y="5119724"/>
            <a:ext cx="5931097" cy="183540"/>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四角形: 角を丸くする 154">
            <a:extLst>
              <a:ext uri="{FF2B5EF4-FFF2-40B4-BE49-F238E27FC236}">
                <a16:creationId xmlns:a16="http://schemas.microsoft.com/office/drawing/2014/main" id="{5300E0E0-1E42-4F0E-80AE-7D3D9562D929}"/>
              </a:ext>
            </a:extLst>
          </p:cNvPr>
          <p:cNvSpPr/>
          <p:nvPr/>
        </p:nvSpPr>
        <p:spPr>
          <a:xfrm>
            <a:off x="280325" y="4527087"/>
            <a:ext cx="1243068" cy="436930"/>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138" dirty="0">
                <a:latin typeface="BIZ UDPゴシック" panose="020B0400000000000000" pitchFamily="50" charset="-128"/>
                <a:ea typeface="BIZ UDPゴシック" panose="020B0400000000000000" pitchFamily="50" charset="-128"/>
              </a:rPr>
              <a:t>インフラ工事</a:t>
            </a:r>
            <a:endParaRPr lang="en-US" altLang="ja-JP" sz="1138" dirty="0">
              <a:latin typeface="BIZ UDPゴシック" panose="020B0400000000000000" pitchFamily="50" charset="-128"/>
              <a:ea typeface="BIZ UDPゴシック" panose="020B0400000000000000" pitchFamily="50" charset="-128"/>
            </a:endParaRPr>
          </a:p>
          <a:p>
            <a:pPr algn="ctr"/>
            <a:r>
              <a:rPr lang="ja-JP" altLang="en-US" sz="1138" dirty="0">
                <a:latin typeface="BIZ UDPゴシック" panose="020B0400000000000000" pitchFamily="50" charset="-128"/>
                <a:ea typeface="BIZ UDPゴシック" panose="020B0400000000000000" pitchFamily="50" charset="-128"/>
              </a:rPr>
              <a:t>・輸送力増強</a:t>
            </a:r>
          </a:p>
        </p:txBody>
      </p:sp>
      <p:sp>
        <p:nvSpPr>
          <p:cNvPr id="156" name="四角形: 角を丸くする 155">
            <a:extLst>
              <a:ext uri="{FF2B5EF4-FFF2-40B4-BE49-F238E27FC236}">
                <a16:creationId xmlns:a16="http://schemas.microsoft.com/office/drawing/2014/main" id="{CC9B8FA2-7C25-4DC1-9FBC-C21161EF42AF}"/>
              </a:ext>
            </a:extLst>
          </p:cNvPr>
          <p:cNvSpPr/>
          <p:nvPr/>
        </p:nvSpPr>
        <p:spPr>
          <a:xfrm>
            <a:off x="280325" y="5488593"/>
            <a:ext cx="1051056" cy="343498"/>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en-US" altLang="ja-JP" sz="1138" dirty="0">
                <a:solidFill>
                  <a:schemeClr val="tx1"/>
                </a:solidFill>
                <a:latin typeface="BIZ UDPゴシック" panose="020B0400000000000000" pitchFamily="50" charset="-128"/>
                <a:ea typeface="BIZ UDPゴシック" panose="020B0400000000000000" pitchFamily="50" charset="-128"/>
              </a:rPr>
              <a:t>EV/FC</a:t>
            </a:r>
            <a:r>
              <a:rPr lang="ja-JP" altLang="en-US" sz="1138" dirty="0">
                <a:solidFill>
                  <a:schemeClr val="tx1"/>
                </a:solidFill>
                <a:latin typeface="BIZ UDPゴシック" panose="020B0400000000000000" pitchFamily="50" charset="-128"/>
                <a:ea typeface="BIZ UDPゴシック" panose="020B0400000000000000" pitchFamily="50" charset="-128"/>
              </a:rPr>
              <a:t>バス等</a:t>
            </a:r>
          </a:p>
        </p:txBody>
      </p:sp>
      <p:sp>
        <p:nvSpPr>
          <p:cNvPr id="157" name="テキスト ボックス 156">
            <a:extLst>
              <a:ext uri="{FF2B5EF4-FFF2-40B4-BE49-F238E27FC236}">
                <a16:creationId xmlns:a16="http://schemas.microsoft.com/office/drawing/2014/main" id="{B6E353FA-CCF3-47A2-AFF7-9197609115B0}"/>
              </a:ext>
            </a:extLst>
          </p:cNvPr>
          <p:cNvSpPr txBox="1"/>
          <p:nvPr/>
        </p:nvSpPr>
        <p:spPr>
          <a:xfrm>
            <a:off x="1677258" y="4850490"/>
            <a:ext cx="2219217" cy="215444"/>
          </a:xfrm>
          <a:prstGeom prst="rect">
            <a:avLst/>
          </a:prstGeom>
          <a:noFill/>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道路・鉄道等、インフラ整備を実施</a:t>
            </a:r>
          </a:p>
        </p:txBody>
      </p:sp>
      <p:pic>
        <p:nvPicPr>
          <p:cNvPr id="158" name="図 157">
            <a:extLst>
              <a:ext uri="{FF2B5EF4-FFF2-40B4-BE49-F238E27FC236}">
                <a16:creationId xmlns:a16="http://schemas.microsoft.com/office/drawing/2014/main" id="{C8358A3D-F351-470E-A0D0-26398337B0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26726" y="5109643"/>
            <a:ext cx="204527" cy="204527"/>
          </a:xfrm>
          <a:prstGeom prst="rect">
            <a:avLst/>
          </a:prstGeom>
        </p:spPr>
      </p:pic>
      <p:grpSp>
        <p:nvGrpSpPr>
          <p:cNvPr id="159" name="グループ化 158">
            <a:extLst>
              <a:ext uri="{FF2B5EF4-FFF2-40B4-BE49-F238E27FC236}">
                <a16:creationId xmlns:a16="http://schemas.microsoft.com/office/drawing/2014/main" id="{CA7590F5-E940-4690-82DF-4E48847CDC68}"/>
              </a:ext>
            </a:extLst>
          </p:cNvPr>
          <p:cNvGrpSpPr/>
          <p:nvPr/>
        </p:nvGrpSpPr>
        <p:grpSpPr>
          <a:xfrm>
            <a:off x="5661625" y="4613231"/>
            <a:ext cx="1071797" cy="393101"/>
            <a:chOff x="6299773" y="4305513"/>
            <a:chExt cx="1632595" cy="483817"/>
          </a:xfrm>
        </p:grpSpPr>
        <p:sp>
          <p:nvSpPr>
            <p:cNvPr id="160" name="吹き出し: 角を丸めた四角形 159">
              <a:extLst>
                <a:ext uri="{FF2B5EF4-FFF2-40B4-BE49-F238E27FC236}">
                  <a16:creationId xmlns:a16="http://schemas.microsoft.com/office/drawing/2014/main" id="{D3377AC0-B1E3-4A64-A53A-D9D0630504DC}"/>
                </a:ext>
              </a:extLst>
            </p:cNvPr>
            <p:cNvSpPr/>
            <p:nvPr/>
          </p:nvSpPr>
          <p:spPr>
            <a:xfrm>
              <a:off x="6299773" y="4354922"/>
              <a:ext cx="1632595" cy="434408"/>
            </a:xfrm>
            <a:prstGeom prst="wedgeRoundRectCallout">
              <a:avLst>
                <a:gd name="adj1" fmla="val 555"/>
                <a:gd name="adj2" fmla="val 6907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ctr"/>
              <a:r>
                <a:rPr lang="ja-JP" altLang="en-US" sz="813" b="1" dirty="0">
                  <a:solidFill>
                    <a:schemeClr val="tx1"/>
                  </a:solidFill>
                  <a:latin typeface="Meiryo UI"/>
                  <a:ea typeface="Meiryo UI"/>
                  <a:sym typeface="Calibri"/>
                </a:rPr>
                <a:t>「夢洲駅」開業</a:t>
              </a:r>
              <a:endParaRPr lang="en-US" altLang="ja-JP" sz="813" b="1" dirty="0">
                <a:solidFill>
                  <a:schemeClr val="tx1"/>
                </a:solidFill>
                <a:latin typeface="Meiryo UI"/>
                <a:ea typeface="Meiryo UI"/>
                <a:sym typeface="Calibri"/>
              </a:endParaRPr>
            </a:p>
          </p:txBody>
        </p:sp>
        <p:sp>
          <p:nvSpPr>
            <p:cNvPr id="161" name="テキスト ボックス 160">
              <a:extLst>
                <a:ext uri="{FF2B5EF4-FFF2-40B4-BE49-F238E27FC236}">
                  <a16:creationId xmlns:a16="http://schemas.microsoft.com/office/drawing/2014/main" id="{1CFCA162-0296-4046-B805-085D9EFBD134}"/>
                </a:ext>
              </a:extLst>
            </p:cNvPr>
            <p:cNvSpPr txBox="1"/>
            <p:nvPr/>
          </p:nvSpPr>
          <p:spPr>
            <a:xfrm>
              <a:off x="6357174" y="4305513"/>
              <a:ext cx="493390" cy="482973"/>
            </a:xfrm>
            <a:prstGeom prst="rect">
              <a:avLst/>
            </a:prstGeom>
            <a:noFill/>
          </p:spPr>
          <p:txBody>
            <a:bodyPr wrap="square" rtlCol="0" anchor="ctr">
              <a:spAutoFit/>
            </a:bodyPr>
            <a:lstStyle/>
            <a:p>
              <a:pPr algn="ctr"/>
              <a:r>
                <a:rPr lang="ja-JP" altLang="en-US" sz="1950" b="1" dirty="0">
                  <a:solidFill>
                    <a:srgbClr val="FF0000"/>
                  </a:solidFill>
                  <a:latin typeface="BIZ UDPゴシック" panose="020B0400000000000000" pitchFamily="50" charset="-128"/>
                  <a:ea typeface="BIZ UDPゴシック" panose="020B0400000000000000" pitchFamily="50" charset="-128"/>
                </a:rPr>
                <a:t>❶</a:t>
              </a:r>
            </a:p>
          </p:txBody>
        </p:sp>
      </p:grpSp>
      <p:sp>
        <p:nvSpPr>
          <p:cNvPr id="167" name="四角形: 角を丸くする 166">
            <a:extLst>
              <a:ext uri="{FF2B5EF4-FFF2-40B4-BE49-F238E27FC236}">
                <a16:creationId xmlns:a16="http://schemas.microsoft.com/office/drawing/2014/main" id="{8C0CD72B-F4C3-4FF7-B21E-2F7AF197812E}"/>
              </a:ext>
            </a:extLst>
          </p:cNvPr>
          <p:cNvSpPr/>
          <p:nvPr/>
        </p:nvSpPr>
        <p:spPr>
          <a:xfrm>
            <a:off x="320768" y="5999344"/>
            <a:ext cx="6694961" cy="204505"/>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8" name="グループ化 167">
            <a:extLst>
              <a:ext uri="{FF2B5EF4-FFF2-40B4-BE49-F238E27FC236}">
                <a16:creationId xmlns:a16="http://schemas.microsoft.com/office/drawing/2014/main" id="{963BB2E3-45EA-4304-A9D2-4D286CED353D}"/>
              </a:ext>
            </a:extLst>
          </p:cNvPr>
          <p:cNvGrpSpPr/>
          <p:nvPr/>
        </p:nvGrpSpPr>
        <p:grpSpPr>
          <a:xfrm>
            <a:off x="1439524" y="5491910"/>
            <a:ext cx="3055714" cy="388803"/>
            <a:chOff x="6273293" y="4137449"/>
            <a:chExt cx="4353759" cy="478527"/>
          </a:xfrm>
        </p:grpSpPr>
        <p:sp>
          <p:nvSpPr>
            <p:cNvPr id="169" name="吹き出し: 角を丸めた四角形 168">
              <a:extLst>
                <a:ext uri="{FF2B5EF4-FFF2-40B4-BE49-F238E27FC236}">
                  <a16:creationId xmlns:a16="http://schemas.microsoft.com/office/drawing/2014/main" id="{A30597A3-7972-4C1E-811C-578E0BE92F5A}"/>
                </a:ext>
              </a:extLst>
            </p:cNvPr>
            <p:cNvSpPr/>
            <p:nvPr/>
          </p:nvSpPr>
          <p:spPr>
            <a:xfrm>
              <a:off x="6299774" y="4160327"/>
              <a:ext cx="4327278" cy="455649"/>
            </a:xfrm>
            <a:prstGeom prst="wedgeRoundRectCallout">
              <a:avLst>
                <a:gd name="adj1" fmla="val -36458"/>
                <a:gd name="adj2" fmla="val 66958"/>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446088"/>
              <a:r>
                <a:rPr lang="ja-JP" altLang="en-US" sz="813" b="1" dirty="0">
                  <a:solidFill>
                    <a:schemeClr val="tx1"/>
                  </a:solidFill>
                  <a:latin typeface="Meiryo UI"/>
                  <a:ea typeface="Meiryo UI"/>
                  <a:sym typeface="Calibri"/>
                </a:rPr>
                <a:t>・各事業者が</a:t>
              </a:r>
              <a:r>
                <a:rPr lang="en-US" altLang="ja-JP" sz="813" b="1">
                  <a:solidFill>
                    <a:schemeClr val="tx1"/>
                  </a:solidFill>
                  <a:latin typeface="Meiryo UI"/>
                  <a:ea typeface="Meiryo UI"/>
                  <a:sym typeface="Calibri"/>
                </a:rPr>
                <a:t>EV/FC</a:t>
              </a:r>
              <a:r>
                <a:rPr lang="ja-JP" altLang="en-US" sz="813" b="1">
                  <a:solidFill>
                    <a:schemeClr val="tx1"/>
                  </a:solidFill>
                  <a:latin typeface="Meiryo UI"/>
                  <a:ea typeface="Meiryo UI"/>
                  <a:sym typeface="Calibri"/>
                </a:rPr>
                <a:t>バス</a:t>
              </a:r>
              <a:r>
                <a:rPr lang="ja-JP" altLang="en-US" sz="813" b="1" dirty="0">
                  <a:solidFill>
                    <a:schemeClr val="tx1"/>
                  </a:solidFill>
                  <a:latin typeface="Meiryo UI"/>
                  <a:ea typeface="Meiryo UI"/>
                  <a:sym typeface="Calibri"/>
                </a:rPr>
                <a:t>・</a:t>
              </a:r>
              <a:r>
                <a:rPr lang="en-US" altLang="ja-JP" sz="813" b="1">
                  <a:solidFill>
                    <a:schemeClr val="tx1"/>
                  </a:solidFill>
                  <a:latin typeface="Meiryo UI"/>
                  <a:ea typeface="Meiryo UI"/>
                  <a:sym typeface="Calibri"/>
                </a:rPr>
                <a:t>UD</a:t>
              </a:r>
              <a:r>
                <a:rPr lang="ja-JP" altLang="en-US" sz="813" b="1">
                  <a:solidFill>
                    <a:schemeClr val="tx1"/>
                  </a:solidFill>
                  <a:latin typeface="Meiryo UI"/>
                  <a:ea typeface="Meiryo UI"/>
                  <a:sym typeface="Calibri"/>
                </a:rPr>
                <a:t>タクシー</a:t>
              </a:r>
              <a:r>
                <a:rPr lang="ja-JP" altLang="en-US" sz="813" b="1" dirty="0">
                  <a:solidFill>
                    <a:schemeClr val="tx1"/>
                  </a:solidFill>
                  <a:latin typeface="Meiryo UI"/>
                  <a:ea typeface="Meiryo UI"/>
                  <a:sym typeface="Calibri"/>
                </a:rPr>
                <a:t>を順次導入</a:t>
              </a:r>
              <a:endParaRPr lang="en-US" altLang="ja-JP" sz="813" b="1">
                <a:solidFill>
                  <a:schemeClr val="tx1"/>
                </a:solidFill>
                <a:latin typeface="Meiryo UI"/>
                <a:ea typeface="Meiryo UI"/>
                <a:sym typeface="Calibri"/>
              </a:endParaRPr>
            </a:p>
            <a:p>
              <a:pPr indent="446088"/>
              <a:r>
                <a:rPr lang="ja-JP" altLang="en-US" sz="813" b="1">
                  <a:solidFill>
                    <a:schemeClr val="tx1"/>
                  </a:solidFill>
                  <a:latin typeface="Meiryo UI"/>
                  <a:ea typeface="Meiryo UI"/>
                  <a:sym typeface="Calibri"/>
                </a:rPr>
                <a:t>・</a:t>
              </a:r>
              <a:r>
                <a:rPr lang="ja-JP" altLang="en-US" sz="813" b="1" dirty="0">
                  <a:solidFill>
                    <a:schemeClr val="tx1"/>
                  </a:solidFill>
                  <a:latin typeface="Meiryo UI"/>
                  <a:ea typeface="Meiryo UI"/>
                  <a:sym typeface="Calibri"/>
                </a:rPr>
                <a:t>導入済みの</a:t>
              </a:r>
              <a:r>
                <a:rPr lang="en-US" altLang="ja-JP" sz="813" b="1">
                  <a:solidFill>
                    <a:schemeClr val="tx1"/>
                  </a:solidFill>
                  <a:latin typeface="Meiryo UI"/>
                  <a:ea typeface="Meiryo UI"/>
                  <a:sym typeface="Calibri"/>
                </a:rPr>
                <a:t>EV/FC</a:t>
              </a:r>
              <a:r>
                <a:rPr lang="ja-JP" altLang="en-US" sz="813" b="1">
                  <a:solidFill>
                    <a:schemeClr val="tx1"/>
                  </a:solidFill>
                  <a:latin typeface="Meiryo UI"/>
                  <a:ea typeface="Meiryo UI"/>
                  <a:sym typeface="Calibri"/>
                </a:rPr>
                <a:t>バス</a:t>
              </a:r>
              <a:r>
                <a:rPr lang="ja-JP" altLang="en-US" sz="813" b="1" dirty="0">
                  <a:solidFill>
                    <a:schemeClr val="tx1"/>
                  </a:solidFill>
                  <a:latin typeface="Meiryo UI"/>
                  <a:ea typeface="Meiryo UI"/>
                  <a:sym typeface="Calibri"/>
                </a:rPr>
                <a:t>が路線バス等として走行</a:t>
              </a:r>
            </a:p>
          </p:txBody>
        </p:sp>
        <p:sp>
          <p:nvSpPr>
            <p:cNvPr id="170" name="テキスト ボックス 169">
              <a:extLst>
                <a:ext uri="{FF2B5EF4-FFF2-40B4-BE49-F238E27FC236}">
                  <a16:creationId xmlns:a16="http://schemas.microsoft.com/office/drawing/2014/main" id="{BB2D1300-EC29-4383-99B8-1A2349719F8E}"/>
                </a:ext>
              </a:extLst>
            </p:cNvPr>
            <p:cNvSpPr txBox="1"/>
            <p:nvPr/>
          </p:nvSpPr>
          <p:spPr>
            <a:xfrm>
              <a:off x="6273293" y="4137449"/>
              <a:ext cx="1183489" cy="416682"/>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年度中</a:t>
              </a:r>
            </a:p>
          </p:txBody>
        </p:sp>
      </p:grpSp>
      <p:pic>
        <p:nvPicPr>
          <p:cNvPr id="176" name="図 175">
            <a:extLst>
              <a:ext uri="{FF2B5EF4-FFF2-40B4-BE49-F238E27FC236}">
                <a16:creationId xmlns:a16="http://schemas.microsoft.com/office/drawing/2014/main" id="{933250A5-875C-4FB1-AFC6-C0A7F8BCA6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27217" y="5997525"/>
            <a:ext cx="204527" cy="204527"/>
          </a:xfrm>
          <a:prstGeom prst="rect">
            <a:avLst/>
          </a:prstGeom>
        </p:spPr>
      </p:pic>
      <p:sp>
        <p:nvSpPr>
          <p:cNvPr id="177" name="吹き出し: 角を丸めた四角形 176">
            <a:extLst>
              <a:ext uri="{FF2B5EF4-FFF2-40B4-BE49-F238E27FC236}">
                <a16:creationId xmlns:a16="http://schemas.microsoft.com/office/drawing/2014/main" id="{DAA403CF-4137-4323-ABC0-26059EB5C257}"/>
              </a:ext>
            </a:extLst>
          </p:cNvPr>
          <p:cNvSpPr/>
          <p:nvPr/>
        </p:nvSpPr>
        <p:spPr>
          <a:xfrm>
            <a:off x="4613525" y="5476696"/>
            <a:ext cx="1326483" cy="348666"/>
          </a:xfrm>
          <a:prstGeom prst="wedgeRoundRectCallout">
            <a:avLst>
              <a:gd name="adj1" fmla="val -35135"/>
              <a:gd name="adj2" fmla="val 78837"/>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87313"/>
            <a:r>
              <a:rPr lang="en-US" altLang="ja-JP" sz="900" b="1" dirty="0">
                <a:solidFill>
                  <a:schemeClr val="tx1"/>
                </a:solidFill>
                <a:latin typeface="Meiryo UI" panose="020B0604030504040204" pitchFamily="50" charset="-128"/>
                <a:ea typeface="Meiryo UI" panose="020B0604030504040204" pitchFamily="50" charset="-128"/>
              </a:rPr>
              <a:t>FC</a:t>
            </a:r>
            <a:r>
              <a:rPr lang="ja-JP" altLang="en-US" sz="900" b="1" dirty="0">
                <a:solidFill>
                  <a:schemeClr val="tx1"/>
                </a:solidFill>
                <a:latin typeface="Meiryo UI" panose="020B0604030504040204" pitchFamily="50" charset="-128"/>
                <a:ea typeface="Meiryo UI" panose="020B0604030504040204" pitchFamily="50" charset="-128"/>
              </a:rPr>
              <a:t>船の実証運航</a:t>
            </a:r>
            <a:endParaRPr lang="en-US" altLang="ja-JP" sz="813" b="1" dirty="0">
              <a:solidFill>
                <a:schemeClr val="tx1"/>
              </a:solidFill>
              <a:latin typeface="Meiryo UI"/>
              <a:ea typeface="Meiryo UI"/>
              <a:sym typeface="Calibri"/>
            </a:endParaRPr>
          </a:p>
        </p:txBody>
      </p:sp>
      <p:pic>
        <p:nvPicPr>
          <p:cNvPr id="178" name="図 177">
            <a:extLst>
              <a:ext uri="{FF2B5EF4-FFF2-40B4-BE49-F238E27FC236}">
                <a16:creationId xmlns:a16="http://schemas.microsoft.com/office/drawing/2014/main" id="{6A606234-4F6A-4A44-8512-9172E01323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7814" y="5984902"/>
            <a:ext cx="204527" cy="204527"/>
          </a:xfrm>
          <a:prstGeom prst="rect">
            <a:avLst/>
          </a:prstGeom>
        </p:spPr>
      </p:pic>
      <p:sp>
        <p:nvSpPr>
          <p:cNvPr id="179" name="テキスト ボックス 178">
            <a:extLst>
              <a:ext uri="{FF2B5EF4-FFF2-40B4-BE49-F238E27FC236}">
                <a16:creationId xmlns:a16="http://schemas.microsoft.com/office/drawing/2014/main" id="{107F69F5-9C76-4EC9-821D-1740C281A78D}"/>
              </a:ext>
            </a:extLst>
          </p:cNvPr>
          <p:cNvSpPr txBox="1"/>
          <p:nvPr/>
        </p:nvSpPr>
        <p:spPr>
          <a:xfrm>
            <a:off x="4513824" y="5507749"/>
            <a:ext cx="594818" cy="276999"/>
          </a:xfrm>
          <a:prstGeom prst="rect">
            <a:avLst/>
          </a:prstGeom>
          <a:noFill/>
        </p:spPr>
        <p:txBody>
          <a:bodyPr wrap="square" rtlCol="0" anchor="ctr">
            <a:spAutoFit/>
          </a:bodyPr>
          <a:lstStyle/>
          <a:p>
            <a:pPr algn="ctr"/>
            <a:r>
              <a:rPr lang="ja-JP" altLang="en-US" sz="1200" b="1" dirty="0">
                <a:solidFill>
                  <a:srgbClr val="FF0000"/>
                </a:solidFill>
                <a:latin typeface="BIZ UDPゴシック" panose="020B0400000000000000" pitchFamily="50" charset="-128"/>
                <a:ea typeface="BIZ UDPゴシック" panose="020B0400000000000000" pitchFamily="50" charset="-128"/>
              </a:rPr>
              <a:t>秋頃</a:t>
            </a:r>
          </a:p>
        </p:txBody>
      </p:sp>
      <p:sp>
        <p:nvSpPr>
          <p:cNvPr id="180" name="テキスト ボックス 179">
            <a:extLst>
              <a:ext uri="{FF2B5EF4-FFF2-40B4-BE49-F238E27FC236}">
                <a16:creationId xmlns:a16="http://schemas.microsoft.com/office/drawing/2014/main" id="{21D31C23-97EE-4559-B466-F6BF25F7AA94}"/>
              </a:ext>
            </a:extLst>
          </p:cNvPr>
          <p:cNvSpPr txBox="1"/>
          <p:nvPr/>
        </p:nvSpPr>
        <p:spPr>
          <a:xfrm>
            <a:off x="3112400" y="6199719"/>
            <a:ext cx="1176918" cy="369332"/>
          </a:xfrm>
          <a:prstGeom prst="rect">
            <a:avLst/>
          </a:prstGeom>
          <a:noFill/>
        </p:spPr>
        <p:txBody>
          <a:bodyPr wrap="square">
            <a:spAutoFit/>
          </a:bodyPr>
          <a:lstStyle/>
          <a:p>
            <a:pPr algn="ctr"/>
            <a:r>
              <a:rPr lang="en-US" altLang="ja-JP" sz="900" dirty="0">
                <a:solidFill>
                  <a:schemeClr val="tx1"/>
                </a:solidFill>
                <a:latin typeface="Meiryo UI"/>
                <a:ea typeface="Meiryo UI"/>
                <a:sym typeface="Calibri"/>
              </a:rPr>
              <a:t>TDM</a:t>
            </a:r>
            <a:r>
              <a:rPr lang="ja-JP" altLang="en-US" sz="900" dirty="0">
                <a:solidFill>
                  <a:schemeClr val="tx1"/>
                </a:solidFill>
                <a:latin typeface="Meiryo UI"/>
                <a:ea typeface="Meiryo UI"/>
                <a:sym typeface="Calibri"/>
              </a:rPr>
              <a:t>働きかけ</a:t>
            </a:r>
            <a:endParaRPr lang="en-US" altLang="ja-JP" sz="900" dirty="0">
              <a:solidFill>
                <a:schemeClr val="tx1"/>
              </a:solidFill>
              <a:latin typeface="Meiryo UI"/>
              <a:ea typeface="Meiryo UI"/>
              <a:sym typeface="Calibri"/>
            </a:endParaRPr>
          </a:p>
          <a:p>
            <a:pPr algn="ctr"/>
            <a:r>
              <a:rPr lang="ja-JP" altLang="en-US" sz="900" dirty="0">
                <a:latin typeface="Meiryo UI"/>
                <a:ea typeface="Meiryo UI"/>
                <a:sym typeface="Calibri"/>
              </a:rPr>
              <a:t>（</a:t>
            </a:r>
            <a:r>
              <a:rPr lang="en-US" altLang="ja-JP" sz="900" dirty="0">
                <a:latin typeface="Meiryo UI"/>
                <a:ea typeface="Meiryo UI"/>
                <a:sym typeface="Calibri"/>
              </a:rPr>
              <a:t>10</a:t>
            </a:r>
            <a:r>
              <a:rPr lang="ja-JP" altLang="en-US" sz="900" dirty="0">
                <a:latin typeface="Meiryo UI"/>
                <a:ea typeface="Meiryo UI"/>
                <a:sym typeface="Calibri"/>
              </a:rPr>
              <a:t>月）</a:t>
            </a:r>
            <a:endParaRPr lang="en-US" altLang="ja-JP" sz="900" dirty="0">
              <a:solidFill>
                <a:schemeClr val="tx1"/>
              </a:solidFill>
              <a:latin typeface="Meiryo UI"/>
              <a:ea typeface="Meiryo UI"/>
              <a:sym typeface="Calibri"/>
            </a:endParaRPr>
          </a:p>
        </p:txBody>
      </p:sp>
      <p:sp>
        <p:nvSpPr>
          <p:cNvPr id="134" name="四角形: 角を丸くする 133">
            <a:extLst>
              <a:ext uri="{FF2B5EF4-FFF2-40B4-BE49-F238E27FC236}">
                <a16:creationId xmlns:a16="http://schemas.microsoft.com/office/drawing/2014/main" id="{F5CFC6F2-D953-4CB2-8F7A-569BD052176C}"/>
              </a:ext>
            </a:extLst>
          </p:cNvPr>
          <p:cNvSpPr/>
          <p:nvPr/>
        </p:nvSpPr>
        <p:spPr>
          <a:xfrm>
            <a:off x="7122221" y="5133457"/>
            <a:ext cx="2304000"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スライド番号プレースホルダー 8">
            <a:extLst>
              <a:ext uri="{FF2B5EF4-FFF2-40B4-BE49-F238E27FC236}">
                <a16:creationId xmlns:a16="http://schemas.microsoft.com/office/drawing/2014/main" id="{911DA50F-91CD-4E7F-9644-F5043B81F60E}"/>
              </a:ext>
            </a:extLst>
          </p:cNvPr>
          <p:cNvSpPr>
            <a:spLocks noGrp="1"/>
          </p:cNvSpPr>
          <p:nvPr>
            <p:ph type="sldNum" sz="quarter" idx="4"/>
          </p:nvPr>
        </p:nvSpPr>
        <p:spPr/>
        <p:txBody>
          <a:bodyPr/>
          <a:lstStyle/>
          <a:p>
            <a:fld id="{199F5BD4-B66A-4E5C-B460-3CA44F38002D}" type="slidenum">
              <a:rPr lang="ja-JP" altLang="en-US" smtClean="0"/>
              <a:pPr/>
              <a:t>35</a:t>
            </a:fld>
            <a:endParaRPr lang="ja-JP" altLang="en-US" dirty="0"/>
          </a:p>
        </p:txBody>
      </p:sp>
    </p:spTree>
    <p:extLst>
      <p:ext uri="{BB962C8B-B14F-4D97-AF65-F5344CB8AC3E}">
        <p14:creationId xmlns:p14="http://schemas.microsoft.com/office/powerpoint/2010/main" val="2967292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711968"/>
            <a:ext cx="7231778" cy="713391"/>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インフラ工事の状況（道路工事）</a:t>
            </a:r>
            <a:endParaRPr lang="ja-JP" altLang="en-US" sz="32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43514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35" name="四角形: 角を丸くする 34">
            <a:extLst>
              <a:ext uri="{FF2B5EF4-FFF2-40B4-BE49-F238E27FC236}">
                <a16:creationId xmlns:a16="http://schemas.microsoft.com/office/drawing/2014/main" id="{602B6725-E194-4617-B1B8-8842C61CE7C0}"/>
              </a:ext>
            </a:extLst>
          </p:cNvPr>
          <p:cNvSpPr/>
          <p:nvPr/>
        </p:nvSpPr>
        <p:spPr>
          <a:xfrm>
            <a:off x="4166017" y="1508510"/>
            <a:ext cx="5334804" cy="3685427"/>
          </a:xfrm>
          <a:prstGeom prst="roundRect">
            <a:avLst>
              <a:gd name="adj" fmla="val 5684"/>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36" name="テキスト ボックス 35">
            <a:extLst>
              <a:ext uri="{FF2B5EF4-FFF2-40B4-BE49-F238E27FC236}">
                <a16:creationId xmlns:a16="http://schemas.microsoft.com/office/drawing/2014/main" id="{15EBCD0F-361A-4F4B-A280-705C7039AA3F}"/>
              </a:ext>
            </a:extLst>
          </p:cNvPr>
          <p:cNvSpPr txBox="1"/>
          <p:nvPr/>
        </p:nvSpPr>
        <p:spPr>
          <a:xfrm>
            <a:off x="4263971" y="1483732"/>
            <a:ext cx="4993014" cy="3675616"/>
          </a:xfrm>
          <a:prstGeom prst="rect">
            <a:avLst/>
          </a:prstGeom>
          <a:noFill/>
        </p:spPr>
        <p:txBody>
          <a:bodyPr wrap="square" rtlCol="0">
            <a:no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 及び 今後の予定</a:t>
            </a:r>
            <a:r>
              <a:rPr lang="en-US" altLang="ja-JP" sz="1463" dirty="0">
                <a:latin typeface="BIZ UDPゴシック" panose="020B0400000000000000" pitchFamily="50" charset="-128"/>
                <a:ea typeface="BIZ UDPゴシック" panose="020B0400000000000000" pitchFamily="50" charset="-128"/>
              </a:rPr>
              <a:t>】</a:t>
            </a:r>
          </a:p>
          <a:p>
            <a:r>
              <a:rPr lang="ja-JP" altLang="en-US" sz="1463" dirty="0">
                <a:latin typeface="BIZ UDPゴシック" panose="020B0400000000000000" pitchFamily="50" charset="-128"/>
                <a:ea typeface="BIZ UDPゴシック" panose="020B0400000000000000" pitchFamily="50" charset="-128"/>
              </a:rPr>
              <a:t>　</a:t>
            </a:r>
            <a:r>
              <a:rPr lang="en-US" altLang="ja-JP" sz="1463" dirty="0">
                <a:latin typeface="BIZ UDPゴシック" panose="020B0400000000000000" pitchFamily="50" charset="-128"/>
                <a:ea typeface="BIZ UDPゴシック" panose="020B0400000000000000" pitchFamily="50" charset="-128"/>
              </a:rPr>
              <a:t>2024</a:t>
            </a:r>
            <a:r>
              <a:rPr lang="ja-JP" altLang="en-US" sz="1463" dirty="0">
                <a:latin typeface="BIZ UDPゴシック" panose="020B0400000000000000" pitchFamily="50" charset="-128"/>
                <a:ea typeface="BIZ UDPゴシック" panose="020B0400000000000000" pitchFamily="50" charset="-128"/>
              </a:rPr>
              <a:t>年</a:t>
            </a:r>
            <a:r>
              <a:rPr lang="en-US" altLang="ja-JP" sz="1463" dirty="0">
                <a:latin typeface="BIZ UDPゴシック" panose="020B0400000000000000" pitchFamily="50" charset="-128"/>
                <a:ea typeface="BIZ UDPゴシック" panose="020B0400000000000000" pitchFamily="50" charset="-128"/>
              </a:rPr>
              <a:t>12</a:t>
            </a:r>
            <a:r>
              <a:rPr lang="ja-JP" altLang="en-US" sz="1463" dirty="0">
                <a:latin typeface="BIZ UDPゴシック" panose="020B0400000000000000" pitchFamily="50" charset="-128"/>
                <a:ea typeface="BIZ UDPゴシック" panose="020B0400000000000000" pitchFamily="50" charset="-128"/>
              </a:rPr>
              <a:t>月末までに夢洲地区及び周辺地区において　</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新たな道路整備や既存道路改良の完成をめざす</a:t>
            </a:r>
            <a:endParaRPr lang="en-US" altLang="ja-JP" sz="1463" dirty="0">
              <a:latin typeface="BIZ UDPゴシック" panose="020B0400000000000000" pitchFamily="50" charset="-128"/>
              <a:ea typeface="BIZ UDPゴシック" panose="020B0400000000000000" pitchFamily="50" charset="-128"/>
            </a:endParaRPr>
          </a:p>
          <a:p>
            <a:endParaRPr lang="en-US" altLang="ja-JP" sz="5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・夢洲域内観光外周道路整備</a:t>
            </a:r>
            <a:r>
              <a:rPr lang="en-US" altLang="ja-JP" sz="1100" dirty="0">
                <a:latin typeface="BIZ UDPゴシック" panose="020B0400000000000000" pitchFamily="50" charset="-128"/>
                <a:ea typeface="BIZ UDPゴシック" panose="020B0400000000000000" pitchFamily="50" charset="-128"/>
              </a:rPr>
              <a:t>【2024</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12</a:t>
            </a:r>
            <a:r>
              <a:rPr lang="ja-JP" altLang="en-US" sz="1100" dirty="0">
                <a:latin typeface="BIZ UDPゴシック" panose="020B0400000000000000" pitchFamily="50" charset="-128"/>
                <a:ea typeface="BIZ UDPゴシック" panose="020B0400000000000000" pitchFamily="50" charset="-128"/>
              </a:rPr>
              <a:t>月末完成予定</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　</a:t>
            </a:r>
            <a:endParaRPr lang="en-US" altLang="ja-JP" sz="1100" dirty="0">
              <a:latin typeface="BIZ UDPゴシック" panose="020B0400000000000000" pitchFamily="50" charset="-128"/>
              <a:ea typeface="BIZ UDPゴシック" panose="020B0400000000000000" pitchFamily="50" charset="-128"/>
            </a:endParaRPr>
          </a:p>
          <a:p>
            <a:endParaRPr lang="en-US" altLang="ja-JP"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・夢洲域内高架橋整備</a:t>
            </a:r>
            <a:endParaRPr lang="en-US" altLang="ja-JP" sz="11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　</a:t>
            </a:r>
            <a:r>
              <a:rPr lang="en-US" altLang="zh-TW"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（仮称）夢洲</a:t>
            </a:r>
            <a:r>
              <a:rPr lang="zh-TW" altLang="en-US" sz="1100" dirty="0">
                <a:latin typeface="BIZ UDPゴシック" panose="020B0400000000000000" pitchFamily="50" charset="-128"/>
                <a:ea typeface="BIZ UDPゴシック" panose="020B0400000000000000" pitchFamily="50" charset="-128"/>
              </a:rPr>
              <a:t>北高架橋：</a:t>
            </a:r>
            <a:r>
              <a:rPr lang="en-US" altLang="ja-JP" sz="1100" dirty="0">
                <a:latin typeface="BIZ UDPゴシック" panose="020B0400000000000000" pitchFamily="50" charset="-128"/>
                <a:ea typeface="BIZ UDPゴシック" panose="020B0400000000000000" pitchFamily="50" charset="-128"/>
              </a:rPr>
              <a:t>2024</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8</a:t>
            </a:r>
            <a:r>
              <a:rPr lang="ja-JP" altLang="en-US" sz="1100" dirty="0">
                <a:latin typeface="BIZ UDPゴシック" panose="020B0400000000000000" pitchFamily="50" charset="-128"/>
                <a:ea typeface="BIZ UDPゴシック" panose="020B0400000000000000" pitchFamily="50" charset="-128"/>
              </a:rPr>
              <a:t>月より工事車両のみ通行可能</a:t>
            </a:r>
            <a:r>
              <a:rPr lang="en-US" altLang="ja-JP" sz="1100" dirty="0">
                <a:latin typeface="BIZ UDPゴシック" panose="020B0400000000000000" pitchFamily="50" charset="-128"/>
                <a:ea typeface="BIZ UDPゴシック" panose="020B0400000000000000" pitchFamily="50" charset="-128"/>
              </a:rPr>
              <a:t>】</a:t>
            </a:r>
          </a:p>
          <a:p>
            <a:r>
              <a:rPr lang="ja-JP" altLang="en-US" sz="1463" dirty="0">
                <a:latin typeface="BIZ UDPゴシック" panose="020B0400000000000000" pitchFamily="50" charset="-128"/>
                <a:ea typeface="BIZ UDPゴシック" panose="020B0400000000000000" pitchFamily="50" charset="-128"/>
              </a:rPr>
              <a:t>　</a:t>
            </a:r>
            <a:r>
              <a:rPr lang="en-US" altLang="zh-TW"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（仮称）夢洲</a:t>
            </a:r>
            <a:r>
              <a:rPr lang="zh-TW" altLang="en-US" sz="1100" dirty="0">
                <a:latin typeface="BIZ UDPゴシック" panose="020B0400000000000000" pitchFamily="50" charset="-128"/>
                <a:ea typeface="BIZ UDPゴシック" panose="020B0400000000000000" pitchFamily="50" charset="-128"/>
              </a:rPr>
              <a:t>南高架橋</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2024</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12</a:t>
            </a:r>
            <a:r>
              <a:rPr lang="ja-JP" altLang="en-US" sz="1100" dirty="0">
                <a:latin typeface="BIZ UDPゴシック" panose="020B0400000000000000" pitchFamily="50" charset="-128"/>
                <a:ea typeface="BIZ UDPゴシック" panose="020B0400000000000000" pitchFamily="50" charset="-128"/>
              </a:rPr>
              <a:t>月より工事車両のみ通行可能</a:t>
            </a:r>
            <a:r>
              <a:rPr lang="en-US" altLang="zh-TW" sz="1100" dirty="0">
                <a:latin typeface="BIZ UDPゴシック" panose="020B0400000000000000" pitchFamily="50" charset="-128"/>
                <a:ea typeface="BIZ UDPゴシック" panose="020B0400000000000000" pitchFamily="50" charset="-128"/>
              </a:rPr>
              <a:t>】</a:t>
            </a:r>
          </a:p>
          <a:p>
            <a:endParaRPr lang="en-US" altLang="ja-JP"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zh-TW" altLang="en-US" sz="1463" dirty="0">
                <a:latin typeface="BIZ UDPゴシック" panose="020B0400000000000000" pitchFamily="50" charset="-128"/>
                <a:ea typeface="BIZ UDPゴシック" panose="020B0400000000000000" pitchFamily="50" charset="-128"/>
              </a:rPr>
              <a:t>夢舞大橋拡幅（</a:t>
            </a:r>
            <a:r>
              <a:rPr lang="en-US" altLang="zh-TW" sz="1463" dirty="0">
                <a:latin typeface="BIZ UDPゴシック" panose="020B0400000000000000" pitchFamily="50" charset="-128"/>
                <a:ea typeface="BIZ UDPゴシック" panose="020B0400000000000000" pitchFamily="50" charset="-128"/>
              </a:rPr>
              <a:t>4</a:t>
            </a:r>
            <a:r>
              <a:rPr lang="zh-TW" altLang="en-US" sz="1463" dirty="0">
                <a:latin typeface="BIZ UDPゴシック" panose="020B0400000000000000" pitchFamily="50" charset="-128"/>
                <a:ea typeface="BIZ UDPゴシック" panose="020B0400000000000000" pitchFamily="50" charset="-128"/>
              </a:rPr>
              <a:t>車線</a:t>
            </a:r>
            <a:r>
              <a:rPr lang="ja-JP" altLang="en-US" sz="1463" dirty="0">
                <a:latin typeface="BIZ UDPゴシック" panose="020B0400000000000000" pitchFamily="50" charset="-128"/>
                <a:ea typeface="BIZ UDPゴシック" panose="020B0400000000000000" pitchFamily="50" charset="-128"/>
              </a:rPr>
              <a:t>⇒</a:t>
            </a:r>
            <a:r>
              <a:rPr lang="en-US" altLang="zh-TW" sz="1463" dirty="0">
                <a:latin typeface="BIZ UDPゴシック" panose="020B0400000000000000" pitchFamily="50" charset="-128"/>
                <a:ea typeface="BIZ UDPゴシック" panose="020B0400000000000000" pitchFamily="50" charset="-128"/>
              </a:rPr>
              <a:t>6</a:t>
            </a:r>
            <a:r>
              <a:rPr lang="zh-TW" altLang="en-US" sz="1463" dirty="0">
                <a:latin typeface="BIZ UDPゴシック" panose="020B0400000000000000" pitchFamily="50" charset="-128"/>
                <a:ea typeface="BIZ UDPゴシック" panose="020B0400000000000000" pitchFamily="50" charset="-128"/>
              </a:rPr>
              <a:t>車線）</a:t>
            </a:r>
            <a:r>
              <a:rPr lang="en-US" altLang="ja-JP" sz="1100" dirty="0">
                <a:latin typeface="BIZ UDPゴシック" panose="020B0400000000000000" pitchFamily="50" charset="-128"/>
                <a:ea typeface="BIZ UDPゴシック" panose="020B0400000000000000" pitchFamily="50" charset="-128"/>
              </a:rPr>
              <a:t>【2022</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8</a:t>
            </a:r>
            <a:r>
              <a:rPr lang="ja-JP" altLang="en-US" sz="1100" dirty="0">
                <a:latin typeface="BIZ UDPゴシック" panose="020B0400000000000000" pitchFamily="50" charset="-128"/>
                <a:ea typeface="BIZ UDPゴシック" panose="020B0400000000000000" pitchFamily="50" charset="-128"/>
              </a:rPr>
              <a:t>月完成</a:t>
            </a:r>
            <a:r>
              <a:rPr lang="en-US" altLang="ja-JP" sz="1100" dirty="0">
                <a:latin typeface="BIZ UDPゴシック" panose="020B0400000000000000" pitchFamily="50" charset="-128"/>
                <a:ea typeface="BIZ UDPゴシック" panose="020B0400000000000000" pitchFamily="50" charset="-128"/>
              </a:rPr>
              <a:t>】</a:t>
            </a:r>
          </a:p>
          <a:p>
            <a:endParaRPr lang="en-US" altLang="zh-TW"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・夢洲域内幹線道路拡幅（</a:t>
            </a:r>
            <a:r>
              <a:rPr lang="en-US" altLang="ja-JP" sz="1463" dirty="0">
                <a:latin typeface="BIZ UDPゴシック" panose="020B0400000000000000" pitchFamily="50" charset="-128"/>
                <a:ea typeface="BIZ UDPゴシック" panose="020B0400000000000000" pitchFamily="50" charset="-128"/>
              </a:rPr>
              <a:t>4</a:t>
            </a:r>
            <a:r>
              <a:rPr lang="ja-JP" altLang="en-US" sz="1463" dirty="0">
                <a:latin typeface="BIZ UDPゴシック" panose="020B0400000000000000" pitchFamily="50" charset="-128"/>
                <a:ea typeface="BIZ UDPゴシック" panose="020B0400000000000000" pitchFamily="50" charset="-128"/>
              </a:rPr>
              <a:t>車線⇒</a:t>
            </a:r>
            <a:r>
              <a:rPr lang="en-US" altLang="ja-JP" sz="1463" dirty="0">
                <a:latin typeface="BIZ UDPゴシック" panose="020B0400000000000000" pitchFamily="50" charset="-128"/>
                <a:ea typeface="BIZ UDPゴシック" panose="020B0400000000000000" pitchFamily="50" charset="-128"/>
              </a:rPr>
              <a:t>6</a:t>
            </a:r>
            <a:r>
              <a:rPr lang="ja-JP" altLang="en-US" sz="1463" dirty="0">
                <a:latin typeface="BIZ UDPゴシック" panose="020B0400000000000000" pitchFamily="50" charset="-128"/>
                <a:ea typeface="BIZ UDPゴシック" panose="020B0400000000000000" pitchFamily="50" charset="-128"/>
              </a:rPr>
              <a:t>車線</a:t>
            </a:r>
            <a:r>
              <a:rPr lang="ja-JP" altLang="en-US" sz="1460" dirty="0">
                <a:latin typeface="BIZ UDPゴシック" panose="020B0400000000000000" pitchFamily="50" charset="-128"/>
                <a:ea typeface="BIZ UDPゴシック" panose="020B0400000000000000" pitchFamily="50" charset="-128"/>
              </a:rPr>
              <a:t>）</a:t>
            </a:r>
            <a:endParaRPr lang="en-US" altLang="ja-JP" sz="146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【2024</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12</a:t>
            </a:r>
            <a:r>
              <a:rPr lang="ja-JP" altLang="en-US" sz="1100" dirty="0">
                <a:latin typeface="BIZ UDPゴシック" panose="020B0400000000000000" pitchFamily="50" charset="-128"/>
                <a:ea typeface="BIZ UDPゴシック" panose="020B0400000000000000" pitchFamily="50" charset="-128"/>
              </a:rPr>
              <a:t>月末完成予定</a:t>
            </a:r>
            <a:r>
              <a:rPr lang="en-US" altLang="ja-JP" sz="1100" dirty="0">
                <a:latin typeface="BIZ UDPゴシック" panose="020B0400000000000000" pitchFamily="50" charset="-128"/>
                <a:ea typeface="BIZ UDPゴシック" panose="020B0400000000000000" pitchFamily="50" charset="-128"/>
              </a:rPr>
              <a:t>】</a:t>
            </a:r>
          </a:p>
          <a:p>
            <a:endParaRPr lang="ja-JP" altLang="en-US"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zh-TW" altLang="en-US" sz="1463" dirty="0">
                <a:latin typeface="BIZ UDPゴシック" panose="020B0400000000000000" pitchFamily="50" charset="-128"/>
                <a:ea typeface="BIZ UDPゴシック" panose="020B0400000000000000" pitchFamily="50" charset="-128"/>
              </a:rPr>
              <a:t>此花大橋拡幅（</a:t>
            </a:r>
            <a:r>
              <a:rPr lang="en-US" altLang="zh-TW" sz="1463" dirty="0">
                <a:latin typeface="BIZ UDPゴシック" panose="020B0400000000000000" pitchFamily="50" charset="-128"/>
                <a:ea typeface="BIZ UDPゴシック" panose="020B0400000000000000" pitchFamily="50" charset="-128"/>
              </a:rPr>
              <a:t>4</a:t>
            </a:r>
            <a:r>
              <a:rPr lang="zh-TW" altLang="en-US" sz="1463" dirty="0">
                <a:latin typeface="BIZ UDPゴシック" panose="020B0400000000000000" pitchFamily="50" charset="-128"/>
                <a:ea typeface="BIZ UDPゴシック" panose="020B0400000000000000" pitchFamily="50" charset="-128"/>
              </a:rPr>
              <a:t>車線</a:t>
            </a:r>
            <a:r>
              <a:rPr lang="ja-JP" altLang="en-US" sz="1463" dirty="0">
                <a:latin typeface="BIZ UDPゴシック" panose="020B0400000000000000" pitchFamily="50" charset="-128"/>
                <a:ea typeface="BIZ UDPゴシック" panose="020B0400000000000000" pitchFamily="50" charset="-128"/>
              </a:rPr>
              <a:t>⇒</a:t>
            </a:r>
            <a:r>
              <a:rPr lang="en-US" altLang="zh-TW" sz="1463" dirty="0">
                <a:latin typeface="BIZ UDPゴシック" panose="020B0400000000000000" pitchFamily="50" charset="-128"/>
                <a:ea typeface="BIZ UDPゴシック" panose="020B0400000000000000" pitchFamily="50" charset="-128"/>
              </a:rPr>
              <a:t>6</a:t>
            </a:r>
            <a:r>
              <a:rPr lang="zh-TW" altLang="en-US" sz="1463" dirty="0">
                <a:latin typeface="BIZ UDPゴシック" panose="020B0400000000000000" pitchFamily="50" charset="-128"/>
                <a:ea typeface="BIZ UDPゴシック" panose="020B0400000000000000" pitchFamily="50" charset="-128"/>
              </a:rPr>
              <a:t>車線）</a:t>
            </a:r>
            <a:r>
              <a:rPr lang="en-US" altLang="ja-JP" sz="1100" dirty="0">
                <a:latin typeface="BIZ UDPゴシック" panose="020B0400000000000000" pitchFamily="50" charset="-128"/>
                <a:ea typeface="BIZ UDPゴシック" panose="020B0400000000000000" pitchFamily="50" charset="-128"/>
              </a:rPr>
              <a:t>【2022</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10</a:t>
            </a:r>
            <a:r>
              <a:rPr lang="ja-JP" altLang="en-US" sz="1100" dirty="0">
                <a:latin typeface="BIZ UDPゴシック" panose="020B0400000000000000" pitchFamily="50" charset="-128"/>
                <a:ea typeface="BIZ UDPゴシック" panose="020B0400000000000000" pitchFamily="50" charset="-128"/>
              </a:rPr>
              <a:t>月完成</a:t>
            </a:r>
            <a:r>
              <a:rPr lang="en-US" altLang="ja-JP" sz="1100" dirty="0">
                <a:latin typeface="BIZ UDPゴシック" panose="020B0400000000000000" pitchFamily="50" charset="-128"/>
                <a:ea typeface="BIZ UDPゴシック" panose="020B0400000000000000" pitchFamily="50" charset="-128"/>
              </a:rPr>
              <a:t>】</a:t>
            </a:r>
            <a:r>
              <a:rPr lang="zh-TW" altLang="en-US" sz="1460" dirty="0">
                <a:latin typeface="BIZ UDPゴシック" panose="020B0400000000000000" pitchFamily="50" charset="-128"/>
                <a:ea typeface="BIZ UDPゴシック" panose="020B0400000000000000" pitchFamily="50" charset="-128"/>
              </a:rPr>
              <a:t>　</a:t>
            </a:r>
            <a:endParaRPr lang="en-US" altLang="zh-TW" sz="1460" dirty="0">
              <a:latin typeface="BIZ UDPゴシック" panose="020B0400000000000000" pitchFamily="50" charset="-128"/>
              <a:ea typeface="BIZ UDPゴシック" panose="020B0400000000000000" pitchFamily="50" charset="-128"/>
            </a:endParaRPr>
          </a:p>
          <a:p>
            <a:endParaRPr lang="zh-TW" altLang="en-US"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a:t>
            </a:r>
            <a:r>
              <a:rPr lang="zh-TW" altLang="en-US" sz="1463" dirty="0">
                <a:latin typeface="BIZ UDPゴシック" panose="020B0400000000000000" pitchFamily="50" charset="-128"/>
                <a:ea typeface="BIZ UDPゴシック" panose="020B0400000000000000" pitchFamily="50" charset="-128"/>
              </a:rPr>
              <a:t>舞洲東交差点改良</a:t>
            </a:r>
            <a:r>
              <a:rPr lang="zh-TW" altLang="en-US" sz="1100" dirty="0">
                <a:latin typeface="BIZ UDPゴシック" panose="020B0400000000000000" pitchFamily="50" charset="-128"/>
                <a:ea typeface="BIZ UDPゴシック" panose="020B0400000000000000" pitchFamily="50" charset="-128"/>
              </a:rPr>
              <a:t>（舞洲東交差点立体交差化、平面左折</a:t>
            </a:r>
            <a:r>
              <a:rPr lang="en-US" altLang="zh-TW" sz="1100" dirty="0">
                <a:latin typeface="BIZ UDPゴシック" panose="020B0400000000000000" pitchFamily="50" charset="-128"/>
                <a:ea typeface="BIZ UDPゴシック" panose="020B0400000000000000" pitchFamily="50" charset="-128"/>
              </a:rPr>
              <a:t>2</a:t>
            </a:r>
            <a:r>
              <a:rPr lang="zh-TW" altLang="en-US" sz="1100" dirty="0">
                <a:latin typeface="BIZ UDPゴシック" panose="020B0400000000000000" pitchFamily="50" charset="-128"/>
                <a:ea typeface="BIZ UDPゴシック" panose="020B0400000000000000" pitchFamily="50" charset="-128"/>
              </a:rPr>
              <a:t>車線化）</a:t>
            </a:r>
            <a:endParaRPr lang="en-US" altLang="zh-TW"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立体交差：</a:t>
            </a:r>
            <a:r>
              <a:rPr lang="en-US" altLang="ja-JP" sz="1100" dirty="0">
                <a:latin typeface="BIZ UDPゴシック" panose="020B0400000000000000" pitchFamily="50" charset="-128"/>
                <a:ea typeface="BIZ UDPゴシック" panose="020B0400000000000000" pitchFamily="50" charset="-128"/>
              </a:rPr>
              <a:t>2024</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12</a:t>
            </a:r>
            <a:r>
              <a:rPr lang="ja-JP" altLang="en-US" sz="1100" dirty="0">
                <a:latin typeface="BIZ UDPゴシック" panose="020B0400000000000000" pitchFamily="50" charset="-128"/>
                <a:ea typeface="BIZ UDPゴシック" panose="020B0400000000000000" pitchFamily="50" charset="-128"/>
              </a:rPr>
              <a:t>月末完成予定、平面左折</a:t>
            </a:r>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車線：</a:t>
            </a:r>
            <a:r>
              <a:rPr lang="en-US" altLang="ja-JP" sz="1100" dirty="0">
                <a:latin typeface="BIZ UDPゴシック" panose="020B0400000000000000" pitchFamily="50" charset="-128"/>
                <a:ea typeface="BIZ UDPゴシック" panose="020B0400000000000000" pitchFamily="50" charset="-128"/>
              </a:rPr>
              <a:t>2022</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月完成</a:t>
            </a:r>
            <a:r>
              <a:rPr lang="en-US" altLang="ja-JP" sz="1100" dirty="0">
                <a:latin typeface="BIZ UDPゴシック" panose="020B0400000000000000" pitchFamily="50" charset="-128"/>
                <a:ea typeface="BIZ UDPゴシック" panose="020B0400000000000000" pitchFamily="50" charset="-128"/>
              </a:rPr>
              <a:t>】</a:t>
            </a:r>
          </a:p>
          <a:p>
            <a:endParaRPr lang="en-US" altLang="ja-JP" sz="6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・舞洲幹線道路</a:t>
            </a:r>
            <a:r>
              <a:rPr lang="zh-TW" altLang="en-US" sz="1463" dirty="0">
                <a:latin typeface="BIZ UDPゴシック" panose="020B0400000000000000" pitchFamily="50" charset="-128"/>
                <a:ea typeface="BIZ UDPゴシック" panose="020B0400000000000000" pitchFamily="50" charset="-128"/>
              </a:rPr>
              <a:t>（</a:t>
            </a:r>
            <a:r>
              <a:rPr lang="en-US" altLang="zh-TW" sz="1463" dirty="0">
                <a:latin typeface="BIZ UDPゴシック" panose="020B0400000000000000" pitchFamily="50" charset="-128"/>
                <a:ea typeface="BIZ UDPゴシック" panose="020B0400000000000000" pitchFamily="50" charset="-128"/>
              </a:rPr>
              <a:t>4</a:t>
            </a:r>
            <a:r>
              <a:rPr lang="zh-TW" altLang="en-US" sz="1463" dirty="0">
                <a:latin typeface="BIZ UDPゴシック" panose="020B0400000000000000" pitchFamily="50" charset="-128"/>
                <a:ea typeface="BIZ UDPゴシック" panose="020B0400000000000000" pitchFamily="50" charset="-128"/>
              </a:rPr>
              <a:t>車線⇒</a:t>
            </a:r>
            <a:r>
              <a:rPr lang="en-US" altLang="zh-TW" sz="1463" dirty="0">
                <a:latin typeface="BIZ UDPゴシック" panose="020B0400000000000000" pitchFamily="50" charset="-128"/>
                <a:ea typeface="BIZ UDPゴシック" panose="020B0400000000000000" pitchFamily="50" charset="-128"/>
              </a:rPr>
              <a:t>6</a:t>
            </a:r>
            <a:r>
              <a:rPr lang="zh-TW" altLang="en-US" sz="1463" dirty="0">
                <a:latin typeface="BIZ UDPゴシック" panose="020B0400000000000000" pitchFamily="50" charset="-128"/>
                <a:ea typeface="BIZ UDPゴシック" panose="020B0400000000000000" pitchFamily="50" charset="-128"/>
              </a:rPr>
              <a:t>車線）</a:t>
            </a:r>
            <a:r>
              <a:rPr lang="en-US" altLang="ja-JP" sz="1100" dirty="0">
                <a:latin typeface="BIZ UDPゴシック" panose="020B0400000000000000" pitchFamily="50" charset="-128"/>
                <a:ea typeface="BIZ UDPゴシック" panose="020B0400000000000000" pitchFamily="50" charset="-128"/>
              </a:rPr>
              <a:t>【2022</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月完成</a:t>
            </a:r>
            <a:r>
              <a:rPr lang="en-US" altLang="ja-JP" sz="1100" dirty="0">
                <a:latin typeface="BIZ UDPゴシック" panose="020B0400000000000000" pitchFamily="50" charset="-128"/>
                <a:ea typeface="BIZ UDPゴシック" panose="020B0400000000000000" pitchFamily="50" charset="-128"/>
              </a:rPr>
              <a:t>】</a:t>
            </a:r>
          </a:p>
        </p:txBody>
      </p:sp>
      <p:pic>
        <p:nvPicPr>
          <p:cNvPr id="38" name="図 37">
            <a:extLst>
              <a:ext uri="{FF2B5EF4-FFF2-40B4-BE49-F238E27FC236}">
                <a16:creationId xmlns:a16="http://schemas.microsoft.com/office/drawing/2014/main" id="{EC3C243A-130A-4945-88A8-D8FFFF5768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473" y="1642508"/>
            <a:ext cx="3654047" cy="2373194"/>
          </a:xfrm>
          <a:prstGeom prst="rect">
            <a:avLst/>
          </a:prstGeom>
        </p:spPr>
      </p:pic>
      <p:pic>
        <p:nvPicPr>
          <p:cNvPr id="39" name="図 38">
            <a:extLst>
              <a:ext uri="{FF2B5EF4-FFF2-40B4-BE49-F238E27FC236}">
                <a16:creationId xmlns:a16="http://schemas.microsoft.com/office/drawing/2014/main" id="{5DA50826-678F-4999-B10A-BE8F1D0EB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15" y="4164667"/>
            <a:ext cx="3647005" cy="2379151"/>
          </a:xfrm>
          <a:prstGeom prst="rect">
            <a:avLst/>
          </a:prstGeom>
        </p:spPr>
      </p:pic>
      <p:sp>
        <p:nvSpPr>
          <p:cNvPr id="40" name="正方形/長方形 39">
            <a:extLst>
              <a:ext uri="{FF2B5EF4-FFF2-40B4-BE49-F238E27FC236}">
                <a16:creationId xmlns:a16="http://schemas.microsoft.com/office/drawing/2014/main" id="{BDCCB70D-33AA-4BF1-8B88-7077452DF5A4}"/>
              </a:ext>
            </a:extLst>
          </p:cNvPr>
          <p:cNvSpPr/>
          <p:nvPr/>
        </p:nvSpPr>
        <p:spPr>
          <a:xfrm>
            <a:off x="2271605" y="1692600"/>
            <a:ext cx="1620716" cy="2055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t>夢洲域内観光外周道路</a:t>
            </a:r>
          </a:p>
        </p:txBody>
      </p:sp>
      <p:cxnSp>
        <p:nvCxnSpPr>
          <p:cNvPr id="41" name="直線矢印コネクタ 40">
            <a:extLst>
              <a:ext uri="{FF2B5EF4-FFF2-40B4-BE49-F238E27FC236}">
                <a16:creationId xmlns:a16="http://schemas.microsoft.com/office/drawing/2014/main" id="{BD4CB735-6FED-4ABB-A0F2-A68962863E95}"/>
              </a:ext>
            </a:extLst>
          </p:cNvPr>
          <p:cNvCxnSpPr>
            <a:cxnSpLocks/>
            <a:stCxn id="40" idx="2"/>
          </p:cNvCxnSpPr>
          <p:nvPr/>
        </p:nvCxnSpPr>
        <p:spPr>
          <a:xfrm>
            <a:off x="3081963" y="1898142"/>
            <a:ext cx="29209" cy="5057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F9461234-2D60-4A6A-9403-FB44BAB36EAB}"/>
              </a:ext>
            </a:extLst>
          </p:cNvPr>
          <p:cNvSpPr/>
          <p:nvPr/>
        </p:nvSpPr>
        <p:spPr>
          <a:xfrm>
            <a:off x="2548098" y="2666755"/>
            <a:ext cx="1315531" cy="2048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TW" sz="1000" dirty="0">
                <a:latin typeface="游ゴシック" panose="020B0400000000000000" pitchFamily="50" charset="-128"/>
                <a:ea typeface="游ゴシック" panose="020B0400000000000000" pitchFamily="50" charset="-128"/>
              </a:rPr>
              <a:t>(</a:t>
            </a:r>
            <a:r>
              <a:rPr kumimoji="1" lang="zh-TW" altLang="en-US" sz="1000" dirty="0">
                <a:latin typeface="游ゴシック" panose="020B0400000000000000" pitchFamily="50" charset="-128"/>
                <a:ea typeface="游ゴシック" panose="020B0400000000000000" pitchFamily="50" charset="-128"/>
              </a:rPr>
              <a:t>仮称</a:t>
            </a:r>
            <a:r>
              <a:rPr kumimoji="1" lang="en-US" altLang="zh-TW" sz="1000" dirty="0">
                <a:latin typeface="游ゴシック" panose="020B0400000000000000" pitchFamily="50" charset="-128"/>
                <a:ea typeface="游ゴシック" panose="020B0400000000000000" pitchFamily="50" charset="-128"/>
              </a:rPr>
              <a:t>)</a:t>
            </a:r>
            <a:r>
              <a:rPr kumimoji="1" lang="zh-TW" altLang="en-US" sz="1000" dirty="0">
                <a:latin typeface="游ゴシック" panose="020B0400000000000000" pitchFamily="50" charset="-128"/>
                <a:ea typeface="游ゴシック" panose="020B0400000000000000" pitchFamily="50" charset="-128"/>
              </a:rPr>
              <a:t>夢洲北高架橋</a:t>
            </a:r>
            <a:endParaRPr kumimoji="1" lang="ja-JP" altLang="en-US" sz="1000" dirty="0">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B30641A6-E4CF-4E61-882A-3240390FBAB7}"/>
              </a:ext>
            </a:extLst>
          </p:cNvPr>
          <p:cNvSpPr/>
          <p:nvPr/>
        </p:nvSpPr>
        <p:spPr>
          <a:xfrm>
            <a:off x="1898393" y="3621961"/>
            <a:ext cx="1139221" cy="3476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zh-TW" altLang="en-US" sz="1000" dirty="0">
                <a:latin typeface="游ゴシック" panose="020B0400000000000000" pitchFamily="50" charset="-128"/>
                <a:ea typeface="游ゴシック" panose="020B0400000000000000" pitchFamily="50" charset="-128"/>
              </a:rPr>
              <a:t>夢舞大橋</a:t>
            </a:r>
            <a:r>
              <a:rPr kumimoji="1" lang="ja-JP" altLang="en-US" sz="1000" dirty="0">
                <a:latin typeface="游ゴシック" panose="020B0400000000000000" pitchFamily="50" charset="-128"/>
                <a:ea typeface="游ゴシック" panose="020B0400000000000000" pitchFamily="50" charset="-128"/>
              </a:rPr>
              <a:t>拡幅</a:t>
            </a:r>
            <a:endParaRPr kumimoji="1" lang="zh-TW" altLang="en-US" sz="1000" dirty="0">
              <a:latin typeface="游ゴシック" panose="020B0400000000000000" pitchFamily="50" charset="-128"/>
              <a:ea typeface="游ゴシック" panose="020B0400000000000000" pitchFamily="50" charset="-128"/>
            </a:endParaRPr>
          </a:p>
          <a:p>
            <a:pPr algn="ctr"/>
            <a:r>
              <a:rPr kumimoji="1" lang="zh-TW" altLang="en-US" sz="1000" dirty="0">
                <a:latin typeface="游ゴシック" panose="020B0400000000000000" pitchFamily="50" charset="-128"/>
                <a:ea typeface="游ゴシック" panose="020B0400000000000000" pitchFamily="50" charset="-128"/>
              </a:rPr>
              <a:t>（</a:t>
            </a:r>
            <a:r>
              <a:rPr kumimoji="1" lang="en-US" altLang="zh-TW" sz="1000" dirty="0">
                <a:latin typeface="游ゴシック" panose="020B0400000000000000" pitchFamily="50" charset="-128"/>
                <a:ea typeface="游ゴシック" panose="020B0400000000000000" pitchFamily="50" charset="-128"/>
              </a:rPr>
              <a:t>4</a:t>
            </a:r>
            <a:r>
              <a:rPr kumimoji="1" lang="zh-TW" altLang="en-US" sz="1000" dirty="0">
                <a:latin typeface="游ゴシック" panose="020B0400000000000000" pitchFamily="50" charset="-128"/>
                <a:ea typeface="游ゴシック" panose="020B0400000000000000" pitchFamily="50" charset="-128"/>
              </a:rPr>
              <a:t>車線⇒</a:t>
            </a:r>
            <a:r>
              <a:rPr kumimoji="1" lang="en-US" altLang="zh-TW" sz="1000" dirty="0">
                <a:latin typeface="游ゴシック" panose="020B0400000000000000" pitchFamily="50" charset="-128"/>
                <a:ea typeface="游ゴシック" panose="020B0400000000000000" pitchFamily="50" charset="-128"/>
              </a:rPr>
              <a:t>6</a:t>
            </a:r>
            <a:r>
              <a:rPr kumimoji="1" lang="zh-TW" altLang="en-US" sz="1000" dirty="0">
                <a:latin typeface="游ゴシック" panose="020B0400000000000000" pitchFamily="50" charset="-128"/>
                <a:ea typeface="游ゴシック" panose="020B0400000000000000" pitchFamily="50" charset="-128"/>
              </a:rPr>
              <a:t>車線）</a:t>
            </a:r>
          </a:p>
        </p:txBody>
      </p:sp>
      <p:sp>
        <p:nvSpPr>
          <p:cNvPr id="44" name="正方形/長方形 43">
            <a:extLst>
              <a:ext uri="{FF2B5EF4-FFF2-40B4-BE49-F238E27FC236}">
                <a16:creationId xmlns:a16="http://schemas.microsoft.com/office/drawing/2014/main" id="{505AEFF0-F621-49E0-9F41-C4039A257F81}"/>
              </a:ext>
            </a:extLst>
          </p:cNvPr>
          <p:cNvSpPr/>
          <p:nvPr/>
        </p:nvSpPr>
        <p:spPr>
          <a:xfrm>
            <a:off x="412069" y="3248478"/>
            <a:ext cx="1591883" cy="3476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zh-TW" altLang="en-US" sz="1000" dirty="0">
                <a:latin typeface="游ゴシック" panose="020B0400000000000000" pitchFamily="50" charset="-128"/>
                <a:ea typeface="游ゴシック" panose="020B0400000000000000" pitchFamily="50" charset="-128"/>
              </a:rPr>
              <a:t>夢洲</a:t>
            </a:r>
            <a:r>
              <a:rPr kumimoji="1" lang="ja-JP" altLang="en-US" sz="1000" dirty="0">
                <a:latin typeface="游ゴシック" panose="020B0400000000000000" pitchFamily="50" charset="-128"/>
                <a:ea typeface="游ゴシック" panose="020B0400000000000000" pitchFamily="50" charset="-128"/>
              </a:rPr>
              <a:t>域内</a:t>
            </a:r>
            <a:r>
              <a:rPr kumimoji="1" lang="zh-TW" altLang="en-US" sz="1000" dirty="0">
                <a:latin typeface="游ゴシック" panose="020B0400000000000000" pitchFamily="50" charset="-128"/>
                <a:ea typeface="游ゴシック" panose="020B0400000000000000" pitchFamily="50" charset="-128"/>
              </a:rPr>
              <a:t>幹線道路</a:t>
            </a:r>
            <a:r>
              <a:rPr kumimoji="1" lang="ja-JP" altLang="en-US" sz="1000" dirty="0">
                <a:latin typeface="游ゴシック" panose="020B0400000000000000" pitchFamily="50" charset="-128"/>
                <a:ea typeface="游ゴシック" panose="020B0400000000000000" pitchFamily="50" charset="-128"/>
              </a:rPr>
              <a:t>拡幅</a:t>
            </a:r>
            <a:endParaRPr kumimoji="1" lang="zh-TW" altLang="en-US" sz="1000" dirty="0">
              <a:latin typeface="游ゴシック" panose="020B0400000000000000" pitchFamily="50" charset="-128"/>
              <a:ea typeface="游ゴシック" panose="020B0400000000000000" pitchFamily="50" charset="-128"/>
            </a:endParaRPr>
          </a:p>
          <a:p>
            <a:pPr algn="ctr"/>
            <a:r>
              <a:rPr kumimoji="1" lang="zh-TW" altLang="en-US" sz="1000" dirty="0">
                <a:latin typeface="游ゴシック" panose="020B0400000000000000" pitchFamily="50" charset="-128"/>
                <a:ea typeface="游ゴシック" panose="020B0400000000000000" pitchFamily="50" charset="-128"/>
              </a:rPr>
              <a:t>（</a:t>
            </a:r>
            <a:r>
              <a:rPr kumimoji="1" lang="en-US" altLang="zh-TW" sz="1000" dirty="0">
                <a:latin typeface="游ゴシック" panose="020B0400000000000000" pitchFamily="50" charset="-128"/>
                <a:ea typeface="游ゴシック" panose="020B0400000000000000" pitchFamily="50" charset="-128"/>
              </a:rPr>
              <a:t>4</a:t>
            </a:r>
            <a:r>
              <a:rPr kumimoji="1" lang="zh-TW" altLang="en-US" sz="1000" dirty="0">
                <a:latin typeface="游ゴシック" panose="020B0400000000000000" pitchFamily="50" charset="-128"/>
                <a:ea typeface="游ゴシック" panose="020B0400000000000000" pitchFamily="50" charset="-128"/>
              </a:rPr>
              <a:t>車線⇒</a:t>
            </a:r>
            <a:r>
              <a:rPr kumimoji="1" lang="en-US" altLang="zh-TW" sz="1000" dirty="0">
                <a:latin typeface="游ゴシック" panose="020B0400000000000000" pitchFamily="50" charset="-128"/>
                <a:ea typeface="游ゴシック" panose="020B0400000000000000" pitchFamily="50" charset="-128"/>
              </a:rPr>
              <a:t>6</a:t>
            </a:r>
            <a:r>
              <a:rPr kumimoji="1" lang="zh-TW" altLang="en-US" sz="1000" dirty="0">
                <a:latin typeface="游ゴシック" panose="020B0400000000000000" pitchFamily="50" charset="-128"/>
                <a:ea typeface="游ゴシック" panose="020B0400000000000000" pitchFamily="50" charset="-128"/>
              </a:rPr>
              <a:t>車線）</a:t>
            </a:r>
          </a:p>
        </p:txBody>
      </p:sp>
      <p:sp>
        <p:nvSpPr>
          <p:cNvPr id="45" name="正方形/長方形 44">
            <a:extLst>
              <a:ext uri="{FF2B5EF4-FFF2-40B4-BE49-F238E27FC236}">
                <a16:creationId xmlns:a16="http://schemas.microsoft.com/office/drawing/2014/main" id="{0094AFC8-21E8-4B13-8DDA-57BAA132AF4B}"/>
              </a:ext>
            </a:extLst>
          </p:cNvPr>
          <p:cNvSpPr/>
          <p:nvPr/>
        </p:nvSpPr>
        <p:spPr>
          <a:xfrm>
            <a:off x="453780" y="1837827"/>
            <a:ext cx="1315531" cy="2048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TW" sz="1000" dirty="0">
                <a:latin typeface="游ゴシック" panose="020B0400000000000000" pitchFamily="50" charset="-128"/>
                <a:ea typeface="游ゴシック" panose="020B0400000000000000" pitchFamily="50" charset="-128"/>
              </a:rPr>
              <a:t>(</a:t>
            </a:r>
            <a:r>
              <a:rPr kumimoji="1" lang="zh-TW" altLang="en-US" sz="1000" dirty="0">
                <a:latin typeface="游ゴシック" panose="020B0400000000000000" pitchFamily="50" charset="-128"/>
                <a:ea typeface="游ゴシック" panose="020B0400000000000000" pitchFamily="50" charset="-128"/>
              </a:rPr>
              <a:t>仮称</a:t>
            </a:r>
            <a:r>
              <a:rPr kumimoji="1" lang="en-US" altLang="zh-TW" sz="1000" dirty="0">
                <a:latin typeface="游ゴシック" panose="020B0400000000000000" pitchFamily="50" charset="-128"/>
                <a:ea typeface="游ゴシック" panose="020B0400000000000000" pitchFamily="50" charset="-128"/>
              </a:rPr>
              <a:t>)</a:t>
            </a:r>
            <a:r>
              <a:rPr kumimoji="1" lang="zh-TW" altLang="en-US" sz="1000" dirty="0">
                <a:latin typeface="游ゴシック" panose="020B0400000000000000" pitchFamily="50" charset="-128"/>
                <a:ea typeface="游ゴシック" panose="020B0400000000000000" pitchFamily="50" charset="-128"/>
              </a:rPr>
              <a:t>夢洲南高架橋</a:t>
            </a:r>
            <a:endParaRPr kumimoji="1" lang="ja-JP" altLang="en-US" sz="1000" dirty="0">
              <a:latin typeface="游ゴシック" panose="020B0400000000000000" pitchFamily="50" charset="-128"/>
              <a:ea typeface="游ゴシック" panose="020B0400000000000000" pitchFamily="50" charset="-128"/>
            </a:endParaRPr>
          </a:p>
        </p:txBody>
      </p:sp>
      <p:cxnSp>
        <p:nvCxnSpPr>
          <p:cNvPr id="46" name="直線矢印コネクタ 45">
            <a:extLst>
              <a:ext uri="{FF2B5EF4-FFF2-40B4-BE49-F238E27FC236}">
                <a16:creationId xmlns:a16="http://schemas.microsoft.com/office/drawing/2014/main" id="{706AAAB3-5340-4F58-A928-5126618731F5}"/>
              </a:ext>
            </a:extLst>
          </p:cNvPr>
          <p:cNvCxnSpPr>
            <a:cxnSpLocks/>
            <a:stCxn id="45" idx="2"/>
          </p:cNvCxnSpPr>
          <p:nvPr/>
        </p:nvCxnSpPr>
        <p:spPr>
          <a:xfrm>
            <a:off x="1111546" y="2042703"/>
            <a:ext cx="0" cy="485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5348926A-BB1C-4ABC-B99B-0A91DD1408F9}"/>
              </a:ext>
            </a:extLst>
          </p:cNvPr>
          <p:cNvCxnSpPr>
            <a:cxnSpLocks/>
            <a:stCxn id="42" idx="1"/>
          </p:cNvCxnSpPr>
          <p:nvPr/>
        </p:nvCxnSpPr>
        <p:spPr>
          <a:xfrm flipH="1">
            <a:off x="1865831" y="2769193"/>
            <a:ext cx="682267" cy="82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0D2D9F5-5C6B-4FF9-953D-23F4D3BAB90B}"/>
              </a:ext>
            </a:extLst>
          </p:cNvPr>
          <p:cNvCxnSpPr>
            <a:cxnSpLocks/>
            <a:stCxn id="43" idx="0"/>
          </p:cNvCxnSpPr>
          <p:nvPr/>
        </p:nvCxnSpPr>
        <p:spPr>
          <a:xfrm flipV="1">
            <a:off x="2468004" y="3458530"/>
            <a:ext cx="1144116" cy="1634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4586CE94-C6BA-4099-BF2B-4E8DBBA6DFA8}"/>
              </a:ext>
            </a:extLst>
          </p:cNvPr>
          <p:cNvCxnSpPr>
            <a:cxnSpLocks/>
            <a:stCxn id="44" idx="0"/>
          </p:cNvCxnSpPr>
          <p:nvPr/>
        </p:nvCxnSpPr>
        <p:spPr>
          <a:xfrm flipV="1">
            <a:off x="1208011" y="2666755"/>
            <a:ext cx="88210" cy="5817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7278CD6F-24AD-4D2E-BBD7-D775A61B694C}"/>
              </a:ext>
            </a:extLst>
          </p:cNvPr>
          <p:cNvSpPr/>
          <p:nvPr/>
        </p:nvSpPr>
        <p:spPr>
          <a:xfrm>
            <a:off x="2280378" y="5306666"/>
            <a:ext cx="1586500" cy="3476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zh-TW" altLang="en-US" sz="1000" dirty="0">
                <a:latin typeface="游ゴシック" panose="020B0400000000000000" pitchFamily="50" charset="-128"/>
                <a:ea typeface="游ゴシック" panose="020B0400000000000000" pitchFamily="50" charset="-128"/>
              </a:rPr>
              <a:t>平面左折</a:t>
            </a:r>
            <a:r>
              <a:rPr kumimoji="1" lang="en-US" altLang="zh-TW" sz="1000" dirty="0">
                <a:latin typeface="游ゴシック" panose="020B0400000000000000" pitchFamily="50" charset="-128"/>
                <a:ea typeface="游ゴシック" panose="020B0400000000000000" pitchFamily="50" charset="-128"/>
              </a:rPr>
              <a:t>2</a:t>
            </a:r>
            <a:r>
              <a:rPr kumimoji="1" lang="zh-TW" altLang="en-US" sz="1000" dirty="0">
                <a:latin typeface="游ゴシック" panose="020B0400000000000000" pitchFamily="50" charset="-128"/>
                <a:ea typeface="游ゴシック" panose="020B0400000000000000" pitchFamily="50" charset="-128"/>
              </a:rPr>
              <a:t>車線化</a:t>
            </a:r>
            <a:endParaRPr kumimoji="1" lang="en-US" altLang="zh-TW" sz="1000" dirty="0">
              <a:latin typeface="游ゴシック" panose="020B0400000000000000" pitchFamily="50" charset="-128"/>
              <a:ea typeface="游ゴシック" panose="020B0400000000000000" pitchFamily="50" charset="-128"/>
            </a:endParaRPr>
          </a:p>
          <a:p>
            <a:pPr algn="ctr"/>
            <a:r>
              <a:rPr kumimoji="1" lang="zh-TW" altLang="en-US" sz="1000" dirty="0">
                <a:latin typeface="游ゴシック" panose="020B0400000000000000" pitchFamily="50" charset="-128"/>
                <a:ea typeface="游ゴシック" panose="020B0400000000000000" pitchFamily="50" charset="-128"/>
              </a:rPr>
              <a:t>（此花大橋→夢舞大橋）</a:t>
            </a:r>
          </a:p>
        </p:txBody>
      </p:sp>
      <p:sp>
        <p:nvSpPr>
          <p:cNvPr id="51" name="正方形/長方形 50">
            <a:extLst>
              <a:ext uri="{FF2B5EF4-FFF2-40B4-BE49-F238E27FC236}">
                <a16:creationId xmlns:a16="http://schemas.microsoft.com/office/drawing/2014/main" id="{9571C9A5-40A6-4293-9320-0323A86FBCD1}"/>
              </a:ext>
            </a:extLst>
          </p:cNvPr>
          <p:cNvSpPr/>
          <p:nvPr/>
        </p:nvSpPr>
        <p:spPr>
          <a:xfrm>
            <a:off x="321515" y="4220578"/>
            <a:ext cx="1624435" cy="316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游ゴシック" panose="020B0400000000000000" pitchFamily="50" charset="-128"/>
                <a:ea typeface="游ゴシック" panose="020B0400000000000000" pitchFamily="50" charset="-128"/>
              </a:rPr>
              <a:t>舞洲東交差点</a:t>
            </a:r>
            <a:r>
              <a:rPr kumimoji="1" lang="zh-TW" altLang="en-US" sz="1000" dirty="0">
                <a:latin typeface="游ゴシック" panose="020B0400000000000000" pitchFamily="50" charset="-128"/>
                <a:ea typeface="游ゴシック" panose="020B0400000000000000" pitchFamily="50" charset="-128"/>
              </a:rPr>
              <a:t>立体</a:t>
            </a:r>
            <a:r>
              <a:rPr kumimoji="1" lang="ja-JP" altLang="en-US" sz="1000" dirty="0">
                <a:latin typeface="游ゴシック" panose="020B0400000000000000" pitchFamily="50" charset="-128"/>
                <a:ea typeface="游ゴシック" panose="020B0400000000000000" pitchFamily="50" charset="-128"/>
              </a:rPr>
              <a:t>交差化</a:t>
            </a:r>
            <a:endParaRPr kumimoji="1" lang="zh-TW" altLang="en-US" sz="1000" dirty="0">
              <a:latin typeface="游ゴシック" panose="020B0400000000000000" pitchFamily="50" charset="-128"/>
              <a:ea typeface="游ゴシック" panose="020B0400000000000000" pitchFamily="50" charset="-128"/>
            </a:endParaRPr>
          </a:p>
          <a:p>
            <a:pPr algn="ctr"/>
            <a:r>
              <a:rPr kumimoji="1" lang="zh-TW" altLang="en-US" sz="1000" dirty="0">
                <a:latin typeface="游ゴシック" panose="020B0400000000000000" pitchFamily="50" charset="-128"/>
                <a:ea typeface="游ゴシック" panose="020B0400000000000000" pitchFamily="50" charset="-128"/>
              </a:rPr>
              <a:t>（夢舞大橋→此花大橋）</a:t>
            </a:r>
          </a:p>
        </p:txBody>
      </p:sp>
      <p:sp>
        <p:nvSpPr>
          <p:cNvPr id="52" name="正方形/長方形 51">
            <a:extLst>
              <a:ext uri="{FF2B5EF4-FFF2-40B4-BE49-F238E27FC236}">
                <a16:creationId xmlns:a16="http://schemas.microsoft.com/office/drawing/2014/main" id="{3C159BDC-7AFF-4AF5-8A4C-733EF004BA6F}"/>
              </a:ext>
            </a:extLst>
          </p:cNvPr>
          <p:cNvSpPr/>
          <p:nvPr/>
        </p:nvSpPr>
        <p:spPr>
          <a:xfrm>
            <a:off x="2129242" y="4205338"/>
            <a:ext cx="1139221" cy="3476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zh-TW" altLang="en-US" sz="1000" dirty="0">
                <a:latin typeface="游ゴシック" panose="020B0400000000000000" pitchFamily="50" charset="-128"/>
                <a:ea typeface="游ゴシック" panose="020B0400000000000000" pitchFamily="50" charset="-128"/>
              </a:rPr>
              <a:t>此花大橋</a:t>
            </a:r>
            <a:r>
              <a:rPr kumimoji="1" lang="ja-JP" altLang="en-US" sz="1000" dirty="0">
                <a:latin typeface="游ゴシック" panose="020B0400000000000000" pitchFamily="50" charset="-128"/>
                <a:ea typeface="游ゴシック" panose="020B0400000000000000" pitchFamily="50" charset="-128"/>
              </a:rPr>
              <a:t>拡幅</a:t>
            </a:r>
            <a:endParaRPr kumimoji="1" lang="zh-TW" altLang="en-US" sz="1000" dirty="0">
              <a:latin typeface="游ゴシック" panose="020B0400000000000000" pitchFamily="50" charset="-128"/>
              <a:ea typeface="游ゴシック" panose="020B0400000000000000" pitchFamily="50" charset="-128"/>
            </a:endParaRPr>
          </a:p>
          <a:p>
            <a:pPr algn="ctr"/>
            <a:r>
              <a:rPr kumimoji="1" lang="zh-TW" altLang="en-US" sz="1000" dirty="0">
                <a:latin typeface="游ゴシック" panose="020B0400000000000000" pitchFamily="50" charset="-128"/>
                <a:ea typeface="游ゴシック" panose="020B0400000000000000" pitchFamily="50" charset="-128"/>
              </a:rPr>
              <a:t>（</a:t>
            </a:r>
            <a:r>
              <a:rPr kumimoji="1" lang="en-US" altLang="zh-TW" sz="1000" dirty="0">
                <a:latin typeface="游ゴシック" panose="020B0400000000000000" pitchFamily="50" charset="-128"/>
                <a:ea typeface="游ゴシック" panose="020B0400000000000000" pitchFamily="50" charset="-128"/>
              </a:rPr>
              <a:t>4</a:t>
            </a:r>
            <a:r>
              <a:rPr kumimoji="1" lang="zh-TW" altLang="en-US" sz="1000" dirty="0">
                <a:latin typeface="游ゴシック" panose="020B0400000000000000" pitchFamily="50" charset="-128"/>
                <a:ea typeface="游ゴシック" panose="020B0400000000000000" pitchFamily="50" charset="-128"/>
              </a:rPr>
              <a:t>車線⇒</a:t>
            </a:r>
            <a:r>
              <a:rPr kumimoji="1" lang="en-US" altLang="zh-TW" sz="1000" dirty="0">
                <a:latin typeface="游ゴシック" panose="020B0400000000000000" pitchFamily="50" charset="-128"/>
                <a:ea typeface="游ゴシック" panose="020B0400000000000000" pitchFamily="50" charset="-128"/>
              </a:rPr>
              <a:t>6</a:t>
            </a:r>
            <a:r>
              <a:rPr kumimoji="1" lang="zh-TW" altLang="en-US" sz="1000" dirty="0">
                <a:latin typeface="游ゴシック" panose="020B0400000000000000" pitchFamily="50" charset="-128"/>
                <a:ea typeface="游ゴシック" panose="020B0400000000000000" pitchFamily="50" charset="-128"/>
              </a:rPr>
              <a:t>車線）</a:t>
            </a:r>
          </a:p>
        </p:txBody>
      </p:sp>
      <p:sp>
        <p:nvSpPr>
          <p:cNvPr id="53" name="正方形/長方形 52">
            <a:extLst>
              <a:ext uri="{FF2B5EF4-FFF2-40B4-BE49-F238E27FC236}">
                <a16:creationId xmlns:a16="http://schemas.microsoft.com/office/drawing/2014/main" id="{FC521235-456D-4E87-A39A-45958D3AA3A2}"/>
              </a:ext>
            </a:extLst>
          </p:cNvPr>
          <p:cNvSpPr/>
          <p:nvPr/>
        </p:nvSpPr>
        <p:spPr>
          <a:xfrm>
            <a:off x="412069" y="6036214"/>
            <a:ext cx="1139221" cy="3476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zh-TW" altLang="en-US" sz="1000" dirty="0">
                <a:latin typeface="游ゴシック" panose="020B0400000000000000" pitchFamily="50" charset="-128"/>
                <a:ea typeface="游ゴシック" panose="020B0400000000000000" pitchFamily="50" charset="-128"/>
              </a:rPr>
              <a:t>舞洲幹線道路</a:t>
            </a:r>
          </a:p>
          <a:p>
            <a:pPr algn="ctr"/>
            <a:r>
              <a:rPr kumimoji="1" lang="zh-TW" altLang="en-US" sz="1000" dirty="0">
                <a:latin typeface="游ゴシック" panose="020B0400000000000000" pitchFamily="50" charset="-128"/>
                <a:ea typeface="游ゴシック" panose="020B0400000000000000" pitchFamily="50" charset="-128"/>
              </a:rPr>
              <a:t>（</a:t>
            </a:r>
            <a:r>
              <a:rPr kumimoji="1" lang="en-US" altLang="zh-TW" sz="1000" dirty="0">
                <a:latin typeface="游ゴシック" panose="020B0400000000000000" pitchFamily="50" charset="-128"/>
                <a:ea typeface="游ゴシック" panose="020B0400000000000000" pitchFamily="50" charset="-128"/>
              </a:rPr>
              <a:t>4</a:t>
            </a:r>
            <a:r>
              <a:rPr kumimoji="1" lang="zh-TW" altLang="en-US" sz="1000" dirty="0">
                <a:latin typeface="游ゴシック" panose="020B0400000000000000" pitchFamily="50" charset="-128"/>
                <a:ea typeface="游ゴシック" panose="020B0400000000000000" pitchFamily="50" charset="-128"/>
              </a:rPr>
              <a:t>車線⇒</a:t>
            </a:r>
            <a:r>
              <a:rPr kumimoji="1" lang="en-US" altLang="zh-TW" sz="1000" dirty="0">
                <a:latin typeface="游ゴシック" panose="020B0400000000000000" pitchFamily="50" charset="-128"/>
                <a:ea typeface="游ゴシック" panose="020B0400000000000000" pitchFamily="50" charset="-128"/>
              </a:rPr>
              <a:t>6</a:t>
            </a:r>
            <a:r>
              <a:rPr kumimoji="1" lang="zh-TW" altLang="en-US" sz="1000" dirty="0">
                <a:latin typeface="游ゴシック" panose="020B0400000000000000" pitchFamily="50" charset="-128"/>
                <a:ea typeface="游ゴシック" panose="020B0400000000000000" pitchFamily="50" charset="-128"/>
              </a:rPr>
              <a:t>車線）</a:t>
            </a:r>
          </a:p>
        </p:txBody>
      </p:sp>
      <p:cxnSp>
        <p:nvCxnSpPr>
          <p:cNvPr id="54" name="直線矢印コネクタ 53">
            <a:extLst>
              <a:ext uri="{FF2B5EF4-FFF2-40B4-BE49-F238E27FC236}">
                <a16:creationId xmlns:a16="http://schemas.microsoft.com/office/drawing/2014/main" id="{D027DEDA-B10B-4DF5-8403-983BCE859984}"/>
              </a:ext>
            </a:extLst>
          </p:cNvPr>
          <p:cNvCxnSpPr>
            <a:cxnSpLocks/>
            <a:stCxn id="52" idx="3"/>
          </p:cNvCxnSpPr>
          <p:nvPr/>
        </p:nvCxnSpPr>
        <p:spPr>
          <a:xfrm>
            <a:off x="3268463" y="4379161"/>
            <a:ext cx="218323" cy="1346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438B0BD7-8B4D-42DE-B5BE-BD9C3895E179}"/>
              </a:ext>
            </a:extLst>
          </p:cNvPr>
          <p:cNvCxnSpPr>
            <a:cxnSpLocks/>
            <a:stCxn id="50" idx="1"/>
          </p:cNvCxnSpPr>
          <p:nvPr/>
        </p:nvCxnSpPr>
        <p:spPr>
          <a:xfrm flipH="1" flipV="1">
            <a:off x="1416377" y="5418536"/>
            <a:ext cx="864001" cy="61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040CF107-D67D-4158-9AEF-812A46239B7B}"/>
              </a:ext>
            </a:extLst>
          </p:cNvPr>
          <p:cNvCxnSpPr>
            <a:cxnSpLocks/>
            <a:stCxn id="51" idx="2"/>
          </p:cNvCxnSpPr>
          <p:nvPr/>
        </p:nvCxnSpPr>
        <p:spPr>
          <a:xfrm>
            <a:off x="1133733" y="4536947"/>
            <a:ext cx="0" cy="730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576ECFC1-1FC7-4C92-B4AF-BBFD1FF32550}"/>
              </a:ext>
            </a:extLst>
          </p:cNvPr>
          <p:cNvCxnSpPr>
            <a:cxnSpLocks/>
            <a:stCxn id="53" idx="0"/>
          </p:cNvCxnSpPr>
          <p:nvPr/>
        </p:nvCxnSpPr>
        <p:spPr>
          <a:xfrm flipV="1">
            <a:off x="981680" y="5750529"/>
            <a:ext cx="314541" cy="28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243ADF87-7B97-4B70-8C6D-79B8838B7D4F}"/>
              </a:ext>
            </a:extLst>
          </p:cNvPr>
          <p:cNvSpPr/>
          <p:nvPr/>
        </p:nvSpPr>
        <p:spPr>
          <a:xfrm>
            <a:off x="3110886" y="6355849"/>
            <a:ext cx="828000" cy="160277"/>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chemeClr val="bg1"/>
                </a:solidFill>
                <a:latin typeface="游ゴシック" panose="020B0400000000000000" pitchFamily="50" charset="-128"/>
                <a:ea typeface="游ゴシック" panose="020B0400000000000000" pitchFamily="50" charset="-128"/>
              </a:rPr>
              <a:t>至　夢舞</a:t>
            </a:r>
            <a:r>
              <a:rPr kumimoji="1" lang="zh-TW" altLang="en-US" sz="800" b="1" dirty="0">
                <a:solidFill>
                  <a:schemeClr val="bg1"/>
                </a:solidFill>
                <a:latin typeface="游ゴシック" panose="020B0400000000000000" pitchFamily="50" charset="-128"/>
                <a:ea typeface="游ゴシック" panose="020B0400000000000000" pitchFamily="50" charset="-128"/>
              </a:rPr>
              <a:t>大橋</a:t>
            </a:r>
          </a:p>
        </p:txBody>
      </p:sp>
      <p:sp>
        <p:nvSpPr>
          <p:cNvPr id="59" name="正方形/長方形 58">
            <a:extLst>
              <a:ext uri="{FF2B5EF4-FFF2-40B4-BE49-F238E27FC236}">
                <a16:creationId xmlns:a16="http://schemas.microsoft.com/office/drawing/2014/main" id="{1730B9FF-1A8F-46AE-AA60-E23FD2771ABF}"/>
              </a:ext>
            </a:extLst>
          </p:cNvPr>
          <p:cNvSpPr/>
          <p:nvPr/>
        </p:nvSpPr>
        <p:spPr>
          <a:xfrm>
            <a:off x="278354" y="2072946"/>
            <a:ext cx="720000" cy="160277"/>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bg1"/>
                </a:solidFill>
                <a:latin typeface="游ゴシック" panose="020B0400000000000000" pitchFamily="50" charset="-128"/>
                <a:ea typeface="游ゴシック" panose="020B0400000000000000" pitchFamily="50" charset="-128"/>
              </a:rPr>
              <a:t>←咲洲方面</a:t>
            </a:r>
            <a:endParaRPr kumimoji="1" lang="zh-TW" altLang="en-US" sz="800" b="1" dirty="0">
              <a:solidFill>
                <a:schemeClr val="bg1"/>
              </a:solidFill>
              <a:latin typeface="游ゴシック" panose="020B0400000000000000" pitchFamily="50" charset="-128"/>
              <a:ea typeface="游ゴシック" panose="020B0400000000000000" pitchFamily="50" charset="-128"/>
            </a:endParaRPr>
          </a:p>
        </p:txBody>
      </p:sp>
      <p:sp>
        <p:nvSpPr>
          <p:cNvPr id="60" name="正方形/長方形 59">
            <a:extLst>
              <a:ext uri="{FF2B5EF4-FFF2-40B4-BE49-F238E27FC236}">
                <a16:creationId xmlns:a16="http://schemas.microsoft.com/office/drawing/2014/main" id="{420D2FEF-1A0C-467E-9138-E177B8D8EE57}"/>
              </a:ext>
            </a:extLst>
          </p:cNvPr>
          <p:cNvSpPr/>
          <p:nvPr/>
        </p:nvSpPr>
        <p:spPr>
          <a:xfrm>
            <a:off x="3220986" y="3816814"/>
            <a:ext cx="720000" cy="160277"/>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bg1"/>
                </a:solidFill>
                <a:latin typeface="游ゴシック" panose="020B0400000000000000" pitchFamily="50" charset="-128"/>
                <a:ea typeface="游ゴシック" panose="020B0400000000000000" pitchFamily="50" charset="-128"/>
              </a:rPr>
              <a:t>舞洲方面→</a:t>
            </a:r>
            <a:endParaRPr kumimoji="1" lang="zh-TW" altLang="en-US" sz="800" b="1" dirty="0">
              <a:solidFill>
                <a:schemeClr val="bg1"/>
              </a:solidFill>
              <a:latin typeface="游ゴシック" panose="020B0400000000000000" pitchFamily="50" charset="-128"/>
              <a:ea typeface="游ゴシック" panose="020B0400000000000000" pitchFamily="50" charset="-128"/>
            </a:endParaRPr>
          </a:p>
        </p:txBody>
      </p:sp>
      <p:sp>
        <p:nvSpPr>
          <p:cNvPr id="61" name="正方形/長方形 60">
            <a:extLst>
              <a:ext uri="{FF2B5EF4-FFF2-40B4-BE49-F238E27FC236}">
                <a16:creationId xmlns:a16="http://schemas.microsoft.com/office/drawing/2014/main" id="{2E41102D-6F0D-403E-8820-81B13F07A65A}"/>
              </a:ext>
            </a:extLst>
          </p:cNvPr>
          <p:cNvSpPr/>
          <p:nvPr/>
        </p:nvSpPr>
        <p:spPr>
          <a:xfrm>
            <a:off x="7851493" y="6246094"/>
            <a:ext cx="1780424" cy="338552"/>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TW" sz="800" dirty="0">
                <a:latin typeface="ＭＳ Ｐゴシック" panose="020B0600070205080204" pitchFamily="50" charset="-128"/>
                <a:ea typeface="ＭＳ Ｐゴシック" panose="020B0600070205080204" pitchFamily="50" charset="-128"/>
              </a:rPr>
              <a:t>(</a:t>
            </a:r>
            <a:r>
              <a:rPr lang="zh-TW" altLang="en-US" sz="800" dirty="0">
                <a:latin typeface="ＭＳ Ｐゴシック" panose="020B0600070205080204" pitchFamily="50" charset="-128"/>
                <a:ea typeface="ＭＳ Ｐゴシック" panose="020B0600070205080204" pitchFamily="50" charset="-128"/>
              </a:rPr>
              <a:t>仮称</a:t>
            </a:r>
            <a:r>
              <a:rPr lang="en-US" altLang="zh-TW" sz="800" dirty="0">
                <a:latin typeface="ＭＳ Ｐゴシック" panose="020B0600070205080204" pitchFamily="50" charset="-128"/>
                <a:ea typeface="ＭＳ Ｐゴシック" panose="020B0600070205080204" pitchFamily="50" charset="-128"/>
              </a:rPr>
              <a:t>)</a:t>
            </a:r>
            <a:r>
              <a:rPr lang="zh-TW" altLang="en-US" sz="800" dirty="0">
                <a:latin typeface="ＭＳ Ｐゴシック" panose="020B0600070205080204" pitchFamily="50" charset="-128"/>
                <a:ea typeface="ＭＳ Ｐゴシック" panose="020B0600070205080204" pitchFamily="50" charset="-128"/>
              </a:rPr>
              <a:t>舞洲東高架橋桁</a:t>
            </a:r>
            <a:r>
              <a:rPr lang="ja-JP" altLang="en-US" sz="800" dirty="0">
                <a:latin typeface="ＭＳ Ｐゴシック" panose="020B0600070205080204" pitchFamily="50" charset="-128"/>
                <a:ea typeface="ＭＳ Ｐゴシック" panose="020B0600070205080204" pitchFamily="50" charset="-128"/>
              </a:rPr>
              <a:t>舗装工事中</a:t>
            </a:r>
            <a:endParaRPr lang="en-US" altLang="zh-TW" sz="800" dirty="0">
              <a:latin typeface="ＭＳ Ｐゴシック" panose="020B0600070205080204" pitchFamily="50" charset="-128"/>
              <a:ea typeface="ＭＳ Ｐゴシック" panose="020B0600070205080204" pitchFamily="50" charset="-128"/>
            </a:endParaRPr>
          </a:p>
          <a:p>
            <a:pPr marL="0" marR="0" indent="0" algn="ctr" defTabSz="914400" rtl="0" fontAlgn="auto" latinLnBrk="0" hangingPunct="0">
              <a:lnSpc>
                <a:spcPct val="100000"/>
              </a:lnSpc>
              <a:spcBef>
                <a:spcPts val="0"/>
              </a:spcBef>
              <a:spcAft>
                <a:spcPts val="0"/>
              </a:spcAft>
              <a:buClrTx/>
              <a:buSzTx/>
              <a:buFontTx/>
              <a:buNone/>
              <a:tabLst/>
            </a:pPr>
            <a:r>
              <a:rPr lang="zh-TW" altLang="en-US" sz="800" dirty="0">
                <a:latin typeface="ＭＳ Ｐゴシック" panose="020B0600070205080204" pitchFamily="50" charset="-128"/>
                <a:ea typeface="ＭＳ Ｐゴシック" panose="020B0600070205080204" pitchFamily="50" charset="-128"/>
              </a:rPr>
              <a:t>（</a:t>
            </a:r>
            <a:r>
              <a:rPr lang="en-US" altLang="ja-JP" sz="800" dirty="0">
                <a:latin typeface="ＭＳ Ｐゴシック" panose="020B0600070205080204" pitchFamily="50" charset="-128"/>
                <a:ea typeface="ＭＳ Ｐゴシック" panose="020B0600070205080204" pitchFamily="50" charset="-128"/>
              </a:rPr>
              <a:t>2024</a:t>
            </a:r>
            <a:r>
              <a:rPr lang="zh-TW" altLang="en-US" sz="800" dirty="0">
                <a:latin typeface="ＭＳ Ｐゴシック" panose="020B0600070205080204" pitchFamily="50" charset="-128"/>
                <a:ea typeface="ＭＳ Ｐゴシック" panose="020B0600070205080204" pitchFamily="50" charset="-128"/>
              </a:rPr>
              <a:t>年</a:t>
            </a:r>
            <a:r>
              <a:rPr lang="en-US" altLang="zh-TW" sz="800" dirty="0">
                <a:latin typeface="ＭＳ Ｐゴシック" panose="020B0600070205080204" pitchFamily="50" charset="-128"/>
                <a:ea typeface="ＭＳ Ｐゴシック" panose="020B0600070205080204" pitchFamily="50" charset="-128"/>
              </a:rPr>
              <a:t>10</a:t>
            </a:r>
            <a:r>
              <a:rPr lang="zh-TW" altLang="en-US" sz="800" dirty="0">
                <a:latin typeface="ＭＳ Ｐゴシック" panose="020B0600070205080204" pitchFamily="50" charset="-128"/>
                <a:ea typeface="ＭＳ Ｐゴシック" panose="020B0600070205080204" pitchFamily="50" charset="-128"/>
              </a:rPr>
              <a:t>月）</a:t>
            </a:r>
          </a:p>
        </p:txBody>
      </p:sp>
      <p:pic>
        <p:nvPicPr>
          <p:cNvPr id="69" name="図 68">
            <a:extLst>
              <a:ext uri="{FF2B5EF4-FFF2-40B4-BE49-F238E27FC236}">
                <a16:creationId xmlns:a16="http://schemas.microsoft.com/office/drawing/2014/main" id="{D3D86D56-7A02-4908-AE2E-B531282DEA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326" y="787827"/>
            <a:ext cx="1731414" cy="627942"/>
          </a:xfrm>
          <a:prstGeom prst="rect">
            <a:avLst/>
          </a:prstGeom>
        </p:spPr>
      </p:pic>
      <p:sp>
        <p:nvSpPr>
          <p:cNvPr id="68" name="正方形/長方形 67">
            <a:extLst>
              <a:ext uri="{FF2B5EF4-FFF2-40B4-BE49-F238E27FC236}">
                <a16:creationId xmlns:a16="http://schemas.microsoft.com/office/drawing/2014/main" id="{56C8B7CD-DE9B-4E59-AEB1-9ED168818574}"/>
              </a:ext>
            </a:extLst>
          </p:cNvPr>
          <p:cNvSpPr/>
          <p:nvPr/>
        </p:nvSpPr>
        <p:spPr>
          <a:xfrm>
            <a:off x="312206" y="558676"/>
            <a:ext cx="4898891" cy="1059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70" name="タイトル 2">
            <a:extLst>
              <a:ext uri="{FF2B5EF4-FFF2-40B4-BE49-F238E27FC236}">
                <a16:creationId xmlns:a16="http://schemas.microsoft.com/office/drawing/2014/main" id="{24F506AA-92D9-412E-ACFB-D62FAD6629FA}"/>
              </a:ext>
            </a:extLst>
          </p:cNvPr>
          <p:cNvSpPr txBox="1">
            <a:spLocks/>
          </p:cNvSpPr>
          <p:nvPr/>
        </p:nvSpPr>
        <p:spPr>
          <a:xfrm>
            <a:off x="751777" y="259048"/>
            <a:ext cx="5561037"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～インフラ工事・輸送力増強～</a:t>
            </a:r>
            <a:endParaRPr lang="ja-JP" altLang="en-US" sz="2000" b="1" dirty="0">
              <a:latin typeface="BIZ UDPゴシック" panose="020B0400000000000000" pitchFamily="50" charset="-128"/>
              <a:ea typeface="BIZ UDPゴシック" panose="020B0400000000000000" pitchFamily="50" charset="-128"/>
            </a:endParaRPr>
          </a:p>
        </p:txBody>
      </p:sp>
      <p:pic>
        <p:nvPicPr>
          <p:cNvPr id="71" name="図 70">
            <a:extLst>
              <a:ext uri="{FF2B5EF4-FFF2-40B4-BE49-F238E27FC236}">
                <a16:creationId xmlns:a16="http://schemas.microsoft.com/office/drawing/2014/main" id="{5973ADB2-FCDA-4D3D-AB3D-058B14A878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pic>
        <p:nvPicPr>
          <p:cNvPr id="2" name="図 1">
            <a:extLst>
              <a:ext uri="{FF2B5EF4-FFF2-40B4-BE49-F238E27FC236}">
                <a16:creationId xmlns:a16="http://schemas.microsoft.com/office/drawing/2014/main" id="{DDBB7829-7C6B-7849-09B1-28A6566E96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39903" y="5256277"/>
            <a:ext cx="1803416" cy="989817"/>
          </a:xfrm>
          <a:prstGeom prst="rect">
            <a:avLst/>
          </a:prstGeom>
          <a:ln>
            <a:noFill/>
          </a:ln>
        </p:spPr>
      </p:pic>
      <p:pic>
        <p:nvPicPr>
          <p:cNvPr id="6" name="図 5">
            <a:extLst>
              <a:ext uri="{FF2B5EF4-FFF2-40B4-BE49-F238E27FC236}">
                <a16:creationId xmlns:a16="http://schemas.microsoft.com/office/drawing/2014/main" id="{B387FD56-407B-CF26-457A-D3AE26F1BD0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
          <a:stretch/>
        </p:blipFill>
        <p:spPr>
          <a:xfrm>
            <a:off x="4016320" y="5246945"/>
            <a:ext cx="1831210" cy="1022536"/>
          </a:xfrm>
          <a:prstGeom prst="rect">
            <a:avLst/>
          </a:prstGeom>
        </p:spPr>
      </p:pic>
      <p:sp>
        <p:nvSpPr>
          <p:cNvPr id="64" name="正方形/長方形 63">
            <a:extLst>
              <a:ext uri="{FF2B5EF4-FFF2-40B4-BE49-F238E27FC236}">
                <a16:creationId xmlns:a16="http://schemas.microsoft.com/office/drawing/2014/main" id="{55BF45D5-B276-4B1B-A193-843952D03FFC}"/>
              </a:ext>
            </a:extLst>
          </p:cNvPr>
          <p:cNvSpPr/>
          <p:nvPr/>
        </p:nvSpPr>
        <p:spPr>
          <a:xfrm>
            <a:off x="4016319" y="6246094"/>
            <a:ext cx="1835073" cy="338552"/>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仮称</a:t>
            </a:r>
            <a:r>
              <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夢洲北高架橋</a:t>
            </a:r>
            <a:r>
              <a:rPr kumimoji="0" lang="ja-JP"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暫定</a:t>
            </a:r>
            <a:r>
              <a:rPr kumimoji="0" lang="ja-JP" altLang="en-US" sz="800" dirty="0">
                <a:latin typeface="ＭＳ Ｐゴシック" panose="020B0600070205080204" pitchFamily="50" charset="-128"/>
                <a:ea typeface="ＭＳ Ｐゴシック" panose="020B0600070205080204" pitchFamily="50" charset="-128"/>
                <a:sym typeface="Calibri"/>
              </a:rPr>
              <a:t>利用</a:t>
            </a:r>
            <a:r>
              <a:rPr kumimoji="0" lang="ja-JP"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中</a:t>
            </a:r>
            <a:endPar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en-US" altLang="ja-JP" sz="800" dirty="0">
                <a:latin typeface="ＭＳ Ｐゴシック" panose="020B0600070205080204" pitchFamily="50" charset="-128"/>
                <a:ea typeface="ＭＳ Ｐゴシック" panose="020B0600070205080204" pitchFamily="50" charset="-128"/>
                <a:sym typeface="Calibri"/>
              </a:rPr>
              <a:t>2024</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年</a:t>
            </a:r>
            <a:r>
              <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10</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月）</a:t>
            </a:r>
          </a:p>
        </p:txBody>
      </p:sp>
      <p:pic>
        <p:nvPicPr>
          <p:cNvPr id="8" name="図 7">
            <a:extLst>
              <a:ext uri="{FF2B5EF4-FFF2-40B4-BE49-F238E27FC236}">
                <a16:creationId xmlns:a16="http://schemas.microsoft.com/office/drawing/2014/main" id="{0943545E-B3C3-C63E-829D-B8C66E8490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88064" y="5256277"/>
            <a:ext cx="1922894" cy="983991"/>
          </a:xfrm>
          <a:prstGeom prst="rect">
            <a:avLst/>
          </a:prstGeom>
        </p:spPr>
      </p:pic>
      <p:sp>
        <p:nvSpPr>
          <p:cNvPr id="62" name="正方形/長方形 61">
            <a:extLst>
              <a:ext uri="{FF2B5EF4-FFF2-40B4-BE49-F238E27FC236}">
                <a16:creationId xmlns:a16="http://schemas.microsoft.com/office/drawing/2014/main" id="{1D8C6B99-29F4-46DB-A415-6B4F5329287C}"/>
              </a:ext>
            </a:extLst>
          </p:cNvPr>
          <p:cNvSpPr/>
          <p:nvPr/>
        </p:nvSpPr>
        <p:spPr>
          <a:xfrm>
            <a:off x="5884201" y="6252061"/>
            <a:ext cx="1922893" cy="338552"/>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仮称</a:t>
            </a:r>
            <a:r>
              <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夢洲</a:t>
            </a:r>
            <a:r>
              <a:rPr kumimoji="0" lang="ja-JP"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南</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高架橋</a:t>
            </a:r>
            <a:r>
              <a:rPr kumimoji="0" lang="ja-JP"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舗装工事中</a:t>
            </a:r>
            <a:endParaRPr kumimoji="0" lang="en-US" altLang="zh-TW"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a:t>
            </a:r>
            <a:r>
              <a:rPr kumimoji="0" lang="en-US" altLang="ja-JP" sz="800" dirty="0">
                <a:latin typeface="ＭＳ Ｐゴシック" panose="020B0600070205080204" pitchFamily="50" charset="-128"/>
                <a:ea typeface="ＭＳ Ｐゴシック" panose="020B0600070205080204" pitchFamily="50" charset="-128"/>
                <a:sym typeface="Calibri"/>
              </a:rPr>
              <a:t>2024</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年</a:t>
            </a:r>
            <a:r>
              <a:rPr kumimoji="0" lang="en-US" altLang="zh-TW" sz="800" dirty="0">
                <a:latin typeface="ＭＳ Ｐゴシック" panose="020B0600070205080204" pitchFamily="50" charset="-128"/>
                <a:ea typeface="ＭＳ Ｐゴシック" panose="020B0600070205080204" pitchFamily="50" charset="-128"/>
                <a:sym typeface="Calibri"/>
              </a:rPr>
              <a:t>10</a:t>
            </a:r>
            <a:r>
              <a:rPr kumimoji="0" lang="zh-TW" altLang="en-US" sz="800" b="0" i="0" u="none" strike="noStrike" cap="none" spc="0" normalizeH="0" baseline="0" dirty="0">
                <a:ln>
                  <a:noFill/>
                </a:ln>
                <a:effectLst/>
                <a:uFillTx/>
                <a:latin typeface="ＭＳ Ｐゴシック" panose="020B0600070205080204" pitchFamily="50" charset="-128"/>
                <a:ea typeface="ＭＳ Ｐゴシック" panose="020B0600070205080204" pitchFamily="50" charset="-128"/>
                <a:sym typeface="Calibri"/>
              </a:rPr>
              <a:t>月）</a:t>
            </a:r>
          </a:p>
        </p:txBody>
      </p:sp>
      <p:sp>
        <p:nvSpPr>
          <p:cNvPr id="11" name="スライド番号プレースホルダー 10">
            <a:extLst>
              <a:ext uri="{FF2B5EF4-FFF2-40B4-BE49-F238E27FC236}">
                <a16:creationId xmlns:a16="http://schemas.microsoft.com/office/drawing/2014/main" id="{830136DB-6168-4650-8408-B56C14243731}"/>
              </a:ext>
            </a:extLst>
          </p:cNvPr>
          <p:cNvSpPr>
            <a:spLocks noGrp="1"/>
          </p:cNvSpPr>
          <p:nvPr>
            <p:ph type="sldNum" sz="quarter" idx="4"/>
          </p:nvPr>
        </p:nvSpPr>
        <p:spPr/>
        <p:txBody>
          <a:bodyPr/>
          <a:lstStyle/>
          <a:p>
            <a:fld id="{199F5BD4-B66A-4E5C-B460-3CA44F38002D}" type="slidenum">
              <a:rPr lang="ja-JP" altLang="en-US" smtClean="0"/>
              <a:pPr/>
              <a:t>36</a:t>
            </a:fld>
            <a:endParaRPr lang="ja-JP" altLang="en-US"/>
          </a:p>
        </p:txBody>
      </p:sp>
    </p:spTree>
    <p:extLst>
      <p:ext uri="{BB962C8B-B14F-4D97-AF65-F5344CB8AC3E}">
        <p14:creationId xmlns:p14="http://schemas.microsoft.com/office/powerpoint/2010/main" val="119503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CD41BE0-0E14-57D8-CD6A-05C271CF8F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0406" y="2097358"/>
            <a:ext cx="3380381" cy="2146764"/>
          </a:xfrm>
          <a:prstGeom prst="rect">
            <a:avLst/>
          </a:prstGeom>
          <a:ln w="6350">
            <a:solidFill>
              <a:schemeClr val="tx1"/>
            </a:solidFill>
          </a:ln>
        </p:spPr>
      </p:pic>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939557"/>
            <a:ext cx="7231778" cy="713391"/>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インフラ工事の状況（鉄道工事）</a:t>
            </a:r>
            <a:endParaRPr lang="ja-JP" altLang="en-US" sz="32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3B390D58-E243-4B1C-8575-0A38EAC2F4F3}"/>
              </a:ext>
            </a:extLst>
          </p:cNvPr>
          <p:cNvGrpSpPr/>
          <p:nvPr/>
        </p:nvGrpSpPr>
        <p:grpSpPr>
          <a:xfrm>
            <a:off x="4553657" y="2102749"/>
            <a:ext cx="5002727" cy="2041675"/>
            <a:chOff x="5265560" y="1499418"/>
            <a:chExt cx="6676545" cy="3706179"/>
          </a:xfrm>
        </p:grpSpPr>
        <p:sp>
          <p:nvSpPr>
            <p:cNvPr id="36" name="四角形: 角を丸くする 35">
              <a:extLst>
                <a:ext uri="{FF2B5EF4-FFF2-40B4-BE49-F238E27FC236}">
                  <a16:creationId xmlns:a16="http://schemas.microsoft.com/office/drawing/2014/main" id="{C32B7006-DE97-4051-8074-321B98FF7610}"/>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37" name="テキスト ボックス 36">
              <a:extLst>
                <a:ext uri="{FF2B5EF4-FFF2-40B4-BE49-F238E27FC236}">
                  <a16:creationId xmlns:a16="http://schemas.microsoft.com/office/drawing/2014/main" id="{3D8A46A8-4DE6-47A7-A6DA-04995F3468A3}"/>
                </a:ext>
              </a:extLst>
            </p:cNvPr>
            <p:cNvSpPr txBox="1"/>
            <p:nvPr/>
          </p:nvSpPr>
          <p:spPr>
            <a:xfrm>
              <a:off x="5435030" y="1576859"/>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38" name="テキスト ボックス 37">
            <a:extLst>
              <a:ext uri="{FF2B5EF4-FFF2-40B4-BE49-F238E27FC236}">
                <a16:creationId xmlns:a16="http://schemas.microsoft.com/office/drawing/2014/main" id="{37592653-5E07-4599-ABF9-7823E52BF4FE}"/>
              </a:ext>
            </a:extLst>
          </p:cNvPr>
          <p:cNvSpPr txBox="1"/>
          <p:nvPr/>
        </p:nvSpPr>
        <p:spPr>
          <a:xfrm>
            <a:off x="4738848" y="2482382"/>
            <a:ext cx="4699992" cy="1650829"/>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・ああああああああああああ</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・ああああああああああああ</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・ああああああああああああ</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・ああああああああああああ</a:t>
            </a:r>
            <a:endParaRPr lang="en-US" altLang="ja-JP" sz="1463" dirty="0">
              <a:latin typeface="BIZ UDPゴシック" panose="020B0400000000000000" pitchFamily="50" charset="-128"/>
              <a:ea typeface="BIZ UDPゴシック" panose="020B0400000000000000" pitchFamily="50" charset="-128"/>
            </a:endParaRPr>
          </a:p>
        </p:txBody>
      </p:sp>
      <p:cxnSp>
        <p:nvCxnSpPr>
          <p:cNvPr id="39" name="直線コネクタ 38">
            <a:extLst>
              <a:ext uri="{FF2B5EF4-FFF2-40B4-BE49-F238E27FC236}">
                <a16:creationId xmlns:a16="http://schemas.microsoft.com/office/drawing/2014/main" id="{7706265C-CB67-4CFB-819A-65B8AD7B8C1D}"/>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611E9044-78A1-4D3E-99B3-BA330F142AEA}"/>
              </a:ext>
            </a:extLst>
          </p:cNvPr>
          <p:cNvGrpSpPr/>
          <p:nvPr/>
        </p:nvGrpSpPr>
        <p:grpSpPr>
          <a:xfrm>
            <a:off x="4553657" y="2116649"/>
            <a:ext cx="5002727" cy="2227645"/>
            <a:chOff x="5265560" y="1499418"/>
            <a:chExt cx="6676545" cy="3444047"/>
          </a:xfrm>
        </p:grpSpPr>
        <p:sp>
          <p:nvSpPr>
            <p:cNvPr id="41" name="四角形: 角を丸くする 40">
              <a:extLst>
                <a:ext uri="{FF2B5EF4-FFF2-40B4-BE49-F238E27FC236}">
                  <a16:creationId xmlns:a16="http://schemas.microsoft.com/office/drawing/2014/main" id="{2941C384-4EC0-4A98-9DC1-302F6B072AAC}"/>
                </a:ext>
              </a:extLst>
            </p:cNvPr>
            <p:cNvSpPr/>
            <p:nvPr/>
          </p:nvSpPr>
          <p:spPr>
            <a:xfrm>
              <a:off x="5265560" y="1499418"/>
              <a:ext cx="6676545" cy="3444047"/>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42" name="テキスト ボックス 41">
              <a:extLst>
                <a:ext uri="{FF2B5EF4-FFF2-40B4-BE49-F238E27FC236}">
                  <a16:creationId xmlns:a16="http://schemas.microsoft.com/office/drawing/2014/main" id="{BBC8E698-091F-46DB-8C80-16D1973570D8}"/>
                </a:ext>
              </a:extLst>
            </p:cNvPr>
            <p:cNvSpPr txBox="1"/>
            <p:nvPr/>
          </p:nvSpPr>
          <p:spPr>
            <a:xfrm>
              <a:off x="5435030" y="1576860"/>
              <a:ext cx="6507075" cy="2469002"/>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 及び 今後の予定</a:t>
              </a:r>
              <a:r>
                <a:rPr lang="en-US" altLang="ja-JP" sz="1463" dirty="0">
                  <a:latin typeface="BIZ UDPゴシック" panose="020B0400000000000000" pitchFamily="50" charset="-128"/>
                  <a:ea typeface="BIZ UDPゴシック" panose="020B0400000000000000" pitchFamily="50" charset="-128"/>
                </a:rPr>
                <a:t>】</a:t>
              </a:r>
            </a:p>
            <a:p>
              <a:r>
                <a:rPr lang="en-US" altLang="ja-JP" sz="1463" dirty="0">
                  <a:latin typeface="BIZ UDPゴシック" panose="020B0400000000000000" pitchFamily="50" charset="-128"/>
                  <a:ea typeface="BIZ UDPゴシック" panose="020B0400000000000000" pitchFamily="50" charset="-128"/>
                </a:rPr>
                <a:t> </a:t>
              </a:r>
              <a:r>
                <a:rPr lang="ja-JP" altLang="en-US" sz="1463" dirty="0">
                  <a:latin typeface="BIZ UDPゴシック" panose="020B0400000000000000" pitchFamily="50" charset="-128"/>
                  <a:ea typeface="BIZ UDPゴシック" panose="020B0400000000000000" pitchFamily="50" charset="-128"/>
                </a:rPr>
                <a:t>地下鉄の延伸（</a:t>
              </a:r>
              <a:r>
                <a:rPr lang="en-US" altLang="ja-JP" sz="1463" dirty="0">
                  <a:latin typeface="BIZ UDPゴシック" panose="020B0400000000000000" pitchFamily="50" charset="-128"/>
                  <a:ea typeface="BIZ UDPゴシック" panose="020B0400000000000000" pitchFamily="50" charset="-128"/>
                </a:rPr>
                <a:t>Osaka Metro</a:t>
              </a:r>
              <a:r>
                <a:rPr lang="ja-JP" altLang="en-US" sz="1463" dirty="0">
                  <a:latin typeface="BIZ UDPゴシック" panose="020B0400000000000000" pitchFamily="50" charset="-128"/>
                  <a:ea typeface="BIZ UDPゴシック" panose="020B0400000000000000" pitchFamily="50" charset="-128"/>
                </a:rPr>
                <a:t>中央線／コスモスクエア駅～夢洲駅）について、</a:t>
              </a:r>
              <a:r>
                <a:rPr lang="en-US" altLang="ja-JP" sz="1463" dirty="0">
                  <a:latin typeface="BIZ UDPゴシック" panose="020B0400000000000000" pitchFamily="50" charset="-128"/>
                  <a:ea typeface="BIZ UDPゴシック" panose="020B0400000000000000" pitchFamily="50" charset="-128"/>
                </a:rPr>
                <a:t>2025</a:t>
              </a:r>
              <a:r>
                <a:rPr lang="ja-JP" altLang="en-US" sz="1463" dirty="0">
                  <a:latin typeface="BIZ UDPゴシック" panose="020B0400000000000000" pitchFamily="50" charset="-128"/>
                  <a:ea typeface="BIZ UDPゴシック" panose="020B0400000000000000" pitchFamily="50" charset="-128"/>
                </a:rPr>
                <a:t>年</a:t>
              </a:r>
              <a:r>
                <a:rPr lang="en-US" altLang="ja-JP" sz="1463" dirty="0">
                  <a:latin typeface="BIZ UDPゴシック" panose="020B0400000000000000" pitchFamily="50" charset="-128"/>
                  <a:ea typeface="BIZ UDPゴシック" panose="020B0400000000000000" pitchFamily="50" charset="-128"/>
                </a:rPr>
                <a:t>1</a:t>
              </a:r>
              <a:r>
                <a:rPr lang="ja-JP" altLang="en-US" sz="1463" dirty="0">
                  <a:latin typeface="BIZ UDPゴシック" panose="020B0400000000000000" pitchFamily="50" charset="-128"/>
                  <a:ea typeface="BIZ UDPゴシック" panose="020B0400000000000000" pitchFamily="50" charset="-128"/>
                </a:rPr>
                <a:t>月</a:t>
              </a:r>
              <a:r>
                <a:rPr lang="en-US" altLang="ja-JP" sz="1463" dirty="0">
                  <a:latin typeface="BIZ UDPゴシック" panose="020B0400000000000000" pitchFamily="50" charset="-128"/>
                  <a:ea typeface="BIZ UDPゴシック" panose="020B0400000000000000" pitchFamily="50" charset="-128"/>
                </a:rPr>
                <a:t>19</a:t>
              </a:r>
              <a:r>
                <a:rPr lang="ja-JP" altLang="en-US" sz="1463" dirty="0">
                  <a:latin typeface="BIZ UDPゴシック" panose="020B0400000000000000" pitchFamily="50" charset="-128"/>
                  <a:ea typeface="BIZ UDPゴシック" panose="020B0400000000000000" pitchFamily="50" charset="-128"/>
                </a:rPr>
                <a:t>日開業予定</a:t>
              </a:r>
              <a:endParaRPr lang="en-US" altLang="ja-JP" sz="1463" dirty="0">
                <a:latin typeface="BIZ UDPゴシック" panose="020B0400000000000000" pitchFamily="50" charset="-128"/>
                <a:ea typeface="BIZ UDPゴシック" panose="020B0400000000000000" pitchFamily="50" charset="-128"/>
              </a:endParaRPr>
            </a:p>
            <a:p>
              <a:endParaRPr lang="en-US" altLang="ja-JP" sz="5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・駅舎及びシールドトンネルの工事は完成</a:t>
              </a:r>
              <a:endParaRPr lang="en-US" altLang="ja-JP" sz="1463" dirty="0">
                <a:latin typeface="BIZ UDPゴシック" panose="020B0400000000000000" pitchFamily="50" charset="-128"/>
                <a:ea typeface="BIZ UDPゴシック" panose="020B0400000000000000" pitchFamily="50" charset="-128"/>
              </a:endParaRPr>
            </a:p>
            <a:p>
              <a:endParaRPr lang="en-US" altLang="ja-JP" sz="500"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・現在は万博会場へアクセスする夢洲駅南東出入口の整備工事を実施中</a:t>
              </a:r>
              <a:endParaRPr lang="en-US" altLang="ja-JP" sz="1463" dirty="0">
                <a:latin typeface="BIZ UDPゴシック" panose="020B0400000000000000" pitchFamily="50" charset="-128"/>
                <a:ea typeface="BIZ UDPゴシック" panose="020B0400000000000000" pitchFamily="50" charset="-128"/>
              </a:endParaRPr>
            </a:p>
          </p:txBody>
        </p:sp>
      </p:grpSp>
      <p:sp>
        <p:nvSpPr>
          <p:cNvPr id="45" name="正方形/長方形 44">
            <a:extLst>
              <a:ext uri="{FF2B5EF4-FFF2-40B4-BE49-F238E27FC236}">
                <a16:creationId xmlns:a16="http://schemas.microsoft.com/office/drawing/2014/main" id="{377D63D2-C6ED-4876-8F29-B31EA114E06C}"/>
              </a:ext>
            </a:extLst>
          </p:cNvPr>
          <p:cNvSpPr/>
          <p:nvPr/>
        </p:nvSpPr>
        <p:spPr>
          <a:xfrm>
            <a:off x="4938913" y="6259019"/>
            <a:ext cx="1698545" cy="31265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rPr>
              <a:t>夢洲駅（ホーム階）</a:t>
            </a:r>
            <a:endParaRPr kumimoji="1" lang="en-US" altLang="ja-JP" sz="800" dirty="0">
              <a:solidFill>
                <a:schemeClr val="tx1"/>
              </a:solidFill>
            </a:endParaRPr>
          </a:p>
          <a:p>
            <a:pPr algn="ctr"/>
            <a:r>
              <a:rPr kumimoji="1" lang="ja-JP" altLang="en-US" sz="800" dirty="0">
                <a:solidFill>
                  <a:schemeClr val="tx1"/>
                </a:solidFill>
              </a:rPr>
              <a:t>（</a:t>
            </a:r>
            <a:r>
              <a:rPr kumimoji="1" lang="en-US" altLang="ja-JP" sz="800" dirty="0">
                <a:solidFill>
                  <a:schemeClr val="tx1"/>
                </a:solidFill>
              </a:rPr>
              <a:t>2024</a:t>
            </a:r>
            <a:r>
              <a:rPr kumimoji="1" lang="ja-JP" altLang="en-US" sz="800" dirty="0">
                <a:solidFill>
                  <a:schemeClr val="tx1"/>
                </a:solidFill>
              </a:rPr>
              <a:t>年</a:t>
            </a:r>
            <a:r>
              <a:rPr lang="en-US" altLang="ja-JP" sz="800" dirty="0">
                <a:solidFill>
                  <a:schemeClr val="tx1"/>
                </a:solidFill>
              </a:rPr>
              <a:t>10</a:t>
            </a:r>
            <a:r>
              <a:rPr kumimoji="1" lang="ja-JP" altLang="en-US" sz="800" dirty="0">
                <a:solidFill>
                  <a:schemeClr val="tx1"/>
                </a:solidFill>
              </a:rPr>
              <a:t>月）</a:t>
            </a:r>
          </a:p>
        </p:txBody>
      </p:sp>
      <p:pic>
        <p:nvPicPr>
          <p:cNvPr id="46" name="図 45">
            <a:extLst>
              <a:ext uri="{FF2B5EF4-FFF2-40B4-BE49-F238E27FC236}">
                <a16:creationId xmlns:a16="http://schemas.microsoft.com/office/drawing/2014/main" id="{9970E4DB-D70C-44C9-8C39-0B511A7ABE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2841" y="4846753"/>
            <a:ext cx="2078385" cy="1178566"/>
          </a:xfrm>
          <a:prstGeom prst="rect">
            <a:avLst/>
          </a:prstGeom>
        </p:spPr>
      </p:pic>
      <p:pic>
        <p:nvPicPr>
          <p:cNvPr id="47" name="図 46">
            <a:extLst>
              <a:ext uri="{FF2B5EF4-FFF2-40B4-BE49-F238E27FC236}">
                <a16:creationId xmlns:a16="http://schemas.microsoft.com/office/drawing/2014/main" id="{80351C6F-BA9E-4882-ADE1-18B6B8FD2B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6925" y="4846752"/>
            <a:ext cx="2078389" cy="1178569"/>
          </a:xfrm>
          <a:prstGeom prst="rect">
            <a:avLst/>
          </a:prstGeom>
        </p:spPr>
      </p:pic>
      <p:sp>
        <p:nvSpPr>
          <p:cNvPr id="48" name="正方形/長方形 47">
            <a:extLst>
              <a:ext uri="{FF2B5EF4-FFF2-40B4-BE49-F238E27FC236}">
                <a16:creationId xmlns:a16="http://schemas.microsoft.com/office/drawing/2014/main" id="{6204F768-AAF6-4EE3-ACAE-BF8D69CD318A}"/>
              </a:ext>
            </a:extLst>
          </p:cNvPr>
          <p:cNvSpPr/>
          <p:nvPr/>
        </p:nvSpPr>
        <p:spPr>
          <a:xfrm>
            <a:off x="1327829" y="4530424"/>
            <a:ext cx="2125536" cy="230830"/>
          </a:xfrm>
          <a:prstGeom prst="rect">
            <a:avLst/>
          </a:prstGeom>
          <a:solidFill>
            <a:srgbClr val="FFFFFF"/>
          </a:solidFill>
          <a:ln w="63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900" b="0" i="0" u="none" strike="noStrike" cap="none" spc="0" normalizeH="0" baseline="0" dirty="0">
                <a:ln>
                  <a:noFill/>
                </a:ln>
                <a:solidFill>
                  <a:srgbClr val="000000"/>
                </a:solidFill>
                <a:effectLst/>
                <a:uFillTx/>
                <a:latin typeface="+mn-ea"/>
                <a:sym typeface="Calibri"/>
              </a:rPr>
              <a:t>夢洲駅南東出入口完成イメージ</a:t>
            </a:r>
            <a:endParaRPr kumimoji="0" lang="zh-TW" altLang="en-US" sz="900" b="0" i="0" u="none" strike="noStrike" cap="none" spc="0" normalizeH="0" baseline="0" dirty="0">
              <a:ln>
                <a:noFill/>
              </a:ln>
              <a:solidFill>
                <a:srgbClr val="000000"/>
              </a:solidFill>
              <a:effectLst/>
              <a:uFillTx/>
              <a:latin typeface="+mn-ea"/>
              <a:sym typeface="Calibri"/>
            </a:endParaRPr>
          </a:p>
        </p:txBody>
      </p:sp>
      <p:sp>
        <p:nvSpPr>
          <p:cNvPr id="49" name="正方形/長方形 48">
            <a:extLst>
              <a:ext uri="{FF2B5EF4-FFF2-40B4-BE49-F238E27FC236}">
                <a16:creationId xmlns:a16="http://schemas.microsoft.com/office/drawing/2014/main" id="{550B0271-806C-41C1-82A1-99A0A3E5CC67}"/>
              </a:ext>
            </a:extLst>
          </p:cNvPr>
          <p:cNvSpPr/>
          <p:nvPr/>
        </p:nvSpPr>
        <p:spPr>
          <a:xfrm>
            <a:off x="2346303" y="4862719"/>
            <a:ext cx="395999" cy="20554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内観</a:t>
            </a:r>
          </a:p>
        </p:txBody>
      </p:sp>
      <p:sp>
        <p:nvSpPr>
          <p:cNvPr id="51" name="正方形/長方形 50">
            <a:extLst>
              <a:ext uri="{FF2B5EF4-FFF2-40B4-BE49-F238E27FC236}">
                <a16:creationId xmlns:a16="http://schemas.microsoft.com/office/drawing/2014/main" id="{D52DD819-2830-4987-8190-2D3E15AFBB42}"/>
              </a:ext>
            </a:extLst>
          </p:cNvPr>
          <p:cNvSpPr/>
          <p:nvPr/>
        </p:nvSpPr>
        <p:spPr>
          <a:xfrm>
            <a:off x="749925" y="2174659"/>
            <a:ext cx="601389" cy="213321"/>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t>位置</a:t>
            </a:r>
            <a:r>
              <a:rPr kumimoji="1" lang="ja-JP" altLang="en-US" sz="800" dirty="0"/>
              <a:t>図</a:t>
            </a:r>
          </a:p>
        </p:txBody>
      </p:sp>
      <p:sp>
        <p:nvSpPr>
          <p:cNvPr id="52" name="正方形/長方形 51">
            <a:extLst>
              <a:ext uri="{FF2B5EF4-FFF2-40B4-BE49-F238E27FC236}">
                <a16:creationId xmlns:a16="http://schemas.microsoft.com/office/drawing/2014/main" id="{85B35079-95E8-4CB4-A554-5C82AA356D76}"/>
              </a:ext>
            </a:extLst>
          </p:cNvPr>
          <p:cNvSpPr/>
          <p:nvPr/>
        </p:nvSpPr>
        <p:spPr>
          <a:xfrm>
            <a:off x="7525017" y="6259019"/>
            <a:ext cx="1698545" cy="31265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tx1"/>
                </a:solidFill>
              </a:rPr>
              <a:t>夢洲駅（コンコース階）</a:t>
            </a:r>
            <a:endParaRPr kumimoji="1" lang="en-US" altLang="ja-JP" sz="800" dirty="0">
              <a:solidFill>
                <a:schemeClr val="tx1"/>
              </a:solidFill>
            </a:endParaRPr>
          </a:p>
          <a:p>
            <a:pPr algn="ctr"/>
            <a:r>
              <a:rPr kumimoji="1" lang="ja-JP" altLang="en-US" sz="800" dirty="0">
                <a:solidFill>
                  <a:schemeClr val="tx1"/>
                </a:solidFill>
              </a:rPr>
              <a:t>（</a:t>
            </a:r>
            <a:r>
              <a:rPr kumimoji="1" lang="en-US" altLang="ja-JP" sz="800" dirty="0">
                <a:solidFill>
                  <a:schemeClr val="tx1"/>
                </a:solidFill>
              </a:rPr>
              <a:t>2024</a:t>
            </a:r>
            <a:r>
              <a:rPr kumimoji="1" lang="ja-JP" altLang="en-US" sz="800" dirty="0">
                <a:solidFill>
                  <a:schemeClr val="tx1"/>
                </a:solidFill>
              </a:rPr>
              <a:t>年</a:t>
            </a:r>
            <a:r>
              <a:rPr lang="en-US" altLang="ja-JP" sz="800" dirty="0">
                <a:solidFill>
                  <a:schemeClr val="tx1"/>
                </a:solidFill>
              </a:rPr>
              <a:t>10</a:t>
            </a:r>
            <a:r>
              <a:rPr kumimoji="1" lang="ja-JP" altLang="en-US" sz="800" dirty="0">
                <a:solidFill>
                  <a:schemeClr val="tx1"/>
                </a:solidFill>
              </a:rPr>
              <a:t>月）</a:t>
            </a:r>
          </a:p>
        </p:txBody>
      </p:sp>
      <p:sp>
        <p:nvSpPr>
          <p:cNvPr id="53" name="正方形/長方形 52">
            <a:extLst>
              <a:ext uri="{FF2B5EF4-FFF2-40B4-BE49-F238E27FC236}">
                <a16:creationId xmlns:a16="http://schemas.microsoft.com/office/drawing/2014/main" id="{EC0045BC-5E9F-41DB-83A2-D841D6FB533D}"/>
              </a:ext>
            </a:extLst>
          </p:cNvPr>
          <p:cNvSpPr/>
          <p:nvPr/>
        </p:nvSpPr>
        <p:spPr>
          <a:xfrm>
            <a:off x="267913" y="4862719"/>
            <a:ext cx="395999" cy="20554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t>外</a:t>
            </a:r>
            <a:r>
              <a:rPr kumimoji="1" lang="ja-JP" altLang="en-US" sz="800" dirty="0"/>
              <a:t>観</a:t>
            </a:r>
          </a:p>
        </p:txBody>
      </p:sp>
      <p:pic>
        <p:nvPicPr>
          <p:cNvPr id="59" name="図 58">
            <a:extLst>
              <a:ext uri="{FF2B5EF4-FFF2-40B4-BE49-F238E27FC236}">
                <a16:creationId xmlns:a16="http://schemas.microsoft.com/office/drawing/2014/main" id="{F27DCCF6-D409-4D66-ADA7-FF079380D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pic>
        <p:nvPicPr>
          <p:cNvPr id="5" name="図 4">
            <a:extLst>
              <a:ext uri="{FF2B5EF4-FFF2-40B4-BE49-F238E27FC236}">
                <a16:creationId xmlns:a16="http://schemas.microsoft.com/office/drawing/2014/main" id="{990A3DF1-BDFE-7D92-6C14-2E07F4ED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1861" y="4506687"/>
            <a:ext cx="2317481" cy="1738111"/>
          </a:xfrm>
          <a:prstGeom prst="rect">
            <a:avLst/>
          </a:prstGeom>
        </p:spPr>
      </p:pic>
      <p:pic>
        <p:nvPicPr>
          <p:cNvPr id="7" name="図 6">
            <a:extLst>
              <a:ext uri="{FF2B5EF4-FFF2-40B4-BE49-F238E27FC236}">
                <a16:creationId xmlns:a16="http://schemas.microsoft.com/office/drawing/2014/main" id="{5EA1594A-1CA8-3177-76B1-7ED9D0D628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7167"/>
          <a:stretch/>
        </p:blipFill>
        <p:spPr>
          <a:xfrm>
            <a:off x="7215548" y="4496130"/>
            <a:ext cx="2317481" cy="1981607"/>
          </a:xfrm>
          <a:prstGeom prst="rect">
            <a:avLst/>
          </a:prstGeom>
        </p:spPr>
      </p:pic>
      <p:sp>
        <p:nvSpPr>
          <p:cNvPr id="8" name="正方形/長方形 7">
            <a:extLst>
              <a:ext uri="{FF2B5EF4-FFF2-40B4-BE49-F238E27FC236}">
                <a16:creationId xmlns:a16="http://schemas.microsoft.com/office/drawing/2014/main" id="{683D10ED-5972-8BEF-8950-86178C0FBD58}"/>
              </a:ext>
            </a:extLst>
          </p:cNvPr>
          <p:cNvSpPr/>
          <p:nvPr/>
        </p:nvSpPr>
        <p:spPr>
          <a:xfrm>
            <a:off x="312206" y="558676"/>
            <a:ext cx="4898891" cy="1059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6" name="タイトル 2">
            <a:extLst>
              <a:ext uri="{FF2B5EF4-FFF2-40B4-BE49-F238E27FC236}">
                <a16:creationId xmlns:a16="http://schemas.microsoft.com/office/drawing/2014/main" id="{9876F644-05A6-2812-9466-9083AD4205EA}"/>
              </a:ext>
            </a:extLst>
          </p:cNvPr>
          <p:cNvSpPr txBox="1">
            <a:spLocks/>
          </p:cNvSpPr>
          <p:nvPr/>
        </p:nvSpPr>
        <p:spPr>
          <a:xfrm>
            <a:off x="748730" y="256000"/>
            <a:ext cx="4673662"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～インフラ工事・輸送力増強～</a:t>
            </a:r>
            <a:endParaRPr lang="ja-JP" altLang="en-US" sz="2000" b="1" dirty="0">
              <a:latin typeface="BIZ UDPゴシック" panose="020B0400000000000000" pitchFamily="50" charset="-128"/>
              <a:ea typeface="BIZ UDPゴシック" panose="020B0400000000000000" pitchFamily="50" charset="-128"/>
            </a:endParaRPr>
          </a:p>
        </p:txBody>
      </p:sp>
      <p:pic>
        <p:nvPicPr>
          <p:cNvPr id="58" name="図 57">
            <a:extLst>
              <a:ext uri="{FF2B5EF4-FFF2-40B4-BE49-F238E27FC236}">
                <a16:creationId xmlns:a16="http://schemas.microsoft.com/office/drawing/2014/main" id="{ED3F8817-0EC8-42AA-8A20-291CB52032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sp>
        <p:nvSpPr>
          <p:cNvPr id="14" name="スライド番号プレースホルダー 13">
            <a:extLst>
              <a:ext uri="{FF2B5EF4-FFF2-40B4-BE49-F238E27FC236}">
                <a16:creationId xmlns:a16="http://schemas.microsoft.com/office/drawing/2014/main" id="{94CB664A-4C76-48B6-8615-A48664070683}"/>
              </a:ext>
            </a:extLst>
          </p:cNvPr>
          <p:cNvSpPr>
            <a:spLocks noGrp="1"/>
          </p:cNvSpPr>
          <p:nvPr>
            <p:ph type="sldNum" sz="quarter" idx="4"/>
          </p:nvPr>
        </p:nvSpPr>
        <p:spPr/>
        <p:txBody>
          <a:bodyPr/>
          <a:lstStyle/>
          <a:p>
            <a:fld id="{199F5BD4-B66A-4E5C-B460-3CA44F38002D}" type="slidenum">
              <a:rPr lang="ja-JP" altLang="en-US" smtClean="0"/>
              <a:pPr/>
              <a:t>37</a:t>
            </a:fld>
            <a:endParaRPr lang="ja-JP" altLang="en-US"/>
          </a:p>
        </p:txBody>
      </p:sp>
    </p:spTree>
    <p:extLst>
      <p:ext uri="{BB962C8B-B14F-4D97-AF65-F5344CB8AC3E}">
        <p14:creationId xmlns:p14="http://schemas.microsoft.com/office/powerpoint/2010/main" val="3709452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034540" y="976313"/>
            <a:ext cx="7597378" cy="712787"/>
          </a:xfrm>
        </p:spPr>
        <p:txBody>
          <a:bodyPr wrap="square" anchor="ctr">
            <a:noAutofit/>
          </a:bodyPr>
          <a:lstStyle/>
          <a:p>
            <a:pPr algn="r"/>
            <a:r>
              <a:rPr lang="ja-JP" altLang="en-US" sz="2600" dirty="0">
                <a:latin typeface="BIZ UDPゴシック" panose="020B0400000000000000" pitchFamily="50" charset="-128"/>
                <a:ea typeface="BIZ UDPゴシック" panose="020B0400000000000000" pitchFamily="50" charset="-128"/>
              </a:rPr>
              <a:t>万博開催に向けて</a:t>
            </a:r>
            <a:r>
              <a:rPr lang="en-US" altLang="ja-JP" sz="2600" dirty="0">
                <a:latin typeface="BIZ UDPゴシック" panose="020B0400000000000000" pitchFamily="50" charset="-128"/>
                <a:ea typeface="BIZ UDPゴシック" panose="020B0400000000000000" pitchFamily="50" charset="-128"/>
              </a:rPr>
              <a:t>EV</a:t>
            </a:r>
            <a:r>
              <a:rPr lang="ja-JP" altLang="en-US" sz="2600" dirty="0">
                <a:latin typeface="BIZ UDPゴシック" panose="020B0400000000000000" pitchFamily="50" charset="-128"/>
                <a:ea typeface="BIZ UDPゴシック" panose="020B0400000000000000" pitchFamily="50" charset="-128"/>
              </a:rPr>
              <a:t>バス・</a:t>
            </a:r>
            <a:r>
              <a:rPr lang="en-US" altLang="ja-JP" sz="2600" dirty="0">
                <a:latin typeface="BIZ UDPゴシック" panose="020B0400000000000000" pitchFamily="50" charset="-128"/>
                <a:ea typeface="BIZ UDPゴシック" panose="020B0400000000000000" pitchFamily="50" charset="-128"/>
              </a:rPr>
              <a:t>FC</a:t>
            </a:r>
            <a:r>
              <a:rPr lang="ja-JP" altLang="en-US" sz="2600" dirty="0">
                <a:latin typeface="BIZ UDPゴシック" panose="020B0400000000000000" pitchFamily="50" charset="-128"/>
                <a:ea typeface="BIZ UDPゴシック" panose="020B0400000000000000" pitchFamily="50" charset="-128"/>
              </a:rPr>
              <a:t>バスが府内を走行！</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102749"/>
            <a:ext cx="5002727" cy="2879911"/>
            <a:chOff x="5265560" y="1499418"/>
            <a:chExt cx="6676545" cy="3827773"/>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827773"/>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76858"/>
              <a:ext cx="1664414" cy="421944"/>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657" y="5158207"/>
            <a:ext cx="5002727" cy="1044000"/>
            <a:chOff x="5265560" y="2553689"/>
            <a:chExt cx="6651247" cy="1010100"/>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2553689"/>
              <a:ext cx="6651247" cy="1010100"/>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4638" y="2632110"/>
              <a:ext cx="2116413" cy="307151"/>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79056" y="5589534"/>
            <a:ext cx="4719019" cy="762767"/>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バスは万博会場への来場者輸送等に活用</a:t>
            </a:r>
            <a:endParaRPr lang="en-US" altLang="ja-JP" sz="1400"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32E3A4E1-E202-436A-B7DC-108BC562D98F}"/>
              </a:ext>
            </a:extLst>
          </p:cNvPr>
          <p:cNvGrpSpPr/>
          <p:nvPr/>
        </p:nvGrpSpPr>
        <p:grpSpPr>
          <a:xfrm>
            <a:off x="362085" y="2105261"/>
            <a:ext cx="4159633" cy="4050848"/>
            <a:chOff x="-4037185" y="1403576"/>
            <a:chExt cx="4159633" cy="4050848"/>
          </a:xfrm>
        </p:grpSpPr>
        <p:sp>
          <p:nvSpPr>
            <p:cNvPr id="36" name="四角形: 角を丸くする 35">
              <a:extLst>
                <a:ext uri="{FF2B5EF4-FFF2-40B4-BE49-F238E27FC236}">
                  <a16:creationId xmlns:a16="http://schemas.microsoft.com/office/drawing/2014/main" id="{E8EEF934-0763-4CDC-BFB1-CF52AB5B00FD}"/>
                </a:ext>
              </a:extLst>
            </p:cNvPr>
            <p:cNvSpPr/>
            <p:nvPr/>
          </p:nvSpPr>
          <p:spPr>
            <a:xfrm>
              <a:off x="-4037185" y="1403576"/>
              <a:ext cx="4068318" cy="4050848"/>
            </a:xfrm>
            <a:prstGeom prst="roundRect">
              <a:avLst>
                <a:gd name="adj" fmla="val 4425"/>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pic>
          <p:nvPicPr>
            <p:cNvPr id="37" name="図 36">
              <a:extLst>
                <a:ext uri="{FF2B5EF4-FFF2-40B4-BE49-F238E27FC236}">
                  <a16:creationId xmlns:a16="http://schemas.microsoft.com/office/drawing/2014/main" id="{02F010C7-7B24-4AA7-A7A2-235B031499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8597" y="1611288"/>
              <a:ext cx="1885954" cy="901361"/>
            </a:xfrm>
            <a:prstGeom prst="rect">
              <a:avLst/>
            </a:prstGeom>
            <a:ln>
              <a:noFill/>
            </a:ln>
            <a:effectLst>
              <a:softEdge rad="112500"/>
            </a:effectLst>
          </p:spPr>
        </p:pic>
        <p:pic>
          <p:nvPicPr>
            <p:cNvPr id="38" name="図 37">
              <a:extLst>
                <a:ext uri="{FF2B5EF4-FFF2-40B4-BE49-F238E27FC236}">
                  <a16:creationId xmlns:a16="http://schemas.microsoft.com/office/drawing/2014/main" id="{C0EF9F67-AEFB-464D-90A1-68E870BF0E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0931" y="3876124"/>
              <a:ext cx="2055902" cy="1254406"/>
            </a:xfrm>
            <a:prstGeom prst="rect">
              <a:avLst/>
            </a:prstGeom>
            <a:ln>
              <a:noFill/>
            </a:ln>
            <a:effectLst>
              <a:softEdge rad="112500"/>
            </a:effectLst>
          </p:spPr>
        </p:pic>
        <p:pic>
          <p:nvPicPr>
            <p:cNvPr id="46" name="図 45">
              <a:extLst>
                <a:ext uri="{FF2B5EF4-FFF2-40B4-BE49-F238E27FC236}">
                  <a16:creationId xmlns:a16="http://schemas.microsoft.com/office/drawing/2014/main" id="{BC64EC10-4561-47C8-9FAC-FD4BFC2619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7390" y="1423591"/>
              <a:ext cx="1885954" cy="1120194"/>
            </a:xfrm>
            <a:prstGeom prst="rect">
              <a:avLst/>
            </a:prstGeom>
            <a:ln>
              <a:noFill/>
            </a:ln>
            <a:effectLst>
              <a:softEdge rad="112500"/>
            </a:effectLst>
          </p:spPr>
        </p:pic>
        <p:pic>
          <p:nvPicPr>
            <p:cNvPr id="47" name="図 46">
              <a:extLst>
                <a:ext uri="{FF2B5EF4-FFF2-40B4-BE49-F238E27FC236}">
                  <a16:creationId xmlns:a16="http://schemas.microsoft.com/office/drawing/2014/main" id="{B9BAFAC5-C686-4658-BF5E-06BC1C9B5D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4294" y="2692662"/>
              <a:ext cx="1911856" cy="1076304"/>
            </a:xfrm>
            <a:prstGeom prst="rect">
              <a:avLst/>
            </a:prstGeom>
            <a:ln>
              <a:noFill/>
            </a:ln>
            <a:effectLst>
              <a:softEdge rad="112500"/>
            </a:effectLst>
          </p:spPr>
        </p:pic>
        <p:sp>
          <p:nvSpPr>
            <p:cNvPr id="48" name="テキスト ボックス 52">
              <a:extLst>
                <a:ext uri="{FF2B5EF4-FFF2-40B4-BE49-F238E27FC236}">
                  <a16:creationId xmlns:a16="http://schemas.microsoft.com/office/drawing/2014/main" id="{7389B247-3BDF-4906-884D-BFED6226FA77}"/>
                </a:ext>
              </a:extLst>
            </p:cNvPr>
            <p:cNvSpPr txBox="1"/>
            <p:nvPr/>
          </p:nvSpPr>
          <p:spPr>
            <a:xfrm>
              <a:off x="-3299105" y="3737149"/>
              <a:ext cx="3421553" cy="2308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BIZ UDPゴシック" panose="020B0400000000000000" pitchFamily="50" charset="-128"/>
                  <a:ea typeface="BIZ UDPゴシック" panose="020B0400000000000000" pitchFamily="50" charset="-128"/>
                </a:rPr>
                <a:t>京阪バス　　　　　　　　　　　　　　　　はやぶさ国際観光バス</a:t>
              </a:r>
              <a:endParaRPr kumimoji="1" lang="ja-JP" altLang="en-US" sz="900" dirty="0">
                <a:latin typeface="BIZ UDPゴシック" panose="020B0400000000000000" pitchFamily="50" charset="-128"/>
                <a:ea typeface="BIZ UDPゴシック" panose="020B0400000000000000" pitchFamily="50" charset="-128"/>
              </a:endParaRPr>
            </a:p>
          </p:txBody>
        </p:sp>
        <p:pic>
          <p:nvPicPr>
            <p:cNvPr id="51" name="図 50">
              <a:extLst>
                <a:ext uri="{FF2B5EF4-FFF2-40B4-BE49-F238E27FC236}">
                  <a16:creationId xmlns:a16="http://schemas.microsoft.com/office/drawing/2014/main" id="{A790C21D-A1F0-48C3-BBF4-2C129E4D92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0998" y="2619624"/>
              <a:ext cx="1573171" cy="1178545"/>
            </a:xfrm>
            <a:prstGeom prst="rect">
              <a:avLst/>
            </a:prstGeom>
            <a:effectLst>
              <a:softEdge rad="63500"/>
            </a:effectLst>
          </p:spPr>
        </p:pic>
        <p:sp>
          <p:nvSpPr>
            <p:cNvPr id="52" name="テキスト ボックス 34">
              <a:extLst>
                <a:ext uri="{FF2B5EF4-FFF2-40B4-BE49-F238E27FC236}">
                  <a16:creationId xmlns:a16="http://schemas.microsoft.com/office/drawing/2014/main" id="{CC190C27-A384-434A-AE8A-3DB3A6DDE6E8}"/>
                </a:ext>
              </a:extLst>
            </p:cNvPr>
            <p:cNvSpPr txBox="1"/>
            <p:nvPr/>
          </p:nvSpPr>
          <p:spPr>
            <a:xfrm>
              <a:off x="-3411968" y="2420520"/>
              <a:ext cx="3154141" cy="2308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BIZ UDPゴシック" panose="020B0400000000000000" pitchFamily="50" charset="-128"/>
                  <a:ea typeface="BIZ UDPゴシック" panose="020B0400000000000000" pitchFamily="50" charset="-128"/>
                </a:rPr>
                <a:t>大阪シティバス　　　　　　　　　　　　　　　　　　近鉄バス</a:t>
              </a:r>
              <a:endParaRPr kumimoji="1" lang="ja-JP" altLang="en-US" sz="900" dirty="0">
                <a:latin typeface="BIZ UDPゴシック" panose="020B0400000000000000" pitchFamily="50" charset="-128"/>
                <a:ea typeface="BIZ UDPゴシック" panose="020B0400000000000000" pitchFamily="50" charset="-128"/>
              </a:endParaRPr>
            </a:p>
          </p:txBody>
        </p:sp>
      </p:grpSp>
      <p:sp>
        <p:nvSpPr>
          <p:cNvPr id="39" name="テキスト ボックス 54">
            <a:extLst>
              <a:ext uri="{FF2B5EF4-FFF2-40B4-BE49-F238E27FC236}">
                <a16:creationId xmlns:a16="http://schemas.microsoft.com/office/drawing/2014/main" id="{C9AA0C24-55E1-4BD1-A3BF-5461594156CB}"/>
              </a:ext>
            </a:extLst>
          </p:cNvPr>
          <p:cNvSpPr txBox="1"/>
          <p:nvPr/>
        </p:nvSpPr>
        <p:spPr>
          <a:xfrm>
            <a:off x="551917" y="6156109"/>
            <a:ext cx="3753087" cy="2616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dirty="0">
                <a:latin typeface="BIZ UDPゴシック" panose="020B0400000000000000" pitchFamily="50" charset="-128"/>
                <a:ea typeface="BIZ UDPゴシック" panose="020B0400000000000000" pitchFamily="50" charset="-128"/>
              </a:rPr>
              <a:t>バス事業者により導入された</a:t>
            </a:r>
            <a:r>
              <a:rPr lang="en-US" altLang="ja-JP" sz="1100" dirty="0">
                <a:latin typeface="BIZ UDPゴシック" panose="020B0400000000000000" pitchFamily="50" charset="-128"/>
                <a:ea typeface="BIZ UDPゴシック" panose="020B0400000000000000" pitchFamily="50" charset="-128"/>
              </a:rPr>
              <a:t>EV</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FC</a:t>
            </a:r>
            <a:r>
              <a:rPr lang="ja-JP" altLang="en-US" sz="1100" dirty="0">
                <a:latin typeface="BIZ UDPゴシック" panose="020B0400000000000000" pitchFamily="50" charset="-128"/>
                <a:ea typeface="BIZ UDPゴシック" panose="020B0400000000000000" pitchFamily="50" charset="-128"/>
              </a:rPr>
              <a:t>バス</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C497F03E-C57D-4C4B-8CCA-D1FB2A22C756}"/>
              </a:ext>
            </a:extLst>
          </p:cNvPr>
          <p:cNvSpPr/>
          <p:nvPr/>
        </p:nvSpPr>
        <p:spPr>
          <a:xfrm>
            <a:off x="2564241" y="4639283"/>
            <a:ext cx="1843315" cy="1486011"/>
          </a:xfrm>
          <a:prstGeom prst="roundRect">
            <a:avLst>
              <a:gd name="adj" fmla="val 12758"/>
            </a:avLst>
          </a:prstGeom>
          <a:solidFill>
            <a:schemeClr val="accent4">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54" name="テキスト ボックス 53">
            <a:extLst>
              <a:ext uri="{FF2B5EF4-FFF2-40B4-BE49-F238E27FC236}">
                <a16:creationId xmlns:a16="http://schemas.microsoft.com/office/drawing/2014/main" id="{C14528A9-DA52-4649-B6FD-AA014A077BBD}"/>
              </a:ext>
            </a:extLst>
          </p:cNvPr>
          <p:cNvSpPr txBox="1"/>
          <p:nvPr/>
        </p:nvSpPr>
        <p:spPr>
          <a:xfrm>
            <a:off x="909331" y="5855502"/>
            <a:ext cx="3421552" cy="2308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BIZ UDPゴシック" panose="020B0400000000000000" pitchFamily="50" charset="-128"/>
                <a:ea typeface="BIZ UDPゴシック" panose="020B0400000000000000" pitchFamily="50" charset="-128"/>
              </a:rPr>
              <a:t>　　　阪急バス　　　　　　　　　　　　　　　　　　南海バス（</a:t>
            </a:r>
            <a:r>
              <a:rPr lang="en-US" altLang="ja-JP" sz="900" dirty="0">
                <a:latin typeface="BIZ UDPゴシック" panose="020B0400000000000000" pitchFamily="50" charset="-128"/>
                <a:ea typeface="BIZ UDPゴシック" panose="020B0400000000000000" pitchFamily="50" charset="-128"/>
              </a:rPr>
              <a:t>FC</a:t>
            </a:r>
            <a:r>
              <a:rPr lang="ja-JP" altLang="en-US" sz="900" dirty="0">
                <a:latin typeface="BIZ UDPゴシック" panose="020B0400000000000000" pitchFamily="50" charset="-128"/>
                <a:ea typeface="BIZ UDPゴシック" panose="020B0400000000000000" pitchFamily="50" charset="-128"/>
              </a:rPr>
              <a:t>バス）</a:t>
            </a:r>
            <a:endParaRPr kumimoji="1" lang="ja-JP" altLang="en-US" sz="900" dirty="0">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7DC6ACB9-75F4-452A-981C-1C91E09E34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pic>
        <p:nvPicPr>
          <p:cNvPr id="4" name="図 3">
            <a:extLst>
              <a:ext uri="{FF2B5EF4-FFF2-40B4-BE49-F238E27FC236}">
                <a16:creationId xmlns:a16="http://schemas.microsoft.com/office/drawing/2014/main" id="{8431E050-7EFE-4A17-82D5-9FB9F62949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37625" y="4669277"/>
            <a:ext cx="1729006" cy="1290526"/>
          </a:xfrm>
          <a:prstGeom prst="rect">
            <a:avLst/>
          </a:prstGeom>
          <a:ln>
            <a:noFill/>
          </a:ln>
          <a:effectLst>
            <a:softEdge rad="112500"/>
          </a:effectLst>
        </p:spPr>
      </p:pic>
      <p:sp>
        <p:nvSpPr>
          <p:cNvPr id="29" name="正方形/長方形 28">
            <a:extLst>
              <a:ext uri="{FF2B5EF4-FFF2-40B4-BE49-F238E27FC236}">
                <a16:creationId xmlns:a16="http://schemas.microsoft.com/office/drawing/2014/main" id="{3B1D9AD4-9913-4EEF-AAF2-BC051B69DFD9}"/>
              </a:ext>
            </a:extLst>
          </p:cNvPr>
          <p:cNvSpPr/>
          <p:nvPr/>
        </p:nvSpPr>
        <p:spPr>
          <a:xfrm>
            <a:off x="312206" y="558675"/>
            <a:ext cx="5444160" cy="1141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0" name="タイトル 2">
            <a:extLst>
              <a:ext uri="{FF2B5EF4-FFF2-40B4-BE49-F238E27FC236}">
                <a16:creationId xmlns:a16="http://schemas.microsoft.com/office/drawing/2014/main" id="{A6F92121-1070-4EBE-A2FF-2F0125381433}"/>
              </a:ext>
            </a:extLst>
          </p:cNvPr>
          <p:cNvSpPr txBox="1">
            <a:spLocks/>
          </p:cNvSpPr>
          <p:nvPr/>
        </p:nvSpPr>
        <p:spPr>
          <a:xfrm>
            <a:off x="751777" y="259048"/>
            <a:ext cx="5561037"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～ゼロエミッションモビリティ～</a:t>
            </a:r>
            <a:endParaRPr lang="ja-JP" altLang="en-US" sz="2000" b="1" dirty="0">
              <a:latin typeface="BIZ UDPゴシック" panose="020B0400000000000000" pitchFamily="50" charset="-128"/>
              <a:ea typeface="BIZ UDPゴシック" panose="020B0400000000000000" pitchFamily="50" charset="-128"/>
            </a:endParaRPr>
          </a:p>
        </p:txBody>
      </p:sp>
      <p:pic>
        <p:nvPicPr>
          <p:cNvPr id="31" name="図 30">
            <a:extLst>
              <a:ext uri="{FF2B5EF4-FFF2-40B4-BE49-F238E27FC236}">
                <a16:creationId xmlns:a16="http://schemas.microsoft.com/office/drawing/2014/main" id="{CCE05BC9-1EB6-4056-9B6E-2300FFF624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sp>
        <p:nvSpPr>
          <p:cNvPr id="11" name="スライド番号プレースホルダー 10">
            <a:extLst>
              <a:ext uri="{FF2B5EF4-FFF2-40B4-BE49-F238E27FC236}">
                <a16:creationId xmlns:a16="http://schemas.microsoft.com/office/drawing/2014/main" id="{F1D8A271-C8A9-4600-8AD0-BFD3634C1F52}"/>
              </a:ext>
            </a:extLst>
          </p:cNvPr>
          <p:cNvSpPr>
            <a:spLocks noGrp="1"/>
          </p:cNvSpPr>
          <p:nvPr>
            <p:ph type="sldNum" sz="quarter" idx="4"/>
          </p:nvPr>
        </p:nvSpPr>
        <p:spPr/>
        <p:txBody>
          <a:bodyPr/>
          <a:lstStyle/>
          <a:p>
            <a:fld id="{199F5BD4-B66A-4E5C-B460-3CA44F38002D}" type="slidenum">
              <a:rPr lang="ja-JP" altLang="en-US" smtClean="0"/>
              <a:pPr/>
              <a:t>38</a:t>
            </a:fld>
            <a:endParaRPr lang="ja-JP" altLang="en-US"/>
          </a:p>
        </p:txBody>
      </p:sp>
      <p:sp>
        <p:nvSpPr>
          <p:cNvPr id="33" name="テキスト ボックス 32">
            <a:extLst>
              <a:ext uri="{FF2B5EF4-FFF2-40B4-BE49-F238E27FC236}">
                <a16:creationId xmlns:a16="http://schemas.microsoft.com/office/drawing/2014/main" id="{19C8E6BB-89DF-4AF1-9C63-395461AE3FDA}"/>
              </a:ext>
            </a:extLst>
          </p:cNvPr>
          <p:cNvSpPr txBox="1"/>
          <p:nvPr/>
        </p:nvSpPr>
        <p:spPr>
          <a:xfrm>
            <a:off x="4733269" y="2643904"/>
            <a:ext cx="4802406" cy="2247272"/>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バスを導入するバス事業者への補助を実施し、</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2021</a:t>
            </a:r>
            <a:r>
              <a:rPr lang="ja-JP" altLang="en-US" sz="1400" dirty="0">
                <a:latin typeface="BIZ UDPゴシック" panose="020B0400000000000000" pitchFamily="50" charset="-128"/>
                <a:ea typeface="BIZ UDPゴシック" panose="020B0400000000000000" pitchFamily="50" charset="-128"/>
              </a:rPr>
              <a:t>年度に</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台、</a:t>
            </a:r>
            <a:r>
              <a:rPr lang="en-US" altLang="ja-JP" sz="1400" dirty="0">
                <a:latin typeface="BIZ UDPゴシック" panose="020B0400000000000000" pitchFamily="50" charset="-128"/>
                <a:ea typeface="BIZ UDPゴシック" panose="020B0400000000000000" pitchFamily="50" charset="-128"/>
              </a:rPr>
              <a:t>2022</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2023</a:t>
            </a:r>
            <a:r>
              <a:rPr lang="ja-JP" altLang="en-US" sz="1400" dirty="0">
                <a:latin typeface="BIZ UDPゴシック" panose="020B0400000000000000" pitchFamily="50" charset="-128"/>
                <a:ea typeface="BIZ UDPゴシック" panose="020B0400000000000000" pitchFamily="50" charset="-128"/>
              </a:rPr>
              <a:t>年度に </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バス</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57</a:t>
            </a:r>
            <a:r>
              <a:rPr lang="ja-JP" altLang="en-US" sz="1400" dirty="0">
                <a:latin typeface="BIZ UDPゴシック" panose="020B0400000000000000" pitchFamily="50" charset="-128"/>
                <a:ea typeface="BIZ UDPゴシック" panose="020B0400000000000000" pitchFamily="50" charset="-128"/>
              </a:rPr>
              <a:t>台が導入。２０２４年度は</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バス３２台・</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バス１台が</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導入される見込み。</a:t>
            </a: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・バス事業者は、導入した</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バスを順次路線バス等と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して府内を走行させ、</a:t>
            </a:r>
            <a:r>
              <a:rPr lang="en-US" altLang="ja-JP" sz="1400" dirty="0">
                <a:latin typeface="BIZ UDPゴシック" panose="020B0400000000000000" pitchFamily="50" charset="-128"/>
                <a:ea typeface="BIZ UDPゴシック" panose="020B0400000000000000" pitchFamily="50" charset="-128"/>
              </a:rPr>
              <a:t>EV</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FC</a:t>
            </a:r>
            <a:r>
              <a:rPr lang="ja-JP" altLang="en-US" sz="1400" dirty="0">
                <a:latin typeface="BIZ UDPゴシック" panose="020B0400000000000000" pitchFamily="50" charset="-128"/>
                <a:ea typeface="BIZ UDPゴシック" panose="020B0400000000000000" pitchFamily="50" charset="-128"/>
              </a:rPr>
              <a:t>バスや万博の</a:t>
            </a:r>
            <a:r>
              <a:rPr lang="en-US" altLang="ja-JP" sz="1400" dirty="0">
                <a:latin typeface="BIZ UDPゴシック" panose="020B0400000000000000" pitchFamily="50" charset="-128"/>
                <a:ea typeface="BIZ UDPゴシック" panose="020B0400000000000000" pitchFamily="50" charset="-128"/>
              </a:rPr>
              <a:t>PR</a:t>
            </a:r>
            <a:r>
              <a:rPr lang="ja-JP" altLang="en-US" sz="1400" dirty="0">
                <a:latin typeface="BIZ UDPゴシック" panose="020B0400000000000000" pitchFamily="50" charset="-128"/>
                <a:ea typeface="BIZ UDPゴシック" panose="020B0400000000000000" pitchFamily="50" charset="-128"/>
              </a:rPr>
              <a:t>を実施。</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strike="dblStrike" dirty="0">
              <a:solidFill>
                <a:srgbClr val="00B050"/>
              </a:solidFill>
              <a:highlight>
                <a:srgbClr val="FFFF00"/>
              </a:highligh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54168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3BD2B8-A40E-4A7D-B023-CB4DE13D9A5C}"/>
              </a:ext>
            </a:extLst>
          </p:cNvPr>
          <p:cNvSpPr/>
          <p:nvPr/>
        </p:nvSpPr>
        <p:spPr>
          <a:xfrm>
            <a:off x="403289" y="2164923"/>
            <a:ext cx="3974616" cy="4078559"/>
          </a:xfrm>
          <a:prstGeom prst="rect">
            <a:avLst/>
          </a:prstGeom>
          <a:ln w="28575">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3164" y="939557"/>
            <a:ext cx="7231778" cy="713391"/>
          </a:xfrm>
        </p:spPr>
        <p:txBody>
          <a:bodyPr wrap="square" anchor="ctr">
            <a:noAutofit/>
          </a:bodyPr>
          <a:lstStyle/>
          <a:p>
            <a:pPr algn="r"/>
            <a:r>
              <a:rPr lang="ja-JP" altLang="en-US" sz="2800" dirty="0">
                <a:latin typeface="BIZ UDPゴシック" panose="020B0400000000000000" pitchFamily="50" charset="-128"/>
                <a:ea typeface="BIZ UDPゴシック" panose="020B0400000000000000" pitchFamily="50" charset="-128"/>
              </a:rPr>
              <a:t>万博に向けて、</a:t>
            </a:r>
            <a:r>
              <a:rPr lang="en-US" altLang="ja-JP" sz="2800" dirty="0">
                <a:latin typeface="BIZ UDPゴシック" panose="020B0400000000000000" pitchFamily="50" charset="-128"/>
                <a:ea typeface="BIZ UDPゴシック" panose="020B0400000000000000" pitchFamily="50" charset="-128"/>
              </a:rPr>
              <a:t>UD</a:t>
            </a:r>
            <a:r>
              <a:rPr lang="ja-JP" altLang="en-US" sz="2800" dirty="0">
                <a:latin typeface="BIZ UDPゴシック" panose="020B0400000000000000" pitchFamily="50" charset="-128"/>
                <a:ea typeface="BIZ UDPゴシック" panose="020B0400000000000000" pitchFamily="50" charset="-128"/>
              </a:rPr>
              <a:t>タクシーが増えています！</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1906451"/>
            <a:ext cx="5002727" cy="3548139"/>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76859"/>
              <a:ext cx="1664414" cy="395409"/>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3" name="テキスト ボックス 12">
            <a:extLst>
              <a:ext uri="{FF2B5EF4-FFF2-40B4-BE49-F238E27FC236}">
                <a16:creationId xmlns:a16="http://schemas.microsoft.com/office/drawing/2014/main" id="{401FDD49-E67D-418E-AFD1-DA2A2ED4C715}"/>
              </a:ext>
            </a:extLst>
          </p:cNvPr>
          <p:cNvSpPr txBox="1"/>
          <p:nvPr/>
        </p:nvSpPr>
        <p:spPr>
          <a:xfrm>
            <a:off x="4705024" y="2248890"/>
            <a:ext cx="4699992" cy="1197081"/>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 誰もが安全・安心で快適に移動できる環境の実現に</a:t>
            </a:r>
            <a:br>
              <a:rPr lang="en-US" altLang="ja-JP" sz="1463" dirty="0">
                <a:latin typeface="BIZ UDPゴシック" panose="020B0400000000000000" pitchFamily="50" charset="-128"/>
                <a:ea typeface="BIZ UDPゴシック" panose="020B0400000000000000" pitchFamily="50" charset="-128"/>
              </a:rPr>
            </a:br>
            <a:r>
              <a:rPr lang="ja-JP" altLang="en-US" sz="1463" dirty="0">
                <a:latin typeface="BIZ UDPゴシック" panose="020B0400000000000000" pitchFamily="50" charset="-128"/>
                <a:ea typeface="BIZ UDPゴシック" panose="020B0400000000000000" pitchFamily="50" charset="-128"/>
              </a:rPr>
              <a:t>　向け、</a:t>
            </a:r>
            <a:r>
              <a:rPr lang="en-US" altLang="ja-JP" sz="1463" dirty="0">
                <a:latin typeface="BIZ UDPゴシック" panose="020B0400000000000000" pitchFamily="50" charset="-128"/>
                <a:ea typeface="BIZ UDPゴシック" panose="020B0400000000000000" pitchFamily="50" charset="-128"/>
              </a:rPr>
              <a:t>UD</a:t>
            </a:r>
            <a:r>
              <a:rPr lang="ja-JP" altLang="en-US" sz="1463" dirty="0">
                <a:latin typeface="BIZ UDPゴシック" panose="020B0400000000000000" pitchFamily="50" charset="-128"/>
                <a:ea typeface="BIZ UDPゴシック" panose="020B0400000000000000" pitchFamily="50" charset="-128"/>
              </a:rPr>
              <a:t>タクシーの府内導入率</a:t>
            </a:r>
            <a:r>
              <a:rPr lang="en-US" altLang="ja-JP" sz="1463" dirty="0">
                <a:latin typeface="BIZ UDPゴシック" panose="020B0400000000000000" pitchFamily="50" charset="-128"/>
                <a:ea typeface="BIZ UDPゴシック" panose="020B0400000000000000" pitchFamily="50" charset="-128"/>
              </a:rPr>
              <a:t>25</a:t>
            </a:r>
            <a:r>
              <a:rPr lang="ja-JP" altLang="en-US" sz="1463" dirty="0">
                <a:latin typeface="BIZ UDPゴシック" panose="020B0400000000000000" pitchFamily="50" charset="-128"/>
                <a:ea typeface="BIZ UDPゴシック" panose="020B0400000000000000" pitchFamily="50" charset="-128"/>
              </a:rPr>
              <a:t>％の達成をめざす。</a:t>
            </a:r>
            <a:endParaRPr lang="en-US" altLang="ja-JP" sz="1463" dirty="0">
              <a:latin typeface="BIZ UDPゴシック" panose="020B0400000000000000" pitchFamily="50" charset="-128"/>
              <a:ea typeface="BIZ UDPゴシック" panose="020B0400000000000000" pitchFamily="50" charset="-128"/>
            </a:endParaRPr>
          </a:p>
          <a:p>
            <a:pPr marL="88900" indent="-88900"/>
            <a:r>
              <a:rPr lang="ja-JP" altLang="en-US" sz="1463" dirty="0">
                <a:latin typeface="BIZ UDPゴシック" panose="020B0400000000000000" pitchFamily="50" charset="-128"/>
                <a:ea typeface="BIZ UDPゴシック" panose="020B0400000000000000" pitchFamily="50" charset="-128"/>
              </a:rPr>
              <a:t>・ 大阪府では令和４年度から「</a:t>
            </a:r>
            <a:r>
              <a:rPr lang="en-US" altLang="ja-JP" sz="1463" dirty="0">
                <a:latin typeface="BIZ UDPゴシック" panose="020B0400000000000000" pitchFamily="50" charset="-128"/>
                <a:ea typeface="BIZ UDPゴシック" panose="020B0400000000000000" pitchFamily="50" charset="-128"/>
              </a:rPr>
              <a:t>UD</a:t>
            </a:r>
            <a:r>
              <a:rPr lang="ja-JP" altLang="en-US" sz="1463" dirty="0">
                <a:latin typeface="BIZ UDPゴシック" panose="020B0400000000000000" pitchFamily="50" charset="-128"/>
                <a:ea typeface="BIZ UDPゴシック" panose="020B0400000000000000" pitchFamily="50" charset="-128"/>
              </a:rPr>
              <a:t>タクシー普及促進事業</a:t>
            </a:r>
            <a:br>
              <a:rPr lang="en-US" altLang="ja-JP" sz="1463" dirty="0">
                <a:latin typeface="BIZ UDPゴシック" panose="020B0400000000000000" pitchFamily="50" charset="-128"/>
                <a:ea typeface="BIZ UDPゴシック" panose="020B0400000000000000" pitchFamily="50" charset="-128"/>
              </a:rPr>
            </a:br>
            <a:r>
              <a:rPr lang="en-US" altLang="ja-JP" sz="1463" dirty="0">
                <a:latin typeface="BIZ UDPゴシック" panose="020B0400000000000000" pitchFamily="50" charset="-128"/>
                <a:ea typeface="BIZ UDPゴシック" panose="020B0400000000000000" pitchFamily="50" charset="-128"/>
              </a:rPr>
              <a:t> </a:t>
            </a:r>
            <a:r>
              <a:rPr lang="ja-JP" altLang="en-US" sz="1463" dirty="0">
                <a:latin typeface="BIZ UDPゴシック" panose="020B0400000000000000" pitchFamily="50" charset="-128"/>
                <a:ea typeface="BIZ UDPゴシック" panose="020B0400000000000000" pitchFamily="50" charset="-128"/>
              </a:rPr>
              <a:t>補助金」を創設。国・大阪市等の補助と協調しながら、</a:t>
            </a:r>
            <a:br>
              <a:rPr lang="en-US" altLang="ja-JP" sz="1463" dirty="0">
                <a:latin typeface="BIZ UDPゴシック" panose="020B0400000000000000" pitchFamily="50" charset="-128"/>
                <a:ea typeface="BIZ UDPゴシック" panose="020B0400000000000000" pitchFamily="50" charset="-128"/>
              </a:rPr>
            </a:br>
            <a:r>
              <a:rPr lang="en-US" altLang="ja-JP" sz="1463" dirty="0">
                <a:latin typeface="BIZ UDPゴシック" panose="020B0400000000000000" pitchFamily="50" charset="-128"/>
                <a:ea typeface="BIZ UDPゴシック" panose="020B0400000000000000" pitchFamily="50" charset="-128"/>
              </a:rPr>
              <a:t> </a:t>
            </a:r>
            <a:r>
              <a:rPr lang="ja-JP" altLang="en-US" sz="1463" dirty="0">
                <a:latin typeface="BIZ UDPゴシック" panose="020B0400000000000000" pitchFamily="50" charset="-128"/>
                <a:ea typeface="BIZ UDPゴシック" panose="020B0400000000000000" pitchFamily="50" charset="-128"/>
              </a:rPr>
              <a:t>普及促進の働きかけを実施中</a:t>
            </a:r>
            <a:endParaRPr lang="en-US" altLang="ja-JP" sz="1463"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657" y="5619370"/>
            <a:ext cx="5002727" cy="807691"/>
            <a:chOff x="5265560" y="2351697"/>
            <a:chExt cx="6651247" cy="1325563"/>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2351697"/>
              <a:ext cx="6651247" cy="1325563"/>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4386" y="2351697"/>
              <a:ext cx="2116413" cy="383057"/>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80639" y="5878043"/>
            <a:ext cx="4719019" cy="491810"/>
          </a:xfrm>
          <a:prstGeom prst="rect">
            <a:avLst/>
          </a:prstGeom>
          <a:noFill/>
        </p:spPr>
        <p:txBody>
          <a:bodyPr wrap="square" rtlCol="0">
            <a:noAutofit/>
          </a:bodyPr>
          <a:lstStyle/>
          <a:p>
            <a:r>
              <a:rPr lang="ja-JP" altLang="en-US" sz="1463" dirty="0">
                <a:latin typeface="BIZ UDPゴシック" panose="020B0400000000000000" pitchFamily="50" charset="-128"/>
                <a:ea typeface="BIZ UDPゴシック" panose="020B0400000000000000" pitchFamily="50" charset="-128"/>
              </a:rPr>
              <a:t>府内導入率</a:t>
            </a:r>
            <a:r>
              <a:rPr lang="en-US" altLang="ja-JP" sz="1463" dirty="0">
                <a:latin typeface="BIZ UDPゴシック" panose="020B0400000000000000" pitchFamily="50" charset="-128"/>
                <a:ea typeface="BIZ UDPゴシック" panose="020B0400000000000000" pitchFamily="50" charset="-128"/>
              </a:rPr>
              <a:t>25</a:t>
            </a:r>
            <a:r>
              <a:rPr lang="ja-JP" altLang="en-US" sz="1463" dirty="0">
                <a:latin typeface="BIZ UDPゴシック" panose="020B0400000000000000" pitchFamily="50" charset="-128"/>
                <a:ea typeface="BIZ UDPゴシック" panose="020B0400000000000000" pitchFamily="50" charset="-128"/>
              </a:rPr>
              <a:t>％を目指し、タクシー事業者等関係機関への働きかけを継続</a:t>
            </a:r>
            <a:endParaRPr lang="en-US" altLang="ja-JP" sz="1463"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5" y="558675"/>
            <a:ext cx="4065699" cy="864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751777" y="259048"/>
            <a:ext cx="3928862"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a:t>
            </a:r>
            <a:r>
              <a:rPr lang="en-US" altLang="ja-JP" sz="1600" b="1" dirty="0">
                <a:latin typeface="BIZ UDPゴシック" panose="020B0400000000000000" pitchFamily="50" charset="-128"/>
                <a:ea typeface="BIZ UDPゴシック" panose="020B0400000000000000" pitchFamily="50" charset="-128"/>
              </a:rPr>
              <a:t>UD</a:t>
            </a:r>
            <a:r>
              <a:rPr lang="ja-JP" altLang="en-US" sz="1600" b="1" dirty="0">
                <a:latin typeface="BIZ UDPゴシック" panose="020B0400000000000000" pitchFamily="50" charset="-128"/>
                <a:ea typeface="BIZ UDPゴシック" panose="020B0400000000000000" pitchFamily="50" charset="-128"/>
              </a:rPr>
              <a:t>タクシー～</a:t>
            </a:r>
            <a:endParaRPr lang="ja-JP" altLang="en-US" sz="2000" b="1"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EA70C1FB-2B58-41E0-A435-01F419A4DC6F}"/>
              </a:ext>
            </a:extLst>
          </p:cNvPr>
          <p:cNvSpPr/>
          <p:nvPr/>
        </p:nvSpPr>
        <p:spPr>
          <a:xfrm>
            <a:off x="388714" y="2178684"/>
            <a:ext cx="3863246" cy="236990"/>
          </a:xfrm>
          <a:prstGeom prst="rect">
            <a:avLst/>
          </a:prstGeom>
        </p:spPr>
        <p:txBody>
          <a:bodyPr wrap="square">
            <a:noAutofit/>
          </a:bodyPr>
          <a:lstStyle/>
          <a:p>
            <a:r>
              <a:rPr lang="ja-JP" altLang="en-US" sz="1050" dirty="0">
                <a:latin typeface="Meiryo UI" panose="020B0604030504040204" pitchFamily="50" charset="-128"/>
                <a:ea typeface="Meiryo UI" panose="020B0604030504040204" pitchFamily="50" charset="-128"/>
              </a:rPr>
              <a:t>ユニバーサルデザインタクシー（出典：国土交通省ホームページ）</a:t>
            </a:r>
          </a:p>
        </p:txBody>
      </p:sp>
      <p:sp>
        <p:nvSpPr>
          <p:cNvPr id="39" name="テキスト ボックス 38">
            <a:extLst>
              <a:ext uri="{FF2B5EF4-FFF2-40B4-BE49-F238E27FC236}">
                <a16:creationId xmlns:a16="http://schemas.microsoft.com/office/drawing/2014/main" id="{ED075FA2-5B72-452E-8809-D57E9CE73A53}"/>
              </a:ext>
            </a:extLst>
          </p:cNvPr>
          <p:cNvSpPr txBox="1"/>
          <p:nvPr/>
        </p:nvSpPr>
        <p:spPr>
          <a:xfrm>
            <a:off x="6059053" y="3568627"/>
            <a:ext cx="1840861" cy="175073"/>
          </a:xfrm>
          <a:prstGeom prst="rect">
            <a:avLst/>
          </a:prstGeom>
          <a:noFill/>
        </p:spPr>
        <p:txBody>
          <a:bodyPr wrap="square" rtlCol="0">
            <a:noAutofit/>
          </a:bodyPr>
          <a:lstStyle/>
          <a:p>
            <a:r>
              <a:rPr lang="ja-JP" altLang="en-US" sz="600" dirty="0">
                <a:latin typeface="HG丸ｺﾞｼｯｸM-PRO" panose="020F0600000000000000" pitchFamily="50" charset="-128"/>
                <a:ea typeface="HG丸ｺﾞｼｯｸM-PRO" panose="020F0600000000000000" pitchFamily="50" charset="-128"/>
              </a:rPr>
              <a:t>大阪府内における</a:t>
            </a:r>
            <a:r>
              <a:rPr lang="en-US" altLang="ja-JP" sz="600" dirty="0">
                <a:latin typeface="HG丸ｺﾞｼｯｸM-PRO" panose="020F0600000000000000" pitchFamily="50" charset="-128"/>
                <a:ea typeface="HG丸ｺﾞｼｯｸM-PRO" panose="020F0600000000000000" pitchFamily="50" charset="-128"/>
              </a:rPr>
              <a:t>UD</a:t>
            </a:r>
            <a:r>
              <a:rPr lang="ja-JP" altLang="en-US" sz="600" dirty="0">
                <a:latin typeface="HG丸ｺﾞｼｯｸM-PRO" panose="020F0600000000000000" pitchFamily="50" charset="-128"/>
                <a:ea typeface="HG丸ｺﾞｼｯｸM-PRO" panose="020F0600000000000000" pitchFamily="50" charset="-128"/>
              </a:rPr>
              <a:t>タクシー導入台数・導入率</a:t>
            </a:r>
            <a:endParaRPr lang="en-US" altLang="ja-JP" sz="600" dirty="0">
              <a:latin typeface="HG丸ｺﾞｼｯｸM-PRO" panose="020F0600000000000000" pitchFamily="50" charset="-128"/>
              <a:ea typeface="HG丸ｺﾞｼｯｸM-PRO" panose="020F0600000000000000" pitchFamily="50" charset="-128"/>
            </a:endParaRPr>
          </a:p>
        </p:txBody>
      </p:sp>
      <p:pic>
        <p:nvPicPr>
          <p:cNvPr id="38" name="図 37">
            <a:extLst>
              <a:ext uri="{FF2B5EF4-FFF2-40B4-BE49-F238E27FC236}">
                <a16:creationId xmlns:a16="http://schemas.microsoft.com/office/drawing/2014/main" id="{24556772-29C0-463D-BDCE-2AD0C972CD9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7254" y="3993662"/>
            <a:ext cx="2620020" cy="2170431"/>
          </a:xfrm>
          <a:prstGeom prst="rect">
            <a:avLst/>
          </a:prstGeom>
          <a:noFill/>
          <a:ln>
            <a:noFill/>
          </a:ln>
        </p:spPr>
      </p:pic>
      <p:pic>
        <p:nvPicPr>
          <p:cNvPr id="41" name="図 40">
            <a:extLst>
              <a:ext uri="{FF2B5EF4-FFF2-40B4-BE49-F238E27FC236}">
                <a16:creationId xmlns:a16="http://schemas.microsoft.com/office/drawing/2014/main" id="{227E9D80-9814-4D51-8C1D-D06DAA85E20D}"/>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42918" y="2584136"/>
            <a:ext cx="2895358" cy="1560276"/>
          </a:xfrm>
          <a:prstGeom prst="rect">
            <a:avLst/>
          </a:prstGeom>
          <a:noFill/>
          <a:ln>
            <a:noFill/>
          </a:ln>
        </p:spPr>
      </p:pic>
      <p:grpSp>
        <p:nvGrpSpPr>
          <p:cNvPr id="5" name="グループ化 4">
            <a:extLst>
              <a:ext uri="{FF2B5EF4-FFF2-40B4-BE49-F238E27FC236}">
                <a16:creationId xmlns:a16="http://schemas.microsoft.com/office/drawing/2014/main" id="{5D4F8A71-DA2D-4523-87A3-025BE8933180}"/>
              </a:ext>
            </a:extLst>
          </p:cNvPr>
          <p:cNvGrpSpPr/>
          <p:nvPr/>
        </p:nvGrpSpPr>
        <p:grpSpPr>
          <a:xfrm>
            <a:off x="5387192" y="3468370"/>
            <a:ext cx="3530170" cy="1914740"/>
            <a:chOff x="5432912" y="3616960"/>
            <a:chExt cx="3530170" cy="1914740"/>
          </a:xfrm>
        </p:grpSpPr>
        <p:sp>
          <p:nvSpPr>
            <p:cNvPr id="4" name="正方形/長方形 3">
              <a:extLst>
                <a:ext uri="{FF2B5EF4-FFF2-40B4-BE49-F238E27FC236}">
                  <a16:creationId xmlns:a16="http://schemas.microsoft.com/office/drawing/2014/main" id="{A886BE62-0F73-4D77-A8E1-369079E09591}"/>
                </a:ext>
              </a:extLst>
            </p:cNvPr>
            <p:cNvSpPr/>
            <p:nvPr/>
          </p:nvSpPr>
          <p:spPr>
            <a:xfrm>
              <a:off x="5432912" y="3616960"/>
              <a:ext cx="3530170" cy="1914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17257B8D-26B3-41FB-A19A-CABA65A56B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4297" y="3651105"/>
              <a:ext cx="3327400" cy="1880595"/>
            </a:xfrm>
            <a:prstGeom prst="rect">
              <a:avLst/>
            </a:prstGeom>
          </p:spPr>
        </p:pic>
      </p:grpSp>
      <p:pic>
        <p:nvPicPr>
          <p:cNvPr id="35" name="図 34">
            <a:extLst>
              <a:ext uri="{FF2B5EF4-FFF2-40B4-BE49-F238E27FC236}">
                <a16:creationId xmlns:a16="http://schemas.microsoft.com/office/drawing/2014/main" id="{FFB29863-2FD7-4BA0-B944-74D71EA1CA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pic>
        <p:nvPicPr>
          <p:cNvPr id="36" name="図 35">
            <a:extLst>
              <a:ext uri="{FF2B5EF4-FFF2-40B4-BE49-F238E27FC236}">
                <a16:creationId xmlns:a16="http://schemas.microsoft.com/office/drawing/2014/main" id="{14626978-3A3E-4043-8C82-D0F1C3929C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1" name="スライド番号プレースホルダー 20">
            <a:extLst>
              <a:ext uri="{FF2B5EF4-FFF2-40B4-BE49-F238E27FC236}">
                <a16:creationId xmlns:a16="http://schemas.microsoft.com/office/drawing/2014/main" id="{6590B9C5-CC4D-40C2-8ADF-503EEDF3F706}"/>
              </a:ext>
            </a:extLst>
          </p:cNvPr>
          <p:cNvSpPr>
            <a:spLocks noGrp="1"/>
          </p:cNvSpPr>
          <p:nvPr>
            <p:ph type="sldNum" sz="quarter" idx="4"/>
          </p:nvPr>
        </p:nvSpPr>
        <p:spPr/>
        <p:txBody>
          <a:bodyPr/>
          <a:lstStyle/>
          <a:p>
            <a:fld id="{199F5BD4-B66A-4E5C-B460-3CA44F38002D}" type="slidenum">
              <a:rPr lang="ja-JP" altLang="en-US" smtClean="0"/>
              <a:pPr/>
              <a:t>39</a:t>
            </a:fld>
            <a:endParaRPr lang="ja-JP" altLang="en-US"/>
          </a:p>
        </p:txBody>
      </p:sp>
    </p:spTree>
    <p:extLst>
      <p:ext uri="{BB962C8B-B14F-4D97-AF65-F5344CB8AC3E}">
        <p14:creationId xmlns:p14="http://schemas.microsoft.com/office/powerpoint/2010/main" val="474221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BE57AB97-EF78-45F4-ACC8-415291D47753}"/>
              </a:ext>
            </a:extLst>
          </p:cNvPr>
          <p:cNvGrpSpPr/>
          <p:nvPr/>
        </p:nvGrpSpPr>
        <p:grpSpPr>
          <a:xfrm>
            <a:off x="6124466" y="484514"/>
            <a:ext cx="3652744" cy="3653991"/>
            <a:chOff x="5851823" y="431812"/>
            <a:chExt cx="3652744" cy="3653991"/>
          </a:xfrm>
        </p:grpSpPr>
        <p:pic>
          <p:nvPicPr>
            <p:cNvPr id="64" name="図 63">
              <a:extLst>
                <a:ext uri="{FF2B5EF4-FFF2-40B4-BE49-F238E27FC236}">
                  <a16:creationId xmlns:a16="http://schemas.microsoft.com/office/drawing/2014/main" id="{E0D11747-7539-435B-8E89-72C0986455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1823" y="431812"/>
              <a:ext cx="3652744" cy="3653991"/>
            </a:xfrm>
            <a:prstGeom prst="rect">
              <a:avLst/>
            </a:prstGeom>
          </p:spPr>
        </p:pic>
        <p:sp>
          <p:nvSpPr>
            <p:cNvPr id="65" name="楕円 64">
              <a:extLst>
                <a:ext uri="{FF2B5EF4-FFF2-40B4-BE49-F238E27FC236}">
                  <a16:creationId xmlns:a16="http://schemas.microsoft.com/office/drawing/2014/main" id="{0CF8B561-3C80-438D-B18B-20D7254D7D9F}"/>
                </a:ext>
              </a:extLst>
            </p:cNvPr>
            <p:cNvSpPr/>
            <p:nvPr/>
          </p:nvSpPr>
          <p:spPr>
            <a:xfrm>
              <a:off x="7510403" y="2288087"/>
              <a:ext cx="71116" cy="711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楕円 65">
              <a:extLst>
                <a:ext uri="{FF2B5EF4-FFF2-40B4-BE49-F238E27FC236}">
                  <a16:creationId xmlns:a16="http://schemas.microsoft.com/office/drawing/2014/main" id="{D2BA4E85-31C3-4E04-B79D-68D2B7949318}"/>
                </a:ext>
              </a:extLst>
            </p:cNvPr>
            <p:cNvSpPr/>
            <p:nvPr/>
          </p:nvSpPr>
          <p:spPr>
            <a:xfrm>
              <a:off x="7671105" y="2359228"/>
              <a:ext cx="71116" cy="711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7" name="楕円 66">
              <a:extLst>
                <a:ext uri="{FF2B5EF4-FFF2-40B4-BE49-F238E27FC236}">
                  <a16:creationId xmlns:a16="http://schemas.microsoft.com/office/drawing/2014/main" id="{20A85B3C-4385-4AAB-8407-DA0DE84432CE}"/>
                </a:ext>
              </a:extLst>
            </p:cNvPr>
            <p:cNvSpPr/>
            <p:nvPr/>
          </p:nvSpPr>
          <p:spPr>
            <a:xfrm>
              <a:off x="7942201" y="2070507"/>
              <a:ext cx="71116" cy="711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楕円 67">
              <a:extLst>
                <a:ext uri="{FF2B5EF4-FFF2-40B4-BE49-F238E27FC236}">
                  <a16:creationId xmlns:a16="http://schemas.microsoft.com/office/drawing/2014/main" id="{FF458558-74EE-4DB9-BE98-95D61187B511}"/>
                </a:ext>
              </a:extLst>
            </p:cNvPr>
            <p:cNvSpPr/>
            <p:nvPr/>
          </p:nvSpPr>
          <p:spPr>
            <a:xfrm>
              <a:off x="8140745" y="1684796"/>
              <a:ext cx="71116" cy="711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23DC16E7-553A-453E-A23F-75981B27CB96}"/>
                </a:ext>
              </a:extLst>
            </p:cNvPr>
            <p:cNvSpPr txBox="1"/>
            <p:nvPr/>
          </p:nvSpPr>
          <p:spPr>
            <a:xfrm>
              <a:off x="7751195" y="2310173"/>
              <a:ext cx="51591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咲洲</a:t>
              </a:r>
            </a:p>
          </p:txBody>
        </p:sp>
        <p:sp>
          <p:nvSpPr>
            <p:cNvPr id="75" name="テキスト ボックス 74">
              <a:extLst>
                <a:ext uri="{FF2B5EF4-FFF2-40B4-BE49-F238E27FC236}">
                  <a16:creationId xmlns:a16="http://schemas.microsoft.com/office/drawing/2014/main" id="{3863A4BE-F40E-4656-A76E-109EADB40FE1}"/>
                </a:ext>
              </a:extLst>
            </p:cNvPr>
            <p:cNvSpPr txBox="1"/>
            <p:nvPr/>
          </p:nvSpPr>
          <p:spPr>
            <a:xfrm>
              <a:off x="7451879" y="1822431"/>
              <a:ext cx="109760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中之島</a:t>
              </a:r>
            </a:p>
          </p:txBody>
        </p:sp>
        <p:sp>
          <p:nvSpPr>
            <p:cNvPr id="82" name="テキスト ボックス 81">
              <a:extLst>
                <a:ext uri="{FF2B5EF4-FFF2-40B4-BE49-F238E27FC236}">
                  <a16:creationId xmlns:a16="http://schemas.microsoft.com/office/drawing/2014/main" id="{834AAC3B-A991-4284-8CEB-7C4A5122A0AD}"/>
                </a:ext>
              </a:extLst>
            </p:cNvPr>
            <p:cNvSpPr txBox="1"/>
            <p:nvPr/>
          </p:nvSpPr>
          <p:spPr>
            <a:xfrm>
              <a:off x="7741313" y="1448992"/>
              <a:ext cx="108140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吹田・摂津</a:t>
              </a:r>
            </a:p>
          </p:txBody>
        </p:sp>
        <p:sp>
          <p:nvSpPr>
            <p:cNvPr id="83" name="テキスト ボックス 82">
              <a:extLst>
                <a:ext uri="{FF2B5EF4-FFF2-40B4-BE49-F238E27FC236}">
                  <a16:creationId xmlns:a16="http://schemas.microsoft.com/office/drawing/2014/main" id="{C7D1FF46-B0CC-4BD0-83C8-F981F72D3DAD}"/>
                </a:ext>
              </a:extLst>
            </p:cNvPr>
            <p:cNvSpPr txBox="1"/>
            <p:nvPr/>
          </p:nvSpPr>
          <p:spPr>
            <a:xfrm>
              <a:off x="6924329" y="2324354"/>
              <a:ext cx="74029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万博会場</a:t>
              </a:r>
            </a:p>
          </p:txBody>
        </p:sp>
      </p:grpSp>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1120893"/>
            <a:ext cx="5886394" cy="314253"/>
          </a:xfrm>
          <a:prstGeom prst="rect">
            <a:avLst/>
          </a:prstGeom>
          <a:noFill/>
        </p:spPr>
        <p:txBody>
          <a:bodyPr wrap="square" rtlCol="0">
            <a:spAutoFit/>
          </a:bodyPr>
          <a:lstStyle/>
          <a:p>
            <a:pPr marL="0" marR="0" lvl="0" indent="0" algn="l" defTabSz="371484" rtl="0" eaLnBrk="1" fontAlgn="auto" latinLnBrk="0" hangingPunct="1">
              <a:lnSpc>
                <a:spcPts val="195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万博開催時に何が見られる？ </a:t>
            </a:r>
            <a:r>
              <a:rPr kumimoji="1" lang="en-US" altLang="ja-JP"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115271" y="1429945"/>
            <a:ext cx="7140720" cy="2260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1" lang="ja-JP" altLang="en-US" sz="1600" b="1"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未来の医療の実用化・産業化をめざす「</a:t>
            </a:r>
            <a:r>
              <a:rPr kumimoji="1" lang="en-US" altLang="ja-JP" sz="1800" b="0" i="0" u="none" strike="noStrike" kern="1200" cap="none" spc="-5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Nakanoshima</a:t>
            </a:r>
            <a:r>
              <a:rPr kumimoji="1" lang="en-US" altLang="ja-JP" sz="1800" b="0"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5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Qross</a:t>
            </a:r>
            <a:r>
              <a:rPr kumimoji="1" lang="ja-JP" altLang="en-US" sz="1800" b="0"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800" b="0"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R="0" lvl="0" algn="l" defTabSz="914400" rtl="0" eaLnBrk="1" fontAlgn="auto" latinLnBrk="0" hangingPunct="1">
              <a:lnSpc>
                <a:spcPct val="100000"/>
              </a:lnSpc>
              <a:spcBef>
                <a:spcPts val="0"/>
              </a:spcBef>
              <a:spcAft>
                <a:spcPts val="1200"/>
              </a:spcAft>
              <a:buClrTx/>
              <a:buSzTx/>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大阪・関西のライフサイエンスの潜在力や</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NQ</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の魅力を国内外に発信する</a:t>
            </a:r>
            <a:b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国際イベントに加え、</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NQ</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をパビリオンに見立てた、再生医療や</a:t>
            </a:r>
            <a:r>
              <a:rPr kumimoji="1" lang="en-US" altLang="ja-JP" sz="14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iPS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細胞の</a:t>
            </a:r>
            <a:b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可能性を感じられる展示・イベントの開催（未来の医療</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EXPO</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1" lang="ja-JP" altLang="en-US" sz="1600" b="1"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10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産学官民の連携でヘルスケア分野の新技術の創出に取り組む「健都」</a:t>
            </a:r>
            <a:endParaRPr kumimoji="1" lang="en-US" altLang="ja-JP" sz="1800" b="0" i="0" u="none" strike="noStrike" kern="1200" cap="none" spc="-10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・ヘルスケア分野の革新的技術・サービス等の体験や展示に加え、</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市民が主役となり新製品やサービスをうみだす取組がスタート（健都万博）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5" y="684528"/>
            <a:ext cx="6120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E6016FF5-8C01-418B-ABB9-B57F9B876EC0}"/>
              </a:ext>
            </a:extLst>
          </p:cNvPr>
          <p:cNvGrpSpPr/>
          <p:nvPr/>
        </p:nvGrpSpPr>
        <p:grpSpPr>
          <a:xfrm>
            <a:off x="6577427" y="1158611"/>
            <a:ext cx="1191704" cy="529827"/>
            <a:chOff x="5815779" y="1088621"/>
            <a:chExt cx="1516794" cy="674361"/>
          </a:xfrm>
        </p:grpSpPr>
        <p:sp>
          <p:nvSpPr>
            <p:cNvPr id="69" name="正方形/長方形 68">
              <a:extLst>
                <a:ext uri="{FF2B5EF4-FFF2-40B4-BE49-F238E27FC236}">
                  <a16:creationId xmlns:a16="http://schemas.microsoft.com/office/drawing/2014/main" id="{480C5F9E-8626-449F-86F1-8C20E5CE7F52}"/>
                </a:ext>
              </a:extLst>
            </p:cNvPr>
            <p:cNvSpPr/>
            <p:nvPr/>
          </p:nvSpPr>
          <p:spPr>
            <a:xfrm>
              <a:off x="5815779" y="1088621"/>
              <a:ext cx="1516794" cy="674361"/>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1" name="図 70">
              <a:extLst>
                <a:ext uri="{FF2B5EF4-FFF2-40B4-BE49-F238E27FC236}">
                  <a16:creationId xmlns:a16="http://schemas.microsoft.com/office/drawing/2014/main" id="{283CC00E-0ACC-4077-8CD5-62DB7CBF0D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2334" y="1184527"/>
              <a:ext cx="1391001" cy="528834"/>
            </a:xfrm>
            <a:prstGeom prst="rect">
              <a:avLst/>
            </a:prstGeom>
            <a:ln w="19050">
              <a:noFill/>
            </a:ln>
          </p:spPr>
        </p:pic>
      </p:grpSp>
      <p:cxnSp>
        <p:nvCxnSpPr>
          <p:cNvPr id="81" name="直線コネクタ 80">
            <a:extLst>
              <a:ext uri="{FF2B5EF4-FFF2-40B4-BE49-F238E27FC236}">
                <a16:creationId xmlns:a16="http://schemas.microsoft.com/office/drawing/2014/main" id="{B125281E-63CC-4578-9B9F-E9EB6AF86F09}"/>
              </a:ext>
            </a:extLst>
          </p:cNvPr>
          <p:cNvCxnSpPr>
            <a:cxnSpLocks/>
            <a:endCxn id="20" idx="0"/>
          </p:cNvCxnSpPr>
          <p:nvPr/>
        </p:nvCxnSpPr>
        <p:spPr>
          <a:xfrm>
            <a:off x="8278221" y="2226407"/>
            <a:ext cx="592707" cy="565733"/>
          </a:xfrm>
          <a:prstGeom prst="line">
            <a:avLst/>
          </a:prstGeom>
          <a:ln w="38100">
            <a:solidFill>
              <a:srgbClr val="52C0AE"/>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7CAFF33C-B11A-4DC1-BE65-A263DEA5F251}"/>
              </a:ext>
            </a:extLst>
          </p:cNvPr>
          <p:cNvCxnSpPr>
            <a:cxnSpLocks/>
            <a:stCxn id="82" idx="0"/>
            <a:endCxn id="88" idx="2"/>
          </p:cNvCxnSpPr>
          <p:nvPr/>
        </p:nvCxnSpPr>
        <p:spPr>
          <a:xfrm flipV="1">
            <a:off x="8554658" y="895498"/>
            <a:ext cx="534795" cy="60619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88" name="Picture 4">
            <a:extLst>
              <a:ext uri="{FF2B5EF4-FFF2-40B4-BE49-F238E27FC236}">
                <a16:creationId xmlns:a16="http://schemas.microsoft.com/office/drawing/2014/main" id="{F50E02B8-09FC-4011-960C-E2F2E74BCE7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58068" y="309335"/>
            <a:ext cx="1462769" cy="586163"/>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grpSp>
        <p:nvGrpSpPr>
          <p:cNvPr id="27" name="グループ化 26">
            <a:extLst>
              <a:ext uri="{FF2B5EF4-FFF2-40B4-BE49-F238E27FC236}">
                <a16:creationId xmlns:a16="http://schemas.microsoft.com/office/drawing/2014/main" id="{50E1B18D-CB66-46A0-A207-8972B03718BB}"/>
              </a:ext>
            </a:extLst>
          </p:cNvPr>
          <p:cNvGrpSpPr/>
          <p:nvPr/>
        </p:nvGrpSpPr>
        <p:grpSpPr>
          <a:xfrm>
            <a:off x="7921019" y="2792140"/>
            <a:ext cx="1899818" cy="530416"/>
            <a:chOff x="7754466" y="2792139"/>
            <a:chExt cx="2066371" cy="573073"/>
          </a:xfrm>
        </p:grpSpPr>
        <p:sp>
          <p:nvSpPr>
            <p:cNvPr id="20" name="正方形/長方形 19">
              <a:extLst>
                <a:ext uri="{FF2B5EF4-FFF2-40B4-BE49-F238E27FC236}">
                  <a16:creationId xmlns:a16="http://schemas.microsoft.com/office/drawing/2014/main" id="{19366DCB-1769-4F03-828A-BEFD26E9249C}"/>
                </a:ext>
              </a:extLst>
            </p:cNvPr>
            <p:cNvSpPr/>
            <p:nvPr/>
          </p:nvSpPr>
          <p:spPr>
            <a:xfrm>
              <a:off x="7754466" y="2792139"/>
              <a:ext cx="2066371" cy="573073"/>
            </a:xfrm>
            <a:prstGeom prst="rect">
              <a:avLst/>
            </a:prstGeom>
            <a:solidFill>
              <a:schemeClr val="bg1"/>
            </a:solidFill>
            <a:ln w="19050">
              <a:solidFill>
                <a:srgbClr val="52C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31DA0DEF-2DEA-462E-8A0D-19BE3EC9D5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3413" y="2905733"/>
              <a:ext cx="1881084" cy="336615"/>
            </a:xfrm>
            <a:prstGeom prst="rect">
              <a:avLst/>
            </a:prstGeom>
          </p:spPr>
        </p:pic>
      </p:grpSp>
      <p:cxnSp>
        <p:nvCxnSpPr>
          <p:cNvPr id="74" name="直線コネクタ 73">
            <a:extLst>
              <a:ext uri="{FF2B5EF4-FFF2-40B4-BE49-F238E27FC236}">
                <a16:creationId xmlns:a16="http://schemas.microsoft.com/office/drawing/2014/main" id="{1514CFED-60EA-4CC6-905A-5520CEA81709}"/>
              </a:ext>
            </a:extLst>
          </p:cNvPr>
          <p:cNvCxnSpPr>
            <a:cxnSpLocks/>
            <a:stCxn id="69" idx="2"/>
          </p:cNvCxnSpPr>
          <p:nvPr/>
        </p:nvCxnSpPr>
        <p:spPr>
          <a:xfrm>
            <a:off x="7173279" y="1688438"/>
            <a:ext cx="860006" cy="59132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4EC5BBB5-B76B-4FFD-97E0-AC80DFBB3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65037" y="2321510"/>
            <a:ext cx="527143" cy="868714"/>
          </a:xfrm>
          <a:prstGeom prst="rect">
            <a:avLst/>
          </a:prstGeom>
        </p:spPr>
      </p:pic>
      <p:grpSp>
        <p:nvGrpSpPr>
          <p:cNvPr id="94" name="グループ化 93">
            <a:extLst>
              <a:ext uri="{FF2B5EF4-FFF2-40B4-BE49-F238E27FC236}">
                <a16:creationId xmlns:a16="http://schemas.microsoft.com/office/drawing/2014/main" id="{C1F93179-2515-4B3E-B49A-0176E2F8D194}"/>
              </a:ext>
            </a:extLst>
          </p:cNvPr>
          <p:cNvGrpSpPr/>
          <p:nvPr/>
        </p:nvGrpSpPr>
        <p:grpSpPr>
          <a:xfrm>
            <a:off x="143566" y="311344"/>
            <a:ext cx="6180146" cy="537489"/>
            <a:chOff x="143566" y="311344"/>
            <a:chExt cx="6180146" cy="537489"/>
          </a:xfrm>
        </p:grpSpPr>
        <p:sp>
          <p:nvSpPr>
            <p:cNvPr id="95" name="正方形/長方形 94">
              <a:extLst>
                <a:ext uri="{FF2B5EF4-FFF2-40B4-BE49-F238E27FC236}">
                  <a16:creationId xmlns:a16="http://schemas.microsoft.com/office/drawing/2014/main" id="{4320AD24-647B-4025-93F8-F412EA8F141F}"/>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8" name="タイトル 2">
              <a:extLst>
                <a:ext uri="{FF2B5EF4-FFF2-40B4-BE49-F238E27FC236}">
                  <a16:creationId xmlns:a16="http://schemas.microsoft.com/office/drawing/2014/main" id="{15EE6930-00EE-4713-B341-F4E7B1074249}"/>
                </a:ext>
              </a:extLst>
            </p:cNvPr>
            <p:cNvSpPr txBox="1">
              <a:spLocks/>
            </p:cNvSpPr>
            <p:nvPr/>
          </p:nvSpPr>
          <p:spPr>
            <a:xfrm>
              <a:off x="747505" y="395912"/>
              <a:ext cx="5576207"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ライフサイエンス</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～会場外パビリオンとしての発信～</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pic>
          <p:nvPicPr>
            <p:cNvPr id="99" name="図 98">
              <a:extLst>
                <a:ext uri="{FF2B5EF4-FFF2-40B4-BE49-F238E27FC236}">
                  <a16:creationId xmlns:a16="http://schemas.microsoft.com/office/drawing/2014/main" id="{C1057AEA-1515-42E5-87DC-EBB0001F19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graphicFrame>
        <p:nvGraphicFramePr>
          <p:cNvPr id="111" name="表 17">
            <a:extLst>
              <a:ext uri="{FF2B5EF4-FFF2-40B4-BE49-F238E27FC236}">
                <a16:creationId xmlns:a16="http://schemas.microsoft.com/office/drawing/2014/main" id="{BCE05BA3-2889-44C9-A9AE-063473AEF6BB}"/>
              </a:ext>
            </a:extLst>
          </p:cNvPr>
          <p:cNvGraphicFramePr>
            <a:graphicFrameLocks noGrp="1"/>
          </p:cNvGraphicFramePr>
          <p:nvPr/>
        </p:nvGraphicFramePr>
        <p:xfrm>
          <a:off x="201229" y="4353818"/>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112" name="直線矢印コネクタ 111">
            <a:extLst>
              <a:ext uri="{FF2B5EF4-FFF2-40B4-BE49-F238E27FC236}">
                <a16:creationId xmlns:a16="http://schemas.microsoft.com/office/drawing/2014/main" id="{2A8A7569-25A8-4635-8E57-5AB39537BFD2}"/>
              </a:ext>
            </a:extLst>
          </p:cNvPr>
          <p:cNvCxnSpPr>
            <a:cxnSpLocks/>
          </p:cNvCxnSpPr>
          <p:nvPr/>
        </p:nvCxnSpPr>
        <p:spPr>
          <a:xfrm>
            <a:off x="7051332" y="520921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615E8C7B-5130-491D-AC6C-B302DE5ED07E}"/>
              </a:ext>
            </a:extLst>
          </p:cNvPr>
          <p:cNvCxnSpPr>
            <a:cxnSpLocks/>
          </p:cNvCxnSpPr>
          <p:nvPr/>
        </p:nvCxnSpPr>
        <p:spPr>
          <a:xfrm>
            <a:off x="7051332" y="623157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14" name="グループ化 113">
            <a:extLst>
              <a:ext uri="{FF2B5EF4-FFF2-40B4-BE49-F238E27FC236}">
                <a16:creationId xmlns:a16="http://schemas.microsoft.com/office/drawing/2014/main" id="{9B0800F8-CF38-4615-9BDF-2974DF18D7F4}"/>
              </a:ext>
            </a:extLst>
          </p:cNvPr>
          <p:cNvGrpSpPr/>
          <p:nvPr/>
        </p:nvGrpSpPr>
        <p:grpSpPr>
          <a:xfrm>
            <a:off x="5518349" y="4312587"/>
            <a:ext cx="432000" cy="2469805"/>
            <a:chOff x="10121072" y="4502038"/>
            <a:chExt cx="432000" cy="2469805"/>
          </a:xfrm>
        </p:grpSpPr>
        <p:sp>
          <p:nvSpPr>
            <p:cNvPr id="115" name="テキスト ボックス 114">
              <a:extLst>
                <a:ext uri="{FF2B5EF4-FFF2-40B4-BE49-F238E27FC236}">
                  <a16:creationId xmlns:a16="http://schemas.microsoft.com/office/drawing/2014/main" id="{53321389-50F8-411C-872B-DA1DBAEDA788}"/>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100</a:t>
              </a:r>
              <a:r>
                <a:rPr kumimoji="1" lang="ja-JP" altLang="en-US"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日前</a:t>
              </a:r>
              <a:endParaRPr kumimoji="1" lang="en-US" altLang="ja-JP"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(1/3)</a:t>
              </a:r>
            </a:p>
          </p:txBody>
        </p:sp>
        <p:cxnSp>
          <p:nvCxnSpPr>
            <p:cNvPr id="116" name="直線コネクタ 115">
              <a:extLst>
                <a:ext uri="{FF2B5EF4-FFF2-40B4-BE49-F238E27FC236}">
                  <a16:creationId xmlns:a16="http://schemas.microsoft.com/office/drawing/2014/main" id="{F10F0CBB-2207-4003-9DDB-4613ABAF5690}"/>
                </a:ext>
              </a:extLst>
            </p:cNvPr>
            <p:cNvCxnSpPr>
              <a:stCxn id="115"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7" name="グループ化 116">
            <a:extLst>
              <a:ext uri="{FF2B5EF4-FFF2-40B4-BE49-F238E27FC236}">
                <a16:creationId xmlns:a16="http://schemas.microsoft.com/office/drawing/2014/main" id="{9515A13F-E1AE-427F-BB7A-30F2B21FF052}"/>
              </a:ext>
            </a:extLst>
          </p:cNvPr>
          <p:cNvGrpSpPr/>
          <p:nvPr/>
        </p:nvGrpSpPr>
        <p:grpSpPr>
          <a:xfrm>
            <a:off x="3578211" y="4312587"/>
            <a:ext cx="432000" cy="2469125"/>
            <a:chOff x="10716934" y="4502718"/>
            <a:chExt cx="432000" cy="2469125"/>
          </a:xfrm>
        </p:grpSpPr>
        <p:sp>
          <p:nvSpPr>
            <p:cNvPr id="118" name="テキスト ボックス 117">
              <a:extLst>
                <a:ext uri="{FF2B5EF4-FFF2-40B4-BE49-F238E27FC236}">
                  <a16:creationId xmlns:a16="http://schemas.microsoft.com/office/drawing/2014/main" id="{D6A9CEC2-7F8E-4771-9BF1-BEC9D5356412}"/>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半年前</a:t>
              </a:r>
              <a:endParaRPr kumimoji="1" lang="en-US" altLang="ja-JP"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(10/13)</a:t>
              </a:r>
            </a:p>
          </p:txBody>
        </p:sp>
        <p:cxnSp>
          <p:nvCxnSpPr>
            <p:cNvPr id="119" name="直線コネクタ 118">
              <a:extLst>
                <a:ext uri="{FF2B5EF4-FFF2-40B4-BE49-F238E27FC236}">
                  <a16:creationId xmlns:a16="http://schemas.microsoft.com/office/drawing/2014/main" id="{E036E0DE-BE2E-4E08-A40B-FA57AA8A9DF3}"/>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グループ化 119">
            <a:extLst>
              <a:ext uri="{FF2B5EF4-FFF2-40B4-BE49-F238E27FC236}">
                <a16:creationId xmlns:a16="http://schemas.microsoft.com/office/drawing/2014/main" id="{280B9CC0-9398-4B8C-A6C5-73AAC22EBEA8}"/>
              </a:ext>
            </a:extLst>
          </p:cNvPr>
          <p:cNvGrpSpPr/>
          <p:nvPr/>
        </p:nvGrpSpPr>
        <p:grpSpPr>
          <a:xfrm>
            <a:off x="142032" y="4134246"/>
            <a:ext cx="9646782" cy="356682"/>
            <a:chOff x="213209" y="3642567"/>
            <a:chExt cx="11755165" cy="288000"/>
          </a:xfrm>
        </p:grpSpPr>
        <p:sp>
          <p:nvSpPr>
            <p:cNvPr id="121" name="ホームベース 5">
              <a:extLst>
                <a:ext uri="{FF2B5EF4-FFF2-40B4-BE49-F238E27FC236}">
                  <a16:creationId xmlns:a16="http://schemas.microsoft.com/office/drawing/2014/main" id="{E401FD9E-D46C-4E20-AF6D-CE4ACFF442AF}"/>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marL="0" marR="0" lvl="0" indent="0" algn="ctr" defTabSz="360104"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万博開催中（４～</a:t>
              </a:r>
              <a:r>
                <a:rPr kumimoji="1" lang="en-US" altLang="ja-JP"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10</a:t>
              </a: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月）</a:t>
              </a:r>
            </a:p>
          </p:txBody>
        </p:sp>
        <p:sp>
          <p:nvSpPr>
            <p:cNvPr id="122" name="ホームベース 5">
              <a:extLst>
                <a:ext uri="{FF2B5EF4-FFF2-40B4-BE49-F238E27FC236}">
                  <a16:creationId xmlns:a16="http://schemas.microsoft.com/office/drawing/2014/main" id="{531B3A36-5FFA-4DBA-9C3C-3038F2C1B029}"/>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marL="0" marR="0" lvl="0" indent="0" algn="ctr" defTabSz="360104"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下半期（</a:t>
              </a:r>
              <a:r>
                <a:rPr kumimoji="1" lang="en-US" altLang="ja-JP"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10</a:t>
              </a: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a:t>
              </a:r>
              <a:r>
                <a:rPr kumimoji="1" lang="en-US" altLang="ja-JP"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3</a:t>
              </a: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月）</a:t>
              </a:r>
              <a:endParaRPr kumimoji="1" lang="ja-JP" altLang="en-US" sz="13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endParaRPr>
            </a:p>
          </p:txBody>
        </p:sp>
        <p:sp>
          <p:nvSpPr>
            <p:cNvPr id="123" name="ホームベース 5">
              <a:extLst>
                <a:ext uri="{FF2B5EF4-FFF2-40B4-BE49-F238E27FC236}">
                  <a16:creationId xmlns:a16="http://schemas.microsoft.com/office/drawing/2014/main" id="{F494CD5C-A106-4170-9169-A296C2314C12}"/>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marL="0" marR="0" lvl="0" indent="0" algn="ctr" defTabSz="360104"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24" name="テキスト ボックス 123">
            <a:extLst>
              <a:ext uri="{FF2B5EF4-FFF2-40B4-BE49-F238E27FC236}">
                <a16:creationId xmlns:a16="http://schemas.microsoft.com/office/drawing/2014/main" id="{D40AFB07-5ECA-4B5C-8AF4-346B8381F5E5}"/>
              </a:ext>
            </a:extLst>
          </p:cNvPr>
          <p:cNvSpPr txBox="1"/>
          <p:nvPr/>
        </p:nvSpPr>
        <p:spPr>
          <a:xfrm>
            <a:off x="54775" y="3768767"/>
            <a:ext cx="4178909" cy="311688"/>
          </a:xfrm>
          <a:prstGeom prst="rect">
            <a:avLst/>
          </a:prstGeom>
          <a:noFill/>
        </p:spPr>
        <p:txBody>
          <a:bodyPr wrap="square" rtlCol="0">
            <a:spAutoFit/>
          </a:bodyPr>
          <a:lstStyle/>
          <a:p>
            <a:pPr marL="0" marR="0" lvl="0" indent="0" algn="l" defTabSz="371484" rtl="0" eaLnBrk="1" fontAlgn="auto" latinLnBrk="0" hangingPunct="1">
              <a:lnSpc>
                <a:spcPts val="195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万博に向けた取組状況</a:t>
            </a:r>
            <a:r>
              <a:rPr kumimoji="1" lang="en-US" altLang="ja-JP" sz="16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p>
        </p:txBody>
      </p:sp>
      <p:grpSp>
        <p:nvGrpSpPr>
          <p:cNvPr id="127" name="グループ化 126">
            <a:extLst>
              <a:ext uri="{FF2B5EF4-FFF2-40B4-BE49-F238E27FC236}">
                <a16:creationId xmlns:a16="http://schemas.microsoft.com/office/drawing/2014/main" id="{2CD9213E-F529-4EFB-AEDF-3F549D70CD94}"/>
              </a:ext>
            </a:extLst>
          </p:cNvPr>
          <p:cNvGrpSpPr/>
          <p:nvPr/>
        </p:nvGrpSpPr>
        <p:grpSpPr>
          <a:xfrm flipV="1">
            <a:off x="428327" y="5169915"/>
            <a:ext cx="6623005" cy="45719"/>
            <a:chOff x="360591" y="5215634"/>
            <a:chExt cx="6579017" cy="0"/>
          </a:xfrm>
        </p:grpSpPr>
        <p:cxnSp>
          <p:nvCxnSpPr>
            <p:cNvPr id="131" name="直線矢印コネクタ 130">
              <a:extLst>
                <a:ext uri="{FF2B5EF4-FFF2-40B4-BE49-F238E27FC236}">
                  <a16:creationId xmlns:a16="http://schemas.microsoft.com/office/drawing/2014/main" id="{DF00701F-AD60-4E7C-A5A2-2C65BB56973E}"/>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9379EED7-A420-4151-A3F7-0D7AC7521BCD}"/>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3D0C7369-C997-4889-97A4-04F586D6974E}"/>
              </a:ext>
            </a:extLst>
          </p:cNvPr>
          <p:cNvGrpSpPr/>
          <p:nvPr/>
        </p:nvGrpSpPr>
        <p:grpSpPr>
          <a:xfrm>
            <a:off x="351873" y="6231575"/>
            <a:ext cx="6699459" cy="49839"/>
            <a:chOff x="505451" y="5041702"/>
            <a:chExt cx="10717255" cy="0"/>
          </a:xfrm>
        </p:grpSpPr>
        <p:cxnSp>
          <p:nvCxnSpPr>
            <p:cNvPr id="134" name="直線矢印コネクタ 133">
              <a:extLst>
                <a:ext uri="{FF2B5EF4-FFF2-40B4-BE49-F238E27FC236}">
                  <a16:creationId xmlns:a16="http://schemas.microsoft.com/office/drawing/2014/main" id="{46ED6933-87BA-41CC-8F75-B950EFB879FD}"/>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2494D2AA-6959-4CDA-88A5-292511F574B3}"/>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155" name="四角形: 角を丸くする 154">
            <a:extLst>
              <a:ext uri="{FF2B5EF4-FFF2-40B4-BE49-F238E27FC236}">
                <a16:creationId xmlns:a16="http://schemas.microsoft.com/office/drawing/2014/main" id="{04D74A8F-D23A-4947-9F70-39E286E6E3F8}"/>
              </a:ext>
            </a:extLst>
          </p:cNvPr>
          <p:cNvSpPr/>
          <p:nvPr/>
        </p:nvSpPr>
        <p:spPr>
          <a:xfrm>
            <a:off x="7179372" y="612836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3" name="図 162">
            <a:extLst>
              <a:ext uri="{FF2B5EF4-FFF2-40B4-BE49-F238E27FC236}">
                <a16:creationId xmlns:a16="http://schemas.microsoft.com/office/drawing/2014/main" id="{A3CDF041-4EB5-44AE-BEB4-AAC1CB6596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9591" y="5116550"/>
            <a:ext cx="204527" cy="204527"/>
          </a:xfrm>
          <a:prstGeom prst="rect">
            <a:avLst/>
          </a:prstGeom>
        </p:spPr>
      </p:pic>
      <p:grpSp>
        <p:nvGrpSpPr>
          <p:cNvPr id="164" name="グループ化 163">
            <a:extLst>
              <a:ext uri="{FF2B5EF4-FFF2-40B4-BE49-F238E27FC236}">
                <a16:creationId xmlns:a16="http://schemas.microsoft.com/office/drawing/2014/main" id="{BCA19A6A-DC90-4C91-A2C7-BA8A7742C6F3}"/>
              </a:ext>
            </a:extLst>
          </p:cNvPr>
          <p:cNvGrpSpPr/>
          <p:nvPr/>
        </p:nvGrpSpPr>
        <p:grpSpPr>
          <a:xfrm>
            <a:off x="1441343" y="4553056"/>
            <a:ext cx="1567772" cy="407524"/>
            <a:chOff x="6266118" y="4287988"/>
            <a:chExt cx="1929566" cy="501568"/>
          </a:xfrm>
        </p:grpSpPr>
        <p:sp>
          <p:nvSpPr>
            <p:cNvPr id="165" name="吹き出し: 角を丸めた四角形 164">
              <a:extLst>
                <a:ext uri="{FF2B5EF4-FFF2-40B4-BE49-F238E27FC236}">
                  <a16:creationId xmlns:a16="http://schemas.microsoft.com/office/drawing/2014/main" id="{DDA3EB3B-CA41-4203-A8D0-45ECA344B25E}"/>
                </a:ext>
              </a:extLst>
            </p:cNvPr>
            <p:cNvSpPr/>
            <p:nvPr/>
          </p:nvSpPr>
          <p:spPr>
            <a:xfrm>
              <a:off x="6299775" y="4287988"/>
              <a:ext cx="1895909" cy="495799"/>
            </a:xfrm>
            <a:prstGeom prst="wedgeRoundRectCallout">
              <a:avLst>
                <a:gd name="adj1" fmla="val -53461"/>
                <a:gd name="adj2" fmla="val 7428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13" b="1" i="0" u="none" strike="noStrike" kern="1200" cap="none" spc="0" normalizeH="0" baseline="0" noProof="0" err="1">
                  <a:ln>
                    <a:noFill/>
                  </a:ln>
                  <a:solidFill>
                    <a:prstClr val="black"/>
                  </a:solidFill>
                  <a:effectLst/>
                  <a:uLnTx/>
                  <a:uFillTx/>
                  <a:latin typeface="Meiryo UI"/>
                  <a:ea typeface="Meiryo UI"/>
                  <a:cs typeface="+mn-cs"/>
                  <a:sym typeface="Calibri"/>
                </a:rPr>
                <a:t>Nakanoshima</a:t>
              </a: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 </a:t>
              </a:r>
              <a:r>
                <a:rPr kumimoji="1" lang="en-US" altLang="ja-JP" sz="813" b="1" i="0" u="none" strike="noStrike" kern="1200" cap="none" spc="0" normalizeH="0" baseline="0" noProof="0" err="1">
                  <a:ln>
                    <a:noFill/>
                  </a:ln>
                  <a:solidFill>
                    <a:prstClr val="black"/>
                  </a:solidFill>
                  <a:effectLst/>
                  <a:uLnTx/>
                  <a:uFillTx/>
                  <a:latin typeface="Meiryo UI"/>
                  <a:ea typeface="Meiryo UI"/>
                  <a:cs typeface="+mn-cs"/>
                  <a:sym typeface="Calibri"/>
                </a:rPr>
                <a:t>Qross</a:t>
              </a: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グランドオープン（</a:t>
              </a: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6/29</a:t>
              </a: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p:txBody>
        </p:sp>
        <p:sp>
          <p:nvSpPr>
            <p:cNvPr id="166" name="テキスト ボックス 165">
              <a:extLst>
                <a:ext uri="{FF2B5EF4-FFF2-40B4-BE49-F238E27FC236}">
                  <a16:creationId xmlns:a16="http://schemas.microsoft.com/office/drawing/2014/main" id="{9B747503-7958-485F-B064-04402249DF6E}"/>
                </a:ext>
              </a:extLst>
            </p:cNvPr>
            <p:cNvSpPr txBox="1"/>
            <p:nvPr/>
          </p:nvSpPr>
          <p:spPr>
            <a:xfrm>
              <a:off x="6266118" y="4306583"/>
              <a:ext cx="493390" cy="48297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❻</a:t>
              </a:r>
            </a:p>
          </p:txBody>
        </p:sp>
      </p:grpSp>
      <p:sp>
        <p:nvSpPr>
          <p:cNvPr id="167" name="四角形: 角を丸くする 166">
            <a:extLst>
              <a:ext uri="{FF2B5EF4-FFF2-40B4-BE49-F238E27FC236}">
                <a16:creationId xmlns:a16="http://schemas.microsoft.com/office/drawing/2014/main" id="{F697E9BD-036D-462E-81A4-7E1851336272}"/>
              </a:ext>
            </a:extLst>
          </p:cNvPr>
          <p:cNvSpPr/>
          <p:nvPr/>
        </p:nvSpPr>
        <p:spPr>
          <a:xfrm>
            <a:off x="311281" y="5609101"/>
            <a:ext cx="915404" cy="276552"/>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38"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健都</a:t>
            </a:r>
          </a:p>
        </p:txBody>
      </p:sp>
      <p:sp>
        <p:nvSpPr>
          <p:cNvPr id="168" name="四角形: 角を丸くする 167">
            <a:extLst>
              <a:ext uri="{FF2B5EF4-FFF2-40B4-BE49-F238E27FC236}">
                <a16:creationId xmlns:a16="http://schemas.microsoft.com/office/drawing/2014/main" id="{634915DD-781A-42EC-9A08-C2D6C20D4A22}"/>
              </a:ext>
            </a:extLst>
          </p:cNvPr>
          <p:cNvSpPr/>
          <p:nvPr/>
        </p:nvSpPr>
        <p:spPr>
          <a:xfrm>
            <a:off x="316423" y="4598128"/>
            <a:ext cx="908920" cy="281674"/>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38"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NQ</a:t>
            </a:r>
          </a:p>
        </p:txBody>
      </p:sp>
      <p:pic>
        <p:nvPicPr>
          <p:cNvPr id="169" name="図 168">
            <a:extLst>
              <a:ext uri="{FF2B5EF4-FFF2-40B4-BE49-F238E27FC236}">
                <a16:creationId xmlns:a16="http://schemas.microsoft.com/office/drawing/2014/main" id="{ED504CFC-6294-4DF2-B3C2-63D01FE112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93777" y="6112540"/>
            <a:ext cx="204527" cy="204527"/>
          </a:xfrm>
          <a:prstGeom prst="rect">
            <a:avLst/>
          </a:prstGeom>
        </p:spPr>
      </p:pic>
      <p:sp>
        <p:nvSpPr>
          <p:cNvPr id="170" name="テキスト ボックス 169">
            <a:extLst>
              <a:ext uri="{FF2B5EF4-FFF2-40B4-BE49-F238E27FC236}">
                <a16:creationId xmlns:a16="http://schemas.microsoft.com/office/drawing/2014/main" id="{8614AB2F-5154-41F4-8DA0-918DCEF98269}"/>
              </a:ext>
            </a:extLst>
          </p:cNvPr>
          <p:cNvSpPr txBox="1"/>
          <p:nvPr/>
        </p:nvSpPr>
        <p:spPr>
          <a:xfrm>
            <a:off x="614130" y="5898125"/>
            <a:ext cx="14893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健都万博の企画検討を開始</a:t>
            </a:r>
          </a:p>
        </p:txBody>
      </p:sp>
      <p:grpSp>
        <p:nvGrpSpPr>
          <p:cNvPr id="171" name="グループ化 170">
            <a:extLst>
              <a:ext uri="{FF2B5EF4-FFF2-40B4-BE49-F238E27FC236}">
                <a16:creationId xmlns:a16="http://schemas.microsoft.com/office/drawing/2014/main" id="{9C2AF1F9-4D62-4217-879F-B687D6250842}"/>
              </a:ext>
            </a:extLst>
          </p:cNvPr>
          <p:cNvGrpSpPr/>
          <p:nvPr/>
        </p:nvGrpSpPr>
        <p:grpSpPr>
          <a:xfrm>
            <a:off x="3364362" y="4554056"/>
            <a:ext cx="1729550" cy="442687"/>
            <a:chOff x="6266118" y="4287987"/>
            <a:chExt cx="1701574" cy="544846"/>
          </a:xfrm>
        </p:grpSpPr>
        <p:sp>
          <p:nvSpPr>
            <p:cNvPr id="172" name="吹き出し: 角を丸めた四角形 171">
              <a:extLst>
                <a:ext uri="{FF2B5EF4-FFF2-40B4-BE49-F238E27FC236}">
                  <a16:creationId xmlns:a16="http://schemas.microsoft.com/office/drawing/2014/main" id="{ED62A252-1AC5-4480-9AD7-1535AC867BC7}"/>
                </a:ext>
              </a:extLst>
            </p:cNvPr>
            <p:cNvSpPr/>
            <p:nvPr/>
          </p:nvSpPr>
          <p:spPr>
            <a:xfrm>
              <a:off x="6299773" y="4287987"/>
              <a:ext cx="1667919" cy="544846"/>
            </a:xfrm>
            <a:prstGeom prst="wedgeRoundRectCallout">
              <a:avLst>
                <a:gd name="adj1" fmla="val -53461"/>
                <a:gd name="adj2" fmla="val 7428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08000" rIns="36000" rtlCol="0" anchor="ctr"/>
            <a:lstStyle/>
            <a:p>
              <a:pPr marL="271463"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国際シンポジウム</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a:p>
              <a:pPr marL="271463"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a:t>
              </a: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未来の医療プレ</a:t>
              </a: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EXPO“</a:t>
              </a:r>
            </a:p>
            <a:p>
              <a:pPr marL="271463"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a:t>
              </a: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9/27</a:t>
              </a: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p:txBody>
        </p:sp>
        <p:sp>
          <p:nvSpPr>
            <p:cNvPr id="173" name="テキスト ボックス 172">
              <a:extLst>
                <a:ext uri="{FF2B5EF4-FFF2-40B4-BE49-F238E27FC236}">
                  <a16:creationId xmlns:a16="http://schemas.microsoft.com/office/drawing/2014/main" id="{E85B6DBE-9FA8-48E9-94B0-22941683B746}"/>
                </a:ext>
              </a:extLst>
            </p:cNvPr>
            <p:cNvSpPr txBox="1"/>
            <p:nvPr/>
          </p:nvSpPr>
          <p:spPr>
            <a:xfrm>
              <a:off x="6266118" y="4306583"/>
              <a:ext cx="493390" cy="48297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❾</a:t>
              </a:r>
            </a:p>
          </p:txBody>
        </p:sp>
      </p:grpSp>
      <p:pic>
        <p:nvPicPr>
          <p:cNvPr id="174" name="図 173">
            <a:extLst>
              <a:ext uri="{FF2B5EF4-FFF2-40B4-BE49-F238E27FC236}">
                <a16:creationId xmlns:a16="http://schemas.microsoft.com/office/drawing/2014/main" id="{879D8FD5-F919-45A3-9060-3F9A0113B0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9644" y="5110715"/>
            <a:ext cx="204527" cy="204527"/>
          </a:xfrm>
          <a:prstGeom prst="rect">
            <a:avLst/>
          </a:prstGeom>
        </p:spPr>
      </p:pic>
      <p:pic>
        <p:nvPicPr>
          <p:cNvPr id="175" name="図 174">
            <a:extLst>
              <a:ext uri="{FF2B5EF4-FFF2-40B4-BE49-F238E27FC236}">
                <a16:creationId xmlns:a16="http://schemas.microsoft.com/office/drawing/2014/main" id="{4C09A67E-2E20-4398-B32E-AEA01B0C273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783" y="5113745"/>
            <a:ext cx="204527" cy="204527"/>
          </a:xfrm>
          <a:prstGeom prst="rect">
            <a:avLst/>
          </a:prstGeom>
        </p:spPr>
      </p:pic>
      <p:pic>
        <p:nvPicPr>
          <p:cNvPr id="176" name="図 175">
            <a:extLst>
              <a:ext uri="{FF2B5EF4-FFF2-40B4-BE49-F238E27FC236}">
                <a16:creationId xmlns:a16="http://schemas.microsoft.com/office/drawing/2014/main" id="{C54B9F91-4473-4C20-A6FE-D75F1C6E3F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783" y="6137659"/>
            <a:ext cx="204527" cy="204527"/>
          </a:xfrm>
          <a:prstGeom prst="rect">
            <a:avLst/>
          </a:prstGeom>
        </p:spPr>
      </p:pic>
      <p:cxnSp>
        <p:nvCxnSpPr>
          <p:cNvPr id="177" name="直線コネクタ 176">
            <a:extLst>
              <a:ext uri="{FF2B5EF4-FFF2-40B4-BE49-F238E27FC236}">
                <a16:creationId xmlns:a16="http://schemas.microsoft.com/office/drawing/2014/main" id="{04B3981D-D8FD-47EC-921B-2FD78E42124B}"/>
              </a:ext>
            </a:extLst>
          </p:cNvPr>
          <p:cNvCxnSpPr>
            <a:stCxn id="175" idx="2"/>
            <a:endCxn id="176" idx="0"/>
          </p:cNvCxnSpPr>
          <p:nvPr/>
        </p:nvCxnSpPr>
        <p:spPr>
          <a:xfrm>
            <a:off x="6367047" y="5318272"/>
            <a:ext cx="0" cy="819387"/>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8" name="テキスト ボックス 177">
            <a:extLst>
              <a:ext uri="{FF2B5EF4-FFF2-40B4-BE49-F238E27FC236}">
                <a16:creationId xmlns:a16="http://schemas.microsoft.com/office/drawing/2014/main" id="{6CDF3BE1-44E2-41A3-B3B5-03F9A88B27B8}"/>
              </a:ext>
            </a:extLst>
          </p:cNvPr>
          <p:cNvSpPr txBox="1"/>
          <p:nvPr/>
        </p:nvSpPr>
        <p:spPr>
          <a:xfrm>
            <a:off x="5846980" y="5551467"/>
            <a:ext cx="1079346"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万博期間中の</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各イベントの概要発表</a:t>
            </a:r>
          </a:p>
        </p:txBody>
      </p:sp>
      <p:pic>
        <p:nvPicPr>
          <p:cNvPr id="179" name="図 178">
            <a:extLst>
              <a:ext uri="{FF2B5EF4-FFF2-40B4-BE49-F238E27FC236}">
                <a16:creationId xmlns:a16="http://schemas.microsoft.com/office/drawing/2014/main" id="{182E4FCB-58CF-4E9A-B33C-A781016E56E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32241" y="6114166"/>
            <a:ext cx="204527" cy="204527"/>
          </a:xfrm>
          <a:prstGeom prst="rect">
            <a:avLst/>
          </a:prstGeom>
        </p:spPr>
      </p:pic>
      <p:grpSp>
        <p:nvGrpSpPr>
          <p:cNvPr id="180" name="グループ化 179">
            <a:extLst>
              <a:ext uri="{FF2B5EF4-FFF2-40B4-BE49-F238E27FC236}">
                <a16:creationId xmlns:a16="http://schemas.microsoft.com/office/drawing/2014/main" id="{254EA2C1-DA6A-4790-BABF-0758FFFF095B}"/>
              </a:ext>
            </a:extLst>
          </p:cNvPr>
          <p:cNvGrpSpPr/>
          <p:nvPr/>
        </p:nvGrpSpPr>
        <p:grpSpPr>
          <a:xfrm>
            <a:off x="3842347" y="5376315"/>
            <a:ext cx="1504289" cy="590472"/>
            <a:chOff x="6266118" y="4234165"/>
            <a:chExt cx="1851434" cy="555391"/>
          </a:xfrm>
        </p:grpSpPr>
        <p:sp>
          <p:nvSpPr>
            <p:cNvPr id="181" name="吹き出し: 角を丸めた四角形 180">
              <a:extLst>
                <a:ext uri="{FF2B5EF4-FFF2-40B4-BE49-F238E27FC236}">
                  <a16:creationId xmlns:a16="http://schemas.microsoft.com/office/drawing/2014/main" id="{A58CCC3D-BD7D-4DF5-896E-E3865058AC13}"/>
                </a:ext>
              </a:extLst>
            </p:cNvPr>
            <p:cNvSpPr/>
            <p:nvPr/>
          </p:nvSpPr>
          <p:spPr>
            <a:xfrm>
              <a:off x="6299773" y="4234165"/>
              <a:ext cx="1817779" cy="544846"/>
            </a:xfrm>
            <a:prstGeom prst="wedgeRoundRectCallout">
              <a:avLst>
                <a:gd name="adj1" fmla="val 3782"/>
                <a:gd name="adj2" fmla="val 67855"/>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市民向け</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技術展示・セミナー</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健都万博先行イベント</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a:t>
              </a:r>
              <a:r>
                <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rPr>
                <a:t>11/16,17</a:t>
              </a:r>
              <a:r>
                <a:rPr kumimoji="1" lang="ja-JP" altLang="en-US" sz="813" b="1" i="0" u="none" strike="noStrike" kern="1200" cap="none" spc="0" normalizeH="0" baseline="0" noProof="0">
                  <a:ln>
                    <a:noFill/>
                  </a:ln>
                  <a:solidFill>
                    <a:prstClr val="black"/>
                  </a:solidFill>
                  <a:effectLst/>
                  <a:uLnTx/>
                  <a:uFillTx/>
                  <a:latin typeface="Meiryo UI"/>
                  <a:ea typeface="Meiryo UI"/>
                  <a:cs typeface="+mn-cs"/>
                  <a:sym typeface="Calibri"/>
                </a:rPr>
                <a:t>）</a:t>
              </a:r>
              <a:endParaRPr kumimoji="1" lang="en-US" altLang="ja-JP" sz="813" b="1" i="0" u="none" strike="noStrike" kern="1200" cap="none" spc="0" normalizeH="0" baseline="0" noProof="0">
                <a:ln>
                  <a:noFill/>
                </a:ln>
                <a:solidFill>
                  <a:prstClr val="black"/>
                </a:solidFill>
                <a:effectLst/>
                <a:uLnTx/>
                <a:uFillTx/>
                <a:latin typeface="Meiryo UI"/>
                <a:ea typeface="Meiryo UI"/>
                <a:cs typeface="+mn-cs"/>
                <a:sym typeface="Calibri"/>
              </a:endParaRPr>
            </a:p>
          </p:txBody>
        </p:sp>
        <p:sp>
          <p:nvSpPr>
            <p:cNvPr id="182" name="テキスト ボックス 181">
              <a:extLst>
                <a:ext uri="{FF2B5EF4-FFF2-40B4-BE49-F238E27FC236}">
                  <a16:creationId xmlns:a16="http://schemas.microsoft.com/office/drawing/2014/main" id="{5D007B1F-E800-455B-B381-42A190AEF93D}"/>
                </a:ext>
              </a:extLst>
            </p:cNvPr>
            <p:cNvSpPr txBox="1"/>
            <p:nvPr/>
          </p:nvSpPr>
          <p:spPr>
            <a:xfrm>
              <a:off x="6266118" y="4306583"/>
              <a:ext cx="493390" cy="48297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⓫</a:t>
              </a:r>
            </a:p>
          </p:txBody>
        </p:sp>
      </p:grpSp>
      <p:grpSp>
        <p:nvGrpSpPr>
          <p:cNvPr id="194" name="グループ化 193">
            <a:extLst>
              <a:ext uri="{FF2B5EF4-FFF2-40B4-BE49-F238E27FC236}">
                <a16:creationId xmlns:a16="http://schemas.microsoft.com/office/drawing/2014/main" id="{8B0C0B7C-D954-4165-92EB-15909D57544A}"/>
              </a:ext>
            </a:extLst>
          </p:cNvPr>
          <p:cNvGrpSpPr/>
          <p:nvPr/>
        </p:nvGrpSpPr>
        <p:grpSpPr>
          <a:xfrm>
            <a:off x="7301785" y="5765619"/>
            <a:ext cx="1889349" cy="453986"/>
            <a:chOff x="7297397" y="5722456"/>
            <a:chExt cx="1889349" cy="453986"/>
          </a:xfrm>
        </p:grpSpPr>
        <p:sp>
          <p:nvSpPr>
            <p:cNvPr id="195" name="テキスト ボックス 194">
              <a:extLst>
                <a:ext uri="{FF2B5EF4-FFF2-40B4-BE49-F238E27FC236}">
                  <a16:creationId xmlns:a16="http://schemas.microsoft.com/office/drawing/2014/main" id="{B21A8B04-D7AD-4F72-81F0-59055D6A8219}"/>
                </a:ext>
              </a:extLst>
            </p:cNvPr>
            <p:cNvSpPr txBox="1"/>
            <p:nvPr/>
          </p:nvSpPr>
          <p:spPr>
            <a:xfrm>
              <a:off x="7984815" y="5722456"/>
              <a:ext cx="1201931" cy="453986"/>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健都万博</a:t>
              </a:r>
              <a:r>
                <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br>
                <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b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５～</a:t>
              </a:r>
              <a:r>
                <a:rPr lang="en-US" altLang="ja-JP" sz="810" b="1" dirty="0">
                  <a:latin typeface="Meiryo UI" panose="020B0604030504040204" pitchFamily="50" charset="-128"/>
                  <a:ea typeface="Meiryo UI" panose="020B0604030504040204" pitchFamily="50" charset="-128"/>
                </a:rPr>
                <a:t>10</a:t>
              </a:r>
              <a:r>
                <a:rPr lang="ja-JP" altLang="en-US" sz="810" b="1" dirty="0">
                  <a:latin typeface="Meiryo UI" panose="020B0604030504040204" pitchFamily="50" charset="-128"/>
                  <a:ea typeface="Meiryo UI" panose="020B0604030504040204" pitchFamily="50" charset="-128"/>
                </a:rPr>
                <a:t>月（予定）</a:t>
              </a:r>
              <a:endPar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96" name="四角形: 角を丸くする 195">
              <a:extLst>
                <a:ext uri="{FF2B5EF4-FFF2-40B4-BE49-F238E27FC236}">
                  <a16:creationId xmlns:a16="http://schemas.microsoft.com/office/drawing/2014/main" id="{968FDB9F-C8B4-4946-A0E2-790914307A2F}"/>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開催中</a:t>
              </a:r>
              <a:endPar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85" name="四角形: 角を丸くする 84">
            <a:extLst>
              <a:ext uri="{FF2B5EF4-FFF2-40B4-BE49-F238E27FC236}">
                <a16:creationId xmlns:a16="http://schemas.microsoft.com/office/drawing/2014/main" id="{0FF17921-7E1B-4894-BA86-4A52027A7686}"/>
              </a:ext>
            </a:extLst>
          </p:cNvPr>
          <p:cNvSpPr/>
          <p:nvPr/>
        </p:nvSpPr>
        <p:spPr>
          <a:xfrm>
            <a:off x="7169767" y="5119863"/>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テキスト ボックス 86">
            <a:extLst>
              <a:ext uri="{FF2B5EF4-FFF2-40B4-BE49-F238E27FC236}">
                <a16:creationId xmlns:a16="http://schemas.microsoft.com/office/drawing/2014/main" id="{A9D9ABAF-9108-40E0-A950-EE1332CAA6E4}"/>
              </a:ext>
            </a:extLst>
          </p:cNvPr>
          <p:cNvSpPr txBox="1"/>
          <p:nvPr/>
        </p:nvSpPr>
        <p:spPr>
          <a:xfrm>
            <a:off x="7534815" y="4726310"/>
            <a:ext cx="2012841" cy="443666"/>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未来の医療</a:t>
            </a:r>
            <a:r>
              <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EXPO”</a:t>
            </a: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endParaRPr kumimoji="1" lang="en-US" altLang="ja-JP"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10" b="1" dirty="0">
                <a:latin typeface="Meiryo UI" panose="020B0604030504040204" pitchFamily="50" charset="-128"/>
                <a:ea typeface="Meiryo UI" panose="020B0604030504040204" pitchFamily="50" charset="-128"/>
              </a:rPr>
              <a:t>４～</a:t>
            </a:r>
            <a:r>
              <a:rPr lang="en-US" altLang="ja-JP" sz="810" b="1" dirty="0">
                <a:latin typeface="Meiryo UI" panose="020B0604030504040204" pitchFamily="50" charset="-128"/>
                <a:ea typeface="Meiryo UI" panose="020B0604030504040204" pitchFamily="50" charset="-128"/>
              </a:rPr>
              <a:t>10</a:t>
            </a:r>
            <a:r>
              <a:rPr lang="ja-JP" altLang="en-US" sz="810" b="1" dirty="0">
                <a:latin typeface="Meiryo UI" panose="020B0604030504040204" pitchFamily="50" charset="-128"/>
                <a:ea typeface="Meiryo UI" panose="020B0604030504040204" pitchFamily="50" charset="-128"/>
              </a:rPr>
              <a:t>月（</a:t>
            </a:r>
            <a:r>
              <a:rPr kumimoji="1" lang="ja-JP" altLang="en-US" sz="81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予定）</a:t>
            </a:r>
          </a:p>
        </p:txBody>
      </p:sp>
      <p:sp>
        <p:nvSpPr>
          <p:cNvPr id="89" name="四角形: 角を丸くする 88">
            <a:extLst>
              <a:ext uri="{FF2B5EF4-FFF2-40B4-BE49-F238E27FC236}">
                <a16:creationId xmlns:a16="http://schemas.microsoft.com/office/drawing/2014/main" id="{96E04E5B-53CC-4F16-9C92-7F6CECF95C6A}"/>
              </a:ext>
            </a:extLst>
          </p:cNvPr>
          <p:cNvSpPr/>
          <p:nvPr/>
        </p:nvSpPr>
        <p:spPr>
          <a:xfrm>
            <a:off x="7292180" y="4883087"/>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開催中</a:t>
            </a:r>
            <a:endPar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80" name="図 79">
            <a:extLst>
              <a:ext uri="{FF2B5EF4-FFF2-40B4-BE49-F238E27FC236}">
                <a16:creationId xmlns:a16="http://schemas.microsoft.com/office/drawing/2014/main" id="{A1F33427-20B1-407A-9D9D-15732B0A9F9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48330" y="5095010"/>
            <a:ext cx="204527" cy="204527"/>
          </a:xfrm>
          <a:prstGeom prst="rect">
            <a:avLst/>
          </a:prstGeom>
        </p:spPr>
      </p:pic>
      <p:grpSp>
        <p:nvGrpSpPr>
          <p:cNvPr id="86" name="グループ化 85">
            <a:extLst>
              <a:ext uri="{FF2B5EF4-FFF2-40B4-BE49-F238E27FC236}">
                <a16:creationId xmlns:a16="http://schemas.microsoft.com/office/drawing/2014/main" id="{D274E836-8BCA-496A-8D8B-9A0A97497195}"/>
              </a:ext>
            </a:extLst>
          </p:cNvPr>
          <p:cNvGrpSpPr/>
          <p:nvPr/>
        </p:nvGrpSpPr>
        <p:grpSpPr>
          <a:xfrm>
            <a:off x="5142220" y="4552501"/>
            <a:ext cx="1912672" cy="424217"/>
            <a:chOff x="6266118" y="4287987"/>
            <a:chExt cx="1701574" cy="544846"/>
          </a:xfrm>
        </p:grpSpPr>
        <p:sp>
          <p:nvSpPr>
            <p:cNvPr id="90" name="吹き出し: 角を丸めた四角形 89">
              <a:extLst>
                <a:ext uri="{FF2B5EF4-FFF2-40B4-BE49-F238E27FC236}">
                  <a16:creationId xmlns:a16="http://schemas.microsoft.com/office/drawing/2014/main" id="{8FCCFE74-4C0E-4A00-B49F-32BD924647A0}"/>
                </a:ext>
              </a:extLst>
            </p:cNvPr>
            <p:cNvSpPr/>
            <p:nvPr/>
          </p:nvSpPr>
          <p:spPr>
            <a:xfrm>
              <a:off x="6299773" y="4287987"/>
              <a:ext cx="1667919" cy="544846"/>
            </a:xfrm>
            <a:prstGeom prst="wedgeRoundRectCallout">
              <a:avLst>
                <a:gd name="adj1" fmla="val -67912"/>
                <a:gd name="adj2" fmla="val 7428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08000" rIns="36000" rtlCol="0" anchor="ctr"/>
            <a:lstStyle/>
            <a:p>
              <a:pPr marL="271463"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tx1"/>
                  </a:solidFill>
                  <a:effectLst/>
                  <a:uLnTx/>
                  <a:uFillTx/>
                  <a:latin typeface="Meiryo UI"/>
                  <a:ea typeface="Meiryo UI"/>
                  <a:cs typeface="+mn-cs"/>
                  <a:sym typeface="Calibri"/>
                </a:rPr>
                <a:t>公開講座</a:t>
              </a:r>
              <a:endParaRPr kumimoji="1" lang="en-US" altLang="ja-JP" sz="800" b="1" i="0" u="none" strike="noStrike" kern="1200" cap="none" spc="0" normalizeH="0" baseline="0" noProof="0" dirty="0">
                <a:ln>
                  <a:noFill/>
                </a:ln>
                <a:solidFill>
                  <a:schemeClr val="tx1"/>
                </a:solidFill>
                <a:effectLst/>
                <a:uLnTx/>
                <a:uFillTx/>
                <a:latin typeface="Meiryo UI"/>
                <a:ea typeface="Meiryo UI"/>
                <a:cs typeface="+mn-cs"/>
                <a:sym typeface="Calibri"/>
              </a:endParaRPr>
            </a:p>
            <a:p>
              <a:pPr marL="271463"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tx1"/>
                  </a:solidFill>
                  <a:effectLst/>
                  <a:uLnTx/>
                  <a:uFillTx/>
                  <a:latin typeface="Meiryo UI"/>
                  <a:ea typeface="Meiryo UI"/>
                  <a:cs typeface="+mn-cs"/>
                  <a:sym typeface="Calibri"/>
                </a:rPr>
                <a:t>”</a:t>
              </a:r>
              <a:r>
                <a:rPr kumimoji="1" lang="ja-JP" altLang="en-US" sz="800" b="1" i="0" u="none" strike="noStrike" kern="1200" cap="none" spc="0" normalizeH="0" baseline="0" noProof="0" dirty="0">
                  <a:ln>
                    <a:noFill/>
                  </a:ln>
                  <a:solidFill>
                    <a:schemeClr val="tx1"/>
                  </a:solidFill>
                  <a:effectLst/>
                  <a:uLnTx/>
                  <a:uFillTx/>
                  <a:latin typeface="Meiryo UI"/>
                  <a:ea typeface="Meiryo UI"/>
                  <a:cs typeface="+mn-cs"/>
                  <a:sym typeface="Calibri"/>
                </a:rPr>
                <a:t> 再生医療の今と未来の医療を考える</a:t>
              </a:r>
              <a:r>
                <a:rPr kumimoji="1" lang="en-US" altLang="ja-JP" sz="800" b="1" i="0" u="none" strike="noStrike" kern="1200" cap="none" spc="0" normalizeH="0" baseline="0" noProof="0" dirty="0">
                  <a:ln>
                    <a:noFill/>
                  </a:ln>
                  <a:solidFill>
                    <a:schemeClr val="tx1"/>
                  </a:solidFill>
                  <a:effectLst/>
                  <a:uLnTx/>
                  <a:uFillTx/>
                  <a:latin typeface="Meiryo UI"/>
                  <a:ea typeface="Meiryo UI"/>
                  <a:cs typeface="+mn-cs"/>
                  <a:sym typeface="Calibri"/>
                </a:rPr>
                <a:t>“</a:t>
              </a:r>
              <a:r>
                <a:rPr kumimoji="1" lang="ja-JP" altLang="en-US" sz="813" b="1" i="0" u="none" strike="noStrike" kern="1200" cap="none" spc="0" normalizeH="0" baseline="0" noProof="0" dirty="0">
                  <a:ln>
                    <a:noFill/>
                  </a:ln>
                  <a:solidFill>
                    <a:schemeClr val="tx1"/>
                  </a:solidFill>
                  <a:effectLst/>
                  <a:uLnTx/>
                  <a:uFillTx/>
                  <a:latin typeface="Meiryo UI"/>
                  <a:ea typeface="Meiryo UI"/>
                  <a:cs typeface="+mn-cs"/>
                  <a:sym typeface="Calibri"/>
                </a:rPr>
                <a:t>（</a:t>
              </a:r>
              <a:r>
                <a:rPr kumimoji="1" lang="en-US" altLang="ja-JP" sz="813" b="1" i="0" u="none" strike="noStrike" kern="1200" cap="none" spc="0" normalizeH="0" baseline="0" noProof="0" dirty="0">
                  <a:ln>
                    <a:noFill/>
                  </a:ln>
                  <a:solidFill>
                    <a:schemeClr val="tx1"/>
                  </a:solidFill>
                  <a:effectLst/>
                  <a:uLnTx/>
                  <a:uFillTx/>
                  <a:latin typeface="Meiryo UI"/>
                  <a:ea typeface="Meiryo UI"/>
                  <a:cs typeface="+mn-cs"/>
                  <a:sym typeface="Calibri"/>
                </a:rPr>
                <a:t>11/28</a:t>
              </a:r>
              <a:r>
                <a:rPr kumimoji="1" lang="ja-JP" altLang="en-US" sz="813" b="1" i="0" u="none" strike="noStrike" kern="1200" cap="none" spc="0" normalizeH="0" baseline="0" noProof="0" dirty="0">
                  <a:ln>
                    <a:noFill/>
                  </a:ln>
                  <a:solidFill>
                    <a:schemeClr val="tx1"/>
                  </a:solidFill>
                  <a:effectLst/>
                  <a:uLnTx/>
                  <a:uFillTx/>
                  <a:latin typeface="Meiryo UI"/>
                  <a:ea typeface="Meiryo UI"/>
                  <a:cs typeface="+mn-cs"/>
                  <a:sym typeface="Calibri"/>
                </a:rPr>
                <a:t>）</a:t>
              </a:r>
              <a:endParaRPr kumimoji="1" lang="en-US" altLang="ja-JP" sz="813" b="1" i="0" u="none" strike="noStrike" kern="1200" cap="none" spc="0" normalizeH="0" baseline="0" noProof="0" dirty="0">
                <a:ln>
                  <a:noFill/>
                </a:ln>
                <a:solidFill>
                  <a:schemeClr val="tx1"/>
                </a:solidFill>
                <a:effectLst/>
                <a:uLnTx/>
                <a:uFillTx/>
                <a:latin typeface="Meiryo UI"/>
                <a:ea typeface="Meiryo UI"/>
                <a:cs typeface="+mn-cs"/>
                <a:sym typeface="Calibri"/>
              </a:endParaRPr>
            </a:p>
          </p:txBody>
        </p:sp>
        <p:sp>
          <p:nvSpPr>
            <p:cNvPr id="91" name="テキスト ボックス 90">
              <a:extLst>
                <a:ext uri="{FF2B5EF4-FFF2-40B4-BE49-F238E27FC236}">
                  <a16:creationId xmlns:a16="http://schemas.microsoft.com/office/drawing/2014/main" id="{21EB25A0-71C8-4566-8425-3D3D79340F3A}"/>
                </a:ext>
              </a:extLst>
            </p:cNvPr>
            <p:cNvSpPr txBox="1"/>
            <p:nvPr/>
          </p:nvSpPr>
          <p:spPr>
            <a:xfrm>
              <a:off x="6266118" y="4335481"/>
              <a:ext cx="493390" cy="42517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950" b="1" dirty="0">
                  <a:solidFill>
                    <a:srgbClr val="FF0000"/>
                  </a:solidFill>
                  <a:latin typeface="BIZ UDPゴシック" panose="020B0400000000000000" pitchFamily="50" charset="-128"/>
                  <a:ea typeface="BIZ UDPゴシック" panose="020B0400000000000000" pitchFamily="50" charset="-128"/>
                </a:rPr>
                <a:t>⓫</a:t>
              </a:r>
              <a:endParaRPr kumimoji="1" lang="ja-JP" altLang="en-US" sz="1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9" name="スライド番号プレースホルダー 8">
            <a:extLst>
              <a:ext uri="{FF2B5EF4-FFF2-40B4-BE49-F238E27FC236}">
                <a16:creationId xmlns:a16="http://schemas.microsoft.com/office/drawing/2014/main" id="{25CC9CE3-3739-4744-B901-A3A930F0852B}"/>
              </a:ext>
            </a:extLst>
          </p:cNvPr>
          <p:cNvSpPr>
            <a:spLocks noGrp="1"/>
          </p:cNvSpPr>
          <p:nvPr>
            <p:ph type="sldNum" sz="quarter" idx="4"/>
          </p:nvPr>
        </p:nvSpPr>
        <p:spPr/>
        <p:txBody>
          <a:bodyPr/>
          <a:lstStyle/>
          <a:p>
            <a:fld id="{199F5BD4-B66A-4E5C-B460-3CA44F38002D}" type="slidenum">
              <a:rPr lang="ja-JP" altLang="en-US" smtClean="0"/>
              <a:pPr/>
              <a:t>4</a:t>
            </a:fld>
            <a:endParaRPr lang="ja-JP" altLang="en-US"/>
          </a:p>
        </p:txBody>
      </p:sp>
    </p:spTree>
    <p:extLst>
      <p:ext uri="{BB962C8B-B14F-4D97-AF65-F5344CB8AC3E}">
        <p14:creationId xmlns:p14="http://schemas.microsoft.com/office/powerpoint/2010/main" val="3040549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06650" y="936625"/>
            <a:ext cx="7499350" cy="712788"/>
          </a:xfrm>
        </p:spPr>
        <p:txBody>
          <a:bodyPr wrap="square" anchor="ctr">
            <a:noAutofit/>
          </a:bodyPr>
          <a:lstStyle/>
          <a:p>
            <a:r>
              <a:rPr lang="ja-JP" altLang="en-US" sz="2400" dirty="0">
                <a:latin typeface="BIZ UDPゴシック" panose="020B0400000000000000" pitchFamily="50" charset="-128"/>
                <a:ea typeface="BIZ UDPゴシック" panose="020B0400000000000000" pitchFamily="50" charset="-128"/>
              </a:rPr>
              <a:t>万博会場への海上アクセスとして、</a:t>
            </a: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　　　　　　　　　　　　水素燃料電池船「まほろば」が運航！</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4553657" y="2327365"/>
            <a:ext cx="5002727" cy="1745353"/>
            <a:chOff x="5265560" y="1499418"/>
            <a:chExt cx="6676545" cy="3827773"/>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827773"/>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30" y="1576858"/>
              <a:ext cx="1664414" cy="421944"/>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grpSp>
        <p:nvGrpSpPr>
          <p:cNvPr id="15" name="グループ化 14">
            <a:extLst>
              <a:ext uri="{FF2B5EF4-FFF2-40B4-BE49-F238E27FC236}">
                <a16:creationId xmlns:a16="http://schemas.microsoft.com/office/drawing/2014/main" id="{0C88F12E-5C41-45BF-A7EE-D11DF0009896}"/>
              </a:ext>
            </a:extLst>
          </p:cNvPr>
          <p:cNvGrpSpPr/>
          <p:nvPr/>
        </p:nvGrpSpPr>
        <p:grpSpPr>
          <a:xfrm>
            <a:off x="4553657" y="4306966"/>
            <a:ext cx="5002727" cy="1875543"/>
            <a:chOff x="5265560" y="2553689"/>
            <a:chExt cx="6651247" cy="1199850"/>
          </a:xfrm>
        </p:grpSpPr>
        <p:sp>
          <p:nvSpPr>
            <p:cNvPr id="16" name="四角形: 角を丸くする 15">
              <a:extLst>
                <a:ext uri="{FF2B5EF4-FFF2-40B4-BE49-F238E27FC236}">
                  <a16:creationId xmlns:a16="http://schemas.microsoft.com/office/drawing/2014/main" id="{7A057266-576F-4507-8A03-B9CBBAE6A8B4}"/>
                </a:ext>
              </a:extLst>
            </p:cNvPr>
            <p:cNvSpPr/>
            <p:nvPr/>
          </p:nvSpPr>
          <p:spPr>
            <a:xfrm>
              <a:off x="5265560" y="2553689"/>
              <a:ext cx="6651247" cy="1199850"/>
            </a:xfrm>
            <a:prstGeom prst="roundRect">
              <a:avLst>
                <a:gd name="adj" fmla="val 1016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5434638" y="2593103"/>
              <a:ext cx="2116413" cy="307151"/>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gr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4680641" y="4851476"/>
            <a:ext cx="4719019" cy="1331033"/>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・今後、船舶検査証を取得後、実証運航を行い、最適なエネ</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ルギーマネージメントシステムの構築をめざす。</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4</a:t>
            </a:r>
            <a:r>
              <a:rPr lang="ja-JP" altLang="en-US" sz="1400" dirty="0">
                <a:latin typeface="BIZ UDPゴシック" panose="020B0400000000000000" pitchFamily="50" charset="-128"/>
                <a:ea typeface="BIZ UDPゴシック" panose="020B0400000000000000" pitchFamily="50" charset="-128"/>
              </a:rPr>
              <a:t>月には大阪・関西万博の海上輸送として運航を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開始予定。</a:t>
            </a:r>
            <a:endParaRPr lang="en-US" altLang="ja-JP" sz="1400"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36" name="四角形: 角を丸くする 35">
            <a:extLst>
              <a:ext uri="{FF2B5EF4-FFF2-40B4-BE49-F238E27FC236}">
                <a16:creationId xmlns:a16="http://schemas.microsoft.com/office/drawing/2014/main" id="{E8EEF934-0763-4CDC-BFB1-CF52AB5B00FD}"/>
              </a:ext>
            </a:extLst>
          </p:cNvPr>
          <p:cNvSpPr/>
          <p:nvPr/>
        </p:nvSpPr>
        <p:spPr>
          <a:xfrm>
            <a:off x="362085" y="1986927"/>
            <a:ext cx="4068318" cy="4598943"/>
          </a:xfrm>
          <a:prstGeom prst="roundRect">
            <a:avLst>
              <a:gd name="adj" fmla="val 4425"/>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35" name="テキスト ボックス 34">
            <a:extLst>
              <a:ext uri="{FF2B5EF4-FFF2-40B4-BE49-F238E27FC236}">
                <a16:creationId xmlns:a16="http://schemas.microsoft.com/office/drawing/2014/main" id="{FEB85E55-F9AA-4894-AFA2-650DE4463874}"/>
              </a:ext>
            </a:extLst>
          </p:cNvPr>
          <p:cNvSpPr txBox="1"/>
          <p:nvPr/>
        </p:nvSpPr>
        <p:spPr>
          <a:xfrm>
            <a:off x="4645267" y="2768595"/>
            <a:ext cx="4898648" cy="1099421"/>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・２０２４年</a:t>
            </a:r>
            <a:r>
              <a:rPr lang="en-US" altLang="ja-JP" sz="1400" dirty="0">
                <a:latin typeface="BIZ UDPゴシック" panose="020B0400000000000000" pitchFamily="50" charset="-128"/>
                <a:ea typeface="BIZ UDPゴシック" panose="020B0400000000000000" pitchFamily="50" charset="-128"/>
              </a:rPr>
              <a:t>5</a:t>
            </a:r>
            <a:r>
              <a:rPr lang="ja-JP" altLang="en-US" sz="1400" dirty="0">
                <a:latin typeface="BIZ UDPゴシック" panose="020B0400000000000000" pitchFamily="50" charset="-128"/>
                <a:ea typeface="BIZ UDPゴシック" panose="020B0400000000000000" pitchFamily="50" charset="-128"/>
              </a:rPr>
              <a:t>月、万博で運航を予定している水素燃料電池船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「まほろば」の進水式を実施。</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・その後、内装工事や海上試運転を経て、同年</a:t>
            </a:r>
            <a:r>
              <a:rPr lang="en-US" altLang="ja-JP" sz="1400" dirty="0">
                <a:latin typeface="BIZ UDPゴシック" panose="020B0400000000000000" pitchFamily="50" charset="-128"/>
                <a:ea typeface="BIZ UDPゴシック" panose="020B0400000000000000" pitchFamily="50" charset="-128"/>
              </a:rPr>
              <a:t>10</a:t>
            </a:r>
            <a:r>
              <a:rPr lang="ja-JP" altLang="en-US" sz="1400" dirty="0">
                <a:latin typeface="BIZ UDPゴシック" panose="020B0400000000000000" pitchFamily="50" charset="-128"/>
                <a:ea typeface="BIZ UDPゴシック" panose="020B0400000000000000" pitchFamily="50" charset="-128"/>
              </a:rPr>
              <a:t>月</a:t>
            </a:r>
            <a:r>
              <a:rPr lang="en-US" altLang="ja-JP" sz="1400" dirty="0">
                <a:latin typeface="BIZ UDPゴシック" panose="020B0400000000000000" pitchFamily="50" charset="-128"/>
                <a:ea typeface="BIZ UDPゴシック" panose="020B0400000000000000" pitchFamily="50" charset="-128"/>
              </a:rPr>
              <a:t>18</a:t>
            </a:r>
            <a:r>
              <a:rPr lang="ja-JP" altLang="en-US" sz="1400" dirty="0">
                <a:latin typeface="BIZ UDPゴシック" panose="020B0400000000000000" pitchFamily="50" charset="-128"/>
                <a:ea typeface="BIZ UDPゴシック" panose="020B0400000000000000" pitchFamily="50" charset="-128"/>
              </a:rPr>
              <a:t>日に</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大阪・中之島ゲートに到着。 </a:t>
            </a:r>
            <a:endParaRPr lang="en-US" altLang="ja-JP" sz="1400" dirty="0">
              <a:latin typeface="BIZ UDPゴシック" panose="020B0400000000000000" pitchFamily="50" charset="-128"/>
              <a:ea typeface="BIZ UDPゴシック" panose="020B0400000000000000" pitchFamily="50" charset="-128"/>
            </a:endParaRPr>
          </a:p>
          <a:p>
            <a:endParaRPr lang="ja-JP" altLang="en-US"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C14528A9-DA52-4649-B6FD-AA014A077BBD}"/>
              </a:ext>
            </a:extLst>
          </p:cNvPr>
          <p:cNvSpPr txBox="1"/>
          <p:nvPr/>
        </p:nvSpPr>
        <p:spPr>
          <a:xfrm>
            <a:off x="981075" y="3672164"/>
            <a:ext cx="3420513"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BIZ UDPゴシック" panose="020B0400000000000000" pitchFamily="50" charset="-128"/>
                <a:ea typeface="BIZ UDPゴシック" panose="020B0400000000000000" pitchFamily="50" charset="-128"/>
              </a:rPr>
              <a:t>　　　水素燃料電池船「まほろば」　</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a:t>
            </a:r>
            <a:r>
              <a:rPr lang="ja-JP" altLang="en-US" sz="1050" dirty="0">
                <a:latin typeface="BIZ UDPゴシック" panose="020B0400000000000000" pitchFamily="50" charset="-128"/>
                <a:ea typeface="BIZ UDPゴシック" panose="020B0400000000000000" pitchFamily="50" charset="-128"/>
              </a:rPr>
              <a:t>出典：岩谷産業プレスリリースより</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7DC6ACB9-75F4-452A-981C-1C91E09E34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9" name="正方形/長方形 28">
            <a:extLst>
              <a:ext uri="{FF2B5EF4-FFF2-40B4-BE49-F238E27FC236}">
                <a16:creationId xmlns:a16="http://schemas.microsoft.com/office/drawing/2014/main" id="{3B1D9AD4-9913-4EEF-AAF2-BC051B69DFD9}"/>
              </a:ext>
            </a:extLst>
          </p:cNvPr>
          <p:cNvSpPr/>
          <p:nvPr/>
        </p:nvSpPr>
        <p:spPr>
          <a:xfrm>
            <a:off x="312206" y="558675"/>
            <a:ext cx="5444160" cy="1141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0" name="タイトル 2">
            <a:extLst>
              <a:ext uri="{FF2B5EF4-FFF2-40B4-BE49-F238E27FC236}">
                <a16:creationId xmlns:a16="http://schemas.microsoft.com/office/drawing/2014/main" id="{A6F92121-1070-4EBE-A2FF-2F0125381433}"/>
              </a:ext>
            </a:extLst>
          </p:cNvPr>
          <p:cNvSpPr txBox="1">
            <a:spLocks/>
          </p:cNvSpPr>
          <p:nvPr/>
        </p:nvSpPr>
        <p:spPr>
          <a:xfrm>
            <a:off x="751777" y="259048"/>
            <a:ext cx="5561037"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～ゼロエミッションモビリティ～</a:t>
            </a:r>
            <a:endParaRPr lang="ja-JP" altLang="en-US" sz="2000" b="1" dirty="0">
              <a:latin typeface="BIZ UDPゴシック" panose="020B0400000000000000" pitchFamily="50" charset="-128"/>
              <a:ea typeface="BIZ UDPゴシック" panose="020B0400000000000000" pitchFamily="50" charset="-128"/>
            </a:endParaRPr>
          </a:p>
        </p:txBody>
      </p:sp>
      <p:pic>
        <p:nvPicPr>
          <p:cNvPr id="31" name="図 30">
            <a:extLst>
              <a:ext uri="{FF2B5EF4-FFF2-40B4-BE49-F238E27FC236}">
                <a16:creationId xmlns:a16="http://schemas.microsoft.com/office/drawing/2014/main" id="{CCE05BC9-1EB6-4056-9B6E-2300FFF624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pic>
        <p:nvPicPr>
          <p:cNvPr id="5" name="図 4">
            <a:extLst>
              <a:ext uri="{FF2B5EF4-FFF2-40B4-BE49-F238E27FC236}">
                <a16:creationId xmlns:a16="http://schemas.microsoft.com/office/drawing/2014/main" id="{B0B58513-71C1-45FA-A79D-DDA16070A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961" y="4280873"/>
            <a:ext cx="3774698" cy="2008002"/>
          </a:xfrm>
          <a:prstGeom prst="rect">
            <a:avLst/>
          </a:prstGeom>
        </p:spPr>
      </p:pic>
      <p:pic>
        <p:nvPicPr>
          <p:cNvPr id="7" name="図 6">
            <a:extLst>
              <a:ext uri="{FF2B5EF4-FFF2-40B4-BE49-F238E27FC236}">
                <a16:creationId xmlns:a16="http://schemas.microsoft.com/office/drawing/2014/main" id="{B9A0184F-7AC4-4774-97B8-71E30B557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791" y="2159353"/>
            <a:ext cx="1973421" cy="1485029"/>
          </a:xfrm>
          <a:prstGeom prst="rect">
            <a:avLst/>
          </a:prstGeom>
        </p:spPr>
      </p:pic>
      <p:pic>
        <p:nvPicPr>
          <p:cNvPr id="11" name="図 10">
            <a:extLst>
              <a:ext uri="{FF2B5EF4-FFF2-40B4-BE49-F238E27FC236}">
                <a16:creationId xmlns:a16="http://schemas.microsoft.com/office/drawing/2014/main" id="{086F9B5A-6555-4D49-B6BF-82D2A52C60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2643" y="2163033"/>
            <a:ext cx="1968945" cy="1473713"/>
          </a:xfrm>
          <a:prstGeom prst="rect">
            <a:avLst/>
          </a:prstGeom>
        </p:spPr>
      </p:pic>
      <p:sp>
        <p:nvSpPr>
          <p:cNvPr id="41" name="テキスト ボックス 40">
            <a:extLst>
              <a:ext uri="{FF2B5EF4-FFF2-40B4-BE49-F238E27FC236}">
                <a16:creationId xmlns:a16="http://schemas.microsoft.com/office/drawing/2014/main" id="{5E99705F-26AC-4055-9DCF-F3AF181E76B6}"/>
              </a:ext>
            </a:extLst>
          </p:cNvPr>
          <p:cNvSpPr txBox="1"/>
          <p:nvPr/>
        </p:nvSpPr>
        <p:spPr>
          <a:xfrm>
            <a:off x="1428268" y="6278079"/>
            <a:ext cx="1968945"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BIZ UDPゴシック" panose="020B0400000000000000" pitchFamily="50" charset="-128"/>
                <a:ea typeface="BIZ UDPゴシック" panose="020B0400000000000000" pitchFamily="50" charset="-128"/>
              </a:rPr>
              <a:t>　　　運航予定ルート（予定）</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6" name="スライド番号プレースホルダー 17">
            <a:extLst>
              <a:ext uri="{FF2B5EF4-FFF2-40B4-BE49-F238E27FC236}">
                <a16:creationId xmlns:a16="http://schemas.microsoft.com/office/drawing/2014/main" id="{4145A6DB-2CDE-4368-A8D4-FDEAE0A904B7}"/>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40</a:t>
            </a:fld>
            <a:endParaRPr lang="ja-JP" altLang="en-US" dirty="0"/>
          </a:p>
        </p:txBody>
      </p:sp>
    </p:spTree>
    <p:extLst>
      <p:ext uri="{BB962C8B-B14F-4D97-AF65-F5344CB8AC3E}">
        <p14:creationId xmlns:p14="http://schemas.microsoft.com/office/powerpoint/2010/main" val="366075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7736F-8AF1-0132-B7FA-576B5E45E3B0}"/>
            </a:ext>
          </a:extLst>
        </p:cNvPr>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9894973B-1A8D-9FB5-215C-6E5D467FA01F}"/>
              </a:ext>
            </a:extLst>
          </p:cNvPr>
          <p:cNvSpPr txBox="1"/>
          <p:nvPr/>
        </p:nvSpPr>
        <p:spPr>
          <a:xfrm>
            <a:off x="25747" y="1324467"/>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2ECDC716-53D2-8BAB-B6AE-983E3CC678B8}"/>
              </a:ext>
            </a:extLst>
          </p:cNvPr>
          <p:cNvSpPr/>
          <p:nvPr/>
        </p:nvSpPr>
        <p:spPr>
          <a:xfrm>
            <a:off x="204930" y="1956334"/>
            <a:ext cx="6021709" cy="1287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ysClr val="windowText" lastClr="000000"/>
                </a:solidFill>
                <a:latin typeface="Meiryo UI" panose="020B0604030504040204" pitchFamily="50" charset="-128"/>
                <a:ea typeface="Meiryo UI" panose="020B0604030504040204" pitchFamily="50" charset="-128"/>
              </a:rPr>
              <a:t>自動運転</a:t>
            </a:r>
            <a:r>
              <a:rPr lang="en-US" altLang="ja-JP" dirty="0">
                <a:solidFill>
                  <a:sysClr val="windowText" lastClr="000000"/>
                </a:solidFill>
                <a:latin typeface="Meiryo UI" panose="020B0604030504040204" pitchFamily="50" charset="-128"/>
                <a:ea typeface="Meiryo UI" panose="020B0604030504040204" pitchFamily="50" charset="-128"/>
              </a:rPr>
              <a:t>EV</a:t>
            </a:r>
            <a:r>
              <a:rPr lang="ja-JP" altLang="en-US" dirty="0">
                <a:solidFill>
                  <a:sysClr val="windowText" lastClr="000000"/>
                </a:solidFill>
                <a:latin typeface="Meiryo UI" panose="020B0604030504040204" pitchFamily="50" charset="-128"/>
                <a:ea typeface="Meiryo UI" panose="020B0604030504040204" pitchFamily="50" charset="-128"/>
              </a:rPr>
              <a:t>バスによる万博会場へのアクセスや会場内の</a:t>
            </a:r>
            <a:br>
              <a:rPr lang="en-US" altLang="ja-JP" dirty="0">
                <a:solidFill>
                  <a:sysClr val="windowText" lastClr="000000"/>
                </a:solidFill>
                <a:latin typeface="Meiryo UI" panose="020B0604030504040204" pitchFamily="50" charset="-128"/>
                <a:ea typeface="Meiryo UI" panose="020B0604030504040204" pitchFamily="50" charset="-128"/>
              </a:rPr>
            </a:br>
            <a:r>
              <a:rPr lang="ja-JP" altLang="en-US" dirty="0">
                <a:solidFill>
                  <a:sysClr val="windowText" lastClr="000000"/>
                </a:solidFill>
                <a:latin typeface="Meiryo UI" panose="020B0604030504040204" pitchFamily="50" charset="-128"/>
                <a:ea typeface="Meiryo UI" panose="020B0604030504040204" pitchFamily="50" charset="-128"/>
              </a:rPr>
              <a:t>移動を実現</a:t>
            </a:r>
            <a:endParaRPr lang="en-US" altLang="ja-JP" dirty="0">
              <a:solidFill>
                <a:sysClr val="windowText" lastClr="000000"/>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en-US" altLang="ja-JP" dirty="0">
                <a:solidFill>
                  <a:sysClr val="windowText" lastClr="000000"/>
                </a:solidFill>
                <a:latin typeface="Meiryo UI" panose="020B0604030504040204" pitchFamily="50" charset="-128"/>
                <a:ea typeface="Meiryo UI" panose="020B0604030504040204" pitchFamily="50" charset="-128"/>
              </a:rPr>
              <a:t>KANSAI </a:t>
            </a:r>
            <a:r>
              <a:rPr lang="en-US" altLang="ja-JP" dirty="0" err="1">
                <a:solidFill>
                  <a:sysClr val="windowText" lastClr="000000"/>
                </a:solidFill>
                <a:latin typeface="Meiryo UI" panose="020B0604030504040204" pitchFamily="50" charset="-128"/>
                <a:ea typeface="Meiryo UI" panose="020B0604030504040204" pitchFamily="50" charset="-128"/>
              </a:rPr>
              <a:t>MaaS</a:t>
            </a:r>
            <a:r>
              <a:rPr lang="ja-JP" altLang="en-US" dirty="0">
                <a:solidFill>
                  <a:sysClr val="windowText" lastClr="000000"/>
                </a:solidFill>
                <a:latin typeface="Meiryo UI" panose="020B0604030504040204" pitchFamily="50" charset="-128"/>
                <a:ea typeface="Meiryo UI" panose="020B0604030504040204" pitchFamily="50" charset="-128"/>
              </a:rPr>
              <a:t>アプリを利用した万博来場や関西一円</a:t>
            </a:r>
            <a:br>
              <a:rPr lang="en-US" altLang="ja-JP" dirty="0">
                <a:solidFill>
                  <a:sysClr val="windowText" lastClr="000000"/>
                </a:solidFill>
                <a:latin typeface="Meiryo UI" panose="020B0604030504040204" pitchFamily="50" charset="-128"/>
                <a:ea typeface="Meiryo UI" panose="020B0604030504040204" pitchFamily="50" charset="-128"/>
              </a:rPr>
            </a:br>
            <a:r>
              <a:rPr lang="ja-JP" altLang="en-US" dirty="0">
                <a:solidFill>
                  <a:sysClr val="windowText" lastClr="000000"/>
                </a:solidFill>
                <a:latin typeface="Meiryo UI" panose="020B0604030504040204" pitchFamily="50" charset="-128"/>
                <a:ea typeface="Meiryo UI" panose="020B0604030504040204" pitchFamily="50" charset="-128"/>
              </a:rPr>
              <a:t>への観光の利便性向上</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B8E992F-DA9C-011E-9005-417035D58035}"/>
              </a:ext>
            </a:extLst>
          </p:cNvPr>
          <p:cNvSpPr/>
          <p:nvPr/>
        </p:nvSpPr>
        <p:spPr>
          <a:xfrm>
            <a:off x="141094" y="659182"/>
            <a:ext cx="5400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8" name="タイトル 2">
            <a:extLst>
              <a:ext uri="{FF2B5EF4-FFF2-40B4-BE49-F238E27FC236}">
                <a16:creationId xmlns:a16="http://schemas.microsoft.com/office/drawing/2014/main" id="{FE5161F7-A22C-3E50-0857-2B3F02C04FFB}"/>
              </a:ext>
            </a:extLst>
          </p:cNvPr>
          <p:cNvSpPr txBox="1">
            <a:spLocks/>
          </p:cNvSpPr>
          <p:nvPr/>
        </p:nvSpPr>
        <p:spPr>
          <a:xfrm>
            <a:off x="745032" y="351904"/>
            <a:ext cx="6182733"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25" b="1" dirty="0">
                <a:latin typeface="BIZ UDPゴシック" panose="020B0400000000000000" pitchFamily="50" charset="-128"/>
                <a:ea typeface="BIZ UDPゴシック" panose="020B0400000000000000" pitchFamily="50" charset="-128"/>
              </a:rPr>
              <a:t>交通の円滑化</a:t>
            </a:r>
            <a:r>
              <a:rPr lang="ja-JP" altLang="en-US" sz="2000" b="1" dirty="0">
                <a:latin typeface="BIZ UDPゴシック" panose="020B0400000000000000" pitchFamily="50" charset="-128"/>
                <a:ea typeface="BIZ UDPゴシック" panose="020B0400000000000000" pitchFamily="50" charset="-128"/>
              </a:rPr>
              <a:t>～自動運転、</a:t>
            </a:r>
            <a:r>
              <a:rPr lang="en-US" altLang="ja-JP" sz="2000" b="1" dirty="0" err="1">
                <a:latin typeface="BIZ UDPゴシック" panose="020B0400000000000000" pitchFamily="50" charset="-128"/>
                <a:ea typeface="BIZ UDPゴシック" panose="020B0400000000000000" pitchFamily="50" charset="-128"/>
              </a:rPr>
              <a:t>MaaS</a:t>
            </a:r>
            <a:r>
              <a:rPr lang="ja-JP" altLang="en-US" sz="2000" b="1" dirty="0">
                <a:latin typeface="BIZ UDPゴシック" panose="020B0400000000000000" pitchFamily="50" charset="-128"/>
                <a:ea typeface="BIZ UDPゴシック" panose="020B0400000000000000" pitchFamily="50" charset="-128"/>
              </a:rPr>
              <a:t>～</a:t>
            </a:r>
            <a:endParaRPr lang="ja-JP" altLang="en-US" sz="2925" b="1" dirty="0">
              <a:latin typeface="BIZ UDPゴシック" panose="020B0400000000000000" pitchFamily="50" charset="-128"/>
              <a:ea typeface="BIZ UDPゴシック" panose="020B0400000000000000" pitchFamily="50" charset="-128"/>
            </a:endParaRPr>
          </a:p>
        </p:txBody>
      </p:sp>
      <p:pic>
        <p:nvPicPr>
          <p:cNvPr id="69" name="グラフィックス 68" descr="電球と歯車 単色塗りつぶし">
            <a:extLst>
              <a:ext uri="{FF2B5EF4-FFF2-40B4-BE49-F238E27FC236}">
                <a16:creationId xmlns:a16="http://schemas.microsoft.com/office/drawing/2014/main" id="{FFC4EBCE-E4D6-3F43-D370-BB4743B93A5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1448" y="267208"/>
            <a:ext cx="546223" cy="537617"/>
          </a:xfrm>
          <a:prstGeom prst="rect">
            <a:avLst/>
          </a:prstGeom>
        </p:spPr>
      </p:pic>
      <p:pic>
        <p:nvPicPr>
          <p:cNvPr id="90" name="図 89">
            <a:extLst>
              <a:ext uri="{FF2B5EF4-FFF2-40B4-BE49-F238E27FC236}">
                <a16:creationId xmlns:a16="http://schemas.microsoft.com/office/drawing/2014/main" id="{59A4D899-99B6-2E0B-3169-FA4BC819124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7105" y="267208"/>
            <a:ext cx="3520076" cy="1287578"/>
          </a:xfrm>
          <a:prstGeom prst="rect">
            <a:avLst/>
          </a:prstGeom>
        </p:spPr>
      </p:pic>
      <p:graphicFrame>
        <p:nvGraphicFramePr>
          <p:cNvPr id="61" name="表 17">
            <a:extLst>
              <a:ext uri="{FF2B5EF4-FFF2-40B4-BE49-F238E27FC236}">
                <a16:creationId xmlns:a16="http://schemas.microsoft.com/office/drawing/2014/main" id="{27959CD6-9795-4722-AB57-58DC6601BAE0}"/>
              </a:ext>
            </a:extLst>
          </p:cNvPr>
          <p:cNvGraphicFramePr>
            <a:graphicFrameLocks noGrp="1"/>
          </p:cNvGraphicFramePr>
          <p:nvPr/>
        </p:nvGraphicFramePr>
        <p:xfrm>
          <a:off x="208834" y="4398550"/>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66" name="直線矢印コネクタ 65">
            <a:extLst>
              <a:ext uri="{FF2B5EF4-FFF2-40B4-BE49-F238E27FC236}">
                <a16:creationId xmlns:a16="http://schemas.microsoft.com/office/drawing/2014/main" id="{B51775EE-201A-A8C5-21C1-33799F9F711E}"/>
              </a:ext>
            </a:extLst>
          </p:cNvPr>
          <p:cNvCxnSpPr>
            <a:cxnSpLocks/>
          </p:cNvCxnSpPr>
          <p:nvPr/>
        </p:nvCxnSpPr>
        <p:spPr>
          <a:xfrm>
            <a:off x="7051332" y="6094415"/>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6F59DAC6-2E4C-C5A9-5E0B-03C6814237E6}"/>
              </a:ext>
            </a:extLst>
          </p:cNvPr>
          <p:cNvGrpSpPr/>
          <p:nvPr/>
        </p:nvGrpSpPr>
        <p:grpSpPr>
          <a:xfrm>
            <a:off x="5518349" y="4312587"/>
            <a:ext cx="432000" cy="2469805"/>
            <a:chOff x="10121072" y="4502038"/>
            <a:chExt cx="432000" cy="2469805"/>
          </a:xfrm>
        </p:grpSpPr>
        <p:sp>
          <p:nvSpPr>
            <p:cNvPr id="68" name="テキスト ボックス 67">
              <a:extLst>
                <a:ext uri="{FF2B5EF4-FFF2-40B4-BE49-F238E27FC236}">
                  <a16:creationId xmlns:a16="http://schemas.microsoft.com/office/drawing/2014/main" id="{23F67610-73D0-3E7E-6FD5-B68AE6C13889}"/>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71" name="直線コネクタ 70">
              <a:extLst>
                <a:ext uri="{FF2B5EF4-FFF2-40B4-BE49-F238E27FC236}">
                  <a16:creationId xmlns:a16="http://schemas.microsoft.com/office/drawing/2014/main" id="{81DD5A2A-0729-C9CE-6CC5-33D46652BA77}"/>
                </a:ext>
              </a:extLst>
            </p:cNvPr>
            <p:cNvCxnSpPr>
              <a:stCxn id="68"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グループ化 72">
            <a:extLst>
              <a:ext uri="{FF2B5EF4-FFF2-40B4-BE49-F238E27FC236}">
                <a16:creationId xmlns:a16="http://schemas.microsoft.com/office/drawing/2014/main" id="{35495A2F-4E21-AF52-3B86-B5B57C663177}"/>
              </a:ext>
            </a:extLst>
          </p:cNvPr>
          <p:cNvGrpSpPr/>
          <p:nvPr/>
        </p:nvGrpSpPr>
        <p:grpSpPr>
          <a:xfrm>
            <a:off x="3578211" y="4312587"/>
            <a:ext cx="432000" cy="2469125"/>
            <a:chOff x="10716934" y="4502718"/>
            <a:chExt cx="432000" cy="2469125"/>
          </a:xfrm>
        </p:grpSpPr>
        <p:sp>
          <p:nvSpPr>
            <p:cNvPr id="74" name="テキスト ボックス 73">
              <a:extLst>
                <a:ext uri="{FF2B5EF4-FFF2-40B4-BE49-F238E27FC236}">
                  <a16:creationId xmlns:a16="http://schemas.microsoft.com/office/drawing/2014/main" id="{3DB55A0B-36D9-E5DD-715F-DA801B1B1700}"/>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75" name="直線コネクタ 74">
              <a:extLst>
                <a:ext uri="{FF2B5EF4-FFF2-40B4-BE49-F238E27FC236}">
                  <a16:creationId xmlns:a16="http://schemas.microsoft.com/office/drawing/2014/main" id="{B6D2035E-C91F-E45A-B282-50240E990C3A}"/>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44802D00-2794-89DF-ECC6-AE3CCC4158A9}"/>
              </a:ext>
            </a:extLst>
          </p:cNvPr>
          <p:cNvGrpSpPr/>
          <p:nvPr/>
        </p:nvGrpSpPr>
        <p:grpSpPr>
          <a:xfrm>
            <a:off x="142032" y="4134246"/>
            <a:ext cx="9646782" cy="356682"/>
            <a:chOff x="213209" y="3642567"/>
            <a:chExt cx="11755165" cy="288000"/>
          </a:xfrm>
        </p:grpSpPr>
        <p:sp>
          <p:nvSpPr>
            <p:cNvPr id="84" name="ホームベース 5">
              <a:extLst>
                <a:ext uri="{FF2B5EF4-FFF2-40B4-BE49-F238E27FC236}">
                  <a16:creationId xmlns:a16="http://schemas.microsoft.com/office/drawing/2014/main" id="{94CD05BF-7B1B-5C1E-075E-C081AAE237FC}"/>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87" name="ホームベース 5">
              <a:extLst>
                <a:ext uri="{FF2B5EF4-FFF2-40B4-BE49-F238E27FC236}">
                  <a16:creationId xmlns:a16="http://schemas.microsoft.com/office/drawing/2014/main" id="{75917152-8590-F023-CF2E-C78F676FD400}"/>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88" name="ホームベース 5">
              <a:extLst>
                <a:ext uri="{FF2B5EF4-FFF2-40B4-BE49-F238E27FC236}">
                  <a16:creationId xmlns:a16="http://schemas.microsoft.com/office/drawing/2014/main" id="{5B219441-9C46-58DD-EE7B-AB90A082F9A7}"/>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06" name="テキスト ボックス 105">
            <a:extLst>
              <a:ext uri="{FF2B5EF4-FFF2-40B4-BE49-F238E27FC236}">
                <a16:creationId xmlns:a16="http://schemas.microsoft.com/office/drawing/2014/main" id="{5F3C64C3-0ED9-C2B3-34F2-9734B8CE720F}"/>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grpSp>
        <p:nvGrpSpPr>
          <p:cNvPr id="109" name="グループ化 108">
            <a:extLst>
              <a:ext uri="{FF2B5EF4-FFF2-40B4-BE49-F238E27FC236}">
                <a16:creationId xmlns:a16="http://schemas.microsoft.com/office/drawing/2014/main" id="{F26CACAB-FF9A-B870-1BE8-6E629430096A}"/>
              </a:ext>
            </a:extLst>
          </p:cNvPr>
          <p:cNvGrpSpPr/>
          <p:nvPr/>
        </p:nvGrpSpPr>
        <p:grpSpPr>
          <a:xfrm flipV="1">
            <a:off x="380201" y="5169915"/>
            <a:ext cx="6696000" cy="45719"/>
            <a:chOff x="360591" y="5215634"/>
            <a:chExt cx="6579017" cy="0"/>
          </a:xfrm>
        </p:grpSpPr>
        <p:cxnSp>
          <p:nvCxnSpPr>
            <p:cNvPr id="110" name="直線矢印コネクタ 109">
              <a:extLst>
                <a:ext uri="{FF2B5EF4-FFF2-40B4-BE49-F238E27FC236}">
                  <a16:creationId xmlns:a16="http://schemas.microsoft.com/office/drawing/2014/main" id="{1A2325D2-DEC0-EFAB-527C-E20CB9230276}"/>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9F9DF49A-4A7F-465B-13B5-3AB49B695BCA}"/>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50A50A9A-9C22-4181-E812-CFD29DE6B910}"/>
              </a:ext>
            </a:extLst>
          </p:cNvPr>
          <p:cNvGrpSpPr/>
          <p:nvPr/>
        </p:nvGrpSpPr>
        <p:grpSpPr>
          <a:xfrm>
            <a:off x="322997" y="6102643"/>
            <a:ext cx="6768000" cy="49839"/>
            <a:chOff x="505451" y="5041702"/>
            <a:chExt cx="10717255" cy="0"/>
          </a:xfrm>
        </p:grpSpPr>
        <p:cxnSp>
          <p:nvCxnSpPr>
            <p:cNvPr id="114" name="直線矢印コネクタ 113">
              <a:extLst>
                <a:ext uri="{FF2B5EF4-FFF2-40B4-BE49-F238E27FC236}">
                  <a16:creationId xmlns:a16="http://schemas.microsoft.com/office/drawing/2014/main" id="{6FFF708B-CC30-411E-8031-495F80953B5B}"/>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A6F197BD-54E5-B8F3-10B9-14F67876F820}"/>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118" name="四角形: 角を丸くする 117">
            <a:extLst>
              <a:ext uri="{FF2B5EF4-FFF2-40B4-BE49-F238E27FC236}">
                <a16:creationId xmlns:a16="http://schemas.microsoft.com/office/drawing/2014/main" id="{96841D6A-9ECA-A3FC-8600-A79047C6BDB0}"/>
              </a:ext>
            </a:extLst>
          </p:cNvPr>
          <p:cNvSpPr/>
          <p:nvPr/>
        </p:nvSpPr>
        <p:spPr>
          <a:xfrm>
            <a:off x="7179372" y="599120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1" name="テキスト ボックス 150">
            <a:extLst>
              <a:ext uri="{FF2B5EF4-FFF2-40B4-BE49-F238E27FC236}">
                <a16:creationId xmlns:a16="http://schemas.microsoft.com/office/drawing/2014/main" id="{3BA585A9-32C8-0AFE-B00C-987B7F42735B}"/>
              </a:ext>
            </a:extLst>
          </p:cNvPr>
          <p:cNvSpPr txBox="1"/>
          <p:nvPr/>
        </p:nvSpPr>
        <p:spPr>
          <a:xfrm>
            <a:off x="266818" y="4562770"/>
            <a:ext cx="917001" cy="296183"/>
          </a:xfrm>
          <a:prstGeom prst="roundRect">
            <a:avLst/>
          </a:prstGeom>
        </p:spPr>
        <p:style>
          <a:lnRef idx="2">
            <a:schemeClr val="accent1"/>
          </a:lnRef>
          <a:fillRef idx="1">
            <a:schemeClr val="lt1"/>
          </a:fillRef>
          <a:effectRef idx="0">
            <a:schemeClr val="accent1"/>
          </a:effectRef>
          <a:fontRef idx="minor">
            <a:schemeClr val="dk1"/>
          </a:fontRef>
        </p:style>
        <p:txBody>
          <a:bodyPr wrap="none" rtlCol="0" anchor="ctr" anchorCtr="0">
            <a:noAutofit/>
          </a:bodyPr>
          <a:lstStyle/>
          <a:p>
            <a:pPr algn="ctr"/>
            <a:r>
              <a:rPr kumimoji="1" lang="ja-JP" altLang="en-US" sz="1200" dirty="0">
                <a:latin typeface="BIZ UDPゴシック" panose="020B0400000000000000" pitchFamily="50" charset="-128"/>
                <a:ea typeface="BIZ UDPゴシック" panose="020B0400000000000000" pitchFamily="50" charset="-128"/>
              </a:rPr>
              <a:t>自動運転</a:t>
            </a:r>
          </a:p>
        </p:txBody>
      </p:sp>
      <p:sp>
        <p:nvSpPr>
          <p:cNvPr id="152" name="テキスト ボックス 151">
            <a:extLst>
              <a:ext uri="{FF2B5EF4-FFF2-40B4-BE49-F238E27FC236}">
                <a16:creationId xmlns:a16="http://schemas.microsoft.com/office/drawing/2014/main" id="{EF9D576F-830D-C694-7E49-6AFFF25E3D7C}"/>
              </a:ext>
            </a:extLst>
          </p:cNvPr>
          <p:cNvSpPr txBox="1"/>
          <p:nvPr/>
        </p:nvSpPr>
        <p:spPr>
          <a:xfrm>
            <a:off x="265421" y="5404888"/>
            <a:ext cx="917001" cy="296182"/>
          </a:xfrm>
          <a:prstGeom prst="roundRect">
            <a:avLst/>
          </a:prstGeom>
        </p:spPr>
        <p:style>
          <a:lnRef idx="2">
            <a:schemeClr val="accent1"/>
          </a:lnRef>
          <a:fillRef idx="1">
            <a:schemeClr val="lt1"/>
          </a:fillRef>
          <a:effectRef idx="0">
            <a:schemeClr val="accent1"/>
          </a:effectRef>
          <a:fontRef idx="minor">
            <a:schemeClr val="dk1"/>
          </a:fontRef>
        </p:style>
        <p:txBody>
          <a:bodyPr wrap="none" rtlCol="0" anchor="ctr" anchorCtr="0">
            <a:noAutofit/>
          </a:bodyPr>
          <a:lstStyle/>
          <a:p>
            <a:pPr algn="ctr"/>
            <a:r>
              <a:rPr lang="en-US" altLang="ja-JP" sz="1200" dirty="0" err="1">
                <a:latin typeface="BIZ UDPゴシック" panose="020B0400000000000000" pitchFamily="50" charset="-128"/>
                <a:ea typeface="BIZ UDPゴシック" panose="020B0400000000000000" pitchFamily="50" charset="-128"/>
              </a:rPr>
              <a:t>MaaS</a:t>
            </a:r>
            <a:endParaRPr kumimoji="1" lang="ja-JP" altLang="en-US" sz="1200" dirty="0">
              <a:latin typeface="BIZ UDPゴシック" panose="020B0400000000000000" pitchFamily="50" charset="-128"/>
              <a:ea typeface="BIZ UDPゴシック" panose="020B0400000000000000" pitchFamily="50" charset="-128"/>
            </a:endParaRPr>
          </a:p>
        </p:txBody>
      </p:sp>
      <p:grpSp>
        <p:nvGrpSpPr>
          <p:cNvPr id="154" name="グループ化 153">
            <a:extLst>
              <a:ext uri="{FF2B5EF4-FFF2-40B4-BE49-F238E27FC236}">
                <a16:creationId xmlns:a16="http://schemas.microsoft.com/office/drawing/2014/main" id="{2F2CEF53-6583-EC55-91A1-FDB952416809}"/>
              </a:ext>
            </a:extLst>
          </p:cNvPr>
          <p:cNvGrpSpPr/>
          <p:nvPr/>
        </p:nvGrpSpPr>
        <p:grpSpPr>
          <a:xfrm>
            <a:off x="1157604" y="4550256"/>
            <a:ext cx="1713471" cy="384721"/>
            <a:chOff x="2190568" y="5274629"/>
            <a:chExt cx="1713471" cy="446421"/>
          </a:xfrm>
        </p:grpSpPr>
        <p:sp>
          <p:nvSpPr>
            <p:cNvPr id="155" name="吹き出し: 角を丸めた四角形 154">
              <a:extLst>
                <a:ext uri="{FF2B5EF4-FFF2-40B4-BE49-F238E27FC236}">
                  <a16:creationId xmlns:a16="http://schemas.microsoft.com/office/drawing/2014/main" id="{AED14153-56FC-1B5D-E82D-813161861F9A}"/>
                </a:ext>
              </a:extLst>
            </p:cNvPr>
            <p:cNvSpPr/>
            <p:nvPr/>
          </p:nvSpPr>
          <p:spPr>
            <a:xfrm>
              <a:off x="2327612" y="5345735"/>
              <a:ext cx="1576427" cy="363431"/>
            </a:xfrm>
            <a:prstGeom prst="wedgeRoundRectCallout">
              <a:avLst>
                <a:gd name="adj1" fmla="val -82167"/>
                <a:gd name="adj2" fmla="val 94637"/>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269875" algn="ctr"/>
              <a:r>
                <a:rPr lang="ja-JP" altLang="en-US" sz="813" b="1" dirty="0">
                  <a:solidFill>
                    <a:schemeClr val="tx1"/>
                  </a:solidFill>
                  <a:latin typeface="Meiryo UI"/>
                  <a:ea typeface="Meiryo UI"/>
                  <a:sym typeface="Calibri"/>
                </a:rPr>
                <a:t>舞洲駐車場ルート</a:t>
              </a:r>
            </a:p>
            <a:p>
              <a:pPr indent="182563" algn="ctr"/>
              <a:r>
                <a:rPr lang="ja-JP" altLang="en-US" sz="813" b="1" dirty="0">
                  <a:solidFill>
                    <a:schemeClr val="tx1"/>
                  </a:solidFill>
                  <a:latin typeface="Meiryo UI"/>
                  <a:ea typeface="Meiryo UI"/>
                  <a:sym typeface="Calibri"/>
                </a:rPr>
                <a:t>実証実験</a:t>
              </a:r>
              <a:endParaRPr lang="en-US" altLang="ja-JP" sz="813" b="1" dirty="0">
                <a:solidFill>
                  <a:schemeClr val="tx1"/>
                </a:solidFill>
                <a:latin typeface="Meiryo UI"/>
                <a:ea typeface="Meiryo UI"/>
                <a:sym typeface="Calibri"/>
              </a:endParaRPr>
            </a:p>
          </p:txBody>
        </p:sp>
        <p:sp>
          <p:nvSpPr>
            <p:cNvPr id="156" name="テキスト ボックス 155">
              <a:extLst>
                <a:ext uri="{FF2B5EF4-FFF2-40B4-BE49-F238E27FC236}">
                  <a16:creationId xmlns:a16="http://schemas.microsoft.com/office/drawing/2014/main" id="{9169E31E-9559-FFC6-3D8F-4FC67D4D0E2D}"/>
                </a:ext>
              </a:extLst>
            </p:cNvPr>
            <p:cNvSpPr txBox="1"/>
            <p:nvPr/>
          </p:nvSpPr>
          <p:spPr>
            <a:xfrm>
              <a:off x="2190568" y="5274629"/>
              <a:ext cx="986240" cy="446421"/>
            </a:xfrm>
            <a:prstGeom prst="rect">
              <a:avLst/>
            </a:prstGeom>
            <a:noFill/>
          </p:spPr>
          <p:txBody>
            <a:bodyPr wrap="square" rtlCol="0" anchor="ctr">
              <a:spAutoFit/>
            </a:bodyPr>
            <a:lstStyle/>
            <a:p>
              <a:pPr algn="ctr"/>
              <a:r>
                <a:rPr lang="ja-JP" altLang="en-US" sz="1900" b="1" dirty="0">
                  <a:solidFill>
                    <a:srgbClr val="FF0000"/>
                  </a:solidFill>
                  <a:latin typeface="BIZ UDPゴシック" panose="020B0400000000000000" pitchFamily="50" charset="-128"/>
                  <a:ea typeface="BIZ UDPゴシック" panose="020B0400000000000000" pitchFamily="50" charset="-128"/>
                </a:rPr>
                <a:t>❹～</a:t>
              </a:r>
            </a:p>
          </p:txBody>
        </p:sp>
      </p:grpSp>
      <p:sp>
        <p:nvSpPr>
          <p:cNvPr id="159" name="四角形: 角を丸くする 158">
            <a:extLst>
              <a:ext uri="{FF2B5EF4-FFF2-40B4-BE49-F238E27FC236}">
                <a16:creationId xmlns:a16="http://schemas.microsoft.com/office/drawing/2014/main" id="{A621CD01-FBA4-D10B-153E-B6E57921064A}"/>
              </a:ext>
            </a:extLst>
          </p:cNvPr>
          <p:cNvSpPr/>
          <p:nvPr/>
        </p:nvSpPr>
        <p:spPr>
          <a:xfrm>
            <a:off x="393748" y="5136310"/>
            <a:ext cx="6423564" cy="169871"/>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6" name="図 165">
            <a:extLst>
              <a:ext uri="{FF2B5EF4-FFF2-40B4-BE49-F238E27FC236}">
                <a16:creationId xmlns:a16="http://schemas.microsoft.com/office/drawing/2014/main" id="{F3298D85-49D0-2DB9-1DAC-041832CB4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683" y="5972764"/>
            <a:ext cx="204527" cy="204527"/>
          </a:xfrm>
          <a:prstGeom prst="rect">
            <a:avLst/>
          </a:prstGeom>
        </p:spPr>
      </p:pic>
      <p:sp>
        <p:nvSpPr>
          <p:cNvPr id="167" name="吹き出し: 角を丸めた四角形 166">
            <a:extLst>
              <a:ext uri="{FF2B5EF4-FFF2-40B4-BE49-F238E27FC236}">
                <a16:creationId xmlns:a16="http://schemas.microsoft.com/office/drawing/2014/main" id="{555D4494-764E-5786-C798-39EB18323CB5}"/>
              </a:ext>
            </a:extLst>
          </p:cNvPr>
          <p:cNvSpPr/>
          <p:nvPr/>
        </p:nvSpPr>
        <p:spPr>
          <a:xfrm>
            <a:off x="444559" y="6221890"/>
            <a:ext cx="1982265" cy="243464"/>
          </a:xfrm>
          <a:prstGeom prst="wedgeRoundRectCallout">
            <a:avLst>
              <a:gd name="adj1" fmla="val -50584"/>
              <a:gd name="adj2" fmla="val -72438"/>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altLang="ja-JP" sz="813" b="1" dirty="0">
                <a:solidFill>
                  <a:schemeClr val="tx1"/>
                </a:solidFill>
                <a:latin typeface="Meiryo UI"/>
                <a:ea typeface="Meiryo UI"/>
                <a:sym typeface="Calibri"/>
              </a:rPr>
              <a:t>2023.9</a:t>
            </a:r>
            <a:r>
              <a:rPr lang="ja-JP" altLang="en-US" sz="813" b="1" dirty="0">
                <a:solidFill>
                  <a:schemeClr val="tx1"/>
                </a:solidFill>
                <a:latin typeface="Meiryo UI"/>
                <a:ea typeface="Meiryo UI"/>
                <a:sym typeface="Calibri"/>
              </a:rPr>
              <a:t>　</a:t>
            </a:r>
            <a:r>
              <a:rPr lang="en-US" altLang="ja-JP" sz="813" b="1" dirty="0">
                <a:solidFill>
                  <a:schemeClr val="tx1"/>
                </a:solidFill>
                <a:latin typeface="Meiryo UI"/>
                <a:ea typeface="Meiryo UI"/>
                <a:sym typeface="Calibri"/>
              </a:rPr>
              <a:t>KANSAI </a:t>
            </a:r>
            <a:r>
              <a:rPr lang="en-US" altLang="ja-JP" sz="813" b="1" dirty="0" err="1">
                <a:solidFill>
                  <a:schemeClr val="tx1"/>
                </a:solidFill>
                <a:latin typeface="Meiryo UI"/>
                <a:ea typeface="Meiryo UI"/>
                <a:sym typeface="Calibri"/>
              </a:rPr>
              <a:t>MaaS</a:t>
            </a:r>
            <a:r>
              <a:rPr lang="ja-JP" altLang="en-US" sz="813" b="1" dirty="0">
                <a:solidFill>
                  <a:schemeClr val="tx1"/>
                </a:solidFill>
                <a:latin typeface="Meiryo UI"/>
                <a:ea typeface="Meiryo UI"/>
                <a:sym typeface="Calibri"/>
              </a:rPr>
              <a:t>アプリ　リリース　</a:t>
            </a:r>
            <a:endParaRPr lang="en-US" altLang="ja-JP" sz="813" b="1" dirty="0">
              <a:solidFill>
                <a:schemeClr val="tx1"/>
              </a:solidFill>
              <a:latin typeface="Meiryo UI"/>
              <a:ea typeface="Meiryo UI"/>
              <a:sym typeface="Calibri"/>
            </a:endParaRPr>
          </a:p>
        </p:txBody>
      </p:sp>
      <p:grpSp>
        <p:nvGrpSpPr>
          <p:cNvPr id="170" name="グループ化 169">
            <a:extLst>
              <a:ext uri="{FF2B5EF4-FFF2-40B4-BE49-F238E27FC236}">
                <a16:creationId xmlns:a16="http://schemas.microsoft.com/office/drawing/2014/main" id="{494C020E-AA4D-340F-2AC4-E5E58CE9E8B5}"/>
              </a:ext>
            </a:extLst>
          </p:cNvPr>
          <p:cNvGrpSpPr/>
          <p:nvPr/>
        </p:nvGrpSpPr>
        <p:grpSpPr>
          <a:xfrm>
            <a:off x="4968524" y="5620666"/>
            <a:ext cx="1678600" cy="243464"/>
            <a:chOff x="9721070" y="1720054"/>
            <a:chExt cx="1678600" cy="243464"/>
          </a:xfrm>
        </p:grpSpPr>
        <p:sp>
          <p:nvSpPr>
            <p:cNvPr id="171" name="吹き出し: 角を丸めた四角形 170">
              <a:extLst>
                <a:ext uri="{FF2B5EF4-FFF2-40B4-BE49-F238E27FC236}">
                  <a16:creationId xmlns:a16="http://schemas.microsoft.com/office/drawing/2014/main" id="{DFBDB89F-EA84-DE5D-EC4A-4BCD558DFC2F}"/>
                </a:ext>
              </a:extLst>
            </p:cNvPr>
            <p:cNvSpPr/>
            <p:nvPr/>
          </p:nvSpPr>
          <p:spPr>
            <a:xfrm>
              <a:off x="9721070" y="1720054"/>
              <a:ext cx="1678600" cy="243464"/>
            </a:xfrm>
            <a:prstGeom prst="wedgeRoundRectCallout">
              <a:avLst>
                <a:gd name="adj1" fmla="val -6038"/>
                <a:gd name="adj2" fmla="val 112252"/>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r>
                <a:rPr lang="ja-JP" altLang="en-US" sz="813" b="1" dirty="0">
                  <a:solidFill>
                    <a:schemeClr val="tx1"/>
                  </a:solidFill>
                  <a:latin typeface="Meiryo UI"/>
                  <a:ea typeface="Meiryo UI"/>
                  <a:sym typeface="Calibri"/>
                </a:rPr>
                <a:t>電子チケットサービスの開始</a:t>
              </a:r>
              <a:endParaRPr lang="en-US" altLang="ja-JP" sz="813" b="1" dirty="0">
                <a:solidFill>
                  <a:schemeClr val="tx1"/>
                </a:solidFill>
                <a:latin typeface="Meiryo UI"/>
                <a:ea typeface="Meiryo UI"/>
                <a:sym typeface="Calibri"/>
              </a:endParaRPr>
            </a:p>
          </p:txBody>
        </p:sp>
        <p:sp>
          <p:nvSpPr>
            <p:cNvPr id="172" name="楕円 171">
              <a:extLst>
                <a:ext uri="{FF2B5EF4-FFF2-40B4-BE49-F238E27FC236}">
                  <a16:creationId xmlns:a16="http://schemas.microsoft.com/office/drawing/2014/main" id="{BCBB7634-57AD-4B4C-3440-AEDF926E370F}"/>
                </a:ext>
              </a:extLst>
            </p:cNvPr>
            <p:cNvSpPr/>
            <p:nvPr/>
          </p:nvSpPr>
          <p:spPr>
            <a:xfrm>
              <a:off x="9773444" y="1744693"/>
              <a:ext cx="215596" cy="2155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ja-JP" altLang="en-US" sz="1400" b="1" dirty="0"/>
                <a:t>冬</a:t>
              </a:r>
            </a:p>
          </p:txBody>
        </p:sp>
      </p:grpSp>
      <p:sp>
        <p:nvSpPr>
          <p:cNvPr id="174" name="吹き出し: 角を丸めた四角形 173">
            <a:extLst>
              <a:ext uri="{FF2B5EF4-FFF2-40B4-BE49-F238E27FC236}">
                <a16:creationId xmlns:a16="http://schemas.microsoft.com/office/drawing/2014/main" id="{A40E82A4-DFF4-A885-02C8-A65483024A72}"/>
              </a:ext>
            </a:extLst>
          </p:cNvPr>
          <p:cNvSpPr/>
          <p:nvPr/>
        </p:nvSpPr>
        <p:spPr>
          <a:xfrm>
            <a:off x="2540748" y="5614932"/>
            <a:ext cx="2096345" cy="322339"/>
          </a:xfrm>
          <a:prstGeom prst="wedgeRoundRectCallout">
            <a:avLst>
              <a:gd name="adj1" fmla="val -362"/>
              <a:gd name="adj2" fmla="val 71353"/>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algn="r"/>
            <a:r>
              <a:rPr lang="ja-JP" altLang="en-US" sz="813" b="1" dirty="0">
                <a:solidFill>
                  <a:schemeClr val="tx1"/>
                </a:solidFill>
                <a:latin typeface="Meiryo UI"/>
                <a:ea typeface="Meiryo UI"/>
                <a:sym typeface="Calibri"/>
              </a:rPr>
              <a:t>万博シャトルバス　予約・決済機能実装</a:t>
            </a:r>
            <a:endParaRPr lang="en-US" altLang="ja-JP" sz="813" b="1" dirty="0">
              <a:solidFill>
                <a:schemeClr val="tx1"/>
              </a:solidFill>
              <a:latin typeface="Meiryo UI"/>
              <a:ea typeface="Meiryo UI"/>
              <a:sym typeface="Calibri"/>
            </a:endParaRPr>
          </a:p>
          <a:p>
            <a:pPr algn="r"/>
            <a:r>
              <a:rPr lang="ja-JP" altLang="en-US" sz="813" b="1" dirty="0">
                <a:solidFill>
                  <a:schemeClr val="tx1"/>
                </a:solidFill>
                <a:latin typeface="Meiryo UI"/>
                <a:ea typeface="Meiryo UI"/>
                <a:sym typeface="Calibri"/>
              </a:rPr>
              <a:t>英語での観光情報等の提供開始   </a:t>
            </a:r>
            <a:r>
              <a:rPr lang="ja-JP" altLang="en-US" sz="813" b="1" dirty="0">
                <a:solidFill>
                  <a:schemeClr val="bg1"/>
                </a:solidFill>
                <a:latin typeface="Meiryo UI"/>
                <a:ea typeface="Meiryo UI"/>
                <a:sym typeface="Calibri"/>
              </a:rPr>
              <a:t>＿</a:t>
            </a:r>
            <a:r>
              <a:rPr lang="ja-JP" altLang="en-US" sz="813" b="1" dirty="0">
                <a:solidFill>
                  <a:schemeClr val="tx1"/>
                </a:solidFill>
                <a:latin typeface="Meiryo UI"/>
                <a:ea typeface="Meiryo UI"/>
                <a:sym typeface="Calibri"/>
              </a:rPr>
              <a:t>　　　</a:t>
            </a:r>
            <a:endParaRPr lang="en-US" altLang="ja-JP" sz="813" b="1" dirty="0">
              <a:solidFill>
                <a:schemeClr val="tx1"/>
              </a:solidFill>
              <a:latin typeface="Meiryo UI"/>
              <a:ea typeface="Meiryo UI"/>
              <a:sym typeface="Calibri"/>
            </a:endParaRPr>
          </a:p>
        </p:txBody>
      </p:sp>
      <p:sp>
        <p:nvSpPr>
          <p:cNvPr id="177" name="四角形: 角を丸くする 176">
            <a:extLst>
              <a:ext uri="{FF2B5EF4-FFF2-40B4-BE49-F238E27FC236}">
                <a16:creationId xmlns:a16="http://schemas.microsoft.com/office/drawing/2014/main" id="{E0110C4E-B490-F5AA-7847-17A0C20ADB06}"/>
              </a:ext>
            </a:extLst>
          </p:cNvPr>
          <p:cNvSpPr/>
          <p:nvPr/>
        </p:nvSpPr>
        <p:spPr>
          <a:xfrm>
            <a:off x="5259708" y="6031383"/>
            <a:ext cx="1573059" cy="14590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楕円 58">
            <a:extLst>
              <a:ext uri="{FF2B5EF4-FFF2-40B4-BE49-F238E27FC236}">
                <a16:creationId xmlns:a16="http://schemas.microsoft.com/office/drawing/2014/main" id="{7490986F-E5ED-4408-AC05-F2687A9974A6}"/>
              </a:ext>
            </a:extLst>
          </p:cNvPr>
          <p:cNvSpPr/>
          <p:nvPr/>
        </p:nvSpPr>
        <p:spPr>
          <a:xfrm>
            <a:off x="6157106" y="1620573"/>
            <a:ext cx="3440071" cy="2541707"/>
          </a:xfrm>
          <a:prstGeom prst="ellipse">
            <a:avLst/>
          </a:prstGeom>
          <a:solidFill>
            <a:srgbClr val="93CEE2">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4" name="図 63">
            <a:extLst>
              <a:ext uri="{FF2B5EF4-FFF2-40B4-BE49-F238E27FC236}">
                <a16:creationId xmlns:a16="http://schemas.microsoft.com/office/drawing/2014/main" id="{DA8FE079-CDBE-2412-F4C7-BA524DE224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0157" y="6002421"/>
            <a:ext cx="204527" cy="204527"/>
          </a:xfrm>
          <a:prstGeom prst="rect">
            <a:avLst/>
          </a:prstGeom>
        </p:spPr>
      </p:pic>
      <p:sp>
        <p:nvSpPr>
          <p:cNvPr id="70" name="テキスト ボックス 69">
            <a:extLst>
              <a:ext uri="{FF2B5EF4-FFF2-40B4-BE49-F238E27FC236}">
                <a16:creationId xmlns:a16="http://schemas.microsoft.com/office/drawing/2014/main" id="{9EA2A4F4-6F64-BCB0-5EB9-439CFF55117E}"/>
              </a:ext>
            </a:extLst>
          </p:cNvPr>
          <p:cNvSpPr txBox="1"/>
          <p:nvPr/>
        </p:nvSpPr>
        <p:spPr>
          <a:xfrm>
            <a:off x="2636576" y="5568926"/>
            <a:ext cx="234499" cy="369332"/>
          </a:xfrm>
          <a:prstGeom prst="rect">
            <a:avLst/>
          </a:prstGeom>
          <a:noFill/>
        </p:spPr>
        <p:txBody>
          <a:bodyPr wrap="square" rtlCol="0" anchor="ctr">
            <a:spAutoFit/>
          </a:bodyPr>
          <a:lstStyle/>
          <a:p>
            <a:pPr algn="ctr"/>
            <a:r>
              <a:rPr lang="ja-JP" altLang="en-US" b="1" dirty="0">
                <a:solidFill>
                  <a:srgbClr val="FF0000"/>
                </a:solidFill>
                <a:latin typeface="BIZ UDPゴシック" panose="020B0400000000000000" pitchFamily="50" charset="-128"/>
                <a:ea typeface="BIZ UDPゴシック" panose="020B0400000000000000" pitchFamily="50" charset="-128"/>
              </a:rPr>
              <a:t>❿</a:t>
            </a:r>
          </a:p>
        </p:txBody>
      </p:sp>
      <p:pic>
        <p:nvPicPr>
          <p:cNvPr id="144" name="図 143">
            <a:extLst>
              <a:ext uri="{FF2B5EF4-FFF2-40B4-BE49-F238E27FC236}">
                <a16:creationId xmlns:a16="http://schemas.microsoft.com/office/drawing/2014/main" id="{10C44B50-AB97-4B3D-A609-8986DDE763F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74728" y="1676939"/>
            <a:ext cx="3254699" cy="2222729"/>
          </a:xfrm>
          <a:prstGeom prst="rect">
            <a:avLst/>
          </a:prstGeom>
          <a:ln>
            <a:noFill/>
          </a:ln>
        </p:spPr>
      </p:pic>
      <p:sp>
        <p:nvSpPr>
          <p:cNvPr id="157" name="四角形: 角を丸くする 156">
            <a:extLst>
              <a:ext uri="{FF2B5EF4-FFF2-40B4-BE49-F238E27FC236}">
                <a16:creationId xmlns:a16="http://schemas.microsoft.com/office/drawing/2014/main" id="{681AA965-EBCE-427F-AF62-7E3D4D345EB9}"/>
              </a:ext>
            </a:extLst>
          </p:cNvPr>
          <p:cNvSpPr/>
          <p:nvPr/>
        </p:nvSpPr>
        <p:spPr>
          <a:xfrm>
            <a:off x="7179371" y="5115342"/>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9" name="グループ化 168">
            <a:extLst>
              <a:ext uri="{FF2B5EF4-FFF2-40B4-BE49-F238E27FC236}">
                <a16:creationId xmlns:a16="http://schemas.microsoft.com/office/drawing/2014/main" id="{0CEB7B12-AFE8-49CB-B2D2-3E286C214E6F}"/>
              </a:ext>
            </a:extLst>
          </p:cNvPr>
          <p:cNvGrpSpPr/>
          <p:nvPr/>
        </p:nvGrpSpPr>
        <p:grpSpPr>
          <a:xfrm>
            <a:off x="5283945" y="4549361"/>
            <a:ext cx="1834242" cy="377560"/>
            <a:chOff x="4278562" y="5080900"/>
            <a:chExt cx="1713878" cy="438110"/>
          </a:xfrm>
        </p:grpSpPr>
        <p:sp>
          <p:nvSpPr>
            <p:cNvPr id="173" name="吹き出し: 角を丸めた四角形 172">
              <a:extLst>
                <a:ext uri="{FF2B5EF4-FFF2-40B4-BE49-F238E27FC236}">
                  <a16:creationId xmlns:a16="http://schemas.microsoft.com/office/drawing/2014/main" id="{876C9F06-D464-4AAF-88F7-395D075286D9}"/>
                </a:ext>
              </a:extLst>
            </p:cNvPr>
            <p:cNvSpPr/>
            <p:nvPr/>
          </p:nvSpPr>
          <p:spPr>
            <a:xfrm>
              <a:off x="4496459" y="5164400"/>
              <a:ext cx="1495981" cy="354610"/>
            </a:xfrm>
            <a:prstGeom prst="wedgeRoundRectCallout">
              <a:avLst>
                <a:gd name="adj1" fmla="val -4381"/>
                <a:gd name="adj2" fmla="val 10677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182563" algn="ctr"/>
              <a:r>
                <a:rPr lang="ja-JP" altLang="en-US" sz="813" b="1" dirty="0">
                  <a:solidFill>
                    <a:schemeClr val="tx1"/>
                  </a:solidFill>
                  <a:latin typeface="Meiryo UI"/>
                  <a:ea typeface="Meiryo UI"/>
                  <a:sym typeface="Calibri"/>
                </a:rPr>
                <a:t>万博会場内外周ルート</a:t>
              </a:r>
            </a:p>
            <a:p>
              <a:pPr indent="182563" algn="ctr"/>
              <a:r>
                <a:rPr lang="ja-JP" altLang="en-US" sz="813" b="1" dirty="0">
                  <a:solidFill>
                    <a:schemeClr val="tx1"/>
                  </a:solidFill>
                  <a:latin typeface="Meiryo UI"/>
                  <a:ea typeface="Meiryo UI"/>
                  <a:sym typeface="Calibri"/>
                </a:rPr>
                <a:t>実証実験　</a:t>
              </a:r>
              <a:endParaRPr lang="en-US" altLang="ja-JP" sz="813" b="1" dirty="0">
                <a:solidFill>
                  <a:schemeClr val="tx1"/>
                </a:solidFill>
                <a:latin typeface="Meiryo UI"/>
                <a:ea typeface="Meiryo UI"/>
                <a:sym typeface="Calibri"/>
              </a:endParaRPr>
            </a:p>
          </p:txBody>
        </p:sp>
        <p:sp>
          <p:nvSpPr>
            <p:cNvPr id="175" name="テキスト ボックス 174">
              <a:extLst>
                <a:ext uri="{FF2B5EF4-FFF2-40B4-BE49-F238E27FC236}">
                  <a16:creationId xmlns:a16="http://schemas.microsoft.com/office/drawing/2014/main" id="{86AA293B-042F-4F96-B154-CBD3DD8D9E53}"/>
                </a:ext>
              </a:extLst>
            </p:cNvPr>
            <p:cNvSpPr txBox="1"/>
            <p:nvPr/>
          </p:nvSpPr>
          <p:spPr>
            <a:xfrm>
              <a:off x="4278562" y="5080900"/>
              <a:ext cx="986240" cy="428562"/>
            </a:xfrm>
            <a:prstGeom prst="rect">
              <a:avLst/>
            </a:prstGeom>
            <a:noFill/>
          </p:spPr>
          <p:txBody>
            <a:bodyPr wrap="square" rtlCol="0" anchor="ctr">
              <a:spAutoFit/>
            </a:bodyPr>
            <a:lstStyle/>
            <a:p>
              <a:pPr algn="ctr"/>
              <a:r>
                <a:rPr lang="ja-JP" altLang="en-US" b="1" dirty="0">
                  <a:solidFill>
                    <a:srgbClr val="FF0000"/>
                  </a:solidFill>
                  <a:latin typeface="BIZ UDPゴシック" panose="020B0400000000000000" pitchFamily="50" charset="-128"/>
                  <a:ea typeface="BIZ UDPゴシック" panose="020B0400000000000000" pitchFamily="50" charset="-128"/>
                </a:rPr>
                <a:t>❷～</a:t>
              </a:r>
            </a:p>
          </p:txBody>
        </p:sp>
      </p:grpSp>
      <p:grpSp>
        <p:nvGrpSpPr>
          <p:cNvPr id="183" name="グループ化 182">
            <a:extLst>
              <a:ext uri="{FF2B5EF4-FFF2-40B4-BE49-F238E27FC236}">
                <a16:creationId xmlns:a16="http://schemas.microsoft.com/office/drawing/2014/main" id="{4E03DFEA-8C7D-4964-B0A7-978733B108ED}"/>
              </a:ext>
            </a:extLst>
          </p:cNvPr>
          <p:cNvGrpSpPr/>
          <p:nvPr/>
        </p:nvGrpSpPr>
        <p:grpSpPr>
          <a:xfrm>
            <a:off x="3412355" y="4578514"/>
            <a:ext cx="2029617" cy="390491"/>
            <a:chOff x="2240305" y="5189840"/>
            <a:chExt cx="1896433" cy="453115"/>
          </a:xfrm>
        </p:grpSpPr>
        <p:sp>
          <p:nvSpPr>
            <p:cNvPr id="184" name="吹き出し: 角を丸めた四角形 183">
              <a:extLst>
                <a:ext uri="{FF2B5EF4-FFF2-40B4-BE49-F238E27FC236}">
                  <a16:creationId xmlns:a16="http://schemas.microsoft.com/office/drawing/2014/main" id="{AC8D004E-2621-4E21-B774-351F393ADE8F}"/>
                </a:ext>
              </a:extLst>
            </p:cNvPr>
            <p:cNvSpPr/>
            <p:nvPr/>
          </p:nvSpPr>
          <p:spPr>
            <a:xfrm>
              <a:off x="2351247" y="5189840"/>
              <a:ext cx="1785491" cy="453115"/>
            </a:xfrm>
            <a:prstGeom prst="wedgeRoundRectCallout">
              <a:avLst>
                <a:gd name="adj1" fmla="val 73100"/>
                <a:gd name="adj2" fmla="val 90855"/>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452438" algn="ctr"/>
              <a:r>
                <a:rPr lang="ja-JP" altLang="en-US" sz="813" b="1" dirty="0">
                  <a:solidFill>
                    <a:schemeClr val="tx1"/>
                  </a:solidFill>
                  <a:latin typeface="Meiryo UI"/>
                  <a:ea typeface="Meiryo UI"/>
                  <a:sym typeface="Calibri"/>
                </a:rPr>
                <a:t>新大阪駅・大阪駅ルート</a:t>
              </a:r>
              <a:endParaRPr lang="en-US" altLang="ja-JP" sz="813" b="1" dirty="0">
                <a:solidFill>
                  <a:schemeClr val="tx1"/>
                </a:solidFill>
                <a:latin typeface="Meiryo UI"/>
                <a:ea typeface="Meiryo UI"/>
                <a:sym typeface="Calibri"/>
              </a:endParaRPr>
            </a:p>
            <a:p>
              <a:pPr indent="452438" algn="ctr"/>
              <a:r>
                <a:rPr lang="ja-JP" altLang="en-US" sz="813" b="1" dirty="0">
                  <a:solidFill>
                    <a:schemeClr val="tx1"/>
                  </a:solidFill>
                  <a:latin typeface="Meiryo UI"/>
                  <a:ea typeface="Meiryo UI"/>
                  <a:sym typeface="Calibri"/>
                </a:rPr>
                <a:t>実証実験　　　</a:t>
              </a:r>
              <a:endParaRPr lang="en-US" altLang="ja-JP" sz="813" b="1" dirty="0">
                <a:solidFill>
                  <a:schemeClr val="tx1"/>
                </a:solidFill>
                <a:latin typeface="Meiryo UI"/>
                <a:ea typeface="Meiryo UI"/>
                <a:sym typeface="Calibri"/>
              </a:endParaRPr>
            </a:p>
          </p:txBody>
        </p:sp>
        <p:sp>
          <p:nvSpPr>
            <p:cNvPr id="185" name="テキスト ボックス 184">
              <a:extLst>
                <a:ext uri="{FF2B5EF4-FFF2-40B4-BE49-F238E27FC236}">
                  <a16:creationId xmlns:a16="http://schemas.microsoft.com/office/drawing/2014/main" id="{88F2ECB1-9B5D-4B84-B6BD-0225CC1C1A24}"/>
                </a:ext>
              </a:extLst>
            </p:cNvPr>
            <p:cNvSpPr txBox="1"/>
            <p:nvPr/>
          </p:nvSpPr>
          <p:spPr>
            <a:xfrm>
              <a:off x="2240305" y="5198824"/>
              <a:ext cx="986240" cy="428563"/>
            </a:xfrm>
            <a:prstGeom prst="rect">
              <a:avLst/>
            </a:prstGeom>
            <a:noFill/>
          </p:spPr>
          <p:txBody>
            <a:bodyPr wrap="square" rtlCol="0" anchor="ctr">
              <a:spAutoFit/>
            </a:bodyPr>
            <a:lstStyle/>
            <a:p>
              <a:pPr algn="ctr"/>
              <a:r>
                <a:rPr lang="ja-JP" altLang="en-US" b="1" dirty="0">
                  <a:solidFill>
                    <a:srgbClr val="FF0000"/>
                  </a:solidFill>
                  <a:latin typeface="BIZ UDPゴシック" panose="020B0400000000000000" pitchFamily="50" charset="-128"/>
                  <a:ea typeface="BIZ UDPゴシック" panose="020B0400000000000000" pitchFamily="50" charset="-128"/>
                </a:rPr>
                <a:t>❶</a:t>
              </a:r>
              <a:r>
                <a:rPr lang="ja-JP" altLang="en-US" sz="1400"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❷</a:t>
              </a:r>
            </a:p>
          </p:txBody>
        </p:sp>
      </p:grpSp>
      <p:cxnSp>
        <p:nvCxnSpPr>
          <p:cNvPr id="186" name="直線矢印コネクタ 185">
            <a:extLst>
              <a:ext uri="{FF2B5EF4-FFF2-40B4-BE49-F238E27FC236}">
                <a16:creationId xmlns:a16="http://schemas.microsoft.com/office/drawing/2014/main" id="{CACB5679-33F6-4DE2-AB7E-72AEC5D4CE9F}"/>
              </a:ext>
            </a:extLst>
          </p:cNvPr>
          <p:cNvCxnSpPr>
            <a:cxnSpLocks/>
          </p:cNvCxnSpPr>
          <p:nvPr/>
        </p:nvCxnSpPr>
        <p:spPr>
          <a:xfrm>
            <a:off x="7051332" y="5209213"/>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C0A02F05-F462-487E-958C-07529A4DF278}"/>
              </a:ext>
            </a:extLst>
          </p:cNvPr>
          <p:cNvSpPr>
            <a:spLocks noGrp="1"/>
          </p:cNvSpPr>
          <p:nvPr>
            <p:ph type="sldNum" sz="quarter" idx="4"/>
          </p:nvPr>
        </p:nvSpPr>
        <p:spPr/>
        <p:txBody>
          <a:bodyPr/>
          <a:lstStyle/>
          <a:p>
            <a:fld id="{199F5BD4-B66A-4E5C-B460-3CA44F38002D}" type="slidenum">
              <a:rPr lang="ja-JP" altLang="en-US" smtClean="0"/>
              <a:pPr/>
              <a:t>41</a:t>
            </a:fld>
            <a:endParaRPr lang="ja-JP" altLang="en-US"/>
          </a:p>
        </p:txBody>
      </p:sp>
      <p:grpSp>
        <p:nvGrpSpPr>
          <p:cNvPr id="62" name="グループ化 61">
            <a:extLst>
              <a:ext uri="{FF2B5EF4-FFF2-40B4-BE49-F238E27FC236}">
                <a16:creationId xmlns:a16="http://schemas.microsoft.com/office/drawing/2014/main" id="{FC41C9AC-94D9-4E68-BBBA-85A81CE4A6D0}"/>
              </a:ext>
            </a:extLst>
          </p:cNvPr>
          <p:cNvGrpSpPr/>
          <p:nvPr/>
        </p:nvGrpSpPr>
        <p:grpSpPr>
          <a:xfrm>
            <a:off x="7085873" y="5589110"/>
            <a:ext cx="2643554" cy="453986"/>
            <a:chOff x="7259467" y="5726270"/>
            <a:chExt cx="2456440" cy="453986"/>
          </a:xfrm>
        </p:grpSpPr>
        <p:sp>
          <p:nvSpPr>
            <p:cNvPr id="63" name="テキスト ボックス 62">
              <a:extLst>
                <a:ext uri="{FF2B5EF4-FFF2-40B4-BE49-F238E27FC236}">
                  <a16:creationId xmlns:a16="http://schemas.microsoft.com/office/drawing/2014/main" id="{6C6C0BF2-D1DE-43E0-A1C9-88A3928CB5D7}"/>
                </a:ext>
              </a:extLst>
            </p:cNvPr>
            <p:cNvSpPr txBox="1"/>
            <p:nvPr/>
          </p:nvSpPr>
          <p:spPr>
            <a:xfrm>
              <a:off x="7737812" y="5726270"/>
              <a:ext cx="1978095"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万博へのシャトルバスによるアクセス及び、期間中の国内外からの観光客の関西周遊に寄与</a:t>
              </a:r>
            </a:p>
          </p:txBody>
        </p:sp>
        <p:sp>
          <p:nvSpPr>
            <p:cNvPr id="65" name="四角形: 角を丸くする 64">
              <a:extLst>
                <a:ext uri="{FF2B5EF4-FFF2-40B4-BE49-F238E27FC236}">
                  <a16:creationId xmlns:a16="http://schemas.microsoft.com/office/drawing/2014/main" id="{5C57965F-1EEB-4EBC-BEDF-E75A68B7BD10}"/>
                </a:ext>
              </a:extLst>
            </p:cNvPr>
            <p:cNvSpPr/>
            <p:nvPr/>
          </p:nvSpPr>
          <p:spPr>
            <a:xfrm>
              <a:off x="7259467" y="5848423"/>
              <a:ext cx="538153"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5014E4BC-262C-4C65-BB3F-43A855165F55}"/>
              </a:ext>
            </a:extLst>
          </p:cNvPr>
          <p:cNvGrpSpPr/>
          <p:nvPr/>
        </p:nvGrpSpPr>
        <p:grpSpPr>
          <a:xfrm>
            <a:off x="7297397" y="4631960"/>
            <a:ext cx="2036983" cy="453986"/>
            <a:chOff x="7297397" y="5706086"/>
            <a:chExt cx="2036983" cy="453986"/>
          </a:xfrm>
        </p:grpSpPr>
        <p:sp>
          <p:nvSpPr>
            <p:cNvPr id="76" name="テキスト ボックス 75">
              <a:extLst>
                <a:ext uri="{FF2B5EF4-FFF2-40B4-BE49-F238E27FC236}">
                  <a16:creationId xmlns:a16="http://schemas.microsoft.com/office/drawing/2014/main" id="{609813B4-692A-448F-9977-0472CC929DC9}"/>
                </a:ext>
              </a:extLst>
            </p:cNvPr>
            <p:cNvSpPr txBox="1"/>
            <p:nvPr/>
          </p:nvSpPr>
          <p:spPr>
            <a:xfrm>
              <a:off x="7984815" y="5706086"/>
              <a:ext cx="1349565"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自動運転バスの運行</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（便数等内容調整中）</a:t>
              </a:r>
            </a:p>
          </p:txBody>
        </p:sp>
        <p:sp>
          <p:nvSpPr>
            <p:cNvPr id="77" name="四角形: 角を丸くする 76">
              <a:extLst>
                <a:ext uri="{FF2B5EF4-FFF2-40B4-BE49-F238E27FC236}">
                  <a16:creationId xmlns:a16="http://schemas.microsoft.com/office/drawing/2014/main" id="{B732119B-3394-4042-B37F-2D8C075CF9F4}"/>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323443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73779" y="815975"/>
            <a:ext cx="7192735" cy="557213"/>
          </a:xfrm>
        </p:spPr>
        <p:txBody>
          <a:bodyPr wrap="square" anchor="ctr">
            <a:noAutofit/>
          </a:bodyPr>
          <a:lstStyle/>
          <a:p>
            <a:pPr algn="r"/>
            <a:r>
              <a:rPr lang="ja-JP" altLang="en-US" sz="2400" dirty="0">
                <a:latin typeface="BIZ UDPゴシック" panose="020B0400000000000000" pitchFamily="50" charset="-128"/>
                <a:ea typeface="BIZ UDPゴシック" panose="020B0400000000000000" pitchFamily="50" charset="-128"/>
              </a:rPr>
              <a:t>自動運転バスの運行ルートで実証実験を進めます！</a:t>
            </a:r>
            <a:endParaRPr lang="ja-JP" altLang="en-US" sz="24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364612" y="1492040"/>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6" y="558675"/>
            <a:ext cx="3618092" cy="1179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5" name="正方形/長方形 34">
            <a:extLst>
              <a:ext uri="{FF2B5EF4-FFF2-40B4-BE49-F238E27FC236}">
                <a16:creationId xmlns:a16="http://schemas.microsoft.com/office/drawing/2014/main" id="{9EFB5FC3-ACE4-48E5-8494-5AB7615A7178}"/>
              </a:ext>
            </a:extLst>
          </p:cNvPr>
          <p:cNvSpPr/>
          <p:nvPr/>
        </p:nvSpPr>
        <p:spPr>
          <a:xfrm>
            <a:off x="932854" y="2964718"/>
            <a:ext cx="2340000" cy="360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975"/>
              </a:spcAft>
            </a:pPr>
            <a:r>
              <a:rPr lang="ja-JP" altLang="en-US" sz="1400" b="1" dirty="0">
                <a:solidFill>
                  <a:schemeClr val="bg1"/>
                </a:solidFill>
                <a:latin typeface="Meiryo UI" panose="020B0604030504040204" pitchFamily="50" charset="-128"/>
                <a:ea typeface="Meiryo UI" panose="020B0604030504040204" pitchFamily="50" charset="-128"/>
              </a:rPr>
              <a:t>①新大阪駅・大阪駅ルート</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9FD8C09-8368-480F-B430-F470454B7A65}"/>
              </a:ext>
            </a:extLst>
          </p:cNvPr>
          <p:cNvSpPr txBox="1"/>
          <p:nvPr/>
        </p:nvSpPr>
        <p:spPr>
          <a:xfrm>
            <a:off x="289423" y="6245976"/>
            <a:ext cx="4057315" cy="179344"/>
          </a:xfrm>
          <a:prstGeom prst="rect">
            <a:avLst/>
          </a:prstGeom>
          <a:noFill/>
          <a:ln>
            <a:noFill/>
            <a:prstDash val="dash"/>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nSpc>
                <a:spcPts val="1600"/>
              </a:lnSpc>
              <a:tabLst>
                <a:tab pos="72000" algn="l"/>
              </a:tabLst>
            </a:pP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各ルートの自動運転区間については、図中の赤色実線区間となる</a:t>
            </a:r>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A6AF9CAF-D1D0-4503-AB1D-5FBA050ADC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5236" y="3835690"/>
            <a:ext cx="2937342" cy="2172345"/>
          </a:xfrm>
          <a:prstGeom prst="rect">
            <a:avLst/>
          </a:prstGeom>
        </p:spPr>
      </p:pic>
      <p:pic>
        <p:nvPicPr>
          <p:cNvPr id="38" name="図 37">
            <a:extLst>
              <a:ext uri="{FF2B5EF4-FFF2-40B4-BE49-F238E27FC236}">
                <a16:creationId xmlns:a16="http://schemas.microsoft.com/office/drawing/2014/main" id="{9C423E16-5D96-490E-A6A1-2CB9D64309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405" y="3835690"/>
            <a:ext cx="2538711" cy="2194141"/>
          </a:xfrm>
          <a:prstGeom prst="rect">
            <a:avLst/>
          </a:prstGeom>
        </p:spPr>
      </p:pic>
      <p:sp>
        <p:nvSpPr>
          <p:cNvPr id="39" name="正方形/長方形 38">
            <a:extLst>
              <a:ext uri="{FF2B5EF4-FFF2-40B4-BE49-F238E27FC236}">
                <a16:creationId xmlns:a16="http://schemas.microsoft.com/office/drawing/2014/main" id="{F048D886-08F7-40CC-9D20-0F61398627C2}"/>
              </a:ext>
            </a:extLst>
          </p:cNvPr>
          <p:cNvSpPr/>
          <p:nvPr/>
        </p:nvSpPr>
        <p:spPr>
          <a:xfrm>
            <a:off x="4163760" y="2964718"/>
            <a:ext cx="2340000" cy="360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975"/>
              </a:spcAft>
            </a:pPr>
            <a:r>
              <a:rPr lang="ja-JP" altLang="en-US" sz="1400" b="1" dirty="0">
                <a:solidFill>
                  <a:schemeClr val="bg1"/>
                </a:solidFill>
                <a:latin typeface="Meiryo UI" panose="020B0604030504040204" pitchFamily="50" charset="-128"/>
                <a:ea typeface="Meiryo UI" panose="020B0604030504040204" pitchFamily="50" charset="-128"/>
              </a:rPr>
              <a:t>②舞洲駐車場ルート</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1D53E26D-C8DB-49CD-A880-7ABF011BE625}"/>
              </a:ext>
            </a:extLst>
          </p:cNvPr>
          <p:cNvSpPr/>
          <p:nvPr/>
        </p:nvSpPr>
        <p:spPr>
          <a:xfrm>
            <a:off x="7013907" y="2964718"/>
            <a:ext cx="2340000" cy="360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975"/>
              </a:spcAft>
            </a:pPr>
            <a:r>
              <a:rPr lang="ja-JP" altLang="en-US" sz="1400" b="1" dirty="0">
                <a:solidFill>
                  <a:schemeClr val="bg1"/>
                </a:solidFill>
                <a:latin typeface="Meiryo UI" panose="020B0604030504040204" pitchFamily="50" charset="-128"/>
                <a:ea typeface="Meiryo UI" panose="020B0604030504040204" pitchFamily="50" charset="-128"/>
              </a:rPr>
              <a:t>③万博会場内外周ルート</a:t>
            </a:r>
            <a:endParaRPr lang="en-US" altLang="ja-JP" sz="1400" b="1" dirty="0">
              <a:solidFill>
                <a:schemeClr val="bg1"/>
              </a:solidFill>
              <a:latin typeface="Meiryo UI" panose="020B0604030504040204" pitchFamily="50" charset="-128"/>
              <a:ea typeface="Meiryo UI" panose="020B0604030504040204" pitchFamily="50" charset="-128"/>
            </a:endParaRPr>
          </a:p>
        </p:txBody>
      </p:sp>
      <p:grpSp>
        <p:nvGrpSpPr>
          <p:cNvPr id="42" name="グループ化 41">
            <a:extLst>
              <a:ext uri="{FF2B5EF4-FFF2-40B4-BE49-F238E27FC236}">
                <a16:creationId xmlns:a16="http://schemas.microsoft.com/office/drawing/2014/main" id="{D239DFF2-9C1E-41A8-B3D6-0B2AF529184E}"/>
              </a:ext>
            </a:extLst>
          </p:cNvPr>
          <p:cNvGrpSpPr/>
          <p:nvPr/>
        </p:nvGrpSpPr>
        <p:grpSpPr>
          <a:xfrm>
            <a:off x="253422" y="1651828"/>
            <a:ext cx="9277194" cy="945731"/>
            <a:chOff x="5265560" y="2351695"/>
            <a:chExt cx="7626832" cy="1399122"/>
          </a:xfrm>
        </p:grpSpPr>
        <p:sp>
          <p:nvSpPr>
            <p:cNvPr id="43" name="四角形: 角を丸くする 42">
              <a:extLst>
                <a:ext uri="{FF2B5EF4-FFF2-40B4-BE49-F238E27FC236}">
                  <a16:creationId xmlns:a16="http://schemas.microsoft.com/office/drawing/2014/main" id="{6532CAF3-EAA4-45EC-A34F-20C7992DC0CF}"/>
                </a:ext>
              </a:extLst>
            </p:cNvPr>
            <p:cNvSpPr/>
            <p:nvPr/>
          </p:nvSpPr>
          <p:spPr>
            <a:xfrm>
              <a:off x="5265560" y="2351695"/>
              <a:ext cx="7626832" cy="1399122"/>
            </a:xfrm>
            <a:prstGeom prst="roundRect">
              <a:avLst>
                <a:gd name="adj" fmla="val 22217"/>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44" name="テキスト ボックス 43">
              <a:extLst>
                <a:ext uri="{FF2B5EF4-FFF2-40B4-BE49-F238E27FC236}">
                  <a16:creationId xmlns:a16="http://schemas.microsoft.com/office/drawing/2014/main" id="{70F121A0-003D-4667-BE25-9632AC40D078}"/>
                </a:ext>
              </a:extLst>
            </p:cNvPr>
            <p:cNvSpPr txBox="1"/>
            <p:nvPr/>
          </p:nvSpPr>
          <p:spPr>
            <a:xfrm>
              <a:off x="5435030" y="2435626"/>
              <a:ext cx="7457362" cy="1135758"/>
            </a:xfrm>
            <a:prstGeom prst="rect">
              <a:avLst/>
            </a:prstGeom>
            <a:noFill/>
            <a:ln>
              <a:noFill/>
            </a:ln>
          </p:spPr>
          <p:txBody>
            <a:bodyPr wrap="square" rtlCol="0">
              <a:spAutoFit/>
            </a:bodyPr>
            <a:lstStyle/>
            <a:p>
              <a:r>
                <a:rPr lang="ja-JP" altLang="en-US" sz="1463" dirty="0">
                  <a:latin typeface="BIZ UDPゴシック" panose="020B0400000000000000" pitchFamily="50" charset="-128"/>
                  <a:ea typeface="BIZ UDPゴシック" panose="020B0400000000000000" pitchFamily="50" charset="-128"/>
                </a:rPr>
                <a:t>４月より、②の万博時の走行ルート（工事中の区間除く）で実証実験を実施中。</a:t>
              </a:r>
              <a:endParaRPr lang="en-US" altLang="ja-JP" sz="1463" dirty="0">
                <a:latin typeface="BIZ UDPゴシック" panose="020B0400000000000000" pitchFamily="50" charset="-128"/>
                <a:ea typeface="BIZ UDPゴシック" panose="020B0400000000000000" pitchFamily="50" charset="-128"/>
              </a:endParaRPr>
            </a:p>
            <a:p>
              <a:r>
                <a:rPr lang="ja-JP" altLang="en-US" sz="1463" dirty="0">
                  <a:latin typeface="BIZ UDPゴシック" panose="020B0400000000000000" pitchFamily="50" charset="-128"/>
                  <a:ea typeface="BIZ UDPゴシック" panose="020B0400000000000000" pitchFamily="50" charset="-128"/>
                </a:rPr>
                <a:t>１月～２月には①の万博時と同じルートで、</a:t>
              </a:r>
              <a:br>
                <a:rPr lang="en-US" altLang="ja-JP" sz="1463" dirty="0">
                  <a:latin typeface="BIZ UDPゴシック" panose="020B0400000000000000" pitchFamily="50" charset="-128"/>
                  <a:ea typeface="BIZ UDPゴシック" panose="020B0400000000000000" pitchFamily="50" charset="-128"/>
                </a:rPr>
              </a:br>
              <a:r>
                <a:rPr lang="en-US" altLang="ja-JP" sz="1463" dirty="0">
                  <a:latin typeface="BIZ UDPゴシック" panose="020B0400000000000000" pitchFamily="50" charset="-128"/>
                  <a:ea typeface="BIZ UDPゴシック" panose="020B0400000000000000" pitchFamily="50" charset="-128"/>
                </a:rPr>
                <a:t>2</a:t>
              </a:r>
              <a:r>
                <a:rPr lang="ja-JP" altLang="en-US" sz="1463" dirty="0">
                  <a:latin typeface="BIZ UDPゴシック" panose="020B0400000000000000" pitchFamily="50" charset="-128"/>
                  <a:ea typeface="BIZ UDPゴシック" panose="020B0400000000000000" pitchFamily="50" charset="-128"/>
                </a:rPr>
                <a:t>月には③の万博会場内の外周道路（工事中の区間除く）で実証実験を行う予定です。</a:t>
              </a:r>
            </a:p>
          </p:txBody>
        </p:sp>
      </p:grpSp>
      <p:pic>
        <p:nvPicPr>
          <p:cNvPr id="26" name="図 25">
            <a:extLst>
              <a:ext uri="{FF2B5EF4-FFF2-40B4-BE49-F238E27FC236}">
                <a16:creationId xmlns:a16="http://schemas.microsoft.com/office/drawing/2014/main" id="{19E865C1-F31A-46D0-9533-36BDFDA6A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423" y="788033"/>
            <a:ext cx="1731414" cy="627942"/>
          </a:xfrm>
          <a:prstGeom prst="rect">
            <a:avLst/>
          </a:prstGeom>
        </p:spPr>
      </p:pic>
      <p:grpSp>
        <p:nvGrpSpPr>
          <p:cNvPr id="23" name="グループ化 22">
            <a:extLst>
              <a:ext uri="{FF2B5EF4-FFF2-40B4-BE49-F238E27FC236}">
                <a16:creationId xmlns:a16="http://schemas.microsoft.com/office/drawing/2014/main" id="{4798175C-6D19-483E-ABCD-55BB5D7101FB}"/>
              </a:ext>
            </a:extLst>
          </p:cNvPr>
          <p:cNvGrpSpPr/>
          <p:nvPr/>
        </p:nvGrpSpPr>
        <p:grpSpPr>
          <a:xfrm>
            <a:off x="289423" y="259048"/>
            <a:ext cx="4080446" cy="452920"/>
            <a:chOff x="327404" y="291296"/>
            <a:chExt cx="5620683" cy="633871"/>
          </a:xfrm>
        </p:grpSpPr>
        <p:sp>
          <p:nvSpPr>
            <p:cNvPr id="27" name="タイトル 2">
              <a:extLst>
                <a:ext uri="{FF2B5EF4-FFF2-40B4-BE49-F238E27FC236}">
                  <a16:creationId xmlns:a16="http://schemas.microsoft.com/office/drawing/2014/main" id="{A7D9BEE8-458F-41CA-B084-59CD609A743F}"/>
                </a:ext>
              </a:extLst>
            </p:cNvPr>
            <p:cNvSpPr txBox="1">
              <a:spLocks/>
            </p:cNvSpPr>
            <p:nvPr/>
          </p:nvSpPr>
          <p:spPr>
            <a:xfrm>
              <a:off x="964282" y="291296"/>
              <a:ext cx="4983805"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～自動運転～</a:t>
              </a:r>
              <a:endParaRPr lang="ja-JP" altLang="en-US" sz="2000" b="1" dirty="0">
                <a:latin typeface="BIZ UDPゴシック" panose="020B0400000000000000" pitchFamily="50" charset="-128"/>
                <a:ea typeface="BIZ UDPゴシック" panose="020B0400000000000000" pitchFamily="50" charset="-128"/>
              </a:endParaRPr>
            </a:p>
          </p:txBody>
        </p:sp>
        <p:pic>
          <p:nvPicPr>
            <p:cNvPr id="29" name="グラフィックス 28" descr="電球と歯車 単色塗りつぶし">
              <a:extLst>
                <a:ext uri="{FF2B5EF4-FFF2-40B4-BE49-F238E27FC236}">
                  <a16:creationId xmlns:a16="http://schemas.microsoft.com/office/drawing/2014/main" id="{888A1C20-63AD-4966-B705-256EBD93A88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404" y="293970"/>
              <a:ext cx="595066" cy="595066"/>
            </a:xfrm>
            <a:prstGeom prst="rect">
              <a:avLst/>
            </a:prstGeom>
          </p:spPr>
        </p:pic>
      </p:grpSp>
      <p:sp>
        <p:nvSpPr>
          <p:cNvPr id="8" name="スライド番号プレースホルダー 7">
            <a:extLst>
              <a:ext uri="{FF2B5EF4-FFF2-40B4-BE49-F238E27FC236}">
                <a16:creationId xmlns:a16="http://schemas.microsoft.com/office/drawing/2014/main" id="{C462C022-D694-4D39-8607-3724C5F465AA}"/>
              </a:ext>
            </a:extLst>
          </p:cNvPr>
          <p:cNvSpPr>
            <a:spLocks noGrp="1"/>
          </p:cNvSpPr>
          <p:nvPr>
            <p:ph type="sldNum" sz="quarter" idx="4"/>
          </p:nvPr>
        </p:nvSpPr>
        <p:spPr/>
        <p:txBody>
          <a:bodyPr/>
          <a:lstStyle/>
          <a:p>
            <a:fld id="{199F5BD4-B66A-4E5C-B460-3CA44F38002D}" type="slidenum">
              <a:rPr lang="ja-JP" altLang="en-US" smtClean="0"/>
              <a:pPr/>
              <a:t>42</a:t>
            </a:fld>
            <a:endParaRPr lang="ja-JP" altLang="en-US"/>
          </a:p>
        </p:txBody>
      </p:sp>
      <p:pic>
        <p:nvPicPr>
          <p:cNvPr id="21" name="図 20">
            <a:extLst>
              <a:ext uri="{FF2B5EF4-FFF2-40B4-BE49-F238E27FC236}">
                <a16:creationId xmlns:a16="http://schemas.microsoft.com/office/drawing/2014/main" id="{E35C57EE-4E96-4877-BFE4-9A9E6C8B4C1B}"/>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253422" y="3691876"/>
            <a:ext cx="3698864" cy="2481770"/>
          </a:xfrm>
          <a:prstGeom prst="rect">
            <a:avLst/>
          </a:prstGeom>
        </p:spPr>
      </p:pic>
      <p:sp>
        <p:nvSpPr>
          <p:cNvPr id="22" name="テキスト ボックス 21">
            <a:extLst>
              <a:ext uri="{FF2B5EF4-FFF2-40B4-BE49-F238E27FC236}">
                <a16:creationId xmlns:a16="http://schemas.microsoft.com/office/drawing/2014/main" id="{151A1755-5097-44B3-ACAA-AB7BD98C8735}"/>
              </a:ext>
            </a:extLst>
          </p:cNvPr>
          <p:cNvSpPr txBox="1"/>
          <p:nvPr/>
        </p:nvSpPr>
        <p:spPr>
          <a:xfrm>
            <a:off x="2215346" y="4771601"/>
            <a:ext cx="296673" cy="161159"/>
          </a:xfrm>
          <a:prstGeom prst="rect">
            <a:avLst/>
          </a:prstGeom>
          <a:solidFill>
            <a:srgbClr val="FF0000"/>
          </a:solidFill>
          <a:ln>
            <a:solidFill>
              <a:schemeClr val="tx1"/>
            </a:solidFill>
          </a:ln>
        </p:spPr>
        <p:txBody>
          <a:bodyPr wrap="square" lIns="3600" tIns="3600" rIns="3600" bIns="3600" rtlCol="0" anchor="ctr">
            <a:spAutoFit/>
          </a:bodyPr>
          <a:lstStyle/>
          <a:p>
            <a:pPr algn="ctr"/>
            <a:r>
              <a:rPr lang="ja-JP" altLang="en-US" sz="500" b="1" dirty="0">
                <a:solidFill>
                  <a:schemeClr val="bg1"/>
                </a:solidFill>
                <a:latin typeface="BIZ UDPゴシック" panose="020B0400000000000000" pitchFamily="50" charset="-128"/>
                <a:ea typeface="BIZ UDPゴシック" panose="020B0400000000000000" pitchFamily="50" charset="-128"/>
              </a:rPr>
              <a:t>京阪</a:t>
            </a:r>
            <a:endParaRPr lang="en-US" altLang="ja-JP" sz="5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500" b="1" dirty="0">
                <a:solidFill>
                  <a:schemeClr val="bg1"/>
                </a:solidFill>
                <a:latin typeface="BIZ UDPゴシック" panose="020B0400000000000000" pitchFamily="50" charset="-128"/>
                <a:ea typeface="BIZ UDPゴシック" panose="020B0400000000000000" pitchFamily="50" charset="-128"/>
              </a:rPr>
              <a:t>中之島駅</a:t>
            </a:r>
            <a:endParaRPr kumimoji="1" lang="ja-JP" altLang="en-US" sz="500" b="1"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A21DBDFE-AA23-424A-B472-16F3F5FBD086}"/>
              </a:ext>
            </a:extLst>
          </p:cNvPr>
          <p:cNvSpPr/>
          <p:nvPr/>
        </p:nvSpPr>
        <p:spPr>
          <a:xfrm>
            <a:off x="2533510" y="4945320"/>
            <a:ext cx="66198" cy="6619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cxnSp>
        <p:nvCxnSpPr>
          <p:cNvPr id="30" name="直線コネクタ 29">
            <a:extLst>
              <a:ext uri="{FF2B5EF4-FFF2-40B4-BE49-F238E27FC236}">
                <a16:creationId xmlns:a16="http://schemas.microsoft.com/office/drawing/2014/main" id="{E932802A-E1EF-4EF0-A95F-EDE6E87AB36E}"/>
              </a:ext>
            </a:extLst>
          </p:cNvPr>
          <p:cNvCxnSpPr>
            <a:cxnSpLocks/>
            <a:stCxn id="25" idx="0"/>
          </p:cNvCxnSpPr>
          <p:nvPr/>
        </p:nvCxnSpPr>
        <p:spPr>
          <a:xfrm flipH="1" flipV="1">
            <a:off x="2515304" y="4560233"/>
            <a:ext cx="51305" cy="385087"/>
          </a:xfrm>
          <a:prstGeom prst="line">
            <a:avLst/>
          </a:prstGeom>
          <a:ln w="19050">
            <a:solidFill>
              <a:srgbClr val="FF0000"/>
            </a:solidFill>
            <a:prstDash val="sysDot"/>
            <a:head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83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16629" y="785813"/>
            <a:ext cx="7241721" cy="712787"/>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各社の自動運転</a:t>
            </a:r>
            <a:r>
              <a:rPr lang="en-US" altLang="ja-JP" sz="3200" dirty="0">
                <a:latin typeface="BIZ UDPゴシック" panose="020B0400000000000000" pitchFamily="50" charset="-128"/>
                <a:ea typeface="BIZ UDPゴシック" panose="020B0400000000000000" pitchFamily="50" charset="-128"/>
              </a:rPr>
              <a:t>EV</a:t>
            </a:r>
            <a:r>
              <a:rPr lang="ja-JP" altLang="en-US" sz="3200" dirty="0">
                <a:latin typeface="BIZ UDPゴシック" panose="020B0400000000000000" pitchFamily="50" charset="-128"/>
                <a:ea typeface="BIZ UDPゴシック" panose="020B0400000000000000" pitchFamily="50" charset="-128"/>
              </a:rPr>
              <a:t>バス（車両イメージ）</a:t>
            </a:r>
            <a:endParaRPr lang="ja-JP" altLang="en-US" sz="3200" b="1"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E9C0AF3-8D9B-4192-878A-7FAAB852468C}"/>
              </a:ext>
            </a:extLst>
          </p:cNvPr>
          <p:cNvSpPr txBox="1"/>
          <p:nvPr/>
        </p:nvSpPr>
        <p:spPr>
          <a:xfrm>
            <a:off x="5312172" y="3849703"/>
            <a:ext cx="3600000" cy="276999"/>
          </a:xfrm>
          <a:prstGeom prst="rect">
            <a:avLst/>
          </a:prstGeom>
          <a:noFill/>
        </p:spPr>
        <p:txBody>
          <a:bodyPr wrap="square" rtlCol="0" anchor="ctr">
            <a:spAutoFit/>
          </a:bodyPr>
          <a:lstStyle/>
          <a:p>
            <a:pPr algn="ctr"/>
            <a:r>
              <a:rPr kumimoji="1" lang="ja-JP" altLang="en-US" sz="1200" dirty="0">
                <a:latin typeface="BIZ UDPゴシック" panose="020B0400000000000000" pitchFamily="50" charset="-128"/>
                <a:ea typeface="BIZ UDPゴシック" panose="020B0400000000000000" pitchFamily="50" charset="-128"/>
              </a:rPr>
              <a:t>阪急バス（新大阪駅・大阪駅ルート）</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50998558-253E-408F-9A54-7676790CA591}"/>
              </a:ext>
            </a:extLst>
          </p:cNvPr>
          <p:cNvSpPr txBox="1"/>
          <p:nvPr/>
        </p:nvSpPr>
        <p:spPr>
          <a:xfrm>
            <a:off x="1141629" y="3849703"/>
            <a:ext cx="3600000" cy="276999"/>
          </a:xfrm>
          <a:prstGeom prst="rect">
            <a:avLst/>
          </a:prstGeom>
          <a:noFill/>
        </p:spPr>
        <p:txBody>
          <a:bodyPr wrap="square" rtlCol="0" anchor="ctr">
            <a:spAutoFit/>
          </a:bodyPr>
          <a:lstStyle/>
          <a:p>
            <a:pPr algn="ctr"/>
            <a:r>
              <a:rPr kumimoji="1" lang="ja-JP" altLang="en-US" sz="1200" dirty="0">
                <a:latin typeface="BIZ UDPゴシック" panose="020B0400000000000000" pitchFamily="50" charset="-128"/>
                <a:ea typeface="BIZ UDPゴシック" panose="020B0400000000000000" pitchFamily="50" charset="-128"/>
              </a:rPr>
              <a:t>京阪バス（新大阪駅・大阪駅ルート）</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9367D1F7-9A93-4E38-97FD-556BBC54B6A9}"/>
              </a:ext>
            </a:extLst>
          </p:cNvPr>
          <p:cNvSpPr txBox="1"/>
          <p:nvPr/>
        </p:nvSpPr>
        <p:spPr>
          <a:xfrm>
            <a:off x="1141629" y="6352040"/>
            <a:ext cx="3600000" cy="276999"/>
          </a:xfrm>
          <a:prstGeom prst="rect">
            <a:avLst/>
          </a:prstGeom>
          <a:noFill/>
        </p:spPr>
        <p:txBody>
          <a:bodyPr wrap="square" rtlCol="0" anchor="ctr">
            <a:spAutoFit/>
          </a:bodyPr>
          <a:lstStyle/>
          <a:p>
            <a:pPr algn="ctr"/>
            <a:r>
              <a:rPr kumimoji="1" lang="en-US" altLang="ja-JP" sz="1200" dirty="0">
                <a:latin typeface="Meiryo UI" panose="020B0604030504040204" pitchFamily="50" charset="-128"/>
                <a:ea typeface="Meiryo UI" panose="020B0604030504040204" pitchFamily="50" charset="-128"/>
              </a:rPr>
              <a:t>Osaka</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Metro(</a:t>
            </a:r>
            <a:r>
              <a:rPr kumimoji="1" lang="ja-JP" altLang="en-US" sz="1200" dirty="0">
                <a:latin typeface="Meiryo UI" panose="020B0604030504040204" pitchFamily="50" charset="-128"/>
                <a:ea typeface="Meiryo UI" panose="020B0604030504040204" pitchFamily="50" charset="-128"/>
              </a:rPr>
              <a:t>舞洲駐車場ルート）</a:t>
            </a:r>
            <a:endParaRPr kumimoji="1" lang="en-US" altLang="ja-JP" sz="12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22636129-BAD0-4204-9352-38FD6570CF17}"/>
              </a:ext>
            </a:extLst>
          </p:cNvPr>
          <p:cNvSpPr txBox="1"/>
          <p:nvPr/>
        </p:nvSpPr>
        <p:spPr>
          <a:xfrm>
            <a:off x="5312172" y="6354901"/>
            <a:ext cx="3600000" cy="276999"/>
          </a:xfrm>
          <a:prstGeom prst="rect">
            <a:avLst/>
          </a:prstGeom>
          <a:noFill/>
        </p:spPr>
        <p:txBody>
          <a:bodyPr wrap="square" rtlCol="0" anchor="ctr">
            <a:spAutoFit/>
          </a:bodyPr>
          <a:lstStyle/>
          <a:p>
            <a:pPr algn="ctr"/>
            <a:r>
              <a:rPr kumimoji="1" lang="en-US" altLang="ja-JP" sz="1200" dirty="0">
                <a:latin typeface="Meiryo UI" panose="020B0604030504040204" pitchFamily="50" charset="-128"/>
                <a:ea typeface="Meiryo UI" panose="020B0604030504040204" pitchFamily="50" charset="-128"/>
              </a:rPr>
              <a:t>Osaka</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Metro(</a:t>
            </a:r>
            <a:r>
              <a:rPr kumimoji="1" lang="ja-JP" altLang="en-US" sz="1200" dirty="0">
                <a:latin typeface="Meiryo UI" panose="020B0604030504040204" pitchFamily="50" charset="-128"/>
                <a:ea typeface="Meiryo UI" panose="020B0604030504040204" pitchFamily="50" charset="-128"/>
              </a:rPr>
              <a:t>万博会場内外周ルート）</a:t>
            </a:r>
            <a:endParaRPr kumimoji="1" lang="en-US" altLang="ja-JP" sz="1200" dirty="0">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D1CD62C6-C92A-411F-9E0B-A574D36C73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4438" y="4146703"/>
            <a:ext cx="3294383" cy="2232000"/>
          </a:xfrm>
          <a:prstGeom prst="rect">
            <a:avLst/>
          </a:prstGeom>
          <a:noFill/>
          <a:ln>
            <a:noFill/>
          </a:ln>
        </p:spPr>
      </p:pic>
      <p:cxnSp>
        <p:nvCxnSpPr>
          <p:cNvPr id="48" name="直線コネクタ 47">
            <a:extLst>
              <a:ext uri="{FF2B5EF4-FFF2-40B4-BE49-F238E27FC236}">
                <a16:creationId xmlns:a16="http://schemas.microsoft.com/office/drawing/2014/main" id="{D38EB615-6250-4A39-8E5A-A56DD3349C9D}"/>
              </a:ext>
            </a:extLst>
          </p:cNvPr>
          <p:cNvCxnSpPr>
            <a:cxnSpLocks/>
          </p:cNvCxnSpPr>
          <p:nvPr/>
        </p:nvCxnSpPr>
        <p:spPr>
          <a:xfrm>
            <a:off x="364612" y="1492040"/>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E62F5293-1DC5-43DD-910C-E3BCBEEB6D25}"/>
              </a:ext>
            </a:extLst>
          </p:cNvPr>
          <p:cNvSpPr/>
          <p:nvPr/>
        </p:nvSpPr>
        <p:spPr>
          <a:xfrm>
            <a:off x="312206" y="558675"/>
            <a:ext cx="3618092" cy="1179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43" name="グループ化 42">
            <a:extLst>
              <a:ext uri="{FF2B5EF4-FFF2-40B4-BE49-F238E27FC236}">
                <a16:creationId xmlns:a16="http://schemas.microsoft.com/office/drawing/2014/main" id="{FC4E1FB0-190E-4EAF-8511-E6BDFBB8B186}"/>
              </a:ext>
            </a:extLst>
          </p:cNvPr>
          <p:cNvGrpSpPr/>
          <p:nvPr/>
        </p:nvGrpSpPr>
        <p:grpSpPr>
          <a:xfrm>
            <a:off x="289423" y="259048"/>
            <a:ext cx="4080446" cy="452920"/>
            <a:chOff x="327404" y="291296"/>
            <a:chExt cx="5620683" cy="633871"/>
          </a:xfrm>
        </p:grpSpPr>
        <p:sp>
          <p:nvSpPr>
            <p:cNvPr id="44" name="タイトル 2">
              <a:extLst>
                <a:ext uri="{FF2B5EF4-FFF2-40B4-BE49-F238E27FC236}">
                  <a16:creationId xmlns:a16="http://schemas.microsoft.com/office/drawing/2014/main" id="{62E35ED4-7CB2-4BEB-AA51-2F51EB76F7BF}"/>
                </a:ext>
              </a:extLst>
            </p:cNvPr>
            <p:cNvSpPr txBox="1">
              <a:spLocks/>
            </p:cNvSpPr>
            <p:nvPr/>
          </p:nvSpPr>
          <p:spPr>
            <a:xfrm>
              <a:off x="964282" y="291296"/>
              <a:ext cx="4983805"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～自動運転～</a:t>
              </a:r>
              <a:endParaRPr lang="ja-JP" altLang="en-US" sz="2000" b="1" dirty="0">
                <a:latin typeface="BIZ UDPゴシック" panose="020B0400000000000000" pitchFamily="50" charset="-128"/>
                <a:ea typeface="BIZ UDPゴシック" panose="020B0400000000000000" pitchFamily="50" charset="-128"/>
              </a:endParaRPr>
            </a:p>
          </p:txBody>
        </p:sp>
        <p:pic>
          <p:nvPicPr>
            <p:cNvPr id="45" name="グラフィックス 44" descr="電球と歯車 単色塗りつぶし">
              <a:extLst>
                <a:ext uri="{FF2B5EF4-FFF2-40B4-BE49-F238E27FC236}">
                  <a16:creationId xmlns:a16="http://schemas.microsoft.com/office/drawing/2014/main" id="{B16943A7-18E7-4DB0-AB24-0781EFC9871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404" y="293970"/>
              <a:ext cx="595066" cy="595066"/>
            </a:xfrm>
            <a:prstGeom prst="rect">
              <a:avLst/>
            </a:prstGeom>
          </p:spPr>
        </p:pic>
      </p:grpSp>
      <p:pic>
        <p:nvPicPr>
          <p:cNvPr id="23" name="図 22">
            <a:extLst>
              <a:ext uri="{FF2B5EF4-FFF2-40B4-BE49-F238E27FC236}">
                <a16:creationId xmlns:a16="http://schemas.microsoft.com/office/drawing/2014/main" id="{0C79A8AD-14A3-46A5-821B-948A2CB8E9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423" y="800941"/>
            <a:ext cx="1731414" cy="627942"/>
          </a:xfrm>
          <a:prstGeom prst="rect">
            <a:avLst/>
          </a:prstGeom>
        </p:spPr>
      </p:pic>
      <p:pic>
        <p:nvPicPr>
          <p:cNvPr id="7" name="Google Shape;75;p16">
            <a:extLst>
              <a:ext uri="{FF2B5EF4-FFF2-40B4-BE49-F238E27FC236}">
                <a16:creationId xmlns:a16="http://schemas.microsoft.com/office/drawing/2014/main" id="{12262925-D687-F4BB-A2DD-CF4B6F627A2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158288" y="1600134"/>
            <a:ext cx="3600000" cy="2249569"/>
          </a:xfrm>
          <a:prstGeom prst="rect">
            <a:avLst/>
          </a:prstGeom>
          <a:noFill/>
          <a:ln>
            <a:noFill/>
          </a:ln>
        </p:spPr>
      </p:pic>
      <p:pic>
        <p:nvPicPr>
          <p:cNvPr id="8" name="Google Shape;62;p14">
            <a:extLst>
              <a:ext uri="{FF2B5EF4-FFF2-40B4-BE49-F238E27FC236}">
                <a16:creationId xmlns:a16="http://schemas.microsoft.com/office/drawing/2014/main" id="{A4EDB0A6-1715-6F52-B9FD-E3FAAA961FC4}"/>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73508" y="1606692"/>
            <a:ext cx="2967646" cy="2233979"/>
          </a:xfrm>
          <a:prstGeom prst="rect">
            <a:avLst/>
          </a:prstGeom>
          <a:noFill/>
          <a:ln>
            <a:noFill/>
          </a:ln>
        </p:spPr>
      </p:pic>
      <p:sp>
        <p:nvSpPr>
          <p:cNvPr id="2" name="正方形/長方形 1">
            <a:extLst>
              <a:ext uri="{FF2B5EF4-FFF2-40B4-BE49-F238E27FC236}">
                <a16:creationId xmlns:a16="http://schemas.microsoft.com/office/drawing/2014/main" id="{2DFFB079-E3E4-267D-7C14-74E4A2C77153}"/>
              </a:ext>
            </a:extLst>
          </p:cNvPr>
          <p:cNvSpPr/>
          <p:nvPr/>
        </p:nvSpPr>
        <p:spPr>
          <a:xfrm>
            <a:off x="1170480" y="3596022"/>
            <a:ext cx="2421636" cy="2336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050" dirty="0">
                <a:solidFill>
                  <a:schemeClr val="tx1"/>
                </a:solidFill>
                <a:effectLst/>
                <a:ea typeface="游ゴシック" panose="020B0400000000000000" pitchFamily="50" charset="-128"/>
                <a:cs typeface="ＭＳ Ｐゴシック" panose="020B0600070205080204" pitchFamily="50" charset="-128"/>
              </a:rPr>
              <a:t>※今後ラッピング施工予定</a:t>
            </a:r>
            <a:endParaRPr kumimoji="1" lang="ja-JP" altLang="en-US" sz="1050" dirty="0">
              <a:solidFill>
                <a:schemeClr val="tx1"/>
              </a:solidFill>
            </a:endParaRPr>
          </a:p>
        </p:txBody>
      </p:sp>
      <p:sp>
        <p:nvSpPr>
          <p:cNvPr id="4" name="正方形/長方形 3">
            <a:extLst>
              <a:ext uri="{FF2B5EF4-FFF2-40B4-BE49-F238E27FC236}">
                <a16:creationId xmlns:a16="http://schemas.microsoft.com/office/drawing/2014/main" id="{5580BE53-AF6D-184D-E21A-D8D91DEC7418}"/>
              </a:ext>
            </a:extLst>
          </p:cNvPr>
          <p:cNvSpPr/>
          <p:nvPr/>
        </p:nvSpPr>
        <p:spPr>
          <a:xfrm>
            <a:off x="5486685" y="3591200"/>
            <a:ext cx="2421636" cy="2336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050" dirty="0">
                <a:solidFill>
                  <a:schemeClr val="tx1"/>
                </a:solidFill>
                <a:effectLst/>
                <a:ea typeface="游ゴシック" panose="020B0400000000000000" pitchFamily="50" charset="-128"/>
                <a:cs typeface="ＭＳ Ｐゴシック" panose="020B0600070205080204" pitchFamily="50" charset="-128"/>
              </a:rPr>
              <a:t>※今後ラッピング施工予定</a:t>
            </a:r>
            <a:endParaRPr kumimoji="1" lang="ja-JP" altLang="en-US" sz="1050" dirty="0">
              <a:solidFill>
                <a:schemeClr val="tx1"/>
              </a:solidFill>
            </a:endParaRPr>
          </a:p>
        </p:txBody>
      </p:sp>
      <p:pic>
        <p:nvPicPr>
          <p:cNvPr id="6" name="図 5">
            <a:extLst>
              <a:ext uri="{FF2B5EF4-FFF2-40B4-BE49-F238E27FC236}">
                <a16:creationId xmlns:a16="http://schemas.microsoft.com/office/drawing/2014/main" id="{465E8884-EBBE-EB49-A164-5EEAAA49BD1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29981" y="4153581"/>
            <a:ext cx="3254699" cy="2222729"/>
          </a:xfrm>
          <a:prstGeom prst="rect">
            <a:avLst/>
          </a:prstGeom>
          <a:ln>
            <a:solidFill>
              <a:schemeClr val="tx1"/>
            </a:solidFill>
          </a:ln>
        </p:spPr>
      </p:pic>
      <p:sp>
        <p:nvSpPr>
          <p:cNvPr id="13" name="スライド番号プレースホルダー 12">
            <a:extLst>
              <a:ext uri="{FF2B5EF4-FFF2-40B4-BE49-F238E27FC236}">
                <a16:creationId xmlns:a16="http://schemas.microsoft.com/office/drawing/2014/main" id="{C13A4F78-9FCB-46F3-8032-0199357B0E46}"/>
              </a:ext>
            </a:extLst>
          </p:cNvPr>
          <p:cNvSpPr>
            <a:spLocks noGrp="1"/>
          </p:cNvSpPr>
          <p:nvPr>
            <p:ph type="sldNum" sz="quarter" idx="4"/>
          </p:nvPr>
        </p:nvSpPr>
        <p:spPr/>
        <p:txBody>
          <a:bodyPr/>
          <a:lstStyle/>
          <a:p>
            <a:fld id="{199F5BD4-B66A-4E5C-B460-3CA44F38002D}" type="slidenum">
              <a:rPr lang="ja-JP" altLang="en-US" smtClean="0"/>
              <a:pPr/>
              <a:t>43</a:t>
            </a:fld>
            <a:endParaRPr lang="ja-JP" altLang="en-US"/>
          </a:p>
        </p:txBody>
      </p:sp>
    </p:spTree>
    <p:extLst>
      <p:ext uri="{BB962C8B-B14F-4D97-AF65-F5344CB8AC3E}">
        <p14:creationId xmlns:p14="http://schemas.microsoft.com/office/powerpoint/2010/main" val="1536312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143F-B39E-8017-A737-0681900993F4}"/>
            </a:ext>
          </a:extLst>
        </p:cNvPr>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1BDB7FF-44AC-C9F1-F820-32283DE7221E}"/>
              </a:ext>
            </a:extLst>
          </p:cNvPr>
          <p:cNvSpPr/>
          <p:nvPr/>
        </p:nvSpPr>
        <p:spPr>
          <a:xfrm>
            <a:off x="4369869" y="1736578"/>
            <a:ext cx="5256931" cy="1202631"/>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37" name="タイトル 2">
            <a:extLst>
              <a:ext uri="{FF2B5EF4-FFF2-40B4-BE49-F238E27FC236}">
                <a16:creationId xmlns:a16="http://schemas.microsoft.com/office/drawing/2014/main" id="{D75D3E73-7BE4-A2A3-CE79-E6CF2E60A758}"/>
              </a:ext>
            </a:extLst>
          </p:cNvPr>
          <p:cNvSpPr txBox="1">
            <a:spLocks noChangeAspect="1"/>
          </p:cNvSpPr>
          <p:nvPr/>
        </p:nvSpPr>
        <p:spPr>
          <a:xfrm>
            <a:off x="2395022" y="816448"/>
            <a:ext cx="7231778" cy="556344"/>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3200" dirty="0">
                <a:latin typeface="BIZ UDPゴシック" panose="020B0400000000000000" pitchFamily="50" charset="-128"/>
                <a:ea typeface="BIZ UDPゴシック" panose="020B0400000000000000" pitchFamily="50" charset="-128"/>
              </a:rPr>
              <a:t>「</a:t>
            </a:r>
            <a:r>
              <a:rPr lang="en-US" altLang="ja-JP" sz="3200" dirty="0">
                <a:latin typeface="BIZ UDPゴシック" panose="020B0400000000000000" pitchFamily="50" charset="-128"/>
                <a:ea typeface="BIZ UDPゴシック" panose="020B0400000000000000" pitchFamily="50" charset="-128"/>
              </a:rPr>
              <a:t>KANSAI </a:t>
            </a:r>
            <a:r>
              <a:rPr lang="en-US" altLang="ja-JP" sz="3200" dirty="0" err="1">
                <a:latin typeface="BIZ UDPゴシック" panose="020B0400000000000000" pitchFamily="50" charset="-128"/>
                <a:ea typeface="BIZ UDPゴシック" panose="020B0400000000000000" pitchFamily="50" charset="-128"/>
              </a:rPr>
              <a:t>MaaS</a:t>
            </a:r>
            <a:r>
              <a:rPr lang="ja-JP" altLang="en-US" sz="3200" dirty="0">
                <a:latin typeface="BIZ UDPゴシック" panose="020B0400000000000000" pitchFamily="50" charset="-128"/>
                <a:ea typeface="BIZ UDPゴシック" panose="020B0400000000000000" pitchFamily="50" charset="-128"/>
              </a:rPr>
              <a:t>アプリ」とは？</a:t>
            </a:r>
            <a:endParaRPr lang="ja-JP" altLang="en-US" sz="3200" b="1" dirty="0">
              <a:latin typeface="BIZ UDPゴシック" panose="020B0400000000000000" pitchFamily="50" charset="-128"/>
              <a:ea typeface="BIZ UDPゴシック" panose="020B0400000000000000" pitchFamily="50" charset="-128"/>
            </a:endParaRPr>
          </a:p>
        </p:txBody>
      </p:sp>
      <p:cxnSp>
        <p:nvCxnSpPr>
          <p:cNvPr id="38" name="直線コネクタ 37">
            <a:extLst>
              <a:ext uri="{FF2B5EF4-FFF2-40B4-BE49-F238E27FC236}">
                <a16:creationId xmlns:a16="http://schemas.microsoft.com/office/drawing/2014/main" id="{FB9F252B-07BC-A5E6-0060-2368E0A84784}"/>
              </a:ext>
            </a:extLst>
          </p:cNvPr>
          <p:cNvCxnSpPr>
            <a:cxnSpLocks/>
          </p:cNvCxnSpPr>
          <p:nvPr/>
        </p:nvCxnSpPr>
        <p:spPr>
          <a:xfrm>
            <a:off x="369998" y="1408565"/>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D749B3F9-467C-F101-BDB9-57C923A86BE3}"/>
              </a:ext>
            </a:extLst>
          </p:cNvPr>
          <p:cNvSpPr/>
          <p:nvPr/>
        </p:nvSpPr>
        <p:spPr>
          <a:xfrm>
            <a:off x="312206" y="558675"/>
            <a:ext cx="3618092" cy="1179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29" name="グループ化 28">
            <a:extLst>
              <a:ext uri="{FF2B5EF4-FFF2-40B4-BE49-F238E27FC236}">
                <a16:creationId xmlns:a16="http://schemas.microsoft.com/office/drawing/2014/main" id="{5B52C304-1201-8932-8099-0A23D17AF9BE}"/>
              </a:ext>
            </a:extLst>
          </p:cNvPr>
          <p:cNvGrpSpPr/>
          <p:nvPr/>
        </p:nvGrpSpPr>
        <p:grpSpPr>
          <a:xfrm>
            <a:off x="289423" y="259048"/>
            <a:ext cx="4080446" cy="452920"/>
            <a:chOff x="327404" y="291296"/>
            <a:chExt cx="5620683" cy="633871"/>
          </a:xfrm>
        </p:grpSpPr>
        <p:sp>
          <p:nvSpPr>
            <p:cNvPr id="30" name="タイトル 2">
              <a:extLst>
                <a:ext uri="{FF2B5EF4-FFF2-40B4-BE49-F238E27FC236}">
                  <a16:creationId xmlns:a16="http://schemas.microsoft.com/office/drawing/2014/main" id="{CD34E8CC-4450-D9D6-3EA1-3E8ED88CD659}"/>
                </a:ext>
              </a:extLst>
            </p:cNvPr>
            <p:cNvSpPr txBox="1">
              <a:spLocks/>
            </p:cNvSpPr>
            <p:nvPr/>
          </p:nvSpPr>
          <p:spPr>
            <a:xfrm>
              <a:off x="964282" y="291296"/>
              <a:ext cx="4983805"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交通の円滑化</a:t>
              </a:r>
              <a:r>
                <a:rPr lang="ja-JP" altLang="en-US" sz="1600" b="1" dirty="0">
                  <a:latin typeface="BIZ UDPゴシック" panose="020B0400000000000000" pitchFamily="50" charset="-128"/>
                  <a:ea typeface="BIZ UDPゴシック" panose="020B0400000000000000" pitchFamily="50" charset="-128"/>
                </a:rPr>
                <a:t>～</a:t>
              </a:r>
              <a:r>
                <a:rPr lang="en-US" altLang="ja-JP" sz="1600" b="1" dirty="0" err="1">
                  <a:latin typeface="BIZ UDPゴシック" panose="020B0400000000000000" pitchFamily="50" charset="-128"/>
                  <a:ea typeface="BIZ UDPゴシック" panose="020B0400000000000000" pitchFamily="50" charset="-128"/>
                </a:rPr>
                <a:t>MaaS</a:t>
              </a:r>
              <a:r>
                <a:rPr lang="ja-JP" altLang="en-US" sz="1600" b="1" dirty="0">
                  <a:latin typeface="BIZ UDPゴシック" panose="020B0400000000000000" pitchFamily="50" charset="-128"/>
                  <a:ea typeface="BIZ UDPゴシック" panose="020B0400000000000000" pitchFamily="50" charset="-128"/>
                </a:rPr>
                <a:t>～</a:t>
              </a:r>
              <a:endParaRPr lang="ja-JP" altLang="en-US" sz="2000" b="1" dirty="0">
                <a:latin typeface="BIZ UDPゴシック" panose="020B0400000000000000" pitchFamily="50" charset="-128"/>
                <a:ea typeface="BIZ UDPゴシック" panose="020B0400000000000000" pitchFamily="50" charset="-128"/>
              </a:endParaRPr>
            </a:p>
          </p:txBody>
        </p:sp>
        <p:pic>
          <p:nvPicPr>
            <p:cNvPr id="31" name="グラフィックス 30" descr="電球と歯車 単色塗りつぶし">
              <a:extLst>
                <a:ext uri="{FF2B5EF4-FFF2-40B4-BE49-F238E27FC236}">
                  <a16:creationId xmlns:a16="http://schemas.microsoft.com/office/drawing/2014/main" id="{268AE56D-3FF3-4B0D-B81A-7AFE5FE9CDB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404" y="293970"/>
              <a:ext cx="595066" cy="595066"/>
            </a:xfrm>
            <a:prstGeom prst="rect">
              <a:avLst/>
            </a:prstGeom>
          </p:spPr>
        </p:pic>
      </p:grpSp>
      <p:pic>
        <p:nvPicPr>
          <p:cNvPr id="22" name="図 21">
            <a:extLst>
              <a:ext uri="{FF2B5EF4-FFF2-40B4-BE49-F238E27FC236}">
                <a16:creationId xmlns:a16="http://schemas.microsoft.com/office/drawing/2014/main" id="{2BC2DCE9-4408-8D7E-D207-7CEE19BAC5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423" y="780649"/>
            <a:ext cx="1731414" cy="627942"/>
          </a:xfrm>
          <a:prstGeom prst="rect">
            <a:avLst/>
          </a:prstGeom>
        </p:spPr>
      </p:pic>
      <p:sp>
        <p:nvSpPr>
          <p:cNvPr id="15" name="正方形/長方形 14">
            <a:extLst>
              <a:ext uri="{FF2B5EF4-FFF2-40B4-BE49-F238E27FC236}">
                <a16:creationId xmlns:a16="http://schemas.microsoft.com/office/drawing/2014/main" id="{4DB39217-3558-3F8B-ECFE-6042568CADD5}"/>
              </a:ext>
            </a:extLst>
          </p:cNvPr>
          <p:cNvSpPr/>
          <p:nvPr/>
        </p:nvSpPr>
        <p:spPr>
          <a:xfrm>
            <a:off x="4507520" y="1552780"/>
            <a:ext cx="1683102" cy="360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975"/>
              </a:spcAft>
            </a:pPr>
            <a:r>
              <a:rPr lang="en-US" altLang="ja-JP" sz="1400" b="1" dirty="0" err="1">
                <a:solidFill>
                  <a:schemeClr val="bg1"/>
                </a:solidFill>
                <a:latin typeface="Meiryo UI" panose="020B0604030504040204" pitchFamily="50" charset="-128"/>
                <a:ea typeface="Meiryo UI" panose="020B0604030504040204" pitchFamily="50" charset="-128"/>
              </a:rPr>
              <a:t>MaaS</a:t>
            </a:r>
            <a:r>
              <a:rPr lang="ja-JP" altLang="en-US" sz="1400" b="1" dirty="0">
                <a:solidFill>
                  <a:schemeClr val="bg1"/>
                </a:solidFill>
                <a:latin typeface="Meiryo UI" panose="020B0604030504040204" pitchFamily="50" charset="-128"/>
                <a:ea typeface="Meiryo UI" panose="020B0604030504040204" pitchFamily="50" charset="-128"/>
              </a:rPr>
              <a:t>とは？</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F6642B40-1724-3FB3-CD25-73131B5ACFFD}"/>
              </a:ext>
            </a:extLst>
          </p:cNvPr>
          <p:cNvSpPr txBox="1"/>
          <p:nvPr/>
        </p:nvSpPr>
        <p:spPr>
          <a:xfrm>
            <a:off x="4472075" y="2023671"/>
            <a:ext cx="5212023" cy="897731"/>
          </a:xfrm>
          <a:prstGeom prst="rect">
            <a:avLst/>
          </a:prstGeom>
          <a:noFill/>
        </p:spPr>
        <p:txBody>
          <a:bodyPr wrap="square" rtlCol="0">
            <a:noAutofit/>
          </a:bodyPr>
          <a:lstStyle/>
          <a:p>
            <a:r>
              <a:rPr lang="en-US" altLang="ja-JP" sz="1300" dirty="0" err="1">
                <a:latin typeface="BIZ UDPゴシック" panose="020B0400000000000000" pitchFamily="50" charset="-128"/>
                <a:ea typeface="BIZ UDPゴシック" panose="020B0400000000000000" pitchFamily="50" charset="-128"/>
              </a:rPr>
              <a:t>MaaS</a:t>
            </a:r>
            <a:r>
              <a:rPr lang="en-US" altLang="ja-JP" sz="1300" dirty="0">
                <a:latin typeface="BIZ UDPゴシック" panose="020B0400000000000000" pitchFamily="50" charset="-128"/>
                <a:ea typeface="BIZ UDPゴシック" panose="020B0400000000000000" pitchFamily="50" charset="-128"/>
              </a:rPr>
              <a:t> </a:t>
            </a:r>
            <a:r>
              <a:rPr lang="ja-JP" altLang="en-US" sz="1300" dirty="0">
                <a:latin typeface="BIZ UDPゴシック" panose="020B0400000000000000" pitchFamily="50" charset="-128"/>
                <a:ea typeface="BIZ UDPゴシック" panose="020B0400000000000000" pitchFamily="50" charset="-128"/>
              </a:rPr>
              <a:t>（</a:t>
            </a:r>
            <a:r>
              <a:rPr lang="en-US" altLang="ja-JP" sz="1300" dirty="0">
                <a:latin typeface="BIZ UDPゴシック" panose="020B0400000000000000" pitchFamily="50" charset="-128"/>
                <a:ea typeface="BIZ UDPゴシック" panose="020B0400000000000000" pitchFamily="50" charset="-128"/>
              </a:rPr>
              <a:t>Mobility as a Service</a:t>
            </a:r>
            <a:r>
              <a:rPr lang="ja-JP" altLang="en-US" sz="1300" dirty="0">
                <a:latin typeface="BIZ UDPゴシック" panose="020B0400000000000000" pitchFamily="50" charset="-128"/>
                <a:ea typeface="BIZ UDPゴシック" panose="020B0400000000000000" pitchFamily="50" charset="-128"/>
              </a:rPr>
              <a:t>の略）とは、利用者の多様なニーズに合わせ、交通手段、事業者の垣根なく、最適な交通手段、経路、魅力情報等が検索、予約、決済できる一元的なサービスのこと</a:t>
            </a:r>
          </a:p>
        </p:txBody>
      </p:sp>
      <p:sp>
        <p:nvSpPr>
          <p:cNvPr id="17" name="四角形: 角を丸くする 16">
            <a:extLst>
              <a:ext uri="{FF2B5EF4-FFF2-40B4-BE49-F238E27FC236}">
                <a16:creationId xmlns:a16="http://schemas.microsoft.com/office/drawing/2014/main" id="{39059C5C-A9BF-79F6-247D-AA18284175A9}"/>
              </a:ext>
            </a:extLst>
          </p:cNvPr>
          <p:cNvSpPr/>
          <p:nvPr/>
        </p:nvSpPr>
        <p:spPr>
          <a:xfrm>
            <a:off x="4359510" y="3221766"/>
            <a:ext cx="5267290" cy="2819785"/>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8" name="正方形/長方形 17">
            <a:extLst>
              <a:ext uri="{FF2B5EF4-FFF2-40B4-BE49-F238E27FC236}">
                <a16:creationId xmlns:a16="http://schemas.microsoft.com/office/drawing/2014/main" id="{467FA55E-7615-CEFD-0575-B679DD52F0FF}"/>
              </a:ext>
            </a:extLst>
          </p:cNvPr>
          <p:cNvSpPr/>
          <p:nvPr/>
        </p:nvSpPr>
        <p:spPr>
          <a:xfrm>
            <a:off x="4507520" y="3035318"/>
            <a:ext cx="2766835" cy="360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975"/>
              </a:spcAft>
            </a:pPr>
            <a:r>
              <a:rPr lang="en-US" altLang="ja-JP" sz="1400" b="1" dirty="0">
                <a:solidFill>
                  <a:schemeClr val="bg1"/>
                </a:solidFill>
                <a:latin typeface="Meiryo UI" panose="020B0604030504040204" pitchFamily="50" charset="-128"/>
                <a:ea typeface="Meiryo UI" panose="020B0604030504040204" pitchFamily="50" charset="-128"/>
              </a:rPr>
              <a:t>KANSAI</a:t>
            </a:r>
            <a:r>
              <a:rPr lang="ja-JP" altLang="en-US" sz="1400" b="1" dirty="0">
                <a:solidFill>
                  <a:schemeClr val="bg1"/>
                </a:solidFill>
                <a:latin typeface="Meiryo UI" panose="020B0604030504040204" pitchFamily="50" charset="-128"/>
                <a:ea typeface="Meiryo UI" panose="020B0604030504040204" pitchFamily="50" charset="-128"/>
              </a:rPr>
              <a:t>　</a:t>
            </a:r>
            <a:r>
              <a:rPr lang="en-US" altLang="ja-JP" sz="1400" b="1" dirty="0" err="1">
                <a:solidFill>
                  <a:schemeClr val="bg1"/>
                </a:solidFill>
                <a:latin typeface="Meiryo UI" panose="020B0604030504040204" pitchFamily="50" charset="-128"/>
                <a:ea typeface="Meiryo UI" panose="020B0604030504040204" pitchFamily="50" charset="-128"/>
              </a:rPr>
              <a:t>MaaS</a:t>
            </a:r>
            <a:r>
              <a:rPr lang="ja-JP" altLang="en-US" sz="1400" b="1" dirty="0">
                <a:solidFill>
                  <a:schemeClr val="bg1"/>
                </a:solidFill>
                <a:latin typeface="Meiryo UI" panose="020B0604030504040204" pitchFamily="50" charset="-128"/>
                <a:ea typeface="Meiryo UI" panose="020B0604030504040204" pitchFamily="50" charset="-128"/>
              </a:rPr>
              <a:t>アプリとは？</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B7305A1C-370B-3E4F-BCB6-FE02F3FC3E62}"/>
              </a:ext>
            </a:extLst>
          </p:cNvPr>
          <p:cNvSpPr txBox="1"/>
          <p:nvPr/>
        </p:nvSpPr>
        <p:spPr>
          <a:xfrm>
            <a:off x="4454354" y="3457876"/>
            <a:ext cx="5219111" cy="2459785"/>
          </a:xfrm>
          <a:prstGeom prst="rect">
            <a:avLst/>
          </a:prstGeom>
          <a:noFill/>
        </p:spPr>
        <p:txBody>
          <a:bodyPr wrap="square" rtlCol="0">
            <a:noAutofit/>
          </a:bodyPr>
          <a:lstStyle/>
          <a:p>
            <a:r>
              <a:rPr lang="ja-JP" altLang="en-US" sz="1300" b="1" dirty="0">
                <a:latin typeface="BIZ UDPゴシック" panose="020B0400000000000000" pitchFamily="50" charset="-128"/>
                <a:ea typeface="BIZ UDPゴシック" panose="020B0400000000000000" pitchFamily="50" charset="-128"/>
              </a:rPr>
              <a:t>■</a:t>
            </a:r>
            <a:r>
              <a:rPr lang="en-US" altLang="ja-JP" sz="1300" b="1" dirty="0">
                <a:latin typeface="BIZ UDPゴシック" panose="020B0400000000000000" pitchFamily="50" charset="-128"/>
                <a:ea typeface="BIZ UDPゴシック" panose="020B0400000000000000" pitchFamily="50" charset="-128"/>
              </a:rPr>
              <a:t>KANSAI</a:t>
            </a:r>
            <a:r>
              <a:rPr lang="ja-JP" altLang="en-US" sz="1300" b="1" dirty="0">
                <a:latin typeface="BIZ UDPゴシック" panose="020B0400000000000000" pitchFamily="50" charset="-128"/>
                <a:ea typeface="BIZ UDPゴシック" panose="020B0400000000000000" pitchFamily="50" charset="-128"/>
              </a:rPr>
              <a:t>　</a:t>
            </a:r>
            <a:r>
              <a:rPr lang="en-US" altLang="ja-JP" sz="1300" b="1" dirty="0" err="1">
                <a:latin typeface="BIZ UDPゴシック" panose="020B0400000000000000" pitchFamily="50" charset="-128"/>
                <a:ea typeface="BIZ UDPゴシック" panose="020B0400000000000000" pitchFamily="50" charset="-128"/>
              </a:rPr>
              <a:t>MaaS</a:t>
            </a:r>
            <a:endParaRPr lang="en-US" altLang="ja-JP" sz="1300" b="1"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関西に主要路線を持つ鉄道会社</a:t>
            </a:r>
            <a:r>
              <a:rPr lang="en-US" altLang="ja-JP" sz="1300" dirty="0">
                <a:latin typeface="BIZ UDPゴシック" panose="020B0400000000000000" pitchFamily="50" charset="-128"/>
                <a:ea typeface="BIZ UDPゴシック" panose="020B0400000000000000" pitchFamily="50" charset="-128"/>
              </a:rPr>
              <a:t>7</a:t>
            </a:r>
            <a:r>
              <a:rPr lang="ja-JP" altLang="en-US" sz="1300" dirty="0">
                <a:latin typeface="BIZ UDPゴシック" panose="020B0400000000000000" pitchFamily="50" charset="-128"/>
                <a:ea typeface="BIZ UDPゴシック" panose="020B0400000000000000" pitchFamily="50" charset="-128"/>
              </a:rPr>
              <a:t>社（</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）を主体とする関西</a:t>
            </a:r>
            <a:r>
              <a:rPr lang="en-US" altLang="ja-JP" sz="1300" dirty="0" err="1">
                <a:latin typeface="BIZ UDPゴシック" panose="020B0400000000000000" pitchFamily="50" charset="-128"/>
                <a:ea typeface="BIZ UDPゴシック" panose="020B0400000000000000" pitchFamily="50" charset="-128"/>
              </a:rPr>
              <a:t>MaaS</a:t>
            </a:r>
            <a:br>
              <a:rPr lang="en-US" altLang="ja-JP" sz="1300" dirty="0">
                <a:latin typeface="BIZ UDPゴシック" panose="020B0400000000000000" pitchFamily="50" charset="-128"/>
                <a:ea typeface="BIZ UDPゴシック" panose="020B0400000000000000" pitchFamily="50" charset="-128"/>
              </a:rPr>
            </a:br>
            <a:r>
              <a:rPr lang="ja-JP" altLang="en-US" sz="1300" dirty="0">
                <a:latin typeface="BIZ UDPゴシック" panose="020B0400000000000000" pitchFamily="50" charset="-128"/>
                <a:ea typeface="BIZ UDPゴシック" panose="020B0400000000000000" pitchFamily="50" charset="-128"/>
              </a:rPr>
              <a:t>協議会がリリースしたスマートフォンアプリ。経路検索、電子チケット、観光関連のおすすめ情報などのサービスを提供する</a:t>
            </a:r>
            <a:endParaRPr lang="en-US" altLang="ja-JP" sz="1300" dirty="0">
              <a:latin typeface="BIZ UDPゴシック" panose="020B0400000000000000" pitchFamily="50" charset="-128"/>
              <a:ea typeface="BIZ UDPゴシック" panose="020B0400000000000000" pitchFamily="50" charset="-128"/>
            </a:endParaRPr>
          </a:p>
          <a:p>
            <a:endParaRPr lang="en-US" altLang="ja-JP" sz="1300" dirty="0">
              <a:latin typeface="BIZ UDPゴシック" panose="020B0400000000000000" pitchFamily="50" charset="-128"/>
              <a:ea typeface="BIZ UDPゴシック" panose="020B0400000000000000" pitchFamily="50" charset="-128"/>
            </a:endParaRPr>
          </a:p>
          <a:p>
            <a:r>
              <a:rPr lang="ja-JP" altLang="en-US" sz="1300" b="1" dirty="0">
                <a:latin typeface="BIZ UDPゴシック" panose="020B0400000000000000" pitchFamily="50" charset="-128"/>
                <a:ea typeface="BIZ UDPゴシック" panose="020B0400000000000000" pitchFamily="50" charset="-128"/>
              </a:rPr>
              <a:t>■万博に向けた取組み</a:t>
            </a:r>
          </a:p>
          <a:p>
            <a:r>
              <a:rPr lang="ja-JP" altLang="en-US" sz="1300" dirty="0">
                <a:latin typeface="BIZ UDPゴシック" panose="020B0400000000000000" pitchFamily="50" charset="-128"/>
                <a:ea typeface="BIZ UDPゴシック" panose="020B0400000000000000" pitchFamily="50" charset="-128"/>
              </a:rPr>
              <a:t>万博会場～近隣の主要駅間で運行されるバス（万博シャトルバス）の乗車券を予約・決済できる機能の実装と、</a:t>
            </a:r>
            <a:r>
              <a:rPr lang="en-US" altLang="ja-JP" sz="1300" dirty="0">
                <a:latin typeface="BIZ UDPゴシック" panose="020B0400000000000000" pitchFamily="50" charset="-128"/>
                <a:ea typeface="BIZ UDPゴシック" panose="020B0400000000000000" pitchFamily="50" charset="-128"/>
              </a:rPr>
              <a:t>KANSAI </a:t>
            </a:r>
            <a:r>
              <a:rPr lang="en-US" altLang="ja-JP" sz="1300" dirty="0" err="1">
                <a:latin typeface="BIZ UDPゴシック" panose="020B0400000000000000" pitchFamily="50" charset="-128"/>
                <a:ea typeface="BIZ UDPゴシック" panose="020B0400000000000000" pitchFamily="50" charset="-128"/>
              </a:rPr>
              <a:t>MaaS</a:t>
            </a:r>
            <a:r>
              <a:rPr lang="en-US" altLang="ja-JP" sz="1300" dirty="0">
                <a:latin typeface="BIZ UDPゴシック" panose="020B0400000000000000" pitchFamily="50" charset="-128"/>
                <a:ea typeface="BIZ UDPゴシック" panose="020B0400000000000000" pitchFamily="50" charset="-128"/>
              </a:rPr>
              <a:t> web</a:t>
            </a:r>
            <a:r>
              <a:rPr lang="ja-JP" altLang="en-US" sz="1300" dirty="0">
                <a:latin typeface="BIZ UDPゴシック" panose="020B0400000000000000" pitchFamily="50" charset="-128"/>
                <a:ea typeface="BIZ UDPゴシック" panose="020B0400000000000000" pitchFamily="50" charset="-128"/>
              </a:rPr>
              <a:t>サイトにおける海外観光客向けの英語による観光情報の提供を</a:t>
            </a:r>
            <a:r>
              <a:rPr lang="en-US" altLang="ja-JP" sz="1300" dirty="0">
                <a:latin typeface="BIZ UDPゴシック" panose="020B0400000000000000" pitchFamily="50" charset="-128"/>
                <a:ea typeface="BIZ UDPゴシック" panose="020B0400000000000000" pitchFamily="50" charset="-128"/>
              </a:rPr>
              <a:t>10</a:t>
            </a:r>
            <a:r>
              <a:rPr lang="ja-JP" altLang="en-US" sz="1300" dirty="0">
                <a:latin typeface="BIZ UDPゴシック" panose="020B0400000000000000" pitchFamily="50" charset="-128"/>
                <a:ea typeface="BIZ UDPゴシック" panose="020B0400000000000000" pitchFamily="50" charset="-128"/>
              </a:rPr>
              <a:t>月に開始した</a:t>
            </a:r>
            <a:endParaRPr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今後、関西一円の交通事業者等で利用可能となる</a:t>
            </a:r>
            <a:r>
              <a:rPr lang="en-US" altLang="ja-JP" sz="1300" dirty="0">
                <a:latin typeface="BIZ UDPゴシック" panose="020B0400000000000000" pitchFamily="50" charset="-128"/>
                <a:ea typeface="BIZ UDPゴシック" panose="020B0400000000000000" pitchFamily="50" charset="-128"/>
              </a:rPr>
              <a:t>QR</a:t>
            </a:r>
            <a:r>
              <a:rPr lang="ja-JP" altLang="en-US" sz="1300" dirty="0">
                <a:latin typeface="BIZ UDPゴシック" panose="020B0400000000000000" pitchFamily="50" charset="-128"/>
                <a:ea typeface="BIZ UDPゴシック" panose="020B0400000000000000" pitchFamily="50" charset="-128"/>
              </a:rPr>
              <a:t>コードを活用したデジタル乗車券サービスを提供予定</a:t>
            </a:r>
            <a:endParaRPr lang="en-US" altLang="ja-JP" sz="13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264FBE26-344B-4A64-93FB-72D2F01717DB}"/>
              </a:ext>
            </a:extLst>
          </p:cNvPr>
          <p:cNvSpPr txBox="1"/>
          <p:nvPr/>
        </p:nvSpPr>
        <p:spPr>
          <a:xfrm>
            <a:off x="4080250" y="6183100"/>
            <a:ext cx="5646380" cy="369902"/>
          </a:xfrm>
          <a:prstGeom prst="rect">
            <a:avLst/>
          </a:prstGeom>
          <a:noFill/>
        </p:spPr>
        <p:txBody>
          <a:bodyPr wrap="square" rtlCol="0">
            <a:noAutofit/>
          </a:bodyPr>
          <a:lstStyle/>
          <a:p>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鉄道会社</a:t>
            </a:r>
            <a:r>
              <a:rPr lang="en-US" altLang="ja-JP" sz="800" dirty="0">
                <a:latin typeface="BIZ UDPゴシック" panose="020B0400000000000000" pitchFamily="50" charset="-128"/>
                <a:ea typeface="BIZ UDPゴシック" panose="020B0400000000000000" pitchFamily="50" charset="-128"/>
              </a:rPr>
              <a:t>7</a:t>
            </a:r>
            <a:r>
              <a:rPr lang="ja-JP" altLang="en-US" sz="800" dirty="0">
                <a:latin typeface="BIZ UDPゴシック" panose="020B0400000000000000" pitchFamily="50" charset="-128"/>
                <a:ea typeface="BIZ UDPゴシック" panose="020B0400000000000000" pitchFamily="50" charset="-128"/>
              </a:rPr>
              <a:t>社</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大阪市高速電気軌道株式会社、近鉄グループホールディングス株式会社、京阪ホールディングス株式会社、</a:t>
            </a:r>
            <a:br>
              <a:rPr lang="en-US" altLang="ja-JP" sz="800" dirty="0">
                <a:latin typeface="BIZ UDPゴシック" panose="020B0400000000000000" pitchFamily="50" charset="-128"/>
                <a:ea typeface="BIZ UDPゴシック" panose="020B0400000000000000" pitchFamily="50" charset="-128"/>
              </a:rPr>
            </a:br>
            <a:r>
              <a:rPr lang="ja-JP" altLang="en-US" sz="800" dirty="0">
                <a:latin typeface="BIZ UDPゴシック" panose="020B0400000000000000" pitchFamily="50" charset="-128"/>
                <a:ea typeface="BIZ UDPゴシック" panose="020B0400000000000000" pitchFamily="50" charset="-128"/>
              </a:rPr>
              <a:t>　　　　　　　　　　　　南海電気鉄道株式会社、西日本旅客鉄道株式会社、阪急電鉄株式会社、阪神電気鉄道株式会社</a:t>
            </a:r>
          </a:p>
        </p:txBody>
      </p:sp>
      <p:sp>
        <p:nvSpPr>
          <p:cNvPr id="11" name="テキスト ボックス 10">
            <a:extLst>
              <a:ext uri="{FF2B5EF4-FFF2-40B4-BE49-F238E27FC236}">
                <a16:creationId xmlns:a16="http://schemas.microsoft.com/office/drawing/2014/main" id="{AF3E2C11-1C1B-3B08-8611-FA0CF719023C}"/>
              </a:ext>
            </a:extLst>
          </p:cNvPr>
          <p:cNvSpPr txBox="1"/>
          <p:nvPr/>
        </p:nvSpPr>
        <p:spPr>
          <a:xfrm>
            <a:off x="4080250" y="6451474"/>
            <a:ext cx="3395870" cy="215444"/>
          </a:xfrm>
          <a:prstGeom prst="rect">
            <a:avLst/>
          </a:prstGeom>
          <a:noFill/>
        </p:spPr>
        <p:txBody>
          <a:bodyPr wrap="square">
            <a:spAutoFit/>
          </a:bodyPr>
          <a:lstStyle/>
          <a:p>
            <a:r>
              <a:rPr lang="en-US" altLang="ja-JP" sz="800" b="0" i="0" dirty="0">
                <a:solidFill>
                  <a:srgbClr val="333333"/>
                </a:solidFill>
                <a:effectLst/>
                <a:latin typeface="BIZ UDPゴシック" panose="020B0400000000000000" pitchFamily="50" charset="-128"/>
                <a:ea typeface="BIZ UDPゴシック" panose="020B0400000000000000" pitchFamily="50" charset="-128"/>
              </a:rPr>
              <a:t>※QR</a:t>
            </a:r>
            <a:r>
              <a:rPr lang="ja-JP" altLang="en-US" sz="800" b="0" i="0" dirty="0">
                <a:solidFill>
                  <a:srgbClr val="333333"/>
                </a:solidFill>
                <a:effectLst/>
                <a:latin typeface="BIZ UDPゴシック" panose="020B0400000000000000" pitchFamily="50" charset="-128"/>
                <a:ea typeface="BIZ UDPゴシック" panose="020B0400000000000000" pitchFamily="50" charset="-128"/>
              </a:rPr>
              <a:t>コードは株式会社デンソーウェーブの登録商標です。</a:t>
            </a:r>
            <a:endParaRPr lang="ja-JP" altLang="en-US" sz="8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D6DE098A-1B62-478A-8200-8FDBD178D5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998" y="1641166"/>
            <a:ext cx="3804937" cy="2679067"/>
          </a:xfrm>
          <a:prstGeom prst="rect">
            <a:avLst/>
          </a:prstGeom>
        </p:spPr>
      </p:pic>
      <p:pic>
        <p:nvPicPr>
          <p:cNvPr id="12" name="グラフィックス 11">
            <a:extLst>
              <a:ext uri="{FF2B5EF4-FFF2-40B4-BE49-F238E27FC236}">
                <a16:creationId xmlns:a16="http://schemas.microsoft.com/office/drawing/2014/main" id="{207AB418-886F-44B8-8CE9-34E9B1DE8D0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43804" y="5764425"/>
            <a:ext cx="914400" cy="914400"/>
          </a:xfrm>
          <a:prstGeom prst="rect">
            <a:avLst/>
          </a:prstGeom>
        </p:spPr>
      </p:pic>
      <p:grpSp>
        <p:nvGrpSpPr>
          <p:cNvPr id="13" name="グループ化 12">
            <a:extLst>
              <a:ext uri="{FF2B5EF4-FFF2-40B4-BE49-F238E27FC236}">
                <a16:creationId xmlns:a16="http://schemas.microsoft.com/office/drawing/2014/main" id="{45F5D713-4DED-4C20-94AA-688534E153B2}"/>
              </a:ext>
            </a:extLst>
          </p:cNvPr>
          <p:cNvGrpSpPr/>
          <p:nvPr/>
        </p:nvGrpSpPr>
        <p:grpSpPr>
          <a:xfrm>
            <a:off x="369998" y="4546935"/>
            <a:ext cx="3804937" cy="461665"/>
            <a:chOff x="369998" y="4456936"/>
            <a:chExt cx="3804937" cy="461665"/>
          </a:xfrm>
        </p:grpSpPr>
        <p:sp>
          <p:nvSpPr>
            <p:cNvPr id="23" name="テキスト ボックス 22">
              <a:extLst>
                <a:ext uri="{FF2B5EF4-FFF2-40B4-BE49-F238E27FC236}">
                  <a16:creationId xmlns:a16="http://schemas.microsoft.com/office/drawing/2014/main" id="{4EA7C286-C12D-40BB-9FB1-78792506AAF8}"/>
                </a:ext>
              </a:extLst>
            </p:cNvPr>
            <p:cNvSpPr txBox="1"/>
            <p:nvPr/>
          </p:nvSpPr>
          <p:spPr>
            <a:xfrm>
              <a:off x="369998" y="4456936"/>
              <a:ext cx="3804937" cy="461665"/>
            </a:xfrm>
            <a:prstGeom prst="rect">
              <a:avLst/>
            </a:prstGeom>
            <a:noFill/>
          </p:spPr>
          <p:txBody>
            <a:bodyPr wrap="square">
              <a:spAutoFit/>
            </a:bodyPr>
            <a:lstStyle/>
            <a:p>
              <a:pPr algn="ctr"/>
              <a:r>
                <a:rPr kumimoji="1" lang="ja-JP" altLang="en-US" sz="1200" dirty="0">
                  <a:latin typeface="BIZ UDゴシック" panose="020B0400000000000000" pitchFamily="49" charset="-128"/>
                  <a:ea typeface="BIZ UDゴシック" panose="020B0400000000000000" pitchFamily="49" charset="-128"/>
                </a:rPr>
                <a:t>万博駅シャトルバス</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JR</a:t>
              </a:r>
              <a:r>
                <a:rPr lang="ja-JP" altLang="en-US" sz="1200" dirty="0">
                  <a:latin typeface="BIZ UDゴシック" panose="020B0400000000000000" pitchFamily="49" charset="-128"/>
                  <a:ea typeface="BIZ UDゴシック" panose="020B0400000000000000" pitchFamily="49" charset="-128"/>
                </a:rPr>
                <a:t>桜島～万博会場＞</a:t>
              </a:r>
              <a:endParaRPr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　乗車券購入方法（</a:t>
              </a:r>
              <a:r>
                <a:rPr lang="en-US" altLang="ja-JP" sz="1200" dirty="0">
                  <a:latin typeface="BIZ UDゴシック" panose="020B0400000000000000" pitchFamily="49" charset="-128"/>
                  <a:ea typeface="BIZ UDゴシック" panose="020B0400000000000000" pitchFamily="49" charset="-128"/>
                  <a:hlinkClick r:id="rId9"/>
                </a:rPr>
                <a:t>KANSAI </a:t>
              </a:r>
              <a:r>
                <a:rPr lang="en-US" altLang="ja-JP" sz="1200" dirty="0" err="1">
                  <a:latin typeface="BIZ UDゴシック" panose="020B0400000000000000" pitchFamily="49" charset="-128"/>
                  <a:ea typeface="BIZ UDゴシック" panose="020B0400000000000000" pitchFamily="49" charset="-128"/>
                  <a:hlinkClick r:id="rId9"/>
                </a:rPr>
                <a:t>MaaS</a:t>
              </a:r>
              <a:r>
                <a:rPr lang="ja-JP" altLang="en-US" sz="1200" dirty="0">
                  <a:latin typeface="BIZ UDゴシック" panose="020B0400000000000000" pitchFamily="49" charset="-128"/>
                  <a:ea typeface="BIZ UDゴシック" panose="020B0400000000000000" pitchFamily="49" charset="-128"/>
                  <a:hlinkClick r:id="rId9"/>
                </a:rPr>
                <a:t> </a:t>
              </a:r>
              <a:r>
                <a:rPr lang="en-US" altLang="ja-JP" sz="1200" dirty="0">
                  <a:latin typeface="BIZ UDゴシック" panose="020B0400000000000000" pitchFamily="49" charset="-128"/>
                  <a:ea typeface="BIZ UDゴシック" panose="020B0400000000000000" pitchFamily="49" charset="-128"/>
                  <a:hlinkClick r:id="rId9"/>
                </a:rPr>
                <a:t>Web</a:t>
              </a:r>
              <a:r>
                <a:rPr lang="ja-JP" altLang="en-US" sz="1200" dirty="0">
                  <a:latin typeface="BIZ UDゴシック" panose="020B0400000000000000" pitchFamily="49" charset="-128"/>
                  <a:ea typeface="BIZ UDゴシック" panose="020B0400000000000000" pitchFamily="49" charset="-128"/>
                  <a:hlinkClick r:id="rId9"/>
                </a:rPr>
                <a:t>サイト</a:t>
              </a:r>
              <a:r>
                <a:rPr kumimoji="1" lang="ja-JP" altLang="en-US" sz="1200" dirty="0">
                  <a:latin typeface="BIZ UDゴシック" panose="020B0400000000000000" pitchFamily="49" charset="-128"/>
                  <a:ea typeface="BIZ UDゴシック" panose="020B0400000000000000" pitchFamily="49" charset="-128"/>
                </a:rPr>
                <a:t>）</a:t>
              </a:r>
              <a:endParaRPr lang="ja-JP" altLang="en-US" sz="1200" dirty="0"/>
            </a:p>
          </p:txBody>
        </p:sp>
        <p:sp>
          <p:nvSpPr>
            <p:cNvPr id="5" name="矢印: 下 4">
              <a:extLst>
                <a:ext uri="{FF2B5EF4-FFF2-40B4-BE49-F238E27FC236}">
                  <a16:creationId xmlns:a16="http://schemas.microsoft.com/office/drawing/2014/main" id="{9F80BACA-D51D-4A37-AA58-9DC5BEBB8AA5}"/>
                </a:ext>
              </a:extLst>
            </p:cNvPr>
            <p:cNvSpPr/>
            <p:nvPr/>
          </p:nvSpPr>
          <p:spPr>
            <a:xfrm>
              <a:off x="435642" y="4515293"/>
              <a:ext cx="316135" cy="34495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下 31">
              <a:extLst>
                <a:ext uri="{FF2B5EF4-FFF2-40B4-BE49-F238E27FC236}">
                  <a16:creationId xmlns:a16="http://schemas.microsoft.com/office/drawing/2014/main" id="{C1E07D44-E1C6-43B1-AA59-1690854AC814}"/>
                </a:ext>
              </a:extLst>
            </p:cNvPr>
            <p:cNvSpPr/>
            <p:nvPr/>
          </p:nvSpPr>
          <p:spPr>
            <a:xfrm>
              <a:off x="3772230" y="4515293"/>
              <a:ext cx="316135" cy="34495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D8887150-D393-4225-A1B7-6D276F80BC5F}"/>
              </a:ext>
            </a:extLst>
          </p:cNvPr>
          <p:cNvGrpSpPr/>
          <p:nvPr/>
        </p:nvGrpSpPr>
        <p:grpSpPr>
          <a:xfrm>
            <a:off x="1440940" y="5117467"/>
            <a:ext cx="1481485" cy="1481485"/>
            <a:chOff x="1079338" y="5023336"/>
            <a:chExt cx="1481485" cy="1481485"/>
          </a:xfrm>
        </p:grpSpPr>
        <p:pic>
          <p:nvPicPr>
            <p:cNvPr id="4" name="図 3">
              <a:extLst>
                <a:ext uri="{FF2B5EF4-FFF2-40B4-BE49-F238E27FC236}">
                  <a16:creationId xmlns:a16="http://schemas.microsoft.com/office/drawing/2014/main" id="{F7000228-505D-4915-BEA9-0E6EB5AAFA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9338" y="5023336"/>
              <a:ext cx="1481485" cy="1481485"/>
            </a:xfrm>
            <a:prstGeom prst="rect">
              <a:avLst/>
            </a:prstGeom>
          </p:spPr>
        </p:pic>
        <p:sp>
          <p:nvSpPr>
            <p:cNvPr id="14" name="四角形: 角を丸くする 13">
              <a:extLst>
                <a:ext uri="{FF2B5EF4-FFF2-40B4-BE49-F238E27FC236}">
                  <a16:creationId xmlns:a16="http://schemas.microsoft.com/office/drawing/2014/main" id="{586DE846-2F3D-4138-A86F-E03C6B7D968A}"/>
                </a:ext>
              </a:extLst>
            </p:cNvPr>
            <p:cNvSpPr/>
            <p:nvPr/>
          </p:nvSpPr>
          <p:spPr>
            <a:xfrm>
              <a:off x="1079338" y="5023336"/>
              <a:ext cx="1481485" cy="14814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 name="図 40">
            <a:extLst>
              <a:ext uri="{FF2B5EF4-FFF2-40B4-BE49-F238E27FC236}">
                <a16:creationId xmlns:a16="http://schemas.microsoft.com/office/drawing/2014/main" id="{901B640D-7613-4683-BA22-17267D29557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450503">
            <a:off x="2993160" y="5615354"/>
            <a:ext cx="289288" cy="416771"/>
          </a:xfrm>
          <a:prstGeom prst="rect">
            <a:avLst/>
          </a:prstGeom>
        </p:spPr>
      </p:pic>
      <p:sp>
        <p:nvSpPr>
          <p:cNvPr id="10" name="スライド番号プレースホルダー 9">
            <a:extLst>
              <a:ext uri="{FF2B5EF4-FFF2-40B4-BE49-F238E27FC236}">
                <a16:creationId xmlns:a16="http://schemas.microsoft.com/office/drawing/2014/main" id="{92AF1AF8-D008-4E9F-BD52-0D191ECB42F0}"/>
              </a:ext>
            </a:extLst>
          </p:cNvPr>
          <p:cNvSpPr>
            <a:spLocks noGrp="1"/>
          </p:cNvSpPr>
          <p:nvPr>
            <p:ph type="sldNum" sz="quarter" idx="4"/>
          </p:nvPr>
        </p:nvSpPr>
        <p:spPr/>
        <p:txBody>
          <a:bodyPr/>
          <a:lstStyle/>
          <a:p>
            <a:fld id="{199F5BD4-B66A-4E5C-B460-3CA44F38002D}" type="slidenum">
              <a:rPr lang="ja-JP" altLang="en-US" smtClean="0"/>
              <a:pPr/>
              <a:t>44</a:t>
            </a:fld>
            <a:endParaRPr lang="ja-JP" altLang="en-US"/>
          </a:p>
        </p:txBody>
      </p:sp>
    </p:spTree>
    <p:extLst>
      <p:ext uri="{BB962C8B-B14F-4D97-AF65-F5344CB8AC3E}">
        <p14:creationId xmlns:p14="http://schemas.microsoft.com/office/powerpoint/2010/main" val="493506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4809BF17-7351-4054-84F2-92E5DF03B081}"/>
              </a:ext>
            </a:extLst>
          </p:cNvPr>
          <p:cNvSpPr/>
          <p:nvPr/>
        </p:nvSpPr>
        <p:spPr>
          <a:xfrm>
            <a:off x="5027606" y="1031059"/>
            <a:ext cx="4653282" cy="2875000"/>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3E0513C1-39EC-4B16-9080-A44674C0CF11}"/>
              </a:ext>
            </a:extLst>
          </p:cNvPr>
          <p:cNvSpPr/>
          <p:nvPr/>
        </p:nvSpPr>
        <p:spPr>
          <a:xfrm>
            <a:off x="4987606" y="4018110"/>
            <a:ext cx="4692765" cy="2660516"/>
          </a:xfrm>
          <a:prstGeom prst="rect">
            <a:avLst/>
          </a:prstGeom>
          <a:solidFill>
            <a:schemeClr val="accent6">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3D92A6E-3174-426A-B444-79AD2641C8D9}"/>
              </a:ext>
            </a:extLst>
          </p:cNvPr>
          <p:cNvSpPr/>
          <p:nvPr/>
        </p:nvSpPr>
        <p:spPr>
          <a:xfrm>
            <a:off x="173920" y="4023308"/>
            <a:ext cx="4748922" cy="2660516"/>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D72998F-D57C-4143-8176-03FB051C5532}"/>
              </a:ext>
            </a:extLst>
          </p:cNvPr>
          <p:cNvSpPr txBox="1"/>
          <p:nvPr/>
        </p:nvSpPr>
        <p:spPr>
          <a:xfrm>
            <a:off x="173920" y="658601"/>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安全・安心な万博開催に向けた危機管理体制の構築</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81631" y="1035385"/>
            <a:ext cx="5038265" cy="222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lnSpc>
                <a:spcPts val="800"/>
              </a:lnSpc>
              <a:spcAft>
                <a:spcPts val="975"/>
              </a:spcAft>
              <a:buFont typeface="Wingdings" panose="05000000000000000000" pitchFamily="2" charset="2"/>
              <a:buChar char="ü"/>
            </a:pPr>
            <a:r>
              <a:rPr lang="ja-JP" altLang="en-US" sz="1400" dirty="0">
                <a:solidFill>
                  <a:sysClr val="windowText" lastClr="000000"/>
                </a:solidFill>
                <a:latin typeface="Meiryo UI" panose="020B0604030504040204" pitchFamily="50" charset="-128"/>
                <a:ea typeface="Meiryo UI" panose="020B0604030504040204" pitchFamily="50" charset="-128"/>
              </a:rPr>
              <a:t>大規模災害に備え、防災実施計画を令和</a:t>
            </a:r>
            <a:r>
              <a:rPr lang="en-US" altLang="ja-JP" sz="1400" dirty="0">
                <a:solidFill>
                  <a:sysClr val="windowText" lastClr="000000"/>
                </a:solidFill>
                <a:latin typeface="Meiryo UI" panose="020B0604030504040204" pitchFamily="50" charset="-128"/>
                <a:ea typeface="Meiryo UI" panose="020B0604030504040204" pitchFamily="50" charset="-128"/>
              </a:rPr>
              <a:t>6</a:t>
            </a:r>
            <a:r>
              <a:rPr lang="ja-JP" altLang="en-US" sz="1400" dirty="0">
                <a:solidFill>
                  <a:sysClr val="windowText" lastClr="000000"/>
                </a:solidFill>
                <a:latin typeface="Meiryo UI" panose="020B0604030504040204" pitchFamily="50" charset="-128"/>
                <a:ea typeface="Meiryo UI" panose="020B0604030504040204" pitchFamily="50" charset="-128"/>
              </a:rPr>
              <a:t>年</a:t>
            </a:r>
            <a:r>
              <a:rPr lang="en-US" altLang="ja-JP" sz="1400" dirty="0">
                <a:solidFill>
                  <a:sysClr val="windowText" lastClr="000000"/>
                </a:solidFill>
                <a:latin typeface="Meiryo UI" panose="020B0604030504040204" pitchFamily="50" charset="-128"/>
                <a:ea typeface="Meiryo UI" panose="020B0604030504040204" pitchFamily="50" charset="-128"/>
              </a:rPr>
              <a:t>9</a:t>
            </a:r>
            <a:r>
              <a:rPr lang="ja-JP" altLang="en-US" sz="1400" dirty="0">
                <a:solidFill>
                  <a:sysClr val="windowText" lastClr="000000"/>
                </a:solidFill>
                <a:latin typeface="Meiryo UI" panose="020B0604030504040204" pitchFamily="50" charset="-128"/>
                <a:ea typeface="Meiryo UI" panose="020B0604030504040204" pitchFamily="50" charset="-128"/>
              </a:rPr>
              <a:t>月</a:t>
            </a:r>
            <a:r>
              <a:rPr lang="en-US" altLang="ja-JP" sz="1400" dirty="0">
                <a:solidFill>
                  <a:sysClr val="windowText" lastClr="000000"/>
                </a:solidFill>
                <a:latin typeface="Meiryo UI" panose="020B0604030504040204" pitchFamily="50" charset="-128"/>
                <a:ea typeface="Meiryo UI" panose="020B0604030504040204" pitchFamily="50" charset="-128"/>
              </a:rPr>
              <a:t>2</a:t>
            </a:r>
            <a:r>
              <a:rPr lang="ja-JP" altLang="en-US" sz="1400" dirty="0">
                <a:solidFill>
                  <a:sysClr val="windowText" lastClr="000000"/>
                </a:solidFill>
                <a:latin typeface="Meiryo UI" panose="020B0604030504040204" pitchFamily="50" charset="-128"/>
                <a:ea typeface="Meiryo UI" panose="020B0604030504040204" pitchFamily="50" charset="-128"/>
              </a:rPr>
              <a:t>日に公表</a:t>
            </a:r>
            <a:endParaRPr lang="en-US" altLang="ja-JP" sz="1400" dirty="0">
              <a:solidFill>
                <a:sysClr val="windowText" lastClr="000000"/>
              </a:solidFill>
              <a:latin typeface="Meiryo UI" panose="020B0604030504040204" pitchFamily="50" charset="-128"/>
              <a:ea typeface="Meiryo UI" panose="020B0604030504040204" pitchFamily="50" charset="-128"/>
            </a:endParaRPr>
          </a:p>
          <a:p>
            <a:pPr>
              <a:lnSpc>
                <a:spcPts val="800"/>
              </a:lnSpc>
              <a:spcAft>
                <a:spcPts val="975"/>
              </a:spcAft>
            </a:pPr>
            <a:r>
              <a:rPr lang="ja-JP" altLang="en-US" sz="1400" dirty="0">
                <a:solidFill>
                  <a:sysClr val="windowText" lastClr="000000"/>
                </a:solidFill>
                <a:latin typeface="Meiryo UI" panose="020B0604030504040204" pitchFamily="50" charset="-128"/>
                <a:ea typeface="Meiryo UI" panose="020B0604030504040204" pitchFamily="50" charset="-128"/>
              </a:rPr>
              <a:t>　　会場内・周辺の避難場所や備蓄の確保、帰宅支援等を実施</a:t>
            </a:r>
            <a:endParaRPr lang="en-US" altLang="ja-JP" sz="1400" dirty="0">
              <a:solidFill>
                <a:sysClr val="windowText" lastClr="000000"/>
              </a:solidFill>
              <a:latin typeface="Meiryo UI" panose="020B0604030504040204" pitchFamily="50" charset="-128"/>
              <a:ea typeface="Meiryo UI" panose="020B0604030504040204" pitchFamily="50" charset="-128"/>
            </a:endParaRPr>
          </a:p>
          <a:p>
            <a:pPr marL="278613" indent="-278613">
              <a:lnSpc>
                <a:spcPts val="1500"/>
              </a:lnSpc>
              <a:spcAft>
                <a:spcPts val="975"/>
              </a:spcAft>
              <a:buFont typeface="Wingdings" panose="05000000000000000000" pitchFamily="2" charset="2"/>
              <a:buChar char="ü"/>
            </a:pPr>
            <a:r>
              <a:rPr lang="ja-JP" altLang="en-US" sz="1400" dirty="0">
                <a:solidFill>
                  <a:schemeClr val="tx1"/>
                </a:solidFill>
                <a:highlight>
                  <a:srgbClr val="FFFDF9"/>
                </a:highlight>
                <a:latin typeface="Meiryo UI" panose="020B0604030504040204" pitchFamily="50" charset="-128"/>
                <a:ea typeface="Meiryo UI" panose="020B0604030504040204" pitchFamily="50" charset="-128"/>
              </a:rPr>
              <a:t>会場内の警備・消防防災体制の整備</a:t>
            </a:r>
            <a:endParaRPr lang="en-US" altLang="ja-JP" sz="1400" dirty="0">
              <a:solidFill>
                <a:schemeClr val="tx1"/>
              </a:solidFill>
              <a:highlight>
                <a:srgbClr val="FFFDF9"/>
              </a:highlight>
              <a:latin typeface="Meiryo UI" panose="020B0604030504040204" pitchFamily="50" charset="-128"/>
              <a:ea typeface="Meiryo UI" panose="020B0604030504040204" pitchFamily="50" charset="-128"/>
            </a:endParaRPr>
          </a:p>
          <a:p>
            <a:pPr marL="278613" indent="-278613">
              <a:lnSpc>
                <a:spcPts val="1500"/>
              </a:lnSpc>
              <a:spcAft>
                <a:spcPts val="975"/>
              </a:spcAft>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会場内に診療所等を設置し、急病者に対応、</a:t>
            </a:r>
            <a:r>
              <a:rPr lang="ja-JP" altLang="en-US" sz="1400" dirty="0">
                <a:solidFill>
                  <a:schemeClr val="tx1"/>
                </a:solidFill>
                <a:highlight>
                  <a:srgbClr val="FFFDF9"/>
                </a:highlight>
                <a:latin typeface="Meiryo UI" panose="020B0604030504040204" pitchFamily="50" charset="-128"/>
                <a:ea typeface="Meiryo UI" panose="020B0604030504040204" pitchFamily="50" charset="-128"/>
              </a:rPr>
              <a:t>医療機関との</a:t>
            </a:r>
            <a:endParaRPr lang="en-US" altLang="ja-JP" sz="1400" dirty="0">
              <a:solidFill>
                <a:schemeClr val="tx1"/>
              </a:solidFill>
              <a:highlight>
                <a:srgbClr val="FFFDF9"/>
              </a:highlight>
              <a:latin typeface="Meiryo UI" panose="020B0604030504040204" pitchFamily="50" charset="-128"/>
              <a:ea typeface="Meiryo UI" panose="020B0604030504040204" pitchFamily="50" charset="-128"/>
            </a:endParaRPr>
          </a:p>
          <a:p>
            <a:pPr>
              <a:lnSpc>
                <a:spcPts val="800"/>
              </a:lnSpc>
              <a:spcAft>
                <a:spcPts val="975"/>
              </a:spcAft>
            </a:pPr>
            <a:r>
              <a:rPr lang="ja-JP" altLang="en-US" sz="1400" dirty="0">
                <a:solidFill>
                  <a:schemeClr val="tx1"/>
                </a:solidFill>
                <a:latin typeface="Meiryo UI" panose="020B0604030504040204" pitchFamily="50" charset="-128"/>
                <a:ea typeface="Meiryo UI" panose="020B0604030504040204" pitchFamily="50" charset="-128"/>
              </a:rPr>
              <a:t>    協力体制構築による円滑な救急搬送の実施</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800"/>
              </a:lnSpc>
              <a:spcAft>
                <a:spcPts val="975"/>
              </a:spcAft>
            </a:pPr>
            <a:r>
              <a:rPr lang="en-US" altLang="ja-JP" sz="12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（災害発生時には、「災害拠点病院」等と連携し、傷病者を受入）</a:t>
            </a:r>
            <a:endParaRPr lang="en-US" altLang="ja-JP" sz="1200" dirty="0">
              <a:solidFill>
                <a:schemeClr val="tx1"/>
              </a:solidFill>
              <a:latin typeface="Meiryo UI" panose="020B0604030504040204" pitchFamily="50" charset="-128"/>
              <a:ea typeface="Meiryo UI" panose="020B0604030504040204" pitchFamily="50" charset="-128"/>
            </a:endParaRPr>
          </a:p>
          <a:p>
            <a:pPr marL="278613" indent="-278613">
              <a:lnSpc>
                <a:spcPts val="1500"/>
              </a:lnSpc>
              <a:spcAft>
                <a:spcPts val="975"/>
              </a:spcAft>
              <a:buFont typeface="Wingdings" panose="05000000000000000000" pitchFamily="2" charset="2"/>
              <a:buChar char="ü"/>
            </a:pPr>
            <a:r>
              <a:rPr lang="ja-JP" altLang="en-US" sz="1400" dirty="0">
                <a:solidFill>
                  <a:schemeClr val="tx1"/>
                </a:solidFill>
                <a:highlight>
                  <a:srgbClr val="FFFDF9"/>
                </a:highlight>
                <a:latin typeface="Meiryo UI" panose="020B0604030504040204" pitchFamily="50" charset="-128"/>
                <a:ea typeface="Meiryo UI" panose="020B0604030504040204" pitchFamily="50" charset="-128"/>
              </a:rPr>
              <a:t>関係機関と連携した感染症の強化サーベイランスの実施</a:t>
            </a:r>
            <a:endParaRPr lang="en-US" altLang="ja-JP" sz="1400" dirty="0">
              <a:solidFill>
                <a:schemeClr val="tx1"/>
              </a:solidFill>
              <a:highlight>
                <a:srgbClr val="FFFDF9"/>
              </a:highlight>
              <a:latin typeface="Meiryo UI" panose="020B0604030504040204" pitchFamily="50" charset="-128"/>
              <a:ea typeface="Meiryo UI" panose="020B0604030504040204" pitchFamily="50" charset="-128"/>
            </a:endParaRPr>
          </a:p>
          <a:p>
            <a:pPr>
              <a:lnSpc>
                <a:spcPts val="1500"/>
              </a:lnSpc>
              <a:spcAft>
                <a:spcPts val="975"/>
              </a:spcAft>
            </a:pPr>
            <a:endParaRPr lang="zh-TW" altLang="en-US" sz="1400" dirty="0">
              <a:solidFill>
                <a:sysClr val="windowText" lastClr="00000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411967"/>
            <a:ext cx="7383905" cy="161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7" name="グループ化 6">
            <a:extLst>
              <a:ext uri="{FF2B5EF4-FFF2-40B4-BE49-F238E27FC236}">
                <a16:creationId xmlns:a16="http://schemas.microsoft.com/office/drawing/2014/main" id="{F2B18C0C-B618-4084-836C-63A4B041D4DA}"/>
              </a:ext>
            </a:extLst>
          </p:cNvPr>
          <p:cNvGrpSpPr/>
          <p:nvPr/>
        </p:nvGrpSpPr>
        <p:grpSpPr>
          <a:xfrm>
            <a:off x="173920" y="-23969"/>
            <a:ext cx="8194474" cy="537617"/>
            <a:chOff x="327404" y="293968"/>
            <a:chExt cx="11287622" cy="752405"/>
          </a:xfrm>
        </p:grpSpPr>
        <p:sp>
          <p:nvSpPr>
            <p:cNvPr id="38" name="タイトル 2">
              <a:extLst>
                <a:ext uri="{FF2B5EF4-FFF2-40B4-BE49-F238E27FC236}">
                  <a16:creationId xmlns:a16="http://schemas.microsoft.com/office/drawing/2014/main" id="{D4B51B43-A83D-424B-A9D8-7198A7392CFF}"/>
                </a:ext>
              </a:extLst>
            </p:cNvPr>
            <p:cNvSpPr txBox="1">
              <a:spLocks/>
            </p:cNvSpPr>
            <p:nvPr/>
          </p:nvSpPr>
          <p:spPr>
            <a:xfrm>
              <a:off x="1117499" y="412502"/>
              <a:ext cx="10497527"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25" b="1" dirty="0">
                  <a:latin typeface="BIZ UDPゴシック" panose="020B0400000000000000" pitchFamily="50" charset="-128"/>
                  <a:ea typeface="BIZ UDPゴシック" panose="020B0400000000000000" pitchFamily="50" charset="-128"/>
                </a:rPr>
                <a:t>安全・安心な万博開催に向けた取組</a:t>
              </a:r>
            </a:p>
          </p:txBody>
        </p:sp>
        <p:pic>
          <p:nvPicPr>
            <p:cNvPr id="6" name="グラフィックス 5" descr="電球と歯車 単色塗りつぶし">
              <a:extLst>
                <a:ext uri="{FF2B5EF4-FFF2-40B4-BE49-F238E27FC236}">
                  <a16:creationId xmlns:a16="http://schemas.microsoft.com/office/drawing/2014/main" id="{13FDF3F3-F223-4C9C-90AE-0D66F056BA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404" y="293968"/>
              <a:ext cx="752405" cy="752405"/>
            </a:xfrm>
            <a:prstGeom prst="rect">
              <a:avLst/>
            </a:prstGeom>
          </p:spPr>
        </p:pic>
      </p:grpSp>
      <p:pic>
        <p:nvPicPr>
          <p:cNvPr id="17" name="図 16">
            <a:extLst>
              <a:ext uri="{FF2B5EF4-FFF2-40B4-BE49-F238E27FC236}">
                <a16:creationId xmlns:a16="http://schemas.microsoft.com/office/drawing/2014/main" id="{7E0CC73F-D498-41D8-A4F2-5ABCF2D4B5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54952" y="1132250"/>
            <a:ext cx="4597680" cy="2651756"/>
          </a:xfrm>
          <a:prstGeom prst="rect">
            <a:avLst/>
          </a:prstGeom>
        </p:spPr>
      </p:pic>
      <p:pic>
        <p:nvPicPr>
          <p:cNvPr id="13" name="図 12">
            <a:extLst>
              <a:ext uri="{FF2B5EF4-FFF2-40B4-BE49-F238E27FC236}">
                <a16:creationId xmlns:a16="http://schemas.microsoft.com/office/drawing/2014/main" id="{0EE0F364-7ECF-4B23-9239-4D7A8A1B9AE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35263" y="4192075"/>
            <a:ext cx="4612403" cy="2376338"/>
          </a:xfrm>
          <a:prstGeom prst="rect">
            <a:avLst/>
          </a:prstGeom>
        </p:spPr>
      </p:pic>
      <p:sp>
        <p:nvSpPr>
          <p:cNvPr id="2" name="正方形/長方形 1">
            <a:extLst>
              <a:ext uri="{FF2B5EF4-FFF2-40B4-BE49-F238E27FC236}">
                <a16:creationId xmlns:a16="http://schemas.microsoft.com/office/drawing/2014/main" id="{E830DE8C-CA9B-42D3-B864-973EB53F162F}"/>
              </a:ext>
            </a:extLst>
          </p:cNvPr>
          <p:cNvSpPr/>
          <p:nvPr/>
        </p:nvSpPr>
        <p:spPr>
          <a:xfrm>
            <a:off x="0" y="6596288"/>
            <a:ext cx="5054951" cy="9126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場内には診療所</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か所、応急手当所５か所を設置し、救急車も配備</a:t>
            </a:r>
            <a:r>
              <a:rPr lang="ja-JP" altLang="en-US" sz="900" dirty="0">
                <a:solidFill>
                  <a:srgbClr val="FF0000"/>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場外搬送のため万博協力病院を位置づけ</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0C8A39CE-53AE-45E3-8219-B24B7F92418C}"/>
              </a:ext>
            </a:extLst>
          </p:cNvPr>
          <p:cNvSpPr/>
          <p:nvPr/>
        </p:nvSpPr>
        <p:spPr>
          <a:xfrm>
            <a:off x="5384958" y="6506156"/>
            <a:ext cx="4050265" cy="1651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最大</a:t>
            </a:r>
            <a:r>
              <a:rPr kumimoji="1" lang="en-US" altLang="ja-JP" sz="800" dirty="0">
                <a:latin typeface="Meiryo UI" panose="020B0604030504040204" pitchFamily="50" charset="-128"/>
                <a:ea typeface="Meiryo UI" panose="020B0604030504040204" pitchFamily="50" charset="-128"/>
              </a:rPr>
              <a:t>1,700</a:t>
            </a:r>
            <a:r>
              <a:rPr kumimoji="1" lang="ja-JP" altLang="en-US" sz="800" dirty="0">
                <a:latin typeface="Meiryo UI" panose="020B0604030504040204" pitchFamily="50" charset="-128"/>
                <a:ea typeface="Meiryo UI" panose="020B0604030504040204" pitchFamily="50" charset="-128"/>
              </a:rPr>
              <a:t>人の警備スタッフの他、警察・消防・海上保安庁が</a:t>
            </a:r>
            <a:r>
              <a:rPr lang="ja-JP" altLang="en-US" sz="800" dirty="0">
                <a:latin typeface="Meiryo UI" panose="020B0604030504040204" pitchFamily="50" charset="-128"/>
                <a:ea typeface="Meiryo UI" panose="020B0604030504040204" pitchFamily="50" charset="-128"/>
              </a:rPr>
              <a:t>会場</a:t>
            </a:r>
            <a:r>
              <a:rPr kumimoji="1" lang="ja-JP" altLang="en-US" sz="800" dirty="0">
                <a:latin typeface="Meiryo UI" panose="020B0604030504040204" pitchFamily="50" charset="-128"/>
                <a:ea typeface="Meiryo UI" panose="020B0604030504040204" pitchFamily="50" charset="-128"/>
              </a:rPr>
              <a:t>に常駐</a:t>
            </a:r>
          </a:p>
        </p:txBody>
      </p:sp>
      <p:sp>
        <p:nvSpPr>
          <p:cNvPr id="9" name="矢印: 五方向 8">
            <a:extLst>
              <a:ext uri="{FF2B5EF4-FFF2-40B4-BE49-F238E27FC236}">
                <a16:creationId xmlns:a16="http://schemas.microsoft.com/office/drawing/2014/main" id="{3C0B5E87-69A4-42FB-8A96-CEC9BDE0801A}"/>
              </a:ext>
            </a:extLst>
          </p:cNvPr>
          <p:cNvSpPr/>
          <p:nvPr/>
        </p:nvSpPr>
        <p:spPr>
          <a:xfrm>
            <a:off x="5039240" y="888475"/>
            <a:ext cx="2266064" cy="277603"/>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避難・備蓄・帰宅支援</a:t>
            </a:r>
            <a:endParaRPr kumimoji="1"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9" name="矢印: 五方向 28">
            <a:extLst>
              <a:ext uri="{FF2B5EF4-FFF2-40B4-BE49-F238E27FC236}">
                <a16:creationId xmlns:a16="http://schemas.microsoft.com/office/drawing/2014/main" id="{9F58DC6A-609B-4677-9EA6-22A1CFBF4B06}"/>
              </a:ext>
            </a:extLst>
          </p:cNvPr>
          <p:cNvSpPr/>
          <p:nvPr/>
        </p:nvSpPr>
        <p:spPr>
          <a:xfrm>
            <a:off x="5010219" y="3936514"/>
            <a:ext cx="2266064" cy="277603"/>
          </a:xfrm>
          <a:prstGeom prst="homePlat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警備・消防体制</a:t>
            </a:r>
          </a:p>
        </p:txBody>
      </p:sp>
      <p:sp>
        <p:nvSpPr>
          <p:cNvPr id="36" name="正方形/長方形 35">
            <a:extLst>
              <a:ext uri="{FF2B5EF4-FFF2-40B4-BE49-F238E27FC236}">
                <a16:creationId xmlns:a16="http://schemas.microsoft.com/office/drawing/2014/main" id="{CA6D629B-A289-411E-B175-357C763CA0E8}"/>
              </a:ext>
            </a:extLst>
          </p:cNvPr>
          <p:cNvSpPr/>
          <p:nvPr/>
        </p:nvSpPr>
        <p:spPr>
          <a:xfrm>
            <a:off x="5396917" y="3777340"/>
            <a:ext cx="4050265" cy="1651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会期中会場に大阪府・大阪市からリエゾンを派遣</a:t>
            </a:r>
          </a:p>
        </p:txBody>
      </p:sp>
      <p:sp>
        <p:nvSpPr>
          <p:cNvPr id="37" name="正方形/長方形 36">
            <a:extLst>
              <a:ext uri="{FF2B5EF4-FFF2-40B4-BE49-F238E27FC236}">
                <a16:creationId xmlns:a16="http://schemas.microsoft.com/office/drawing/2014/main" id="{4B4456C4-2D61-49B1-8A87-A25A0A0B0F93}"/>
              </a:ext>
            </a:extLst>
          </p:cNvPr>
          <p:cNvSpPr/>
          <p:nvPr/>
        </p:nvSpPr>
        <p:spPr>
          <a:xfrm>
            <a:off x="5666923" y="6706696"/>
            <a:ext cx="3980743" cy="1246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当該ページ各図について</a:t>
            </a:r>
            <a:r>
              <a:rPr kumimoji="1" lang="zh-CN" altLang="en-US" sz="800" dirty="0">
                <a:latin typeface="Meiryo UI" panose="020B0604030504040204" pitchFamily="50" charset="-128"/>
                <a:ea typeface="Meiryo UI" panose="020B0604030504040204" pitchFamily="50" charset="-128"/>
              </a:rPr>
              <a:t>公益社団法人２０２５年日本国際博覧会協会</a:t>
            </a:r>
            <a:r>
              <a:rPr kumimoji="1" lang="ja-JP" altLang="en-US" sz="800" dirty="0">
                <a:latin typeface="Meiryo UI" panose="020B0604030504040204" pitchFamily="50" charset="-128"/>
                <a:ea typeface="Meiryo UI" panose="020B0604030504040204" pitchFamily="50" charset="-128"/>
              </a:rPr>
              <a:t>より提供</a:t>
            </a:r>
          </a:p>
        </p:txBody>
      </p:sp>
      <p:pic>
        <p:nvPicPr>
          <p:cNvPr id="11" name="図 10">
            <a:extLst>
              <a:ext uri="{FF2B5EF4-FFF2-40B4-BE49-F238E27FC236}">
                <a16:creationId xmlns:a16="http://schemas.microsoft.com/office/drawing/2014/main" id="{DCD2538F-34ED-4CB1-A3E8-737204BE62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722" y="4168270"/>
            <a:ext cx="4779276" cy="2379736"/>
          </a:xfrm>
          <a:prstGeom prst="rect">
            <a:avLst/>
          </a:prstGeom>
        </p:spPr>
      </p:pic>
      <p:sp>
        <p:nvSpPr>
          <p:cNvPr id="27" name="矢印: 五方向 26">
            <a:extLst>
              <a:ext uri="{FF2B5EF4-FFF2-40B4-BE49-F238E27FC236}">
                <a16:creationId xmlns:a16="http://schemas.microsoft.com/office/drawing/2014/main" id="{386FCD4E-FD96-4829-A540-5AF7DF9BF9E3}"/>
              </a:ext>
            </a:extLst>
          </p:cNvPr>
          <p:cNvSpPr/>
          <p:nvPr/>
        </p:nvSpPr>
        <p:spPr>
          <a:xfrm>
            <a:off x="138385" y="3936513"/>
            <a:ext cx="2266064" cy="277603"/>
          </a:xfrm>
          <a:prstGeom prst="homePlat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急病対応・救急搬送</a:t>
            </a:r>
          </a:p>
        </p:txBody>
      </p:sp>
      <p:grpSp>
        <p:nvGrpSpPr>
          <p:cNvPr id="40" name="グループ化 39">
            <a:extLst>
              <a:ext uri="{FF2B5EF4-FFF2-40B4-BE49-F238E27FC236}">
                <a16:creationId xmlns:a16="http://schemas.microsoft.com/office/drawing/2014/main" id="{D9F913FA-FBEA-4247-928A-C94339603FB8}"/>
              </a:ext>
            </a:extLst>
          </p:cNvPr>
          <p:cNvGrpSpPr/>
          <p:nvPr/>
        </p:nvGrpSpPr>
        <p:grpSpPr>
          <a:xfrm>
            <a:off x="253369" y="2942883"/>
            <a:ext cx="4657814" cy="917039"/>
            <a:chOff x="351873" y="2723755"/>
            <a:chExt cx="5299980" cy="970164"/>
          </a:xfrm>
        </p:grpSpPr>
        <p:sp>
          <p:nvSpPr>
            <p:cNvPr id="41" name="四角形: 角を丸くする 40">
              <a:extLst>
                <a:ext uri="{FF2B5EF4-FFF2-40B4-BE49-F238E27FC236}">
                  <a16:creationId xmlns:a16="http://schemas.microsoft.com/office/drawing/2014/main" id="{ABA0AEFD-2FCB-4002-9AF4-17AAAEB40C64}"/>
                </a:ext>
              </a:extLst>
            </p:cNvPr>
            <p:cNvSpPr/>
            <p:nvPr/>
          </p:nvSpPr>
          <p:spPr>
            <a:xfrm>
              <a:off x="351873" y="2723755"/>
              <a:ext cx="5299980" cy="970164"/>
            </a:xfrm>
            <a:prstGeom prst="roundRect">
              <a:avLst/>
            </a:prstGeom>
            <a:solidFill>
              <a:srgbClr val="FFF5D9">
                <a:alpha val="16078"/>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44CCEB55-AAEE-4D9B-8B98-4785850560B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6532" y="2853220"/>
              <a:ext cx="1155627" cy="336492"/>
            </a:xfrm>
            <a:prstGeom prst="rect">
              <a:avLst/>
            </a:prstGeom>
          </p:spPr>
        </p:pic>
      </p:grpSp>
      <p:graphicFrame>
        <p:nvGraphicFramePr>
          <p:cNvPr id="43" name="表 10">
            <a:extLst>
              <a:ext uri="{FF2B5EF4-FFF2-40B4-BE49-F238E27FC236}">
                <a16:creationId xmlns:a16="http://schemas.microsoft.com/office/drawing/2014/main" id="{FDDDCA13-80F8-4D06-A309-9ACCD12C4E59}"/>
              </a:ext>
            </a:extLst>
          </p:cNvPr>
          <p:cNvGraphicFramePr>
            <a:graphicFrameLocks noGrp="1"/>
          </p:cNvGraphicFramePr>
          <p:nvPr>
            <p:extLst>
              <p:ext uri="{D42A27DB-BD31-4B8C-83A1-F6EECF244321}">
                <p14:modId xmlns:p14="http://schemas.microsoft.com/office/powerpoint/2010/main" val="4051132398"/>
              </p:ext>
            </p:extLst>
          </p:nvPr>
        </p:nvGraphicFramePr>
        <p:xfrm>
          <a:off x="1163371" y="2989177"/>
          <a:ext cx="3945396" cy="803520"/>
        </p:xfrm>
        <a:graphic>
          <a:graphicData uri="http://schemas.openxmlformats.org/drawingml/2006/table">
            <a:tbl>
              <a:tblPr firstRow="1" bandRow="1">
                <a:tableStyleId>{5C22544A-7EE6-4342-B048-85BDC9FD1C3A}</a:tableStyleId>
              </a:tblPr>
              <a:tblGrid>
                <a:gridCol w="3836542">
                  <a:extLst>
                    <a:ext uri="{9D8B030D-6E8A-4147-A177-3AD203B41FA5}">
                      <a16:colId xmlns:a16="http://schemas.microsoft.com/office/drawing/2014/main" val="934280781"/>
                    </a:ext>
                  </a:extLst>
                </a:gridCol>
                <a:gridCol w="108854">
                  <a:extLst>
                    <a:ext uri="{9D8B030D-6E8A-4147-A177-3AD203B41FA5}">
                      <a16:colId xmlns:a16="http://schemas.microsoft.com/office/drawing/2014/main" val="430380448"/>
                    </a:ext>
                  </a:extLst>
                </a:gridCol>
              </a:tblGrid>
              <a:tr h="747770">
                <a:tc>
                  <a:txBody>
                    <a:bodyPr/>
                    <a:lstStyle/>
                    <a:p>
                      <a:pPr marL="171450" indent="-171450">
                        <a:lnSpc>
                          <a:spcPct val="100000"/>
                        </a:lnSpc>
                        <a:buFont typeface="Wingdings" panose="05000000000000000000" pitchFamily="2" charset="2"/>
                        <a:buChar char="l"/>
                      </a:pPr>
                      <a:r>
                        <a:rPr kumimoji="1" lang="ja-JP" altLang="en-US" sz="1200" b="1" dirty="0">
                          <a:solidFill>
                            <a:schemeClr val="tx1"/>
                          </a:solidFill>
                          <a:latin typeface="Meiryo UI" panose="020B0604030504040204" pitchFamily="50" charset="-128"/>
                          <a:ea typeface="Meiryo UI" panose="020B0604030504040204" pitchFamily="50" charset="-128"/>
                        </a:rPr>
                        <a:t>安全・安心な万博開催に向けた各種訓練の実施</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200" dirty="0">
                          <a:solidFill>
                            <a:schemeClr val="tx1"/>
                          </a:solidFill>
                          <a:latin typeface="Meiryo UI" panose="020B0604030504040204" pitchFamily="50" charset="-128"/>
                          <a:ea typeface="Meiryo UI" panose="020B0604030504040204" pitchFamily="50" charset="-128"/>
                        </a:rPr>
                        <a:t>円滑な救急搬送のため</a:t>
                      </a:r>
                      <a:r>
                        <a:rPr kumimoji="1" lang="ja-JP" altLang="en-US" sz="1200" b="1" dirty="0">
                          <a:solidFill>
                            <a:schemeClr val="tx1"/>
                          </a:solidFill>
                          <a:latin typeface="Meiryo UI" panose="020B0604030504040204" pitchFamily="50" charset="-128"/>
                          <a:ea typeface="Meiryo UI" panose="020B0604030504040204" pitchFamily="50" charset="-128"/>
                        </a:rPr>
                        <a:t>万博協力病院を位置づけ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大阪・関西万博感染症情報解析センター設置等の感染症対策の強化</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chemeClr val="tx1"/>
                        </a:solidFill>
                        <a:latin typeface="Meiryo UI" panose="020B0604030504040204" pitchFamily="50" charset="-128"/>
                        <a:ea typeface="Meiryo UI" panose="020B0604030504040204" pitchFamily="50" charset="-128"/>
                      </a:endParaRP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138319"/>
                  </a:ext>
                </a:extLst>
              </a:tr>
            </a:tbl>
          </a:graphicData>
        </a:graphic>
      </p:graphicFrame>
      <p:sp>
        <p:nvSpPr>
          <p:cNvPr id="45" name="スライド番号プレースホルダー 14">
            <a:extLst>
              <a:ext uri="{FF2B5EF4-FFF2-40B4-BE49-F238E27FC236}">
                <a16:creationId xmlns:a16="http://schemas.microsoft.com/office/drawing/2014/main" id="{C9EAAD53-1B9F-497B-B7AA-FDF1DC6F73A5}"/>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45</a:t>
            </a:fld>
            <a:endParaRPr lang="ja-JP" altLang="en-US" dirty="0"/>
          </a:p>
        </p:txBody>
      </p:sp>
    </p:spTree>
    <p:extLst>
      <p:ext uri="{BB962C8B-B14F-4D97-AF65-F5344CB8AC3E}">
        <p14:creationId xmlns:p14="http://schemas.microsoft.com/office/powerpoint/2010/main" val="1005104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111514D1-D9CB-B04A-E42D-D6F6FF7416FF}"/>
              </a:ext>
            </a:extLst>
          </p:cNvPr>
          <p:cNvGraphicFramePr>
            <a:graphicFrameLocks noGrp="1"/>
          </p:cNvGraphicFramePr>
          <p:nvPr/>
        </p:nvGraphicFramePr>
        <p:xfrm>
          <a:off x="369548" y="839250"/>
          <a:ext cx="8934858" cy="5752574"/>
        </p:xfrm>
        <a:graphic>
          <a:graphicData uri="http://schemas.openxmlformats.org/drawingml/2006/table">
            <a:tbl>
              <a:tblPr/>
              <a:tblGrid>
                <a:gridCol w="2002968">
                  <a:extLst>
                    <a:ext uri="{9D8B030D-6E8A-4147-A177-3AD203B41FA5}">
                      <a16:colId xmlns:a16="http://schemas.microsoft.com/office/drawing/2014/main" val="1888653662"/>
                    </a:ext>
                  </a:extLst>
                </a:gridCol>
                <a:gridCol w="1730487">
                  <a:extLst>
                    <a:ext uri="{9D8B030D-6E8A-4147-A177-3AD203B41FA5}">
                      <a16:colId xmlns:a16="http://schemas.microsoft.com/office/drawing/2014/main" val="901775203"/>
                    </a:ext>
                  </a:extLst>
                </a:gridCol>
                <a:gridCol w="1635532">
                  <a:extLst>
                    <a:ext uri="{9D8B030D-6E8A-4147-A177-3AD203B41FA5}">
                      <a16:colId xmlns:a16="http://schemas.microsoft.com/office/drawing/2014/main" val="2456231111"/>
                    </a:ext>
                  </a:extLst>
                </a:gridCol>
                <a:gridCol w="1782936">
                  <a:extLst>
                    <a:ext uri="{9D8B030D-6E8A-4147-A177-3AD203B41FA5}">
                      <a16:colId xmlns:a16="http://schemas.microsoft.com/office/drawing/2014/main" val="4100148359"/>
                    </a:ext>
                  </a:extLst>
                </a:gridCol>
                <a:gridCol w="1782935">
                  <a:extLst>
                    <a:ext uri="{9D8B030D-6E8A-4147-A177-3AD203B41FA5}">
                      <a16:colId xmlns:a16="http://schemas.microsoft.com/office/drawing/2014/main" val="4054289854"/>
                    </a:ext>
                  </a:extLst>
                </a:gridCol>
              </a:tblGrid>
              <a:tr h="738480">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（１）連絡体制・危機管理体制</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566536"/>
                  </a:ext>
                </a:extLst>
              </a:tr>
              <a:tr h="761822">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）警備体制</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（会場警備体制の整備、及び</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会場周辺等の安全対策等）</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4304182"/>
                  </a:ext>
                </a:extLst>
              </a:tr>
              <a:tr h="755986">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）消防防災体制</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（消防整備運営事業）</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50640389"/>
                  </a:ext>
                </a:extLst>
              </a:tr>
              <a:tr h="792563">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（４）救急医療体制</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博覧会協会が実施する各種訓練</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にも参加予定</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28228586"/>
                  </a:ext>
                </a:extLst>
              </a:tr>
              <a:tr h="883573">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（５）感染症対策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BIZ UDPゴシック" panose="020B0400000000000000" pitchFamily="50" charset="-128"/>
                          <a:ea typeface="BIZ UDPゴシック" panose="020B0400000000000000" pitchFamily="50" charset="-128"/>
                        </a:rPr>
                        <a:t>※</a:t>
                      </a:r>
                      <a:r>
                        <a:rPr kumimoji="1" lang="ja-JP" altLang="en-US" sz="900" b="0" dirty="0">
                          <a:solidFill>
                            <a:schemeClr val="tx1"/>
                          </a:solidFill>
                          <a:latin typeface="BIZ UDPゴシック" panose="020B0400000000000000" pitchFamily="50" charset="-128"/>
                          <a:ea typeface="BIZ UDPゴシック" panose="020B0400000000000000" pitchFamily="50" charset="-128"/>
                        </a:rPr>
                        <a:t>博覧会協会が実施する各種訓練</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　　にも参加予定</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1319038"/>
                  </a:ext>
                </a:extLst>
              </a:tr>
              <a:tr h="779915">
                <a:tc>
                  <a:txBody>
                    <a:bodyPr/>
                    <a:lstStyle/>
                    <a:p>
                      <a:pPr marL="0" indent="0" algn="l">
                        <a:lnSpc>
                          <a:spcPct val="100000"/>
                        </a:lnSpc>
                        <a:spcBef>
                          <a:spcPts val="0"/>
                        </a:spcBef>
                        <a:spcAft>
                          <a:spcPts val="0"/>
                        </a:spcAft>
                        <a:buNone/>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（６）</a:t>
                      </a:r>
                      <a:r>
                        <a:rPr kumimoji="1" lang="ja-JP" altLang="en-US" sz="1100" dirty="0">
                          <a:solidFill>
                            <a:schemeClr val="tx1"/>
                          </a:solidFill>
                          <a:latin typeface="BIZ UDPゴシック" panose="020B0400000000000000" pitchFamily="50" charset="-128"/>
                          <a:ea typeface="BIZ UDPゴシック" panose="020B0400000000000000" pitchFamily="50" charset="-128"/>
                        </a:rPr>
                        <a:t>ターミナル駅周辺における</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　　 帰宅困難者対策（備蓄物資</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　　 の配備等</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62257446"/>
                  </a:ext>
                </a:extLst>
              </a:tr>
              <a:tr h="1040235">
                <a:tc>
                  <a:txBody>
                    <a:bodyPr/>
                    <a:lstStyle/>
                    <a:p>
                      <a:pPr marL="0" indent="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（７</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万博期間中の災害発生を</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　　　想定した各種対策の検討</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58500" marR="58500" marT="58500" marB="39011" anchor="ctr">
                    <a:lnL w="19050" cap="flat" cmpd="sng" algn="ctr">
                      <a:solidFill>
                        <a:sysClr val="windowText" lastClr="000000"/>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571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defTabSz="443194">
                        <a:lnSpc>
                          <a:spcPct val="100000"/>
                        </a:lnSpc>
                        <a:spcBef>
                          <a:spcPts val="0"/>
                        </a:spcBef>
                        <a:spcAft>
                          <a:spcPts val="0"/>
                        </a:spcAf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8500" marR="58500" marT="204750" marB="39011">
                    <a:lnL w="63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86021282"/>
                  </a:ext>
                </a:extLst>
              </a:tr>
            </a:tbl>
          </a:graphicData>
        </a:graphic>
      </p:graphicFrame>
      <p:sp>
        <p:nvSpPr>
          <p:cNvPr id="34" name="ホームベース 5">
            <a:extLst>
              <a:ext uri="{FF2B5EF4-FFF2-40B4-BE49-F238E27FC236}">
                <a16:creationId xmlns:a16="http://schemas.microsoft.com/office/drawing/2014/main" id="{41B1BB04-CEAD-4F58-94A9-AA4FFA1C397B}"/>
              </a:ext>
            </a:extLst>
          </p:cNvPr>
          <p:cNvSpPr/>
          <p:nvPr/>
        </p:nvSpPr>
        <p:spPr bwMode="gray">
          <a:xfrm>
            <a:off x="7491056" y="580189"/>
            <a:ext cx="1842750" cy="297625"/>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095">
              <a:defRPr/>
            </a:pPr>
            <a:r>
              <a:rPr lang="ja-JP" altLang="en-US" sz="1056" b="1" dirty="0">
                <a:solidFill>
                  <a:prstClr val="white"/>
                </a:solidFill>
                <a:latin typeface="BIZ UDPゴシック" panose="020B0400000000000000" pitchFamily="50" charset="-128"/>
                <a:ea typeface="BIZ UDPゴシック" panose="020B0400000000000000" pitchFamily="50" charset="-128"/>
              </a:rPr>
              <a:t>４Ｑ</a:t>
            </a:r>
          </a:p>
        </p:txBody>
      </p:sp>
      <p:sp>
        <p:nvSpPr>
          <p:cNvPr id="33" name="ホームベース 5">
            <a:extLst>
              <a:ext uri="{FF2B5EF4-FFF2-40B4-BE49-F238E27FC236}">
                <a16:creationId xmlns:a16="http://schemas.microsoft.com/office/drawing/2014/main" id="{E56F2EC1-E4B2-4C6D-9425-41901C67F62E}"/>
              </a:ext>
            </a:extLst>
          </p:cNvPr>
          <p:cNvSpPr/>
          <p:nvPr/>
        </p:nvSpPr>
        <p:spPr bwMode="gray">
          <a:xfrm>
            <a:off x="5755471" y="580188"/>
            <a:ext cx="1842750" cy="297625"/>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095">
              <a:defRPr/>
            </a:pPr>
            <a:r>
              <a:rPr lang="ja-JP" altLang="en-US" sz="1056" b="1" dirty="0">
                <a:solidFill>
                  <a:prstClr val="white"/>
                </a:solidFill>
                <a:latin typeface="BIZ UDPゴシック" panose="020B0400000000000000" pitchFamily="50" charset="-128"/>
                <a:ea typeface="BIZ UDPゴシック" panose="020B0400000000000000" pitchFamily="50" charset="-128"/>
              </a:rPr>
              <a:t>３Ｑ</a:t>
            </a:r>
          </a:p>
        </p:txBody>
      </p:sp>
      <p:sp>
        <p:nvSpPr>
          <p:cNvPr id="46" name="正方形/長方形 45"/>
          <p:cNvSpPr/>
          <p:nvPr/>
        </p:nvSpPr>
        <p:spPr>
          <a:xfrm>
            <a:off x="955680" y="2186305"/>
            <a:ext cx="8744403" cy="1389804"/>
          </a:xfrm>
          <a:prstGeom prst="rect">
            <a:avLst/>
          </a:prstGeom>
          <a:noFill/>
          <a:ln w="12700" cap="flat" cmpd="sng" algn="ctr">
            <a:noFill/>
            <a:prstDash val="solid"/>
            <a:miter lim="800000"/>
          </a:ln>
          <a:effectLst/>
        </p:spPr>
        <p:txBody>
          <a:bodyPr rtlCol="0" anchor="ctr"/>
          <a:lstStyle/>
          <a:p>
            <a:pPr algn="ctr" defTabSz="371475">
              <a:defRPr/>
            </a:pPr>
            <a:endParaRPr lang="ja-JP" altLang="en-US" sz="1463">
              <a:solidFill>
                <a:prstClr val="white"/>
              </a:solidFill>
              <a:latin typeface="Calibri" panose="020F0502020204030204"/>
              <a:ea typeface="游ゴシック" panose="020B0400000000000000" pitchFamily="50" charset="-128"/>
            </a:endParaRPr>
          </a:p>
        </p:txBody>
      </p:sp>
      <p:sp>
        <p:nvSpPr>
          <p:cNvPr id="10" name="ホームベース 4">
            <a:extLst>
              <a:ext uri="{FF2B5EF4-FFF2-40B4-BE49-F238E27FC236}">
                <a16:creationId xmlns:a16="http://schemas.microsoft.com/office/drawing/2014/main" id="{A1BF4FC7-43A5-D4E1-1C4B-ABE646D00701}"/>
              </a:ext>
            </a:extLst>
          </p:cNvPr>
          <p:cNvSpPr/>
          <p:nvPr/>
        </p:nvSpPr>
        <p:spPr bwMode="gray">
          <a:xfrm>
            <a:off x="367279" y="550518"/>
            <a:ext cx="1990954" cy="297626"/>
          </a:xfrm>
          <a:prstGeom prst="homePlate">
            <a:avLst>
              <a:gd name="adj" fmla="val 0"/>
            </a:avLst>
          </a:prstGeom>
          <a:solidFill>
            <a:srgbClr val="002060"/>
          </a:solidFill>
          <a:ln w="28575" cap="flat" cmpd="sng" algn="ctr">
            <a:solidFill>
              <a:sysClr val="window" lastClr="FFFFFF"/>
            </a:solidFill>
            <a:prstDash val="solid"/>
            <a:miter lim="800000"/>
          </a:ln>
          <a:effectLst/>
        </p:spPr>
        <p:txBody>
          <a:bodyPr rtlCol="0" anchor="ctr"/>
          <a:lstStyle/>
          <a:p>
            <a:pPr algn="ctr" defTabSz="360095">
              <a:defRPr/>
            </a:pPr>
            <a:r>
              <a:rPr kumimoji="0" lang="ja-JP" altLang="en-US" sz="1056" b="1" dirty="0">
                <a:solidFill>
                  <a:prstClr val="white"/>
                </a:solidFill>
                <a:latin typeface="BIZ UDPゴシック" panose="020B0400000000000000" pitchFamily="50" charset="-128"/>
                <a:ea typeface="BIZ UDPゴシック" panose="020B0400000000000000" pitchFamily="50" charset="-128"/>
              </a:rPr>
              <a:t>項目</a:t>
            </a:r>
            <a:endParaRPr lang="ja-JP" altLang="en-US" sz="1056" b="1" dirty="0">
              <a:solidFill>
                <a:prstClr val="white"/>
              </a:solidFill>
              <a:latin typeface="BIZ UDPゴシック" panose="020B0400000000000000" pitchFamily="50" charset="-128"/>
              <a:ea typeface="BIZ UDPゴシック" panose="020B0400000000000000" pitchFamily="50" charset="-128"/>
            </a:endParaRPr>
          </a:p>
        </p:txBody>
      </p:sp>
      <p:sp>
        <p:nvSpPr>
          <p:cNvPr id="32" name="ホームベース 5">
            <a:extLst>
              <a:ext uri="{FF2B5EF4-FFF2-40B4-BE49-F238E27FC236}">
                <a16:creationId xmlns:a16="http://schemas.microsoft.com/office/drawing/2014/main" id="{5A82745F-EE38-4789-BADF-6D029551CAB5}"/>
              </a:ext>
            </a:extLst>
          </p:cNvPr>
          <p:cNvSpPr/>
          <p:nvPr/>
        </p:nvSpPr>
        <p:spPr bwMode="gray">
          <a:xfrm>
            <a:off x="4047056" y="578929"/>
            <a:ext cx="1842750" cy="297625"/>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095">
              <a:defRPr/>
            </a:pPr>
            <a:r>
              <a:rPr lang="ja-JP" altLang="en-US" sz="1056" b="1" dirty="0">
                <a:solidFill>
                  <a:prstClr val="white"/>
                </a:solidFill>
                <a:latin typeface="BIZ UDPゴシック" panose="020B0400000000000000" pitchFamily="50" charset="-128"/>
                <a:ea typeface="BIZ UDPゴシック" panose="020B0400000000000000" pitchFamily="50" charset="-128"/>
              </a:rPr>
              <a:t>２Ｑ</a:t>
            </a:r>
          </a:p>
        </p:txBody>
      </p:sp>
      <p:sp>
        <p:nvSpPr>
          <p:cNvPr id="23" name="ホームベース 5">
            <a:extLst>
              <a:ext uri="{FF2B5EF4-FFF2-40B4-BE49-F238E27FC236}">
                <a16:creationId xmlns:a16="http://schemas.microsoft.com/office/drawing/2014/main" id="{4BB7A2F1-EFBC-8648-85C9-DAC8869BBF10}"/>
              </a:ext>
            </a:extLst>
          </p:cNvPr>
          <p:cNvSpPr/>
          <p:nvPr/>
        </p:nvSpPr>
        <p:spPr bwMode="gray">
          <a:xfrm>
            <a:off x="2372298" y="563066"/>
            <a:ext cx="1842750" cy="297625"/>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095">
              <a:defRPr/>
            </a:pPr>
            <a:r>
              <a:rPr lang="ja-JP" altLang="en-US" sz="1056" b="1" dirty="0">
                <a:solidFill>
                  <a:prstClr val="white"/>
                </a:solidFill>
                <a:latin typeface="BIZ UDPゴシック" panose="020B0400000000000000" pitchFamily="50" charset="-128"/>
                <a:ea typeface="BIZ UDPゴシック" panose="020B0400000000000000" pitchFamily="50" charset="-128"/>
              </a:rPr>
              <a:t>１Ｑ</a:t>
            </a:r>
          </a:p>
        </p:txBody>
      </p:sp>
      <p:sp>
        <p:nvSpPr>
          <p:cNvPr id="35" name="矢印: ストライプ 34">
            <a:extLst>
              <a:ext uri="{FF2B5EF4-FFF2-40B4-BE49-F238E27FC236}">
                <a16:creationId xmlns:a16="http://schemas.microsoft.com/office/drawing/2014/main" id="{BA7E5D81-6118-4E5D-89F5-83B0920CEB30}"/>
              </a:ext>
            </a:extLst>
          </p:cNvPr>
          <p:cNvSpPr/>
          <p:nvPr/>
        </p:nvSpPr>
        <p:spPr>
          <a:xfrm>
            <a:off x="2437882" y="1696039"/>
            <a:ext cx="6689859" cy="221570"/>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25" name="矢印: ストライプ 24">
            <a:extLst>
              <a:ext uri="{FF2B5EF4-FFF2-40B4-BE49-F238E27FC236}">
                <a16:creationId xmlns:a16="http://schemas.microsoft.com/office/drawing/2014/main" id="{AD407717-9548-4781-8A3A-E61D81D68EBA}"/>
              </a:ext>
            </a:extLst>
          </p:cNvPr>
          <p:cNvSpPr/>
          <p:nvPr/>
        </p:nvSpPr>
        <p:spPr>
          <a:xfrm>
            <a:off x="2473619" y="958406"/>
            <a:ext cx="674440" cy="249572"/>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419CED38-97D1-4D54-A5C4-542130DD7BF8}"/>
              </a:ext>
            </a:extLst>
          </p:cNvPr>
          <p:cNvSpPr txBox="1"/>
          <p:nvPr/>
        </p:nvSpPr>
        <p:spPr>
          <a:xfrm>
            <a:off x="2394691" y="1224843"/>
            <a:ext cx="2067062" cy="348813"/>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博覧会協会と連携した情報</a:t>
            </a:r>
            <a:endParaRPr lang="en-US" altLang="ja-JP" sz="975" dirty="0"/>
          </a:p>
          <a:p>
            <a:pPr>
              <a:lnSpc>
                <a:spcPts val="975"/>
              </a:lnSpc>
            </a:pPr>
            <a:r>
              <a:rPr lang="ja-JP" altLang="en-US" sz="975" dirty="0"/>
              <a:t>連絡体制の構築　</a:t>
            </a:r>
            <a:r>
              <a:rPr lang="en-US" altLang="ja-JP" sz="975" dirty="0"/>
              <a:t>4</a:t>
            </a:r>
            <a:r>
              <a:rPr lang="ja-JP" altLang="en-US" sz="975" dirty="0"/>
              <a:t>月素案・７月案</a:t>
            </a:r>
            <a:endParaRPr lang="en-US" altLang="ja-JP" sz="975" dirty="0"/>
          </a:p>
        </p:txBody>
      </p:sp>
      <p:sp>
        <p:nvSpPr>
          <p:cNvPr id="28" name="テキスト ボックス 27">
            <a:extLst>
              <a:ext uri="{FF2B5EF4-FFF2-40B4-BE49-F238E27FC236}">
                <a16:creationId xmlns:a16="http://schemas.microsoft.com/office/drawing/2014/main" id="{17C1614E-BB81-4A25-8221-42AEC036821B}"/>
              </a:ext>
            </a:extLst>
          </p:cNvPr>
          <p:cNvSpPr txBox="1"/>
          <p:nvPr/>
        </p:nvSpPr>
        <p:spPr>
          <a:xfrm>
            <a:off x="4461753" y="1214527"/>
            <a:ext cx="4891479" cy="220573"/>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構築した体制に基づき、各種訓練を実施（詳細は次ページ）得られた課題を体制等に反映</a:t>
            </a:r>
          </a:p>
        </p:txBody>
      </p:sp>
      <p:sp>
        <p:nvSpPr>
          <p:cNvPr id="30" name="テキスト ボックス 29">
            <a:extLst>
              <a:ext uri="{FF2B5EF4-FFF2-40B4-BE49-F238E27FC236}">
                <a16:creationId xmlns:a16="http://schemas.microsoft.com/office/drawing/2014/main" id="{4A96E092-FEFB-4498-91F7-E826B16B579A}"/>
              </a:ext>
            </a:extLst>
          </p:cNvPr>
          <p:cNvSpPr txBox="1"/>
          <p:nvPr/>
        </p:nvSpPr>
        <p:spPr>
          <a:xfrm>
            <a:off x="2759490" y="5189445"/>
            <a:ext cx="1742408" cy="34881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一時滞在施設との調整</a:t>
            </a:r>
            <a:endParaRPr lang="en-US" altLang="ja-JP" sz="975" dirty="0"/>
          </a:p>
          <a:p>
            <a:pPr>
              <a:lnSpc>
                <a:spcPts val="975"/>
              </a:lnSpc>
            </a:pPr>
            <a:r>
              <a:rPr lang="ja-JP" altLang="en-US" sz="975" dirty="0"/>
              <a:t>（保管場所、配備数など）</a:t>
            </a:r>
          </a:p>
        </p:txBody>
      </p:sp>
      <p:sp>
        <p:nvSpPr>
          <p:cNvPr id="31" name="矢印: 右 30">
            <a:extLst>
              <a:ext uri="{FF2B5EF4-FFF2-40B4-BE49-F238E27FC236}">
                <a16:creationId xmlns:a16="http://schemas.microsoft.com/office/drawing/2014/main" id="{788AD72B-220A-4CDA-851F-C3E280F92FD0}"/>
              </a:ext>
            </a:extLst>
          </p:cNvPr>
          <p:cNvSpPr/>
          <p:nvPr/>
        </p:nvSpPr>
        <p:spPr>
          <a:xfrm>
            <a:off x="4016841" y="957063"/>
            <a:ext cx="4143156" cy="280016"/>
          </a:xfrm>
          <a:prstGeom prst="rightArrow">
            <a:avLst>
              <a:gd name="adj1" fmla="val 50000"/>
              <a:gd name="adj2" fmla="val 50000"/>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37" name="矢印: ストライプ 36">
            <a:extLst>
              <a:ext uri="{FF2B5EF4-FFF2-40B4-BE49-F238E27FC236}">
                <a16:creationId xmlns:a16="http://schemas.microsoft.com/office/drawing/2014/main" id="{160E7337-6DB9-4C30-B4BC-84F64202CA23}"/>
              </a:ext>
            </a:extLst>
          </p:cNvPr>
          <p:cNvSpPr/>
          <p:nvPr/>
        </p:nvSpPr>
        <p:spPr>
          <a:xfrm>
            <a:off x="2372298" y="4917776"/>
            <a:ext cx="2635977" cy="234000"/>
          </a:xfrm>
          <a:prstGeom prst="striped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731" dirty="0">
              <a:solidFill>
                <a:schemeClr val="tx1"/>
              </a:solidFill>
              <a:latin typeface="Meiryo UI" panose="020B0604030504040204" pitchFamily="50" charset="-128"/>
              <a:ea typeface="Meiryo UI" panose="020B0604030504040204" pitchFamily="50" charset="-128"/>
            </a:endParaRPr>
          </a:p>
        </p:txBody>
      </p:sp>
      <p:sp>
        <p:nvSpPr>
          <p:cNvPr id="40" name="大かっこ 39">
            <a:extLst>
              <a:ext uri="{FF2B5EF4-FFF2-40B4-BE49-F238E27FC236}">
                <a16:creationId xmlns:a16="http://schemas.microsoft.com/office/drawing/2014/main" id="{2B658426-EA46-4917-937B-74BC6A57B60B}"/>
              </a:ext>
            </a:extLst>
          </p:cNvPr>
          <p:cNvSpPr/>
          <p:nvPr/>
        </p:nvSpPr>
        <p:spPr>
          <a:xfrm>
            <a:off x="6137809" y="5173715"/>
            <a:ext cx="2754758" cy="350366"/>
          </a:xfrm>
          <a:prstGeom prst="bracketPair">
            <a:avLst/>
          </a:prstGeom>
          <a:noFill/>
          <a:ln w="12700" cap="flat">
            <a:solidFill>
              <a:schemeClr val="bg2">
                <a:lumMod val="5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294" tIns="37147" rIns="74294" bIns="37147" numCol="1" spcCol="38100" rtlCol="0" anchor="t">
            <a:noAutofit/>
          </a:bodyPr>
          <a:lstStyle/>
          <a:p>
            <a:pPr defTabSz="742950" latinLnBrk="1" hangingPunct="0"/>
            <a:r>
              <a:rPr kumimoji="0" lang="ja-JP" altLang="en-US" sz="894" dirty="0">
                <a:latin typeface="Meiryo UI" panose="020B0604030504040204" pitchFamily="50" charset="-128"/>
                <a:ea typeface="Meiryo UI" panose="020B0604030504040204" pitchFamily="50" charset="-128"/>
              </a:rPr>
              <a:t>災害備蓄用飲料水・保存食、非常用アルミ防寒シート、</a:t>
            </a:r>
            <a:endParaRPr kumimoji="0" lang="en-US" altLang="ja-JP" sz="894" dirty="0">
              <a:latin typeface="Meiryo UI" panose="020B0604030504040204" pitchFamily="50" charset="-128"/>
              <a:ea typeface="Meiryo UI" panose="020B0604030504040204" pitchFamily="50" charset="-128"/>
            </a:endParaRPr>
          </a:p>
          <a:p>
            <a:pPr defTabSz="742950" latinLnBrk="1" hangingPunct="0"/>
            <a:r>
              <a:rPr kumimoji="0" lang="ja-JP" altLang="en-US" sz="894" dirty="0">
                <a:latin typeface="Meiryo UI" panose="020B0604030504040204" pitchFamily="50" charset="-128"/>
                <a:ea typeface="Meiryo UI" panose="020B0604030504040204" pitchFamily="50" charset="-128"/>
              </a:rPr>
              <a:t>携帯トイレ、流せるポケットティッシュ（予定）</a:t>
            </a:r>
          </a:p>
          <a:p>
            <a:pPr defTabSz="742950" latinLnBrk="1" hangingPunct="0"/>
            <a:endParaRPr kumimoji="0" lang="ja-JP" altLang="en-US" sz="894" dirty="0">
              <a:latin typeface="Meiryo UI" panose="020B0604030504040204" pitchFamily="50" charset="-128"/>
              <a:ea typeface="Meiryo UI" panose="020B0604030504040204" pitchFamily="50" charset="-128"/>
            </a:endParaRPr>
          </a:p>
        </p:txBody>
      </p:sp>
      <p:sp>
        <p:nvSpPr>
          <p:cNvPr id="42" name="矢印: 右 41">
            <a:extLst>
              <a:ext uri="{FF2B5EF4-FFF2-40B4-BE49-F238E27FC236}">
                <a16:creationId xmlns:a16="http://schemas.microsoft.com/office/drawing/2014/main" id="{DD1395F1-5651-49E8-9E22-0126355DE1DA}"/>
              </a:ext>
            </a:extLst>
          </p:cNvPr>
          <p:cNvSpPr/>
          <p:nvPr/>
        </p:nvSpPr>
        <p:spPr>
          <a:xfrm>
            <a:off x="5120474" y="4925173"/>
            <a:ext cx="529260" cy="249572"/>
          </a:xfrm>
          <a:prstGeom prst="right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21A36D8-3A00-4016-A77B-268A0C51C579}"/>
              </a:ext>
            </a:extLst>
          </p:cNvPr>
          <p:cNvSpPr txBox="1"/>
          <p:nvPr/>
        </p:nvSpPr>
        <p:spPr>
          <a:xfrm>
            <a:off x="2444256" y="1939842"/>
            <a:ext cx="6098047" cy="220573"/>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会場警察隊（仮称）設置に伴う庁用品、重大事案等対処資器材、</a:t>
            </a:r>
            <a:r>
              <a:rPr lang="en-US" altLang="ja-JP" sz="975" dirty="0"/>
              <a:t>EV</a:t>
            </a:r>
            <a:r>
              <a:rPr lang="ja-JP" altLang="en-US" sz="975" dirty="0"/>
              <a:t>パトカー等の導入等に係る調達・準備</a:t>
            </a:r>
            <a:endParaRPr lang="en-US" altLang="ja-JP" sz="975" dirty="0"/>
          </a:p>
        </p:txBody>
      </p:sp>
      <p:sp>
        <p:nvSpPr>
          <p:cNvPr id="55" name="テキスト ボックス 54">
            <a:extLst>
              <a:ext uri="{FF2B5EF4-FFF2-40B4-BE49-F238E27FC236}">
                <a16:creationId xmlns:a16="http://schemas.microsoft.com/office/drawing/2014/main" id="{37E4EA3C-CAD9-416E-B4DD-94646E29E6A9}"/>
              </a:ext>
            </a:extLst>
          </p:cNvPr>
          <p:cNvSpPr txBox="1"/>
          <p:nvPr/>
        </p:nvSpPr>
        <p:spPr>
          <a:xfrm>
            <a:off x="4599890" y="6182377"/>
            <a:ext cx="1986082" cy="220573"/>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防災情報の発信強化策のとりまとめ</a:t>
            </a:r>
            <a:endParaRPr lang="en-US" altLang="ja-JP" sz="975" dirty="0"/>
          </a:p>
        </p:txBody>
      </p:sp>
      <p:sp>
        <p:nvSpPr>
          <p:cNvPr id="58" name="矢印: ストライプ 57">
            <a:extLst>
              <a:ext uri="{FF2B5EF4-FFF2-40B4-BE49-F238E27FC236}">
                <a16:creationId xmlns:a16="http://schemas.microsoft.com/office/drawing/2014/main" id="{5BDF2455-19DA-4952-9998-EC30B8AA3DDB}"/>
              </a:ext>
            </a:extLst>
          </p:cNvPr>
          <p:cNvSpPr/>
          <p:nvPr/>
        </p:nvSpPr>
        <p:spPr>
          <a:xfrm>
            <a:off x="3188577" y="968100"/>
            <a:ext cx="674440" cy="249572"/>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61" name="矢印: 右 60">
            <a:extLst>
              <a:ext uri="{FF2B5EF4-FFF2-40B4-BE49-F238E27FC236}">
                <a16:creationId xmlns:a16="http://schemas.microsoft.com/office/drawing/2014/main" id="{270C94AB-4DBA-4BBD-827C-ADA60F37728E}"/>
              </a:ext>
            </a:extLst>
          </p:cNvPr>
          <p:cNvSpPr/>
          <p:nvPr/>
        </p:nvSpPr>
        <p:spPr>
          <a:xfrm>
            <a:off x="8266312" y="934337"/>
            <a:ext cx="884726" cy="314409"/>
          </a:xfrm>
          <a:prstGeom prst="rightArrow">
            <a:avLst>
              <a:gd name="adj1" fmla="val 50000"/>
              <a:gd name="adj2" fmla="val 50000"/>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64" name="矢印: ストライプ 63">
            <a:extLst>
              <a:ext uri="{FF2B5EF4-FFF2-40B4-BE49-F238E27FC236}">
                <a16:creationId xmlns:a16="http://schemas.microsoft.com/office/drawing/2014/main" id="{22432A5D-CF55-408C-852F-FC6AFA3C81CE}"/>
              </a:ext>
            </a:extLst>
          </p:cNvPr>
          <p:cNvSpPr/>
          <p:nvPr/>
        </p:nvSpPr>
        <p:spPr>
          <a:xfrm>
            <a:off x="6485080" y="5951370"/>
            <a:ext cx="2665839" cy="237865"/>
          </a:xfrm>
          <a:prstGeom prst="striped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7F057DEC-B833-4D82-89DB-D90DF24858D7}"/>
              </a:ext>
            </a:extLst>
          </p:cNvPr>
          <p:cNvSpPr txBox="1"/>
          <p:nvPr/>
        </p:nvSpPr>
        <p:spPr>
          <a:xfrm>
            <a:off x="2461347" y="5669079"/>
            <a:ext cx="6655313" cy="229664"/>
          </a:xfrm>
          <a:prstGeom prst="rect">
            <a:avLst/>
          </a:prstGeom>
          <a:solidFill>
            <a:schemeClr val="accent5">
              <a:lumMod val="20000"/>
              <a:lumOff val="80000"/>
            </a:schemeClr>
          </a:solidFill>
        </p:spPr>
        <p:txBody>
          <a:bodyPr wrap="square" tIns="0" bIns="0" rtlCol="0" anchor="ctr" anchorCtr="0">
            <a:noAutofit/>
          </a:bodyPr>
          <a:lstStyle>
            <a:defPPr>
              <a:defRPr lang="en-US"/>
            </a:defPPr>
            <a:lvl1pPr>
              <a:defRPr sz="1100">
                <a:latin typeface="Meiryo UI" panose="020B0604030504040204" pitchFamily="50" charset="-128"/>
                <a:ea typeface="Meiryo UI" panose="020B0604030504040204" pitchFamily="50" charset="-128"/>
              </a:defRPr>
            </a:lvl1pPr>
          </a:lstStyle>
          <a:p>
            <a:pPr algn="ctr">
              <a:lnSpc>
                <a:spcPts val="975"/>
              </a:lnSpc>
            </a:pPr>
            <a:r>
              <a:rPr lang="ja-JP" altLang="en-US" sz="975" kern="0" dirty="0">
                <a:cs typeface="Calibri"/>
                <a:sym typeface="Calibri"/>
              </a:rPr>
              <a:t>～博覧会協会、府、市の担当者による月２～３回の定例ミーティング～</a:t>
            </a:r>
            <a:endParaRPr lang="en-US" altLang="ja-JP" sz="975" dirty="0"/>
          </a:p>
        </p:txBody>
      </p:sp>
      <p:sp>
        <p:nvSpPr>
          <p:cNvPr id="71" name="テキスト ボックス 70">
            <a:extLst>
              <a:ext uri="{FF2B5EF4-FFF2-40B4-BE49-F238E27FC236}">
                <a16:creationId xmlns:a16="http://schemas.microsoft.com/office/drawing/2014/main" id="{81B07A43-4F66-456F-AEB0-109C06C33594}"/>
              </a:ext>
            </a:extLst>
          </p:cNvPr>
          <p:cNvSpPr txBox="1"/>
          <p:nvPr/>
        </p:nvSpPr>
        <p:spPr>
          <a:xfrm>
            <a:off x="2369492" y="6161334"/>
            <a:ext cx="2227592" cy="384721"/>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r>
              <a:rPr lang="ja-JP" altLang="en-US" sz="950" dirty="0"/>
              <a:t>帰宅支援、一時滞在施設、備蓄品配送ルート素案を合同訓練までに取りまとめ</a:t>
            </a:r>
            <a:endParaRPr lang="en-US" altLang="ja-JP" sz="950" dirty="0"/>
          </a:p>
        </p:txBody>
      </p:sp>
      <p:sp>
        <p:nvSpPr>
          <p:cNvPr id="73" name="矢印: ストライプ 72">
            <a:extLst>
              <a:ext uri="{FF2B5EF4-FFF2-40B4-BE49-F238E27FC236}">
                <a16:creationId xmlns:a16="http://schemas.microsoft.com/office/drawing/2014/main" id="{BE3D1F1B-C4FA-4504-88D8-6C67472AE0F3}"/>
              </a:ext>
            </a:extLst>
          </p:cNvPr>
          <p:cNvSpPr/>
          <p:nvPr/>
        </p:nvSpPr>
        <p:spPr>
          <a:xfrm>
            <a:off x="4791048" y="5944512"/>
            <a:ext cx="1622022" cy="237865"/>
          </a:xfrm>
          <a:prstGeom prst="striped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70" name="矢印: 右 69">
            <a:extLst>
              <a:ext uri="{FF2B5EF4-FFF2-40B4-BE49-F238E27FC236}">
                <a16:creationId xmlns:a16="http://schemas.microsoft.com/office/drawing/2014/main" id="{BD6E235E-1CE5-46BF-A200-37F8EACA848E}"/>
              </a:ext>
            </a:extLst>
          </p:cNvPr>
          <p:cNvSpPr/>
          <p:nvPr/>
        </p:nvSpPr>
        <p:spPr>
          <a:xfrm>
            <a:off x="5781512" y="4812033"/>
            <a:ext cx="3425204" cy="249572"/>
          </a:xfrm>
          <a:prstGeom prst="right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31914220-5CAC-48AB-A3BA-9304B05C68E1}"/>
              </a:ext>
            </a:extLst>
          </p:cNvPr>
          <p:cNvSpPr txBox="1"/>
          <p:nvPr/>
        </p:nvSpPr>
        <p:spPr>
          <a:xfrm>
            <a:off x="4921326" y="5193426"/>
            <a:ext cx="1022439"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業者との契約</a:t>
            </a:r>
          </a:p>
        </p:txBody>
      </p:sp>
      <p:sp>
        <p:nvSpPr>
          <p:cNvPr id="75" name="テキスト ボックス 74">
            <a:extLst>
              <a:ext uri="{FF2B5EF4-FFF2-40B4-BE49-F238E27FC236}">
                <a16:creationId xmlns:a16="http://schemas.microsoft.com/office/drawing/2014/main" id="{85830898-21E7-456A-924F-D679AC9AA316}"/>
              </a:ext>
            </a:extLst>
          </p:cNvPr>
          <p:cNvSpPr txBox="1"/>
          <p:nvPr/>
        </p:nvSpPr>
        <p:spPr>
          <a:xfrm>
            <a:off x="6580942" y="5002619"/>
            <a:ext cx="1742409"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備蓄物資の購入、配送、配備</a:t>
            </a:r>
          </a:p>
        </p:txBody>
      </p:sp>
      <p:sp>
        <p:nvSpPr>
          <p:cNvPr id="76" name="矢印: ストライプ 75">
            <a:extLst>
              <a:ext uri="{FF2B5EF4-FFF2-40B4-BE49-F238E27FC236}">
                <a16:creationId xmlns:a16="http://schemas.microsoft.com/office/drawing/2014/main" id="{F601F50E-F929-413F-921F-461A5BAC441F}"/>
              </a:ext>
            </a:extLst>
          </p:cNvPr>
          <p:cNvSpPr/>
          <p:nvPr/>
        </p:nvSpPr>
        <p:spPr>
          <a:xfrm>
            <a:off x="2472833" y="2440725"/>
            <a:ext cx="5614006" cy="185954"/>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95DEF03A-8DEF-4166-897C-EDCD65CBDABC}"/>
              </a:ext>
            </a:extLst>
          </p:cNvPr>
          <p:cNvSpPr txBox="1"/>
          <p:nvPr/>
        </p:nvSpPr>
        <p:spPr>
          <a:xfrm>
            <a:off x="2437882" y="2574535"/>
            <a:ext cx="4838098" cy="220573"/>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万博消防隊の活動資器材及び消防拠点整備等に係る調達・準備</a:t>
            </a:r>
          </a:p>
        </p:txBody>
      </p:sp>
      <p:sp>
        <p:nvSpPr>
          <p:cNvPr id="78" name="矢印: ストライプ 77">
            <a:extLst>
              <a:ext uri="{FF2B5EF4-FFF2-40B4-BE49-F238E27FC236}">
                <a16:creationId xmlns:a16="http://schemas.microsoft.com/office/drawing/2014/main" id="{2F075118-9D68-422C-93D1-340A1B649953}"/>
              </a:ext>
            </a:extLst>
          </p:cNvPr>
          <p:cNvSpPr/>
          <p:nvPr/>
        </p:nvSpPr>
        <p:spPr>
          <a:xfrm>
            <a:off x="8162698" y="2476104"/>
            <a:ext cx="1028717" cy="319004"/>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491873FF-D856-4463-B255-C89F86D9EEBA}"/>
              </a:ext>
            </a:extLst>
          </p:cNvPr>
          <p:cNvSpPr txBox="1"/>
          <p:nvPr/>
        </p:nvSpPr>
        <p:spPr>
          <a:xfrm>
            <a:off x="8162698" y="2742075"/>
            <a:ext cx="1091954"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853" dirty="0"/>
              <a:t>消防拠点運用開始</a:t>
            </a:r>
            <a:endParaRPr lang="en-US" altLang="ja-JP" sz="853" dirty="0"/>
          </a:p>
        </p:txBody>
      </p:sp>
      <p:sp>
        <p:nvSpPr>
          <p:cNvPr id="80" name="矢印: ストライプ 79">
            <a:extLst>
              <a:ext uri="{FF2B5EF4-FFF2-40B4-BE49-F238E27FC236}">
                <a16:creationId xmlns:a16="http://schemas.microsoft.com/office/drawing/2014/main" id="{6F561767-0537-4D55-A3EB-A0AD1B1A0576}"/>
              </a:ext>
            </a:extLst>
          </p:cNvPr>
          <p:cNvSpPr/>
          <p:nvPr/>
        </p:nvSpPr>
        <p:spPr>
          <a:xfrm>
            <a:off x="6907492" y="2593953"/>
            <a:ext cx="1171965" cy="192498"/>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8C3B012D-8BBE-44E8-9747-32EFB3A1682E}"/>
              </a:ext>
            </a:extLst>
          </p:cNvPr>
          <p:cNvSpPr txBox="1"/>
          <p:nvPr/>
        </p:nvSpPr>
        <p:spPr>
          <a:xfrm>
            <a:off x="6865971" y="2759866"/>
            <a:ext cx="1570043"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853" dirty="0"/>
              <a:t>消防拠点一部運用開始</a:t>
            </a:r>
            <a:endParaRPr lang="en-US" altLang="ja-JP" sz="853" dirty="0"/>
          </a:p>
        </p:txBody>
      </p:sp>
      <p:sp>
        <p:nvSpPr>
          <p:cNvPr id="82" name="テキスト ボックス 81">
            <a:extLst>
              <a:ext uri="{FF2B5EF4-FFF2-40B4-BE49-F238E27FC236}">
                <a16:creationId xmlns:a16="http://schemas.microsoft.com/office/drawing/2014/main" id="{075A228D-775F-42DA-AA1E-96FB0EE16EFE}"/>
              </a:ext>
            </a:extLst>
          </p:cNvPr>
          <p:cNvSpPr txBox="1"/>
          <p:nvPr/>
        </p:nvSpPr>
        <p:spPr>
          <a:xfrm>
            <a:off x="282844" y="284559"/>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【2024</a:t>
            </a:r>
            <a:r>
              <a:rPr lang="ja-JP" altLang="en-US" sz="1600" b="1" dirty="0">
                <a:solidFill>
                  <a:srgbClr val="FF0000"/>
                </a:solidFill>
                <a:latin typeface="BIZ UDPゴシック" panose="020B0400000000000000" pitchFamily="50" charset="-128"/>
                <a:ea typeface="BIZ UDPゴシック" panose="020B0400000000000000" pitchFamily="50" charset="-128"/>
              </a:rPr>
              <a:t>年度の取組</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53" name="矢印: ストライプ 52">
            <a:extLst>
              <a:ext uri="{FF2B5EF4-FFF2-40B4-BE49-F238E27FC236}">
                <a16:creationId xmlns:a16="http://schemas.microsoft.com/office/drawing/2014/main" id="{459A9240-84CE-4AEF-B236-EEB0004A3B2E}"/>
              </a:ext>
            </a:extLst>
          </p:cNvPr>
          <p:cNvSpPr/>
          <p:nvPr/>
        </p:nvSpPr>
        <p:spPr>
          <a:xfrm>
            <a:off x="2397736" y="5958228"/>
            <a:ext cx="2306998" cy="226515"/>
          </a:xfrm>
          <a:prstGeom prst="striped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46BC8835-3F66-4578-9D26-E1822AB28C84}"/>
              </a:ext>
            </a:extLst>
          </p:cNvPr>
          <p:cNvSpPr txBox="1"/>
          <p:nvPr/>
        </p:nvSpPr>
        <p:spPr>
          <a:xfrm>
            <a:off x="6633002" y="6189339"/>
            <a:ext cx="3102709" cy="477054"/>
          </a:xfrm>
          <a:prstGeom prst="rect">
            <a:avLst/>
          </a:prstGeom>
          <a:noFill/>
        </p:spPr>
        <p:txBody>
          <a:bodyPr wrap="square" rtlCol="0">
            <a:spAutoFit/>
          </a:bodyPr>
          <a:lstStyle>
            <a:defPPr>
              <a:defRPr lang="en-US"/>
            </a:defPPr>
            <a:lvl1pPr>
              <a:defRPr sz="1100">
                <a:latin typeface="Meiryo UI" panose="020B0604030504040204" pitchFamily="50" charset="-128"/>
                <a:ea typeface="Meiryo UI" panose="020B0604030504040204" pitchFamily="50" charset="-128"/>
              </a:defRPr>
            </a:lvl1pPr>
          </a:lstStyle>
          <a:p>
            <a:pPr>
              <a:lnSpc>
                <a:spcPts val="975"/>
              </a:lnSpc>
            </a:pPr>
            <a:r>
              <a:rPr lang="ja-JP" altLang="en-US" sz="975" dirty="0"/>
              <a:t>各種マニュアルの作成・訓練前の調整</a:t>
            </a:r>
            <a:endParaRPr lang="en-US" altLang="ja-JP" sz="975" dirty="0"/>
          </a:p>
          <a:p>
            <a:pPr>
              <a:lnSpc>
                <a:spcPts val="975"/>
              </a:lnSpc>
            </a:pPr>
            <a:r>
              <a:rPr lang="ja-JP" altLang="en-US" sz="975" dirty="0"/>
              <a:t>及び訓練結果をマニュアルにフィードバック</a:t>
            </a:r>
            <a:endParaRPr lang="en-US" altLang="ja-JP" sz="975" dirty="0"/>
          </a:p>
          <a:p>
            <a:pPr>
              <a:lnSpc>
                <a:spcPts val="975"/>
              </a:lnSpc>
            </a:pPr>
            <a:endParaRPr lang="en-US" altLang="ja-JP" sz="975" dirty="0"/>
          </a:p>
        </p:txBody>
      </p:sp>
      <p:sp>
        <p:nvSpPr>
          <p:cNvPr id="63" name="矢印: 右 62">
            <a:extLst>
              <a:ext uri="{FF2B5EF4-FFF2-40B4-BE49-F238E27FC236}">
                <a16:creationId xmlns:a16="http://schemas.microsoft.com/office/drawing/2014/main" id="{51AA2F9D-1F88-431D-92D3-68DE4E11DF88}"/>
              </a:ext>
            </a:extLst>
          </p:cNvPr>
          <p:cNvSpPr/>
          <p:nvPr/>
        </p:nvSpPr>
        <p:spPr>
          <a:xfrm>
            <a:off x="3763622" y="4513758"/>
            <a:ext cx="427601" cy="242841"/>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FC256F48-3869-44D9-BD23-4D54378CEE22}"/>
              </a:ext>
            </a:extLst>
          </p:cNvPr>
          <p:cNvSpPr txBox="1"/>
          <p:nvPr/>
        </p:nvSpPr>
        <p:spPr>
          <a:xfrm>
            <a:off x="2358232" y="4206331"/>
            <a:ext cx="5220397" cy="153888"/>
          </a:xfrm>
          <a:prstGeom prst="rect">
            <a:avLst/>
          </a:prstGeom>
          <a:noFill/>
        </p:spPr>
        <p:txBody>
          <a:bodyPr wrap="square" tIns="0" bIns="0" rtlCol="0">
            <a:spAutoFit/>
          </a:bodyPr>
          <a:lstStyle/>
          <a:p>
            <a:r>
              <a:rPr lang="ja-JP" altLang="en-US" sz="1000" dirty="0">
                <a:latin typeface="Meiryo UI" panose="020B0604030504040204" pitchFamily="50" charset="-128"/>
                <a:ea typeface="Meiryo UI" panose="020B0604030504040204" pitchFamily="50" charset="-128"/>
              </a:rPr>
              <a:t>各強化サーベイランスの運用調整、大阪・関西万博感染症情報解析センターの運用調整等</a:t>
            </a:r>
            <a:endParaRPr lang="en-US" altLang="ja-JP" sz="1000" dirty="0">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69CB2FF9-DDF5-4A31-AA2F-08DA5FDAA27B}"/>
              </a:ext>
            </a:extLst>
          </p:cNvPr>
          <p:cNvSpPr txBox="1"/>
          <p:nvPr/>
        </p:nvSpPr>
        <p:spPr>
          <a:xfrm>
            <a:off x="3309186" y="4407667"/>
            <a:ext cx="1358271" cy="276999"/>
          </a:xfrm>
          <a:prstGeom prst="rect">
            <a:avLst/>
          </a:prstGeom>
          <a:noFill/>
        </p:spPr>
        <p:txBody>
          <a:bodyPr wrap="square" tIns="0" bIns="0" rtlCol="0">
            <a:spAutoFit/>
          </a:bodyPr>
          <a:lstStyle/>
          <a:p>
            <a:r>
              <a:rPr lang="ja-JP" altLang="en-US" sz="900" dirty="0">
                <a:latin typeface="Meiryo UI" panose="020B0604030504040204" pitchFamily="50" charset="-128"/>
                <a:ea typeface="Meiryo UI" panose="020B0604030504040204" pitchFamily="50" charset="-128"/>
              </a:rPr>
              <a:t>蚊媒介感染症対応訓練</a:t>
            </a:r>
            <a:endParaRPr lang="en-US" altLang="ja-JP" sz="9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【7/5】</a:t>
            </a:r>
          </a:p>
        </p:txBody>
      </p:sp>
      <p:sp>
        <p:nvSpPr>
          <p:cNvPr id="68" name="矢印: 右 67">
            <a:extLst>
              <a:ext uri="{FF2B5EF4-FFF2-40B4-BE49-F238E27FC236}">
                <a16:creationId xmlns:a16="http://schemas.microsoft.com/office/drawing/2014/main" id="{D518FEB3-CA2A-4083-875B-3178CA4370E7}"/>
              </a:ext>
            </a:extLst>
          </p:cNvPr>
          <p:cNvSpPr/>
          <p:nvPr/>
        </p:nvSpPr>
        <p:spPr>
          <a:xfrm>
            <a:off x="5665640" y="4291304"/>
            <a:ext cx="427601" cy="242841"/>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B4307648-35D9-4698-B8AD-01E3C7FCBE68}"/>
              </a:ext>
            </a:extLst>
          </p:cNvPr>
          <p:cNvSpPr txBox="1"/>
          <p:nvPr/>
        </p:nvSpPr>
        <p:spPr>
          <a:xfrm>
            <a:off x="5237985" y="4485450"/>
            <a:ext cx="1097791" cy="276999"/>
          </a:xfrm>
          <a:prstGeom prst="rect">
            <a:avLst/>
          </a:prstGeom>
          <a:noFill/>
        </p:spPr>
        <p:txBody>
          <a:bodyPr wrap="square" tIns="0" bIns="0" rtlCol="0">
            <a:spAutoFit/>
          </a:bodyPr>
          <a:lstStyle/>
          <a:p>
            <a:pPr algn="ctr"/>
            <a:r>
              <a:rPr lang="ja-JP" altLang="en-US" sz="900" dirty="0">
                <a:latin typeface="Meiryo UI" panose="020B0604030504040204" pitchFamily="50" charset="-128"/>
                <a:ea typeface="Meiryo UI" panose="020B0604030504040204" pitchFamily="50" charset="-128"/>
              </a:rPr>
              <a:t>麻しん対応研修会</a:t>
            </a:r>
            <a:endParaRPr lang="en-US" altLang="ja-JP" sz="900" dirty="0">
              <a:latin typeface="Meiryo UI" panose="020B0604030504040204" pitchFamily="50" charset="-128"/>
              <a:ea typeface="Meiryo UI" panose="020B0604030504040204" pitchFamily="50" charset="-128"/>
            </a:endParaRPr>
          </a:p>
          <a:p>
            <a:pPr algn="ctr"/>
            <a:r>
              <a:rPr lang="en-US" altLang="ja-JP" sz="900" dirty="0">
                <a:latin typeface="Meiryo UI" panose="020B0604030504040204" pitchFamily="50" charset="-128"/>
                <a:ea typeface="Meiryo UI" panose="020B0604030504040204" pitchFamily="50" charset="-128"/>
              </a:rPr>
              <a:t>【10/10,11】</a:t>
            </a:r>
          </a:p>
        </p:txBody>
      </p:sp>
      <p:sp>
        <p:nvSpPr>
          <p:cNvPr id="72" name="矢印: 右 71">
            <a:extLst>
              <a:ext uri="{FF2B5EF4-FFF2-40B4-BE49-F238E27FC236}">
                <a16:creationId xmlns:a16="http://schemas.microsoft.com/office/drawing/2014/main" id="{A3F986F7-0494-48A1-AFA3-357E1E67207A}"/>
              </a:ext>
            </a:extLst>
          </p:cNvPr>
          <p:cNvSpPr/>
          <p:nvPr/>
        </p:nvSpPr>
        <p:spPr>
          <a:xfrm>
            <a:off x="6384602" y="4291105"/>
            <a:ext cx="427601" cy="242841"/>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52908F30-F4B3-4B69-A06B-E7FDFB2F250E}"/>
              </a:ext>
            </a:extLst>
          </p:cNvPr>
          <p:cNvSpPr txBox="1"/>
          <p:nvPr/>
        </p:nvSpPr>
        <p:spPr>
          <a:xfrm>
            <a:off x="6256846" y="4476587"/>
            <a:ext cx="1241785" cy="276999"/>
          </a:xfrm>
          <a:prstGeom prst="rect">
            <a:avLst/>
          </a:prstGeom>
          <a:noFill/>
        </p:spPr>
        <p:txBody>
          <a:bodyPr wrap="square" tIns="0" bIns="0" rtlCol="0">
            <a:spAutoFit/>
          </a:bodyPr>
          <a:lstStyle/>
          <a:p>
            <a:r>
              <a:rPr lang="ja-JP" altLang="en-US" sz="900" dirty="0">
                <a:latin typeface="Meiryo UI" panose="020B0604030504040204" pitchFamily="50" charset="-128"/>
                <a:ea typeface="Meiryo UI" panose="020B0604030504040204" pitchFamily="50" charset="-128"/>
              </a:rPr>
              <a:t>疑似症対応研修会</a:t>
            </a:r>
            <a:endParaRPr lang="en-US" altLang="ja-JP" sz="9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【11/18,22】</a:t>
            </a:r>
          </a:p>
        </p:txBody>
      </p:sp>
      <p:sp>
        <p:nvSpPr>
          <p:cNvPr id="84" name="矢印: 右 83">
            <a:extLst>
              <a:ext uri="{FF2B5EF4-FFF2-40B4-BE49-F238E27FC236}">
                <a16:creationId xmlns:a16="http://schemas.microsoft.com/office/drawing/2014/main" id="{A49226E6-8351-436A-8DDA-6F521C704D13}"/>
              </a:ext>
            </a:extLst>
          </p:cNvPr>
          <p:cNvSpPr/>
          <p:nvPr/>
        </p:nvSpPr>
        <p:spPr>
          <a:xfrm>
            <a:off x="8109551" y="4518649"/>
            <a:ext cx="427601" cy="242841"/>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88E2EB21-FE6D-4812-85AE-4FF9D9BE97E8}"/>
              </a:ext>
            </a:extLst>
          </p:cNvPr>
          <p:cNvSpPr txBox="1"/>
          <p:nvPr/>
        </p:nvSpPr>
        <p:spPr>
          <a:xfrm>
            <a:off x="7717056" y="4434876"/>
            <a:ext cx="1351593" cy="276999"/>
          </a:xfrm>
          <a:prstGeom prst="rect">
            <a:avLst/>
          </a:prstGeom>
          <a:noFill/>
        </p:spPr>
        <p:txBody>
          <a:bodyPr wrap="square" tIns="0" bIns="0" rtlCol="0">
            <a:spAutoFit/>
          </a:bodyPr>
          <a:lstStyle/>
          <a:p>
            <a:pPr algn="r"/>
            <a:r>
              <a:rPr lang="ja-JP" altLang="en-US" sz="900" dirty="0">
                <a:latin typeface="Meiryo UI" panose="020B0604030504040204" pitchFamily="50" charset="-128"/>
                <a:ea typeface="Meiryo UI" panose="020B0604030504040204" pitchFamily="50" charset="-128"/>
              </a:rPr>
              <a:t>センター運営確認訓練</a:t>
            </a:r>
            <a:endParaRPr lang="en-US" altLang="ja-JP" sz="900" dirty="0">
              <a:latin typeface="Meiryo UI" panose="020B0604030504040204" pitchFamily="50" charset="-128"/>
              <a:ea typeface="Meiryo UI" panose="020B0604030504040204" pitchFamily="50" charset="-128"/>
            </a:endParaRPr>
          </a:p>
          <a:p>
            <a:pPr algn="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月頃</a:t>
            </a:r>
            <a:r>
              <a:rPr lang="en-US" altLang="ja-JP" sz="900" dirty="0">
                <a:latin typeface="Meiryo UI" panose="020B0604030504040204" pitchFamily="50" charset="-128"/>
                <a:ea typeface="Meiryo UI" panose="020B0604030504040204" pitchFamily="50" charset="-128"/>
              </a:rPr>
              <a:t>】</a:t>
            </a:r>
          </a:p>
        </p:txBody>
      </p:sp>
      <p:sp>
        <p:nvSpPr>
          <p:cNvPr id="94" name="矢印: 右 93">
            <a:extLst>
              <a:ext uri="{FF2B5EF4-FFF2-40B4-BE49-F238E27FC236}">
                <a16:creationId xmlns:a16="http://schemas.microsoft.com/office/drawing/2014/main" id="{7B7EA53C-85F1-43ED-838D-14A7B75729A7}"/>
              </a:ext>
            </a:extLst>
          </p:cNvPr>
          <p:cNvSpPr/>
          <p:nvPr/>
        </p:nvSpPr>
        <p:spPr>
          <a:xfrm>
            <a:off x="7816363" y="4026270"/>
            <a:ext cx="1437754" cy="215908"/>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D4450865-A21F-4157-8A33-5AB9BFCBA55D}"/>
              </a:ext>
            </a:extLst>
          </p:cNvPr>
          <p:cNvSpPr txBox="1"/>
          <p:nvPr/>
        </p:nvSpPr>
        <p:spPr>
          <a:xfrm>
            <a:off x="7623454" y="4277436"/>
            <a:ext cx="1777195" cy="153888"/>
          </a:xfrm>
          <a:prstGeom prst="rect">
            <a:avLst/>
          </a:prstGeom>
          <a:noFill/>
        </p:spPr>
        <p:txBody>
          <a:bodyPr wrap="square" tIns="0" bIns="0" rtlCol="0">
            <a:spAutoFit/>
          </a:bodyPr>
          <a:lstStyle/>
          <a:p>
            <a:r>
              <a:rPr lang="ja-JP" altLang="en-US" sz="1000" dirty="0">
                <a:latin typeface="Meiryo UI" panose="020B0604030504040204" pitchFamily="50" charset="-128"/>
                <a:ea typeface="Meiryo UI" panose="020B0604030504040204" pitchFamily="50" charset="-128"/>
              </a:rPr>
              <a:t>強化サーベイランスを順次実施</a:t>
            </a:r>
            <a:endParaRPr lang="en-US" altLang="ja-JP" sz="1000" dirty="0">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F1E5F500-C91B-41B3-A5AF-A048E3A59264}"/>
              </a:ext>
            </a:extLst>
          </p:cNvPr>
          <p:cNvSpPr txBox="1"/>
          <p:nvPr/>
        </p:nvSpPr>
        <p:spPr>
          <a:xfrm>
            <a:off x="5228653" y="3907851"/>
            <a:ext cx="2621545" cy="153888"/>
          </a:xfrm>
          <a:prstGeom prst="rect">
            <a:avLst/>
          </a:prstGeom>
          <a:noFill/>
        </p:spPr>
        <p:txBody>
          <a:bodyPr wrap="square" lIns="36000" tIns="0" rIns="36000" bIns="0" rtlCol="0">
            <a:spAutoFit/>
          </a:bodyPr>
          <a:lstStyle/>
          <a:p>
            <a:pPr algn="r"/>
            <a:r>
              <a:rPr lang="ja-JP" altLang="en-US" sz="1000" dirty="0">
                <a:latin typeface="Meiryo UI" panose="020B0604030504040204" pitchFamily="50" charset="-128"/>
                <a:ea typeface="Meiryo UI" panose="020B0604030504040204" pitchFamily="50" charset="-128"/>
              </a:rPr>
              <a:t>大阪・関西万博感染症情報解析センター設置</a:t>
            </a:r>
            <a:endParaRPr lang="en-US" altLang="ja-JP" sz="1000" dirty="0">
              <a:latin typeface="Meiryo UI" panose="020B0604030504040204" pitchFamily="50" charset="-128"/>
              <a:ea typeface="Meiryo UI" panose="020B0604030504040204" pitchFamily="50" charset="-128"/>
            </a:endParaRPr>
          </a:p>
        </p:txBody>
      </p:sp>
      <p:sp>
        <p:nvSpPr>
          <p:cNvPr id="106" name="矢印: 右 105">
            <a:extLst>
              <a:ext uri="{FF2B5EF4-FFF2-40B4-BE49-F238E27FC236}">
                <a16:creationId xmlns:a16="http://schemas.microsoft.com/office/drawing/2014/main" id="{412FD2CA-1A3E-4886-9FAB-AC42969E6BE4}"/>
              </a:ext>
            </a:extLst>
          </p:cNvPr>
          <p:cNvSpPr/>
          <p:nvPr/>
        </p:nvSpPr>
        <p:spPr>
          <a:xfrm>
            <a:off x="2418821" y="4056075"/>
            <a:ext cx="5024515" cy="208802"/>
          </a:xfrm>
          <a:prstGeom prst="rightArrow">
            <a:avLst/>
          </a:prstGeom>
          <a:solidFill>
            <a:srgbClr val="FF9999"/>
          </a:solidFill>
          <a:ln>
            <a:solidFill>
              <a:srgbClr val="FF999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FD4DE258-F1C4-4CA0-9946-3994110C114A}"/>
              </a:ext>
            </a:extLst>
          </p:cNvPr>
          <p:cNvSpPr>
            <a:spLocks noChangeAspect="1"/>
          </p:cNvSpPr>
          <p:nvPr/>
        </p:nvSpPr>
        <p:spPr>
          <a:xfrm>
            <a:off x="7524532" y="4034978"/>
            <a:ext cx="216000" cy="216000"/>
          </a:xfrm>
          <a:prstGeom prst="ellipse">
            <a:avLst/>
          </a:prstGeom>
          <a:solidFill>
            <a:srgbClr val="FF999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矢印: 右 108">
            <a:extLst>
              <a:ext uri="{FF2B5EF4-FFF2-40B4-BE49-F238E27FC236}">
                <a16:creationId xmlns:a16="http://schemas.microsoft.com/office/drawing/2014/main" id="{A296E13A-6E44-40F2-B4E7-ECB99A7FABBA}"/>
              </a:ext>
            </a:extLst>
          </p:cNvPr>
          <p:cNvSpPr/>
          <p:nvPr/>
        </p:nvSpPr>
        <p:spPr>
          <a:xfrm>
            <a:off x="2429886" y="3107433"/>
            <a:ext cx="6824766" cy="255752"/>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C5D0FC37-4870-4BA0-9E1F-9FA048147A67}"/>
              </a:ext>
            </a:extLst>
          </p:cNvPr>
          <p:cNvSpPr txBox="1"/>
          <p:nvPr/>
        </p:nvSpPr>
        <p:spPr>
          <a:xfrm>
            <a:off x="7598221" y="3301947"/>
            <a:ext cx="1698520" cy="605294"/>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国民保護訓練・</a:t>
            </a:r>
            <a:endParaRPr lang="en-US" altLang="ja-JP" sz="975" dirty="0"/>
          </a:p>
          <a:p>
            <a:pPr>
              <a:lnSpc>
                <a:spcPts val="975"/>
              </a:lnSpc>
            </a:pPr>
            <a:r>
              <a:rPr lang="en-US" altLang="ja-JP" sz="975" dirty="0"/>
              <a:t>DMAT</a:t>
            </a:r>
            <a:r>
              <a:rPr lang="ja-JP" altLang="en-US" sz="975" dirty="0"/>
              <a:t>による局地災害</a:t>
            </a:r>
            <a:endParaRPr lang="en-US" altLang="ja-JP" sz="975" dirty="0"/>
          </a:p>
          <a:p>
            <a:pPr>
              <a:lnSpc>
                <a:spcPts val="975"/>
              </a:lnSpc>
            </a:pPr>
            <a:r>
              <a:rPr lang="ja-JP" altLang="en-US" sz="975" dirty="0"/>
              <a:t>訓練　　　　　　　　　　</a:t>
            </a:r>
            <a:r>
              <a:rPr lang="en-US" altLang="ja-JP" sz="975" dirty="0"/>
              <a:t>【2/4】</a:t>
            </a:r>
            <a:r>
              <a:rPr lang="ja-JP" altLang="en-US" sz="975" dirty="0"/>
              <a:t>　　　　　　　</a:t>
            </a:r>
            <a:endParaRPr lang="en-US" altLang="ja-JP" sz="975" dirty="0"/>
          </a:p>
          <a:p>
            <a:pPr>
              <a:lnSpc>
                <a:spcPts val="975"/>
              </a:lnSpc>
            </a:pPr>
            <a:r>
              <a:rPr lang="ja-JP" altLang="en-US" sz="975" dirty="0"/>
              <a:t>　　　　　</a:t>
            </a:r>
            <a:r>
              <a:rPr lang="en-US" altLang="ja-JP" sz="975" dirty="0"/>
              <a:t>	</a:t>
            </a:r>
            <a:r>
              <a:rPr lang="ja-JP" altLang="en-US" sz="975" dirty="0"/>
              <a:t>　　</a:t>
            </a:r>
          </a:p>
        </p:txBody>
      </p:sp>
      <p:sp>
        <p:nvSpPr>
          <p:cNvPr id="115" name="矢印: 右 114">
            <a:extLst>
              <a:ext uri="{FF2B5EF4-FFF2-40B4-BE49-F238E27FC236}">
                <a16:creationId xmlns:a16="http://schemas.microsoft.com/office/drawing/2014/main" id="{8189A0D7-44F9-4891-AD85-77CC428591F8}"/>
              </a:ext>
            </a:extLst>
          </p:cNvPr>
          <p:cNvSpPr/>
          <p:nvPr/>
        </p:nvSpPr>
        <p:spPr>
          <a:xfrm>
            <a:off x="8061968" y="3628106"/>
            <a:ext cx="646707" cy="233362"/>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839E483F-1F63-4E07-A8B5-EF1594BB8CF6}"/>
              </a:ext>
            </a:extLst>
          </p:cNvPr>
          <p:cNvSpPr txBox="1"/>
          <p:nvPr/>
        </p:nvSpPr>
        <p:spPr>
          <a:xfrm>
            <a:off x="2481646" y="3327265"/>
            <a:ext cx="1606793"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医療機関との協力体制構築</a:t>
            </a:r>
          </a:p>
        </p:txBody>
      </p:sp>
      <p:sp>
        <p:nvSpPr>
          <p:cNvPr id="117" name="テキスト ボックス 116">
            <a:extLst>
              <a:ext uri="{FF2B5EF4-FFF2-40B4-BE49-F238E27FC236}">
                <a16:creationId xmlns:a16="http://schemas.microsoft.com/office/drawing/2014/main" id="{75FE95A3-FFDA-4871-90D3-7605F8F4D508}"/>
              </a:ext>
            </a:extLst>
          </p:cNvPr>
          <p:cNvSpPr txBox="1"/>
          <p:nvPr/>
        </p:nvSpPr>
        <p:spPr>
          <a:xfrm>
            <a:off x="5230645" y="3523872"/>
            <a:ext cx="1606793" cy="34881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en-US" altLang="ja-JP" sz="975" dirty="0"/>
              <a:t>DMAT</a:t>
            </a:r>
            <a:r>
              <a:rPr lang="ja-JP" altLang="en-US" sz="975" dirty="0"/>
              <a:t>による自然災害訓練</a:t>
            </a:r>
            <a:endParaRPr lang="en-US" altLang="ja-JP" sz="975" dirty="0"/>
          </a:p>
          <a:p>
            <a:pPr>
              <a:lnSpc>
                <a:spcPts val="975"/>
              </a:lnSpc>
            </a:pPr>
            <a:r>
              <a:rPr lang="ja-JP" altLang="en-US" sz="894" dirty="0"/>
              <a:t>（情報伝達訓練</a:t>
            </a:r>
            <a:r>
              <a:rPr lang="en-US" altLang="ja-JP" sz="894" dirty="0"/>
              <a:t>)【11/8,9】 </a:t>
            </a:r>
            <a:endParaRPr lang="ja-JP" altLang="en-US" sz="975" dirty="0"/>
          </a:p>
        </p:txBody>
      </p:sp>
      <p:sp>
        <p:nvSpPr>
          <p:cNvPr id="118" name="矢印: 右 117">
            <a:extLst>
              <a:ext uri="{FF2B5EF4-FFF2-40B4-BE49-F238E27FC236}">
                <a16:creationId xmlns:a16="http://schemas.microsoft.com/office/drawing/2014/main" id="{AA4B43C5-A63D-4661-951C-EC7D6A4E1826}"/>
              </a:ext>
            </a:extLst>
          </p:cNvPr>
          <p:cNvSpPr/>
          <p:nvPr/>
        </p:nvSpPr>
        <p:spPr>
          <a:xfrm>
            <a:off x="6726844" y="3281731"/>
            <a:ext cx="360000" cy="259817"/>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119" name="テキスト ボックス 118">
            <a:extLst>
              <a:ext uri="{FF2B5EF4-FFF2-40B4-BE49-F238E27FC236}">
                <a16:creationId xmlns:a16="http://schemas.microsoft.com/office/drawing/2014/main" id="{92B08EC8-8D56-4E5B-9872-8DFFDDCAE23C}"/>
              </a:ext>
            </a:extLst>
          </p:cNvPr>
          <p:cNvSpPr txBox="1"/>
          <p:nvPr/>
        </p:nvSpPr>
        <p:spPr>
          <a:xfrm>
            <a:off x="6747734" y="3523896"/>
            <a:ext cx="720000" cy="34881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転院搬送</a:t>
            </a:r>
            <a:endParaRPr lang="en-US" altLang="ja-JP" sz="975" dirty="0"/>
          </a:p>
          <a:p>
            <a:pPr>
              <a:lnSpc>
                <a:spcPts val="975"/>
              </a:lnSpc>
            </a:pPr>
            <a:r>
              <a:rPr lang="ja-JP" altLang="en-US" sz="975" dirty="0"/>
              <a:t>訓練</a:t>
            </a:r>
          </a:p>
        </p:txBody>
      </p:sp>
      <p:sp>
        <p:nvSpPr>
          <p:cNvPr id="120" name="矢印: 右 119">
            <a:extLst>
              <a:ext uri="{FF2B5EF4-FFF2-40B4-BE49-F238E27FC236}">
                <a16:creationId xmlns:a16="http://schemas.microsoft.com/office/drawing/2014/main" id="{269C83F8-DE48-43B7-875B-2C017D174755}"/>
              </a:ext>
            </a:extLst>
          </p:cNvPr>
          <p:cNvSpPr/>
          <p:nvPr/>
        </p:nvSpPr>
        <p:spPr>
          <a:xfrm>
            <a:off x="6242126" y="3281731"/>
            <a:ext cx="360000" cy="259817"/>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121" name="矢印: 右 120">
            <a:extLst>
              <a:ext uri="{FF2B5EF4-FFF2-40B4-BE49-F238E27FC236}">
                <a16:creationId xmlns:a16="http://schemas.microsoft.com/office/drawing/2014/main" id="{751DD007-FE66-4847-B8F4-265F594472FA}"/>
              </a:ext>
            </a:extLst>
          </p:cNvPr>
          <p:cNvSpPr/>
          <p:nvPr/>
        </p:nvSpPr>
        <p:spPr>
          <a:xfrm>
            <a:off x="4812580" y="3281873"/>
            <a:ext cx="360000" cy="259817"/>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latin typeface="Meiryo UI" panose="020B0604030504040204" pitchFamily="50" charset="-128"/>
              <a:ea typeface="Meiryo UI" panose="020B0604030504040204" pitchFamily="50" charset="-128"/>
            </a:endParaRPr>
          </a:p>
        </p:txBody>
      </p:sp>
      <p:sp>
        <p:nvSpPr>
          <p:cNvPr id="122" name="テキスト ボックス 121">
            <a:extLst>
              <a:ext uri="{FF2B5EF4-FFF2-40B4-BE49-F238E27FC236}">
                <a16:creationId xmlns:a16="http://schemas.microsoft.com/office/drawing/2014/main" id="{1E223567-865A-48CC-A133-113BB7338FC4}"/>
              </a:ext>
            </a:extLst>
          </p:cNvPr>
          <p:cNvSpPr txBox="1"/>
          <p:nvPr/>
        </p:nvSpPr>
        <p:spPr>
          <a:xfrm>
            <a:off x="4596405" y="3541340"/>
            <a:ext cx="720000" cy="34881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dirty="0"/>
              <a:t>転院搬送</a:t>
            </a:r>
            <a:endParaRPr lang="en-US" altLang="ja-JP" sz="975" dirty="0"/>
          </a:p>
          <a:p>
            <a:pPr>
              <a:lnSpc>
                <a:spcPts val="975"/>
              </a:lnSpc>
            </a:pPr>
            <a:r>
              <a:rPr lang="ja-JP" altLang="en-US" sz="975" dirty="0"/>
              <a:t>訓練</a:t>
            </a:r>
          </a:p>
        </p:txBody>
      </p:sp>
      <p:sp>
        <p:nvSpPr>
          <p:cNvPr id="85" name="矢印: 右 84">
            <a:extLst>
              <a:ext uri="{FF2B5EF4-FFF2-40B4-BE49-F238E27FC236}">
                <a16:creationId xmlns:a16="http://schemas.microsoft.com/office/drawing/2014/main" id="{F752F4E0-DA7B-4C66-B3CB-134399F40A40}"/>
              </a:ext>
            </a:extLst>
          </p:cNvPr>
          <p:cNvSpPr/>
          <p:nvPr/>
        </p:nvSpPr>
        <p:spPr>
          <a:xfrm>
            <a:off x="8579070" y="1934886"/>
            <a:ext cx="646707" cy="203625"/>
          </a:xfrm>
          <a:prstGeom prst="rightArrow">
            <a:avLst>
              <a:gd name="adj1" fmla="val 50000"/>
              <a:gd name="adj2" fmla="val 50000"/>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1791" tIns="20896" rIns="41791" bIns="20896" numCol="1" spcCol="0" rtlCol="0" fromWordArt="0" anchor="t" anchorCtr="0" forceAA="0" compatLnSpc="1">
            <a:prstTxWarp prst="textNoShape">
              <a:avLst/>
            </a:prstTxWarp>
            <a:noAutofit/>
          </a:bodyPr>
          <a:lstStyle/>
          <a:p>
            <a:endParaRPr lang="ja-JP" altLang="en-US" sz="813" dirty="0">
              <a:solidFill>
                <a:srgbClr val="FFC000"/>
              </a:solidFill>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7BBC4792-383A-4266-92C0-3A1FAC7B0305}"/>
              </a:ext>
            </a:extLst>
          </p:cNvPr>
          <p:cNvSpPr txBox="1"/>
          <p:nvPr/>
        </p:nvSpPr>
        <p:spPr>
          <a:xfrm>
            <a:off x="8506576" y="2107381"/>
            <a:ext cx="771982" cy="220573"/>
          </a:xfrm>
          <a:prstGeom prst="rect">
            <a:avLst/>
          </a:prstGeom>
          <a:noFill/>
        </p:spPr>
        <p:txBody>
          <a:bodyPr wrap="square" rtlCol="0">
            <a:spAutoFit/>
          </a:bodyPr>
          <a:lstStyle>
            <a:defPPr>
              <a:defRPr lang="en-US"/>
            </a:defPPr>
            <a:lvl1pPr>
              <a:defRPr sz="1600">
                <a:latin typeface="Meiryo UI" panose="020B0604030504040204" pitchFamily="50" charset="-128"/>
                <a:ea typeface="Meiryo UI" panose="020B0604030504040204" pitchFamily="50" charset="-128"/>
              </a:defRPr>
            </a:lvl1pPr>
          </a:lstStyle>
          <a:p>
            <a:pPr>
              <a:lnSpc>
                <a:spcPts val="975"/>
              </a:lnSpc>
            </a:pPr>
            <a:r>
              <a:rPr lang="ja-JP" altLang="en-US" sz="975"/>
              <a:t>各種訓練</a:t>
            </a:r>
            <a:endParaRPr lang="ja-JP" altLang="en-US" sz="975" dirty="0"/>
          </a:p>
        </p:txBody>
      </p:sp>
      <p:sp>
        <p:nvSpPr>
          <p:cNvPr id="88" name="スライド番号プレースホルダー 14">
            <a:extLst>
              <a:ext uri="{FF2B5EF4-FFF2-40B4-BE49-F238E27FC236}">
                <a16:creationId xmlns:a16="http://schemas.microsoft.com/office/drawing/2014/main" id="{24BEC12B-E255-4E41-B044-F70008DD93BF}"/>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46</a:t>
            </a:fld>
            <a:endParaRPr lang="ja-JP" altLang="en-US"/>
          </a:p>
        </p:txBody>
      </p:sp>
    </p:spTree>
    <p:extLst>
      <p:ext uri="{BB962C8B-B14F-4D97-AF65-F5344CB8AC3E}">
        <p14:creationId xmlns:p14="http://schemas.microsoft.com/office/powerpoint/2010/main" val="398000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2">
            <a:extLst>
              <a:ext uri="{FF2B5EF4-FFF2-40B4-BE49-F238E27FC236}">
                <a16:creationId xmlns:a16="http://schemas.microsoft.com/office/drawing/2014/main" id="{7187359A-0300-4D0D-845A-B76C7030E088}"/>
              </a:ext>
            </a:extLst>
          </p:cNvPr>
          <p:cNvSpPr txBox="1">
            <a:spLocks noChangeAspect="1"/>
          </p:cNvSpPr>
          <p:nvPr/>
        </p:nvSpPr>
        <p:spPr>
          <a:xfrm>
            <a:off x="2150368" y="940228"/>
            <a:ext cx="7231778"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2600" dirty="0">
                <a:latin typeface="BIZ UDPゴシック" panose="020B0400000000000000" pitchFamily="50" charset="-128"/>
                <a:ea typeface="BIZ UDPゴシック" panose="020B0400000000000000" pitchFamily="50" charset="-128"/>
              </a:rPr>
              <a:t>安全・安心な万博開催に向けた各種訓練の実施</a:t>
            </a:r>
            <a:endParaRPr lang="ja-JP" altLang="en-US" sz="2600" b="1" dirty="0">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4E078B4C-0843-4902-8431-A96D77C18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47" y="935098"/>
            <a:ext cx="1731414" cy="627942"/>
          </a:xfrm>
          <a:prstGeom prst="rect">
            <a:avLst/>
          </a:prstGeom>
        </p:spPr>
      </p:pic>
      <p:sp>
        <p:nvSpPr>
          <p:cNvPr id="38" name="正方形/長方形 37">
            <a:extLst>
              <a:ext uri="{FF2B5EF4-FFF2-40B4-BE49-F238E27FC236}">
                <a16:creationId xmlns:a16="http://schemas.microsoft.com/office/drawing/2014/main" id="{85F2AB63-478E-4F74-9FBD-F7EB7257567E}"/>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5" name="タイトル 2">
            <a:extLst>
              <a:ext uri="{FF2B5EF4-FFF2-40B4-BE49-F238E27FC236}">
                <a16:creationId xmlns:a16="http://schemas.microsoft.com/office/drawing/2014/main" id="{29B5F5E3-C86C-4646-BC20-F132EEB91DD2}"/>
              </a:ext>
            </a:extLst>
          </p:cNvPr>
          <p:cNvSpPr txBox="1">
            <a:spLocks/>
          </p:cNvSpPr>
          <p:nvPr/>
        </p:nvSpPr>
        <p:spPr>
          <a:xfrm>
            <a:off x="751777" y="259048"/>
            <a:ext cx="5134673"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36" name="グラフィックス 35" descr="電球と歯車 単色塗りつぶし">
            <a:extLst>
              <a:ext uri="{FF2B5EF4-FFF2-40B4-BE49-F238E27FC236}">
                <a16:creationId xmlns:a16="http://schemas.microsoft.com/office/drawing/2014/main" id="{A0134E91-DDED-466B-93A7-69AB07D5F7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9423" y="260959"/>
            <a:ext cx="432000" cy="425193"/>
          </a:xfrm>
          <a:prstGeom prst="rect">
            <a:avLst/>
          </a:prstGeom>
        </p:spPr>
      </p:pic>
      <p:sp>
        <p:nvSpPr>
          <p:cNvPr id="31" name="スライド番号プレースホルダー 14">
            <a:extLst>
              <a:ext uri="{FF2B5EF4-FFF2-40B4-BE49-F238E27FC236}">
                <a16:creationId xmlns:a16="http://schemas.microsoft.com/office/drawing/2014/main" id="{FF474ABB-DC8C-45BA-95E9-52923B535973}"/>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47</a:t>
            </a:fld>
            <a:endParaRPr lang="ja-JP" altLang="en-US"/>
          </a:p>
        </p:txBody>
      </p:sp>
      <p:sp>
        <p:nvSpPr>
          <p:cNvPr id="34" name="正方形/長方形 33">
            <a:extLst>
              <a:ext uri="{FF2B5EF4-FFF2-40B4-BE49-F238E27FC236}">
                <a16:creationId xmlns:a16="http://schemas.microsoft.com/office/drawing/2014/main" id="{824AFAC0-F34A-40C3-8DBB-CC1483073CA3}"/>
              </a:ext>
            </a:extLst>
          </p:cNvPr>
          <p:cNvSpPr/>
          <p:nvPr/>
        </p:nvSpPr>
        <p:spPr>
          <a:xfrm>
            <a:off x="6244027" y="1684240"/>
            <a:ext cx="3175761" cy="4436354"/>
          </a:xfrm>
          <a:prstGeom prst="rect">
            <a:avLst/>
          </a:prstGeom>
          <a:noFill/>
          <a:ln w="28575">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966" dirty="0">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26990A30-FD16-4D6A-8098-DF4756BCD15E}"/>
              </a:ext>
            </a:extLst>
          </p:cNvPr>
          <p:cNvSpPr txBox="1"/>
          <p:nvPr/>
        </p:nvSpPr>
        <p:spPr>
          <a:xfrm>
            <a:off x="6281374" y="1729385"/>
            <a:ext cx="3055418" cy="44302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現在の取組</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関係機関と調整及び訓練等を実施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室内事務局訓練（地震対応）　</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→博覧会協会・大阪市と万博開催時の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連絡体制について確認</a:t>
            </a: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②６</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万博開催を見据えた救助機関との実動訓練</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→救助機関と連携しヘリ等を実動</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③</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台風対応訓練</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→府・大阪市・博覧会協会で台風時の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タイムラインの認識を共有</a:t>
            </a:r>
            <a:endParaRPr kumimoji="1"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④</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大阪８８０万人訓練</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→通常の訓練に加え、万博開催を見据え、</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大阪メトロと連携した訓練を実施</a:t>
            </a:r>
            <a:endParaRPr kumimoji="1"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⑤</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11/8,9</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近畿地方</a:t>
            </a:r>
            <a:r>
              <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DMAT</a:t>
            </a: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ブロック訓練</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→万博開催中の地震発生を想定し、</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医療活動訓練を実施</a:t>
            </a:r>
            <a:endParaRPr kumimoji="1" lang="en-US" altLang="ja-JP" sz="5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11/13</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協会・府・市合同図上訓練</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a:spcAft>
                <a:spcPts val="300"/>
              </a:spcAf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lang="ja-JP" altLang="en-US" sz="900" dirty="0">
                <a:latin typeface="Meiryo UI" panose="020B0604030504040204" pitchFamily="50" charset="-128"/>
                <a:ea typeface="Meiryo UI" panose="020B0604030504040204" pitchFamily="50" charset="-128"/>
              </a:rPr>
              <a:t>→多数機関が一堂に会し開催期間中の対応を議論</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⑦</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11/27</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zh-TW"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救急患者転院搬送訓練</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→万博会場内</a:t>
            </a:r>
            <a:r>
              <a:rPr lang="ja-JP" altLang="en-US" sz="900" dirty="0">
                <a:latin typeface="Meiryo UI" panose="020B0604030504040204" pitchFamily="50" charset="-128"/>
                <a:ea typeface="Meiryo UI" panose="020B0604030504040204" pitchFamily="50" charset="-128"/>
              </a:rPr>
              <a:t>で救急処置が必要な患者が発生した</a:t>
            </a:r>
            <a:endParaRPr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ja-JP" altLang="en-US" sz="900" dirty="0">
                <a:latin typeface="Meiryo UI" panose="020B0604030504040204" pitchFamily="50" charset="-128"/>
                <a:ea typeface="Meiryo UI" panose="020B0604030504040204" pitchFamily="50" charset="-128"/>
              </a:rPr>
              <a:t>　　　ことを想定し、</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搬送訓練を実施</a:t>
            </a: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今後の取組</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⑧大阪府地震・津波災害対策訓練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⑨府・２市共同国民保護訓練</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⑧において、救助機関の船舶や</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ヘリによる実動訓練を実施予定</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0" name="表 39">
            <a:extLst>
              <a:ext uri="{FF2B5EF4-FFF2-40B4-BE49-F238E27FC236}">
                <a16:creationId xmlns:a16="http://schemas.microsoft.com/office/drawing/2014/main" id="{AE96B57F-9BA3-4C35-AD35-C8E6018AFEBE}"/>
              </a:ext>
            </a:extLst>
          </p:cNvPr>
          <p:cNvGraphicFramePr>
            <a:graphicFrameLocks noGrp="1"/>
          </p:cNvGraphicFramePr>
          <p:nvPr/>
        </p:nvGraphicFramePr>
        <p:xfrm>
          <a:off x="344942" y="1688600"/>
          <a:ext cx="5816087" cy="4442069"/>
        </p:xfrm>
        <a:graphic>
          <a:graphicData uri="http://schemas.openxmlformats.org/drawingml/2006/table">
            <a:tbl>
              <a:tblPr firstRow="1" bandRow="1">
                <a:tableStyleId>{5940675A-B579-460E-94D1-54222C63F5DA}</a:tableStyleId>
              </a:tblPr>
              <a:tblGrid>
                <a:gridCol w="211332">
                  <a:extLst>
                    <a:ext uri="{9D8B030D-6E8A-4147-A177-3AD203B41FA5}">
                      <a16:colId xmlns:a16="http://schemas.microsoft.com/office/drawing/2014/main" val="2983812746"/>
                    </a:ext>
                  </a:extLst>
                </a:gridCol>
                <a:gridCol w="431135">
                  <a:extLst>
                    <a:ext uri="{9D8B030D-6E8A-4147-A177-3AD203B41FA5}">
                      <a16:colId xmlns:a16="http://schemas.microsoft.com/office/drawing/2014/main" val="702626290"/>
                    </a:ext>
                  </a:extLst>
                </a:gridCol>
                <a:gridCol w="431135">
                  <a:extLst>
                    <a:ext uri="{9D8B030D-6E8A-4147-A177-3AD203B41FA5}">
                      <a16:colId xmlns:a16="http://schemas.microsoft.com/office/drawing/2014/main" val="136296736"/>
                    </a:ext>
                  </a:extLst>
                </a:gridCol>
                <a:gridCol w="431135">
                  <a:extLst>
                    <a:ext uri="{9D8B030D-6E8A-4147-A177-3AD203B41FA5}">
                      <a16:colId xmlns:a16="http://schemas.microsoft.com/office/drawing/2014/main" val="2318397480"/>
                    </a:ext>
                  </a:extLst>
                </a:gridCol>
                <a:gridCol w="431135">
                  <a:extLst>
                    <a:ext uri="{9D8B030D-6E8A-4147-A177-3AD203B41FA5}">
                      <a16:colId xmlns:a16="http://schemas.microsoft.com/office/drawing/2014/main" val="3619132477"/>
                    </a:ext>
                  </a:extLst>
                </a:gridCol>
                <a:gridCol w="431135">
                  <a:extLst>
                    <a:ext uri="{9D8B030D-6E8A-4147-A177-3AD203B41FA5}">
                      <a16:colId xmlns:a16="http://schemas.microsoft.com/office/drawing/2014/main" val="3626492180"/>
                    </a:ext>
                  </a:extLst>
                </a:gridCol>
                <a:gridCol w="431135">
                  <a:extLst>
                    <a:ext uri="{9D8B030D-6E8A-4147-A177-3AD203B41FA5}">
                      <a16:colId xmlns:a16="http://schemas.microsoft.com/office/drawing/2014/main" val="3796348121"/>
                    </a:ext>
                  </a:extLst>
                </a:gridCol>
                <a:gridCol w="431135">
                  <a:extLst>
                    <a:ext uri="{9D8B030D-6E8A-4147-A177-3AD203B41FA5}">
                      <a16:colId xmlns:a16="http://schemas.microsoft.com/office/drawing/2014/main" val="266411082"/>
                    </a:ext>
                  </a:extLst>
                </a:gridCol>
                <a:gridCol w="458937">
                  <a:extLst>
                    <a:ext uri="{9D8B030D-6E8A-4147-A177-3AD203B41FA5}">
                      <a16:colId xmlns:a16="http://schemas.microsoft.com/office/drawing/2014/main" val="1247204666"/>
                    </a:ext>
                  </a:extLst>
                </a:gridCol>
                <a:gridCol w="403333">
                  <a:extLst>
                    <a:ext uri="{9D8B030D-6E8A-4147-A177-3AD203B41FA5}">
                      <a16:colId xmlns:a16="http://schemas.microsoft.com/office/drawing/2014/main" val="4163776770"/>
                    </a:ext>
                  </a:extLst>
                </a:gridCol>
                <a:gridCol w="431135">
                  <a:extLst>
                    <a:ext uri="{9D8B030D-6E8A-4147-A177-3AD203B41FA5}">
                      <a16:colId xmlns:a16="http://schemas.microsoft.com/office/drawing/2014/main" val="2455527206"/>
                    </a:ext>
                  </a:extLst>
                </a:gridCol>
                <a:gridCol w="431135">
                  <a:extLst>
                    <a:ext uri="{9D8B030D-6E8A-4147-A177-3AD203B41FA5}">
                      <a16:colId xmlns:a16="http://schemas.microsoft.com/office/drawing/2014/main" val="2257642970"/>
                    </a:ext>
                  </a:extLst>
                </a:gridCol>
                <a:gridCol w="431135">
                  <a:extLst>
                    <a:ext uri="{9D8B030D-6E8A-4147-A177-3AD203B41FA5}">
                      <a16:colId xmlns:a16="http://schemas.microsoft.com/office/drawing/2014/main" val="1527671346"/>
                    </a:ext>
                  </a:extLst>
                </a:gridCol>
                <a:gridCol w="431135">
                  <a:extLst>
                    <a:ext uri="{9D8B030D-6E8A-4147-A177-3AD203B41FA5}">
                      <a16:colId xmlns:a16="http://schemas.microsoft.com/office/drawing/2014/main" val="3239571245"/>
                    </a:ext>
                  </a:extLst>
                </a:gridCol>
              </a:tblGrid>
              <a:tr h="268159">
                <a:tc rowSpan="3">
                  <a:txBody>
                    <a:bodyPr/>
                    <a:lstStyle/>
                    <a:p>
                      <a:pPr algn="ct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a:txBody>
                  <a:tcPr marL="45273" marR="45273" marT="22637" marB="22637">
                    <a:noFill/>
                  </a:tcPr>
                </a:tc>
                <a:tc gridSpan="12">
                  <a:txBody>
                    <a:bodyPr/>
                    <a:lstStyle/>
                    <a:p>
                      <a:pPr algn="ctr"/>
                      <a:r>
                        <a:rPr kumimoji="1" lang="ja-JP" altLang="en-US" sz="1500" b="1" dirty="0">
                          <a:solidFill>
                            <a:schemeClr val="tx1"/>
                          </a:solidFill>
                          <a:latin typeface="Meiryo UI" panose="020B0604030504040204" pitchFamily="50" charset="-128"/>
                          <a:ea typeface="Meiryo UI" panose="020B0604030504040204" pitchFamily="50" charset="-128"/>
                        </a:rPr>
                        <a:t>令和６年度</a:t>
                      </a:r>
                    </a:p>
                  </a:txBody>
                  <a:tcPr marL="45273" marR="45273" marT="22637" marB="22637" anchor="c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3">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令和</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b="1" dirty="0">
                          <a:solidFill>
                            <a:schemeClr val="tx1"/>
                          </a:solidFill>
                          <a:latin typeface="Meiryo UI" panose="020B0604030504040204" pitchFamily="50" charset="-128"/>
                          <a:ea typeface="Meiryo UI" panose="020B0604030504040204" pitchFamily="50" charset="-128"/>
                        </a:rPr>
                        <a:t>7</a:t>
                      </a:r>
                      <a:r>
                        <a:rPr kumimoji="1" lang="ja-JP" altLang="en-US" sz="1000" b="1" dirty="0">
                          <a:solidFill>
                            <a:schemeClr val="tx1"/>
                          </a:solidFill>
                          <a:latin typeface="Meiryo UI" panose="020B0604030504040204" pitchFamily="50" charset="-128"/>
                          <a:ea typeface="Meiryo UI" panose="020B0604030504040204" pitchFamily="50" charset="-128"/>
                        </a:rPr>
                        <a:t>年度</a:t>
                      </a:r>
                    </a:p>
                  </a:txBody>
                  <a:tcPr marL="45273" marR="45273" marT="22637" marB="22637" anchor="ctr">
                    <a:noFill/>
                  </a:tcPr>
                </a:tc>
                <a:extLst>
                  <a:ext uri="{0D108BD9-81ED-4DB2-BD59-A6C34878D82A}">
                    <a16:rowId xmlns:a16="http://schemas.microsoft.com/office/drawing/2014/main" val="3289980852"/>
                  </a:ext>
                </a:extLst>
              </a:tr>
              <a:tr h="218792">
                <a:tc vMerge="1">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solidFill>
                      <a:schemeClr val="bg1">
                        <a:lumMod val="75000"/>
                      </a:schemeClr>
                    </a:solidFill>
                  </a:tcPr>
                </a:tc>
                <a:tc gridSpan="3">
                  <a:txBody>
                    <a:bodyPr/>
                    <a:lstStyle/>
                    <a:p>
                      <a:pPr algn="ct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四</a:t>
                      </a:r>
                    </a:p>
                  </a:txBody>
                  <a:tcPr marL="45273" marR="45273" marT="22637" marB="22637"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gridSpan="3">
                  <a:txBody>
                    <a:bodyPr/>
                    <a:lstStyle/>
                    <a:p>
                      <a:pPr algn="ctr"/>
                      <a:r>
                        <a:rPr lang="ja-JP" altLang="en-US" sz="1100" dirty="0">
                          <a:latin typeface="Meiryo UI" panose="020B0604030504040204" pitchFamily="50" charset="-128"/>
                          <a:ea typeface="Meiryo UI" panose="020B0604030504040204" pitchFamily="50" charset="-128"/>
                        </a:rPr>
                        <a:t>２</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四</a:t>
                      </a:r>
                    </a:p>
                  </a:txBody>
                  <a:tcPr marL="45273" marR="45273" marT="22637" marB="22637"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gridSpan="3">
                  <a:txBody>
                    <a:bodyPr/>
                    <a:lstStyle/>
                    <a:p>
                      <a:pPr algn="ctr"/>
                      <a:r>
                        <a:rPr lang="ja-JP" altLang="en-US" sz="1100" dirty="0">
                          <a:latin typeface="Meiryo UI" panose="020B0604030504040204" pitchFamily="50" charset="-128"/>
                          <a:ea typeface="Meiryo UI" panose="020B0604030504040204" pitchFamily="50" charset="-128"/>
                        </a:rPr>
                        <a:t>３</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四</a:t>
                      </a:r>
                    </a:p>
                  </a:txBody>
                  <a:tcPr marL="45273" marR="45273" marT="22637" marB="22637"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gridSpan="3">
                  <a:txBody>
                    <a:bodyPr/>
                    <a:lstStyle/>
                    <a:p>
                      <a:pPr algn="ctr"/>
                      <a:r>
                        <a:rPr lang="ja-JP" altLang="en-US" sz="1100" dirty="0">
                          <a:latin typeface="Meiryo UI" panose="020B0604030504040204" pitchFamily="50" charset="-128"/>
                          <a:ea typeface="Meiryo UI" panose="020B0604030504040204" pitchFamily="50" charset="-128"/>
                        </a:rPr>
                        <a:t>４</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四</a:t>
                      </a:r>
                    </a:p>
                  </a:txBody>
                  <a:tcPr marL="45273" marR="45273" marT="22637" marB="22637"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hMerge="1">
                  <a:txBody>
                    <a:bodyPr/>
                    <a:lstStyle/>
                    <a:p>
                      <a:pPr algn="ctr"/>
                      <a:endParaRPr lang="ja-JP" altLang="en-US" sz="1200" dirty="0">
                        <a:latin typeface="BIZ UDPゴシック" panose="020B0400000000000000" pitchFamily="50" charset="-128"/>
                        <a:ea typeface="BIZ UDPゴシック" panose="020B0400000000000000" pitchFamily="50" charset="-128"/>
                      </a:endParaRPr>
                    </a:p>
                  </a:txBody>
                  <a:tcPr marL="96012" marR="96012" marT="48006" marB="48006" anchor="ctr">
                    <a:noFill/>
                  </a:tcPr>
                </a:tc>
                <a:tc vMerge="1">
                  <a:txBody>
                    <a:bodyPr/>
                    <a:lstStyle/>
                    <a:p>
                      <a:pPr algn="ctr"/>
                      <a:endParaRPr kumimoji="1" lang="ja-JP" altLang="en-US" sz="1100" dirty="0">
                        <a:latin typeface="UD デジタル 教科書体 NP-R" panose="02020400000000000000" pitchFamily="18" charset="-128"/>
                        <a:ea typeface="UD デジタル 教科書体 NP-R" panose="02020400000000000000" pitchFamily="18" charset="-128"/>
                      </a:endParaRPr>
                    </a:p>
                  </a:txBody>
                  <a:tcPr anchor="ctr">
                    <a:solidFill>
                      <a:schemeClr val="bg1">
                        <a:lumMod val="75000"/>
                      </a:schemeClr>
                    </a:solidFill>
                  </a:tcPr>
                </a:tc>
                <a:extLst>
                  <a:ext uri="{0D108BD9-81ED-4DB2-BD59-A6C34878D82A}">
                    <a16:rowId xmlns:a16="http://schemas.microsoft.com/office/drawing/2014/main" val="1570598617"/>
                  </a:ext>
                </a:extLst>
              </a:tr>
              <a:tr h="320494">
                <a:tc vMerge="1">
                  <a:txBody>
                    <a:bodyPr/>
                    <a:lstStyle/>
                    <a:p>
                      <a:pPr algn="ct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txBody>
                  <a:tcPr marL="96012" marR="96012" marT="48006" marB="48006">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４月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５月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６月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７月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８月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９月</a:t>
                      </a:r>
                    </a:p>
                  </a:txBody>
                  <a:tcPr marL="45273" marR="45273" marT="22637" marB="22637" anchor="ctr">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10</a:t>
                      </a:r>
                      <a:r>
                        <a:rPr kumimoji="1" lang="ja-JP" altLang="en-US" sz="1000" b="0" dirty="0">
                          <a:solidFill>
                            <a:schemeClr val="tx1"/>
                          </a:solidFill>
                          <a:latin typeface="Meiryo UI" panose="020B0604030504040204" pitchFamily="50" charset="-128"/>
                          <a:ea typeface="Meiryo UI" panose="020B0604030504040204" pitchFamily="50" charset="-128"/>
                        </a:rPr>
                        <a:t>月</a:t>
                      </a:r>
                    </a:p>
                  </a:txBody>
                  <a:tcPr marL="45273" marR="45273" marT="22637" marB="22637" anchor="ctr">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11</a:t>
                      </a:r>
                      <a:r>
                        <a:rPr kumimoji="1" lang="ja-JP" altLang="en-US" sz="1000" b="0" dirty="0">
                          <a:solidFill>
                            <a:schemeClr val="tx1"/>
                          </a:solidFill>
                          <a:latin typeface="Meiryo UI" panose="020B0604030504040204" pitchFamily="50" charset="-128"/>
                          <a:ea typeface="Meiryo UI" panose="020B0604030504040204" pitchFamily="50" charset="-128"/>
                        </a:rPr>
                        <a:t>月</a:t>
                      </a:r>
                    </a:p>
                  </a:txBody>
                  <a:tcPr marL="45273" marR="45273" marT="22637" marB="22637" anchor="ctr">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12</a:t>
                      </a:r>
                      <a:r>
                        <a:rPr kumimoji="1" lang="ja-JP" altLang="en-US" sz="1000" b="0" dirty="0">
                          <a:solidFill>
                            <a:schemeClr val="tx1"/>
                          </a:solidFill>
                          <a:latin typeface="Meiryo UI" panose="020B0604030504040204" pitchFamily="50" charset="-128"/>
                          <a:ea typeface="Meiryo UI" panose="020B0604030504040204" pitchFamily="50" charset="-128"/>
                        </a:rPr>
                        <a:t>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１月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２月</a:t>
                      </a:r>
                    </a:p>
                  </a:txBody>
                  <a:tcPr marL="45273" marR="45273" marT="22637" marB="22637" anchor="c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３月</a:t>
                      </a:r>
                    </a:p>
                  </a:txBody>
                  <a:tcPr marL="45273" marR="45273" marT="22637" marB="22637" anchor="ctr">
                    <a:noFill/>
                  </a:tcPr>
                </a:tc>
                <a:tc vMerge="1">
                  <a:txBody>
                    <a:bodyPr/>
                    <a:lstStyle/>
                    <a:p>
                      <a:pPr algn="ct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noFill/>
                  </a:tcPr>
                </a:tc>
                <a:extLst>
                  <a:ext uri="{0D108BD9-81ED-4DB2-BD59-A6C34878D82A}">
                    <a16:rowId xmlns:a16="http://schemas.microsoft.com/office/drawing/2014/main" val="3124384206"/>
                  </a:ext>
                </a:extLst>
              </a:tr>
              <a:tr h="3628909">
                <a:tc>
                  <a:txBody>
                    <a:bodyPr/>
                    <a:lstStyle/>
                    <a:p>
                      <a:pPr algn="ctr"/>
                      <a:r>
                        <a:rPr kumimoji="1" lang="ja-JP" altLang="en-US" sz="1100" dirty="0">
                          <a:latin typeface="Meiryo UI" panose="020B0604030504040204" pitchFamily="50" charset="-128"/>
                          <a:ea typeface="Meiryo UI" panose="020B0604030504040204" pitchFamily="50" charset="-128"/>
                        </a:rPr>
                        <a:t>府訓練との連携</a:t>
                      </a:r>
                      <a:endParaRPr kumimoji="1" lang="en-US" altLang="ja-JP" sz="1100" dirty="0">
                        <a:latin typeface="Meiryo UI" panose="020B0604030504040204" pitchFamily="50" charset="-128"/>
                        <a:ea typeface="Meiryo UI" panose="020B0604030504040204" pitchFamily="50" charset="-128"/>
                      </a:endParaRPr>
                    </a:p>
                  </a:txBody>
                  <a:tcPr marL="45273" marR="45273" marT="22637" marB="22637" vert="eaVert"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45273" marR="45273" marT="22637" marB="2263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marL="60365" marR="60365" marT="30183" marB="30183">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732067513"/>
                  </a:ext>
                </a:extLst>
              </a:tr>
            </a:tbl>
          </a:graphicData>
        </a:graphic>
      </p:graphicFrame>
      <p:sp>
        <p:nvSpPr>
          <p:cNvPr id="41" name="正方形/長方形 40">
            <a:extLst>
              <a:ext uri="{FF2B5EF4-FFF2-40B4-BE49-F238E27FC236}">
                <a16:creationId xmlns:a16="http://schemas.microsoft.com/office/drawing/2014/main" id="{95CFBA7D-BC5A-48D2-90A4-C16AED27FA04}"/>
              </a:ext>
            </a:extLst>
          </p:cNvPr>
          <p:cNvSpPr/>
          <p:nvPr/>
        </p:nvSpPr>
        <p:spPr>
          <a:xfrm>
            <a:off x="5833038" y="2549691"/>
            <a:ext cx="253528" cy="3476529"/>
          </a:xfrm>
          <a:prstGeom prst="rect">
            <a:avLst/>
          </a:prstGeom>
          <a:solidFill>
            <a:schemeClr val="accent2">
              <a:lumMod val="60000"/>
              <a:lumOff val="40000"/>
            </a:scheme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8">
              <a:solidFill>
                <a:schemeClr val="bg1"/>
              </a:solidFill>
            </a:endParaRPr>
          </a:p>
        </p:txBody>
      </p:sp>
      <p:sp>
        <p:nvSpPr>
          <p:cNvPr id="42" name="テキスト ボックス 41">
            <a:extLst>
              <a:ext uri="{FF2B5EF4-FFF2-40B4-BE49-F238E27FC236}">
                <a16:creationId xmlns:a16="http://schemas.microsoft.com/office/drawing/2014/main" id="{6EA0630A-4F11-492C-8997-BC58DB74A2AE}"/>
              </a:ext>
            </a:extLst>
          </p:cNvPr>
          <p:cNvSpPr txBox="1"/>
          <p:nvPr/>
        </p:nvSpPr>
        <p:spPr>
          <a:xfrm>
            <a:off x="5764988" y="3107726"/>
            <a:ext cx="384721" cy="1803952"/>
          </a:xfrm>
          <a:prstGeom prst="rect">
            <a:avLst/>
          </a:prstGeom>
          <a:noFill/>
        </p:spPr>
        <p:txBody>
          <a:bodyPr vert="eaVert" wrap="square" rtlCol="0" anchor="ctr">
            <a:spAutoFit/>
          </a:bodyPr>
          <a:lstStyle/>
          <a:p>
            <a:r>
              <a:rPr lang="ja-JP" altLang="en-US" sz="1300" dirty="0">
                <a:latin typeface="Meiryo UI" panose="020B0604030504040204" pitchFamily="50" charset="-128"/>
                <a:ea typeface="Meiryo UI" panose="020B0604030504040204" pitchFamily="50" charset="-128"/>
              </a:rPr>
              <a:t>大阪・関西万博開催</a:t>
            </a:r>
          </a:p>
        </p:txBody>
      </p:sp>
      <p:sp>
        <p:nvSpPr>
          <p:cNvPr id="43" name="四角形: 角を丸くする 42">
            <a:extLst>
              <a:ext uri="{FF2B5EF4-FFF2-40B4-BE49-F238E27FC236}">
                <a16:creationId xmlns:a16="http://schemas.microsoft.com/office/drawing/2014/main" id="{A2BF7EDC-C73A-410C-8D24-D6618B37C6CA}"/>
              </a:ext>
            </a:extLst>
          </p:cNvPr>
          <p:cNvSpPr/>
          <p:nvPr/>
        </p:nvSpPr>
        <p:spPr>
          <a:xfrm>
            <a:off x="2550146" y="2549694"/>
            <a:ext cx="240017" cy="3476528"/>
          </a:xfrm>
          <a:prstGeom prst="round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49" dirty="0"/>
          </a:p>
        </p:txBody>
      </p:sp>
      <p:sp>
        <p:nvSpPr>
          <p:cNvPr id="44" name="テキスト ボックス 43">
            <a:extLst>
              <a:ext uri="{FF2B5EF4-FFF2-40B4-BE49-F238E27FC236}">
                <a16:creationId xmlns:a16="http://schemas.microsoft.com/office/drawing/2014/main" id="{756E0E93-0779-4CDA-BE85-B20E0776F69D}"/>
              </a:ext>
            </a:extLst>
          </p:cNvPr>
          <p:cNvSpPr txBox="1"/>
          <p:nvPr/>
        </p:nvSpPr>
        <p:spPr>
          <a:xfrm>
            <a:off x="2376244" y="3429000"/>
            <a:ext cx="450893" cy="1567624"/>
          </a:xfrm>
          <a:prstGeom prst="rect">
            <a:avLst/>
          </a:prstGeom>
          <a:noFill/>
        </p:spPr>
        <p:txBody>
          <a:bodyPr vert="eaVert" wrap="square" rtlCol="0">
            <a:spAutoFit/>
          </a:bodyPr>
          <a:lstStyle/>
          <a:p>
            <a:r>
              <a:rPr lang="ja-JP" altLang="en-US" sz="975" b="1" dirty="0">
                <a:latin typeface="Meiryo UI" panose="020B0604030504040204" pitchFamily="50" charset="-128"/>
                <a:ea typeface="Meiryo UI" panose="020B0604030504040204" pitchFamily="50" charset="-128"/>
              </a:rPr>
              <a:t>防災実施計画　　公表</a:t>
            </a:r>
            <a:endParaRPr lang="en-US" altLang="ja-JP" sz="975" b="1" dirty="0">
              <a:latin typeface="Meiryo UI" panose="020B0604030504040204" pitchFamily="50" charset="-128"/>
              <a:ea typeface="Meiryo UI" panose="020B0604030504040204" pitchFamily="50" charset="-128"/>
            </a:endParaRPr>
          </a:p>
          <a:p>
            <a:endParaRPr lang="en-US" altLang="ja-JP" sz="755" b="1"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8B6CFB70-7BAD-4039-A09E-3BBB20572071}"/>
              </a:ext>
            </a:extLst>
          </p:cNvPr>
          <p:cNvSpPr txBox="1"/>
          <p:nvPr/>
        </p:nvSpPr>
        <p:spPr>
          <a:xfrm>
            <a:off x="3773422" y="2549689"/>
            <a:ext cx="212434" cy="3476529"/>
          </a:xfrm>
          <a:prstGeom prst="rect">
            <a:avLst/>
          </a:prstGeom>
          <a:solidFill>
            <a:srgbClr val="FF0000"/>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⑤協会・府・大阪市合同図上訓練</a:t>
            </a:r>
          </a:p>
        </p:txBody>
      </p:sp>
      <p:sp>
        <p:nvSpPr>
          <p:cNvPr id="46" name="テキスト ボックス 45">
            <a:extLst>
              <a:ext uri="{FF2B5EF4-FFF2-40B4-BE49-F238E27FC236}">
                <a16:creationId xmlns:a16="http://schemas.microsoft.com/office/drawing/2014/main" id="{26810494-6257-4659-9BC4-7DA553FC3583}"/>
              </a:ext>
            </a:extLst>
          </p:cNvPr>
          <p:cNvSpPr txBox="1"/>
          <p:nvPr/>
        </p:nvSpPr>
        <p:spPr>
          <a:xfrm>
            <a:off x="2854425" y="2549691"/>
            <a:ext cx="212434" cy="3476527"/>
          </a:xfrm>
          <a:prstGeom prst="rect">
            <a:avLst/>
          </a:prstGeom>
          <a:solidFill>
            <a:schemeClr val="accent2">
              <a:lumMod val="75000"/>
            </a:schemeClr>
          </a:solidFill>
        </p:spPr>
        <p:txBody>
          <a:bodyPr vert="eaVert" wrap="square" lIns="30895" rIns="30895" rtlCol="0">
            <a:spAutoFit/>
          </a:bodyPr>
          <a:lstStyle/>
          <a:p>
            <a:r>
              <a:rPr lang="ja-JP" altLang="en-US" sz="813" dirty="0">
                <a:solidFill>
                  <a:schemeClr val="bg1"/>
                </a:solidFill>
                <a:latin typeface="Meiryo UI" panose="020B0604030504040204" pitchFamily="50" charset="-128"/>
                <a:ea typeface="Meiryo UI" panose="020B0604030504040204"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④大阪８８０万人訓練</a:t>
            </a:r>
          </a:p>
        </p:txBody>
      </p:sp>
      <p:sp>
        <p:nvSpPr>
          <p:cNvPr id="47" name="テキスト ボックス 46">
            <a:extLst>
              <a:ext uri="{FF2B5EF4-FFF2-40B4-BE49-F238E27FC236}">
                <a16:creationId xmlns:a16="http://schemas.microsoft.com/office/drawing/2014/main" id="{6C4EBBC1-00C9-4BB2-A145-0940F9DF0506}"/>
              </a:ext>
            </a:extLst>
          </p:cNvPr>
          <p:cNvSpPr txBox="1"/>
          <p:nvPr/>
        </p:nvSpPr>
        <p:spPr>
          <a:xfrm>
            <a:off x="4581429" y="2549691"/>
            <a:ext cx="212434" cy="3476529"/>
          </a:xfrm>
          <a:prstGeom prst="rect">
            <a:avLst/>
          </a:prstGeom>
          <a:solidFill>
            <a:schemeClr val="tx2"/>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 ⑧大阪府地震・津波災害対策訓練</a:t>
            </a:r>
          </a:p>
        </p:txBody>
      </p:sp>
      <p:sp>
        <p:nvSpPr>
          <p:cNvPr id="48" name="テキスト ボックス 47">
            <a:extLst>
              <a:ext uri="{FF2B5EF4-FFF2-40B4-BE49-F238E27FC236}">
                <a16:creationId xmlns:a16="http://schemas.microsoft.com/office/drawing/2014/main" id="{8E880C65-9C0E-4FEF-985C-83121ECDB5F3}"/>
              </a:ext>
            </a:extLst>
          </p:cNvPr>
          <p:cNvSpPr txBox="1"/>
          <p:nvPr/>
        </p:nvSpPr>
        <p:spPr>
          <a:xfrm>
            <a:off x="1635159" y="2549693"/>
            <a:ext cx="199995" cy="3476529"/>
          </a:xfrm>
          <a:prstGeom prst="rect">
            <a:avLst/>
          </a:prstGeom>
          <a:solidFill>
            <a:schemeClr val="accent2">
              <a:lumMod val="75000"/>
            </a:schemeClr>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894" dirty="0">
                <a:solidFill>
                  <a:schemeClr val="bg1"/>
                </a:solidFill>
                <a:latin typeface="Meiryo UI" panose="020B0604030504040204" pitchFamily="50" charset="-128"/>
                <a:ea typeface="Meiryo UI" panose="020B0604030504040204" pitchFamily="50" charset="-128"/>
              </a:rPr>
              <a:t>②万博開催を見据えた救助機関との実動訓練</a:t>
            </a:r>
          </a:p>
        </p:txBody>
      </p:sp>
      <p:sp>
        <p:nvSpPr>
          <p:cNvPr id="49" name="テキスト ボックス 48">
            <a:extLst>
              <a:ext uri="{FF2B5EF4-FFF2-40B4-BE49-F238E27FC236}">
                <a16:creationId xmlns:a16="http://schemas.microsoft.com/office/drawing/2014/main" id="{FD983305-D124-44CC-93FB-7A422925312E}"/>
              </a:ext>
            </a:extLst>
          </p:cNvPr>
          <p:cNvSpPr txBox="1"/>
          <p:nvPr/>
        </p:nvSpPr>
        <p:spPr>
          <a:xfrm>
            <a:off x="2009629" y="2549694"/>
            <a:ext cx="212434" cy="3476528"/>
          </a:xfrm>
          <a:prstGeom prst="rect">
            <a:avLst/>
          </a:prstGeom>
          <a:solidFill>
            <a:schemeClr val="accent2">
              <a:lumMod val="75000"/>
            </a:schemeClr>
          </a:solidFill>
        </p:spPr>
        <p:txBody>
          <a:bodyPr vert="eaVert" wrap="square" lIns="30895" rIns="30895" rtlCol="0">
            <a:spAutoFit/>
          </a:bodyPr>
          <a:lstStyle/>
          <a:p>
            <a:r>
              <a:rPr lang="ja-JP" altLang="en-US" sz="813" b="1" dirty="0">
                <a:solidFill>
                  <a:schemeClr val="bg1"/>
                </a:solidFill>
                <a:latin typeface="Meiryo UI" panose="020B0604030504040204" pitchFamily="50" charset="-128"/>
                <a:ea typeface="Meiryo UI" panose="020B0604030504040204"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③台風対応訓練</a:t>
            </a:r>
          </a:p>
        </p:txBody>
      </p:sp>
      <p:sp>
        <p:nvSpPr>
          <p:cNvPr id="50" name="テキスト ボックス 49">
            <a:extLst>
              <a:ext uri="{FF2B5EF4-FFF2-40B4-BE49-F238E27FC236}">
                <a16:creationId xmlns:a16="http://schemas.microsoft.com/office/drawing/2014/main" id="{E291D2B3-8CB4-4B2A-A638-D5D3AD480CA4}"/>
              </a:ext>
            </a:extLst>
          </p:cNvPr>
          <p:cNvSpPr txBox="1"/>
          <p:nvPr/>
        </p:nvSpPr>
        <p:spPr>
          <a:xfrm>
            <a:off x="4982892" y="2549691"/>
            <a:ext cx="212434" cy="3476529"/>
          </a:xfrm>
          <a:prstGeom prst="rect">
            <a:avLst/>
          </a:prstGeom>
          <a:solidFill>
            <a:schemeClr val="tx2"/>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⑨府・２市共同国民保護訓練</a:t>
            </a:r>
            <a:r>
              <a:rPr lang="ja-JP" altLang="en-US" sz="975" b="1" dirty="0">
                <a:solidFill>
                  <a:schemeClr val="bg1"/>
                </a:solidFill>
                <a:latin typeface="Meiryo UI" panose="020B0604030504040204" pitchFamily="50" charset="-128"/>
                <a:ea typeface="Meiryo UI" panose="020B0604030504040204" pitchFamily="50" charset="-128"/>
              </a:rPr>
              <a:t>　　</a:t>
            </a:r>
          </a:p>
        </p:txBody>
      </p:sp>
      <p:sp>
        <p:nvSpPr>
          <p:cNvPr id="51" name="テキスト ボックス 50">
            <a:extLst>
              <a:ext uri="{FF2B5EF4-FFF2-40B4-BE49-F238E27FC236}">
                <a16:creationId xmlns:a16="http://schemas.microsoft.com/office/drawing/2014/main" id="{3B1BB162-686D-4476-83F0-359AB2E16D1A}"/>
              </a:ext>
            </a:extLst>
          </p:cNvPr>
          <p:cNvSpPr txBox="1"/>
          <p:nvPr/>
        </p:nvSpPr>
        <p:spPr>
          <a:xfrm>
            <a:off x="758018" y="2549694"/>
            <a:ext cx="212434" cy="3476528"/>
          </a:xfrm>
          <a:prstGeom prst="rect">
            <a:avLst/>
          </a:prstGeom>
          <a:solidFill>
            <a:schemeClr val="accent2">
              <a:lumMod val="75000"/>
            </a:schemeClr>
          </a:solidFill>
        </p:spPr>
        <p:txBody>
          <a:bodyPr vert="eaVert" wrap="square" lIns="30895" rIns="30895" rtlCol="0" anchor="ctr">
            <a:spAutoFit/>
          </a:bodyPr>
          <a:lstStyle/>
          <a:p>
            <a:r>
              <a:rPr lang="ja-JP" altLang="en-US" sz="813" dirty="0">
                <a:solidFill>
                  <a:schemeClr val="bg1"/>
                </a:solidFill>
                <a:latin typeface="Meiryo UI" panose="020B0604030504040204" pitchFamily="50" charset="-128"/>
                <a:ea typeface="Meiryo UI" panose="020B0604030504040204"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①</a:t>
            </a:r>
            <a:r>
              <a:rPr lang="zh-TW" altLang="en-US" sz="975" dirty="0">
                <a:solidFill>
                  <a:schemeClr val="bg1"/>
                </a:solidFill>
                <a:latin typeface="Meiryo UI" panose="020B0604030504040204" pitchFamily="50" charset="-128"/>
                <a:ea typeface="Meiryo UI" panose="020B0604030504040204" pitchFamily="50" charset="-128"/>
              </a:rPr>
              <a:t>室内事務局訓練（地震対応）</a:t>
            </a:r>
            <a:endParaRPr lang="ja-JP" altLang="en-US" sz="975" dirty="0">
              <a:solidFill>
                <a:schemeClr val="bg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C08B70F1-F460-432F-9AEF-62EB86D27192}"/>
              </a:ext>
            </a:extLst>
          </p:cNvPr>
          <p:cNvSpPr txBox="1"/>
          <p:nvPr/>
        </p:nvSpPr>
        <p:spPr>
          <a:xfrm>
            <a:off x="2532453" y="2674643"/>
            <a:ext cx="280964" cy="10002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en-US" altLang="ja-JP" sz="650" b="1" dirty="0">
                <a:solidFill>
                  <a:schemeClr val="tx1"/>
                </a:solidFill>
                <a:latin typeface="Meiryo UI" panose="020B0604030504040204" pitchFamily="50" charset="-128"/>
                <a:ea typeface="Meiryo UI" panose="020B0604030504040204" pitchFamily="50" charset="-128"/>
              </a:rPr>
              <a:t>9/2</a:t>
            </a:r>
            <a:r>
              <a:rPr lang="en-US" altLang="ja-JP" sz="594" b="1" dirty="0">
                <a:solidFill>
                  <a:schemeClr val="tx1"/>
                </a:solidFill>
                <a:ea typeface="Meiryo UI" panose="020B0604030504040204" pitchFamily="50" charset="-128"/>
              </a:rPr>
              <a:t> </a:t>
            </a:r>
          </a:p>
        </p:txBody>
      </p:sp>
      <p:sp>
        <p:nvSpPr>
          <p:cNvPr id="53" name="テキスト ボックス 52">
            <a:extLst>
              <a:ext uri="{FF2B5EF4-FFF2-40B4-BE49-F238E27FC236}">
                <a16:creationId xmlns:a16="http://schemas.microsoft.com/office/drawing/2014/main" id="{5B175AFA-A8A9-4A94-B4A8-7D4ED204610F}"/>
              </a:ext>
            </a:extLst>
          </p:cNvPr>
          <p:cNvSpPr txBox="1"/>
          <p:nvPr/>
        </p:nvSpPr>
        <p:spPr>
          <a:xfrm>
            <a:off x="4005789" y="2549689"/>
            <a:ext cx="212434" cy="3476529"/>
          </a:xfrm>
          <a:prstGeom prst="rect">
            <a:avLst/>
          </a:prstGeom>
          <a:solidFill>
            <a:schemeClr val="accent2">
              <a:lumMod val="75000"/>
            </a:schemeClr>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⑦救急患者転院搬送訓練</a:t>
            </a:r>
          </a:p>
        </p:txBody>
      </p:sp>
      <p:sp>
        <p:nvSpPr>
          <p:cNvPr id="54" name="テキスト ボックス 53">
            <a:extLst>
              <a:ext uri="{FF2B5EF4-FFF2-40B4-BE49-F238E27FC236}">
                <a16:creationId xmlns:a16="http://schemas.microsoft.com/office/drawing/2014/main" id="{955DEE4F-F8EF-4F23-AB8A-E0245F5BEDAF}"/>
              </a:ext>
            </a:extLst>
          </p:cNvPr>
          <p:cNvSpPr txBox="1"/>
          <p:nvPr/>
        </p:nvSpPr>
        <p:spPr>
          <a:xfrm>
            <a:off x="3528327" y="2549690"/>
            <a:ext cx="220332" cy="3476527"/>
          </a:xfrm>
          <a:prstGeom prst="rect">
            <a:avLst/>
          </a:prstGeom>
          <a:solidFill>
            <a:schemeClr val="accent2">
              <a:lumMod val="75000"/>
            </a:schemeClr>
          </a:solidFill>
        </p:spPr>
        <p:txBody>
          <a:bodyPr vert="eaVert" wrap="square" lIns="30895" rIns="30895" rtlCol="0">
            <a:no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⑤近畿地方ＤＭＡＴブロック訓練</a:t>
            </a:r>
          </a:p>
        </p:txBody>
      </p:sp>
      <p:sp>
        <p:nvSpPr>
          <p:cNvPr id="55" name="テキスト ボックス 54">
            <a:extLst>
              <a:ext uri="{FF2B5EF4-FFF2-40B4-BE49-F238E27FC236}">
                <a16:creationId xmlns:a16="http://schemas.microsoft.com/office/drawing/2014/main" id="{9FD751B5-839B-4CEC-9C6C-4419D8133B7A}"/>
              </a:ext>
            </a:extLst>
          </p:cNvPr>
          <p:cNvSpPr txBox="1"/>
          <p:nvPr/>
        </p:nvSpPr>
        <p:spPr>
          <a:xfrm>
            <a:off x="3771636" y="2549689"/>
            <a:ext cx="212434" cy="3476529"/>
          </a:xfrm>
          <a:prstGeom prst="rect">
            <a:avLst/>
          </a:prstGeom>
          <a:solidFill>
            <a:schemeClr val="accent2">
              <a:lumMod val="75000"/>
            </a:schemeClr>
          </a:solidFill>
        </p:spPr>
        <p:txBody>
          <a:bodyPr vert="eaVert" wrap="square" lIns="30895" rIns="30895" rtlCol="0">
            <a:spAutoFit/>
          </a:bodyPr>
          <a:lstStyle/>
          <a:p>
            <a:r>
              <a:rPr lang="ja-JP" altLang="en-US" sz="594" b="1" dirty="0">
                <a:solidFill>
                  <a:schemeClr val="bg1"/>
                </a:solidFill>
                <a:latin typeface="BIZ UDPゴシック" panose="020B0400000000000000" pitchFamily="50" charset="-128"/>
                <a:ea typeface="BIZ UDPゴシック" panose="020B0400000000000000" pitchFamily="50" charset="-128"/>
              </a:rPr>
              <a:t>　　　　　　</a:t>
            </a:r>
            <a:r>
              <a:rPr lang="ja-JP" altLang="en-US" sz="975" dirty="0">
                <a:solidFill>
                  <a:schemeClr val="bg1"/>
                </a:solidFill>
                <a:latin typeface="Meiryo UI" panose="020B0604030504040204" pitchFamily="50" charset="-128"/>
                <a:ea typeface="Meiryo UI" panose="020B0604030504040204" pitchFamily="50" charset="-128"/>
              </a:rPr>
              <a:t>⑥協会・府・大阪市合同図上訓練</a:t>
            </a:r>
          </a:p>
        </p:txBody>
      </p:sp>
      <p:sp>
        <p:nvSpPr>
          <p:cNvPr id="56" name="四角形: 角を丸くする 55">
            <a:extLst>
              <a:ext uri="{FF2B5EF4-FFF2-40B4-BE49-F238E27FC236}">
                <a16:creationId xmlns:a16="http://schemas.microsoft.com/office/drawing/2014/main" id="{CD013CB9-6FD3-46B3-A8BC-9CEA09345813}"/>
              </a:ext>
            </a:extLst>
          </p:cNvPr>
          <p:cNvSpPr/>
          <p:nvPr/>
        </p:nvSpPr>
        <p:spPr>
          <a:xfrm>
            <a:off x="3407452" y="5169401"/>
            <a:ext cx="1892193" cy="55138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rgbClr val="0070C0"/>
                </a:solidFill>
                <a:latin typeface="Meiryo UI" panose="020B0604030504040204" pitchFamily="50" charset="-128"/>
                <a:ea typeface="Meiryo UI" panose="020B0604030504040204" pitchFamily="50" charset="-128"/>
              </a:rPr>
              <a:t>府・市・博覧会協会と</a:t>
            </a:r>
            <a:endParaRPr lang="en-US" altLang="ja-JP" sz="1463" dirty="0">
              <a:solidFill>
                <a:srgbClr val="0070C0"/>
              </a:solidFill>
              <a:latin typeface="Meiryo UI" panose="020B0604030504040204" pitchFamily="50" charset="-128"/>
              <a:ea typeface="Meiryo UI" panose="020B0604030504040204" pitchFamily="50" charset="-128"/>
            </a:endParaRPr>
          </a:p>
          <a:p>
            <a:pPr algn="ctr"/>
            <a:r>
              <a:rPr lang="ja-JP" altLang="en-US" sz="1463" dirty="0">
                <a:solidFill>
                  <a:srgbClr val="0070C0"/>
                </a:solidFill>
                <a:latin typeface="Meiryo UI" panose="020B0604030504040204" pitchFamily="50" charset="-128"/>
                <a:ea typeface="Meiryo UI" panose="020B0604030504040204" pitchFamily="50" charset="-128"/>
              </a:rPr>
              <a:t>連携し、訓練を実施</a:t>
            </a:r>
          </a:p>
        </p:txBody>
      </p:sp>
      <p:cxnSp>
        <p:nvCxnSpPr>
          <p:cNvPr id="57" name="直線コネクタ 56">
            <a:extLst>
              <a:ext uri="{FF2B5EF4-FFF2-40B4-BE49-F238E27FC236}">
                <a16:creationId xmlns:a16="http://schemas.microsoft.com/office/drawing/2014/main" id="{C30CA1D1-0F4C-4CD1-A591-79884633BC0D}"/>
              </a:ext>
            </a:extLst>
          </p:cNvPr>
          <p:cNvCxnSpPr>
            <a:cxnSpLocks/>
          </p:cNvCxnSpPr>
          <p:nvPr/>
        </p:nvCxnSpPr>
        <p:spPr>
          <a:xfrm>
            <a:off x="423336" y="1584817"/>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248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F44A3A7-7AD4-4698-A4C0-CAF17FA990CD}"/>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7354" y="550268"/>
            <a:ext cx="7231778" cy="713391"/>
          </a:xfrm>
        </p:spPr>
        <p:txBody>
          <a:bodyPr wrap="square" anchor="ctr">
            <a:noAutofit/>
          </a:body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実施概要①　</a:t>
            </a:r>
            <a:endParaRPr lang="ja-JP" altLang="en-US" sz="18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0FC03036-B08B-4A2F-B38B-894F8AEA3490}"/>
              </a:ext>
            </a:extLst>
          </p:cNvPr>
          <p:cNvGrpSpPr/>
          <p:nvPr/>
        </p:nvGrpSpPr>
        <p:grpSpPr>
          <a:xfrm>
            <a:off x="289423" y="259048"/>
            <a:ext cx="5597027" cy="452920"/>
            <a:chOff x="327404" y="291296"/>
            <a:chExt cx="7709724" cy="633871"/>
          </a:xfrm>
        </p:grpSpPr>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964282" y="291296"/>
              <a:ext cx="7072846"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34" name="グラフィックス 33" descr="電球と歯車 単色塗りつぶし">
              <a:extLst>
                <a:ext uri="{FF2B5EF4-FFF2-40B4-BE49-F238E27FC236}">
                  <a16:creationId xmlns:a16="http://schemas.microsoft.com/office/drawing/2014/main" id="{8E10F93E-3296-465C-B46F-42434864870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7404" y="293970"/>
              <a:ext cx="595066" cy="595066"/>
            </a:xfrm>
            <a:prstGeom prst="rect">
              <a:avLst/>
            </a:prstGeom>
          </p:spPr>
        </p:pic>
      </p:grpSp>
      <p:sp>
        <p:nvSpPr>
          <p:cNvPr id="20" name="タイトル 2">
            <a:extLst>
              <a:ext uri="{FF2B5EF4-FFF2-40B4-BE49-F238E27FC236}">
                <a16:creationId xmlns:a16="http://schemas.microsoft.com/office/drawing/2014/main" id="{6BC2B44C-E885-44D5-883A-DD58868D579B}"/>
              </a:ext>
            </a:extLst>
          </p:cNvPr>
          <p:cNvSpPr txBox="1">
            <a:spLocks noChangeAspect="1"/>
          </p:cNvSpPr>
          <p:nvPr/>
        </p:nvSpPr>
        <p:spPr>
          <a:xfrm>
            <a:off x="3518299" y="1060697"/>
            <a:ext cx="5737709" cy="566006"/>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r>
              <a:rPr lang="zh-TW" altLang="en-US" sz="2600" dirty="0">
                <a:latin typeface="BIZ UDPゴシック" panose="020B0400000000000000" pitchFamily="50" charset="-128"/>
                <a:ea typeface="BIZ UDPゴシック" panose="020B0400000000000000" pitchFamily="50" charset="-128"/>
              </a:rPr>
              <a:t>室内事務局訓練（地震対応）</a:t>
            </a:r>
            <a:r>
              <a:rPr lang="en-US" altLang="ja-JP"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４</a:t>
            </a:r>
            <a:r>
              <a:rPr lang="en-US" altLang="ja-JP"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２３</a:t>
            </a:r>
            <a:r>
              <a:rPr lang="en-US" altLang="ja-JP" sz="2600" dirty="0">
                <a:latin typeface="BIZ UDPゴシック" panose="020B0400000000000000" pitchFamily="50" charset="-128"/>
                <a:ea typeface="BIZ UDPゴシック" panose="020B0400000000000000" pitchFamily="50" charset="-128"/>
              </a:rPr>
              <a:t>】</a:t>
            </a:r>
            <a:r>
              <a:rPr lang="zh-TW" altLang="en-US" sz="2600" dirty="0">
                <a:latin typeface="BIZ UDPゴシック" panose="020B0400000000000000" pitchFamily="50" charset="-128"/>
                <a:ea typeface="BIZ UDPゴシック" panose="020B0400000000000000" pitchFamily="50" charset="-128"/>
              </a:rPr>
              <a:t>　</a:t>
            </a:r>
            <a:endParaRPr lang="ja-JP" altLang="en-US" sz="2600" b="1" dirty="0">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1CBF4CD-8DDF-49CF-A71E-CC57DE5BFC16}"/>
              </a:ext>
            </a:extLst>
          </p:cNvPr>
          <p:cNvSpPr/>
          <p:nvPr/>
        </p:nvSpPr>
        <p:spPr>
          <a:xfrm>
            <a:off x="6523893" y="1974582"/>
            <a:ext cx="3108024" cy="2157437"/>
          </a:xfrm>
          <a:prstGeom prst="rect">
            <a:avLst/>
          </a:prstGeom>
          <a:solidFill>
            <a:schemeClr val="accent1">
              <a:lumMod val="20000"/>
              <a:lumOff val="80000"/>
            </a:schemeClr>
          </a:solidFill>
          <a:ln>
            <a:solidFill>
              <a:schemeClr val="accent1">
                <a:lumMod val="20000"/>
                <a:lumOff val="80000"/>
              </a:schemeClr>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府内で大規模地震が発生した状況を</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想定し、大阪府災害対策本部での活動を</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実施</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●訓練には、救助機関（消防・自衛隊・警察）　　　</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とも連携し、災害時の連携体制について</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改めて確認</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●万博開催中の発災を想定し、博覧会協会、　</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大阪市危機管理室と</a:t>
            </a:r>
            <a:r>
              <a:rPr lang="en-US" altLang="ja-JP" sz="1100" dirty="0">
                <a:latin typeface="BIZ UDPゴシック" panose="020B0400000000000000" pitchFamily="50" charset="-128"/>
                <a:ea typeface="BIZ UDPゴシック" panose="020B0400000000000000" pitchFamily="50" charset="-128"/>
              </a:rPr>
              <a:t>WEB</a:t>
            </a:r>
            <a:r>
              <a:rPr lang="ja-JP" altLang="en-US" sz="1100" dirty="0">
                <a:latin typeface="BIZ UDPゴシック" panose="020B0400000000000000" pitchFamily="50" charset="-128"/>
                <a:ea typeface="BIZ UDPゴシック" panose="020B0400000000000000" pitchFamily="50" charset="-128"/>
              </a:rPr>
              <a:t>で会場を連携</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して訓練を実施し発災時の府・大阪市・</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博覧協会との連絡体制を確認</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C7DDB896-C453-4244-B8B3-605E9A5550BF}"/>
              </a:ext>
            </a:extLst>
          </p:cNvPr>
          <p:cNvSpPr/>
          <p:nvPr/>
        </p:nvSpPr>
        <p:spPr>
          <a:xfrm>
            <a:off x="631624" y="4110713"/>
            <a:ext cx="2251810" cy="1625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大阪府危機管理センター災害対策本部内の様子</a:t>
            </a:r>
          </a:p>
        </p:txBody>
      </p:sp>
      <p:sp>
        <p:nvSpPr>
          <p:cNvPr id="24" name="正方形/長方形 23">
            <a:extLst>
              <a:ext uri="{FF2B5EF4-FFF2-40B4-BE49-F238E27FC236}">
                <a16:creationId xmlns:a16="http://schemas.microsoft.com/office/drawing/2014/main" id="{FE7FC2EE-7CA1-4664-92B9-2C48DADA71C6}"/>
              </a:ext>
            </a:extLst>
          </p:cNvPr>
          <p:cNvSpPr/>
          <p:nvPr/>
        </p:nvSpPr>
        <p:spPr>
          <a:xfrm>
            <a:off x="3736832" y="4118552"/>
            <a:ext cx="2251810" cy="1625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万博開催期間中の発災を想定</a:t>
            </a:r>
          </a:p>
        </p:txBody>
      </p:sp>
      <p:sp>
        <p:nvSpPr>
          <p:cNvPr id="28" name="正方形/長方形 27">
            <a:extLst>
              <a:ext uri="{FF2B5EF4-FFF2-40B4-BE49-F238E27FC236}">
                <a16:creationId xmlns:a16="http://schemas.microsoft.com/office/drawing/2014/main" id="{A39E4E81-9F9A-487B-BB14-CD495E6416F6}"/>
              </a:ext>
            </a:extLst>
          </p:cNvPr>
          <p:cNvSpPr/>
          <p:nvPr/>
        </p:nvSpPr>
        <p:spPr>
          <a:xfrm>
            <a:off x="116105" y="6462920"/>
            <a:ext cx="3402194" cy="1508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博覧会協会・大阪市と同時に訓練を実施（左：博覧会協会　右</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大阪市）</a:t>
            </a:r>
            <a:endParaRPr kumimoji="1" lang="ja-JP" altLang="en-US" sz="800"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0B596DD5-32BC-4B43-98F4-53A42CBD4009}"/>
              </a:ext>
            </a:extLst>
          </p:cNvPr>
          <p:cNvSpPr/>
          <p:nvPr/>
        </p:nvSpPr>
        <p:spPr>
          <a:xfrm>
            <a:off x="3319113" y="6462922"/>
            <a:ext cx="3402194" cy="1508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救助機関（消防・自衛隊・警察）とも連携</a:t>
            </a:r>
            <a:endParaRPr kumimoji="1" lang="en-US" altLang="ja-JP" sz="800" dirty="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F08D2899-814C-4134-9157-898D28CDCE38}"/>
              </a:ext>
            </a:extLst>
          </p:cNvPr>
          <p:cNvSpPr/>
          <p:nvPr/>
        </p:nvSpPr>
        <p:spPr>
          <a:xfrm>
            <a:off x="6426938" y="6462921"/>
            <a:ext cx="3402194" cy="1508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訓練の振り返りを実施、今後の対応にフィードバック</a:t>
            </a:r>
            <a:endParaRPr kumimoji="1" lang="en-US" altLang="ja-JP" sz="8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B63F096A-F094-4F0A-94C9-FDABD5FE86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16" y="1973063"/>
            <a:ext cx="2810500" cy="2109399"/>
          </a:xfrm>
          <a:prstGeom prst="rect">
            <a:avLst/>
          </a:prstGeom>
        </p:spPr>
      </p:pic>
      <p:pic>
        <p:nvPicPr>
          <p:cNvPr id="6" name="図 5">
            <a:extLst>
              <a:ext uri="{FF2B5EF4-FFF2-40B4-BE49-F238E27FC236}">
                <a16:creationId xmlns:a16="http://schemas.microsoft.com/office/drawing/2014/main" id="{200ED36C-4BDB-46AF-8BDB-9570A0608C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2863" y="1916587"/>
            <a:ext cx="2889754" cy="2170364"/>
          </a:xfrm>
          <a:prstGeom prst="rect">
            <a:avLst/>
          </a:prstGeom>
        </p:spPr>
      </p:pic>
      <p:pic>
        <p:nvPicPr>
          <p:cNvPr id="7" name="図 6">
            <a:extLst>
              <a:ext uri="{FF2B5EF4-FFF2-40B4-BE49-F238E27FC236}">
                <a16:creationId xmlns:a16="http://schemas.microsoft.com/office/drawing/2014/main" id="{546D1117-EC22-4E13-BEBC-B2D761C2D9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5468" y="4273304"/>
            <a:ext cx="2786113" cy="2085013"/>
          </a:xfrm>
          <a:prstGeom prst="rect">
            <a:avLst/>
          </a:prstGeom>
        </p:spPr>
      </p:pic>
      <p:pic>
        <p:nvPicPr>
          <p:cNvPr id="8" name="図 7">
            <a:extLst>
              <a:ext uri="{FF2B5EF4-FFF2-40B4-BE49-F238E27FC236}">
                <a16:creationId xmlns:a16="http://schemas.microsoft.com/office/drawing/2014/main" id="{A3AD123F-4767-4D55-A8A0-76A7FAB17B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22368" y="4329526"/>
            <a:ext cx="2969009" cy="2085013"/>
          </a:xfrm>
          <a:prstGeom prst="rect">
            <a:avLst/>
          </a:prstGeom>
        </p:spPr>
      </p:pic>
      <p:pic>
        <p:nvPicPr>
          <p:cNvPr id="9" name="図 8">
            <a:extLst>
              <a:ext uri="{FF2B5EF4-FFF2-40B4-BE49-F238E27FC236}">
                <a16:creationId xmlns:a16="http://schemas.microsoft.com/office/drawing/2014/main" id="{70AC417F-3522-48F8-895A-6C086318DE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12164" y="4323039"/>
            <a:ext cx="3017782" cy="2139881"/>
          </a:xfrm>
          <a:prstGeom prst="rect">
            <a:avLst/>
          </a:prstGeom>
        </p:spPr>
      </p:pic>
      <p:pic>
        <p:nvPicPr>
          <p:cNvPr id="35" name="図 34">
            <a:extLst>
              <a:ext uri="{FF2B5EF4-FFF2-40B4-BE49-F238E27FC236}">
                <a16:creationId xmlns:a16="http://schemas.microsoft.com/office/drawing/2014/main" id="{B4374E8A-6DAE-448B-B818-83454A1F8E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3" name="スライド番号プレースホルダー 14">
            <a:extLst>
              <a:ext uri="{FF2B5EF4-FFF2-40B4-BE49-F238E27FC236}">
                <a16:creationId xmlns:a16="http://schemas.microsoft.com/office/drawing/2014/main" id="{547796A6-9C5D-4F99-94CF-1087CBAE4C1A}"/>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48</a:t>
            </a:fld>
            <a:endParaRPr lang="ja-JP" altLang="en-US"/>
          </a:p>
        </p:txBody>
      </p:sp>
    </p:spTree>
    <p:extLst>
      <p:ext uri="{BB962C8B-B14F-4D97-AF65-F5344CB8AC3E}">
        <p14:creationId xmlns:p14="http://schemas.microsoft.com/office/powerpoint/2010/main" val="1185965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F44A3A7-7AD4-4698-A4C0-CAF17FA990CD}"/>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447354" y="550268"/>
            <a:ext cx="7231778" cy="713391"/>
          </a:xfrm>
        </p:spPr>
        <p:txBody>
          <a:bodyPr wrap="square" anchor="ctr">
            <a:noAutofit/>
          </a:body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実施概要②　</a:t>
            </a:r>
            <a:endParaRPr lang="ja-JP" altLang="en-US" sz="18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513128" y="1664903"/>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0FC03036-B08B-4A2F-B38B-894F8AEA3490}"/>
              </a:ext>
            </a:extLst>
          </p:cNvPr>
          <p:cNvGrpSpPr/>
          <p:nvPr/>
        </p:nvGrpSpPr>
        <p:grpSpPr>
          <a:xfrm>
            <a:off x="226868" y="269065"/>
            <a:ext cx="5597027" cy="452920"/>
            <a:chOff x="327404" y="291296"/>
            <a:chExt cx="7709724" cy="633871"/>
          </a:xfrm>
        </p:grpSpPr>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964282" y="291296"/>
              <a:ext cx="7072846"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34" name="グラフィックス 33" descr="電球と歯車 単色塗りつぶし">
              <a:extLst>
                <a:ext uri="{FF2B5EF4-FFF2-40B4-BE49-F238E27FC236}">
                  <a16:creationId xmlns:a16="http://schemas.microsoft.com/office/drawing/2014/main" id="{8E10F93E-3296-465C-B46F-42434864870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7404" y="293970"/>
              <a:ext cx="595066" cy="595066"/>
            </a:xfrm>
            <a:prstGeom prst="rect">
              <a:avLst/>
            </a:prstGeom>
          </p:spPr>
        </p:pic>
      </p:grpSp>
      <p:sp>
        <p:nvSpPr>
          <p:cNvPr id="20" name="タイトル 2">
            <a:extLst>
              <a:ext uri="{FF2B5EF4-FFF2-40B4-BE49-F238E27FC236}">
                <a16:creationId xmlns:a16="http://schemas.microsoft.com/office/drawing/2014/main" id="{6BC2B44C-E885-44D5-883A-DD58868D579B}"/>
              </a:ext>
            </a:extLst>
          </p:cNvPr>
          <p:cNvSpPr txBox="1">
            <a:spLocks noChangeAspect="1"/>
          </p:cNvSpPr>
          <p:nvPr/>
        </p:nvSpPr>
        <p:spPr>
          <a:xfrm>
            <a:off x="2150368" y="940228"/>
            <a:ext cx="7755632"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600" dirty="0">
                <a:latin typeface="BIZ UDPゴシック" panose="020B0400000000000000" pitchFamily="50" charset="-128"/>
                <a:ea typeface="BIZ UDPゴシック" panose="020B0400000000000000" pitchFamily="50" charset="-128"/>
              </a:rPr>
              <a:t>万博開催を見据えた救助機関との実動訓練</a:t>
            </a:r>
            <a:r>
              <a:rPr lang="en-US" altLang="ja-JP"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６</a:t>
            </a:r>
            <a:r>
              <a:rPr lang="en-US" altLang="ja-JP" sz="2600" dirty="0">
                <a:latin typeface="BIZ UDPゴシック" panose="020B0400000000000000" pitchFamily="50" charset="-128"/>
                <a:ea typeface="BIZ UDPゴシック" panose="020B0400000000000000" pitchFamily="50" charset="-128"/>
              </a:rPr>
              <a:t>/25】</a:t>
            </a:r>
            <a:endParaRPr lang="ja-JP" altLang="en-US" sz="2600"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414EC902-9BF7-4E96-B919-8355EFFD74B5}"/>
              </a:ext>
            </a:extLst>
          </p:cNvPr>
          <p:cNvSpPr/>
          <p:nvPr/>
        </p:nvSpPr>
        <p:spPr>
          <a:xfrm>
            <a:off x="6539086" y="1796940"/>
            <a:ext cx="3008638" cy="2436210"/>
          </a:xfrm>
          <a:prstGeom prst="rect">
            <a:avLst/>
          </a:prstGeom>
          <a:solidFill>
            <a:schemeClr val="accent5">
              <a:lumMod val="20000"/>
              <a:lumOff val="8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●訓練参加機関</a:t>
            </a:r>
          </a:p>
          <a:p>
            <a:r>
              <a:rPr lang="ja-JP" altLang="en-US" sz="1100" dirty="0">
                <a:latin typeface="BIZ UDPゴシック" panose="020B0400000000000000" pitchFamily="50" charset="-128"/>
                <a:ea typeface="BIZ UDPゴシック" panose="020B0400000000000000" pitchFamily="50" charset="-128"/>
              </a:rPr>
              <a:t>　大阪府危機管理室、大阪府健康医療部、　</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大阪市危機管理室、大阪市消防局、</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大阪府警察、第五管区海上保安本部、</a:t>
            </a:r>
          </a:p>
          <a:p>
            <a:r>
              <a:rPr lang="ja-JP" altLang="en-US" sz="1100" dirty="0">
                <a:latin typeface="BIZ UDPゴシック" panose="020B0400000000000000" pitchFamily="50" charset="-128"/>
                <a:ea typeface="BIZ UDPゴシック" panose="020B0400000000000000" pitchFamily="50" charset="-128"/>
              </a:rPr>
              <a:t>　大阪大学医学部附属病院、</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大阪急性期・総合医療センター、博覧会協会</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●万博開催中に、南海トラフ地震等の大規模</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災害が起きたことを想定し、救助活動を実施</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①府警・海保ヘリによる要救助者の救助訓練</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②大阪市消防局ヘリによる救急患者の救助訓練</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③ドクターヘリによる救急患者の救助訓練</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④災害時の知事の府警ヘリによる帰庁訓練　</a:t>
            </a:r>
            <a:endParaRPr lang="en-US" altLang="ja-JP" sz="1100"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259187A2-9ACE-4F85-BE56-1418BE1390A9}"/>
              </a:ext>
            </a:extLst>
          </p:cNvPr>
          <p:cNvSpPr/>
          <p:nvPr/>
        </p:nvSpPr>
        <p:spPr>
          <a:xfrm>
            <a:off x="603115" y="4047782"/>
            <a:ext cx="2521946" cy="18889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①ー１　大阪府警察ヘリによる要救助者の救助訓練</a:t>
            </a:r>
            <a:endParaRPr lang="en-US" altLang="ja-JP" sz="800"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CAB1A3A2-237D-4173-B117-65908CFD918B}"/>
              </a:ext>
            </a:extLst>
          </p:cNvPr>
          <p:cNvSpPr/>
          <p:nvPr/>
        </p:nvSpPr>
        <p:spPr>
          <a:xfrm>
            <a:off x="3711781" y="4055268"/>
            <a:ext cx="2521947" cy="17392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①ー</a:t>
            </a:r>
            <a:r>
              <a:rPr lang="en-US" altLang="ja-JP" sz="800" dirty="0">
                <a:latin typeface="BIZ UDPゴシック" panose="020B0400000000000000" pitchFamily="50" charset="-128"/>
                <a:ea typeface="BIZ UDPゴシック" panose="020B0400000000000000" pitchFamily="50" charset="-128"/>
              </a:rPr>
              <a:t>2</a:t>
            </a:r>
            <a:r>
              <a:rPr lang="ja-JP" altLang="en-US" sz="800" dirty="0">
                <a:latin typeface="BIZ UDPゴシック" panose="020B0400000000000000" pitchFamily="50" charset="-128"/>
                <a:ea typeface="BIZ UDPゴシック" panose="020B0400000000000000" pitchFamily="50" charset="-128"/>
              </a:rPr>
              <a:t>　海上保安庁ヘリによる要救助者の救助訓練</a:t>
            </a:r>
            <a:endParaRPr lang="en-US" altLang="ja-JP" sz="800"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4382AC31-B8D7-4DF4-A18E-B3E0EC4D9960}"/>
              </a:ext>
            </a:extLst>
          </p:cNvPr>
          <p:cNvSpPr/>
          <p:nvPr/>
        </p:nvSpPr>
        <p:spPr>
          <a:xfrm>
            <a:off x="586202" y="6360733"/>
            <a:ext cx="2251810" cy="1625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②大阪市消防局ヘリによる救急患者の救助訓練</a:t>
            </a:r>
          </a:p>
        </p:txBody>
      </p:sp>
      <p:sp>
        <p:nvSpPr>
          <p:cNvPr id="38" name="正方形/長方形 37">
            <a:extLst>
              <a:ext uri="{FF2B5EF4-FFF2-40B4-BE49-F238E27FC236}">
                <a16:creationId xmlns:a16="http://schemas.microsoft.com/office/drawing/2014/main" id="{417F8581-5226-41E0-9473-BE0A7966B3F7}"/>
              </a:ext>
            </a:extLst>
          </p:cNvPr>
          <p:cNvSpPr/>
          <p:nvPr/>
        </p:nvSpPr>
        <p:spPr>
          <a:xfrm>
            <a:off x="3793994" y="6338876"/>
            <a:ext cx="2251810" cy="1625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③ドクターヘリによる救急患者の救助訓練</a:t>
            </a:r>
            <a:endParaRPr lang="en-US" altLang="ja-JP" sz="800" dirty="0">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F830E4FB-2D0F-4369-B63A-26910EE58450}"/>
              </a:ext>
            </a:extLst>
          </p:cNvPr>
          <p:cNvSpPr/>
          <p:nvPr/>
        </p:nvSpPr>
        <p:spPr>
          <a:xfrm>
            <a:off x="7001786" y="6325993"/>
            <a:ext cx="2251810" cy="1625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④災害時の知事の府警ヘリによる帰庁訓練　</a:t>
            </a:r>
          </a:p>
        </p:txBody>
      </p:sp>
      <p:pic>
        <p:nvPicPr>
          <p:cNvPr id="13" name="図 12">
            <a:extLst>
              <a:ext uri="{FF2B5EF4-FFF2-40B4-BE49-F238E27FC236}">
                <a16:creationId xmlns:a16="http://schemas.microsoft.com/office/drawing/2014/main" id="{B197FB3E-FD3B-4FDB-AE8E-F9BA4004A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005" y="3122499"/>
            <a:ext cx="2889754" cy="932769"/>
          </a:xfrm>
          <a:prstGeom prst="rect">
            <a:avLst/>
          </a:prstGeom>
        </p:spPr>
      </p:pic>
      <p:pic>
        <p:nvPicPr>
          <p:cNvPr id="15" name="図 14">
            <a:extLst>
              <a:ext uri="{FF2B5EF4-FFF2-40B4-BE49-F238E27FC236}">
                <a16:creationId xmlns:a16="http://schemas.microsoft.com/office/drawing/2014/main" id="{08315A56-30FA-4141-83C9-A69A6D3737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277" y="1978298"/>
            <a:ext cx="2889754" cy="1018120"/>
          </a:xfrm>
          <a:prstGeom prst="rect">
            <a:avLst/>
          </a:prstGeom>
        </p:spPr>
      </p:pic>
      <p:pic>
        <p:nvPicPr>
          <p:cNvPr id="16" name="図 15">
            <a:extLst>
              <a:ext uri="{FF2B5EF4-FFF2-40B4-BE49-F238E27FC236}">
                <a16:creationId xmlns:a16="http://schemas.microsoft.com/office/drawing/2014/main" id="{3AE66450-99D3-496C-B9DD-90EF3F2371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92719" y="1974581"/>
            <a:ext cx="3054361" cy="2100137"/>
          </a:xfrm>
          <a:prstGeom prst="rect">
            <a:avLst/>
          </a:prstGeom>
        </p:spPr>
      </p:pic>
      <p:pic>
        <p:nvPicPr>
          <p:cNvPr id="21" name="図 20">
            <a:extLst>
              <a:ext uri="{FF2B5EF4-FFF2-40B4-BE49-F238E27FC236}">
                <a16:creationId xmlns:a16="http://schemas.microsoft.com/office/drawing/2014/main" id="{9A39DAEC-428E-4C32-9350-11DE9B3B87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234" y="4328749"/>
            <a:ext cx="2882797" cy="2036240"/>
          </a:xfrm>
          <a:prstGeom prst="rect">
            <a:avLst/>
          </a:prstGeom>
        </p:spPr>
      </p:pic>
      <p:pic>
        <p:nvPicPr>
          <p:cNvPr id="22" name="図 21">
            <a:extLst>
              <a:ext uri="{FF2B5EF4-FFF2-40B4-BE49-F238E27FC236}">
                <a16:creationId xmlns:a16="http://schemas.microsoft.com/office/drawing/2014/main" id="{CB1F21D7-81C2-4776-B6CC-EE19EA084B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07235" y="4315596"/>
            <a:ext cx="3054361" cy="2036240"/>
          </a:xfrm>
          <a:prstGeom prst="rect">
            <a:avLst/>
          </a:prstGeom>
        </p:spPr>
      </p:pic>
      <p:pic>
        <p:nvPicPr>
          <p:cNvPr id="23" name="図 22">
            <a:extLst>
              <a:ext uri="{FF2B5EF4-FFF2-40B4-BE49-F238E27FC236}">
                <a16:creationId xmlns:a16="http://schemas.microsoft.com/office/drawing/2014/main" id="{CB17D042-6391-487D-A970-42F59A7A06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84810" y="4359231"/>
            <a:ext cx="2962913" cy="1975275"/>
          </a:xfrm>
          <a:prstGeom prst="rect">
            <a:avLst/>
          </a:prstGeom>
        </p:spPr>
      </p:pic>
      <p:pic>
        <p:nvPicPr>
          <p:cNvPr id="35" name="図 34">
            <a:extLst>
              <a:ext uri="{FF2B5EF4-FFF2-40B4-BE49-F238E27FC236}">
                <a16:creationId xmlns:a16="http://schemas.microsoft.com/office/drawing/2014/main" id="{75BC1112-F19A-4BFA-BEC0-F177AAED1F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5" name="スライド番号プレースホルダー 14">
            <a:extLst>
              <a:ext uri="{FF2B5EF4-FFF2-40B4-BE49-F238E27FC236}">
                <a16:creationId xmlns:a16="http://schemas.microsoft.com/office/drawing/2014/main" id="{B8F69306-C599-4F64-A689-D73A11E1F05E}"/>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49</a:t>
            </a:fld>
            <a:endParaRPr lang="ja-JP" altLang="en-US"/>
          </a:p>
        </p:txBody>
      </p:sp>
    </p:spTree>
    <p:extLst>
      <p:ext uri="{BB962C8B-B14F-4D97-AF65-F5344CB8AC3E}">
        <p14:creationId xmlns:p14="http://schemas.microsoft.com/office/powerpoint/2010/main" val="194806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1" y="760413"/>
            <a:ext cx="9638786" cy="712787"/>
          </a:xfrm>
        </p:spPr>
        <p:txBody>
          <a:bodyPr wrap="square" anchor="ctr">
            <a:noAutofit/>
          </a:bodyPr>
          <a:lstStyle/>
          <a:p>
            <a:pPr algn="r"/>
            <a:r>
              <a:rPr lang="en-US" altLang="ja-JP" sz="3000" dirty="0" err="1">
                <a:latin typeface="BIZ UDPゴシック" panose="020B0400000000000000" pitchFamily="50" charset="-128"/>
                <a:ea typeface="BIZ UDPゴシック" panose="020B0400000000000000" pitchFamily="50" charset="-128"/>
              </a:rPr>
              <a:t>Nakanoshima</a:t>
            </a:r>
            <a:r>
              <a:rPr lang="en-US" altLang="ja-JP" sz="3000" dirty="0">
                <a:latin typeface="BIZ UDPゴシック" panose="020B0400000000000000" pitchFamily="50" charset="-128"/>
                <a:ea typeface="BIZ UDPゴシック" panose="020B0400000000000000" pitchFamily="50" charset="-128"/>
              </a:rPr>
              <a:t> </a:t>
            </a:r>
            <a:r>
              <a:rPr lang="en-US" altLang="ja-JP" sz="3000" dirty="0" err="1">
                <a:latin typeface="BIZ UDPゴシック" panose="020B0400000000000000" pitchFamily="50" charset="-128"/>
                <a:ea typeface="BIZ UDPゴシック" panose="020B0400000000000000" pitchFamily="50" charset="-128"/>
              </a:rPr>
              <a:t>Qross</a:t>
            </a:r>
            <a:r>
              <a:rPr lang="ja-JP" altLang="en-US" sz="3000" dirty="0">
                <a:latin typeface="BIZ UDPゴシック" panose="020B0400000000000000" pitchFamily="50" charset="-128"/>
                <a:ea typeface="BIZ UDPゴシック" panose="020B0400000000000000" pitchFamily="50" charset="-128"/>
              </a:rPr>
              <a:t>における</a:t>
            </a:r>
            <a:br>
              <a:rPr lang="en-US" altLang="ja-JP" sz="3000" dirty="0">
                <a:latin typeface="BIZ UDPゴシック" panose="020B0400000000000000" pitchFamily="50" charset="-128"/>
                <a:ea typeface="BIZ UDPゴシック" panose="020B0400000000000000" pitchFamily="50" charset="-128"/>
              </a:rPr>
            </a:br>
            <a:r>
              <a:rPr lang="ja-JP" altLang="en-US" sz="3000" dirty="0">
                <a:latin typeface="BIZ UDPゴシック" panose="020B0400000000000000" pitchFamily="50" charset="-128"/>
                <a:ea typeface="BIZ UDPゴシック" panose="020B0400000000000000" pitchFamily="50" charset="-128"/>
              </a:rPr>
              <a:t>再生医療産業化の推進</a:t>
            </a:r>
            <a:endParaRPr lang="ja-JP" altLang="en-US" sz="3000" b="1" dirty="0">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647721"/>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4789207" cy="985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41" name="グループ化 40">
            <a:extLst>
              <a:ext uri="{FF2B5EF4-FFF2-40B4-BE49-F238E27FC236}">
                <a16:creationId xmlns:a16="http://schemas.microsoft.com/office/drawing/2014/main" id="{05C605BB-AFA9-4DE4-B711-FA43974FA04A}"/>
              </a:ext>
            </a:extLst>
          </p:cNvPr>
          <p:cNvGrpSpPr/>
          <p:nvPr/>
        </p:nvGrpSpPr>
        <p:grpSpPr>
          <a:xfrm>
            <a:off x="312205" y="259048"/>
            <a:ext cx="5479572" cy="452920"/>
            <a:chOff x="312205" y="259048"/>
            <a:chExt cx="5479572" cy="452920"/>
          </a:xfrm>
        </p:grpSpPr>
        <p:sp>
          <p:nvSpPr>
            <p:cNvPr id="43" name="タイトル 2">
              <a:extLst>
                <a:ext uri="{FF2B5EF4-FFF2-40B4-BE49-F238E27FC236}">
                  <a16:creationId xmlns:a16="http://schemas.microsoft.com/office/drawing/2014/main" id="{1B50EB07-1A42-4736-9EE2-13EE6C59699E}"/>
                </a:ext>
              </a:extLst>
            </p:cNvPr>
            <p:cNvSpPr txBox="1">
              <a:spLocks/>
            </p:cNvSpPr>
            <p:nvPr/>
          </p:nvSpPr>
          <p:spPr>
            <a:xfrm>
              <a:off x="751777" y="259048"/>
              <a:ext cx="5040000"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ライフサイエンス</a:t>
              </a:r>
              <a:r>
                <a:rPr kumimoji="1" lang="ja-JP" altLang="en-US" sz="14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err="1">
                  <a:ln>
                    <a:noFill/>
                  </a:ln>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4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err="1">
                  <a:ln>
                    <a:noFill/>
                  </a:ln>
                  <a:effectLst/>
                  <a:uLnTx/>
                  <a:uFillTx/>
                  <a:latin typeface="BIZ UDPゴシック" panose="020B0400000000000000" pitchFamily="50" charset="-128"/>
                  <a:ea typeface="BIZ UDPゴシック" panose="020B0400000000000000" pitchFamily="50" charset="-128"/>
                  <a:cs typeface="+mn-cs"/>
                </a:rPr>
                <a:t>Qross</a:t>
              </a:r>
              <a:r>
                <a:rPr kumimoji="1" lang="ja-JP" altLang="en-US" sz="14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4" name="図 43">
              <a:extLst>
                <a:ext uri="{FF2B5EF4-FFF2-40B4-BE49-F238E27FC236}">
                  <a16:creationId xmlns:a16="http://schemas.microsoft.com/office/drawing/2014/main" id="{96E39D5B-2B24-45E7-B93B-CC6A7301C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5" name="図 44">
            <a:extLst>
              <a:ext uri="{FF2B5EF4-FFF2-40B4-BE49-F238E27FC236}">
                <a16:creationId xmlns:a16="http://schemas.microsoft.com/office/drawing/2014/main" id="{9B23C117-8A65-4E00-BF0E-0D5A3452C7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289" y="845130"/>
            <a:ext cx="1731414" cy="627942"/>
          </a:xfrm>
          <a:prstGeom prst="rect">
            <a:avLst/>
          </a:prstGeom>
        </p:spPr>
      </p:pic>
      <p:sp>
        <p:nvSpPr>
          <p:cNvPr id="26" name="四角形: 角を丸くする 25">
            <a:extLst>
              <a:ext uri="{FF2B5EF4-FFF2-40B4-BE49-F238E27FC236}">
                <a16:creationId xmlns:a16="http://schemas.microsoft.com/office/drawing/2014/main" id="{27D0A740-249E-4023-97B0-AF754FDF1293}"/>
              </a:ext>
            </a:extLst>
          </p:cNvPr>
          <p:cNvSpPr/>
          <p:nvPr/>
        </p:nvSpPr>
        <p:spPr>
          <a:xfrm>
            <a:off x="3040054" y="5178324"/>
            <a:ext cx="6598732" cy="867007"/>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8038">
              <a:tabLst>
                <a:tab pos="1704975" algn="l"/>
              </a:tabLst>
            </a:pP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進捗状況・今後の予定</a:t>
            </a: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2024</a:t>
            </a:r>
            <a:r>
              <a:rPr lang="ja-JP" altLang="en-US" sz="1100" dirty="0">
                <a:solidFill>
                  <a:schemeClr val="tx1"/>
                </a:solidFill>
                <a:latin typeface="BIZ UDPゴシック" panose="020B0400000000000000" pitchFamily="50" charset="-128"/>
                <a:ea typeface="BIZ UDPゴシック" panose="020B0400000000000000" pitchFamily="50" charset="-128"/>
              </a:rPr>
              <a:t>年 ６月２９日　グランドオープン</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defTabSz="808038">
              <a:tabLst>
                <a:tab pos="1704975" algn="l"/>
              </a:tabLst>
            </a:pP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2024</a:t>
            </a:r>
            <a:r>
              <a:rPr lang="ja-JP" altLang="en-US" sz="1100" dirty="0">
                <a:solidFill>
                  <a:schemeClr val="tx1"/>
                </a:solidFill>
                <a:latin typeface="BIZ UDPゴシック" panose="020B0400000000000000" pitchFamily="50" charset="-128"/>
                <a:ea typeface="BIZ UDPゴシック" panose="020B0400000000000000" pitchFamily="50" charset="-128"/>
              </a:rPr>
              <a:t>年 </a:t>
            </a:r>
            <a:r>
              <a:rPr kumimoji="1" lang="ja-JP"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rPr>
              <a:t>９月</a:t>
            </a:r>
            <a:r>
              <a:rPr kumimoji="1" lang="ja-JP" altLang="en-US" sz="1100" i="0" u="none" strike="noStrike" kern="1200" dirty="0">
                <a:solidFill>
                  <a:schemeClr val="tx1"/>
                </a:solidFill>
                <a:effectLst/>
                <a:latin typeface="BIZ UDPゴシック" panose="020B0400000000000000" pitchFamily="50" charset="-128"/>
                <a:ea typeface="BIZ UDPゴシック" panose="020B0400000000000000" pitchFamily="50" charset="-128"/>
              </a:rPr>
              <a:t>２７日　</a:t>
            </a:r>
            <a:r>
              <a:rPr kumimoji="1" lang="ja-JP"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rPr>
              <a:t>「未来の医療プレ</a:t>
            </a:r>
            <a:r>
              <a:rPr kumimoji="1" lang="en-US"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rPr>
              <a:t>EXPO</a:t>
            </a:r>
            <a:r>
              <a:rPr kumimoji="1" lang="ja-JP"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rPr>
              <a:t>」開催</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2024</a:t>
            </a:r>
            <a:r>
              <a:rPr lang="ja-JP" altLang="en-US" sz="1100" dirty="0">
                <a:solidFill>
                  <a:schemeClr val="tx1"/>
                </a:solidFill>
                <a:latin typeface="BIZ UDPゴシック" panose="020B0400000000000000" pitchFamily="50" charset="-128"/>
                <a:ea typeface="BIZ UDPゴシック" panose="020B0400000000000000" pitchFamily="50" charset="-128"/>
              </a:rPr>
              <a:t>年</a:t>
            </a:r>
            <a:r>
              <a:rPr lang="en-US" altLang="ja-JP" sz="1100" dirty="0">
                <a:solidFill>
                  <a:schemeClr val="tx1"/>
                </a:solidFill>
                <a:latin typeface="BIZ UDPゴシック" panose="020B0400000000000000" pitchFamily="50" charset="-128"/>
                <a:ea typeface="BIZ UDPゴシック" panose="020B0400000000000000" pitchFamily="50" charset="-128"/>
              </a:rPr>
              <a:t>11</a:t>
            </a:r>
            <a:r>
              <a:rPr lang="ja-JP" altLang="en-US" sz="1100" dirty="0">
                <a:solidFill>
                  <a:schemeClr val="tx1"/>
                </a:solidFill>
                <a:latin typeface="BIZ UDPゴシック" panose="020B0400000000000000" pitchFamily="50" charset="-128"/>
                <a:ea typeface="BIZ UDPゴシック" panose="020B0400000000000000" pitchFamily="50" charset="-128"/>
              </a:rPr>
              <a:t>月</a:t>
            </a:r>
            <a:r>
              <a:rPr lang="en-US" altLang="ja-JP" sz="1100" dirty="0">
                <a:solidFill>
                  <a:schemeClr val="tx1"/>
                </a:solidFill>
                <a:latin typeface="BIZ UDPゴシック" panose="020B0400000000000000" pitchFamily="50" charset="-128"/>
                <a:ea typeface="BIZ UDPゴシック" panose="020B0400000000000000" pitchFamily="50" charset="-128"/>
              </a:rPr>
              <a:t>28</a:t>
            </a:r>
            <a:r>
              <a:rPr lang="ja-JP" altLang="en-US" sz="1100" dirty="0">
                <a:solidFill>
                  <a:schemeClr val="tx1"/>
                </a:solidFill>
                <a:latin typeface="BIZ UDPゴシック" panose="020B0400000000000000" pitchFamily="50" charset="-128"/>
                <a:ea typeface="BIZ UDPゴシック" panose="020B0400000000000000" pitchFamily="50" charset="-128"/>
              </a:rPr>
              <a:t>日　公開講座「再生医療の今と未来の医療を考える」開催</a:t>
            </a:r>
            <a:endParaRPr kumimoji="1" lang="en-US"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endParaRPr>
          </a:p>
          <a:p>
            <a:pPr defTabSz="808038">
              <a:tabLst>
                <a:tab pos="1704975" algn="l"/>
                <a:tab pos="3228975" algn="l"/>
              </a:tabLst>
            </a:pP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b="1" u="sng" dirty="0">
                <a:solidFill>
                  <a:schemeClr val="tx1"/>
                </a:solidFill>
                <a:latin typeface="BIZ UDPゴシック" panose="020B0400000000000000" pitchFamily="50" charset="-128"/>
                <a:ea typeface="BIZ UDPゴシック" panose="020B0400000000000000" pitchFamily="50" charset="-128"/>
              </a:rPr>
              <a:t>2025</a:t>
            </a:r>
            <a:r>
              <a:rPr lang="ja-JP" altLang="en-US" sz="1100" b="1" u="sng" dirty="0">
                <a:solidFill>
                  <a:schemeClr val="tx1"/>
                </a:solidFill>
                <a:latin typeface="BIZ UDPゴシック" panose="020B0400000000000000" pitchFamily="50" charset="-128"/>
                <a:ea typeface="BIZ UDPゴシック" panose="020B0400000000000000" pitchFamily="50" charset="-128"/>
              </a:rPr>
              <a:t>年 </a:t>
            </a:r>
            <a:r>
              <a:rPr lang="en-US" altLang="ja-JP" sz="1100" b="1" u="sng" dirty="0">
                <a:solidFill>
                  <a:schemeClr val="tx1"/>
                </a:solidFill>
                <a:latin typeface="BIZ UDPゴシック" panose="020B0400000000000000" pitchFamily="50" charset="-128"/>
                <a:ea typeface="BIZ UDPゴシック" panose="020B0400000000000000" pitchFamily="50" charset="-128"/>
              </a:rPr>
              <a:t>4</a:t>
            </a:r>
            <a:r>
              <a:rPr lang="ja-JP" altLang="en-US" sz="1100" b="1" u="sng" dirty="0">
                <a:solidFill>
                  <a:schemeClr val="tx1"/>
                </a:solidFill>
                <a:latin typeface="BIZ UDPゴシック" panose="020B0400000000000000" pitchFamily="50" charset="-128"/>
                <a:ea typeface="BIZ UDPゴシック" panose="020B0400000000000000" pitchFamily="50" charset="-128"/>
              </a:rPr>
              <a:t>～</a:t>
            </a:r>
            <a:r>
              <a:rPr lang="en-US" altLang="ja-JP" sz="1100" b="1" u="sng" dirty="0">
                <a:solidFill>
                  <a:schemeClr val="tx1"/>
                </a:solidFill>
                <a:latin typeface="BIZ UDPゴシック" panose="020B0400000000000000" pitchFamily="50" charset="-128"/>
                <a:ea typeface="BIZ UDPゴシック" panose="020B0400000000000000" pitchFamily="50" charset="-128"/>
              </a:rPr>
              <a:t>10</a:t>
            </a:r>
            <a:r>
              <a:rPr lang="ja-JP" altLang="en-US" sz="1100" b="1" u="sng" dirty="0">
                <a:solidFill>
                  <a:schemeClr val="tx1"/>
                </a:solidFill>
                <a:latin typeface="BIZ UDPゴシック" panose="020B0400000000000000" pitchFamily="50" charset="-128"/>
                <a:ea typeface="BIZ UDPゴシック" panose="020B0400000000000000" pitchFamily="50" charset="-128"/>
              </a:rPr>
              <a:t>月</a:t>
            </a:r>
            <a:r>
              <a:rPr lang="en-US" altLang="ja-JP" sz="1100" b="1" u="sng" dirty="0">
                <a:solidFill>
                  <a:schemeClr val="tx1"/>
                </a:solidFill>
                <a:latin typeface="BIZ UDPゴシック" panose="020B0400000000000000" pitchFamily="50" charset="-128"/>
                <a:ea typeface="BIZ UDPゴシック" panose="020B0400000000000000" pitchFamily="50" charset="-128"/>
              </a:rPr>
              <a:t>	</a:t>
            </a:r>
            <a:r>
              <a:rPr lang="ja-JP" altLang="en-US" sz="1100" b="1" u="sng" dirty="0">
                <a:solidFill>
                  <a:schemeClr val="tx1"/>
                </a:solidFill>
                <a:latin typeface="BIZ UDPゴシック" panose="020B0400000000000000" pitchFamily="50" charset="-128"/>
                <a:ea typeface="BIZ UDPゴシック" panose="020B0400000000000000" pitchFamily="50" charset="-128"/>
              </a:rPr>
              <a:t>「未来の医療</a:t>
            </a:r>
            <a:r>
              <a:rPr lang="en-US" altLang="ja-JP" sz="1100" b="1" u="sng" dirty="0">
                <a:solidFill>
                  <a:schemeClr val="tx1"/>
                </a:solidFill>
                <a:latin typeface="BIZ UDPゴシック" panose="020B0400000000000000" pitchFamily="50" charset="-128"/>
                <a:ea typeface="BIZ UDPゴシック" panose="020B0400000000000000" pitchFamily="50" charset="-128"/>
              </a:rPr>
              <a:t>EXPO</a:t>
            </a:r>
            <a:r>
              <a:rPr lang="ja-JP" altLang="en-US" sz="1100" b="1" u="sng" dirty="0">
                <a:solidFill>
                  <a:schemeClr val="tx1"/>
                </a:solidFill>
                <a:latin typeface="BIZ UDPゴシック" panose="020B0400000000000000" pitchFamily="50" charset="-128"/>
                <a:ea typeface="BIZ UDPゴシック" panose="020B0400000000000000" pitchFamily="50" charset="-128"/>
              </a:rPr>
              <a:t>」開催予定</a:t>
            </a:r>
            <a:endParaRPr kumimoji="1" lang="en-US" altLang="ja-JP" sz="1100" b="1" i="0" u="sng" strike="noStrike" kern="1200" dirty="0">
              <a:solidFill>
                <a:schemeClr val="tx1"/>
              </a:solidFill>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E44EED6-9B2A-49F4-B867-2E3C8EA9B6AF}"/>
              </a:ext>
            </a:extLst>
          </p:cNvPr>
          <p:cNvSpPr txBox="1"/>
          <p:nvPr/>
        </p:nvSpPr>
        <p:spPr>
          <a:xfrm>
            <a:off x="444792" y="1764238"/>
            <a:ext cx="9016415" cy="1031051"/>
          </a:xfrm>
          <a:prstGeom prst="rect">
            <a:avLst/>
          </a:prstGeom>
          <a:noFill/>
        </p:spPr>
        <p:txBody>
          <a:bodyPr wrap="none" rtlCol="0">
            <a:noAutofit/>
          </a:bodyPr>
          <a:lstStyle/>
          <a:p>
            <a:pPr>
              <a:lnSpc>
                <a:spcPts val="1200"/>
              </a:lnSpc>
              <a:spcAft>
                <a:spcPts val="600"/>
              </a:spcAft>
            </a:pPr>
            <a:r>
              <a:rPr lang="ja-JP" altLang="en-US" sz="1400">
                <a:latin typeface="BIZ UDPゴシック" panose="020B0400000000000000" pitchFamily="50" charset="-128"/>
                <a:ea typeface="BIZ UDPゴシック" panose="020B0400000000000000" pitchFamily="50" charset="-128"/>
              </a:rPr>
              <a:t>▷ </a:t>
            </a:r>
            <a:r>
              <a:rPr kumimoji="1" lang="ja-JP" altLang="en-US" sz="1400">
                <a:latin typeface="BIZ UDPゴシック" panose="020B0400000000000000" pitchFamily="50" charset="-128"/>
                <a:ea typeface="BIZ UDPゴシック" panose="020B0400000000000000" pitchFamily="50" charset="-128"/>
              </a:rPr>
              <a:t>医療機関と企業、スタートアップ、支援機関等が一つ屋根の下に集積する他に類を見ない未来医療の産業化拠点。</a:t>
            </a:r>
            <a:endParaRPr kumimoji="1" lang="en-US" altLang="ja-JP" sz="1400">
              <a:latin typeface="BIZ UDPゴシック" panose="020B0400000000000000" pitchFamily="50" charset="-128"/>
              <a:ea typeface="BIZ UDPゴシック" panose="020B0400000000000000" pitchFamily="50" charset="-128"/>
            </a:endParaRPr>
          </a:p>
          <a:p>
            <a:pPr>
              <a:lnSpc>
                <a:spcPts val="1200"/>
              </a:lnSpc>
              <a:spcAft>
                <a:spcPts val="600"/>
              </a:spcAft>
            </a:pPr>
            <a:r>
              <a:rPr lang="ja-JP" altLang="en-US" sz="1400">
                <a:latin typeface="BIZ UDPゴシック" panose="020B0400000000000000" pitchFamily="50" charset="-128"/>
                <a:ea typeface="BIZ UDPゴシック" panose="020B0400000000000000" pitchFamily="50" charset="-128"/>
              </a:rPr>
              <a:t>▷ </a:t>
            </a:r>
            <a:r>
              <a:rPr kumimoji="1" lang="ja-JP" altLang="en-US" sz="1400">
                <a:latin typeface="BIZ UDPゴシック" panose="020B0400000000000000" pitchFamily="50" charset="-128"/>
                <a:ea typeface="BIZ UDPゴシック" panose="020B0400000000000000" pitchFamily="50" charset="-128"/>
              </a:rPr>
              <a:t>「再生医療の産業化」に向けて、中之島で拠点形成・オープンイノベーションを推進。</a:t>
            </a:r>
            <a:endParaRPr kumimoji="1" lang="en-US" altLang="ja-JP" sz="1400">
              <a:latin typeface="BIZ UDPゴシック" panose="020B0400000000000000" pitchFamily="50" charset="-128"/>
              <a:ea typeface="BIZ UDPゴシック" panose="020B0400000000000000" pitchFamily="50" charset="-128"/>
            </a:endParaRPr>
          </a:p>
          <a:p>
            <a:pPr>
              <a:lnSpc>
                <a:spcPts val="1200"/>
              </a:lnSpc>
              <a:spcAft>
                <a:spcPts val="600"/>
              </a:spcAft>
            </a:pPr>
            <a:r>
              <a:rPr lang="ja-JP" altLang="en-US" sz="1400">
                <a:latin typeface="BIZ UDPゴシック" panose="020B0400000000000000" pitchFamily="50" charset="-128"/>
                <a:ea typeface="BIZ UDPゴシック" panose="020B0400000000000000" pitchFamily="50" charset="-128"/>
              </a:rPr>
              <a:t>▷ 万博の国内外への発信力を最大限活用。再生医療の普及・産業の活性化を加速化。</a:t>
            </a:r>
            <a:endParaRPr lang="en-US" altLang="ja-JP" sz="1400">
              <a:latin typeface="BIZ UDPゴシック" panose="020B0400000000000000" pitchFamily="50" charset="-128"/>
              <a:ea typeface="BIZ UDPゴシック" panose="020B0400000000000000" pitchFamily="50" charset="-128"/>
            </a:endParaRPr>
          </a:p>
        </p:txBody>
      </p:sp>
      <p:sp>
        <p:nvSpPr>
          <p:cNvPr id="65" name="正方形/長方形 64">
            <a:extLst>
              <a:ext uri="{FF2B5EF4-FFF2-40B4-BE49-F238E27FC236}">
                <a16:creationId xmlns:a16="http://schemas.microsoft.com/office/drawing/2014/main" id="{EF1D362A-1AFD-446D-B77D-8233F054685C}"/>
              </a:ext>
            </a:extLst>
          </p:cNvPr>
          <p:cNvSpPr>
            <a:spLocks noChangeAspect="1"/>
          </p:cNvSpPr>
          <p:nvPr/>
        </p:nvSpPr>
        <p:spPr>
          <a:xfrm>
            <a:off x="605758" y="2511087"/>
            <a:ext cx="5698395" cy="292905"/>
          </a:xfrm>
          <a:prstGeom prst="rect">
            <a:avLst/>
          </a:prstGeom>
          <a:noFill/>
          <a:ln w="9525" cap="flat" cmpd="sng" algn="ctr">
            <a:noFill/>
            <a:prstDash val="solid"/>
            <a:miter lim="800000"/>
          </a:ln>
          <a:effectLst/>
        </p:spPr>
        <p:txBody>
          <a:bodyPr lIns="99677" tIns="0" rIns="99677" bIns="0" rtlCol="0" anchor="ctr" anchorCtr="0"/>
          <a:lstStyle/>
          <a:p>
            <a:pPr defTabSz="421957">
              <a:defRPr/>
            </a:pPr>
            <a:endParaRPr lang="ja-JP" altLang="en-US" sz="1000" b="1">
              <a:solidFill>
                <a:srgbClr val="0A51A1"/>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EFEC793E-D796-4A58-BB4B-27E247428744}"/>
              </a:ext>
            </a:extLst>
          </p:cNvPr>
          <p:cNvGrpSpPr/>
          <p:nvPr/>
        </p:nvGrpSpPr>
        <p:grpSpPr>
          <a:xfrm>
            <a:off x="368277" y="2566690"/>
            <a:ext cx="2732207" cy="3370784"/>
            <a:chOff x="530337" y="2647236"/>
            <a:chExt cx="2732207" cy="3370784"/>
          </a:xfrm>
        </p:grpSpPr>
        <p:sp>
          <p:nvSpPr>
            <p:cNvPr id="19" name="テキスト ボックス 18">
              <a:extLst>
                <a:ext uri="{FF2B5EF4-FFF2-40B4-BE49-F238E27FC236}">
                  <a16:creationId xmlns:a16="http://schemas.microsoft.com/office/drawing/2014/main" id="{A8F5A67C-B2E9-41D0-A334-257E2647BE8D}"/>
                </a:ext>
              </a:extLst>
            </p:cNvPr>
            <p:cNvSpPr txBox="1"/>
            <p:nvPr/>
          </p:nvSpPr>
          <p:spPr>
            <a:xfrm>
              <a:off x="1351616" y="5802576"/>
              <a:ext cx="1910928" cy="215444"/>
            </a:xfrm>
            <a:prstGeom prst="rect">
              <a:avLst/>
            </a:prstGeom>
            <a:noFill/>
          </p:spPr>
          <p:txBody>
            <a:bodyPr wrap="square" rtlCol="0">
              <a:spAutoFit/>
            </a:bodyPr>
            <a:lstStyle/>
            <a:p>
              <a:r>
                <a:rPr lang="zh-TW" altLang="en-US" sz="800" dirty="0">
                  <a:solidFill>
                    <a:sysClr val="windowText" lastClr="000000"/>
                  </a:solidFill>
                  <a:latin typeface="BIZ UDPゴシック" panose="020B0400000000000000" pitchFamily="50" charset="-128"/>
                  <a:ea typeface="BIZ UDPゴシック" panose="020B0400000000000000" pitchFamily="50" charset="-128"/>
                </a:rPr>
                <a:t>提供：一般財団法人未来医療推進機構</a:t>
              </a:r>
              <a:endParaRPr lang="ja-JP" altLang="en-US" sz="800" dirty="0">
                <a:solidFill>
                  <a:sysClr val="windowText" lastClr="000000"/>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6144B5C8-A167-49E3-BD84-B1BED51E22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0337" y="2647236"/>
              <a:ext cx="2604465" cy="3170842"/>
            </a:xfrm>
            <a:prstGeom prst="rect">
              <a:avLst/>
            </a:prstGeom>
          </p:spPr>
        </p:pic>
        <p:pic>
          <p:nvPicPr>
            <p:cNvPr id="93" name="図 92">
              <a:extLst>
                <a:ext uri="{FF2B5EF4-FFF2-40B4-BE49-F238E27FC236}">
                  <a16:creationId xmlns:a16="http://schemas.microsoft.com/office/drawing/2014/main" id="{9BE21FB4-DF64-42F5-888B-FD0870E9CA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907" y="2682200"/>
              <a:ext cx="1850703" cy="390244"/>
            </a:xfrm>
            <a:prstGeom prst="rect">
              <a:avLst/>
            </a:prstGeom>
          </p:spPr>
        </p:pic>
      </p:grpSp>
      <p:sp>
        <p:nvSpPr>
          <p:cNvPr id="46" name="四角形: 角を丸くする 45">
            <a:extLst>
              <a:ext uri="{FF2B5EF4-FFF2-40B4-BE49-F238E27FC236}">
                <a16:creationId xmlns:a16="http://schemas.microsoft.com/office/drawing/2014/main" id="{CABFC02D-A19F-4796-94A1-6CE5D0A1674B}"/>
              </a:ext>
            </a:extLst>
          </p:cNvPr>
          <p:cNvSpPr/>
          <p:nvPr/>
        </p:nvSpPr>
        <p:spPr>
          <a:xfrm>
            <a:off x="537442" y="6094174"/>
            <a:ext cx="9028442" cy="519340"/>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再生医療とは</a:t>
            </a:r>
            <a:r>
              <a:rPr lang="en-US" altLang="ja-JP" sz="11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100" i="0" u="none" strike="noStrike" kern="1200" dirty="0">
                <a:solidFill>
                  <a:schemeClr val="tx1"/>
                </a:solidFill>
                <a:effectLst/>
                <a:latin typeface="BIZ UDPゴシック" panose="020B0400000000000000" pitchFamily="50" charset="-128"/>
                <a:ea typeface="BIZ UDPゴシック" panose="020B0400000000000000" pitchFamily="50" charset="-128"/>
              </a:rPr>
              <a:t>培養した細胞や組織を移植することで、病気やけがで機能しなくなった臓器や組織を回復・復元させる技術。</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i="0" u="none" strike="noStrike" kern="1200" dirty="0">
                <a:solidFill>
                  <a:schemeClr val="tx1"/>
                </a:solidFill>
                <a:effectLst/>
                <a:latin typeface="BIZ UDPゴシック" panose="020B0400000000000000" pitchFamily="50" charset="-128"/>
                <a:ea typeface="BIZ UDPゴシック" panose="020B0400000000000000" pitchFamily="50" charset="-128"/>
              </a:rPr>
              <a:t>これまで治療が難しかった病気を治したり、薬の開発に役立つなど、医療の未来を拓く医療として注目を集めています。</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6DFF1CB6-8B09-4CBD-911A-3EB75D3C7156}"/>
              </a:ext>
            </a:extLst>
          </p:cNvPr>
          <p:cNvGrpSpPr/>
          <p:nvPr/>
        </p:nvGrpSpPr>
        <p:grpSpPr>
          <a:xfrm>
            <a:off x="3133097" y="2563339"/>
            <a:ext cx="6178624" cy="2560319"/>
            <a:chOff x="3144904" y="2664823"/>
            <a:chExt cx="6178624" cy="2560319"/>
          </a:xfrm>
        </p:grpSpPr>
        <p:grpSp>
          <p:nvGrpSpPr>
            <p:cNvPr id="48" name="グループ化 47">
              <a:extLst>
                <a:ext uri="{FF2B5EF4-FFF2-40B4-BE49-F238E27FC236}">
                  <a16:creationId xmlns:a16="http://schemas.microsoft.com/office/drawing/2014/main" id="{8F90FCFA-7DCC-41B6-8D96-CEB253D10775}"/>
                </a:ext>
              </a:extLst>
            </p:cNvPr>
            <p:cNvGrpSpPr>
              <a:grpSpLocks noChangeAspect="1"/>
            </p:cNvGrpSpPr>
            <p:nvPr/>
          </p:nvGrpSpPr>
          <p:grpSpPr>
            <a:xfrm>
              <a:off x="3144904" y="2726755"/>
              <a:ext cx="6007410" cy="2451211"/>
              <a:chOff x="-583191" y="1228979"/>
              <a:chExt cx="11158487" cy="4553008"/>
            </a:xfrm>
          </p:grpSpPr>
          <p:cxnSp>
            <p:nvCxnSpPr>
              <p:cNvPr id="50" name="直線コネクタ 49">
                <a:extLst>
                  <a:ext uri="{FF2B5EF4-FFF2-40B4-BE49-F238E27FC236}">
                    <a16:creationId xmlns:a16="http://schemas.microsoft.com/office/drawing/2014/main" id="{65A1FFD0-5295-46EB-8D33-EBD5300333F9}"/>
                  </a:ext>
                </a:extLst>
              </p:cNvPr>
              <p:cNvCxnSpPr>
                <a:cxnSpLocks/>
              </p:cNvCxnSpPr>
              <p:nvPr/>
            </p:nvCxnSpPr>
            <p:spPr>
              <a:xfrm flipV="1">
                <a:off x="4129210" y="4350839"/>
                <a:ext cx="0" cy="451890"/>
              </a:xfrm>
              <a:prstGeom prst="line">
                <a:avLst/>
              </a:prstGeom>
              <a:ln w="57150">
                <a:solidFill>
                  <a:srgbClr val="0A51A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4DE42EC1-2EB2-4452-8ED5-BEA6A2C17C3E}"/>
                  </a:ext>
                </a:extLst>
              </p:cNvPr>
              <p:cNvSpPr/>
              <p:nvPr/>
            </p:nvSpPr>
            <p:spPr bwMode="auto">
              <a:xfrm>
                <a:off x="5029663" y="1680763"/>
                <a:ext cx="5545633" cy="752641"/>
              </a:xfrm>
              <a:prstGeom prst="rect">
                <a:avLst/>
              </a:prstGeom>
              <a:solidFill>
                <a:schemeClr val="bg1"/>
              </a:solidFill>
              <a:ln w="38100" cap="flat" cmpd="sng" algn="ctr">
                <a:solidFill>
                  <a:srgbClr val="0A51A1"/>
                </a:solidFill>
                <a:prstDash val="solid"/>
                <a:round/>
                <a:headEnd type="none" w="med" len="med"/>
                <a:tailEnd type="none" w="med" len="med"/>
              </a:ln>
            </p:spPr>
            <p:txBody>
              <a:bodyPr vert="horz" wrap="square" lIns="84406" tIns="42203" rIns="84406" bIns="42203" numCol="1" rtlCol="0" anchor="ctr" anchorCtr="0" compatLnSpc="1"/>
              <a:lstStyle/>
              <a:p>
                <a:pPr fontAlgn="base">
                  <a:spcBef>
                    <a:spcPct val="0"/>
                  </a:spcBef>
                  <a:defRPr/>
                </a:pPr>
                <a:r>
                  <a:rPr lang="ja-JP" altLang="en-US" sz="800" dirty="0">
                    <a:solidFill>
                      <a:prstClr val="black"/>
                    </a:solidFill>
                    <a:latin typeface="BIZ UDPゴシック" panose="020B0400000000000000" pitchFamily="50" charset="-128"/>
                    <a:ea typeface="BIZ UDPゴシック" panose="020B0400000000000000" pitchFamily="50" charset="-128"/>
                  </a:rPr>
                  <a:t>万博を前にエビデンスに基づいた安心安全な再生医療の</a:t>
                </a:r>
                <a:endParaRPr lang="en-US" altLang="ja-JP" sz="800" dirty="0">
                  <a:solidFill>
                    <a:prstClr val="black"/>
                  </a:solidFill>
                  <a:latin typeface="BIZ UDPゴシック" panose="020B0400000000000000" pitchFamily="50" charset="-128"/>
                  <a:ea typeface="BIZ UDPゴシック" panose="020B0400000000000000" pitchFamily="50" charset="-128"/>
                </a:endParaRPr>
              </a:p>
              <a:p>
                <a:pPr fontAlgn="base">
                  <a:spcBef>
                    <a:spcPct val="0"/>
                  </a:spcBef>
                  <a:defRPr/>
                </a:pPr>
                <a:r>
                  <a:rPr lang="ja-JP" altLang="en-US" sz="800" dirty="0">
                    <a:solidFill>
                      <a:prstClr val="black"/>
                    </a:solidFill>
                    <a:latin typeface="BIZ UDPゴシック" panose="020B0400000000000000" pitchFamily="50" charset="-128"/>
                    <a:ea typeface="BIZ UDPゴシック" panose="020B0400000000000000" pitchFamily="50" charset="-128"/>
                  </a:rPr>
                  <a:t>実装場所として、世界に希望を与える</a:t>
                </a:r>
                <a:r>
                  <a:rPr lang="ja-JP" altLang="en-US" sz="800" dirty="0">
                    <a:solidFill>
                      <a:srgbClr val="000000">
                        <a:lumMod val="75000"/>
                        <a:lumOff val="25000"/>
                      </a:srgbClr>
                    </a:solidFill>
                    <a:latin typeface="BIZ UDPゴシック" panose="020B0400000000000000" pitchFamily="50" charset="-128"/>
                    <a:ea typeface="BIZ UDPゴシック" panose="020B0400000000000000" pitchFamily="50" charset="-128"/>
                  </a:rPr>
                  <a:t>再生医療を国内外へ発信</a:t>
                </a:r>
                <a:endParaRPr lang="ja-JP" altLang="en-US" sz="800" dirty="0">
                  <a:solidFill>
                    <a:prstClr val="black"/>
                  </a:solidFill>
                  <a:latin typeface="BIZ UDPゴシック" panose="020B0400000000000000" pitchFamily="50" charset="-128"/>
                  <a:ea typeface="BIZ UDPゴシック" panose="020B0400000000000000" pitchFamily="50" charset="-128"/>
                </a:endParaRPr>
              </a:p>
            </p:txBody>
          </p:sp>
          <p:sp>
            <p:nvSpPr>
              <p:cNvPr id="52" name="矢印: 五方向 51">
                <a:extLst>
                  <a:ext uri="{FF2B5EF4-FFF2-40B4-BE49-F238E27FC236}">
                    <a16:creationId xmlns:a16="http://schemas.microsoft.com/office/drawing/2014/main" id="{E782DF62-5170-4E76-BEF9-B8AABE7B66CD}"/>
                  </a:ext>
                </a:extLst>
              </p:cNvPr>
              <p:cNvSpPr/>
              <p:nvPr/>
            </p:nvSpPr>
            <p:spPr>
              <a:xfrm>
                <a:off x="3191943" y="1228979"/>
                <a:ext cx="3227129" cy="466597"/>
              </a:xfrm>
              <a:prstGeom prst="homePlate">
                <a:avLst/>
              </a:prstGeom>
              <a:solidFill>
                <a:srgbClr val="0A51A1"/>
              </a:solidFill>
              <a:ln w="12700">
                <a:solidFill>
                  <a:srgbClr val="0A5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a:tabLst>
                    <a:tab pos="2478028" algn="l"/>
                  </a:tabLst>
                </a:pPr>
                <a:r>
                  <a:rPr lang="en-US" altLang="ja-JP" sz="800" b="1">
                    <a:solidFill>
                      <a:prstClr val="white"/>
                    </a:solidFill>
                    <a:latin typeface="BIZ UDPゴシック" panose="020B0400000000000000" pitchFamily="50" charset="-128"/>
                    <a:ea typeface="BIZ UDPゴシック" panose="020B0400000000000000" pitchFamily="50" charset="-128"/>
                  </a:rPr>
                  <a:t>      </a:t>
                </a:r>
                <a:r>
                  <a:rPr lang="en-US" altLang="ja-JP" sz="800" b="1" err="1">
                    <a:solidFill>
                      <a:prstClr val="white"/>
                    </a:solidFill>
                    <a:latin typeface="BIZ UDPゴシック" panose="020B0400000000000000" pitchFamily="50" charset="-128"/>
                    <a:ea typeface="BIZ UDPゴシック" panose="020B0400000000000000" pitchFamily="50" charset="-128"/>
                  </a:rPr>
                  <a:t>Nakanoshima</a:t>
                </a:r>
                <a:r>
                  <a:rPr lang="ja-JP" altLang="en-US" sz="800" b="1">
                    <a:solidFill>
                      <a:prstClr val="white"/>
                    </a:solidFill>
                    <a:latin typeface="BIZ UDPゴシック" panose="020B0400000000000000" pitchFamily="50" charset="-128"/>
                    <a:ea typeface="BIZ UDPゴシック" panose="020B0400000000000000" pitchFamily="50" charset="-128"/>
                  </a:rPr>
                  <a:t>　</a:t>
                </a:r>
                <a:r>
                  <a:rPr lang="en-US" altLang="ja-JP" sz="800" b="1" err="1">
                    <a:solidFill>
                      <a:prstClr val="white"/>
                    </a:solidFill>
                    <a:latin typeface="BIZ UDPゴシック" panose="020B0400000000000000" pitchFamily="50" charset="-128"/>
                    <a:ea typeface="BIZ UDPゴシック" panose="020B0400000000000000" pitchFamily="50" charset="-128"/>
                  </a:rPr>
                  <a:t>Qross</a:t>
                </a:r>
                <a:r>
                  <a:rPr lang="ja-JP" altLang="en-US" sz="800" b="1">
                    <a:solidFill>
                      <a:prstClr val="white"/>
                    </a:solidFill>
                    <a:latin typeface="BIZ UDPゴシック" panose="020B0400000000000000" pitchFamily="50" charset="-128"/>
                    <a:ea typeface="BIZ UDPゴシック" panose="020B0400000000000000" pitchFamily="50" charset="-128"/>
                  </a:rPr>
                  <a:t>発　</a:t>
                </a:r>
                <a:endParaRPr lang="en-US" altLang="ja-JP" sz="800" b="1">
                  <a:solidFill>
                    <a:prstClr val="white"/>
                  </a:solidFill>
                  <a:latin typeface="BIZ UDPゴシック" panose="020B0400000000000000" pitchFamily="50" charset="-128"/>
                  <a:ea typeface="BIZ UDPゴシック" panose="020B0400000000000000" pitchFamily="50" charset="-128"/>
                </a:endParaRPr>
              </a:p>
            </p:txBody>
          </p:sp>
          <p:cxnSp>
            <p:nvCxnSpPr>
              <p:cNvPr id="53" name="直線コネクタ 52">
                <a:extLst>
                  <a:ext uri="{FF2B5EF4-FFF2-40B4-BE49-F238E27FC236}">
                    <a16:creationId xmlns:a16="http://schemas.microsoft.com/office/drawing/2014/main" id="{10997378-9E62-4F74-AB7A-A7A92AA3B3DC}"/>
                  </a:ext>
                </a:extLst>
              </p:cNvPr>
              <p:cNvCxnSpPr>
                <a:cxnSpLocks/>
              </p:cNvCxnSpPr>
              <p:nvPr/>
            </p:nvCxnSpPr>
            <p:spPr>
              <a:xfrm flipH="1">
                <a:off x="-2790" y="3595319"/>
                <a:ext cx="9907203" cy="0"/>
              </a:xfrm>
              <a:prstGeom prst="line">
                <a:avLst/>
              </a:prstGeom>
              <a:ln w="76200">
                <a:solidFill>
                  <a:srgbClr val="D2D6D9"/>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D8E93B61-5138-477D-A0A9-C2524CCE92FE}"/>
                  </a:ext>
                </a:extLst>
              </p:cNvPr>
              <p:cNvCxnSpPr>
                <a:cxnSpLocks/>
              </p:cNvCxnSpPr>
              <p:nvPr/>
            </p:nvCxnSpPr>
            <p:spPr>
              <a:xfrm>
                <a:off x="2889367" y="2824438"/>
                <a:ext cx="0" cy="631895"/>
              </a:xfrm>
              <a:prstGeom prst="line">
                <a:avLst/>
              </a:prstGeom>
              <a:ln w="57150">
                <a:solidFill>
                  <a:srgbClr val="56A5B2"/>
                </a:solidFill>
              </a:ln>
            </p:spPr>
            <p:style>
              <a:lnRef idx="1">
                <a:schemeClr val="accent1"/>
              </a:lnRef>
              <a:fillRef idx="0">
                <a:schemeClr val="accent1"/>
              </a:fillRef>
              <a:effectRef idx="0">
                <a:schemeClr val="accent1"/>
              </a:effectRef>
              <a:fontRef idx="minor">
                <a:schemeClr val="tx1"/>
              </a:fontRef>
            </p:style>
          </p:cxnSp>
          <p:sp>
            <p:nvSpPr>
              <p:cNvPr id="55" name="楕円 54">
                <a:extLst>
                  <a:ext uri="{FF2B5EF4-FFF2-40B4-BE49-F238E27FC236}">
                    <a16:creationId xmlns:a16="http://schemas.microsoft.com/office/drawing/2014/main" id="{22B7427B-C4D5-4AC6-B39D-944296C6C7BA}"/>
                  </a:ext>
                </a:extLst>
              </p:cNvPr>
              <p:cNvSpPr/>
              <p:nvPr/>
            </p:nvSpPr>
            <p:spPr>
              <a:xfrm>
                <a:off x="1429765" y="3219549"/>
                <a:ext cx="794754" cy="751540"/>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cxnSp>
            <p:nvCxnSpPr>
              <p:cNvPr id="56" name="直線コネクタ 55">
                <a:extLst>
                  <a:ext uri="{FF2B5EF4-FFF2-40B4-BE49-F238E27FC236}">
                    <a16:creationId xmlns:a16="http://schemas.microsoft.com/office/drawing/2014/main" id="{895C5C72-21C6-4A5B-82FC-2D028D488A6B}"/>
                  </a:ext>
                </a:extLst>
              </p:cNvPr>
              <p:cNvCxnSpPr>
                <a:cxnSpLocks/>
              </p:cNvCxnSpPr>
              <p:nvPr/>
            </p:nvCxnSpPr>
            <p:spPr>
              <a:xfrm flipV="1">
                <a:off x="4116821" y="3130618"/>
                <a:ext cx="0" cy="670999"/>
              </a:xfrm>
              <a:prstGeom prst="line">
                <a:avLst/>
              </a:prstGeom>
              <a:ln w="57150">
                <a:solidFill>
                  <a:srgbClr val="56A5B2"/>
                </a:solidFill>
              </a:ln>
            </p:spPr>
            <p:style>
              <a:lnRef idx="1">
                <a:schemeClr val="accent1"/>
              </a:lnRef>
              <a:fillRef idx="0">
                <a:schemeClr val="accent1"/>
              </a:fillRef>
              <a:effectRef idx="0">
                <a:schemeClr val="accent1"/>
              </a:effectRef>
              <a:fontRef idx="minor">
                <a:schemeClr val="tx1"/>
              </a:fontRef>
            </p:style>
          </p:cxnSp>
          <p:pic>
            <p:nvPicPr>
              <p:cNvPr id="57" name="Picture 2">
                <a:extLst>
                  <a:ext uri="{FF2B5EF4-FFF2-40B4-BE49-F238E27FC236}">
                    <a16:creationId xmlns:a16="http://schemas.microsoft.com/office/drawing/2014/main" id="{F12331E0-6FCB-4641-915B-0C652C4F81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91623" y="1346158"/>
                <a:ext cx="1795488" cy="1774537"/>
              </a:xfrm>
              <a:prstGeom prst="ellipse">
                <a:avLst/>
              </a:prstGeom>
              <a:noFill/>
              <a:ln w="28575">
                <a:solidFill>
                  <a:srgbClr val="56A5B2"/>
                </a:solidFill>
              </a:ln>
              <a:extLst>
                <a:ext uri="{909E8E84-426E-40DD-AFC4-6F175D3DCCD1}">
                  <a14:hiddenFill xmlns:a14="http://schemas.microsoft.com/office/drawing/2010/main">
                    <a:solidFill>
                      <a:srgbClr val="FFFFFF"/>
                    </a:solidFill>
                  </a14:hiddenFill>
                </a:ext>
              </a:extLst>
            </p:spPr>
          </p:pic>
          <p:sp>
            <p:nvSpPr>
              <p:cNvPr id="58" name="楕円 57">
                <a:extLst>
                  <a:ext uri="{FF2B5EF4-FFF2-40B4-BE49-F238E27FC236}">
                    <a16:creationId xmlns:a16="http://schemas.microsoft.com/office/drawing/2014/main" id="{921319F9-554E-4383-A396-D70FA011BBEB}"/>
                  </a:ext>
                </a:extLst>
              </p:cNvPr>
              <p:cNvSpPr/>
              <p:nvPr/>
            </p:nvSpPr>
            <p:spPr>
              <a:xfrm>
                <a:off x="3375031" y="1695578"/>
                <a:ext cx="1508351" cy="1428706"/>
              </a:xfrm>
              <a:prstGeom prst="ellipse">
                <a:avLst/>
              </a:prstGeom>
              <a:solidFill>
                <a:schemeClr val="bg1"/>
              </a:solidFill>
              <a:ln w="57150">
                <a:solidFill>
                  <a:srgbClr val="56A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59" name="テキスト ボックス 58">
                <a:extLst>
                  <a:ext uri="{FF2B5EF4-FFF2-40B4-BE49-F238E27FC236}">
                    <a16:creationId xmlns:a16="http://schemas.microsoft.com/office/drawing/2014/main" id="{52181308-EAE7-49F3-9287-DB3261AF8FD0}"/>
                  </a:ext>
                </a:extLst>
              </p:cNvPr>
              <p:cNvSpPr txBox="1"/>
              <p:nvPr/>
            </p:nvSpPr>
            <p:spPr>
              <a:xfrm>
                <a:off x="2112626" y="3986363"/>
                <a:ext cx="1553484" cy="756293"/>
              </a:xfrm>
              <a:prstGeom prst="rect">
                <a:avLst/>
              </a:prstGeom>
              <a:noFill/>
            </p:spPr>
            <p:txBody>
              <a:bodyPr wrap="square" rtlCol="0">
                <a:spAutoFit/>
              </a:bodyPr>
              <a:lstStyle/>
              <a:p>
                <a:pPr algn="ctr" defTabSz="422041"/>
                <a:r>
                  <a:rPr lang="en-US" altLang="ja-JP" sz="700" b="1">
                    <a:solidFill>
                      <a:srgbClr val="56A5B2"/>
                    </a:solidFill>
                    <a:latin typeface="BIZ UDPゴシック" panose="020B0400000000000000" pitchFamily="50" charset="-128"/>
                    <a:ea typeface="BIZ UDPゴシック" panose="020B0400000000000000" pitchFamily="50" charset="-128"/>
                  </a:rPr>
                  <a:t>2024</a:t>
                </a:r>
                <a:r>
                  <a:rPr lang="ja-JP" altLang="en-US" sz="700" b="1">
                    <a:solidFill>
                      <a:srgbClr val="56A5B2"/>
                    </a:solidFill>
                    <a:latin typeface="BIZ UDPゴシック" panose="020B0400000000000000" pitchFamily="50" charset="-128"/>
                    <a:ea typeface="BIZ UDPゴシック" panose="020B0400000000000000" pitchFamily="50" charset="-128"/>
                  </a:rPr>
                  <a:t>年</a:t>
                </a:r>
                <a:endParaRPr lang="en-US" altLang="ja-JP" sz="700" b="1">
                  <a:solidFill>
                    <a:srgbClr val="56A5B2"/>
                  </a:solidFill>
                  <a:latin typeface="BIZ UDPゴシック" panose="020B0400000000000000" pitchFamily="50" charset="-128"/>
                  <a:ea typeface="BIZ UDPゴシック" panose="020B0400000000000000" pitchFamily="50" charset="-128"/>
                </a:endParaRPr>
              </a:p>
              <a:p>
                <a:pPr algn="ctr" defTabSz="422041"/>
                <a:r>
                  <a:rPr lang="en-US" altLang="ja-JP" sz="700" b="1">
                    <a:solidFill>
                      <a:srgbClr val="56A5B2"/>
                    </a:solidFill>
                    <a:latin typeface="BIZ UDPゴシック" panose="020B0400000000000000" pitchFamily="50" charset="-128"/>
                    <a:ea typeface="BIZ UDPゴシック" panose="020B0400000000000000" pitchFamily="50" charset="-128"/>
                  </a:rPr>
                  <a:t>(</a:t>
                </a:r>
                <a:r>
                  <a:rPr lang="ja-JP" altLang="en-US" sz="700" b="1">
                    <a:solidFill>
                      <a:srgbClr val="56A5B2"/>
                    </a:solidFill>
                    <a:latin typeface="BIZ UDPゴシック" panose="020B0400000000000000" pitchFamily="50" charset="-128"/>
                    <a:ea typeface="BIZ UDPゴシック" panose="020B0400000000000000" pitchFamily="50" charset="-128"/>
                  </a:rPr>
                  <a:t>拠点開業</a:t>
                </a:r>
                <a:r>
                  <a:rPr lang="en-US" altLang="ja-JP" sz="700" b="1">
                    <a:solidFill>
                      <a:srgbClr val="56A5B2"/>
                    </a:solidFill>
                    <a:latin typeface="BIZ UDPゴシック" panose="020B0400000000000000" pitchFamily="50" charset="-128"/>
                    <a:ea typeface="BIZ UDPゴシック" panose="020B0400000000000000" pitchFamily="50" charset="-128"/>
                  </a:rPr>
                  <a:t>)</a:t>
                </a:r>
                <a:endParaRPr lang="ja-JP" altLang="en-US" sz="700" b="1">
                  <a:solidFill>
                    <a:srgbClr val="56A5B2"/>
                  </a:solidFill>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78F0AEDF-D884-447E-B5E2-10DC01939F63}"/>
                  </a:ext>
                </a:extLst>
              </p:cNvPr>
              <p:cNvSpPr txBox="1"/>
              <p:nvPr/>
            </p:nvSpPr>
            <p:spPr>
              <a:xfrm>
                <a:off x="3072861" y="3988660"/>
                <a:ext cx="2112699" cy="491590"/>
              </a:xfrm>
              <a:prstGeom prst="rect">
                <a:avLst/>
              </a:prstGeom>
              <a:noFill/>
            </p:spPr>
            <p:txBody>
              <a:bodyPr wrap="square" rtlCol="0">
                <a:spAutoFit/>
              </a:bodyPr>
              <a:lstStyle/>
              <a:p>
                <a:pPr algn="ctr" defTabSz="422041"/>
                <a:r>
                  <a:rPr lang="en-US" altLang="ja-JP" sz="700" b="1">
                    <a:solidFill>
                      <a:srgbClr val="56A5B2"/>
                    </a:solidFill>
                    <a:latin typeface="BIZ UDPゴシック" panose="020B0400000000000000" pitchFamily="50" charset="-128"/>
                    <a:ea typeface="BIZ UDPゴシック" panose="020B0400000000000000" pitchFamily="50" charset="-128"/>
                  </a:rPr>
                  <a:t>2025</a:t>
                </a:r>
                <a:r>
                  <a:rPr lang="ja-JP" altLang="en-US" sz="700" b="1">
                    <a:solidFill>
                      <a:srgbClr val="56A5B2"/>
                    </a:solidFill>
                    <a:latin typeface="BIZ UDPゴシック" panose="020B0400000000000000" pitchFamily="50" charset="-128"/>
                    <a:ea typeface="BIZ UDPゴシック" panose="020B0400000000000000" pitchFamily="50" charset="-128"/>
                  </a:rPr>
                  <a:t>年</a:t>
                </a:r>
                <a:endParaRPr lang="en-US" altLang="ja-JP" sz="700" b="1">
                  <a:solidFill>
                    <a:srgbClr val="56A5B2"/>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3292D85E-9E80-4F73-89E1-7E8468C07915}"/>
                  </a:ext>
                </a:extLst>
              </p:cNvPr>
              <p:cNvSpPr txBox="1"/>
              <p:nvPr/>
            </p:nvSpPr>
            <p:spPr>
              <a:xfrm>
                <a:off x="-583191" y="4740521"/>
                <a:ext cx="4504170" cy="529405"/>
              </a:xfrm>
              <a:prstGeom prst="rect">
                <a:avLst/>
              </a:prstGeom>
              <a:noFill/>
            </p:spPr>
            <p:txBody>
              <a:bodyPr wrap="square" rtlCol="0">
                <a:spAutoFit/>
              </a:bodyPr>
              <a:lstStyle/>
              <a:p>
                <a:pPr algn="ctr" defTabSz="422041"/>
                <a:r>
                  <a:rPr lang="ja-JP" altLang="en-US" sz="800" b="1" dirty="0">
                    <a:solidFill>
                      <a:prstClr val="black">
                        <a:lumMod val="75000"/>
                        <a:lumOff val="25000"/>
                      </a:prstClr>
                    </a:solidFill>
                    <a:latin typeface="BIZ UDPゴシック" panose="020B0400000000000000" pitchFamily="50" charset="-128"/>
                    <a:ea typeface="BIZ UDPゴシック" panose="020B0400000000000000" pitchFamily="50" charset="-128"/>
                  </a:rPr>
                  <a:t>再生医療の実用化がスタート</a:t>
                </a:r>
                <a:endParaRPr lang="en-US" altLang="ja-JP" sz="800" b="1" dirty="0">
                  <a:solidFill>
                    <a:prstClr val="black">
                      <a:lumMod val="75000"/>
                      <a:lumOff val="25000"/>
                    </a:prstClr>
                  </a:solidFill>
                  <a:latin typeface="BIZ UDPゴシック" panose="020B0400000000000000" pitchFamily="50" charset="-128"/>
                  <a:ea typeface="BIZ UDPゴシック" panose="020B0400000000000000" pitchFamily="50" charset="-128"/>
                </a:endParaRPr>
              </a:p>
            </p:txBody>
          </p:sp>
          <p:sp>
            <p:nvSpPr>
              <p:cNvPr id="62" name="楕円 61">
                <a:extLst>
                  <a:ext uri="{FF2B5EF4-FFF2-40B4-BE49-F238E27FC236}">
                    <a16:creationId xmlns:a16="http://schemas.microsoft.com/office/drawing/2014/main" id="{D9D4223D-7145-4F40-970C-EB4649F2C867}"/>
                  </a:ext>
                </a:extLst>
              </p:cNvPr>
              <p:cNvSpPr/>
              <p:nvPr/>
            </p:nvSpPr>
            <p:spPr>
              <a:xfrm>
                <a:off x="8283918" y="3205334"/>
                <a:ext cx="817098" cy="779972"/>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63" name="楕円 62">
                <a:extLst>
                  <a:ext uri="{FF2B5EF4-FFF2-40B4-BE49-F238E27FC236}">
                    <a16:creationId xmlns:a16="http://schemas.microsoft.com/office/drawing/2014/main" id="{81080D9B-6B5A-4721-ACF2-29A1467B8BC8}"/>
                  </a:ext>
                </a:extLst>
              </p:cNvPr>
              <p:cNvSpPr/>
              <p:nvPr/>
            </p:nvSpPr>
            <p:spPr>
              <a:xfrm>
                <a:off x="4908385" y="3383276"/>
                <a:ext cx="448475" cy="424088"/>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64" name="楕円 63">
                <a:extLst>
                  <a:ext uri="{FF2B5EF4-FFF2-40B4-BE49-F238E27FC236}">
                    <a16:creationId xmlns:a16="http://schemas.microsoft.com/office/drawing/2014/main" id="{4BA1B297-2FB9-4DFE-B0B8-DEA7B977061B}"/>
                  </a:ext>
                </a:extLst>
              </p:cNvPr>
              <p:cNvSpPr/>
              <p:nvPr/>
            </p:nvSpPr>
            <p:spPr>
              <a:xfrm>
                <a:off x="5752267" y="3383276"/>
                <a:ext cx="448475" cy="424088"/>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75" name="楕円 74">
                <a:extLst>
                  <a:ext uri="{FF2B5EF4-FFF2-40B4-BE49-F238E27FC236}">
                    <a16:creationId xmlns:a16="http://schemas.microsoft.com/office/drawing/2014/main" id="{BC2184EC-5230-4FEF-9374-A4169A7F1C41}"/>
                  </a:ext>
                </a:extLst>
              </p:cNvPr>
              <p:cNvSpPr/>
              <p:nvPr/>
            </p:nvSpPr>
            <p:spPr>
              <a:xfrm>
                <a:off x="6596151" y="3383276"/>
                <a:ext cx="448475" cy="424088"/>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92" name="楕円 91">
                <a:extLst>
                  <a:ext uri="{FF2B5EF4-FFF2-40B4-BE49-F238E27FC236}">
                    <a16:creationId xmlns:a16="http://schemas.microsoft.com/office/drawing/2014/main" id="{C3ECE343-F27A-444D-BB65-0291D66B45F6}"/>
                  </a:ext>
                </a:extLst>
              </p:cNvPr>
              <p:cNvSpPr/>
              <p:nvPr/>
            </p:nvSpPr>
            <p:spPr>
              <a:xfrm>
                <a:off x="7440034" y="3383276"/>
                <a:ext cx="448475" cy="424088"/>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94" name="テキスト ボックス 93">
                <a:extLst>
                  <a:ext uri="{FF2B5EF4-FFF2-40B4-BE49-F238E27FC236}">
                    <a16:creationId xmlns:a16="http://schemas.microsoft.com/office/drawing/2014/main" id="{4C214FEE-9264-40FB-AA4F-8117C0D6DB4F}"/>
                  </a:ext>
                </a:extLst>
              </p:cNvPr>
              <p:cNvSpPr txBox="1"/>
              <p:nvPr/>
            </p:nvSpPr>
            <p:spPr>
              <a:xfrm>
                <a:off x="4116814" y="4950478"/>
                <a:ext cx="6120320" cy="831509"/>
              </a:xfrm>
              <a:prstGeom prst="rect">
                <a:avLst/>
              </a:prstGeom>
              <a:noFill/>
              <a:ln w="38100">
                <a:solidFill>
                  <a:srgbClr val="0A51A1"/>
                </a:solidFill>
              </a:ln>
            </p:spPr>
            <p:txBody>
              <a:bodyPr wrap="square" rtlCol="0" anchor="ctr">
                <a:noAutofit/>
              </a:bodyPr>
              <a:lstStyle/>
              <a:p>
                <a:pPr defTabSz="422041"/>
                <a:r>
                  <a:rPr lang="en-US" altLang="ja-JP" sz="800" dirty="0" err="1">
                    <a:latin typeface="BIZ UDPゴシック" panose="020B0400000000000000" pitchFamily="50" charset="-128"/>
                    <a:ea typeface="BIZ UDPゴシック" panose="020B0400000000000000" pitchFamily="50" charset="-128"/>
                  </a:rPr>
                  <a:t>iPS</a:t>
                </a:r>
                <a:r>
                  <a:rPr lang="ja-JP" altLang="en-US" sz="800" dirty="0">
                    <a:latin typeface="BIZ UDPゴシック" panose="020B0400000000000000" pitchFamily="50" charset="-128"/>
                    <a:ea typeface="BIZ UDPゴシック" panose="020B0400000000000000" pitchFamily="50" charset="-128"/>
                  </a:rPr>
                  <a:t>細胞による“生きる心臓モデル”展示のほか、大阪・関西の再生医療のポテンシャルを発信</a:t>
                </a:r>
                <a:endParaRPr lang="en-US" altLang="ja-JP" sz="800" dirty="0">
                  <a:latin typeface="BIZ UDPゴシック" panose="020B0400000000000000" pitchFamily="50" charset="-128"/>
                  <a:ea typeface="BIZ UDPゴシック" panose="020B0400000000000000" pitchFamily="50" charset="-128"/>
                </a:endParaRPr>
              </a:p>
              <a:p>
                <a:pPr defTabSz="422041"/>
                <a:r>
                  <a:rPr lang="ja-JP" altLang="en-US" sz="800" dirty="0">
                    <a:latin typeface="BIZ UDPゴシック" panose="020B0400000000000000" pitchFamily="50" charset="-128"/>
                    <a:ea typeface="BIZ UDPゴシック" panose="020B0400000000000000" pitchFamily="50" charset="-128"/>
                  </a:rPr>
                  <a:t>中之島とも連携し、再生医療を国内外へ発信</a:t>
                </a:r>
                <a:endParaRPr lang="en-US" altLang="ja-JP" sz="800" b="1" dirty="0">
                  <a:latin typeface="BIZ UDPゴシック" panose="020B0400000000000000" pitchFamily="50" charset="-128"/>
                  <a:ea typeface="BIZ UDPゴシック" panose="020B0400000000000000" pitchFamily="50" charset="-128"/>
                </a:endParaRPr>
              </a:p>
            </p:txBody>
          </p:sp>
          <p:sp>
            <p:nvSpPr>
              <p:cNvPr id="95" name="矢印: 五方向 94">
                <a:extLst>
                  <a:ext uri="{FF2B5EF4-FFF2-40B4-BE49-F238E27FC236}">
                    <a16:creationId xmlns:a16="http://schemas.microsoft.com/office/drawing/2014/main" id="{DABCF22B-51AD-458B-8D05-B45044FB3CC3}"/>
                  </a:ext>
                </a:extLst>
              </p:cNvPr>
              <p:cNvSpPr/>
              <p:nvPr/>
            </p:nvSpPr>
            <p:spPr>
              <a:xfrm>
                <a:off x="3720656" y="4450770"/>
                <a:ext cx="1995611" cy="475774"/>
              </a:xfrm>
              <a:prstGeom prst="homePlate">
                <a:avLst/>
              </a:prstGeom>
              <a:solidFill>
                <a:srgbClr val="0A51A1"/>
              </a:solidFill>
              <a:ln w="127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ja-JP" altLang="en-US" sz="800">
                    <a:solidFill>
                      <a:prstClr val="white"/>
                    </a:solidFill>
                    <a:latin typeface="BIZ UDPゴシック" panose="020B0400000000000000" pitchFamily="50" charset="-128"/>
                    <a:ea typeface="BIZ UDPゴシック" panose="020B0400000000000000" pitchFamily="50" charset="-128"/>
                  </a:rPr>
                  <a:t>万博会場</a:t>
                </a:r>
              </a:p>
            </p:txBody>
          </p:sp>
          <p:sp>
            <p:nvSpPr>
              <p:cNvPr id="96" name="テキスト ボックス 95">
                <a:extLst>
                  <a:ext uri="{FF2B5EF4-FFF2-40B4-BE49-F238E27FC236}">
                    <a16:creationId xmlns:a16="http://schemas.microsoft.com/office/drawing/2014/main" id="{D9549E14-A590-4A70-987A-2C0B70FC2CC0}"/>
                  </a:ext>
                </a:extLst>
              </p:cNvPr>
              <p:cNvSpPr txBox="1"/>
              <p:nvPr/>
            </p:nvSpPr>
            <p:spPr>
              <a:xfrm>
                <a:off x="7044624" y="3988660"/>
                <a:ext cx="3358470" cy="1020993"/>
              </a:xfrm>
              <a:prstGeom prst="rect">
                <a:avLst/>
              </a:prstGeom>
              <a:noFill/>
            </p:spPr>
            <p:txBody>
              <a:bodyPr wrap="square" rtlCol="0">
                <a:spAutoFit/>
              </a:bodyPr>
              <a:lstStyle/>
              <a:p>
                <a:pPr algn="ctr" defTabSz="422041"/>
                <a:r>
                  <a:rPr lang="en-US" altLang="ja-JP" sz="700" b="1">
                    <a:solidFill>
                      <a:srgbClr val="56A5B2"/>
                    </a:solidFill>
                    <a:latin typeface="BIZ UDPゴシック" panose="020B0400000000000000" pitchFamily="50" charset="-128"/>
                    <a:ea typeface="BIZ UDPゴシック" panose="020B0400000000000000" pitchFamily="50" charset="-128"/>
                  </a:rPr>
                  <a:t>2030</a:t>
                </a:r>
                <a:r>
                  <a:rPr lang="ja-JP" altLang="en-US" sz="700" b="1">
                    <a:solidFill>
                      <a:srgbClr val="56A5B2"/>
                    </a:solidFill>
                    <a:latin typeface="BIZ UDPゴシック" panose="020B0400000000000000" pitchFamily="50" charset="-128"/>
                    <a:ea typeface="BIZ UDPゴシック" panose="020B0400000000000000" pitchFamily="50" charset="-128"/>
                  </a:rPr>
                  <a:t>年</a:t>
                </a:r>
                <a:endParaRPr lang="en-US" altLang="ja-JP" sz="700" b="1">
                  <a:solidFill>
                    <a:srgbClr val="56A5B2"/>
                  </a:solidFill>
                  <a:latin typeface="BIZ UDPゴシック" panose="020B0400000000000000" pitchFamily="50" charset="-128"/>
                  <a:ea typeface="BIZ UDPゴシック" panose="020B0400000000000000" pitchFamily="50" charset="-128"/>
                </a:endParaRPr>
              </a:p>
              <a:p>
                <a:pPr algn="ctr" defTabSz="422041"/>
                <a:r>
                  <a:rPr lang="ja-JP" altLang="en-US" sz="700" b="1">
                    <a:solidFill>
                      <a:srgbClr val="56A5B2"/>
                    </a:solidFill>
                    <a:latin typeface="BIZ UDPゴシック" panose="020B0400000000000000" pitchFamily="50" charset="-128"/>
                    <a:ea typeface="BIZ UDPゴシック" panose="020B0400000000000000" pitchFamily="50" charset="-128"/>
                  </a:rPr>
                  <a:t>（再生医療の普及・</a:t>
                </a:r>
                <a:br>
                  <a:rPr lang="en-US" altLang="ja-JP" sz="700" b="1">
                    <a:solidFill>
                      <a:srgbClr val="56A5B2"/>
                    </a:solidFill>
                    <a:latin typeface="BIZ UDPゴシック" panose="020B0400000000000000" pitchFamily="50" charset="-128"/>
                    <a:ea typeface="BIZ UDPゴシック" panose="020B0400000000000000" pitchFamily="50" charset="-128"/>
                  </a:rPr>
                </a:br>
                <a:r>
                  <a:rPr lang="ja-JP" altLang="en-US" sz="700" b="1">
                    <a:solidFill>
                      <a:srgbClr val="56A5B2"/>
                    </a:solidFill>
                    <a:latin typeface="BIZ UDPゴシック" panose="020B0400000000000000" pitchFamily="50" charset="-128"/>
                    <a:ea typeface="BIZ UDPゴシック" panose="020B0400000000000000" pitchFamily="50" charset="-128"/>
                  </a:rPr>
                  <a:t>再生医療の産業の活性化）</a:t>
                </a:r>
                <a:endParaRPr lang="en-US" altLang="ja-JP" sz="700" b="1">
                  <a:solidFill>
                    <a:srgbClr val="56A5B2"/>
                  </a:solidFill>
                  <a:latin typeface="BIZ UDPゴシック" panose="020B0400000000000000" pitchFamily="50" charset="-128"/>
                  <a:ea typeface="BIZ UDPゴシック" panose="020B0400000000000000" pitchFamily="50" charset="-128"/>
                </a:endParaRPr>
              </a:p>
            </p:txBody>
          </p:sp>
          <p:sp>
            <p:nvSpPr>
              <p:cNvPr id="97" name="テキスト ボックス 96">
                <a:extLst>
                  <a:ext uri="{FF2B5EF4-FFF2-40B4-BE49-F238E27FC236}">
                    <a16:creationId xmlns:a16="http://schemas.microsoft.com/office/drawing/2014/main" id="{39247949-46EC-4126-B711-B349A44BEABB}"/>
                  </a:ext>
                </a:extLst>
              </p:cNvPr>
              <p:cNvSpPr txBox="1"/>
              <p:nvPr/>
            </p:nvSpPr>
            <p:spPr>
              <a:xfrm>
                <a:off x="3297916" y="1886729"/>
                <a:ext cx="1585465" cy="1058808"/>
              </a:xfrm>
              <a:prstGeom prst="rect">
                <a:avLst/>
              </a:prstGeom>
              <a:noFill/>
            </p:spPr>
            <p:txBody>
              <a:bodyPr wrap="square" anchor="ctr">
                <a:spAutoFit/>
              </a:bodyPr>
              <a:lstStyle/>
              <a:p>
                <a:pPr algn="ctr" defTabSz="422041"/>
                <a:r>
                  <a:rPr lang="ja-JP" altLang="en-US" sz="1100" b="1">
                    <a:solidFill>
                      <a:srgbClr val="56A5B2"/>
                    </a:solidFill>
                    <a:latin typeface="Meiryo UI" panose="020B0604030504040204" pitchFamily="50" charset="-128"/>
                    <a:ea typeface="Meiryo UI" panose="020B0604030504040204" pitchFamily="50" charset="-128"/>
                  </a:rPr>
                  <a:t>万博</a:t>
                </a:r>
                <a:endParaRPr lang="en-US" altLang="ja-JP" sz="1100" b="1">
                  <a:solidFill>
                    <a:srgbClr val="56A5B2"/>
                  </a:solidFill>
                  <a:latin typeface="Meiryo UI" panose="020B0604030504040204" pitchFamily="50" charset="-128"/>
                  <a:ea typeface="Meiryo UI" panose="020B0604030504040204" pitchFamily="50" charset="-128"/>
                </a:endParaRPr>
              </a:p>
              <a:p>
                <a:pPr algn="ctr" defTabSz="422041"/>
                <a:r>
                  <a:rPr lang="ja-JP" altLang="en-US" sz="1100" b="1">
                    <a:solidFill>
                      <a:srgbClr val="56A5B2"/>
                    </a:solidFill>
                    <a:latin typeface="Meiryo UI" panose="020B0604030504040204" pitchFamily="50" charset="-128"/>
                    <a:ea typeface="Meiryo UI" panose="020B0604030504040204" pitchFamily="50" charset="-128"/>
                  </a:rPr>
                  <a:t>開催</a:t>
                </a:r>
                <a:endParaRPr lang="ja-JP" altLang="en-US" sz="1100">
                  <a:solidFill>
                    <a:prstClr val="black"/>
                  </a:solidFill>
                  <a:latin typeface="Segoe UI"/>
                  <a:ea typeface="Meiryo UI"/>
                </a:endParaRPr>
              </a:p>
            </p:txBody>
          </p:sp>
          <p:sp>
            <p:nvSpPr>
              <p:cNvPr id="98" name="楕円 97">
                <a:extLst>
                  <a:ext uri="{FF2B5EF4-FFF2-40B4-BE49-F238E27FC236}">
                    <a16:creationId xmlns:a16="http://schemas.microsoft.com/office/drawing/2014/main" id="{6171ACA8-1BF1-400F-BC2F-02F33B3083CD}"/>
                  </a:ext>
                </a:extLst>
              </p:cNvPr>
              <p:cNvSpPr/>
              <p:nvPr/>
            </p:nvSpPr>
            <p:spPr>
              <a:xfrm>
                <a:off x="3720659" y="3268536"/>
                <a:ext cx="817098" cy="779972"/>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sp>
            <p:nvSpPr>
              <p:cNvPr id="99" name="楕円 98">
                <a:extLst>
                  <a:ext uri="{FF2B5EF4-FFF2-40B4-BE49-F238E27FC236}">
                    <a16:creationId xmlns:a16="http://schemas.microsoft.com/office/drawing/2014/main" id="{38A66F14-F937-4B23-BD35-706F3ABCDE51}"/>
                  </a:ext>
                </a:extLst>
              </p:cNvPr>
              <p:cNvSpPr/>
              <p:nvPr/>
            </p:nvSpPr>
            <p:spPr>
              <a:xfrm>
                <a:off x="2480819" y="3205334"/>
                <a:ext cx="817098" cy="779972"/>
              </a:xfrm>
              <a:prstGeom prst="ellipse">
                <a:avLst/>
              </a:prstGeom>
              <a:solidFill>
                <a:srgbClr val="56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554">
                  <a:solidFill>
                    <a:prstClr val="white"/>
                  </a:solidFill>
                  <a:latin typeface="Segoe UI"/>
                  <a:ea typeface="Meiryo UI"/>
                </a:endParaRPr>
              </a:p>
            </p:txBody>
          </p:sp>
        </p:grpSp>
        <p:sp>
          <p:nvSpPr>
            <p:cNvPr id="49" name="正方形/長方形 48">
              <a:extLst>
                <a:ext uri="{FF2B5EF4-FFF2-40B4-BE49-F238E27FC236}">
                  <a16:creationId xmlns:a16="http://schemas.microsoft.com/office/drawing/2014/main" id="{312BC4FF-6BEE-44BE-A811-222BE46C42A0}"/>
                </a:ext>
              </a:extLst>
            </p:cNvPr>
            <p:cNvSpPr/>
            <p:nvPr/>
          </p:nvSpPr>
          <p:spPr>
            <a:xfrm>
              <a:off x="3378926" y="2664823"/>
              <a:ext cx="5944602" cy="25603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sp>
        <p:nvSpPr>
          <p:cNvPr id="10" name="スライド番号プレースホルダー 9">
            <a:extLst>
              <a:ext uri="{FF2B5EF4-FFF2-40B4-BE49-F238E27FC236}">
                <a16:creationId xmlns:a16="http://schemas.microsoft.com/office/drawing/2014/main" id="{3D267C4D-E59F-4CF4-A6F1-3BFB2ED7830A}"/>
              </a:ext>
            </a:extLst>
          </p:cNvPr>
          <p:cNvSpPr>
            <a:spLocks noGrp="1"/>
          </p:cNvSpPr>
          <p:nvPr>
            <p:ph type="sldNum" sz="quarter" idx="4"/>
          </p:nvPr>
        </p:nvSpPr>
        <p:spPr/>
        <p:txBody>
          <a:bodyPr/>
          <a:lstStyle/>
          <a:p>
            <a:fld id="{199F5BD4-B66A-4E5C-B460-3CA44F38002D}" type="slidenum">
              <a:rPr lang="ja-JP" altLang="en-US" smtClean="0"/>
              <a:pPr/>
              <a:t>5</a:t>
            </a:fld>
            <a:endParaRPr lang="ja-JP" altLang="en-US"/>
          </a:p>
        </p:txBody>
      </p:sp>
    </p:spTree>
    <p:extLst>
      <p:ext uri="{BB962C8B-B14F-4D97-AF65-F5344CB8AC3E}">
        <p14:creationId xmlns:p14="http://schemas.microsoft.com/office/powerpoint/2010/main" val="1241493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6BC2B44C-E885-44D5-883A-DD58868D579B}"/>
              </a:ext>
            </a:extLst>
          </p:cNvPr>
          <p:cNvSpPr txBox="1">
            <a:spLocks noChangeAspect="1"/>
          </p:cNvSpPr>
          <p:nvPr/>
        </p:nvSpPr>
        <p:spPr>
          <a:xfrm>
            <a:off x="2675862" y="1406874"/>
            <a:ext cx="6301451" cy="579630"/>
          </a:xfrm>
          <a:prstGeom prst="rect">
            <a:avLst/>
          </a:prstGeom>
        </p:spPr>
        <p:txBody>
          <a:bodyPr vert="horz" wrap="square" lIns="74295" tIns="37148" rIns="74295" bIns="37148"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endParaRPr lang="ja-JP" altLang="en-US" sz="2113"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259187A2-9ACE-4F85-BE56-1418BE1390A9}"/>
              </a:ext>
            </a:extLst>
          </p:cNvPr>
          <p:cNvSpPr/>
          <p:nvPr/>
        </p:nvSpPr>
        <p:spPr>
          <a:xfrm>
            <a:off x="1125827" y="3949877"/>
            <a:ext cx="2049081" cy="1534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検討会の様子①</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　</a:t>
            </a:r>
            <a:endParaRPr lang="en-US" altLang="ja-JP" sz="800" b="1"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検討会に先立ち大阪管区気象台から講義</a:t>
            </a:r>
            <a:endParaRPr lang="en-US" altLang="ja-JP" sz="800"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CAB1A3A2-237D-4173-B117-65908CFD918B}"/>
              </a:ext>
            </a:extLst>
          </p:cNvPr>
          <p:cNvSpPr/>
          <p:nvPr/>
        </p:nvSpPr>
        <p:spPr>
          <a:xfrm>
            <a:off x="3944511" y="4009741"/>
            <a:ext cx="2049082" cy="14131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検討会の様子②</a:t>
            </a:r>
            <a:r>
              <a:rPr lang="en-US" altLang="ja-JP" sz="800" b="1" dirty="0">
                <a:latin typeface="BIZ UDPゴシック" panose="020B0400000000000000" pitchFamily="50" charset="-128"/>
                <a:ea typeface="BIZ UDPゴシック" panose="020B0400000000000000" pitchFamily="50" charset="-128"/>
              </a:rPr>
              <a:t>》</a:t>
            </a:r>
          </a:p>
          <a:p>
            <a:r>
              <a:rPr lang="ja-JP" altLang="en-US" sz="800" dirty="0">
                <a:latin typeface="BIZ UDPゴシック" panose="020B0400000000000000" pitchFamily="50" charset="-128"/>
                <a:ea typeface="BIZ UDPゴシック" panose="020B0400000000000000" pitchFamily="50" charset="-128"/>
              </a:rPr>
              <a:t>関係機関相互にそれぞれの体制等を確認</a:t>
            </a:r>
            <a:endParaRPr lang="en-US" altLang="ja-JP" sz="8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D73AA0D5-7C4D-454F-91C7-C936ACB223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287" y="4554520"/>
            <a:ext cx="8915399" cy="662152"/>
          </a:xfrm>
          <a:prstGeom prst="rect">
            <a:avLst/>
          </a:prstGeom>
        </p:spPr>
      </p:pic>
      <p:graphicFrame>
        <p:nvGraphicFramePr>
          <p:cNvPr id="9" name="表 9">
            <a:extLst>
              <a:ext uri="{FF2B5EF4-FFF2-40B4-BE49-F238E27FC236}">
                <a16:creationId xmlns:a16="http://schemas.microsoft.com/office/drawing/2014/main" id="{704AE05A-6E63-4260-8870-056BAF0BDE55}"/>
              </a:ext>
            </a:extLst>
          </p:cNvPr>
          <p:cNvGraphicFramePr>
            <a:graphicFrameLocks noGrp="1"/>
          </p:cNvGraphicFramePr>
          <p:nvPr/>
        </p:nvGraphicFramePr>
        <p:xfrm>
          <a:off x="503286" y="5222895"/>
          <a:ext cx="8915398" cy="594360"/>
        </p:xfrm>
        <a:graphic>
          <a:graphicData uri="http://schemas.openxmlformats.org/drawingml/2006/table">
            <a:tbl>
              <a:tblPr firstRow="1" bandRow="1">
                <a:tableStyleId>{5940675A-B579-460E-94D1-54222C63F5DA}</a:tableStyleId>
              </a:tblPr>
              <a:tblGrid>
                <a:gridCol w="1717573">
                  <a:extLst>
                    <a:ext uri="{9D8B030D-6E8A-4147-A177-3AD203B41FA5}">
                      <a16:colId xmlns:a16="http://schemas.microsoft.com/office/drawing/2014/main" val="3727804925"/>
                    </a:ext>
                  </a:extLst>
                </a:gridCol>
                <a:gridCol w="7197825">
                  <a:extLst>
                    <a:ext uri="{9D8B030D-6E8A-4147-A177-3AD203B41FA5}">
                      <a16:colId xmlns:a16="http://schemas.microsoft.com/office/drawing/2014/main" val="4107237002"/>
                    </a:ext>
                  </a:extLst>
                </a:gridCol>
              </a:tblGrid>
              <a:tr h="594360">
                <a:tc>
                  <a:txBody>
                    <a:bodyPr/>
                    <a:lstStyle/>
                    <a:p>
                      <a:pPr algn="ctr"/>
                      <a:r>
                        <a:rPr kumimoji="1" lang="ja-JP" altLang="en-US" sz="1100" dirty="0">
                          <a:latin typeface="BIZ UDPゴシック" panose="020B0400000000000000" pitchFamily="50" charset="-128"/>
                          <a:ea typeface="BIZ UDPゴシック" panose="020B0400000000000000" pitchFamily="50" charset="-128"/>
                        </a:rPr>
                        <a:t>認識共有</a:t>
                      </a:r>
                    </a:p>
                  </a:txBody>
                  <a:tcPr marL="74295" marR="74295" marT="37148" marB="37148" anchor="ctr"/>
                </a:tc>
                <a:tc>
                  <a:txBody>
                    <a:bodyPr/>
                    <a:lstStyle/>
                    <a:p>
                      <a:endParaRPr kumimoji="1" lang="en-US" altLang="ja-JP" sz="11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a:p>
                      <a:endParaRPr kumimoji="1" lang="ja-JP" altLang="en-US" sz="1100" dirty="0">
                        <a:latin typeface="BIZ UDPゴシック" panose="020B0400000000000000" pitchFamily="50" charset="-128"/>
                        <a:ea typeface="BIZ UDPゴシック" panose="020B0400000000000000" pitchFamily="50" charset="-128"/>
                      </a:endParaRPr>
                    </a:p>
                  </a:txBody>
                  <a:tcPr marL="74295" marR="74295" marT="37148" marB="37148"/>
                </a:tc>
                <a:extLst>
                  <a:ext uri="{0D108BD9-81ED-4DB2-BD59-A6C34878D82A}">
                    <a16:rowId xmlns:a16="http://schemas.microsoft.com/office/drawing/2014/main" val="712794802"/>
                  </a:ext>
                </a:extLst>
              </a:tr>
            </a:tbl>
          </a:graphicData>
        </a:graphic>
      </p:graphicFrame>
      <p:sp>
        <p:nvSpPr>
          <p:cNvPr id="10" name="矢印: 左右 9">
            <a:extLst>
              <a:ext uri="{FF2B5EF4-FFF2-40B4-BE49-F238E27FC236}">
                <a16:creationId xmlns:a16="http://schemas.microsoft.com/office/drawing/2014/main" id="{D2F57B78-7D03-4AFF-964F-85FEA33FE41E}"/>
              </a:ext>
            </a:extLst>
          </p:cNvPr>
          <p:cNvSpPr/>
          <p:nvPr/>
        </p:nvSpPr>
        <p:spPr>
          <a:xfrm>
            <a:off x="2264074" y="5374020"/>
            <a:ext cx="7154610" cy="4019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1" name="テキスト ボックス 10">
            <a:extLst>
              <a:ext uri="{FF2B5EF4-FFF2-40B4-BE49-F238E27FC236}">
                <a16:creationId xmlns:a16="http://schemas.microsoft.com/office/drawing/2014/main" id="{153F85A6-FF8B-4CCE-8C65-0B14E33A0E43}"/>
              </a:ext>
            </a:extLst>
          </p:cNvPr>
          <p:cNvSpPr txBox="1"/>
          <p:nvPr/>
        </p:nvSpPr>
        <p:spPr>
          <a:xfrm>
            <a:off x="3563801" y="5462800"/>
            <a:ext cx="3725700" cy="267446"/>
          </a:xfrm>
          <a:prstGeom prst="rect">
            <a:avLst/>
          </a:prstGeom>
          <a:noFill/>
        </p:spPr>
        <p:txBody>
          <a:bodyPr wrap="none" rtlCol="0">
            <a:spAutoFit/>
          </a:bodyPr>
          <a:lstStyle/>
          <a:p>
            <a:pPr algn="ctr"/>
            <a:r>
              <a:rPr lang="ja-JP" altLang="en-US" sz="1138" dirty="0">
                <a:solidFill>
                  <a:schemeClr val="bg1"/>
                </a:solidFill>
                <a:latin typeface="BIZ UDPゴシック" panose="020B0400000000000000" pitchFamily="50" charset="-128"/>
                <a:ea typeface="BIZ UDPゴシック" panose="020B0400000000000000" pitchFamily="50" charset="-128"/>
              </a:rPr>
              <a:t>府・市のイベント中止と万博閉場のタイミングは概ね一致</a:t>
            </a:r>
          </a:p>
        </p:txBody>
      </p:sp>
      <p:sp>
        <p:nvSpPr>
          <p:cNvPr id="33" name="タイトル 2">
            <a:extLst>
              <a:ext uri="{FF2B5EF4-FFF2-40B4-BE49-F238E27FC236}">
                <a16:creationId xmlns:a16="http://schemas.microsoft.com/office/drawing/2014/main" id="{15727E83-E69D-4097-926C-9FBC3DE929B9}"/>
              </a:ext>
            </a:extLst>
          </p:cNvPr>
          <p:cNvSpPr txBox="1">
            <a:spLocks noChangeAspect="1"/>
          </p:cNvSpPr>
          <p:nvPr/>
        </p:nvSpPr>
        <p:spPr>
          <a:xfrm>
            <a:off x="482831" y="4067007"/>
            <a:ext cx="4014811" cy="579630"/>
          </a:xfrm>
          <a:prstGeom prst="rect">
            <a:avLst/>
          </a:prstGeom>
        </p:spPr>
        <p:txBody>
          <a:bodyPr vert="horz" wrap="square"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63" dirty="0">
                <a:latin typeface="BIZ UDPゴシック" panose="020B0400000000000000" pitchFamily="50" charset="-128"/>
                <a:ea typeface="BIZ UDPゴシック" panose="020B0400000000000000" pitchFamily="50" charset="-128"/>
              </a:rPr>
              <a:t>検討会の成果</a:t>
            </a:r>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台風事前タイムライン（案）</a:t>
            </a:r>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　</a:t>
            </a:r>
            <a:endParaRPr lang="ja-JP" altLang="en-US" sz="1463" b="1" dirty="0">
              <a:latin typeface="BIZ UDPゴシック" panose="020B0400000000000000" pitchFamily="50" charset="-128"/>
              <a:ea typeface="BIZ UDPゴシック" panose="020B0400000000000000" pitchFamily="50" charset="-128"/>
            </a:endParaRPr>
          </a:p>
        </p:txBody>
      </p:sp>
      <p:sp>
        <p:nvSpPr>
          <p:cNvPr id="34" name="タイトル 2">
            <a:extLst>
              <a:ext uri="{FF2B5EF4-FFF2-40B4-BE49-F238E27FC236}">
                <a16:creationId xmlns:a16="http://schemas.microsoft.com/office/drawing/2014/main" id="{EA438181-EBD7-46D0-BA4A-38C5B58AB56C}"/>
              </a:ext>
            </a:extLst>
          </p:cNvPr>
          <p:cNvSpPr txBox="1">
            <a:spLocks noChangeAspect="1"/>
          </p:cNvSpPr>
          <p:nvPr/>
        </p:nvSpPr>
        <p:spPr>
          <a:xfrm>
            <a:off x="503286" y="5916444"/>
            <a:ext cx="8915398" cy="234749"/>
          </a:xfrm>
          <a:prstGeom prst="rect">
            <a:avLst/>
          </a:prstGeom>
          <a:ln>
            <a:solidFill>
              <a:srgbClr val="FF0000"/>
            </a:solidFill>
          </a:ln>
        </p:spPr>
        <p:txBody>
          <a:bodyPr vert="horz" wrap="square"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300" dirty="0">
                <a:latin typeface="BIZ UDPゴシック" panose="020B0400000000000000" pitchFamily="50" charset="-128"/>
                <a:ea typeface="BIZ UDPゴシック" panose="020B0400000000000000" pitchFamily="50" charset="-128"/>
              </a:rPr>
              <a:t>今後、台風最接近のタイミング（時間帯）などのケーススタディを行い、認識の共有を図る予定</a:t>
            </a:r>
            <a:endParaRPr lang="ja-JP" altLang="en-US" sz="1300" b="1" dirty="0">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686A104F-4BB7-483D-BA60-1B6A73140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233" y="1819264"/>
            <a:ext cx="2735619" cy="2053161"/>
          </a:xfrm>
          <a:prstGeom prst="rect">
            <a:avLst/>
          </a:prstGeom>
        </p:spPr>
      </p:pic>
      <p:pic>
        <p:nvPicPr>
          <p:cNvPr id="3" name="図 2">
            <a:extLst>
              <a:ext uri="{FF2B5EF4-FFF2-40B4-BE49-F238E27FC236}">
                <a16:creationId xmlns:a16="http://schemas.microsoft.com/office/drawing/2014/main" id="{E659A1AB-36E1-4552-B2C3-5424333AE9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787" y="1831820"/>
            <a:ext cx="2658924" cy="2009242"/>
          </a:xfrm>
          <a:prstGeom prst="rect">
            <a:avLst/>
          </a:prstGeom>
        </p:spPr>
      </p:pic>
      <p:sp>
        <p:nvSpPr>
          <p:cNvPr id="18" name="タイトル 2">
            <a:extLst>
              <a:ext uri="{FF2B5EF4-FFF2-40B4-BE49-F238E27FC236}">
                <a16:creationId xmlns:a16="http://schemas.microsoft.com/office/drawing/2014/main" id="{C7AE41E5-156A-4069-800D-6D597F7FCB7C}"/>
              </a:ext>
            </a:extLst>
          </p:cNvPr>
          <p:cNvSpPr txBox="1">
            <a:spLocks noChangeAspect="1"/>
          </p:cNvSpPr>
          <p:nvPr/>
        </p:nvSpPr>
        <p:spPr>
          <a:xfrm>
            <a:off x="2447354" y="550268"/>
            <a:ext cx="7231778"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実施概要③　</a:t>
            </a:r>
            <a:endParaRPr lang="ja-JP" altLang="en-US" sz="1800" b="1" dirty="0">
              <a:latin typeface="BIZ UDPゴシック" panose="020B0400000000000000" pitchFamily="50" charset="-128"/>
              <a:ea typeface="BIZ UDPゴシック" panose="020B0400000000000000" pitchFamily="50" charset="-128"/>
            </a:endParaRPr>
          </a:p>
        </p:txBody>
      </p:sp>
      <p:cxnSp>
        <p:nvCxnSpPr>
          <p:cNvPr id="19" name="直線コネクタ 18">
            <a:extLst>
              <a:ext uri="{FF2B5EF4-FFF2-40B4-BE49-F238E27FC236}">
                <a16:creationId xmlns:a16="http://schemas.microsoft.com/office/drawing/2014/main" id="{7DB7348B-8709-45E0-AF6D-63B802C61B58}"/>
              </a:ext>
            </a:extLst>
          </p:cNvPr>
          <p:cNvCxnSpPr>
            <a:cxnSpLocks/>
          </p:cNvCxnSpPr>
          <p:nvPr/>
        </p:nvCxnSpPr>
        <p:spPr>
          <a:xfrm>
            <a:off x="513128" y="1664903"/>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4" name="タイトル 2">
            <a:extLst>
              <a:ext uri="{FF2B5EF4-FFF2-40B4-BE49-F238E27FC236}">
                <a16:creationId xmlns:a16="http://schemas.microsoft.com/office/drawing/2014/main" id="{C55F1952-6582-4FF3-B8C6-84AB251B3E8D}"/>
              </a:ext>
            </a:extLst>
          </p:cNvPr>
          <p:cNvSpPr txBox="1">
            <a:spLocks noChangeAspect="1"/>
          </p:cNvSpPr>
          <p:nvPr/>
        </p:nvSpPr>
        <p:spPr>
          <a:xfrm>
            <a:off x="2150368" y="940228"/>
            <a:ext cx="7755632"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600" dirty="0">
                <a:latin typeface="BIZ UDPゴシック" panose="020B0400000000000000" pitchFamily="50" charset="-128"/>
                <a:ea typeface="BIZ UDPゴシック" panose="020B0400000000000000" pitchFamily="50" charset="-128"/>
              </a:rPr>
              <a:t>台風の事前タイムラインの検討会 </a:t>
            </a:r>
            <a:r>
              <a:rPr lang="en-US" altLang="ja-JP"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７</a:t>
            </a:r>
            <a:r>
              <a:rPr lang="en-US" altLang="ja-JP"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５</a:t>
            </a:r>
            <a:r>
              <a:rPr lang="en-US" altLang="ja-JP" sz="2600" dirty="0">
                <a:latin typeface="BIZ UDPゴシック" panose="020B0400000000000000" pitchFamily="50" charset="-128"/>
                <a:ea typeface="BIZ UDPゴシック" panose="020B0400000000000000" pitchFamily="50" charset="-128"/>
              </a:rPr>
              <a:t>】</a:t>
            </a:r>
            <a:endParaRPr lang="ja-JP" altLang="en-US" sz="2600"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962A8868-EB50-4F28-AE90-DE99623E90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26" name="正方形/長方形 25">
            <a:extLst>
              <a:ext uri="{FF2B5EF4-FFF2-40B4-BE49-F238E27FC236}">
                <a16:creationId xmlns:a16="http://schemas.microsoft.com/office/drawing/2014/main" id="{0679BB32-9513-4C75-9F9B-9CB3CBD5A6DF}"/>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22" name="タイトル 2">
            <a:extLst>
              <a:ext uri="{FF2B5EF4-FFF2-40B4-BE49-F238E27FC236}">
                <a16:creationId xmlns:a16="http://schemas.microsoft.com/office/drawing/2014/main" id="{848B8977-CAAD-4E8B-B216-4595DF28AF73}"/>
              </a:ext>
            </a:extLst>
          </p:cNvPr>
          <p:cNvSpPr txBox="1">
            <a:spLocks/>
          </p:cNvSpPr>
          <p:nvPr/>
        </p:nvSpPr>
        <p:spPr>
          <a:xfrm>
            <a:off x="703708" y="235164"/>
            <a:ext cx="5134673"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23" name="グラフィックス 22" descr="電球と歯車 単色塗りつぶし">
            <a:extLst>
              <a:ext uri="{FF2B5EF4-FFF2-40B4-BE49-F238E27FC236}">
                <a16:creationId xmlns:a16="http://schemas.microsoft.com/office/drawing/2014/main" id="{6F539274-3FA2-4810-9A7E-4072DF33C1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868" y="270975"/>
            <a:ext cx="432000" cy="425193"/>
          </a:xfrm>
          <a:prstGeom prst="rect">
            <a:avLst/>
          </a:prstGeom>
        </p:spPr>
      </p:pic>
      <p:sp>
        <p:nvSpPr>
          <p:cNvPr id="27" name="スライド番号プレースホルダー 14">
            <a:extLst>
              <a:ext uri="{FF2B5EF4-FFF2-40B4-BE49-F238E27FC236}">
                <a16:creationId xmlns:a16="http://schemas.microsoft.com/office/drawing/2014/main" id="{A7EF69A4-3B70-4034-8103-ECB61D0CDFFB}"/>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50</a:t>
            </a:fld>
            <a:endParaRPr lang="ja-JP" altLang="en-US"/>
          </a:p>
        </p:txBody>
      </p:sp>
      <p:sp>
        <p:nvSpPr>
          <p:cNvPr id="30" name="正方形/長方形 29">
            <a:extLst>
              <a:ext uri="{FF2B5EF4-FFF2-40B4-BE49-F238E27FC236}">
                <a16:creationId xmlns:a16="http://schemas.microsoft.com/office/drawing/2014/main" id="{7B862F4F-CC69-4C59-B24D-12C643E448F7}"/>
              </a:ext>
            </a:extLst>
          </p:cNvPr>
          <p:cNvSpPr/>
          <p:nvPr/>
        </p:nvSpPr>
        <p:spPr>
          <a:xfrm>
            <a:off x="6511019" y="1815834"/>
            <a:ext cx="2907665" cy="2009242"/>
          </a:xfrm>
          <a:prstGeom prst="rect">
            <a:avLst/>
          </a:prstGeom>
          <a:solidFill>
            <a:schemeClr val="accent5">
              <a:lumMod val="20000"/>
              <a:lumOff val="8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38025" rIns="38025" rtlCol="0" anchor="ct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●訓練参加機関</a:t>
            </a:r>
          </a:p>
          <a:p>
            <a:r>
              <a:rPr lang="ja-JP" altLang="en-US" sz="1100" dirty="0">
                <a:latin typeface="BIZ UDPゴシック" panose="020B0400000000000000" pitchFamily="50" charset="-128"/>
                <a:ea typeface="BIZ UDPゴシック" panose="020B0400000000000000" pitchFamily="50" charset="-128"/>
              </a:rPr>
              <a:t>　大阪府危機管理室、大阪市危機管理室、</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大阪メトロ、大阪管区気象台、博覧会協会</a:t>
            </a:r>
            <a:endParaRPr lang="en-US" altLang="ja-JP" sz="1100" dirty="0">
              <a:latin typeface="BIZ UDPゴシック" panose="020B0400000000000000" pitchFamily="50" charset="-128"/>
              <a:ea typeface="BIZ UDPゴシック" panose="020B0400000000000000" pitchFamily="50" charset="-128"/>
            </a:endParaRPr>
          </a:p>
          <a:p>
            <a:pPr marL="92075"/>
            <a:endParaRPr lang="en-US" altLang="ja-JP" sz="1100" dirty="0">
              <a:latin typeface="BIZ UDPゴシック" panose="020B0400000000000000" pitchFamily="50" charset="-128"/>
              <a:ea typeface="BIZ UDPゴシック" panose="020B0400000000000000" pitchFamily="50" charset="-128"/>
            </a:endParaRPr>
          </a:p>
          <a:p>
            <a:pPr marL="92075" indent="-92075">
              <a:tabLst>
                <a:tab pos="92075" algn="l"/>
              </a:tabLst>
            </a:pPr>
            <a:r>
              <a:rPr lang="ja-JP" altLang="en-US" sz="1100" dirty="0">
                <a:latin typeface="BIZ UDPゴシック" panose="020B0400000000000000" pitchFamily="50" charset="-128"/>
                <a:ea typeface="BIZ UDPゴシック" panose="020B0400000000000000" pitchFamily="50" charset="-128"/>
              </a:rPr>
              <a:t>●万博開催中に、大型台風が府域に接近することを想定し、事前のタイムラインについて、関係機関が検討会に参加し、それぞれの体制、判断事項等、情報・認識共有を図った。</a:t>
            </a:r>
            <a:endParaRPr lang="en-US" altLang="ja-JP"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01000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a:extLst>
              <a:ext uri="{FF2B5EF4-FFF2-40B4-BE49-F238E27FC236}">
                <a16:creationId xmlns:a16="http://schemas.microsoft.com/office/drawing/2014/main" id="{46B2EF99-F4BF-4A56-8EF4-2662B11E30F6}"/>
              </a:ext>
            </a:extLst>
          </p:cNvPr>
          <p:cNvSpPr txBox="1">
            <a:spLocks/>
          </p:cNvSpPr>
          <p:nvPr/>
        </p:nvSpPr>
        <p:spPr>
          <a:xfrm>
            <a:off x="691914" y="168184"/>
            <a:ext cx="5134673"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sp>
        <p:nvSpPr>
          <p:cNvPr id="20" name="タイトル 2">
            <a:extLst>
              <a:ext uri="{FF2B5EF4-FFF2-40B4-BE49-F238E27FC236}">
                <a16:creationId xmlns:a16="http://schemas.microsoft.com/office/drawing/2014/main" id="{6BC2B44C-E885-44D5-883A-DD58868D579B}"/>
              </a:ext>
            </a:extLst>
          </p:cNvPr>
          <p:cNvSpPr txBox="1">
            <a:spLocks noChangeAspect="1"/>
          </p:cNvSpPr>
          <p:nvPr/>
        </p:nvSpPr>
        <p:spPr>
          <a:xfrm>
            <a:off x="2675862" y="1406874"/>
            <a:ext cx="6301451" cy="579630"/>
          </a:xfrm>
          <a:prstGeom prst="rect">
            <a:avLst/>
          </a:prstGeom>
        </p:spPr>
        <p:txBody>
          <a:bodyPr vert="horz" wrap="square" lIns="74295" tIns="37148" rIns="74295" bIns="37148"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endParaRPr lang="ja-JP" altLang="en-US" sz="2113"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414EC902-9BF7-4E96-B919-8355EFFD74B5}"/>
              </a:ext>
            </a:extLst>
          </p:cNvPr>
          <p:cNvSpPr/>
          <p:nvPr/>
        </p:nvSpPr>
        <p:spPr>
          <a:xfrm>
            <a:off x="6153913" y="1955009"/>
            <a:ext cx="3287476" cy="1909131"/>
          </a:xfrm>
          <a:prstGeom prst="rect">
            <a:avLst/>
          </a:prstGeom>
          <a:solidFill>
            <a:schemeClr val="accent5">
              <a:lumMod val="20000"/>
              <a:lumOff val="8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38025" rIns="38025" rtlCol="0" anchor="ct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●訓練参加機関</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大阪府危機管理室、大阪メトロ　</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pPr marL="92075" indent="-92075"/>
            <a:r>
              <a:rPr lang="ja-JP" altLang="en-US" sz="1100" dirty="0">
                <a:latin typeface="BIZ UDPゴシック" panose="020B0400000000000000" pitchFamily="50" charset="-128"/>
                <a:ea typeface="BIZ UDPゴシック" panose="020B0400000000000000" pitchFamily="50" charset="-128"/>
              </a:rPr>
              <a:t>●大阪８８０万人訓練の実施に合わせ、２０２５年大阪・関西万博開催を見据え、万博来場者の交通手段の一つである</a:t>
            </a:r>
            <a:r>
              <a:rPr lang="en-US" altLang="ja-JP" sz="1100" dirty="0">
                <a:latin typeface="BIZ UDPゴシック" panose="020B0400000000000000" pitchFamily="50" charset="-128"/>
                <a:ea typeface="BIZ UDPゴシック" panose="020B0400000000000000" pitchFamily="50" charset="-128"/>
              </a:rPr>
              <a:t>Osaka Metro</a:t>
            </a:r>
            <a:r>
              <a:rPr lang="ja-JP" altLang="en-US" sz="1100" dirty="0">
                <a:latin typeface="BIZ UDPゴシック" panose="020B0400000000000000" pitchFamily="50" charset="-128"/>
                <a:ea typeface="BIZ UDPゴシック" panose="020B0400000000000000" pitchFamily="50" charset="-128"/>
              </a:rPr>
              <a:t>のうち、多客が見込まれる中央線での防災訓練に知事が参加。</a:t>
            </a:r>
          </a:p>
          <a:p>
            <a:pPr marL="92075"/>
            <a:r>
              <a:rPr lang="ja-JP" altLang="en-US" sz="1100" dirty="0">
                <a:latin typeface="BIZ UDPゴシック" panose="020B0400000000000000" pitchFamily="50" charset="-128"/>
                <a:ea typeface="BIZ UDPゴシック" panose="020B0400000000000000" pitchFamily="50" charset="-128"/>
              </a:rPr>
              <a:t>その</a:t>
            </a:r>
            <a:r>
              <a:rPr lang="en-US" altLang="ja-JP" sz="1100" dirty="0">
                <a:latin typeface="BIZ UDPゴシック" panose="020B0400000000000000" pitchFamily="50" charset="-128"/>
                <a:ea typeface="BIZ UDPゴシック" panose="020B0400000000000000" pitchFamily="50" charset="-128"/>
              </a:rPr>
              <a:t>Osaka Metro</a:t>
            </a:r>
            <a:r>
              <a:rPr lang="ja-JP" altLang="en-US" sz="1100" dirty="0">
                <a:latin typeface="BIZ UDPゴシック" panose="020B0400000000000000" pitchFamily="50" charset="-128"/>
                <a:ea typeface="BIZ UDPゴシック" panose="020B0400000000000000" pitchFamily="50" charset="-128"/>
              </a:rPr>
              <a:t>での身を守る行動や避難訓練に知事が参加が参加することで、府民の防災意識向上につながるよう情報発信。</a:t>
            </a:r>
          </a:p>
        </p:txBody>
      </p:sp>
      <p:sp>
        <p:nvSpPr>
          <p:cNvPr id="28" name="正方形/長方形 27">
            <a:extLst>
              <a:ext uri="{FF2B5EF4-FFF2-40B4-BE49-F238E27FC236}">
                <a16:creationId xmlns:a16="http://schemas.microsoft.com/office/drawing/2014/main" id="{259187A2-9ACE-4F85-BE56-1418BE1390A9}"/>
              </a:ext>
            </a:extLst>
          </p:cNvPr>
          <p:cNvSpPr/>
          <p:nvPr/>
        </p:nvSpPr>
        <p:spPr>
          <a:xfrm>
            <a:off x="855252" y="3863105"/>
            <a:ext cx="2049081" cy="1534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地震発生直後、車内での避難行動を確認</a:t>
            </a:r>
            <a:endParaRPr lang="en-US" altLang="ja-JP" sz="800"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CAB1A3A2-237D-4173-B117-65908CFD918B}"/>
              </a:ext>
            </a:extLst>
          </p:cNvPr>
          <p:cNvSpPr/>
          <p:nvPr/>
        </p:nvSpPr>
        <p:spPr>
          <a:xfrm>
            <a:off x="3573900" y="3844226"/>
            <a:ext cx="2313235" cy="18002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地下鉄構内に一時的にとどまり安全確保を確認</a:t>
            </a:r>
            <a:endParaRPr lang="en-US" altLang="ja-JP" sz="800"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4382AC31-B8D7-4DF4-A18E-B3E0EC4D9960}"/>
              </a:ext>
            </a:extLst>
          </p:cNvPr>
          <p:cNvSpPr/>
          <p:nvPr/>
        </p:nvSpPr>
        <p:spPr>
          <a:xfrm>
            <a:off x="365234" y="6147401"/>
            <a:ext cx="2908403" cy="16033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介助の必要な方を救助しながらの避難訓練を知事が実施</a:t>
            </a:r>
          </a:p>
        </p:txBody>
      </p:sp>
      <p:sp>
        <p:nvSpPr>
          <p:cNvPr id="38" name="正方形/長方形 37">
            <a:extLst>
              <a:ext uri="{FF2B5EF4-FFF2-40B4-BE49-F238E27FC236}">
                <a16:creationId xmlns:a16="http://schemas.microsoft.com/office/drawing/2014/main" id="{417F8581-5226-41E0-9473-BE0A7966B3F7}"/>
              </a:ext>
            </a:extLst>
          </p:cNvPr>
          <p:cNvSpPr/>
          <p:nvPr/>
        </p:nvSpPr>
        <p:spPr>
          <a:xfrm>
            <a:off x="3523955" y="6245484"/>
            <a:ext cx="2761956" cy="622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dirty="0">
                <a:latin typeface="BIZ UDPゴシック" panose="020B0400000000000000" pitchFamily="50" charset="-128"/>
                <a:ea typeface="BIZ UDPゴシック" panose="020B0400000000000000" pitchFamily="50" charset="-128"/>
              </a:rPr>
              <a:t>地下から地上へ安全確保の体勢を取りながら移動</a:t>
            </a:r>
            <a:endParaRPr lang="en-US" altLang="ja-JP" sz="800" dirty="0">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F830E4FB-2D0F-4369-B63A-26910EE58450}"/>
              </a:ext>
            </a:extLst>
          </p:cNvPr>
          <p:cNvSpPr/>
          <p:nvPr/>
        </p:nvSpPr>
        <p:spPr>
          <a:xfrm>
            <a:off x="6382046" y="6208688"/>
            <a:ext cx="2789776" cy="16033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視覚障がい者の方や車いすの方の避難行動・支援の訓練を実施</a:t>
            </a:r>
          </a:p>
        </p:txBody>
      </p:sp>
      <p:pic>
        <p:nvPicPr>
          <p:cNvPr id="25" name="図 24">
            <a:extLst>
              <a:ext uri="{FF2B5EF4-FFF2-40B4-BE49-F238E27FC236}">
                <a16:creationId xmlns:a16="http://schemas.microsoft.com/office/drawing/2014/main" id="{65D16803-AE26-42AB-A0C6-E358583B5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869" y="2005164"/>
            <a:ext cx="2761956" cy="1839281"/>
          </a:xfrm>
          <a:prstGeom prst="rect">
            <a:avLst/>
          </a:prstGeom>
        </p:spPr>
      </p:pic>
      <p:pic>
        <p:nvPicPr>
          <p:cNvPr id="26" name="図 25">
            <a:extLst>
              <a:ext uri="{FF2B5EF4-FFF2-40B4-BE49-F238E27FC236}">
                <a16:creationId xmlns:a16="http://schemas.microsoft.com/office/drawing/2014/main" id="{92CA29D5-8B64-4676-8835-185EA97B3E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7949" y="1997788"/>
            <a:ext cx="2761956" cy="1839281"/>
          </a:xfrm>
          <a:prstGeom prst="rect">
            <a:avLst/>
          </a:prstGeom>
        </p:spPr>
      </p:pic>
      <p:pic>
        <p:nvPicPr>
          <p:cNvPr id="27" name="図 26">
            <a:extLst>
              <a:ext uri="{FF2B5EF4-FFF2-40B4-BE49-F238E27FC236}">
                <a16:creationId xmlns:a16="http://schemas.microsoft.com/office/drawing/2014/main" id="{D439891B-0B92-4D5F-870A-745D6F63D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869" y="4239219"/>
            <a:ext cx="2761956" cy="1870425"/>
          </a:xfrm>
          <a:prstGeom prst="rect">
            <a:avLst/>
          </a:prstGeom>
        </p:spPr>
      </p:pic>
      <p:pic>
        <p:nvPicPr>
          <p:cNvPr id="29" name="図 28">
            <a:extLst>
              <a:ext uri="{FF2B5EF4-FFF2-40B4-BE49-F238E27FC236}">
                <a16:creationId xmlns:a16="http://schemas.microsoft.com/office/drawing/2014/main" id="{C1D5D66B-E27D-4A8F-B0DA-B1B40B19D5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7950" y="4148878"/>
            <a:ext cx="2761956" cy="1998523"/>
          </a:xfrm>
          <a:prstGeom prst="rect">
            <a:avLst/>
          </a:prstGeom>
        </p:spPr>
      </p:pic>
      <p:pic>
        <p:nvPicPr>
          <p:cNvPr id="30" name="図 29">
            <a:extLst>
              <a:ext uri="{FF2B5EF4-FFF2-40B4-BE49-F238E27FC236}">
                <a16:creationId xmlns:a16="http://schemas.microsoft.com/office/drawing/2014/main" id="{4852EF56-61CE-4484-AE68-D7A8CB31F2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82045" y="4176816"/>
            <a:ext cx="1371062" cy="1970585"/>
          </a:xfrm>
          <a:prstGeom prst="rect">
            <a:avLst/>
          </a:prstGeom>
        </p:spPr>
      </p:pic>
      <p:pic>
        <p:nvPicPr>
          <p:cNvPr id="31" name="図 30">
            <a:extLst>
              <a:ext uri="{FF2B5EF4-FFF2-40B4-BE49-F238E27FC236}">
                <a16:creationId xmlns:a16="http://schemas.microsoft.com/office/drawing/2014/main" id="{80DAE17F-EC2B-41E5-8E12-492A327821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62084" y="4176815"/>
            <a:ext cx="1396624" cy="1970585"/>
          </a:xfrm>
          <a:prstGeom prst="rect">
            <a:avLst/>
          </a:prstGeom>
        </p:spPr>
      </p:pic>
      <p:sp>
        <p:nvSpPr>
          <p:cNvPr id="19" name="タイトル 2">
            <a:extLst>
              <a:ext uri="{FF2B5EF4-FFF2-40B4-BE49-F238E27FC236}">
                <a16:creationId xmlns:a16="http://schemas.microsoft.com/office/drawing/2014/main" id="{2BA802AF-41EA-4B99-8AF6-56819E64EDC2}"/>
              </a:ext>
            </a:extLst>
          </p:cNvPr>
          <p:cNvSpPr txBox="1">
            <a:spLocks noChangeAspect="1"/>
          </p:cNvSpPr>
          <p:nvPr/>
        </p:nvSpPr>
        <p:spPr>
          <a:xfrm>
            <a:off x="2447354" y="550268"/>
            <a:ext cx="7231778"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実施概要④</a:t>
            </a:r>
            <a:endParaRPr lang="ja-JP" altLang="en-US" sz="1800" b="1" dirty="0">
              <a:latin typeface="BIZ UDPゴシック" panose="020B0400000000000000" pitchFamily="50" charset="-128"/>
              <a:ea typeface="BIZ UDPゴシック" panose="020B0400000000000000" pitchFamily="50" charset="-128"/>
            </a:endParaRPr>
          </a:p>
        </p:txBody>
      </p:sp>
      <p:cxnSp>
        <p:nvCxnSpPr>
          <p:cNvPr id="21" name="直線コネクタ 20">
            <a:extLst>
              <a:ext uri="{FF2B5EF4-FFF2-40B4-BE49-F238E27FC236}">
                <a16:creationId xmlns:a16="http://schemas.microsoft.com/office/drawing/2014/main" id="{C9506C08-A858-4954-A48C-68E501712F35}"/>
              </a:ext>
            </a:extLst>
          </p:cNvPr>
          <p:cNvCxnSpPr>
            <a:cxnSpLocks/>
          </p:cNvCxnSpPr>
          <p:nvPr/>
        </p:nvCxnSpPr>
        <p:spPr>
          <a:xfrm>
            <a:off x="513128" y="1664903"/>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32" name="タイトル 2">
            <a:extLst>
              <a:ext uri="{FF2B5EF4-FFF2-40B4-BE49-F238E27FC236}">
                <a16:creationId xmlns:a16="http://schemas.microsoft.com/office/drawing/2014/main" id="{401B5C09-4BFA-4ED1-984E-C1A8DC9A65D9}"/>
              </a:ext>
            </a:extLst>
          </p:cNvPr>
          <p:cNvSpPr txBox="1">
            <a:spLocks noChangeAspect="1"/>
          </p:cNvSpPr>
          <p:nvPr/>
        </p:nvSpPr>
        <p:spPr>
          <a:xfrm>
            <a:off x="2150368" y="940228"/>
            <a:ext cx="7755632" cy="713391"/>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r>
              <a:rPr lang="zh-TW" altLang="en-US" sz="2600" dirty="0">
                <a:latin typeface="BIZ UDPゴシック" panose="020B0400000000000000" pitchFamily="50" charset="-128"/>
                <a:ea typeface="BIZ UDPゴシック" panose="020B0400000000000000" pitchFamily="50" charset="-128"/>
              </a:rPr>
              <a:t>大阪８８０万人訓練</a:t>
            </a:r>
            <a:r>
              <a:rPr lang="zh-TW" altLang="en-US" sz="2000" dirty="0">
                <a:latin typeface="BIZ UDPゴシック" panose="020B0400000000000000" pitchFamily="50" charset="-128"/>
                <a:ea typeface="BIZ UDPゴシック" panose="020B0400000000000000" pitchFamily="50" charset="-128"/>
              </a:rPr>
              <a:t>（</a:t>
            </a:r>
            <a:r>
              <a:rPr lang="en-US" altLang="zh-TW" sz="2000" dirty="0" err="1">
                <a:latin typeface="BIZ UDPゴシック" panose="020B0400000000000000" pitchFamily="50" charset="-128"/>
                <a:ea typeface="BIZ UDPゴシック" panose="020B0400000000000000" pitchFamily="50" charset="-128"/>
              </a:rPr>
              <a:t>OsakaMetro</a:t>
            </a:r>
            <a:r>
              <a:rPr lang="zh-TW" altLang="en-US" sz="2000" dirty="0">
                <a:latin typeface="BIZ UDPゴシック" panose="020B0400000000000000" pitchFamily="50" charset="-128"/>
                <a:ea typeface="BIZ UDPゴシック" panose="020B0400000000000000" pitchFamily="50" charset="-128"/>
              </a:rPr>
              <a:t>地震時対応訓練）</a:t>
            </a:r>
            <a:r>
              <a:rPr lang="en-US" altLang="zh-TW" sz="2600" dirty="0">
                <a:latin typeface="BIZ UDPゴシック" panose="020B0400000000000000" pitchFamily="50" charset="-128"/>
                <a:ea typeface="BIZ UDPゴシック" panose="020B0400000000000000" pitchFamily="50" charset="-128"/>
              </a:rPr>
              <a:t>【</a:t>
            </a:r>
            <a:r>
              <a:rPr lang="zh-TW" altLang="en-US" sz="2600" dirty="0">
                <a:latin typeface="BIZ UDPゴシック" panose="020B0400000000000000" pitchFamily="50" charset="-128"/>
                <a:ea typeface="BIZ UDPゴシック" panose="020B0400000000000000" pitchFamily="50" charset="-128"/>
              </a:rPr>
              <a:t>９</a:t>
            </a:r>
            <a:r>
              <a:rPr lang="en-US" altLang="zh-TW" sz="2600" dirty="0">
                <a:latin typeface="BIZ UDPゴシック" panose="020B0400000000000000" pitchFamily="50" charset="-128"/>
                <a:ea typeface="BIZ UDPゴシック" panose="020B0400000000000000" pitchFamily="50" charset="-128"/>
              </a:rPr>
              <a:t>/</a:t>
            </a:r>
            <a:r>
              <a:rPr lang="zh-TW" altLang="en-US" sz="2600" dirty="0">
                <a:latin typeface="BIZ UDPゴシック" panose="020B0400000000000000" pitchFamily="50" charset="-128"/>
                <a:ea typeface="BIZ UDPゴシック" panose="020B0400000000000000" pitchFamily="50" charset="-128"/>
              </a:rPr>
              <a:t>３</a:t>
            </a:r>
            <a:r>
              <a:rPr lang="en-US" altLang="zh-TW" sz="2600" dirty="0">
                <a:latin typeface="BIZ UDPゴシック" panose="020B0400000000000000" pitchFamily="50" charset="-128"/>
                <a:ea typeface="BIZ UDPゴシック" panose="020B0400000000000000" pitchFamily="50" charset="-128"/>
              </a:rPr>
              <a:t>】</a:t>
            </a:r>
            <a:endParaRPr lang="ja-JP" altLang="en-US" sz="2600" dirty="0">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19250EE1-42E2-4B05-9F62-EF81D0C328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393" y="928944"/>
            <a:ext cx="1731414" cy="600898"/>
          </a:xfrm>
          <a:prstGeom prst="rect">
            <a:avLst/>
          </a:prstGeom>
        </p:spPr>
      </p:pic>
      <p:sp>
        <p:nvSpPr>
          <p:cNvPr id="34" name="正方形/長方形 33">
            <a:extLst>
              <a:ext uri="{FF2B5EF4-FFF2-40B4-BE49-F238E27FC236}">
                <a16:creationId xmlns:a16="http://schemas.microsoft.com/office/drawing/2014/main" id="{0299D2DB-7F99-49D3-8A4D-28BA1133084D}"/>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pic>
        <p:nvPicPr>
          <p:cNvPr id="24" name="グラフィックス 23" descr="電球と歯車 単色塗りつぶし">
            <a:extLst>
              <a:ext uri="{FF2B5EF4-FFF2-40B4-BE49-F238E27FC236}">
                <a16:creationId xmlns:a16="http://schemas.microsoft.com/office/drawing/2014/main" id="{FEC1E566-CD0D-44B9-BF2E-A8010CD3306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6868" y="270976"/>
            <a:ext cx="432000" cy="425193"/>
          </a:xfrm>
          <a:prstGeom prst="rect">
            <a:avLst/>
          </a:prstGeom>
        </p:spPr>
      </p:pic>
      <p:sp>
        <p:nvSpPr>
          <p:cNvPr id="41" name="正方形/長方形 40">
            <a:extLst>
              <a:ext uri="{FF2B5EF4-FFF2-40B4-BE49-F238E27FC236}">
                <a16:creationId xmlns:a16="http://schemas.microsoft.com/office/drawing/2014/main" id="{EC03C901-691F-4048-A888-BC0560D94190}"/>
              </a:ext>
            </a:extLst>
          </p:cNvPr>
          <p:cNvSpPr/>
          <p:nvPr/>
        </p:nvSpPr>
        <p:spPr>
          <a:xfrm>
            <a:off x="365234" y="578258"/>
            <a:ext cx="5061432" cy="107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42" name="スライド番号プレースホルダー 14">
            <a:extLst>
              <a:ext uri="{FF2B5EF4-FFF2-40B4-BE49-F238E27FC236}">
                <a16:creationId xmlns:a16="http://schemas.microsoft.com/office/drawing/2014/main" id="{EBFFA067-7EE6-444C-909F-8711BF83A5B2}"/>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51</a:t>
            </a:fld>
            <a:endParaRPr lang="ja-JP" altLang="en-US" dirty="0"/>
          </a:p>
        </p:txBody>
      </p:sp>
    </p:spTree>
    <p:extLst>
      <p:ext uri="{BB962C8B-B14F-4D97-AF65-F5344CB8AC3E}">
        <p14:creationId xmlns:p14="http://schemas.microsoft.com/office/powerpoint/2010/main" val="3477616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A939AA2B-D84C-4B70-AC01-D16D27F9FD82}"/>
              </a:ext>
            </a:extLst>
          </p:cNvPr>
          <p:cNvSpPr txBox="1"/>
          <p:nvPr/>
        </p:nvSpPr>
        <p:spPr>
          <a:xfrm>
            <a:off x="568086" y="3710611"/>
            <a:ext cx="2421034" cy="215444"/>
          </a:xfrm>
          <a:prstGeom prst="rect">
            <a:avLst/>
          </a:prstGeom>
          <a:noFill/>
        </p:spPr>
        <p:txBody>
          <a:bodyPr wrap="square" rtlCol="0">
            <a:spAutoFit/>
          </a:bodyPr>
          <a:lstStyle/>
          <a:p>
            <a:r>
              <a:rPr lang="ja-JP" altLang="en-US" sz="800" dirty="0">
                <a:latin typeface="BIZ UDPゴシック" panose="020B0400000000000000" pitchFamily="50" charset="-128"/>
                <a:ea typeface="BIZ UDPゴシック" panose="020B0400000000000000" pitchFamily="50" charset="-128"/>
              </a:rPr>
              <a:t>大阪府保健医療調整本部・</a:t>
            </a:r>
            <a:r>
              <a:rPr lang="en-US" altLang="ja-JP" sz="800" dirty="0">
                <a:latin typeface="BIZ UDPゴシック" panose="020B0400000000000000" pitchFamily="50" charset="-128"/>
                <a:ea typeface="BIZ UDPゴシック" panose="020B0400000000000000" pitchFamily="50" charset="-128"/>
              </a:rPr>
              <a:t>DMAT</a:t>
            </a:r>
            <a:r>
              <a:rPr lang="ja-JP" altLang="en-US" sz="800" dirty="0">
                <a:latin typeface="BIZ UDPゴシック" panose="020B0400000000000000" pitchFamily="50" charset="-128"/>
                <a:ea typeface="BIZ UDPゴシック" panose="020B0400000000000000" pitchFamily="50" charset="-128"/>
              </a:rPr>
              <a:t>調整本部活動</a:t>
            </a:r>
          </a:p>
        </p:txBody>
      </p:sp>
      <p:sp>
        <p:nvSpPr>
          <p:cNvPr id="21" name="テキスト ボックス 20">
            <a:extLst>
              <a:ext uri="{FF2B5EF4-FFF2-40B4-BE49-F238E27FC236}">
                <a16:creationId xmlns:a16="http://schemas.microsoft.com/office/drawing/2014/main" id="{F7491F86-2D5D-43F2-B1A9-96648215CC7F}"/>
              </a:ext>
            </a:extLst>
          </p:cNvPr>
          <p:cNvSpPr txBox="1"/>
          <p:nvPr/>
        </p:nvSpPr>
        <p:spPr>
          <a:xfrm>
            <a:off x="4186352" y="3708649"/>
            <a:ext cx="1518364" cy="215444"/>
          </a:xfrm>
          <a:prstGeom prst="rect">
            <a:avLst/>
          </a:prstGeom>
          <a:noFill/>
        </p:spPr>
        <p:txBody>
          <a:bodyPr wrap="square" rtlCol="0">
            <a:spAutoFit/>
          </a:bodyPr>
          <a:lstStyle/>
          <a:p>
            <a:r>
              <a:rPr lang="ja-JP" altLang="en-US" sz="800" dirty="0">
                <a:latin typeface="BIZ UDPゴシック" panose="020B0400000000000000" pitchFamily="50" charset="-128"/>
                <a:ea typeface="BIZ UDPゴシック" panose="020B0400000000000000" pitchFamily="50" charset="-128"/>
              </a:rPr>
              <a:t>大阪府保健医療調整本部会議</a:t>
            </a:r>
          </a:p>
        </p:txBody>
      </p:sp>
      <p:sp>
        <p:nvSpPr>
          <p:cNvPr id="22" name="テキスト ボックス 21">
            <a:extLst>
              <a:ext uri="{FF2B5EF4-FFF2-40B4-BE49-F238E27FC236}">
                <a16:creationId xmlns:a16="http://schemas.microsoft.com/office/drawing/2014/main" id="{372E90CC-5569-4126-88CE-750D55F8A431}"/>
              </a:ext>
            </a:extLst>
          </p:cNvPr>
          <p:cNvSpPr txBox="1"/>
          <p:nvPr/>
        </p:nvSpPr>
        <p:spPr>
          <a:xfrm>
            <a:off x="6931638" y="3708649"/>
            <a:ext cx="2308645" cy="215444"/>
          </a:xfrm>
          <a:prstGeom prst="rect">
            <a:avLst/>
          </a:prstGeom>
          <a:noFill/>
        </p:spPr>
        <p:txBody>
          <a:bodyPr wrap="none" rtlCol="0">
            <a:spAutoFit/>
          </a:bodyPr>
          <a:lstStyle/>
          <a:p>
            <a:r>
              <a:rPr lang="ja-JP" altLang="en-US" sz="800" dirty="0">
                <a:latin typeface="BIZ UDPゴシック" panose="020B0400000000000000" pitchFamily="50" charset="-128"/>
                <a:ea typeface="BIZ UDPゴシック" panose="020B0400000000000000" pitchFamily="50" charset="-128"/>
              </a:rPr>
              <a:t>大阪府・他府県ドクターヘリによる患者搬送訓練</a:t>
            </a:r>
          </a:p>
        </p:txBody>
      </p:sp>
      <p:cxnSp>
        <p:nvCxnSpPr>
          <p:cNvPr id="14" name="直線コネクタ 13">
            <a:extLst>
              <a:ext uri="{FF2B5EF4-FFF2-40B4-BE49-F238E27FC236}">
                <a16:creationId xmlns:a16="http://schemas.microsoft.com/office/drawing/2014/main" id="{F4CE74AB-8A7B-422E-B7FD-4F9A69672245}"/>
              </a:ext>
            </a:extLst>
          </p:cNvPr>
          <p:cNvCxnSpPr>
            <a:cxnSpLocks/>
          </p:cNvCxnSpPr>
          <p:nvPr/>
        </p:nvCxnSpPr>
        <p:spPr>
          <a:xfrm>
            <a:off x="342059" y="1570891"/>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18" name="タイトル 2">
            <a:extLst>
              <a:ext uri="{FF2B5EF4-FFF2-40B4-BE49-F238E27FC236}">
                <a16:creationId xmlns:a16="http://schemas.microsoft.com/office/drawing/2014/main" id="{B38ACDF7-03FB-4ABA-B580-029B911F97DE}"/>
              </a:ext>
            </a:extLst>
          </p:cNvPr>
          <p:cNvSpPr txBox="1">
            <a:spLocks noChangeAspect="1"/>
          </p:cNvSpPr>
          <p:nvPr/>
        </p:nvSpPr>
        <p:spPr>
          <a:xfrm>
            <a:off x="2276285" y="538083"/>
            <a:ext cx="7231778" cy="664853"/>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実施概要⑤　</a:t>
            </a:r>
            <a:endParaRPr lang="ja-JP" altLang="en-US" sz="1800" b="1" dirty="0">
              <a:latin typeface="BIZ UDPゴシック" panose="020B0400000000000000" pitchFamily="50" charset="-128"/>
              <a:ea typeface="BIZ UDPゴシック" panose="020B0400000000000000" pitchFamily="50" charset="-128"/>
            </a:endParaRPr>
          </a:p>
        </p:txBody>
      </p:sp>
      <p:sp>
        <p:nvSpPr>
          <p:cNvPr id="20" name="タイトル 2">
            <a:extLst>
              <a:ext uri="{FF2B5EF4-FFF2-40B4-BE49-F238E27FC236}">
                <a16:creationId xmlns:a16="http://schemas.microsoft.com/office/drawing/2014/main" id="{954EB363-367E-4907-A231-7AEFFE952152}"/>
              </a:ext>
            </a:extLst>
          </p:cNvPr>
          <p:cNvSpPr txBox="1">
            <a:spLocks noChangeAspect="1"/>
          </p:cNvSpPr>
          <p:nvPr/>
        </p:nvSpPr>
        <p:spPr>
          <a:xfrm>
            <a:off x="1979299" y="928043"/>
            <a:ext cx="7755632" cy="664853"/>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600" dirty="0">
                <a:latin typeface="BIZ UDPゴシック" panose="020B0400000000000000" pitchFamily="50" charset="-128"/>
                <a:ea typeface="BIZ UDPゴシック" panose="020B0400000000000000" pitchFamily="50" charset="-128"/>
              </a:rPr>
              <a:t>近畿地方ＤＭＡＴブロック訓練</a:t>
            </a:r>
            <a:r>
              <a:rPr lang="en-US" altLang="zh-TW"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１１</a:t>
            </a:r>
            <a:r>
              <a:rPr lang="en-US" altLang="zh-TW" sz="2600" dirty="0">
                <a:latin typeface="BIZ UDPゴシック" panose="020B0400000000000000" pitchFamily="50" charset="-128"/>
                <a:ea typeface="BIZ UDPゴシック" panose="020B0400000000000000" pitchFamily="50" charset="-128"/>
              </a:rPr>
              <a:t>/</a:t>
            </a:r>
            <a:r>
              <a:rPr lang="en-US" altLang="ja-JP" sz="2600" dirty="0">
                <a:latin typeface="BIZ UDPゴシック" panose="020B0400000000000000" pitchFamily="50" charset="-128"/>
                <a:ea typeface="BIZ UDPゴシック" panose="020B0400000000000000" pitchFamily="50" charset="-128"/>
              </a:rPr>
              <a:t>8</a:t>
            </a:r>
            <a:r>
              <a:rPr lang="ja-JP" altLang="en-US" sz="2600" dirty="0">
                <a:latin typeface="BIZ UDPゴシック" panose="020B0400000000000000" pitchFamily="50" charset="-128"/>
                <a:ea typeface="BIZ UDPゴシック" panose="020B0400000000000000" pitchFamily="50" charset="-128"/>
              </a:rPr>
              <a:t>，</a:t>
            </a:r>
            <a:r>
              <a:rPr lang="en-US" altLang="ja-JP" sz="2600" dirty="0">
                <a:latin typeface="BIZ UDPゴシック" panose="020B0400000000000000" pitchFamily="50" charset="-128"/>
                <a:ea typeface="BIZ UDPゴシック" panose="020B0400000000000000" pitchFamily="50" charset="-128"/>
              </a:rPr>
              <a:t>9</a:t>
            </a:r>
            <a:r>
              <a:rPr lang="en-US" altLang="zh-TW" sz="2600" dirty="0">
                <a:latin typeface="BIZ UDPゴシック" panose="020B0400000000000000" pitchFamily="50" charset="-128"/>
                <a:ea typeface="BIZ UDPゴシック" panose="020B0400000000000000" pitchFamily="50" charset="-128"/>
              </a:rPr>
              <a:t>】</a:t>
            </a:r>
            <a:endParaRPr lang="ja-JP" altLang="en-US" sz="2600" dirty="0">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A3F42C48-204B-40E1-BC20-CB50A06B4E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324" y="985675"/>
            <a:ext cx="1731414" cy="585216"/>
          </a:xfrm>
          <a:prstGeom prst="rect">
            <a:avLst/>
          </a:prstGeom>
        </p:spPr>
      </p:pic>
      <p:sp>
        <p:nvSpPr>
          <p:cNvPr id="24" name="正方形/長方形 23">
            <a:extLst>
              <a:ext uri="{FF2B5EF4-FFF2-40B4-BE49-F238E27FC236}">
                <a16:creationId xmlns:a16="http://schemas.microsoft.com/office/drawing/2014/main" id="{317276AC-2DBB-447A-A325-9C4AFB45F1C3}"/>
              </a:ext>
            </a:extLst>
          </p:cNvPr>
          <p:cNvSpPr/>
          <p:nvPr/>
        </p:nvSpPr>
        <p:spPr>
          <a:xfrm>
            <a:off x="194165" y="470366"/>
            <a:ext cx="5061432" cy="1521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25" name="タイトル 2">
            <a:extLst>
              <a:ext uri="{FF2B5EF4-FFF2-40B4-BE49-F238E27FC236}">
                <a16:creationId xmlns:a16="http://schemas.microsoft.com/office/drawing/2014/main" id="{4A85546D-7400-4506-8CC4-D6AAC19ACF83}"/>
              </a:ext>
            </a:extLst>
          </p:cNvPr>
          <p:cNvSpPr txBox="1">
            <a:spLocks/>
          </p:cNvSpPr>
          <p:nvPr/>
        </p:nvSpPr>
        <p:spPr>
          <a:xfrm>
            <a:off x="518153" y="220834"/>
            <a:ext cx="5134673" cy="422103"/>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26" name="グラフィックス 25" descr="電球と歯車 単色塗りつぶし">
            <a:extLst>
              <a:ext uri="{FF2B5EF4-FFF2-40B4-BE49-F238E27FC236}">
                <a16:creationId xmlns:a16="http://schemas.microsoft.com/office/drawing/2014/main" id="{C9E0F8BD-1555-495B-90C7-0A7A8170AF0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0254" y="161448"/>
            <a:ext cx="432000" cy="425193"/>
          </a:xfrm>
          <a:prstGeom prst="rect">
            <a:avLst/>
          </a:prstGeom>
        </p:spPr>
      </p:pic>
      <p:sp>
        <p:nvSpPr>
          <p:cNvPr id="27" name="正方形/長方形 26">
            <a:extLst>
              <a:ext uri="{FF2B5EF4-FFF2-40B4-BE49-F238E27FC236}">
                <a16:creationId xmlns:a16="http://schemas.microsoft.com/office/drawing/2014/main" id="{2E11963C-04F4-4D25-8E8C-8A6454549306}"/>
              </a:ext>
            </a:extLst>
          </p:cNvPr>
          <p:cNvSpPr/>
          <p:nvPr/>
        </p:nvSpPr>
        <p:spPr>
          <a:xfrm>
            <a:off x="3291320" y="4053837"/>
            <a:ext cx="6216743" cy="2038116"/>
          </a:xfrm>
          <a:prstGeom prst="rect">
            <a:avLst/>
          </a:prstGeom>
          <a:solidFill>
            <a:schemeClr val="accent5">
              <a:lumMod val="20000"/>
              <a:lumOff val="8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46800" rIns="46800" rtlCol="0" anchor="t" anchorCtr="0"/>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訓練参加機関</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厚生労働省</a:t>
            </a:r>
            <a:r>
              <a:rPr lang="en-US" altLang="ja-JP" sz="1100" dirty="0">
                <a:latin typeface="BIZ UDPゴシック" panose="020B0400000000000000" pitchFamily="50" charset="-128"/>
                <a:ea typeface="BIZ UDPゴシック" panose="020B0400000000000000" pitchFamily="50" charset="-128"/>
              </a:rPr>
              <a:t>DMAT</a:t>
            </a:r>
            <a:r>
              <a:rPr lang="ja-JP" altLang="en-US" sz="1100" dirty="0">
                <a:latin typeface="BIZ UDPゴシック" panose="020B0400000000000000" pitchFamily="50" charset="-128"/>
                <a:ea typeface="BIZ UDPゴシック" panose="020B0400000000000000" pitchFamily="50" charset="-128"/>
              </a:rPr>
              <a:t>事務局、関西広域連合、大阪府、大阪市、堺市、保健所、消防機関、府内災害拠点病院（</a:t>
            </a:r>
            <a:r>
              <a:rPr lang="en-US" altLang="ja-JP" sz="1100" dirty="0">
                <a:latin typeface="BIZ UDPゴシック" panose="020B0400000000000000" pitchFamily="50" charset="-128"/>
                <a:ea typeface="BIZ UDPゴシック" panose="020B0400000000000000" pitchFamily="50" charset="-128"/>
              </a:rPr>
              <a:t>18</a:t>
            </a:r>
            <a:r>
              <a:rPr lang="ja-JP" altLang="en-US" sz="1100" dirty="0">
                <a:latin typeface="BIZ UDPゴシック" panose="020B0400000000000000" pitchFamily="50" charset="-128"/>
                <a:ea typeface="BIZ UDPゴシック" panose="020B0400000000000000" pitchFamily="50" charset="-128"/>
              </a:rPr>
              <a:t>か所）、府内病院（</a:t>
            </a:r>
            <a:r>
              <a:rPr lang="en-US" altLang="ja-JP" sz="1100" dirty="0">
                <a:latin typeface="BIZ UDPゴシック" panose="020B0400000000000000" pitchFamily="50" charset="-128"/>
                <a:ea typeface="BIZ UDPゴシック" panose="020B0400000000000000" pitchFamily="50" charset="-128"/>
              </a:rPr>
              <a:t>14</a:t>
            </a:r>
            <a:r>
              <a:rPr lang="ja-JP" altLang="en-US" sz="1100" dirty="0">
                <a:latin typeface="BIZ UDPゴシック" panose="020B0400000000000000" pitchFamily="50" charset="-128"/>
                <a:ea typeface="BIZ UDPゴシック" panose="020B0400000000000000" pitchFamily="50" charset="-128"/>
              </a:rPr>
              <a:t>か所）、大阪府医師会、大阪府歯科医師会、大阪府薬剤師会、大阪府看護協会、大阪府栄養士会、大阪府臨床工学技士会、日本赤十字社大阪府支部、大阪府医薬品卸協同組合、大阪府大規模災害リハビリテーション支援関連団体協議会、国立研究開発法人防災科学技術研究所、</a:t>
            </a:r>
            <a:r>
              <a:rPr lang="en-US" altLang="ja-JP" sz="1100" dirty="0">
                <a:latin typeface="BIZ UDPゴシック" panose="020B0400000000000000" pitchFamily="50" charset="-128"/>
                <a:ea typeface="BIZ UDPゴシック" panose="020B0400000000000000" pitchFamily="50" charset="-128"/>
              </a:rPr>
              <a:t>2025</a:t>
            </a:r>
            <a:r>
              <a:rPr lang="ja-JP" altLang="en-US" sz="1100" dirty="0">
                <a:latin typeface="BIZ UDPゴシック" panose="020B0400000000000000" pitchFamily="50" charset="-128"/>
                <a:ea typeface="BIZ UDPゴシック" panose="020B0400000000000000" pitchFamily="50" charset="-128"/>
              </a:rPr>
              <a:t>年日本国際博覧会協会、学校法人ヒラタ学園 等</a:t>
            </a:r>
          </a:p>
          <a:p>
            <a:endParaRPr lang="ja-JP" altLang="en-US" sz="1100" dirty="0">
              <a:latin typeface="BIZ UDPゴシック" panose="020B0400000000000000" pitchFamily="50" charset="-128"/>
              <a:ea typeface="BIZ UDPゴシック" panose="020B0400000000000000" pitchFamily="50" charset="-128"/>
            </a:endParaRPr>
          </a:p>
          <a:p>
            <a:pPr marL="92075" indent="-92075"/>
            <a:r>
              <a:rPr lang="ja-JP" altLang="en-US" sz="1100" dirty="0">
                <a:latin typeface="BIZ UDPゴシック" panose="020B0400000000000000" pitchFamily="50" charset="-128"/>
                <a:ea typeface="BIZ UDPゴシック" panose="020B0400000000000000" pitchFamily="50" charset="-128"/>
              </a:rPr>
              <a:t>●万博開催中に上町断層帯地震（直下型地震）が発生したことを想定し、ブラインド型の実動及び机上による医療活動訓練を実施。近畿各府県から参加した</a:t>
            </a:r>
            <a:r>
              <a:rPr lang="en-US" altLang="ja-JP" sz="1100" dirty="0">
                <a:latin typeface="BIZ UDPゴシック" panose="020B0400000000000000" pitchFamily="50" charset="-128"/>
                <a:ea typeface="BIZ UDPゴシック" panose="020B0400000000000000" pitchFamily="50" charset="-128"/>
              </a:rPr>
              <a:t>DMAT</a:t>
            </a:r>
            <a:r>
              <a:rPr lang="ja-JP" altLang="en-US" sz="1100" dirty="0">
                <a:latin typeface="BIZ UDPゴシック" panose="020B0400000000000000" pitchFamily="50" charset="-128"/>
                <a:ea typeface="BIZ UDPゴシック" panose="020B0400000000000000" pitchFamily="50" charset="-128"/>
              </a:rPr>
              <a:t>隊（</a:t>
            </a:r>
            <a:r>
              <a:rPr lang="en-US" altLang="ja-JP" sz="1100" dirty="0">
                <a:latin typeface="BIZ UDPゴシック" panose="020B0400000000000000" pitchFamily="50" charset="-128"/>
                <a:ea typeface="BIZ UDPゴシック" panose="020B0400000000000000" pitchFamily="50" charset="-128"/>
              </a:rPr>
              <a:t>55</a:t>
            </a:r>
            <a:r>
              <a:rPr lang="ja-JP" altLang="en-US" sz="1100" dirty="0">
                <a:latin typeface="BIZ UDPゴシック" panose="020B0400000000000000" pitchFamily="50" charset="-128"/>
                <a:ea typeface="BIZ UDPゴシック" panose="020B0400000000000000" pitchFamily="50" charset="-128"/>
              </a:rPr>
              <a:t>チーム）の大阪府庁や各医療機関への派遣や、各行政機関や各種団体等との連携・情報共有等を実施した。</a:t>
            </a:r>
            <a:endParaRPr lang="en-US" altLang="ja-JP" sz="9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C6236682-067E-49E0-B666-A62B21AB66C4}"/>
              </a:ext>
            </a:extLst>
          </p:cNvPr>
          <p:cNvSpPr txBox="1"/>
          <p:nvPr/>
        </p:nvSpPr>
        <p:spPr>
          <a:xfrm>
            <a:off x="1164884" y="6124184"/>
            <a:ext cx="1233433" cy="215444"/>
          </a:xfrm>
          <a:prstGeom prst="rect">
            <a:avLst/>
          </a:prstGeom>
          <a:noFill/>
        </p:spPr>
        <p:txBody>
          <a:bodyPr wrap="square" rtlCol="0">
            <a:spAutoFit/>
          </a:bodyPr>
          <a:lstStyle/>
          <a:p>
            <a:r>
              <a:rPr lang="ja-JP" altLang="en-US" sz="800" dirty="0">
                <a:latin typeface="BIZ UDPゴシック" panose="020B0400000000000000" pitchFamily="50" charset="-128"/>
                <a:ea typeface="BIZ UDPゴシック" panose="020B0400000000000000" pitchFamily="50" charset="-128"/>
              </a:rPr>
              <a:t>訓練振り返り・講評</a:t>
            </a:r>
          </a:p>
        </p:txBody>
      </p:sp>
      <p:pic>
        <p:nvPicPr>
          <p:cNvPr id="8" name="図 7">
            <a:extLst>
              <a:ext uri="{FF2B5EF4-FFF2-40B4-BE49-F238E27FC236}">
                <a16:creationId xmlns:a16="http://schemas.microsoft.com/office/drawing/2014/main" id="{83F654EB-CBCE-4A74-AD28-AA7816CC4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5451" y="4053837"/>
            <a:ext cx="2725590" cy="2049824"/>
          </a:xfrm>
          <a:prstGeom prst="rect">
            <a:avLst/>
          </a:prstGeom>
        </p:spPr>
      </p:pic>
      <p:pic>
        <p:nvPicPr>
          <p:cNvPr id="12" name="図 11">
            <a:extLst>
              <a:ext uri="{FF2B5EF4-FFF2-40B4-BE49-F238E27FC236}">
                <a16:creationId xmlns:a16="http://schemas.microsoft.com/office/drawing/2014/main" id="{5F009E2A-E56B-4370-B849-5E0DB0B0F2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5451" y="1658825"/>
            <a:ext cx="2725590" cy="1969306"/>
          </a:xfrm>
          <a:prstGeom prst="rect">
            <a:avLst/>
          </a:prstGeom>
        </p:spPr>
      </p:pic>
      <p:pic>
        <p:nvPicPr>
          <p:cNvPr id="3" name="図 2">
            <a:extLst>
              <a:ext uri="{FF2B5EF4-FFF2-40B4-BE49-F238E27FC236}">
                <a16:creationId xmlns:a16="http://schemas.microsoft.com/office/drawing/2014/main" id="{9887775A-36D6-4581-ACE6-11907461E4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99979" y="1651411"/>
            <a:ext cx="2702656" cy="1984133"/>
          </a:xfrm>
          <a:prstGeom prst="rect">
            <a:avLst/>
          </a:prstGeom>
        </p:spPr>
      </p:pic>
      <p:pic>
        <p:nvPicPr>
          <p:cNvPr id="28" name="図 27">
            <a:extLst>
              <a:ext uri="{FF2B5EF4-FFF2-40B4-BE49-F238E27FC236}">
                <a16:creationId xmlns:a16="http://schemas.microsoft.com/office/drawing/2014/main" id="{625086E3-75CB-4366-9726-862DE53A6BF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33564" y="1658824"/>
            <a:ext cx="3380472" cy="1976719"/>
          </a:xfrm>
          <a:prstGeom prst="rect">
            <a:avLst/>
          </a:prstGeom>
        </p:spPr>
      </p:pic>
      <p:sp>
        <p:nvSpPr>
          <p:cNvPr id="33" name="スライド番号プレースホルダー 14">
            <a:extLst>
              <a:ext uri="{FF2B5EF4-FFF2-40B4-BE49-F238E27FC236}">
                <a16:creationId xmlns:a16="http://schemas.microsoft.com/office/drawing/2014/main" id="{FC776746-67B7-421C-AA96-A97C6E14D350}"/>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52</a:t>
            </a:fld>
            <a:endParaRPr lang="ja-JP" altLang="en-US"/>
          </a:p>
        </p:txBody>
      </p:sp>
    </p:spTree>
    <p:extLst>
      <p:ext uri="{BB962C8B-B14F-4D97-AF65-F5344CB8AC3E}">
        <p14:creationId xmlns:p14="http://schemas.microsoft.com/office/powerpoint/2010/main" val="4107536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A939AA2B-D84C-4B70-AC01-D16D27F9FD82}"/>
              </a:ext>
            </a:extLst>
          </p:cNvPr>
          <p:cNvSpPr txBox="1"/>
          <p:nvPr/>
        </p:nvSpPr>
        <p:spPr>
          <a:xfrm>
            <a:off x="1130442" y="4007827"/>
            <a:ext cx="1415772" cy="215444"/>
          </a:xfrm>
          <a:prstGeom prst="rect">
            <a:avLst/>
          </a:prstGeom>
          <a:noFill/>
        </p:spPr>
        <p:txBody>
          <a:bodyPr wrap="none" rtlCol="0">
            <a:spAutoFit/>
          </a:bodyPr>
          <a:lstStyle/>
          <a:p>
            <a:r>
              <a:rPr lang="ja-JP" altLang="en-US" sz="800" dirty="0">
                <a:latin typeface="BIZ UDPゴシック" panose="020B0400000000000000" pitchFamily="50" charset="-128"/>
                <a:ea typeface="BIZ UDPゴシック" panose="020B0400000000000000" pitchFamily="50" charset="-128"/>
              </a:rPr>
              <a:t>各機関参加による討議状況</a:t>
            </a:r>
          </a:p>
        </p:txBody>
      </p:sp>
      <p:sp>
        <p:nvSpPr>
          <p:cNvPr id="21" name="テキスト ボックス 20">
            <a:extLst>
              <a:ext uri="{FF2B5EF4-FFF2-40B4-BE49-F238E27FC236}">
                <a16:creationId xmlns:a16="http://schemas.microsoft.com/office/drawing/2014/main" id="{F7491F86-2D5D-43F2-B1A9-96648215CC7F}"/>
              </a:ext>
            </a:extLst>
          </p:cNvPr>
          <p:cNvSpPr txBox="1"/>
          <p:nvPr/>
        </p:nvSpPr>
        <p:spPr>
          <a:xfrm>
            <a:off x="4117098" y="4007827"/>
            <a:ext cx="1415772" cy="215444"/>
          </a:xfrm>
          <a:prstGeom prst="rect">
            <a:avLst/>
          </a:prstGeom>
          <a:noFill/>
        </p:spPr>
        <p:txBody>
          <a:bodyPr wrap="none" rtlCol="0">
            <a:spAutoFit/>
          </a:bodyPr>
          <a:lstStyle/>
          <a:p>
            <a:r>
              <a:rPr lang="ja-JP" altLang="en-US" sz="800" dirty="0">
                <a:latin typeface="BIZ UDPゴシック" panose="020B0400000000000000" pitchFamily="50" charset="-128"/>
                <a:ea typeface="BIZ UDPゴシック" panose="020B0400000000000000" pitchFamily="50" charset="-128"/>
              </a:rPr>
              <a:t>担当者による調整案の説明</a:t>
            </a:r>
          </a:p>
        </p:txBody>
      </p:sp>
      <p:sp>
        <p:nvSpPr>
          <p:cNvPr id="22" name="テキスト ボックス 21">
            <a:extLst>
              <a:ext uri="{FF2B5EF4-FFF2-40B4-BE49-F238E27FC236}">
                <a16:creationId xmlns:a16="http://schemas.microsoft.com/office/drawing/2014/main" id="{372E90CC-5569-4126-88CE-750D55F8A431}"/>
              </a:ext>
            </a:extLst>
          </p:cNvPr>
          <p:cNvSpPr txBox="1"/>
          <p:nvPr/>
        </p:nvSpPr>
        <p:spPr>
          <a:xfrm>
            <a:off x="675580" y="6296347"/>
            <a:ext cx="2236510" cy="215444"/>
          </a:xfrm>
          <a:prstGeom prst="rect">
            <a:avLst/>
          </a:prstGeom>
          <a:noFill/>
        </p:spPr>
        <p:txBody>
          <a:bodyPr wrap="none" rtlCol="0">
            <a:spAutoFit/>
          </a:bodyPr>
          <a:lstStyle/>
          <a:p>
            <a:r>
              <a:rPr lang="ja-JP" altLang="en-US" sz="800" dirty="0">
                <a:latin typeface="BIZ UDPゴシック" panose="020B0400000000000000" pitchFamily="50" charset="-128"/>
                <a:ea typeface="BIZ UDPゴシック" panose="020B0400000000000000" pitchFamily="50" charset="-128"/>
              </a:rPr>
              <a:t>想定を共有し、関係機関で課題について議論</a:t>
            </a:r>
          </a:p>
        </p:txBody>
      </p:sp>
      <p:cxnSp>
        <p:nvCxnSpPr>
          <p:cNvPr id="14" name="直線コネクタ 13">
            <a:extLst>
              <a:ext uri="{FF2B5EF4-FFF2-40B4-BE49-F238E27FC236}">
                <a16:creationId xmlns:a16="http://schemas.microsoft.com/office/drawing/2014/main" id="{F4CE74AB-8A7B-422E-B7FD-4F9A69672245}"/>
              </a:ext>
            </a:extLst>
          </p:cNvPr>
          <p:cNvCxnSpPr>
            <a:cxnSpLocks/>
          </p:cNvCxnSpPr>
          <p:nvPr/>
        </p:nvCxnSpPr>
        <p:spPr>
          <a:xfrm>
            <a:off x="342059" y="1570891"/>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18" name="タイトル 2">
            <a:extLst>
              <a:ext uri="{FF2B5EF4-FFF2-40B4-BE49-F238E27FC236}">
                <a16:creationId xmlns:a16="http://schemas.microsoft.com/office/drawing/2014/main" id="{B38ACDF7-03FB-4ABA-B580-029B911F97DE}"/>
              </a:ext>
            </a:extLst>
          </p:cNvPr>
          <p:cNvSpPr txBox="1">
            <a:spLocks noChangeAspect="1"/>
          </p:cNvSpPr>
          <p:nvPr/>
        </p:nvSpPr>
        <p:spPr>
          <a:xfrm>
            <a:off x="2276285" y="538083"/>
            <a:ext cx="7231778" cy="664853"/>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1800" dirty="0">
                <a:latin typeface="BIZ UDPゴシック" panose="020B0400000000000000" pitchFamily="50" charset="-128"/>
                <a:ea typeface="BIZ UDPゴシック" panose="020B0400000000000000" pitchFamily="50" charset="-128"/>
              </a:rPr>
              <a:t>安全・安心な万博開催に向けた各種訓練の実施　実施概要⑥　</a:t>
            </a:r>
            <a:endParaRPr lang="ja-JP" altLang="en-US" sz="1800" b="1" dirty="0">
              <a:latin typeface="BIZ UDPゴシック" panose="020B0400000000000000" pitchFamily="50" charset="-128"/>
              <a:ea typeface="BIZ UDPゴシック" panose="020B0400000000000000" pitchFamily="50" charset="-128"/>
            </a:endParaRPr>
          </a:p>
        </p:txBody>
      </p:sp>
      <p:sp>
        <p:nvSpPr>
          <p:cNvPr id="20" name="タイトル 2">
            <a:extLst>
              <a:ext uri="{FF2B5EF4-FFF2-40B4-BE49-F238E27FC236}">
                <a16:creationId xmlns:a16="http://schemas.microsoft.com/office/drawing/2014/main" id="{954EB363-367E-4907-A231-7AEFFE952152}"/>
              </a:ext>
            </a:extLst>
          </p:cNvPr>
          <p:cNvSpPr txBox="1">
            <a:spLocks noChangeAspect="1"/>
          </p:cNvSpPr>
          <p:nvPr/>
        </p:nvSpPr>
        <p:spPr>
          <a:xfrm>
            <a:off x="1979299" y="928043"/>
            <a:ext cx="7755632" cy="664853"/>
          </a:xfrm>
          <a:prstGeom prst="rect">
            <a:avLst/>
          </a:prstGeom>
        </p:spPr>
        <p:txBody>
          <a:bodyPr vert="horz" wrap="square" lIns="91440" tIns="45720" rIns="91440" bIns="45720" rtlCol="0" anchor="ctr">
            <a:noAutofit/>
          </a:bodyPr>
          <a:lst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a:lstStyle>
          <a:p>
            <a:pPr algn="r"/>
            <a:r>
              <a:rPr lang="ja-JP" altLang="en-US" sz="2600" dirty="0">
                <a:latin typeface="BIZ UDPゴシック" panose="020B0400000000000000" pitchFamily="50" charset="-128"/>
                <a:ea typeface="BIZ UDPゴシック" panose="020B0400000000000000" pitchFamily="50" charset="-128"/>
              </a:rPr>
              <a:t>協会・府・市合同図上訓練</a:t>
            </a:r>
            <a:r>
              <a:rPr lang="en-US" altLang="zh-TW"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１１</a:t>
            </a:r>
            <a:r>
              <a:rPr lang="en-US" altLang="zh-TW" sz="2600" dirty="0">
                <a:latin typeface="BIZ UDPゴシック" panose="020B0400000000000000" pitchFamily="50" charset="-128"/>
                <a:ea typeface="BIZ UDPゴシック" panose="020B0400000000000000" pitchFamily="50" charset="-128"/>
              </a:rPr>
              <a:t>/</a:t>
            </a:r>
            <a:r>
              <a:rPr lang="ja-JP" altLang="en-US" sz="2600" dirty="0">
                <a:latin typeface="BIZ UDPゴシック" panose="020B0400000000000000" pitchFamily="50" charset="-128"/>
                <a:ea typeface="BIZ UDPゴシック" panose="020B0400000000000000" pitchFamily="50" charset="-128"/>
              </a:rPr>
              <a:t>１３</a:t>
            </a:r>
            <a:r>
              <a:rPr lang="en-US" altLang="zh-TW" sz="2600" dirty="0">
                <a:latin typeface="BIZ UDPゴシック" panose="020B0400000000000000" pitchFamily="50" charset="-128"/>
                <a:ea typeface="BIZ UDPゴシック" panose="020B0400000000000000" pitchFamily="50" charset="-128"/>
              </a:rPr>
              <a:t>】</a:t>
            </a:r>
            <a:endParaRPr lang="ja-JP" altLang="en-US" sz="2600" dirty="0">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A3F42C48-204B-40E1-BC20-CB50A06B4E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324" y="985675"/>
            <a:ext cx="1731414" cy="585216"/>
          </a:xfrm>
          <a:prstGeom prst="rect">
            <a:avLst/>
          </a:prstGeom>
        </p:spPr>
      </p:pic>
      <p:sp>
        <p:nvSpPr>
          <p:cNvPr id="24" name="正方形/長方形 23">
            <a:extLst>
              <a:ext uri="{FF2B5EF4-FFF2-40B4-BE49-F238E27FC236}">
                <a16:creationId xmlns:a16="http://schemas.microsoft.com/office/drawing/2014/main" id="{317276AC-2DBB-447A-A325-9C4AFB45F1C3}"/>
              </a:ext>
            </a:extLst>
          </p:cNvPr>
          <p:cNvSpPr/>
          <p:nvPr/>
        </p:nvSpPr>
        <p:spPr>
          <a:xfrm>
            <a:off x="194165" y="470366"/>
            <a:ext cx="5061432" cy="1521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25" name="タイトル 2">
            <a:extLst>
              <a:ext uri="{FF2B5EF4-FFF2-40B4-BE49-F238E27FC236}">
                <a16:creationId xmlns:a16="http://schemas.microsoft.com/office/drawing/2014/main" id="{4A85546D-7400-4506-8CC4-D6AAC19ACF83}"/>
              </a:ext>
            </a:extLst>
          </p:cNvPr>
          <p:cNvSpPr txBox="1">
            <a:spLocks/>
          </p:cNvSpPr>
          <p:nvPr/>
        </p:nvSpPr>
        <p:spPr>
          <a:xfrm>
            <a:off x="518153" y="220834"/>
            <a:ext cx="5134673" cy="422103"/>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26" name="グラフィックス 25" descr="電球と歯車 単色塗りつぶし">
            <a:extLst>
              <a:ext uri="{FF2B5EF4-FFF2-40B4-BE49-F238E27FC236}">
                <a16:creationId xmlns:a16="http://schemas.microsoft.com/office/drawing/2014/main" id="{C9E0F8BD-1555-495B-90C7-0A7A8170AF0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0254" y="161448"/>
            <a:ext cx="432000" cy="425193"/>
          </a:xfrm>
          <a:prstGeom prst="rect">
            <a:avLst/>
          </a:prstGeom>
        </p:spPr>
      </p:pic>
      <p:sp>
        <p:nvSpPr>
          <p:cNvPr id="27" name="正方形/長方形 26">
            <a:extLst>
              <a:ext uri="{FF2B5EF4-FFF2-40B4-BE49-F238E27FC236}">
                <a16:creationId xmlns:a16="http://schemas.microsoft.com/office/drawing/2014/main" id="{2E11963C-04F4-4D25-8E8C-8A6454549306}"/>
              </a:ext>
            </a:extLst>
          </p:cNvPr>
          <p:cNvSpPr/>
          <p:nvPr/>
        </p:nvSpPr>
        <p:spPr>
          <a:xfrm>
            <a:off x="6537952" y="1777490"/>
            <a:ext cx="2921139" cy="4521932"/>
          </a:xfrm>
          <a:prstGeom prst="rect">
            <a:avLst/>
          </a:prstGeom>
          <a:solidFill>
            <a:schemeClr val="accent5">
              <a:lumMod val="20000"/>
              <a:lumOff val="8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46800" rIns="46800" rtlCol="0" anchor="t" anchorCtr="0"/>
          <a:lstStyle/>
          <a:p>
            <a:r>
              <a:rPr lang="en-US" altLang="ja-JP" sz="9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訓練概要</a:t>
            </a:r>
            <a:r>
              <a:rPr lang="en-US" altLang="ja-JP" sz="1100" dirty="0">
                <a:latin typeface="BIZ UDPゴシック" panose="020B0400000000000000" pitchFamily="50" charset="-128"/>
                <a:ea typeface="BIZ UDPゴシック" panose="020B0400000000000000" pitchFamily="50" charset="-128"/>
              </a:rPr>
              <a:t>】</a:t>
            </a: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訓練参加機関</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大阪府危機管理室、大阪府健康医療部、</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大阪市危機管理室、大阪市建設局、</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大阪港湾局、大阪府市万博推進局、</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博覧会協会、大阪府警察、大阪市消防局、</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関西広域連合、近畿運輸局、</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自衛隊大阪地方協力本部、陸自第</a:t>
            </a:r>
            <a:r>
              <a:rPr lang="en-US" altLang="ja-JP" sz="1100" dirty="0">
                <a:latin typeface="BIZ UDPゴシック" panose="020B0400000000000000" pitchFamily="50" charset="-128"/>
                <a:ea typeface="BIZ UDPゴシック" panose="020B0400000000000000" pitchFamily="50" charset="-128"/>
              </a:rPr>
              <a:t>3</a:t>
            </a:r>
            <a:r>
              <a:rPr lang="ja-JP" altLang="en-US" sz="1100" dirty="0">
                <a:latin typeface="BIZ UDPゴシック" panose="020B0400000000000000" pitchFamily="50" charset="-128"/>
                <a:ea typeface="BIZ UDPゴシック" panose="020B0400000000000000" pitchFamily="50" charset="-128"/>
              </a:rPr>
              <a:t>師団、</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第</a:t>
            </a:r>
            <a:r>
              <a:rPr lang="en-US" altLang="ja-JP" sz="1100" dirty="0">
                <a:latin typeface="BIZ UDPゴシック" panose="020B0400000000000000" pitchFamily="50" charset="-128"/>
                <a:ea typeface="BIZ UDPゴシック" panose="020B0400000000000000" pitchFamily="50" charset="-128"/>
              </a:rPr>
              <a:t>5</a:t>
            </a:r>
            <a:r>
              <a:rPr lang="ja-JP" altLang="en-US" sz="1100" dirty="0">
                <a:latin typeface="BIZ UDPゴシック" panose="020B0400000000000000" pitchFamily="50" charset="-128"/>
                <a:ea typeface="BIZ UDPゴシック" panose="020B0400000000000000" pitchFamily="50" charset="-128"/>
              </a:rPr>
              <a:t>管区海上保安本部、阪神高速、</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大阪メトロ、大阪バス協会、関西電力送配電、</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大阪急性期総合医療センター</a:t>
            </a:r>
            <a:endParaRPr lang="en-US" altLang="ja-JP" sz="1100" dirty="0">
              <a:latin typeface="BIZ UDPゴシック" panose="020B0400000000000000" pitchFamily="50" charset="-128"/>
              <a:ea typeface="BIZ UDPゴシック" panose="020B0400000000000000" pitchFamily="50" charset="-128"/>
            </a:endParaRPr>
          </a:p>
          <a:p>
            <a:pPr marL="92075"/>
            <a:endParaRPr lang="en-US" altLang="ja-JP" sz="1100" dirty="0">
              <a:latin typeface="BIZ UDPゴシック" panose="020B0400000000000000" pitchFamily="50" charset="-128"/>
              <a:ea typeface="BIZ UDPゴシック" panose="020B0400000000000000" pitchFamily="50" charset="-128"/>
            </a:endParaRPr>
          </a:p>
          <a:p>
            <a:pPr marL="92075"/>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オブザーバー参加</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在大阪英国総領事館、カナダ大使館、</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在愛知カナダ総領事館、</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オーストラリア領事館、</a:t>
            </a:r>
            <a:endParaRPr lang="en-US" altLang="ja-JP" sz="11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オーストラリアパビリオン</a:t>
            </a:r>
            <a:endParaRPr lang="en-US" altLang="ja-JP" sz="1100" dirty="0">
              <a:latin typeface="BIZ UDPゴシック" panose="020B0400000000000000" pitchFamily="50" charset="-128"/>
              <a:ea typeface="BIZ UDPゴシック" panose="020B0400000000000000" pitchFamily="50" charset="-128"/>
            </a:endParaRPr>
          </a:p>
          <a:p>
            <a:endParaRPr lang="ja-JP" altLang="en-US" sz="1100" dirty="0">
              <a:latin typeface="BIZ UDPゴシック" panose="020B0400000000000000" pitchFamily="50" charset="-128"/>
              <a:ea typeface="BIZ UDPゴシック" panose="020B0400000000000000" pitchFamily="50" charset="-128"/>
            </a:endParaRPr>
          </a:p>
          <a:p>
            <a:pPr marL="92075" indent="-92075"/>
            <a:r>
              <a:rPr lang="ja-JP" altLang="en-US" sz="1100" dirty="0">
                <a:latin typeface="BIZ UDPゴシック" panose="020B0400000000000000" pitchFamily="50" charset="-128"/>
                <a:ea typeface="BIZ UDPゴシック" panose="020B0400000000000000" pitchFamily="50" charset="-128"/>
              </a:rPr>
              <a:t>●多数関係機関が一堂に会し約９０名参加で訓練を実施。課題に対して「議論形式」にて、関係各機関から意見いただき、博覧会開催中の情報共有方法、帰宅支援における雑踏対策も考慮した来場者案内、府域全体の被災状況を考慮した不測事態への対応等を議論した。</a:t>
            </a:r>
            <a:endParaRPr lang="en-US" altLang="ja-JP" sz="1100" dirty="0">
              <a:latin typeface="BIZ UDPゴシック" panose="020B0400000000000000" pitchFamily="50" charset="-128"/>
              <a:ea typeface="BIZ UDPゴシック" panose="020B0400000000000000" pitchFamily="50" charset="-128"/>
            </a:endParaRPr>
          </a:p>
          <a:p>
            <a:pPr marL="92075" indent="-92075"/>
            <a:r>
              <a:rPr lang="ja-JP" altLang="en-US" sz="1100" dirty="0">
                <a:latin typeface="BIZ UDPゴシック" panose="020B0400000000000000" pitchFamily="50" charset="-128"/>
                <a:ea typeface="BIZ UDPゴシック" panose="020B0400000000000000" pitchFamily="50" charset="-128"/>
              </a:rPr>
              <a:t>　今後は訓練を通じて得られた気づき・成果を踏まえて、マニュアルを深化する予定。</a:t>
            </a:r>
            <a:endParaRPr lang="en-US" altLang="ja-JP" sz="9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C6236682-067E-49E0-B666-A62B21AB66C4}"/>
              </a:ext>
            </a:extLst>
          </p:cNvPr>
          <p:cNvSpPr txBox="1"/>
          <p:nvPr/>
        </p:nvSpPr>
        <p:spPr>
          <a:xfrm>
            <a:off x="4199322" y="6296347"/>
            <a:ext cx="1415772" cy="215444"/>
          </a:xfrm>
          <a:prstGeom prst="rect">
            <a:avLst/>
          </a:prstGeom>
          <a:noFill/>
        </p:spPr>
        <p:txBody>
          <a:bodyPr wrap="none" rtlCol="0">
            <a:spAutoFit/>
          </a:bodyPr>
          <a:lstStyle/>
          <a:p>
            <a:r>
              <a:rPr lang="ja-JP" altLang="en-US" sz="800" dirty="0">
                <a:latin typeface="BIZ UDPゴシック" panose="020B0400000000000000" pitchFamily="50" charset="-128"/>
                <a:ea typeface="BIZ UDPゴシック" panose="020B0400000000000000" pitchFamily="50" charset="-128"/>
              </a:rPr>
              <a:t>松井危機管理監による講評</a:t>
            </a:r>
          </a:p>
        </p:txBody>
      </p:sp>
      <p:pic>
        <p:nvPicPr>
          <p:cNvPr id="30" name="図 29">
            <a:extLst>
              <a:ext uri="{FF2B5EF4-FFF2-40B4-BE49-F238E27FC236}">
                <a16:creationId xmlns:a16="http://schemas.microsoft.com/office/drawing/2014/main" id="{13DF4781-61AE-44CC-BDFD-BF390E4480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427" y="1788152"/>
            <a:ext cx="2956816" cy="2219136"/>
          </a:xfrm>
          <a:prstGeom prst="rect">
            <a:avLst/>
          </a:prstGeom>
        </p:spPr>
      </p:pic>
      <p:pic>
        <p:nvPicPr>
          <p:cNvPr id="32" name="図 31">
            <a:extLst>
              <a:ext uri="{FF2B5EF4-FFF2-40B4-BE49-F238E27FC236}">
                <a16:creationId xmlns:a16="http://schemas.microsoft.com/office/drawing/2014/main" id="{52E0E845-84F4-46BA-BC2A-2CC3B01E33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3604" y="1777490"/>
            <a:ext cx="2962913" cy="2219136"/>
          </a:xfrm>
          <a:prstGeom prst="rect">
            <a:avLst/>
          </a:prstGeom>
        </p:spPr>
      </p:pic>
      <p:pic>
        <p:nvPicPr>
          <p:cNvPr id="33" name="図 32">
            <a:extLst>
              <a:ext uri="{FF2B5EF4-FFF2-40B4-BE49-F238E27FC236}">
                <a16:creationId xmlns:a16="http://schemas.microsoft.com/office/drawing/2014/main" id="{446AC08C-D3BA-4798-8158-9DE676BE65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3604" y="4258827"/>
            <a:ext cx="2920237" cy="2030144"/>
          </a:xfrm>
          <a:prstGeom prst="rect">
            <a:avLst/>
          </a:prstGeom>
        </p:spPr>
      </p:pic>
      <p:pic>
        <p:nvPicPr>
          <p:cNvPr id="34" name="図 33">
            <a:extLst>
              <a:ext uri="{FF2B5EF4-FFF2-40B4-BE49-F238E27FC236}">
                <a16:creationId xmlns:a16="http://schemas.microsoft.com/office/drawing/2014/main" id="{BA01F733-4702-4361-BC05-B9BC04D0C0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5427" y="4281560"/>
            <a:ext cx="2987299" cy="2024047"/>
          </a:xfrm>
          <a:prstGeom prst="rect">
            <a:avLst/>
          </a:prstGeom>
        </p:spPr>
      </p:pic>
      <p:sp>
        <p:nvSpPr>
          <p:cNvPr id="35" name="スライド番号プレースホルダー 14">
            <a:extLst>
              <a:ext uri="{FF2B5EF4-FFF2-40B4-BE49-F238E27FC236}">
                <a16:creationId xmlns:a16="http://schemas.microsoft.com/office/drawing/2014/main" id="{DC90640D-B985-4463-BA84-D76A3FC91BDC}"/>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53</a:t>
            </a:fld>
            <a:endParaRPr lang="ja-JP" altLang="en-US"/>
          </a:p>
        </p:txBody>
      </p:sp>
    </p:spTree>
    <p:extLst>
      <p:ext uri="{BB962C8B-B14F-4D97-AF65-F5344CB8AC3E}">
        <p14:creationId xmlns:p14="http://schemas.microsoft.com/office/powerpoint/2010/main" val="4091904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164738" y="829487"/>
            <a:ext cx="7632000" cy="704864"/>
          </a:xfrm>
        </p:spPr>
        <p:txBody>
          <a:bodyPr wrap="square" anchor="ctr">
            <a:noAutofit/>
          </a:bodyPr>
          <a:lstStyle/>
          <a:p>
            <a:r>
              <a:rPr lang="ja-JP" altLang="en-US" sz="2800" spc="-60" dirty="0">
                <a:latin typeface="BIZ UDPゴシック" panose="020B0400000000000000" pitchFamily="50" charset="-128"/>
                <a:ea typeface="BIZ UDPゴシック" panose="020B0400000000000000" pitchFamily="50" charset="-128"/>
              </a:rPr>
              <a:t>円滑な救急搬送のため万博協力病院を位置づけ</a:t>
            </a: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542623"/>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32" name="グループ化 31">
            <a:extLst>
              <a:ext uri="{FF2B5EF4-FFF2-40B4-BE49-F238E27FC236}">
                <a16:creationId xmlns:a16="http://schemas.microsoft.com/office/drawing/2014/main" id="{0FC03036-B08B-4A2F-B38B-894F8AEA3490}"/>
              </a:ext>
            </a:extLst>
          </p:cNvPr>
          <p:cNvGrpSpPr/>
          <p:nvPr/>
        </p:nvGrpSpPr>
        <p:grpSpPr>
          <a:xfrm>
            <a:off x="289423" y="259048"/>
            <a:ext cx="5368427" cy="452920"/>
            <a:chOff x="327404" y="291296"/>
            <a:chExt cx="7394835" cy="633871"/>
          </a:xfrm>
        </p:grpSpPr>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964282" y="291296"/>
              <a:ext cx="6757957"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34" name="グラフィックス 33" descr="電球と歯車 単色塗りつぶし">
              <a:extLst>
                <a:ext uri="{FF2B5EF4-FFF2-40B4-BE49-F238E27FC236}">
                  <a16:creationId xmlns:a16="http://schemas.microsoft.com/office/drawing/2014/main" id="{8E10F93E-3296-465C-B46F-42434864870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404" y="293970"/>
              <a:ext cx="595066" cy="595066"/>
            </a:xfrm>
            <a:prstGeom prst="rect">
              <a:avLst/>
            </a:prstGeom>
          </p:spPr>
        </p:pic>
      </p:grpSp>
      <p:pic>
        <p:nvPicPr>
          <p:cNvPr id="18" name="図 17">
            <a:extLst>
              <a:ext uri="{FF2B5EF4-FFF2-40B4-BE49-F238E27FC236}">
                <a16:creationId xmlns:a16="http://schemas.microsoft.com/office/drawing/2014/main" id="{079F6FCF-9205-46D4-8466-32148A93EA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393" y="899613"/>
            <a:ext cx="1731414" cy="627942"/>
          </a:xfrm>
          <a:prstGeom prst="rect">
            <a:avLst/>
          </a:prstGeom>
        </p:spPr>
      </p:pic>
      <p:sp>
        <p:nvSpPr>
          <p:cNvPr id="20" name="テキスト ボックス 19">
            <a:extLst>
              <a:ext uri="{FF2B5EF4-FFF2-40B4-BE49-F238E27FC236}">
                <a16:creationId xmlns:a16="http://schemas.microsoft.com/office/drawing/2014/main" id="{EE1D05E8-3838-46C4-B750-E0CD45503ADB}"/>
              </a:ext>
            </a:extLst>
          </p:cNvPr>
          <p:cNvSpPr txBox="1"/>
          <p:nvPr/>
        </p:nvSpPr>
        <p:spPr>
          <a:xfrm>
            <a:off x="518023" y="1614543"/>
            <a:ext cx="8856000" cy="576000"/>
          </a:xfrm>
          <a:prstGeom prst="rect">
            <a:avLst/>
          </a:prstGeom>
          <a:solidFill>
            <a:srgbClr val="ED7D31">
              <a:lumMod val="20000"/>
              <a:lumOff val="80000"/>
            </a:srgbClr>
          </a:solidFill>
          <a:ln w="28575">
            <a:noFill/>
          </a:ln>
        </p:spPr>
        <p:txBody>
          <a:bodyPr wrap="square" rtlCol="0" anchor="ctr">
            <a:noAutofit/>
          </a:bodyPr>
          <a:lstStyle/>
          <a:p>
            <a:pPr marL="0" marR="0" lvl="0" indent="0" defTabSz="457200" eaLnBrk="1" fontAlgn="auto" latinLnBrk="0" hangingPunct="1">
              <a:lnSpc>
                <a:spcPts val="18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〇 多くの来場者を見込む大阪・関西万博では、開催期間中に、会場内で一定の</a:t>
            </a:r>
            <a:r>
              <a:rPr kumimoji="0" lang="ja-JP" altLang="en-US" sz="12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救急搬送が必要な傷病者の発生</a:t>
            </a:r>
            <a:r>
              <a:rPr kumimoji="0" lang="ja-JP" altLang="en-US"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が予想される</a:t>
            </a:r>
            <a:endParaRPr kumimoji="0" lang="en-US" altLang="ja-JP"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defTabSz="457200" eaLnBrk="1" fontAlgn="auto" latinLnBrk="0" hangingPunct="1">
              <a:lnSpc>
                <a:spcPts val="18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〇 救急搬送先の選定等により救急車が長時間現場滞在することなく、</a:t>
            </a:r>
            <a:r>
              <a:rPr kumimoji="0" lang="ja-JP" altLang="en-US" sz="1200" b="1" i="0" u="sng"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救急車を効率的に運用すること</a:t>
            </a:r>
            <a:r>
              <a:rPr kumimoji="0" lang="ja-JP" altLang="en-US"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が重要</a:t>
            </a:r>
            <a:endParaRPr kumimoji="0" lang="en-US" altLang="ja-JP" sz="12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94F254D-06A1-4BC0-B374-8BAEDF685909}"/>
              </a:ext>
            </a:extLst>
          </p:cNvPr>
          <p:cNvSpPr txBox="1"/>
          <p:nvPr/>
        </p:nvSpPr>
        <p:spPr>
          <a:xfrm>
            <a:off x="518023" y="2258329"/>
            <a:ext cx="8856000" cy="576000"/>
          </a:xfrm>
          <a:prstGeom prst="rect">
            <a:avLst/>
          </a:prstGeom>
          <a:noFill/>
          <a:ln w="28575">
            <a:noFill/>
          </a:ln>
        </p:spPr>
        <p:txBody>
          <a:bodyPr wrap="square" rtlCol="0">
            <a:noAutofit/>
          </a:bodyPr>
          <a:lstStyle/>
          <a:p>
            <a:pPr algn="ctr" defTabSz="457200">
              <a:lnSpc>
                <a:spcPts val="1800"/>
              </a:lnSpc>
            </a:pPr>
            <a:r>
              <a:rPr kumimoji="0" lang="ja-JP" altLang="en-US" sz="1400" b="1" dirty="0">
                <a:solidFill>
                  <a:prstClr val="black"/>
                </a:solidFill>
                <a:latin typeface="MS UI Gothic" panose="020B0600070205080204" pitchFamily="50" charset="-128"/>
                <a:ea typeface="MS UI Gothic" panose="020B0600070205080204" pitchFamily="50" charset="-128"/>
              </a:rPr>
              <a:t>大阪市内の二次救急医療機関で、万博会場からの患者の積極的な受入を行う医療機関を</a:t>
            </a:r>
            <a:endParaRPr kumimoji="0" lang="en-US" altLang="ja-JP" sz="1400" b="1" dirty="0">
              <a:solidFill>
                <a:prstClr val="black"/>
              </a:solidFill>
              <a:latin typeface="MS UI Gothic" panose="020B0600070205080204" pitchFamily="50" charset="-128"/>
              <a:ea typeface="MS UI Gothic" panose="020B0600070205080204" pitchFamily="50" charset="-128"/>
            </a:endParaRPr>
          </a:p>
          <a:p>
            <a:pPr algn="ctr" defTabSz="457200">
              <a:lnSpc>
                <a:spcPts val="1800"/>
              </a:lnSpc>
            </a:pPr>
            <a:r>
              <a:rPr kumimoji="0" lang="ja-JP" altLang="en-US" sz="1400" b="1" dirty="0">
                <a:solidFill>
                  <a:prstClr val="black"/>
                </a:solidFill>
                <a:latin typeface="MS UI Gothic" panose="020B0600070205080204" pitchFamily="50" charset="-128"/>
                <a:ea typeface="MS UI Gothic" panose="020B0600070205080204" pitchFamily="50" charset="-128"/>
              </a:rPr>
              <a:t>「</a:t>
            </a:r>
            <a:r>
              <a:rPr kumimoji="0" lang="ja-JP" altLang="en-US" sz="1400" b="1" dirty="0">
                <a:solidFill>
                  <a:srgbClr val="FF0000"/>
                </a:solidFill>
                <a:latin typeface="MS UI Gothic" panose="020B0600070205080204" pitchFamily="50" charset="-128"/>
                <a:ea typeface="MS UI Gothic" panose="020B0600070205080204" pitchFamily="50" charset="-128"/>
              </a:rPr>
              <a:t>万博協力病院</a:t>
            </a:r>
            <a:r>
              <a:rPr kumimoji="0" lang="ja-JP" altLang="en-US" sz="1400" b="1" dirty="0">
                <a:solidFill>
                  <a:prstClr val="black"/>
                </a:solidFill>
                <a:latin typeface="MS UI Gothic" panose="020B0600070205080204" pitchFamily="50" charset="-128"/>
                <a:ea typeface="MS UI Gothic" panose="020B0600070205080204" pitchFamily="50" charset="-128"/>
              </a:rPr>
              <a:t>」　とし、円滑な転院搬送を行うことにより、医療救護活動を迅速かつ適切に実施する</a:t>
            </a:r>
            <a:r>
              <a:rPr kumimoji="0" lang="ja-JP" altLang="en-US" sz="1400" dirty="0">
                <a:solidFill>
                  <a:srgbClr val="000000"/>
                </a:solidFill>
                <a:latin typeface="MS UI Gothic" panose="020B0600070205080204" pitchFamily="50" charset="-128"/>
                <a:ea typeface="MS UI Gothic" panose="020B0600070205080204" pitchFamily="50" charset="-128"/>
              </a:rPr>
              <a:t>　</a:t>
            </a:r>
            <a:endParaRPr lang="ja-JP" altLang="en-US" sz="1400" dirty="0">
              <a:solidFill>
                <a:prstClr val="black"/>
              </a:solidFill>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FEF03EA8-34D6-4E58-BEE2-F666C2FB94CC}"/>
              </a:ext>
            </a:extLst>
          </p:cNvPr>
          <p:cNvSpPr/>
          <p:nvPr/>
        </p:nvSpPr>
        <p:spPr>
          <a:xfrm>
            <a:off x="518023" y="4619781"/>
            <a:ext cx="1584000" cy="288000"/>
          </a:xfrm>
          <a:prstGeom prst="roundRect">
            <a:avLst>
              <a:gd name="adj" fmla="val 50000"/>
            </a:avLst>
          </a:prstGeom>
          <a:solidFill>
            <a:srgbClr val="5B9BD5">
              <a:lumMod val="75000"/>
            </a:srgbClr>
          </a:solidFill>
          <a:ln w="12700" cap="flat" cmpd="sng" algn="ctr">
            <a:noFill/>
            <a:prstDash val="solid"/>
            <a:miter lim="800000"/>
          </a:ln>
          <a:effectLst/>
        </p:spPr>
        <p:txBody>
          <a:bodyPr lIns="36000" tIns="36000" rIns="36000" bIns="72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大阪府の対応</a:t>
            </a:r>
            <a:endParaRPr kumimoji="0" lang="en-US" altLang="ja-JP" sz="12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A10A0636-D2E1-4B93-923A-EFD27006FA1A}"/>
              </a:ext>
            </a:extLst>
          </p:cNvPr>
          <p:cNvSpPr/>
          <p:nvPr/>
        </p:nvSpPr>
        <p:spPr>
          <a:xfrm>
            <a:off x="724551" y="4961414"/>
            <a:ext cx="8461782" cy="1296000"/>
          </a:xfrm>
          <a:prstGeom prst="rect">
            <a:avLst/>
          </a:prstGeom>
          <a:noFill/>
          <a:ln w="12700" cap="flat" cmpd="sng" algn="ctr">
            <a:noFill/>
            <a:prstDash val="solid"/>
            <a:miter lim="800000"/>
          </a:ln>
          <a:effectLst/>
        </p:spPr>
        <p:txBody>
          <a:bodyPr lIns="72000" rIns="72000" rtlCol="0" anchor="t"/>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sng"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大阪市内の二次救急医療機関あて、「万博協力病院」に関する意向について調査を実施（令和６年７月）</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2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約</a:t>
            </a:r>
            <a:r>
              <a:rPr kumimoji="0" lang="en-US" altLang="ja-JP" sz="12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60</a:t>
            </a:r>
            <a:r>
              <a:rPr kumimoji="0" lang="ja-JP" altLang="en-US" sz="12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病院から、協力の意向ありとの回答（</a:t>
            </a:r>
            <a:r>
              <a:rPr kumimoji="0" lang="en-US" altLang="ja-JP" sz="12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ja-JP" altLang="en-US" sz="12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月末時点）</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があり、順次、各病院と協定を締結。</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altLang="ja-JP" sz="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sng"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「救急患者転院搬送訓練」の実施</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・開催期間中の搬送手順や連絡体制等について確認するため、８月に博覧会協会及び大阪市消防局と合同で訓練を実施。</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訓練で明らかとなった課題等の改善に取り組み、１１月下旬に再度訓練を実施予定。</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7" name="グループ化 6">
            <a:extLst>
              <a:ext uri="{FF2B5EF4-FFF2-40B4-BE49-F238E27FC236}">
                <a16:creationId xmlns:a16="http://schemas.microsoft.com/office/drawing/2014/main" id="{2DA7B05C-71BE-4474-9BB3-8DD96170F622}"/>
              </a:ext>
            </a:extLst>
          </p:cNvPr>
          <p:cNvGrpSpPr/>
          <p:nvPr/>
        </p:nvGrpSpPr>
        <p:grpSpPr>
          <a:xfrm>
            <a:off x="980975" y="2849575"/>
            <a:ext cx="7930095" cy="1698834"/>
            <a:chOff x="852319" y="3035241"/>
            <a:chExt cx="7930095" cy="1698834"/>
          </a:xfrm>
        </p:grpSpPr>
        <p:sp>
          <p:nvSpPr>
            <p:cNvPr id="52" name="正方形/長方形 51">
              <a:extLst>
                <a:ext uri="{FF2B5EF4-FFF2-40B4-BE49-F238E27FC236}">
                  <a16:creationId xmlns:a16="http://schemas.microsoft.com/office/drawing/2014/main" id="{ACBB0188-3061-4652-84A1-06EA405D0E9B}"/>
                </a:ext>
              </a:extLst>
            </p:cNvPr>
            <p:cNvSpPr/>
            <p:nvPr/>
          </p:nvSpPr>
          <p:spPr>
            <a:xfrm>
              <a:off x="957237" y="3294075"/>
              <a:ext cx="4500000" cy="1440000"/>
            </a:xfrm>
            <a:prstGeom prst="rect">
              <a:avLst/>
            </a:prstGeom>
            <a:solidFill>
              <a:schemeClr val="bg1"/>
            </a:solid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kumimoji="1" lang="ja-JP" altLang="en-US" sz="105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1" name="正方形/長方形 50">
              <a:extLst>
                <a:ext uri="{FF2B5EF4-FFF2-40B4-BE49-F238E27FC236}">
                  <a16:creationId xmlns:a16="http://schemas.microsoft.com/office/drawing/2014/main" id="{7E2418D9-47E7-4D2C-85A4-096AD0C5AD3F}"/>
                </a:ext>
              </a:extLst>
            </p:cNvPr>
            <p:cNvSpPr/>
            <p:nvPr/>
          </p:nvSpPr>
          <p:spPr>
            <a:xfrm>
              <a:off x="957237" y="3294772"/>
              <a:ext cx="1044000" cy="216000"/>
            </a:xfrm>
            <a:prstGeom prst="rect">
              <a:avLst/>
            </a:prstGeom>
            <a:solidFill>
              <a:schemeClr val="accent4">
                <a:lumMod val="40000"/>
                <a:lumOff val="60000"/>
              </a:schemeClr>
            </a:solid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72000" rIns="36000" bIns="36000" rtlCol="0" anchor="ctr"/>
            <a:lstStyle/>
            <a:p>
              <a:pPr algn="ctr"/>
              <a:r>
                <a:rPr kumimoji="1" lang="ja-JP" altLang="en-US" sz="1050" dirty="0">
                  <a:solidFill>
                    <a:schemeClr val="tx1"/>
                  </a:solidFill>
                  <a:latin typeface="UD デジタル 教科書体 NP-R" panose="02020400000000000000" pitchFamily="18" charset="-128"/>
                  <a:ea typeface="UD デジタル 教科書体 NP-R" panose="02020400000000000000" pitchFamily="18" charset="-128"/>
                </a:rPr>
                <a:t>万 博 会 場</a:t>
              </a:r>
            </a:p>
          </p:txBody>
        </p:sp>
        <p:pic>
          <p:nvPicPr>
            <p:cNvPr id="26" name="図 25">
              <a:extLst>
                <a:ext uri="{FF2B5EF4-FFF2-40B4-BE49-F238E27FC236}">
                  <a16:creationId xmlns:a16="http://schemas.microsoft.com/office/drawing/2014/main" id="{E20E9A68-0A13-420F-AB0D-FAD615D3DA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041681" y="3610575"/>
              <a:ext cx="1385348" cy="1044314"/>
            </a:xfrm>
            <a:prstGeom prst="rect">
              <a:avLst/>
            </a:prstGeom>
          </p:spPr>
        </p:pic>
        <p:sp>
          <p:nvSpPr>
            <p:cNvPr id="41" name="正方形/長方形 40">
              <a:extLst>
                <a:ext uri="{FF2B5EF4-FFF2-40B4-BE49-F238E27FC236}">
                  <a16:creationId xmlns:a16="http://schemas.microsoft.com/office/drawing/2014/main" id="{9E256CA8-4A13-4E26-BD66-85648129C975}"/>
                </a:ext>
              </a:extLst>
            </p:cNvPr>
            <p:cNvSpPr/>
            <p:nvPr/>
          </p:nvSpPr>
          <p:spPr>
            <a:xfrm>
              <a:off x="3134034" y="3384276"/>
              <a:ext cx="2232000" cy="1260000"/>
            </a:xfrm>
            <a:prstGeom prst="rect">
              <a:avLst/>
            </a:prstGeom>
            <a:solidFill>
              <a:schemeClr val="bg1"/>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lstStyle/>
            <a:p>
              <a:pPr algn="ctr"/>
              <a:r>
                <a:rPr kumimoji="1" lang="ja-JP" altLang="en-US" sz="1050" dirty="0">
                  <a:solidFill>
                    <a:schemeClr val="tx1"/>
                  </a:solidFill>
                  <a:latin typeface="UD デジタル 教科書体 NP-R" panose="02020400000000000000" pitchFamily="18" charset="-128"/>
                  <a:ea typeface="UD デジタル 教科書体 NP-R" panose="02020400000000000000" pitchFamily="18" charset="-128"/>
                </a:rPr>
                <a:t>＜万博会場内診療所＞</a:t>
              </a:r>
            </a:p>
          </p:txBody>
        </p:sp>
        <p:pic>
          <p:nvPicPr>
            <p:cNvPr id="31" name="図 30">
              <a:extLst>
                <a:ext uri="{FF2B5EF4-FFF2-40B4-BE49-F238E27FC236}">
                  <a16:creationId xmlns:a16="http://schemas.microsoft.com/office/drawing/2014/main" id="{4FA97074-7CE4-4180-87D8-159FF58674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8334" y="4006294"/>
              <a:ext cx="396000" cy="396000"/>
            </a:xfrm>
            <a:prstGeom prst="rect">
              <a:avLst/>
            </a:prstGeom>
          </p:spPr>
        </p:pic>
        <p:pic>
          <p:nvPicPr>
            <p:cNvPr id="35" name="図 34">
              <a:extLst>
                <a:ext uri="{FF2B5EF4-FFF2-40B4-BE49-F238E27FC236}">
                  <a16:creationId xmlns:a16="http://schemas.microsoft.com/office/drawing/2014/main" id="{FA67C977-9CA0-44EB-8D45-A7D9CD3872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0085" y="3989359"/>
              <a:ext cx="540000" cy="540000"/>
            </a:xfrm>
            <a:prstGeom prst="rect">
              <a:avLst/>
            </a:prstGeom>
          </p:spPr>
        </p:pic>
        <p:pic>
          <p:nvPicPr>
            <p:cNvPr id="42" name="図 41">
              <a:extLst>
                <a:ext uri="{FF2B5EF4-FFF2-40B4-BE49-F238E27FC236}">
                  <a16:creationId xmlns:a16="http://schemas.microsoft.com/office/drawing/2014/main" id="{8C073EAA-3E24-4C55-8BD4-31CD4F2B64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44563" y="3584055"/>
              <a:ext cx="619699" cy="396000"/>
            </a:xfrm>
            <a:prstGeom prst="rect">
              <a:avLst/>
            </a:prstGeom>
          </p:spPr>
        </p:pic>
        <p:sp>
          <p:nvSpPr>
            <p:cNvPr id="46" name="矢印: 右 45">
              <a:extLst>
                <a:ext uri="{FF2B5EF4-FFF2-40B4-BE49-F238E27FC236}">
                  <a16:creationId xmlns:a16="http://schemas.microsoft.com/office/drawing/2014/main" id="{9050533E-0D83-47BB-ABB2-5D6CC56FF7F0}"/>
                </a:ext>
              </a:extLst>
            </p:cNvPr>
            <p:cNvSpPr/>
            <p:nvPr/>
          </p:nvSpPr>
          <p:spPr>
            <a:xfrm>
              <a:off x="5328622" y="4017832"/>
              <a:ext cx="1800000" cy="432000"/>
            </a:xfrm>
            <a:prstGeom prst="rightArrow">
              <a:avLst>
                <a:gd name="adj1" fmla="val 60079"/>
                <a:gd name="adj2" fmla="val 50000"/>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050" dirty="0">
                  <a:latin typeface="UD デジタル 教科書体 NP-R" panose="02020400000000000000" pitchFamily="18" charset="-128"/>
                  <a:ea typeface="UD デジタル 教科書体 NP-R" panose="02020400000000000000" pitchFamily="18" charset="-128"/>
                </a:rPr>
                <a:t>転院搬送等</a:t>
              </a:r>
              <a:endParaRPr kumimoji="1" lang="ja-JP" altLang="en-US" sz="1050" dirty="0">
                <a:latin typeface="UD デジタル 教科書体 NP-R" panose="02020400000000000000" pitchFamily="18" charset="-128"/>
                <a:ea typeface="UD デジタル 教科書体 NP-R" panose="02020400000000000000" pitchFamily="18" charset="-128"/>
              </a:endParaRPr>
            </a:p>
          </p:txBody>
        </p:sp>
        <p:sp>
          <p:nvSpPr>
            <p:cNvPr id="50" name="正方形/長方形 49">
              <a:extLst>
                <a:ext uri="{FF2B5EF4-FFF2-40B4-BE49-F238E27FC236}">
                  <a16:creationId xmlns:a16="http://schemas.microsoft.com/office/drawing/2014/main" id="{270A75DA-F171-46BA-B512-A42630444F51}"/>
                </a:ext>
              </a:extLst>
            </p:cNvPr>
            <p:cNvSpPr/>
            <p:nvPr/>
          </p:nvSpPr>
          <p:spPr>
            <a:xfrm>
              <a:off x="7126414" y="3294075"/>
              <a:ext cx="1656000" cy="1440000"/>
            </a:xfrm>
            <a:prstGeom prst="rect">
              <a:avLst/>
            </a:prstGeom>
            <a:solidFill>
              <a:schemeClr val="bg1"/>
            </a:solidFill>
            <a:ln w="952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050" u="sng" dirty="0">
                  <a:solidFill>
                    <a:schemeClr val="tx1"/>
                  </a:solidFill>
                  <a:latin typeface="UD デジタル 教科書体 NP-R" panose="02020400000000000000" pitchFamily="18" charset="-128"/>
                  <a:ea typeface="UD デジタル 教科書体 NP-R" panose="02020400000000000000" pitchFamily="18" charset="-128"/>
                </a:rPr>
                <a:t>万博</a:t>
              </a:r>
              <a:r>
                <a:rPr lang="ja-JP" altLang="en-US" sz="1050" u="sng" dirty="0">
                  <a:solidFill>
                    <a:schemeClr val="tx1"/>
                  </a:solidFill>
                  <a:latin typeface="UD デジタル 教科書体 NP-R" panose="02020400000000000000" pitchFamily="18" charset="-128"/>
                  <a:ea typeface="UD デジタル 教科書体 NP-R" panose="02020400000000000000" pitchFamily="18" charset="-128"/>
                </a:rPr>
                <a:t>協力病院</a:t>
              </a:r>
              <a:endParaRPr lang="en-US" altLang="ja-JP" sz="1050" u="sng"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lang="en-US" altLang="ja-JP" sz="105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lang="en-US" altLang="ja-JP" sz="105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105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lang="en-US" altLang="ja-JP" sz="105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solidFill>
                    <a:schemeClr val="tx1"/>
                  </a:solidFill>
                  <a:latin typeface="UD デジタル 教科書体 NP-R" panose="02020400000000000000" pitchFamily="18" charset="-128"/>
                  <a:ea typeface="UD デジタル 教科書体 NP-R" panose="02020400000000000000" pitchFamily="18" charset="-128"/>
                </a:rPr>
                <a:t>協力病院は平時の患者</a:t>
              </a:r>
              <a:endParaRPr kumimoji="1" lang="en-US" altLang="ja-JP" sz="105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1050" dirty="0">
                  <a:solidFill>
                    <a:schemeClr val="tx1"/>
                  </a:solidFill>
                  <a:latin typeface="UD デジタル 教科書体 NP-R" panose="02020400000000000000" pitchFamily="18" charset="-128"/>
                  <a:ea typeface="UD デジタル 教科書体 NP-R" panose="02020400000000000000" pitchFamily="18" charset="-128"/>
                </a:rPr>
                <a:t>＋</a:t>
              </a:r>
              <a:r>
                <a:rPr lang="en-US" altLang="ja-JP" sz="1050" dirty="0">
                  <a:solidFill>
                    <a:schemeClr val="tx1"/>
                  </a:solidFill>
                  <a:latin typeface="UD デジタル 教科書体 NP-R" panose="02020400000000000000" pitchFamily="18" charset="-128"/>
                  <a:ea typeface="UD デジタル 教科書体 NP-R" panose="02020400000000000000" pitchFamily="18" charset="-128"/>
                </a:rPr>
                <a:t>α</a:t>
              </a:r>
              <a:r>
                <a:rPr lang="ja-JP" altLang="en-US" sz="1050" dirty="0">
                  <a:solidFill>
                    <a:schemeClr val="tx1"/>
                  </a:solidFill>
                  <a:latin typeface="UD デジタル 教科書体 NP-R" panose="02020400000000000000" pitchFamily="18" charset="-128"/>
                  <a:ea typeface="UD デジタル 教科書体 NP-R" panose="02020400000000000000" pitchFamily="18" charset="-128"/>
                </a:rPr>
                <a:t>の受入れに対応</a:t>
              </a:r>
              <a:endParaRPr kumimoji="1" lang="ja-JP" altLang="en-US" sz="1050" dirty="0">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37" name="図 36">
              <a:extLst>
                <a:ext uri="{FF2B5EF4-FFF2-40B4-BE49-F238E27FC236}">
                  <a16:creationId xmlns:a16="http://schemas.microsoft.com/office/drawing/2014/main" id="{FD900545-F7FC-4783-95E1-C0C8ED3199F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51321" y="3579623"/>
              <a:ext cx="619525" cy="360000"/>
            </a:xfrm>
            <a:prstGeom prst="rect">
              <a:avLst/>
            </a:prstGeom>
          </p:spPr>
        </p:pic>
        <p:pic>
          <p:nvPicPr>
            <p:cNvPr id="40" name="図 39">
              <a:extLst>
                <a:ext uri="{FF2B5EF4-FFF2-40B4-BE49-F238E27FC236}">
                  <a16:creationId xmlns:a16="http://schemas.microsoft.com/office/drawing/2014/main" id="{254C28C5-0D5D-47A7-9EE3-55B4EB4EED5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94362" y="3906724"/>
              <a:ext cx="507292" cy="360000"/>
            </a:xfrm>
            <a:prstGeom prst="rect">
              <a:avLst/>
            </a:prstGeom>
            <a:ln w="28575">
              <a:solidFill>
                <a:schemeClr val="tx1"/>
              </a:solidFill>
            </a:ln>
            <a:effectLst>
              <a:softEdge rad="112500"/>
            </a:effectLst>
          </p:spPr>
        </p:pic>
        <p:pic>
          <p:nvPicPr>
            <p:cNvPr id="49" name="図 48">
              <a:extLst>
                <a:ext uri="{FF2B5EF4-FFF2-40B4-BE49-F238E27FC236}">
                  <a16:creationId xmlns:a16="http://schemas.microsoft.com/office/drawing/2014/main" id="{516F7B26-A7FF-4A7F-BD56-F392BF11A01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93301" y="3906724"/>
              <a:ext cx="507292" cy="360000"/>
            </a:xfrm>
            <a:prstGeom prst="rect">
              <a:avLst/>
            </a:prstGeom>
            <a:ln w="28575">
              <a:solidFill>
                <a:schemeClr val="tx1"/>
              </a:solidFill>
            </a:ln>
            <a:effectLst>
              <a:softEdge rad="112500"/>
            </a:effectLst>
          </p:spPr>
        </p:pic>
        <p:sp>
          <p:nvSpPr>
            <p:cNvPr id="43" name="正方形/長方形 42">
              <a:extLst>
                <a:ext uri="{FF2B5EF4-FFF2-40B4-BE49-F238E27FC236}">
                  <a16:creationId xmlns:a16="http://schemas.microsoft.com/office/drawing/2014/main" id="{A24FC547-0177-4497-8463-D7EC9F509A52}"/>
                </a:ext>
              </a:extLst>
            </p:cNvPr>
            <p:cNvSpPr/>
            <p:nvPr/>
          </p:nvSpPr>
          <p:spPr>
            <a:xfrm>
              <a:off x="3211369" y="3988293"/>
              <a:ext cx="576000" cy="216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r>
                <a:rPr kumimoji="1" lang="ja-JP" altLang="en-US" sz="1000" dirty="0">
                  <a:solidFill>
                    <a:schemeClr val="tx1"/>
                  </a:solidFill>
                  <a:latin typeface="UD デジタル 教科書体 NP-R" panose="02020400000000000000" pitchFamily="18" charset="-128"/>
                  <a:ea typeface="UD デジタル 教科書体 NP-R" panose="02020400000000000000" pitchFamily="18" charset="-128"/>
                </a:rPr>
                <a:t>軽症</a:t>
              </a:r>
            </a:p>
          </p:txBody>
        </p:sp>
        <p:sp>
          <p:nvSpPr>
            <p:cNvPr id="44" name="正方形/長方形 43">
              <a:extLst>
                <a:ext uri="{FF2B5EF4-FFF2-40B4-BE49-F238E27FC236}">
                  <a16:creationId xmlns:a16="http://schemas.microsoft.com/office/drawing/2014/main" id="{3573BC10-9B00-4C8F-A2B3-6C92FE105E5D}"/>
                </a:ext>
              </a:extLst>
            </p:cNvPr>
            <p:cNvSpPr/>
            <p:nvPr/>
          </p:nvSpPr>
          <p:spPr>
            <a:xfrm>
              <a:off x="3282748" y="4414495"/>
              <a:ext cx="864000" cy="216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900" dirty="0">
                  <a:solidFill>
                    <a:schemeClr val="tx1"/>
                  </a:solidFill>
                  <a:latin typeface="UD デジタル 教科書体 NP-R" panose="02020400000000000000" pitchFamily="18" charset="-128"/>
                  <a:ea typeface="UD デジタル 教科書体 NP-R" panose="02020400000000000000" pitchFamily="18" charset="-128"/>
                </a:rPr>
                <a:t>診療所で対応完了</a:t>
              </a:r>
            </a:p>
          </p:txBody>
        </p:sp>
        <p:sp>
          <p:nvSpPr>
            <p:cNvPr id="45" name="正方形/長方形 44">
              <a:extLst>
                <a:ext uri="{FF2B5EF4-FFF2-40B4-BE49-F238E27FC236}">
                  <a16:creationId xmlns:a16="http://schemas.microsoft.com/office/drawing/2014/main" id="{C95C4320-E923-4839-BA44-8CA05F6B918E}"/>
                </a:ext>
              </a:extLst>
            </p:cNvPr>
            <p:cNvSpPr/>
            <p:nvPr/>
          </p:nvSpPr>
          <p:spPr>
            <a:xfrm>
              <a:off x="4413639" y="3988292"/>
              <a:ext cx="576000" cy="360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r>
                <a:rPr lang="ja-JP" altLang="en-US" sz="1000" dirty="0">
                  <a:solidFill>
                    <a:schemeClr val="tx1"/>
                  </a:solidFill>
                  <a:latin typeface="UD デジタル 教科書体 NP-R" panose="02020400000000000000" pitchFamily="18" charset="-128"/>
                  <a:ea typeface="UD デジタル 教科書体 NP-R" panose="02020400000000000000" pitchFamily="18" charset="-128"/>
                </a:rPr>
                <a:t>中等症</a:t>
              </a:r>
              <a:endParaRPr lang="en-US" altLang="ja-JP" sz="10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1000" dirty="0">
                  <a:solidFill>
                    <a:schemeClr val="tx1"/>
                  </a:solidFill>
                  <a:latin typeface="UD デジタル 教科書体 NP-R" panose="02020400000000000000" pitchFamily="18" charset="-128"/>
                  <a:ea typeface="UD デジタル 教科書体 NP-R" panose="02020400000000000000" pitchFamily="18" charset="-128"/>
                </a:rPr>
                <a:t>･重症</a:t>
              </a:r>
              <a:endParaRPr kumimoji="1" lang="ja-JP" altLang="en-US" sz="10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4" name="楕円 3">
              <a:extLst>
                <a:ext uri="{FF2B5EF4-FFF2-40B4-BE49-F238E27FC236}">
                  <a16:creationId xmlns:a16="http://schemas.microsoft.com/office/drawing/2014/main" id="{F6BA7583-41C5-40B9-8CA3-56A2598F11A1}"/>
                </a:ext>
              </a:extLst>
            </p:cNvPr>
            <p:cNvSpPr/>
            <p:nvPr/>
          </p:nvSpPr>
          <p:spPr>
            <a:xfrm>
              <a:off x="4303568" y="3875600"/>
              <a:ext cx="1080000" cy="720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A5A46985-4503-4FC4-8DCC-B2C3C6B0884E}"/>
                </a:ext>
              </a:extLst>
            </p:cNvPr>
            <p:cNvSpPr/>
            <p:nvPr/>
          </p:nvSpPr>
          <p:spPr>
            <a:xfrm>
              <a:off x="2258661" y="4017832"/>
              <a:ext cx="900000" cy="432000"/>
            </a:xfrm>
            <a:prstGeom prst="rightArrow">
              <a:avLst>
                <a:gd name="adj1" fmla="val 60079"/>
                <a:gd name="adj2" fmla="val 50000"/>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050" dirty="0">
                  <a:latin typeface="UD デジタル 教科書体 NP-R" panose="02020400000000000000" pitchFamily="18" charset="-128"/>
                  <a:ea typeface="UD デジタル 教科書体 NP-R" panose="02020400000000000000" pitchFamily="18" charset="-128"/>
                </a:rPr>
                <a:t>傷病者発生</a:t>
              </a:r>
            </a:p>
          </p:txBody>
        </p:sp>
        <p:pic>
          <p:nvPicPr>
            <p:cNvPr id="38" name="図 37">
              <a:extLst>
                <a:ext uri="{FF2B5EF4-FFF2-40B4-BE49-F238E27FC236}">
                  <a16:creationId xmlns:a16="http://schemas.microsoft.com/office/drawing/2014/main" id="{4AA8412C-0F68-4E59-B45C-41AF1AA16AE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31084" y="3419710"/>
              <a:ext cx="673363" cy="652598"/>
            </a:xfrm>
            <a:prstGeom prst="rect">
              <a:avLst/>
            </a:prstGeom>
          </p:spPr>
        </p:pic>
        <p:pic>
          <p:nvPicPr>
            <p:cNvPr id="53" name="図 52">
              <a:extLst>
                <a:ext uri="{FF2B5EF4-FFF2-40B4-BE49-F238E27FC236}">
                  <a16:creationId xmlns:a16="http://schemas.microsoft.com/office/drawing/2014/main" id="{080467DC-277F-4054-A32C-110C0BD7A82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95424" y="3906724"/>
              <a:ext cx="507292" cy="360000"/>
            </a:xfrm>
            <a:prstGeom prst="rect">
              <a:avLst/>
            </a:prstGeom>
            <a:ln w="28575">
              <a:solidFill>
                <a:schemeClr val="tx1"/>
              </a:solidFill>
            </a:ln>
            <a:effectLst>
              <a:softEdge rad="112500"/>
            </a:effectLst>
          </p:spPr>
        </p:pic>
        <p:sp>
          <p:nvSpPr>
            <p:cNvPr id="5" name="楕円 4">
              <a:extLst>
                <a:ext uri="{FF2B5EF4-FFF2-40B4-BE49-F238E27FC236}">
                  <a16:creationId xmlns:a16="http://schemas.microsoft.com/office/drawing/2014/main" id="{6FF8B5BD-96A0-4EFE-BA54-7FE9FA7F3F02}"/>
                </a:ext>
              </a:extLst>
            </p:cNvPr>
            <p:cNvSpPr/>
            <p:nvPr/>
          </p:nvSpPr>
          <p:spPr>
            <a:xfrm>
              <a:off x="924319" y="3128399"/>
              <a:ext cx="2016000" cy="108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2B2BC1F-C405-45F6-9424-3B3040E4CD8C}"/>
                </a:ext>
              </a:extLst>
            </p:cNvPr>
            <p:cNvSpPr/>
            <p:nvPr/>
          </p:nvSpPr>
          <p:spPr>
            <a:xfrm>
              <a:off x="852319" y="3035241"/>
              <a:ext cx="2160000" cy="216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100" b="1" dirty="0">
                  <a:solidFill>
                    <a:schemeClr val="tx1"/>
                  </a:solidFill>
                  <a:latin typeface="UD デジタル 教科書体 NP-R" panose="02020400000000000000" pitchFamily="18" charset="-128"/>
                  <a:ea typeface="UD デジタル 教科書体 NP-R" panose="02020400000000000000" pitchFamily="18" charset="-128"/>
                </a:rPr>
                <a:t>万博会場からの搬送患者の流れ</a:t>
              </a:r>
            </a:p>
          </p:txBody>
        </p:sp>
      </p:grpSp>
      <p:sp>
        <p:nvSpPr>
          <p:cNvPr id="36" name="テキスト ボックス 35">
            <a:extLst>
              <a:ext uri="{FF2B5EF4-FFF2-40B4-BE49-F238E27FC236}">
                <a16:creationId xmlns:a16="http://schemas.microsoft.com/office/drawing/2014/main" id="{F44506B4-4098-4283-A352-4F869726B303}"/>
              </a:ext>
            </a:extLst>
          </p:cNvPr>
          <p:cNvSpPr txBox="1"/>
          <p:nvPr/>
        </p:nvSpPr>
        <p:spPr>
          <a:xfrm>
            <a:off x="751777" y="6195386"/>
            <a:ext cx="8768916" cy="461665"/>
          </a:xfrm>
          <a:prstGeom prst="rect">
            <a:avLst/>
          </a:prstGeom>
          <a:noFill/>
        </p:spPr>
        <p:txBody>
          <a:bodyPr wrap="square">
            <a:spAutoFit/>
          </a:bodyPr>
          <a:lstStyle/>
          <a:p>
            <a:pPr algn="l"/>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なお、</a:t>
            </a:r>
            <a:r>
              <a:rPr lang="ja-JP" altLang="en-US" sz="1200" i="0" u="none" strike="noStrike" baseline="0" dirty="0">
                <a:latin typeface="BIZ UDPゴシック" panose="020B0400000000000000" pitchFamily="50" charset="-128"/>
                <a:ea typeface="BIZ UDPゴシック" panose="020B0400000000000000" pitchFamily="50" charset="-128"/>
              </a:rPr>
              <a:t>災害発生時には、大阪府災害時医療救護マニュアル等に基づき、災害の規模・状況等に応じ「災害拠点病院」等と連携し、</a:t>
            </a:r>
            <a:endParaRPr lang="en-US" altLang="ja-JP" sz="1200" i="0" u="none" strike="noStrike" baseline="0" dirty="0">
              <a:latin typeface="BIZ UDPゴシック" panose="020B0400000000000000" pitchFamily="50" charset="-128"/>
              <a:ea typeface="BIZ UDPゴシック" panose="020B0400000000000000" pitchFamily="50" charset="-128"/>
            </a:endParaRPr>
          </a:p>
          <a:p>
            <a:pPr algn="l"/>
            <a:r>
              <a:rPr lang="ja-JP" altLang="en-US" sz="1200" dirty="0">
                <a:latin typeface="BIZ UDPゴシック" panose="020B0400000000000000" pitchFamily="50" charset="-128"/>
                <a:ea typeface="BIZ UDPゴシック" panose="020B0400000000000000" pitchFamily="50" charset="-128"/>
              </a:rPr>
              <a:t>　　</a:t>
            </a:r>
            <a:r>
              <a:rPr lang="ja-JP" altLang="en-US" sz="1200" i="0" u="none" strike="noStrike" baseline="0" dirty="0">
                <a:latin typeface="BIZ UDPゴシック" panose="020B0400000000000000" pitchFamily="50" charset="-128"/>
                <a:ea typeface="BIZ UDPゴシック" panose="020B0400000000000000" pitchFamily="50" charset="-128"/>
              </a:rPr>
              <a:t>傷病者の受入れを行う。	</a:t>
            </a:r>
          </a:p>
        </p:txBody>
      </p:sp>
      <p:sp>
        <p:nvSpPr>
          <p:cNvPr id="48" name="スライド番号プレースホルダー 12">
            <a:extLst>
              <a:ext uri="{FF2B5EF4-FFF2-40B4-BE49-F238E27FC236}">
                <a16:creationId xmlns:a16="http://schemas.microsoft.com/office/drawing/2014/main" id="{F75EC0ED-C54D-47F4-9949-46CCB4B86B8E}"/>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54</a:t>
            </a:fld>
            <a:endParaRPr lang="ja-JP" altLang="en-US"/>
          </a:p>
        </p:txBody>
      </p:sp>
    </p:spTree>
    <p:extLst>
      <p:ext uri="{BB962C8B-B14F-4D97-AF65-F5344CB8AC3E}">
        <p14:creationId xmlns:p14="http://schemas.microsoft.com/office/powerpoint/2010/main" val="2485615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240942" y="939557"/>
            <a:ext cx="7462836" cy="713391"/>
          </a:xfrm>
        </p:spPr>
        <p:txBody>
          <a:bodyPr wrap="square" anchor="ctr">
            <a:noAutofit/>
          </a:bodyPr>
          <a:lstStyle/>
          <a:p>
            <a:r>
              <a:rPr lang="ja-JP" altLang="en-US" sz="2800" dirty="0">
                <a:latin typeface="BIZ UDPゴシック" panose="020B0400000000000000" pitchFamily="50" charset="-128"/>
                <a:ea typeface="BIZ UDPゴシック" panose="020B0400000000000000" pitchFamily="50" charset="-128"/>
              </a:rPr>
              <a:t>大阪・関西万博感染症情報解析センター設置等の感染症対策の強化</a:t>
            </a: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65234" y="558675"/>
            <a:ext cx="5061432"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32" name="グループ化 31">
            <a:extLst>
              <a:ext uri="{FF2B5EF4-FFF2-40B4-BE49-F238E27FC236}">
                <a16:creationId xmlns:a16="http://schemas.microsoft.com/office/drawing/2014/main" id="{0FC03036-B08B-4A2F-B38B-894F8AEA3490}"/>
              </a:ext>
            </a:extLst>
          </p:cNvPr>
          <p:cNvGrpSpPr/>
          <p:nvPr/>
        </p:nvGrpSpPr>
        <p:grpSpPr>
          <a:xfrm>
            <a:off x="289423" y="259048"/>
            <a:ext cx="5368427" cy="452920"/>
            <a:chOff x="327404" y="291296"/>
            <a:chExt cx="7394835" cy="633871"/>
          </a:xfrm>
        </p:grpSpPr>
        <p:sp>
          <p:nvSpPr>
            <p:cNvPr id="33" name="タイトル 2">
              <a:extLst>
                <a:ext uri="{FF2B5EF4-FFF2-40B4-BE49-F238E27FC236}">
                  <a16:creationId xmlns:a16="http://schemas.microsoft.com/office/drawing/2014/main" id="{064EE690-870C-4BA3-8365-A695655626EB}"/>
                </a:ext>
              </a:extLst>
            </p:cNvPr>
            <p:cNvSpPr txBox="1">
              <a:spLocks/>
            </p:cNvSpPr>
            <p:nvPr/>
          </p:nvSpPr>
          <p:spPr>
            <a:xfrm>
              <a:off x="964282" y="291296"/>
              <a:ext cx="6757957" cy="63387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BIZ UDPゴシック" panose="020B0400000000000000" pitchFamily="50" charset="-128"/>
                  <a:ea typeface="BIZ UDPゴシック" panose="020B0400000000000000" pitchFamily="50" charset="-128"/>
                </a:rPr>
                <a:t>安全・安心な万博開催に向けた取組</a:t>
              </a:r>
            </a:p>
          </p:txBody>
        </p:sp>
        <p:pic>
          <p:nvPicPr>
            <p:cNvPr id="34" name="グラフィックス 33" descr="電球と歯車 単色塗りつぶし">
              <a:extLst>
                <a:ext uri="{FF2B5EF4-FFF2-40B4-BE49-F238E27FC236}">
                  <a16:creationId xmlns:a16="http://schemas.microsoft.com/office/drawing/2014/main" id="{8E10F93E-3296-465C-B46F-42434864870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7404" y="293970"/>
              <a:ext cx="595066" cy="595066"/>
            </a:xfrm>
            <a:prstGeom prst="rect">
              <a:avLst/>
            </a:prstGeom>
          </p:spPr>
        </p:pic>
      </p:grpSp>
      <p:pic>
        <p:nvPicPr>
          <p:cNvPr id="5" name="図 4">
            <a:extLst>
              <a:ext uri="{FF2B5EF4-FFF2-40B4-BE49-F238E27FC236}">
                <a16:creationId xmlns:a16="http://schemas.microsoft.com/office/drawing/2014/main" id="{189D400C-9886-4E67-A441-A2D82910D2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204" y="1844143"/>
            <a:ext cx="6826265" cy="4726522"/>
          </a:xfrm>
          <a:prstGeom prst="rect">
            <a:avLst/>
          </a:prstGeom>
          <a:ln>
            <a:solidFill>
              <a:schemeClr val="tx1">
                <a:lumMod val="50000"/>
                <a:lumOff val="50000"/>
              </a:schemeClr>
            </a:solidFill>
          </a:ln>
        </p:spPr>
      </p:pic>
      <p:pic>
        <p:nvPicPr>
          <p:cNvPr id="18" name="図 17">
            <a:extLst>
              <a:ext uri="{FF2B5EF4-FFF2-40B4-BE49-F238E27FC236}">
                <a16:creationId xmlns:a16="http://schemas.microsoft.com/office/drawing/2014/main" id="{079F6FCF-9205-46D4-8466-32148A93EA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393" y="1009684"/>
            <a:ext cx="1731414" cy="627942"/>
          </a:xfrm>
          <a:prstGeom prst="rect">
            <a:avLst/>
          </a:prstGeom>
        </p:spPr>
      </p:pic>
      <p:sp>
        <p:nvSpPr>
          <p:cNvPr id="13" name="テキスト ボックス 12">
            <a:extLst>
              <a:ext uri="{FF2B5EF4-FFF2-40B4-BE49-F238E27FC236}">
                <a16:creationId xmlns:a16="http://schemas.microsoft.com/office/drawing/2014/main" id="{DBD9878E-5882-4438-8CCA-D2D45BD8B974}"/>
              </a:ext>
            </a:extLst>
          </p:cNvPr>
          <p:cNvSpPr txBox="1"/>
          <p:nvPr/>
        </p:nvSpPr>
        <p:spPr>
          <a:xfrm>
            <a:off x="7269753" y="1896757"/>
            <a:ext cx="2510327" cy="44126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現在の取組</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・感染症関係５者会議（毎月）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・感染症対策連絡会</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・第</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回会場衛生協議会（９月）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・第</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回万博感染症対策分科会　　</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■万博に向けた訓練・研修</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・蚊媒介感染症対応訓練（７月）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・麻しん対応研修会（</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・疑似症対応研修会（</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11</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■万博に向けた情報発信等</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→感染症対策に関する情報発信等 </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・宿泊事業者講習会（</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今後の取組</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●センターの還元情報等の調整</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●訓練・研修等の実施</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・解析センター運営確認訓練　等</a:t>
            </a:r>
          </a:p>
        </p:txBody>
      </p:sp>
      <p:sp>
        <p:nvSpPr>
          <p:cNvPr id="14" name="正方形/長方形 13">
            <a:extLst>
              <a:ext uri="{FF2B5EF4-FFF2-40B4-BE49-F238E27FC236}">
                <a16:creationId xmlns:a16="http://schemas.microsoft.com/office/drawing/2014/main" id="{4AE875AE-B75F-41F8-BDF5-8B5B156A8D80}"/>
              </a:ext>
            </a:extLst>
          </p:cNvPr>
          <p:cNvSpPr/>
          <p:nvPr/>
        </p:nvSpPr>
        <p:spPr>
          <a:xfrm>
            <a:off x="7277339" y="1844144"/>
            <a:ext cx="2354578" cy="4336848"/>
          </a:xfrm>
          <a:prstGeom prst="rect">
            <a:avLst/>
          </a:prstGeom>
          <a:noFill/>
          <a:ln w="28575">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15" name="スライド番号プレースホルダー 12">
            <a:extLst>
              <a:ext uri="{FF2B5EF4-FFF2-40B4-BE49-F238E27FC236}">
                <a16:creationId xmlns:a16="http://schemas.microsoft.com/office/drawing/2014/main" id="{9EB4A297-E0D3-4ECA-A8DA-45D8B8722BE3}"/>
              </a:ext>
            </a:extLst>
          </p:cNvPr>
          <p:cNvSpPr>
            <a:spLocks noGrp="1"/>
          </p:cNvSpPr>
          <p:nvPr>
            <p:ph type="sldNum" sz="quarter" idx="4"/>
          </p:nvPr>
        </p:nvSpPr>
        <p:spPr>
          <a:xfrm>
            <a:off x="7677150" y="6512590"/>
            <a:ext cx="2228850" cy="365125"/>
          </a:xfrm>
        </p:spPr>
        <p:txBody>
          <a:bodyPr/>
          <a:lstStyle/>
          <a:p>
            <a:fld id="{199F5BD4-B66A-4E5C-B460-3CA44F38002D}" type="slidenum">
              <a:rPr lang="ja-JP" altLang="en-US" smtClean="0"/>
              <a:pPr/>
              <a:t>55</a:t>
            </a:fld>
            <a:endParaRPr lang="ja-JP" altLang="en-US"/>
          </a:p>
        </p:txBody>
      </p:sp>
    </p:spTree>
    <p:extLst>
      <p:ext uri="{BB962C8B-B14F-4D97-AF65-F5344CB8AC3E}">
        <p14:creationId xmlns:p14="http://schemas.microsoft.com/office/powerpoint/2010/main" val="141577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0" y="939800"/>
            <a:ext cx="8515350" cy="712788"/>
          </a:xfrm>
        </p:spPr>
        <p:txBody>
          <a:bodyPr wrap="square" anchor="ctr">
            <a:noAutofit/>
          </a:bodyPr>
          <a:lstStyle/>
          <a:p>
            <a:pPr algn="r"/>
            <a:r>
              <a:rPr lang="ja-JP" altLang="en-US" sz="3200" dirty="0">
                <a:latin typeface="BIZ UDPゴシック" panose="020B0400000000000000" pitchFamily="50" charset="-128"/>
                <a:ea typeface="BIZ UDPゴシック" panose="020B0400000000000000" pitchFamily="50" charset="-128"/>
              </a:rPr>
              <a:t>健都万博　　</a:t>
            </a: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00E0DE8-4329-4DFD-8E07-C385DDBA0628}"/>
              </a:ext>
            </a:extLst>
          </p:cNvPr>
          <p:cNvSpPr/>
          <p:nvPr/>
        </p:nvSpPr>
        <p:spPr>
          <a:xfrm>
            <a:off x="312204" y="558675"/>
            <a:ext cx="3486791" cy="1402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solidFill>
                <a:srgbClr val="00B050"/>
              </a:solidFill>
            </a:endParaRPr>
          </a:p>
        </p:txBody>
      </p:sp>
      <p:grpSp>
        <p:nvGrpSpPr>
          <p:cNvPr id="41" name="グループ化 40">
            <a:extLst>
              <a:ext uri="{FF2B5EF4-FFF2-40B4-BE49-F238E27FC236}">
                <a16:creationId xmlns:a16="http://schemas.microsoft.com/office/drawing/2014/main" id="{05C605BB-AFA9-4DE4-B711-FA43974FA04A}"/>
              </a:ext>
            </a:extLst>
          </p:cNvPr>
          <p:cNvGrpSpPr/>
          <p:nvPr/>
        </p:nvGrpSpPr>
        <p:grpSpPr>
          <a:xfrm>
            <a:off x="312205" y="259048"/>
            <a:ext cx="5479572" cy="462937"/>
            <a:chOff x="312205" y="259048"/>
            <a:chExt cx="5479572" cy="462937"/>
          </a:xfrm>
        </p:grpSpPr>
        <p:sp>
          <p:nvSpPr>
            <p:cNvPr id="42" name="正方形/長方形 41">
              <a:extLst>
                <a:ext uri="{FF2B5EF4-FFF2-40B4-BE49-F238E27FC236}">
                  <a16:creationId xmlns:a16="http://schemas.microsoft.com/office/drawing/2014/main" id="{8F5601A0-905F-4709-9BA6-4493137369FB}"/>
                </a:ext>
              </a:extLst>
            </p:cNvPr>
            <p:cNvSpPr/>
            <p:nvPr/>
          </p:nvSpPr>
          <p:spPr>
            <a:xfrm>
              <a:off x="312205" y="558675"/>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solidFill>
                  <a:srgbClr val="00B050"/>
                </a:solidFill>
              </a:endParaRPr>
            </a:p>
          </p:txBody>
        </p:sp>
        <p:sp>
          <p:nvSpPr>
            <p:cNvPr id="43" name="タイトル 2">
              <a:extLst>
                <a:ext uri="{FF2B5EF4-FFF2-40B4-BE49-F238E27FC236}">
                  <a16:creationId xmlns:a16="http://schemas.microsoft.com/office/drawing/2014/main" id="{1B50EB07-1A42-4736-9EE2-13EE6C59699E}"/>
                </a:ext>
              </a:extLst>
            </p:cNvPr>
            <p:cNvSpPr txBox="1">
              <a:spLocks/>
            </p:cNvSpPr>
            <p:nvPr/>
          </p:nvSpPr>
          <p:spPr>
            <a:xfrm>
              <a:off x="751777" y="259048"/>
              <a:ext cx="5040000"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ライフサイエンス</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～健都万博～</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4" name="図 43">
              <a:extLst>
                <a:ext uri="{FF2B5EF4-FFF2-40B4-BE49-F238E27FC236}">
                  <a16:creationId xmlns:a16="http://schemas.microsoft.com/office/drawing/2014/main" id="{96E39D5B-2B24-45E7-B93B-CC6A7301C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5" name="図 44">
            <a:extLst>
              <a:ext uri="{FF2B5EF4-FFF2-40B4-BE49-F238E27FC236}">
                <a16:creationId xmlns:a16="http://schemas.microsoft.com/office/drawing/2014/main" id="{9B23C117-8A65-4E00-BF0E-0D5A3452C7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46" name="四角形: 角を丸くする 45">
            <a:extLst>
              <a:ext uri="{FF2B5EF4-FFF2-40B4-BE49-F238E27FC236}">
                <a16:creationId xmlns:a16="http://schemas.microsoft.com/office/drawing/2014/main" id="{CABFC02D-A19F-4796-94A1-6CE5D0A1674B}"/>
              </a:ext>
            </a:extLst>
          </p:cNvPr>
          <p:cNvSpPr/>
          <p:nvPr/>
        </p:nvSpPr>
        <p:spPr>
          <a:xfrm>
            <a:off x="560849" y="5171936"/>
            <a:ext cx="8784295" cy="635868"/>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spcAft>
                <a:spcPts val="600"/>
              </a:spcAft>
              <a:tabLst>
                <a:tab pos="1258888" algn="l"/>
              </a:tabLst>
            </a:pP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リビングラボとは</a:t>
            </a:r>
            <a:r>
              <a:rPr lang="en-US" altLang="ja-JP" sz="1100" b="1"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生活空間を活用した企業や研究機関の実証の場のこと。様々な社会課題の解決のために、新しい技術やサービスを</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市民と企業等が共創する場のこと。</a:t>
            </a:r>
            <a:r>
              <a:rPr lang="en-US" altLang="ja-JP" sz="1100" dirty="0">
                <a:solidFill>
                  <a:schemeClr val="tx1"/>
                </a:solidFill>
                <a:latin typeface="BIZ UDPゴシック" panose="020B0400000000000000" pitchFamily="50" charset="-128"/>
                <a:ea typeface="BIZ UDPゴシック" panose="020B0400000000000000" pitchFamily="50" charset="-128"/>
              </a:rPr>
              <a:t> </a:t>
            </a:r>
          </a:p>
        </p:txBody>
      </p:sp>
      <p:sp>
        <p:nvSpPr>
          <p:cNvPr id="66" name="テキスト ボックス 65">
            <a:extLst>
              <a:ext uri="{FF2B5EF4-FFF2-40B4-BE49-F238E27FC236}">
                <a16:creationId xmlns:a16="http://schemas.microsoft.com/office/drawing/2014/main" id="{F27ACB4C-B0CB-4E76-A542-65133A06BB3C}"/>
              </a:ext>
            </a:extLst>
          </p:cNvPr>
          <p:cNvSpPr txBox="1"/>
          <p:nvPr/>
        </p:nvSpPr>
        <p:spPr>
          <a:xfrm>
            <a:off x="423449" y="1836888"/>
            <a:ext cx="9344764" cy="815608"/>
          </a:xfrm>
          <a:prstGeom prst="rect">
            <a:avLst/>
          </a:prstGeom>
          <a:noFill/>
        </p:spPr>
        <p:txBody>
          <a:bodyPr wrap="square" rtlCol="0">
            <a:spAutoFit/>
          </a:bodyPr>
          <a:lstStyle/>
          <a:p>
            <a:pPr>
              <a:spcAft>
                <a:spcPts val="600"/>
              </a:spcAft>
            </a:pPr>
            <a:r>
              <a:rPr lang="ja-JP" altLang="en-US" sz="1400" dirty="0">
                <a:latin typeface="BIZ UDPゴシック" panose="020B0400000000000000" pitchFamily="50" charset="-128"/>
                <a:ea typeface="BIZ UDPゴシック" panose="020B0400000000000000" pitchFamily="50" charset="-128"/>
              </a:rPr>
              <a:t>▷ 「健康と医療」をテーマとする北大阪健康医療都市（健都）には、ヘルスケア関連の国立研究機関や企業が集積。</a:t>
            </a:r>
            <a:endParaRPr lang="en-US" altLang="ja-JP" sz="1400" dirty="0">
              <a:latin typeface="BIZ UDPゴシック" panose="020B0400000000000000" pitchFamily="50" charset="-128"/>
              <a:ea typeface="BIZ UDPゴシック" panose="020B0400000000000000" pitchFamily="50" charset="-128"/>
            </a:endParaRPr>
          </a:p>
          <a:p>
            <a:pPr>
              <a:spcAft>
                <a:spcPts val="600"/>
              </a:spcAft>
            </a:pPr>
            <a:r>
              <a:rPr lang="ja-JP" altLang="en-US" sz="1400" dirty="0">
                <a:latin typeface="BIZ UDPゴシック" panose="020B0400000000000000" pitchFamily="50" charset="-128"/>
                <a:ea typeface="BIZ UDPゴシック" panose="020B0400000000000000" pitchFamily="50" charset="-128"/>
              </a:rPr>
              <a:t>▷ 万博の会期にあわせ「健都万博」を開催。</a:t>
            </a:r>
            <a:r>
              <a:rPr lang="ja-JP" altLang="en-US" sz="1400" b="1" u="sng" dirty="0">
                <a:latin typeface="BIZ UDPゴシック" panose="020B0400000000000000" pitchFamily="50" charset="-128"/>
                <a:ea typeface="BIZ UDPゴシック" panose="020B0400000000000000" pitchFamily="50" charset="-128"/>
              </a:rPr>
              <a:t>万博出展企業等の革新的技術に府民が触れられる展示・体験会</a:t>
            </a:r>
            <a:r>
              <a:rPr lang="ja-JP" altLang="en-US" sz="1400" dirty="0">
                <a:latin typeface="BIZ UDPゴシック" panose="020B0400000000000000" pitchFamily="50" charset="-128"/>
                <a:ea typeface="BIZ UDPゴシック" panose="020B0400000000000000" pitchFamily="50" charset="-128"/>
              </a:rPr>
              <a:t>や、</a:t>
            </a:r>
            <a:br>
              <a:rPr lang="en-US" altLang="ja-JP"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　</a:t>
            </a:r>
            <a:r>
              <a:rPr lang="ja-JP" altLang="en-US" sz="1400" b="1" u="sng" dirty="0">
                <a:latin typeface="BIZ UDPゴシック" panose="020B0400000000000000" pitchFamily="50" charset="-128"/>
                <a:ea typeface="BIZ UDPゴシック" panose="020B0400000000000000" pitchFamily="50" charset="-128"/>
              </a:rPr>
              <a:t>新たなヘルスケア製品の開発をめざすリビングラボ</a:t>
            </a:r>
            <a:r>
              <a:rPr lang="ja-JP" altLang="en-US" sz="1400" dirty="0">
                <a:latin typeface="BIZ UDPゴシック" panose="020B0400000000000000" pitchFamily="50" charset="-128"/>
                <a:ea typeface="BIZ UDPゴシック" panose="020B0400000000000000" pitchFamily="50" charset="-128"/>
              </a:rPr>
              <a:t>など様々なイベントを実施。</a:t>
            </a:r>
            <a:endParaRPr lang="en-US" altLang="ja-JP" sz="1400"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DF078675-6C9E-42F1-8E96-0D31B96E8B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0384" y="739572"/>
            <a:ext cx="1011533" cy="1011533"/>
          </a:xfrm>
          <a:prstGeom prst="rect">
            <a:avLst/>
          </a:prstGeom>
        </p:spPr>
      </p:pic>
      <p:sp>
        <p:nvSpPr>
          <p:cNvPr id="13" name="四角形: 角を丸くする 12">
            <a:extLst>
              <a:ext uri="{FF2B5EF4-FFF2-40B4-BE49-F238E27FC236}">
                <a16:creationId xmlns:a16="http://schemas.microsoft.com/office/drawing/2014/main" id="{D1152798-143A-469D-B027-11DC19E0BA62}"/>
              </a:ext>
            </a:extLst>
          </p:cNvPr>
          <p:cNvSpPr/>
          <p:nvPr/>
        </p:nvSpPr>
        <p:spPr>
          <a:xfrm>
            <a:off x="3798995" y="2767362"/>
            <a:ext cx="5864944" cy="2312322"/>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0" bIns="45720" rtlCol="0" anchor="ctr" anchorCtr="0"/>
          <a:lstStyle/>
          <a:p>
            <a:pPr>
              <a:spcBef>
                <a:spcPts val="400"/>
              </a:spcBef>
            </a:pP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進捗状況・今後の予定</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　</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en-US" altLang="ja-JP" sz="1200" b="1" u="sng" dirty="0">
                <a:solidFill>
                  <a:schemeClr val="tx1"/>
                </a:solidFill>
                <a:latin typeface="BIZ UDPゴシック" panose="020B0400000000000000" pitchFamily="50" charset="-128"/>
                <a:ea typeface="BIZ UDPゴシック" panose="020B0400000000000000" pitchFamily="50" charset="-128"/>
              </a:rPr>
              <a:t>2024</a:t>
            </a:r>
            <a:r>
              <a:rPr lang="ja-JP" altLang="en-US" sz="1200" b="1" u="sng" dirty="0">
                <a:solidFill>
                  <a:schemeClr val="tx1"/>
                </a:solidFill>
                <a:latin typeface="BIZ UDPゴシック" panose="020B0400000000000000" pitchFamily="50" charset="-128"/>
                <a:ea typeface="BIZ UDPゴシック" panose="020B0400000000000000" pitchFamily="50" charset="-128"/>
              </a:rPr>
              <a:t>年　先行イベントの実施</a:t>
            </a:r>
            <a:endParaRPr lang="en-US" altLang="ja-JP" sz="1200" b="1" u="sng"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月</a:t>
            </a:r>
            <a:r>
              <a:rPr lang="en-US" altLang="ja-JP" sz="1200" dirty="0">
                <a:solidFill>
                  <a:schemeClr val="tx1"/>
                </a:solidFill>
                <a:latin typeface="BIZ UDPゴシック" panose="020B0400000000000000" pitchFamily="50" charset="-128"/>
                <a:ea typeface="BIZ UDPゴシック" panose="020B0400000000000000" pitchFamily="50" charset="-128"/>
              </a:rPr>
              <a:t>16</a:t>
            </a:r>
            <a:r>
              <a:rPr lang="ja-JP" altLang="en-US" sz="1200" dirty="0">
                <a:solidFill>
                  <a:schemeClr val="tx1"/>
                </a:solidFill>
                <a:latin typeface="BIZ UDPゴシック" panose="020B0400000000000000" pitchFamily="50" charset="-128"/>
                <a:ea typeface="BIZ UDPゴシック" panose="020B0400000000000000" pitchFamily="50" charset="-128"/>
              </a:rPr>
              <a:t>日　セミナー開催（テーマ「市民と地域事業者が主役のリビングラボとは」）</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月</a:t>
            </a:r>
            <a:r>
              <a:rPr lang="en-US" altLang="ja-JP" sz="1200" dirty="0">
                <a:solidFill>
                  <a:schemeClr val="tx1"/>
                </a:solidFill>
                <a:latin typeface="BIZ UDPゴシック" panose="020B0400000000000000" pitchFamily="50" charset="-128"/>
                <a:ea typeface="BIZ UDPゴシック" panose="020B0400000000000000" pitchFamily="50" charset="-128"/>
              </a:rPr>
              <a:t>17</a:t>
            </a:r>
            <a:r>
              <a:rPr lang="ja-JP" altLang="en-US" sz="1200" dirty="0">
                <a:solidFill>
                  <a:schemeClr val="tx1"/>
                </a:solidFill>
                <a:latin typeface="BIZ UDPゴシック" panose="020B0400000000000000" pitchFamily="50" charset="-128"/>
                <a:ea typeface="BIZ UDPゴシック" panose="020B0400000000000000" pitchFamily="50" charset="-128"/>
              </a:rPr>
              <a:t>日　ヘルスケア関連の革新的技術・サービス等の展示・体験会</a:t>
            </a:r>
            <a:br>
              <a:rPr lang="en-US" altLang="ja-JP" sz="1200" dirty="0">
                <a:solidFill>
                  <a:schemeClr val="tx1"/>
                </a:solidFill>
                <a:latin typeface="BIZ UDPゴシック" panose="020B0400000000000000" pitchFamily="50" charset="-128"/>
                <a:ea typeface="BIZ UDPゴシック" panose="020B0400000000000000" pitchFamily="50" charset="-128"/>
              </a:rPr>
            </a:b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en-US" altLang="ja-JP" sz="1200" b="1" u="sng" dirty="0">
                <a:solidFill>
                  <a:schemeClr val="tx1"/>
                </a:solidFill>
                <a:latin typeface="BIZ UDPゴシック" panose="020B0400000000000000" pitchFamily="50" charset="-128"/>
                <a:ea typeface="BIZ UDPゴシック" panose="020B0400000000000000" pitchFamily="50" charset="-128"/>
              </a:rPr>
              <a:t>2025</a:t>
            </a:r>
            <a:r>
              <a:rPr lang="ja-JP" altLang="en-US" sz="1200" b="1" u="sng" dirty="0">
                <a:solidFill>
                  <a:schemeClr val="tx1"/>
                </a:solidFill>
                <a:latin typeface="BIZ UDPゴシック" panose="020B0400000000000000" pitchFamily="50" charset="-128"/>
                <a:ea typeface="BIZ UDPゴシック" panose="020B0400000000000000" pitchFamily="50" charset="-128"/>
              </a:rPr>
              <a:t>年　健都万博</a:t>
            </a:r>
            <a:endParaRPr lang="en-US" altLang="ja-JP" sz="1200" b="1" u="sng"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kumimoji="1" lang="ja-JP" altLang="en-US" sz="1200" i="0" u="none" strike="noStrike" kern="1200" dirty="0">
                <a:solidFill>
                  <a:schemeClr val="tx1"/>
                </a:solidFill>
                <a:effectLst/>
                <a:latin typeface="BIZ UDPゴシック" panose="020B0400000000000000" pitchFamily="50" charset="-128"/>
                <a:ea typeface="BIZ UDPゴシック" panose="020B0400000000000000" pitchFamily="50" charset="-128"/>
              </a:rPr>
              <a:t>　・５～</a:t>
            </a:r>
            <a:r>
              <a:rPr kumimoji="1" lang="en-US" altLang="ja-JP" sz="1200" i="0" u="none" strike="noStrike" kern="1200" dirty="0">
                <a:solidFill>
                  <a:schemeClr val="tx1"/>
                </a:solidFill>
                <a:effectLst/>
                <a:latin typeface="BIZ UDPゴシック" panose="020B0400000000000000" pitchFamily="50" charset="-128"/>
                <a:ea typeface="BIZ UDPゴシック" panose="020B0400000000000000" pitchFamily="50" charset="-128"/>
              </a:rPr>
              <a:t>9</a:t>
            </a:r>
            <a:r>
              <a:rPr kumimoji="1" lang="ja-JP" altLang="en-US" sz="1200" i="0" u="none" strike="noStrike" kern="1200" dirty="0">
                <a:solidFill>
                  <a:schemeClr val="tx1"/>
                </a:solidFill>
                <a:effectLst/>
                <a:latin typeface="BIZ UDPゴシック" panose="020B0400000000000000" pitchFamily="50" charset="-128"/>
                <a:ea typeface="BIZ UDPゴシック" panose="020B0400000000000000" pitchFamily="50" charset="-128"/>
              </a:rPr>
              <a:t>月</a:t>
            </a: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a:solidFill>
                  <a:schemeClr val="tx1"/>
                </a:solidFill>
                <a:latin typeface="BIZ UDPゴシック" panose="020B0400000000000000" pitchFamily="50" charset="-128"/>
                <a:ea typeface="BIZ UDPゴシック" panose="020B0400000000000000" pitchFamily="50" charset="-128"/>
              </a:rPr>
              <a:t>実証実験のデモンストレーション・実践</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10</a:t>
            </a:r>
            <a:r>
              <a:rPr lang="ja-JP" altLang="en-US" sz="1200" dirty="0">
                <a:solidFill>
                  <a:schemeClr val="tx1"/>
                </a:solidFill>
                <a:latin typeface="BIZ UDPゴシック" panose="020B0400000000000000" pitchFamily="50" charset="-128"/>
                <a:ea typeface="BIZ UDPゴシック" panose="020B0400000000000000" pitchFamily="50" charset="-128"/>
              </a:rPr>
              <a:t>月</a:t>
            </a: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a:solidFill>
                  <a:schemeClr val="tx1"/>
                </a:solidFill>
                <a:latin typeface="BIZ UDPゴシック" panose="020B0400000000000000" pitchFamily="50" charset="-128"/>
                <a:ea typeface="BIZ UDPゴシック" panose="020B0400000000000000" pitchFamily="50" charset="-128"/>
              </a:rPr>
              <a:t>技術展示（万博で披露するヘルスケア関連製品など</a:t>
            </a:r>
            <a:r>
              <a:rPr lang="en-US" altLang="ja-JP" sz="1200" dirty="0">
                <a:solidFill>
                  <a:schemeClr val="tx1"/>
                </a:solidFill>
                <a:latin typeface="BIZ UDPゴシック" panose="020B0400000000000000" pitchFamily="50" charset="-128"/>
                <a:ea typeface="BIZ UDPゴシック" panose="020B0400000000000000" pitchFamily="50" charset="-128"/>
              </a:rPr>
              <a:t>50</a:t>
            </a:r>
            <a:r>
              <a:rPr lang="ja-JP" altLang="en-US" sz="1200" dirty="0">
                <a:solidFill>
                  <a:schemeClr val="tx1"/>
                </a:solidFill>
                <a:latin typeface="BIZ UDPゴシック" panose="020B0400000000000000" pitchFamily="50" charset="-128"/>
                <a:ea typeface="BIZ UDPゴシック" panose="020B0400000000000000" pitchFamily="50" charset="-128"/>
              </a:rPr>
              <a:t>種類程度）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spcBef>
                <a:spcPts val="400"/>
              </a:spcBef>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en-US" altLang="ja-JP" sz="1100" dirty="0">
                <a:solidFill>
                  <a:schemeClr val="tx1"/>
                </a:solidFill>
                <a:latin typeface="BIZ UDPゴシック" panose="020B0400000000000000" pitchFamily="50" charset="-128"/>
                <a:ea typeface="BIZ UDPゴシック" panose="020B0400000000000000" pitchFamily="50" charset="-128"/>
              </a:rPr>
              <a:t>※2025</a:t>
            </a:r>
            <a:r>
              <a:rPr lang="ja-JP" altLang="en-US" sz="1100" dirty="0">
                <a:solidFill>
                  <a:schemeClr val="tx1"/>
                </a:solidFill>
                <a:latin typeface="BIZ UDPゴシック" panose="020B0400000000000000" pitchFamily="50" charset="-128"/>
                <a:ea typeface="BIZ UDPゴシック" panose="020B0400000000000000" pitchFamily="50" charset="-128"/>
              </a:rPr>
              <a:t>年の実施内容は検討中であり、変更となる場合があります。</a:t>
            </a:r>
            <a:endParaRPr kumimoji="1" lang="en-US" altLang="ja-JP" sz="1100" i="0" u="none" strike="noStrike" kern="1200" dirty="0">
              <a:solidFill>
                <a:schemeClr val="tx1"/>
              </a:solidFill>
              <a:effectLst/>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9DF651E-8672-45A0-97BC-826CD1E0A7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831" y="2836796"/>
            <a:ext cx="3504897" cy="2244295"/>
          </a:xfrm>
          <a:prstGeom prst="rect">
            <a:avLst/>
          </a:prstGeom>
        </p:spPr>
      </p:pic>
      <p:sp>
        <p:nvSpPr>
          <p:cNvPr id="16" name="テキスト ボックス 15">
            <a:extLst>
              <a:ext uri="{FF2B5EF4-FFF2-40B4-BE49-F238E27FC236}">
                <a16:creationId xmlns:a16="http://schemas.microsoft.com/office/drawing/2014/main" id="{CC7C4062-D4FE-4B31-978C-DE988395CF56}"/>
              </a:ext>
            </a:extLst>
          </p:cNvPr>
          <p:cNvSpPr txBox="1"/>
          <p:nvPr/>
        </p:nvSpPr>
        <p:spPr>
          <a:xfrm>
            <a:off x="907963" y="5937458"/>
            <a:ext cx="8090069" cy="635868"/>
          </a:xfrm>
          <a:prstGeom prst="rect">
            <a:avLst/>
          </a:prstGeom>
          <a:solidFill>
            <a:schemeClr val="accent6">
              <a:lumMod val="20000"/>
              <a:lumOff val="80000"/>
            </a:schemeClr>
          </a:solidFill>
        </p:spPr>
        <p:txBody>
          <a:bodyPr wrap="square" anchor="ctr" anchorCtr="0">
            <a:noAutofit/>
          </a:bodyPr>
          <a:lstStyle/>
          <a:p>
            <a:pPr algn="ctr">
              <a:spcAft>
                <a:spcPts val="600"/>
              </a:spcAft>
            </a:pPr>
            <a:r>
              <a:rPr lang="ja-JP" altLang="en-US" sz="1400" b="1" dirty="0">
                <a:latin typeface="BIZ UDPゴシック" panose="020B0400000000000000" pitchFamily="50" charset="-128"/>
                <a:ea typeface="BIZ UDPゴシック" panose="020B0400000000000000" pitchFamily="50" charset="-128"/>
              </a:rPr>
              <a:t>「健都万博」を通じて構築した人的・物的体制やノウハウを地元に定着させることで、</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社会実装の仕組みづくりを構築し、健都発の革新的技術・サービスの継続的な創出につなげます。</a:t>
            </a:r>
            <a:endParaRPr lang="en-US" altLang="ja-JP" sz="14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9">
            <a:extLst>
              <a:ext uri="{FF2B5EF4-FFF2-40B4-BE49-F238E27FC236}">
                <a16:creationId xmlns:a16="http://schemas.microsoft.com/office/drawing/2014/main" id="{509978D6-F2B2-42A7-98DD-2FCE03D18670}"/>
              </a:ext>
            </a:extLst>
          </p:cNvPr>
          <p:cNvSpPr>
            <a:spLocks noGrp="1"/>
          </p:cNvSpPr>
          <p:nvPr>
            <p:ph type="sldNum" sz="quarter" idx="4"/>
          </p:nvPr>
        </p:nvSpPr>
        <p:spPr/>
        <p:txBody>
          <a:bodyPr/>
          <a:lstStyle/>
          <a:p>
            <a:fld id="{199F5BD4-B66A-4E5C-B460-3CA44F38002D}" type="slidenum">
              <a:rPr lang="ja-JP" altLang="en-US" smtClean="0"/>
              <a:pPr/>
              <a:t>6</a:t>
            </a:fld>
            <a:endParaRPr lang="ja-JP" altLang="en-US"/>
          </a:p>
        </p:txBody>
      </p:sp>
    </p:spTree>
    <p:extLst>
      <p:ext uri="{BB962C8B-B14F-4D97-AF65-F5344CB8AC3E}">
        <p14:creationId xmlns:p14="http://schemas.microsoft.com/office/powerpoint/2010/main" val="225477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表 17">
            <a:extLst>
              <a:ext uri="{FF2B5EF4-FFF2-40B4-BE49-F238E27FC236}">
                <a16:creationId xmlns:a16="http://schemas.microsoft.com/office/drawing/2014/main" id="{92F4BBF2-1CCF-4723-89F0-5FF777F19F26}"/>
              </a:ext>
            </a:extLst>
          </p:cNvPr>
          <p:cNvGraphicFramePr>
            <a:graphicFrameLocks noGrp="1"/>
          </p:cNvGraphicFramePr>
          <p:nvPr>
            <p:extLst>
              <p:ext uri="{D42A27DB-BD31-4B8C-83A1-F6EECF244321}">
                <p14:modId xmlns:p14="http://schemas.microsoft.com/office/powerpoint/2010/main" val="381964503"/>
              </p:ext>
            </p:extLst>
          </p:nvPr>
        </p:nvGraphicFramePr>
        <p:xfrm>
          <a:off x="201229" y="4353818"/>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sp>
        <p:nvSpPr>
          <p:cNvPr id="28" name="テキスト ボックス 27">
            <a:extLst>
              <a:ext uri="{FF2B5EF4-FFF2-40B4-BE49-F238E27FC236}">
                <a16:creationId xmlns:a16="http://schemas.microsoft.com/office/drawing/2014/main" id="{5D72998F-D57C-4143-8176-03FB051C5532}"/>
              </a:ext>
            </a:extLst>
          </p:cNvPr>
          <p:cNvSpPr txBox="1"/>
          <p:nvPr/>
        </p:nvSpPr>
        <p:spPr>
          <a:xfrm>
            <a:off x="76909" y="1186548"/>
            <a:ext cx="5886394" cy="314253"/>
          </a:xfrm>
          <a:prstGeom prst="rect">
            <a:avLst/>
          </a:prstGeom>
          <a:noFill/>
        </p:spPr>
        <p:txBody>
          <a:bodyPr wrap="square" rtlCol="0">
            <a:spAutoFit/>
          </a:bodyPr>
          <a:lstStyle/>
          <a:p>
            <a:pPr marL="0" marR="0" lvl="0" indent="0" algn="l" defTabSz="371484" rtl="0" eaLnBrk="1" fontAlgn="auto" latinLnBrk="0" hangingPunct="1">
              <a:lnSpc>
                <a:spcPts val="195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万博開催時に何が見られる？ </a:t>
            </a:r>
            <a:r>
              <a:rPr kumimoji="1" lang="en-US" altLang="ja-JP"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496D56DD-669E-4E08-8CE6-D93390D240A9}"/>
              </a:ext>
            </a:extLst>
          </p:cNvPr>
          <p:cNvSpPr txBox="1"/>
          <p:nvPr/>
        </p:nvSpPr>
        <p:spPr>
          <a:xfrm>
            <a:off x="5491496" y="5806725"/>
            <a:ext cx="130270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VR</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体験</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＠なんば</a:t>
            </a:r>
            <a:r>
              <a:rPr lang="en-US" altLang="ja-JP" sz="800" dirty="0">
                <a:latin typeface="Meiryo UI" panose="020B0604030504040204" pitchFamily="50" charset="-128"/>
                <a:ea typeface="Meiryo UI" panose="020B0604030504040204" pitchFamily="50" charset="-128"/>
              </a:rPr>
              <a:t>(1/25</a:t>
            </a:r>
            <a:r>
              <a:rPr lang="ja-JP" altLang="en-US" sz="800" dirty="0">
                <a:latin typeface="Meiryo UI" panose="020B0604030504040204" pitchFamily="50" charset="-128"/>
                <a:ea typeface="Meiryo UI" panose="020B0604030504040204" pitchFamily="50" charset="-128"/>
              </a:rPr>
              <a:t>）</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108" name="図 107">
            <a:extLst>
              <a:ext uri="{FF2B5EF4-FFF2-40B4-BE49-F238E27FC236}">
                <a16:creationId xmlns:a16="http://schemas.microsoft.com/office/drawing/2014/main" id="{9E8129A7-1ED1-4CE0-BC52-4B4DAB00A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1169" y="6210491"/>
            <a:ext cx="201680" cy="201680"/>
          </a:xfrm>
          <a:prstGeom prst="rect">
            <a:avLst/>
          </a:prstGeom>
        </p:spPr>
      </p:pic>
      <p:sp>
        <p:nvSpPr>
          <p:cNvPr id="205" name="テキスト ボックス 204">
            <a:extLst>
              <a:ext uri="{FF2B5EF4-FFF2-40B4-BE49-F238E27FC236}">
                <a16:creationId xmlns:a16="http://schemas.microsoft.com/office/drawing/2014/main" id="{8C8BC251-1FFE-47C2-BAFC-8ADD397E8EF6}"/>
              </a:ext>
            </a:extLst>
          </p:cNvPr>
          <p:cNvSpPr txBox="1"/>
          <p:nvPr/>
        </p:nvSpPr>
        <p:spPr>
          <a:xfrm>
            <a:off x="2162524" y="5444664"/>
            <a:ext cx="10487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大阪ラウンドテーブル</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開催（</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8/5</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212" name="テキスト ボックス 211">
            <a:extLst>
              <a:ext uri="{FF2B5EF4-FFF2-40B4-BE49-F238E27FC236}">
                <a16:creationId xmlns:a16="http://schemas.microsoft.com/office/drawing/2014/main" id="{398C5CDD-5A82-4E8C-ADC9-6D610014BB89}"/>
              </a:ext>
            </a:extLst>
          </p:cNvPr>
          <p:cNvSpPr txBox="1"/>
          <p:nvPr/>
        </p:nvSpPr>
        <p:spPr>
          <a:xfrm>
            <a:off x="4564996" y="4900395"/>
            <a:ext cx="105748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大阪ラウンドテーブル</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開催（</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12</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a:t>
            </a:r>
          </a:p>
        </p:txBody>
      </p:sp>
      <p:grpSp>
        <p:nvGrpSpPr>
          <p:cNvPr id="81" name="グループ化 80">
            <a:extLst>
              <a:ext uri="{FF2B5EF4-FFF2-40B4-BE49-F238E27FC236}">
                <a16:creationId xmlns:a16="http://schemas.microsoft.com/office/drawing/2014/main" id="{4AC0241A-B8D7-4866-B981-F7AEC4531B66}"/>
              </a:ext>
            </a:extLst>
          </p:cNvPr>
          <p:cNvGrpSpPr/>
          <p:nvPr/>
        </p:nvGrpSpPr>
        <p:grpSpPr>
          <a:xfrm>
            <a:off x="143566" y="311344"/>
            <a:ext cx="3142751" cy="536494"/>
            <a:chOff x="143566" y="311344"/>
            <a:chExt cx="3142751" cy="536494"/>
          </a:xfrm>
        </p:grpSpPr>
        <p:sp>
          <p:nvSpPr>
            <p:cNvPr id="83" name="正方形/長方形 82">
              <a:extLst>
                <a:ext uri="{FF2B5EF4-FFF2-40B4-BE49-F238E27FC236}">
                  <a16:creationId xmlns:a16="http://schemas.microsoft.com/office/drawing/2014/main" id="{6613F165-68A7-4668-9CA7-BD1F6E39FBF4}"/>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84" name="タイトル 2">
              <a:extLst>
                <a:ext uri="{FF2B5EF4-FFF2-40B4-BE49-F238E27FC236}">
                  <a16:creationId xmlns:a16="http://schemas.microsoft.com/office/drawing/2014/main" id="{B7C4D122-8FDA-4E49-A8AF-85CFE9C3DAC2}"/>
                </a:ext>
              </a:extLst>
            </p:cNvPr>
            <p:cNvSpPr txBox="1">
              <a:spLocks/>
            </p:cNvSpPr>
            <p:nvPr/>
          </p:nvSpPr>
          <p:spPr>
            <a:xfrm>
              <a:off x="747505" y="377250"/>
              <a:ext cx="2419989"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9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空飛ぶクルマ</a:t>
              </a:r>
            </a:p>
          </p:txBody>
        </p:sp>
        <p:pic>
          <p:nvPicPr>
            <p:cNvPr id="85" name="図 84">
              <a:extLst>
                <a:ext uri="{FF2B5EF4-FFF2-40B4-BE49-F238E27FC236}">
                  <a16:creationId xmlns:a16="http://schemas.microsoft.com/office/drawing/2014/main" id="{F474236F-7C04-45C0-9730-1B96935473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cxnSp>
        <p:nvCxnSpPr>
          <p:cNvPr id="106" name="直線矢印コネクタ 105">
            <a:extLst>
              <a:ext uri="{FF2B5EF4-FFF2-40B4-BE49-F238E27FC236}">
                <a16:creationId xmlns:a16="http://schemas.microsoft.com/office/drawing/2014/main" id="{4AB735D9-6235-4647-B953-0C65FD03EB6E}"/>
              </a:ext>
            </a:extLst>
          </p:cNvPr>
          <p:cNvCxnSpPr>
            <a:cxnSpLocks/>
          </p:cNvCxnSpPr>
          <p:nvPr/>
        </p:nvCxnSpPr>
        <p:spPr>
          <a:xfrm>
            <a:off x="7032651" y="5340178"/>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B6816EE9-32F1-4121-823B-7F66B0CC2CE5}"/>
              </a:ext>
            </a:extLst>
          </p:cNvPr>
          <p:cNvCxnSpPr>
            <a:cxnSpLocks/>
          </p:cNvCxnSpPr>
          <p:nvPr/>
        </p:nvCxnSpPr>
        <p:spPr>
          <a:xfrm>
            <a:off x="7056638" y="6298245"/>
            <a:ext cx="2575790"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10" name="グループ化 109">
            <a:extLst>
              <a:ext uri="{FF2B5EF4-FFF2-40B4-BE49-F238E27FC236}">
                <a16:creationId xmlns:a16="http://schemas.microsoft.com/office/drawing/2014/main" id="{5DC2B538-BE26-47AA-84D8-94F2DA347AC1}"/>
              </a:ext>
            </a:extLst>
          </p:cNvPr>
          <p:cNvGrpSpPr/>
          <p:nvPr/>
        </p:nvGrpSpPr>
        <p:grpSpPr>
          <a:xfrm>
            <a:off x="5518349" y="4312587"/>
            <a:ext cx="432000" cy="2469805"/>
            <a:chOff x="10121072" y="4502038"/>
            <a:chExt cx="432000" cy="2469805"/>
          </a:xfrm>
        </p:grpSpPr>
        <p:sp>
          <p:nvSpPr>
            <p:cNvPr id="111" name="テキスト ボックス 110">
              <a:extLst>
                <a:ext uri="{FF2B5EF4-FFF2-40B4-BE49-F238E27FC236}">
                  <a16:creationId xmlns:a16="http://schemas.microsoft.com/office/drawing/2014/main" id="{336460B0-6EB4-44CC-898F-84ADCD565A0D}"/>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112" name="直線コネクタ 111">
              <a:extLst>
                <a:ext uri="{FF2B5EF4-FFF2-40B4-BE49-F238E27FC236}">
                  <a16:creationId xmlns:a16="http://schemas.microsoft.com/office/drawing/2014/main" id="{1DFF6C68-DA77-4685-8426-CA3BDEFAC5D2}"/>
                </a:ext>
              </a:extLst>
            </p:cNvPr>
            <p:cNvCxnSpPr>
              <a:stCxn id="111"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5" name="グループ化 154">
            <a:extLst>
              <a:ext uri="{FF2B5EF4-FFF2-40B4-BE49-F238E27FC236}">
                <a16:creationId xmlns:a16="http://schemas.microsoft.com/office/drawing/2014/main" id="{433C416D-8D35-4FC8-AC7F-FA6B2D6199F3}"/>
              </a:ext>
            </a:extLst>
          </p:cNvPr>
          <p:cNvGrpSpPr/>
          <p:nvPr/>
        </p:nvGrpSpPr>
        <p:grpSpPr>
          <a:xfrm>
            <a:off x="3578211" y="4312587"/>
            <a:ext cx="432000" cy="2469125"/>
            <a:chOff x="10716934" y="4502718"/>
            <a:chExt cx="432000" cy="2469125"/>
          </a:xfrm>
        </p:grpSpPr>
        <p:sp>
          <p:nvSpPr>
            <p:cNvPr id="156" name="テキスト ボックス 155">
              <a:extLst>
                <a:ext uri="{FF2B5EF4-FFF2-40B4-BE49-F238E27FC236}">
                  <a16:creationId xmlns:a16="http://schemas.microsoft.com/office/drawing/2014/main" id="{CA5BBED5-CE13-4649-BA92-4BD738D373A6}"/>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157" name="直線コネクタ 156">
              <a:extLst>
                <a:ext uri="{FF2B5EF4-FFF2-40B4-BE49-F238E27FC236}">
                  <a16:creationId xmlns:a16="http://schemas.microsoft.com/office/drawing/2014/main" id="{645770E6-7C1B-44A9-9BD7-468F41BC340E}"/>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グループ化 157">
            <a:extLst>
              <a:ext uri="{FF2B5EF4-FFF2-40B4-BE49-F238E27FC236}">
                <a16:creationId xmlns:a16="http://schemas.microsoft.com/office/drawing/2014/main" id="{D3A37EC6-2E94-40A3-BD91-3CC320D9A712}"/>
              </a:ext>
            </a:extLst>
          </p:cNvPr>
          <p:cNvGrpSpPr/>
          <p:nvPr/>
        </p:nvGrpSpPr>
        <p:grpSpPr>
          <a:xfrm>
            <a:off x="142032" y="4134246"/>
            <a:ext cx="9646782" cy="356682"/>
            <a:chOff x="213209" y="3642567"/>
            <a:chExt cx="11755165" cy="288000"/>
          </a:xfrm>
        </p:grpSpPr>
        <p:sp>
          <p:nvSpPr>
            <p:cNvPr id="159" name="ホームベース 5">
              <a:extLst>
                <a:ext uri="{FF2B5EF4-FFF2-40B4-BE49-F238E27FC236}">
                  <a16:creationId xmlns:a16="http://schemas.microsoft.com/office/drawing/2014/main" id="{49DCB595-F41B-4730-8FBD-F70A0DB73502}"/>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160" name="ホームベース 5">
              <a:extLst>
                <a:ext uri="{FF2B5EF4-FFF2-40B4-BE49-F238E27FC236}">
                  <a16:creationId xmlns:a16="http://schemas.microsoft.com/office/drawing/2014/main" id="{2A53FDE6-1A07-442B-B0AC-88BBA41E99D3}"/>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61" name="ホームベース 5">
              <a:extLst>
                <a:ext uri="{FF2B5EF4-FFF2-40B4-BE49-F238E27FC236}">
                  <a16:creationId xmlns:a16="http://schemas.microsoft.com/office/drawing/2014/main" id="{012664A6-C1E5-47E0-AD33-1EC2967AA149}"/>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62" name="テキスト ボックス 161">
            <a:extLst>
              <a:ext uri="{FF2B5EF4-FFF2-40B4-BE49-F238E27FC236}">
                <a16:creationId xmlns:a16="http://schemas.microsoft.com/office/drawing/2014/main" id="{9720788C-538D-4CEC-9AB5-E336DCA3BF1D}"/>
              </a:ext>
            </a:extLst>
          </p:cNvPr>
          <p:cNvSpPr txBox="1"/>
          <p:nvPr/>
        </p:nvSpPr>
        <p:spPr>
          <a:xfrm>
            <a:off x="54776" y="3768767"/>
            <a:ext cx="2931374" cy="311688"/>
          </a:xfrm>
          <a:prstGeom prst="rect">
            <a:avLst/>
          </a:prstGeom>
          <a:noFill/>
        </p:spPr>
        <p:txBody>
          <a:bodyPr wrap="square" rtlCol="0">
            <a:spAutoFit/>
          </a:bodyPr>
          <a:lstStyle/>
          <a:p>
            <a:pPr defTabSz="371484">
              <a:lnSpc>
                <a:spcPts val="1950"/>
              </a:lnSpc>
            </a:pPr>
            <a:r>
              <a:rPr lang="en-US" altLang="ja-JP" sz="1600" b="1">
                <a:solidFill>
                  <a:srgbClr val="FF0000"/>
                </a:solidFill>
                <a:latin typeface="BIZ UDPゴシック" panose="020B0400000000000000" pitchFamily="50" charset="-128"/>
                <a:ea typeface="BIZ UDPゴシック" panose="020B0400000000000000" pitchFamily="50" charset="-128"/>
              </a:rPr>
              <a:t>Z【</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63" name="四角形: 角を丸くする 162">
            <a:extLst>
              <a:ext uri="{FF2B5EF4-FFF2-40B4-BE49-F238E27FC236}">
                <a16:creationId xmlns:a16="http://schemas.microsoft.com/office/drawing/2014/main" id="{F83A7060-03D6-4553-A692-F1B6E7BD733A}"/>
              </a:ext>
            </a:extLst>
          </p:cNvPr>
          <p:cNvSpPr/>
          <p:nvPr/>
        </p:nvSpPr>
        <p:spPr>
          <a:xfrm>
            <a:off x="230954" y="4483710"/>
            <a:ext cx="1326483" cy="387463"/>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3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運航実現に向けた取組み</a:t>
            </a:r>
          </a:p>
        </p:txBody>
      </p:sp>
      <p:sp>
        <p:nvSpPr>
          <p:cNvPr id="164" name="四角形: 角を丸くする 163">
            <a:extLst>
              <a:ext uri="{FF2B5EF4-FFF2-40B4-BE49-F238E27FC236}">
                <a16:creationId xmlns:a16="http://schemas.microsoft.com/office/drawing/2014/main" id="{1E6769BB-9E38-47B1-AF5A-CD659B379341}"/>
              </a:ext>
            </a:extLst>
          </p:cNvPr>
          <p:cNvSpPr/>
          <p:nvPr/>
        </p:nvSpPr>
        <p:spPr>
          <a:xfrm>
            <a:off x="243238" y="5724567"/>
            <a:ext cx="1037350" cy="264607"/>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3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イベント</a:t>
            </a:r>
          </a:p>
        </p:txBody>
      </p:sp>
      <p:grpSp>
        <p:nvGrpSpPr>
          <p:cNvPr id="165" name="グループ化 164">
            <a:extLst>
              <a:ext uri="{FF2B5EF4-FFF2-40B4-BE49-F238E27FC236}">
                <a16:creationId xmlns:a16="http://schemas.microsoft.com/office/drawing/2014/main" id="{0EB7B38F-3651-4630-8F24-043893ED28EB}"/>
              </a:ext>
            </a:extLst>
          </p:cNvPr>
          <p:cNvGrpSpPr/>
          <p:nvPr/>
        </p:nvGrpSpPr>
        <p:grpSpPr>
          <a:xfrm flipV="1">
            <a:off x="409646" y="5300880"/>
            <a:ext cx="6623005" cy="45719"/>
            <a:chOff x="360591" y="5215634"/>
            <a:chExt cx="6579017" cy="0"/>
          </a:xfrm>
        </p:grpSpPr>
        <p:cxnSp>
          <p:nvCxnSpPr>
            <p:cNvPr id="166" name="直線矢印コネクタ 165">
              <a:extLst>
                <a:ext uri="{FF2B5EF4-FFF2-40B4-BE49-F238E27FC236}">
                  <a16:creationId xmlns:a16="http://schemas.microsoft.com/office/drawing/2014/main" id="{A4EB6227-5A4F-4119-B828-DDFB5BFD587F}"/>
                </a:ext>
              </a:extLst>
            </p:cNvPr>
            <p:cNvCxnSpPr>
              <a:cxnSpLocks/>
            </p:cNvCxnSpPr>
            <p:nvPr/>
          </p:nvCxnSpPr>
          <p:spPr>
            <a:xfrm>
              <a:off x="1011836" y="5215634"/>
              <a:ext cx="59277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F9CAE732-6788-4BA5-9DAD-2761D7024C9D}"/>
                </a:ext>
              </a:extLst>
            </p:cNvPr>
            <p:cNvCxnSpPr>
              <a:cxnSpLocks/>
            </p:cNvCxnSpPr>
            <p:nvPr/>
          </p:nvCxnSpPr>
          <p:spPr>
            <a:xfrm flipH="1">
              <a:off x="360591" y="5215634"/>
              <a:ext cx="692826"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グループ化 167">
            <a:extLst>
              <a:ext uri="{FF2B5EF4-FFF2-40B4-BE49-F238E27FC236}">
                <a16:creationId xmlns:a16="http://schemas.microsoft.com/office/drawing/2014/main" id="{A65B9967-B23A-44F0-9FC7-6926CADEABC1}"/>
              </a:ext>
            </a:extLst>
          </p:cNvPr>
          <p:cNvGrpSpPr/>
          <p:nvPr/>
        </p:nvGrpSpPr>
        <p:grpSpPr>
          <a:xfrm>
            <a:off x="410769" y="6305124"/>
            <a:ext cx="6606212" cy="45719"/>
            <a:chOff x="505451" y="5041702"/>
            <a:chExt cx="10717255" cy="0"/>
          </a:xfrm>
        </p:grpSpPr>
        <p:cxnSp>
          <p:nvCxnSpPr>
            <p:cNvPr id="169" name="直線矢印コネクタ 168">
              <a:extLst>
                <a:ext uri="{FF2B5EF4-FFF2-40B4-BE49-F238E27FC236}">
                  <a16:creationId xmlns:a16="http://schemas.microsoft.com/office/drawing/2014/main" id="{D48DCCA6-F8CA-486A-BCAD-18FD6EDC6D88}"/>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B82F421C-60EE-4864-A024-7DB73C00A724}"/>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175" name="図 174">
            <a:extLst>
              <a:ext uri="{FF2B5EF4-FFF2-40B4-BE49-F238E27FC236}">
                <a16:creationId xmlns:a16="http://schemas.microsoft.com/office/drawing/2014/main" id="{6E05EC28-112D-4C27-84D8-ED18A64AC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983" y="5230755"/>
            <a:ext cx="204527" cy="204527"/>
          </a:xfrm>
          <a:prstGeom prst="rect">
            <a:avLst/>
          </a:prstGeom>
        </p:spPr>
      </p:pic>
      <p:pic>
        <p:nvPicPr>
          <p:cNvPr id="177" name="図 176">
            <a:extLst>
              <a:ext uri="{FF2B5EF4-FFF2-40B4-BE49-F238E27FC236}">
                <a16:creationId xmlns:a16="http://schemas.microsoft.com/office/drawing/2014/main" id="{83DEA590-CD6E-4B4D-9CEF-36493CE948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2428" y="5240137"/>
            <a:ext cx="204527" cy="204527"/>
          </a:xfrm>
          <a:prstGeom prst="rect">
            <a:avLst/>
          </a:prstGeom>
        </p:spPr>
      </p:pic>
      <p:pic>
        <p:nvPicPr>
          <p:cNvPr id="178" name="図 177">
            <a:extLst>
              <a:ext uri="{FF2B5EF4-FFF2-40B4-BE49-F238E27FC236}">
                <a16:creationId xmlns:a16="http://schemas.microsoft.com/office/drawing/2014/main" id="{9B4C6A5F-53CE-45A0-9742-CE101AD35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7070" y="5247636"/>
            <a:ext cx="204527" cy="204527"/>
          </a:xfrm>
          <a:prstGeom prst="rect">
            <a:avLst/>
          </a:prstGeom>
        </p:spPr>
      </p:pic>
      <p:pic>
        <p:nvPicPr>
          <p:cNvPr id="179" name="図 178">
            <a:extLst>
              <a:ext uri="{FF2B5EF4-FFF2-40B4-BE49-F238E27FC236}">
                <a16:creationId xmlns:a16="http://schemas.microsoft.com/office/drawing/2014/main" id="{777977EA-6415-40FE-B459-F7F87053FE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4469" y="6196131"/>
            <a:ext cx="201680" cy="201680"/>
          </a:xfrm>
          <a:prstGeom prst="rect">
            <a:avLst/>
          </a:prstGeom>
        </p:spPr>
      </p:pic>
      <p:sp>
        <p:nvSpPr>
          <p:cNvPr id="186" name="四角形: 角を丸くする 185">
            <a:extLst>
              <a:ext uri="{FF2B5EF4-FFF2-40B4-BE49-F238E27FC236}">
                <a16:creationId xmlns:a16="http://schemas.microsoft.com/office/drawing/2014/main" id="{164CF8DE-2B6E-4D9D-810C-417C4EF99D4D}"/>
              </a:ext>
            </a:extLst>
          </p:cNvPr>
          <p:cNvSpPr/>
          <p:nvPr/>
        </p:nvSpPr>
        <p:spPr>
          <a:xfrm>
            <a:off x="7169978" y="5251535"/>
            <a:ext cx="2199982" cy="162969"/>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3" name="図 202">
            <a:extLst>
              <a:ext uri="{FF2B5EF4-FFF2-40B4-BE49-F238E27FC236}">
                <a16:creationId xmlns:a16="http://schemas.microsoft.com/office/drawing/2014/main" id="{960A7F05-E7D0-4CC8-AEAE-0D11DC7FE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1159" y="5254593"/>
            <a:ext cx="204527" cy="204527"/>
          </a:xfrm>
          <a:prstGeom prst="rect">
            <a:avLst/>
          </a:prstGeom>
        </p:spPr>
      </p:pic>
      <p:pic>
        <p:nvPicPr>
          <p:cNvPr id="206" name="図 205">
            <a:extLst>
              <a:ext uri="{FF2B5EF4-FFF2-40B4-BE49-F238E27FC236}">
                <a16:creationId xmlns:a16="http://schemas.microsoft.com/office/drawing/2014/main" id="{5233ADEE-515F-4A68-BE09-D7C26B2A6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7492" y="6210491"/>
            <a:ext cx="201680" cy="201680"/>
          </a:xfrm>
          <a:prstGeom prst="rect">
            <a:avLst/>
          </a:prstGeom>
        </p:spPr>
      </p:pic>
      <p:sp>
        <p:nvSpPr>
          <p:cNvPr id="216" name="テキスト ボックス 215">
            <a:extLst>
              <a:ext uri="{FF2B5EF4-FFF2-40B4-BE49-F238E27FC236}">
                <a16:creationId xmlns:a16="http://schemas.microsoft.com/office/drawing/2014/main" id="{40B21752-1D31-4055-9FD2-29977346971A}"/>
              </a:ext>
            </a:extLst>
          </p:cNvPr>
          <p:cNvSpPr txBox="1"/>
          <p:nvPr/>
        </p:nvSpPr>
        <p:spPr>
          <a:xfrm>
            <a:off x="2105284" y="5903639"/>
            <a:ext cx="13204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VR</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体験</a:t>
            </a:r>
            <a:r>
              <a:rPr lang="en-US" altLang="ja-JP" sz="800" dirty="0">
                <a:latin typeface="Meiryo UI" panose="020B0604030504040204" pitchFamily="50" charset="-128"/>
                <a:ea typeface="Meiryo UI" panose="020B0604030504040204" pitchFamily="50" charset="-128"/>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国際フロンティア</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産業メッセ（</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9/5,6)</a:t>
            </a:r>
          </a:p>
        </p:txBody>
      </p:sp>
      <p:sp>
        <p:nvSpPr>
          <p:cNvPr id="181" name="正方形/長方形 180">
            <a:extLst>
              <a:ext uri="{FF2B5EF4-FFF2-40B4-BE49-F238E27FC236}">
                <a16:creationId xmlns:a16="http://schemas.microsoft.com/office/drawing/2014/main" id="{CAE9E977-F374-4A9A-B0DE-AB1456C6F908}"/>
              </a:ext>
            </a:extLst>
          </p:cNvPr>
          <p:cNvSpPr/>
          <p:nvPr/>
        </p:nvSpPr>
        <p:spPr>
          <a:xfrm>
            <a:off x="187725" y="1805099"/>
            <a:ext cx="5151346" cy="153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国内外の複数の機体による万博会場周辺の飛行や会場内外の離着陸場を結ぶ二地点間運航</a:t>
            </a:r>
            <a:endParaRPr lang="en-US" altLang="zh-TW" strike="sngStrike"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会場内の空飛ぶクルマ専用離着陸場</a:t>
            </a:r>
            <a:br>
              <a:rPr lang="en-US" altLang="zh-TW"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EXPO Vertiport</a:t>
            </a:r>
            <a:r>
              <a:rPr lang="ja-JP" altLang="en-US" dirty="0">
                <a:solidFill>
                  <a:schemeClr val="tx1"/>
                </a:solidFill>
                <a:latin typeface="Meiryo UI" panose="020B0604030504040204" pitchFamily="50" charset="-128"/>
                <a:ea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endParaRPr>
          </a:p>
        </p:txBody>
      </p:sp>
      <p:sp>
        <p:nvSpPr>
          <p:cNvPr id="207" name="テキスト ボックス 206">
            <a:extLst>
              <a:ext uri="{FF2B5EF4-FFF2-40B4-BE49-F238E27FC236}">
                <a16:creationId xmlns:a16="http://schemas.microsoft.com/office/drawing/2014/main" id="{49E258ED-3BDA-4A27-A809-1930F1869FCA}"/>
              </a:ext>
            </a:extLst>
          </p:cNvPr>
          <p:cNvSpPr txBox="1"/>
          <p:nvPr/>
        </p:nvSpPr>
        <p:spPr>
          <a:xfrm>
            <a:off x="8174838" y="6523973"/>
            <a:ext cx="1590144"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令和６年</a:t>
            </a:r>
            <a:r>
              <a:rPr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15</a:t>
            </a:r>
            <a:r>
              <a:rPr kumimoji="1" lang="ja-JP" altLang="en-US" sz="900" dirty="0">
                <a:latin typeface="Meiryo UI" panose="020B0604030504040204" pitchFamily="50" charset="-128"/>
                <a:ea typeface="Meiryo UI" panose="020B0604030504040204" pitchFamily="50" charset="-128"/>
              </a:rPr>
              <a:t>日時点</a:t>
            </a:r>
          </a:p>
        </p:txBody>
      </p:sp>
      <p:grpSp>
        <p:nvGrpSpPr>
          <p:cNvPr id="113" name="グループ化 112">
            <a:extLst>
              <a:ext uri="{FF2B5EF4-FFF2-40B4-BE49-F238E27FC236}">
                <a16:creationId xmlns:a16="http://schemas.microsoft.com/office/drawing/2014/main" id="{AA16EB80-7B7C-4A56-87C8-AB7CFF3CC16A}"/>
              </a:ext>
            </a:extLst>
          </p:cNvPr>
          <p:cNvGrpSpPr/>
          <p:nvPr/>
        </p:nvGrpSpPr>
        <p:grpSpPr>
          <a:xfrm>
            <a:off x="7267188" y="4636335"/>
            <a:ext cx="2309827" cy="453986"/>
            <a:chOff x="7297397" y="5706086"/>
            <a:chExt cx="2309827" cy="453986"/>
          </a:xfrm>
        </p:grpSpPr>
        <p:sp>
          <p:nvSpPr>
            <p:cNvPr id="115" name="テキスト ボックス 114">
              <a:extLst>
                <a:ext uri="{FF2B5EF4-FFF2-40B4-BE49-F238E27FC236}">
                  <a16:creationId xmlns:a16="http://schemas.microsoft.com/office/drawing/2014/main" id="{8A10B03E-EA99-45A8-8061-55ACEF5BA20E}"/>
                </a:ext>
              </a:extLst>
            </p:cNvPr>
            <p:cNvSpPr txBox="1"/>
            <p:nvPr/>
          </p:nvSpPr>
          <p:spPr>
            <a:xfrm>
              <a:off x="7984815" y="5706086"/>
              <a:ext cx="1622409"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会場内外での２地点間運航等</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（具体的な運航計画は検討中）</a:t>
              </a:r>
            </a:p>
          </p:txBody>
        </p:sp>
        <p:sp>
          <p:nvSpPr>
            <p:cNvPr id="116" name="四角形: 角を丸くする 115">
              <a:extLst>
                <a:ext uri="{FF2B5EF4-FFF2-40B4-BE49-F238E27FC236}">
                  <a16:creationId xmlns:a16="http://schemas.microsoft.com/office/drawing/2014/main" id="{31CD1D2E-E4A6-493D-984B-E491E1DC5189}"/>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127" name="四角形: 角を丸くする 126">
            <a:extLst>
              <a:ext uri="{FF2B5EF4-FFF2-40B4-BE49-F238E27FC236}">
                <a16:creationId xmlns:a16="http://schemas.microsoft.com/office/drawing/2014/main" id="{69FBAFE2-3558-4A2D-9B55-9B8D1B983E70}"/>
              </a:ext>
            </a:extLst>
          </p:cNvPr>
          <p:cNvSpPr/>
          <p:nvPr/>
        </p:nvSpPr>
        <p:spPr>
          <a:xfrm>
            <a:off x="7205190" y="6216824"/>
            <a:ext cx="2199982" cy="162969"/>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0" name="グループ化 129">
            <a:extLst>
              <a:ext uri="{FF2B5EF4-FFF2-40B4-BE49-F238E27FC236}">
                <a16:creationId xmlns:a16="http://schemas.microsoft.com/office/drawing/2014/main" id="{6675F8EE-A353-4926-BBFA-E7E67021287B}"/>
              </a:ext>
            </a:extLst>
          </p:cNvPr>
          <p:cNvGrpSpPr/>
          <p:nvPr/>
        </p:nvGrpSpPr>
        <p:grpSpPr>
          <a:xfrm>
            <a:off x="7302400" y="5629878"/>
            <a:ext cx="2516601" cy="453986"/>
            <a:chOff x="7297397" y="5706086"/>
            <a:chExt cx="2516601" cy="453986"/>
          </a:xfrm>
        </p:grpSpPr>
        <p:sp>
          <p:nvSpPr>
            <p:cNvPr id="131" name="テキスト ボックス 130">
              <a:extLst>
                <a:ext uri="{FF2B5EF4-FFF2-40B4-BE49-F238E27FC236}">
                  <a16:creationId xmlns:a16="http://schemas.microsoft.com/office/drawing/2014/main" id="{605E27D1-268B-4034-A01C-20F355612BD5}"/>
                </a:ext>
              </a:extLst>
            </p:cNvPr>
            <p:cNvSpPr txBox="1"/>
            <p:nvPr/>
          </p:nvSpPr>
          <p:spPr>
            <a:xfrm>
              <a:off x="7984815" y="5706086"/>
              <a:ext cx="1829183"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モックアップ（実寸大模型）の展示</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　＠中央突堤（予定）</a:t>
              </a:r>
              <a:endParaRPr lang="en-US" altLang="ja-JP" sz="810" b="1" dirty="0">
                <a:latin typeface="Meiryo UI" panose="020B0604030504040204" pitchFamily="50" charset="-128"/>
                <a:ea typeface="Meiryo UI" panose="020B0604030504040204" pitchFamily="50" charset="-128"/>
              </a:endParaRPr>
            </a:p>
          </p:txBody>
        </p:sp>
        <p:sp>
          <p:nvSpPr>
            <p:cNvPr id="132" name="四角形: 角を丸くする 131">
              <a:extLst>
                <a:ext uri="{FF2B5EF4-FFF2-40B4-BE49-F238E27FC236}">
                  <a16:creationId xmlns:a16="http://schemas.microsoft.com/office/drawing/2014/main" id="{0483335B-0398-49D4-A813-3858EE727FB9}"/>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pic>
        <p:nvPicPr>
          <p:cNvPr id="133" name="図 132">
            <a:extLst>
              <a:ext uri="{FF2B5EF4-FFF2-40B4-BE49-F238E27FC236}">
                <a16:creationId xmlns:a16="http://schemas.microsoft.com/office/drawing/2014/main" id="{D6056BAD-6FDE-406E-87E4-4E26B21F50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796" y="5240137"/>
            <a:ext cx="204527" cy="204527"/>
          </a:xfrm>
          <a:prstGeom prst="rect">
            <a:avLst/>
          </a:prstGeom>
        </p:spPr>
      </p:pic>
      <p:pic>
        <p:nvPicPr>
          <p:cNvPr id="148" name="図 147">
            <a:extLst>
              <a:ext uri="{FF2B5EF4-FFF2-40B4-BE49-F238E27FC236}">
                <a16:creationId xmlns:a16="http://schemas.microsoft.com/office/drawing/2014/main" id="{ED77CA08-A3FE-4DBC-AAA9-829A6CEA3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502" y="5240137"/>
            <a:ext cx="204527" cy="204527"/>
          </a:xfrm>
          <a:prstGeom prst="rect">
            <a:avLst/>
          </a:prstGeom>
        </p:spPr>
      </p:pic>
      <p:sp>
        <p:nvSpPr>
          <p:cNvPr id="149" name="テキスト ボックス 148">
            <a:extLst>
              <a:ext uri="{FF2B5EF4-FFF2-40B4-BE49-F238E27FC236}">
                <a16:creationId xmlns:a16="http://schemas.microsoft.com/office/drawing/2014/main" id="{534A5FE1-A11E-474B-B50E-569ABE88E067}"/>
              </a:ext>
            </a:extLst>
          </p:cNvPr>
          <p:cNvSpPr txBox="1"/>
          <p:nvPr/>
        </p:nvSpPr>
        <p:spPr>
          <a:xfrm>
            <a:off x="209275" y="4857482"/>
            <a:ext cx="1211826"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Meiryo UI"/>
                <a:ea typeface="Meiryo UI"/>
                <a:cs typeface="+mn-cs"/>
                <a:sym typeface="Calibri"/>
              </a:rPr>
              <a:t>万博に向けた国の制度整備が完了（～</a:t>
            </a:r>
            <a:r>
              <a:rPr kumimoji="1" lang="en-US" altLang="ja-JP" sz="800" i="0" u="none" strike="noStrike" kern="1200" cap="none" spc="0" normalizeH="0" baseline="0" noProof="0" dirty="0">
                <a:ln>
                  <a:noFill/>
                </a:ln>
                <a:solidFill>
                  <a:prstClr val="black"/>
                </a:solidFill>
                <a:effectLst/>
                <a:uLnTx/>
                <a:uFillTx/>
                <a:latin typeface="Meiryo UI"/>
                <a:ea typeface="Meiryo UI"/>
                <a:cs typeface="+mn-cs"/>
                <a:sym typeface="Calibri"/>
              </a:rPr>
              <a:t>3</a:t>
            </a:r>
            <a:r>
              <a:rPr kumimoji="1" lang="ja-JP" altLang="en-US" sz="800" i="0" u="none" strike="noStrike" kern="1200" cap="none" spc="0" normalizeH="0" baseline="0" noProof="0" dirty="0">
                <a:ln>
                  <a:noFill/>
                </a:ln>
                <a:solidFill>
                  <a:prstClr val="black"/>
                </a:solidFill>
                <a:effectLst/>
                <a:uLnTx/>
                <a:uFillTx/>
                <a:latin typeface="Meiryo UI"/>
                <a:ea typeface="Meiryo UI"/>
                <a:cs typeface="+mn-cs"/>
                <a:sym typeface="Calibri"/>
              </a:rPr>
              <a:t>月）</a:t>
            </a:r>
          </a:p>
        </p:txBody>
      </p:sp>
      <p:sp>
        <p:nvSpPr>
          <p:cNvPr id="150" name="テキスト ボックス 149">
            <a:extLst>
              <a:ext uri="{FF2B5EF4-FFF2-40B4-BE49-F238E27FC236}">
                <a16:creationId xmlns:a16="http://schemas.microsoft.com/office/drawing/2014/main" id="{3E659E9A-7F82-484B-B7CD-4780271E511A}"/>
              </a:ext>
            </a:extLst>
          </p:cNvPr>
          <p:cNvSpPr txBox="1"/>
          <p:nvPr/>
        </p:nvSpPr>
        <p:spPr>
          <a:xfrm>
            <a:off x="1314096" y="4876661"/>
            <a:ext cx="10132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i="0" u="none" strike="noStrike" kern="1200" cap="none" spc="0" normalizeH="0" baseline="0" noProof="0" dirty="0">
                <a:ln>
                  <a:noFill/>
                </a:ln>
                <a:solidFill>
                  <a:prstClr val="black"/>
                </a:solidFill>
                <a:effectLst/>
                <a:uLnTx/>
                <a:uFillTx/>
                <a:latin typeface="Meiryo UI"/>
                <a:ea typeface="Meiryo UI"/>
                <a:cs typeface="+mn-cs"/>
                <a:sym typeface="Calibri"/>
              </a:rPr>
              <a:t>2024</a:t>
            </a:r>
            <a:r>
              <a:rPr kumimoji="1" lang="ja-JP" altLang="en-US" sz="800" i="0" u="none" strike="noStrike" kern="1200" cap="none" spc="0" normalizeH="0" baseline="0" noProof="0" dirty="0">
                <a:ln>
                  <a:noFill/>
                </a:ln>
                <a:solidFill>
                  <a:prstClr val="black"/>
                </a:solidFill>
                <a:effectLst/>
                <a:uLnTx/>
                <a:uFillTx/>
                <a:latin typeface="Meiryo UI"/>
                <a:ea typeface="Meiryo UI"/>
                <a:cs typeface="+mn-cs"/>
                <a:sym typeface="Calibri"/>
              </a:rPr>
              <a:t>年実証事業</a:t>
            </a:r>
            <a:endParaRPr kumimoji="1" lang="en-US" altLang="ja-JP" sz="800" i="0" u="none" strike="noStrike" kern="1200" cap="none" spc="0" normalizeH="0" baseline="0" noProof="0" dirty="0">
              <a:ln>
                <a:noFill/>
              </a:ln>
              <a:solidFill>
                <a:prstClr val="black"/>
              </a:solidFill>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Meiryo UI"/>
                <a:ea typeface="Meiryo UI"/>
                <a:cs typeface="+mn-cs"/>
                <a:sym typeface="Calibri"/>
              </a:rPr>
              <a:t>開始（</a:t>
            </a:r>
            <a:r>
              <a:rPr kumimoji="1" lang="en-US" altLang="ja-JP" sz="800" i="0" u="none" strike="noStrike" kern="1200" cap="none" spc="0" normalizeH="0" baseline="0" noProof="0" dirty="0">
                <a:ln>
                  <a:noFill/>
                </a:ln>
                <a:solidFill>
                  <a:prstClr val="black"/>
                </a:solidFill>
                <a:effectLst/>
                <a:uLnTx/>
                <a:uFillTx/>
                <a:latin typeface="Meiryo UI"/>
                <a:ea typeface="Meiryo UI"/>
                <a:cs typeface="+mn-cs"/>
                <a:sym typeface="Calibri"/>
              </a:rPr>
              <a:t>7</a:t>
            </a:r>
            <a:r>
              <a:rPr kumimoji="1" lang="ja-JP" altLang="en-US" sz="800" i="0" u="none" strike="noStrike" kern="1200" cap="none" spc="0" normalizeH="0" baseline="0" noProof="0" dirty="0">
                <a:ln>
                  <a:noFill/>
                </a:ln>
                <a:solidFill>
                  <a:prstClr val="black"/>
                </a:solidFill>
                <a:effectLst/>
                <a:uLnTx/>
                <a:uFillTx/>
                <a:latin typeface="Meiryo UI"/>
                <a:ea typeface="Meiryo UI"/>
                <a:cs typeface="+mn-cs"/>
                <a:sym typeface="Calibri"/>
              </a:rPr>
              <a:t>月）</a:t>
            </a:r>
          </a:p>
        </p:txBody>
      </p:sp>
      <p:sp>
        <p:nvSpPr>
          <p:cNvPr id="151" name="テキスト ボックス 150">
            <a:extLst>
              <a:ext uri="{FF2B5EF4-FFF2-40B4-BE49-F238E27FC236}">
                <a16:creationId xmlns:a16="http://schemas.microsoft.com/office/drawing/2014/main" id="{8111DEC7-A2B6-49F6-9102-2FCA1DB3E3CF}"/>
              </a:ext>
            </a:extLst>
          </p:cNvPr>
          <p:cNvSpPr txBox="1"/>
          <p:nvPr/>
        </p:nvSpPr>
        <p:spPr>
          <a:xfrm>
            <a:off x="2097543" y="4870526"/>
            <a:ext cx="1772513" cy="338554"/>
          </a:xfrm>
          <a:prstGeom prst="rect">
            <a:avLst/>
          </a:prstGeom>
          <a:noFill/>
        </p:spPr>
        <p:txBody>
          <a:bodyPr wrap="square">
            <a:spAutoFit/>
          </a:bodyPr>
          <a:lstStyle/>
          <a:p>
            <a:pPr algn="ctr"/>
            <a:r>
              <a:rPr lang="ja-JP" altLang="en-US" sz="800" dirty="0">
                <a:latin typeface="Meiryo UI"/>
                <a:ea typeface="Meiryo UI"/>
                <a:sym typeface="Calibri"/>
              </a:rPr>
              <a:t>「</a:t>
            </a:r>
            <a:r>
              <a:rPr lang="en-US" altLang="ja-JP" sz="800" dirty="0">
                <a:latin typeface="Meiryo UI"/>
                <a:ea typeface="Meiryo UI"/>
                <a:sym typeface="Calibri"/>
              </a:rPr>
              <a:t>EXPO Vertiport</a:t>
            </a:r>
            <a:r>
              <a:rPr lang="ja-JP" altLang="en-US" sz="800" dirty="0">
                <a:latin typeface="Meiryo UI"/>
                <a:ea typeface="Meiryo UI"/>
                <a:sym typeface="Calibri"/>
              </a:rPr>
              <a:t>」</a:t>
            </a:r>
            <a:endParaRPr lang="en-US" altLang="ja-JP" sz="800" dirty="0">
              <a:latin typeface="Meiryo UI"/>
              <a:ea typeface="Meiryo UI"/>
              <a:sym typeface="Calibri"/>
            </a:endParaRPr>
          </a:p>
          <a:p>
            <a:pPr algn="ctr"/>
            <a:r>
              <a:rPr lang="ja-JP" altLang="en-US" sz="800" dirty="0">
                <a:latin typeface="Meiryo UI"/>
                <a:ea typeface="Meiryo UI"/>
                <a:sym typeface="Calibri"/>
              </a:rPr>
              <a:t>着工（</a:t>
            </a:r>
            <a:r>
              <a:rPr lang="en-US" altLang="ja-JP" sz="800" dirty="0">
                <a:latin typeface="Meiryo UI"/>
                <a:ea typeface="Meiryo UI"/>
                <a:sym typeface="Calibri"/>
              </a:rPr>
              <a:t>8/19</a:t>
            </a:r>
            <a:r>
              <a:rPr lang="ja-JP" altLang="en-US" sz="800" dirty="0">
                <a:latin typeface="Meiryo UI"/>
                <a:ea typeface="Meiryo UI"/>
                <a:sym typeface="Calibri"/>
              </a:rPr>
              <a:t>）</a:t>
            </a:r>
          </a:p>
        </p:txBody>
      </p:sp>
      <p:sp>
        <p:nvSpPr>
          <p:cNvPr id="152" name="テキスト ボックス 151">
            <a:extLst>
              <a:ext uri="{FF2B5EF4-FFF2-40B4-BE49-F238E27FC236}">
                <a16:creationId xmlns:a16="http://schemas.microsoft.com/office/drawing/2014/main" id="{084426CB-9D4F-47B0-AEE2-3B558DAE9595}"/>
              </a:ext>
            </a:extLst>
          </p:cNvPr>
          <p:cNvSpPr txBox="1"/>
          <p:nvPr/>
        </p:nvSpPr>
        <p:spPr>
          <a:xfrm>
            <a:off x="5482681" y="4889865"/>
            <a:ext cx="1772513" cy="338554"/>
          </a:xfrm>
          <a:prstGeom prst="rect">
            <a:avLst/>
          </a:prstGeom>
          <a:noFill/>
        </p:spPr>
        <p:txBody>
          <a:bodyPr wrap="square">
            <a:spAutoFit/>
          </a:bodyPr>
          <a:lstStyle/>
          <a:p>
            <a:pPr algn="ctr"/>
            <a:r>
              <a:rPr lang="ja-JP" altLang="en-US" sz="800" dirty="0">
                <a:latin typeface="Meiryo UI"/>
                <a:ea typeface="Meiryo UI"/>
                <a:sym typeface="Calibri"/>
              </a:rPr>
              <a:t>「</a:t>
            </a:r>
            <a:r>
              <a:rPr lang="en-US" altLang="ja-JP" sz="800" dirty="0">
                <a:latin typeface="Meiryo UI"/>
                <a:ea typeface="Meiryo UI"/>
                <a:sym typeface="Calibri"/>
              </a:rPr>
              <a:t>EXPO Vertiport</a:t>
            </a:r>
            <a:r>
              <a:rPr lang="ja-JP" altLang="en-US" sz="800" dirty="0">
                <a:latin typeface="Meiryo UI"/>
                <a:ea typeface="Meiryo UI"/>
                <a:sym typeface="Calibri"/>
              </a:rPr>
              <a:t>」</a:t>
            </a:r>
            <a:endParaRPr lang="en-US" altLang="ja-JP" sz="800" dirty="0">
              <a:latin typeface="Meiryo UI"/>
              <a:ea typeface="Meiryo UI"/>
              <a:sym typeface="Calibri"/>
            </a:endParaRPr>
          </a:p>
          <a:p>
            <a:pPr algn="ctr"/>
            <a:r>
              <a:rPr lang="ja-JP" altLang="en-US" sz="800" dirty="0">
                <a:latin typeface="Meiryo UI"/>
                <a:ea typeface="Meiryo UI"/>
                <a:sym typeface="Calibri"/>
              </a:rPr>
              <a:t>竣工（</a:t>
            </a:r>
            <a:r>
              <a:rPr lang="en-US" altLang="ja-JP" sz="800" dirty="0">
                <a:latin typeface="Meiryo UI"/>
                <a:ea typeface="Meiryo UI"/>
                <a:sym typeface="Calibri"/>
              </a:rPr>
              <a:t>2</a:t>
            </a:r>
            <a:r>
              <a:rPr lang="ja-JP" altLang="en-US" sz="800" dirty="0">
                <a:latin typeface="Meiryo UI"/>
                <a:ea typeface="Meiryo UI"/>
                <a:sym typeface="Calibri"/>
              </a:rPr>
              <a:t>月予定）</a:t>
            </a:r>
          </a:p>
        </p:txBody>
      </p:sp>
      <p:sp>
        <p:nvSpPr>
          <p:cNvPr id="153" name="テキスト ボックス 152">
            <a:extLst>
              <a:ext uri="{FF2B5EF4-FFF2-40B4-BE49-F238E27FC236}">
                <a16:creationId xmlns:a16="http://schemas.microsoft.com/office/drawing/2014/main" id="{31C8CB8C-7129-4553-91D1-4A2A2F92CB43}"/>
              </a:ext>
            </a:extLst>
          </p:cNvPr>
          <p:cNvSpPr txBox="1"/>
          <p:nvPr/>
        </p:nvSpPr>
        <p:spPr>
          <a:xfrm>
            <a:off x="4519906" y="5591721"/>
            <a:ext cx="145913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i="0" u="none" strike="noStrike" kern="1200" cap="none" spc="0" normalizeH="0" baseline="0" noProof="0" dirty="0">
                <a:ln>
                  <a:noFill/>
                </a:ln>
                <a:effectLst/>
                <a:uLnTx/>
                <a:uFillTx/>
                <a:latin typeface="Meiryo UI"/>
                <a:ea typeface="Meiryo UI"/>
                <a:cs typeface="+mn-cs"/>
                <a:sym typeface="Calibri"/>
              </a:rPr>
              <a:t>Japan Drone</a:t>
            </a:r>
            <a:r>
              <a:rPr kumimoji="1" lang="ja-JP" altLang="en-US" sz="800" i="0" u="none" strike="noStrike" kern="1200" cap="none" spc="0" normalizeH="0" baseline="0" noProof="0" dirty="0">
                <a:ln>
                  <a:noFill/>
                </a:ln>
                <a:effectLst/>
                <a:uLnTx/>
                <a:uFillTx/>
                <a:latin typeface="Meiryo UI"/>
                <a:ea typeface="Meiryo UI"/>
                <a:cs typeface="+mn-cs"/>
                <a:sym typeface="Calibri"/>
              </a:rPr>
              <a:t>／</a:t>
            </a:r>
            <a:br>
              <a:rPr kumimoji="1" lang="en-US" altLang="ja-JP" sz="800" i="0" u="none" strike="noStrike" kern="1200" cap="none" spc="0" normalizeH="0" baseline="0" noProof="0" dirty="0">
                <a:ln>
                  <a:noFill/>
                </a:ln>
                <a:effectLst/>
                <a:uLnTx/>
                <a:uFillTx/>
                <a:latin typeface="Meiryo UI"/>
                <a:ea typeface="Meiryo UI"/>
                <a:cs typeface="+mn-cs"/>
                <a:sym typeface="Calibri"/>
              </a:rPr>
            </a:br>
            <a:r>
              <a:rPr kumimoji="1" lang="ja-JP" altLang="en-US" sz="800" i="0" u="none" strike="noStrike" kern="1200" cap="none" spc="0" normalizeH="0" baseline="0" noProof="0" dirty="0">
                <a:ln>
                  <a:noFill/>
                </a:ln>
                <a:effectLst/>
                <a:uLnTx/>
                <a:uFillTx/>
                <a:latin typeface="Meiryo UI"/>
                <a:ea typeface="Meiryo UI"/>
                <a:cs typeface="+mn-cs"/>
                <a:sym typeface="Calibri"/>
              </a:rPr>
              <a:t>次世代エアモビリティ</a:t>
            </a:r>
            <a:endParaRPr kumimoji="1" lang="en-US" altLang="ja-JP" sz="800" i="0" u="none" strike="noStrike" kern="1200" cap="none" spc="0" normalizeH="0" baseline="0" noProof="0" dirty="0">
              <a:ln>
                <a:noFill/>
              </a:ln>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i="0" u="none" strike="noStrike" kern="1200" cap="none" spc="0" normalizeH="0" baseline="0" noProof="0" dirty="0">
                <a:ln>
                  <a:noFill/>
                </a:ln>
                <a:effectLst/>
                <a:uLnTx/>
                <a:uFillTx/>
                <a:latin typeface="Meiryo UI"/>
                <a:ea typeface="Meiryo UI"/>
                <a:cs typeface="+mn-cs"/>
                <a:sym typeface="Calibri"/>
              </a:rPr>
              <a:t>EXPO2024 in </a:t>
            </a:r>
            <a:r>
              <a:rPr kumimoji="1" lang="ja-JP" altLang="en-US" sz="800" i="0" u="none" strike="noStrike" kern="1200" cap="none" spc="0" normalizeH="0" baseline="0" noProof="0" dirty="0">
                <a:ln>
                  <a:noFill/>
                </a:ln>
                <a:effectLst/>
                <a:uLnTx/>
                <a:uFillTx/>
                <a:latin typeface="Meiryo UI"/>
                <a:ea typeface="Meiryo UI"/>
                <a:cs typeface="+mn-cs"/>
                <a:sym typeface="Calibri"/>
              </a:rPr>
              <a:t>関西</a:t>
            </a:r>
            <a:endParaRPr kumimoji="1" lang="en-US" altLang="ja-JP" sz="800" i="0" u="none" strike="noStrike" kern="1200" cap="none" spc="0" normalizeH="0" baseline="0" noProof="0" dirty="0">
              <a:ln>
                <a:noFill/>
              </a:ln>
              <a:effectLst/>
              <a:uLnTx/>
              <a:uFillTx/>
              <a:latin typeface="Meiryo UI"/>
              <a:ea typeface="Meiryo UI"/>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a:ea typeface="Meiryo UI"/>
                <a:sym typeface="Calibri"/>
              </a:rPr>
              <a:t>（</a:t>
            </a:r>
            <a:r>
              <a:rPr lang="en-US" altLang="ja-JP" sz="800" dirty="0">
                <a:latin typeface="Meiryo UI"/>
                <a:ea typeface="Meiryo UI"/>
                <a:sym typeface="Calibri"/>
              </a:rPr>
              <a:t>12/18,19</a:t>
            </a:r>
            <a:r>
              <a:rPr lang="ja-JP" altLang="en-US" sz="800" dirty="0">
                <a:latin typeface="Meiryo UI"/>
                <a:ea typeface="Meiryo UI"/>
                <a:sym typeface="Calibri"/>
              </a:rPr>
              <a:t>）</a:t>
            </a:r>
            <a:endParaRPr kumimoji="1" lang="en-US" altLang="ja-JP" sz="800" i="0" u="none" strike="noStrike" kern="1200" cap="none" spc="0" normalizeH="0" baseline="0" noProof="0" dirty="0">
              <a:ln>
                <a:noFill/>
              </a:ln>
              <a:effectLst/>
              <a:uLnTx/>
              <a:uFillTx/>
              <a:latin typeface="Meiryo UI"/>
              <a:ea typeface="Meiryo UI"/>
              <a:cs typeface="+mn-cs"/>
              <a:sym typeface="Calibri"/>
            </a:endParaRPr>
          </a:p>
        </p:txBody>
      </p:sp>
      <p:sp>
        <p:nvSpPr>
          <p:cNvPr id="154" name="テキスト ボックス 153">
            <a:extLst>
              <a:ext uri="{FF2B5EF4-FFF2-40B4-BE49-F238E27FC236}">
                <a16:creationId xmlns:a16="http://schemas.microsoft.com/office/drawing/2014/main" id="{53517A1E-8E8F-4809-8721-0B722D7BFC38}"/>
              </a:ext>
            </a:extLst>
          </p:cNvPr>
          <p:cNvSpPr txBox="1"/>
          <p:nvPr/>
        </p:nvSpPr>
        <p:spPr>
          <a:xfrm>
            <a:off x="3360418" y="5776516"/>
            <a:ext cx="14591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effectLst/>
                <a:uLnTx/>
                <a:uFillTx/>
                <a:latin typeface="Meiryo UI"/>
                <a:ea typeface="Meiryo UI"/>
                <a:cs typeface="+mn-cs"/>
                <a:sym typeface="Calibri"/>
              </a:rPr>
              <a:t>空飛ぶクルマをビジネス的側面から考える若年層向けイベント（</a:t>
            </a:r>
            <a:r>
              <a:rPr kumimoji="1" lang="en-US" altLang="ja-JP" sz="800" i="0" u="none" strike="noStrike" kern="1200" cap="none" spc="0" normalizeH="0" baseline="0" noProof="0" dirty="0">
                <a:ln>
                  <a:noFill/>
                </a:ln>
                <a:effectLst/>
                <a:uLnTx/>
                <a:uFillTx/>
                <a:latin typeface="Meiryo UI"/>
                <a:ea typeface="Meiryo UI"/>
                <a:cs typeface="+mn-cs"/>
                <a:sym typeface="Calibri"/>
              </a:rPr>
              <a:t>10</a:t>
            </a:r>
            <a:r>
              <a:rPr kumimoji="1" lang="ja-JP" altLang="en-US" sz="800" i="0" u="none" strike="noStrike" kern="1200" cap="none" spc="0" normalizeH="0" baseline="0" noProof="0" dirty="0">
                <a:ln>
                  <a:noFill/>
                </a:ln>
                <a:effectLst/>
                <a:uLnTx/>
                <a:uFillTx/>
                <a:latin typeface="Meiryo UI"/>
                <a:ea typeface="Meiryo UI"/>
                <a:cs typeface="+mn-cs"/>
                <a:sym typeface="Calibri"/>
              </a:rPr>
              <a:t>月</a:t>
            </a:r>
            <a:r>
              <a:rPr kumimoji="1" lang="en-US" altLang="ja-JP" sz="800" i="0" u="none" strike="noStrike" kern="1200" cap="none" spc="0" normalizeH="0" baseline="0" noProof="0" dirty="0">
                <a:ln>
                  <a:noFill/>
                </a:ln>
                <a:effectLst/>
                <a:uLnTx/>
                <a:uFillTx/>
                <a:latin typeface="Meiryo UI"/>
                <a:ea typeface="Meiryo UI"/>
                <a:cs typeface="+mn-cs"/>
                <a:sym typeface="Calibri"/>
              </a:rPr>
              <a:t>~11</a:t>
            </a:r>
            <a:r>
              <a:rPr kumimoji="1" lang="ja-JP" altLang="en-US" sz="800" i="0" u="none" strike="noStrike" kern="1200" cap="none" spc="0" normalizeH="0" baseline="0" noProof="0" dirty="0">
                <a:ln>
                  <a:noFill/>
                </a:ln>
                <a:effectLst/>
                <a:uLnTx/>
                <a:uFillTx/>
                <a:latin typeface="Meiryo UI"/>
                <a:ea typeface="Meiryo UI"/>
                <a:cs typeface="+mn-cs"/>
                <a:sym typeface="Calibri"/>
              </a:rPr>
              <a:t>月）</a:t>
            </a:r>
            <a:endParaRPr kumimoji="1" lang="en-US" altLang="ja-JP" sz="800" i="0" u="none" strike="noStrike" kern="1200" cap="none" spc="0" normalizeH="0" baseline="0" noProof="0" dirty="0">
              <a:ln>
                <a:noFill/>
              </a:ln>
              <a:effectLst/>
              <a:uLnTx/>
              <a:uFillTx/>
              <a:latin typeface="Meiryo UI"/>
              <a:ea typeface="Meiryo UI"/>
              <a:cs typeface="+mn-cs"/>
              <a:sym typeface="Calibri"/>
            </a:endParaRPr>
          </a:p>
        </p:txBody>
      </p:sp>
      <p:sp>
        <p:nvSpPr>
          <p:cNvPr id="135" name="四角形: 角を丸くする 134">
            <a:extLst>
              <a:ext uri="{FF2B5EF4-FFF2-40B4-BE49-F238E27FC236}">
                <a16:creationId xmlns:a16="http://schemas.microsoft.com/office/drawing/2014/main" id="{41ADA7A7-4E2F-4632-96F4-E40E231E5955}"/>
              </a:ext>
            </a:extLst>
          </p:cNvPr>
          <p:cNvSpPr/>
          <p:nvPr/>
        </p:nvSpPr>
        <p:spPr>
          <a:xfrm>
            <a:off x="3640086" y="6246081"/>
            <a:ext cx="1122259" cy="143537"/>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スライド番号プレースホルダー 8">
            <a:extLst>
              <a:ext uri="{FF2B5EF4-FFF2-40B4-BE49-F238E27FC236}">
                <a16:creationId xmlns:a16="http://schemas.microsoft.com/office/drawing/2014/main" id="{86B4EFAC-B201-47B1-8A6F-F9F00AA7E48A}"/>
              </a:ext>
            </a:extLst>
          </p:cNvPr>
          <p:cNvSpPr>
            <a:spLocks noGrp="1"/>
          </p:cNvSpPr>
          <p:nvPr>
            <p:ph type="sldNum" sz="quarter" idx="4"/>
          </p:nvPr>
        </p:nvSpPr>
        <p:spPr/>
        <p:txBody>
          <a:bodyPr/>
          <a:lstStyle/>
          <a:p>
            <a:fld id="{199F5BD4-B66A-4E5C-B460-3CA44F38002D}" type="slidenum">
              <a:rPr lang="ja-JP" altLang="en-US" smtClean="0"/>
              <a:pPr/>
              <a:t>7</a:t>
            </a:fld>
            <a:endParaRPr lang="ja-JP" altLang="en-US"/>
          </a:p>
        </p:txBody>
      </p:sp>
      <p:sp>
        <p:nvSpPr>
          <p:cNvPr id="98" name="四角形: 角を丸くする 97">
            <a:extLst>
              <a:ext uri="{FF2B5EF4-FFF2-40B4-BE49-F238E27FC236}">
                <a16:creationId xmlns:a16="http://schemas.microsoft.com/office/drawing/2014/main" id="{41FB2737-55FE-4FE7-99CB-56C644814737}"/>
              </a:ext>
            </a:extLst>
          </p:cNvPr>
          <p:cNvSpPr/>
          <p:nvPr/>
        </p:nvSpPr>
        <p:spPr>
          <a:xfrm>
            <a:off x="5915045" y="445828"/>
            <a:ext cx="3878615" cy="3105669"/>
          </a:xfrm>
          <a:prstGeom prst="roundRect">
            <a:avLst>
              <a:gd name="adj" fmla="val 11375"/>
            </a:avLst>
          </a:prstGeom>
          <a:solidFill>
            <a:schemeClr val="accent5">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125" name="六角形 124">
            <a:extLst>
              <a:ext uri="{FF2B5EF4-FFF2-40B4-BE49-F238E27FC236}">
                <a16:creationId xmlns:a16="http://schemas.microsoft.com/office/drawing/2014/main" id="{B5E638AC-58BF-40CC-9073-3E147BFE972D}"/>
              </a:ext>
            </a:extLst>
          </p:cNvPr>
          <p:cNvSpPr/>
          <p:nvPr/>
        </p:nvSpPr>
        <p:spPr>
          <a:xfrm>
            <a:off x="8042360" y="1201518"/>
            <a:ext cx="1587193" cy="907602"/>
          </a:xfrm>
          <a:prstGeom prst="hexagon">
            <a:avLst>
              <a:gd name="adj" fmla="val 0"/>
              <a:gd name="vf" fmla="val 11547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六角形 133">
            <a:extLst>
              <a:ext uri="{FF2B5EF4-FFF2-40B4-BE49-F238E27FC236}">
                <a16:creationId xmlns:a16="http://schemas.microsoft.com/office/drawing/2014/main" id="{EDB90C41-7066-4B0E-AA4E-CAB9BD10C329}"/>
              </a:ext>
            </a:extLst>
          </p:cNvPr>
          <p:cNvSpPr/>
          <p:nvPr/>
        </p:nvSpPr>
        <p:spPr>
          <a:xfrm>
            <a:off x="6184779" y="1203875"/>
            <a:ext cx="1623742" cy="911273"/>
          </a:xfrm>
          <a:prstGeom prst="hexagon">
            <a:avLst>
              <a:gd name="adj" fmla="val 0"/>
              <a:gd name="vf" fmla="val 11547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1" name="図 140">
            <a:extLst>
              <a:ext uri="{FF2B5EF4-FFF2-40B4-BE49-F238E27FC236}">
                <a16:creationId xmlns:a16="http://schemas.microsoft.com/office/drawing/2014/main" id="{66F8390B-7122-48F9-9903-0F26C6395F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42494" y="1159077"/>
            <a:ext cx="1623742" cy="930486"/>
          </a:xfrm>
          <a:prstGeom prst="rect">
            <a:avLst/>
          </a:prstGeom>
        </p:spPr>
      </p:pic>
      <p:sp>
        <p:nvSpPr>
          <p:cNvPr id="143" name="テキスト ボックス 142">
            <a:extLst>
              <a:ext uri="{FF2B5EF4-FFF2-40B4-BE49-F238E27FC236}">
                <a16:creationId xmlns:a16="http://schemas.microsoft.com/office/drawing/2014/main" id="{C9884DB7-F9E6-48B4-BCFC-D4665AD8A527}"/>
              </a:ext>
            </a:extLst>
          </p:cNvPr>
          <p:cNvSpPr txBox="1"/>
          <p:nvPr/>
        </p:nvSpPr>
        <p:spPr>
          <a:xfrm>
            <a:off x="6886965" y="1890577"/>
            <a:ext cx="974188" cy="200055"/>
          </a:xfrm>
          <a:prstGeom prst="rect">
            <a:avLst/>
          </a:prstGeom>
          <a:noFill/>
        </p:spPr>
        <p:txBody>
          <a:bodyPr wrap="square" rtlCol="0">
            <a:spAutoFit/>
          </a:bodyPr>
          <a:lstStyle/>
          <a:p>
            <a:pPr marL="335756" indent="-335756"/>
            <a:r>
              <a:rPr lang="en-US" altLang="ja-JP" sz="700" dirty="0">
                <a:solidFill>
                  <a:schemeClr val="bg1"/>
                </a:solidFill>
                <a:latin typeface="BIZ UDPゴシック" panose="020B0400000000000000" pitchFamily="50" charset="-128"/>
                <a:ea typeface="BIZ UDPゴシック" panose="020B0400000000000000" pitchFamily="50" charset="-128"/>
              </a:rPr>
              <a:t>©Joby Aviation</a:t>
            </a:r>
            <a:endParaRPr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nvGrpSpPr>
          <p:cNvPr id="145" name="グループ化 144">
            <a:extLst>
              <a:ext uri="{FF2B5EF4-FFF2-40B4-BE49-F238E27FC236}">
                <a16:creationId xmlns:a16="http://schemas.microsoft.com/office/drawing/2014/main" id="{B1EC2743-F934-4897-A35A-7239D375EA37}"/>
              </a:ext>
            </a:extLst>
          </p:cNvPr>
          <p:cNvGrpSpPr>
            <a:grpSpLocks noChangeAspect="1"/>
          </p:cNvGrpSpPr>
          <p:nvPr/>
        </p:nvGrpSpPr>
        <p:grpSpPr>
          <a:xfrm>
            <a:off x="3804893" y="2821422"/>
            <a:ext cx="2013960" cy="1218722"/>
            <a:chOff x="3957663" y="2895348"/>
            <a:chExt cx="1710501" cy="1018089"/>
          </a:xfrm>
        </p:grpSpPr>
        <p:sp>
          <p:nvSpPr>
            <p:cNvPr id="146" name="六角形 145">
              <a:extLst>
                <a:ext uri="{FF2B5EF4-FFF2-40B4-BE49-F238E27FC236}">
                  <a16:creationId xmlns:a16="http://schemas.microsoft.com/office/drawing/2014/main" id="{BD46C921-ECE5-4655-BCE9-66CE5FB8B321}"/>
                </a:ext>
              </a:extLst>
            </p:cNvPr>
            <p:cNvSpPr/>
            <p:nvPr/>
          </p:nvSpPr>
          <p:spPr>
            <a:xfrm>
              <a:off x="4003600" y="2937675"/>
              <a:ext cx="1664564" cy="969226"/>
            </a:xfrm>
            <a:prstGeom prst="hexagon">
              <a:avLst>
                <a:gd name="adj" fmla="val 0"/>
                <a:gd name="vf" fmla="val 1154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7" name="Picture 2">
              <a:extLst>
                <a:ext uri="{FF2B5EF4-FFF2-40B4-BE49-F238E27FC236}">
                  <a16:creationId xmlns:a16="http://schemas.microsoft.com/office/drawing/2014/main" id="{99900FE1-7414-4CD7-BC96-1703CF94817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57663" y="2895348"/>
              <a:ext cx="1656927" cy="1018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グループ化 170">
            <a:extLst>
              <a:ext uri="{FF2B5EF4-FFF2-40B4-BE49-F238E27FC236}">
                <a16:creationId xmlns:a16="http://schemas.microsoft.com/office/drawing/2014/main" id="{5C5DB144-AE93-4A33-AAFB-904665E4822D}"/>
              </a:ext>
            </a:extLst>
          </p:cNvPr>
          <p:cNvGrpSpPr/>
          <p:nvPr/>
        </p:nvGrpSpPr>
        <p:grpSpPr>
          <a:xfrm>
            <a:off x="4126332" y="2516065"/>
            <a:ext cx="1589221" cy="385168"/>
            <a:chOff x="13829408" y="-1218159"/>
            <a:chExt cx="3019331" cy="510223"/>
          </a:xfrm>
        </p:grpSpPr>
        <p:sp>
          <p:nvSpPr>
            <p:cNvPr id="172" name="テキスト ボックス 171">
              <a:extLst>
                <a:ext uri="{FF2B5EF4-FFF2-40B4-BE49-F238E27FC236}">
                  <a16:creationId xmlns:a16="http://schemas.microsoft.com/office/drawing/2014/main" id="{77714582-F350-4D7F-B779-12CCE3379339}"/>
                </a:ext>
              </a:extLst>
            </p:cNvPr>
            <p:cNvSpPr txBox="1"/>
            <p:nvPr/>
          </p:nvSpPr>
          <p:spPr>
            <a:xfrm>
              <a:off x="13832629" y="-1218159"/>
              <a:ext cx="3016110" cy="510057"/>
            </a:xfrm>
            <a:prstGeom prst="rect">
              <a:avLst/>
            </a:prstGeom>
            <a:noFill/>
          </p:spPr>
          <p:txBody>
            <a:bodyPr wrap="none" rtlCol="0">
              <a:spAutoFit/>
            </a:bodyPr>
            <a:lstStyle/>
            <a:p>
              <a:pPr algn="ctr"/>
              <a:r>
                <a:rPr lang="en-US" altLang="ja-JP" sz="14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EXPO Vertiport</a:t>
              </a:r>
              <a:endParaRPr kumimoji="1" lang="ja-JP" altLang="en-US" sz="14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endParaRPr>
            </a:p>
          </p:txBody>
        </p:sp>
        <p:sp>
          <p:nvSpPr>
            <p:cNvPr id="173" name="テキスト ボックス 172">
              <a:extLst>
                <a:ext uri="{FF2B5EF4-FFF2-40B4-BE49-F238E27FC236}">
                  <a16:creationId xmlns:a16="http://schemas.microsoft.com/office/drawing/2014/main" id="{EA494774-22F9-4EA5-9FE3-30389B0525A8}"/>
                </a:ext>
              </a:extLst>
            </p:cNvPr>
            <p:cNvSpPr txBox="1"/>
            <p:nvPr/>
          </p:nvSpPr>
          <p:spPr>
            <a:xfrm>
              <a:off x="13829408" y="-1217994"/>
              <a:ext cx="3016110" cy="510058"/>
            </a:xfrm>
            <a:prstGeom prst="rect">
              <a:avLst/>
            </a:prstGeom>
            <a:noFill/>
          </p:spPr>
          <p:txBody>
            <a:bodyPr wrap="none" rtlCol="0">
              <a:spAutoFit/>
            </a:bodyPr>
            <a:lstStyle/>
            <a:p>
              <a:pPr algn="ctr"/>
              <a:r>
                <a:rPr kumimoji="1" lang="en-US" altLang="ja-JP" sz="1400" b="1" dirty="0">
                  <a:solidFill>
                    <a:srgbClr val="00B050"/>
                  </a:solidFill>
                  <a:latin typeface="BIZ UDPゴシック" panose="020B0400000000000000" pitchFamily="50" charset="-128"/>
                  <a:ea typeface="BIZ UDPゴシック" panose="020B0400000000000000" pitchFamily="50" charset="-128"/>
                </a:rPr>
                <a:t>EXPO V</a:t>
              </a:r>
              <a:r>
                <a:rPr lang="en-US" altLang="ja-JP" sz="1400" b="1" dirty="0">
                  <a:solidFill>
                    <a:srgbClr val="00B050"/>
                  </a:solidFill>
                  <a:latin typeface="BIZ UDPゴシック" panose="020B0400000000000000" pitchFamily="50" charset="-128"/>
                  <a:ea typeface="BIZ UDPゴシック" panose="020B0400000000000000" pitchFamily="50" charset="-128"/>
                </a:rPr>
                <a:t>ertiport</a:t>
              </a:r>
              <a:endParaRPr kumimoji="1" lang="ja-JP" altLang="en-US" sz="1400" b="1" dirty="0">
                <a:solidFill>
                  <a:srgbClr val="00B050"/>
                </a:solidFill>
                <a:latin typeface="BIZ UDPゴシック" panose="020B0400000000000000" pitchFamily="50" charset="-128"/>
                <a:ea typeface="BIZ UDPゴシック" panose="020B0400000000000000" pitchFamily="50" charset="-128"/>
              </a:endParaRPr>
            </a:p>
          </p:txBody>
        </p:sp>
      </p:grpSp>
      <p:pic>
        <p:nvPicPr>
          <p:cNvPr id="176" name="図 175">
            <a:extLst>
              <a:ext uri="{FF2B5EF4-FFF2-40B4-BE49-F238E27FC236}">
                <a16:creationId xmlns:a16="http://schemas.microsoft.com/office/drawing/2014/main" id="{F33695E1-B964-408A-B12C-F2A81264160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975421" y="1141868"/>
            <a:ext cx="1577134" cy="941163"/>
          </a:xfrm>
          <a:prstGeom prst="rect">
            <a:avLst/>
          </a:prstGeom>
        </p:spPr>
      </p:pic>
      <p:grpSp>
        <p:nvGrpSpPr>
          <p:cNvPr id="182" name="グループ化 181">
            <a:extLst>
              <a:ext uri="{FF2B5EF4-FFF2-40B4-BE49-F238E27FC236}">
                <a16:creationId xmlns:a16="http://schemas.microsoft.com/office/drawing/2014/main" id="{07ADED14-D834-492E-AA46-C09FF44597B7}"/>
              </a:ext>
            </a:extLst>
          </p:cNvPr>
          <p:cNvGrpSpPr/>
          <p:nvPr/>
        </p:nvGrpSpPr>
        <p:grpSpPr>
          <a:xfrm>
            <a:off x="5915046" y="885214"/>
            <a:ext cx="2076338" cy="470272"/>
            <a:chOff x="15953845" y="4384062"/>
            <a:chExt cx="3603311" cy="779350"/>
          </a:xfrm>
        </p:grpSpPr>
        <p:sp>
          <p:nvSpPr>
            <p:cNvPr id="183" name="テキスト ボックス 182">
              <a:extLst>
                <a:ext uri="{FF2B5EF4-FFF2-40B4-BE49-F238E27FC236}">
                  <a16:creationId xmlns:a16="http://schemas.microsoft.com/office/drawing/2014/main" id="{89CDB8B1-D718-4A48-8FBD-07DBFB3E5F38}"/>
                </a:ext>
              </a:extLst>
            </p:cNvPr>
            <p:cNvSpPr txBox="1"/>
            <p:nvPr/>
          </p:nvSpPr>
          <p:spPr>
            <a:xfrm>
              <a:off x="16189272" y="4398327"/>
              <a:ext cx="3141718" cy="765085"/>
            </a:xfrm>
            <a:prstGeom prst="rect">
              <a:avLst/>
            </a:prstGeom>
            <a:noFill/>
          </p:spPr>
          <p:txBody>
            <a:bodyPr wrap="square" rtlCol="0">
              <a:spAutoFit/>
            </a:bodyPr>
            <a:lstStyle/>
            <a:p>
              <a:pPr algn="ctr"/>
              <a:r>
                <a:rPr kumimoji="1" lang="en-US" altLang="ja-JP" sz="12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ANA</a:t>
              </a:r>
              <a:r>
                <a:rPr kumimoji="1" lang="ja-JP" altLang="en-US" sz="12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ホールでイングス</a:t>
              </a:r>
              <a:r>
                <a:rPr kumimoji="1" lang="en-US" altLang="ja-JP" sz="12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Joby Aviation</a:t>
              </a:r>
            </a:p>
          </p:txBody>
        </p:sp>
        <p:sp>
          <p:nvSpPr>
            <p:cNvPr id="184" name="テキスト ボックス 183">
              <a:extLst>
                <a:ext uri="{FF2B5EF4-FFF2-40B4-BE49-F238E27FC236}">
                  <a16:creationId xmlns:a16="http://schemas.microsoft.com/office/drawing/2014/main" id="{6BD36AAF-59DD-4005-802C-ED6079E2D477}"/>
                </a:ext>
              </a:extLst>
            </p:cNvPr>
            <p:cNvSpPr txBox="1"/>
            <p:nvPr/>
          </p:nvSpPr>
          <p:spPr>
            <a:xfrm>
              <a:off x="15953845" y="4384062"/>
              <a:ext cx="3603311" cy="765086"/>
            </a:xfrm>
            <a:prstGeom prst="rect">
              <a:avLst/>
            </a:prstGeom>
            <a:noFill/>
          </p:spPr>
          <p:txBody>
            <a:bodyPr wrap="square" rtlCol="0">
              <a:spAutoFit/>
            </a:bodyPr>
            <a:lstStyle/>
            <a:p>
              <a:pPr algn="ctr"/>
              <a:r>
                <a:rPr kumimoji="1" lang="en-US" altLang="ja-JP" sz="1200" b="1" dirty="0">
                  <a:solidFill>
                    <a:schemeClr val="bg1"/>
                  </a:solidFill>
                  <a:latin typeface="BIZ UDPゴシック" panose="020B0400000000000000" pitchFamily="50" charset="-128"/>
                  <a:ea typeface="BIZ UDPゴシック" panose="020B0400000000000000" pitchFamily="50" charset="-128"/>
                </a:rPr>
                <a:t>ANA</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ホールディングス</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bg1"/>
                  </a:solidFill>
                  <a:latin typeface="BIZ UDPゴシック" panose="020B0400000000000000" pitchFamily="50" charset="-128"/>
                  <a:ea typeface="BIZ UDPゴシック" panose="020B0400000000000000" pitchFamily="50" charset="-128"/>
                </a:rPr>
                <a:t>Joby Aviation</a:t>
              </a:r>
            </a:p>
          </p:txBody>
        </p:sp>
      </p:grpSp>
      <p:grpSp>
        <p:nvGrpSpPr>
          <p:cNvPr id="185" name="グループ化 184">
            <a:extLst>
              <a:ext uri="{FF2B5EF4-FFF2-40B4-BE49-F238E27FC236}">
                <a16:creationId xmlns:a16="http://schemas.microsoft.com/office/drawing/2014/main" id="{9FD1D538-BCCF-4CEA-B9C0-6BBCA52EC101}"/>
              </a:ext>
            </a:extLst>
          </p:cNvPr>
          <p:cNvGrpSpPr/>
          <p:nvPr/>
        </p:nvGrpSpPr>
        <p:grpSpPr>
          <a:xfrm>
            <a:off x="8327378" y="952093"/>
            <a:ext cx="951067" cy="318587"/>
            <a:chOff x="11296528" y="-687254"/>
            <a:chExt cx="1650495" cy="527971"/>
          </a:xfrm>
        </p:grpSpPr>
        <p:sp>
          <p:nvSpPr>
            <p:cNvPr id="187" name="テキスト ボックス 186">
              <a:extLst>
                <a:ext uri="{FF2B5EF4-FFF2-40B4-BE49-F238E27FC236}">
                  <a16:creationId xmlns:a16="http://schemas.microsoft.com/office/drawing/2014/main" id="{E024FFBE-F6DD-42FE-AE77-3BEAB9563570}"/>
                </a:ext>
              </a:extLst>
            </p:cNvPr>
            <p:cNvSpPr txBox="1"/>
            <p:nvPr/>
          </p:nvSpPr>
          <p:spPr>
            <a:xfrm>
              <a:off x="11296528" y="-669340"/>
              <a:ext cx="1650207" cy="510057"/>
            </a:xfrm>
            <a:prstGeom prst="rect">
              <a:avLst/>
            </a:prstGeom>
            <a:noFill/>
          </p:spPr>
          <p:txBody>
            <a:bodyPr wrap="none" rtlCol="0">
              <a:spAutoFit/>
            </a:bodyPr>
            <a:lstStyle/>
            <a:p>
              <a:pPr algn="ctr"/>
              <a:r>
                <a:rPr lang="en-US" altLang="ja-JP" sz="1400" b="1" dirty="0" err="1">
                  <a:ln w="57150">
                    <a:solidFill>
                      <a:srgbClr val="000099"/>
                    </a:solidFill>
                  </a:ln>
                  <a:solidFill>
                    <a:srgbClr val="000099"/>
                  </a:solidFill>
                  <a:latin typeface="BIZ UDPゴシック" panose="020B0400000000000000" pitchFamily="50" charset="-128"/>
                  <a:ea typeface="BIZ UDPゴシック" panose="020B0400000000000000" pitchFamily="50" charset="-128"/>
                </a:rPr>
                <a:t>Soracle</a:t>
              </a:r>
              <a:endParaRPr lang="en-US" altLang="ja-JP" sz="14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endParaRPr>
            </a:p>
          </p:txBody>
        </p:sp>
        <p:sp>
          <p:nvSpPr>
            <p:cNvPr id="188" name="テキスト ボックス 187">
              <a:extLst>
                <a:ext uri="{FF2B5EF4-FFF2-40B4-BE49-F238E27FC236}">
                  <a16:creationId xmlns:a16="http://schemas.microsoft.com/office/drawing/2014/main" id="{C5BDEEB3-84B5-4CAF-B5E9-B061C59FE4DA}"/>
                </a:ext>
              </a:extLst>
            </p:cNvPr>
            <p:cNvSpPr txBox="1"/>
            <p:nvPr/>
          </p:nvSpPr>
          <p:spPr>
            <a:xfrm>
              <a:off x="11296816" y="-687254"/>
              <a:ext cx="1650207" cy="510056"/>
            </a:xfrm>
            <a:prstGeom prst="rect">
              <a:avLst/>
            </a:prstGeom>
            <a:noFill/>
          </p:spPr>
          <p:txBody>
            <a:bodyPr wrap="none" rtlCol="0">
              <a:spAutoFit/>
            </a:bodyPr>
            <a:lstStyle/>
            <a:p>
              <a:pPr algn="ctr"/>
              <a:r>
                <a:rPr lang="en-US" altLang="ja-JP" sz="1400" b="1" dirty="0" err="1">
                  <a:solidFill>
                    <a:schemeClr val="bg1"/>
                  </a:solidFill>
                  <a:latin typeface="BIZ UDPゴシック" panose="020B0400000000000000" pitchFamily="50" charset="-128"/>
                  <a:ea typeface="BIZ UDPゴシック" panose="020B0400000000000000" pitchFamily="50" charset="-128"/>
                </a:rPr>
                <a:t>Soracle</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89" name="六角形 188">
            <a:extLst>
              <a:ext uri="{FF2B5EF4-FFF2-40B4-BE49-F238E27FC236}">
                <a16:creationId xmlns:a16="http://schemas.microsoft.com/office/drawing/2014/main" id="{285955ED-53DE-49CD-B8D4-F7DFB94E2742}"/>
              </a:ext>
            </a:extLst>
          </p:cNvPr>
          <p:cNvSpPr/>
          <p:nvPr/>
        </p:nvSpPr>
        <p:spPr>
          <a:xfrm>
            <a:off x="6184778" y="2384328"/>
            <a:ext cx="1623742" cy="896946"/>
          </a:xfrm>
          <a:prstGeom prst="hexagon">
            <a:avLst>
              <a:gd name="adj" fmla="val 0"/>
              <a:gd name="vf" fmla="val 11547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0" name="図 189">
            <a:extLst>
              <a:ext uri="{FF2B5EF4-FFF2-40B4-BE49-F238E27FC236}">
                <a16:creationId xmlns:a16="http://schemas.microsoft.com/office/drawing/2014/main" id="{D730920F-C675-41BD-899E-3B5B054F3B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8417" y="2327358"/>
            <a:ext cx="1623742" cy="904291"/>
          </a:xfrm>
          <a:prstGeom prst="rect">
            <a:avLst/>
          </a:prstGeom>
        </p:spPr>
      </p:pic>
      <p:sp>
        <p:nvSpPr>
          <p:cNvPr id="191" name="テキスト ボックス 190">
            <a:extLst>
              <a:ext uri="{FF2B5EF4-FFF2-40B4-BE49-F238E27FC236}">
                <a16:creationId xmlns:a16="http://schemas.microsoft.com/office/drawing/2014/main" id="{AE35F0BE-5353-47BB-860A-9C0EABD78104}"/>
              </a:ext>
            </a:extLst>
          </p:cNvPr>
          <p:cNvSpPr txBox="1"/>
          <p:nvPr/>
        </p:nvSpPr>
        <p:spPr>
          <a:xfrm>
            <a:off x="6575987" y="3019339"/>
            <a:ext cx="1332817" cy="200055"/>
          </a:xfrm>
          <a:prstGeom prst="rect">
            <a:avLst/>
          </a:prstGeom>
          <a:noFill/>
        </p:spPr>
        <p:txBody>
          <a:bodyPr wrap="square" rtlCol="0">
            <a:spAutoFit/>
          </a:bodyPr>
          <a:lstStyle/>
          <a:p>
            <a:pPr marL="335756" indent="-335756"/>
            <a:r>
              <a:rPr lang="en-US" altLang="ja-JP" sz="700" dirty="0">
                <a:solidFill>
                  <a:schemeClr val="bg1"/>
                </a:solidFill>
                <a:latin typeface="BIZ UDPゴシック" panose="020B0400000000000000" pitchFamily="50" charset="-128"/>
                <a:ea typeface="BIZ UDPゴシック" panose="020B0400000000000000" pitchFamily="50" charset="-128"/>
              </a:rPr>
              <a:t>©Vertical Aerospace</a:t>
            </a:r>
            <a:endParaRPr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nvGrpSpPr>
          <p:cNvPr id="192" name="グループ化 191">
            <a:extLst>
              <a:ext uri="{FF2B5EF4-FFF2-40B4-BE49-F238E27FC236}">
                <a16:creationId xmlns:a16="http://schemas.microsoft.com/office/drawing/2014/main" id="{7AA46B9E-50DA-4B11-98A7-EC28ED24E96B}"/>
              </a:ext>
            </a:extLst>
          </p:cNvPr>
          <p:cNvGrpSpPr/>
          <p:nvPr/>
        </p:nvGrpSpPr>
        <p:grpSpPr>
          <a:xfrm>
            <a:off x="6704474" y="2197282"/>
            <a:ext cx="492445" cy="281672"/>
            <a:chOff x="14588797" y="-1052612"/>
            <a:chExt cx="854597" cy="466794"/>
          </a:xfrm>
        </p:grpSpPr>
        <p:sp>
          <p:nvSpPr>
            <p:cNvPr id="193" name="テキスト ボックス 192">
              <a:extLst>
                <a:ext uri="{FF2B5EF4-FFF2-40B4-BE49-F238E27FC236}">
                  <a16:creationId xmlns:a16="http://schemas.microsoft.com/office/drawing/2014/main" id="{EF2B898B-37C1-4243-A544-F11C5EABCC88}"/>
                </a:ext>
              </a:extLst>
            </p:cNvPr>
            <p:cNvSpPr txBox="1"/>
            <p:nvPr/>
          </p:nvSpPr>
          <p:spPr>
            <a:xfrm>
              <a:off x="14588797" y="-1052612"/>
              <a:ext cx="854594" cy="459050"/>
            </a:xfrm>
            <a:prstGeom prst="rect">
              <a:avLst/>
            </a:prstGeom>
            <a:noFill/>
          </p:spPr>
          <p:txBody>
            <a:bodyPr wrap="none" rtlCol="0">
              <a:spAutoFit/>
            </a:bodyPr>
            <a:lstStyle/>
            <a:p>
              <a:pPr algn="ctr"/>
              <a:r>
                <a:rPr kumimoji="1" lang="ja-JP" altLang="en-US" sz="12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丸紅</a:t>
              </a:r>
              <a:endParaRPr kumimoji="1" lang="en-US" altLang="ja-JP" sz="12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endParaRPr>
            </a:p>
          </p:txBody>
        </p:sp>
        <p:sp>
          <p:nvSpPr>
            <p:cNvPr id="194" name="テキスト ボックス 193">
              <a:extLst>
                <a:ext uri="{FF2B5EF4-FFF2-40B4-BE49-F238E27FC236}">
                  <a16:creationId xmlns:a16="http://schemas.microsoft.com/office/drawing/2014/main" id="{0282DBEE-8F03-405E-82AC-2211BD4D33E7}"/>
                </a:ext>
              </a:extLst>
            </p:cNvPr>
            <p:cNvSpPr txBox="1"/>
            <p:nvPr/>
          </p:nvSpPr>
          <p:spPr>
            <a:xfrm>
              <a:off x="14588800" y="-1044868"/>
              <a:ext cx="854594" cy="459050"/>
            </a:xfrm>
            <a:prstGeom prst="rect">
              <a:avLst/>
            </a:prstGeom>
            <a:noFill/>
          </p:spPr>
          <p:txBody>
            <a:bodyPr wrap="none"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丸紅</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95" name="六角形 194">
            <a:extLst>
              <a:ext uri="{FF2B5EF4-FFF2-40B4-BE49-F238E27FC236}">
                <a16:creationId xmlns:a16="http://schemas.microsoft.com/office/drawing/2014/main" id="{43878F8E-87E2-4C33-9573-D55F1A6F5700}"/>
              </a:ext>
            </a:extLst>
          </p:cNvPr>
          <p:cNvSpPr/>
          <p:nvPr/>
        </p:nvSpPr>
        <p:spPr>
          <a:xfrm>
            <a:off x="8021782" y="2393851"/>
            <a:ext cx="1607772" cy="890843"/>
          </a:xfrm>
          <a:prstGeom prst="hexagon">
            <a:avLst>
              <a:gd name="adj" fmla="val 0"/>
              <a:gd name="vf" fmla="val 11547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6" name="図 195">
            <a:extLst>
              <a:ext uri="{FF2B5EF4-FFF2-40B4-BE49-F238E27FC236}">
                <a16:creationId xmlns:a16="http://schemas.microsoft.com/office/drawing/2014/main" id="{C77743A8-38A3-43DE-8E96-29A04521E8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75421" y="2325806"/>
            <a:ext cx="1608195" cy="926210"/>
          </a:xfrm>
          <a:prstGeom prst="rect">
            <a:avLst/>
          </a:prstGeom>
        </p:spPr>
      </p:pic>
      <p:sp>
        <p:nvSpPr>
          <p:cNvPr id="197" name="テキスト ボックス 196">
            <a:extLst>
              <a:ext uri="{FF2B5EF4-FFF2-40B4-BE49-F238E27FC236}">
                <a16:creationId xmlns:a16="http://schemas.microsoft.com/office/drawing/2014/main" id="{A4447020-7B9F-461B-83AA-C758DF28C6D9}"/>
              </a:ext>
            </a:extLst>
          </p:cNvPr>
          <p:cNvSpPr txBox="1"/>
          <p:nvPr/>
        </p:nvSpPr>
        <p:spPr>
          <a:xfrm>
            <a:off x="8886231" y="3033419"/>
            <a:ext cx="743322" cy="200055"/>
          </a:xfrm>
          <a:prstGeom prst="rect">
            <a:avLst/>
          </a:prstGeom>
          <a:noFill/>
        </p:spPr>
        <p:txBody>
          <a:bodyPr wrap="square" rtlCol="0">
            <a:spAutoFit/>
          </a:bodyPr>
          <a:lstStyle/>
          <a:p>
            <a:pPr marL="335756" indent="-335756"/>
            <a:r>
              <a:rPr lang="en-US" altLang="ja-JP" sz="700" dirty="0">
                <a:latin typeface="BIZ UDPゴシック" panose="020B0400000000000000" pitchFamily="50" charset="-128"/>
                <a:ea typeface="BIZ UDPゴシック" panose="020B0400000000000000" pitchFamily="50" charset="-128"/>
              </a:rPr>
              <a:t>©SkyDrive</a:t>
            </a:r>
            <a:endParaRPr lang="ja-JP" altLang="en-US" sz="600" dirty="0">
              <a:latin typeface="BIZ UDPゴシック" panose="020B0400000000000000" pitchFamily="50" charset="-128"/>
              <a:ea typeface="BIZ UDPゴシック" panose="020B0400000000000000" pitchFamily="50" charset="-128"/>
            </a:endParaRPr>
          </a:p>
        </p:txBody>
      </p:sp>
      <p:grpSp>
        <p:nvGrpSpPr>
          <p:cNvPr id="198" name="グループ化 197">
            <a:extLst>
              <a:ext uri="{FF2B5EF4-FFF2-40B4-BE49-F238E27FC236}">
                <a16:creationId xmlns:a16="http://schemas.microsoft.com/office/drawing/2014/main" id="{1D536C59-A4F1-40CA-84FA-B7C457C58D28}"/>
              </a:ext>
            </a:extLst>
          </p:cNvPr>
          <p:cNvGrpSpPr/>
          <p:nvPr/>
        </p:nvGrpSpPr>
        <p:grpSpPr>
          <a:xfrm>
            <a:off x="8519614" y="2163302"/>
            <a:ext cx="621835" cy="185718"/>
            <a:chOff x="14826140" y="-1254892"/>
            <a:chExt cx="1079142" cy="307777"/>
          </a:xfrm>
        </p:grpSpPr>
        <p:sp>
          <p:nvSpPr>
            <p:cNvPr id="199" name="テキスト ボックス 198">
              <a:extLst>
                <a:ext uri="{FF2B5EF4-FFF2-40B4-BE49-F238E27FC236}">
                  <a16:creationId xmlns:a16="http://schemas.microsoft.com/office/drawing/2014/main" id="{EACB0A75-5AF9-4BF3-8D89-D2E66ABFCA8B}"/>
                </a:ext>
              </a:extLst>
            </p:cNvPr>
            <p:cNvSpPr txBox="1"/>
            <p:nvPr/>
          </p:nvSpPr>
          <p:spPr>
            <a:xfrm>
              <a:off x="14826140" y="-1254892"/>
              <a:ext cx="1079142" cy="307777"/>
            </a:xfrm>
            <a:prstGeom prst="rect">
              <a:avLst/>
            </a:prstGeom>
            <a:noFill/>
          </p:spPr>
          <p:txBody>
            <a:bodyPr wrap="none" rtlCol="0">
              <a:spAutoFit/>
            </a:bodyPr>
            <a:lstStyle/>
            <a:p>
              <a:pPr algn="ctr"/>
              <a:r>
                <a:rPr kumimoji="1" lang="en-US" altLang="ja-JP" sz="14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rPr>
                <a:t>SkyDrive</a:t>
              </a:r>
              <a:endParaRPr kumimoji="1" lang="ja-JP" altLang="en-US" sz="1400" b="1" dirty="0">
                <a:ln w="57150">
                  <a:solidFill>
                    <a:srgbClr val="000099"/>
                  </a:solidFill>
                </a:ln>
                <a:solidFill>
                  <a:srgbClr val="000099"/>
                </a:solidFill>
                <a:latin typeface="BIZ UDPゴシック" panose="020B0400000000000000" pitchFamily="50" charset="-128"/>
                <a:ea typeface="BIZ UDPゴシック" panose="020B0400000000000000" pitchFamily="50" charset="-128"/>
              </a:endParaRPr>
            </a:p>
          </p:txBody>
        </p:sp>
        <p:sp>
          <p:nvSpPr>
            <p:cNvPr id="200" name="テキスト ボックス 199">
              <a:extLst>
                <a:ext uri="{FF2B5EF4-FFF2-40B4-BE49-F238E27FC236}">
                  <a16:creationId xmlns:a16="http://schemas.microsoft.com/office/drawing/2014/main" id="{E8BE999E-0972-4DD8-8A9A-033AEA058BCE}"/>
                </a:ext>
              </a:extLst>
            </p:cNvPr>
            <p:cNvSpPr txBox="1"/>
            <p:nvPr/>
          </p:nvSpPr>
          <p:spPr>
            <a:xfrm>
              <a:off x="14826140" y="-1254892"/>
              <a:ext cx="1079142" cy="307777"/>
            </a:xfrm>
            <a:prstGeom prst="rect">
              <a:avLst/>
            </a:prstGeom>
            <a:noFill/>
          </p:spPr>
          <p:txBody>
            <a:bodyPr wrap="none" rtlCol="0">
              <a:spAutoFit/>
            </a:bodyP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SkyDrive</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grpSp>
      <p:sp>
        <p:nvSpPr>
          <p:cNvPr id="201" name="テキスト ボックス 200">
            <a:extLst>
              <a:ext uri="{FF2B5EF4-FFF2-40B4-BE49-F238E27FC236}">
                <a16:creationId xmlns:a16="http://schemas.microsoft.com/office/drawing/2014/main" id="{FAE2B610-3147-4BA3-A7E3-B3BD8AF07590}"/>
              </a:ext>
            </a:extLst>
          </p:cNvPr>
          <p:cNvSpPr txBox="1"/>
          <p:nvPr/>
        </p:nvSpPr>
        <p:spPr>
          <a:xfrm>
            <a:off x="8604059" y="1881772"/>
            <a:ext cx="1059009" cy="200055"/>
          </a:xfrm>
          <a:prstGeom prst="rect">
            <a:avLst/>
          </a:prstGeom>
          <a:noFill/>
        </p:spPr>
        <p:txBody>
          <a:bodyPr wrap="square" rtlCol="0">
            <a:spAutoFit/>
          </a:bodyPr>
          <a:lstStyle/>
          <a:p>
            <a:pPr marL="335756" indent="-335756"/>
            <a:r>
              <a:rPr lang="en-US" altLang="ja-JP" sz="700" dirty="0">
                <a:solidFill>
                  <a:schemeClr val="bg1"/>
                </a:solidFill>
                <a:latin typeface="BIZ UDPゴシック" panose="020B0400000000000000" pitchFamily="50" charset="-128"/>
                <a:ea typeface="BIZ UDPゴシック" panose="020B0400000000000000" pitchFamily="50" charset="-128"/>
              </a:rPr>
              <a:t>©Archer Aviation</a:t>
            </a:r>
            <a:endParaRPr lang="ja-JP" altLang="en-US" sz="600" dirty="0">
              <a:solidFill>
                <a:schemeClr val="bg1"/>
              </a:solidFill>
              <a:latin typeface="BIZ UDPゴシック" panose="020B0400000000000000" pitchFamily="50" charset="-128"/>
              <a:ea typeface="BIZ UDPゴシック" panose="020B0400000000000000" pitchFamily="50" charset="-128"/>
            </a:endParaRPr>
          </a:p>
        </p:txBody>
      </p:sp>
      <p:sp>
        <p:nvSpPr>
          <p:cNvPr id="202" name="テキスト ボックス 201">
            <a:extLst>
              <a:ext uri="{FF2B5EF4-FFF2-40B4-BE49-F238E27FC236}">
                <a16:creationId xmlns:a16="http://schemas.microsoft.com/office/drawing/2014/main" id="{0E145F0A-A3AC-4161-9D9A-B5C1C8E61F86}"/>
              </a:ext>
            </a:extLst>
          </p:cNvPr>
          <p:cNvSpPr txBox="1"/>
          <p:nvPr/>
        </p:nvSpPr>
        <p:spPr>
          <a:xfrm>
            <a:off x="6068360" y="589458"/>
            <a:ext cx="3558241" cy="185500"/>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1400" b="1" dirty="0">
                <a:latin typeface="BIZ UDPゴシック" panose="020B0400000000000000" pitchFamily="50" charset="-128"/>
                <a:ea typeface="BIZ UDPゴシック" panose="020B0400000000000000" pitchFamily="50" charset="-128"/>
              </a:rPr>
              <a:t>万博時における運航事業者及び使用機体</a:t>
            </a:r>
            <a:endPar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B6138EF3-B741-4350-A051-AE8F2BD09A1D}"/>
              </a:ext>
            </a:extLst>
          </p:cNvPr>
          <p:cNvSpPr/>
          <p:nvPr/>
        </p:nvSpPr>
        <p:spPr>
          <a:xfrm>
            <a:off x="3858980" y="3889125"/>
            <a:ext cx="490770" cy="70707"/>
          </a:xfrm>
          <a:prstGeom prst="roundRect">
            <a:avLst>
              <a:gd name="adj" fmla="val 50000"/>
            </a:avLst>
          </a:prstGeom>
          <a:solidFill>
            <a:srgbClr val="7F8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77FEB544-826E-4945-90D6-6525C60C925D}"/>
              </a:ext>
            </a:extLst>
          </p:cNvPr>
          <p:cNvSpPr txBox="1">
            <a:spLocks noChangeAspect="1"/>
          </p:cNvSpPr>
          <p:nvPr/>
        </p:nvSpPr>
        <p:spPr>
          <a:xfrm>
            <a:off x="3752978" y="3811630"/>
            <a:ext cx="1556194" cy="200055"/>
          </a:xfrm>
          <a:prstGeom prst="rect">
            <a:avLst/>
          </a:prstGeom>
          <a:noFill/>
        </p:spPr>
        <p:txBody>
          <a:bodyPr wrap="square" rtlCol="0">
            <a:spAutoFit/>
          </a:bodyPr>
          <a:lstStyle/>
          <a:p>
            <a:pPr marL="335756" indent="-335756"/>
            <a:r>
              <a:rPr lang="en-US" altLang="ja-JP" sz="700" b="1" dirty="0">
                <a:solidFill>
                  <a:schemeClr val="bg1"/>
                </a:solidFill>
                <a:latin typeface="BIZ UDPゴシック" panose="020B0400000000000000" pitchFamily="50" charset="-128"/>
                <a:ea typeface="BIZ UDPゴシック" panose="020B0400000000000000" pitchFamily="50" charset="-128"/>
              </a:rPr>
              <a:t>©</a:t>
            </a:r>
            <a:r>
              <a:rPr lang="ja-JP" altLang="en-US" sz="700" b="1" dirty="0">
                <a:solidFill>
                  <a:schemeClr val="bg1"/>
                </a:solidFill>
                <a:latin typeface="BIZ UDPゴシック" panose="020B0400000000000000" pitchFamily="50" charset="-128"/>
                <a:ea typeface="BIZ UDPゴシック" panose="020B0400000000000000" pitchFamily="50" charset="-128"/>
              </a:rPr>
              <a:t>オリックス株式会社</a:t>
            </a:r>
            <a:endParaRPr lang="ja-JP" altLang="en-US" sz="6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12904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5D72998F-D57C-4143-8176-03FB051C5532}"/>
              </a:ext>
            </a:extLst>
          </p:cNvPr>
          <p:cNvSpPr txBox="1"/>
          <p:nvPr/>
        </p:nvSpPr>
        <p:spPr>
          <a:xfrm>
            <a:off x="54775" y="1137627"/>
            <a:ext cx="5886394" cy="314253"/>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万博開催時に何が見られる？ </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3" name="正方形/長方形 2">
            <a:extLst>
              <a:ext uri="{FF2B5EF4-FFF2-40B4-BE49-F238E27FC236}">
                <a16:creationId xmlns:a16="http://schemas.microsoft.com/office/drawing/2014/main" id="{BCF26365-8970-4656-AC05-B7B23C002359}"/>
              </a:ext>
            </a:extLst>
          </p:cNvPr>
          <p:cNvSpPr/>
          <p:nvPr/>
        </p:nvSpPr>
        <p:spPr>
          <a:xfrm>
            <a:off x="90886" y="1669210"/>
            <a:ext cx="5886394" cy="17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カーボンニュートラル</a:t>
            </a:r>
            <a:r>
              <a:rPr lang="en-US" altLang="ja-JP" dirty="0">
                <a:solidFill>
                  <a:schemeClr val="tx1"/>
                </a:solidFill>
                <a:latin typeface="Meiryo UI" panose="020B0604030504040204" pitchFamily="50" charset="-128"/>
                <a:ea typeface="Meiryo UI" panose="020B0604030504040204" pitchFamily="50" charset="-128"/>
              </a:rPr>
              <a:t>(CN)</a:t>
            </a:r>
            <a:r>
              <a:rPr lang="ja-JP" altLang="en-US" dirty="0">
                <a:solidFill>
                  <a:schemeClr val="tx1"/>
                </a:solidFill>
                <a:latin typeface="Meiryo UI" panose="020B0604030504040204" pitchFamily="50" charset="-128"/>
                <a:ea typeface="Meiryo UI" panose="020B0604030504040204" pitchFamily="50" charset="-128"/>
              </a:rPr>
              <a:t>最先端技術の会場内外での</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実装・披露</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万博会場内の生ごみ等を用いたメタネーションの実証</a:t>
            </a:r>
            <a:endParaRPr lang="en-US" altLang="ja-JP" dirty="0">
              <a:solidFill>
                <a:schemeClr val="tx1"/>
              </a:solidFill>
              <a:latin typeface="Meiryo UI" panose="020B0604030504040204" pitchFamily="50" charset="-128"/>
              <a:ea typeface="Meiryo UI" panose="020B0604030504040204" pitchFamily="50" charset="-128"/>
            </a:endParaRPr>
          </a:p>
          <a:p>
            <a:pPr marL="278613" indent="-278613">
              <a:spcAft>
                <a:spcPts val="975"/>
              </a:spcAft>
              <a:buFont typeface="Wingdings" panose="05000000000000000000" pitchFamily="2" charset="2"/>
              <a:buChar char="ü"/>
            </a:pPr>
            <a:r>
              <a:rPr lang="ja-JP" altLang="en-US" dirty="0">
                <a:solidFill>
                  <a:schemeClr val="tx1"/>
                </a:solidFill>
                <a:latin typeface="Meiryo UI" panose="020B0604030504040204" pitchFamily="50" charset="-128"/>
                <a:ea typeface="Meiryo UI" panose="020B0604030504040204" pitchFamily="50" charset="-128"/>
              </a:rPr>
              <a:t>大阪湾におけるブルーカーボン生態系の再生・創出の推進</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AD52C44-B0FE-4B5F-8693-4DAA383FCEA5}"/>
              </a:ext>
            </a:extLst>
          </p:cNvPr>
          <p:cNvSpPr/>
          <p:nvPr/>
        </p:nvSpPr>
        <p:spPr>
          <a:xfrm>
            <a:off x="143565" y="684528"/>
            <a:ext cx="7632000"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87" name="グループ化 86">
            <a:extLst>
              <a:ext uri="{FF2B5EF4-FFF2-40B4-BE49-F238E27FC236}">
                <a16:creationId xmlns:a16="http://schemas.microsoft.com/office/drawing/2014/main" id="{19B89BCC-C2A7-40DF-AE20-312C039749C3}"/>
              </a:ext>
            </a:extLst>
          </p:cNvPr>
          <p:cNvGrpSpPr/>
          <p:nvPr/>
        </p:nvGrpSpPr>
        <p:grpSpPr>
          <a:xfrm>
            <a:off x="143566" y="311344"/>
            <a:ext cx="7518174" cy="536494"/>
            <a:chOff x="143566" y="311344"/>
            <a:chExt cx="7518174" cy="536494"/>
          </a:xfrm>
        </p:grpSpPr>
        <p:sp>
          <p:nvSpPr>
            <p:cNvPr id="110" name="正方形/長方形 109">
              <a:extLst>
                <a:ext uri="{FF2B5EF4-FFF2-40B4-BE49-F238E27FC236}">
                  <a16:creationId xmlns:a16="http://schemas.microsoft.com/office/drawing/2014/main" id="{06AF6D91-4CD5-43B0-B7D1-64028A4AA085}"/>
                </a:ext>
              </a:extLst>
            </p:cNvPr>
            <p:cNvSpPr/>
            <p:nvPr/>
          </p:nvSpPr>
          <p:spPr>
            <a:xfrm>
              <a:off x="143566" y="684528"/>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sp>
          <p:nvSpPr>
            <p:cNvPr id="112" name="タイトル 2">
              <a:extLst>
                <a:ext uri="{FF2B5EF4-FFF2-40B4-BE49-F238E27FC236}">
                  <a16:creationId xmlns:a16="http://schemas.microsoft.com/office/drawing/2014/main" id="{6AC36FB9-28C2-466B-972F-AAC41DCA8EAC}"/>
                </a:ext>
              </a:extLst>
            </p:cNvPr>
            <p:cNvSpPr txBox="1">
              <a:spLocks/>
            </p:cNvSpPr>
            <p:nvPr/>
          </p:nvSpPr>
          <p:spPr>
            <a:xfrm>
              <a:off x="747505" y="377250"/>
              <a:ext cx="6914235" cy="452921"/>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～最先端技術の開発・実用化～</a:t>
              </a:r>
            </a:p>
          </p:txBody>
        </p:sp>
        <p:pic>
          <p:nvPicPr>
            <p:cNvPr id="132" name="図 131">
              <a:extLst>
                <a:ext uri="{FF2B5EF4-FFF2-40B4-BE49-F238E27FC236}">
                  <a16:creationId xmlns:a16="http://schemas.microsoft.com/office/drawing/2014/main" id="{5161715A-D91D-4F23-ADE8-79F02F660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4" y="311344"/>
              <a:ext cx="542591" cy="536494"/>
            </a:xfrm>
            <a:prstGeom prst="rect">
              <a:avLst/>
            </a:prstGeom>
          </p:spPr>
        </p:pic>
      </p:grpSp>
      <p:grpSp>
        <p:nvGrpSpPr>
          <p:cNvPr id="74" name="グループ化 73">
            <a:extLst>
              <a:ext uri="{FF2B5EF4-FFF2-40B4-BE49-F238E27FC236}">
                <a16:creationId xmlns:a16="http://schemas.microsoft.com/office/drawing/2014/main" id="{6B38AFCF-B4E8-4306-B125-198C1D3C4DD0}"/>
              </a:ext>
            </a:extLst>
          </p:cNvPr>
          <p:cNvGrpSpPr/>
          <p:nvPr/>
        </p:nvGrpSpPr>
        <p:grpSpPr>
          <a:xfrm>
            <a:off x="5725531" y="1038450"/>
            <a:ext cx="4060122" cy="2811772"/>
            <a:chOff x="5725531" y="1038450"/>
            <a:chExt cx="4060122" cy="2811772"/>
          </a:xfrm>
        </p:grpSpPr>
        <p:grpSp>
          <p:nvGrpSpPr>
            <p:cNvPr id="77" name="グループ化 76">
              <a:extLst>
                <a:ext uri="{FF2B5EF4-FFF2-40B4-BE49-F238E27FC236}">
                  <a16:creationId xmlns:a16="http://schemas.microsoft.com/office/drawing/2014/main" id="{F3740154-0922-4A9B-8147-BEC63F0088AF}"/>
                </a:ext>
              </a:extLst>
            </p:cNvPr>
            <p:cNvGrpSpPr/>
            <p:nvPr/>
          </p:nvGrpSpPr>
          <p:grpSpPr>
            <a:xfrm>
              <a:off x="5725531" y="1038450"/>
              <a:ext cx="4060122" cy="2811772"/>
              <a:chOff x="5725531" y="1038450"/>
              <a:chExt cx="4060122" cy="2811772"/>
            </a:xfrm>
          </p:grpSpPr>
          <p:sp>
            <p:nvSpPr>
              <p:cNvPr id="99" name="四角形: 角を丸くする 98">
                <a:extLst>
                  <a:ext uri="{FF2B5EF4-FFF2-40B4-BE49-F238E27FC236}">
                    <a16:creationId xmlns:a16="http://schemas.microsoft.com/office/drawing/2014/main" id="{361C2D48-9F88-4D2D-8728-B261B65C4367}"/>
                  </a:ext>
                </a:extLst>
              </p:cNvPr>
              <p:cNvSpPr/>
              <p:nvPr/>
            </p:nvSpPr>
            <p:spPr>
              <a:xfrm>
                <a:off x="5752107" y="1038450"/>
                <a:ext cx="4033546" cy="2811772"/>
              </a:xfrm>
              <a:prstGeom prst="roundRect">
                <a:avLst>
                  <a:gd name="adj" fmla="val 11375"/>
                </a:avLst>
              </a:prstGeom>
              <a:solidFill>
                <a:schemeClr val="accent5">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B3F30EAE-03E5-4F82-B404-D77AFF7F5147}"/>
                  </a:ext>
                </a:extLst>
              </p:cNvPr>
              <p:cNvSpPr txBox="1"/>
              <p:nvPr/>
            </p:nvSpPr>
            <p:spPr>
              <a:xfrm>
                <a:off x="6059082" y="2265263"/>
                <a:ext cx="1441259"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ペロブスカイト太陽電池</a:t>
                </a:r>
                <a:endParaRPr kumimoji="0" lang="en-US" altLang="ja-JP"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105" name="図 104">
                <a:extLst>
                  <a:ext uri="{FF2B5EF4-FFF2-40B4-BE49-F238E27FC236}">
                    <a16:creationId xmlns:a16="http://schemas.microsoft.com/office/drawing/2014/main" id="{41A42334-3922-4B5E-A7F2-55F0C9AA4F57}"/>
                  </a:ext>
                </a:extLst>
              </p:cNvPr>
              <p:cNvPicPr>
                <a:picLocks/>
              </p:cNvPicPr>
              <p:nvPr/>
            </p:nvPicPr>
            <p:blipFill>
              <a:blip r:embed="rId4" cstate="email">
                <a:extLst>
                  <a:ext uri="{28A0092B-C50C-407E-A947-70E740481C1C}">
                    <a14:useLocalDpi xmlns:a14="http://schemas.microsoft.com/office/drawing/2010/main"/>
                  </a:ext>
                </a:extLst>
              </a:blip>
              <a:srcRect/>
              <a:stretch/>
            </p:blipFill>
            <p:spPr>
              <a:xfrm>
                <a:off x="5915711" y="1240825"/>
                <a:ext cx="1728000" cy="972000"/>
              </a:xfrm>
              <a:prstGeom prst="rect">
                <a:avLst/>
              </a:prstGeom>
            </p:spPr>
          </p:pic>
          <p:sp>
            <p:nvSpPr>
              <p:cNvPr id="108" name="テキスト ボックス 107">
                <a:extLst>
                  <a:ext uri="{FF2B5EF4-FFF2-40B4-BE49-F238E27FC236}">
                    <a16:creationId xmlns:a16="http://schemas.microsoft.com/office/drawing/2014/main" id="{8D5BD806-68D3-4796-B81B-FA117EF80588}"/>
                  </a:ext>
                </a:extLst>
              </p:cNvPr>
              <p:cNvSpPr txBox="1"/>
              <p:nvPr/>
            </p:nvSpPr>
            <p:spPr>
              <a:xfrm>
                <a:off x="5725531" y="3572524"/>
                <a:ext cx="2108361"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充電設備・水素ステーション整備</a:t>
                </a:r>
                <a:endParaRPr kumimoji="0"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11" name="Picture 2">
                <a:extLst>
                  <a:ext uri="{FF2B5EF4-FFF2-40B4-BE49-F238E27FC236}">
                    <a16:creationId xmlns:a16="http://schemas.microsoft.com/office/drawing/2014/main" id="{C3F6D343-636B-4CA7-AD11-A7CDBB850BC0}"/>
                  </a:ext>
                </a:extLst>
              </p:cNvPr>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15711" y="2521178"/>
                <a:ext cx="1728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116" name="図 115">
                <a:extLst>
                  <a:ext uri="{FF2B5EF4-FFF2-40B4-BE49-F238E27FC236}">
                    <a16:creationId xmlns:a16="http://schemas.microsoft.com/office/drawing/2014/main" id="{E51B331F-7546-40BC-AADE-1DCEB434516E}"/>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7857241" y="1240825"/>
                <a:ext cx="1728000" cy="972000"/>
              </a:xfrm>
              <a:prstGeom prst="rect">
                <a:avLst/>
              </a:prstGeom>
            </p:spPr>
          </p:pic>
          <p:sp>
            <p:nvSpPr>
              <p:cNvPr id="117" name="テキスト ボックス 116">
                <a:extLst>
                  <a:ext uri="{FF2B5EF4-FFF2-40B4-BE49-F238E27FC236}">
                    <a16:creationId xmlns:a16="http://schemas.microsoft.com/office/drawing/2014/main" id="{70822CD3-2133-474D-A368-8BE10DB66E01}"/>
                  </a:ext>
                </a:extLst>
              </p:cNvPr>
              <p:cNvSpPr txBox="1"/>
              <p:nvPr/>
            </p:nvSpPr>
            <p:spPr>
              <a:xfrm>
                <a:off x="8353491" y="2265263"/>
                <a:ext cx="735500"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endParaRPr kumimoji="0"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BDAFA72A-78A9-40C0-81BC-39C51C87352D}"/>
                  </a:ext>
                </a:extLst>
              </p:cNvPr>
              <p:cNvSpPr txBox="1"/>
              <p:nvPr/>
            </p:nvSpPr>
            <p:spPr>
              <a:xfrm>
                <a:off x="8149509" y="3577270"/>
                <a:ext cx="1143464"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ブルーカーボン</a:t>
                </a:r>
              </a:p>
            </p:txBody>
          </p:sp>
          <p:pic>
            <p:nvPicPr>
              <p:cNvPr id="119" name="図 118">
                <a:extLst>
                  <a:ext uri="{FF2B5EF4-FFF2-40B4-BE49-F238E27FC236}">
                    <a16:creationId xmlns:a16="http://schemas.microsoft.com/office/drawing/2014/main" id="{11A336CC-BD16-40A9-A8A1-512AFA873F4B}"/>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7857241" y="2521178"/>
                <a:ext cx="1728000" cy="972000"/>
              </a:xfrm>
              <a:prstGeom prst="rect">
                <a:avLst/>
              </a:prstGeom>
            </p:spPr>
          </p:pic>
        </p:grpSp>
        <p:sp>
          <p:nvSpPr>
            <p:cNvPr id="94" name="テキスト ボックス 93">
              <a:extLst>
                <a:ext uri="{FF2B5EF4-FFF2-40B4-BE49-F238E27FC236}">
                  <a16:creationId xmlns:a16="http://schemas.microsoft.com/office/drawing/2014/main" id="{ACF50502-2F96-46C2-BC30-04D92FA57DA3}"/>
                </a:ext>
              </a:extLst>
            </p:cNvPr>
            <p:cNvSpPr txBox="1"/>
            <p:nvPr/>
          </p:nvSpPr>
          <p:spPr>
            <a:xfrm>
              <a:off x="5725585" y="2068358"/>
              <a:ext cx="1441259"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積水化学工業株式会社</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97" name="テキスト ボックス 96">
              <a:extLst>
                <a:ext uri="{FF2B5EF4-FFF2-40B4-BE49-F238E27FC236}">
                  <a16:creationId xmlns:a16="http://schemas.microsoft.com/office/drawing/2014/main" id="{9168F01A-7EDF-4FB3-979A-E94BB9BEB729}"/>
                </a:ext>
              </a:extLst>
            </p:cNvPr>
            <p:cNvSpPr txBox="1"/>
            <p:nvPr/>
          </p:nvSpPr>
          <p:spPr>
            <a:xfrm>
              <a:off x="5823352" y="1937635"/>
              <a:ext cx="654790"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画像提供：</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pSp>
      <p:graphicFrame>
        <p:nvGraphicFramePr>
          <p:cNvPr id="76" name="表 17">
            <a:extLst>
              <a:ext uri="{FF2B5EF4-FFF2-40B4-BE49-F238E27FC236}">
                <a16:creationId xmlns:a16="http://schemas.microsoft.com/office/drawing/2014/main" id="{8EF6E968-B6ED-433B-9721-9DCC6EE3F19D}"/>
              </a:ext>
            </a:extLst>
          </p:cNvPr>
          <p:cNvGraphicFramePr>
            <a:graphicFrameLocks noGrp="1"/>
          </p:cNvGraphicFramePr>
          <p:nvPr/>
        </p:nvGraphicFramePr>
        <p:xfrm>
          <a:off x="201229" y="4353818"/>
          <a:ext cx="9490249" cy="2151001"/>
        </p:xfrm>
        <a:graphic>
          <a:graphicData uri="http://schemas.openxmlformats.org/drawingml/2006/table">
            <a:tbl>
              <a:tblPr firstRow="1" bandRow="1"/>
              <a:tblGrid>
                <a:gridCol w="3418025">
                  <a:extLst>
                    <a:ext uri="{9D8B030D-6E8A-4147-A177-3AD203B41FA5}">
                      <a16:colId xmlns:a16="http://schemas.microsoft.com/office/drawing/2014/main" val="1323678613"/>
                    </a:ext>
                  </a:extLst>
                </a:gridCol>
                <a:gridCol w="3447466">
                  <a:extLst>
                    <a:ext uri="{9D8B030D-6E8A-4147-A177-3AD203B41FA5}">
                      <a16:colId xmlns:a16="http://schemas.microsoft.com/office/drawing/2014/main" val="1677805257"/>
                    </a:ext>
                  </a:extLst>
                </a:gridCol>
                <a:gridCol w="2624758">
                  <a:extLst>
                    <a:ext uri="{9D8B030D-6E8A-4147-A177-3AD203B41FA5}">
                      <a16:colId xmlns:a16="http://schemas.microsoft.com/office/drawing/2014/main" val="3866744561"/>
                    </a:ext>
                  </a:extLst>
                </a:gridCol>
              </a:tblGrid>
              <a:tr h="2151001">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rgbClr val="000000"/>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entury"/>
                          <a:ea typeface="Meiryo UI"/>
                        </a:defRPr>
                      </a:lvl1pPr>
                      <a:lvl2pPr marL="457200" algn="l" defTabSz="914400" rtl="0" eaLnBrk="1" latinLnBrk="0" hangingPunct="1">
                        <a:defRPr kumimoji="1" sz="1800" kern="1200">
                          <a:solidFill>
                            <a:schemeClr val="tx1"/>
                          </a:solidFill>
                          <a:latin typeface="Century"/>
                          <a:ea typeface="Meiryo UI"/>
                        </a:defRPr>
                      </a:lvl2pPr>
                      <a:lvl3pPr marL="914400" algn="l" defTabSz="914400" rtl="0" eaLnBrk="1" latinLnBrk="0" hangingPunct="1">
                        <a:defRPr kumimoji="1" sz="1800" kern="1200">
                          <a:solidFill>
                            <a:schemeClr val="tx1"/>
                          </a:solidFill>
                          <a:latin typeface="Century"/>
                          <a:ea typeface="Meiryo UI"/>
                        </a:defRPr>
                      </a:lvl3pPr>
                      <a:lvl4pPr marL="1371600" algn="l" defTabSz="914400" rtl="0" eaLnBrk="1" latinLnBrk="0" hangingPunct="1">
                        <a:defRPr kumimoji="1" sz="1800" kern="1200">
                          <a:solidFill>
                            <a:schemeClr val="tx1"/>
                          </a:solidFill>
                          <a:latin typeface="Century"/>
                          <a:ea typeface="Meiryo UI"/>
                        </a:defRPr>
                      </a:lvl4pPr>
                      <a:lvl5pPr marL="1828800" algn="l" defTabSz="914400" rtl="0" eaLnBrk="1" latinLnBrk="0" hangingPunct="1">
                        <a:defRPr kumimoji="1" sz="1800" kern="1200">
                          <a:solidFill>
                            <a:schemeClr val="tx1"/>
                          </a:solidFill>
                          <a:latin typeface="Century"/>
                          <a:ea typeface="Meiryo UI"/>
                        </a:defRPr>
                      </a:lvl5pPr>
                      <a:lvl6pPr marL="2286000" algn="l" defTabSz="914400" rtl="0" eaLnBrk="1" latinLnBrk="0" hangingPunct="1">
                        <a:defRPr kumimoji="1" sz="1800" kern="1200">
                          <a:solidFill>
                            <a:schemeClr val="tx1"/>
                          </a:solidFill>
                          <a:latin typeface="Century"/>
                          <a:ea typeface="Meiryo UI"/>
                        </a:defRPr>
                      </a:lvl6pPr>
                      <a:lvl7pPr marL="2743200" algn="l" defTabSz="914400" rtl="0" eaLnBrk="1" latinLnBrk="0" hangingPunct="1">
                        <a:defRPr kumimoji="1" sz="1800" kern="1200">
                          <a:solidFill>
                            <a:schemeClr val="tx1"/>
                          </a:solidFill>
                          <a:latin typeface="Century"/>
                          <a:ea typeface="Meiryo UI"/>
                        </a:defRPr>
                      </a:lvl7pPr>
                      <a:lvl8pPr marL="3200400" algn="l" defTabSz="914400" rtl="0" eaLnBrk="1" latinLnBrk="0" hangingPunct="1">
                        <a:defRPr kumimoji="1" sz="1800" kern="1200">
                          <a:solidFill>
                            <a:schemeClr val="tx1"/>
                          </a:solidFill>
                          <a:latin typeface="Century"/>
                          <a:ea typeface="Meiryo UI"/>
                        </a:defRPr>
                      </a:lvl8pPr>
                      <a:lvl9pPr marL="3657600" algn="l" defTabSz="914400" rtl="0" eaLnBrk="1" latinLnBrk="0" hangingPunct="1">
                        <a:defRPr kumimoji="1" sz="1800" kern="1200">
                          <a:solidFill>
                            <a:schemeClr val="tx1"/>
                          </a:solidFill>
                          <a:latin typeface="Century"/>
                          <a:ea typeface="Meiryo UI"/>
                        </a:defRPr>
                      </a:lvl9pPr>
                    </a:lstStyle>
                    <a:p>
                      <a:endParaRPr kumimoji="1" lang="ja-JP" altLang="en-US" sz="1500" dirty="0">
                        <a:latin typeface="BIZ UDPゴシック" panose="020B0400000000000000" pitchFamily="50" charset="-128"/>
                        <a:ea typeface="BIZ UDPゴシック" panose="020B0400000000000000" pitchFamily="50" charset="-128"/>
                      </a:endParaRPr>
                    </a:p>
                  </a:txBody>
                  <a:tcPr marL="74295" marR="74295" marT="37148" marB="37148">
                    <a:lnL w="12700" cap="flat" cmpd="sng" algn="ctr">
                      <a:solidFill>
                        <a:schemeClr val="bg2">
                          <a:lumMod val="75000"/>
                        </a:schemeClr>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462241"/>
                  </a:ext>
                </a:extLst>
              </a:tr>
            </a:tbl>
          </a:graphicData>
        </a:graphic>
      </p:graphicFrame>
      <p:cxnSp>
        <p:nvCxnSpPr>
          <p:cNvPr id="83" name="直線矢印コネクタ 82">
            <a:extLst>
              <a:ext uri="{FF2B5EF4-FFF2-40B4-BE49-F238E27FC236}">
                <a16:creationId xmlns:a16="http://schemas.microsoft.com/office/drawing/2014/main" id="{09C73F5F-C614-421C-8D33-A3A90AC99BC6}"/>
              </a:ext>
            </a:extLst>
          </p:cNvPr>
          <p:cNvCxnSpPr>
            <a:cxnSpLocks/>
          </p:cNvCxnSpPr>
          <p:nvPr/>
        </p:nvCxnSpPr>
        <p:spPr>
          <a:xfrm>
            <a:off x="7079893" y="6337700"/>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4" name="グループ化 83">
            <a:extLst>
              <a:ext uri="{FF2B5EF4-FFF2-40B4-BE49-F238E27FC236}">
                <a16:creationId xmlns:a16="http://schemas.microsoft.com/office/drawing/2014/main" id="{7F57419E-5F75-4AB4-A6B6-82B20AB92AAB}"/>
              </a:ext>
            </a:extLst>
          </p:cNvPr>
          <p:cNvGrpSpPr/>
          <p:nvPr/>
        </p:nvGrpSpPr>
        <p:grpSpPr>
          <a:xfrm>
            <a:off x="5518349" y="4312587"/>
            <a:ext cx="432000" cy="2469805"/>
            <a:chOff x="10121072" y="4502038"/>
            <a:chExt cx="432000" cy="2469805"/>
          </a:xfrm>
        </p:grpSpPr>
        <p:sp>
          <p:nvSpPr>
            <p:cNvPr id="85" name="テキスト ボックス 84">
              <a:extLst>
                <a:ext uri="{FF2B5EF4-FFF2-40B4-BE49-F238E27FC236}">
                  <a16:creationId xmlns:a16="http://schemas.microsoft.com/office/drawing/2014/main" id="{73472838-EE60-4856-87E6-F9D7985E6E5C}"/>
                </a:ext>
              </a:extLst>
            </p:cNvPr>
            <p:cNvSpPr txBox="1"/>
            <p:nvPr/>
          </p:nvSpPr>
          <p:spPr>
            <a:xfrm>
              <a:off x="10121072" y="6755843"/>
              <a:ext cx="432000" cy="216000"/>
            </a:xfrm>
            <a:prstGeom prst="flowChartAlternateProcess">
              <a:avLst/>
            </a:prstGeom>
            <a:solidFill>
              <a:srgbClr val="E60012">
                <a:alpha val="60000"/>
              </a:srgbClr>
            </a:solidFill>
          </p:spPr>
          <p:txBody>
            <a:bodyPr wrap="square" lIns="36000" tIns="0" rIns="36000" bIns="0">
              <a:spAutoFit/>
            </a:bodyPr>
            <a:lstStyle/>
            <a:p>
              <a:pPr algn="ctr"/>
              <a:r>
                <a:rPr lang="en-US" altLang="ja-JP" sz="600" b="1" dirty="0">
                  <a:solidFill>
                    <a:schemeClr val="bg1"/>
                  </a:solidFill>
                  <a:latin typeface="Meiryo UI" panose="020B0604030504040204" pitchFamily="50" charset="-128"/>
                  <a:ea typeface="Meiryo UI" panose="020B0604030504040204" pitchFamily="50" charset="-128"/>
                </a:rPr>
                <a:t>100</a:t>
              </a:r>
              <a:r>
                <a:rPr lang="ja-JP" altLang="en-US" sz="600" b="1" dirty="0">
                  <a:solidFill>
                    <a:schemeClr val="bg1"/>
                  </a:solidFill>
                  <a:latin typeface="Meiryo UI" panose="020B0604030504040204" pitchFamily="50" charset="-128"/>
                  <a:ea typeface="Meiryo UI" panose="020B0604030504040204" pitchFamily="50" charset="-128"/>
                </a:rPr>
                <a:t>日前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(1/3)</a:t>
              </a:r>
            </a:p>
          </p:txBody>
        </p:sp>
        <p:cxnSp>
          <p:nvCxnSpPr>
            <p:cNvPr id="86" name="直線コネクタ 85">
              <a:extLst>
                <a:ext uri="{FF2B5EF4-FFF2-40B4-BE49-F238E27FC236}">
                  <a16:creationId xmlns:a16="http://schemas.microsoft.com/office/drawing/2014/main" id="{3848C450-7F98-47C4-A4E3-2E535F2A5A3B}"/>
                </a:ext>
              </a:extLst>
            </p:cNvPr>
            <p:cNvCxnSpPr>
              <a:stCxn id="85" idx="0"/>
            </p:cNvCxnSpPr>
            <p:nvPr/>
          </p:nvCxnSpPr>
          <p:spPr>
            <a:xfrm flipH="1" flipV="1">
              <a:off x="10329333" y="450203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0ABB3CE9-AC13-4987-88E1-B155A8283105}"/>
              </a:ext>
            </a:extLst>
          </p:cNvPr>
          <p:cNvGrpSpPr/>
          <p:nvPr/>
        </p:nvGrpSpPr>
        <p:grpSpPr>
          <a:xfrm>
            <a:off x="3578211" y="4312587"/>
            <a:ext cx="432000" cy="2469125"/>
            <a:chOff x="10716934" y="4502718"/>
            <a:chExt cx="432000" cy="2469125"/>
          </a:xfrm>
        </p:grpSpPr>
        <p:sp>
          <p:nvSpPr>
            <p:cNvPr id="107" name="テキスト ボックス 106">
              <a:extLst>
                <a:ext uri="{FF2B5EF4-FFF2-40B4-BE49-F238E27FC236}">
                  <a16:creationId xmlns:a16="http://schemas.microsoft.com/office/drawing/2014/main" id="{7FDE59A8-6D4E-405F-AE7E-491833BE8A7B}"/>
                </a:ext>
              </a:extLst>
            </p:cNvPr>
            <p:cNvSpPr txBox="1"/>
            <p:nvPr/>
          </p:nvSpPr>
          <p:spPr>
            <a:xfrm>
              <a:off x="10716934" y="6755843"/>
              <a:ext cx="432000" cy="216000"/>
            </a:xfrm>
            <a:prstGeom prst="roundRect">
              <a:avLst/>
            </a:prstGeom>
            <a:solidFill>
              <a:srgbClr val="E60012">
                <a:alpha val="60000"/>
              </a:srgbClr>
            </a:solidFill>
          </p:spPr>
          <p:txBody>
            <a:bodyPr wrap="square" lIns="36000" tIns="0" rIns="36000" bIns="0">
              <a:spAutoFit/>
            </a:bodyPr>
            <a:lstStyle/>
            <a:p>
              <a:pPr algn="ctr"/>
              <a:r>
                <a:rPr lang="ja-JP" altLang="en-US" sz="600" b="1" dirty="0">
                  <a:solidFill>
                    <a:schemeClr val="bg1"/>
                  </a:solidFill>
                  <a:latin typeface="Meiryo UI" panose="020B0604030504040204" pitchFamily="50" charset="-128"/>
                  <a:ea typeface="Meiryo UI" panose="020B0604030504040204" pitchFamily="50" charset="-128"/>
                </a:rPr>
                <a:t>半年前</a:t>
              </a:r>
              <a:endParaRPr lang="en-US" altLang="ja-JP" sz="600" b="1" dirty="0">
                <a:solidFill>
                  <a:schemeClr val="bg1"/>
                </a:solidFill>
                <a:latin typeface="Meiryo UI" panose="020B0604030504040204" pitchFamily="50" charset="-128"/>
                <a:ea typeface="Meiryo UI" panose="020B0604030504040204" pitchFamily="50" charset="-128"/>
              </a:endParaRPr>
            </a:p>
            <a:p>
              <a:pPr algn="ctr"/>
              <a:r>
                <a:rPr lang="en-US" altLang="ja-JP" sz="600" b="1" dirty="0">
                  <a:solidFill>
                    <a:schemeClr val="bg1"/>
                  </a:solidFill>
                  <a:latin typeface="Meiryo UI" panose="020B0604030504040204" pitchFamily="50" charset="-128"/>
                  <a:ea typeface="Meiryo UI" panose="020B0604030504040204" pitchFamily="50" charset="-128"/>
                </a:rPr>
                <a:t>(10/13)</a:t>
              </a:r>
            </a:p>
          </p:txBody>
        </p:sp>
        <p:cxnSp>
          <p:nvCxnSpPr>
            <p:cNvPr id="120" name="直線コネクタ 119">
              <a:extLst>
                <a:ext uri="{FF2B5EF4-FFF2-40B4-BE49-F238E27FC236}">
                  <a16:creationId xmlns:a16="http://schemas.microsoft.com/office/drawing/2014/main" id="{E9DE832D-BA1F-4BFD-A86C-C499132C71E5}"/>
                </a:ext>
              </a:extLst>
            </p:cNvPr>
            <p:cNvCxnSpPr/>
            <p:nvPr/>
          </p:nvCxnSpPr>
          <p:spPr>
            <a:xfrm flipH="1" flipV="1">
              <a:off x="10929064" y="4502718"/>
              <a:ext cx="7739" cy="2253805"/>
            </a:xfrm>
            <a:prstGeom prst="line">
              <a:avLst/>
            </a:prstGeom>
            <a:ln w="19050">
              <a:solidFill>
                <a:srgbClr val="E60012">
                  <a:alpha val="60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グループ化 120">
            <a:extLst>
              <a:ext uri="{FF2B5EF4-FFF2-40B4-BE49-F238E27FC236}">
                <a16:creationId xmlns:a16="http://schemas.microsoft.com/office/drawing/2014/main" id="{EC28258D-2724-40B7-827C-4E7B7718A513}"/>
              </a:ext>
            </a:extLst>
          </p:cNvPr>
          <p:cNvGrpSpPr/>
          <p:nvPr/>
        </p:nvGrpSpPr>
        <p:grpSpPr>
          <a:xfrm>
            <a:off x="142032" y="4134246"/>
            <a:ext cx="9646782" cy="356682"/>
            <a:chOff x="213209" y="3642567"/>
            <a:chExt cx="11755165" cy="288000"/>
          </a:xfrm>
        </p:grpSpPr>
        <p:sp>
          <p:nvSpPr>
            <p:cNvPr id="122" name="ホームベース 5">
              <a:extLst>
                <a:ext uri="{FF2B5EF4-FFF2-40B4-BE49-F238E27FC236}">
                  <a16:creationId xmlns:a16="http://schemas.microsoft.com/office/drawing/2014/main" id="{CBC349FA-2CE4-4BFC-8ADA-F1F0C3E05F7C}"/>
                </a:ext>
              </a:extLst>
            </p:cNvPr>
            <p:cNvSpPr/>
            <p:nvPr/>
          </p:nvSpPr>
          <p:spPr bwMode="gray">
            <a:xfrm>
              <a:off x="8590531" y="3642567"/>
              <a:ext cx="3377843" cy="288000"/>
            </a:xfrm>
            <a:prstGeom prst="homePlate">
              <a:avLst/>
            </a:prstGeom>
            <a:solidFill>
              <a:srgbClr val="E60012"/>
            </a:solidFill>
            <a:ln w="28575" cap="flat" cmpd="sng" algn="ctr">
              <a:solidFill>
                <a:srgbClr val="FFFF00"/>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万博開催中（４～</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p>
          </p:txBody>
        </p:sp>
        <p:sp>
          <p:nvSpPr>
            <p:cNvPr id="123" name="ホームベース 5">
              <a:extLst>
                <a:ext uri="{FF2B5EF4-FFF2-40B4-BE49-F238E27FC236}">
                  <a16:creationId xmlns:a16="http://schemas.microsoft.com/office/drawing/2014/main" id="{1645DBDB-3AAC-47F4-9463-3DEA2AFD0E28}"/>
                </a:ext>
              </a:extLst>
            </p:cNvPr>
            <p:cNvSpPr/>
            <p:nvPr/>
          </p:nvSpPr>
          <p:spPr bwMode="gray">
            <a:xfrm>
              <a:off x="4401808"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下半期（</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10</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a:t>
              </a:r>
              <a:r>
                <a:rPr lang="en-US" altLang="ja-JP" sz="1300" b="1" dirty="0">
                  <a:solidFill>
                    <a:prstClr val="white"/>
                  </a:solidFill>
                  <a:latin typeface="BIZ UDPゴシック" panose="020B0400000000000000" pitchFamily="50" charset="-128"/>
                  <a:ea typeface="BIZ UDPゴシック" panose="020B0400000000000000" pitchFamily="50" charset="-128"/>
                  <a:cs typeface="Calibri"/>
                  <a:sym typeface="Calibri"/>
                </a:rPr>
                <a:t>3</a:t>
              </a: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月）</a:t>
              </a:r>
              <a:endParaRPr lang="ja-JP" altLang="en-US" sz="1300" dirty="0">
                <a:solidFill>
                  <a:prstClr val="white"/>
                </a:solidFill>
                <a:latin typeface="BIZ UDPゴシック" panose="020B0400000000000000" pitchFamily="50" charset="-128"/>
                <a:ea typeface="BIZ UDPゴシック" panose="020B0400000000000000" pitchFamily="50" charset="-128"/>
                <a:cs typeface="Calibri"/>
                <a:sym typeface="Calibri"/>
              </a:endParaRPr>
            </a:p>
          </p:txBody>
        </p:sp>
        <p:sp>
          <p:nvSpPr>
            <p:cNvPr id="124" name="ホームベース 5">
              <a:extLst>
                <a:ext uri="{FF2B5EF4-FFF2-40B4-BE49-F238E27FC236}">
                  <a16:creationId xmlns:a16="http://schemas.microsoft.com/office/drawing/2014/main" id="{7B43CF1F-1F8C-4F16-820C-7A1FFBFE15B3}"/>
                </a:ext>
              </a:extLst>
            </p:cNvPr>
            <p:cNvSpPr/>
            <p:nvPr/>
          </p:nvSpPr>
          <p:spPr bwMode="gray">
            <a:xfrm>
              <a:off x="213209" y="3642567"/>
              <a:ext cx="4386811" cy="288000"/>
            </a:xfrm>
            <a:prstGeom prst="homePlate">
              <a:avLst/>
            </a:prstGeom>
            <a:solidFill>
              <a:srgbClr val="002060"/>
            </a:solidFill>
            <a:ln w="28575" cap="flat" cmpd="sng" algn="ctr">
              <a:solidFill>
                <a:sysClr val="window" lastClr="FFFFFF"/>
              </a:solidFill>
              <a:prstDash val="solid"/>
              <a:miter lim="800000"/>
            </a:ln>
            <a:effectLst/>
          </p:spPr>
          <p:txBody>
            <a:bodyPr rtlCol="0" anchor="ctr"/>
            <a:lstStyle/>
            <a:p>
              <a:pPr algn="ctr" defTabSz="360104">
                <a:defRPr/>
              </a:pPr>
              <a:r>
                <a:rPr lang="ja-JP" altLang="en-US" sz="1300" b="1" dirty="0">
                  <a:solidFill>
                    <a:prstClr val="white"/>
                  </a:solidFill>
                  <a:latin typeface="BIZ UDPゴシック" panose="020B0400000000000000" pitchFamily="50" charset="-128"/>
                  <a:ea typeface="BIZ UDPゴシック" panose="020B0400000000000000" pitchFamily="50" charset="-128"/>
                  <a:cs typeface="Calibri"/>
                  <a:sym typeface="Calibri"/>
                </a:rPr>
                <a:t>上半期（４～９月）</a:t>
              </a:r>
            </a:p>
          </p:txBody>
        </p:sp>
      </p:grpSp>
      <p:sp>
        <p:nvSpPr>
          <p:cNvPr id="125" name="テキスト ボックス 124">
            <a:extLst>
              <a:ext uri="{FF2B5EF4-FFF2-40B4-BE49-F238E27FC236}">
                <a16:creationId xmlns:a16="http://schemas.microsoft.com/office/drawing/2014/main" id="{2B090DA4-593F-4541-89B1-8BF4B2AF7A71}"/>
              </a:ext>
            </a:extLst>
          </p:cNvPr>
          <p:cNvSpPr txBox="1"/>
          <p:nvPr/>
        </p:nvSpPr>
        <p:spPr>
          <a:xfrm>
            <a:off x="54775" y="3768767"/>
            <a:ext cx="4178909" cy="311688"/>
          </a:xfrm>
          <a:prstGeom prst="rect">
            <a:avLst/>
          </a:prstGeom>
          <a:noFill/>
        </p:spPr>
        <p:txBody>
          <a:bodyPr wrap="square" rtlCol="0">
            <a:spAutoFit/>
          </a:bodyPr>
          <a:lstStyle/>
          <a:p>
            <a:pPr defTabSz="371484">
              <a:lnSpc>
                <a:spcPts val="1950"/>
              </a:lnSpc>
            </a:pPr>
            <a:r>
              <a:rPr lang="en-US" altLang="ja-JP" sz="1600" b="1" dirty="0">
                <a:solidFill>
                  <a:srgbClr val="FF0000"/>
                </a:solidFill>
                <a:latin typeface="BIZ UDPゴシック" panose="020B0400000000000000" pitchFamily="50" charset="-128"/>
                <a:ea typeface="BIZ UDPゴシック" panose="020B0400000000000000" pitchFamily="50" charset="-128"/>
              </a:rPr>
              <a:t>【</a:t>
            </a:r>
            <a:r>
              <a:rPr lang="ja-JP" altLang="en-US" sz="1600" b="1" dirty="0">
                <a:solidFill>
                  <a:srgbClr val="FF0000"/>
                </a:solidFill>
                <a:latin typeface="BIZ UDPゴシック" panose="020B0400000000000000" pitchFamily="50" charset="-128"/>
                <a:ea typeface="BIZ UDPゴシック" panose="020B0400000000000000" pitchFamily="50" charset="-128"/>
              </a:rPr>
              <a:t>万博に向けた取組状況</a:t>
            </a:r>
            <a:r>
              <a:rPr lang="en-US" altLang="ja-JP"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26" name="四角形: 角を丸くする 125">
            <a:extLst>
              <a:ext uri="{FF2B5EF4-FFF2-40B4-BE49-F238E27FC236}">
                <a16:creationId xmlns:a16="http://schemas.microsoft.com/office/drawing/2014/main" id="{6EEC2ECE-6B38-4C94-B386-07A511146033}"/>
              </a:ext>
            </a:extLst>
          </p:cNvPr>
          <p:cNvSpPr/>
          <p:nvPr/>
        </p:nvSpPr>
        <p:spPr>
          <a:xfrm>
            <a:off x="242521" y="4567744"/>
            <a:ext cx="1515744" cy="169759"/>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050" dirty="0">
                <a:latin typeface="BIZ UDPゴシック" panose="020B0400000000000000" pitchFamily="50" charset="-128"/>
                <a:ea typeface="BIZ UDPゴシック" panose="020B0400000000000000" pitchFamily="50" charset="-128"/>
              </a:rPr>
              <a:t>最先端技術の実装・披露</a:t>
            </a:r>
          </a:p>
        </p:txBody>
      </p:sp>
      <p:sp>
        <p:nvSpPr>
          <p:cNvPr id="133" name="四角形: 角を丸くする 132">
            <a:extLst>
              <a:ext uri="{FF2B5EF4-FFF2-40B4-BE49-F238E27FC236}">
                <a16:creationId xmlns:a16="http://schemas.microsoft.com/office/drawing/2014/main" id="{4057F2F7-3339-46E2-A580-17CACEE43AB6}"/>
              </a:ext>
            </a:extLst>
          </p:cNvPr>
          <p:cNvSpPr/>
          <p:nvPr/>
        </p:nvSpPr>
        <p:spPr>
          <a:xfrm>
            <a:off x="242521" y="5277675"/>
            <a:ext cx="1508005" cy="160668"/>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メタネーション実証</a:t>
            </a:r>
          </a:p>
        </p:txBody>
      </p:sp>
      <p:sp>
        <p:nvSpPr>
          <p:cNvPr id="180" name="四角形: 角を丸くする 179">
            <a:extLst>
              <a:ext uri="{FF2B5EF4-FFF2-40B4-BE49-F238E27FC236}">
                <a16:creationId xmlns:a16="http://schemas.microsoft.com/office/drawing/2014/main" id="{C42BC40D-DBAA-4789-8A38-5E84D678517B}"/>
              </a:ext>
            </a:extLst>
          </p:cNvPr>
          <p:cNvSpPr/>
          <p:nvPr/>
        </p:nvSpPr>
        <p:spPr>
          <a:xfrm>
            <a:off x="242521" y="5892061"/>
            <a:ext cx="2052896" cy="201723"/>
          </a:xfrm>
          <a:prstGeom prst="roundRect">
            <a:avLst/>
          </a:prstGeom>
        </p:spPr>
        <p:style>
          <a:lnRef idx="2">
            <a:schemeClr val="accent5"/>
          </a:lnRef>
          <a:fillRef idx="1">
            <a:schemeClr val="lt1"/>
          </a:fillRef>
          <a:effectRef idx="0">
            <a:schemeClr val="accent5"/>
          </a:effectRef>
          <a:fontRef idx="minor">
            <a:schemeClr val="dk1"/>
          </a:fontRef>
        </p:style>
        <p:txBody>
          <a:bodyPr lIns="29250" tIns="29250" rIns="29250" bIns="29250" rtlCol="0" anchor="ctr"/>
          <a:lstStyle/>
          <a:p>
            <a:pPr algn="ctr">
              <a:lnSpc>
                <a:spcPts val="1200"/>
              </a:lnSpc>
            </a:pPr>
            <a:r>
              <a:rPr lang="ja-JP" altLang="en-US" sz="1050" dirty="0">
                <a:solidFill>
                  <a:schemeClr val="tx1"/>
                </a:solidFill>
                <a:latin typeface="BIZ UDPゴシック" panose="020B0400000000000000" pitchFamily="50" charset="-128"/>
                <a:ea typeface="BIZ UDPゴシック" panose="020B0400000000000000" pitchFamily="50" charset="-128"/>
              </a:rPr>
              <a:t>ブルーカーボン生態系（</a:t>
            </a:r>
            <a:r>
              <a:rPr lang="en-US" altLang="ja-JP" sz="1050" dirty="0">
                <a:solidFill>
                  <a:schemeClr val="tx1"/>
                </a:solidFill>
                <a:latin typeface="BIZ UDPゴシック" panose="020B0400000000000000" pitchFamily="50" charset="-128"/>
                <a:ea typeface="BIZ UDPゴシック" panose="020B0400000000000000" pitchFamily="50" charset="-128"/>
              </a:rPr>
              <a:t>MOBA)</a:t>
            </a:r>
            <a:endParaRPr lang="ja-JP" altLang="en-US" sz="1050" dirty="0">
              <a:solidFill>
                <a:schemeClr val="tx1"/>
              </a:solidFill>
              <a:latin typeface="BIZ UDPゴシック" panose="020B0400000000000000" pitchFamily="50" charset="-128"/>
              <a:ea typeface="BIZ UDPゴシック" panose="020B0400000000000000" pitchFamily="50" charset="-128"/>
            </a:endParaRPr>
          </a:p>
        </p:txBody>
      </p:sp>
      <p:grpSp>
        <p:nvGrpSpPr>
          <p:cNvPr id="181" name="グループ化 180">
            <a:extLst>
              <a:ext uri="{FF2B5EF4-FFF2-40B4-BE49-F238E27FC236}">
                <a16:creationId xmlns:a16="http://schemas.microsoft.com/office/drawing/2014/main" id="{43B2DE00-490D-4438-8B3E-CB5897EDDCF5}"/>
              </a:ext>
            </a:extLst>
          </p:cNvPr>
          <p:cNvGrpSpPr/>
          <p:nvPr/>
        </p:nvGrpSpPr>
        <p:grpSpPr>
          <a:xfrm flipV="1">
            <a:off x="242521" y="5013439"/>
            <a:ext cx="6816188" cy="45719"/>
            <a:chOff x="505451" y="4098707"/>
            <a:chExt cx="10717255" cy="0"/>
          </a:xfrm>
        </p:grpSpPr>
        <p:cxnSp>
          <p:nvCxnSpPr>
            <p:cNvPr id="182" name="直線矢印コネクタ 181">
              <a:extLst>
                <a:ext uri="{FF2B5EF4-FFF2-40B4-BE49-F238E27FC236}">
                  <a16:creationId xmlns:a16="http://schemas.microsoft.com/office/drawing/2014/main" id="{CBC8B599-BD59-4311-A388-06D24036C503}"/>
                </a:ext>
              </a:extLst>
            </p:cNvPr>
            <p:cNvCxnSpPr>
              <a:cxnSpLocks/>
            </p:cNvCxnSpPr>
            <p:nvPr/>
          </p:nvCxnSpPr>
          <p:spPr>
            <a:xfrm>
              <a:off x="1566333" y="4098707"/>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4FE91774-F9DA-4369-9B29-FCF4FFD1E3BF}"/>
                </a:ext>
              </a:extLst>
            </p:cNvPr>
            <p:cNvCxnSpPr>
              <a:cxnSpLocks/>
            </p:cNvCxnSpPr>
            <p:nvPr/>
          </p:nvCxnSpPr>
          <p:spPr>
            <a:xfrm flipH="1">
              <a:off x="505451" y="4098707"/>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185" name="吹き出し: 角を丸めた四角形 184">
            <a:extLst>
              <a:ext uri="{FF2B5EF4-FFF2-40B4-BE49-F238E27FC236}">
                <a16:creationId xmlns:a16="http://schemas.microsoft.com/office/drawing/2014/main" id="{C7F46D93-7FF5-4233-BB09-25EC23949351}"/>
              </a:ext>
            </a:extLst>
          </p:cNvPr>
          <p:cNvSpPr/>
          <p:nvPr/>
        </p:nvSpPr>
        <p:spPr>
          <a:xfrm>
            <a:off x="1808090" y="4533247"/>
            <a:ext cx="1322660" cy="241188"/>
          </a:xfrm>
          <a:prstGeom prst="wedgeRoundRectCallout">
            <a:avLst>
              <a:gd name="adj1" fmla="val -26057"/>
              <a:gd name="adj2" fmla="val 49165"/>
              <a:gd name="adj3" fmla="val 166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r"/>
            <a:r>
              <a:rPr lang="ja-JP" altLang="en-US" sz="800" b="1" dirty="0">
                <a:solidFill>
                  <a:schemeClr val="tx1"/>
                </a:solidFill>
                <a:latin typeface="Meiryo UI"/>
                <a:ea typeface="Meiryo UI"/>
                <a:sym typeface="Calibri"/>
              </a:rPr>
              <a:t>府</a:t>
            </a:r>
            <a:r>
              <a:rPr lang="en-US" altLang="ja-JP" sz="800" b="1" dirty="0">
                <a:solidFill>
                  <a:schemeClr val="tx1"/>
                </a:solidFill>
                <a:latin typeface="Meiryo UI"/>
                <a:ea typeface="Meiryo UI"/>
                <a:sym typeface="Calibri"/>
              </a:rPr>
              <a:t>CN</a:t>
            </a:r>
            <a:r>
              <a:rPr lang="ja-JP" altLang="en-US" sz="800" b="1" dirty="0">
                <a:solidFill>
                  <a:schemeClr val="tx1"/>
                </a:solidFill>
                <a:latin typeface="Meiryo UI"/>
                <a:ea typeface="Meiryo UI"/>
                <a:sym typeface="Calibri"/>
              </a:rPr>
              <a:t>技術開発・実証事業：</a:t>
            </a:r>
            <a:endParaRPr lang="en-US" altLang="ja-JP" sz="800" b="1" dirty="0">
              <a:solidFill>
                <a:schemeClr val="tx1"/>
              </a:solidFill>
              <a:latin typeface="Meiryo UI"/>
              <a:ea typeface="Meiryo UI"/>
              <a:sym typeface="Calibri"/>
            </a:endParaRPr>
          </a:p>
        </p:txBody>
      </p:sp>
      <p:sp>
        <p:nvSpPr>
          <p:cNvPr id="200" name="吹き出し: 角を丸めた四角形 199">
            <a:extLst>
              <a:ext uri="{FF2B5EF4-FFF2-40B4-BE49-F238E27FC236}">
                <a16:creationId xmlns:a16="http://schemas.microsoft.com/office/drawing/2014/main" id="{690E7420-B8A0-459C-8BA3-49A9BE3EB10F}"/>
              </a:ext>
            </a:extLst>
          </p:cNvPr>
          <p:cNvSpPr/>
          <p:nvPr/>
        </p:nvSpPr>
        <p:spPr>
          <a:xfrm>
            <a:off x="4934004" y="4535714"/>
            <a:ext cx="2052989" cy="349135"/>
          </a:xfrm>
          <a:prstGeom prst="wedgeRoundRectCallout">
            <a:avLst>
              <a:gd name="adj1" fmla="val 38923"/>
              <a:gd name="adj2" fmla="val 76153"/>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452438" algn="ctr"/>
            <a:r>
              <a:rPr lang="ja-JP" altLang="en-US" sz="800" b="1" dirty="0">
                <a:solidFill>
                  <a:schemeClr val="tx1"/>
                </a:solidFill>
                <a:latin typeface="Meiryo UI"/>
                <a:ea typeface="Meiryo UI"/>
                <a:sym typeface="Calibri"/>
              </a:rPr>
              <a:t>フィルム型ペロブスカイト太陽電池</a:t>
            </a:r>
            <a:endParaRPr lang="en-US" altLang="ja-JP" sz="800" b="1" dirty="0">
              <a:solidFill>
                <a:schemeClr val="tx1"/>
              </a:solidFill>
              <a:latin typeface="Meiryo UI"/>
              <a:ea typeface="Meiryo UI"/>
              <a:sym typeface="Calibri"/>
            </a:endParaRPr>
          </a:p>
          <a:p>
            <a:pPr indent="354013" algn="ctr"/>
            <a:r>
              <a:rPr lang="ja-JP" altLang="en-US" sz="800" b="1" dirty="0">
                <a:solidFill>
                  <a:schemeClr val="tx1"/>
                </a:solidFill>
                <a:latin typeface="Meiryo UI"/>
                <a:ea typeface="Meiryo UI"/>
                <a:sym typeface="Calibri"/>
              </a:rPr>
              <a:t>の設置（うめきた（大阪）駅）</a:t>
            </a:r>
          </a:p>
        </p:txBody>
      </p:sp>
      <p:sp>
        <p:nvSpPr>
          <p:cNvPr id="201" name="テキスト ボックス 200">
            <a:extLst>
              <a:ext uri="{FF2B5EF4-FFF2-40B4-BE49-F238E27FC236}">
                <a16:creationId xmlns:a16="http://schemas.microsoft.com/office/drawing/2014/main" id="{ECBDFE04-DE5D-4BC8-A749-BAF937D64BF6}"/>
              </a:ext>
            </a:extLst>
          </p:cNvPr>
          <p:cNvSpPr txBox="1"/>
          <p:nvPr/>
        </p:nvSpPr>
        <p:spPr>
          <a:xfrm>
            <a:off x="4948122" y="4542174"/>
            <a:ext cx="576772" cy="307777"/>
          </a:xfrm>
          <a:prstGeom prst="rect">
            <a:avLst/>
          </a:prstGeom>
          <a:noFill/>
        </p:spPr>
        <p:txBody>
          <a:bodyPr wrap="square" rtlCol="0">
            <a:spAutoFit/>
          </a:bodyPr>
          <a:lstStyle/>
          <a:p>
            <a:r>
              <a:rPr lang="ja-JP" altLang="en-US" sz="1400" b="1" dirty="0">
                <a:solidFill>
                  <a:srgbClr val="FF0000"/>
                </a:solidFill>
                <a:latin typeface="BIZ UDゴシック" panose="020B0400000000000000" pitchFamily="49" charset="-128"/>
                <a:ea typeface="BIZ UDゴシック" panose="020B0400000000000000" pitchFamily="49" charset="-128"/>
                <a:sym typeface="Calibri"/>
              </a:rPr>
              <a:t>春頃</a:t>
            </a:r>
            <a:endParaRPr kumimoji="1" lang="ja-JP" altLang="en-US" sz="1400" dirty="0">
              <a:solidFill>
                <a:srgbClr val="FF0000"/>
              </a:solidFill>
              <a:latin typeface="BIZ UDゴシック" panose="020B0400000000000000" pitchFamily="49" charset="-128"/>
              <a:ea typeface="BIZ UDゴシック" panose="020B0400000000000000" pitchFamily="49" charset="-128"/>
            </a:endParaRPr>
          </a:p>
        </p:txBody>
      </p:sp>
      <p:pic>
        <p:nvPicPr>
          <p:cNvPr id="202" name="図 201">
            <a:extLst>
              <a:ext uri="{FF2B5EF4-FFF2-40B4-BE49-F238E27FC236}">
                <a16:creationId xmlns:a16="http://schemas.microsoft.com/office/drawing/2014/main" id="{D28F2002-5841-46D2-AB8E-F0DCC69B25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26058" y="4999060"/>
            <a:ext cx="138781" cy="138781"/>
          </a:xfrm>
          <a:prstGeom prst="rect">
            <a:avLst/>
          </a:prstGeom>
        </p:spPr>
      </p:pic>
      <p:grpSp>
        <p:nvGrpSpPr>
          <p:cNvPr id="203" name="グループ化 202">
            <a:extLst>
              <a:ext uri="{FF2B5EF4-FFF2-40B4-BE49-F238E27FC236}">
                <a16:creationId xmlns:a16="http://schemas.microsoft.com/office/drawing/2014/main" id="{4AA9D6BD-4BF6-4C4E-A2FC-BEBE6F52718D}"/>
              </a:ext>
            </a:extLst>
          </p:cNvPr>
          <p:cNvGrpSpPr/>
          <p:nvPr/>
        </p:nvGrpSpPr>
        <p:grpSpPr>
          <a:xfrm flipV="1">
            <a:off x="227904" y="5695391"/>
            <a:ext cx="6788910" cy="45719"/>
            <a:chOff x="505451" y="5041702"/>
            <a:chExt cx="10717255" cy="0"/>
          </a:xfrm>
        </p:grpSpPr>
        <p:cxnSp>
          <p:nvCxnSpPr>
            <p:cNvPr id="204" name="直線矢印コネクタ 203">
              <a:extLst>
                <a:ext uri="{FF2B5EF4-FFF2-40B4-BE49-F238E27FC236}">
                  <a16:creationId xmlns:a16="http://schemas.microsoft.com/office/drawing/2014/main" id="{E0A6C4AB-FD8E-46C0-8E9D-90447CF4FB22}"/>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EC3BE6EA-908B-4780-A789-A11A512E5771}"/>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sp>
        <p:nvSpPr>
          <p:cNvPr id="206" name="吹き出し: 角を丸めた四角形 205">
            <a:extLst>
              <a:ext uri="{FF2B5EF4-FFF2-40B4-BE49-F238E27FC236}">
                <a16:creationId xmlns:a16="http://schemas.microsoft.com/office/drawing/2014/main" id="{43162671-4EDD-4C82-B777-2A43734E36C4}"/>
              </a:ext>
            </a:extLst>
          </p:cNvPr>
          <p:cNvSpPr/>
          <p:nvPr/>
        </p:nvSpPr>
        <p:spPr>
          <a:xfrm>
            <a:off x="42896" y="5511724"/>
            <a:ext cx="1856452" cy="132401"/>
          </a:xfrm>
          <a:prstGeom prst="wedgeRoundRectCallout">
            <a:avLst>
              <a:gd name="adj1" fmla="val -26057"/>
              <a:gd name="adj2" fmla="val 49165"/>
              <a:gd name="adj3" fmla="val 166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800" dirty="0">
                <a:solidFill>
                  <a:schemeClr val="tx1"/>
                </a:solidFill>
                <a:latin typeface="Meiryo UI"/>
                <a:ea typeface="Meiryo UI"/>
                <a:sym typeface="Calibri"/>
              </a:rPr>
              <a:t>舞洲工場で実証（</a:t>
            </a:r>
            <a:r>
              <a:rPr lang="en-US" altLang="ja-JP" sz="800" dirty="0">
                <a:solidFill>
                  <a:schemeClr val="tx1"/>
                </a:solidFill>
                <a:latin typeface="Meiryo UI"/>
                <a:ea typeface="Meiryo UI"/>
                <a:sym typeface="Calibri"/>
              </a:rPr>
              <a:t>7</a:t>
            </a:r>
            <a:r>
              <a:rPr lang="ja-JP" altLang="en-US" sz="800" dirty="0">
                <a:solidFill>
                  <a:schemeClr val="tx1"/>
                </a:solidFill>
                <a:latin typeface="Meiryo UI"/>
                <a:ea typeface="Meiryo UI"/>
                <a:sym typeface="Calibri"/>
              </a:rPr>
              <a:t>月末まで）</a:t>
            </a:r>
            <a:endParaRPr lang="en-US" altLang="ja-JP" sz="800" dirty="0">
              <a:solidFill>
                <a:schemeClr val="tx1"/>
              </a:solidFill>
              <a:latin typeface="Meiryo UI"/>
              <a:ea typeface="Meiryo UI"/>
              <a:sym typeface="Calibri"/>
            </a:endParaRPr>
          </a:p>
        </p:txBody>
      </p:sp>
      <p:sp>
        <p:nvSpPr>
          <p:cNvPr id="207" name="四角形: 角を丸くする 206">
            <a:extLst>
              <a:ext uri="{FF2B5EF4-FFF2-40B4-BE49-F238E27FC236}">
                <a16:creationId xmlns:a16="http://schemas.microsoft.com/office/drawing/2014/main" id="{B97E2C3A-D52C-4307-8A41-A77AD5F3B158}"/>
              </a:ext>
            </a:extLst>
          </p:cNvPr>
          <p:cNvSpPr/>
          <p:nvPr/>
        </p:nvSpPr>
        <p:spPr>
          <a:xfrm>
            <a:off x="201228" y="5665592"/>
            <a:ext cx="1557037" cy="15400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9" name="吹き出し: 角を丸めた四角形 208">
            <a:extLst>
              <a:ext uri="{FF2B5EF4-FFF2-40B4-BE49-F238E27FC236}">
                <a16:creationId xmlns:a16="http://schemas.microsoft.com/office/drawing/2014/main" id="{C281D9E3-EE55-4D64-A57A-2EFE8303BEAA}"/>
              </a:ext>
            </a:extLst>
          </p:cNvPr>
          <p:cNvSpPr/>
          <p:nvPr/>
        </p:nvSpPr>
        <p:spPr>
          <a:xfrm>
            <a:off x="5212734" y="5262338"/>
            <a:ext cx="1485179" cy="331717"/>
          </a:xfrm>
          <a:prstGeom prst="wedgeRoundRectCallout">
            <a:avLst>
              <a:gd name="adj1" fmla="val -2842"/>
              <a:gd name="adj2" fmla="val 81699"/>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265113" algn="ctr"/>
            <a:r>
              <a:rPr lang="ja-JP" altLang="en-US" sz="813" b="1" dirty="0">
                <a:solidFill>
                  <a:schemeClr val="tx1"/>
                </a:solidFill>
                <a:latin typeface="Meiryo UI"/>
                <a:ea typeface="Meiryo UI"/>
                <a:sym typeface="Calibri"/>
              </a:rPr>
              <a:t>万博会場へ移設</a:t>
            </a:r>
            <a:endParaRPr lang="en-US" altLang="ja-JP" sz="813" b="1" dirty="0">
              <a:solidFill>
                <a:schemeClr val="tx1"/>
              </a:solidFill>
              <a:latin typeface="Meiryo UI"/>
              <a:ea typeface="Meiryo UI"/>
              <a:sym typeface="Calibri"/>
            </a:endParaRPr>
          </a:p>
        </p:txBody>
      </p:sp>
      <p:sp>
        <p:nvSpPr>
          <p:cNvPr id="210" name="テキスト ボックス 209">
            <a:extLst>
              <a:ext uri="{FF2B5EF4-FFF2-40B4-BE49-F238E27FC236}">
                <a16:creationId xmlns:a16="http://schemas.microsoft.com/office/drawing/2014/main" id="{9C3E33A1-DACA-4B17-BC85-0F5B8AF9B216}"/>
              </a:ext>
            </a:extLst>
          </p:cNvPr>
          <p:cNvSpPr txBox="1"/>
          <p:nvPr/>
        </p:nvSpPr>
        <p:spPr>
          <a:xfrm>
            <a:off x="5193899" y="5274180"/>
            <a:ext cx="746354" cy="307777"/>
          </a:xfrm>
          <a:prstGeom prst="rect">
            <a:avLst/>
          </a:prstGeom>
          <a:noFill/>
        </p:spPr>
        <p:txBody>
          <a:bodyPr wrap="square" rtlCol="0">
            <a:spAutoFit/>
          </a:bodyPr>
          <a:lstStyle/>
          <a:p>
            <a:pPr algn="ctr"/>
            <a:r>
              <a:rPr lang="ja-JP" altLang="en-US" sz="1400" b="1" dirty="0">
                <a:solidFill>
                  <a:srgbClr val="FF0000"/>
                </a:solidFill>
                <a:latin typeface="BIZ UDゴシック" panose="020B0400000000000000" pitchFamily="49" charset="-128"/>
                <a:ea typeface="BIZ UDゴシック" panose="020B0400000000000000" pitchFamily="49" charset="-128"/>
                <a:sym typeface="Calibri"/>
              </a:rPr>
              <a:t>年度中　</a:t>
            </a:r>
            <a:endParaRPr kumimoji="1" lang="ja-JP" altLang="en-US" sz="1400" dirty="0">
              <a:solidFill>
                <a:srgbClr val="FF0000"/>
              </a:solidFill>
              <a:latin typeface="BIZ UDゴシック" panose="020B0400000000000000" pitchFamily="49" charset="-128"/>
              <a:ea typeface="BIZ UDゴシック" panose="020B0400000000000000" pitchFamily="49" charset="-128"/>
            </a:endParaRPr>
          </a:p>
        </p:txBody>
      </p:sp>
      <p:grpSp>
        <p:nvGrpSpPr>
          <p:cNvPr id="212" name="グループ化 211">
            <a:extLst>
              <a:ext uri="{FF2B5EF4-FFF2-40B4-BE49-F238E27FC236}">
                <a16:creationId xmlns:a16="http://schemas.microsoft.com/office/drawing/2014/main" id="{10D2EC46-6004-48BF-9987-3DB2E380F8A3}"/>
              </a:ext>
            </a:extLst>
          </p:cNvPr>
          <p:cNvGrpSpPr/>
          <p:nvPr/>
        </p:nvGrpSpPr>
        <p:grpSpPr>
          <a:xfrm>
            <a:off x="265039" y="6338840"/>
            <a:ext cx="6751775" cy="52087"/>
            <a:chOff x="505451" y="5041702"/>
            <a:chExt cx="10717255" cy="0"/>
          </a:xfrm>
        </p:grpSpPr>
        <p:cxnSp>
          <p:nvCxnSpPr>
            <p:cNvPr id="213" name="直線矢印コネクタ 212">
              <a:extLst>
                <a:ext uri="{FF2B5EF4-FFF2-40B4-BE49-F238E27FC236}">
                  <a16:creationId xmlns:a16="http://schemas.microsoft.com/office/drawing/2014/main" id="{720058CB-9618-4473-9B3F-F6F7EA8CED29}"/>
                </a:ext>
              </a:extLst>
            </p:cNvPr>
            <p:cNvCxnSpPr>
              <a:cxnSpLocks/>
            </p:cNvCxnSpPr>
            <p:nvPr/>
          </p:nvCxnSpPr>
          <p:spPr>
            <a:xfrm>
              <a:off x="1566333" y="5041702"/>
              <a:ext cx="96563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12C924B1-C1DD-4782-856E-FEAE5873745F}"/>
                </a:ext>
              </a:extLst>
            </p:cNvPr>
            <p:cNvCxnSpPr>
              <a:cxnSpLocks/>
            </p:cNvCxnSpPr>
            <p:nvPr/>
          </p:nvCxnSpPr>
          <p:spPr>
            <a:xfrm flipH="1">
              <a:off x="505451" y="5041702"/>
              <a:ext cx="1128617" cy="0"/>
            </a:xfrm>
            <a:prstGeom prst="line">
              <a:avLst/>
            </a:prstGeom>
            <a:ln w="57150">
              <a:solidFill>
                <a:srgbClr val="0068B7"/>
              </a:solidFill>
              <a:prstDash val="sysDot"/>
            </a:ln>
          </p:spPr>
          <p:style>
            <a:lnRef idx="1">
              <a:schemeClr val="accent1"/>
            </a:lnRef>
            <a:fillRef idx="0">
              <a:schemeClr val="accent1"/>
            </a:fillRef>
            <a:effectRef idx="0">
              <a:schemeClr val="accent1"/>
            </a:effectRef>
            <a:fontRef idx="minor">
              <a:schemeClr val="tx1"/>
            </a:fontRef>
          </p:style>
        </p:cxnSp>
      </p:grpSp>
      <p:pic>
        <p:nvPicPr>
          <p:cNvPr id="215" name="図 214">
            <a:extLst>
              <a:ext uri="{FF2B5EF4-FFF2-40B4-BE49-F238E27FC236}">
                <a16:creationId xmlns:a16="http://schemas.microsoft.com/office/drawing/2014/main" id="{764BD25B-1EA6-419C-B7B6-F3B91976BD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6804" y="6254648"/>
            <a:ext cx="144000" cy="144000"/>
          </a:xfrm>
          <a:prstGeom prst="rect">
            <a:avLst/>
          </a:prstGeom>
        </p:spPr>
      </p:pic>
      <p:sp>
        <p:nvSpPr>
          <p:cNvPr id="216" name="テキスト ボックス 215">
            <a:extLst>
              <a:ext uri="{FF2B5EF4-FFF2-40B4-BE49-F238E27FC236}">
                <a16:creationId xmlns:a16="http://schemas.microsoft.com/office/drawing/2014/main" id="{FFF4EBFC-2579-4F31-A96A-44E69DBA664D}"/>
              </a:ext>
            </a:extLst>
          </p:cNvPr>
          <p:cNvSpPr txBox="1"/>
          <p:nvPr/>
        </p:nvSpPr>
        <p:spPr>
          <a:xfrm>
            <a:off x="484760" y="6080121"/>
            <a:ext cx="1742948" cy="215444"/>
          </a:xfrm>
          <a:prstGeom prst="rect">
            <a:avLst/>
          </a:prstGeom>
          <a:noFill/>
        </p:spPr>
        <p:txBody>
          <a:bodyPr wrap="square">
            <a:spAutoFit/>
          </a:bodyPr>
          <a:lstStyle/>
          <a:p>
            <a:pPr algn="ctr"/>
            <a:r>
              <a:rPr lang="ja-JP" altLang="en-US" sz="800" dirty="0">
                <a:latin typeface="Meiryo UI"/>
                <a:ea typeface="Meiryo UI"/>
                <a:sym typeface="Calibri"/>
              </a:rPr>
              <a:t>ブルーカーボンシンポジウム（</a:t>
            </a:r>
            <a:r>
              <a:rPr lang="en-US" altLang="ja-JP" sz="800" dirty="0">
                <a:latin typeface="Meiryo UI"/>
                <a:ea typeface="Meiryo UI"/>
                <a:sym typeface="Calibri"/>
              </a:rPr>
              <a:t>6/25</a:t>
            </a:r>
            <a:r>
              <a:rPr lang="ja-JP" altLang="en-US" sz="800" dirty="0">
                <a:latin typeface="Meiryo UI"/>
                <a:ea typeface="Meiryo UI"/>
                <a:sym typeface="Calibri"/>
              </a:rPr>
              <a:t>）</a:t>
            </a:r>
            <a:endParaRPr lang="en-US" altLang="ja-JP" sz="800" dirty="0">
              <a:latin typeface="Meiryo UI"/>
              <a:ea typeface="Meiryo UI"/>
              <a:sym typeface="Calibri"/>
            </a:endParaRPr>
          </a:p>
        </p:txBody>
      </p:sp>
      <p:pic>
        <p:nvPicPr>
          <p:cNvPr id="222" name="図 221">
            <a:extLst>
              <a:ext uri="{FF2B5EF4-FFF2-40B4-BE49-F238E27FC236}">
                <a16:creationId xmlns:a16="http://schemas.microsoft.com/office/drawing/2014/main" id="{5CED7FCF-1EDB-46DB-BD24-93DBED98EF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59298" y="6266279"/>
            <a:ext cx="138781" cy="138781"/>
          </a:xfrm>
          <a:prstGeom prst="rect">
            <a:avLst/>
          </a:prstGeom>
        </p:spPr>
      </p:pic>
      <p:sp>
        <p:nvSpPr>
          <p:cNvPr id="224" name="テキスト ボックス 223">
            <a:extLst>
              <a:ext uri="{FF2B5EF4-FFF2-40B4-BE49-F238E27FC236}">
                <a16:creationId xmlns:a16="http://schemas.microsoft.com/office/drawing/2014/main" id="{3E73D9C6-85B0-4E04-988E-52D076DC91EE}"/>
              </a:ext>
            </a:extLst>
          </p:cNvPr>
          <p:cNvSpPr txBox="1"/>
          <p:nvPr/>
        </p:nvSpPr>
        <p:spPr>
          <a:xfrm>
            <a:off x="6026053" y="5901007"/>
            <a:ext cx="1110178" cy="338554"/>
          </a:xfrm>
          <a:prstGeom prst="rect">
            <a:avLst/>
          </a:prstGeom>
          <a:noFill/>
        </p:spPr>
        <p:txBody>
          <a:bodyPr wrap="square">
            <a:spAutoFit/>
          </a:bodyPr>
          <a:lstStyle/>
          <a:p>
            <a:pPr algn="ctr"/>
            <a:r>
              <a:rPr lang="ja-JP" altLang="en-US" sz="800" dirty="0">
                <a:solidFill>
                  <a:schemeClr val="tx1"/>
                </a:solidFill>
                <a:latin typeface="Meiryo UI"/>
                <a:ea typeface="Meiryo UI"/>
                <a:sym typeface="Calibri"/>
              </a:rPr>
              <a:t>情報発信コンテンツ</a:t>
            </a:r>
            <a:endParaRPr lang="en-US" altLang="ja-JP" sz="800" dirty="0">
              <a:solidFill>
                <a:schemeClr val="tx1"/>
              </a:solidFill>
              <a:latin typeface="Meiryo UI"/>
              <a:ea typeface="Meiryo UI"/>
              <a:sym typeface="Calibri"/>
            </a:endParaRPr>
          </a:p>
          <a:p>
            <a:pPr algn="ctr"/>
            <a:r>
              <a:rPr lang="ja-JP" altLang="en-US" sz="800" dirty="0">
                <a:solidFill>
                  <a:schemeClr val="tx1"/>
                </a:solidFill>
                <a:latin typeface="Meiryo UI"/>
                <a:ea typeface="Meiryo UI"/>
                <a:sym typeface="Calibri"/>
              </a:rPr>
              <a:t>体験会の実施</a:t>
            </a:r>
            <a:endParaRPr lang="en-US" altLang="ja-JP" sz="800" dirty="0">
              <a:solidFill>
                <a:schemeClr val="tx1"/>
              </a:solidFill>
              <a:latin typeface="Meiryo UI"/>
              <a:ea typeface="Meiryo UI"/>
              <a:sym typeface="Calibri"/>
            </a:endParaRPr>
          </a:p>
        </p:txBody>
      </p:sp>
      <p:cxnSp>
        <p:nvCxnSpPr>
          <p:cNvPr id="225" name="直線矢印コネクタ 224">
            <a:extLst>
              <a:ext uri="{FF2B5EF4-FFF2-40B4-BE49-F238E27FC236}">
                <a16:creationId xmlns:a16="http://schemas.microsoft.com/office/drawing/2014/main" id="{D23B9EE7-54BA-47C4-9E62-1C8247D7C940}"/>
              </a:ext>
            </a:extLst>
          </p:cNvPr>
          <p:cNvCxnSpPr>
            <a:cxnSpLocks/>
          </p:cNvCxnSpPr>
          <p:nvPr/>
        </p:nvCxnSpPr>
        <p:spPr>
          <a:xfrm>
            <a:off x="7084268" y="5755451"/>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四角形: 角を丸くする 148">
            <a:extLst>
              <a:ext uri="{FF2B5EF4-FFF2-40B4-BE49-F238E27FC236}">
                <a16:creationId xmlns:a16="http://schemas.microsoft.com/office/drawing/2014/main" id="{AFEF3A11-6886-4CFC-9C1F-B46E5647B19F}"/>
              </a:ext>
            </a:extLst>
          </p:cNvPr>
          <p:cNvSpPr/>
          <p:nvPr/>
        </p:nvSpPr>
        <p:spPr>
          <a:xfrm>
            <a:off x="2007583" y="4985885"/>
            <a:ext cx="4870414" cy="144000"/>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吹き出し: 角を丸めた四角形 149">
            <a:extLst>
              <a:ext uri="{FF2B5EF4-FFF2-40B4-BE49-F238E27FC236}">
                <a16:creationId xmlns:a16="http://schemas.microsoft.com/office/drawing/2014/main" id="{7FE13067-B5FC-411C-8DAE-EA45B086C39E}"/>
              </a:ext>
            </a:extLst>
          </p:cNvPr>
          <p:cNvSpPr/>
          <p:nvPr/>
        </p:nvSpPr>
        <p:spPr>
          <a:xfrm>
            <a:off x="3151781" y="4539876"/>
            <a:ext cx="1750688" cy="359386"/>
          </a:xfrm>
          <a:prstGeom prst="wedgeRoundRectCallout">
            <a:avLst>
              <a:gd name="adj1" fmla="val -5041"/>
              <a:gd name="adj2" fmla="val 62951"/>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265113" algn="ctr"/>
            <a:r>
              <a:rPr lang="ja-JP" altLang="en-US" sz="813" b="1" dirty="0">
                <a:solidFill>
                  <a:schemeClr val="tx1"/>
                </a:solidFill>
                <a:latin typeface="Meiryo UI"/>
                <a:ea typeface="Meiryo UI"/>
                <a:sym typeface="Calibri"/>
              </a:rPr>
              <a:t>府域における</a:t>
            </a:r>
            <a:endParaRPr lang="en-US" altLang="ja-JP" sz="813" b="1" dirty="0">
              <a:solidFill>
                <a:schemeClr val="tx1"/>
              </a:solidFill>
              <a:latin typeface="Meiryo UI"/>
              <a:ea typeface="Meiryo UI"/>
              <a:sym typeface="Calibri"/>
            </a:endParaRPr>
          </a:p>
          <a:p>
            <a:pPr indent="265113" algn="ctr"/>
            <a:r>
              <a:rPr lang="ja-JP" altLang="en-US" sz="813" b="1" dirty="0">
                <a:solidFill>
                  <a:schemeClr val="tx1"/>
                </a:solidFill>
                <a:latin typeface="Meiryo UI"/>
                <a:ea typeface="Meiryo UI"/>
                <a:sym typeface="Calibri"/>
              </a:rPr>
              <a:t>最先端技術の実証</a:t>
            </a:r>
          </a:p>
        </p:txBody>
      </p:sp>
      <p:sp>
        <p:nvSpPr>
          <p:cNvPr id="151" name="テキスト ボックス 150">
            <a:extLst>
              <a:ext uri="{FF2B5EF4-FFF2-40B4-BE49-F238E27FC236}">
                <a16:creationId xmlns:a16="http://schemas.microsoft.com/office/drawing/2014/main" id="{C358013F-3091-46A6-9ED4-8586FDBDD458}"/>
              </a:ext>
            </a:extLst>
          </p:cNvPr>
          <p:cNvSpPr txBox="1"/>
          <p:nvPr/>
        </p:nvSpPr>
        <p:spPr>
          <a:xfrm>
            <a:off x="3132946" y="4551717"/>
            <a:ext cx="746354" cy="307777"/>
          </a:xfrm>
          <a:prstGeom prst="rect">
            <a:avLst/>
          </a:prstGeom>
          <a:noFill/>
        </p:spPr>
        <p:txBody>
          <a:bodyPr wrap="square" rtlCol="0">
            <a:spAutoFit/>
          </a:bodyPr>
          <a:lstStyle/>
          <a:p>
            <a:pPr algn="ctr"/>
            <a:r>
              <a:rPr lang="ja-JP" altLang="en-US" sz="1400" b="1" dirty="0">
                <a:solidFill>
                  <a:srgbClr val="FF0000"/>
                </a:solidFill>
                <a:latin typeface="BIZ UDゴシック" panose="020B0400000000000000" pitchFamily="49" charset="-128"/>
                <a:ea typeface="BIZ UDゴシック" panose="020B0400000000000000" pitchFamily="49" charset="-128"/>
                <a:sym typeface="Calibri"/>
              </a:rPr>
              <a:t>年度中　</a:t>
            </a:r>
            <a:endParaRPr kumimoji="1" lang="ja-JP" altLang="en-US" sz="1400" dirty="0">
              <a:solidFill>
                <a:srgbClr val="FF0000"/>
              </a:solidFill>
              <a:latin typeface="BIZ UDゴシック" panose="020B0400000000000000" pitchFamily="49" charset="-128"/>
              <a:ea typeface="BIZ UDゴシック" panose="020B0400000000000000" pitchFamily="49" charset="-128"/>
            </a:endParaRPr>
          </a:p>
        </p:txBody>
      </p:sp>
      <p:sp>
        <p:nvSpPr>
          <p:cNvPr id="152" name="四角形: 角を丸くする 151">
            <a:extLst>
              <a:ext uri="{FF2B5EF4-FFF2-40B4-BE49-F238E27FC236}">
                <a16:creationId xmlns:a16="http://schemas.microsoft.com/office/drawing/2014/main" id="{157A20EC-FA64-4051-B5F4-9FD52C9CB8F0}"/>
              </a:ext>
            </a:extLst>
          </p:cNvPr>
          <p:cNvSpPr/>
          <p:nvPr/>
        </p:nvSpPr>
        <p:spPr>
          <a:xfrm>
            <a:off x="1970658" y="6277633"/>
            <a:ext cx="4870414" cy="144000"/>
          </a:xfrm>
          <a:prstGeom prst="roundRect">
            <a:avLst>
              <a:gd name="adj" fmla="val 50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4" name="吹き出し: 角を丸めた四角形 153">
            <a:extLst>
              <a:ext uri="{FF2B5EF4-FFF2-40B4-BE49-F238E27FC236}">
                <a16:creationId xmlns:a16="http://schemas.microsoft.com/office/drawing/2014/main" id="{899D22B6-6E6D-4B51-BEB1-36FF131617CD}"/>
              </a:ext>
            </a:extLst>
          </p:cNvPr>
          <p:cNvSpPr/>
          <p:nvPr/>
        </p:nvSpPr>
        <p:spPr>
          <a:xfrm>
            <a:off x="3172563" y="5831696"/>
            <a:ext cx="1750688" cy="359386"/>
          </a:xfrm>
          <a:prstGeom prst="wedgeRoundRectCallout">
            <a:avLst>
              <a:gd name="adj1" fmla="val -8340"/>
              <a:gd name="adj2" fmla="val 73664"/>
              <a:gd name="adj3" fmla="val 16667"/>
            </a:avLst>
          </a:prstGeom>
          <a:solidFill>
            <a:srgbClr val="FFFDF9"/>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92500" rIns="29250" rtlCol="0" anchor="ctr"/>
          <a:lstStyle/>
          <a:p>
            <a:pPr indent="265113" algn="ctr"/>
            <a:r>
              <a:rPr lang="ja-JP" altLang="en-US" sz="813" b="1" dirty="0">
                <a:solidFill>
                  <a:schemeClr val="tx1"/>
                </a:solidFill>
                <a:latin typeface="Meiryo UI"/>
                <a:ea typeface="Meiryo UI"/>
                <a:sym typeface="Calibri"/>
              </a:rPr>
              <a:t>万博会場周辺海域</a:t>
            </a:r>
            <a:endParaRPr lang="en-US" altLang="ja-JP" sz="813" b="1" dirty="0">
              <a:solidFill>
                <a:schemeClr val="tx1"/>
              </a:solidFill>
              <a:latin typeface="Meiryo UI"/>
              <a:ea typeface="Meiryo UI"/>
              <a:sym typeface="Calibri"/>
            </a:endParaRPr>
          </a:p>
          <a:p>
            <a:pPr indent="265113" algn="ctr"/>
            <a:r>
              <a:rPr lang="ja-JP" altLang="en-US" sz="813" b="1" dirty="0">
                <a:solidFill>
                  <a:schemeClr val="tx1"/>
                </a:solidFill>
                <a:latin typeface="Meiryo UI"/>
                <a:ea typeface="Meiryo UI"/>
                <a:sym typeface="Calibri"/>
              </a:rPr>
              <a:t>における藻場創出</a:t>
            </a:r>
          </a:p>
        </p:txBody>
      </p:sp>
      <p:sp>
        <p:nvSpPr>
          <p:cNvPr id="155" name="テキスト ボックス 154">
            <a:extLst>
              <a:ext uri="{FF2B5EF4-FFF2-40B4-BE49-F238E27FC236}">
                <a16:creationId xmlns:a16="http://schemas.microsoft.com/office/drawing/2014/main" id="{ED44830B-D883-40EB-BCFF-114143426B56}"/>
              </a:ext>
            </a:extLst>
          </p:cNvPr>
          <p:cNvSpPr txBox="1"/>
          <p:nvPr/>
        </p:nvSpPr>
        <p:spPr>
          <a:xfrm>
            <a:off x="3153728" y="5843537"/>
            <a:ext cx="746354" cy="307777"/>
          </a:xfrm>
          <a:prstGeom prst="rect">
            <a:avLst/>
          </a:prstGeom>
          <a:noFill/>
        </p:spPr>
        <p:txBody>
          <a:bodyPr wrap="square" rtlCol="0">
            <a:spAutoFit/>
          </a:bodyPr>
          <a:lstStyle/>
          <a:p>
            <a:pPr algn="ctr"/>
            <a:r>
              <a:rPr lang="ja-JP" altLang="en-US" sz="1400" b="1" dirty="0">
                <a:solidFill>
                  <a:srgbClr val="FF0000"/>
                </a:solidFill>
                <a:latin typeface="BIZ UDゴシック" panose="020B0400000000000000" pitchFamily="49" charset="-128"/>
                <a:ea typeface="BIZ UDゴシック" panose="020B0400000000000000" pitchFamily="49" charset="-128"/>
                <a:sym typeface="Calibri"/>
              </a:rPr>
              <a:t>年度中　</a:t>
            </a:r>
            <a:endParaRPr kumimoji="1" lang="ja-JP" altLang="en-US" sz="1400" dirty="0">
              <a:solidFill>
                <a:srgbClr val="FF0000"/>
              </a:solidFill>
              <a:latin typeface="BIZ UDゴシック" panose="020B0400000000000000" pitchFamily="49" charset="-128"/>
              <a:ea typeface="BIZ UDゴシック" panose="020B0400000000000000" pitchFamily="49" charset="-128"/>
            </a:endParaRPr>
          </a:p>
        </p:txBody>
      </p:sp>
      <p:grpSp>
        <p:nvGrpSpPr>
          <p:cNvPr id="89" name="グループ化 88">
            <a:extLst>
              <a:ext uri="{FF2B5EF4-FFF2-40B4-BE49-F238E27FC236}">
                <a16:creationId xmlns:a16="http://schemas.microsoft.com/office/drawing/2014/main" id="{E10E9E03-9A26-4963-AF43-02428200D4D1}"/>
              </a:ext>
            </a:extLst>
          </p:cNvPr>
          <p:cNvGrpSpPr/>
          <p:nvPr/>
        </p:nvGrpSpPr>
        <p:grpSpPr>
          <a:xfrm>
            <a:off x="8556913" y="5847292"/>
            <a:ext cx="1224270" cy="418985"/>
            <a:chOff x="6756906" y="4630001"/>
            <a:chExt cx="1224270" cy="418985"/>
          </a:xfrm>
        </p:grpSpPr>
        <p:sp>
          <p:nvSpPr>
            <p:cNvPr id="90" name="テキスト ボックス 89">
              <a:extLst>
                <a:ext uri="{FF2B5EF4-FFF2-40B4-BE49-F238E27FC236}">
                  <a16:creationId xmlns:a16="http://schemas.microsoft.com/office/drawing/2014/main" id="{29EF3BBF-6BE4-4EEE-B968-4E975072BE46}"/>
                </a:ext>
              </a:extLst>
            </p:cNvPr>
            <p:cNvSpPr txBox="1"/>
            <p:nvPr/>
          </p:nvSpPr>
          <p:spPr>
            <a:xfrm>
              <a:off x="7026115" y="4630001"/>
              <a:ext cx="955061" cy="418985"/>
            </a:xfrm>
            <a:prstGeom prst="rect">
              <a:avLst/>
            </a:prstGeom>
            <a:noFill/>
          </p:spPr>
          <p:txBody>
            <a:bodyPr wrap="square" anchor="ctr">
              <a:noAutofit/>
            </a:bodyPr>
            <a:lstStyle/>
            <a:p>
              <a:r>
                <a:rPr lang="ja-JP" altLang="en-US" sz="800" b="1" dirty="0">
                  <a:latin typeface="Meiryo UI" panose="020B0604030504040204" pitchFamily="50" charset="-128"/>
                  <a:ea typeface="Meiryo UI" panose="020B0604030504040204" pitchFamily="50" charset="-128"/>
                </a:rPr>
                <a:t>大阪ウィークで</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イベント実施予定</a:t>
              </a:r>
            </a:p>
          </p:txBody>
        </p:sp>
        <p:sp>
          <p:nvSpPr>
            <p:cNvPr id="91" name="テキスト ボックス 90">
              <a:extLst>
                <a:ext uri="{FF2B5EF4-FFF2-40B4-BE49-F238E27FC236}">
                  <a16:creationId xmlns:a16="http://schemas.microsoft.com/office/drawing/2014/main" id="{427435E3-C926-41D3-87DE-831376AED806}"/>
                </a:ext>
              </a:extLst>
            </p:cNvPr>
            <p:cNvSpPr txBox="1"/>
            <p:nvPr/>
          </p:nvSpPr>
          <p:spPr>
            <a:xfrm>
              <a:off x="6756906" y="4687189"/>
              <a:ext cx="400879" cy="338554"/>
            </a:xfrm>
            <a:prstGeom prst="rect">
              <a:avLst/>
            </a:prstGeom>
            <a:noFill/>
          </p:spPr>
          <p:txBody>
            <a:bodyPr wrap="square" rtlCol="0" anchor="ctr">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❾</a:t>
              </a:r>
            </a:p>
          </p:txBody>
        </p:sp>
      </p:grpSp>
      <p:pic>
        <p:nvPicPr>
          <p:cNvPr id="92" name="図 91">
            <a:extLst>
              <a:ext uri="{FF2B5EF4-FFF2-40B4-BE49-F238E27FC236}">
                <a16:creationId xmlns:a16="http://schemas.microsoft.com/office/drawing/2014/main" id="{89B4059C-1C35-4A27-BAC5-31950B6A384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0859" y="6217306"/>
            <a:ext cx="207282" cy="207282"/>
          </a:xfrm>
          <a:prstGeom prst="rect">
            <a:avLst/>
          </a:prstGeom>
        </p:spPr>
      </p:pic>
      <p:cxnSp>
        <p:nvCxnSpPr>
          <p:cNvPr id="93" name="直線矢印コネクタ 92">
            <a:extLst>
              <a:ext uri="{FF2B5EF4-FFF2-40B4-BE49-F238E27FC236}">
                <a16:creationId xmlns:a16="http://schemas.microsoft.com/office/drawing/2014/main" id="{396D3829-32A6-4B37-A558-85175157430D}"/>
              </a:ext>
            </a:extLst>
          </p:cNvPr>
          <p:cNvCxnSpPr>
            <a:cxnSpLocks/>
          </p:cNvCxnSpPr>
          <p:nvPr/>
        </p:nvCxnSpPr>
        <p:spPr>
          <a:xfrm>
            <a:off x="7084268" y="5755451"/>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95" name="グループ化 94">
            <a:extLst>
              <a:ext uri="{FF2B5EF4-FFF2-40B4-BE49-F238E27FC236}">
                <a16:creationId xmlns:a16="http://schemas.microsoft.com/office/drawing/2014/main" id="{E5F3CBB6-B512-4507-97F2-30BDD13BDFCC}"/>
              </a:ext>
            </a:extLst>
          </p:cNvPr>
          <p:cNvGrpSpPr/>
          <p:nvPr/>
        </p:nvGrpSpPr>
        <p:grpSpPr>
          <a:xfrm>
            <a:off x="7324590" y="5229933"/>
            <a:ext cx="2269837" cy="453986"/>
            <a:chOff x="7297397" y="5706086"/>
            <a:chExt cx="2269837" cy="453986"/>
          </a:xfrm>
        </p:grpSpPr>
        <p:sp>
          <p:nvSpPr>
            <p:cNvPr id="96" name="テキスト ボックス 95">
              <a:extLst>
                <a:ext uri="{FF2B5EF4-FFF2-40B4-BE49-F238E27FC236}">
                  <a16:creationId xmlns:a16="http://schemas.microsoft.com/office/drawing/2014/main" id="{B6330B53-AE17-429C-A34D-BEF728090F97}"/>
                </a:ext>
              </a:extLst>
            </p:cNvPr>
            <p:cNvSpPr txBox="1"/>
            <p:nvPr/>
          </p:nvSpPr>
          <p:spPr>
            <a:xfrm>
              <a:off x="7984815" y="5706086"/>
              <a:ext cx="1582419" cy="453986"/>
            </a:xfrm>
            <a:prstGeom prst="rect">
              <a:avLst/>
            </a:prstGeom>
            <a:noFill/>
          </p:spPr>
          <p:txBody>
            <a:bodyPr wrap="square" anchor="ctr">
              <a:noAutofit/>
            </a:bodyPr>
            <a:lstStyle/>
            <a:p>
              <a:pPr algn="ctr"/>
              <a:r>
                <a:rPr lang="ja-JP" altLang="en-US" sz="810" b="1" dirty="0">
                  <a:latin typeface="Meiryo UI" panose="020B0604030504040204" pitchFamily="50" charset="-128"/>
                  <a:ea typeface="Meiryo UI" panose="020B0604030504040204" pitchFamily="50" charset="-128"/>
                </a:rPr>
                <a:t>カーボンリサイクルファクトリーでの実証・実装</a:t>
              </a:r>
            </a:p>
          </p:txBody>
        </p:sp>
        <p:sp>
          <p:nvSpPr>
            <p:cNvPr id="98" name="四角形: 角を丸くする 97">
              <a:extLst>
                <a:ext uri="{FF2B5EF4-FFF2-40B4-BE49-F238E27FC236}">
                  <a16:creationId xmlns:a16="http://schemas.microsoft.com/office/drawing/2014/main" id="{BCA73761-5E9D-4A14-B182-BD8757E65692}"/>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100" name="四角形: 角を丸くする 99">
            <a:extLst>
              <a:ext uri="{FF2B5EF4-FFF2-40B4-BE49-F238E27FC236}">
                <a16:creationId xmlns:a16="http://schemas.microsoft.com/office/drawing/2014/main" id="{F2583409-F6E2-4DBB-9E2B-99A815A792C8}"/>
              </a:ext>
            </a:extLst>
          </p:cNvPr>
          <p:cNvSpPr/>
          <p:nvPr/>
        </p:nvSpPr>
        <p:spPr>
          <a:xfrm>
            <a:off x="7205060" y="5656810"/>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2" name="直線矢印コネクタ 101">
            <a:extLst>
              <a:ext uri="{FF2B5EF4-FFF2-40B4-BE49-F238E27FC236}">
                <a16:creationId xmlns:a16="http://schemas.microsoft.com/office/drawing/2014/main" id="{99F2BE13-7D66-4FA6-9C91-A52B3D753C03}"/>
              </a:ext>
            </a:extLst>
          </p:cNvPr>
          <p:cNvCxnSpPr>
            <a:cxnSpLocks/>
          </p:cNvCxnSpPr>
          <p:nvPr/>
        </p:nvCxnSpPr>
        <p:spPr>
          <a:xfrm>
            <a:off x="7092623" y="5069219"/>
            <a:ext cx="2612148" cy="0"/>
          </a:xfrm>
          <a:prstGeom prst="straightConnector1">
            <a:avLst/>
          </a:prstGeom>
          <a:ln w="57150" cmpd="dbl">
            <a:solidFill>
              <a:srgbClr val="FF99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 name="四角形: 角を丸くする 102">
            <a:extLst>
              <a:ext uri="{FF2B5EF4-FFF2-40B4-BE49-F238E27FC236}">
                <a16:creationId xmlns:a16="http://schemas.microsoft.com/office/drawing/2014/main" id="{D2305090-0069-48C4-8F42-E609D2D8F4FB}"/>
              </a:ext>
            </a:extLst>
          </p:cNvPr>
          <p:cNvSpPr/>
          <p:nvPr/>
        </p:nvSpPr>
        <p:spPr>
          <a:xfrm>
            <a:off x="7207933" y="4983507"/>
            <a:ext cx="2231035" cy="197282"/>
          </a:xfrm>
          <a:prstGeom prst="roundRect">
            <a:avLst>
              <a:gd name="adj" fmla="val 5000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4" name="グループ化 103">
            <a:extLst>
              <a:ext uri="{FF2B5EF4-FFF2-40B4-BE49-F238E27FC236}">
                <a16:creationId xmlns:a16="http://schemas.microsoft.com/office/drawing/2014/main" id="{483E2990-E2D7-4ED3-9BEA-19433B5BC43C}"/>
              </a:ext>
            </a:extLst>
          </p:cNvPr>
          <p:cNvGrpSpPr/>
          <p:nvPr/>
        </p:nvGrpSpPr>
        <p:grpSpPr>
          <a:xfrm>
            <a:off x="7293301" y="4565024"/>
            <a:ext cx="2475603" cy="453986"/>
            <a:chOff x="7297397" y="5699875"/>
            <a:chExt cx="2475603" cy="453986"/>
          </a:xfrm>
        </p:grpSpPr>
        <p:sp>
          <p:nvSpPr>
            <p:cNvPr id="106" name="テキスト ボックス 105">
              <a:extLst>
                <a:ext uri="{FF2B5EF4-FFF2-40B4-BE49-F238E27FC236}">
                  <a16:creationId xmlns:a16="http://schemas.microsoft.com/office/drawing/2014/main" id="{81443ED4-4F14-458D-8C14-F4176ADD43A5}"/>
                </a:ext>
              </a:extLst>
            </p:cNvPr>
            <p:cNvSpPr txBox="1"/>
            <p:nvPr/>
          </p:nvSpPr>
          <p:spPr>
            <a:xfrm>
              <a:off x="7903909" y="5699875"/>
              <a:ext cx="1869091" cy="453986"/>
            </a:xfrm>
            <a:prstGeom prst="rect">
              <a:avLst/>
            </a:prstGeom>
            <a:noFill/>
          </p:spPr>
          <p:txBody>
            <a:bodyPr wrap="square" anchor="ctr">
              <a:noAutofit/>
            </a:bodyPr>
            <a:lstStyle/>
            <a:p>
              <a:r>
                <a:rPr lang="ja-JP" altLang="en-US" sz="810" b="1" dirty="0">
                  <a:latin typeface="Meiryo UI" panose="020B0604030504040204" pitchFamily="50" charset="-128"/>
                  <a:ea typeface="Meiryo UI" panose="020B0604030504040204" pitchFamily="50" charset="-128"/>
                </a:rPr>
                <a:t>・大阪ヘルスケアパビリオンでの展示</a:t>
              </a:r>
              <a:endParaRPr lang="en-US" altLang="ja-JP" sz="810" b="1" dirty="0">
                <a:latin typeface="Meiryo UI" panose="020B0604030504040204" pitchFamily="50" charset="-128"/>
                <a:ea typeface="Meiryo UI" panose="020B0604030504040204" pitchFamily="50" charset="-128"/>
              </a:endParaRPr>
            </a:p>
            <a:p>
              <a:r>
                <a:rPr lang="ja-JP" altLang="en-US" sz="810" b="1" dirty="0">
                  <a:latin typeface="Meiryo UI" panose="020B0604030504040204" pitchFamily="50" charset="-128"/>
                  <a:ea typeface="Meiryo UI" panose="020B0604030504040204" pitchFamily="50" charset="-128"/>
                </a:rPr>
                <a:t>・最先端技術の会場外での展示・活用</a:t>
              </a:r>
            </a:p>
          </p:txBody>
        </p:sp>
        <p:sp>
          <p:nvSpPr>
            <p:cNvPr id="109" name="四角形: 角を丸くする 108">
              <a:extLst>
                <a:ext uri="{FF2B5EF4-FFF2-40B4-BE49-F238E27FC236}">
                  <a16:creationId xmlns:a16="http://schemas.microsoft.com/office/drawing/2014/main" id="{CBB6CA25-46F4-4AEA-A302-6D364A84F2AF}"/>
                </a:ext>
              </a:extLst>
            </p:cNvPr>
            <p:cNvSpPr/>
            <p:nvPr/>
          </p:nvSpPr>
          <p:spPr>
            <a:xfrm>
              <a:off x="7297397" y="5848423"/>
              <a:ext cx="687419" cy="19046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開催中</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スライド番号プレースホルダー 8">
            <a:extLst>
              <a:ext uri="{FF2B5EF4-FFF2-40B4-BE49-F238E27FC236}">
                <a16:creationId xmlns:a16="http://schemas.microsoft.com/office/drawing/2014/main" id="{0EABAF25-74B4-4C45-B417-8A5982A03FB1}"/>
              </a:ext>
            </a:extLst>
          </p:cNvPr>
          <p:cNvSpPr>
            <a:spLocks noGrp="1"/>
          </p:cNvSpPr>
          <p:nvPr>
            <p:ph type="sldNum" sz="quarter" idx="4"/>
          </p:nvPr>
        </p:nvSpPr>
        <p:spPr/>
        <p:txBody>
          <a:bodyPr/>
          <a:lstStyle/>
          <a:p>
            <a:fld id="{199F5BD4-B66A-4E5C-B460-3CA44F38002D}" type="slidenum">
              <a:rPr lang="ja-JP" altLang="en-US" smtClean="0"/>
              <a:pPr/>
              <a:t>8</a:t>
            </a:fld>
            <a:endParaRPr lang="ja-JP" altLang="en-US"/>
          </a:p>
        </p:txBody>
      </p:sp>
    </p:spTree>
    <p:extLst>
      <p:ext uri="{BB962C8B-B14F-4D97-AF65-F5344CB8AC3E}">
        <p14:creationId xmlns:p14="http://schemas.microsoft.com/office/powerpoint/2010/main" val="366399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3BD2B8-A40E-4A7D-B023-CB4DE13D9A5C}"/>
              </a:ext>
            </a:extLst>
          </p:cNvPr>
          <p:cNvSpPr/>
          <p:nvPr/>
        </p:nvSpPr>
        <p:spPr>
          <a:xfrm>
            <a:off x="349616" y="1860083"/>
            <a:ext cx="5975723" cy="4738870"/>
          </a:xfrm>
          <a:prstGeom prst="rect">
            <a:avLst/>
          </a:prstGeom>
          <a:ln w="1905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366918E5-2674-41C2-A957-1A7A09C5D412}"/>
              </a:ext>
            </a:extLst>
          </p:cNvPr>
          <p:cNvSpPr/>
          <p:nvPr/>
        </p:nvSpPr>
        <p:spPr>
          <a:xfrm>
            <a:off x="442051" y="1984418"/>
            <a:ext cx="5796000" cy="2194390"/>
          </a:xfrm>
          <a:prstGeom prst="roundRect">
            <a:avLst>
              <a:gd name="adj" fmla="val 4425"/>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 name="タイトル 2">
            <a:extLst>
              <a:ext uri="{FF2B5EF4-FFF2-40B4-BE49-F238E27FC236}">
                <a16:creationId xmlns:a16="http://schemas.microsoft.com/office/drawing/2014/main" id="{8B375D4D-DD2D-4CF0-B5B1-C9F04BF63A7D}"/>
              </a:ext>
            </a:extLst>
          </p:cNvPr>
          <p:cNvSpPr>
            <a:spLocks noGrp="1" noChangeAspect="1"/>
          </p:cNvSpPr>
          <p:nvPr>
            <p:ph type="title" idx="4294967295"/>
          </p:nvPr>
        </p:nvSpPr>
        <p:spPr>
          <a:xfrm>
            <a:off x="2673350" y="974725"/>
            <a:ext cx="6958567" cy="714375"/>
          </a:xfrm>
        </p:spPr>
        <p:txBody>
          <a:bodyPr wrap="square" anchor="ctr">
            <a:noAutofit/>
          </a:bodyPr>
          <a:lstStyle/>
          <a:p>
            <a:pPr algn="r"/>
            <a:r>
              <a:rPr lang="ja-JP" altLang="en-US" sz="2800" dirty="0">
                <a:latin typeface="BIZ UDPゴシック" panose="020B0400000000000000" pitchFamily="50" charset="-128"/>
                <a:ea typeface="BIZ UDPゴシック" panose="020B0400000000000000" pitchFamily="50" charset="-128"/>
              </a:rPr>
              <a:t>生ごみ等を用いたメタネーションの実証</a:t>
            </a:r>
          </a:p>
        </p:txBody>
      </p:sp>
      <p:grpSp>
        <p:nvGrpSpPr>
          <p:cNvPr id="14" name="グループ化 13">
            <a:extLst>
              <a:ext uri="{FF2B5EF4-FFF2-40B4-BE49-F238E27FC236}">
                <a16:creationId xmlns:a16="http://schemas.microsoft.com/office/drawing/2014/main" id="{EAD0451A-FDCE-49C7-8E5C-031787FB9139}"/>
              </a:ext>
            </a:extLst>
          </p:cNvPr>
          <p:cNvGrpSpPr/>
          <p:nvPr/>
        </p:nvGrpSpPr>
        <p:grpSpPr>
          <a:xfrm>
            <a:off x="6458585" y="1921241"/>
            <a:ext cx="3173332" cy="4669985"/>
            <a:chOff x="5265560" y="1499418"/>
            <a:chExt cx="6676545" cy="3706179"/>
          </a:xfrm>
        </p:grpSpPr>
        <p:sp>
          <p:nvSpPr>
            <p:cNvPr id="8" name="四角形: 角を丸くする 7">
              <a:extLst>
                <a:ext uri="{FF2B5EF4-FFF2-40B4-BE49-F238E27FC236}">
                  <a16:creationId xmlns:a16="http://schemas.microsoft.com/office/drawing/2014/main" id="{BDBB3D95-C012-4837-B4E9-B5FF3A47C6E9}"/>
                </a:ext>
              </a:extLst>
            </p:cNvPr>
            <p:cNvSpPr/>
            <p:nvPr/>
          </p:nvSpPr>
          <p:spPr>
            <a:xfrm>
              <a:off x="5265560" y="1499418"/>
              <a:ext cx="6676545" cy="3706179"/>
            </a:xfrm>
            <a:prstGeom prst="roundRect">
              <a:avLst>
                <a:gd name="adj" fmla="val 12531"/>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テキスト ボックス 9">
              <a:extLst>
                <a:ext uri="{FF2B5EF4-FFF2-40B4-BE49-F238E27FC236}">
                  <a16:creationId xmlns:a16="http://schemas.microsoft.com/office/drawing/2014/main" id="{88E4C991-B320-46A2-A29E-616E148FB8A3}"/>
                </a:ext>
              </a:extLst>
            </p:cNvPr>
            <p:cNvSpPr txBox="1"/>
            <p:nvPr/>
          </p:nvSpPr>
          <p:spPr>
            <a:xfrm>
              <a:off x="5435029" y="1576859"/>
              <a:ext cx="3762259" cy="442641"/>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進捗状況</a:t>
              </a:r>
              <a:r>
                <a:rPr lang="en-US" altLang="ja-JP" sz="1463" dirty="0">
                  <a:latin typeface="BIZ UDPゴシック" panose="020B0400000000000000" pitchFamily="50" charset="-128"/>
                  <a:ea typeface="BIZ UDPゴシック" panose="020B0400000000000000" pitchFamily="50" charset="-128"/>
                </a:rPr>
                <a:t>】</a:t>
              </a:r>
            </a:p>
          </p:txBody>
        </p:sp>
      </p:grpSp>
      <p:sp>
        <p:nvSpPr>
          <p:cNvPr id="17" name="テキスト ボックス 16">
            <a:extLst>
              <a:ext uri="{FF2B5EF4-FFF2-40B4-BE49-F238E27FC236}">
                <a16:creationId xmlns:a16="http://schemas.microsoft.com/office/drawing/2014/main" id="{38C0168F-D7BE-43FA-ABB3-BE729268CAD7}"/>
              </a:ext>
            </a:extLst>
          </p:cNvPr>
          <p:cNvSpPr txBox="1"/>
          <p:nvPr/>
        </p:nvSpPr>
        <p:spPr>
          <a:xfrm>
            <a:off x="6539133" y="4518739"/>
            <a:ext cx="1587345" cy="453621"/>
          </a:xfrm>
          <a:prstGeom prst="rect">
            <a:avLst/>
          </a:prstGeom>
          <a:noFill/>
          <a:ln>
            <a:noFill/>
          </a:ln>
        </p:spPr>
        <p:txBody>
          <a:bodyPr wrap="square" rtlCol="0">
            <a:spAutoFit/>
          </a:bodyPr>
          <a:lstStyle/>
          <a:p>
            <a:r>
              <a:rPr lang="en-US" altLang="ja-JP" sz="1463" dirty="0">
                <a:latin typeface="BIZ UDPゴシック" panose="020B0400000000000000" pitchFamily="50" charset="-128"/>
                <a:ea typeface="BIZ UDPゴシック" panose="020B0400000000000000" pitchFamily="50" charset="-128"/>
              </a:rPr>
              <a:t>【</a:t>
            </a:r>
            <a:r>
              <a:rPr lang="ja-JP" altLang="en-US" sz="1463" dirty="0">
                <a:latin typeface="BIZ UDPゴシック" panose="020B0400000000000000" pitchFamily="50" charset="-128"/>
                <a:ea typeface="BIZ UDPゴシック" panose="020B0400000000000000" pitchFamily="50" charset="-128"/>
              </a:rPr>
              <a:t>今後の予定</a:t>
            </a:r>
            <a:r>
              <a:rPr lang="en-US" altLang="ja-JP" sz="1463" dirty="0">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8CC0DA3B-4619-443B-B369-360288566074}"/>
              </a:ext>
            </a:extLst>
          </p:cNvPr>
          <p:cNvSpPr txBox="1"/>
          <p:nvPr/>
        </p:nvSpPr>
        <p:spPr>
          <a:xfrm>
            <a:off x="6598320" y="4774503"/>
            <a:ext cx="2958064" cy="1524025"/>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・万博開催期間中、会場内で発生す</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る生ごみ等を用いたメタネーショ</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ンの実証を実施予定</a:t>
            </a:r>
          </a:p>
        </p:txBody>
      </p:sp>
      <p:cxnSp>
        <p:nvCxnSpPr>
          <p:cNvPr id="12" name="直線コネクタ 11">
            <a:extLst>
              <a:ext uri="{FF2B5EF4-FFF2-40B4-BE49-F238E27FC236}">
                <a16:creationId xmlns:a16="http://schemas.microsoft.com/office/drawing/2014/main" id="{38477E20-9576-4AEA-BAFF-2E2F59B49B02}"/>
              </a:ext>
            </a:extLst>
          </p:cNvPr>
          <p:cNvCxnSpPr>
            <a:cxnSpLocks/>
          </p:cNvCxnSpPr>
          <p:nvPr/>
        </p:nvCxnSpPr>
        <p:spPr>
          <a:xfrm>
            <a:off x="465913" y="1779699"/>
            <a:ext cx="9166004" cy="0"/>
          </a:xfrm>
          <a:prstGeom prst="line">
            <a:avLst/>
          </a:prstGeom>
          <a:ln w="19050">
            <a:solidFill>
              <a:srgbClr val="E60012"/>
            </a:solidFill>
            <a:prstDash val="dash"/>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B42DE4F9-2BAE-4C63-A3B5-FCD02D522C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6424" y="2825129"/>
            <a:ext cx="4687315" cy="1324985"/>
          </a:xfrm>
          <a:prstGeom prst="rect">
            <a:avLst/>
          </a:prstGeom>
        </p:spPr>
      </p:pic>
      <p:pic>
        <p:nvPicPr>
          <p:cNvPr id="6" name="図 5">
            <a:extLst>
              <a:ext uri="{FF2B5EF4-FFF2-40B4-BE49-F238E27FC236}">
                <a16:creationId xmlns:a16="http://schemas.microsoft.com/office/drawing/2014/main" id="{5D80F5E8-C46A-4184-961B-BB0975B346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109" y="5164677"/>
            <a:ext cx="4085470" cy="1358550"/>
          </a:xfrm>
          <a:prstGeom prst="rect">
            <a:avLst/>
          </a:prstGeom>
        </p:spPr>
      </p:pic>
      <p:sp>
        <p:nvSpPr>
          <p:cNvPr id="40" name="正方形/長方形 39">
            <a:extLst>
              <a:ext uri="{FF2B5EF4-FFF2-40B4-BE49-F238E27FC236}">
                <a16:creationId xmlns:a16="http://schemas.microsoft.com/office/drawing/2014/main" id="{3C56B027-1AE8-45BE-B9DB-324CCBFF897A}"/>
              </a:ext>
            </a:extLst>
          </p:cNvPr>
          <p:cNvSpPr/>
          <p:nvPr/>
        </p:nvSpPr>
        <p:spPr>
          <a:xfrm>
            <a:off x="312205" y="558675"/>
            <a:ext cx="3142751" cy="1633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a:p>
        </p:txBody>
      </p:sp>
      <p:grpSp>
        <p:nvGrpSpPr>
          <p:cNvPr id="41" name="グループ化 40">
            <a:extLst>
              <a:ext uri="{FF2B5EF4-FFF2-40B4-BE49-F238E27FC236}">
                <a16:creationId xmlns:a16="http://schemas.microsoft.com/office/drawing/2014/main" id="{C8F3AB17-088E-49CB-9C9A-56100A053CFE}"/>
              </a:ext>
            </a:extLst>
          </p:cNvPr>
          <p:cNvGrpSpPr/>
          <p:nvPr/>
        </p:nvGrpSpPr>
        <p:grpSpPr>
          <a:xfrm>
            <a:off x="312205" y="259048"/>
            <a:ext cx="5200322" cy="462936"/>
            <a:chOff x="312205" y="259048"/>
            <a:chExt cx="5200322" cy="462936"/>
          </a:xfrm>
        </p:grpSpPr>
        <p:sp>
          <p:nvSpPr>
            <p:cNvPr id="43" name="正方形/長方形 42">
              <a:extLst>
                <a:ext uri="{FF2B5EF4-FFF2-40B4-BE49-F238E27FC236}">
                  <a16:creationId xmlns:a16="http://schemas.microsoft.com/office/drawing/2014/main" id="{DA080E89-3651-47DD-97E7-195096DE4466}"/>
                </a:ext>
              </a:extLst>
            </p:cNvPr>
            <p:cNvSpPr/>
            <p:nvPr/>
          </p:nvSpPr>
          <p:spPr>
            <a:xfrm>
              <a:off x="312205" y="558675"/>
              <a:ext cx="5103278" cy="1633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p>
          </p:txBody>
        </p:sp>
        <p:sp>
          <p:nvSpPr>
            <p:cNvPr id="44" name="タイトル 2">
              <a:extLst>
                <a:ext uri="{FF2B5EF4-FFF2-40B4-BE49-F238E27FC236}">
                  <a16:creationId xmlns:a16="http://schemas.microsoft.com/office/drawing/2014/main" id="{976D895E-A757-49AF-A8C5-1B941DD30C1D}"/>
                </a:ext>
              </a:extLst>
            </p:cNvPr>
            <p:cNvSpPr txBox="1">
              <a:spLocks/>
            </p:cNvSpPr>
            <p:nvPr/>
          </p:nvSpPr>
          <p:spPr>
            <a:xfrm>
              <a:off x="751776" y="259048"/>
              <a:ext cx="4760751" cy="452920"/>
            </a:xfrm>
            <a:prstGeom prst="rect">
              <a:avLst/>
            </a:prstGeom>
          </p:spPr>
          <p:txBody>
            <a:bodyPr vert="horz" lIns="74295" tIns="37148" rIns="74295" bIns="37148"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～メタネーション実証～</a:t>
              </a:r>
              <a:endParaRPr kumimoji="1" lang="ja-JP" altLang="en-US" sz="2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5" name="図 44">
              <a:extLst>
                <a:ext uri="{FF2B5EF4-FFF2-40B4-BE49-F238E27FC236}">
                  <a16:creationId xmlns:a16="http://schemas.microsoft.com/office/drawing/2014/main" id="{2146E98C-CA5C-423B-86E9-B27F27C441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205" y="272129"/>
              <a:ext cx="432854" cy="426757"/>
            </a:xfrm>
            <a:prstGeom prst="rect">
              <a:avLst/>
            </a:prstGeom>
          </p:spPr>
        </p:pic>
      </p:grpSp>
      <p:pic>
        <p:nvPicPr>
          <p:cNvPr id="46" name="図 45">
            <a:extLst>
              <a:ext uri="{FF2B5EF4-FFF2-40B4-BE49-F238E27FC236}">
                <a16:creationId xmlns:a16="http://schemas.microsoft.com/office/drawing/2014/main" id="{5197F85D-3DE3-4CC5-8BC2-78E4F9F8B1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289" y="1071375"/>
            <a:ext cx="1731414" cy="627942"/>
          </a:xfrm>
          <a:prstGeom prst="rect">
            <a:avLst/>
          </a:prstGeom>
        </p:spPr>
      </p:pic>
      <p:sp>
        <p:nvSpPr>
          <p:cNvPr id="26" name="四角形: 角を丸くする 25">
            <a:extLst>
              <a:ext uri="{FF2B5EF4-FFF2-40B4-BE49-F238E27FC236}">
                <a16:creationId xmlns:a16="http://schemas.microsoft.com/office/drawing/2014/main" id="{C01AF049-933F-4E6D-84D8-316701D9CF08}"/>
              </a:ext>
            </a:extLst>
          </p:cNvPr>
          <p:cNvSpPr/>
          <p:nvPr/>
        </p:nvSpPr>
        <p:spPr>
          <a:xfrm>
            <a:off x="2444030" y="2042233"/>
            <a:ext cx="2021851" cy="2880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メタネーションって？</a:t>
            </a:r>
          </a:p>
        </p:txBody>
      </p:sp>
      <p:sp>
        <p:nvSpPr>
          <p:cNvPr id="34" name="テキスト ボックス 33">
            <a:extLst>
              <a:ext uri="{FF2B5EF4-FFF2-40B4-BE49-F238E27FC236}">
                <a16:creationId xmlns:a16="http://schemas.microsoft.com/office/drawing/2014/main" id="{5DAD0437-41B7-40F2-AA2D-4B7559460DB9}"/>
              </a:ext>
            </a:extLst>
          </p:cNvPr>
          <p:cNvSpPr txBox="1"/>
          <p:nvPr/>
        </p:nvSpPr>
        <p:spPr>
          <a:xfrm>
            <a:off x="436516" y="2354829"/>
            <a:ext cx="5796000" cy="461665"/>
          </a:xfrm>
          <a:prstGeom prst="rect">
            <a:avLst/>
          </a:prstGeom>
          <a:noFill/>
        </p:spPr>
        <p:txBody>
          <a:bodyPr wrap="square">
            <a:spAutoFit/>
          </a:bodyPr>
          <a:lstStyle/>
          <a:p>
            <a:pPr marL="357505" indent="-285750">
              <a:buFont typeface="Wingdings" panose="05000000000000000000" pitchFamily="2" charset="2"/>
              <a:buChar char="Ø"/>
              <a:defRPr/>
            </a:pPr>
            <a:r>
              <a:rPr lang="ja-JP" altLang="en-US" sz="1200" b="1" dirty="0">
                <a:solidFill>
                  <a:schemeClr val="tx1"/>
                </a:solidFill>
                <a:latin typeface="Meiryo UI" panose="020B0604030504040204" pitchFamily="50" charset="-128"/>
                <a:ea typeface="Meiryo UI" panose="020B0604030504040204" pitchFamily="50" charset="-128"/>
              </a:rPr>
              <a:t>水素（</a:t>
            </a:r>
            <a:r>
              <a:rPr lang="en-US" altLang="ja-JP" sz="1200" b="1" dirty="0">
                <a:solidFill>
                  <a:schemeClr val="tx1"/>
                </a:solidFill>
                <a:latin typeface="Meiryo UI" panose="020B0604030504040204" pitchFamily="50" charset="-128"/>
                <a:ea typeface="Meiryo UI" panose="020B0604030504040204" pitchFamily="50" charset="-128"/>
              </a:rPr>
              <a:t>H</a:t>
            </a:r>
            <a:r>
              <a:rPr lang="en-US" altLang="ja-JP" sz="1200" b="1" baseline="-25000" dirty="0">
                <a:solidFill>
                  <a:schemeClr val="tx1"/>
                </a:solidFill>
                <a:latin typeface="Meiryo UI" panose="020B0604030504040204" pitchFamily="50" charset="-128"/>
                <a:ea typeface="Meiryo UI" panose="020B0604030504040204" pitchFamily="50" charset="-128"/>
              </a:rPr>
              <a:t>2</a:t>
            </a:r>
            <a:r>
              <a:rPr lang="ja-JP" altLang="en-US" sz="1200" b="1" dirty="0">
                <a:solidFill>
                  <a:schemeClr val="tx1"/>
                </a:solidFill>
                <a:latin typeface="Meiryo UI" panose="020B0604030504040204" pitchFamily="50" charset="-128"/>
                <a:ea typeface="Meiryo UI" panose="020B0604030504040204" pitchFamily="50" charset="-128"/>
              </a:rPr>
              <a:t>）と二酸化炭素（</a:t>
            </a:r>
            <a:r>
              <a:rPr lang="en-US" altLang="ja-JP" sz="1200" b="1" dirty="0">
                <a:solidFill>
                  <a:schemeClr val="tx1"/>
                </a:solidFill>
                <a:latin typeface="Meiryo UI" panose="020B0604030504040204" pitchFamily="50" charset="-128"/>
                <a:ea typeface="Meiryo UI" panose="020B0604030504040204" pitchFamily="50" charset="-128"/>
              </a:rPr>
              <a:t>CO</a:t>
            </a:r>
            <a:r>
              <a:rPr lang="en-US" altLang="ja-JP" sz="1200" b="1" baseline="-25000" dirty="0">
                <a:solidFill>
                  <a:schemeClr val="tx1"/>
                </a:solidFill>
                <a:latin typeface="Meiryo UI" panose="020B0604030504040204" pitchFamily="50" charset="-128"/>
                <a:ea typeface="Meiryo UI" panose="020B0604030504040204" pitchFamily="50" charset="-128"/>
              </a:rPr>
              <a:t>2</a:t>
            </a:r>
            <a:r>
              <a:rPr lang="ja-JP" altLang="en-US" sz="1200" b="1" dirty="0">
                <a:solidFill>
                  <a:schemeClr val="tx1"/>
                </a:solidFill>
                <a:latin typeface="Meiryo UI" panose="020B0604030504040204" pitchFamily="50" charset="-128"/>
                <a:ea typeface="Meiryo UI" panose="020B0604030504040204" pitchFamily="50" charset="-128"/>
              </a:rPr>
              <a:t>）を反応させ、都市ガス（天然ガス）の主成分のメタン（</a:t>
            </a:r>
            <a:r>
              <a:rPr lang="en-US" altLang="ja-JP" sz="1200" b="1" dirty="0">
                <a:solidFill>
                  <a:schemeClr val="tx1"/>
                </a:solidFill>
                <a:latin typeface="Meiryo UI" panose="020B0604030504040204" pitchFamily="50" charset="-128"/>
                <a:ea typeface="Meiryo UI" panose="020B0604030504040204" pitchFamily="50" charset="-128"/>
              </a:rPr>
              <a:t>CH</a:t>
            </a:r>
            <a:r>
              <a:rPr lang="en-US" altLang="ja-JP" sz="1200" b="1" baseline="-25000" dirty="0">
                <a:solidFill>
                  <a:schemeClr val="tx1"/>
                </a:solidFill>
                <a:latin typeface="Meiryo UI" panose="020B0604030504040204" pitchFamily="50" charset="-128"/>
                <a:ea typeface="Meiryo UI" panose="020B0604030504040204" pitchFamily="50" charset="-128"/>
              </a:rPr>
              <a:t>4</a:t>
            </a:r>
            <a:r>
              <a:rPr lang="ja-JP" altLang="en-US" sz="1200" b="1" dirty="0">
                <a:solidFill>
                  <a:schemeClr val="tx1"/>
                </a:solidFill>
                <a:latin typeface="Meiryo UI" panose="020B0604030504040204" pitchFamily="50" charset="-128"/>
                <a:ea typeface="Meiryo UI" panose="020B0604030504040204" pitchFamily="50" charset="-128"/>
              </a:rPr>
              <a:t>）を合成する技術</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4B2BEDE1-260E-4FB5-BB0E-0BC3932117F2}"/>
              </a:ext>
            </a:extLst>
          </p:cNvPr>
          <p:cNvSpPr txBox="1"/>
          <p:nvPr/>
        </p:nvSpPr>
        <p:spPr>
          <a:xfrm>
            <a:off x="482862" y="4498062"/>
            <a:ext cx="5749654" cy="646331"/>
          </a:xfrm>
          <a:prstGeom prst="rect">
            <a:avLst/>
          </a:prstGeom>
          <a:noFill/>
        </p:spPr>
        <p:txBody>
          <a:bodyPr wrap="square">
            <a:spAutoFit/>
          </a:bodyPr>
          <a:lstStyle/>
          <a:p>
            <a:pPr marL="265113" indent="-193675">
              <a:buFont typeface="Wingdings" panose="05000000000000000000" pitchFamily="2" charset="2"/>
              <a:buChar char="l"/>
              <a:defRPr/>
            </a:pPr>
            <a:r>
              <a:rPr lang="ja-JP" altLang="en-US" sz="1200" dirty="0">
                <a:solidFill>
                  <a:schemeClr val="tx1"/>
                </a:solidFill>
                <a:latin typeface="Meiryo UI" panose="020B0604030504040204" pitchFamily="50" charset="-128"/>
                <a:ea typeface="Meiryo UI" panose="020B0604030504040204" pitchFamily="50" charset="-128"/>
              </a:rPr>
              <a:t>合成の際に、工場などから回収した</a:t>
            </a:r>
            <a:r>
              <a:rPr lang="en-US" altLang="ja-JP" sz="1200" dirty="0">
                <a:solidFill>
                  <a:schemeClr val="tx1"/>
                </a:solidFill>
                <a:latin typeface="Meiryo UI" panose="020B0604030504040204" pitchFamily="50" charset="-128"/>
                <a:ea typeface="Meiryo UI" panose="020B0604030504040204" pitchFamily="50" charset="-128"/>
              </a:rPr>
              <a:t>CO</a:t>
            </a:r>
            <a:r>
              <a:rPr lang="en-US" altLang="ja-JP" sz="1200" baseline="-25000" dirty="0">
                <a:solidFill>
                  <a:schemeClr val="tx1"/>
                </a:solidFill>
                <a:latin typeface="Meiryo UI" panose="020B0604030504040204" pitchFamily="50" charset="-128"/>
                <a:ea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rPr>
              <a:t>を利用し、再生可能エネルギーを利用して製造した水素を用いれば、大気中の</a:t>
            </a:r>
            <a:r>
              <a:rPr lang="en-US" altLang="ja-JP" sz="1200" dirty="0">
                <a:solidFill>
                  <a:schemeClr val="tx1"/>
                </a:solidFill>
                <a:latin typeface="Meiryo UI" panose="020B0604030504040204" pitchFamily="50" charset="-128"/>
                <a:ea typeface="Meiryo UI" panose="020B0604030504040204" pitchFamily="50" charset="-128"/>
              </a:rPr>
              <a:t>CO</a:t>
            </a:r>
            <a:r>
              <a:rPr lang="en-US" altLang="ja-JP" sz="1200" baseline="-25000" dirty="0">
                <a:solidFill>
                  <a:schemeClr val="tx1"/>
                </a:solidFill>
                <a:latin typeface="Meiryo UI" panose="020B0604030504040204" pitchFamily="50" charset="-128"/>
                <a:ea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rPr>
              <a:t>量は増加させず、</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CO</a:t>
            </a:r>
            <a:r>
              <a:rPr kumimoji="1" lang="en-US" altLang="ja-JP" sz="1200" b="0" i="0" u="none" strike="noStrike" kern="1200" cap="none" spc="0" normalizeH="0" baseline="-2500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lang="ja-JP" altLang="en-US" sz="1200" dirty="0">
                <a:solidFill>
                  <a:schemeClr val="tx1"/>
                </a:solidFill>
                <a:latin typeface="Meiryo UI" panose="020B0604030504040204" pitchFamily="50" charset="-128"/>
                <a:ea typeface="Meiryo UI" panose="020B0604030504040204" pitchFamily="50" charset="-128"/>
              </a:rPr>
              <a:t>排出を実質ゼロ</a:t>
            </a:r>
            <a:endParaRPr lang="en-US" altLang="ja-JP" sz="1200" dirty="0">
              <a:latin typeface="Meiryo UI" panose="020B0604030504040204" pitchFamily="50" charset="-128"/>
              <a:ea typeface="Meiryo UI" panose="020B0604030504040204" pitchFamily="50" charset="-128"/>
            </a:endParaRPr>
          </a:p>
          <a:p>
            <a:pPr marL="265113" indent="-193675">
              <a:buFont typeface="Wingdings" panose="05000000000000000000" pitchFamily="2" charset="2"/>
              <a:buChar char="l"/>
              <a:defRPr/>
            </a:pPr>
            <a:r>
              <a:rPr lang="ja-JP" altLang="en-US" sz="1200" dirty="0">
                <a:solidFill>
                  <a:schemeClr val="tx1"/>
                </a:solidFill>
                <a:latin typeface="Meiryo UI" panose="020B0604030504040204" pitchFamily="50" charset="-128"/>
                <a:ea typeface="Meiryo UI" panose="020B0604030504040204" pitchFamily="50" charset="-128"/>
              </a:rPr>
              <a:t>都市ガス導管やガス消費機器などの既存のインフラ・設備を引き続き活用</a:t>
            </a:r>
            <a:r>
              <a:rPr lang="ja-JP" altLang="en-US" sz="1200" dirty="0">
                <a:latin typeface="Meiryo UI" panose="020B0604030504040204" pitchFamily="50" charset="-128"/>
                <a:ea typeface="Meiryo UI" panose="020B0604030504040204" pitchFamily="50" charset="-128"/>
              </a:rPr>
              <a:t>できる</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36" name="二等辺三角形 35">
            <a:extLst>
              <a:ext uri="{FF2B5EF4-FFF2-40B4-BE49-F238E27FC236}">
                <a16:creationId xmlns:a16="http://schemas.microsoft.com/office/drawing/2014/main" id="{E4021B17-791A-426A-A55E-8E9A0044120C}"/>
              </a:ext>
            </a:extLst>
          </p:cNvPr>
          <p:cNvSpPr/>
          <p:nvPr/>
        </p:nvSpPr>
        <p:spPr>
          <a:xfrm rot="10800000">
            <a:off x="2482056" y="4225839"/>
            <a:ext cx="1983825" cy="292899"/>
          </a:xfrm>
          <a:prstGeom prst="triangl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37" name="テキスト ボックス 36">
            <a:extLst>
              <a:ext uri="{FF2B5EF4-FFF2-40B4-BE49-F238E27FC236}">
                <a16:creationId xmlns:a16="http://schemas.microsoft.com/office/drawing/2014/main" id="{4BF48290-3DF3-48A8-9092-2028E6AA24E9}"/>
              </a:ext>
            </a:extLst>
          </p:cNvPr>
          <p:cNvSpPr txBox="1"/>
          <p:nvPr/>
        </p:nvSpPr>
        <p:spPr>
          <a:xfrm>
            <a:off x="4933195" y="5923063"/>
            <a:ext cx="1365528" cy="600164"/>
          </a:xfrm>
          <a:prstGeom prst="rect">
            <a:avLst/>
          </a:prstGeom>
          <a:noFill/>
        </p:spPr>
        <p:txBody>
          <a:bodyPr wrap="squar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a:t>
            </a:r>
            <a:r>
              <a:rPr lang="ja-JP" altLang="en-US" sz="1100" b="0" i="0" dirty="0">
                <a:solidFill>
                  <a:srgbClr val="292929"/>
                </a:solidFill>
                <a:effectLst/>
                <a:latin typeface="Meiryo" panose="020B0604030504040204" pitchFamily="50" charset="-128"/>
                <a:ea typeface="Meiryo" panose="020B0604030504040204" pitchFamily="50" charset="-128"/>
              </a:rPr>
              <a:t>舞洲工場＞</a:t>
            </a:r>
            <a:endParaRPr lang="en-US" altLang="ja-JP" sz="1100" b="0" i="0" dirty="0">
              <a:solidFill>
                <a:srgbClr val="292929"/>
              </a:solidFill>
              <a:effectLst/>
              <a:latin typeface="Meiryo" panose="020B0604030504040204" pitchFamily="50" charset="-128"/>
              <a:ea typeface="Meiryo" panose="020B0604030504040204" pitchFamily="50" charset="-128"/>
            </a:endParaRPr>
          </a:p>
          <a:p>
            <a:r>
              <a:rPr lang="ja-JP" altLang="en-US" sz="1100" dirty="0">
                <a:latin typeface="BIZ UDPゴシック" panose="020B0400000000000000" pitchFamily="50" charset="-128"/>
                <a:ea typeface="BIZ UDPゴシック" panose="020B0400000000000000" pitchFamily="50" charset="-128"/>
              </a:rPr>
              <a:t>メタネーション実証設備の外観</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78618979-89BA-43AE-A469-44B24AE0181C}"/>
              </a:ext>
            </a:extLst>
          </p:cNvPr>
          <p:cNvSpPr txBox="1"/>
          <p:nvPr/>
        </p:nvSpPr>
        <p:spPr>
          <a:xfrm>
            <a:off x="6563516" y="2329348"/>
            <a:ext cx="3172510" cy="2037048"/>
          </a:xfrm>
          <a:prstGeom prst="rect">
            <a:avLst/>
          </a:prstGeom>
          <a:noFill/>
        </p:spPr>
        <p:txBody>
          <a:bodyPr wrap="square" rtlCol="0">
            <a:noAutofit/>
          </a:bodyPr>
          <a:lstStyle/>
          <a:p>
            <a:r>
              <a:rPr lang="ja-JP" altLang="en-US" sz="1400" dirty="0">
                <a:latin typeface="BIZ UDPゴシック" panose="020B0400000000000000" pitchFamily="50" charset="-128"/>
                <a:ea typeface="BIZ UDPゴシック" panose="020B0400000000000000" pitchFamily="50" charset="-128"/>
              </a:rPr>
              <a:t>・大阪広域環境施設組合舞洲工場内</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で、市内の生ごみを発酵させた際の</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二酸化炭素と再生可能エネルギー由</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来の水素により合成メタンを製造す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るメタネーションの実証を実施中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7</a:t>
            </a:r>
            <a:r>
              <a:rPr lang="ja-JP" altLang="en-US" sz="1400" dirty="0">
                <a:latin typeface="BIZ UDPゴシック" panose="020B0400000000000000" pitchFamily="50" charset="-128"/>
                <a:ea typeface="BIZ UDPゴシック" panose="020B0400000000000000" pitchFamily="50" charset="-128"/>
              </a:rPr>
              <a:t>月末まで）</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・メタネーションプラントを万博会場に</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移設中　（令和６年度末まで）</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2">
            <a:extLst>
              <a:ext uri="{FF2B5EF4-FFF2-40B4-BE49-F238E27FC236}">
                <a16:creationId xmlns:a16="http://schemas.microsoft.com/office/drawing/2014/main" id="{2AFC1D48-F9BC-4E92-93BE-3CD749DDCD46}"/>
              </a:ext>
            </a:extLst>
          </p:cNvPr>
          <p:cNvSpPr>
            <a:spLocks noGrp="1"/>
          </p:cNvSpPr>
          <p:nvPr>
            <p:ph type="sldNum" sz="quarter" idx="4"/>
          </p:nvPr>
        </p:nvSpPr>
        <p:spPr/>
        <p:txBody>
          <a:bodyPr/>
          <a:lstStyle/>
          <a:p>
            <a:fld id="{199F5BD4-B66A-4E5C-B460-3CA44F38002D}" type="slidenum">
              <a:rPr lang="ja-JP" altLang="en-US" smtClean="0"/>
              <a:pPr/>
              <a:t>9</a:t>
            </a:fld>
            <a:endParaRPr lang="ja-JP" altLang="en-US"/>
          </a:p>
        </p:txBody>
      </p:sp>
    </p:spTree>
    <p:extLst>
      <p:ext uri="{BB962C8B-B14F-4D97-AF65-F5344CB8AC3E}">
        <p14:creationId xmlns:p14="http://schemas.microsoft.com/office/powerpoint/2010/main" val="3593968674"/>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13041</Words>
  <Application>Microsoft Office PowerPoint</Application>
  <PresentationFormat>A4 210 x 297 mm</PresentationFormat>
  <Paragraphs>1634</Paragraphs>
  <Slides>55</Slides>
  <Notes>29</Notes>
  <HiddenSlides>0</HiddenSlides>
  <MMClips>0</MMClips>
  <ScaleCrop>false</ScaleCrop>
  <HeadingPairs>
    <vt:vector size="6" baseType="variant">
      <vt:variant>
        <vt:lpstr>使用されているフォント</vt:lpstr>
      </vt:variant>
      <vt:variant>
        <vt:i4>20</vt:i4>
      </vt:variant>
      <vt:variant>
        <vt:lpstr>テーマ</vt:lpstr>
      </vt:variant>
      <vt:variant>
        <vt:i4>2</vt:i4>
      </vt:variant>
      <vt:variant>
        <vt:lpstr>スライド タイトル</vt:lpstr>
      </vt:variant>
      <vt:variant>
        <vt:i4>55</vt:i4>
      </vt:variant>
    </vt:vector>
  </HeadingPairs>
  <TitlesOfParts>
    <vt:vector size="77" baseType="lpstr">
      <vt:lpstr>BIZ UDPゴシック</vt:lpstr>
      <vt:lpstr>BIZ UDゴシック</vt:lpstr>
      <vt:lpstr>HGP創英角ｺﾞｼｯｸUB</vt:lpstr>
      <vt:lpstr>HG丸ｺﾞｼｯｸM-PRO</vt:lpstr>
      <vt:lpstr>HG創英角ｺﾞｼｯｸUB</vt:lpstr>
      <vt:lpstr>Meiryo UI</vt:lpstr>
      <vt:lpstr>ＭＳ Ｐゴシック</vt:lpstr>
      <vt:lpstr>MS UI Gothic</vt:lpstr>
      <vt:lpstr>新細明體</vt:lpstr>
      <vt:lpstr>UD デジタル 教科書体 NK-B</vt:lpstr>
      <vt:lpstr>UD デジタル 教科書体 NP-R</vt:lpstr>
      <vt:lpstr>メイリオ</vt:lpstr>
      <vt:lpstr>メイリオ</vt:lpstr>
      <vt:lpstr>游ゴシック</vt:lpstr>
      <vt:lpstr>游ゴシック Light</vt:lpstr>
      <vt:lpstr>Arial</vt:lpstr>
      <vt:lpstr>Calibri</vt:lpstr>
      <vt:lpstr>Calibri Light</vt:lpstr>
      <vt:lpstr>Segoe UI</vt:lpstr>
      <vt:lpstr>Wingdings</vt:lpstr>
      <vt:lpstr>デザインの設定</vt:lpstr>
      <vt:lpstr>Office テーマ</vt:lpstr>
      <vt:lpstr>PowerPoint プレゼンテーション</vt:lpstr>
      <vt:lpstr>PowerPoint プレゼンテーション</vt:lpstr>
      <vt:lpstr>本資料の趣旨</vt:lpstr>
      <vt:lpstr>PowerPoint プレゼンテーション</vt:lpstr>
      <vt:lpstr>Nakanoshima Qrossにおける 再生医療産業化の推進</vt:lpstr>
      <vt:lpstr>健都万博　　</vt:lpstr>
      <vt:lpstr>PowerPoint プレゼンテーション</vt:lpstr>
      <vt:lpstr>PowerPoint プレゼンテーション</vt:lpstr>
      <vt:lpstr>生ごみ等を用いたメタネーションの実証</vt:lpstr>
      <vt:lpstr>最先端技術の会場内外での実装・披露</vt:lpstr>
      <vt:lpstr>PowerPoint プレゼンテーション</vt:lpstr>
      <vt:lpstr>PowerPoint プレゼンテーション</vt:lpstr>
      <vt:lpstr>CO2排出量の見える化（脱炭素行動変容アプリ）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GSEの機運醸成</vt:lpstr>
      <vt:lpstr>「リボーンチャレンジ」 「バーチャル大阪パビリオン」</vt:lpstr>
      <vt:lpstr>PowerPoint プレゼンテーション</vt:lpstr>
      <vt:lpstr>引き渡しセレモニー・内覧会・点灯式を開催（10/23）</vt:lpstr>
      <vt:lpstr>PowerPoint プレゼンテーション</vt:lpstr>
      <vt:lpstr>情報発信サイト・SNSでの万博PR</vt:lpstr>
      <vt:lpstr>PowerPoint プレゼンテーション</vt:lpstr>
      <vt:lpstr>PowerPoint プレゼンテーション</vt:lpstr>
      <vt:lpstr>募集締切　5万５千人超が応募</vt:lpstr>
      <vt:lpstr>大阪の子どもたちを万博会場へ招待</vt:lpstr>
      <vt:lpstr>PowerPoint プレゼンテーション</vt:lpstr>
      <vt:lpstr>大阪国際文化芸術プロジェクト （文化芸術の活性化・魅力発信）</vt:lpstr>
      <vt:lpstr>御堂筋を活用した大阪の魅力発信 御堂筋ランウェイ／大阪・光の饗宴</vt:lpstr>
      <vt:lpstr>大阪デスティネーションキャンペーン （全国からの誘客促進）</vt:lpstr>
      <vt:lpstr>大阪来てな！キャンペーン （大阪の観光資源の強みを活かした集客・誘客促進）</vt:lpstr>
      <vt:lpstr>PowerPoint プレゼンテーション</vt:lpstr>
      <vt:lpstr>インフラ工事の状況（道路工事）</vt:lpstr>
      <vt:lpstr>インフラ工事の状況（鉄道工事）</vt:lpstr>
      <vt:lpstr>万博開催に向けてEVバス・FCバスが府内を走行！</vt:lpstr>
      <vt:lpstr>万博に向けて、UDタクシーが増えています！</vt:lpstr>
      <vt:lpstr>万博会場への海上アクセスとして、 　　　　　　　　　　　　水素燃料電池船「まほろば」が運航！</vt:lpstr>
      <vt:lpstr>PowerPoint プレゼンテーション</vt:lpstr>
      <vt:lpstr>自動運転バスの運行ルートで実証実験を進めます！</vt:lpstr>
      <vt:lpstr>各社の自動運転EVバス（車両イメージ）</vt:lpstr>
      <vt:lpstr>PowerPoint プレゼンテーション</vt:lpstr>
      <vt:lpstr>PowerPoint プレゼンテーション</vt:lpstr>
      <vt:lpstr>PowerPoint プレゼンテーション</vt:lpstr>
      <vt:lpstr>PowerPoint プレゼンテーション</vt:lpstr>
      <vt:lpstr>安全・安心な万博開催に向けた各種訓練の実施　実施概要①　</vt:lpstr>
      <vt:lpstr>安全・安心な万博開催に向けた各種訓練の実施　実施概要②　</vt:lpstr>
      <vt:lpstr>PowerPoint プレゼンテーション</vt:lpstr>
      <vt:lpstr>PowerPoint プレゼンテーション</vt:lpstr>
      <vt:lpstr>PowerPoint プレゼンテーション</vt:lpstr>
      <vt:lpstr>PowerPoint プレゼンテーション</vt:lpstr>
      <vt:lpstr>円滑な救急搬送のため万博協力病院を位置づけ</vt:lpstr>
      <vt:lpstr>大阪・関西万博感染症情報解析センター設置等の感染症対策の強化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2024-11-29T13:47:11Z</dcterms:created>
  <dcterms:modified xsi:type="dcterms:W3CDTF">2024-11-29T13:56:06Z</dcterms:modified>
</cp:coreProperties>
</file>