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18"/>
  </p:notesMasterIdLst>
  <p:sldIdLst>
    <p:sldId id="272" r:id="rId2"/>
    <p:sldId id="432" r:id="rId3"/>
    <p:sldId id="256" r:id="rId4"/>
    <p:sldId id="258" r:id="rId5"/>
    <p:sldId id="259" r:id="rId6"/>
    <p:sldId id="420" r:id="rId7"/>
    <p:sldId id="421" r:id="rId8"/>
    <p:sldId id="439" r:id="rId9"/>
    <p:sldId id="435" r:id="rId10"/>
    <p:sldId id="440" r:id="rId11"/>
    <p:sldId id="437" r:id="rId12"/>
    <p:sldId id="427" r:id="rId13"/>
    <p:sldId id="280" r:id="rId14"/>
    <p:sldId id="434" r:id="rId15"/>
    <p:sldId id="429" r:id="rId16"/>
    <p:sldId id="424" r:id="rId1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筒浦　康正" initials="筒浦　康正" lastIdx="1" clrIdx="0">
    <p:extLst>
      <p:ext uri="{19B8F6BF-5375-455C-9EA6-DF929625EA0E}">
        <p15:presenceInfo xmlns:p15="http://schemas.microsoft.com/office/powerpoint/2012/main" userId="S::TsutsuuraY@lan.pref.osaka.jp::c4eca8a1-517d-4930-a9e3-2dc11e0d5b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65" autoAdjust="0"/>
    <p:restoredTop sz="94627" autoAdjust="0"/>
  </p:normalViewPr>
  <p:slideViewPr>
    <p:cSldViewPr snapToGrid="0">
      <p:cViewPr varScale="1">
        <p:scale>
          <a:sx n="74" d="100"/>
          <a:sy n="74" d="100"/>
        </p:scale>
        <p:origin x="100"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sz="1400" dirty="0"/>
              <a:t>拠点における機関支援の件数</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事業所</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H24</c:v>
                </c:pt>
                <c:pt idx="1">
                  <c:v>H25</c:v>
                </c:pt>
                <c:pt idx="2">
                  <c:v>H26</c:v>
                </c:pt>
                <c:pt idx="3">
                  <c:v>H27</c:v>
                </c:pt>
                <c:pt idx="4">
                  <c:v>H28</c:v>
                </c:pt>
                <c:pt idx="5">
                  <c:v>H29</c:v>
                </c:pt>
                <c:pt idx="6">
                  <c:v>H30</c:v>
                </c:pt>
                <c:pt idx="7">
                  <c:v>R1</c:v>
                </c:pt>
                <c:pt idx="8">
                  <c:v>R2</c:v>
                </c:pt>
                <c:pt idx="9">
                  <c:v>R3</c:v>
                </c:pt>
                <c:pt idx="10">
                  <c:v>R4</c:v>
                </c:pt>
                <c:pt idx="11">
                  <c:v>R5</c:v>
                </c:pt>
              </c:strCache>
            </c:strRef>
          </c:cat>
          <c:val>
            <c:numRef>
              <c:f>Sheet1!$B$2:$B$13</c:f>
              <c:numCache>
                <c:formatCode>General</c:formatCode>
                <c:ptCount val="12"/>
                <c:pt idx="0">
                  <c:v>47</c:v>
                </c:pt>
                <c:pt idx="1">
                  <c:v>45</c:v>
                </c:pt>
                <c:pt idx="2">
                  <c:v>52</c:v>
                </c:pt>
                <c:pt idx="3">
                  <c:v>38</c:v>
                </c:pt>
                <c:pt idx="4">
                  <c:v>61</c:v>
                </c:pt>
                <c:pt idx="5">
                  <c:v>73</c:v>
                </c:pt>
                <c:pt idx="6">
                  <c:v>82</c:v>
                </c:pt>
                <c:pt idx="7">
                  <c:v>99</c:v>
                </c:pt>
                <c:pt idx="8">
                  <c:v>94</c:v>
                </c:pt>
                <c:pt idx="9">
                  <c:v>131</c:v>
                </c:pt>
                <c:pt idx="10">
                  <c:v>133</c:v>
                </c:pt>
                <c:pt idx="11">
                  <c:v>63</c:v>
                </c:pt>
              </c:numCache>
            </c:numRef>
          </c:val>
          <c:extLst>
            <c:ext xmlns:c16="http://schemas.microsoft.com/office/drawing/2014/chart" uri="{C3380CC4-5D6E-409C-BE32-E72D297353CC}">
              <c16:uniqueId val="{00000000-0C04-45F1-B7EB-AE91C5231805}"/>
            </c:ext>
          </c:extLst>
        </c:ser>
        <c:ser>
          <c:idx val="1"/>
          <c:order val="1"/>
          <c:tx>
            <c:strRef>
              <c:f>Sheet1!$C$1</c:f>
              <c:strCache>
                <c:ptCount val="1"/>
                <c:pt idx="0">
                  <c:v>学校</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H24</c:v>
                </c:pt>
                <c:pt idx="1">
                  <c:v>H25</c:v>
                </c:pt>
                <c:pt idx="2">
                  <c:v>H26</c:v>
                </c:pt>
                <c:pt idx="3">
                  <c:v>H27</c:v>
                </c:pt>
                <c:pt idx="4">
                  <c:v>H28</c:v>
                </c:pt>
                <c:pt idx="5">
                  <c:v>H29</c:v>
                </c:pt>
                <c:pt idx="6">
                  <c:v>H30</c:v>
                </c:pt>
                <c:pt idx="7">
                  <c:v>R1</c:v>
                </c:pt>
                <c:pt idx="8">
                  <c:v>R2</c:v>
                </c:pt>
                <c:pt idx="9">
                  <c:v>R3</c:v>
                </c:pt>
                <c:pt idx="10">
                  <c:v>R4</c:v>
                </c:pt>
                <c:pt idx="11">
                  <c:v>R5</c:v>
                </c:pt>
              </c:strCache>
            </c:strRef>
          </c:cat>
          <c:val>
            <c:numRef>
              <c:f>Sheet1!$C$2:$C$13</c:f>
              <c:numCache>
                <c:formatCode>General</c:formatCode>
                <c:ptCount val="12"/>
                <c:pt idx="9">
                  <c:v>38</c:v>
                </c:pt>
                <c:pt idx="10">
                  <c:v>71</c:v>
                </c:pt>
                <c:pt idx="11">
                  <c:v>83</c:v>
                </c:pt>
              </c:numCache>
            </c:numRef>
          </c:val>
          <c:extLst>
            <c:ext xmlns:c16="http://schemas.microsoft.com/office/drawing/2014/chart" uri="{C3380CC4-5D6E-409C-BE32-E72D297353CC}">
              <c16:uniqueId val="{00000001-0C04-45F1-B7EB-AE91C5231805}"/>
            </c:ext>
          </c:extLst>
        </c:ser>
        <c:dLbls>
          <c:showLegendKey val="0"/>
          <c:showVal val="0"/>
          <c:showCatName val="0"/>
          <c:showSerName val="0"/>
          <c:showPercent val="0"/>
          <c:showBubbleSize val="0"/>
        </c:dLbls>
        <c:gapWidth val="219"/>
        <c:axId val="69911231"/>
        <c:axId val="69916223"/>
      </c:barChart>
      <c:catAx>
        <c:axId val="6991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69916223"/>
        <c:crosses val="autoZero"/>
        <c:auto val="1"/>
        <c:lblAlgn val="ctr"/>
        <c:lblOffset val="100"/>
        <c:noMultiLvlLbl val="0"/>
      </c:catAx>
      <c:valAx>
        <c:axId val="699162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crossAx val="69911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altLang="en-US" sz="1400" dirty="0"/>
              <a:t>拠点における機関支援の延べ支援回数</a:t>
            </a:r>
          </a:p>
        </c:rich>
      </c:tx>
      <c:layout>
        <c:manualLayout>
          <c:xMode val="edge"/>
          <c:yMode val="edge"/>
          <c:x val="0.21556295528311825"/>
          <c:y val="3.076869791001839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事業所</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H24</c:v>
                </c:pt>
                <c:pt idx="1">
                  <c:v>H25</c:v>
                </c:pt>
                <c:pt idx="2">
                  <c:v>H26</c:v>
                </c:pt>
                <c:pt idx="3">
                  <c:v>H27</c:v>
                </c:pt>
                <c:pt idx="4">
                  <c:v>H28</c:v>
                </c:pt>
                <c:pt idx="5">
                  <c:v>H29</c:v>
                </c:pt>
                <c:pt idx="6">
                  <c:v>H30</c:v>
                </c:pt>
                <c:pt idx="7">
                  <c:v>R1</c:v>
                </c:pt>
                <c:pt idx="8">
                  <c:v>R2</c:v>
                </c:pt>
                <c:pt idx="9">
                  <c:v>R3</c:v>
                </c:pt>
                <c:pt idx="10">
                  <c:v>R4</c:v>
                </c:pt>
                <c:pt idx="11">
                  <c:v>R5</c:v>
                </c:pt>
              </c:strCache>
            </c:strRef>
          </c:cat>
          <c:val>
            <c:numRef>
              <c:f>Sheet1!$B$2:$B$13</c:f>
              <c:numCache>
                <c:formatCode>General</c:formatCode>
                <c:ptCount val="12"/>
                <c:pt idx="1">
                  <c:v>273</c:v>
                </c:pt>
                <c:pt idx="2">
                  <c:v>242</c:v>
                </c:pt>
                <c:pt idx="3">
                  <c:v>214</c:v>
                </c:pt>
                <c:pt idx="4">
                  <c:v>251</c:v>
                </c:pt>
                <c:pt idx="5">
                  <c:v>282</c:v>
                </c:pt>
                <c:pt idx="6">
                  <c:v>325</c:v>
                </c:pt>
                <c:pt idx="7">
                  <c:v>362</c:v>
                </c:pt>
                <c:pt idx="8">
                  <c:v>312</c:v>
                </c:pt>
                <c:pt idx="9">
                  <c:v>443</c:v>
                </c:pt>
                <c:pt idx="10">
                  <c:v>427</c:v>
                </c:pt>
                <c:pt idx="11">
                  <c:v>282</c:v>
                </c:pt>
              </c:numCache>
            </c:numRef>
          </c:val>
          <c:extLst>
            <c:ext xmlns:c16="http://schemas.microsoft.com/office/drawing/2014/chart" uri="{C3380CC4-5D6E-409C-BE32-E72D297353CC}">
              <c16:uniqueId val="{00000000-1D73-4A0C-A018-4AF62576E2DD}"/>
            </c:ext>
          </c:extLst>
        </c:ser>
        <c:ser>
          <c:idx val="1"/>
          <c:order val="1"/>
          <c:tx>
            <c:strRef>
              <c:f>Sheet1!$C$1</c:f>
              <c:strCache>
                <c:ptCount val="1"/>
                <c:pt idx="0">
                  <c:v>学校</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H24</c:v>
                </c:pt>
                <c:pt idx="1">
                  <c:v>H25</c:v>
                </c:pt>
                <c:pt idx="2">
                  <c:v>H26</c:v>
                </c:pt>
                <c:pt idx="3">
                  <c:v>H27</c:v>
                </c:pt>
                <c:pt idx="4">
                  <c:v>H28</c:v>
                </c:pt>
                <c:pt idx="5">
                  <c:v>H29</c:v>
                </c:pt>
                <c:pt idx="6">
                  <c:v>H30</c:v>
                </c:pt>
                <c:pt idx="7">
                  <c:v>R1</c:v>
                </c:pt>
                <c:pt idx="8">
                  <c:v>R2</c:v>
                </c:pt>
                <c:pt idx="9">
                  <c:v>R3</c:v>
                </c:pt>
                <c:pt idx="10">
                  <c:v>R4</c:v>
                </c:pt>
                <c:pt idx="11">
                  <c:v>R5</c:v>
                </c:pt>
              </c:strCache>
            </c:strRef>
          </c:cat>
          <c:val>
            <c:numRef>
              <c:f>Sheet1!$C$2:$C$13</c:f>
              <c:numCache>
                <c:formatCode>General</c:formatCode>
                <c:ptCount val="12"/>
                <c:pt idx="9">
                  <c:v>62</c:v>
                </c:pt>
                <c:pt idx="10">
                  <c:v>134</c:v>
                </c:pt>
                <c:pt idx="11">
                  <c:v>163</c:v>
                </c:pt>
              </c:numCache>
            </c:numRef>
          </c:val>
          <c:extLst>
            <c:ext xmlns:c16="http://schemas.microsoft.com/office/drawing/2014/chart" uri="{C3380CC4-5D6E-409C-BE32-E72D297353CC}">
              <c16:uniqueId val="{00000001-61D4-41F3-BF74-1453DBD50A02}"/>
            </c:ext>
          </c:extLst>
        </c:ser>
        <c:dLbls>
          <c:showLegendKey val="0"/>
          <c:showVal val="0"/>
          <c:showCatName val="0"/>
          <c:showSerName val="0"/>
          <c:showPercent val="0"/>
          <c:showBubbleSize val="0"/>
        </c:dLbls>
        <c:gapWidth val="219"/>
        <c:overlap val="-27"/>
        <c:axId val="311753215"/>
        <c:axId val="311747807"/>
      </c:barChart>
      <c:catAx>
        <c:axId val="311753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311747807"/>
        <c:crosses val="autoZero"/>
        <c:auto val="1"/>
        <c:lblAlgn val="ctr"/>
        <c:lblOffset val="100"/>
        <c:noMultiLvlLbl val="0"/>
      </c:catAx>
      <c:valAx>
        <c:axId val="311747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crossAx val="311753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sz="1400"/>
              <a:t>府内の障がい児通所支援事業所数の推移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児童発達支援</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H30.4</c:v>
                </c:pt>
                <c:pt idx="1">
                  <c:v>H31.4</c:v>
                </c:pt>
                <c:pt idx="2">
                  <c:v>R2.4</c:v>
                </c:pt>
                <c:pt idx="3">
                  <c:v>R3.4</c:v>
                </c:pt>
                <c:pt idx="4">
                  <c:v>R4.4</c:v>
                </c:pt>
                <c:pt idx="5">
                  <c:v>R5.4</c:v>
                </c:pt>
              </c:strCache>
            </c:strRef>
          </c:cat>
          <c:val>
            <c:numRef>
              <c:f>Sheet1!$B$2:$B$7</c:f>
              <c:numCache>
                <c:formatCode>General</c:formatCode>
                <c:ptCount val="6"/>
                <c:pt idx="0">
                  <c:v>918</c:v>
                </c:pt>
                <c:pt idx="1">
                  <c:v>1027</c:v>
                </c:pt>
                <c:pt idx="2">
                  <c:v>1150</c:v>
                </c:pt>
                <c:pt idx="3">
                  <c:v>1340</c:v>
                </c:pt>
                <c:pt idx="4">
                  <c:v>1593</c:v>
                </c:pt>
                <c:pt idx="5">
                  <c:v>1813</c:v>
                </c:pt>
              </c:numCache>
            </c:numRef>
          </c:val>
          <c:extLst>
            <c:ext xmlns:c16="http://schemas.microsoft.com/office/drawing/2014/chart" uri="{C3380CC4-5D6E-409C-BE32-E72D297353CC}">
              <c16:uniqueId val="{00000000-80EF-4BE7-BB7E-A1F4A9B00302}"/>
            </c:ext>
          </c:extLst>
        </c:ser>
        <c:ser>
          <c:idx val="1"/>
          <c:order val="1"/>
          <c:tx>
            <c:strRef>
              <c:f>Sheet1!$C$1</c:f>
              <c:strCache>
                <c:ptCount val="1"/>
                <c:pt idx="0">
                  <c:v>放課後等デイサービス</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H30.4</c:v>
                </c:pt>
                <c:pt idx="1">
                  <c:v>H31.4</c:v>
                </c:pt>
                <c:pt idx="2">
                  <c:v>R2.4</c:v>
                </c:pt>
                <c:pt idx="3">
                  <c:v>R3.4</c:v>
                </c:pt>
                <c:pt idx="4">
                  <c:v>R4.4</c:v>
                </c:pt>
                <c:pt idx="5">
                  <c:v>R5.4</c:v>
                </c:pt>
              </c:strCache>
            </c:strRef>
          </c:cat>
          <c:val>
            <c:numRef>
              <c:f>Sheet1!$C$2:$C$7</c:f>
              <c:numCache>
                <c:formatCode>General</c:formatCode>
                <c:ptCount val="6"/>
                <c:pt idx="0">
                  <c:v>1255</c:v>
                </c:pt>
                <c:pt idx="1">
                  <c:v>1370</c:v>
                </c:pt>
                <c:pt idx="2">
                  <c:v>1498</c:v>
                </c:pt>
                <c:pt idx="3">
                  <c:v>1671</c:v>
                </c:pt>
                <c:pt idx="4">
                  <c:v>1915</c:v>
                </c:pt>
                <c:pt idx="5">
                  <c:v>2084</c:v>
                </c:pt>
              </c:numCache>
            </c:numRef>
          </c:val>
          <c:extLst>
            <c:ext xmlns:c16="http://schemas.microsoft.com/office/drawing/2014/chart" uri="{C3380CC4-5D6E-409C-BE32-E72D297353CC}">
              <c16:uniqueId val="{00000001-80EF-4BE7-BB7E-A1F4A9B00302}"/>
            </c:ext>
          </c:extLst>
        </c:ser>
        <c:ser>
          <c:idx val="2"/>
          <c:order val="2"/>
          <c:tx>
            <c:strRef>
              <c:f>Sheet1!$D$1</c:f>
              <c:strCache>
                <c:ptCount val="1"/>
                <c:pt idx="0">
                  <c:v>保育所等訪問支援</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H30.4</c:v>
                </c:pt>
                <c:pt idx="1">
                  <c:v>H31.4</c:v>
                </c:pt>
                <c:pt idx="2">
                  <c:v>R2.4</c:v>
                </c:pt>
                <c:pt idx="3">
                  <c:v>R3.4</c:v>
                </c:pt>
                <c:pt idx="4">
                  <c:v>R4.4</c:v>
                </c:pt>
                <c:pt idx="5">
                  <c:v>R5.4</c:v>
                </c:pt>
              </c:strCache>
            </c:strRef>
          </c:cat>
          <c:val>
            <c:numRef>
              <c:f>Sheet1!$D$2:$D$7</c:f>
              <c:numCache>
                <c:formatCode>General</c:formatCode>
                <c:ptCount val="6"/>
                <c:pt idx="0">
                  <c:v>90</c:v>
                </c:pt>
                <c:pt idx="1">
                  <c:v>110</c:v>
                </c:pt>
                <c:pt idx="2">
                  <c:v>120</c:v>
                </c:pt>
                <c:pt idx="3">
                  <c:v>146</c:v>
                </c:pt>
                <c:pt idx="4">
                  <c:v>182</c:v>
                </c:pt>
                <c:pt idx="5">
                  <c:v>213</c:v>
                </c:pt>
              </c:numCache>
            </c:numRef>
          </c:val>
          <c:extLst>
            <c:ext xmlns:c16="http://schemas.microsoft.com/office/drawing/2014/chart" uri="{C3380CC4-5D6E-409C-BE32-E72D297353CC}">
              <c16:uniqueId val="{00000002-80EF-4BE7-BB7E-A1F4A9B00302}"/>
            </c:ext>
          </c:extLst>
        </c:ser>
        <c:dLbls>
          <c:showLegendKey val="0"/>
          <c:showVal val="0"/>
          <c:showCatName val="0"/>
          <c:showSerName val="0"/>
          <c:showPercent val="0"/>
          <c:showBubbleSize val="0"/>
        </c:dLbls>
        <c:gapWidth val="219"/>
        <c:overlap val="-27"/>
        <c:axId val="307157967"/>
        <c:axId val="307181679"/>
      </c:barChart>
      <c:catAx>
        <c:axId val="307157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307181679"/>
        <c:crosses val="autoZero"/>
        <c:auto val="1"/>
        <c:lblAlgn val="ctr"/>
        <c:lblOffset val="100"/>
        <c:noMultiLvlLbl val="0"/>
      </c:catAx>
      <c:valAx>
        <c:axId val="3071816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crossAx val="30715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sz="1400" dirty="0"/>
              <a:t>発達支援拠点の活用状況</a:t>
            </a:r>
            <a:r>
              <a:rPr lang="ja-JP" altLang="en-US" sz="900" dirty="0"/>
              <a:t>（複数回答可）</a:t>
            </a:r>
            <a:endParaRPr lang="ja-JP" sz="1400" dirty="0"/>
          </a:p>
        </c:rich>
      </c:tx>
      <c:layout>
        <c:manualLayout>
          <c:xMode val="edge"/>
          <c:yMode val="edge"/>
          <c:x val="0.22642870745250043"/>
          <c:y val="2.80510060452011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barChart>
        <c:barDir val="bar"/>
        <c:grouping val="clustered"/>
        <c:varyColors val="0"/>
        <c:ser>
          <c:idx val="0"/>
          <c:order val="0"/>
          <c:tx>
            <c:strRef>
              <c:f>Sheet1!$B$1</c:f>
              <c:strCache>
                <c:ptCount val="1"/>
                <c:pt idx="0">
                  <c:v>市町村数</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活用していない</c:v>
                </c:pt>
                <c:pt idx="1">
                  <c:v>その他の方法で活用</c:v>
                </c:pt>
                <c:pt idx="2">
                  <c:v>教職員向けのノウハウ提供</c:v>
                </c:pt>
                <c:pt idx="3">
                  <c:v>児発センターと連携した機関支援</c:v>
                </c:pt>
                <c:pt idx="4">
                  <c:v>児発センターへの助言等</c:v>
                </c:pt>
                <c:pt idx="5">
                  <c:v>個別療育の委託</c:v>
                </c:pt>
              </c:strCache>
            </c:strRef>
          </c:cat>
          <c:val>
            <c:numRef>
              <c:f>Sheet1!$B$2:$B$7</c:f>
              <c:numCache>
                <c:formatCode>General</c:formatCode>
                <c:ptCount val="6"/>
                <c:pt idx="0">
                  <c:v>4</c:v>
                </c:pt>
                <c:pt idx="1">
                  <c:v>2</c:v>
                </c:pt>
                <c:pt idx="2">
                  <c:v>2</c:v>
                </c:pt>
                <c:pt idx="3">
                  <c:v>2</c:v>
                </c:pt>
                <c:pt idx="4">
                  <c:v>5</c:v>
                </c:pt>
                <c:pt idx="5">
                  <c:v>36</c:v>
                </c:pt>
              </c:numCache>
            </c:numRef>
          </c:val>
          <c:extLst>
            <c:ext xmlns:c16="http://schemas.microsoft.com/office/drawing/2014/chart" uri="{C3380CC4-5D6E-409C-BE32-E72D297353CC}">
              <c16:uniqueId val="{00000000-DF51-44AA-A0D8-3A38DB3CEABB}"/>
            </c:ext>
          </c:extLst>
        </c:ser>
        <c:dLbls>
          <c:dLblPos val="outEnd"/>
          <c:showLegendKey val="0"/>
          <c:showVal val="1"/>
          <c:showCatName val="0"/>
          <c:showSerName val="0"/>
          <c:showPercent val="0"/>
          <c:showBubbleSize val="0"/>
        </c:dLbls>
        <c:gapWidth val="150"/>
        <c:axId val="311646816"/>
        <c:axId val="311665120"/>
      </c:barChart>
      <c:valAx>
        <c:axId val="311665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311646816"/>
        <c:crosses val="autoZero"/>
        <c:crossBetween val="between"/>
      </c:valAx>
      <c:catAx>
        <c:axId val="311646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dk1"/>
                </a:solidFill>
                <a:latin typeface="+mn-lt"/>
                <a:ea typeface="+mn-ea"/>
                <a:cs typeface="+mn-cs"/>
              </a:defRPr>
            </a:pPr>
            <a:endParaRPr lang="ja-JP"/>
          </a:p>
        </c:txPr>
        <c:crossAx val="3116651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sz="1400" dirty="0"/>
              <a:t>個別専門療育の導入状況</a:t>
            </a:r>
          </a:p>
        </c:rich>
      </c:tx>
      <c:layout>
        <c:manualLayout>
          <c:xMode val="edge"/>
          <c:yMode val="edge"/>
          <c:x val="0.25684611243654787"/>
          <c:y val="2.044212945823527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Sheet1!$B$1</c:f>
              <c:strCache>
                <c:ptCount val="1"/>
                <c:pt idx="0">
                  <c:v>市町村数</c:v>
                </c:pt>
              </c:strCache>
            </c:strRef>
          </c:tx>
          <c:dPt>
            <c:idx val="0"/>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7DD0-4FD1-88BF-6FAC9A35D4C1}"/>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7DD0-4FD1-88BF-6FAC9A35D4C1}"/>
              </c:ext>
            </c:extLst>
          </c:dPt>
          <c:dPt>
            <c:idx val="2"/>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5-7DD0-4FD1-88BF-6FAC9A35D4C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D0-4FD1-88BF-6FAC9A35D4C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D0-4FD1-88BF-6FAC9A35D4C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DD0-4FD1-88BF-6FAC9A35D4C1}"/>
              </c:ext>
            </c:extLst>
          </c:dPt>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児童発達支援センターにおいて実施</c:v>
                </c:pt>
                <c:pt idx="1">
                  <c:v>発達支援拠点に委託</c:v>
                </c:pt>
                <c:pt idx="2">
                  <c:v>障がい児通所支援事業所に委託</c:v>
                </c:pt>
                <c:pt idx="3">
                  <c:v>障がい児通所支援事業所で実施（委託なし）</c:v>
                </c:pt>
                <c:pt idx="4">
                  <c:v>その他</c:v>
                </c:pt>
                <c:pt idx="5">
                  <c:v>確保していない</c:v>
                </c:pt>
              </c:strCache>
            </c:strRef>
          </c:cat>
          <c:val>
            <c:numRef>
              <c:f>Sheet1!$B$2:$B$7</c:f>
              <c:numCache>
                <c:formatCode>General</c:formatCode>
                <c:ptCount val="6"/>
                <c:pt idx="0">
                  <c:v>9</c:v>
                </c:pt>
                <c:pt idx="1">
                  <c:v>36</c:v>
                </c:pt>
                <c:pt idx="2">
                  <c:v>6</c:v>
                </c:pt>
                <c:pt idx="3">
                  <c:v>1</c:v>
                </c:pt>
                <c:pt idx="4">
                  <c:v>1</c:v>
                </c:pt>
                <c:pt idx="5">
                  <c:v>1</c:v>
                </c:pt>
              </c:numCache>
            </c:numRef>
          </c:val>
          <c:extLst>
            <c:ext xmlns:c16="http://schemas.microsoft.com/office/drawing/2014/chart" uri="{C3380CC4-5D6E-409C-BE32-E72D297353CC}">
              <c16:uniqueId val="{00000000-03B0-40B7-A2B8-525E04AD702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ja-JP" sz="1400"/>
              <a:t>拠点の機関支援の周知先</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ja-JP"/>
        </a:p>
      </c:txPr>
    </c:title>
    <c:autoTitleDeleted val="0"/>
    <c:plotArea>
      <c:layout/>
      <c:pieChart>
        <c:varyColors val="1"/>
        <c:ser>
          <c:idx val="0"/>
          <c:order val="0"/>
          <c:tx>
            <c:strRef>
              <c:f>Sheet1!$B$1</c:f>
              <c:strCache>
                <c:ptCount val="1"/>
                <c:pt idx="0">
                  <c:v>市町村数</c:v>
                </c:pt>
              </c:strCache>
            </c:strRef>
          </c:tx>
          <c:spPr>
            <a:ln w="19050">
              <a:solidFill>
                <a:schemeClr val="bg1"/>
              </a:solidFill>
            </a:ln>
          </c:spPr>
          <c:dPt>
            <c:idx val="0"/>
            <c:bubble3D val="0"/>
            <c:spPr>
              <a:solidFill>
                <a:schemeClr val="accent5">
                  <a:lumMod val="40000"/>
                  <a:lumOff val="60000"/>
                </a:schemeClr>
              </a:solidFill>
              <a:ln w="19050">
                <a:solidFill>
                  <a:schemeClr val="bg1"/>
                </a:solidFill>
              </a:ln>
              <a:effectLst/>
            </c:spPr>
            <c:extLst>
              <c:ext xmlns:c16="http://schemas.microsoft.com/office/drawing/2014/chart" uri="{C3380CC4-5D6E-409C-BE32-E72D297353CC}">
                <c16:uniqueId val="{00000001-26EA-4CDD-9CE0-E5A4AE98C035}"/>
              </c:ext>
            </c:extLst>
          </c:dPt>
          <c:dPt>
            <c:idx val="1"/>
            <c:bubble3D val="0"/>
            <c:spPr>
              <a:solidFill>
                <a:schemeClr val="accent2">
                  <a:lumMod val="40000"/>
                  <a:lumOff val="60000"/>
                </a:schemeClr>
              </a:solidFill>
              <a:ln w="19050">
                <a:solidFill>
                  <a:schemeClr val="bg1"/>
                </a:solidFill>
              </a:ln>
              <a:effectLst/>
            </c:spPr>
            <c:extLst>
              <c:ext xmlns:c16="http://schemas.microsoft.com/office/drawing/2014/chart" uri="{C3380CC4-5D6E-409C-BE32-E72D297353CC}">
                <c16:uniqueId val="{00000003-26EA-4CDD-9CE0-E5A4AE98C035}"/>
              </c:ext>
            </c:extLst>
          </c:dPt>
          <c:dPt>
            <c:idx val="2"/>
            <c:bubble3D val="0"/>
            <c:spPr>
              <a:solidFill>
                <a:schemeClr val="accent6">
                  <a:lumMod val="40000"/>
                  <a:lumOff val="60000"/>
                </a:schemeClr>
              </a:solidFill>
              <a:ln w="19050">
                <a:solidFill>
                  <a:schemeClr val="bg1"/>
                </a:solidFill>
              </a:ln>
              <a:effectLst/>
            </c:spPr>
            <c:extLst>
              <c:ext xmlns:c16="http://schemas.microsoft.com/office/drawing/2014/chart" uri="{C3380CC4-5D6E-409C-BE32-E72D297353CC}">
                <c16:uniqueId val="{00000005-26EA-4CDD-9CE0-E5A4AE98C035}"/>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26EA-4CDD-9CE0-E5A4AE98C035}"/>
              </c:ext>
            </c:extLst>
          </c:dPt>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事業所へ周知</c:v>
                </c:pt>
                <c:pt idx="1">
                  <c:v>学校へ周知</c:v>
                </c:pt>
                <c:pt idx="2">
                  <c:v>相談時のみ案内</c:v>
                </c:pt>
                <c:pt idx="3">
                  <c:v>周知していない</c:v>
                </c:pt>
              </c:strCache>
            </c:strRef>
          </c:cat>
          <c:val>
            <c:numRef>
              <c:f>Sheet1!$B$2:$B$5</c:f>
              <c:numCache>
                <c:formatCode>General</c:formatCode>
                <c:ptCount val="4"/>
                <c:pt idx="0">
                  <c:v>13</c:v>
                </c:pt>
                <c:pt idx="1">
                  <c:v>4</c:v>
                </c:pt>
                <c:pt idx="2">
                  <c:v>11</c:v>
                </c:pt>
                <c:pt idx="3">
                  <c:v>14</c:v>
                </c:pt>
              </c:numCache>
            </c:numRef>
          </c:val>
          <c:extLst>
            <c:ext xmlns:c16="http://schemas.microsoft.com/office/drawing/2014/chart" uri="{C3380CC4-5D6E-409C-BE32-E72D297353CC}">
              <c16:uniqueId val="{00000000-1B11-44B5-B75A-313EFE4C5FC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F58166-469F-4868-AEDB-D642D19C84A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kumimoji="1" lang="ja-JP" altLang="en-US"/>
        </a:p>
      </dgm:t>
    </dgm:pt>
    <dgm:pt modelId="{14F16C9A-F04C-40CD-BBDE-330F409B0510}">
      <dgm:prSet phldrT="[テキスト]" custT="1"/>
      <dgm:spPr/>
      <dgm:t>
        <a:bodyPr/>
        <a:lstStyle/>
        <a:p>
          <a:r>
            <a:rPr kumimoji="1" lang="ja-JP" altLang="en-US" sz="1600" b="1" dirty="0"/>
            <a:t>児童発達支援センター等によるＳＶ・コンサルテーション</a:t>
          </a:r>
        </a:p>
      </dgm:t>
    </dgm:pt>
    <dgm:pt modelId="{83F53C53-B615-40F7-9CD7-DE7B300417D5}" type="parTrans" cxnId="{9FD8C45E-F89A-4A55-9B68-AC752D7DB0CD}">
      <dgm:prSet/>
      <dgm:spPr/>
      <dgm:t>
        <a:bodyPr/>
        <a:lstStyle/>
        <a:p>
          <a:endParaRPr kumimoji="1" lang="ja-JP" altLang="en-US" sz="1400"/>
        </a:p>
      </dgm:t>
    </dgm:pt>
    <dgm:pt modelId="{99660683-6A28-47F5-8CBD-3317B68AFC10}" type="sibTrans" cxnId="{9FD8C45E-F89A-4A55-9B68-AC752D7DB0CD}">
      <dgm:prSet/>
      <dgm:spPr/>
      <dgm:t>
        <a:bodyPr/>
        <a:lstStyle/>
        <a:p>
          <a:endParaRPr kumimoji="1" lang="ja-JP" altLang="en-US" sz="1400"/>
        </a:p>
      </dgm:t>
    </dgm:pt>
    <dgm:pt modelId="{C8135A0C-F2EC-4A82-89A6-AAD323CBA373}">
      <dgm:prSet phldrT="[テキスト]" custT="1"/>
      <dgm:spPr/>
      <dgm:t>
        <a:bodyPr/>
        <a:lstStyle/>
        <a:p>
          <a:r>
            <a:rPr kumimoji="1" lang="ja-JP" altLang="en-US" sz="1400" dirty="0"/>
            <a:t>改正児童福祉法第</a:t>
          </a:r>
          <a:r>
            <a:rPr kumimoji="1" lang="en-US" altLang="en-US" sz="1400" dirty="0"/>
            <a:t>43</a:t>
          </a:r>
          <a:r>
            <a:rPr kumimoji="1" lang="ja-JP" altLang="en-US" sz="1400" dirty="0"/>
            <a:t>条に基づき、地域の障がい児通所支援事業所に対しスーパーバイズ・コンサルテーション</a:t>
          </a:r>
          <a:r>
            <a:rPr kumimoji="1" lang="en-US" altLang="en-US" sz="1400" dirty="0"/>
            <a:t>(</a:t>
          </a:r>
          <a:r>
            <a:rPr kumimoji="1" lang="ja-JP" altLang="en-US" sz="1400" dirty="0"/>
            <a:t>支援内容等の助言・援助機能）を行う。</a:t>
          </a:r>
        </a:p>
      </dgm:t>
    </dgm:pt>
    <dgm:pt modelId="{5FF76468-A53A-4B0C-BFFA-1AA4397DF005}" type="parTrans" cxnId="{BD67B8D6-29E2-4D5F-A32E-13D7D90367A8}">
      <dgm:prSet/>
      <dgm:spPr/>
      <dgm:t>
        <a:bodyPr/>
        <a:lstStyle/>
        <a:p>
          <a:endParaRPr kumimoji="1" lang="ja-JP" altLang="en-US" sz="1400"/>
        </a:p>
      </dgm:t>
    </dgm:pt>
    <dgm:pt modelId="{3D78D771-42AD-4F0E-A6DF-AC8F1DD1F484}" type="sibTrans" cxnId="{BD67B8D6-29E2-4D5F-A32E-13D7D90367A8}">
      <dgm:prSet/>
      <dgm:spPr/>
      <dgm:t>
        <a:bodyPr/>
        <a:lstStyle/>
        <a:p>
          <a:endParaRPr kumimoji="1" lang="ja-JP" altLang="en-US" sz="1400"/>
        </a:p>
      </dgm:t>
    </dgm:pt>
    <dgm:pt modelId="{12086920-F918-468A-BE23-138CC5CA3ACE}">
      <dgm:prSet phldrT="[テキスト]" custT="1"/>
      <dgm:spPr>
        <a:solidFill>
          <a:srgbClr val="92D050"/>
        </a:solidFill>
      </dgm:spPr>
      <dgm:t>
        <a:bodyPr/>
        <a:lstStyle/>
        <a:p>
          <a:r>
            <a:rPr kumimoji="1" lang="ja-JP" altLang="en-US" sz="1800" b="1" dirty="0"/>
            <a:t>発達支援拠点の機関支援</a:t>
          </a:r>
        </a:p>
      </dgm:t>
    </dgm:pt>
    <dgm:pt modelId="{1C0EBA18-7492-4C53-A4BA-8A00E82A742D}" type="parTrans" cxnId="{FEA9975D-F05B-4923-9B4F-C07F8773E8E1}">
      <dgm:prSet/>
      <dgm:spPr/>
      <dgm:t>
        <a:bodyPr/>
        <a:lstStyle/>
        <a:p>
          <a:endParaRPr kumimoji="1" lang="ja-JP" altLang="en-US" sz="1400"/>
        </a:p>
      </dgm:t>
    </dgm:pt>
    <dgm:pt modelId="{3A6D82BB-0A43-4F71-9715-485BB4A41623}" type="sibTrans" cxnId="{FEA9975D-F05B-4923-9B4F-C07F8773E8E1}">
      <dgm:prSet/>
      <dgm:spPr/>
      <dgm:t>
        <a:bodyPr/>
        <a:lstStyle/>
        <a:p>
          <a:endParaRPr kumimoji="1" lang="ja-JP" altLang="en-US" sz="1400"/>
        </a:p>
      </dgm:t>
    </dgm:pt>
    <dgm:pt modelId="{83F8BD82-03BF-424F-A1CC-CEFC3F81DBB0}">
      <dgm:prSet phldrT="[テキスト]" custT="1"/>
      <dgm:spPr>
        <a:solidFill>
          <a:schemeClr val="accent6">
            <a:lumMod val="20000"/>
            <a:lumOff val="80000"/>
            <a:alpha val="90000"/>
          </a:schemeClr>
        </a:solidFill>
      </dgm:spPr>
      <dgm:t>
        <a:bodyPr/>
        <a:lstStyle/>
        <a:p>
          <a:r>
            <a:rPr kumimoji="1" lang="ja-JP" altLang="en-US" sz="1400" dirty="0"/>
            <a:t>大阪府の委託事業「障がい児通所支援事業者等育成事業」により実施</a:t>
          </a:r>
        </a:p>
      </dgm:t>
    </dgm:pt>
    <dgm:pt modelId="{33F70A76-19F3-4E22-B93D-7324817BEBA6}" type="parTrans" cxnId="{2218D8A8-7ACA-4C06-BB5C-390752FDF6C5}">
      <dgm:prSet/>
      <dgm:spPr/>
      <dgm:t>
        <a:bodyPr/>
        <a:lstStyle/>
        <a:p>
          <a:endParaRPr kumimoji="1" lang="ja-JP" altLang="en-US" sz="1400"/>
        </a:p>
      </dgm:t>
    </dgm:pt>
    <dgm:pt modelId="{3016DDEC-011D-4340-B70C-B310964D4953}" type="sibTrans" cxnId="{2218D8A8-7ACA-4C06-BB5C-390752FDF6C5}">
      <dgm:prSet/>
      <dgm:spPr/>
      <dgm:t>
        <a:bodyPr/>
        <a:lstStyle/>
        <a:p>
          <a:endParaRPr kumimoji="1" lang="ja-JP" altLang="en-US" sz="1400"/>
        </a:p>
      </dgm:t>
    </dgm:pt>
    <dgm:pt modelId="{AEE0ABA2-ED13-4F2B-A3ED-8BD4FBF6B7E3}">
      <dgm:prSet phldrT="[テキスト]" custT="1"/>
      <dgm:spPr>
        <a:solidFill>
          <a:schemeClr val="accent6">
            <a:lumMod val="20000"/>
            <a:lumOff val="80000"/>
            <a:alpha val="90000"/>
          </a:schemeClr>
        </a:solidFill>
      </dgm:spPr>
      <dgm:t>
        <a:bodyPr/>
        <a:lstStyle/>
        <a:p>
          <a:r>
            <a:rPr kumimoji="1" lang="ja-JP" altLang="en-US" sz="1400" dirty="0"/>
            <a:t>実施者：各圏域に設置された発達支援拠点</a:t>
          </a:r>
        </a:p>
      </dgm:t>
    </dgm:pt>
    <dgm:pt modelId="{FEFF2746-BE21-4370-8D62-2A61BED7E82F}" type="parTrans" cxnId="{FB0EC908-2205-4941-8FDD-4063338D0B8E}">
      <dgm:prSet/>
      <dgm:spPr/>
      <dgm:t>
        <a:bodyPr/>
        <a:lstStyle/>
        <a:p>
          <a:endParaRPr kumimoji="1" lang="ja-JP" altLang="en-US" sz="1400"/>
        </a:p>
      </dgm:t>
    </dgm:pt>
    <dgm:pt modelId="{D4C504CE-66C7-4DCB-87FA-EAAFCD817FBE}" type="sibTrans" cxnId="{FB0EC908-2205-4941-8FDD-4063338D0B8E}">
      <dgm:prSet/>
      <dgm:spPr/>
      <dgm:t>
        <a:bodyPr/>
        <a:lstStyle/>
        <a:p>
          <a:endParaRPr kumimoji="1" lang="ja-JP" altLang="en-US" sz="1400"/>
        </a:p>
      </dgm:t>
    </dgm:pt>
    <dgm:pt modelId="{E770332C-53A2-4EE6-B35B-79E06058BBFB}">
      <dgm:prSet custT="1"/>
      <dgm:spPr/>
      <dgm:t>
        <a:bodyPr/>
        <a:lstStyle/>
        <a:p>
          <a:r>
            <a:rPr kumimoji="1" lang="ja-JP" altLang="en-US" sz="1400" dirty="0"/>
            <a:t>実施者：中核拠点型の児童発達支援センター及び事業所</a:t>
          </a:r>
        </a:p>
      </dgm:t>
    </dgm:pt>
    <dgm:pt modelId="{46C2D36A-A252-4361-BBAE-C4B92B475BC5}" type="parTrans" cxnId="{72E1475A-B805-4393-8010-3B91BE215230}">
      <dgm:prSet/>
      <dgm:spPr/>
      <dgm:t>
        <a:bodyPr/>
        <a:lstStyle/>
        <a:p>
          <a:endParaRPr kumimoji="1" lang="ja-JP" altLang="en-US" sz="1400"/>
        </a:p>
      </dgm:t>
    </dgm:pt>
    <dgm:pt modelId="{6A7AF1FD-2A0C-46A6-BB0B-0A7FE1EA76BF}" type="sibTrans" cxnId="{72E1475A-B805-4393-8010-3B91BE215230}">
      <dgm:prSet/>
      <dgm:spPr/>
      <dgm:t>
        <a:bodyPr/>
        <a:lstStyle/>
        <a:p>
          <a:endParaRPr kumimoji="1" lang="ja-JP" altLang="en-US" sz="1400"/>
        </a:p>
      </dgm:t>
    </dgm:pt>
    <dgm:pt modelId="{8AB26C99-316F-46CF-B9BF-39553B230FEA}">
      <dgm:prSet phldrT="[テキスト]" custT="1"/>
      <dgm:spPr/>
      <dgm:t>
        <a:bodyPr/>
        <a:lstStyle/>
        <a:p>
          <a:r>
            <a:rPr kumimoji="1" lang="ja-JP" altLang="en-US" sz="1800" b="1" dirty="0"/>
            <a:t>障がい児等療育支援事業</a:t>
          </a:r>
        </a:p>
      </dgm:t>
    </dgm:pt>
    <dgm:pt modelId="{F897D633-0A07-4A58-A747-CCC80F5CB358}" type="parTrans" cxnId="{D2E6E05A-3FC9-4D51-B6CC-EB87C322535C}">
      <dgm:prSet/>
      <dgm:spPr/>
      <dgm:t>
        <a:bodyPr/>
        <a:lstStyle/>
        <a:p>
          <a:endParaRPr kumimoji="1" lang="ja-JP" altLang="en-US" sz="2000"/>
        </a:p>
      </dgm:t>
    </dgm:pt>
    <dgm:pt modelId="{4663A187-9481-44D2-987E-543945EAE237}" type="sibTrans" cxnId="{D2E6E05A-3FC9-4D51-B6CC-EB87C322535C}">
      <dgm:prSet/>
      <dgm:spPr/>
      <dgm:t>
        <a:bodyPr/>
        <a:lstStyle/>
        <a:p>
          <a:endParaRPr kumimoji="1" lang="ja-JP" altLang="en-US" sz="2000"/>
        </a:p>
      </dgm:t>
    </dgm:pt>
    <dgm:pt modelId="{71E9106F-EAC9-4363-B168-7BB02B627932}">
      <dgm:prSet custT="1"/>
      <dgm:spPr/>
      <dgm:t>
        <a:bodyPr/>
        <a:lstStyle/>
        <a:p>
          <a:r>
            <a:rPr kumimoji="1" lang="ja-JP" altLang="en-US" sz="1400" dirty="0"/>
            <a:t>都道府県地域生活支援事業の必須事業として、障がい児通所支援事業所、障がい福祉サービス事業所、保育所、幼稚園及び学校等の職員に対して、助言・指導・研修を実施する。</a:t>
          </a:r>
        </a:p>
      </dgm:t>
    </dgm:pt>
    <dgm:pt modelId="{F479EECC-1E49-4AF1-95D1-C46810923700}" type="parTrans" cxnId="{720CCAC7-0167-458B-93B9-66A03A2B4D5B}">
      <dgm:prSet/>
      <dgm:spPr/>
      <dgm:t>
        <a:bodyPr/>
        <a:lstStyle/>
        <a:p>
          <a:endParaRPr kumimoji="1" lang="ja-JP" altLang="en-US" sz="2000"/>
        </a:p>
      </dgm:t>
    </dgm:pt>
    <dgm:pt modelId="{3DDDA70E-9F73-4FA5-A8FB-57E6B34646E7}" type="sibTrans" cxnId="{720CCAC7-0167-458B-93B9-66A03A2B4D5B}">
      <dgm:prSet/>
      <dgm:spPr/>
      <dgm:t>
        <a:bodyPr/>
        <a:lstStyle/>
        <a:p>
          <a:endParaRPr kumimoji="1" lang="ja-JP" altLang="en-US" sz="2000"/>
        </a:p>
      </dgm:t>
    </dgm:pt>
    <dgm:pt modelId="{6DBF184F-A0EE-4A2F-9FC2-EFD2BE935951}">
      <dgm:prSet custT="1"/>
      <dgm:spPr/>
      <dgm:t>
        <a:bodyPr/>
        <a:lstStyle/>
        <a:p>
          <a:r>
            <a:rPr kumimoji="1" lang="ja-JP" altLang="en-US" sz="1400" dirty="0"/>
            <a:t>実施者：四天王寺悲田院児童発達支援センターへ委託</a:t>
          </a:r>
        </a:p>
      </dgm:t>
    </dgm:pt>
    <dgm:pt modelId="{7A0F3027-61FC-4521-81EE-4531423A3EB6}" type="parTrans" cxnId="{30E4D1A6-9CBD-42A0-91AD-3C8E0CE0F1BC}">
      <dgm:prSet/>
      <dgm:spPr/>
      <dgm:t>
        <a:bodyPr/>
        <a:lstStyle/>
        <a:p>
          <a:endParaRPr kumimoji="1" lang="ja-JP" altLang="en-US" sz="2000"/>
        </a:p>
      </dgm:t>
    </dgm:pt>
    <dgm:pt modelId="{B51F703C-1470-48D3-9280-103AC2EE3ABF}" type="sibTrans" cxnId="{30E4D1A6-9CBD-42A0-91AD-3C8E0CE0F1BC}">
      <dgm:prSet/>
      <dgm:spPr/>
      <dgm:t>
        <a:bodyPr/>
        <a:lstStyle/>
        <a:p>
          <a:endParaRPr kumimoji="1" lang="ja-JP" altLang="en-US" sz="2000"/>
        </a:p>
      </dgm:t>
    </dgm:pt>
    <dgm:pt modelId="{87DFFFFA-BD6C-4399-81B0-64EA0E60FDE8}" type="pres">
      <dgm:prSet presAssocID="{5CF58166-469F-4868-AEDB-D642D19C84A9}" presName="Name0" presStyleCnt="0">
        <dgm:presLayoutVars>
          <dgm:dir/>
          <dgm:animLvl val="lvl"/>
          <dgm:resizeHandles val="exact"/>
        </dgm:presLayoutVars>
      </dgm:prSet>
      <dgm:spPr/>
    </dgm:pt>
    <dgm:pt modelId="{52F2F2CA-6ABF-4B19-947C-862285E298A1}" type="pres">
      <dgm:prSet presAssocID="{8AB26C99-316F-46CF-B9BF-39553B230FEA}" presName="composite" presStyleCnt="0"/>
      <dgm:spPr/>
    </dgm:pt>
    <dgm:pt modelId="{50734A3C-F7E5-48F0-A018-8AA64818F06D}" type="pres">
      <dgm:prSet presAssocID="{8AB26C99-316F-46CF-B9BF-39553B230FEA}" presName="parTx" presStyleLbl="alignNode1" presStyleIdx="0" presStyleCnt="3">
        <dgm:presLayoutVars>
          <dgm:chMax val="0"/>
          <dgm:chPref val="0"/>
          <dgm:bulletEnabled val="1"/>
        </dgm:presLayoutVars>
      </dgm:prSet>
      <dgm:spPr/>
    </dgm:pt>
    <dgm:pt modelId="{773A439B-1990-4397-9C14-7289B62A6A57}" type="pres">
      <dgm:prSet presAssocID="{8AB26C99-316F-46CF-B9BF-39553B230FEA}" presName="desTx" presStyleLbl="alignAccFollowNode1" presStyleIdx="0" presStyleCnt="3">
        <dgm:presLayoutVars>
          <dgm:bulletEnabled val="1"/>
        </dgm:presLayoutVars>
      </dgm:prSet>
      <dgm:spPr/>
    </dgm:pt>
    <dgm:pt modelId="{63F86B3D-F15F-43F8-8F6D-3AEE01FBEB5C}" type="pres">
      <dgm:prSet presAssocID="{4663A187-9481-44D2-987E-543945EAE237}" presName="space" presStyleCnt="0"/>
      <dgm:spPr/>
    </dgm:pt>
    <dgm:pt modelId="{DBAF8B44-F1FA-4C31-B6D7-E70CF4759FB4}" type="pres">
      <dgm:prSet presAssocID="{14F16C9A-F04C-40CD-BBDE-330F409B0510}" presName="composite" presStyleCnt="0"/>
      <dgm:spPr/>
    </dgm:pt>
    <dgm:pt modelId="{94452842-12BF-49F0-BB12-E1CC70078AFC}" type="pres">
      <dgm:prSet presAssocID="{14F16C9A-F04C-40CD-BBDE-330F409B0510}" presName="parTx" presStyleLbl="alignNode1" presStyleIdx="1" presStyleCnt="3">
        <dgm:presLayoutVars>
          <dgm:chMax val="0"/>
          <dgm:chPref val="0"/>
          <dgm:bulletEnabled val="1"/>
        </dgm:presLayoutVars>
      </dgm:prSet>
      <dgm:spPr/>
    </dgm:pt>
    <dgm:pt modelId="{473C9963-02B3-47ED-B13D-CED9F3075C88}" type="pres">
      <dgm:prSet presAssocID="{14F16C9A-F04C-40CD-BBDE-330F409B0510}" presName="desTx" presStyleLbl="alignAccFollowNode1" presStyleIdx="1" presStyleCnt="3">
        <dgm:presLayoutVars>
          <dgm:bulletEnabled val="1"/>
        </dgm:presLayoutVars>
      </dgm:prSet>
      <dgm:spPr/>
    </dgm:pt>
    <dgm:pt modelId="{782948A0-37DD-4643-9A2A-C78422E07CFA}" type="pres">
      <dgm:prSet presAssocID="{99660683-6A28-47F5-8CBD-3317B68AFC10}" presName="space" presStyleCnt="0"/>
      <dgm:spPr/>
    </dgm:pt>
    <dgm:pt modelId="{B82C69B8-3310-4C9A-AAB5-C19E19626872}" type="pres">
      <dgm:prSet presAssocID="{12086920-F918-468A-BE23-138CC5CA3ACE}" presName="composite" presStyleCnt="0"/>
      <dgm:spPr/>
    </dgm:pt>
    <dgm:pt modelId="{3A39C751-E64E-4521-8E20-2776F287C47E}" type="pres">
      <dgm:prSet presAssocID="{12086920-F918-468A-BE23-138CC5CA3ACE}" presName="parTx" presStyleLbl="alignNode1" presStyleIdx="2" presStyleCnt="3">
        <dgm:presLayoutVars>
          <dgm:chMax val="0"/>
          <dgm:chPref val="0"/>
          <dgm:bulletEnabled val="1"/>
        </dgm:presLayoutVars>
      </dgm:prSet>
      <dgm:spPr/>
    </dgm:pt>
    <dgm:pt modelId="{ACF7CB99-A8A8-42D4-9430-CED75A2F7EAE}" type="pres">
      <dgm:prSet presAssocID="{12086920-F918-468A-BE23-138CC5CA3ACE}" presName="desTx" presStyleLbl="alignAccFollowNode1" presStyleIdx="2" presStyleCnt="3">
        <dgm:presLayoutVars>
          <dgm:bulletEnabled val="1"/>
        </dgm:presLayoutVars>
      </dgm:prSet>
      <dgm:spPr/>
    </dgm:pt>
  </dgm:ptLst>
  <dgm:cxnLst>
    <dgm:cxn modelId="{FB0EC908-2205-4941-8FDD-4063338D0B8E}" srcId="{12086920-F918-468A-BE23-138CC5CA3ACE}" destId="{AEE0ABA2-ED13-4F2B-A3ED-8BD4FBF6B7E3}" srcOrd="1" destOrd="0" parTransId="{FEFF2746-BE21-4370-8D62-2A61BED7E82F}" sibTransId="{D4C504CE-66C7-4DCB-87FA-EAAFCD817FBE}"/>
    <dgm:cxn modelId="{163E4B0B-EFC7-4811-A6D7-ABB814CDA3ED}" type="presOf" srcId="{83F8BD82-03BF-424F-A1CC-CEFC3F81DBB0}" destId="{ACF7CB99-A8A8-42D4-9430-CED75A2F7EAE}" srcOrd="0" destOrd="0" presId="urn:microsoft.com/office/officeart/2005/8/layout/hList1"/>
    <dgm:cxn modelId="{ECBB7016-89FA-44FC-BFAC-EF8DB96A4696}" type="presOf" srcId="{6DBF184F-A0EE-4A2F-9FC2-EFD2BE935951}" destId="{773A439B-1990-4397-9C14-7289B62A6A57}" srcOrd="0" destOrd="1" presId="urn:microsoft.com/office/officeart/2005/8/layout/hList1"/>
    <dgm:cxn modelId="{1316151A-4C13-48A6-8081-36A51F8FF5A3}" type="presOf" srcId="{14F16C9A-F04C-40CD-BBDE-330F409B0510}" destId="{94452842-12BF-49F0-BB12-E1CC70078AFC}" srcOrd="0" destOrd="0" presId="urn:microsoft.com/office/officeart/2005/8/layout/hList1"/>
    <dgm:cxn modelId="{C8A8F81B-0C41-4FF9-A09D-0BC294A1C792}" type="presOf" srcId="{12086920-F918-468A-BE23-138CC5CA3ACE}" destId="{3A39C751-E64E-4521-8E20-2776F287C47E}" srcOrd="0" destOrd="0" presId="urn:microsoft.com/office/officeart/2005/8/layout/hList1"/>
    <dgm:cxn modelId="{FEA9975D-F05B-4923-9B4F-C07F8773E8E1}" srcId="{5CF58166-469F-4868-AEDB-D642D19C84A9}" destId="{12086920-F918-468A-BE23-138CC5CA3ACE}" srcOrd="2" destOrd="0" parTransId="{1C0EBA18-7492-4C53-A4BA-8A00E82A742D}" sibTransId="{3A6D82BB-0A43-4F71-9715-485BB4A41623}"/>
    <dgm:cxn modelId="{9FD8C45E-F89A-4A55-9B68-AC752D7DB0CD}" srcId="{5CF58166-469F-4868-AEDB-D642D19C84A9}" destId="{14F16C9A-F04C-40CD-BBDE-330F409B0510}" srcOrd="1" destOrd="0" parTransId="{83F53C53-B615-40F7-9CD7-DE7B300417D5}" sibTransId="{99660683-6A28-47F5-8CBD-3317B68AFC10}"/>
    <dgm:cxn modelId="{79DA3250-D7CE-4813-B040-7D275B7ED6E3}" type="presOf" srcId="{71E9106F-EAC9-4363-B168-7BB02B627932}" destId="{773A439B-1990-4397-9C14-7289B62A6A57}" srcOrd="0" destOrd="0" presId="urn:microsoft.com/office/officeart/2005/8/layout/hList1"/>
    <dgm:cxn modelId="{72E1475A-B805-4393-8010-3B91BE215230}" srcId="{14F16C9A-F04C-40CD-BBDE-330F409B0510}" destId="{E770332C-53A2-4EE6-B35B-79E06058BBFB}" srcOrd="1" destOrd="0" parTransId="{46C2D36A-A252-4361-BBAE-C4B92B475BC5}" sibTransId="{6A7AF1FD-2A0C-46A6-BB0B-0A7FE1EA76BF}"/>
    <dgm:cxn modelId="{D2E6E05A-3FC9-4D51-B6CC-EB87C322535C}" srcId="{5CF58166-469F-4868-AEDB-D642D19C84A9}" destId="{8AB26C99-316F-46CF-B9BF-39553B230FEA}" srcOrd="0" destOrd="0" parTransId="{F897D633-0A07-4A58-A747-CCC80F5CB358}" sibTransId="{4663A187-9481-44D2-987E-543945EAE237}"/>
    <dgm:cxn modelId="{30E4D1A6-9CBD-42A0-91AD-3C8E0CE0F1BC}" srcId="{8AB26C99-316F-46CF-B9BF-39553B230FEA}" destId="{6DBF184F-A0EE-4A2F-9FC2-EFD2BE935951}" srcOrd="1" destOrd="0" parTransId="{7A0F3027-61FC-4521-81EE-4531423A3EB6}" sibTransId="{B51F703C-1470-48D3-9280-103AC2EE3ABF}"/>
    <dgm:cxn modelId="{2218D8A8-7ACA-4C06-BB5C-390752FDF6C5}" srcId="{12086920-F918-468A-BE23-138CC5CA3ACE}" destId="{83F8BD82-03BF-424F-A1CC-CEFC3F81DBB0}" srcOrd="0" destOrd="0" parTransId="{33F70A76-19F3-4E22-B93D-7324817BEBA6}" sibTransId="{3016DDEC-011D-4340-B70C-B310964D4953}"/>
    <dgm:cxn modelId="{418BEABC-765B-414B-8CAF-54B76A877ECA}" type="presOf" srcId="{C8135A0C-F2EC-4A82-89A6-AAD323CBA373}" destId="{473C9963-02B3-47ED-B13D-CED9F3075C88}" srcOrd="0" destOrd="0" presId="urn:microsoft.com/office/officeart/2005/8/layout/hList1"/>
    <dgm:cxn modelId="{720CCAC7-0167-458B-93B9-66A03A2B4D5B}" srcId="{8AB26C99-316F-46CF-B9BF-39553B230FEA}" destId="{71E9106F-EAC9-4363-B168-7BB02B627932}" srcOrd="0" destOrd="0" parTransId="{F479EECC-1E49-4AF1-95D1-C46810923700}" sibTransId="{3DDDA70E-9F73-4FA5-A8FB-57E6B34646E7}"/>
    <dgm:cxn modelId="{21F0FCC9-307B-4083-82A0-8E8BBAD90E6E}" type="presOf" srcId="{AEE0ABA2-ED13-4F2B-A3ED-8BD4FBF6B7E3}" destId="{ACF7CB99-A8A8-42D4-9430-CED75A2F7EAE}" srcOrd="0" destOrd="1" presId="urn:microsoft.com/office/officeart/2005/8/layout/hList1"/>
    <dgm:cxn modelId="{79032DD5-D37E-48C0-BEF8-200EE91C6699}" type="presOf" srcId="{5CF58166-469F-4868-AEDB-D642D19C84A9}" destId="{87DFFFFA-BD6C-4399-81B0-64EA0E60FDE8}" srcOrd="0" destOrd="0" presId="urn:microsoft.com/office/officeart/2005/8/layout/hList1"/>
    <dgm:cxn modelId="{BD67B8D6-29E2-4D5F-A32E-13D7D90367A8}" srcId="{14F16C9A-F04C-40CD-BBDE-330F409B0510}" destId="{C8135A0C-F2EC-4A82-89A6-AAD323CBA373}" srcOrd="0" destOrd="0" parTransId="{5FF76468-A53A-4B0C-BFFA-1AA4397DF005}" sibTransId="{3D78D771-42AD-4F0E-A6DF-AC8F1DD1F484}"/>
    <dgm:cxn modelId="{9FE6FCD7-E2F5-4D61-BB3F-658F8D5F7E21}" type="presOf" srcId="{E770332C-53A2-4EE6-B35B-79E06058BBFB}" destId="{473C9963-02B3-47ED-B13D-CED9F3075C88}" srcOrd="0" destOrd="1" presId="urn:microsoft.com/office/officeart/2005/8/layout/hList1"/>
    <dgm:cxn modelId="{A0F25CF3-D38B-481D-ADAA-BC8CAFCE452D}" type="presOf" srcId="{8AB26C99-316F-46CF-B9BF-39553B230FEA}" destId="{50734A3C-F7E5-48F0-A018-8AA64818F06D}" srcOrd="0" destOrd="0" presId="urn:microsoft.com/office/officeart/2005/8/layout/hList1"/>
    <dgm:cxn modelId="{1EDA009C-E676-40A0-B31E-F1A5A1E40BB8}" type="presParOf" srcId="{87DFFFFA-BD6C-4399-81B0-64EA0E60FDE8}" destId="{52F2F2CA-6ABF-4B19-947C-862285E298A1}" srcOrd="0" destOrd="0" presId="urn:microsoft.com/office/officeart/2005/8/layout/hList1"/>
    <dgm:cxn modelId="{50F9464F-4BC7-4EFA-B0C8-374C1BD4F975}" type="presParOf" srcId="{52F2F2CA-6ABF-4B19-947C-862285E298A1}" destId="{50734A3C-F7E5-48F0-A018-8AA64818F06D}" srcOrd="0" destOrd="0" presId="urn:microsoft.com/office/officeart/2005/8/layout/hList1"/>
    <dgm:cxn modelId="{ACE83488-8F69-49CB-99D4-F23B9347729A}" type="presParOf" srcId="{52F2F2CA-6ABF-4B19-947C-862285E298A1}" destId="{773A439B-1990-4397-9C14-7289B62A6A57}" srcOrd="1" destOrd="0" presId="urn:microsoft.com/office/officeart/2005/8/layout/hList1"/>
    <dgm:cxn modelId="{838EE43D-7208-4292-A73D-0CC1EED50767}" type="presParOf" srcId="{87DFFFFA-BD6C-4399-81B0-64EA0E60FDE8}" destId="{63F86B3D-F15F-43F8-8F6D-3AEE01FBEB5C}" srcOrd="1" destOrd="0" presId="urn:microsoft.com/office/officeart/2005/8/layout/hList1"/>
    <dgm:cxn modelId="{AC38C2AC-2495-46A6-B6AA-6AA7DD633D76}" type="presParOf" srcId="{87DFFFFA-BD6C-4399-81B0-64EA0E60FDE8}" destId="{DBAF8B44-F1FA-4C31-B6D7-E70CF4759FB4}" srcOrd="2" destOrd="0" presId="urn:microsoft.com/office/officeart/2005/8/layout/hList1"/>
    <dgm:cxn modelId="{0A5A1747-98D9-4681-8A5C-985920DF5474}" type="presParOf" srcId="{DBAF8B44-F1FA-4C31-B6D7-E70CF4759FB4}" destId="{94452842-12BF-49F0-BB12-E1CC70078AFC}" srcOrd="0" destOrd="0" presId="urn:microsoft.com/office/officeart/2005/8/layout/hList1"/>
    <dgm:cxn modelId="{BE976C1C-BDC9-45D9-8E5C-4EAE9660EC19}" type="presParOf" srcId="{DBAF8B44-F1FA-4C31-B6D7-E70CF4759FB4}" destId="{473C9963-02B3-47ED-B13D-CED9F3075C88}" srcOrd="1" destOrd="0" presId="urn:microsoft.com/office/officeart/2005/8/layout/hList1"/>
    <dgm:cxn modelId="{29F87071-C3C4-4C08-84D9-3FDBD50B66C4}" type="presParOf" srcId="{87DFFFFA-BD6C-4399-81B0-64EA0E60FDE8}" destId="{782948A0-37DD-4643-9A2A-C78422E07CFA}" srcOrd="3" destOrd="0" presId="urn:microsoft.com/office/officeart/2005/8/layout/hList1"/>
    <dgm:cxn modelId="{FF46F6B1-30BA-4FA7-A420-3C6B05F38CFC}" type="presParOf" srcId="{87DFFFFA-BD6C-4399-81B0-64EA0E60FDE8}" destId="{B82C69B8-3310-4C9A-AAB5-C19E19626872}" srcOrd="4" destOrd="0" presId="urn:microsoft.com/office/officeart/2005/8/layout/hList1"/>
    <dgm:cxn modelId="{F9378595-9962-47CB-BCF9-B36A52EBE725}" type="presParOf" srcId="{B82C69B8-3310-4C9A-AAB5-C19E19626872}" destId="{3A39C751-E64E-4521-8E20-2776F287C47E}" srcOrd="0" destOrd="0" presId="urn:microsoft.com/office/officeart/2005/8/layout/hList1"/>
    <dgm:cxn modelId="{F87BF01F-DD48-4D79-975C-6357B19F91CD}" type="presParOf" srcId="{B82C69B8-3310-4C9A-AAB5-C19E19626872}" destId="{ACF7CB99-A8A8-42D4-9430-CED75A2F7EA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F58166-469F-4868-AEDB-D642D19C84A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kumimoji="1" lang="ja-JP" altLang="en-US"/>
        </a:p>
      </dgm:t>
    </dgm:pt>
    <dgm:pt modelId="{B0A7C275-0081-4288-9339-396A0ADCD7DC}">
      <dgm:prSet phldrT="[テキスト]" custT="1"/>
      <dgm:spPr/>
      <dgm:t>
        <a:bodyPr/>
        <a:lstStyle/>
        <a:p>
          <a:r>
            <a:rPr kumimoji="1" lang="ja-JP" altLang="en-US" sz="1300" b="1" dirty="0"/>
            <a:t>保育所等訪問支援</a:t>
          </a:r>
        </a:p>
      </dgm:t>
    </dgm:pt>
    <dgm:pt modelId="{BB3C2475-1CC7-47DE-848E-12C62A45B2EF}" type="parTrans" cxnId="{521A0F1E-CAE2-4E8F-AFBB-4324322E670F}">
      <dgm:prSet/>
      <dgm:spPr/>
      <dgm:t>
        <a:bodyPr/>
        <a:lstStyle/>
        <a:p>
          <a:endParaRPr kumimoji="1" lang="ja-JP" altLang="en-US" sz="1300"/>
        </a:p>
      </dgm:t>
    </dgm:pt>
    <dgm:pt modelId="{3B879AA5-6983-4B14-BFBB-BB26941261AC}" type="sibTrans" cxnId="{521A0F1E-CAE2-4E8F-AFBB-4324322E670F}">
      <dgm:prSet/>
      <dgm:spPr/>
      <dgm:t>
        <a:bodyPr/>
        <a:lstStyle/>
        <a:p>
          <a:endParaRPr kumimoji="1" lang="ja-JP" altLang="en-US" sz="1300"/>
        </a:p>
      </dgm:t>
    </dgm:pt>
    <dgm:pt modelId="{5CB06ADA-EF9D-4774-9E60-D2680EA39BB2}">
      <dgm:prSet phldrT="[テキスト]" custT="1"/>
      <dgm:spPr/>
      <dgm:t>
        <a:bodyPr/>
        <a:lstStyle/>
        <a:p>
          <a:r>
            <a:rPr kumimoji="1" lang="ja-JP" altLang="en-US" sz="1300" dirty="0"/>
            <a:t>児童福祉法に基づく障がい児通所支援</a:t>
          </a:r>
        </a:p>
      </dgm:t>
    </dgm:pt>
    <dgm:pt modelId="{C6663C46-E6E7-484F-92D5-E911DA307D03}" type="parTrans" cxnId="{8B0B31DE-A293-4AC0-9621-E2E5C7F8AA53}">
      <dgm:prSet/>
      <dgm:spPr/>
      <dgm:t>
        <a:bodyPr/>
        <a:lstStyle/>
        <a:p>
          <a:endParaRPr kumimoji="1" lang="ja-JP" altLang="en-US" sz="1300"/>
        </a:p>
      </dgm:t>
    </dgm:pt>
    <dgm:pt modelId="{B373B41F-B30D-4198-9535-7E72A1163FF0}" type="sibTrans" cxnId="{8B0B31DE-A293-4AC0-9621-E2E5C7F8AA53}">
      <dgm:prSet/>
      <dgm:spPr/>
      <dgm:t>
        <a:bodyPr/>
        <a:lstStyle/>
        <a:p>
          <a:endParaRPr kumimoji="1" lang="ja-JP" altLang="en-US" sz="1300"/>
        </a:p>
      </dgm:t>
    </dgm:pt>
    <dgm:pt modelId="{7A0998CE-D201-4510-96A1-8DE4EA75941D}">
      <dgm:prSet phldrT="[テキスト]" custT="1"/>
      <dgm:spPr/>
      <dgm:t>
        <a:bodyPr/>
        <a:lstStyle/>
        <a:p>
          <a:r>
            <a:rPr kumimoji="1" lang="ja-JP" altLang="en-US" sz="1300" dirty="0"/>
            <a:t>保育所、児童養護施設等を訪問し、障害児に対して、障害児以外の児童との集団生活への適応のための専門的な支援などを行う</a:t>
          </a:r>
        </a:p>
      </dgm:t>
    </dgm:pt>
    <dgm:pt modelId="{74E8E241-65C2-4AD5-96EB-DD05A3BC7D13}" type="parTrans" cxnId="{63DABCEF-FFE3-4ED6-8476-DB6188A4D064}">
      <dgm:prSet/>
      <dgm:spPr/>
      <dgm:t>
        <a:bodyPr/>
        <a:lstStyle/>
        <a:p>
          <a:endParaRPr kumimoji="1" lang="ja-JP" altLang="en-US" sz="1300"/>
        </a:p>
      </dgm:t>
    </dgm:pt>
    <dgm:pt modelId="{5ED3C554-2974-4E56-B6AA-53EF7AB8C967}" type="sibTrans" cxnId="{63DABCEF-FFE3-4ED6-8476-DB6188A4D064}">
      <dgm:prSet/>
      <dgm:spPr/>
      <dgm:t>
        <a:bodyPr/>
        <a:lstStyle/>
        <a:p>
          <a:endParaRPr kumimoji="1" lang="ja-JP" altLang="en-US" sz="1300"/>
        </a:p>
      </dgm:t>
    </dgm:pt>
    <dgm:pt modelId="{14F16C9A-F04C-40CD-BBDE-330F409B0510}">
      <dgm:prSet phldrT="[テキスト]" custT="1"/>
      <dgm:spPr/>
      <dgm:t>
        <a:bodyPr/>
        <a:lstStyle/>
        <a:p>
          <a:r>
            <a:rPr kumimoji="1" lang="ja-JP" altLang="en-US" sz="1300" b="1" dirty="0"/>
            <a:t>リーディングチーム・リーディングスタッフ</a:t>
          </a:r>
        </a:p>
      </dgm:t>
    </dgm:pt>
    <dgm:pt modelId="{83F53C53-B615-40F7-9CD7-DE7B300417D5}" type="parTrans" cxnId="{9FD8C45E-F89A-4A55-9B68-AC752D7DB0CD}">
      <dgm:prSet/>
      <dgm:spPr/>
      <dgm:t>
        <a:bodyPr/>
        <a:lstStyle/>
        <a:p>
          <a:endParaRPr kumimoji="1" lang="ja-JP" altLang="en-US" sz="1300"/>
        </a:p>
      </dgm:t>
    </dgm:pt>
    <dgm:pt modelId="{99660683-6A28-47F5-8CBD-3317B68AFC10}" type="sibTrans" cxnId="{9FD8C45E-F89A-4A55-9B68-AC752D7DB0CD}">
      <dgm:prSet/>
      <dgm:spPr/>
      <dgm:t>
        <a:bodyPr/>
        <a:lstStyle/>
        <a:p>
          <a:endParaRPr kumimoji="1" lang="ja-JP" altLang="en-US" sz="1300"/>
        </a:p>
      </dgm:t>
    </dgm:pt>
    <dgm:pt modelId="{C8135A0C-F2EC-4A82-89A6-AAD323CBA373}">
      <dgm:prSet phldrT="[テキスト]" custT="1"/>
      <dgm:spPr/>
      <dgm:t>
        <a:bodyPr/>
        <a:lstStyle/>
        <a:p>
          <a:r>
            <a:rPr kumimoji="1" lang="ja-JP" altLang="en-US" sz="1300" dirty="0"/>
            <a:t>リーディングチーム　市町村教育委員会が市町村の支援教育推進の中核となる教員を指名して組織するチームが、</a:t>
          </a:r>
          <a:r>
            <a:rPr kumimoji="1" lang="ja-JP" altLang="en-US" sz="1300" u="none" dirty="0"/>
            <a:t>小中学校等の教職員へ</a:t>
          </a:r>
          <a:r>
            <a:rPr kumimoji="1" lang="ja-JP" altLang="en-US" sz="1300" dirty="0"/>
            <a:t>の相談・支援等を実施</a:t>
          </a:r>
        </a:p>
      </dgm:t>
    </dgm:pt>
    <dgm:pt modelId="{5FF76468-A53A-4B0C-BFFA-1AA4397DF005}" type="parTrans" cxnId="{BD67B8D6-29E2-4D5F-A32E-13D7D90367A8}">
      <dgm:prSet/>
      <dgm:spPr/>
      <dgm:t>
        <a:bodyPr/>
        <a:lstStyle/>
        <a:p>
          <a:endParaRPr kumimoji="1" lang="ja-JP" altLang="en-US" sz="1300"/>
        </a:p>
      </dgm:t>
    </dgm:pt>
    <dgm:pt modelId="{3D78D771-42AD-4F0E-A6DF-AC8F1DD1F484}" type="sibTrans" cxnId="{BD67B8D6-29E2-4D5F-A32E-13D7D90367A8}">
      <dgm:prSet/>
      <dgm:spPr/>
      <dgm:t>
        <a:bodyPr/>
        <a:lstStyle/>
        <a:p>
          <a:endParaRPr kumimoji="1" lang="ja-JP" altLang="en-US" sz="1300"/>
        </a:p>
      </dgm:t>
    </dgm:pt>
    <dgm:pt modelId="{12086920-F918-468A-BE23-138CC5CA3ACE}">
      <dgm:prSet phldrT="[テキスト]" custT="1"/>
      <dgm:spPr>
        <a:solidFill>
          <a:srgbClr val="92D050"/>
        </a:solidFill>
      </dgm:spPr>
      <dgm:t>
        <a:bodyPr/>
        <a:lstStyle/>
        <a:p>
          <a:r>
            <a:rPr kumimoji="1" lang="ja-JP" altLang="en-US" sz="1300" b="1" dirty="0"/>
            <a:t>発達支援拠点の機関支援</a:t>
          </a:r>
        </a:p>
      </dgm:t>
    </dgm:pt>
    <dgm:pt modelId="{1C0EBA18-7492-4C53-A4BA-8A00E82A742D}" type="parTrans" cxnId="{FEA9975D-F05B-4923-9B4F-C07F8773E8E1}">
      <dgm:prSet/>
      <dgm:spPr/>
      <dgm:t>
        <a:bodyPr/>
        <a:lstStyle/>
        <a:p>
          <a:endParaRPr kumimoji="1" lang="ja-JP" altLang="en-US" sz="1300"/>
        </a:p>
      </dgm:t>
    </dgm:pt>
    <dgm:pt modelId="{3A6D82BB-0A43-4F71-9715-485BB4A41623}" type="sibTrans" cxnId="{FEA9975D-F05B-4923-9B4F-C07F8773E8E1}">
      <dgm:prSet/>
      <dgm:spPr/>
      <dgm:t>
        <a:bodyPr/>
        <a:lstStyle/>
        <a:p>
          <a:endParaRPr kumimoji="1" lang="ja-JP" altLang="en-US" sz="1300"/>
        </a:p>
      </dgm:t>
    </dgm:pt>
    <dgm:pt modelId="{83F8BD82-03BF-424F-A1CC-CEFC3F81DBB0}">
      <dgm:prSet phldrT="[テキスト]" custT="1"/>
      <dgm:spPr>
        <a:solidFill>
          <a:schemeClr val="accent6">
            <a:lumMod val="20000"/>
            <a:lumOff val="80000"/>
            <a:alpha val="90000"/>
          </a:schemeClr>
        </a:solidFill>
      </dgm:spPr>
      <dgm:t>
        <a:bodyPr/>
        <a:lstStyle/>
        <a:p>
          <a:r>
            <a:rPr kumimoji="1" lang="ja-JP" altLang="en-US" sz="1300" dirty="0"/>
            <a:t>大阪府の委託事業「障がい児通所支援事業者等育成事業」により実施</a:t>
          </a:r>
        </a:p>
      </dgm:t>
    </dgm:pt>
    <dgm:pt modelId="{33F70A76-19F3-4E22-B93D-7324817BEBA6}" type="parTrans" cxnId="{2218D8A8-7ACA-4C06-BB5C-390752FDF6C5}">
      <dgm:prSet/>
      <dgm:spPr/>
      <dgm:t>
        <a:bodyPr/>
        <a:lstStyle/>
        <a:p>
          <a:endParaRPr kumimoji="1" lang="ja-JP" altLang="en-US" sz="1300"/>
        </a:p>
      </dgm:t>
    </dgm:pt>
    <dgm:pt modelId="{3016DDEC-011D-4340-B70C-B310964D4953}" type="sibTrans" cxnId="{2218D8A8-7ACA-4C06-BB5C-390752FDF6C5}">
      <dgm:prSet/>
      <dgm:spPr/>
      <dgm:t>
        <a:bodyPr/>
        <a:lstStyle/>
        <a:p>
          <a:endParaRPr kumimoji="1" lang="ja-JP" altLang="en-US" sz="1300"/>
        </a:p>
      </dgm:t>
    </dgm:pt>
    <dgm:pt modelId="{AEE0ABA2-ED13-4F2B-A3ED-8BD4FBF6B7E3}">
      <dgm:prSet phldrT="[テキスト]" custT="1"/>
      <dgm:spPr>
        <a:solidFill>
          <a:schemeClr val="accent6">
            <a:lumMod val="20000"/>
            <a:lumOff val="80000"/>
            <a:alpha val="90000"/>
          </a:schemeClr>
        </a:solidFill>
      </dgm:spPr>
      <dgm:t>
        <a:bodyPr/>
        <a:lstStyle/>
        <a:p>
          <a:r>
            <a:rPr kumimoji="1" lang="ja-JP" altLang="en-US" sz="1300" dirty="0"/>
            <a:t>実施者：各圏域に設置された発達支援拠点</a:t>
          </a:r>
        </a:p>
      </dgm:t>
    </dgm:pt>
    <dgm:pt modelId="{FEFF2746-BE21-4370-8D62-2A61BED7E82F}" type="parTrans" cxnId="{FB0EC908-2205-4941-8FDD-4063338D0B8E}">
      <dgm:prSet/>
      <dgm:spPr/>
      <dgm:t>
        <a:bodyPr/>
        <a:lstStyle/>
        <a:p>
          <a:endParaRPr kumimoji="1" lang="ja-JP" altLang="en-US" sz="1300"/>
        </a:p>
      </dgm:t>
    </dgm:pt>
    <dgm:pt modelId="{D4C504CE-66C7-4DCB-87FA-EAAFCD817FBE}" type="sibTrans" cxnId="{FB0EC908-2205-4941-8FDD-4063338D0B8E}">
      <dgm:prSet/>
      <dgm:spPr/>
      <dgm:t>
        <a:bodyPr/>
        <a:lstStyle/>
        <a:p>
          <a:endParaRPr kumimoji="1" lang="ja-JP" altLang="en-US" sz="1300"/>
        </a:p>
      </dgm:t>
    </dgm:pt>
    <dgm:pt modelId="{7169C39D-ABFE-416C-8D7C-1E1660BAAC24}">
      <dgm:prSet custT="1"/>
      <dgm:spPr/>
      <dgm:t>
        <a:bodyPr/>
        <a:lstStyle/>
        <a:p>
          <a:r>
            <a:rPr kumimoji="1" lang="ja-JP" altLang="en-US" sz="1300" dirty="0"/>
            <a:t>実施者：指定を受けた事業所　府内</a:t>
          </a:r>
          <a:r>
            <a:rPr kumimoji="1" lang="en-US" altLang="en-US" sz="1300" dirty="0"/>
            <a:t>213</a:t>
          </a:r>
          <a:r>
            <a:rPr kumimoji="1" lang="ja-JP" altLang="en-US" sz="1300" dirty="0"/>
            <a:t>事業所（</a:t>
          </a:r>
          <a:r>
            <a:rPr kumimoji="1" lang="en-US" altLang="en-US" sz="1300" dirty="0"/>
            <a:t>R5</a:t>
          </a:r>
          <a:r>
            <a:rPr kumimoji="1" lang="ja-JP" altLang="en-US" sz="1300" dirty="0"/>
            <a:t>年</a:t>
          </a:r>
          <a:r>
            <a:rPr kumimoji="1" lang="en-US" altLang="en-US" sz="1300" dirty="0"/>
            <a:t>4</a:t>
          </a:r>
          <a:r>
            <a:rPr kumimoji="1" lang="ja-JP" altLang="en-US" sz="1300" dirty="0"/>
            <a:t>月時点）</a:t>
          </a:r>
        </a:p>
      </dgm:t>
    </dgm:pt>
    <dgm:pt modelId="{CA799A96-D45F-4A18-9619-CD0B5AFFD2FE}" type="parTrans" cxnId="{A3CE3F25-13AC-4835-BA58-739FB88D05F7}">
      <dgm:prSet/>
      <dgm:spPr/>
      <dgm:t>
        <a:bodyPr/>
        <a:lstStyle/>
        <a:p>
          <a:endParaRPr kumimoji="1" lang="ja-JP" altLang="en-US" sz="1300"/>
        </a:p>
      </dgm:t>
    </dgm:pt>
    <dgm:pt modelId="{3381F767-3BB5-4541-995A-4E7D81CFD8FA}" type="sibTrans" cxnId="{A3CE3F25-13AC-4835-BA58-739FB88D05F7}">
      <dgm:prSet/>
      <dgm:spPr/>
      <dgm:t>
        <a:bodyPr/>
        <a:lstStyle/>
        <a:p>
          <a:endParaRPr kumimoji="1" lang="ja-JP" altLang="en-US" sz="1300"/>
        </a:p>
      </dgm:t>
    </dgm:pt>
    <dgm:pt modelId="{F8E0103D-9986-4E6A-8E42-61CE62663B16}">
      <dgm:prSet custT="1"/>
      <dgm:spPr/>
      <dgm:t>
        <a:bodyPr/>
        <a:lstStyle/>
        <a:p>
          <a:r>
            <a:rPr kumimoji="1" lang="ja-JP" altLang="en-US" sz="1300" b="1" dirty="0"/>
            <a:t>障がい児等療育支援事業</a:t>
          </a:r>
        </a:p>
      </dgm:t>
    </dgm:pt>
    <dgm:pt modelId="{C2AA6739-98FD-4D4E-AF9E-BC8C3AFF16FD}" type="parTrans" cxnId="{BCA66DB2-E2ED-492F-B0AE-953F7A389ACC}">
      <dgm:prSet/>
      <dgm:spPr/>
      <dgm:t>
        <a:bodyPr/>
        <a:lstStyle/>
        <a:p>
          <a:endParaRPr kumimoji="1" lang="ja-JP" altLang="en-US" sz="1300"/>
        </a:p>
      </dgm:t>
    </dgm:pt>
    <dgm:pt modelId="{83C2312D-78AC-41C4-B255-952AA2428C7A}" type="sibTrans" cxnId="{BCA66DB2-E2ED-492F-B0AE-953F7A389ACC}">
      <dgm:prSet/>
      <dgm:spPr/>
      <dgm:t>
        <a:bodyPr/>
        <a:lstStyle/>
        <a:p>
          <a:endParaRPr kumimoji="1" lang="ja-JP" altLang="en-US" sz="1300"/>
        </a:p>
      </dgm:t>
    </dgm:pt>
    <dgm:pt modelId="{6225DDEA-9208-4362-B8E1-011F9C1FBC8D}">
      <dgm:prSet custT="1"/>
      <dgm:spPr/>
      <dgm:t>
        <a:bodyPr/>
        <a:lstStyle/>
        <a:p>
          <a:r>
            <a:rPr kumimoji="1" lang="ja-JP" altLang="en-US" sz="1300" dirty="0"/>
            <a:t>都道府県地域生活支援事業の必須事業として、事業所、保育所、幼稚園及び</a:t>
          </a:r>
          <a:r>
            <a:rPr kumimoji="1" lang="ja-JP" altLang="en-US" sz="1300" u="none" dirty="0"/>
            <a:t>学校等の職員</a:t>
          </a:r>
          <a:r>
            <a:rPr kumimoji="1" lang="ja-JP" altLang="en-US" sz="1300" dirty="0"/>
            <a:t>に対して、助言・指導・研修を実施する。</a:t>
          </a:r>
        </a:p>
      </dgm:t>
    </dgm:pt>
    <dgm:pt modelId="{97FBECDD-D248-407B-BDD4-6B4D90DEF2C0}" type="parTrans" cxnId="{FC7F1CC3-0D2D-442B-9929-92D367F68E9B}">
      <dgm:prSet/>
      <dgm:spPr/>
      <dgm:t>
        <a:bodyPr/>
        <a:lstStyle/>
        <a:p>
          <a:endParaRPr kumimoji="1" lang="ja-JP" altLang="en-US" sz="1300"/>
        </a:p>
      </dgm:t>
    </dgm:pt>
    <dgm:pt modelId="{750D9341-4299-4346-9D8D-BFE2C25D00D6}" type="sibTrans" cxnId="{FC7F1CC3-0D2D-442B-9929-92D367F68E9B}">
      <dgm:prSet/>
      <dgm:spPr/>
      <dgm:t>
        <a:bodyPr/>
        <a:lstStyle/>
        <a:p>
          <a:endParaRPr kumimoji="1" lang="ja-JP" altLang="en-US" sz="1300"/>
        </a:p>
      </dgm:t>
    </dgm:pt>
    <dgm:pt modelId="{BD5ADC21-B1A1-4134-AC59-1F8A1602960A}">
      <dgm:prSet custT="1"/>
      <dgm:spPr/>
      <dgm:t>
        <a:bodyPr/>
        <a:lstStyle/>
        <a:p>
          <a:r>
            <a:rPr kumimoji="1" lang="ja-JP" altLang="en-US" sz="1300" dirty="0"/>
            <a:t>実施者：四天王寺悲田院児童発達支援センターへ委託</a:t>
          </a:r>
        </a:p>
      </dgm:t>
    </dgm:pt>
    <dgm:pt modelId="{FD50C0CF-D088-4A11-AD9F-E503231A5257}" type="parTrans" cxnId="{A60D86AB-02B4-40B4-B9AE-7A75970879C5}">
      <dgm:prSet/>
      <dgm:spPr/>
      <dgm:t>
        <a:bodyPr/>
        <a:lstStyle/>
        <a:p>
          <a:endParaRPr kumimoji="1" lang="ja-JP" altLang="en-US" sz="1300"/>
        </a:p>
      </dgm:t>
    </dgm:pt>
    <dgm:pt modelId="{89BB8FAA-C4B6-4768-A497-B6ADDEC8797D}" type="sibTrans" cxnId="{A60D86AB-02B4-40B4-B9AE-7A75970879C5}">
      <dgm:prSet/>
      <dgm:spPr/>
      <dgm:t>
        <a:bodyPr/>
        <a:lstStyle/>
        <a:p>
          <a:endParaRPr kumimoji="1" lang="ja-JP" altLang="en-US" sz="1300"/>
        </a:p>
      </dgm:t>
    </dgm:pt>
    <dgm:pt modelId="{330D6BBD-5DFC-4445-B3DC-9E39D0337B7C}">
      <dgm:prSet phldrT="[テキスト]" custT="1"/>
      <dgm:spPr>
        <a:solidFill>
          <a:schemeClr val="accent6">
            <a:lumMod val="20000"/>
            <a:lumOff val="80000"/>
            <a:alpha val="90000"/>
          </a:schemeClr>
        </a:solidFill>
      </dgm:spPr>
      <dgm:t>
        <a:bodyPr/>
        <a:lstStyle/>
        <a:p>
          <a:r>
            <a:rPr kumimoji="1" lang="ja-JP" altLang="en-US" sz="1300" dirty="0"/>
            <a:t>圏域内の障がい児通所支援事業所及び</a:t>
          </a:r>
          <a:r>
            <a:rPr kumimoji="1" lang="ja-JP" altLang="en-US" sz="1300" u="none" dirty="0"/>
            <a:t>学校</a:t>
          </a:r>
          <a:r>
            <a:rPr kumimoji="1" lang="ja-JP" altLang="en-US" sz="1300" dirty="0"/>
            <a:t>に対して訪問等の手法により助言を行う。</a:t>
          </a:r>
        </a:p>
      </dgm:t>
    </dgm:pt>
    <dgm:pt modelId="{D561FF16-1E5C-4F94-A061-B7B62EC51278}" type="parTrans" cxnId="{03279A8A-7A78-469A-A906-09090145DE2B}">
      <dgm:prSet/>
      <dgm:spPr/>
      <dgm:t>
        <a:bodyPr/>
        <a:lstStyle/>
        <a:p>
          <a:endParaRPr kumimoji="1" lang="ja-JP" altLang="en-US"/>
        </a:p>
      </dgm:t>
    </dgm:pt>
    <dgm:pt modelId="{2DCCDF10-56CB-45EF-82B3-8ED1536D9AF3}" type="sibTrans" cxnId="{03279A8A-7A78-469A-A906-09090145DE2B}">
      <dgm:prSet/>
      <dgm:spPr/>
      <dgm:t>
        <a:bodyPr/>
        <a:lstStyle/>
        <a:p>
          <a:endParaRPr kumimoji="1" lang="ja-JP" altLang="en-US"/>
        </a:p>
      </dgm:t>
    </dgm:pt>
    <dgm:pt modelId="{9510574E-E38A-4567-854A-7171911F1797}">
      <dgm:prSet phldrT="[テキスト]" custT="1"/>
      <dgm:spPr/>
      <dgm:t>
        <a:bodyPr/>
        <a:lstStyle/>
        <a:p>
          <a:r>
            <a:rPr kumimoji="1" lang="ja-JP" altLang="en-US" sz="1300" dirty="0"/>
            <a:t>リーディングスタッフ支援教育の推進のため、府立支援学校の教員が地域の小・中学校等への巡回相談活動を行う。</a:t>
          </a:r>
        </a:p>
      </dgm:t>
    </dgm:pt>
    <dgm:pt modelId="{C7A9DB96-47C8-48DB-8558-85EF14460A03}" type="parTrans" cxnId="{E2DCF2F3-6194-4E2D-A4F0-7B33D91401FE}">
      <dgm:prSet/>
      <dgm:spPr/>
      <dgm:t>
        <a:bodyPr/>
        <a:lstStyle/>
        <a:p>
          <a:endParaRPr kumimoji="1" lang="ja-JP" altLang="en-US"/>
        </a:p>
      </dgm:t>
    </dgm:pt>
    <dgm:pt modelId="{761414DB-5A52-476B-A651-A28C4257C45E}" type="sibTrans" cxnId="{E2DCF2F3-6194-4E2D-A4F0-7B33D91401FE}">
      <dgm:prSet/>
      <dgm:spPr/>
      <dgm:t>
        <a:bodyPr/>
        <a:lstStyle/>
        <a:p>
          <a:endParaRPr kumimoji="1" lang="ja-JP" altLang="en-US"/>
        </a:p>
      </dgm:t>
    </dgm:pt>
    <dgm:pt modelId="{87DFFFFA-BD6C-4399-81B0-64EA0E60FDE8}" type="pres">
      <dgm:prSet presAssocID="{5CF58166-469F-4868-AEDB-D642D19C84A9}" presName="Name0" presStyleCnt="0">
        <dgm:presLayoutVars>
          <dgm:dir/>
          <dgm:animLvl val="lvl"/>
          <dgm:resizeHandles val="exact"/>
        </dgm:presLayoutVars>
      </dgm:prSet>
      <dgm:spPr/>
    </dgm:pt>
    <dgm:pt modelId="{FDA66D38-D9E1-4BFE-A9BA-2C852D8D8087}" type="pres">
      <dgm:prSet presAssocID="{B0A7C275-0081-4288-9339-396A0ADCD7DC}" presName="composite" presStyleCnt="0"/>
      <dgm:spPr/>
    </dgm:pt>
    <dgm:pt modelId="{57A6E5FE-927E-4B91-98F3-AFD67DA59E70}" type="pres">
      <dgm:prSet presAssocID="{B0A7C275-0081-4288-9339-396A0ADCD7DC}" presName="parTx" presStyleLbl="alignNode1" presStyleIdx="0" presStyleCnt="4">
        <dgm:presLayoutVars>
          <dgm:chMax val="0"/>
          <dgm:chPref val="0"/>
          <dgm:bulletEnabled val="1"/>
        </dgm:presLayoutVars>
      </dgm:prSet>
      <dgm:spPr/>
    </dgm:pt>
    <dgm:pt modelId="{4EB55C6B-1633-41A6-8D49-A8F0D21EFD36}" type="pres">
      <dgm:prSet presAssocID="{B0A7C275-0081-4288-9339-396A0ADCD7DC}" presName="desTx" presStyleLbl="alignAccFollowNode1" presStyleIdx="0" presStyleCnt="4">
        <dgm:presLayoutVars>
          <dgm:bulletEnabled val="1"/>
        </dgm:presLayoutVars>
      </dgm:prSet>
      <dgm:spPr/>
    </dgm:pt>
    <dgm:pt modelId="{0FBD3B31-65FD-4A0B-9146-1156AA5EB9FC}" type="pres">
      <dgm:prSet presAssocID="{3B879AA5-6983-4B14-BFBB-BB26941261AC}" presName="space" presStyleCnt="0"/>
      <dgm:spPr/>
    </dgm:pt>
    <dgm:pt modelId="{DBAF8B44-F1FA-4C31-B6D7-E70CF4759FB4}" type="pres">
      <dgm:prSet presAssocID="{14F16C9A-F04C-40CD-BBDE-330F409B0510}" presName="composite" presStyleCnt="0"/>
      <dgm:spPr/>
    </dgm:pt>
    <dgm:pt modelId="{94452842-12BF-49F0-BB12-E1CC70078AFC}" type="pres">
      <dgm:prSet presAssocID="{14F16C9A-F04C-40CD-BBDE-330F409B0510}" presName="parTx" presStyleLbl="alignNode1" presStyleIdx="1" presStyleCnt="4">
        <dgm:presLayoutVars>
          <dgm:chMax val="0"/>
          <dgm:chPref val="0"/>
          <dgm:bulletEnabled val="1"/>
        </dgm:presLayoutVars>
      </dgm:prSet>
      <dgm:spPr/>
    </dgm:pt>
    <dgm:pt modelId="{473C9963-02B3-47ED-B13D-CED9F3075C88}" type="pres">
      <dgm:prSet presAssocID="{14F16C9A-F04C-40CD-BBDE-330F409B0510}" presName="desTx" presStyleLbl="alignAccFollowNode1" presStyleIdx="1" presStyleCnt="4">
        <dgm:presLayoutVars>
          <dgm:bulletEnabled val="1"/>
        </dgm:presLayoutVars>
      </dgm:prSet>
      <dgm:spPr/>
    </dgm:pt>
    <dgm:pt modelId="{782948A0-37DD-4643-9A2A-C78422E07CFA}" type="pres">
      <dgm:prSet presAssocID="{99660683-6A28-47F5-8CBD-3317B68AFC10}" presName="space" presStyleCnt="0"/>
      <dgm:spPr/>
    </dgm:pt>
    <dgm:pt modelId="{3E192ADC-A6E0-4C07-8EEC-6D3A5485A613}" type="pres">
      <dgm:prSet presAssocID="{F8E0103D-9986-4E6A-8E42-61CE62663B16}" presName="composite" presStyleCnt="0"/>
      <dgm:spPr/>
    </dgm:pt>
    <dgm:pt modelId="{42D11BF9-8596-4F88-BFF8-F783DDA7C9AF}" type="pres">
      <dgm:prSet presAssocID="{F8E0103D-9986-4E6A-8E42-61CE62663B16}" presName="parTx" presStyleLbl="alignNode1" presStyleIdx="2" presStyleCnt="4" custLinFactNeighborY="452">
        <dgm:presLayoutVars>
          <dgm:chMax val="0"/>
          <dgm:chPref val="0"/>
          <dgm:bulletEnabled val="1"/>
        </dgm:presLayoutVars>
      </dgm:prSet>
      <dgm:spPr/>
    </dgm:pt>
    <dgm:pt modelId="{BB644C67-186C-4309-9768-C072405326C3}" type="pres">
      <dgm:prSet presAssocID="{F8E0103D-9986-4E6A-8E42-61CE62663B16}" presName="desTx" presStyleLbl="alignAccFollowNode1" presStyleIdx="2" presStyleCnt="4">
        <dgm:presLayoutVars>
          <dgm:bulletEnabled val="1"/>
        </dgm:presLayoutVars>
      </dgm:prSet>
      <dgm:spPr/>
    </dgm:pt>
    <dgm:pt modelId="{340DD83B-74B5-4951-B74B-9811B61AAC60}" type="pres">
      <dgm:prSet presAssocID="{83C2312D-78AC-41C4-B255-952AA2428C7A}" presName="space" presStyleCnt="0"/>
      <dgm:spPr/>
    </dgm:pt>
    <dgm:pt modelId="{B82C69B8-3310-4C9A-AAB5-C19E19626872}" type="pres">
      <dgm:prSet presAssocID="{12086920-F918-468A-BE23-138CC5CA3ACE}" presName="composite" presStyleCnt="0"/>
      <dgm:spPr/>
    </dgm:pt>
    <dgm:pt modelId="{3A39C751-E64E-4521-8E20-2776F287C47E}" type="pres">
      <dgm:prSet presAssocID="{12086920-F918-468A-BE23-138CC5CA3ACE}" presName="parTx" presStyleLbl="alignNode1" presStyleIdx="3" presStyleCnt="4">
        <dgm:presLayoutVars>
          <dgm:chMax val="0"/>
          <dgm:chPref val="0"/>
          <dgm:bulletEnabled val="1"/>
        </dgm:presLayoutVars>
      </dgm:prSet>
      <dgm:spPr/>
    </dgm:pt>
    <dgm:pt modelId="{ACF7CB99-A8A8-42D4-9430-CED75A2F7EAE}" type="pres">
      <dgm:prSet presAssocID="{12086920-F918-468A-BE23-138CC5CA3ACE}" presName="desTx" presStyleLbl="alignAccFollowNode1" presStyleIdx="3" presStyleCnt="4">
        <dgm:presLayoutVars>
          <dgm:bulletEnabled val="1"/>
        </dgm:presLayoutVars>
      </dgm:prSet>
      <dgm:spPr/>
    </dgm:pt>
  </dgm:ptLst>
  <dgm:cxnLst>
    <dgm:cxn modelId="{3D997F05-E031-4EC6-A07E-3837B3D9C1A9}" type="presOf" srcId="{6225DDEA-9208-4362-B8E1-011F9C1FBC8D}" destId="{BB644C67-186C-4309-9768-C072405326C3}" srcOrd="0" destOrd="0" presId="urn:microsoft.com/office/officeart/2005/8/layout/hList1"/>
    <dgm:cxn modelId="{FB0EC908-2205-4941-8FDD-4063338D0B8E}" srcId="{12086920-F918-468A-BE23-138CC5CA3ACE}" destId="{AEE0ABA2-ED13-4F2B-A3ED-8BD4FBF6B7E3}" srcOrd="2" destOrd="0" parTransId="{FEFF2746-BE21-4370-8D62-2A61BED7E82F}" sibTransId="{D4C504CE-66C7-4DCB-87FA-EAAFCD817FBE}"/>
    <dgm:cxn modelId="{163E4B0B-EFC7-4811-A6D7-ABB814CDA3ED}" type="presOf" srcId="{83F8BD82-03BF-424F-A1CC-CEFC3F81DBB0}" destId="{ACF7CB99-A8A8-42D4-9430-CED75A2F7EAE}" srcOrd="0" destOrd="0" presId="urn:microsoft.com/office/officeart/2005/8/layout/hList1"/>
    <dgm:cxn modelId="{B64E6712-232E-4553-AFE7-0DA85D566B4B}" type="presOf" srcId="{7169C39D-ABFE-416C-8D7C-1E1660BAAC24}" destId="{4EB55C6B-1633-41A6-8D49-A8F0D21EFD36}" srcOrd="0" destOrd="2" presId="urn:microsoft.com/office/officeart/2005/8/layout/hList1"/>
    <dgm:cxn modelId="{1316151A-4C13-48A6-8081-36A51F8FF5A3}" type="presOf" srcId="{14F16C9A-F04C-40CD-BBDE-330F409B0510}" destId="{94452842-12BF-49F0-BB12-E1CC70078AFC}" srcOrd="0" destOrd="0" presId="urn:microsoft.com/office/officeart/2005/8/layout/hList1"/>
    <dgm:cxn modelId="{C8A8F81B-0C41-4FF9-A09D-0BC294A1C792}" type="presOf" srcId="{12086920-F918-468A-BE23-138CC5CA3ACE}" destId="{3A39C751-E64E-4521-8E20-2776F287C47E}" srcOrd="0" destOrd="0" presId="urn:microsoft.com/office/officeart/2005/8/layout/hList1"/>
    <dgm:cxn modelId="{521A0F1E-CAE2-4E8F-AFBB-4324322E670F}" srcId="{5CF58166-469F-4868-AEDB-D642D19C84A9}" destId="{B0A7C275-0081-4288-9339-396A0ADCD7DC}" srcOrd="0" destOrd="0" parTransId="{BB3C2475-1CC7-47DE-848E-12C62A45B2EF}" sibTransId="{3B879AA5-6983-4B14-BFBB-BB26941261AC}"/>
    <dgm:cxn modelId="{AC15D31E-8402-47D6-8B3E-8464B6E54484}" type="presOf" srcId="{5CB06ADA-EF9D-4774-9E60-D2680EA39BB2}" destId="{4EB55C6B-1633-41A6-8D49-A8F0D21EFD36}" srcOrd="0" destOrd="0" presId="urn:microsoft.com/office/officeart/2005/8/layout/hList1"/>
    <dgm:cxn modelId="{A3CE3F25-13AC-4835-BA58-739FB88D05F7}" srcId="{B0A7C275-0081-4288-9339-396A0ADCD7DC}" destId="{7169C39D-ABFE-416C-8D7C-1E1660BAAC24}" srcOrd="2" destOrd="0" parTransId="{CA799A96-D45F-4A18-9619-CD0B5AFFD2FE}" sibTransId="{3381F767-3BB5-4541-995A-4E7D81CFD8FA}"/>
    <dgm:cxn modelId="{FEA9975D-F05B-4923-9B4F-C07F8773E8E1}" srcId="{5CF58166-469F-4868-AEDB-D642D19C84A9}" destId="{12086920-F918-468A-BE23-138CC5CA3ACE}" srcOrd="3" destOrd="0" parTransId="{1C0EBA18-7492-4C53-A4BA-8A00E82A742D}" sibTransId="{3A6D82BB-0A43-4F71-9715-485BB4A41623}"/>
    <dgm:cxn modelId="{9FD8C45E-F89A-4A55-9B68-AC752D7DB0CD}" srcId="{5CF58166-469F-4868-AEDB-D642D19C84A9}" destId="{14F16C9A-F04C-40CD-BBDE-330F409B0510}" srcOrd="1" destOrd="0" parTransId="{83F53C53-B615-40F7-9CD7-DE7B300417D5}" sibTransId="{99660683-6A28-47F5-8CBD-3317B68AFC10}"/>
    <dgm:cxn modelId="{860D1D4E-C4D0-43EA-8C80-63A9056F5A5B}" type="presOf" srcId="{330D6BBD-5DFC-4445-B3DC-9E39D0337B7C}" destId="{ACF7CB99-A8A8-42D4-9430-CED75A2F7EAE}" srcOrd="0" destOrd="1" presId="urn:microsoft.com/office/officeart/2005/8/layout/hList1"/>
    <dgm:cxn modelId="{5259E67E-1017-47AE-9B64-63BB340BDD09}" type="presOf" srcId="{B0A7C275-0081-4288-9339-396A0ADCD7DC}" destId="{57A6E5FE-927E-4B91-98F3-AFD67DA59E70}" srcOrd="0" destOrd="0" presId="urn:microsoft.com/office/officeart/2005/8/layout/hList1"/>
    <dgm:cxn modelId="{03279A8A-7A78-469A-A906-09090145DE2B}" srcId="{12086920-F918-468A-BE23-138CC5CA3ACE}" destId="{330D6BBD-5DFC-4445-B3DC-9E39D0337B7C}" srcOrd="1" destOrd="0" parTransId="{D561FF16-1E5C-4F94-A061-B7B62EC51278}" sibTransId="{2DCCDF10-56CB-45EF-82B3-8ED1536D9AF3}"/>
    <dgm:cxn modelId="{CB1B7AA3-A715-4AAE-84E7-5CBE0C26AF6A}" type="presOf" srcId="{7A0998CE-D201-4510-96A1-8DE4EA75941D}" destId="{4EB55C6B-1633-41A6-8D49-A8F0D21EFD36}" srcOrd="0" destOrd="1" presId="urn:microsoft.com/office/officeart/2005/8/layout/hList1"/>
    <dgm:cxn modelId="{2218D8A8-7ACA-4C06-BB5C-390752FDF6C5}" srcId="{12086920-F918-468A-BE23-138CC5CA3ACE}" destId="{83F8BD82-03BF-424F-A1CC-CEFC3F81DBB0}" srcOrd="0" destOrd="0" parTransId="{33F70A76-19F3-4E22-B93D-7324817BEBA6}" sibTransId="{3016DDEC-011D-4340-B70C-B310964D4953}"/>
    <dgm:cxn modelId="{A60D86AB-02B4-40B4-B9AE-7A75970879C5}" srcId="{F8E0103D-9986-4E6A-8E42-61CE62663B16}" destId="{BD5ADC21-B1A1-4134-AC59-1F8A1602960A}" srcOrd="1" destOrd="0" parTransId="{FD50C0CF-D088-4A11-AD9F-E503231A5257}" sibTransId="{89BB8FAA-C4B6-4768-A497-B6ADDEC8797D}"/>
    <dgm:cxn modelId="{BCA66DB2-E2ED-492F-B0AE-953F7A389ACC}" srcId="{5CF58166-469F-4868-AEDB-D642D19C84A9}" destId="{F8E0103D-9986-4E6A-8E42-61CE62663B16}" srcOrd="2" destOrd="0" parTransId="{C2AA6739-98FD-4D4E-AF9E-BC8C3AFF16FD}" sibTransId="{83C2312D-78AC-41C4-B255-952AA2428C7A}"/>
    <dgm:cxn modelId="{418BEABC-765B-414B-8CAF-54B76A877ECA}" type="presOf" srcId="{C8135A0C-F2EC-4A82-89A6-AAD323CBA373}" destId="{473C9963-02B3-47ED-B13D-CED9F3075C88}" srcOrd="0" destOrd="0" presId="urn:microsoft.com/office/officeart/2005/8/layout/hList1"/>
    <dgm:cxn modelId="{FC7F1CC3-0D2D-442B-9929-92D367F68E9B}" srcId="{F8E0103D-9986-4E6A-8E42-61CE62663B16}" destId="{6225DDEA-9208-4362-B8E1-011F9C1FBC8D}" srcOrd="0" destOrd="0" parTransId="{97FBECDD-D248-407B-BDD4-6B4D90DEF2C0}" sibTransId="{750D9341-4299-4346-9D8D-BFE2C25D00D6}"/>
    <dgm:cxn modelId="{21F0FCC9-307B-4083-82A0-8E8BBAD90E6E}" type="presOf" srcId="{AEE0ABA2-ED13-4F2B-A3ED-8BD4FBF6B7E3}" destId="{ACF7CB99-A8A8-42D4-9430-CED75A2F7EAE}" srcOrd="0" destOrd="2" presId="urn:microsoft.com/office/officeart/2005/8/layout/hList1"/>
    <dgm:cxn modelId="{79032DD5-D37E-48C0-BEF8-200EE91C6699}" type="presOf" srcId="{5CF58166-469F-4868-AEDB-D642D19C84A9}" destId="{87DFFFFA-BD6C-4399-81B0-64EA0E60FDE8}" srcOrd="0" destOrd="0" presId="urn:microsoft.com/office/officeart/2005/8/layout/hList1"/>
    <dgm:cxn modelId="{BD67B8D6-29E2-4D5F-A32E-13D7D90367A8}" srcId="{14F16C9A-F04C-40CD-BBDE-330F409B0510}" destId="{C8135A0C-F2EC-4A82-89A6-AAD323CBA373}" srcOrd="0" destOrd="0" parTransId="{5FF76468-A53A-4B0C-BFFA-1AA4397DF005}" sibTransId="{3D78D771-42AD-4F0E-A6DF-AC8F1DD1F484}"/>
    <dgm:cxn modelId="{8B0B31DE-A293-4AC0-9621-E2E5C7F8AA53}" srcId="{B0A7C275-0081-4288-9339-396A0ADCD7DC}" destId="{5CB06ADA-EF9D-4774-9E60-D2680EA39BB2}" srcOrd="0" destOrd="0" parTransId="{C6663C46-E6E7-484F-92D5-E911DA307D03}" sibTransId="{B373B41F-B30D-4198-9535-7E72A1163FF0}"/>
    <dgm:cxn modelId="{13426EE1-C63B-414E-9F8D-4C9B725B990D}" type="presOf" srcId="{BD5ADC21-B1A1-4134-AC59-1F8A1602960A}" destId="{BB644C67-186C-4309-9768-C072405326C3}" srcOrd="0" destOrd="1" presId="urn:microsoft.com/office/officeart/2005/8/layout/hList1"/>
    <dgm:cxn modelId="{63DABCEF-FFE3-4ED6-8476-DB6188A4D064}" srcId="{B0A7C275-0081-4288-9339-396A0ADCD7DC}" destId="{7A0998CE-D201-4510-96A1-8DE4EA75941D}" srcOrd="1" destOrd="0" parTransId="{74E8E241-65C2-4AD5-96EB-DD05A3BC7D13}" sibTransId="{5ED3C554-2974-4E56-B6AA-53EF7AB8C967}"/>
    <dgm:cxn modelId="{9B70F3F1-7AD7-4D74-9E92-B93075ED193A}" type="presOf" srcId="{F8E0103D-9986-4E6A-8E42-61CE62663B16}" destId="{42D11BF9-8596-4F88-BFF8-F783DDA7C9AF}" srcOrd="0" destOrd="0" presId="urn:microsoft.com/office/officeart/2005/8/layout/hList1"/>
    <dgm:cxn modelId="{E2DCF2F3-6194-4E2D-A4F0-7B33D91401FE}" srcId="{14F16C9A-F04C-40CD-BBDE-330F409B0510}" destId="{9510574E-E38A-4567-854A-7171911F1797}" srcOrd="1" destOrd="0" parTransId="{C7A9DB96-47C8-48DB-8558-85EF14460A03}" sibTransId="{761414DB-5A52-476B-A651-A28C4257C45E}"/>
    <dgm:cxn modelId="{455C65F5-5FDE-4AD5-8A41-6312A16DFEF2}" type="presOf" srcId="{9510574E-E38A-4567-854A-7171911F1797}" destId="{473C9963-02B3-47ED-B13D-CED9F3075C88}" srcOrd="0" destOrd="1" presId="urn:microsoft.com/office/officeart/2005/8/layout/hList1"/>
    <dgm:cxn modelId="{E2216E14-D136-407A-AC82-0D71B7005214}" type="presParOf" srcId="{87DFFFFA-BD6C-4399-81B0-64EA0E60FDE8}" destId="{FDA66D38-D9E1-4BFE-A9BA-2C852D8D8087}" srcOrd="0" destOrd="0" presId="urn:microsoft.com/office/officeart/2005/8/layout/hList1"/>
    <dgm:cxn modelId="{AF971BE2-F5E1-44A7-B67A-A52DB7A4E6ED}" type="presParOf" srcId="{FDA66D38-D9E1-4BFE-A9BA-2C852D8D8087}" destId="{57A6E5FE-927E-4B91-98F3-AFD67DA59E70}" srcOrd="0" destOrd="0" presId="urn:microsoft.com/office/officeart/2005/8/layout/hList1"/>
    <dgm:cxn modelId="{01385AED-2354-4670-8A76-F10467F687D0}" type="presParOf" srcId="{FDA66D38-D9E1-4BFE-A9BA-2C852D8D8087}" destId="{4EB55C6B-1633-41A6-8D49-A8F0D21EFD36}" srcOrd="1" destOrd="0" presId="urn:microsoft.com/office/officeart/2005/8/layout/hList1"/>
    <dgm:cxn modelId="{6116AC6E-753C-4D75-8222-D356A115599D}" type="presParOf" srcId="{87DFFFFA-BD6C-4399-81B0-64EA0E60FDE8}" destId="{0FBD3B31-65FD-4A0B-9146-1156AA5EB9FC}" srcOrd="1" destOrd="0" presId="urn:microsoft.com/office/officeart/2005/8/layout/hList1"/>
    <dgm:cxn modelId="{AC38C2AC-2495-46A6-B6AA-6AA7DD633D76}" type="presParOf" srcId="{87DFFFFA-BD6C-4399-81B0-64EA0E60FDE8}" destId="{DBAF8B44-F1FA-4C31-B6D7-E70CF4759FB4}" srcOrd="2" destOrd="0" presId="urn:microsoft.com/office/officeart/2005/8/layout/hList1"/>
    <dgm:cxn modelId="{0A5A1747-98D9-4681-8A5C-985920DF5474}" type="presParOf" srcId="{DBAF8B44-F1FA-4C31-B6D7-E70CF4759FB4}" destId="{94452842-12BF-49F0-BB12-E1CC70078AFC}" srcOrd="0" destOrd="0" presId="urn:microsoft.com/office/officeart/2005/8/layout/hList1"/>
    <dgm:cxn modelId="{BE976C1C-BDC9-45D9-8E5C-4EAE9660EC19}" type="presParOf" srcId="{DBAF8B44-F1FA-4C31-B6D7-E70CF4759FB4}" destId="{473C9963-02B3-47ED-B13D-CED9F3075C88}" srcOrd="1" destOrd="0" presId="urn:microsoft.com/office/officeart/2005/8/layout/hList1"/>
    <dgm:cxn modelId="{29F87071-C3C4-4C08-84D9-3FDBD50B66C4}" type="presParOf" srcId="{87DFFFFA-BD6C-4399-81B0-64EA0E60FDE8}" destId="{782948A0-37DD-4643-9A2A-C78422E07CFA}" srcOrd="3" destOrd="0" presId="urn:microsoft.com/office/officeart/2005/8/layout/hList1"/>
    <dgm:cxn modelId="{C9175F31-A34A-45FD-A09D-8CA6C9C4AA88}" type="presParOf" srcId="{87DFFFFA-BD6C-4399-81B0-64EA0E60FDE8}" destId="{3E192ADC-A6E0-4C07-8EEC-6D3A5485A613}" srcOrd="4" destOrd="0" presId="urn:microsoft.com/office/officeart/2005/8/layout/hList1"/>
    <dgm:cxn modelId="{69C1EE4B-842A-4C63-BB78-EA40BC6A3F35}" type="presParOf" srcId="{3E192ADC-A6E0-4C07-8EEC-6D3A5485A613}" destId="{42D11BF9-8596-4F88-BFF8-F783DDA7C9AF}" srcOrd="0" destOrd="0" presId="urn:microsoft.com/office/officeart/2005/8/layout/hList1"/>
    <dgm:cxn modelId="{1BC7260A-E4E0-46CB-9DF3-15758BBAFD08}" type="presParOf" srcId="{3E192ADC-A6E0-4C07-8EEC-6D3A5485A613}" destId="{BB644C67-186C-4309-9768-C072405326C3}" srcOrd="1" destOrd="0" presId="urn:microsoft.com/office/officeart/2005/8/layout/hList1"/>
    <dgm:cxn modelId="{89CC0A6D-EB63-402C-B73E-116CEB2A59B5}" type="presParOf" srcId="{87DFFFFA-BD6C-4399-81B0-64EA0E60FDE8}" destId="{340DD83B-74B5-4951-B74B-9811B61AAC60}" srcOrd="5" destOrd="0" presId="urn:microsoft.com/office/officeart/2005/8/layout/hList1"/>
    <dgm:cxn modelId="{FF46F6B1-30BA-4FA7-A420-3C6B05F38CFC}" type="presParOf" srcId="{87DFFFFA-BD6C-4399-81B0-64EA0E60FDE8}" destId="{B82C69B8-3310-4C9A-AAB5-C19E19626872}" srcOrd="6" destOrd="0" presId="urn:microsoft.com/office/officeart/2005/8/layout/hList1"/>
    <dgm:cxn modelId="{F9378595-9962-47CB-BCF9-B36A52EBE725}" type="presParOf" srcId="{B82C69B8-3310-4C9A-AAB5-C19E19626872}" destId="{3A39C751-E64E-4521-8E20-2776F287C47E}" srcOrd="0" destOrd="0" presId="urn:microsoft.com/office/officeart/2005/8/layout/hList1"/>
    <dgm:cxn modelId="{F87BF01F-DD48-4D79-975C-6357B19F91CD}" type="presParOf" srcId="{B82C69B8-3310-4C9A-AAB5-C19E19626872}" destId="{ACF7CB99-A8A8-42D4-9430-CED75A2F7EA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327ECE-516C-4CA6-A3F1-CFA0F7B1F864}"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kumimoji="1" lang="ja-JP" altLang="en-US"/>
        </a:p>
      </dgm:t>
    </dgm:pt>
    <dgm:pt modelId="{99373786-E66B-4134-8ACD-1EC895C3A323}">
      <dgm:prSet phldrT="[テキスト]"/>
      <dgm:spPr/>
      <dgm:t>
        <a:bodyPr/>
        <a:lstStyle/>
        <a:p>
          <a:r>
            <a:rPr kumimoji="1" lang="ja-JP" altLang="en-US" b="1" dirty="0"/>
            <a:t>地域支援マネジャーは、児童発達支援センターが市町村域の中核機能の発揮を支援するとともに、　　　困難事例等の支援を行う</a:t>
          </a:r>
        </a:p>
      </dgm:t>
    </dgm:pt>
    <dgm:pt modelId="{6F246644-1768-49D2-9DFE-A00A8A2C44D0}" type="parTrans" cxnId="{B5593536-09B0-4E70-8A79-433BA3766F12}">
      <dgm:prSet/>
      <dgm:spPr/>
      <dgm:t>
        <a:bodyPr/>
        <a:lstStyle/>
        <a:p>
          <a:endParaRPr kumimoji="1" lang="ja-JP" altLang="en-US" b="1"/>
        </a:p>
      </dgm:t>
    </dgm:pt>
    <dgm:pt modelId="{566839A9-00A6-4919-AC56-56E8B59AF336}" type="sibTrans" cxnId="{B5593536-09B0-4E70-8A79-433BA3766F12}">
      <dgm:prSet/>
      <dgm:spPr/>
      <dgm:t>
        <a:bodyPr/>
        <a:lstStyle/>
        <a:p>
          <a:endParaRPr kumimoji="1" lang="ja-JP" altLang="en-US" b="1"/>
        </a:p>
      </dgm:t>
    </dgm:pt>
    <dgm:pt modelId="{9B154C51-0180-41A7-BECC-497C7556137C}">
      <dgm:prSet/>
      <dgm:spPr/>
      <dgm:t>
        <a:bodyPr/>
        <a:lstStyle/>
        <a:p>
          <a:r>
            <a:rPr kumimoji="1" lang="ja-JP" altLang="en-US" b="1" dirty="0"/>
            <a:t>発達支援拠点を機関コンサルテーション特化型の発達障がい者支援センターとして指定する</a:t>
          </a:r>
        </a:p>
      </dgm:t>
    </dgm:pt>
    <dgm:pt modelId="{7FE9DD1A-1366-44A7-90BE-6E03A05FE389}" type="parTrans" cxnId="{88FEB729-C6FF-4E99-9939-572C98E52355}">
      <dgm:prSet/>
      <dgm:spPr/>
      <dgm:t>
        <a:bodyPr/>
        <a:lstStyle/>
        <a:p>
          <a:endParaRPr kumimoji="1" lang="ja-JP" altLang="en-US" b="1"/>
        </a:p>
      </dgm:t>
    </dgm:pt>
    <dgm:pt modelId="{CBB20A16-22FA-4C21-8767-BACA38BE25F1}" type="sibTrans" cxnId="{88FEB729-C6FF-4E99-9939-572C98E52355}">
      <dgm:prSet/>
      <dgm:spPr/>
      <dgm:t>
        <a:bodyPr/>
        <a:lstStyle/>
        <a:p>
          <a:endParaRPr kumimoji="1" lang="ja-JP" altLang="en-US" b="1"/>
        </a:p>
      </dgm:t>
    </dgm:pt>
    <dgm:pt modelId="{3F3CAD71-1C5E-4796-B96A-20A95058EE03}">
      <dgm:prSet/>
      <dgm:spPr/>
      <dgm:t>
        <a:bodyPr/>
        <a:lstStyle/>
        <a:p>
          <a:r>
            <a:rPr kumimoji="1" lang="ja-JP" altLang="en-US" b="1" dirty="0"/>
            <a:t>センターの地域支援機能（機関支援）を担う地域支援マネジャーを配置する</a:t>
          </a:r>
          <a:endParaRPr kumimoji="1" lang="en-US" altLang="ja-JP" b="1" dirty="0"/>
        </a:p>
      </dgm:t>
    </dgm:pt>
    <dgm:pt modelId="{0EE7FEB1-BDB9-4964-B3D5-D7314AFA5132}" type="parTrans" cxnId="{6558EB13-0FAA-4AA4-A1A9-24D607D23042}">
      <dgm:prSet/>
      <dgm:spPr/>
      <dgm:t>
        <a:bodyPr/>
        <a:lstStyle/>
        <a:p>
          <a:endParaRPr kumimoji="1" lang="ja-JP" altLang="en-US" b="1"/>
        </a:p>
      </dgm:t>
    </dgm:pt>
    <dgm:pt modelId="{BAB8C42C-2F7A-4263-8EA8-488D69F2EAC6}" type="sibTrans" cxnId="{6558EB13-0FAA-4AA4-A1A9-24D607D23042}">
      <dgm:prSet/>
      <dgm:spPr/>
      <dgm:t>
        <a:bodyPr/>
        <a:lstStyle/>
        <a:p>
          <a:endParaRPr kumimoji="1" lang="ja-JP" altLang="en-US" b="1"/>
        </a:p>
      </dgm:t>
    </dgm:pt>
    <dgm:pt modelId="{EA07060A-6C40-4D71-9368-D3BD6476E8EC}">
      <dgm:prSet/>
      <dgm:spPr/>
      <dgm:t>
        <a:bodyPr/>
        <a:lstStyle/>
        <a:p>
          <a:r>
            <a:rPr kumimoji="1" lang="ja-JP" altLang="en-US" b="1" dirty="0"/>
            <a:t>拠点及びアクトおおさかに配置する地域支援マネジャーで「地域支援体制マネジメントチーム」を構成し、連携強化を図ることで、それぞれの強み活かした相乗効果のある支援を行う</a:t>
          </a:r>
        </a:p>
      </dgm:t>
    </dgm:pt>
    <dgm:pt modelId="{CA4BBC26-22A8-401F-A154-F82C234AEDF0}" type="parTrans" cxnId="{A5DD6A85-EB8B-4EA5-8B5F-31999FD6308A}">
      <dgm:prSet/>
      <dgm:spPr/>
      <dgm:t>
        <a:bodyPr/>
        <a:lstStyle/>
        <a:p>
          <a:endParaRPr kumimoji="1" lang="ja-JP" altLang="en-US" b="1"/>
        </a:p>
      </dgm:t>
    </dgm:pt>
    <dgm:pt modelId="{1B998F16-977E-4865-BAF3-5CF90A90B882}" type="sibTrans" cxnId="{A5DD6A85-EB8B-4EA5-8B5F-31999FD6308A}">
      <dgm:prSet/>
      <dgm:spPr/>
      <dgm:t>
        <a:bodyPr/>
        <a:lstStyle/>
        <a:p>
          <a:endParaRPr kumimoji="1" lang="ja-JP" altLang="en-US" b="1"/>
        </a:p>
      </dgm:t>
    </dgm:pt>
    <dgm:pt modelId="{CAD72FBA-EA68-49E6-8DF5-3DDCFA39FC77}" type="pres">
      <dgm:prSet presAssocID="{EB327ECE-516C-4CA6-A3F1-CFA0F7B1F864}" presName="Name0" presStyleCnt="0">
        <dgm:presLayoutVars>
          <dgm:dir/>
          <dgm:animLvl val="lvl"/>
          <dgm:resizeHandles val="exact"/>
        </dgm:presLayoutVars>
      </dgm:prSet>
      <dgm:spPr/>
    </dgm:pt>
    <dgm:pt modelId="{4C9C10A7-8359-4772-BD36-3D4EAEB5EB4A}" type="pres">
      <dgm:prSet presAssocID="{EA07060A-6C40-4D71-9368-D3BD6476E8EC}" presName="boxAndChildren" presStyleCnt="0"/>
      <dgm:spPr/>
    </dgm:pt>
    <dgm:pt modelId="{7648D77B-DF24-4E00-A88C-6665E316575D}" type="pres">
      <dgm:prSet presAssocID="{EA07060A-6C40-4D71-9368-D3BD6476E8EC}" presName="parentTextBox" presStyleLbl="node1" presStyleIdx="0" presStyleCnt="4"/>
      <dgm:spPr/>
    </dgm:pt>
    <dgm:pt modelId="{2D0DE15B-B975-4049-AABF-3EEF4A6E506F}" type="pres">
      <dgm:prSet presAssocID="{566839A9-00A6-4919-AC56-56E8B59AF336}" presName="sp" presStyleCnt="0"/>
      <dgm:spPr/>
    </dgm:pt>
    <dgm:pt modelId="{D4767B5D-C5FF-4AAF-A5B3-A1DC1004E69A}" type="pres">
      <dgm:prSet presAssocID="{99373786-E66B-4134-8ACD-1EC895C3A323}" presName="arrowAndChildren" presStyleCnt="0"/>
      <dgm:spPr/>
    </dgm:pt>
    <dgm:pt modelId="{E0D414F5-FCDB-4113-BFE7-8FF9BB523676}" type="pres">
      <dgm:prSet presAssocID="{99373786-E66B-4134-8ACD-1EC895C3A323}" presName="parentTextArrow" presStyleLbl="node1" presStyleIdx="1" presStyleCnt="4"/>
      <dgm:spPr/>
    </dgm:pt>
    <dgm:pt modelId="{6AFAF8C3-7E6E-4945-80A8-14DB279FB56C}" type="pres">
      <dgm:prSet presAssocID="{BAB8C42C-2F7A-4263-8EA8-488D69F2EAC6}" presName="sp" presStyleCnt="0"/>
      <dgm:spPr/>
    </dgm:pt>
    <dgm:pt modelId="{FB22A2F4-7DE3-4875-A8A3-9F16F08FD2C7}" type="pres">
      <dgm:prSet presAssocID="{3F3CAD71-1C5E-4796-B96A-20A95058EE03}" presName="arrowAndChildren" presStyleCnt="0"/>
      <dgm:spPr/>
    </dgm:pt>
    <dgm:pt modelId="{1097734E-1107-4766-A6BB-F4E032F1B345}" type="pres">
      <dgm:prSet presAssocID="{3F3CAD71-1C5E-4796-B96A-20A95058EE03}" presName="parentTextArrow" presStyleLbl="node1" presStyleIdx="2" presStyleCnt="4"/>
      <dgm:spPr/>
    </dgm:pt>
    <dgm:pt modelId="{61BEED92-2B38-496D-A017-C76F56928B46}" type="pres">
      <dgm:prSet presAssocID="{CBB20A16-22FA-4C21-8767-BACA38BE25F1}" presName="sp" presStyleCnt="0"/>
      <dgm:spPr/>
    </dgm:pt>
    <dgm:pt modelId="{4FEC73A8-261B-4080-9B0C-DA2AB799544A}" type="pres">
      <dgm:prSet presAssocID="{9B154C51-0180-41A7-BECC-497C7556137C}" presName="arrowAndChildren" presStyleCnt="0"/>
      <dgm:spPr/>
    </dgm:pt>
    <dgm:pt modelId="{E3108B67-19FA-4D53-A1A4-12BF45BD944D}" type="pres">
      <dgm:prSet presAssocID="{9B154C51-0180-41A7-BECC-497C7556137C}" presName="parentTextArrow" presStyleLbl="node1" presStyleIdx="3" presStyleCnt="4"/>
      <dgm:spPr/>
    </dgm:pt>
  </dgm:ptLst>
  <dgm:cxnLst>
    <dgm:cxn modelId="{6558EB13-0FAA-4AA4-A1A9-24D607D23042}" srcId="{EB327ECE-516C-4CA6-A3F1-CFA0F7B1F864}" destId="{3F3CAD71-1C5E-4796-B96A-20A95058EE03}" srcOrd="1" destOrd="0" parTransId="{0EE7FEB1-BDB9-4964-B3D5-D7314AFA5132}" sibTransId="{BAB8C42C-2F7A-4263-8EA8-488D69F2EAC6}"/>
    <dgm:cxn modelId="{88FEB729-C6FF-4E99-9939-572C98E52355}" srcId="{EB327ECE-516C-4CA6-A3F1-CFA0F7B1F864}" destId="{9B154C51-0180-41A7-BECC-497C7556137C}" srcOrd="0" destOrd="0" parTransId="{7FE9DD1A-1366-44A7-90BE-6E03A05FE389}" sibTransId="{CBB20A16-22FA-4C21-8767-BACA38BE25F1}"/>
    <dgm:cxn modelId="{B5593536-09B0-4E70-8A79-433BA3766F12}" srcId="{EB327ECE-516C-4CA6-A3F1-CFA0F7B1F864}" destId="{99373786-E66B-4134-8ACD-1EC895C3A323}" srcOrd="2" destOrd="0" parTransId="{6F246644-1768-49D2-9DFE-A00A8A2C44D0}" sibTransId="{566839A9-00A6-4919-AC56-56E8B59AF336}"/>
    <dgm:cxn modelId="{16052139-4144-41A7-BEF2-9DE9D3C479E4}" type="presOf" srcId="{EA07060A-6C40-4D71-9368-D3BD6476E8EC}" destId="{7648D77B-DF24-4E00-A88C-6665E316575D}" srcOrd="0" destOrd="0" presId="urn:microsoft.com/office/officeart/2005/8/layout/process4"/>
    <dgm:cxn modelId="{8CD65B44-4AC1-4086-8238-E0FF21332D85}" type="presOf" srcId="{3F3CAD71-1C5E-4796-B96A-20A95058EE03}" destId="{1097734E-1107-4766-A6BB-F4E032F1B345}" srcOrd="0" destOrd="0" presId="urn:microsoft.com/office/officeart/2005/8/layout/process4"/>
    <dgm:cxn modelId="{A5DD6A85-EB8B-4EA5-8B5F-31999FD6308A}" srcId="{EB327ECE-516C-4CA6-A3F1-CFA0F7B1F864}" destId="{EA07060A-6C40-4D71-9368-D3BD6476E8EC}" srcOrd="3" destOrd="0" parTransId="{CA4BBC26-22A8-401F-A154-F82C234AEDF0}" sibTransId="{1B998F16-977E-4865-BAF3-5CF90A90B882}"/>
    <dgm:cxn modelId="{D8EB4095-6D9D-41B2-9A75-112C06BC0587}" type="presOf" srcId="{99373786-E66B-4134-8ACD-1EC895C3A323}" destId="{E0D414F5-FCDB-4113-BFE7-8FF9BB523676}" srcOrd="0" destOrd="0" presId="urn:microsoft.com/office/officeart/2005/8/layout/process4"/>
    <dgm:cxn modelId="{4D4893DA-7662-427B-A615-E520D929DD3B}" type="presOf" srcId="{EB327ECE-516C-4CA6-A3F1-CFA0F7B1F864}" destId="{CAD72FBA-EA68-49E6-8DF5-3DDCFA39FC77}" srcOrd="0" destOrd="0" presId="urn:microsoft.com/office/officeart/2005/8/layout/process4"/>
    <dgm:cxn modelId="{C2413AF9-356A-446F-8338-A151721FD9DC}" type="presOf" srcId="{9B154C51-0180-41A7-BECC-497C7556137C}" destId="{E3108B67-19FA-4D53-A1A4-12BF45BD944D}" srcOrd="0" destOrd="0" presId="urn:microsoft.com/office/officeart/2005/8/layout/process4"/>
    <dgm:cxn modelId="{AB79ABE6-42C5-4C2C-A7DD-A880B35DF43E}" type="presParOf" srcId="{CAD72FBA-EA68-49E6-8DF5-3DDCFA39FC77}" destId="{4C9C10A7-8359-4772-BD36-3D4EAEB5EB4A}" srcOrd="0" destOrd="0" presId="urn:microsoft.com/office/officeart/2005/8/layout/process4"/>
    <dgm:cxn modelId="{E51F8DB0-4C69-40BA-8CDF-1B7D58F36707}" type="presParOf" srcId="{4C9C10A7-8359-4772-BD36-3D4EAEB5EB4A}" destId="{7648D77B-DF24-4E00-A88C-6665E316575D}" srcOrd="0" destOrd="0" presId="urn:microsoft.com/office/officeart/2005/8/layout/process4"/>
    <dgm:cxn modelId="{73857263-093D-46EE-ADDB-1E68840DEDB8}" type="presParOf" srcId="{CAD72FBA-EA68-49E6-8DF5-3DDCFA39FC77}" destId="{2D0DE15B-B975-4049-AABF-3EEF4A6E506F}" srcOrd="1" destOrd="0" presId="urn:microsoft.com/office/officeart/2005/8/layout/process4"/>
    <dgm:cxn modelId="{E43C74D6-1531-44E9-AE39-9A38C762F141}" type="presParOf" srcId="{CAD72FBA-EA68-49E6-8DF5-3DDCFA39FC77}" destId="{D4767B5D-C5FF-4AAF-A5B3-A1DC1004E69A}" srcOrd="2" destOrd="0" presId="urn:microsoft.com/office/officeart/2005/8/layout/process4"/>
    <dgm:cxn modelId="{3DA7AB7A-F533-449C-8ACF-9D59DFBB5D86}" type="presParOf" srcId="{D4767B5D-C5FF-4AAF-A5B3-A1DC1004E69A}" destId="{E0D414F5-FCDB-4113-BFE7-8FF9BB523676}" srcOrd="0" destOrd="0" presId="urn:microsoft.com/office/officeart/2005/8/layout/process4"/>
    <dgm:cxn modelId="{996CB0FB-448D-46A4-BAA3-1E28F9075AA3}" type="presParOf" srcId="{CAD72FBA-EA68-49E6-8DF5-3DDCFA39FC77}" destId="{6AFAF8C3-7E6E-4945-80A8-14DB279FB56C}" srcOrd="3" destOrd="0" presId="urn:microsoft.com/office/officeart/2005/8/layout/process4"/>
    <dgm:cxn modelId="{F051318A-06F6-42F7-B5C9-E5AE6B9B0959}" type="presParOf" srcId="{CAD72FBA-EA68-49E6-8DF5-3DDCFA39FC77}" destId="{FB22A2F4-7DE3-4875-A8A3-9F16F08FD2C7}" srcOrd="4" destOrd="0" presId="urn:microsoft.com/office/officeart/2005/8/layout/process4"/>
    <dgm:cxn modelId="{E7C17EA5-91A8-40E1-812B-CF9F55062D4E}" type="presParOf" srcId="{FB22A2F4-7DE3-4875-A8A3-9F16F08FD2C7}" destId="{1097734E-1107-4766-A6BB-F4E032F1B345}" srcOrd="0" destOrd="0" presId="urn:microsoft.com/office/officeart/2005/8/layout/process4"/>
    <dgm:cxn modelId="{787A399B-C833-4172-8153-7D9BCFAFA630}" type="presParOf" srcId="{CAD72FBA-EA68-49E6-8DF5-3DDCFA39FC77}" destId="{61BEED92-2B38-496D-A017-C76F56928B46}" srcOrd="5" destOrd="0" presId="urn:microsoft.com/office/officeart/2005/8/layout/process4"/>
    <dgm:cxn modelId="{F099606A-F8B6-498D-B480-06488B634C59}" type="presParOf" srcId="{CAD72FBA-EA68-49E6-8DF5-3DDCFA39FC77}" destId="{4FEC73A8-261B-4080-9B0C-DA2AB799544A}" srcOrd="6" destOrd="0" presId="urn:microsoft.com/office/officeart/2005/8/layout/process4"/>
    <dgm:cxn modelId="{D753109E-D027-404D-ACB9-3C61F25F0153}" type="presParOf" srcId="{4FEC73A8-261B-4080-9B0C-DA2AB799544A}" destId="{E3108B67-19FA-4D53-A1A4-12BF45BD944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13E723-3BFD-4DBB-847E-D7461125CB8C}"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kumimoji="1" lang="ja-JP" altLang="en-US"/>
        </a:p>
      </dgm:t>
    </dgm:pt>
    <dgm:pt modelId="{B83CAB97-9ECE-40AF-8B4D-F8FD67FD1239}">
      <dgm:prSet phldrT="[テキスト]"/>
      <dgm:spPr/>
      <dgm:t>
        <a:bodyPr/>
        <a:lstStyle/>
        <a:p>
          <a:r>
            <a:rPr kumimoji="1" lang="ja-JP" altLang="en-US" b="1" dirty="0"/>
            <a:t>事業所の支援の質について</a:t>
          </a:r>
        </a:p>
      </dgm:t>
    </dgm:pt>
    <dgm:pt modelId="{D5A03349-03C2-4FFF-8174-6F02C711297F}" type="parTrans" cxnId="{5CE7B863-E195-497A-9B9B-9A926BA19624}">
      <dgm:prSet/>
      <dgm:spPr/>
      <dgm:t>
        <a:bodyPr/>
        <a:lstStyle/>
        <a:p>
          <a:endParaRPr kumimoji="1" lang="ja-JP" altLang="en-US"/>
        </a:p>
      </dgm:t>
    </dgm:pt>
    <dgm:pt modelId="{73793B35-F688-40BC-A150-DF35D91BAFAA}" type="sibTrans" cxnId="{5CE7B863-E195-497A-9B9B-9A926BA19624}">
      <dgm:prSet/>
      <dgm:spPr/>
      <dgm:t>
        <a:bodyPr/>
        <a:lstStyle/>
        <a:p>
          <a:endParaRPr kumimoji="1" lang="ja-JP" altLang="en-US"/>
        </a:p>
      </dgm:t>
    </dgm:pt>
    <dgm:pt modelId="{5C9A2781-56D1-4C0E-BB41-2B73500A556E}">
      <dgm:prSet phldrT="[テキスト]"/>
      <dgm:spPr/>
      <dgm:t>
        <a:bodyPr/>
        <a:lstStyle/>
        <a:p>
          <a:r>
            <a:rPr kumimoji="1" lang="ja-JP" altLang="en-US" dirty="0"/>
            <a:t>事業所の困りごとのなかでも、背景に家庭や環境の問題があるケースについては、事業所への支援だけでは解決しづらい</a:t>
          </a:r>
        </a:p>
      </dgm:t>
    </dgm:pt>
    <dgm:pt modelId="{4C9CC3CE-1E36-49D5-80A1-A62511127BBB}" type="parTrans" cxnId="{F74DE05E-B432-4669-98CD-E06FD34F2E0E}">
      <dgm:prSet/>
      <dgm:spPr/>
      <dgm:t>
        <a:bodyPr/>
        <a:lstStyle/>
        <a:p>
          <a:endParaRPr kumimoji="1" lang="ja-JP" altLang="en-US"/>
        </a:p>
      </dgm:t>
    </dgm:pt>
    <dgm:pt modelId="{C7028977-C6C7-4DB9-83C8-BF6716F8FB05}" type="sibTrans" cxnId="{F74DE05E-B432-4669-98CD-E06FD34F2E0E}">
      <dgm:prSet/>
      <dgm:spPr/>
      <dgm:t>
        <a:bodyPr/>
        <a:lstStyle/>
        <a:p>
          <a:endParaRPr kumimoji="1" lang="ja-JP" altLang="en-US"/>
        </a:p>
      </dgm:t>
    </dgm:pt>
    <dgm:pt modelId="{4C88648D-9174-4AE5-AA86-64494B197907}">
      <dgm:prSet phldrT="[テキスト]"/>
      <dgm:spPr/>
      <dgm:t>
        <a:bodyPr/>
        <a:lstStyle/>
        <a:p>
          <a:r>
            <a:rPr kumimoji="1" lang="ja-JP" altLang="en-US" dirty="0"/>
            <a:t>専門人材の確保や育成、地域の事業所との関係性の構築から始める必要がある。</a:t>
          </a:r>
        </a:p>
      </dgm:t>
    </dgm:pt>
    <dgm:pt modelId="{4D2FC1C4-74B2-47CA-8F65-FAD46466675F}" type="parTrans" cxnId="{5FD0AFFF-0A5E-4A34-8499-47895D8B3D1E}">
      <dgm:prSet/>
      <dgm:spPr/>
      <dgm:t>
        <a:bodyPr/>
        <a:lstStyle/>
        <a:p>
          <a:endParaRPr kumimoji="1" lang="ja-JP" altLang="en-US"/>
        </a:p>
      </dgm:t>
    </dgm:pt>
    <dgm:pt modelId="{DBA2F1B8-11A3-4C88-99AB-C8E9289DB44D}" type="sibTrans" cxnId="{5FD0AFFF-0A5E-4A34-8499-47895D8B3D1E}">
      <dgm:prSet/>
      <dgm:spPr/>
      <dgm:t>
        <a:bodyPr/>
        <a:lstStyle/>
        <a:p>
          <a:endParaRPr kumimoji="1" lang="ja-JP" altLang="en-US"/>
        </a:p>
      </dgm:t>
    </dgm:pt>
    <dgm:pt modelId="{C27DFD2C-F9FA-45E2-8BD8-7F1EDD605DB2}">
      <dgm:prSet/>
      <dgm:spPr/>
      <dgm:t>
        <a:bodyPr/>
        <a:lstStyle/>
        <a:p>
          <a:r>
            <a:rPr kumimoji="1" lang="ja-JP" altLang="en-US" dirty="0"/>
            <a:t>教育との連携が課題と感じている。具体的にどうしていけばいいのか、学校との調整も悩んでいる。</a:t>
          </a:r>
        </a:p>
      </dgm:t>
    </dgm:pt>
    <dgm:pt modelId="{5E160781-8951-4B21-9B09-2638864A533F}" type="parTrans" cxnId="{22FC2F86-70F2-44FC-BE49-51B37698E968}">
      <dgm:prSet/>
      <dgm:spPr/>
      <dgm:t>
        <a:bodyPr/>
        <a:lstStyle/>
        <a:p>
          <a:endParaRPr kumimoji="1" lang="ja-JP" altLang="en-US"/>
        </a:p>
      </dgm:t>
    </dgm:pt>
    <dgm:pt modelId="{460F0A93-3B89-4A1E-B85B-C63C50C78E20}" type="sibTrans" cxnId="{22FC2F86-70F2-44FC-BE49-51B37698E968}">
      <dgm:prSet/>
      <dgm:spPr/>
      <dgm:t>
        <a:bodyPr/>
        <a:lstStyle/>
        <a:p>
          <a:endParaRPr kumimoji="1" lang="ja-JP" altLang="en-US"/>
        </a:p>
      </dgm:t>
    </dgm:pt>
    <dgm:pt modelId="{93DC1BAE-B0FA-4944-88F4-641E912327BF}">
      <dgm:prSet/>
      <dgm:spPr/>
      <dgm:t>
        <a:bodyPr/>
        <a:lstStyle/>
        <a:p>
          <a:r>
            <a:rPr kumimoji="1" lang="ja-JP" altLang="en-US" dirty="0"/>
            <a:t>事業所向け研修は過去から実施している（事業所連絡会主体で実施の市もあり）</a:t>
          </a:r>
        </a:p>
      </dgm:t>
    </dgm:pt>
    <dgm:pt modelId="{003EA0FD-A9E9-49D6-91BE-A9B1B4ECCF6A}" type="parTrans" cxnId="{3678E3B8-1FC7-4895-B5BD-E46FBDB9C197}">
      <dgm:prSet/>
      <dgm:spPr/>
      <dgm:t>
        <a:bodyPr/>
        <a:lstStyle/>
        <a:p>
          <a:endParaRPr kumimoji="1" lang="ja-JP" altLang="en-US"/>
        </a:p>
      </dgm:t>
    </dgm:pt>
    <dgm:pt modelId="{D4B1AD5F-1536-4920-A6DB-9A164CB7656C}" type="sibTrans" cxnId="{3678E3B8-1FC7-4895-B5BD-E46FBDB9C197}">
      <dgm:prSet/>
      <dgm:spPr/>
      <dgm:t>
        <a:bodyPr/>
        <a:lstStyle/>
        <a:p>
          <a:endParaRPr kumimoji="1" lang="ja-JP" altLang="en-US"/>
        </a:p>
      </dgm:t>
    </dgm:pt>
    <dgm:pt modelId="{ED2C094B-A714-4D9F-93FC-EA4ED8A94A04}">
      <dgm:prSet/>
      <dgm:spPr/>
      <dgm:t>
        <a:bodyPr/>
        <a:lstStyle/>
        <a:p>
          <a:r>
            <a:rPr kumimoji="1" lang="ja-JP" altLang="en-US" dirty="0"/>
            <a:t>強度行動障がいなど他害の強い児童への対応に関する研修は事業所の反響が大きかった</a:t>
          </a:r>
        </a:p>
      </dgm:t>
    </dgm:pt>
    <dgm:pt modelId="{62CCB6D8-19D8-4346-BA8A-B2D6E048CEDC}" type="parTrans" cxnId="{5E1AEFD3-A19E-4A6C-BE43-9B4C8DC4E4DA}">
      <dgm:prSet/>
      <dgm:spPr/>
      <dgm:t>
        <a:bodyPr/>
        <a:lstStyle/>
        <a:p>
          <a:endParaRPr kumimoji="1" lang="ja-JP" altLang="en-US"/>
        </a:p>
      </dgm:t>
    </dgm:pt>
    <dgm:pt modelId="{CF6A9968-37C7-4DCF-824C-4B3873E312EB}" type="sibTrans" cxnId="{5E1AEFD3-A19E-4A6C-BE43-9B4C8DC4E4DA}">
      <dgm:prSet/>
      <dgm:spPr/>
      <dgm:t>
        <a:bodyPr/>
        <a:lstStyle/>
        <a:p>
          <a:endParaRPr kumimoji="1" lang="ja-JP" altLang="en-US"/>
        </a:p>
      </dgm:t>
    </dgm:pt>
    <dgm:pt modelId="{DEDE85C7-ADBF-4977-8F24-A51954742BA4}">
      <dgm:prSet/>
      <dgm:spPr/>
      <dgm:t>
        <a:bodyPr/>
        <a:lstStyle/>
        <a:p>
          <a:r>
            <a:rPr kumimoji="1" lang="ja-JP" altLang="en-US" dirty="0"/>
            <a:t>事業所連絡会の運営、議題の設定、児の事業所と者の事業所の交流に苦慮している</a:t>
          </a:r>
        </a:p>
      </dgm:t>
    </dgm:pt>
    <dgm:pt modelId="{5F8DC444-EC17-451E-971E-1F13E42CCC44}" type="parTrans" cxnId="{51730EF1-A138-475B-AF41-6E784F10E09A}">
      <dgm:prSet/>
      <dgm:spPr/>
      <dgm:t>
        <a:bodyPr/>
        <a:lstStyle/>
        <a:p>
          <a:endParaRPr kumimoji="1" lang="ja-JP" altLang="en-US"/>
        </a:p>
      </dgm:t>
    </dgm:pt>
    <dgm:pt modelId="{ED303EE1-8F4C-4E8B-8911-1D6772D1838E}" type="sibTrans" cxnId="{51730EF1-A138-475B-AF41-6E784F10E09A}">
      <dgm:prSet/>
      <dgm:spPr/>
      <dgm:t>
        <a:bodyPr/>
        <a:lstStyle/>
        <a:p>
          <a:endParaRPr kumimoji="1" lang="ja-JP" altLang="en-US"/>
        </a:p>
      </dgm:t>
    </dgm:pt>
    <dgm:pt modelId="{10840660-7EA8-47B5-9074-D74EEAC7C68F}">
      <dgm:prSet/>
      <dgm:spPr/>
      <dgm:t>
        <a:bodyPr/>
        <a:lstStyle/>
        <a:p>
          <a:r>
            <a:rPr kumimoji="1" lang="ja-JP" altLang="en-US" b="1" dirty="0"/>
            <a:t>児童発達支援センターの中核機能の発揮について</a:t>
          </a:r>
        </a:p>
      </dgm:t>
    </dgm:pt>
    <dgm:pt modelId="{D022E34C-8B30-4B31-8DBA-2F3B698451A3}" type="parTrans" cxnId="{41EC5FA5-D4EA-406F-BF67-7EABBE8293C1}">
      <dgm:prSet/>
      <dgm:spPr/>
      <dgm:t>
        <a:bodyPr/>
        <a:lstStyle/>
        <a:p>
          <a:endParaRPr kumimoji="1" lang="ja-JP" altLang="en-US"/>
        </a:p>
      </dgm:t>
    </dgm:pt>
    <dgm:pt modelId="{2E1DAACC-DD62-4A61-AA35-74B351FB8CFD}" type="sibTrans" cxnId="{41EC5FA5-D4EA-406F-BF67-7EABBE8293C1}">
      <dgm:prSet/>
      <dgm:spPr/>
      <dgm:t>
        <a:bodyPr/>
        <a:lstStyle/>
        <a:p>
          <a:endParaRPr kumimoji="1" lang="ja-JP" altLang="en-US"/>
        </a:p>
      </dgm:t>
    </dgm:pt>
    <dgm:pt modelId="{A09DA55D-F003-40C3-9BCB-4778BD0DBCFC}">
      <dgm:prSet/>
      <dgm:spPr/>
      <dgm:t>
        <a:bodyPr/>
        <a:lstStyle/>
        <a:p>
          <a:r>
            <a:rPr kumimoji="1" lang="ja-JP" altLang="en-US" dirty="0"/>
            <a:t>地域の事業所が児童発達支援センターの</a:t>
          </a:r>
          <a:r>
            <a:rPr kumimoji="1" lang="en-US" altLang="en-US" dirty="0"/>
            <a:t>SV</a:t>
          </a:r>
          <a:r>
            <a:rPr kumimoji="1" lang="ja-JP" altLang="en-US" dirty="0"/>
            <a:t>やコンサルテーションを必要としているのかなど、まずは市としてニーズを調査していきたい。</a:t>
          </a:r>
        </a:p>
      </dgm:t>
    </dgm:pt>
    <dgm:pt modelId="{0CDBCB79-2BBF-411C-AAA4-E667BA5554E2}" type="parTrans" cxnId="{5FA10248-8C7C-4CC5-9E5D-E4800F05A9DF}">
      <dgm:prSet/>
      <dgm:spPr/>
      <dgm:t>
        <a:bodyPr/>
        <a:lstStyle/>
        <a:p>
          <a:endParaRPr kumimoji="1" lang="ja-JP" altLang="en-US"/>
        </a:p>
      </dgm:t>
    </dgm:pt>
    <dgm:pt modelId="{26BD506C-0628-4B6F-9376-055F499372E5}" type="sibTrans" cxnId="{5FA10248-8C7C-4CC5-9E5D-E4800F05A9DF}">
      <dgm:prSet/>
      <dgm:spPr/>
      <dgm:t>
        <a:bodyPr/>
        <a:lstStyle/>
        <a:p>
          <a:endParaRPr kumimoji="1" lang="ja-JP" altLang="en-US"/>
        </a:p>
      </dgm:t>
    </dgm:pt>
    <dgm:pt modelId="{76DE01CF-4F76-461F-8E8F-C99827D3F0A1}">
      <dgm:prSet/>
      <dgm:spPr/>
      <dgm:t>
        <a:bodyPr/>
        <a:lstStyle/>
        <a:p>
          <a:r>
            <a:rPr kumimoji="1" lang="ja-JP" altLang="en-US" dirty="0"/>
            <a:t>保育所等訪問・相談支援を実施していないため、中核機能の発揮にあたってはまずその実施について検討が必要。</a:t>
          </a:r>
        </a:p>
      </dgm:t>
    </dgm:pt>
    <dgm:pt modelId="{4474DA7E-4A9D-4C15-AC28-D97A22FCF8CD}" type="parTrans" cxnId="{DC029AAE-E932-46AF-9B38-F5DC62722E4F}">
      <dgm:prSet/>
      <dgm:spPr/>
      <dgm:t>
        <a:bodyPr/>
        <a:lstStyle/>
        <a:p>
          <a:endParaRPr kumimoji="1" lang="ja-JP" altLang="en-US"/>
        </a:p>
      </dgm:t>
    </dgm:pt>
    <dgm:pt modelId="{02551E7A-FBC5-4812-A243-4184AB0BB524}" type="sibTrans" cxnId="{DC029AAE-E932-46AF-9B38-F5DC62722E4F}">
      <dgm:prSet/>
      <dgm:spPr/>
      <dgm:t>
        <a:bodyPr/>
        <a:lstStyle/>
        <a:p>
          <a:endParaRPr kumimoji="1" lang="ja-JP" altLang="en-US"/>
        </a:p>
      </dgm:t>
    </dgm:pt>
    <dgm:pt modelId="{EFB15602-4575-4C2F-A925-A1737673AFD8}">
      <dgm:prSet/>
      <dgm:spPr/>
      <dgm:t>
        <a:bodyPr/>
        <a:lstStyle/>
        <a:p>
          <a:r>
            <a:rPr kumimoji="1" lang="ja-JP" altLang="en-US" dirty="0"/>
            <a:t>利用者は市民だが事業所所在地が市外の場合、どちらの市のセンターが対応するべきか難しい（個人情報の関係）</a:t>
          </a:r>
        </a:p>
      </dgm:t>
    </dgm:pt>
    <dgm:pt modelId="{8D57E612-2663-4816-A868-5C8B53426F66}" type="parTrans" cxnId="{1ADA5979-180A-4A0D-9323-537B84F195C1}">
      <dgm:prSet/>
      <dgm:spPr/>
      <dgm:t>
        <a:bodyPr/>
        <a:lstStyle/>
        <a:p>
          <a:endParaRPr kumimoji="1" lang="ja-JP" altLang="en-US"/>
        </a:p>
      </dgm:t>
    </dgm:pt>
    <dgm:pt modelId="{1F75D331-4D02-441D-8FAD-97647E64B867}" type="sibTrans" cxnId="{1ADA5979-180A-4A0D-9323-537B84F195C1}">
      <dgm:prSet/>
      <dgm:spPr/>
      <dgm:t>
        <a:bodyPr/>
        <a:lstStyle/>
        <a:p>
          <a:endParaRPr kumimoji="1" lang="ja-JP" altLang="en-US"/>
        </a:p>
      </dgm:t>
    </dgm:pt>
    <dgm:pt modelId="{8C501A32-DB90-4712-9C6D-B28313352346}">
      <dgm:prSet/>
      <dgm:spPr/>
      <dgm:t>
        <a:bodyPr/>
        <a:lstStyle/>
        <a:p>
          <a:r>
            <a:rPr kumimoji="1" lang="ja-JP" altLang="en-US" b="1" dirty="0"/>
            <a:t>発達支援拠点と市町村・児童発達支援センターとの連携について</a:t>
          </a:r>
        </a:p>
      </dgm:t>
    </dgm:pt>
    <dgm:pt modelId="{3B9C81D5-D304-49F1-A6B7-9A33A9C5339C}" type="parTrans" cxnId="{49443EFB-6709-4585-B95A-AFF76E3DA3A9}">
      <dgm:prSet/>
      <dgm:spPr/>
      <dgm:t>
        <a:bodyPr/>
        <a:lstStyle/>
        <a:p>
          <a:endParaRPr kumimoji="1" lang="ja-JP" altLang="en-US"/>
        </a:p>
      </dgm:t>
    </dgm:pt>
    <dgm:pt modelId="{CF8900E8-F788-45A3-996A-1B6D30131A54}" type="sibTrans" cxnId="{49443EFB-6709-4585-B95A-AFF76E3DA3A9}">
      <dgm:prSet/>
      <dgm:spPr/>
      <dgm:t>
        <a:bodyPr/>
        <a:lstStyle/>
        <a:p>
          <a:endParaRPr kumimoji="1" lang="ja-JP" altLang="en-US"/>
        </a:p>
      </dgm:t>
    </dgm:pt>
    <dgm:pt modelId="{0F5B687F-CCDA-45AA-A660-15B28FF022C9}">
      <dgm:prSet/>
      <dgm:spPr/>
      <dgm:t>
        <a:bodyPr/>
        <a:lstStyle/>
        <a:p>
          <a:r>
            <a:rPr kumimoji="1" lang="ja-JP" altLang="en-US" dirty="0"/>
            <a:t>コンサルテーションのスキルは同行しなければ</a:t>
          </a:r>
          <a:r>
            <a:rPr kumimoji="1" lang="ja-JP" altLang="en-US"/>
            <a:t>学べない。センター職員の人材育成がまず必要であり、拠点の力を貸していただきたい。</a:t>
          </a:r>
          <a:endParaRPr kumimoji="1" lang="ja-JP" altLang="en-US" dirty="0"/>
        </a:p>
      </dgm:t>
    </dgm:pt>
    <dgm:pt modelId="{EB817F54-3C37-4578-BC43-D22F16D603CD}" type="parTrans" cxnId="{2DA7643E-90CC-4194-BE16-025A50975112}">
      <dgm:prSet/>
      <dgm:spPr/>
      <dgm:t>
        <a:bodyPr/>
        <a:lstStyle/>
        <a:p>
          <a:endParaRPr kumimoji="1" lang="ja-JP" altLang="en-US"/>
        </a:p>
      </dgm:t>
    </dgm:pt>
    <dgm:pt modelId="{19CE7C41-B1E7-46A0-8954-BC74780EEDD9}" type="sibTrans" cxnId="{2DA7643E-90CC-4194-BE16-025A50975112}">
      <dgm:prSet/>
      <dgm:spPr/>
      <dgm:t>
        <a:bodyPr/>
        <a:lstStyle/>
        <a:p>
          <a:endParaRPr kumimoji="1" lang="ja-JP" altLang="en-US"/>
        </a:p>
      </dgm:t>
    </dgm:pt>
    <dgm:pt modelId="{A871572C-C185-46FF-8B2B-AF63AD679C78}">
      <dgm:prSet/>
      <dgm:spPr/>
      <dgm:t>
        <a:bodyPr/>
        <a:lstStyle/>
        <a:p>
          <a:r>
            <a:rPr kumimoji="1" lang="ja-JP" altLang="en-US" dirty="0"/>
            <a:t>市内の事業所の発達支援拠点の利用状況を把握していなかったので、確認させてほしい。</a:t>
          </a:r>
        </a:p>
      </dgm:t>
    </dgm:pt>
    <dgm:pt modelId="{9A0BA229-ABA0-4A52-AC00-1DE00551F1FE}" type="parTrans" cxnId="{16672591-DCC6-4412-A52D-3CAE52701CC6}">
      <dgm:prSet/>
      <dgm:spPr/>
      <dgm:t>
        <a:bodyPr/>
        <a:lstStyle/>
        <a:p>
          <a:endParaRPr kumimoji="1" lang="ja-JP" altLang="en-US"/>
        </a:p>
      </dgm:t>
    </dgm:pt>
    <dgm:pt modelId="{7F6B730A-C884-4EC7-8B0E-2C86E6FA982D}" type="sibTrans" cxnId="{16672591-DCC6-4412-A52D-3CAE52701CC6}">
      <dgm:prSet/>
      <dgm:spPr/>
      <dgm:t>
        <a:bodyPr/>
        <a:lstStyle/>
        <a:p>
          <a:endParaRPr kumimoji="1" lang="ja-JP" altLang="en-US"/>
        </a:p>
      </dgm:t>
    </dgm:pt>
    <dgm:pt modelId="{CF8F75B4-2A41-421F-BDA0-A0562F8BE1AF}">
      <dgm:prSet/>
      <dgm:spPr/>
      <dgm:t>
        <a:bodyPr/>
        <a:lstStyle/>
        <a:p>
          <a:r>
            <a:rPr kumimoji="1" lang="ja-JP" altLang="en-US" dirty="0"/>
            <a:t>センター内に自信をもって研修をできる人がいない。事業所向け研修の実施などでご協力いただきたい。</a:t>
          </a:r>
        </a:p>
      </dgm:t>
    </dgm:pt>
    <dgm:pt modelId="{C7C25E8B-6801-4C8F-94D2-422284905D6E}" type="parTrans" cxnId="{9FFEA3DA-E983-475C-8FAC-574835A244E9}">
      <dgm:prSet/>
      <dgm:spPr/>
      <dgm:t>
        <a:bodyPr/>
        <a:lstStyle/>
        <a:p>
          <a:endParaRPr kumimoji="1" lang="ja-JP" altLang="en-US"/>
        </a:p>
      </dgm:t>
    </dgm:pt>
    <dgm:pt modelId="{ADD3C218-8C10-4796-833B-915E409A6CEA}" type="sibTrans" cxnId="{9FFEA3DA-E983-475C-8FAC-574835A244E9}">
      <dgm:prSet/>
      <dgm:spPr/>
      <dgm:t>
        <a:bodyPr/>
        <a:lstStyle/>
        <a:p>
          <a:endParaRPr kumimoji="1" lang="ja-JP" altLang="en-US"/>
        </a:p>
      </dgm:t>
    </dgm:pt>
    <dgm:pt modelId="{BA2955EB-5522-4DDE-8BFB-EC3564148B23}">
      <dgm:prSet/>
      <dgm:spPr/>
      <dgm:t>
        <a:bodyPr/>
        <a:lstStyle/>
        <a:p>
          <a:r>
            <a:rPr kumimoji="1" lang="ja-JP" altLang="en-US" dirty="0"/>
            <a:t>市独自で取組みをしているが、強度行動障がいなど力を貸していただきたい案件もあるため協力をお願いしたい。</a:t>
          </a:r>
        </a:p>
      </dgm:t>
    </dgm:pt>
    <dgm:pt modelId="{9A93FA64-1EB2-40BF-8B12-23DCB5851CAB}" type="parTrans" cxnId="{4335EFBF-89A1-4075-8D02-428394DD998E}">
      <dgm:prSet/>
      <dgm:spPr/>
      <dgm:t>
        <a:bodyPr/>
        <a:lstStyle/>
        <a:p>
          <a:endParaRPr kumimoji="1" lang="ja-JP" altLang="en-US"/>
        </a:p>
      </dgm:t>
    </dgm:pt>
    <dgm:pt modelId="{7C237AB0-78E6-427E-8F7F-02C7A4FC2FCC}" type="sibTrans" cxnId="{4335EFBF-89A1-4075-8D02-428394DD998E}">
      <dgm:prSet/>
      <dgm:spPr/>
      <dgm:t>
        <a:bodyPr/>
        <a:lstStyle/>
        <a:p>
          <a:endParaRPr kumimoji="1" lang="ja-JP" altLang="en-US"/>
        </a:p>
      </dgm:t>
    </dgm:pt>
    <dgm:pt modelId="{2B84F5DE-D21D-4CEC-88CE-FD2D8FADD04F}">
      <dgm:prSet/>
      <dgm:spPr/>
      <dgm:t>
        <a:bodyPr/>
        <a:lstStyle/>
        <a:p>
          <a:r>
            <a:rPr kumimoji="1" lang="ja-JP" altLang="en-US" dirty="0"/>
            <a:t>まずは事業所のニーズを把握したうえで拠点に機関支援を依頼したい（派遣型のパターン）。</a:t>
          </a:r>
        </a:p>
      </dgm:t>
    </dgm:pt>
    <dgm:pt modelId="{DA02F45D-CB16-4E9E-9D1A-84F29F2F3E51}" type="parTrans" cxnId="{45ACAB49-A01A-4C6B-BF1D-A7220573CF03}">
      <dgm:prSet/>
      <dgm:spPr/>
      <dgm:t>
        <a:bodyPr/>
        <a:lstStyle/>
        <a:p>
          <a:endParaRPr kumimoji="1" lang="ja-JP" altLang="en-US"/>
        </a:p>
      </dgm:t>
    </dgm:pt>
    <dgm:pt modelId="{E4FB458E-3C61-46A5-8DC2-2E8E5A959F8E}" type="sibTrans" cxnId="{45ACAB49-A01A-4C6B-BF1D-A7220573CF03}">
      <dgm:prSet/>
      <dgm:spPr/>
      <dgm:t>
        <a:bodyPr/>
        <a:lstStyle/>
        <a:p>
          <a:endParaRPr kumimoji="1" lang="ja-JP" altLang="en-US"/>
        </a:p>
      </dgm:t>
    </dgm:pt>
    <dgm:pt modelId="{E600DA14-DBA9-49CC-822E-FC8FC1B6AA13}" type="pres">
      <dgm:prSet presAssocID="{2513E723-3BFD-4DBB-847E-D7461125CB8C}" presName="linear" presStyleCnt="0">
        <dgm:presLayoutVars>
          <dgm:animLvl val="lvl"/>
          <dgm:resizeHandles val="exact"/>
        </dgm:presLayoutVars>
      </dgm:prSet>
      <dgm:spPr/>
    </dgm:pt>
    <dgm:pt modelId="{48E0577B-06B2-404F-A549-4CBC8A040E8C}" type="pres">
      <dgm:prSet presAssocID="{B83CAB97-9ECE-40AF-8B4D-F8FD67FD1239}" presName="parentText" presStyleLbl="node1" presStyleIdx="0" presStyleCnt="3" custLinFactNeighborX="-242" custLinFactNeighborY="617">
        <dgm:presLayoutVars>
          <dgm:chMax val="0"/>
          <dgm:bulletEnabled val="1"/>
        </dgm:presLayoutVars>
      </dgm:prSet>
      <dgm:spPr/>
    </dgm:pt>
    <dgm:pt modelId="{062D51A2-DFBA-4C6E-8FB0-5E8B0D8052B5}" type="pres">
      <dgm:prSet presAssocID="{B83CAB97-9ECE-40AF-8B4D-F8FD67FD1239}" presName="childText" presStyleLbl="revTx" presStyleIdx="0" presStyleCnt="3">
        <dgm:presLayoutVars>
          <dgm:bulletEnabled val="1"/>
        </dgm:presLayoutVars>
      </dgm:prSet>
      <dgm:spPr/>
    </dgm:pt>
    <dgm:pt modelId="{0C268F69-04CB-4F0F-A236-8B24F6B57B14}" type="pres">
      <dgm:prSet presAssocID="{10840660-7EA8-47B5-9074-D74EEAC7C68F}" presName="parentText" presStyleLbl="node1" presStyleIdx="1" presStyleCnt="3" custLinFactNeighborX="-242" custLinFactNeighborY="772">
        <dgm:presLayoutVars>
          <dgm:chMax val="0"/>
          <dgm:bulletEnabled val="1"/>
        </dgm:presLayoutVars>
      </dgm:prSet>
      <dgm:spPr/>
    </dgm:pt>
    <dgm:pt modelId="{D898663C-DB09-4714-B55E-AA856D600814}" type="pres">
      <dgm:prSet presAssocID="{10840660-7EA8-47B5-9074-D74EEAC7C68F}" presName="childText" presStyleLbl="revTx" presStyleIdx="1" presStyleCnt="3">
        <dgm:presLayoutVars>
          <dgm:bulletEnabled val="1"/>
        </dgm:presLayoutVars>
      </dgm:prSet>
      <dgm:spPr/>
    </dgm:pt>
    <dgm:pt modelId="{A7A352DF-001B-429E-AFDA-F87EC3DD41D2}" type="pres">
      <dgm:prSet presAssocID="{8C501A32-DB90-4712-9C6D-B28313352346}" presName="parentText" presStyleLbl="node1" presStyleIdx="2" presStyleCnt="3" custLinFactNeighborX="-242" custLinFactNeighborY="617">
        <dgm:presLayoutVars>
          <dgm:chMax val="0"/>
          <dgm:bulletEnabled val="1"/>
        </dgm:presLayoutVars>
      </dgm:prSet>
      <dgm:spPr/>
    </dgm:pt>
    <dgm:pt modelId="{A535AFBD-0796-4074-8E3C-A195D238EEF5}" type="pres">
      <dgm:prSet presAssocID="{8C501A32-DB90-4712-9C6D-B28313352346}" presName="childText" presStyleLbl="revTx" presStyleIdx="2" presStyleCnt="3">
        <dgm:presLayoutVars>
          <dgm:bulletEnabled val="1"/>
        </dgm:presLayoutVars>
      </dgm:prSet>
      <dgm:spPr/>
    </dgm:pt>
  </dgm:ptLst>
  <dgm:cxnLst>
    <dgm:cxn modelId="{CC08F80D-8EF6-4DF0-A3BD-62760C37D04E}" type="presOf" srcId="{A09DA55D-F003-40C3-9BCB-4778BD0DBCFC}" destId="{D898663C-DB09-4714-B55E-AA856D600814}" srcOrd="0" destOrd="1" presId="urn:microsoft.com/office/officeart/2005/8/layout/vList2"/>
    <dgm:cxn modelId="{0190D419-7564-4414-9907-43B7A7665C19}" type="presOf" srcId="{B83CAB97-9ECE-40AF-8B4D-F8FD67FD1239}" destId="{48E0577B-06B2-404F-A549-4CBC8A040E8C}" srcOrd="0" destOrd="0" presId="urn:microsoft.com/office/officeart/2005/8/layout/vList2"/>
    <dgm:cxn modelId="{B0CCD627-AB09-45BA-A390-6FE3BEFDE82A}" type="presOf" srcId="{0F5B687F-CCDA-45AA-A660-15B28FF022C9}" destId="{A535AFBD-0796-4074-8E3C-A195D238EEF5}" srcOrd="0" destOrd="0" presId="urn:microsoft.com/office/officeart/2005/8/layout/vList2"/>
    <dgm:cxn modelId="{A6D07630-8300-42C1-8F21-1CDCFFBD3B63}" type="presOf" srcId="{ED2C094B-A714-4D9F-93FC-EA4ED8A94A04}" destId="{062D51A2-DFBA-4C6E-8FB0-5E8B0D8052B5}" srcOrd="0" destOrd="3" presId="urn:microsoft.com/office/officeart/2005/8/layout/vList2"/>
    <dgm:cxn modelId="{2DA7643E-90CC-4194-BE16-025A50975112}" srcId="{8C501A32-DB90-4712-9C6D-B28313352346}" destId="{0F5B687F-CCDA-45AA-A660-15B28FF022C9}" srcOrd="0" destOrd="0" parTransId="{EB817F54-3C37-4578-BC43-D22F16D603CD}" sibTransId="{19CE7C41-B1E7-46A0-8954-BC74780EEDD9}"/>
    <dgm:cxn modelId="{E9B97D5B-F3D4-4AA0-8C21-2E15A5610FBA}" type="presOf" srcId="{93DC1BAE-B0FA-4944-88F4-641E912327BF}" destId="{062D51A2-DFBA-4C6E-8FB0-5E8B0D8052B5}" srcOrd="0" destOrd="2" presId="urn:microsoft.com/office/officeart/2005/8/layout/vList2"/>
    <dgm:cxn modelId="{F74DE05E-B432-4669-98CD-E06FD34F2E0E}" srcId="{B83CAB97-9ECE-40AF-8B4D-F8FD67FD1239}" destId="{5C9A2781-56D1-4C0E-BB41-2B73500A556E}" srcOrd="0" destOrd="0" parTransId="{4C9CC3CE-1E36-49D5-80A1-A62511127BBB}" sibTransId="{C7028977-C6C7-4DB9-83C8-BF6716F8FB05}"/>
    <dgm:cxn modelId="{67971E62-1BF4-468C-9C61-A22A43FD03B7}" type="presOf" srcId="{EFB15602-4575-4C2F-A925-A1737673AFD8}" destId="{D898663C-DB09-4714-B55E-AA856D600814}" srcOrd="0" destOrd="3" presId="urn:microsoft.com/office/officeart/2005/8/layout/vList2"/>
    <dgm:cxn modelId="{5CE7B863-E195-497A-9B9B-9A926BA19624}" srcId="{2513E723-3BFD-4DBB-847E-D7461125CB8C}" destId="{B83CAB97-9ECE-40AF-8B4D-F8FD67FD1239}" srcOrd="0" destOrd="0" parTransId="{D5A03349-03C2-4FFF-8174-6F02C711297F}" sibTransId="{73793B35-F688-40BC-A150-DF35D91BAFAA}"/>
    <dgm:cxn modelId="{B531BD63-FEC3-4E77-81A5-1E7E05A94A3E}" type="presOf" srcId="{2B84F5DE-D21D-4CEC-88CE-FD2D8FADD04F}" destId="{A535AFBD-0796-4074-8E3C-A195D238EEF5}" srcOrd="0" destOrd="4" presId="urn:microsoft.com/office/officeart/2005/8/layout/vList2"/>
    <dgm:cxn modelId="{1F79F744-2C2B-463F-ABE4-CDC6E8969470}" type="presOf" srcId="{2513E723-3BFD-4DBB-847E-D7461125CB8C}" destId="{E600DA14-DBA9-49CC-822E-FC8FC1B6AA13}" srcOrd="0" destOrd="0" presId="urn:microsoft.com/office/officeart/2005/8/layout/vList2"/>
    <dgm:cxn modelId="{5FA10248-8C7C-4CC5-9E5D-E4800F05A9DF}" srcId="{10840660-7EA8-47B5-9074-D74EEAC7C68F}" destId="{A09DA55D-F003-40C3-9BCB-4778BD0DBCFC}" srcOrd="1" destOrd="0" parTransId="{0CDBCB79-2BBF-411C-AAA4-E667BA5554E2}" sibTransId="{26BD506C-0628-4B6F-9376-055F499372E5}"/>
    <dgm:cxn modelId="{45ACAB49-A01A-4C6B-BF1D-A7220573CF03}" srcId="{8C501A32-DB90-4712-9C6D-B28313352346}" destId="{2B84F5DE-D21D-4CEC-88CE-FD2D8FADD04F}" srcOrd="4" destOrd="0" parTransId="{DA02F45D-CB16-4E9E-9D1A-84F29F2F3E51}" sibTransId="{E4FB458E-3C61-46A5-8DC2-2E8E5A959F8E}"/>
    <dgm:cxn modelId="{21CF266D-9431-4F35-A7CE-2F2B01D66C59}" type="presOf" srcId="{5C9A2781-56D1-4C0E-BB41-2B73500A556E}" destId="{062D51A2-DFBA-4C6E-8FB0-5E8B0D8052B5}" srcOrd="0" destOrd="0" presId="urn:microsoft.com/office/officeart/2005/8/layout/vList2"/>
    <dgm:cxn modelId="{D46BE052-7EE5-4BF2-AF9B-18A8D685B76F}" type="presOf" srcId="{76DE01CF-4F76-461F-8E8F-C99827D3F0A1}" destId="{D898663C-DB09-4714-B55E-AA856D600814}" srcOrd="0" destOrd="2" presId="urn:microsoft.com/office/officeart/2005/8/layout/vList2"/>
    <dgm:cxn modelId="{1ADA5979-180A-4A0D-9323-537B84F195C1}" srcId="{10840660-7EA8-47B5-9074-D74EEAC7C68F}" destId="{EFB15602-4575-4C2F-A925-A1737673AFD8}" srcOrd="3" destOrd="0" parTransId="{8D57E612-2663-4816-A868-5C8B53426F66}" sibTransId="{1F75D331-4D02-441D-8FAD-97647E64B867}"/>
    <dgm:cxn modelId="{22FC2F86-70F2-44FC-BE49-51B37698E968}" srcId="{B83CAB97-9ECE-40AF-8B4D-F8FD67FD1239}" destId="{C27DFD2C-F9FA-45E2-8BD8-7F1EDD605DB2}" srcOrd="1" destOrd="0" parTransId="{5E160781-8951-4B21-9B09-2638864A533F}" sibTransId="{460F0A93-3B89-4A1E-B85B-C63C50C78E20}"/>
    <dgm:cxn modelId="{16672591-DCC6-4412-A52D-3CAE52701CC6}" srcId="{8C501A32-DB90-4712-9C6D-B28313352346}" destId="{A871572C-C185-46FF-8B2B-AF63AD679C78}" srcOrd="1" destOrd="0" parTransId="{9A0BA229-ABA0-4A52-AC00-1DE00551F1FE}" sibTransId="{7F6B730A-C884-4EC7-8B0E-2C86E6FA982D}"/>
    <dgm:cxn modelId="{851B6BA0-8D95-4C35-85F5-1E1C058F1B68}" type="presOf" srcId="{4C88648D-9174-4AE5-AA86-64494B197907}" destId="{D898663C-DB09-4714-B55E-AA856D600814}" srcOrd="0" destOrd="0" presId="urn:microsoft.com/office/officeart/2005/8/layout/vList2"/>
    <dgm:cxn modelId="{41EC5FA5-D4EA-406F-BF67-7EABBE8293C1}" srcId="{2513E723-3BFD-4DBB-847E-D7461125CB8C}" destId="{10840660-7EA8-47B5-9074-D74EEAC7C68F}" srcOrd="1" destOrd="0" parTransId="{D022E34C-8B30-4B31-8DBA-2F3B698451A3}" sibTransId="{2E1DAACC-DD62-4A61-AA35-74B351FB8CFD}"/>
    <dgm:cxn modelId="{DC029AAE-E932-46AF-9B38-F5DC62722E4F}" srcId="{10840660-7EA8-47B5-9074-D74EEAC7C68F}" destId="{76DE01CF-4F76-461F-8E8F-C99827D3F0A1}" srcOrd="2" destOrd="0" parTransId="{4474DA7E-4A9D-4C15-AC28-D97A22FCF8CD}" sibTransId="{02551E7A-FBC5-4812-A243-4184AB0BB524}"/>
    <dgm:cxn modelId="{83773CB5-3DF6-4711-8AEB-20F4D8B2A3F3}" type="presOf" srcId="{10840660-7EA8-47B5-9074-D74EEAC7C68F}" destId="{0C268F69-04CB-4F0F-A236-8B24F6B57B14}" srcOrd="0" destOrd="0" presId="urn:microsoft.com/office/officeart/2005/8/layout/vList2"/>
    <dgm:cxn modelId="{1BC93FB6-1CAC-4170-91EA-558EF71D8D92}" type="presOf" srcId="{8C501A32-DB90-4712-9C6D-B28313352346}" destId="{A7A352DF-001B-429E-AFDA-F87EC3DD41D2}" srcOrd="0" destOrd="0" presId="urn:microsoft.com/office/officeart/2005/8/layout/vList2"/>
    <dgm:cxn modelId="{3678E3B8-1FC7-4895-B5BD-E46FBDB9C197}" srcId="{B83CAB97-9ECE-40AF-8B4D-F8FD67FD1239}" destId="{93DC1BAE-B0FA-4944-88F4-641E912327BF}" srcOrd="2" destOrd="0" parTransId="{003EA0FD-A9E9-49D6-91BE-A9B1B4ECCF6A}" sibTransId="{D4B1AD5F-1536-4920-A6DB-9A164CB7656C}"/>
    <dgm:cxn modelId="{4335EFBF-89A1-4075-8D02-428394DD998E}" srcId="{8C501A32-DB90-4712-9C6D-B28313352346}" destId="{BA2955EB-5522-4DDE-8BFB-EC3564148B23}" srcOrd="3" destOrd="0" parTransId="{9A93FA64-1EB2-40BF-8B12-23DCB5851CAB}" sibTransId="{7C237AB0-78E6-427E-8F7F-02C7A4FC2FCC}"/>
    <dgm:cxn modelId="{5E1AEFD3-A19E-4A6C-BE43-9B4C8DC4E4DA}" srcId="{B83CAB97-9ECE-40AF-8B4D-F8FD67FD1239}" destId="{ED2C094B-A714-4D9F-93FC-EA4ED8A94A04}" srcOrd="3" destOrd="0" parTransId="{62CCB6D8-19D8-4346-BA8A-B2D6E048CEDC}" sibTransId="{CF6A9968-37C7-4DCF-824C-4B3873E312EB}"/>
    <dgm:cxn modelId="{9FFEA3DA-E983-475C-8FAC-574835A244E9}" srcId="{8C501A32-DB90-4712-9C6D-B28313352346}" destId="{CF8F75B4-2A41-421F-BDA0-A0562F8BE1AF}" srcOrd="2" destOrd="0" parTransId="{C7C25E8B-6801-4C8F-94D2-422284905D6E}" sibTransId="{ADD3C218-8C10-4796-833B-915E409A6CEA}"/>
    <dgm:cxn modelId="{9F0498E8-4E01-4F65-80BC-FB2EF8DCE453}" type="presOf" srcId="{BA2955EB-5522-4DDE-8BFB-EC3564148B23}" destId="{A535AFBD-0796-4074-8E3C-A195D238EEF5}" srcOrd="0" destOrd="3" presId="urn:microsoft.com/office/officeart/2005/8/layout/vList2"/>
    <dgm:cxn modelId="{157DA4F0-9EDC-419A-B3E4-F2A140578745}" type="presOf" srcId="{CF8F75B4-2A41-421F-BDA0-A0562F8BE1AF}" destId="{A535AFBD-0796-4074-8E3C-A195D238EEF5}" srcOrd="0" destOrd="2" presId="urn:microsoft.com/office/officeart/2005/8/layout/vList2"/>
    <dgm:cxn modelId="{51730EF1-A138-475B-AF41-6E784F10E09A}" srcId="{B83CAB97-9ECE-40AF-8B4D-F8FD67FD1239}" destId="{DEDE85C7-ADBF-4977-8F24-A51954742BA4}" srcOrd="4" destOrd="0" parTransId="{5F8DC444-EC17-451E-971E-1F13E42CCC44}" sibTransId="{ED303EE1-8F4C-4E8B-8911-1D6772D1838E}"/>
    <dgm:cxn modelId="{3824E8F1-1B01-4012-836A-371E57FB0A70}" type="presOf" srcId="{A871572C-C185-46FF-8B2B-AF63AD679C78}" destId="{A535AFBD-0796-4074-8E3C-A195D238EEF5}" srcOrd="0" destOrd="1" presId="urn:microsoft.com/office/officeart/2005/8/layout/vList2"/>
    <dgm:cxn modelId="{8FB965F4-BA8F-421F-8C8D-8728A8090385}" type="presOf" srcId="{C27DFD2C-F9FA-45E2-8BD8-7F1EDD605DB2}" destId="{062D51A2-DFBA-4C6E-8FB0-5E8B0D8052B5}" srcOrd="0" destOrd="1" presId="urn:microsoft.com/office/officeart/2005/8/layout/vList2"/>
    <dgm:cxn modelId="{EA49A1F7-6498-4372-B9B8-71A94B9B6A4C}" type="presOf" srcId="{DEDE85C7-ADBF-4977-8F24-A51954742BA4}" destId="{062D51A2-DFBA-4C6E-8FB0-5E8B0D8052B5}" srcOrd="0" destOrd="4" presId="urn:microsoft.com/office/officeart/2005/8/layout/vList2"/>
    <dgm:cxn modelId="{49443EFB-6709-4585-B95A-AFF76E3DA3A9}" srcId="{2513E723-3BFD-4DBB-847E-D7461125CB8C}" destId="{8C501A32-DB90-4712-9C6D-B28313352346}" srcOrd="2" destOrd="0" parTransId="{3B9C81D5-D304-49F1-A6B7-9A33A9C5339C}" sibTransId="{CF8900E8-F788-45A3-996A-1B6D30131A54}"/>
    <dgm:cxn modelId="{5FD0AFFF-0A5E-4A34-8499-47895D8B3D1E}" srcId="{10840660-7EA8-47B5-9074-D74EEAC7C68F}" destId="{4C88648D-9174-4AE5-AA86-64494B197907}" srcOrd="0" destOrd="0" parTransId="{4D2FC1C4-74B2-47CA-8F65-FAD46466675F}" sibTransId="{DBA2F1B8-11A3-4C88-99AB-C8E9289DB44D}"/>
    <dgm:cxn modelId="{9E28C898-9046-4990-8533-A9BFE2420C97}" type="presParOf" srcId="{E600DA14-DBA9-49CC-822E-FC8FC1B6AA13}" destId="{48E0577B-06B2-404F-A549-4CBC8A040E8C}" srcOrd="0" destOrd="0" presId="urn:microsoft.com/office/officeart/2005/8/layout/vList2"/>
    <dgm:cxn modelId="{9D46FF29-4943-4A20-962A-9FEAFF6ABCEC}" type="presParOf" srcId="{E600DA14-DBA9-49CC-822E-FC8FC1B6AA13}" destId="{062D51A2-DFBA-4C6E-8FB0-5E8B0D8052B5}" srcOrd="1" destOrd="0" presId="urn:microsoft.com/office/officeart/2005/8/layout/vList2"/>
    <dgm:cxn modelId="{A082354C-CCE2-4F24-8B56-B88327FB83F8}" type="presParOf" srcId="{E600DA14-DBA9-49CC-822E-FC8FC1B6AA13}" destId="{0C268F69-04CB-4F0F-A236-8B24F6B57B14}" srcOrd="2" destOrd="0" presId="urn:microsoft.com/office/officeart/2005/8/layout/vList2"/>
    <dgm:cxn modelId="{14C8648C-0DE9-42AE-B5EC-448172844837}" type="presParOf" srcId="{E600DA14-DBA9-49CC-822E-FC8FC1B6AA13}" destId="{D898663C-DB09-4714-B55E-AA856D600814}" srcOrd="3" destOrd="0" presId="urn:microsoft.com/office/officeart/2005/8/layout/vList2"/>
    <dgm:cxn modelId="{6E500401-4071-4823-AE61-509A93F339DA}" type="presParOf" srcId="{E600DA14-DBA9-49CC-822E-FC8FC1B6AA13}" destId="{A7A352DF-001B-429E-AFDA-F87EC3DD41D2}" srcOrd="4" destOrd="0" presId="urn:microsoft.com/office/officeart/2005/8/layout/vList2"/>
    <dgm:cxn modelId="{A35962D0-6079-4C8F-BBA8-3BD9ECDB7C85}" type="presParOf" srcId="{E600DA14-DBA9-49CC-822E-FC8FC1B6AA13}" destId="{A535AFBD-0796-4074-8E3C-A195D238EEF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CD5788-EEAC-44D5-87E1-3D3566EA1104}"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kumimoji="1" lang="ja-JP" altLang="en-US"/>
        </a:p>
      </dgm:t>
    </dgm:pt>
    <dgm:pt modelId="{16FA9F30-4586-458D-992D-B40DF6A92CA4}">
      <dgm:prSet phldrT="[テキスト]" custT="1"/>
      <dgm:spPr/>
      <dgm:t>
        <a:bodyPr/>
        <a:lstStyle/>
        <a:p>
          <a:r>
            <a:rPr kumimoji="1" lang="ja-JP" altLang="en-US" sz="2000" dirty="0"/>
            <a:t>８月</a:t>
          </a:r>
        </a:p>
      </dgm:t>
    </dgm:pt>
    <dgm:pt modelId="{ABA40C74-8260-4A8A-91B6-FD7DEC8E7748}" type="parTrans" cxnId="{E3724670-3840-490B-83CA-95D7BB020580}">
      <dgm:prSet/>
      <dgm:spPr/>
      <dgm:t>
        <a:bodyPr/>
        <a:lstStyle/>
        <a:p>
          <a:endParaRPr kumimoji="1" lang="ja-JP" altLang="en-US" sz="1400"/>
        </a:p>
      </dgm:t>
    </dgm:pt>
    <dgm:pt modelId="{B2694C81-44E4-4626-AB1D-84B08250CDEC}" type="sibTrans" cxnId="{E3724670-3840-490B-83CA-95D7BB020580}">
      <dgm:prSet/>
      <dgm:spPr/>
      <dgm:t>
        <a:bodyPr/>
        <a:lstStyle/>
        <a:p>
          <a:endParaRPr kumimoji="1" lang="ja-JP" altLang="en-US" sz="1400"/>
        </a:p>
      </dgm:t>
    </dgm:pt>
    <dgm:pt modelId="{1F3DB636-35C4-4BC3-8687-AAFF793ACB3A}">
      <dgm:prSet phldrT="[テキスト]" custT="1"/>
      <dgm:spPr/>
      <dgm:t>
        <a:bodyPr/>
        <a:lstStyle/>
        <a:p>
          <a:r>
            <a:rPr kumimoji="1" lang="ja-JP" altLang="en-US" sz="2000" dirty="0"/>
            <a:t>第１回部会において意見聴取</a:t>
          </a:r>
        </a:p>
      </dgm:t>
    </dgm:pt>
    <dgm:pt modelId="{47C2FE79-019B-49B5-94D2-D2C291FE3967}" type="parTrans" cxnId="{BBF92F3E-FEF7-4EB9-8CE8-63482F854E2E}">
      <dgm:prSet/>
      <dgm:spPr/>
      <dgm:t>
        <a:bodyPr/>
        <a:lstStyle/>
        <a:p>
          <a:endParaRPr kumimoji="1" lang="ja-JP" altLang="en-US" sz="1400"/>
        </a:p>
      </dgm:t>
    </dgm:pt>
    <dgm:pt modelId="{F9AD3833-131D-4E94-A534-8CB2FF112950}" type="sibTrans" cxnId="{BBF92F3E-FEF7-4EB9-8CE8-63482F854E2E}">
      <dgm:prSet/>
      <dgm:spPr/>
      <dgm:t>
        <a:bodyPr/>
        <a:lstStyle/>
        <a:p>
          <a:endParaRPr kumimoji="1" lang="ja-JP" altLang="en-US" sz="1400"/>
        </a:p>
      </dgm:t>
    </dgm:pt>
    <dgm:pt modelId="{7FD35D78-C97D-450C-9821-1F52AF9A34A4}">
      <dgm:prSet phldrT="[テキスト]" custT="1"/>
      <dgm:spPr/>
      <dgm:t>
        <a:bodyPr/>
        <a:lstStyle/>
        <a:p>
          <a:r>
            <a:rPr kumimoji="1" lang="ja-JP" altLang="en-US" sz="2000" dirty="0"/>
            <a:t>必要な予算の調査</a:t>
          </a:r>
        </a:p>
      </dgm:t>
    </dgm:pt>
    <dgm:pt modelId="{CBBF9DFC-B2AD-462E-9745-7B2A9FB5C074}" type="parTrans" cxnId="{E7B2D545-7C75-4A6C-9CFE-D2F3D8CF63A6}">
      <dgm:prSet/>
      <dgm:spPr/>
      <dgm:t>
        <a:bodyPr/>
        <a:lstStyle/>
        <a:p>
          <a:endParaRPr kumimoji="1" lang="ja-JP" altLang="en-US" sz="1400"/>
        </a:p>
      </dgm:t>
    </dgm:pt>
    <dgm:pt modelId="{7D5097B4-5276-4D0F-924E-A65BCCC0CA78}" type="sibTrans" cxnId="{E7B2D545-7C75-4A6C-9CFE-D2F3D8CF63A6}">
      <dgm:prSet/>
      <dgm:spPr/>
      <dgm:t>
        <a:bodyPr/>
        <a:lstStyle/>
        <a:p>
          <a:endParaRPr kumimoji="1" lang="ja-JP" altLang="en-US" sz="1400"/>
        </a:p>
      </dgm:t>
    </dgm:pt>
    <dgm:pt modelId="{070B0BF6-9108-45CF-B622-0CDA437DA251}">
      <dgm:prSet phldrT="[テキスト]" custT="1"/>
      <dgm:spPr/>
      <dgm:t>
        <a:bodyPr/>
        <a:lstStyle/>
        <a:p>
          <a:r>
            <a:rPr kumimoji="1" lang="ja-JP" altLang="en-US" sz="2000" dirty="0"/>
            <a:t>１０月</a:t>
          </a:r>
        </a:p>
      </dgm:t>
    </dgm:pt>
    <dgm:pt modelId="{30EC3677-2D41-4549-AF7D-F5154615D4FC}" type="parTrans" cxnId="{D7F4B81C-A6C9-477D-848D-1606260EF661}">
      <dgm:prSet/>
      <dgm:spPr/>
      <dgm:t>
        <a:bodyPr/>
        <a:lstStyle/>
        <a:p>
          <a:endParaRPr kumimoji="1" lang="ja-JP" altLang="en-US" sz="1400"/>
        </a:p>
      </dgm:t>
    </dgm:pt>
    <dgm:pt modelId="{40333517-97D2-4CC6-AE36-69A090F0D326}" type="sibTrans" cxnId="{D7F4B81C-A6C9-477D-848D-1606260EF661}">
      <dgm:prSet/>
      <dgm:spPr/>
      <dgm:t>
        <a:bodyPr/>
        <a:lstStyle/>
        <a:p>
          <a:endParaRPr kumimoji="1" lang="ja-JP" altLang="en-US" sz="1400"/>
        </a:p>
      </dgm:t>
    </dgm:pt>
    <dgm:pt modelId="{A27C672F-88D1-4E6A-8C80-D6BE3381D37A}">
      <dgm:prSet phldrT="[テキスト]" custT="1"/>
      <dgm:spPr/>
      <dgm:t>
        <a:bodyPr/>
        <a:lstStyle/>
        <a:p>
          <a:r>
            <a:rPr kumimoji="1" lang="en-US" altLang="ja-JP" sz="2000" dirty="0"/>
            <a:t>R</a:t>
          </a:r>
          <a:r>
            <a:rPr kumimoji="1" lang="ja-JP" altLang="en-US" sz="2000" dirty="0"/>
            <a:t>７年度予算要求</a:t>
          </a:r>
        </a:p>
      </dgm:t>
    </dgm:pt>
    <dgm:pt modelId="{D48B17BE-E6DE-4CBE-9E96-FE3A88134F97}" type="parTrans" cxnId="{699E2D26-C3FE-4380-9EE4-9D08D78F473C}">
      <dgm:prSet/>
      <dgm:spPr/>
      <dgm:t>
        <a:bodyPr/>
        <a:lstStyle/>
        <a:p>
          <a:endParaRPr kumimoji="1" lang="ja-JP" altLang="en-US" sz="1400"/>
        </a:p>
      </dgm:t>
    </dgm:pt>
    <dgm:pt modelId="{23B60B24-A0DC-4C44-BB19-98D84A348D1C}" type="sibTrans" cxnId="{699E2D26-C3FE-4380-9EE4-9D08D78F473C}">
      <dgm:prSet/>
      <dgm:spPr/>
      <dgm:t>
        <a:bodyPr/>
        <a:lstStyle/>
        <a:p>
          <a:endParaRPr kumimoji="1" lang="ja-JP" altLang="en-US" sz="1400"/>
        </a:p>
      </dgm:t>
    </dgm:pt>
    <dgm:pt modelId="{C30D331D-321C-4860-8AA9-9B88D2B1E957}">
      <dgm:prSet phldrT="[テキスト]" custT="1"/>
      <dgm:spPr/>
      <dgm:t>
        <a:bodyPr/>
        <a:lstStyle/>
        <a:p>
          <a:r>
            <a:rPr kumimoji="1" lang="ja-JP" altLang="en-US" sz="2000" dirty="0"/>
            <a:t>令和７年３月</a:t>
          </a:r>
        </a:p>
      </dgm:t>
    </dgm:pt>
    <dgm:pt modelId="{9879DEEA-A0BA-4BF8-8A30-2E986F1BA5E7}" type="parTrans" cxnId="{870A603B-82C5-4D97-BF62-3324A59D0F3C}">
      <dgm:prSet/>
      <dgm:spPr/>
      <dgm:t>
        <a:bodyPr/>
        <a:lstStyle/>
        <a:p>
          <a:endParaRPr kumimoji="1" lang="ja-JP" altLang="en-US" sz="1400"/>
        </a:p>
      </dgm:t>
    </dgm:pt>
    <dgm:pt modelId="{23476139-58EC-4B3F-884F-EADF32F6AD08}" type="sibTrans" cxnId="{870A603B-82C5-4D97-BF62-3324A59D0F3C}">
      <dgm:prSet/>
      <dgm:spPr/>
      <dgm:t>
        <a:bodyPr/>
        <a:lstStyle/>
        <a:p>
          <a:endParaRPr kumimoji="1" lang="ja-JP" altLang="en-US" sz="1400"/>
        </a:p>
      </dgm:t>
    </dgm:pt>
    <dgm:pt modelId="{A400D910-42BA-4CFB-AA65-3179A82F8D81}">
      <dgm:prSet phldrT="[テキスト]" custT="1"/>
      <dgm:spPr/>
      <dgm:t>
        <a:bodyPr/>
        <a:lstStyle/>
        <a:p>
          <a:r>
            <a:rPr kumimoji="1" lang="ja-JP" altLang="en-US" sz="2000" dirty="0"/>
            <a:t>予算議決</a:t>
          </a:r>
        </a:p>
      </dgm:t>
    </dgm:pt>
    <dgm:pt modelId="{CEAF1376-7D9E-4B34-A2FD-EA6CC363410C}" type="parTrans" cxnId="{1D5A25B0-3830-49E6-8066-42A942DE16C5}">
      <dgm:prSet/>
      <dgm:spPr/>
      <dgm:t>
        <a:bodyPr/>
        <a:lstStyle/>
        <a:p>
          <a:endParaRPr kumimoji="1" lang="ja-JP" altLang="en-US" sz="1400"/>
        </a:p>
      </dgm:t>
    </dgm:pt>
    <dgm:pt modelId="{A1E30F01-C4FE-45D0-BE22-A0634066F100}" type="sibTrans" cxnId="{1D5A25B0-3830-49E6-8066-42A942DE16C5}">
      <dgm:prSet/>
      <dgm:spPr/>
      <dgm:t>
        <a:bodyPr/>
        <a:lstStyle/>
        <a:p>
          <a:endParaRPr kumimoji="1" lang="ja-JP" altLang="en-US" sz="1400"/>
        </a:p>
      </dgm:t>
    </dgm:pt>
    <dgm:pt modelId="{0779E2F2-8D3F-4FDE-A102-5683FAD7528D}">
      <dgm:prSet phldrT="[テキスト]" custT="1"/>
      <dgm:spPr/>
      <dgm:t>
        <a:bodyPr/>
        <a:lstStyle/>
        <a:p>
          <a:r>
            <a:rPr kumimoji="1" lang="ja-JP" altLang="en-US" sz="2000" dirty="0"/>
            <a:t>令和７年４月～</a:t>
          </a:r>
        </a:p>
      </dgm:t>
    </dgm:pt>
    <dgm:pt modelId="{65CBBF5E-0CFD-4C2E-AE5C-1FB448C38553}" type="parTrans" cxnId="{7D0B384F-9BAE-4A5C-BF43-AA2767D015F1}">
      <dgm:prSet/>
      <dgm:spPr/>
      <dgm:t>
        <a:bodyPr/>
        <a:lstStyle/>
        <a:p>
          <a:endParaRPr kumimoji="1" lang="ja-JP" altLang="en-US" sz="1400"/>
        </a:p>
      </dgm:t>
    </dgm:pt>
    <dgm:pt modelId="{3ED6E567-8A50-4348-928B-F7885962C091}" type="sibTrans" cxnId="{7D0B384F-9BAE-4A5C-BF43-AA2767D015F1}">
      <dgm:prSet/>
      <dgm:spPr/>
      <dgm:t>
        <a:bodyPr/>
        <a:lstStyle/>
        <a:p>
          <a:endParaRPr kumimoji="1" lang="ja-JP" altLang="en-US" sz="1400"/>
        </a:p>
      </dgm:t>
    </dgm:pt>
    <dgm:pt modelId="{0836DCF6-F11A-4151-84C6-9BC4B4D0E72C}">
      <dgm:prSet phldrT="[テキスト]" custT="1"/>
      <dgm:spPr/>
      <dgm:t>
        <a:bodyPr/>
        <a:lstStyle/>
        <a:p>
          <a:r>
            <a:rPr kumimoji="1" lang="ja-JP" altLang="en-US" sz="2000" dirty="0"/>
            <a:t>市町村等へ周知</a:t>
          </a:r>
        </a:p>
      </dgm:t>
    </dgm:pt>
    <dgm:pt modelId="{B3908619-D0DD-4E94-96D2-3B30139EA959}" type="parTrans" cxnId="{A118D39D-C6B1-4FA3-A447-19A8E5288B48}">
      <dgm:prSet/>
      <dgm:spPr/>
      <dgm:t>
        <a:bodyPr/>
        <a:lstStyle/>
        <a:p>
          <a:endParaRPr kumimoji="1" lang="ja-JP" altLang="en-US" sz="1400"/>
        </a:p>
      </dgm:t>
    </dgm:pt>
    <dgm:pt modelId="{9998ACB9-BBBB-4EED-8F0B-2CC4C9407C73}" type="sibTrans" cxnId="{A118D39D-C6B1-4FA3-A447-19A8E5288B48}">
      <dgm:prSet/>
      <dgm:spPr/>
      <dgm:t>
        <a:bodyPr/>
        <a:lstStyle/>
        <a:p>
          <a:endParaRPr kumimoji="1" lang="ja-JP" altLang="en-US" sz="1400"/>
        </a:p>
      </dgm:t>
    </dgm:pt>
    <dgm:pt modelId="{F459F367-E116-4EBA-B01E-6BBAF87A5B38}">
      <dgm:prSet phldrT="[テキスト]" custT="1"/>
      <dgm:spPr/>
      <dgm:t>
        <a:bodyPr/>
        <a:lstStyle/>
        <a:p>
          <a:r>
            <a:rPr kumimoji="1" lang="ja-JP" altLang="en-US" sz="2000" dirty="0"/>
            <a:t>センター・地域支援マネジャーとして事業実施</a:t>
          </a:r>
        </a:p>
      </dgm:t>
    </dgm:pt>
    <dgm:pt modelId="{0FE89598-B140-473E-BDEB-ED88EB3FA308}" type="parTrans" cxnId="{BF34B21B-9B59-44F0-ADFC-46A01346D87E}">
      <dgm:prSet/>
      <dgm:spPr/>
      <dgm:t>
        <a:bodyPr/>
        <a:lstStyle/>
        <a:p>
          <a:endParaRPr kumimoji="1" lang="ja-JP" altLang="en-US" sz="1400"/>
        </a:p>
      </dgm:t>
    </dgm:pt>
    <dgm:pt modelId="{9F69C8F5-B1DF-483F-9AB3-5994B25735AF}" type="sibTrans" cxnId="{BF34B21B-9B59-44F0-ADFC-46A01346D87E}">
      <dgm:prSet/>
      <dgm:spPr/>
      <dgm:t>
        <a:bodyPr/>
        <a:lstStyle/>
        <a:p>
          <a:endParaRPr kumimoji="1" lang="ja-JP" altLang="en-US" sz="1400"/>
        </a:p>
      </dgm:t>
    </dgm:pt>
    <dgm:pt modelId="{EFDFE67A-9FD8-463C-9345-95051BA88F7C}" type="pres">
      <dgm:prSet presAssocID="{3BCD5788-EEAC-44D5-87E1-3D3566EA1104}" presName="Name0" presStyleCnt="0">
        <dgm:presLayoutVars>
          <dgm:chMax val="5"/>
          <dgm:chPref val="5"/>
          <dgm:dir/>
          <dgm:animLvl val="lvl"/>
        </dgm:presLayoutVars>
      </dgm:prSet>
      <dgm:spPr/>
    </dgm:pt>
    <dgm:pt modelId="{9A93F31B-5FBC-4B7D-AA21-D59F8970AAC0}" type="pres">
      <dgm:prSet presAssocID="{16FA9F30-4586-458D-992D-B40DF6A92CA4}" presName="parentText1" presStyleLbl="node1" presStyleIdx="0" presStyleCnt="4">
        <dgm:presLayoutVars>
          <dgm:chMax/>
          <dgm:chPref val="3"/>
          <dgm:bulletEnabled val="1"/>
        </dgm:presLayoutVars>
      </dgm:prSet>
      <dgm:spPr/>
    </dgm:pt>
    <dgm:pt modelId="{A47B3864-3D07-4CC9-96D0-A2790BBB4D27}" type="pres">
      <dgm:prSet presAssocID="{16FA9F30-4586-458D-992D-B40DF6A92CA4}" presName="childText1" presStyleLbl="solidAlignAcc1" presStyleIdx="0" presStyleCnt="4">
        <dgm:presLayoutVars>
          <dgm:chMax val="0"/>
          <dgm:chPref val="0"/>
          <dgm:bulletEnabled val="1"/>
        </dgm:presLayoutVars>
      </dgm:prSet>
      <dgm:spPr/>
    </dgm:pt>
    <dgm:pt modelId="{B136B865-02BA-49C7-BB2E-0883F248086A}" type="pres">
      <dgm:prSet presAssocID="{070B0BF6-9108-45CF-B622-0CDA437DA251}" presName="parentText2" presStyleLbl="node1" presStyleIdx="1" presStyleCnt="4">
        <dgm:presLayoutVars>
          <dgm:chMax/>
          <dgm:chPref val="3"/>
          <dgm:bulletEnabled val="1"/>
        </dgm:presLayoutVars>
      </dgm:prSet>
      <dgm:spPr/>
    </dgm:pt>
    <dgm:pt modelId="{87F3A6AE-73F2-4F2A-89F4-1F456DA6F8E1}" type="pres">
      <dgm:prSet presAssocID="{070B0BF6-9108-45CF-B622-0CDA437DA251}" presName="childText2" presStyleLbl="solidAlignAcc1" presStyleIdx="1" presStyleCnt="4">
        <dgm:presLayoutVars>
          <dgm:chMax val="0"/>
          <dgm:chPref val="0"/>
          <dgm:bulletEnabled val="1"/>
        </dgm:presLayoutVars>
      </dgm:prSet>
      <dgm:spPr/>
    </dgm:pt>
    <dgm:pt modelId="{825E44D6-C3C0-4301-A131-08CF24B8AEDD}" type="pres">
      <dgm:prSet presAssocID="{C30D331D-321C-4860-8AA9-9B88D2B1E957}" presName="parentText3" presStyleLbl="node1" presStyleIdx="2" presStyleCnt="4">
        <dgm:presLayoutVars>
          <dgm:chMax/>
          <dgm:chPref val="3"/>
          <dgm:bulletEnabled val="1"/>
        </dgm:presLayoutVars>
      </dgm:prSet>
      <dgm:spPr/>
    </dgm:pt>
    <dgm:pt modelId="{5E7B0DA9-7AA5-46F4-9A8E-1543E41C49C9}" type="pres">
      <dgm:prSet presAssocID="{C30D331D-321C-4860-8AA9-9B88D2B1E957}" presName="childText3" presStyleLbl="solidAlignAcc1" presStyleIdx="2" presStyleCnt="4">
        <dgm:presLayoutVars>
          <dgm:chMax val="0"/>
          <dgm:chPref val="0"/>
          <dgm:bulletEnabled val="1"/>
        </dgm:presLayoutVars>
      </dgm:prSet>
      <dgm:spPr/>
    </dgm:pt>
    <dgm:pt modelId="{A9DC6779-C1B1-463E-8A01-41BD06C615EA}" type="pres">
      <dgm:prSet presAssocID="{0779E2F2-8D3F-4FDE-A102-5683FAD7528D}" presName="parentText4" presStyleLbl="node1" presStyleIdx="3" presStyleCnt="4">
        <dgm:presLayoutVars>
          <dgm:chMax/>
          <dgm:chPref val="3"/>
          <dgm:bulletEnabled val="1"/>
        </dgm:presLayoutVars>
      </dgm:prSet>
      <dgm:spPr/>
    </dgm:pt>
    <dgm:pt modelId="{D82CCFFD-6232-4863-9E95-B88766A5F8EA}" type="pres">
      <dgm:prSet presAssocID="{0779E2F2-8D3F-4FDE-A102-5683FAD7528D}" presName="childText4" presStyleLbl="solidAlignAcc1" presStyleIdx="3" presStyleCnt="4">
        <dgm:presLayoutVars>
          <dgm:chMax val="0"/>
          <dgm:chPref val="0"/>
          <dgm:bulletEnabled val="1"/>
        </dgm:presLayoutVars>
      </dgm:prSet>
      <dgm:spPr/>
    </dgm:pt>
  </dgm:ptLst>
  <dgm:cxnLst>
    <dgm:cxn modelId="{B059BA0A-F14F-4098-9346-B420786A50B8}" type="presOf" srcId="{A27C672F-88D1-4E6A-8C80-D6BE3381D37A}" destId="{87F3A6AE-73F2-4F2A-89F4-1F456DA6F8E1}" srcOrd="0" destOrd="0" presId="urn:microsoft.com/office/officeart/2009/3/layout/IncreasingArrowsProcess"/>
    <dgm:cxn modelId="{6A27C310-8CFF-4BA6-93BD-136087735ABE}" type="presOf" srcId="{0779E2F2-8D3F-4FDE-A102-5683FAD7528D}" destId="{A9DC6779-C1B1-463E-8A01-41BD06C615EA}" srcOrd="0" destOrd="0" presId="urn:microsoft.com/office/officeart/2009/3/layout/IncreasingArrowsProcess"/>
    <dgm:cxn modelId="{BF34B21B-9B59-44F0-ADFC-46A01346D87E}" srcId="{0779E2F2-8D3F-4FDE-A102-5683FAD7528D}" destId="{F459F367-E116-4EBA-B01E-6BBAF87A5B38}" srcOrd="1" destOrd="0" parTransId="{0FE89598-B140-473E-BDEB-ED88EB3FA308}" sibTransId="{9F69C8F5-B1DF-483F-9AB3-5994B25735AF}"/>
    <dgm:cxn modelId="{D7F4B81C-A6C9-477D-848D-1606260EF661}" srcId="{3BCD5788-EEAC-44D5-87E1-3D3566EA1104}" destId="{070B0BF6-9108-45CF-B622-0CDA437DA251}" srcOrd="1" destOrd="0" parTransId="{30EC3677-2D41-4549-AF7D-F5154615D4FC}" sibTransId="{40333517-97D2-4CC6-AE36-69A090F0D326}"/>
    <dgm:cxn modelId="{0FE3FC21-242D-41C5-AEBD-C7CFCE12D948}" type="presOf" srcId="{070B0BF6-9108-45CF-B622-0CDA437DA251}" destId="{B136B865-02BA-49C7-BB2E-0883F248086A}" srcOrd="0" destOrd="0" presId="urn:microsoft.com/office/officeart/2009/3/layout/IncreasingArrowsProcess"/>
    <dgm:cxn modelId="{699E2D26-C3FE-4380-9EE4-9D08D78F473C}" srcId="{070B0BF6-9108-45CF-B622-0CDA437DA251}" destId="{A27C672F-88D1-4E6A-8C80-D6BE3381D37A}" srcOrd="0" destOrd="0" parTransId="{D48B17BE-E6DE-4CBE-9E96-FE3A88134F97}" sibTransId="{23B60B24-A0DC-4C44-BB19-98D84A348D1C}"/>
    <dgm:cxn modelId="{870A603B-82C5-4D97-BF62-3324A59D0F3C}" srcId="{3BCD5788-EEAC-44D5-87E1-3D3566EA1104}" destId="{C30D331D-321C-4860-8AA9-9B88D2B1E957}" srcOrd="2" destOrd="0" parTransId="{9879DEEA-A0BA-4BF8-8A30-2E986F1BA5E7}" sibTransId="{23476139-58EC-4B3F-884F-EADF32F6AD08}"/>
    <dgm:cxn modelId="{BBF92F3E-FEF7-4EB9-8CE8-63482F854E2E}" srcId="{16FA9F30-4586-458D-992D-B40DF6A92CA4}" destId="{1F3DB636-35C4-4BC3-8687-AAFF793ACB3A}" srcOrd="0" destOrd="0" parTransId="{47C2FE79-019B-49B5-94D2-D2C291FE3967}" sibTransId="{F9AD3833-131D-4E94-A534-8CB2FF112950}"/>
    <dgm:cxn modelId="{E7B2D545-7C75-4A6C-9CFE-D2F3D8CF63A6}" srcId="{16FA9F30-4586-458D-992D-B40DF6A92CA4}" destId="{7FD35D78-C97D-450C-9821-1F52AF9A34A4}" srcOrd="1" destOrd="0" parTransId="{CBBF9DFC-B2AD-462E-9745-7B2A9FB5C074}" sibTransId="{7D5097B4-5276-4D0F-924E-A65BCCC0CA78}"/>
    <dgm:cxn modelId="{CA2BAF6C-D655-4063-B55C-A281CA287E34}" type="presOf" srcId="{0836DCF6-F11A-4151-84C6-9BC4B4D0E72C}" destId="{D82CCFFD-6232-4863-9E95-B88766A5F8EA}" srcOrd="0" destOrd="0" presId="urn:microsoft.com/office/officeart/2009/3/layout/IncreasingArrowsProcess"/>
    <dgm:cxn modelId="{7D0B384F-9BAE-4A5C-BF43-AA2767D015F1}" srcId="{3BCD5788-EEAC-44D5-87E1-3D3566EA1104}" destId="{0779E2F2-8D3F-4FDE-A102-5683FAD7528D}" srcOrd="3" destOrd="0" parTransId="{65CBBF5E-0CFD-4C2E-AE5C-1FB448C38553}" sibTransId="{3ED6E567-8A50-4348-928B-F7885962C091}"/>
    <dgm:cxn modelId="{E3724670-3840-490B-83CA-95D7BB020580}" srcId="{3BCD5788-EEAC-44D5-87E1-3D3566EA1104}" destId="{16FA9F30-4586-458D-992D-B40DF6A92CA4}" srcOrd="0" destOrd="0" parTransId="{ABA40C74-8260-4A8A-91B6-FD7DEC8E7748}" sibTransId="{B2694C81-44E4-4626-AB1D-84B08250CDEC}"/>
    <dgm:cxn modelId="{BCD9AE50-EFF3-4B7C-9AAD-87B590B7D5BC}" type="presOf" srcId="{C30D331D-321C-4860-8AA9-9B88D2B1E957}" destId="{825E44D6-C3C0-4301-A131-08CF24B8AEDD}" srcOrd="0" destOrd="0" presId="urn:microsoft.com/office/officeart/2009/3/layout/IncreasingArrowsProcess"/>
    <dgm:cxn modelId="{A8208F7F-98E8-4061-83E6-E466E656D9AA}" type="presOf" srcId="{3BCD5788-EEAC-44D5-87E1-3D3566EA1104}" destId="{EFDFE67A-9FD8-463C-9345-95051BA88F7C}" srcOrd="0" destOrd="0" presId="urn:microsoft.com/office/officeart/2009/3/layout/IncreasingArrowsProcess"/>
    <dgm:cxn modelId="{E1D62C9D-48BB-4D4C-A73E-AE3314921960}" type="presOf" srcId="{7FD35D78-C97D-450C-9821-1F52AF9A34A4}" destId="{A47B3864-3D07-4CC9-96D0-A2790BBB4D27}" srcOrd="0" destOrd="1" presId="urn:microsoft.com/office/officeart/2009/3/layout/IncreasingArrowsProcess"/>
    <dgm:cxn modelId="{A118D39D-C6B1-4FA3-A447-19A8E5288B48}" srcId="{0779E2F2-8D3F-4FDE-A102-5683FAD7528D}" destId="{0836DCF6-F11A-4151-84C6-9BC4B4D0E72C}" srcOrd="0" destOrd="0" parTransId="{B3908619-D0DD-4E94-96D2-3B30139EA959}" sibTransId="{9998ACB9-BBBB-4EED-8F0B-2CC4C9407C73}"/>
    <dgm:cxn modelId="{3C3ABDA4-7671-49D2-AFF9-6BEBCDA22AEF}" type="presOf" srcId="{A400D910-42BA-4CFB-AA65-3179A82F8D81}" destId="{5E7B0DA9-7AA5-46F4-9A8E-1543E41C49C9}" srcOrd="0" destOrd="0" presId="urn:microsoft.com/office/officeart/2009/3/layout/IncreasingArrowsProcess"/>
    <dgm:cxn modelId="{1D5A25B0-3830-49E6-8066-42A942DE16C5}" srcId="{C30D331D-321C-4860-8AA9-9B88D2B1E957}" destId="{A400D910-42BA-4CFB-AA65-3179A82F8D81}" srcOrd="0" destOrd="0" parTransId="{CEAF1376-7D9E-4B34-A2FD-EA6CC363410C}" sibTransId="{A1E30F01-C4FE-45D0-BE22-A0634066F100}"/>
    <dgm:cxn modelId="{AEE07FF7-4011-4D48-B597-D89F051FC31D}" type="presOf" srcId="{16FA9F30-4586-458D-992D-B40DF6A92CA4}" destId="{9A93F31B-5FBC-4B7D-AA21-D59F8970AAC0}" srcOrd="0" destOrd="0" presId="urn:microsoft.com/office/officeart/2009/3/layout/IncreasingArrowsProcess"/>
    <dgm:cxn modelId="{57F08EFA-B5D8-4344-8A76-B869F29C12FC}" type="presOf" srcId="{F459F367-E116-4EBA-B01E-6BBAF87A5B38}" destId="{D82CCFFD-6232-4863-9E95-B88766A5F8EA}" srcOrd="0" destOrd="1" presId="urn:microsoft.com/office/officeart/2009/3/layout/IncreasingArrowsProcess"/>
    <dgm:cxn modelId="{54A29EFC-B53B-4C79-BFE2-1E3C83FDFBC2}" type="presOf" srcId="{1F3DB636-35C4-4BC3-8687-AAFF793ACB3A}" destId="{A47B3864-3D07-4CC9-96D0-A2790BBB4D27}" srcOrd="0" destOrd="0" presId="urn:microsoft.com/office/officeart/2009/3/layout/IncreasingArrowsProcess"/>
    <dgm:cxn modelId="{ACC91FFF-39D2-45B4-BD93-4096A3DBB4F2}" type="presParOf" srcId="{EFDFE67A-9FD8-463C-9345-95051BA88F7C}" destId="{9A93F31B-5FBC-4B7D-AA21-D59F8970AAC0}" srcOrd="0" destOrd="0" presId="urn:microsoft.com/office/officeart/2009/3/layout/IncreasingArrowsProcess"/>
    <dgm:cxn modelId="{EB7BC2DC-3BCB-41FC-8AB6-B30B297B8C9F}" type="presParOf" srcId="{EFDFE67A-9FD8-463C-9345-95051BA88F7C}" destId="{A47B3864-3D07-4CC9-96D0-A2790BBB4D27}" srcOrd="1" destOrd="0" presId="urn:microsoft.com/office/officeart/2009/3/layout/IncreasingArrowsProcess"/>
    <dgm:cxn modelId="{1A990B77-DF0C-4D70-B13C-73D652D9CCF7}" type="presParOf" srcId="{EFDFE67A-9FD8-463C-9345-95051BA88F7C}" destId="{B136B865-02BA-49C7-BB2E-0883F248086A}" srcOrd="2" destOrd="0" presId="urn:microsoft.com/office/officeart/2009/3/layout/IncreasingArrowsProcess"/>
    <dgm:cxn modelId="{5F884636-148C-4C04-9940-96AE059448F5}" type="presParOf" srcId="{EFDFE67A-9FD8-463C-9345-95051BA88F7C}" destId="{87F3A6AE-73F2-4F2A-89F4-1F456DA6F8E1}" srcOrd="3" destOrd="0" presId="urn:microsoft.com/office/officeart/2009/3/layout/IncreasingArrowsProcess"/>
    <dgm:cxn modelId="{FFDE44DB-9D71-41EC-85DA-CABFE4FD3D7B}" type="presParOf" srcId="{EFDFE67A-9FD8-463C-9345-95051BA88F7C}" destId="{825E44D6-C3C0-4301-A131-08CF24B8AEDD}" srcOrd="4" destOrd="0" presId="urn:microsoft.com/office/officeart/2009/3/layout/IncreasingArrowsProcess"/>
    <dgm:cxn modelId="{BB132966-563A-4DDD-949E-E82FEE43F363}" type="presParOf" srcId="{EFDFE67A-9FD8-463C-9345-95051BA88F7C}" destId="{5E7B0DA9-7AA5-46F4-9A8E-1543E41C49C9}" srcOrd="5" destOrd="0" presId="urn:microsoft.com/office/officeart/2009/3/layout/IncreasingArrowsProcess"/>
    <dgm:cxn modelId="{0BC6E39F-BFEA-44F5-A9C5-37E5A37E29D6}" type="presParOf" srcId="{EFDFE67A-9FD8-463C-9345-95051BA88F7C}" destId="{A9DC6779-C1B1-463E-8A01-41BD06C615EA}" srcOrd="6" destOrd="0" presId="urn:microsoft.com/office/officeart/2009/3/layout/IncreasingArrowsProcess"/>
    <dgm:cxn modelId="{B67287B6-2AD6-4D03-9D9A-0F173B18816D}" type="presParOf" srcId="{EFDFE67A-9FD8-463C-9345-95051BA88F7C}" destId="{D82CCFFD-6232-4863-9E95-B88766A5F8EA}"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34A3C-F7E5-48F0-A018-8AA64818F06D}">
      <dsp:nvSpPr>
        <dsp:cNvPr id="0" name=""/>
        <dsp:cNvSpPr/>
      </dsp:nvSpPr>
      <dsp:spPr>
        <a:xfrm>
          <a:off x="3019" y="468861"/>
          <a:ext cx="2943763" cy="117750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障がい児等療育支援事業</a:t>
          </a:r>
        </a:p>
      </dsp:txBody>
      <dsp:txXfrm>
        <a:off x="3019" y="468861"/>
        <a:ext cx="2943763" cy="1177505"/>
      </dsp:txXfrm>
    </dsp:sp>
    <dsp:sp modelId="{773A439B-1990-4397-9C14-7289B62A6A57}">
      <dsp:nvSpPr>
        <dsp:cNvPr id="0" name=""/>
        <dsp:cNvSpPr/>
      </dsp:nvSpPr>
      <dsp:spPr>
        <a:xfrm>
          <a:off x="3019" y="1646366"/>
          <a:ext cx="2943763" cy="28548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kumimoji="1" lang="ja-JP" altLang="en-US" sz="1400" kern="1200" dirty="0"/>
            <a:t>都道府県地域生活支援事業の必須事業として、障がい児通所支援事業所、障がい福祉サービス事業所、保育所、幼稚園及び学校等の職員に対して、助言・指導・研修を実施する。</a:t>
          </a:r>
        </a:p>
        <a:p>
          <a:pPr marL="114300" lvl="1" indent="-114300" algn="l" defTabSz="622300">
            <a:lnSpc>
              <a:spcPct val="90000"/>
            </a:lnSpc>
            <a:spcBef>
              <a:spcPct val="0"/>
            </a:spcBef>
            <a:spcAft>
              <a:spcPct val="15000"/>
            </a:spcAft>
            <a:buChar char="•"/>
          </a:pPr>
          <a:r>
            <a:rPr kumimoji="1" lang="ja-JP" altLang="en-US" sz="1400" kern="1200" dirty="0"/>
            <a:t>実施者：四天王寺悲田院児童発達支援センターへ委託</a:t>
          </a:r>
        </a:p>
      </dsp:txBody>
      <dsp:txXfrm>
        <a:off x="3019" y="1646366"/>
        <a:ext cx="2943763" cy="2854800"/>
      </dsp:txXfrm>
    </dsp:sp>
    <dsp:sp modelId="{94452842-12BF-49F0-BB12-E1CC70078AFC}">
      <dsp:nvSpPr>
        <dsp:cNvPr id="0" name=""/>
        <dsp:cNvSpPr/>
      </dsp:nvSpPr>
      <dsp:spPr>
        <a:xfrm>
          <a:off x="3358910" y="468861"/>
          <a:ext cx="2943763" cy="117750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t>児童発達支援センター等によるＳＶ・コンサルテーション</a:t>
          </a:r>
        </a:p>
      </dsp:txBody>
      <dsp:txXfrm>
        <a:off x="3358910" y="468861"/>
        <a:ext cx="2943763" cy="1177505"/>
      </dsp:txXfrm>
    </dsp:sp>
    <dsp:sp modelId="{473C9963-02B3-47ED-B13D-CED9F3075C88}">
      <dsp:nvSpPr>
        <dsp:cNvPr id="0" name=""/>
        <dsp:cNvSpPr/>
      </dsp:nvSpPr>
      <dsp:spPr>
        <a:xfrm>
          <a:off x="3358910" y="1646366"/>
          <a:ext cx="2943763" cy="285480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kumimoji="1" lang="ja-JP" altLang="en-US" sz="1400" kern="1200" dirty="0"/>
            <a:t>改正児童福祉法第</a:t>
          </a:r>
          <a:r>
            <a:rPr kumimoji="1" lang="en-US" altLang="en-US" sz="1400" kern="1200" dirty="0"/>
            <a:t>43</a:t>
          </a:r>
          <a:r>
            <a:rPr kumimoji="1" lang="ja-JP" altLang="en-US" sz="1400" kern="1200" dirty="0"/>
            <a:t>条に基づき、地域の障がい児通所支援事業所に対しスーパーバイズ・コンサルテーション</a:t>
          </a:r>
          <a:r>
            <a:rPr kumimoji="1" lang="en-US" altLang="en-US" sz="1400" kern="1200" dirty="0"/>
            <a:t>(</a:t>
          </a:r>
          <a:r>
            <a:rPr kumimoji="1" lang="ja-JP" altLang="en-US" sz="1400" kern="1200" dirty="0"/>
            <a:t>支援内容等の助言・援助機能）を行う。</a:t>
          </a:r>
        </a:p>
        <a:p>
          <a:pPr marL="114300" lvl="1" indent="-114300" algn="l" defTabSz="622300">
            <a:lnSpc>
              <a:spcPct val="90000"/>
            </a:lnSpc>
            <a:spcBef>
              <a:spcPct val="0"/>
            </a:spcBef>
            <a:spcAft>
              <a:spcPct val="15000"/>
            </a:spcAft>
            <a:buChar char="•"/>
          </a:pPr>
          <a:r>
            <a:rPr kumimoji="1" lang="ja-JP" altLang="en-US" sz="1400" kern="1200" dirty="0"/>
            <a:t>実施者：中核拠点型の児童発達支援センター及び事業所</a:t>
          </a:r>
        </a:p>
      </dsp:txBody>
      <dsp:txXfrm>
        <a:off x="3358910" y="1646366"/>
        <a:ext cx="2943763" cy="2854800"/>
      </dsp:txXfrm>
    </dsp:sp>
    <dsp:sp modelId="{3A39C751-E64E-4521-8E20-2776F287C47E}">
      <dsp:nvSpPr>
        <dsp:cNvPr id="0" name=""/>
        <dsp:cNvSpPr/>
      </dsp:nvSpPr>
      <dsp:spPr>
        <a:xfrm>
          <a:off x="6714800" y="468861"/>
          <a:ext cx="2943763" cy="1177505"/>
        </a:xfrm>
        <a:prstGeom prst="rect">
          <a:avLst/>
        </a:prstGeom>
        <a:solidFill>
          <a:srgbClr val="92D05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発達支援拠点の機関支援</a:t>
          </a:r>
        </a:p>
      </dsp:txBody>
      <dsp:txXfrm>
        <a:off x="6714800" y="468861"/>
        <a:ext cx="2943763" cy="1177505"/>
      </dsp:txXfrm>
    </dsp:sp>
    <dsp:sp modelId="{ACF7CB99-A8A8-42D4-9430-CED75A2F7EAE}">
      <dsp:nvSpPr>
        <dsp:cNvPr id="0" name=""/>
        <dsp:cNvSpPr/>
      </dsp:nvSpPr>
      <dsp:spPr>
        <a:xfrm>
          <a:off x="6714800" y="1646366"/>
          <a:ext cx="2943763" cy="2854800"/>
        </a:xfrm>
        <a:prstGeom prst="rect">
          <a:avLst/>
        </a:prstGeom>
        <a:solidFill>
          <a:schemeClr val="accent6">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kumimoji="1" lang="ja-JP" altLang="en-US" sz="1400" kern="1200" dirty="0"/>
            <a:t>大阪府の委託事業「障がい児通所支援事業者等育成事業」により実施</a:t>
          </a:r>
        </a:p>
        <a:p>
          <a:pPr marL="114300" lvl="1" indent="-114300" algn="l" defTabSz="622300">
            <a:lnSpc>
              <a:spcPct val="90000"/>
            </a:lnSpc>
            <a:spcBef>
              <a:spcPct val="0"/>
            </a:spcBef>
            <a:spcAft>
              <a:spcPct val="15000"/>
            </a:spcAft>
            <a:buChar char="•"/>
          </a:pPr>
          <a:r>
            <a:rPr kumimoji="1" lang="ja-JP" altLang="en-US" sz="1400" kern="1200" dirty="0"/>
            <a:t>実施者：各圏域に設置された発達支援拠点</a:t>
          </a:r>
        </a:p>
      </dsp:txBody>
      <dsp:txXfrm>
        <a:off x="6714800" y="1646366"/>
        <a:ext cx="2943763"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6E5FE-927E-4B91-98F3-AFD67DA59E70}">
      <dsp:nvSpPr>
        <dsp:cNvPr id="0" name=""/>
        <dsp:cNvSpPr/>
      </dsp:nvSpPr>
      <dsp:spPr>
        <a:xfrm>
          <a:off x="4307" y="539573"/>
          <a:ext cx="2590203" cy="103608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kumimoji="1" lang="ja-JP" altLang="en-US" sz="1300" b="1" kern="1200" dirty="0"/>
            <a:t>保育所等訪問支援</a:t>
          </a:r>
        </a:p>
      </dsp:txBody>
      <dsp:txXfrm>
        <a:off x="4307" y="539573"/>
        <a:ext cx="2590203" cy="1036081"/>
      </dsp:txXfrm>
    </dsp:sp>
    <dsp:sp modelId="{4EB55C6B-1633-41A6-8D49-A8F0D21EFD36}">
      <dsp:nvSpPr>
        <dsp:cNvPr id="0" name=""/>
        <dsp:cNvSpPr/>
      </dsp:nvSpPr>
      <dsp:spPr>
        <a:xfrm>
          <a:off x="4307" y="1575654"/>
          <a:ext cx="2590203" cy="28548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児童福祉法に基づく障がい児通所支援</a:t>
          </a:r>
        </a:p>
        <a:p>
          <a:pPr marL="114300" lvl="1" indent="-114300" algn="l" defTabSz="577850">
            <a:lnSpc>
              <a:spcPct val="90000"/>
            </a:lnSpc>
            <a:spcBef>
              <a:spcPct val="0"/>
            </a:spcBef>
            <a:spcAft>
              <a:spcPct val="15000"/>
            </a:spcAft>
            <a:buChar char="•"/>
          </a:pPr>
          <a:r>
            <a:rPr kumimoji="1" lang="ja-JP" altLang="en-US" sz="1300" kern="1200" dirty="0"/>
            <a:t>保育所、児童養護施設等を訪問し、障害児に対して、障害児以外の児童との集団生活への適応のための専門的な支援などを行う</a:t>
          </a:r>
        </a:p>
        <a:p>
          <a:pPr marL="114300" lvl="1" indent="-114300" algn="l" defTabSz="577850">
            <a:lnSpc>
              <a:spcPct val="90000"/>
            </a:lnSpc>
            <a:spcBef>
              <a:spcPct val="0"/>
            </a:spcBef>
            <a:spcAft>
              <a:spcPct val="15000"/>
            </a:spcAft>
            <a:buChar char="•"/>
          </a:pPr>
          <a:r>
            <a:rPr kumimoji="1" lang="ja-JP" altLang="en-US" sz="1300" kern="1200" dirty="0"/>
            <a:t>実施者：指定を受けた事業所　府内</a:t>
          </a:r>
          <a:r>
            <a:rPr kumimoji="1" lang="en-US" altLang="en-US" sz="1300" kern="1200" dirty="0"/>
            <a:t>213</a:t>
          </a:r>
          <a:r>
            <a:rPr kumimoji="1" lang="ja-JP" altLang="en-US" sz="1300" kern="1200" dirty="0"/>
            <a:t>事業所（</a:t>
          </a:r>
          <a:r>
            <a:rPr kumimoji="1" lang="en-US" altLang="en-US" sz="1300" kern="1200" dirty="0"/>
            <a:t>R5</a:t>
          </a:r>
          <a:r>
            <a:rPr kumimoji="1" lang="ja-JP" altLang="en-US" sz="1300" kern="1200" dirty="0"/>
            <a:t>年</a:t>
          </a:r>
          <a:r>
            <a:rPr kumimoji="1" lang="en-US" altLang="en-US" sz="1300" kern="1200" dirty="0"/>
            <a:t>4</a:t>
          </a:r>
          <a:r>
            <a:rPr kumimoji="1" lang="ja-JP" altLang="en-US" sz="1300" kern="1200" dirty="0"/>
            <a:t>月時点）</a:t>
          </a:r>
        </a:p>
      </dsp:txBody>
      <dsp:txXfrm>
        <a:off x="4307" y="1575654"/>
        <a:ext cx="2590203" cy="2854800"/>
      </dsp:txXfrm>
    </dsp:sp>
    <dsp:sp modelId="{94452842-12BF-49F0-BB12-E1CC70078AFC}">
      <dsp:nvSpPr>
        <dsp:cNvPr id="0" name=""/>
        <dsp:cNvSpPr/>
      </dsp:nvSpPr>
      <dsp:spPr>
        <a:xfrm>
          <a:off x="2957139" y="539573"/>
          <a:ext cx="2590203" cy="103608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kumimoji="1" lang="ja-JP" altLang="en-US" sz="1300" b="1" kern="1200" dirty="0"/>
            <a:t>リーディングチーム・リーディングスタッフ</a:t>
          </a:r>
        </a:p>
      </dsp:txBody>
      <dsp:txXfrm>
        <a:off x="2957139" y="539573"/>
        <a:ext cx="2590203" cy="1036081"/>
      </dsp:txXfrm>
    </dsp:sp>
    <dsp:sp modelId="{473C9963-02B3-47ED-B13D-CED9F3075C88}">
      <dsp:nvSpPr>
        <dsp:cNvPr id="0" name=""/>
        <dsp:cNvSpPr/>
      </dsp:nvSpPr>
      <dsp:spPr>
        <a:xfrm>
          <a:off x="2957139" y="1575654"/>
          <a:ext cx="2590203" cy="285480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リーディングチーム　市町村教育委員会が市町村の支援教育推進の中核となる教員を指名して組織するチームが、</a:t>
          </a:r>
          <a:r>
            <a:rPr kumimoji="1" lang="ja-JP" altLang="en-US" sz="1300" u="none" kern="1200" dirty="0"/>
            <a:t>小中学校等の教職員へ</a:t>
          </a:r>
          <a:r>
            <a:rPr kumimoji="1" lang="ja-JP" altLang="en-US" sz="1300" kern="1200" dirty="0"/>
            <a:t>の相談・支援等を実施</a:t>
          </a:r>
        </a:p>
        <a:p>
          <a:pPr marL="114300" lvl="1" indent="-114300" algn="l" defTabSz="577850">
            <a:lnSpc>
              <a:spcPct val="90000"/>
            </a:lnSpc>
            <a:spcBef>
              <a:spcPct val="0"/>
            </a:spcBef>
            <a:spcAft>
              <a:spcPct val="15000"/>
            </a:spcAft>
            <a:buChar char="•"/>
          </a:pPr>
          <a:r>
            <a:rPr kumimoji="1" lang="ja-JP" altLang="en-US" sz="1300" kern="1200" dirty="0"/>
            <a:t>リーディングスタッフ支援教育の推進のため、府立支援学校の教員が地域の小・中学校等への巡回相談活動を行う。</a:t>
          </a:r>
        </a:p>
      </dsp:txBody>
      <dsp:txXfrm>
        <a:off x="2957139" y="1575654"/>
        <a:ext cx="2590203" cy="2854800"/>
      </dsp:txXfrm>
    </dsp:sp>
    <dsp:sp modelId="{42D11BF9-8596-4F88-BFF8-F783DDA7C9AF}">
      <dsp:nvSpPr>
        <dsp:cNvPr id="0" name=""/>
        <dsp:cNvSpPr/>
      </dsp:nvSpPr>
      <dsp:spPr>
        <a:xfrm>
          <a:off x="5909972" y="544256"/>
          <a:ext cx="2590203" cy="103608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kumimoji="1" lang="ja-JP" altLang="en-US" sz="1300" b="1" kern="1200" dirty="0"/>
            <a:t>障がい児等療育支援事業</a:t>
          </a:r>
        </a:p>
      </dsp:txBody>
      <dsp:txXfrm>
        <a:off x="5909972" y="544256"/>
        <a:ext cx="2590203" cy="1036081"/>
      </dsp:txXfrm>
    </dsp:sp>
    <dsp:sp modelId="{BB644C67-186C-4309-9768-C072405326C3}">
      <dsp:nvSpPr>
        <dsp:cNvPr id="0" name=""/>
        <dsp:cNvSpPr/>
      </dsp:nvSpPr>
      <dsp:spPr>
        <a:xfrm>
          <a:off x="5909972" y="1575654"/>
          <a:ext cx="2590203" cy="28548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都道府県地域生活支援事業の必須事業として、事業所、保育所、幼稚園及び</a:t>
          </a:r>
          <a:r>
            <a:rPr kumimoji="1" lang="ja-JP" altLang="en-US" sz="1300" u="none" kern="1200" dirty="0"/>
            <a:t>学校等の職員</a:t>
          </a:r>
          <a:r>
            <a:rPr kumimoji="1" lang="ja-JP" altLang="en-US" sz="1300" kern="1200" dirty="0"/>
            <a:t>に対して、助言・指導・研修を実施する。</a:t>
          </a:r>
        </a:p>
        <a:p>
          <a:pPr marL="114300" lvl="1" indent="-114300" algn="l" defTabSz="577850">
            <a:lnSpc>
              <a:spcPct val="90000"/>
            </a:lnSpc>
            <a:spcBef>
              <a:spcPct val="0"/>
            </a:spcBef>
            <a:spcAft>
              <a:spcPct val="15000"/>
            </a:spcAft>
            <a:buChar char="•"/>
          </a:pPr>
          <a:r>
            <a:rPr kumimoji="1" lang="ja-JP" altLang="en-US" sz="1300" kern="1200" dirty="0"/>
            <a:t>実施者：四天王寺悲田院児童発達支援センターへ委託</a:t>
          </a:r>
        </a:p>
      </dsp:txBody>
      <dsp:txXfrm>
        <a:off x="5909972" y="1575654"/>
        <a:ext cx="2590203" cy="2854800"/>
      </dsp:txXfrm>
    </dsp:sp>
    <dsp:sp modelId="{3A39C751-E64E-4521-8E20-2776F287C47E}">
      <dsp:nvSpPr>
        <dsp:cNvPr id="0" name=""/>
        <dsp:cNvSpPr/>
      </dsp:nvSpPr>
      <dsp:spPr>
        <a:xfrm>
          <a:off x="8862804" y="539573"/>
          <a:ext cx="2590203" cy="1036081"/>
        </a:xfrm>
        <a:prstGeom prst="rect">
          <a:avLst/>
        </a:prstGeom>
        <a:solidFill>
          <a:srgbClr val="92D05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kumimoji="1" lang="ja-JP" altLang="en-US" sz="1300" b="1" kern="1200" dirty="0"/>
            <a:t>発達支援拠点の機関支援</a:t>
          </a:r>
        </a:p>
      </dsp:txBody>
      <dsp:txXfrm>
        <a:off x="8862804" y="539573"/>
        <a:ext cx="2590203" cy="1036081"/>
      </dsp:txXfrm>
    </dsp:sp>
    <dsp:sp modelId="{ACF7CB99-A8A8-42D4-9430-CED75A2F7EAE}">
      <dsp:nvSpPr>
        <dsp:cNvPr id="0" name=""/>
        <dsp:cNvSpPr/>
      </dsp:nvSpPr>
      <dsp:spPr>
        <a:xfrm>
          <a:off x="8862804" y="1575654"/>
          <a:ext cx="2590203" cy="2854800"/>
        </a:xfrm>
        <a:prstGeom prst="rect">
          <a:avLst/>
        </a:prstGeom>
        <a:solidFill>
          <a:schemeClr val="accent6">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kern="1200" dirty="0"/>
            <a:t>大阪府の委託事業「障がい児通所支援事業者等育成事業」により実施</a:t>
          </a:r>
        </a:p>
        <a:p>
          <a:pPr marL="114300" lvl="1" indent="-114300" algn="l" defTabSz="577850">
            <a:lnSpc>
              <a:spcPct val="90000"/>
            </a:lnSpc>
            <a:spcBef>
              <a:spcPct val="0"/>
            </a:spcBef>
            <a:spcAft>
              <a:spcPct val="15000"/>
            </a:spcAft>
            <a:buChar char="•"/>
          </a:pPr>
          <a:r>
            <a:rPr kumimoji="1" lang="ja-JP" altLang="en-US" sz="1300" kern="1200" dirty="0"/>
            <a:t>圏域内の障がい児通所支援事業所及び</a:t>
          </a:r>
          <a:r>
            <a:rPr kumimoji="1" lang="ja-JP" altLang="en-US" sz="1300" u="none" kern="1200" dirty="0"/>
            <a:t>学校</a:t>
          </a:r>
          <a:r>
            <a:rPr kumimoji="1" lang="ja-JP" altLang="en-US" sz="1300" kern="1200" dirty="0"/>
            <a:t>に対して訪問等の手法により助言を行う。</a:t>
          </a:r>
        </a:p>
        <a:p>
          <a:pPr marL="114300" lvl="1" indent="-114300" algn="l" defTabSz="577850">
            <a:lnSpc>
              <a:spcPct val="90000"/>
            </a:lnSpc>
            <a:spcBef>
              <a:spcPct val="0"/>
            </a:spcBef>
            <a:spcAft>
              <a:spcPct val="15000"/>
            </a:spcAft>
            <a:buChar char="•"/>
          </a:pPr>
          <a:r>
            <a:rPr kumimoji="1" lang="ja-JP" altLang="en-US" sz="1300" kern="1200" dirty="0"/>
            <a:t>実施者：各圏域に設置された発達支援拠点</a:t>
          </a:r>
        </a:p>
      </dsp:txBody>
      <dsp:txXfrm>
        <a:off x="8862804" y="1575654"/>
        <a:ext cx="2590203" cy="285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8D77B-DF24-4E00-A88C-6665E316575D}">
      <dsp:nvSpPr>
        <dsp:cNvPr id="0" name=""/>
        <dsp:cNvSpPr/>
      </dsp:nvSpPr>
      <dsp:spPr>
        <a:xfrm>
          <a:off x="0" y="3893496"/>
          <a:ext cx="9799130" cy="8518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t>拠点及びアクトおおさかに配置する地域支援マネジャーで「地域支援体制マネジメントチーム」を構成し、連携強化を図ることで、それぞれの強み活かした相乗効果のある支援を行う</a:t>
          </a:r>
        </a:p>
      </dsp:txBody>
      <dsp:txXfrm>
        <a:off x="0" y="3893496"/>
        <a:ext cx="9799130" cy="851801"/>
      </dsp:txXfrm>
    </dsp:sp>
    <dsp:sp modelId="{E0D414F5-FCDB-4113-BFE7-8FF9BB523676}">
      <dsp:nvSpPr>
        <dsp:cNvPr id="0" name=""/>
        <dsp:cNvSpPr/>
      </dsp:nvSpPr>
      <dsp:spPr>
        <a:xfrm rot="10800000">
          <a:off x="0" y="2596202"/>
          <a:ext cx="9799130" cy="1310071"/>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t>地域支援マネジャーは、児童発達支援センターが市町村域の中核機能の発揮を支援するとともに、　　　困難事例等の支援を行う</a:t>
          </a:r>
        </a:p>
      </dsp:txBody>
      <dsp:txXfrm rot="10800000">
        <a:off x="0" y="2596202"/>
        <a:ext cx="9799130" cy="851245"/>
      </dsp:txXfrm>
    </dsp:sp>
    <dsp:sp modelId="{1097734E-1107-4766-A6BB-F4E032F1B345}">
      <dsp:nvSpPr>
        <dsp:cNvPr id="0" name=""/>
        <dsp:cNvSpPr/>
      </dsp:nvSpPr>
      <dsp:spPr>
        <a:xfrm rot="10800000">
          <a:off x="0" y="1298907"/>
          <a:ext cx="9799130" cy="1310071"/>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t>センターの地域支援機能（機関支援）を担う地域支援マネジャーを配置する</a:t>
          </a:r>
          <a:endParaRPr kumimoji="1" lang="en-US" altLang="ja-JP" sz="1600" b="1" kern="1200" dirty="0"/>
        </a:p>
      </dsp:txBody>
      <dsp:txXfrm rot="10800000">
        <a:off x="0" y="1298907"/>
        <a:ext cx="9799130" cy="851245"/>
      </dsp:txXfrm>
    </dsp:sp>
    <dsp:sp modelId="{E3108B67-19FA-4D53-A1A4-12BF45BD944D}">
      <dsp:nvSpPr>
        <dsp:cNvPr id="0" name=""/>
        <dsp:cNvSpPr/>
      </dsp:nvSpPr>
      <dsp:spPr>
        <a:xfrm rot="10800000">
          <a:off x="0" y="1613"/>
          <a:ext cx="9799130" cy="1310071"/>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t>発達支援拠点を機関コンサルテーション特化型の発達障がい者支援センターとして指定する</a:t>
          </a:r>
        </a:p>
      </dsp:txBody>
      <dsp:txXfrm rot="10800000">
        <a:off x="0" y="1613"/>
        <a:ext cx="9799130" cy="8512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0577B-06B2-404F-A549-4CBC8A040E8C}">
      <dsp:nvSpPr>
        <dsp:cNvPr id="0" name=""/>
        <dsp:cNvSpPr/>
      </dsp:nvSpPr>
      <dsp:spPr>
        <a:xfrm>
          <a:off x="0" y="77354"/>
          <a:ext cx="10697234" cy="4563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t>事業所の支援の質について</a:t>
          </a:r>
        </a:p>
      </dsp:txBody>
      <dsp:txXfrm>
        <a:off x="22275" y="99629"/>
        <a:ext cx="10652684" cy="411750"/>
      </dsp:txXfrm>
    </dsp:sp>
    <dsp:sp modelId="{062D51A2-DFBA-4C6E-8FB0-5E8B0D8052B5}">
      <dsp:nvSpPr>
        <dsp:cNvPr id="0" name=""/>
        <dsp:cNvSpPr/>
      </dsp:nvSpPr>
      <dsp:spPr>
        <a:xfrm>
          <a:off x="0" y="525033"/>
          <a:ext cx="10697234"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637" tIns="19050" rIns="106680" bIns="1905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事業所の困りごとのなかでも、背景に家庭や環境の問題があるケースについては、事業所への支援だけでは解決しづらい</a:t>
          </a:r>
        </a:p>
        <a:p>
          <a:pPr marL="114300" lvl="1" indent="-114300" algn="l" defTabSz="533400">
            <a:lnSpc>
              <a:spcPct val="90000"/>
            </a:lnSpc>
            <a:spcBef>
              <a:spcPct val="0"/>
            </a:spcBef>
            <a:spcAft>
              <a:spcPct val="20000"/>
            </a:spcAft>
            <a:buChar char="•"/>
          </a:pPr>
          <a:r>
            <a:rPr kumimoji="1" lang="ja-JP" altLang="en-US" sz="1200" kern="1200" dirty="0"/>
            <a:t>教育との連携が課題と感じている。具体的にどうしていけばいいのか、学校との調整も悩んでいる。</a:t>
          </a:r>
        </a:p>
        <a:p>
          <a:pPr marL="114300" lvl="1" indent="-114300" algn="l" defTabSz="533400">
            <a:lnSpc>
              <a:spcPct val="90000"/>
            </a:lnSpc>
            <a:spcBef>
              <a:spcPct val="0"/>
            </a:spcBef>
            <a:spcAft>
              <a:spcPct val="20000"/>
            </a:spcAft>
            <a:buChar char="•"/>
          </a:pPr>
          <a:r>
            <a:rPr kumimoji="1" lang="ja-JP" altLang="en-US" sz="1200" kern="1200" dirty="0"/>
            <a:t>事業所向け研修は過去から実施している（事業所連絡会主体で実施の市もあり）</a:t>
          </a:r>
        </a:p>
        <a:p>
          <a:pPr marL="114300" lvl="1" indent="-114300" algn="l" defTabSz="533400">
            <a:lnSpc>
              <a:spcPct val="90000"/>
            </a:lnSpc>
            <a:spcBef>
              <a:spcPct val="0"/>
            </a:spcBef>
            <a:spcAft>
              <a:spcPct val="20000"/>
            </a:spcAft>
            <a:buChar char="•"/>
          </a:pPr>
          <a:r>
            <a:rPr kumimoji="1" lang="ja-JP" altLang="en-US" sz="1200" kern="1200" dirty="0"/>
            <a:t>強度行動障がいなど他害の強い児童への対応に関する研修は事業所の反響が大きかった</a:t>
          </a:r>
        </a:p>
        <a:p>
          <a:pPr marL="114300" lvl="1" indent="-114300" algn="l" defTabSz="533400">
            <a:lnSpc>
              <a:spcPct val="90000"/>
            </a:lnSpc>
            <a:spcBef>
              <a:spcPct val="0"/>
            </a:spcBef>
            <a:spcAft>
              <a:spcPct val="20000"/>
            </a:spcAft>
            <a:buChar char="•"/>
          </a:pPr>
          <a:r>
            <a:rPr kumimoji="1" lang="ja-JP" altLang="en-US" sz="1200" kern="1200" dirty="0"/>
            <a:t>事業所連絡会の運営、議題の設定、児の事業所と者の事業所の交流に苦慮している</a:t>
          </a:r>
        </a:p>
      </dsp:txBody>
      <dsp:txXfrm>
        <a:off x="0" y="525033"/>
        <a:ext cx="10697234" cy="1397250"/>
      </dsp:txXfrm>
    </dsp:sp>
    <dsp:sp modelId="{0C268F69-04CB-4F0F-A236-8B24F6B57B14}">
      <dsp:nvSpPr>
        <dsp:cNvPr id="0" name=""/>
        <dsp:cNvSpPr/>
      </dsp:nvSpPr>
      <dsp:spPr>
        <a:xfrm>
          <a:off x="0" y="1930912"/>
          <a:ext cx="10697234" cy="4563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t>児童発達支援センターの中核機能の発揮について</a:t>
          </a:r>
        </a:p>
      </dsp:txBody>
      <dsp:txXfrm>
        <a:off x="22275" y="1953187"/>
        <a:ext cx="10652684" cy="411750"/>
      </dsp:txXfrm>
    </dsp:sp>
    <dsp:sp modelId="{D898663C-DB09-4714-B55E-AA856D600814}">
      <dsp:nvSpPr>
        <dsp:cNvPr id="0" name=""/>
        <dsp:cNvSpPr/>
      </dsp:nvSpPr>
      <dsp:spPr>
        <a:xfrm>
          <a:off x="0" y="2378583"/>
          <a:ext cx="10697234"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637" tIns="19050" rIns="106680" bIns="1905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専門人材の確保や育成、地域の事業所との関係性の構築から始める必要がある。</a:t>
          </a:r>
        </a:p>
        <a:p>
          <a:pPr marL="114300" lvl="1" indent="-114300" algn="l" defTabSz="533400">
            <a:lnSpc>
              <a:spcPct val="90000"/>
            </a:lnSpc>
            <a:spcBef>
              <a:spcPct val="0"/>
            </a:spcBef>
            <a:spcAft>
              <a:spcPct val="20000"/>
            </a:spcAft>
            <a:buChar char="•"/>
          </a:pPr>
          <a:r>
            <a:rPr kumimoji="1" lang="ja-JP" altLang="en-US" sz="1200" kern="1200" dirty="0"/>
            <a:t>地域の事業所が児童発達支援センターの</a:t>
          </a:r>
          <a:r>
            <a:rPr kumimoji="1" lang="en-US" altLang="en-US" sz="1200" kern="1200" dirty="0"/>
            <a:t>SV</a:t>
          </a:r>
          <a:r>
            <a:rPr kumimoji="1" lang="ja-JP" altLang="en-US" sz="1200" kern="1200" dirty="0"/>
            <a:t>やコンサルテーションを必要としているのかなど、まずは市としてニーズを調査していきたい。</a:t>
          </a:r>
        </a:p>
        <a:p>
          <a:pPr marL="114300" lvl="1" indent="-114300" algn="l" defTabSz="533400">
            <a:lnSpc>
              <a:spcPct val="90000"/>
            </a:lnSpc>
            <a:spcBef>
              <a:spcPct val="0"/>
            </a:spcBef>
            <a:spcAft>
              <a:spcPct val="20000"/>
            </a:spcAft>
            <a:buChar char="•"/>
          </a:pPr>
          <a:r>
            <a:rPr kumimoji="1" lang="ja-JP" altLang="en-US" sz="1200" kern="1200" dirty="0"/>
            <a:t>保育所等訪問・相談支援を実施していないため、中核機能の発揮にあたってはまずその実施について検討が必要。</a:t>
          </a:r>
        </a:p>
        <a:p>
          <a:pPr marL="114300" lvl="1" indent="-114300" algn="l" defTabSz="533400">
            <a:lnSpc>
              <a:spcPct val="90000"/>
            </a:lnSpc>
            <a:spcBef>
              <a:spcPct val="0"/>
            </a:spcBef>
            <a:spcAft>
              <a:spcPct val="20000"/>
            </a:spcAft>
            <a:buChar char="•"/>
          </a:pPr>
          <a:r>
            <a:rPr kumimoji="1" lang="ja-JP" altLang="en-US" sz="1200" kern="1200" dirty="0"/>
            <a:t>利用者は市民だが事業所所在地が市外の場合、どちらの市のセンターが対応するべきか難しい（個人情報の関係）</a:t>
          </a:r>
        </a:p>
      </dsp:txBody>
      <dsp:txXfrm>
        <a:off x="0" y="2378583"/>
        <a:ext cx="10697234" cy="1117800"/>
      </dsp:txXfrm>
    </dsp:sp>
    <dsp:sp modelId="{A7A352DF-001B-429E-AFDA-F87EC3DD41D2}">
      <dsp:nvSpPr>
        <dsp:cNvPr id="0" name=""/>
        <dsp:cNvSpPr/>
      </dsp:nvSpPr>
      <dsp:spPr>
        <a:xfrm>
          <a:off x="0" y="3505004"/>
          <a:ext cx="10697234" cy="4563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t>発達支援拠点と市町村・児童発達支援センターとの連携について</a:t>
          </a:r>
        </a:p>
      </dsp:txBody>
      <dsp:txXfrm>
        <a:off x="22275" y="3527279"/>
        <a:ext cx="10652684" cy="411750"/>
      </dsp:txXfrm>
    </dsp:sp>
    <dsp:sp modelId="{A535AFBD-0796-4074-8E3C-A195D238EEF5}">
      <dsp:nvSpPr>
        <dsp:cNvPr id="0" name=""/>
        <dsp:cNvSpPr/>
      </dsp:nvSpPr>
      <dsp:spPr>
        <a:xfrm>
          <a:off x="0" y="3952683"/>
          <a:ext cx="10697234"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637" tIns="19050" rIns="106680" bIns="1905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コンサルテーションのスキルは同行しなければ</a:t>
          </a:r>
          <a:r>
            <a:rPr kumimoji="1" lang="ja-JP" altLang="en-US" sz="1200" kern="1200"/>
            <a:t>学べない。センター職員の人材育成がまず必要であり、拠点の力を貸していただきたい。</a:t>
          </a:r>
          <a:endParaRPr kumimoji="1" lang="ja-JP" altLang="en-US" sz="1200" kern="1200" dirty="0"/>
        </a:p>
        <a:p>
          <a:pPr marL="114300" lvl="1" indent="-114300" algn="l" defTabSz="533400">
            <a:lnSpc>
              <a:spcPct val="90000"/>
            </a:lnSpc>
            <a:spcBef>
              <a:spcPct val="0"/>
            </a:spcBef>
            <a:spcAft>
              <a:spcPct val="20000"/>
            </a:spcAft>
            <a:buChar char="•"/>
          </a:pPr>
          <a:r>
            <a:rPr kumimoji="1" lang="ja-JP" altLang="en-US" sz="1200" kern="1200" dirty="0"/>
            <a:t>市内の事業所の発達支援拠点の利用状況を把握していなかったので、確認させてほしい。</a:t>
          </a:r>
        </a:p>
        <a:p>
          <a:pPr marL="114300" lvl="1" indent="-114300" algn="l" defTabSz="533400">
            <a:lnSpc>
              <a:spcPct val="90000"/>
            </a:lnSpc>
            <a:spcBef>
              <a:spcPct val="0"/>
            </a:spcBef>
            <a:spcAft>
              <a:spcPct val="20000"/>
            </a:spcAft>
            <a:buChar char="•"/>
          </a:pPr>
          <a:r>
            <a:rPr kumimoji="1" lang="ja-JP" altLang="en-US" sz="1200" kern="1200" dirty="0"/>
            <a:t>センター内に自信をもって研修をできる人がいない。事業所向け研修の実施などでご協力いただきたい。</a:t>
          </a:r>
        </a:p>
        <a:p>
          <a:pPr marL="114300" lvl="1" indent="-114300" algn="l" defTabSz="533400">
            <a:lnSpc>
              <a:spcPct val="90000"/>
            </a:lnSpc>
            <a:spcBef>
              <a:spcPct val="0"/>
            </a:spcBef>
            <a:spcAft>
              <a:spcPct val="20000"/>
            </a:spcAft>
            <a:buChar char="•"/>
          </a:pPr>
          <a:r>
            <a:rPr kumimoji="1" lang="ja-JP" altLang="en-US" sz="1200" kern="1200" dirty="0"/>
            <a:t>市独自で取組みをしているが、強度行動障がいなど力を貸していただきたい案件もあるため協力をお願いしたい。</a:t>
          </a:r>
        </a:p>
        <a:p>
          <a:pPr marL="114300" lvl="1" indent="-114300" algn="l" defTabSz="533400">
            <a:lnSpc>
              <a:spcPct val="90000"/>
            </a:lnSpc>
            <a:spcBef>
              <a:spcPct val="0"/>
            </a:spcBef>
            <a:spcAft>
              <a:spcPct val="20000"/>
            </a:spcAft>
            <a:buChar char="•"/>
          </a:pPr>
          <a:r>
            <a:rPr kumimoji="1" lang="ja-JP" altLang="en-US" sz="1200" kern="1200" dirty="0"/>
            <a:t>まずは事業所のニーズを把握したうえで拠点に機関支援を依頼したい（派遣型のパターン）。</a:t>
          </a:r>
        </a:p>
      </dsp:txBody>
      <dsp:txXfrm>
        <a:off x="0" y="3952683"/>
        <a:ext cx="10697234" cy="1397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3F31B-5FBC-4B7D-AA21-D59F8970AAC0}">
      <dsp:nvSpPr>
        <dsp:cNvPr id="0" name=""/>
        <dsp:cNvSpPr/>
      </dsp:nvSpPr>
      <dsp:spPr>
        <a:xfrm>
          <a:off x="377215" y="44367"/>
          <a:ext cx="9517234" cy="1385566"/>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19959"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t>８月</a:t>
          </a:r>
        </a:p>
      </dsp:txBody>
      <dsp:txXfrm>
        <a:off x="377215" y="390759"/>
        <a:ext cx="9170843" cy="692783"/>
      </dsp:txXfrm>
    </dsp:sp>
    <dsp:sp modelId="{A47B3864-3D07-4CC9-96D0-A2790BBB4D27}">
      <dsp:nvSpPr>
        <dsp:cNvPr id="0" name=""/>
        <dsp:cNvSpPr/>
      </dsp:nvSpPr>
      <dsp:spPr>
        <a:xfrm>
          <a:off x="377215" y="1115099"/>
          <a:ext cx="2193722" cy="2562880"/>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第１回部会において意見聴取</a:t>
          </a:r>
        </a:p>
        <a:p>
          <a:pPr marL="0" lvl="0" indent="0" algn="l" defTabSz="889000">
            <a:lnSpc>
              <a:spcPct val="90000"/>
            </a:lnSpc>
            <a:spcBef>
              <a:spcPct val="0"/>
            </a:spcBef>
            <a:spcAft>
              <a:spcPct val="35000"/>
            </a:spcAft>
            <a:buNone/>
          </a:pPr>
          <a:r>
            <a:rPr kumimoji="1" lang="ja-JP" altLang="en-US" sz="2000" kern="1200" dirty="0"/>
            <a:t>必要な予算の調査</a:t>
          </a:r>
        </a:p>
      </dsp:txBody>
      <dsp:txXfrm>
        <a:off x="377215" y="1115099"/>
        <a:ext cx="2193722" cy="2562880"/>
      </dsp:txXfrm>
    </dsp:sp>
    <dsp:sp modelId="{B136B865-02BA-49C7-BB2E-0883F248086A}">
      <dsp:nvSpPr>
        <dsp:cNvPr id="0" name=""/>
        <dsp:cNvSpPr/>
      </dsp:nvSpPr>
      <dsp:spPr>
        <a:xfrm>
          <a:off x="2570937" y="506059"/>
          <a:ext cx="7323511" cy="1385566"/>
        </a:xfrm>
        <a:prstGeom prst="rightArrow">
          <a:avLst>
            <a:gd name="adj1" fmla="val 50000"/>
            <a:gd name="adj2" fmla="val 5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19959"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t>１０月</a:t>
          </a:r>
        </a:p>
      </dsp:txBody>
      <dsp:txXfrm>
        <a:off x="2570937" y="852451"/>
        <a:ext cx="6977120" cy="692783"/>
      </dsp:txXfrm>
    </dsp:sp>
    <dsp:sp modelId="{87F3A6AE-73F2-4F2A-89F4-1F456DA6F8E1}">
      <dsp:nvSpPr>
        <dsp:cNvPr id="0" name=""/>
        <dsp:cNvSpPr/>
      </dsp:nvSpPr>
      <dsp:spPr>
        <a:xfrm>
          <a:off x="2570937" y="1576791"/>
          <a:ext cx="2193722" cy="2497555"/>
        </a:xfrm>
        <a:prstGeom prst="rect">
          <a:avLst/>
        </a:prstGeom>
        <a:solidFill>
          <a:schemeClr val="lt1">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en-US" altLang="ja-JP" sz="2000" kern="1200" dirty="0"/>
            <a:t>R</a:t>
          </a:r>
          <a:r>
            <a:rPr kumimoji="1" lang="ja-JP" altLang="en-US" sz="2000" kern="1200" dirty="0"/>
            <a:t>７年度予算要求</a:t>
          </a:r>
        </a:p>
      </dsp:txBody>
      <dsp:txXfrm>
        <a:off x="2570937" y="1576791"/>
        <a:ext cx="2193722" cy="2497555"/>
      </dsp:txXfrm>
    </dsp:sp>
    <dsp:sp modelId="{825E44D6-C3C0-4301-A131-08CF24B8AEDD}">
      <dsp:nvSpPr>
        <dsp:cNvPr id="0" name=""/>
        <dsp:cNvSpPr/>
      </dsp:nvSpPr>
      <dsp:spPr>
        <a:xfrm>
          <a:off x="4764660" y="967751"/>
          <a:ext cx="5129789" cy="1385566"/>
        </a:xfrm>
        <a:prstGeom prst="rightArrow">
          <a:avLst>
            <a:gd name="adj1" fmla="val 50000"/>
            <a:gd name="adj2" fmla="val 5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19959"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t>令和７年３月</a:t>
          </a:r>
        </a:p>
      </dsp:txBody>
      <dsp:txXfrm>
        <a:off x="4764660" y="1314143"/>
        <a:ext cx="4783398" cy="692783"/>
      </dsp:txXfrm>
    </dsp:sp>
    <dsp:sp modelId="{5E7B0DA9-7AA5-46F4-9A8E-1543E41C49C9}">
      <dsp:nvSpPr>
        <dsp:cNvPr id="0" name=""/>
        <dsp:cNvSpPr/>
      </dsp:nvSpPr>
      <dsp:spPr>
        <a:xfrm>
          <a:off x="4764660" y="2038482"/>
          <a:ext cx="2193722" cy="2514255"/>
        </a:xfrm>
        <a:prstGeom prst="rect">
          <a:avLst/>
        </a:prstGeom>
        <a:solidFill>
          <a:schemeClr val="lt1">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予算議決</a:t>
          </a:r>
        </a:p>
      </dsp:txBody>
      <dsp:txXfrm>
        <a:off x="4764660" y="2038482"/>
        <a:ext cx="2193722" cy="2514255"/>
      </dsp:txXfrm>
    </dsp:sp>
    <dsp:sp modelId="{A9DC6779-C1B1-463E-8A01-41BD06C615EA}">
      <dsp:nvSpPr>
        <dsp:cNvPr id="0" name=""/>
        <dsp:cNvSpPr/>
      </dsp:nvSpPr>
      <dsp:spPr>
        <a:xfrm>
          <a:off x="6958382" y="1429442"/>
          <a:ext cx="2936066" cy="1385566"/>
        </a:xfrm>
        <a:prstGeom prst="rightArrow">
          <a:avLst>
            <a:gd name="adj1" fmla="val 50000"/>
            <a:gd name="adj2" fmla="val 5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19959"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t>令和７年４月～</a:t>
          </a:r>
        </a:p>
      </dsp:txBody>
      <dsp:txXfrm>
        <a:off x="6958382" y="1775834"/>
        <a:ext cx="2589675" cy="692783"/>
      </dsp:txXfrm>
    </dsp:sp>
    <dsp:sp modelId="{D82CCFFD-6232-4863-9E95-B88766A5F8EA}">
      <dsp:nvSpPr>
        <dsp:cNvPr id="0" name=""/>
        <dsp:cNvSpPr/>
      </dsp:nvSpPr>
      <dsp:spPr>
        <a:xfrm>
          <a:off x="6958382" y="2500174"/>
          <a:ext cx="2213708" cy="2543724"/>
        </a:xfrm>
        <a:prstGeom prst="rect">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市町村等へ周知</a:t>
          </a:r>
        </a:p>
        <a:p>
          <a:pPr marL="0" lvl="0" indent="0" algn="l" defTabSz="889000">
            <a:lnSpc>
              <a:spcPct val="90000"/>
            </a:lnSpc>
            <a:spcBef>
              <a:spcPct val="0"/>
            </a:spcBef>
            <a:spcAft>
              <a:spcPct val="35000"/>
            </a:spcAft>
            <a:buNone/>
          </a:pPr>
          <a:r>
            <a:rPr kumimoji="1" lang="ja-JP" altLang="en-US" sz="2000" kern="1200" dirty="0"/>
            <a:t>センター・地域支援マネジャーとして事業実施</a:t>
          </a:r>
        </a:p>
      </dsp:txBody>
      <dsp:txXfrm>
        <a:off x="6958382" y="2500174"/>
        <a:ext cx="2213708" cy="25437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752EAA4-C3B4-4064-B548-17A32968FAB9}" type="datetimeFigureOut">
              <a:rPr kumimoji="1" lang="ja-JP" altLang="en-US" smtClean="0"/>
              <a:t>2024/6/24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24FBBAC-BB70-4B37-9F89-F615992E4020}" type="slidenum">
              <a:rPr kumimoji="1" lang="ja-JP" altLang="en-US" smtClean="0"/>
              <a:t>‹#›</a:t>
            </a:fld>
            <a:endParaRPr kumimoji="1" lang="ja-JP" altLang="en-US"/>
          </a:p>
        </p:txBody>
      </p:sp>
    </p:spTree>
    <p:extLst>
      <p:ext uri="{BB962C8B-B14F-4D97-AF65-F5344CB8AC3E}">
        <p14:creationId xmlns:p14="http://schemas.microsoft.com/office/powerpoint/2010/main" val="22306163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24FBBAC-BB70-4B37-9F89-F615992E4020}" type="slidenum">
              <a:rPr kumimoji="1" lang="ja-JP" altLang="en-US" smtClean="0"/>
              <a:t>1</a:t>
            </a:fld>
            <a:endParaRPr kumimoji="1" lang="ja-JP" altLang="en-US"/>
          </a:p>
        </p:txBody>
      </p:sp>
    </p:spTree>
    <p:extLst>
      <p:ext uri="{BB962C8B-B14F-4D97-AF65-F5344CB8AC3E}">
        <p14:creationId xmlns:p14="http://schemas.microsoft.com/office/powerpoint/2010/main" val="336060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127B39-F310-4CDC-BCF5-6370F500C76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BAF8385-708B-4A44-948D-EE1931F5B9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7C66C74-A520-483D-9075-DF3149D2B560}"/>
              </a:ext>
            </a:extLst>
          </p:cNvPr>
          <p:cNvSpPr>
            <a:spLocks noGrp="1"/>
          </p:cNvSpPr>
          <p:nvPr>
            <p:ph type="dt" sz="half" idx="10"/>
          </p:nvPr>
        </p:nvSpPr>
        <p:spPr/>
        <p:txBody>
          <a:bodyPr/>
          <a:lstStyle/>
          <a:p>
            <a:fld id="{886033F5-6C9A-4894-BD7A-6F856258B07B}" type="datetime1">
              <a:rPr kumimoji="1" lang="ja-JP" altLang="en-US" smtClean="0"/>
              <a:t>2024/6/24</a:t>
            </a:fld>
            <a:endParaRPr kumimoji="1" lang="ja-JP" altLang="en-US"/>
          </a:p>
        </p:txBody>
      </p:sp>
      <p:sp>
        <p:nvSpPr>
          <p:cNvPr id="5" name="フッター プレースホルダー 4">
            <a:extLst>
              <a:ext uri="{FF2B5EF4-FFF2-40B4-BE49-F238E27FC236}">
                <a16:creationId xmlns:a16="http://schemas.microsoft.com/office/drawing/2014/main" id="{E373B2EC-D2A0-4A7F-8421-ADF7EA2FA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6748C3-8D23-4FB3-ACAC-149ABBC9479E}"/>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416008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A72CBF-929F-409F-BAB2-397C7FBC8EC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17D4091-10AB-4349-93B9-FFA4F9617E5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D796EA-1F8D-4C81-B58F-205BA2D92058}"/>
              </a:ext>
            </a:extLst>
          </p:cNvPr>
          <p:cNvSpPr>
            <a:spLocks noGrp="1"/>
          </p:cNvSpPr>
          <p:nvPr>
            <p:ph type="dt" sz="half" idx="10"/>
          </p:nvPr>
        </p:nvSpPr>
        <p:spPr/>
        <p:txBody>
          <a:bodyPr/>
          <a:lstStyle/>
          <a:p>
            <a:fld id="{35E9FF30-22D5-4518-9203-8D53223C8A6F}" type="datetime1">
              <a:rPr kumimoji="1" lang="ja-JP" altLang="en-US" smtClean="0"/>
              <a:t>2024/6/24</a:t>
            </a:fld>
            <a:endParaRPr kumimoji="1" lang="ja-JP" altLang="en-US"/>
          </a:p>
        </p:txBody>
      </p:sp>
      <p:sp>
        <p:nvSpPr>
          <p:cNvPr id="5" name="フッター プレースホルダー 4">
            <a:extLst>
              <a:ext uri="{FF2B5EF4-FFF2-40B4-BE49-F238E27FC236}">
                <a16:creationId xmlns:a16="http://schemas.microsoft.com/office/drawing/2014/main" id="{2E948505-4BE5-408C-9FCF-10CC158B03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EF80BB-91EB-4D35-AC6D-34F41CDDFBF6}"/>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32192118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F21C513-CD8D-4ED5-A7F2-994A6136DEE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6081EF6-4080-4DC2-A38A-B15CD21AE8C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3D0394-DCCC-4249-BF62-724228C71F47}"/>
              </a:ext>
            </a:extLst>
          </p:cNvPr>
          <p:cNvSpPr>
            <a:spLocks noGrp="1"/>
          </p:cNvSpPr>
          <p:nvPr>
            <p:ph type="dt" sz="half" idx="10"/>
          </p:nvPr>
        </p:nvSpPr>
        <p:spPr/>
        <p:txBody>
          <a:bodyPr/>
          <a:lstStyle/>
          <a:p>
            <a:fld id="{35E9FF30-22D5-4518-9203-8D53223C8A6F}" type="datetime1">
              <a:rPr kumimoji="1" lang="ja-JP" altLang="en-US" smtClean="0"/>
              <a:t>2024/6/24</a:t>
            </a:fld>
            <a:endParaRPr kumimoji="1" lang="ja-JP" altLang="en-US"/>
          </a:p>
        </p:txBody>
      </p:sp>
      <p:sp>
        <p:nvSpPr>
          <p:cNvPr id="5" name="フッター プレースホルダー 4">
            <a:extLst>
              <a:ext uri="{FF2B5EF4-FFF2-40B4-BE49-F238E27FC236}">
                <a16:creationId xmlns:a16="http://schemas.microsoft.com/office/drawing/2014/main" id="{B9B7BF72-3178-4CEA-9708-EDD2F87C1D8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4A950B-AD38-41F6-8676-4AE07B853A56}"/>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49666285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E01942-DE22-41B6-99B7-4A61B26FC0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B462FE-AAF7-4F23-968A-91808D3E562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06622D-5E9F-4914-A7AF-35DBE24457A4}"/>
              </a:ext>
            </a:extLst>
          </p:cNvPr>
          <p:cNvSpPr>
            <a:spLocks noGrp="1"/>
          </p:cNvSpPr>
          <p:nvPr>
            <p:ph type="dt" sz="half" idx="10"/>
          </p:nvPr>
        </p:nvSpPr>
        <p:spPr/>
        <p:txBody>
          <a:bodyPr/>
          <a:lstStyle/>
          <a:p>
            <a:fld id="{35E9FF30-22D5-4518-9203-8D53223C8A6F}" type="datetime1">
              <a:rPr kumimoji="1" lang="ja-JP" altLang="en-US" smtClean="0"/>
              <a:t>2024/6/24</a:t>
            </a:fld>
            <a:endParaRPr kumimoji="1" lang="ja-JP" altLang="en-US"/>
          </a:p>
        </p:txBody>
      </p:sp>
      <p:sp>
        <p:nvSpPr>
          <p:cNvPr id="5" name="フッター プレースホルダー 4">
            <a:extLst>
              <a:ext uri="{FF2B5EF4-FFF2-40B4-BE49-F238E27FC236}">
                <a16:creationId xmlns:a16="http://schemas.microsoft.com/office/drawing/2014/main" id="{341FCC6B-C119-415D-AFD0-B4445C02726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DA9CAA-2FAA-47D2-A4A4-9D3CA5D9C850}"/>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202330119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0C6DD0-8D8A-4843-B274-39FFD4B2F3D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C7B1919-02A7-4C39-BF9F-B8BB7A65D8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9814097-9CFB-4459-8E04-95D00C172CF5}"/>
              </a:ext>
            </a:extLst>
          </p:cNvPr>
          <p:cNvSpPr>
            <a:spLocks noGrp="1"/>
          </p:cNvSpPr>
          <p:nvPr>
            <p:ph type="dt" sz="half" idx="10"/>
          </p:nvPr>
        </p:nvSpPr>
        <p:spPr/>
        <p:txBody>
          <a:bodyPr/>
          <a:lstStyle/>
          <a:p>
            <a:fld id="{E1FD706D-73EF-4983-92A9-54BA058370B4}" type="datetime1">
              <a:rPr kumimoji="1" lang="ja-JP" altLang="en-US" smtClean="0"/>
              <a:t>2024/6/24</a:t>
            </a:fld>
            <a:endParaRPr kumimoji="1" lang="ja-JP" altLang="en-US"/>
          </a:p>
        </p:txBody>
      </p:sp>
      <p:sp>
        <p:nvSpPr>
          <p:cNvPr id="5" name="フッター プレースホルダー 4">
            <a:extLst>
              <a:ext uri="{FF2B5EF4-FFF2-40B4-BE49-F238E27FC236}">
                <a16:creationId xmlns:a16="http://schemas.microsoft.com/office/drawing/2014/main" id="{43E73FB8-C051-467B-8DBE-9A365DF32A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343F66-F6C3-4AC4-921D-2D8BFEDA1521}"/>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231093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7B553-DB6D-4C62-A4F1-89ECE81D353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B188947-7889-45E4-BAF4-72D894DC799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7530C5E-009E-49D1-833D-C139C25F3EF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1C12F82-5EFA-4D94-BE6D-8E87707D3041}"/>
              </a:ext>
            </a:extLst>
          </p:cNvPr>
          <p:cNvSpPr>
            <a:spLocks noGrp="1"/>
          </p:cNvSpPr>
          <p:nvPr>
            <p:ph type="dt" sz="half" idx="10"/>
          </p:nvPr>
        </p:nvSpPr>
        <p:spPr/>
        <p:txBody>
          <a:bodyPr/>
          <a:lstStyle/>
          <a:p>
            <a:fld id="{35E9FF30-22D5-4518-9203-8D53223C8A6F}" type="datetime1">
              <a:rPr kumimoji="1" lang="ja-JP" altLang="en-US" smtClean="0"/>
              <a:t>2024/6/24</a:t>
            </a:fld>
            <a:endParaRPr kumimoji="1" lang="ja-JP" altLang="en-US"/>
          </a:p>
        </p:txBody>
      </p:sp>
      <p:sp>
        <p:nvSpPr>
          <p:cNvPr id="6" name="フッター プレースホルダー 5">
            <a:extLst>
              <a:ext uri="{FF2B5EF4-FFF2-40B4-BE49-F238E27FC236}">
                <a16:creationId xmlns:a16="http://schemas.microsoft.com/office/drawing/2014/main" id="{73EE4F7C-8A0F-4A43-8A94-0875FFECF16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06EE12-0339-48DD-8A88-47C5BB9757CC}"/>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2031042172"/>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A3E9A0-2D56-4437-8377-DE64444C100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18834CE-6724-43A9-9231-9A14199800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F3875A-5838-4723-801A-F342924BB4B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2582488-E04C-45E2-8FEB-F19B35AE62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07B24CE-DD75-4CBC-9678-07F297460E0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2BEC3F5-B9FB-464F-A497-4F7D30798739}"/>
              </a:ext>
            </a:extLst>
          </p:cNvPr>
          <p:cNvSpPr>
            <a:spLocks noGrp="1"/>
          </p:cNvSpPr>
          <p:nvPr>
            <p:ph type="dt" sz="half" idx="10"/>
          </p:nvPr>
        </p:nvSpPr>
        <p:spPr/>
        <p:txBody>
          <a:bodyPr/>
          <a:lstStyle/>
          <a:p>
            <a:fld id="{35E9FF30-22D5-4518-9203-8D53223C8A6F}" type="datetime1">
              <a:rPr kumimoji="1" lang="ja-JP" altLang="en-US" smtClean="0"/>
              <a:t>2024/6/24</a:t>
            </a:fld>
            <a:endParaRPr kumimoji="1" lang="ja-JP" altLang="en-US"/>
          </a:p>
        </p:txBody>
      </p:sp>
      <p:sp>
        <p:nvSpPr>
          <p:cNvPr id="8" name="フッター プレースホルダー 7">
            <a:extLst>
              <a:ext uri="{FF2B5EF4-FFF2-40B4-BE49-F238E27FC236}">
                <a16:creationId xmlns:a16="http://schemas.microsoft.com/office/drawing/2014/main" id="{0A89E210-AE75-48F5-92DD-E0CB46539A7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F9C130D-0D77-4F6E-9A1D-C1A8B8006875}"/>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240535476"/>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2DDDC9-7227-400D-B65E-3FB372B13C2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538626F-0D11-4E91-9E0C-C31AF1A515F9}"/>
              </a:ext>
            </a:extLst>
          </p:cNvPr>
          <p:cNvSpPr>
            <a:spLocks noGrp="1"/>
          </p:cNvSpPr>
          <p:nvPr>
            <p:ph type="dt" sz="half" idx="10"/>
          </p:nvPr>
        </p:nvSpPr>
        <p:spPr/>
        <p:txBody>
          <a:bodyPr/>
          <a:lstStyle/>
          <a:p>
            <a:fld id="{41E56851-AED4-42B7-8D9E-B181C7FA842D}" type="datetime1">
              <a:rPr kumimoji="1" lang="ja-JP" altLang="en-US" smtClean="0"/>
              <a:t>2024/6/24</a:t>
            </a:fld>
            <a:endParaRPr kumimoji="1" lang="ja-JP" altLang="en-US"/>
          </a:p>
        </p:txBody>
      </p:sp>
      <p:sp>
        <p:nvSpPr>
          <p:cNvPr id="4" name="フッター プレースホルダー 3">
            <a:extLst>
              <a:ext uri="{FF2B5EF4-FFF2-40B4-BE49-F238E27FC236}">
                <a16:creationId xmlns:a16="http://schemas.microsoft.com/office/drawing/2014/main" id="{8B792B48-B9A7-4688-A6D9-25B1ADA85D2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71378D9-E65C-4A49-A4D7-8C844F364E38}"/>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201523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5B9E398-0DE9-4776-B168-8D03D92AC00B}"/>
              </a:ext>
            </a:extLst>
          </p:cNvPr>
          <p:cNvSpPr>
            <a:spLocks noGrp="1"/>
          </p:cNvSpPr>
          <p:nvPr>
            <p:ph type="dt" sz="half" idx="10"/>
          </p:nvPr>
        </p:nvSpPr>
        <p:spPr/>
        <p:txBody>
          <a:bodyPr/>
          <a:lstStyle/>
          <a:p>
            <a:fld id="{6D6B2B83-87ED-4DA3-9876-F450FF6F32B3}" type="datetime1">
              <a:rPr kumimoji="1" lang="ja-JP" altLang="en-US" smtClean="0"/>
              <a:t>2024/6/24</a:t>
            </a:fld>
            <a:endParaRPr kumimoji="1" lang="ja-JP" altLang="en-US"/>
          </a:p>
        </p:txBody>
      </p:sp>
      <p:sp>
        <p:nvSpPr>
          <p:cNvPr id="3" name="フッター プレースホルダー 2">
            <a:extLst>
              <a:ext uri="{FF2B5EF4-FFF2-40B4-BE49-F238E27FC236}">
                <a16:creationId xmlns:a16="http://schemas.microsoft.com/office/drawing/2014/main" id="{FAAA051E-EE19-4C6D-861F-FE051D46F2D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F4AEB91-6C03-4D6F-851E-B8420ECCC1C9}"/>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1485237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FB2EC-E2C4-4210-96F8-DB023A5B891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8B093B-792F-4AD6-B7AC-3F7A74A249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7C15FD6-FF46-4797-9297-C7FC08D86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FBD5194-36B4-4A31-89AE-27392F7AE44C}"/>
              </a:ext>
            </a:extLst>
          </p:cNvPr>
          <p:cNvSpPr>
            <a:spLocks noGrp="1"/>
          </p:cNvSpPr>
          <p:nvPr>
            <p:ph type="dt" sz="half" idx="10"/>
          </p:nvPr>
        </p:nvSpPr>
        <p:spPr/>
        <p:txBody>
          <a:bodyPr/>
          <a:lstStyle/>
          <a:p>
            <a:fld id="{35E9FF30-22D5-4518-9203-8D53223C8A6F}" type="datetime1">
              <a:rPr kumimoji="1" lang="ja-JP" altLang="en-US" smtClean="0"/>
              <a:t>2024/6/24</a:t>
            </a:fld>
            <a:endParaRPr kumimoji="1" lang="ja-JP" altLang="en-US"/>
          </a:p>
        </p:txBody>
      </p:sp>
      <p:sp>
        <p:nvSpPr>
          <p:cNvPr id="6" name="フッター プレースホルダー 5">
            <a:extLst>
              <a:ext uri="{FF2B5EF4-FFF2-40B4-BE49-F238E27FC236}">
                <a16:creationId xmlns:a16="http://schemas.microsoft.com/office/drawing/2014/main" id="{F339FEAE-7288-4D7F-A387-E2E19EE4B7D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05C21EA-E427-4291-B646-4F375EA4CC5B}"/>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764880999"/>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F28778-13AC-46AA-838F-5145AA4BFE2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D000D46-8BF8-497B-949D-110C36916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4491D7A-276D-477B-9855-3F68D5F23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D34B9CA-271A-4555-BDF8-E135C6B77A36}"/>
              </a:ext>
            </a:extLst>
          </p:cNvPr>
          <p:cNvSpPr>
            <a:spLocks noGrp="1"/>
          </p:cNvSpPr>
          <p:nvPr>
            <p:ph type="dt" sz="half" idx="10"/>
          </p:nvPr>
        </p:nvSpPr>
        <p:spPr/>
        <p:txBody>
          <a:bodyPr/>
          <a:lstStyle/>
          <a:p>
            <a:fld id="{FE7C0CC2-593B-4F0E-8136-213BD549DFB4}" type="datetime1">
              <a:rPr kumimoji="1" lang="ja-JP" altLang="en-US" smtClean="0"/>
              <a:t>2024/6/24</a:t>
            </a:fld>
            <a:endParaRPr kumimoji="1" lang="ja-JP" altLang="en-US"/>
          </a:p>
        </p:txBody>
      </p:sp>
      <p:sp>
        <p:nvSpPr>
          <p:cNvPr id="6" name="フッター プレースホルダー 5">
            <a:extLst>
              <a:ext uri="{FF2B5EF4-FFF2-40B4-BE49-F238E27FC236}">
                <a16:creationId xmlns:a16="http://schemas.microsoft.com/office/drawing/2014/main" id="{EF5FCEF0-5AA4-4097-BE04-B144D881B19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8F7A7E-C04C-4008-A4E1-73C5B9220A51}"/>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132085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0AA6A65-99B4-441E-85B5-1188DE6F7C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E296CD9-680F-41A8-81CC-0CB655E469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A51C63-C4A4-4A4D-8AA7-8E286969B2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9FF30-22D5-4518-9203-8D53223C8A6F}" type="datetime1">
              <a:rPr kumimoji="1" lang="ja-JP" altLang="en-US" smtClean="0"/>
              <a:t>2024/6/24</a:t>
            </a:fld>
            <a:endParaRPr kumimoji="1" lang="ja-JP" altLang="en-US"/>
          </a:p>
        </p:txBody>
      </p:sp>
      <p:sp>
        <p:nvSpPr>
          <p:cNvPr id="5" name="フッター プレースホルダー 4">
            <a:extLst>
              <a:ext uri="{FF2B5EF4-FFF2-40B4-BE49-F238E27FC236}">
                <a16:creationId xmlns:a16="http://schemas.microsoft.com/office/drawing/2014/main" id="{E6F132C0-3FE5-44E9-B72F-9BC507A19F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F44B862-273F-4979-B7A5-D1E6CDA1E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16518430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18" Type="http://schemas.openxmlformats.org/officeDocument/2006/relationships/image" Target="../media/image21.png"/><Relationship Id="rId3" Type="http://schemas.openxmlformats.org/officeDocument/2006/relationships/image" Target="../media/image29.svg"/><Relationship Id="rId21" Type="http://schemas.openxmlformats.org/officeDocument/2006/relationships/image" Target="../media/image45.svg"/><Relationship Id="rId7" Type="http://schemas.openxmlformats.org/officeDocument/2006/relationships/image" Target="../media/image33.svg"/><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image" Target="../media/image28.png"/><Relationship Id="rId16" Type="http://schemas.openxmlformats.org/officeDocument/2006/relationships/image" Target="../media/image42.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5" Type="http://schemas.openxmlformats.org/officeDocument/2006/relationships/image" Target="../media/image41.svg"/><Relationship Id="rId23" Type="http://schemas.openxmlformats.org/officeDocument/2006/relationships/image" Target="../media/image47.svg"/><Relationship Id="rId10" Type="http://schemas.openxmlformats.org/officeDocument/2006/relationships/image" Target="../media/image36.png"/><Relationship Id="rId19" Type="http://schemas.openxmlformats.org/officeDocument/2006/relationships/image" Target="../media/image22.sv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 Id="rId22"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1.png"/><Relationship Id="rId12" Type="http://schemas.openxmlformats.org/officeDocument/2006/relationships/image" Target="../media/image6.sv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image" Target="../media/image5.png"/><Relationship Id="rId5" Type="http://schemas.openxmlformats.org/officeDocument/2006/relationships/diagramColors" Target="../diagrams/colors3.xml"/><Relationship Id="rId10" Type="http://schemas.openxmlformats.org/officeDocument/2006/relationships/image" Target="../media/image4.svg"/><Relationship Id="rId4" Type="http://schemas.openxmlformats.org/officeDocument/2006/relationships/diagramQuickStyle" Target="../diagrams/quickStyle3.xml"/><Relationship Id="rId9" Type="http://schemas.openxmlformats.org/officeDocument/2006/relationships/image" Target="../media/image3.png"/><Relationship Id="rId1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EEEEF5-32F4-4F35-94B3-62E02B44757C}"/>
              </a:ext>
            </a:extLst>
          </p:cNvPr>
          <p:cNvSpPr>
            <a:spLocks noGrp="1"/>
          </p:cNvSpPr>
          <p:nvPr>
            <p:ph type="ctrTitle"/>
          </p:nvPr>
        </p:nvSpPr>
        <p:spPr>
          <a:xfrm>
            <a:off x="-34835" y="2029097"/>
            <a:ext cx="12261669" cy="1566360"/>
          </a:xfrm>
        </p:spPr>
        <p:style>
          <a:lnRef idx="3">
            <a:schemeClr val="lt1"/>
          </a:lnRef>
          <a:fillRef idx="1">
            <a:schemeClr val="accent2"/>
          </a:fillRef>
          <a:effectRef idx="1">
            <a:schemeClr val="accent2"/>
          </a:effectRef>
          <a:fontRef idx="minor">
            <a:schemeClr val="lt1"/>
          </a:fontRef>
        </p:style>
        <p:txBody>
          <a:bodyPr>
            <a:normAutofit fontScale="90000"/>
          </a:bodyPr>
          <a:lstStyle/>
          <a:p>
            <a:r>
              <a:rPr kumimoji="1" lang="ja-JP" altLang="en-US" sz="4800" b="1" dirty="0"/>
              <a:t>発達支援拠点及び</a:t>
            </a:r>
            <a:br>
              <a:rPr kumimoji="1" lang="en-US" altLang="ja-JP" sz="4800" b="1" dirty="0"/>
            </a:br>
            <a:r>
              <a:rPr kumimoji="1" lang="ja-JP" altLang="en-US" sz="4800" b="1" dirty="0"/>
              <a:t>発達障がい者支援センターのあり方について</a:t>
            </a:r>
          </a:p>
        </p:txBody>
      </p:sp>
      <p:sp>
        <p:nvSpPr>
          <p:cNvPr id="3" name="字幕 2">
            <a:extLst>
              <a:ext uri="{FF2B5EF4-FFF2-40B4-BE49-F238E27FC236}">
                <a16:creationId xmlns:a16="http://schemas.microsoft.com/office/drawing/2014/main" id="{1F17B037-DF3E-47C5-8A1A-EAD7E6B8456B}"/>
              </a:ext>
            </a:extLst>
          </p:cNvPr>
          <p:cNvSpPr>
            <a:spLocks noGrp="1"/>
          </p:cNvSpPr>
          <p:nvPr>
            <p:ph type="subTitle" idx="1"/>
          </p:nvPr>
        </p:nvSpPr>
        <p:spPr>
          <a:xfrm>
            <a:off x="3082834" y="5300209"/>
            <a:ext cx="9144000" cy="1655762"/>
          </a:xfrm>
        </p:spPr>
        <p:txBody>
          <a:bodyPr/>
          <a:lstStyle/>
          <a:p>
            <a:r>
              <a:rPr lang="ja-JP" altLang="en-US" u="sng" dirty="0"/>
              <a:t>令和６</a:t>
            </a:r>
            <a:r>
              <a:rPr kumimoji="1" lang="ja-JP" altLang="en-US" u="sng" dirty="0"/>
              <a:t>年６月</a:t>
            </a:r>
            <a:r>
              <a:rPr kumimoji="1" lang="en-US" altLang="ja-JP" u="sng" dirty="0"/>
              <a:t>28</a:t>
            </a:r>
            <a:r>
              <a:rPr kumimoji="1" lang="ja-JP" altLang="en-US" u="sng" dirty="0"/>
              <a:t>日　大阪府福祉部障がい福祉室地域生活支援課</a:t>
            </a:r>
          </a:p>
        </p:txBody>
      </p:sp>
      <p:sp>
        <p:nvSpPr>
          <p:cNvPr id="4" name="スライド番号プレースホルダー 3">
            <a:extLst>
              <a:ext uri="{FF2B5EF4-FFF2-40B4-BE49-F238E27FC236}">
                <a16:creationId xmlns:a16="http://schemas.microsoft.com/office/drawing/2014/main" id="{F77270CA-54A1-47CC-93CB-58A8CBB070C0}"/>
              </a:ext>
            </a:extLst>
          </p:cNvPr>
          <p:cNvSpPr>
            <a:spLocks noGrp="1"/>
          </p:cNvSpPr>
          <p:nvPr>
            <p:ph type="sldNum" sz="quarter" idx="12"/>
          </p:nvPr>
        </p:nvSpPr>
        <p:spPr/>
        <p:txBody>
          <a:bodyPr/>
          <a:lstStyle/>
          <a:p>
            <a:fld id="{BDA3839F-8F31-49AD-9A69-7A194C78B29C}"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75088467-CCFA-4309-94F7-711E0724615F}"/>
              </a:ext>
            </a:extLst>
          </p:cNvPr>
          <p:cNvSpPr txBox="1"/>
          <p:nvPr/>
        </p:nvSpPr>
        <p:spPr>
          <a:xfrm>
            <a:off x="3082834" y="299559"/>
            <a:ext cx="8813243" cy="338554"/>
          </a:xfrm>
          <a:prstGeom prst="rect">
            <a:avLst/>
          </a:prstGeom>
          <a:noFill/>
        </p:spPr>
        <p:txBody>
          <a:bodyPr wrap="square" rtlCol="0">
            <a:spAutoFit/>
          </a:bodyPr>
          <a:lstStyle/>
          <a:p>
            <a:r>
              <a:rPr kumimoji="1" lang="ja-JP" altLang="en-US" sz="1600" dirty="0"/>
              <a:t>令和６年度大阪府発達障がい児者支援体制整備検討部会こどもワーキンググループ（資料２）</a:t>
            </a:r>
          </a:p>
        </p:txBody>
      </p:sp>
    </p:spTree>
    <p:extLst>
      <p:ext uri="{BB962C8B-B14F-4D97-AF65-F5344CB8AC3E}">
        <p14:creationId xmlns:p14="http://schemas.microsoft.com/office/powerpoint/2010/main" val="48353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四角形: 角を丸くする 46">
            <a:extLst>
              <a:ext uri="{FF2B5EF4-FFF2-40B4-BE49-F238E27FC236}">
                <a16:creationId xmlns:a16="http://schemas.microsoft.com/office/drawing/2014/main" id="{886C4178-52C0-4AD5-B8C5-42BC7CBEC714}"/>
              </a:ext>
            </a:extLst>
          </p:cNvPr>
          <p:cNvSpPr/>
          <p:nvPr/>
        </p:nvSpPr>
        <p:spPr>
          <a:xfrm>
            <a:off x="1576170" y="1113769"/>
            <a:ext cx="10113392" cy="543367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FF3EEF8B-FF2F-4A33-A058-6BA173823CD3}"/>
              </a:ext>
            </a:extLst>
          </p:cNvPr>
          <p:cNvSpPr/>
          <p:nvPr/>
        </p:nvSpPr>
        <p:spPr>
          <a:xfrm>
            <a:off x="1604389" y="1103511"/>
            <a:ext cx="9514934" cy="455058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8E5AD1A3-8C6D-4D13-BBDC-816902408D6D}"/>
              </a:ext>
            </a:extLst>
          </p:cNvPr>
          <p:cNvSpPr/>
          <p:nvPr/>
        </p:nvSpPr>
        <p:spPr>
          <a:xfrm>
            <a:off x="1576170" y="1124028"/>
            <a:ext cx="8170881" cy="3410400"/>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7F258D40-9651-4589-AB27-41ED5F7219D1}"/>
              </a:ext>
            </a:extLst>
          </p:cNvPr>
          <p:cNvSpPr>
            <a:spLocks noGrp="1"/>
          </p:cNvSpPr>
          <p:nvPr>
            <p:ph type="sldNum" sz="quarter" idx="12"/>
          </p:nvPr>
        </p:nvSpPr>
        <p:spPr/>
        <p:txBody>
          <a:bodyPr/>
          <a:lstStyle/>
          <a:p>
            <a:fld id="{BDA3839F-8F31-49AD-9A69-7A194C78B29C}" type="slidenum">
              <a:rPr kumimoji="1" lang="ja-JP" altLang="en-US" sz="1400" b="1" smtClean="0"/>
              <a:t>10</a:t>
            </a:fld>
            <a:endParaRPr kumimoji="1" lang="ja-JP" altLang="en-US" sz="1400" b="1" dirty="0"/>
          </a:p>
        </p:txBody>
      </p:sp>
      <p:sp>
        <p:nvSpPr>
          <p:cNvPr id="5" name="四角形: 角を丸くする 4">
            <a:extLst>
              <a:ext uri="{FF2B5EF4-FFF2-40B4-BE49-F238E27FC236}">
                <a16:creationId xmlns:a16="http://schemas.microsoft.com/office/drawing/2014/main" id="{3233E9A4-A15F-4183-B8C1-5981E2F43654}"/>
              </a:ext>
            </a:extLst>
          </p:cNvPr>
          <p:cNvSpPr/>
          <p:nvPr/>
        </p:nvSpPr>
        <p:spPr>
          <a:xfrm>
            <a:off x="1604389" y="588459"/>
            <a:ext cx="9644456" cy="460636"/>
          </a:xfrm>
          <a:prstGeom prst="roundRect">
            <a:avLst/>
          </a:prstGeom>
          <a:solidFill>
            <a:schemeClr val="accent2">
              <a:lumMod val="40000"/>
              <a:lumOff val="6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solidFill>
                  <a:schemeClr val="tx1"/>
                </a:solidFill>
                <a:latin typeface="Meiryo UI" panose="020B0604030504040204" pitchFamily="50" charset="-128"/>
                <a:ea typeface="Meiryo UI" panose="020B0604030504040204" pitchFamily="50" charset="-128"/>
              </a:rPr>
              <a:t>発達障がい児・家族</a:t>
            </a:r>
          </a:p>
        </p:txBody>
      </p:sp>
      <p:sp>
        <p:nvSpPr>
          <p:cNvPr id="6" name="テキスト ボックス 5">
            <a:extLst>
              <a:ext uri="{FF2B5EF4-FFF2-40B4-BE49-F238E27FC236}">
                <a16:creationId xmlns:a16="http://schemas.microsoft.com/office/drawing/2014/main" id="{EEB0BBA3-091E-48A8-AB5F-57CD5AA3B4DA}"/>
              </a:ext>
            </a:extLst>
          </p:cNvPr>
          <p:cNvSpPr txBox="1"/>
          <p:nvPr/>
        </p:nvSpPr>
        <p:spPr>
          <a:xfrm>
            <a:off x="6609650" y="2626546"/>
            <a:ext cx="3054937" cy="602971"/>
          </a:xfrm>
          <a:prstGeom prst="roundRect">
            <a:avLst>
              <a:gd name="adj" fmla="val 10206"/>
            </a:avLst>
          </a:prstGeom>
          <a:solidFill>
            <a:srgbClr val="92D050"/>
          </a:solidFill>
          <a:ln>
            <a:solidFill>
              <a:schemeClr val="tx1"/>
            </a:solidFill>
          </a:ln>
        </p:spPr>
        <p:txBody>
          <a:bodyPr wrap="square" rtlCol="0" anchor="t">
            <a:noAutofit/>
          </a:bodyPr>
          <a:lstStyle/>
          <a:p>
            <a:pPr algn="ctr">
              <a:lnSpc>
                <a:spcPts val="2800"/>
              </a:lnSpc>
            </a:pPr>
            <a:r>
              <a:rPr kumimoji="1" lang="ja-JP" altLang="en-US" b="1" dirty="0">
                <a:latin typeface="Meiryo UI" panose="020B0604030504040204" pitchFamily="50" charset="-128"/>
                <a:ea typeface="Meiryo UI" panose="020B0604030504040204" pitchFamily="50" charset="-128"/>
              </a:rPr>
              <a:t>児童発達支援センター</a:t>
            </a:r>
            <a:endParaRPr kumimoji="1" lang="en-US" altLang="ja-JP"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8C14CEAD-0F62-4D8D-B4D1-E5D2E58E5B5D}"/>
              </a:ext>
            </a:extLst>
          </p:cNvPr>
          <p:cNvSpPr txBox="1"/>
          <p:nvPr/>
        </p:nvSpPr>
        <p:spPr>
          <a:xfrm>
            <a:off x="5410842" y="2131894"/>
            <a:ext cx="1257541" cy="369967"/>
          </a:xfrm>
          <a:prstGeom prst="roundRect">
            <a:avLst/>
          </a:prstGeom>
          <a:noFill/>
          <a:ln>
            <a:noFill/>
          </a:ln>
        </p:spPr>
        <p:txBody>
          <a:bodyPr wrap="square" lIns="18000" tIns="3600" rIns="18000" bIns="3600" rtlCol="0" anchor="ctr">
            <a:noAutofit/>
          </a:bodyPr>
          <a:lstStyle/>
          <a:p>
            <a:pPr algn="ctr">
              <a:lnSpc>
                <a:spcPts val="1600"/>
              </a:lnSpc>
            </a:pPr>
            <a:r>
              <a:rPr lang="ja-JP" altLang="en-US" sz="900" dirty="0">
                <a:latin typeface="Meiryo UI" panose="020B0604030504040204" pitchFamily="50" charset="-128"/>
                <a:ea typeface="Meiryo UI" panose="020B0604030504040204" pitchFamily="50" charset="-128"/>
              </a:rPr>
              <a:t>保育所等訪問支援</a:t>
            </a:r>
            <a:endParaRPr lang="en-US" altLang="ja-JP" sz="900" dirty="0">
              <a:latin typeface="Meiryo UI" panose="020B0604030504040204" pitchFamily="50" charset="-128"/>
              <a:ea typeface="Meiryo UI" panose="020B0604030504040204" pitchFamily="50" charset="-128"/>
            </a:endParaRPr>
          </a:p>
          <a:p>
            <a:pPr algn="ctr">
              <a:lnSpc>
                <a:spcPts val="1600"/>
              </a:lnSpc>
            </a:pPr>
            <a:r>
              <a:rPr kumimoji="1" lang="ja-JP" altLang="en-US" sz="900" dirty="0">
                <a:latin typeface="Meiryo UI" panose="020B0604030504040204" pitchFamily="50" charset="-128"/>
                <a:ea typeface="Meiryo UI" panose="020B0604030504040204" pitchFamily="50" charset="-128"/>
              </a:rPr>
              <a:t>巡回相談支援</a:t>
            </a:r>
            <a:endParaRPr kumimoji="1" lang="en-US" altLang="ja-JP" sz="9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8AF3C4A8-A637-48EE-B3BD-E02ABA10A0A5}"/>
              </a:ext>
            </a:extLst>
          </p:cNvPr>
          <p:cNvSpPr txBox="1"/>
          <p:nvPr/>
        </p:nvSpPr>
        <p:spPr>
          <a:xfrm>
            <a:off x="8390315" y="2995415"/>
            <a:ext cx="1352639" cy="292488"/>
          </a:xfrm>
          <a:prstGeom prst="roundRect">
            <a:avLst/>
          </a:prstGeom>
          <a:noFill/>
          <a:ln>
            <a:noFill/>
          </a:ln>
        </p:spPr>
        <p:txBody>
          <a:bodyPr wrap="square" tIns="3600" rtlCol="0" anchor="ctr">
            <a:noAutofit/>
          </a:bodyPr>
          <a:lstStyle/>
          <a:p>
            <a:pPr algn="ctr">
              <a:lnSpc>
                <a:spcPts val="1600"/>
              </a:lnSpc>
            </a:pPr>
            <a:r>
              <a:rPr kumimoji="1" lang="ja-JP" altLang="en-US" sz="900" dirty="0">
                <a:latin typeface="Meiryo UI" panose="020B0604030504040204" pitchFamily="50" charset="-128"/>
                <a:ea typeface="Meiryo UI" panose="020B0604030504040204" pitchFamily="50" charset="-128"/>
              </a:rPr>
              <a:t>・障がい児相談支援</a:t>
            </a:r>
            <a:endParaRPr kumimoji="1" lang="en-US" altLang="ja-JP" sz="9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50708AB1-8E99-44D8-B7AE-AF647200E76B}"/>
              </a:ext>
            </a:extLst>
          </p:cNvPr>
          <p:cNvSpPr txBox="1"/>
          <p:nvPr/>
        </p:nvSpPr>
        <p:spPr>
          <a:xfrm>
            <a:off x="8070673" y="1484012"/>
            <a:ext cx="1533847" cy="432294"/>
          </a:xfrm>
          <a:prstGeom prst="roundRect">
            <a:avLst/>
          </a:prstGeom>
          <a:ln/>
        </p:spPr>
        <p:style>
          <a:lnRef idx="2">
            <a:schemeClr val="dk1"/>
          </a:lnRef>
          <a:fillRef idx="1">
            <a:schemeClr val="lt1"/>
          </a:fillRef>
          <a:effectRef idx="0">
            <a:schemeClr val="dk1"/>
          </a:effectRef>
          <a:fontRef idx="minor">
            <a:schemeClr val="dk1"/>
          </a:fontRef>
        </p:style>
        <p:txBody>
          <a:bodyPr wrap="square" tIns="3600" rtlCol="0" anchor="ctr">
            <a:noAutofit/>
          </a:bodyPr>
          <a:lstStyle/>
          <a:p>
            <a:pPr algn="ctr"/>
            <a:r>
              <a:rPr kumimoji="1" lang="ja-JP" altLang="en-US" sz="1200" dirty="0">
                <a:latin typeface="Meiryo UI" panose="020B0604030504040204" pitchFamily="50" charset="-128"/>
                <a:ea typeface="Meiryo UI" panose="020B0604030504040204" pitchFamily="50" charset="-128"/>
              </a:rPr>
              <a:t>放課後等</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デイサービス</a:t>
            </a:r>
            <a:endParaRPr kumimoji="1" lang="en-US" altLang="ja-JP" sz="12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C7ACD723-1228-476C-8924-90FBC6321B78}"/>
              </a:ext>
            </a:extLst>
          </p:cNvPr>
          <p:cNvSpPr txBox="1"/>
          <p:nvPr/>
        </p:nvSpPr>
        <p:spPr>
          <a:xfrm>
            <a:off x="6451611" y="1478049"/>
            <a:ext cx="1533847" cy="442085"/>
          </a:xfrm>
          <a:prstGeom prst="roundRect">
            <a:avLst/>
          </a:prstGeom>
          <a:ln/>
        </p:spPr>
        <p:style>
          <a:lnRef idx="2">
            <a:schemeClr val="dk1"/>
          </a:lnRef>
          <a:fillRef idx="1">
            <a:schemeClr val="lt1"/>
          </a:fillRef>
          <a:effectRef idx="0">
            <a:schemeClr val="dk1"/>
          </a:effectRef>
          <a:fontRef idx="minor">
            <a:schemeClr val="dk1"/>
          </a:fontRef>
        </p:style>
        <p:txBody>
          <a:bodyPr wrap="square" tIns="3600" rtlCol="0" anchor="ctr">
            <a:noAutofit/>
          </a:bodyPr>
          <a:lstStyle/>
          <a:p>
            <a:pPr algn="ctr"/>
            <a:r>
              <a:rPr lang="ja-JP" altLang="en-US" sz="1200" dirty="0">
                <a:latin typeface="Meiryo UI" panose="020B0604030504040204" pitchFamily="50" charset="-128"/>
                <a:ea typeface="Meiryo UI" panose="020B0604030504040204" pitchFamily="50" charset="-128"/>
              </a:rPr>
              <a:t>児童発達</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支援事業所</a:t>
            </a:r>
            <a:endParaRPr kumimoji="1" lang="en-US" altLang="ja-JP" sz="12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766F560-CFA9-402F-9242-E5C33BF5A01B}"/>
              </a:ext>
            </a:extLst>
          </p:cNvPr>
          <p:cNvSpPr txBox="1"/>
          <p:nvPr/>
        </p:nvSpPr>
        <p:spPr>
          <a:xfrm>
            <a:off x="1738759" y="1458121"/>
            <a:ext cx="1585596" cy="466684"/>
          </a:xfrm>
          <a:prstGeom prst="roundRect">
            <a:avLst/>
          </a:prstGeom>
          <a:ln/>
        </p:spPr>
        <p:style>
          <a:lnRef idx="2">
            <a:schemeClr val="dk1"/>
          </a:lnRef>
          <a:fillRef idx="1">
            <a:schemeClr val="lt1"/>
          </a:fillRef>
          <a:effectRef idx="0">
            <a:schemeClr val="dk1"/>
          </a:effectRef>
          <a:fontRef idx="minor">
            <a:schemeClr val="dk1"/>
          </a:fontRef>
        </p:style>
        <p:txBody>
          <a:bodyPr wrap="square" tIns="3600" bIns="3600" rtlCol="0" anchor="ctr">
            <a:noAutofit/>
          </a:bodyPr>
          <a:lstStyle/>
          <a:p>
            <a:pPr algn="ctr">
              <a:lnSpc>
                <a:spcPts val="1600"/>
              </a:lnSpc>
            </a:pPr>
            <a:r>
              <a:rPr lang="ja-JP" altLang="en-US" sz="1400" dirty="0">
                <a:latin typeface="Meiryo UI" panose="020B0604030504040204" pitchFamily="50" charset="-128"/>
                <a:ea typeface="Meiryo UI" panose="020B0604030504040204" pitchFamily="50" charset="-128"/>
              </a:rPr>
              <a:t>保育所・幼稚園等</a:t>
            </a:r>
            <a:endParaRPr kumimoji="1" lang="en-US" altLang="ja-JP"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72DDA1B-E6BD-424F-8659-BDAAE7CEBCD4}"/>
              </a:ext>
            </a:extLst>
          </p:cNvPr>
          <p:cNvSpPr txBox="1"/>
          <p:nvPr/>
        </p:nvSpPr>
        <p:spPr>
          <a:xfrm>
            <a:off x="1731846" y="2658251"/>
            <a:ext cx="4333453" cy="571266"/>
          </a:xfrm>
          <a:prstGeom prst="roundRect">
            <a:avLst>
              <a:gd name="adj" fmla="val 10588"/>
            </a:avLst>
          </a:prstGeom>
          <a:solidFill>
            <a:srgbClr val="92D050"/>
          </a:solidFill>
          <a:ln>
            <a:solidFill>
              <a:schemeClr val="tx1"/>
            </a:solidFill>
          </a:ln>
        </p:spPr>
        <p:txBody>
          <a:bodyPr wrap="square" rtlCol="0" anchor="t">
            <a:noAutofit/>
          </a:bodyPr>
          <a:lstStyle/>
          <a:p>
            <a:pPr algn="ctr">
              <a:lnSpc>
                <a:spcPts val="2800"/>
              </a:lnSpc>
            </a:pPr>
            <a:r>
              <a:rPr kumimoji="1" lang="ja-JP" altLang="en-US" b="1" dirty="0">
                <a:latin typeface="Meiryo UI" panose="020B0604030504040204" pitchFamily="50" charset="-128"/>
                <a:ea typeface="Meiryo UI" panose="020B0604030504040204" pitchFamily="50" charset="-128"/>
              </a:rPr>
              <a:t>こども家庭センター</a:t>
            </a:r>
            <a:endParaRPr kumimoji="1" lang="en-US" altLang="ja-JP" b="1"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E901954C-9B22-4B93-8FE2-6A3E2FA9663B}"/>
              </a:ext>
            </a:extLst>
          </p:cNvPr>
          <p:cNvSpPr txBox="1"/>
          <p:nvPr/>
        </p:nvSpPr>
        <p:spPr>
          <a:xfrm>
            <a:off x="1790650" y="5766935"/>
            <a:ext cx="9721970" cy="486330"/>
          </a:xfrm>
          <a:prstGeom prst="roundRect">
            <a:avLst/>
          </a:prstGeom>
          <a:solidFill>
            <a:schemeClr val="accent5">
              <a:lumMod val="75000"/>
            </a:schemeClr>
          </a:solidFill>
          <a:ln>
            <a:solidFill>
              <a:schemeClr val="tx1"/>
            </a:solidFill>
          </a:ln>
        </p:spPr>
        <p:txBody>
          <a:bodyPr wrap="square" tIns="180000" bIns="180000" rtlCol="0" anchor="ctr">
            <a:no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大阪府発達障がい者支援センター</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rPr>
              <a:t>アクトおおさか</a:t>
            </a:r>
            <a:endParaRPr kumimoji="1" lang="en-US" altLang="ja-JP" sz="400"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2406898F-B058-41D7-B172-0E9C4807164B}"/>
              </a:ext>
            </a:extLst>
          </p:cNvPr>
          <p:cNvSpPr txBox="1"/>
          <p:nvPr/>
        </p:nvSpPr>
        <p:spPr>
          <a:xfrm>
            <a:off x="4166997" y="4759435"/>
            <a:ext cx="3775614" cy="565336"/>
          </a:xfrm>
          <a:prstGeom prst="roundRect">
            <a:avLst/>
          </a:prstGeom>
          <a:solidFill>
            <a:srgbClr val="FFC000"/>
          </a:solidFill>
          <a:ln>
            <a:solidFill>
              <a:schemeClr val="tx1"/>
            </a:solidFill>
          </a:ln>
        </p:spPr>
        <p:txBody>
          <a:bodyPr wrap="square" rtlCol="0" anchor="ctr">
            <a:noAutofit/>
          </a:bodyPr>
          <a:lstStyle/>
          <a:p>
            <a:pPr algn="ctr"/>
            <a:r>
              <a:rPr kumimoji="1" lang="ja-JP" altLang="en-US" b="1" dirty="0">
                <a:latin typeface="Meiryo UI" panose="020B0604030504040204" pitchFamily="50" charset="-128"/>
                <a:ea typeface="Meiryo UI" panose="020B0604030504040204" pitchFamily="50" charset="-128"/>
              </a:rPr>
              <a:t>大阪府発達支援拠点</a:t>
            </a:r>
            <a:endParaRPr kumimoji="1" lang="en-US" altLang="ja-JP" b="1"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C3725F6-D511-43F8-9420-37F5ECD18838}"/>
              </a:ext>
            </a:extLst>
          </p:cNvPr>
          <p:cNvSpPr txBox="1"/>
          <p:nvPr/>
        </p:nvSpPr>
        <p:spPr>
          <a:xfrm>
            <a:off x="8360540" y="4737864"/>
            <a:ext cx="2428208" cy="565336"/>
          </a:xfrm>
          <a:prstGeom prst="roundRect">
            <a:avLst/>
          </a:prstGeom>
          <a:solidFill>
            <a:schemeClr val="accent1">
              <a:lumMod val="40000"/>
              <a:lumOff val="60000"/>
            </a:schemeClr>
          </a:solidFill>
          <a:ln>
            <a:solidFill>
              <a:schemeClr val="tx1"/>
            </a:solidFill>
          </a:ln>
        </p:spPr>
        <p:txBody>
          <a:bodyPr wrap="square" rtlCol="0" anchor="ctr">
            <a:noAutofit/>
          </a:bodyPr>
          <a:lstStyle/>
          <a:p>
            <a:pPr algn="ctr"/>
            <a:r>
              <a:rPr lang="ja-JP" altLang="en-US" b="1" dirty="0">
                <a:latin typeface="Meiryo UI" panose="020B0604030504040204" pitchFamily="50" charset="-128"/>
                <a:ea typeface="Meiryo UI" panose="020B0604030504040204" pitchFamily="50" charset="-128"/>
              </a:rPr>
              <a:t>拠点医療機関</a:t>
            </a:r>
            <a:endParaRPr kumimoji="1" lang="en-US" altLang="ja-JP" b="1"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D7D58B8D-6C06-4F01-BE06-C9BDDA11AD52}"/>
              </a:ext>
            </a:extLst>
          </p:cNvPr>
          <p:cNvSpPr txBox="1"/>
          <p:nvPr/>
        </p:nvSpPr>
        <p:spPr>
          <a:xfrm>
            <a:off x="326112" y="2584891"/>
            <a:ext cx="370737" cy="1688218"/>
          </a:xfrm>
          <a:prstGeom prst="roundRect">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vert="eaVert" wrap="square" rtlCol="0" anchor="ctr">
            <a:noAutofit/>
          </a:bodyPr>
          <a:lstStyle/>
          <a:p>
            <a:pPr algn="ctr">
              <a:lnSpc>
                <a:spcPts val="2800"/>
              </a:lnSpc>
            </a:pPr>
            <a:r>
              <a:rPr kumimoji="1" lang="ja-JP" altLang="en-US" sz="1600" dirty="0">
                <a:latin typeface="Meiryo UI" panose="020B0604030504040204" pitchFamily="50" charset="-128"/>
                <a:ea typeface="Meiryo UI" panose="020B0604030504040204" pitchFamily="50" charset="-128"/>
              </a:rPr>
              <a:t>市町村域</a:t>
            </a:r>
            <a:endParaRPr kumimoji="1" lang="en-US" altLang="ja-JP" sz="16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10192DEF-0530-48D5-BFC3-9202D922CA68}"/>
              </a:ext>
            </a:extLst>
          </p:cNvPr>
          <p:cNvSpPr txBox="1"/>
          <p:nvPr/>
        </p:nvSpPr>
        <p:spPr>
          <a:xfrm>
            <a:off x="280859" y="5612749"/>
            <a:ext cx="435562" cy="783556"/>
          </a:xfrm>
          <a:prstGeom prst="roundRect">
            <a:avLst/>
          </a:prstGeom>
          <a:solidFill>
            <a:srgbClr val="427EEA"/>
          </a:solidFill>
          <a:ln>
            <a:solidFill>
              <a:schemeClr val="tx1"/>
            </a:solidFill>
          </a:ln>
        </p:spPr>
        <p:txBody>
          <a:bodyPr vert="eaVert" wrap="square" rtlCol="0" anchor="ctr">
            <a:noAutofit/>
          </a:bodyPr>
          <a:lstStyle/>
          <a:p>
            <a:pPr algn="ctr"/>
            <a:r>
              <a:rPr lang="ja-JP" altLang="en-US" sz="1600" dirty="0">
                <a:solidFill>
                  <a:schemeClr val="bg1"/>
                </a:solidFill>
                <a:latin typeface="Meiryo UI" panose="020B0604030504040204" pitchFamily="50" charset="-128"/>
                <a:ea typeface="Meiryo UI" panose="020B0604030504040204" pitchFamily="50" charset="-128"/>
              </a:rPr>
              <a:t>府域</a:t>
            </a:r>
            <a:endParaRPr kumimoji="1" lang="en-US" altLang="ja-JP" sz="1600" dirty="0">
              <a:solidFill>
                <a:schemeClr val="bg1"/>
              </a:solidFill>
              <a:latin typeface="Meiryo UI" panose="020B0604030504040204" pitchFamily="50" charset="-128"/>
              <a:ea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5F375434-1F37-4AE4-9556-06282E686CCB}"/>
              </a:ext>
            </a:extLst>
          </p:cNvPr>
          <p:cNvSpPr txBox="1"/>
          <p:nvPr/>
        </p:nvSpPr>
        <p:spPr>
          <a:xfrm>
            <a:off x="9683802" y="1653538"/>
            <a:ext cx="1000376" cy="659060"/>
          </a:xfrm>
          <a:prstGeom prst="roundRect">
            <a:avLst/>
          </a:prstGeom>
          <a:solidFill>
            <a:schemeClr val="accent1">
              <a:lumMod val="40000"/>
              <a:lumOff val="60000"/>
            </a:schemeClr>
          </a:solidFill>
          <a:ln>
            <a:solidFill>
              <a:schemeClr val="tx1"/>
            </a:solidFill>
          </a:ln>
        </p:spPr>
        <p:txBody>
          <a:bodyPr wrap="square" rtlCol="0" anchor="ctr">
            <a:noAutofit/>
          </a:bodyPr>
          <a:lstStyle/>
          <a:p>
            <a:pPr algn="ctr"/>
            <a:r>
              <a:rPr lang="ja-JP" altLang="en-US" sz="1400" dirty="0">
                <a:latin typeface="Meiryo UI" panose="020B0604030504040204" pitchFamily="50" charset="-128"/>
                <a:ea typeface="Meiryo UI" panose="020B0604030504040204" pitchFamily="50" charset="-128"/>
              </a:rPr>
              <a:t>かかりつけ医療機関</a:t>
            </a:r>
            <a:endParaRPr kumimoji="1" lang="en-US" altLang="ja-JP" sz="1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927E38DF-2539-4696-8603-B0DF1DCE4995}"/>
              </a:ext>
            </a:extLst>
          </p:cNvPr>
          <p:cNvSpPr txBox="1"/>
          <p:nvPr/>
        </p:nvSpPr>
        <p:spPr>
          <a:xfrm>
            <a:off x="9615454" y="3702497"/>
            <a:ext cx="1000376" cy="659060"/>
          </a:xfrm>
          <a:prstGeom prst="roundRect">
            <a:avLst/>
          </a:prstGeom>
          <a:solidFill>
            <a:schemeClr val="accent1">
              <a:lumMod val="40000"/>
              <a:lumOff val="60000"/>
            </a:schemeClr>
          </a:solidFill>
          <a:ln>
            <a:solidFill>
              <a:schemeClr val="tx1"/>
            </a:solidFill>
          </a:ln>
        </p:spPr>
        <p:txBody>
          <a:bodyPr wrap="square" rtlCol="0" anchor="ctr">
            <a:noAutofit/>
          </a:bodyPr>
          <a:lstStyle/>
          <a:p>
            <a:pPr algn="ctr"/>
            <a:r>
              <a:rPr lang="ja-JP" altLang="en-US" sz="1400" dirty="0">
                <a:latin typeface="Meiryo UI" panose="020B0604030504040204" pitchFamily="50" charset="-128"/>
                <a:ea typeface="Meiryo UI" panose="020B0604030504040204" pitchFamily="50" charset="-128"/>
              </a:rPr>
              <a:t>専　　門</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医療機関</a:t>
            </a:r>
            <a:endParaRPr kumimoji="1" lang="en-US" altLang="ja-JP" sz="1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2DC6ACFD-31E3-4E22-9D13-1DEF87567585}"/>
              </a:ext>
            </a:extLst>
          </p:cNvPr>
          <p:cNvSpPr txBox="1"/>
          <p:nvPr/>
        </p:nvSpPr>
        <p:spPr>
          <a:xfrm>
            <a:off x="1769921" y="2198935"/>
            <a:ext cx="1443933" cy="446097"/>
          </a:xfrm>
          <a:prstGeom prst="roundRect">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wrap="square" tIns="18000" bIns="18000" rtlCol="0" anchor="ctr">
            <a:noAutofit/>
          </a:bodyPr>
          <a:lstStyle/>
          <a:p>
            <a:pPr algn="ctr">
              <a:lnSpc>
                <a:spcPts val="1600"/>
              </a:lnSpc>
            </a:pPr>
            <a:r>
              <a:rPr lang="ja-JP" altLang="en-US" sz="1200" dirty="0">
                <a:latin typeface="Meiryo UI" panose="020B0604030504040204" pitchFamily="50" charset="-128"/>
                <a:ea typeface="Meiryo UI" panose="020B0604030504040204" pitchFamily="50" charset="-128"/>
              </a:rPr>
              <a:t>保健センター</a:t>
            </a:r>
            <a:endParaRPr lang="en-US" altLang="ja-JP" sz="1200" dirty="0">
              <a:latin typeface="Meiryo UI" panose="020B0604030504040204" pitchFamily="50" charset="-128"/>
              <a:ea typeface="Meiryo UI" panose="020B0604030504040204" pitchFamily="50" charset="-128"/>
            </a:endParaRPr>
          </a:p>
        </p:txBody>
      </p:sp>
      <p:sp>
        <p:nvSpPr>
          <p:cNvPr id="40" name="タイトル 1">
            <a:extLst>
              <a:ext uri="{FF2B5EF4-FFF2-40B4-BE49-F238E27FC236}">
                <a16:creationId xmlns:a16="http://schemas.microsoft.com/office/drawing/2014/main" id="{52BF1427-1C01-40D4-83FF-975D1683BDBD}"/>
              </a:ext>
            </a:extLst>
          </p:cNvPr>
          <p:cNvSpPr txBox="1">
            <a:spLocks/>
          </p:cNvSpPr>
          <p:nvPr/>
        </p:nvSpPr>
        <p:spPr>
          <a:xfrm>
            <a:off x="0" y="-35064"/>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９．大阪型の発達障がい児に関する支援体制イメージ図（機関支援関係）</a:t>
            </a:r>
          </a:p>
        </p:txBody>
      </p:sp>
      <p:pic>
        <p:nvPicPr>
          <p:cNvPr id="16" name="グラフィックス 15" descr="男性 単色塗りつぶし">
            <a:extLst>
              <a:ext uri="{FF2B5EF4-FFF2-40B4-BE49-F238E27FC236}">
                <a16:creationId xmlns:a16="http://schemas.microsoft.com/office/drawing/2014/main" id="{D63F2898-4580-4256-BDC3-66EB598846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4845" y="474933"/>
            <a:ext cx="659514" cy="659514"/>
          </a:xfrm>
          <a:prstGeom prst="rect">
            <a:avLst/>
          </a:prstGeom>
        </p:spPr>
      </p:pic>
      <p:pic>
        <p:nvPicPr>
          <p:cNvPr id="30" name="グラフィックス 29" descr="子供と風船 単色塗りつぶし">
            <a:extLst>
              <a:ext uri="{FF2B5EF4-FFF2-40B4-BE49-F238E27FC236}">
                <a16:creationId xmlns:a16="http://schemas.microsoft.com/office/drawing/2014/main" id="{F296EC42-870C-4E43-BDC2-64EDF2ABF4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83319" y="480518"/>
            <a:ext cx="632158" cy="632158"/>
          </a:xfrm>
          <a:prstGeom prst="rect">
            <a:avLst/>
          </a:prstGeom>
        </p:spPr>
      </p:pic>
      <p:sp>
        <p:nvSpPr>
          <p:cNvPr id="42" name="テキスト ボックス 41">
            <a:extLst>
              <a:ext uri="{FF2B5EF4-FFF2-40B4-BE49-F238E27FC236}">
                <a16:creationId xmlns:a16="http://schemas.microsoft.com/office/drawing/2014/main" id="{0B82CB99-8AB4-4A7F-8BB9-9615C6499213}"/>
              </a:ext>
            </a:extLst>
          </p:cNvPr>
          <p:cNvSpPr txBox="1"/>
          <p:nvPr/>
        </p:nvSpPr>
        <p:spPr>
          <a:xfrm>
            <a:off x="331933" y="1211227"/>
            <a:ext cx="333411" cy="1101371"/>
          </a:xfrm>
          <a:prstGeom prst="roundRect">
            <a:avLst/>
          </a:prstGeom>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vert="eaVert" wrap="square" rtlCol="0" anchor="ctr">
            <a:noAutofit/>
          </a:bodyPr>
          <a:lstStyle/>
          <a:p>
            <a:pPr algn="ctr">
              <a:lnSpc>
                <a:spcPts val="2800"/>
              </a:lnSpc>
            </a:pPr>
            <a:r>
              <a:rPr kumimoji="1" lang="ja-JP" altLang="en-US" sz="1600" dirty="0">
                <a:latin typeface="Meiryo UI" panose="020B0604030504040204" pitchFamily="50" charset="-128"/>
                <a:ea typeface="Meiryo UI" panose="020B0604030504040204" pitchFamily="50" charset="-128"/>
              </a:rPr>
              <a:t>居場所</a:t>
            </a:r>
            <a:endParaRPr kumimoji="1" lang="en-US" altLang="ja-JP" sz="1600"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968FF9B7-0A1C-49D4-B2D3-BC9426D570C0}"/>
              </a:ext>
            </a:extLst>
          </p:cNvPr>
          <p:cNvSpPr txBox="1"/>
          <p:nvPr/>
        </p:nvSpPr>
        <p:spPr>
          <a:xfrm>
            <a:off x="293871" y="4545402"/>
            <a:ext cx="409537" cy="779369"/>
          </a:xfrm>
          <a:prstGeom prst="roundRect">
            <a:avLst/>
          </a:prstGeom>
          <a:solidFill>
            <a:schemeClr val="accent4">
              <a:lumMod val="40000"/>
              <a:lumOff val="60000"/>
            </a:schemeClr>
          </a:solidFill>
          <a:ln>
            <a:solidFill>
              <a:schemeClr val="tx1"/>
            </a:solidFill>
          </a:ln>
        </p:spPr>
        <p:txBody>
          <a:bodyPr vert="eaVert" wrap="square" rtlCol="0" anchor="ctr">
            <a:noAutofit/>
          </a:bodyPr>
          <a:lstStyle/>
          <a:p>
            <a:pPr algn="ctr"/>
            <a:r>
              <a:rPr kumimoji="1" lang="ja-JP" altLang="en-US" sz="1600" dirty="0">
                <a:latin typeface="Meiryo UI" panose="020B0604030504040204" pitchFamily="50" charset="-128"/>
                <a:ea typeface="Meiryo UI" panose="020B0604030504040204" pitchFamily="50" charset="-128"/>
              </a:rPr>
              <a:t>圏域</a:t>
            </a:r>
            <a:endParaRPr kumimoji="1" lang="en-US" altLang="ja-JP" sz="1600" dirty="0">
              <a:latin typeface="Meiryo UI" panose="020B0604030504040204" pitchFamily="50" charset="-128"/>
              <a:ea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8B06AE8D-6838-4D6F-B51A-E020919EEE32}"/>
              </a:ext>
            </a:extLst>
          </p:cNvPr>
          <p:cNvSpPr txBox="1"/>
          <p:nvPr/>
        </p:nvSpPr>
        <p:spPr>
          <a:xfrm>
            <a:off x="3428994" y="1455967"/>
            <a:ext cx="1371831" cy="464167"/>
          </a:xfrm>
          <a:prstGeom prst="roundRect">
            <a:avLst/>
          </a:prstGeom>
          <a:ln/>
        </p:spPr>
        <p:style>
          <a:lnRef idx="2">
            <a:schemeClr val="dk1"/>
          </a:lnRef>
          <a:fillRef idx="1">
            <a:schemeClr val="lt1"/>
          </a:fillRef>
          <a:effectRef idx="0">
            <a:schemeClr val="dk1"/>
          </a:effectRef>
          <a:fontRef idx="minor">
            <a:schemeClr val="dk1"/>
          </a:fontRef>
        </p:style>
        <p:txBody>
          <a:bodyPr wrap="square" tIns="3600" bIns="3600" rtlCol="0" anchor="ctr">
            <a:noAutofit/>
          </a:bodyPr>
          <a:lstStyle/>
          <a:p>
            <a:pPr algn="ctr">
              <a:lnSpc>
                <a:spcPts val="1600"/>
              </a:lnSpc>
            </a:pPr>
            <a:r>
              <a:rPr lang="ja-JP" altLang="en-US" sz="1400" dirty="0">
                <a:latin typeface="Meiryo UI" panose="020B0604030504040204" pitchFamily="50" charset="-128"/>
                <a:ea typeface="Meiryo UI" panose="020B0604030504040204" pitchFamily="50" charset="-128"/>
              </a:rPr>
              <a:t>学校</a:t>
            </a:r>
            <a:endParaRPr kumimoji="1" lang="en-US" altLang="ja-JP" sz="1400" dirty="0">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7E3BF17F-35A1-4924-BC38-35922CC8AA85}"/>
              </a:ext>
            </a:extLst>
          </p:cNvPr>
          <p:cNvSpPr/>
          <p:nvPr/>
        </p:nvSpPr>
        <p:spPr>
          <a:xfrm>
            <a:off x="10490297" y="29956"/>
            <a:ext cx="1508935" cy="3286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社会資源は一例</a:t>
            </a:r>
          </a:p>
        </p:txBody>
      </p:sp>
      <p:cxnSp>
        <p:nvCxnSpPr>
          <p:cNvPr id="53" name="直線矢印コネクタ 52">
            <a:extLst>
              <a:ext uri="{FF2B5EF4-FFF2-40B4-BE49-F238E27FC236}">
                <a16:creationId xmlns:a16="http://schemas.microsoft.com/office/drawing/2014/main" id="{18A5631A-D46C-4C6F-9FA6-0B624FE1E158}"/>
              </a:ext>
            </a:extLst>
          </p:cNvPr>
          <p:cNvCxnSpPr>
            <a:cxnSpLocks/>
          </p:cNvCxnSpPr>
          <p:nvPr/>
        </p:nvCxnSpPr>
        <p:spPr>
          <a:xfrm flipV="1">
            <a:off x="7272678" y="3204549"/>
            <a:ext cx="0" cy="1549793"/>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54" name="正方形/長方形 53">
            <a:extLst>
              <a:ext uri="{FF2B5EF4-FFF2-40B4-BE49-F238E27FC236}">
                <a16:creationId xmlns:a16="http://schemas.microsoft.com/office/drawing/2014/main" id="{0A531B3E-E876-4481-968B-338D88900FBB}"/>
              </a:ext>
            </a:extLst>
          </p:cNvPr>
          <p:cNvSpPr/>
          <p:nvPr/>
        </p:nvSpPr>
        <p:spPr>
          <a:xfrm>
            <a:off x="5808617" y="3652508"/>
            <a:ext cx="1421802" cy="65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事業所等支援</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（個々の事業所等への支援も含む）</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5" name="テキスト ボックス 54">
            <a:extLst>
              <a:ext uri="{FF2B5EF4-FFF2-40B4-BE49-F238E27FC236}">
                <a16:creationId xmlns:a16="http://schemas.microsoft.com/office/drawing/2014/main" id="{DA42C94E-B671-4A72-AE56-0D26EEDF7DB3}"/>
              </a:ext>
            </a:extLst>
          </p:cNvPr>
          <p:cNvSpPr txBox="1"/>
          <p:nvPr/>
        </p:nvSpPr>
        <p:spPr>
          <a:xfrm>
            <a:off x="4895965" y="1460638"/>
            <a:ext cx="1212549" cy="464167"/>
          </a:xfrm>
          <a:prstGeom prst="roundRect">
            <a:avLst/>
          </a:prstGeom>
          <a:ln/>
        </p:spPr>
        <p:style>
          <a:lnRef idx="2">
            <a:schemeClr val="dk1"/>
          </a:lnRef>
          <a:fillRef idx="1">
            <a:schemeClr val="lt1"/>
          </a:fillRef>
          <a:effectRef idx="0">
            <a:schemeClr val="dk1"/>
          </a:effectRef>
          <a:fontRef idx="minor">
            <a:schemeClr val="dk1"/>
          </a:fontRef>
        </p:style>
        <p:txBody>
          <a:bodyPr wrap="square" tIns="3600" bIns="3600" rtlCol="0" anchor="ctr">
            <a:noAutofit/>
          </a:bodyPr>
          <a:lstStyle/>
          <a:p>
            <a:pPr algn="ctr">
              <a:lnSpc>
                <a:spcPts val="1600"/>
              </a:lnSpc>
            </a:pPr>
            <a:r>
              <a:rPr lang="ja-JP" altLang="en-US" sz="1200" dirty="0">
                <a:latin typeface="Meiryo UI" panose="020B0604030504040204" pitchFamily="50" charset="-128"/>
                <a:ea typeface="Meiryo UI" panose="020B0604030504040204" pitchFamily="50" charset="-128"/>
              </a:rPr>
              <a:t>放課後</a:t>
            </a:r>
            <a:endParaRPr lang="en-US" altLang="ja-JP" sz="1200" dirty="0">
              <a:latin typeface="Meiryo UI" panose="020B0604030504040204" pitchFamily="50" charset="-128"/>
              <a:ea typeface="Meiryo UI" panose="020B0604030504040204" pitchFamily="50" charset="-128"/>
            </a:endParaRPr>
          </a:p>
          <a:p>
            <a:pPr algn="ctr">
              <a:lnSpc>
                <a:spcPts val="1600"/>
              </a:lnSpc>
            </a:pPr>
            <a:r>
              <a:rPr lang="ja-JP" altLang="en-US" sz="1200" dirty="0">
                <a:latin typeface="Meiryo UI" panose="020B0604030504040204" pitchFamily="50" charset="-128"/>
                <a:ea typeface="Meiryo UI" panose="020B0604030504040204" pitchFamily="50" charset="-128"/>
              </a:rPr>
              <a:t>児童クラブ等</a:t>
            </a:r>
            <a:endParaRPr kumimoji="1" lang="en-US" altLang="ja-JP" sz="1200" dirty="0">
              <a:latin typeface="Meiryo UI" panose="020B0604030504040204" pitchFamily="50" charset="-128"/>
              <a:ea typeface="Meiryo UI" panose="020B0604030504040204" pitchFamily="50" charset="-128"/>
            </a:endParaRPr>
          </a:p>
        </p:txBody>
      </p:sp>
      <p:sp>
        <p:nvSpPr>
          <p:cNvPr id="56" name="矢印: 左右 55">
            <a:extLst>
              <a:ext uri="{FF2B5EF4-FFF2-40B4-BE49-F238E27FC236}">
                <a16:creationId xmlns:a16="http://schemas.microsoft.com/office/drawing/2014/main" id="{09227993-8C6C-4FDB-99F8-FE6A5A3108DE}"/>
              </a:ext>
            </a:extLst>
          </p:cNvPr>
          <p:cNvSpPr/>
          <p:nvPr/>
        </p:nvSpPr>
        <p:spPr>
          <a:xfrm>
            <a:off x="6039613" y="2723214"/>
            <a:ext cx="567063" cy="402937"/>
          </a:xfrm>
          <a:prstGeom prst="lef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E73ACFAF-3DAE-4F87-9C04-8AA8272B2A8C}"/>
              </a:ext>
            </a:extLst>
          </p:cNvPr>
          <p:cNvSpPr txBox="1"/>
          <p:nvPr/>
        </p:nvSpPr>
        <p:spPr>
          <a:xfrm>
            <a:off x="6054804" y="2651542"/>
            <a:ext cx="534959" cy="507565"/>
          </a:xfrm>
          <a:prstGeom prst="roundRect">
            <a:avLst/>
          </a:prstGeom>
          <a:noFill/>
          <a:ln>
            <a:noFill/>
          </a:ln>
        </p:spPr>
        <p:txBody>
          <a:bodyPr wrap="square" lIns="18000" tIns="3600" rIns="18000" bIns="3600" rtlCol="0" anchor="ctr">
            <a:noAutofit/>
          </a:bodyPr>
          <a:lstStyle/>
          <a:p>
            <a:pPr algn="ctr">
              <a:lnSpc>
                <a:spcPts val="1600"/>
              </a:lnSpc>
            </a:pPr>
            <a:r>
              <a:rPr kumimoji="1" lang="ja-JP" altLang="en-US" sz="900" dirty="0">
                <a:latin typeface="Meiryo UI" panose="020B0604030504040204" pitchFamily="50" charset="-128"/>
                <a:ea typeface="Meiryo UI" panose="020B0604030504040204" pitchFamily="50" charset="-128"/>
              </a:rPr>
              <a:t>連携</a:t>
            </a:r>
            <a:endParaRPr kumimoji="1" lang="en-US" altLang="ja-JP" sz="900" dirty="0">
              <a:latin typeface="Meiryo UI" panose="020B0604030504040204" pitchFamily="50" charset="-128"/>
              <a:ea typeface="Meiryo UI" panose="020B0604030504040204" pitchFamily="50" charset="-128"/>
            </a:endParaRPr>
          </a:p>
        </p:txBody>
      </p:sp>
      <p:cxnSp>
        <p:nvCxnSpPr>
          <p:cNvPr id="59" name="直線矢印コネクタ 58">
            <a:extLst>
              <a:ext uri="{FF2B5EF4-FFF2-40B4-BE49-F238E27FC236}">
                <a16:creationId xmlns:a16="http://schemas.microsoft.com/office/drawing/2014/main" id="{0BF10A66-6DCC-4032-BE29-FB05A645ADC8}"/>
              </a:ext>
            </a:extLst>
          </p:cNvPr>
          <p:cNvCxnSpPr>
            <a:endCxn id="44" idx="2"/>
          </p:cNvCxnSpPr>
          <p:nvPr/>
        </p:nvCxnSpPr>
        <p:spPr>
          <a:xfrm flipH="1" flipV="1">
            <a:off x="4114910" y="1920134"/>
            <a:ext cx="2731967" cy="695181"/>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60" name="直線矢印コネクタ 59">
            <a:extLst>
              <a:ext uri="{FF2B5EF4-FFF2-40B4-BE49-F238E27FC236}">
                <a16:creationId xmlns:a16="http://schemas.microsoft.com/office/drawing/2014/main" id="{6299CBD7-5A59-43BB-9D5A-CAD348B9FFA7}"/>
              </a:ext>
            </a:extLst>
          </p:cNvPr>
          <p:cNvCxnSpPr>
            <a:cxnSpLocks/>
          </p:cNvCxnSpPr>
          <p:nvPr/>
        </p:nvCxnSpPr>
        <p:spPr>
          <a:xfrm flipH="1" flipV="1">
            <a:off x="2869186" y="1934044"/>
            <a:ext cx="4022847" cy="670941"/>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65" name="直線矢印コネクタ 64">
            <a:extLst>
              <a:ext uri="{FF2B5EF4-FFF2-40B4-BE49-F238E27FC236}">
                <a16:creationId xmlns:a16="http://schemas.microsoft.com/office/drawing/2014/main" id="{3EBF1F36-6FF5-495B-AAAC-C10B162F580E}"/>
              </a:ext>
            </a:extLst>
          </p:cNvPr>
          <p:cNvCxnSpPr>
            <a:cxnSpLocks/>
          </p:cNvCxnSpPr>
          <p:nvPr/>
        </p:nvCxnSpPr>
        <p:spPr>
          <a:xfrm flipH="1" flipV="1">
            <a:off x="7311391" y="1923036"/>
            <a:ext cx="28938" cy="798259"/>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70" name="直線矢印コネクタ 69">
            <a:extLst>
              <a:ext uri="{FF2B5EF4-FFF2-40B4-BE49-F238E27FC236}">
                <a16:creationId xmlns:a16="http://schemas.microsoft.com/office/drawing/2014/main" id="{85228CDD-B066-4685-A990-F8363C678B27}"/>
              </a:ext>
            </a:extLst>
          </p:cNvPr>
          <p:cNvCxnSpPr>
            <a:cxnSpLocks/>
            <a:endCxn id="10" idx="2"/>
          </p:cNvCxnSpPr>
          <p:nvPr/>
        </p:nvCxnSpPr>
        <p:spPr>
          <a:xfrm flipH="1" flipV="1">
            <a:off x="8837597" y="1916306"/>
            <a:ext cx="35568" cy="639981"/>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73" name="テキスト ボックス 72">
            <a:extLst>
              <a:ext uri="{FF2B5EF4-FFF2-40B4-BE49-F238E27FC236}">
                <a16:creationId xmlns:a16="http://schemas.microsoft.com/office/drawing/2014/main" id="{5618A94D-5E9B-4270-82EC-0A4FC73C673B}"/>
              </a:ext>
            </a:extLst>
          </p:cNvPr>
          <p:cNvSpPr txBox="1"/>
          <p:nvPr/>
        </p:nvSpPr>
        <p:spPr>
          <a:xfrm>
            <a:off x="7594494" y="2193386"/>
            <a:ext cx="1257462" cy="423502"/>
          </a:xfrm>
          <a:prstGeom prst="roundRect">
            <a:avLst/>
          </a:prstGeom>
          <a:noFill/>
          <a:ln>
            <a:noFill/>
          </a:ln>
        </p:spPr>
        <p:txBody>
          <a:bodyPr wrap="square" lIns="18000" tIns="3600" rIns="18000" bIns="3600" rtlCol="0" anchor="ctr">
            <a:noAutofit/>
          </a:bodyPr>
          <a:lstStyle/>
          <a:p>
            <a:pPr>
              <a:lnSpc>
                <a:spcPts val="1600"/>
              </a:lnSpc>
            </a:pPr>
            <a:r>
              <a:rPr lang="en-US" altLang="ja-JP" sz="900" dirty="0">
                <a:latin typeface="Meiryo UI" panose="020B0604030504040204" pitchFamily="50" charset="-128"/>
                <a:ea typeface="Meiryo UI" panose="020B0604030504040204" pitchFamily="50" charset="-128"/>
              </a:rPr>
              <a:t>SV</a:t>
            </a:r>
            <a:r>
              <a:rPr lang="ja-JP" altLang="en-US" sz="900" dirty="0">
                <a:latin typeface="Meiryo UI" panose="020B0604030504040204" pitchFamily="50" charset="-128"/>
                <a:ea typeface="Meiryo UI" panose="020B0604030504040204" pitchFamily="50" charset="-128"/>
              </a:rPr>
              <a:t>・コンサルテーション</a:t>
            </a:r>
            <a:endParaRPr kumimoji="1" lang="en-US" altLang="ja-JP" sz="900" dirty="0">
              <a:latin typeface="Meiryo UI" panose="020B0604030504040204" pitchFamily="50" charset="-128"/>
              <a:ea typeface="Meiryo UI" panose="020B0604030504040204" pitchFamily="50" charset="-128"/>
            </a:endParaRPr>
          </a:p>
        </p:txBody>
      </p:sp>
      <p:cxnSp>
        <p:nvCxnSpPr>
          <p:cNvPr id="77" name="直線矢印コネクタ 76">
            <a:extLst>
              <a:ext uri="{FF2B5EF4-FFF2-40B4-BE49-F238E27FC236}">
                <a16:creationId xmlns:a16="http://schemas.microsoft.com/office/drawing/2014/main" id="{A7F50773-B7F4-4A8B-A040-DFEB98E48724}"/>
              </a:ext>
            </a:extLst>
          </p:cNvPr>
          <p:cNvCxnSpPr>
            <a:cxnSpLocks/>
          </p:cNvCxnSpPr>
          <p:nvPr/>
        </p:nvCxnSpPr>
        <p:spPr>
          <a:xfrm flipH="1" flipV="1">
            <a:off x="1415541" y="3556853"/>
            <a:ext cx="1728253" cy="221008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83" name="正方形/長方形 82">
            <a:extLst>
              <a:ext uri="{FF2B5EF4-FFF2-40B4-BE49-F238E27FC236}">
                <a16:creationId xmlns:a16="http://schemas.microsoft.com/office/drawing/2014/main" id="{0AAEB21E-F53A-4A39-A442-4D5B81EAA14B}"/>
              </a:ext>
            </a:extLst>
          </p:cNvPr>
          <p:cNvSpPr/>
          <p:nvPr/>
        </p:nvSpPr>
        <p:spPr>
          <a:xfrm>
            <a:off x="1604389" y="4955311"/>
            <a:ext cx="1837140" cy="284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市町村支援</a:t>
            </a:r>
          </a:p>
        </p:txBody>
      </p:sp>
      <p:sp>
        <p:nvSpPr>
          <p:cNvPr id="41" name="テキスト ボックス 40">
            <a:extLst>
              <a:ext uri="{FF2B5EF4-FFF2-40B4-BE49-F238E27FC236}">
                <a16:creationId xmlns:a16="http://schemas.microsoft.com/office/drawing/2014/main" id="{F957CB2E-E373-4C08-A2C6-24C95B66B713}"/>
              </a:ext>
            </a:extLst>
          </p:cNvPr>
          <p:cNvSpPr txBox="1"/>
          <p:nvPr/>
        </p:nvSpPr>
        <p:spPr>
          <a:xfrm>
            <a:off x="787510" y="1262881"/>
            <a:ext cx="331331" cy="3115486"/>
          </a:xfrm>
          <a:prstGeom prst="roundRect">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vert="eaVert" wrap="square" rtlCol="0" anchor="ctr">
            <a:noAutofit/>
          </a:bodyPr>
          <a:lstStyle/>
          <a:p>
            <a:pPr algn="ctr">
              <a:lnSpc>
                <a:spcPts val="2800"/>
              </a:lnSpc>
            </a:pPr>
            <a:r>
              <a:rPr kumimoji="1" lang="ja-JP" altLang="en-US" sz="1600" dirty="0">
                <a:latin typeface="Meiryo UI" panose="020B0604030504040204" pitchFamily="50" charset="-128"/>
                <a:ea typeface="Meiryo UI" panose="020B0604030504040204" pitchFamily="50" charset="-128"/>
              </a:rPr>
              <a:t>市町村</a:t>
            </a:r>
            <a:endParaRPr kumimoji="1" lang="en-US" altLang="ja-JP" sz="1600" dirty="0">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A2E4CA38-8F6B-43DD-9546-E197A9CCBC3C}"/>
              </a:ext>
            </a:extLst>
          </p:cNvPr>
          <p:cNvSpPr/>
          <p:nvPr/>
        </p:nvSpPr>
        <p:spPr>
          <a:xfrm>
            <a:off x="1171261" y="1934044"/>
            <a:ext cx="390870" cy="1838596"/>
          </a:xfrm>
          <a:prstGeom prst="rightArrow">
            <a:avLst>
              <a:gd name="adj1" fmla="val 755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a:t>地域の体制整備</a:t>
            </a:r>
          </a:p>
        </p:txBody>
      </p:sp>
      <p:sp>
        <p:nvSpPr>
          <p:cNvPr id="48" name="テキスト ボックス 47">
            <a:extLst>
              <a:ext uri="{FF2B5EF4-FFF2-40B4-BE49-F238E27FC236}">
                <a16:creationId xmlns:a16="http://schemas.microsoft.com/office/drawing/2014/main" id="{BA38377E-E84D-4FD3-BBF6-1EDDB724E2F7}"/>
              </a:ext>
            </a:extLst>
          </p:cNvPr>
          <p:cNvSpPr txBox="1"/>
          <p:nvPr/>
        </p:nvSpPr>
        <p:spPr>
          <a:xfrm>
            <a:off x="776259" y="4467498"/>
            <a:ext cx="331331" cy="1888852"/>
          </a:xfrm>
          <a:prstGeom prst="roundRect">
            <a:avLst/>
          </a:prstGeom>
          <a:solidFill>
            <a:srgbClr val="427EEA"/>
          </a:solidFill>
          <a:ln>
            <a:solidFill>
              <a:schemeClr val="tx1"/>
            </a:solidFill>
          </a:ln>
        </p:spPr>
        <p:txBody>
          <a:bodyPr vert="eaVert" wrap="square" rtlCol="0" anchor="ctr">
            <a:noAutofit/>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大阪府</a:t>
            </a:r>
            <a:endParaRPr kumimoji="1" lang="en-US" altLang="ja-JP" sz="1600" dirty="0">
              <a:solidFill>
                <a:schemeClr val="bg1"/>
              </a:solidFill>
              <a:latin typeface="Meiryo UI" panose="020B0604030504040204" pitchFamily="50" charset="-128"/>
              <a:ea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endParaRPr>
          </a:p>
        </p:txBody>
      </p:sp>
      <p:sp>
        <p:nvSpPr>
          <p:cNvPr id="50" name="矢印: 右 49">
            <a:extLst>
              <a:ext uri="{FF2B5EF4-FFF2-40B4-BE49-F238E27FC236}">
                <a16:creationId xmlns:a16="http://schemas.microsoft.com/office/drawing/2014/main" id="{A9116078-F062-4E67-89F4-DBA6D4A4B309}"/>
              </a:ext>
            </a:extLst>
          </p:cNvPr>
          <p:cNvSpPr/>
          <p:nvPr/>
        </p:nvSpPr>
        <p:spPr>
          <a:xfrm>
            <a:off x="1137886" y="4320437"/>
            <a:ext cx="390870" cy="1838596"/>
          </a:xfrm>
          <a:prstGeom prst="rightArrow">
            <a:avLst>
              <a:gd name="adj1" fmla="val 755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a:t>専門性の確保</a:t>
            </a:r>
          </a:p>
        </p:txBody>
      </p:sp>
      <p:sp>
        <p:nvSpPr>
          <p:cNvPr id="26" name="矢印: 上下 25">
            <a:extLst>
              <a:ext uri="{FF2B5EF4-FFF2-40B4-BE49-F238E27FC236}">
                <a16:creationId xmlns:a16="http://schemas.microsoft.com/office/drawing/2014/main" id="{0BEDBE33-79E4-4696-B7E9-4206F86AB6D5}"/>
              </a:ext>
            </a:extLst>
          </p:cNvPr>
          <p:cNvSpPr/>
          <p:nvPr/>
        </p:nvSpPr>
        <p:spPr>
          <a:xfrm>
            <a:off x="5877727" y="5281672"/>
            <a:ext cx="825348" cy="485263"/>
          </a:xfrm>
          <a:prstGeom prst="upDownArrow">
            <a:avLst>
              <a:gd name="adj1" fmla="val 50000"/>
              <a:gd name="adj2" fmla="val 2180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連携</a:t>
            </a:r>
          </a:p>
        </p:txBody>
      </p:sp>
      <p:cxnSp>
        <p:nvCxnSpPr>
          <p:cNvPr id="52" name="直線矢印コネクタ 51">
            <a:extLst>
              <a:ext uri="{FF2B5EF4-FFF2-40B4-BE49-F238E27FC236}">
                <a16:creationId xmlns:a16="http://schemas.microsoft.com/office/drawing/2014/main" id="{B7A4A1E6-F5A9-4E6D-9723-447FA150DBB2}"/>
              </a:ext>
            </a:extLst>
          </p:cNvPr>
          <p:cNvCxnSpPr>
            <a:cxnSpLocks/>
          </p:cNvCxnSpPr>
          <p:nvPr/>
        </p:nvCxnSpPr>
        <p:spPr>
          <a:xfrm flipH="1" flipV="1">
            <a:off x="5425099" y="1962443"/>
            <a:ext cx="1508750" cy="687309"/>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5237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楕円 31">
            <a:extLst>
              <a:ext uri="{FF2B5EF4-FFF2-40B4-BE49-F238E27FC236}">
                <a16:creationId xmlns:a16="http://schemas.microsoft.com/office/drawing/2014/main" id="{52B042B3-C834-43F2-8439-C220A31C96B4}"/>
              </a:ext>
            </a:extLst>
          </p:cNvPr>
          <p:cNvSpPr/>
          <p:nvPr/>
        </p:nvSpPr>
        <p:spPr>
          <a:xfrm>
            <a:off x="373563" y="684835"/>
            <a:ext cx="11522629" cy="6074157"/>
          </a:xfrm>
          <a:prstGeom prst="ellipse">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61" name="直線矢印コネクタ 60">
            <a:extLst>
              <a:ext uri="{FF2B5EF4-FFF2-40B4-BE49-F238E27FC236}">
                <a16:creationId xmlns:a16="http://schemas.microsoft.com/office/drawing/2014/main" id="{89361CC2-4214-43CD-A79A-838915E6C10E}"/>
              </a:ext>
            </a:extLst>
          </p:cNvPr>
          <p:cNvCxnSpPr>
            <a:cxnSpLocks/>
            <a:endCxn id="48" idx="0"/>
          </p:cNvCxnSpPr>
          <p:nvPr/>
        </p:nvCxnSpPr>
        <p:spPr>
          <a:xfrm>
            <a:off x="6208340" y="4911780"/>
            <a:ext cx="614702" cy="748798"/>
          </a:xfrm>
          <a:prstGeom prst="straightConnector1">
            <a:avLst/>
          </a:prstGeom>
          <a:ln w="38100">
            <a:prstDash val="sysDot"/>
            <a:tailEnd type="triangle"/>
          </a:ln>
        </p:spPr>
        <p:style>
          <a:lnRef idx="1">
            <a:schemeClr val="dk1"/>
          </a:lnRef>
          <a:fillRef idx="0">
            <a:schemeClr val="dk1"/>
          </a:fillRef>
          <a:effectRef idx="0">
            <a:schemeClr val="dk1"/>
          </a:effectRef>
          <a:fontRef idx="minor">
            <a:schemeClr val="tx1"/>
          </a:fontRef>
        </p:style>
      </p:cxnSp>
      <p:sp>
        <p:nvSpPr>
          <p:cNvPr id="29" name="楕円 28">
            <a:extLst>
              <a:ext uri="{FF2B5EF4-FFF2-40B4-BE49-F238E27FC236}">
                <a16:creationId xmlns:a16="http://schemas.microsoft.com/office/drawing/2014/main" id="{A328E751-0E0A-4AB2-85DA-357D587E1D92}"/>
              </a:ext>
            </a:extLst>
          </p:cNvPr>
          <p:cNvSpPr/>
          <p:nvPr/>
        </p:nvSpPr>
        <p:spPr>
          <a:xfrm>
            <a:off x="4180406" y="2344378"/>
            <a:ext cx="3680638" cy="2669083"/>
          </a:xfrm>
          <a:prstGeom prst="ellipse">
            <a:avLst/>
          </a:prstGeom>
          <a:solidFill>
            <a:schemeClr val="accent6">
              <a:lumMod val="20000"/>
              <a:lumOff val="80000"/>
            </a:schemeClr>
          </a:solidFill>
          <a:ln w="38100">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14A8DF45-A2DD-4696-A2BD-33360FAEB856}"/>
              </a:ext>
            </a:extLst>
          </p:cNvPr>
          <p:cNvSpPr>
            <a:spLocks noGrp="1"/>
          </p:cNvSpPr>
          <p:nvPr>
            <p:ph type="sldNum" sz="quarter" idx="12"/>
          </p:nvPr>
        </p:nvSpPr>
        <p:spPr>
          <a:xfrm>
            <a:off x="8700978" y="6501859"/>
            <a:ext cx="2743200" cy="365125"/>
          </a:xfrm>
        </p:spPr>
        <p:txBody>
          <a:bodyPr/>
          <a:lstStyle/>
          <a:p>
            <a:fld id="{BDA3839F-8F31-49AD-9A69-7A194C78B29C}" type="slidenum">
              <a:rPr kumimoji="1" lang="ja-JP" altLang="en-US" sz="1400" b="1" smtClean="0"/>
              <a:t>11</a:t>
            </a:fld>
            <a:endParaRPr kumimoji="1" lang="ja-JP" altLang="en-US" sz="1400" b="1" dirty="0"/>
          </a:p>
        </p:txBody>
      </p:sp>
      <p:sp>
        <p:nvSpPr>
          <p:cNvPr id="4" name="タイトル 1">
            <a:extLst>
              <a:ext uri="{FF2B5EF4-FFF2-40B4-BE49-F238E27FC236}">
                <a16:creationId xmlns:a16="http://schemas.microsoft.com/office/drawing/2014/main" id="{65B8F778-DB0B-4DC5-8E83-AC75DE19028A}"/>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000" b="1" dirty="0">
                <a:solidFill>
                  <a:prstClr val="white"/>
                </a:solidFill>
                <a:latin typeface="游ゴシック" panose="020F0502020204030204"/>
                <a:ea typeface="游ゴシック" panose="020B0400000000000000" pitchFamily="50" charset="-128"/>
              </a:rPr>
              <a:t>９．センター化・地域支援マネジャー化後の発達支援拠点の機能（市町村等との関係）</a:t>
            </a:r>
            <a:r>
              <a:rPr lang="en-US" altLang="ja-JP" sz="2000" b="1" dirty="0">
                <a:solidFill>
                  <a:prstClr val="white"/>
                </a:solidFill>
                <a:latin typeface="游ゴシック" panose="020F0502020204030204"/>
                <a:ea typeface="游ゴシック" panose="020B0400000000000000" pitchFamily="50" charset="-128"/>
              </a:rPr>
              <a:t>	</a:t>
            </a:r>
            <a:endPar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楕円 17" descr="最新のアーキテクチャ 単色塗りつぶし">
            <a:extLst>
              <a:ext uri="{FF2B5EF4-FFF2-40B4-BE49-F238E27FC236}">
                <a16:creationId xmlns:a16="http://schemas.microsoft.com/office/drawing/2014/main" id="{6EACC461-177D-48D8-A94B-F62B8C0C7A2E}"/>
              </a:ext>
            </a:extLst>
          </p:cNvPr>
          <p:cNvSpPr/>
          <p:nvPr/>
        </p:nvSpPr>
        <p:spPr>
          <a:xfrm>
            <a:off x="4979737" y="2721241"/>
            <a:ext cx="1990242" cy="1810214"/>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pic>
        <p:nvPicPr>
          <p:cNvPr id="20" name="グラフィックス 19" descr="建物 単色塗りつぶし">
            <a:extLst>
              <a:ext uri="{FF2B5EF4-FFF2-40B4-BE49-F238E27FC236}">
                <a16:creationId xmlns:a16="http://schemas.microsoft.com/office/drawing/2014/main" id="{08D31A91-1C2B-4B89-86F7-A4286EB2F5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42512" y="2574789"/>
            <a:ext cx="1335955" cy="1588528"/>
          </a:xfrm>
          <a:prstGeom prst="rect">
            <a:avLst/>
          </a:prstGeom>
        </p:spPr>
      </p:pic>
      <p:sp>
        <p:nvSpPr>
          <p:cNvPr id="25" name="テキスト ボックス 24">
            <a:extLst>
              <a:ext uri="{FF2B5EF4-FFF2-40B4-BE49-F238E27FC236}">
                <a16:creationId xmlns:a16="http://schemas.microsoft.com/office/drawing/2014/main" id="{5868FB81-D068-4637-8DB0-BFD1D8F542B6}"/>
              </a:ext>
            </a:extLst>
          </p:cNvPr>
          <p:cNvSpPr txBox="1"/>
          <p:nvPr/>
        </p:nvSpPr>
        <p:spPr>
          <a:xfrm>
            <a:off x="5241719" y="4253045"/>
            <a:ext cx="2061107" cy="646331"/>
          </a:xfrm>
          <a:prstGeom prst="rect">
            <a:avLst/>
          </a:prstGeom>
          <a:noFill/>
        </p:spPr>
        <p:txBody>
          <a:bodyPr wrap="square" rtlCol="0">
            <a:spAutoFit/>
          </a:bodyPr>
          <a:lstStyle/>
          <a:p>
            <a:r>
              <a:rPr kumimoji="1" lang="ja-JP" altLang="en-US" sz="1200" dirty="0"/>
              <a:t>市町村</a:t>
            </a:r>
            <a:endParaRPr kumimoji="1" lang="en-US" altLang="ja-JP" sz="1200" dirty="0"/>
          </a:p>
          <a:p>
            <a:r>
              <a:rPr kumimoji="1" lang="ja-JP" altLang="en-US" sz="1200" dirty="0"/>
              <a:t>児童発達支援センター</a:t>
            </a:r>
            <a:endParaRPr kumimoji="1" lang="en-US" altLang="ja-JP" sz="1200" dirty="0"/>
          </a:p>
          <a:p>
            <a:r>
              <a:rPr lang="ja-JP" altLang="en-US" sz="1200" dirty="0"/>
              <a:t>中核的事業所</a:t>
            </a:r>
            <a:endParaRPr kumimoji="1" lang="ja-JP" altLang="en-US" sz="1200" dirty="0"/>
          </a:p>
        </p:txBody>
      </p:sp>
      <p:sp>
        <p:nvSpPr>
          <p:cNvPr id="26" name="テキスト ボックス 25">
            <a:extLst>
              <a:ext uri="{FF2B5EF4-FFF2-40B4-BE49-F238E27FC236}">
                <a16:creationId xmlns:a16="http://schemas.microsoft.com/office/drawing/2014/main" id="{67176A78-C4B5-4505-B5DC-61E1D17BA905}"/>
              </a:ext>
            </a:extLst>
          </p:cNvPr>
          <p:cNvSpPr txBox="1"/>
          <p:nvPr/>
        </p:nvSpPr>
        <p:spPr>
          <a:xfrm>
            <a:off x="412701" y="4066939"/>
            <a:ext cx="1880559" cy="307777"/>
          </a:xfrm>
          <a:prstGeom prst="rect">
            <a:avLst/>
          </a:prstGeom>
          <a:noFill/>
        </p:spPr>
        <p:txBody>
          <a:bodyPr wrap="square" rtlCol="0">
            <a:spAutoFit/>
          </a:bodyPr>
          <a:lstStyle/>
          <a:p>
            <a:r>
              <a:rPr kumimoji="1" lang="ja-JP" altLang="en-US" sz="1400" dirty="0"/>
              <a:t>アクトおおさか</a:t>
            </a:r>
          </a:p>
        </p:txBody>
      </p:sp>
      <p:sp>
        <p:nvSpPr>
          <p:cNvPr id="27" name="テキスト ボックス 26">
            <a:extLst>
              <a:ext uri="{FF2B5EF4-FFF2-40B4-BE49-F238E27FC236}">
                <a16:creationId xmlns:a16="http://schemas.microsoft.com/office/drawing/2014/main" id="{B83E4B1E-1D23-4CBF-B49F-F8B9D89F15C2}"/>
              </a:ext>
            </a:extLst>
          </p:cNvPr>
          <p:cNvSpPr txBox="1"/>
          <p:nvPr/>
        </p:nvSpPr>
        <p:spPr>
          <a:xfrm>
            <a:off x="10416354" y="4145668"/>
            <a:ext cx="1880559" cy="523220"/>
          </a:xfrm>
          <a:prstGeom prst="rect">
            <a:avLst/>
          </a:prstGeom>
          <a:noFill/>
        </p:spPr>
        <p:txBody>
          <a:bodyPr wrap="square" rtlCol="0">
            <a:spAutoFit/>
          </a:bodyPr>
          <a:lstStyle/>
          <a:p>
            <a:r>
              <a:rPr kumimoji="1" lang="ja-JP" altLang="en-US" sz="1400" dirty="0"/>
              <a:t>センター化した</a:t>
            </a:r>
            <a:endParaRPr kumimoji="1" lang="en-US" altLang="ja-JP" sz="1400" dirty="0"/>
          </a:p>
          <a:p>
            <a:r>
              <a:rPr kumimoji="1" lang="ja-JP" altLang="en-US" sz="1400" dirty="0"/>
              <a:t>発達支援拠点</a:t>
            </a:r>
          </a:p>
        </p:txBody>
      </p:sp>
      <p:sp>
        <p:nvSpPr>
          <p:cNvPr id="30" name="テキスト ボックス 29">
            <a:extLst>
              <a:ext uri="{FF2B5EF4-FFF2-40B4-BE49-F238E27FC236}">
                <a16:creationId xmlns:a16="http://schemas.microsoft.com/office/drawing/2014/main" id="{F7F55245-3D21-449A-A4F7-DB1AF78FC004}"/>
              </a:ext>
            </a:extLst>
          </p:cNvPr>
          <p:cNvSpPr txBox="1"/>
          <p:nvPr/>
        </p:nvSpPr>
        <p:spPr>
          <a:xfrm>
            <a:off x="5154742" y="1570501"/>
            <a:ext cx="1960273" cy="523220"/>
          </a:xfrm>
          <a:prstGeom prst="rect">
            <a:avLst/>
          </a:prstGeom>
          <a:noFill/>
        </p:spPr>
        <p:txBody>
          <a:bodyPr wrap="square" rtlCol="0">
            <a:spAutoFit/>
          </a:bodyPr>
          <a:lstStyle/>
          <a:p>
            <a:r>
              <a:rPr kumimoji="1" lang="ja-JP" altLang="en-US" sz="1400" dirty="0"/>
              <a:t>地域支援体制</a:t>
            </a:r>
            <a:endParaRPr kumimoji="1" lang="en-US" altLang="ja-JP" sz="1400" dirty="0"/>
          </a:p>
          <a:p>
            <a:r>
              <a:rPr kumimoji="1" lang="ja-JP" altLang="en-US" sz="1400" dirty="0"/>
              <a:t>マネジメントチーム</a:t>
            </a:r>
          </a:p>
        </p:txBody>
      </p:sp>
      <p:sp>
        <p:nvSpPr>
          <p:cNvPr id="35" name="吹き出し: 角を丸めた四角形 34">
            <a:extLst>
              <a:ext uri="{FF2B5EF4-FFF2-40B4-BE49-F238E27FC236}">
                <a16:creationId xmlns:a16="http://schemas.microsoft.com/office/drawing/2014/main" id="{A553768A-56CC-4FA1-BE08-41C0838AEF59}"/>
              </a:ext>
            </a:extLst>
          </p:cNvPr>
          <p:cNvSpPr/>
          <p:nvPr/>
        </p:nvSpPr>
        <p:spPr>
          <a:xfrm>
            <a:off x="9333500" y="984461"/>
            <a:ext cx="2693198" cy="798266"/>
          </a:xfrm>
          <a:prstGeom prst="wedgeRoundRectCallout">
            <a:avLst>
              <a:gd name="adj1" fmla="val -80958"/>
              <a:gd name="adj2" fmla="val 40758"/>
              <a:gd name="adj3" fmla="val 16667"/>
            </a:avLst>
          </a:prstGeom>
          <a:solidFill>
            <a:schemeClr val="bg1"/>
          </a:solidFill>
          <a:ln w="1905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95857418-3FB0-4F86-BE1B-15AAB7B93253}"/>
              </a:ext>
            </a:extLst>
          </p:cNvPr>
          <p:cNvSpPr txBox="1"/>
          <p:nvPr/>
        </p:nvSpPr>
        <p:spPr>
          <a:xfrm>
            <a:off x="9330714" y="1032249"/>
            <a:ext cx="2693198" cy="646331"/>
          </a:xfrm>
          <a:prstGeom prst="rect">
            <a:avLst/>
          </a:prstGeom>
          <a:noFill/>
        </p:spPr>
        <p:txBody>
          <a:bodyPr wrap="square" rtlCol="0">
            <a:spAutoFit/>
          </a:bodyPr>
          <a:lstStyle/>
          <a:p>
            <a:r>
              <a:rPr kumimoji="1" lang="ja-JP" altLang="en-US" sz="1200" dirty="0"/>
              <a:t>・マネジメントチームへ会議の参加</a:t>
            </a:r>
            <a:endParaRPr kumimoji="1" lang="en-US" altLang="ja-JP" sz="1200" dirty="0"/>
          </a:p>
          <a:p>
            <a:r>
              <a:rPr lang="ja-JP" altLang="en-US" sz="1200" dirty="0"/>
              <a:t>・連絡協議会への参加</a:t>
            </a:r>
            <a:endParaRPr lang="en-US" altLang="ja-JP" sz="1200" dirty="0"/>
          </a:p>
          <a:p>
            <a:r>
              <a:rPr lang="ja-JP" altLang="en-US" sz="1200" dirty="0"/>
              <a:t>・研修や啓発の共同実施</a:t>
            </a:r>
            <a:endParaRPr lang="en-US" altLang="ja-JP" sz="1200" dirty="0"/>
          </a:p>
        </p:txBody>
      </p:sp>
      <p:sp>
        <p:nvSpPr>
          <p:cNvPr id="37" name="吹き出し: 角を丸めた四角形 36">
            <a:extLst>
              <a:ext uri="{FF2B5EF4-FFF2-40B4-BE49-F238E27FC236}">
                <a16:creationId xmlns:a16="http://schemas.microsoft.com/office/drawing/2014/main" id="{6E88AB43-387E-427D-829B-B92018A95409}"/>
              </a:ext>
            </a:extLst>
          </p:cNvPr>
          <p:cNvSpPr/>
          <p:nvPr/>
        </p:nvSpPr>
        <p:spPr>
          <a:xfrm>
            <a:off x="243042" y="1277711"/>
            <a:ext cx="2039051" cy="944855"/>
          </a:xfrm>
          <a:prstGeom prst="wedgeRoundRectCallout">
            <a:avLst>
              <a:gd name="adj1" fmla="val 73708"/>
              <a:gd name="adj2" fmla="val 31856"/>
              <a:gd name="adj3" fmla="val 16667"/>
            </a:avLst>
          </a:prstGeom>
          <a:solidFill>
            <a:schemeClr val="bg1"/>
          </a:solidFill>
          <a:ln w="1905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600"/>
          </a:p>
        </p:txBody>
      </p:sp>
      <p:sp>
        <p:nvSpPr>
          <p:cNvPr id="38" name="テキスト ボックス 37">
            <a:extLst>
              <a:ext uri="{FF2B5EF4-FFF2-40B4-BE49-F238E27FC236}">
                <a16:creationId xmlns:a16="http://schemas.microsoft.com/office/drawing/2014/main" id="{12E6C0D6-8223-41F7-A5C0-660EFA3968E7}"/>
              </a:ext>
            </a:extLst>
          </p:cNvPr>
          <p:cNvSpPr txBox="1"/>
          <p:nvPr/>
        </p:nvSpPr>
        <p:spPr>
          <a:xfrm>
            <a:off x="129671" y="1421129"/>
            <a:ext cx="2834863" cy="646331"/>
          </a:xfrm>
          <a:prstGeom prst="rect">
            <a:avLst/>
          </a:prstGeom>
          <a:noFill/>
        </p:spPr>
        <p:txBody>
          <a:bodyPr wrap="square" rtlCol="0">
            <a:spAutoFit/>
          </a:bodyPr>
          <a:lstStyle/>
          <a:p>
            <a:r>
              <a:rPr kumimoji="1" lang="ja-JP" altLang="en-US" sz="1200" dirty="0"/>
              <a:t>・マネジメントチームの運営</a:t>
            </a:r>
            <a:endParaRPr kumimoji="1" lang="en-US" altLang="ja-JP" sz="1200" dirty="0"/>
          </a:p>
          <a:p>
            <a:r>
              <a:rPr lang="ja-JP" altLang="en-US" sz="1200" dirty="0"/>
              <a:t>・連絡協議会の開催</a:t>
            </a:r>
            <a:endParaRPr lang="en-US" altLang="ja-JP" sz="1200" dirty="0"/>
          </a:p>
          <a:p>
            <a:r>
              <a:rPr lang="ja-JP" altLang="en-US" sz="1200" dirty="0"/>
              <a:t>・研修や啓発の共同実施</a:t>
            </a:r>
            <a:endParaRPr lang="en-US" altLang="ja-JP" sz="1200" dirty="0"/>
          </a:p>
        </p:txBody>
      </p:sp>
      <p:sp>
        <p:nvSpPr>
          <p:cNvPr id="44" name="矢印: 右 43">
            <a:extLst>
              <a:ext uri="{FF2B5EF4-FFF2-40B4-BE49-F238E27FC236}">
                <a16:creationId xmlns:a16="http://schemas.microsoft.com/office/drawing/2014/main" id="{2167DBE8-EF49-469B-A647-00BD91EEADEF}"/>
              </a:ext>
            </a:extLst>
          </p:cNvPr>
          <p:cNvSpPr/>
          <p:nvPr/>
        </p:nvSpPr>
        <p:spPr>
          <a:xfrm rot="10800000">
            <a:off x="7225730" y="3384210"/>
            <a:ext cx="3029800" cy="65776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p>
        </p:txBody>
      </p:sp>
      <p:sp>
        <p:nvSpPr>
          <p:cNvPr id="46" name="吹き出し: 角を丸めた四角形 45">
            <a:extLst>
              <a:ext uri="{FF2B5EF4-FFF2-40B4-BE49-F238E27FC236}">
                <a16:creationId xmlns:a16="http://schemas.microsoft.com/office/drawing/2014/main" id="{14542B6C-6961-423A-85C2-33088AA45D37}"/>
              </a:ext>
            </a:extLst>
          </p:cNvPr>
          <p:cNvSpPr/>
          <p:nvPr/>
        </p:nvSpPr>
        <p:spPr>
          <a:xfrm>
            <a:off x="9425081" y="4805657"/>
            <a:ext cx="2630801" cy="1706328"/>
          </a:xfrm>
          <a:prstGeom prst="wedgeRoundRectCallout">
            <a:avLst>
              <a:gd name="adj1" fmla="val -27611"/>
              <a:gd name="adj2" fmla="val -91030"/>
              <a:gd name="adj3" fmla="val 1666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3F22EEE4-C6E4-4E55-AD6D-78B51CB34BFF}"/>
              </a:ext>
            </a:extLst>
          </p:cNvPr>
          <p:cNvSpPr txBox="1"/>
          <p:nvPr/>
        </p:nvSpPr>
        <p:spPr>
          <a:xfrm>
            <a:off x="9430387" y="4933567"/>
            <a:ext cx="2620188" cy="1569660"/>
          </a:xfrm>
          <a:prstGeom prst="rect">
            <a:avLst/>
          </a:prstGeom>
          <a:noFill/>
        </p:spPr>
        <p:txBody>
          <a:bodyPr wrap="square" rtlCol="0">
            <a:spAutoFit/>
          </a:bodyPr>
          <a:lstStyle/>
          <a:p>
            <a:pPr marL="285750" indent="-285750">
              <a:buFont typeface="Wingdings" panose="05000000000000000000" pitchFamily="2" charset="2"/>
              <a:buChar char="n"/>
            </a:pPr>
            <a:r>
              <a:rPr kumimoji="1" lang="ja-JP" altLang="en-US" sz="1200" dirty="0"/>
              <a:t>こども専門部会等への参画などを通じ、市町村及び児童発達支援センター等を発達障がいの専門機関として支援</a:t>
            </a:r>
            <a:endParaRPr kumimoji="1" lang="en-US" altLang="ja-JP" sz="1200" dirty="0"/>
          </a:p>
          <a:p>
            <a:pPr marL="285750" indent="-285750">
              <a:buFont typeface="Wingdings" panose="05000000000000000000" pitchFamily="2" charset="2"/>
              <a:buChar char="n"/>
            </a:pPr>
            <a:r>
              <a:rPr lang="ja-JP" altLang="en-US" sz="1200" dirty="0"/>
              <a:t>困難ケースに対する助言や機関支援の共同実施</a:t>
            </a:r>
            <a:endParaRPr lang="en-US" altLang="ja-JP" sz="1200" dirty="0"/>
          </a:p>
          <a:p>
            <a:pPr marL="285750" indent="-285750">
              <a:buFont typeface="Wingdings" panose="05000000000000000000" pitchFamily="2" charset="2"/>
              <a:buChar char="n"/>
            </a:pPr>
            <a:r>
              <a:rPr kumimoji="1" lang="ja-JP" altLang="en-US" sz="1200" dirty="0"/>
              <a:t>研修や</a:t>
            </a:r>
            <a:r>
              <a:rPr kumimoji="1" lang="en-US" altLang="ja-JP" sz="1200" dirty="0"/>
              <a:t>OJT</a:t>
            </a:r>
            <a:r>
              <a:rPr kumimoji="1" lang="ja-JP" altLang="en-US" sz="1200" dirty="0"/>
              <a:t>による人材育成の支援</a:t>
            </a:r>
          </a:p>
        </p:txBody>
      </p:sp>
      <p:pic>
        <p:nvPicPr>
          <p:cNvPr id="48" name="グラフィックス 47" descr="ストア 単色塗りつぶし">
            <a:extLst>
              <a:ext uri="{FF2B5EF4-FFF2-40B4-BE49-F238E27FC236}">
                <a16:creationId xmlns:a16="http://schemas.microsoft.com/office/drawing/2014/main" id="{ABABD286-D525-402A-A1D0-DC57F92DD0A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65842" y="5660578"/>
            <a:ext cx="914400" cy="914400"/>
          </a:xfrm>
          <a:prstGeom prst="rect">
            <a:avLst/>
          </a:prstGeom>
        </p:spPr>
      </p:pic>
      <p:sp>
        <p:nvSpPr>
          <p:cNvPr id="49" name="テキスト ボックス 48">
            <a:extLst>
              <a:ext uri="{FF2B5EF4-FFF2-40B4-BE49-F238E27FC236}">
                <a16:creationId xmlns:a16="http://schemas.microsoft.com/office/drawing/2014/main" id="{74A06E2F-4754-4A12-8E57-9DE058322F2F}"/>
              </a:ext>
            </a:extLst>
          </p:cNvPr>
          <p:cNvSpPr txBox="1"/>
          <p:nvPr/>
        </p:nvSpPr>
        <p:spPr>
          <a:xfrm>
            <a:off x="6455694" y="6480777"/>
            <a:ext cx="877865" cy="307777"/>
          </a:xfrm>
          <a:prstGeom prst="rect">
            <a:avLst/>
          </a:prstGeom>
          <a:noFill/>
        </p:spPr>
        <p:txBody>
          <a:bodyPr wrap="square" rtlCol="0">
            <a:spAutoFit/>
          </a:bodyPr>
          <a:lstStyle/>
          <a:p>
            <a:r>
              <a:rPr kumimoji="1" lang="ja-JP" altLang="en-US" sz="1400" dirty="0"/>
              <a:t>事業所</a:t>
            </a:r>
          </a:p>
        </p:txBody>
      </p:sp>
      <p:pic>
        <p:nvPicPr>
          <p:cNvPr id="51" name="グラフィックス 50" descr="校舎 単色塗りつぶし">
            <a:extLst>
              <a:ext uri="{FF2B5EF4-FFF2-40B4-BE49-F238E27FC236}">
                <a16:creationId xmlns:a16="http://schemas.microsoft.com/office/drawing/2014/main" id="{1066E69F-218F-4BC5-A511-84500CC375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44521" y="5549817"/>
            <a:ext cx="1122725" cy="1122725"/>
          </a:xfrm>
          <a:prstGeom prst="rect">
            <a:avLst/>
          </a:prstGeom>
        </p:spPr>
      </p:pic>
      <p:sp>
        <p:nvSpPr>
          <p:cNvPr id="52" name="テキスト ボックス 51">
            <a:extLst>
              <a:ext uri="{FF2B5EF4-FFF2-40B4-BE49-F238E27FC236}">
                <a16:creationId xmlns:a16="http://schemas.microsoft.com/office/drawing/2014/main" id="{9BD23706-AC53-468E-BA80-76E1B479306C}"/>
              </a:ext>
            </a:extLst>
          </p:cNvPr>
          <p:cNvSpPr txBox="1"/>
          <p:nvPr/>
        </p:nvSpPr>
        <p:spPr>
          <a:xfrm>
            <a:off x="5509437" y="6486119"/>
            <a:ext cx="625442" cy="307777"/>
          </a:xfrm>
          <a:prstGeom prst="rect">
            <a:avLst/>
          </a:prstGeom>
          <a:noFill/>
        </p:spPr>
        <p:txBody>
          <a:bodyPr wrap="square" rtlCol="0">
            <a:spAutoFit/>
          </a:bodyPr>
          <a:lstStyle/>
          <a:p>
            <a:r>
              <a:rPr lang="ja-JP" altLang="en-US" sz="1400" dirty="0"/>
              <a:t>学校</a:t>
            </a:r>
            <a:endParaRPr kumimoji="1" lang="ja-JP" altLang="en-US" sz="1400" dirty="0"/>
          </a:p>
        </p:txBody>
      </p:sp>
      <p:sp>
        <p:nvSpPr>
          <p:cNvPr id="53" name="矢印: 下 52">
            <a:extLst>
              <a:ext uri="{FF2B5EF4-FFF2-40B4-BE49-F238E27FC236}">
                <a16:creationId xmlns:a16="http://schemas.microsoft.com/office/drawing/2014/main" id="{DDE7651C-60BE-4403-8A38-0E5395A5A001}"/>
              </a:ext>
            </a:extLst>
          </p:cNvPr>
          <p:cNvSpPr/>
          <p:nvPr/>
        </p:nvSpPr>
        <p:spPr>
          <a:xfrm rot="3054625">
            <a:off x="8305701" y="3667600"/>
            <a:ext cx="652013" cy="2872325"/>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5117D4A0-4EAB-4561-B8A5-53A06BEE48E9}"/>
              </a:ext>
            </a:extLst>
          </p:cNvPr>
          <p:cNvSpPr txBox="1"/>
          <p:nvPr/>
        </p:nvSpPr>
        <p:spPr>
          <a:xfrm rot="19253760">
            <a:off x="7939872" y="4747020"/>
            <a:ext cx="1963306" cy="276999"/>
          </a:xfrm>
          <a:prstGeom prst="rect">
            <a:avLst/>
          </a:prstGeom>
          <a:noFill/>
        </p:spPr>
        <p:txBody>
          <a:bodyPr wrap="square" rtlCol="0">
            <a:spAutoFit/>
          </a:bodyPr>
          <a:lstStyle/>
          <a:p>
            <a:r>
              <a:rPr lang="ja-JP" altLang="en-US" sz="1200" b="1" dirty="0">
                <a:solidFill>
                  <a:schemeClr val="bg1"/>
                </a:solidFill>
              </a:rPr>
              <a:t>機関支援・地域連携支援</a:t>
            </a:r>
            <a:endParaRPr kumimoji="1" lang="ja-JP" altLang="en-US" sz="1200" b="1" dirty="0">
              <a:solidFill>
                <a:schemeClr val="bg1"/>
              </a:solidFill>
            </a:endParaRPr>
          </a:p>
        </p:txBody>
      </p:sp>
      <p:sp>
        <p:nvSpPr>
          <p:cNvPr id="55" name="テキスト ボックス 54">
            <a:extLst>
              <a:ext uri="{FF2B5EF4-FFF2-40B4-BE49-F238E27FC236}">
                <a16:creationId xmlns:a16="http://schemas.microsoft.com/office/drawing/2014/main" id="{FE7D5AE4-A407-4832-A7AD-8338B715F551}"/>
              </a:ext>
            </a:extLst>
          </p:cNvPr>
          <p:cNvSpPr txBox="1"/>
          <p:nvPr/>
        </p:nvSpPr>
        <p:spPr>
          <a:xfrm>
            <a:off x="8302440" y="3566811"/>
            <a:ext cx="1483362" cy="307777"/>
          </a:xfrm>
          <a:prstGeom prst="rect">
            <a:avLst/>
          </a:prstGeom>
          <a:noFill/>
        </p:spPr>
        <p:txBody>
          <a:bodyPr wrap="square" rtlCol="0">
            <a:spAutoFit/>
          </a:bodyPr>
          <a:lstStyle/>
          <a:p>
            <a:r>
              <a:rPr lang="ja-JP" altLang="en-US" sz="1400" b="1" dirty="0">
                <a:solidFill>
                  <a:schemeClr val="bg1"/>
                </a:solidFill>
              </a:rPr>
              <a:t>事業所等支援</a:t>
            </a:r>
            <a:endParaRPr kumimoji="1" lang="ja-JP" altLang="en-US" sz="1400" b="1" dirty="0">
              <a:solidFill>
                <a:schemeClr val="bg1"/>
              </a:solidFill>
            </a:endParaRPr>
          </a:p>
        </p:txBody>
      </p:sp>
      <p:sp>
        <p:nvSpPr>
          <p:cNvPr id="56" name="矢印: 右 55">
            <a:extLst>
              <a:ext uri="{FF2B5EF4-FFF2-40B4-BE49-F238E27FC236}">
                <a16:creationId xmlns:a16="http://schemas.microsoft.com/office/drawing/2014/main" id="{21C4AC7F-E956-41F8-889C-0795E3C082AF}"/>
              </a:ext>
            </a:extLst>
          </p:cNvPr>
          <p:cNvSpPr/>
          <p:nvPr/>
        </p:nvSpPr>
        <p:spPr>
          <a:xfrm>
            <a:off x="1947268" y="3374209"/>
            <a:ext cx="2839597" cy="65776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p>
        </p:txBody>
      </p:sp>
      <p:sp>
        <p:nvSpPr>
          <p:cNvPr id="58" name="吹き出し: 角を丸めた四角形 57">
            <a:extLst>
              <a:ext uri="{FF2B5EF4-FFF2-40B4-BE49-F238E27FC236}">
                <a16:creationId xmlns:a16="http://schemas.microsoft.com/office/drawing/2014/main" id="{11B9D77C-1F23-4893-B5CD-16757BFC0EEA}"/>
              </a:ext>
            </a:extLst>
          </p:cNvPr>
          <p:cNvSpPr/>
          <p:nvPr/>
        </p:nvSpPr>
        <p:spPr>
          <a:xfrm>
            <a:off x="256670" y="4864360"/>
            <a:ext cx="2656023" cy="1397988"/>
          </a:xfrm>
          <a:prstGeom prst="wedgeRoundRectCallout">
            <a:avLst>
              <a:gd name="adj1" fmla="val 50697"/>
              <a:gd name="adj2" fmla="val -101625"/>
              <a:gd name="adj3" fmla="val 1666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D77F99BE-18F9-4779-A2C4-E1D969424183}"/>
              </a:ext>
            </a:extLst>
          </p:cNvPr>
          <p:cNvSpPr txBox="1"/>
          <p:nvPr/>
        </p:nvSpPr>
        <p:spPr>
          <a:xfrm>
            <a:off x="218513" y="5022074"/>
            <a:ext cx="2656023" cy="1200329"/>
          </a:xfrm>
          <a:prstGeom prst="rect">
            <a:avLst/>
          </a:prstGeom>
          <a:noFill/>
        </p:spPr>
        <p:txBody>
          <a:bodyPr wrap="square" rtlCol="0">
            <a:spAutoFit/>
          </a:bodyPr>
          <a:lstStyle/>
          <a:p>
            <a:pPr marL="285750" indent="-285750">
              <a:buFont typeface="Wingdings" panose="05000000000000000000" pitchFamily="2" charset="2"/>
              <a:buChar char="l"/>
            </a:pPr>
            <a:r>
              <a:rPr lang="ja-JP" altLang="en-US" sz="1200" dirty="0"/>
              <a:t>自立支援協議会などを通した支援を実施。</a:t>
            </a:r>
            <a:endParaRPr lang="en-US" altLang="ja-JP" sz="1200" dirty="0"/>
          </a:p>
          <a:p>
            <a:pPr marL="285750" indent="-285750">
              <a:buFont typeface="Wingdings" panose="05000000000000000000" pitchFamily="2" charset="2"/>
              <a:buChar char="l"/>
            </a:pPr>
            <a:r>
              <a:rPr lang="ja-JP" altLang="en-US" sz="1200" dirty="0"/>
              <a:t>研修の実施などによる核となる人材の育成</a:t>
            </a:r>
          </a:p>
          <a:p>
            <a:pPr marL="285750" indent="-285750">
              <a:buFont typeface="Wingdings" panose="05000000000000000000" pitchFamily="2" charset="2"/>
              <a:buChar char="l"/>
            </a:pPr>
            <a:r>
              <a:rPr lang="ja-JP" altLang="en-US" sz="1200" dirty="0"/>
              <a:t>育成した人材を中心に、多分野での連携体制を構築</a:t>
            </a:r>
          </a:p>
        </p:txBody>
      </p:sp>
      <p:sp>
        <p:nvSpPr>
          <p:cNvPr id="63" name="テキスト ボックス 62">
            <a:extLst>
              <a:ext uri="{FF2B5EF4-FFF2-40B4-BE49-F238E27FC236}">
                <a16:creationId xmlns:a16="http://schemas.microsoft.com/office/drawing/2014/main" id="{271DB1E3-E096-48E0-B820-67DD411C0D5B}"/>
              </a:ext>
            </a:extLst>
          </p:cNvPr>
          <p:cNvSpPr txBox="1"/>
          <p:nvPr/>
        </p:nvSpPr>
        <p:spPr>
          <a:xfrm>
            <a:off x="6861485" y="5153022"/>
            <a:ext cx="914400" cy="430887"/>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lang="ja-JP" altLang="en-US" sz="1100" dirty="0">
                <a:solidFill>
                  <a:schemeClr val="tx1"/>
                </a:solidFill>
              </a:rPr>
              <a:t>機関支援の共同実施</a:t>
            </a:r>
            <a:endParaRPr lang="en-US" altLang="ja-JP" sz="1100" dirty="0">
              <a:solidFill>
                <a:schemeClr val="tx1"/>
              </a:solidFill>
            </a:endParaRPr>
          </a:p>
        </p:txBody>
      </p:sp>
      <p:pic>
        <p:nvPicPr>
          <p:cNvPr id="65" name="グラフィックス 64" descr="実行 単色塗りつぶし">
            <a:extLst>
              <a:ext uri="{FF2B5EF4-FFF2-40B4-BE49-F238E27FC236}">
                <a16:creationId xmlns:a16="http://schemas.microsoft.com/office/drawing/2014/main" id="{698748AE-B776-4DE0-ADA6-3D1967F168D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8613216" y="4278754"/>
            <a:ext cx="426154" cy="426154"/>
          </a:xfrm>
          <a:prstGeom prst="rect">
            <a:avLst/>
          </a:prstGeom>
        </p:spPr>
      </p:pic>
      <p:pic>
        <p:nvPicPr>
          <p:cNvPr id="66" name="グラフィックス 65" descr="実行 単色塗りつぶし">
            <a:extLst>
              <a:ext uri="{FF2B5EF4-FFF2-40B4-BE49-F238E27FC236}">
                <a16:creationId xmlns:a16="http://schemas.microsoft.com/office/drawing/2014/main" id="{33E89E0C-1BE2-43DE-AA80-A85BE79090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480540">
            <a:off x="6361377" y="4910345"/>
            <a:ext cx="334116" cy="334116"/>
          </a:xfrm>
          <a:prstGeom prst="rect">
            <a:avLst/>
          </a:prstGeom>
        </p:spPr>
      </p:pic>
      <p:pic>
        <p:nvPicPr>
          <p:cNvPr id="68" name="グラフィックス 67" descr="会議 単色塗りつぶし">
            <a:extLst>
              <a:ext uri="{FF2B5EF4-FFF2-40B4-BE49-F238E27FC236}">
                <a16:creationId xmlns:a16="http://schemas.microsoft.com/office/drawing/2014/main" id="{14FFDC1A-2FD3-49A1-918B-99A880EFCE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80166" y="541467"/>
            <a:ext cx="1219670" cy="1219670"/>
          </a:xfrm>
          <a:prstGeom prst="rect">
            <a:avLst/>
          </a:prstGeom>
        </p:spPr>
      </p:pic>
      <p:sp>
        <p:nvSpPr>
          <p:cNvPr id="70" name="テキスト ボックス 69">
            <a:extLst>
              <a:ext uri="{FF2B5EF4-FFF2-40B4-BE49-F238E27FC236}">
                <a16:creationId xmlns:a16="http://schemas.microsoft.com/office/drawing/2014/main" id="{FBB528F9-BB8A-4420-8A80-ADABB5772769}"/>
              </a:ext>
            </a:extLst>
          </p:cNvPr>
          <p:cNvSpPr txBox="1"/>
          <p:nvPr/>
        </p:nvSpPr>
        <p:spPr>
          <a:xfrm>
            <a:off x="4610387" y="2560779"/>
            <a:ext cx="2942610" cy="340519"/>
          </a:xfrm>
          <a:prstGeom prst="round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ja-JP" altLang="en-US" sz="1400" b="1" dirty="0"/>
              <a:t>障がい児支援の中核的機能の発揮</a:t>
            </a:r>
          </a:p>
        </p:txBody>
      </p:sp>
      <p:sp>
        <p:nvSpPr>
          <p:cNvPr id="71" name="テキスト ボックス 70">
            <a:extLst>
              <a:ext uri="{FF2B5EF4-FFF2-40B4-BE49-F238E27FC236}">
                <a16:creationId xmlns:a16="http://schemas.microsoft.com/office/drawing/2014/main" id="{CC7DC033-61F4-422A-B3D5-703601418635}"/>
              </a:ext>
            </a:extLst>
          </p:cNvPr>
          <p:cNvSpPr txBox="1"/>
          <p:nvPr/>
        </p:nvSpPr>
        <p:spPr>
          <a:xfrm>
            <a:off x="1596956" y="726748"/>
            <a:ext cx="2921765" cy="340519"/>
          </a:xfrm>
          <a:prstGeom prst="roundRect">
            <a:avLst/>
          </a:prstGeom>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1400" b="1" dirty="0"/>
              <a:t>発達障がいの専門的機能の発揮</a:t>
            </a:r>
          </a:p>
        </p:txBody>
      </p:sp>
      <p:sp>
        <p:nvSpPr>
          <p:cNvPr id="43" name="テキスト ボックス 42">
            <a:extLst>
              <a:ext uri="{FF2B5EF4-FFF2-40B4-BE49-F238E27FC236}">
                <a16:creationId xmlns:a16="http://schemas.microsoft.com/office/drawing/2014/main" id="{0C2160E8-67A8-429C-8B34-52469B93FC8B}"/>
              </a:ext>
            </a:extLst>
          </p:cNvPr>
          <p:cNvSpPr txBox="1"/>
          <p:nvPr/>
        </p:nvSpPr>
        <p:spPr>
          <a:xfrm>
            <a:off x="2733637" y="3557056"/>
            <a:ext cx="1787148" cy="307777"/>
          </a:xfrm>
          <a:prstGeom prst="rect">
            <a:avLst/>
          </a:prstGeom>
          <a:noFill/>
        </p:spPr>
        <p:txBody>
          <a:bodyPr wrap="square" rtlCol="0">
            <a:spAutoFit/>
          </a:bodyPr>
          <a:lstStyle/>
          <a:p>
            <a:r>
              <a:rPr kumimoji="1" lang="ja-JP" altLang="en-US" sz="1400" b="1" dirty="0">
                <a:solidFill>
                  <a:schemeClr val="bg1"/>
                </a:solidFill>
              </a:rPr>
              <a:t>市町村支援</a:t>
            </a:r>
          </a:p>
        </p:txBody>
      </p:sp>
      <p:sp>
        <p:nvSpPr>
          <p:cNvPr id="75" name="テキスト ボックス 74">
            <a:extLst>
              <a:ext uri="{FF2B5EF4-FFF2-40B4-BE49-F238E27FC236}">
                <a16:creationId xmlns:a16="http://schemas.microsoft.com/office/drawing/2014/main" id="{82A74869-E9E6-4B6D-BD5E-F5C884E88949}"/>
              </a:ext>
            </a:extLst>
          </p:cNvPr>
          <p:cNvSpPr txBox="1"/>
          <p:nvPr/>
        </p:nvSpPr>
        <p:spPr>
          <a:xfrm>
            <a:off x="7906909" y="1759683"/>
            <a:ext cx="687077" cy="307777"/>
          </a:xfrm>
          <a:prstGeom prst="rect">
            <a:avLst/>
          </a:prstGeom>
          <a:noFill/>
        </p:spPr>
        <p:txBody>
          <a:bodyPr wrap="square" rtlCol="0">
            <a:spAutoFit/>
          </a:bodyPr>
          <a:lstStyle/>
          <a:p>
            <a:r>
              <a:rPr kumimoji="1" lang="ja-JP" altLang="en-US" sz="1400" dirty="0"/>
              <a:t>連携</a:t>
            </a:r>
          </a:p>
        </p:txBody>
      </p:sp>
      <p:sp>
        <p:nvSpPr>
          <p:cNvPr id="76" name="テキスト ボックス 75">
            <a:extLst>
              <a:ext uri="{FF2B5EF4-FFF2-40B4-BE49-F238E27FC236}">
                <a16:creationId xmlns:a16="http://schemas.microsoft.com/office/drawing/2014/main" id="{625D85A2-2C87-49E5-ABDB-3E03BB1A3E65}"/>
              </a:ext>
            </a:extLst>
          </p:cNvPr>
          <p:cNvSpPr txBox="1"/>
          <p:nvPr/>
        </p:nvSpPr>
        <p:spPr>
          <a:xfrm>
            <a:off x="3415512" y="1654945"/>
            <a:ext cx="687077" cy="307777"/>
          </a:xfrm>
          <a:prstGeom prst="rect">
            <a:avLst/>
          </a:prstGeom>
          <a:noFill/>
        </p:spPr>
        <p:txBody>
          <a:bodyPr wrap="square" rtlCol="0">
            <a:spAutoFit/>
          </a:bodyPr>
          <a:lstStyle/>
          <a:p>
            <a:r>
              <a:rPr kumimoji="1" lang="ja-JP" altLang="en-US" sz="1400" dirty="0"/>
              <a:t>連携</a:t>
            </a:r>
          </a:p>
        </p:txBody>
      </p:sp>
      <p:pic>
        <p:nvPicPr>
          <p:cNvPr id="77" name="グラフィックス 76" descr="建物 単色塗りつぶし">
            <a:extLst>
              <a:ext uri="{FF2B5EF4-FFF2-40B4-BE49-F238E27FC236}">
                <a16:creationId xmlns:a16="http://schemas.microsoft.com/office/drawing/2014/main" id="{7F38F1AA-EDBB-4A1F-8F82-566AA0442C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5586" y="2475139"/>
            <a:ext cx="1335955" cy="1588528"/>
          </a:xfrm>
          <a:prstGeom prst="rect">
            <a:avLst/>
          </a:prstGeom>
        </p:spPr>
      </p:pic>
      <p:cxnSp>
        <p:nvCxnSpPr>
          <p:cNvPr id="5" name="直線矢印コネクタ 4">
            <a:extLst>
              <a:ext uri="{FF2B5EF4-FFF2-40B4-BE49-F238E27FC236}">
                <a16:creationId xmlns:a16="http://schemas.microsoft.com/office/drawing/2014/main" id="{992881F3-154A-4B64-9943-CB4649D8AD53}"/>
              </a:ext>
            </a:extLst>
          </p:cNvPr>
          <p:cNvCxnSpPr/>
          <p:nvPr/>
        </p:nvCxnSpPr>
        <p:spPr>
          <a:xfrm flipV="1">
            <a:off x="1596956" y="1421129"/>
            <a:ext cx="3557786" cy="156603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直線矢印コネクタ 6">
            <a:extLst>
              <a:ext uri="{FF2B5EF4-FFF2-40B4-BE49-F238E27FC236}">
                <a16:creationId xmlns:a16="http://schemas.microsoft.com/office/drawing/2014/main" id="{C40F7B91-DEFF-4BDA-9944-E9F171BF44AE}"/>
              </a:ext>
            </a:extLst>
          </p:cNvPr>
          <p:cNvCxnSpPr/>
          <p:nvPr/>
        </p:nvCxnSpPr>
        <p:spPr>
          <a:xfrm flipH="1" flipV="1">
            <a:off x="6633713" y="1421129"/>
            <a:ext cx="3700732" cy="17102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010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D393D8A-5CCE-43DF-8A02-F42D6746C34B}"/>
              </a:ext>
            </a:extLst>
          </p:cNvPr>
          <p:cNvSpPr>
            <a:spLocks noGrp="1"/>
          </p:cNvSpPr>
          <p:nvPr>
            <p:ph type="sldNum" sz="quarter" idx="12"/>
          </p:nvPr>
        </p:nvSpPr>
        <p:spPr/>
        <p:txBody>
          <a:bodyPr/>
          <a:lstStyle/>
          <a:p>
            <a:fld id="{BDA3839F-8F31-49AD-9A69-7A194C78B29C}" type="slidenum">
              <a:rPr kumimoji="1" lang="ja-JP" altLang="en-US" sz="1400" b="1" smtClean="0"/>
              <a:t>12</a:t>
            </a:fld>
            <a:endParaRPr kumimoji="1" lang="ja-JP" altLang="en-US" sz="1400" b="1" dirty="0"/>
          </a:p>
        </p:txBody>
      </p:sp>
      <p:sp>
        <p:nvSpPr>
          <p:cNvPr id="3" name="タイトル 1">
            <a:extLst>
              <a:ext uri="{FF2B5EF4-FFF2-40B4-BE49-F238E27FC236}">
                <a16:creationId xmlns:a16="http://schemas.microsoft.com/office/drawing/2014/main" id="{5B395AF3-0546-4AD7-BC6E-647278F97C54}"/>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（参考）令和６年度　市町村説明会・意見交換会における協議事項</a:t>
            </a:r>
          </a:p>
        </p:txBody>
      </p:sp>
      <p:sp>
        <p:nvSpPr>
          <p:cNvPr id="5" name="テキスト ボックス 4">
            <a:extLst>
              <a:ext uri="{FF2B5EF4-FFF2-40B4-BE49-F238E27FC236}">
                <a16:creationId xmlns:a16="http://schemas.microsoft.com/office/drawing/2014/main" id="{4615B568-C1B0-48C9-884D-45E224C753EC}"/>
              </a:ext>
            </a:extLst>
          </p:cNvPr>
          <p:cNvSpPr txBox="1"/>
          <p:nvPr/>
        </p:nvSpPr>
        <p:spPr>
          <a:xfrm>
            <a:off x="285121" y="1002441"/>
            <a:ext cx="11472683" cy="1323439"/>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n"/>
            </a:pPr>
            <a:r>
              <a:rPr kumimoji="1" lang="ja-JP" altLang="en-US" sz="1600" dirty="0"/>
              <a:t>各市町村での発達障がい児者の支援において、大阪府の発達障がい児者支援総合事業などの支援策をご活用いただくため、事業説明会を実施（</a:t>
            </a:r>
            <a:r>
              <a:rPr lang="ja-JP" altLang="en-US" sz="1600" dirty="0"/>
              <a:t>令和</a:t>
            </a:r>
            <a:r>
              <a:rPr kumimoji="1" lang="en-US" altLang="ja-JP" sz="1600" dirty="0"/>
              <a:t>6</a:t>
            </a:r>
            <a:r>
              <a:rPr kumimoji="1" lang="ja-JP" altLang="en-US" sz="1600" dirty="0"/>
              <a:t>年度より対面・圏域別に変更）。</a:t>
            </a:r>
            <a:endParaRPr kumimoji="1" lang="en-US" altLang="ja-JP" sz="1600" dirty="0"/>
          </a:p>
          <a:p>
            <a:pPr marL="285750" indent="-285750">
              <a:buFont typeface="Wingdings" panose="05000000000000000000" pitchFamily="2" charset="2"/>
              <a:buChar char="n"/>
            </a:pPr>
            <a:r>
              <a:rPr lang="ja-JP" altLang="en-US" sz="1600" dirty="0"/>
              <a:t>令和</a:t>
            </a:r>
            <a:r>
              <a:rPr kumimoji="1" lang="en-US" altLang="ja-JP" sz="1600" dirty="0"/>
              <a:t>6</a:t>
            </a:r>
            <a:r>
              <a:rPr kumimoji="1" lang="ja-JP" altLang="en-US" sz="1600" dirty="0"/>
              <a:t>年度から事業説明会とは別に、第</a:t>
            </a:r>
            <a:r>
              <a:rPr kumimoji="1" lang="en-US" altLang="ja-JP" sz="1600" dirty="0"/>
              <a:t>2</a:t>
            </a:r>
            <a:r>
              <a:rPr kumimoji="1" lang="ja-JP" altLang="en-US" sz="1600" dirty="0"/>
              <a:t>部として発達障がい児者支援等についての諸課題への対応や、障がい児の支援体制のあり方等について意見交換を行う場を設け、令和</a:t>
            </a:r>
            <a:r>
              <a:rPr kumimoji="1" lang="en-US" altLang="ja-JP" sz="1600" dirty="0"/>
              <a:t>6</a:t>
            </a:r>
            <a:r>
              <a:rPr kumimoji="1" lang="ja-JP" altLang="en-US" sz="1600" dirty="0"/>
              <a:t>年度は「障がい児通所支援事業所の支援の質の向上」をテーマに市町村及び児童発達支援センターと意見交換を実施。</a:t>
            </a:r>
          </a:p>
        </p:txBody>
      </p:sp>
      <p:sp>
        <p:nvSpPr>
          <p:cNvPr id="6" name="テキスト ボックス 5">
            <a:extLst>
              <a:ext uri="{FF2B5EF4-FFF2-40B4-BE49-F238E27FC236}">
                <a16:creationId xmlns:a16="http://schemas.microsoft.com/office/drawing/2014/main" id="{C47B0619-6A4D-44BA-9412-EF5BE5DCB111}"/>
              </a:ext>
            </a:extLst>
          </p:cNvPr>
          <p:cNvSpPr txBox="1"/>
          <p:nvPr/>
        </p:nvSpPr>
        <p:spPr>
          <a:xfrm>
            <a:off x="285121" y="652769"/>
            <a:ext cx="4916607" cy="33855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white"/>
                </a:solidFill>
                <a:latin typeface="游ゴシック" panose="020F0502020204030204"/>
                <a:ea typeface="游ゴシック" panose="020B0400000000000000" pitchFamily="50" charset="-128"/>
              </a:rPr>
              <a:t>市町村説明会・意見交換会を開催</a:t>
            </a:r>
            <a:r>
              <a:rPr lang="ja-JP" altLang="en-US" sz="1400" b="1" dirty="0">
                <a:solidFill>
                  <a:prstClr val="white"/>
                </a:solidFill>
                <a:latin typeface="游ゴシック" panose="020F0502020204030204"/>
                <a:ea typeface="游ゴシック" panose="020B0400000000000000" pitchFamily="50" charset="-128"/>
              </a:rPr>
              <a:t>（令和６年５月）</a:t>
            </a:r>
            <a:endPar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54190E9F-DF33-4A61-B39A-82C55D660923}"/>
              </a:ext>
            </a:extLst>
          </p:cNvPr>
          <p:cNvPicPr>
            <a:picLocks noChangeAspect="1"/>
          </p:cNvPicPr>
          <p:nvPr/>
        </p:nvPicPr>
        <p:blipFill rotWithShape="1">
          <a:blip r:embed="rId2">
            <a:extLst>
              <a:ext uri="{28A0092B-C50C-407E-A947-70E740481C1C}">
                <a14:useLocalDpi xmlns:a14="http://schemas.microsoft.com/office/drawing/2010/main" val="0"/>
              </a:ext>
            </a:extLst>
          </a:blip>
          <a:srcRect l="6109" t="16706" b="21490"/>
          <a:stretch/>
        </p:blipFill>
        <p:spPr>
          <a:xfrm>
            <a:off x="684365" y="4567878"/>
            <a:ext cx="3784118" cy="2105649"/>
          </a:xfrm>
          <a:prstGeom prst="rect">
            <a:avLst/>
          </a:prstGeom>
        </p:spPr>
      </p:pic>
      <p:sp>
        <p:nvSpPr>
          <p:cNvPr id="9" name="テキスト ボックス 8">
            <a:extLst>
              <a:ext uri="{FF2B5EF4-FFF2-40B4-BE49-F238E27FC236}">
                <a16:creationId xmlns:a16="http://schemas.microsoft.com/office/drawing/2014/main" id="{9AFB4D49-C536-482B-AF91-664A173BE640}"/>
              </a:ext>
            </a:extLst>
          </p:cNvPr>
          <p:cNvSpPr txBox="1"/>
          <p:nvPr/>
        </p:nvSpPr>
        <p:spPr>
          <a:xfrm>
            <a:off x="271472" y="4244713"/>
            <a:ext cx="1406105" cy="323165"/>
          </a:xfrm>
          <a:prstGeom prst="rect">
            <a:avLst/>
          </a:prstGeom>
          <a:noFill/>
        </p:spPr>
        <p:txBody>
          <a:bodyPr wrap="square" rtlCol="0">
            <a:spAutoFit/>
          </a:bodyPr>
          <a:lstStyle/>
          <a:p>
            <a:r>
              <a:rPr kumimoji="1" lang="ja-JP" altLang="en-US" sz="1500" dirty="0"/>
              <a:t>〇当日の様子</a:t>
            </a:r>
          </a:p>
        </p:txBody>
      </p:sp>
      <p:sp>
        <p:nvSpPr>
          <p:cNvPr id="10" name="テキスト ボックス 9">
            <a:extLst>
              <a:ext uri="{FF2B5EF4-FFF2-40B4-BE49-F238E27FC236}">
                <a16:creationId xmlns:a16="http://schemas.microsoft.com/office/drawing/2014/main" id="{5EF841C7-F5A2-46C8-8B22-74331C2B6F71}"/>
              </a:ext>
            </a:extLst>
          </p:cNvPr>
          <p:cNvSpPr txBox="1"/>
          <p:nvPr/>
        </p:nvSpPr>
        <p:spPr>
          <a:xfrm>
            <a:off x="285121" y="2452237"/>
            <a:ext cx="2130275" cy="33855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white"/>
                </a:solidFill>
                <a:latin typeface="游ゴシック" panose="020F0502020204030204"/>
                <a:ea typeface="游ゴシック" panose="020B0400000000000000" pitchFamily="50" charset="-128"/>
              </a:rPr>
              <a:t>出席市町村等</a:t>
            </a:r>
            <a:endPar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C9346BC2-6B98-46E7-9649-4041F7CAA4F3}"/>
              </a:ext>
            </a:extLst>
          </p:cNvPr>
          <p:cNvSpPr txBox="1"/>
          <p:nvPr/>
        </p:nvSpPr>
        <p:spPr>
          <a:xfrm>
            <a:off x="285120" y="2832912"/>
            <a:ext cx="5244412" cy="1323439"/>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600" dirty="0"/>
              <a:t>豊能圏域（</a:t>
            </a:r>
            <a:r>
              <a:rPr lang="en-US" altLang="ja-JP" sz="1600" dirty="0"/>
              <a:t>5</a:t>
            </a:r>
            <a:r>
              <a:rPr lang="ja-JP" altLang="en-US" sz="1600" dirty="0"/>
              <a:t>月</a:t>
            </a:r>
            <a:r>
              <a:rPr lang="en-US" altLang="ja-JP" sz="1600" dirty="0"/>
              <a:t>23</a:t>
            </a:r>
            <a:r>
              <a:rPr lang="ja-JP" altLang="en-US" sz="1600" dirty="0"/>
              <a:t>日）　　　：５市町２センター　　　　</a:t>
            </a:r>
            <a:endParaRPr lang="en-US" altLang="ja-JP" sz="1600" dirty="0"/>
          </a:p>
          <a:p>
            <a:r>
              <a:rPr lang="ja-JP" altLang="en-US" sz="1600" dirty="0"/>
              <a:t>中・南河内圏域（</a:t>
            </a:r>
            <a:r>
              <a:rPr lang="en-US" altLang="ja-JP" sz="1600" dirty="0"/>
              <a:t>5</a:t>
            </a:r>
            <a:r>
              <a:rPr lang="ja-JP" altLang="en-US" sz="1600" dirty="0"/>
              <a:t>月</a:t>
            </a:r>
            <a:r>
              <a:rPr lang="en-US" altLang="ja-JP" sz="1600" dirty="0"/>
              <a:t>28</a:t>
            </a:r>
            <a:r>
              <a:rPr lang="ja-JP" altLang="en-US" sz="1600" dirty="0"/>
              <a:t>日）：</a:t>
            </a:r>
            <a:r>
              <a:rPr lang="en-US" altLang="ja-JP" sz="1600" dirty="0"/>
              <a:t>11</a:t>
            </a:r>
            <a:r>
              <a:rPr lang="ja-JP" altLang="en-US" sz="1600" dirty="0"/>
              <a:t>市町村４センター</a:t>
            </a:r>
            <a:endParaRPr lang="en-US" altLang="ja-JP" sz="1600" dirty="0"/>
          </a:p>
          <a:p>
            <a:r>
              <a:rPr lang="ja-JP" altLang="en-US" sz="1600" dirty="0"/>
              <a:t>三島圏域（</a:t>
            </a:r>
            <a:r>
              <a:rPr lang="en-US" altLang="ja-JP" sz="1600" dirty="0"/>
              <a:t>5</a:t>
            </a:r>
            <a:r>
              <a:rPr lang="ja-JP" altLang="en-US" sz="1600" dirty="0"/>
              <a:t>月</a:t>
            </a:r>
            <a:r>
              <a:rPr lang="en-US" altLang="ja-JP" sz="1600" dirty="0"/>
              <a:t>15</a:t>
            </a:r>
            <a:r>
              <a:rPr lang="ja-JP" altLang="en-US" sz="1600" dirty="0"/>
              <a:t>日）　　　：２市５センター　　　　　</a:t>
            </a:r>
            <a:endParaRPr lang="en-US" altLang="ja-JP" sz="1600" dirty="0"/>
          </a:p>
          <a:p>
            <a:r>
              <a:rPr lang="ja-JP" altLang="en-US" sz="1600" dirty="0"/>
              <a:t>泉州圏域（</a:t>
            </a:r>
            <a:r>
              <a:rPr lang="en-US" altLang="ja-JP" sz="1600" dirty="0"/>
              <a:t>5</a:t>
            </a:r>
            <a:r>
              <a:rPr lang="ja-JP" altLang="en-US" sz="1600" dirty="0"/>
              <a:t>月</a:t>
            </a:r>
            <a:r>
              <a:rPr lang="en-US" altLang="ja-JP" sz="1600" dirty="0"/>
              <a:t>13</a:t>
            </a:r>
            <a:r>
              <a:rPr lang="ja-JP" altLang="en-US" sz="1600" dirty="0"/>
              <a:t>日）　　　：６市町８センター</a:t>
            </a:r>
            <a:endParaRPr lang="en-US" altLang="ja-JP" sz="1600" dirty="0"/>
          </a:p>
          <a:p>
            <a:r>
              <a:rPr lang="ja-JP" altLang="en-US" sz="1600" dirty="0"/>
              <a:t>北河内圏域（</a:t>
            </a:r>
            <a:r>
              <a:rPr lang="en-US" altLang="ja-JP" sz="1600" dirty="0"/>
              <a:t>5</a:t>
            </a:r>
            <a:r>
              <a:rPr lang="ja-JP" altLang="en-US" sz="1600" dirty="0"/>
              <a:t>月</a:t>
            </a:r>
            <a:r>
              <a:rPr lang="en-US" altLang="ja-JP" sz="1600" dirty="0"/>
              <a:t>20</a:t>
            </a:r>
            <a:r>
              <a:rPr lang="ja-JP" altLang="en-US" sz="1600" dirty="0"/>
              <a:t>日）　　：</a:t>
            </a:r>
            <a:r>
              <a:rPr lang="en-US" altLang="ja-JP" sz="1600" dirty="0"/>
              <a:t>5</a:t>
            </a:r>
            <a:r>
              <a:rPr lang="ja-JP" altLang="en-US" sz="1600" dirty="0"/>
              <a:t>市４センター</a:t>
            </a:r>
            <a:endParaRPr lang="en-US" altLang="ja-JP" sz="1600" dirty="0"/>
          </a:p>
        </p:txBody>
      </p:sp>
      <p:sp>
        <p:nvSpPr>
          <p:cNvPr id="13" name="テキスト ボックス 12">
            <a:extLst>
              <a:ext uri="{FF2B5EF4-FFF2-40B4-BE49-F238E27FC236}">
                <a16:creationId xmlns:a16="http://schemas.microsoft.com/office/drawing/2014/main" id="{2363B04B-D381-453A-837D-FCABE129CF2B}"/>
              </a:ext>
            </a:extLst>
          </p:cNvPr>
          <p:cNvSpPr txBox="1"/>
          <p:nvPr/>
        </p:nvSpPr>
        <p:spPr>
          <a:xfrm>
            <a:off x="5742766" y="2456696"/>
            <a:ext cx="2130275" cy="33855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意見交換会の議題</a:t>
            </a:r>
          </a:p>
        </p:txBody>
      </p:sp>
      <p:sp>
        <p:nvSpPr>
          <p:cNvPr id="14" name="テキスト ボックス 13">
            <a:extLst>
              <a:ext uri="{FF2B5EF4-FFF2-40B4-BE49-F238E27FC236}">
                <a16:creationId xmlns:a16="http://schemas.microsoft.com/office/drawing/2014/main" id="{123D693B-7855-4C23-A7B7-BBFC2BC18B93}"/>
              </a:ext>
            </a:extLst>
          </p:cNvPr>
          <p:cNvSpPr txBox="1"/>
          <p:nvPr/>
        </p:nvSpPr>
        <p:spPr>
          <a:xfrm>
            <a:off x="5742766" y="2832912"/>
            <a:ext cx="5946970" cy="353943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600" dirty="0"/>
              <a:t>①現在、地域の事業所の支援の質の向上を目的とした取組として、市町村・児童発達支援センターで実施されていること</a:t>
            </a:r>
          </a:p>
          <a:p>
            <a:endParaRPr lang="en-US" altLang="ja-JP" sz="1600" dirty="0"/>
          </a:p>
          <a:p>
            <a:r>
              <a:rPr lang="ja-JP" altLang="en-US" sz="1600" dirty="0"/>
              <a:t>②中核機能強化加算の算定や児童発達支援センターの機能強化について、具体的に協議・検討されていること</a:t>
            </a:r>
          </a:p>
          <a:p>
            <a:endParaRPr lang="en-US" altLang="ja-JP" sz="1600" dirty="0"/>
          </a:p>
          <a:p>
            <a:r>
              <a:rPr lang="ja-JP" altLang="en-US" sz="1600" dirty="0"/>
              <a:t>③国が示した加算要件や改正法の内容について、児童発達支援センターとしての受けとめ（課題・疑問点等）</a:t>
            </a:r>
          </a:p>
          <a:p>
            <a:endParaRPr lang="en-US" altLang="ja-JP" sz="1600" dirty="0"/>
          </a:p>
          <a:p>
            <a:r>
              <a:rPr lang="ja-JP" altLang="en-US" sz="1600" dirty="0"/>
              <a:t>④府資料の具体的な連携のイメージを踏まえた、発達支援拠点との連携のあり方について、ご感想・ご要望など</a:t>
            </a:r>
          </a:p>
          <a:p>
            <a:endParaRPr lang="en-US" altLang="ja-JP" sz="1600" dirty="0"/>
          </a:p>
          <a:p>
            <a:r>
              <a:rPr lang="ja-JP" altLang="en-US" sz="1600" dirty="0"/>
              <a:t>⑤この機会に近隣市町村・児童発達支援センターに聞いてみたいこと</a:t>
            </a:r>
          </a:p>
        </p:txBody>
      </p:sp>
    </p:spTree>
    <p:extLst>
      <p:ext uri="{BB962C8B-B14F-4D97-AF65-F5344CB8AC3E}">
        <p14:creationId xmlns:p14="http://schemas.microsoft.com/office/powerpoint/2010/main" val="2232437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楕円 34">
            <a:extLst>
              <a:ext uri="{FF2B5EF4-FFF2-40B4-BE49-F238E27FC236}">
                <a16:creationId xmlns:a16="http://schemas.microsoft.com/office/drawing/2014/main" id="{0900E601-28F3-462F-A479-B541B9884880}"/>
              </a:ext>
            </a:extLst>
          </p:cNvPr>
          <p:cNvSpPr/>
          <p:nvPr/>
        </p:nvSpPr>
        <p:spPr>
          <a:xfrm>
            <a:off x="2597543" y="1262358"/>
            <a:ext cx="6848995" cy="5053160"/>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グラフィックス 8" descr="会議 単色塗りつぶし">
            <a:extLst>
              <a:ext uri="{FF2B5EF4-FFF2-40B4-BE49-F238E27FC236}">
                <a16:creationId xmlns:a16="http://schemas.microsoft.com/office/drawing/2014/main" id="{F978DA94-2317-4D69-8B04-7F1B432CAB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124" y="672861"/>
            <a:ext cx="1116648" cy="1116648"/>
          </a:xfrm>
          <a:prstGeom prst="rect">
            <a:avLst/>
          </a:prstGeom>
        </p:spPr>
      </p:pic>
      <p:sp>
        <p:nvSpPr>
          <p:cNvPr id="2" name="テキスト ボックス 1">
            <a:extLst>
              <a:ext uri="{FF2B5EF4-FFF2-40B4-BE49-F238E27FC236}">
                <a16:creationId xmlns:a16="http://schemas.microsoft.com/office/drawing/2014/main" id="{463F6400-A3AB-4426-9606-5EEC64EEDF07}"/>
              </a:ext>
            </a:extLst>
          </p:cNvPr>
          <p:cNvSpPr txBox="1"/>
          <p:nvPr/>
        </p:nvSpPr>
        <p:spPr>
          <a:xfrm>
            <a:off x="399545" y="315588"/>
            <a:ext cx="10880752" cy="369332"/>
          </a:xfrm>
          <a:prstGeom prst="rect">
            <a:avLst/>
          </a:prstGeom>
          <a:noFill/>
        </p:spPr>
        <p:txBody>
          <a:bodyPr wrap="square" rtlCol="0">
            <a:spAutoFit/>
          </a:bodyPr>
          <a:lstStyle/>
          <a:p>
            <a:r>
              <a:rPr kumimoji="1" lang="ja-JP" altLang="en-US" b="1" u="sng" dirty="0"/>
              <a:t>障がい児通所支援の質の向上に関する取組例（府及び市町村の連携パターンのイメージ　案）</a:t>
            </a:r>
          </a:p>
        </p:txBody>
      </p:sp>
      <p:sp>
        <p:nvSpPr>
          <p:cNvPr id="3" name="テキスト ボックス 2">
            <a:extLst>
              <a:ext uri="{FF2B5EF4-FFF2-40B4-BE49-F238E27FC236}">
                <a16:creationId xmlns:a16="http://schemas.microsoft.com/office/drawing/2014/main" id="{82147ADB-6184-4577-8D5E-F180BBFE1082}"/>
              </a:ext>
            </a:extLst>
          </p:cNvPr>
          <p:cNvSpPr txBox="1"/>
          <p:nvPr/>
        </p:nvSpPr>
        <p:spPr>
          <a:xfrm>
            <a:off x="317230" y="1581304"/>
            <a:ext cx="3390814" cy="1259919"/>
          </a:xfrm>
          <a:prstGeom prst="roundRect">
            <a:avLst/>
          </a:prstGeom>
          <a:solidFill>
            <a:srgbClr val="DEEBF7">
              <a:alpha val="94902"/>
            </a:srgbClr>
          </a:solidFill>
          <a:ln w="12700">
            <a:solidFill>
              <a:schemeClr val="tx1"/>
            </a:solidFill>
          </a:ln>
          <a:effectLst/>
        </p:spPr>
        <p:txBody>
          <a:bodyPr wrap="square" rtlCol="0">
            <a:spAutoFit/>
          </a:bodyPr>
          <a:lstStyle/>
          <a:p>
            <a:pPr marL="171450" indent="-171450">
              <a:buFont typeface="Wingdings" panose="05000000000000000000" pitchFamily="2" charset="2"/>
              <a:buChar char="n"/>
            </a:pPr>
            <a:r>
              <a:rPr kumimoji="1" lang="ja-JP" altLang="en-US" sz="1200" b="1" dirty="0"/>
              <a:t>自立支援協議会やこどもの専門部会等へ発達支援拠点が</a:t>
            </a:r>
            <a:r>
              <a:rPr lang="ja-JP" altLang="en-US" sz="1200" b="1" dirty="0"/>
              <a:t>参加</a:t>
            </a:r>
            <a:endParaRPr kumimoji="1" lang="en-US" altLang="ja-JP" sz="1200" b="1" dirty="0"/>
          </a:p>
          <a:p>
            <a:endParaRPr lang="en-US" altLang="ja-JP" sz="1100" b="1" dirty="0"/>
          </a:p>
          <a:p>
            <a:r>
              <a:rPr kumimoji="1" lang="ja-JP" altLang="en-US" sz="1100" b="1" dirty="0"/>
              <a:t>・関係機関との有機的な連携体制を構築</a:t>
            </a:r>
            <a:endParaRPr kumimoji="1" lang="en-US" altLang="ja-JP" sz="1100" b="1" dirty="0"/>
          </a:p>
          <a:p>
            <a:r>
              <a:rPr kumimoji="1" lang="ja-JP" altLang="en-US" sz="1100" b="1" dirty="0"/>
              <a:t>・発達支援の専門機関として、障がい児支援にあたって必要な視点や体制について助言を行う</a:t>
            </a:r>
            <a:endParaRPr kumimoji="1" lang="en-US" altLang="ja-JP" sz="1100" b="1" dirty="0"/>
          </a:p>
        </p:txBody>
      </p:sp>
      <p:pic>
        <p:nvPicPr>
          <p:cNvPr id="5" name="グラフィックス 4" descr="教室 単色塗りつぶし">
            <a:extLst>
              <a:ext uri="{FF2B5EF4-FFF2-40B4-BE49-F238E27FC236}">
                <a16:creationId xmlns:a16="http://schemas.microsoft.com/office/drawing/2014/main" id="{C4F408F0-1F25-4FAF-B126-E0980CE756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6142" y="3110411"/>
            <a:ext cx="1060358" cy="1060358"/>
          </a:xfrm>
          <a:prstGeom prst="rect">
            <a:avLst/>
          </a:prstGeom>
        </p:spPr>
      </p:pic>
      <p:pic>
        <p:nvPicPr>
          <p:cNvPr id="11" name="グラフィックス 10" descr="質問 単色塗りつぶし">
            <a:extLst>
              <a:ext uri="{FF2B5EF4-FFF2-40B4-BE49-F238E27FC236}">
                <a16:creationId xmlns:a16="http://schemas.microsoft.com/office/drawing/2014/main" id="{36EE76C5-7CD8-4F9E-B8F0-F6B5E3E30B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21415" y="708124"/>
            <a:ext cx="1035367" cy="1035367"/>
          </a:xfrm>
          <a:prstGeom prst="rect">
            <a:avLst/>
          </a:prstGeom>
        </p:spPr>
      </p:pic>
      <p:pic>
        <p:nvPicPr>
          <p:cNvPr id="13" name="グラフィックス 12" descr="教師 単色塗りつぶし">
            <a:extLst>
              <a:ext uri="{FF2B5EF4-FFF2-40B4-BE49-F238E27FC236}">
                <a16:creationId xmlns:a16="http://schemas.microsoft.com/office/drawing/2014/main" id="{13A1A7F4-4BF3-42E7-97CB-487DD840FA8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41999" y="5543903"/>
            <a:ext cx="1194201" cy="1194201"/>
          </a:xfrm>
          <a:prstGeom prst="rect">
            <a:avLst/>
          </a:prstGeom>
        </p:spPr>
      </p:pic>
      <p:sp>
        <p:nvSpPr>
          <p:cNvPr id="16" name="楕円 15" descr="最新のアーキテクチャ 単色塗りつぶし">
            <a:extLst>
              <a:ext uri="{FF2B5EF4-FFF2-40B4-BE49-F238E27FC236}">
                <a16:creationId xmlns:a16="http://schemas.microsoft.com/office/drawing/2014/main" id="{1CEDFDB5-F614-413D-B2AC-AF34D0F02F17}"/>
              </a:ext>
            </a:extLst>
          </p:cNvPr>
          <p:cNvSpPr/>
          <p:nvPr/>
        </p:nvSpPr>
        <p:spPr>
          <a:xfrm>
            <a:off x="6727008" y="3412899"/>
            <a:ext cx="1623395" cy="1129590"/>
          </a:xfrm>
          <a:prstGeom prst="ellipse">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effectLst/>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7" name="楕円 16" descr="建物 単色塗りつぶし">
            <a:extLst>
              <a:ext uri="{FF2B5EF4-FFF2-40B4-BE49-F238E27FC236}">
                <a16:creationId xmlns:a16="http://schemas.microsoft.com/office/drawing/2014/main" id="{38971485-F285-407C-B90C-75BB035569E0}"/>
              </a:ext>
            </a:extLst>
          </p:cNvPr>
          <p:cNvSpPr/>
          <p:nvPr/>
        </p:nvSpPr>
        <p:spPr>
          <a:xfrm>
            <a:off x="3661753" y="3239356"/>
            <a:ext cx="1526875" cy="1415499"/>
          </a:xfrm>
          <a:prstGeom prst="ellipse">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a:effectLst/>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9" name="テキスト ボックス 18">
            <a:extLst>
              <a:ext uri="{FF2B5EF4-FFF2-40B4-BE49-F238E27FC236}">
                <a16:creationId xmlns:a16="http://schemas.microsoft.com/office/drawing/2014/main" id="{DBEDEB2F-D77D-4182-B63C-4A52BA8E0B4A}"/>
              </a:ext>
            </a:extLst>
          </p:cNvPr>
          <p:cNvSpPr txBox="1"/>
          <p:nvPr/>
        </p:nvSpPr>
        <p:spPr>
          <a:xfrm>
            <a:off x="482357" y="4082272"/>
            <a:ext cx="3225687" cy="1055608"/>
          </a:xfrm>
          <a:prstGeom prst="roundRect">
            <a:avLst/>
          </a:prstGeom>
          <a:solidFill>
            <a:schemeClr val="accent4">
              <a:lumMod val="40000"/>
              <a:lumOff val="60000"/>
              <a:alpha val="94902"/>
            </a:schemeClr>
          </a:solidFill>
          <a:ln w="12700">
            <a:solidFill>
              <a:schemeClr val="tx1"/>
            </a:solidFill>
          </a:ln>
          <a:effectLst/>
        </p:spPr>
        <p:txBody>
          <a:bodyPr wrap="square" rtlCol="0">
            <a:spAutoFit/>
          </a:bodyPr>
          <a:lstStyle/>
          <a:p>
            <a:pPr marL="171450" indent="-171450">
              <a:buFont typeface="Wingdings" panose="05000000000000000000" pitchFamily="2" charset="2"/>
              <a:buChar char="n"/>
            </a:pPr>
            <a:r>
              <a:rPr lang="ja-JP" altLang="en-US" sz="1200" b="1" dirty="0"/>
              <a:t>事業所職員向け研修の共同実施</a:t>
            </a:r>
            <a:endParaRPr lang="en-US" altLang="ja-JP" sz="1200" b="1" dirty="0"/>
          </a:p>
          <a:p>
            <a:endParaRPr kumimoji="1" lang="en-US" altLang="ja-JP" sz="1100" b="1" dirty="0"/>
          </a:p>
          <a:p>
            <a:r>
              <a:rPr lang="ja-JP" altLang="en-US" sz="1100" b="1" dirty="0"/>
              <a:t>・氷山モデルや環境調整等の視点の共有</a:t>
            </a:r>
            <a:endParaRPr lang="en-US" altLang="ja-JP" sz="1100" b="1" dirty="0"/>
          </a:p>
          <a:p>
            <a:r>
              <a:rPr kumimoji="1" lang="ja-JP" altLang="en-US" sz="1100" b="1" dirty="0"/>
              <a:t>・アセスメントツールの紹介</a:t>
            </a:r>
            <a:endParaRPr kumimoji="1" lang="en-US" altLang="ja-JP" sz="1100" b="1" dirty="0"/>
          </a:p>
          <a:p>
            <a:r>
              <a:rPr lang="ja-JP" altLang="en-US" sz="1100" b="1" dirty="0"/>
              <a:t>・圏域内における好事例の共有　など</a:t>
            </a:r>
            <a:endParaRPr kumimoji="1" lang="en-US" altLang="ja-JP" sz="1100" b="1" dirty="0"/>
          </a:p>
        </p:txBody>
      </p:sp>
      <p:pic>
        <p:nvPicPr>
          <p:cNvPr id="21" name="グラフィックス 20" descr="校舎 単色塗りつぶし">
            <a:extLst>
              <a:ext uri="{FF2B5EF4-FFF2-40B4-BE49-F238E27FC236}">
                <a16:creationId xmlns:a16="http://schemas.microsoft.com/office/drawing/2014/main" id="{D0FDFF4C-ED11-4407-81E3-E0528A3EE83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33431" y="1412548"/>
            <a:ext cx="1831538" cy="1831538"/>
          </a:xfrm>
          <a:prstGeom prst="rect">
            <a:avLst/>
          </a:prstGeom>
          <a:effectLst>
            <a:outerShdw blurRad="50800" dist="38100" dir="5400000" algn="t" rotWithShape="0">
              <a:prstClr val="black">
                <a:alpha val="40000"/>
              </a:prstClr>
            </a:outerShdw>
          </a:effectLst>
        </p:spPr>
      </p:pic>
      <p:sp>
        <p:nvSpPr>
          <p:cNvPr id="22" name="テキスト ボックス 21">
            <a:extLst>
              <a:ext uri="{FF2B5EF4-FFF2-40B4-BE49-F238E27FC236}">
                <a16:creationId xmlns:a16="http://schemas.microsoft.com/office/drawing/2014/main" id="{4FDD9260-A6B6-47BA-B1B5-E7E84FDFE377}"/>
              </a:ext>
            </a:extLst>
          </p:cNvPr>
          <p:cNvSpPr txBox="1"/>
          <p:nvPr/>
        </p:nvSpPr>
        <p:spPr>
          <a:xfrm>
            <a:off x="8243453" y="1688057"/>
            <a:ext cx="3483399" cy="1242893"/>
          </a:xfrm>
          <a:prstGeom prst="roundRect">
            <a:avLst/>
          </a:prstGeom>
          <a:solidFill>
            <a:schemeClr val="accent6">
              <a:lumMod val="40000"/>
              <a:lumOff val="60000"/>
              <a:alpha val="94902"/>
            </a:schemeClr>
          </a:solidFill>
          <a:ln w="12700">
            <a:solidFill>
              <a:schemeClr val="tx1"/>
            </a:solidFill>
          </a:ln>
          <a:effectLst/>
        </p:spPr>
        <p:txBody>
          <a:bodyPr wrap="square" rtlCol="0">
            <a:spAutoFit/>
          </a:bodyPr>
          <a:lstStyle/>
          <a:p>
            <a:pPr marL="171450" indent="-171450">
              <a:buFont typeface="Wingdings" panose="05000000000000000000" pitchFamily="2" charset="2"/>
              <a:buChar char="n"/>
            </a:pPr>
            <a:r>
              <a:rPr kumimoji="1" lang="ja-JP" altLang="en-US" sz="1200" b="1" dirty="0"/>
              <a:t>事業所へのコンサルテーションの共同実施</a:t>
            </a:r>
            <a:endParaRPr kumimoji="1" lang="en-US" altLang="ja-JP" sz="1200" b="1" dirty="0"/>
          </a:p>
          <a:p>
            <a:endParaRPr lang="en-US" altLang="ja-JP" sz="1100" b="1" dirty="0"/>
          </a:p>
          <a:p>
            <a:r>
              <a:rPr kumimoji="1" lang="ja-JP" altLang="en-US" sz="1100" b="1" dirty="0"/>
              <a:t>・市町村や児童発達支援センターからの依頼に応じてコンサルテーションを実施</a:t>
            </a:r>
            <a:endParaRPr kumimoji="1" lang="en-US" altLang="ja-JP" sz="1100" b="1" dirty="0"/>
          </a:p>
          <a:p>
            <a:r>
              <a:rPr lang="ja-JP" altLang="en-US" sz="1100" b="1" dirty="0"/>
              <a:t>・方針や結果についても必要に応じて共有</a:t>
            </a:r>
            <a:endParaRPr lang="en-US" altLang="ja-JP" sz="1100" b="1" dirty="0"/>
          </a:p>
          <a:p>
            <a:r>
              <a:rPr kumimoji="1" lang="ja-JP" altLang="en-US" sz="1100" b="1" dirty="0"/>
              <a:t>・困難ケースの共同対応</a:t>
            </a:r>
            <a:endParaRPr kumimoji="1" lang="en-US" altLang="ja-JP" sz="1100" b="1" dirty="0"/>
          </a:p>
        </p:txBody>
      </p:sp>
      <p:pic>
        <p:nvPicPr>
          <p:cNvPr id="24" name="グラフィックス 23" descr="役員室 単色塗りつぶし">
            <a:extLst>
              <a:ext uri="{FF2B5EF4-FFF2-40B4-BE49-F238E27FC236}">
                <a16:creationId xmlns:a16="http://schemas.microsoft.com/office/drawing/2014/main" id="{6C56DF53-D77D-4C89-9D65-B86838DD8D8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908865" y="672861"/>
            <a:ext cx="1225145" cy="1225145"/>
          </a:xfrm>
          <a:prstGeom prst="rect">
            <a:avLst/>
          </a:prstGeom>
        </p:spPr>
      </p:pic>
      <p:pic>
        <p:nvPicPr>
          <p:cNvPr id="26" name="グラフィックス 25" descr="実行 単色塗りつぶし">
            <a:extLst>
              <a:ext uri="{FF2B5EF4-FFF2-40B4-BE49-F238E27FC236}">
                <a16:creationId xmlns:a16="http://schemas.microsoft.com/office/drawing/2014/main" id="{8D728693-9AB4-408C-A488-88DD5135493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336712" y="2464189"/>
            <a:ext cx="556576" cy="556576"/>
          </a:xfrm>
          <a:prstGeom prst="rect">
            <a:avLst/>
          </a:prstGeom>
        </p:spPr>
      </p:pic>
      <p:pic>
        <p:nvPicPr>
          <p:cNvPr id="29" name="グラフィックス 28" descr="実行 単色塗りつぶし">
            <a:extLst>
              <a:ext uri="{FF2B5EF4-FFF2-40B4-BE49-F238E27FC236}">
                <a16:creationId xmlns:a16="http://schemas.microsoft.com/office/drawing/2014/main" id="{176A91B7-3C0C-4E66-B5E7-A716DE19F76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flipH="1">
            <a:off x="4034204" y="2444130"/>
            <a:ext cx="576355" cy="576355"/>
          </a:xfrm>
          <a:prstGeom prst="rect">
            <a:avLst/>
          </a:prstGeom>
        </p:spPr>
      </p:pic>
      <p:sp>
        <p:nvSpPr>
          <p:cNvPr id="30" name="テキスト ボックス 29">
            <a:extLst>
              <a:ext uri="{FF2B5EF4-FFF2-40B4-BE49-F238E27FC236}">
                <a16:creationId xmlns:a16="http://schemas.microsoft.com/office/drawing/2014/main" id="{B38C7DA5-9F0B-4260-9AF7-9D5732E031C1}"/>
              </a:ext>
            </a:extLst>
          </p:cNvPr>
          <p:cNvSpPr txBox="1"/>
          <p:nvPr/>
        </p:nvSpPr>
        <p:spPr>
          <a:xfrm>
            <a:off x="4450619" y="5347996"/>
            <a:ext cx="3440135" cy="1242893"/>
          </a:xfrm>
          <a:prstGeom prst="roundRect">
            <a:avLst/>
          </a:prstGeom>
          <a:solidFill>
            <a:schemeClr val="accent2">
              <a:lumMod val="40000"/>
              <a:lumOff val="60000"/>
              <a:alpha val="94902"/>
            </a:schemeClr>
          </a:solidFill>
          <a:ln w="12700">
            <a:solidFill>
              <a:schemeClr val="tx1"/>
            </a:solidFill>
          </a:ln>
          <a:effectLst/>
        </p:spPr>
        <p:txBody>
          <a:bodyPr wrap="square" rtlCol="0">
            <a:spAutoFit/>
          </a:bodyPr>
          <a:lstStyle/>
          <a:p>
            <a:pPr marL="171450" indent="-171450">
              <a:buFont typeface="Wingdings" panose="05000000000000000000" pitchFamily="2" charset="2"/>
              <a:buChar char="n"/>
            </a:pPr>
            <a:r>
              <a:rPr kumimoji="1" lang="ja-JP" altLang="en-US" sz="1200" b="1" dirty="0"/>
              <a:t>職員の人材育成への協力</a:t>
            </a:r>
            <a:endParaRPr kumimoji="1" lang="en-US" altLang="ja-JP" sz="1200" b="1" dirty="0"/>
          </a:p>
          <a:p>
            <a:endParaRPr lang="en-US" altLang="ja-JP" sz="1100" b="1" dirty="0"/>
          </a:p>
          <a:p>
            <a:r>
              <a:rPr kumimoji="1" lang="ja-JP" altLang="en-US" sz="1100" b="1" dirty="0"/>
              <a:t>・児童発達支援センター等の職員に対する研修</a:t>
            </a:r>
            <a:endParaRPr kumimoji="1" lang="en-US" altLang="ja-JP" sz="1100" b="1" dirty="0"/>
          </a:p>
          <a:p>
            <a:r>
              <a:rPr lang="ja-JP" altLang="en-US" sz="1100" b="1" dirty="0"/>
              <a:t>・実際のコンサルテーション現場への同行や見学の受入れ</a:t>
            </a:r>
            <a:endParaRPr lang="en-US" altLang="ja-JP" sz="1100" b="1" dirty="0"/>
          </a:p>
          <a:p>
            <a:r>
              <a:rPr kumimoji="1" lang="ja-JP" altLang="en-US" sz="1100" b="1" dirty="0"/>
              <a:t>・事業所の支援手法についての協議</a:t>
            </a:r>
            <a:endParaRPr kumimoji="1" lang="en-US" altLang="ja-JP" sz="1100" b="1" dirty="0"/>
          </a:p>
        </p:txBody>
      </p:sp>
      <p:pic>
        <p:nvPicPr>
          <p:cNvPr id="32" name="グラフィックス 31" descr="握手 単色塗りつぶし">
            <a:extLst>
              <a:ext uri="{FF2B5EF4-FFF2-40B4-BE49-F238E27FC236}">
                <a16:creationId xmlns:a16="http://schemas.microsoft.com/office/drawing/2014/main" id="{63C9EEA5-0A23-4EAA-A219-D2341A7513E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515781" y="3538455"/>
            <a:ext cx="1101966" cy="1101966"/>
          </a:xfrm>
          <a:prstGeom prst="rect">
            <a:avLst/>
          </a:prstGeom>
        </p:spPr>
      </p:pic>
      <p:sp>
        <p:nvSpPr>
          <p:cNvPr id="36" name="テキスト ボックス 35">
            <a:extLst>
              <a:ext uri="{FF2B5EF4-FFF2-40B4-BE49-F238E27FC236}">
                <a16:creationId xmlns:a16="http://schemas.microsoft.com/office/drawing/2014/main" id="{5DE545BB-12C2-425F-B230-2D26EE45B8AF}"/>
              </a:ext>
            </a:extLst>
          </p:cNvPr>
          <p:cNvSpPr txBox="1"/>
          <p:nvPr/>
        </p:nvSpPr>
        <p:spPr>
          <a:xfrm>
            <a:off x="8392310" y="4175915"/>
            <a:ext cx="3600086" cy="868323"/>
          </a:xfrm>
          <a:prstGeom prst="roundRect">
            <a:avLst/>
          </a:prstGeom>
          <a:solidFill>
            <a:schemeClr val="tx2">
              <a:lumMod val="20000"/>
              <a:lumOff val="80000"/>
              <a:alpha val="94902"/>
            </a:schemeClr>
          </a:solidFill>
          <a:ln w="12700">
            <a:solidFill>
              <a:schemeClr val="tx1"/>
            </a:solidFill>
          </a:ln>
          <a:effectLst/>
        </p:spPr>
        <p:txBody>
          <a:bodyPr wrap="square" rtlCol="0">
            <a:spAutoFit/>
          </a:bodyPr>
          <a:lstStyle/>
          <a:p>
            <a:pPr marL="171450" indent="-171450">
              <a:buFont typeface="Wingdings" panose="05000000000000000000" pitchFamily="2" charset="2"/>
              <a:buChar char="n"/>
            </a:pPr>
            <a:r>
              <a:rPr kumimoji="1" lang="ja-JP" altLang="en-US" sz="1200" b="1" dirty="0"/>
              <a:t>事業所同士の情報共有・情報交換の場の提供</a:t>
            </a:r>
            <a:endParaRPr kumimoji="1" lang="en-US" altLang="ja-JP" sz="1200" b="1" dirty="0"/>
          </a:p>
          <a:p>
            <a:endParaRPr lang="en-US" altLang="ja-JP" sz="1100" b="1" dirty="0"/>
          </a:p>
          <a:p>
            <a:r>
              <a:rPr kumimoji="1" lang="ja-JP" altLang="en-US" sz="1100" b="1" dirty="0"/>
              <a:t>・圏域内の児童発達支援センターの情報共有の場</a:t>
            </a:r>
            <a:endParaRPr kumimoji="1" lang="en-US" altLang="ja-JP" sz="1100" b="1" dirty="0"/>
          </a:p>
          <a:p>
            <a:r>
              <a:rPr lang="ja-JP" altLang="en-US" sz="1100" b="1" dirty="0"/>
              <a:t>・市内の中核的事業所の情報共有の場　など</a:t>
            </a:r>
            <a:endParaRPr lang="en-US" altLang="ja-JP" sz="1100" b="1" dirty="0"/>
          </a:p>
        </p:txBody>
      </p:sp>
      <p:sp>
        <p:nvSpPr>
          <p:cNvPr id="37" name="テキスト ボックス 36">
            <a:extLst>
              <a:ext uri="{FF2B5EF4-FFF2-40B4-BE49-F238E27FC236}">
                <a16:creationId xmlns:a16="http://schemas.microsoft.com/office/drawing/2014/main" id="{291324BF-D83F-4B71-A3EC-33B3FEBD4C27}"/>
              </a:ext>
            </a:extLst>
          </p:cNvPr>
          <p:cNvSpPr txBox="1"/>
          <p:nvPr/>
        </p:nvSpPr>
        <p:spPr>
          <a:xfrm>
            <a:off x="6659654" y="4496322"/>
            <a:ext cx="1983370" cy="261610"/>
          </a:xfrm>
          <a:prstGeom prst="rect">
            <a:avLst/>
          </a:prstGeom>
          <a:noFill/>
        </p:spPr>
        <p:txBody>
          <a:bodyPr wrap="square" rtlCol="0">
            <a:spAutoFit/>
          </a:bodyPr>
          <a:lstStyle/>
          <a:p>
            <a:r>
              <a:rPr lang="ja-JP" altLang="en-US" sz="1100" b="1" dirty="0"/>
              <a:t>児童発達支援センター</a:t>
            </a:r>
            <a:endParaRPr kumimoji="1" lang="ja-JP" altLang="en-US" sz="1100" b="1" dirty="0"/>
          </a:p>
        </p:txBody>
      </p:sp>
      <p:sp>
        <p:nvSpPr>
          <p:cNvPr id="38" name="テキスト ボックス 37">
            <a:extLst>
              <a:ext uri="{FF2B5EF4-FFF2-40B4-BE49-F238E27FC236}">
                <a16:creationId xmlns:a16="http://schemas.microsoft.com/office/drawing/2014/main" id="{DB5ADC5E-F6D3-46EB-BEFC-AFF9213606EF}"/>
              </a:ext>
            </a:extLst>
          </p:cNvPr>
          <p:cNvSpPr txBox="1"/>
          <p:nvPr/>
        </p:nvSpPr>
        <p:spPr>
          <a:xfrm>
            <a:off x="5671943" y="3006604"/>
            <a:ext cx="872595" cy="276999"/>
          </a:xfrm>
          <a:prstGeom prst="rect">
            <a:avLst/>
          </a:prstGeom>
          <a:noFill/>
        </p:spPr>
        <p:txBody>
          <a:bodyPr wrap="square" rtlCol="0">
            <a:spAutoFit/>
          </a:bodyPr>
          <a:lstStyle/>
          <a:p>
            <a:r>
              <a:rPr kumimoji="1" lang="ja-JP" altLang="en-US" sz="1200" b="1" dirty="0"/>
              <a:t>市町村</a:t>
            </a:r>
          </a:p>
        </p:txBody>
      </p:sp>
      <p:sp>
        <p:nvSpPr>
          <p:cNvPr id="39" name="テキスト ボックス 38">
            <a:extLst>
              <a:ext uri="{FF2B5EF4-FFF2-40B4-BE49-F238E27FC236}">
                <a16:creationId xmlns:a16="http://schemas.microsoft.com/office/drawing/2014/main" id="{DEE72901-3587-40CC-AF90-3E90CBA9CFC3}"/>
              </a:ext>
            </a:extLst>
          </p:cNvPr>
          <p:cNvSpPr txBox="1"/>
          <p:nvPr/>
        </p:nvSpPr>
        <p:spPr>
          <a:xfrm>
            <a:off x="3901165" y="4542489"/>
            <a:ext cx="1983370" cy="600164"/>
          </a:xfrm>
          <a:prstGeom prst="rect">
            <a:avLst/>
          </a:prstGeom>
          <a:noFill/>
        </p:spPr>
        <p:txBody>
          <a:bodyPr wrap="square" rtlCol="0">
            <a:spAutoFit/>
          </a:bodyPr>
          <a:lstStyle/>
          <a:p>
            <a:r>
              <a:rPr kumimoji="1" lang="ja-JP" altLang="en-US" sz="1100" b="1" dirty="0"/>
              <a:t>発達障がい者支援センターアクトおおさか</a:t>
            </a:r>
            <a:endParaRPr kumimoji="1" lang="en-US" altLang="ja-JP" sz="1100" b="1" dirty="0"/>
          </a:p>
          <a:p>
            <a:r>
              <a:rPr kumimoji="1" lang="ja-JP" altLang="en-US" sz="1100" b="1" dirty="0"/>
              <a:t>発達支援拠点</a:t>
            </a:r>
          </a:p>
        </p:txBody>
      </p:sp>
      <p:pic>
        <p:nvPicPr>
          <p:cNvPr id="42" name="グラフィックス 41" descr="接続 単色塗りつぶし">
            <a:extLst>
              <a:ext uri="{FF2B5EF4-FFF2-40B4-BE49-F238E27FC236}">
                <a16:creationId xmlns:a16="http://schemas.microsoft.com/office/drawing/2014/main" id="{2CBB99CB-EC40-41BD-A1F1-7682838708F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472260" y="3211790"/>
            <a:ext cx="1050621" cy="1050621"/>
          </a:xfrm>
          <a:prstGeom prst="rect">
            <a:avLst/>
          </a:prstGeom>
        </p:spPr>
      </p:pic>
      <p:sp>
        <p:nvSpPr>
          <p:cNvPr id="44" name="矢印: 左右 43">
            <a:extLst>
              <a:ext uri="{FF2B5EF4-FFF2-40B4-BE49-F238E27FC236}">
                <a16:creationId xmlns:a16="http://schemas.microsoft.com/office/drawing/2014/main" id="{1EBA05C4-B0D8-4538-95DF-B35D2C9846B4}"/>
              </a:ext>
            </a:extLst>
          </p:cNvPr>
          <p:cNvSpPr/>
          <p:nvPr/>
        </p:nvSpPr>
        <p:spPr>
          <a:xfrm rot="2351615">
            <a:off x="6460371" y="3120763"/>
            <a:ext cx="690849" cy="239059"/>
          </a:xfrm>
          <a:prstGeom prst="leftRightArrow">
            <a:avLst/>
          </a:prstGeom>
          <a:solidFill>
            <a:schemeClr val="tx1">
              <a:lumMod val="65000"/>
              <a:lumOff val="3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左右 44">
            <a:extLst>
              <a:ext uri="{FF2B5EF4-FFF2-40B4-BE49-F238E27FC236}">
                <a16:creationId xmlns:a16="http://schemas.microsoft.com/office/drawing/2014/main" id="{DC7EC031-775E-44EC-9512-21F97EF36F62}"/>
              </a:ext>
            </a:extLst>
          </p:cNvPr>
          <p:cNvSpPr/>
          <p:nvPr/>
        </p:nvSpPr>
        <p:spPr>
          <a:xfrm rot="18889247">
            <a:off x="4709387" y="3155767"/>
            <a:ext cx="687873" cy="255020"/>
          </a:xfrm>
          <a:prstGeom prst="leftRightArrow">
            <a:avLst/>
          </a:prstGeom>
          <a:solidFill>
            <a:schemeClr val="tx1">
              <a:lumMod val="65000"/>
              <a:lumOff val="3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45">
            <a:extLst>
              <a:ext uri="{FF2B5EF4-FFF2-40B4-BE49-F238E27FC236}">
                <a16:creationId xmlns:a16="http://schemas.microsoft.com/office/drawing/2014/main" id="{2FADD0BD-8F78-448B-B582-59653C26F94A}"/>
              </a:ext>
            </a:extLst>
          </p:cNvPr>
          <p:cNvSpPr>
            <a:spLocks noGrp="1"/>
          </p:cNvSpPr>
          <p:nvPr>
            <p:ph type="sldNum" sz="quarter" idx="12"/>
          </p:nvPr>
        </p:nvSpPr>
        <p:spPr>
          <a:xfrm>
            <a:off x="9151281" y="6341306"/>
            <a:ext cx="2743200" cy="365125"/>
          </a:xfrm>
        </p:spPr>
        <p:txBody>
          <a:bodyPr/>
          <a:lstStyle/>
          <a:p>
            <a:fld id="{A252A699-DC59-4515-9B7C-AC403C8235C4}" type="slidenum">
              <a:rPr kumimoji="1" lang="ja-JP" altLang="en-US" sz="1400" b="1" smtClean="0">
                <a:solidFill>
                  <a:schemeClr val="tx1"/>
                </a:solidFill>
              </a:rPr>
              <a:t>13</a:t>
            </a:fld>
            <a:endParaRPr kumimoji="1" lang="ja-JP" altLang="en-US" sz="1400" b="1" dirty="0">
              <a:solidFill>
                <a:schemeClr val="tx1"/>
              </a:solidFill>
            </a:endParaRPr>
          </a:p>
        </p:txBody>
      </p:sp>
      <p:sp>
        <p:nvSpPr>
          <p:cNvPr id="4" name="テキスト ボックス 3">
            <a:extLst>
              <a:ext uri="{FF2B5EF4-FFF2-40B4-BE49-F238E27FC236}">
                <a16:creationId xmlns:a16="http://schemas.microsoft.com/office/drawing/2014/main" id="{30BAE2FE-0040-48B2-8B58-22A45A916A03}"/>
              </a:ext>
            </a:extLst>
          </p:cNvPr>
          <p:cNvSpPr txBox="1"/>
          <p:nvPr/>
        </p:nvSpPr>
        <p:spPr>
          <a:xfrm>
            <a:off x="399545" y="5930797"/>
            <a:ext cx="3634659" cy="707886"/>
          </a:xfrm>
          <a:prstGeom prst="rect">
            <a:avLst/>
          </a:prstGeom>
          <a:noFill/>
        </p:spPr>
        <p:txBody>
          <a:bodyPr wrap="square" rtlCol="0">
            <a:spAutoFit/>
          </a:bodyPr>
          <a:lstStyle/>
          <a:p>
            <a:r>
              <a:rPr kumimoji="1" lang="en-US" altLang="ja-JP" sz="1000" dirty="0">
                <a:solidFill>
                  <a:srgbClr val="FF0000"/>
                </a:solidFill>
              </a:rPr>
              <a:t>※</a:t>
            </a:r>
            <a:r>
              <a:rPr kumimoji="1" lang="ja-JP" altLang="en-US" sz="1000" dirty="0">
                <a:solidFill>
                  <a:srgbClr val="FF0000"/>
                </a:solidFill>
              </a:rPr>
              <a:t>発達支援拠点については、地域支援機能の</a:t>
            </a:r>
            <a:r>
              <a:rPr lang="ja-JP" altLang="en-US" sz="1000" dirty="0">
                <a:solidFill>
                  <a:srgbClr val="FF0000"/>
                </a:solidFill>
              </a:rPr>
              <a:t>さらなる強化のため、機関コンサルテーションに特化した発達障がい者支援センターとし、地域支援マネージャーを配置して事業所等の支援を行うことを検討しています。</a:t>
            </a:r>
            <a:endParaRPr kumimoji="1" lang="en-US" altLang="ja-JP" sz="1000" dirty="0">
              <a:solidFill>
                <a:srgbClr val="FF0000"/>
              </a:solidFill>
            </a:endParaRPr>
          </a:p>
        </p:txBody>
      </p:sp>
      <p:cxnSp>
        <p:nvCxnSpPr>
          <p:cNvPr id="7" name="直線矢印コネクタ 6">
            <a:extLst>
              <a:ext uri="{FF2B5EF4-FFF2-40B4-BE49-F238E27FC236}">
                <a16:creationId xmlns:a16="http://schemas.microsoft.com/office/drawing/2014/main" id="{93E6BC4D-24CB-4B4B-A4E6-52F437D59EBA}"/>
              </a:ext>
            </a:extLst>
          </p:cNvPr>
          <p:cNvCxnSpPr>
            <a:stCxn id="39" idx="1"/>
          </p:cNvCxnSpPr>
          <p:nvPr/>
        </p:nvCxnSpPr>
        <p:spPr>
          <a:xfrm flipH="1">
            <a:off x="3325827" y="4842571"/>
            <a:ext cx="575338" cy="1126871"/>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CC3C04A9-F52D-406B-9CA5-6F01F6520343}"/>
              </a:ext>
            </a:extLst>
          </p:cNvPr>
          <p:cNvSpPr txBox="1"/>
          <p:nvPr/>
        </p:nvSpPr>
        <p:spPr>
          <a:xfrm>
            <a:off x="7211683" y="118745"/>
            <a:ext cx="4914003" cy="276999"/>
          </a:xfrm>
          <a:prstGeom prst="rect">
            <a:avLst/>
          </a:prstGeom>
          <a:noFill/>
        </p:spPr>
        <p:txBody>
          <a:bodyPr wrap="square" rtlCol="0">
            <a:spAutoFit/>
          </a:bodyPr>
          <a:lstStyle/>
          <a:p>
            <a:r>
              <a:rPr kumimoji="1" lang="ja-JP" altLang="en-US" sz="1200" dirty="0"/>
              <a:t>令和６年５月開催の市町村説明会・意見交換会　第２部資料の抜粋</a:t>
            </a:r>
          </a:p>
        </p:txBody>
      </p:sp>
    </p:spTree>
    <p:extLst>
      <p:ext uri="{BB962C8B-B14F-4D97-AF65-F5344CB8AC3E}">
        <p14:creationId xmlns:p14="http://schemas.microsoft.com/office/powerpoint/2010/main" val="40606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63CBF5-C9BC-4C84-AA7C-5BEDA61CF7CE}"/>
              </a:ext>
            </a:extLst>
          </p:cNvPr>
          <p:cNvSpPr>
            <a:spLocks noGrp="1"/>
          </p:cNvSpPr>
          <p:nvPr>
            <p:ph type="sldNum" sz="quarter" idx="12"/>
          </p:nvPr>
        </p:nvSpPr>
        <p:spPr/>
        <p:txBody>
          <a:bodyPr/>
          <a:lstStyle/>
          <a:p>
            <a:fld id="{BDA3839F-8F31-49AD-9A69-7A194C78B29C}" type="slidenum">
              <a:rPr kumimoji="1" lang="ja-JP" altLang="en-US" sz="1400" b="1" smtClean="0"/>
              <a:t>14</a:t>
            </a:fld>
            <a:endParaRPr kumimoji="1" lang="ja-JP" altLang="en-US" sz="1400" b="1" dirty="0"/>
          </a:p>
        </p:txBody>
      </p:sp>
      <p:sp>
        <p:nvSpPr>
          <p:cNvPr id="4" name="テキスト ボックス 3">
            <a:extLst>
              <a:ext uri="{FF2B5EF4-FFF2-40B4-BE49-F238E27FC236}">
                <a16:creationId xmlns:a16="http://schemas.microsoft.com/office/drawing/2014/main" id="{4D9C1774-2BB9-450B-BE1E-AF5D5F50CFB8}"/>
              </a:ext>
            </a:extLst>
          </p:cNvPr>
          <p:cNvSpPr txBox="1"/>
          <p:nvPr/>
        </p:nvSpPr>
        <p:spPr>
          <a:xfrm>
            <a:off x="482600" y="403281"/>
            <a:ext cx="7427823" cy="33855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市町村説明会・意見交換会における市町村・児童発達支援センターからの意見</a:t>
            </a:r>
          </a:p>
        </p:txBody>
      </p:sp>
      <p:graphicFrame>
        <p:nvGraphicFramePr>
          <p:cNvPr id="5" name="図表 4">
            <a:extLst>
              <a:ext uri="{FF2B5EF4-FFF2-40B4-BE49-F238E27FC236}">
                <a16:creationId xmlns:a16="http://schemas.microsoft.com/office/drawing/2014/main" id="{1B2E7B5B-6FBB-4BBF-A201-E55F72F02F55}"/>
              </a:ext>
            </a:extLst>
          </p:cNvPr>
          <p:cNvGraphicFramePr/>
          <p:nvPr>
            <p:extLst>
              <p:ext uri="{D42A27DB-BD31-4B8C-83A1-F6EECF244321}">
                <p14:modId xmlns:p14="http://schemas.microsoft.com/office/powerpoint/2010/main" val="84147365"/>
              </p:ext>
            </p:extLst>
          </p:nvPr>
        </p:nvGraphicFramePr>
        <p:xfrm>
          <a:off x="482600" y="937683"/>
          <a:ext cx="1069723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7235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5497501-B193-4E9C-9D1A-D85B1FF853E3}"/>
              </a:ext>
            </a:extLst>
          </p:cNvPr>
          <p:cNvSpPr>
            <a:spLocks noGrp="1"/>
          </p:cNvSpPr>
          <p:nvPr>
            <p:ph type="sldNum" sz="quarter" idx="12"/>
          </p:nvPr>
        </p:nvSpPr>
        <p:spPr/>
        <p:txBody>
          <a:bodyPr/>
          <a:lstStyle/>
          <a:p>
            <a:fld id="{BDA3839F-8F31-49AD-9A69-7A194C78B29C}" type="slidenum">
              <a:rPr kumimoji="1" lang="ja-JP" altLang="en-US" sz="1400" b="1" smtClean="0"/>
              <a:t>15</a:t>
            </a:fld>
            <a:endParaRPr kumimoji="1" lang="ja-JP" altLang="en-US" sz="1400" b="1" dirty="0"/>
          </a:p>
        </p:txBody>
      </p:sp>
      <p:sp>
        <p:nvSpPr>
          <p:cNvPr id="3" name="タイトル 1">
            <a:extLst>
              <a:ext uri="{FF2B5EF4-FFF2-40B4-BE49-F238E27FC236}">
                <a16:creationId xmlns:a16="http://schemas.microsoft.com/office/drawing/2014/main" id="{7D18AB13-E607-4E51-A471-EF6D8E733FB0}"/>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1" lang="ja-JP" altLang="en-US" sz="2000" b="1" dirty="0"/>
              <a:t>１０．今後のスケジュール案</a:t>
            </a:r>
          </a:p>
        </p:txBody>
      </p:sp>
      <p:graphicFrame>
        <p:nvGraphicFramePr>
          <p:cNvPr id="6" name="図表 5">
            <a:extLst>
              <a:ext uri="{FF2B5EF4-FFF2-40B4-BE49-F238E27FC236}">
                <a16:creationId xmlns:a16="http://schemas.microsoft.com/office/drawing/2014/main" id="{65D12B83-FBCE-4AC2-A491-D15185F57F1A}"/>
              </a:ext>
            </a:extLst>
          </p:cNvPr>
          <p:cNvGraphicFramePr/>
          <p:nvPr>
            <p:extLst>
              <p:ext uri="{D42A27DB-BD31-4B8C-83A1-F6EECF244321}">
                <p14:modId xmlns:p14="http://schemas.microsoft.com/office/powerpoint/2010/main" val="2049566031"/>
              </p:ext>
            </p:extLst>
          </p:nvPr>
        </p:nvGraphicFramePr>
        <p:xfrm>
          <a:off x="692508" y="1061050"/>
          <a:ext cx="10271665" cy="5088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3665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58B479-1AFF-4441-B9EE-33B3D8DA7A4A}"/>
              </a:ext>
            </a:extLst>
          </p:cNvPr>
          <p:cNvSpPr>
            <a:spLocks noGrp="1"/>
          </p:cNvSpPr>
          <p:nvPr>
            <p:ph type="sldNum" sz="quarter" idx="12"/>
          </p:nvPr>
        </p:nvSpPr>
        <p:spPr/>
        <p:txBody>
          <a:bodyPr/>
          <a:lstStyle/>
          <a:p>
            <a:fld id="{BDA3839F-8F31-49AD-9A69-7A194C78B29C}" type="slidenum">
              <a:rPr kumimoji="1" lang="ja-JP" altLang="en-US" sz="1400" b="1" smtClean="0"/>
              <a:t>16</a:t>
            </a:fld>
            <a:endParaRPr kumimoji="1" lang="ja-JP" altLang="en-US" sz="1400" b="1" dirty="0"/>
          </a:p>
        </p:txBody>
      </p:sp>
      <p:sp>
        <p:nvSpPr>
          <p:cNvPr id="3" name="テキスト ボックス 2">
            <a:extLst>
              <a:ext uri="{FF2B5EF4-FFF2-40B4-BE49-F238E27FC236}">
                <a16:creationId xmlns:a16="http://schemas.microsoft.com/office/drawing/2014/main" id="{EC83563F-AB59-4181-A25E-82C147C35941}"/>
              </a:ext>
            </a:extLst>
          </p:cNvPr>
          <p:cNvSpPr txBox="1"/>
          <p:nvPr/>
        </p:nvSpPr>
        <p:spPr>
          <a:xfrm>
            <a:off x="778818" y="2313208"/>
            <a:ext cx="10927227" cy="3600986"/>
          </a:xfrm>
          <a:prstGeom prst="rect">
            <a:avLst/>
          </a:prstGeom>
          <a:noFill/>
        </p:spPr>
        <p:txBody>
          <a:bodyPr wrap="square" rtlCol="0">
            <a:spAutoFit/>
          </a:bodyPr>
          <a:lstStyle/>
          <a:p>
            <a:pPr marL="285750" indent="-285750">
              <a:buFont typeface="Wingdings" panose="05000000000000000000" pitchFamily="2" charset="2"/>
              <a:buChar char="l"/>
            </a:pPr>
            <a:r>
              <a:rPr lang="ja-JP" altLang="en-US" sz="2000" dirty="0"/>
              <a:t>発達支援拠点を機関コンサルテーション特化型の発達障がい者支援センターとし、</a:t>
            </a:r>
            <a:endParaRPr lang="en-US" altLang="ja-JP" sz="2000" dirty="0"/>
          </a:p>
          <a:p>
            <a:r>
              <a:rPr lang="ja-JP" altLang="en-US" sz="2000" dirty="0"/>
              <a:t>　地域支援マネジャーを配置する場合に、</a:t>
            </a:r>
            <a:r>
              <a:rPr lang="ja-JP" altLang="en-US" sz="2000" u="sng" dirty="0"/>
              <a:t>発達支援拠点が今後特に担うべき役割や必要な視点</a:t>
            </a:r>
            <a:endParaRPr lang="en-US" altLang="ja-JP" sz="2000" u="sng" dirty="0"/>
          </a:p>
          <a:p>
            <a:endParaRPr lang="en-US" altLang="ja-JP" sz="2000" u="sng" dirty="0"/>
          </a:p>
          <a:p>
            <a:endParaRPr lang="en-US" altLang="ja-JP" sz="2000" u="sng" dirty="0"/>
          </a:p>
          <a:p>
            <a:r>
              <a:rPr lang="en-US" altLang="ja-JP" sz="2000" dirty="0"/>
              <a:t>〈</a:t>
            </a:r>
            <a:r>
              <a:rPr lang="ja-JP" altLang="en-US" dirty="0"/>
              <a:t>センター化後の発達支援拠点の役割として考えられるものの例</a:t>
            </a:r>
            <a:r>
              <a:rPr lang="en-US" altLang="ja-JP" dirty="0"/>
              <a:t>〉</a:t>
            </a:r>
          </a:p>
          <a:p>
            <a:r>
              <a:rPr lang="ja-JP" altLang="en-US" dirty="0"/>
              <a:t>　・市町村及び児童発達支援センターとの連携・共同による地域の事業所の支援力の向上</a:t>
            </a:r>
            <a:endParaRPr lang="en-US" altLang="ja-JP" dirty="0"/>
          </a:p>
          <a:p>
            <a:r>
              <a:rPr lang="ja-JP" altLang="en-US" dirty="0"/>
              <a:t>　・中核機能を担う児童発達支援センターの機能強化（研修・人材育成への協力等）</a:t>
            </a:r>
            <a:endParaRPr lang="en-US" altLang="ja-JP" dirty="0"/>
          </a:p>
          <a:p>
            <a:r>
              <a:rPr lang="ja-JP" altLang="en-US" dirty="0"/>
              <a:t>　・事業所連絡会への参加や事業所間の連携促進（研修、事例検討、横のつながりの支援）</a:t>
            </a:r>
            <a:endParaRPr lang="en-US" altLang="ja-JP" dirty="0"/>
          </a:p>
          <a:p>
            <a:r>
              <a:rPr lang="ja-JP" altLang="en-US" dirty="0"/>
              <a:t>　・発達障がい児者の支援の尺度となるアセスメントツールの導入促進</a:t>
            </a:r>
          </a:p>
          <a:p>
            <a:r>
              <a:rPr lang="ja-JP" altLang="en-US" dirty="0"/>
              <a:t>　・事業所における個別支援ファイルの普及・活用促進</a:t>
            </a:r>
          </a:p>
          <a:p>
            <a:r>
              <a:rPr lang="ja-JP" altLang="en-US" dirty="0"/>
              <a:t>　・事業所における家族支援の普及促進　　など</a:t>
            </a:r>
          </a:p>
          <a:p>
            <a:endParaRPr lang="en-US" altLang="ja-JP" sz="2000" u="sng" dirty="0"/>
          </a:p>
        </p:txBody>
      </p:sp>
      <p:sp>
        <p:nvSpPr>
          <p:cNvPr id="6" name="テキスト ボックス 5">
            <a:extLst>
              <a:ext uri="{FF2B5EF4-FFF2-40B4-BE49-F238E27FC236}">
                <a16:creationId xmlns:a16="http://schemas.microsoft.com/office/drawing/2014/main" id="{ECBABC34-988F-400D-BA3E-CA85ACC0F21F}"/>
              </a:ext>
            </a:extLst>
          </p:cNvPr>
          <p:cNvSpPr txBox="1"/>
          <p:nvPr/>
        </p:nvSpPr>
        <p:spPr>
          <a:xfrm>
            <a:off x="897111" y="916945"/>
            <a:ext cx="10200442"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800" dirty="0"/>
              <a:t>こどもワーキンググループでご議論いただきたい点</a:t>
            </a:r>
            <a:endParaRPr kumimoji="1" lang="en-US" altLang="ja-JP" sz="2800" dirty="0"/>
          </a:p>
        </p:txBody>
      </p:sp>
    </p:spTree>
    <p:extLst>
      <p:ext uri="{BB962C8B-B14F-4D97-AF65-F5344CB8AC3E}">
        <p14:creationId xmlns:p14="http://schemas.microsoft.com/office/powerpoint/2010/main" val="141065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1C6D83D-62B1-4BED-944F-64B301907388}"/>
              </a:ext>
            </a:extLst>
          </p:cNvPr>
          <p:cNvSpPr>
            <a:spLocks noGrp="1"/>
          </p:cNvSpPr>
          <p:nvPr>
            <p:ph type="sldNum" sz="quarter" idx="12"/>
          </p:nvPr>
        </p:nvSpPr>
        <p:spPr>
          <a:xfrm>
            <a:off x="8584720" y="6356350"/>
            <a:ext cx="2743200" cy="365125"/>
          </a:xfrm>
        </p:spPr>
        <p:txBody>
          <a:bodyPr/>
          <a:lstStyle/>
          <a:p>
            <a:fld id="{BDA3839F-8F31-49AD-9A69-7A194C78B29C}" type="slidenum">
              <a:rPr kumimoji="1" lang="ja-JP" altLang="en-US" sz="1400" b="1" smtClean="0"/>
              <a:t>2</a:t>
            </a:fld>
            <a:endParaRPr kumimoji="1" lang="ja-JP" altLang="en-US" sz="1400" b="1" dirty="0"/>
          </a:p>
        </p:txBody>
      </p:sp>
      <p:sp>
        <p:nvSpPr>
          <p:cNvPr id="3" name="タイトル 1">
            <a:extLst>
              <a:ext uri="{FF2B5EF4-FFF2-40B4-BE49-F238E27FC236}">
                <a16:creationId xmlns:a16="http://schemas.microsoft.com/office/drawing/2014/main" id="{6C2CF9F5-DA33-4336-AD80-96E1EAE0582D}"/>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１．発達支援拠点と発達障がい者支援センターのあり方検討の背景</a:t>
            </a:r>
          </a:p>
        </p:txBody>
      </p:sp>
      <p:sp>
        <p:nvSpPr>
          <p:cNvPr id="4" name="テキスト ボックス 3">
            <a:extLst>
              <a:ext uri="{FF2B5EF4-FFF2-40B4-BE49-F238E27FC236}">
                <a16:creationId xmlns:a16="http://schemas.microsoft.com/office/drawing/2014/main" id="{3632A4D5-92DD-4898-824B-1FA1481C90A6}"/>
              </a:ext>
            </a:extLst>
          </p:cNvPr>
          <p:cNvSpPr txBox="1"/>
          <p:nvPr/>
        </p:nvSpPr>
        <p:spPr>
          <a:xfrm>
            <a:off x="8341129" y="2985534"/>
            <a:ext cx="3932174" cy="1477328"/>
          </a:xfrm>
          <a:prstGeom prst="rect">
            <a:avLst/>
          </a:prstGeom>
          <a:noFill/>
        </p:spPr>
        <p:txBody>
          <a:bodyPr wrap="square" rtlCol="0">
            <a:spAutoFit/>
          </a:bodyPr>
          <a:lstStyle/>
          <a:p>
            <a:r>
              <a:rPr lang="ja-JP" altLang="en-US" dirty="0"/>
              <a:t>発達障がい児への専門的支援を行う発達支援拠点と</a:t>
            </a:r>
            <a:endParaRPr lang="en-US" altLang="ja-JP" dirty="0"/>
          </a:p>
          <a:p>
            <a:r>
              <a:rPr lang="ja-JP" altLang="en-US" dirty="0"/>
              <a:t>総合的な支援機関である発達障がい者支援センターの今後のあり方について検討を実施</a:t>
            </a:r>
            <a:endParaRPr lang="en-US" altLang="ja-JP" dirty="0"/>
          </a:p>
        </p:txBody>
      </p:sp>
      <p:sp>
        <p:nvSpPr>
          <p:cNvPr id="11" name="正方形/長方形 10">
            <a:extLst>
              <a:ext uri="{FF2B5EF4-FFF2-40B4-BE49-F238E27FC236}">
                <a16:creationId xmlns:a16="http://schemas.microsoft.com/office/drawing/2014/main" id="{BB69DF11-8205-42E3-9455-50DBE3AF4B03}"/>
              </a:ext>
            </a:extLst>
          </p:cNvPr>
          <p:cNvSpPr/>
          <p:nvPr/>
        </p:nvSpPr>
        <p:spPr>
          <a:xfrm>
            <a:off x="321968" y="655649"/>
            <a:ext cx="7507415" cy="5700701"/>
          </a:xfrm>
          <a:prstGeom prst="rect">
            <a:avLst/>
          </a:prstGeom>
          <a:solidFill>
            <a:schemeClr val="accent2">
              <a:lumMod val="20000"/>
              <a:lumOff val="80000"/>
            </a:schemeClr>
          </a:solidFill>
        </p:spPr>
      </p:sp>
      <p:sp>
        <p:nvSpPr>
          <p:cNvPr id="12" name="フリーフォーム: 図形 11">
            <a:extLst>
              <a:ext uri="{FF2B5EF4-FFF2-40B4-BE49-F238E27FC236}">
                <a16:creationId xmlns:a16="http://schemas.microsoft.com/office/drawing/2014/main" id="{6295AB1F-6C0F-411D-8223-40B9D0C14EC1}"/>
              </a:ext>
            </a:extLst>
          </p:cNvPr>
          <p:cNvSpPr/>
          <p:nvPr/>
        </p:nvSpPr>
        <p:spPr>
          <a:xfrm>
            <a:off x="486264" y="937815"/>
            <a:ext cx="7189639" cy="822152"/>
          </a:xfrm>
          <a:custGeom>
            <a:avLst/>
            <a:gdLst>
              <a:gd name="connsiteX0" fmla="*/ 0 w 7189639"/>
              <a:gd name="connsiteY0" fmla="*/ 170400 h 1022379"/>
              <a:gd name="connsiteX1" fmla="*/ 170400 w 7189639"/>
              <a:gd name="connsiteY1" fmla="*/ 0 h 1022379"/>
              <a:gd name="connsiteX2" fmla="*/ 7019239 w 7189639"/>
              <a:gd name="connsiteY2" fmla="*/ 0 h 1022379"/>
              <a:gd name="connsiteX3" fmla="*/ 7189639 w 7189639"/>
              <a:gd name="connsiteY3" fmla="*/ 170400 h 1022379"/>
              <a:gd name="connsiteX4" fmla="*/ 7189639 w 7189639"/>
              <a:gd name="connsiteY4" fmla="*/ 851979 h 1022379"/>
              <a:gd name="connsiteX5" fmla="*/ 7019239 w 7189639"/>
              <a:gd name="connsiteY5" fmla="*/ 1022379 h 1022379"/>
              <a:gd name="connsiteX6" fmla="*/ 170400 w 7189639"/>
              <a:gd name="connsiteY6" fmla="*/ 1022379 h 1022379"/>
              <a:gd name="connsiteX7" fmla="*/ 0 w 7189639"/>
              <a:gd name="connsiteY7" fmla="*/ 851979 h 1022379"/>
              <a:gd name="connsiteX8" fmla="*/ 0 w 7189639"/>
              <a:gd name="connsiteY8" fmla="*/ 170400 h 102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9639" h="1022379">
                <a:moveTo>
                  <a:pt x="0" y="170400"/>
                </a:moveTo>
                <a:cubicBezTo>
                  <a:pt x="0" y="76291"/>
                  <a:pt x="76291" y="0"/>
                  <a:pt x="170400" y="0"/>
                </a:cubicBezTo>
                <a:lnTo>
                  <a:pt x="7019239" y="0"/>
                </a:lnTo>
                <a:cubicBezTo>
                  <a:pt x="7113348" y="0"/>
                  <a:pt x="7189639" y="76291"/>
                  <a:pt x="7189639" y="170400"/>
                </a:cubicBezTo>
                <a:lnTo>
                  <a:pt x="7189639" y="851979"/>
                </a:lnTo>
                <a:cubicBezTo>
                  <a:pt x="7189639" y="946088"/>
                  <a:pt x="7113348" y="1022379"/>
                  <a:pt x="7019239" y="1022379"/>
                </a:cubicBezTo>
                <a:lnTo>
                  <a:pt x="170400" y="1022379"/>
                </a:lnTo>
                <a:cubicBezTo>
                  <a:pt x="76291" y="1022379"/>
                  <a:pt x="0" y="946088"/>
                  <a:pt x="0" y="851979"/>
                </a:cubicBezTo>
                <a:lnTo>
                  <a:pt x="0" y="170400"/>
                </a:lnTo>
                <a:close/>
              </a:path>
            </a:pathLst>
          </a:cu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18488" tIns="118488" rIns="118488" bIns="118488"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solidFill>
                  <a:schemeClr val="tx1"/>
                </a:solidFill>
              </a:rPr>
              <a:t>発達障がいの認知の社会的広がり等を背景に支援ニーズが増加する中、総合的な支援体制の充実が求められている</a:t>
            </a:r>
          </a:p>
        </p:txBody>
      </p:sp>
      <p:sp>
        <p:nvSpPr>
          <p:cNvPr id="13" name="フリーフォーム: 図形 12">
            <a:extLst>
              <a:ext uri="{FF2B5EF4-FFF2-40B4-BE49-F238E27FC236}">
                <a16:creationId xmlns:a16="http://schemas.microsoft.com/office/drawing/2014/main" id="{62C71E3A-B629-49D9-BDDC-3BF041310FC6}"/>
              </a:ext>
            </a:extLst>
          </p:cNvPr>
          <p:cNvSpPr/>
          <p:nvPr/>
        </p:nvSpPr>
        <p:spPr>
          <a:xfrm>
            <a:off x="486264" y="1925395"/>
            <a:ext cx="7189639" cy="1008204"/>
          </a:xfrm>
          <a:custGeom>
            <a:avLst/>
            <a:gdLst>
              <a:gd name="connsiteX0" fmla="*/ 0 w 7189639"/>
              <a:gd name="connsiteY0" fmla="*/ 168037 h 1008204"/>
              <a:gd name="connsiteX1" fmla="*/ 168037 w 7189639"/>
              <a:gd name="connsiteY1" fmla="*/ 0 h 1008204"/>
              <a:gd name="connsiteX2" fmla="*/ 7021602 w 7189639"/>
              <a:gd name="connsiteY2" fmla="*/ 0 h 1008204"/>
              <a:gd name="connsiteX3" fmla="*/ 7189639 w 7189639"/>
              <a:gd name="connsiteY3" fmla="*/ 168037 h 1008204"/>
              <a:gd name="connsiteX4" fmla="*/ 7189639 w 7189639"/>
              <a:gd name="connsiteY4" fmla="*/ 840167 h 1008204"/>
              <a:gd name="connsiteX5" fmla="*/ 7021602 w 7189639"/>
              <a:gd name="connsiteY5" fmla="*/ 1008204 h 1008204"/>
              <a:gd name="connsiteX6" fmla="*/ 168037 w 7189639"/>
              <a:gd name="connsiteY6" fmla="*/ 1008204 h 1008204"/>
              <a:gd name="connsiteX7" fmla="*/ 0 w 7189639"/>
              <a:gd name="connsiteY7" fmla="*/ 840167 h 1008204"/>
              <a:gd name="connsiteX8" fmla="*/ 0 w 7189639"/>
              <a:gd name="connsiteY8" fmla="*/ 168037 h 10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9639" h="1008204">
                <a:moveTo>
                  <a:pt x="0" y="168037"/>
                </a:moveTo>
                <a:cubicBezTo>
                  <a:pt x="0" y="75233"/>
                  <a:pt x="75233" y="0"/>
                  <a:pt x="168037" y="0"/>
                </a:cubicBezTo>
                <a:lnTo>
                  <a:pt x="7021602" y="0"/>
                </a:lnTo>
                <a:cubicBezTo>
                  <a:pt x="7114406" y="0"/>
                  <a:pt x="7189639" y="75233"/>
                  <a:pt x="7189639" y="168037"/>
                </a:cubicBezTo>
                <a:lnTo>
                  <a:pt x="7189639" y="840167"/>
                </a:lnTo>
                <a:cubicBezTo>
                  <a:pt x="7189639" y="932971"/>
                  <a:pt x="7114406" y="1008204"/>
                  <a:pt x="7021602" y="1008204"/>
                </a:cubicBezTo>
                <a:lnTo>
                  <a:pt x="168037" y="1008204"/>
                </a:lnTo>
                <a:cubicBezTo>
                  <a:pt x="75233" y="1008204"/>
                  <a:pt x="0" y="932971"/>
                  <a:pt x="0" y="840167"/>
                </a:cubicBezTo>
                <a:lnTo>
                  <a:pt x="0" y="168037"/>
                </a:lnTo>
                <a:close/>
              </a:path>
            </a:pathLst>
          </a:cu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17796" tIns="117796" rIns="117796" bIns="117796"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solidFill>
                  <a:schemeClr val="tx1"/>
                </a:solidFill>
              </a:rPr>
              <a:t>幼児期の発達に関する問題と成人期の社会生活における適応度</a:t>
            </a:r>
            <a:r>
              <a:rPr lang="ja-JP" altLang="en-US" dirty="0">
                <a:solidFill>
                  <a:schemeClr val="tx1"/>
                </a:solidFill>
              </a:rPr>
              <a:t>との</a:t>
            </a:r>
            <a:r>
              <a:rPr kumimoji="1" lang="ja-JP" altLang="en-US" sz="1800" kern="1200" dirty="0">
                <a:solidFill>
                  <a:schemeClr val="tx1"/>
                </a:solidFill>
              </a:rPr>
              <a:t>関連性が指摘されており、幼児期からの支援の充実が必要</a:t>
            </a:r>
          </a:p>
        </p:txBody>
      </p:sp>
      <p:sp>
        <p:nvSpPr>
          <p:cNvPr id="14" name="フリーフォーム: 図形 13">
            <a:extLst>
              <a:ext uri="{FF2B5EF4-FFF2-40B4-BE49-F238E27FC236}">
                <a16:creationId xmlns:a16="http://schemas.microsoft.com/office/drawing/2014/main" id="{BCCCD670-E44E-4767-9ECD-C4B9EC66DF12}"/>
              </a:ext>
            </a:extLst>
          </p:cNvPr>
          <p:cNvSpPr/>
          <p:nvPr/>
        </p:nvSpPr>
        <p:spPr>
          <a:xfrm>
            <a:off x="486264" y="3099027"/>
            <a:ext cx="7189639" cy="1132674"/>
          </a:xfrm>
          <a:custGeom>
            <a:avLst/>
            <a:gdLst>
              <a:gd name="connsiteX0" fmla="*/ 0 w 7189639"/>
              <a:gd name="connsiteY0" fmla="*/ 209630 h 1257755"/>
              <a:gd name="connsiteX1" fmla="*/ 209630 w 7189639"/>
              <a:gd name="connsiteY1" fmla="*/ 0 h 1257755"/>
              <a:gd name="connsiteX2" fmla="*/ 6980009 w 7189639"/>
              <a:gd name="connsiteY2" fmla="*/ 0 h 1257755"/>
              <a:gd name="connsiteX3" fmla="*/ 7189639 w 7189639"/>
              <a:gd name="connsiteY3" fmla="*/ 209630 h 1257755"/>
              <a:gd name="connsiteX4" fmla="*/ 7189639 w 7189639"/>
              <a:gd name="connsiteY4" fmla="*/ 1048125 h 1257755"/>
              <a:gd name="connsiteX5" fmla="*/ 6980009 w 7189639"/>
              <a:gd name="connsiteY5" fmla="*/ 1257755 h 1257755"/>
              <a:gd name="connsiteX6" fmla="*/ 209630 w 7189639"/>
              <a:gd name="connsiteY6" fmla="*/ 1257755 h 1257755"/>
              <a:gd name="connsiteX7" fmla="*/ 0 w 7189639"/>
              <a:gd name="connsiteY7" fmla="*/ 1048125 h 1257755"/>
              <a:gd name="connsiteX8" fmla="*/ 0 w 7189639"/>
              <a:gd name="connsiteY8" fmla="*/ 209630 h 125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9639" h="1257755">
                <a:moveTo>
                  <a:pt x="0" y="209630"/>
                </a:moveTo>
                <a:cubicBezTo>
                  <a:pt x="0" y="93855"/>
                  <a:pt x="93855" y="0"/>
                  <a:pt x="209630" y="0"/>
                </a:cubicBezTo>
                <a:lnTo>
                  <a:pt x="6980009" y="0"/>
                </a:lnTo>
                <a:cubicBezTo>
                  <a:pt x="7095784" y="0"/>
                  <a:pt x="7189639" y="93855"/>
                  <a:pt x="7189639" y="209630"/>
                </a:cubicBezTo>
                <a:lnTo>
                  <a:pt x="7189639" y="1048125"/>
                </a:lnTo>
                <a:cubicBezTo>
                  <a:pt x="7189639" y="1163900"/>
                  <a:pt x="7095784" y="1257755"/>
                  <a:pt x="6980009" y="1257755"/>
                </a:cubicBezTo>
                <a:lnTo>
                  <a:pt x="209630" y="1257755"/>
                </a:lnTo>
                <a:cubicBezTo>
                  <a:pt x="93855" y="1257755"/>
                  <a:pt x="0" y="1163900"/>
                  <a:pt x="0" y="1048125"/>
                </a:cubicBezTo>
                <a:lnTo>
                  <a:pt x="0" y="209630"/>
                </a:lnTo>
                <a:close/>
              </a:path>
            </a:pathLst>
          </a:cu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9979" tIns="129979" rIns="129979" bIns="129979"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solidFill>
                  <a:schemeClr val="tx1"/>
                </a:solidFill>
              </a:rPr>
              <a:t>「こどもまんなか社会」の実現に向け、こども施策の一層の推進が図られる中、改正児童福祉法の施行を踏まえ市町村域における障害児の支援体制の強化が求められている</a:t>
            </a:r>
          </a:p>
        </p:txBody>
      </p:sp>
      <p:sp>
        <p:nvSpPr>
          <p:cNvPr id="15" name="フリーフォーム: 図形 14">
            <a:extLst>
              <a:ext uri="{FF2B5EF4-FFF2-40B4-BE49-F238E27FC236}">
                <a16:creationId xmlns:a16="http://schemas.microsoft.com/office/drawing/2014/main" id="{9EA9C458-CF1D-4C34-90F2-B59D8D0F684B}"/>
              </a:ext>
            </a:extLst>
          </p:cNvPr>
          <p:cNvSpPr/>
          <p:nvPr/>
        </p:nvSpPr>
        <p:spPr>
          <a:xfrm>
            <a:off x="516375" y="4310024"/>
            <a:ext cx="7189639" cy="1728467"/>
          </a:xfrm>
          <a:custGeom>
            <a:avLst/>
            <a:gdLst>
              <a:gd name="connsiteX0" fmla="*/ 0 w 7189639"/>
              <a:gd name="connsiteY0" fmla="*/ 209630 h 1257755"/>
              <a:gd name="connsiteX1" fmla="*/ 209630 w 7189639"/>
              <a:gd name="connsiteY1" fmla="*/ 0 h 1257755"/>
              <a:gd name="connsiteX2" fmla="*/ 6980009 w 7189639"/>
              <a:gd name="connsiteY2" fmla="*/ 0 h 1257755"/>
              <a:gd name="connsiteX3" fmla="*/ 7189639 w 7189639"/>
              <a:gd name="connsiteY3" fmla="*/ 209630 h 1257755"/>
              <a:gd name="connsiteX4" fmla="*/ 7189639 w 7189639"/>
              <a:gd name="connsiteY4" fmla="*/ 1048125 h 1257755"/>
              <a:gd name="connsiteX5" fmla="*/ 6980009 w 7189639"/>
              <a:gd name="connsiteY5" fmla="*/ 1257755 h 1257755"/>
              <a:gd name="connsiteX6" fmla="*/ 209630 w 7189639"/>
              <a:gd name="connsiteY6" fmla="*/ 1257755 h 1257755"/>
              <a:gd name="connsiteX7" fmla="*/ 0 w 7189639"/>
              <a:gd name="connsiteY7" fmla="*/ 1048125 h 1257755"/>
              <a:gd name="connsiteX8" fmla="*/ 0 w 7189639"/>
              <a:gd name="connsiteY8" fmla="*/ 209630 h 125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9639" h="1257755">
                <a:moveTo>
                  <a:pt x="0" y="209630"/>
                </a:moveTo>
                <a:cubicBezTo>
                  <a:pt x="0" y="93855"/>
                  <a:pt x="93855" y="0"/>
                  <a:pt x="209630" y="0"/>
                </a:cubicBezTo>
                <a:lnTo>
                  <a:pt x="6980009" y="0"/>
                </a:lnTo>
                <a:cubicBezTo>
                  <a:pt x="7095784" y="0"/>
                  <a:pt x="7189639" y="93855"/>
                  <a:pt x="7189639" y="209630"/>
                </a:cubicBezTo>
                <a:lnTo>
                  <a:pt x="7189639" y="1048125"/>
                </a:lnTo>
                <a:cubicBezTo>
                  <a:pt x="7189639" y="1163900"/>
                  <a:pt x="7095784" y="1257755"/>
                  <a:pt x="6980009" y="1257755"/>
                </a:cubicBezTo>
                <a:lnTo>
                  <a:pt x="209630" y="1257755"/>
                </a:lnTo>
                <a:cubicBezTo>
                  <a:pt x="93855" y="1257755"/>
                  <a:pt x="0" y="1163900"/>
                  <a:pt x="0" y="1048125"/>
                </a:cubicBezTo>
                <a:lnTo>
                  <a:pt x="0" y="209630"/>
                </a:lnTo>
                <a:close/>
              </a:path>
            </a:pathLst>
          </a:cu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9979" tIns="129979" rIns="129979" bIns="129979"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solidFill>
                  <a:schemeClr val="tx1"/>
                </a:solidFill>
              </a:rPr>
              <a:t>令和２年３月部会提言において、主要な論点の１つに「療育拠点及び発達障がい者支援センター（アクトおおさか）のあり方</a:t>
            </a:r>
            <a:r>
              <a:rPr lang="ja-JP" altLang="en-US" dirty="0">
                <a:solidFill>
                  <a:schemeClr val="tx1"/>
                </a:solidFill>
              </a:rPr>
              <a:t>」が提言されている</a:t>
            </a:r>
            <a:endParaRPr lang="en-US" altLang="ja-JP" dirty="0">
              <a:solidFill>
                <a:schemeClr val="tx1"/>
              </a:solidFill>
            </a:endParaRPr>
          </a:p>
          <a:p>
            <a:pPr marL="90488" lvl="0" indent="-90488" algn="l" defTabSz="800100">
              <a:lnSpc>
                <a:spcPct val="90000"/>
              </a:lnSpc>
              <a:spcBef>
                <a:spcPct val="0"/>
              </a:spcBef>
              <a:spcAft>
                <a:spcPct val="35000"/>
              </a:spcAft>
              <a:buNone/>
            </a:pPr>
            <a:endParaRPr lang="en-US" altLang="ja-JP" sz="800" dirty="0">
              <a:solidFill>
                <a:schemeClr val="tx1"/>
              </a:solidFill>
            </a:endParaRPr>
          </a:p>
        </p:txBody>
      </p:sp>
      <p:sp>
        <p:nvSpPr>
          <p:cNvPr id="6" name="矢印: 右 5">
            <a:extLst>
              <a:ext uri="{FF2B5EF4-FFF2-40B4-BE49-F238E27FC236}">
                <a16:creationId xmlns:a16="http://schemas.microsoft.com/office/drawing/2014/main" id="{AD69CEFA-878F-46E0-B062-5F91EF307F1C}"/>
              </a:ext>
            </a:extLst>
          </p:cNvPr>
          <p:cNvSpPr/>
          <p:nvPr/>
        </p:nvSpPr>
        <p:spPr>
          <a:xfrm>
            <a:off x="7906123" y="2507626"/>
            <a:ext cx="435006" cy="2433144"/>
          </a:xfrm>
          <a:prstGeom prst="rightArrow">
            <a:avLst/>
          </a:prstGeom>
          <a:solidFill>
            <a:schemeClr val="accent2">
              <a:lumMod val="20000"/>
              <a:lumOff val="80000"/>
            </a:schemeClr>
          </a:solidFill>
          <a:ln w="1905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D808F0A-03B3-4926-A938-E1DDABF5451C}"/>
              </a:ext>
            </a:extLst>
          </p:cNvPr>
          <p:cNvSpPr txBox="1"/>
          <p:nvPr/>
        </p:nvSpPr>
        <p:spPr>
          <a:xfrm>
            <a:off x="516374" y="5410282"/>
            <a:ext cx="7189639" cy="600164"/>
          </a:xfrm>
          <a:prstGeom prst="rect">
            <a:avLst/>
          </a:prstGeom>
          <a:noFill/>
        </p:spPr>
        <p:txBody>
          <a:bodyPr wrap="square" rtlCol="0">
            <a:spAutoFit/>
          </a:bodyPr>
          <a:lstStyle/>
          <a:p>
            <a:r>
              <a:rPr kumimoji="1" lang="ja-JP" altLang="en-US" sz="1100" dirty="0"/>
              <a:t>・療育拠点の地域における機能に着目し、名称を「発達支援拠点」と改称。その機能にふさわしい体制を整備</a:t>
            </a:r>
          </a:p>
          <a:p>
            <a:r>
              <a:rPr kumimoji="1" lang="ja-JP" altLang="en-US" sz="1100" dirty="0"/>
              <a:t>・発達支援拠点のアクトおおさかのブランチ機能も想定。アクトおおさかと発達支援拠点との地域連携の枠組みを整備。市町村が地域支援マネージャーの機能を活用</a:t>
            </a:r>
          </a:p>
        </p:txBody>
      </p:sp>
    </p:spTree>
    <p:extLst>
      <p:ext uri="{BB962C8B-B14F-4D97-AF65-F5344CB8AC3E}">
        <p14:creationId xmlns:p14="http://schemas.microsoft.com/office/powerpoint/2010/main" val="102129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994FA00-7C21-451D-99D0-2C7DA68E3E43}"/>
              </a:ext>
            </a:extLst>
          </p:cNvPr>
          <p:cNvSpPr txBox="1"/>
          <p:nvPr/>
        </p:nvSpPr>
        <p:spPr>
          <a:xfrm>
            <a:off x="300426" y="777240"/>
            <a:ext cx="5524025" cy="56938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u="sng" dirty="0"/>
              <a:t>〇大阪府発達障がい児療育拠点の設置</a:t>
            </a:r>
            <a:endParaRPr lang="en-US" altLang="ja-JP" sz="1400" u="sng" dirty="0"/>
          </a:p>
          <a:p>
            <a:r>
              <a:rPr lang="ja-JP" altLang="en-US" sz="1400" dirty="0"/>
              <a:t>大阪府立松心園（現・大阪精神医療センターたんぽぽ）において発達障がいの個別専門療育を提供していたものの、希望者が多く数年単位で待機をしなければならない状況があった。</a:t>
            </a:r>
            <a:endParaRPr lang="en-US" altLang="ja-JP" sz="1400" dirty="0"/>
          </a:p>
          <a:p>
            <a:r>
              <a:rPr kumimoji="1" lang="ja-JP" altLang="en-US" sz="1400" dirty="0"/>
              <a:t>そこで身近な地域において早期から発達障がいの特性に応じた専門的な支援を受けられるよう、平成</a:t>
            </a:r>
            <a:r>
              <a:rPr kumimoji="1" lang="en-US" altLang="ja-JP" sz="1400" dirty="0"/>
              <a:t>17</a:t>
            </a:r>
            <a:r>
              <a:rPr kumimoji="1" lang="ja-JP" altLang="en-US" sz="1400" dirty="0"/>
              <a:t>年より「発達障がい療育等支援事業」を開始し、府内</a:t>
            </a:r>
            <a:r>
              <a:rPr kumimoji="1" lang="en-US" altLang="ja-JP" sz="1400" dirty="0"/>
              <a:t>6</a:t>
            </a:r>
            <a:r>
              <a:rPr kumimoji="1" lang="ja-JP" altLang="en-US" sz="1400" dirty="0"/>
              <a:t>か所に大阪府発達障がい児療育拠点（現・大阪府発達支援拠点）を設置した。</a:t>
            </a:r>
            <a:endParaRPr kumimoji="1" lang="en-US" altLang="ja-JP" sz="1400" dirty="0"/>
          </a:p>
          <a:p>
            <a:endParaRPr kumimoji="1" lang="en-US" altLang="ja-JP" sz="1400" dirty="0"/>
          </a:p>
          <a:p>
            <a:r>
              <a:rPr lang="ja-JP" altLang="en-US" sz="1400" u="sng" dirty="0"/>
              <a:t>〇個別専門療育に係る事業の市町村への移管</a:t>
            </a:r>
            <a:endParaRPr lang="en-US" altLang="ja-JP" sz="1400" u="sng" dirty="0"/>
          </a:p>
          <a:p>
            <a:r>
              <a:rPr lang="ja-JP" altLang="en-US" sz="1400" dirty="0"/>
              <a:t>平成</a:t>
            </a:r>
            <a:r>
              <a:rPr lang="en-US" altLang="ja-JP" sz="1400" dirty="0"/>
              <a:t>24</a:t>
            </a:r>
            <a:r>
              <a:rPr lang="ja-JP" altLang="en-US" sz="1400" dirty="0"/>
              <a:t>年度の児童福祉法の改正に伴い、児童の通所事業の実施主体が市町村に一元化され、市町村において児童発達支援センター及び児童発達支援事業所が整備されることになった。</a:t>
            </a:r>
          </a:p>
          <a:p>
            <a:r>
              <a:rPr lang="ja-JP" altLang="en-US" sz="1400" dirty="0"/>
              <a:t>これに伴い、大阪府は子育て交付金のメニューを創設し、市町村が発達支援拠点の療育を活用する場合に一定金額の補助を実施（補助額：１７万円／１人）。</a:t>
            </a:r>
            <a:endParaRPr lang="en-US" altLang="ja-JP" sz="1400" dirty="0"/>
          </a:p>
          <a:p>
            <a:endParaRPr lang="en-US" altLang="ja-JP" sz="1400" dirty="0"/>
          </a:p>
          <a:p>
            <a:r>
              <a:rPr lang="ja-JP" altLang="en-US" sz="1400" u="sng" dirty="0"/>
              <a:t>〇機関支援の受託</a:t>
            </a:r>
            <a:endParaRPr lang="en-US" altLang="ja-JP" sz="1400" u="sng" dirty="0"/>
          </a:p>
          <a:p>
            <a:r>
              <a:rPr lang="ja-JP" altLang="en-US" sz="1400" dirty="0"/>
              <a:t>平成</a:t>
            </a:r>
            <a:r>
              <a:rPr lang="en-US" altLang="ja-JP" sz="1400" dirty="0"/>
              <a:t>24</a:t>
            </a:r>
            <a:r>
              <a:rPr lang="ja-JP" altLang="en-US" sz="1400" dirty="0"/>
              <a:t>年度より「障がい児通所支援事業者育成事業」の委託</a:t>
            </a:r>
          </a:p>
          <a:p>
            <a:r>
              <a:rPr lang="ja-JP" altLang="en-US" sz="1400" dirty="0"/>
              <a:t>を受け、発達障がい児支援の専門的なノウハウを活用し、圏域内の児童発達支援・放課後等デイサービス事業所などの障がい児通所支援事業所を対象とした「機関支援」を開始した。</a:t>
            </a:r>
            <a:endParaRPr lang="en-US" altLang="ja-JP" sz="1400" dirty="0"/>
          </a:p>
          <a:p>
            <a:endParaRPr lang="en-US" altLang="ja-JP" sz="1400" dirty="0"/>
          </a:p>
          <a:p>
            <a:r>
              <a:rPr lang="ja-JP" altLang="en-US" sz="1400" u="sng" dirty="0"/>
              <a:t>〇学校への機関支援</a:t>
            </a:r>
            <a:endParaRPr lang="en-US" altLang="ja-JP" sz="1400" u="sng" dirty="0"/>
          </a:p>
          <a:p>
            <a:r>
              <a:rPr lang="ja-JP" altLang="en-US" sz="1400" dirty="0"/>
              <a:t>令和３年度から学校を機関支援の対象に追加した。</a:t>
            </a:r>
            <a:endParaRPr lang="en-US" altLang="ja-JP" sz="1400" dirty="0"/>
          </a:p>
        </p:txBody>
      </p:sp>
      <p:grpSp>
        <p:nvGrpSpPr>
          <p:cNvPr id="10" name="グループ化 9">
            <a:extLst>
              <a:ext uri="{FF2B5EF4-FFF2-40B4-BE49-F238E27FC236}">
                <a16:creationId xmlns:a16="http://schemas.microsoft.com/office/drawing/2014/main" id="{E1637F44-FE4D-4FDF-81DC-DE1628407C45}"/>
              </a:ext>
            </a:extLst>
          </p:cNvPr>
          <p:cNvGrpSpPr/>
          <p:nvPr/>
        </p:nvGrpSpPr>
        <p:grpSpPr>
          <a:xfrm>
            <a:off x="5894767" y="940280"/>
            <a:ext cx="6124041" cy="5455617"/>
            <a:chOff x="729785" y="1222841"/>
            <a:chExt cx="8066472" cy="4839278"/>
          </a:xfrm>
        </p:grpSpPr>
        <p:grpSp>
          <p:nvGrpSpPr>
            <p:cNvPr id="11" name="グループ化 10">
              <a:extLst>
                <a:ext uri="{FF2B5EF4-FFF2-40B4-BE49-F238E27FC236}">
                  <a16:creationId xmlns:a16="http://schemas.microsoft.com/office/drawing/2014/main" id="{D34E88DF-1308-49F6-93B6-76292D072B05}"/>
                </a:ext>
              </a:extLst>
            </p:cNvPr>
            <p:cNvGrpSpPr/>
            <p:nvPr/>
          </p:nvGrpSpPr>
          <p:grpSpPr>
            <a:xfrm>
              <a:off x="2051720" y="1222841"/>
              <a:ext cx="3741787" cy="4839278"/>
              <a:chOff x="5314034" y="2071414"/>
              <a:chExt cx="3741787" cy="4472501"/>
            </a:xfrm>
          </p:grpSpPr>
          <p:grpSp>
            <p:nvGrpSpPr>
              <p:cNvPr id="18" name="グループ化 61">
                <a:extLst>
                  <a:ext uri="{FF2B5EF4-FFF2-40B4-BE49-F238E27FC236}">
                    <a16:creationId xmlns:a16="http://schemas.microsoft.com/office/drawing/2014/main" id="{1562E3CF-02AD-4E48-B57E-594FE500962A}"/>
                  </a:ext>
                </a:extLst>
              </p:cNvPr>
              <p:cNvGrpSpPr>
                <a:grpSpLocks/>
              </p:cNvGrpSpPr>
              <p:nvPr/>
            </p:nvGrpSpPr>
            <p:grpSpPr bwMode="auto">
              <a:xfrm>
                <a:off x="5314034" y="2071414"/>
                <a:ext cx="3741787" cy="4472501"/>
                <a:chOff x="549275" y="776287"/>
                <a:chExt cx="5829300" cy="8113713"/>
              </a:xfrm>
            </p:grpSpPr>
            <p:sp>
              <p:nvSpPr>
                <p:cNvPr id="21" name="Freeform 61">
                  <a:extLst>
                    <a:ext uri="{FF2B5EF4-FFF2-40B4-BE49-F238E27FC236}">
                      <a16:creationId xmlns:a16="http://schemas.microsoft.com/office/drawing/2014/main" id="{AEFA4FA5-AE57-4D1B-A307-4F0066E88996}"/>
                    </a:ext>
                  </a:extLst>
                </p:cNvPr>
                <p:cNvSpPr>
                  <a:spLocks noChangeAspect="1"/>
                </p:cNvSpPr>
                <p:nvPr/>
              </p:nvSpPr>
              <p:spPr bwMode="auto">
                <a:xfrm>
                  <a:off x="2647951" y="776287"/>
                  <a:ext cx="1447800" cy="1271587"/>
                </a:xfrm>
                <a:custGeom>
                  <a:avLst/>
                  <a:gdLst>
                    <a:gd name="T0" fmla="*/ 2147483647 w 1568"/>
                    <a:gd name="T1" fmla="*/ 2147483647 h 1453"/>
                    <a:gd name="T2" fmla="*/ 2147483647 w 1568"/>
                    <a:gd name="T3" fmla="*/ 2147483647 h 1453"/>
                    <a:gd name="T4" fmla="*/ 2147483647 w 1568"/>
                    <a:gd name="T5" fmla="*/ 2147483647 h 1453"/>
                    <a:gd name="T6" fmla="*/ 0 w 1568"/>
                    <a:gd name="T7" fmla="*/ 2147483647 h 1453"/>
                    <a:gd name="T8" fmla="*/ 2147483647 w 1568"/>
                    <a:gd name="T9" fmla="*/ 2147483647 h 1453"/>
                    <a:gd name="T10" fmla="*/ 2147483647 w 1568"/>
                    <a:gd name="T11" fmla="*/ 0 h 1453"/>
                    <a:gd name="T12" fmla="*/ 2147483647 w 1568"/>
                    <a:gd name="T13" fmla="*/ 2147483647 h 1453"/>
                    <a:gd name="T14" fmla="*/ 2147483647 w 1568"/>
                    <a:gd name="T15" fmla="*/ 2147483647 h 1453"/>
                    <a:gd name="T16" fmla="*/ 2147483647 w 1568"/>
                    <a:gd name="T17" fmla="*/ 2147483647 h 1453"/>
                    <a:gd name="T18" fmla="*/ 2147483647 w 1568"/>
                    <a:gd name="T19" fmla="*/ 2147483647 h 1453"/>
                    <a:gd name="T20" fmla="*/ 2147483647 w 1568"/>
                    <a:gd name="T21" fmla="*/ 2147483647 h 1453"/>
                    <a:gd name="T22" fmla="*/ 2147483647 w 1568"/>
                    <a:gd name="T23" fmla="*/ 2147483647 h 1453"/>
                    <a:gd name="T24" fmla="*/ 2147483647 w 1568"/>
                    <a:gd name="T25" fmla="*/ 2147483647 h 1453"/>
                    <a:gd name="T26" fmla="*/ 2147483647 w 1568"/>
                    <a:gd name="T27" fmla="*/ 2147483647 h 1453"/>
                    <a:gd name="T28" fmla="*/ 2147483647 w 1568"/>
                    <a:gd name="T29" fmla="*/ 2147483647 h 1453"/>
                    <a:gd name="T30" fmla="*/ 2147483647 w 1568"/>
                    <a:gd name="T31" fmla="*/ 2147483647 h 1453"/>
                    <a:gd name="T32" fmla="*/ 2147483647 w 1568"/>
                    <a:gd name="T33" fmla="*/ 2147483647 h 1453"/>
                    <a:gd name="T34" fmla="*/ 2147483647 w 1568"/>
                    <a:gd name="T35" fmla="*/ 2147483647 h 1453"/>
                    <a:gd name="T36" fmla="*/ 2147483647 w 1568"/>
                    <a:gd name="T37" fmla="*/ 2147483647 h 1453"/>
                    <a:gd name="T38" fmla="*/ 2147483647 w 1568"/>
                    <a:gd name="T39" fmla="*/ 2147483647 h 1453"/>
                    <a:gd name="T40" fmla="*/ 2147483647 w 1568"/>
                    <a:gd name="T41" fmla="*/ 2147483647 h 1453"/>
                    <a:gd name="T42" fmla="*/ 2147483647 w 1568"/>
                    <a:gd name="T43" fmla="*/ 2147483647 h 1453"/>
                    <a:gd name="T44" fmla="*/ 2147483647 w 1568"/>
                    <a:gd name="T45" fmla="*/ 2147483647 h 1453"/>
                    <a:gd name="T46" fmla="*/ 2147483647 w 1568"/>
                    <a:gd name="T47" fmla="*/ 2147483647 h 1453"/>
                    <a:gd name="T48" fmla="*/ 2147483647 w 1568"/>
                    <a:gd name="T49" fmla="*/ 2147483647 h 1453"/>
                    <a:gd name="T50" fmla="*/ 2147483647 w 1568"/>
                    <a:gd name="T51" fmla="*/ 2147483647 h 1453"/>
                    <a:gd name="T52" fmla="*/ 2147483647 w 1568"/>
                    <a:gd name="T53" fmla="*/ 2147483647 h 1453"/>
                    <a:gd name="T54" fmla="*/ 2147483647 w 1568"/>
                    <a:gd name="T55" fmla="*/ 2147483647 h 1453"/>
                    <a:gd name="T56" fmla="*/ 2147483647 w 1568"/>
                    <a:gd name="T57" fmla="*/ 2147483647 h 1453"/>
                    <a:gd name="T58" fmla="*/ 2147483647 w 1568"/>
                    <a:gd name="T59" fmla="*/ 2147483647 h 1453"/>
                    <a:gd name="T60" fmla="*/ 2147483647 w 1568"/>
                    <a:gd name="T61" fmla="*/ 2147483647 h 1453"/>
                    <a:gd name="T62" fmla="*/ 2147483647 w 1568"/>
                    <a:gd name="T63" fmla="*/ 2147483647 h 1453"/>
                    <a:gd name="T64" fmla="*/ 2147483647 w 1568"/>
                    <a:gd name="T65" fmla="*/ 2147483647 h 1453"/>
                    <a:gd name="T66" fmla="*/ 2147483647 w 1568"/>
                    <a:gd name="T67" fmla="*/ 2147483647 h 1453"/>
                    <a:gd name="T68" fmla="*/ 2147483647 w 1568"/>
                    <a:gd name="T69" fmla="*/ 2147483647 h 14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68" h="1453">
                      <a:moveTo>
                        <a:pt x="202" y="561"/>
                      </a:moveTo>
                      <a:lnTo>
                        <a:pt x="245" y="489"/>
                      </a:lnTo>
                      <a:lnTo>
                        <a:pt x="231" y="345"/>
                      </a:lnTo>
                      <a:lnTo>
                        <a:pt x="202" y="316"/>
                      </a:lnTo>
                      <a:lnTo>
                        <a:pt x="87" y="316"/>
                      </a:lnTo>
                      <a:lnTo>
                        <a:pt x="58" y="302"/>
                      </a:lnTo>
                      <a:lnTo>
                        <a:pt x="29" y="215"/>
                      </a:lnTo>
                      <a:lnTo>
                        <a:pt x="0" y="202"/>
                      </a:lnTo>
                      <a:lnTo>
                        <a:pt x="58" y="114"/>
                      </a:lnTo>
                      <a:lnTo>
                        <a:pt x="101" y="101"/>
                      </a:lnTo>
                      <a:lnTo>
                        <a:pt x="144" y="101"/>
                      </a:lnTo>
                      <a:lnTo>
                        <a:pt x="159" y="0"/>
                      </a:lnTo>
                      <a:lnTo>
                        <a:pt x="216" y="0"/>
                      </a:lnTo>
                      <a:lnTo>
                        <a:pt x="346" y="71"/>
                      </a:lnTo>
                      <a:lnTo>
                        <a:pt x="418" y="71"/>
                      </a:lnTo>
                      <a:lnTo>
                        <a:pt x="461" y="86"/>
                      </a:lnTo>
                      <a:lnTo>
                        <a:pt x="489" y="215"/>
                      </a:lnTo>
                      <a:lnTo>
                        <a:pt x="504" y="316"/>
                      </a:lnTo>
                      <a:lnTo>
                        <a:pt x="475" y="417"/>
                      </a:lnTo>
                      <a:lnTo>
                        <a:pt x="533" y="503"/>
                      </a:lnTo>
                      <a:lnTo>
                        <a:pt x="576" y="489"/>
                      </a:lnTo>
                      <a:lnTo>
                        <a:pt x="706" y="518"/>
                      </a:lnTo>
                      <a:lnTo>
                        <a:pt x="734" y="475"/>
                      </a:lnTo>
                      <a:lnTo>
                        <a:pt x="820" y="532"/>
                      </a:lnTo>
                      <a:lnTo>
                        <a:pt x="863" y="589"/>
                      </a:lnTo>
                      <a:lnTo>
                        <a:pt x="994" y="503"/>
                      </a:lnTo>
                      <a:lnTo>
                        <a:pt x="1037" y="503"/>
                      </a:lnTo>
                      <a:lnTo>
                        <a:pt x="1166" y="561"/>
                      </a:lnTo>
                      <a:lnTo>
                        <a:pt x="1209" y="561"/>
                      </a:lnTo>
                      <a:lnTo>
                        <a:pt x="1381" y="690"/>
                      </a:lnTo>
                      <a:lnTo>
                        <a:pt x="1454" y="676"/>
                      </a:lnTo>
                      <a:lnTo>
                        <a:pt x="1568" y="748"/>
                      </a:lnTo>
                      <a:lnTo>
                        <a:pt x="1454" y="819"/>
                      </a:lnTo>
                      <a:lnTo>
                        <a:pt x="1510" y="920"/>
                      </a:lnTo>
                      <a:lnTo>
                        <a:pt x="1497" y="935"/>
                      </a:lnTo>
                      <a:lnTo>
                        <a:pt x="1510" y="963"/>
                      </a:lnTo>
                      <a:lnTo>
                        <a:pt x="1497" y="978"/>
                      </a:lnTo>
                      <a:lnTo>
                        <a:pt x="1439" y="978"/>
                      </a:lnTo>
                      <a:lnTo>
                        <a:pt x="1439" y="1006"/>
                      </a:lnTo>
                      <a:lnTo>
                        <a:pt x="1497" y="1064"/>
                      </a:lnTo>
                      <a:lnTo>
                        <a:pt x="1454" y="1179"/>
                      </a:lnTo>
                      <a:lnTo>
                        <a:pt x="1482" y="1208"/>
                      </a:lnTo>
                      <a:lnTo>
                        <a:pt x="1411" y="1237"/>
                      </a:lnTo>
                      <a:lnTo>
                        <a:pt x="1381" y="1309"/>
                      </a:lnTo>
                      <a:lnTo>
                        <a:pt x="1381" y="1352"/>
                      </a:lnTo>
                      <a:lnTo>
                        <a:pt x="1338" y="1424"/>
                      </a:lnTo>
                      <a:lnTo>
                        <a:pt x="1280" y="1453"/>
                      </a:lnTo>
                      <a:lnTo>
                        <a:pt x="1237" y="1453"/>
                      </a:lnTo>
                      <a:lnTo>
                        <a:pt x="1108" y="1352"/>
                      </a:lnTo>
                      <a:lnTo>
                        <a:pt x="921" y="1395"/>
                      </a:lnTo>
                      <a:lnTo>
                        <a:pt x="906" y="1395"/>
                      </a:lnTo>
                      <a:lnTo>
                        <a:pt x="893" y="1309"/>
                      </a:lnTo>
                      <a:lnTo>
                        <a:pt x="850" y="1352"/>
                      </a:lnTo>
                      <a:lnTo>
                        <a:pt x="835" y="1280"/>
                      </a:lnTo>
                      <a:lnTo>
                        <a:pt x="792" y="1294"/>
                      </a:lnTo>
                      <a:lnTo>
                        <a:pt x="605" y="1309"/>
                      </a:lnTo>
                      <a:lnTo>
                        <a:pt x="562" y="1280"/>
                      </a:lnTo>
                      <a:lnTo>
                        <a:pt x="547" y="1193"/>
                      </a:lnTo>
                      <a:lnTo>
                        <a:pt x="519" y="1150"/>
                      </a:lnTo>
                      <a:lnTo>
                        <a:pt x="461" y="1136"/>
                      </a:lnTo>
                      <a:lnTo>
                        <a:pt x="389" y="1165"/>
                      </a:lnTo>
                      <a:lnTo>
                        <a:pt x="288" y="1107"/>
                      </a:lnTo>
                      <a:lnTo>
                        <a:pt x="231" y="1093"/>
                      </a:lnTo>
                      <a:lnTo>
                        <a:pt x="173" y="1036"/>
                      </a:lnTo>
                      <a:lnTo>
                        <a:pt x="159" y="992"/>
                      </a:lnTo>
                      <a:lnTo>
                        <a:pt x="173" y="877"/>
                      </a:lnTo>
                      <a:lnTo>
                        <a:pt x="259" y="834"/>
                      </a:lnTo>
                      <a:lnTo>
                        <a:pt x="216" y="776"/>
                      </a:lnTo>
                      <a:lnTo>
                        <a:pt x="202" y="705"/>
                      </a:lnTo>
                      <a:lnTo>
                        <a:pt x="202" y="561"/>
                      </a:lnTo>
                    </a:path>
                  </a:pathLst>
                </a:custGeom>
                <a:solidFill>
                  <a:srgbClr val="FFC000"/>
                </a:solidFill>
                <a:ln w="12700">
                  <a:solidFill>
                    <a:srgbClr val="000000"/>
                  </a:solidFill>
                  <a:prstDash val="solid"/>
                  <a:round/>
                  <a:headEnd/>
                  <a:tailEnd/>
                </a:ln>
              </p:spPr>
              <p:txBody>
                <a:bodyPr bIns="34638"/>
                <a:lstStyle/>
                <a:p>
                  <a:endParaRPr lang="ja-JP" altLang="en-US" sz="1732"/>
                </a:p>
              </p:txBody>
            </p:sp>
            <p:sp>
              <p:nvSpPr>
                <p:cNvPr id="22" name="Freeform 62">
                  <a:extLst>
                    <a:ext uri="{FF2B5EF4-FFF2-40B4-BE49-F238E27FC236}">
                      <a16:creationId xmlns:a16="http://schemas.microsoft.com/office/drawing/2014/main" id="{CEE1CC6F-50A0-46D5-91B4-1102F5EC1668}"/>
                    </a:ext>
                  </a:extLst>
                </p:cNvPr>
                <p:cNvSpPr>
                  <a:spLocks noChangeAspect="1"/>
                </p:cNvSpPr>
                <p:nvPr/>
              </p:nvSpPr>
              <p:spPr bwMode="auto">
                <a:xfrm>
                  <a:off x="3455988" y="1833563"/>
                  <a:ext cx="930275" cy="792162"/>
                </a:xfrm>
                <a:custGeom>
                  <a:avLst/>
                  <a:gdLst>
                    <a:gd name="T0" fmla="*/ 2147483647 w 1007"/>
                    <a:gd name="T1" fmla="*/ 2147483647 h 906"/>
                    <a:gd name="T2" fmla="*/ 2147483647 w 1007"/>
                    <a:gd name="T3" fmla="*/ 2147483647 h 906"/>
                    <a:gd name="T4" fmla="*/ 2147483647 w 1007"/>
                    <a:gd name="T5" fmla="*/ 2147483647 h 906"/>
                    <a:gd name="T6" fmla="*/ 2147483647 w 1007"/>
                    <a:gd name="T7" fmla="*/ 2147483647 h 906"/>
                    <a:gd name="T8" fmla="*/ 2147483647 w 1007"/>
                    <a:gd name="T9" fmla="*/ 2147483647 h 906"/>
                    <a:gd name="T10" fmla="*/ 2147483647 w 1007"/>
                    <a:gd name="T11" fmla="*/ 2147483647 h 906"/>
                    <a:gd name="T12" fmla="*/ 2147483647 w 1007"/>
                    <a:gd name="T13" fmla="*/ 2147483647 h 906"/>
                    <a:gd name="T14" fmla="*/ 2147483647 w 1007"/>
                    <a:gd name="T15" fmla="*/ 2147483647 h 906"/>
                    <a:gd name="T16" fmla="*/ 2147483647 w 1007"/>
                    <a:gd name="T17" fmla="*/ 2147483647 h 906"/>
                    <a:gd name="T18" fmla="*/ 2147483647 w 1007"/>
                    <a:gd name="T19" fmla="*/ 2147483647 h 906"/>
                    <a:gd name="T20" fmla="*/ 2147483647 w 1007"/>
                    <a:gd name="T21" fmla="*/ 2147483647 h 906"/>
                    <a:gd name="T22" fmla="*/ 2147483647 w 1007"/>
                    <a:gd name="T23" fmla="*/ 2147483647 h 906"/>
                    <a:gd name="T24" fmla="*/ 2147483647 w 1007"/>
                    <a:gd name="T25" fmla="*/ 2147483647 h 906"/>
                    <a:gd name="T26" fmla="*/ 2147483647 w 1007"/>
                    <a:gd name="T27" fmla="*/ 2147483647 h 906"/>
                    <a:gd name="T28" fmla="*/ 2147483647 w 1007"/>
                    <a:gd name="T29" fmla="*/ 2147483647 h 906"/>
                    <a:gd name="T30" fmla="*/ 2147483647 w 1007"/>
                    <a:gd name="T31" fmla="*/ 2147483647 h 906"/>
                    <a:gd name="T32" fmla="*/ 2147483647 w 1007"/>
                    <a:gd name="T33" fmla="*/ 2147483647 h 906"/>
                    <a:gd name="T34" fmla="*/ 2147483647 w 1007"/>
                    <a:gd name="T35" fmla="*/ 2147483647 h 906"/>
                    <a:gd name="T36" fmla="*/ 2147483647 w 1007"/>
                    <a:gd name="T37" fmla="*/ 2147483647 h 906"/>
                    <a:gd name="T38" fmla="*/ 2147483647 w 1007"/>
                    <a:gd name="T39" fmla="*/ 2147483647 h 906"/>
                    <a:gd name="T40" fmla="*/ 2147483647 w 1007"/>
                    <a:gd name="T41" fmla="*/ 2147483647 h 906"/>
                    <a:gd name="T42" fmla="*/ 2147483647 w 1007"/>
                    <a:gd name="T43" fmla="*/ 2147483647 h 906"/>
                    <a:gd name="T44" fmla="*/ 2147483647 w 1007"/>
                    <a:gd name="T45" fmla="*/ 2147483647 h 906"/>
                    <a:gd name="T46" fmla="*/ 2147483647 w 1007"/>
                    <a:gd name="T47" fmla="*/ 2147483647 h 906"/>
                    <a:gd name="T48" fmla="*/ 2147483647 w 1007"/>
                    <a:gd name="T49" fmla="*/ 2147483647 h 906"/>
                    <a:gd name="T50" fmla="*/ 2147483647 w 1007"/>
                    <a:gd name="T51" fmla="*/ 2147483647 h 906"/>
                    <a:gd name="T52" fmla="*/ 0 w 1007"/>
                    <a:gd name="T53" fmla="*/ 2147483647 h 906"/>
                    <a:gd name="T54" fmla="*/ 2147483647 w 1007"/>
                    <a:gd name="T55" fmla="*/ 2147483647 h 906"/>
                    <a:gd name="T56" fmla="*/ 2147483647 w 1007"/>
                    <a:gd name="T57" fmla="*/ 2147483647 h 906"/>
                    <a:gd name="T58" fmla="*/ 2147483647 w 1007"/>
                    <a:gd name="T59" fmla="*/ 2147483647 h 906"/>
                    <a:gd name="T60" fmla="*/ 2147483647 w 1007"/>
                    <a:gd name="T61" fmla="*/ 2147483647 h 906"/>
                    <a:gd name="T62" fmla="*/ 2147483647 w 1007"/>
                    <a:gd name="T63" fmla="*/ 2147483647 h 906"/>
                    <a:gd name="T64" fmla="*/ 2147483647 w 1007"/>
                    <a:gd name="T65" fmla="*/ 2147483647 h 906"/>
                    <a:gd name="T66" fmla="*/ 2147483647 w 1007"/>
                    <a:gd name="T67" fmla="*/ 2147483647 h 906"/>
                    <a:gd name="T68" fmla="*/ 2147483647 w 1007"/>
                    <a:gd name="T69" fmla="*/ 2147483647 h 906"/>
                    <a:gd name="T70" fmla="*/ 2147483647 w 1007"/>
                    <a:gd name="T71" fmla="*/ 2147483647 h 906"/>
                    <a:gd name="T72" fmla="*/ 2147483647 w 1007"/>
                    <a:gd name="T73" fmla="*/ 2147483647 h 906"/>
                    <a:gd name="T74" fmla="*/ 2147483647 w 1007"/>
                    <a:gd name="T75" fmla="*/ 2147483647 h 906"/>
                    <a:gd name="T76" fmla="*/ 2147483647 w 1007"/>
                    <a:gd name="T77" fmla="*/ 2147483647 h 906"/>
                    <a:gd name="T78" fmla="*/ 2147483647 w 1007"/>
                    <a:gd name="T79" fmla="*/ 2147483647 h 906"/>
                    <a:gd name="T80" fmla="*/ 2147483647 w 1007"/>
                    <a:gd name="T81" fmla="*/ 0 h 906"/>
                    <a:gd name="T82" fmla="*/ 2147483647 w 1007"/>
                    <a:gd name="T83" fmla="*/ 2147483647 h 906"/>
                    <a:gd name="T84" fmla="*/ 2147483647 w 1007"/>
                    <a:gd name="T85" fmla="*/ 2147483647 h 906"/>
                    <a:gd name="T86" fmla="*/ 2147483647 w 1007"/>
                    <a:gd name="T87" fmla="*/ 2147483647 h 906"/>
                    <a:gd name="T88" fmla="*/ 2147483647 w 1007"/>
                    <a:gd name="T89" fmla="*/ 2147483647 h 906"/>
                    <a:gd name="T90" fmla="*/ 2147483647 w 1007"/>
                    <a:gd name="T91" fmla="*/ 2147483647 h 906"/>
                    <a:gd name="T92" fmla="*/ 2147483647 w 1007"/>
                    <a:gd name="T93" fmla="*/ 2147483647 h 906"/>
                    <a:gd name="T94" fmla="*/ 2147483647 w 1007"/>
                    <a:gd name="T95" fmla="*/ 2147483647 h 906"/>
                    <a:gd name="T96" fmla="*/ 2147483647 w 1007"/>
                    <a:gd name="T97" fmla="*/ 2147483647 h 906"/>
                    <a:gd name="T98" fmla="*/ 2147483647 w 1007"/>
                    <a:gd name="T99" fmla="*/ 2147483647 h 906"/>
                    <a:gd name="T100" fmla="*/ 2147483647 w 1007"/>
                    <a:gd name="T101" fmla="*/ 2147483647 h 9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7" h="906">
                      <a:moveTo>
                        <a:pt x="1007" y="360"/>
                      </a:moveTo>
                      <a:lnTo>
                        <a:pt x="950" y="460"/>
                      </a:lnTo>
                      <a:lnTo>
                        <a:pt x="950" y="547"/>
                      </a:lnTo>
                      <a:lnTo>
                        <a:pt x="820" y="633"/>
                      </a:lnTo>
                      <a:lnTo>
                        <a:pt x="776" y="762"/>
                      </a:lnTo>
                      <a:lnTo>
                        <a:pt x="776" y="791"/>
                      </a:lnTo>
                      <a:lnTo>
                        <a:pt x="733" y="805"/>
                      </a:lnTo>
                      <a:lnTo>
                        <a:pt x="720" y="849"/>
                      </a:lnTo>
                      <a:lnTo>
                        <a:pt x="662" y="906"/>
                      </a:lnTo>
                      <a:lnTo>
                        <a:pt x="619" y="906"/>
                      </a:lnTo>
                      <a:lnTo>
                        <a:pt x="561" y="791"/>
                      </a:lnTo>
                      <a:lnTo>
                        <a:pt x="561" y="734"/>
                      </a:lnTo>
                      <a:lnTo>
                        <a:pt x="632" y="618"/>
                      </a:lnTo>
                      <a:lnTo>
                        <a:pt x="561" y="590"/>
                      </a:lnTo>
                      <a:lnTo>
                        <a:pt x="518" y="532"/>
                      </a:lnTo>
                      <a:lnTo>
                        <a:pt x="490" y="475"/>
                      </a:lnTo>
                      <a:lnTo>
                        <a:pt x="432" y="503"/>
                      </a:lnTo>
                      <a:lnTo>
                        <a:pt x="402" y="575"/>
                      </a:lnTo>
                      <a:lnTo>
                        <a:pt x="359" y="590"/>
                      </a:lnTo>
                      <a:lnTo>
                        <a:pt x="346" y="662"/>
                      </a:lnTo>
                      <a:lnTo>
                        <a:pt x="303" y="676"/>
                      </a:lnTo>
                      <a:lnTo>
                        <a:pt x="260" y="647"/>
                      </a:lnTo>
                      <a:lnTo>
                        <a:pt x="159" y="705"/>
                      </a:lnTo>
                      <a:lnTo>
                        <a:pt x="116" y="690"/>
                      </a:lnTo>
                      <a:lnTo>
                        <a:pt x="116" y="662"/>
                      </a:lnTo>
                      <a:lnTo>
                        <a:pt x="58" y="532"/>
                      </a:lnTo>
                      <a:lnTo>
                        <a:pt x="0" y="518"/>
                      </a:lnTo>
                      <a:lnTo>
                        <a:pt x="58" y="475"/>
                      </a:lnTo>
                      <a:lnTo>
                        <a:pt x="72" y="432"/>
                      </a:lnTo>
                      <a:lnTo>
                        <a:pt x="129" y="417"/>
                      </a:lnTo>
                      <a:lnTo>
                        <a:pt x="172" y="374"/>
                      </a:lnTo>
                      <a:lnTo>
                        <a:pt x="303" y="374"/>
                      </a:lnTo>
                      <a:lnTo>
                        <a:pt x="402" y="388"/>
                      </a:lnTo>
                      <a:lnTo>
                        <a:pt x="447" y="360"/>
                      </a:lnTo>
                      <a:lnTo>
                        <a:pt x="447" y="273"/>
                      </a:lnTo>
                      <a:lnTo>
                        <a:pt x="402" y="245"/>
                      </a:lnTo>
                      <a:lnTo>
                        <a:pt x="447" y="230"/>
                      </a:lnTo>
                      <a:lnTo>
                        <a:pt x="503" y="144"/>
                      </a:lnTo>
                      <a:lnTo>
                        <a:pt x="503" y="101"/>
                      </a:lnTo>
                      <a:lnTo>
                        <a:pt x="533" y="29"/>
                      </a:lnTo>
                      <a:lnTo>
                        <a:pt x="604" y="0"/>
                      </a:lnTo>
                      <a:lnTo>
                        <a:pt x="677" y="43"/>
                      </a:lnTo>
                      <a:lnTo>
                        <a:pt x="690" y="86"/>
                      </a:lnTo>
                      <a:lnTo>
                        <a:pt x="776" y="101"/>
                      </a:lnTo>
                      <a:lnTo>
                        <a:pt x="806" y="43"/>
                      </a:lnTo>
                      <a:lnTo>
                        <a:pt x="892" y="72"/>
                      </a:lnTo>
                      <a:lnTo>
                        <a:pt x="907" y="158"/>
                      </a:lnTo>
                      <a:lnTo>
                        <a:pt x="935" y="187"/>
                      </a:lnTo>
                      <a:lnTo>
                        <a:pt x="978" y="201"/>
                      </a:lnTo>
                      <a:lnTo>
                        <a:pt x="1007" y="230"/>
                      </a:lnTo>
                      <a:lnTo>
                        <a:pt x="1007" y="360"/>
                      </a:lnTo>
                    </a:path>
                  </a:pathLst>
                </a:custGeom>
                <a:solidFill>
                  <a:srgbClr val="FFC000"/>
                </a:solidFill>
                <a:ln w="12700">
                  <a:solidFill>
                    <a:srgbClr val="000000"/>
                  </a:solidFill>
                  <a:prstDash val="solid"/>
                  <a:round/>
                  <a:headEnd/>
                  <a:tailEnd/>
                </a:ln>
              </p:spPr>
              <p:txBody>
                <a:bodyPr bIns="34638"/>
                <a:lstStyle/>
                <a:p>
                  <a:endParaRPr lang="ja-JP" altLang="en-US" sz="1732"/>
                </a:p>
              </p:txBody>
            </p:sp>
            <p:sp>
              <p:nvSpPr>
                <p:cNvPr id="23" name="Freeform 63">
                  <a:extLst>
                    <a:ext uri="{FF2B5EF4-FFF2-40B4-BE49-F238E27FC236}">
                      <a16:creationId xmlns:a16="http://schemas.microsoft.com/office/drawing/2014/main" id="{BD4A32B3-D775-450E-B134-DD1E6851BAA2}"/>
                    </a:ext>
                  </a:extLst>
                </p:cNvPr>
                <p:cNvSpPr>
                  <a:spLocks noChangeAspect="1"/>
                </p:cNvSpPr>
                <p:nvPr/>
              </p:nvSpPr>
              <p:spPr bwMode="auto">
                <a:xfrm>
                  <a:off x="3617913" y="2249488"/>
                  <a:ext cx="927100" cy="1093787"/>
                </a:xfrm>
                <a:custGeom>
                  <a:avLst/>
                  <a:gdLst>
                    <a:gd name="T0" fmla="*/ 2147483647 w 1008"/>
                    <a:gd name="T1" fmla="*/ 2147483647 h 1251"/>
                    <a:gd name="T2" fmla="*/ 2147483647 w 1008"/>
                    <a:gd name="T3" fmla="*/ 2147483647 h 1251"/>
                    <a:gd name="T4" fmla="*/ 2147483647 w 1008"/>
                    <a:gd name="T5" fmla="*/ 2147483647 h 1251"/>
                    <a:gd name="T6" fmla="*/ 2147483647 w 1008"/>
                    <a:gd name="T7" fmla="*/ 2147483647 h 1251"/>
                    <a:gd name="T8" fmla="*/ 2147483647 w 1008"/>
                    <a:gd name="T9" fmla="*/ 2147483647 h 1251"/>
                    <a:gd name="T10" fmla="*/ 2147483647 w 1008"/>
                    <a:gd name="T11" fmla="*/ 2147483647 h 1251"/>
                    <a:gd name="T12" fmla="*/ 2147483647 w 1008"/>
                    <a:gd name="T13" fmla="*/ 2147483647 h 1251"/>
                    <a:gd name="T14" fmla="*/ 2147483647 w 1008"/>
                    <a:gd name="T15" fmla="*/ 2147483647 h 1251"/>
                    <a:gd name="T16" fmla="*/ 2147483647 w 1008"/>
                    <a:gd name="T17" fmla="*/ 2147483647 h 1251"/>
                    <a:gd name="T18" fmla="*/ 2147483647 w 1008"/>
                    <a:gd name="T19" fmla="*/ 2147483647 h 1251"/>
                    <a:gd name="T20" fmla="*/ 0 w 1008"/>
                    <a:gd name="T21" fmla="*/ 2147483647 h 1251"/>
                    <a:gd name="T22" fmla="*/ 2147483647 w 1008"/>
                    <a:gd name="T23" fmla="*/ 2147483647 h 1251"/>
                    <a:gd name="T24" fmla="*/ 2147483647 w 1008"/>
                    <a:gd name="T25" fmla="*/ 2147483647 h 1251"/>
                    <a:gd name="T26" fmla="*/ 2147483647 w 1008"/>
                    <a:gd name="T27" fmla="*/ 2147483647 h 1251"/>
                    <a:gd name="T28" fmla="*/ 2147483647 w 1008"/>
                    <a:gd name="T29" fmla="*/ 2147483647 h 1251"/>
                    <a:gd name="T30" fmla="*/ 2147483647 w 1008"/>
                    <a:gd name="T31" fmla="*/ 2147483647 h 1251"/>
                    <a:gd name="T32" fmla="*/ 2147483647 w 1008"/>
                    <a:gd name="T33" fmla="*/ 2147483647 h 1251"/>
                    <a:gd name="T34" fmla="*/ 2147483647 w 1008"/>
                    <a:gd name="T35" fmla="*/ 2147483647 h 1251"/>
                    <a:gd name="T36" fmla="*/ 2147483647 w 1008"/>
                    <a:gd name="T37" fmla="*/ 2147483647 h 1251"/>
                    <a:gd name="T38" fmla="*/ 2147483647 w 1008"/>
                    <a:gd name="T39" fmla="*/ 0 h 1251"/>
                    <a:gd name="T40" fmla="*/ 2147483647 w 1008"/>
                    <a:gd name="T41" fmla="*/ 2147483647 h 1251"/>
                    <a:gd name="T42" fmla="*/ 2147483647 w 1008"/>
                    <a:gd name="T43" fmla="*/ 2147483647 h 1251"/>
                    <a:gd name="T44" fmla="*/ 2147483647 w 1008"/>
                    <a:gd name="T45" fmla="*/ 2147483647 h 1251"/>
                    <a:gd name="T46" fmla="*/ 2147483647 w 1008"/>
                    <a:gd name="T47" fmla="*/ 2147483647 h 1251"/>
                    <a:gd name="T48" fmla="*/ 2147483647 w 1008"/>
                    <a:gd name="T49" fmla="*/ 2147483647 h 1251"/>
                    <a:gd name="T50" fmla="*/ 2147483647 w 1008"/>
                    <a:gd name="T51" fmla="*/ 2147483647 h 1251"/>
                    <a:gd name="T52" fmla="*/ 2147483647 w 1008"/>
                    <a:gd name="T53" fmla="*/ 2147483647 h 1251"/>
                    <a:gd name="T54" fmla="*/ 2147483647 w 1008"/>
                    <a:gd name="T55" fmla="*/ 2147483647 h 1251"/>
                    <a:gd name="T56" fmla="*/ 2147483647 w 1008"/>
                    <a:gd name="T57" fmla="*/ 2147483647 h 1251"/>
                    <a:gd name="T58" fmla="*/ 2147483647 w 1008"/>
                    <a:gd name="T59" fmla="*/ 2147483647 h 1251"/>
                    <a:gd name="T60" fmla="*/ 2147483647 w 1008"/>
                    <a:gd name="T61" fmla="*/ 2147483647 h 1251"/>
                    <a:gd name="T62" fmla="*/ 2147483647 w 1008"/>
                    <a:gd name="T63" fmla="*/ 2147483647 h 1251"/>
                    <a:gd name="T64" fmla="*/ 2147483647 w 1008"/>
                    <a:gd name="T65" fmla="*/ 2147483647 h 1251"/>
                    <a:gd name="T66" fmla="*/ 2147483647 w 1008"/>
                    <a:gd name="T67" fmla="*/ 2147483647 h 1251"/>
                    <a:gd name="T68" fmla="*/ 2147483647 w 1008"/>
                    <a:gd name="T69" fmla="*/ 2147483647 h 1251"/>
                    <a:gd name="T70" fmla="*/ 2147483647 w 1008"/>
                    <a:gd name="T71" fmla="*/ 2147483647 h 1251"/>
                    <a:gd name="T72" fmla="*/ 2147483647 w 1008"/>
                    <a:gd name="T73" fmla="*/ 2147483647 h 1251"/>
                    <a:gd name="T74" fmla="*/ 2147483647 w 1008"/>
                    <a:gd name="T75" fmla="*/ 2147483647 h 1251"/>
                    <a:gd name="T76" fmla="*/ 2147483647 w 1008"/>
                    <a:gd name="T77" fmla="*/ 2147483647 h 1251"/>
                    <a:gd name="T78" fmla="*/ 2147483647 w 1008"/>
                    <a:gd name="T79" fmla="*/ 2147483647 h 1251"/>
                    <a:gd name="T80" fmla="*/ 2147483647 w 1008"/>
                    <a:gd name="T81" fmla="*/ 2147483647 h 1251"/>
                    <a:gd name="T82" fmla="*/ 2147483647 w 1008"/>
                    <a:gd name="T83" fmla="*/ 2147483647 h 1251"/>
                    <a:gd name="T84" fmla="*/ 2147483647 w 1008"/>
                    <a:gd name="T85" fmla="*/ 2147483647 h 1251"/>
                    <a:gd name="T86" fmla="*/ 2147483647 w 1008"/>
                    <a:gd name="T87" fmla="*/ 2147483647 h 1251"/>
                    <a:gd name="T88" fmla="*/ 2147483647 w 1008"/>
                    <a:gd name="T89" fmla="*/ 2147483647 h 1251"/>
                    <a:gd name="T90" fmla="*/ 2147483647 w 1008"/>
                    <a:gd name="T91" fmla="*/ 2147483647 h 1251"/>
                    <a:gd name="T92" fmla="*/ 2147483647 w 1008"/>
                    <a:gd name="T93" fmla="*/ 2147483647 h 1251"/>
                    <a:gd name="T94" fmla="*/ 2147483647 w 1008"/>
                    <a:gd name="T95" fmla="*/ 2147483647 h 1251"/>
                    <a:gd name="T96" fmla="*/ 2147483647 w 1008"/>
                    <a:gd name="T97" fmla="*/ 2147483647 h 1251"/>
                    <a:gd name="T98" fmla="*/ 2147483647 w 1008"/>
                    <a:gd name="T99" fmla="*/ 2147483647 h 1251"/>
                    <a:gd name="T100" fmla="*/ 2147483647 w 1008"/>
                    <a:gd name="T101" fmla="*/ 2147483647 h 1251"/>
                    <a:gd name="T102" fmla="*/ 2147483647 w 1008"/>
                    <a:gd name="T103" fmla="*/ 2147483647 h 1251"/>
                    <a:gd name="T104" fmla="*/ 2147483647 w 1008"/>
                    <a:gd name="T105" fmla="*/ 2147483647 h 12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08" h="1251">
                      <a:moveTo>
                        <a:pt x="131" y="1251"/>
                      </a:moveTo>
                      <a:lnTo>
                        <a:pt x="131" y="1035"/>
                      </a:lnTo>
                      <a:lnTo>
                        <a:pt x="131" y="964"/>
                      </a:lnTo>
                      <a:lnTo>
                        <a:pt x="116" y="934"/>
                      </a:lnTo>
                      <a:lnTo>
                        <a:pt x="159" y="777"/>
                      </a:lnTo>
                      <a:lnTo>
                        <a:pt x="187" y="704"/>
                      </a:lnTo>
                      <a:lnTo>
                        <a:pt x="187" y="589"/>
                      </a:lnTo>
                      <a:lnTo>
                        <a:pt x="159" y="546"/>
                      </a:lnTo>
                      <a:lnTo>
                        <a:pt x="116" y="532"/>
                      </a:lnTo>
                      <a:lnTo>
                        <a:pt x="43" y="431"/>
                      </a:lnTo>
                      <a:lnTo>
                        <a:pt x="0" y="446"/>
                      </a:lnTo>
                      <a:lnTo>
                        <a:pt x="15" y="359"/>
                      </a:lnTo>
                      <a:lnTo>
                        <a:pt x="58" y="259"/>
                      </a:lnTo>
                      <a:lnTo>
                        <a:pt x="101" y="187"/>
                      </a:lnTo>
                      <a:lnTo>
                        <a:pt x="131" y="215"/>
                      </a:lnTo>
                      <a:lnTo>
                        <a:pt x="174" y="187"/>
                      </a:lnTo>
                      <a:lnTo>
                        <a:pt x="187" y="115"/>
                      </a:lnTo>
                      <a:lnTo>
                        <a:pt x="230" y="100"/>
                      </a:lnTo>
                      <a:lnTo>
                        <a:pt x="260" y="28"/>
                      </a:lnTo>
                      <a:lnTo>
                        <a:pt x="318" y="0"/>
                      </a:lnTo>
                      <a:lnTo>
                        <a:pt x="361" y="72"/>
                      </a:lnTo>
                      <a:lnTo>
                        <a:pt x="389" y="115"/>
                      </a:lnTo>
                      <a:lnTo>
                        <a:pt x="460" y="143"/>
                      </a:lnTo>
                      <a:lnTo>
                        <a:pt x="389" y="259"/>
                      </a:lnTo>
                      <a:lnTo>
                        <a:pt x="389" y="316"/>
                      </a:lnTo>
                      <a:lnTo>
                        <a:pt x="447" y="431"/>
                      </a:lnTo>
                      <a:lnTo>
                        <a:pt x="490" y="431"/>
                      </a:lnTo>
                      <a:lnTo>
                        <a:pt x="533" y="388"/>
                      </a:lnTo>
                      <a:lnTo>
                        <a:pt x="604" y="402"/>
                      </a:lnTo>
                      <a:lnTo>
                        <a:pt x="648" y="489"/>
                      </a:lnTo>
                      <a:lnTo>
                        <a:pt x="720" y="402"/>
                      </a:lnTo>
                      <a:lnTo>
                        <a:pt x="806" y="402"/>
                      </a:lnTo>
                      <a:lnTo>
                        <a:pt x="778" y="460"/>
                      </a:lnTo>
                      <a:lnTo>
                        <a:pt x="778" y="503"/>
                      </a:lnTo>
                      <a:lnTo>
                        <a:pt x="907" y="575"/>
                      </a:lnTo>
                      <a:lnTo>
                        <a:pt x="878" y="604"/>
                      </a:lnTo>
                      <a:lnTo>
                        <a:pt x="950" y="690"/>
                      </a:lnTo>
                      <a:lnTo>
                        <a:pt x="979" y="676"/>
                      </a:lnTo>
                      <a:lnTo>
                        <a:pt x="1008" y="777"/>
                      </a:lnTo>
                      <a:lnTo>
                        <a:pt x="950" y="863"/>
                      </a:lnTo>
                      <a:lnTo>
                        <a:pt x="993" y="906"/>
                      </a:lnTo>
                      <a:lnTo>
                        <a:pt x="993" y="992"/>
                      </a:lnTo>
                      <a:lnTo>
                        <a:pt x="922" y="1007"/>
                      </a:lnTo>
                      <a:lnTo>
                        <a:pt x="864" y="978"/>
                      </a:lnTo>
                      <a:lnTo>
                        <a:pt x="791" y="978"/>
                      </a:lnTo>
                      <a:lnTo>
                        <a:pt x="705" y="934"/>
                      </a:lnTo>
                      <a:lnTo>
                        <a:pt x="648" y="934"/>
                      </a:lnTo>
                      <a:lnTo>
                        <a:pt x="591" y="992"/>
                      </a:lnTo>
                      <a:lnTo>
                        <a:pt x="548" y="1035"/>
                      </a:lnTo>
                      <a:lnTo>
                        <a:pt x="505" y="1121"/>
                      </a:lnTo>
                      <a:lnTo>
                        <a:pt x="389" y="1093"/>
                      </a:lnTo>
                      <a:lnTo>
                        <a:pt x="346" y="1093"/>
                      </a:lnTo>
                      <a:lnTo>
                        <a:pt x="131" y="1251"/>
                      </a:lnTo>
                    </a:path>
                  </a:pathLst>
                </a:custGeom>
                <a:solidFill>
                  <a:srgbClr val="FFC000"/>
                </a:solidFill>
                <a:ln w="12700">
                  <a:solidFill>
                    <a:srgbClr val="000000"/>
                  </a:solidFill>
                  <a:prstDash val="solid"/>
                  <a:round/>
                  <a:headEnd/>
                  <a:tailEnd/>
                </a:ln>
              </p:spPr>
              <p:txBody>
                <a:bodyPr bIns="34638"/>
                <a:lstStyle/>
                <a:p>
                  <a:endParaRPr lang="ja-JP" altLang="en-US" sz="1732"/>
                </a:p>
              </p:txBody>
            </p:sp>
            <p:sp>
              <p:nvSpPr>
                <p:cNvPr id="24" name="Freeform 64">
                  <a:extLst>
                    <a:ext uri="{FF2B5EF4-FFF2-40B4-BE49-F238E27FC236}">
                      <a16:creationId xmlns:a16="http://schemas.microsoft.com/office/drawing/2014/main" id="{FDB93186-2C5B-4EEE-905F-6095E34E196A}"/>
                    </a:ext>
                  </a:extLst>
                </p:cNvPr>
                <p:cNvSpPr>
                  <a:spLocks noChangeAspect="1"/>
                </p:cNvSpPr>
                <p:nvPr/>
              </p:nvSpPr>
              <p:spPr bwMode="auto">
                <a:xfrm>
                  <a:off x="3455988" y="2625725"/>
                  <a:ext cx="333375" cy="866775"/>
                </a:xfrm>
                <a:custGeom>
                  <a:avLst/>
                  <a:gdLst>
                    <a:gd name="T0" fmla="*/ 0 w 359"/>
                    <a:gd name="T1" fmla="*/ 2147483647 h 993"/>
                    <a:gd name="T2" fmla="*/ 2147483647 w 359"/>
                    <a:gd name="T3" fmla="*/ 2147483647 h 993"/>
                    <a:gd name="T4" fmla="*/ 2147483647 w 359"/>
                    <a:gd name="T5" fmla="*/ 2147483647 h 993"/>
                    <a:gd name="T6" fmla="*/ 2147483647 w 359"/>
                    <a:gd name="T7" fmla="*/ 2147483647 h 993"/>
                    <a:gd name="T8" fmla="*/ 2147483647 w 359"/>
                    <a:gd name="T9" fmla="*/ 0 h 993"/>
                    <a:gd name="T10" fmla="*/ 2147483647 w 359"/>
                    <a:gd name="T11" fmla="*/ 2147483647 h 993"/>
                    <a:gd name="T12" fmla="*/ 2147483647 w 359"/>
                    <a:gd name="T13" fmla="*/ 2147483647 h 993"/>
                    <a:gd name="T14" fmla="*/ 2147483647 w 359"/>
                    <a:gd name="T15" fmla="*/ 2147483647 h 993"/>
                    <a:gd name="T16" fmla="*/ 2147483647 w 359"/>
                    <a:gd name="T17" fmla="*/ 2147483647 h 993"/>
                    <a:gd name="T18" fmla="*/ 2147483647 w 359"/>
                    <a:gd name="T19" fmla="*/ 2147483647 h 993"/>
                    <a:gd name="T20" fmla="*/ 2147483647 w 359"/>
                    <a:gd name="T21" fmla="*/ 2147483647 h 993"/>
                    <a:gd name="T22" fmla="*/ 2147483647 w 359"/>
                    <a:gd name="T23" fmla="*/ 2147483647 h 993"/>
                    <a:gd name="T24" fmla="*/ 2147483647 w 359"/>
                    <a:gd name="T25" fmla="*/ 2147483647 h 993"/>
                    <a:gd name="T26" fmla="*/ 2147483647 w 359"/>
                    <a:gd name="T27" fmla="*/ 2147483647 h 993"/>
                    <a:gd name="T28" fmla="*/ 2147483647 w 359"/>
                    <a:gd name="T29" fmla="*/ 2147483647 h 993"/>
                    <a:gd name="T30" fmla="*/ 2147483647 w 359"/>
                    <a:gd name="T31" fmla="*/ 2147483647 h 993"/>
                    <a:gd name="T32" fmla="*/ 2147483647 w 359"/>
                    <a:gd name="T33" fmla="*/ 2147483647 h 993"/>
                    <a:gd name="T34" fmla="*/ 2147483647 w 359"/>
                    <a:gd name="T35" fmla="*/ 2147483647 h 993"/>
                    <a:gd name="T36" fmla="*/ 2147483647 w 359"/>
                    <a:gd name="T37" fmla="*/ 2147483647 h 993"/>
                    <a:gd name="T38" fmla="*/ 2147483647 w 359"/>
                    <a:gd name="T39" fmla="*/ 2147483647 h 993"/>
                    <a:gd name="T40" fmla="*/ 2147483647 w 359"/>
                    <a:gd name="T41" fmla="*/ 2147483647 h 993"/>
                    <a:gd name="T42" fmla="*/ 0 w 359"/>
                    <a:gd name="T43" fmla="*/ 2147483647 h 993"/>
                    <a:gd name="T44" fmla="*/ 2147483647 w 359"/>
                    <a:gd name="T45" fmla="*/ 2147483647 h 993"/>
                    <a:gd name="T46" fmla="*/ 2147483647 w 359"/>
                    <a:gd name="T47" fmla="*/ 2147483647 h 993"/>
                    <a:gd name="T48" fmla="*/ 0 w 359"/>
                    <a:gd name="T49" fmla="*/ 2147483647 h 9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9" h="993">
                      <a:moveTo>
                        <a:pt x="0" y="302"/>
                      </a:moveTo>
                      <a:lnTo>
                        <a:pt x="101" y="230"/>
                      </a:lnTo>
                      <a:lnTo>
                        <a:pt x="86" y="187"/>
                      </a:lnTo>
                      <a:lnTo>
                        <a:pt x="172" y="15"/>
                      </a:lnTo>
                      <a:lnTo>
                        <a:pt x="215" y="0"/>
                      </a:lnTo>
                      <a:lnTo>
                        <a:pt x="288" y="101"/>
                      </a:lnTo>
                      <a:lnTo>
                        <a:pt x="331" y="115"/>
                      </a:lnTo>
                      <a:lnTo>
                        <a:pt x="359" y="158"/>
                      </a:lnTo>
                      <a:lnTo>
                        <a:pt x="359" y="273"/>
                      </a:lnTo>
                      <a:lnTo>
                        <a:pt x="331" y="346"/>
                      </a:lnTo>
                      <a:lnTo>
                        <a:pt x="316" y="403"/>
                      </a:lnTo>
                      <a:lnTo>
                        <a:pt x="288" y="503"/>
                      </a:lnTo>
                      <a:lnTo>
                        <a:pt x="303" y="533"/>
                      </a:lnTo>
                      <a:lnTo>
                        <a:pt x="303" y="820"/>
                      </a:lnTo>
                      <a:lnTo>
                        <a:pt x="245" y="892"/>
                      </a:lnTo>
                      <a:lnTo>
                        <a:pt x="215" y="993"/>
                      </a:lnTo>
                      <a:lnTo>
                        <a:pt x="172" y="950"/>
                      </a:lnTo>
                      <a:lnTo>
                        <a:pt x="144" y="877"/>
                      </a:lnTo>
                      <a:lnTo>
                        <a:pt x="116" y="863"/>
                      </a:lnTo>
                      <a:lnTo>
                        <a:pt x="58" y="892"/>
                      </a:lnTo>
                      <a:lnTo>
                        <a:pt x="58" y="820"/>
                      </a:lnTo>
                      <a:lnTo>
                        <a:pt x="0" y="647"/>
                      </a:lnTo>
                      <a:lnTo>
                        <a:pt x="58" y="533"/>
                      </a:lnTo>
                      <a:lnTo>
                        <a:pt x="58" y="446"/>
                      </a:lnTo>
                      <a:lnTo>
                        <a:pt x="0" y="302"/>
                      </a:lnTo>
                    </a:path>
                  </a:pathLst>
                </a:custGeom>
                <a:solidFill>
                  <a:srgbClr val="FFC000"/>
                </a:solidFill>
                <a:ln w="12700">
                  <a:solidFill>
                    <a:srgbClr val="000000"/>
                  </a:solidFill>
                  <a:prstDash val="solid"/>
                  <a:round/>
                  <a:headEnd/>
                  <a:tailEnd/>
                </a:ln>
              </p:spPr>
              <p:txBody>
                <a:bodyPr bIns="34638"/>
                <a:lstStyle/>
                <a:p>
                  <a:endParaRPr lang="ja-JP" altLang="en-US" sz="1732"/>
                </a:p>
              </p:txBody>
            </p:sp>
            <p:sp>
              <p:nvSpPr>
                <p:cNvPr id="25" name="Freeform 65">
                  <a:extLst>
                    <a:ext uri="{FF2B5EF4-FFF2-40B4-BE49-F238E27FC236}">
                      <a16:creationId xmlns:a16="http://schemas.microsoft.com/office/drawing/2014/main" id="{E094980A-FE24-45C0-9111-F40951DB07E2}"/>
                    </a:ext>
                  </a:extLst>
                </p:cNvPr>
                <p:cNvSpPr>
                  <a:spLocks noChangeAspect="1"/>
                </p:cNvSpPr>
                <p:nvPr/>
              </p:nvSpPr>
              <p:spPr bwMode="auto">
                <a:xfrm>
                  <a:off x="4121150" y="2033588"/>
                  <a:ext cx="1035050" cy="1560512"/>
                </a:xfrm>
                <a:custGeom>
                  <a:avLst/>
                  <a:gdLst>
                    <a:gd name="T0" fmla="*/ 2147483647 w 1121"/>
                    <a:gd name="T1" fmla="*/ 2147483647 h 1783"/>
                    <a:gd name="T2" fmla="*/ 2147483647 w 1121"/>
                    <a:gd name="T3" fmla="*/ 2147483647 h 1783"/>
                    <a:gd name="T4" fmla="*/ 2147483647 w 1121"/>
                    <a:gd name="T5" fmla="*/ 2147483647 h 1783"/>
                    <a:gd name="T6" fmla="*/ 2147483647 w 1121"/>
                    <a:gd name="T7" fmla="*/ 2147483647 h 1783"/>
                    <a:gd name="T8" fmla="*/ 2147483647 w 1121"/>
                    <a:gd name="T9" fmla="*/ 2147483647 h 1783"/>
                    <a:gd name="T10" fmla="*/ 2147483647 w 1121"/>
                    <a:gd name="T11" fmla="*/ 2147483647 h 1783"/>
                    <a:gd name="T12" fmla="*/ 2147483647 w 1121"/>
                    <a:gd name="T13" fmla="*/ 2147483647 h 1783"/>
                    <a:gd name="T14" fmla="*/ 2147483647 w 1121"/>
                    <a:gd name="T15" fmla="*/ 2147483647 h 1783"/>
                    <a:gd name="T16" fmla="*/ 2147483647 w 1121"/>
                    <a:gd name="T17" fmla="*/ 2147483647 h 1783"/>
                    <a:gd name="T18" fmla="*/ 2147483647 w 1121"/>
                    <a:gd name="T19" fmla="*/ 2147483647 h 1783"/>
                    <a:gd name="T20" fmla="*/ 2147483647 w 1121"/>
                    <a:gd name="T21" fmla="*/ 2147483647 h 1783"/>
                    <a:gd name="T22" fmla="*/ 2147483647 w 1121"/>
                    <a:gd name="T23" fmla="*/ 2147483647 h 1783"/>
                    <a:gd name="T24" fmla="*/ 2147483647 w 1121"/>
                    <a:gd name="T25" fmla="*/ 2147483647 h 1783"/>
                    <a:gd name="T26" fmla="*/ 2147483647 w 1121"/>
                    <a:gd name="T27" fmla="*/ 2147483647 h 1783"/>
                    <a:gd name="T28" fmla="*/ 2147483647 w 1121"/>
                    <a:gd name="T29" fmla="*/ 2147483647 h 1783"/>
                    <a:gd name="T30" fmla="*/ 2147483647 w 1121"/>
                    <a:gd name="T31" fmla="*/ 2147483647 h 1783"/>
                    <a:gd name="T32" fmla="*/ 2147483647 w 1121"/>
                    <a:gd name="T33" fmla="*/ 2147483647 h 1783"/>
                    <a:gd name="T34" fmla="*/ 2147483647 w 1121"/>
                    <a:gd name="T35" fmla="*/ 2147483647 h 1783"/>
                    <a:gd name="T36" fmla="*/ 2147483647 w 1121"/>
                    <a:gd name="T37" fmla="*/ 2147483647 h 1783"/>
                    <a:gd name="T38" fmla="*/ 2147483647 w 1121"/>
                    <a:gd name="T39" fmla="*/ 2147483647 h 1783"/>
                    <a:gd name="T40" fmla="*/ 2147483647 w 1121"/>
                    <a:gd name="T41" fmla="*/ 2147483647 h 1783"/>
                    <a:gd name="T42" fmla="*/ 2147483647 w 1121"/>
                    <a:gd name="T43" fmla="*/ 2147483647 h 1783"/>
                    <a:gd name="T44" fmla="*/ 2147483647 w 1121"/>
                    <a:gd name="T45" fmla="*/ 2147483647 h 1783"/>
                    <a:gd name="T46" fmla="*/ 2147483647 w 1121"/>
                    <a:gd name="T47" fmla="*/ 2147483647 h 1783"/>
                    <a:gd name="T48" fmla="*/ 2147483647 w 1121"/>
                    <a:gd name="T49" fmla="*/ 2147483647 h 1783"/>
                    <a:gd name="T50" fmla="*/ 2147483647 w 1121"/>
                    <a:gd name="T51" fmla="*/ 2147483647 h 1783"/>
                    <a:gd name="T52" fmla="*/ 2147483647 w 1121"/>
                    <a:gd name="T53" fmla="*/ 2147483647 h 1783"/>
                    <a:gd name="T54" fmla="*/ 2147483647 w 1121"/>
                    <a:gd name="T55" fmla="*/ 2147483647 h 1783"/>
                    <a:gd name="T56" fmla="*/ 2147483647 w 1121"/>
                    <a:gd name="T57" fmla="*/ 2147483647 h 1783"/>
                    <a:gd name="T58" fmla="*/ 2147483647 w 1121"/>
                    <a:gd name="T59" fmla="*/ 2147483647 h 1783"/>
                    <a:gd name="T60" fmla="*/ 2147483647 w 1121"/>
                    <a:gd name="T61" fmla="*/ 2147483647 h 1783"/>
                    <a:gd name="T62" fmla="*/ 2147483647 w 1121"/>
                    <a:gd name="T63" fmla="*/ 2147483647 h 1783"/>
                    <a:gd name="T64" fmla="*/ 2147483647 w 1121"/>
                    <a:gd name="T65" fmla="*/ 2147483647 h 17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1" h="1783">
                      <a:moveTo>
                        <a:pt x="733" y="158"/>
                      </a:moveTo>
                      <a:lnTo>
                        <a:pt x="762" y="202"/>
                      </a:lnTo>
                      <a:lnTo>
                        <a:pt x="747" y="302"/>
                      </a:lnTo>
                      <a:lnTo>
                        <a:pt x="690" y="360"/>
                      </a:lnTo>
                      <a:lnTo>
                        <a:pt x="718" y="403"/>
                      </a:lnTo>
                      <a:lnTo>
                        <a:pt x="718" y="460"/>
                      </a:lnTo>
                      <a:lnTo>
                        <a:pt x="690" y="489"/>
                      </a:lnTo>
                      <a:lnTo>
                        <a:pt x="747" y="561"/>
                      </a:lnTo>
                      <a:lnTo>
                        <a:pt x="690" y="676"/>
                      </a:lnTo>
                      <a:lnTo>
                        <a:pt x="690" y="705"/>
                      </a:lnTo>
                      <a:lnTo>
                        <a:pt x="733" y="748"/>
                      </a:lnTo>
                      <a:lnTo>
                        <a:pt x="733" y="806"/>
                      </a:lnTo>
                      <a:lnTo>
                        <a:pt x="718" y="863"/>
                      </a:lnTo>
                      <a:lnTo>
                        <a:pt x="762" y="935"/>
                      </a:lnTo>
                      <a:lnTo>
                        <a:pt x="891" y="992"/>
                      </a:lnTo>
                      <a:lnTo>
                        <a:pt x="934" y="1079"/>
                      </a:lnTo>
                      <a:lnTo>
                        <a:pt x="920" y="1165"/>
                      </a:lnTo>
                      <a:lnTo>
                        <a:pt x="949" y="1252"/>
                      </a:lnTo>
                      <a:lnTo>
                        <a:pt x="992" y="1252"/>
                      </a:lnTo>
                      <a:lnTo>
                        <a:pt x="1006" y="1280"/>
                      </a:lnTo>
                      <a:lnTo>
                        <a:pt x="1064" y="1295"/>
                      </a:lnTo>
                      <a:lnTo>
                        <a:pt x="1064" y="1323"/>
                      </a:lnTo>
                      <a:lnTo>
                        <a:pt x="1121" y="1323"/>
                      </a:lnTo>
                      <a:lnTo>
                        <a:pt x="1121" y="1352"/>
                      </a:lnTo>
                      <a:lnTo>
                        <a:pt x="1049" y="1396"/>
                      </a:lnTo>
                      <a:lnTo>
                        <a:pt x="1035" y="1482"/>
                      </a:lnTo>
                      <a:lnTo>
                        <a:pt x="791" y="1726"/>
                      </a:lnTo>
                      <a:lnTo>
                        <a:pt x="733" y="1783"/>
                      </a:lnTo>
                      <a:lnTo>
                        <a:pt x="704" y="1783"/>
                      </a:lnTo>
                      <a:lnTo>
                        <a:pt x="718" y="1726"/>
                      </a:lnTo>
                      <a:lnTo>
                        <a:pt x="675" y="1697"/>
                      </a:lnTo>
                      <a:lnTo>
                        <a:pt x="647" y="1626"/>
                      </a:lnTo>
                      <a:lnTo>
                        <a:pt x="618" y="1654"/>
                      </a:lnTo>
                      <a:lnTo>
                        <a:pt x="561" y="1626"/>
                      </a:lnTo>
                      <a:lnTo>
                        <a:pt x="604" y="1496"/>
                      </a:lnTo>
                      <a:lnTo>
                        <a:pt x="517" y="1396"/>
                      </a:lnTo>
                      <a:lnTo>
                        <a:pt x="488" y="1396"/>
                      </a:lnTo>
                      <a:lnTo>
                        <a:pt x="374" y="1252"/>
                      </a:lnTo>
                      <a:lnTo>
                        <a:pt x="445" y="1237"/>
                      </a:lnTo>
                      <a:lnTo>
                        <a:pt x="445" y="1151"/>
                      </a:lnTo>
                      <a:lnTo>
                        <a:pt x="402" y="1108"/>
                      </a:lnTo>
                      <a:lnTo>
                        <a:pt x="460" y="1022"/>
                      </a:lnTo>
                      <a:lnTo>
                        <a:pt x="431" y="921"/>
                      </a:lnTo>
                      <a:lnTo>
                        <a:pt x="402" y="935"/>
                      </a:lnTo>
                      <a:lnTo>
                        <a:pt x="330" y="849"/>
                      </a:lnTo>
                      <a:lnTo>
                        <a:pt x="359" y="820"/>
                      </a:lnTo>
                      <a:lnTo>
                        <a:pt x="230" y="748"/>
                      </a:lnTo>
                      <a:lnTo>
                        <a:pt x="230" y="705"/>
                      </a:lnTo>
                      <a:lnTo>
                        <a:pt x="258" y="647"/>
                      </a:lnTo>
                      <a:lnTo>
                        <a:pt x="172" y="647"/>
                      </a:lnTo>
                      <a:lnTo>
                        <a:pt x="100" y="734"/>
                      </a:lnTo>
                      <a:lnTo>
                        <a:pt x="56" y="647"/>
                      </a:lnTo>
                      <a:lnTo>
                        <a:pt x="0" y="633"/>
                      </a:lnTo>
                      <a:lnTo>
                        <a:pt x="13" y="575"/>
                      </a:lnTo>
                      <a:lnTo>
                        <a:pt x="56" y="561"/>
                      </a:lnTo>
                      <a:lnTo>
                        <a:pt x="56" y="532"/>
                      </a:lnTo>
                      <a:lnTo>
                        <a:pt x="100" y="403"/>
                      </a:lnTo>
                      <a:lnTo>
                        <a:pt x="230" y="317"/>
                      </a:lnTo>
                      <a:lnTo>
                        <a:pt x="230" y="245"/>
                      </a:lnTo>
                      <a:lnTo>
                        <a:pt x="287" y="130"/>
                      </a:lnTo>
                      <a:lnTo>
                        <a:pt x="287" y="0"/>
                      </a:lnTo>
                      <a:lnTo>
                        <a:pt x="417" y="29"/>
                      </a:lnTo>
                      <a:lnTo>
                        <a:pt x="402" y="115"/>
                      </a:lnTo>
                      <a:lnTo>
                        <a:pt x="460" y="173"/>
                      </a:lnTo>
                      <a:lnTo>
                        <a:pt x="531" y="158"/>
                      </a:lnTo>
                      <a:lnTo>
                        <a:pt x="733" y="158"/>
                      </a:lnTo>
                    </a:path>
                  </a:pathLst>
                </a:custGeom>
                <a:solidFill>
                  <a:srgbClr val="F7633B"/>
                </a:solidFill>
                <a:ln w="12700">
                  <a:solidFill>
                    <a:srgbClr val="000000"/>
                  </a:solidFill>
                  <a:prstDash val="solid"/>
                  <a:round/>
                  <a:headEnd/>
                  <a:tailEnd/>
                </a:ln>
              </p:spPr>
              <p:txBody>
                <a:bodyPr bIns="34638"/>
                <a:lstStyle/>
                <a:p>
                  <a:endParaRPr lang="ja-JP" altLang="en-US" sz="1732"/>
                </a:p>
              </p:txBody>
            </p:sp>
            <p:sp>
              <p:nvSpPr>
                <p:cNvPr id="26" name="Freeform 66">
                  <a:extLst>
                    <a:ext uri="{FF2B5EF4-FFF2-40B4-BE49-F238E27FC236}">
                      <a16:creationId xmlns:a16="http://schemas.microsoft.com/office/drawing/2014/main" id="{6E3B89AC-54D8-4329-BDB8-1A55FDE5F1EB}"/>
                    </a:ext>
                  </a:extLst>
                </p:cNvPr>
                <p:cNvSpPr>
                  <a:spLocks noChangeAspect="1"/>
                </p:cNvSpPr>
                <p:nvPr/>
              </p:nvSpPr>
              <p:spPr bwMode="auto">
                <a:xfrm>
                  <a:off x="4759325" y="1517650"/>
                  <a:ext cx="968375" cy="2089150"/>
                </a:xfrm>
                <a:custGeom>
                  <a:avLst/>
                  <a:gdLst>
                    <a:gd name="T0" fmla="*/ 2147483647 w 610"/>
                    <a:gd name="T1" fmla="*/ 2147483647 h 1316"/>
                    <a:gd name="T2" fmla="*/ 2147483647 w 610"/>
                    <a:gd name="T3" fmla="*/ 2147483647 h 1316"/>
                    <a:gd name="T4" fmla="*/ 2147483647 w 610"/>
                    <a:gd name="T5" fmla="*/ 2147483647 h 1316"/>
                    <a:gd name="T6" fmla="*/ 2147483647 w 610"/>
                    <a:gd name="T7" fmla="*/ 2147483647 h 1316"/>
                    <a:gd name="T8" fmla="*/ 2147483647 w 610"/>
                    <a:gd name="T9" fmla="*/ 2147483647 h 1316"/>
                    <a:gd name="T10" fmla="*/ 2147483647 w 610"/>
                    <a:gd name="T11" fmla="*/ 2147483647 h 1316"/>
                    <a:gd name="T12" fmla="*/ 2147483647 w 610"/>
                    <a:gd name="T13" fmla="*/ 2147483647 h 1316"/>
                    <a:gd name="T14" fmla="*/ 2147483647 w 610"/>
                    <a:gd name="T15" fmla="*/ 2147483647 h 1316"/>
                    <a:gd name="T16" fmla="*/ 2147483647 w 610"/>
                    <a:gd name="T17" fmla="*/ 2147483647 h 1316"/>
                    <a:gd name="T18" fmla="*/ 2147483647 w 610"/>
                    <a:gd name="T19" fmla="*/ 2147483647 h 1316"/>
                    <a:gd name="T20" fmla="*/ 2147483647 w 610"/>
                    <a:gd name="T21" fmla="*/ 2147483647 h 1316"/>
                    <a:gd name="T22" fmla="*/ 2147483647 w 610"/>
                    <a:gd name="T23" fmla="*/ 2147483647 h 1316"/>
                    <a:gd name="T24" fmla="*/ 2147483647 w 610"/>
                    <a:gd name="T25" fmla="*/ 2147483647 h 1316"/>
                    <a:gd name="T26" fmla="*/ 2147483647 w 610"/>
                    <a:gd name="T27" fmla="*/ 2147483647 h 1316"/>
                    <a:gd name="T28" fmla="*/ 2147483647 w 610"/>
                    <a:gd name="T29" fmla="*/ 2147483647 h 1316"/>
                    <a:gd name="T30" fmla="*/ 2147483647 w 610"/>
                    <a:gd name="T31" fmla="*/ 2147483647 h 1316"/>
                    <a:gd name="T32" fmla="*/ 2147483647 w 610"/>
                    <a:gd name="T33" fmla="*/ 2147483647 h 1316"/>
                    <a:gd name="T34" fmla="*/ 2147483647 w 610"/>
                    <a:gd name="T35" fmla="*/ 2147483647 h 1316"/>
                    <a:gd name="T36" fmla="*/ 2147483647 w 610"/>
                    <a:gd name="T37" fmla="*/ 2147483647 h 1316"/>
                    <a:gd name="T38" fmla="*/ 2147483647 w 610"/>
                    <a:gd name="T39" fmla="*/ 2147483647 h 1316"/>
                    <a:gd name="T40" fmla="*/ 2147483647 w 610"/>
                    <a:gd name="T41" fmla="*/ 2147483647 h 1316"/>
                    <a:gd name="T42" fmla="*/ 2147483647 w 610"/>
                    <a:gd name="T43" fmla="*/ 2147483647 h 1316"/>
                    <a:gd name="T44" fmla="*/ 2147483647 w 610"/>
                    <a:gd name="T45" fmla="*/ 2147483647 h 1316"/>
                    <a:gd name="T46" fmla="*/ 2147483647 w 610"/>
                    <a:gd name="T47" fmla="*/ 2147483647 h 1316"/>
                    <a:gd name="T48" fmla="*/ 2147483647 w 610"/>
                    <a:gd name="T49" fmla="*/ 2147483647 h 1316"/>
                    <a:gd name="T50" fmla="*/ 2147483647 w 610"/>
                    <a:gd name="T51" fmla="*/ 2147483647 h 1316"/>
                    <a:gd name="T52" fmla="*/ 0 w 610"/>
                    <a:gd name="T53" fmla="*/ 2147483647 h 1316"/>
                    <a:gd name="T54" fmla="*/ 2147483647 w 610"/>
                    <a:gd name="T55" fmla="*/ 2147483647 h 1316"/>
                    <a:gd name="T56" fmla="*/ 2147483647 w 610"/>
                    <a:gd name="T57" fmla="*/ 2147483647 h 1316"/>
                    <a:gd name="T58" fmla="*/ 0 w 610"/>
                    <a:gd name="T59" fmla="*/ 2147483647 h 1316"/>
                    <a:gd name="T60" fmla="*/ 2147483647 w 610"/>
                    <a:gd name="T61" fmla="*/ 2147483647 h 1316"/>
                    <a:gd name="T62" fmla="*/ 2147483647 w 610"/>
                    <a:gd name="T63" fmla="*/ 2147483647 h 1316"/>
                    <a:gd name="T64" fmla="*/ 2147483647 w 610"/>
                    <a:gd name="T65" fmla="*/ 2147483647 h 1316"/>
                    <a:gd name="T66" fmla="*/ 2147483647 w 610"/>
                    <a:gd name="T67" fmla="*/ 2147483647 h 1316"/>
                    <a:gd name="T68" fmla="*/ 2147483647 w 610"/>
                    <a:gd name="T69" fmla="*/ 2147483647 h 1316"/>
                    <a:gd name="T70" fmla="*/ 2147483647 w 610"/>
                    <a:gd name="T71" fmla="*/ 2147483647 h 1316"/>
                    <a:gd name="T72" fmla="*/ 2147483647 w 610"/>
                    <a:gd name="T73" fmla="*/ 2147483647 h 1316"/>
                    <a:gd name="T74" fmla="*/ 2147483647 w 610"/>
                    <a:gd name="T75" fmla="*/ 2147483647 h 1316"/>
                    <a:gd name="T76" fmla="*/ 2147483647 w 610"/>
                    <a:gd name="T77" fmla="*/ 2147483647 h 1316"/>
                    <a:gd name="T78" fmla="*/ 2147483647 w 610"/>
                    <a:gd name="T79" fmla="*/ 0 h 1316"/>
                    <a:gd name="T80" fmla="*/ 2147483647 w 610"/>
                    <a:gd name="T81" fmla="*/ 2147483647 h 1316"/>
                    <a:gd name="T82" fmla="*/ 2147483647 w 610"/>
                    <a:gd name="T83" fmla="*/ 2147483647 h 1316"/>
                    <a:gd name="T84" fmla="*/ 2147483647 w 610"/>
                    <a:gd name="T85" fmla="*/ 2147483647 h 13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10" h="1316">
                      <a:moveTo>
                        <a:pt x="301" y="238"/>
                      </a:moveTo>
                      <a:lnTo>
                        <a:pt x="234" y="269"/>
                      </a:lnTo>
                      <a:lnTo>
                        <a:pt x="200" y="333"/>
                      </a:lnTo>
                      <a:lnTo>
                        <a:pt x="292" y="309"/>
                      </a:lnTo>
                      <a:lnTo>
                        <a:pt x="309" y="285"/>
                      </a:lnTo>
                      <a:lnTo>
                        <a:pt x="359" y="277"/>
                      </a:lnTo>
                      <a:lnTo>
                        <a:pt x="343" y="348"/>
                      </a:lnTo>
                      <a:lnTo>
                        <a:pt x="368" y="348"/>
                      </a:lnTo>
                      <a:lnTo>
                        <a:pt x="351" y="396"/>
                      </a:lnTo>
                      <a:lnTo>
                        <a:pt x="351" y="460"/>
                      </a:lnTo>
                      <a:lnTo>
                        <a:pt x="401" y="452"/>
                      </a:lnTo>
                      <a:lnTo>
                        <a:pt x="401" y="484"/>
                      </a:lnTo>
                      <a:lnTo>
                        <a:pt x="384" y="507"/>
                      </a:lnTo>
                      <a:lnTo>
                        <a:pt x="393" y="555"/>
                      </a:lnTo>
                      <a:lnTo>
                        <a:pt x="410" y="571"/>
                      </a:lnTo>
                      <a:lnTo>
                        <a:pt x="435" y="571"/>
                      </a:lnTo>
                      <a:lnTo>
                        <a:pt x="468" y="618"/>
                      </a:lnTo>
                      <a:lnTo>
                        <a:pt x="460" y="650"/>
                      </a:lnTo>
                      <a:lnTo>
                        <a:pt x="485" y="681"/>
                      </a:lnTo>
                      <a:lnTo>
                        <a:pt x="543" y="713"/>
                      </a:lnTo>
                      <a:lnTo>
                        <a:pt x="610" y="729"/>
                      </a:lnTo>
                      <a:lnTo>
                        <a:pt x="585" y="809"/>
                      </a:lnTo>
                      <a:lnTo>
                        <a:pt x="551" y="824"/>
                      </a:lnTo>
                      <a:lnTo>
                        <a:pt x="510" y="848"/>
                      </a:lnTo>
                      <a:lnTo>
                        <a:pt x="493" y="872"/>
                      </a:lnTo>
                      <a:lnTo>
                        <a:pt x="493" y="943"/>
                      </a:lnTo>
                      <a:lnTo>
                        <a:pt x="476" y="983"/>
                      </a:lnTo>
                      <a:lnTo>
                        <a:pt x="468" y="1023"/>
                      </a:lnTo>
                      <a:lnTo>
                        <a:pt x="443" y="1054"/>
                      </a:lnTo>
                      <a:lnTo>
                        <a:pt x="368" y="1086"/>
                      </a:lnTo>
                      <a:lnTo>
                        <a:pt x="309" y="1165"/>
                      </a:lnTo>
                      <a:lnTo>
                        <a:pt x="292" y="1237"/>
                      </a:lnTo>
                      <a:lnTo>
                        <a:pt x="259" y="1260"/>
                      </a:lnTo>
                      <a:lnTo>
                        <a:pt x="217" y="1316"/>
                      </a:lnTo>
                      <a:lnTo>
                        <a:pt x="200" y="1269"/>
                      </a:lnTo>
                      <a:lnTo>
                        <a:pt x="200" y="1181"/>
                      </a:lnTo>
                      <a:lnTo>
                        <a:pt x="167" y="1173"/>
                      </a:lnTo>
                      <a:lnTo>
                        <a:pt x="200" y="1142"/>
                      </a:lnTo>
                      <a:lnTo>
                        <a:pt x="209" y="1094"/>
                      </a:lnTo>
                      <a:lnTo>
                        <a:pt x="250" y="1070"/>
                      </a:lnTo>
                      <a:lnTo>
                        <a:pt x="250" y="1054"/>
                      </a:lnTo>
                      <a:lnTo>
                        <a:pt x="217" y="1054"/>
                      </a:lnTo>
                      <a:lnTo>
                        <a:pt x="217" y="1039"/>
                      </a:lnTo>
                      <a:lnTo>
                        <a:pt x="184" y="1030"/>
                      </a:lnTo>
                      <a:lnTo>
                        <a:pt x="175" y="1015"/>
                      </a:lnTo>
                      <a:lnTo>
                        <a:pt x="150" y="1015"/>
                      </a:lnTo>
                      <a:lnTo>
                        <a:pt x="134" y="967"/>
                      </a:lnTo>
                      <a:lnTo>
                        <a:pt x="142" y="920"/>
                      </a:lnTo>
                      <a:lnTo>
                        <a:pt x="117" y="872"/>
                      </a:lnTo>
                      <a:lnTo>
                        <a:pt x="42" y="840"/>
                      </a:lnTo>
                      <a:lnTo>
                        <a:pt x="16" y="801"/>
                      </a:lnTo>
                      <a:lnTo>
                        <a:pt x="25" y="761"/>
                      </a:lnTo>
                      <a:lnTo>
                        <a:pt x="25" y="737"/>
                      </a:lnTo>
                      <a:lnTo>
                        <a:pt x="0" y="713"/>
                      </a:lnTo>
                      <a:lnTo>
                        <a:pt x="0" y="697"/>
                      </a:lnTo>
                      <a:lnTo>
                        <a:pt x="33" y="634"/>
                      </a:lnTo>
                      <a:lnTo>
                        <a:pt x="0" y="594"/>
                      </a:lnTo>
                      <a:lnTo>
                        <a:pt x="16" y="578"/>
                      </a:lnTo>
                      <a:lnTo>
                        <a:pt x="16" y="547"/>
                      </a:lnTo>
                      <a:lnTo>
                        <a:pt x="0" y="523"/>
                      </a:lnTo>
                      <a:lnTo>
                        <a:pt x="33" y="491"/>
                      </a:lnTo>
                      <a:lnTo>
                        <a:pt x="42" y="436"/>
                      </a:lnTo>
                      <a:lnTo>
                        <a:pt x="42" y="412"/>
                      </a:lnTo>
                      <a:lnTo>
                        <a:pt x="84" y="380"/>
                      </a:lnTo>
                      <a:lnTo>
                        <a:pt x="109" y="348"/>
                      </a:lnTo>
                      <a:lnTo>
                        <a:pt x="125" y="269"/>
                      </a:lnTo>
                      <a:lnTo>
                        <a:pt x="80" y="249"/>
                      </a:lnTo>
                      <a:lnTo>
                        <a:pt x="68" y="273"/>
                      </a:lnTo>
                      <a:lnTo>
                        <a:pt x="50" y="269"/>
                      </a:lnTo>
                      <a:lnTo>
                        <a:pt x="67" y="238"/>
                      </a:lnTo>
                      <a:lnTo>
                        <a:pt x="50" y="230"/>
                      </a:lnTo>
                      <a:lnTo>
                        <a:pt x="38" y="255"/>
                      </a:lnTo>
                      <a:lnTo>
                        <a:pt x="22" y="249"/>
                      </a:lnTo>
                      <a:lnTo>
                        <a:pt x="42" y="214"/>
                      </a:lnTo>
                      <a:lnTo>
                        <a:pt x="42" y="151"/>
                      </a:lnTo>
                      <a:lnTo>
                        <a:pt x="150" y="119"/>
                      </a:lnTo>
                      <a:lnTo>
                        <a:pt x="150" y="95"/>
                      </a:lnTo>
                      <a:lnTo>
                        <a:pt x="125" y="87"/>
                      </a:lnTo>
                      <a:lnTo>
                        <a:pt x="117" y="31"/>
                      </a:lnTo>
                      <a:lnTo>
                        <a:pt x="192" y="0"/>
                      </a:lnTo>
                      <a:lnTo>
                        <a:pt x="225" y="55"/>
                      </a:lnTo>
                      <a:lnTo>
                        <a:pt x="242" y="31"/>
                      </a:lnTo>
                      <a:lnTo>
                        <a:pt x="318" y="31"/>
                      </a:lnTo>
                      <a:lnTo>
                        <a:pt x="359" y="95"/>
                      </a:lnTo>
                      <a:lnTo>
                        <a:pt x="334" y="174"/>
                      </a:lnTo>
                      <a:lnTo>
                        <a:pt x="301" y="238"/>
                      </a:lnTo>
                    </a:path>
                  </a:pathLst>
                </a:custGeom>
                <a:solidFill>
                  <a:srgbClr val="F7633B"/>
                </a:solidFill>
                <a:ln w="12700">
                  <a:solidFill>
                    <a:srgbClr val="000000"/>
                  </a:solidFill>
                  <a:prstDash val="solid"/>
                  <a:round/>
                  <a:headEnd/>
                  <a:tailEnd/>
                </a:ln>
              </p:spPr>
              <p:txBody>
                <a:bodyPr bIns="34638"/>
                <a:lstStyle/>
                <a:p>
                  <a:endParaRPr lang="ja-JP" altLang="en-US" sz="1732"/>
                </a:p>
              </p:txBody>
            </p:sp>
            <p:sp>
              <p:nvSpPr>
                <p:cNvPr id="27" name="Freeform 67">
                  <a:extLst>
                    <a:ext uri="{FF2B5EF4-FFF2-40B4-BE49-F238E27FC236}">
                      <a16:creationId xmlns:a16="http://schemas.microsoft.com/office/drawing/2014/main" id="{241BD11A-32F1-47AF-A1EE-EF7C47352BDC}"/>
                    </a:ext>
                  </a:extLst>
                </p:cNvPr>
                <p:cNvSpPr>
                  <a:spLocks noChangeAspect="1"/>
                </p:cNvSpPr>
                <p:nvPr/>
              </p:nvSpPr>
              <p:spPr bwMode="auto">
                <a:xfrm>
                  <a:off x="5302250" y="1958975"/>
                  <a:ext cx="504825" cy="717550"/>
                </a:xfrm>
                <a:custGeom>
                  <a:avLst/>
                  <a:gdLst>
                    <a:gd name="T0" fmla="*/ 2147483647 w 546"/>
                    <a:gd name="T1" fmla="*/ 2147483647 h 820"/>
                    <a:gd name="T2" fmla="*/ 2147483647 w 546"/>
                    <a:gd name="T3" fmla="*/ 2147483647 h 820"/>
                    <a:gd name="T4" fmla="*/ 0 w 546"/>
                    <a:gd name="T5" fmla="*/ 2147483647 h 820"/>
                    <a:gd name="T6" fmla="*/ 2147483647 w 546"/>
                    <a:gd name="T7" fmla="*/ 0 h 820"/>
                    <a:gd name="T8" fmla="*/ 2147483647 w 546"/>
                    <a:gd name="T9" fmla="*/ 2147483647 h 820"/>
                    <a:gd name="T10" fmla="*/ 2147483647 w 546"/>
                    <a:gd name="T11" fmla="*/ 2147483647 h 820"/>
                    <a:gd name="T12" fmla="*/ 2147483647 w 546"/>
                    <a:gd name="T13" fmla="*/ 2147483647 h 820"/>
                    <a:gd name="T14" fmla="*/ 2147483647 w 546"/>
                    <a:gd name="T15" fmla="*/ 2147483647 h 820"/>
                    <a:gd name="T16" fmla="*/ 2147483647 w 546"/>
                    <a:gd name="T17" fmla="*/ 2147483647 h 820"/>
                    <a:gd name="T18" fmla="*/ 2147483647 w 546"/>
                    <a:gd name="T19" fmla="*/ 2147483647 h 820"/>
                    <a:gd name="T20" fmla="*/ 2147483647 w 546"/>
                    <a:gd name="T21" fmla="*/ 2147483647 h 820"/>
                    <a:gd name="T22" fmla="*/ 2147483647 w 546"/>
                    <a:gd name="T23" fmla="*/ 2147483647 h 820"/>
                    <a:gd name="T24" fmla="*/ 2147483647 w 546"/>
                    <a:gd name="T25" fmla="*/ 2147483647 h 820"/>
                    <a:gd name="T26" fmla="*/ 2147483647 w 546"/>
                    <a:gd name="T27" fmla="*/ 2147483647 h 820"/>
                    <a:gd name="T28" fmla="*/ 2147483647 w 546"/>
                    <a:gd name="T29" fmla="*/ 2147483647 h 820"/>
                    <a:gd name="T30" fmla="*/ 2147483647 w 546"/>
                    <a:gd name="T31" fmla="*/ 2147483647 h 820"/>
                    <a:gd name="T32" fmla="*/ 2147483647 w 546"/>
                    <a:gd name="T33" fmla="*/ 2147483647 h 820"/>
                    <a:gd name="T34" fmla="*/ 2147483647 w 546"/>
                    <a:gd name="T35" fmla="*/ 2147483647 h 820"/>
                    <a:gd name="T36" fmla="*/ 2147483647 w 546"/>
                    <a:gd name="T37" fmla="*/ 2147483647 h 820"/>
                    <a:gd name="T38" fmla="*/ 2147483647 w 546"/>
                    <a:gd name="T39" fmla="*/ 2147483647 h 820"/>
                    <a:gd name="T40" fmla="*/ 2147483647 w 546"/>
                    <a:gd name="T41" fmla="*/ 2147483647 h 820"/>
                    <a:gd name="T42" fmla="*/ 2147483647 w 546"/>
                    <a:gd name="T43" fmla="*/ 2147483647 h 820"/>
                    <a:gd name="T44" fmla="*/ 2147483647 w 546"/>
                    <a:gd name="T45" fmla="*/ 2147483647 h 820"/>
                    <a:gd name="T46" fmla="*/ 2147483647 w 546"/>
                    <a:gd name="T47" fmla="*/ 2147483647 h 820"/>
                    <a:gd name="T48" fmla="*/ 2147483647 w 546"/>
                    <a:gd name="T49" fmla="*/ 2147483647 h 820"/>
                    <a:gd name="T50" fmla="*/ 2147483647 w 546"/>
                    <a:gd name="T51" fmla="*/ 2147483647 h 820"/>
                    <a:gd name="T52" fmla="*/ 2147483647 w 546"/>
                    <a:gd name="T53" fmla="*/ 2147483647 h 820"/>
                    <a:gd name="T54" fmla="*/ 2147483647 w 546"/>
                    <a:gd name="T55" fmla="*/ 2147483647 h 820"/>
                    <a:gd name="T56" fmla="*/ 2147483647 w 546"/>
                    <a:gd name="T57" fmla="*/ 2147483647 h 8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46" h="820">
                      <a:moveTo>
                        <a:pt x="14" y="216"/>
                      </a:moveTo>
                      <a:lnTo>
                        <a:pt x="43" y="129"/>
                      </a:lnTo>
                      <a:lnTo>
                        <a:pt x="0" y="129"/>
                      </a:lnTo>
                      <a:lnTo>
                        <a:pt x="28" y="0"/>
                      </a:lnTo>
                      <a:lnTo>
                        <a:pt x="129" y="43"/>
                      </a:lnTo>
                      <a:lnTo>
                        <a:pt x="230" y="158"/>
                      </a:lnTo>
                      <a:lnTo>
                        <a:pt x="273" y="230"/>
                      </a:lnTo>
                      <a:lnTo>
                        <a:pt x="215" y="230"/>
                      </a:lnTo>
                      <a:lnTo>
                        <a:pt x="215" y="302"/>
                      </a:lnTo>
                      <a:lnTo>
                        <a:pt x="288" y="331"/>
                      </a:lnTo>
                      <a:lnTo>
                        <a:pt x="345" y="374"/>
                      </a:lnTo>
                      <a:lnTo>
                        <a:pt x="402" y="374"/>
                      </a:lnTo>
                      <a:lnTo>
                        <a:pt x="503" y="460"/>
                      </a:lnTo>
                      <a:lnTo>
                        <a:pt x="518" y="561"/>
                      </a:lnTo>
                      <a:lnTo>
                        <a:pt x="546" y="618"/>
                      </a:lnTo>
                      <a:lnTo>
                        <a:pt x="518" y="733"/>
                      </a:lnTo>
                      <a:lnTo>
                        <a:pt x="460" y="820"/>
                      </a:lnTo>
                      <a:lnTo>
                        <a:pt x="345" y="791"/>
                      </a:lnTo>
                      <a:lnTo>
                        <a:pt x="244" y="733"/>
                      </a:lnTo>
                      <a:lnTo>
                        <a:pt x="201" y="676"/>
                      </a:lnTo>
                      <a:lnTo>
                        <a:pt x="215" y="618"/>
                      </a:lnTo>
                      <a:lnTo>
                        <a:pt x="158" y="532"/>
                      </a:lnTo>
                      <a:lnTo>
                        <a:pt x="115" y="532"/>
                      </a:lnTo>
                      <a:lnTo>
                        <a:pt x="86" y="503"/>
                      </a:lnTo>
                      <a:lnTo>
                        <a:pt x="71" y="417"/>
                      </a:lnTo>
                      <a:lnTo>
                        <a:pt x="100" y="374"/>
                      </a:lnTo>
                      <a:lnTo>
                        <a:pt x="100" y="316"/>
                      </a:lnTo>
                      <a:lnTo>
                        <a:pt x="14" y="331"/>
                      </a:lnTo>
                      <a:lnTo>
                        <a:pt x="14" y="216"/>
                      </a:lnTo>
                    </a:path>
                  </a:pathLst>
                </a:custGeom>
                <a:solidFill>
                  <a:srgbClr val="F7633B"/>
                </a:solidFill>
                <a:ln w="12700">
                  <a:solidFill>
                    <a:srgbClr val="000000"/>
                  </a:solidFill>
                  <a:prstDash val="solid"/>
                  <a:round/>
                  <a:headEnd/>
                  <a:tailEnd/>
                </a:ln>
              </p:spPr>
              <p:txBody>
                <a:bodyPr bIns="34638"/>
                <a:lstStyle/>
                <a:p>
                  <a:endParaRPr lang="ja-JP" altLang="en-US" sz="1732"/>
                </a:p>
              </p:txBody>
            </p:sp>
            <p:sp>
              <p:nvSpPr>
                <p:cNvPr id="28" name="Freeform 68">
                  <a:extLst>
                    <a:ext uri="{FF2B5EF4-FFF2-40B4-BE49-F238E27FC236}">
                      <a16:creationId xmlns:a16="http://schemas.microsoft.com/office/drawing/2014/main" id="{14E4F3AF-9128-463D-81FD-849CE429A5BA}"/>
                    </a:ext>
                  </a:extLst>
                </p:cNvPr>
                <p:cNvSpPr>
                  <a:spLocks noChangeAspect="1"/>
                </p:cNvSpPr>
                <p:nvPr/>
              </p:nvSpPr>
              <p:spPr bwMode="auto">
                <a:xfrm>
                  <a:off x="5222875" y="2600325"/>
                  <a:ext cx="1155700" cy="1057275"/>
                </a:xfrm>
                <a:custGeom>
                  <a:avLst/>
                  <a:gdLst>
                    <a:gd name="T0" fmla="*/ 2147483647 w 1252"/>
                    <a:gd name="T1" fmla="*/ 2147483647 h 1209"/>
                    <a:gd name="T2" fmla="*/ 2147483647 w 1252"/>
                    <a:gd name="T3" fmla="*/ 2147483647 h 1209"/>
                    <a:gd name="T4" fmla="*/ 2147483647 w 1252"/>
                    <a:gd name="T5" fmla="*/ 2147483647 h 1209"/>
                    <a:gd name="T6" fmla="*/ 2147483647 w 1252"/>
                    <a:gd name="T7" fmla="*/ 2147483647 h 1209"/>
                    <a:gd name="T8" fmla="*/ 2147483647 w 1252"/>
                    <a:gd name="T9" fmla="*/ 0 h 1209"/>
                    <a:gd name="T10" fmla="*/ 2147483647 w 1252"/>
                    <a:gd name="T11" fmla="*/ 2147483647 h 1209"/>
                    <a:gd name="T12" fmla="*/ 2147483647 w 1252"/>
                    <a:gd name="T13" fmla="*/ 2147483647 h 1209"/>
                    <a:gd name="T14" fmla="*/ 2147483647 w 1252"/>
                    <a:gd name="T15" fmla="*/ 2147483647 h 1209"/>
                    <a:gd name="T16" fmla="*/ 2147483647 w 1252"/>
                    <a:gd name="T17" fmla="*/ 2147483647 h 1209"/>
                    <a:gd name="T18" fmla="*/ 2147483647 w 1252"/>
                    <a:gd name="T19" fmla="*/ 2147483647 h 1209"/>
                    <a:gd name="T20" fmla="*/ 2147483647 w 1252"/>
                    <a:gd name="T21" fmla="*/ 2147483647 h 1209"/>
                    <a:gd name="T22" fmla="*/ 2147483647 w 1252"/>
                    <a:gd name="T23" fmla="*/ 2147483647 h 1209"/>
                    <a:gd name="T24" fmla="*/ 2147483647 w 1252"/>
                    <a:gd name="T25" fmla="*/ 2147483647 h 1209"/>
                    <a:gd name="T26" fmla="*/ 2147483647 w 1252"/>
                    <a:gd name="T27" fmla="*/ 2147483647 h 1209"/>
                    <a:gd name="T28" fmla="*/ 2147483647 w 1252"/>
                    <a:gd name="T29" fmla="*/ 2147483647 h 1209"/>
                    <a:gd name="T30" fmla="*/ 2147483647 w 1252"/>
                    <a:gd name="T31" fmla="*/ 2147483647 h 1209"/>
                    <a:gd name="T32" fmla="*/ 2147483647 w 1252"/>
                    <a:gd name="T33" fmla="*/ 2147483647 h 1209"/>
                    <a:gd name="T34" fmla="*/ 2147483647 w 1252"/>
                    <a:gd name="T35" fmla="*/ 2147483647 h 1209"/>
                    <a:gd name="T36" fmla="*/ 2147483647 w 1252"/>
                    <a:gd name="T37" fmla="*/ 2147483647 h 1209"/>
                    <a:gd name="T38" fmla="*/ 2147483647 w 1252"/>
                    <a:gd name="T39" fmla="*/ 2147483647 h 1209"/>
                    <a:gd name="T40" fmla="*/ 2147483647 w 1252"/>
                    <a:gd name="T41" fmla="*/ 2147483647 h 1209"/>
                    <a:gd name="T42" fmla="*/ 2147483647 w 1252"/>
                    <a:gd name="T43" fmla="*/ 2147483647 h 1209"/>
                    <a:gd name="T44" fmla="*/ 2147483647 w 1252"/>
                    <a:gd name="T45" fmla="*/ 2147483647 h 1209"/>
                    <a:gd name="T46" fmla="*/ 2147483647 w 1252"/>
                    <a:gd name="T47" fmla="*/ 2147483647 h 1209"/>
                    <a:gd name="T48" fmla="*/ 2147483647 w 1252"/>
                    <a:gd name="T49" fmla="*/ 2147483647 h 1209"/>
                    <a:gd name="T50" fmla="*/ 2147483647 w 1252"/>
                    <a:gd name="T51" fmla="*/ 2147483647 h 1209"/>
                    <a:gd name="T52" fmla="*/ 2147483647 w 1252"/>
                    <a:gd name="T53" fmla="*/ 2147483647 h 1209"/>
                    <a:gd name="T54" fmla="*/ 2147483647 w 1252"/>
                    <a:gd name="T55" fmla="*/ 2147483647 h 1209"/>
                    <a:gd name="T56" fmla="*/ 2147483647 w 1252"/>
                    <a:gd name="T57" fmla="*/ 2147483647 h 1209"/>
                    <a:gd name="T58" fmla="*/ 2147483647 w 1252"/>
                    <a:gd name="T59" fmla="*/ 2147483647 h 1209"/>
                    <a:gd name="T60" fmla="*/ 2147483647 w 1252"/>
                    <a:gd name="T61" fmla="*/ 2147483647 h 1209"/>
                    <a:gd name="T62" fmla="*/ 2147483647 w 1252"/>
                    <a:gd name="T63" fmla="*/ 2147483647 h 1209"/>
                    <a:gd name="T64" fmla="*/ 2147483647 w 1252"/>
                    <a:gd name="T65" fmla="*/ 2147483647 h 1209"/>
                    <a:gd name="T66" fmla="*/ 2147483647 w 1252"/>
                    <a:gd name="T67" fmla="*/ 2147483647 h 1209"/>
                    <a:gd name="T68" fmla="*/ 2147483647 w 1252"/>
                    <a:gd name="T69" fmla="*/ 2147483647 h 1209"/>
                    <a:gd name="T70" fmla="*/ 2147483647 w 1252"/>
                    <a:gd name="T71" fmla="*/ 2147483647 h 1209"/>
                    <a:gd name="T72" fmla="*/ 0 w 1252"/>
                    <a:gd name="T73" fmla="*/ 2147483647 h 1209"/>
                    <a:gd name="T74" fmla="*/ 2147483647 w 1252"/>
                    <a:gd name="T75" fmla="*/ 2147483647 h 1209"/>
                    <a:gd name="T76" fmla="*/ 2147483647 w 1252"/>
                    <a:gd name="T77" fmla="*/ 2147483647 h 1209"/>
                    <a:gd name="T78" fmla="*/ 2147483647 w 1252"/>
                    <a:gd name="T79" fmla="*/ 2147483647 h 1209"/>
                    <a:gd name="T80" fmla="*/ 2147483647 w 1252"/>
                    <a:gd name="T81" fmla="*/ 2147483647 h 1209"/>
                    <a:gd name="T82" fmla="*/ 2147483647 w 1252"/>
                    <a:gd name="T83" fmla="*/ 2147483647 h 1209"/>
                    <a:gd name="T84" fmla="*/ 2147483647 w 1252"/>
                    <a:gd name="T85" fmla="*/ 2147483647 h 1209"/>
                    <a:gd name="T86" fmla="*/ 2147483647 w 1252"/>
                    <a:gd name="T87" fmla="*/ 2147483647 h 12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52" h="1209">
                      <a:moveTo>
                        <a:pt x="345" y="345"/>
                      </a:moveTo>
                      <a:lnTo>
                        <a:pt x="375" y="302"/>
                      </a:lnTo>
                      <a:lnTo>
                        <a:pt x="504" y="231"/>
                      </a:lnTo>
                      <a:lnTo>
                        <a:pt x="547" y="87"/>
                      </a:lnTo>
                      <a:lnTo>
                        <a:pt x="605" y="0"/>
                      </a:lnTo>
                      <a:lnTo>
                        <a:pt x="662" y="58"/>
                      </a:lnTo>
                      <a:lnTo>
                        <a:pt x="734" y="72"/>
                      </a:lnTo>
                      <a:lnTo>
                        <a:pt x="762" y="274"/>
                      </a:lnTo>
                      <a:lnTo>
                        <a:pt x="835" y="259"/>
                      </a:lnTo>
                      <a:lnTo>
                        <a:pt x="921" y="302"/>
                      </a:lnTo>
                      <a:lnTo>
                        <a:pt x="936" y="375"/>
                      </a:lnTo>
                      <a:lnTo>
                        <a:pt x="1050" y="590"/>
                      </a:lnTo>
                      <a:lnTo>
                        <a:pt x="1123" y="619"/>
                      </a:lnTo>
                      <a:lnTo>
                        <a:pt x="1166" y="719"/>
                      </a:lnTo>
                      <a:lnTo>
                        <a:pt x="1252" y="863"/>
                      </a:lnTo>
                      <a:lnTo>
                        <a:pt x="1252" y="921"/>
                      </a:lnTo>
                      <a:lnTo>
                        <a:pt x="1209" y="1022"/>
                      </a:lnTo>
                      <a:lnTo>
                        <a:pt x="1179" y="1093"/>
                      </a:lnTo>
                      <a:lnTo>
                        <a:pt x="1065" y="1209"/>
                      </a:lnTo>
                      <a:lnTo>
                        <a:pt x="1007" y="1209"/>
                      </a:lnTo>
                      <a:lnTo>
                        <a:pt x="964" y="1166"/>
                      </a:lnTo>
                      <a:lnTo>
                        <a:pt x="936" y="1166"/>
                      </a:lnTo>
                      <a:lnTo>
                        <a:pt x="979" y="1079"/>
                      </a:lnTo>
                      <a:lnTo>
                        <a:pt x="936" y="964"/>
                      </a:lnTo>
                      <a:lnTo>
                        <a:pt x="850" y="921"/>
                      </a:lnTo>
                      <a:lnTo>
                        <a:pt x="619" y="921"/>
                      </a:lnTo>
                      <a:lnTo>
                        <a:pt x="619" y="892"/>
                      </a:lnTo>
                      <a:lnTo>
                        <a:pt x="519" y="936"/>
                      </a:lnTo>
                      <a:lnTo>
                        <a:pt x="475" y="936"/>
                      </a:lnTo>
                      <a:lnTo>
                        <a:pt x="575" y="1166"/>
                      </a:lnTo>
                      <a:lnTo>
                        <a:pt x="345" y="1209"/>
                      </a:lnTo>
                      <a:lnTo>
                        <a:pt x="317" y="1151"/>
                      </a:lnTo>
                      <a:lnTo>
                        <a:pt x="317" y="1093"/>
                      </a:lnTo>
                      <a:lnTo>
                        <a:pt x="259" y="1065"/>
                      </a:lnTo>
                      <a:lnTo>
                        <a:pt x="173" y="1065"/>
                      </a:lnTo>
                      <a:lnTo>
                        <a:pt x="173" y="1007"/>
                      </a:lnTo>
                      <a:lnTo>
                        <a:pt x="0" y="1007"/>
                      </a:lnTo>
                      <a:lnTo>
                        <a:pt x="29" y="878"/>
                      </a:lnTo>
                      <a:lnTo>
                        <a:pt x="130" y="734"/>
                      </a:lnTo>
                      <a:lnTo>
                        <a:pt x="259" y="676"/>
                      </a:lnTo>
                      <a:lnTo>
                        <a:pt x="302" y="619"/>
                      </a:lnTo>
                      <a:lnTo>
                        <a:pt x="317" y="547"/>
                      </a:lnTo>
                      <a:lnTo>
                        <a:pt x="345" y="475"/>
                      </a:lnTo>
                      <a:lnTo>
                        <a:pt x="345" y="345"/>
                      </a:lnTo>
                    </a:path>
                  </a:pathLst>
                </a:custGeom>
                <a:solidFill>
                  <a:srgbClr val="00B0F0"/>
                </a:solidFill>
                <a:ln w="12700">
                  <a:solidFill>
                    <a:srgbClr val="000000"/>
                  </a:solidFill>
                  <a:prstDash val="solid"/>
                  <a:round/>
                  <a:headEnd/>
                  <a:tailEnd/>
                </a:ln>
              </p:spPr>
              <p:txBody>
                <a:bodyPr bIns="34638"/>
                <a:lstStyle/>
                <a:p>
                  <a:endParaRPr lang="ja-JP" altLang="en-US" sz="1732"/>
                </a:p>
              </p:txBody>
            </p:sp>
            <p:sp>
              <p:nvSpPr>
                <p:cNvPr id="29" name="Freeform 69">
                  <a:extLst>
                    <a:ext uri="{FF2B5EF4-FFF2-40B4-BE49-F238E27FC236}">
                      <a16:creationId xmlns:a16="http://schemas.microsoft.com/office/drawing/2014/main" id="{5C273E76-3DED-48F3-BF73-23369C4527FC}"/>
                    </a:ext>
                  </a:extLst>
                </p:cNvPr>
                <p:cNvSpPr>
                  <a:spLocks noChangeAspect="1"/>
                </p:cNvSpPr>
                <p:nvPr/>
              </p:nvSpPr>
              <p:spPr bwMode="auto">
                <a:xfrm>
                  <a:off x="3656013" y="3114675"/>
                  <a:ext cx="598487" cy="969963"/>
                </a:xfrm>
                <a:custGeom>
                  <a:avLst/>
                  <a:gdLst>
                    <a:gd name="T0" fmla="*/ 2147483647 w 377"/>
                    <a:gd name="T1" fmla="*/ 2147483647 h 611"/>
                    <a:gd name="T2" fmla="*/ 2147483647 w 377"/>
                    <a:gd name="T3" fmla="*/ 2147483647 h 611"/>
                    <a:gd name="T4" fmla="*/ 2147483647 w 377"/>
                    <a:gd name="T5" fmla="*/ 2147483647 h 611"/>
                    <a:gd name="T6" fmla="*/ 2147483647 w 377"/>
                    <a:gd name="T7" fmla="*/ 2147483647 h 611"/>
                    <a:gd name="T8" fmla="*/ 2147483647 w 377"/>
                    <a:gd name="T9" fmla="*/ 0 h 611"/>
                    <a:gd name="T10" fmla="*/ 2147483647 w 377"/>
                    <a:gd name="T11" fmla="*/ 2147483647 h 611"/>
                    <a:gd name="T12" fmla="*/ 2147483647 w 377"/>
                    <a:gd name="T13" fmla="*/ 2147483647 h 611"/>
                    <a:gd name="T14" fmla="*/ 2147483647 w 377"/>
                    <a:gd name="T15" fmla="*/ 2147483647 h 611"/>
                    <a:gd name="T16" fmla="*/ 2147483647 w 377"/>
                    <a:gd name="T17" fmla="*/ 2147483647 h 611"/>
                    <a:gd name="T18" fmla="*/ 2147483647 w 377"/>
                    <a:gd name="T19" fmla="*/ 2147483647 h 611"/>
                    <a:gd name="T20" fmla="*/ 2147483647 w 377"/>
                    <a:gd name="T21" fmla="*/ 2147483647 h 611"/>
                    <a:gd name="T22" fmla="*/ 2147483647 w 377"/>
                    <a:gd name="T23" fmla="*/ 2147483647 h 611"/>
                    <a:gd name="T24" fmla="*/ 2147483647 w 377"/>
                    <a:gd name="T25" fmla="*/ 2147483647 h 611"/>
                    <a:gd name="T26" fmla="*/ 2147483647 w 377"/>
                    <a:gd name="T27" fmla="*/ 2147483647 h 611"/>
                    <a:gd name="T28" fmla="*/ 2147483647 w 377"/>
                    <a:gd name="T29" fmla="*/ 2147483647 h 611"/>
                    <a:gd name="T30" fmla="*/ 2147483647 w 377"/>
                    <a:gd name="T31" fmla="*/ 2147483647 h 611"/>
                    <a:gd name="T32" fmla="*/ 2147483647 w 377"/>
                    <a:gd name="T33" fmla="*/ 2147483647 h 611"/>
                    <a:gd name="T34" fmla="*/ 2147483647 w 377"/>
                    <a:gd name="T35" fmla="*/ 2147483647 h 611"/>
                    <a:gd name="T36" fmla="*/ 2147483647 w 377"/>
                    <a:gd name="T37" fmla="*/ 2147483647 h 611"/>
                    <a:gd name="T38" fmla="*/ 2147483647 w 377"/>
                    <a:gd name="T39" fmla="*/ 2147483647 h 611"/>
                    <a:gd name="T40" fmla="*/ 2147483647 w 377"/>
                    <a:gd name="T41" fmla="*/ 2147483647 h 611"/>
                    <a:gd name="T42" fmla="*/ 2147483647 w 377"/>
                    <a:gd name="T43" fmla="*/ 2147483647 h 611"/>
                    <a:gd name="T44" fmla="*/ 2147483647 w 377"/>
                    <a:gd name="T45" fmla="*/ 2147483647 h 611"/>
                    <a:gd name="T46" fmla="*/ 2147483647 w 377"/>
                    <a:gd name="T47" fmla="*/ 2147483647 h 611"/>
                    <a:gd name="T48" fmla="*/ 2147483647 w 377"/>
                    <a:gd name="T49" fmla="*/ 2147483647 h 611"/>
                    <a:gd name="T50" fmla="*/ 2147483647 w 377"/>
                    <a:gd name="T51" fmla="*/ 2147483647 h 611"/>
                    <a:gd name="T52" fmla="*/ 0 w 377"/>
                    <a:gd name="T53" fmla="*/ 2147483647 h 611"/>
                    <a:gd name="T54" fmla="*/ 2147483647 w 377"/>
                    <a:gd name="T55" fmla="*/ 2147483647 h 611"/>
                    <a:gd name="T56" fmla="*/ 2147483647 w 377"/>
                    <a:gd name="T57" fmla="*/ 2147483647 h 611"/>
                    <a:gd name="T58" fmla="*/ 2147483647 w 377"/>
                    <a:gd name="T59" fmla="*/ 2147483647 h 6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77" h="611">
                      <a:moveTo>
                        <a:pt x="176" y="56"/>
                      </a:moveTo>
                      <a:lnTo>
                        <a:pt x="210" y="56"/>
                      </a:lnTo>
                      <a:lnTo>
                        <a:pt x="268" y="71"/>
                      </a:lnTo>
                      <a:lnTo>
                        <a:pt x="293" y="24"/>
                      </a:lnTo>
                      <a:lnTo>
                        <a:pt x="318" y="0"/>
                      </a:lnTo>
                      <a:lnTo>
                        <a:pt x="377" y="79"/>
                      </a:lnTo>
                      <a:lnTo>
                        <a:pt x="360" y="127"/>
                      </a:lnTo>
                      <a:lnTo>
                        <a:pt x="368" y="167"/>
                      </a:lnTo>
                      <a:lnTo>
                        <a:pt x="326" y="198"/>
                      </a:lnTo>
                      <a:lnTo>
                        <a:pt x="301" y="286"/>
                      </a:lnTo>
                      <a:lnTo>
                        <a:pt x="318" y="310"/>
                      </a:lnTo>
                      <a:lnTo>
                        <a:pt x="310" y="349"/>
                      </a:lnTo>
                      <a:lnTo>
                        <a:pt x="276" y="397"/>
                      </a:lnTo>
                      <a:lnTo>
                        <a:pt x="276" y="501"/>
                      </a:lnTo>
                      <a:lnTo>
                        <a:pt x="242" y="548"/>
                      </a:lnTo>
                      <a:lnTo>
                        <a:pt x="217" y="580"/>
                      </a:lnTo>
                      <a:lnTo>
                        <a:pt x="167" y="611"/>
                      </a:lnTo>
                      <a:lnTo>
                        <a:pt x="109" y="611"/>
                      </a:lnTo>
                      <a:lnTo>
                        <a:pt x="97" y="575"/>
                      </a:lnTo>
                      <a:lnTo>
                        <a:pt x="87" y="519"/>
                      </a:lnTo>
                      <a:lnTo>
                        <a:pt x="83" y="467"/>
                      </a:lnTo>
                      <a:lnTo>
                        <a:pt x="67" y="469"/>
                      </a:lnTo>
                      <a:lnTo>
                        <a:pt x="57" y="399"/>
                      </a:lnTo>
                      <a:lnTo>
                        <a:pt x="41" y="417"/>
                      </a:lnTo>
                      <a:lnTo>
                        <a:pt x="33" y="359"/>
                      </a:lnTo>
                      <a:lnTo>
                        <a:pt x="13" y="361"/>
                      </a:lnTo>
                      <a:lnTo>
                        <a:pt x="0" y="238"/>
                      </a:lnTo>
                      <a:lnTo>
                        <a:pt x="17" y="183"/>
                      </a:lnTo>
                      <a:lnTo>
                        <a:pt x="51" y="143"/>
                      </a:lnTo>
                      <a:lnTo>
                        <a:pt x="176" y="56"/>
                      </a:lnTo>
                    </a:path>
                  </a:pathLst>
                </a:custGeom>
                <a:solidFill>
                  <a:srgbClr val="FFC000"/>
                </a:solidFill>
                <a:ln w="12700">
                  <a:solidFill>
                    <a:srgbClr val="000000"/>
                  </a:solidFill>
                  <a:prstDash val="solid"/>
                  <a:round/>
                  <a:headEnd/>
                  <a:tailEnd/>
                </a:ln>
              </p:spPr>
              <p:txBody>
                <a:bodyPr bIns="34638"/>
                <a:lstStyle/>
                <a:p>
                  <a:endParaRPr lang="ja-JP" altLang="en-US" sz="1732"/>
                </a:p>
              </p:txBody>
            </p:sp>
            <p:sp>
              <p:nvSpPr>
                <p:cNvPr id="30" name="Freeform 71">
                  <a:extLst>
                    <a:ext uri="{FF2B5EF4-FFF2-40B4-BE49-F238E27FC236}">
                      <a16:creationId xmlns:a16="http://schemas.microsoft.com/office/drawing/2014/main" id="{64AE6816-CC01-464C-A2BC-C535989EF66F}"/>
                    </a:ext>
                  </a:extLst>
                </p:cNvPr>
                <p:cNvSpPr>
                  <a:spLocks noChangeAspect="1"/>
                </p:cNvSpPr>
                <p:nvPr/>
              </p:nvSpPr>
              <p:spPr bwMode="auto">
                <a:xfrm>
                  <a:off x="5621338" y="3381375"/>
                  <a:ext cx="504825" cy="577850"/>
                </a:xfrm>
                <a:custGeom>
                  <a:avLst/>
                  <a:gdLst>
                    <a:gd name="T0" fmla="*/ 2147483647 w 547"/>
                    <a:gd name="T1" fmla="*/ 2147483647 h 661"/>
                    <a:gd name="T2" fmla="*/ 2147483647 w 547"/>
                    <a:gd name="T3" fmla="*/ 2147483647 h 661"/>
                    <a:gd name="T4" fmla="*/ 2147483647 w 547"/>
                    <a:gd name="T5" fmla="*/ 2147483647 h 661"/>
                    <a:gd name="T6" fmla="*/ 2147483647 w 547"/>
                    <a:gd name="T7" fmla="*/ 2147483647 h 661"/>
                    <a:gd name="T8" fmla="*/ 2147483647 w 547"/>
                    <a:gd name="T9" fmla="*/ 2147483647 h 661"/>
                    <a:gd name="T10" fmla="*/ 2147483647 w 547"/>
                    <a:gd name="T11" fmla="*/ 2147483647 h 661"/>
                    <a:gd name="T12" fmla="*/ 2147483647 w 547"/>
                    <a:gd name="T13" fmla="*/ 2147483647 h 661"/>
                    <a:gd name="T14" fmla="*/ 2147483647 w 547"/>
                    <a:gd name="T15" fmla="*/ 2147483647 h 661"/>
                    <a:gd name="T16" fmla="*/ 2147483647 w 547"/>
                    <a:gd name="T17" fmla="*/ 2147483647 h 661"/>
                    <a:gd name="T18" fmla="*/ 2147483647 w 547"/>
                    <a:gd name="T19" fmla="*/ 2147483647 h 661"/>
                    <a:gd name="T20" fmla="*/ 2147483647 w 547"/>
                    <a:gd name="T21" fmla="*/ 2147483647 h 661"/>
                    <a:gd name="T22" fmla="*/ 2147483647 w 547"/>
                    <a:gd name="T23" fmla="*/ 2147483647 h 661"/>
                    <a:gd name="T24" fmla="*/ 2147483647 w 547"/>
                    <a:gd name="T25" fmla="*/ 2147483647 h 661"/>
                    <a:gd name="T26" fmla="*/ 2147483647 w 547"/>
                    <a:gd name="T27" fmla="*/ 2147483647 h 661"/>
                    <a:gd name="T28" fmla="*/ 2147483647 w 547"/>
                    <a:gd name="T29" fmla="*/ 2147483647 h 661"/>
                    <a:gd name="T30" fmla="*/ 2147483647 w 547"/>
                    <a:gd name="T31" fmla="*/ 2147483647 h 661"/>
                    <a:gd name="T32" fmla="*/ 2147483647 w 547"/>
                    <a:gd name="T33" fmla="*/ 2147483647 h 661"/>
                    <a:gd name="T34" fmla="*/ 0 w 547"/>
                    <a:gd name="T35" fmla="*/ 2147483647 h 661"/>
                    <a:gd name="T36" fmla="*/ 2147483647 w 547"/>
                    <a:gd name="T37" fmla="*/ 2147483647 h 661"/>
                    <a:gd name="T38" fmla="*/ 0 w 547"/>
                    <a:gd name="T39" fmla="*/ 2147483647 h 661"/>
                    <a:gd name="T40" fmla="*/ 2147483647 w 547"/>
                    <a:gd name="T41" fmla="*/ 2147483647 h 661"/>
                    <a:gd name="T42" fmla="*/ 0 w 547"/>
                    <a:gd name="T43" fmla="*/ 2147483647 h 661"/>
                    <a:gd name="T44" fmla="*/ 2147483647 w 547"/>
                    <a:gd name="T45" fmla="*/ 2147483647 h 661"/>
                    <a:gd name="T46" fmla="*/ 2147483647 w 547"/>
                    <a:gd name="T47" fmla="*/ 2147483647 h 661"/>
                    <a:gd name="T48" fmla="*/ 2147483647 w 547"/>
                    <a:gd name="T49" fmla="*/ 2147483647 h 661"/>
                    <a:gd name="T50" fmla="*/ 2147483647 w 547"/>
                    <a:gd name="T51" fmla="*/ 0 h 661"/>
                    <a:gd name="T52" fmla="*/ 2147483647 w 547"/>
                    <a:gd name="T53" fmla="*/ 2147483647 h 661"/>
                    <a:gd name="T54" fmla="*/ 2147483647 w 547"/>
                    <a:gd name="T55" fmla="*/ 2147483647 h 6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7" h="661">
                      <a:moveTo>
                        <a:pt x="418" y="29"/>
                      </a:moveTo>
                      <a:lnTo>
                        <a:pt x="504" y="72"/>
                      </a:lnTo>
                      <a:lnTo>
                        <a:pt x="547" y="187"/>
                      </a:lnTo>
                      <a:lnTo>
                        <a:pt x="504" y="274"/>
                      </a:lnTo>
                      <a:lnTo>
                        <a:pt x="461" y="360"/>
                      </a:lnTo>
                      <a:lnTo>
                        <a:pt x="489" y="360"/>
                      </a:lnTo>
                      <a:lnTo>
                        <a:pt x="474" y="431"/>
                      </a:lnTo>
                      <a:lnTo>
                        <a:pt x="504" y="547"/>
                      </a:lnTo>
                      <a:lnTo>
                        <a:pt x="461" y="605"/>
                      </a:lnTo>
                      <a:lnTo>
                        <a:pt x="418" y="590"/>
                      </a:lnTo>
                      <a:lnTo>
                        <a:pt x="374" y="618"/>
                      </a:lnTo>
                      <a:lnTo>
                        <a:pt x="374" y="661"/>
                      </a:lnTo>
                      <a:lnTo>
                        <a:pt x="274" y="661"/>
                      </a:lnTo>
                      <a:lnTo>
                        <a:pt x="230" y="633"/>
                      </a:lnTo>
                      <a:lnTo>
                        <a:pt x="187" y="661"/>
                      </a:lnTo>
                      <a:lnTo>
                        <a:pt x="143" y="633"/>
                      </a:lnTo>
                      <a:lnTo>
                        <a:pt x="100" y="661"/>
                      </a:lnTo>
                      <a:lnTo>
                        <a:pt x="0" y="605"/>
                      </a:lnTo>
                      <a:lnTo>
                        <a:pt x="29" y="590"/>
                      </a:lnTo>
                      <a:lnTo>
                        <a:pt x="0" y="504"/>
                      </a:lnTo>
                      <a:lnTo>
                        <a:pt x="43" y="446"/>
                      </a:lnTo>
                      <a:lnTo>
                        <a:pt x="0" y="302"/>
                      </a:lnTo>
                      <a:lnTo>
                        <a:pt x="143" y="274"/>
                      </a:lnTo>
                      <a:lnTo>
                        <a:pt x="43" y="44"/>
                      </a:lnTo>
                      <a:lnTo>
                        <a:pt x="87" y="44"/>
                      </a:lnTo>
                      <a:lnTo>
                        <a:pt x="187" y="0"/>
                      </a:lnTo>
                      <a:lnTo>
                        <a:pt x="187" y="29"/>
                      </a:lnTo>
                      <a:lnTo>
                        <a:pt x="418" y="29"/>
                      </a:lnTo>
                    </a:path>
                  </a:pathLst>
                </a:custGeom>
                <a:solidFill>
                  <a:srgbClr val="00B0F0"/>
                </a:solidFill>
                <a:ln w="12700">
                  <a:solidFill>
                    <a:srgbClr val="000000"/>
                  </a:solidFill>
                  <a:prstDash val="solid"/>
                  <a:round/>
                  <a:headEnd/>
                  <a:tailEnd/>
                </a:ln>
              </p:spPr>
              <p:txBody>
                <a:bodyPr bIns="34638"/>
                <a:lstStyle/>
                <a:p>
                  <a:endParaRPr lang="ja-JP" altLang="en-US" sz="1732"/>
                </a:p>
              </p:txBody>
            </p:sp>
            <p:sp>
              <p:nvSpPr>
                <p:cNvPr id="31" name="Freeform 72">
                  <a:extLst>
                    <a:ext uri="{FF2B5EF4-FFF2-40B4-BE49-F238E27FC236}">
                      <a16:creationId xmlns:a16="http://schemas.microsoft.com/office/drawing/2014/main" id="{9349EE59-5AA1-4FCE-B00D-1DC1B57B2AED}"/>
                    </a:ext>
                  </a:extLst>
                </p:cNvPr>
                <p:cNvSpPr>
                  <a:spLocks noChangeAspect="1"/>
                </p:cNvSpPr>
                <p:nvPr/>
              </p:nvSpPr>
              <p:spPr bwMode="auto">
                <a:xfrm>
                  <a:off x="5330825" y="3895725"/>
                  <a:ext cx="688975" cy="515938"/>
                </a:xfrm>
                <a:custGeom>
                  <a:avLst/>
                  <a:gdLst>
                    <a:gd name="T0" fmla="*/ 2147483647 w 434"/>
                    <a:gd name="T1" fmla="*/ 2147483647 h 325"/>
                    <a:gd name="T2" fmla="*/ 2147483647 w 434"/>
                    <a:gd name="T3" fmla="*/ 2147483647 h 325"/>
                    <a:gd name="T4" fmla="*/ 2147483647 w 434"/>
                    <a:gd name="T5" fmla="*/ 2147483647 h 325"/>
                    <a:gd name="T6" fmla="*/ 2147483647 w 434"/>
                    <a:gd name="T7" fmla="*/ 2147483647 h 325"/>
                    <a:gd name="T8" fmla="*/ 2147483647 w 434"/>
                    <a:gd name="T9" fmla="*/ 2147483647 h 325"/>
                    <a:gd name="T10" fmla="*/ 2147483647 w 434"/>
                    <a:gd name="T11" fmla="*/ 2147483647 h 325"/>
                    <a:gd name="T12" fmla="*/ 2147483647 w 434"/>
                    <a:gd name="T13" fmla="*/ 2147483647 h 325"/>
                    <a:gd name="T14" fmla="*/ 2147483647 w 434"/>
                    <a:gd name="T15" fmla="*/ 2147483647 h 325"/>
                    <a:gd name="T16" fmla="*/ 2147483647 w 434"/>
                    <a:gd name="T17" fmla="*/ 2147483647 h 325"/>
                    <a:gd name="T18" fmla="*/ 2147483647 w 434"/>
                    <a:gd name="T19" fmla="*/ 2147483647 h 325"/>
                    <a:gd name="T20" fmla="*/ 2147483647 w 434"/>
                    <a:gd name="T21" fmla="*/ 2147483647 h 325"/>
                    <a:gd name="T22" fmla="*/ 2147483647 w 434"/>
                    <a:gd name="T23" fmla="*/ 2147483647 h 325"/>
                    <a:gd name="T24" fmla="*/ 2147483647 w 434"/>
                    <a:gd name="T25" fmla="*/ 2147483647 h 325"/>
                    <a:gd name="T26" fmla="*/ 0 w 434"/>
                    <a:gd name="T27" fmla="*/ 2147483647 h 325"/>
                    <a:gd name="T28" fmla="*/ 2147483647 w 434"/>
                    <a:gd name="T29" fmla="*/ 2147483647 h 325"/>
                    <a:gd name="T30" fmla="*/ 2147483647 w 434"/>
                    <a:gd name="T31" fmla="*/ 0 h 325"/>
                    <a:gd name="T32" fmla="*/ 2147483647 w 434"/>
                    <a:gd name="T33" fmla="*/ 0 h 325"/>
                    <a:gd name="T34" fmla="*/ 2147483647 w 434"/>
                    <a:gd name="T35" fmla="*/ 2147483647 h 325"/>
                    <a:gd name="T36" fmla="*/ 2147483647 w 434"/>
                    <a:gd name="T37" fmla="*/ 2147483647 h 325"/>
                    <a:gd name="T38" fmla="*/ 2147483647 w 434"/>
                    <a:gd name="T39" fmla="*/ 2147483647 h 325"/>
                    <a:gd name="T40" fmla="*/ 2147483647 w 434"/>
                    <a:gd name="T41" fmla="*/ 2147483647 h 325"/>
                    <a:gd name="T42" fmla="*/ 2147483647 w 434"/>
                    <a:gd name="T43" fmla="*/ 2147483647 h 325"/>
                    <a:gd name="T44" fmla="*/ 2147483647 w 434"/>
                    <a:gd name="T45" fmla="*/ 2147483647 h 325"/>
                    <a:gd name="T46" fmla="*/ 2147483647 w 434"/>
                    <a:gd name="T47" fmla="*/ 2147483647 h 325"/>
                    <a:gd name="T48" fmla="*/ 2147483647 w 434"/>
                    <a:gd name="T49" fmla="*/ 2147483647 h 325"/>
                    <a:gd name="T50" fmla="*/ 2147483647 w 434"/>
                    <a:gd name="T51" fmla="*/ 2147483647 h 3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4" h="325">
                      <a:moveTo>
                        <a:pt x="434" y="198"/>
                      </a:moveTo>
                      <a:lnTo>
                        <a:pt x="368" y="238"/>
                      </a:lnTo>
                      <a:lnTo>
                        <a:pt x="359" y="262"/>
                      </a:lnTo>
                      <a:lnTo>
                        <a:pt x="292" y="286"/>
                      </a:lnTo>
                      <a:lnTo>
                        <a:pt x="267" y="325"/>
                      </a:lnTo>
                      <a:lnTo>
                        <a:pt x="259" y="222"/>
                      </a:lnTo>
                      <a:lnTo>
                        <a:pt x="166" y="183"/>
                      </a:lnTo>
                      <a:lnTo>
                        <a:pt x="158" y="159"/>
                      </a:lnTo>
                      <a:lnTo>
                        <a:pt x="108" y="127"/>
                      </a:lnTo>
                      <a:lnTo>
                        <a:pt x="75" y="135"/>
                      </a:lnTo>
                      <a:lnTo>
                        <a:pt x="30" y="135"/>
                      </a:lnTo>
                      <a:lnTo>
                        <a:pt x="26" y="117"/>
                      </a:lnTo>
                      <a:lnTo>
                        <a:pt x="2" y="117"/>
                      </a:lnTo>
                      <a:lnTo>
                        <a:pt x="0" y="69"/>
                      </a:lnTo>
                      <a:lnTo>
                        <a:pt x="8" y="47"/>
                      </a:lnTo>
                      <a:lnTo>
                        <a:pt x="33" y="0"/>
                      </a:lnTo>
                      <a:lnTo>
                        <a:pt x="133" y="0"/>
                      </a:lnTo>
                      <a:lnTo>
                        <a:pt x="158" y="24"/>
                      </a:lnTo>
                      <a:lnTo>
                        <a:pt x="183" y="8"/>
                      </a:lnTo>
                      <a:lnTo>
                        <a:pt x="242" y="39"/>
                      </a:lnTo>
                      <a:lnTo>
                        <a:pt x="267" y="24"/>
                      </a:lnTo>
                      <a:lnTo>
                        <a:pt x="292" y="39"/>
                      </a:lnTo>
                      <a:lnTo>
                        <a:pt x="317" y="24"/>
                      </a:lnTo>
                      <a:lnTo>
                        <a:pt x="343" y="39"/>
                      </a:lnTo>
                      <a:lnTo>
                        <a:pt x="401" y="39"/>
                      </a:lnTo>
                      <a:lnTo>
                        <a:pt x="434" y="198"/>
                      </a:lnTo>
                    </a:path>
                  </a:pathLst>
                </a:custGeom>
                <a:solidFill>
                  <a:srgbClr val="00B0F0"/>
                </a:solidFill>
                <a:ln w="12700">
                  <a:solidFill>
                    <a:srgbClr val="000000"/>
                  </a:solidFill>
                  <a:prstDash val="solid"/>
                  <a:round/>
                  <a:headEnd/>
                  <a:tailEnd/>
                </a:ln>
              </p:spPr>
              <p:txBody>
                <a:bodyPr bIns="34638"/>
                <a:lstStyle/>
                <a:p>
                  <a:endParaRPr lang="ja-JP" altLang="en-US" sz="1732"/>
                </a:p>
              </p:txBody>
            </p:sp>
            <p:sp>
              <p:nvSpPr>
                <p:cNvPr id="32" name="Freeform 73">
                  <a:extLst>
                    <a:ext uri="{FF2B5EF4-FFF2-40B4-BE49-F238E27FC236}">
                      <a16:creationId xmlns:a16="http://schemas.microsoft.com/office/drawing/2014/main" id="{7249B0A8-5330-450E-BA06-760772FBE96A}"/>
                    </a:ext>
                  </a:extLst>
                </p:cNvPr>
                <p:cNvSpPr>
                  <a:spLocks noChangeAspect="1"/>
                </p:cNvSpPr>
                <p:nvPr/>
              </p:nvSpPr>
              <p:spPr bwMode="auto">
                <a:xfrm>
                  <a:off x="4892675" y="3910013"/>
                  <a:ext cx="423863" cy="414337"/>
                </a:xfrm>
                <a:custGeom>
                  <a:avLst/>
                  <a:gdLst>
                    <a:gd name="T0" fmla="*/ 2147483647 w 460"/>
                    <a:gd name="T1" fmla="*/ 2147483647 h 473"/>
                    <a:gd name="T2" fmla="*/ 2147483647 w 460"/>
                    <a:gd name="T3" fmla="*/ 2147483647 h 473"/>
                    <a:gd name="T4" fmla="*/ 2147483647 w 460"/>
                    <a:gd name="T5" fmla="*/ 2147483647 h 473"/>
                    <a:gd name="T6" fmla="*/ 2147483647 w 460"/>
                    <a:gd name="T7" fmla="*/ 2147483647 h 473"/>
                    <a:gd name="T8" fmla="*/ 2147483647 w 460"/>
                    <a:gd name="T9" fmla="*/ 2147483647 h 473"/>
                    <a:gd name="T10" fmla="*/ 2147483647 w 460"/>
                    <a:gd name="T11" fmla="*/ 2147483647 h 473"/>
                    <a:gd name="T12" fmla="*/ 2147483647 w 460"/>
                    <a:gd name="T13" fmla="*/ 2147483647 h 473"/>
                    <a:gd name="T14" fmla="*/ 2147483647 w 460"/>
                    <a:gd name="T15" fmla="*/ 2147483647 h 473"/>
                    <a:gd name="T16" fmla="*/ 2147483647 w 460"/>
                    <a:gd name="T17" fmla="*/ 2147483647 h 473"/>
                    <a:gd name="T18" fmla="*/ 0 w 460"/>
                    <a:gd name="T19" fmla="*/ 2147483647 h 473"/>
                    <a:gd name="T20" fmla="*/ 0 w 460"/>
                    <a:gd name="T21" fmla="*/ 2147483647 h 473"/>
                    <a:gd name="T22" fmla="*/ 2147483647 w 460"/>
                    <a:gd name="T23" fmla="*/ 2147483647 h 473"/>
                    <a:gd name="T24" fmla="*/ 2147483647 w 460"/>
                    <a:gd name="T25" fmla="*/ 2147483647 h 473"/>
                    <a:gd name="T26" fmla="*/ 2147483647 w 460"/>
                    <a:gd name="T27" fmla="*/ 2147483647 h 473"/>
                    <a:gd name="T28" fmla="*/ 2147483647 w 460"/>
                    <a:gd name="T29" fmla="*/ 2147483647 h 473"/>
                    <a:gd name="T30" fmla="*/ 2147483647 w 460"/>
                    <a:gd name="T31" fmla="*/ 0 h 473"/>
                    <a:gd name="T32" fmla="*/ 2147483647 w 460"/>
                    <a:gd name="T33" fmla="*/ 2147483647 h 473"/>
                    <a:gd name="T34" fmla="*/ 2147483647 w 460"/>
                    <a:gd name="T35" fmla="*/ 2147483647 h 473"/>
                    <a:gd name="T36" fmla="*/ 2147483647 w 460"/>
                    <a:gd name="T37" fmla="*/ 2147483647 h 473"/>
                    <a:gd name="T38" fmla="*/ 2147483647 w 460"/>
                    <a:gd name="T39" fmla="*/ 2147483647 h 4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 h="473">
                      <a:moveTo>
                        <a:pt x="446" y="230"/>
                      </a:moveTo>
                      <a:lnTo>
                        <a:pt x="460" y="344"/>
                      </a:lnTo>
                      <a:lnTo>
                        <a:pt x="316" y="359"/>
                      </a:lnTo>
                      <a:lnTo>
                        <a:pt x="259" y="417"/>
                      </a:lnTo>
                      <a:lnTo>
                        <a:pt x="172" y="460"/>
                      </a:lnTo>
                      <a:lnTo>
                        <a:pt x="100" y="473"/>
                      </a:lnTo>
                      <a:lnTo>
                        <a:pt x="100" y="387"/>
                      </a:lnTo>
                      <a:lnTo>
                        <a:pt x="72" y="344"/>
                      </a:lnTo>
                      <a:lnTo>
                        <a:pt x="28" y="157"/>
                      </a:lnTo>
                      <a:lnTo>
                        <a:pt x="0" y="157"/>
                      </a:lnTo>
                      <a:lnTo>
                        <a:pt x="0" y="129"/>
                      </a:lnTo>
                      <a:lnTo>
                        <a:pt x="86" y="43"/>
                      </a:lnTo>
                      <a:lnTo>
                        <a:pt x="144" y="43"/>
                      </a:lnTo>
                      <a:lnTo>
                        <a:pt x="187" y="56"/>
                      </a:lnTo>
                      <a:lnTo>
                        <a:pt x="259" y="56"/>
                      </a:lnTo>
                      <a:lnTo>
                        <a:pt x="273" y="0"/>
                      </a:lnTo>
                      <a:lnTo>
                        <a:pt x="316" y="56"/>
                      </a:lnTo>
                      <a:lnTo>
                        <a:pt x="417" y="56"/>
                      </a:lnTo>
                      <a:lnTo>
                        <a:pt x="431" y="114"/>
                      </a:lnTo>
                      <a:lnTo>
                        <a:pt x="446" y="230"/>
                      </a:lnTo>
                    </a:path>
                  </a:pathLst>
                </a:custGeom>
                <a:solidFill>
                  <a:srgbClr val="00B0F0"/>
                </a:solidFill>
                <a:ln w="12700">
                  <a:solidFill>
                    <a:srgbClr val="000000"/>
                  </a:solidFill>
                  <a:prstDash val="solid"/>
                  <a:round/>
                  <a:headEnd/>
                  <a:tailEnd/>
                </a:ln>
              </p:spPr>
              <p:txBody>
                <a:bodyPr bIns="34638"/>
                <a:lstStyle/>
                <a:p>
                  <a:endParaRPr lang="ja-JP" altLang="en-US" sz="1732"/>
                </a:p>
              </p:txBody>
            </p:sp>
            <p:sp>
              <p:nvSpPr>
                <p:cNvPr id="33" name="Freeform 75">
                  <a:extLst>
                    <a:ext uri="{FF2B5EF4-FFF2-40B4-BE49-F238E27FC236}">
                      <a16:creationId xmlns:a16="http://schemas.microsoft.com/office/drawing/2014/main" id="{3A487C5A-A15E-4B7B-8420-7F5B4B80FE3D}"/>
                    </a:ext>
                  </a:extLst>
                </p:cNvPr>
                <p:cNvSpPr>
                  <a:spLocks noChangeAspect="1"/>
                </p:cNvSpPr>
                <p:nvPr/>
              </p:nvSpPr>
              <p:spPr bwMode="auto">
                <a:xfrm>
                  <a:off x="4732338" y="4398963"/>
                  <a:ext cx="1074737" cy="755650"/>
                </a:xfrm>
                <a:custGeom>
                  <a:avLst/>
                  <a:gdLst>
                    <a:gd name="T0" fmla="*/ 2147483647 w 677"/>
                    <a:gd name="T1" fmla="*/ 2147483647 h 476"/>
                    <a:gd name="T2" fmla="*/ 2147483647 w 677"/>
                    <a:gd name="T3" fmla="*/ 2147483647 h 476"/>
                    <a:gd name="T4" fmla="*/ 2147483647 w 677"/>
                    <a:gd name="T5" fmla="*/ 2147483647 h 476"/>
                    <a:gd name="T6" fmla="*/ 2147483647 w 677"/>
                    <a:gd name="T7" fmla="*/ 2147483647 h 476"/>
                    <a:gd name="T8" fmla="*/ 2147483647 w 677"/>
                    <a:gd name="T9" fmla="*/ 2147483647 h 476"/>
                    <a:gd name="T10" fmla="*/ 2147483647 w 677"/>
                    <a:gd name="T11" fmla="*/ 2147483647 h 476"/>
                    <a:gd name="T12" fmla="*/ 2147483647 w 677"/>
                    <a:gd name="T13" fmla="*/ 2147483647 h 476"/>
                    <a:gd name="T14" fmla="*/ 2147483647 w 677"/>
                    <a:gd name="T15" fmla="*/ 2147483647 h 476"/>
                    <a:gd name="T16" fmla="*/ 2147483647 w 677"/>
                    <a:gd name="T17" fmla="*/ 2147483647 h 476"/>
                    <a:gd name="T18" fmla="*/ 2147483647 w 677"/>
                    <a:gd name="T19" fmla="*/ 2147483647 h 476"/>
                    <a:gd name="T20" fmla="*/ 0 w 677"/>
                    <a:gd name="T21" fmla="*/ 2147483647 h 476"/>
                    <a:gd name="T22" fmla="*/ 2147483647 w 677"/>
                    <a:gd name="T23" fmla="*/ 2147483647 h 476"/>
                    <a:gd name="T24" fmla="*/ 2147483647 w 677"/>
                    <a:gd name="T25" fmla="*/ 2147483647 h 476"/>
                    <a:gd name="T26" fmla="*/ 2147483647 w 677"/>
                    <a:gd name="T27" fmla="*/ 2147483647 h 476"/>
                    <a:gd name="T28" fmla="*/ 2147483647 w 677"/>
                    <a:gd name="T29" fmla="*/ 2147483647 h 476"/>
                    <a:gd name="T30" fmla="*/ 2147483647 w 677"/>
                    <a:gd name="T31" fmla="*/ 2147483647 h 476"/>
                    <a:gd name="T32" fmla="*/ 2147483647 w 677"/>
                    <a:gd name="T33" fmla="*/ 2147483647 h 476"/>
                    <a:gd name="T34" fmla="*/ 2147483647 w 677"/>
                    <a:gd name="T35" fmla="*/ 0 h 476"/>
                    <a:gd name="T36" fmla="*/ 2147483647 w 677"/>
                    <a:gd name="T37" fmla="*/ 2147483647 h 476"/>
                    <a:gd name="T38" fmla="*/ 2147483647 w 677"/>
                    <a:gd name="T39" fmla="*/ 2147483647 h 476"/>
                    <a:gd name="T40" fmla="*/ 2147483647 w 677"/>
                    <a:gd name="T41" fmla="*/ 2147483647 h 476"/>
                    <a:gd name="T42" fmla="*/ 2147483647 w 677"/>
                    <a:gd name="T43" fmla="*/ 2147483647 h 476"/>
                    <a:gd name="T44" fmla="*/ 2147483647 w 677"/>
                    <a:gd name="T45" fmla="*/ 2147483647 h 476"/>
                    <a:gd name="T46" fmla="*/ 2147483647 w 677"/>
                    <a:gd name="T47" fmla="*/ 2147483647 h 476"/>
                    <a:gd name="T48" fmla="*/ 2147483647 w 677"/>
                    <a:gd name="T49" fmla="*/ 2147483647 h 476"/>
                    <a:gd name="T50" fmla="*/ 2147483647 w 677"/>
                    <a:gd name="T51" fmla="*/ 2147483647 h 476"/>
                    <a:gd name="T52" fmla="*/ 2147483647 w 677"/>
                    <a:gd name="T53" fmla="*/ 2147483647 h 476"/>
                    <a:gd name="T54" fmla="*/ 2147483647 w 677"/>
                    <a:gd name="T55" fmla="*/ 2147483647 h 476"/>
                    <a:gd name="T56" fmla="*/ 2147483647 w 677"/>
                    <a:gd name="T57" fmla="*/ 2147483647 h 476"/>
                    <a:gd name="T58" fmla="*/ 2147483647 w 677"/>
                    <a:gd name="T59" fmla="*/ 2147483647 h 476"/>
                    <a:gd name="T60" fmla="*/ 2147483647 w 677"/>
                    <a:gd name="T61" fmla="*/ 2147483647 h 476"/>
                    <a:gd name="T62" fmla="*/ 2147483647 w 677"/>
                    <a:gd name="T63" fmla="*/ 2147483647 h 476"/>
                    <a:gd name="T64" fmla="*/ 2147483647 w 677"/>
                    <a:gd name="T65" fmla="*/ 2147483647 h 476"/>
                    <a:gd name="T66" fmla="*/ 2147483647 w 677"/>
                    <a:gd name="T67" fmla="*/ 2147483647 h 476"/>
                    <a:gd name="T68" fmla="*/ 2147483647 w 677"/>
                    <a:gd name="T69" fmla="*/ 2147483647 h 476"/>
                    <a:gd name="T70" fmla="*/ 2147483647 w 677"/>
                    <a:gd name="T71" fmla="*/ 2147483647 h 476"/>
                    <a:gd name="T72" fmla="*/ 2147483647 w 677"/>
                    <a:gd name="T73" fmla="*/ 2147483647 h 476"/>
                    <a:gd name="T74" fmla="*/ 2147483647 w 677"/>
                    <a:gd name="T75" fmla="*/ 2147483647 h 476"/>
                    <a:gd name="T76" fmla="*/ 2147483647 w 677"/>
                    <a:gd name="T77" fmla="*/ 2147483647 h 476"/>
                    <a:gd name="T78" fmla="*/ 2147483647 w 677"/>
                    <a:gd name="T79" fmla="*/ 2147483647 h 476"/>
                    <a:gd name="T80" fmla="*/ 2147483647 w 677"/>
                    <a:gd name="T81" fmla="*/ 2147483647 h 4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7" h="476">
                      <a:moveTo>
                        <a:pt x="200" y="364"/>
                      </a:moveTo>
                      <a:lnTo>
                        <a:pt x="200" y="420"/>
                      </a:lnTo>
                      <a:lnTo>
                        <a:pt x="151" y="429"/>
                      </a:lnTo>
                      <a:lnTo>
                        <a:pt x="175" y="452"/>
                      </a:lnTo>
                      <a:lnTo>
                        <a:pt x="151" y="476"/>
                      </a:lnTo>
                      <a:lnTo>
                        <a:pt x="65" y="472"/>
                      </a:lnTo>
                      <a:lnTo>
                        <a:pt x="33" y="436"/>
                      </a:lnTo>
                      <a:lnTo>
                        <a:pt x="8" y="429"/>
                      </a:lnTo>
                      <a:lnTo>
                        <a:pt x="8" y="341"/>
                      </a:lnTo>
                      <a:lnTo>
                        <a:pt x="17" y="285"/>
                      </a:lnTo>
                      <a:lnTo>
                        <a:pt x="0" y="237"/>
                      </a:lnTo>
                      <a:lnTo>
                        <a:pt x="17" y="214"/>
                      </a:lnTo>
                      <a:lnTo>
                        <a:pt x="17" y="110"/>
                      </a:lnTo>
                      <a:lnTo>
                        <a:pt x="67" y="103"/>
                      </a:lnTo>
                      <a:lnTo>
                        <a:pt x="109" y="63"/>
                      </a:lnTo>
                      <a:lnTo>
                        <a:pt x="175" y="24"/>
                      </a:lnTo>
                      <a:lnTo>
                        <a:pt x="167" y="7"/>
                      </a:lnTo>
                      <a:lnTo>
                        <a:pt x="192" y="0"/>
                      </a:lnTo>
                      <a:lnTo>
                        <a:pt x="217" y="24"/>
                      </a:lnTo>
                      <a:lnTo>
                        <a:pt x="267" y="15"/>
                      </a:lnTo>
                      <a:lnTo>
                        <a:pt x="293" y="39"/>
                      </a:lnTo>
                      <a:lnTo>
                        <a:pt x="343" y="39"/>
                      </a:lnTo>
                      <a:lnTo>
                        <a:pt x="343" y="15"/>
                      </a:lnTo>
                      <a:lnTo>
                        <a:pt x="427" y="7"/>
                      </a:lnTo>
                      <a:lnTo>
                        <a:pt x="443" y="24"/>
                      </a:lnTo>
                      <a:lnTo>
                        <a:pt x="460" y="7"/>
                      </a:lnTo>
                      <a:lnTo>
                        <a:pt x="518" y="7"/>
                      </a:lnTo>
                      <a:lnTo>
                        <a:pt x="577" y="15"/>
                      </a:lnTo>
                      <a:lnTo>
                        <a:pt x="652" y="7"/>
                      </a:lnTo>
                      <a:lnTo>
                        <a:pt x="652" y="47"/>
                      </a:lnTo>
                      <a:lnTo>
                        <a:pt x="643" y="71"/>
                      </a:lnTo>
                      <a:lnTo>
                        <a:pt x="677" y="174"/>
                      </a:lnTo>
                      <a:lnTo>
                        <a:pt x="677" y="198"/>
                      </a:lnTo>
                      <a:lnTo>
                        <a:pt x="652" y="230"/>
                      </a:lnTo>
                      <a:lnTo>
                        <a:pt x="585" y="373"/>
                      </a:lnTo>
                      <a:lnTo>
                        <a:pt x="585" y="396"/>
                      </a:lnTo>
                      <a:lnTo>
                        <a:pt x="468" y="388"/>
                      </a:lnTo>
                      <a:lnTo>
                        <a:pt x="452" y="405"/>
                      </a:lnTo>
                      <a:lnTo>
                        <a:pt x="343" y="405"/>
                      </a:lnTo>
                      <a:lnTo>
                        <a:pt x="343" y="381"/>
                      </a:lnTo>
                      <a:lnTo>
                        <a:pt x="200" y="364"/>
                      </a:lnTo>
                    </a:path>
                  </a:pathLst>
                </a:custGeom>
                <a:solidFill>
                  <a:schemeClr val="accent6">
                    <a:lumMod val="60000"/>
                    <a:lumOff val="40000"/>
                  </a:schemeClr>
                </a:solidFill>
                <a:ln w="12700">
                  <a:solidFill>
                    <a:srgbClr val="000000"/>
                  </a:solidFill>
                  <a:prstDash val="solid"/>
                  <a:round/>
                  <a:headEnd/>
                  <a:tailEnd/>
                </a:ln>
              </p:spPr>
              <p:txBody>
                <a:bodyPr bIns="34638"/>
                <a:lstStyle/>
                <a:p>
                  <a:endParaRPr lang="ja-JP" altLang="en-US" sz="1732"/>
                </a:p>
              </p:txBody>
            </p:sp>
            <p:sp>
              <p:nvSpPr>
                <p:cNvPr id="34" name="Freeform 76">
                  <a:extLst>
                    <a:ext uri="{FF2B5EF4-FFF2-40B4-BE49-F238E27FC236}">
                      <a16:creationId xmlns:a16="http://schemas.microsoft.com/office/drawing/2014/main" id="{3F2076ED-D801-4079-A0FA-D85353E4BB58}"/>
                    </a:ext>
                  </a:extLst>
                </p:cNvPr>
                <p:cNvSpPr>
                  <a:spLocks noChangeAspect="1"/>
                </p:cNvSpPr>
                <p:nvPr/>
              </p:nvSpPr>
              <p:spPr bwMode="auto">
                <a:xfrm>
                  <a:off x="4791075" y="4978400"/>
                  <a:ext cx="871538" cy="654050"/>
                </a:xfrm>
                <a:custGeom>
                  <a:avLst/>
                  <a:gdLst>
                    <a:gd name="T0" fmla="*/ 2147483647 w 549"/>
                    <a:gd name="T1" fmla="*/ 2147483647 h 412"/>
                    <a:gd name="T2" fmla="*/ 2147483647 w 549"/>
                    <a:gd name="T3" fmla="*/ 2147483647 h 412"/>
                    <a:gd name="T4" fmla="*/ 2147483647 w 549"/>
                    <a:gd name="T5" fmla="*/ 0 h 412"/>
                    <a:gd name="T6" fmla="*/ 2147483647 w 549"/>
                    <a:gd name="T7" fmla="*/ 2147483647 h 412"/>
                    <a:gd name="T8" fmla="*/ 2147483647 w 549"/>
                    <a:gd name="T9" fmla="*/ 2147483647 h 412"/>
                    <a:gd name="T10" fmla="*/ 2147483647 w 549"/>
                    <a:gd name="T11" fmla="*/ 2147483647 h 412"/>
                    <a:gd name="T12" fmla="*/ 2147483647 w 549"/>
                    <a:gd name="T13" fmla="*/ 2147483647 h 412"/>
                    <a:gd name="T14" fmla="*/ 2147483647 w 549"/>
                    <a:gd name="T15" fmla="*/ 2147483647 h 412"/>
                    <a:gd name="T16" fmla="*/ 2147483647 w 549"/>
                    <a:gd name="T17" fmla="*/ 2147483647 h 412"/>
                    <a:gd name="T18" fmla="*/ 2147483647 w 549"/>
                    <a:gd name="T19" fmla="*/ 2147483647 h 412"/>
                    <a:gd name="T20" fmla="*/ 0 w 549"/>
                    <a:gd name="T21" fmla="*/ 2147483647 h 412"/>
                    <a:gd name="T22" fmla="*/ 0 w 549"/>
                    <a:gd name="T23" fmla="*/ 2147483647 h 412"/>
                    <a:gd name="T24" fmla="*/ 2147483647 w 549"/>
                    <a:gd name="T25" fmla="*/ 2147483647 h 412"/>
                    <a:gd name="T26" fmla="*/ 2147483647 w 549"/>
                    <a:gd name="T27" fmla="*/ 2147483647 h 412"/>
                    <a:gd name="T28" fmla="*/ 2147483647 w 549"/>
                    <a:gd name="T29" fmla="*/ 2147483647 h 412"/>
                    <a:gd name="T30" fmla="*/ 2147483647 w 549"/>
                    <a:gd name="T31" fmla="*/ 2147483647 h 412"/>
                    <a:gd name="T32" fmla="*/ 2147483647 w 549"/>
                    <a:gd name="T33" fmla="*/ 2147483647 h 412"/>
                    <a:gd name="T34" fmla="*/ 2147483647 w 549"/>
                    <a:gd name="T35" fmla="*/ 2147483647 h 412"/>
                    <a:gd name="T36" fmla="*/ 2147483647 w 549"/>
                    <a:gd name="T37" fmla="*/ 2147483647 h 412"/>
                    <a:gd name="T38" fmla="*/ 2147483647 w 549"/>
                    <a:gd name="T39" fmla="*/ 2147483647 h 412"/>
                    <a:gd name="T40" fmla="*/ 2147483647 w 549"/>
                    <a:gd name="T41" fmla="*/ 2147483647 h 412"/>
                    <a:gd name="T42" fmla="*/ 2147483647 w 549"/>
                    <a:gd name="T43" fmla="*/ 2147483647 h 412"/>
                    <a:gd name="T44" fmla="*/ 2147483647 w 549"/>
                    <a:gd name="T45" fmla="*/ 2147483647 h 412"/>
                    <a:gd name="T46" fmla="*/ 2147483647 w 549"/>
                    <a:gd name="T47" fmla="*/ 2147483647 h 412"/>
                    <a:gd name="T48" fmla="*/ 2147483647 w 549"/>
                    <a:gd name="T49" fmla="*/ 2147483647 h 412"/>
                    <a:gd name="T50" fmla="*/ 2147483647 w 549"/>
                    <a:gd name="T51" fmla="*/ 2147483647 h 412"/>
                    <a:gd name="T52" fmla="*/ 2147483647 w 549"/>
                    <a:gd name="T53" fmla="*/ 2147483647 h 412"/>
                    <a:gd name="T54" fmla="*/ 2147483647 w 549"/>
                    <a:gd name="T55" fmla="*/ 2147483647 h 412"/>
                    <a:gd name="T56" fmla="*/ 2147483647 w 549"/>
                    <a:gd name="T57" fmla="*/ 2147483647 h 412"/>
                    <a:gd name="T58" fmla="*/ 2147483647 w 549"/>
                    <a:gd name="T59" fmla="*/ 2147483647 h 412"/>
                    <a:gd name="T60" fmla="*/ 2147483647 w 549"/>
                    <a:gd name="T61" fmla="*/ 2147483647 h 412"/>
                    <a:gd name="T62" fmla="*/ 2147483647 w 549"/>
                    <a:gd name="T63" fmla="*/ 2147483647 h 412"/>
                    <a:gd name="T64" fmla="*/ 2147483647 w 549"/>
                    <a:gd name="T65" fmla="*/ 2147483647 h 412"/>
                    <a:gd name="T66" fmla="*/ 2147483647 w 549"/>
                    <a:gd name="T67" fmla="*/ 2147483647 h 412"/>
                    <a:gd name="T68" fmla="*/ 2147483647 w 549"/>
                    <a:gd name="T69" fmla="*/ 2147483647 h 412"/>
                    <a:gd name="T70" fmla="*/ 2147483647 w 549"/>
                    <a:gd name="T71" fmla="*/ 2147483647 h 412"/>
                    <a:gd name="T72" fmla="*/ 2147483647 w 549"/>
                    <a:gd name="T73" fmla="*/ 2147483647 h 412"/>
                    <a:gd name="T74" fmla="*/ 2147483647 w 549"/>
                    <a:gd name="T75" fmla="*/ 2147483647 h 412"/>
                    <a:gd name="T76" fmla="*/ 2147483647 w 549"/>
                    <a:gd name="T77" fmla="*/ 2147483647 h 4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49" h="412">
                      <a:moveTo>
                        <a:pt x="306" y="40"/>
                      </a:moveTo>
                      <a:lnTo>
                        <a:pt x="306" y="17"/>
                      </a:lnTo>
                      <a:lnTo>
                        <a:pt x="164" y="0"/>
                      </a:lnTo>
                      <a:lnTo>
                        <a:pt x="164" y="56"/>
                      </a:lnTo>
                      <a:lnTo>
                        <a:pt x="114" y="64"/>
                      </a:lnTo>
                      <a:lnTo>
                        <a:pt x="139" y="88"/>
                      </a:lnTo>
                      <a:lnTo>
                        <a:pt x="114" y="111"/>
                      </a:lnTo>
                      <a:lnTo>
                        <a:pt x="47" y="111"/>
                      </a:lnTo>
                      <a:lnTo>
                        <a:pt x="46" y="173"/>
                      </a:lnTo>
                      <a:lnTo>
                        <a:pt x="46" y="197"/>
                      </a:lnTo>
                      <a:lnTo>
                        <a:pt x="0" y="185"/>
                      </a:lnTo>
                      <a:lnTo>
                        <a:pt x="0" y="219"/>
                      </a:lnTo>
                      <a:lnTo>
                        <a:pt x="44" y="235"/>
                      </a:lnTo>
                      <a:lnTo>
                        <a:pt x="44" y="217"/>
                      </a:lnTo>
                      <a:lnTo>
                        <a:pt x="58" y="221"/>
                      </a:lnTo>
                      <a:lnTo>
                        <a:pt x="58" y="241"/>
                      </a:lnTo>
                      <a:lnTo>
                        <a:pt x="110" y="261"/>
                      </a:lnTo>
                      <a:lnTo>
                        <a:pt x="114" y="289"/>
                      </a:lnTo>
                      <a:lnTo>
                        <a:pt x="82" y="311"/>
                      </a:lnTo>
                      <a:lnTo>
                        <a:pt x="84" y="343"/>
                      </a:lnTo>
                      <a:lnTo>
                        <a:pt x="114" y="341"/>
                      </a:lnTo>
                      <a:lnTo>
                        <a:pt x="131" y="381"/>
                      </a:lnTo>
                      <a:lnTo>
                        <a:pt x="173" y="412"/>
                      </a:lnTo>
                      <a:lnTo>
                        <a:pt x="223" y="412"/>
                      </a:lnTo>
                      <a:lnTo>
                        <a:pt x="256" y="365"/>
                      </a:lnTo>
                      <a:lnTo>
                        <a:pt x="340" y="341"/>
                      </a:lnTo>
                      <a:lnTo>
                        <a:pt x="340" y="317"/>
                      </a:lnTo>
                      <a:lnTo>
                        <a:pt x="423" y="309"/>
                      </a:lnTo>
                      <a:lnTo>
                        <a:pt x="491" y="302"/>
                      </a:lnTo>
                      <a:lnTo>
                        <a:pt x="499" y="278"/>
                      </a:lnTo>
                      <a:lnTo>
                        <a:pt x="491" y="254"/>
                      </a:lnTo>
                      <a:lnTo>
                        <a:pt x="491" y="230"/>
                      </a:lnTo>
                      <a:lnTo>
                        <a:pt x="516" y="214"/>
                      </a:lnTo>
                      <a:lnTo>
                        <a:pt x="549" y="120"/>
                      </a:lnTo>
                      <a:lnTo>
                        <a:pt x="541" y="111"/>
                      </a:lnTo>
                      <a:lnTo>
                        <a:pt x="549" y="32"/>
                      </a:lnTo>
                      <a:lnTo>
                        <a:pt x="432" y="24"/>
                      </a:lnTo>
                      <a:lnTo>
                        <a:pt x="415" y="40"/>
                      </a:lnTo>
                      <a:lnTo>
                        <a:pt x="306" y="40"/>
                      </a:lnTo>
                    </a:path>
                  </a:pathLst>
                </a:custGeom>
                <a:solidFill>
                  <a:schemeClr val="accent6">
                    <a:lumMod val="60000"/>
                    <a:lumOff val="40000"/>
                  </a:schemeClr>
                </a:solidFill>
                <a:ln w="12700">
                  <a:solidFill>
                    <a:srgbClr val="000000"/>
                  </a:solidFill>
                  <a:prstDash val="solid"/>
                  <a:round/>
                  <a:headEnd/>
                  <a:tailEnd/>
                </a:ln>
              </p:spPr>
              <p:txBody>
                <a:bodyPr bIns="34638"/>
                <a:lstStyle/>
                <a:p>
                  <a:endParaRPr lang="ja-JP" altLang="en-US" sz="1732"/>
                </a:p>
              </p:txBody>
            </p:sp>
            <p:sp>
              <p:nvSpPr>
                <p:cNvPr id="35" name="Freeform 77">
                  <a:extLst>
                    <a:ext uri="{FF2B5EF4-FFF2-40B4-BE49-F238E27FC236}">
                      <a16:creationId xmlns:a16="http://schemas.microsoft.com/office/drawing/2014/main" id="{8A52ADE4-49DC-4EAF-B22E-8CDB8D2B28D5}"/>
                    </a:ext>
                  </a:extLst>
                </p:cNvPr>
                <p:cNvSpPr>
                  <a:spLocks noChangeAspect="1"/>
                </p:cNvSpPr>
                <p:nvPr/>
              </p:nvSpPr>
              <p:spPr bwMode="auto">
                <a:xfrm>
                  <a:off x="4945063" y="5581650"/>
                  <a:ext cx="357187" cy="369888"/>
                </a:xfrm>
                <a:custGeom>
                  <a:avLst/>
                  <a:gdLst>
                    <a:gd name="T0" fmla="*/ 2147483647 w 10000"/>
                    <a:gd name="T1" fmla="*/ 2147483647 h 10187"/>
                    <a:gd name="T2" fmla="*/ 2147483647 w 10000"/>
                    <a:gd name="T3" fmla="*/ 0 h 10187"/>
                    <a:gd name="T4" fmla="*/ 0 w 10000"/>
                    <a:gd name="T5" fmla="*/ 2147483647 h 10187"/>
                    <a:gd name="T6" fmla="*/ 2147483647 w 10000"/>
                    <a:gd name="T7" fmla="*/ 2147483647 h 10187"/>
                    <a:gd name="T8" fmla="*/ 2147483647 w 10000"/>
                    <a:gd name="T9" fmla="*/ 2147483647 h 10187"/>
                    <a:gd name="T10" fmla="*/ 2147483647 w 10000"/>
                    <a:gd name="T11" fmla="*/ 2147483647 h 10187"/>
                    <a:gd name="T12" fmla="*/ 2147483647 w 10000"/>
                    <a:gd name="T13" fmla="*/ 2147483647 h 10187"/>
                    <a:gd name="T14" fmla="*/ 2147483647 w 10000"/>
                    <a:gd name="T15" fmla="*/ 2147483647 h 10187"/>
                    <a:gd name="T16" fmla="*/ 2147483647 w 10000"/>
                    <a:gd name="T17" fmla="*/ 2147483647 h 10187"/>
                    <a:gd name="T18" fmla="*/ 2147483647 w 10000"/>
                    <a:gd name="T19" fmla="*/ 2147483647 h 10187"/>
                    <a:gd name="T20" fmla="*/ 2147483647 w 10000"/>
                    <a:gd name="T21" fmla="*/ 2147483647 h 10187"/>
                    <a:gd name="T22" fmla="*/ 2147483647 w 10000"/>
                    <a:gd name="T23" fmla="*/ 2147483647 h 10187"/>
                    <a:gd name="T24" fmla="*/ 2147483647 w 10000"/>
                    <a:gd name="T25" fmla="*/ 2147483647 h 10187"/>
                    <a:gd name="T26" fmla="*/ 2147483647 w 10000"/>
                    <a:gd name="T27" fmla="*/ 2147483647 h 10187"/>
                    <a:gd name="T28" fmla="*/ 2147483647 w 10000"/>
                    <a:gd name="T29" fmla="*/ 2147483647 h 10187"/>
                    <a:gd name="T30" fmla="*/ 2147483647 w 10000"/>
                    <a:gd name="T31" fmla="*/ 2147483647 h 10187"/>
                    <a:gd name="T32" fmla="*/ 2147483647 w 10000"/>
                    <a:gd name="T33" fmla="*/ 2147483647 h 10187"/>
                    <a:gd name="T34" fmla="*/ 2147483647 w 10000"/>
                    <a:gd name="T35" fmla="*/ 2147483647 h 10187"/>
                    <a:gd name="T36" fmla="*/ 2147483647 w 10000"/>
                    <a:gd name="T37" fmla="*/ 2147483647 h 10187"/>
                    <a:gd name="T38" fmla="*/ 2147483647 w 10000"/>
                    <a:gd name="T39" fmla="*/ 0 h 10187"/>
                    <a:gd name="T40" fmla="*/ 2147483647 w 10000"/>
                    <a:gd name="T41" fmla="*/ 2147483647 h 10187"/>
                    <a:gd name="T42" fmla="*/ 2147483647 w 10000"/>
                    <a:gd name="T43" fmla="*/ 2147483647 h 10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000" h="10187">
                      <a:moveTo>
                        <a:pt x="3333" y="1354"/>
                      </a:moveTo>
                      <a:lnTo>
                        <a:pt x="1511" y="0"/>
                      </a:lnTo>
                      <a:lnTo>
                        <a:pt x="0" y="1747"/>
                      </a:lnTo>
                      <a:lnTo>
                        <a:pt x="1111" y="2751"/>
                      </a:lnTo>
                      <a:lnTo>
                        <a:pt x="1111" y="4498"/>
                      </a:lnTo>
                      <a:lnTo>
                        <a:pt x="2223" y="6550"/>
                      </a:lnTo>
                      <a:lnTo>
                        <a:pt x="2578" y="6550"/>
                      </a:lnTo>
                      <a:cubicBezTo>
                        <a:pt x="2697" y="7351"/>
                        <a:pt x="2815" y="8151"/>
                        <a:pt x="2934" y="8952"/>
                      </a:cubicBezTo>
                      <a:lnTo>
                        <a:pt x="3308" y="10187"/>
                      </a:lnTo>
                      <a:lnTo>
                        <a:pt x="5200" y="10000"/>
                      </a:lnTo>
                      <a:lnTo>
                        <a:pt x="5531" y="8952"/>
                      </a:lnTo>
                      <a:cubicBezTo>
                        <a:pt x="5412" y="8224"/>
                        <a:pt x="5675" y="7497"/>
                        <a:pt x="5556" y="6769"/>
                      </a:cubicBezTo>
                      <a:lnTo>
                        <a:pt x="6528" y="6351"/>
                      </a:lnTo>
                      <a:lnTo>
                        <a:pt x="7232" y="7137"/>
                      </a:lnTo>
                      <a:lnTo>
                        <a:pt x="8579" y="6339"/>
                      </a:lnTo>
                      <a:lnTo>
                        <a:pt x="9334" y="4729"/>
                      </a:lnTo>
                      <a:cubicBezTo>
                        <a:pt x="9381" y="4357"/>
                        <a:pt x="9427" y="3984"/>
                        <a:pt x="9474" y="3612"/>
                      </a:cubicBezTo>
                      <a:lnTo>
                        <a:pt x="10000" y="2402"/>
                      </a:lnTo>
                      <a:lnTo>
                        <a:pt x="7777" y="1354"/>
                      </a:lnTo>
                      <a:lnTo>
                        <a:pt x="6667" y="0"/>
                      </a:lnTo>
                      <a:lnTo>
                        <a:pt x="5556" y="1354"/>
                      </a:lnTo>
                      <a:lnTo>
                        <a:pt x="3333" y="1354"/>
                      </a:lnTo>
                    </a:path>
                  </a:pathLst>
                </a:custGeom>
                <a:solidFill>
                  <a:srgbClr val="92D050"/>
                </a:solidFill>
                <a:ln w="12700">
                  <a:solidFill>
                    <a:srgbClr val="000000"/>
                  </a:solidFill>
                  <a:prstDash val="solid"/>
                  <a:round/>
                  <a:headEnd/>
                  <a:tailEnd/>
                </a:ln>
              </p:spPr>
              <p:txBody>
                <a:bodyPr bIns="34638"/>
                <a:lstStyle/>
                <a:p>
                  <a:endParaRPr lang="ja-JP" altLang="en-US" sz="1732"/>
                </a:p>
              </p:txBody>
            </p:sp>
            <p:sp>
              <p:nvSpPr>
                <p:cNvPr id="36" name="Freeform 78">
                  <a:extLst>
                    <a:ext uri="{FF2B5EF4-FFF2-40B4-BE49-F238E27FC236}">
                      <a16:creationId xmlns:a16="http://schemas.microsoft.com/office/drawing/2014/main" id="{185414B3-7542-47B5-952F-E6E344AAB9A9}"/>
                    </a:ext>
                  </a:extLst>
                </p:cNvPr>
                <p:cNvSpPr>
                  <a:spLocks noChangeAspect="1"/>
                </p:cNvSpPr>
                <p:nvPr/>
              </p:nvSpPr>
              <p:spPr bwMode="auto">
                <a:xfrm>
                  <a:off x="4811713" y="5645150"/>
                  <a:ext cx="757237" cy="611188"/>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w 10000"/>
                    <a:gd name="T37" fmla="*/ 2147483647 h 10000"/>
                    <a:gd name="T38" fmla="*/ 2147483647 w 10000"/>
                    <a:gd name="T39" fmla="*/ 0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2147483647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10000">
                      <a:moveTo>
                        <a:pt x="6020" y="5055"/>
                      </a:moveTo>
                      <a:cubicBezTo>
                        <a:pt x="6587" y="4892"/>
                        <a:pt x="7016" y="4842"/>
                        <a:pt x="7583" y="4679"/>
                      </a:cubicBezTo>
                      <a:cubicBezTo>
                        <a:pt x="7682" y="4875"/>
                        <a:pt x="7783" y="5070"/>
                        <a:pt x="7882" y="5265"/>
                      </a:cubicBezTo>
                      <a:lnTo>
                        <a:pt x="8072" y="5473"/>
                      </a:lnTo>
                      <a:lnTo>
                        <a:pt x="8525" y="5605"/>
                      </a:lnTo>
                      <a:lnTo>
                        <a:pt x="9740" y="6001"/>
                      </a:lnTo>
                      <a:cubicBezTo>
                        <a:pt x="9827" y="6371"/>
                        <a:pt x="9913" y="6742"/>
                        <a:pt x="10000" y="7112"/>
                      </a:cubicBezTo>
                      <a:lnTo>
                        <a:pt x="9952" y="7502"/>
                      </a:lnTo>
                      <a:lnTo>
                        <a:pt x="9341" y="8458"/>
                      </a:lnTo>
                      <a:lnTo>
                        <a:pt x="6310" y="10000"/>
                      </a:lnTo>
                      <a:lnTo>
                        <a:pt x="4906" y="9609"/>
                      </a:lnTo>
                      <a:lnTo>
                        <a:pt x="3693" y="9776"/>
                      </a:lnTo>
                      <a:cubicBezTo>
                        <a:pt x="2701" y="8900"/>
                        <a:pt x="2516" y="9249"/>
                        <a:pt x="1928" y="8986"/>
                      </a:cubicBezTo>
                      <a:lnTo>
                        <a:pt x="1808" y="7472"/>
                      </a:lnTo>
                      <a:lnTo>
                        <a:pt x="880" y="7112"/>
                      </a:lnTo>
                      <a:cubicBezTo>
                        <a:pt x="761" y="6705"/>
                        <a:pt x="643" y="6297"/>
                        <a:pt x="524" y="5889"/>
                      </a:cubicBezTo>
                      <a:cubicBezTo>
                        <a:pt x="466" y="5751"/>
                        <a:pt x="589" y="5611"/>
                        <a:pt x="531" y="5473"/>
                      </a:cubicBezTo>
                      <a:lnTo>
                        <a:pt x="168" y="3418"/>
                      </a:lnTo>
                      <a:lnTo>
                        <a:pt x="0" y="1571"/>
                      </a:lnTo>
                      <a:lnTo>
                        <a:pt x="1710" y="0"/>
                      </a:lnTo>
                      <a:cubicBezTo>
                        <a:pt x="1862" y="212"/>
                        <a:pt x="2151" y="422"/>
                        <a:pt x="2303" y="634"/>
                      </a:cubicBezTo>
                      <a:lnTo>
                        <a:pt x="2234" y="889"/>
                      </a:lnTo>
                      <a:cubicBezTo>
                        <a:pt x="2188" y="1176"/>
                        <a:pt x="2372" y="1408"/>
                        <a:pt x="2326" y="1696"/>
                      </a:cubicBezTo>
                      <a:cubicBezTo>
                        <a:pt x="2429" y="1955"/>
                        <a:pt x="2533" y="2213"/>
                        <a:pt x="2636" y="2472"/>
                      </a:cubicBezTo>
                      <a:lnTo>
                        <a:pt x="2902" y="3012"/>
                      </a:lnTo>
                      <a:cubicBezTo>
                        <a:pt x="2958" y="3368"/>
                        <a:pt x="3058" y="3894"/>
                        <a:pt x="3114" y="4250"/>
                      </a:cubicBezTo>
                      <a:cubicBezTo>
                        <a:pt x="3188" y="4519"/>
                        <a:pt x="3260" y="4788"/>
                        <a:pt x="3334" y="5057"/>
                      </a:cubicBezTo>
                      <a:lnTo>
                        <a:pt x="4046" y="5057"/>
                      </a:lnTo>
                      <a:lnTo>
                        <a:pt x="4382" y="4432"/>
                      </a:lnTo>
                      <a:cubicBezTo>
                        <a:pt x="4311" y="3990"/>
                        <a:pt x="4377" y="3547"/>
                        <a:pt x="4306" y="3105"/>
                      </a:cubicBezTo>
                      <a:lnTo>
                        <a:pt x="4813" y="2684"/>
                      </a:lnTo>
                      <a:cubicBezTo>
                        <a:pt x="4892" y="2842"/>
                        <a:pt x="4973" y="3000"/>
                        <a:pt x="5053" y="3158"/>
                      </a:cubicBezTo>
                      <a:lnTo>
                        <a:pt x="5661" y="3239"/>
                      </a:lnTo>
                      <a:cubicBezTo>
                        <a:pt x="5661" y="4072"/>
                        <a:pt x="5747" y="4445"/>
                        <a:pt x="5747" y="5278"/>
                      </a:cubicBezTo>
                    </a:path>
                  </a:pathLst>
                </a:custGeom>
                <a:solidFill>
                  <a:srgbClr val="92D050"/>
                </a:solidFill>
                <a:ln w="12700">
                  <a:solidFill>
                    <a:srgbClr val="000000"/>
                  </a:solidFill>
                  <a:prstDash val="solid"/>
                  <a:round/>
                  <a:headEnd/>
                  <a:tailEnd/>
                </a:ln>
              </p:spPr>
              <p:txBody>
                <a:bodyPr bIns="34638"/>
                <a:lstStyle/>
                <a:p>
                  <a:endParaRPr lang="ja-JP" altLang="en-US" sz="1732"/>
                </a:p>
              </p:txBody>
            </p:sp>
            <p:sp>
              <p:nvSpPr>
                <p:cNvPr id="37" name="Freeform 80">
                  <a:extLst>
                    <a:ext uri="{FF2B5EF4-FFF2-40B4-BE49-F238E27FC236}">
                      <a16:creationId xmlns:a16="http://schemas.microsoft.com/office/drawing/2014/main" id="{5958AE4E-2CCA-4BAF-835B-499C39F29D35}"/>
                    </a:ext>
                  </a:extLst>
                </p:cNvPr>
                <p:cNvSpPr>
                  <a:spLocks noChangeAspect="1"/>
                </p:cNvSpPr>
                <p:nvPr/>
              </p:nvSpPr>
              <p:spPr bwMode="auto">
                <a:xfrm>
                  <a:off x="5229225" y="6105525"/>
                  <a:ext cx="544513" cy="425450"/>
                </a:xfrm>
                <a:custGeom>
                  <a:avLst/>
                  <a:gdLst>
                    <a:gd name="T0" fmla="*/ 2147483647 w 10000"/>
                    <a:gd name="T1" fmla="*/ 2147483647 h 10000"/>
                    <a:gd name="T2" fmla="*/ 0 w 10000"/>
                    <a:gd name="T3" fmla="*/ 2147483647 h 10000"/>
                    <a:gd name="T4" fmla="*/ 0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0 h 10000"/>
                    <a:gd name="T40" fmla="*/ 2147483647 w 10000"/>
                    <a:gd name="T41" fmla="*/ 2147483647 h 10000"/>
                    <a:gd name="T42" fmla="*/ 2147483647 w 10000"/>
                    <a:gd name="T43" fmla="*/ 2147483647 h 1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000" h="10000">
                      <a:moveTo>
                        <a:pt x="492" y="4123"/>
                      </a:moveTo>
                      <a:lnTo>
                        <a:pt x="0" y="5311"/>
                      </a:lnTo>
                      <a:lnTo>
                        <a:pt x="0" y="6501"/>
                      </a:lnTo>
                      <a:cubicBezTo>
                        <a:pt x="73" y="6496"/>
                        <a:pt x="496" y="6659"/>
                        <a:pt x="569" y="6653"/>
                      </a:cubicBezTo>
                      <a:lnTo>
                        <a:pt x="1027" y="5773"/>
                      </a:lnTo>
                      <a:cubicBezTo>
                        <a:pt x="1990" y="6186"/>
                        <a:pt x="2447" y="6317"/>
                        <a:pt x="2998" y="7398"/>
                      </a:cubicBezTo>
                      <a:cubicBezTo>
                        <a:pt x="3407" y="7666"/>
                        <a:pt x="3903" y="7541"/>
                        <a:pt x="4225" y="8200"/>
                      </a:cubicBezTo>
                      <a:lnTo>
                        <a:pt x="4968" y="8907"/>
                      </a:lnTo>
                      <a:lnTo>
                        <a:pt x="5447" y="9274"/>
                      </a:lnTo>
                      <a:cubicBezTo>
                        <a:pt x="5422" y="9724"/>
                        <a:pt x="6378" y="9550"/>
                        <a:pt x="6353" y="10000"/>
                      </a:cubicBezTo>
                      <a:lnTo>
                        <a:pt x="7724" y="9921"/>
                      </a:lnTo>
                      <a:lnTo>
                        <a:pt x="8763" y="8552"/>
                      </a:lnTo>
                      <a:lnTo>
                        <a:pt x="9684" y="8074"/>
                      </a:lnTo>
                      <a:cubicBezTo>
                        <a:pt x="9769" y="7581"/>
                        <a:pt x="9915" y="7566"/>
                        <a:pt x="10000" y="7074"/>
                      </a:cubicBezTo>
                      <a:lnTo>
                        <a:pt x="9508" y="6194"/>
                      </a:lnTo>
                      <a:lnTo>
                        <a:pt x="9508" y="3547"/>
                      </a:lnTo>
                      <a:lnTo>
                        <a:pt x="8288" y="2358"/>
                      </a:lnTo>
                      <a:lnTo>
                        <a:pt x="7305" y="2358"/>
                      </a:lnTo>
                      <a:lnTo>
                        <a:pt x="6831" y="1476"/>
                      </a:lnTo>
                      <a:lnTo>
                        <a:pt x="6102" y="0"/>
                      </a:lnTo>
                      <a:lnTo>
                        <a:pt x="4800" y="1826"/>
                      </a:lnTo>
                      <a:cubicBezTo>
                        <a:pt x="3343" y="2509"/>
                        <a:pt x="2386" y="2935"/>
                        <a:pt x="929" y="3788"/>
                      </a:cubicBezTo>
                    </a:path>
                  </a:pathLst>
                </a:custGeom>
                <a:solidFill>
                  <a:srgbClr val="92D050"/>
                </a:solidFill>
                <a:ln w="12700">
                  <a:solidFill>
                    <a:srgbClr val="000000"/>
                  </a:solidFill>
                  <a:prstDash val="solid"/>
                  <a:round/>
                  <a:headEnd/>
                  <a:tailEnd/>
                </a:ln>
              </p:spPr>
              <p:txBody>
                <a:bodyPr bIns="34638"/>
                <a:lstStyle/>
                <a:p>
                  <a:endParaRPr lang="ja-JP" altLang="en-US" sz="1732"/>
                </a:p>
              </p:txBody>
            </p:sp>
            <p:sp>
              <p:nvSpPr>
                <p:cNvPr id="38" name="Freeform 81">
                  <a:extLst>
                    <a:ext uri="{FF2B5EF4-FFF2-40B4-BE49-F238E27FC236}">
                      <a16:creationId xmlns:a16="http://schemas.microsoft.com/office/drawing/2014/main" id="{82802B19-649C-46C9-9547-29C08DD18003}"/>
                    </a:ext>
                  </a:extLst>
                </p:cNvPr>
                <p:cNvSpPr>
                  <a:spLocks noChangeAspect="1"/>
                </p:cNvSpPr>
                <p:nvPr/>
              </p:nvSpPr>
              <p:spPr bwMode="auto">
                <a:xfrm>
                  <a:off x="3368675" y="5408613"/>
                  <a:ext cx="1624013" cy="1871662"/>
                </a:xfrm>
                <a:custGeom>
                  <a:avLst/>
                  <a:gdLst>
                    <a:gd name="T0" fmla="*/ 2147483647 w 11800"/>
                    <a:gd name="T1" fmla="*/ 2147483647 h 10000"/>
                    <a:gd name="T2" fmla="*/ 2147483647 w 11800"/>
                    <a:gd name="T3" fmla="*/ 2147483647 h 10000"/>
                    <a:gd name="T4" fmla="*/ 2147483647 w 11800"/>
                    <a:gd name="T5" fmla="*/ 2147483647 h 10000"/>
                    <a:gd name="T6" fmla="*/ 2147483647 w 11800"/>
                    <a:gd name="T7" fmla="*/ 2147483647 h 10000"/>
                    <a:gd name="T8" fmla="*/ 2147483647 w 11800"/>
                    <a:gd name="T9" fmla="*/ 2147483647 h 10000"/>
                    <a:gd name="T10" fmla="*/ 2147483647 w 11800"/>
                    <a:gd name="T11" fmla="*/ 2147483647 h 10000"/>
                    <a:gd name="T12" fmla="*/ 2147483647 w 11800"/>
                    <a:gd name="T13" fmla="*/ 2147483647 h 10000"/>
                    <a:gd name="T14" fmla="*/ 2147483647 w 11800"/>
                    <a:gd name="T15" fmla="*/ 2147483647 h 10000"/>
                    <a:gd name="T16" fmla="*/ 2147483647 w 11800"/>
                    <a:gd name="T17" fmla="*/ 2147483647 h 10000"/>
                    <a:gd name="T18" fmla="*/ 2147483647 w 11800"/>
                    <a:gd name="T19" fmla="*/ 2147483647 h 10000"/>
                    <a:gd name="T20" fmla="*/ 2147483647 w 11800"/>
                    <a:gd name="T21" fmla="*/ 2147483647 h 10000"/>
                    <a:gd name="T22" fmla="*/ 2147483647 w 11800"/>
                    <a:gd name="T23" fmla="*/ 2147483647 h 10000"/>
                    <a:gd name="T24" fmla="*/ 2147483647 w 11800"/>
                    <a:gd name="T25" fmla="*/ 2147483647 h 10000"/>
                    <a:gd name="T26" fmla="*/ 2147483647 w 11800"/>
                    <a:gd name="T27" fmla="*/ 2147483647 h 10000"/>
                    <a:gd name="T28" fmla="*/ 2147483647 w 11800"/>
                    <a:gd name="T29" fmla="*/ 2147483647 h 10000"/>
                    <a:gd name="T30" fmla="*/ 2147483647 w 11800"/>
                    <a:gd name="T31" fmla="*/ 2147483647 h 10000"/>
                    <a:gd name="T32" fmla="*/ 2147483647 w 11800"/>
                    <a:gd name="T33" fmla="*/ 2147483647 h 10000"/>
                    <a:gd name="T34" fmla="*/ 2147483647 w 11800"/>
                    <a:gd name="T35" fmla="*/ 2147483647 h 10000"/>
                    <a:gd name="T36" fmla="*/ 2147483647 w 11800"/>
                    <a:gd name="T37" fmla="*/ 2147483647 h 10000"/>
                    <a:gd name="T38" fmla="*/ 2147483647 w 11800"/>
                    <a:gd name="T39" fmla="*/ 2147483647 h 10000"/>
                    <a:gd name="T40" fmla="*/ 2147483647 w 11800"/>
                    <a:gd name="T41" fmla="*/ 2147483647 h 10000"/>
                    <a:gd name="T42" fmla="*/ 2147483647 w 11800"/>
                    <a:gd name="T43" fmla="*/ 2147483647 h 10000"/>
                    <a:gd name="T44" fmla="*/ 2147483647 w 11800"/>
                    <a:gd name="T45" fmla="*/ 2147483647 h 10000"/>
                    <a:gd name="T46" fmla="*/ 2147483647 w 11800"/>
                    <a:gd name="T47" fmla="*/ 2147483647 h 10000"/>
                    <a:gd name="T48" fmla="*/ 2147483647 w 11800"/>
                    <a:gd name="T49" fmla="*/ 2147483647 h 10000"/>
                    <a:gd name="T50" fmla="*/ 2147483647 w 11800"/>
                    <a:gd name="T51" fmla="*/ 2147483647 h 10000"/>
                    <a:gd name="T52" fmla="*/ 2147483647 w 11800"/>
                    <a:gd name="T53" fmla="*/ 2147483647 h 10000"/>
                    <a:gd name="T54" fmla="*/ 2147483647 w 11800"/>
                    <a:gd name="T55" fmla="*/ 2147483647 h 10000"/>
                    <a:gd name="T56" fmla="*/ 2147483647 w 11800"/>
                    <a:gd name="T57" fmla="*/ 2147483647 h 10000"/>
                    <a:gd name="T58" fmla="*/ 2147483647 w 11800"/>
                    <a:gd name="T59" fmla="*/ 2147483647 h 10000"/>
                    <a:gd name="T60" fmla="*/ 2147483647 w 11800"/>
                    <a:gd name="T61" fmla="*/ 2147483647 h 10000"/>
                    <a:gd name="T62" fmla="*/ 2147483647 w 11800"/>
                    <a:gd name="T63" fmla="*/ 2147483647 h 10000"/>
                    <a:gd name="T64" fmla="*/ 0 w 11800"/>
                    <a:gd name="T65" fmla="*/ 2147483647 h 10000"/>
                    <a:gd name="T66" fmla="*/ 2147483647 w 11800"/>
                    <a:gd name="T67" fmla="*/ 2147483647 h 10000"/>
                    <a:gd name="T68" fmla="*/ 2147483647 w 11800"/>
                    <a:gd name="T69" fmla="*/ 2147483647 h 10000"/>
                    <a:gd name="T70" fmla="*/ 2147483647 w 11800"/>
                    <a:gd name="T71" fmla="*/ 2147483647 h 10000"/>
                    <a:gd name="T72" fmla="*/ 2147483647 w 11800"/>
                    <a:gd name="T73" fmla="*/ 2147483647 h 10000"/>
                    <a:gd name="T74" fmla="*/ 2147483647 w 11800"/>
                    <a:gd name="T75" fmla="*/ 2147483647 h 10000"/>
                    <a:gd name="T76" fmla="*/ 2147483647 w 11800"/>
                    <a:gd name="T77" fmla="*/ 2147483647 h 10000"/>
                    <a:gd name="T78" fmla="*/ 2147483647 w 11800"/>
                    <a:gd name="T79" fmla="*/ 2147483647 h 10000"/>
                    <a:gd name="T80" fmla="*/ 2147483647 w 11800"/>
                    <a:gd name="T81" fmla="*/ 2147483647 h 10000"/>
                    <a:gd name="T82" fmla="*/ 2147483647 w 11800"/>
                    <a:gd name="T83" fmla="*/ 2147483647 h 10000"/>
                    <a:gd name="T84" fmla="*/ 2147483647 w 11800"/>
                    <a:gd name="T85" fmla="*/ 2147483647 h 10000"/>
                    <a:gd name="T86" fmla="*/ 2147483647 w 11800"/>
                    <a:gd name="T87" fmla="*/ 2147483647 h 10000"/>
                    <a:gd name="T88" fmla="*/ 2147483647 w 11800"/>
                    <a:gd name="T89" fmla="*/ 2147483647 h 10000"/>
                    <a:gd name="T90" fmla="*/ 2147483647 w 11800"/>
                    <a:gd name="T91" fmla="*/ 2147483647 h 10000"/>
                    <a:gd name="T92" fmla="*/ 2147483647 w 11800"/>
                    <a:gd name="T93" fmla="*/ 0 h 10000"/>
                    <a:gd name="T94" fmla="*/ 2147483647 w 11800"/>
                    <a:gd name="T95" fmla="*/ 2147483647 h 10000"/>
                    <a:gd name="T96" fmla="*/ 2147483647 w 11800"/>
                    <a:gd name="T97" fmla="*/ 2147483647 h 10000"/>
                    <a:gd name="T98" fmla="*/ 2147483647 w 11800"/>
                    <a:gd name="T99" fmla="*/ 2147483647 h 10000"/>
                    <a:gd name="T100" fmla="*/ 2147483647 w 11800"/>
                    <a:gd name="T101" fmla="*/ 2147483647 h 1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800" h="10000">
                      <a:moveTo>
                        <a:pt x="7301" y="1662"/>
                      </a:moveTo>
                      <a:lnTo>
                        <a:pt x="7982" y="1662"/>
                      </a:lnTo>
                      <a:cubicBezTo>
                        <a:pt x="8009" y="1730"/>
                        <a:pt x="8035" y="1798"/>
                        <a:pt x="8062" y="1866"/>
                      </a:cubicBezTo>
                      <a:lnTo>
                        <a:pt x="8558" y="2205"/>
                      </a:lnTo>
                      <a:lnTo>
                        <a:pt x="9135" y="2205"/>
                      </a:lnTo>
                      <a:cubicBezTo>
                        <a:pt x="9170" y="2338"/>
                        <a:pt x="9204" y="2471"/>
                        <a:pt x="9239" y="2604"/>
                      </a:cubicBezTo>
                      <a:cubicBezTo>
                        <a:pt x="9215" y="2654"/>
                        <a:pt x="9190" y="2703"/>
                        <a:pt x="9166" y="2753"/>
                      </a:cubicBezTo>
                      <a:cubicBezTo>
                        <a:pt x="9289" y="2727"/>
                        <a:pt x="9733" y="2711"/>
                        <a:pt x="9978" y="2668"/>
                      </a:cubicBezTo>
                      <a:cubicBezTo>
                        <a:pt x="10223" y="2625"/>
                        <a:pt x="10485" y="2383"/>
                        <a:pt x="10637" y="2496"/>
                      </a:cubicBezTo>
                      <a:cubicBezTo>
                        <a:pt x="10979" y="2549"/>
                        <a:pt x="10741" y="2656"/>
                        <a:pt x="10890" y="3128"/>
                      </a:cubicBezTo>
                      <a:cubicBezTo>
                        <a:pt x="10995" y="3441"/>
                        <a:pt x="11693" y="3988"/>
                        <a:pt x="11800" y="4354"/>
                      </a:cubicBezTo>
                      <a:cubicBezTo>
                        <a:pt x="11730" y="4757"/>
                        <a:pt x="11531" y="5158"/>
                        <a:pt x="11532" y="5325"/>
                      </a:cubicBezTo>
                      <a:lnTo>
                        <a:pt x="11278" y="5376"/>
                      </a:lnTo>
                      <a:lnTo>
                        <a:pt x="10621" y="5069"/>
                      </a:lnTo>
                      <a:lnTo>
                        <a:pt x="10000" y="4555"/>
                      </a:lnTo>
                      <a:lnTo>
                        <a:pt x="9619" y="4894"/>
                      </a:lnTo>
                      <a:lnTo>
                        <a:pt x="9135" y="5030"/>
                      </a:lnTo>
                      <a:cubicBezTo>
                        <a:pt x="9070" y="5118"/>
                        <a:pt x="9004" y="5205"/>
                        <a:pt x="8939" y="5293"/>
                      </a:cubicBezTo>
                      <a:lnTo>
                        <a:pt x="8270" y="5030"/>
                      </a:lnTo>
                      <a:cubicBezTo>
                        <a:pt x="8235" y="5072"/>
                        <a:pt x="8201" y="5115"/>
                        <a:pt x="8166" y="5157"/>
                      </a:cubicBezTo>
                      <a:lnTo>
                        <a:pt x="8454" y="5768"/>
                      </a:lnTo>
                      <a:lnTo>
                        <a:pt x="8743" y="5903"/>
                      </a:lnTo>
                      <a:lnTo>
                        <a:pt x="8270" y="6438"/>
                      </a:lnTo>
                      <a:cubicBezTo>
                        <a:pt x="8301" y="6548"/>
                        <a:pt x="8331" y="6658"/>
                        <a:pt x="8362" y="6768"/>
                      </a:cubicBezTo>
                      <a:cubicBezTo>
                        <a:pt x="8393" y="6949"/>
                        <a:pt x="8423" y="7130"/>
                        <a:pt x="8454" y="7311"/>
                      </a:cubicBezTo>
                      <a:lnTo>
                        <a:pt x="8743" y="7854"/>
                      </a:lnTo>
                      <a:cubicBezTo>
                        <a:pt x="8808" y="7942"/>
                        <a:pt x="8874" y="8029"/>
                        <a:pt x="8939" y="8117"/>
                      </a:cubicBezTo>
                      <a:cubicBezTo>
                        <a:pt x="8908" y="8185"/>
                        <a:pt x="8878" y="8253"/>
                        <a:pt x="8847" y="8321"/>
                      </a:cubicBezTo>
                      <a:lnTo>
                        <a:pt x="7589" y="9330"/>
                      </a:lnTo>
                      <a:cubicBezTo>
                        <a:pt x="7555" y="9508"/>
                        <a:pt x="7520" y="9686"/>
                        <a:pt x="7486" y="9864"/>
                      </a:cubicBezTo>
                      <a:lnTo>
                        <a:pt x="7589" y="10000"/>
                      </a:lnTo>
                      <a:lnTo>
                        <a:pt x="7197" y="10000"/>
                      </a:lnTo>
                      <a:lnTo>
                        <a:pt x="6136" y="9661"/>
                      </a:lnTo>
                      <a:lnTo>
                        <a:pt x="5940" y="9466"/>
                      </a:lnTo>
                      <a:cubicBezTo>
                        <a:pt x="5878" y="9194"/>
                        <a:pt x="5817" y="8923"/>
                        <a:pt x="5755" y="8651"/>
                      </a:cubicBezTo>
                      <a:lnTo>
                        <a:pt x="5467" y="8321"/>
                      </a:lnTo>
                      <a:lnTo>
                        <a:pt x="4787" y="8049"/>
                      </a:lnTo>
                      <a:lnTo>
                        <a:pt x="4498" y="7778"/>
                      </a:lnTo>
                      <a:cubicBezTo>
                        <a:pt x="4467" y="7577"/>
                        <a:pt x="4437" y="7377"/>
                        <a:pt x="4406" y="7176"/>
                      </a:cubicBezTo>
                      <a:lnTo>
                        <a:pt x="3922" y="7176"/>
                      </a:lnTo>
                      <a:cubicBezTo>
                        <a:pt x="3887" y="6953"/>
                        <a:pt x="3853" y="6729"/>
                        <a:pt x="3818" y="6506"/>
                      </a:cubicBezTo>
                      <a:lnTo>
                        <a:pt x="3633" y="6506"/>
                      </a:lnTo>
                      <a:lnTo>
                        <a:pt x="3633" y="5768"/>
                      </a:lnTo>
                      <a:lnTo>
                        <a:pt x="3437" y="5835"/>
                      </a:lnTo>
                      <a:lnTo>
                        <a:pt x="3437" y="5428"/>
                      </a:lnTo>
                      <a:cubicBezTo>
                        <a:pt x="3372" y="5360"/>
                        <a:pt x="3306" y="5293"/>
                        <a:pt x="3241" y="5225"/>
                      </a:cubicBezTo>
                      <a:lnTo>
                        <a:pt x="2953" y="5157"/>
                      </a:lnTo>
                      <a:lnTo>
                        <a:pt x="3333" y="4894"/>
                      </a:lnTo>
                      <a:cubicBezTo>
                        <a:pt x="3302" y="4826"/>
                        <a:pt x="3272" y="4758"/>
                        <a:pt x="3241" y="4690"/>
                      </a:cubicBezTo>
                      <a:lnTo>
                        <a:pt x="2664" y="4419"/>
                      </a:lnTo>
                      <a:lnTo>
                        <a:pt x="2664" y="4020"/>
                      </a:lnTo>
                      <a:lnTo>
                        <a:pt x="1984" y="3681"/>
                      </a:lnTo>
                      <a:lnTo>
                        <a:pt x="2180" y="3342"/>
                      </a:lnTo>
                      <a:lnTo>
                        <a:pt x="2007" y="3257"/>
                      </a:lnTo>
                      <a:lnTo>
                        <a:pt x="1788" y="3545"/>
                      </a:lnTo>
                      <a:lnTo>
                        <a:pt x="1211" y="3282"/>
                      </a:lnTo>
                      <a:lnTo>
                        <a:pt x="1499" y="2935"/>
                      </a:lnTo>
                      <a:lnTo>
                        <a:pt x="1822" y="3003"/>
                      </a:lnTo>
                      <a:lnTo>
                        <a:pt x="1915" y="2850"/>
                      </a:lnTo>
                      <a:lnTo>
                        <a:pt x="2238" y="2918"/>
                      </a:lnTo>
                      <a:lnTo>
                        <a:pt x="2076" y="3206"/>
                      </a:lnTo>
                      <a:lnTo>
                        <a:pt x="2284" y="3282"/>
                      </a:lnTo>
                      <a:lnTo>
                        <a:pt x="2514" y="2782"/>
                      </a:lnTo>
                      <a:lnTo>
                        <a:pt x="1615" y="2578"/>
                      </a:lnTo>
                      <a:lnTo>
                        <a:pt x="600" y="2595"/>
                      </a:lnTo>
                      <a:lnTo>
                        <a:pt x="0" y="662"/>
                      </a:lnTo>
                      <a:lnTo>
                        <a:pt x="738" y="848"/>
                      </a:lnTo>
                      <a:lnTo>
                        <a:pt x="1107" y="2070"/>
                      </a:lnTo>
                      <a:lnTo>
                        <a:pt x="1522" y="2053"/>
                      </a:lnTo>
                      <a:cubicBezTo>
                        <a:pt x="1438" y="1680"/>
                        <a:pt x="1353" y="1306"/>
                        <a:pt x="1269" y="933"/>
                      </a:cubicBezTo>
                      <a:lnTo>
                        <a:pt x="1684" y="1018"/>
                      </a:lnTo>
                      <a:cubicBezTo>
                        <a:pt x="1707" y="1108"/>
                        <a:pt x="1730" y="1199"/>
                        <a:pt x="1753" y="1289"/>
                      </a:cubicBezTo>
                      <a:lnTo>
                        <a:pt x="1961" y="1306"/>
                      </a:lnTo>
                      <a:lnTo>
                        <a:pt x="2168" y="2171"/>
                      </a:lnTo>
                      <a:lnTo>
                        <a:pt x="2768" y="2256"/>
                      </a:lnTo>
                      <a:cubicBezTo>
                        <a:pt x="2783" y="2194"/>
                        <a:pt x="2799" y="2132"/>
                        <a:pt x="2814" y="2070"/>
                      </a:cubicBezTo>
                      <a:lnTo>
                        <a:pt x="2561" y="2019"/>
                      </a:lnTo>
                      <a:cubicBezTo>
                        <a:pt x="2530" y="1815"/>
                        <a:pt x="2499" y="1612"/>
                        <a:pt x="2468" y="1408"/>
                      </a:cubicBezTo>
                      <a:lnTo>
                        <a:pt x="3368" y="1340"/>
                      </a:lnTo>
                      <a:cubicBezTo>
                        <a:pt x="3376" y="1295"/>
                        <a:pt x="3383" y="1249"/>
                        <a:pt x="3391" y="1204"/>
                      </a:cubicBezTo>
                      <a:lnTo>
                        <a:pt x="2757" y="1187"/>
                      </a:lnTo>
                      <a:lnTo>
                        <a:pt x="2757" y="992"/>
                      </a:lnTo>
                      <a:lnTo>
                        <a:pt x="3437" y="992"/>
                      </a:lnTo>
                      <a:lnTo>
                        <a:pt x="3437" y="789"/>
                      </a:lnTo>
                      <a:lnTo>
                        <a:pt x="2860" y="789"/>
                      </a:lnTo>
                      <a:lnTo>
                        <a:pt x="2099" y="729"/>
                      </a:lnTo>
                      <a:lnTo>
                        <a:pt x="1246" y="577"/>
                      </a:lnTo>
                      <a:cubicBezTo>
                        <a:pt x="1207" y="419"/>
                        <a:pt x="1169" y="260"/>
                        <a:pt x="1130" y="102"/>
                      </a:cubicBezTo>
                      <a:lnTo>
                        <a:pt x="1822" y="187"/>
                      </a:lnTo>
                      <a:lnTo>
                        <a:pt x="2053" y="373"/>
                      </a:lnTo>
                      <a:lnTo>
                        <a:pt x="2664" y="458"/>
                      </a:lnTo>
                      <a:lnTo>
                        <a:pt x="2664" y="254"/>
                      </a:lnTo>
                      <a:lnTo>
                        <a:pt x="2122" y="153"/>
                      </a:lnTo>
                      <a:lnTo>
                        <a:pt x="2122" y="0"/>
                      </a:lnTo>
                      <a:lnTo>
                        <a:pt x="2953" y="51"/>
                      </a:lnTo>
                      <a:lnTo>
                        <a:pt x="4591" y="458"/>
                      </a:lnTo>
                      <a:lnTo>
                        <a:pt x="4879" y="517"/>
                      </a:lnTo>
                      <a:lnTo>
                        <a:pt x="5075" y="517"/>
                      </a:lnTo>
                      <a:lnTo>
                        <a:pt x="5559" y="721"/>
                      </a:lnTo>
                      <a:lnTo>
                        <a:pt x="6044" y="1128"/>
                      </a:lnTo>
                      <a:lnTo>
                        <a:pt x="6436" y="1128"/>
                      </a:lnTo>
                      <a:lnTo>
                        <a:pt x="7301" y="789"/>
                      </a:lnTo>
                      <a:lnTo>
                        <a:pt x="7301" y="166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bIns="34638"/>
                <a:lstStyle/>
                <a:p>
                  <a:endParaRPr lang="ja-JP" altLang="en-US" sz="1732"/>
                </a:p>
              </p:txBody>
            </p:sp>
            <p:sp>
              <p:nvSpPr>
                <p:cNvPr id="39" name="Freeform 82">
                  <a:extLst>
                    <a:ext uri="{FF2B5EF4-FFF2-40B4-BE49-F238E27FC236}">
                      <a16:creationId xmlns:a16="http://schemas.microsoft.com/office/drawing/2014/main" id="{51FFFEDB-1D74-47D2-8551-CFEFEBAEA386}"/>
                    </a:ext>
                  </a:extLst>
                </p:cNvPr>
                <p:cNvSpPr>
                  <a:spLocks noChangeAspect="1"/>
                </p:cNvSpPr>
                <p:nvPr/>
              </p:nvSpPr>
              <p:spPr bwMode="auto">
                <a:xfrm>
                  <a:off x="4494213" y="6262688"/>
                  <a:ext cx="317500" cy="639762"/>
                </a:xfrm>
                <a:custGeom>
                  <a:avLst/>
                  <a:gdLst>
                    <a:gd name="T0" fmla="*/ 2147483647 w 345"/>
                    <a:gd name="T1" fmla="*/ 2147483647 h 733"/>
                    <a:gd name="T2" fmla="*/ 2147483647 w 345"/>
                    <a:gd name="T3" fmla="*/ 2147483647 h 733"/>
                    <a:gd name="T4" fmla="*/ 2147483647 w 345"/>
                    <a:gd name="T5" fmla="*/ 2147483647 h 733"/>
                    <a:gd name="T6" fmla="*/ 2147483647 w 345"/>
                    <a:gd name="T7" fmla="*/ 2147483647 h 733"/>
                    <a:gd name="T8" fmla="*/ 2147483647 w 345"/>
                    <a:gd name="T9" fmla="*/ 2147483647 h 733"/>
                    <a:gd name="T10" fmla="*/ 2147483647 w 345"/>
                    <a:gd name="T11" fmla="*/ 2147483647 h 733"/>
                    <a:gd name="T12" fmla="*/ 2147483647 w 345"/>
                    <a:gd name="T13" fmla="*/ 2147483647 h 733"/>
                    <a:gd name="T14" fmla="*/ 2147483647 w 345"/>
                    <a:gd name="T15" fmla="*/ 2147483647 h 733"/>
                    <a:gd name="T16" fmla="*/ 2147483647 w 345"/>
                    <a:gd name="T17" fmla="*/ 2147483647 h 733"/>
                    <a:gd name="T18" fmla="*/ 2147483647 w 345"/>
                    <a:gd name="T19" fmla="*/ 2147483647 h 733"/>
                    <a:gd name="T20" fmla="*/ 2147483647 w 345"/>
                    <a:gd name="T21" fmla="*/ 2147483647 h 733"/>
                    <a:gd name="T22" fmla="*/ 2147483647 w 345"/>
                    <a:gd name="T23" fmla="*/ 2147483647 h 733"/>
                    <a:gd name="T24" fmla="*/ 2147483647 w 345"/>
                    <a:gd name="T25" fmla="*/ 2147483647 h 733"/>
                    <a:gd name="T26" fmla="*/ 2147483647 w 345"/>
                    <a:gd name="T27" fmla="*/ 2147483647 h 733"/>
                    <a:gd name="T28" fmla="*/ 2147483647 w 345"/>
                    <a:gd name="T29" fmla="*/ 2147483647 h 733"/>
                    <a:gd name="T30" fmla="*/ 2147483647 w 345"/>
                    <a:gd name="T31" fmla="*/ 2147483647 h 733"/>
                    <a:gd name="T32" fmla="*/ 2147483647 w 345"/>
                    <a:gd name="T33" fmla="*/ 2147483647 h 733"/>
                    <a:gd name="T34" fmla="*/ 2147483647 w 345"/>
                    <a:gd name="T35" fmla="*/ 2147483647 h 733"/>
                    <a:gd name="T36" fmla="*/ 2147483647 w 345"/>
                    <a:gd name="T37" fmla="*/ 2147483647 h 733"/>
                    <a:gd name="T38" fmla="*/ 2147483647 w 345"/>
                    <a:gd name="T39" fmla="*/ 2147483647 h 733"/>
                    <a:gd name="T40" fmla="*/ 2147483647 w 345"/>
                    <a:gd name="T41" fmla="*/ 0 h 733"/>
                    <a:gd name="T42" fmla="*/ 2147483647 w 345"/>
                    <a:gd name="T43" fmla="*/ 2147483647 h 733"/>
                    <a:gd name="T44" fmla="*/ 2147483647 w 345"/>
                    <a:gd name="T45" fmla="*/ 2147483647 h 733"/>
                    <a:gd name="T46" fmla="*/ 2147483647 w 345"/>
                    <a:gd name="T47" fmla="*/ 2147483647 h 733"/>
                    <a:gd name="T48" fmla="*/ 2147483647 w 345"/>
                    <a:gd name="T49" fmla="*/ 2147483647 h 733"/>
                    <a:gd name="T50" fmla="*/ 2147483647 w 345"/>
                    <a:gd name="T51" fmla="*/ 2147483647 h 733"/>
                    <a:gd name="T52" fmla="*/ 0 w 345"/>
                    <a:gd name="T53" fmla="*/ 2147483647 h 733"/>
                    <a:gd name="T54" fmla="*/ 2147483647 w 345"/>
                    <a:gd name="T55" fmla="*/ 2147483647 h 7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5" h="733">
                      <a:moveTo>
                        <a:pt x="43" y="259"/>
                      </a:moveTo>
                      <a:lnTo>
                        <a:pt x="86" y="288"/>
                      </a:lnTo>
                      <a:lnTo>
                        <a:pt x="15" y="402"/>
                      </a:lnTo>
                      <a:lnTo>
                        <a:pt x="29" y="474"/>
                      </a:lnTo>
                      <a:lnTo>
                        <a:pt x="43" y="575"/>
                      </a:lnTo>
                      <a:lnTo>
                        <a:pt x="58" y="647"/>
                      </a:lnTo>
                      <a:lnTo>
                        <a:pt x="101" y="733"/>
                      </a:lnTo>
                      <a:lnTo>
                        <a:pt x="216" y="647"/>
                      </a:lnTo>
                      <a:lnTo>
                        <a:pt x="230" y="589"/>
                      </a:lnTo>
                      <a:lnTo>
                        <a:pt x="259" y="575"/>
                      </a:lnTo>
                      <a:lnTo>
                        <a:pt x="259" y="532"/>
                      </a:lnTo>
                      <a:lnTo>
                        <a:pt x="245" y="503"/>
                      </a:lnTo>
                      <a:lnTo>
                        <a:pt x="245" y="431"/>
                      </a:lnTo>
                      <a:lnTo>
                        <a:pt x="316" y="431"/>
                      </a:lnTo>
                      <a:lnTo>
                        <a:pt x="273" y="359"/>
                      </a:lnTo>
                      <a:lnTo>
                        <a:pt x="273" y="302"/>
                      </a:lnTo>
                      <a:lnTo>
                        <a:pt x="273" y="158"/>
                      </a:lnTo>
                      <a:lnTo>
                        <a:pt x="345" y="158"/>
                      </a:lnTo>
                      <a:lnTo>
                        <a:pt x="345" y="86"/>
                      </a:lnTo>
                      <a:lnTo>
                        <a:pt x="331" y="43"/>
                      </a:lnTo>
                      <a:lnTo>
                        <a:pt x="273" y="0"/>
                      </a:lnTo>
                      <a:lnTo>
                        <a:pt x="216" y="72"/>
                      </a:lnTo>
                      <a:lnTo>
                        <a:pt x="172" y="86"/>
                      </a:lnTo>
                      <a:lnTo>
                        <a:pt x="144" y="101"/>
                      </a:lnTo>
                      <a:lnTo>
                        <a:pt x="115" y="158"/>
                      </a:lnTo>
                      <a:lnTo>
                        <a:pt x="15" y="101"/>
                      </a:lnTo>
                      <a:lnTo>
                        <a:pt x="0" y="129"/>
                      </a:lnTo>
                      <a:lnTo>
                        <a:pt x="43" y="259"/>
                      </a:lnTo>
                    </a:path>
                  </a:pathLst>
                </a:custGeom>
                <a:solidFill>
                  <a:srgbClr val="92D050"/>
                </a:solidFill>
                <a:ln w="12700">
                  <a:solidFill>
                    <a:srgbClr val="000000"/>
                  </a:solidFill>
                  <a:prstDash val="solid"/>
                  <a:round/>
                  <a:headEnd/>
                  <a:tailEnd/>
                </a:ln>
              </p:spPr>
              <p:txBody>
                <a:bodyPr bIns="34638"/>
                <a:lstStyle/>
                <a:p>
                  <a:endParaRPr lang="ja-JP" altLang="en-US" sz="1732"/>
                </a:p>
              </p:txBody>
            </p:sp>
            <p:sp>
              <p:nvSpPr>
                <p:cNvPr id="40" name="Freeform 83">
                  <a:extLst>
                    <a:ext uri="{FF2B5EF4-FFF2-40B4-BE49-F238E27FC236}">
                      <a16:creationId xmlns:a16="http://schemas.microsoft.com/office/drawing/2014/main" id="{890D983F-5D79-42C1-91C9-2D6F1AB54C34}"/>
                    </a:ext>
                  </a:extLst>
                </p:cNvPr>
                <p:cNvSpPr>
                  <a:spLocks noChangeAspect="1"/>
                </p:cNvSpPr>
                <p:nvPr/>
              </p:nvSpPr>
              <p:spPr bwMode="auto">
                <a:xfrm>
                  <a:off x="4722813" y="6176963"/>
                  <a:ext cx="625475" cy="962025"/>
                </a:xfrm>
                <a:custGeom>
                  <a:avLst/>
                  <a:gdLst>
                    <a:gd name="T0" fmla="*/ 2147483647 w 10037"/>
                    <a:gd name="T1" fmla="*/ 2147483647 h 10184"/>
                    <a:gd name="T2" fmla="*/ 2147483647 w 10037"/>
                    <a:gd name="T3" fmla="*/ 2147483647 h 10184"/>
                    <a:gd name="T4" fmla="*/ 2147483647 w 10037"/>
                    <a:gd name="T5" fmla="*/ 2147483647 h 10184"/>
                    <a:gd name="T6" fmla="*/ 2147483647 w 10037"/>
                    <a:gd name="T7" fmla="*/ 2147483647 h 10184"/>
                    <a:gd name="T8" fmla="*/ 2147483647 w 10037"/>
                    <a:gd name="T9" fmla="*/ 2147483647 h 10184"/>
                    <a:gd name="T10" fmla="*/ 2147483647 w 10037"/>
                    <a:gd name="T11" fmla="*/ 2147483647 h 10184"/>
                    <a:gd name="T12" fmla="*/ 2147483647 w 10037"/>
                    <a:gd name="T13" fmla="*/ 2147483647 h 10184"/>
                    <a:gd name="T14" fmla="*/ 2147483647 w 10037"/>
                    <a:gd name="T15" fmla="*/ 2147483647 h 10184"/>
                    <a:gd name="T16" fmla="*/ 2147483647 w 10037"/>
                    <a:gd name="T17" fmla="*/ 2147483647 h 10184"/>
                    <a:gd name="T18" fmla="*/ 2147483647 w 10037"/>
                    <a:gd name="T19" fmla="*/ 2147483647 h 10184"/>
                    <a:gd name="T20" fmla="*/ 2147483647 w 10037"/>
                    <a:gd name="T21" fmla="*/ 2147483647 h 10184"/>
                    <a:gd name="T22" fmla="*/ 2147483647 w 10037"/>
                    <a:gd name="T23" fmla="*/ 2147483647 h 10184"/>
                    <a:gd name="T24" fmla="*/ 2147483647 w 10037"/>
                    <a:gd name="T25" fmla="*/ 2147483647 h 10184"/>
                    <a:gd name="T26" fmla="*/ 2147483647 w 10037"/>
                    <a:gd name="T27" fmla="*/ 2147483647 h 10184"/>
                    <a:gd name="T28" fmla="*/ 2147483647 w 10037"/>
                    <a:gd name="T29" fmla="*/ 2147483647 h 10184"/>
                    <a:gd name="T30" fmla="*/ 2147483647 w 10037"/>
                    <a:gd name="T31" fmla="*/ 2147483647 h 10184"/>
                    <a:gd name="T32" fmla="*/ 2147483647 w 10037"/>
                    <a:gd name="T33" fmla="*/ 2147483647 h 10184"/>
                    <a:gd name="T34" fmla="*/ 2147483647 w 10037"/>
                    <a:gd name="T35" fmla="*/ 2147483647 h 10184"/>
                    <a:gd name="T36" fmla="*/ 2147483647 w 10037"/>
                    <a:gd name="T37" fmla="*/ 2147483647 h 10184"/>
                    <a:gd name="T38" fmla="*/ 2147483647 w 10037"/>
                    <a:gd name="T39" fmla="*/ 2147483647 h 10184"/>
                    <a:gd name="T40" fmla="*/ 2147483647 w 10037"/>
                    <a:gd name="T41" fmla="*/ 2147483647 h 10184"/>
                    <a:gd name="T42" fmla="*/ 2147483647 w 10037"/>
                    <a:gd name="T43" fmla="*/ 2147483647 h 10184"/>
                    <a:gd name="T44" fmla="*/ 2147483647 w 10037"/>
                    <a:gd name="T45" fmla="*/ 2147483647 h 10184"/>
                    <a:gd name="T46" fmla="*/ 2147483647 w 10037"/>
                    <a:gd name="T47" fmla="*/ 2147483647 h 10184"/>
                    <a:gd name="T48" fmla="*/ 2147483647 w 10037"/>
                    <a:gd name="T49" fmla="*/ 2147483647 h 10184"/>
                    <a:gd name="T50" fmla="*/ 2147483647 w 10037"/>
                    <a:gd name="T51" fmla="*/ 2147483647 h 10184"/>
                    <a:gd name="T52" fmla="*/ 2147483647 w 10037"/>
                    <a:gd name="T53" fmla="*/ 2147483647 h 10184"/>
                    <a:gd name="T54" fmla="*/ 2147483647 w 10037"/>
                    <a:gd name="T55" fmla="*/ 2147483647 h 10184"/>
                    <a:gd name="T56" fmla="*/ 2147483647 w 10037"/>
                    <a:gd name="T57" fmla="*/ 2147483647 h 10184"/>
                    <a:gd name="T58" fmla="*/ 2147483647 w 10037"/>
                    <a:gd name="T59" fmla="*/ 2147483647 h 10184"/>
                    <a:gd name="T60" fmla="*/ 2147483647 w 10037"/>
                    <a:gd name="T61" fmla="*/ 2147483647 h 10184"/>
                    <a:gd name="T62" fmla="*/ 2147483647 w 10037"/>
                    <a:gd name="T63" fmla="*/ 2147483647 h 10184"/>
                    <a:gd name="T64" fmla="*/ 2147483647 w 10037"/>
                    <a:gd name="T65" fmla="*/ 2147483647 h 10184"/>
                    <a:gd name="T66" fmla="*/ 2147483647 w 10037"/>
                    <a:gd name="T67" fmla="*/ 2147483647 h 10184"/>
                    <a:gd name="T68" fmla="*/ 2147483647 w 10037"/>
                    <a:gd name="T69" fmla="*/ 0 h 10184"/>
                    <a:gd name="T70" fmla="*/ 2147483647 w 10037"/>
                    <a:gd name="T71" fmla="*/ 2147483647 h 10184"/>
                    <a:gd name="T72" fmla="*/ 2147483647 w 10037"/>
                    <a:gd name="T73" fmla="*/ 2147483647 h 10184"/>
                    <a:gd name="T74" fmla="*/ 2147483647 w 10037"/>
                    <a:gd name="T75" fmla="*/ 2147483647 h 10184"/>
                    <a:gd name="T76" fmla="*/ 2147483647 w 10037"/>
                    <a:gd name="T77" fmla="*/ 2147483647 h 10184"/>
                    <a:gd name="T78" fmla="*/ 2147483647 w 10037"/>
                    <a:gd name="T79" fmla="*/ 2147483647 h 10184"/>
                    <a:gd name="T80" fmla="*/ 2147483647 w 10037"/>
                    <a:gd name="T81" fmla="*/ 2147483647 h 10184"/>
                    <a:gd name="T82" fmla="*/ 2147483647 w 10037"/>
                    <a:gd name="T83" fmla="*/ 2147483647 h 10184"/>
                    <a:gd name="T84" fmla="*/ 2147483647 w 10037"/>
                    <a:gd name="T85" fmla="*/ 2147483647 h 101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37" h="10184">
                      <a:moveTo>
                        <a:pt x="451" y="3994"/>
                      </a:moveTo>
                      <a:cubicBezTo>
                        <a:pt x="491" y="4015"/>
                        <a:pt x="531" y="4339"/>
                        <a:pt x="571" y="4360"/>
                      </a:cubicBezTo>
                      <a:lnTo>
                        <a:pt x="1136" y="4914"/>
                      </a:lnTo>
                      <a:lnTo>
                        <a:pt x="91" y="4878"/>
                      </a:lnTo>
                      <a:cubicBezTo>
                        <a:pt x="73" y="5028"/>
                        <a:pt x="55" y="5179"/>
                        <a:pt x="37" y="5329"/>
                      </a:cubicBezTo>
                      <a:cubicBezTo>
                        <a:pt x="50" y="5375"/>
                        <a:pt x="-12" y="5523"/>
                        <a:pt x="1" y="5569"/>
                      </a:cubicBezTo>
                      <a:cubicBezTo>
                        <a:pt x="57" y="5745"/>
                        <a:pt x="188" y="5820"/>
                        <a:pt x="244" y="5996"/>
                      </a:cubicBezTo>
                      <a:lnTo>
                        <a:pt x="880" y="6265"/>
                      </a:lnTo>
                      <a:lnTo>
                        <a:pt x="1945" y="6126"/>
                      </a:lnTo>
                      <a:lnTo>
                        <a:pt x="3010" y="6126"/>
                      </a:lnTo>
                      <a:lnTo>
                        <a:pt x="3646" y="6932"/>
                      </a:lnTo>
                      <a:lnTo>
                        <a:pt x="3439" y="7600"/>
                      </a:lnTo>
                      <a:lnTo>
                        <a:pt x="3439" y="8665"/>
                      </a:lnTo>
                      <a:lnTo>
                        <a:pt x="4712" y="9194"/>
                      </a:lnTo>
                      <a:lnTo>
                        <a:pt x="5348" y="9333"/>
                      </a:lnTo>
                      <a:lnTo>
                        <a:pt x="6731" y="10184"/>
                      </a:lnTo>
                      <a:lnTo>
                        <a:pt x="7645" y="9304"/>
                      </a:lnTo>
                      <a:lnTo>
                        <a:pt x="8336" y="9174"/>
                      </a:lnTo>
                      <a:lnTo>
                        <a:pt x="8765" y="8128"/>
                      </a:lnTo>
                      <a:lnTo>
                        <a:pt x="8765" y="6932"/>
                      </a:lnTo>
                      <a:lnTo>
                        <a:pt x="8038" y="5724"/>
                      </a:lnTo>
                      <a:cubicBezTo>
                        <a:pt x="8063" y="5370"/>
                        <a:pt x="8089" y="5016"/>
                        <a:pt x="8114" y="4662"/>
                      </a:cubicBezTo>
                      <a:lnTo>
                        <a:pt x="8821" y="4503"/>
                      </a:lnTo>
                      <a:lnTo>
                        <a:pt x="9552" y="4809"/>
                      </a:lnTo>
                      <a:lnTo>
                        <a:pt x="10037" y="4662"/>
                      </a:lnTo>
                      <a:lnTo>
                        <a:pt x="9765" y="3901"/>
                      </a:lnTo>
                      <a:lnTo>
                        <a:pt x="8543" y="2799"/>
                      </a:lnTo>
                      <a:lnTo>
                        <a:pt x="8972" y="2400"/>
                      </a:lnTo>
                      <a:lnTo>
                        <a:pt x="8329" y="2182"/>
                      </a:lnTo>
                      <a:cubicBezTo>
                        <a:pt x="8299" y="1966"/>
                        <a:pt x="8268" y="1751"/>
                        <a:pt x="8238" y="1535"/>
                      </a:cubicBezTo>
                      <a:lnTo>
                        <a:pt x="8972" y="927"/>
                      </a:lnTo>
                      <a:lnTo>
                        <a:pt x="8782" y="801"/>
                      </a:lnTo>
                      <a:lnTo>
                        <a:pt x="7597" y="610"/>
                      </a:lnTo>
                      <a:lnTo>
                        <a:pt x="5777" y="746"/>
                      </a:lnTo>
                      <a:lnTo>
                        <a:pt x="4504" y="0"/>
                      </a:lnTo>
                      <a:cubicBezTo>
                        <a:pt x="4430" y="355"/>
                        <a:pt x="4357" y="711"/>
                        <a:pt x="4283" y="1066"/>
                      </a:cubicBezTo>
                      <a:lnTo>
                        <a:pt x="3646" y="1335"/>
                      </a:lnTo>
                      <a:lnTo>
                        <a:pt x="4075" y="1733"/>
                      </a:lnTo>
                      <a:lnTo>
                        <a:pt x="4075" y="2400"/>
                      </a:lnTo>
                      <a:lnTo>
                        <a:pt x="2803" y="2400"/>
                      </a:lnTo>
                      <a:lnTo>
                        <a:pt x="1516" y="2276"/>
                      </a:lnTo>
                      <a:lnTo>
                        <a:pt x="505" y="2312"/>
                      </a:lnTo>
                      <a:cubicBezTo>
                        <a:pt x="487" y="2873"/>
                        <a:pt x="469" y="3710"/>
                        <a:pt x="451" y="4271"/>
                      </a:cubicBezTo>
                    </a:path>
                  </a:pathLst>
                </a:custGeom>
                <a:solidFill>
                  <a:srgbClr val="92D050"/>
                </a:solidFill>
                <a:ln w="12700">
                  <a:solidFill>
                    <a:srgbClr val="000000"/>
                  </a:solidFill>
                  <a:prstDash val="solid"/>
                  <a:round/>
                  <a:headEnd/>
                  <a:tailEnd/>
                </a:ln>
              </p:spPr>
              <p:txBody>
                <a:bodyPr bIns="34638"/>
                <a:lstStyle/>
                <a:p>
                  <a:endParaRPr lang="ja-JP" altLang="en-US" sz="1732"/>
                </a:p>
              </p:txBody>
            </p:sp>
            <p:sp>
              <p:nvSpPr>
                <p:cNvPr id="41" name="Freeform 84">
                  <a:extLst>
                    <a:ext uri="{FF2B5EF4-FFF2-40B4-BE49-F238E27FC236}">
                      <a16:creationId xmlns:a16="http://schemas.microsoft.com/office/drawing/2014/main" id="{84F7C1D2-9C68-4A2E-8067-EB574BBABD3E}"/>
                    </a:ext>
                  </a:extLst>
                </p:cNvPr>
                <p:cNvSpPr>
                  <a:spLocks noChangeAspect="1"/>
                </p:cNvSpPr>
                <p:nvPr/>
              </p:nvSpPr>
              <p:spPr bwMode="auto">
                <a:xfrm>
                  <a:off x="4095750" y="6756400"/>
                  <a:ext cx="1579563" cy="1466850"/>
                </a:xfrm>
                <a:custGeom>
                  <a:avLst/>
                  <a:gdLst>
                    <a:gd name="T0" fmla="*/ 2147483647 w 10000"/>
                    <a:gd name="T1" fmla="*/ 2147483647 h 10051"/>
                    <a:gd name="T2" fmla="*/ 2147483647 w 10000"/>
                    <a:gd name="T3" fmla="*/ 2147483647 h 10051"/>
                    <a:gd name="T4" fmla="*/ 2147483647 w 10000"/>
                    <a:gd name="T5" fmla="*/ 2147483647 h 10051"/>
                    <a:gd name="T6" fmla="*/ 2147483647 w 10000"/>
                    <a:gd name="T7" fmla="*/ 2147483647 h 10051"/>
                    <a:gd name="T8" fmla="*/ 2147483647 w 10000"/>
                    <a:gd name="T9" fmla="*/ 2147483647 h 10051"/>
                    <a:gd name="T10" fmla="*/ 2147483647 w 10000"/>
                    <a:gd name="T11" fmla="*/ 2147483647 h 10051"/>
                    <a:gd name="T12" fmla="*/ 2147483647 w 10000"/>
                    <a:gd name="T13" fmla="*/ 2147483647 h 10051"/>
                    <a:gd name="T14" fmla="*/ 2147483647 w 10000"/>
                    <a:gd name="T15" fmla="*/ 2147483647 h 10051"/>
                    <a:gd name="T16" fmla="*/ 2147483647 w 10000"/>
                    <a:gd name="T17" fmla="*/ 2147483647 h 10051"/>
                    <a:gd name="T18" fmla="*/ 2147483647 w 10000"/>
                    <a:gd name="T19" fmla="*/ 2147483647 h 10051"/>
                    <a:gd name="T20" fmla="*/ 2147483647 w 10000"/>
                    <a:gd name="T21" fmla="*/ 2147483647 h 10051"/>
                    <a:gd name="T22" fmla="*/ 2147483647 w 10000"/>
                    <a:gd name="T23" fmla="*/ 2147483647 h 10051"/>
                    <a:gd name="T24" fmla="*/ 2147483647 w 10000"/>
                    <a:gd name="T25" fmla="*/ 2147483647 h 10051"/>
                    <a:gd name="T26" fmla="*/ 2147483647 w 10000"/>
                    <a:gd name="T27" fmla="*/ 2147483647 h 10051"/>
                    <a:gd name="T28" fmla="*/ 2147483647 w 10000"/>
                    <a:gd name="T29" fmla="*/ 2147483647 h 10051"/>
                    <a:gd name="T30" fmla="*/ 2147483647 w 10000"/>
                    <a:gd name="T31" fmla="*/ 2147483647 h 10051"/>
                    <a:gd name="T32" fmla="*/ 2147483647 w 10000"/>
                    <a:gd name="T33" fmla="*/ 2147483647 h 10051"/>
                    <a:gd name="T34" fmla="*/ 2147483647 w 10000"/>
                    <a:gd name="T35" fmla="*/ 2147483647 h 10051"/>
                    <a:gd name="T36" fmla="*/ 2147483647 w 10000"/>
                    <a:gd name="T37" fmla="*/ 2147483647 h 10051"/>
                    <a:gd name="T38" fmla="*/ 2147483647 w 10000"/>
                    <a:gd name="T39" fmla="*/ 2147483647 h 10051"/>
                    <a:gd name="T40" fmla="*/ 2147483647 w 10000"/>
                    <a:gd name="T41" fmla="*/ 2147483647 h 10051"/>
                    <a:gd name="T42" fmla="*/ 2147483647 w 10000"/>
                    <a:gd name="T43" fmla="*/ 2147483647 h 10051"/>
                    <a:gd name="T44" fmla="*/ 0 w 10000"/>
                    <a:gd name="T45" fmla="*/ 2147483647 h 10051"/>
                    <a:gd name="T46" fmla="*/ 2147483647 w 10000"/>
                    <a:gd name="T47" fmla="*/ 2147483647 h 10051"/>
                    <a:gd name="T48" fmla="*/ 2147483647 w 10000"/>
                    <a:gd name="T49" fmla="*/ 2147483647 h 10051"/>
                    <a:gd name="T50" fmla="*/ 2147483647 w 10000"/>
                    <a:gd name="T51" fmla="*/ 2147483647 h 10051"/>
                    <a:gd name="T52" fmla="*/ 2147483647 w 10000"/>
                    <a:gd name="T53" fmla="*/ 2147483647 h 10051"/>
                    <a:gd name="T54" fmla="*/ 2147483647 w 10000"/>
                    <a:gd name="T55" fmla="*/ 2147483647 h 10051"/>
                    <a:gd name="T56" fmla="*/ 2147483647 w 10000"/>
                    <a:gd name="T57" fmla="*/ 2147483647 h 10051"/>
                    <a:gd name="T58" fmla="*/ 2147483647 w 10000"/>
                    <a:gd name="T59" fmla="*/ 2147483647 h 10051"/>
                    <a:gd name="T60" fmla="*/ 2147483647 w 10000"/>
                    <a:gd name="T61" fmla="*/ 2147483647 h 10051"/>
                    <a:gd name="T62" fmla="*/ 2147483647 w 10000"/>
                    <a:gd name="T63" fmla="*/ 2147483647 h 10051"/>
                    <a:gd name="T64" fmla="*/ 2147483647 w 10000"/>
                    <a:gd name="T65" fmla="*/ 2147483647 h 10051"/>
                    <a:gd name="T66" fmla="*/ 2147483647 w 10000"/>
                    <a:gd name="T67" fmla="*/ 2147483647 h 10051"/>
                    <a:gd name="T68" fmla="*/ 2147483647 w 10000"/>
                    <a:gd name="T69" fmla="*/ 2147483647 h 10051"/>
                    <a:gd name="T70" fmla="*/ 2147483647 w 10000"/>
                    <a:gd name="T71" fmla="*/ 2147483647 h 10051"/>
                    <a:gd name="T72" fmla="*/ 2147483647 w 10000"/>
                    <a:gd name="T73" fmla="*/ 2147483647 h 10051"/>
                    <a:gd name="T74" fmla="*/ 2147483647 w 10000"/>
                    <a:gd name="T75" fmla="*/ 2147483647 h 10051"/>
                    <a:gd name="T76" fmla="*/ 2147483647 w 10000"/>
                    <a:gd name="T77" fmla="*/ 2147483647 h 10051"/>
                    <a:gd name="T78" fmla="*/ 2147483647 w 10000"/>
                    <a:gd name="T79" fmla="*/ 2147483647 h 10051"/>
                    <a:gd name="T80" fmla="*/ 2147483647 w 10000"/>
                    <a:gd name="T81" fmla="*/ 0 h 10051"/>
                    <a:gd name="T82" fmla="*/ 2147483647 w 10000"/>
                    <a:gd name="T83" fmla="*/ 2147483647 h 10051"/>
                    <a:gd name="T84" fmla="*/ 2147483647 w 10000"/>
                    <a:gd name="T85" fmla="*/ 2147483647 h 10051"/>
                    <a:gd name="T86" fmla="*/ 2147483647 w 10000"/>
                    <a:gd name="T87" fmla="*/ 2147483647 h 10051"/>
                    <a:gd name="T88" fmla="*/ 2147483647 w 10000"/>
                    <a:gd name="T89" fmla="*/ 2147483647 h 10051"/>
                    <a:gd name="T90" fmla="*/ 2147483647 w 10000"/>
                    <a:gd name="T91" fmla="*/ 2147483647 h 10051"/>
                    <a:gd name="T92" fmla="*/ 2147483647 w 10000"/>
                    <a:gd name="T93" fmla="*/ 2147483647 h 10051"/>
                    <a:gd name="T94" fmla="*/ 2147483647 w 10000"/>
                    <a:gd name="T95" fmla="*/ 2147483647 h 10051"/>
                    <a:gd name="T96" fmla="*/ 2147483647 w 10000"/>
                    <a:gd name="T97" fmla="*/ 2147483647 h 10051"/>
                    <a:gd name="T98" fmla="*/ 2147483647 w 10000"/>
                    <a:gd name="T99" fmla="*/ 2147483647 h 10051"/>
                    <a:gd name="T100" fmla="*/ 2147483647 w 10000"/>
                    <a:gd name="T101" fmla="*/ 2147483647 h 10051"/>
                    <a:gd name="T102" fmla="*/ 2147483647 w 10000"/>
                    <a:gd name="T103" fmla="*/ 2147483647 h 10051"/>
                    <a:gd name="T104" fmla="*/ 2147483647 w 10000"/>
                    <a:gd name="T105" fmla="*/ 2147483647 h 10051"/>
                    <a:gd name="T106" fmla="*/ 2147483647 w 10000"/>
                    <a:gd name="T107" fmla="*/ 2147483647 h 10051"/>
                    <a:gd name="T108" fmla="*/ 2147483647 w 10000"/>
                    <a:gd name="T109" fmla="*/ 2147483647 h 100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000" h="10051">
                      <a:moveTo>
                        <a:pt x="9667" y="5830"/>
                      </a:moveTo>
                      <a:lnTo>
                        <a:pt x="10000" y="5746"/>
                      </a:lnTo>
                      <a:cubicBezTo>
                        <a:pt x="9916" y="6032"/>
                        <a:pt x="9833" y="6318"/>
                        <a:pt x="9749" y="6604"/>
                      </a:cubicBezTo>
                      <a:lnTo>
                        <a:pt x="9077" y="6688"/>
                      </a:lnTo>
                      <a:lnTo>
                        <a:pt x="7564" y="6604"/>
                      </a:lnTo>
                      <a:cubicBezTo>
                        <a:pt x="7510" y="6748"/>
                        <a:pt x="7455" y="6891"/>
                        <a:pt x="7401" y="7035"/>
                      </a:cubicBezTo>
                      <a:lnTo>
                        <a:pt x="6390" y="6951"/>
                      </a:lnTo>
                      <a:lnTo>
                        <a:pt x="6221" y="7125"/>
                      </a:lnTo>
                      <a:lnTo>
                        <a:pt x="5129" y="7209"/>
                      </a:lnTo>
                      <a:lnTo>
                        <a:pt x="4457" y="7467"/>
                      </a:lnTo>
                      <a:lnTo>
                        <a:pt x="4118" y="7899"/>
                      </a:lnTo>
                      <a:lnTo>
                        <a:pt x="3954" y="8246"/>
                      </a:lnTo>
                      <a:lnTo>
                        <a:pt x="3195" y="8672"/>
                      </a:lnTo>
                      <a:lnTo>
                        <a:pt x="2775" y="8672"/>
                      </a:lnTo>
                      <a:lnTo>
                        <a:pt x="2611" y="8930"/>
                      </a:lnTo>
                      <a:lnTo>
                        <a:pt x="2360" y="9020"/>
                      </a:lnTo>
                      <a:lnTo>
                        <a:pt x="1852" y="9451"/>
                      </a:lnTo>
                      <a:lnTo>
                        <a:pt x="1180" y="9973"/>
                      </a:lnTo>
                      <a:lnTo>
                        <a:pt x="841" y="10051"/>
                      </a:lnTo>
                      <a:cubicBezTo>
                        <a:pt x="814" y="9737"/>
                        <a:pt x="786" y="9424"/>
                        <a:pt x="759" y="9110"/>
                      </a:cubicBezTo>
                      <a:lnTo>
                        <a:pt x="502" y="8930"/>
                      </a:lnTo>
                      <a:lnTo>
                        <a:pt x="251" y="8852"/>
                      </a:lnTo>
                      <a:lnTo>
                        <a:pt x="0" y="8246"/>
                      </a:lnTo>
                      <a:cubicBezTo>
                        <a:pt x="58" y="8160"/>
                        <a:pt x="117" y="8075"/>
                        <a:pt x="175" y="7989"/>
                      </a:cubicBezTo>
                      <a:cubicBezTo>
                        <a:pt x="200" y="7815"/>
                        <a:pt x="226" y="7641"/>
                        <a:pt x="251" y="7467"/>
                      </a:cubicBezTo>
                      <a:lnTo>
                        <a:pt x="841" y="7293"/>
                      </a:lnTo>
                      <a:cubicBezTo>
                        <a:pt x="870" y="7151"/>
                        <a:pt x="900" y="7010"/>
                        <a:pt x="929" y="6868"/>
                      </a:cubicBezTo>
                      <a:lnTo>
                        <a:pt x="1268" y="6868"/>
                      </a:lnTo>
                      <a:lnTo>
                        <a:pt x="1682" y="6520"/>
                      </a:lnTo>
                      <a:cubicBezTo>
                        <a:pt x="1766" y="6060"/>
                        <a:pt x="1849" y="5601"/>
                        <a:pt x="1933" y="5141"/>
                      </a:cubicBezTo>
                      <a:lnTo>
                        <a:pt x="2185" y="4535"/>
                      </a:lnTo>
                      <a:lnTo>
                        <a:pt x="2185" y="3588"/>
                      </a:lnTo>
                      <a:lnTo>
                        <a:pt x="2021" y="3588"/>
                      </a:lnTo>
                      <a:cubicBezTo>
                        <a:pt x="1992" y="3530"/>
                        <a:pt x="1962" y="3472"/>
                        <a:pt x="1933" y="3414"/>
                      </a:cubicBezTo>
                      <a:cubicBezTo>
                        <a:pt x="1962" y="3184"/>
                        <a:pt x="1992" y="2955"/>
                        <a:pt x="2021" y="2725"/>
                      </a:cubicBezTo>
                      <a:lnTo>
                        <a:pt x="3113" y="1430"/>
                      </a:lnTo>
                      <a:cubicBezTo>
                        <a:pt x="3140" y="1344"/>
                        <a:pt x="3168" y="1258"/>
                        <a:pt x="3195" y="1172"/>
                      </a:cubicBezTo>
                      <a:cubicBezTo>
                        <a:pt x="3168" y="1114"/>
                        <a:pt x="3140" y="1056"/>
                        <a:pt x="3113" y="998"/>
                      </a:cubicBezTo>
                      <a:lnTo>
                        <a:pt x="3785" y="483"/>
                      </a:lnTo>
                      <a:cubicBezTo>
                        <a:pt x="3812" y="367"/>
                        <a:pt x="3840" y="251"/>
                        <a:pt x="3867" y="135"/>
                      </a:cubicBezTo>
                      <a:lnTo>
                        <a:pt x="4083" y="0"/>
                      </a:lnTo>
                      <a:lnTo>
                        <a:pt x="4303" y="107"/>
                      </a:lnTo>
                      <a:lnTo>
                        <a:pt x="4610" y="34"/>
                      </a:lnTo>
                      <a:lnTo>
                        <a:pt x="5160" y="34"/>
                      </a:lnTo>
                      <a:cubicBezTo>
                        <a:pt x="5233" y="242"/>
                        <a:pt x="5307" y="449"/>
                        <a:pt x="5380" y="657"/>
                      </a:cubicBezTo>
                      <a:cubicBezTo>
                        <a:pt x="5353" y="801"/>
                        <a:pt x="5325" y="944"/>
                        <a:pt x="5298" y="1088"/>
                      </a:cubicBezTo>
                      <a:cubicBezTo>
                        <a:pt x="5314" y="1307"/>
                        <a:pt x="5329" y="1525"/>
                        <a:pt x="5345" y="1744"/>
                      </a:cubicBezTo>
                      <a:lnTo>
                        <a:pt x="5847" y="2001"/>
                      </a:lnTo>
                      <a:lnTo>
                        <a:pt x="6129" y="2158"/>
                      </a:lnTo>
                      <a:lnTo>
                        <a:pt x="6641" y="2641"/>
                      </a:lnTo>
                      <a:lnTo>
                        <a:pt x="7231" y="3240"/>
                      </a:lnTo>
                      <a:lnTo>
                        <a:pt x="7564" y="3240"/>
                      </a:lnTo>
                      <a:lnTo>
                        <a:pt x="8236" y="4020"/>
                      </a:lnTo>
                      <a:lnTo>
                        <a:pt x="8826" y="4104"/>
                      </a:lnTo>
                      <a:lnTo>
                        <a:pt x="9667" y="5830"/>
                      </a:lnTo>
                    </a:path>
                  </a:pathLst>
                </a:custGeom>
                <a:solidFill>
                  <a:srgbClr val="92D050"/>
                </a:solidFill>
                <a:ln w="12700">
                  <a:solidFill>
                    <a:srgbClr val="000000"/>
                  </a:solidFill>
                  <a:prstDash val="solid"/>
                  <a:round/>
                  <a:headEnd/>
                  <a:tailEnd/>
                </a:ln>
              </p:spPr>
              <p:txBody>
                <a:bodyPr bIns="34638"/>
                <a:lstStyle/>
                <a:p>
                  <a:endParaRPr lang="ja-JP" altLang="en-US" sz="1732"/>
                </a:p>
              </p:txBody>
            </p:sp>
            <p:sp>
              <p:nvSpPr>
                <p:cNvPr id="42" name="Freeform 85">
                  <a:extLst>
                    <a:ext uri="{FF2B5EF4-FFF2-40B4-BE49-F238E27FC236}">
                      <a16:creationId xmlns:a16="http://schemas.microsoft.com/office/drawing/2014/main" id="{8D048C98-EFBF-4593-A2D6-ECB229E14A32}"/>
                    </a:ext>
                  </a:extLst>
                </p:cNvPr>
                <p:cNvSpPr>
                  <a:spLocks noChangeAspect="1"/>
                </p:cNvSpPr>
                <p:nvPr/>
              </p:nvSpPr>
              <p:spPr bwMode="auto">
                <a:xfrm>
                  <a:off x="3032125" y="6154738"/>
                  <a:ext cx="598488" cy="534987"/>
                </a:xfrm>
                <a:custGeom>
                  <a:avLst/>
                  <a:gdLst>
                    <a:gd name="T0" fmla="*/ 2147483647 w 377"/>
                    <a:gd name="T1" fmla="*/ 2147483647 h 337"/>
                    <a:gd name="T2" fmla="*/ 2147483647 w 377"/>
                    <a:gd name="T3" fmla="*/ 2147483647 h 337"/>
                    <a:gd name="T4" fmla="*/ 2147483647 w 377"/>
                    <a:gd name="T5" fmla="*/ 2147483647 h 337"/>
                    <a:gd name="T6" fmla="*/ 2147483647 w 377"/>
                    <a:gd name="T7" fmla="*/ 2147483647 h 337"/>
                    <a:gd name="T8" fmla="*/ 0 w 377"/>
                    <a:gd name="T9" fmla="*/ 2147483647 h 337"/>
                    <a:gd name="T10" fmla="*/ 2147483647 w 377"/>
                    <a:gd name="T11" fmla="*/ 2147483647 h 337"/>
                    <a:gd name="T12" fmla="*/ 2147483647 w 377"/>
                    <a:gd name="T13" fmla="*/ 2147483647 h 337"/>
                    <a:gd name="T14" fmla="*/ 2147483647 w 377"/>
                    <a:gd name="T15" fmla="*/ 2147483647 h 337"/>
                    <a:gd name="T16" fmla="*/ 2147483647 w 377"/>
                    <a:gd name="T17" fmla="*/ 2147483647 h 337"/>
                    <a:gd name="T18" fmla="*/ 2147483647 w 377"/>
                    <a:gd name="T19" fmla="*/ 2147483647 h 337"/>
                    <a:gd name="T20" fmla="*/ 2147483647 w 377"/>
                    <a:gd name="T21" fmla="*/ 2147483647 h 337"/>
                    <a:gd name="T22" fmla="*/ 2147483647 w 377"/>
                    <a:gd name="T23" fmla="*/ 2147483647 h 337"/>
                    <a:gd name="T24" fmla="*/ 2147483647 w 377"/>
                    <a:gd name="T25" fmla="*/ 2147483647 h 337"/>
                    <a:gd name="T26" fmla="*/ 2147483647 w 377"/>
                    <a:gd name="T27" fmla="*/ 2147483647 h 337"/>
                    <a:gd name="T28" fmla="*/ 2147483647 w 377"/>
                    <a:gd name="T29" fmla="*/ 2147483647 h 337"/>
                    <a:gd name="T30" fmla="*/ 2147483647 w 377"/>
                    <a:gd name="T31" fmla="*/ 2147483647 h 337"/>
                    <a:gd name="T32" fmla="*/ 2147483647 w 377"/>
                    <a:gd name="T33" fmla="*/ 2147483647 h 337"/>
                    <a:gd name="T34" fmla="*/ 2147483647 w 377"/>
                    <a:gd name="T35" fmla="*/ 2147483647 h 337"/>
                    <a:gd name="T36" fmla="*/ 2147483647 w 377"/>
                    <a:gd name="T37" fmla="*/ 2147483647 h 337"/>
                    <a:gd name="T38" fmla="*/ 2147483647 w 377"/>
                    <a:gd name="T39" fmla="*/ 2147483647 h 337"/>
                    <a:gd name="T40" fmla="*/ 2147483647 w 377"/>
                    <a:gd name="T41" fmla="*/ 2147483647 h 337"/>
                    <a:gd name="T42" fmla="*/ 2147483647 w 377"/>
                    <a:gd name="T43" fmla="*/ 2147483647 h 337"/>
                    <a:gd name="T44" fmla="*/ 2147483647 w 377"/>
                    <a:gd name="T45" fmla="*/ 2147483647 h 337"/>
                    <a:gd name="T46" fmla="*/ 2147483647 w 377"/>
                    <a:gd name="T47" fmla="*/ 2147483647 h 337"/>
                    <a:gd name="T48" fmla="*/ 2147483647 w 377"/>
                    <a:gd name="T49" fmla="*/ 2147483647 h 337"/>
                    <a:gd name="T50" fmla="*/ 2147483647 w 377"/>
                    <a:gd name="T51" fmla="*/ 2147483647 h 337"/>
                    <a:gd name="T52" fmla="*/ 2147483647 w 377"/>
                    <a:gd name="T53" fmla="*/ 2147483647 h 337"/>
                    <a:gd name="T54" fmla="*/ 2147483647 w 377"/>
                    <a:gd name="T55" fmla="*/ 2147483647 h 337"/>
                    <a:gd name="T56" fmla="*/ 2147483647 w 377"/>
                    <a:gd name="T57" fmla="*/ 2147483647 h 337"/>
                    <a:gd name="T58" fmla="*/ 2147483647 w 377"/>
                    <a:gd name="T59" fmla="*/ 2147483647 h 337"/>
                    <a:gd name="T60" fmla="*/ 2147483647 w 377"/>
                    <a:gd name="T61" fmla="*/ 2147483647 h 337"/>
                    <a:gd name="T62" fmla="*/ 2147483647 w 377"/>
                    <a:gd name="T63" fmla="*/ 0 h 337"/>
                    <a:gd name="T64" fmla="*/ 2147483647 w 377"/>
                    <a:gd name="T65" fmla="*/ 2147483647 h 337"/>
                    <a:gd name="T66" fmla="*/ 2147483647 w 377"/>
                    <a:gd name="T67" fmla="*/ 2147483647 h 337"/>
                    <a:gd name="T68" fmla="*/ 2147483647 w 377"/>
                    <a:gd name="T69" fmla="*/ 2147483647 h 337"/>
                    <a:gd name="T70" fmla="*/ 2147483647 w 377"/>
                    <a:gd name="T71" fmla="*/ 2147483647 h 337"/>
                    <a:gd name="T72" fmla="*/ 2147483647 w 377"/>
                    <a:gd name="T73" fmla="*/ 2147483647 h 337"/>
                    <a:gd name="T74" fmla="*/ 2147483647 w 377"/>
                    <a:gd name="T75" fmla="*/ 2147483647 h 337"/>
                    <a:gd name="T76" fmla="*/ 2147483647 w 377"/>
                    <a:gd name="T77" fmla="*/ 2147483647 h 337"/>
                    <a:gd name="T78" fmla="*/ 2147483647 w 377"/>
                    <a:gd name="T79" fmla="*/ 2147483647 h 337"/>
                    <a:gd name="T80" fmla="*/ 2147483647 w 377"/>
                    <a:gd name="T81" fmla="*/ 2147483647 h 337"/>
                    <a:gd name="T82" fmla="*/ 2147483647 w 377"/>
                    <a:gd name="T83" fmla="*/ 2147483647 h 337"/>
                    <a:gd name="T84" fmla="*/ 2147483647 w 377"/>
                    <a:gd name="T85" fmla="*/ 2147483647 h 337"/>
                    <a:gd name="T86" fmla="*/ 2147483647 w 377"/>
                    <a:gd name="T87" fmla="*/ 2147483647 h 337"/>
                    <a:gd name="T88" fmla="*/ 2147483647 w 377"/>
                    <a:gd name="T89" fmla="*/ 2147483647 h 337"/>
                    <a:gd name="T90" fmla="*/ 2147483647 w 377"/>
                    <a:gd name="T91" fmla="*/ 2147483647 h 337"/>
                    <a:gd name="T92" fmla="*/ 2147483647 w 377"/>
                    <a:gd name="T93" fmla="*/ 2147483647 h 337"/>
                    <a:gd name="T94" fmla="*/ 2147483647 w 377"/>
                    <a:gd name="T95" fmla="*/ 2147483647 h 337"/>
                    <a:gd name="T96" fmla="*/ 2147483647 w 377"/>
                    <a:gd name="T97" fmla="*/ 2147483647 h 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37">
                      <a:moveTo>
                        <a:pt x="210" y="297"/>
                      </a:moveTo>
                      <a:lnTo>
                        <a:pt x="201" y="258"/>
                      </a:lnTo>
                      <a:lnTo>
                        <a:pt x="109" y="234"/>
                      </a:lnTo>
                      <a:lnTo>
                        <a:pt x="68" y="210"/>
                      </a:lnTo>
                      <a:lnTo>
                        <a:pt x="0" y="136"/>
                      </a:lnTo>
                      <a:lnTo>
                        <a:pt x="42" y="92"/>
                      </a:lnTo>
                      <a:lnTo>
                        <a:pt x="58" y="104"/>
                      </a:lnTo>
                      <a:lnTo>
                        <a:pt x="60" y="104"/>
                      </a:lnTo>
                      <a:lnTo>
                        <a:pt x="34" y="138"/>
                      </a:lnTo>
                      <a:lnTo>
                        <a:pt x="46" y="150"/>
                      </a:lnTo>
                      <a:lnTo>
                        <a:pt x="68" y="126"/>
                      </a:lnTo>
                      <a:lnTo>
                        <a:pt x="82" y="140"/>
                      </a:lnTo>
                      <a:lnTo>
                        <a:pt x="60" y="162"/>
                      </a:lnTo>
                      <a:lnTo>
                        <a:pt x="78" y="176"/>
                      </a:lnTo>
                      <a:lnTo>
                        <a:pt x="98" y="150"/>
                      </a:lnTo>
                      <a:lnTo>
                        <a:pt x="112" y="162"/>
                      </a:lnTo>
                      <a:lnTo>
                        <a:pt x="98" y="186"/>
                      </a:lnTo>
                      <a:lnTo>
                        <a:pt x="120" y="200"/>
                      </a:lnTo>
                      <a:lnTo>
                        <a:pt x="150" y="172"/>
                      </a:lnTo>
                      <a:lnTo>
                        <a:pt x="182" y="118"/>
                      </a:lnTo>
                      <a:lnTo>
                        <a:pt x="158" y="102"/>
                      </a:lnTo>
                      <a:lnTo>
                        <a:pt x="136" y="116"/>
                      </a:lnTo>
                      <a:lnTo>
                        <a:pt x="122" y="98"/>
                      </a:lnTo>
                      <a:lnTo>
                        <a:pt x="134" y="84"/>
                      </a:lnTo>
                      <a:lnTo>
                        <a:pt x="122" y="72"/>
                      </a:lnTo>
                      <a:lnTo>
                        <a:pt x="108" y="88"/>
                      </a:lnTo>
                      <a:lnTo>
                        <a:pt x="96" y="80"/>
                      </a:lnTo>
                      <a:lnTo>
                        <a:pt x="114" y="62"/>
                      </a:lnTo>
                      <a:lnTo>
                        <a:pt x="104" y="50"/>
                      </a:lnTo>
                      <a:lnTo>
                        <a:pt x="86" y="72"/>
                      </a:lnTo>
                      <a:lnTo>
                        <a:pt x="78" y="50"/>
                      </a:lnTo>
                      <a:lnTo>
                        <a:pt x="122" y="0"/>
                      </a:lnTo>
                      <a:lnTo>
                        <a:pt x="170" y="60"/>
                      </a:lnTo>
                      <a:lnTo>
                        <a:pt x="166" y="100"/>
                      </a:lnTo>
                      <a:lnTo>
                        <a:pt x="186" y="112"/>
                      </a:lnTo>
                      <a:lnTo>
                        <a:pt x="210" y="68"/>
                      </a:lnTo>
                      <a:lnTo>
                        <a:pt x="268" y="92"/>
                      </a:lnTo>
                      <a:lnTo>
                        <a:pt x="302" y="108"/>
                      </a:lnTo>
                      <a:lnTo>
                        <a:pt x="310" y="139"/>
                      </a:lnTo>
                      <a:lnTo>
                        <a:pt x="343" y="124"/>
                      </a:lnTo>
                      <a:lnTo>
                        <a:pt x="377" y="139"/>
                      </a:lnTo>
                      <a:lnTo>
                        <a:pt x="352" y="186"/>
                      </a:lnTo>
                      <a:lnTo>
                        <a:pt x="336" y="186"/>
                      </a:lnTo>
                      <a:lnTo>
                        <a:pt x="318" y="234"/>
                      </a:lnTo>
                      <a:lnTo>
                        <a:pt x="336" y="250"/>
                      </a:lnTo>
                      <a:lnTo>
                        <a:pt x="327" y="281"/>
                      </a:lnTo>
                      <a:lnTo>
                        <a:pt x="302" y="281"/>
                      </a:lnTo>
                      <a:lnTo>
                        <a:pt x="268" y="337"/>
                      </a:lnTo>
                      <a:lnTo>
                        <a:pt x="210" y="297"/>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43" name="Freeform 86">
                  <a:extLst>
                    <a:ext uri="{FF2B5EF4-FFF2-40B4-BE49-F238E27FC236}">
                      <a16:creationId xmlns:a16="http://schemas.microsoft.com/office/drawing/2014/main" id="{9A339120-E168-4EB3-8183-9BBD368F45FF}"/>
                    </a:ext>
                  </a:extLst>
                </p:cNvPr>
                <p:cNvSpPr>
                  <a:spLocks noChangeAspect="1"/>
                </p:cNvSpPr>
                <p:nvPr/>
              </p:nvSpPr>
              <p:spPr bwMode="auto">
                <a:xfrm>
                  <a:off x="3032125" y="6473825"/>
                  <a:ext cx="439738" cy="317500"/>
                </a:xfrm>
                <a:custGeom>
                  <a:avLst/>
                  <a:gdLst>
                    <a:gd name="T0" fmla="*/ 2147483647 w 475"/>
                    <a:gd name="T1" fmla="*/ 2147483647 h 360"/>
                    <a:gd name="T2" fmla="*/ 2147483647 w 475"/>
                    <a:gd name="T3" fmla="*/ 0 h 360"/>
                    <a:gd name="T4" fmla="*/ 0 w 475"/>
                    <a:gd name="T5" fmla="*/ 2147483647 h 360"/>
                    <a:gd name="T6" fmla="*/ 2147483647 w 475"/>
                    <a:gd name="T7" fmla="*/ 2147483647 h 360"/>
                    <a:gd name="T8" fmla="*/ 2147483647 w 475"/>
                    <a:gd name="T9" fmla="*/ 2147483647 h 360"/>
                    <a:gd name="T10" fmla="*/ 2147483647 w 475"/>
                    <a:gd name="T11" fmla="*/ 2147483647 h 360"/>
                    <a:gd name="T12" fmla="*/ 2147483647 w 475"/>
                    <a:gd name="T13" fmla="*/ 2147483647 h 360"/>
                    <a:gd name="T14" fmla="*/ 2147483647 w 475"/>
                    <a:gd name="T15" fmla="*/ 2147483647 h 360"/>
                    <a:gd name="T16" fmla="*/ 2147483647 w 475"/>
                    <a:gd name="T17" fmla="*/ 2147483647 h 360"/>
                    <a:gd name="T18" fmla="*/ 2147483647 w 475"/>
                    <a:gd name="T19" fmla="*/ 2147483647 h 360"/>
                    <a:gd name="T20" fmla="*/ 2147483647 w 475"/>
                    <a:gd name="T21" fmla="*/ 2147483647 h 360"/>
                    <a:gd name="T22" fmla="*/ 2147483647 w 475"/>
                    <a:gd name="T23" fmla="*/ 2147483647 h 3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5" h="360">
                      <a:moveTo>
                        <a:pt x="115" y="15"/>
                      </a:moveTo>
                      <a:lnTo>
                        <a:pt x="43" y="0"/>
                      </a:lnTo>
                      <a:lnTo>
                        <a:pt x="0" y="87"/>
                      </a:lnTo>
                      <a:lnTo>
                        <a:pt x="158" y="144"/>
                      </a:lnTo>
                      <a:lnTo>
                        <a:pt x="432" y="360"/>
                      </a:lnTo>
                      <a:lnTo>
                        <a:pt x="475" y="288"/>
                      </a:lnTo>
                      <a:lnTo>
                        <a:pt x="445" y="230"/>
                      </a:lnTo>
                      <a:lnTo>
                        <a:pt x="359" y="173"/>
                      </a:lnTo>
                      <a:lnTo>
                        <a:pt x="345" y="101"/>
                      </a:lnTo>
                      <a:lnTo>
                        <a:pt x="230" y="72"/>
                      </a:lnTo>
                      <a:lnTo>
                        <a:pt x="172" y="58"/>
                      </a:lnTo>
                      <a:lnTo>
                        <a:pt x="115"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bIns="34638"/>
                <a:lstStyle/>
                <a:p>
                  <a:endParaRPr lang="ja-JP" altLang="en-US" sz="1732"/>
                </a:p>
              </p:txBody>
            </p:sp>
            <p:sp>
              <p:nvSpPr>
                <p:cNvPr id="44" name="Freeform 87">
                  <a:extLst>
                    <a:ext uri="{FF2B5EF4-FFF2-40B4-BE49-F238E27FC236}">
                      <a16:creationId xmlns:a16="http://schemas.microsoft.com/office/drawing/2014/main" id="{46BDA685-B8B3-47BC-ACB5-5D3E38BDBFA3}"/>
                    </a:ext>
                  </a:extLst>
                </p:cNvPr>
                <p:cNvSpPr>
                  <a:spLocks noChangeAspect="1"/>
                </p:cNvSpPr>
                <p:nvPr/>
              </p:nvSpPr>
              <p:spPr bwMode="auto">
                <a:xfrm>
                  <a:off x="2924175" y="6537325"/>
                  <a:ext cx="908050" cy="1543050"/>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0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2147483647 h 10000"/>
                    <a:gd name="T70" fmla="*/ 2147483647 w 10000"/>
                    <a:gd name="T71" fmla="*/ 2147483647 h 10000"/>
                    <a:gd name="T72" fmla="*/ 2147483647 w 10000"/>
                    <a:gd name="T73" fmla="*/ 2147483647 h 10000"/>
                    <a:gd name="T74" fmla="*/ 2147483647 w 10000"/>
                    <a:gd name="T75" fmla="*/ 2147483647 h 10000"/>
                    <a:gd name="T76" fmla="*/ 2147483647 w 10000"/>
                    <a:gd name="T77" fmla="*/ 0 h 10000"/>
                    <a:gd name="T78" fmla="*/ 2147483647 w 10000"/>
                    <a:gd name="T79" fmla="*/ 2147483647 h 10000"/>
                    <a:gd name="T80" fmla="*/ 2147483647 w 10000"/>
                    <a:gd name="T81" fmla="*/ 2147483647 h 10000"/>
                    <a:gd name="T82" fmla="*/ 2147483647 w 10000"/>
                    <a:gd name="T83" fmla="*/ 2147483647 h 10000"/>
                    <a:gd name="T84" fmla="*/ 2147483647 w 10000"/>
                    <a:gd name="T85" fmla="*/ 2147483647 h 10000"/>
                    <a:gd name="T86" fmla="*/ 2147483647 w 10000"/>
                    <a:gd name="T87" fmla="*/ 2147483647 h 10000"/>
                    <a:gd name="T88" fmla="*/ 2147483647 w 10000"/>
                    <a:gd name="T89" fmla="*/ 2147483647 h 1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000" h="10000">
                      <a:moveTo>
                        <a:pt x="7220" y="1852"/>
                      </a:moveTo>
                      <a:lnTo>
                        <a:pt x="8409" y="2593"/>
                      </a:lnTo>
                      <a:cubicBezTo>
                        <a:pt x="8357" y="2836"/>
                        <a:pt x="8304" y="3080"/>
                        <a:pt x="8252" y="3323"/>
                      </a:cubicBezTo>
                      <a:lnTo>
                        <a:pt x="8689" y="4383"/>
                      </a:lnTo>
                      <a:lnTo>
                        <a:pt x="8969" y="4630"/>
                      </a:lnTo>
                      <a:lnTo>
                        <a:pt x="9518" y="6337"/>
                      </a:lnTo>
                      <a:cubicBezTo>
                        <a:pt x="9425" y="6608"/>
                        <a:pt x="9219" y="6879"/>
                        <a:pt x="9126" y="7150"/>
                      </a:cubicBezTo>
                      <a:lnTo>
                        <a:pt x="10000" y="7726"/>
                      </a:lnTo>
                      <a:lnTo>
                        <a:pt x="10000" y="8056"/>
                      </a:lnTo>
                      <a:lnTo>
                        <a:pt x="9406" y="9434"/>
                      </a:lnTo>
                      <a:cubicBezTo>
                        <a:pt x="9458" y="9571"/>
                        <a:pt x="9511" y="9709"/>
                        <a:pt x="9563" y="9846"/>
                      </a:cubicBezTo>
                      <a:lnTo>
                        <a:pt x="8531" y="10000"/>
                      </a:lnTo>
                      <a:lnTo>
                        <a:pt x="7517" y="10000"/>
                      </a:lnTo>
                      <a:lnTo>
                        <a:pt x="6503" y="8292"/>
                      </a:lnTo>
                      <a:lnTo>
                        <a:pt x="5927" y="7963"/>
                      </a:lnTo>
                      <a:lnTo>
                        <a:pt x="4710" y="6381"/>
                      </a:lnTo>
                      <a:lnTo>
                        <a:pt x="5185" y="6002"/>
                      </a:lnTo>
                      <a:lnTo>
                        <a:pt x="4895" y="5607"/>
                      </a:lnTo>
                      <a:lnTo>
                        <a:pt x="3584" y="5689"/>
                      </a:lnTo>
                      <a:lnTo>
                        <a:pt x="3129" y="5195"/>
                      </a:lnTo>
                      <a:lnTo>
                        <a:pt x="2413" y="4949"/>
                      </a:lnTo>
                      <a:lnTo>
                        <a:pt x="1976" y="4218"/>
                      </a:lnTo>
                      <a:lnTo>
                        <a:pt x="2126" y="3817"/>
                      </a:lnTo>
                      <a:cubicBezTo>
                        <a:pt x="2122" y="3735"/>
                        <a:pt x="2119" y="3652"/>
                        <a:pt x="2115" y="3570"/>
                      </a:cubicBezTo>
                      <a:lnTo>
                        <a:pt x="1241" y="3158"/>
                      </a:lnTo>
                      <a:lnTo>
                        <a:pt x="1056" y="3246"/>
                      </a:lnTo>
                      <a:lnTo>
                        <a:pt x="70" y="2510"/>
                      </a:lnTo>
                      <a:cubicBezTo>
                        <a:pt x="122" y="2455"/>
                        <a:pt x="175" y="2401"/>
                        <a:pt x="227" y="2346"/>
                      </a:cubicBezTo>
                      <a:lnTo>
                        <a:pt x="0" y="2160"/>
                      </a:lnTo>
                      <a:lnTo>
                        <a:pt x="664" y="1728"/>
                      </a:lnTo>
                      <a:lnTo>
                        <a:pt x="944" y="1852"/>
                      </a:lnTo>
                      <a:lnTo>
                        <a:pt x="1241" y="1698"/>
                      </a:lnTo>
                      <a:lnTo>
                        <a:pt x="804" y="1440"/>
                      </a:lnTo>
                      <a:lnTo>
                        <a:pt x="594" y="1049"/>
                      </a:lnTo>
                      <a:lnTo>
                        <a:pt x="804" y="792"/>
                      </a:lnTo>
                      <a:lnTo>
                        <a:pt x="1538" y="1204"/>
                      </a:lnTo>
                      <a:cubicBezTo>
                        <a:pt x="1561" y="1084"/>
                        <a:pt x="1585" y="964"/>
                        <a:pt x="1608" y="844"/>
                      </a:cubicBezTo>
                      <a:lnTo>
                        <a:pt x="1119" y="473"/>
                      </a:lnTo>
                      <a:lnTo>
                        <a:pt x="1119" y="0"/>
                      </a:lnTo>
                      <a:lnTo>
                        <a:pt x="2710" y="309"/>
                      </a:lnTo>
                      <a:lnTo>
                        <a:pt x="5602" y="1577"/>
                      </a:lnTo>
                      <a:lnTo>
                        <a:pt x="5919" y="1418"/>
                      </a:lnTo>
                      <a:cubicBezTo>
                        <a:pt x="5972" y="1555"/>
                        <a:pt x="5874" y="1561"/>
                        <a:pt x="5927" y="1698"/>
                      </a:cubicBezTo>
                      <a:lnTo>
                        <a:pt x="6913" y="2291"/>
                      </a:lnTo>
                      <a:lnTo>
                        <a:pt x="7332" y="1896"/>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45" name="Freeform 88">
                  <a:extLst>
                    <a:ext uri="{FF2B5EF4-FFF2-40B4-BE49-F238E27FC236}">
                      <a16:creationId xmlns:a16="http://schemas.microsoft.com/office/drawing/2014/main" id="{A2FE5C4A-98B9-4AFD-AC33-136C4B153E9F}"/>
                    </a:ext>
                  </a:extLst>
                </p:cNvPr>
                <p:cNvSpPr>
                  <a:spLocks noChangeAspect="1"/>
                </p:cNvSpPr>
                <p:nvPr/>
              </p:nvSpPr>
              <p:spPr bwMode="auto">
                <a:xfrm>
                  <a:off x="2676525" y="6862763"/>
                  <a:ext cx="941388" cy="13239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0 w 10000"/>
                    <a:gd name="T53" fmla="*/ 2147483647 h 10000"/>
                    <a:gd name="T54" fmla="*/ 2147483647 w 10000"/>
                    <a:gd name="T55" fmla="*/ 0 h 10000"/>
                    <a:gd name="T56" fmla="*/ 2147483647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2147483647 h 10000"/>
                    <a:gd name="T70" fmla="*/ 2147483647 w 10000"/>
                    <a:gd name="T71" fmla="*/ 2147483647 h 10000"/>
                    <a:gd name="T72" fmla="*/ 2147483647 w 10000"/>
                    <a:gd name="T73" fmla="*/ 2147483647 h 10000"/>
                    <a:gd name="T74" fmla="*/ 2147483647 w 10000"/>
                    <a:gd name="T75" fmla="*/ 2147483647 h 10000"/>
                    <a:gd name="T76" fmla="*/ 2147483647 w 10000"/>
                    <a:gd name="T77" fmla="*/ 2147483647 h 10000"/>
                    <a:gd name="T78" fmla="*/ 2147483647 w 10000"/>
                    <a:gd name="T79" fmla="*/ 2147483647 h 10000"/>
                    <a:gd name="T80" fmla="*/ 2147483647 w 10000"/>
                    <a:gd name="T81" fmla="*/ 2147483647 h 10000"/>
                    <a:gd name="T82" fmla="*/ 2147483647 w 10000"/>
                    <a:gd name="T83" fmla="*/ 2147483647 h 10000"/>
                    <a:gd name="T84" fmla="*/ 2147483647 w 10000"/>
                    <a:gd name="T85" fmla="*/ 2147483647 h 10000"/>
                    <a:gd name="T86" fmla="*/ 2147483647 w 10000"/>
                    <a:gd name="T87" fmla="*/ 2147483647 h 10000"/>
                    <a:gd name="T88" fmla="*/ 2147483647 w 10000"/>
                    <a:gd name="T89" fmla="*/ 2147483647 h 1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000" h="10000">
                      <a:moveTo>
                        <a:pt x="8465" y="6954"/>
                      </a:moveTo>
                      <a:lnTo>
                        <a:pt x="9022" y="7338"/>
                      </a:lnTo>
                      <a:lnTo>
                        <a:pt x="10000" y="9329"/>
                      </a:lnTo>
                      <a:lnTo>
                        <a:pt x="9444" y="9436"/>
                      </a:lnTo>
                      <a:lnTo>
                        <a:pt x="9157" y="9820"/>
                      </a:lnTo>
                      <a:lnTo>
                        <a:pt x="8314" y="10000"/>
                      </a:lnTo>
                      <a:lnTo>
                        <a:pt x="7605" y="9904"/>
                      </a:lnTo>
                      <a:lnTo>
                        <a:pt x="7184" y="9329"/>
                      </a:lnTo>
                      <a:lnTo>
                        <a:pt x="5632" y="9245"/>
                      </a:lnTo>
                      <a:cubicBezTo>
                        <a:pt x="5537" y="8833"/>
                        <a:pt x="5441" y="8422"/>
                        <a:pt x="5346" y="8010"/>
                      </a:cubicBezTo>
                      <a:lnTo>
                        <a:pt x="5059" y="7722"/>
                      </a:lnTo>
                      <a:lnTo>
                        <a:pt x="5481" y="7626"/>
                      </a:lnTo>
                      <a:lnTo>
                        <a:pt x="5481" y="7146"/>
                      </a:lnTo>
                      <a:lnTo>
                        <a:pt x="5481" y="6295"/>
                      </a:lnTo>
                      <a:lnTo>
                        <a:pt x="5059" y="6199"/>
                      </a:lnTo>
                      <a:lnTo>
                        <a:pt x="4503" y="5432"/>
                      </a:lnTo>
                      <a:lnTo>
                        <a:pt x="4368" y="4964"/>
                      </a:lnTo>
                      <a:lnTo>
                        <a:pt x="3373" y="3909"/>
                      </a:lnTo>
                      <a:lnTo>
                        <a:pt x="2243" y="3717"/>
                      </a:lnTo>
                      <a:lnTo>
                        <a:pt x="1686" y="3441"/>
                      </a:lnTo>
                      <a:lnTo>
                        <a:pt x="1265" y="3058"/>
                      </a:lnTo>
                      <a:lnTo>
                        <a:pt x="270" y="2398"/>
                      </a:lnTo>
                      <a:lnTo>
                        <a:pt x="607" y="1631"/>
                      </a:lnTo>
                      <a:lnTo>
                        <a:pt x="1417" y="1295"/>
                      </a:lnTo>
                      <a:lnTo>
                        <a:pt x="1282" y="1151"/>
                      </a:lnTo>
                      <a:lnTo>
                        <a:pt x="506" y="1415"/>
                      </a:lnTo>
                      <a:lnTo>
                        <a:pt x="0" y="1031"/>
                      </a:lnTo>
                      <a:lnTo>
                        <a:pt x="1282" y="0"/>
                      </a:lnTo>
                      <a:lnTo>
                        <a:pt x="1855" y="528"/>
                      </a:lnTo>
                      <a:lnTo>
                        <a:pt x="1518" y="1031"/>
                      </a:lnTo>
                      <a:lnTo>
                        <a:pt x="1686" y="1247"/>
                      </a:lnTo>
                      <a:lnTo>
                        <a:pt x="2159" y="1079"/>
                      </a:lnTo>
                      <a:lnTo>
                        <a:pt x="2816" y="588"/>
                      </a:lnTo>
                      <a:lnTo>
                        <a:pt x="3659" y="1343"/>
                      </a:lnTo>
                      <a:lnTo>
                        <a:pt x="3946" y="1343"/>
                      </a:lnTo>
                      <a:lnTo>
                        <a:pt x="4789" y="1823"/>
                      </a:lnTo>
                      <a:lnTo>
                        <a:pt x="4637" y="2110"/>
                      </a:lnTo>
                      <a:lnTo>
                        <a:pt x="4637" y="2578"/>
                      </a:lnTo>
                      <a:lnTo>
                        <a:pt x="5059" y="3441"/>
                      </a:lnTo>
                      <a:lnTo>
                        <a:pt x="5767" y="3717"/>
                      </a:lnTo>
                      <a:lnTo>
                        <a:pt x="6206" y="4237"/>
                      </a:lnTo>
                      <a:lnTo>
                        <a:pt x="7339" y="4086"/>
                      </a:lnTo>
                      <a:lnTo>
                        <a:pt x="7605" y="4580"/>
                      </a:lnTo>
                      <a:lnTo>
                        <a:pt x="7184" y="5048"/>
                      </a:lnTo>
                      <a:lnTo>
                        <a:pt x="8465" y="6954"/>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46" name="Freeform 89">
                  <a:extLst>
                    <a:ext uri="{FF2B5EF4-FFF2-40B4-BE49-F238E27FC236}">
                      <a16:creationId xmlns:a16="http://schemas.microsoft.com/office/drawing/2014/main" id="{2CA5AD62-051D-4C4C-9FFF-922DC313013C}"/>
                    </a:ext>
                  </a:extLst>
                </p:cNvPr>
                <p:cNvSpPr>
                  <a:spLocks noChangeAspect="1"/>
                </p:cNvSpPr>
                <p:nvPr/>
              </p:nvSpPr>
              <p:spPr bwMode="auto">
                <a:xfrm>
                  <a:off x="2740025" y="7356475"/>
                  <a:ext cx="450850" cy="665163"/>
                </a:xfrm>
                <a:custGeom>
                  <a:avLst/>
                  <a:gdLst>
                    <a:gd name="T0" fmla="*/ 2147483647 w 489"/>
                    <a:gd name="T1" fmla="*/ 2147483647 h 762"/>
                    <a:gd name="T2" fmla="*/ 2147483647 w 489"/>
                    <a:gd name="T3" fmla="*/ 2147483647 h 762"/>
                    <a:gd name="T4" fmla="*/ 2147483647 w 489"/>
                    <a:gd name="T5" fmla="*/ 2147483647 h 762"/>
                    <a:gd name="T6" fmla="*/ 0 w 489"/>
                    <a:gd name="T7" fmla="*/ 2147483647 h 762"/>
                    <a:gd name="T8" fmla="*/ 0 w 489"/>
                    <a:gd name="T9" fmla="*/ 2147483647 h 762"/>
                    <a:gd name="T10" fmla="*/ 2147483647 w 489"/>
                    <a:gd name="T11" fmla="*/ 2147483647 h 762"/>
                    <a:gd name="T12" fmla="*/ 2147483647 w 489"/>
                    <a:gd name="T13" fmla="*/ 2147483647 h 762"/>
                    <a:gd name="T14" fmla="*/ 2147483647 w 489"/>
                    <a:gd name="T15" fmla="*/ 2147483647 h 762"/>
                    <a:gd name="T16" fmla="*/ 2147483647 w 489"/>
                    <a:gd name="T17" fmla="*/ 2147483647 h 762"/>
                    <a:gd name="T18" fmla="*/ 2147483647 w 489"/>
                    <a:gd name="T19" fmla="*/ 2147483647 h 762"/>
                    <a:gd name="T20" fmla="*/ 2147483647 w 489"/>
                    <a:gd name="T21" fmla="*/ 2147483647 h 762"/>
                    <a:gd name="T22" fmla="*/ 2147483647 w 489"/>
                    <a:gd name="T23" fmla="*/ 2147483647 h 762"/>
                    <a:gd name="T24" fmla="*/ 2147483647 w 489"/>
                    <a:gd name="T25" fmla="*/ 2147483647 h 762"/>
                    <a:gd name="T26" fmla="*/ 2147483647 w 489"/>
                    <a:gd name="T27" fmla="*/ 2147483647 h 762"/>
                    <a:gd name="T28" fmla="*/ 2147483647 w 489"/>
                    <a:gd name="T29" fmla="*/ 2147483647 h 762"/>
                    <a:gd name="T30" fmla="*/ 2147483647 w 489"/>
                    <a:gd name="T31" fmla="*/ 2147483647 h 762"/>
                    <a:gd name="T32" fmla="*/ 2147483647 w 489"/>
                    <a:gd name="T33" fmla="*/ 2147483647 h 762"/>
                    <a:gd name="T34" fmla="*/ 2147483647 w 489"/>
                    <a:gd name="T35" fmla="*/ 2147483647 h 762"/>
                    <a:gd name="T36" fmla="*/ 2147483647 w 489"/>
                    <a:gd name="T37" fmla="*/ 2147483647 h 762"/>
                    <a:gd name="T38" fmla="*/ 2147483647 w 489"/>
                    <a:gd name="T39" fmla="*/ 2147483647 h 762"/>
                    <a:gd name="T40" fmla="*/ 2147483647 w 489"/>
                    <a:gd name="T41" fmla="*/ 2147483647 h 762"/>
                    <a:gd name="T42" fmla="*/ 2147483647 w 489"/>
                    <a:gd name="T43" fmla="*/ 2147483647 h 762"/>
                    <a:gd name="T44" fmla="*/ 2147483647 w 489"/>
                    <a:gd name="T45" fmla="*/ 0 h 762"/>
                    <a:gd name="T46" fmla="*/ 2147483647 w 489"/>
                    <a:gd name="T47" fmla="*/ 2147483647 h 7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9" h="762">
                      <a:moveTo>
                        <a:pt x="144" y="158"/>
                      </a:moveTo>
                      <a:lnTo>
                        <a:pt x="115" y="130"/>
                      </a:lnTo>
                      <a:lnTo>
                        <a:pt x="43" y="144"/>
                      </a:lnTo>
                      <a:lnTo>
                        <a:pt x="0" y="201"/>
                      </a:lnTo>
                      <a:lnTo>
                        <a:pt x="0" y="302"/>
                      </a:lnTo>
                      <a:lnTo>
                        <a:pt x="72" y="360"/>
                      </a:lnTo>
                      <a:lnTo>
                        <a:pt x="72" y="403"/>
                      </a:lnTo>
                      <a:lnTo>
                        <a:pt x="187" y="504"/>
                      </a:lnTo>
                      <a:lnTo>
                        <a:pt x="216" y="590"/>
                      </a:lnTo>
                      <a:lnTo>
                        <a:pt x="317" y="661"/>
                      </a:lnTo>
                      <a:lnTo>
                        <a:pt x="418" y="661"/>
                      </a:lnTo>
                      <a:lnTo>
                        <a:pt x="403" y="762"/>
                      </a:lnTo>
                      <a:lnTo>
                        <a:pt x="489" y="762"/>
                      </a:lnTo>
                      <a:lnTo>
                        <a:pt x="475" y="648"/>
                      </a:lnTo>
                      <a:lnTo>
                        <a:pt x="446" y="605"/>
                      </a:lnTo>
                      <a:lnTo>
                        <a:pt x="489" y="590"/>
                      </a:lnTo>
                      <a:lnTo>
                        <a:pt x="489" y="388"/>
                      </a:lnTo>
                      <a:lnTo>
                        <a:pt x="446" y="374"/>
                      </a:lnTo>
                      <a:lnTo>
                        <a:pt x="388" y="244"/>
                      </a:lnTo>
                      <a:lnTo>
                        <a:pt x="374" y="187"/>
                      </a:lnTo>
                      <a:lnTo>
                        <a:pt x="274" y="29"/>
                      </a:lnTo>
                      <a:lnTo>
                        <a:pt x="216" y="14"/>
                      </a:lnTo>
                      <a:lnTo>
                        <a:pt x="158" y="0"/>
                      </a:lnTo>
                      <a:lnTo>
                        <a:pt x="144" y="158"/>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47" name="Freeform 90">
                  <a:extLst>
                    <a:ext uri="{FF2B5EF4-FFF2-40B4-BE49-F238E27FC236}">
                      <a16:creationId xmlns:a16="http://schemas.microsoft.com/office/drawing/2014/main" id="{EF37B557-6F26-4DC5-9A60-6FA9A8FFAC16}"/>
                    </a:ext>
                  </a:extLst>
                </p:cNvPr>
                <p:cNvSpPr>
                  <a:spLocks noChangeAspect="1"/>
                </p:cNvSpPr>
                <p:nvPr/>
              </p:nvSpPr>
              <p:spPr bwMode="auto">
                <a:xfrm>
                  <a:off x="2289175" y="7142163"/>
                  <a:ext cx="1103313" cy="1157287"/>
                </a:xfrm>
                <a:custGeom>
                  <a:avLst/>
                  <a:gdLst>
                    <a:gd name="T0" fmla="*/ 2147483647 w 695"/>
                    <a:gd name="T1" fmla="*/ 2147483647 h 729"/>
                    <a:gd name="T2" fmla="*/ 2147483647 w 695"/>
                    <a:gd name="T3" fmla="*/ 2147483647 h 729"/>
                    <a:gd name="T4" fmla="*/ 2147483647 w 695"/>
                    <a:gd name="T5" fmla="*/ 2147483647 h 729"/>
                    <a:gd name="T6" fmla="*/ 2147483647 w 695"/>
                    <a:gd name="T7" fmla="*/ 2147483647 h 729"/>
                    <a:gd name="T8" fmla="*/ 2147483647 w 695"/>
                    <a:gd name="T9" fmla="*/ 2147483647 h 729"/>
                    <a:gd name="T10" fmla="*/ 2147483647 w 695"/>
                    <a:gd name="T11" fmla="*/ 2147483647 h 729"/>
                    <a:gd name="T12" fmla="*/ 2147483647 w 695"/>
                    <a:gd name="T13" fmla="*/ 2147483647 h 729"/>
                    <a:gd name="T14" fmla="*/ 2147483647 w 695"/>
                    <a:gd name="T15" fmla="*/ 2147483647 h 729"/>
                    <a:gd name="T16" fmla="*/ 2147483647 w 695"/>
                    <a:gd name="T17" fmla="*/ 2147483647 h 729"/>
                    <a:gd name="T18" fmla="*/ 2147483647 w 695"/>
                    <a:gd name="T19" fmla="*/ 2147483647 h 729"/>
                    <a:gd name="T20" fmla="*/ 2147483647 w 695"/>
                    <a:gd name="T21" fmla="*/ 2147483647 h 729"/>
                    <a:gd name="T22" fmla="*/ 2147483647 w 695"/>
                    <a:gd name="T23" fmla="*/ 2147483647 h 729"/>
                    <a:gd name="T24" fmla="*/ 2147483647 w 695"/>
                    <a:gd name="T25" fmla="*/ 2147483647 h 729"/>
                    <a:gd name="T26" fmla="*/ 2147483647 w 695"/>
                    <a:gd name="T27" fmla="*/ 2147483647 h 729"/>
                    <a:gd name="T28" fmla="*/ 2147483647 w 695"/>
                    <a:gd name="T29" fmla="*/ 2147483647 h 729"/>
                    <a:gd name="T30" fmla="*/ 2147483647 w 695"/>
                    <a:gd name="T31" fmla="*/ 2147483647 h 729"/>
                    <a:gd name="T32" fmla="*/ 2147483647 w 695"/>
                    <a:gd name="T33" fmla="*/ 2147483647 h 729"/>
                    <a:gd name="T34" fmla="*/ 2147483647 w 695"/>
                    <a:gd name="T35" fmla="*/ 2147483647 h 729"/>
                    <a:gd name="T36" fmla="*/ 2147483647 w 695"/>
                    <a:gd name="T37" fmla="*/ 2147483647 h 729"/>
                    <a:gd name="T38" fmla="*/ 2147483647 w 695"/>
                    <a:gd name="T39" fmla="*/ 2147483647 h 729"/>
                    <a:gd name="T40" fmla="*/ 2147483647 w 695"/>
                    <a:gd name="T41" fmla="*/ 2147483647 h 729"/>
                    <a:gd name="T42" fmla="*/ 2147483647 w 695"/>
                    <a:gd name="T43" fmla="*/ 2147483647 h 729"/>
                    <a:gd name="T44" fmla="*/ 2147483647 w 695"/>
                    <a:gd name="T45" fmla="*/ 2147483647 h 729"/>
                    <a:gd name="T46" fmla="*/ 2147483647 w 695"/>
                    <a:gd name="T47" fmla="*/ 2147483647 h 729"/>
                    <a:gd name="T48" fmla="*/ 2147483647 w 695"/>
                    <a:gd name="T49" fmla="*/ 2147483647 h 729"/>
                    <a:gd name="T50" fmla="*/ 2147483647 w 695"/>
                    <a:gd name="T51" fmla="*/ 2147483647 h 729"/>
                    <a:gd name="T52" fmla="*/ 2147483647 w 695"/>
                    <a:gd name="T53" fmla="*/ 2147483647 h 729"/>
                    <a:gd name="T54" fmla="*/ 2147483647 w 695"/>
                    <a:gd name="T55" fmla="*/ 2147483647 h 729"/>
                    <a:gd name="T56" fmla="*/ 2147483647 w 695"/>
                    <a:gd name="T57" fmla="*/ 2147483647 h 729"/>
                    <a:gd name="T58" fmla="*/ 2147483647 w 695"/>
                    <a:gd name="T59" fmla="*/ 2147483647 h 729"/>
                    <a:gd name="T60" fmla="*/ 2147483647 w 695"/>
                    <a:gd name="T61" fmla="*/ 2147483647 h 729"/>
                    <a:gd name="T62" fmla="*/ 2147483647 w 695"/>
                    <a:gd name="T63" fmla="*/ 2147483647 h 729"/>
                    <a:gd name="T64" fmla="*/ 2147483647 w 695"/>
                    <a:gd name="T65" fmla="*/ 2147483647 h 729"/>
                    <a:gd name="T66" fmla="*/ 2147483647 w 695"/>
                    <a:gd name="T67" fmla="*/ 2147483647 h 729"/>
                    <a:gd name="T68" fmla="*/ 2147483647 w 695"/>
                    <a:gd name="T69" fmla="*/ 2147483647 h 729"/>
                    <a:gd name="T70" fmla="*/ 0 w 695"/>
                    <a:gd name="T71" fmla="*/ 2147483647 h 729"/>
                    <a:gd name="T72" fmla="*/ 2147483647 w 695"/>
                    <a:gd name="T73" fmla="*/ 2147483647 h 729"/>
                    <a:gd name="T74" fmla="*/ 2147483647 w 695"/>
                    <a:gd name="T75" fmla="*/ 2147483647 h 729"/>
                    <a:gd name="T76" fmla="*/ 2147483647 w 695"/>
                    <a:gd name="T77" fmla="*/ 2147483647 h 729"/>
                    <a:gd name="T78" fmla="*/ 2147483647 w 695"/>
                    <a:gd name="T79" fmla="*/ 2147483647 h 729"/>
                    <a:gd name="T80" fmla="*/ 2147483647 w 695"/>
                    <a:gd name="T81" fmla="*/ 2147483647 h 729"/>
                    <a:gd name="T82" fmla="*/ 2147483647 w 695"/>
                    <a:gd name="T83" fmla="*/ 2147483647 h 729"/>
                    <a:gd name="T84" fmla="*/ 2147483647 w 695"/>
                    <a:gd name="T85" fmla="*/ 2147483647 h 729"/>
                    <a:gd name="T86" fmla="*/ 2147483647 w 695"/>
                    <a:gd name="T87" fmla="*/ 2147483647 h 729"/>
                    <a:gd name="T88" fmla="*/ 2147483647 w 695"/>
                    <a:gd name="T89" fmla="*/ 2147483647 h 729"/>
                    <a:gd name="T90" fmla="*/ 2147483647 w 695"/>
                    <a:gd name="T91" fmla="*/ 2147483647 h 729"/>
                    <a:gd name="T92" fmla="*/ 2147483647 w 695"/>
                    <a:gd name="T93" fmla="*/ 2147483647 h 729"/>
                    <a:gd name="T94" fmla="*/ 2147483647 w 695"/>
                    <a:gd name="T95" fmla="*/ 2147483647 h 729"/>
                    <a:gd name="T96" fmla="*/ 2147483647 w 695"/>
                    <a:gd name="T97" fmla="*/ 2147483647 h 729"/>
                    <a:gd name="T98" fmla="*/ 2147483647 w 695"/>
                    <a:gd name="T99" fmla="*/ 2147483647 h 729"/>
                    <a:gd name="T100" fmla="*/ 2147483647 w 695"/>
                    <a:gd name="T101" fmla="*/ 2147483647 h 729"/>
                    <a:gd name="T102" fmla="*/ 2147483647 w 695"/>
                    <a:gd name="T103" fmla="*/ 0 h 729"/>
                    <a:gd name="T104" fmla="*/ 2147483647 w 695"/>
                    <a:gd name="T105" fmla="*/ 2147483647 h 729"/>
                    <a:gd name="T106" fmla="*/ 2147483647 w 695"/>
                    <a:gd name="T107" fmla="*/ 2147483647 h 729"/>
                    <a:gd name="T108" fmla="*/ 2147483647 w 695"/>
                    <a:gd name="T109" fmla="*/ 2147483647 h 729"/>
                    <a:gd name="T110" fmla="*/ 2147483647 w 695"/>
                    <a:gd name="T111" fmla="*/ 2147483647 h 729"/>
                    <a:gd name="T112" fmla="*/ 2147483647 w 695"/>
                    <a:gd name="T113" fmla="*/ 2147483647 h 729"/>
                    <a:gd name="T114" fmla="*/ 2147483647 w 695"/>
                    <a:gd name="T115" fmla="*/ 2147483647 h 729"/>
                    <a:gd name="T116" fmla="*/ 2147483647 w 695"/>
                    <a:gd name="T117" fmla="*/ 2147483647 h 729"/>
                    <a:gd name="T118" fmla="*/ 2147483647 w 695"/>
                    <a:gd name="T119" fmla="*/ 2147483647 h 729"/>
                    <a:gd name="T120" fmla="*/ 2147483647 w 695"/>
                    <a:gd name="T121" fmla="*/ 2147483647 h 7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95" h="729">
                      <a:moveTo>
                        <a:pt x="285" y="301"/>
                      </a:moveTo>
                      <a:lnTo>
                        <a:pt x="327" y="333"/>
                      </a:lnTo>
                      <a:lnTo>
                        <a:pt x="327" y="357"/>
                      </a:lnTo>
                      <a:lnTo>
                        <a:pt x="393" y="412"/>
                      </a:lnTo>
                      <a:lnTo>
                        <a:pt x="410" y="460"/>
                      </a:lnTo>
                      <a:lnTo>
                        <a:pt x="469" y="499"/>
                      </a:lnTo>
                      <a:lnTo>
                        <a:pt x="528" y="499"/>
                      </a:lnTo>
                      <a:lnTo>
                        <a:pt x="519" y="555"/>
                      </a:lnTo>
                      <a:lnTo>
                        <a:pt x="569" y="555"/>
                      </a:lnTo>
                      <a:lnTo>
                        <a:pt x="578" y="595"/>
                      </a:lnTo>
                      <a:lnTo>
                        <a:pt x="670" y="602"/>
                      </a:lnTo>
                      <a:lnTo>
                        <a:pt x="695" y="650"/>
                      </a:lnTo>
                      <a:lnTo>
                        <a:pt x="670" y="658"/>
                      </a:lnTo>
                      <a:lnTo>
                        <a:pt x="662" y="690"/>
                      </a:lnTo>
                      <a:lnTo>
                        <a:pt x="645" y="705"/>
                      </a:lnTo>
                      <a:lnTo>
                        <a:pt x="586" y="722"/>
                      </a:lnTo>
                      <a:lnTo>
                        <a:pt x="553" y="714"/>
                      </a:lnTo>
                      <a:lnTo>
                        <a:pt x="536" y="722"/>
                      </a:lnTo>
                      <a:lnTo>
                        <a:pt x="477" y="729"/>
                      </a:lnTo>
                      <a:lnTo>
                        <a:pt x="435" y="714"/>
                      </a:lnTo>
                      <a:lnTo>
                        <a:pt x="385" y="722"/>
                      </a:lnTo>
                      <a:lnTo>
                        <a:pt x="377" y="705"/>
                      </a:lnTo>
                      <a:lnTo>
                        <a:pt x="318" y="705"/>
                      </a:lnTo>
                      <a:lnTo>
                        <a:pt x="293" y="650"/>
                      </a:lnTo>
                      <a:lnTo>
                        <a:pt x="243" y="650"/>
                      </a:lnTo>
                      <a:lnTo>
                        <a:pt x="218" y="587"/>
                      </a:lnTo>
                      <a:lnTo>
                        <a:pt x="201" y="571"/>
                      </a:lnTo>
                      <a:lnTo>
                        <a:pt x="210" y="516"/>
                      </a:lnTo>
                      <a:lnTo>
                        <a:pt x="126" y="389"/>
                      </a:lnTo>
                      <a:lnTo>
                        <a:pt x="42" y="396"/>
                      </a:lnTo>
                      <a:lnTo>
                        <a:pt x="42" y="365"/>
                      </a:lnTo>
                      <a:lnTo>
                        <a:pt x="96" y="360"/>
                      </a:lnTo>
                      <a:lnTo>
                        <a:pt x="100" y="314"/>
                      </a:lnTo>
                      <a:lnTo>
                        <a:pt x="76" y="286"/>
                      </a:lnTo>
                      <a:lnTo>
                        <a:pt x="25" y="254"/>
                      </a:lnTo>
                      <a:lnTo>
                        <a:pt x="0" y="228"/>
                      </a:lnTo>
                      <a:lnTo>
                        <a:pt x="36" y="198"/>
                      </a:lnTo>
                      <a:lnTo>
                        <a:pt x="38" y="158"/>
                      </a:lnTo>
                      <a:lnTo>
                        <a:pt x="78" y="162"/>
                      </a:lnTo>
                      <a:lnTo>
                        <a:pt x="112" y="134"/>
                      </a:lnTo>
                      <a:lnTo>
                        <a:pt x="148" y="142"/>
                      </a:lnTo>
                      <a:lnTo>
                        <a:pt x="184" y="111"/>
                      </a:lnTo>
                      <a:lnTo>
                        <a:pt x="154" y="74"/>
                      </a:lnTo>
                      <a:lnTo>
                        <a:pt x="180" y="48"/>
                      </a:lnTo>
                      <a:lnTo>
                        <a:pt x="194" y="66"/>
                      </a:lnTo>
                      <a:lnTo>
                        <a:pt x="186" y="78"/>
                      </a:lnTo>
                      <a:lnTo>
                        <a:pt x="196" y="96"/>
                      </a:lnTo>
                      <a:lnTo>
                        <a:pt x="242" y="56"/>
                      </a:lnTo>
                      <a:lnTo>
                        <a:pt x="230" y="40"/>
                      </a:lnTo>
                      <a:lnTo>
                        <a:pt x="216" y="48"/>
                      </a:lnTo>
                      <a:lnTo>
                        <a:pt x="201" y="31"/>
                      </a:lnTo>
                      <a:lnTo>
                        <a:pt x="235" y="0"/>
                      </a:lnTo>
                      <a:lnTo>
                        <a:pt x="260" y="24"/>
                      </a:lnTo>
                      <a:lnTo>
                        <a:pt x="335" y="95"/>
                      </a:lnTo>
                      <a:lnTo>
                        <a:pt x="343" y="111"/>
                      </a:lnTo>
                      <a:lnTo>
                        <a:pt x="377" y="135"/>
                      </a:lnTo>
                      <a:lnTo>
                        <a:pt x="368" y="222"/>
                      </a:lnTo>
                      <a:lnTo>
                        <a:pt x="352" y="206"/>
                      </a:lnTo>
                      <a:lnTo>
                        <a:pt x="310" y="214"/>
                      </a:lnTo>
                      <a:lnTo>
                        <a:pt x="285" y="245"/>
                      </a:lnTo>
                      <a:lnTo>
                        <a:pt x="285" y="301"/>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48" name="Freeform 91">
                  <a:extLst>
                    <a:ext uri="{FF2B5EF4-FFF2-40B4-BE49-F238E27FC236}">
                      <a16:creationId xmlns:a16="http://schemas.microsoft.com/office/drawing/2014/main" id="{7D6B4F60-81F6-4E2C-8D5F-0A53AFA0A471}"/>
                    </a:ext>
                  </a:extLst>
                </p:cNvPr>
                <p:cNvSpPr>
                  <a:spLocks noChangeAspect="1"/>
                </p:cNvSpPr>
                <p:nvPr/>
              </p:nvSpPr>
              <p:spPr bwMode="auto">
                <a:xfrm>
                  <a:off x="1955800" y="7627938"/>
                  <a:ext cx="825500" cy="1011237"/>
                </a:xfrm>
                <a:custGeom>
                  <a:avLst/>
                  <a:gdLst>
                    <a:gd name="T0" fmla="*/ 2147483647 w 520"/>
                    <a:gd name="T1" fmla="*/ 2147483647 h 637"/>
                    <a:gd name="T2" fmla="*/ 2147483647 w 520"/>
                    <a:gd name="T3" fmla="*/ 2147483647 h 637"/>
                    <a:gd name="T4" fmla="*/ 2147483647 w 520"/>
                    <a:gd name="T5" fmla="*/ 2147483647 h 637"/>
                    <a:gd name="T6" fmla="*/ 2147483647 w 520"/>
                    <a:gd name="T7" fmla="*/ 2147483647 h 637"/>
                    <a:gd name="T8" fmla="*/ 2147483647 w 520"/>
                    <a:gd name="T9" fmla="*/ 2147483647 h 637"/>
                    <a:gd name="T10" fmla="*/ 2147483647 w 520"/>
                    <a:gd name="T11" fmla="*/ 2147483647 h 637"/>
                    <a:gd name="T12" fmla="*/ 2147483647 w 520"/>
                    <a:gd name="T13" fmla="*/ 2147483647 h 637"/>
                    <a:gd name="T14" fmla="*/ 2147483647 w 520"/>
                    <a:gd name="T15" fmla="*/ 2147483647 h 637"/>
                    <a:gd name="T16" fmla="*/ 2147483647 w 520"/>
                    <a:gd name="T17" fmla="*/ 2147483647 h 637"/>
                    <a:gd name="T18" fmla="*/ 2147483647 w 520"/>
                    <a:gd name="T19" fmla="*/ 2147483647 h 637"/>
                    <a:gd name="T20" fmla="*/ 2147483647 w 520"/>
                    <a:gd name="T21" fmla="*/ 2147483647 h 637"/>
                    <a:gd name="T22" fmla="*/ 2147483647 w 520"/>
                    <a:gd name="T23" fmla="*/ 2147483647 h 637"/>
                    <a:gd name="T24" fmla="*/ 2147483647 w 520"/>
                    <a:gd name="T25" fmla="*/ 2147483647 h 637"/>
                    <a:gd name="T26" fmla="*/ 2147483647 w 520"/>
                    <a:gd name="T27" fmla="*/ 2147483647 h 637"/>
                    <a:gd name="T28" fmla="*/ 2147483647 w 520"/>
                    <a:gd name="T29" fmla="*/ 2147483647 h 637"/>
                    <a:gd name="T30" fmla="*/ 2147483647 w 520"/>
                    <a:gd name="T31" fmla="*/ 2147483647 h 637"/>
                    <a:gd name="T32" fmla="*/ 2147483647 w 520"/>
                    <a:gd name="T33" fmla="*/ 2147483647 h 637"/>
                    <a:gd name="T34" fmla="*/ 2147483647 w 520"/>
                    <a:gd name="T35" fmla="*/ 2147483647 h 637"/>
                    <a:gd name="T36" fmla="*/ 2147483647 w 520"/>
                    <a:gd name="T37" fmla="*/ 2147483647 h 637"/>
                    <a:gd name="T38" fmla="*/ 2147483647 w 520"/>
                    <a:gd name="T39" fmla="*/ 2147483647 h 637"/>
                    <a:gd name="T40" fmla="*/ 2147483647 w 520"/>
                    <a:gd name="T41" fmla="*/ 2147483647 h 637"/>
                    <a:gd name="T42" fmla="*/ 2147483647 w 520"/>
                    <a:gd name="T43" fmla="*/ 2147483647 h 637"/>
                    <a:gd name="T44" fmla="*/ 2147483647 w 520"/>
                    <a:gd name="T45" fmla="*/ 2147483647 h 637"/>
                    <a:gd name="T46" fmla="*/ 2147483647 w 520"/>
                    <a:gd name="T47" fmla="*/ 2147483647 h 637"/>
                    <a:gd name="T48" fmla="*/ 2147483647 w 520"/>
                    <a:gd name="T49" fmla="*/ 2147483647 h 637"/>
                    <a:gd name="T50" fmla="*/ 2147483647 w 520"/>
                    <a:gd name="T51" fmla="*/ 2147483647 h 637"/>
                    <a:gd name="T52" fmla="*/ 2147483647 w 520"/>
                    <a:gd name="T53" fmla="*/ 2147483647 h 637"/>
                    <a:gd name="T54" fmla="*/ 2147483647 w 520"/>
                    <a:gd name="T55" fmla="*/ 2147483647 h 637"/>
                    <a:gd name="T56" fmla="*/ 0 w 520"/>
                    <a:gd name="T57" fmla="*/ 2147483647 h 637"/>
                    <a:gd name="T58" fmla="*/ 0 w 520"/>
                    <a:gd name="T59" fmla="*/ 2147483647 h 637"/>
                    <a:gd name="T60" fmla="*/ 2147483647 w 520"/>
                    <a:gd name="T61" fmla="*/ 2147483647 h 637"/>
                    <a:gd name="T62" fmla="*/ 2147483647 w 520"/>
                    <a:gd name="T63" fmla="*/ 2147483647 h 637"/>
                    <a:gd name="T64" fmla="*/ 2147483647 w 520"/>
                    <a:gd name="T65" fmla="*/ 2147483647 h 637"/>
                    <a:gd name="T66" fmla="*/ 2147483647 w 520"/>
                    <a:gd name="T67" fmla="*/ 2147483647 h 637"/>
                    <a:gd name="T68" fmla="*/ 2147483647 w 520"/>
                    <a:gd name="T69" fmla="*/ 0 h 637"/>
                    <a:gd name="T70" fmla="*/ 2147483647 w 520"/>
                    <a:gd name="T71" fmla="*/ 2147483647 h 6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0" h="637">
                      <a:moveTo>
                        <a:pt x="218" y="66"/>
                      </a:moveTo>
                      <a:lnTo>
                        <a:pt x="252" y="58"/>
                      </a:lnTo>
                      <a:lnTo>
                        <a:pt x="252" y="90"/>
                      </a:lnTo>
                      <a:lnTo>
                        <a:pt x="336" y="82"/>
                      </a:lnTo>
                      <a:lnTo>
                        <a:pt x="420" y="209"/>
                      </a:lnTo>
                      <a:lnTo>
                        <a:pt x="411" y="265"/>
                      </a:lnTo>
                      <a:lnTo>
                        <a:pt x="428" y="280"/>
                      </a:lnTo>
                      <a:lnTo>
                        <a:pt x="453" y="344"/>
                      </a:lnTo>
                      <a:lnTo>
                        <a:pt x="504" y="344"/>
                      </a:lnTo>
                      <a:lnTo>
                        <a:pt x="520" y="375"/>
                      </a:lnTo>
                      <a:lnTo>
                        <a:pt x="495" y="383"/>
                      </a:lnTo>
                      <a:lnTo>
                        <a:pt x="495" y="415"/>
                      </a:lnTo>
                      <a:lnTo>
                        <a:pt x="436" y="455"/>
                      </a:lnTo>
                      <a:lnTo>
                        <a:pt x="462" y="486"/>
                      </a:lnTo>
                      <a:lnTo>
                        <a:pt x="462" y="495"/>
                      </a:lnTo>
                      <a:lnTo>
                        <a:pt x="411" y="495"/>
                      </a:lnTo>
                      <a:lnTo>
                        <a:pt x="370" y="526"/>
                      </a:lnTo>
                      <a:lnTo>
                        <a:pt x="302" y="542"/>
                      </a:lnTo>
                      <a:lnTo>
                        <a:pt x="294" y="598"/>
                      </a:lnTo>
                      <a:lnTo>
                        <a:pt x="252" y="637"/>
                      </a:lnTo>
                      <a:lnTo>
                        <a:pt x="202" y="581"/>
                      </a:lnTo>
                      <a:lnTo>
                        <a:pt x="185" y="518"/>
                      </a:lnTo>
                      <a:lnTo>
                        <a:pt x="160" y="471"/>
                      </a:lnTo>
                      <a:lnTo>
                        <a:pt x="143" y="407"/>
                      </a:lnTo>
                      <a:lnTo>
                        <a:pt x="101" y="344"/>
                      </a:lnTo>
                      <a:lnTo>
                        <a:pt x="93" y="312"/>
                      </a:lnTo>
                      <a:lnTo>
                        <a:pt x="50" y="248"/>
                      </a:lnTo>
                      <a:lnTo>
                        <a:pt x="18" y="241"/>
                      </a:lnTo>
                      <a:lnTo>
                        <a:pt x="0" y="188"/>
                      </a:lnTo>
                      <a:lnTo>
                        <a:pt x="0" y="104"/>
                      </a:lnTo>
                      <a:lnTo>
                        <a:pt x="10" y="104"/>
                      </a:lnTo>
                      <a:lnTo>
                        <a:pt x="30" y="92"/>
                      </a:lnTo>
                      <a:lnTo>
                        <a:pt x="58" y="68"/>
                      </a:lnTo>
                      <a:lnTo>
                        <a:pt x="90" y="38"/>
                      </a:lnTo>
                      <a:lnTo>
                        <a:pt x="134" y="0"/>
                      </a:lnTo>
                      <a:lnTo>
                        <a:pt x="218" y="66"/>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49" name="Freeform 92">
                  <a:extLst>
                    <a:ext uri="{FF2B5EF4-FFF2-40B4-BE49-F238E27FC236}">
                      <a16:creationId xmlns:a16="http://schemas.microsoft.com/office/drawing/2014/main" id="{6F0D4E6B-484B-4860-8EA6-B0B90FCD1275}"/>
                    </a:ext>
                  </a:extLst>
                </p:cNvPr>
                <p:cNvSpPr>
                  <a:spLocks noChangeAspect="1"/>
                </p:cNvSpPr>
                <p:nvPr/>
              </p:nvSpPr>
              <p:spPr bwMode="auto">
                <a:xfrm>
                  <a:off x="1373188" y="7789863"/>
                  <a:ext cx="876300" cy="823912"/>
                </a:xfrm>
                <a:custGeom>
                  <a:avLst/>
                  <a:gdLst>
                    <a:gd name="T0" fmla="*/ 2147483647 w 552"/>
                    <a:gd name="T1" fmla="*/ 2147483647 h 519"/>
                    <a:gd name="T2" fmla="*/ 0 w 552"/>
                    <a:gd name="T3" fmla="*/ 2147483647 h 519"/>
                    <a:gd name="T4" fmla="*/ 2147483647 w 552"/>
                    <a:gd name="T5" fmla="*/ 2147483647 h 519"/>
                    <a:gd name="T6" fmla="*/ 2147483647 w 552"/>
                    <a:gd name="T7" fmla="*/ 2147483647 h 519"/>
                    <a:gd name="T8" fmla="*/ 2147483647 w 552"/>
                    <a:gd name="T9" fmla="*/ 2147483647 h 519"/>
                    <a:gd name="T10" fmla="*/ 2147483647 w 552"/>
                    <a:gd name="T11" fmla="*/ 2147483647 h 519"/>
                    <a:gd name="T12" fmla="*/ 2147483647 w 552"/>
                    <a:gd name="T13" fmla="*/ 2147483647 h 519"/>
                    <a:gd name="T14" fmla="*/ 2147483647 w 552"/>
                    <a:gd name="T15" fmla="*/ 2147483647 h 519"/>
                    <a:gd name="T16" fmla="*/ 2147483647 w 552"/>
                    <a:gd name="T17" fmla="*/ 2147483647 h 519"/>
                    <a:gd name="T18" fmla="*/ 2147483647 w 552"/>
                    <a:gd name="T19" fmla="*/ 2147483647 h 519"/>
                    <a:gd name="T20" fmla="*/ 2147483647 w 552"/>
                    <a:gd name="T21" fmla="*/ 2147483647 h 519"/>
                    <a:gd name="T22" fmla="*/ 2147483647 w 552"/>
                    <a:gd name="T23" fmla="*/ 2147483647 h 519"/>
                    <a:gd name="T24" fmla="*/ 2147483647 w 552"/>
                    <a:gd name="T25" fmla="*/ 2147483647 h 519"/>
                    <a:gd name="T26" fmla="*/ 2147483647 w 552"/>
                    <a:gd name="T27" fmla="*/ 2147483647 h 519"/>
                    <a:gd name="T28" fmla="*/ 2147483647 w 552"/>
                    <a:gd name="T29" fmla="*/ 2147483647 h 519"/>
                    <a:gd name="T30" fmla="*/ 2147483647 w 552"/>
                    <a:gd name="T31" fmla="*/ 2147483647 h 519"/>
                    <a:gd name="T32" fmla="*/ 2147483647 w 552"/>
                    <a:gd name="T33" fmla="*/ 2147483647 h 519"/>
                    <a:gd name="T34" fmla="*/ 2147483647 w 552"/>
                    <a:gd name="T35" fmla="*/ 2147483647 h 519"/>
                    <a:gd name="T36" fmla="*/ 2147483647 w 552"/>
                    <a:gd name="T37" fmla="*/ 2147483647 h 519"/>
                    <a:gd name="T38" fmla="*/ 2147483647 w 552"/>
                    <a:gd name="T39" fmla="*/ 2147483647 h 519"/>
                    <a:gd name="T40" fmla="*/ 2147483647 w 552"/>
                    <a:gd name="T41" fmla="*/ 0 h 519"/>
                    <a:gd name="T42" fmla="*/ 2147483647 w 552"/>
                    <a:gd name="T43" fmla="*/ 2147483647 h 519"/>
                    <a:gd name="T44" fmla="*/ 2147483647 w 552"/>
                    <a:gd name="T45" fmla="*/ 2147483647 h 519"/>
                    <a:gd name="T46" fmla="*/ 2147483647 w 552"/>
                    <a:gd name="T47" fmla="*/ 2147483647 h 519"/>
                    <a:gd name="T48" fmla="*/ 2147483647 w 552"/>
                    <a:gd name="T49" fmla="*/ 2147483647 h 519"/>
                    <a:gd name="T50" fmla="*/ 2147483647 w 552"/>
                    <a:gd name="T51" fmla="*/ 2147483647 h 519"/>
                    <a:gd name="T52" fmla="*/ 2147483647 w 552"/>
                    <a:gd name="T53" fmla="*/ 2147483647 h 519"/>
                    <a:gd name="T54" fmla="*/ 2147483647 w 552"/>
                    <a:gd name="T55" fmla="*/ 2147483647 h 519"/>
                    <a:gd name="T56" fmla="*/ 2147483647 w 552"/>
                    <a:gd name="T57" fmla="*/ 2147483647 h 5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2" h="519">
                      <a:moveTo>
                        <a:pt x="41" y="369"/>
                      </a:moveTo>
                      <a:lnTo>
                        <a:pt x="0" y="376"/>
                      </a:lnTo>
                      <a:lnTo>
                        <a:pt x="8" y="447"/>
                      </a:lnTo>
                      <a:lnTo>
                        <a:pt x="75" y="447"/>
                      </a:lnTo>
                      <a:lnTo>
                        <a:pt x="75" y="472"/>
                      </a:lnTo>
                      <a:lnTo>
                        <a:pt x="116" y="479"/>
                      </a:lnTo>
                      <a:lnTo>
                        <a:pt x="225" y="519"/>
                      </a:lnTo>
                      <a:lnTo>
                        <a:pt x="368" y="431"/>
                      </a:lnTo>
                      <a:lnTo>
                        <a:pt x="418" y="431"/>
                      </a:lnTo>
                      <a:lnTo>
                        <a:pt x="451" y="447"/>
                      </a:lnTo>
                      <a:lnTo>
                        <a:pt x="501" y="447"/>
                      </a:lnTo>
                      <a:lnTo>
                        <a:pt x="552" y="416"/>
                      </a:lnTo>
                      <a:lnTo>
                        <a:pt x="527" y="369"/>
                      </a:lnTo>
                      <a:lnTo>
                        <a:pt x="510" y="305"/>
                      </a:lnTo>
                      <a:lnTo>
                        <a:pt x="468" y="241"/>
                      </a:lnTo>
                      <a:lnTo>
                        <a:pt x="460" y="210"/>
                      </a:lnTo>
                      <a:lnTo>
                        <a:pt x="426" y="154"/>
                      </a:lnTo>
                      <a:lnTo>
                        <a:pt x="410" y="146"/>
                      </a:lnTo>
                      <a:lnTo>
                        <a:pt x="385" y="138"/>
                      </a:lnTo>
                      <a:lnTo>
                        <a:pt x="363" y="86"/>
                      </a:lnTo>
                      <a:lnTo>
                        <a:pt x="363" y="0"/>
                      </a:lnTo>
                      <a:lnTo>
                        <a:pt x="334" y="12"/>
                      </a:lnTo>
                      <a:lnTo>
                        <a:pt x="293" y="75"/>
                      </a:lnTo>
                      <a:lnTo>
                        <a:pt x="251" y="122"/>
                      </a:lnTo>
                      <a:lnTo>
                        <a:pt x="209" y="186"/>
                      </a:lnTo>
                      <a:lnTo>
                        <a:pt x="168" y="218"/>
                      </a:lnTo>
                      <a:lnTo>
                        <a:pt x="109" y="234"/>
                      </a:lnTo>
                      <a:lnTo>
                        <a:pt x="41" y="266"/>
                      </a:lnTo>
                      <a:lnTo>
                        <a:pt x="41" y="369"/>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50" name="Freeform 93">
                  <a:extLst>
                    <a:ext uri="{FF2B5EF4-FFF2-40B4-BE49-F238E27FC236}">
                      <a16:creationId xmlns:a16="http://schemas.microsoft.com/office/drawing/2014/main" id="{BB7D491B-821F-4EDA-BF06-593333A4E631}"/>
                    </a:ext>
                  </a:extLst>
                </p:cNvPr>
                <p:cNvSpPr>
                  <a:spLocks noChangeAspect="1"/>
                </p:cNvSpPr>
                <p:nvPr/>
              </p:nvSpPr>
              <p:spPr bwMode="auto">
                <a:xfrm>
                  <a:off x="549275" y="8186738"/>
                  <a:ext cx="955675" cy="703262"/>
                </a:xfrm>
                <a:custGeom>
                  <a:avLst/>
                  <a:gdLst>
                    <a:gd name="T0" fmla="*/ 2147483647 w 1036"/>
                    <a:gd name="T1" fmla="*/ 2147483647 h 806"/>
                    <a:gd name="T2" fmla="*/ 2147483647 w 1036"/>
                    <a:gd name="T3" fmla="*/ 2147483647 h 806"/>
                    <a:gd name="T4" fmla="*/ 2147483647 w 1036"/>
                    <a:gd name="T5" fmla="*/ 2147483647 h 806"/>
                    <a:gd name="T6" fmla="*/ 2147483647 w 1036"/>
                    <a:gd name="T7" fmla="*/ 2147483647 h 806"/>
                    <a:gd name="T8" fmla="*/ 2147483647 w 1036"/>
                    <a:gd name="T9" fmla="*/ 2147483647 h 806"/>
                    <a:gd name="T10" fmla="*/ 2147483647 w 1036"/>
                    <a:gd name="T11" fmla="*/ 2147483647 h 806"/>
                    <a:gd name="T12" fmla="*/ 2147483647 w 1036"/>
                    <a:gd name="T13" fmla="*/ 2147483647 h 806"/>
                    <a:gd name="T14" fmla="*/ 2147483647 w 1036"/>
                    <a:gd name="T15" fmla="*/ 2147483647 h 806"/>
                    <a:gd name="T16" fmla="*/ 2147483647 w 1036"/>
                    <a:gd name="T17" fmla="*/ 2147483647 h 806"/>
                    <a:gd name="T18" fmla="*/ 2147483647 w 1036"/>
                    <a:gd name="T19" fmla="*/ 2147483647 h 806"/>
                    <a:gd name="T20" fmla="*/ 2147483647 w 1036"/>
                    <a:gd name="T21" fmla="*/ 2147483647 h 806"/>
                    <a:gd name="T22" fmla="*/ 2147483647 w 1036"/>
                    <a:gd name="T23" fmla="*/ 2147483647 h 806"/>
                    <a:gd name="T24" fmla="*/ 2147483647 w 1036"/>
                    <a:gd name="T25" fmla="*/ 2147483647 h 806"/>
                    <a:gd name="T26" fmla="*/ 2147483647 w 1036"/>
                    <a:gd name="T27" fmla="*/ 2147483647 h 806"/>
                    <a:gd name="T28" fmla="*/ 2147483647 w 1036"/>
                    <a:gd name="T29" fmla="*/ 2147483647 h 806"/>
                    <a:gd name="T30" fmla="*/ 2147483647 w 1036"/>
                    <a:gd name="T31" fmla="*/ 2147483647 h 806"/>
                    <a:gd name="T32" fmla="*/ 2147483647 w 1036"/>
                    <a:gd name="T33" fmla="*/ 2147483647 h 806"/>
                    <a:gd name="T34" fmla="*/ 2147483647 w 1036"/>
                    <a:gd name="T35" fmla="*/ 2147483647 h 806"/>
                    <a:gd name="T36" fmla="*/ 2147483647 w 1036"/>
                    <a:gd name="T37" fmla="*/ 2147483647 h 806"/>
                    <a:gd name="T38" fmla="*/ 2147483647 w 1036"/>
                    <a:gd name="T39" fmla="*/ 2147483647 h 806"/>
                    <a:gd name="T40" fmla="*/ 2147483647 w 1036"/>
                    <a:gd name="T41" fmla="*/ 2147483647 h 806"/>
                    <a:gd name="T42" fmla="*/ 2147483647 w 1036"/>
                    <a:gd name="T43" fmla="*/ 2147483647 h 806"/>
                    <a:gd name="T44" fmla="*/ 2147483647 w 1036"/>
                    <a:gd name="T45" fmla="*/ 2147483647 h 806"/>
                    <a:gd name="T46" fmla="*/ 2147483647 w 1036"/>
                    <a:gd name="T47" fmla="*/ 2147483647 h 806"/>
                    <a:gd name="T48" fmla="*/ 2147483647 w 1036"/>
                    <a:gd name="T49" fmla="*/ 2147483647 h 806"/>
                    <a:gd name="T50" fmla="*/ 2147483647 w 1036"/>
                    <a:gd name="T51" fmla="*/ 2147483647 h 806"/>
                    <a:gd name="T52" fmla="*/ 0 w 1036"/>
                    <a:gd name="T53" fmla="*/ 2147483647 h 806"/>
                    <a:gd name="T54" fmla="*/ 2147483647 w 1036"/>
                    <a:gd name="T55" fmla="*/ 2147483647 h 806"/>
                    <a:gd name="T56" fmla="*/ 2147483647 w 1036"/>
                    <a:gd name="T57" fmla="*/ 2147483647 h 806"/>
                    <a:gd name="T58" fmla="*/ 2147483647 w 1036"/>
                    <a:gd name="T59" fmla="*/ 2147483647 h 806"/>
                    <a:gd name="T60" fmla="*/ 2147483647 w 1036"/>
                    <a:gd name="T61" fmla="*/ 2147483647 h 806"/>
                    <a:gd name="T62" fmla="*/ 2147483647 w 1036"/>
                    <a:gd name="T63" fmla="*/ 2147483647 h 806"/>
                    <a:gd name="T64" fmla="*/ 2147483647 w 1036"/>
                    <a:gd name="T65" fmla="*/ 2147483647 h 806"/>
                    <a:gd name="T66" fmla="*/ 2147483647 w 1036"/>
                    <a:gd name="T67" fmla="*/ 2147483647 h 806"/>
                    <a:gd name="T68" fmla="*/ 2147483647 w 1036"/>
                    <a:gd name="T69" fmla="*/ 2147483647 h 806"/>
                    <a:gd name="T70" fmla="*/ 2147483647 w 1036"/>
                    <a:gd name="T71" fmla="*/ 2147483647 h 806"/>
                    <a:gd name="T72" fmla="*/ 2147483647 w 1036"/>
                    <a:gd name="T73" fmla="*/ 2147483647 h 806"/>
                    <a:gd name="T74" fmla="*/ 2147483647 w 1036"/>
                    <a:gd name="T75" fmla="*/ 2147483647 h 806"/>
                    <a:gd name="T76" fmla="*/ 2147483647 w 1036"/>
                    <a:gd name="T77" fmla="*/ 2147483647 h 806"/>
                    <a:gd name="T78" fmla="*/ 2147483647 w 1036"/>
                    <a:gd name="T79" fmla="*/ 2147483647 h 806"/>
                    <a:gd name="T80" fmla="*/ 2147483647 w 1036"/>
                    <a:gd name="T81" fmla="*/ 2147483647 h 806"/>
                    <a:gd name="T82" fmla="*/ 2147483647 w 1036"/>
                    <a:gd name="T83" fmla="*/ 2147483647 h 806"/>
                    <a:gd name="T84" fmla="*/ 2147483647 w 1036"/>
                    <a:gd name="T85" fmla="*/ 2147483647 h 806"/>
                    <a:gd name="T86" fmla="*/ 2147483647 w 1036"/>
                    <a:gd name="T87" fmla="*/ 2147483647 h 806"/>
                    <a:gd name="T88" fmla="*/ 2147483647 w 1036"/>
                    <a:gd name="T89" fmla="*/ 2147483647 h 806"/>
                    <a:gd name="T90" fmla="*/ 2147483647 w 1036"/>
                    <a:gd name="T91" fmla="*/ 2147483647 h 806"/>
                    <a:gd name="T92" fmla="*/ 2147483647 w 1036"/>
                    <a:gd name="T93" fmla="*/ 0 h 806"/>
                    <a:gd name="T94" fmla="*/ 2147483647 w 1036"/>
                    <a:gd name="T95" fmla="*/ 2147483647 h 806"/>
                    <a:gd name="T96" fmla="*/ 2147483647 w 1036"/>
                    <a:gd name="T97" fmla="*/ 2147483647 h 806"/>
                    <a:gd name="T98" fmla="*/ 2147483647 w 1036"/>
                    <a:gd name="T99" fmla="*/ 2147483647 h 8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36" h="806">
                      <a:moveTo>
                        <a:pt x="963" y="217"/>
                      </a:moveTo>
                      <a:lnTo>
                        <a:pt x="892" y="230"/>
                      </a:lnTo>
                      <a:lnTo>
                        <a:pt x="905" y="360"/>
                      </a:lnTo>
                      <a:lnTo>
                        <a:pt x="1021" y="360"/>
                      </a:lnTo>
                      <a:lnTo>
                        <a:pt x="1021" y="404"/>
                      </a:lnTo>
                      <a:lnTo>
                        <a:pt x="1036" y="475"/>
                      </a:lnTo>
                      <a:lnTo>
                        <a:pt x="1021" y="518"/>
                      </a:lnTo>
                      <a:lnTo>
                        <a:pt x="1021" y="619"/>
                      </a:lnTo>
                      <a:lnTo>
                        <a:pt x="1006" y="634"/>
                      </a:lnTo>
                      <a:lnTo>
                        <a:pt x="935" y="662"/>
                      </a:lnTo>
                      <a:lnTo>
                        <a:pt x="862" y="720"/>
                      </a:lnTo>
                      <a:lnTo>
                        <a:pt x="748" y="720"/>
                      </a:lnTo>
                      <a:lnTo>
                        <a:pt x="675" y="748"/>
                      </a:lnTo>
                      <a:lnTo>
                        <a:pt x="532" y="791"/>
                      </a:lnTo>
                      <a:lnTo>
                        <a:pt x="546" y="733"/>
                      </a:lnTo>
                      <a:lnTo>
                        <a:pt x="503" y="705"/>
                      </a:lnTo>
                      <a:lnTo>
                        <a:pt x="432" y="733"/>
                      </a:lnTo>
                      <a:lnTo>
                        <a:pt x="432" y="791"/>
                      </a:lnTo>
                      <a:lnTo>
                        <a:pt x="374" y="806"/>
                      </a:lnTo>
                      <a:lnTo>
                        <a:pt x="359" y="763"/>
                      </a:lnTo>
                      <a:lnTo>
                        <a:pt x="301" y="763"/>
                      </a:lnTo>
                      <a:lnTo>
                        <a:pt x="258" y="791"/>
                      </a:lnTo>
                      <a:lnTo>
                        <a:pt x="144" y="806"/>
                      </a:lnTo>
                      <a:lnTo>
                        <a:pt x="86" y="733"/>
                      </a:lnTo>
                      <a:lnTo>
                        <a:pt x="100" y="677"/>
                      </a:lnTo>
                      <a:lnTo>
                        <a:pt x="14" y="619"/>
                      </a:lnTo>
                      <a:lnTo>
                        <a:pt x="0" y="503"/>
                      </a:lnTo>
                      <a:lnTo>
                        <a:pt x="100" y="417"/>
                      </a:lnTo>
                      <a:lnTo>
                        <a:pt x="86" y="360"/>
                      </a:lnTo>
                      <a:lnTo>
                        <a:pt x="28" y="360"/>
                      </a:lnTo>
                      <a:lnTo>
                        <a:pt x="14" y="288"/>
                      </a:lnTo>
                      <a:lnTo>
                        <a:pt x="57" y="260"/>
                      </a:lnTo>
                      <a:lnTo>
                        <a:pt x="86" y="288"/>
                      </a:lnTo>
                      <a:lnTo>
                        <a:pt x="129" y="273"/>
                      </a:lnTo>
                      <a:lnTo>
                        <a:pt x="172" y="217"/>
                      </a:lnTo>
                      <a:lnTo>
                        <a:pt x="230" y="187"/>
                      </a:lnTo>
                      <a:lnTo>
                        <a:pt x="345" y="159"/>
                      </a:lnTo>
                      <a:lnTo>
                        <a:pt x="345" y="187"/>
                      </a:lnTo>
                      <a:lnTo>
                        <a:pt x="288" y="230"/>
                      </a:lnTo>
                      <a:lnTo>
                        <a:pt x="288" y="260"/>
                      </a:lnTo>
                      <a:lnTo>
                        <a:pt x="445" y="260"/>
                      </a:lnTo>
                      <a:lnTo>
                        <a:pt x="488" y="217"/>
                      </a:lnTo>
                      <a:lnTo>
                        <a:pt x="518" y="202"/>
                      </a:lnTo>
                      <a:lnTo>
                        <a:pt x="532" y="129"/>
                      </a:lnTo>
                      <a:lnTo>
                        <a:pt x="575" y="101"/>
                      </a:lnTo>
                      <a:lnTo>
                        <a:pt x="705" y="73"/>
                      </a:lnTo>
                      <a:lnTo>
                        <a:pt x="791" y="0"/>
                      </a:lnTo>
                      <a:lnTo>
                        <a:pt x="791" y="30"/>
                      </a:lnTo>
                      <a:lnTo>
                        <a:pt x="963" y="30"/>
                      </a:lnTo>
                      <a:lnTo>
                        <a:pt x="963" y="217"/>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51" name="Freeform 94">
                  <a:extLst>
                    <a:ext uri="{FF2B5EF4-FFF2-40B4-BE49-F238E27FC236}">
                      <a16:creationId xmlns:a16="http://schemas.microsoft.com/office/drawing/2014/main" id="{76B985AC-B061-482B-8BEF-EDAD1A46D18C}"/>
                    </a:ext>
                  </a:extLst>
                </p:cNvPr>
                <p:cNvSpPr>
                  <a:spLocks noChangeAspect="1"/>
                </p:cNvSpPr>
                <p:nvPr/>
              </p:nvSpPr>
              <p:spPr bwMode="auto">
                <a:xfrm>
                  <a:off x="5191125" y="5397500"/>
                  <a:ext cx="588963" cy="604838"/>
                </a:xfrm>
                <a:custGeom>
                  <a:avLst/>
                  <a:gdLst>
                    <a:gd name="T0" fmla="*/ 2147483647 w 9454"/>
                    <a:gd name="T1" fmla="*/ 2147483647 h 10000"/>
                    <a:gd name="T2" fmla="*/ 2147483647 w 9454"/>
                    <a:gd name="T3" fmla="*/ 2147483647 h 10000"/>
                    <a:gd name="T4" fmla="*/ 2147483647 w 9454"/>
                    <a:gd name="T5" fmla="*/ 2147483647 h 10000"/>
                    <a:gd name="T6" fmla="*/ 2147483647 w 9454"/>
                    <a:gd name="T7" fmla="*/ 2147483647 h 10000"/>
                    <a:gd name="T8" fmla="*/ 0 w 9454"/>
                    <a:gd name="T9" fmla="*/ 2147483647 h 10000"/>
                    <a:gd name="T10" fmla="*/ 2147483647 w 9454"/>
                    <a:gd name="T11" fmla="*/ 2147483647 h 10000"/>
                    <a:gd name="T12" fmla="*/ 2147483647 w 9454"/>
                    <a:gd name="T13" fmla="*/ 2147483647 h 10000"/>
                    <a:gd name="T14" fmla="*/ 2147483647 w 9454"/>
                    <a:gd name="T15" fmla="*/ 2147483647 h 10000"/>
                    <a:gd name="T16" fmla="*/ 2147483647 w 9454"/>
                    <a:gd name="T17" fmla="*/ 2147483647 h 10000"/>
                    <a:gd name="T18" fmla="*/ 2147483647 w 9454"/>
                    <a:gd name="T19" fmla="*/ 2147483647 h 10000"/>
                    <a:gd name="T20" fmla="*/ 2147483647 w 9454"/>
                    <a:gd name="T21" fmla="*/ 0 h 10000"/>
                    <a:gd name="T22" fmla="*/ 2147483647 w 9454"/>
                    <a:gd name="T23" fmla="*/ 0 h 10000"/>
                    <a:gd name="T24" fmla="*/ 2147483647 w 9454"/>
                    <a:gd name="T25" fmla="*/ 2147483647 h 10000"/>
                    <a:gd name="T26" fmla="*/ 2147483647 w 9454"/>
                    <a:gd name="T27" fmla="*/ 2147483647 h 10000"/>
                    <a:gd name="T28" fmla="*/ 2147483647 w 9454"/>
                    <a:gd name="T29" fmla="*/ 2147483647 h 10000"/>
                    <a:gd name="T30" fmla="*/ 2147483647 w 9454"/>
                    <a:gd name="T31" fmla="*/ 2147483647 h 10000"/>
                    <a:gd name="T32" fmla="*/ 2147483647 w 9454"/>
                    <a:gd name="T33" fmla="*/ 2147483647 h 10000"/>
                    <a:gd name="T34" fmla="*/ 2147483647 w 9454"/>
                    <a:gd name="T35" fmla="*/ 2147483647 h 10000"/>
                    <a:gd name="T36" fmla="*/ 2147483647 w 9454"/>
                    <a:gd name="T37" fmla="*/ 2147483647 h 10000"/>
                    <a:gd name="T38" fmla="*/ 2147483647 w 9454"/>
                    <a:gd name="T39" fmla="*/ 2147483647 h 10000"/>
                    <a:gd name="T40" fmla="*/ 2147483647 w 9454"/>
                    <a:gd name="T41" fmla="*/ 2147483647 h 10000"/>
                    <a:gd name="T42" fmla="*/ 2147483647 w 9454"/>
                    <a:gd name="T43" fmla="*/ 2147483647 h 10000"/>
                    <a:gd name="T44" fmla="*/ 2147483647 w 9454"/>
                    <a:gd name="T45" fmla="*/ 2147483647 h 10000"/>
                    <a:gd name="T46" fmla="*/ 2147483647 w 9454"/>
                    <a:gd name="T47" fmla="*/ 2147483647 h 10000"/>
                    <a:gd name="T48" fmla="*/ 2147483647 w 9454"/>
                    <a:gd name="T49" fmla="*/ 2147483647 h 10000"/>
                    <a:gd name="T50" fmla="*/ 2147483647 w 9454"/>
                    <a:gd name="T51" fmla="*/ 2147483647 h 10000"/>
                    <a:gd name="T52" fmla="*/ 2147483647 w 9454"/>
                    <a:gd name="T53" fmla="*/ 2147483647 h 10000"/>
                    <a:gd name="T54" fmla="*/ 2147483647 w 9454"/>
                    <a:gd name="T55" fmla="*/ 2147483647 h 1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454" h="10000">
                      <a:moveTo>
                        <a:pt x="948" y="6656"/>
                      </a:moveTo>
                      <a:lnTo>
                        <a:pt x="1791" y="4790"/>
                      </a:lnTo>
                      <a:lnTo>
                        <a:pt x="1377" y="3951"/>
                      </a:lnTo>
                      <a:lnTo>
                        <a:pt x="90" y="3328"/>
                      </a:lnTo>
                      <a:lnTo>
                        <a:pt x="0" y="2728"/>
                      </a:lnTo>
                      <a:lnTo>
                        <a:pt x="550" y="2476"/>
                      </a:lnTo>
                      <a:lnTo>
                        <a:pt x="2173" y="2023"/>
                      </a:lnTo>
                      <a:cubicBezTo>
                        <a:pt x="2191" y="1816"/>
                        <a:pt x="2210" y="1608"/>
                        <a:pt x="2228" y="1401"/>
                      </a:cubicBezTo>
                      <a:lnTo>
                        <a:pt x="6183" y="1108"/>
                      </a:lnTo>
                      <a:cubicBezTo>
                        <a:pt x="6070" y="671"/>
                        <a:pt x="6176" y="458"/>
                        <a:pt x="6063" y="21"/>
                      </a:cubicBezTo>
                      <a:lnTo>
                        <a:pt x="6688" y="0"/>
                      </a:lnTo>
                      <a:lnTo>
                        <a:pt x="8404" y="0"/>
                      </a:lnTo>
                      <a:lnTo>
                        <a:pt x="9040" y="839"/>
                      </a:lnTo>
                      <a:lnTo>
                        <a:pt x="9040" y="2083"/>
                      </a:lnTo>
                      <a:lnTo>
                        <a:pt x="8818" y="2706"/>
                      </a:lnTo>
                      <a:lnTo>
                        <a:pt x="9454" y="3328"/>
                      </a:lnTo>
                      <a:lnTo>
                        <a:pt x="8818" y="3951"/>
                      </a:lnTo>
                      <a:lnTo>
                        <a:pt x="7960" y="3951"/>
                      </a:lnTo>
                      <a:lnTo>
                        <a:pt x="7960" y="5007"/>
                      </a:lnTo>
                      <a:lnTo>
                        <a:pt x="8596" y="5832"/>
                      </a:lnTo>
                      <a:lnTo>
                        <a:pt x="6481" y="7294"/>
                      </a:lnTo>
                      <a:lnTo>
                        <a:pt x="6481" y="9378"/>
                      </a:lnTo>
                      <a:lnTo>
                        <a:pt x="5637" y="10000"/>
                      </a:lnTo>
                      <a:lnTo>
                        <a:pt x="3285" y="9378"/>
                      </a:lnTo>
                      <a:lnTo>
                        <a:pt x="3507" y="8958"/>
                      </a:lnTo>
                      <a:lnTo>
                        <a:pt x="3078" y="8741"/>
                      </a:lnTo>
                      <a:lnTo>
                        <a:pt x="948" y="9175"/>
                      </a:lnTo>
                      <a:lnTo>
                        <a:pt x="948" y="6656"/>
                      </a:lnTo>
                    </a:path>
                  </a:pathLst>
                </a:custGeom>
                <a:solidFill>
                  <a:schemeClr val="accent6">
                    <a:lumMod val="60000"/>
                    <a:lumOff val="40000"/>
                  </a:schemeClr>
                </a:solidFill>
                <a:ln w="12700">
                  <a:solidFill>
                    <a:srgbClr val="000000"/>
                  </a:solidFill>
                  <a:prstDash val="solid"/>
                  <a:round/>
                  <a:headEnd/>
                  <a:tailEnd/>
                </a:ln>
              </p:spPr>
              <p:txBody>
                <a:bodyPr bIns="34638"/>
                <a:lstStyle/>
                <a:p>
                  <a:endParaRPr lang="ja-JP" altLang="en-US" sz="1732"/>
                </a:p>
              </p:txBody>
            </p:sp>
            <p:sp>
              <p:nvSpPr>
                <p:cNvPr id="52" name="Freeform 95">
                  <a:extLst>
                    <a:ext uri="{FF2B5EF4-FFF2-40B4-BE49-F238E27FC236}">
                      <a16:creationId xmlns:a16="http://schemas.microsoft.com/office/drawing/2014/main" id="{E5A3ECD0-39A5-477D-B0AD-CA2F0E66E643}"/>
                    </a:ext>
                  </a:extLst>
                </p:cNvPr>
                <p:cNvSpPr>
                  <a:spLocks noChangeAspect="1"/>
                </p:cNvSpPr>
                <p:nvPr/>
              </p:nvSpPr>
              <p:spPr bwMode="auto">
                <a:xfrm>
                  <a:off x="3216275" y="3708400"/>
                  <a:ext cx="1863725" cy="1930400"/>
                </a:xfrm>
                <a:custGeom>
                  <a:avLst/>
                  <a:gdLst>
                    <a:gd name="T0" fmla="*/ 2147483647 w 1174"/>
                    <a:gd name="T1" fmla="*/ 2147483647 h 1216"/>
                    <a:gd name="T2" fmla="*/ 2147483647 w 1174"/>
                    <a:gd name="T3" fmla="*/ 2147483647 h 1216"/>
                    <a:gd name="T4" fmla="*/ 2147483647 w 1174"/>
                    <a:gd name="T5" fmla="*/ 2147483647 h 1216"/>
                    <a:gd name="T6" fmla="*/ 2147483647 w 1174"/>
                    <a:gd name="T7" fmla="*/ 2147483647 h 1216"/>
                    <a:gd name="T8" fmla="*/ 2147483647 w 1174"/>
                    <a:gd name="T9" fmla="*/ 2147483647 h 1216"/>
                    <a:gd name="T10" fmla="*/ 2147483647 w 1174"/>
                    <a:gd name="T11" fmla="*/ 2147483647 h 1216"/>
                    <a:gd name="T12" fmla="*/ 2147483647 w 1174"/>
                    <a:gd name="T13" fmla="*/ 2147483647 h 1216"/>
                    <a:gd name="T14" fmla="*/ 2147483647 w 1174"/>
                    <a:gd name="T15" fmla="*/ 2147483647 h 1216"/>
                    <a:gd name="T16" fmla="*/ 2147483647 w 1174"/>
                    <a:gd name="T17" fmla="*/ 2147483647 h 1216"/>
                    <a:gd name="T18" fmla="*/ 2147483647 w 1174"/>
                    <a:gd name="T19" fmla="*/ 2147483647 h 1216"/>
                    <a:gd name="T20" fmla="*/ 2147483647 w 1174"/>
                    <a:gd name="T21" fmla="*/ 2147483647 h 1216"/>
                    <a:gd name="T22" fmla="*/ 2147483647 w 1174"/>
                    <a:gd name="T23" fmla="*/ 2147483647 h 1216"/>
                    <a:gd name="T24" fmla="*/ 2147483647 w 1174"/>
                    <a:gd name="T25" fmla="*/ 2147483647 h 1216"/>
                    <a:gd name="T26" fmla="*/ 2147483647 w 1174"/>
                    <a:gd name="T27" fmla="*/ 2147483647 h 1216"/>
                    <a:gd name="T28" fmla="*/ 2147483647 w 1174"/>
                    <a:gd name="T29" fmla="*/ 2147483647 h 1216"/>
                    <a:gd name="T30" fmla="*/ 2147483647 w 1174"/>
                    <a:gd name="T31" fmla="*/ 2147483647 h 1216"/>
                    <a:gd name="T32" fmla="*/ 2147483647 w 1174"/>
                    <a:gd name="T33" fmla="*/ 2147483647 h 1216"/>
                    <a:gd name="T34" fmla="*/ 2147483647 w 1174"/>
                    <a:gd name="T35" fmla="*/ 2147483647 h 1216"/>
                    <a:gd name="T36" fmla="*/ 2147483647 w 1174"/>
                    <a:gd name="T37" fmla="*/ 2147483647 h 1216"/>
                    <a:gd name="T38" fmla="*/ 2147483647 w 1174"/>
                    <a:gd name="T39" fmla="*/ 2147483647 h 1216"/>
                    <a:gd name="T40" fmla="*/ 2147483647 w 1174"/>
                    <a:gd name="T41" fmla="*/ 2147483647 h 1216"/>
                    <a:gd name="T42" fmla="*/ 2147483647 w 1174"/>
                    <a:gd name="T43" fmla="*/ 2147483647 h 1216"/>
                    <a:gd name="T44" fmla="*/ 2147483647 w 1174"/>
                    <a:gd name="T45" fmla="*/ 2147483647 h 1216"/>
                    <a:gd name="T46" fmla="*/ 2147483647 w 1174"/>
                    <a:gd name="T47" fmla="*/ 2147483647 h 1216"/>
                    <a:gd name="T48" fmla="*/ 2147483647 w 1174"/>
                    <a:gd name="T49" fmla="*/ 2147483647 h 1216"/>
                    <a:gd name="T50" fmla="*/ 2147483647 w 1174"/>
                    <a:gd name="T51" fmla="*/ 2147483647 h 1216"/>
                    <a:gd name="T52" fmla="*/ 2147483647 w 1174"/>
                    <a:gd name="T53" fmla="*/ 2147483647 h 1216"/>
                    <a:gd name="T54" fmla="*/ 2147483647 w 1174"/>
                    <a:gd name="T55" fmla="*/ 2147483647 h 1216"/>
                    <a:gd name="T56" fmla="*/ 2147483647 w 1174"/>
                    <a:gd name="T57" fmla="*/ 2147483647 h 1216"/>
                    <a:gd name="T58" fmla="*/ 2147483647 w 1174"/>
                    <a:gd name="T59" fmla="*/ 2147483647 h 1216"/>
                    <a:gd name="T60" fmla="*/ 2147483647 w 1174"/>
                    <a:gd name="T61" fmla="*/ 2147483647 h 1216"/>
                    <a:gd name="T62" fmla="*/ 2147483647 w 1174"/>
                    <a:gd name="T63" fmla="*/ 2147483647 h 1216"/>
                    <a:gd name="T64" fmla="*/ 2147483647 w 1174"/>
                    <a:gd name="T65" fmla="*/ 2147483647 h 1216"/>
                    <a:gd name="T66" fmla="*/ 2147483647 w 1174"/>
                    <a:gd name="T67" fmla="*/ 2147483647 h 1216"/>
                    <a:gd name="T68" fmla="*/ 2147483647 w 1174"/>
                    <a:gd name="T69" fmla="*/ 2147483647 h 1216"/>
                    <a:gd name="T70" fmla="*/ 2147483647 w 1174"/>
                    <a:gd name="T71" fmla="*/ 2147483647 h 1216"/>
                    <a:gd name="T72" fmla="*/ 2147483647 w 1174"/>
                    <a:gd name="T73" fmla="*/ 2147483647 h 1216"/>
                    <a:gd name="T74" fmla="*/ 2147483647 w 1174"/>
                    <a:gd name="T75" fmla="*/ 2147483647 h 1216"/>
                    <a:gd name="T76" fmla="*/ 2147483647 w 1174"/>
                    <a:gd name="T77" fmla="*/ 2147483647 h 1216"/>
                    <a:gd name="T78" fmla="*/ 2147483647 w 1174"/>
                    <a:gd name="T79" fmla="*/ 2147483647 h 1216"/>
                    <a:gd name="T80" fmla="*/ 2147483647 w 1174"/>
                    <a:gd name="T81" fmla="*/ 2147483647 h 1216"/>
                    <a:gd name="T82" fmla="*/ 2147483647 w 1174"/>
                    <a:gd name="T83" fmla="*/ 2147483647 h 1216"/>
                    <a:gd name="T84" fmla="*/ 2147483647 w 1174"/>
                    <a:gd name="T85" fmla="*/ 2147483647 h 1216"/>
                    <a:gd name="T86" fmla="*/ 2147483647 w 1174"/>
                    <a:gd name="T87" fmla="*/ 2147483647 h 1216"/>
                    <a:gd name="T88" fmla="*/ 2147483647 w 1174"/>
                    <a:gd name="T89" fmla="*/ 2147483647 h 1216"/>
                    <a:gd name="T90" fmla="*/ 2147483647 w 1174"/>
                    <a:gd name="T91" fmla="*/ 2147483647 h 1216"/>
                    <a:gd name="T92" fmla="*/ 2147483647 w 1174"/>
                    <a:gd name="T93" fmla="*/ 2147483647 h 1216"/>
                    <a:gd name="T94" fmla="*/ 2147483647 w 1174"/>
                    <a:gd name="T95" fmla="*/ 2147483647 h 1216"/>
                    <a:gd name="T96" fmla="*/ 2147483647 w 1174"/>
                    <a:gd name="T97" fmla="*/ 2147483647 h 1216"/>
                    <a:gd name="T98" fmla="*/ 2147483647 w 1174"/>
                    <a:gd name="T99" fmla="*/ 2147483647 h 1216"/>
                    <a:gd name="T100" fmla="*/ 2147483647 w 1174"/>
                    <a:gd name="T101" fmla="*/ 2147483647 h 1216"/>
                    <a:gd name="T102" fmla="*/ 2147483647 w 1174"/>
                    <a:gd name="T103" fmla="*/ 2147483647 h 1216"/>
                    <a:gd name="T104" fmla="*/ 2147483647 w 1174"/>
                    <a:gd name="T105" fmla="*/ 2147483647 h 1216"/>
                    <a:gd name="T106" fmla="*/ 2147483647 w 1174"/>
                    <a:gd name="T107" fmla="*/ 2147483647 h 1216"/>
                    <a:gd name="T108" fmla="*/ 2147483647 w 1174"/>
                    <a:gd name="T109" fmla="*/ 2147483647 h 1216"/>
                    <a:gd name="T110" fmla="*/ 2147483647 w 1174"/>
                    <a:gd name="T111" fmla="*/ 2147483647 h 1216"/>
                    <a:gd name="T112" fmla="*/ 2147483647 w 1174"/>
                    <a:gd name="T113" fmla="*/ 2147483647 h 1216"/>
                    <a:gd name="T114" fmla="*/ 2147483647 w 1174"/>
                    <a:gd name="T115" fmla="*/ 2147483647 h 12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74" h="1216">
                      <a:moveTo>
                        <a:pt x="965" y="776"/>
                      </a:moveTo>
                      <a:lnTo>
                        <a:pt x="965" y="863"/>
                      </a:lnTo>
                      <a:lnTo>
                        <a:pt x="988" y="871"/>
                      </a:lnTo>
                      <a:lnTo>
                        <a:pt x="1018" y="903"/>
                      </a:lnTo>
                      <a:lnTo>
                        <a:pt x="1040" y="911"/>
                      </a:lnTo>
                      <a:lnTo>
                        <a:pt x="1038" y="993"/>
                      </a:lnTo>
                      <a:lnTo>
                        <a:pt x="994" y="985"/>
                      </a:lnTo>
                      <a:lnTo>
                        <a:pt x="994" y="1023"/>
                      </a:lnTo>
                      <a:lnTo>
                        <a:pt x="1032" y="1037"/>
                      </a:lnTo>
                      <a:lnTo>
                        <a:pt x="1036" y="1017"/>
                      </a:lnTo>
                      <a:lnTo>
                        <a:pt x="1052" y="1025"/>
                      </a:lnTo>
                      <a:lnTo>
                        <a:pt x="1050" y="1043"/>
                      </a:lnTo>
                      <a:lnTo>
                        <a:pt x="1106" y="1065"/>
                      </a:lnTo>
                      <a:lnTo>
                        <a:pt x="1110" y="1087"/>
                      </a:lnTo>
                      <a:lnTo>
                        <a:pt x="1076" y="1109"/>
                      </a:lnTo>
                      <a:lnTo>
                        <a:pt x="1076" y="1164"/>
                      </a:lnTo>
                      <a:lnTo>
                        <a:pt x="1038" y="1160"/>
                      </a:lnTo>
                      <a:lnTo>
                        <a:pt x="1034" y="1214"/>
                      </a:lnTo>
                      <a:lnTo>
                        <a:pt x="1016" y="1216"/>
                      </a:lnTo>
                      <a:lnTo>
                        <a:pt x="1014" y="1132"/>
                      </a:lnTo>
                      <a:lnTo>
                        <a:pt x="998" y="1132"/>
                      </a:lnTo>
                      <a:lnTo>
                        <a:pt x="998" y="1152"/>
                      </a:lnTo>
                      <a:lnTo>
                        <a:pt x="973" y="1148"/>
                      </a:lnTo>
                      <a:lnTo>
                        <a:pt x="898" y="1140"/>
                      </a:lnTo>
                      <a:lnTo>
                        <a:pt x="873" y="1125"/>
                      </a:lnTo>
                      <a:lnTo>
                        <a:pt x="806" y="1132"/>
                      </a:lnTo>
                      <a:lnTo>
                        <a:pt x="806" y="1172"/>
                      </a:lnTo>
                      <a:lnTo>
                        <a:pt x="781" y="1140"/>
                      </a:lnTo>
                      <a:lnTo>
                        <a:pt x="656" y="1204"/>
                      </a:lnTo>
                      <a:lnTo>
                        <a:pt x="622" y="1204"/>
                      </a:lnTo>
                      <a:lnTo>
                        <a:pt x="579" y="1156"/>
                      </a:lnTo>
                      <a:lnTo>
                        <a:pt x="554" y="1140"/>
                      </a:lnTo>
                      <a:lnTo>
                        <a:pt x="488" y="1125"/>
                      </a:lnTo>
                      <a:lnTo>
                        <a:pt x="387" y="1061"/>
                      </a:lnTo>
                      <a:lnTo>
                        <a:pt x="337" y="1037"/>
                      </a:lnTo>
                      <a:lnTo>
                        <a:pt x="90" y="1031"/>
                      </a:lnTo>
                      <a:lnTo>
                        <a:pt x="76" y="975"/>
                      </a:lnTo>
                      <a:lnTo>
                        <a:pt x="156" y="975"/>
                      </a:lnTo>
                      <a:lnTo>
                        <a:pt x="164" y="1013"/>
                      </a:lnTo>
                      <a:lnTo>
                        <a:pt x="198" y="1015"/>
                      </a:lnTo>
                      <a:lnTo>
                        <a:pt x="198" y="979"/>
                      </a:lnTo>
                      <a:lnTo>
                        <a:pt x="214" y="981"/>
                      </a:lnTo>
                      <a:lnTo>
                        <a:pt x="220" y="1013"/>
                      </a:lnTo>
                      <a:lnTo>
                        <a:pt x="248" y="1011"/>
                      </a:lnTo>
                      <a:lnTo>
                        <a:pt x="248" y="964"/>
                      </a:lnTo>
                      <a:lnTo>
                        <a:pt x="260" y="963"/>
                      </a:lnTo>
                      <a:lnTo>
                        <a:pt x="254" y="944"/>
                      </a:lnTo>
                      <a:lnTo>
                        <a:pt x="182" y="955"/>
                      </a:lnTo>
                      <a:lnTo>
                        <a:pt x="176" y="927"/>
                      </a:lnTo>
                      <a:lnTo>
                        <a:pt x="140" y="925"/>
                      </a:lnTo>
                      <a:lnTo>
                        <a:pt x="136" y="907"/>
                      </a:lnTo>
                      <a:lnTo>
                        <a:pt x="172" y="891"/>
                      </a:lnTo>
                      <a:lnTo>
                        <a:pt x="160" y="873"/>
                      </a:lnTo>
                      <a:lnTo>
                        <a:pt x="120" y="891"/>
                      </a:lnTo>
                      <a:lnTo>
                        <a:pt x="76" y="895"/>
                      </a:lnTo>
                      <a:lnTo>
                        <a:pt x="74" y="855"/>
                      </a:lnTo>
                      <a:lnTo>
                        <a:pt x="166" y="823"/>
                      </a:lnTo>
                      <a:lnTo>
                        <a:pt x="188" y="831"/>
                      </a:lnTo>
                      <a:lnTo>
                        <a:pt x="236" y="818"/>
                      </a:lnTo>
                      <a:lnTo>
                        <a:pt x="290" y="837"/>
                      </a:lnTo>
                      <a:lnTo>
                        <a:pt x="304" y="929"/>
                      </a:lnTo>
                      <a:lnTo>
                        <a:pt x="262" y="940"/>
                      </a:lnTo>
                      <a:lnTo>
                        <a:pt x="269" y="958"/>
                      </a:lnTo>
                      <a:lnTo>
                        <a:pt x="305" y="949"/>
                      </a:lnTo>
                      <a:lnTo>
                        <a:pt x="304" y="1014"/>
                      </a:lnTo>
                      <a:lnTo>
                        <a:pt x="329" y="1014"/>
                      </a:lnTo>
                      <a:lnTo>
                        <a:pt x="328" y="973"/>
                      </a:lnTo>
                      <a:lnTo>
                        <a:pt x="387" y="966"/>
                      </a:lnTo>
                      <a:lnTo>
                        <a:pt x="479" y="911"/>
                      </a:lnTo>
                      <a:lnTo>
                        <a:pt x="379" y="943"/>
                      </a:lnTo>
                      <a:lnTo>
                        <a:pt x="344" y="940"/>
                      </a:lnTo>
                      <a:lnTo>
                        <a:pt x="342" y="918"/>
                      </a:lnTo>
                      <a:lnTo>
                        <a:pt x="362" y="919"/>
                      </a:lnTo>
                      <a:lnTo>
                        <a:pt x="342" y="822"/>
                      </a:lnTo>
                      <a:lnTo>
                        <a:pt x="380" y="806"/>
                      </a:lnTo>
                      <a:lnTo>
                        <a:pt x="418" y="706"/>
                      </a:lnTo>
                      <a:lnTo>
                        <a:pt x="362" y="782"/>
                      </a:lnTo>
                      <a:lnTo>
                        <a:pt x="312" y="802"/>
                      </a:lnTo>
                      <a:lnTo>
                        <a:pt x="276" y="784"/>
                      </a:lnTo>
                      <a:lnTo>
                        <a:pt x="260" y="756"/>
                      </a:lnTo>
                      <a:lnTo>
                        <a:pt x="306" y="728"/>
                      </a:lnTo>
                      <a:lnTo>
                        <a:pt x="342" y="664"/>
                      </a:lnTo>
                      <a:lnTo>
                        <a:pt x="292" y="706"/>
                      </a:lnTo>
                      <a:lnTo>
                        <a:pt x="216" y="742"/>
                      </a:lnTo>
                      <a:lnTo>
                        <a:pt x="214" y="766"/>
                      </a:lnTo>
                      <a:lnTo>
                        <a:pt x="196" y="774"/>
                      </a:lnTo>
                      <a:lnTo>
                        <a:pt x="200" y="726"/>
                      </a:lnTo>
                      <a:lnTo>
                        <a:pt x="184" y="728"/>
                      </a:lnTo>
                      <a:lnTo>
                        <a:pt x="178" y="780"/>
                      </a:lnTo>
                      <a:lnTo>
                        <a:pt x="160" y="784"/>
                      </a:lnTo>
                      <a:lnTo>
                        <a:pt x="172" y="714"/>
                      </a:lnTo>
                      <a:lnTo>
                        <a:pt x="206" y="702"/>
                      </a:lnTo>
                      <a:lnTo>
                        <a:pt x="204" y="682"/>
                      </a:lnTo>
                      <a:lnTo>
                        <a:pt x="160" y="698"/>
                      </a:lnTo>
                      <a:lnTo>
                        <a:pt x="162" y="688"/>
                      </a:lnTo>
                      <a:lnTo>
                        <a:pt x="108" y="684"/>
                      </a:lnTo>
                      <a:lnTo>
                        <a:pt x="98" y="740"/>
                      </a:lnTo>
                      <a:lnTo>
                        <a:pt x="0" y="720"/>
                      </a:lnTo>
                      <a:lnTo>
                        <a:pt x="4" y="696"/>
                      </a:lnTo>
                      <a:lnTo>
                        <a:pt x="86" y="654"/>
                      </a:lnTo>
                      <a:lnTo>
                        <a:pt x="110" y="676"/>
                      </a:lnTo>
                      <a:lnTo>
                        <a:pt x="160" y="678"/>
                      </a:lnTo>
                      <a:lnTo>
                        <a:pt x="160" y="664"/>
                      </a:lnTo>
                      <a:lnTo>
                        <a:pt x="216" y="644"/>
                      </a:lnTo>
                      <a:lnTo>
                        <a:pt x="298" y="600"/>
                      </a:lnTo>
                      <a:lnTo>
                        <a:pt x="212" y="628"/>
                      </a:lnTo>
                      <a:lnTo>
                        <a:pt x="140" y="652"/>
                      </a:lnTo>
                      <a:lnTo>
                        <a:pt x="142" y="628"/>
                      </a:lnTo>
                      <a:lnTo>
                        <a:pt x="302" y="566"/>
                      </a:lnTo>
                      <a:lnTo>
                        <a:pt x="408" y="494"/>
                      </a:lnTo>
                      <a:lnTo>
                        <a:pt x="398" y="476"/>
                      </a:lnTo>
                      <a:lnTo>
                        <a:pt x="286" y="522"/>
                      </a:lnTo>
                      <a:lnTo>
                        <a:pt x="166" y="564"/>
                      </a:lnTo>
                      <a:lnTo>
                        <a:pt x="152" y="544"/>
                      </a:lnTo>
                      <a:lnTo>
                        <a:pt x="240" y="480"/>
                      </a:lnTo>
                      <a:lnTo>
                        <a:pt x="142" y="520"/>
                      </a:lnTo>
                      <a:lnTo>
                        <a:pt x="104" y="482"/>
                      </a:lnTo>
                      <a:lnTo>
                        <a:pt x="137" y="428"/>
                      </a:lnTo>
                      <a:lnTo>
                        <a:pt x="178" y="396"/>
                      </a:lnTo>
                      <a:lnTo>
                        <a:pt x="226" y="384"/>
                      </a:lnTo>
                      <a:lnTo>
                        <a:pt x="271" y="357"/>
                      </a:lnTo>
                      <a:lnTo>
                        <a:pt x="312" y="346"/>
                      </a:lnTo>
                      <a:lnTo>
                        <a:pt x="318" y="332"/>
                      </a:lnTo>
                      <a:lnTo>
                        <a:pt x="308" y="276"/>
                      </a:lnTo>
                      <a:lnTo>
                        <a:pt x="316" y="248"/>
                      </a:lnTo>
                      <a:lnTo>
                        <a:pt x="342" y="234"/>
                      </a:lnTo>
                      <a:lnTo>
                        <a:pt x="374" y="240"/>
                      </a:lnTo>
                      <a:lnTo>
                        <a:pt x="413" y="237"/>
                      </a:lnTo>
                      <a:lnTo>
                        <a:pt x="446" y="237"/>
                      </a:lnTo>
                      <a:lnTo>
                        <a:pt x="496" y="206"/>
                      </a:lnTo>
                      <a:lnTo>
                        <a:pt x="554" y="127"/>
                      </a:lnTo>
                      <a:lnTo>
                        <a:pt x="656" y="158"/>
                      </a:lnTo>
                      <a:lnTo>
                        <a:pt x="722" y="134"/>
                      </a:lnTo>
                      <a:lnTo>
                        <a:pt x="772" y="134"/>
                      </a:lnTo>
                      <a:lnTo>
                        <a:pt x="806" y="111"/>
                      </a:lnTo>
                      <a:lnTo>
                        <a:pt x="814" y="63"/>
                      </a:lnTo>
                      <a:lnTo>
                        <a:pt x="839" y="48"/>
                      </a:lnTo>
                      <a:lnTo>
                        <a:pt x="865" y="16"/>
                      </a:lnTo>
                      <a:lnTo>
                        <a:pt x="906" y="0"/>
                      </a:lnTo>
                      <a:lnTo>
                        <a:pt x="923" y="31"/>
                      </a:lnTo>
                      <a:lnTo>
                        <a:pt x="915" y="63"/>
                      </a:lnTo>
                      <a:lnTo>
                        <a:pt x="948" y="79"/>
                      </a:lnTo>
                      <a:lnTo>
                        <a:pt x="940" y="111"/>
                      </a:lnTo>
                      <a:lnTo>
                        <a:pt x="940" y="143"/>
                      </a:lnTo>
                      <a:lnTo>
                        <a:pt x="965" y="182"/>
                      </a:lnTo>
                      <a:lnTo>
                        <a:pt x="931" y="230"/>
                      </a:lnTo>
                      <a:lnTo>
                        <a:pt x="931" y="277"/>
                      </a:lnTo>
                      <a:lnTo>
                        <a:pt x="998" y="309"/>
                      </a:lnTo>
                      <a:lnTo>
                        <a:pt x="998" y="372"/>
                      </a:lnTo>
                      <a:lnTo>
                        <a:pt x="1023" y="372"/>
                      </a:lnTo>
                      <a:lnTo>
                        <a:pt x="1023" y="396"/>
                      </a:lnTo>
                      <a:lnTo>
                        <a:pt x="1040" y="396"/>
                      </a:lnTo>
                      <a:lnTo>
                        <a:pt x="1048" y="372"/>
                      </a:lnTo>
                      <a:lnTo>
                        <a:pt x="1065" y="372"/>
                      </a:lnTo>
                      <a:lnTo>
                        <a:pt x="1057" y="348"/>
                      </a:lnTo>
                      <a:lnTo>
                        <a:pt x="1082" y="340"/>
                      </a:lnTo>
                      <a:lnTo>
                        <a:pt x="1099" y="317"/>
                      </a:lnTo>
                      <a:lnTo>
                        <a:pt x="1115" y="348"/>
                      </a:lnTo>
                      <a:lnTo>
                        <a:pt x="1115" y="388"/>
                      </a:lnTo>
                      <a:lnTo>
                        <a:pt x="1149" y="380"/>
                      </a:lnTo>
                      <a:lnTo>
                        <a:pt x="1174" y="380"/>
                      </a:lnTo>
                      <a:lnTo>
                        <a:pt x="1166" y="412"/>
                      </a:lnTo>
                      <a:lnTo>
                        <a:pt x="1149" y="412"/>
                      </a:lnTo>
                      <a:lnTo>
                        <a:pt x="1141" y="428"/>
                      </a:lnTo>
                      <a:lnTo>
                        <a:pt x="1141" y="436"/>
                      </a:lnTo>
                      <a:lnTo>
                        <a:pt x="1124" y="443"/>
                      </a:lnTo>
                      <a:lnTo>
                        <a:pt x="1132" y="460"/>
                      </a:lnTo>
                      <a:lnTo>
                        <a:pt x="1065" y="499"/>
                      </a:lnTo>
                      <a:lnTo>
                        <a:pt x="1023" y="539"/>
                      </a:lnTo>
                      <a:lnTo>
                        <a:pt x="981" y="546"/>
                      </a:lnTo>
                      <a:lnTo>
                        <a:pt x="973" y="554"/>
                      </a:lnTo>
                      <a:lnTo>
                        <a:pt x="973" y="657"/>
                      </a:lnTo>
                      <a:lnTo>
                        <a:pt x="956" y="673"/>
                      </a:lnTo>
                      <a:lnTo>
                        <a:pt x="973" y="720"/>
                      </a:lnTo>
                      <a:lnTo>
                        <a:pt x="965" y="77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bIns="34638"/>
                <a:lstStyle/>
                <a:p>
                  <a:endParaRPr lang="ja-JP" altLang="en-US" sz="1732"/>
                </a:p>
              </p:txBody>
            </p:sp>
            <p:sp>
              <p:nvSpPr>
                <p:cNvPr id="53" name="Freeform 96">
                  <a:extLst>
                    <a:ext uri="{FF2B5EF4-FFF2-40B4-BE49-F238E27FC236}">
                      <a16:creationId xmlns:a16="http://schemas.microsoft.com/office/drawing/2014/main" id="{0C05AA8F-DA6F-40EC-8AD8-9AB39008EB7F}"/>
                    </a:ext>
                  </a:extLst>
                </p:cNvPr>
                <p:cNvSpPr>
                  <a:spLocks noChangeAspect="1"/>
                </p:cNvSpPr>
                <p:nvPr/>
              </p:nvSpPr>
              <p:spPr bwMode="auto">
                <a:xfrm>
                  <a:off x="4373563" y="5494338"/>
                  <a:ext cx="623887" cy="427037"/>
                </a:xfrm>
                <a:custGeom>
                  <a:avLst/>
                  <a:gdLst>
                    <a:gd name="T0" fmla="*/ 0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0 h 10000"/>
                    <a:gd name="T50" fmla="*/ 2147483647 w 10000"/>
                    <a:gd name="T51" fmla="*/ 2147483647 h 10000"/>
                    <a:gd name="T52" fmla="*/ 2147483647 w 10000"/>
                    <a:gd name="T53" fmla="*/ 2147483647 h 10000"/>
                    <a:gd name="T54" fmla="*/ 2147483647 w 10000"/>
                    <a:gd name="T55" fmla="*/ 2147483647 h 10000"/>
                    <a:gd name="T56" fmla="*/ 0 w 10000"/>
                    <a:gd name="T57" fmla="*/ 2147483647 h 10000"/>
                    <a:gd name="T58" fmla="*/ 0 w 10000"/>
                    <a:gd name="T59" fmla="*/ 2147483647 h 100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000" h="10000">
                      <a:moveTo>
                        <a:pt x="0" y="5279"/>
                      </a:moveTo>
                      <a:lnTo>
                        <a:pt x="1501" y="5279"/>
                      </a:lnTo>
                      <a:lnTo>
                        <a:pt x="1501" y="5874"/>
                      </a:lnTo>
                      <a:lnTo>
                        <a:pt x="2774" y="7658"/>
                      </a:lnTo>
                      <a:lnTo>
                        <a:pt x="4046" y="7658"/>
                      </a:lnTo>
                      <a:cubicBezTo>
                        <a:pt x="4114" y="8253"/>
                        <a:pt x="4181" y="8847"/>
                        <a:pt x="4249" y="9442"/>
                      </a:cubicBezTo>
                      <a:lnTo>
                        <a:pt x="4885" y="10000"/>
                      </a:lnTo>
                      <a:lnTo>
                        <a:pt x="6387" y="10000"/>
                      </a:lnTo>
                      <a:cubicBezTo>
                        <a:pt x="6455" y="9616"/>
                        <a:pt x="6522" y="9232"/>
                        <a:pt x="6590" y="8848"/>
                      </a:cubicBezTo>
                      <a:lnTo>
                        <a:pt x="7430" y="8253"/>
                      </a:lnTo>
                      <a:cubicBezTo>
                        <a:pt x="7289" y="7387"/>
                        <a:pt x="7149" y="6522"/>
                        <a:pt x="7008" y="5656"/>
                      </a:cubicBezTo>
                      <a:lnTo>
                        <a:pt x="9135" y="3532"/>
                      </a:lnTo>
                      <a:lnTo>
                        <a:pt x="10000" y="2045"/>
                      </a:lnTo>
                      <a:cubicBezTo>
                        <a:pt x="9856" y="1549"/>
                        <a:pt x="9711" y="1054"/>
                        <a:pt x="9567" y="558"/>
                      </a:cubicBezTo>
                      <a:lnTo>
                        <a:pt x="8779" y="595"/>
                      </a:lnTo>
                      <a:lnTo>
                        <a:pt x="8779" y="1413"/>
                      </a:lnTo>
                      <a:lnTo>
                        <a:pt x="7812" y="1264"/>
                      </a:lnTo>
                      <a:lnTo>
                        <a:pt x="7710" y="3271"/>
                      </a:lnTo>
                      <a:lnTo>
                        <a:pt x="7252" y="3197"/>
                      </a:lnTo>
                      <a:lnTo>
                        <a:pt x="7252" y="223"/>
                      </a:lnTo>
                      <a:lnTo>
                        <a:pt x="6794" y="223"/>
                      </a:lnTo>
                      <a:lnTo>
                        <a:pt x="6794" y="967"/>
                      </a:lnTo>
                      <a:lnTo>
                        <a:pt x="6158" y="892"/>
                      </a:lnTo>
                      <a:lnTo>
                        <a:pt x="4249" y="558"/>
                      </a:lnTo>
                      <a:lnTo>
                        <a:pt x="3613" y="0"/>
                      </a:lnTo>
                      <a:lnTo>
                        <a:pt x="1908" y="260"/>
                      </a:lnTo>
                      <a:lnTo>
                        <a:pt x="1908" y="1450"/>
                      </a:lnTo>
                      <a:lnTo>
                        <a:pt x="1272" y="558"/>
                      </a:lnTo>
                      <a:lnTo>
                        <a:pt x="0" y="1450"/>
                      </a:lnTo>
                      <a:lnTo>
                        <a:pt x="0" y="5279"/>
                      </a:lnTo>
                    </a:path>
                  </a:pathLst>
                </a:custGeom>
                <a:solidFill>
                  <a:srgbClr val="92D050"/>
                </a:solidFill>
                <a:ln w="12700">
                  <a:solidFill>
                    <a:srgbClr val="000000"/>
                  </a:solidFill>
                  <a:prstDash val="solid"/>
                  <a:round/>
                  <a:headEnd/>
                  <a:tailEnd/>
                </a:ln>
              </p:spPr>
              <p:txBody>
                <a:bodyPr bIns="34638"/>
                <a:lstStyle/>
                <a:p>
                  <a:endParaRPr lang="ja-JP" altLang="en-US" sz="1732"/>
                </a:p>
              </p:txBody>
            </p:sp>
            <p:sp>
              <p:nvSpPr>
                <p:cNvPr id="54" name="Freeform 98">
                  <a:extLst>
                    <a:ext uri="{FF2B5EF4-FFF2-40B4-BE49-F238E27FC236}">
                      <a16:creationId xmlns:a16="http://schemas.microsoft.com/office/drawing/2014/main" id="{3D150306-4CD3-4DDF-AE80-645D9AD81611}"/>
                    </a:ext>
                  </a:extLst>
                </p:cNvPr>
                <p:cNvSpPr>
                  <a:spLocks noChangeAspect="1"/>
                </p:cNvSpPr>
                <p:nvPr/>
              </p:nvSpPr>
              <p:spPr bwMode="auto">
                <a:xfrm>
                  <a:off x="4691063" y="3708400"/>
                  <a:ext cx="452437" cy="628650"/>
                </a:xfrm>
                <a:custGeom>
                  <a:avLst/>
                  <a:gdLst>
                    <a:gd name="T0" fmla="*/ 0 w 489"/>
                    <a:gd name="T1" fmla="*/ 2147483647 h 719"/>
                    <a:gd name="T2" fmla="*/ 2147483647 w 489"/>
                    <a:gd name="T3" fmla="*/ 2147483647 h 719"/>
                    <a:gd name="T4" fmla="*/ 2147483647 w 489"/>
                    <a:gd name="T5" fmla="*/ 2147483647 h 719"/>
                    <a:gd name="T6" fmla="*/ 2147483647 w 489"/>
                    <a:gd name="T7" fmla="*/ 2147483647 h 719"/>
                    <a:gd name="T8" fmla="*/ 2147483647 w 489"/>
                    <a:gd name="T9" fmla="*/ 2147483647 h 719"/>
                    <a:gd name="T10" fmla="*/ 2147483647 w 489"/>
                    <a:gd name="T11" fmla="*/ 2147483647 h 719"/>
                    <a:gd name="T12" fmla="*/ 2147483647 w 489"/>
                    <a:gd name="T13" fmla="*/ 2147483647 h 719"/>
                    <a:gd name="T14" fmla="*/ 2147483647 w 489"/>
                    <a:gd name="T15" fmla="*/ 2147483647 h 719"/>
                    <a:gd name="T16" fmla="*/ 2147483647 w 489"/>
                    <a:gd name="T17" fmla="*/ 2147483647 h 719"/>
                    <a:gd name="T18" fmla="*/ 2147483647 w 489"/>
                    <a:gd name="T19" fmla="*/ 2147483647 h 719"/>
                    <a:gd name="T20" fmla="*/ 2147483647 w 489"/>
                    <a:gd name="T21" fmla="*/ 2147483647 h 719"/>
                    <a:gd name="T22" fmla="*/ 2147483647 w 489"/>
                    <a:gd name="T23" fmla="*/ 2147483647 h 719"/>
                    <a:gd name="T24" fmla="*/ 2147483647 w 489"/>
                    <a:gd name="T25" fmla="*/ 2147483647 h 719"/>
                    <a:gd name="T26" fmla="*/ 2147483647 w 489"/>
                    <a:gd name="T27" fmla="*/ 2147483647 h 719"/>
                    <a:gd name="T28" fmla="*/ 2147483647 w 489"/>
                    <a:gd name="T29" fmla="*/ 2147483647 h 719"/>
                    <a:gd name="T30" fmla="*/ 2147483647 w 489"/>
                    <a:gd name="T31" fmla="*/ 2147483647 h 719"/>
                    <a:gd name="T32" fmla="*/ 2147483647 w 489"/>
                    <a:gd name="T33" fmla="*/ 2147483647 h 719"/>
                    <a:gd name="T34" fmla="*/ 2147483647 w 489"/>
                    <a:gd name="T35" fmla="*/ 2147483647 h 719"/>
                    <a:gd name="T36" fmla="*/ 2147483647 w 489"/>
                    <a:gd name="T37" fmla="*/ 2147483647 h 719"/>
                    <a:gd name="T38" fmla="*/ 2147483647 w 489"/>
                    <a:gd name="T39" fmla="*/ 2147483647 h 719"/>
                    <a:gd name="T40" fmla="*/ 2147483647 w 489"/>
                    <a:gd name="T41" fmla="*/ 2147483647 h 719"/>
                    <a:gd name="T42" fmla="*/ 2147483647 w 489"/>
                    <a:gd name="T43" fmla="*/ 2147483647 h 719"/>
                    <a:gd name="T44" fmla="*/ 2147483647 w 489"/>
                    <a:gd name="T45" fmla="*/ 0 h 719"/>
                    <a:gd name="T46" fmla="*/ 2147483647 w 489"/>
                    <a:gd name="T47" fmla="*/ 2147483647 h 719"/>
                    <a:gd name="T48" fmla="*/ 2147483647 w 489"/>
                    <a:gd name="T49" fmla="*/ 2147483647 h 719"/>
                    <a:gd name="T50" fmla="*/ 2147483647 w 489"/>
                    <a:gd name="T51" fmla="*/ 2147483647 h 719"/>
                    <a:gd name="T52" fmla="*/ 2147483647 w 489"/>
                    <a:gd name="T53" fmla="*/ 2147483647 h 719"/>
                    <a:gd name="T54" fmla="*/ 2147483647 w 489"/>
                    <a:gd name="T55" fmla="*/ 2147483647 h 719"/>
                    <a:gd name="T56" fmla="*/ 2147483647 w 489"/>
                    <a:gd name="T57" fmla="*/ 2147483647 h 719"/>
                    <a:gd name="T58" fmla="*/ 2147483647 w 489"/>
                    <a:gd name="T59" fmla="*/ 2147483647 h 719"/>
                    <a:gd name="T60" fmla="*/ 2147483647 w 489"/>
                    <a:gd name="T61" fmla="*/ 2147483647 h 719"/>
                    <a:gd name="T62" fmla="*/ 0 w 489"/>
                    <a:gd name="T63" fmla="*/ 2147483647 h 719"/>
                    <a:gd name="T64" fmla="*/ 0 w 489"/>
                    <a:gd name="T65" fmla="*/ 2147483647 h 7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9" h="719">
                      <a:moveTo>
                        <a:pt x="0" y="504"/>
                      </a:moveTo>
                      <a:lnTo>
                        <a:pt x="115" y="562"/>
                      </a:lnTo>
                      <a:lnTo>
                        <a:pt x="115" y="676"/>
                      </a:lnTo>
                      <a:lnTo>
                        <a:pt x="158" y="676"/>
                      </a:lnTo>
                      <a:lnTo>
                        <a:pt x="158" y="719"/>
                      </a:lnTo>
                      <a:lnTo>
                        <a:pt x="187" y="719"/>
                      </a:lnTo>
                      <a:lnTo>
                        <a:pt x="201" y="676"/>
                      </a:lnTo>
                      <a:lnTo>
                        <a:pt x="230" y="676"/>
                      </a:lnTo>
                      <a:lnTo>
                        <a:pt x="216" y="633"/>
                      </a:lnTo>
                      <a:lnTo>
                        <a:pt x="273" y="605"/>
                      </a:lnTo>
                      <a:lnTo>
                        <a:pt x="288" y="575"/>
                      </a:lnTo>
                      <a:lnTo>
                        <a:pt x="244" y="388"/>
                      </a:lnTo>
                      <a:lnTo>
                        <a:pt x="216" y="388"/>
                      </a:lnTo>
                      <a:lnTo>
                        <a:pt x="216" y="375"/>
                      </a:lnTo>
                      <a:lnTo>
                        <a:pt x="302" y="274"/>
                      </a:lnTo>
                      <a:lnTo>
                        <a:pt x="360" y="274"/>
                      </a:lnTo>
                      <a:lnTo>
                        <a:pt x="403" y="287"/>
                      </a:lnTo>
                      <a:lnTo>
                        <a:pt x="475" y="287"/>
                      </a:lnTo>
                      <a:lnTo>
                        <a:pt x="489" y="231"/>
                      </a:lnTo>
                      <a:lnTo>
                        <a:pt x="489" y="158"/>
                      </a:lnTo>
                      <a:lnTo>
                        <a:pt x="431" y="130"/>
                      </a:lnTo>
                      <a:lnTo>
                        <a:pt x="431" y="72"/>
                      </a:lnTo>
                      <a:lnTo>
                        <a:pt x="331" y="0"/>
                      </a:lnTo>
                      <a:lnTo>
                        <a:pt x="302" y="44"/>
                      </a:lnTo>
                      <a:lnTo>
                        <a:pt x="244" y="87"/>
                      </a:lnTo>
                      <a:lnTo>
                        <a:pt x="216" y="115"/>
                      </a:lnTo>
                      <a:lnTo>
                        <a:pt x="86" y="115"/>
                      </a:lnTo>
                      <a:lnTo>
                        <a:pt x="29" y="144"/>
                      </a:lnTo>
                      <a:lnTo>
                        <a:pt x="14" y="187"/>
                      </a:lnTo>
                      <a:lnTo>
                        <a:pt x="14" y="244"/>
                      </a:lnTo>
                      <a:lnTo>
                        <a:pt x="57" y="331"/>
                      </a:lnTo>
                      <a:lnTo>
                        <a:pt x="0" y="418"/>
                      </a:lnTo>
                      <a:lnTo>
                        <a:pt x="0" y="504"/>
                      </a:lnTo>
                    </a:path>
                  </a:pathLst>
                </a:custGeom>
                <a:solidFill>
                  <a:srgbClr val="00B0F0"/>
                </a:solidFill>
                <a:ln w="12700">
                  <a:solidFill>
                    <a:srgbClr val="000000"/>
                  </a:solidFill>
                  <a:prstDash val="solid"/>
                  <a:round/>
                  <a:headEnd/>
                  <a:tailEnd/>
                </a:ln>
              </p:spPr>
              <p:txBody>
                <a:bodyPr bIns="34638"/>
                <a:lstStyle/>
                <a:p>
                  <a:endParaRPr lang="ja-JP" altLang="en-US" sz="1732"/>
                </a:p>
              </p:txBody>
            </p:sp>
            <p:sp>
              <p:nvSpPr>
                <p:cNvPr id="55" name="Freeform 99">
                  <a:extLst>
                    <a:ext uri="{FF2B5EF4-FFF2-40B4-BE49-F238E27FC236}">
                      <a16:creationId xmlns:a16="http://schemas.microsoft.com/office/drawing/2014/main" id="{8CECC1B2-6A46-45E9-9329-829B198A44AE}"/>
                    </a:ext>
                  </a:extLst>
                </p:cNvPr>
                <p:cNvSpPr>
                  <a:spLocks noChangeAspect="1"/>
                </p:cNvSpPr>
                <p:nvPr/>
              </p:nvSpPr>
              <p:spPr bwMode="auto">
                <a:xfrm>
                  <a:off x="4997450" y="3481388"/>
                  <a:ext cx="665163" cy="660400"/>
                </a:xfrm>
                <a:custGeom>
                  <a:avLst/>
                  <a:gdLst>
                    <a:gd name="T0" fmla="*/ 2147483647 w 419"/>
                    <a:gd name="T1" fmla="*/ 0 h 416"/>
                    <a:gd name="T2" fmla="*/ 2147483647 w 419"/>
                    <a:gd name="T3" fmla="*/ 2147483647 h 416"/>
                    <a:gd name="T4" fmla="*/ 2147483647 w 419"/>
                    <a:gd name="T5" fmla="*/ 2147483647 h 416"/>
                    <a:gd name="T6" fmla="*/ 2147483647 w 419"/>
                    <a:gd name="T7" fmla="*/ 2147483647 h 416"/>
                    <a:gd name="T8" fmla="*/ 2147483647 w 419"/>
                    <a:gd name="T9" fmla="*/ 2147483647 h 416"/>
                    <a:gd name="T10" fmla="*/ 2147483647 w 419"/>
                    <a:gd name="T11" fmla="*/ 2147483647 h 416"/>
                    <a:gd name="T12" fmla="*/ 2147483647 w 419"/>
                    <a:gd name="T13" fmla="*/ 2147483647 h 416"/>
                    <a:gd name="T14" fmla="*/ 2147483647 w 419"/>
                    <a:gd name="T15" fmla="*/ 2147483647 h 416"/>
                    <a:gd name="T16" fmla="*/ 2147483647 w 419"/>
                    <a:gd name="T17" fmla="*/ 2147483647 h 416"/>
                    <a:gd name="T18" fmla="*/ 2147483647 w 419"/>
                    <a:gd name="T19" fmla="*/ 2147483647 h 416"/>
                    <a:gd name="T20" fmla="*/ 2147483647 w 419"/>
                    <a:gd name="T21" fmla="*/ 2147483647 h 416"/>
                    <a:gd name="T22" fmla="*/ 2147483647 w 419"/>
                    <a:gd name="T23" fmla="*/ 2147483647 h 416"/>
                    <a:gd name="T24" fmla="*/ 2147483647 w 419"/>
                    <a:gd name="T25" fmla="*/ 2147483647 h 416"/>
                    <a:gd name="T26" fmla="*/ 2147483647 w 419"/>
                    <a:gd name="T27" fmla="*/ 2147483647 h 416"/>
                    <a:gd name="T28" fmla="*/ 2147483647 w 419"/>
                    <a:gd name="T29" fmla="*/ 2147483647 h 416"/>
                    <a:gd name="T30" fmla="*/ 2147483647 w 419"/>
                    <a:gd name="T31" fmla="*/ 2147483647 h 416"/>
                    <a:gd name="T32" fmla="*/ 2147483647 w 419"/>
                    <a:gd name="T33" fmla="*/ 2147483647 h 416"/>
                    <a:gd name="T34" fmla="*/ 2147483647 w 419"/>
                    <a:gd name="T35" fmla="*/ 2147483647 h 416"/>
                    <a:gd name="T36" fmla="*/ 2147483647 w 419"/>
                    <a:gd name="T37" fmla="*/ 2147483647 h 416"/>
                    <a:gd name="T38" fmla="*/ 2147483647 w 419"/>
                    <a:gd name="T39" fmla="*/ 2147483647 h 416"/>
                    <a:gd name="T40" fmla="*/ 2147483647 w 419"/>
                    <a:gd name="T41" fmla="*/ 2147483647 h 416"/>
                    <a:gd name="T42" fmla="*/ 2147483647 w 419"/>
                    <a:gd name="T43" fmla="*/ 2147483647 h 416"/>
                    <a:gd name="T44" fmla="*/ 2147483647 w 419"/>
                    <a:gd name="T45" fmla="*/ 2147483647 h 416"/>
                    <a:gd name="T46" fmla="*/ 2147483647 w 419"/>
                    <a:gd name="T47" fmla="*/ 2147483647 h 416"/>
                    <a:gd name="T48" fmla="*/ 2147483647 w 419"/>
                    <a:gd name="T49" fmla="*/ 2147483647 h 416"/>
                    <a:gd name="T50" fmla="*/ 2147483647 w 419"/>
                    <a:gd name="T51" fmla="*/ 2147483647 h 416"/>
                    <a:gd name="T52" fmla="*/ 2147483647 w 419"/>
                    <a:gd name="T53" fmla="*/ 2147483647 h 416"/>
                    <a:gd name="T54" fmla="*/ 2147483647 w 419"/>
                    <a:gd name="T55" fmla="*/ 2147483647 h 416"/>
                    <a:gd name="T56" fmla="*/ 0 w 419"/>
                    <a:gd name="T57" fmla="*/ 2147483647 h 416"/>
                    <a:gd name="T58" fmla="*/ 2147483647 w 419"/>
                    <a:gd name="T59" fmla="*/ 2147483647 h 416"/>
                    <a:gd name="T60" fmla="*/ 2147483647 w 419"/>
                    <a:gd name="T61" fmla="*/ 2147483647 h 416"/>
                    <a:gd name="T62" fmla="*/ 2147483647 w 419"/>
                    <a:gd name="T63" fmla="*/ 2147483647 h 416"/>
                    <a:gd name="T64" fmla="*/ 2147483647 w 419"/>
                    <a:gd name="T65" fmla="*/ 0 h 416"/>
                    <a:gd name="T66" fmla="*/ 2147483647 w 419"/>
                    <a:gd name="T67" fmla="*/ 0 h 4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9" h="416">
                      <a:moveTo>
                        <a:pt x="243" y="0"/>
                      </a:moveTo>
                      <a:lnTo>
                        <a:pt x="243" y="32"/>
                      </a:lnTo>
                      <a:lnTo>
                        <a:pt x="293" y="32"/>
                      </a:lnTo>
                      <a:lnTo>
                        <a:pt x="327" y="47"/>
                      </a:lnTo>
                      <a:lnTo>
                        <a:pt x="327" y="79"/>
                      </a:lnTo>
                      <a:lnTo>
                        <a:pt x="343" y="111"/>
                      </a:lnTo>
                      <a:lnTo>
                        <a:pt x="394" y="103"/>
                      </a:lnTo>
                      <a:lnTo>
                        <a:pt x="419" y="182"/>
                      </a:lnTo>
                      <a:lnTo>
                        <a:pt x="394" y="214"/>
                      </a:lnTo>
                      <a:lnTo>
                        <a:pt x="411" y="261"/>
                      </a:lnTo>
                      <a:lnTo>
                        <a:pt x="402" y="269"/>
                      </a:lnTo>
                      <a:lnTo>
                        <a:pt x="394" y="269"/>
                      </a:lnTo>
                      <a:lnTo>
                        <a:pt x="369" y="285"/>
                      </a:lnTo>
                      <a:lnTo>
                        <a:pt x="343" y="261"/>
                      </a:lnTo>
                      <a:lnTo>
                        <a:pt x="243" y="261"/>
                      </a:lnTo>
                      <a:lnTo>
                        <a:pt x="218" y="308"/>
                      </a:lnTo>
                      <a:lnTo>
                        <a:pt x="208" y="332"/>
                      </a:lnTo>
                      <a:lnTo>
                        <a:pt x="210" y="380"/>
                      </a:lnTo>
                      <a:lnTo>
                        <a:pt x="234" y="378"/>
                      </a:lnTo>
                      <a:lnTo>
                        <a:pt x="244" y="416"/>
                      </a:lnTo>
                      <a:lnTo>
                        <a:pt x="196" y="416"/>
                      </a:lnTo>
                      <a:lnTo>
                        <a:pt x="184" y="332"/>
                      </a:lnTo>
                      <a:lnTo>
                        <a:pt x="176" y="300"/>
                      </a:lnTo>
                      <a:lnTo>
                        <a:pt x="117" y="300"/>
                      </a:lnTo>
                      <a:lnTo>
                        <a:pt x="92" y="276"/>
                      </a:lnTo>
                      <a:lnTo>
                        <a:pt x="92" y="229"/>
                      </a:lnTo>
                      <a:lnTo>
                        <a:pt x="58" y="214"/>
                      </a:lnTo>
                      <a:lnTo>
                        <a:pt x="58" y="182"/>
                      </a:lnTo>
                      <a:lnTo>
                        <a:pt x="0" y="142"/>
                      </a:lnTo>
                      <a:lnTo>
                        <a:pt x="17" y="119"/>
                      </a:lnTo>
                      <a:lnTo>
                        <a:pt x="67" y="79"/>
                      </a:lnTo>
                      <a:lnTo>
                        <a:pt x="109" y="24"/>
                      </a:lnTo>
                      <a:lnTo>
                        <a:pt x="142" y="0"/>
                      </a:lnTo>
                      <a:lnTo>
                        <a:pt x="243" y="0"/>
                      </a:lnTo>
                    </a:path>
                  </a:pathLst>
                </a:custGeom>
                <a:solidFill>
                  <a:srgbClr val="00B0F0"/>
                </a:solidFill>
                <a:ln w="12700">
                  <a:solidFill>
                    <a:srgbClr val="000000"/>
                  </a:solidFill>
                  <a:prstDash val="solid"/>
                  <a:round/>
                  <a:headEnd/>
                  <a:tailEnd/>
                </a:ln>
              </p:spPr>
              <p:txBody>
                <a:bodyPr bIns="34638"/>
                <a:lstStyle/>
                <a:p>
                  <a:endParaRPr lang="ja-JP" altLang="en-US" sz="1732"/>
                </a:p>
              </p:txBody>
            </p:sp>
            <p:sp>
              <p:nvSpPr>
                <p:cNvPr id="56" name="Freeform 100">
                  <a:extLst>
                    <a:ext uri="{FF2B5EF4-FFF2-40B4-BE49-F238E27FC236}">
                      <a16:creationId xmlns:a16="http://schemas.microsoft.com/office/drawing/2014/main" id="{FAD419BF-0E7F-43A9-BC31-45A4F905F838}"/>
                    </a:ext>
                  </a:extLst>
                </p:cNvPr>
                <p:cNvSpPr>
                  <a:spLocks noChangeAspect="1"/>
                </p:cNvSpPr>
                <p:nvPr/>
              </p:nvSpPr>
              <p:spPr bwMode="auto">
                <a:xfrm>
                  <a:off x="3455989" y="6373813"/>
                  <a:ext cx="984250" cy="1736725"/>
                </a:xfrm>
                <a:custGeom>
                  <a:avLst/>
                  <a:gdLst>
                    <a:gd name="T0" fmla="*/ 2147483647 w 10000"/>
                    <a:gd name="T1" fmla="*/ 0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0 w 10000"/>
                    <a:gd name="T15" fmla="*/ 2147483647 h 10000"/>
                    <a:gd name="T16" fmla="*/ 2147483647 w 10000"/>
                    <a:gd name="T17" fmla="*/ 2147483647 h 10000"/>
                    <a:gd name="T18" fmla="*/ 0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2147483647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2147483647 h 10000"/>
                    <a:gd name="T70" fmla="*/ 2147483647 w 10000"/>
                    <a:gd name="T71" fmla="*/ 2147483647 h 10000"/>
                    <a:gd name="T72" fmla="*/ 2147483647 w 10000"/>
                    <a:gd name="T73" fmla="*/ 2147483647 h 10000"/>
                    <a:gd name="T74" fmla="*/ 2147483647 w 10000"/>
                    <a:gd name="T75" fmla="*/ 2147483647 h 10000"/>
                    <a:gd name="T76" fmla="*/ 2147483647 w 10000"/>
                    <a:gd name="T77" fmla="*/ 2147483647 h 10000"/>
                    <a:gd name="T78" fmla="*/ 2147483647 w 10000"/>
                    <a:gd name="T79" fmla="*/ 2147483647 h 10000"/>
                    <a:gd name="T80" fmla="*/ 2147483647 w 10000"/>
                    <a:gd name="T81" fmla="*/ 2147483647 h 10000"/>
                    <a:gd name="T82" fmla="*/ 2147483647 w 10000"/>
                    <a:gd name="T83" fmla="*/ 2147483647 h 10000"/>
                    <a:gd name="T84" fmla="*/ 2147483647 w 10000"/>
                    <a:gd name="T85" fmla="*/ 2147483647 h 10000"/>
                    <a:gd name="T86" fmla="*/ 2147483647 w 10000"/>
                    <a:gd name="T87" fmla="*/ 2147483647 h 10000"/>
                    <a:gd name="T88" fmla="*/ 2147483647 w 10000"/>
                    <a:gd name="T89" fmla="*/ 2147483647 h 10000"/>
                    <a:gd name="T90" fmla="*/ 2147483647 w 10000"/>
                    <a:gd name="T91" fmla="*/ 2147483647 h 10000"/>
                    <a:gd name="T92" fmla="*/ 2147483647 w 10000"/>
                    <a:gd name="T93" fmla="*/ 2147483647 h 10000"/>
                    <a:gd name="T94" fmla="*/ 2147483647 w 10000"/>
                    <a:gd name="T95" fmla="*/ 2147483647 h 10000"/>
                    <a:gd name="T96" fmla="*/ 2147483647 w 10000"/>
                    <a:gd name="T97" fmla="*/ 2147483647 h 10000"/>
                    <a:gd name="T98" fmla="*/ 2147483647 w 10000"/>
                    <a:gd name="T99" fmla="*/ 2147483647 h 10000"/>
                    <a:gd name="T100" fmla="*/ 2147483647 w 10000"/>
                    <a:gd name="T101" fmla="*/ 2147483647 h 10000"/>
                    <a:gd name="T102" fmla="*/ 2147483647 w 10000"/>
                    <a:gd name="T103" fmla="*/ 0 h 10000"/>
                    <a:gd name="T104" fmla="*/ 2147483647 w 10000"/>
                    <a:gd name="T105" fmla="*/ 2147483647 h 10000"/>
                    <a:gd name="T106" fmla="*/ 2147483647 w 10000"/>
                    <a:gd name="T107" fmla="*/ 0 h 1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000" h="10000">
                      <a:moveTo>
                        <a:pt x="1758" y="0"/>
                      </a:moveTo>
                      <a:lnTo>
                        <a:pt x="1353" y="433"/>
                      </a:lnTo>
                      <a:lnTo>
                        <a:pt x="1090" y="433"/>
                      </a:lnTo>
                      <a:lnTo>
                        <a:pt x="808" y="872"/>
                      </a:lnTo>
                      <a:lnTo>
                        <a:pt x="1090" y="1018"/>
                      </a:lnTo>
                      <a:lnTo>
                        <a:pt x="949" y="1305"/>
                      </a:lnTo>
                      <a:lnTo>
                        <a:pt x="545" y="1305"/>
                      </a:lnTo>
                      <a:lnTo>
                        <a:pt x="0" y="1814"/>
                      </a:lnTo>
                      <a:lnTo>
                        <a:pt x="141" y="2030"/>
                      </a:lnTo>
                      <a:lnTo>
                        <a:pt x="0" y="2176"/>
                      </a:lnTo>
                      <a:lnTo>
                        <a:pt x="141" y="2539"/>
                      </a:lnTo>
                      <a:lnTo>
                        <a:pt x="949" y="2972"/>
                      </a:lnTo>
                      <a:lnTo>
                        <a:pt x="1353" y="2680"/>
                      </a:lnTo>
                      <a:lnTo>
                        <a:pt x="2444" y="3335"/>
                      </a:lnTo>
                      <a:lnTo>
                        <a:pt x="2303" y="3985"/>
                      </a:lnTo>
                      <a:lnTo>
                        <a:pt x="2707" y="4927"/>
                      </a:lnTo>
                      <a:lnTo>
                        <a:pt x="2970" y="5149"/>
                      </a:lnTo>
                      <a:cubicBezTo>
                        <a:pt x="3105" y="5654"/>
                        <a:pt x="3239" y="6160"/>
                        <a:pt x="3374" y="6665"/>
                      </a:cubicBezTo>
                      <a:lnTo>
                        <a:pt x="3095" y="7390"/>
                      </a:lnTo>
                      <a:lnTo>
                        <a:pt x="3919" y="7899"/>
                      </a:lnTo>
                      <a:cubicBezTo>
                        <a:pt x="3884" y="7990"/>
                        <a:pt x="3848" y="8080"/>
                        <a:pt x="3813" y="8171"/>
                      </a:cubicBezTo>
                      <a:lnTo>
                        <a:pt x="3268" y="9421"/>
                      </a:lnTo>
                      <a:cubicBezTo>
                        <a:pt x="3350" y="9542"/>
                        <a:pt x="3433" y="9662"/>
                        <a:pt x="3515" y="9783"/>
                      </a:cubicBezTo>
                      <a:lnTo>
                        <a:pt x="3778" y="10000"/>
                      </a:lnTo>
                      <a:lnTo>
                        <a:pt x="4605" y="10000"/>
                      </a:lnTo>
                      <a:lnTo>
                        <a:pt x="5536" y="9708"/>
                      </a:lnTo>
                      <a:lnTo>
                        <a:pt x="6485" y="9134"/>
                      </a:lnTo>
                      <a:lnTo>
                        <a:pt x="6767" y="8917"/>
                      </a:lnTo>
                      <a:cubicBezTo>
                        <a:pt x="6808" y="8771"/>
                        <a:pt x="6848" y="8625"/>
                        <a:pt x="6889" y="8479"/>
                      </a:cubicBezTo>
                      <a:lnTo>
                        <a:pt x="7838" y="8332"/>
                      </a:lnTo>
                      <a:lnTo>
                        <a:pt x="7979" y="7975"/>
                      </a:lnTo>
                      <a:lnTo>
                        <a:pt x="8524" y="7975"/>
                      </a:lnTo>
                      <a:lnTo>
                        <a:pt x="9192" y="7683"/>
                      </a:lnTo>
                      <a:lnTo>
                        <a:pt x="9596" y="6524"/>
                      </a:lnTo>
                      <a:lnTo>
                        <a:pt x="10000" y="6091"/>
                      </a:lnTo>
                      <a:lnTo>
                        <a:pt x="10000" y="5219"/>
                      </a:lnTo>
                      <a:lnTo>
                        <a:pt x="9051" y="5219"/>
                      </a:lnTo>
                      <a:lnTo>
                        <a:pt x="7575" y="4856"/>
                      </a:lnTo>
                      <a:lnTo>
                        <a:pt x="7434" y="4640"/>
                      </a:lnTo>
                      <a:cubicBezTo>
                        <a:pt x="7346" y="4373"/>
                        <a:pt x="7259" y="4106"/>
                        <a:pt x="7171" y="3839"/>
                      </a:cubicBezTo>
                      <a:lnTo>
                        <a:pt x="6767" y="3406"/>
                      </a:lnTo>
                      <a:lnTo>
                        <a:pt x="5677" y="3118"/>
                      </a:lnTo>
                      <a:lnTo>
                        <a:pt x="5414" y="2826"/>
                      </a:lnTo>
                      <a:lnTo>
                        <a:pt x="5273" y="2176"/>
                      </a:lnTo>
                      <a:lnTo>
                        <a:pt x="4605" y="2176"/>
                      </a:lnTo>
                      <a:lnTo>
                        <a:pt x="4464" y="1451"/>
                      </a:lnTo>
                      <a:lnTo>
                        <a:pt x="4201" y="1451"/>
                      </a:lnTo>
                      <a:lnTo>
                        <a:pt x="4201" y="725"/>
                      </a:lnTo>
                      <a:lnTo>
                        <a:pt x="3919" y="725"/>
                      </a:lnTo>
                      <a:lnTo>
                        <a:pt x="3919" y="363"/>
                      </a:lnTo>
                      <a:lnTo>
                        <a:pt x="3656" y="76"/>
                      </a:lnTo>
                      <a:lnTo>
                        <a:pt x="3252" y="0"/>
                      </a:lnTo>
                      <a:lnTo>
                        <a:pt x="2970" y="146"/>
                      </a:lnTo>
                      <a:lnTo>
                        <a:pt x="1758" y="0"/>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57" name="Freeform 101">
                  <a:extLst>
                    <a:ext uri="{FF2B5EF4-FFF2-40B4-BE49-F238E27FC236}">
                      <a16:creationId xmlns:a16="http://schemas.microsoft.com/office/drawing/2014/main" id="{4530DC29-6BE7-417A-9307-5E1D78C0E1E9}"/>
                    </a:ext>
                  </a:extLst>
                </p:cNvPr>
                <p:cNvSpPr>
                  <a:spLocks noChangeAspect="1"/>
                </p:cNvSpPr>
                <p:nvPr/>
              </p:nvSpPr>
              <p:spPr bwMode="auto">
                <a:xfrm>
                  <a:off x="3276600" y="5951538"/>
                  <a:ext cx="552450" cy="447675"/>
                </a:xfrm>
                <a:custGeom>
                  <a:avLst/>
                  <a:gdLst>
                    <a:gd name="T0" fmla="*/ 2147483647 w 348"/>
                    <a:gd name="T1" fmla="*/ 0 h 282"/>
                    <a:gd name="T2" fmla="*/ 2147483647 w 348"/>
                    <a:gd name="T3" fmla="*/ 2147483647 h 282"/>
                    <a:gd name="T4" fmla="*/ 2147483647 w 348"/>
                    <a:gd name="T5" fmla="*/ 2147483647 h 282"/>
                    <a:gd name="T6" fmla="*/ 2147483647 w 348"/>
                    <a:gd name="T7" fmla="*/ 2147483647 h 282"/>
                    <a:gd name="T8" fmla="*/ 2147483647 w 348"/>
                    <a:gd name="T9" fmla="*/ 2147483647 h 282"/>
                    <a:gd name="T10" fmla="*/ 2147483647 w 348"/>
                    <a:gd name="T11" fmla="*/ 2147483647 h 282"/>
                    <a:gd name="T12" fmla="*/ 2147483647 w 348"/>
                    <a:gd name="T13" fmla="*/ 2147483647 h 282"/>
                    <a:gd name="T14" fmla="*/ 2147483647 w 348"/>
                    <a:gd name="T15" fmla="*/ 2147483647 h 282"/>
                    <a:gd name="T16" fmla="*/ 2147483647 w 348"/>
                    <a:gd name="T17" fmla="*/ 2147483647 h 282"/>
                    <a:gd name="T18" fmla="*/ 2147483647 w 348"/>
                    <a:gd name="T19" fmla="*/ 2147483647 h 282"/>
                    <a:gd name="T20" fmla="*/ 2147483647 w 348"/>
                    <a:gd name="T21" fmla="*/ 2147483647 h 282"/>
                    <a:gd name="T22" fmla="*/ 2147483647 w 348"/>
                    <a:gd name="T23" fmla="*/ 2147483647 h 282"/>
                    <a:gd name="T24" fmla="*/ 2147483647 w 348"/>
                    <a:gd name="T25" fmla="*/ 2147483647 h 282"/>
                    <a:gd name="T26" fmla="*/ 2147483647 w 348"/>
                    <a:gd name="T27" fmla="*/ 2147483647 h 282"/>
                    <a:gd name="T28" fmla="*/ 2147483647 w 348"/>
                    <a:gd name="T29" fmla="*/ 2147483647 h 282"/>
                    <a:gd name="T30" fmla="*/ 2147483647 w 348"/>
                    <a:gd name="T31" fmla="*/ 2147483647 h 282"/>
                    <a:gd name="T32" fmla="*/ 2147483647 w 348"/>
                    <a:gd name="T33" fmla="*/ 2147483647 h 282"/>
                    <a:gd name="T34" fmla="*/ 2147483647 w 348"/>
                    <a:gd name="T35" fmla="*/ 2147483647 h 282"/>
                    <a:gd name="T36" fmla="*/ 2147483647 w 348"/>
                    <a:gd name="T37" fmla="*/ 2147483647 h 282"/>
                    <a:gd name="T38" fmla="*/ 2147483647 w 348"/>
                    <a:gd name="T39" fmla="*/ 2147483647 h 282"/>
                    <a:gd name="T40" fmla="*/ 2147483647 w 348"/>
                    <a:gd name="T41" fmla="*/ 2147483647 h 282"/>
                    <a:gd name="T42" fmla="*/ 2147483647 w 348"/>
                    <a:gd name="T43" fmla="*/ 2147483647 h 282"/>
                    <a:gd name="T44" fmla="*/ 2147483647 w 348"/>
                    <a:gd name="T45" fmla="*/ 2147483647 h 282"/>
                    <a:gd name="T46" fmla="*/ 2147483647 w 348"/>
                    <a:gd name="T47" fmla="*/ 2147483647 h 282"/>
                    <a:gd name="T48" fmla="*/ 2147483647 w 348"/>
                    <a:gd name="T49" fmla="*/ 2147483647 h 282"/>
                    <a:gd name="T50" fmla="*/ 2147483647 w 348"/>
                    <a:gd name="T51" fmla="*/ 2147483647 h 282"/>
                    <a:gd name="T52" fmla="*/ 2147483647 w 348"/>
                    <a:gd name="T53" fmla="*/ 2147483647 h 282"/>
                    <a:gd name="T54" fmla="*/ 2147483647 w 348"/>
                    <a:gd name="T55" fmla="*/ 2147483647 h 282"/>
                    <a:gd name="T56" fmla="*/ 0 w 348"/>
                    <a:gd name="T57" fmla="*/ 2147483647 h 282"/>
                    <a:gd name="T58" fmla="*/ 2147483647 w 348"/>
                    <a:gd name="T59" fmla="*/ 2147483647 h 2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8" h="282">
                      <a:moveTo>
                        <a:pt x="70" y="0"/>
                      </a:moveTo>
                      <a:lnTo>
                        <a:pt x="110" y="24"/>
                      </a:lnTo>
                      <a:lnTo>
                        <a:pt x="84" y="64"/>
                      </a:lnTo>
                      <a:lnTo>
                        <a:pt x="130" y="92"/>
                      </a:lnTo>
                      <a:lnTo>
                        <a:pt x="164" y="45"/>
                      </a:lnTo>
                      <a:lnTo>
                        <a:pt x="210" y="78"/>
                      </a:lnTo>
                      <a:lnTo>
                        <a:pt x="160" y="148"/>
                      </a:lnTo>
                      <a:lnTo>
                        <a:pt x="174" y="156"/>
                      </a:lnTo>
                      <a:lnTo>
                        <a:pt x="226" y="92"/>
                      </a:lnTo>
                      <a:lnTo>
                        <a:pt x="290" y="132"/>
                      </a:lnTo>
                      <a:lnTo>
                        <a:pt x="290" y="179"/>
                      </a:lnTo>
                      <a:lnTo>
                        <a:pt x="340" y="211"/>
                      </a:lnTo>
                      <a:lnTo>
                        <a:pt x="348" y="235"/>
                      </a:lnTo>
                      <a:lnTo>
                        <a:pt x="298" y="282"/>
                      </a:lnTo>
                      <a:lnTo>
                        <a:pt x="223" y="266"/>
                      </a:lnTo>
                      <a:lnTo>
                        <a:pt x="189" y="251"/>
                      </a:lnTo>
                      <a:lnTo>
                        <a:pt x="155" y="266"/>
                      </a:lnTo>
                      <a:lnTo>
                        <a:pt x="147" y="235"/>
                      </a:lnTo>
                      <a:lnTo>
                        <a:pt x="113" y="219"/>
                      </a:lnTo>
                      <a:lnTo>
                        <a:pt x="164" y="172"/>
                      </a:lnTo>
                      <a:lnTo>
                        <a:pt x="168" y="160"/>
                      </a:lnTo>
                      <a:lnTo>
                        <a:pt x="154" y="150"/>
                      </a:lnTo>
                      <a:lnTo>
                        <a:pt x="138" y="163"/>
                      </a:lnTo>
                      <a:lnTo>
                        <a:pt x="105" y="179"/>
                      </a:lnTo>
                      <a:lnTo>
                        <a:pt x="46" y="156"/>
                      </a:lnTo>
                      <a:lnTo>
                        <a:pt x="63" y="132"/>
                      </a:lnTo>
                      <a:lnTo>
                        <a:pt x="46" y="116"/>
                      </a:lnTo>
                      <a:lnTo>
                        <a:pt x="29" y="140"/>
                      </a:lnTo>
                      <a:lnTo>
                        <a:pt x="0" y="98"/>
                      </a:lnTo>
                      <a:lnTo>
                        <a:pt x="72" y="2"/>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58" name="Freeform 102">
                  <a:extLst>
                    <a:ext uri="{FF2B5EF4-FFF2-40B4-BE49-F238E27FC236}">
                      <a16:creationId xmlns:a16="http://schemas.microsoft.com/office/drawing/2014/main" id="{9A7A0E07-CF55-4B2B-8EEF-84295EF5DAD0}"/>
                    </a:ext>
                  </a:extLst>
                </p:cNvPr>
                <p:cNvSpPr>
                  <a:spLocks noChangeAspect="1"/>
                </p:cNvSpPr>
                <p:nvPr/>
              </p:nvSpPr>
              <p:spPr bwMode="auto">
                <a:xfrm>
                  <a:off x="2174875" y="7507288"/>
                  <a:ext cx="269875" cy="227012"/>
                </a:xfrm>
                <a:custGeom>
                  <a:avLst/>
                  <a:gdLst>
                    <a:gd name="T0" fmla="*/ 2147483647 w 170"/>
                    <a:gd name="T1" fmla="*/ 2147483647 h 143"/>
                    <a:gd name="T2" fmla="*/ 2147483647 w 170"/>
                    <a:gd name="T3" fmla="*/ 2147483647 h 143"/>
                    <a:gd name="T4" fmla="*/ 2147483647 w 170"/>
                    <a:gd name="T5" fmla="*/ 2147483647 h 143"/>
                    <a:gd name="T6" fmla="*/ 2147483647 w 170"/>
                    <a:gd name="T7" fmla="*/ 2147483647 h 143"/>
                    <a:gd name="T8" fmla="*/ 2147483647 w 170"/>
                    <a:gd name="T9" fmla="*/ 2147483647 h 143"/>
                    <a:gd name="T10" fmla="*/ 2147483647 w 170"/>
                    <a:gd name="T11" fmla="*/ 2147483647 h 143"/>
                    <a:gd name="T12" fmla="*/ 0 w 170"/>
                    <a:gd name="T13" fmla="*/ 2147483647 h 143"/>
                    <a:gd name="T14" fmla="*/ 2147483647 w 170"/>
                    <a:gd name="T15" fmla="*/ 2147483647 h 143"/>
                    <a:gd name="T16" fmla="*/ 2147483647 w 170"/>
                    <a:gd name="T17" fmla="*/ 0 h 143"/>
                    <a:gd name="T18" fmla="*/ 2147483647 w 170"/>
                    <a:gd name="T19" fmla="*/ 2147483647 h 143"/>
                    <a:gd name="T20" fmla="*/ 2147483647 w 170"/>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143">
                      <a:moveTo>
                        <a:pt x="148" y="56"/>
                      </a:moveTo>
                      <a:lnTo>
                        <a:pt x="170" y="78"/>
                      </a:lnTo>
                      <a:lnTo>
                        <a:pt x="166" y="132"/>
                      </a:lnTo>
                      <a:lnTo>
                        <a:pt x="114" y="135"/>
                      </a:lnTo>
                      <a:lnTo>
                        <a:pt x="80" y="143"/>
                      </a:lnTo>
                      <a:lnTo>
                        <a:pt x="5" y="80"/>
                      </a:lnTo>
                      <a:lnTo>
                        <a:pt x="0" y="72"/>
                      </a:lnTo>
                      <a:lnTo>
                        <a:pt x="34" y="32"/>
                      </a:lnTo>
                      <a:lnTo>
                        <a:pt x="72" y="0"/>
                      </a:lnTo>
                      <a:lnTo>
                        <a:pt x="98" y="22"/>
                      </a:lnTo>
                      <a:lnTo>
                        <a:pt x="148" y="56"/>
                      </a:lnTo>
                    </a:path>
                  </a:pathLst>
                </a:custGeom>
                <a:solidFill>
                  <a:srgbClr val="FFFF00"/>
                </a:solidFill>
                <a:ln w="12700">
                  <a:solidFill>
                    <a:srgbClr val="000000"/>
                  </a:solidFill>
                  <a:prstDash val="solid"/>
                  <a:round/>
                  <a:headEnd/>
                  <a:tailEnd/>
                </a:ln>
              </p:spPr>
              <p:txBody>
                <a:bodyPr bIns="34638"/>
                <a:lstStyle/>
                <a:p>
                  <a:endParaRPr lang="ja-JP" altLang="en-US" sz="1732"/>
                </a:p>
              </p:txBody>
            </p:sp>
            <p:sp>
              <p:nvSpPr>
                <p:cNvPr id="59" name="Freeform 103">
                  <a:extLst>
                    <a:ext uri="{FF2B5EF4-FFF2-40B4-BE49-F238E27FC236}">
                      <a16:creationId xmlns:a16="http://schemas.microsoft.com/office/drawing/2014/main" id="{6B5E5F5C-0F84-4540-B402-66FCF787E18D}"/>
                    </a:ext>
                  </a:extLst>
                </p:cNvPr>
                <p:cNvSpPr>
                  <a:spLocks noChangeAspect="1"/>
                </p:cNvSpPr>
                <p:nvPr/>
              </p:nvSpPr>
              <p:spPr bwMode="auto">
                <a:xfrm>
                  <a:off x="5143500" y="6764338"/>
                  <a:ext cx="744538" cy="842962"/>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0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0 h 10000"/>
                    <a:gd name="T70" fmla="*/ 2147483647 w 10000"/>
                    <a:gd name="T71" fmla="*/ 0 h 10000"/>
                    <a:gd name="T72" fmla="*/ 2147483647 w 10000"/>
                    <a:gd name="T73" fmla="*/ 2147483647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00" h="10000">
                      <a:moveTo>
                        <a:pt x="2857" y="1193"/>
                      </a:moveTo>
                      <a:lnTo>
                        <a:pt x="3938" y="1193"/>
                      </a:lnTo>
                      <a:lnTo>
                        <a:pt x="5901" y="2832"/>
                      </a:lnTo>
                      <a:lnTo>
                        <a:pt x="6261" y="2832"/>
                      </a:lnTo>
                      <a:lnTo>
                        <a:pt x="7863" y="3734"/>
                      </a:lnTo>
                      <a:lnTo>
                        <a:pt x="8211" y="3434"/>
                      </a:lnTo>
                      <a:lnTo>
                        <a:pt x="6969" y="2687"/>
                      </a:lnTo>
                      <a:lnTo>
                        <a:pt x="7329" y="1940"/>
                      </a:lnTo>
                      <a:lnTo>
                        <a:pt x="8932" y="1639"/>
                      </a:lnTo>
                      <a:lnTo>
                        <a:pt x="9652" y="1940"/>
                      </a:lnTo>
                      <a:lnTo>
                        <a:pt x="10000" y="3434"/>
                      </a:lnTo>
                      <a:cubicBezTo>
                        <a:pt x="9946" y="3583"/>
                        <a:pt x="9893" y="3731"/>
                        <a:pt x="9839" y="3880"/>
                      </a:cubicBezTo>
                      <a:lnTo>
                        <a:pt x="9292" y="4481"/>
                      </a:lnTo>
                      <a:lnTo>
                        <a:pt x="9118" y="5373"/>
                      </a:lnTo>
                      <a:lnTo>
                        <a:pt x="8211" y="6266"/>
                      </a:lnTo>
                      <a:lnTo>
                        <a:pt x="7516" y="6566"/>
                      </a:lnTo>
                      <a:lnTo>
                        <a:pt x="8211" y="7759"/>
                      </a:lnTo>
                      <a:lnTo>
                        <a:pt x="9118" y="7759"/>
                      </a:lnTo>
                      <a:lnTo>
                        <a:pt x="9292" y="8361"/>
                      </a:lnTo>
                      <a:lnTo>
                        <a:pt x="8758" y="8807"/>
                      </a:lnTo>
                      <a:lnTo>
                        <a:pt x="8758" y="9253"/>
                      </a:lnTo>
                      <a:lnTo>
                        <a:pt x="8398" y="9699"/>
                      </a:lnTo>
                      <a:lnTo>
                        <a:pt x="7143" y="9855"/>
                      </a:lnTo>
                      <a:lnTo>
                        <a:pt x="6435" y="10000"/>
                      </a:lnTo>
                      <a:lnTo>
                        <a:pt x="4646" y="7012"/>
                      </a:lnTo>
                      <a:lnTo>
                        <a:pt x="3391" y="6867"/>
                      </a:lnTo>
                      <a:lnTo>
                        <a:pt x="1963" y="5519"/>
                      </a:lnTo>
                      <a:lnTo>
                        <a:pt x="1255" y="5519"/>
                      </a:lnTo>
                      <a:lnTo>
                        <a:pt x="0" y="4481"/>
                      </a:lnTo>
                      <a:lnTo>
                        <a:pt x="534" y="3579"/>
                      </a:lnTo>
                      <a:lnTo>
                        <a:pt x="1255" y="3434"/>
                      </a:lnTo>
                      <a:lnTo>
                        <a:pt x="1615" y="2386"/>
                      </a:lnTo>
                      <a:lnTo>
                        <a:pt x="1615" y="1048"/>
                      </a:lnTo>
                      <a:cubicBezTo>
                        <a:pt x="1548" y="747"/>
                        <a:pt x="1482" y="446"/>
                        <a:pt x="1415" y="145"/>
                      </a:cubicBezTo>
                      <a:lnTo>
                        <a:pt x="1963" y="0"/>
                      </a:lnTo>
                      <a:lnTo>
                        <a:pt x="2857" y="0"/>
                      </a:lnTo>
                      <a:lnTo>
                        <a:pt x="2857" y="1193"/>
                      </a:lnTo>
                    </a:path>
                  </a:pathLst>
                </a:custGeom>
                <a:solidFill>
                  <a:srgbClr val="92D050"/>
                </a:solidFill>
                <a:ln w="12700">
                  <a:solidFill>
                    <a:srgbClr val="000000"/>
                  </a:solidFill>
                  <a:prstDash val="solid"/>
                  <a:round/>
                  <a:headEnd/>
                  <a:tailEnd/>
                </a:ln>
              </p:spPr>
              <p:txBody>
                <a:bodyPr bIns="34638"/>
                <a:lstStyle/>
                <a:p>
                  <a:endParaRPr lang="ja-JP" altLang="en-US" sz="1732"/>
                </a:p>
              </p:txBody>
            </p:sp>
            <p:sp>
              <p:nvSpPr>
                <p:cNvPr id="60" name="Freeform 104">
                  <a:extLst>
                    <a:ext uri="{FF2B5EF4-FFF2-40B4-BE49-F238E27FC236}">
                      <a16:creationId xmlns:a16="http://schemas.microsoft.com/office/drawing/2014/main" id="{54DA91DB-94C7-43F5-8DF2-213FC9DF3924}"/>
                    </a:ext>
                  </a:extLst>
                </p:cNvPr>
                <p:cNvSpPr>
                  <a:spLocks noChangeAspect="1"/>
                </p:cNvSpPr>
                <p:nvPr/>
              </p:nvSpPr>
              <p:spPr bwMode="auto">
                <a:xfrm>
                  <a:off x="5222875" y="6350000"/>
                  <a:ext cx="665163" cy="728663"/>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0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0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2147483647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2147483647 h 10000"/>
                    <a:gd name="T70" fmla="*/ 2147483647 w 10000"/>
                    <a:gd name="T71" fmla="*/ 2147483647 h 10000"/>
                    <a:gd name="T72" fmla="*/ 2147483647 w 10000"/>
                    <a:gd name="T73" fmla="*/ 2147483647 h 10000"/>
                    <a:gd name="T74" fmla="*/ 2147483647 w 10000"/>
                    <a:gd name="T75" fmla="*/ 2147483647 h 1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00" h="10000">
                      <a:moveTo>
                        <a:pt x="5216" y="2410"/>
                      </a:moveTo>
                      <a:lnTo>
                        <a:pt x="4200" y="1715"/>
                      </a:lnTo>
                      <a:lnTo>
                        <a:pt x="3602" y="1547"/>
                      </a:lnTo>
                      <a:lnTo>
                        <a:pt x="3213" y="1031"/>
                      </a:lnTo>
                      <a:lnTo>
                        <a:pt x="2601" y="851"/>
                      </a:lnTo>
                      <a:lnTo>
                        <a:pt x="1808" y="168"/>
                      </a:lnTo>
                      <a:lnTo>
                        <a:pt x="807" y="0"/>
                      </a:lnTo>
                      <a:lnTo>
                        <a:pt x="612" y="516"/>
                      </a:lnTo>
                      <a:lnTo>
                        <a:pt x="879" y="802"/>
                      </a:lnTo>
                      <a:cubicBezTo>
                        <a:pt x="830" y="974"/>
                        <a:pt x="529" y="1179"/>
                        <a:pt x="480" y="1351"/>
                      </a:cubicBezTo>
                      <a:lnTo>
                        <a:pt x="1808" y="2926"/>
                      </a:lnTo>
                      <a:cubicBezTo>
                        <a:pt x="1832" y="3204"/>
                        <a:pt x="1856" y="3483"/>
                        <a:pt x="1880" y="3761"/>
                      </a:cubicBezTo>
                      <a:lnTo>
                        <a:pt x="1405" y="3957"/>
                      </a:lnTo>
                      <a:lnTo>
                        <a:pt x="791" y="3511"/>
                      </a:lnTo>
                      <a:lnTo>
                        <a:pt x="36" y="3728"/>
                      </a:lnTo>
                      <a:lnTo>
                        <a:pt x="0" y="5168"/>
                      </a:lnTo>
                      <a:cubicBezTo>
                        <a:pt x="70" y="5396"/>
                        <a:pt x="246" y="5590"/>
                        <a:pt x="316" y="5818"/>
                      </a:cubicBezTo>
                      <a:lnTo>
                        <a:pt x="1001" y="5683"/>
                      </a:lnTo>
                      <a:lnTo>
                        <a:pt x="2003" y="5683"/>
                      </a:lnTo>
                      <a:lnTo>
                        <a:pt x="2003" y="7062"/>
                      </a:lnTo>
                      <a:lnTo>
                        <a:pt x="3213" y="7062"/>
                      </a:lnTo>
                      <a:lnTo>
                        <a:pt x="4006" y="7758"/>
                      </a:lnTo>
                      <a:lnTo>
                        <a:pt x="5410" y="8957"/>
                      </a:lnTo>
                      <a:lnTo>
                        <a:pt x="5814" y="8957"/>
                      </a:lnTo>
                      <a:lnTo>
                        <a:pt x="7608" y="10000"/>
                      </a:lnTo>
                      <a:lnTo>
                        <a:pt x="7997" y="9652"/>
                      </a:lnTo>
                      <a:lnTo>
                        <a:pt x="6606" y="8789"/>
                      </a:lnTo>
                      <a:lnTo>
                        <a:pt x="7010" y="7926"/>
                      </a:lnTo>
                      <a:lnTo>
                        <a:pt x="8804" y="7578"/>
                      </a:lnTo>
                      <a:lnTo>
                        <a:pt x="9611" y="7926"/>
                      </a:lnTo>
                      <a:lnTo>
                        <a:pt x="9611" y="6379"/>
                      </a:lnTo>
                      <a:lnTo>
                        <a:pt x="9207" y="5851"/>
                      </a:lnTo>
                      <a:lnTo>
                        <a:pt x="10000" y="5168"/>
                      </a:lnTo>
                      <a:lnTo>
                        <a:pt x="9402" y="3441"/>
                      </a:lnTo>
                      <a:lnTo>
                        <a:pt x="9402" y="2242"/>
                      </a:lnTo>
                      <a:lnTo>
                        <a:pt x="7997" y="1199"/>
                      </a:lnTo>
                      <a:lnTo>
                        <a:pt x="6412" y="2410"/>
                      </a:lnTo>
                      <a:lnTo>
                        <a:pt x="5216" y="2410"/>
                      </a:lnTo>
                    </a:path>
                  </a:pathLst>
                </a:custGeom>
                <a:solidFill>
                  <a:srgbClr val="92D050"/>
                </a:solidFill>
                <a:ln w="12700">
                  <a:solidFill>
                    <a:srgbClr val="000000"/>
                  </a:solidFill>
                  <a:prstDash val="solid"/>
                  <a:round/>
                  <a:headEnd/>
                  <a:tailEnd/>
                </a:ln>
              </p:spPr>
              <p:txBody>
                <a:bodyPr bIns="34638"/>
                <a:lstStyle/>
                <a:p>
                  <a:endParaRPr lang="ja-JP" altLang="en-US" sz="1732"/>
                </a:p>
              </p:txBody>
            </p:sp>
            <p:sp>
              <p:nvSpPr>
                <p:cNvPr id="61" name="Freeform 106">
                  <a:extLst>
                    <a:ext uri="{FF2B5EF4-FFF2-40B4-BE49-F238E27FC236}">
                      <a16:creationId xmlns:a16="http://schemas.microsoft.com/office/drawing/2014/main" id="{A168032F-AE16-4DBF-95F9-F5964D792866}"/>
                    </a:ext>
                  </a:extLst>
                </p:cNvPr>
                <p:cNvSpPr>
                  <a:spLocks/>
                </p:cNvSpPr>
                <p:nvPr/>
              </p:nvSpPr>
              <p:spPr bwMode="auto">
                <a:xfrm>
                  <a:off x="2835275" y="6707188"/>
                  <a:ext cx="130175" cy="177800"/>
                </a:xfrm>
                <a:custGeom>
                  <a:avLst/>
                  <a:gdLst>
                    <a:gd name="T0" fmla="*/ 0 w 82"/>
                    <a:gd name="T1" fmla="*/ 2147483647 h 112"/>
                    <a:gd name="T2" fmla="*/ 2147483647 w 82"/>
                    <a:gd name="T3" fmla="*/ 2147483647 h 112"/>
                    <a:gd name="T4" fmla="*/ 2147483647 w 82"/>
                    <a:gd name="T5" fmla="*/ 2147483647 h 112"/>
                    <a:gd name="T6" fmla="*/ 2147483647 w 82"/>
                    <a:gd name="T7" fmla="*/ 0 h 112"/>
                    <a:gd name="T8" fmla="*/ 0 w 82"/>
                    <a:gd name="T9" fmla="*/ 2147483647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2">
                      <a:moveTo>
                        <a:pt x="0" y="70"/>
                      </a:moveTo>
                      <a:lnTo>
                        <a:pt x="36" y="112"/>
                      </a:lnTo>
                      <a:lnTo>
                        <a:pt x="82" y="60"/>
                      </a:lnTo>
                      <a:lnTo>
                        <a:pt x="56" y="0"/>
                      </a:lnTo>
                      <a:lnTo>
                        <a:pt x="0" y="70"/>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bIns="34638"/>
                <a:lstStyle/>
                <a:p>
                  <a:endParaRPr lang="ja-JP" altLang="en-US" sz="1732"/>
                </a:p>
              </p:txBody>
            </p:sp>
            <p:sp>
              <p:nvSpPr>
                <p:cNvPr id="62" name="Freeform 107">
                  <a:extLst>
                    <a:ext uri="{FF2B5EF4-FFF2-40B4-BE49-F238E27FC236}">
                      <a16:creationId xmlns:a16="http://schemas.microsoft.com/office/drawing/2014/main" id="{B8F3809E-9E48-454D-95A8-7171274660BF}"/>
                    </a:ext>
                  </a:extLst>
                </p:cNvPr>
                <p:cNvSpPr>
                  <a:spLocks/>
                </p:cNvSpPr>
                <p:nvPr/>
              </p:nvSpPr>
              <p:spPr bwMode="auto">
                <a:xfrm>
                  <a:off x="1552575" y="6916738"/>
                  <a:ext cx="796925" cy="4857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0 h 10000"/>
                    <a:gd name="T26" fmla="*/ 0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2032" y="7124"/>
                      </a:moveTo>
                      <a:lnTo>
                        <a:pt x="2709" y="8431"/>
                      </a:lnTo>
                      <a:lnTo>
                        <a:pt x="3187" y="8431"/>
                      </a:lnTo>
                      <a:lnTo>
                        <a:pt x="6653" y="3791"/>
                      </a:lnTo>
                      <a:lnTo>
                        <a:pt x="9920" y="10000"/>
                      </a:lnTo>
                      <a:cubicBezTo>
                        <a:pt x="9947" y="9935"/>
                        <a:pt x="9973" y="9869"/>
                        <a:pt x="10000" y="9804"/>
                      </a:cubicBezTo>
                      <a:lnTo>
                        <a:pt x="6175" y="2484"/>
                      </a:lnTo>
                      <a:lnTo>
                        <a:pt x="5578" y="2353"/>
                      </a:lnTo>
                      <a:lnTo>
                        <a:pt x="4183" y="4232"/>
                      </a:lnTo>
                      <a:cubicBezTo>
                        <a:pt x="3668" y="4699"/>
                        <a:pt x="3775" y="4800"/>
                        <a:pt x="3476" y="4407"/>
                      </a:cubicBezTo>
                      <a:lnTo>
                        <a:pt x="5896" y="1046"/>
                      </a:lnTo>
                      <a:lnTo>
                        <a:pt x="5060" y="915"/>
                      </a:lnTo>
                      <a:lnTo>
                        <a:pt x="4622" y="0"/>
                      </a:lnTo>
                      <a:lnTo>
                        <a:pt x="0" y="6013"/>
                      </a:lnTo>
                      <a:lnTo>
                        <a:pt x="398" y="6928"/>
                      </a:lnTo>
                      <a:lnTo>
                        <a:pt x="1713" y="5229"/>
                      </a:lnTo>
                      <a:lnTo>
                        <a:pt x="2112" y="5817"/>
                      </a:lnTo>
                      <a:lnTo>
                        <a:pt x="2749" y="5098"/>
                      </a:lnTo>
                      <a:lnTo>
                        <a:pt x="3068" y="5686"/>
                      </a:lnTo>
                      <a:lnTo>
                        <a:pt x="2032" y="7124"/>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bIns="34638"/>
                <a:lstStyle/>
                <a:p>
                  <a:endParaRPr lang="ja-JP" altLang="en-US" sz="1732"/>
                </a:p>
              </p:txBody>
            </p:sp>
            <p:sp>
              <p:nvSpPr>
                <p:cNvPr id="63" name="Freeform 109">
                  <a:extLst>
                    <a:ext uri="{FF2B5EF4-FFF2-40B4-BE49-F238E27FC236}">
                      <a16:creationId xmlns:a16="http://schemas.microsoft.com/office/drawing/2014/main" id="{B275B1C2-C011-4219-9D3D-4677B2D76389}"/>
                    </a:ext>
                  </a:extLst>
                </p:cNvPr>
                <p:cNvSpPr>
                  <a:spLocks/>
                </p:cNvSpPr>
                <p:nvPr/>
              </p:nvSpPr>
              <p:spPr bwMode="auto">
                <a:xfrm>
                  <a:off x="4716463" y="2605088"/>
                  <a:ext cx="1066800" cy="1243012"/>
                </a:xfrm>
                <a:custGeom>
                  <a:avLst/>
                  <a:gdLst>
                    <a:gd name="T0" fmla="*/ 0 w 672"/>
                    <a:gd name="T1" fmla="*/ 2147483647 h 783"/>
                    <a:gd name="T2" fmla="*/ 2147483647 w 672"/>
                    <a:gd name="T3" fmla="*/ 2147483647 h 783"/>
                    <a:gd name="T4" fmla="*/ 2147483647 w 672"/>
                    <a:gd name="T5" fmla="*/ 2147483647 h 783"/>
                    <a:gd name="T6" fmla="*/ 2147483647 w 672"/>
                    <a:gd name="T7" fmla="*/ 2147483647 h 783"/>
                    <a:gd name="T8" fmla="*/ 2147483647 w 672"/>
                    <a:gd name="T9" fmla="*/ 2147483647 h 783"/>
                    <a:gd name="T10" fmla="*/ 2147483647 w 672"/>
                    <a:gd name="T11" fmla="*/ 2147483647 h 783"/>
                    <a:gd name="T12" fmla="*/ 2147483647 w 672"/>
                    <a:gd name="T13" fmla="*/ 2147483647 h 783"/>
                    <a:gd name="T14" fmla="*/ 2147483647 w 672"/>
                    <a:gd name="T15" fmla="*/ 2147483647 h 783"/>
                    <a:gd name="T16" fmla="*/ 2147483647 w 672"/>
                    <a:gd name="T17" fmla="*/ 2147483647 h 783"/>
                    <a:gd name="T18" fmla="*/ 2147483647 w 672"/>
                    <a:gd name="T19" fmla="*/ 2147483647 h 783"/>
                    <a:gd name="T20" fmla="*/ 2147483647 w 672"/>
                    <a:gd name="T21" fmla="*/ 2147483647 h 783"/>
                    <a:gd name="T22" fmla="*/ 2147483647 w 672"/>
                    <a:gd name="T23" fmla="*/ 2147483647 h 783"/>
                    <a:gd name="T24" fmla="*/ 2147483647 w 672"/>
                    <a:gd name="T25" fmla="*/ 2147483647 h 783"/>
                    <a:gd name="T26" fmla="*/ 2147483647 w 672"/>
                    <a:gd name="T27" fmla="*/ 2147483647 h 783"/>
                    <a:gd name="T28" fmla="*/ 2147483647 w 672"/>
                    <a:gd name="T29" fmla="*/ 2147483647 h 783"/>
                    <a:gd name="T30" fmla="*/ 2147483647 w 672"/>
                    <a:gd name="T31" fmla="*/ 2147483647 h 783"/>
                    <a:gd name="T32" fmla="*/ 2147483647 w 672"/>
                    <a:gd name="T33" fmla="*/ 0 h 7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2" h="783">
                      <a:moveTo>
                        <a:pt x="0" y="783"/>
                      </a:moveTo>
                      <a:lnTo>
                        <a:pt x="33" y="756"/>
                      </a:lnTo>
                      <a:lnTo>
                        <a:pt x="111" y="756"/>
                      </a:lnTo>
                      <a:lnTo>
                        <a:pt x="162" y="717"/>
                      </a:lnTo>
                      <a:lnTo>
                        <a:pt x="189" y="672"/>
                      </a:lnTo>
                      <a:lnTo>
                        <a:pt x="258" y="621"/>
                      </a:lnTo>
                      <a:lnTo>
                        <a:pt x="279" y="585"/>
                      </a:lnTo>
                      <a:lnTo>
                        <a:pt x="318" y="552"/>
                      </a:lnTo>
                      <a:lnTo>
                        <a:pt x="339" y="483"/>
                      </a:lnTo>
                      <a:lnTo>
                        <a:pt x="405" y="402"/>
                      </a:lnTo>
                      <a:lnTo>
                        <a:pt x="471" y="369"/>
                      </a:lnTo>
                      <a:lnTo>
                        <a:pt x="498" y="333"/>
                      </a:lnTo>
                      <a:lnTo>
                        <a:pt x="516" y="255"/>
                      </a:lnTo>
                      <a:lnTo>
                        <a:pt x="525" y="174"/>
                      </a:lnTo>
                      <a:lnTo>
                        <a:pt x="615" y="126"/>
                      </a:lnTo>
                      <a:lnTo>
                        <a:pt x="636" y="48"/>
                      </a:lnTo>
                      <a:lnTo>
                        <a:pt x="672" y="0"/>
                      </a:lnTo>
                    </a:path>
                  </a:pathLst>
                </a:custGeom>
                <a:solidFill>
                  <a:srgbClr val="F7633B"/>
                </a:solidFill>
                <a:ln w="38100" cap="flat" cmpd="sng">
                  <a:solidFill>
                    <a:srgbClr val="000000"/>
                  </a:solidFill>
                  <a:prstDash val="solid"/>
                  <a:round/>
                  <a:headEnd type="none" w="med" len="med"/>
                  <a:tailEnd type="none" w="med" len="med"/>
                </a:ln>
              </p:spPr>
              <p:txBody>
                <a:bodyPr bIns="34638"/>
                <a:lstStyle/>
                <a:p>
                  <a:endParaRPr lang="ja-JP" altLang="en-US" sz="1732"/>
                </a:p>
              </p:txBody>
            </p:sp>
            <p:sp>
              <p:nvSpPr>
                <p:cNvPr id="64" name="Freeform 110">
                  <a:extLst>
                    <a:ext uri="{FF2B5EF4-FFF2-40B4-BE49-F238E27FC236}">
                      <a16:creationId xmlns:a16="http://schemas.microsoft.com/office/drawing/2014/main" id="{98029F6A-9459-447F-95B6-CBE06D193F26}"/>
                    </a:ext>
                  </a:extLst>
                </p:cNvPr>
                <p:cNvSpPr>
                  <a:spLocks/>
                </p:cNvSpPr>
                <p:nvPr/>
              </p:nvSpPr>
              <p:spPr bwMode="auto">
                <a:xfrm>
                  <a:off x="5035550" y="4395788"/>
                  <a:ext cx="723900" cy="66675"/>
                </a:xfrm>
                <a:custGeom>
                  <a:avLst/>
                  <a:gdLst>
                    <a:gd name="T0" fmla="*/ 0 w 456"/>
                    <a:gd name="T1" fmla="*/ 0 h 42"/>
                    <a:gd name="T2" fmla="*/ 2147483647 w 456"/>
                    <a:gd name="T3" fmla="*/ 2147483647 h 42"/>
                    <a:gd name="T4" fmla="*/ 2147483647 w 456"/>
                    <a:gd name="T5" fmla="*/ 2147483647 h 42"/>
                    <a:gd name="T6" fmla="*/ 2147483647 w 456"/>
                    <a:gd name="T7" fmla="*/ 2147483647 h 42"/>
                    <a:gd name="T8" fmla="*/ 2147483647 w 456"/>
                    <a:gd name="T9" fmla="*/ 2147483647 h 42"/>
                    <a:gd name="T10" fmla="*/ 2147483647 w 456"/>
                    <a:gd name="T11" fmla="*/ 2147483647 h 42"/>
                    <a:gd name="T12" fmla="*/ 2147483647 w 456"/>
                    <a:gd name="T13" fmla="*/ 2147483647 h 42"/>
                    <a:gd name="T14" fmla="*/ 2147483647 w 456"/>
                    <a:gd name="T15" fmla="*/ 2147483647 h 42"/>
                    <a:gd name="T16" fmla="*/ 2147483647 w 456"/>
                    <a:gd name="T17" fmla="*/ 2147483647 h 42"/>
                    <a:gd name="T18" fmla="*/ 2147483647 w 456"/>
                    <a:gd name="T19" fmla="*/ 2147483647 h 42"/>
                    <a:gd name="T20" fmla="*/ 2147483647 w 456"/>
                    <a:gd name="T21" fmla="*/ 2147483647 h 42"/>
                    <a:gd name="T22" fmla="*/ 2147483647 w 456"/>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6" h="42">
                      <a:moveTo>
                        <a:pt x="0" y="0"/>
                      </a:moveTo>
                      <a:lnTo>
                        <a:pt x="30" y="24"/>
                      </a:lnTo>
                      <a:lnTo>
                        <a:pt x="75" y="21"/>
                      </a:lnTo>
                      <a:lnTo>
                        <a:pt x="102" y="42"/>
                      </a:lnTo>
                      <a:lnTo>
                        <a:pt x="153" y="39"/>
                      </a:lnTo>
                      <a:lnTo>
                        <a:pt x="153" y="18"/>
                      </a:lnTo>
                      <a:lnTo>
                        <a:pt x="237" y="9"/>
                      </a:lnTo>
                      <a:lnTo>
                        <a:pt x="252" y="21"/>
                      </a:lnTo>
                      <a:lnTo>
                        <a:pt x="273" y="6"/>
                      </a:lnTo>
                      <a:lnTo>
                        <a:pt x="321" y="9"/>
                      </a:lnTo>
                      <a:lnTo>
                        <a:pt x="393" y="18"/>
                      </a:lnTo>
                      <a:lnTo>
                        <a:pt x="456" y="12"/>
                      </a:lnTo>
                    </a:path>
                  </a:pathLst>
                </a:custGeom>
                <a:solidFill>
                  <a:srgbClr val="00B0F0"/>
                </a:solidFill>
                <a:ln w="38100" cap="flat" cmpd="sng">
                  <a:solidFill>
                    <a:srgbClr val="000000"/>
                  </a:solidFill>
                  <a:prstDash val="solid"/>
                  <a:round/>
                  <a:headEnd type="none" w="med" len="med"/>
                  <a:tailEnd type="none" w="med" len="med"/>
                </a:ln>
              </p:spPr>
              <p:txBody>
                <a:bodyPr bIns="34638"/>
                <a:lstStyle/>
                <a:p>
                  <a:endParaRPr lang="ja-JP" altLang="en-US" sz="1732"/>
                </a:p>
              </p:txBody>
            </p:sp>
            <p:sp>
              <p:nvSpPr>
                <p:cNvPr id="65" name="Freeform 111">
                  <a:extLst>
                    <a:ext uri="{FF2B5EF4-FFF2-40B4-BE49-F238E27FC236}">
                      <a16:creationId xmlns:a16="http://schemas.microsoft.com/office/drawing/2014/main" id="{38D680E1-940C-4A70-A470-3CD766EE8708}"/>
                    </a:ext>
                  </a:extLst>
                </p:cNvPr>
                <p:cNvSpPr>
                  <a:spLocks/>
                </p:cNvSpPr>
                <p:nvPr/>
              </p:nvSpPr>
              <p:spPr bwMode="auto">
                <a:xfrm>
                  <a:off x="4873625" y="5526088"/>
                  <a:ext cx="668338" cy="485775"/>
                </a:xfrm>
                <a:custGeom>
                  <a:avLst/>
                  <a:gdLst>
                    <a:gd name="T0" fmla="*/ 0 w 10000"/>
                    <a:gd name="T1" fmla="*/ 2147483647 h 10000"/>
                    <a:gd name="T2" fmla="*/ 2147483647 w 10000"/>
                    <a:gd name="T3" fmla="*/ 2147483647 h 10000"/>
                    <a:gd name="T4" fmla="*/ 2147483647 w 10000"/>
                    <a:gd name="T5" fmla="*/ 0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0000">
                      <a:moveTo>
                        <a:pt x="0" y="58"/>
                      </a:moveTo>
                      <a:lnTo>
                        <a:pt x="785" y="156"/>
                      </a:lnTo>
                      <a:lnTo>
                        <a:pt x="1454" y="0"/>
                      </a:lnTo>
                      <a:cubicBezTo>
                        <a:pt x="1509" y="19"/>
                        <a:pt x="1563" y="821"/>
                        <a:pt x="1618" y="840"/>
                      </a:cubicBezTo>
                      <a:lnTo>
                        <a:pt x="2349" y="1952"/>
                      </a:lnTo>
                      <a:lnTo>
                        <a:pt x="3426" y="2308"/>
                      </a:lnTo>
                      <a:lnTo>
                        <a:pt x="3958" y="1686"/>
                      </a:lnTo>
                      <a:lnTo>
                        <a:pt x="4899" y="1834"/>
                      </a:lnTo>
                      <a:lnTo>
                        <a:pt x="6146" y="2761"/>
                      </a:lnTo>
                      <a:cubicBezTo>
                        <a:pt x="6241" y="3086"/>
                        <a:pt x="5971" y="3841"/>
                        <a:pt x="6066" y="4167"/>
                      </a:cubicBezTo>
                      <a:lnTo>
                        <a:pt x="5281" y="6417"/>
                      </a:lnTo>
                      <a:cubicBezTo>
                        <a:pt x="5305" y="7460"/>
                        <a:pt x="5329" y="8505"/>
                        <a:pt x="5353" y="9548"/>
                      </a:cubicBezTo>
                      <a:cubicBezTo>
                        <a:pt x="5411" y="9550"/>
                        <a:pt x="5624" y="9123"/>
                        <a:pt x="5682" y="9125"/>
                      </a:cubicBezTo>
                      <a:lnTo>
                        <a:pt x="7559" y="8630"/>
                      </a:lnTo>
                      <a:cubicBezTo>
                        <a:pt x="7607" y="8858"/>
                        <a:pt x="7812" y="9016"/>
                        <a:pt x="7859" y="9244"/>
                      </a:cubicBezTo>
                      <a:cubicBezTo>
                        <a:pt x="7876" y="9422"/>
                        <a:pt x="7833" y="9419"/>
                        <a:pt x="7922" y="9411"/>
                      </a:cubicBezTo>
                      <a:cubicBezTo>
                        <a:pt x="8011" y="9403"/>
                        <a:pt x="7637" y="9645"/>
                        <a:pt x="8027" y="9696"/>
                      </a:cubicBezTo>
                      <a:cubicBezTo>
                        <a:pt x="8668" y="9868"/>
                        <a:pt x="9359" y="9828"/>
                        <a:pt x="10000" y="10000"/>
                      </a:cubicBezTo>
                    </a:path>
                  </a:pathLst>
                </a:custGeom>
                <a:noFill/>
                <a:ln w="381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bIns="34638"/>
                <a:lstStyle/>
                <a:p>
                  <a:endParaRPr lang="ja-JP" altLang="en-US" sz="1732"/>
                </a:p>
              </p:txBody>
            </p:sp>
            <p:sp>
              <p:nvSpPr>
                <p:cNvPr id="66" name="Freeform 112">
                  <a:extLst>
                    <a:ext uri="{FF2B5EF4-FFF2-40B4-BE49-F238E27FC236}">
                      <a16:creationId xmlns:a16="http://schemas.microsoft.com/office/drawing/2014/main" id="{D3174623-55FC-4FEE-A17B-6C9923B20C42}"/>
                    </a:ext>
                  </a:extLst>
                </p:cNvPr>
                <p:cNvSpPr>
                  <a:spLocks/>
                </p:cNvSpPr>
                <p:nvPr/>
              </p:nvSpPr>
              <p:spPr bwMode="auto">
                <a:xfrm>
                  <a:off x="3767138" y="3709987"/>
                  <a:ext cx="1306512" cy="1933575"/>
                </a:xfrm>
                <a:custGeom>
                  <a:avLst/>
                  <a:gdLst>
                    <a:gd name="T0" fmla="*/ 2147483647 w 9869"/>
                    <a:gd name="T1" fmla="*/ 2147483647 h 10000"/>
                    <a:gd name="T2" fmla="*/ 2147483647 w 9869"/>
                    <a:gd name="T3" fmla="*/ 2147483647 h 10000"/>
                    <a:gd name="T4" fmla="*/ 2147483647 w 9869"/>
                    <a:gd name="T5" fmla="*/ 2147483647 h 10000"/>
                    <a:gd name="T6" fmla="*/ 2147483647 w 9869"/>
                    <a:gd name="T7" fmla="*/ 2147483647 h 10000"/>
                    <a:gd name="T8" fmla="*/ 2147483647 w 9869"/>
                    <a:gd name="T9" fmla="*/ 2147483647 h 10000"/>
                    <a:gd name="T10" fmla="*/ 2147483647 w 9869"/>
                    <a:gd name="T11" fmla="*/ 2147483647 h 10000"/>
                    <a:gd name="T12" fmla="*/ 2147483647 w 9869"/>
                    <a:gd name="T13" fmla="*/ 2147483647 h 10000"/>
                    <a:gd name="T14" fmla="*/ 2147483647 w 9869"/>
                    <a:gd name="T15" fmla="*/ 2147483647 h 10000"/>
                    <a:gd name="T16" fmla="*/ 2147483647 w 9869"/>
                    <a:gd name="T17" fmla="*/ 2147483647 h 10000"/>
                    <a:gd name="T18" fmla="*/ 2147483647 w 9869"/>
                    <a:gd name="T19" fmla="*/ 2147483647 h 10000"/>
                    <a:gd name="T20" fmla="*/ 2147483647 w 9869"/>
                    <a:gd name="T21" fmla="*/ 2147483647 h 10000"/>
                    <a:gd name="T22" fmla="*/ 2147483647 w 9869"/>
                    <a:gd name="T23" fmla="*/ 2147483647 h 10000"/>
                    <a:gd name="T24" fmla="*/ 2147483647 w 9869"/>
                    <a:gd name="T25" fmla="*/ 2147483647 h 10000"/>
                    <a:gd name="T26" fmla="*/ 2147483647 w 9869"/>
                    <a:gd name="T27" fmla="*/ 2147483647 h 10000"/>
                    <a:gd name="T28" fmla="*/ 2147483647 w 9869"/>
                    <a:gd name="T29" fmla="*/ 2147483647 h 10000"/>
                    <a:gd name="T30" fmla="*/ 2147483647 w 9869"/>
                    <a:gd name="T31" fmla="*/ 2147483647 h 10000"/>
                    <a:gd name="T32" fmla="*/ 2147483647 w 9869"/>
                    <a:gd name="T33" fmla="*/ 2147483647 h 10000"/>
                    <a:gd name="T34" fmla="*/ 2147483647 w 9869"/>
                    <a:gd name="T35" fmla="*/ 2147483647 h 10000"/>
                    <a:gd name="T36" fmla="*/ 2147483647 w 9869"/>
                    <a:gd name="T37" fmla="*/ 2147483647 h 10000"/>
                    <a:gd name="T38" fmla="*/ 2147483647 w 9869"/>
                    <a:gd name="T39" fmla="*/ 2147483647 h 10000"/>
                    <a:gd name="T40" fmla="*/ 2147483647 w 9869"/>
                    <a:gd name="T41" fmla="*/ 2147483647 h 10000"/>
                    <a:gd name="T42" fmla="*/ 2147483647 w 9869"/>
                    <a:gd name="T43" fmla="*/ 2147483647 h 10000"/>
                    <a:gd name="T44" fmla="*/ 2147483647 w 9869"/>
                    <a:gd name="T45" fmla="*/ 2147483647 h 10000"/>
                    <a:gd name="T46" fmla="*/ 2147483647 w 9869"/>
                    <a:gd name="T47" fmla="*/ 2147483647 h 10000"/>
                    <a:gd name="T48" fmla="*/ 2147483647 w 9869"/>
                    <a:gd name="T49" fmla="*/ 2147483647 h 10000"/>
                    <a:gd name="T50" fmla="*/ 2147483647 w 9869"/>
                    <a:gd name="T51" fmla="*/ 2147483647 h 10000"/>
                    <a:gd name="T52" fmla="*/ 2147483647 w 9869"/>
                    <a:gd name="T53" fmla="*/ 2147483647 h 10000"/>
                    <a:gd name="T54" fmla="*/ 2147483647 w 9869"/>
                    <a:gd name="T55" fmla="*/ 2147483647 h 10000"/>
                    <a:gd name="T56" fmla="*/ 2147483647 w 9869"/>
                    <a:gd name="T57" fmla="*/ 2147483647 h 10000"/>
                    <a:gd name="T58" fmla="*/ 2147483647 w 9869"/>
                    <a:gd name="T59" fmla="*/ 2147483647 h 10000"/>
                    <a:gd name="T60" fmla="*/ 2147483647 w 9869"/>
                    <a:gd name="T61" fmla="*/ 2147483647 h 10000"/>
                    <a:gd name="T62" fmla="*/ 2147483647 w 9869"/>
                    <a:gd name="T63" fmla="*/ 0 h 10000"/>
                    <a:gd name="T64" fmla="*/ 2147483647 w 9869"/>
                    <a:gd name="T65" fmla="*/ 2147483647 h 10000"/>
                    <a:gd name="T66" fmla="*/ 2147483647 w 9869"/>
                    <a:gd name="T67" fmla="*/ 2147483647 h 10000"/>
                    <a:gd name="T68" fmla="*/ 2147483647 w 9869"/>
                    <a:gd name="T69" fmla="*/ 2147483647 h 10000"/>
                    <a:gd name="T70" fmla="*/ 2147483647 w 9869"/>
                    <a:gd name="T71" fmla="*/ 2147483647 h 10000"/>
                    <a:gd name="T72" fmla="*/ 2147483647 w 9869"/>
                    <a:gd name="T73" fmla="*/ 2147483647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869" h="10000">
                      <a:moveTo>
                        <a:pt x="0" y="8580"/>
                      </a:moveTo>
                      <a:lnTo>
                        <a:pt x="1847" y="9163"/>
                      </a:lnTo>
                      <a:lnTo>
                        <a:pt x="2387" y="9286"/>
                      </a:lnTo>
                      <a:lnTo>
                        <a:pt x="2783" y="9483"/>
                      </a:lnTo>
                      <a:lnTo>
                        <a:pt x="3286" y="9901"/>
                      </a:lnTo>
                      <a:lnTo>
                        <a:pt x="3754" y="9877"/>
                      </a:lnTo>
                      <a:lnTo>
                        <a:pt x="5301" y="9360"/>
                      </a:lnTo>
                      <a:lnTo>
                        <a:pt x="5516" y="9557"/>
                      </a:lnTo>
                      <a:cubicBezTo>
                        <a:pt x="5528" y="9475"/>
                        <a:pt x="5540" y="9392"/>
                        <a:pt x="5552" y="9310"/>
                      </a:cubicBezTo>
                      <a:lnTo>
                        <a:pt x="6380" y="9236"/>
                      </a:lnTo>
                      <a:lnTo>
                        <a:pt x="6524" y="9360"/>
                      </a:lnTo>
                      <a:lnTo>
                        <a:pt x="7099" y="9409"/>
                      </a:lnTo>
                      <a:lnTo>
                        <a:pt x="7855" y="9483"/>
                      </a:lnTo>
                      <a:lnTo>
                        <a:pt x="7963" y="9286"/>
                      </a:lnTo>
                      <a:cubicBezTo>
                        <a:pt x="7999" y="9516"/>
                        <a:pt x="8034" y="9745"/>
                        <a:pt x="8070" y="9975"/>
                      </a:cubicBezTo>
                      <a:lnTo>
                        <a:pt x="8178" y="10000"/>
                      </a:lnTo>
                      <a:lnTo>
                        <a:pt x="8322" y="9483"/>
                      </a:lnTo>
                      <a:lnTo>
                        <a:pt x="8826" y="9483"/>
                      </a:lnTo>
                      <a:cubicBezTo>
                        <a:pt x="8814" y="9352"/>
                        <a:pt x="8802" y="9220"/>
                        <a:pt x="8790" y="9089"/>
                      </a:cubicBezTo>
                      <a:lnTo>
                        <a:pt x="9078" y="8916"/>
                      </a:lnTo>
                      <a:lnTo>
                        <a:pt x="9078" y="8695"/>
                      </a:lnTo>
                      <a:lnTo>
                        <a:pt x="8538" y="8596"/>
                      </a:lnTo>
                      <a:cubicBezTo>
                        <a:pt x="8514" y="8539"/>
                        <a:pt x="8490" y="8481"/>
                        <a:pt x="8466" y="8424"/>
                      </a:cubicBezTo>
                      <a:lnTo>
                        <a:pt x="8214" y="8350"/>
                      </a:lnTo>
                      <a:lnTo>
                        <a:pt x="8214" y="8498"/>
                      </a:lnTo>
                      <a:lnTo>
                        <a:pt x="7711" y="8374"/>
                      </a:lnTo>
                      <a:cubicBezTo>
                        <a:pt x="7723" y="8276"/>
                        <a:pt x="7735" y="8177"/>
                        <a:pt x="7747" y="8079"/>
                      </a:cubicBezTo>
                      <a:lnTo>
                        <a:pt x="8322" y="8103"/>
                      </a:lnTo>
                      <a:lnTo>
                        <a:pt x="8322" y="7488"/>
                      </a:lnTo>
                      <a:lnTo>
                        <a:pt x="8034" y="7389"/>
                      </a:lnTo>
                      <a:lnTo>
                        <a:pt x="7387" y="7069"/>
                      </a:lnTo>
                      <a:cubicBezTo>
                        <a:pt x="7411" y="6814"/>
                        <a:pt x="7435" y="6560"/>
                        <a:pt x="7459" y="6305"/>
                      </a:cubicBezTo>
                      <a:cubicBezTo>
                        <a:pt x="7483" y="6190"/>
                        <a:pt x="7507" y="6076"/>
                        <a:pt x="7531" y="5961"/>
                      </a:cubicBezTo>
                      <a:lnTo>
                        <a:pt x="7315" y="5493"/>
                      </a:lnTo>
                      <a:lnTo>
                        <a:pt x="7531" y="5369"/>
                      </a:lnTo>
                      <a:lnTo>
                        <a:pt x="7531" y="4483"/>
                      </a:lnTo>
                      <a:lnTo>
                        <a:pt x="8106" y="4433"/>
                      </a:lnTo>
                      <a:lnTo>
                        <a:pt x="8574" y="4089"/>
                      </a:lnTo>
                      <a:lnTo>
                        <a:pt x="9401" y="3793"/>
                      </a:lnTo>
                      <a:cubicBezTo>
                        <a:pt x="9389" y="3744"/>
                        <a:pt x="9377" y="3694"/>
                        <a:pt x="9365" y="3645"/>
                      </a:cubicBezTo>
                      <a:lnTo>
                        <a:pt x="9473" y="3522"/>
                      </a:lnTo>
                      <a:lnTo>
                        <a:pt x="9617" y="3350"/>
                      </a:lnTo>
                      <a:lnTo>
                        <a:pt x="9869" y="3325"/>
                      </a:lnTo>
                      <a:lnTo>
                        <a:pt x="9869" y="3079"/>
                      </a:lnTo>
                      <a:lnTo>
                        <a:pt x="9186" y="3153"/>
                      </a:lnTo>
                      <a:lnTo>
                        <a:pt x="9186" y="2833"/>
                      </a:lnTo>
                      <a:lnTo>
                        <a:pt x="8970" y="2635"/>
                      </a:lnTo>
                      <a:lnTo>
                        <a:pt x="8790" y="2759"/>
                      </a:lnTo>
                      <a:lnTo>
                        <a:pt x="8538" y="2906"/>
                      </a:lnTo>
                      <a:lnTo>
                        <a:pt x="8538" y="3030"/>
                      </a:lnTo>
                      <a:lnTo>
                        <a:pt x="8358" y="3079"/>
                      </a:lnTo>
                      <a:cubicBezTo>
                        <a:pt x="8346" y="3128"/>
                        <a:pt x="8334" y="3178"/>
                        <a:pt x="8322" y="3227"/>
                      </a:cubicBezTo>
                      <a:lnTo>
                        <a:pt x="8106" y="3251"/>
                      </a:lnTo>
                      <a:cubicBezTo>
                        <a:pt x="8094" y="3194"/>
                        <a:pt x="8082" y="3136"/>
                        <a:pt x="8070" y="3079"/>
                      </a:cubicBezTo>
                      <a:lnTo>
                        <a:pt x="7747" y="3030"/>
                      </a:lnTo>
                      <a:lnTo>
                        <a:pt x="7783" y="2562"/>
                      </a:lnTo>
                      <a:lnTo>
                        <a:pt x="6991" y="2291"/>
                      </a:lnTo>
                      <a:lnTo>
                        <a:pt x="6991" y="1823"/>
                      </a:lnTo>
                      <a:lnTo>
                        <a:pt x="7315" y="1478"/>
                      </a:lnTo>
                      <a:lnTo>
                        <a:pt x="7027" y="1133"/>
                      </a:lnTo>
                      <a:lnTo>
                        <a:pt x="7171" y="690"/>
                      </a:lnTo>
                      <a:lnTo>
                        <a:pt x="6775" y="493"/>
                      </a:lnTo>
                      <a:lnTo>
                        <a:pt x="6811" y="271"/>
                      </a:lnTo>
                      <a:cubicBezTo>
                        <a:pt x="6751" y="181"/>
                        <a:pt x="6692" y="90"/>
                        <a:pt x="6632" y="0"/>
                      </a:cubicBezTo>
                      <a:lnTo>
                        <a:pt x="6164" y="148"/>
                      </a:lnTo>
                      <a:lnTo>
                        <a:pt x="5876" y="443"/>
                      </a:lnTo>
                      <a:lnTo>
                        <a:pt x="5552" y="542"/>
                      </a:lnTo>
                      <a:lnTo>
                        <a:pt x="5516" y="911"/>
                      </a:lnTo>
                      <a:lnTo>
                        <a:pt x="5121" y="1084"/>
                      </a:lnTo>
                      <a:lnTo>
                        <a:pt x="4473" y="1108"/>
                      </a:lnTo>
                      <a:lnTo>
                        <a:pt x="3718" y="1281"/>
                      </a:lnTo>
                      <a:lnTo>
                        <a:pt x="2495" y="1084"/>
                      </a:lnTo>
                      <a:lnTo>
                        <a:pt x="1775" y="1700"/>
                      </a:lnTo>
                      <a:lnTo>
                        <a:pt x="1200" y="1921"/>
                      </a:lnTo>
                      <a:lnTo>
                        <a:pt x="481" y="1921"/>
                      </a:lnTo>
                    </a:path>
                  </a:pathLst>
                </a:custGeom>
                <a:solidFill>
                  <a:srgbClr val="FFFFFF">
                    <a:alpha val="99000"/>
                  </a:srgbClr>
                </a:solidFill>
                <a:ln w="38100" cap="flat" cmpd="sng">
                  <a:solidFill>
                    <a:srgbClr val="000000"/>
                  </a:solidFill>
                  <a:prstDash val="solid"/>
                  <a:round/>
                  <a:headEnd type="none" w="med" len="med"/>
                  <a:tailEnd type="none" w="med" len="med"/>
                </a:ln>
              </p:spPr>
              <p:txBody>
                <a:bodyPr bIns="34638"/>
                <a:lstStyle/>
                <a:p>
                  <a:endParaRPr lang="ja-JP" altLang="en-US" sz="1732"/>
                </a:p>
              </p:txBody>
            </p:sp>
            <p:sp>
              <p:nvSpPr>
                <p:cNvPr id="67" name="Freeform 113">
                  <a:extLst>
                    <a:ext uri="{FF2B5EF4-FFF2-40B4-BE49-F238E27FC236}">
                      <a16:creationId xmlns:a16="http://schemas.microsoft.com/office/drawing/2014/main" id="{A98CECF2-785F-43CF-830E-2E88A04ED900}"/>
                    </a:ext>
                  </a:extLst>
                </p:cNvPr>
                <p:cNvSpPr>
                  <a:spLocks/>
                </p:cNvSpPr>
                <p:nvPr/>
              </p:nvSpPr>
              <p:spPr bwMode="auto">
                <a:xfrm>
                  <a:off x="3538538" y="5576888"/>
                  <a:ext cx="1471612" cy="1720850"/>
                </a:xfrm>
                <a:custGeom>
                  <a:avLst/>
                  <a:gdLst>
                    <a:gd name="T0" fmla="*/ 0 w 10000"/>
                    <a:gd name="T1" fmla="*/ 2147483647 h 10140"/>
                    <a:gd name="T2" fmla="*/ 2147483647 w 10000"/>
                    <a:gd name="T3" fmla="*/ 2147483647 h 10140"/>
                    <a:gd name="T4" fmla="*/ 2147483647 w 10000"/>
                    <a:gd name="T5" fmla="*/ 2147483647 h 10140"/>
                    <a:gd name="T6" fmla="*/ 2147483647 w 10000"/>
                    <a:gd name="T7" fmla="*/ 2147483647 h 10140"/>
                    <a:gd name="T8" fmla="*/ 2147483647 w 10000"/>
                    <a:gd name="T9" fmla="*/ 2147483647 h 10140"/>
                    <a:gd name="T10" fmla="*/ 2147483647 w 10000"/>
                    <a:gd name="T11" fmla="*/ 2147483647 h 10140"/>
                    <a:gd name="T12" fmla="*/ 2147483647 w 10000"/>
                    <a:gd name="T13" fmla="*/ 2147483647 h 10140"/>
                    <a:gd name="T14" fmla="*/ 2147483647 w 10000"/>
                    <a:gd name="T15" fmla="*/ 2147483647 h 10140"/>
                    <a:gd name="T16" fmla="*/ 2147483647 w 10000"/>
                    <a:gd name="T17" fmla="*/ 2147483647 h 10140"/>
                    <a:gd name="T18" fmla="*/ 2147483647 w 10000"/>
                    <a:gd name="T19" fmla="*/ 2147483647 h 10140"/>
                    <a:gd name="T20" fmla="*/ 2147483647 w 10000"/>
                    <a:gd name="T21" fmla="*/ 2147483647 h 10140"/>
                    <a:gd name="T22" fmla="*/ 2147483647 w 10000"/>
                    <a:gd name="T23" fmla="*/ 2147483647 h 10140"/>
                    <a:gd name="T24" fmla="*/ 2147483647 w 10000"/>
                    <a:gd name="T25" fmla="*/ 2147483647 h 10140"/>
                    <a:gd name="T26" fmla="*/ 2147483647 w 10000"/>
                    <a:gd name="T27" fmla="*/ 2147483647 h 10140"/>
                    <a:gd name="T28" fmla="*/ 2147483647 w 10000"/>
                    <a:gd name="T29" fmla="*/ 2147483647 h 10140"/>
                    <a:gd name="T30" fmla="*/ 2147483647 w 10000"/>
                    <a:gd name="T31" fmla="*/ 2147483647 h 10140"/>
                    <a:gd name="T32" fmla="*/ 2147483647 w 10000"/>
                    <a:gd name="T33" fmla="*/ 2147483647 h 10140"/>
                    <a:gd name="T34" fmla="*/ 2147483647 w 10000"/>
                    <a:gd name="T35" fmla="*/ 2147483647 h 10140"/>
                    <a:gd name="T36" fmla="*/ 2147483647 w 10000"/>
                    <a:gd name="T37" fmla="*/ 2147483647 h 10140"/>
                    <a:gd name="T38" fmla="*/ 2147483647 w 10000"/>
                    <a:gd name="T39" fmla="*/ 2147483647 h 10140"/>
                    <a:gd name="T40" fmla="*/ 2147483647 w 10000"/>
                    <a:gd name="T41" fmla="*/ 2147483647 h 10140"/>
                    <a:gd name="T42" fmla="*/ 2147483647 w 10000"/>
                    <a:gd name="T43" fmla="*/ 2147483647 h 10140"/>
                    <a:gd name="T44" fmla="*/ 2147483647 w 10000"/>
                    <a:gd name="T45" fmla="*/ 2147483647 h 10140"/>
                    <a:gd name="T46" fmla="*/ 2147483647 w 10000"/>
                    <a:gd name="T47" fmla="*/ 2147483647 h 10140"/>
                    <a:gd name="T48" fmla="*/ 2147483647 w 10000"/>
                    <a:gd name="T49" fmla="*/ 2147483647 h 10140"/>
                    <a:gd name="T50" fmla="*/ 2147483647 w 10000"/>
                    <a:gd name="T51" fmla="*/ 2147483647 h 10140"/>
                    <a:gd name="T52" fmla="*/ 2147483647 w 10000"/>
                    <a:gd name="T53" fmla="*/ 2147483647 h 10140"/>
                    <a:gd name="T54" fmla="*/ 2147483647 w 10000"/>
                    <a:gd name="T55" fmla="*/ 2147483647 h 10140"/>
                    <a:gd name="T56" fmla="*/ 2147483647 w 10000"/>
                    <a:gd name="T57" fmla="*/ 2147483647 h 10140"/>
                    <a:gd name="T58" fmla="*/ 2147483647 w 10000"/>
                    <a:gd name="T59" fmla="*/ 2147483647 h 10140"/>
                    <a:gd name="T60" fmla="*/ 2147483647 w 10000"/>
                    <a:gd name="T61" fmla="*/ 2147483647 h 10140"/>
                    <a:gd name="T62" fmla="*/ 2147483647 w 10000"/>
                    <a:gd name="T63" fmla="*/ 2147483647 h 10140"/>
                    <a:gd name="T64" fmla="*/ 2147483647 w 10000"/>
                    <a:gd name="T65" fmla="*/ 2147483647 h 10140"/>
                    <a:gd name="T66" fmla="*/ 2147483647 w 10000"/>
                    <a:gd name="T67" fmla="*/ 2147483647 h 10140"/>
                    <a:gd name="T68" fmla="*/ 2147483647 w 10000"/>
                    <a:gd name="T69" fmla="*/ 2147483647 h 10140"/>
                    <a:gd name="T70" fmla="*/ 2147483647 w 10000"/>
                    <a:gd name="T71" fmla="*/ 2147483647 h 10140"/>
                    <a:gd name="T72" fmla="*/ 2147483647 w 10000"/>
                    <a:gd name="T73" fmla="*/ 2147483647 h 10140"/>
                    <a:gd name="T74" fmla="*/ 2147483647 w 10000"/>
                    <a:gd name="T75" fmla="*/ 2147483647 h 10140"/>
                    <a:gd name="T76" fmla="*/ 2147483647 w 10000"/>
                    <a:gd name="T77" fmla="*/ 2147483647 h 10140"/>
                    <a:gd name="T78" fmla="*/ 2147483647 w 10000"/>
                    <a:gd name="T79" fmla="*/ 2147483647 h 10140"/>
                    <a:gd name="T80" fmla="*/ 2147483647 w 10000"/>
                    <a:gd name="T81" fmla="*/ 2147483647 h 10140"/>
                    <a:gd name="T82" fmla="*/ 2147483647 w 10000"/>
                    <a:gd name="T83" fmla="*/ 2147483647 h 10140"/>
                    <a:gd name="T84" fmla="*/ 2147483647 w 10000"/>
                    <a:gd name="T85" fmla="*/ 2147483647 h 10140"/>
                    <a:gd name="T86" fmla="*/ 2147483647 w 10000"/>
                    <a:gd name="T87" fmla="*/ 2147483647 h 10140"/>
                    <a:gd name="T88" fmla="*/ 2147483647 w 10000"/>
                    <a:gd name="T89" fmla="*/ 2147483647 h 10140"/>
                    <a:gd name="T90" fmla="*/ 2147483647 w 10000"/>
                    <a:gd name="T91" fmla="*/ 2147483647 h 10140"/>
                    <a:gd name="T92" fmla="*/ 2147483647 w 10000"/>
                    <a:gd name="T93" fmla="*/ 2147483647 h 10140"/>
                    <a:gd name="T94" fmla="*/ 2147483647 w 10000"/>
                    <a:gd name="T95" fmla="*/ 2147483647 h 10140"/>
                    <a:gd name="T96" fmla="*/ 2147483647 w 10000"/>
                    <a:gd name="T97" fmla="*/ 2147483647 h 10140"/>
                    <a:gd name="T98" fmla="*/ 2147483647 w 10000"/>
                    <a:gd name="T99" fmla="*/ 2147483647 h 10140"/>
                    <a:gd name="T100" fmla="*/ 2147483647 w 10000"/>
                    <a:gd name="T101" fmla="*/ 2147483647 h 10140"/>
                    <a:gd name="T102" fmla="*/ 2147483647 w 10000"/>
                    <a:gd name="T103" fmla="*/ 2147483647 h 10140"/>
                    <a:gd name="T104" fmla="*/ 2147483647 w 10000"/>
                    <a:gd name="T105" fmla="*/ 2147483647 h 10140"/>
                    <a:gd name="T106" fmla="*/ 2147483647 w 10000"/>
                    <a:gd name="T107" fmla="*/ 2147483647 h 10140"/>
                    <a:gd name="T108" fmla="*/ 2147483647 w 10000"/>
                    <a:gd name="T109" fmla="*/ 2147483647 h 10140"/>
                    <a:gd name="T110" fmla="*/ 2147483647 w 10000"/>
                    <a:gd name="T111" fmla="*/ 0 h 10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000" h="10140">
                      <a:moveTo>
                        <a:pt x="0" y="2731"/>
                      </a:moveTo>
                      <a:lnTo>
                        <a:pt x="1336" y="3552"/>
                      </a:lnTo>
                      <a:cubicBezTo>
                        <a:pt x="1391" y="3710"/>
                        <a:pt x="1447" y="3869"/>
                        <a:pt x="1502" y="4027"/>
                      </a:cubicBezTo>
                      <a:lnTo>
                        <a:pt x="1806" y="4274"/>
                      </a:lnTo>
                      <a:lnTo>
                        <a:pt x="2000" y="4601"/>
                      </a:lnTo>
                      <a:lnTo>
                        <a:pt x="1547" y="4826"/>
                      </a:lnTo>
                      <a:cubicBezTo>
                        <a:pt x="1594" y="4843"/>
                        <a:pt x="1853" y="4838"/>
                        <a:pt x="1900" y="4854"/>
                      </a:cubicBezTo>
                      <a:cubicBezTo>
                        <a:pt x="1933" y="4957"/>
                        <a:pt x="1967" y="5059"/>
                        <a:pt x="2000" y="5162"/>
                      </a:cubicBezTo>
                      <a:cubicBezTo>
                        <a:pt x="1989" y="5311"/>
                        <a:pt x="1979" y="5462"/>
                        <a:pt x="1968" y="5611"/>
                      </a:cubicBezTo>
                      <a:lnTo>
                        <a:pt x="2162" y="5440"/>
                      </a:lnTo>
                      <a:cubicBezTo>
                        <a:pt x="2184" y="5711"/>
                        <a:pt x="2230" y="5961"/>
                        <a:pt x="2251" y="6232"/>
                      </a:cubicBezTo>
                      <a:lnTo>
                        <a:pt x="2388" y="6253"/>
                      </a:lnTo>
                      <a:cubicBezTo>
                        <a:pt x="2420" y="6487"/>
                        <a:pt x="2524" y="6740"/>
                        <a:pt x="2556" y="6975"/>
                      </a:cubicBezTo>
                      <a:cubicBezTo>
                        <a:pt x="2581" y="6978"/>
                        <a:pt x="2607" y="7001"/>
                        <a:pt x="2633" y="7004"/>
                      </a:cubicBezTo>
                      <a:lnTo>
                        <a:pt x="3033" y="6929"/>
                      </a:lnTo>
                      <a:cubicBezTo>
                        <a:pt x="3055" y="7153"/>
                        <a:pt x="2982" y="7603"/>
                        <a:pt x="3004" y="7827"/>
                      </a:cubicBezTo>
                      <a:lnTo>
                        <a:pt x="3333" y="8041"/>
                      </a:lnTo>
                      <a:cubicBezTo>
                        <a:pt x="3360" y="8043"/>
                        <a:pt x="3528" y="8026"/>
                        <a:pt x="3554" y="8028"/>
                      </a:cubicBezTo>
                      <a:lnTo>
                        <a:pt x="3883" y="8285"/>
                      </a:lnTo>
                      <a:lnTo>
                        <a:pt x="4266" y="8922"/>
                      </a:lnTo>
                      <a:cubicBezTo>
                        <a:pt x="4341" y="9231"/>
                        <a:pt x="4510" y="9478"/>
                        <a:pt x="4586" y="9787"/>
                      </a:cubicBezTo>
                      <a:lnTo>
                        <a:pt x="5495" y="10076"/>
                      </a:lnTo>
                      <a:lnTo>
                        <a:pt x="5766" y="10140"/>
                      </a:lnTo>
                      <a:cubicBezTo>
                        <a:pt x="5744" y="10019"/>
                        <a:pt x="5840" y="10081"/>
                        <a:pt x="5819" y="9960"/>
                      </a:cubicBezTo>
                      <a:cubicBezTo>
                        <a:pt x="5851" y="9792"/>
                        <a:pt x="5883" y="9623"/>
                        <a:pt x="5916" y="9455"/>
                      </a:cubicBezTo>
                      <a:lnTo>
                        <a:pt x="7210" y="8248"/>
                      </a:lnTo>
                      <a:lnTo>
                        <a:pt x="6692" y="7267"/>
                      </a:lnTo>
                      <a:cubicBezTo>
                        <a:pt x="6627" y="6948"/>
                        <a:pt x="6563" y="6631"/>
                        <a:pt x="6498" y="6313"/>
                      </a:cubicBezTo>
                      <a:lnTo>
                        <a:pt x="6968" y="5563"/>
                      </a:lnTo>
                      <a:lnTo>
                        <a:pt x="6760" y="5496"/>
                      </a:lnTo>
                      <a:cubicBezTo>
                        <a:pt x="6683" y="5329"/>
                        <a:pt x="6607" y="5161"/>
                        <a:pt x="6530" y="4994"/>
                      </a:cubicBezTo>
                      <a:cubicBezTo>
                        <a:pt x="6541" y="4900"/>
                        <a:pt x="6552" y="4807"/>
                        <a:pt x="6563" y="4713"/>
                      </a:cubicBezTo>
                      <a:lnTo>
                        <a:pt x="7243" y="4994"/>
                      </a:lnTo>
                      <a:cubicBezTo>
                        <a:pt x="7286" y="4891"/>
                        <a:pt x="7328" y="4788"/>
                        <a:pt x="7371" y="4685"/>
                      </a:cubicBezTo>
                      <a:lnTo>
                        <a:pt x="8220" y="4151"/>
                      </a:lnTo>
                      <a:cubicBezTo>
                        <a:pt x="8350" y="4324"/>
                        <a:pt x="8503" y="4209"/>
                        <a:pt x="8633" y="4382"/>
                      </a:cubicBezTo>
                      <a:cubicBezTo>
                        <a:pt x="8742" y="4479"/>
                        <a:pt x="8673" y="4692"/>
                        <a:pt x="8759" y="4773"/>
                      </a:cubicBezTo>
                      <a:cubicBezTo>
                        <a:pt x="8960" y="4734"/>
                        <a:pt x="9067" y="4828"/>
                        <a:pt x="9147" y="4867"/>
                      </a:cubicBezTo>
                      <a:lnTo>
                        <a:pt x="9356" y="4970"/>
                      </a:lnTo>
                      <a:cubicBezTo>
                        <a:pt x="9430" y="4843"/>
                        <a:pt x="9599" y="4961"/>
                        <a:pt x="9672" y="4833"/>
                      </a:cubicBezTo>
                      <a:cubicBezTo>
                        <a:pt x="9697" y="4665"/>
                        <a:pt x="9720" y="4498"/>
                        <a:pt x="9745" y="4329"/>
                      </a:cubicBezTo>
                      <a:cubicBezTo>
                        <a:pt x="9724" y="4195"/>
                        <a:pt x="10020" y="3873"/>
                        <a:pt x="9999" y="3739"/>
                      </a:cubicBezTo>
                      <a:lnTo>
                        <a:pt x="9615" y="3535"/>
                      </a:lnTo>
                      <a:cubicBezTo>
                        <a:pt x="9616" y="3418"/>
                        <a:pt x="9616" y="3301"/>
                        <a:pt x="9617" y="3185"/>
                      </a:cubicBezTo>
                      <a:cubicBezTo>
                        <a:pt x="9613" y="3070"/>
                        <a:pt x="9208" y="3070"/>
                        <a:pt x="9204" y="2955"/>
                      </a:cubicBezTo>
                      <a:lnTo>
                        <a:pt x="8958" y="2496"/>
                      </a:lnTo>
                      <a:lnTo>
                        <a:pt x="8781" y="1670"/>
                      </a:lnTo>
                      <a:cubicBezTo>
                        <a:pt x="8677" y="1673"/>
                        <a:pt x="8643" y="1820"/>
                        <a:pt x="8538" y="1823"/>
                      </a:cubicBezTo>
                      <a:lnTo>
                        <a:pt x="8030" y="2039"/>
                      </a:lnTo>
                      <a:lnTo>
                        <a:pt x="7469" y="2048"/>
                      </a:lnTo>
                      <a:lnTo>
                        <a:pt x="7307" y="1571"/>
                      </a:lnTo>
                      <a:lnTo>
                        <a:pt x="6923" y="1483"/>
                      </a:lnTo>
                      <a:lnTo>
                        <a:pt x="6456" y="1161"/>
                      </a:lnTo>
                      <a:lnTo>
                        <a:pt x="6272" y="879"/>
                      </a:lnTo>
                      <a:lnTo>
                        <a:pt x="5695" y="949"/>
                      </a:lnTo>
                      <a:cubicBezTo>
                        <a:pt x="5671" y="679"/>
                        <a:pt x="5648" y="270"/>
                        <a:pt x="5624" y="0"/>
                      </a:cubicBezTo>
                    </a:path>
                  </a:pathLst>
                </a:custGeom>
                <a:noFill/>
                <a:ln w="381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bIns="34638"/>
                <a:lstStyle/>
                <a:p>
                  <a:endParaRPr lang="ja-JP" altLang="en-US" sz="1732"/>
                </a:p>
              </p:txBody>
            </p:sp>
            <p:sp>
              <p:nvSpPr>
                <p:cNvPr id="68" name="Freeform 114">
                  <a:extLst>
                    <a:ext uri="{FF2B5EF4-FFF2-40B4-BE49-F238E27FC236}">
                      <a16:creationId xmlns:a16="http://schemas.microsoft.com/office/drawing/2014/main" id="{F2037926-FD8D-4238-B970-9C32066D32B3}"/>
                    </a:ext>
                  </a:extLst>
                </p:cNvPr>
                <p:cNvSpPr>
                  <a:spLocks/>
                </p:cNvSpPr>
                <p:nvPr/>
              </p:nvSpPr>
              <p:spPr bwMode="auto">
                <a:xfrm>
                  <a:off x="4102100" y="7286625"/>
                  <a:ext cx="333375" cy="671513"/>
                </a:xfrm>
                <a:custGeom>
                  <a:avLst/>
                  <a:gdLst>
                    <a:gd name="T0" fmla="*/ 2147483647 w 210"/>
                    <a:gd name="T1" fmla="*/ 0 h 423"/>
                    <a:gd name="T2" fmla="*/ 2147483647 w 210"/>
                    <a:gd name="T3" fmla="*/ 0 h 423"/>
                    <a:gd name="T4" fmla="*/ 2147483647 w 210"/>
                    <a:gd name="T5" fmla="*/ 2147483647 h 423"/>
                    <a:gd name="T6" fmla="*/ 2147483647 w 210"/>
                    <a:gd name="T7" fmla="*/ 2147483647 h 423"/>
                    <a:gd name="T8" fmla="*/ 2147483647 w 210"/>
                    <a:gd name="T9" fmla="*/ 2147483647 h 423"/>
                    <a:gd name="T10" fmla="*/ 2147483647 w 210"/>
                    <a:gd name="T11" fmla="*/ 2147483647 h 423"/>
                    <a:gd name="T12" fmla="*/ 2147483647 w 210"/>
                    <a:gd name="T13" fmla="*/ 2147483647 h 423"/>
                    <a:gd name="T14" fmla="*/ 2147483647 w 210"/>
                    <a:gd name="T15" fmla="*/ 2147483647 h 423"/>
                    <a:gd name="T16" fmla="*/ 2147483647 w 210"/>
                    <a:gd name="T17" fmla="*/ 2147483647 h 423"/>
                    <a:gd name="T18" fmla="*/ 2147483647 w 210"/>
                    <a:gd name="T19" fmla="*/ 2147483647 h 423"/>
                    <a:gd name="T20" fmla="*/ 0 w 210"/>
                    <a:gd name="T21" fmla="*/ 2147483647 h 4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0" h="423">
                      <a:moveTo>
                        <a:pt x="195" y="0"/>
                      </a:moveTo>
                      <a:lnTo>
                        <a:pt x="210" y="0"/>
                      </a:lnTo>
                      <a:lnTo>
                        <a:pt x="207" y="96"/>
                      </a:lnTo>
                      <a:lnTo>
                        <a:pt x="183" y="144"/>
                      </a:lnTo>
                      <a:lnTo>
                        <a:pt x="162" y="261"/>
                      </a:lnTo>
                      <a:lnTo>
                        <a:pt x="123" y="285"/>
                      </a:lnTo>
                      <a:lnTo>
                        <a:pt x="90" y="294"/>
                      </a:lnTo>
                      <a:lnTo>
                        <a:pt x="81" y="327"/>
                      </a:lnTo>
                      <a:lnTo>
                        <a:pt x="30" y="345"/>
                      </a:lnTo>
                      <a:lnTo>
                        <a:pt x="18" y="399"/>
                      </a:lnTo>
                      <a:lnTo>
                        <a:pt x="0" y="423"/>
                      </a:lnTo>
                    </a:path>
                  </a:pathLst>
                </a:custGeom>
                <a:solidFill>
                  <a:srgbClr val="FFFF00"/>
                </a:solidFill>
                <a:ln w="38100" cap="flat" cmpd="sng">
                  <a:solidFill>
                    <a:srgbClr val="000000"/>
                  </a:solidFill>
                  <a:prstDash val="solid"/>
                  <a:round/>
                  <a:headEnd type="none" w="med" len="med"/>
                  <a:tailEnd type="none" w="med" len="med"/>
                </a:ln>
              </p:spPr>
              <p:txBody>
                <a:bodyPr bIns="34638"/>
                <a:lstStyle/>
                <a:p>
                  <a:endParaRPr lang="ja-JP" altLang="en-US" sz="1732"/>
                </a:p>
              </p:txBody>
            </p:sp>
            <p:sp>
              <p:nvSpPr>
                <p:cNvPr id="69" name="Freeform 74">
                  <a:extLst>
                    <a:ext uri="{FF2B5EF4-FFF2-40B4-BE49-F238E27FC236}">
                      <a16:creationId xmlns:a16="http://schemas.microsoft.com/office/drawing/2014/main" id="{A8C6652A-0C7C-4C5A-A738-3BD03ACAF464}"/>
                    </a:ext>
                  </a:extLst>
                </p:cNvPr>
                <p:cNvSpPr>
                  <a:spLocks noChangeAspect="1"/>
                </p:cNvSpPr>
                <p:nvPr/>
              </p:nvSpPr>
              <p:spPr bwMode="auto">
                <a:xfrm>
                  <a:off x="5026025" y="4097338"/>
                  <a:ext cx="728663" cy="365125"/>
                </a:xfrm>
                <a:custGeom>
                  <a:avLst/>
                  <a:gdLst>
                    <a:gd name="T0" fmla="*/ 2147483647 w 459"/>
                    <a:gd name="T1" fmla="*/ 2147483647 h 230"/>
                    <a:gd name="T2" fmla="*/ 2147483647 w 459"/>
                    <a:gd name="T3" fmla="*/ 2147483647 h 230"/>
                    <a:gd name="T4" fmla="*/ 2147483647 w 459"/>
                    <a:gd name="T5" fmla="*/ 2147483647 h 230"/>
                    <a:gd name="T6" fmla="*/ 2147483647 w 459"/>
                    <a:gd name="T7" fmla="*/ 2147483647 h 230"/>
                    <a:gd name="T8" fmla="*/ 2147483647 w 459"/>
                    <a:gd name="T9" fmla="*/ 2147483647 h 230"/>
                    <a:gd name="T10" fmla="*/ 2147483647 w 459"/>
                    <a:gd name="T11" fmla="*/ 0 h 230"/>
                    <a:gd name="T12" fmla="*/ 2147483647 w 459"/>
                    <a:gd name="T13" fmla="*/ 2147483647 h 230"/>
                    <a:gd name="T14" fmla="*/ 2147483647 w 459"/>
                    <a:gd name="T15" fmla="*/ 2147483647 h 230"/>
                    <a:gd name="T16" fmla="*/ 2147483647 w 459"/>
                    <a:gd name="T17" fmla="*/ 2147483647 h 230"/>
                    <a:gd name="T18" fmla="*/ 2147483647 w 459"/>
                    <a:gd name="T19" fmla="*/ 2147483647 h 230"/>
                    <a:gd name="T20" fmla="*/ 2147483647 w 459"/>
                    <a:gd name="T21" fmla="*/ 2147483647 h 230"/>
                    <a:gd name="T22" fmla="*/ 2147483647 w 459"/>
                    <a:gd name="T23" fmla="*/ 2147483647 h 230"/>
                    <a:gd name="T24" fmla="*/ 2147483647 w 459"/>
                    <a:gd name="T25" fmla="*/ 2147483647 h 230"/>
                    <a:gd name="T26" fmla="*/ 2147483647 w 459"/>
                    <a:gd name="T27" fmla="*/ 2147483647 h 230"/>
                    <a:gd name="T28" fmla="*/ 2147483647 w 459"/>
                    <a:gd name="T29" fmla="*/ 2147483647 h 230"/>
                    <a:gd name="T30" fmla="*/ 2147483647 w 459"/>
                    <a:gd name="T31" fmla="*/ 2147483647 h 230"/>
                    <a:gd name="T32" fmla="*/ 2147483647 w 459"/>
                    <a:gd name="T33" fmla="*/ 2147483647 h 230"/>
                    <a:gd name="T34" fmla="*/ 2147483647 w 459"/>
                    <a:gd name="T35" fmla="*/ 2147483647 h 230"/>
                    <a:gd name="T36" fmla="*/ 2147483647 w 459"/>
                    <a:gd name="T37" fmla="*/ 2147483647 h 230"/>
                    <a:gd name="T38" fmla="*/ 2147483647 w 459"/>
                    <a:gd name="T39" fmla="*/ 2147483647 h 230"/>
                    <a:gd name="T40" fmla="*/ 0 w 459"/>
                    <a:gd name="T41" fmla="*/ 2147483647 h 230"/>
                    <a:gd name="T42" fmla="*/ 2147483647 w 459"/>
                    <a:gd name="T43" fmla="*/ 2147483647 h 230"/>
                    <a:gd name="T44" fmla="*/ 2147483647 w 459"/>
                    <a:gd name="T45" fmla="*/ 2147483647 h 230"/>
                    <a:gd name="T46" fmla="*/ 2147483647 w 459"/>
                    <a:gd name="T47" fmla="*/ 2147483647 h 230"/>
                    <a:gd name="T48" fmla="*/ 2147483647 w 459"/>
                    <a:gd name="T49" fmla="*/ 2147483647 h 230"/>
                    <a:gd name="T50" fmla="*/ 2147483647 w 459"/>
                    <a:gd name="T51" fmla="*/ 2147483647 h 230"/>
                    <a:gd name="T52" fmla="*/ 2147483647 w 459"/>
                    <a:gd name="T53" fmla="*/ 2147483647 h 2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59" h="230">
                      <a:moveTo>
                        <a:pt x="184" y="71"/>
                      </a:moveTo>
                      <a:lnTo>
                        <a:pt x="178" y="26"/>
                      </a:lnTo>
                      <a:lnTo>
                        <a:pt x="226" y="26"/>
                      </a:lnTo>
                      <a:lnTo>
                        <a:pt x="224" y="8"/>
                      </a:lnTo>
                      <a:lnTo>
                        <a:pt x="267" y="8"/>
                      </a:lnTo>
                      <a:lnTo>
                        <a:pt x="300" y="0"/>
                      </a:lnTo>
                      <a:lnTo>
                        <a:pt x="351" y="32"/>
                      </a:lnTo>
                      <a:lnTo>
                        <a:pt x="359" y="56"/>
                      </a:lnTo>
                      <a:lnTo>
                        <a:pt x="451" y="95"/>
                      </a:lnTo>
                      <a:lnTo>
                        <a:pt x="459" y="198"/>
                      </a:lnTo>
                      <a:lnTo>
                        <a:pt x="393" y="206"/>
                      </a:lnTo>
                      <a:lnTo>
                        <a:pt x="325" y="198"/>
                      </a:lnTo>
                      <a:lnTo>
                        <a:pt x="275" y="198"/>
                      </a:lnTo>
                      <a:lnTo>
                        <a:pt x="259" y="215"/>
                      </a:lnTo>
                      <a:lnTo>
                        <a:pt x="242" y="198"/>
                      </a:lnTo>
                      <a:lnTo>
                        <a:pt x="159" y="206"/>
                      </a:lnTo>
                      <a:lnTo>
                        <a:pt x="159" y="230"/>
                      </a:lnTo>
                      <a:lnTo>
                        <a:pt x="109" y="230"/>
                      </a:lnTo>
                      <a:lnTo>
                        <a:pt x="83" y="206"/>
                      </a:lnTo>
                      <a:lnTo>
                        <a:pt x="33" y="215"/>
                      </a:lnTo>
                      <a:lnTo>
                        <a:pt x="0" y="183"/>
                      </a:lnTo>
                      <a:lnTo>
                        <a:pt x="8" y="167"/>
                      </a:lnTo>
                      <a:lnTo>
                        <a:pt x="25" y="167"/>
                      </a:lnTo>
                      <a:lnTo>
                        <a:pt x="33" y="127"/>
                      </a:lnTo>
                      <a:lnTo>
                        <a:pt x="58" y="119"/>
                      </a:lnTo>
                      <a:lnTo>
                        <a:pt x="100" y="79"/>
                      </a:lnTo>
                      <a:lnTo>
                        <a:pt x="184" y="71"/>
                      </a:lnTo>
                    </a:path>
                  </a:pathLst>
                </a:custGeom>
                <a:solidFill>
                  <a:srgbClr val="00B0F0"/>
                </a:solidFill>
                <a:ln w="12700">
                  <a:solidFill>
                    <a:srgbClr val="000000"/>
                  </a:solidFill>
                  <a:prstDash val="solid"/>
                  <a:round/>
                  <a:headEnd/>
                  <a:tailEnd/>
                </a:ln>
              </p:spPr>
              <p:txBody>
                <a:bodyPr bIns="34638"/>
                <a:lstStyle/>
                <a:p>
                  <a:endParaRPr lang="ja-JP" altLang="en-US" sz="1732"/>
                </a:p>
              </p:txBody>
            </p:sp>
            <p:sp>
              <p:nvSpPr>
                <p:cNvPr id="70" name="Freeform 70">
                  <a:extLst>
                    <a:ext uri="{FF2B5EF4-FFF2-40B4-BE49-F238E27FC236}">
                      <a16:creationId xmlns:a16="http://schemas.microsoft.com/office/drawing/2014/main" id="{B515FE32-093F-4006-B59B-E5A9FFFC8DBF}"/>
                    </a:ext>
                  </a:extLst>
                </p:cNvPr>
                <p:cNvSpPr>
                  <a:spLocks noChangeAspect="1"/>
                </p:cNvSpPr>
                <p:nvPr/>
              </p:nvSpPr>
              <p:spPr bwMode="auto">
                <a:xfrm>
                  <a:off x="4095750" y="3065463"/>
                  <a:ext cx="582613" cy="893762"/>
                </a:xfrm>
                <a:custGeom>
                  <a:avLst/>
                  <a:gdLst>
                    <a:gd name="T0" fmla="*/ 0 w 634"/>
                    <a:gd name="T1" fmla="*/ 2147483647 h 1021"/>
                    <a:gd name="T2" fmla="*/ 2147483647 w 634"/>
                    <a:gd name="T3" fmla="*/ 2147483647 h 1021"/>
                    <a:gd name="T4" fmla="*/ 2147483647 w 634"/>
                    <a:gd name="T5" fmla="*/ 2147483647 h 1021"/>
                    <a:gd name="T6" fmla="*/ 2147483647 w 634"/>
                    <a:gd name="T7" fmla="*/ 2147483647 h 1021"/>
                    <a:gd name="T8" fmla="*/ 2147483647 w 634"/>
                    <a:gd name="T9" fmla="*/ 2147483647 h 1021"/>
                    <a:gd name="T10" fmla="*/ 2147483647 w 634"/>
                    <a:gd name="T11" fmla="*/ 2147483647 h 1021"/>
                    <a:gd name="T12" fmla="*/ 2147483647 w 634"/>
                    <a:gd name="T13" fmla="*/ 2147483647 h 1021"/>
                    <a:gd name="T14" fmla="*/ 2147483647 w 634"/>
                    <a:gd name="T15" fmla="*/ 2147483647 h 1021"/>
                    <a:gd name="T16" fmla="*/ 2147483647 w 634"/>
                    <a:gd name="T17" fmla="*/ 2147483647 h 1021"/>
                    <a:gd name="T18" fmla="*/ 2147483647 w 634"/>
                    <a:gd name="T19" fmla="*/ 0 h 1021"/>
                    <a:gd name="T20" fmla="*/ 2147483647 w 634"/>
                    <a:gd name="T21" fmla="*/ 0 h 1021"/>
                    <a:gd name="T22" fmla="*/ 2147483647 w 634"/>
                    <a:gd name="T23" fmla="*/ 2147483647 h 1021"/>
                    <a:gd name="T24" fmla="*/ 2147483647 w 634"/>
                    <a:gd name="T25" fmla="*/ 2147483647 h 1021"/>
                    <a:gd name="T26" fmla="*/ 2147483647 w 634"/>
                    <a:gd name="T27" fmla="*/ 2147483647 h 1021"/>
                    <a:gd name="T28" fmla="*/ 2147483647 w 634"/>
                    <a:gd name="T29" fmla="*/ 2147483647 h 1021"/>
                    <a:gd name="T30" fmla="*/ 2147483647 w 634"/>
                    <a:gd name="T31" fmla="*/ 2147483647 h 1021"/>
                    <a:gd name="T32" fmla="*/ 2147483647 w 634"/>
                    <a:gd name="T33" fmla="*/ 2147483647 h 1021"/>
                    <a:gd name="T34" fmla="*/ 2147483647 w 634"/>
                    <a:gd name="T35" fmla="*/ 2147483647 h 1021"/>
                    <a:gd name="T36" fmla="*/ 2147483647 w 634"/>
                    <a:gd name="T37" fmla="*/ 2147483647 h 1021"/>
                    <a:gd name="T38" fmla="*/ 2147483647 w 634"/>
                    <a:gd name="T39" fmla="*/ 2147483647 h 1021"/>
                    <a:gd name="T40" fmla="*/ 2147483647 w 634"/>
                    <a:gd name="T41" fmla="*/ 2147483647 h 1021"/>
                    <a:gd name="T42" fmla="*/ 2147483647 w 634"/>
                    <a:gd name="T43" fmla="*/ 2147483647 h 1021"/>
                    <a:gd name="T44" fmla="*/ 2147483647 w 634"/>
                    <a:gd name="T45" fmla="*/ 2147483647 h 1021"/>
                    <a:gd name="T46" fmla="*/ 2147483647 w 634"/>
                    <a:gd name="T47" fmla="*/ 2147483647 h 1021"/>
                    <a:gd name="T48" fmla="*/ 2147483647 w 634"/>
                    <a:gd name="T49" fmla="*/ 2147483647 h 1021"/>
                    <a:gd name="T50" fmla="*/ 2147483647 w 634"/>
                    <a:gd name="T51" fmla="*/ 2147483647 h 1021"/>
                    <a:gd name="T52" fmla="*/ 2147483647 w 634"/>
                    <a:gd name="T53" fmla="*/ 2147483647 h 1021"/>
                    <a:gd name="T54" fmla="*/ 2147483647 w 634"/>
                    <a:gd name="T55" fmla="*/ 2147483647 h 1021"/>
                    <a:gd name="T56" fmla="*/ 0 w 634"/>
                    <a:gd name="T57" fmla="*/ 2147483647 h 1021"/>
                    <a:gd name="T58" fmla="*/ 0 w 634"/>
                    <a:gd name="T59" fmla="*/ 2147483647 h 10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34" h="1021">
                      <a:moveTo>
                        <a:pt x="0" y="778"/>
                      </a:moveTo>
                      <a:lnTo>
                        <a:pt x="58" y="691"/>
                      </a:lnTo>
                      <a:lnTo>
                        <a:pt x="73" y="619"/>
                      </a:lnTo>
                      <a:lnTo>
                        <a:pt x="43" y="591"/>
                      </a:lnTo>
                      <a:lnTo>
                        <a:pt x="86" y="417"/>
                      </a:lnTo>
                      <a:lnTo>
                        <a:pt x="159" y="360"/>
                      </a:lnTo>
                      <a:lnTo>
                        <a:pt x="144" y="288"/>
                      </a:lnTo>
                      <a:lnTo>
                        <a:pt x="174" y="202"/>
                      </a:lnTo>
                      <a:lnTo>
                        <a:pt x="73" y="58"/>
                      </a:lnTo>
                      <a:lnTo>
                        <a:pt x="130" y="0"/>
                      </a:lnTo>
                      <a:lnTo>
                        <a:pt x="187" y="0"/>
                      </a:lnTo>
                      <a:lnTo>
                        <a:pt x="288" y="44"/>
                      </a:lnTo>
                      <a:lnTo>
                        <a:pt x="346" y="44"/>
                      </a:lnTo>
                      <a:lnTo>
                        <a:pt x="404" y="73"/>
                      </a:lnTo>
                      <a:lnTo>
                        <a:pt x="518" y="217"/>
                      </a:lnTo>
                      <a:lnTo>
                        <a:pt x="547" y="217"/>
                      </a:lnTo>
                      <a:lnTo>
                        <a:pt x="634" y="317"/>
                      </a:lnTo>
                      <a:lnTo>
                        <a:pt x="591" y="447"/>
                      </a:lnTo>
                      <a:lnTo>
                        <a:pt x="475" y="547"/>
                      </a:lnTo>
                      <a:lnTo>
                        <a:pt x="576" y="677"/>
                      </a:lnTo>
                      <a:lnTo>
                        <a:pt x="604" y="734"/>
                      </a:lnTo>
                      <a:lnTo>
                        <a:pt x="533" y="763"/>
                      </a:lnTo>
                      <a:lnTo>
                        <a:pt x="490" y="821"/>
                      </a:lnTo>
                      <a:lnTo>
                        <a:pt x="447" y="849"/>
                      </a:lnTo>
                      <a:lnTo>
                        <a:pt x="432" y="935"/>
                      </a:lnTo>
                      <a:lnTo>
                        <a:pt x="374" y="978"/>
                      </a:lnTo>
                      <a:lnTo>
                        <a:pt x="288" y="978"/>
                      </a:lnTo>
                      <a:lnTo>
                        <a:pt x="174" y="1021"/>
                      </a:lnTo>
                      <a:lnTo>
                        <a:pt x="0" y="965"/>
                      </a:lnTo>
                      <a:lnTo>
                        <a:pt x="0" y="778"/>
                      </a:lnTo>
                    </a:path>
                  </a:pathLst>
                </a:custGeom>
                <a:solidFill>
                  <a:srgbClr val="FFC000"/>
                </a:solidFill>
                <a:ln w="12700">
                  <a:solidFill>
                    <a:srgbClr val="000000"/>
                  </a:solidFill>
                  <a:prstDash val="solid"/>
                  <a:round/>
                  <a:headEnd/>
                  <a:tailEnd/>
                </a:ln>
              </p:spPr>
              <p:txBody>
                <a:bodyPr bIns="34638"/>
                <a:lstStyle/>
                <a:p>
                  <a:endParaRPr lang="ja-JP" altLang="en-US" sz="1732"/>
                </a:p>
              </p:txBody>
            </p:sp>
            <p:sp>
              <p:nvSpPr>
                <p:cNvPr id="71" name="Freeform 97">
                  <a:extLst>
                    <a:ext uri="{FF2B5EF4-FFF2-40B4-BE49-F238E27FC236}">
                      <a16:creationId xmlns:a16="http://schemas.microsoft.com/office/drawing/2014/main" id="{87DA8CA3-E1C7-49F2-8623-BA0F310A5F78}"/>
                    </a:ext>
                  </a:extLst>
                </p:cNvPr>
                <p:cNvSpPr>
                  <a:spLocks noChangeAspect="1"/>
                </p:cNvSpPr>
                <p:nvPr/>
              </p:nvSpPr>
              <p:spPr bwMode="auto">
                <a:xfrm>
                  <a:off x="4532313" y="3381375"/>
                  <a:ext cx="573087" cy="452438"/>
                </a:xfrm>
                <a:custGeom>
                  <a:avLst/>
                  <a:gdLst>
                    <a:gd name="T0" fmla="*/ 2147483647 w 619"/>
                    <a:gd name="T1" fmla="*/ 0 h 518"/>
                    <a:gd name="T2" fmla="*/ 2147483647 w 619"/>
                    <a:gd name="T3" fmla="*/ 2147483647 h 518"/>
                    <a:gd name="T4" fmla="*/ 2147483647 w 619"/>
                    <a:gd name="T5" fmla="*/ 2147483647 h 518"/>
                    <a:gd name="T6" fmla="*/ 2147483647 w 619"/>
                    <a:gd name="T7" fmla="*/ 2147483647 h 518"/>
                    <a:gd name="T8" fmla="*/ 2147483647 w 619"/>
                    <a:gd name="T9" fmla="*/ 2147483647 h 518"/>
                    <a:gd name="T10" fmla="*/ 2147483647 w 619"/>
                    <a:gd name="T11" fmla="*/ 2147483647 h 518"/>
                    <a:gd name="T12" fmla="*/ 2147483647 w 619"/>
                    <a:gd name="T13" fmla="*/ 2147483647 h 518"/>
                    <a:gd name="T14" fmla="*/ 2147483647 w 619"/>
                    <a:gd name="T15" fmla="*/ 2147483647 h 518"/>
                    <a:gd name="T16" fmla="*/ 2147483647 w 619"/>
                    <a:gd name="T17" fmla="*/ 2147483647 h 518"/>
                    <a:gd name="T18" fmla="*/ 2147483647 w 619"/>
                    <a:gd name="T19" fmla="*/ 2147483647 h 518"/>
                    <a:gd name="T20" fmla="*/ 2147483647 w 619"/>
                    <a:gd name="T21" fmla="*/ 2147483647 h 518"/>
                    <a:gd name="T22" fmla="*/ 2147483647 w 619"/>
                    <a:gd name="T23" fmla="*/ 2147483647 h 518"/>
                    <a:gd name="T24" fmla="*/ 2147483647 w 619"/>
                    <a:gd name="T25" fmla="*/ 2147483647 h 518"/>
                    <a:gd name="T26" fmla="*/ 0 w 619"/>
                    <a:gd name="T27" fmla="*/ 2147483647 h 518"/>
                    <a:gd name="T28" fmla="*/ 2147483647 w 619"/>
                    <a:gd name="T29" fmla="*/ 2147483647 h 518"/>
                    <a:gd name="T30" fmla="*/ 2147483647 w 619"/>
                    <a:gd name="T31" fmla="*/ 2147483647 h 518"/>
                    <a:gd name="T32" fmla="*/ 2147483647 w 619"/>
                    <a:gd name="T33" fmla="*/ 2147483647 h 518"/>
                    <a:gd name="T34" fmla="*/ 2147483647 w 619"/>
                    <a:gd name="T35" fmla="*/ 2147483647 h 518"/>
                    <a:gd name="T36" fmla="*/ 2147483647 w 619"/>
                    <a:gd name="T37" fmla="*/ 2147483647 h 518"/>
                    <a:gd name="T38" fmla="*/ 2147483647 w 619"/>
                    <a:gd name="T39" fmla="*/ 2147483647 h 518"/>
                    <a:gd name="T40" fmla="*/ 2147483647 w 619"/>
                    <a:gd name="T41" fmla="*/ 2147483647 h 518"/>
                    <a:gd name="T42" fmla="*/ 2147483647 w 619"/>
                    <a:gd name="T43" fmla="*/ 2147483647 h 518"/>
                    <a:gd name="T44" fmla="*/ 2147483647 w 619"/>
                    <a:gd name="T45" fmla="*/ 0 h 5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19" h="518">
                      <a:moveTo>
                        <a:pt x="533" y="0"/>
                      </a:moveTo>
                      <a:lnTo>
                        <a:pt x="590" y="14"/>
                      </a:lnTo>
                      <a:lnTo>
                        <a:pt x="590" y="173"/>
                      </a:lnTo>
                      <a:lnTo>
                        <a:pt x="619" y="259"/>
                      </a:lnTo>
                      <a:lnTo>
                        <a:pt x="533" y="331"/>
                      </a:lnTo>
                      <a:lnTo>
                        <a:pt x="475" y="418"/>
                      </a:lnTo>
                      <a:lnTo>
                        <a:pt x="374" y="489"/>
                      </a:lnTo>
                      <a:lnTo>
                        <a:pt x="259" y="489"/>
                      </a:lnTo>
                      <a:lnTo>
                        <a:pt x="202" y="518"/>
                      </a:lnTo>
                      <a:lnTo>
                        <a:pt x="144" y="489"/>
                      </a:lnTo>
                      <a:lnTo>
                        <a:pt x="159" y="431"/>
                      </a:lnTo>
                      <a:lnTo>
                        <a:pt x="129" y="360"/>
                      </a:lnTo>
                      <a:lnTo>
                        <a:pt x="72" y="274"/>
                      </a:lnTo>
                      <a:lnTo>
                        <a:pt x="0" y="187"/>
                      </a:lnTo>
                      <a:lnTo>
                        <a:pt x="116" y="87"/>
                      </a:lnTo>
                      <a:lnTo>
                        <a:pt x="173" y="115"/>
                      </a:lnTo>
                      <a:lnTo>
                        <a:pt x="202" y="87"/>
                      </a:lnTo>
                      <a:lnTo>
                        <a:pt x="216" y="115"/>
                      </a:lnTo>
                      <a:lnTo>
                        <a:pt x="230" y="158"/>
                      </a:lnTo>
                      <a:lnTo>
                        <a:pt x="273" y="187"/>
                      </a:lnTo>
                      <a:lnTo>
                        <a:pt x="259" y="244"/>
                      </a:lnTo>
                      <a:lnTo>
                        <a:pt x="288" y="244"/>
                      </a:lnTo>
                      <a:lnTo>
                        <a:pt x="533" y="0"/>
                      </a:lnTo>
                    </a:path>
                  </a:pathLst>
                </a:custGeom>
                <a:solidFill>
                  <a:srgbClr val="F7633B"/>
                </a:solidFill>
                <a:ln w="12700">
                  <a:solidFill>
                    <a:srgbClr val="000000"/>
                  </a:solidFill>
                  <a:prstDash val="solid"/>
                  <a:round/>
                  <a:headEnd/>
                  <a:tailEnd/>
                </a:ln>
              </p:spPr>
              <p:txBody>
                <a:bodyPr bIns="34638"/>
                <a:lstStyle/>
                <a:p>
                  <a:endParaRPr lang="ja-JP" altLang="en-US" sz="1732"/>
                </a:p>
              </p:txBody>
            </p:sp>
            <p:sp>
              <p:nvSpPr>
                <p:cNvPr id="72" name="Freeform 108">
                  <a:extLst>
                    <a:ext uri="{FF2B5EF4-FFF2-40B4-BE49-F238E27FC236}">
                      <a16:creationId xmlns:a16="http://schemas.microsoft.com/office/drawing/2014/main" id="{A0C13AB3-32DB-4A7E-A9E5-0D728A447FC4}"/>
                    </a:ext>
                  </a:extLst>
                </p:cNvPr>
                <p:cNvSpPr>
                  <a:spLocks/>
                </p:cNvSpPr>
                <p:nvPr/>
              </p:nvSpPr>
              <p:spPr bwMode="auto">
                <a:xfrm>
                  <a:off x="4111624" y="2028825"/>
                  <a:ext cx="566738" cy="1681162"/>
                </a:xfrm>
                <a:custGeom>
                  <a:avLst/>
                  <a:gdLst>
                    <a:gd name="T0" fmla="*/ 2147483647 w 357"/>
                    <a:gd name="T1" fmla="*/ 0 h 1059"/>
                    <a:gd name="T2" fmla="*/ 2147483647 w 357"/>
                    <a:gd name="T3" fmla="*/ 2147483647 h 1059"/>
                    <a:gd name="T4" fmla="*/ 2147483647 w 357"/>
                    <a:gd name="T5" fmla="*/ 2147483647 h 1059"/>
                    <a:gd name="T6" fmla="*/ 2147483647 w 357"/>
                    <a:gd name="T7" fmla="*/ 2147483647 h 1059"/>
                    <a:gd name="T8" fmla="*/ 2147483647 w 357"/>
                    <a:gd name="T9" fmla="*/ 2147483647 h 1059"/>
                    <a:gd name="T10" fmla="*/ 2147483647 w 357"/>
                    <a:gd name="T11" fmla="*/ 2147483647 h 1059"/>
                    <a:gd name="T12" fmla="*/ 2147483647 w 357"/>
                    <a:gd name="T13" fmla="*/ 2147483647 h 1059"/>
                    <a:gd name="T14" fmla="*/ 0 w 357"/>
                    <a:gd name="T15" fmla="*/ 2147483647 h 1059"/>
                    <a:gd name="T16" fmla="*/ 2147483647 w 357"/>
                    <a:gd name="T17" fmla="*/ 2147483647 h 1059"/>
                    <a:gd name="T18" fmla="*/ 2147483647 w 357"/>
                    <a:gd name="T19" fmla="*/ 2147483647 h 1059"/>
                    <a:gd name="T20" fmla="*/ 2147483647 w 357"/>
                    <a:gd name="T21" fmla="*/ 2147483647 h 1059"/>
                    <a:gd name="T22" fmla="*/ 2147483647 w 357"/>
                    <a:gd name="T23" fmla="*/ 2147483647 h 1059"/>
                    <a:gd name="T24" fmla="*/ 2147483647 w 357"/>
                    <a:gd name="T25" fmla="*/ 2147483647 h 1059"/>
                    <a:gd name="T26" fmla="*/ 2147483647 w 357"/>
                    <a:gd name="T27" fmla="*/ 2147483647 h 1059"/>
                    <a:gd name="T28" fmla="*/ 2147483647 w 357"/>
                    <a:gd name="T29" fmla="*/ 2147483647 h 1059"/>
                    <a:gd name="T30" fmla="*/ 2147483647 w 357"/>
                    <a:gd name="T31" fmla="*/ 2147483647 h 1059"/>
                    <a:gd name="T32" fmla="*/ 2147483647 w 357"/>
                    <a:gd name="T33" fmla="*/ 2147483647 h 1059"/>
                    <a:gd name="T34" fmla="*/ 2147483647 w 357"/>
                    <a:gd name="T35" fmla="*/ 2147483647 h 1059"/>
                    <a:gd name="T36" fmla="*/ 2147483647 w 357"/>
                    <a:gd name="T37" fmla="*/ 2147483647 h 1059"/>
                    <a:gd name="T38" fmla="*/ 2147483647 w 357"/>
                    <a:gd name="T39" fmla="*/ 2147483647 h 1059"/>
                    <a:gd name="T40" fmla="*/ 2147483647 w 357"/>
                    <a:gd name="T41" fmla="*/ 2147483647 h 1059"/>
                    <a:gd name="T42" fmla="*/ 2147483647 w 357"/>
                    <a:gd name="T43" fmla="*/ 2147483647 h 1059"/>
                    <a:gd name="T44" fmla="*/ 2147483647 w 357"/>
                    <a:gd name="T45" fmla="*/ 2147483647 h 1059"/>
                    <a:gd name="T46" fmla="*/ 2147483647 w 357"/>
                    <a:gd name="T47" fmla="*/ 2147483647 h 1059"/>
                    <a:gd name="T48" fmla="*/ 2147483647 w 357"/>
                    <a:gd name="T49" fmla="*/ 2147483647 h 1059"/>
                    <a:gd name="T50" fmla="*/ 2147483647 w 357"/>
                    <a:gd name="T51" fmla="*/ 2147483647 h 1059"/>
                    <a:gd name="T52" fmla="*/ 2147483647 w 357"/>
                    <a:gd name="T53" fmla="*/ 2147483647 h 1059"/>
                    <a:gd name="T54" fmla="*/ 2147483647 w 357"/>
                    <a:gd name="T55" fmla="*/ 2147483647 h 1059"/>
                    <a:gd name="T56" fmla="*/ 2147483647 w 357"/>
                    <a:gd name="T57" fmla="*/ 2147483647 h 10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57" h="1059">
                      <a:moveTo>
                        <a:pt x="177" y="0"/>
                      </a:moveTo>
                      <a:lnTo>
                        <a:pt x="174" y="66"/>
                      </a:lnTo>
                      <a:lnTo>
                        <a:pt x="141" y="126"/>
                      </a:lnTo>
                      <a:lnTo>
                        <a:pt x="141" y="171"/>
                      </a:lnTo>
                      <a:lnTo>
                        <a:pt x="66" y="219"/>
                      </a:lnTo>
                      <a:lnTo>
                        <a:pt x="36" y="306"/>
                      </a:lnTo>
                      <a:lnTo>
                        <a:pt x="12" y="324"/>
                      </a:lnTo>
                      <a:lnTo>
                        <a:pt x="0" y="357"/>
                      </a:lnTo>
                      <a:lnTo>
                        <a:pt x="39" y="366"/>
                      </a:lnTo>
                      <a:lnTo>
                        <a:pt x="60" y="411"/>
                      </a:lnTo>
                      <a:lnTo>
                        <a:pt x="99" y="363"/>
                      </a:lnTo>
                      <a:lnTo>
                        <a:pt x="150" y="366"/>
                      </a:lnTo>
                      <a:lnTo>
                        <a:pt x="138" y="396"/>
                      </a:lnTo>
                      <a:lnTo>
                        <a:pt x="141" y="420"/>
                      </a:lnTo>
                      <a:lnTo>
                        <a:pt x="207" y="456"/>
                      </a:lnTo>
                      <a:lnTo>
                        <a:pt x="198" y="474"/>
                      </a:lnTo>
                      <a:lnTo>
                        <a:pt x="237" y="516"/>
                      </a:lnTo>
                      <a:lnTo>
                        <a:pt x="258" y="516"/>
                      </a:lnTo>
                      <a:lnTo>
                        <a:pt x="273" y="576"/>
                      </a:lnTo>
                      <a:lnTo>
                        <a:pt x="246" y="615"/>
                      </a:lnTo>
                      <a:lnTo>
                        <a:pt x="264" y="639"/>
                      </a:lnTo>
                      <a:lnTo>
                        <a:pt x="264" y="690"/>
                      </a:lnTo>
                      <a:lnTo>
                        <a:pt x="225" y="696"/>
                      </a:lnTo>
                      <a:lnTo>
                        <a:pt x="285" y="780"/>
                      </a:lnTo>
                      <a:lnTo>
                        <a:pt x="309" y="777"/>
                      </a:lnTo>
                      <a:lnTo>
                        <a:pt x="357" y="828"/>
                      </a:lnTo>
                      <a:lnTo>
                        <a:pt x="333" y="909"/>
                      </a:lnTo>
                      <a:lnTo>
                        <a:pt x="264" y="960"/>
                      </a:lnTo>
                      <a:lnTo>
                        <a:pt x="339" y="1059"/>
                      </a:lnTo>
                    </a:path>
                  </a:pathLst>
                </a:custGeom>
                <a:noFill/>
                <a:ln w="381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bIns="34638"/>
                <a:lstStyle/>
                <a:p>
                  <a:endParaRPr lang="ja-JP" altLang="en-US" sz="1732"/>
                </a:p>
              </p:txBody>
            </p:sp>
            <p:sp>
              <p:nvSpPr>
                <p:cNvPr id="73" name="フリーフォーム 10">
                  <a:extLst>
                    <a:ext uri="{FF2B5EF4-FFF2-40B4-BE49-F238E27FC236}">
                      <a16:creationId xmlns:a16="http://schemas.microsoft.com/office/drawing/2014/main" id="{3321C547-CC5F-40E1-BD09-EDF54EC4E7C5}"/>
                    </a:ext>
                  </a:extLst>
                </p:cNvPr>
                <p:cNvSpPr>
                  <a:spLocks/>
                </p:cNvSpPr>
                <p:nvPr/>
              </p:nvSpPr>
              <p:spPr bwMode="auto">
                <a:xfrm>
                  <a:off x="1817688" y="7002463"/>
                  <a:ext cx="79375" cy="77787"/>
                </a:xfrm>
                <a:custGeom>
                  <a:avLst/>
                  <a:gdLst>
                    <a:gd name="T0" fmla="*/ 0 w 80921"/>
                    <a:gd name="T1" fmla="*/ 0 h 77471"/>
                    <a:gd name="T2" fmla="*/ 39054 w 80921"/>
                    <a:gd name="T3" fmla="*/ 78986 h 77471"/>
                    <a:gd name="T4" fmla="*/ 39054 w 80921"/>
                    <a:gd name="T5" fmla="*/ 84432 h 77471"/>
                    <a:gd name="T6" fmla="*/ 0 60000 65536"/>
                    <a:gd name="T7" fmla="*/ 0 60000 65536"/>
                    <a:gd name="T8" fmla="*/ 0 60000 65536"/>
                  </a:gdLst>
                  <a:ahLst/>
                  <a:cxnLst>
                    <a:cxn ang="T6">
                      <a:pos x="T0" y="T1"/>
                    </a:cxn>
                    <a:cxn ang="T7">
                      <a:pos x="T2" y="T3"/>
                    </a:cxn>
                    <a:cxn ang="T8">
                      <a:pos x="T4" y="T5"/>
                    </a:cxn>
                  </a:cxnLst>
                  <a:rect l="0" t="0" r="r" b="b"/>
                  <a:pathLst>
                    <a:path w="80921" h="77471">
                      <a:moveTo>
                        <a:pt x="0" y="0"/>
                      </a:moveTo>
                      <a:cubicBezTo>
                        <a:pt x="30758" y="28377"/>
                        <a:pt x="61516" y="56754"/>
                        <a:pt x="73819" y="69057"/>
                      </a:cubicBezTo>
                      <a:cubicBezTo>
                        <a:pt x="86122" y="81360"/>
                        <a:pt x="79970" y="77589"/>
                        <a:pt x="73819" y="73819"/>
                      </a:cubicBezTo>
                    </a:path>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32"/>
                </a:p>
              </p:txBody>
            </p:sp>
            <p:sp>
              <p:nvSpPr>
                <p:cNvPr id="74" name="フリーフォーム 65">
                  <a:extLst>
                    <a:ext uri="{FF2B5EF4-FFF2-40B4-BE49-F238E27FC236}">
                      <a16:creationId xmlns:a16="http://schemas.microsoft.com/office/drawing/2014/main" id="{3E85DAB3-A2DE-47EE-824E-41B31AAF9A79}"/>
                    </a:ext>
                  </a:extLst>
                </p:cNvPr>
                <p:cNvSpPr>
                  <a:spLocks/>
                </p:cNvSpPr>
                <p:nvPr/>
              </p:nvSpPr>
              <p:spPr bwMode="auto">
                <a:xfrm>
                  <a:off x="1916113" y="7107238"/>
                  <a:ext cx="77787" cy="76200"/>
                </a:xfrm>
                <a:custGeom>
                  <a:avLst/>
                  <a:gdLst>
                    <a:gd name="T0" fmla="*/ 0 w 77509"/>
                    <a:gd name="T1" fmla="*/ 0 h 75761"/>
                    <a:gd name="T2" fmla="*/ 75037 w 77509"/>
                    <a:gd name="T3" fmla="*/ 77800 h 75761"/>
                    <a:gd name="T4" fmla="*/ 83075 w 77509"/>
                    <a:gd name="T5" fmla="*/ 89326 h 75761"/>
                    <a:gd name="T6" fmla="*/ 0 60000 65536"/>
                    <a:gd name="T7" fmla="*/ 0 60000 65536"/>
                    <a:gd name="T8" fmla="*/ 0 60000 65536"/>
                  </a:gdLst>
                  <a:ahLst/>
                  <a:cxnLst>
                    <a:cxn ang="T6">
                      <a:pos x="T0" y="T1"/>
                    </a:cxn>
                    <a:cxn ang="T7">
                      <a:pos x="T2" y="T3"/>
                    </a:cxn>
                    <a:cxn ang="T8">
                      <a:pos x="T4" y="T5"/>
                    </a:cxn>
                  </a:cxnLst>
                  <a:rect l="0" t="0" r="r" b="b"/>
                  <a:pathLst>
                    <a:path w="77509" h="75761">
                      <a:moveTo>
                        <a:pt x="0" y="0"/>
                      </a:moveTo>
                      <a:cubicBezTo>
                        <a:pt x="30758" y="28377"/>
                        <a:pt x="54373" y="51991"/>
                        <a:pt x="66676" y="64294"/>
                      </a:cubicBezTo>
                      <a:cubicBezTo>
                        <a:pt x="78979" y="76597"/>
                        <a:pt x="79970" y="77589"/>
                        <a:pt x="73819" y="73819"/>
                      </a:cubicBezTo>
                    </a:path>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32"/>
                </a:p>
              </p:txBody>
            </p:sp>
            <p:sp>
              <p:nvSpPr>
                <p:cNvPr id="75" name="フリーフォーム 66">
                  <a:extLst>
                    <a:ext uri="{FF2B5EF4-FFF2-40B4-BE49-F238E27FC236}">
                      <a16:creationId xmlns:a16="http://schemas.microsoft.com/office/drawing/2014/main" id="{10A02965-0674-4860-92AA-F83C9F121AF5}"/>
                    </a:ext>
                  </a:extLst>
                </p:cNvPr>
                <p:cNvSpPr>
                  <a:spLocks/>
                </p:cNvSpPr>
                <p:nvPr/>
              </p:nvSpPr>
              <p:spPr bwMode="auto">
                <a:xfrm>
                  <a:off x="1700213" y="7094538"/>
                  <a:ext cx="187325" cy="161925"/>
                </a:xfrm>
                <a:custGeom>
                  <a:avLst/>
                  <a:gdLst>
                    <a:gd name="T0" fmla="*/ 0 w 186047"/>
                    <a:gd name="T1" fmla="*/ 0 h 162072"/>
                    <a:gd name="T2" fmla="*/ 92533 w 186047"/>
                    <a:gd name="T3" fmla="*/ 67020 h 162072"/>
                    <a:gd name="T4" fmla="*/ 232812 w 186047"/>
                    <a:gd name="T5" fmla="*/ 157148 h 162072"/>
                    <a:gd name="T6" fmla="*/ 0 60000 65536"/>
                    <a:gd name="T7" fmla="*/ 0 60000 65536"/>
                    <a:gd name="T8" fmla="*/ 0 60000 65536"/>
                  </a:gdLst>
                  <a:ahLst/>
                  <a:cxnLst>
                    <a:cxn ang="T6">
                      <a:pos x="T0" y="T1"/>
                    </a:cxn>
                    <a:cxn ang="T7">
                      <a:pos x="T2" y="T3"/>
                    </a:cxn>
                    <a:cxn ang="T8">
                      <a:pos x="T4" y="T5"/>
                    </a:cxn>
                  </a:cxnLst>
                  <a:rect l="0" t="0" r="r" b="b"/>
                  <a:pathLst>
                    <a:path w="186047" h="162072">
                      <a:moveTo>
                        <a:pt x="0" y="0"/>
                      </a:moveTo>
                      <a:cubicBezTo>
                        <a:pt x="30758" y="28377"/>
                        <a:pt x="42863" y="42069"/>
                        <a:pt x="73819" y="69057"/>
                      </a:cubicBezTo>
                      <a:cubicBezTo>
                        <a:pt x="104775" y="96045"/>
                        <a:pt x="191889" y="165695"/>
                        <a:pt x="185738" y="161925"/>
                      </a:cubicBezTo>
                    </a:path>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32"/>
                </a:p>
              </p:txBody>
            </p:sp>
          </p:grpSp>
          <p:sp>
            <p:nvSpPr>
              <p:cNvPr id="19" name="テキスト ボックス 18">
                <a:extLst>
                  <a:ext uri="{FF2B5EF4-FFF2-40B4-BE49-F238E27FC236}">
                    <a16:creationId xmlns:a16="http://schemas.microsoft.com/office/drawing/2014/main" id="{A98559E1-D392-4F64-89FE-8918640B7A6B}"/>
                  </a:ext>
                </a:extLst>
              </p:cNvPr>
              <p:cNvSpPr txBox="1"/>
              <p:nvPr/>
            </p:nvSpPr>
            <p:spPr>
              <a:xfrm>
                <a:off x="7331469" y="4103335"/>
                <a:ext cx="786359" cy="320779"/>
              </a:xfrm>
              <a:prstGeom prst="rect">
                <a:avLst/>
              </a:prstGeom>
              <a:noFill/>
            </p:spPr>
            <p:txBody>
              <a:bodyPr wrap="square" rtlCol="0">
                <a:spAutoFit/>
              </a:bodyPr>
              <a:lstStyle/>
              <a:p>
                <a:r>
                  <a:rPr kumimoji="1" lang="ja-JP" altLang="en-US" sz="1047" dirty="0">
                    <a:latin typeface="HGSｺﾞｼｯｸM" panose="020B0600000000000000" pitchFamily="50" charset="-128"/>
                    <a:ea typeface="HGSｺﾞｼｯｸM" panose="020B0600000000000000" pitchFamily="50" charset="-128"/>
                  </a:rPr>
                  <a:t>大阪市</a:t>
                </a:r>
              </a:p>
            </p:txBody>
          </p:sp>
          <p:sp>
            <p:nvSpPr>
              <p:cNvPr id="20" name="テキスト ボックス 19">
                <a:extLst>
                  <a:ext uri="{FF2B5EF4-FFF2-40B4-BE49-F238E27FC236}">
                    <a16:creationId xmlns:a16="http://schemas.microsoft.com/office/drawing/2014/main" id="{ED82A06B-EDAF-48B1-B39B-0E73E938DBFF}"/>
                  </a:ext>
                </a:extLst>
              </p:cNvPr>
              <p:cNvSpPr txBox="1"/>
              <p:nvPr/>
            </p:nvSpPr>
            <p:spPr>
              <a:xfrm>
                <a:off x="7369437" y="4867183"/>
                <a:ext cx="652163" cy="320779"/>
              </a:xfrm>
              <a:prstGeom prst="rect">
                <a:avLst/>
              </a:prstGeom>
              <a:noFill/>
            </p:spPr>
            <p:txBody>
              <a:bodyPr wrap="square" rtlCol="0">
                <a:spAutoFit/>
              </a:bodyPr>
              <a:lstStyle/>
              <a:p>
                <a:r>
                  <a:rPr kumimoji="1" lang="ja-JP" altLang="en-US" sz="1047" dirty="0">
                    <a:latin typeface="HGSｺﾞｼｯｸM" panose="020B0600000000000000" pitchFamily="50" charset="-128"/>
                    <a:ea typeface="HGSｺﾞｼｯｸM" panose="020B0600000000000000" pitchFamily="50" charset="-128"/>
                  </a:rPr>
                  <a:t>堺市</a:t>
                </a:r>
              </a:p>
            </p:txBody>
          </p:sp>
        </p:grpSp>
        <p:sp>
          <p:nvSpPr>
            <p:cNvPr id="12" name="四角形吹き出し 12">
              <a:extLst>
                <a:ext uri="{FF2B5EF4-FFF2-40B4-BE49-F238E27FC236}">
                  <a16:creationId xmlns:a16="http://schemas.microsoft.com/office/drawing/2014/main" id="{8554B2D5-60F0-4552-9624-F22FF8D29CF0}"/>
                </a:ext>
              </a:extLst>
            </p:cNvPr>
            <p:cNvSpPr/>
            <p:nvPr/>
          </p:nvSpPr>
          <p:spPr>
            <a:xfrm>
              <a:off x="5477616" y="1291825"/>
              <a:ext cx="3006824" cy="863697"/>
            </a:xfrm>
            <a:prstGeom prst="wedgeRectCallout">
              <a:avLst>
                <a:gd name="adj1" fmla="val -61591"/>
                <a:gd name="adj2" fmla="val 36787"/>
              </a:avLst>
            </a:prstGeom>
            <a:solidFill>
              <a:schemeClr val="accent3">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34638" tIns="0" rIns="34638" bIns="0" numCol="1" spcCol="0" rtlCol="0" fromWordArt="0" anchor="ctr" anchorCtr="0" forceAA="0" compatLnSpc="1">
              <a:prstTxWarp prst="textNoShape">
                <a:avLst/>
              </a:prstTxWarp>
              <a:noAutofit/>
            </a:bodyPr>
            <a:lstStyle/>
            <a:p>
              <a:r>
                <a:rPr lang="en-US" altLang="ja-JP" sz="1050" dirty="0">
                  <a:solidFill>
                    <a:schemeClr val="tx1"/>
                  </a:solidFill>
                  <a:ea typeface="ＭＳ Ｐゴシック" panose="020B0600070205080204" pitchFamily="50" charset="-128"/>
                  <a:cs typeface="Times New Roman" panose="02020603050405020304" pitchFamily="18" charset="0"/>
                </a:rPr>
                <a:t>《</a:t>
              </a:r>
              <a:r>
                <a:rPr lang="ja-JP" altLang="en-US" sz="1050" dirty="0">
                  <a:solidFill>
                    <a:schemeClr val="tx1"/>
                  </a:solidFill>
                  <a:ea typeface="ＭＳ Ｐゴシック" panose="020B0600070205080204" pitchFamily="50" charset="-128"/>
                  <a:cs typeface="Times New Roman" panose="02020603050405020304" pitchFamily="18" charset="0"/>
                </a:rPr>
                <a:t>三島圏域</a:t>
              </a:r>
              <a:r>
                <a:rPr lang="en-US" altLang="ja-JP" sz="1050" dirty="0">
                  <a:solidFill>
                    <a:schemeClr val="tx1"/>
                  </a:solidFill>
                  <a:ea typeface="ＭＳ Ｐゴシック" panose="020B0600070205080204" pitchFamily="50" charset="-128"/>
                  <a:cs typeface="Times New Roman" panose="02020603050405020304" pitchFamily="18" charset="0"/>
                </a:rPr>
                <a:t>》</a:t>
              </a:r>
              <a:r>
                <a:rPr lang="ja-JP" altLang="en-US" sz="1050" dirty="0">
                  <a:solidFill>
                    <a:schemeClr val="tx1"/>
                  </a:solidFill>
                  <a:ea typeface="ＭＳ Ｐゴシック" panose="020B0600070205080204" pitchFamily="50" charset="-128"/>
                  <a:cs typeface="Times New Roman" panose="02020603050405020304" pitchFamily="18" charset="0"/>
                </a:rPr>
                <a:t>　</a:t>
              </a:r>
              <a:r>
                <a:rPr lang="en-US" altLang="ja-JP" sz="1050" dirty="0">
                  <a:solidFill>
                    <a:schemeClr val="tx1"/>
                  </a:solidFill>
                  <a:ea typeface="ＭＳ Ｐゴシック" panose="020B0600070205080204" pitchFamily="50" charset="-128"/>
                  <a:cs typeface="Times New Roman" panose="02020603050405020304" pitchFamily="18" charset="0"/>
                </a:rPr>
                <a:t>H17</a:t>
              </a:r>
              <a:r>
                <a:rPr lang="ja-JP" altLang="en-US" sz="1050"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b="1" dirty="0">
                  <a:solidFill>
                    <a:schemeClr val="tx1"/>
                  </a:solidFill>
                  <a:ea typeface="ＭＳ Ｐゴシック" panose="020B0600070205080204" pitchFamily="50" charset="-128"/>
                  <a:cs typeface="Times New Roman" panose="02020603050405020304" pitchFamily="18" charset="0"/>
                </a:rPr>
                <a:t>こども発達支援センター</a:t>
              </a:r>
              <a:r>
                <a:rPr lang="en-US" sz="1050" b="1" dirty="0">
                  <a:solidFill>
                    <a:schemeClr val="tx1"/>
                  </a:solidFill>
                  <a:ea typeface="ＭＳ Ｐゴシック" panose="020B0600070205080204" pitchFamily="50" charset="-128"/>
                  <a:cs typeface="Times New Roman" panose="02020603050405020304" pitchFamily="18" charset="0"/>
                </a:rPr>
                <a:t> will</a:t>
              </a:r>
              <a:r>
                <a:rPr lang="en-US" altLang="ja-JP" sz="1050" b="1" dirty="0">
                  <a:solidFill>
                    <a:schemeClr val="tx1"/>
                  </a:solidFill>
                  <a:ea typeface="ＭＳ Ｐゴシック" panose="020B0600070205080204" pitchFamily="50" charset="-128"/>
                  <a:cs typeface="Times New Roman" panose="02020603050405020304" pitchFamily="18" charset="0"/>
                </a:rPr>
                <a:t>〈</a:t>
              </a:r>
              <a:r>
                <a:rPr lang="ja-JP" altLang="en-US" sz="1050" b="1" dirty="0">
                  <a:solidFill>
                    <a:schemeClr val="tx1"/>
                  </a:solidFill>
                  <a:ea typeface="ＭＳ Ｐゴシック" panose="020B0600070205080204" pitchFamily="50" charset="-128"/>
                  <a:cs typeface="Times New Roman" panose="02020603050405020304" pitchFamily="18" charset="0"/>
                </a:rPr>
                <a:t>ウィル</a:t>
              </a:r>
              <a:r>
                <a:rPr lang="en-US" altLang="ja-JP" sz="1050" b="1"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委託先：（社福）北摂杉の子会</a:t>
              </a:r>
              <a:endParaRPr lang="en-US" altLang="ja-JP" sz="1050" dirty="0">
                <a:solidFill>
                  <a:schemeClr val="tx1"/>
                </a:solidFill>
                <a:ea typeface="ＭＳ Ｐゴシック" panose="020B0600070205080204" pitchFamily="50"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所管市町村：</a:t>
              </a:r>
              <a:r>
                <a:rPr lang="zh-TW" altLang="en-US" sz="1050" dirty="0">
                  <a:solidFill>
                    <a:schemeClr val="tx1"/>
                  </a:solidFill>
                  <a:ea typeface="ＭＳ Ｐゴシック" panose="020B0600070205080204" pitchFamily="50" charset="-128"/>
                  <a:cs typeface="Times New Roman" panose="02020603050405020304" pitchFamily="18" charset="0"/>
                </a:rPr>
                <a:t>茨木市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b="1" u="sng" dirty="0">
                  <a:solidFill>
                    <a:schemeClr val="tx1"/>
                  </a:solidFill>
                  <a:ea typeface="ＭＳ Ｐゴシック" panose="020B0600070205080204" pitchFamily="50" charset="-128"/>
                  <a:cs typeface="Times New Roman" panose="02020603050405020304" pitchFamily="18" charset="0"/>
                </a:rPr>
                <a:t>高槻市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島本町</a:t>
              </a:r>
              <a:r>
                <a:rPr lang="ja-JP" altLang="en-US" sz="1050" dirty="0">
                  <a:solidFill>
                    <a:schemeClr val="tx1"/>
                  </a:solidFill>
                  <a:ea typeface="ＭＳ Ｐゴシック" panose="020B0600070205080204" pitchFamily="50" charset="-128"/>
                  <a:cs typeface="Times New Roman" panose="02020603050405020304" pitchFamily="18" charset="0"/>
                </a:rPr>
                <a:t>、</a:t>
              </a:r>
              <a:endParaRPr lang="zh-TW" altLang="en-US" sz="1050" dirty="0">
                <a:solidFill>
                  <a:schemeClr val="tx1"/>
                </a:solidFill>
                <a:ea typeface="ＭＳ Ｐゴシック" panose="020B0600070205080204" pitchFamily="50" charset="-128"/>
                <a:cs typeface="Times New Roman" panose="02020603050405020304" pitchFamily="18" charset="0"/>
              </a:endParaRPr>
            </a:p>
            <a:p>
              <a:r>
                <a:rPr lang="zh-TW" altLang="en-US" sz="1050" dirty="0">
                  <a:solidFill>
                    <a:schemeClr val="tx1"/>
                  </a:solidFill>
                  <a:ea typeface="ＭＳ Ｐゴシック" panose="020B0600070205080204" pitchFamily="50" charset="-128"/>
                  <a:cs typeface="Times New Roman" panose="02020603050405020304" pitchFamily="18" charset="0"/>
                </a:rPr>
                <a:t>摂津市</a:t>
              </a:r>
            </a:p>
          </p:txBody>
        </p:sp>
        <p:sp>
          <p:nvSpPr>
            <p:cNvPr id="13" name="四角形吹き出し 13">
              <a:extLst>
                <a:ext uri="{FF2B5EF4-FFF2-40B4-BE49-F238E27FC236}">
                  <a16:creationId xmlns:a16="http://schemas.microsoft.com/office/drawing/2014/main" id="{48FC86C3-75F1-4486-838F-A71DBFEA1956}"/>
                </a:ext>
              </a:extLst>
            </p:cNvPr>
            <p:cNvSpPr/>
            <p:nvPr/>
          </p:nvSpPr>
          <p:spPr>
            <a:xfrm>
              <a:off x="6049279" y="2370855"/>
              <a:ext cx="2746978" cy="986854"/>
            </a:xfrm>
            <a:prstGeom prst="wedgeRectCallout">
              <a:avLst>
                <a:gd name="adj1" fmla="val -65413"/>
                <a:gd name="adj2" fmla="val 7481"/>
              </a:avLst>
            </a:prstGeom>
            <a:solidFill>
              <a:schemeClr val="accent3">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34638" tIns="0" rIns="34638" bIns="0" numCol="1" spcCol="0" rtlCol="0" fromWordArt="0" anchor="ctr" anchorCtr="0" forceAA="0" compatLnSpc="1">
              <a:prstTxWarp prst="textNoShape">
                <a:avLst/>
              </a:prstTxWarp>
              <a:noAutofit/>
            </a:bodyPr>
            <a:lstStyle/>
            <a:p>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北河内圏域</a:t>
              </a:r>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　</a:t>
              </a:r>
              <a:r>
                <a:rPr lang="en-US" altLang="ja-JP" sz="1050" dirty="0">
                  <a:solidFill>
                    <a:schemeClr val="tx1"/>
                  </a:solidFill>
                  <a:ea typeface="ＭＳ Ｐゴシック" panose="020B0600070205080204" pitchFamily="50" charset="-128"/>
                  <a:cs typeface="Times New Roman" panose="02020603050405020304" pitchFamily="18" charset="0"/>
                </a:rPr>
                <a:t> H20</a:t>
              </a:r>
              <a:r>
                <a:rPr lang="ja-JP" altLang="en-US" sz="1050"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b="1" dirty="0">
                  <a:solidFill>
                    <a:schemeClr val="tx1"/>
                  </a:solidFill>
                  <a:ea typeface="ＭＳ Ｐゴシック" panose="020B0600070205080204" pitchFamily="50" charset="-128"/>
                  <a:cs typeface="Times New Roman" panose="02020603050405020304" pitchFamily="18" charset="0"/>
                </a:rPr>
                <a:t>自閉症療育センター </a:t>
              </a:r>
              <a:r>
                <a:rPr lang="en-US" sz="1050" b="1" dirty="0">
                  <a:solidFill>
                    <a:schemeClr val="tx1"/>
                  </a:solidFill>
                  <a:ea typeface="ＭＳ Ｐゴシック" panose="020B0600070205080204" pitchFamily="50" charset="-128"/>
                  <a:cs typeface="Times New Roman" panose="02020603050405020304" pitchFamily="18" charset="0"/>
                </a:rPr>
                <a:t>Link</a:t>
              </a:r>
              <a:r>
                <a:rPr lang="en-US" altLang="ja-JP" sz="1050" b="1" dirty="0">
                  <a:solidFill>
                    <a:schemeClr val="tx1"/>
                  </a:solidFill>
                  <a:ea typeface="ＭＳ Ｐゴシック" panose="020B0600070205080204" pitchFamily="50" charset="-128"/>
                  <a:cs typeface="Times New Roman" panose="02020603050405020304" pitchFamily="18" charset="0"/>
                </a:rPr>
                <a:t>〈</a:t>
              </a:r>
              <a:r>
                <a:rPr lang="ja-JP" altLang="en-US" sz="1050" b="1" dirty="0">
                  <a:solidFill>
                    <a:schemeClr val="tx1"/>
                  </a:solidFill>
                  <a:ea typeface="ＭＳ Ｐゴシック" panose="020B0600070205080204" pitchFamily="50" charset="-128"/>
                  <a:cs typeface="Times New Roman" panose="02020603050405020304" pitchFamily="18" charset="0"/>
                </a:rPr>
                <a:t>リンク</a:t>
              </a:r>
              <a:r>
                <a:rPr lang="en-US" altLang="ja-JP" sz="1050" b="1"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委託先：（社福）北摂杉の子会</a:t>
              </a:r>
              <a:endParaRPr lang="en-US" altLang="ja-JP" sz="1050" dirty="0">
                <a:solidFill>
                  <a:schemeClr val="tx1"/>
                </a:solidFill>
                <a:ea typeface="ＭＳ Ｐゴシック" panose="020B0600070205080204" pitchFamily="50"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所管市町村：</a:t>
              </a:r>
              <a:r>
                <a:rPr lang="zh-TW" altLang="en-US" sz="1050" b="1" u="sng" dirty="0">
                  <a:solidFill>
                    <a:schemeClr val="tx1"/>
                  </a:solidFill>
                  <a:ea typeface="ＭＳ Ｐゴシック" panose="020B0600070205080204" pitchFamily="50" charset="-128"/>
                  <a:cs typeface="Times New Roman" panose="02020603050405020304" pitchFamily="18" charset="0"/>
                </a:rPr>
                <a:t>枚方市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交野市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寝屋川市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守口市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門真市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四條畷市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大東市</a:t>
              </a:r>
              <a:endParaRPr lang="en-US" altLang="ja-JP" sz="1050" dirty="0">
                <a:solidFill>
                  <a:schemeClr val="tx1"/>
                </a:solidFill>
                <a:ea typeface="ＭＳ Ｐゴシック" panose="020B0600070205080204" pitchFamily="50" charset="-128"/>
                <a:cs typeface="Times New Roman" panose="02020603050405020304" pitchFamily="18" charset="0"/>
              </a:endParaRPr>
            </a:p>
          </p:txBody>
        </p:sp>
        <p:sp>
          <p:nvSpPr>
            <p:cNvPr id="14" name="四角形吹き出し 14">
              <a:extLst>
                <a:ext uri="{FF2B5EF4-FFF2-40B4-BE49-F238E27FC236}">
                  <a16:creationId xmlns:a16="http://schemas.microsoft.com/office/drawing/2014/main" id="{5A3F90E5-7743-44B6-923D-01E18CC5F97D}"/>
                </a:ext>
              </a:extLst>
            </p:cNvPr>
            <p:cNvSpPr/>
            <p:nvPr/>
          </p:nvSpPr>
          <p:spPr>
            <a:xfrm>
              <a:off x="5789433" y="3563428"/>
              <a:ext cx="3006824" cy="880550"/>
            </a:xfrm>
            <a:prstGeom prst="wedgeRectCallout">
              <a:avLst>
                <a:gd name="adj1" fmla="val -60574"/>
                <a:gd name="adj2" fmla="val -28618"/>
              </a:avLst>
            </a:prstGeom>
            <a:solidFill>
              <a:schemeClr val="accent3">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34638" tIns="0" rIns="34638" bIns="0" numCol="1" spcCol="0" rtlCol="0" fromWordArt="0" anchor="ctr" anchorCtr="0" forceAA="0" compatLnSpc="1">
              <a:prstTxWarp prst="textNoShape">
                <a:avLst/>
              </a:prstTxWarp>
              <a:noAutofit/>
            </a:bodyPr>
            <a:lstStyle/>
            <a:p>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中河内圏域</a:t>
              </a:r>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　</a:t>
              </a:r>
              <a:r>
                <a:rPr lang="en-US" altLang="ja-JP" sz="1050" dirty="0">
                  <a:solidFill>
                    <a:srgbClr val="FF0000"/>
                  </a:solidFill>
                  <a:ea typeface="ＭＳ Ｐゴシック" panose="020B0600070205080204" pitchFamily="50" charset="-128"/>
                  <a:cs typeface="Times New Roman" panose="02020603050405020304" pitchFamily="18" charset="0"/>
                </a:rPr>
                <a:t> </a:t>
              </a:r>
              <a:r>
                <a:rPr lang="en-US" altLang="ja-JP" sz="1050" dirty="0">
                  <a:solidFill>
                    <a:schemeClr val="tx1"/>
                  </a:solidFill>
                  <a:ea typeface="ＭＳ Ｐゴシック" panose="020B0600070205080204" pitchFamily="50" charset="-128"/>
                  <a:cs typeface="Times New Roman" panose="02020603050405020304" pitchFamily="18" charset="0"/>
                </a:rPr>
                <a:t>H18</a:t>
              </a:r>
              <a:r>
                <a:rPr lang="ja-JP" altLang="en-US" sz="1050"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b="1" dirty="0">
                  <a:solidFill>
                    <a:schemeClr val="tx1"/>
                  </a:solidFill>
                  <a:ea typeface="ＭＳ Ｐゴシック" panose="020B0600070205080204" pitchFamily="50" charset="-128"/>
                  <a:cs typeface="Times New Roman" panose="02020603050405020304" pitchFamily="18" charset="0"/>
                </a:rPr>
                <a:t>発達障害支援センター </a:t>
              </a:r>
              <a:r>
                <a:rPr lang="en-US" sz="1050" b="1" dirty="0">
                  <a:solidFill>
                    <a:schemeClr val="tx1"/>
                  </a:solidFill>
                  <a:ea typeface="ＭＳ Ｐゴシック" panose="020B0600070205080204" pitchFamily="50" charset="-128"/>
                  <a:cs typeface="Times New Roman" panose="02020603050405020304" pitchFamily="18" charset="0"/>
                </a:rPr>
                <a:t>PAL</a:t>
              </a:r>
              <a:r>
                <a:rPr lang="en-US" altLang="ja-JP" sz="1050" b="1" dirty="0">
                  <a:solidFill>
                    <a:schemeClr val="tx1"/>
                  </a:solidFill>
                  <a:ea typeface="ＭＳ Ｐゴシック" panose="020B0600070205080204" pitchFamily="50" charset="-128"/>
                  <a:cs typeface="Times New Roman" panose="02020603050405020304" pitchFamily="18" charset="0"/>
                </a:rPr>
                <a:t>〈</a:t>
              </a:r>
              <a:r>
                <a:rPr lang="ja-JP" altLang="en-US" sz="1050" b="1" dirty="0">
                  <a:solidFill>
                    <a:schemeClr val="tx1"/>
                  </a:solidFill>
                  <a:ea typeface="ＭＳ Ｐゴシック" panose="020B0600070205080204" pitchFamily="50" charset="-128"/>
                  <a:cs typeface="Times New Roman" panose="02020603050405020304" pitchFamily="18" charset="0"/>
                </a:rPr>
                <a:t>パル</a:t>
              </a:r>
              <a:r>
                <a:rPr lang="en-US" altLang="ja-JP" sz="1050" b="1"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委託先：（社福）東大阪市社会福祉事業団</a:t>
              </a:r>
              <a:endParaRPr lang="en-US" altLang="ja-JP" sz="1050" dirty="0">
                <a:solidFill>
                  <a:schemeClr val="tx1"/>
                </a:solidFill>
                <a:ea typeface="ＭＳ Ｐゴシック" panose="020B0600070205080204" pitchFamily="50"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所管市町村：</a:t>
              </a:r>
              <a:r>
                <a:rPr lang="zh-TW" altLang="en-US" sz="1050" b="1" u="sng" dirty="0">
                  <a:solidFill>
                    <a:schemeClr val="tx1"/>
                  </a:solidFill>
                  <a:ea typeface="ＭＳ Ｐゴシック" panose="020B0600070205080204" pitchFamily="50" charset="-128"/>
                  <a:cs typeface="Times New Roman" panose="02020603050405020304" pitchFamily="18" charset="0"/>
                </a:rPr>
                <a:t>東大阪市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八尾市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柏原市</a:t>
              </a:r>
              <a:endParaRPr lang="en-US" altLang="ja-JP" sz="1050" dirty="0">
                <a:solidFill>
                  <a:schemeClr val="tx1"/>
                </a:solidFill>
                <a:ea typeface="ＭＳ Ｐゴシック" panose="020B0600070205080204" pitchFamily="50" charset="-128"/>
                <a:cs typeface="Times New Roman" panose="02020603050405020304" pitchFamily="18" charset="0"/>
              </a:endParaRPr>
            </a:p>
          </p:txBody>
        </p:sp>
        <p:sp>
          <p:nvSpPr>
            <p:cNvPr id="15" name="四角形吹き出し 15">
              <a:extLst>
                <a:ext uri="{FF2B5EF4-FFF2-40B4-BE49-F238E27FC236}">
                  <a16:creationId xmlns:a16="http://schemas.microsoft.com/office/drawing/2014/main" id="{0230A019-2B86-4B57-BEA3-D44EE78A9226}"/>
                </a:ext>
              </a:extLst>
            </p:cNvPr>
            <p:cNvSpPr/>
            <p:nvPr/>
          </p:nvSpPr>
          <p:spPr>
            <a:xfrm>
              <a:off x="5698094" y="4760220"/>
              <a:ext cx="3006824" cy="1152298"/>
            </a:xfrm>
            <a:prstGeom prst="wedgeRectCallout">
              <a:avLst>
                <a:gd name="adj1" fmla="val -61424"/>
                <a:gd name="adj2" fmla="val -77505"/>
              </a:avLst>
            </a:prstGeom>
            <a:solidFill>
              <a:schemeClr val="accent3">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34638" tIns="0" rIns="34638" bIns="0" numCol="1" spcCol="0" rtlCol="0" fromWordArt="0" anchor="ctr" anchorCtr="0" forceAA="0" compatLnSpc="1">
              <a:prstTxWarp prst="textNoShape">
                <a:avLst/>
              </a:prstTxWarp>
              <a:noAutofit/>
            </a:bodyPr>
            <a:lstStyle/>
            <a:p>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南河内圏域</a:t>
              </a:r>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　</a:t>
              </a:r>
              <a:r>
                <a:rPr lang="en-US" altLang="ja-JP" sz="1050" dirty="0">
                  <a:solidFill>
                    <a:schemeClr val="tx1"/>
                  </a:solidFill>
                  <a:ea typeface="ＭＳ Ｐゴシック" panose="020B0600070205080204" pitchFamily="50" charset="-128"/>
                  <a:cs typeface="Times New Roman" panose="02020603050405020304" pitchFamily="18" charset="0"/>
                </a:rPr>
                <a:t> H17</a:t>
              </a:r>
              <a:r>
                <a:rPr lang="ja-JP" altLang="en-US" sz="1050"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b="1" dirty="0">
                  <a:solidFill>
                    <a:schemeClr val="tx1"/>
                  </a:solidFill>
                  <a:ea typeface="ＭＳ Ｐゴシック" panose="020B0600070205080204" pitchFamily="50" charset="-128"/>
                  <a:cs typeface="Times New Roman" panose="02020603050405020304" pitchFamily="18" charset="0"/>
                </a:rPr>
                <a:t>こども発達支援センター </a:t>
              </a:r>
              <a:r>
                <a:rPr lang="en-US" sz="1050" b="1" dirty="0">
                  <a:solidFill>
                    <a:schemeClr val="tx1"/>
                  </a:solidFill>
                  <a:ea typeface="ＭＳ Ｐゴシック" panose="020B0600070205080204" pitchFamily="50" charset="-128"/>
                  <a:cs typeface="Times New Roman" panose="02020603050405020304" pitchFamily="18" charset="0"/>
                </a:rPr>
                <a:t>Sun</a:t>
              </a:r>
              <a:r>
                <a:rPr lang="en-US" altLang="ja-JP" sz="1050" b="1" dirty="0">
                  <a:solidFill>
                    <a:schemeClr val="tx1"/>
                  </a:solidFill>
                  <a:ea typeface="ＭＳ Ｐゴシック" panose="020B0600070205080204" pitchFamily="50" charset="-128"/>
                  <a:cs typeface="Times New Roman" panose="02020603050405020304" pitchFamily="18" charset="0"/>
                </a:rPr>
                <a:t>〈</a:t>
              </a:r>
              <a:r>
                <a:rPr lang="ja-JP" altLang="en-US" sz="1050" b="1" dirty="0">
                  <a:solidFill>
                    <a:schemeClr val="tx1"/>
                  </a:solidFill>
                  <a:ea typeface="ＭＳ Ｐゴシック" panose="020B0600070205080204" pitchFamily="50" charset="-128"/>
                  <a:cs typeface="Times New Roman" panose="02020603050405020304" pitchFamily="18" charset="0"/>
                </a:rPr>
                <a:t>サン</a:t>
              </a:r>
              <a:r>
                <a:rPr lang="en-US" altLang="ja-JP" sz="1050" b="1"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委託先：（社福）大阪府障害者福祉事業団</a:t>
              </a:r>
              <a:endParaRPr lang="en-US" altLang="ja-JP" sz="1050" dirty="0">
                <a:solidFill>
                  <a:schemeClr val="tx1"/>
                </a:solidFill>
                <a:ea typeface="ＭＳ Ｐゴシック" panose="020B0600070205080204" pitchFamily="50"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所管市町村：</a:t>
              </a:r>
              <a:r>
                <a:rPr lang="zh-CN" altLang="en-US" sz="1050" dirty="0">
                  <a:solidFill>
                    <a:schemeClr val="tx1"/>
                  </a:solidFill>
                  <a:ea typeface="ＭＳ Ｐゴシック" panose="020B0600070205080204" pitchFamily="50" charset="-128"/>
                  <a:cs typeface="Times New Roman" panose="02020603050405020304" pitchFamily="18" charset="0"/>
                </a:rPr>
                <a:t>松原市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CN" altLang="en-US" sz="1050" dirty="0">
                  <a:solidFill>
                    <a:schemeClr val="tx1"/>
                  </a:solidFill>
                  <a:ea typeface="ＭＳ Ｐゴシック" panose="020B0600070205080204" pitchFamily="50" charset="-128"/>
                  <a:cs typeface="Times New Roman" panose="02020603050405020304" pitchFamily="18" charset="0"/>
                </a:rPr>
                <a:t>羽曳野市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CN" altLang="en-US" sz="1050" dirty="0">
                  <a:solidFill>
                    <a:schemeClr val="tx1"/>
                  </a:solidFill>
                  <a:ea typeface="ＭＳ Ｐゴシック" panose="020B0600070205080204" pitchFamily="50" charset="-128"/>
                  <a:cs typeface="Times New Roman" panose="02020603050405020304" pitchFamily="18" charset="0"/>
                </a:rPr>
                <a:t>藤井寺市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CN" altLang="en-US" sz="1050" dirty="0">
                  <a:solidFill>
                    <a:schemeClr val="tx1"/>
                  </a:solidFill>
                  <a:ea typeface="ＭＳ Ｐゴシック" panose="020B0600070205080204" pitchFamily="50" charset="-128"/>
                  <a:cs typeface="Times New Roman" panose="02020603050405020304" pitchFamily="18" charset="0"/>
                </a:rPr>
                <a:t>太子町</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CN" altLang="en-US" sz="1050" dirty="0">
                  <a:solidFill>
                    <a:schemeClr val="tx1"/>
                  </a:solidFill>
                  <a:ea typeface="ＭＳ Ｐゴシック" panose="020B0600070205080204" pitchFamily="50" charset="-128"/>
                  <a:cs typeface="Times New Roman" panose="02020603050405020304" pitchFamily="18" charset="0"/>
                </a:rPr>
                <a:t>河南町</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CN" altLang="en-US" sz="1050" dirty="0">
                  <a:solidFill>
                    <a:schemeClr val="tx1"/>
                  </a:solidFill>
                  <a:ea typeface="ＭＳ Ｐゴシック" panose="020B0600070205080204" pitchFamily="50" charset="-128"/>
                  <a:cs typeface="Times New Roman" panose="02020603050405020304" pitchFamily="18" charset="0"/>
                </a:rPr>
                <a:t>千早赤阪村</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CN" altLang="en-US" sz="1050" b="1" u="sng" dirty="0">
                  <a:solidFill>
                    <a:schemeClr val="tx1"/>
                  </a:solidFill>
                  <a:ea typeface="ＭＳ Ｐゴシック" panose="020B0600070205080204" pitchFamily="50" charset="-128"/>
                  <a:cs typeface="Times New Roman" panose="02020603050405020304" pitchFamily="18" charset="0"/>
                </a:rPr>
                <a:t>富田林市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CN" altLang="en-US" sz="1050" dirty="0">
                  <a:solidFill>
                    <a:schemeClr val="tx1"/>
                  </a:solidFill>
                  <a:ea typeface="ＭＳ Ｐゴシック" panose="020B0600070205080204" pitchFamily="50" charset="-128"/>
                  <a:cs typeface="Times New Roman" panose="02020603050405020304" pitchFamily="18" charset="0"/>
                </a:rPr>
                <a:t>大阪狭山市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CN" altLang="en-US" sz="1050" dirty="0">
                  <a:solidFill>
                    <a:schemeClr val="tx1"/>
                  </a:solidFill>
                  <a:ea typeface="ＭＳ Ｐゴシック" panose="020B0600070205080204" pitchFamily="50" charset="-128"/>
                  <a:cs typeface="Times New Roman" panose="02020603050405020304" pitchFamily="18" charset="0"/>
                </a:rPr>
                <a:t>河内長野市</a:t>
              </a:r>
            </a:p>
          </p:txBody>
        </p:sp>
        <p:sp>
          <p:nvSpPr>
            <p:cNvPr id="16" name="四角形吹き出し 16">
              <a:extLst>
                <a:ext uri="{FF2B5EF4-FFF2-40B4-BE49-F238E27FC236}">
                  <a16:creationId xmlns:a16="http://schemas.microsoft.com/office/drawing/2014/main" id="{A78453C5-5980-4AAD-A461-8D29A292EF81}"/>
                </a:ext>
              </a:extLst>
            </p:cNvPr>
            <p:cNvSpPr/>
            <p:nvPr/>
          </p:nvSpPr>
          <p:spPr>
            <a:xfrm>
              <a:off x="769007" y="1392029"/>
              <a:ext cx="2905479" cy="1072409"/>
            </a:xfrm>
            <a:prstGeom prst="wedgeRectCallout">
              <a:avLst>
                <a:gd name="adj1" fmla="val 68227"/>
                <a:gd name="adj2" fmla="val 32952"/>
              </a:avLst>
            </a:prstGeom>
            <a:solidFill>
              <a:schemeClr val="accent3">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34638" tIns="0" rIns="0" bIns="0" numCol="1" spcCol="0" rtlCol="0" fromWordArt="0" anchor="ctr" anchorCtr="0" forceAA="0" compatLnSpc="1">
              <a:prstTxWarp prst="textNoShape">
                <a:avLst/>
              </a:prstTxWarp>
              <a:noAutofit/>
            </a:bodyPr>
            <a:lstStyle/>
            <a:p>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豊能圏域</a:t>
              </a:r>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　</a:t>
              </a:r>
              <a:r>
                <a:rPr lang="en-US" altLang="ja-JP" sz="1050" dirty="0">
                  <a:solidFill>
                    <a:srgbClr val="FF0000"/>
                  </a:solidFill>
                  <a:ea typeface="ＭＳ Ｐゴシック" panose="020B0600070205080204" pitchFamily="50" charset="-128"/>
                  <a:cs typeface="Times New Roman" panose="02020603050405020304" pitchFamily="18" charset="0"/>
                </a:rPr>
                <a:t> </a:t>
              </a:r>
              <a:r>
                <a:rPr lang="en-US" altLang="ja-JP" sz="1050" dirty="0">
                  <a:solidFill>
                    <a:schemeClr val="tx1"/>
                  </a:solidFill>
                  <a:ea typeface="ＭＳ Ｐゴシック" panose="020B0600070205080204" pitchFamily="50" charset="-128"/>
                  <a:cs typeface="Times New Roman" panose="02020603050405020304" pitchFamily="18" charset="0"/>
                </a:rPr>
                <a:t>H19</a:t>
              </a:r>
              <a:r>
                <a:rPr lang="ja-JP" altLang="en-US" sz="1050"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b="1" dirty="0">
                  <a:solidFill>
                    <a:schemeClr val="tx1"/>
                  </a:solidFill>
                  <a:ea typeface="ＭＳ Ｐゴシック" panose="020B0600070205080204" pitchFamily="50" charset="-128"/>
                  <a:cs typeface="Times New Roman" panose="02020603050405020304" pitchFamily="18" charset="0"/>
                </a:rPr>
                <a:t>こども発達支援センター 青空</a:t>
              </a:r>
              <a:r>
                <a:rPr lang="en-US" altLang="ja-JP" sz="1050" b="1" dirty="0">
                  <a:solidFill>
                    <a:schemeClr val="tx1"/>
                  </a:solidFill>
                  <a:ea typeface="ＭＳ Ｐゴシック" panose="020B0600070205080204" pitchFamily="50" charset="-128"/>
                  <a:cs typeface="Times New Roman" panose="02020603050405020304" pitchFamily="18" charset="0"/>
                </a:rPr>
                <a:t>〈</a:t>
              </a:r>
              <a:r>
                <a:rPr lang="ja-JP" altLang="en-US" sz="1050" b="1" dirty="0">
                  <a:solidFill>
                    <a:schemeClr val="tx1"/>
                  </a:solidFill>
                  <a:ea typeface="ＭＳ Ｐゴシック" panose="020B0600070205080204" pitchFamily="50" charset="-128"/>
                  <a:cs typeface="Times New Roman" panose="02020603050405020304" pitchFamily="18" charset="0"/>
                </a:rPr>
                <a:t>そら</a:t>
              </a:r>
              <a:r>
                <a:rPr lang="en-US" altLang="ja-JP" sz="1050" b="1"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委託先：（社福）大阪府障害者福祉事業団</a:t>
              </a:r>
              <a:r>
                <a:rPr lang="ja-JP" altLang="en-US" sz="1050" dirty="0">
                  <a:ea typeface="ＭＳ Ｐゴシック" panose="020B0600070205080204" pitchFamily="50" charset="-128"/>
                  <a:cs typeface="Times New Roman" panose="02020603050405020304" pitchFamily="18" charset="0"/>
                </a:rPr>
                <a:t>　</a:t>
              </a:r>
              <a:endParaRPr lang="en-US" altLang="ja-JP" sz="1050" dirty="0">
                <a:ea typeface="ＭＳ Ｐゴシック" panose="020B0600070205080204" pitchFamily="50" charset="-128"/>
                <a:cs typeface="Times New Roman" panose="02020603050405020304" pitchFamily="18" charset="0"/>
              </a:endParaRPr>
            </a:p>
            <a:p>
              <a:r>
                <a:rPr lang="ja-JP" altLang="en-US" sz="1050" dirty="0">
                  <a:ea typeface="ＭＳ Ｐゴシック" panose="020B0600070205080204" pitchFamily="50" charset="-128"/>
                  <a:cs typeface="Times New Roman" panose="02020603050405020304" pitchFamily="18" charset="0"/>
                </a:rPr>
                <a:t>所管市町村：</a:t>
              </a:r>
              <a:r>
                <a:rPr lang="ja-JP" altLang="en-US" sz="1000" dirty="0">
                  <a:ea typeface="ＭＳ Ｐゴシック" panose="020B0600070205080204" pitchFamily="50" charset="-128"/>
                  <a:cs typeface="Times New Roman" panose="02020603050405020304" pitchFamily="18" charset="0"/>
                </a:rPr>
                <a:t>　</a:t>
              </a:r>
              <a:r>
                <a:rPr lang="zh-TW" altLang="en-US" sz="1000" dirty="0">
                  <a:ea typeface="ＭＳ Ｐゴシック" panose="020B0600070205080204" pitchFamily="50" charset="-128"/>
                  <a:cs typeface="Times New Roman" panose="02020603050405020304" pitchFamily="18" charset="0"/>
                </a:rPr>
                <a:t>能勢町</a:t>
              </a:r>
              <a:r>
                <a:rPr lang="ja-JP" altLang="en-US" sz="1000" dirty="0">
                  <a:ea typeface="ＭＳ Ｐゴシック" panose="020B0600070205080204" pitchFamily="50" charset="-128"/>
                  <a:cs typeface="Times New Roman" panose="02020603050405020304" pitchFamily="18" charset="0"/>
                </a:rPr>
                <a:t>、</a:t>
              </a:r>
              <a:r>
                <a:rPr lang="zh-TW" altLang="en-US" sz="1000" dirty="0">
                  <a:ea typeface="ＭＳ Ｐゴシック" panose="020B0600070205080204" pitchFamily="50" charset="-128"/>
                  <a:cs typeface="Times New Roman" panose="02020603050405020304" pitchFamily="18" charset="0"/>
                </a:rPr>
                <a:t>豊能町</a:t>
              </a:r>
              <a:r>
                <a:rPr lang="ja-JP" altLang="en-US" sz="1000" dirty="0">
                  <a:ea typeface="ＭＳ Ｐゴシック" panose="020B0600070205080204" pitchFamily="50" charset="-128"/>
                  <a:cs typeface="Times New Roman" panose="02020603050405020304" pitchFamily="18" charset="0"/>
                </a:rPr>
                <a:t>、</a:t>
              </a:r>
              <a:r>
                <a:rPr lang="zh-TW" altLang="en-US" sz="1000" dirty="0">
                  <a:ea typeface="ＭＳ Ｐゴシック" panose="020B0600070205080204" pitchFamily="50" charset="-128"/>
                  <a:cs typeface="Times New Roman" panose="02020603050405020304" pitchFamily="18" charset="0"/>
                </a:rPr>
                <a:t>池田市</a:t>
              </a:r>
            </a:p>
            <a:p>
              <a:r>
                <a:rPr lang="zh-TW" altLang="en-US" sz="1000" b="1" u="sng" dirty="0">
                  <a:ea typeface="ＭＳ Ｐゴシック" panose="020B0600070205080204" pitchFamily="50" charset="-128"/>
                  <a:cs typeface="Times New Roman" panose="02020603050405020304" pitchFamily="18" charset="0"/>
                </a:rPr>
                <a:t>箕面市</a:t>
              </a:r>
              <a:r>
                <a:rPr lang="ja-JP" altLang="en-US" sz="1000" dirty="0">
                  <a:ea typeface="ＭＳ Ｐゴシック" panose="020B0600070205080204" pitchFamily="50" charset="-128"/>
                  <a:cs typeface="Times New Roman" panose="02020603050405020304" pitchFamily="18" charset="0"/>
                </a:rPr>
                <a:t>、</a:t>
              </a:r>
              <a:r>
                <a:rPr lang="zh-TW" altLang="en-US" sz="1000" dirty="0">
                  <a:ea typeface="ＭＳ Ｐゴシック" panose="020B0600070205080204" pitchFamily="50" charset="-128"/>
                  <a:cs typeface="Times New Roman" panose="02020603050405020304" pitchFamily="18" charset="0"/>
                </a:rPr>
                <a:t>豊中市</a:t>
              </a:r>
              <a:r>
                <a:rPr lang="ja-JP" altLang="en-US" sz="1000" dirty="0">
                  <a:ea typeface="ＭＳ Ｐゴシック" panose="020B0600070205080204" pitchFamily="50" charset="-128"/>
                  <a:cs typeface="Times New Roman" panose="02020603050405020304" pitchFamily="18" charset="0"/>
                </a:rPr>
                <a:t>、</a:t>
              </a:r>
              <a:r>
                <a:rPr lang="zh-TW" altLang="en-US" sz="1000" dirty="0">
                  <a:ea typeface="ＭＳ Ｐゴシック" panose="020B0600070205080204" pitchFamily="50" charset="-128"/>
                  <a:cs typeface="Times New Roman" panose="02020603050405020304" pitchFamily="18" charset="0"/>
                </a:rPr>
                <a:t>吹田市</a:t>
              </a:r>
              <a:r>
                <a:rPr lang="ja-JP" altLang="en-US" sz="1000" dirty="0">
                  <a:ea typeface="ＭＳ Ｐゴシック" panose="020B0600070205080204" pitchFamily="50" charset="-128"/>
                  <a:cs typeface="Times New Roman" panose="02020603050405020304" pitchFamily="18" charset="0"/>
                </a:rPr>
                <a:t>、</a:t>
              </a:r>
              <a:r>
                <a:rPr lang="zh-TW" altLang="en-US" sz="1000" dirty="0">
                  <a:ea typeface="ＭＳ Ｐゴシック" panose="020B0600070205080204" pitchFamily="50" charset="-128"/>
                  <a:cs typeface="Times New Roman" panose="02020603050405020304" pitchFamily="18" charset="0"/>
                </a:rPr>
                <a:t>茨木市</a:t>
              </a:r>
              <a:endParaRPr lang="ja-JP" altLang="en-US" sz="1000" dirty="0">
                <a:ea typeface="游明朝" panose="02020400000000000000" pitchFamily="18" charset="-128"/>
                <a:cs typeface="Times New Roman" panose="02020603050405020304" pitchFamily="18" charset="0"/>
              </a:endParaRPr>
            </a:p>
          </p:txBody>
        </p:sp>
        <p:sp>
          <p:nvSpPr>
            <p:cNvPr id="17" name="四角形吹き出し 17">
              <a:extLst>
                <a:ext uri="{FF2B5EF4-FFF2-40B4-BE49-F238E27FC236}">
                  <a16:creationId xmlns:a16="http://schemas.microsoft.com/office/drawing/2014/main" id="{416173F8-E083-4F7A-B18F-83669819868B}"/>
                </a:ext>
              </a:extLst>
            </p:cNvPr>
            <p:cNvSpPr/>
            <p:nvPr/>
          </p:nvSpPr>
          <p:spPr>
            <a:xfrm>
              <a:off x="729785" y="3083373"/>
              <a:ext cx="2702580" cy="1375752"/>
            </a:xfrm>
            <a:prstGeom prst="wedgeRectCallout">
              <a:avLst>
                <a:gd name="adj1" fmla="val 56838"/>
                <a:gd name="adj2" fmla="val 97999"/>
              </a:avLst>
            </a:prstGeom>
            <a:solidFill>
              <a:schemeClr val="accent3">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34638" tIns="0" rIns="34638" bIns="0" numCol="1" spcCol="0" rtlCol="0" fromWordArt="0" anchor="ctr" anchorCtr="0" forceAA="0" compatLnSpc="1">
              <a:prstTxWarp prst="textNoShape">
                <a:avLst/>
              </a:prstTxWarp>
              <a:noAutofit/>
            </a:bodyPr>
            <a:lstStyle/>
            <a:p>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泉州圏域</a:t>
              </a:r>
              <a:r>
                <a:rPr lang="en-US" altLang="ja-JP" sz="1050" dirty="0">
                  <a:ea typeface="ＭＳ Ｐゴシック" panose="020B0600070205080204" pitchFamily="50" charset="-128"/>
                  <a:cs typeface="Times New Roman" panose="02020603050405020304" pitchFamily="18" charset="0"/>
                </a:rPr>
                <a:t>》</a:t>
              </a:r>
              <a:r>
                <a:rPr lang="ja-JP" altLang="en-US" sz="1050" dirty="0">
                  <a:ea typeface="ＭＳ Ｐゴシック" panose="020B0600070205080204" pitchFamily="50" charset="-128"/>
                  <a:cs typeface="Times New Roman" panose="02020603050405020304" pitchFamily="18" charset="0"/>
                </a:rPr>
                <a:t>　</a:t>
              </a:r>
              <a:r>
                <a:rPr lang="en-US" altLang="ja-JP" sz="1050" dirty="0">
                  <a:solidFill>
                    <a:schemeClr val="tx1"/>
                  </a:solidFill>
                  <a:ea typeface="ＭＳ Ｐゴシック" panose="020B0600070205080204" pitchFamily="50" charset="-128"/>
                  <a:cs typeface="Times New Roman" panose="02020603050405020304" pitchFamily="18" charset="0"/>
                </a:rPr>
                <a:t> H17</a:t>
              </a:r>
              <a:r>
                <a:rPr lang="ja-JP" altLang="en-US" sz="1050"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b="1" dirty="0">
                  <a:solidFill>
                    <a:schemeClr val="tx1"/>
                  </a:solidFill>
                  <a:ea typeface="ＭＳ Ｐゴシック" panose="020B0600070205080204" pitchFamily="50" charset="-128"/>
                  <a:cs typeface="Times New Roman" panose="02020603050405020304" pitchFamily="18" charset="0"/>
                </a:rPr>
                <a:t>自閉症児支援センター</a:t>
              </a:r>
              <a:r>
                <a:rPr lang="en-US" sz="1050" b="1" dirty="0">
                  <a:solidFill>
                    <a:schemeClr val="tx1"/>
                  </a:solidFill>
                  <a:ea typeface="ＭＳ Ｐゴシック" panose="020B0600070205080204" pitchFamily="50" charset="-128"/>
                  <a:cs typeface="Times New Roman" panose="02020603050405020304" pitchFamily="18" charset="0"/>
                </a:rPr>
                <a:t> Wave</a:t>
              </a:r>
              <a:r>
                <a:rPr lang="en-US" altLang="ja-JP" sz="1050" b="1" dirty="0">
                  <a:solidFill>
                    <a:schemeClr val="tx1"/>
                  </a:solidFill>
                  <a:ea typeface="ＭＳ Ｐゴシック" panose="020B0600070205080204" pitchFamily="50" charset="-128"/>
                  <a:cs typeface="Times New Roman" panose="02020603050405020304" pitchFamily="18" charset="0"/>
                </a:rPr>
                <a:t>〈</a:t>
              </a:r>
              <a:r>
                <a:rPr lang="ja-JP" altLang="en-US" sz="1050" b="1" dirty="0">
                  <a:solidFill>
                    <a:schemeClr val="tx1"/>
                  </a:solidFill>
                  <a:ea typeface="ＭＳ Ｐゴシック" panose="020B0600070205080204" pitchFamily="50" charset="-128"/>
                  <a:cs typeface="Times New Roman" panose="02020603050405020304" pitchFamily="18" charset="0"/>
                </a:rPr>
                <a:t>ウェーブ</a:t>
              </a:r>
              <a:r>
                <a:rPr lang="en-US" altLang="ja-JP" sz="1050" b="1" dirty="0">
                  <a:solidFill>
                    <a:schemeClr val="tx1"/>
                  </a:solidFill>
                  <a:ea typeface="ＭＳ Ｐゴシック" panose="020B0600070205080204" pitchFamily="50" charset="-128"/>
                  <a:cs typeface="Times New Roman" panose="02020603050405020304" pitchFamily="18" charset="0"/>
                </a:rPr>
                <a:t>〉</a:t>
              </a:r>
              <a:endParaRPr lang="ja-JP" altLang="en-US" sz="1050" dirty="0">
                <a:solidFill>
                  <a:schemeClr val="tx1"/>
                </a:solidFill>
                <a:ea typeface="游明朝" panose="02020400000000000000" pitchFamily="18"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委託先：（社福）三ケ山学園</a:t>
              </a:r>
              <a:endParaRPr lang="en-US" altLang="ja-JP" sz="1050" dirty="0">
                <a:solidFill>
                  <a:schemeClr val="tx1"/>
                </a:solidFill>
                <a:ea typeface="ＭＳ Ｐゴシック" panose="020B0600070205080204" pitchFamily="50" charset="-128"/>
                <a:cs typeface="Times New Roman" panose="02020603050405020304" pitchFamily="18" charset="0"/>
              </a:endParaRPr>
            </a:p>
            <a:p>
              <a:r>
                <a:rPr lang="ja-JP" altLang="en-US" sz="1050" dirty="0">
                  <a:solidFill>
                    <a:schemeClr val="tx1"/>
                  </a:solidFill>
                  <a:ea typeface="ＭＳ Ｐゴシック" panose="020B0600070205080204" pitchFamily="50" charset="-128"/>
                  <a:cs typeface="Times New Roman" panose="02020603050405020304" pitchFamily="18" charset="0"/>
                </a:rPr>
                <a:t>所管市町村：</a:t>
              </a:r>
              <a:r>
                <a:rPr lang="zh-TW" altLang="en-US" sz="1050" dirty="0">
                  <a:solidFill>
                    <a:schemeClr val="tx1"/>
                  </a:solidFill>
                  <a:ea typeface="ＭＳ Ｐゴシック" panose="020B0600070205080204" pitchFamily="50" charset="-128"/>
                  <a:cs typeface="Times New Roman" panose="02020603050405020304" pitchFamily="18" charset="0"/>
                </a:rPr>
                <a:t>和泉市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高石市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泉大津市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忠岡町</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岸和田市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b="1" u="sng" dirty="0">
                  <a:solidFill>
                    <a:schemeClr val="tx1"/>
                  </a:solidFill>
                  <a:ea typeface="ＭＳ Ｐゴシック" panose="020B0600070205080204" pitchFamily="50" charset="-128"/>
                  <a:cs typeface="Times New Roman" panose="02020603050405020304" pitchFamily="18" charset="0"/>
                </a:rPr>
                <a:t>貝塚市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熊取町</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泉佐野市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田尻町</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泉南市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阪南市</a:t>
              </a:r>
              <a:r>
                <a:rPr lang="ja-JP" altLang="en-US" sz="1050" dirty="0">
                  <a:solidFill>
                    <a:schemeClr val="tx1"/>
                  </a:solidFill>
                  <a:ea typeface="ＭＳ Ｐゴシック" panose="020B0600070205080204" pitchFamily="50" charset="-128"/>
                  <a:cs typeface="Times New Roman" panose="02020603050405020304" pitchFamily="18" charset="0"/>
                </a:rPr>
                <a:t>、</a:t>
              </a:r>
              <a:r>
                <a:rPr lang="zh-TW" altLang="en-US" sz="1050" dirty="0">
                  <a:solidFill>
                    <a:schemeClr val="tx1"/>
                  </a:solidFill>
                  <a:ea typeface="ＭＳ Ｐゴシック" panose="020B0600070205080204" pitchFamily="50" charset="-128"/>
                  <a:cs typeface="Times New Roman" panose="02020603050405020304" pitchFamily="18" charset="0"/>
                </a:rPr>
                <a:t>岬町</a:t>
              </a:r>
            </a:p>
          </p:txBody>
        </p:sp>
      </p:grpSp>
      <p:sp>
        <p:nvSpPr>
          <p:cNvPr id="76" name="タイトル 1">
            <a:extLst>
              <a:ext uri="{FF2B5EF4-FFF2-40B4-BE49-F238E27FC236}">
                <a16:creationId xmlns:a16="http://schemas.microsoft.com/office/drawing/2014/main" id="{7A5C3982-F7A9-4560-AA0D-E990B21DB7FD}"/>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２．発達支援拠点の成り立ちと経過</a:t>
            </a:r>
          </a:p>
        </p:txBody>
      </p:sp>
      <p:sp>
        <p:nvSpPr>
          <p:cNvPr id="2" name="スライド番号プレースホルダー 1">
            <a:extLst>
              <a:ext uri="{FF2B5EF4-FFF2-40B4-BE49-F238E27FC236}">
                <a16:creationId xmlns:a16="http://schemas.microsoft.com/office/drawing/2014/main" id="{4C14016D-1F5F-4489-A110-D52DD7402346}"/>
              </a:ext>
            </a:extLst>
          </p:cNvPr>
          <p:cNvSpPr>
            <a:spLocks noGrp="1"/>
          </p:cNvSpPr>
          <p:nvPr>
            <p:ph type="sldNum" sz="quarter" idx="12"/>
          </p:nvPr>
        </p:nvSpPr>
        <p:spPr/>
        <p:txBody>
          <a:bodyPr/>
          <a:lstStyle/>
          <a:p>
            <a:fld id="{BDA3839F-8F31-49AD-9A69-7A194C78B29C}" type="slidenum">
              <a:rPr kumimoji="1" lang="ja-JP" altLang="en-US" sz="1400" b="1" smtClean="0"/>
              <a:t>3</a:t>
            </a:fld>
            <a:endParaRPr kumimoji="1" lang="ja-JP" altLang="en-US" sz="1400" b="1" dirty="0"/>
          </a:p>
        </p:txBody>
      </p:sp>
    </p:spTree>
    <p:extLst>
      <p:ext uri="{BB962C8B-B14F-4D97-AF65-F5344CB8AC3E}">
        <p14:creationId xmlns:p14="http://schemas.microsoft.com/office/powerpoint/2010/main" val="122478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2624E-7993-4164-9737-F86EE7C0B950}"/>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３．機関支援の実績と障がい児通所支援事業所の数の推移</a:t>
            </a:r>
          </a:p>
        </p:txBody>
      </p:sp>
      <p:graphicFrame>
        <p:nvGraphicFramePr>
          <p:cNvPr id="8" name="グラフ 7">
            <a:extLst>
              <a:ext uri="{FF2B5EF4-FFF2-40B4-BE49-F238E27FC236}">
                <a16:creationId xmlns:a16="http://schemas.microsoft.com/office/drawing/2014/main" id="{E43CB3FD-91B6-4537-93EC-9C1AEAFAF02F}"/>
              </a:ext>
            </a:extLst>
          </p:cNvPr>
          <p:cNvGraphicFramePr/>
          <p:nvPr>
            <p:extLst>
              <p:ext uri="{D42A27DB-BD31-4B8C-83A1-F6EECF244321}">
                <p14:modId xmlns:p14="http://schemas.microsoft.com/office/powerpoint/2010/main" val="2377746021"/>
              </p:ext>
            </p:extLst>
          </p:nvPr>
        </p:nvGraphicFramePr>
        <p:xfrm>
          <a:off x="356863" y="1587260"/>
          <a:ext cx="5465966" cy="26067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C4F15AB8-2A96-4DDB-AFDD-3527FAF2A0AD}"/>
              </a:ext>
            </a:extLst>
          </p:cNvPr>
          <p:cNvGraphicFramePr/>
          <p:nvPr>
            <p:extLst>
              <p:ext uri="{D42A27DB-BD31-4B8C-83A1-F6EECF244321}">
                <p14:modId xmlns:p14="http://schemas.microsoft.com/office/powerpoint/2010/main" val="1468716584"/>
              </p:ext>
            </p:extLst>
          </p:nvPr>
        </p:nvGraphicFramePr>
        <p:xfrm>
          <a:off x="356862" y="4271447"/>
          <a:ext cx="5465967" cy="24500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a:extLst>
              <a:ext uri="{FF2B5EF4-FFF2-40B4-BE49-F238E27FC236}">
                <a16:creationId xmlns:a16="http://schemas.microsoft.com/office/drawing/2014/main" id="{3CD2F2B9-25B2-410C-98DD-AB2C7B3A1633}"/>
              </a:ext>
            </a:extLst>
          </p:cNvPr>
          <p:cNvGraphicFramePr/>
          <p:nvPr>
            <p:extLst>
              <p:ext uri="{D42A27DB-BD31-4B8C-83A1-F6EECF244321}">
                <p14:modId xmlns:p14="http://schemas.microsoft.com/office/powerpoint/2010/main" val="499790869"/>
              </p:ext>
            </p:extLst>
          </p:nvPr>
        </p:nvGraphicFramePr>
        <p:xfrm>
          <a:off x="6254150" y="1587260"/>
          <a:ext cx="5580987" cy="4925683"/>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a:extLst>
              <a:ext uri="{FF2B5EF4-FFF2-40B4-BE49-F238E27FC236}">
                <a16:creationId xmlns:a16="http://schemas.microsoft.com/office/drawing/2014/main" id="{2714C3AA-7A8C-43B7-976D-BF5C72474EA1}"/>
              </a:ext>
            </a:extLst>
          </p:cNvPr>
          <p:cNvSpPr txBox="1"/>
          <p:nvPr/>
        </p:nvSpPr>
        <p:spPr>
          <a:xfrm>
            <a:off x="356862" y="667121"/>
            <a:ext cx="11478275" cy="738664"/>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a:t>〇府内の障がい児通所支援事業所は</a:t>
            </a:r>
            <a:r>
              <a:rPr kumimoji="1" lang="en-US" altLang="ja-JP" sz="1400" dirty="0"/>
              <a:t>5</a:t>
            </a:r>
            <a:r>
              <a:rPr kumimoji="1" lang="ja-JP" altLang="en-US" sz="1400" dirty="0"/>
              <a:t>年で</a:t>
            </a:r>
            <a:r>
              <a:rPr lang="en-US" altLang="ja-JP" sz="1400" dirty="0"/>
              <a:t>1,847</a:t>
            </a:r>
            <a:r>
              <a:rPr kumimoji="1" lang="ja-JP" altLang="en-US" sz="1400" dirty="0"/>
              <a:t>事業所増え、約</a:t>
            </a:r>
            <a:r>
              <a:rPr kumimoji="1" lang="en-US" altLang="ja-JP" sz="1400" dirty="0"/>
              <a:t>1.8</a:t>
            </a:r>
            <a:r>
              <a:rPr kumimoji="1" lang="ja-JP" altLang="en-US" sz="1400" dirty="0"/>
              <a:t>倍に増加。</a:t>
            </a:r>
            <a:endParaRPr kumimoji="1" lang="en-US" altLang="ja-JP" sz="1400" dirty="0"/>
          </a:p>
          <a:p>
            <a:r>
              <a:rPr lang="ja-JP" altLang="en-US" sz="1400" dirty="0"/>
              <a:t>〇拠点における機関支援の件数も年々増加しているが、各拠点での機関支援の担い手は原則</a:t>
            </a:r>
            <a:r>
              <a:rPr lang="en-US" altLang="ja-JP" sz="1400" dirty="0"/>
              <a:t>1</a:t>
            </a:r>
            <a:r>
              <a:rPr lang="ja-JP" altLang="en-US" sz="1400" dirty="0"/>
              <a:t>人であり、１か所あたり</a:t>
            </a:r>
            <a:r>
              <a:rPr lang="en-US" altLang="ja-JP" sz="1400" dirty="0"/>
              <a:t>3</a:t>
            </a:r>
            <a:r>
              <a:rPr lang="ja-JP" altLang="en-US" sz="1400" dirty="0"/>
              <a:t>回や</a:t>
            </a:r>
            <a:r>
              <a:rPr lang="en-US" altLang="ja-JP" sz="1400" dirty="0"/>
              <a:t>6</a:t>
            </a:r>
            <a:r>
              <a:rPr lang="ja-JP" altLang="en-US" sz="1400" dirty="0"/>
              <a:t>回など、丁寧で継続的なコンサルテーションを行っているため、容易に支援事業所を増やすことは難しい。</a:t>
            </a:r>
            <a:endParaRPr lang="en-US" altLang="ja-JP" sz="1400" dirty="0"/>
          </a:p>
        </p:txBody>
      </p:sp>
      <p:sp>
        <p:nvSpPr>
          <p:cNvPr id="4" name="スライド番号プレースホルダー 3">
            <a:extLst>
              <a:ext uri="{FF2B5EF4-FFF2-40B4-BE49-F238E27FC236}">
                <a16:creationId xmlns:a16="http://schemas.microsoft.com/office/drawing/2014/main" id="{A228A358-05CC-4DB2-A521-DCE8F2A80612}"/>
              </a:ext>
            </a:extLst>
          </p:cNvPr>
          <p:cNvSpPr>
            <a:spLocks noGrp="1"/>
          </p:cNvSpPr>
          <p:nvPr>
            <p:ph type="sldNum" sz="quarter" idx="12"/>
          </p:nvPr>
        </p:nvSpPr>
        <p:spPr/>
        <p:txBody>
          <a:bodyPr/>
          <a:lstStyle/>
          <a:p>
            <a:fld id="{BDA3839F-8F31-49AD-9A69-7A194C78B29C}" type="slidenum">
              <a:rPr kumimoji="1" lang="ja-JP" altLang="en-US" sz="1400" b="1" smtClean="0"/>
              <a:t>4</a:t>
            </a:fld>
            <a:endParaRPr kumimoji="1" lang="ja-JP" altLang="en-US" sz="1400" b="1" dirty="0"/>
          </a:p>
        </p:txBody>
      </p:sp>
    </p:spTree>
    <p:extLst>
      <p:ext uri="{BB962C8B-B14F-4D97-AF65-F5344CB8AC3E}">
        <p14:creationId xmlns:p14="http://schemas.microsoft.com/office/powerpoint/2010/main" val="1311102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3C6FF4-C60F-4C59-B1B8-51A466F6B775}"/>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４．市町村における発達支援拠点の活用状況　　</a:t>
            </a:r>
            <a:r>
              <a:rPr lang="en-US" altLang="ja-JP" sz="1400" b="1" dirty="0"/>
              <a:t>※</a:t>
            </a:r>
            <a:r>
              <a:rPr lang="ja-JP" altLang="en-US" sz="1400" b="1" dirty="0"/>
              <a:t>令和５年度実施市町村アンケートより</a:t>
            </a:r>
            <a:endParaRPr lang="ja-JP" altLang="en-US" sz="2000" b="1" dirty="0"/>
          </a:p>
        </p:txBody>
      </p:sp>
      <p:sp>
        <p:nvSpPr>
          <p:cNvPr id="12" name="テキスト ボックス 11">
            <a:extLst>
              <a:ext uri="{FF2B5EF4-FFF2-40B4-BE49-F238E27FC236}">
                <a16:creationId xmlns:a16="http://schemas.microsoft.com/office/drawing/2014/main" id="{BDCBA5A3-732F-47E6-AACF-670F822A2515}"/>
              </a:ext>
            </a:extLst>
          </p:cNvPr>
          <p:cNvSpPr txBox="1"/>
          <p:nvPr/>
        </p:nvSpPr>
        <p:spPr>
          <a:xfrm>
            <a:off x="260785" y="660570"/>
            <a:ext cx="11670430" cy="738664"/>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dirty="0"/>
              <a:t>・発達支援拠点の３つの機能（個別専門療育、機関支援、他機関との連携）のうち、個別専門療育は多くの市町村が活用している一方、機関支援については十分に認識されておらず、事業所や学校等の対象機関へしっかり周知されていない。</a:t>
            </a:r>
            <a:endParaRPr lang="en-US" altLang="ja-JP" sz="1400" dirty="0"/>
          </a:p>
          <a:p>
            <a:r>
              <a:rPr kumimoji="1" lang="ja-JP" altLang="en-US" sz="1400" dirty="0"/>
              <a:t>・発達支援拠点の機関支援の認知度が低い</a:t>
            </a:r>
            <a:r>
              <a:rPr lang="ja-JP" altLang="en-US" sz="1400" dirty="0"/>
              <a:t>ため</a:t>
            </a:r>
            <a:r>
              <a:rPr kumimoji="1" lang="ja-JP" altLang="en-US" sz="1400" dirty="0"/>
              <a:t>、機関支援に入る際に役割や位置づけを一から説明</a:t>
            </a:r>
            <a:r>
              <a:rPr lang="ja-JP" altLang="en-US" sz="1400" dirty="0"/>
              <a:t>しなければならないケース</a:t>
            </a:r>
            <a:r>
              <a:rPr kumimoji="1" lang="ja-JP" altLang="en-US" sz="1400" dirty="0"/>
              <a:t>がある。</a:t>
            </a:r>
            <a:endParaRPr kumimoji="1" lang="en-US" altLang="ja-JP" sz="1400" dirty="0"/>
          </a:p>
        </p:txBody>
      </p:sp>
      <p:sp>
        <p:nvSpPr>
          <p:cNvPr id="6" name="スライド番号プレースホルダー 5">
            <a:extLst>
              <a:ext uri="{FF2B5EF4-FFF2-40B4-BE49-F238E27FC236}">
                <a16:creationId xmlns:a16="http://schemas.microsoft.com/office/drawing/2014/main" id="{9FD5DD7E-9E7B-4A6A-A666-FEBB00701A50}"/>
              </a:ext>
            </a:extLst>
          </p:cNvPr>
          <p:cNvSpPr>
            <a:spLocks noGrp="1"/>
          </p:cNvSpPr>
          <p:nvPr>
            <p:ph type="sldNum" sz="quarter" idx="12"/>
          </p:nvPr>
        </p:nvSpPr>
        <p:spPr/>
        <p:txBody>
          <a:bodyPr/>
          <a:lstStyle/>
          <a:p>
            <a:fld id="{BDA3839F-8F31-49AD-9A69-7A194C78B29C}" type="slidenum">
              <a:rPr kumimoji="1" lang="ja-JP" altLang="en-US" sz="1400" b="1" smtClean="0"/>
              <a:t>5</a:t>
            </a:fld>
            <a:endParaRPr kumimoji="1" lang="ja-JP" altLang="en-US" sz="1400" b="1" dirty="0"/>
          </a:p>
        </p:txBody>
      </p:sp>
      <p:graphicFrame>
        <p:nvGraphicFramePr>
          <p:cNvPr id="13" name="グラフ 12">
            <a:extLst>
              <a:ext uri="{FF2B5EF4-FFF2-40B4-BE49-F238E27FC236}">
                <a16:creationId xmlns:a16="http://schemas.microsoft.com/office/drawing/2014/main" id="{ABCF575C-64C4-4510-9B0B-ABE54AF2FE2F}"/>
              </a:ext>
            </a:extLst>
          </p:cNvPr>
          <p:cNvGraphicFramePr/>
          <p:nvPr>
            <p:extLst>
              <p:ext uri="{D42A27DB-BD31-4B8C-83A1-F6EECF244321}">
                <p14:modId xmlns:p14="http://schemas.microsoft.com/office/powerpoint/2010/main" val="955368433"/>
              </p:ext>
            </p:extLst>
          </p:nvPr>
        </p:nvGraphicFramePr>
        <p:xfrm>
          <a:off x="125653" y="1772291"/>
          <a:ext cx="4274458" cy="4053794"/>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a:extLst>
              <a:ext uri="{FF2B5EF4-FFF2-40B4-BE49-F238E27FC236}">
                <a16:creationId xmlns:a16="http://schemas.microsoft.com/office/drawing/2014/main" id="{B42210B8-73C0-4F32-893A-4A90E11A7ABD}"/>
              </a:ext>
            </a:extLst>
          </p:cNvPr>
          <p:cNvSpPr txBox="1"/>
          <p:nvPr/>
        </p:nvSpPr>
        <p:spPr>
          <a:xfrm>
            <a:off x="157772" y="6024557"/>
            <a:ext cx="42816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・児童発達支援センターや学校等からニーズがない　４件</a:t>
            </a:r>
            <a:endParaRPr kumimoji="1" lang="en-US" altLang="ja-JP" sz="1200" dirty="0"/>
          </a:p>
          <a:p>
            <a:r>
              <a:rPr lang="ja-JP" altLang="en-US" sz="1200" dirty="0"/>
              <a:t>・活用方法を把握していない　４件</a:t>
            </a:r>
            <a:endParaRPr lang="en-US" altLang="ja-JP" sz="1200" dirty="0"/>
          </a:p>
          <a:p>
            <a:r>
              <a:rPr kumimoji="1" lang="ja-JP" altLang="en-US" sz="1200" dirty="0"/>
              <a:t>・その他　３件</a:t>
            </a:r>
          </a:p>
        </p:txBody>
      </p:sp>
      <p:cxnSp>
        <p:nvCxnSpPr>
          <p:cNvPr id="18" name="直線矢印コネクタ 17">
            <a:extLst>
              <a:ext uri="{FF2B5EF4-FFF2-40B4-BE49-F238E27FC236}">
                <a16:creationId xmlns:a16="http://schemas.microsoft.com/office/drawing/2014/main" id="{E9C90750-6927-47C2-8B94-6A58B5AB8B25}"/>
              </a:ext>
            </a:extLst>
          </p:cNvPr>
          <p:cNvCxnSpPr>
            <a:cxnSpLocks/>
          </p:cNvCxnSpPr>
          <p:nvPr/>
        </p:nvCxnSpPr>
        <p:spPr>
          <a:xfrm flipH="1">
            <a:off x="1086928" y="4999555"/>
            <a:ext cx="250168" cy="102298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21" name="グラフ 20">
            <a:extLst>
              <a:ext uri="{FF2B5EF4-FFF2-40B4-BE49-F238E27FC236}">
                <a16:creationId xmlns:a16="http://schemas.microsoft.com/office/drawing/2014/main" id="{D0312589-8EF6-43FA-9A24-073EC0F6765F}"/>
              </a:ext>
            </a:extLst>
          </p:cNvPr>
          <p:cNvGraphicFramePr/>
          <p:nvPr>
            <p:extLst>
              <p:ext uri="{D42A27DB-BD31-4B8C-83A1-F6EECF244321}">
                <p14:modId xmlns:p14="http://schemas.microsoft.com/office/powerpoint/2010/main" val="2580233230"/>
              </p:ext>
            </p:extLst>
          </p:nvPr>
        </p:nvGraphicFramePr>
        <p:xfrm>
          <a:off x="4439388" y="1774305"/>
          <a:ext cx="3816092" cy="4053793"/>
        </p:xfrm>
        <a:graphic>
          <a:graphicData uri="http://schemas.openxmlformats.org/drawingml/2006/chart">
            <c:chart xmlns:c="http://schemas.openxmlformats.org/drawingml/2006/chart" xmlns:r="http://schemas.openxmlformats.org/officeDocument/2006/relationships" r:id="rId3"/>
          </a:graphicData>
        </a:graphic>
      </p:graphicFrame>
      <p:sp>
        <p:nvSpPr>
          <p:cNvPr id="22" name="テキスト ボックス 21">
            <a:extLst>
              <a:ext uri="{FF2B5EF4-FFF2-40B4-BE49-F238E27FC236}">
                <a16:creationId xmlns:a16="http://schemas.microsoft.com/office/drawing/2014/main" id="{4D6C0457-F417-40AC-8B8E-1E4B15C3E740}"/>
              </a:ext>
            </a:extLst>
          </p:cNvPr>
          <p:cNvSpPr txBox="1"/>
          <p:nvPr/>
        </p:nvSpPr>
        <p:spPr>
          <a:xfrm>
            <a:off x="6367872" y="3089337"/>
            <a:ext cx="1123788" cy="430887"/>
          </a:xfrm>
          <a:prstGeom prst="rect">
            <a:avLst/>
          </a:prstGeom>
          <a:noFill/>
        </p:spPr>
        <p:txBody>
          <a:bodyPr wrap="square" rtlCol="0">
            <a:spAutoFit/>
          </a:bodyPr>
          <a:lstStyle/>
          <a:p>
            <a:r>
              <a:rPr kumimoji="1" lang="ja-JP" altLang="en-US" sz="1050" dirty="0"/>
              <a:t>児童発達支援センターで実施</a:t>
            </a:r>
          </a:p>
        </p:txBody>
      </p:sp>
      <p:sp>
        <p:nvSpPr>
          <p:cNvPr id="23" name="テキスト ボックス 22">
            <a:extLst>
              <a:ext uri="{FF2B5EF4-FFF2-40B4-BE49-F238E27FC236}">
                <a16:creationId xmlns:a16="http://schemas.microsoft.com/office/drawing/2014/main" id="{9E04E71A-09CF-4E44-BBA0-2C10B18E010D}"/>
              </a:ext>
            </a:extLst>
          </p:cNvPr>
          <p:cNvSpPr txBox="1"/>
          <p:nvPr/>
        </p:nvSpPr>
        <p:spPr>
          <a:xfrm>
            <a:off x="5575849" y="4413975"/>
            <a:ext cx="1561216" cy="276999"/>
          </a:xfrm>
          <a:prstGeom prst="rect">
            <a:avLst/>
          </a:prstGeom>
          <a:noFill/>
        </p:spPr>
        <p:txBody>
          <a:bodyPr wrap="square" rtlCol="0">
            <a:spAutoFit/>
          </a:bodyPr>
          <a:lstStyle/>
          <a:p>
            <a:r>
              <a:rPr kumimoji="1" lang="ja-JP" altLang="en-US" sz="1200" dirty="0"/>
              <a:t>発達支援拠点へ委託</a:t>
            </a:r>
          </a:p>
        </p:txBody>
      </p:sp>
      <p:sp>
        <p:nvSpPr>
          <p:cNvPr id="24" name="テキスト ボックス 23">
            <a:extLst>
              <a:ext uri="{FF2B5EF4-FFF2-40B4-BE49-F238E27FC236}">
                <a16:creationId xmlns:a16="http://schemas.microsoft.com/office/drawing/2014/main" id="{125A5C2F-5092-4FA3-B7A2-B1302CEDE062}"/>
              </a:ext>
            </a:extLst>
          </p:cNvPr>
          <p:cNvSpPr txBox="1"/>
          <p:nvPr/>
        </p:nvSpPr>
        <p:spPr>
          <a:xfrm>
            <a:off x="5297805" y="3167925"/>
            <a:ext cx="859601" cy="430887"/>
          </a:xfrm>
          <a:prstGeom prst="rect">
            <a:avLst/>
          </a:prstGeom>
          <a:noFill/>
        </p:spPr>
        <p:txBody>
          <a:bodyPr wrap="square" rtlCol="0">
            <a:spAutoFit/>
          </a:bodyPr>
          <a:lstStyle/>
          <a:p>
            <a:r>
              <a:rPr kumimoji="1" lang="ja-JP" altLang="en-US" sz="1050" dirty="0"/>
              <a:t>その他の事業所へ委託</a:t>
            </a:r>
          </a:p>
        </p:txBody>
      </p:sp>
      <p:sp>
        <p:nvSpPr>
          <p:cNvPr id="25" name="テキスト ボックス 24">
            <a:extLst>
              <a:ext uri="{FF2B5EF4-FFF2-40B4-BE49-F238E27FC236}">
                <a16:creationId xmlns:a16="http://schemas.microsoft.com/office/drawing/2014/main" id="{5C58A483-23E7-47D4-9E7F-AB1CA338940C}"/>
              </a:ext>
            </a:extLst>
          </p:cNvPr>
          <p:cNvSpPr txBox="1"/>
          <p:nvPr/>
        </p:nvSpPr>
        <p:spPr>
          <a:xfrm>
            <a:off x="4599892" y="2459259"/>
            <a:ext cx="1300941" cy="430887"/>
          </a:xfrm>
          <a:prstGeom prst="rect">
            <a:avLst/>
          </a:prstGeom>
          <a:noFill/>
        </p:spPr>
        <p:txBody>
          <a:bodyPr wrap="square" rtlCol="0">
            <a:spAutoFit/>
          </a:bodyPr>
          <a:lstStyle/>
          <a:p>
            <a:r>
              <a:rPr kumimoji="1" lang="ja-JP" altLang="en-US" sz="1050" dirty="0"/>
              <a:t>その他の事業所で実施（委託なし</a:t>
            </a:r>
            <a:r>
              <a:rPr lang="ja-JP" altLang="en-US" sz="1050" dirty="0"/>
              <a:t>）</a:t>
            </a:r>
            <a:endParaRPr kumimoji="1" lang="en-US" altLang="ja-JP" sz="1050" dirty="0"/>
          </a:p>
        </p:txBody>
      </p:sp>
      <p:sp>
        <p:nvSpPr>
          <p:cNvPr id="26" name="テキスト ボックス 25">
            <a:extLst>
              <a:ext uri="{FF2B5EF4-FFF2-40B4-BE49-F238E27FC236}">
                <a16:creationId xmlns:a16="http://schemas.microsoft.com/office/drawing/2014/main" id="{7ED66DBA-C70C-4413-B374-882626BEE96D}"/>
              </a:ext>
            </a:extLst>
          </p:cNvPr>
          <p:cNvSpPr txBox="1"/>
          <p:nvPr/>
        </p:nvSpPr>
        <p:spPr>
          <a:xfrm>
            <a:off x="5575849" y="2292658"/>
            <a:ext cx="1449238" cy="261610"/>
          </a:xfrm>
          <a:prstGeom prst="rect">
            <a:avLst/>
          </a:prstGeom>
          <a:noFill/>
        </p:spPr>
        <p:txBody>
          <a:bodyPr wrap="square" rtlCol="0">
            <a:spAutoFit/>
          </a:bodyPr>
          <a:lstStyle/>
          <a:p>
            <a:r>
              <a:rPr kumimoji="1" lang="ja-JP" altLang="en-US" sz="1050" dirty="0"/>
              <a:t>その他</a:t>
            </a:r>
            <a:endParaRPr kumimoji="1" lang="en-US" altLang="ja-JP" sz="1050" dirty="0"/>
          </a:p>
        </p:txBody>
      </p:sp>
      <p:sp>
        <p:nvSpPr>
          <p:cNvPr id="27" name="テキスト ボックス 26">
            <a:extLst>
              <a:ext uri="{FF2B5EF4-FFF2-40B4-BE49-F238E27FC236}">
                <a16:creationId xmlns:a16="http://schemas.microsoft.com/office/drawing/2014/main" id="{4D04CF66-CA91-4CA2-8B48-DCFC9FA95E2C}"/>
              </a:ext>
            </a:extLst>
          </p:cNvPr>
          <p:cNvSpPr txBox="1"/>
          <p:nvPr/>
        </p:nvSpPr>
        <p:spPr>
          <a:xfrm>
            <a:off x="6097537" y="2278996"/>
            <a:ext cx="1449238" cy="261610"/>
          </a:xfrm>
          <a:prstGeom prst="rect">
            <a:avLst/>
          </a:prstGeom>
          <a:noFill/>
        </p:spPr>
        <p:txBody>
          <a:bodyPr wrap="square" rtlCol="0">
            <a:spAutoFit/>
          </a:bodyPr>
          <a:lstStyle/>
          <a:p>
            <a:r>
              <a:rPr kumimoji="1" lang="ja-JP" altLang="en-US" sz="1050" dirty="0"/>
              <a:t>確保していない</a:t>
            </a:r>
          </a:p>
        </p:txBody>
      </p:sp>
      <p:graphicFrame>
        <p:nvGraphicFramePr>
          <p:cNvPr id="32" name="グラフ 31">
            <a:extLst>
              <a:ext uri="{FF2B5EF4-FFF2-40B4-BE49-F238E27FC236}">
                <a16:creationId xmlns:a16="http://schemas.microsoft.com/office/drawing/2014/main" id="{AA70458E-E99B-4F18-8BBA-80A9074424AC}"/>
              </a:ext>
            </a:extLst>
          </p:cNvPr>
          <p:cNvGraphicFramePr/>
          <p:nvPr>
            <p:extLst>
              <p:ext uri="{D42A27DB-BD31-4B8C-83A1-F6EECF244321}">
                <p14:modId xmlns:p14="http://schemas.microsoft.com/office/powerpoint/2010/main" val="825567145"/>
              </p:ext>
            </p:extLst>
          </p:nvPr>
        </p:nvGraphicFramePr>
        <p:xfrm>
          <a:off x="8373744" y="1772290"/>
          <a:ext cx="3676720" cy="4053793"/>
        </p:xfrm>
        <a:graphic>
          <a:graphicData uri="http://schemas.openxmlformats.org/drawingml/2006/chart">
            <c:chart xmlns:c="http://schemas.openxmlformats.org/drawingml/2006/chart" xmlns:r="http://schemas.openxmlformats.org/officeDocument/2006/relationships" r:id="rId4"/>
          </a:graphicData>
        </a:graphic>
      </p:graphicFrame>
      <p:sp>
        <p:nvSpPr>
          <p:cNvPr id="33" name="テキスト ボックス 32">
            <a:extLst>
              <a:ext uri="{FF2B5EF4-FFF2-40B4-BE49-F238E27FC236}">
                <a16:creationId xmlns:a16="http://schemas.microsoft.com/office/drawing/2014/main" id="{AF0E03C5-0DB3-4B0F-99D9-79E8E7DAF318}"/>
              </a:ext>
            </a:extLst>
          </p:cNvPr>
          <p:cNvSpPr txBox="1"/>
          <p:nvPr/>
        </p:nvSpPr>
        <p:spPr>
          <a:xfrm>
            <a:off x="10468280" y="3591835"/>
            <a:ext cx="1006666" cy="461665"/>
          </a:xfrm>
          <a:prstGeom prst="rect">
            <a:avLst/>
          </a:prstGeom>
          <a:noFill/>
        </p:spPr>
        <p:txBody>
          <a:bodyPr wrap="square" rtlCol="0">
            <a:spAutoFit/>
          </a:bodyPr>
          <a:lstStyle/>
          <a:p>
            <a:r>
              <a:rPr kumimoji="1" lang="ja-JP" altLang="en-US" sz="1200" dirty="0"/>
              <a:t>事業所へ周知</a:t>
            </a:r>
          </a:p>
        </p:txBody>
      </p:sp>
      <p:sp>
        <p:nvSpPr>
          <p:cNvPr id="34" name="テキスト ボックス 33">
            <a:extLst>
              <a:ext uri="{FF2B5EF4-FFF2-40B4-BE49-F238E27FC236}">
                <a16:creationId xmlns:a16="http://schemas.microsoft.com/office/drawing/2014/main" id="{351876F3-9DC4-449C-AF73-F5DA636EC897}"/>
              </a:ext>
            </a:extLst>
          </p:cNvPr>
          <p:cNvSpPr txBox="1"/>
          <p:nvPr/>
        </p:nvSpPr>
        <p:spPr>
          <a:xfrm>
            <a:off x="10549484" y="4441088"/>
            <a:ext cx="1006666" cy="276999"/>
          </a:xfrm>
          <a:prstGeom prst="rect">
            <a:avLst/>
          </a:prstGeom>
          <a:noFill/>
        </p:spPr>
        <p:txBody>
          <a:bodyPr wrap="square" rtlCol="0">
            <a:spAutoFit/>
          </a:bodyPr>
          <a:lstStyle/>
          <a:p>
            <a:r>
              <a:rPr kumimoji="1" lang="ja-JP" altLang="en-US" sz="1200" dirty="0"/>
              <a:t>学校へ周知</a:t>
            </a:r>
          </a:p>
        </p:txBody>
      </p:sp>
      <p:sp>
        <p:nvSpPr>
          <p:cNvPr id="35" name="テキスト ボックス 34">
            <a:extLst>
              <a:ext uri="{FF2B5EF4-FFF2-40B4-BE49-F238E27FC236}">
                <a16:creationId xmlns:a16="http://schemas.microsoft.com/office/drawing/2014/main" id="{3B92B1AB-8643-4945-869F-F3F327EBC2B0}"/>
              </a:ext>
            </a:extLst>
          </p:cNvPr>
          <p:cNvSpPr txBox="1"/>
          <p:nvPr/>
        </p:nvSpPr>
        <p:spPr>
          <a:xfrm>
            <a:off x="9461614" y="4498249"/>
            <a:ext cx="1006666" cy="461665"/>
          </a:xfrm>
          <a:prstGeom prst="rect">
            <a:avLst/>
          </a:prstGeom>
          <a:noFill/>
        </p:spPr>
        <p:txBody>
          <a:bodyPr wrap="square" rtlCol="0">
            <a:spAutoFit/>
          </a:bodyPr>
          <a:lstStyle/>
          <a:p>
            <a:r>
              <a:rPr kumimoji="1" lang="ja-JP" altLang="en-US" sz="1200" dirty="0"/>
              <a:t>相談時のみ案内</a:t>
            </a:r>
            <a:endParaRPr kumimoji="1" lang="en-US" altLang="ja-JP" sz="1200" dirty="0"/>
          </a:p>
        </p:txBody>
      </p:sp>
      <p:sp>
        <p:nvSpPr>
          <p:cNvPr id="36" name="テキスト ボックス 35">
            <a:extLst>
              <a:ext uri="{FF2B5EF4-FFF2-40B4-BE49-F238E27FC236}">
                <a16:creationId xmlns:a16="http://schemas.microsoft.com/office/drawing/2014/main" id="{D464D0EC-1247-405C-A68A-2965B1EA868C}"/>
              </a:ext>
            </a:extLst>
          </p:cNvPr>
          <p:cNvSpPr txBox="1"/>
          <p:nvPr/>
        </p:nvSpPr>
        <p:spPr>
          <a:xfrm>
            <a:off x="9040683" y="3608750"/>
            <a:ext cx="1006666" cy="461665"/>
          </a:xfrm>
          <a:prstGeom prst="rect">
            <a:avLst/>
          </a:prstGeom>
          <a:noFill/>
        </p:spPr>
        <p:txBody>
          <a:bodyPr wrap="square" rtlCol="0">
            <a:spAutoFit/>
          </a:bodyPr>
          <a:lstStyle/>
          <a:p>
            <a:r>
              <a:rPr kumimoji="1" lang="ja-JP" altLang="en-US" sz="1200" dirty="0"/>
              <a:t>周知していない</a:t>
            </a:r>
          </a:p>
        </p:txBody>
      </p:sp>
    </p:spTree>
    <p:extLst>
      <p:ext uri="{BB962C8B-B14F-4D97-AF65-F5344CB8AC3E}">
        <p14:creationId xmlns:p14="http://schemas.microsoft.com/office/powerpoint/2010/main" val="188049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2A514B9-2601-4607-AB51-F82477011724}"/>
              </a:ext>
            </a:extLst>
          </p:cNvPr>
          <p:cNvSpPr>
            <a:spLocks noGrp="1"/>
          </p:cNvSpPr>
          <p:nvPr>
            <p:ph type="sldNum" sz="quarter" idx="12"/>
          </p:nvPr>
        </p:nvSpPr>
        <p:spPr/>
        <p:txBody>
          <a:bodyPr/>
          <a:lstStyle/>
          <a:p>
            <a:fld id="{BDA3839F-8F31-49AD-9A69-7A194C78B29C}" type="slidenum">
              <a:rPr kumimoji="1" lang="ja-JP" altLang="en-US" sz="1400" b="1" smtClean="0"/>
              <a:t>6</a:t>
            </a:fld>
            <a:endParaRPr kumimoji="1" lang="ja-JP" altLang="en-US" sz="1400" b="1" dirty="0"/>
          </a:p>
        </p:txBody>
      </p:sp>
      <p:sp>
        <p:nvSpPr>
          <p:cNvPr id="3" name="タイトル 1">
            <a:extLst>
              <a:ext uri="{FF2B5EF4-FFF2-40B4-BE49-F238E27FC236}">
                <a16:creationId xmlns:a16="http://schemas.microsoft.com/office/drawing/2014/main" id="{9793E382-3B05-47F9-8572-AC460FCD39D7}"/>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５．障がい児通所支援事業所に対する機関支援や類似する主な取組み</a:t>
            </a:r>
          </a:p>
        </p:txBody>
      </p:sp>
      <p:graphicFrame>
        <p:nvGraphicFramePr>
          <p:cNvPr id="4" name="図表 3">
            <a:extLst>
              <a:ext uri="{FF2B5EF4-FFF2-40B4-BE49-F238E27FC236}">
                <a16:creationId xmlns:a16="http://schemas.microsoft.com/office/drawing/2014/main" id="{34AF720B-157E-448E-8DB6-02E266DF68F5}"/>
              </a:ext>
            </a:extLst>
          </p:cNvPr>
          <p:cNvGraphicFramePr/>
          <p:nvPr>
            <p:extLst>
              <p:ext uri="{D42A27DB-BD31-4B8C-83A1-F6EECF244321}">
                <p14:modId xmlns:p14="http://schemas.microsoft.com/office/powerpoint/2010/main" val="2108159065"/>
              </p:ext>
            </p:extLst>
          </p:nvPr>
        </p:nvGraphicFramePr>
        <p:xfrm>
          <a:off x="1078303" y="1178311"/>
          <a:ext cx="9661584" cy="4970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テキスト ボックス 8">
            <a:extLst>
              <a:ext uri="{FF2B5EF4-FFF2-40B4-BE49-F238E27FC236}">
                <a16:creationId xmlns:a16="http://schemas.microsoft.com/office/drawing/2014/main" id="{EAF3E2FB-4748-4336-8813-C86E9339F0A9}"/>
              </a:ext>
            </a:extLst>
          </p:cNvPr>
          <p:cNvSpPr txBox="1"/>
          <p:nvPr/>
        </p:nvSpPr>
        <p:spPr>
          <a:xfrm>
            <a:off x="4416725" y="6148338"/>
            <a:ext cx="6323162" cy="26161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100" dirty="0"/>
              <a:t>事業所への個別訪問による支援</a:t>
            </a:r>
            <a:endParaRPr lang="en-US" altLang="ja-JP" sz="1100" dirty="0"/>
          </a:p>
        </p:txBody>
      </p:sp>
      <p:sp>
        <p:nvSpPr>
          <p:cNvPr id="11" name="テキスト ボックス 10">
            <a:extLst>
              <a:ext uri="{FF2B5EF4-FFF2-40B4-BE49-F238E27FC236}">
                <a16:creationId xmlns:a16="http://schemas.microsoft.com/office/drawing/2014/main" id="{C74AD065-2918-497C-934D-6F2BD03D730B}"/>
              </a:ext>
            </a:extLst>
          </p:cNvPr>
          <p:cNvSpPr txBox="1"/>
          <p:nvPr/>
        </p:nvSpPr>
        <p:spPr>
          <a:xfrm>
            <a:off x="498894" y="737395"/>
            <a:ext cx="11194211"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a:t>障がい児通所支援事業所は、下記のような制度に基づいて支援手法等に対する助言を受けることが可能。</a:t>
            </a:r>
            <a:endParaRPr kumimoji="1" lang="en-US" altLang="ja-JP" sz="1600" dirty="0"/>
          </a:p>
          <a:p>
            <a:r>
              <a:rPr kumimoji="1" lang="ja-JP" altLang="en-US" sz="1600" dirty="0"/>
              <a:t>中でも発達支援拠点の機関支援は、事業所のニーズに応じ、発達障がいに特化した専門的な助言を行うことができる。</a:t>
            </a:r>
          </a:p>
        </p:txBody>
      </p:sp>
      <p:sp>
        <p:nvSpPr>
          <p:cNvPr id="13" name="テキスト ボックス 12">
            <a:extLst>
              <a:ext uri="{FF2B5EF4-FFF2-40B4-BE49-F238E27FC236}">
                <a16:creationId xmlns:a16="http://schemas.microsoft.com/office/drawing/2014/main" id="{132999B5-93D2-43ED-B863-9B271DD210BE}"/>
              </a:ext>
            </a:extLst>
          </p:cNvPr>
          <p:cNvSpPr txBox="1"/>
          <p:nvPr/>
        </p:nvSpPr>
        <p:spPr>
          <a:xfrm>
            <a:off x="9437298" y="2386012"/>
            <a:ext cx="1302589" cy="276999"/>
          </a:xfrm>
          <a:prstGeom prst="rect">
            <a:avLst/>
          </a:prstGeom>
          <a:noFill/>
        </p:spPr>
        <p:txBody>
          <a:bodyPr wrap="square" rtlCol="0">
            <a:spAutoFit/>
          </a:bodyPr>
          <a:lstStyle/>
          <a:p>
            <a:r>
              <a:rPr kumimoji="1" lang="ja-JP" altLang="en-US" sz="1200" dirty="0">
                <a:solidFill>
                  <a:schemeClr val="bg1"/>
                </a:solidFill>
              </a:rPr>
              <a:t>（府独自事業）</a:t>
            </a:r>
          </a:p>
        </p:txBody>
      </p:sp>
      <p:sp>
        <p:nvSpPr>
          <p:cNvPr id="14" name="テキスト ボックス 13">
            <a:extLst>
              <a:ext uri="{FF2B5EF4-FFF2-40B4-BE49-F238E27FC236}">
                <a16:creationId xmlns:a16="http://schemas.microsoft.com/office/drawing/2014/main" id="{4C8EAF1F-B99A-4FC7-89B0-B48077169B95}"/>
              </a:ext>
            </a:extLst>
          </p:cNvPr>
          <p:cNvSpPr txBox="1"/>
          <p:nvPr/>
        </p:nvSpPr>
        <p:spPr>
          <a:xfrm>
            <a:off x="7755147" y="5757548"/>
            <a:ext cx="2984740" cy="276999"/>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dirty="0"/>
              <a:t>発達障がいに特化</a:t>
            </a:r>
          </a:p>
        </p:txBody>
      </p:sp>
      <p:sp>
        <p:nvSpPr>
          <p:cNvPr id="15" name="テキスト ボックス 14">
            <a:extLst>
              <a:ext uri="{FF2B5EF4-FFF2-40B4-BE49-F238E27FC236}">
                <a16:creationId xmlns:a16="http://schemas.microsoft.com/office/drawing/2014/main" id="{5428EFDE-968B-4922-A402-49716D2A3AF0}"/>
              </a:ext>
            </a:extLst>
          </p:cNvPr>
          <p:cNvSpPr txBox="1"/>
          <p:nvPr/>
        </p:nvSpPr>
        <p:spPr>
          <a:xfrm>
            <a:off x="1078303" y="5742158"/>
            <a:ext cx="6331786" cy="276999"/>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dirty="0"/>
              <a:t>障がい児支援全般が対象</a:t>
            </a:r>
          </a:p>
        </p:txBody>
      </p:sp>
    </p:spTree>
    <p:extLst>
      <p:ext uri="{BB962C8B-B14F-4D97-AF65-F5344CB8AC3E}">
        <p14:creationId xmlns:p14="http://schemas.microsoft.com/office/powerpoint/2010/main" val="361935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2A514B9-2601-4607-AB51-F82477011724}"/>
              </a:ext>
            </a:extLst>
          </p:cNvPr>
          <p:cNvSpPr>
            <a:spLocks noGrp="1"/>
          </p:cNvSpPr>
          <p:nvPr>
            <p:ph type="sldNum" sz="quarter" idx="12"/>
          </p:nvPr>
        </p:nvSpPr>
        <p:spPr/>
        <p:txBody>
          <a:bodyPr/>
          <a:lstStyle/>
          <a:p>
            <a:fld id="{BDA3839F-8F31-49AD-9A69-7A194C78B29C}" type="slidenum">
              <a:rPr kumimoji="1" lang="ja-JP" altLang="en-US" sz="1400" b="1" smtClean="0"/>
              <a:t>7</a:t>
            </a:fld>
            <a:endParaRPr kumimoji="1" lang="ja-JP" altLang="en-US" sz="1400" b="1" dirty="0"/>
          </a:p>
        </p:txBody>
      </p:sp>
      <p:sp>
        <p:nvSpPr>
          <p:cNvPr id="3" name="タイトル 1">
            <a:extLst>
              <a:ext uri="{FF2B5EF4-FFF2-40B4-BE49-F238E27FC236}">
                <a16:creationId xmlns:a16="http://schemas.microsoft.com/office/drawing/2014/main" id="{9793E382-3B05-47F9-8572-AC460FCD39D7}"/>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６．学校に対する機関支援や類似する主な取組み</a:t>
            </a:r>
          </a:p>
        </p:txBody>
      </p:sp>
      <p:graphicFrame>
        <p:nvGraphicFramePr>
          <p:cNvPr id="4" name="図表 3">
            <a:extLst>
              <a:ext uri="{FF2B5EF4-FFF2-40B4-BE49-F238E27FC236}">
                <a16:creationId xmlns:a16="http://schemas.microsoft.com/office/drawing/2014/main" id="{34AF720B-157E-448E-8DB6-02E266DF68F5}"/>
              </a:ext>
            </a:extLst>
          </p:cNvPr>
          <p:cNvGraphicFramePr/>
          <p:nvPr>
            <p:extLst>
              <p:ext uri="{D42A27DB-BD31-4B8C-83A1-F6EECF244321}">
                <p14:modId xmlns:p14="http://schemas.microsoft.com/office/powerpoint/2010/main" val="1498953333"/>
              </p:ext>
            </p:extLst>
          </p:nvPr>
        </p:nvGraphicFramePr>
        <p:xfrm>
          <a:off x="399692" y="943986"/>
          <a:ext cx="11457316" cy="4970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テキスト ボックス 8">
            <a:extLst>
              <a:ext uri="{FF2B5EF4-FFF2-40B4-BE49-F238E27FC236}">
                <a16:creationId xmlns:a16="http://schemas.microsoft.com/office/drawing/2014/main" id="{EAF3E2FB-4748-4336-8813-C86E9339F0A9}"/>
              </a:ext>
            </a:extLst>
          </p:cNvPr>
          <p:cNvSpPr txBox="1"/>
          <p:nvPr/>
        </p:nvSpPr>
        <p:spPr>
          <a:xfrm>
            <a:off x="3372928" y="5914014"/>
            <a:ext cx="8570345" cy="26161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100" dirty="0"/>
              <a:t>学校のニーズに基づいて利用可能</a:t>
            </a:r>
            <a:endParaRPr lang="en-US" altLang="ja-JP" sz="1100" dirty="0"/>
          </a:p>
        </p:txBody>
      </p:sp>
      <p:sp>
        <p:nvSpPr>
          <p:cNvPr id="11" name="テキスト ボックス 10">
            <a:extLst>
              <a:ext uri="{FF2B5EF4-FFF2-40B4-BE49-F238E27FC236}">
                <a16:creationId xmlns:a16="http://schemas.microsoft.com/office/drawing/2014/main" id="{C74AD065-2918-497C-934D-6F2BD03D730B}"/>
              </a:ext>
            </a:extLst>
          </p:cNvPr>
          <p:cNvSpPr txBox="1"/>
          <p:nvPr/>
        </p:nvSpPr>
        <p:spPr>
          <a:xfrm>
            <a:off x="388908" y="640081"/>
            <a:ext cx="11478883"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a:t>学校は、下記のような制度に基づいて障がい児の支援手法等に対する助言を受けることが可能。</a:t>
            </a:r>
            <a:endParaRPr kumimoji="1" lang="en-US" altLang="ja-JP" sz="1600" dirty="0"/>
          </a:p>
          <a:p>
            <a:r>
              <a:rPr lang="ja-JP" altLang="en-US" sz="1600" dirty="0"/>
              <a:t>発達支援拠点の機関支援は、福祉専門職の立場から、学校の訪問、見学受入れ等により専門的な助言を行っている。</a:t>
            </a:r>
            <a:endParaRPr kumimoji="1" lang="ja-JP" altLang="en-US" sz="1600" dirty="0"/>
          </a:p>
        </p:txBody>
      </p:sp>
      <p:sp>
        <p:nvSpPr>
          <p:cNvPr id="13" name="テキスト ボックス 12">
            <a:extLst>
              <a:ext uri="{FF2B5EF4-FFF2-40B4-BE49-F238E27FC236}">
                <a16:creationId xmlns:a16="http://schemas.microsoft.com/office/drawing/2014/main" id="{132999B5-93D2-43ED-B863-9B271DD210BE}"/>
              </a:ext>
            </a:extLst>
          </p:cNvPr>
          <p:cNvSpPr txBox="1"/>
          <p:nvPr/>
        </p:nvSpPr>
        <p:spPr>
          <a:xfrm>
            <a:off x="10565202" y="2145039"/>
            <a:ext cx="1302589" cy="261610"/>
          </a:xfrm>
          <a:prstGeom prst="rect">
            <a:avLst/>
          </a:prstGeom>
          <a:noFill/>
        </p:spPr>
        <p:txBody>
          <a:bodyPr wrap="square" rtlCol="0">
            <a:spAutoFit/>
          </a:bodyPr>
          <a:lstStyle/>
          <a:p>
            <a:r>
              <a:rPr kumimoji="1" lang="ja-JP" altLang="en-US" sz="1100" dirty="0">
                <a:solidFill>
                  <a:schemeClr val="bg1"/>
                </a:solidFill>
              </a:rPr>
              <a:t>（府独自事業）</a:t>
            </a:r>
          </a:p>
        </p:txBody>
      </p:sp>
      <p:sp>
        <p:nvSpPr>
          <p:cNvPr id="14" name="テキスト ボックス 13">
            <a:extLst>
              <a:ext uri="{FF2B5EF4-FFF2-40B4-BE49-F238E27FC236}">
                <a16:creationId xmlns:a16="http://schemas.microsoft.com/office/drawing/2014/main" id="{4C8EAF1F-B99A-4FC7-89B0-B48077169B95}"/>
              </a:ext>
            </a:extLst>
          </p:cNvPr>
          <p:cNvSpPr txBox="1"/>
          <p:nvPr/>
        </p:nvSpPr>
        <p:spPr>
          <a:xfrm>
            <a:off x="9264770" y="5514571"/>
            <a:ext cx="2592238" cy="276999"/>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dirty="0"/>
              <a:t>発達障がいに特化</a:t>
            </a:r>
          </a:p>
        </p:txBody>
      </p:sp>
      <p:sp>
        <p:nvSpPr>
          <p:cNvPr id="15" name="テキスト ボックス 14">
            <a:extLst>
              <a:ext uri="{FF2B5EF4-FFF2-40B4-BE49-F238E27FC236}">
                <a16:creationId xmlns:a16="http://schemas.microsoft.com/office/drawing/2014/main" id="{5428EFDE-968B-4922-A402-49716D2A3AF0}"/>
              </a:ext>
            </a:extLst>
          </p:cNvPr>
          <p:cNvSpPr txBox="1"/>
          <p:nvPr/>
        </p:nvSpPr>
        <p:spPr>
          <a:xfrm>
            <a:off x="399692" y="5527657"/>
            <a:ext cx="8485516" cy="276999"/>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dirty="0"/>
              <a:t>障がい児支援全般が対象</a:t>
            </a:r>
          </a:p>
        </p:txBody>
      </p:sp>
      <p:sp>
        <p:nvSpPr>
          <p:cNvPr id="16" name="テキスト ボックス 15">
            <a:extLst>
              <a:ext uri="{FF2B5EF4-FFF2-40B4-BE49-F238E27FC236}">
                <a16:creationId xmlns:a16="http://schemas.microsoft.com/office/drawing/2014/main" id="{706C8874-3C0E-40AC-A94E-181D7DA1AA72}"/>
              </a:ext>
            </a:extLst>
          </p:cNvPr>
          <p:cNvSpPr txBox="1"/>
          <p:nvPr/>
        </p:nvSpPr>
        <p:spPr>
          <a:xfrm rot="10800000" flipV="1">
            <a:off x="388906" y="5921708"/>
            <a:ext cx="2638965" cy="253916"/>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050" dirty="0"/>
              <a:t>保護者のニーズに基づいて利用</a:t>
            </a:r>
            <a:endParaRPr lang="en-US" altLang="ja-JP" sz="1050" dirty="0"/>
          </a:p>
        </p:txBody>
      </p:sp>
    </p:spTree>
    <p:extLst>
      <p:ext uri="{BB962C8B-B14F-4D97-AF65-F5344CB8AC3E}">
        <p14:creationId xmlns:p14="http://schemas.microsoft.com/office/powerpoint/2010/main" val="217988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990902F-F9BE-48CD-949D-90CCC97136B0}"/>
              </a:ext>
            </a:extLst>
          </p:cNvPr>
          <p:cNvSpPr>
            <a:spLocks noGrp="1"/>
          </p:cNvSpPr>
          <p:nvPr>
            <p:ph type="sldNum" sz="quarter" idx="12"/>
          </p:nvPr>
        </p:nvSpPr>
        <p:spPr/>
        <p:txBody>
          <a:bodyPr/>
          <a:lstStyle/>
          <a:p>
            <a:fld id="{BDA3839F-8F31-49AD-9A69-7A194C78B29C}" type="slidenum">
              <a:rPr kumimoji="1" lang="ja-JP" altLang="en-US" sz="1400" b="1" smtClean="0"/>
              <a:t>8</a:t>
            </a:fld>
            <a:endParaRPr kumimoji="1" lang="ja-JP" altLang="en-US" sz="1400" b="1" dirty="0"/>
          </a:p>
        </p:txBody>
      </p:sp>
      <p:sp>
        <p:nvSpPr>
          <p:cNvPr id="3" name="タイトル 1">
            <a:extLst>
              <a:ext uri="{FF2B5EF4-FFF2-40B4-BE49-F238E27FC236}">
                <a16:creationId xmlns:a16="http://schemas.microsoft.com/office/drawing/2014/main" id="{014474CA-69D8-4971-93B0-86FEC2153022}"/>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７．発達支援拠点のあり方の方向性</a:t>
            </a:r>
          </a:p>
        </p:txBody>
      </p:sp>
      <p:sp>
        <p:nvSpPr>
          <p:cNvPr id="7" name="フリーフォーム: 図形 6">
            <a:extLst>
              <a:ext uri="{FF2B5EF4-FFF2-40B4-BE49-F238E27FC236}">
                <a16:creationId xmlns:a16="http://schemas.microsoft.com/office/drawing/2014/main" id="{23DFA719-391F-435A-B032-8A033693AFB9}"/>
              </a:ext>
            </a:extLst>
          </p:cNvPr>
          <p:cNvSpPr/>
          <p:nvPr/>
        </p:nvSpPr>
        <p:spPr>
          <a:xfrm>
            <a:off x="505708" y="1063129"/>
            <a:ext cx="11096819" cy="1709923"/>
          </a:xfrm>
          <a:custGeom>
            <a:avLst/>
            <a:gdLst>
              <a:gd name="connsiteX0" fmla="*/ 0 w 10523269"/>
              <a:gd name="connsiteY0" fmla="*/ 0 h 2006550"/>
              <a:gd name="connsiteX1" fmla="*/ 10523269 w 10523269"/>
              <a:gd name="connsiteY1" fmla="*/ 0 h 2006550"/>
              <a:gd name="connsiteX2" fmla="*/ 10523269 w 10523269"/>
              <a:gd name="connsiteY2" fmla="*/ 2006550 h 2006550"/>
              <a:gd name="connsiteX3" fmla="*/ 0 w 10523269"/>
              <a:gd name="connsiteY3" fmla="*/ 2006550 h 2006550"/>
              <a:gd name="connsiteX4" fmla="*/ 0 w 10523269"/>
              <a:gd name="connsiteY4" fmla="*/ 0 h 20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3269" h="2006550">
                <a:moveTo>
                  <a:pt x="0" y="0"/>
                </a:moveTo>
                <a:lnTo>
                  <a:pt x="10523269" y="0"/>
                </a:lnTo>
                <a:lnTo>
                  <a:pt x="10523269" y="2006550"/>
                </a:lnTo>
                <a:lnTo>
                  <a:pt x="0" y="200655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0000" tIns="270764" rIns="180000" bIns="92456" numCol="1" spcCol="1270" anchor="t" anchorCtr="0">
            <a:noAutofit/>
          </a:bodyPr>
          <a:lstStyle/>
          <a:p>
            <a:pPr marL="180975" lvl="1" indent="-180975" algn="l" defTabSz="533400">
              <a:lnSpc>
                <a:spcPct val="90000"/>
              </a:lnSpc>
              <a:spcBef>
                <a:spcPct val="0"/>
              </a:spcBef>
              <a:spcAft>
                <a:spcPct val="15000"/>
              </a:spcAft>
            </a:pPr>
            <a:r>
              <a:rPr kumimoji="1" lang="ja-JP" altLang="en-US" sz="1300" kern="1200" dirty="0"/>
              <a:t>・拠点は設立当初から実施している個別専門療育と、その専門性を活かして先駆的に実施している機関支援のノウハウが蓄積されている</a:t>
            </a:r>
            <a:endParaRPr kumimoji="1" lang="en-US" altLang="ja-JP" sz="1300" kern="1200" dirty="0"/>
          </a:p>
          <a:p>
            <a:pPr marL="180975" lvl="1" indent="-180975" algn="l" defTabSz="533400">
              <a:lnSpc>
                <a:spcPct val="90000"/>
              </a:lnSpc>
              <a:spcBef>
                <a:spcPct val="0"/>
              </a:spcBef>
              <a:spcAft>
                <a:spcPct val="15000"/>
              </a:spcAft>
            </a:pPr>
            <a:r>
              <a:rPr kumimoji="1" lang="ja-JP" altLang="en-US" sz="1300" kern="1200" dirty="0"/>
              <a:t>・増加する事業所の支援の質の向上に向け、発達障がいに関する</a:t>
            </a:r>
            <a:r>
              <a:rPr kumimoji="1" lang="ja-JP" altLang="en-US" sz="1300" kern="1200" dirty="0">
                <a:solidFill>
                  <a:schemeClr val="tx1"/>
                </a:solidFill>
              </a:rPr>
              <a:t>専門性の高い支援手法を発揮した</a:t>
            </a:r>
            <a:r>
              <a:rPr kumimoji="1" lang="ja-JP" altLang="en-US" sz="1300" kern="1200" dirty="0"/>
              <a:t>取組みは引き続き必要（</a:t>
            </a:r>
            <a:r>
              <a:rPr kumimoji="1" lang="en-US" altLang="ja-JP" sz="1300" kern="1200" dirty="0"/>
              <a:t>※</a:t>
            </a:r>
            <a:r>
              <a:rPr kumimoji="1" lang="ja-JP" altLang="en-US" sz="1300" kern="1200" dirty="0"/>
              <a:t>１）</a:t>
            </a:r>
          </a:p>
          <a:p>
            <a:pPr marL="180975" lvl="1" indent="-180975" defTabSz="533400">
              <a:lnSpc>
                <a:spcPct val="90000"/>
              </a:lnSpc>
              <a:spcBef>
                <a:spcPct val="0"/>
              </a:spcBef>
              <a:spcAft>
                <a:spcPct val="15000"/>
              </a:spcAft>
            </a:pPr>
            <a:r>
              <a:rPr kumimoji="1" lang="ja-JP" altLang="en-US" sz="1300" kern="1200" dirty="0"/>
              <a:t>・福祉と教育が、発達障がいの特性に応じて、共通の理解に基づき連携して一貫した支援を行うことや、障がい特性のアセスメントや環境の調整に取り組むなど行動上の課題を誘発させない支援を提供していくことが重要であるため、学校のニーズに応じて、専門性を活かし在籍する発達障がい児を支援する仕組みは今後も</a:t>
            </a:r>
            <a:r>
              <a:rPr lang="ja-JP" altLang="en-US" sz="1300" dirty="0"/>
              <a:t>重要</a:t>
            </a:r>
            <a:endParaRPr lang="en-US" altLang="ja-JP" sz="1300" dirty="0"/>
          </a:p>
          <a:p>
            <a:pPr marL="180975" lvl="1" indent="-180975" defTabSz="533400">
              <a:lnSpc>
                <a:spcPct val="90000"/>
              </a:lnSpc>
              <a:spcBef>
                <a:spcPct val="0"/>
              </a:spcBef>
              <a:spcAft>
                <a:spcPct val="15000"/>
              </a:spcAft>
            </a:pPr>
            <a:r>
              <a:rPr kumimoji="1" lang="ja-JP" altLang="en-US" sz="1300" kern="1200" dirty="0"/>
              <a:t>・児童発達支援センターを中心とした市町村の障がい児支援の体制を整備する上で、専門性の高い関係機関との連携が必要であることから、発達障がい児支援の専門性を有する拠点を活用することが重要</a:t>
            </a:r>
          </a:p>
        </p:txBody>
      </p:sp>
      <p:sp>
        <p:nvSpPr>
          <p:cNvPr id="8" name="フリーフォーム: 図形 7">
            <a:extLst>
              <a:ext uri="{FF2B5EF4-FFF2-40B4-BE49-F238E27FC236}">
                <a16:creationId xmlns:a16="http://schemas.microsoft.com/office/drawing/2014/main" id="{1881921F-931C-4499-8FCF-95A4AE43B00F}"/>
              </a:ext>
            </a:extLst>
          </p:cNvPr>
          <p:cNvSpPr/>
          <p:nvPr/>
        </p:nvSpPr>
        <p:spPr>
          <a:xfrm>
            <a:off x="505709" y="748526"/>
            <a:ext cx="10089872" cy="502569"/>
          </a:xfrm>
          <a:custGeom>
            <a:avLst/>
            <a:gdLst>
              <a:gd name="connsiteX0" fmla="*/ 0 w 9227307"/>
              <a:gd name="connsiteY0" fmla="*/ 77905 h 467423"/>
              <a:gd name="connsiteX1" fmla="*/ 77905 w 9227307"/>
              <a:gd name="connsiteY1" fmla="*/ 0 h 467423"/>
              <a:gd name="connsiteX2" fmla="*/ 9149402 w 9227307"/>
              <a:gd name="connsiteY2" fmla="*/ 0 h 467423"/>
              <a:gd name="connsiteX3" fmla="*/ 9227307 w 9227307"/>
              <a:gd name="connsiteY3" fmla="*/ 77905 h 467423"/>
              <a:gd name="connsiteX4" fmla="*/ 9227307 w 9227307"/>
              <a:gd name="connsiteY4" fmla="*/ 389518 h 467423"/>
              <a:gd name="connsiteX5" fmla="*/ 9149402 w 9227307"/>
              <a:gd name="connsiteY5" fmla="*/ 467423 h 467423"/>
              <a:gd name="connsiteX6" fmla="*/ 77905 w 9227307"/>
              <a:gd name="connsiteY6" fmla="*/ 467423 h 467423"/>
              <a:gd name="connsiteX7" fmla="*/ 0 w 9227307"/>
              <a:gd name="connsiteY7" fmla="*/ 389518 h 467423"/>
              <a:gd name="connsiteX8" fmla="*/ 0 w 9227307"/>
              <a:gd name="connsiteY8" fmla="*/ 77905 h 46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7307" h="467423">
                <a:moveTo>
                  <a:pt x="0" y="77905"/>
                </a:moveTo>
                <a:cubicBezTo>
                  <a:pt x="0" y="34879"/>
                  <a:pt x="34879" y="0"/>
                  <a:pt x="77905" y="0"/>
                </a:cubicBezTo>
                <a:lnTo>
                  <a:pt x="9149402" y="0"/>
                </a:lnTo>
                <a:cubicBezTo>
                  <a:pt x="9192428" y="0"/>
                  <a:pt x="9227307" y="34879"/>
                  <a:pt x="9227307" y="77905"/>
                </a:cubicBezTo>
                <a:lnTo>
                  <a:pt x="9227307" y="389518"/>
                </a:lnTo>
                <a:cubicBezTo>
                  <a:pt x="9227307" y="432544"/>
                  <a:pt x="9192428" y="467423"/>
                  <a:pt x="9149402" y="467423"/>
                </a:cubicBezTo>
                <a:lnTo>
                  <a:pt x="77905" y="467423"/>
                </a:lnTo>
                <a:cubicBezTo>
                  <a:pt x="34879" y="467423"/>
                  <a:pt x="0" y="432544"/>
                  <a:pt x="0" y="389518"/>
                </a:cubicBezTo>
                <a:lnTo>
                  <a:pt x="0" y="7790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2818" tIns="22818" rIns="22818" bIns="22818"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t>蓄積された専門性を活かした地域支援体制の整備・構築に貢献する</a:t>
            </a:r>
          </a:p>
        </p:txBody>
      </p:sp>
      <p:sp>
        <p:nvSpPr>
          <p:cNvPr id="9" name="フリーフォーム: 図形 8">
            <a:extLst>
              <a:ext uri="{FF2B5EF4-FFF2-40B4-BE49-F238E27FC236}">
                <a16:creationId xmlns:a16="http://schemas.microsoft.com/office/drawing/2014/main" id="{B44C2453-BD98-4469-A43F-05435F929854}"/>
              </a:ext>
            </a:extLst>
          </p:cNvPr>
          <p:cNvSpPr/>
          <p:nvPr/>
        </p:nvSpPr>
        <p:spPr>
          <a:xfrm>
            <a:off x="505708" y="3222346"/>
            <a:ext cx="11096819" cy="739351"/>
          </a:xfrm>
          <a:custGeom>
            <a:avLst/>
            <a:gdLst>
              <a:gd name="connsiteX0" fmla="*/ 0 w 10523269"/>
              <a:gd name="connsiteY0" fmla="*/ 0 h 327600"/>
              <a:gd name="connsiteX1" fmla="*/ 10523269 w 10523269"/>
              <a:gd name="connsiteY1" fmla="*/ 0 h 327600"/>
              <a:gd name="connsiteX2" fmla="*/ 10523269 w 10523269"/>
              <a:gd name="connsiteY2" fmla="*/ 327600 h 327600"/>
              <a:gd name="connsiteX3" fmla="*/ 0 w 10523269"/>
              <a:gd name="connsiteY3" fmla="*/ 327600 h 327600"/>
              <a:gd name="connsiteX4" fmla="*/ 0 w 10523269"/>
              <a:gd name="connsiteY4" fmla="*/ 0 h 32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3269" h="327600">
                <a:moveTo>
                  <a:pt x="0" y="0"/>
                </a:moveTo>
                <a:lnTo>
                  <a:pt x="10523269" y="0"/>
                </a:lnTo>
                <a:lnTo>
                  <a:pt x="10523269" y="327600"/>
                </a:lnTo>
                <a:lnTo>
                  <a:pt x="0" y="327600"/>
                </a:lnTo>
                <a:lnTo>
                  <a:pt x="0" y="0"/>
                </a:lnTo>
                <a:close/>
              </a:path>
            </a:pathLst>
          </a:custGeom>
        </p:spPr>
        <p:style>
          <a:lnRef idx="2">
            <a:schemeClr val="accent2">
              <a:hueOff val="-485121"/>
              <a:satOff val="-27976"/>
              <a:lumOff val="28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0000" tIns="270764" rIns="180000" bIns="92456" numCol="1" spcCol="1270" anchor="t" anchorCtr="0">
            <a:noAutofit/>
          </a:bodyPr>
          <a:lstStyle/>
          <a:p>
            <a:pPr marL="0" lvl="1" algn="l" defTabSz="577850">
              <a:lnSpc>
                <a:spcPct val="90000"/>
              </a:lnSpc>
              <a:spcBef>
                <a:spcPct val="0"/>
              </a:spcBef>
              <a:spcAft>
                <a:spcPct val="15000"/>
              </a:spcAft>
            </a:pPr>
            <a:r>
              <a:rPr kumimoji="1" lang="ja-JP" altLang="en-US" sz="1300" kern="1200" dirty="0"/>
              <a:t>・発達障がい支援の専門機関として市町村等との連携強化を推進するため、発達障害者支援法に基づく発達障がい者支援センターとして位置づけ、名実とも発達障がいの専門支援機関として明確化</a:t>
            </a:r>
          </a:p>
        </p:txBody>
      </p:sp>
      <p:sp>
        <p:nvSpPr>
          <p:cNvPr id="10" name="フリーフォーム: 図形 9">
            <a:extLst>
              <a:ext uri="{FF2B5EF4-FFF2-40B4-BE49-F238E27FC236}">
                <a16:creationId xmlns:a16="http://schemas.microsoft.com/office/drawing/2014/main" id="{454D7B64-2F03-4752-BF93-FCFBE0E4C8BD}"/>
              </a:ext>
            </a:extLst>
          </p:cNvPr>
          <p:cNvSpPr/>
          <p:nvPr/>
        </p:nvSpPr>
        <p:spPr>
          <a:xfrm>
            <a:off x="505709" y="2904276"/>
            <a:ext cx="10089872" cy="478805"/>
          </a:xfrm>
          <a:custGeom>
            <a:avLst/>
            <a:gdLst>
              <a:gd name="connsiteX0" fmla="*/ 0 w 9336549"/>
              <a:gd name="connsiteY0" fmla="*/ 84505 h 507019"/>
              <a:gd name="connsiteX1" fmla="*/ 84505 w 9336549"/>
              <a:gd name="connsiteY1" fmla="*/ 0 h 507019"/>
              <a:gd name="connsiteX2" fmla="*/ 9252044 w 9336549"/>
              <a:gd name="connsiteY2" fmla="*/ 0 h 507019"/>
              <a:gd name="connsiteX3" fmla="*/ 9336549 w 9336549"/>
              <a:gd name="connsiteY3" fmla="*/ 84505 h 507019"/>
              <a:gd name="connsiteX4" fmla="*/ 9336549 w 9336549"/>
              <a:gd name="connsiteY4" fmla="*/ 422514 h 507019"/>
              <a:gd name="connsiteX5" fmla="*/ 9252044 w 9336549"/>
              <a:gd name="connsiteY5" fmla="*/ 507019 h 507019"/>
              <a:gd name="connsiteX6" fmla="*/ 84505 w 9336549"/>
              <a:gd name="connsiteY6" fmla="*/ 507019 h 507019"/>
              <a:gd name="connsiteX7" fmla="*/ 0 w 9336549"/>
              <a:gd name="connsiteY7" fmla="*/ 422514 h 507019"/>
              <a:gd name="connsiteX8" fmla="*/ 0 w 9336549"/>
              <a:gd name="connsiteY8" fmla="*/ 84505 h 50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6549" h="507019">
                <a:moveTo>
                  <a:pt x="0" y="84505"/>
                </a:moveTo>
                <a:cubicBezTo>
                  <a:pt x="0" y="37834"/>
                  <a:pt x="37834" y="0"/>
                  <a:pt x="84505" y="0"/>
                </a:cubicBezTo>
                <a:lnTo>
                  <a:pt x="9252044" y="0"/>
                </a:lnTo>
                <a:cubicBezTo>
                  <a:pt x="9298715" y="0"/>
                  <a:pt x="9336549" y="37834"/>
                  <a:pt x="9336549" y="84505"/>
                </a:cubicBezTo>
                <a:lnTo>
                  <a:pt x="9336549" y="422514"/>
                </a:lnTo>
                <a:cubicBezTo>
                  <a:pt x="9336549" y="469185"/>
                  <a:pt x="9298715" y="507019"/>
                  <a:pt x="9252044" y="507019"/>
                </a:cubicBezTo>
                <a:lnTo>
                  <a:pt x="84505" y="507019"/>
                </a:lnTo>
                <a:cubicBezTo>
                  <a:pt x="37834" y="507019"/>
                  <a:pt x="0" y="469185"/>
                  <a:pt x="0" y="422514"/>
                </a:cubicBezTo>
                <a:lnTo>
                  <a:pt x="0" y="84505"/>
                </a:lnTo>
                <a:close/>
              </a:path>
            </a:pathLst>
          </a:custGeom>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spcFirstLastPara="0" vert="horz" wrap="square" lIns="303179" tIns="24751" rIns="303179" bIns="24751"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t>発達障がいの専門支援機関としての位置付けを明確化する</a:t>
            </a:r>
          </a:p>
        </p:txBody>
      </p:sp>
      <p:sp>
        <p:nvSpPr>
          <p:cNvPr id="13" name="フリーフォーム: 図形 12">
            <a:extLst>
              <a:ext uri="{FF2B5EF4-FFF2-40B4-BE49-F238E27FC236}">
                <a16:creationId xmlns:a16="http://schemas.microsoft.com/office/drawing/2014/main" id="{86BC1359-0E1B-4164-B241-B1982498FB52}"/>
              </a:ext>
            </a:extLst>
          </p:cNvPr>
          <p:cNvSpPr/>
          <p:nvPr/>
        </p:nvSpPr>
        <p:spPr>
          <a:xfrm>
            <a:off x="505710" y="4551956"/>
            <a:ext cx="11096818" cy="1242914"/>
          </a:xfrm>
          <a:custGeom>
            <a:avLst/>
            <a:gdLst>
              <a:gd name="connsiteX0" fmla="*/ 0 w 10523269"/>
              <a:gd name="connsiteY0" fmla="*/ 0 h 921375"/>
              <a:gd name="connsiteX1" fmla="*/ 10523269 w 10523269"/>
              <a:gd name="connsiteY1" fmla="*/ 0 h 921375"/>
              <a:gd name="connsiteX2" fmla="*/ 10523269 w 10523269"/>
              <a:gd name="connsiteY2" fmla="*/ 921375 h 921375"/>
              <a:gd name="connsiteX3" fmla="*/ 0 w 10523269"/>
              <a:gd name="connsiteY3" fmla="*/ 921375 h 921375"/>
              <a:gd name="connsiteX4" fmla="*/ 0 w 10523269"/>
              <a:gd name="connsiteY4" fmla="*/ 0 h 92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3269" h="921375">
                <a:moveTo>
                  <a:pt x="0" y="0"/>
                </a:moveTo>
                <a:lnTo>
                  <a:pt x="10523269" y="0"/>
                </a:lnTo>
                <a:lnTo>
                  <a:pt x="10523269" y="921375"/>
                </a:lnTo>
                <a:lnTo>
                  <a:pt x="0" y="921375"/>
                </a:lnTo>
                <a:lnTo>
                  <a:pt x="0" y="0"/>
                </a:lnTo>
                <a:close/>
              </a:path>
            </a:pathLst>
          </a:custGeom>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0000" tIns="270764" rIns="180000" bIns="92456" numCol="1" spcCol="1270" anchor="t" anchorCtr="0">
            <a:noAutofit/>
          </a:bodyPr>
          <a:lstStyle/>
          <a:p>
            <a:pPr marL="0" lvl="1" defTabSz="577850">
              <a:lnSpc>
                <a:spcPct val="90000"/>
              </a:lnSpc>
              <a:spcBef>
                <a:spcPct val="0"/>
              </a:spcBef>
              <a:spcAft>
                <a:spcPct val="15000"/>
              </a:spcAft>
            </a:pPr>
            <a:r>
              <a:rPr kumimoji="1" lang="ja-JP" altLang="en-US" sz="1300" kern="1200" dirty="0"/>
              <a:t>・発達支援から就労支援をはじめとするライフステージを通じた</a:t>
            </a:r>
            <a:r>
              <a:rPr lang="ja-JP" altLang="en-US" sz="1300" dirty="0"/>
              <a:t>多岐にわたる課題や多様化・複雑化した支援ニーズに、専門的知見と多分野の関係機関等と連携して対応する</a:t>
            </a:r>
            <a:r>
              <a:rPr kumimoji="1" lang="ja-JP" altLang="en-US" sz="1300" kern="1200" dirty="0"/>
              <a:t>アクトおおさかは、そのノウハウ等を活かして市町村の支援体制整備を支援している</a:t>
            </a:r>
            <a:endParaRPr kumimoji="1" lang="en-US" altLang="ja-JP" sz="1300" kern="1200" dirty="0"/>
          </a:p>
          <a:p>
            <a:pPr marL="0" lvl="1" algn="l" defTabSz="577850">
              <a:lnSpc>
                <a:spcPct val="90000"/>
              </a:lnSpc>
              <a:spcBef>
                <a:spcPct val="0"/>
              </a:spcBef>
              <a:spcAft>
                <a:spcPct val="15000"/>
              </a:spcAft>
            </a:pPr>
            <a:r>
              <a:rPr kumimoji="1" lang="ja-JP" altLang="en-US" sz="1300" kern="1200" dirty="0"/>
              <a:t>・地域全体の支援力の底上げのためには、個別の事業所・学校に対する支援の質向上の取組と、地域ごとの社会資源や体制整備の方針を踏まえた面的なアプローチが連動することが重要</a:t>
            </a:r>
            <a:endParaRPr kumimoji="1" lang="en-US" altLang="ja-JP" sz="1300" kern="1200" dirty="0"/>
          </a:p>
          <a:p>
            <a:pPr marL="0" lvl="1" algn="l" defTabSz="577850">
              <a:lnSpc>
                <a:spcPct val="90000"/>
              </a:lnSpc>
              <a:spcBef>
                <a:spcPct val="0"/>
              </a:spcBef>
              <a:spcAft>
                <a:spcPct val="15000"/>
              </a:spcAft>
            </a:pPr>
            <a:r>
              <a:rPr kumimoji="1" lang="ja-JP" altLang="en-US" sz="1300" kern="1200" dirty="0"/>
              <a:t>・市町村の支援体制整備をサポートしている</a:t>
            </a:r>
            <a:r>
              <a:rPr lang="ja-JP" altLang="en-US" sz="1300" dirty="0"/>
              <a:t>アクトおおさか</a:t>
            </a:r>
            <a:r>
              <a:rPr kumimoji="1" lang="ja-JP" altLang="en-US" sz="1300" kern="1200" dirty="0"/>
              <a:t>と役割分担しながら連携する仕組みが必要</a:t>
            </a:r>
            <a:endParaRPr kumimoji="1" lang="en-US" altLang="ja-JP" sz="1300" kern="1200" dirty="0"/>
          </a:p>
        </p:txBody>
      </p:sp>
      <p:sp>
        <p:nvSpPr>
          <p:cNvPr id="14" name="フリーフォーム: 図形 13">
            <a:extLst>
              <a:ext uri="{FF2B5EF4-FFF2-40B4-BE49-F238E27FC236}">
                <a16:creationId xmlns:a16="http://schemas.microsoft.com/office/drawing/2014/main" id="{F19FDB9A-CB73-4C38-9483-5366EFB4313C}"/>
              </a:ext>
            </a:extLst>
          </p:cNvPr>
          <p:cNvSpPr/>
          <p:nvPr/>
        </p:nvSpPr>
        <p:spPr>
          <a:xfrm>
            <a:off x="505709" y="4224070"/>
            <a:ext cx="10089873" cy="493807"/>
          </a:xfrm>
          <a:custGeom>
            <a:avLst/>
            <a:gdLst>
              <a:gd name="connsiteX0" fmla="*/ 0 w 9810643"/>
              <a:gd name="connsiteY0" fmla="*/ 71659 h 429945"/>
              <a:gd name="connsiteX1" fmla="*/ 71659 w 9810643"/>
              <a:gd name="connsiteY1" fmla="*/ 0 h 429945"/>
              <a:gd name="connsiteX2" fmla="*/ 9738984 w 9810643"/>
              <a:gd name="connsiteY2" fmla="*/ 0 h 429945"/>
              <a:gd name="connsiteX3" fmla="*/ 9810643 w 9810643"/>
              <a:gd name="connsiteY3" fmla="*/ 71659 h 429945"/>
              <a:gd name="connsiteX4" fmla="*/ 9810643 w 9810643"/>
              <a:gd name="connsiteY4" fmla="*/ 358286 h 429945"/>
              <a:gd name="connsiteX5" fmla="*/ 9738984 w 9810643"/>
              <a:gd name="connsiteY5" fmla="*/ 429945 h 429945"/>
              <a:gd name="connsiteX6" fmla="*/ 71659 w 9810643"/>
              <a:gd name="connsiteY6" fmla="*/ 429945 h 429945"/>
              <a:gd name="connsiteX7" fmla="*/ 0 w 9810643"/>
              <a:gd name="connsiteY7" fmla="*/ 358286 h 429945"/>
              <a:gd name="connsiteX8" fmla="*/ 0 w 9810643"/>
              <a:gd name="connsiteY8" fmla="*/ 71659 h 42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0643" h="429945">
                <a:moveTo>
                  <a:pt x="0" y="71659"/>
                </a:moveTo>
                <a:cubicBezTo>
                  <a:pt x="0" y="32083"/>
                  <a:pt x="32083" y="0"/>
                  <a:pt x="71659" y="0"/>
                </a:cubicBezTo>
                <a:lnTo>
                  <a:pt x="9738984" y="0"/>
                </a:lnTo>
                <a:cubicBezTo>
                  <a:pt x="9778560" y="0"/>
                  <a:pt x="9810643" y="32083"/>
                  <a:pt x="9810643" y="71659"/>
                </a:cubicBezTo>
                <a:lnTo>
                  <a:pt x="9810643" y="358286"/>
                </a:lnTo>
                <a:cubicBezTo>
                  <a:pt x="9810643" y="397862"/>
                  <a:pt x="9778560" y="429945"/>
                  <a:pt x="9738984" y="429945"/>
                </a:cubicBezTo>
                <a:lnTo>
                  <a:pt x="71659" y="429945"/>
                </a:lnTo>
                <a:cubicBezTo>
                  <a:pt x="32083" y="429945"/>
                  <a:pt x="0" y="397862"/>
                  <a:pt x="0" y="358286"/>
                </a:cubicBezTo>
                <a:lnTo>
                  <a:pt x="0" y="71659"/>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288000" tIns="20988" rIns="72000" bIns="20988"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t>拠点とアクトおおさかのそれぞれの強みを活かし、相互に連携して機能を発揮する</a:t>
            </a:r>
          </a:p>
        </p:txBody>
      </p:sp>
      <p:sp>
        <p:nvSpPr>
          <p:cNvPr id="4" name="テキスト ボックス 3">
            <a:extLst>
              <a:ext uri="{FF2B5EF4-FFF2-40B4-BE49-F238E27FC236}">
                <a16:creationId xmlns:a16="http://schemas.microsoft.com/office/drawing/2014/main" id="{2C2717F2-57E2-44D9-BEFD-D8BDAC472EEE}"/>
              </a:ext>
            </a:extLst>
          </p:cNvPr>
          <p:cNvSpPr txBox="1"/>
          <p:nvPr/>
        </p:nvSpPr>
        <p:spPr>
          <a:xfrm>
            <a:off x="6978771" y="5926093"/>
            <a:ext cx="4375029" cy="430887"/>
          </a:xfrm>
          <a:prstGeom prst="rect">
            <a:avLst/>
          </a:prstGeom>
          <a:noFill/>
        </p:spPr>
        <p:txBody>
          <a:bodyPr wrap="square" rtlCol="0">
            <a:spAutoFit/>
          </a:bodyPr>
          <a:lstStyle/>
          <a:p>
            <a:r>
              <a:rPr kumimoji="1" lang="ja-JP" altLang="en-US" sz="1100" dirty="0"/>
              <a:t>（</a:t>
            </a:r>
            <a:r>
              <a:rPr kumimoji="1" lang="en-US" altLang="ja-JP" sz="1100" dirty="0"/>
              <a:t>※</a:t>
            </a:r>
            <a:r>
              <a:rPr kumimoji="1" lang="ja-JP" altLang="en-US" sz="1100" dirty="0"/>
              <a:t>１）障がい児通所支援事業所に通う障がい児の半数以上の主な障がい種別が発達障がいがあると言われている</a:t>
            </a:r>
          </a:p>
        </p:txBody>
      </p:sp>
    </p:spTree>
    <p:extLst>
      <p:ext uri="{BB962C8B-B14F-4D97-AF65-F5344CB8AC3E}">
        <p14:creationId xmlns:p14="http://schemas.microsoft.com/office/powerpoint/2010/main" val="312909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DE38793-4B48-461F-8A5C-6F275307E996}"/>
              </a:ext>
            </a:extLst>
          </p:cNvPr>
          <p:cNvSpPr>
            <a:spLocks noGrp="1"/>
          </p:cNvSpPr>
          <p:nvPr>
            <p:ph type="sldNum" sz="quarter" idx="12"/>
          </p:nvPr>
        </p:nvSpPr>
        <p:spPr/>
        <p:txBody>
          <a:bodyPr/>
          <a:lstStyle/>
          <a:p>
            <a:fld id="{BDA3839F-8F31-49AD-9A69-7A194C78B29C}" type="slidenum">
              <a:rPr kumimoji="1" lang="ja-JP" altLang="en-US" sz="1400" b="1" smtClean="0"/>
              <a:t>9</a:t>
            </a:fld>
            <a:endParaRPr kumimoji="1" lang="ja-JP" altLang="en-US" sz="1400" b="1" dirty="0"/>
          </a:p>
        </p:txBody>
      </p:sp>
      <p:sp>
        <p:nvSpPr>
          <p:cNvPr id="3" name="タイトル 1">
            <a:extLst>
              <a:ext uri="{FF2B5EF4-FFF2-40B4-BE49-F238E27FC236}">
                <a16:creationId xmlns:a16="http://schemas.microsoft.com/office/drawing/2014/main" id="{0DD14F26-421C-4711-AD8B-3F56A339CB4B}"/>
              </a:ext>
            </a:extLst>
          </p:cNvPr>
          <p:cNvSpPr txBox="1">
            <a:spLocks/>
          </p:cNvSpPr>
          <p:nvPr/>
        </p:nvSpPr>
        <p:spPr>
          <a:xfrm>
            <a:off x="0" y="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８．現状をふまえて考えられる方策案</a:t>
            </a:r>
          </a:p>
        </p:txBody>
      </p:sp>
      <p:sp>
        <p:nvSpPr>
          <p:cNvPr id="4" name="テキスト ボックス 3">
            <a:extLst>
              <a:ext uri="{FF2B5EF4-FFF2-40B4-BE49-F238E27FC236}">
                <a16:creationId xmlns:a16="http://schemas.microsoft.com/office/drawing/2014/main" id="{EBDF1535-2809-45C8-9AB1-181FE2FEB88E}"/>
              </a:ext>
            </a:extLst>
          </p:cNvPr>
          <p:cNvSpPr txBox="1"/>
          <p:nvPr/>
        </p:nvSpPr>
        <p:spPr>
          <a:xfrm>
            <a:off x="651295" y="822017"/>
            <a:ext cx="10347384" cy="338554"/>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発達支援拠点のあり方の方向性に基づき、今後の発達障がい児支援の充実のため、下記の方策を</a:t>
            </a:r>
            <a:r>
              <a:rPr lang="ja-JP" altLang="en-US" sz="1600" b="1" dirty="0">
                <a:solidFill>
                  <a:prstClr val="black"/>
                </a:solidFill>
                <a:latin typeface="游ゴシック" panose="020F0502020204030204"/>
                <a:ea typeface="游ゴシック" panose="020B0400000000000000" pitchFamily="50" charset="-128"/>
              </a:rPr>
              <a:t>実施</a:t>
            </a: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する。</a:t>
            </a:r>
          </a:p>
        </p:txBody>
      </p:sp>
      <p:graphicFrame>
        <p:nvGraphicFramePr>
          <p:cNvPr id="6" name="図表 5">
            <a:extLst>
              <a:ext uri="{FF2B5EF4-FFF2-40B4-BE49-F238E27FC236}">
                <a16:creationId xmlns:a16="http://schemas.microsoft.com/office/drawing/2014/main" id="{7DD0C7CF-EDDE-467D-8031-AA636A76504A}"/>
              </a:ext>
            </a:extLst>
          </p:cNvPr>
          <p:cNvGraphicFramePr/>
          <p:nvPr>
            <p:extLst>
              <p:ext uri="{D42A27DB-BD31-4B8C-83A1-F6EECF244321}">
                <p14:modId xmlns:p14="http://schemas.microsoft.com/office/powerpoint/2010/main" val="1447226453"/>
              </p:ext>
            </p:extLst>
          </p:nvPr>
        </p:nvGraphicFramePr>
        <p:xfrm>
          <a:off x="713596" y="1609438"/>
          <a:ext cx="9799130" cy="4746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グラフィックス 7" descr="建物 単色塗りつぶし">
            <a:extLst>
              <a:ext uri="{FF2B5EF4-FFF2-40B4-BE49-F238E27FC236}">
                <a16:creationId xmlns:a16="http://schemas.microsoft.com/office/drawing/2014/main" id="{A758E200-EABC-4EA5-AF54-7D8B55B179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59374" y="1586467"/>
            <a:ext cx="914400" cy="914400"/>
          </a:xfrm>
          <a:prstGeom prst="rect">
            <a:avLst/>
          </a:prstGeom>
        </p:spPr>
      </p:pic>
      <p:pic>
        <p:nvPicPr>
          <p:cNvPr id="10" name="グラフィックス 9" descr="教室 単色塗りつぶし">
            <a:extLst>
              <a:ext uri="{FF2B5EF4-FFF2-40B4-BE49-F238E27FC236}">
                <a16:creationId xmlns:a16="http://schemas.microsoft.com/office/drawing/2014/main" id="{D2EADA79-9EDE-4B68-8E42-A059E5DC814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59374" y="4205662"/>
            <a:ext cx="914400" cy="914400"/>
          </a:xfrm>
          <a:prstGeom prst="rect">
            <a:avLst/>
          </a:prstGeom>
        </p:spPr>
      </p:pic>
      <p:pic>
        <p:nvPicPr>
          <p:cNvPr id="14" name="グラフィックス 13" descr="握手 単色塗りつぶし">
            <a:extLst>
              <a:ext uri="{FF2B5EF4-FFF2-40B4-BE49-F238E27FC236}">
                <a16:creationId xmlns:a16="http://schemas.microsoft.com/office/drawing/2014/main" id="{B5F121F8-AB91-49FE-A11C-B8180544DF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59374" y="5522899"/>
            <a:ext cx="914400" cy="914400"/>
          </a:xfrm>
          <a:prstGeom prst="rect">
            <a:avLst/>
          </a:prstGeom>
        </p:spPr>
      </p:pic>
      <p:pic>
        <p:nvPicPr>
          <p:cNvPr id="16" name="グラフィックス 15" descr="男性のプロフィール 単色塗りつぶし">
            <a:extLst>
              <a:ext uri="{FF2B5EF4-FFF2-40B4-BE49-F238E27FC236}">
                <a16:creationId xmlns:a16="http://schemas.microsoft.com/office/drawing/2014/main" id="{9966C155-FEEA-4E09-8800-273F949EBB2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59374" y="2971800"/>
            <a:ext cx="914400" cy="914400"/>
          </a:xfrm>
          <a:prstGeom prst="rect">
            <a:avLst/>
          </a:prstGeom>
        </p:spPr>
      </p:pic>
    </p:spTree>
    <p:extLst>
      <p:ext uri="{BB962C8B-B14F-4D97-AF65-F5344CB8AC3E}">
        <p14:creationId xmlns:p14="http://schemas.microsoft.com/office/powerpoint/2010/main" val="36265661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5307</TotalTime>
  <Words>3909</Words>
  <Application>Microsoft Office PowerPoint</Application>
  <PresentationFormat>ワイド画面</PresentationFormat>
  <Paragraphs>315</Paragraphs>
  <Slides>16</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HGSｺﾞｼｯｸM</vt:lpstr>
      <vt:lpstr>HG丸ｺﾞｼｯｸM-PRO</vt:lpstr>
      <vt:lpstr>Meiryo UI</vt:lpstr>
      <vt:lpstr>游ゴシック</vt:lpstr>
      <vt:lpstr>游ゴシック Light</vt:lpstr>
      <vt:lpstr>Arial</vt:lpstr>
      <vt:lpstr>Wingdings</vt:lpstr>
      <vt:lpstr>Office テーマ</vt:lpstr>
      <vt:lpstr>発達支援拠点及び 発達障がい者支援センターのあり方について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内藤　友恵</dc:creator>
  <cp:lastModifiedBy>内藤　友恵</cp:lastModifiedBy>
  <cp:revision>405</cp:revision>
  <cp:lastPrinted>2024-06-12T06:55:56Z</cp:lastPrinted>
  <dcterms:created xsi:type="dcterms:W3CDTF">2023-12-18T12:09:19Z</dcterms:created>
  <dcterms:modified xsi:type="dcterms:W3CDTF">2024-06-24T06:35:28Z</dcterms:modified>
</cp:coreProperties>
</file>