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5"/>
  </p:notesMasterIdLst>
  <p:sldIdLst>
    <p:sldId id="365" r:id="rId2"/>
    <p:sldId id="367" r:id="rId3"/>
    <p:sldId id="368" r:id="rId4"/>
    <p:sldId id="369" r:id="rId5"/>
    <p:sldId id="370" r:id="rId6"/>
    <p:sldId id="371" r:id="rId7"/>
    <p:sldId id="372" r:id="rId8"/>
    <p:sldId id="397" r:id="rId9"/>
    <p:sldId id="373" r:id="rId10"/>
    <p:sldId id="374" r:id="rId11"/>
    <p:sldId id="375" r:id="rId12"/>
    <p:sldId id="376" r:id="rId13"/>
    <p:sldId id="377" r:id="rId14"/>
    <p:sldId id="404" r:id="rId15"/>
    <p:sldId id="378" r:id="rId16"/>
    <p:sldId id="379" r:id="rId17"/>
    <p:sldId id="380" r:id="rId18"/>
    <p:sldId id="405" r:id="rId19"/>
    <p:sldId id="382" r:id="rId20"/>
    <p:sldId id="383" r:id="rId21"/>
    <p:sldId id="384" r:id="rId22"/>
    <p:sldId id="385" r:id="rId23"/>
    <p:sldId id="386" r:id="rId24"/>
    <p:sldId id="387" r:id="rId25"/>
    <p:sldId id="388" r:id="rId26"/>
    <p:sldId id="389" r:id="rId27"/>
    <p:sldId id="392" r:id="rId28"/>
    <p:sldId id="406" r:id="rId29"/>
    <p:sldId id="393" r:id="rId30"/>
    <p:sldId id="394" r:id="rId31"/>
    <p:sldId id="395" r:id="rId32"/>
    <p:sldId id="399" r:id="rId33"/>
    <p:sldId id="396" r:id="rId3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2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3D69B"/>
    <a:srgbClr val="FFFFFF"/>
    <a:srgbClr val="D99694"/>
    <a:srgbClr val="B3A2C7"/>
    <a:srgbClr val="FAC090"/>
    <a:srgbClr val="8EB4E3"/>
    <a:srgbClr val="95B3D7"/>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1" autoAdjust="0"/>
    <p:restoredTop sz="94660"/>
  </p:normalViewPr>
  <p:slideViewPr>
    <p:cSldViewPr>
      <p:cViewPr varScale="1">
        <p:scale>
          <a:sx n="100" d="100"/>
          <a:sy n="100" d="100"/>
        </p:scale>
        <p:origin x="821"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3AD3D3-06B1-429E-AB81-5E8208EBCCE7}" type="doc">
      <dgm:prSet loTypeId="urn:microsoft.com/office/officeart/2005/8/layout/venn1" loCatId="relationship" qsTypeId="urn:microsoft.com/office/officeart/2005/8/quickstyle/simple1" qsCatId="simple" csTypeId="urn:microsoft.com/office/officeart/2005/8/colors/accent5_2" csCatId="accent5" phldr="1"/>
      <dgm:spPr/>
    </dgm:pt>
    <dgm:pt modelId="{9B3444EF-CA8F-4263-91D6-514E1317EE2E}">
      <dgm:prSet phldrT="[テキスト]" custT="1"/>
      <dgm:spPr/>
      <dgm:t>
        <a:bodyPr/>
        <a:lstStyle/>
        <a:p>
          <a:r>
            <a:rPr kumimoji="1" lang="ja-JP" altLang="en-US" sz="1200" b="1" dirty="0">
              <a:latin typeface="ＭＳ ゴシック" panose="020B0609070205080204" pitchFamily="49" charset="-128"/>
              <a:ea typeface="ＭＳ ゴシック" panose="020B0609070205080204" pitchFamily="49" charset="-128"/>
              <a:cs typeface="メイリオ" panose="020B0604030504040204" pitchFamily="50" charset="-128"/>
            </a:rPr>
            <a:t>教育</a:t>
          </a:r>
        </a:p>
      </dgm:t>
    </dgm:pt>
    <dgm:pt modelId="{4B0E5E94-52CC-4412-95CC-025473A422D5}" type="parTrans" cxnId="{52EFBD33-4480-458F-9B5E-002FE8D86DEC}">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2E784116-9417-4A12-8F67-2A99706782A1}" type="sibTrans" cxnId="{52EFBD33-4480-458F-9B5E-002FE8D86DEC}">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DE655649-91DC-42AF-916C-6BBB097E1086}">
      <dgm:prSet phldrT="[テキスト]" custT="1"/>
      <dgm:spPr/>
      <dgm:t>
        <a:bodyPr/>
        <a:lstStyle/>
        <a:p>
          <a:r>
            <a:rPr kumimoji="1" lang="ja-JP" altLang="en-US" sz="1200" b="1" dirty="0">
              <a:latin typeface="ＭＳ ゴシック" panose="020B0609070205080204" pitchFamily="49" charset="-128"/>
              <a:ea typeface="ＭＳ ゴシック" panose="020B0609070205080204" pitchFamily="49" charset="-128"/>
              <a:cs typeface="メイリオ" panose="020B0604030504040204" pitchFamily="50" charset="-128"/>
            </a:rPr>
            <a:t>保育</a:t>
          </a:r>
        </a:p>
      </dgm:t>
    </dgm:pt>
    <dgm:pt modelId="{A32BD948-1ED2-4B47-96D1-0DEB3108430E}" type="parTrans" cxnId="{A2399563-1F24-46E0-98B8-2C7C5727128B}">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8E2B851D-8687-4833-BE2E-6AE98EC55BA4}" type="sibTrans" cxnId="{A2399563-1F24-46E0-98B8-2C7C5727128B}">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B1D9DE4D-138E-4EDC-AD0D-732706948F81}">
      <dgm:prSet phldrT="[テキスト]" custT="1"/>
      <dgm:spPr/>
      <dgm:t>
        <a:bodyPr/>
        <a:lstStyle/>
        <a:p>
          <a:r>
            <a:rPr kumimoji="1" lang="ja-JP" altLang="en-US" sz="1200" b="1" dirty="0">
              <a:latin typeface="ＭＳ ゴシック" panose="020B0609070205080204" pitchFamily="49" charset="-128"/>
              <a:ea typeface="ＭＳ ゴシック" panose="020B0609070205080204" pitchFamily="49" charset="-128"/>
              <a:cs typeface="メイリオ" panose="020B0604030504040204" pitchFamily="50" charset="-128"/>
            </a:rPr>
            <a:t>地域子育て支援</a:t>
          </a:r>
        </a:p>
      </dgm:t>
    </dgm:pt>
    <dgm:pt modelId="{25C0D2DD-0926-454D-AF79-829BCA71F015}" type="parTrans" cxnId="{9A35012A-CBAC-4D69-99C6-E323F7230841}">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82F93BA2-AFE4-498C-92BF-73807A74D096}" type="sibTrans" cxnId="{9A35012A-CBAC-4D69-99C6-E323F7230841}">
      <dgm:prSet/>
      <dgm:spPr/>
      <dgm:t>
        <a:bodyPr/>
        <a:lstStyle/>
        <a:p>
          <a:endParaRPr kumimoji="1" lang="ja-JP" altLang="en-US" sz="1200" b="1">
            <a:latin typeface="ＭＳ ゴシック" panose="020B0609070205080204" pitchFamily="49" charset="-128"/>
            <a:ea typeface="ＭＳ ゴシック" panose="020B0609070205080204" pitchFamily="49" charset="-128"/>
          </a:endParaRPr>
        </a:p>
      </dgm:t>
    </dgm:pt>
    <dgm:pt modelId="{36005066-8D08-4B15-8FA3-556177F17CBD}" type="pres">
      <dgm:prSet presAssocID="{7E3AD3D3-06B1-429E-AB81-5E8208EBCCE7}" presName="compositeShape" presStyleCnt="0">
        <dgm:presLayoutVars>
          <dgm:chMax val="7"/>
          <dgm:dir/>
          <dgm:resizeHandles val="exact"/>
        </dgm:presLayoutVars>
      </dgm:prSet>
      <dgm:spPr/>
    </dgm:pt>
    <dgm:pt modelId="{CFC49A40-7F6B-457E-BD2E-8D29FCC09139}" type="pres">
      <dgm:prSet presAssocID="{9B3444EF-CA8F-4263-91D6-514E1317EE2E}" presName="circ1" presStyleLbl="vennNode1" presStyleIdx="0" presStyleCnt="3"/>
      <dgm:spPr/>
    </dgm:pt>
    <dgm:pt modelId="{5795ADCC-1E42-4ADD-88C3-EB0334A1EF21}" type="pres">
      <dgm:prSet presAssocID="{9B3444EF-CA8F-4263-91D6-514E1317EE2E}" presName="circ1Tx" presStyleLbl="revTx" presStyleIdx="0" presStyleCnt="0">
        <dgm:presLayoutVars>
          <dgm:chMax val="0"/>
          <dgm:chPref val="0"/>
          <dgm:bulletEnabled val="1"/>
        </dgm:presLayoutVars>
      </dgm:prSet>
      <dgm:spPr/>
    </dgm:pt>
    <dgm:pt modelId="{90321F6E-8C3E-4603-A78D-9ADE629BD044}" type="pres">
      <dgm:prSet presAssocID="{DE655649-91DC-42AF-916C-6BBB097E1086}" presName="circ2" presStyleLbl="vennNode1" presStyleIdx="1" presStyleCnt="3"/>
      <dgm:spPr/>
    </dgm:pt>
    <dgm:pt modelId="{42E3D5F4-571C-4DBB-988A-169729290531}" type="pres">
      <dgm:prSet presAssocID="{DE655649-91DC-42AF-916C-6BBB097E1086}" presName="circ2Tx" presStyleLbl="revTx" presStyleIdx="0" presStyleCnt="0">
        <dgm:presLayoutVars>
          <dgm:chMax val="0"/>
          <dgm:chPref val="0"/>
          <dgm:bulletEnabled val="1"/>
        </dgm:presLayoutVars>
      </dgm:prSet>
      <dgm:spPr/>
    </dgm:pt>
    <dgm:pt modelId="{CC8E86AC-49D5-47F7-8DD9-211FB238AA31}" type="pres">
      <dgm:prSet presAssocID="{B1D9DE4D-138E-4EDC-AD0D-732706948F81}" presName="circ3" presStyleLbl="vennNode1" presStyleIdx="2" presStyleCnt="3"/>
      <dgm:spPr/>
    </dgm:pt>
    <dgm:pt modelId="{D636FFE7-6C97-4311-A125-DC71EB09AAEE}" type="pres">
      <dgm:prSet presAssocID="{B1D9DE4D-138E-4EDC-AD0D-732706948F81}" presName="circ3Tx" presStyleLbl="revTx" presStyleIdx="0" presStyleCnt="0">
        <dgm:presLayoutVars>
          <dgm:chMax val="0"/>
          <dgm:chPref val="0"/>
          <dgm:bulletEnabled val="1"/>
        </dgm:presLayoutVars>
      </dgm:prSet>
      <dgm:spPr/>
    </dgm:pt>
  </dgm:ptLst>
  <dgm:cxnLst>
    <dgm:cxn modelId="{D6BB831F-49AF-48B5-9127-00BEE268028B}" type="presOf" srcId="{7E3AD3D3-06B1-429E-AB81-5E8208EBCCE7}" destId="{36005066-8D08-4B15-8FA3-556177F17CBD}" srcOrd="0" destOrd="0" presId="urn:microsoft.com/office/officeart/2005/8/layout/venn1"/>
    <dgm:cxn modelId="{9A35012A-CBAC-4D69-99C6-E323F7230841}" srcId="{7E3AD3D3-06B1-429E-AB81-5E8208EBCCE7}" destId="{B1D9DE4D-138E-4EDC-AD0D-732706948F81}" srcOrd="2" destOrd="0" parTransId="{25C0D2DD-0926-454D-AF79-829BCA71F015}" sibTransId="{82F93BA2-AFE4-498C-92BF-73807A74D096}"/>
    <dgm:cxn modelId="{A4CC222A-88FB-4A7D-B365-1C6C1959CBB3}" type="presOf" srcId="{B1D9DE4D-138E-4EDC-AD0D-732706948F81}" destId="{CC8E86AC-49D5-47F7-8DD9-211FB238AA31}" srcOrd="0" destOrd="0" presId="urn:microsoft.com/office/officeart/2005/8/layout/venn1"/>
    <dgm:cxn modelId="{52EFBD33-4480-458F-9B5E-002FE8D86DEC}" srcId="{7E3AD3D3-06B1-429E-AB81-5E8208EBCCE7}" destId="{9B3444EF-CA8F-4263-91D6-514E1317EE2E}" srcOrd="0" destOrd="0" parTransId="{4B0E5E94-52CC-4412-95CC-025473A422D5}" sibTransId="{2E784116-9417-4A12-8F67-2A99706782A1}"/>
    <dgm:cxn modelId="{DC2EFD38-2191-40A2-8532-C77C9F90450E}" type="presOf" srcId="{DE655649-91DC-42AF-916C-6BBB097E1086}" destId="{42E3D5F4-571C-4DBB-988A-169729290531}" srcOrd="1" destOrd="0" presId="urn:microsoft.com/office/officeart/2005/8/layout/venn1"/>
    <dgm:cxn modelId="{FE67FF3E-18CB-4A89-93DE-3E25D6335820}" type="presOf" srcId="{9B3444EF-CA8F-4263-91D6-514E1317EE2E}" destId="{5795ADCC-1E42-4ADD-88C3-EB0334A1EF21}" srcOrd="1" destOrd="0" presId="urn:microsoft.com/office/officeart/2005/8/layout/venn1"/>
    <dgm:cxn modelId="{59490962-3C34-489D-A8C7-0966EB78C1A5}" type="presOf" srcId="{B1D9DE4D-138E-4EDC-AD0D-732706948F81}" destId="{D636FFE7-6C97-4311-A125-DC71EB09AAEE}" srcOrd="1" destOrd="0" presId="urn:microsoft.com/office/officeart/2005/8/layout/venn1"/>
    <dgm:cxn modelId="{A2399563-1F24-46E0-98B8-2C7C5727128B}" srcId="{7E3AD3D3-06B1-429E-AB81-5E8208EBCCE7}" destId="{DE655649-91DC-42AF-916C-6BBB097E1086}" srcOrd="1" destOrd="0" parTransId="{A32BD948-1ED2-4B47-96D1-0DEB3108430E}" sibTransId="{8E2B851D-8687-4833-BE2E-6AE98EC55BA4}"/>
    <dgm:cxn modelId="{D8C6F34D-C61D-44E7-9A8E-5CB32312C1CB}" type="presOf" srcId="{9B3444EF-CA8F-4263-91D6-514E1317EE2E}" destId="{CFC49A40-7F6B-457E-BD2E-8D29FCC09139}" srcOrd="0" destOrd="0" presId="urn:microsoft.com/office/officeart/2005/8/layout/venn1"/>
    <dgm:cxn modelId="{07A2F2EF-636F-42E0-8EC0-1E446E4C1A91}" type="presOf" srcId="{DE655649-91DC-42AF-916C-6BBB097E1086}" destId="{90321F6E-8C3E-4603-A78D-9ADE629BD044}" srcOrd="0" destOrd="0" presId="urn:microsoft.com/office/officeart/2005/8/layout/venn1"/>
    <dgm:cxn modelId="{84851470-DDDD-46B8-A8A9-9A2C1E8D4EF2}" type="presParOf" srcId="{36005066-8D08-4B15-8FA3-556177F17CBD}" destId="{CFC49A40-7F6B-457E-BD2E-8D29FCC09139}" srcOrd="0" destOrd="0" presId="urn:microsoft.com/office/officeart/2005/8/layout/venn1"/>
    <dgm:cxn modelId="{9DF44365-25B4-432D-B1AB-88C785C536B8}" type="presParOf" srcId="{36005066-8D08-4B15-8FA3-556177F17CBD}" destId="{5795ADCC-1E42-4ADD-88C3-EB0334A1EF21}" srcOrd="1" destOrd="0" presId="urn:microsoft.com/office/officeart/2005/8/layout/venn1"/>
    <dgm:cxn modelId="{2147CF6A-C564-411D-8F3D-9F1FA9701679}" type="presParOf" srcId="{36005066-8D08-4B15-8FA3-556177F17CBD}" destId="{90321F6E-8C3E-4603-A78D-9ADE629BD044}" srcOrd="2" destOrd="0" presId="urn:microsoft.com/office/officeart/2005/8/layout/venn1"/>
    <dgm:cxn modelId="{FA12B7F4-AFA1-4E55-B344-34FE5496B4EA}" type="presParOf" srcId="{36005066-8D08-4B15-8FA3-556177F17CBD}" destId="{42E3D5F4-571C-4DBB-988A-169729290531}" srcOrd="3" destOrd="0" presId="urn:microsoft.com/office/officeart/2005/8/layout/venn1"/>
    <dgm:cxn modelId="{609C4646-B869-45CF-BFE2-6C169391735D}" type="presParOf" srcId="{36005066-8D08-4B15-8FA3-556177F17CBD}" destId="{CC8E86AC-49D5-47F7-8DD9-211FB238AA31}" srcOrd="4" destOrd="0" presId="urn:microsoft.com/office/officeart/2005/8/layout/venn1"/>
    <dgm:cxn modelId="{8E2B4C11-F46B-4894-AA42-1A12DC0A0CA0}" type="presParOf" srcId="{36005066-8D08-4B15-8FA3-556177F17CBD}" destId="{D636FFE7-6C97-4311-A125-DC71EB09AAE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49A40-7F6B-457E-BD2E-8D29FCC09139}">
      <dsp:nvSpPr>
        <dsp:cNvPr id="0" name=""/>
        <dsp:cNvSpPr/>
      </dsp:nvSpPr>
      <dsp:spPr>
        <a:xfrm>
          <a:off x="750220" y="23207"/>
          <a:ext cx="1113983" cy="1113983"/>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latin typeface="ＭＳ ゴシック" panose="020B0609070205080204" pitchFamily="49" charset="-128"/>
              <a:ea typeface="ＭＳ ゴシック" panose="020B0609070205080204" pitchFamily="49" charset="-128"/>
              <a:cs typeface="メイリオ" panose="020B0604030504040204" pitchFamily="50" charset="-128"/>
            </a:rPr>
            <a:t>教育</a:t>
          </a:r>
        </a:p>
      </dsp:txBody>
      <dsp:txXfrm>
        <a:off x="898751" y="218155"/>
        <a:ext cx="816921" cy="501292"/>
      </dsp:txXfrm>
    </dsp:sp>
    <dsp:sp modelId="{90321F6E-8C3E-4603-A78D-9ADE629BD044}">
      <dsp:nvSpPr>
        <dsp:cNvPr id="0" name=""/>
        <dsp:cNvSpPr/>
      </dsp:nvSpPr>
      <dsp:spPr>
        <a:xfrm>
          <a:off x="1152183" y="719447"/>
          <a:ext cx="1113983" cy="1113983"/>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latin typeface="ＭＳ ゴシック" panose="020B0609070205080204" pitchFamily="49" charset="-128"/>
              <a:ea typeface="ＭＳ ゴシック" panose="020B0609070205080204" pitchFamily="49" charset="-128"/>
              <a:cs typeface="メイリオ" panose="020B0604030504040204" pitchFamily="50" charset="-128"/>
            </a:rPr>
            <a:t>保育</a:t>
          </a:r>
        </a:p>
      </dsp:txBody>
      <dsp:txXfrm>
        <a:off x="1492876" y="1007226"/>
        <a:ext cx="668390" cy="612690"/>
      </dsp:txXfrm>
    </dsp:sp>
    <dsp:sp modelId="{CC8E86AC-49D5-47F7-8DD9-211FB238AA31}">
      <dsp:nvSpPr>
        <dsp:cNvPr id="0" name=""/>
        <dsp:cNvSpPr/>
      </dsp:nvSpPr>
      <dsp:spPr>
        <a:xfrm>
          <a:off x="348258" y="719447"/>
          <a:ext cx="1113983" cy="1113983"/>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latin typeface="ＭＳ ゴシック" panose="020B0609070205080204" pitchFamily="49" charset="-128"/>
              <a:ea typeface="ＭＳ ゴシック" panose="020B0609070205080204" pitchFamily="49" charset="-128"/>
              <a:cs typeface="メイリオ" panose="020B0604030504040204" pitchFamily="50" charset="-128"/>
            </a:rPr>
            <a:t>地域子育て支援</a:t>
          </a:r>
        </a:p>
      </dsp:txBody>
      <dsp:txXfrm>
        <a:off x="453158" y="1007226"/>
        <a:ext cx="668390" cy="61269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a:xfrm>
            <a:off x="7010400" y="6475227"/>
            <a:ext cx="2133600" cy="365125"/>
          </a:xfrm>
        </p:spPr>
        <p:txBody>
          <a:bodyPr/>
          <a:lstStyle/>
          <a:p>
            <a:fld id="{D2D8002D-B5B0-4BAC-B1F6-782DDCCE6D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表 16">
            <a:extLst>
              <a:ext uri="{FF2B5EF4-FFF2-40B4-BE49-F238E27FC236}">
                <a16:creationId xmlns:a16="http://schemas.microsoft.com/office/drawing/2014/main" id="{32326263-D077-484E-882E-8BF38D11A9CB}"/>
              </a:ext>
            </a:extLst>
          </p:cNvPr>
          <p:cNvGraphicFramePr>
            <a:graphicFrameLocks noGrp="1"/>
          </p:cNvGraphicFramePr>
          <p:nvPr>
            <p:extLst>
              <p:ext uri="{D42A27DB-BD31-4B8C-83A1-F6EECF244321}">
                <p14:modId xmlns:p14="http://schemas.microsoft.com/office/powerpoint/2010/main" val="3173768043"/>
              </p:ext>
            </p:extLst>
          </p:nvPr>
        </p:nvGraphicFramePr>
        <p:xfrm>
          <a:off x="214228" y="1097389"/>
          <a:ext cx="8787552" cy="5535960"/>
        </p:xfrm>
        <a:graphic>
          <a:graphicData uri="http://schemas.openxmlformats.org/drawingml/2006/table">
            <a:tbl>
              <a:tblPr firstRow="1" bandRow="1">
                <a:effectLst/>
                <a:tableStyleId>{5C22544A-7EE6-4342-B048-85BDC9FD1C3A}</a:tableStyleId>
              </a:tblPr>
              <a:tblGrid>
                <a:gridCol w="4206254">
                  <a:extLst>
                    <a:ext uri="{9D8B030D-6E8A-4147-A177-3AD203B41FA5}">
                      <a16:colId xmlns:a16="http://schemas.microsoft.com/office/drawing/2014/main" val="20000"/>
                    </a:ext>
                  </a:extLst>
                </a:gridCol>
                <a:gridCol w="352407">
                  <a:extLst>
                    <a:ext uri="{9D8B030D-6E8A-4147-A177-3AD203B41FA5}">
                      <a16:colId xmlns:a16="http://schemas.microsoft.com/office/drawing/2014/main" val="3517167095"/>
                    </a:ext>
                  </a:extLst>
                </a:gridCol>
                <a:gridCol w="4228891">
                  <a:extLst>
                    <a:ext uri="{9D8B030D-6E8A-4147-A177-3AD203B41FA5}">
                      <a16:colId xmlns:a16="http://schemas.microsoft.com/office/drawing/2014/main" val="3628230584"/>
                    </a:ext>
                  </a:extLst>
                </a:gridCol>
              </a:tblGrid>
              <a:tr h="0">
                <a:tc>
                  <a:txBody>
                    <a:bodyP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重点施策項目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965222"/>
                  </a:ext>
                </a:extLst>
              </a:tr>
              <a:tr h="137481">
                <a:tc gridSpan="3">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基本方向１：子どもを生み育てることができる社会</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r>
                        <a:rPr kumimoji="1" lang="ja-JP" altLang="en-US" sz="1200" b="1" dirty="0">
                          <a:solidFill>
                            <a:schemeClr val="tx1"/>
                          </a:solidFill>
                          <a:latin typeface="ＭＳ ゴシック" panose="020B0609070205080204" pitchFamily="49" charset="-128"/>
                          <a:ea typeface="ＭＳ ゴシック" panose="020B0609070205080204" pitchFamily="49" charset="-128"/>
                        </a:rPr>
                        <a:t>子どもの誕生前から幼児期まで</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B4E3"/>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76000">
                <a:tc rowSpan="2">
                  <a:txBody>
                    <a:bodyPr/>
                    <a:lstStyle/>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100" dirty="0">
                          <a:solidFill>
                            <a:schemeClr val="tx1"/>
                          </a:solidFill>
                          <a:latin typeface="ＭＳ ゴシック" panose="020B0609070205080204" pitchFamily="49" charset="-128"/>
                          <a:ea typeface="ＭＳ ゴシック" panose="020B0609070205080204" pitchFamily="49" charset="-128"/>
                        </a:rPr>
                        <a:t>子どもを生みたいときに安心して妊娠・出産できる環境を</a:t>
                      </a:r>
                      <a:br>
                        <a:rPr kumimoji="1" lang="en-US" altLang="ja-JP" sz="1100" dirty="0">
                          <a:solidFill>
                            <a:schemeClr val="tx1"/>
                          </a:solidFill>
                          <a:latin typeface="ＭＳ ゴシック" panose="020B0609070205080204" pitchFamily="49" charset="-128"/>
                          <a:ea typeface="ＭＳ ゴシック" panose="020B0609070205080204" pitchFamily="49" charset="-128"/>
                        </a:rPr>
                      </a:br>
                      <a:r>
                        <a:rPr kumimoji="1" lang="ja-JP" altLang="en-US" sz="1100" dirty="0">
                          <a:solidFill>
                            <a:schemeClr val="tx1"/>
                          </a:solidFill>
                          <a:latin typeface="ＭＳ ゴシック" panose="020B0609070205080204" pitchFamily="49" charset="-128"/>
                          <a:ea typeface="ＭＳ ゴシック" panose="020B0609070205080204" pitchFamily="49" charset="-128"/>
                        </a:rPr>
                        <a:t>整備するとともに、幼児期までの子どもの育ちを支える良質な環境づくりを推進し、生涯にわたる人格形成の基礎を培う幼児期までの子どもへの教育・保育内容の充実を図ります。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安心して子どもを生み育てることができる環境の整備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20000">
                <a:tc vMerge="1">
                  <a:txBody>
                    <a:bodyPr/>
                    <a:lstStyle/>
                    <a:p>
                      <a:endParaRPr kumimoji="1" lang="ja-JP" altLang="en-US"/>
                    </a:p>
                  </a:txBody>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②</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幼児教育・保育内容の充実と教育・保育を支える人材の</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確保・資質の向上</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7237399"/>
                  </a:ext>
                </a:extLst>
              </a:tr>
              <a:tr h="137481">
                <a:tc gridSpan="3">
                  <a:txBody>
                    <a:bodyPr/>
                    <a:lstStyle/>
                    <a:p>
                      <a:r>
                        <a:rPr kumimoji="1" lang="ja-JP" altLang="en-US" sz="1200" b="1" dirty="0">
                          <a:solidFill>
                            <a:schemeClr val="tx1"/>
                          </a:solidFill>
                          <a:latin typeface="ＭＳ ゴシック" panose="020B0609070205080204" pitchFamily="49" charset="-128"/>
                          <a:ea typeface="ＭＳ ゴシック" panose="020B0609070205080204" pitchFamily="49" charset="-128"/>
                        </a:rPr>
                        <a:t>基本方向２：子どもが成長できる社会</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r>
                        <a:rPr kumimoji="1" lang="ja-JP" altLang="en-US" sz="1200" b="1" dirty="0">
                          <a:solidFill>
                            <a:schemeClr val="tx1"/>
                          </a:solidFill>
                          <a:latin typeface="ＭＳ ゴシック" panose="020B0609070205080204" pitchFamily="49" charset="-128"/>
                          <a:ea typeface="ＭＳ ゴシック" panose="020B0609070205080204" pitchFamily="49" charset="-128"/>
                        </a:rPr>
                        <a:t>学童期・思春期</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D69B"/>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54779033"/>
                  </a:ext>
                </a:extLst>
              </a:tr>
              <a:tr h="504000">
                <a:tc rowSpan="3">
                  <a:txBody>
                    <a:bodyPr/>
                    <a:lstStyle/>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子どもの最善の利益が尊重されることを基本に、子どもが、夢や志を持ち、粘り強く挑戦し、自らの人生を切り拓き、社会に貢献できる人づくりを推進します。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latin typeface="ＭＳ ゴシック" panose="020B0609070205080204" pitchFamily="49" charset="-128"/>
                          <a:ea typeface="ＭＳ ゴシック" panose="020B0609070205080204" pitchFamily="49" charset="-128"/>
                        </a:rPr>
                        <a:t>すべての子どもへの学びの機会の確保</a:t>
                      </a: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286393"/>
                  </a:ext>
                </a:extLst>
              </a:tr>
              <a:tr h="504000">
                <a:tc vMerge="1">
                  <a:txBody>
                    <a:bodyPr/>
                    <a:lstStyle/>
                    <a:p>
                      <a:endParaRPr kumimoji="1" lang="ja-JP" altLang="en-US"/>
                    </a:p>
                  </a:txBody>
                  <a:tcPr/>
                </a:tc>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latin typeface="ＭＳ ゴシック" panose="020B0609070205080204" pitchFamily="49" charset="-128"/>
                          <a:ea typeface="ＭＳ ゴシック" panose="020B0609070205080204" pitchFamily="49" charset="-128"/>
                        </a:rPr>
                        <a:t>確かな学力の定着と学びの深化</a:t>
                      </a: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942723"/>
                  </a:ext>
                </a:extLst>
              </a:tr>
              <a:tr h="504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⑤</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latin typeface="ＭＳ ゴシック" panose="020B0609070205080204" pitchFamily="49" charset="-128"/>
                          <a:ea typeface="ＭＳ ゴシック" panose="020B0609070205080204" pitchFamily="49" charset="-128"/>
                        </a:rPr>
                        <a:t>子どもの居場所づくりの推進</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3266887"/>
                  </a:ext>
                </a:extLst>
              </a:tr>
              <a:tr h="128941">
                <a:tc gridSpan="3">
                  <a:txBody>
                    <a:bodyPr/>
                    <a:lstStyle/>
                    <a:p>
                      <a:r>
                        <a:rPr kumimoji="1" lang="ja-JP" altLang="en-US" sz="1200" b="1" dirty="0">
                          <a:solidFill>
                            <a:schemeClr val="tx1"/>
                          </a:solidFill>
                          <a:latin typeface="ＭＳ ゴシック" panose="020B0609070205080204" pitchFamily="49" charset="-128"/>
                          <a:ea typeface="ＭＳ ゴシック" panose="020B0609070205080204" pitchFamily="49" charset="-128"/>
                        </a:rPr>
                        <a:t>基本方向３：若者が自立できる社会</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r>
                        <a:rPr kumimoji="1" lang="ja-JP" altLang="en-US" sz="1200" b="1" dirty="0">
                          <a:solidFill>
                            <a:schemeClr val="tx1"/>
                          </a:solidFill>
                          <a:latin typeface="ＭＳ ゴシック" panose="020B0609070205080204" pitchFamily="49" charset="-128"/>
                          <a:ea typeface="ＭＳ ゴシック" panose="020B0609070205080204" pitchFamily="49" charset="-128"/>
                        </a:rPr>
                        <a:t>青年期</a:t>
                      </a:r>
                      <a:r>
                        <a:rPr kumimoji="1" lang="en-US" altLang="ja-JP" sz="1200" b="1" dirty="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C090"/>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72279739"/>
                  </a:ext>
                </a:extLst>
              </a:tr>
              <a:tr h="504000">
                <a:tc rowSpan="3">
                  <a:txBody>
                    <a:bodyPr/>
                    <a:lstStyle/>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若者が経済的な不安なく、良質な雇用環境の下で将来展望を持って生活できる仕組みづくりを進めるとともに、若者が社会の一員として役割を果たせるよう、企業、学校等の関係機関の協力のもと、若者の自立支援等を行うことによって、自らの</a:t>
                      </a:r>
                      <a:br>
                        <a:rPr kumimoji="1" lang="en-US" altLang="ja-JP" sz="1100" dirty="0">
                          <a:solidFill>
                            <a:schemeClr val="tx1"/>
                          </a:solidFill>
                          <a:latin typeface="ＭＳ ゴシック" panose="020B0609070205080204" pitchFamily="49" charset="-128"/>
                          <a:ea typeface="ＭＳ ゴシック" panose="020B0609070205080204" pitchFamily="49" charset="-128"/>
                        </a:rPr>
                      </a:br>
                      <a:r>
                        <a:rPr kumimoji="1" lang="ja-JP" altLang="en-US" sz="1100" dirty="0">
                          <a:solidFill>
                            <a:schemeClr val="tx1"/>
                          </a:solidFill>
                          <a:latin typeface="ＭＳ ゴシック" panose="020B0609070205080204" pitchFamily="49" charset="-128"/>
                          <a:ea typeface="ＭＳ ゴシック" panose="020B0609070205080204" pitchFamily="49" charset="-128"/>
                        </a:rPr>
                        <a:t>意思で将来を選択し、自立できるように支援します。</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⑥</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産業人材の育成</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058253"/>
                  </a:ext>
                </a:extLst>
              </a:tr>
              <a:tr h="504000">
                <a:tc vMerge="1">
                  <a:txBody>
                    <a:bodyPr/>
                    <a:lstStyle/>
                    <a:p>
                      <a:endParaRPr kumimoji="1" lang="ja-JP" altLang="en-US"/>
                    </a:p>
                  </a:txBody>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⑦</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若者の就職支援の強化</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1856572"/>
                  </a:ext>
                </a:extLst>
              </a:tr>
              <a:tr h="504000">
                <a:tc vMerge="1">
                  <a:txBody>
                    <a:bodyPr/>
                    <a:lstStyle/>
                    <a:p>
                      <a:endParaRPr kumimoji="1" lang="ja-JP" altLang="en-US"/>
                    </a:p>
                  </a:txBody>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⑧</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ＭＳ ゴシック" panose="020B0609070205080204" pitchFamily="49" charset="-128"/>
                          <a:ea typeface="ＭＳ ゴシック" panose="020B0609070205080204" pitchFamily="49" charset="-128"/>
                        </a:rPr>
                        <a:t>子ども・若者が自らの意思で将来を選択し、再チャレンジ</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できる取組</a:t>
                      </a:r>
                      <a:r>
                        <a:rPr kumimoji="1" lang="ja-JP" altLang="en-US" sz="1200" dirty="0">
                          <a:latin typeface="ＭＳ ゴシック" panose="020B0609070205080204" pitchFamily="49" charset="-128"/>
                          <a:ea typeface="ＭＳ ゴシック" panose="020B0609070205080204" pitchFamily="49" charset="-128"/>
                        </a:rPr>
                        <a:t>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8585290"/>
                  </a:ext>
                </a:extLst>
              </a:tr>
            </a:tbl>
          </a:graphicData>
        </a:graphic>
      </p:graphicFrame>
      <p:sp>
        <p:nvSpPr>
          <p:cNvPr id="11" name="角丸四角形 1423">
            <a:extLst>
              <a:ext uri="{FF2B5EF4-FFF2-40B4-BE49-F238E27FC236}">
                <a16:creationId xmlns:a16="http://schemas.microsoft.com/office/drawing/2014/main" id="{E4D22233-64D9-4CB7-B152-0ECCB58E8CCF}"/>
              </a:ext>
            </a:extLst>
          </p:cNvPr>
          <p:cNvSpPr>
            <a:spLocks noChangeArrowheads="1"/>
          </p:cNvSpPr>
          <p:nvPr/>
        </p:nvSpPr>
        <p:spPr bwMode="auto">
          <a:xfrm>
            <a:off x="452129" y="1805106"/>
            <a:ext cx="3708000" cy="288000"/>
          </a:xfrm>
          <a:prstGeom prst="roundRect">
            <a:avLst>
              <a:gd name="adj" fmla="val 16667"/>
            </a:avLst>
          </a:prstGeom>
          <a:solidFill>
            <a:schemeClr val="accent5">
              <a:lumMod val="40000"/>
              <a:lumOff val="60000"/>
            </a:schemeClr>
          </a:solidFill>
          <a:ln w="12700">
            <a:noFill/>
            <a:round/>
            <a:headEnd/>
            <a:tailEnd/>
          </a:ln>
          <a:effectLst/>
        </p:spPr>
        <p:txBody>
          <a:bodyPr rot="0" vert="horz" wrap="square" lIns="74295" tIns="8890" rIns="74295" bIns="8890" anchor="ctr" anchorCtr="0" upright="1">
            <a:noAutofit/>
          </a:bodyPr>
          <a:lstStyle/>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妊娠・出産、子育てを大阪全体で支える社会づくり</a:t>
            </a:r>
            <a:r>
              <a:rPr 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 name="角丸四角形 1423">
            <a:extLst>
              <a:ext uri="{FF2B5EF4-FFF2-40B4-BE49-F238E27FC236}">
                <a16:creationId xmlns:a16="http://schemas.microsoft.com/office/drawing/2014/main" id="{9ABA7D8E-5B9D-44BD-9E67-7F33C99CCB8A}"/>
              </a:ext>
            </a:extLst>
          </p:cNvPr>
          <p:cNvSpPr>
            <a:spLocks noChangeArrowheads="1"/>
          </p:cNvSpPr>
          <p:nvPr/>
        </p:nvSpPr>
        <p:spPr bwMode="auto">
          <a:xfrm>
            <a:off x="446451" y="3395477"/>
            <a:ext cx="3708000" cy="288000"/>
          </a:xfrm>
          <a:prstGeom prst="roundRect">
            <a:avLst>
              <a:gd name="adj" fmla="val 16667"/>
            </a:avLst>
          </a:prstGeom>
          <a:solidFill>
            <a:schemeClr val="accent5">
              <a:lumMod val="40000"/>
              <a:lumOff val="60000"/>
            </a:schemeClr>
          </a:solidFill>
          <a:ln w="12700">
            <a:solidFill>
              <a:srgbClr val="9CC2E5"/>
            </a:solidFill>
            <a:round/>
            <a:headEnd/>
            <a:tailEnd/>
          </a:ln>
          <a:effectLst/>
        </p:spPr>
        <p:txBody>
          <a:bodyPr rot="0" vert="horz" wrap="square" lIns="74295" tIns="8890" rIns="74295" bIns="8890" anchor="ctr" anchorCtr="0" upright="1">
            <a:noAutofit/>
          </a:bodyPr>
          <a:lstStyle/>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大阪の未来を担う子どもたちを育てる社会づく</a:t>
            </a:r>
            <a:r>
              <a:rPr lang="ja-JP" alt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り</a:t>
            </a:r>
            <a:r>
              <a:rPr 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4" name="角丸四角形 1423">
            <a:extLst>
              <a:ext uri="{FF2B5EF4-FFF2-40B4-BE49-F238E27FC236}">
                <a16:creationId xmlns:a16="http://schemas.microsoft.com/office/drawing/2014/main" id="{20528EE3-91BA-47FD-9DBE-71D058853A5E}"/>
              </a:ext>
            </a:extLst>
          </p:cNvPr>
          <p:cNvSpPr>
            <a:spLocks noChangeArrowheads="1"/>
          </p:cNvSpPr>
          <p:nvPr/>
        </p:nvSpPr>
        <p:spPr bwMode="auto">
          <a:xfrm>
            <a:off x="449493" y="5157192"/>
            <a:ext cx="3708000" cy="468000"/>
          </a:xfrm>
          <a:prstGeom prst="roundRect">
            <a:avLst>
              <a:gd name="adj" fmla="val 16667"/>
            </a:avLst>
          </a:prstGeom>
          <a:solidFill>
            <a:schemeClr val="accent5">
              <a:lumMod val="40000"/>
              <a:lumOff val="60000"/>
            </a:schemeClr>
          </a:solidFill>
          <a:ln w="12700">
            <a:solidFill>
              <a:srgbClr val="9CC2E5"/>
            </a:solidFill>
            <a:round/>
            <a:headEnd/>
            <a:tailEnd/>
          </a:ln>
          <a:effectLst/>
        </p:spPr>
        <p:txBody>
          <a:bodyPr rot="0" vert="horz" wrap="square" lIns="74295" tIns="8890" rIns="74295" bIns="8890" anchor="ctr" anchorCtr="0" upright="1">
            <a:noAutofit/>
          </a:bodyPr>
          <a:lstStyle/>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大阪の若者が自らの意思で将来を選択し、自立できる</a:t>
            </a:r>
            <a:endParaRPr lang="en-US" alt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社会づく</a:t>
            </a:r>
            <a:r>
              <a:rPr lang="ja-JP" alt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り</a:t>
            </a:r>
            <a:r>
              <a:rPr lang="en-US" sz="1100" b="1"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187119C5-B38F-4252-836F-2B416398CB7A}"/>
              </a:ext>
            </a:extLst>
          </p:cNvPr>
          <p:cNvSpPr txBox="1"/>
          <p:nvPr/>
        </p:nvSpPr>
        <p:spPr>
          <a:xfrm>
            <a:off x="216663" y="428721"/>
            <a:ext cx="8496000" cy="461665"/>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「大阪府子ども計画」では、基本方向の「重点的な取組」に掲げる事業のうち、大阪府として、特に重点的に取り組む</a:t>
            </a:r>
            <a:r>
              <a:rPr lang="en-US" altLang="ja-JP" sz="1200" dirty="0">
                <a:latin typeface="ＭＳ ゴシック" panose="020B0609070205080204" pitchFamily="49" charset="-128"/>
                <a:ea typeface="ＭＳ ゴシック" panose="020B0609070205080204" pitchFamily="49" charset="-128"/>
              </a:rPr>
              <a:t>15</a:t>
            </a:r>
            <a:r>
              <a:rPr lang="ja-JP" altLang="en-US" sz="1200" dirty="0">
                <a:latin typeface="ＭＳ ゴシック" panose="020B0609070205080204" pitchFamily="49" charset="-128"/>
                <a:ea typeface="ＭＳ ゴシック" panose="020B0609070205080204" pitchFamily="49" charset="-128"/>
              </a:rPr>
              <a:t>項目を重点施策として設定し、積極的に取組をすすめていきます。</a:t>
            </a:r>
            <a:endParaRPr lang="en-US" altLang="ja-JP" sz="1200" dirty="0">
              <a:latin typeface="ＭＳ ゴシック" panose="020B0609070205080204" pitchFamily="49" charset="-128"/>
              <a:ea typeface="ＭＳ ゴシック" panose="020B0609070205080204" pitchFamily="49" charset="-128"/>
            </a:endParaRPr>
          </a:p>
        </p:txBody>
      </p:sp>
      <p:sp>
        <p:nvSpPr>
          <p:cNvPr id="10" name="正方形/長方形 9">
            <a:extLst>
              <a:ext uri="{FF2B5EF4-FFF2-40B4-BE49-F238E27FC236}">
                <a16:creationId xmlns:a16="http://schemas.microsoft.com/office/drawing/2014/main" id="{11730B36-3ACB-452B-8E0C-F083651FF85F}"/>
              </a:ext>
            </a:extLst>
          </p:cNvPr>
          <p:cNvSpPr/>
          <p:nvPr/>
        </p:nvSpPr>
        <p:spPr>
          <a:xfrm>
            <a:off x="7856558" y="68721"/>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rPr>
              <a:t>資料６</a:t>
            </a:r>
            <a:endParaRPr kumimoji="1" lang="ja-JP" altLang="en-US" b="1" dirty="0">
              <a:solidFill>
                <a:schemeClr val="tx1"/>
              </a:solidFill>
            </a:endParaRPr>
          </a:p>
        </p:txBody>
      </p:sp>
    </p:spTree>
    <p:extLst>
      <p:ext uri="{BB962C8B-B14F-4D97-AF65-F5344CB8AC3E}">
        <p14:creationId xmlns:p14="http://schemas.microsoft.com/office/powerpoint/2010/main" val="1601672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重点施策④　確かな学力の定着と学びの深化</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96770" y="762963"/>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10</a:t>
            </a:fld>
            <a:endParaRPr kumimoji="1" lang="ja-JP" altLang="en-US" dirty="0"/>
          </a:p>
        </p:txBody>
      </p:sp>
      <p:graphicFrame>
        <p:nvGraphicFramePr>
          <p:cNvPr id="13" name="表 2">
            <a:extLst>
              <a:ext uri="{FF2B5EF4-FFF2-40B4-BE49-F238E27FC236}">
                <a16:creationId xmlns:a16="http://schemas.microsoft.com/office/drawing/2014/main" id="{4FD80102-CC4F-4326-882B-150EC2B27543}"/>
              </a:ext>
            </a:extLst>
          </p:cNvPr>
          <p:cNvGraphicFramePr>
            <a:graphicFrameLocks noGrp="1"/>
          </p:cNvGraphicFramePr>
          <p:nvPr>
            <p:extLst>
              <p:ext uri="{D42A27DB-BD31-4B8C-83A1-F6EECF244321}">
                <p14:modId xmlns:p14="http://schemas.microsoft.com/office/powerpoint/2010/main" val="1507935276"/>
              </p:ext>
            </p:extLst>
          </p:nvPr>
        </p:nvGraphicFramePr>
        <p:xfrm>
          <a:off x="386463" y="1130724"/>
          <a:ext cx="8429018" cy="5178720"/>
        </p:xfrm>
        <a:graphic>
          <a:graphicData uri="http://schemas.openxmlformats.org/drawingml/2006/table">
            <a:tbl>
              <a:tblPr firstRow="1" bandRow="1">
                <a:tableStyleId>{2D5ABB26-0587-4C30-8999-92F81FD0307C}</a:tableStyleId>
              </a:tblPr>
              <a:tblGrid>
                <a:gridCol w="2777018">
                  <a:extLst>
                    <a:ext uri="{9D8B030D-6E8A-4147-A177-3AD203B41FA5}">
                      <a16:colId xmlns:a16="http://schemas.microsoft.com/office/drawing/2014/main" val="801192249"/>
                    </a:ext>
                  </a:extLst>
                </a:gridCol>
                <a:gridCol w="3060000">
                  <a:extLst>
                    <a:ext uri="{9D8B030D-6E8A-4147-A177-3AD203B41FA5}">
                      <a16:colId xmlns:a16="http://schemas.microsoft.com/office/drawing/2014/main" val="2496053300"/>
                    </a:ext>
                  </a:extLst>
                </a:gridCol>
                <a:gridCol w="2592000">
                  <a:extLst>
                    <a:ext uri="{9D8B030D-6E8A-4147-A177-3AD203B41FA5}">
                      <a16:colId xmlns:a16="http://schemas.microsoft.com/office/drawing/2014/main" val="3658631993"/>
                    </a:ext>
                  </a:extLst>
                </a:gridCol>
              </a:tblGrid>
              <a:tr h="423407">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64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全国学力・学習状況調査における小・中学校の子どもたちの平均正答率（府内）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小６国語：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66.0</a:t>
                      </a:r>
                      <a:r>
                        <a:rPr kumimoji="1" lang="ja-JP" altLang="en-US" sz="1000" dirty="0">
                          <a:solidFill>
                            <a:schemeClr val="tx1"/>
                          </a:solidFill>
                          <a:latin typeface="ＭＳ ゴシック" panose="020B0609070205080204" pitchFamily="49" charset="-128"/>
                          <a:ea typeface="ＭＳ ゴシック" panose="020B0609070205080204" pitchFamily="49" charset="-128"/>
                        </a:rPr>
                        <a:t>％ 小６算数：</a:t>
                      </a:r>
                      <a:r>
                        <a:rPr kumimoji="1" lang="en-US" altLang="ja-JP" sz="1000" dirty="0">
                          <a:solidFill>
                            <a:schemeClr val="tx1"/>
                          </a:solidFill>
                          <a:latin typeface="ＭＳ ゴシック" panose="020B0609070205080204" pitchFamily="49" charset="-128"/>
                          <a:ea typeface="ＭＳ ゴシック" panose="020B0609070205080204" pitchFamily="49" charset="-128"/>
                        </a:rPr>
                        <a:t>62.1</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中３国語：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68.0</a:t>
                      </a:r>
                      <a:r>
                        <a:rPr kumimoji="1" lang="ja-JP" altLang="en-US" sz="1000" dirty="0">
                          <a:solidFill>
                            <a:schemeClr val="tx1"/>
                          </a:solidFill>
                          <a:latin typeface="ＭＳ ゴシック" panose="020B0609070205080204" pitchFamily="49" charset="-128"/>
                          <a:ea typeface="ＭＳ ゴシック" panose="020B0609070205080204" pitchFamily="49" charset="-128"/>
                        </a:rPr>
                        <a:t>％ 中３</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数学</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49.9</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全国の値以上の達成・維持（毎年度）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全国学力・学習状況調査における小・中学校の子どもたちの無</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解</a:t>
                      </a:r>
                      <a:r>
                        <a:rPr kumimoji="1" lang="ja-JP" altLang="en-US" sz="1000" dirty="0">
                          <a:solidFill>
                            <a:schemeClr val="tx1"/>
                          </a:solidFill>
                          <a:latin typeface="ＭＳ ゴシック" panose="020B0609070205080204" pitchFamily="49" charset="-128"/>
                          <a:ea typeface="ＭＳ ゴシック" panose="020B0609070205080204" pitchFamily="49" charset="-128"/>
                        </a:rPr>
                        <a:t>答率（府内）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小６国語：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5.1</a:t>
                      </a:r>
                      <a:r>
                        <a:rPr kumimoji="1" lang="ja-JP" altLang="en-US" sz="1000" dirty="0">
                          <a:solidFill>
                            <a:schemeClr val="tx1"/>
                          </a:solidFill>
                          <a:latin typeface="ＭＳ ゴシック" panose="020B0609070205080204" pitchFamily="49" charset="-128"/>
                          <a:ea typeface="ＭＳ ゴシック" panose="020B0609070205080204" pitchFamily="49" charset="-128"/>
                        </a:rPr>
                        <a:t>％ 小６算数： </a:t>
                      </a:r>
                      <a:r>
                        <a:rPr kumimoji="1" lang="en-US" altLang="ja-JP" sz="1000" dirty="0">
                          <a:solidFill>
                            <a:schemeClr val="tx1"/>
                          </a:solidFill>
                          <a:latin typeface="ＭＳ ゴシック" panose="020B0609070205080204" pitchFamily="49" charset="-128"/>
                          <a:ea typeface="ＭＳ ゴシック" panose="020B0609070205080204" pitchFamily="49" charset="-128"/>
                        </a:rPr>
                        <a:t>3.5</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中３国語：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5.2</a:t>
                      </a:r>
                      <a:r>
                        <a:rPr kumimoji="1" lang="ja-JP" altLang="en-US" sz="1000" dirty="0">
                          <a:solidFill>
                            <a:schemeClr val="tx1"/>
                          </a:solidFill>
                          <a:latin typeface="ＭＳ ゴシック" panose="020B0609070205080204" pitchFamily="49" charset="-128"/>
                          <a:ea typeface="ＭＳ ゴシック" panose="020B0609070205080204" pitchFamily="49" charset="-128"/>
                        </a:rPr>
                        <a:t>％ 中３</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数学</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11.0</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全国の値以下の達成・維持（毎年度）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授業に対し、肯定的評価をした府立高校生の割合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84.4</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前年度よりも増加</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6507287"/>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学校生活に対し、肯定的評価をした府立支援学校の子どもたち及び保護者等の割合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84.8</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前年度よりも増加</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544013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新規不登校者数の千人率（政令市を除く）</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小学校：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9.9</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26.1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31.1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00" dirty="0">
                          <a:solidFill>
                            <a:schemeClr val="tx1"/>
                          </a:solidFill>
                          <a:latin typeface="ＭＳ ゴシック" panose="020B0609070205080204" pitchFamily="49" charset="-128"/>
                          <a:ea typeface="ＭＳ ゴシック" panose="020B0609070205080204" pitchFamily="49" charset="-128"/>
                        </a:rPr>
                        <a:t>  小学校：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5.0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12.0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12.0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3546279"/>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日本語指導が必要な小・中学校の子どもたちのうち、特別の教育課程による日本語指導を受けた子どもたちの割合</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98.7</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1393488"/>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日本語指導の必要な子どもたちが在籍する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府立高校のうち、子どもたちの状況等を踏まえた教科指導や学校生活の支援を行っている府立高校の割合</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92.5</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0313873"/>
                  </a:ext>
                </a:extLst>
              </a:tr>
            </a:tbl>
          </a:graphicData>
        </a:graphic>
      </p:graphicFrame>
      <p:sp>
        <p:nvSpPr>
          <p:cNvPr id="15" name="テキスト ボックス 14">
            <a:extLst>
              <a:ext uri="{FF2B5EF4-FFF2-40B4-BE49-F238E27FC236}">
                <a16:creationId xmlns:a16="http://schemas.microsoft.com/office/drawing/2014/main" id="{B51B96EE-D9BD-4F2D-9843-EA2D0555103A}"/>
              </a:ext>
            </a:extLst>
          </p:cNvPr>
          <p:cNvSpPr txBox="1"/>
          <p:nvPr/>
        </p:nvSpPr>
        <p:spPr>
          <a:xfrm>
            <a:off x="5796136" y="9489888"/>
            <a:ext cx="3989547" cy="246221"/>
          </a:xfrm>
          <a:prstGeom prst="rect">
            <a:avLst/>
          </a:prstGeom>
          <a:noFill/>
        </p:spPr>
        <p:txBody>
          <a:bodyPr wrap="square" rtlCol="0">
            <a:spAutoFit/>
          </a:bodyPr>
          <a:lstStyle/>
          <a:p>
            <a:r>
              <a:rPr lang="en-US" altLang="ja-JP" sz="1000" dirty="0">
                <a:solidFill>
                  <a:srgbClr val="FF0000"/>
                </a:solidFill>
                <a:latin typeface="ＭＳ ゴシック" panose="020B0609070205080204" pitchFamily="49" charset="-128"/>
                <a:ea typeface="ＭＳ ゴシック" panose="020B0609070205080204" pitchFamily="49" charset="-128"/>
              </a:rPr>
              <a:t>※</a:t>
            </a:r>
            <a:r>
              <a:rPr lang="ja-JP" altLang="en-US" sz="1000" dirty="0">
                <a:solidFill>
                  <a:srgbClr val="FF0000"/>
                </a:solidFill>
                <a:latin typeface="ＭＳ ゴシック" panose="020B0609070205080204" pitchFamily="49" charset="-128"/>
                <a:ea typeface="ＭＳ ゴシック" panose="020B0609070205080204" pitchFamily="49" charset="-128"/>
              </a:rPr>
              <a:t>「</a:t>
            </a:r>
            <a:r>
              <a:rPr lang="zh-TW" altLang="en-US" sz="1000" i="0" dirty="0">
                <a:solidFill>
                  <a:srgbClr val="FF0000"/>
                </a:solidFill>
                <a:effectLst/>
                <a:latin typeface="ＭＳ ゴシック" panose="020B0609070205080204" pitchFamily="49" charset="-128"/>
                <a:ea typeface="ＭＳ ゴシック" panose="020B0609070205080204" pitchFamily="49" charset="-128"/>
              </a:rPr>
              <a:t>第</a:t>
            </a:r>
            <a:r>
              <a:rPr lang="ja-JP" altLang="en-US" sz="1000" dirty="0">
                <a:solidFill>
                  <a:srgbClr val="FF0000"/>
                </a:solidFill>
                <a:latin typeface="ＭＳ ゴシック" panose="020B0609070205080204" pitchFamily="49" charset="-128"/>
                <a:ea typeface="ＭＳ ゴシック" panose="020B0609070205080204" pitchFamily="49" charset="-128"/>
              </a:rPr>
              <a:t>２</a:t>
            </a:r>
            <a:r>
              <a:rPr lang="zh-TW" altLang="en-US" sz="1000" i="0" dirty="0">
                <a:solidFill>
                  <a:srgbClr val="FF0000"/>
                </a:solidFill>
                <a:effectLst/>
                <a:latin typeface="ＭＳ ゴシック" panose="020B0609070205080204" pitchFamily="49" charset="-128"/>
                <a:ea typeface="ＭＳ ゴシック" panose="020B0609070205080204" pitchFamily="49" charset="-128"/>
              </a:rPr>
              <a:t>次大阪府教育振興基本計画 前期事業計画</a:t>
            </a:r>
            <a:r>
              <a:rPr lang="ja-JP" altLang="en-US" sz="1000" i="0" dirty="0">
                <a:solidFill>
                  <a:srgbClr val="FF0000"/>
                </a:solidFill>
                <a:effectLst/>
                <a:latin typeface="ＭＳ ゴシック" panose="020B0609070205080204" pitchFamily="49" charset="-128"/>
                <a:ea typeface="ＭＳ ゴシック" panose="020B0609070205080204" pitchFamily="49" charset="-128"/>
              </a:rPr>
              <a:t>」において設定</a:t>
            </a:r>
            <a:endParaRPr lang="zh-TW" altLang="en-US" sz="1000" i="0" dirty="0">
              <a:solidFill>
                <a:srgbClr val="FF0000"/>
              </a:solidFill>
              <a:effectLst/>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46675723-C318-44EA-BA9C-677B121416B1}"/>
              </a:ext>
            </a:extLst>
          </p:cNvPr>
          <p:cNvSpPr txBox="1"/>
          <p:nvPr/>
        </p:nvSpPr>
        <p:spPr>
          <a:xfrm>
            <a:off x="3419872" y="6371322"/>
            <a:ext cx="5480574" cy="246221"/>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「第２次大阪府教育振興基本計画 前期事業計画」（Ｒ５年度～Ｒ９年度）に基づく目標値</a:t>
            </a:r>
            <a:endParaRPr lang="zh-TW" altLang="en-US" sz="1000" i="0"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220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28092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放課後等に地域で子どもが安全に過ごすことのできる子どもの居場所の確保や困難を抱える子どもや保護者を地域の見守り等につなぐことができる環境を整備します。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重点施策⑤　子どもの居場所づくりの推進</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11</a:t>
            </a:fld>
            <a:endParaRPr kumimoji="1" lang="ja-JP" altLang="en-US" dirty="0"/>
          </a:p>
        </p:txBody>
      </p:sp>
      <p:sp>
        <p:nvSpPr>
          <p:cNvPr id="15" name="スライド番号プレースホルダー 1">
            <a:extLst>
              <a:ext uri="{FF2B5EF4-FFF2-40B4-BE49-F238E27FC236}">
                <a16:creationId xmlns:a16="http://schemas.microsoft.com/office/drawing/2014/main" id="{D9C5488F-B962-4D5E-80BD-A52550F49288}"/>
              </a:ext>
            </a:extLst>
          </p:cNvPr>
          <p:cNvSpPr txBox="1">
            <a:spLocks/>
          </p:cNvSpPr>
          <p:nvPr/>
        </p:nvSpPr>
        <p:spPr>
          <a:xfrm>
            <a:off x="8388424" y="5707526"/>
            <a:ext cx="110597" cy="129938"/>
          </a:xfrm>
          <a:prstGeom prst="rect">
            <a:avLst/>
          </a:prstGeom>
          <a:solidFill>
            <a:schemeClr val="bg1"/>
          </a:solidFill>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sp>
        <p:nvSpPr>
          <p:cNvPr id="23" name="スライド番号プレースホルダー 1">
            <a:extLst>
              <a:ext uri="{FF2B5EF4-FFF2-40B4-BE49-F238E27FC236}">
                <a16:creationId xmlns:a16="http://schemas.microsoft.com/office/drawing/2014/main" id="{C425D254-8C5A-4546-A80F-F8360C0BCFF8}"/>
              </a:ext>
            </a:extLst>
          </p:cNvPr>
          <p:cNvSpPr txBox="1">
            <a:spLocks/>
          </p:cNvSpPr>
          <p:nvPr/>
        </p:nvSpPr>
        <p:spPr>
          <a:xfrm>
            <a:off x="8503105" y="8685584"/>
            <a:ext cx="110597" cy="129938"/>
          </a:xfrm>
          <a:prstGeom prst="rect">
            <a:avLst/>
          </a:prstGeom>
          <a:solidFill>
            <a:schemeClr val="bg1"/>
          </a:solidFill>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p>
        </p:txBody>
      </p:sp>
      <p:grpSp>
        <p:nvGrpSpPr>
          <p:cNvPr id="24" name="グループ化 23">
            <a:extLst>
              <a:ext uri="{FF2B5EF4-FFF2-40B4-BE49-F238E27FC236}">
                <a16:creationId xmlns:a16="http://schemas.microsoft.com/office/drawing/2014/main" id="{7ACD7323-BC04-4D73-A700-3BE0DA85E12F}"/>
              </a:ext>
            </a:extLst>
          </p:cNvPr>
          <p:cNvGrpSpPr/>
          <p:nvPr/>
        </p:nvGrpSpPr>
        <p:grpSpPr>
          <a:xfrm>
            <a:off x="488578" y="1691832"/>
            <a:ext cx="8091857" cy="1908001"/>
            <a:chOff x="719676" y="2085176"/>
            <a:chExt cx="7779722" cy="1092020"/>
          </a:xfrm>
        </p:grpSpPr>
        <p:sp>
          <p:nvSpPr>
            <p:cNvPr id="25" name="正方形/長方形 24">
              <a:extLst>
                <a:ext uri="{FF2B5EF4-FFF2-40B4-BE49-F238E27FC236}">
                  <a16:creationId xmlns:a16="http://schemas.microsoft.com/office/drawing/2014/main" id="{0D0E1228-9BAC-4C3B-843A-6D627BB22CDB}"/>
                </a:ext>
              </a:extLst>
            </p:cNvPr>
            <p:cNvSpPr/>
            <p:nvPr/>
          </p:nvSpPr>
          <p:spPr>
            <a:xfrm>
              <a:off x="2788527" y="2102578"/>
              <a:ext cx="5710871" cy="1057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ja-JP" altLang="en-US" sz="1200" dirty="0">
                  <a:solidFill>
                    <a:schemeClr val="tx1"/>
                  </a:solidFill>
                  <a:latin typeface="ＭＳ ゴシック" panose="020B0609070205080204" pitchFamily="49" charset="-128"/>
                  <a:ea typeface="ＭＳ ゴシック" panose="020B0609070205080204" pitchFamily="49" charset="-128"/>
                </a:rPr>
                <a:t>放課後における子どもの居場所については、令和５年</a:t>
              </a:r>
              <a:r>
                <a:rPr lang="en-US" altLang="ja-JP" sz="1200" dirty="0">
                  <a:solidFill>
                    <a:schemeClr val="tx1"/>
                  </a:solidFill>
                  <a:latin typeface="ＭＳ ゴシック" panose="020B0609070205080204" pitchFamily="49" charset="-128"/>
                  <a:ea typeface="ＭＳ ゴシック" panose="020B0609070205080204" pitchFamily="49" charset="-128"/>
                </a:rPr>
                <a:t>12</a:t>
              </a:r>
              <a:r>
                <a:rPr lang="ja-JP" altLang="en-US" sz="1200" dirty="0">
                  <a:solidFill>
                    <a:schemeClr val="tx1"/>
                  </a:solidFill>
                  <a:latin typeface="ＭＳ ゴシック" panose="020B0609070205080204" pitchFamily="49" charset="-128"/>
                  <a:ea typeface="ＭＳ ゴシック" panose="020B0609070205080204" pitchFamily="49" charset="-128"/>
                </a:rPr>
                <a:t>月に閣議決定された「こども未来戦略」における「加速化プラン」及び国が策定した「放課後</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児童対策パッケージ」に基づき、共働き家庭等の「小１の壁」を打破し、</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待機児童を解消するとともに、すべての児童が放課後を安全・安心に過ごし、多様な体験・活動を行うことができるよう、取組を進めていきます。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endParaRPr lang="ja-JP" altLang="en-US"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●放課後児童クラブの運営費への支援</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kumimoji="1" lang="ja-JP" altLang="en-US" sz="1200" dirty="0">
                  <a:solidFill>
                    <a:schemeClr val="tx1"/>
                  </a:solidFill>
                  <a:latin typeface="ＭＳ ゴシック" panose="020B0609070205080204" pitchFamily="49" charset="-128"/>
                  <a:ea typeface="ＭＳ ゴシック" panose="020B0609070205080204" pitchFamily="49" charset="-128"/>
                </a:rPr>
                <a:t>●放課後児童クラブの整備費への支援</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●放課後児童支援員の確保及び職員の資質向上を図るための研修の</a:t>
              </a:r>
              <a:r>
                <a:rPr kumimoji="1" lang="ja-JP" altLang="en-US" sz="1200" dirty="0">
                  <a:solidFill>
                    <a:schemeClr val="tx1"/>
                  </a:solidFill>
                  <a:latin typeface="ＭＳ ゴシック" panose="020B0609070205080204" pitchFamily="49" charset="-128"/>
                  <a:ea typeface="ＭＳ ゴシック" panose="020B0609070205080204" pitchFamily="49" charset="-128"/>
                </a:rPr>
                <a:t>実施</a:t>
              </a:r>
            </a:p>
          </p:txBody>
        </p:sp>
        <p:sp>
          <p:nvSpPr>
            <p:cNvPr id="26" name="四角形: 角を丸くする 25">
              <a:extLst>
                <a:ext uri="{FF2B5EF4-FFF2-40B4-BE49-F238E27FC236}">
                  <a16:creationId xmlns:a16="http://schemas.microsoft.com/office/drawing/2014/main" id="{060B8069-298C-4366-AB54-FC5C2CA71576}"/>
                </a:ext>
              </a:extLst>
            </p:cNvPr>
            <p:cNvSpPr/>
            <p:nvPr/>
          </p:nvSpPr>
          <p:spPr>
            <a:xfrm>
              <a:off x="719676" y="2085176"/>
              <a:ext cx="2448272" cy="10920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放課後児童健全育成事業</a:t>
              </a:r>
              <a:endParaRPr kumimoji="1" lang="en-US" altLang="ja-JP" sz="1400" b="1" dirty="0">
                <a:latin typeface="ＭＳ ゴシック" panose="020B0609070205080204" pitchFamily="49" charset="-128"/>
                <a:ea typeface="ＭＳ ゴシック" panose="020B0609070205080204" pitchFamily="49" charset="-128"/>
              </a:endParaRPr>
            </a:p>
            <a:p>
              <a:pPr algn="ctr"/>
              <a:r>
                <a:rPr lang="ja-JP" altLang="en-US" sz="1400" b="1" dirty="0">
                  <a:latin typeface="ＭＳ ゴシック" panose="020B0609070205080204" pitchFamily="49" charset="-128"/>
                  <a:ea typeface="ＭＳ ゴシック" panose="020B0609070205080204" pitchFamily="49" charset="-128"/>
                </a:rPr>
                <a:t>（放課後児童クラブ）</a:t>
              </a:r>
              <a:endParaRPr kumimoji="1" lang="ja-JP" altLang="en-US" sz="1400" b="1" dirty="0">
                <a:latin typeface="ＭＳ ゴシック" panose="020B0609070205080204" pitchFamily="49" charset="-128"/>
                <a:ea typeface="ＭＳ ゴシック" panose="020B0609070205080204" pitchFamily="49" charset="-128"/>
              </a:endParaRPr>
            </a:p>
          </p:txBody>
        </p:sp>
      </p:grpSp>
      <p:grpSp>
        <p:nvGrpSpPr>
          <p:cNvPr id="27" name="グループ化 26">
            <a:extLst>
              <a:ext uri="{FF2B5EF4-FFF2-40B4-BE49-F238E27FC236}">
                <a16:creationId xmlns:a16="http://schemas.microsoft.com/office/drawing/2014/main" id="{458432D1-B8AD-42B8-949A-1E787A558F8F}"/>
              </a:ext>
            </a:extLst>
          </p:cNvPr>
          <p:cNvGrpSpPr/>
          <p:nvPr/>
        </p:nvGrpSpPr>
        <p:grpSpPr>
          <a:xfrm>
            <a:off x="465328" y="3748403"/>
            <a:ext cx="8115107" cy="2808001"/>
            <a:chOff x="569076" y="2125969"/>
            <a:chExt cx="7662164" cy="941403"/>
          </a:xfrm>
        </p:grpSpPr>
        <p:sp>
          <p:nvSpPr>
            <p:cNvPr id="28" name="正方形/長方形 27">
              <a:extLst>
                <a:ext uri="{FF2B5EF4-FFF2-40B4-BE49-F238E27FC236}">
                  <a16:creationId xmlns:a16="http://schemas.microsoft.com/office/drawing/2014/main" id="{1221EA85-D5B0-44A5-8CDE-A257A60D1855}"/>
                </a:ext>
              </a:extLst>
            </p:cNvPr>
            <p:cNvSpPr/>
            <p:nvPr/>
          </p:nvSpPr>
          <p:spPr>
            <a:xfrm>
              <a:off x="2622779" y="2133139"/>
              <a:ext cx="5608461" cy="9270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地域の子どもたちを対象に、食事や居場所を提供して見守りを行い、必要に</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応じて支援機関につなぐ場でもある子ども食堂等の居場所に対し、財政支援を行います。また、支援が必要な方に対しては、居場所に関する情報を周知するなど、子どもの居場所づくりの取組を進めていきます。</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kumimoji="1" lang="ja-JP" altLang="en-US" sz="1200" dirty="0">
                  <a:solidFill>
                    <a:schemeClr val="tx1"/>
                  </a:solidFill>
                  <a:latin typeface="ＭＳ ゴシック" panose="020B0609070205080204" pitchFamily="49" charset="-128"/>
                  <a:ea typeface="ＭＳ ゴシック" panose="020B0609070205080204" pitchFamily="49" charset="-128"/>
                </a:rPr>
                <a:t>●公民連携による子ども食堂を含む子どもの居場所への支援</a:t>
              </a:r>
            </a:p>
            <a:p>
              <a:pPr lvl="1"/>
              <a:r>
                <a:rPr kumimoji="1" lang="ja-JP" altLang="en-US" sz="1200" dirty="0">
                  <a:solidFill>
                    <a:schemeClr val="tx1"/>
                  </a:solidFill>
                  <a:latin typeface="ＭＳ ゴシック" panose="020B0609070205080204" pitchFamily="49" charset="-128"/>
                  <a:ea typeface="ＭＳ ゴシック" panose="020B0609070205080204" pitchFamily="49" charset="-128"/>
                </a:rPr>
                <a:t>　　公民連携の取組により、民間企業から食材等の提供や体験活動への招待</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があった場合、市町村等を通じて子ども食堂等に提供できるよう支援</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●子ども輝く未来基金を活用した子ども食堂等への支援</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　　子ども輝く未来基金を活用し、子ども食堂等への学習教材や様々な体験</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　活動等への支援を実施</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●子ども食堂ネットワークの強化</a:t>
              </a:r>
            </a:p>
            <a:p>
              <a:pPr lvl="1"/>
              <a:r>
                <a:rPr lang="ja-JP" altLang="en-US" sz="1200" dirty="0">
                  <a:solidFill>
                    <a:schemeClr val="tx1"/>
                  </a:solidFill>
                  <a:latin typeface="ＭＳ ゴシック" panose="020B0609070205080204" pitchFamily="49" charset="-128"/>
                  <a:ea typeface="ＭＳ ゴシック" panose="020B0609070205080204" pitchFamily="49" charset="-128"/>
                </a:rPr>
                <a:t>　　大阪府内の中間支援団体を中心としたネットワークを形成することに</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lvl="1"/>
              <a:r>
                <a:rPr lang="ja-JP" altLang="en-US" sz="1200" dirty="0">
                  <a:solidFill>
                    <a:schemeClr val="tx1"/>
                  </a:solidFill>
                  <a:latin typeface="ＭＳ ゴシック" panose="020B0609070205080204" pitchFamily="49" charset="-128"/>
                  <a:ea typeface="ＭＳ ゴシック" panose="020B0609070205080204" pitchFamily="49" charset="-128"/>
                </a:rPr>
                <a:t>　より、府域子ども食堂への支援体制を強化</a:t>
              </a:r>
            </a:p>
            <a:p>
              <a:pPr lvl="1"/>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lvl="1"/>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9" name="四角形: 角を丸くする 28">
              <a:extLst>
                <a:ext uri="{FF2B5EF4-FFF2-40B4-BE49-F238E27FC236}">
                  <a16:creationId xmlns:a16="http://schemas.microsoft.com/office/drawing/2014/main" id="{9C9BA16A-26B8-4002-82D8-6E9A75984859}"/>
                </a:ext>
              </a:extLst>
            </p:cNvPr>
            <p:cNvSpPr/>
            <p:nvPr/>
          </p:nvSpPr>
          <p:spPr>
            <a:xfrm>
              <a:off x="569076" y="2125969"/>
              <a:ext cx="2448272" cy="94140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ＭＳ ゴシック" panose="020B0609070205080204" pitchFamily="49" charset="-128"/>
                  <a:ea typeface="ＭＳ ゴシック" panose="020B0609070205080204" pitchFamily="49" charset="-128"/>
                </a:rPr>
                <a:t>子ども食堂等の</a:t>
              </a:r>
              <a:endParaRPr lang="en-US" altLang="ja-JP" sz="1400" b="1" dirty="0">
                <a:latin typeface="ＭＳ ゴシック" panose="020B0609070205080204" pitchFamily="49" charset="-128"/>
                <a:ea typeface="ＭＳ ゴシック" panose="020B0609070205080204" pitchFamily="49" charset="-128"/>
              </a:endParaRPr>
            </a:p>
            <a:p>
              <a:pPr algn="ctr"/>
              <a:r>
                <a:rPr lang="ja-JP" altLang="en-US" sz="1400" b="1" dirty="0">
                  <a:latin typeface="ＭＳ ゴシック" panose="020B0609070205080204" pitchFamily="49" charset="-128"/>
                  <a:ea typeface="ＭＳ ゴシック" panose="020B0609070205080204" pitchFamily="49" charset="-128"/>
                </a:rPr>
                <a:t>居場所づくり</a:t>
              </a:r>
              <a:endParaRPr kumimoji="1" lang="ja-JP" altLang="en-US" sz="1400" b="1"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3452560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重点施策⑤　子どもの居場所づくりの推進</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48944" y="3726051"/>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4160450445"/>
              </p:ext>
            </p:extLst>
          </p:nvPr>
        </p:nvGraphicFramePr>
        <p:xfrm>
          <a:off x="402433" y="4096319"/>
          <a:ext cx="8411142" cy="229920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府内の放課後児童クラブの支援の単位数　</a:t>
                      </a: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1,854</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支援の単位</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●●支援の単位（Ｒ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11</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32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府内の放課後児童クラブ登録児童数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73,958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●●人（Ｒ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11</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625439"/>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子ども食堂ネットワークに参加する市町村数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９市町村（Ｒ５年度）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36</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市町村（子ども食堂が０又は１の市町村を除く全市町村）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府内における子ども食堂の件数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757</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件（Ｒ５年度）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1,300</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件（Ｒ</a:t>
                      </a: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11</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5989612"/>
                  </a:ext>
                </a:extLst>
              </a:tr>
              <a:tr h="3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児童育成支援拠点事業の実施市町村数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府内自治体のうち、事業実施市町村の</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割合が全国平均以上（Ｒ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9013010"/>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1315515970"/>
              </p:ext>
            </p:extLst>
          </p:nvPr>
        </p:nvGraphicFramePr>
        <p:xfrm>
          <a:off x="402433" y="1102538"/>
          <a:ext cx="8411142" cy="2470478"/>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2920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子どもが健やかに過ごせる遊び場づくり</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子どもが健やかに過ごせる居場所や遊び場の確保を進めていきます。</a:t>
                      </a:r>
                    </a:p>
                  </a:txBody>
                  <a:tcPr anchor="ctr"/>
                </a:tc>
                <a:extLst>
                  <a:ext uri="{0D108BD9-81ED-4DB2-BD59-A6C34878D82A}">
                    <a16:rowId xmlns:a16="http://schemas.microsoft.com/office/drawing/2014/main" val="2237579673"/>
                  </a:ext>
                </a:extLst>
              </a:tr>
              <a:tr h="97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放課後等の子どもの居場所づくり</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放課後児童クラブの運営費や整備費を支援するとともに、放課後児童クラブの支援員</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確保及び職員の資質向上を図るための研修を実施するなど、</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義務教育前に保育が必要であった子どもを、就学後も切れ目なく預けることができるようにすると同時に、放課後や週末等の安心・安全な居場所において、障がい等により支援が必要な子どもなどすべての子どもが健やかに育まれる取組を進めます。</a:t>
                      </a:r>
                    </a:p>
                  </a:txBody>
                  <a:tcPr anchor="ctr"/>
                </a:tc>
                <a:extLst>
                  <a:ext uri="{0D108BD9-81ED-4DB2-BD59-A6C34878D82A}">
                    <a16:rowId xmlns:a16="http://schemas.microsoft.com/office/drawing/2014/main" val="3327138834"/>
                  </a:ext>
                </a:extLst>
              </a:tr>
              <a:tr h="846396">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子ども食堂等の居場所づくり</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子どもの孤立を防ぎ地域で見守るとともに、子どもや保護者を支援する重要な居場所としての役割を担っている子ども食堂等に対し、民間企業等と連携した物品等の提供や、子ども輝く未来基金を活用した学習支援や体験活動への費用の補助、また、子ども食堂ネットワークへの府内市町村の参加を促し、支援体制を強化していきます。</a:t>
                      </a:r>
                      <a:endPar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2762199351"/>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12</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6" name="テキスト ボックス 15">
            <a:extLst>
              <a:ext uri="{FF2B5EF4-FFF2-40B4-BE49-F238E27FC236}">
                <a16:creationId xmlns:a16="http://schemas.microsoft.com/office/drawing/2014/main" id="{8C744709-2DBA-44F6-BA50-56005511961A}"/>
              </a:ext>
            </a:extLst>
          </p:cNvPr>
          <p:cNvSpPr txBox="1"/>
          <p:nvPr/>
        </p:nvSpPr>
        <p:spPr>
          <a:xfrm>
            <a:off x="402433" y="6395519"/>
            <a:ext cx="5132708" cy="230832"/>
          </a:xfrm>
          <a:prstGeom prst="rect">
            <a:avLst/>
          </a:prstGeom>
          <a:noFill/>
        </p:spPr>
        <p:txBody>
          <a:bodyPr wrap="square" rtlCol="0">
            <a:spAutoFit/>
          </a:bodyPr>
          <a:lstStyle/>
          <a:p>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「支援の単位」とは、放課後児童クラブにおける概ね</a:t>
            </a:r>
            <a:r>
              <a:rPr kumimoji="1" lang="en-US" altLang="ja-JP" sz="900" dirty="0">
                <a:latin typeface="ＭＳ ゴシック" panose="020B0609070205080204" pitchFamily="49" charset="-128"/>
                <a:ea typeface="ＭＳ ゴシック" panose="020B0609070205080204" pitchFamily="49" charset="-128"/>
              </a:rPr>
              <a:t>40</a:t>
            </a:r>
            <a:r>
              <a:rPr kumimoji="1" lang="ja-JP" altLang="en-US" sz="900" dirty="0">
                <a:latin typeface="ＭＳ ゴシック" panose="020B0609070205080204" pitchFamily="49" charset="-128"/>
                <a:ea typeface="ＭＳ ゴシック" panose="020B0609070205080204" pitchFamily="49" charset="-128"/>
              </a:rPr>
              <a:t>人以下の児童の集団の規模のこと。</a:t>
            </a:r>
          </a:p>
        </p:txBody>
      </p:sp>
      <p:sp>
        <p:nvSpPr>
          <p:cNvPr id="17" name="テキスト ボックス 16">
            <a:extLst>
              <a:ext uri="{FF2B5EF4-FFF2-40B4-BE49-F238E27FC236}">
                <a16:creationId xmlns:a16="http://schemas.microsoft.com/office/drawing/2014/main" id="{E89D408D-C26A-4F21-ACC9-3C6298A5714F}"/>
              </a:ext>
            </a:extLst>
          </p:cNvPr>
          <p:cNvSpPr txBox="1"/>
          <p:nvPr/>
        </p:nvSpPr>
        <p:spPr>
          <a:xfrm>
            <a:off x="6086060" y="4555346"/>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8123826B-3C12-446D-BDC5-E857BC15D69C}"/>
              </a:ext>
            </a:extLst>
          </p:cNvPr>
          <p:cNvSpPr txBox="1"/>
          <p:nvPr/>
        </p:nvSpPr>
        <p:spPr>
          <a:xfrm>
            <a:off x="6089848" y="4872879"/>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07763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280920" cy="502702"/>
          </a:xfrm>
          <a:prstGeom prst="rect">
            <a:avLst/>
          </a:prstGeom>
          <a:noFill/>
        </p:spPr>
        <p:txBody>
          <a:bodyPr wrap="square" rtlCol="0">
            <a:spAutoFit/>
          </a:bodyPr>
          <a:lstStyle/>
          <a:p>
            <a:pPr>
              <a:lnSpc>
                <a:spcPts val="1600"/>
              </a:lnSpc>
            </a:pPr>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　</a:t>
            </a:r>
            <a:r>
              <a:rPr lang="ja-JP" altLang="en-US" sz="1400" dirty="0">
                <a:latin typeface="HGP創英角ｺﾞｼｯｸUB" panose="020B0900000000000000" pitchFamily="50" charset="-128"/>
                <a:ea typeface="HGP創英角ｺﾞｼｯｸUB" panose="020B0900000000000000" pitchFamily="50" charset="-128"/>
              </a:rPr>
              <a:t>社会に出る前に、社会の一員としての役割を果たすことの大切さを若者が実感を持って学べる機会を提供</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重点施策⑥　産業人材の育成</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13</a:t>
            </a:fld>
            <a:endParaRPr kumimoji="1" lang="ja-JP" altLang="en-US" dirty="0"/>
          </a:p>
        </p:txBody>
      </p:sp>
      <p:graphicFrame>
        <p:nvGraphicFramePr>
          <p:cNvPr id="15" name="表 2">
            <a:extLst>
              <a:ext uri="{FF2B5EF4-FFF2-40B4-BE49-F238E27FC236}">
                <a16:creationId xmlns:a16="http://schemas.microsoft.com/office/drawing/2014/main" id="{A39705A8-E88C-43A2-9279-378A8A596F3D}"/>
              </a:ext>
            </a:extLst>
          </p:cNvPr>
          <p:cNvGraphicFramePr>
            <a:graphicFrameLocks noGrp="1"/>
          </p:cNvGraphicFramePr>
          <p:nvPr>
            <p:extLst>
              <p:ext uri="{D42A27DB-BD31-4B8C-83A1-F6EECF244321}">
                <p14:modId xmlns:p14="http://schemas.microsoft.com/office/powerpoint/2010/main" val="4108711158"/>
              </p:ext>
            </p:extLst>
          </p:nvPr>
        </p:nvGraphicFramePr>
        <p:xfrm>
          <a:off x="444729" y="5793947"/>
          <a:ext cx="8411142" cy="742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キャリア教育を通じた産学官連携による産業人材育成の推進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大学と企業が連携し、</a:t>
                      </a:r>
                      <a:r>
                        <a:rPr kumimoji="1" lang="ja-JP" altLang="en-US" sz="1000" strike="noStrike" baseline="0" dirty="0">
                          <a:solidFill>
                            <a:schemeClr val="tx1"/>
                          </a:solidFill>
                          <a:latin typeface="ＭＳ ゴシック" panose="020B0609070205080204" pitchFamily="49" charset="-128"/>
                          <a:ea typeface="ＭＳ ゴシック" panose="020B0609070205080204" pitchFamily="49" charset="-128"/>
                        </a:rPr>
                        <a:t>仕事体験</a:t>
                      </a:r>
                      <a:r>
                        <a:rPr kumimoji="1" lang="ja-JP" altLang="en-US" sz="1000" dirty="0">
                          <a:solidFill>
                            <a:schemeClr val="tx1"/>
                          </a:solidFill>
                          <a:latin typeface="ＭＳ ゴシック" panose="020B0609070205080204" pitchFamily="49" charset="-128"/>
                          <a:ea typeface="ＭＳ ゴシック" panose="020B0609070205080204" pitchFamily="49" charset="-128"/>
                        </a:rPr>
                        <a:t>や課題解決型授業（</a:t>
                      </a:r>
                      <a:r>
                        <a:rPr kumimoji="1" lang="en-US" altLang="ja-JP" sz="1000" dirty="0">
                          <a:solidFill>
                            <a:schemeClr val="tx1"/>
                          </a:solidFill>
                          <a:latin typeface="ＭＳ ゴシック" panose="020B0609070205080204" pitchFamily="49" charset="-128"/>
                          <a:ea typeface="ＭＳ ゴシック" panose="020B0609070205080204" pitchFamily="49" charset="-128"/>
                        </a:rPr>
                        <a:t>PBL</a:t>
                      </a:r>
                      <a:r>
                        <a:rPr kumimoji="1" lang="ja-JP" altLang="en-US" sz="1000" dirty="0">
                          <a:solidFill>
                            <a:schemeClr val="tx1"/>
                          </a:solidFill>
                          <a:latin typeface="ＭＳ ゴシック" panose="020B0609070205080204" pitchFamily="49" charset="-128"/>
                          <a:ea typeface="ＭＳ ゴシック" panose="020B0609070205080204" pitchFamily="49" charset="-128"/>
                        </a:rPr>
                        <a:t>）などを実践することで産業人材育成に取り組みます。</a:t>
                      </a:r>
                    </a:p>
                  </a:txBody>
                  <a:tcPr anchor="ctr"/>
                </a:tc>
                <a:extLst>
                  <a:ext uri="{0D108BD9-81ED-4DB2-BD59-A6C34878D82A}">
                    <a16:rowId xmlns:a16="http://schemas.microsoft.com/office/drawing/2014/main" val="2237579673"/>
                  </a:ext>
                </a:extLst>
              </a:tr>
            </a:tbl>
          </a:graphicData>
        </a:graphic>
      </p:graphicFrame>
      <p:sp>
        <p:nvSpPr>
          <p:cNvPr id="16" name="テキスト ボックス 15">
            <a:extLst>
              <a:ext uri="{FF2B5EF4-FFF2-40B4-BE49-F238E27FC236}">
                <a16:creationId xmlns:a16="http://schemas.microsoft.com/office/drawing/2014/main" id="{C6F38DD1-83B4-4EBC-A5CF-8B98F9533212}"/>
              </a:ext>
            </a:extLst>
          </p:cNvPr>
          <p:cNvSpPr txBox="1"/>
          <p:nvPr/>
        </p:nvSpPr>
        <p:spPr>
          <a:xfrm>
            <a:off x="251520" y="5434494"/>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1" name="四角形: 角を丸くする 10">
            <a:extLst>
              <a:ext uri="{FF2B5EF4-FFF2-40B4-BE49-F238E27FC236}">
                <a16:creationId xmlns:a16="http://schemas.microsoft.com/office/drawing/2014/main" id="{DDDD3BFE-8AFA-4D39-B4DF-5468F5462ADD}"/>
              </a:ext>
            </a:extLst>
          </p:cNvPr>
          <p:cNvSpPr/>
          <p:nvPr/>
        </p:nvSpPr>
        <p:spPr>
          <a:xfrm>
            <a:off x="510089" y="1719867"/>
            <a:ext cx="8316000" cy="2448000"/>
          </a:xfrm>
          <a:prstGeom prst="roundRect">
            <a:avLst>
              <a:gd name="adj" fmla="val 16667"/>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ＭＳ ゴシック" panose="020B0609070205080204" pitchFamily="49" charset="-128"/>
                <a:ea typeface="ＭＳ ゴシック" panose="020B0609070205080204" pitchFamily="49" charset="-128"/>
              </a:rPr>
              <a:t>・仕事体験</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府内在住・在学の学生又は府内企業に関心のある学生を対象に、府内企業にて１日から３日の仕事体験を実施。</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・課題解決型授業（ＰＢＬ）</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企業・大学・行政が連携し、それぞれが抱える実践的な課題に対し、学生ならではの主体的な分析やアイデアの</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展開によって解決を図る試み。</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rgbClr val="FF0000"/>
              </a:solidFill>
              <a:highlight>
                <a:srgbClr val="FFFF00"/>
              </a:highlight>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・出前講座</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大阪府が企業と大学等の橋渡しを行い、企業人が大学に出向き、仕事のやりがいや苦労等を伝える講座を実施。</a:t>
            </a:r>
          </a:p>
        </p:txBody>
      </p:sp>
      <p:sp>
        <p:nvSpPr>
          <p:cNvPr id="14" name="矢印: 下 13">
            <a:extLst>
              <a:ext uri="{FF2B5EF4-FFF2-40B4-BE49-F238E27FC236}">
                <a16:creationId xmlns:a16="http://schemas.microsoft.com/office/drawing/2014/main" id="{EEEF64DD-BD5F-41B0-BD18-A492E743351F}"/>
              </a:ext>
            </a:extLst>
          </p:cNvPr>
          <p:cNvSpPr/>
          <p:nvPr/>
        </p:nvSpPr>
        <p:spPr>
          <a:xfrm>
            <a:off x="3635896" y="4184425"/>
            <a:ext cx="1872208" cy="417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FFFF00"/>
              </a:highlight>
            </a:endParaRPr>
          </a:p>
        </p:txBody>
      </p:sp>
      <p:sp>
        <p:nvSpPr>
          <p:cNvPr id="17" name="正方形/長方形 16">
            <a:extLst>
              <a:ext uri="{FF2B5EF4-FFF2-40B4-BE49-F238E27FC236}">
                <a16:creationId xmlns:a16="http://schemas.microsoft.com/office/drawing/2014/main" id="{0CFEB30D-2A24-4A3F-915B-86170DFA4597}"/>
              </a:ext>
            </a:extLst>
          </p:cNvPr>
          <p:cNvSpPr/>
          <p:nvPr/>
        </p:nvSpPr>
        <p:spPr>
          <a:xfrm>
            <a:off x="1619672" y="4509120"/>
            <a:ext cx="6192688" cy="90737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ＭＳ ゴシック" panose="020B0609070205080204" pitchFamily="49" charset="-128"/>
                <a:ea typeface="ＭＳ ゴシック" panose="020B0609070205080204" pitchFamily="49" charset="-128"/>
              </a:rPr>
              <a:t>・就職前からの早い段階で学生の就業感、職業観を醸成</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・課題発見力・解決力や情報収集力、企画提案力等の能力を習得</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・様々な業種に触れることにより、職種志向が拡大</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23951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BD0204-885F-45C4-B563-B4A862FB2B6F}"/>
              </a:ext>
            </a:extLst>
          </p:cNvPr>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1124378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28092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若者一人ひとりの状況に寄り添った就職支援や自立支援を行うことによって、自らの意思で選択し、自立できるようにします。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重点施策⑦　若者の就職支援の強化</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15</a:t>
            </a:fld>
            <a:endParaRPr kumimoji="1" lang="ja-JP" altLang="en-US" dirty="0"/>
          </a:p>
        </p:txBody>
      </p:sp>
      <p:sp>
        <p:nvSpPr>
          <p:cNvPr id="17" name="角丸四角形 15">
            <a:extLst>
              <a:ext uri="{FF2B5EF4-FFF2-40B4-BE49-F238E27FC236}">
                <a16:creationId xmlns:a16="http://schemas.microsoft.com/office/drawing/2014/main" id="{2AC92254-AF77-4E70-AEA9-254FB382AE5B}"/>
              </a:ext>
            </a:extLst>
          </p:cNvPr>
          <p:cNvSpPr/>
          <p:nvPr/>
        </p:nvSpPr>
        <p:spPr>
          <a:xfrm>
            <a:off x="1835632" y="1586727"/>
            <a:ext cx="2159523" cy="481605"/>
          </a:xfrm>
          <a:prstGeom prst="roundRect">
            <a:avLst/>
          </a:prstGeom>
          <a:noFill/>
          <a:ln w="127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prstClr val="black"/>
                </a:solidFill>
                <a:effectLst>
                  <a:outerShdw blurRad="38100" dist="38100" dir="2700000" algn="tl">
                    <a:srgbClr val="000000">
                      <a:alpha val="43137"/>
                    </a:srgbClr>
                  </a:outerShdw>
                </a:effectLst>
              </a:rPr>
              <a:t>総合的な就業支援拠点</a:t>
            </a:r>
          </a:p>
        </p:txBody>
      </p:sp>
      <p:pic>
        <p:nvPicPr>
          <p:cNvPr id="18" name="図 17">
            <a:extLst>
              <a:ext uri="{FF2B5EF4-FFF2-40B4-BE49-F238E27FC236}">
                <a16:creationId xmlns:a16="http://schemas.microsoft.com/office/drawing/2014/main" id="{9E73503E-EA6B-4DC5-A9D2-40A752440D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2070" y="2001671"/>
            <a:ext cx="2647073" cy="209545"/>
          </a:xfrm>
          <a:prstGeom prst="rect">
            <a:avLst/>
          </a:prstGeom>
        </p:spPr>
      </p:pic>
      <p:sp>
        <p:nvSpPr>
          <p:cNvPr id="19" name="正方形/長方形 18">
            <a:extLst>
              <a:ext uri="{FF2B5EF4-FFF2-40B4-BE49-F238E27FC236}">
                <a16:creationId xmlns:a16="http://schemas.microsoft.com/office/drawing/2014/main" id="{B1C0FFC8-FDA6-4841-A09E-9CF11D00E2EE}"/>
              </a:ext>
            </a:extLst>
          </p:cNvPr>
          <p:cNvSpPr/>
          <p:nvPr/>
        </p:nvSpPr>
        <p:spPr>
          <a:xfrm>
            <a:off x="750032" y="2424522"/>
            <a:ext cx="3888432" cy="253920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252F09CE-DE11-4D3F-A4B5-37B9184DC45A}"/>
              </a:ext>
            </a:extLst>
          </p:cNvPr>
          <p:cNvSpPr/>
          <p:nvPr/>
        </p:nvSpPr>
        <p:spPr>
          <a:xfrm>
            <a:off x="663116" y="2330640"/>
            <a:ext cx="4400079" cy="4201056"/>
          </a:xfrm>
          <a:prstGeom prst="rect">
            <a:avLst/>
          </a:prstGeom>
          <a:no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1" name="正方形/長方形 20">
            <a:extLst>
              <a:ext uri="{FF2B5EF4-FFF2-40B4-BE49-F238E27FC236}">
                <a16:creationId xmlns:a16="http://schemas.microsoft.com/office/drawing/2014/main" id="{09735FB6-FB93-447E-BDA4-6C0050BF0D4F}"/>
              </a:ext>
            </a:extLst>
          </p:cNvPr>
          <p:cNvSpPr/>
          <p:nvPr/>
        </p:nvSpPr>
        <p:spPr>
          <a:xfrm>
            <a:off x="750032" y="5931752"/>
            <a:ext cx="2238762" cy="528569"/>
          </a:xfrm>
          <a:prstGeom prst="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prstClr val="black"/>
                </a:solidFill>
                <a:latin typeface="Meiryo UI" panose="020B0604030504040204" pitchFamily="50" charset="-128"/>
                <a:ea typeface="Meiryo UI" panose="020B0604030504040204" pitchFamily="50" charset="-128"/>
              </a:rPr>
              <a:t>【</a:t>
            </a:r>
            <a:r>
              <a:rPr lang="ja-JP" altLang="en-US" sz="1100" b="1" dirty="0">
                <a:solidFill>
                  <a:prstClr val="black"/>
                </a:solidFill>
                <a:latin typeface="Meiryo UI" panose="020B0604030504040204" pitchFamily="50" charset="-128"/>
                <a:ea typeface="Meiryo UI" panose="020B0604030504040204" pitchFamily="50" charset="-128"/>
              </a:rPr>
              <a:t>大阪東ハローワークコーナー</a:t>
            </a:r>
            <a:r>
              <a:rPr lang="en-US" altLang="ja-JP" sz="1100" dirty="0">
                <a:solidFill>
                  <a:prstClr val="black"/>
                </a:solidFill>
                <a:latin typeface="Meiryo UI" panose="020B0604030504040204" pitchFamily="50" charset="-128"/>
                <a:ea typeface="Meiryo UI" panose="020B0604030504040204" pitchFamily="50" charset="-128"/>
              </a:rPr>
              <a:t>】</a:t>
            </a:r>
          </a:p>
          <a:p>
            <a:pPr algn="ctr"/>
            <a:r>
              <a:rPr lang="ja-JP" altLang="en-US" sz="1100" dirty="0">
                <a:solidFill>
                  <a:prstClr val="black"/>
                </a:solidFill>
                <a:latin typeface="Meiryo UI" panose="020B0604030504040204" pitchFamily="50" charset="-128"/>
                <a:ea typeface="Meiryo UI" panose="020B0604030504040204" pitchFamily="50" charset="-128"/>
              </a:rPr>
              <a:t>求人情報の提供・職業相談・</a:t>
            </a:r>
            <a:endParaRPr lang="en-US" altLang="ja-JP" sz="1100" dirty="0">
              <a:solidFill>
                <a:prstClr val="black"/>
              </a:solidFill>
              <a:latin typeface="Meiryo UI" panose="020B0604030504040204" pitchFamily="50" charset="-128"/>
              <a:ea typeface="Meiryo UI" panose="020B0604030504040204" pitchFamily="50" charset="-128"/>
            </a:endParaRPr>
          </a:p>
          <a:p>
            <a:pPr algn="ctr"/>
            <a:r>
              <a:rPr lang="ja-JP" altLang="en-US" sz="1100" dirty="0">
                <a:solidFill>
                  <a:prstClr val="black"/>
                </a:solidFill>
                <a:latin typeface="Meiryo UI" panose="020B0604030504040204" pitchFamily="50" charset="-128"/>
                <a:ea typeface="Meiryo UI" panose="020B0604030504040204" pitchFamily="50" charset="-128"/>
              </a:rPr>
              <a:t>職業紹介</a:t>
            </a:r>
          </a:p>
        </p:txBody>
      </p:sp>
      <p:sp>
        <p:nvSpPr>
          <p:cNvPr id="22" name="正方形/長方形 21">
            <a:extLst>
              <a:ext uri="{FF2B5EF4-FFF2-40B4-BE49-F238E27FC236}">
                <a16:creationId xmlns:a16="http://schemas.microsoft.com/office/drawing/2014/main" id="{B94028AF-D54B-47C3-AF47-6E24A21D4C20}"/>
              </a:ext>
            </a:extLst>
          </p:cNvPr>
          <p:cNvSpPr/>
          <p:nvPr/>
        </p:nvSpPr>
        <p:spPr>
          <a:xfrm>
            <a:off x="1012833" y="2597487"/>
            <a:ext cx="3362831" cy="219327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just">
              <a:lnSpc>
                <a:spcPts val="1400"/>
              </a:lnSpc>
            </a:pPr>
            <a:r>
              <a:rPr lang="ja-JP" altLang="en-US" sz="1200" u="sng" dirty="0">
                <a:solidFill>
                  <a:schemeClr val="tx1"/>
                </a:solidFill>
                <a:latin typeface="Meiryo UI" panose="020B0604030504040204" pitchFamily="50" charset="-128"/>
                <a:ea typeface="Meiryo UI" panose="020B0604030504040204" pitchFamily="50" charset="-128"/>
              </a:rPr>
              <a:t>「働きたい」と思っているすべての方の就職を支援</a:t>
            </a:r>
            <a:endParaRPr lang="en-US" altLang="ja-JP" sz="1200" u="sng" dirty="0">
              <a:solidFill>
                <a:schemeClr val="tx1"/>
              </a:solidFill>
              <a:latin typeface="Meiryo UI" panose="020B0604030504040204" pitchFamily="50" charset="-128"/>
              <a:ea typeface="Meiryo UI" panose="020B0604030504040204" pitchFamily="50" charset="-128"/>
            </a:endParaRPr>
          </a:p>
          <a:p>
            <a:pPr algn="just">
              <a:lnSpc>
                <a:spcPts val="1400"/>
              </a:lnSpc>
            </a:pPr>
            <a:r>
              <a:rPr lang="ja-JP" altLang="en-US" sz="1100"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キャリアカウンセリングの実施</a:t>
            </a:r>
            <a:endParaRPr lang="en-US" altLang="ja-JP" sz="1100" b="1" dirty="0">
              <a:solidFill>
                <a:schemeClr val="tx1"/>
              </a:solidFill>
              <a:latin typeface="Meiryo UI" panose="020B0604030504040204" pitchFamily="50" charset="-128"/>
              <a:ea typeface="Meiryo UI" panose="020B0604030504040204" pitchFamily="50" charset="-128"/>
            </a:endParaRPr>
          </a:p>
          <a:p>
            <a:pPr marL="85725" indent="-85725" algn="just">
              <a:lnSpc>
                <a:spcPts val="1400"/>
              </a:lnSpc>
            </a:pPr>
            <a:r>
              <a:rPr lang="ja-JP" altLang="en-US" sz="1100" dirty="0">
                <a:solidFill>
                  <a:schemeClr val="tx1"/>
                </a:solidFill>
                <a:latin typeface="Meiryo UI" panose="020B0604030504040204" pitchFamily="50" charset="-128"/>
                <a:ea typeface="Meiryo UI" panose="020B0604030504040204" pitchFamily="50" charset="-128"/>
              </a:rPr>
              <a:t>・キャリアカウンセリングを通じて、適性の見極めや職業選択の幅を広げる就職を支援。</a:t>
            </a:r>
            <a:endParaRPr lang="en-US" altLang="ja-JP" sz="1100" dirty="0">
              <a:solidFill>
                <a:schemeClr val="tx1"/>
              </a:solidFill>
              <a:latin typeface="Meiryo UI" panose="020B0604030504040204" pitchFamily="50" charset="-128"/>
              <a:ea typeface="Meiryo UI" panose="020B0604030504040204" pitchFamily="50" charset="-128"/>
            </a:endParaRPr>
          </a:p>
          <a:p>
            <a:pPr marL="85725" indent="-85725" algn="just">
              <a:lnSpc>
                <a:spcPts val="1400"/>
              </a:lnSpc>
            </a:pPr>
            <a:r>
              <a:rPr lang="ja-JP" altLang="en-US" sz="1100" dirty="0">
                <a:solidFill>
                  <a:schemeClr val="tx1"/>
                </a:solidFill>
                <a:latin typeface="Meiryo UI" panose="020B0604030504040204" pitchFamily="50" charset="-128"/>
                <a:ea typeface="Meiryo UI" panose="020B0604030504040204" pitchFamily="50" charset="-128"/>
              </a:rPr>
              <a:t>・再就職をめざす女性等への子育て等の家庭と仕事との両立を支援。</a:t>
            </a:r>
            <a:endParaRPr lang="en-US" altLang="ja-JP" sz="1100" dirty="0">
              <a:solidFill>
                <a:schemeClr val="tx1"/>
              </a:solidFill>
              <a:latin typeface="Meiryo UI" panose="020B0604030504040204" pitchFamily="50" charset="-128"/>
              <a:ea typeface="Meiryo UI" panose="020B0604030504040204" pitchFamily="50" charset="-128"/>
            </a:endParaRPr>
          </a:p>
          <a:p>
            <a:pPr algn="just">
              <a:lnSpc>
                <a:spcPts val="1400"/>
              </a:lnSpc>
            </a:pPr>
            <a:r>
              <a:rPr lang="ja-JP" altLang="en-US" sz="1100"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セミナーやイベントの開催</a:t>
            </a:r>
            <a:endParaRPr lang="en-US" altLang="ja-JP" sz="1100" b="1" dirty="0">
              <a:solidFill>
                <a:schemeClr val="tx1"/>
              </a:solidFill>
              <a:latin typeface="Meiryo UI" panose="020B0604030504040204" pitchFamily="50" charset="-128"/>
              <a:ea typeface="Meiryo UI" panose="020B0604030504040204" pitchFamily="50" charset="-128"/>
            </a:endParaRPr>
          </a:p>
          <a:p>
            <a:pPr marL="85725" indent="-85725" algn="just">
              <a:lnSpc>
                <a:spcPts val="1400"/>
              </a:lnSpc>
            </a:pPr>
            <a:r>
              <a:rPr lang="ja-JP" altLang="en-US" sz="1100" dirty="0">
                <a:solidFill>
                  <a:schemeClr val="tx1"/>
                </a:solidFill>
                <a:latin typeface="Meiryo UI" panose="020B0604030504040204" pitchFamily="50" charset="-128"/>
                <a:ea typeface="Meiryo UI" panose="020B0604030504040204" pitchFamily="50" charset="-128"/>
              </a:rPr>
              <a:t>・就職に役立つセミナーやイベント、企業との交流会、職場体験のプログラムなどを実施。</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 name="上下矢印 4">
            <a:extLst>
              <a:ext uri="{FF2B5EF4-FFF2-40B4-BE49-F238E27FC236}">
                <a16:creationId xmlns:a16="http://schemas.microsoft.com/office/drawing/2014/main" id="{A01503C0-1F7F-4E69-A103-5815FE339CBA}"/>
              </a:ext>
            </a:extLst>
          </p:cNvPr>
          <p:cNvSpPr/>
          <p:nvPr/>
        </p:nvSpPr>
        <p:spPr>
          <a:xfrm>
            <a:off x="1553848" y="5012408"/>
            <a:ext cx="598471" cy="891983"/>
          </a:xfrm>
          <a:prstGeom prst="upDownArrow">
            <a:avLst>
              <a:gd name="adj1" fmla="val 50000"/>
              <a:gd name="adj2" fmla="val 35676"/>
            </a:avLst>
          </a:prstGeom>
          <a:gradFill flip="none" rotWithShape="1">
            <a:gsLst>
              <a:gs pos="0">
                <a:srgbClr val="66FF33">
                  <a:shade val="30000"/>
                  <a:satMod val="115000"/>
                </a:srgbClr>
              </a:gs>
              <a:gs pos="50000">
                <a:srgbClr val="66FF33">
                  <a:shade val="67500"/>
                  <a:satMod val="115000"/>
                </a:srgbClr>
              </a:gs>
              <a:gs pos="100000">
                <a:srgbClr val="66FF33">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18">
            <a:extLst>
              <a:ext uri="{FF2B5EF4-FFF2-40B4-BE49-F238E27FC236}">
                <a16:creationId xmlns:a16="http://schemas.microsoft.com/office/drawing/2014/main" id="{E621BB4B-8715-4840-A218-78A3E8EF421D}"/>
              </a:ext>
            </a:extLst>
          </p:cNvPr>
          <p:cNvSpPr>
            <a:spLocks noChangeArrowheads="1"/>
          </p:cNvSpPr>
          <p:nvPr/>
        </p:nvSpPr>
        <p:spPr bwMode="auto">
          <a:xfrm>
            <a:off x="896540" y="5181082"/>
            <a:ext cx="1911188" cy="53620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r>
              <a:rPr lang="ja-JP" altLang="en-US" sz="1300" b="1" dirty="0">
                <a:solidFill>
                  <a:prstClr val="black"/>
                </a:solidFill>
                <a:latin typeface="HGPｺﾞｼｯｸM" pitchFamily="50" charset="-128"/>
                <a:ea typeface="HGPｺﾞｼｯｸM" pitchFamily="50" charset="-128"/>
                <a:cs typeface="Times New Roman" pitchFamily="18" charset="0"/>
              </a:rPr>
              <a:t>一体的実施</a:t>
            </a:r>
            <a:endParaRPr lang="en-US" altLang="ja-JP" sz="1300" b="1" dirty="0">
              <a:solidFill>
                <a:prstClr val="black"/>
              </a:solidFill>
              <a:latin typeface="HGPｺﾞｼｯｸM" pitchFamily="50" charset="-128"/>
              <a:ea typeface="HGPｺﾞｼｯｸM" pitchFamily="50" charset="-128"/>
              <a:cs typeface="Times New Roman" pitchFamily="18" charset="0"/>
            </a:endParaRPr>
          </a:p>
        </p:txBody>
      </p:sp>
      <p:sp>
        <p:nvSpPr>
          <p:cNvPr id="25" name="角丸四角形 44">
            <a:extLst>
              <a:ext uri="{FF2B5EF4-FFF2-40B4-BE49-F238E27FC236}">
                <a16:creationId xmlns:a16="http://schemas.microsoft.com/office/drawing/2014/main" id="{21BD24C2-3464-4C58-988D-05B41D705D09}"/>
              </a:ext>
            </a:extLst>
          </p:cNvPr>
          <p:cNvSpPr/>
          <p:nvPr/>
        </p:nvSpPr>
        <p:spPr>
          <a:xfrm>
            <a:off x="5818901" y="5480568"/>
            <a:ext cx="2839641" cy="828000"/>
          </a:xfrm>
          <a:prstGeom prst="roundRect">
            <a:avLst>
              <a:gd name="adj" fmla="val 2154"/>
            </a:avLst>
          </a:prstGeom>
          <a:solidFill>
            <a:srgbClr val="FFFFCC"/>
          </a:solidFill>
          <a:ln>
            <a:solidFill>
              <a:srgbClr val="002060"/>
            </a:solidFill>
          </a:ln>
        </p:spPr>
        <p:style>
          <a:lnRef idx="1">
            <a:schemeClr val="accent6"/>
          </a:lnRef>
          <a:fillRef idx="3">
            <a:schemeClr val="accent6"/>
          </a:fillRef>
          <a:effectRef idx="2">
            <a:schemeClr val="accent6"/>
          </a:effectRef>
          <a:fontRef idx="minor">
            <a:schemeClr val="lt1"/>
          </a:fontRef>
        </p:style>
        <p:txBody>
          <a:bodyPr lIns="78150" tIns="39075" rIns="78150" bIns="39075"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若年者地域連携事業</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34</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歳までの若年者に対する就職支援</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dirty="0">
                <a:solidFill>
                  <a:schemeClr val="tx1"/>
                </a:solidFill>
                <a:latin typeface="Meiryo UI" panose="020B0604030504040204" pitchFamily="50" charset="-128"/>
                <a:ea typeface="Meiryo UI" panose="020B0604030504040204" pitchFamily="50" charset="-128"/>
              </a:rPr>
              <a:t>　（大阪労働局事業）</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26" name="直線コネクタ 25">
            <a:extLst>
              <a:ext uri="{FF2B5EF4-FFF2-40B4-BE49-F238E27FC236}">
                <a16:creationId xmlns:a16="http://schemas.microsoft.com/office/drawing/2014/main" id="{214191E3-F9F9-4DDA-B093-A1A1E335897F}"/>
              </a:ext>
            </a:extLst>
          </p:cNvPr>
          <p:cNvCxnSpPr>
            <a:cxnSpLocks/>
          </p:cNvCxnSpPr>
          <p:nvPr/>
        </p:nvCxnSpPr>
        <p:spPr>
          <a:xfrm>
            <a:off x="510794" y="1586727"/>
            <a:ext cx="4824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角丸四角形 44">
            <a:extLst>
              <a:ext uri="{FF2B5EF4-FFF2-40B4-BE49-F238E27FC236}">
                <a16:creationId xmlns:a16="http://schemas.microsoft.com/office/drawing/2014/main" id="{9E5D00FF-749C-49E7-AF77-9A3266990876}"/>
              </a:ext>
            </a:extLst>
          </p:cNvPr>
          <p:cNvSpPr/>
          <p:nvPr/>
        </p:nvSpPr>
        <p:spPr>
          <a:xfrm>
            <a:off x="5818901" y="4527470"/>
            <a:ext cx="2839641" cy="828000"/>
          </a:xfrm>
          <a:prstGeom prst="roundRect">
            <a:avLst>
              <a:gd name="adj" fmla="val 2154"/>
            </a:avLst>
          </a:prstGeom>
          <a:solidFill>
            <a:srgbClr val="FFFFCC"/>
          </a:solidFill>
          <a:ln>
            <a:solidFill>
              <a:srgbClr val="002060"/>
            </a:solidFill>
          </a:ln>
        </p:spPr>
        <p:style>
          <a:lnRef idx="1">
            <a:schemeClr val="accent6"/>
          </a:lnRef>
          <a:fillRef idx="3">
            <a:schemeClr val="accent6"/>
          </a:fillRef>
          <a:effectRef idx="2">
            <a:schemeClr val="accent6"/>
          </a:effectRef>
          <a:fontRef idx="minor">
            <a:schemeClr val="lt1"/>
          </a:fontRef>
        </p:style>
        <p:txBody>
          <a:bodyPr lIns="78150" tIns="39075" rIns="78150" bIns="39075"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地域若者サポートステーション</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0"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歳から</a:t>
            </a:r>
            <a:r>
              <a:rPr kumimoji="0"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0"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歳までの若年無業者等を対象とし</a:t>
            </a:r>
            <a:endParaRPr kumimoji="0"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dirty="0">
                <a:solidFill>
                  <a:prstClr val="black"/>
                </a:solidFill>
                <a:latin typeface="Meiryo UI" panose="020B0604030504040204" pitchFamily="50" charset="-128"/>
                <a:ea typeface="Meiryo UI" panose="020B0604030504040204" pitchFamily="50" charset="-128"/>
              </a:rPr>
              <a:t>　</a:t>
            </a:r>
            <a:r>
              <a:rPr kumimoji="0"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た就職支援</a:t>
            </a:r>
            <a:endParaRPr kumimoji="0"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dirty="0">
                <a:solidFill>
                  <a:schemeClr val="tx1"/>
                </a:solidFill>
                <a:latin typeface="Meiryo UI" panose="020B0604030504040204" pitchFamily="50" charset="-128"/>
                <a:ea typeface="Meiryo UI" panose="020B0604030504040204" pitchFamily="50" charset="-128"/>
              </a:rPr>
              <a:t>　（厚生労働省事業）</a:t>
            </a:r>
            <a:endParaRPr kumimoji="0" lang="ja-JP" altLang="en-US" sz="110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cxnSp>
        <p:nvCxnSpPr>
          <p:cNvPr id="28" name="直線コネクタ 27">
            <a:extLst>
              <a:ext uri="{FF2B5EF4-FFF2-40B4-BE49-F238E27FC236}">
                <a16:creationId xmlns:a16="http://schemas.microsoft.com/office/drawing/2014/main" id="{FEEA65AE-D70C-45E9-B5D2-B29DC572A787}"/>
              </a:ext>
            </a:extLst>
          </p:cNvPr>
          <p:cNvCxnSpPr>
            <a:cxnSpLocks/>
          </p:cNvCxnSpPr>
          <p:nvPr/>
        </p:nvCxnSpPr>
        <p:spPr>
          <a:xfrm flipH="1" flipV="1">
            <a:off x="8875829" y="4139785"/>
            <a:ext cx="0" cy="2484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4EECFDD-78F9-450F-82AB-524A6991F2BF}"/>
              </a:ext>
            </a:extLst>
          </p:cNvPr>
          <p:cNvCxnSpPr>
            <a:cxnSpLocks/>
          </p:cNvCxnSpPr>
          <p:nvPr/>
        </p:nvCxnSpPr>
        <p:spPr>
          <a:xfrm flipH="1" flipV="1">
            <a:off x="5353134" y="1619785"/>
            <a:ext cx="0" cy="2520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78DAD326-7FD8-42E7-A080-49635E73D603}"/>
              </a:ext>
            </a:extLst>
          </p:cNvPr>
          <p:cNvCxnSpPr>
            <a:cxnSpLocks/>
          </p:cNvCxnSpPr>
          <p:nvPr/>
        </p:nvCxnSpPr>
        <p:spPr>
          <a:xfrm>
            <a:off x="5440485" y="4121870"/>
            <a:ext cx="3420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26511849-729B-4EA2-B758-4F345EBC5FC7}"/>
              </a:ext>
            </a:extLst>
          </p:cNvPr>
          <p:cNvGrpSpPr/>
          <p:nvPr/>
        </p:nvGrpSpPr>
        <p:grpSpPr>
          <a:xfrm>
            <a:off x="4485454" y="5137924"/>
            <a:ext cx="1911188" cy="598471"/>
            <a:chOff x="4036416" y="5281739"/>
            <a:chExt cx="1911188" cy="598471"/>
          </a:xfrm>
        </p:grpSpPr>
        <p:sp>
          <p:nvSpPr>
            <p:cNvPr id="32" name="上下矢印 4">
              <a:extLst>
                <a:ext uri="{FF2B5EF4-FFF2-40B4-BE49-F238E27FC236}">
                  <a16:creationId xmlns:a16="http://schemas.microsoft.com/office/drawing/2014/main" id="{B375546A-F43A-4100-8480-0B3258C6C887}"/>
                </a:ext>
              </a:extLst>
            </p:cNvPr>
            <p:cNvSpPr/>
            <p:nvPr/>
          </p:nvSpPr>
          <p:spPr>
            <a:xfrm rot="5400000">
              <a:off x="4692775" y="5291035"/>
              <a:ext cx="598471" cy="579879"/>
            </a:xfrm>
            <a:prstGeom prst="upDownArrow">
              <a:avLst>
                <a:gd name="adj1" fmla="val 50000"/>
                <a:gd name="adj2" fmla="val 35676"/>
              </a:avLst>
            </a:prstGeom>
            <a:gradFill flip="none" rotWithShape="1">
              <a:gsLst>
                <a:gs pos="0">
                  <a:srgbClr val="66FF33">
                    <a:shade val="30000"/>
                    <a:satMod val="115000"/>
                  </a:srgbClr>
                </a:gs>
                <a:gs pos="50000">
                  <a:srgbClr val="66FF33">
                    <a:shade val="67500"/>
                    <a:satMod val="115000"/>
                  </a:srgbClr>
                </a:gs>
                <a:gs pos="100000">
                  <a:srgbClr val="66FF33">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18">
              <a:extLst>
                <a:ext uri="{FF2B5EF4-FFF2-40B4-BE49-F238E27FC236}">
                  <a16:creationId xmlns:a16="http://schemas.microsoft.com/office/drawing/2014/main" id="{B576A63F-4B66-4C60-83F7-E58B0158CC8F}"/>
                </a:ext>
              </a:extLst>
            </p:cNvPr>
            <p:cNvSpPr>
              <a:spLocks noChangeArrowheads="1"/>
            </p:cNvSpPr>
            <p:nvPr/>
          </p:nvSpPr>
          <p:spPr bwMode="auto">
            <a:xfrm>
              <a:off x="4036416" y="5282420"/>
              <a:ext cx="1911188" cy="53620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r>
                <a:rPr lang="ja-JP" altLang="en-US" sz="1300" b="1" dirty="0">
                  <a:solidFill>
                    <a:prstClr val="black"/>
                  </a:solidFill>
                  <a:latin typeface="HGPｺﾞｼｯｸM" pitchFamily="50" charset="-128"/>
                  <a:ea typeface="HGPｺﾞｼｯｸM" pitchFamily="50" charset="-128"/>
                  <a:cs typeface="Times New Roman" pitchFamily="18" charset="0"/>
                </a:rPr>
                <a:t>連携</a:t>
              </a:r>
              <a:endParaRPr lang="en-US" altLang="ja-JP" sz="1300" b="1" dirty="0">
                <a:solidFill>
                  <a:prstClr val="black"/>
                </a:solidFill>
                <a:latin typeface="HGPｺﾞｼｯｸM" pitchFamily="50" charset="-128"/>
                <a:ea typeface="HGPｺﾞｼｯｸM" pitchFamily="50" charset="-128"/>
                <a:cs typeface="Times New Roman" pitchFamily="18" charset="0"/>
              </a:endParaRPr>
            </a:p>
          </p:txBody>
        </p:sp>
      </p:grpSp>
      <p:pic>
        <p:nvPicPr>
          <p:cNvPr id="34" name="図 33">
            <a:extLst>
              <a:ext uri="{FF2B5EF4-FFF2-40B4-BE49-F238E27FC236}">
                <a16:creationId xmlns:a16="http://schemas.microsoft.com/office/drawing/2014/main" id="{607EEB6F-60B8-40C6-81D5-6001726DF4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7816" y="5235441"/>
            <a:ext cx="1918113" cy="1109865"/>
          </a:xfrm>
          <a:prstGeom prst="rect">
            <a:avLst/>
          </a:prstGeom>
          <a:ln>
            <a:noFill/>
          </a:ln>
          <a:effectLst>
            <a:softEdge rad="112500"/>
          </a:effectLst>
        </p:spPr>
      </p:pic>
      <p:sp>
        <p:nvSpPr>
          <p:cNvPr id="35" name="正方形/長方形 34">
            <a:extLst>
              <a:ext uri="{FF2B5EF4-FFF2-40B4-BE49-F238E27FC236}">
                <a16:creationId xmlns:a16="http://schemas.microsoft.com/office/drawing/2014/main" id="{B981A79D-A5CA-43A9-8954-A504211A34B0}"/>
              </a:ext>
            </a:extLst>
          </p:cNvPr>
          <p:cNvSpPr/>
          <p:nvPr/>
        </p:nvSpPr>
        <p:spPr>
          <a:xfrm>
            <a:off x="5963944" y="1578158"/>
            <a:ext cx="2957665" cy="2109004"/>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府立高等職業技術専門校（ぎせんこう）</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・ものづくり分野等で即戦力となる人材の育成や、中小企業等</a:t>
            </a:r>
            <a:r>
              <a:rPr kumimoji="0" lang="ja-JP" altLang="en-US" sz="1100" b="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への就職支援を</a:t>
            </a:r>
            <a:r>
              <a:rPr kumimoji="0" lang="ja-JP" altLang="en-US" sz="11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実施</a:t>
            </a:r>
            <a:endParaRPr kumimoji="0" lang="en-US" altLang="ja-JP" sz="11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大阪障害者職業能力開発校</a:t>
            </a:r>
            <a:endParaRPr kumimoji="0" lang="en-US" altLang="zh-TW"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・障がいのある方</a:t>
            </a:r>
            <a:r>
              <a:rPr kumimoji="0" lang="ja-JP" altLang="en-US" sz="1100" dirty="0">
                <a:solidFill>
                  <a:schemeClr val="tx1"/>
                </a:solidFill>
                <a:highlight>
                  <a:srgbClr val="FFFF00"/>
                </a:highlight>
                <a:latin typeface="Meiryo UI" panose="020B0604030504040204" pitchFamily="50" charset="-128"/>
                <a:ea typeface="Meiryo UI" panose="020B0604030504040204" pitchFamily="50" charset="-128"/>
              </a:rPr>
              <a:t>を対象に、</a:t>
            </a:r>
            <a:r>
              <a:rPr kumimoji="0" lang="ja-JP" altLang="en-US" sz="110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就職に必要な技術・知識を習得するための職業訓練を実施</a:t>
            </a:r>
          </a:p>
        </p:txBody>
      </p:sp>
      <p:grpSp>
        <p:nvGrpSpPr>
          <p:cNvPr id="36" name="グループ化 35">
            <a:extLst>
              <a:ext uri="{FF2B5EF4-FFF2-40B4-BE49-F238E27FC236}">
                <a16:creationId xmlns:a16="http://schemas.microsoft.com/office/drawing/2014/main" id="{387D7EA7-2CC5-41D3-B67C-11641FE8B0DF}"/>
              </a:ext>
            </a:extLst>
          </p:cNvPr>
          <p:cNvGrpSpPr/>
          <p:nvPr/>
        </p:nvGrpSpPr>
        <p:grpSpPr>
          <a:xfrm>
            <a:off x="4702945" y="2597371"/>
            <a:ext cx="1911188" cy="606465"/>
            <a:chOff x="4036416" y="5273745"/>
            <a:chExt cx="1911188" cy="606465"/>
          </a:xfrm>
        </p:grpSpPr>
        <p:sp>
          <p:nvSpPr>
            <p:cNvPr id="37" name="上下矢印 4">
              <a:extLst>
                <a:ext uri="{FF2B5EF4-FFF2-40B4-BE49-F238E27FC236}">
                  <a16:creationId xmlns:a16="http://schemas.microsoft.com/office/drawing/2014/main" id="{9467A427-E3CD-475D-BD5C-01C87B74D6A5}"/>
                </a:ext>
              </a:extLst>
            </p:cNvPr>
            <p:cNvSpPr/>
            <p:nvPr/>
          </p:nvSpPr>
          <p:spPr>
            <a:xfrm rot="5400000">
              <a:off x="4692775" y="5291035"/>
              <a:ext cx="598471" cy="579879"/>
            </a:xfrm>
            <a:prstGeom prst="upDownArrow">
              <a:avLst>
                <a:gd name="adj1" fmla="val 50000"/>
                <a:gd name="adj2" fmla="val 35676"/>
              </a:avLst>
            </a:prstGeom>
            <a:gradFill flip="none" rotWithShape="1">
              <a:gsLst>
                <a:gs pos="0">
                  <a:srgbClr val="66FF33">
                    <a:shade val="30000"/>
                    <a:satMod val="115000"/>
                  </a:srgbClr>
                </a:gs>
                <a:gs pos="50000">
                  <a:srgbClr val="66FF33">
                    <a:shade val="67500"/>
                    <a:satMod val="115000"/>
                  </a:srgbClr>
                </a:gs>
                <a:gs pos="100000">
                  <a:srgbClr val="66FF33">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18">
              <a:extLst>
                <a:ext uri="{FF2B5EF4-FFF2-40B4-BE49-F238E27FC236}">
                  <a16:creationId xmlns:a16="http://schemas.microsoft.com/office/drawing/2014/main" id="{487BEBE8-D7F9-4F87-A63C-0EEF174D0A7F}"/>
                </a:ext>
              </a:extLst>
            </p:cNvPr>
            <p:cNvSpPr>
              <a:spLocks noChangeArrowheads="1"/>
            </p:cNvSpPr>
            <p:nvPr/>
          </p:nvSpPr>
          <p:spPr bwMode="auto">
            <a:xfrm>
              <a:off x="4036416" y="5273745"/>
              <a:ext cx="1911188" cy="53620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r>
                <a:rPr lang="ja-JP" altLang="en-US" sz="1300" b="1" dirty="0">
                  <a:solidFill>
                    <a:prstClr val="black"/>
                  </a:solidFill>
                  <a:latin typeface="HGPｺﾞｼｯｸM" pitchFamily="50" charset="-128"/>
                  <a:ea typeface="HGPｺﾞｼｯｸM" pitchFamily="50" charset="-128"/>
                  <a:cs typeface="Times New Roman" pitchFamily="18" charset="0"/>
                </a:rPr>
                <a:t>連携</a:t>
              </a:r>
              <a:endParaRPr lang="en-US" altLang="ja-JP" sz="1300" b="1" dirty="0">
                <a:solidFill>
                  <a:prstClr val="black"/>
                </a:solidFill>
                <a:latin typeface="HGPｺﾞｼｯｸM" pitchFamily="50" charset="-128"/>
                <a:ea typeface="HGPｺﾞｼｯｸM" pitchFamily="50" charset="-128"/>
                <a:cs typeface="Times New Roman" pitchFamily="18" charset="0"/>
              </a:endParaRPr>
            </a:p>
          </p:txBody>
        </p:sp>
      </p:grpSp>
      <p:cxnSp>
        <p:nvCxnSpPr>
          <p:cNvPr id="39" name="直線コネクタ 38">
            <a:extLst>
              <a:ext uri="{FF2B5EF4-FFF2-40B4-BE49-F238E27FC236}">
                <a16:creationId xmlns:a16="http://schemas.microsoft.com/office/drawing/2014/main" id="{12F24572-A7D9-4BEC-B270-1ABA9EEF8EBC}"/>
              </a:ext>
            </a:extLst>
          </p:cNvPr>
          <p:cNvCxnSpPr>
            <a:cxnSpLocks/>
          </p:cNvCxnSpPr>
          <p:nvPr/>
        </p:nvCxnSpPr>
        <p:spPr>
          <a:xfrm>
            <a:off x="510794" y="6603858"/>
            <a:ext cx="8352000" cy="706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16A0DBAE-0A39-43BB-8697-B39F55BBFC31}"/>
              </a:ext>
            </a:extLst>
          </p:cNvPr>
          <p:cNvCxnSpPr>
            <a:cxnSpLocks/>
          </p:cNvCxnSpPr>
          <p:nvPr/>
        </p:nvCxnSpPr>
        <p:spPr>
          <a:xfrm flipV="1">
            <a:off x="455535" y="1619785"/>
            <a:ext cx="0" cy="50400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610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重点施策⑦　若者の就職支援の強化</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48944" y="4031537"/>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2649525651"/>
              </p:ext>
            </p:extLst>
          </p:nvPr>
        </p:nvGraphicFramePr>
        <p:xfrm>
          <a:off x="403462" y="4445953"/>
          <a:ext cx="8411142" cy="1866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府立高等職業技術専門校のものづくり分野等の人材育成にかかる訓練（ものづくり３校）における就職率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94.3</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引き続き</a:t>
                      </a:r>
                      <a:r>
                        <a:rPr kumimoji="1" lang="en-US" altLang="ja-JP" sz="1000" dirty="0">
                          <a:solidFill>
                            <a:schemeClr val="tx1"/>
                          </a:solidFill>
                          <a:latin typeface="ＭＳ ゴシック" panose="020B0609070205080204" pitchFamily="49" charset="-128"/>
                          <a:ea typeface="ＭＳ ゴシック" panose="020B0609070205080204" pitchFamily="49" charset="-128"/>
                        </a:rPr>
                        <a:t>90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大阪障害者職業能力開発校・府立高等職業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技術専門校の障がい者の職業訓練における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就職率（特別委託訓練を含む）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83.0</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引き続き</a:t>
                      </a:r>
                      <a:r>
                        <a:rPr kumimoji="1" lang="en-US" altLang="ja-JP" sz="1000" dirty="0">
                          <a:solidFill>
                            <a:schemeClr val="tx1"/>
                          </a:solidFill>
                          <a:latin typeface="ＭＳ ゴシック" panose="020B0609070205080204" pitchFamily="49" charset="-128"/>
                          <a:ea typeface="ＭＳ ゴシック" panose="020B0609070205080204" pitchFamily="49" charset="-128"/>
                        </a:rPr>
                        <a:t>80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674604062"/>
              </p:ext>
            </p:extLst>
          </p:nvPr>
        </p:nvGraphicFramePr>
        <p:xfrm>
          <a:off x="402433" y="1131662"/>
          <a:ext cx="8411142" cy="262056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111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若者への就職支援の強化</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企業ニーズに応じたスキルアップを行い、人材を育成します。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また、総合就業支援拠点ＯＳＡＫＡしごとフィールドにおいて、若者をはじめとする「働きたい」と思っている全ての求職者に対して、それぞれの状況に応じた適切な支援</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メニューを提供し、就職から職場定着までの支援を行うとともに、国が実施する地域若者サポートステーション事業や若年者地域連携事業との連携を図りながら、安定就業に向けた支援を行います。さらに、府内の高等職業技術専門校（４校）及び大阪障害者職業能力開発校において、求職者を対象とした職業訓練を実施します。</a:t>
                      </a:r>
                      <a:endParaRPr kumimoji="1" lang="ja-JP" altLang="en-US"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37579673"/>
                  </a:ext>
                </a:extLst>
              </a:tr>
              <a:tr h="75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就労・進路選択に悩みを抱える若者への支援</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ＯＳＡＫＡしごとフィールドにおいて、キャリアカウンセリングにより悩みに応じた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きめ細かな支援を行うとともに、事前研修、企業との交流会、職場体験を一体化した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プログラムを実施することで、社会人基礎力の向上と本人の課題や職業適性の明確化を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図りながら就職に結びつけていきます。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27138834"/>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障がい者の雇用促進と就労支援・定着支援</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障がい者雇用の拡大や、障がい者に対する就労支援・就労定着支援に取り組みます。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762199351"/>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16</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5" name="テキスト ボックス 14">
            <a:extLst>
              <a:ext uri="{FF2B5EF4-FFF2-40B4-BE49-F238E27FC236}">
                <a16:creationId xmlns:a16="http://schemas.microsoft.com/office/drawing/2014/main" id="{158E47A9-E9F4-4DC7-B12D-937514CC4E7C}"/>
              </a:ext>
            </a:extLst>
          </p:cNvPr>
          <p:cNvSpPr txBox="1"/>
          <p:nvPr/>
        </p:nvSpPr>
        <p:spPr>
          <a:xfrm>
            <a:off x="5652120" y="6371322"/>
            <a:ext cx="3240359" cy="246221"/>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a:t>
            </a:r>
            <a:r>
              <a:rPr lang="zh-TW" altLang="en-US" sz="1000" i="0" dirty="0">
                <a:effectLst/>
                <a:latin typeface="ＭＳ ゴシック" panose="020B0609070205080204" pitchFamily="49" charset="-128"/>
                <a:ea typeface="ＭＳ ゴシック" panose="020B0609070205080204" pitchFamily="49" charset="-128"/>
              </a:rPr>
              <a:t>第</a:t>
            </a:r>
            <a:r>
              <a:rPr lang="en-US" altLang="zh-TW" sz="1000" i="0" dirty="0">
                <a:effectLst/>
                <a:latin typeface="ＭＳ ゴシック" panose="020B0609070205080204" pitchFamily="49" charset="-128"/>
                <a:ea typeface="ＭＳ ゴシック" panose="020B0609070205080204" pitchFamily="49" charset="-128"/>
              </a:rPr>
              <a:t>11</a:t>
            </a:r>
            <a:r>
              <a:rPr lang="ja-JP" altLang="en-US" sz="1000" i="0" dirty="0">
                <a:effectLst/>
                <a:latin typeface="ＭＳ ゴシック" panose="020B0609070205080204" pitchFamily="49" charset="-128"/>
                <a:ea typeface="ＭＳ ゴシック" panose="020B0609070205080204" pitchFamily="49" charset="-128"/>
              </a:rPr>
              <a:t>次大阪府職業能力開発計画」に</a:t>
            </a:r>
            <a:r>
              <a:rPr lang="ja-JP" altLang="en-US" sz="1000" dirty="0">
                <a:latin typeface="ＭＳ ゴシック" panose="020B0609070205080204" pitchFamily="49" charset="-128"/>
                <a:ea typeface="ＭＳ ゴシック" panose="020B0609070205080204" pitchFamily="49" charset="-128"/>
              </a:rPr>
              <a:t>基づく</a:t>
            </a:r>
            <a:r>
              <a:rPr lang="ja-JP" altLang="en-US" sz="1000" i="0" dirty="0">
                <a:effectLst/>
                <a:latin typeface="ＭＳ ゴシック" panose="020B0609070205080204" pitchFamily="49" charset="-128"/>
                <a:ea typeface="ＭＳ ゴシック" panose="020B0609070205080204" pitchFamily="49" charset="-128"/>
              </a:rPr>
              <a:t>目標値</a:t>
            </a:r>
            <a:endParaRPr lang="zh-TW" altLang="en-US" sz="1000" i="0"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58439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6094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若者が自らの意思で将来を選択できるようになるための将来を見据えた人生のライフプランづくりへの支援と</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子ども・若者が再チャレンジできる仕組みづくりを推進します。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重点施策⑧　子ども・若者が自らの意思で将来を選択し、再チャレンジできる取組の推進</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41184"/>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17</a:t>
            </a:fld>
            <a:endParaRPr kumimoji="1" lang="ja-JP" altLang="en-US" dirty="0"/>
          </a:p>
        </p:txBody>
      </p:sp>
      <p:graphicFrame>
        <p:nvGraphicFramePr>
          <p:cNvPr id="9" name="表 2">
            <a:extLst>
              <a:ext uri="{FF2B5EF4-FFF2-40B4-BE49-F238E27FC236}">
                <a16:creationId xmlns:a16="http://schemas.microsoft.com/office/drawing/2014/main" id="{C3D9DBBE-1941-4A74-9535-79A13ED9EA74}"/>
              </a:ext>
            </a:extLst>
          </p:cNvPr>
          <p:cNvGraphicFramePr>
            <a:graphicFrameLocks noGrp="1"/>
          </p:cNvGraphicFramePr>
          <p:nvPr>
            <p:extLst>
              <p:ext uri="{D42A27DB-BD31-4B8C-83A1-F6EECF244321}">
                <p14:modId xmlns:p14="http://schemas.microsoft.com/office/powerpoint/2010/main" val="4196670628"/>
              </p:ext>
            </p:extLst>
          </p:nvPr>
        </p:nvGraphicFramePr>
        <p:xfrm>
          <a:off x="405664" y="1975756"/>
          <a:ext cx="8411142" cy="2326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若者が自らの意思で将来を選択できる取組の推進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若者が自らの意思で将来を選択できるよう、結婚、妊娠、出産、子育てなどについての理解を深める機会を提供し、今後のライフデザインについて考えるきっかけづくりとなる取組を進めます。</a:t>
                      </a:r>
                    </a:p>
                  </a:txBody>
                  <a:tcPr anchor="ctr"/>
                </a:tc>
                <a:extLst>
                  <a:ext uri="{0D108BD9-81ED-4DB2-BD59-A6C34878D82A}">
                    <a16:rowId xmlns:a16="http://schemas.microsoft.com/office/drawing/2014/main" val="2237579673"/>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結婚、妊娠・出産等を希望する人の希望が実現</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するための取組の推進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結婚から子育てまでのライフステージにおいて切れ目ない支援を行います。</a:t>
                      </a:r>
                      <a:endParaRPr kumimoji="1" lang="ja-JP" altLang="en-US"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27138834"/>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子ども・若者への支援における市町村による支援ネットワークの構築</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ひきこもりに関するイベント（当事者会・女子会等）の実施や子ども・若者支援地域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協議会の設置など、市町村によるネットワークの構築が推進され、地域において関係機関が連携した子ども・若者への支援が効果的に行われるよう、市町村を支援します。</a:t>
                      </a:r>
                    </a:p>
                  </a:txBody>
                  <a:tcPr anchor="ctr"/>
                </a:tc>
                <a:extLst>
                  <a:ext uri="{0D108BD9-81ED-4DB2-BD59-A6C34878D82A}">
                    <a16:rowId xmlns:a16="http://schemas.microsoft.com/office/drawing/2014/main" val="3581291562"/>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ひきこもりの早期発見と適切な支援機関につなぐ市町村プラットフォームの構築</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ひきこもりの状態にある本人・家族が早期に適切な支援機関につながるよう、市町村の体制の構築や支援者に対する後方支援をします。</a:t>
                      </a:r>
                    </a:p>
                  </a:txBody>
                  <a:tcPr anchor="ctr"/>
                </a:tc>
                <a:extLst>
                  <a:ext uri="{0D108BD9-81ED-4DB2-BD59-A6C34878D82A}">
                    <a16:rowId xmlns:a16="http://schemas.microsoft.com/office/drawing/2014/main" val="2762199351"/>
                  </a:ext>
                </a:extLst>
              </a:tr>
            </a:tbl>
          </a:graphicData>
        </a:graphic>
      </p:graphicFrame>
      <p:sp>
        <p:nvSpPr>
          <p:cNvPr id="11" name="テキスト ボックス 10">
            <a:extLst>
              <a:ext uri="{FF2B5EF4-FFF2-40B4-BE49-F238E27FC236}">
                <a16:creationId xmlns:a16="http://schemas.microsoft.com/office/drawing/2014/main" id="{27838C39-547A-4948-BDDB-176DC72B79E7}"/>
              </a:ext>
            </a:extLst>
          </p:cNvPr>
          <p:cNvSpPr txBox="1"/>
          <p:nvPr/>
        </p:nvSpPr>
        <p:spPr>
          <a:xfrm>
            <a:off x="251520" y="1645204"/>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4" name="テキスト ボックス 13">
            <a:extLst>
              <a:ext uri="{FF2B5EF4-FFF2-40B4-BE49-F238E27FC236}">
                <a16:creationId xmlns:a16="http://schemas.microsoft.com/office/drawing/2014/main" id="{3567A1D4-D0AF-4452-AECD-0EC30101DE22}"/>
              </a:ext>
            </a:extLst>
          </p:cNvPr>
          <p:cNvSpPr txBox="1"/>
          <p:nvPr/>
        </p:nvSpPr>
        <p:spPr>
          <a:xfrm>
            <a:off x="251520" y="4417320"/>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5" name="表 2">
            <a:extLst>
              <a:ext uri="{FF2B5EF4-FFF2-40B4-BE49-F238E27FC236}">
                <a16:creationId xmlns:a16="http://schemas.microsoft.com/office/drawing/2014/main" id="{D4A15C6B-E988-46DA-A79D-622C3901454F}"/>
              </a:ext>
            </a:extLst>
          </p:cNvPr>
          <p:cNvGraphicFramePr>
            <a:graphicFrameLocks noGrp="1"/>
          </p:cNvGraphicFramePr>
          <p:nvPr>
            <p:extLst>
              <p:ext uri="{D42A27DB-BD31-4B8C-83A1-F6EECF244321}">
                <p14:modId xmlns:p14="http://schemas.microsoft.com/office/powerpoint/2010/main" val="688011777"/>
              </p:ext>
            </p:extLst>
          </p:nvPr>
        </p:nvGraphicFramePr>
        <p:xfrm>
          <a:off x="431540" y="4796856"/>
          <a:ext cx="8411142" cy="1830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en-US" altLang="ja-JP" sz="1000" b="1" dirty="0">
                          <a:latin typeface="ＭＳ ゴシック" panose="020B0609070205080204" pitchFamily="49" charset="-128"/>
                          <a:ea typeface="ＭＳ ゴシック" panose="020B0609070205080204" pitchFamily="49" charset="-128"/>
                        </a:rPr>
                        <a:t>(</a:t>
                      </a: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結婚・出産・子育て支援ポータルサイト</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（お役立ち情報トップページ）表示回数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275</a:t>
                      </a:r>
                      <a:r>
                        <a:rPr kumimoji="1" lang="ja-JP" altLang="en-US" sz="1000" dirty="0">
                          <a:solidFill>
                            <a:schemeClr val="tx1"/>
                          </a:solidFill>
                          <a:latin typeface="ＭＳ ゴシック" panose="020B0609070205080204" pitchFamily="49" charset="-128"/>
                          <a:ea typeface="ＭＳ ゴシック" panose="020B0609070205080204" pitchFamily="49" charset="-128"/>
                        </a:rPr>
                        <a:t>回（Ｒ５年度月平均）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1,500</a:t>
                      </a:r>
                      <a:r>
                        <a:rPr kumimoji="1" lang="ja-JP" altLang="en-US" sz="1000" dirty="0">
                          <a:solidFill>
                            <a:schemeClr val="tx1"/>
                          </a:solidFill>
                          <a:latin typeface="ＭＳ ゴシック" panose="020B0609070205080204" pitchFamily="49" charset="-128"/>
                          <a:ea typeface="ＭＳ ゴシック" panose="020B0609070205080204" pitchFamily="49" charset="-128"/>
                        </a:rPr>
                        <a:t>回（Ｒ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年度月平均）</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0672899"/>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ひきこもりに関するイベント（当事者会・</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女子会等）共催市町村数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20</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rPr>
                        <a:t>ひきこもりプラットフォームを構築する府内市町村数</a:t>
                      </a:r>
                      <a:r>
                        <a:rPr kumimoji="1" lang="ja-JP" altLang="en-US" sz="1000" dirty="0">
                          <a:solidFill>
                            <a:schemeClr val="tx1"/>
                          </a:solidFill>
                          <a:latin typeface="ＭＳ ゴシック" panose="020B0609070205080204" pitchFamily="49" charset="-128"/>
                          <a:ea typeface="ＭＳ ゴシック" panose="020B0609070205080204" pitchFamily="49" charset="-128"/>
                        </a:rPr>
                        <a:t>（政令市除く）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38</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全市町村</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bl>
          </a:graphicData>
        </a:graphic>
      </p:graphicFrame>
    </p:spTree>
    <p:extLst>
      <p:ext uri="{BB962C8B-B14F-4D97-AF65-F5344CB8AC3E}">
        <p14:creationId xmlns:p14="http://schemas.microsoft.com/office/powerpoint/2010/main" val="108164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B75C130-DEE5-48CF-B6A4-ADD2C083DBC7}"/>
              </a:ext>
            </a:extLst>
          </p:cNvPr>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1803557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575556" y="1042672"/>
            <a:ext cx="846094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子どもの現在と将来が生まれ育った環境によって左右</a:t>
            </a:r>
            <a:r>
              <a:rPr kumimoji="1" lang="ja-JP" altLang="en-US"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rPr>
              <a:t>されず、</a:t>
            </a:r>
            <a:r>
              <a:rPr lang="ja-JP" altLang="en-US" sz="1400" dirty="0">
                <a:latin typeface="HGP創英角ｺﾞｼｯｸUB" panose="020B0900000000000000" pitchFamily="50" charset="-128"/>
                <a:ea typeface="HGP創英角ｺﾞｼｯｸUB" panose="020B0900000000000000" pitchFamily="50" charset="-128"/>
              </a:rPr>
              <a:t>貧困の連鎖を断ち切るため、子どものことを</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第一に考えた適切かつ切れ目のない支援に社会全体で取り組みます。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重点施策⑨　子どもの貧困対策の推進</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19</a:t>
            </a:fld>
            <a:endParaRPr kumimoji="1" lang="ja-JP" altLang="en-US" dirty="0"/>
          </a:p>
        </p:txBody>
      </p:sp>
      <p:sp>
        <p:nvSpPr>
          <p:cNvPr id="34" name="テキスト ボックス 33">
            <a:extLst>
              <a:ext uri="{FF2B5EF4-FFF2-40B4-BE49-F238E27FC236}">
                <a16:creationId xmlns:a16="http://schemas.microsoft.com/office/drawing/2014/main" id="{8AC8E2CB-F15C-4C74-A7F3-020E4DBD7A98}"/>
              </a:ext>
            </a:extLst>
          </p:cNvPr>
          <p:cNvSpPr txBox="1"/>
          <p:nvPr/>
        </p:nvSpPr>
        <p:spPr>
          <a:xfrm>
            <a:off x="588368" y="1557725"/>
            <a:ext cx="7488832" cy="292388"/>
          </a:xfrm>
          <a:prstGeom prst="rect">
            <a:avLst/>
          </a:prstGeom>
          <a:noFill/>
          <a:ln w="19050">
            <a:noFill/>
            <a:prstDash val="sysDot"/>
          </a:ln>
        </p:spPr>
        <p:txBody>
          <a:bodyPr wrap="square">
            <a:spAutoFit/>
          </a:bodyPr>
          <a:lstStyle/>
          <a:p>
            <a:r>
              <a:rPr lang="ja-JP" altLang="en-US" sz="1300" b="1" dirty="0">
                <a:latin typeface="ＭＳ ゴシック" panose="020B0609070205080204" pitchFamily="49" charset="-128"/>
                <a:ea typeface="ＭＳ ゴシック" panose="020B0609070205080204" pitchFamily="49" charset="-128"/>
              </a:rPr>
              <a:t>■子どもの貧困対策における府の</a:t>
            </a:r>
            <a:r>
              <a:rPr kumimoji="1" lang="ja-JP" altLang="en-US" sz="13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取</a:t>
            </a:r>
            <a:r>
              <a:rPr kumimoji="1" lang="ja-JP" altLang="en-US" sz="1300" b="1"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組</a:t>
            </a:r>
            <a:r>
              <a:rPr lang="ja-JP" altLang="en-US" sz="1300" b="1" dirty="0">
                <a:latin typeface="ＭＳ ゴシック" panose="020B0609070205080204" pitchFamily="49" charset="-128"/>
                <a:ea typeface="ＭＳ ゴシック" panose="020B0609070205080204" pitchFamily="49" charset="-128"/>
              </a:rPr>
              <a:t>の方向性</a:t>
            </a:r>
            <a:endParaRPr lang="en-US" altLang="ja-JP" sz="1300" b="1"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D915C389-D43D-4120-9FD1-6C2CC132241D}"/>
              </a:ext>
            </a:extLst>
          </p:cNvPr>
          <p:cNvSpPr txBox="1"/>
          <p:nvPr/>
        </p:nvSpPr>
        <p:spPr>
          <a:xfrm>
            <a:off x="1187624" y="5533752"/>
            <a:ext cx="6840760" cy="1154162"/>
          </a:xfrm>
          <a:prstGeom prst="rect">
            <a:avLst/>
          </a:prstGeom>
          <a:solidFill>
            <a:schemeClr val="accent6">
              <a:lumMod val="40000"/>
              <a:lumOff val="60000"/>
            </a:schemeClr>
          </a:solidFill>
          <a:ln>
            <a:noFill/>
            <a:prstDash val="sysDot"/>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■７つの視点で具体的取組を実施</a:t>
            </a:r>
            <a:endParaRPr kumimoji="1" lang="en-US" altLang="ja-JP" sz="1100" b="1"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100" b="1" dirty="0">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100" dirty="0">
                <a:latin typeface="ＭＳ ゴシック" panose="020B0609070205080204" pitchFamily="49" charset="-128"/>
                <a:ea typeface="ＭＳ ゴシック" panose="020B0609070205080204" pitchFamily="49" charset="-128"/>
                <a:cs typeface="Meiryo UI" panose="020B0604030504040204" pitchFamily="50" charset="-128"/>
              </a:rPr>
              <a:t>困窮している世帯</a:t>
            </a:r>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を経済的に支援</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a:t>
            </a:r>
            <a:r>
              <a:rPr lang="en-US" altLang="ja-JP" sz="110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就労支援を含む</a:t>
            </a:r>
            <a:r>
              <a:rPr lang="en-US" altLang="ja-JP" sz="110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　　●学びを支える環境づくりを支援</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a:t>
            </a:r>
            <a:endParaRPr lang="en-US" altLang="ja-JP" sz="1100" dirty="0">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●子どもたちが孤立しないよう支援</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a:t>
            </a:r>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　　　　　　　　　　●保護者が孤立しないよう支援</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a:t>
            </a:r>
            <a:endParaRPr lang="en-US" altLang="ja-JP" sz="1100" dirty="0">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●安心して子育てできる環境を整備</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　</a:t>
            </a:r>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　　　　　　　　　●健康づくりを支援</a:t>
            </a:r>
            <a:r>
              <a:rPr kumimoji="1" lang="ja-JP" altLang="en-US" sz="11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します</a:t>
            </a:r>
            <a:endParaRPr lang="en-US" altLang="ja-JP" sz="1100" dirty="0">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100" dirty="0">
                <a:latin typeface="ＭＳ ゴシック" panose="020B0609070205080204" pitchFamily="49" charset="-128"/>
                <a:ea typeface="ＭＳ ゴシック" panose="020B0609070205080204" pitchFamily="49" charset="-128"/>
                <a:cs typeface="Meiryo UI" panose="020B0604030504040204" pitchFamily="50" charset="-128"/>
              </a:rPr>
              <a:t>●オール大阪での取組</a:t>
            </a:r>
          </a:p>
        </p:txBody>
      </p:sp>
      <p:sp>
        <p:nvSpPr>
          <p:cNvPr id="2" name="四角形: 角を丸くする 1">
            <a:extLst>
              <a:ext uri="{FF2B5EF4-FFF2-40B4-BE49-F238E27FC236}">
                <a16:creationId xmlns:a16="http://schemas.microsoft.com/office/drawing/2014/main" id="{76015A77-8729-4DDF-80EE-1130ABE13523}"/>
              </a:ext>
            </a:extLst>
          </p:cNvPr>
          <p:cNvSpPr/>
          <p:nvPr/>
        </p:nvSpPr>
        <p:spPr>
          <a:xfrm>
            <a:off x="765606" y="1882582"/>
            <a:ext cx="7740000" cy="9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学校をプラットフォームとした地域・福祉との連携に</a:t>
            </a:r>
            <a:r>
              <a:rPr kumimoji="1" lang="ja-JP" altLang="en-US"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より子ども</a:t>
            </a:r>
            <a:r>
              <a:rPr kumimoji="1" lang="en-US" altLang="ja-JP"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保護者</a:t>
            </a:r>
            <a:r>
              <a:rPr kumimoji="1" lang="en-US" altLang="ja-JP"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を見守りや支援につなぐ</a:t>
            </a:r>
            <a:endParaRPr kumimoji="1" lang="en-US" altLang="ja-JP"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取組の推進</a:t>
            </a:r>
            <a:endParaRPr kumimoji="1" lang="ja-JP" altLang="en-US" sz="11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・学校を地域に開かれたプラットフォームとし、教育委員会や福祉、保健部局と必要な支援制度等を情報共有し、</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ＳＳＷやコーディネーター等の働きかけにより、地域の見守りや適切な支援につなげる取組を実施</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7" name="四角形: 角を丸くする 16">
            <a:extLst>
              <a:ext uri="{FF2B5EF4-FFF2-40B4-BE49-F238E27FC236}">
                <a16:creationId xmlns:a16="http://schemas.microsoft.com/office/drawing/2014/main" id="{4258B073-464F-4BF9-B30C-6CA15B06C3D5}"/>
              </a:ext>
            </a:extLst>
          </p:cNvPr>
          <p:cNvSpPr/>
          <p:nvPr/>
        </p:nvSpPr>
        <p:spPr>
          <a:xfrm>
            <a:off x="756000" y="2847375"/>
            <a:ext cx="3816000" cy="9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（２）子どもの居場所づくりへの支援</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・地域が主体となった取組への財政支援</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・子ども食堂マップの作成等による子どもの</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居場所に関する情報発信</a:t>
            </a:r>
          </a:p>
        </p:txBody>
      </p:sp>
      <p:sp>
        <p:nvSpPr>
          <p:cNvPr id="19" name="四角形: 角を丸くする 18">
            <a:extLst>
              <a:ext uri="{FF2B5EF4-FFF2-40B4-BE49-F238E27FC236}">
                <a16:creationId xmlns:a16="http://schemas.microsoft.com/office/drawing/2014/main" id="{3DAA8F8B-42C2-44DE-9D7D-5243725BD51E}"/>
              </a:ext>
            </a:extLst>
          </p:cNvPr>
          <p:cNvSpPr/>
          <p:nvPr/>
        </p:nvSpPr>
        <p:spPr>
          <a:xfrm>
            <a:off x="756000" y="3833278"/>
            <a:ext cx="3816000" cy="1368000"/>
          </a:xfrm>
          <a:prstGeom prst="roundRect">
            <a:avLst>
              <a:gd name="adj" fmla="val 1003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a:t>
            </a:r>
            <a:r>
              <a:rPr lang="en-US" altLang="ja-JP"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社会全体で子どもの貧困対策に取り組む</a:t>
            </a:r>
            <a:endParaRPr lang="en-US" altLang="ja-JP"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機運の醸成</a:t>
            </a:r>
            <a:endParaRPr lang="ja-JP" altLang="en-US" sz="1200" b="1" strike="sngStrike"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・社会における子どもの貧困に関する理解を</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深め、地域、学校、企業等が子どもの誕生前</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から青年期まで切れ目ない支援を実施</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・ＤＸの取組等により効率的・効果的な支援制度等</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の情報発信を実施</a:t>
            </a:r>
          </a:p>
        </p:txBody>
      </p:sp>
      <p:sp>
        <p:nvSpPr>
          <p:cNvPr id="20" name="四角形: 角を丸くする 19">
            <a:extLst>
              <a:ext uri="{FF2B5EF4-FFF2-40B4-BE49-F238E27FC236}">
                <a16:creationId xmlns:a16="http://schemas.microsoft.com/office/drawing/2014/main" id="{AC08131E-3DB6-45E6-B4D6-243180EA0DAD}"/>
              </a:ext>
            </a:extLst>
          </p:cNvPr>
          <p:cNvSpPr/>
          <p:nvPr/>
        </p:nvSpPr>
        <p:spPr>
          <a:xfrm>
            <a:off x="4669722" y="2847375"/>
            <a:ext cx="3816000" cy="9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（４）市町村との連携強化・地域の実情把握</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・地域の実情に応じた取組を実施するため、</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事例共有や財政支援を実施</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四角形: 角を丸くする 20">
            <a:extLst>
              <a:ext uri="{FF2B5EF4-FFF2-40B4-BE49-F238E27FC236}">
                <a16:creationId xmlns:a16="http://schemas.microsoft.com/office/drawing/2014/main" id="{D97F6426-3D56-4F59-A81F-B1AFD7E284B9}"/>
              </a:ext>
            </a:extLst>
          </p:cNvPr>
          <p:cNvSpPr/>
          <p:nvPr/>
        </p:nvSpPr>
        <p:spPr>
          <a:xfrm>
            <a:off x="4689606" y="3833278"/>
            <a:ext cx="3816000" cy="1368000"/>
          </a:xfrm>
          <a:prstGeom prst="roundRect">
            <a:avLst>
              <a:gd name="adj" fmla="val 97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（５）関連施策との一体的な推進</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・生活困窮者自立支援制度等の関連施策を</a:t>
            </a:r>
            <a:endPar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一体的に捉え、施策を推進</a:t>
            </a:r>
            <a:endPar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・相談窓口の相互連携を強化し、地域の身近な</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場での相談対応の実施</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・教育機関との連携による支援制度等の周知を</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実施</a:t>
            </a:r>
          </a:p>
        </p:txBody>
      </p:sp>
      <p:sp>
        <p:nvSpPr>
          <p:cNvPr id="18" name="下矢印 1383">
            <a:extLst>
              <a:ext uri="{FF2B5EF4-FFF2-40B4-BE49-F238E27FC236}">
                <a16:creationId xmlns:a16="http://schemas.microsoft.com/office/drawing/2014/main" id="{3F5E5C89-7186-4031-AB37-48FE83D87754}"/>
              </a:ext>
            </a:extLst>
          </p:cNvPr>
          <p:cNvSpPr/>
          <p:nvPr/>
        </p:nvSpPr>
        <p:spPr>
          <a:xfrm>
            <a:off x="4057502" y="5195198"/>
            <a:ext cx="1146602" cy="338554"/>
          </a:xfrm>
          <a:prstGeom prst="downArrow">
            <a:avLst/>
          </a:prstGeom>
          <a:gradFill rotWithShape="1">
            <a:gsLst>
              <a:gs pos="100000">
                <a:srgbClr val="00B050"/>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Tree>
    <p:extLst>
      <p:ext uri="{BB962C8B-B14F-4D97-AF65-F5344CB8AC3E}">
        <p14:creationId xmlns:p14="http://schemas.microsoft.com/office/powerpoint/2010/main" val="2383522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a:xfrm>
            <a:off x="7012632" y="6492875"/>
            <a:ext cx="2133600" cy="365125"/>
          </a:xfrm>
        </p:spPr>
        <p:txBody>
          <a:bodyPr/>
          <a:lstStyle/>
          <a:p>
            <a:fld id="{D2D8002D-B5B0-4BAC-B1F6-782DDCCE6D9C}"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表 16">
            <a:extLst>
              <a:ext uri="{FF2B5EF4-FFF2-40B4-BE49-F238E27FC236}">
                <a16:creationId xmlns:a16="http://schemas.microsoft.com/office/drawing/2014/main" id="{32326263-D077-484E-882E-8BF38D11A9CB}"/>
              </a:ext>
            </a:extLst>
          </p:cNvPr>
          <p:cNvGraphicFramePr>
            <a:graphicFrameLocks noGrp="1"/>
          </p:cNvGraphicFramePr>
          <p:nvPr>
            <p:extLst>
              <p:ext uri="{D42A27DB-BD31-4B8C-83A1-F6EECF244321}">
                <p14:modId xmlns:p14="http://schemas.microsoft.com/office/powerpoint/2010/main" val="430887769"/>
              </p:ext>
            </p:extLst>
          </p:nvPr>
        </p:nvGraphicFramePr>
        <p:xfrm>
          <a:off x="175466" y="1052736"/>
          <a:ext cx="8787552" cy="5029440"/>
        </p:xfrm>
        <a:graphic>
          <a:graphicData uri="http://schemas.openxmlformats.org/drawingml/2006/table">
            <a:tbl>
              <a:tblPr firstRow="1" bandRow="1">
                <a:effectLst/>
                <a:tableStyleId>{5C22544A-7EE6-4342-B048-85BDC9FD1C3A}</a:tableStyleId>
              </a:tblPr>
              <a:tblGrid>
                <a:gridCol w="4206254">
                  <a:extLst>
                    <a:ext uri="{9D8B030D-6E8A-4147-A177-3AD203B41FA5}">
                      <a16:colId xmlns:a16="http://schemas.microsoft.com/office/drawing/2014/main" val="20000"/>
                    </a:ext>
                  </a:extLst>
                </a:gridCol>
                <a:gridCol w="352407">
                  <a:extLst>
                    <a:ext uri="{9D8B030D-6E8A-4147-A177-3AD203B41FA5}">
                      <a16:colId xmlns:a16="http://schemas.microsoft.com/office/drawing/2014/main" val="3517167095"/>
                    </a:ext>
                  </a:extLst>
                </a:gridCol>
                <a:gridCol w="4228891">
                  <a:extLst>
                    <a:ext uri="{9D8B030D-6E8A-4147-A177-3AD203B41FA5}">
                      <a16:colId xmlns:a16="http://schemas.microsoft.com/office/drawing/2014/main" val="3628230584"/>
                    </a:ext>
                  </a:extLst>
                </a:gridCol>
              </a:tblGrid>
              <a:tr h="0">
                <a:tc>
                  <a:txBody>
                    <a:bodyP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重点施策項目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965222"/>
                  </a:ext>
                </a:extLst>
              </a:tr>
              <a:tr h="273600">
                <a:tc gridSpan="3">
                  <a:txBody>
                    <a:bodyPr/>
                    <a:lstStyle/>
                    <a:p>
                      <a:r>
                        <a:rPr kumimoji="1" lang="ja-JP" altLang="en-US" sz="1200" b="1" dirty="0">
                          <a:solidFill>
                            <a:schemeClr val="tx1"/>
                          </a:solidFill>
                          <a:latin typeface="ＭＳ ゴシック" panose="020B0609070205080204" pitchFamily="49" charset="-128"/>
                          <a:ea typeface="ＭＳ ゴシック" panose="020B0609070205080204" pitchFamily="49" charset="-128"/>
                        </a:rPr>
                        <a:t>基本方向４：子どものすべての成長過程（ライフステージ）にわたる支援</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8451366"/>
                  </a:ext>
                </a:extLst>
              </a:tr>
              <a:tr h="576000">
                <a:tc rowSpan="4">
                  <a:txBody>
                    <a:bodyPr/>
                    <a:lstStyle/>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　必要なときに必要なサービスを受けることができる体制を</a:t>
                      </a:r>
                      <a:br>
                        <a:rPr kumimoji="1" lang="en-US" altLang="ja-JP" sz="1100" dirty="0">
                          <a:solidFill>
                            <a:schemeClr val="tx1"/>
                          </a:solidFill>
                          <a:latin typeface="ＭＳ ゴシック" panose="020B0609070205080204" pitchFamily="49" charset="-128"/>
                          <a:ea typeface="ＭＳ ゴシック" panose="020B0609070205080204" pitchFamily="49" charset="-128"/>
                        </a:rPr>
                      </a:br>
                      <a:r>
                        <a:rPr kumimoji="1" lang="ja-JP" altLang="en-US" sz="1100" dirty="0">
                          <a:solidFill>
                            <a:schemeClr val="tx1"/>
                          </a:solidFill>
                          <a:latin typeface="ＭＳ ゴシック" panose="020B0609070205080204" pitchFamily="49" charset="-128"/>
                          <a:ea typeface="ＭＳ ゴシック" panose="020B0609070205080204" pitchFamily="49" charset="-128"/>
                        </a:rPr>
                        <a:t>確保し、子どもの成長過程全体を通じた支援によって、子どもの心身の状況、置かれた環境等に関わらず、身体的・精神的・社会的に将来にわたって幸せな状態で生活を送ることができるよう推進します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⑨</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子どもの貧困対策の推進</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635557"/>
                  </a:ext>
                </a:extLst>
              </a:tr>
              <a:tr h="576000">
                <a:tc vMerge="1">
                  <a:txBody>
                    <a:bodyPr/>
                    <a:lstStyle/>
                    <a:p>
                      <a:endParaRPr kumimoji="1" lang="ja-JP" altLang="en-US"/>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241240"/>
                  </a:ext>
                </a:extLst>
              </a:tr>
              <a:tr h="576000">
                <a:tc vMerge="1">
                  <a:txBody>
                    <a:bodyPr/>
                    <a:lstStyle/>
                    <a:p>
                      <a:endParaRPr kumimoji="1" lang="ja-JP" altLang="en-US"/>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ＭＳ ゴシック" panose="020B0609070205080204" pitchFamily="49" charset="-128"/>
                          <a:ea typeface="ＭＳ ゴシック" panose="020B0609070205080204" pitchFamily="49" charset="-128"/>
                        </a:rPr>
                        <a:t>児童虐待防止の</a:t>
                      </a:r>
                      <a:r>
                        <a:rPr kumimoji="1" lang="ja-JP" altLang="en-US" sz="1200" dirty="0">
                          <a:solidFill>
                            <a:schemeClr val="tx1"/>
                          </a:solidFill>
                          <a:latin typeface="ＭＳ ゴシック" panose="020B0609070205080204" pitchFamily="49" charset="-128"/>
                          <a:ea typeface="ＭＳ ゴシック" panose="020B0609070205080204" pitchFamily="49" charset="-128"/>
                        </a:rPr>
                        <a:t>取組</a:t>
                      </a:r>
                      <a:r>
                        <a:rPr kumimoji="1" lang="ja-JP" altLang="en-US" sz="1200" dirty="0">
                          <a:latin typeface="ＭＳ ゴシック" panose="020B0609070205080204" pitchFamily="49" charset="-128"/>
                          <a:ea typeface="ＭＳ ゴシック" panose="020B0609070205080204" pitchFamily="49" charset="-128"/>
                        </a:rPr>
                        <a:t>の推進と社会的養育体制の整備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0458808"/>
                  </a:ext>
                </a:extLst>
              </a:tr>
              <a:tr h="720000">
                <a:tc vMerge="1">
                  <a:txBody>
                    <a:bodyPr/>
                    <a:lstStyle/>
                    <a:p>
                      <a:endParaRPr kumimoji="1" lang="ja-JP" altLang="en-US"/>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ヤングケアラーをはじめ、困難を抱える子ども・若者への支援の充実</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6004129"/>
                  </a:ext>
                </a:extLst>
              </a:tr>
              <a:tr h="273600">
                <a:tc gridSpan="3">
                  <a:txBody>
                    <a:bodyPr/>
                    <a:lstStyle/>
                    <a:p>
                      <a:r>
                        <a:rPr kumimoji="1" lang="ja-JP" altLang="en-US" sz="1200" b="1" dirty="0">
                          <a:solidFill>
                            <a:schemeClr val="tx1"/>
                          </a:solidFill>
                          <a:latin typeface="ＭＳ ゴシック" panose="020B0609070205080204" pitchFamily="49" charset="-128"/>
                          <a:ea typeface="ＭＳ ゴシック" panose="020B0609070205080204" pitchFamily="49" charset="-128"/>
                        </a:rPr>
                        <a:t>基本方向５：子育て当事者に対する支援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9694"/>
                    </a:solidFill>
                  </a:tcPr>
                </a:tc>
                <a:tc hMerge="1">
                  <a:txBody>
                    <a:bodyPr/>
                    <a:lstStyle/>
                    <a:p>
                      <a:pPr algn="ct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293559"/>
                  </a:ext>
                </a:extLst>
              </a:tr>
              <a:tr h="576000">
                <a:tc rowSpan="3">
                  <a:txBody>
                    <a:bodyPr/>
                    <a:lstStyle/>
                    <a:p>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b="0" dirty="0">
                          <a:solidFill>
                            <a:schemeClr val="tx1"/>
                          </a:solidFill>
                          <a:latin typeface="ＭＳ ゴシック" panose="020B0609070205080204" pitchFamily="49" charset="-128"/>
                          <a:ea typeface="ＭＳ ゴシック" panose="020B0609070205080204" pitchFamily="49" charset="-128"/>
                        </a:rPr>
                        <a:t>　家庭と社会が、相互に養育力を補完し、高め合うとともに、子育て当事者が、経済的な不安や孤立感、また、過度な使命感や負担感を抱くことなく、育児と仕事等を両立しながら、健康で、自己肯定感とゆとりを持って、子どもに向き合えるよう、子育てしやすい環境をつくります。</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⑬</a:t>
                      </a:r>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ＭＳ ゴシック" panose="020B0609070205080204" pitchFamily="49" charset="-128"/>
                          <a:ea typeface="ＭＳ ゴシック" panose="020B0609070205080204" pitchFamily="49" charset="-128"/>
                        </a:rPr>
                        <a:t>子育てや教育・保育に関する経済的負担の軽減</a:t>
                      </a:r>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198105"/>
                  </a:ext>
                </a:extLst>
              </a:tr>
              <a:tr h="576000">
                <a:tc vMerge="1">
                  <a:txBody>
                    <a:bodyPr/>
                    <a:lstStyle/>
                    <a:p>
                      <a:endParaRPr kumimoji="1" lang="ja-JP" altLang="en-US"/>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ＭＳ ゴシック" panose="020B0609070205080204" pitchFamily="49" charset="-128"/>
                          <a:ea typeface="ＭＳ ゴシック" panose="020B0609070205080204" pitchFamily="49" charset="-128"/>
                        </a:rPr>
                        <a:t>子育て世帯の働きやすい労働・職場環境の整備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9615944"/>
                  </a:ext>
                </a:extLst>
              </a:tr>
              <a:tr h="576000">
                <a:tc vMerge="1">
                  <a:txBody>
                    <a:bodyPr/>
                    <a:lstStyle/>
                    <a:p>
                      <a:endParaRPr kumimoji="1" lang="ja-JP" altLang="en-US"/>
                    </a:p>
                  </a:txBody>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ＭＳ ゴシック" panose="020B0609070205080204" pitchFamily="49" charset="-128"/>
                          <a:ea typeface="ＭＳ ゴシック" panose="020B0609070205080204" pitchFamily="49" charset="-128"/>
                        </a:rPr>
                        <a:t>ひとり親家庭等への支援の充実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226155"/>
                  </a:ext>
                </a:extLst>
              </a:tr>
            </a:tbl>
          </a:graphicData>
        </a:graphic>
      </p:graphicFrame>
      <p:sp>
        <p:nvSpPr>
          <p:cNvPr id="8" name="角丸四角形 1423">
            <a:extLst>
              <a:ext uri="{FF2B5EF4-FFF2-40B4-BE49-F238E27FC236}">
                <a16:creationId xmlns:a16="http://schemas.microsoft.com/office/drawing/2014/main" id="{A05A6140-478E-4DEB-A2D4-A026948E7366}"/>
              </a:ext>
            </a:extLst>
          </p:cNvPr>
          <p:cNvSpPr>
            <a:spLocks noChangeArrowheads="1"/>
          </p:cNvSpPr>
          <p:nvPr/>
        </p:nvSpPr>
        <p:spPr bwMode="auto">
          <a:xfrm>
            <a:off x="417068" y="1901168"/>
            <a:ext cx="3708000" cy="468000"/>
          </a:xfrm>
          <a:prstGeom prst="roundRect">
            <a:avLst>
              <a:gd name="adj" fmla="val 16667"/>
            </a:avLst>
          </a:prstGeom>
          <a:solidFill>
            <a:schemeClr val="accent5">
              <a:lumMod val="40000"/>
              <a:lumOff val="60000"/>
            </a:schemeClr>
          </a:solidFill>
          <a:ln w="12700">
            <a:solidFill>
              <a:srgbClr val="9CC2E5"/>
            </a:solidFill>
            <a:round/>
            <a:headEnd/>
            <a:tailEnd/>
          </a:ln>
          <a:effectLst/>
        </p:spPr>
        <p:txBody>
          <a:bodyPr rot="0" vert="horz" wrap="square" lIns="74295" tIns="8890" rIns="74295" bIns="8890" anchor="ctr" anchorCtr="0" upright="1">
            <a:noAutofit/>
          </a:bodyPr>
          <a:lstStyle/>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心身の状況、置かれた環境に関わらず、大阪のすべての</a:t>
            </a:r>
            <a:br>
              <a:rPr lang="en-US" alt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子どもが幸せな状態で成長できる社会づく</a:t>
            </a:r>
            <a:r>
              <a:rPr lang="ja-JP" altLang="en-US" sz="11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り</a:t>
            </a:r>
            <a:r>
              <a:rPr 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0" name="角丸四角形 1423">
            <a:extLst>
              <a:ext uri="{FF2B5EF4-FFF2-40B4-BE49-F238E27FC236}">
                <a16:creationId xmlns:a16="http://schemas.microsoft.com/office/drawing/2014/main" id="{F5A1C9F3-8D56-416A-9B3C-AFDE56B2A4AD}"/>
              </a:ext>
            </a:extLst>
          </p:cNvPr>
          <p:cNvSpPr>
            <a:spLocks noChangeArrowheads="1"/>
          </p:cNvSpPr>
          <p:nvPr/>
        </p:nvSpPr>
        <p:spPr bwMode="auto">
          <a:xfrm>
            <a:off x="422615" y="4488833"/>
            <a:ext cx="3708000" cy="468000"/>
          </a:xfrm>
          <a:prstGeom prst="roundRect">
            <a:avLst>
              <a:gd name="adj" fmla="val 16667"/>
            </a:avLst>
          </a:prstGeom>
          <a:solidFill>
            <a:schemeClr val="accent5">
              <a:lumMod val="40000"/>
              <a:lumOff val="60000"/>
            </a:schemeClr>
          </a:solidFill>
          <a:ln w="12700">
            <a:solidFill>
              <a:srgbClr val="9CC2E5"/>
            </a:solidFill>
            <a:round/>
            <a:headEnd/>
            <a:tailEnd/>
          </a:ln>
          <a:effectLst/>
        </p:spPr>
        <p:txBody>
          <a:bodyPr rot="0" vert="horz" wrap="square" lIns="74295" tIns="8890" rIns="74295" bIns="8890" anchor="ctr" anchorCtr="0" upright="1">
            <a:noAutofit/>
          </a:bodyPr>
          <a:lstStyle/>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大阪の子育て当事者が、健康で自己肯定感とゆとりを</a:t>
            </a:r>
            <a:endParaRPr lang="en-US" alt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300"/>
              </a:lnSpc>
            </a:pPr>
            <a:r>
              <a:rPr lang="ja-JP"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持って、子どもに向き合える社会づくり</a:t>
            </a:r>
            <a:r>
              <a:rPr lang="en-US" sz="1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156870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重点施策⑨　子どもの貧困対策の推進</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73665" y="3374725"/>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2070343361"/>
              </p:ext>
            </p:extLst>
          </p:nvPr>
        </p:nvGraphicFramePr>
        <p:xfrm>
          <a:off x="402433" y="3791511"/>
          <a:ext cx="8411142" cy="2694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7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子ども輝く未来基金（体験に関する事業）等において体験活動に参加した子どもの延べ</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人数</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1000" strike="noStrike" dirty="0">
                          <a:solidFill>
                            <a:schemeClr val="tx1"/>
                          </a:solidFill>
                          <a:latin typeface="ＭＳ ゴシック" panose="020B0609070205080204" pitchFamily="49" charset="-128"/>
                          <a:ea typeface="ＭＳ ゴシック" panose="020B0609070205080204" pitchFamily="49" charset="-128"/>
                        </a:rPr>
                        <a:t>692</a:t>
                      </a:r>
                      <a:r>
                        <a:rPr kumimoji="1" lang="zh-CN" altLang="en-US" sz="1000" strike="noStrike" dirty="0">
                          <a:solidFill>
                            <a:schemeClr val="tx1"/>
                          </a:solidFill>
                          <a:latin typeface="ＭＳ ゴシック" panose="020B0609070205080204" pitchFamily="49" charset="-128"/>
                          <a:ea typeface="ＭＳ ゴシック" panose="020B0609070205080204" pitchFamily="49" charset="-128"/>
                        </a:rPr>
                        <a:t>人（Ｒ６当初）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Ｒ６当初より増加（Ｒ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当初）</a:t>
                      </a:r>
                      <a:endParaRPr kumimoji="1" lang="en-US" altLang="ja-JP"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7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府内の生活保護世帯に属する子どもの高校等進学率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94.5</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Ｒ５年度より増加（Ｒ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r h="7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府内の生活保護世帯に属する子どもの大学等進学率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50.0</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Ｒ５年度より増加（Ｒ</a:t>
                      </a:r>
                      <a:r>
                        <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11</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8653527"/>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181960395"/>
              </p:ext>
            </p:extLst>
          </p:nvPr>
        </p:nvGraphicFramePr>
        <p:xfrm>
          <a:off x="402433" y="1126078"/>
          <a:ext cx="8411142" cy="2074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90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関係部局が連携し、生活支援、教育支援、孤立防止など総合的な取組を推進します。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また、市町村と連携し、地域の実情に応じた貧困対策を推進できるよう市町村の取組を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支援しつつ、親の妊娠・出産期から子どもの社会的自立までの切れ目のない支援体制の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構築を図ります。</a:t>
                      </a:r>
                    </a:p>
                  </a:txBody>
                  <a:tcPr anchor="ctr"/>
                </a:tc>
                <a:extLst>
                  <a:ext uri="{0D108BD9-81ED-4DB2-BD59-A6C34878D82A}">
                    <a16:rowId xmlns:a16="http://schemas.microsoft.com/office/drawing/2014/main" val="2237579673"/>
                  </a:ext>
                </a:extLst>
              </a:tr>
              <a:tr h="90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社会全体で子どもの貧困対策に取り組む機運の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醸成</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子どもの貧困は、背景に様々な社会的要因があることを踏まえ、地域や社会全体で課題を解決するという認識の下、公民で連携し、子ども輝く未来基金を活用して子ども食堂等へ支援を行うことなどにより、</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社会全体で子どもの未来を応援する活動が拡がるよう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取り組みます。</a:t>
                      </a:r>
                    </a:p>
                  </a:txBody>
                  <a:tcPr anchor="ctr"/>
                </a:tc>
                <a:extLst>
                  <a:ext uri="{0D108BD9-81ED-4DB2-BD59-A6C34878D82A}">
                    <a16:rowId xmlns:a16="http://schemas.microsoft.com/office/drawing/2014/main" val="3327138834"/>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7155" y="6553508"/>
            <a:ext cx="2133600" cy="365125"/>
          </a:xfrm>
        </p:spPr>
        <p:txBody>
          <a:bodyPr/>
          <a:lstStyle/>
          <a:p>
            <a:fld id="{D2D8002D-B5B0-4BAC-B1F6-782DDCCE6D9C}" type="slidenum">
              <a:rPr kumimoji="1" lang="ja-JP" altLang="en-US" smtClean="0"/>
              <a:t>20</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87735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第５章　重点施策</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60940" cy="707886"/>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　発達に特性の</a:t>
            </a:r>
            <a:r>
              <a:rPr kumimoji="1" lang="ja-JP" altLang="en-US"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rPr>
              <a:t>ある児童</a:t>
            </a:r>
            <a:r>
              <a:rPr kumimoji="1" lang="ja-JP" altLang="en-US" sz="1400" b="0" i="0"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rPr>
              <a:t>等</a:t>
            </a:r>
            <a:r>
              <a:rPr kumimoji="1" lang="ja-JP" altLang="en-US"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rPr>
              <a:t>が、早期に地域で質の高い支援を受けられるよう未就学児から就学児まで一貫した支援の充実を図ります。また、医療的ケアを必要とする重症心身障がい児等が安心して保健・医療・福祉・教育のサービスを総合的に受けられるようにします。</a:t>
            </a:r>
            <a:endParaRPr kumimoji="1" lang="en-US" altLang="ja-JP"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2060"/>
                </a:solidFill>
                <a:effectLst/>
                <a:uLnTx/>
                <a:uFillTx/>
                <a:latin typeface="HGP創英角ｺﾞｼｯｸUB" pitchFamily="50" charset="-128"/>
                <a:ea typeface="HGP創英角ｺﾞｼｯｸUB" pitchFamily="50" charset="-128"/>
                <a:cs typeface="+mn-cs"/>
              </a:rPr>
              <a:t>重点施策⑩　障がいのある子どもへの支援の充実</a:t>
            </a: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9BBB59">
                    <a:lumMod val="50000"/>
                  </a:srgbClr>
                </a:solidFill>
                <a:effectLst/>
                <a:uLnTx/>
                <a:uFillTx/>
                <a:latin typeface="HGP創英角ｺﾞｼｯｸUB" panose="020B0900000000000000" pitchFamily="50" charset="-128"/>
                <a:ea typeface="HGP創英角ｺﾞｼｯｸUB" panose="020B0900000000000000" pitchFamily="50" charset="-128"/>
                <a:cs typeface="+mn-cs"/>
              </a:rPr>
              <a:t>（１）方向性</a:t>
            </a:r>
            <a:endParaRPr kumimoji="1" lang="en-US" altLang="ja-JP" sz="1600" b="0" i="0" u="none" strike="noStrike" kern="1200" cap="none" spc="0" normalizeH="0" baseline="0" noProof="0" dirty="0">
              <a:ln>
                <a:noFill/>
              </a:ln>
              <a:solidFill>
                <a:srgbClr val="9BBB59">
                  <a:lumMod val="50000"/>
                </a:srgb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四角形: 角を丸くする 8">
            <a:extLst>
              <a:ext uri="{FF2B5EF4-FFF2-40B4-BE49-F238E27FC236}">
                <a16:creationId xmlns:a16="http://schemas.microsoft.com/office/drawing/2014/main" id="{B515BB32-DC53-4DE9-8F2D-63863BD2B7A4}"/>
              </a:ext>
            </a:extLst>
          </p:cNvPr>
          <p:cNvSpPr/>
          <p:nvPr/>
        </p:nvSpPr>
        <p:spPr>
          <a:xfrm>
            <a:off x="918003" y="1865543"/>
            <a:ext cx="7380000" cy="1152245"/>
          </a:xfrm>
          <a:prstGeom prst="roundRect">
            <a:avLst>
              <a:gd name="adj" fmla="val 13268"/>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200" b="1"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医療・福祉支援</a:t>
            </a:r>
            <a:endParaRPr kumimoji="1" lang="en-US" altLang="ja-JP" sz="1200" b="1"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児童発達支援センターの機能強化を行う等、発達に特性のある児童及びその家族のニーズに応じた支援</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を、身近な地域で提供する体制を整備する市町村を支援するほか、医療的ケア児支援センターを中心に</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地域全体で医療的ケア児及びその家族を支える仕組みの構築をさらに進めます。</a:t>
            </a:r>
            <a:r>
              <a:rPr kumimoji="1" lang="ja-JP" altLang="en-US" sz="1100" b="0" i="0"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また、難聴児については、　</a:t>
            </a:r>
            <a:endParaRPr kumimoji="1" lang="en-US" altLang="ja-JP" sz="1100" b="0" i="0"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府立福祉情報コミュニケーションセンターが中核機能拠点として関係機関と連携し、早期支援を推進します。</a:t>
            </a:r>
            <a:endParaRPr kumimoji="1" lang="en-US" altLang="ja-JP" sz="1100" b="0" i="0"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B59C46BF-62E8-4E35-B4B8-D31377FFB1DF}"/>
              </a:ext>
            </a:extLst>
          </p:cNvPr>
          <p:cNvSpPr/>
          <p:nvPr/>
        </p:nvSpPr>
        <p:spPr>
          <a:xfrm>
            <a:off x="918003" y="3129365"/>
            <a:ext cx="7380000" cy="833720"/>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200" b="1"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教育支援</a:t>
            </a:r>
            <a:endParaRPr kumimoji="1" lang="en-US" altLang="ja-JP"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「ともに学び、ともに育つ」教育を推進するインクルーシブ教育を基本に、障がいの有無に関係なく、</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地域の課題も含め全ての児童生徒等の「学び」を保証し、誰一人として取り残さない教育を推進します。</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4" name="四角形: 角を丸くする 13">
            <a:extLst>
              <a:ext uri="{FF2B5EF4-FFF2-40B4-BE49-F238E27FC236}">
                <a16:creationId xmlns:a16="http://schemas.microsoft.com/office/drawing/2014/main" id="{0E291585-2AE0-4A6F-AA55-554F39F63F89}"/>
              </a:ext>
            </a:extLst>
          </p:cNvPr>
          <p:cNvSpPr/>
          <p:nvPr/>
        </p:nvSpPr>
        <p:spPr>
          <a:xfrm>
            <a:off x="918002" y="5153627"/>
            <a:ext cx="7380000" cy="756000"/>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200" b="1"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就労・定着支援</a:t>
            </a:r>
            <a:endParaRPr lang="en-US" altLang="ja-JP" sz="1200"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法定雇用率の達成の働きかけなどにより、障がい者雇用の拡大や障がい者に対する就労・定着支援に</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取り組みます。</a:t>
            </a:r>
          </a:p>
        </p:txBody>
      </p:sp>
      <p:sp>
        <p:nvSpPr>
          <p:cNvPr id="15" name="四角形: 角を丸くする 14">
            <a:extLst>
              <a:ext uri="{FF2B5EF4-FFF2-40B4-BE49-F238E27FC236}">
                <a16:creationId xmlns:a16="http://schemas.microsoft.com/office/drawing/2014/main" id="{CEA83602-3AFE-43EE-B127-5EF41EB59F2D}"/>
              </a:ext>
            </a:extLst>
          </p:cNvPr>
          <p:cNvSpPr/>
          <p:nvPr/>
        </p:nvSpPr>
        <p:spPr>
          <a:xfrm>
            <a:off x="918003" y="4038603"/>
            <a:ext cx="7380000" cy="1031004"/>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ja-JP" sz="1200" b="1"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地域支援</a:t>
            </a:r>
            <a:endParaRPr kumimoji="1" lang="en-US" altLang="ja-JP"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重症心身障がい児をはじめとする障がい児が身近な地域で療育や支援を受けることができるよう、</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障がい児通所支援事業所の確保と</a:t>
            </a: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質の向上に努めるとともに、医療型短期入所の整備促進に取り組むなど、</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障がい児の地域生活を支えます。</a:t>
            </a:r>
            <a:endParaRPr kumimoji="1" lang="en-US" altLang="ja-JP" sz="1100" b="0" i="0" u="none" strike="noStrike" kern="1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下矢印 1383">
            <a:extLst>
              <a:ext uri="{FF2B5EF4-FFF2-40B4-BE49-F238E27FC236}">
                <a16:creationId xmlns:a16="http://schemas.microsoft.com/office/drawing/2014/main" id="{B90250B1-39D4-49D7-89EB-A9050D940083}"/>
              </a:ext>
            </a:extLst>
          </p:cNvPr>
          <p:cNvSpPr/>
          <p:nvPr/>
        </p:nvSpPr>
        <p:spPr>
          <a:xfrm>
            <a:off x="4163623" y="6011389"/>
            <a:ext cx="816753" cy="269575"/>
          </a:xfrm>
          <a:prstGeom prst="downArrow">
            <a:avLst/>
          </a:prstGeom>
          <a:gradFill rotWithShape="1">
            <a:gsLst>
              <a:gs pos="100000">
                <a:srgbClr val="00B050"/>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CFEEC203-200F-4298-AAC2-4ECF650778F4}"/>
              </a:ext>
            </a:extLst>
          </p:cNvPr>
          <p:cNvSpPr txBox="1"/>
          <p:nvPr/>
        </p:nvSpPr>
        <p:spPr>
          <a:xfrm>
            <a:off x="1403648" y="6348006"/>
            <a:ext cx="6801725" cy="307777"/>
          </a:xfrm>
          <a:prstGeom prst="rect">
            <a:avLst/>
          </a:prstGeom>
          <a:solidFill>
            <a:schemeClr val="accent3">
              <a:lumMod val="40000"/>
              <a:lumOff val="60000"/>
            </a:schemeClr>
          </a:solidFill>
        </p:spPr>
        <p:txBody>
          <a:bodyPr wrap="square">
            <a:spAutoFit/>
          </a:bodyPr>
          <a:lstStyle/>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障がいのある子どもの成長段階・ニーズに応じた切れ目のない支援</a:t>
            </a:r>
            <a:r>
              <a:rPr kumimoji="1" lang="ja-JP" altLang="en-US" sz="1400" b="1"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をめざします</a:t>
            </a:r>
            <a:endParaRPr kumimoji="1" lang="en-US" altLang="ja-JP" sz="1400" b="1" i="0" u="none" strike="noStrike" kern="1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637555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重点施策⑩　障がいのある子どもへの支援の充実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67644" y="3115707"/>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653468381"/>
              </p:ext>
            </p:extLst>
          </p:nvPr>
        </p:nvGraphicFramePr>
        <p:xfrm>
          <a:off x="402433" y="3483967"/>
          <a:ext cx="8411142" cy="3018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64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府内の児童発達支援センターの整備市町村数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37</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全市町村（Ｒ８年度）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648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府内の保育所等訪問支援の整備市町村数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42</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市町村（Ｒ５年度）</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全市町村（Ｒ８年度）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078510"/>
                  </a:ext>
                </a:extLst>
              </a:tr>
              <a:tr h="64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府内の医療的ケア児等コーディネーターの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配置市町村数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35</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全市町村（Ｒ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高度な医療的ケアが必要な重症心身障がい児者を短期的に受け入れる医療機関の整備数</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６圏域・</a:t>
                      </a: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r>
                        <a:rPr kumimoji="1" lang="ja-JP" altLang="en-US" sz="1000" dirty="0">
                          <a:solidFill>
                            <a:schemeClr val="tx1"/>
                          </a:solidFill>
                          <a:latin typeface="ＭＳ ゴシック" panose="020B0609070205080204" pitchFamily="49" charset="-128"/>
                          <a:ea typeface="ＭＳ ゴシック" panose="020B0609070205080204" pitchFamily="49" charset="-128"/>
                        </a:rPr>
                        <a:t>医療機関（Ｒ５年度）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８圏域・１医療機関以上</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圏域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（Ｒ８年度）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8653527"/>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385019145"/>
              </p:ext>
            </p:extLst>
          </p:nvPr>
        </p:nvGraphicFramePr>
        <p:xfrm>
          <a:off x="402433" y="1126078"/>
          <a:ext cx="8411142" cy="1678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140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障がいのある子どもへの医療・福祉支援</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障がいの早期発見、必要な情報の提供、早期の適切なサービス提供など、障がいのある子どもへの支援を地域で総合的に取り組む体制づくりを進めます。特に、発達に特性の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ある子どもに対する支援として、健康診査のスクリーニングの向上や、健康診査後の支援の充実、早期発達支援の充実等を図るとともに、強度行動障がいやその重度化の予防に取り組みます。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また、医療的ケアを必要とする重症心身障がい児等の地域生活を支えるため、基盤整備の推進や地域ケアシステムの構築等、支援の充実を図ります。</a:t>
                      </a:r>
                    </a:p>
                  </a:txBody>
                  <a:tcPr anchor="ctr"/>
                </a:tc>
                <a:extLst>
                  <a:ext uri="{0D108BD9-81ED-4DB2-BD59-A6C34878D82A}">
                    <a16:rowId xmlns:a16="http://schemas.microsoft.com/office/drawing/2014/main" val="2237579673"/>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22</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4084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60940" cy="707886"/>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重大な児童虐待ゼロをめざし、オール大阪で児童虐待の防止に取り組むとともに、「家庭と同様の養育環境」</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である里親への委託の推進や児童養護施設等での「できる限り良好な家庭的な養育環境」の整備を図ります。</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また、進学・就職等に伴う施設退所後の支援体制を充実します。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重点施策⑪　児童虐待防止の取組の推進と社会的養育体制の整備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23</a:t>
            </a:fld>
            <a:endParaRPr kumimoji="1" lang="ja-JP" altLang="en-US" dirty="0"/>
          </a:p>
        </p:txBody>
      </p:sp>
      <p:sp>
        <p:nvSpPr>
          <p:cNvPr id="9" name="正方形/長方形 8">
            <a:extLst>
              <a:ext uri="{FF2B5EF4-FFF2-40B4-BE49-F238E27FC236}">
                <a16:creationId xmlns:a16="http://schemas.microsoft.com/office/drawing/2014/main" id="{C902A5C1-779A-4B54-B414-94B99B27906D}"/>
              </a:ext>
            </a:extLst>
          </p:cNvPr>
          <p:cNvSpPr/>
          <p:nvPr/>
        </p:nvSpPr>
        <p:spPr>
          <a:xfrm>
            <a:off x="404026" y="1977610"/>
            <a:ext cx="7199629" cy="195870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338E7A4F-ADB3-4C73-8985-56B15BC4F15C}"/>
              </a:ext>
            </a:extLst>
          </p:cNvPr>
          <p:cNvSpPr/>
          <p:nvPr/>
        </p:nvSpPr>
        <p:spPr>
          <a:xfrm>
            <a:off x="475668" y="4428221"/>
            <a:ext cx="7199629" cy="213553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685CEFB9-DAA0-4329-9FCF-142F46BAAF8A}"/>
              </a:ext>
            </a:extLst>
          </p:cNvPr>
          <p:cNvSpPr/>
          <p:nvPr/>
        </p:nvSpPr>
        <p:spPr>
          <a:xfrm>
            <a:off x="1232118" y="5126171"/>
            <a:ext cx="2506316" cy="97062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44B9EE25-3C75-4E01-8C6D-0C925F65FE85}"/>
              </a:ext>
            </a:extLst>
          </p:cNvPr>
          <p:cNvSpPr/>
          <p:nvPr/>
        </p:nvSpPr>
        <p:spPr>
          <a:xfrm>
            <a:off x="2921880" y="2398481"/>
            <a:ext cx="2232247" cy="935391"/>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四角形: 角を丸くする 16">
            <a:extLst>
              <a:ext uri="{FF2B5EF4-FFF2-40B4-BE49-F238E27FC236}">
                <a16:creationId xmlns:a16="http://schemas.microsoft.com/office/drawing/2014/main" id="{7A6D57A5-9703-4759-ABA4-0AA63A36FB88}"/>
              </a:ext>
            </a:extLst>
          </p:cNvPr>
          <p:cNvSpPr/>
          <p:nvPr/>
        </p:nvSpPr>
        <p:spPr>
          <a:xfrm>
            <a:off x="4256454" y="4690361"/>
            <a:ext cx="3048774" cy="16279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39F55245-C6FE-4AC2-A5BB-A5F388DD4D7D}"/>
              </a:ext>
            </a:extLst>
          </p:cNvPr>
          <p:cNvSpPr/>
          <p:nvPr/>
        </p:nvSpPr>
        <p:spPr>
          <a:xfrm>
            <a:off x="944086" y="4682039"/>
            <a:ext cx="3097515" cy="16279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9C0325F9-1620-4BEE-BEB0-31632AEB781F}"/>
              </a:ext>
            </a:extLst>
          </p:cNvPr>
          <p:cNvSpPr/>
          <p:nvPr/>
        </p:nvSpPr>
        <p:spPr>
          <a:xfrm>
            <a:off x="1754321" y="5489228"/>
            <a:ext cx="1483909" cy="3556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里親家庭</a:t>
            </a:r>
          </a:p>
        </p:txBody>
      </p:sp>
      <p:sp>
        <p:nvSpPr>
          <p:cNvPr id="20" name="四角形: 角を丸くする 19">
            <a:extLst>
              <a:ext uri="{FF2B5EF4-FFF2-40B4-BE49-F238E27FC236}">
                <a16:creationId xmlns:a16="http://schemas.microsoft.com/office/drawing/2014/main" id="{1E45144B-7BDC-4A96-8EA0-020489D526A0}"/>
              </a:ext>
            </a:extLst>
          </p:cNvPr>
          <p:cNvSpPr/>
          <p:nvPr/>
        </p:nvSpPr>
        <p:spPr>
          <a:xfrm>
            <a:off x="1495818" y="4488196"/>
            <a:ext cx="1926213"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家庭と同様の養育環境</a:t>
            </a:r>
          </a:p>
        </p:txBody>
      </p:sp>
      <p:sp>
        <p:nvSpPr>
          <p:cNvPr id="21" name="四角形: 角を丸くする 20">
            <a:extLst>
              <a:ext uri="{FF2B5EF4-FFF2-40B4-BE49-F238E27FC236}">
                <a16:creationId xmlns:a16="http://schemas.microsoft.com/office/drawing/2014/main" id="{497F9738-2207-441C-A5E3-1257D426CE9E}"/>
              </a:ext>
            </a:extLst>
          </p:cNvPr>
          <p:cNvSpPr/>
          <p:nvPr/>
        </p:nvSpPr>
        <p:spPr>
          <a:xfrm>
            <a:off x="2649004" y="3219617"/>
            <a:ext cx="2714443" cy="39518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子ども家庭センター（児童相談所）</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1200" dirty="0">
                <a:solidFill>
                  <a:schemeClr val="tx1"/>
                </a:solidFill>
                <a:latin typeface="ＭＳ ゴシック" panose="020B0609070205080204" pitchFamily="49" charset="-128"/>
                <a:ea typeface="ＭＳ ゴシック" panose="020B0609070205080204" pitchFamily="49" charset="-128"/>
              </a:rPr>
              <a:t>（大阪府）</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2" name="四角形: 角を丸くする 21">
            <a:extLst>
              <a:ext uri="{FF2B5EF4-FFF2-40B4-BE49-F238E27FC236}">
                <a16:creationId xmlns:a16="http://schemas.microsoft.com/office/drawing/2014/main" id="{F7BE235A-7AEF-4B21-8488-9FA8094019C7}"/>
              </a:ext>
            </a:extLst>
          </p:cNvPr>
          <p:cNvSpPr/>
          <p:nvPr/>
        </p:nvSpPr>
        <p:spPr>
          <a:xfrm>
            <a:off x="2646618" y="2170446"/>
            <a:ext cx="2714443"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市町村（こども家庭センター）</a:t>
            </a:r>
          </a:p>
        </p:txBody>
      </p:sp>
      <p:sp>
        <p:nvSpPr>
          <p:cNvPr id="23" name="四角形: 角を丸くする 22">
            <a:extLst>
              <a:ext uri="{FF2B5EF4-FFF2-40B4-BE49-F238E27FC236}">
                <a16:creationId xmlns:a16="http://schemas.microsoft.com/office/drawing/2014/main" id="{538F42AB-94CA-4097-9CB5-19DE5A5C5CE1}"/>
              </a:ext>
            </a:extLst>
          </p:cNvPr>
          <p:cNvSpPr/>
          <p:nvPr/>
        </p:nvSpPr>
        <p:spPr>
          <a:xfrm>
            <a:off x="4580489" y="4488196"/>
            <a:ext cx="2368361"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できる限り良好な家庭的環境</a:t>
            </a:r>
          </a:p>
        </p:txBody>
      </p:sp>
      <p:sp>
        <p:nvSpPr>
          <p:cNvPr id="24" name="四角形: 角を丸くする 23">
            <a:extLst>
              <a:ext uri="{FF2B5EF4-FFF2-40B4-BE49-F238E27FC236}">
                <a16:creationId xmlns:a16="http://schemas.microsoft.com/office/drawing/2014/main" id="{2BA22415-2527-4A50-836C-D089B402C1DD}"/>
              </a:ext>
            </a:extLst>
          </p:cNvPr>
          <p:cNvSpPr/>
          <p:nvPr/>
        </p:nvSpPr>
        <p:spPr>
          <a:xfrm>
            <a:off x="4790626" y="5203847"/>
            <a:ext cx="2006788" cy="3556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小規模グループケア</a:t>
            </a:r>
            <a:endParaRPr kumimoji="1" lang="ja-JP" altLang="en-US" dirty="0">
              <a:latin typeface="ＭＳ ゴシック" panose="020B0609070205080204" pitchFamily="49" charset="-128"/>
              <a:ea typeface="ＭＳ ゴシック" panose="020B0609070205080204" pitchFamily="49" charset="-128"/>
            </a:endParaRPr>
          </a:p>
        </p:txBody>
      </p:sp>
      <p:sp>
        <p:nvSpPr>
          <p:cNvPr id="25" name="四角形: 角を丸くする 24">
            <a:extLst>
              <a:ext uri="{FF2B5EF4-FFF2-40B4-BE49-F238E27FC236}">
                <a16:creationId xmlns:a16="http://schemas.microsoft.com/office/drawing/2014/main" id="{DE7B3933-2B86-48AD-B26F-66201335C94E}"/>
              </a:ext>
            </a:extLst>
          </p:cNvPr>
          <p:cNvSpPr/>
          <p:nvPr/>
        </p:nvSpPr>
        <p:spPr>
          <a:xfrm>
            <a:off x="4798036" y="5681920"/>
            <a:ext cx="2006788" cy="3556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地域小規模児童養護施設</a:t>
            </a:r>
            <a:endParaRPr kumimoji="1" lang="ja-JP" altLang="en-US" dirty="0">
              <a:latin typeface="ＭＳ ゴシック" panose="020B0609070205080204" pitchFamily="49" charset="-128"/>
              <a:ea typeface="ＭＳ ゴシック" panose="020B0609070205080204" pitchFamily="49" charset="-128"/>
            </a:endParaRPr>
          </a:p>
        </p:txBody>
      </p:sp>
      <p:sp>
        <p:nvSpPr>
          <p:cNvPr id="26" name="四角形: 角を丸くする 25">
            <a:extLst>
              <a:ext uri="{FF2B5EF4-FFF2-40B4-BE49-F238E27FC236}">
                <a16:creationId xmlns:a16="http://schemas.microsoft.com/office/drawing/2014/main" id="{B2FAD20B-7068-4AF3-89DC-5C956C006774}"/>
              </a:ext>
            </a:extLst>
          </p:cNvPr>
          <p:cNvSpPr/>
          <p:nvPr/>
        </p:nvSpPr>
        <p:spPr>
          <a:xfrm>
            <a:off x="1704427" y="3777197"/>
            <a:ext cx="4989038"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代替養育を必要とする子ども</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27" name="矢印: 下 26">
            <a:extLst>
              <a:ext uri="{FF2B5EF4-FFF2-40B4-BE49-F238E27FC236}">
                <a16:creationId xmlns:a16="http://schemas.microsoft.com/office/drawing/2014/main" id="{287EC634-C96C-444A-A017-5B73EF4A7E62}"/>
              </a:ext>
            </a:extLst>
          </p:cNvPr>
          <p:cNvSpPr/>
          <p:nvPr/>
        </p:nvSpPr>
        <p:spPr>
          <a:xfrm>
            <a:off x="2244135" y="4177445"/>
            <a:ext cx="576064" cy="233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下 27">
            <a:extLst>
              <a:ext uri="{FF2B5EF4-FFF2-40B4-BE49-F238E27FC236}">
                <a16:creationId xmlns:a16="http://schemas.microsoft.com/office/drawing/2014/main" id="{8CCA4076-C3C7-43FC-A6FB-44D212AE59F6}"/>
              </a:ext>
            </a:extLst>
          </p:cNvPr>
          <p:cNvSpPr/>
          <p:nvPr/>
        </p:nvSpPr>
        <p:spPr>
          <a:xfrm>
            <a:off x="5492809" y="4191268"/>
            <a:ext cx="576064" cy="233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id="{980707CD-F1C6-46EA-9657-0C136B567A01}"/>
              </a:ext>
            </a:extLst>
          </p:cNvPr>
          <p:cNvSpPr/>
          <p:nvPr/>
        </p:nvSpPr>
        <p:spPr>
          <a:xfrm>
            <a:off x="8342771" y="4604159"/>
            <a:ext cx="576064" cy="170578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自立支援</a:t>
            </a:r>
          </a:p>
        </p:txBody>
      </p:sp>
      <p:sp>
        <p:nvSpPr>
          <p:cNvPr id="30" name="矢印: 右 29">
            <a:extLst>
              <a:ext uri="{FF2B5EF4-FFF2-40B4-BE49-F238E27FC236}">
                <a16:creationId xmlns:a16="http://schemas.microsoft.com/office/drawing/2014/main" id="{95F9B250-66FA-45D2-A4DF-A92ECFE018D2}"/>
              </a:ext>
            </a:extLst>
          </p:cNvPr>
          <p:cNvSpPr/>
          <p:nvPr/>
        </p:nvSpPr>
        <p:spPr>
          <a:xfrm>
            <a:off x="7721002" y="5126170"/>
            <a:ext cx="576064" cy="7078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下 30">
            <a:extLst>
              <a:ext uri="{FF2B5EF4-FFF2-40B4-BE49-F238E27FC236}">
                <a16:creationId xmlns:a16="http://schemas.microsoft.com/office/drawing/2014/main" id="{327A3306-AC34-4F90-BA0F-15B565BACF7D}"/>
              </a:ext>
            </a:extLst>
          </p:cNvPr>
          <p:cNvSpPr/>
          <p:nvPr/>
        </p:nvSpPr>
        <p:spPr>
          <a:xfrm>
            <a:off x="3787450" y="3629060"/>
            <a:ext cx="576064" cy="1455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B462D410-11BF-4E7D-B569-F520ECBE0A1F}"/>
              </a:ext>
            </a:extLst>
          </p:cNvPr>
          <p:cNvSpPr/>
          <p:nvPr/>
        </p:nvSpPr>
        <p:spPr>
          <a:xfrm>
            <a:off x="1736425" y="4939785"/>
            <a:ext cx="1483909" cy="3556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里親支援機関</a:t>
            </a:r>
            <a:endParaRPr kumimoji="1" lang="ja-JP" altLang="en-US" dirty="0">
              <a:latin typeface="ＭＳ ゴシック" panose="020B0609070205080204" pitchFamily="49" charset="-128"/>
              <a:ea typeface="ＭＳ ゴシック" panose="020B0609070205080204" pitchFamily="49" charset="-128"/>
            </a:endParaRPr>
          </a:p>
        </p:txBody>
      </p:sp>
      <p:sp>
        <p:nvSpPr>
          <p:cNvPr id="33" name="四角形: 角を丸くする 32">
            <a:extLst>
              <a:ext uri="{FF2B5EF4-FFF2-40B4-BE49-F238E27FC236}">
                <a16:creationId xmlns:a16="http://schemas.microsoft.com/office/drawing/2014/main" id="{E921E02E-DAB0-4ABE-848C-4DC4B7D1DC5F}"/>
              </a:ext>
            </a:extLst>
          </p:cNvPr>
          <p:cNvSpPr/>
          <p:nvPr/>
        </p:nvSpPr>
        <p:spPr>
          <a:xfrm>
            <a:off x="572080" y="2674787"/>
            <a:ext cx="3168000" cy="418265"/>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市町村　要保護児童対策地域協議会</a:t>
            </a:r>
            <a:r>
              <a:rPr lang="en-US" altLang="ja-JP"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関係機関（警察、司法、教育、病院・・・）</a:t>
            </a:r>
          </a:p>
        </p:txBody>
      </p:sp>
      <p:sp>
        <p:nvSpPr>
          <p:cNvPr id="34" name="四角形: 角を丸くする 33">
            <a:extLst>
              <a:ext uri="{FF2B5EF4-FFF2-40B4-BE49-F238E27FC236}">
                <a16:creationId xmlns:a16="http://schemas.microsoft.com/office/drawing/2014/main" id="{A8B58B98-BEF2-4292-A194-377B2EAB1E02}"/>
              </a:ext>
            </a:extLst>
          </p:cNvPr>
          <p:cNvSpPr/>
          <p:nvPr/>
        </p:nvSpPr>
        <p:spPr>
          <a:xfrm>
            <a:off x="4369566" y="2684332"/>
            <a:ext cx="3168000" cy="412495"/>
          </a:xfrm>
          <a:prstGeom prst="roundRect">
            <a:avLst/>
          </a:prstGeom>
          <a:solidFill>
            <a:schemeClr val="tx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schemeClr val="tx1"/>
                </a:solidFill>
                <a:latin typeface="ＭＳ ゴシック" panose="020B0609070205080204" pitchFamily="49" charset="-128"/>
                <a:ea typeface="ＭＳ ゴシック" panose="020B0609070205080204" pitchFamily="49" charset="-128"/>
              </a:rPr>
              <a:t>【</a:t>
            </a:r>
            <a:r>
              <a:rPr lang="ja-JP" altLang="en-US" sz="1100" dirty="0">
                <a:solidFill>
                  <a:schemeClr val="tx1"/>
                </a:solidFill>
                <a:latin typeface="ＭＳ ゴシック" panose="020B0609070205080204" pitchFamily="49" charset="-128"/>
                <a:ea typeface="ＭＳ ゴシック" panose="020B0609070205080204" pitchFamily="49" charset="-128"/>
              </a:rPr>
              <a:t>市町村　子育て支援事業</a:t>
            </a:r>
            <a:r>
              <a:rPr lang="en-US" altLang="ja-JP" sz="1100" dirty="0">
                <a:solidFill>
                  <a:schemeClr val="tx1"/>
                </a:solidFill>
                <a:latin typeface="ＭＳ ゴシック" panose="020B0609070205080204" pitchFamily="49" charset="-128"/>
                <a:ea typeface="ＭＳ ゴシック" panose="020B0609070205080204" pitchFamily="49" charset="-128"/>
              </a:rPr>
              <a:t>】</a:t>
            </a:r>
          </a:p>
          <a:p>
            <a:pPr algn="ctr"/>
            <a:r>
              <a:rPr kumimoji="1" lang="ja-JP" altLang="en-US" sz="1100" dirty="0">
                <a:solidFill>
                  <a:schemeClr val="tx1"/>
                </a:solidFill>
                <a:latin typeface="ＭＳ ゴシック" panose="020B0609070205080204" pitchFamily="49" charset="-128"/>
                <a:ea typeface="ＭＳ ゴシック" panose="020B0609070205080204" pitchFamily="49" charset="-128"/>
              </a:rPr>
              <a:t>（ショートステイ、地域子育支援拠点・・・）</a:t>
            </a:r>
          </a:p>
        </p:txBody>
      </p:sp>
      <p:sp>
        <p:nvSpPr>
          <p:cNvPr id="35" name="矢印: 下 34">
            <a:extLst>
              <a:ext uri="{FF2B5EF4-FFF2-40B4-BE49-F238E27FC236}">
                <a16:creationId xmlns:a16="http://schemas.microsoft.com/office/drawing/2014/main" id="{5A387009-D744-4020-9EE6-453A2BB20746}"/>
              </a:ext>
            </a:extLst>
          </p:cNvPr>
          <p:cNvSpPr/>
          <p:nvPr/>
        </p:nvSpPr>
        <p:spPr>
          <a:xfrm flipV="1">
            <a:off x="6948850" y="3122973"/>
            <a:ext cx="298815" cy="1453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AA7785B0-50C2-4F05-8C38-D8596F25F458}"/>
              </a:ext>
            </a:extLst>
          </p:cNvPr>
          <p:cNvSpPr/>
          <p:nvPr/>
        </p:nvSpPr>
        <p:spPr>
          <a:xfrm>
            <a:off x="6992253" y="4002897"/>
            <a:ext cx="1001613" cy="341379"/>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i="1" dirty="0">
                <a:solidFill>
                  <a:schemeClr val="tx1"/>
                </a:solidFill>
                <a:latin typeface="ＭＳ ゴシック" panose="020B0609070205080204" pitchFamily="49" charset="-128"/>
                <a:ea typeface="ＭＳ ゴシック" panose="020B0609070205080204" pitchFamily="49" charset="-128"/>
              </a:rPr>
              <a:t>支援</a:t>
            </a:r>
            <a:endParaRPr kumimoji="1" lang="ja-JP" altLang="en-US" sz="1200" b="1" i="1" dirty="0">
              <a:solidFill>
                <a:schemeClr val="tx1"/>
              </a:solidFill>
              <a:latin typeface="ＭＳ ゴシック" panose="020B0609070205080204" pitchFamily="49" charset="-128"/>
              <a:ea typeface="ＭＳ ゴシック" panose="020B0609070205080204" pitchFamily="49" charset="-128"/>
            </a:endParaRPr>
          </a:p>
        </p:txBody>
      </p:sp>
      <p:sp>
        <p:nvSpPr>
          <p:cNvPr id="37" name="正方形/長方形 36">
            <a:extLst>
              <a:ext uri="{FF2B5EF4-FFF2-40B4-BE49-F238E27FC236}">
                <a16:creationId xmlns:a16="http://schemas.microsoft.com/office/drawing/2014/main" id="{CA0C7F66-7281-4CC7-BCB0-CAF7DC98BD7F}"/>
              </a:ext>
            </a:extLst>
          </p:cNvPr>
          <p:cNvSpPr/>
          <p:nvPr/>
        </p:nvSpPr>
        <p:spPr>
          <a:xfrm>
            <a:off x="3635097" y="2719889"/>
            <a:ext cx="805811" cy="341379"/>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i="1" dirty="0">
                <a:solidFill>
                  <a:schemeClr val="tx1"/>
                </a:solidFill>
                <a:latin typeface="ＭＳ ゴシック" panose="020B0609070205080204" pitchFamily="49" charset="-128"/>
                <a:ea typeface="ＭＳ ゴシック" panose="020B0609070205080204" pitchFamily="49" charset="-128"/>
              </a:rPr>
              <a:t>連携</a:t>
            </a:r>
          </a:p>
        </p:txBody>
      </p:sp>
      <p:sp>
        <p:nvSpPr>
          <p:cNvPr id="38" name="四角形: 角を丸くする 37">
            <a:extLst>
              <a:ext uri="{FF2B5EF4-FFF2-40B4-BE49-F238E27FC236}">
                <a16:creationId xmlns:a16="http://schemas.microsoft.com/office/drawing/2014/main" id="{42B4ADB8-B3A1-4D85-8E70-76F46FF437CA}"/>
              </a:ext>
            </a:extLst>
          </p:cNvPr>
          <p:cNvSpPr/>
          <p:nvPr/>
        </p:nvSpPr>
        <p:spPr>
          <a:xfrm>
            <a:off x="4544486" y="4990056"/>
            <a:ext cx="2506316" cy="1205417"/>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四角形: 角を丸くする 38">
            <a:extLst>
              <a:ext uri="{FF2B5EF4-FFF2-40B4-BE49-F238E27FC236}">
                <a16:creationId xmlns:a16="http://schemas.microsoft.com/office/drawing/2014/main" id="{BDCE6845-4F5E-4DDD-8E5F-413FF772F1C2}"/>
              </a:ext>
            </a:extLst>
          </p:cNvPr>
          <p:cNvSpPr/>
          <p:nvPr/>
        </p:nvSpPr>
        <p:spPr>
          <a:xfrm>
            <a:off x="5080311" y="4908211"/>
            <a:ext cx="1483909" cy="20168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児童養護施設等</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11495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重点施策⑪　児童虐待防止の取組の推進と社会的養育体制の整備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49505" y="3456002"/>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3965191227"/>
              </p:ext>
            </p:extLst>
          </p:nvPr>
        </p:nvGraphicFramePr>
        <p:xfrm>
          <a:off x="366429" y="3771673"/>
          <a:ext cx="8411142" cy="303648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217125">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親子のための相談</a:t>
                      </a:r>
                      <a:r>
                        <a:rPr kumimoji="1" lang="en-US" altLang="ja-JP" sz="1000" dirty="0">
                          <a:solidFill>
                            <a:schemeClr val="tx1"/>
                          </a:solidFill>
                          <a:latin typeface="ＭＳ ゴシック" panose="020B0609070205080204" pitchFamily="49" charset="-128"/>
                          <a:ea typeface="ＭＳ ゴシック" panose="020B0609070205080204" pitchFamily="49" charset="-128"/>
                        </a:rPr>
                        <a:t>LINE</a:t>
                      </a:r>
                      <a:r>
                        <a:rPr kumimoji="1" lang="ja-JP" altLang="en-US" sz="1000" dirty="0">
                          <a:solidFill>
                            <a:schemeClr val="tx1"/>
                          </a:solidFill>
                          <a:latin typeface="ＭＳ ゴシック" panose="020B0609070205080204" pitchFamily="49" charset="-128"/>
                          <a:ea typeface="ＭＳ ゴシック" panose="020B0609070205080204" pitchFamily="49" charset="-128"/>
                        </a:rPr>
                        <a:t>の相談件数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3,379</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3,500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子育て世帯訪問支援事業の実施市町村数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府内自治体のうち、事業実施市町村の</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割合が全国平均以上（Ｒ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0967755"/>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親子関係形成支援事業の実施市町村数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府内自治体のうち、事業実施市町村の</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割合が全国平均以上（Ｒ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2339097"/>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こども家庭センターの整備市町村数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２市町村（Ｒ５年度）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全市町村（Ｒ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932896"/>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意見表明等支援事業を利用可能な子どもの数（政令市</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・児童相談所設置市</a:t>
                      </a:r>
                      <a:r>
                        <a:rPr kumimoji="1" lang="ja-JP" altLang="en-US" sz="1000" dirty="0">
                          <a:solidFill>
                            <a:schemeClr val="tx1"/>
                          </a:solidFill>
                          <a:latin typeface="ＭＳ ゴシック" panose="020B0609070205080204" pitchFamily="49" charset="-128"/>
                          <a:ea typeface="ＭＳ ゴシック" panose="020B0609070205080204" pitchFamily="49" charset="-128"/>
                        </a:rPr>
                        <a:t>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644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9092029"/>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里親等委託率</a:t>
                      </a:r>
                      <a:endParaRPr kumimoji="1" lang="ja-JP" altLang="en-US"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大阪府所管：</a:t>
                      </a:r>
                      <a:r>
                        <a:rPr kumimoji="1" lang="en-US" altLang="ja-JP" sz="1000" dirty="0">
                          <a:solidFill>
                            <a:schemeClr val="tx1"/>
                          </a:solidFill>
                          <a:latin typeface="ＭＳ ゴシック" panose="020B0609070205080204" pitchFamily="49" charset="-128"/>
                          <a:ea typeface="ＭＳ ゴシック" panose="020B0609070205080204" pitchFamily="49" charset="-128"/>
                        </a:rPr>
                        <a:t>13.7</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参考</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大阪市所管：</a:t>
                      </a:r>
                      <a:r>
                        <a:rPr kumimoji="1" lang="en-US" altLang="ja-JP" sz="1000" dirty="0">
                          <a:solidFill>
                            <a:schemeClr val="tx1"/>
                          </a:solidFill>
                          <a:latin typeface="ＭＳ ゴシック" panose="020B0609070205080204" pitchFamily="49" charset="-128"/>
                          <a:ea typeface="ＭＳ ゴシック" panose="020B0609070205080204" pitchFamily="49" charset="-128"/>
                        </a:rPr>
                        <a:t>19.9</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堺市所管：</a:t>
                      </a:r>
                      <a:r>
                        <a:rPr kumimoji="1" lang="en-US" altLang="ja-JP" sz="1000" dirty="0">
                          <a:solidFill>
                            <a:schemeClr val="tx1"/>
                          </a:solidFill>
                          <a:latin typeface="ＭＳ ゴシック" panose="020B0609070205080204" pitchFamily="49" charset="-128"/>
                          <a:ea typeface="ＭＳ ゴシック" panose="020B0609070205080204" pitchFamily="49" charset="-128"/>
                        </a:rPr>
                        <a:t>20.4</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大阪府所管：</a:t>
                      </a:r>
                      <a:r>
                        <a:rPr kumimoji="1" lang="en-US" altLang="ja-JP" sz="1000" dirty="0">
                          <a:solidFill>
                            <a:schemeClr val="tx1"/>
                          </a:solidFill>
                          <a:latin typeface="ＭＳ ゴシック" panose="020B0609070205080204" pitchFamily="49" charset="-128"/>
                          <a:ea typeface="ＭＳ ゴシック" panose="020B0609070205080204" pitchFamily="49" charset="-128"/>
                        </a:rPr>
                        <a:t>26.0</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検討中</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参考</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大阪市所管：●●％（Ｒ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堺市所管：●●％（Ｒ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豊中市所管：●●％（Ｒ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4153128580"/>
              </p:ext>
            </p:extLst>
          </p:nvPr>
        </p:nvGraphicFramePr>
        <p:xfrm>
          <a:off x="402433" y="967653"/>
          <a:ext cx="8411142" cy="252984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697391">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児童虐待の防止</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重大な児童虐待ゼロをめざし、オール大阪で児童虐待の防止に取り組みます。また、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家庭センターや要保護児童対策地域協議会等において、早期発見・早期対応に努めるとともに、広報啓発活動により児童虐待防止に関する府民意識を向上させるなど、社会全体で子どもを守るための取り組みを</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市町村とも連携し</a:t>
                      </a:r>
                      <a:r>
                        <a:rPr kumimoji="1" lang="ja-JP" altLang="en-US" sz="1000" dirty="0">
                          <a:solidFill>
                            <a:schemeClr val="tx1"/>
                          </a:solidFill>
                          <a:latin typeface="ＭＳ ゴシック" panose="020B0609070205080204" pitchFamily="49" charset="-128"/>
                          <a:ea typeface="ＭＳ ゴシック" panose="020B0609070205080204" pitchFamily="49" charset="-128"/>
                        </a:rPr>
                        <a:t>進めます。</a:t>
                      </a:r>
                    </a:p>
                  </a:txBody>
                  <a:tcPr anchor="ctr"/>
                </a:tc>
                <a:extLst>
                  <a:ext uri="{0D108BD9-81ED-4DB2-BD59-A6C34878D82A}">
                    <a16:rowId xmlns:a16="http://schemas.microsoft.com/office/drawing/2014/main" val="2237579673"/>
                  </a:ext>
                </a:extLst>
              </a:tr>
              <a:tr h="97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社会的養育体制の整備</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特定の大人との継続的で安定した愛着関係を育むことができるよう、里親家庭での養育を推進するとともに、施設等においても小規模かつ地域分散化された環境の整備を行います。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また、子どものニーズに応じた専門的ケアを行うため、施設等の高機能化及び多機能化・機能転換を図るとともに、社会的養護を必要とする子どもの意見を受け止める仕組みを構築します。</a:t>
                      </a:r>
                    </a:p>
                  </a:txBody>
                  <a:tcPr anchor="ctr"/>
                </a:tc>
                <a:extLst>
                  <a:ext uri="{0D108BD9-81ED-4DB2-BD59-A6C34878D82A}">
                    <a16:rowId xmlns:a16="http://schemas.microsoft.com/office/drawing/2014/main" val="2421671756"/>
                  </a:ext>
                </a:extLst>
              </a:tr>
              <a:tr h="50632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社会的養護経験者等の自立支援の充実</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施設や里親等と連携し、退所を控えた子どもたちの相談支援や、退所後の生活支援・</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相談支援体制の構築、身元保証人の確保等により、社会的養護経験者等の社会的自立を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4145199402"/>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24</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9505" y="641913"/>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404303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17297" y="1008098"/>
            <a:ext cx="8460940" cy="707886"/>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ヤングケアラーをはじめ支援が必要な子どもや家庭に寄り添いながら、個々の事情に応じた必要なサービスを</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提供できる体制を構築するとともに、非行などの問題行動を防ぎ、子どもの健全育成の阻害要因を排除することにより、子どもが健やかに成長し、社会を支えることができるよう支援します。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重点施策⑫　ヤングケアラーをはじめ、困難を抱える子ども・若者への支援の充実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25</a:t>
            </a:fld>
            <a:endParaRPr kumimoji="1" lang="ja-JP" altLang="en-US" dirty="0"/>
          </a:p>
        </p:txBody>
      </p:sp>
      <p:graphicFrame>
        <p:nvGraphicFramePr>
          <p:cNvPr id="15" name="表 2">
            <a:extLst>
              <a:ext uri="{FF2B5EF4-FFF2-40B4-BE49-F238E27FC236}">
                <a16:creationId xmlns:a16="http://schemas.microsoft.com/office/drawing/2014/main" id="{D0FAE3F5-00DF-4797-B11C-7987016CC2DE}"/>
              </a:ext>
            </a:extLst>
          </p:cNvPr>
          <p:cNvGraphicFramePr>
            <a:graphicFrameLocks noGrp="1"/>
          </p:cNvGraphicFramePr>
          <p:nvPr>
            <p:extLst>
              <p:ext uri="{D42A27DB-BD31-4B8C-83A1-F6EECF244321}">
                <p14:modId xmlns:p14="http://schemas.microsoft.com/office/powerpoint/2010/main" val="1202236796"/>
              </p:ext>
            </p:extLst>
          </p:nvPr>
        </p:nvGraphicFramePr>
        <p:xfrm>
          <a:off x="402433" y="2054538"/>
          <a:ext cx="8411142" cy="4378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79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外国人の子どもや支援を必要とする帰国・渡日の子ども等への支援</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その家族、支援を必要とする帰国・渡日の子どもやその家族が、地域社会の中で健全に成長できるよう、それぞれへの支援を進めます。また、外国人労働者の増加が見込まれることから、その子どもや家族に対する支援を充実し、子育て環境の整備につなげていきます。</a:t>
                      </a:r>
                    </a:p>
                  </a:txBody>
                  <a:tcPr anchor="ctr"/>
                </a:tc>
                <a:extLst>
                  <a:ext uri="{0D108BD9-81ED-4DB2-BD59-A6C34878D82A}">
                    <a16:rowId xmlns:a16="http://schemas.microsoft.com/office/drawing/2014/main" val="2237579673"/>
                  </a:ext>
                </a:extLst>
              </a:tr>
              <a:tr h="93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ヤングケアラーへの支援</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庁内関係部局や支援の実施主体である市町村等と連携し、地域住民等をはじめ、福祉･</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教育の関係機関等への意識醸成や研修の実施などにより社会的認知度の向上及び早期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発見・把握に取り組むとともに、</a:t>
                      </a:r>
                      <a:r>
                        <a:rPr kumimoji="1" lang="ja-JP" altLang="en-US" sz="1000" strike="noStrike" baseline="0" dirty="0">
                          <a:solidFill>
                            <a:schemeClr val="tx1"/>
                          </a:solidFill>
                          <a:latin typeface="ＭＳ ゴシック" panose="020B0609070205080204" pitchFamily="49" charset="-128"/>
                          <a:ea typeface="ＭＳ ゴシック" panose="020B0609070205080204" pitchFamily="49" charset="-128"/>
                        </a:rPr>
                        <a:t>好事例等の共有や相談窓口の設置等、市町村への働きかけを推進します。また、</a:t>
                      </a:r>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スクールソーシャルワーカー・スクールカウンセラーの配置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促進や</a:t>
                      </a: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r>
                        <a:rPr kumimoji="1" lang="ja-JP" altLang="en-US" sz="1000" dirty="0">
                          <a:solidFill>
                            <a:schemeClr val="tx1"/>
                          </a:solidFill>
                          <a:latin typeface="ＭＳ ゴシック" panose="020B0609070205080204" pitchFamily="49" charset="-128"/>
                          <a:ea typeface="ＭＳ ゴシック" panose="020B0609070205080204" pitchFamily="49" charset="-128"/>
                        </a:rPr>
                        <a:t>歳以上のヤングケアラーへの支援体制の構築等に向けて支援策の充実を図ります。</a:t>
                      </a:r>
                    </a:p>
                  </a:txBody>
                  <a:tcPr anchor="ctr"/>
                </a:tc>
                <a:extLst>
                  <a:ext uri="{0D108BD9-81ED-4DB2-BD59-A6C34878D82A}">
                    <a16:rowId xmlns:a16="http://schemas.microsoft.com/office/drawing/2014/main" val="2421671756"/>
                  </a:ext>
                </a:extLst>
              </a:tr>
              <a:tr h="79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市町村における包括的な支援体制の構築</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含む地域住民の複合化・複雑化した支援ニーズに対応する包括的な支援体制を市町村において整備されるよう支援します。また、包括的な支援体制の具体的手法として創設された重層的支援体制整備事業が府内市町村において円滑に実施されるよう支援します。</a:t>
                      </a:r>
                    </a:p>
                  </a:txBody>
                  <a:tcPr anchor="ctr"/>
                </a:tc>
                <a:extLst>
                  <a:ext uri="{0D108BD9-81ED-4DB2-BD59-A6C34878D82A}">
                    <a16:rowId xmlns:a16="http://schemas.microsoft.com/office/drawing/2014/main" val="4145199402"/>
                  </a:ext>
                </a:extLst>
              </a:tr>
              <a:tr h="64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コミュニティソーシャルワーカーの配置促進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充実させ、課題のある世帯の「早期発見、見守り、つなぎ」を行うコミュニティソーシャルワーカーの配置促進に努めます。</a:t>
                      </a:r>
                    </a:p>
                  </a:txBody>
                  <a:tcPr anchor="ctr"/>
                </a:tc>
                <a:extLst>
                  <a:ext uri="{0D108BD9-81ED-4DB2-BD59-A6C34878D82A}">
                    <a16:rowId xmlns:a16="http://schemas.microsoft.com/office/drawing/2014/main" val="341878087"/>
                  </a:ext>
                </a:extLst>
              </a:tr>
              <a:tr h="93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子どもの安全確保の推進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地域安全センターや青色防犯パトロールの活性化、こども</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110</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番運動や「ながら見守り」活動等により、地域で子どもの安全を守る取組を強化するとともに、性犯罪対策等の取組を着実に進めます。</a:t>
                      </a: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また、子どもたち自身が「犯罪にまきこまれない」ことの重要性を学ぶことができるように、行政、教育機関、企業・団体、警察が連携して取組を進めます。</a:t>
                      </a:r>
                    </a:p>
                  </a:txBody>
                  <a:tcPr anchor="ctr"/>
                </a:tc>
                <a:extLst>
                  <a:ext uri="{0D108BD9-81ED-4DB2-BD59-A6C34878D82A}">
                    <a16:rowId xmlns:a16="http://schemas.microsoft.com/office/drawing/2014/main" val="1517221770"/>
                  </a:ext>
                </a:extLst>
              </a:tr>
            </a:tbl>
          </a:graphicData>
        </a:graphic>
      </p:graphicFrame>
      <p:sp>
        <p:nvSpPr>
          <p:cNvPr id="16" name="テキスト ボックス 15">
            <a:extLst>
              <a:ext uri="{FF2B5EF4-FFF2-40B4-BE49-F238E27FC236}">
                <a16:creationId xmlns:a16="http://schemas.microsoft.com/office/drawing/2014/main" id="{E5657E0A-3990-4C8C-BF4F-0700A7769809}"/>
              </a:ext>
            </a:extLst>
          </p:cNvPr>
          <p:cNvSpPr txBox="1"/>
          <p:nvPr/>
        </p:nvSpPr>
        <p:spPr>
          <a:xfrm>
            <a:off x="251520" y="1706096"/>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680982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重点施策⑫　ヤングケアラーをはじめ、困難を抱える子ども・若者への支援の充実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903176734"/>
              </p:ext>
            </p:extLst>
          </p:nvPr>
        </p:nvGraphicFramePr>
        <p:xfrm>
          <a:off x="402433" y="1126078"/>
          <a:ext cx="8411142" cy="2578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75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大阪府と大阪府警察が共同で設置する少年サポートセンターにおいて非行少年の立ち</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直り支援等を行うとともに、非行の未然防止等を図るため、地域のボランティア、ＰＴＡ、教職員、市町村職員等による少年非行防止活動ネットワークのさらなる活性化に向けた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支援を行います。</a:t>
                      </a:r>
                    </a:p>
                  </a:txBody>
                  <a:tcPr anchor="ctr"/>
                </a:tc>
                <a:extLst>
                  <a:ext uri="{0D108BD9-81ED-4DB2-BD59-A6C34878D82A}">
                    <a16:rowId xmlns:a16="http://schemas.microsoft.com/office/drawing/2014/main" val="2237579673"/>
                  </a:ext>
                </a:extLst>
              </a:tr>
              <a:tr h="61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青少年を取り巻く社会環境の整備</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青少年が有害情報に触れることがないようにフィルタリング手続の厳格化に取り組むとともに、警察や教育委員会等の関係機関と連携して保護者や青少年に対するフィルタ</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リングの利用促進及び青少年の情報リテラシーの向上に取り組みます。</a:t>
                      </a:r>
                    </a:p>
                  </a:txBody>
                  <a:tcPr anchor="ctr"/>
                </a:tc>
                <a:extLst>
                  <a:ext uri="{0D108BD9-81ED-4DB2-BD59-A6C34878D82A}">
                    <a16:rowId xmlns:a16="http://schemas.microsoft.com/office/drawing/2014/main" val="2421671756"/>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青少年の健全な成長を阻害する行為からの保護</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青少年の健全な成長を阻害するわいせつ行為等から青少年を保護する取組を進めます。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4145199402"/>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青少年の健やかな成長の促進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青少年の健やかな成長を促進するため、青少年育成大阪府民会議による府民運動を展開するとともに、青少年に対して体験活動の提供を行います。</a:t>
                      </a:r>
                    </a:p>
                  </a:txBody>
                  <a:tcPr anchor="ctr"/>
                </a:tc>
                <a:extLst>
                  <a:ext uri="{0D108BD9-81ED-4DB2-BD59-A6C34878D82A}">
                    <a16:rowId xmlns:a16="http://schemas.microsoft.com/office/drawing/2014/main" val="341878087"/>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26</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152A9EAB-9AC7-4201-91BF-FCDECEED2E2C}"/>
              </a:ext>
            </a:extLst>
          </p:cNvPr>
          <p:cNvSpPr txBox="1"/>
          <p:nvPr/>
        </p:nvSpPr>
        <p:spPr>
          <a:xfrm>
            <a:off x="254704" y="3795522"/>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3" name="表 2">
            <a:extLst>
              <a:ext uri="{FF2B5EF4-FFF2-40B4-BE49-F238E27FC236}">
                <a16:creationId xmlns:a16="http://schemas.microsoft.com/office/drawing/2014/main" id="{8EEBB026-2E05-4251-91FC-B5F88D3908FE}"/>
              </a:ext>
            </a:extLst>
          </p:cNvPr>
          <p:cNvGraphicFramePr>
            <a:graphicFrameLocks noGrp="1"/>
          </p:cNvGraphicFramePr>
          <p:nvPr>
            <p:extLst>
              <p:ext uri="{D42A27DB-BD31-4B8C-83A1-F6EECF244321}">
                <p14:modId xmlns:p14="http://schemas.microsoft.com/office/powerpoint/2010/main" val="438952633"/>
              </p:ext>
            </p:extLst>
          </p:nvPr>
        </p:nvGraphicFramePr>
        <p:xfrm>
          <a:off x="402433" y="4136879"/>
          <a:ext cx="8411142" cy="1830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ヤングケアラー相談窓口設置（府内市町村）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全市町村（Ｒ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468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小学校高学年を対象とした非行防止・犯罪被害防止教室の実施率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99.1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1293603"/>
                  </a:ext>
                </a:extLst>
              </a:tr>
              <a:tr h="468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大阪府青少年健全育成条例遵守状況の立入</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調査における区分陳列実施率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97.4</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5383112"/>
                  </a:ext>
                </a:extLst>
              </a:tr>
            </a:tbl>
          </a:graphicData>
        </a:graphic>
      </p:graphicFrame>
    </p:spTree>
    <p:extLst>
      <p:ext uri="{BB962C8B-B14F-4D97-AF65-F5344CB8AC3E}">
        <p14:creationId xmlns:p14="http://schemas.microsoft.com/office/powerpoint/2010/main" val="234540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33436"/>
            <a:ext cx="8460940" cy="297517"/>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幼児期から高等教育段階まで子育てや教育・保育や医療に関する経済的負担を軽減します。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重点施策⑬　子育てや教育・保育に関する経済的負担の軽減</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27</a:t>
            </a:fld>
            <a:endParaRPr kumimoji="1" lang="ja-JP" altLang="en-US" dirty="0"/>
          </a:p>
        </p:txBody>
      </p:sp>
      <p:graphicFrame>
        <p:nvGraphicFramePr>
          <p:cNvPr id="14" name="表 2">
            <a:extLst>
              <a:ext uri="{FF2B5EF4-FFF2-40B4-BE49-F238E27FC236}">
                <a16:creationId xmlns:a16="http://schemas.microsoft.com/office/drawing/2014/main" id="{D93EE29A-1936-4CE7-8DB8-142B2E21ADFD}"/>
              </a:ext>
            </a:extLst>
          </p:cNvPr>
          <p:cNvGraphicFramePr>
            <a:graphicFrameLocks noGrp="1"/>
          </p:cNvGraphicFramePr>
          <p:nvPr>
            <p:extLst>
              <p:ext uri="{D42A27DB-BD31-4B8C-83A1-F6EECF244321}">
                <p14:modId xmlns:p14="http://schemas.microsoft.com/office/powerpoint/2010/main" val="1228119654"/>
              </p:ext>
            </p:extLst>
          </p:nvPr>
        </p:nvGraphicFramePr>
        <p:xfrm>
          <a:off x="481338" y="5989218"/>
          <a:ext cx="8411142" cy="742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46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子育てや教育・保育に関する経済的負担の軽減</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次代を担う全ての子どもの育ちを支える基礎的な経済支援である児童手当等を支給するとともに、必要に応じて教育・保育や医療の場面における経済的負担を軽減します。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37579673"/>
                  </a:ext>
                </a:extLst>
              </a:tr>
            </a:tbl>
          </a:graphicData>
        </a:graphic>
      </p:graphicFrame>
      <p:sp>
        <p:nvSpPr>
          <p:cNvPr id="15" name="テキスト ボックス 14">
            <a:extLst>
              <a:ext uri="{FF2B5EF4-FFF2-40B4-BE49-F238E27FC236}">
                <a16:creationId xmlns:a16="http://schemas.microsoft.com/office/drawing/2014/main" id="{412B5D71-7623-410F-8D9C-99BB28623DBB}"/>
              </a:ext>
            </a:extLst>
          </p:cNvPr>
          <p:cNvSpPr txBox="1"/>
          <p:nvPr/>
        </p:nvSpPr>
        <p:spPr>
          <a:xfrm>
            <a:off x="251520" y="5655287"/>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34C16398-024C-4C58-887C-E02045458A86}"/>
              </a:ext>
            </a:extLst>
          </p:cNvPr>
          <p:cNvSpPr txBox="1"/>
          <p:nvPr/>
        </p:nvSpPr>
        <p:spPr>
          <a:xfrm>
            <a:off x="481338" y="1330953"/>
            <a:ext cx="5713994" cy="274370"/>
          </a:xfrm>
          <a:prstGeom prst="rect">
            <a:avLst/>
          </a:prstGeom>
          <a:noFill/>
        </p:spPr>
        <p:txBody>
          <a:bodyPr wrap="square" rtlCol="0">
            <a:spAutoFit/>
          </a:bodyPr>
          <a:lstStyle/>
          <a:p>
            <a:pPr>
              <a:lnSpc>
                <a:spcPts val="1600"/>
              </a:lnSpc>
            </a:pPr>
            <a:r>
              <a:rPr lang="ja-JP" altLang="en-US" sz="1300" b="1" dirty="0">
                <a:latin typeface="ＭＳ ゴシック" panose="020B0609070205080204" pitchFamily="49" charset="-128"/>
                <a:ea typeface="ＭＳ ゴシック" panose="020B0609070205080204" pitchFamily="49" charset="-128"/>
              </a:rPr>
              <a:t>◆子育てや教育・保育に関する経済的負担の軽減に関連する主な事業</a:t>
            </a:r>
            <a:endParaRPr lang="en-US" altLang="ja-JP" sz="1300" b="1" dirty="0">
              <a:latin typeface="ＭＳ ゴシック" panose="020B0609070205080204" pitchFamily="49" charset="-128"/>
              <a:ea typeface="ＭＳ ゴシック" panose="020B0609070205080204" pitchFamily="49" charset="-128"/>
            </a:endParaRPr>
          </a:p>
        </p:txBody>
      </p:sp>
      <p:graphicFrame>
        <p:nvGraphicFramePr>
          <p:cNvPr id="16" name="表 2">
            <a:extLst>
              <a:ext uri="{FF2B5EF4-FFF2-40B4-BE49-F238E27FC236}">
                <a16:creationId xmlns:a16="http://schemas.microsoft.com/office/drawing/2014/main" id="{D42A6B8C-CD52-485C-AE2D-7EFCEB0A9695}"/>
              </a:ext>
            </a:extLst>
          </p:cNvPr>
          <p:cNvGraphicFramePr>
            <a:graphicFrameLocks noGrp="1"/>
          </p:cNvGraphicFramePr>
          <p:nvPr>
            <p:extLst>
              <p:ext uri="{D42A27DB-BD31-4B8C-83A1-F6EECF244321}">
                <p14:modId xmlns:p14="http://schemas.microsoft.com/office/powerpoint/2010/main" val="2074547280"/>
              </p:ext>
            </p:extLst>
          </p:nvPr>
        </p:nvGraphicFramePr>
        <p:xfrm>
          <a:off x="673502" y="1683056"/>
          <a:ext cx="8026813" cy="3906184"/>
        </p:xfrm>
        <a:graphic>
          <a:graphicData uri="http://schemas.openxmlformats.org/drawingml/2006/table">
            <a:tbl>
              <a:tblPr firstRow="1" bandRow="1">
                <a:tableStyleId>{0505E3EF-67EA-436B-97B2-0124C06EBD24}</a:tableStyleId>
              </a:tblPr>
              <a:tblGrid>
                <a:gridCol w="2142364">
                  <a:extLst>
                    <a:ext uri="{9D8B030D-6E8A-4147-A177-3AD203B41FA5}">
                      <a16:colId xmlns:a16="http://schemas.microsoft.com/office/drawing/2014/main" val="2072006899"/>
                    </a:ext>
                  </a:extLst>
                </a:gridCol>
                <a:gridCol w="5884449">
                  <a:extLst>
                    <a:ext uri="{9D8B030D-6E8A-4147-A177-3AD203B41FA5}">
                      <a16:colId xmlns:a16="http://schemas.microsoft.com/office/drawing/2014/main" val="3094794333"/>
                    </a:ext>
                  </a:extLst>
                </a:gridCol>
              </a:tblGrid>
              <a:tr h="251658">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児童手当等の支給</a:t>
                      </a:r>
                    </a:p>
                  </a:txBody>
                  <a:tcPr anchor="ct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　次代の社会を担う子どもを支援するため、児童手当等を支給します。</a:t>
                      </a:r>
                    </a:p>
                  </a:txBody>
                  <a:tcPr anchor="ctr"/>
                </a:tc>
                <a:extLst>
                  <a:ext uri="{0D108BD9-81ED-4DB2-BD59-A6C34878D82A}">
                    <a16:rowId xmlns:a16="http://schemas.microsoft.com/office/drawing/2014/main" val="201909385"/>
                  </a:ext>
                </a:extLst>
              </a:tr>
              <a:tr h="616126">
                <a:tc>
                  <a:txBody>
                    <a:bodyPr/>
                    <a:lstStyle/>
                    <a:p>
                      <a:r>
                        <a:rPr kumimoji="1" lang="zh-TW" altLang="en-US" sz="1000" b="0" dirty="0">
                          <a:solidFill>
                            <a:schemeClr val="tx1"/>
                          </a:solidFill>
                          <a:latin typeface="ＭＳ ゴシック" panose="020B0609070205080204" pitchFamily="49" charset="-128"/>
                          <a:ea typeface="ＭＳ ゴシック" panose="020B0609070205080204" pitchFamily="49" charset="-128"/>
                        </a:rPr>
                        <a:t>母子医療給付事業</a:t>
                      </a:r>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　小児慢性特定疾病にり患している児童に対する医療費の助成等を行います。</a:t>
                      </a: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　また、身体障害者福祉法第</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条の規程による障がいを有する</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18</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歳未満の児童等、入院治療を必要とする未熟児、及び結核にり患し、入院治療を必要とする児童に対して医療費の給付等を行います。</a:t>
                      </a:r>
                    </a:p>
                  </a:txBody>
                  <a:tcPr anchor="ctr"/>
                </a:tc>
                <a:extLst>
                  <a:ext uri="{0D108BD9-81ED-4DB2-BD59-A6C34878D82A}">
                    <a16:rowId xmlns:a16="http://schemas.microsoft.com/office/drawing/2014/main" val="493270049"/>
                  </a:ext>
                </a:extLst>
              </a:tr>
              <a:tr h="566230">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福祉医療費助成</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乳幼児等の健康の保持増進と経済的な負担の軽減を図るため、市町村が実施する医療費助成事業（乳幼児・ひとり親家庭・障がい児）に対しての補助</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に加え</a:t>
                      </a:r>
                      <a:r>
                        <a:rPr kumimoji="1" lang="ja-JP" altLang="en-US" sz="1000" dirty="0">
                          <a:solidFill>
                            <a:schemeClr val="tx1"/>
                          </a:solidFill>
                          <a:latin typeface="ＭＳ ゴシック" panose="020B0609070205080204" pitchFamily="49" charset="-128"/>
                          <a:ea typeface="ＭＳ ゴシック" panose="020B0609070205080204" pitchFamily="49" charset="-128"/>
                        </a:rPr>
                        <a:t>、新子育て支援交付金により</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子育て</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支援施策に取り組む市町村</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を支援します。</a:t>
                      </a:r>
                    </a:p>
                  </a:txBody>
                  <a:tcPr anchor="ctr"/>
                </a:tc>
                <a:extLst>
                  <a:ext uri="{0D108BD9-81ED-4DB2-BD59-A6C34878D82A}">
                    <a16:rowId xmlns:a16="http://schemas.microsoft.com/office/drawing/2014/main" val="3619436228"/>
                  </a:ext>
                </a:extLst>
              </a:tr>
              <a:tr h="723516">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高等学校等授業料支援補助事業（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a:t>
                      </a:r>
                      <a:r>
                        <a:rPr kumimoji="1" lang="zh-TW" altLang="en-US" sz="1000" dirty="0">
                          <a:solidFill>
                            <a:schemeClr val="tx1"/>
                          </a:solidFill>
                          <a:latin typeface="ＭＳ ゴシック" panose="020B0609070205080204" pitchFamily="49" charset="-128"/>
                          <a:ea typeface="ＭＳ ゴシック" panose="020B0609070205080204" pitchFamily="49" charset="-128"/>
                        </a:rPr>
                        <a:t>無償化</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r>
                        <a:rPr kumimoji="1" lang="zh-TW" altLang="en-US"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生徒・保護者が公私を問わず自由に学校選択できるように、国の「高等学校等就学支援金」と</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併せて「</a:t>
                      </a:r>
                      <a:r>
                        <a:rPr kumimoji="1" lang="zh-CN" altLang="en-US" sz="1000" dirty="0">
                          <a:solidFill>
                            <a:schemeClr val="tx1"/>
                          </a:solidFill>
                          <a:latin typeface="ＭＳ ゴシック" panose="020B0609070205080204" pitchFamily="49" charset="-128"/>
                          <a:ea typeface="ＭＳ ゴシック" panose="020B0609070205080204" pitchFamily="49" charset="-128"/>
                        </a:rPr>
                        <a:t>国公立高等学校等授業料支援金</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又は</a:t>
                      </a:r>
                      <a:r>
                        <a:rPr kumimoji="1" lang="ja-JP" altLang="en-US" sz="1000" dirty="0">
                          <a:solidFill>
                            <a:schemeClr val="tx1"/>
                          </a:solidFill>
                          <a:latin typeface="ＭＳ ゴシック" panose="020B0609070205080204" pitchFamily="49" charset="-128"/>
                          <a:ea typeface="ＭＳ ゴシック" panose="020B0609070205080204" pitchFamily="49" charset="-128"/>
                        </a:rPr>
                        <a:t>「私立高等学校等授業料支援補助金」を交付し、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令和８年度に全学年で高等学校等の授業料の完全無償化を実施します。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令和６年度から段階的に所得制限を撤廃</a:t>
                      </a:r>
                    </a:p>
                  </a:txBody>
                  <a:tcPr anchor="ctr"/>
                </a:tc>
                <a:extLst>
                  <a:ext uri="{0D108BD9-81ED-4DB2-BD59-A6C34878D82A}">
                    <a16:rowId xmlns:a16="http://schemas.microsoft.com/office/drawing/2014/main" val="769935391"/>
                  </a:ext>
                </a:extLst>
              </a:tr>
              <a:tr h="884007">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大阪公立大学等授業料等支援事業（完全</a:t>
                      </a:r>
                      <a:r>
                        <a:rPr kumimoji="1" lang="zh-TW" altLang="en-US" sz="1000" dirty="0">
                          <a:solidFill>
                            <a:schemeClr val="tx1"/>
                          </a:solidFill>
                          <a:latin typeface="ＭＳ ゴシック" panose="020B0609070205080204" pitchFamily="49" charset="-128"/>
                          <a:ea typeface="ＭＳ ゴシック" panose="020B0609070205080204" pitchFamily="49" charset="-128"/>
                        </a:rPr>
                        <a:t>無償化</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の経済事情や家庭の個別事情によって、大阪の子どもたちが進学をあきらめることなくチャレンジできるよう、大阪で子育てをしている世帯への支援として、国の高等教育の修学支援新制度に大阪府独自の制度を加え、大阪公立大学等の授業料等の支援を令和２年度から実施して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また、令和６年度から段階的に所得制限を撤廃し、令和８年度に全学年で授業料等の完全無償化をめざします。</a:t>
                      </a:r>
                    </a:p>
                  </a:txBody>
                  <a:tcPr anchor="ctr"/>
                </a:tc>
                <a:extLst>
                  <a:ext uri="{0D108BD9-81ED-4DB2-BD59-A6C34878D82A}">
                    <a16:rowId xmlns:a16="http://schemas.microsoft.com/office/drawing/2014/main" val="163635857"/>
                  </a:ext>
                </a:extLst>
              </a:tr>
              <a:tr h="864647">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大阪公立大学工業高等専門学校授業料支援補助事業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a:t>
                      </a:r>
                      <a:r>
                        <a:rPr kumimoji="1" lang="zh-TW" altLang="en-US" sz="1000" dirty="0">
                          <a:solidFill>
                            <a:schemeClr val="tx1"/>
                          </a:solidFill>
                          <a:latin typeface="ＭＳ ゴシック" panose="020B0609070205080204" pitchFamily="49" charset="-128"/>
                          <a:ea typeface="ＭＳ ゴシック" panose="020B0609070205080204" pitchFamily="49" charset="-128"/>
                        </a:rPr>
                        <a:t>無償化</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制限なく、自らの可能性を追求できる社会の実現と子育て世帯の教育費負担を軽減し、子育てしやすいまち・大阪の実現に向けて、国の就学支援金制度に大阪府独自の制度を加え、大阪公立大学工業高等専門学校の授業料の完全</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無償化を実施します。　令和６年度から段階的に所得制限を撤廃し、令和８年度に全学年で授業料の完全無償化をめざします。</a:t>
                      </a:r>
                    </a:p>
                  </a:txBody>
                  <a:tcPr anchor="ctr"/>
                </a:tc>
                <a:extLst>
                  <a:ext uri="{0D108BD9-81ED-4DB2-BD59-A6C34878D82A}">
                    <a16:rowId xmlns:a16="http://schemas.microsoft.com/office/drawing/2014/main" val="3703142114"/>
                  </a:ext>
                </a:extLst>
              </a:tr>
            </a:tbl>
          </a:graphicData>
        </a:graphic>
      </p:graphicFrame>
    </p:spTree>
    <p:extLst>
      <p:ext uri="{BB962C8B-B14F-4D97-AF65-F5344CB8AC3E}">
        <p14:creationId xmlns:p14="http://schemas.microsoft.com/office/powerpoint/2010/main" val="1672879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977EAF8-51B4-4729-BC9B-85160F09DF08}"/>
              </a:ext>
            </a:extLst>
          </p:cNvPr>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Tree>
    <p:extLst>
      <p:ext uri="{BB962C8B-B14F-4D97-AF65-F5344CB8AC3E}">
        <p14:creationId xmlns:p14="http://schemas.microsoft.com/office/powerpoint/2010/main" val="2251424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6094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男性の家事・子育てへの組織のトップ・管理職の意識改革、就労環境・組織風土の抜本的な見直し、仕事と</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子育てを両立できる環境をつくり、子育てしやすい環境を整備します。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重点施策⑭　子育て世帯の働きやすい労働・職場環境の整備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29</a:t>
            </a:fld>
            <a:endParaRPr kumimoji="1" lang="ja-JP" altLang="en-US" dirty="0"/>
          </a:p>
        </p:txBody>
      </p:sp>
      <p:sp>
        <p:nvSpPr>
          <p:cNvPr id="26" name="テキスト ボックス 25">
            <a:extLst>
              <a:ext uri="{FF2B5EF4-FFF2-40B4-BE49-F238E27FC236}">
                <a16:creationId xmlns:a16="http://schemas.microsoft.com/office/drawing/2014/main" id="{55A9D358-D852-4507-9F78-D51B83F3C23D}"/>
              </a:ext>
            </a:extLst>
          </p:cNvPr>
          <p:cNvSpPr txBox="1"/>
          <p:nvPr/>
        </p:nvSpPr>
        <p:spPr>
          <a:xfrm>
            <a:off x="3476581" y="3960030"/>
            <a:ext cx="2628000" cy="272190"/>
          </a:xfrm>
          <a:prstGeom prst="rect">
            <a:avLst/>
          </a:prstGeom>
          <a:noFill/>
        </p:spPr>
        <p:txBody>
          <a:bodyPr wrap="square" rtlCol="0">
            <a:spAutoFit/>
          </a:bodyPr>
          <a:lstStyle/>
          <a:p>
            <a:pPr algn="ctr">
              <a:lnSpc>
                <a:spcPts val="1600"/>
              </a:lnSpc>
            </a:pPr>
            <a:r>
              <a:rPr lang="ja-JP" altLang="en-US" sz="1200" b="1" dirty="0">
                <a:latin typeface="ＭＳ ゴシック" panose="020B0609070205080204" pitchFamily="49" charset="-128"/>
                <a:ea typeface="ＭＳ ゴシック" panose="020B0609070205080204" pitchFamily="49" charset="-128"/>
              </a:rPr>
              <a:t>ワーク・ライフ・バランスの実現</a:t>
            </a:r>
            <a:endParaRPr lang="en-US" altLang="ja-JP" sz="1200" b="1"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783C6799-EB67-4D8C-8486-D054C7E14870}"/>
              </a:ext>
            </a:extLst>
          </p:cNvPr>
          <p:cNvSpPr txBox="1"/>
          <p:nvPr/>
        </p:nvSpPr>
        <p:spPr>
          <a:xfrm>
            <a:off x="899588" y="4415369"/>
            <a:ext cx="7781985" cy="2169825"/>
          </a:xfrm>
          <a:prstGeom prst="rect">
            <a:avLst/>
          </a:prstGeom>
          <a:solidFill>
            <a:schemeClr val="accent3">
              <a:lumMod val="40000"/>
              <a:lumOff val="60000"/>
            </a:schemeClr>
          </a:solidFill>
        </p:spPr>
        <p:txBody>
          <a:bodyPr wrap="square" anchor="ctr" anchorCtr="0">
            <a:spAutoFit/>
          </a:bodyPr>
          <a:lstStyle/>
          <a:p>
            <a:pPr algn="just"/>
            <a:r>
              <a:rPr lang="ja-JP" altLang="ja-JP" sz="1200" b="1"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○働き方改革の推進</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spc="1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長時間労働の是正、年次有給休暇の取得促進やテレワークの導入等によ</a:t>
            </a:r>
            <a:r>
              <a:rPr lang="ja-JP" altLang="en-US"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る多様な働き方の実現のため、企業における労働環境改善の取組を支援します。また、ワーク・ライフ・バランスを実現するため、推進月間を定めて、</a:t>
            </a:r>
            <a:endParaRPr lang="en-US" altLang="ja-JP"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spc="1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セミナーの開催等を通じて機運の醸成を図ります。</a:t>
            </a:r>
            <a:endParaRPr lang="ja-JP" altLang="ja-JP" sz="1050" strike="sngStrike"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200" b="1"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○男女雇用機会均等の更なる推進</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spc="1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事業主、人事労務担当者、管理者、労働者に</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対して、男女雇用機会均等法のより一層の周知</a:t>
            </a:r>
            <a:r>
              <a:rPr lang="ja-JP" altLang="en-US" sz="1100" kern="0" dirty="0">
                <a:latin typeface="ＭＳ ゴシック" panose="020B0609070205080204" pitchFamily="49" charset="-128"/>
                <a:ea typeface="ＭＳ ゴシック" panose="020B0609070205080204" pitchFamily="49" charset="-128"/>
                <a:cs typeface="Times New Roman" panose="02020603050405020304" pitchFamily="18" charset="0"/>
              </a:rPr>
              <a:t>や</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教育の場</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での</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啓発を</a:t>
            </a:r>
            <a:endPar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行います。また、妊娠・出産により女性労働者が不利益</a:t>
            </a:r>
            <a:r>
              <a:rPr lang="ja-JP" altLang="ja-JP"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を受けないよう、事業主、労働者等へ啓発を行</a:t>
            </a:r>
            <a:r>
              <a:rPr lang="ja-JP" altLang="en-US" sz="1100"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200" b="1" kern="0" spc="10" dirty="0">
                <a:effectLst/>
                <a:latin typeface="ＭＳ ゴシック" panose="020B0609070205080204" pitchFamily="49" charset="-128"/>
                <a:ea typeface="ＭＳ ゴシック" panose="020B0609070205080204" pitchFamily="49" charset="-128"/>
                <a:cs typeface="Times New Roman" panose="02020603050405020304" pitchFamily="18" charset="0"/>
              </a:rPr>
              <a:t>○子育て支援体制の充実</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spc="1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子ども・子育て支援新制度の円滑な実施、放課後児童クラブの計画的整備など地域の子育て支援のための市町村の</a:t>
            </a:r>
            <a:endPar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取組を支援するともに、潜在保育士の就職支援など、待機児童の解消に向けた取組を進めます。</a:t>
            </a:r>
            <a:endPar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100" kern="100" dirty="0">
                <a:latin typeface="ＭＳ ゴシック" panose="020B0609070205080204" pitchFamily="49" charset="-128"/>
                <a:ea typeface="ＭＳ ゴシック" panose="020B0609070205080204" pitchFamily="49" charset="-128"/>
                <a:cs typeface="Times New Roman" panose="02020603050405020304" pitchFamily="18" charset="0"/>
              </a:rPr>
              <a:t>また、</a:t>
            </a:r>
            <a:r>
              <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OSAKA</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しごとフィールド内の子育て・しごと応援ルーム「ふぁみタス」において、保育士資格をもつ</a:t>
            </a:r>
            <a:endParaRPr lang="en-US" altLang="ja-JP"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54940" indent="-154940" algn="just"/>
            <a:r>
              <a:rPr lang="ja-JP" altLang="en-US" sz="1100" kern="0" dirty="0">
                <a:latin typeface="ＭＳ ゴシック" panose="020B0609070205080204" pitchFamily="49" charset="-128"/>
                <a:ea typeface="ＭＳ ゴシック" panose="020B0609070205080204" pitchFamily="49" charset="-128"/>
                <a:cs typeface="Times New Roman" panose="02020603050405020304" pitchFamily="18" charset="0"/>
              </a:rPr>
              <a:t>　キャリアカウンセラー</a:t>
            </a:r>
            <a:r>
              <a:rPr lang="ja-JP" altLang="en-US" sz="110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が就職や保育所探し、仕事と家庭の両立についてパートナーも含めた支援を行います。</a:t>
            </a:r>
            <a:endParaRPr lang="ja-JP"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21" name="グループ化 20">
            <a:extLst>
              <a:ext uri="{FF2B5EF4-FFF2-40B4-BE49-F238E27FC236}">
                <a16:creationId xmlns:a16="http://schemas.microsoft.com/office/drawing/2014/main" id="{21C9A209-3FC4-47AA-979B-D785D0B1569D}"/>
              </a:ext>
            </a:extLst>
          </p:cNvPr>
          <p:cNvGrpSpPr/>
          <p:nvPr/>
        </p:nvGrpSpPr>
        <p:grpSpPr>
          <a:xfrm>
            <a:off x="1715445" y="1721420"/>
            <a:ext cx="6136532" cy="2222279"/>
            <a:chOff x="1388023" y="1477775"/>
            <a:chExt cx="6172260" cy="4557261"/>
          </a:xfrm>
        </p:grpSpPr>
        <p:sp>
          <p:nvSpPr>
            <p:cNvPr id="22" name="円/楕円 16">
              <a:extLst>
                <a:ext uri="{FF2B5EF4-FFF2-40B4-BE49-F238E27FC236}">
                  <a16:creationId xmlns:a16="http://schemas.microsoft.com/office/drawing/2014/main" id="{B464F52D-4B3D-4549-B860-E2E67EC2A544}"/>
                </a:ext>
              </a:extLst>
            </p:cNvPr>
            <p:cNvSpPr>
              <a:spLocks noChangeArrowheads="1"/>
            </p:cNvSpPr>
            <p:nvPr/>
          </p:nvSpPr>
          <p:spPr bwMode="auto">
            <a:xfrm>
              <a:off x="5616162" y="4247832"/>
              <a:ext cx="1944121" cy="1787204"/>
            </a:xfrm>
            <a:prstGeom prst="ellipse">
              <a:avLst/>
            </a:prstGeom>
            <a:gradFill rotWithShape="1">
              <a:gsLst>
                <a:gs pos="0">
                  <a:srgbClr val="F8B19E"/>
                </a:gs>
                <a:gs pos="100000">
                  <a:srgbClr val="F8B19E"/>
                </a:gs>
              </a:gsLst>
              <a:lin ang="16200000"/>
            </a:gra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子育て支援</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体制の充実</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7" name="円/楕円 10">
              <a:extLst>
                <a:ext uri="{FF2B5EF4-FFF2-40B4-BE49-F238E27FC236}">
                  <a16:creationId xmlns:a16="http://schemas.microsoft.com/office/drawing/2014/main" id="{4F90A615-C274-4D40-982B-4F81202D10DF}"/>
                </a:ext>
              </a:extLst>
            </p:cNvPr>
            <p:cNvSpPr>
              <a:spLocks noChangeArrowheads="1"/>
            </p:cNvSpPr>
            <p:nvPr/>
          </p:nvSpPr>
          <p:spPr bwMode="auto">
            <a:xfrm>
              <a:off x="3480719" y="1477775"/>
              <a:ext cx="2020136" cy="1891647"/>
            </a:xfrm>
            <a:prstGeom prst="ellipse">
              <a:avLst/>
            </a:prstGeom>
            <a:gradFill rotWithShape="1">
              <a:gsLst>
                <a:gs pos="0">
                  <a:srgbClr val="F8B19E"/>
                </a:gs>
                <a:gs pos="100000">
                  <a:srgbClr val="F8B19E"/>
                </a:gs>
              </a:gsLst>
              <a:lin ang="16200000"/>
            </a:gra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働き方</a:t>
              </a:r>
              <a:r>
                <a:rPr kumimoji="0" lang="ja-JP" altLang="en-US"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改革</a:t>
              </a: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kumimoji="0" lang="ja-JP" altLang="en-US"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推進</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28" name="円/楕円 11">
              <a:extLst>
                <a:ext uri="{FF2B5EF4-FFF2-40B4-BE49-F238E27FC236}">
                  <a16:creationId xmlns:a16="http://schemas.microsoft.com/office/drawing/2014/main" id="{56BD0352-F698-4522-873C-4C38C192DB22}"/>
                </a:ext>
              </a:extLst>
            </p:cNvPr>
            <p:cNvSpPr>
              <a:spLocks noChangeArrowheads="1"/>
            </p:cNvSpPr>
            <p:nvPr/>
          </p:nvSpPr>
          <p:spPr bwMode="auto">
            <a:xfrm>
              <a:off x="1388023" y="4247832"/>
              <a:ext cx="1957941" cy="1787204"/>
            </a:xfrm>
            <a:prstGeom prst="ellipse">
              <a:avLst/>
            </a:prstGeom>
            <a:gradFill rotWithShape="1">
              <a:gsLst>
                <a:gs pos="0">
                  <a:srgbClr val="F8B19E"/>
                </a:gs>
                <a:gs pos="100000">
                  <a:srgbClr val="F8B19E"/>
                </a:gs>
              </a:gsLst>
              <a:lin ang="16200000"/>
            </a:gra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男女雇用</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機会均等の</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更なる推進</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9" name="円/楕円 12">
              <a:extLst>
                <a:ext uri="{FF2B5EF4-FFF2-40B4-BE49-F238E27FC236}">
                  <a16:creationId xmlns:a16="http://schemas.microsoft.com/office/drawing/2014/main" id="{9ECD12A6-F66B-4A81-99D1-F2B83F6EE883}"/>
                </a:ext>
              </a:extLst>
            </p:cNvPr>
            <p:cNvSpPr>
              <a:spLocks noChangeArrowheads="1"/>
            </p:cNvSpPr>
            <p:nvPr/>
          </p:nvSpPr>
          <p:spPr bwMode="auto">
            <a:xfrm>
              <a:off x="3490693" y="3599063"/>
              <a:ext cx="2020136" cy="1976692"/>
            </a:xfrm>
            <a:prstGeom prst="ellipse">
              <a:avLst/>
            </a:prstGeom>
            <a:gradFill rotWithShape="1">
              <a:gsLst>
                <a:gs pos="0">
                  <a:srgbClr val="98D8B2"/>
                </a:gs>
                <a:gs pos="100000">
                  <a:srgbClr val="98D8B2"/>
                </a:gs>
              </a:gsLst>
              <a:lin ang="16200000"/>
            </a:gra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ワーク・</a:t>
              </a:r>
              <a:r>
                <a:rPr kumimoji="0" lang="ja-JP" altLang="en-US"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ライフ</a:t>
              </a:r>
              <a:r>
                <a:rPr kumimoji="0" lang="ja-JP" altLang="ja-JP" sz="1200" b="1" i="0" u="none" strike="noStrike" cap="none" normalizeH="0" baseline="0" dirty="0">
                  <a:ln>
                    <a:noFill/>
                  </a:ln>
                  <a:solidFill>
                    <a:srgbClr val="0D0D0D"/>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・バランスの実現</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30" name="下矢印 1383">
              <a:extLst>
                <a:ext uri="{FF2B5EF4-FFF2-40B4-BE49-F238E27FC236}">
                  <a16:creationId xmlns:a16="http://schemas.microsoft.com/office/drawing/2014/main" id="{57027701-9194-4AB6-A200-BA968D1E77BD}"/>
                </a:ext>
              </a:extLst>
            </p:cNvPr>
            <p:cNvSpPr/>
            <p:nvPr/>
          </p:nvSpPr>
          <p:spPr>
            <a:xfrm rot="7275138">
              <a:off x="5239460" y="5075999"/>
              <a:ext cx="648071" cy="493580"/>
            </a:xfrm>
            <a:prstGeom prst="downArrow">
              <a:avLst/>
            </a:prstGeom>
            <a:gradFill rotWithShape="1">
              <a:gsLst>
                <a:gs pos="100000">
                  <a:srgbClr val="00B050"/>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下矢印 1383">
              <a:extLst>
                <a:ext uri="{FF2B5EF4-FFF2-40B4-BE49-F238E27FC236}">
                  <a16:creationId xmlns:a16="http://schemas.microsoft.com/office/drawing/2014/main" id="{1B11F7A6-0955-4C42-8032-D510D7B2A630}"/>
                </a:ext>
              </a:extLst>
            </p:cNvPr>
            <p:cNvSpPr/>
            <p:nvPr/>
          </p:nvSpPr>
          <p:spPr>
            <a:xfrm rot="14210367">
              <a:off x="3026928" y="5000643"/>
              <a:ext cx="648071" cy="531047"/>
            </a:xfrm>
            <a:prstGeom prst="downArrow">
              <a:avLst/>
            </a:prstGeom>
            <a:gradFill rotWithShape="1">
              <a:gsLst>
                <a:gs pos="100000">
                  <a:srgbClr val="00B050"/>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2" name="下矢印 1383">
              <a:extLst>
                <a:ext uri="{FF2B5EF4-FFF2-40B4-BE49-F238E27FC236}">
                  <a16:creationId xmlns:a16="http://schemas.microsoft.com/office/drawing/2014/main" id="{FD820CD7-11FB-4371-AF1F-0BBEE3CB6453}"/>
                </a:ext>
              </a:extLst>
            </p:cNvPr>
            <p:cNvSpPr/>
            <p:nvPr/>
          </p:nvSpPr>
          <p:spPr>
            <a:xfrm>
              <a:off x="4331856" y="3057701"/>
              <a:ext cx="317862" cy="1082722"/>
            </a:xfrm>
            <a:prstGeom prst="downArrow">
              <a:avLst/>
            </a:prstGeom>
            <a:gradFill rotWithShape="1">
              <a:gsLst>
                <a:gs pos="100000">
                  <a:srgbClr val="00B050"/>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Tree>
    <p:extLst>
      <p:ext uri="{BB962C8B-B14F-4D97-AF65-F5344CB8AC3E}">
        <p14:creationId xmlns:p14="http://schemas.microsoft.com/office/powerpoint/2010/main" val="145150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33450" cy="502702"/>
          </a:xfrm>
          <a:prstGeom prst="rect">
            <a:avLst/>
          </a:prstGeom>
          <a:noFill/>
        </p:spPr>
        <p:txBody>
          <a:bodyPr wrap="square" rtlCol="0">
            <a:spAutoFit/>
          </a:bodyPr>
          <a:lstStyle/>
          <a:p>
            <a:pPr>
              <a:lnSpc>
                <a:spcPts val="1600"/>
              </a:lnSpc>
            </a:pPr>
            <a:r>
              <a:rPr lang="ja-JP" altLang="en-US" sz="1400" b="1" dirty="0">
                <a:latin typeface="ＭＳ ゴシック" panose="020B0609070205080204" pitchFamily="49" charset="-128"/>
                <a:ea typeface="ＭＳ ゴシック" panose="020B0609070205080204" pitchFamily="49" charset="-128"/>
              </a:rPr>
              <a:t>　</a:t>
            </a:r>
            <a:r>
              <a:rPr lang="ja-JP" altLang="en-US" sz="1400" b="1" dirty="0">
                <a:latin typeface="HGP創英角ｺﾞｼｯｸUB" panose="020B0900000000000000" pitchFamily="50" charset="-128"/>
                <a:ea typeface="HGP創英角ｺﾞｼｯｸUB" panose="020B0900000000000000" pitchFamily="50" charset="-128"/>
              </a:rPr>
              <a:t>プレコンセプションケアを推進し、子どもを産みたいときに安心して妊娠・出産し、子育てができる保健・医療</a:t>
            </a:r>
            <a:endParaRPr lang="en-US" altLang="ja-JP" sz="1400" b="1"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b="1" dirty="0">
                <a:latin typeface="HGP創英角ｺﾞｼｯｸUB" panose="020B0900000000000000" pitchFamily="50" charset="-128"/>
                <a:ea typeface="HGP創英角ｺﾞｼｯｸUB" panose="020B0900000000000000" pitchFamily="50" charset="-128"/>
              </a:rPr>
              <a:t>環境をつくります。</a:t>
            </a:r>
            <a:endParaRPr lang="en-US" altLang="ja-JP" sz="1400" b="1"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重点施策①　安心して子どもを生み育てることができる環境の整備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3</a:t>
            </a:fld>
            <a:endParaRPr kumimoji="1" lang="ja-JP" altLang="en-US" dirty="0"/>
          </a:p>
        </p:txBody>
      </p:sp>
      <p:grpSp>
        <p:nvGrpSpPr>
          <p:cNvPr id="14" name="Group 148">
            <a:extLst>
              <a:ext uri="{FF2B5EF4-FFF2-40B4-BE49-F238E27FC236}">
                <a16:creationId xmlns:a16="http://schemas.microsoft.com/office/drawing/2014/main" id="{5BC06AD7-25EA-4D5A-BD36-770C06375586}"/>
              </a:ext>
            </a:extLst>
          </p:cNvPr>
          <p:cNvGrpSpPr/>
          <p:nvPr/>
        </p:nvGrpSpPr>
        <p:grpSpPr bwMode="auto">
          <a:xfrm>
            <a:off x="586605" y="1902069"/>
            <a:ext cx="4061996" cy="1249765"/>
            <a:chOff x="0" y="-32"/>
            <a:chExt cx="2645" cy="564"/>
          </a:xfrm>
        </p:grpSpPr>
        <p:sp>
          <p:nvSpPr>
            <p:cNvPr id="15" name="AutoShape 149">
              <a:extLst>
                <a:ext uri="{FF2B5EF4-FFF2-40B4-BE49-F238E27FC236}">
                  <a16:creationId xmlns:a16="http://schemas.microsoft.com/office/drawing/2014/main" id="{9D646419-EFA0-4FF2-870B-6FA8FF840209}"/>
                </a:ext>
              </a:extLst>
            </p:cNvPr>
            <p:cNvSpPr>
              <a:spLocks noChangeArrowheads="1"/>
            </p:cNvSpPr>
            <p:nvPr/>
          </p:nvSpPr>
          <p:spPr bwMode="auto">
            <a:xfrm>
              <a:off x="0" y="93"/>
              <a:ext cx="2645" cy="439"/>
            </a:xfrm>
            <a:prstGeom prst="roundRect">
              <a:avLst>
                <a:gd name="adj" fmla="val 5833"/>
              </a:avLst>
            </a:prstGeom>
            <a:solidFill>
              <a:srgbClr val="FFFFFF"/>
            </a:solidFill>
            <a:ln w="19050">
              <a:solidFill>
                <a:srgbClr val="002060"/>
              </a:solidFill>
              <a:round/>
              <a:headEnd/>
              <a:tailEnd/>
            </a:ln>
          </p:spPr>
          <p:txBody>
            <a:bodyPr lIns="74295" tIns="8890" rIns="74295" bIns="8890"/>
            <a:lstStyle/>
            <a:p>
              <a:pPr algn="ctr" fontAlgn="base"/>
              <a:r>
                <a:rPr lang="en-US"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200" kern="100" dirty="0">
                <a:effectLst/>
                <a:latin typeface="ＭＳ ゴシック" panose="020B0609070205080204" pitchFamily="49" charset="-128"/>
                <a:ea typeface="ＭＳ ゴシック" panose="020B0609070205080204" pitchFamily="49" charset="-128"/>
              </a:endParaRPr>
            </a:p>
            <a:p>
              <a:pPr algn="ctr" fontAlgn="base"/>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～「ハイリスク妊婦」の未然防止～</a:t>
              </a:r>
              <a:endParaRPr lang="ja-JP" sz="1100" kern="100" dirty="0">
                <a:effectLst/>
                <a:latin typeface="ＭＳ ゴシック" panose="020B0609070205080204" pitchFamily="49" charset="-128"/>
                <a:ea typeface="ＭＳ ゴシック" panose="020B0609070205080204" pitchFamily="49" charset="-128"/>
              </a:endParaRPr>
            </a:p>
            <a:p>
              <a:pPr algn="just" fontAlgn="base"/>
              <a:r>
                <a:rPr lang="ja-JP" altLang="en-US"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予期せぬ</a:t>
              </a:r>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妊娠・出産に悩む妊婦等に対し、相談や保健・</a:t>
              </a:r>
              <a:br>
                <a:rPr lang="en-US" alt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医療・福祉機関等への連絡、サービスの紹介など、情報提供と必要な支援に繋ぐことにより、妊婦の孤立化を防ぎます。</a:t>
              </a:r>
              <a:endParaRPr lang="ja-JP" sz="1100" kern="100" dirty="0">
                <a:effectLst/>
                <a:latin typeface="ＭＳ ゴシック" panose="020B0609070205080204" pitchFamily="49" charset="-128"/>
                <a:ea typeface="ＭＳ ゴシック" panose="020B0609070205080204" pitchFamily="49" charset="-128"/>
              </a:endParaRPr>
            </a:p>
          </p:txBody>
        </p:sp>
        <p:sp>
          <p:nvSpPr>
            <p:cNvPr id="16" name="AutoShape 150">
              <a:extLst>
                <a:ext uri="{FF2B5EF4-FFF2-40B4-BE49-F238E27FC236}">
                  <a16:creationId xmlns:a16="http://schemas.microsoft.com/office/drawing/2014/main" id="{224140A3-3EB6-4B92-912C-5CDE12749207}"/>
                </a:ext>
              </a:extLst>
            </p:cNvPr>
            <p:cNvSpPr>
              <a:spLocks noChangeArrowheads="1"/>
            </p:cNvSpPr>
            <p:nvPr/>
          </p:nvSpPr>
          <p:spPr bwMode="auto">
            <a:xfrm>
              <a:off x="622" y="-32"/>
              <a:ext cx="1453" cy="175"/>
            </a:xfrm>
            <a:prstGeom prst="horizontalScroll">
              <a:avLst>
                <a:gd name="adj" fmla="val 12500"/>
              </a:avLst>
            </a:prstGeom>
            <a:gradFill rotWithShape="1">
              <a:gsLst>
                <a:gs pos="0">
                  <a:srgbClr val="FFC000"/>
                </a:gs>
                <a:gs pos="50000">
                  <a:srgbClr val="FFFFFF"/>
                </a:gs>
                <a:gs pos="100000">
                  <a:srgbClr val="FFC000"/>
                </a:gs>
              </a:gsLst>
              <a:lin ang="0" scaled="1"/>
            </a:gradFill>
            <a:ln w="9525">
              <a:solidFill>
                <a:srgbClr val="000000"/>
              </a:solidFill>
              <a:round/>
              <a:headEnd/>
              <a:tailEnd/>
            </a:ln>
          </p:spPr>
          <p:txBody>
            <a:bodyPr lIns="74295" tIns="8890" rIns="74295" bIns="8890" anchor="ctr" anchorCtr="0"/>
            <a:lstStyle/>
            <a:p>
              <a:pPr algn="just" fontAlgn="base">
                <a:lnSpc>
                  <a:spcPct val="130000"/>
                </a:lnSpc>
              </a:pPr>
              <a:r>
                <a:rPr lang="ja-JP"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「にんしん</a:t>
              </a:r>
              <a:r>
                <a:rPr lang="ja-JP" altLang="en-US"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ＳＯＳ</a:t>
              </a:r>
              <a:r>
                <a:rPr lang="ja-JP"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」相談事業</a:t>
              </a:r>
              <a:endParaRPr lang="ja-JP" sz="1200" b="1" kern="100" dirty="0">
                <a:effectLst/>
                <a:latin typeface="ＭＳ ゴシック" panose="020B0609070205080204" pitchFamily="49" charset="-128"/>
                <a:ea typeface="ＭＳ ゴシック" panose="020B0609070205080204" pitchFamily="49" charset="-128"/>
              </a:endParaRPr>
            </a:p>
          </p:txBody>
        </p:sp>
      </p:grpSp>
      <p:grpSp>
        <p:nvGrpSpPr>
          <p:cNvPr id="17" name="Group 145">
            <a:extLst>
              <a:ext uri="{FF2B5EF4-FFF2-40B4-BE49-F238E27FC236}">
                <a16:creationId xmlns:a16="http://schemas.microsoft.com/office/drawing/2014/main" id="{7F5DE0AB-AB3B-4D71-A7A6-3B669C0131D2}"/>
              </a:ext>
            </a:extLst>
          </p:cNvPr>
          <p:cNvGrpSpPr/>
          <p:nvPr/>
        </p:nvGrpSpPr>
        <p:grpSpPr bwMode="auto">
          <a:xfrm>
            <a:off x="581323" y="3251386"/>
            <a:ext cx="4061996" cy="1272482"/>
            <a:chOff x="0" y="-28"/>
            <a:chExt cx="2604" cy="574"/>
          </a:xfrm>
        </p:grpSpPr>
        <p:sp>
          <p:nvSpPr>
            <p:cNvPr id="18" name="AutoShape 146">
              <a:extLst>
                <a:ext uri="{FF2B5EF4-FFF2-40B4-BE49-F238E27FC236}">
                  <a16:creationId xmlns:a16="http://schemas.microsoft.com/office/drawing/2014/main" id="{AB601D7E-D36E-4D99-B894-9FF7AA0E9AA4}"/>
                </a:ext>
              </a:extLst>
            </p:cNvPr>
            <p:cNvSpPr>
              <a:spLocks noChangeArrowheads="1"/>
            </p:cNvSpPr>
            <p:nvPr/>
          </p:nvSpPr>
          <p:spPr bwMode="auto">
            <a:xfrm>
              <a:off x="0" y="108"/>
              <a:ext cx="2604" cy="438"/>
            </a:xfrm>
            <a:prstGeom prst="roundRect">
              <a:avLst>
                <a:gd name="adj" fmla="val 5833"/>
              </a:avLst>
            </a:prstGeom>
            <a:solidFill>
              <a:srgbClr val="FFFFFF"/>
            </a:solidFill>
            <a:ln w="19050">
              <a:solidFill>
                <a:srgbClr val="002060"/>
              </a:solidFill>
              <a:round/>
              <a:headEnd/>
              <a:tailEnd/>
            </a:ln>
          </p:spPr>
          <p:txBody>
            <a:bodyPr lIns="74295" tIns="8890" rIns="74295" bIns="8890"/>
            <a:lstStyle/>
            <a:p>
              <a:pPr algn="ctr" fontAlgn="base"/>
              <a:endParaRPr lang="ja-JP" sz="1100" kern="100" dirty="0">
                <a:effectLst/>
                <a:latin typeface="ＭＳ ゴシック" panose="020B0609070205080204" pitchFamily="49" charset="-128"/>
                <a:ea typeface="ＭＳ ゴシック" panose="020B0609070205080204" pitchFamily="49" charset="-128"/>
              </a:endParaRPr>
            </a:p>
            <a:p>
              <a:pPr algn="ctr" fontAlgn="base"/>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～「ハイリスク妊婦」の</a:t>
              </a:r>
              <a:r>
                <a:rPr lang="ja-JP" altLang="en-US"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受入体制の整備</a:t>
              </a:r>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endParaRPr>
            </a:p>
            <a:p>
              <a:pPr algn="just" fontAlgn="base"/>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産科</a:t>
              </a:r>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合併症の重篤化等により生命の危機にある妊婦等に</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fontAlgn="base"/>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高度専門的な周産期医療・救急救命医療を同時に提供できる医療機関へ迅速に受け入れられる体制を確保します</a:t>
              </a:r>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endParaRPr>
            </a:p>
          </p:txBody>
        </p:sp>
        <p:sp>
          <p:nvSpPr>
            <p:cNvPr id="19" name="AutoShape 147">
              <a:extLst>
                <a:ext uri="{FF2B5EF4-FFF2-40B4-BE49-F238E27FC236}">
                  <a16:creationId xmlns:a16="http://schemas.microsoft.com/office/drawing/2014/main" id="{845E688D-CDA1-4963-8956-4DD148410984}"/>
                </a:ext>
              </a:extLst>
            </p:cNvPr>
            <p:cNvSpPr>
              <a:spLocks noChangeArrowheads="1"/>
            </p:cNvSpPr>
            <p:nvPr/>
          </p:nvSpPr>
          <p:spPr bwMode="auto">
            <a:xfrm>
              <a:off x="368" y="-28"/>
              <a:ext cx="1867" cy="178"/>
            </a:xfrm>
            <a:prstGeom prst="horizontalScroll">
              <a:avLst>
                <a:gd name="adj" fmla="val 12500"/>
              </a:avLst>
            </a:prstGeom>
            <a:gradFill rotWithShape="1">
              <a:gsLst>
                <a:gs pos="0">
                  <a:srgbClr val="FFC000"/>
                </a:gs>
                <a:gs pos="50000">
                  <a:srgbClr val="FFFFFF"/>
                </a:gs>
                <a:gs pos="100000">
                  <a:srgbClr val="FFC000"/>
                </a:gs>
              </a:gsLst>
              <a:lin ang="0" scaled="1"/>
            </a:gradFill>
            <a:ln w="9525">
              <a:solidFill>
                <a:srgbClr val="000000"/>
              </a:solidFill>
              <a:round/>
              <a:headEnd/>
              <a:tailEnd/>
            </a:ln>
          </p:spPr>
          <p:txBody>
            <a:bodyPr lIns="74295" tIns="8890" rIns="74295" bIns="8890" anchor="ctr" anchorCtr="0"/>
            <a:lstStyle/>
            <a:p>
              <a:pPr algn="ctr" fontAlgn="base">
                <a:lnSpc>
                  <a:spcPct val="130000"/>
                </a:lnSpc>
              </a:pPr>
              <a:r>
                <a:rPr lang="ja-JP" altLang="en-US" sz="1200" b="1" dirty="0">
                  <a:latin typeface="ＭＳ ゴシック" panose="020B0609070205080204" pitchFamily="49" charset="-128"/>
                  <a:ea typeface="ＭＳ ゴシック" panose="020B0609070205080204" pitchFamily="49" charset="-128"/>
                  <a:cs typeface="Times New Roman" panose="02020603050405020304" pitchFamily="18" charset="0"/>
                </a:rPr>
                <a:t>最重症合併症妊産婦受入体制構築事業</a:t>
              </a:r>
              <a:endParaRPr lang="ja-JP" sz="1200" b="1" kern="100" dirty="0">
                <a:effectLst/>
                <a:latin typeface="ＭＳ ゴシック" panose="020B0609070205080204" pitchFamily="49" charset="-128"/>
                <a:ea typeface="ＭＳ ゴシック" panose="020B0609070205080204" pitchFamily="49" charset="-128"/>
              </a:endParaRPr>
            </a:p>
          </p:txBody>
        </p:sp>
      </p:grpSp>
      <p:pic>
        <p:nvPicPr>
          <p:cNvPr id="23" name="図 22" descr="救急車１">
            <a:extLst>
              <a:ext uri="{FF2B5EF4-FFF2-40B4-BE49-F238E27FC236}">
                <a16:creationId xmlns:a16="http://schemas.microsoft.com/office/drawing/2014/main" id="{5D5BF795-0831-446A-8DBE-815449F024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4500" y="2998300"/>
            <a:ext cx="451665" cy="278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AutoShape 155">
            <a:extLst>
              <a:ext uri="{FF2B5EF4-FFF2-40B4-BE49-F238E27FC236}">
                <a16:creationId xmlns:a16="http://schemas.microsoft.com/office/drawing/2014/main" id="{C99F408D-9B5C-47C6-9B58-FE45D6F6A875}"/>
              </a:ext>
            </a:extLst>
          </p:cNvPr>
          <p:cNvSpPr>
            <a:spLocks noChangeArrowheads="1"/>
          </p:cNvSpPr>
          <p:nvPr/>
        </p:nvSpPr>
        <p:spPr bwMode="auto">
          <a:xfrm>
            <a:off x="4781190" y="2183868"/>
            <a:ext cx="4083800" cy="2340000"/>
          </a:xfrm>
          <a:prstGeom prst="roundRect">
            <a:avLst>
              <a:gd name="adj" fmla="val 5833"/>
            </a:avLst>
          </a:prstGeom>
          <a:solidFill>
            <a:srgbClr val="FFFFFF"/>
          </a:solidFill>
          <a:ln w="19050">
            <a:solidFill>
              <a:srgbClr val="002060"/>
            </a:solidFill>
            <a:round/>
            <a:headEnd/>
            <a:tailEnd/>
          </a:ln>
        </p:spPr>
        <p:txBody>
          <a:bodyPr lIns="74295" tIns="8890" rIns="74295" bIns="8890"/>
          <a:lstStyle/>
          <a:p>
            <a:pPr algn="ctr" fontAlgn="base"/>
            <a:endParaRPr lang="en-US" altLang="ja-JP"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fontAlgn="base"/>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～「ハイリスク妊婦」の受入体制</a:t>
            </a:r>
            <a: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整備～</a:t>
            </a:r>
            <a:endParaRPr lang="ja-JP" sz="1100" kern="100" dirty="0">
              <a:effectLst/>
              <a:latin typeface="ＭＳ ゴシック" panose="020B0609070205080204" pitchFamily="49" charset="-128"/>
              <a:ea typeface="ＭＳ ゴシック" panose="020B0609070205080204" pitchFamily="49" charset="-128"/>
            </a:endParaRPr>
          </a:p>
          <a:p>
            <a:pPr algn="just" fontAlgn="base"/>
            <a:r>
              <a:rPr lang="ja-JP" altLang="en-US"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府内を３つの区域に分け、当番制により受け入れ担当病院を決定。当番病院は患者受け入れに必要な体制を確保し、</a:t>
            </a:r>
            <a:endParaRPr lang="en-US" alt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fontAlgn="base"/>
            <a:r>
              <a:rPr lang="ja-JP" sz="11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かかりつけ医のない妊婦等の救急搬送を必ず受け入れます。</a:t>
            </a:r>
            <a:endParaRPr lang="ja-JP" sz="1100" kern="100" dirty="0">
              <a:effectLst/>
              <a:latin typeface="ＭＳ ゴシック" panose="020B0609070205080204" pitchFamily="49" charset="-128"/>
              <a:ea typeface="ＭＳ ゴシック" panose="020B0609070205080204" pitchFamily="49" charset="-128"/>
            </a:endParaRPr>
          </a:p>
        </p:txBody>
      </p:sp>
      <p:sp>
        <p:nvSpPr>
          <p:cNvPr id="25" name="AutoShape 156">
            <a:extLst>
              <a:ext uri="{FF2B5EF4-FFF2-40B4-BE49-F238E27FC236}">
                <a16:creationId xmlns:a16="http://schemas.microsoft.com/office/drawing/2014/main" id="{5E4F1C6E-BCF8-4A6D-AE0B-2DEC30F044A4}"/>
              </a:ext>
            </a:extLst>
          </p:cNvPr>
          <p:cNvSpPr>
            <a:spLocks noChangeArrowheads="1"/>
          </p:cNvSpPr>
          <p:nvPr/>
        </p:nvSpPr>
        <p:spPr bwMode="auto">
          <a:xfrm>
            <a:off x="6012394" y="3748011"/>
            <a:ext cx="1284421" cy="396000"/>
          </a:xfrm>
          <a:prstGeom prst="cube">
            <a:avLst>
              <a:gd name="adj" fmla="val 10597"/>
            </a:avLst>
          </a:prstGeom>
          <a:gradFill rotWithShape="1">
            <a:gsLst>
              <a:gs pos="0">
                <a:srgbClr val="FFFFFF"/>
              </a:gs>
              <a:gs pos="100000">
                <a:srgbClr val="FFCC00"/>
              </a:gs>
            </a:gsLst>
            <a:path path="rect">
              <a:fillToRect l="50000" t="50000" r="50000" b="50000"/>
            </a:path>
          </a:gradFill>
          <a:ln w="15875">
            <a:solidFill>
              <a:srgbClr val="000000"/>
            </a:solidFill>
            <a:miter lim="800000"/>
            <a:headEnd/>
            <a:tailEnd/>
          </a:ln>
        </p:spPr>
        <p:txBody>
          <a:bodyPr wrap="none" lIns="74295" tIns="8890" rIns="74295" bIns="8890" anchor="ctr" anchorCtr="0"/>
          <a:lstStyle/>
          <a:p>
            <a:pPr indent="203200" fontAlgn="base">
              <a:lnSpc>
                <a:spcPct val="155000"/>
              </a:lnSpc>
            </a:pPr>
            <a:endParaRPr lang="ja-JP" sz="1200" kern="100" dirty="0">
              <a:effectLst/>
              <a:latin typeface="ＭＳ ゴシック" panose="020B0609070205080204" pitchFamily="49" charset="-128"/>
              <a:ea typeface="ＭＳ ゴシック" panose="020B0609070205080204" pitchFamily="49" charset="-128"/>
            </a:endParaRPr>
          </a:p>
        </p:txBody>
      </p:sp>
      <p:sp>
        <p:nvSpPr>
          <p:cNvPr id="26" name="AutoShape 157">
            <a:extLst>
              <a:ext uri="{FF2B5EF4-FFF2-40B4-BE49-F238E27FC236}">
                <a16:creationId xmlns:a16="http://schemas.microsoft.com/office/drawing/2014/main" id="{0CA9BE33-97C0-4221-8A29-A187D76F6773}"/>
              </a:ext>
            </a:extLst>
          </p:cNvPr>
          <p:cNvSpPr>
            <a:spLocks noChangeArrowheads="1"/>
          </p:cNvSpPr>
          <p:nvPr/>
        </p:nvSpPr>
        <p:spPr bwMode="auto">
          <a:xfrm>
            <a:off x="6005866" y="3250976"/>
            <a:ext cx="1284421" cy="360000"/>
          </a:xfrm>
          <a:prstGeom prst="cube">
            <a:avLst>
              <a:gd name="adj" fmla="val 16667"/>
            </a:avLst>
          </a:prstGeom>
          <a:solidFill>
            <a:srgbClr val="FFFFFF"/>
          </a:solidFill>
          <a:ln w="9525">
            <a:solidFill>
              <a:srgbClr val="000000"/>
            </a:solidFill>
            <a:miter lim="800000"/>
            <a:headEnd/>
            <a:tailEnd/>
          </a:ln>
        </p:spPr>
        <p:txBody>
          <a:bodyPr lIns="74295" tIns="9000" rIns="74295" bIns="8890" anchor="ctr"/>
          <a:lstStyle/>
          <a:p>
            <a:pPr algn="ctr" fontAlgn="base"/>
            <a:r>
              <a:rPr lang="ja-JP" sz="9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一般の産婦人科</a:t>
            </a:r>
            <a:endParaRPr lang="ja-JP" sz="900" kern="100" dirty="0">
              <a:effectLst/>
              <a:latin typeface="ＭＳ ゴシック" panose="020B0609070205080204" pitchFamily="49" charset="-128"/>
              <a:ea typeface="ＭＳ ゴシック" panose="020B0609070205080204" pitchFamily="49" charset="-128"/>
            </a:endParaRPr>
          </a:p>
        </p:txBody>
      </p:sp>
      <p:sp>
        <p:nvSpPr>
          <p:cNvPr id="27" name="Oval 158">
            <a:extLst>
              <a:ext uri="{FF2B5EF4-FFF2-40B4-BE49-F238E27FC236}">
                <a16:creationId xmlns:a16="http://schemas.microsoft.com/office/drawing/2014/main" id="{9C17396D-AD32-4C6E-9D01-7AEF685343E4}"/>
              </a:ext>
            </a:extLst>
          </p:cNvPr>
          <p:cNvSpPr>
            <a:spLocks noChangeArrowheads="1"/>
          </p:cNvSpPr>
          <p:nvPr/>
        </p:nvSpPr>
        <p:spPr bwMode="auto">
          <a:xfrm>
            <a:off x="4867251" y="3319766"/>
            <a:ext cx="864000" cy="324000"/>
          </a:xfrm>
          <a:prstGeom prst="ellipse">
            <a:avLst/>
          </a:prstGeom>
          <a:solidFill>
            <a:srgbClr val="FFFFFF"/>
          </a:solidFill>
          <a:ln w="9525">
            <a:solidFill>
              <a:srgbClr val="000000"/>
            </a:solidFill>
            <a:round/>
            <a:headEnd/>
            <a:tailEnd/>
          </a:ln>
        </p:spPr>
        <p:txBody>
          <a:bodyPr lIns="74295" tIns="8890" rIns="74295" bIns="8890"/>
          <a:lstStyle/>
          <a:p>
            <a:pPr algn="ctr" fontAlgn="base">
              <a:lnSpc>
                <a:spcPct val="95000"/>
              </a:lnSpc>
            </a:pPr>
            <a:r>
              <a:rPr lang="ja-JP" sz="900" kern="12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正常分娩</a:t>
            </a:r>
            <a:endParaRPr lang="ja-JP" sz="900" kern="100">
              <a:effectLst/>
              <a:latin typeface="ＭＳ ゴシック" panose="020B0609070205080204" pitchFamily="49" charset="-128"/>
              <a:ea typeface="ＭＳ ゴシック" panose="020B0609070205080204" pitchFamily="49" charset="-128"/>
            </a:endParaRPr>
          </a:p>
        </p:txBody>
      </p:sp>
      <p:sp>
        <p:nvSpPr>
          <p:cNvPr id="28" name="Oval 159">
            <a:extLst>
              <a:ext uri="{FF2B5EF4-FFF2-40B4-BE49-F238E27FC236}">
                <a16:creationId xmlns:a16="http://schemas.microsoft.com/office/drawing/2014/main" id="{D5E983A5-AEBA-4EB9-B70A-B5DB185BA075}"/>
              </a:ext>
            </a:extLst>
          </p:cNvPr>
          <p:cNvSpPr>
            <a:spLocks noChangeArrowheads="1"/>
          </p:cNvSpPr>
          <p:nvPr/>
        </p:nvSpPr>
        <p:spPr bwMode="auto">
          <a:xfrm>
            <a:off x="4870141" y="3802724"/>
            <a:ext cx="864000" cy="324000"/>
          </a:xfrm>
          <a:prstGeom prst="ellipse">
            <a:avLst/>
          </a:prstGeom>
          <a:solidFill>
            <a:srgbClr val="FFCC00"/>
          </a:solidFill>
          <a:ln w="9525">
            <a:solidFill>
              <a:srgbClr val="000000"/>
            </a:solidFill>
            <a:round/>
            <a:headEnd/>
            <a:tailEnd/>
          </a:ln>
        </p:spPr>
        <p:txBody>
          <a:bodyPr lIns="74295" tIns="8890" rIns="74295" bIns="8890"/>
          <a:lstStyle/>
          <a:p>
            <a:pPr algn="ctr" fontAlgn="base"/>
            <a:r>
              <a:rPr lang="ja-JP" sz="9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産婦人科</a:t>
            </a:r>
            <a:endParaRPr lang="ja-JP" sz="900" kern="100" dirty="0">
              <a:effectLst/>
              <a:latin typeface="ＭＳ ゴシック" panose="020B0609070205080204" pitchFamily="49" charset="-128"/>
              <a:ea typeface="ＭＳ ゴシック" panose="020B0609070205080204" pitchFamily="49" charset="-128"/>
            </a:endParaRPr>
          </a:p>
          <a:p>
            <a:pPr algn="ctr" fontAlgn="base">
              <a:lnSpc>
                <a:spcPct val="71000"/>
              </a:lnSpc>
            </a:pPr>
            <a:r>
              <a:rPr lang="ja-JP" sz="9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救急搬送</a:t>
            </a:r>
            <a:endParaRPr lang="ja-JP" sz="900" kern="100" dirty="0">
              <a:effectLst/>
              <a:latin typeface="ＭＳ ゴシック" panose="020B0609070205080204" pitchFamily="49" charset="-128"/>
              <a:ea typeface="ＭＳ ゴシック" panose="020B0609070205080204" pitchFamily="49" charset="-128"/>
            </a:endParaRPr>
          </a:p>
        </p:txBody>
      </p:sp>
      <p:cxnSp>
        <p:nvCxnSpPr>
          <p:cNvPr id="29" name="Line 160">
            <a:extLst>
              <a:ext uri="{FF2B5EF4-FFF2-40B4-BE49-F238E27FC236}">
                <a16:creationId xmlns:a16="http://schemas.microsoft.com/office/drawing/2014/main" id="{5DF56A09-8141-4BA7-A89B-79B1CE98BBBA}"/>
              </a:ext>
            </a:extLst>
          </p:cNvPr>
          <p:cNvCxnSpPr/>
          <p:nvPr/>
        </p:nvCxnSpPr>
        <p:spPr bwMode="auto">
          <a:xfrm>
            <a:off x="5753866" y="3441782"/>
            <a:ext cx="25200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 name="Line 161">
            <a:extLst>
              <a:ext uri="{FF2B5EF4-FFF2-40B4-BE49-F238E27FC236}">
                <a16:creationId xmlns:a16="http://schemas.microsoft.com/office/drawing/2014/main" id="{8E0F1790-F59F-4AF7-8E54-F0AE242A1F8B}"/>
              </a:ext>
            </a:extLst>
          </p:cNvPr>
          <p:cNvCxnSpPr/>
          <p:nvPr/>
        </p:nvCxnSpPr>
        <p:spPr bwMode="auto">
          <a:xfrm>
            <a:off x="5753866" y="3958546"/>
            <a:ext cx="25200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Oval 162">
            <a:extLst>
              <a:ext uri="{FF2B5EF4-FFF2-40B4-BE49-F238E27FC236}">
                <a16:creationId xmlns:a16="http://schemas.microsoft.com/office/drawing/2014/main" id="{86A02646-FA2A-41D0-A2DC-3B862E498204}"/>
              </a:ext>
            </a:extLst>
          </p:cNvPr>
          <p:cNvSpPr>
            <a:spLocks noChangeArrowheads="1"/>
          </p:cNvSpPr>
          <p:nvPr/>
        </p:nvSpPr>
        <p:spPr bwMode="auto">
          <a:xfrm>
            <a:off x="7576265" y="3158311"/>
            <a:ext cx="288000" cy="1152000"/>
          </a:xfrm>
          <a:prstGeom prst="ellipse">
            <a:avLst/>
          </a:prstGeom>
          <a:solidFill>
            <a:srgbClr val="FFFFFF"/>
          </a:solidFill>
          <a:ln w="9525">
            <a:solidFill>
              <a:srgbClr val="000000"/>
            </a:solidFill>
            <a:round/>
            <a:headEnd/>
            <a:tailEnd/>
          </a:ln>
        </p:spPr>
        <p:txBody>
          <a:bodyPr vert="eaVert" lIns="0" tIns="0" rIns="0" bIns="0" anchor="ctr" anchorCtr="0"/>
          <a:lstStyle/>
          <a:p>
            <a:pPr algn="just"/>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ハイリスク分娩</a:t>
            </a:r>
          </a:p>
        </p:txBody>
      </p:sp>
      <p:sp>
        <p:nvSpPr>
          <p:cNvPr id="32" name="AutoShape 163">
            <a:extLst>
              <a:ext uri="{FF2B5EF4-FFF2-40B4-BE49-F238E27FC236}">
                <a16:creationId xmlns:a16="http://schemas.microsoft.com/office/drawing/2014/main" id="{526CB81B-D326-4E99-9C01-299FB9855D8A}"/>
              </a:ext>
            </a:extLst>
          </p:cNvPr>
          <p:cNvSpPr>
            <a:spLocks noChangeArrowheads="1"/>
          </p:cNvSpPr>
          <p:nvPr/>
        </p:nvSpPr>
        <p:spPr bwMode="auto">
          <a:xfrm>
            <a:off x="7320605" y="3250976"/>
            <a:ext cx="213286" cy="385844"/>
          </a:xfrm>
          <a:prstGeom prst="rightArrow">
            <a:avLst>
              <a:gd name="adj1" fmla="val 50000"/>
              <a:gd name="adj2" fmla="val 25000"/>
            </a:avLst>
          </a:prstGeom>
          <a:solidFill>
            <a:srgbClr val="99CCFF"/>
          </a:solidFill>
          <a:ln w="9525">
            <a:solidFill>
              <a:srgbClr val="000000"/>
            </a:solidFill>
            <a:miter lim="800000"/>
            <a:headEnd/>
            <a:tailEnd/>
          </a:ln>
        </p:spPr>
        <p:txBody>
          <a:bodyPr lIns="74295" tIns="8890" rIns="74295" bIns="8890"/>
          <a:lstStyle/>
          <a:p>
            <a:pPr algn="just"/>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33" name="Line 164">
            <a:extLst>
              <a:ext uri="{FF2B5EF4-FFF2-40B4-BE49-F238E27FC236}">
                <a16:creationId xmlns:a16="http://schemas.microsoft.com/office/drawing/2014/main" id="{567D9F6D-E457-448E-BBB0-228AB8D52B2E}"/>
              </a:ext>
            </a:extLst>
          </p:cNvPr>
          <p:cNvCxnSpPr/>
          <p:nvPr/>
        </p:nvCxnSpPr>
        <p:spPr bwMode="auto">
          <a:xfrm>
            <a:off x="7861200" y="3643766"/>
            <a:ext cx="21600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4" name="AutoShape 165">
            <a:extLst>
              <a:ext uri="{FF2B5EF4-FFF2-40B4-BE49-F238E27FC236}">
                <a16:creationId xmlns:a16="http://schemas.microsoft.com/office/drawing/2014/main" id="{500E776B-90ED-41FC-B09F-81EF8813EF80}"/>
              </a:ext>
            </a:extLst>
          </p:cNvPr>
          <p:cNvSpPr>
            <a:spLocks noChangeArrowheads="1"/>
          </p:cNvSpPr>
          <p:nvPr/>
        </p:nvSpPr>
        <p:spPr bwMode="auto">
          <a:xfrm>
            <a:off x="8080941" y="3194311"/>
            <a:ext cx="720000" cy="1080000"/>
          </a:xfrm>
          <a:prstGeom prst="cube">
            <a:avLst>
              <a:gd name="adj" fmla="val 16667"/>
            </a:avLst>
          </a:prstGeom>
          <a:solidFill>
            <a:srgbClr val="FFFFFF"/>
          </a:solidFill>
          <a:ln w="9525">
            <a:solidFill>
              <a:srgbClr val="000000"/>
            </a:solidFill>
            <a:miter lim="800000"/>
            <a:headEnd/>
            <a:tailEnd/>
          </a:ln>
        </p:spPr>
        <p:txBody>
          <a:bodyPr lIns="74295" tIns="9000" rIns="74295" bIns="8890" anchor="ctr" anchorCtr="0">
            <a:spAutoFit/>
          </a:bodyPr>
          <a:lstStyle/>
          <a:p>
            <a:pPr algn="just" fontAlgn="base"/>
            <a:r>
              <a:rPr lang="ja-JP" altLang="en-US"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ＯＧＣＳ</a:t>
            </a:r>
            <a:endParaRPr lang="ja-JP" sz="800" kern="100" dirty="0">
              <a:effectLst/>
              <a:latin typeface="ＭＳ ゴシック" panose="020B0609070205080204" pitchFamily="49" charset="-128"/>
              <a:ea typeface="ＭＳ ゴシック" panose="020B0609070205080204" pitchFamily="49" charset="-128"/>
            </a:endParaRPr>
          </a:p>
          <a:p>
            <a:pPr algn="just" fontAlgn="base"/>
            <a:r>
              <a:rPr lang="en-US"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産婦人科</a:t>
            </a:r>
            <a:r>
              <a:rPr lang="ja-JP" sz="8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診療</a:t>
            </a:r>
            <a:r>
              <a:rPr lang="ja-JP"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相互援助システム</a:t>
            </a:r>
            <a:r>
              <a:rPr lang="en-US"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800"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の参加病院</a:t>
            </a:r>
            <a:endParaRPr lang="ja-JP" sz="800" kern="100" dirty="0">
              <a:effectLst/>
              <a:latin typeface="ＭＳ ゴシック" panose="020B0609070205080204" pitchFamily="49" charset="-128"/>
              <a:ea typeface="ＭＳ ゴシック" panose="020B0609070205080204" pitchFamily="49" charset="-128"/>
            </a:endParaRPr>
          </a:p>
        </p:txBody>
      </p:sp>
      <p:sp>
        <p:nvSpPr>
          <p:cNvPr id="35" name="AutoShape 166">
            <a:extLst>
              <a:ext uri="{FF2B5EF4-FFF2-40B4-BE49-F238E27FC236}">
                <a16:creationId xmlns:a16="http://schemas.microsoft.com/office/drawing/2014/main" id="{39061C0F-8054-400F-813A-E2E571A2942D}"/>
              </a:ext>
            </a:extLst>
          </p:cNvPr>
          <p:cNvSpPr>
            <a:spLocks noChangeArrowheads="1"/>
          </p:cNvSpPr>
          <p:nvPr/>
        </p:nvSpPr>
        <p:spPr bwMode="auto">
          <a:xfrm>
            <a:off x="7329786" y="3737781"/>
            <a:ext cx="213286" cy="383989"/>
          </a:xfrm>
          <a:prstGeom prst="rightArrow">
            <a:avLst>
              <a:gd name="adj1" fmla="val 50000"/>
              <a:gd name="adj2" fmla="val 25000"/>
            </a:avLst>
          </a:prstGeom>
          <a:solidFill>
            <a:srgbClr val="99CCFF"/>
          </a:solidFill>
          <a:ln w="9525">
            <a:solidFill>
              <a:srgbClr val="000000"/>
            </a:solidFill>
            <a:miter lim="800000"/>
            <a:headEnd/>
            <a:tailEnd/>
          </a:ln>
        </p:spPr>
        <p:txBody>
          <a:bodyPr lIns="74295" tIns="8890" rIns="74295" bIns="8890"/>
          <a:lstStyle/>
          <a:p>
            <a:pPr algn="just"/>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AutoShape 167">
            <a:extLst>
              <a:ext uri="{FF2B5EF4-FFF2-40B4-BE49-F238E27FC236}">
                <a16:creationId xmlns:a16="http://schemas.microsoft.com/office/drawing/2014/main" id="{82C1106E-9BE3-46A6-9339-18327ACE9817}"/>
              </a:ext>
            </a:extLst>
          </p:cNvPr>
          <p:cNvSpPr>
            <a:spLocks noChangeArrowheads="1"/>
          </p:cNvSpPr>
          <p:nvPr/>
        </p:nvSpPr>
        <p:spPr bwMode="auto">
          <a:xfrm>
            <a:off x="5565467" y="1890200"/>
            <a:ext cx="2465335" cy="422944"/>
          </a:xfrm>
          <a:prstGeom prst="horizontalScroll">
            <a:avLst>
              <a:gd name="adj" fmla="val 12500"/>
            </a:avLst>
          </a:prstGeom>
          <a:gradFill rotWithShape="1">
            <a:gsLst>
              <a:gs pos="0">
                <a:srgbClr val="FFC000"/>
              </a:gs>
              <a:gs pos="50000">
                <a:srgbClr val="FFFFFF"/>
              </a:gs>
              <a:gs pos="100000">
                <a:srgbClr val="FFC000"/>
              </a:gs>
            </a:gsLst>
            <a:lin ang="0" scaled="1"/>
          </a:gradFill>
          <a:ln w="9525">
            <a:solidFill>
              <a:srgbClr val="000000"/>
            </a:solidFill>
            <a:round/>
            <a:headEnd/>
            <a:tailEnd/>
          </a:ln>
        </p:spPr>
        <p:txBody>
          <a:bodyPr lIns="74295" tIns="8890" rIns="74295" bIns="8890" anchor="ctr" anchorCtr="0"/>
          <a:lstStyle/>
          <a:p>
            <a:pPr algn="ctr"/>
            <a:r>
              <a:rPr lang="ja-JP" altLang="en-US"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産婦人科救急搬送体制確保</a:t>
            </a:r>
            <a:r>
              <a:rPr lang="ja-JP"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36" name="Group 6">
            <a:extLst>
              <a:ext uri="{FF2B5EF4-FFF2-40B4-BE49-F238E27FC236}">
                <a16:creationId xmlns:a16="http://schemas.microsoft.com/office/drawing/2014/main" id="{AEFE0868-FD24-4A60-8FF8-18DE3F74A09B}"/>
              </a:ext>
            </a:extLst>
          </p:cNvPr>
          <p:cNvGrpSpPr/>
          <p:nvPr/>
        </p:nvGrpSpPr>
        <p:grpSpPr bwMode="auto">
          <a:xfrm>
            <a:off x="4763569" y="4633091"/>
            <a:ext cx="4083317" cy="1264555"/>
            <a:chOff x="586" y="-25"/>
            <a:chExt cx="2054" cy="698"/>
          </a:xfrm>
        </p:grpSpPr>
        <p:sp>
          <p:nvSpPr>
            <p:cNvPr id="37" name="AutoShape 7">
              <a:extLst>
                <a:ext uri="{FF2B5EF4-FFF2-40B4-BE49-F238E27FC236}">
                  <a16:creationId xmlns:a16="http://schemas.microsoft.com/office/drawing/2014/main" id="{AC70FF61-D00E-4160-838C-9DDA59DE58CA}"/>
                </a:ext>
              </a:extLst>
            </p:cNvPr>
            <p:cNvSpPr>
              <a:spLocks noChangeArrowheads="1"/>
            </p:cNvSpPr>
            <p:nvPr/>
          </p:nvSpPr>
          <p:spPr bwMode="auto">
            <a:xfrm>
              <a:off x="586" y="117"/>
              <a:ext cx="2054" cy="556"/>
            </a:xfrm>
            <a:prstGeom prst="roundRect">
              <a:avLst>
                <a:gd name="adj" fmla="val 5833"/>
              </a:avLst>
            </a:prstGeom>
            <a:solidFill>
              <a:srgbClr val="FFFFFF"/>
            </a:solidFill>
            <a:ln w="19050">
              <a:solidFill>
                <a:srgbClr val="002060"/>
              </a:solidFill>
              <a:round/>
              <a:headEnd/>
              <a:tailEnd/>
            </a:ln>
          </p:spPr>
          <p:txBody>
            <a:bodyPr lIns="74295" tIns="8890" rIns="74295" bIns="8890"/>
            <a:lstStyle/>
            <a:p>
              <a:pPr algn="ctr" fontAlgn="base"/>
              <a:r>
                <a:rPr lang="en-US" sz="800" kern="12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p>
            <a:p>
              <a:pPr algn="ctr" fontAlgn="base"/>
              <a:r>
                <a:rPr lang="ja-JP" sz="1100" kern="100" dirty="0">
                  <a:effectLst/>
                  <a:latin typeface="ＭＳ ゴシック" panose="020B0609070205080204" pitchFamily="49" charset="-128"/>
                  <a:ea typeface="ＭＳ ゴシック" panose="020B0609070205080204" pitchFamily="49" charset="-128"/>
                </a:rPr>
                <a:t>～緊急搬送</a:t>
              </a:r>
              <a:r>
                <a:rPr lang="ja-JP" altLang="en-US" sz="1100" kern="100" dirty="0">
                  <a:effectLst/>
                  <a:latin typeface="ＭＳ ゴシック" panose="020B0609070205080204" pitchFamily="49" charset="-128"/>
                  <a:ea typeface="ＭＳ ゴシック" panose="020B0609070205080204" pitchFamily="49" charset="-128"/>
                </a:rPr>
                <a:t>の</a:t>
              </a:r>
              <a:r>
                <a:rPr lang="ja-JP" sz="1100" kern="100" dirty="0">
                  <a:effectLst/>
                  <a:latin typeface="ＭＳ ゴシック" panose="020B0609070205080204" pitchFamily="49" charset="-128"/>
                  <a:ea typeface="ＭＳ ゴシック" panose="020B0609070205080204" pitchFamily="49" charset="-128"/>
                </a:rPr>
                <a:t>円滑化～</a:t>
              </a:r>
            </a:p>
            <a:p>
              <a:pPr algn="just" fontAlgn="base"/>
              <a:r>
                <a:rPr lang="ja-JP" altLang="en-US" sz="1100" kern="100" dirty="0">
                  <a:effectLst/>
                  <a:latin typeface="ＭＳ ゴシック" panose="020B0609070205080204" pitchFamily="49" charset="-128"/>
                  <a:ea typeface="ＭＳ ゴシック" panose="020B0609070205080204" pitchFamily="49" charset="-128"/>
                </a:rPr>
                <a:t>　大阪</a:t>
              </a:r>
              <a:r>
                <a:rPr lang="ja-JP" sz="1100" kern="100" dirty="0">
                  <a:effectLst/>
                  <a:latin typeface="ＭＳ ゴシック" panose="020B0609070205080204" pitchFamily="49" charset="-128"/>
                  <a:ea typeface="ＭＳ ゴシック" panose="020B0609070205080204" pitchFamily="49" charset="-128"/>
                </a:rPr>
                <a:t>母子総合医療センターに、母体に危険があるなど緊急搬送が必要な妊婦の搬送先調整を担う専任医師をコーディネーターとして配置します。</a:t>
              </a:r>
            </a:p>
          </p:txBody>
        </p:sp>
        <p:sp>
          <p:nvSpPr>
            <p:cNvPr id="38" name="AutoShape 8">
              <a:extLst>
                <a:ext uri="{FF2B5EF4-FFF2-40B4-BE49-F238E27FC236}">
                  <a16:creationId xmlns:a16="http://schemas.microsoft.com/office/drawing/2014/main" id="{37536B1D-214E-4E9D-A699-8B79C2F7E38A}"/>
                </a:ext>
              </a:extLst>
            </p:cNvPr>
            <p:cNvSpPr>
              <a:spLocks noChangeArrowheads="1"/>
            </p:cNvSpPr>
            <p:nvPr/>
          </p:nvSpPr>
          <p:spPr bwMode="auto">
            <a:xfrm>
              <a:off x="745" y="-25"/>
              <a:ext cx="1735" cy="208"/>
            </a:xfrm>
            <a:prstGeom prst="horizontalScroll">
              <a:avLst>
                <a:gd name="adj" fmla="val 12500"/>
              </a:avLst>
            </a:prstGeom>
            <a:gradFill rotWithShape="1">
              <a:gsLst>
                <a:gs pos="0">
                  <a:srgbClr val="FFC000"/>
                </a:gs>
                <a:gs pos="50000">
                  <a:srgbClr val="FFFFFF"/>
                </a:gs>
                <a:gs pos="100000">
                  <a:srgbClr val="FFC000"/>
                </a:gs>
              </a:gsLst>
              <a:lin ang="0" scaled="1"/>
            </a:gradFill>
            <a:ln w="9525">
              <a:solidFill>
                <a:srgbClr val="000000"/>
              </a:solidFill>
              <a:round/>
              <a:headEnd/>
              <a:tailEnd/>
            </a:ln>
          </p:spPr>
          <p:txBody>
            <a:bodyPr lIns="74295" tIns="8890" rIns="74295" bIns="8890" anchor="ctr" anchorCtr="0"/>
            <a:lstStyle/>
            <a:p>
              <a:pPr algn="ctr"/>
              <a:r>
                <a:rPr lang="ja-JP" sz="1200" b="1" kern="12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周産期緊急医療体制コーディネーター設置事業</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sp>
        <p:nvSpPr>
          <p:cNvPr id="2" name="Rectangle 29">
            <a:extLst>
              <a:ext uri="{FF2B5EF4-FFF2-40B4-BE49-F238E27FC236}">
                <a16:creationId xmlns:a16="http://schemas.microsoft.com/office/drawing/2014/main" id="{B911E44C-26C3-4B09-9F6E-827E54DC861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Rectangle 48">
            <a:extLst>
              <a:ext uri="{FF2B5EF4-FFF2-40B4-BE49-F238E27FC236}">
                <a16:creationId xmlns:a16="http://schemas.microsoft.com/office/drawing/2014/main" id="{488FAF5E-400D-4DB7-BED3-4B491B38AE6A}"/>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39" name="Group 6">
            <a:extLst>
              <a:ext uri="{FF2B5EF4-FFF2-40B4-BE49-F238E27FC236}">
                <a16:creationId xmlns:a16="http://schemas.microsoft.com/office/drawing/2014/main" id="{BBE2A242-9A7A-4E10-98C5-618E3886D0D2}"/>
              </a:ext>
            </a:extLst>
          </p:cNvPr>
          <p:cNvGrpSpPr/>
          <p:nvPr/>
        </p:nvGrpSpPr>
        <p:grpSpPr bwMode="auto">
          <a:xfrm>
            <a:off x="565284" y="4632881"/>
            <a:ext cx="4083317" cy="1235568"/>
            <a:chOff x="586" y="-28"/>
            <a:chExt cx="2054" cy="682"/>
          </a:xfrm>
        </p:grpSpPr>
        <p:sp>
          <p:nvSpPr>
            <p:cNvPr id="40" name="AutoShape 7">
              <a:extLst>
                <a:ext uri="{FF2B5EF4-FFF2-40B4-BE49-F238E27FC236}">
                  <a16:creationId xmlns:a16="http://schemas.microsoft.com/office/drawing/2014/main" id="{41101304-4C8E-4A27-B127-CD55E34DCCBC}"/>
                </a:ext>
              </a:extLst>
            </p:cNvPr>
            <p:cNvSpPr>
              <a:spLocks noChangeArrowheads="1"/>
            </p:cNvSpPr>
            <p:nvPr/>
          </p:nvSpPr>
          <p:spPr bwMode="auto">
            <a:xfrm>
              <a:off x="586" y="117"/>
              <a:ext cx="2054" cy="537"/>
            </a:xfrm>
            <a:prstGeom prst="roundRect">
              <a:avLst>
                <a:gd name="adj" fmla="val 5833"/>
              </a:avLst>
            </a:prstGeom>
            <a:solidFill>
              <a:srgbClr val="FFFFFF"/>
            </a:solidFill>
            <a:ln w="19050">
              <a:solidFill>
                <a:srgbClr val="002060"/>
              </a:solidFill>
              <a:round/>
              <a:headEnd/>
              <a:tailEnd/>
            </a:ln>
          </p:spPr>
          <p:txBody>
            <a:bodyPr lIns="74295" tIns="8890" rIns="74295" bIns="8890"/>
            <a:lstStyle/>
            <a:p>
              <a:pPr algn="ctr" fontAlgn="base"/>
              <a:r>
                <a:rPr lang="en-US" sz="800" kern="12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p>
            <a:p>
              <a:pPr algn="ctr" fontAlgn="base"/>
              <a:r>
                <a:rPr lang="ja-JP" altLang="en-US" sz="1100" kern="100" dirty="0">
                  <a:latin typeface="ＭＳ ゴシック" panose="020B0609070205080204" pitchFamily="49" charset="-128"/>
                  <a:ea typeface="ＭＳ ゴシック" panose="020B0609070205080204" pitchFamily="49" charset="-128"/>
                </a:rPr>
                <a:t>～</a:t>
              </a:r>
              <a:r>
                <a:rPr lang="ja-JP" altLang="en-US" sz="1100" kern="100" dirty="0">
                  <a:effectLst/>
                  <a:latin typeface="ＭＳ ゴシック" panose="020B0609070205080204" pitchFamily="49" charset="-128"/>
                  <a:ea typeface="ＭＳ ゴシック" panose="020B0609070205080204" pitchFamily="49" charset="-128"/>
                </a:rPr>
                <a:t>リスクのある妊娠の未然防止</a:t>
              </a:r>
              <a:r>
                <a:rPr lang="ja-JP" sz="1100" kern="100" dirty="0">
                  <a:effectLst/>
                  <a:latin typeface="ＭＳ ゴシック" panose="020B0609070205080204" pitchFamily="49" charset="-128"/>
                  <a:ea typeface="ＭＳ ゴシック" panose="020B0609070205080204" pitchFamily="49" charset="-128"/>
                </a:rPr>
                <a:t>～</a:t>
              </a:r>
            </a:p>
            <a:p>
              <a:pPr algn="just" fontAlgn="base"/>
              <a:r>
                <a:rPr lang="ja-JP" altLang="en-US" sz="1100" kern="100" dirty="0">
                  <a:effectLst/>
                  <a:latin typeface="ＭＳ ゴシック" panose="020B0609070205080204" pitchFamily="49" charset="-128"/>
                  <a:ea typeface="ＭＳ ゴシック" panose="020B0609070205080204" pitchFamily="49" charset="-128"/>
                </a:rPr>
                <a:t>　性・妊娠に関する正しい知識の普及を図るため、チャットによる相談、</a:t>
              </a:r>
              <a:r>
                <a:rPr lang="ja-JP" altLang="en-US" sz="1100" kern="100" dirty="0">
                  <a:latin typeface="ＭＳ ゴシック" panose="020B0609070205080204" pitchFamily="49" charset="-128"/>
                  <a:ea typeface="ＭＳ ゴシック" panose="020B0609070205080204" pitchFamily="49" charset="-128"/>
                </a:rPr>
                <a:t>セミナーの実施などにより、プレコンセプションケアの周知・啓発を図ります</a:t>
              </a:r>
              <a:r>
                <a:rPr lang="ja-JP" sz="1100" kern="100" dirty="0">
                  <a:effectLst/>
                  <a:latin typeface="ＭＳ ゴシック" panose="020B0609070205080204" pitchFamily="49" charset="-128"/>
                  <a:ea typeface="ＭＳ ゴシック" panose="020B0609070205080204" pitchFamily="49" charset="-128"/>
                </a:rPr>
                <a:t>。</a:t>
              </a:r>
            </a:p>
          </p:txBody>
        </p:sp>
        <p:sp>
          <p:nvSpPr>
            <p:cNvPr id="41" name="AutoShape 8">
              <a:extLst>
                <a:ext uri="{FF2B5EF4-FFF2-40B4-BE49-F238E27FC236}">
                  <a16:creationId xmlns:a16="http://schemas.microsoft.com/office/drawing/2014/main" id="{48B0767A-0A35-4115-91F2-048892F29A9B}"/>
                </a:ext>
              </a:extLst>
            </p:cNvPr>
            <p:cNvSpPr>
              <a:spLocks noChangeArrowheads="1"/>
            </p:cNvSpPr>
            <p:nvPr/>
          </p:nvSpPr>
          <p:spPr bwMode="auto">
            <a:xfrm>
              <a:off x="961" y="-28"/>
              <a:ext cx="1301" cy="208"/>
            </a:xfrm>
            <a:prstGeom prst="horizontalScroll">
              <a:avLst>
                <a:gd name="adj" fmla="val 12500"/>
              </a:avLst>
            </a:prstGeom>
            <a:gradFill rotWithShape="1">
              <a:gsLst>
                <a:gs pos="0">
                  <a:srgbClr val="FFC000"/>
                </a:gs>
                <a:gs pos="50000">
                  <a:srgbClr val="FFFFFF"/>
                </a:gs>
                <a:gs pos="100000">
                  <a:srgbClr val="FFC000"/>
                </a:gs>
              </a:gsLst>
              <a:lin ang="0" scaled="1"/>
            </a:gradFill>
            <a:ln w="9525">
              <a:solidFill>
                <a:srgbClr val="000000"/>
              </a:solidFill>
              <a:round/>
              <a:headEnd/>
              <a:tailEnd/>
            </a:ln>
          </p:spPr>
          <p:txBody>
            <a:bodyPr lIns="74295" tIns="8890" rIns="74295" bIns="8890" anchor="ctr" anchorCtr="0"/>
            <a:lstStyle/>
            <a:p>
              <a:pPr algn="ctr"/>
              <a:r>
                <a:rPr lang="ja-JP" altLang="en-US" sz="1200" b="1"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プレコンセプションケア啓発事業</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sp>
        <p:nvSpPr>
          <p:cNvPr id="9" name="テキスト ボックス 8">
            <a:extLst>
              <a:ext uri="{FF2B5EF4-FFF2-40B4-BE49-F238E27FC236}">
                <a16:creationId xmlns:a16="http://schemas.microsoft.com/office/drawing/2014/main" id="{82A2D4D1-14B2-4D0E-A9F5-B68072BEE7A8}"/>
              </a:ext>
            </a:extLst>
          </p:cNvPr>
          <p:cNvSpPr txBox="1"/>
          <p:nvPr/>
        </p:nvSpPr>
        <p:spPr>
          <a:xfrm>
            <a:off x="5972733" y="3834788"/>
            <a:ext cx="1332000" cy="3693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一次救急医療協力病院</a:t>
            </a:r>
            <a:endParaRPr kumimoji="1" lang="ja-JP" altLang="en-US" sz="900" dirty="0">
              <a:latin typeface="ＭＳ ゴシック" panose="020B0609070205080204" pitchFamily="49" charset="-128"/>
              <a:ea typeface="ＭＳ ゴシック" panose="020B0609070205080204" pitchFamily="49" charset="-128"/>
            </a:endParaRPr>
          </a:p>
        </p:txBody>
      </p:sp>
      <p:sp>
        <p:nvSpPr>
          <p:cNvPr id="42" name="テキスト ボックス 41">
            <a:extLst>
              <a:ext uri="{FF2B5EF4-FFF2-40B4-BE49-F238E27FC236}">
                <a16:creationId xmlns:a16="http://schemas.microsoft.com/office/drawing/2014/main" id="{12198FD7-DF49-4B9E-9DC5-8E7E28D7D7E0}"/>
              </a:ext>
            </a:extLst>
          </p:cNvPr>
          <p:cNvSpPr txBox="1"/>
          <p:nvPr/>
        </p:nvSpPr>
        <p:spPr>
          <a:xfrm>
            <a:off x="3242112" y="6016546"/>
            <a:ext cx="2808000" cy="272190"/>
          </a:xfrm>
          <a:prstGeom prst="rect">
            <a:avLst/>
          </a:prstGeom>
          <a:noFill/>
        </p:spPr>
        <p:txBody>
          <a:bodyPr wrap="square" rtlCol="0">
            <a:spAutoFit/>
          </a:bodyPr>
          <a:lstStyle/>
          <a:p>
            <a:pPr algn="ctr">
              <a:lnSpc>
                <a:spcPts val="1600"/>
              </a:lnSpc>
            </a:pPr>
            <a:r>
              <a:rPr lang="ja-JP" altLang="en-US" sz="1200" b="1" dirty="0">
                <a:latin typeface="ＭＳ ゴシック" panose="020B0609070205080204" pitchFamily="49" charset="-128"/>
                <a:ea typeface="ＭＳ ゴシック" panose="020B0609070205080204" pitchFamily="49" charset="-128"/>
              </a:rPr>
              <a:t>周産期における保健・医療の取組</a:t>
            </a:r>
            <a:endParaRPr lang="en-US" altLang="ja-JP" sz="12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7870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重点施策⑭　子育て世帯の働きやすい労働・職場環境の整備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48944" y="4038349"/>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2187087162"/>
              </p:ext>
            </p:extLst>
          </p:nvPr>
        </p:nvGraphicFramePr>
        <p:xfrm>
          <a:off x="464151" y="4437112"/>
          <a:ext cx="8411142" cy="1110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68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働き方改革関連の啓発セミナー実施回数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35</a:t>
                      </a:r>
                      <a:r>
                        <a:rPr kumimoji="1" lang="ja-JP" altLang="en-US" sz="1000" dirty="0">
                          <a:solidFill>
                            <a:schemeClr val="tx1"/>
                          </a:solidFill>
                          <a:latin typeface="ＭＳ ゴシック" panose="020B0609070205080204" pitchFamily="49" charset="-128"/>
                          <a:ea typeface="ＭＳ ゴシック" panose="020B0609070205080204" pitchFamily="49" charset="-128"/>
                        </a:rPr>
                        <a:t>回（Ｒ５年度）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a:solidFill>
                            <a:schemeClr val="tx1"/>
                          </a:solidFill>
                          <a:latin typeface="ＭＳ ゴシック" panose="020B0609070205080204" pitchFamily="49" charset="-128"/>
                          <a:ea typeface="ＭＳ ゴシック" panose="020B0609070205080204" pitchFamily="49" charset="-128"/>
                        </a:rPr>
                        <a:t>市町村との共催含む</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dirty="0">
                          <a:solidFill>
                            <a:schemeClr val="tx1"/>
                          </a:solidFill>
                          <a:latin typeface="ＭＳ ゴシック" panose="020B0609070205080204" pitchFamily="49" charset="-128"/>
                          <a:ea typeface="ＭＳ ゴシック" panose="020B0609070205080204" pitchFamily="49" charset="-128"/>
                        </a:rPr>
                        <a:t>回（毎年度）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61123"/>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2567850193"/>
              </p:ext>
            </p:extLst>
          </p:nvPr>
        </p:nvGraphicFramePr>
        <p:xfrm>
          <a:off x="402433" y="1079055"/>
          <a:ext cx="8411142" cy="2686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97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仕事と生活の調和の推進、働き方改革の推進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男女がともに能力を発揮しながら活躍でき、仕事と子育てを両立できる職場づくりや、</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多様な働き方の導入</a:t>
                      </a:r>
                      <a:r>
                        <a:rPr kumimoji="1" lang="ja-JP" altLang="en-US" sz="1000" dirty="0">
                          <a:solidFill>
                            <a:schemeClr val="tx1"/>
                          </a:solidFill>
                          <a:latin typeface="ＭＳ ゴシック" panose="020B0609070205080204" pitchFamily="49" charset="-128"/>
                          <a:ea typeface="ＭＳ ゴシック" panose="020B0609070205080204" pitchFamily="49" charset="-128"/>
                        </a:rPr>
                        <a:t>など、</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ライフステージの変化に応じた働き方が可能となるよう、</a:t>
                      </a:r>
                      <a:r>
                        <a:rPr kumimoji="1" lang="ja-JP" altLang="en-US" sz="1000" dirty="0">
                          <a:solidFill>
                            <a:schemeClr val="tx1"/>
                          </a:solidFill>
                          <a:latin typeface="ＭＳ ゴシック" panose="020B0609070205080204" pitchFamily="49" charset="-128"/>
                          <a:ea typeface="ＭＳ ゴシック" panose="020B0609070205080204" pitchFamily="49" charset="-128"/>
                        </a:rPr>
                        <a:t>企業における労働環境改善の取組を支援します。</a:t>
                      </a:r>
                      <a:r>
                        <a:rPr lang="ja-JP" altLang="en-US" sz="1000" kern="0" spc="1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また、</a:t>
                      </a:r>
                      <a:r>
                        <a:rPr lang="ja-JP" altLang="ja-JP" sz="1000" kern="0" spc="1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ワーク・ライフ・バランスを実現するため、</a:t>
                      </a:r>
                      <a:r>
                        <a:rPr lang="ja-JP" altLang="en-US" sz="1000" kern="0" spc="1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推進月間を定めて、セミナーの開催等を通じて機運の醸成を図ります。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37579673"/>
                  </a:ext>
                </a:extLst>
              </a:tr>
              <a:tr h="54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女性活躍の推進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女性への就職支援や相談窓口の設置など女性活躍の推進に取り組みます。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421671756"/>
                  </a:ext>
                </a:extLst>
              </a:tr>
              <a:tr h="90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男性の家事・子育てへの主体的な参画促進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男性の家事・子育てへの組織のトップや管理職の意識改革に加え、就労環境や組織風土の抜本的な見直しにより、それぞれの家庭の事情やニーズに応じて活用できるよう支援します。　</a:t>
                      </a:r>
                    </a:p>
                  </a:txBody>
                  <a:tcPr anchor="ctr"/>
                </a:tc>
                <a:extLst>
                  <a:ext uri="{0D108BD9-81ED-4DB2-BD59-A6C34878D82A}">
                    <a16:rowId xmlns:a16="http://schemas.microsoft.com/office/drawing/2014/main" val="4145199402"/>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30</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554903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460940" cy="707886"/>
          </a:xfrm>
          <a:prstGeom prst="rect">
            <a:avLst/>
          </a:prstGeom>
          <a:noFill/>
        </p:spPr>
        <p:txBody>
          <a:bodyPr wrap="square" rtlCol="0">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400" dirty="0">
                <a:latin typeface="HGP創英角ｺﾞｼｯｸUB" panose="020B0900000000000000" pitchFamily="50" charset="-128"/>
                <a:ea typeface="HGP創英角ｺﾞｼｯｸUB" panose="020B0900000000000000" pitchFamily="50" charset="-128"/>
              </a:rPr>
              <a:t>　</a:t>
            </a:r>
            <a:r>
              <a:rPr kumimoji="1" lang="ja-JP" altLang="en-US"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rPr>
              <a:t>子育てと生計をひとりで担っているひとり親家庭等が、社会を構成する子育て家庭のひとつの家族形態として、自らの力を発揮し安定した生活を営みながら、安心して子どもを育てることのできる社会づくりをめざします。</a:t>
            </a:r>
            <a:endParaRPr kumimoji="1" lang="en-US" altLang="ja-JP" sz="14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cs typeface="+mn-cs"/>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a:t>
            </a:r>
            <a:endParaRPr lang="en-US" altLang="ja-JP" sz="1400" strike="sngStrike" dirty="0">
              <a:highlight>
                <a:srgbClr val="FFFF00"/>
              </a:highlight>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重点施策⑮　ひとり親家庭等への支援の充実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31</a:t>
            </a:fld>
            <a:endParaRPr kumimoji="1" lang="ja-JP" altLang="en-US" dirty="0"/>
          </a:p>
        </p:txBody>
      </p:sp>
      <p:sp>
        <p:nvSpPr>
          <p:cNvPr id="8" name="テキスト ボックス 7">
            <a:extLst>
              <a:ext uri="{FF2B5EF4-FFF2-40B4-BE49-F238E27FC236}">
                <a16:creationId xmlns:a16="http://schemas.microsoft.com/office/drawing/2014/main" id="{E04D1C77-D393-4A8B-8ADF-EEB7BB8DE7F5}"/>
              </a:ext>
            </a:extLst>
          </p:cNvPr>
          <p:cNvSpPr txBox="1"/>
          <p:nvPr/>
        </p:nvSpPr>
        <p:spPr>
          <a:xfrm>
            <a:off x="422412" y="1570424"/>
            <a:ext cx="6768752" cy="479555"/>
          </a:xfrm>
          <a:prstGeom prst="rect">
            <a:avLst/>
          </a:prstGeom>
          <a:noFill/>
        </p:spPr>
        <p:txBody>
          <a:bodyPr wrap="square" rtlCol="0">
            <a:spAutoFit/>
          </a:bodyPr>
          <a:lstStyle/>
          <a:p>
            <a:pPr>
              <a:lnSpc>
                <a:spcPts val="1600"/>
              </a:lnSpc>
            </a:pPr>
            <a:r>
              <a:rPr lang="ja-JP" altLang="en-US" sz="1300" b="1" dirty="0">
                <a:latin typeface="ＭＳ ゴシック" panose="020B0609070205080204" pitchFamily="49" charset="-128"/>
                <a:ea typeface="ＭＳ ゴシック" panose="020B0609070205080204" pitchFamily="49" charset="-128"/>
              </a:rPr>
              <a:t>◆ひとり親家庭等の自立促進に向けて、次の６つの項目を総合的に取り組みます。</a:t>
            </a:r>
            <a:endParaRPr lang="en-US" altLang="ja-JP" sz="1300" b="1" strike="sngStrike" dirty="0">
              <a:latin typeface="ＭＳ ゴシック" panose="020B0609070205080204" pitchFamily="49" charset="-128"/>
              <a:ea typeface="ＭＳ ゴシック" panose="020B0609070205080204" pitchFamily="49" charset="-128"/>
            </a:endParaRPr>
          </a:p>
          <a:p>
            <a:pPr>
              <a:lnSpc>
                <a:spcPts val="1600"/>
              </a:lnSpc>
            </a:pPr>
            <a:r>
              <a:rPr lang="ja-JP" altLang="en-US" sz="1300" b="1" dirty="0">
                <a:latin typeface="ＭＳ ゴシック" panose="020B0609070205080204" pitchFamily="49" charset="-128"/>
                <a:ea typeface="ＭＳ ゴシック" panose="020B0609070205080204" pitchFamily="49" charset="-128"/>
              </a:rPr>
              <a:t>　 </a:t>
            </a:r>
            <a:endParaRPr lang="en-US" altLang="ja-JP" sz="1300" b="1" strike="sngStrike" dirty="0">
              <a:latin typeface="ＭＳ ゴシック" panose="020B0609070205080204" pitchFamily="49" charset="-128"/>
              <a:ea typeface="ＭＳ ゴシック" panose="020B0609070205080204" pitchFamily="49" charset="-128"/>
            </a:endParaRPr>
          </a:p>
        </p:txBody>
      </p:sp>
      <p:sp>
        <p:nvSpPr>
          <p:cNvPr id="15" name="四角形: 角を丸くする 14">
            <a:extLst>
              <a:ext uri="{FF2B5EF4-FFF2-40B4-BE49-F238E27FC236}">
                <a16:creationId xmlns:a16="http://schemas.microsoft.com/office/drawing/2014/main" id="{CCF39447-947B-4CE2-B5BF-89541C6C45B9}"/>
              </a:ext>
            </a:extLst>
          </p:cNvPr>
          <p:cNvSpPr/>
          <p:nvPr/>
        </p:nvSpPr>
        <p:spPr>
          <a:xfrm>
            <a:off x="522000" y="1943395"/>
            <a:ext cx="8100000" cy="756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（１）就業支援</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・母子家庭等就業・自立支援センター事業における就業相談や就業情報提供、生活や養育費等の相談対応、就業支援講習</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会の充実など、就業と生活支援を組み合わせたワンストップによる支援を軸としながら、民間事業主等への働きかけや</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表彰制度の推進による環境の整備などを、関係機関や関係事業との連携のもと総合的な取組として推進していきます。</a:t>
            </a:r>
          </a:p>
        </p:txBody>
      </p:sp>
      <p:sp>
        <p:nvSpPr>
          <p:cNvPr id="16" name="四角形: 角を丸くする 15">
            <a:extLst>
              <a:ext uri="{FF2B5EF4-FFF2-40B4-BE49-F238E27FC236}">
                <a16:creationId xmlns:a16="http://schemas.microsoft.com/office/drawing/2014/main" id="{67CE281F-3A5C-41AD-A39A-472603CE75E6}"/>
              </a:ext>
            </a:extLst>
          </p:cNvPr>
          <p:cNvSpPr/>
          <p:nvPr/>
        </p:nvSpPr>
        <p:spPr>
          <a:xfrm>
            <a:off x="522000" y="2764431"/>
            <a:ext cx="8100000" cy="9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（２）子育てをはじめとした生活面への支援</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・ひとり親家庭が安心して、子育てを行いながら、就業及び就業に向けた職業訓練を受けることができるよう、市町村と</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の連携のもと、子どもの貧困対策の観点も踏まえながら、保育所への優先入所、多様な保育、子育て支援サービスの提</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供、放課後児童健全育成事業（放課後児童クラブ）の充実、公営住宅の優先入居の推進など生活面への支援に取り組み</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ます。</a:t>
            </a:r>
          </a:p>
        </p:txBody>
      </p:sp>
      <p:sp>
        <p:nvSpPr>
          <p:cNvPr id="17" name="四角形: 角を丸くする 16">
            <a:extLst>
              <a:ext uri="{FF2B5EF4-FFF2-40B4-BE49-F238E27FC236}">
                <a16:creationId xmlns:a16="http://schemas.microsoft.com/office/drawing/2014/main" id="{59B8E806-ABD4-414D-A980-72F9B21CF0EC}"/>
              </a:ext>
            </a:extLst>
          </p:cNvPr>
          <p:cNvSpPr/>
          <p:nvPr/>
        </p:nvSpPr>
        <p:spPr>
          <a:xfrm>
            <a:off x="522000" y="3729467"/>
            <a:ext cx="8100000" cy="61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３</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）共同養育の取組</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・子どもの福祉の観点から、離婚後も父母が共同して子どもを養育する環境が推進されるよう、親子交流や養育費に関す</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る啓発や相談体制の整備に取り組むとともに、親子交流支援や養育費の取り決めや受給促進を行います。</a:t>
            </a:r>
          </a:p>
        </p:txBody>
      </p:sp>
      <p:sp>
        <p:nvSpPr>
          <p:cNvPr id="18" name="四角形: 角を丸くする 17">
            <a:extLst>
              <a:ext uri="{FF2B5EF4-FFF2-40B4-BE49-F238E27FC236}">
                <a16:creationId xmlns:a16="http://schemas.microsoft.com/office/drawing/2014/main" id="{2E6E622A-485A-4241-A20A-CB0E0BE01E97}"/>
              </a:ext>
            </a:extLst>
          </p:cNvPr>
          <p:cNvSpPr/>
          <p:nvPr/>
        </p:nvSpPr>
        <p:spPr>
          <a:xfrm>
            <a:off x="522000" y="4406503"/>
            <a:ext cx="8100000" cy="61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（４）経済的支援</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・母子・父子・寡婦福祉資金貸付金や児童扶養手当制度等に関して、さまざまな場面での情報提供に努めるほか、関係職</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員に対する研修等の実施により、他の支援制度との連携も含めた円滑な貸付・給付事務等を実施します。</a:t>
            </a:r>
          </a:p>
        </p:txBody>
      </p:sp>
      <p:sp>
        <p:nvSpPr>
          <p:cNvPr id="19" name="四角形: 角を丸くする 18">
            <a:extLst>
              <a:ext uri="{FF2B5EF4-FFF2-40B4-BE49-F238E27FC236}">
                <a16:creationId xmlns:a16="http://schemas.microsoft.com/office/drawing/2014/main" id="{D74361CC-3210-409F-A1F5-FA6079DD23E3}"/>
              </a:ext>
            </a:extLst>
          </p:cNvPr>
          <p:cNvSpPr/>
          <p:nvPr/>
        </p:nvSpPr>
        <p:spPr>
          <a:xfrm>
            <a:off x="522000" y="5083539"/>
            <a:ext cx="8100000" cy="756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1"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５</a:t>
            </a: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）相談機能の充実</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・ひとり親家庭の親等の子育てをはじめとした生活面や就業等に関するさまざまな悩みについて、身近なところにおいて</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相談を受け、支援策等に関する情報を提供するとともに、支援機関等の連携により、適切な支援につなげる相談機能の</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充実等を図ります。</a:t>
            </a:r>
          </a:p>
        </p:txBody>
      </p:sp>
      <p:sp>
        <p:nvSpPr>
          <p:cNvPr id="20" name="四角形: 角を丸くする 19">
            <a:extLst>
              <a:ext uri="{FF2B5EF4-FFF2-40B4-BE49-F238E27FC236}">
                <a16:creationId xmlns:a16="http://schemas.microsoft.com/office/drawing/2014/main" id="{98A167AE-D5FA-4879-B444-35416A93F299}"/>
              </a:ext>
            </a:extLst>
          </p:cNvPr>
          <p:cNvSpPr/>
          <p:nvPr/>
        </p:nvSpPr>
        <p:spPr>
          <a:xfrm>
            <a:off x="522000" y="5904574"/>
            <a:ext cx="8100000" cy="756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13970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（６）人権尊重の社会づくり</a:t>
            </a: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・ひとり親家庭等が生活を送る上で、個人として尊重され、自己実現を図ることができる社会を築くため、総合的な施</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策推進に努めるとともに、ひとり親家庭等が不当な差別や偏見により人権侵害されることのないよう、あらゆる人権が</a:t>
            </a:r>
            <a:endParaRPr kumimoji="1" lang="en-US" altLang="ja-JP"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just" defTabSz="914400" rtl="0" eaLnBrk="1" fontAlgn="auto" latinLnBrk="0" hangingPunct="1">
              <a:lnSpc>
                <a:spcPct val="100000"/>
              </a:lnSpc>
              <a:spcBef>
                <a:spcPts val="0"/>
              </a:spcBef>
              <a:spcAft>
                <a:spcPts val="0"/>
              </a:spcAft>
              <a:buClrTx/>
              <a:buSzTx/>
              <a:buFontTx/>
              <a:buNone/>
              <a:tabLst/>
              <a:defRPr/>
            </a:pPr>
            <a:r>
              <a:rPr kumimoji="1"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尊重される社会の実現をめざし、人権啓発の取組を進めます。</a:t>
            </a:r>
          </a:p>
        </p:txBody>
      </p:sp>
    </p:spTree>
    <p:extLst>
      <p:ext uri="{BB962C8B-B14F-4D97-AF65-F5344CB8AC3E}">
        <p14:creationId xmlns:p14="http://schemas.microsoft.com/office/powerpoint/2010/main" val="1758093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05CBDF1-06B6-49B1-94E9-CC1FCB0F0818}"/>
              </a:ext>
            </a:extLst>
          </p:cNvPr>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
        <p:nvSpPr>
          <p:cNvPr id="6" name="テキスト ボックス 5">
            <a:extLst>
              <a:ext uri="{FF2B5EF4-FFF2-40B4-BE49-F238E27FC236}">
                <a16:creationId xmlns:a16="http://schemas.microsoft.com/office/drawing/2014/main" id="{9589054D-DD3F-4C2E-8194-7EDD121E8C3D}"/>
              </a:ext>
            </a:extLst>
          </p:cNvPr>
          <p:cNvSpPr txBox="1"/>
          <p:nvPr/>
        </p:nvSpPr>
        <p:spPr>
          <a:xfrm>
            <a:off x="323528" y="719601"/>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890D0257-294A-40F3-A260-6F76C71B714E}"/>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11" name="カギ線コネクタ 14">
            <a:extLst>
              <a:ext uri="{FF2B5EF4-FFF2-40B4-BE49-F238E27FC236}">
                <a16:creationId xmlns:a16="http://schemas.microsoft.com/office/drawing/2014/main" id="{0F486525-F5D9-4E14-94DD-C41F87C99E98}"/>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B2D9AB4B-EDAC-4DDE-A71F-0131D934B464}"/>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重点施策⑮　ひとり親家庭等への支援の充実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13" name="表 2">
            <a:extLst>
              <a:ext uri="{FF2B5EF4-FFF2-40B4-BE49-F238E27FC236}">
                <a16:creationId xmlns:a16="http://schemas.microsoft.com/office/drawing/2014/main" id="{59CDF4F6-4BAD-4CFC-9AB6-7AF39BC54FD3}"/>
              </a:ext>
            </a:extLst>
          </p:cNvPr>
          <p:cNvGraphicFramePr>
            <a:graphicFrameLocks noGrp="1"/>
          </p:cNvGraphicFramePr>
          <p:nvPr>
            <p:extLst>
              <p:ext uri="{D42A27DB-BD31-4B8C-83A1-F6EECF244321}">
                <p14:modId xmlns:p14="http://schemas.microsoft.com/office/powerpoint/2010/main" val="3582803698"/>
              </p:ext>
            </p:extLst>
          </p:nvPr>
        </p:nvGraphicFramePr>
        <p:xfrm>
          <a:off x="323528" y="1105066"/>
          <a:ext cx="8411142" cy="3874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900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ひとり親家庭等の自立促進</a:t>
                      </a:r>
                    </a:p>
                  </a:txBody>
                  <a:tcPr anchor="ct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継続的な就業支援、子育てを始めとした生活面への支援、経済的支援を行うとともに、ひとり親になったときにできるだけ早期の段階から相談・支援できるような体制の整備に取り組みます。</a:t>
                      </a:r>
                      <a:endParaRPr kumimoji="1" lang="ja-JP" altLang="en-US" sz="1000" strike="sngStrike" dirty="0">
                        <a:solidFill>
                          <a:srgbClr val="0070C0"/>
                        </a:solidFill>
                        <a:highlight>
                          <a:srgbClr val="FFFF00"/>
                        </a:highlight>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237579673"/>
                  </a:ext>
                </a:extLst>
              </a:tr>
              <a:tr h="900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親子交流の促進</a:t>
                      </a:r>
                    </a:p>
                  </a:txBody>
                  <a:tcPr anchor="ctr">
                    <a:solidFill>
                      <a:srgbClr val="E9EDF4"/>
                    </a:solidFill>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個別の事情に配慮しつつ、相談体制や情報発信の充実、市町村や親子交流を支援する</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専門機関等との連携を深めながら、円滑な実施に必要な取組を進めます。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30004389"/>
                  </a:ext>
                </a:extLst>
              </a:tr>
              <a:tr h="900000">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養育費確保への支援</a:t>
                      </a:r>
                    </a:p>
                  </a:txBody>
                  <a:tcPr anchor="ct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離婚前後の父母等に対する講座による普及啓発や相談支援、公正証書作成等の費用補助の養育費確保に向けた取組を推進します。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346948882"/>
                  </a:ext>
                </a:extLst>
              </a:tr>
              <a:tr h="90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共同養育に関する普及啓発</a:t>
                      </a:r>
                    </a:p>
                  </a:txBody>
                  <a:tcPr anchor="ct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市町村の職員に対して、共同養育に関する研修を実施するなど普及啓発に取り組みます。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592866689"/>
                  </a:ext>
                </a:extLst>
              </a:tr>
            </a:tbl>
          </a:graphicData>
        </a:graphic>
      </p:graphicFrame>
    </p:spTree>
    <p:extLst>
      <p:ext uri="{BB962C8B-B14F-4D97-AF65-F5344CB8AC3E}">
        <p14:creationId xmlns:p14="http://schemas.microsoft.com/office/powerpoint/2010/main" val="1059169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94855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重点施策⑮　ひとり親家庭等への支援の充実</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75184" y="706259"/>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508425884"/>
              </p:ext>
            </p:extLst>
          </p:nvPr>
        </p:nvGraphicFramePr>
        <p:xfrm>
          <a:off x="366429" y="1095170"/>
          <a:ext cx="8411142" cy="526800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大阪府母子家庭等就業・自立支援センターにおける就職者のうち常用の割合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37</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50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4352542"/>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就業支援講習会受講者の資格取得率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44.1</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50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3094992"/>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大阪府母子家庭等就業・自立支援センターへの求人件数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68</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005894"/>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子育てハートフル企業顕彰受賞企業等数</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（府内全域）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２社（Ｒ５年度）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６社（Ｒ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476773"/>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ひとり親家庭の低所得や貧困世帯の子どもへの学習支援を実施する市町村数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27</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政令・中核市を除く府内全</a:t>
                      </a:r>
                      <a:r>
                        <a:rPr kumimoji="1" lang="en-US" altLang="ja-JP" sz="1000" dirty="0">
                          <a:solidFill>
                            <a:schemeClr val="tx1"/>
                          </a:solidFill>
                          <a:latin typeface="ＭＳ ゴシック" panose="020B0609070205080204" pitchFamily="49" charset="-128"/>
                          <a:ea typeface="ＭＳ ゴシック" panose="020B0609070205080204" pitchFamily="49" charset="-128"/>
                        </a:rPr>
                        <a:t>34</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1782360"/>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子ども輝く未来基金を活用したひとり親家庭への生活支援等の実施件数</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1,492</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ＭＳ ゴシック" panose="020B0609070205080204" pitchFamily="49" charset="-128"/>
                          <a:ea typeface="ＭＳ ゴシック" panose="020B0609070205080204" pitchFamily="49" charset="-128"/>
                        </a:rPr>
                        <a:t>Ｒ５年度より増加（</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1653940"/>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大阪府離婚前後の親支援講座の受講者数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49</a:t>
                      </a:r>
                      <a:r>
                        <a:rPr kumimoji="1" lang="ja-JP" altLang="en-US" sz="1000" dirty="0">
                          <a:solidFill>
                            <a:schemeClr val="tx1"/>
                          </a:solidFill>
                          <a:latin typeface="ＭＳ ゴシック" panose="020B0609070205080204" pitchFamily="49" charset="-128"/>
                          <a:ea typeface="ＭＳ ゴシック" panose="020B0609070205080204" pitchFamily="49" charset="-128"/>
                        </a:rPr>
                        <a:t>名（Ｒ５年度）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140</a:t>
                      </a:r>
                      <a:r>
                        <a:rPr kumimoji="1" lang="ja-JP" altLang="en-US" sz="1000" dirty="0">
                          <a:solidFill>
                            <a:schemeClr val="tx1"/>
                          </a:solidFill>
                          <a:latin typeface="ＭＳ ゴシック" panose="020B0609070205080204" pitchFamily="49" charset="-128"/>
                          <a:ea typeface="ＭＳ ゴシック" panose="020B0609070205080204" pitchFamily="49" charset="-128"/>
                        </a:rPr>
                        <a:t>名以上（Ｒ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3853575"/>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ひとり親家庭の親子交流の実施状況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p>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（参考指標：府立母子・父子福祉センターにおける親子交流相談件数）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ゴシック" panose="020B0609070205080204" pitchFamily="49" charset="-128"/>
                          <a:ea typeface="ＭＳ ゴシック" panose="020B0609070205080204" pitchFamily="49" charset="-128"/>
                        </a:rPr>
                        <a:t>母子世帯 </a:t>
                      </a:r>
                      <a:r>
                        <a:rPr kumimoji="1" lang="en-US" altLang="ja-JP" sz="1000" dirty="0">
                          <a:solidFill>
                            <a:schemeClr val="tx1"/>
                          </a:solidFill>
                          <a:latin typeface="ＭＳ ゴシック" panose="020B0609070205080204" pitchFamily="49" charset="-128"/>
                          <a:ea typeface="ＭＳ ゴシック" panose="020B0609070205080204" pitchFamily="49" charset="-128"/>
                        </a:rPr>
                        <a:t>29.7</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900" dirty="0">
                          <a:solidFill>
                            <a:schemeClr val="tx1"/>
                          </a:solidFill>
                          <a:latin typeface="ＭＳ ゴシック" panose="020B0609070205080204" pitchFamily="49" charset="-128"/>
                          <a:ea typeface="ＭＳ ゴシック" panose="020B0609070205080204" pitchFamily="49" charset="-128"/>
                        </a:rPr>
                        <a:t>父子世帯 </a:t>
                      </a:r>
                      <a:r>
                        <a:rPr kumimoji="1" lang="en-US" altLang="ja-JP" sz="1000" dirty="0">
                          <a:solidFill>
                            <a:schemeClr val="tx1"/>
                          </a:solidFill>
                          <a:latin typeface="ＭＳ ゴシック" panose="020B0609070205080204" pitchFamily="49" charset="-128"/>
                          <a:ea typeface="ＭＳ ゴシック" panose="020B0609070205080204" pitchFamily="49" charset="-128"/>
                        </a:rPr>
                        <a:t>41.7%</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64</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60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252536"/>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母子家庭の養育費の受給率　</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（参考指標：養育費確保に関する取組を実施）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32.3</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31</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40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（政令・中核市を除く府内全</a:t>
                      </a:r>
                      <a:r>
                        <a:rPr kumimoji="1" lang="en-US" altLang="ja-JP" sz="1000" dirty="0">
                          <a:solidFill>
                            <a:schemeClr val="tx1"/>
                          </a:solidFill>
                          <a:latin typeface="ＭＳ ゴシック" panose="020B0609070205080204" pitchFamily="49" charset="-128"/>
                          <a:ea typeface="ＭＳ ゴシック" panose="020B0609070205080204" pitchFamily="49" charset="-128"/>
                        </a:rPr>
                        <a:t>34</a:t>
                      </a: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9369045"/>
                  </a:ext>
                </a:extLst>
              </a:tr>
              <a:tr h="468000">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府立母子・父子福祉センターにおける相談件数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2,806</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en-US" altLang="ja-JP" sz="1000" dirty="0">
                          <a:solidFill>
                            <a:schemeClr val="tx1"/>
                          </a:solidFill>
                          <a:latin typeface="ＭＳ ゴシック" panose="020B0609070205080204" pitchFamily="49" charset="-128"/>
                          <a:ea typeface="ＭＳ ゴシック" panose="020B0609070205080204" pitchFamily="49" charset="-128"/>
                        </a:rPr>
                        <a:t>3,000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件以上（Ｒ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5436867"/>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33</a:t>
            </a:fld>
            <a:endParaRPr kumimoji="1" lang="ja-JP" altLang="en-US" dirty="0"/>
          </a:p>
        </p:txBody>
      </p:sp>
      <p:sp>
        <p:nvSpPr>
          <p:cNvPr id="12" name="テキスト ボックス 11">
            <a:extLst>
              <a:ext uri="{FF2B5EF4-FFF2-40B4-BE49-F238E27FC236}">
                <a16:creationId xmlns:a16="http://schemas.microsoft.com/office/drawing/2014/main" id="{2BEF18D2-CAAC-4D12-ADF1-9081DB43CE50}"/>
              </a:ext>
            </a:extLst>
          </p:cNvPr>
          <p:cNvSpPr txBox="1"/>
          <p:nvPr/>
        </p:nvSpPr>
        <p:spPr>
          <a:xfrm>
            <a:off x="467544" y="6420851"/>
            <a:ext cx="2709548" cy="246221"/>
          </a:xfrm>
          <a:prstGeom prst="rect">
            <a:avLst/>
          </a:prstGeom>
          <a:noFill/>
        </p:spPr>
        <p:txBody>
          <a:bodyPr wrap="square" rtlCol="0">
            <a:spAutoFit/>
          </a:bodyPr>
          <a:lstStyle/>
          <a:p>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の項目の対象は、政令・中核市を除く。</a:t>
            </a:r>
          </a:p>
        </p:txBody>
      </p:sp>
    </p:spTree>
    <p:extLst>
      <p:ext uri="{BB962C8B-B14F-4D97-AF65-F5344CB8AC3E}">
        <p14:creationId xmlns:p14="http://schemas.microsoft.com/office/powerpoint/2010/main" val="154213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重点施策①　安心して子どもを生み育てることができる環境の整備</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60416" y="3210784"/>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1288599713"/>
              </p:ext>
            </p:extLst>
          </p:nvPr>
        </p:nvGraphicFramePr>
        <p:xfrm>
          <a:off x="402433" y="3603963"/>
          <a:ext cx="8460000" cy="3032760"/>
        </p:xfrm>
        <a:graphic>
          <a:graphicData uri="http://schemas.openxmlformats.org/drawingml/2006/table">
            <a:tbl>
              <a:tblPr firstRow="1" bandRow="1">
                <a:tableStyleId>{2D5ABB26-0587-4C30-8999-92F81FD0307C}</a:tableStyleId>
              </a:tblPr>
              <a:tblGrid>
                <a:gridCol w="2988000">
                  <a:extLst>
                    <a:ext uri="{9D8B030D-6E8A-4147-A177-3AD203B41FA5}">
                      <a16:colId xmlns:a16="http://schemas.microsoft.com/office/drawing/2014/main" val="801192249"/>
                    </a:ext>
                  </a:extLst>
                </a:gridCol>
                <a:gridCol w="3132000">
                  <a:extLst>
                    <a:ext uri="{9D8B030D-6E8A-4147-A177-3AD203B41FA5}">
                      <a16:colId xmlns:a16="http://schemas.microsoft.com/office/drawing/2014/main" val="2496053300"/>
                    </a:ext>
                  </a:extLst>
                </a:gridCol>
                <a:gridCol w="2340000">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19812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地域の拠点となる医療機関の確保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50" dirty="0">
                          <a:solidFill>
                            <a:schemeClr val="tx1"/>
                          </a:solidFill>
                          <a:latin typeface="ＭＳ ゴシック" panose="020B0609070205080204" pitchFamily="49" charset="-128"/>
                          <a:ea typeface="ＭＳ ゴシック" panose="020B0609070205080204" pitchFamily="49" charset="-128"/>
                        </a:rPr>
                        <a:t>総合・地域周産期医療センター：</a:t>
                      </a:r>
                      <a:r>
                        <a:rPr kumimoji="1" lang="en-US" altLang="ja-JP" sz="950" dirty="0">
                          <a:solidFill>
                            <a:schemeClr val="tx1"/>
                          </a:solidFill>
                          <a:latin typeface="ＭＳ ゴシック" panose="020B0609070205080204" pitchFamily="49" charset="-128"/>
                          <a:ea typeface="ＭＳ ゴシック" panose="020B0609070205080204" pitchFamily="49" charset="-128"/>
                        </a:rPr>
                        <a:t>23</a:t>
                      </a:r>
                      <a:r>
                        <a:rPr kumimoji="1" lang="ja-JP" altLang="en-US" sz="950" dirty="0">
                          <a:solidFill>
                            <a:schemeClr val="tx1"/>
                          </a:solidFill>
                          <a:latin typeface="ＭＳ ゴシック" panose="020B0609070205080204" pitchFamily="49" charset="-128"/>
                          <a:ea typeface="ＭＳ ゴシック" panose="020B0609070205080204" pitchFamily="49" charset="-128"/>
                        </a:rPr>
                        <a:t>か所（Ｒ６当初）</a:t>
                      </a:r>
                      <a:endParaRPr kumimoji="1" lang="en-US" altLang="ja-JP" sz="95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950" dirty="0">
                          <a:solidFill>
                            <a:schemeClr val="tx1"/>
                          </a:solidFill>
                          <a:latin typeface="ＭＳ ゴシック" panose="020B0609070205080204" pitchFamily="49" charset="-128"/>
                          <a:ea typeface="ＭＳ ゴシック" panose="020B0609070205080204" pitchFamily="49" charset="-128"/>
                        </a:rPr>
                        <a:t>小児中核・地域医療センター：</a:t>
                      </a:r>
                      <a:r>
                        <a:rPr kumimoji="1" lang="en-US" altLang="ja-JP" sz="950" dirty="0">
                          <a:solidFill>
                            <a:schemeClr val="tx1"/>
                          </a:solidFill>
                          <a:latin typeface="ＭＳ ゴシック" panose="020B0609070205080204" pitchFamily="49" charset="-128"/>
                          <a:ea typeface="ＭＳ ゴシック" panose="020B0609070205080204" pitchFamily="49" charset="-128"/>
                        </a:rPr>
                        <a:t>28</a:t>
                      </a:r>
                      <a:r>
                        <a:rPr kumimoji="1" lang="ja-JP" altLang="en-US" sz="950" dirty="0">
                          <a:solidFill>
                            <a:schemeClr val="tx1"/>
                          </a:solidFill>
                          <a:latin typeface="ＭＳ ゴシック" panose="020B0609070205080204" pitchFamily="49" charset="-128"/>
                          <a:ea typeface="ＭＳ ゴシック" panose="020B0609070205080204" pitchFamily="49" charset="-128"/>
                        </a:rPr>
                        <a:t>か所（Ｒ６当初）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引き続き確保（Ｒ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「にんしんＳＯＳ」相談対応件数（実数・延数）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実数：</a:t>
                      </a:r>
                      <a:r>
                        <a:rPr kumimoji="1" lang="en-US" altLang="ja-JP" sz="1000" dirty="0">
                          <a:solidFill>
                            <a:schemeClr val="tx1"/>
                          </a:solidFill>
                          <a:latin typeface="ＭＳ ゴシック" panose="020B0609070205080204" pitchFamily="49" charset="-128"/>
                          <a:ea typeface="ＭＳ ゴシック" panose="020B0609070205080204" pitchFamily="49" charset="-128"/>
                        </a:rPr>
                        <a:t>829</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件、延数：</a:t>
                      </a:r>
                      <a:r>
                        <a:rPr kumimoji="1" lang="en-US" altLang="ja-JP" sz="1000" dirty="0">
                          <a:solidFill>
                            <a:schemeClr val="tx1"/>
                          </a:solidFill>
                          <a:latin typeface="ＭＳ ゴシック" panose="020B0609070205080204" pitchFamily="49" charset="-128"/>
                          <a:ea typeface="ＭＳ ゴシック" panose="020B0609070205080204" pitchFamily="49" charset="-128"/>
                        </a:rPr>
                        <a:t>1,298</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引き続き対応</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28247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救急隊からの依頼による当番病院での未受診妊婦等受入件数</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1,227</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引き続き受入（Ｒ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3506691"/>
                  </a:ext>
                </a:extLst>
              </a:tr>
              <a:tr h="19812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カラダと性の相談室におけるチャット相談件数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136</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件（</a:t>
                      </a: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R5</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引き続き実施</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年度）</a:t>
                      </a:r>
                      <a:endPar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90456"/>
                  </a:ext>
                </a:extLst>
              </a:tr>
              <a:tr h="19812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この地域で子育てをしたいと思う親の割合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94.1</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Ｒ３年度より増加（Ｒ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31092"/>
                  </a:ext>
                </a:extLst>
              </a:tr>
              <a:tr h="19812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ゆったりとした気分で子どもと過ごせる時間が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ある保護者の割合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３・４か月児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88.3</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１歳６か月児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80.9</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３歳児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75.3</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Ｒ３年度より増加（Ｒ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119539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乳幼児期に体罰や暴言、ネグレクト等によらない子育てをしている親の割合</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３・４か月児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95.5</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１歳６か月児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89.3</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３歳児　</a:t>
                      </a:r>
                      <a:r>
                        <a:rPr kumimoji="1" lang="en-US" altLang="ja-JP" sz="1000" dirty="0">
                          <a:solidFill>
                            <a:schemeClr val="tx1"/>
                          </a:solidFill>
                          <a:latin typeface="ＭＳ ゴシック" panose="020B0609070205080204" pitchFamily="49" charset="-128"/>
                          <a:ea typeface="ＭＳ ゴシック" panose="020B0609070205080204" pitchFamily="49" charset="-128"/>
                        </a:rPr>
                        <a:t>73.2</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Ｒ３年度より増加（Ｒ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5137515"/>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1626816226"/>
              </p:ext>
            </p:extLst>
          </p:nvPr>
        </p:nvGraphicFramePr>
        <p:xfrm>
          <a:off x="402433" y="1094269"/>
          <a:ext cx="8411142" cy="206189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周産期医療・小児医療等の体制整備</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安心して子どもを生み育てることができる周産期医療・小児医療等の体制整備に取り組みます。</a:t>
                      </a:r>
                    </a:p>
                  </a:txBody>
                  <a:tcPr anchor="ctr"/>
                </a:tc>
                <a:extLst>
                  <a:ext uri="{0D108BD9-81ED-4DB2-BD59-A6C34878D82A}">
                    <a16:rowId xmlns:a16="http://schemas.microsoft.com/office/drawing/2014/main" val="2237579673"/>
                  </a:ext>
                </a:extLst>
              </a:tr>
              <a:tr h="44645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不妊・不育、予期せぬ妊娠、性に関する相談支援、プレコンセプションケアの推進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不妊・不育治療、予期せぬ妊娠や性に関する相談支援とともに、性や妊娠・出産に関する正しい知識の普及・啓発などのプレコンセプションケアの推進に取り組みます。</a:t>
                      </a:r>
                    </a:p>
                  </a:txBody>
                  <a:tcPr anchor="ctr"/>
                </a:tc>
                <a:extLst>
                  <a:ext uri="{0D108BD9-81ED-4DB2-BD59-A6C34878D82A}">
                    <a16:rowId xmlns:a16="http://schemas.microsoft.com/office/drawing/2014/main" val="3327138834"/>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妊産婦等への保健施策の推進</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妊産婦健康診査や伴走型相談支援をはじめ、家族も含めた産前・産後サポート事業や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産後ケア事業等を通じて、妊娠期から子育て期にわたる切れ目のない支援体制の構築に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取り組みます。</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762199351"/>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乳幼児期における保健施策の推進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新生児マススクリーニング検査や乳幼児健診の充実により、疾患や障がいの早期発見・早期治療につなげる支援体制整備に取り組みます。</a:t>
                      </a:r>
                    </a:p>
                  </a:txBody>
                  <a:tcPr anchor="ctr"/>
                </a:tc>
                <a:extLst>
                  <a:ext uri="{0D108BD9-81ED-4DB2-BD59-A6C34878D82A}">
                    <a16:rowId xmlns:a16="http://schemas.microsoft.com/office/drawing/2014/main" val="178711208"/>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4</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44190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94400" y="1070107"/>
            <a:ext cx="8460000" cy="1323439"/>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○幼児期の教育・保育は、生涯にわたる人格形成の基礎を培う重要なものであり、全ての子どもが格差なく</a:t>
            </a:r>
            <a:br>
              <a:rPr lang="en-US" altLang="ja-JP" sz="1400" dirty="0">
                <a:latin typeface="HGP創英角ｺﾞｼｯｸUB" panose="020B0900000000000000" pitchFamily="50" charset="-128"/>
                <a:ea typeface="HGP創英角ｺﾞｼｯｸUB" panose="020B0900000000000000" pitchFamily="50" charset="-128"/>
              </a:rPr>
            </a:br>
            <a:r>
              <a:rPr lang="ja-JP" altLang="en-US" sz="1400" dirty="0">
                <a:latin typeface="HGP創英角ｺﾞｼｯｸUB" panose="020B0900000000000000" pitchFamily="50" charset="-128"/>
                <a:ea typeface="HGP創英角ｺﾞｼｯｸUB" panose="020B0900000000000000" pitchFamily="50" charset="-128"/>
              </a:rPr>
              <a:t>　質の高い学びへつながることができるよう体制をつくります。</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○幼児教育・保育の質の向上などの受け皿整備、必要に応じた認定こども園等への円滑な移行の支援、</a:t>
            </a:r>
            <a:br>
              <a:rPr lang="en-US" altLang="ja-JP" sz="1400" dirty="0">
                <a:latin typeface="HGP創英角ｺﾞｼｯｸUB" panose="020B0900000000000000" pitchFamily="50" charset="-128"/>
                <a:ea typeface="HGP創英角ｺﾞｼｯｸUB" panose="020B0900000000000000" pitchFamily="50" charset="-128"/>
              </a:rPr>
            </a:br>
            <a:r>
              <a:rPr lang="ja-JP" altLang="en-US" sz="1400" dirty="0">
                <a:latin typeface="HGP創英角ｺﾞｼｯｸUB" panose="020B0900000000000000" pitchFamily="50" charset="-128"/>
                <a:ea typeface="HGP創英角ｺﾞｼｯｸUB" panose="020B0900000000000000" pitchFamily="50" charset="-128"/>
              </a:rPr>
              <a:t>　保育　士等の確保に取り組み、子どもが病気のとき、一時的に保育が必要なとき、医療的ケア児など特別な</a:t>
            </a:r>
            <a:br>
              <a:rPr lang="en-US" altLang="ja-JP" sz="1400" dirty="0">
                <a:latin typeface="HGP創英角ｺﾞｼｯｸUB" panose="020B0900000000000000" pitchFamily="50" charset="-128"/>
                <a:ea typeface="HGP創英角ｺﾞｼｯｸUB" panose="020B0900000000000000" pitchFamily="50" charset="-128"/>
              </a:rPr>
            </a:br>
            <a:r>
              <a:rPr lang="ja-JP" altLang="en-US" sz="1400" dirty="0">
                <a:latin typeface="HGP創英角ｺﾞｼｯｸUB" panose="020B0900000000000000" pitchFamily="50" charset="-128"/>
                <a:ea typeface="HGP創英角ｺﾞｼｯｸUB" panose="020B0900000000000000" pitchFamily="50" charset="-128"/>
              </a:rPr>
              <a:t>　配慮を必要とする子どもなど、多様なニーズへ対応するとともに、保育所等に通っていない子どもも含め、</a:t>
            </a:r>
            <a:br>
              <a:rPr lang="en-US" altLang="ja-JP" sz="1400" dirty="0">
                <a:latin typeface="HGP創英角ｺﾞｼｯｸUB" panose="020B0900000000000000" pitchFamily="50" charset="-128"/>
                <a:ea typeface="HGP創英角ｺﾞｼｯｸUB" panose="020B0900000000000000" pitchFamily="50" charset="-128"/>
              </a:rPr>
            </a:br>
            <a:r>
              <a:rPr lang="ja-JP" altLang="en-US" sz="1400" dirty="0">
                <a:latin typeface="HGP創英角ｺﾞｼｯｸUB" panose="020B0900000000000000" pitchFamily="50" charset="-128"/>
                <a:ea typeface="HGP創英角ｺﾞｼｯｸUB" panose="020B0900000000000000" pitchFamily="50" charset="-128"/>
              </a:rPr>
              <a:t>　全ての子どもの育ちを支える良質な成育環境をつくります。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641876" cy="646331"/>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重点施策②　幼児教育・保育内容の充実と教育・保育を支える人材の確保・資質の向上</a:t>
            </a:r>
          </a:p>
          <a:p>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5</a:t>
            </a:fld>
            <a:endParaRPr kumimoji="1" lang="ja-JP" altLang="en-US" dirty="0"/>
          </a:p>
        </p:txBody>
      </p:sp>
      <p:graphicFrame>
        <p:nvGraphicFramePr>
          <p:cNvPr id="14" name="図表 13">
            <a:extLst>
              <a:ext uri="{FF2B5EF4-FFF2-40B4-BE49-F238E27FC236}">
                <a16:creationId xmlns:a16="http://schemas.microsoft.com/office/drawing/2014/main" id="{E4A3DDE2-E9FF-4770-9127-D50D1E048BB9}"/>
              </a:ext>
            </a:extLst>
          </p:cNvPr>
          <p:cNvGraphicFramePr/>
          <p:nvPr>
            <p:extLst>
              <p:ext uri="{D42A27DB-BD31-4B8C-83A1-F6EECF244321}">
                <p14:modId xmlns:p14="http://schemas.microsoft.com/office/powerpoint/2010/main" val="2863818643"/>
              </p:ext>
            </p:extLst>
          </p:nvPr>
        </p:nvGraphicFramePr>
        <p:xfrm>
          <a:off x="811585" y="2753946"/>
          <a:ext cx="2614425" cy="18566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直線コネクタ 16">
            <a:extLst>
              <a:ext uri="{FF2B5EF4-FFF2-40B4-BE49-F238E27FC236}">
                <a16:creationId xmlns:a16="http://schemas.microsoft.com/office/drawing/2014/main" id="{D70B7B56-4D51-4C39-8651-E57236A4C677}"/>
              </a:ext>
            </a:extLst>
          </p:cNvPr>
          <p:cNvCxnSpPr>
            <a:cxnSpLocks/>
          </p:cNvCxnSpPr>
          <p:nvPr/>
        </p:nvCxnSpPr>
        <p:spPr>
          <a:xfrm flipV="1">
            <a:off x="1747690" y="4205207"/>
            <a:ext cx="1757218" cy="131760"/>
          </a:xfrm>
          <a:prstGeom prst="line">
            <a:avLst/>
          </a:prstGeom>
          <a:noFill/>
          <a:ln w="25400" cap="flat" cmpd="sng" algn="ctr">
            <a:solidFill>
              <a:srgbClr val="C00000"/>
            </a:solidFill>
            <a:prstDash val="solid"/>
          </a:ln>
          <a:effectLst/>
        </p:spPr>
      </p:cxnSp>
      <p:cxnSp>
        <p:nvCxnSpPr>
          <p:cNvPr id="18" name="直線コネクタ 17">
            <a:extLst>
              <a:ext uri="{FF2B5EF4-FFF2-40B4-BE49-F238E27FC236}">
                <a16:creationId xmlns:a16="http://schemas.microsoft.com/office/drawing/2014/main" id="{40FFA7DD-62CC-44FA-B6B4-45E7FFC715D9}"/>
              </a:ext>
            </a:extLst>
          </p:cNvPr>
          <p:cNvCxnSpPr>
            <a:cxnSpLocks/>
          </p:cNvCxnSpPr>
          <p:nvPr/>
        </p:nvCxnSpPr>
        <p:spPr>
          <a:xfrm flipH="1">
            <a:off x="2395762" y="3571694"/>
            <a:ext cx="1112680" cy="96983"/>
          </a:xfrm>
          <a:prstGeom prst="line">
            <a:avLst/>
          </a:prstGeom>
          <a:noFill/>
          <a:ln w="25400" cap="flat" cmpd="sng" algn="ctr">
            <a:solidFill>
              <a:srgbClr val="00B050"/>
            </a:solidFill>
            <a:prstDash val="solid"/>
          </a:ln>
          <a:effectLst/>
        </p:spPr>
      </p:cxnSp>
      <p:cxnSp>
        <p:nvCxnSpPr>
          <p:cNvPr id="19" name="直線コネクタ 18">
            <a:extLst>
              <a:ext uri="{FF2B5EF4-FFF2-40B4-BE49-F238E27FC236}">
                <a16:creationId xmlns:a16="http://schemas.microsoft.com/office/drawing/2014/main" id="{5EA01DE0-69EF-4C6F-8989-819C6C2F7144}"/>
              </a:ext>
            </a:extLst>
          </p:cNvPr>
          <p:cNvCxnSpPr/>
          <p:nvPr/>
        </p:nvCxnSpPr>
        <p:spPr>
          <a:xfrm>
            <a:off x="6706001" y="3578589"/>
            <a:ext cx="171450" cy="0"/>
          </a:xfrm>
          <a:prstGeom prst="line">
            <a:avLst/>
          </a:prstGeom>
          <a:noFill/>
          <a:ln w="25400" cap="flat" cmpd="sng" algn="ctr">
            <a:solidFill>
              <a:srgbClr val="4F81BD">
                <a:shade val="95000"/>
                <a:satMod val="105000"/>
              </a:srgbClr>
            </a:solidFill>
            <a:prstDash val="solid"/>
          </a:ln>
          <a:effectLst/>
        </p:spPr>
      </p:cxnSp>
      <p:cxnSp>
        <p:nvCxnSpPr>
          <p:cNvPr id="20" name="直線コネクタ 19">
            <a:extLst>
              <a:ext uri="{FF2B5EF4-FFF2-40B4-BE49-F238E27FC236}">
                <a16:creationId xmlns:a16="http://schemas.microsoft.com/office/drawing/2014/main" id="{9D554BE2-7FA4-4201-BF2C-DD81039BC86B}"/>
              </a:ext>
            </a:extLst>
          </p:cNvPr>
          <p:cNvCxnSpPr>
            <a:cxnSpLocks/>
          </p:cNvCxnSpPr>
          <p:nvPr/>
        </p:nvCxnSpPr>
        <p:spPr>
          <a:xfrm flipV="1">
            <a:off x="2112831" y="2875989"/>
            <a:ext cx="1392077" cy="524988"/>
          </a:xfrm>
          <a:prstGeom prst="line">
            <a:avLst/>
          </a:prstGeom>
          <a:noFill/>
          <a:ln w="25400" cap="flat" cmpd="sng" algn="ctr">
            <a:solidFill>
              <a:srgbClr val="7030A0"/>
            </a:solidFill>
            <a:prstDash val="solid"/>
          </a:ln>
          <a:effectLst/>
        </p:spPr>
      </p:cxnSp>
      <p:cxnSp>
        <p:nvCxnSpPr>
          <p:cNvPr id="21" name="直線コネクタ 20">
            <a:extLst>
              <a:ext uri="{FF2B5EF4-FFF2-40B4-BE49-F238E27FC236}">
                <a16:creationId xmlns:a16="http://schemas.microsoft.com/office/drawing/2014/main" id="{C5AF0748-4BF4-49E4-8E77-C289F91D2D2B}"/>
              </a:ext>
            </a:extLst>
          </p:cNvPr>
          <p:cNvCxnSpPr>
            <a:cxnSpLocks/>
          </p:cNvCxnSpPr>
          <p:nvPr/>
        </p:nvCxnSpPr>
        <p:spPr>
          <a:xfrm>
            <a:off x="2112831" y="3395173"/>
            <a:ext cx="0" cy="409575"/>
          </a:xfrm>
          <a:prstGeom prst="line">
            <a:avLst/>
          </a:prstGeom>
          <a:noFill/>
          <a:ln w="25400" cap="flat" cmpd="sng" algn="ctr">
            <a:solidFill>
              <a:srgbClr val="7030A0"/>
            </a:solidFill>
            <a:prstDash val="solid"/>
          </a:ln>
          <a:effectLst/>
        </p:spPr>
      </p:cxnSp>
      <p:sp>
        <p:nvSpPr>
          <p:cNvPr id="3" name="正方形/長方形 57">
            <a:extLst>
              <a:ext uri="{FF2B5EF4-FFF2-40B4-BE49-F238E27FC236}">
                <a16:creationId xmlns:a16="http://schemas.microsoft.com/office/drawing/2014/main" id="{1843DAD0-F468-4ABA-B817-E7EA0205E780}"/>
              </a:ext>
            </a:extLst>
          </p:cNvPr>
          <p:cNvSpPr>
            <a:spLocks noChangeArrowheads="1"/>
          </p:cNvSpPr>
          <p:nvPr/>
        </p:nvSpPr>
        <p:spPr bwMode="auto">
          <a:xfrm>
            <a:off x="3487097" y="3389523"/>
            <a:ext cx="4392488" cy="273457"/>
          </a:xfrm>
          <a:prstGeom prst="rect">
            <a:avLst/>
          </a:prstGeom>
          <a:solidFill>
            <a:srgbClr val="FFFFFF"/>
          </a:solidFill>
          <a:ln w="6350">
            <a:solidFill>
              <a:srgbClr val="385D8A"/>
            </a:solidFill>
            <a:miter lim="800000"/>
            <a:headEnd/>
            <a:tailEnd/>
          </a:ln>
          <a:effectLst>
            <a:outerShdw dist="50802" dir="1799935" algn="l" rotWithShape="0">
              <a:srgbClr val="000000">
                <a:alpha val="79999"/>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sng" strike="noStrike" cap="none" normalizeH="0" baseline="0" dirty="0">
                <a:ln>
                  <a:noFill/>
                </a:ln>
                <a:solidFill>
                  <a:srgbClr val="00B050"/>
                </a:solidFill>
                <a:effectLst/>
                <a:latin typeface="ＭＳ ゴシック" panose="020B0609070205080204" pitchFamily="49" charset="-128"/>
                <a:ea typeface="ＭＳ ゴシック" panose="020B0609070205080204" pitchFamily="49" charset="-128"/>
                <a:cs typeface="メイリオ" panose="020B0604030504040204" pitchFamily="50" charset="-128"/>
              </a:rPr>
              <a:t>教育・保育の場の確保、待機児童の解消及び教育・保育の</a:t>
            </a:r>
            <a:r>
              <a:rPr kumimoji="0" lang="ja-JP" altLang="en-US" sz="1000" b="1" u="sng" dirty="0">
                <a:solidFill>
                  <a:srgbClr val="00B050"/>
                </a:solidFill>
                <a:latin typeface="ＭＳ ゴシック" panose="020B0609070205080204" pitchFamily="49" charset="-128"/>
                <a:ea typeface="ＭＳ ゴシック" panose="020B0609070205080204" pitchFamily="49" charset="-128"/>
                <a:cs typeface="メイリオ" panose="020B0604030504040204" pitchFamily="50" charset="-128"/>
              </a:rPr>
              <a:t>質の確保</a:t>
            </a:r>
            <a:r>
              <a:rPr kumimoji="0" lang="ja-JP" altLang="ja-JP" sz="1000" b="1" i="0" u="sng" strike="noStrike" cap="none" normalizeH="0" baseline="0" dirty="0">
                <a:ln>
                  <a:noFill/>
                </a:ln>
                <a:solidFill>
                  <a:srgbClr val="00B050"/>
                </a:solidFill>
                <a:effectLst/>
                <a:latin typeface="ＭＳ ゴシック" panose="020B0609070205080204" pitchFamily="49" charset="-128"/>
                <a:ea typeface="ＭＳ ゴシック" panose="020B0609070205080204" pitchFamily="49" charset="-128"/>
                <a:cs typeface="メイリオ" panose="020B0604030504040204" pitchFamily="50" charset="-128"/>
              </a:rPr>
              <a:t>・向上</a:t>
            </a:r>
            <a:endParaRPr kumimoji="0" lang="ja-JP" altLang="ja-JP" sz="600" b="1" i="0" u="none" strike="noStrike" cap="none" normalizeH="0" baseline="0" dirty="0">
              <a:ln>
                <a:noFill/>
              </a:ln>
              <a:solidFill>
                <a:srgbClr val="00B050"/>
              </a:solidFill>
              <a:effectLst/>
              <a:latin typeface="ＭＳ ゴシック" panose="020B0609070205080204" pitchFamily="49" charset="-128"/>
              <a:ea typeface="ＭＳ ゴシック" panose="020B0609070205080204" pitchFamily="49" charset="-128"/>
            </a:endParaRPr>
          </a:p>
        </p:txBody>
      </p:sp>
      <p:sp>
        <p:nvSpPr>
          <p:cNvPr id="4" name="正方形/長方形 56">
            <a:extLst>
              <a:ext uri="{FF2B5EF4-FFF2-40B4-BE49-F238E27FC236}">
                <a16:creationId xmlns:a16="http://schemas.microsoft.com/office/drawing/2014/main" id="{0179036C-4C17-4162-A37B-64D8D9825C8E}"/>
              </a:ext>
            </a:extLst>
          </p:cNvPr>
          <p:cNvSpPr>
            <a:spLocks noChangeArrowheads="1"/>
          </p:cNvSpPr>
          <p:nvPr/>
        </p:nvSpPr>
        <p:spPr bwMode="auto">
          <a:xfrm>
            <a:off x="3488273" y="2719532"/>
            <a:ext cx="3787398" cy="298864"/>
          </a:xfrm>
          <a:prstGeom prst="rect">
            <a:avLst/>
          </a:prstGeom>
          <a:solidFill>
            <a:srgbClr val="FFFFFF"/>
          </a:solidFill>
          <a:ln w="6350">
            <a:solidFill>
              <a:srgbClr val="243F60"/>
            </a:solidFill>
            <a:miter lim="800000"/>
            <a:headEnd/>
            <a:tailEnd/>
          </a:ln>
          <a:effectLst>
            <a:outerShdw dist="50802" dir="1799935" algn="l" rotWithShape="0">
              <a:srgbClr val="000000">
                <a:alpha val="79999"/>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1" u="sng" dirty="0">
                <a:solidFill>
                  <a:srgbClr val="7030A0"/>
                </a:solidFill>
                <a:latin typeface="ＭＳ ゴシック" panose="020B0609070205080204" pitchFamily="49" charset="-128"/>
                <a:ea typeface="ＭＳ ゴシック" panose="020B0609070205080204" pitchFamily="49" charset="-128"/>
              </a:rPr>
              <a:t>幼保連携型認定こども園等の設置推進、教育・保育の質を向上</a:t>
            </a:r>
            <a:endParaRPr kumimoji="0" lang="ja-JP" altLang="ja-JP" b="1" i="0" u="none" strike="noStrike" cap="none" normalizeH="0" baseline="0" dirty="0">
              <a:ln>
                <a:noFill/>
              </a:ln>
              <a:solidFill>
                <a:srgbClr val="7030A0"/>
              </a:solidFill>
              <a:effectLst/>
              <a:latin typeface="ＭＳ ゴシック" panose="020B0609070205080204" pitchFamily="49" charset="-128"/>
              <a:ea typeface="ＭＳ ゴシック" panose="020B0609070205080204" pitchFamily="49" charset="-128"/>
            </a:endParaRPr>
          </a:p>
        </p:txBody>
      </p:sp>
      <p:sp>
        <p:nvSpPr>
          <p:cNvPr id="8" name="正方形/長方形 1380">
            <a:extLst>
              <a:ext uri="{FF2B5EF4-FFF2-40B4-BE49-F238E27FC236}">
                <a16:creationId xmlns:a16="http://schemas.microsoft.com/office/drawing/2014/main" id="{D498AD75-C563-472B-9030-A6BEE6522664}"/>
              </a:ext>
            </a:extLst>
          </p:cNvPr>
          <p:cNvSpPr>
            <a:spLocks noChangeArrowheads="1"/>
          </p:cNvSpPr>
          <p:nvPr/>
        </p:nvSpPr>
        <p:spPr bwMode="auto">
          <a:xfrm>
            <a:off x="3504908" y="4057037"/>
            <a:ext cx="5021433" cy="264386"/>
          </a:xfrm>
          <a:prstGeom prst="rect">
            <a:avLst/>
          </a:prstGeom>
          <a:solidFill>
            <a:srgbClr val="FFFFFF"/>
          </a:solidFill>
          <a:ln w="6350">
            <a:solidFill>
              <a:srgbClr val="385D8A"/>
            </a:solidFill>
            <a:miter lim="800000"/>
            <a:headEnd/>
            <a:tailEnd/>
          </a:ln>
          <a:effectLst>
            <a:outerShdw dist="50802" dir="1799935" algn="l" rotWithShape="0">
              <a:srgbClr val="000000">
                <a:alpha val="79999"/>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sng" strike="noStrike" cap="none" normalizeH="0" baseline="0" dirty="0">
                <a:ln>
                  <a:noFill/>
                </a:ln>
                <a:solidFill>
                  <a:srgbClr val="C00000"/>
                </a:solidFill>
                <a:effectLst/>
                <a:latin typeface="ＭＳ ゴシック" panose="020B0609070205080204" pitchFamily="49" charset="-128"/>
                <a:ea typeface="ＭＳ ゴシック" panose="020B0609070205080204" pitchFamily="49" charset="-128"/>
                <a:cs typeface="メイリオ" panose="020B0604030504040204" pitchFamily="50" charset="-128"/>
              </a:rPr>
              <a:t>親子で気軽に立ち寄ることができ、情報の入手や必要な支援が受けられる場所</a:t>
            </a:r>
            <a:r>
              <a:rPr kumimoji="0" lang="ja-JP" altLang="en-US" sz="1000" b="1" i="0" u="sng" strike="noStrike" cap="none" normalizeH="0" baseline="0" dirty="0">
                <a:ln>
                  <a:noFill/>
                </a:ln>
                <a:solidFill>
                  <a:srgbClr val="C00000"/>
                </a:solidFill>
                <a:effectLst/>
                <a:latin typeface="ＭＳ ゴシック" panose="020B0609070205080204" pitchFamily="49" charset="-128"/>
                <a:ea typeface="ＭＳ ゴシック" panose="020B0609070205080204" pitchFamily="49" charset="-128"/>
                <a:cs typeface="メイリオ" panose="020B0604030504040204" pitchFamily="50" charset="-128"/>
              </a:rPr>
              <a:t>の増加</a:t>
            </a:r>
            <a:endParaRPr kumimoji="0" lang="ja-JP" altLang="ja-JP" sz="600" b="1" i="0" u="none" strike="noStrike" cap="none" normalizeH="0" baseline="0" dirty="0">
              <a:ln>
                <a:noFill/>
              </a:ln>
              <a:solidFill>
                <a:srgbClr val="C00000"/>
              </a:solidFill>
              <a:effectLst/>
              <a:latin typeface="ＭＳ ゴシック" panose="020B0609070205080204" pitchFamily="49" charset="-128"/>
              <a:ea typeface="ＭＳ ゴシック" panose="020B0609070205080204" pitchFamily="49" charset="-128"/>
            </a:endParaRPr>
          </a:p>
        </p:txBody>
      </p:sp>
      <p:sp>
        <p:nvSpPr>
          <p:cNvPr id="22" name="Rectangle 13">
            <a:extLst>
              <a:ext uri="{FF2B5EF4-FFF2-40B4-BE49-F238E27FC236}">
                <a16:creationId xmlns:a16="http://schemas.microsoft.com/office/drawing/2014/main" id="{A985DA26-023C-4808-BF85-7216F64EB535}"/>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Rectangle 15">
            <a:extLst>
              <a:ext uri="{FF2B5EF4-FFF2-40B4-BE49-F238E27FC236}">
                <a16:creationId xmlns:a16="http://schemas.microsoft.com/office/drawing/2014/main" id="{3E068CFA-2B0A-4EEF-9C9B-AFE180B366DF}"/>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 name="Rectangle 17">
            <a:extLst>
              <a:ext uri="{FF2B5EF4-FFF2-40B4-BE49-F238E27FC236}">
                <a16:creationId xmlns:a16="http://schemas.microsoft.com/office/drawing/2014/main" id="{DF9252E9-9B39-45BA-93E3-790945F8A429}"/>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6" name="テキスト ボックス 35">
            <a:extLst>
              <a:ext uri="{FF2B5EF4-FFF2-40B4-BE49-F238E27FC236}">
                <a16:creationId xmlns:a16="http://schemas.microsoft.com/office/drawing/2014/main" id="{5B0912B2-820E-4CE7-9FBA-551381E6DD7F}"/>
              </a:ext>
            </a:extLst>
          </p:cNvPr>
          <p:cNvSpPr txBox="1"/>
          <p:nvPr/>
        </p:nvSpPr>
        <p:spPr>
          <a:xfrm>
            <a:off x="755576" y="4778127"/>
            <a:ext cx="6672269" cy="307777"/>
          </a:xfrm>
          <a:prstGeom prst="rect">
            <a:avLst/>
          </a:prstGeom>
          <a:noFill/>
        </p:spPr>
        <p:txBody>
          <a:bodyPr wrap="square">
            <a:spAutoFit/>
          </a:bodyPr>
          <a:lstStyle/>
          <a:p>
            <a:pPr indent="139700" algn="just"/>
            <a:r>
              <a:rPr lang="ja-JP" altLang="en-US"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■幼児教育・保育、地域の子育て支援に必要な人材の確保・資質</a:t>
            </a:r>
            <a:r>
              <a:rPr lang="ja-JP" altLang="en-US" sz="1400" b="1" kern="100" dirty="0">
                <a:latin typeface="ＭＳ ゴシック" panose="020B0609070205080204" pitchFamily="49" charset="-128"/>
                <a:ea typeface="ＭＳ ゴシック" panose="020B0609070205080204" pitchFamily="49" charset="-128"/>
                <a:cs typeface="Times New Roman" panose="02020603050405020304" pitchFamily="18" charset="0"/>
              </a:rPr>
              <a:t>の向上</a:t>
            </a:r>
            <a:endPar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1AC4345C-5E3E-4C03-B37F-FF7C232A06A9}"/>
              </a:ext>
            </a:extLst>
          </p:cNvPr>
          <p:cNvSpPr txBox="1"/>
          <p:nvPr/>
        </p:nvSpPr>
        <p:spPr>
          <a:xfrm>
            <a:off x="3488273" y="4489960"/>
            <a:ext cx="2202280" cy="272190"/>
          </a:xfrm>
          <a:prstGeom prst="rect">
            <a:avLst/>
          </a:prstGeom>
          <a:noFill/>
        </p:spPr>
        <p:txBody>
          <a:bodyPr wrap="square" rtlCol="0">
            <a:spAutoFit/>
          </a:bodyPr>
          <a:lstStyle/>
          <a:p>
            <a:pPr>
              <a:lnSpc>
                <a:spcPts val="1600"/>
              </a:lnSpc>
            </a:pPr>
            <a:r>
              <a:rPr lang="ja-JP" altLang="en-US" sz="1200" dirty="0">
                <a:latin typeface="HGP創英角ｺﾞｼｯｸUB" panose="020B0900000000000000" pitchFamily="50" charset="-128"/>
                <a:ea typeface="HGP創英角ｺﾞｼｯｸUB" panose="020B0900000000000000" pitchFamily="50" charset="-128"/>
              </a:rPr>
              <a:t>就学前の子育て支援の関係図</a:t>
            </a:r>
            <a:endParaRPr lang="en-US" altLang="ja-JP" sz="1200" dirty="0">
              <a:latin typeface="HGP創英角ｺﾞｼｯｸUB" panose="020B0900000000000000" pitchFamily="50" charset="-128"/>
              <a:ea typeface="HGP創英角ｺﾞｼｯｸUB" panose="020B0900000000000000" pitchFamily="50" charset="-128"/>
            </a:endParaRPr>
          </a:p>
        </p:txBody>
      </p:sp>
      <p:sp>
        <p:nvSpPr>
          <p:cNvPr id="2" name="四角形: 角を丸くする 1">
            <a:extLst>
              <a:ext uri="{FF2B5EF4-FFF2-40B4-BE49-F238E27FC236}">
                <a16:creationId xmlns:a16="http://schemas.microsoft.com/office/drawing/2014/main" id="{D180CBAF-66FC-4805-B60D-ECB19459F3AF}"/>
              </a:ext>
            </a:extLst>
          </p:cNvPr>
          <p:cNvSpPr/>
          <p:nvPr/>
        </p:nvSpPr>
        <p:spPr>
          <a:xfrm>
            <a:off x="1115616" y="5117568"/>
            <a:ext cx="3672408" cy="68695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lgn="just"/>
            <a:r>
              <a:rPr lang="ja-JP" altLang="ja-JP"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◆保育教諭の</a:t>
            </a:r>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確保</a:t>
            </a:r>
            <a:endParaRPr lang="en-US" altLang="ja-JP" sz="1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幼保連携型認定こども園</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で教育・保育を行う</a:t>
            </a:r>
            <a:endParaRPr lang="en-US"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lgn="just"/>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保育教諭の確保</a:t>
            </a:r>
            <a:endParaRPr lang="ja-JP"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四角形: 角を丸くする 24">
            <a:extLst>
              <a:ext uri="{FF2B5EF4-FFF2-40B4-BE49-F238E27FC236}">
                <a16:creationId xmlns:a16="http://schemas.microsoft.com/office/drawing/2014/main" id="{B882BD37-91A6-4F81-A1E3-2595A497F91B}"/>
              </a:ext>
            </a:extLst>
          </p:cNvPr>
          <p:cNvSpPr/>
          <p:nvPr/>
        </p:nvSpPr>
        <p:spPr>
          <a:xfrm>
            <a:off x="4967006" y="5117568"/>
            <a:ext cx="3649436" cy="68695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lgn="just"/>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◆保育士等の確保・人材定着</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・保育所等で保育を行う保育士等の確保</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・保育士等の定着率の増加　　</a:t>
            </a:r>
            <a:endParaRPr lang="ja-JP" altLang="ja-JP"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四角形: 角を丸くする 26">
            <a:extLst>
              <a:ext uri="{FF2B5EF4-FFF2-40B4-BE49-F238E27FC236}">
                <a16:creationId xmlns:a16="http://schemas.microsoft.com/office/drawing/2014/main" id="{42273D1E-FE49-4A7F-9A5E-A458EED4D646}"/>
              </a:ext>
            </a:extLst>
          </p:cNvPr>
          <p:cNvSpPr/>
          <p:nvPr/>
        </p:nvSpPr>
        <p:spPr>
          <a:xfrm>
            <a:off x="1115616" y="5896902"/>
            <a:ext cx="7500826" cy="826226"/>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lgn="just"/>
            <a:r>
              <a:rPr lang="ja-JP" altLang="en-US" sz="12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◆子育て支援に関わる人材の資質の向上</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・保育士、保育教諭、幼稚園教諭、地域子育て支援拠点の現任職員等への研修の実施</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・市町村が実施する現任職員等への研修に対する支援　　・幼児教育アドバイザーの育成・支援</a:t>
            </a:r>
          </a:p>
          <a:p>
            <a:pPr indent="139700"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・幼児教育推進指針を踏まえ、幼児教育センターによる幼児教育の推進及び体制の充実</a:t>
            </a:r>
          </a:p>
        </p:txBody>
      </p:sp>
      <p:sp>
        <p:nvSpPr>
          <p:cNvPr id="28" name="テキスト ボックス 27">
            <a:extLst>
              <a:ext uri="{FF2B5EF4-FFF2-40B4-BE49-F238E27FC236}">
                <a16:creationId xmlns:a16="http://schemas.microsoft.com/office/drawing/2014/main" id="{42B4C400-5C4A-4AEE-80E3-AB949184709F}"/>
              </a:ext>
            </a:extLst>
          </p:cNvPr>
          <p:cNvSpPr txBox="1"/>
          <p:nvPr/>
        </p:nvSpPr>
        <p:spPr>
          <a:xfrm>
            <a:off x="755576" y="2393388"/>
            <a:ext cx="6672269" cy="307777"/>
          </a:xfrm>
          <a:prstGeom prst="rect">
            <a:avLst/>
          </a:prstGeom>
          <a:noFill/>
        </p:spPr>
        <p:txBody>
          <a:bodyPr wrap="square">
            <a:spAutoFit/>
          </a:bodyPr>
          <a:lstStyle/>
          <a:p>
            <a:pPr indent="139700" algn="just"/>
            <a:r>
              <a:rPr lang="ja-JP" altLang="en-US"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■幼児</a:t>
            </a:r>
            <a:r>
              <a:rPr lang="ja-JP" altLang="en-US" sz="1400" b="1" kern="100" dirty="0">
                <a:latin typeface="ＭＳ ゴシック" panose="020B0609070205080204" pitchFamily="49" charset="-128"/>
                <a:ea typeface="ＭＳ ゴシック" panose="020B0609070205080204" pitchFamily="49" charset="-128"/>
                <a:cs typeface="Times New Roman" panose="02020603050405020304" pitchFamily="18" charset="0"/>
              </a:rPr>
              <a:t>教育・保育内容の充実</a:t>
            </a:r>
            <a:endPar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401332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8618130" cy="646331"/>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重点施策②　幼児教育・保育内容の充実と教育・保育を支える人材の確保・資質の向上</a:t>
            </a:r>
          </a:p>
          <a:p>
            <a:endParaRPr kumimoji="1" lang="ja-JP" altLang="en-US" dirty="0">
              <a:solidFill>
                <a:srgbClr val="002060"/>
              </a:solidFill>
              <a:latin typeface="HGP創英角ｺﾞｼｯｸUB" pitchFamily="50" charset="-128"/>
              <a:ea typeface="HGP創英角ｺﾞｼｯｸUB" pitchFamily="50" charset="-128"/>
            </a:endParaRPr>
          </a:p>
        </p:txBody>
      </p:sp>
      <p:sp>
        <p:nvSpPr>
          <p:cNvPr id="11" name="テキスト ボックス 10">
            <a:extLst>
              <a:ext uri="{FF2B5EF4-FFF2-40B4-BE49-F238E27FC236}">
                <a16:creationId xmlns:a16="http://schemas.microsoft.com/office/drawing/2014/main" id="{6F49482E-0434-4C98-895A-0C5147B1DDAA}"/>
              </a:ext>
            </a:extLst>
          </p:cNvPr>
          <p:cNvSpPr txBox="1"/>
          <p:nvPr/>
        </p:nvSpPr>
        <p:spPr>
          <a:xfrm>
            <a:off x="280478" y="3416326"/>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14" name="表 2">
            <a:extLst>
              <a:ext uri="{FF2B5EF4-FFF2-40B4-BE49-F238E27FC236}">
                <a16:creationId xmlns:a16="http://schemas.microsoft.com/office/drawing/2014/main" id="{72D9BEA7-4279-4652-BA84-B94B258C8ABA}"/>
              </a:ext>
            </a:extLst>
          </p:cNvPr>
          <p:cNvGraphicFramePr>
            <a:graphicFrameLocks noGrp="1"/>
          </p:cNvGraphicFramePr>
          <p:nvPr>
            <p:extLst>
              <p:ext uri="{D42A27DB-BD31-4B8C-83A1-F6EECF244321}">
                <p14:modId xmlns:p14="http://schemas.microsoft.com/office/powerpoint/2010/main" val="3964103285"/>
              </p:ext>
            </p:extLst>
          </p:nvPr>
        </p:nvGraphicFramePr>
        <p:xfrm>
          <a:off x="428336" y="3898808"/>
          <a:ext cx="8411142" cy="2586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859</a:t>
                      </a:r>
                      <a:r>
                        <a:rPr kumimoji="1" lang="ja-JP" altLang="en-US" sz="1000" dirty="0">
                          <a:solidFill>
                            <a:schemeClr val="tx1"/>
                          </a:solidFill>
                          <a:latin typeface="ＭＳ ゴシック" panose="020B0609070205080204" pitchFamily="49" charset="-128"/>
                          <a:ea typeface="ＭＳ ゴシック" panose="020B0609070205080204" pitchFamily="49" charset="-128"/>
                        </a:rPr>
                        <a:t>か所（Ｒ６当初）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●か所（Ｒ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12</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保育教諭・保育士の数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37,673</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a:t>
                      </a:r>
                      <a:r>
                        <a:rPr kumimoji="1" lang="en-US" altLang="ja-JP" sz="1000" dirty="0">
                          <a:solidFill>
                            <a:schemeClr val="tx1"/>
                          </a:solidFill>
                          <a:latin typeface="ＭＳ ゴシック" panose="020B0609070205080204" pitchFamily="49" charset="-128"/>
                          <a:ea typeface="ＭＳ ゴシック" panose="020B0609070205080204" pitchFamily="49" charset="-128"/>
                        </a:rPr>
                        <a:t>.10.1</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●人（Ｒ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12</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31092"/>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キャリアアップ研修の修了者数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58,914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人（Ｒ５年度までの累計）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109,410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年度までの累計</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3429735"/>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待機児童数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人（Ｒ６当初）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０人（Ｒ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dirty="0">
                          <a:solidFill>
                            <a:schemeClr val="tx1"/>
                          </a:solidFill>
                          <a:latin typeface="ＭＳ ゴシック" panose="020B0609070205080204" pitchFamily="49" charset="-128"/>
                          <a:ea typeface="ＭＳ ゴシック" panose="020B0609070205080204" pitchFamily="49" charset="-128"/>
                        </a:rPr>
                        <a:t>当初）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7251626"/>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こども誰でも通園制度の実施数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●か所（Ｒ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11</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5586674"/>
                  </a:ext>
                </a:extLst>
              </a:tr>
              <a:tr h="3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病児保育事業の延べ利用児童数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193,328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人日（Ｒ４年度）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307,231</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人日（Ｒ</a:t>
                      </a:r>
                      <a:r>
                        <a:rPr kumimoji="1" lang="en-US" altLang="ja-JP" sz="1000" dirty="0">
                          <a:solidFill>
                            <a:srgbClr val="0070C0"/>
                          </a:solidFill>
                          <a:highlight>
                            <a:srgbClr val="FFFF00"/>
                          </a:highlight>
                          <a:latin typeface="ＭＳ ゴシック" panose="020B0609070205080204" pitchFamily="49" charset="-128"/>
                          <a:ea typeface="ＭＳ ゴシック" panose="020B0609070205080204" pitchFamily="49" charset="-128"/>
                        </a:rPr>
                        <a:t>11</a:t>
                      </a:r>
                      <a:r>
                        <a:rPr kumimoji="1" lang="ja-JP" altLang="en-US" sz="1000" dirty="0">
                          <a:solidFill>
                            <a:srgbClr val="0070C0"/>
                          </a:solidFill>
                          <a:highlight>
                            <a:srgbClr val="FFFF00"/>
                          </a:highlight>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5737526"/>
                  </a:ext>
                </a:extLst>
              </a:tr>
            </a:tbl>
          </a:graphicData>
        </a:graphic>
      </p:graphicFrame>
      <p:graphicFrame>
        <p:nvGraphicFramePr>
          <p:cNvPr id="2" name="表 2">
            <a:extLst>
              <a:ext uri="{FF2B5EF4-FFF2-40B4-BE49-F238E27FC236}">
                <a16:creationId xmlns:a16="http://schemas.microsoft.com/office/drawing/2014/main" id="{B5C74581-E656-4466-A3AB-AB0D0979BC51}"/>
              </a:ext>
            </a:extLst>
          </p:cNvPr>
          <p:cNvGraphicFramePr>
            <a:graphicFrameLocks noGrp="1"/>
          </p:cNvGraphicFramePr>
          <p:nvPr>
            <p:extLst>
              <p:ext uri="{D42A27DB-BD31-4B8C-83A1-F6EECF244321}">
                <p14:modId xmlns:p14="http://schemas.microsoft.com/office/powerpoint/2010/main" val="737048842"/>
              </p:ext>
            </p:extLst>
          </p:nvPr>
        </p:nvGraphicFramePr>
        <p:xfrm>
          <a:off x="402433" y="1126078"/>
          <a:ext cx="8411142" cy="2146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50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教育・保育内容の充実</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切れ目のない教育・保育を受けることができるよう推進するとともに、認定こども園、幼稚園、保育所等の教育・保育内容の充実を図ります。</a:t>
                      </a:r>
                    </a:p>
                  </a:txBody>
                  <a:tcPr anchor="ctr"/>
                </a:tc>
                <a:extLst>
                  <a:ext uri="{0D108BD9-81ED-4DB2-BD59-A6C34878D82A}">
                    <a16:rowId xmlns:a16="http://schemas.microsoft.com/office/drawing/2014/main" val="3327138834"/>
                  </a:ext>
                </a:extLst>
              </a:tr>
              <a:tr h="50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教育・保育にかかる人材の確保及び資質の向上</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教育・保育を提供する事業者が安定的に幼稚園教諭・保育教諭・保育士等を確保するとともに、研修の充実等により質の高い教育・保育を提供します。</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762199351"/>
                  </a:ext>
                </a:extLst>
              </a:tr>
              <a:tr h="86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が</a:t>
                      </a: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必要な全ての家庭に保育を提供する取組等の推進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待機児童の解消に向けて保育等の受け皿整備、認定こども園等への円滑な移行や幼稚園における預かり保育への支援等に取り組みます。また、子どもが病気のときや一時的に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保育が必要なとき、医療的ケア児など特別な配慮を必要とするときなど多様なニーズに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対応するとともに、保育所等に通っていない子どもも含めて子どもの育ちを応援します。</a:t>
                      </a:r>
                    </a:p>
                  </a:txBody>
                  <a:tcPr anchor="ctr"/>
                </a:tc>
                <a:extLst>
                  <a:ext uri="{0D108BD9-81ED-4DB2-BD59-A6C34878D82A}">
                    <a16:rowId xmlns:a16="http://schemas.microsoft.com/office/drawing/2014/main" val="2248904199"/>
                  </a:ext>
                </a:extLst>
              </a:tr>
            </a:tbl>
          </a:graphicData>
        </a:graphic>
      </p:graphicFrame>
      <p:sp>
        <p:nvSpPr>
          <p:cNvPr id="9" name="スライド番号プレースホルダー 1">
            <a:extLst>
              <a:ext uri="{FF2B5EF4-FFF2-40B4-BE49-F238E27FC236}">
                <a16:creationId xmlns:a16="http://schemas.microsoft.com/office/drawing/2014/main" id="{F1C500C5-2C42-4338-8A7D-2C5C9CBD4627}"/>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6</a:t>
            </a:fld>
            <a:endParaRPr kumimoji="1" lang="ja-JP" altLang="en-US" dirty="0"/>
          </a:p>
        </p:txBody>
      </p:sp>
      <p:sp>
        <p:nvSpPr>
          <p:cNvPr id="12" name="テキスト ボックス 11">
            <a:extLst>
              <a:ext uri="{FF2B5EF4-FFF2-40B4-BE49-F238E27FC236}">
                <a16:creationId xmlns:a16="http://schemas.microsoft.com/office/drawing/2014/main" id="{17235BD9-90AF-499D-ABDE-099574BFA27C}"/>
              </a:ext>
            </a:extLst>
          </p:cNvPr>
          <p:cNvSpPr txBox="1"/>
          <p:nvPr/>
        </p:nvSpPr>
        <p:spPr>
          <a:xfrm>
            <a:off x="248944"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5" name="テキスト ボックス 14">
            <a:extLst>
              <a:ext uri="{FF2B5EF4-FFF2-40B4-BE49-F238E27FC236}">
                <a16:creationId xmlns:a16="http://schemas.microsoft.com/office/drawing/2014/main" id="{5D7BECFA-0DD2-4129-9586-6005837CCCDC}"/>
              </a:ext>
            </a:extLst>
          </p:cNvPr>
          <p:cNvSpPr txBox="1"/>
          <p:nvPr/>
        </p:nvSpPr>
        <p:spPr>
          <a:xfrm>
            <a:off x="6084168" y="4381290"/>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F7E5382B-160E-4DC6-A4BA-A02018370060}"/>
              </a:ext>
            </a:extLst>
          </p:cNvPr>
          <p:cNvSpPr txBox="1"/>
          <p:nvPr/>
        </p:nvSpPr>
        <p:spPr>
          <a:xfrm>
            <a:off x="6084167" y="4753982"/>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55DBF890-BF0A-4741-A122-A02579BFA691}"/>
              </a:ext>
            </a:extLst>
          </p:cNvPr>
          <p:cNvSpPr txBox="1"/>
          <p:nvPr/>
        </p:nvSpPr>
        <p:spPr>
          <a:xfrm>
            <a:off x="6109902" y="6192397"/>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516570F5-85A1-4458-8132-8942190C6B46}"/>
              </a:ext>
            </a:extLst>
          </p:cNvPr>
          <p:cNvSpPr txBox="1"/>
          <p:nvPr/>
        </p:nvSpPr>
        <p:spPr>
          <a:xfrm>
            <a:off x="6109901" y="5819705"/>
            <a:ext cx="2892727" cy="246221"/>
          </a:xfrm>
          <a:prstGeom prst="rect">
            <a:avLst/>
          </a:prstGeom>
          <a:solidFill>
            <a:sysClr val="window" lastClr="FFFFFF"/>
          </a:solidFill>
          <a:ln w="19050">
            <a:solidFill>
              <a:sysClr val="windowText" lastClr="000000"/>
            </a:solid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府内市町村の数値が確定され次第、記載します。</a:t>
            </a:r>
            <a:endParaRPr kumimoji="0" lang="ja-JP" altLang="en-US" sz="105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5225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280920" cy="50270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子どもの置かれている環境に関わらず、全ての子どもに学びの機会を確保し、夢や志を持って様々なことにチャレンジし、粘り強く諦めない自主性・自立性を育成する取組を社会全体で支援します。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重点施策③　すべての子どもへの学びの機会の確保</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7</a:t>
            </a:fld>
            <a:endParaRPr kumimoji="1" lang="ja-JP" altLang="en-US" dirty="0"/>
          </a:p>
        </p:txBody>
      </p:sp>
      <p:graphicFrame>
        <p:nvGraphicFramePr>
          <p:cNvPr id="17" name="表 2">
            <a:extLst>
              <a:ext uri="{FF2B5EF4-FFF2-40B4-BE49-F238E27FC236}">
                <a16:creationId xmlns:a16="http://schemas.microsoft.com/office/drawing/2014/main" id="{B3F30DC4-AB35-40F5-8DBA-C78C6398D8D7}"/>
              </a:ext>
            </a:extLst>
          </p:cNvPr>
          <p:cNvGraphicFramePr>
            <a:graphicFrameLocks noGrp="1"/>
          </p:cNvGraphicFramePr>
          <p:nvPr>
            <p:extLst>
              <p:ext uri="{D42A27DB-BD31-4B8C-83A1-F6EECF244321}">
                <p14:modId xmlns:p14="http://schemas.microsoft.com/office/powerpoint/2010/main" val="1028841107"/>
              </p:ext>
            </p:extLst>
          </p:nvPr>
        </p:nvGraphicFramePr>
        <p:xfrm>
          <a:off x="415632" y="2067274"/>
          <a:ext cx="8411142" cy="347832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概　要</a:t>
                      </a:r>
                      <a:endParaRPr kumimoji="1" lang="en-US" altLang="ja-JP" sz="12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516587676"/>
                  </a:ext>
                </a:extLst>
              </a:tr>
              <a:tr h="972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学校におけるセーフティネットとなる居場所づくりの推進</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いじめや不登校、貧困、虐待、またヤングケアラーなど子どもたちをめぐる様々な現状や課題を早期に把握・対応するため、スクールカウンセラー等とともに、関係機関と連携し、学校がチームとして組織的に対応する取組を推進します。また、不安や悩み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抱える子どもたちが安心して相談することができるよう、相談体制を充実させます。</a:t>
                      </a:r>
                    </a:p>
                  </a:txBody>
                  <a:tcPr anchor="ctr"/>
                </a:tc>
                <a:extLst>
                  <a:ext uri="{0D108BD9-81ED-4DB2-BD59-A6C34878D82A}">
                    <a16:rowId xmlns:a16="http://schemas.microsoft.com/office/drawing/2014/main" val="2237579673"/>
                  </a:ext>
                </a:extLst>
              </a:tr>
              <a:tr h="1188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夢や志を持って粘り強くチャレンジする姿勢の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育成</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地域や社会とつながり、活躍したいという熱意を持ち、豊かで活力あふれる人生を歩むことができ、自己の職業適性や将来設計、社会的自立について考えることができるよう、実社会とのつながりを含む一貫したキャリア教育を推進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子どもたちが社会の一員としての意識をもち、主体的に判断し、他者と連携・協働しながら行動できる力を身につけることができるよう、社会制度等への意識を高める姿勢を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育成します。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3327138834"/>
                  </a:ext>
                </a:extLst>
              </a:tr>
              <a:tr h="1044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高校・大阪公立大学等の授業料等完全無償化</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大阪の全ての子どもたちを対象に、所得や世帯の子どもの人数に制限なく、自らの可能性を追求できる社会の実現・子育て世帯の教育費負担を軽減し、子育てしやすいまち・</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大阪の実現に向けて、私立高校・国公立高校・大阪公立大学等の授業料等の完全無償化をめざします。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762199351"/>
                  </a:ext>
                </a:extLst>
              </a:tr>
            </a:tbl>
          </a:graphicData>
        </a:graphic>
      </p:graphicFrame>
      <p:sp>
        <p:nvSpPr>
          <p:cNvPr id="18" name="テキスト ボックス 17">
            <a:extLst>
              <a:ext uri="{FF2B5EF4-FFF2-40B4-BE49-F238E27FC236}">
                <a16:creationId xmlns:a16="http://schemas.microsoft.com/office/drawing/2014/main" id="{D770BDB5-85F8-4F6D-A20B-51AB8DF4C857}"/>
              </a:ext>
            </a:extLst>
          </p:cNvPr>
          <p:cNvSpPr txBox="1"/>
          <p:nvPr/>
        </p:nvSpPr>
        <p:spPr>
          <a:xfrm>
            <a:off x="246651" y="1683971"/>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238545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重点施策③　すべての子どもへの学びの機会の確保</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8</a:t>
            </a:fld>
            <a:endParaRPr kumimoji="1" lang="ja-JP" altLang="en-US" dirty="0"/>
          </a:p>
        </p:txBody>
      </p:sp>
      <p:sp>
        <p:nvSpPr>
          <p:cNvPr id="19" name="テキスト ボックス 18">
            <a:extLst>
              <a:ext uri="{FF2B5EF4-FFF2-40B4-BE49-F238E27FC236}">
                <a16:creationId xmlns:a16="http://schemas.microsoft.com/office/drawing/2014/main" id="{C1F0CB1B-E507-4B9A-88EC-C4E1FA2F50EB}"/>
              </a:ext>
            </a:extLst>
          </p:cNvPr>
          <p:cNvSpPr txBox="1"/>
          <p:nvPr/>
        </p:nvSpPr>
        <p:spPr>
          <a:xfrm>
            <a:off x="219025" y="743193"/>
            <a:ext cx="6412757"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（３）成果指標</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20" name="表 2">
            <a:extLst>
              <a:ext uri="{FF2B5EF4-FFF2-40B4-BE49-F238E27FC236}">
                <a16:creationId xmlns:a16="http://schemas.microsoft.com/office/drawing/2014/main" id="{252B527B-0694-447C-9EA1-3A57FABF1534}"/>
              </a:ext>
            </a:extLst>
          </p:cNvPr>
          <p:cNvGraphicFramePr>
            <a:graphicFrameLocks noGrp="1"/>
          </p:cNvGraphicFramePr>
          <p:nvPr>
            <p:extLst>
              <p:ext uri="{D42A27DB-BD31-4B8C-83A1-F6EECF244321}">
                <p14:modId xmlns:p14="http://schemas.microsoft.com/office/powerpoint/2010/main" val="693541899"/>
              </p:ext>
            </p:extLst>
          </p:nvPr>
        </p:nvGraphicFramePr>
        <p:xfrm>
          <a:off x="366429" y="1158917"/>
          <a:ext cx="8411142" cy="4746720"/>
        </p:xfrm>
        <a:graphic>
          <a:graphicData uri="http://schemas.openxmlformats.org/drawingml/2006/table">
            <a:tbl>
              <a:tblPr firstRow="1" bandRow="1">
                <a:tableStyleId>{2D5ABB26-0587-4C30-8999-92F81FD0307C}</a:tableStyleId>
              </a:tblPr>
              <a:tblGrid>
                <a:gridCol w="2790310">
                  <a:extLst>
                    <a:ext uri="{9D8B030D-6E8A-4147-A177-3AD203B41FA5}">
                      <a16:colId xmlns:a16="http://schemas.microsoft.com/office/drawing/2014/main" val="801192249"/>
                    </a:ext>
                  </a:extLst>
                </a:gridCol>
                <a:gridCol w="2963433">
                  <a:extLst>
                    <a:ext uri="{9D8B030D-6E8A-4147-A177-3AD203B41FA5}">
                      <a16:colId xmlns:a16="http://schemas.microsoft.com/office/drawing/2014/main" val="2496053300"/>
                    </a:ext>
                  </a:extLst>
                </a:gridCol>
                <a:gridCol w="2657399">
                  <a:extLst>
                    <a:ext uri="{9D8B030D-6E8A-4147-A177-3AD203B41FA5}">
                      <a16:colId xmlns:a16="http://schemas.microsoft.com/office/drawing/2014/main" val="3658631993"/>
                    </a:ext>
                  </a:extLst>
                </a:gridCol>
              </a:tblGrid>
              <a:tr h="141742">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項　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直近の実績値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（Ｒ６当初又はＲ５年度）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目標値</a:t>
                      </a:r>
                      <a:endParaRPr kumimoji="1" lang="en-US" altLang="ja-JP" sz="1200" b="1" dirty="0">
                        <a:latin typeface="ＭＳ ゴシック" panose="020B0609070205080204" pitchFamily="49" charset="-128"/>
                        <a:ea typeface="ＭＳ ゴシック" panose="020B0609070205080204" pitchFamily="49" charset="-128"/>
                      </a:endParaRPr>
                    </a:p>
                    <a:p>
                      <a:pPr algn="ctr"/>
                      <a:r>
                        <a:rPr kumimoji="1" lang="ja-JP" altLang="en-US" sz="1000" b="1" dirty="0">
                          <a:latin typeface="ＭＳ ゴシック" panose="020B0609070205080204" pitchFamily="49" charset="-128"/>
                          <a:ea typeface="ＭＳ ゴシック" panose="020B0609070205080204" pitchFamily="49" charset="-128"/>
                        </a:rPr>
                        <a:t>（Ｒ</a:t>
                      </a:r>
                      <a:r>
                        <a:rPr kumimoji="1" lang="en-US" altLang="ja-JP" sz="1000" b="1" dirty="0">
                          <a:latin typeface="ＭＳ ゴシック" panose="020B0609070205080204" pitchFamily="49" charset="-128"/>
                          <a:ea typeface="ＭＳ ゴシック" panose="020B0609070205080204" pitchFamily="49" charset="-128"/>
                        </a:rPr>
                        <a:t>12</a:t>
                      </a:r>
                      <a:r>
                        <a:rPr kumimoji="1" lang="ja-JP" altLang="en-US" sz="1000" b="1" dirty="0">
                          <a:latin typeface="ＭＳ ゴシック" panose="020B0609070205080204" pitchFamily="49" charset="-128"/>
                          <a:ea typeface="ＭＳ ゴシック" panose="020B0609070205080204" pitchFamily="49" charset="-128"/>
                        </a:rPr>
                        <a:t>当初又はＲ</a:t>
                      </a:r>
                      <a:r>
                        <a:rPr kumimoji="1" lang="en-US" altLang="ja-JP" sz="1000" b="1" dirty="0">
                          <a:latin typeface="ＭＳ ゴシック" panose="020B0609070205080204" pitchFamily="49" charset="-128"/>
                          <a:ea typeface="ＭＳ ゴシック" panose="020B0609070205080204" pitchFamily="49" charset="-128"/>
                        </a:rPr>
                        <a:t>11</a:t>
                      </a:r>
                      <a:r>
                        <a:rPr kumimoji="1" lang="ja-JP" altLang="en-US" sz="1000" b="1" dirty="0">
                          <a:latin typeface="ＭＳ ゴシック" panose="020B0609070205080204" pitchFamily="49" charset="-128"/>
                          <a:ea typeface="ＭＳ ゴシック" panose="020B0609070205080204" pitchFamily="49" charset="-128"/>
                        </a:rPr>
                        <a:t>年度）</a:t>
                      </a:r>
                      <a:endParaRPr kumimoji="1" lang="en-US" altLang="ja-JP" sz="10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府立高校におけるインターンシップ実施率（全日制・定時制）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44.8</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60</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2961569"/>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府立高校卒業者のうち就職を希望していた者の就職率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96.2</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100</a:t>
                      </a:r>
                      <a:r>
                        <a:rPr kumimoji="1" lang="ja-JP" altLang="en-US" sz="1000" dirty="0">
                          <a:solidFill>
                            <a:schemeClr val="tx1"/>
                          </a:solidFill>
                          <a:latin typeface="ＭＳ ゴシック" panose="020B0609070205080204" pitchFamily="49" charset="-128"/>
                          <a:ea typeface="ＭＳ ゴシック" panose="020B0609070205080204" pitchFamily="49" charset="-128"/>
                        </a:rPr>
                        <a:t>％（毎年度）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府立高校全日制課程の子どもたちの中退率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％（Ｒ４年度）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全国の値以下を達成・維持（毎年度）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31092"/>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スクールカウンセラー相談件数（府内）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  小学校：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47,386</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98,589</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7,670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CN" altLang="en-US" sz="1000" dirty="0">
                          <a:solidFill>
                            <a:schemeClr val="tx1"/>
                          </a:solidFill>
                          <a:latin typeface="ＭＳ ゴシック" panose="020B0609070205080204" pitchFamily="49" charset="-128"/>
                          <a:ea typeface="ＭＳ ゴシック" panose="020B0609070205080204" pitchFamily="49" charset="-128"/>
                        </a:rPr>
                        <a:t>  小学校：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52,000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zh-CN" sz="1000" dirty="0">
                          <a:solidFill>
                            <a:schemeClr val="tx1"/>
                          </a:solidFill>
                          <a:latin typeface="ＭＳ ゴシック" panose="020B0609070205080204" pitchFamily="49" charset="-128"/>
                          <a:ea typeface="ＭＳ ゴシック" panose="020B0609070205080204" pitchFamily="49" charset="-128"/>
                        </a:rPr>
                        <a:t>11</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p>
                    <a:p>
                      <a:pPr algn="ctr"/>
                      <a:r>
                        <a:rPr kumimoji="1" lang="zh-CN"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108,000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zh-CN" sz="1000" dirty="0">
                          <a:solidFill>
                            <a:schemeClr val="tx1"/>
                          </a:solidFill>
                          <a:latin typeface="ＭＳ ゴシック" panose="020B0609070205080204" pitchFamily="49" charset="-128"/>
                          <a:ea typeface="ＭＳ ゴシック" panose="020B0609070205080204" pitchFamily="49" charset="-128"/>
                        </a:rPr>
                        <a:t>11</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府立</a:t>
                      </a:r>
                      <a:r>
                        <a:rPr kumimoji="1" lang="zh-CN" altLang="en-US" sz="1000" dirty="0">
                          <a:solidFill>
                            <a:schemeClr val="tx1"/>
                          </a:solidFill>
                          <a:latin typeface="ＭＳ ゴシック" panose="020B0609070205080204" pitchFamily="49" charset="-128"/>
                          <a:ea typeface="ＭＳ ゴシック" panose="020B0609070205080204" pitchFamily="49" charset="-128"/>
                        </a:rPr>
                        <a:t>高校：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8,400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zh-CN" sz="1000" dirty="0">
                          <a:solidFill>
                            <a:schemeClr val="tx1"/>
                          </a:solidFill>
                          <a:latin typeface="ＭＳ ゴシック" panose="020B0609070205080204" pitchFamily="49" charset="-128"/>
                          <a:ea typeface="ＭＳ ゴシック" panose="020B0609070205080204" pitchFamily="49" charset="-128"/>
                        </a:rPr>
                        <a:t>11</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7630259"/>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スクールソーシャルワーカーの支援件数</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（府内）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58,469</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府立高校：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6,500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件（Ｒ５年度）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小・</a:t>
                      </a:r>
                      <a:r>
                        <a:rPr kumimoji="1" lang="zh-CN" altLang="en-US" sz="1000" dirty="0">
                          <a:solidFill>
                            <a:schemeClr val="tx1"/>
                          </a:solidFill>
                          <a:latin typeface="ＭＳ ゴシック" panose="020B0609070205080204" pitchFamily="49" charset="-128"/>
                          <a:ea typeface="ＭＳ ゴシック" panose="020B0609070205080204" pitchFamily="49" charset="-128"/>
                        </a:rPr>
                        <a:t>中学校：</a:t>
                      </a:r>
                      <a:r>
                        <a:rPr kumimoji="1" lang="en-US" altLang="zh-CN" sz="1000" dirty="0">
                          <a:solidFill>
                            <a:schemeClr val="tx1"/>
                          </a:solidFill>
                          <a:latin typeface="ＭＳ ゴシック" panose="020B0609070205080204" pitchFamily="49" charset="-128"/>
                          <a:ea typeface="ＭＳ ゴシック" panose="020B0609070205080204" pitchFamily="49" charset="-128"/>
                        </a:rPr>
                        <a:t>65</a:t>
                      </a:r>
                      <a:r>
                        <a:rPr kumimoji="1" lang="en-US" altLang="ja-JP" sz="1000" dirty="0">
                          <a:solidFill>
                            <a:schemeClr val="tx1"/>
                          </a:solidFill>
                          <a:latin typeface="ＭＳ ゴシック" panose="020B0609070205080204" pitchFamily="49" charset="-128"/>
                          <a:ea typeface="ＭＳ ゴシック" panose="020B0609070205080204" pitchFamily="49" charset="-128"/>
                        </a:rPr>
                        <a:t>,000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zh-CN" sz="1000" dirty="0">
                          <a:solidFill>
                            <a:schemeClr val="tx1"/>
                          </a:solidFill>
                          <a:latin typeface="ＭＳ ゴシック" panose="020B0609070205080204" pitchFamily="49" charset="-128"/>
                          <a:ea typeface="ＭＳ ゴシック" panose="020B0609070205080204" pitchFamily="49" charset="-128"/>
                        </a:rPr>
                        <a:t>11</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  府立</a:t>
                      </a:r>
                      <a:r>
                        <a:rPr kumimoji="1" lang="zh-CN" altLang="en-US" sz="1000" dirty="0">
                          <a:solidFill>
                            <a:schemeClr val="tx1"/>
                          </a:solidFill>
                          <a:latin typeface="ＭＳ ゴシック" panose="020B0609070205080204" pitchFamily="49" charset="-128"/>
                          <a:ea typeface="ＭＳ ゴシック" panose="020B0609070205080204" pitchFamily="49" charset="-128"/>
                        </a:rPr>
                        <a:t>高校：</a:t>
                      </a: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en-US" altLang="zh-CN" sz="1000" dirty="0">
                          <a:solidFill>
                            <a:schemeClr val="tx1"/>
                          </a:solidFill>
                          <a:latin typeface="ＭＳ ゴシック" panose="020B0609070205080204" pitchFamily="49" charset="-128"/>
                          <a:ea typeface="ＭＳ ゴシック" panose="020B0609070205080204" pitchFamily="49" charset="-128"/>
                        </a:rPr>
                        <a:t>7,150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件</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a:t>
                      </a:r>
                      <a:r>
                        <a:rPr kumimoji="1" lang="en-US" altLang="zh-CN" sz="1000" dirty="0">
                          <a:solidFill>
                            <a:schemeClr val="tx1"/>
                          </a:solidFill>
                          <a:latin typeface="ＭＳ ゴシック" panose="020B0609070205080204" pitchFamily="49" charset="-128"/>
                          <a:ea typeface="ＭＳ ゴシック" panose="020B0609070205080204" pitchFamily="49" charset="-128"/>
                        </a:rPr>
                        <a:t>11</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5009176"/>
                  </a:ext>
                </a:extLst>
              </a:tr>
              <a:tr h="72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新規不登校者数の千人率（政令市を除く）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  小学校：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9.9</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26.1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31.1</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人（Ｒ４年度）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CN" altLang="en-US" sz="1000" dirty="0">
                          <a:solidFill>
                            <a:schemeClr val="tx1"/>
                          </a:solidFill>
                          <a:latin typeface="ＭＳ ゴシック" panose="020B0609070205080204" pitchFamily="49" charset="-128"/>
                          <a:ea typeface="ＭＳ ゴシック" panose="020B0609070205080204" pitchFamily="49" charset="-128"/>
                        </a:rPr>
                        <a:t>  小学校： </a:t>
                      </a:r>
                      <a:r>
                        <a:rPr kumimoji="1" lang="en-US" altLang="ja-JP" sz="1000" dirty="0">
                          <a:solidFill>
                            <a:schemeClr val="tx1"/>
                          </a:solidFill>
                          <a:latin typeface="ＭＳ ゴシック" panose="020B0609070205080204" pitchFamily="49" charset="-128"/>
                          <a:ea typeface="ＭＳ ゴシック" panose="020B0609070205080204" pitchFamily="49" charset="-128"/>
                        </a:rPr>
                        <a:t>5.0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p>
                      <a:pPr algn="ctr"/>
                      <a:r>
                        <a:rPr kumimoji="1" lang="zh-CN" altLang="en-US" sz="1000" dirty="0">
                          <a:solidFill>
                            <a:schemeClr val="tx1"/>
                          </a:solidFill>
                          <a:latin typeface="ＭＳ ゴシック" panose="020B0609070205080204" pitchFamily="49" charset="-128"/>
                          <a:ea typeface="ＭＳ ゴシック" panose="020B0609070205080204" pitchFamily="49" charset="-128"/>
                        </a:rPr>
                        <a:t>  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12.0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12.0</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a:t>
                      </a:r>
                      <a:r>
                        <a:rPr kumimoji="1" lang="zh-CN"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Ｒ９</a:t>
                      </a:r>
                      <a:r>
                        <a:rPr kumimoji="1" lang="zh-CN" altLang="en-US" sz="1000" dirty="0">
                          <a:solidFill>
                            <a:schemeClr val="tx1"/>
                          </a:solidFill>
                          <a:latin typeface="ＭＳ ゴシック" panose="020B0609070205080204" pitchFamily="49" charset="-128"/>
                          <a:ea typeface="ＭＳ ゴシック" panose="020B0609070205080204" pitchFamily="49" charset="-128"/>
                        </a:rPr>
                        <a:t>年度）</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zh-CN"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0314702"/>
                  </a:ext>
                </a:extLst>
              </a:tr>
            </a:tbl>
          </a:graphicData>
        </a:graphic>
      </p:graphicFrame>
      <p:sp>
        <p:nvSpPr>
          <p:cNvPr id="9" name="テキスト ボックス 8">
            <a:extLst>
              <a:ext uri="{FF2B5EF4-FFF2-40B4-BE49-F238E27FC236}">
                <a16:creationId xmlns:a16="http://schemas.microsoft.com/office/drawing/2014/main" id="{6E92B0A7-DAC0-4BCD-A12E-FDFBDE82D36A}"/>
              </a:ext>
            </a:extLst>
          </p:cNvPr>
          <p:cNvSpPr txBox="1"/>
          <p:nvPr/>
        </p:nvSpPr>
        <p:spPr>
          <a:xfrm>
            <a:off x="3419872" y="5974730"/>
            <a:ext cx="5480574" cy="246221"/>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「第２次大阪府教育振興基本計画 前期事業計画」（Ｒ５年度～Ｒ９年度）に基づく目標値</a:t>
            </a:r>
            <a:endParaRPr lang="zh-TW" altLang="en-US" sz="1000" i="0"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94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第５章　重点施策</a:t>
            </a: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3D88EF7-380A-412C-902A-53DAB2AA74A8}"/>
              </a:ext>
            </a:extLst>
          </p:cNvPr>
          <p:cNvSpPr txBox="1"/>
          <p:nvPr/>
        </p:nvSpPr>
        <p:spPr>
          <a:xfrm>
            <a:off x="431540" y="1088022"/>
            <a:ext cx="8280920" cy="1938992"/>
          </a:xfrm>
          <a:prstGeom prst="rect">
            <a:avLst/>
          </a:prstGeom>
          <a:noFill/>
        </p:spPr>
        <p:txBody>
          <a:bodyPr wrap="square" rtlCol="0">
            <a:spAutoFit/>
          </a:bodyPr>
          <a:lstStyle/>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すべての学びの基礎となる確かな学力を定着させ、さらに自ら考え将来を生き抜く力を育成します。そのため、国が示す「令和の日本型学校教育」等を踏まえ、子どもたちが社会や地域の課題に興味・関心を持ち、解決に向けた探究的な学習を行う機会や、横断的かつ総合的に学習する機会を積極的に取り入れるとともに、</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あらゆる学びの場面において、子どもたち一人ひとりに応じた指導と、子どもたちが互いに学び合う学習の</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一体的な実現に取り組むことにより、子どもたちの学びを深化させます。</a:t>
            </a:r>
            <a:endParaRPr lang="en-US" altLang="ja-JP" sz="1400" dirty="0">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400" dirty="0">
                <a:latin typeface="HGP創英角ｺﾞｼｯｸUB" panose="020B0900000000000000" pitchFamily="50" charset="-128"/>
                <a:ea typeface="HGP創英角ｺﾞｼｯｸUB" panose="020B0900000000000000" pitchFamily="50" charset="-128"/>
              </a:rPr>
              <a:t>　また、個々の子どもたちの障がいの状況に応じた合理的配慮を的確に行うとともに、不登校の子どもたちへの指導や日本語指導が必要な子どもたちへの支援をはじめ、子どもたちの多様性や教育ニーズに適切に対応した学びを提供します。そのため「</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ともに学び、ともに育つ</a:t>
            </a:r>
            <a:r>
              <a:rPr lang="en-US" altLang="ja-JP" sz="1400" dirty="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教育」のさらなる深化はもとより、関係機関・専門人材との連携による支援を強化します。</a:t>
            </a:r>
            <a:endParaRPr lang="en-US" altLang="ja-JP" sz="1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36614A5E-0024-49B7-89F7-B1D5C338F62E}"/>
              </a:ext>
            </a:extLst>
          </p:cNvPr>
          <p:cNvSpPr txBox="1"/>
          <p:nvPr/>
        </p:nvSpPr>
        <p:spPr>
          <a:xfrm>
            <a:off x="195445" y="363567"/>
            <a:ext cx="7184867"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重点施策④　確かな学力の定着と学びの深化</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3" name="テキスト ボックス 12">
            <a:extLst>
              <a:ext uri="{FF2B5EF4-FFF2-40B4-BE49-F238E27FC236}">
                <a16:creationId xmlns:a16="http://schemas.microsoft.com/office/drawing/2014/main" id="{50DAA8D6-E79C-4C52-9D56-74F9EC22C11A}"/>
              </a:ext>
            </a:extLst>
          </p:cNvPr>
          <p:cNvSpPr txBox="1"/>
          <p:nvPr/>
        </p:nvSpPr>
        <p:spPr>
          <a:xfrm>
            <a:off x="251520" y="732899"/>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（１）方向性</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1">
            <a:extLst>
              <a:ext uri="{FF2B5EF4-FFF2-40B4-BE49-F238E27FC236}">
                <a16:creationId xmlns:a16="http://schemas.microsoft.com/office/drawing/2014/main" id="{69B4E023-CF3C-44A7-B567-D8B2364F39C3}"/>
              </a:ext>
            </a:extLst>
          </p:cNvPr>
          <p:cNvSpPr>
            <a:spLocks noGrp="1"/>
          </p:cNvSpPr>
          <p:nvPr>
            <p:ph type="sldNum" sz="quarter" idx="12"/>
          </p:nvPr>
        </p:nvSpPr>
        <p:spPr>
          <a:xfrm>
            <a:off x="7010400" y="6536267"/>
            <a:ext cx="2133600" cy="365125"/>
          </a:xfrm>
        </p:spPr>
        <p:txBody>
          <a:bodyPr/>
          <a:lstStyle/>
          <a:p>
            <a:fld id="{D2D8002D-B5B0-4BAC-B1F6-782DDCCE6D9C}" type="slidenum">
              <a:rPr kumimoji="1" lang="ja-JP" altLang="en-US" smtClean="0"/>
              <a:t>9</a:t>
            </a:fld>
            <a:endParaRPr kumimoji="1" lang="ja-JP" altLang="en-US" dirty="0"/>
          </a:p>
        </p:txBody>
      </p:sp>
      <p:graphicFrame>
        <p:nvGraphicFramePr>
          <p:cNvPr id="32" name="表 2">
            <a:extLst>
              <a:ext uri="{FF2B5EF4-FFF2-40B4-BE49-F238E27FC236}">
                <a16:creationId xmlns:a16="http://schemas.microsoft.com/office/drawing/2014/main" id="{2C309920-6093-449D-A630-0CDFB6E3FB01}"/>
              </a:ext>
            </a:extLst>
          </p:cNvPr>
          <p:cNvGraphicFramePr>
            <a:graphicFrameLocks noGrp="1"/>
          </p:cNvGraphicFramePr>
          <p:nvPr>
            <p:extLst>
              <p:ext uri="{D42A27DB-BD31-4B8C-83A1-F6EECF244321}">
                <p14:modId xmlns:p14="http://schemas.microsoft.com/office/powerpoint/2010/main" val="10404199"/>
              </p:ext>
            </p:extLst>
          </p:nvPr>
        </p:nvGraphicFramePr>
        <p:xfrm>
          <a:off x="366429" y="3407790"/>
          <a:ext cx="8411142" cy="3230880"/>
        </p:xfrm>
        <a:graphic>
          <a:graphicData uri="http://schemas.openxmlformats.org/drawingml/2006/table">
            <a:tbl>
              <a:tblPr firstRow="1" bandRow="1">
                <a:tableStyleId>{5C22544A-7EE6-4342-B048-85BDC9FD1C3A}</a:tableStyleId>
              </a:tblPr>
              <a:tblGrid>
                <a:gridCol w="3078342">
                  <a:extLst>
                    <a:ext uri="{9D8B030D-6E8A-4147-A177-3AD203B41FA5}">
                      <a16:colId xmlns:a16="http://schemas.microsoft.com/office/drawing/2014/main" val="851093855"/>
                    </a:ext>
                  </a:extLst>
                </a:gridCol>
                <a:gridCol w="5332800">
                  <a:extLst>
                    <a:ext uri="{9D8B030D-6E8A-4147-A177-3AD203B41FA5}">
                      <a16:colId xmlns:a16="http://schemas.microsoft.com/office/drawing/2014/main" val="252244404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施　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概　要</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516587676"/>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個別最適な学びと協働的な学びによる学びの深化</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習内容を深く理解し、すべての学びの基礎となる確かな学力を身につけることができるよう一人ひとりの学力・学習の状況を把握・分析し、その結果を活用する取組を進めます。また、生涯にわたって主体的に学び続ける姿勢や他者との協働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より課題を解決する姿勢を身につけることができるよう主体的・対話的で深い学びの実現に向けた授業改善</a:t>
                      </a: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を行います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p>
                  </a:txBody>
                  <a:tcPr anchor="ctr"/>
                </a:tc>
                <a:extLst>
                  <a:ext uri="{0D108BD9-81ED-4DB2-BD59-A6C34878D82A}">
                    <a16:rowId xmlns:a16="http://schemas.microsoft.com/office/drawing/2014/main" val="2237579673"/>
                  </a:ext>
                </a:extLst>
              </a:tr>
              <a:tr h="44645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社会や地域とつながる探究的な学習の実践</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ぶ意義を理解し、意欲を高め、自ら日常の生活や地域・社会等に関する課題を見つけ、解決につなげるために必要となる一連の能力を身につけることができるよう、また、課題発見、課題解決の能力の基礎を身につけることに加え、創造力や表現力を豊かにするため多様な情報の活用や地域等との協働による学びを充実させます。</a:t>
                      </a:r>
                    </a:p>
                  </a:txBody>
                  <a:tcPr anchor="ctr"/>
                </a:tc>
                <a:extLst>
                  <a:ext uri="{0D108BD9-81ED-4DB2-BD59-A6C34878D82A}">
                    <a16:rowId xmlns:a16="http://schemas.microsoft.com/office/drawing/2014/main" val="3327138834"/>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障がいのある子どもたちの教育の充実</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障がいのある子どもたちが、一人ひとりの障がいの状況や教育ニーズに応じた教育を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受けることができるよう、多様な学びの場を設けるとともに、府立支援学校が支援教育のセンター的機能を発揮し、地域の学校園における校内支援体制の充実に向けた支援</a:t>
                      </a: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を行います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p>
                  </a:txBody>
                  <a:tcPr anchor="ctr"/>
                </a:tc>
                <a:extLst>
                  <a:ext uri="{0D108BD9-81ED-4DB2-BD59-A6C34878D82A}">
                    <a16:rowId xmlns:a16="http://schemas.microsoft.com/office/drawing/2014/main" val="2762199351"/>
                  </a:ext>
                </a:extLst>
              </a:tr>
              <a:tr h="37084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配慮や支援が必要な子どもたちへの指導の充実</a:t>
                      </a:r>
                    </a:p>
                  </a:txBody>
                  <a:tcPr anchor="ct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登校の子どもたちが、将来に向けて社会に参加しつつ充実した人生を過ごしていくことができるよう、一人ひとりの状況に応じ、多様な主体と連携しながら社会的自立に向けた学習指導・支援に取り組みます。日本語指導が必要な子どもたちが、日本語で日常会話を行ったり、授業を受けたりすることができるよう、日本語学習の支援を充実させます。</a:t>
                      </a:r>
                    </a:p>
                  </a:txBody>
                  <a:tcPr anchor="ctr"/>
                </a:tc>
                <a:extLst>
                  <a:ext uri="{0D108BD9-81ED-4DB2-BD59-A6C34878D82A}">
                    <a16:rowId xmlns:a16="http://schemas.microsoft.com/office/drawing/2014/main" val="178711208"/>
                  </a:ext>
                </a:extLst>
              </a:tr>
            </a:tbl>
          </a:graphicData>
        </a:graphic>
      </p:graphicFrame>
      <p:sp>
        <p:nvSpPr>
          <p:cNvPr id="34" name="テキスト ボックス 33">
            <a:extLst>
              <a:ext uri="{FF2B5EF4-FFF2-40B4-BE49-F238E27FC236}">
                <a16:creationId xmlns:a16="http://schemas.microsoft.com/office/drawing/2014/main" id="{99165543-DCF2-4972-B8A9-313357CAFDD4}"/>
              </a:ext>
            </a:extLst>
          </p:cNvPr>
          <p:cNvSpPr txBox="1"/>
          <p:nvPr/>
        </p:nvSpPr>
        <p:spPr>
          <a:xfrm>
            <a:off x="251520" y="3090446"/>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（２）施策の内容</a:t>
            </a:r>
            <a:endPar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4038241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11820</Words>
  <Application>Microsoft Office PowerPoint</Application>
  <PresentationFormat>画面に合わせる (4:3)</PresentationFormat>
  <Paragraphs>968</Paragraphs>
  <Slides>33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33</vt:i4>
      </vt:variant>
    </vt:vector>
  </HeadingPairs>
  <TitlesOfParts>
    <vt:vector size="42" baseType="lpstr">
      <vt:lpstr>HGPｺﾞｼｯｸM</vt:lpstr>
      <vt:lpstr>HGP創英角ｺﾞｼｯｸUB</vt:lpstr>
      <vt:lpstr>HG丸ｺﾞｼｯｸM-PRO</vt:lpstr>
      <vt:lpstr>Meiryo UI</vt:lpstr>
      <vt:lpstr>ＭＳ ゴシック</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2024-11-06T09:43:32Z</dcterms:modified>
</cp:coreProperties>
</file>