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815" autoAdjust="0"/>
    <p:restoredTop sz="94660"/>
  </p:normalViewPr>
  <p:slideViewPr>
    <p:cSldViewPr snapToGrid="0">
      <p:cViewPr varScale="1">
        <p:scale>
          <a:sx n="100" d="100"/>
          <a:sy n="100" d="100"/>
        </p:scale>
        <p:origin x="14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ED4088-9EE0-4626-A000-E963008478B2}"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01772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ED4088-9EE0-4626-A000-E963008478B2}"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72321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ED4088-9EE0-4626-A000-E963008478B2}"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322158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ED4088-9EE0-4626-A000-E963008478B2}"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382113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ED4088-9EE0-4626-A000-E963008478B2}"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126956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ED4088-9EE0-4626-A000-E963008478B2}" type="datetimeFigureOut">
              <a:rPr kumimoji="1" lang="ja-JP" altLang="en-US" smtClean="0"/>
              <a:t>2026/2/17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5683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ED4088-9EE0-4626-A000-E963008478B2}" type="datetimeFigureOut">
              <a:rPr kumimoji="1" lang="ja-JP" altLang="en-US" smtClean="0"/>
              <a:t>2026/2/17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58155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ED4088-9EE0-4626-A000-E963008478B2}" type="datetimeFigureOut">
              <a:rPr kumimoji="1" lang="ja-JP" altLang="en-US" smtClean="0"/>
              <a:t>2026/2/17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03306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D4088-9EE0-4626-A000-E963008478B2}" type="datetimeFigureOut">
              <a:rPr kumimoji="1" lang="ja-JP" altLang="en-US" smtClean="0"/>
              <a:t>2026/2/17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28368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ED4088-9EE0-4626-A000-E963008478B2}" type="datetimeFigureOut">
              <a:rPr kumimoji="1" lang="ja-JP" altLang="en-US" smtClean="0"/>
              <a:t>2026/2/17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248852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ED4088-9EE0-4626-A000-E963008478B2}" type="datetimeFigureOut">
              <a:rPr kumimoji="1" lang="ja-JP" altLang="en-US" smtClean="0"/>
              <a:t>2026/2/17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381528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D4088-9EE0-4626-A000-E963008478B2}" type="datetimeFigureOut">
              <a:rPr kumimoji="1" lang="ja-JP" altLang="en-US" smtClean="0"/>
              <a:t>2026/2/17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DFF12-5620-4D4A-A088-DDF29C3C613B}" type="slidenum">
              <a:rPr kumimoji="1" lang="ja-JP" altLang="en-US" smtClean="0"/>
              <a:t>‹#›</a:t>
            </a:fld>
            <a:endParaRPr kumimoji="1" lang="ja-JP" altLang="en-US"/>
          </a:p>
        </p:txBody>
      </p:sp>
    </p:spTree>
    <p:extLst>
      <p:ext uri="{BB962C8B-B14F-4D97-AF65-F5344CB8AC3E}">
        <p14:creationId xmlns:p14="http://schemas.microsoft.com/office/powerpoint/2010/main" val="3078213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F13672-B4AB-4ED2-B96A-3214D7D3D25C}"/>
              </a:ext>
            </a:extLst>
          </p:cNvPr>
          <p:cNvPicPr>
            <a:picLocks noChangeAspect="1"/>
          </p:cNvPicPr>
          <p:nvPr/>
        </p:nvPicPr>
        <p:blipFill>
          <a:blip r:embed="rId2"/>
          <a:stretch>
            <a:fillRect/>
          </a:stretch>
        </p:blipFill>
        <p:spPr>
          <a:xfrm>
            <a:off x="107993" y="744931"/>
            <a:ext cx="4578560" cy="2650091"/>
          </a:xfrm>
          <a:prstGeom prst="rect">
            <a:avLst/>
          </a:prstGeom>
        </p:spPr>
      </p:pic>
      <p:sp>
        <p:nvSpPr>
          <p:cNvPr id="3" name="楕円 2">
            <a:extLst>
              <a:ext uri="{FF2B5EF4-FFF2-40B4-BE49-F238E27FC236}">
                <a16:creationId xmlns:a16="http://schemas.microsoft.com/office/drawing/2014/main" id="{3164FCAD-F902-4403-8FE9-413506E2B9AB}"/>
              </a:ext>
            </a:extLst>
          </p:cNvPr>
          <p:cNvSpPr/>
          <p:nvPr/>
        </p:nvSpPr>
        <p:spPr>
          <a:xfrm>
            <a:off x="3529603" y="1555750"/>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1</a:t>
            </a:r>
            <a:endParaRPr kumimoji="1" lang="ja-JP" altLang="en-US" sz="1050" dirty="0"/>
          </a:p>
        </p:txBody>
      </p:sp>
      <p:sp>
        <p:nvSpPr>
          <p:cNvPr id="13" name="テキスト ボックス 12">
            <a:extLst>
              <a:ext uri="{FF2B5EF4-FFF2-40B4-BE49-F238E27FC236}">
                <a16:creationId xmlns:a16="http://schemas.microsoft.com/office/drawing/2014/main" id="{D4D7EBC4-010E-4C24-9FFE-0AF7F3304FD5}"/>
              </a:ext>
            </a:extLst>
          </p:cNvPr>
          <p:cNvSpPr txBox="1"/>
          <p:nvPr/>
        </p:nvSpPr>
        <p:spPr>
          <a:xfrm>
            <a:off x="2192984" y="112737"/>
            <a:ext cx="4758033" cy="369332"/>
          </a:xfrm>
          <a:prstGeom prst="rect">
            <a:avLst/>
          </a:prstGeom>
          <a:noFill/>
        </p:spPr>
        <p:txBody>
          <a:bodyPr wrap="none" rtlCol="0">
            <a:spAutoFit/>
          </a:bodyPr>
          <a:lstStyle/>
          <a:p>
            <a:pPr algn="ctr"/>
            <a:r>
              <a:rPr kumimoji="1" lang="ja-JP" altLang="en-US" dirty="0">
                <a:latin typeface="HGP明朝E" panose="02020900000000000000" pitchFamily="18" charset="-128"/>
                <a:ea typeface="HGP明朝E" panose="02020900000000000000" pitchFamily="18" charset="-128"/>
              </a:rPr>
              <a:t>ＬＩＦＥ住宅　</a:t>
            </a:r>
            <a:r>
              <a:rPr kumimoji="1" lang="ja-JP" altLang="en-US" sz="1200" dirty="0">
                <a:latin typeface="HGP明朝E" panose="02020900000000000000" pitchFamily="18" charset="-128"/>
                <a:ea typeface="HGP明朝E" panose="02020900000000000000" pitchFamily="18" charset="-128"/>
              </a:rPr>
              <a:t>－安全で快適な暮らしを実現する新しい府営住宅－</a:t>
            </a:r>
          </a:p>
        </p:txBody>
      </p:sp>
      <p:grpSp>
        <p:nvGrpSpPr>
          <p:cNvPr id="30" name="グループ化 29">
            <a:extLst>
              <a:ext uri="{FF2B5EF4-FFF2-40B4-BE49-F238E27FC236}">
                <a16:creationId xmlns:a16="http://schemas.microsoft.com/office/drawing/2014/main" id="{8646563C-DB0C-4F30-A0E4-A6FB99B2E391}"/>
              </a:ext>
            </a:extLst>
          </p:cNvPr>
          <p:cNvGrpSpPr/>
          <p:nvPr/>
        </p:nvGrpSpPr>
        <p:grpSpPr>
          <a:xfrm>
            <a:off x="4794553" y="485040"/>
            <a:ext cx="4241446" cy="1015150"/>
            <a:chOff x="4794553" y="513728"/>
            <a:chExt cx="4241446" cy="1015150"/>
          </a:xfrm>
        </p:grpSpPr>
        <p:sp>
          <p:nvSpPr>
            <p:cNvPr id="16" name="テキスト ボックス 15">
              <a:extLst>
                <a:ext uri="{FF2B5EF4-FFF2-40B4-BE49-F238E27FC236}">
                  <a16:creationId xmlns:a16="http://schemas.microsoft.com/office/drawing/2014/main" id="{F08F04F7-8ABF-4749-80D1-66FFC2A0E64D}"/>
                </a:ext>
              </a:extLst>
            </p:cNvPr>
            <p:cNvSpPr txBox="1"/>
            <p:nvPr/>
          </p:nvSpPr>
          <p:spPr>
            <a:xfrm>
              <a:off x="4794553" y="513728"/>
              <a:ext cx="4241446" cy="1015150"/>
            </a:xfrm>
            <a:prstGeom prst="rect">
              <a:avLst/>
            </a:prstGeom>
            <a:noFill/>
          </p:spPr>
          <p:txBody>
            <a:bodyPr wrap="square" rtlCol="0">
              <a:spAutoFit/>
            </a:bodyPr>
            <a:lstStyle/>
            <a:p>
              <a:pPr>
                <a:lnSpc>
                  <a:spcPct val="120000"/>
                </a:lnSpc>
                <a:spcAft>
                  <a:spcPts val="600"/>
                </a:spcAft>
              </a:pPr>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ＬＩＦＥ住宅</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pPr>
                <a:lnSpc>
                  <a:spcPct val="120000"/>
                </a:lnSpc>
              </a:pP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子育て世帯や高齢者、障がい者など多様な世代・世帯が安心して住み続けることができるよう、これまでの段差の解消や手すりの設置などのバリアフリー化の取組みに加え、子どもの安全対策に配慮しながら、</a:t>
              </a:r>
              <a:r>
                <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rPr>
                <a:t>ZEH</a:t>
              </a: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水準（</a:t>
              </a:r>
              <a:r>
                <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rPr>
                <a:t>ZEH-M Oriented</a:t>
              </a: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）の確保や採光・通風にも工夫した、快適な暮らしを実現する住宅。</a:t>
              </a:r>
            </a:p>
          </p:txBody>
        </p:sp>
        <p:cxnSp>
          <p:nvCxnSpPr>
            <p:cNvPr id="29" name="直線コネクタ 28">
              <a:extLst>
                <a:ext uri="{FF2B5EF4-FFF2-40B4-BE49-F238E27FC236}">
                  <a16:creationId xmlns:a16="http://schemas.microsoft.com/office/drawing/2014/main" id="{1ACA8E85-C763-4E54-BD4D-C050BCBBF176}"/>
                </a:ext>
              </a:extLst>
            </p:cNvPr>
            <p:cNvCxnSpPr>
              <a:cxnSpLocks/>
            </p:cNvCxnSpPr>
            <p:nvPr/>
          </p:nvCxnSpPr>
          <p:spPr>
            <a:xfrm>
              <a:off x="4794553" y="790163"/>
              <a:ext cx="424144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id="{74088477-FCFA-42F4-A4C9-ECB3B2035A13}"/>
              </a:ext>
            </a:extLst>
          </p:cNvPr>
          <p:cNvGrpSpPr/>
          <p:nvPr/>
        </p:nvGrpSpPr>
        <p:grpSpPr>
          <a:xfrm>
            <a:off x="4794552" y="1575701"/>
            <a:ext cx="4241443" cy="2079211"/>
            <a:chOff x="4794552" y="1575701"/>
            <a:chExt cx="4241443" cy="2079211"/>
          </a:xfrm>
        </p:grpSpPr>
        <p:sp>
          <p:nvSpPr>
            <p:cNvPr id="33" name="正方形/長方形 32">
              <a:extLst>
                <a:ext uri="{FF2B5EF4-FFF2-40B4-BE49-F238E27FC236}">
                  <a16:creationId xmlns:a16="http://schemas.microsoft.com/office/drawing/2014/main" id="{5E24390A-54FE-46C0-AC4F-644D11006E1A}"/>
                </a:ext>
              </a:extLst>
            </p:cNvPr>
            <p:cNvSpPr/>
            <p:nvPr/>
          </p:nvSpPr>
          <p:spPr>
            <a:xfrm>
              <a:off x="4794552" y="1575701"/>
              <a:ext cx="4189427" cy="2079211"/>
            </a:xfrm>
            <a:prstGeom prst="rect">
              <a:avLst/>
            </a:prstGeom>
            <a:noFill/>
            <a:ln w="158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0E369D8A-2AF8-4075-9B0D-6F944C4165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0040" y="2654342"/>
              <a:ext cx="2520000" cy="876522"/>
            </a:xfrm>
            <a:prstGeom prst="rect">
              <a:avLst/>
            </a:prstGeom>
          </p:spPr>
        </p:pic>
        <p:sp>
          <p:nvSpPr>
            <p:cNvPr id="27" name="テキスト ボックス 26">
              <a:extLst>
                <a:ext uri="{FF2B5EF4-FFF2-40B4-BE49-F238E27FC236}">
                  <a16:creationId xmlns:a16="http://schemas.microsoft.com/office/drawing/2014/main" id="{D739D02D-0AC6-4814-A15D-B5E1AA5F257F}"/>
                </a:ext>
              </a:extLst>
            </p:cNvPr>
            <p:cNvSpPr txBox="1"/>
            <p:nvPr/>
          </p:nvSpPr>
          <p:spPr>
            <a:xfrm>
              <a:off x="4794552" y="1575701"/>
              <a:ext cx="4241443" cy="1095172"/>
            </a:xfrm>
            <a:prstGeom prst="rect">
              <a:avLst/>
            </a:prstGeom>
            <a:noFill/>
          </p:spPr>
          <p:txBody>
            <a:bodyPr wrap="square" rtlCol="0">
              <a:spAutoFit/>
            </a:bodyPr>
            <a:lstStyle/>
            <a:p>
              <a:pPr>
                <a:lnSpc>
                  <a:spcPct val="120000"/>
                </a:lnSpc>
              </a:pPr>
              <a:r>
                <a:rPr kumimoji="1" lang="ja-JP" altLang="en-US" sz="1050" dirty="0">
                  <a:solidFill>
                    <a:schemeClr val="accent5">
                      <a:lumMod val="50000"/>
                    </a:schemeClr>
                  </a:solidFill>
                  <a:latin typeface="HGP明朝E" panose="02020900000000000000" pitchFamily="18" charset="-128"/>
                  <a:ea typeface="HGP明朝E" panose="02020900000000000000" pitchFamily="18" charset="-128"/>
                </a:rPr>
                <a:t>ＺＥＨ－Ｍ　Ｏｒｉｅｎｔｅｄ　　</a:t>
              </a:r>
              <a:r>
                <a:rPr kumimoji="1" lang="en-US" altLang="ja-JP" sz="900" dirty="0">
                  <a:solidFill>
                    <a:schemeClr val="accent5">
                      <a:lumMod val="50000"/>
                    </a:schemeClr>
                  </a:solidFill>
                  <a:latin typeface="HGP明朝E" panose="02020900000000000000" pitchFamily="18" charset="-128"/>
                  <a:ea typeface="HGP明朝E" panose="02020900000000000000" pitchFamily="18" charset="-128"/>
                </a:rPr>
                <a:t>※</a:t>
              </a:r>
              <a:r>
                <a:rPr kumimoji="1" lang="ja-JP" altLang="en-US" sz="900" dirty="0">
                  <a:solidFill>
                    <a:schemeClr val="accent5">
                      <a:lumMod val="50000"/>
                    </a:schemeClr>
                  </a:solidFill>
                  <a:latin typeface="HGP明朝E" panose="02020900000000000000" pitchFamily="18" charset="-128"/>
                  <a:ea typeface="HGP明朝E" panose="02020900000000000000" pitchFamily="18" charset="-128"/>
                </a:rPr>
                <a:t> ＺＥＨは「ネット・ゼロ・エネルギー・ハウス」の略称</a:t>
              </a:r>
            </a:p>
            <a:p>
              <a:pPr>
                <a:lnSpc>
                  <a:spcPct val="120000"/>
                </a:lnSpc>
              </a:pP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外皮の断熱性能等を大幅に向上させるとともに、高効率な設備機器等の導入により、室内環境の質を維持しつつ大幅な省エネルギーを実現した上で、再生可能エネルギーを導入することにより、年間の一次エネルギー消費量（自然にそのままの形で存在する石油、石炭、天然ガス、水力、太陽光などのエネルギー）の収支がゼロとすることをめざした住宅のこと。</a:t>
              </a:r>
            </a:p>
          </p:txBody>
        </p:sp>
        <p:sp>
          <p:nvSpPr>
            <p:cNvPr id="36" name="テキスト ボックス 35">
              <a:extLst>
                <a:ext uri="{FF2B5EF4-FFF2-40B4-BE49-F238E27FC236}">
                  <a16:creationId xmlns:a16="http://schemas.microsoft.com/office/drawing/2014/main" id="{69C49DB9-0374-4815-A26C-78FF35AD2263}"/>
                </a:ext>
              </a:extLst>
            </p:cNvPr>
            <p:cNvSpPr txBox="1"/>
            <p:nvPr/>
          </p:nvSpPr>
          <p:spPr>
            <a:xfrm>
              <a:off x="7111350" y="3450497"/>
              <a:ext cx="1850186" cy="204415"/>
            </a:xfrm>
            <a:prstGeom prst="rect">
              <a:avLst/>
            </a:prstGeom>
            <a:noFill/>
          </p:spPr>
          <p:txBody>
            <a:bodyPr wrap="none" rtlCol="0">
              <a:spAutoFit/>
            </a:bodyPr>
            <a:lstStyle/>
            <a:p>
              <a:r>
                <a:rPr kumimoji="1" lang="en-US" altLang="ja-JP" sz="700" dirty="0">
                  <a:solidFill>
                    <a:schemeClr val="accent5">
                      <a:lumMod val="50000"/>
                    </a:schemeClr>
                  </a:solidFill>
                  <a:latin typeface="HGPｺﾞｼｯｸM" panose="020B0600000000000000" pitchFamily="50" charset="-128"/>
                  <a:ea typeface="HGPｺﾞｼｯｸM" panose="020B0600000000000000" pitchFamily="50" charset="-128"/>
                </a:rPr>
                <a:t>※</a:t>
              </a:r>
              <a:r>
                <a:rPr kumimoji="1" lang="ja-JP" altLang="en-US" sz="700" dirty="0">
                  <a:solidFill>
                    <a:schemeClr val="accent5">
                      <a:lumMod val="50000"/>
                    </a:schemeClr>
                  </a:solidFill>
                  <a:latin typeface="HGPｺﾞｼｯｸM" panose="020B0600000000000000" pitchFamily="50" charset="-128"/>
                  <a:ea typeface="HGPｺﾞｼｯｸM" panose="020B0600000000000000" pitchFamily="50" charset="-128"/>
                </a:rPr>
                <a:t> 出典：経済産業省　資源エネルギー庁 </a:t>
              </a:r>
              <a:r>
                <a:rPr kumimoji="1" lang="en-US" altLang="ja-JP" sz="700" dirty="0">
                  <a:solidFill>
                    <a:schemeClr val="accent5">
                      <a:lumMod val="50000"/>
                    </a:schemeClr>
                  </a:solidFill>
                  <a:latin typeface="HGPｺﾞｼｯｸM" panose="020B0600000000000000" pitchFamily="50" charset="-128"/>
                  <a:ea typeface="HGPｺﾞｼｯｸM" panose="020B0600000000000000" pitchFamily="50" charset="-128"/>
                </a:rPr>
                <a:t>HP</a:t>
              </a:r>
              <a:endParaRPr kumimoji="1" lang="ja-JP" altLang="en-US" sz="400" dirty="0">
                <a:solidFill>
                  <a:schemeClr val="accent5">
                    <a:lumMod val="50000"/>
                  </a:schemeClr>
                </a:solidFill>
                <a:latin typeface="HGPｺﾞｼｯｸM" panose="020B0600000000000000" pitchFamily="50" charset="-128"/>
                <a:ea typeface="HGPｺﾞｼｯｸM" panose="020B0600000000000000" pitchFamily="50" charset="-128"/>
              </a:endParaRPr>
            </a:p>
          </p:txBody>
        </p:sp>
      </p:grpSp>
      <p:grpSp>
        <p:nvGrpSpPr>
          <p:cNvPr id="2" name="グループ化 1">
            <a:extLst>
              <a:ext uri="{FF2B5EF4-FFF2-40B4-BE49-F238E27FC236}">
                <a16:creationId xmlns:a16="http://schemas.microsoft.com/office/drawing/2014/main" id="{05ACCA83-BFFD-4782-98A6-59FBB74A2565}"/>
              </a:ext>
            </a:extLst>
          </p:cNvPr>
          <p:cNvGrpSpPr/>
          <p:nvPr/>
        </p:nvGrpSpPr>
        <p:grpSpPr>
          <a:xfrm>
            <a:off x="287248" y="3764628"/>
            <a:ext cx="1979997" cy="1368000"/>
            <a:chOff x="179881" y="3764628"/>
            <a:chExt cx="1979997" cy="1368000"/>
          </a:xfrm>
        </p:grpSpPr>
        <p:sp>
          <p:nvSpPr>
            <p:cNvPr id="46" name="四角形: 角を丸くする 45">
              <a:extLst>
                <a:ext uri="{FF2B5EF4-FFF2-40B4-BE49-F238E27FC236}">
                  <a16:creationId xmlns:a16="http://schemas.microsoft.com/office/drawing/2014/main" id="{EA0E90CA-71F9-41CC-97A2-992A23AD7D9A}"/>
                </a:ext>
              </a:extLst>
            </p:cNvPr>
            <p:cNvSpPr/>
            <p:nvPr/>
          </p:nvSpPr>
          <p:spPr>
            <a:xfrm>
              <a:off x="179881" y="3764628"/>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A7DE2726-98CA-4ADC-AE52-01C6AF4443F4}"/>
                </a:ext>
              </a:extLst>
            </p:cNvPr>
            <p:cNvPicPr>
              <a:picLocks noChangeAspect="1"/>
            </p:cNvPicPr>
            <p:nvPr/>
          </p:nvPicPr>
          <p:blipFill>
            <a:blip r:embed="rId4"/>
            <a:stretch>
              <a:fillRect/>
            </a:stretch>
          </p:blipFill>
          <p:spPr>
            <a:xfrm>
              <a:off x="517737" y="4318468"/>
              <a:ext cx="1304285" cy="758991"/>
            </a:xfrm>
            <a:prstGeom prst="rect">
              <a:avLst/>
            </a:prstGeom>
          </p:spPr>
        </p:pic>
        <p:sp>
          <p:nvSpPr>
            <p:cNvPr id="52" name="テキスト ボックス 51">
              <a:extLst>
                <a:ext uri="{FF2B5EF4-FFF2-40B4-BE49-F238E27FC236}">
                  <a16:creationId xmlns:a16="http://schemas.microsoft.com/office/drawing/2014/main" id="{E5F9D665-19CB-42CE-9B8C-41C445D76647}"/>
                </a:ext>
              </a:extLst>
            </p:cNvPr>
            <p:cNvSpPr txBox="1"/>
            <p:nvPr/>
          </p:nvSpPr>
          <p:spPr>
            <a:xfrm>
              <a:off x="246049" y="3764628"/>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①高い断熱性能</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断熱材で室内外の熱移動を抑えて冬暖かく・夏涼しい住まいに。</a:t>
              </a:r>
            </a:p>
          </p:txBody>
        </p:sp>
      </p:grpSp>
      <p:grpSp>
        <p:nvGrpSpPr>
          <p:cNvPr id="17" name="グループ化 16">
            <a:extLst>
              <a:ext uri="{FF2B5EF4-FFF2-40B4-BE49-F238E27FC236}">
                <a16:creationId xmlns:a16="http://schemas.microsoft.com/office/drawing/2014/main" id="{CA13B175-C2B9-494E-A3E2-A186EED557AA}"/>
              </a:ext>
            </a:extLst>
          </p:cNvPr>
          <p:cNvGrpSpPr/>
          <p:nvPr/>
        </p:nvGrpSpPr>
        <p:grpSpPr>
          <a:xfrm>
            <a:off x="6885435" y="5310000"/>
            <a:ext cx="1979997" cy="1368000"/>
            <a:chOff x="6984119" y="5310000"/>
            <a:chExt cx="1979997" cy="1368000"/>
          </a:xfrm>
        </p:grpSpPr>
        <p:sp>
          <p:nvSpPr>
            <p:cNvPr id="92" name="四角形: 角を丸くする 91">
              <a:extLst>
                <a:ext uri="{FF2B5EF4-FFF2-40B4-BE49-F238E27FC236}">
                  <a16:creationId xmlns:a16="http://schemas.microsoft.com/office/drawing/2014/main" id="{9F86C704-AEF6-49EC-B91C-2598C88FD857}"/>
                </a:ext>
              </a:extLst>
            </p:cNvPr>
            <p:cNvSpPr/>
            <p:nvPr/>
          </p:nvSpPr>
          <p:spPr>
            <a:xfrm>
              <a:off x="6984119" y="5310000"/>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テキスト ボックス 93">
              <a:extLst>
                <a:ext uri="{FF2B5EF4-FFF2-40B4-BE49-F238E27FC236}">
                  <a16:creationId xmlns:a16="http://schemas.microsoft.com/office/drawing/2014/main" id="{C9F66DD4-279E-439F-A535-AA6B24036357}"/>
                </a:ext>
              </a:extLst>
            </p:cNvPr>
            <p:cNvSpPr txBox="1"/>
            <p:nvPr/>
          </p:nvSpPr>
          <p:spPr>
            <a:xfrm>
              <a:off x="7050287" y="5310000"/>
              <a:ext cx="1866900" cy="1333698"/>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その他</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pPr marL="57600" indent="-57600">
                <a:spcAft>
                  <a:spcPts val="400"/>
                </a:spcAft>
              </a:pP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・キッチン、洗面所、浴室の水栓は、吐水量を抑える節水型を用います。</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pPr marL="57600" indent="-57600">
                <a:spcAft>
                  <a:spcPts val="400"/>
                </a:spcAft>
              </a:pP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・配管を共用部に集約するとともに、更新に備えたスリーブを設けます。</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pPr marL="57600" indent="-57600">
                <a:spcAft>
                  <a:spcPts val="400"/>
                </a:spcAft>
              </a:pPr>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・浴室に浴槽一体型のユニットバスを採用し、浴槽をステンレス製から樹脂製に変更します。</a:t>
              </a:r>
            </a:p>
          </p:txBody>
        </p:sp>
      </p:grpSp>
      <p:grpSp>
        <p:nvGrpSpPr>
          <p:cNvPr id="23" name="グループ化 22">
            <a:extLst>
              <a:ext uri="{FF2B5EF4-FFF2-40B4-BE49-F238E27FC236}">
                <a16:creationId xmlns:a16="http://schemas.microsoft.com/office/drawing/2014/main" id="{4B33D66C-2B51-449C-A8CA-66A0FE3AAB76}"/>
              </a:ext>
            </a:extLst>
          </p:cNvPr>
          <p:cNvGrpSpPr/>
          <p:nvPr/>
        </p:nvGrpSpPr>
        <p:grpSpPr>
          <a:xfrm>
            <a:off x="2487540" y="3764628"/>
            <a:ext cx="1979997" cy="1368000"/>
            <a:chOff x="2487540" y="3764628"/>
            <a:chExt cx="1979997" cy="1368000"/>
          </a:xfrm>
        </p:grpSpPr>
        <p:sp>
          <p:nvSpPr>
            <p:cNvPr id="72" name="四角形: 角を丸くする 71">
              <a:extLst>
                <a:ext uri="{FF2B5EF4-FFF2-40B4-BE49-F238E27FC236}">
                  <a16:creationId xmlns:a16="http://schemas.microsoft.com/office/drawing/2014/main" id="{70CC7784-45B8-4946-9EFF-38E51A985CB8}"/>
                </a:ext>
              </a:extLst>
            </p:cNvPr>
            <p:cNvSpPr/>
            <p:nvPr/>
          </p:nvSpPr>
          <p:spPr>
            <a:xfrm>
              <a:off x="2487540" y="3764628"/>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a:extLst>
                <a:ext uri="{FF2B5EF4-FFF2-40B4-BE49-F238E27FC236}">
                  <a16:creationId xmlns:a16="http://schemas.microsoft.com/office/drawing/2014/main" id="{13067EA8-1956-407E-AE1A-48705B4366B7}"/>
                </a:ext>
              </a:extLst>
            </p:cNvPr>
            <p:cNvPicPr>
              <a:picLocks noChangeAspect="1"/>
            </p:cNvPicPr>
            <p:nvPr/>
          </p:nvPicPr>
          <p:blipFill>
            <a:blip r:embed="rId5"/>
            <a:stretch>
              <a:fillRect/>
            </a:stretch>
          </p:blipFill>
          <p:spPr>
            <a:xfrm>
              <a:off x="2842496" y="4318468"/>
              <a:ext cx="755603" cy="758991"/>
            </a:xfrm>
            <a:prstGeom prst="rect">
              <a:avLst/>
            </a:prstGeom>
          </p:spPr>
        </p:pic>
        <p:sp>
          <p:nvSpPr>
            <p:cNvPr id="74" name="テキスト ボックス 73">
              <a:extLst>
                <a:ext uri="{FF2B5EF4-FFF2-40B4-BE49-F238E27FC236}">
                  <a16:creationId xmlns:a16="http://schemas.microsoft.com/office/drawing/2014/main" id="{0EF722F7-DEBD-4D9B-BCCD-D773398E2C3A}"/>
                </a:ext>
              </a:extLst>
            </p:cNvPr>
            <p:cNvSpPr txBox="1"/>
            <p:nvPr/>
          </p:nvSpPr>
          <p:spPr>
            <a:xfrm>
              <a:off x="2553708" y="3764628"/>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②高性能のサッシ</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内部に空気層を持つペアガラスは</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断熱性能を高め、結露も抑えます。</a:t>
              </a:r>
            </a:p>
          </p:txBody>
        </p:sp>
        <p:sp>
          <p:nvSpPr>
            <p:cNvPr id="97" name="テキスト ボックス 96">
              <a:extLst>
                <a:ext uri="{FF2B5EF4-FFF2-40B4-BE49-F238E27FC236}">
                  <a16:creationId xmlns:a16="http://schemas.microsoft.com/office/drawing/2014/main" id="{9ADEAC8E-AD61-4ABF-9E0D-853FBD36FE3F}"/>
                </a:ext>
              </a:extLst>
            </p:cNvPr>
            <p:cNvSpPr txBox="1"/>
            <p:nvPr/>
          </p:nvSpPr>
          <p:spPr>
            <a:xfrm>
              <a:off x="3592468" y="4736442"/>
              <a:ext cx="771612" cy="349702"/>
            </a:xfrm>
            <a:prstGeom prst="rect">
              <a:avLst/>
            </a:prstGeom>
            <a:noFill/>
          </p:spPr>
          <p:txBody>
            <a:bodyPr wrap="none" lIns="36000" tIns="36000" rIns="36000" bIns="36000" rtlCol="0">
              <a:spAutoFit/>
            </a:bodyPr>
            <a:lstStyle/>
            <a:p>
              <a:r>
                <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rPr>
                <a:t>※</a:t>
              </a:r>
              <a:r>
                <a:rPr kumimoji="1" lang="ja-JP" altLang="en-US" sz="600" dirty="0">
                  <a:solidFill>
                    <a:schemeClr val="accent5">
                      <a:lumMod val="50000"/>
                    </a:schemeClr>
                  </a:solidFill>
                  <a:latin typeface="HGPｺﾞｼｯｸM" panose="020B0600000000000000" pitchFamily="50" charset="-128"/>
                  <a:ea typeface="HGPｺﾞｼｯｸM" panose="020B0600000000000000" pitchFamily="50" charset="-128"/>
                </a:rPr>
                <a:t> 出典：</a:t>
              </a:r>
              <a:endPar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600" dirty="0">
                  <a:solidFill>
                    <a:schemeClr val="accent5">
                      <a:lumMod val="50000"/>
                    </a:schemeClr>
                  </a:solidFill>
                  <a:latin typeface="HGPｺﾞｼｯｸM" panose="020B0600000000000000" pitchFamily="50" charset="-128"/>
                  <a:ea typeface="HGPｺﾞｼｯｸM" panose="020B0600000000000000" pitchFamily="50" charset="-128"/>
                </a:rPr>
                <a:t>経済産業省</a:t>
              </a:r>
              <a:endPar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600" dirty="0">
                  <a:solidFill>
                    <a:schemeClr val="accent5">
                      <a:lumMod val="50000"/>
                    </a:schemeClr>
                  </a:solidFill>
                  <a:latin typeface="HGPｺﾞｼｯｸM" panose="020B0600000000000000" pitchFamily="50" charset="-128"/>
                  <a:ea typeface="HGPｺﾞｼｯｸM" panose="020B0600000000000000" pitchFamily="50" charset="-128"/>
                </a:rPr>
                <a:t>資源エネルギー庁 </a:t>
              </a:r>
              <a:r>
                <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rPr>
                <a:t>HP</a:t>
              </a:r>
              <a:endParaRPr kumimoji="1" lang="ja-JP" altLang="en-US" sz="300" dirty="0">
                <a:solidFill>
                  <a:schemeClr val="accent5">
                    <a:lumMod val="50000"/>
                  </a:schemeClr>
                </a:solidFill>
                <a:latin typeface="HGPｺﾞｼｯｸM" panose="020B0600000000000000" pitchFamily="50" charset="-128"/>
                <a:ea typeface="HGPｺﾞｼｯｸM" panose="020B0600000000000000" pitchFamily="50" charset="-128"/>
              </a:endParaRPr>
            </a:p>
          </p:txBody>
        </p:sp>
      </p:grpSp>
      <p:grpSp>
        <p:nvGrpSpPr>
          <p:cNvPr id="18" name="グループ化 17">
            <a:extLst>
              <a:ext uri="{FF2B5EF4-FFF2-40B4-BE49-F238E27FC236}">
                <a16:creationId xmlns:a16="http://schemas.microsoft.com/office/drawing/2014/main" id="{628DAF28-BD62-44BE-9105-24B40FE4D937}"/>
              </a:ext>
            </a:extLst>
          </p:cNvPr>
          <p:cNvGrpSpPr/>
          <p:nvPr/>
        </p:nvGrpSpPr>
        <p:grpSpPr>
          <a:xfrm>
            <a:off x="4688202" y="3764628"/>
            <a:ext cx="1979997" cy="1368000"/>
            <a:chOff x="4712754" y="3764628"/>
            <a:chExt cx="1979997" cy="1368000"/>
          </a:xfrm>
        </p:grpSpPr>
        <p:sp>
          <p:nvSpPr>
            <p:cNvPr id="84" name="四角形: 角を丸くする 83">
              <a:extLst>
                <a:ext uri="{FF2B5EF4-FFF2-40B4-BE49-F238E27FC236}">
                  <a16:creationId xmlns:a16="http://schemas.microsoft.com/office/drawing/2014/main" id="{F2273461-AEEE-408C-936E-1224A0A7FE47}"/>
                </a:ext>
              </a:extLst>
            </p:cNvPr>
            <p:cNvSpPr/>
            <p:nvPr/>
          </p:nvSpPr>
          <p:spPr>
            <a:xfrm>
              <a:off x="4712754" y="3764628"/>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C37C237E-85C2-491C-B733-A5A4DD90A3C8}"/>
                </a:ext>
              </a:extLst>
            </p:cNvPr>
            <p:cNvPicPr>
              <a:picLocks noChangeAspect="1"/>
            </p:cNvPicPr>
            <p:nvPr/>
          </p:nvPicPr>
          <p:blipFill>
            <a:blip r:embed="rId6"/>
            <a:stretch>
              <a:fillRect/>
            </a:stretch>
          </p:blipFill>
          <p:spPr>
            <a:xfrm>
              <a:off x="4975771" y="4318468"/>
              <a:ext cx="1453962" cy="616833"/>
            </a:xfrm>
            <a:prstGeom prst="rect">
              <a:avLst/>
            </a:prstGeom>
          </p:spPr>
        </p:pic>
        <p:sp>
          <p:nvSpPr>
            <p:cNvPr id="86" name="テキスト ボックス 85">
              <a:extLst>
                <a:ext uri="{FF2B5EF4-FFF2-40B4-BE49-F238E27FC236}">
                  <a16:creationId xmlns:a16="http://schemas.microsoft.com/office/drawing/2014/main" id="{780EEF9B-C7B3-4953-8519-FA1B2B07984A}"/>
                </a:ext>
              </a:extLst>
            </p:cNvPr>
            <p:cNvSpPr txBox="1"/>
            <p:nvPr/>
          </p:nvSpPr>
          <p:spPr>
            <a:xfrm>
              <a:off x="4778922" y="3764628"/>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③省</a:t>
              </a:r>
              <a:r>
                <a:rPr kumimoji="1" lang="en-US" altLang="ja-JP" sz="1100" dirty="0">
                  <a:solidFill>
                    <a:schemeClr val="accent5">
                      <a:lumMod val="50000"/>
                    </a:schemeClr>
                  </a:solidFill>
                  <a:latin typeface="HGP明朝E" panose="02020900000000000000" pitchFamily="18" charset="-128"/>
                  <a:ea typeface="HGP明朝E" panose="02020900000000000000" pitchFamily="18" charset="-128"/>
                </a:rPr>
                <a:t>CO</a:t>
              </a:r>
              <a:r>
                <a:rPr kumimoji="1" lang="en-US" altLang="ja-JP" sz="1100" baseline="-25000" dirty="0">
                  <a:solidFill>
                    <a:schemeClr val="accent5">
                      <a:lumMod val="50000"/>
                    </a:schemeClr>
                  </a:solidFill>
                  <a:latin typeface="HGP明朝E" panose="02020900000000000000" pitchFamily="18" charset="-128"/>
                  <a:ea typeface="HGP明朝E" panose="02020900000000000000" pitchFamily="18" charset="-128"/>
                </a:rPr>
                <a:t>2</a:t>
              </a: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高効率の潜熱回収型ガス給湯器を</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用いてガス使用量を抑えられます。</a:t>
              </a:r>
            </a:p>
          </p:txBody>
        </p:sp>
        <p:sp>
          <p:nvSpPr>
            <p:cNvPr id="101" name="テキスト ボックス 100">
              <a:extLst>
                <a:ext uri="{FF2B5EF4-FFF2-40B4-BE49-F238E27FC236}">
                  <a16:creationId xmlns:a16="http://schemas.microsoft.com/office/drawing/2014/main" id="{D712DC93-A98C-441D-8E53-5AC69948C3D2}"/>
                </a:ext>
              </a:extLst>
            </p:cNvPr>
            <p:cNvSpPr txBox="1"/>
            <p:nvPr/>
          </p:nvSpPr>
          <p:spPr>
            <a:xfrm>
              <a:off x="5586796" y="4921108"/>
              <a:ext cx="923898" cy="165036"/>
            </a:xfrm>
            <a:prstGeom prst="rect">
              <a:avLst/>
            </a:prstGeom>
            <a:noFill/>
          </p:spPr>
          <p:txBody>
            <a:bodyPr wrap="none" lIns="36000" tIns="36000" rIns="36000" bIns="36000" rtlCol="0">
              <a:spAutoFit/>
            </a:bodyPr>
            <a:lstStyle/>
            <a:p>
              <a:r>
                <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rPr>
                <a:t>※</a:t>
              </a:r>
              <a:r>
                <a:rPr kumimoji="1" lang="ja-JP" altLang="en-US" sz="600" dirty="0">
                  <a:solidFill>
                    <a:schemeClr val="accent5">
                      <a:lumMod val="50000"/>
                    </a:schemeClr>
                  </a:solidFill>
                  <a:latin typeface="HGPｺﾞｼｯｸM" panose="020B0600000000000000" pitchFamily="50" charset="-128"/>
                  <a:ea typeface="HGPｺﾞｼｯｸM" panose="020B0600000000000000" pitchFamily="50" charset="-128"/>
                </a:rPr>
                <a:t> 出典：日本ガス協会 </a:t>
              </a:r>
              <a:r>
                <a:rPr kumimoji="1" lang="en-US" altLang="ja-JP" sz="600" dirty="0">
                  <a:solidFill>
                    <a:schemeClr val="accent5">
                      <a:lumMod val="50000"/>
                    </a:schemeClr>
                  </a:solidFill>
                  <a:latin typeface="HGPｺﾞｼｯｸM" panose="020B0600000000000000" pitchFamily="50" charset="-128"/>
                  <a:ea typeface="HGPｺﾞｼｯｸM" panose="020B0600000000000000" pitchFamily="50" charset="-128"/>
                </a:rPr>
                <a:t>HP</a:t>
              </a:r>
              <a:endParaRPr kumimoji="1" lang="ja-JP" altLang="en-US" sz="300" dirty="0">
                <a:solidFill>
                  <a:schemeClr val="accent5">
                    <a:lumMod val="50000"/>
                  </a:schemeClr>
                </a:solidFill>
                <a:latin typeface="HGPｺﾞｼｯｸM" panose="020B0600000000000000" pitchFamily="50" charset="-128"/>
                <a:ea typeface="HGPｺﾞｼｯｸM" panose="020B0600000000000000" pitchFamily="50" charset="-128"/>
              </a:endParaRPr>
            </a:p>
          </p:txBody>
        </p:sp>
      </p:grpSp>
      <p:grpSp>
        <p:nvGrpSpPr>
          <p:cNvPr id="15" name="グループ化 14">
            <a:extLst>
              <a:ext uri="{FF2B5EF4-FFF2-40B4-BE49-F238E27FC236}">
                <a16:creationId xmlns:a16="http://schemas.microsoft.com/office/drawing/2014/main" id="{A86E5FC0-3949-4380-9F35-D67BD410FA10}"/>
              </a:ext>
            </a:extLst>
          </p:cNvPr>
          <p:cNvGrpSpPr/>
          <p:nvPr/>
        </p:nvGrpSpPr>
        <p:grpSpPr>
          <a:xfrm>
            <a:off x="287248" y="5310000"/>
            <a:ext cx="1979997" cy="1368000"/>
            <a:chOff x="179881" y="5310000"/>
            <a:chExt cx="1979997" cy="1368000"/>
          </a:xfrm>
        </p:grpSpPr>
        <p:sp>
          <p:nvSpPr>
            <p:cNvPr id="80" name="四角形: 角を丸くする 79">
              <a:extLst>
                <a:ext uri="{FF2B5EF4-FFF2-40B4-BE49-F238E27FC236}">
                  <a16:creationId xmlns:a16="http://schemas.microsoft.com/office/drawing/2014/main" id="{8BF50B44-1BFD-47C6-AE6D-0DAFCCB25060}"/>
                </a:ext>
              </a:extLst>
            </p:cNvPr>
            <p:cNvSpPr/>
            <p:nvPr/>
          </p:nvSpPr>
          <p:spPr>
            <a:xfrm>
              <a:off x="179881" y="5310000"/>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テキスト ボックス 81">
              <a:extLst>
                <a:ext uri="{FF2B5EF4-FFF2-40B4-BE49-F238E27FC236}">
                  <a16:creationId xmlns:a16="http://schemas.microsoft.com/office/drawing/2014/main" id="{3F9A9DC1-0660-4C2C-860E-D7A9C1BEB300}"/>
                </a:ext>
              </a:extLst>
            </p:cNvPr>
            <p:cNvSpPr txBox="1"/>
            <p:nvPr/>
          </p:nvSpPr>
          <p:spPr>
            <a:xfrm>
              <a:off x="246049" y="5310000"/>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⑤快適性</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共用廊下側にも窓を設け、風通しの</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良い室内環境をつくります。</a:t>
              </a:r>
            </a:p>
          </p:txBody>
        </p:sp>
        <p:pic>
          <p:nvPicPr>
            <p:cNvPr id="8" name="図 7">
              <a:extLst>
                <a:ext uri="{FF2B5EF4-FFF2-40B4-BE49-F238E27FC236}">
                  <a16:creationId xmlns:a16="http://schemas.microsoft.com/office/drawing/2014/main" id="{E5E552F7-C9E5-4C2D-A385-547BA2AE478A}"/>
                </a:ext>
              </a:extLst>
            </p:cNvPr>
            <p:cNvPicPr>
              <a:picLocks noChangeAspect="1"/>
            </p:cNvPicPr>
            <p:nvPr/>
          </p:nvPicPr>
          <p:blipFill>
            <a:blip r:embed="rId7"/>
            <a:stretch>
              <a:fillRect/>
            </a:stretch>
          </p:blipFill>
          <p:spPr>
            <a:xfrm>
              <a:off x="279435" y="5863840"/>
              <a:ext cx="1666958" cy="680220"/>
            </a:xfrm>
            <a:prstGeom prst="rect">
              <a:avLst/>
            </a:prstGeom>
          </p:spPr>
        </p:pic>
        <p:sp>
          <p:nvSpPr>
            <p:cNvPr id="112" name="テキスト ボックス 111">
              <a:extLst>
                <a:ext uri="{FF2B5EF4-FFF2-40B4-BE49-F238E27FC236}">
                  <a16:creationId xmlns:a16="http://schemas.microsoft.com/office/drawing/2014/main" id="{32EA364F-8C0E-425F-90C8-65915316DC05}"/>
                </a:ext>
              </a:extLst>
            </p:cNvPr>
            <p:cNvSpPr txBox="1"/>
            <p:nvPr/>
          </p:nvSpPr>
          <p:spPr>
            <a:xfrm>
              <a:off x="255914" y="5873655"/>
              <a:ext cx="165036" cy="380480"/>
            </a:xfrm>
            <a:prstGeom prst="rect">
              <a:avLst/>
            </a:prstGeom>
            <a:noFill/>
          </p:spPr>
          <p:txBody>
            <a:bodyPr vert="eaVert" wrap="none" lIns="36000" tIns="36000" rIns="36000" bIns="36000" rtlCol="0" anchor="ctr">
              <a:spAutoFit/>
            </a:bodyPr>
            <a:lstStyle/>
            <a:p>
              <a:pPr algn="ctr"/>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共用廊下</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115" name="テキスト ボックス 114">
              <a:extLst>
                <a:ext uri="{FF2B5EF4-FFF2-40B4-BE49-F238E27FC236}">
                  <a16:creationId xmlns:a16="http://schemas.microsoft.com/office/drawing/2014/main" id="{837B02AC-F480-4B3D-8096-125B937FEEE3}"/>
                </a:ext>
              </a:extLst>
            </p:cNvPr>
            <p:cNvSpPr txBox="1"/>
            <p:nvPr/>
          </p:nvSpPr>
          <p:spPr>
            <a:xfrm>
              <a:off x="1753697" y="5873654"/>
              <a:ext cx="165036" cy="434982"/>
            </a:xfrm>
            <a:prstGeom prst="rect">
              <a:avLst/>
            </a:prstGeom>
            <a:noFill/>
          </p:spPr>
          <p:txBody>
            <a:bodyPr vert="eaVert" wrap="none" lIns="36000" tIns="36000" rIns="36000" bIns="36000" rtlCol="0" anchor="ctr">
              <a:spAutoFit/>
            </a:bodyPr>
            <a:lstStyle/>
            <a:p>
              <a:pPr algn="ctr"/>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バルコニー</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A63303AC-B231-4BAB-9021-34BCA99CE8C0}"/>
                </a:ext>
              </a:extLst>
            </p:cNvPr>
            <p:cNvSpPr txBox="1"/>
            <p:nvPr/>
          </p:nvSpPr>
          <p:spPr>
            <a:xfrm>
              <a:off x="506709" y="6466959"/>
              <a:ext cx="1626013" cy="165036"/>
            </a:xfrm>
            <a:prstGeom prst="rect">
              <a:avLst/>
            </a:prstGeom>
            <a:noFill/>
          </p:spPr>
          <p:txBody>
            <a:bodyPr wrap="none" lIns="36000" tIns="36000" rIns="36000" bIns="36000" rtlCol="0">
              <a:spAutoFit/>
            </a:bodyPr>
            <a:lstStyle/>
            <a:p>
              <a:pPr algn="ctr"/>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窓を開けると玄関扉を開けずに通風できます。</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cxnSp>
          <p:nvCxnSpPr>
            <p:cNvPr id="118" name="コネクタ: カギ線 117">
              <a:extLst>
                <a:ext uri="{FF2B5EF4-FFF2-40B4-BE49-F238E27FC236}">
                  <a16:creationId xmlns:a16="http://schemas.microsoft.com/office/drawing/2014/main" id="{954B22BC-E53C-4FE1-BADC-8C5A6BF6D34E}"/>
                </a:ext>
              </a:extLst>
            </p:cNvPr>
            <p:cNvCxnSpPr>
              <a:cxnSpLocks/>
              <a:endCxn id="116" idx="1"/>
            </p:cNvCxnSpPr>
            <p:nvPr/>
          </p:nvCxnSpPr>
          <p:spPr>
            <a:xfrm rot="16200000" flipH="1">
              <a:off x="296318" y="6339085"/>
              <a:ext cx="377277" cy="43506"/>
            </a:xfrm>
            <a:prstGeom prst="bentConnector2">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1A3928D5-250C-4150-AD1B-2C1E78FF8A57}"/>
              </a:ext>
            </a:extLst>
          </p:cNvPr>
          <p:cNvGrpSpPr/>
          <p:nvPr/>
        </p:nvGrpSpPr>
        <p:grpSpPr>
          <a:xfrm>
            <a:off x="2487540" y="5310000"/>
            <a:ext cx="4180658" cy="1368000"/>
            <a:chOff x="2487540" y="5310000"/>
            <a:chExt cx="4180658" cy="1368000"/>
          </a:xfrm>
        </p:grpSpPr>
        <p:sp>
          <p:nvSpPr>
            <p:cNvPr id="76" name="四角形: 角を丸くする 75">
              <a:extLst>
                <a:ext uri="{FF2B5EF4-FFF2-40B4-BE49-F238E27FC236}">
                  <a16:creationId xmlns:a16="http://schemas.microsoft.com/office/drawing/2014/main" id="{693A8464-F4FB-45BA-B1BC-B11B63D9AC2B}"/>
                </a:ext>
              </a:extLst>
            </p:cNvPr>
            <p:cNvSpPr/>
            <p:nvPr/>
          </p:nvSpPr>
          <p:spPr>
            <a:xfrm>
              <a:off x="2487540" y="5310000"/>
              <a:ext cx="4180658"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187A74FD-476B-45BB-B64E-8D3CD1E5D974}"/>
                </a:ext>
              </a:extLst>
            </p:cNvPr>
            <p:cNvPicPr>
              <a:picLocks noChangeAspect="1"/>
            </p:cNvPicPr>
            <p:nvPr/>
          </p:nvPicPr>
          <p:blipFill>
            <a:blip r:embed="rId8"/>
            <a:stretch>
              <a:fillRect/>
            </a:stretch>
          </p:blipFill>
          <p:spPr>
            <a:xfrm>
              <a:off x="2855300" y="5863840"/>
              <a:ext cx="1263716" cy="758989"/>
            </a:xfrm>
            <a:prstGeom prst="rect">
              <a:avLst/>
            </a:prstGeom>
          </p:spPr>
        </p:pic>
        <p:pic>
          <p:nvPicPr>
            <p:cNvPr id="11" name="図 10">
              <a:extLst>
                <a:ext uri="{FF2B5EF4-FFF2-40B4-BE49-F238E27FC236}">
                  <a16:creationId xmlns:a16="http://schemas.microsoft.com/office/drawing/2014/main" id="{862FB407-4E99-4A4C-BC73-E1276DA1B577}"/>
                </a:ext>
              </a:extLst>
            </p:cNvPr>
            <p:cNvPicPr>
              <a:picLocks noChangeAspect="1"/>
            </p:cNvPicPr>
            <p:nvPr/>
          </p:nvPicPr>
          <p:blipFill>
            <a:blip r:embed="rId9"/>
            <a:stretch>
              <a:fillRect/>
            </a:stretch>
          </p:blipFill>
          <p:spPr>
            <a:xfrm>
              <a:off x="4731014" y="5863841"/>
              <a:ext cx="1074608" cy="758988"/>
            </a:xfrm>
            <a:prstGeom prst="rect">
              <a:avLst/>
            </a:prstGeom>
          </p:spPr>
        </p:pic>
        <p:sp>
          <p:nvSpPr>
            <p:cNvPr id="70" name="テキスト ボックス 69">
              <a:extLst>
                <a:ext uri="{FF2B5EF4-FFF2-40B4-BE49-F238E27FC236}">
                  <a16:creationId xmlns:a16="http://schemas.microsoft.com/office/drawing/2014/main" id="{607D0755-2F80-4AD8-A73E-5B32932C13F1}"/>
                </a:ext>
              </a:extLst>
            </p:cNvPr>
            <p:cNvSpPr txBox="1"/>
            <p:nvPr/>
          </p:nvSpPr>
          <p:spPr>
            <a:xfrm>
              <a:off x="4467537" y="5310000"/>
              <a:ext cx="1979997" cy="538609"/>
            </a:xfrm>
            <a:prstGeom prst="rect">
              <a:avLst/>
            </a:prstGeom>
            <a:noFill/>
          </p:spPr>
          <p:txBody>
            <a:bodyPr wrap="square" rtlCol="0">
              <a:spAutoFit/>
            </a:bodyPr>
            <a:lstStyle/>
            <a:p>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子どもが容易に外に出られない補助錠の設置などの安全対策を実施します。</a:t>
              </a:r>
            </a:p>
          </p:txBody>
        </p:sp>
        <p:sp>
          <p:nvSpPr>
            <p:cNvPr id="78" name="テキスト ボックス 77">
              <a:extLst>
                <a:ext uri="{FF2B5EF4-FFF2-40B4-BE49-F238E27FC236}">
                  <a16:creationId xmlns:a16="http://schemas.microsoft.com/office/drawing/2014/main" id="{9B07D627-798A-4ECB-A0D4-50BE222B2F85}"/>
                </a:ext>
              </a:extLst>
            </p:cNvPr>
            <p:cNvSpPr txBox="1"/>
            <p:nvPr/>
          </p:nvSpPr>
          <p:spPr>
            <a:xfrm>
              <a:off x="2553708" y="5310000"/>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⑥子育て</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ダイニングを洋室とつなげるなど</a:t>
              </a:r>
              <a:endParaRPr kumimoji="1" lang="en-US" altLang="ja-JP" sz="900" dirty="0">
                <a:solidFill>
                  <a:schemeClr val="accent5">
                    <a:lumMod val="50000"/>
                  </a:schemeClr>
                </a:solidFill>
                <a:latin typeface="HGPｺﾞｼｯｸM" panose="020B0600000000000000" pitchFamily="50" charset="-128"/>
                <a:ea typeface="HGPｺﾞｼｯｸM" panose="020B0600000000000000" pitchFamily="50"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子育てしやすい間取りも可能です。</a:t>
              </a:r>
            </a:p>
          </p:txBody>
        </p:sp>
        <p:sp>
          <p:nvSpPr>
            <p:cNvPr id="128" name="テキスト ボックス 127">
              <a:extLst>
                <a:ext uri="{FF2B5EF4-FFF2-40B4-BE49-F238E27FC236}">
                  <a16:creationId xmlns:a16="http://schemas.microsoft.com/office/drawing/2014/main" id="{7F299989-3954-41F2-853E-4A03964D2F65}"/>
                </a:ext>
              </a:extLst>
            </p:cNvPr>
            <p:cNvSpPr txBox="1"/>
            <p:nvPr/>
          </p:nvSpPr>
          <p:spPr>
            <a:xfrm>
              <a:off x="5838706" y="6143816"/>
              <a:ext cx="811687" cy="349702"/>
            </a:xfrm>
            <a:prstGeom prst="rect">
              <a:avLst/>
            </a:prstGeom>
            <a:noFill/>
          </p:spPr>
          <p:txBody>
            <a:bodyPr wrap="none" lIns="36000" tIns="36000" rIns="36000" bIns="36000" rtlCol="0">
              <a:spAutoFit/>
            </a:bodyPr>
            <a:lstStyle/>
            <a:p>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バルコニーに</a:t>
              </a:r>
              <a:endParaRPr kumimoji="1" lang="en-US" altLang="ja-JP" sz="600" dirty="0">
                <a:solidFill>
                  <a:schemeClr val="accent5">
                    <a:lumMod val="50000"/>
                  </a:schemeClr>
                </a:solidFill>
                <a:latin typeface="BIZ UDPゴシック" panose="020B0400000000000000" pitchFamily="50" charset="-128"/>
                <a:ea typeface="BIZ UDPゴシック" panose="020B0400000000000000" pitchFamily="50" charset="-128"/>
              </a:endParaRPr>
            </a:p>
            <a:p>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出られなくするための</a:t>
              </a:r>
              <a:endParaRPr kumimoji="1" lang="en-US" altLang="ja-JP" sz="600" dirty="0">
                <a:solidFill>
                  <a:schemeClr val="accent5">
                    <a:lumMod val="50000"/>
                  </a:schemeClr>
                </a:solidFill>
                <a:latin typeface="BIZ UDPゴシック" panose="020B0400000000000000" pitchFamily="50" charset="-128"/>
                <a:ea typeface="BIZ UDPゴシック" panose="020B0400000000000000" pitchFamily="50" charset="-128"/>
              </a:endParaRPr>
            </a:p>
            <a:p>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補助錠の設置</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grpSp>
      <p:grpSp>
        <p:nvGrpSpPr>
          <p:cNvPr id="61" name="グループ化 60">
            <a:extLst>
              <a:ext uri="{FF2B5EF4-FFF2-40B4-BE49-F238E27FC236}">
                <a16:creationId xmlns:a16="http://schemas.microsoft.com/office/drawing/2014/main" id="{CB9D9A8F-80F7-4EF3-9942-34AC84977AE2}"/>
              </a:ext>
            </a:extLst>
          </p:cNvPr>
          <p:cNvGrpSpPr/>
          <p:nvPr/>
        </p:nvGrpSpPr>
        <p:grpSpPr>
          <a:xfrm>
            <a:off x="6896296" y="3764628"/>
            <a:ext cx="1979997" cy="1368000"/>
            <a:chOff x="6896296" y="3764628"/>
            <a:chExt cx="1979997" cy="1368000"/>
          </a:xfrm>
        </p:grpSpPr>
        <p:sp>
          <p:nvSpPr>
            <p:cNvPr id="88" name="四角形: 角を丸くする 87">
              <a:extLst>
                <a:ext uri="{FF2B5EF4-FFF2-40B4-BE49-F238E27FC236}">
                  <a16:creationId xmlns:a16="http://schemas.microsoft.com/office/drawing/2014/main" id="{47E5C752-ACCE-47BD-A75E-AA589E11C852}"/>
                </a:ext>
              </a:extLst>
            </p:cNvPr>
            <p:cNvSpPr/>
            <p:nvPr/>
          </p:nvSpPr>
          <p:spPr>
            <a:xfrm>
              <a:off x="6896296" y="3764628"/>
              <a:ext cx="1979997" cy="1368000"/>
            </a:xfrm>
            <a:prstGeom prst="roundRect">
              <a:avLst/>
            </a:prstGeom>
            <a:solidFill>
              <a:schemeClr val="bg1"/>
            </a:solidFill>
            <a:ln w="12700">
              <a:solidFill>
                <a:schemeClr val="accent5">
                  <a:lumMod val="50000"/>
                </a:schemeClr>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テキスト ボックス 89">
              <a:extLst>
                <a:ext uri="{FF2B5EF4-FFF2-40B4-BE49-F238E27FC236}">
                  <a16:creationId xmlns:a16="http://schemas.microsoft.com/office/drawing/2014/main" id="{B033E82F-C43F-449B-8971-36788AEE775A}"/>
                </a:ext>
              </a:extLst>
            </p:cNvPr>
            <p:cNvSpPr txBox="1"/>
            <p:nvPr/>
          </p:nvSpPr>
          <p:spPr>
            <a:xfrm>
              <a:off x="6962464" y="3764628"/>
              <a:ext cx="1866900" cy="538609"/>
            </a:xfrm>
            <a:prstGeom prst="rect">
              <a:avLst/>
            </a:prstGeom>
            <a:noFill/>
          </p:spPr>
          <p:txBody>
            <a:bodyPr wrap="square" rtlCol="0">
              <a:spAutoFit/>
            </a:bodyPr>
            <a:lstStyle/>
            <a:p>
              <a:r>
                <a:rPr kumimoji="1" lang="ja-JP" altLang="en-US" sz="1100" dirty="0">
                  <a:solidFill>
                    <a:schemeClr val="accent5">
                      <a:lumMod val="50000"/>
                    </a:schemeClr>
                  </a:solidFill>
                  <a:latin typeface="HGP明朝E" panose="02020900000000000000" pitchFamily="18" charset="-128"/>
                  <a:ea typeface="HGP明朝E" panose="02020900000000000000" pitchFamily="18" charset="-128"/>
                </a:rPr>
                <a:t>④バリアフリー</a:t>
              </a:r>
              <a:endParaRPr kumimoji="1" lang="en-US" altLang="ja-JP" sz="1100" dirty="0">
                <a:solidFill>
                  <a:schemeClr val="accent5">
                    <a:lumMod val="50000"/>
                  </a:schemeClr>
                </a:solidFill>
                <a:latin typeface="HGP明朝E" panose="02020900000000000000" pitchFamily="18" charset="-128"/>
                <a:ea typeface="HGP明朝E" panose="02020900000000000000" pitchFamily="18" charset="-128"/>
              </a:endParaRPr>
            </a:p>
            <a:p>
              <a:r>
                <a:rPr kumimoji="1" lang="ja-JP" altLang="en-US" sz="900" dirty="0">
                  <a:solidFill>
                    <a:schemeClr val="accent5">
                      <a:lumMod val="50000"/>
                    </a:schemeClr>
                  </a:solidFill>
                  <a:latin typeface="HGPｺﾞｼｯｸM" panose="020B0600000000000000" pitchFamily="50" charset="-128"/>
                  <a:ea typeface="HGPｺﾞｼｯｸM" panose="020B0600000000000000" pitchFamily="50" charset="-128"/>
                </a:rPr>
                <a:t>室内の段差をなくすとともに、洗面所やトイレ等に手すりを設置します。</a:t>
              </a:r>
            </a:p>
          </p:txBody>
        </p:sp>
        <p:grpSp>
          <p:nvGrpSpPr>
            <p:cNvPr id="60" name="グループ化 59">
              <a:extLst>
                <a:ext uri="{FF2B5EF4-FFF2-40B4-BE49-F238E27FC236}">
                  <a16:creationId xmlns:a16="http://schemas.microsoft.com/office/drawing/2014/main" id="{2F7E19D8-D334-433B-A120-3DBBC0EB2C9C}"/>
                </a:ext>
              </a:extLst>
            </p:cNvPr>
            <p:cNvGrpSpPr/>
            <p:nvPr/>
          </p:nvGrpSpPr>
          <p:grpSpPr>
            <a:xfrm>
              <a:off x="7190009" y="4318470"/>
              <a:ext cx="1392570" cy="767674"/>
              <a:chOff x="7190009" y="4318470"/>
              <a:chExt cx="1392570" cy="767674"/>
            </a:xfrm>
          </p:grpSpPr>
          <p:pic>
            <p:nvPicPr>
              <p:cNvPr id="10" name="図 9">
                <a:extLst>
                  <a:ext uri="{FF2B5EF4-FFF2-40B4-BE49-F238E27FC236}">
                    <a16:creationId xmlns:a16="http://schemas.microsoft.com/office/drawing/2014/main" id="{136EF915-9E7F-46DB-867F-FD2BF94EC161}"/>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7190009" y="4318470"/>
                <a:ext cx="1392570" cy="635796"/>
              </a:xfrm>
              <a:prstGeom prst="rect">
                <a:avLst/>
              </a:prstGeom>
            </p:spPr>
          </p:pic>
          <p:sp>
            <p:nvSpPr>
              <p:cNvPr id="110" name="テキスト ボックス 109">
                <a:extLst>
                  <a:ext uri="{FF2B5EF4-FFF2-40B4-BE49-F238E27FC236}">
                    <a16:creationId xmlns:a16="http://schemas.microsoft.com/office/drawing/2014/main" id="{2CB0953B-BE30-4C1B-9421-73F1360FA958}"/>
                  </a:ext>
                </a:extLst>
              </p:cNvPr>
              <p:cNvSpPr txBox="1"/>
              <p:nvPr/>
            </p:nvSpPr>
            <p:spPr>
              <a:xfrm>
                <a:off x="7448038" y="4921108"/>
                <a:ext cx="444600" cy="165036"/>
              </a:xfrm>
              <a:prstGeom prst="rect">
                <a:avLst/>
              </a:prstGeom>
              <a:noFill/>
            </p:spPr>
            <p:txBody>
              <a:bodyPr wrap="none" lIns="36000" tIns="36000" rIns="36000" bIns="36000" rtlCol="0">
                <a:spAutoFit/>
              </a:bodyPr>
              <a:lstStyle/>
              <a:p>
                <a:pPr algn="ctr"/>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補助手すり</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cxnSp>
            <p:nvCxnSpPr>
              <p:cNvPr id="130" name="コネクタ: カギ線 129">
                <a:extLst>
                  <a:ext uri="{FF2B5EF4-FFF2-40B4-BE49-F238E27FC236}">
                    <a16:creationId xmlns:a16="http://schemas.microsoft.com/office/drawing/2014/main" id="{ED8B9A98-E0B2-4614-A0FA-34D3B8FEA7D5}"/>
                  </a:ext>
                </a:extLst>
              </p:cNvPr>
              <p:cNvCxnSpPr>
                <a:cxnSpLocks/>
                <a:endCxn id="110" idx="1"/>
              </p:cNvCxnSpPr>
              <p:nvPr/>
            </p:nvCxnSpPr>
            <p:spPr>
              <a:xfrm rot="16200000" flipH="1">
                <a:off x="7299923" y="4855511"/>
                <a:ext cx="220848" cy="75381"/>
              </a:xfrm>
              <a:prstGeom prst="bentConnector2">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58" name="コネクタ: カギ線 57">
                <a:extLst>
                  <a:ext uri="{FF2B5EF4-FFF2-40B4-BE49-F238E27FC236}">
                    <a16:creationId xmlns:a16="http://schemas.microsoft.com/office/drawing/2014/main" id="{BBCAE99B-BC29-44EC-ADF6-26505BABA5EE}"/>
                  </a:ext>
                </a:extLst>
              </p:cNvPr>
              <p:cNvCxnSpPr>
                <a:cxnSpLocks/>
                <a:endCxn id="110" idx="3"/>
              </p:cNvCxnSpPr>
              <p:nvPr/>
            </p:nvCxnSpPr>
            <p:spPr>
              <a:xfrm rot="10800000" flipV="1">
                <a:off x="7892638" y="4679160"/>
                <a:ext cx="593630" cy="324466"/>
              </a:xfrm>
              <a:prstGeom prst="bentConnector3">
                <a:avLst>
                  <a:gd name="adj1" fmla="val 901"/>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a16="http://schemas.microsoft.com/office/drawing/2014/main" id="{9ECF4D5F-F1B4-415F-94E3-D482135B7F8E}"/>
                  </a:ext>
                </a:extLst>
              </p:cNvPr>
              <p:cNvCxnSpPr>
                <a:cxnSpLocks/>
                <a:endCxn id="110" idx="3"/>
              </p:cNvCxnSpPr>
              <p:nvPr/>
            </p:nvCxnSpPr>
            <p:spPr>
              <a:xfrm rot="5400000">
                <a:off x="7825466" y="4732848"/>
                <a:ext cx="337951" cy="203605"/>
              </a:xfrm>
              <a:prstGeom prst="bentConnector2">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a16="http://schemas.microsoft.com/office/drawing/2014/main" id="{90903B78-96FE-44A2-9A8C-7668C32D90AB}"/>
                  </a:ext>
                </a:extLst>
              </p:cNvPr>
              <p:cNvCxnSpPr>
                <a:cxnSpLocks/>
                <a:endCxn id="110" idx="3"/>
              </p:cNvCxnSpPr>
              <p:nvPr/>
            </p:nvCxnSpPr>
            <p:spPr>
              <a:xfrm rot="10800000" flipV="1">
                <a:off x="7892639" y="4872662"/>
                <a:ext cx="398621" cy="130964"/>
              </a:xfrm>
              <a:prstGeom prst="bentConnector3">
                <a:avLst>
                  <a:gd name="adj1" fmla="val -179"/>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17EAEFA8-6D90-49E2-A211-F972E3EBA911}"/>
                  </a:ext>
                </a:extLst>
              </p:cNvPr>
              <p:cNvSpPr txBox="1"/>
              <p:nvPr/>
            </p:nvSpPr>
            <p:spPr>
              <a:xfrm>
                <a:off x="7710159" y="4475668"/>
                <a:ext cx="294953" cy="92333"/>
              </a:xfrm>
              <a:prstGeom prst="rect">
                <a:avLst/>
              </a:prstGeom>
              <a:noFill/>
            </p:spPr>
            <p:txBody>
              <a:bodyPr wrap="none" lIns="0" tIns="0" rIns="0" bIns="0" rtlCol="0">
                <a:spAutoFit/>
              </a:bodyPr>
              <a:lstStyle/>
              <a:p>
                <a:pPr algn="ctr"/>
                <a:r>
                  <a:rPr kumimoji="1" lang="ja-JP" altLang="en-US" sz="600" dirty="0">
                    <a:solidFill>
                      <a:schemeClr val="accent5">
                        <a:lumMod val="50000"/>
                      </a:schemeClr>
                    </a:solidFill>
                    <a:latin typeface="BIZ UDPゴシック" panose="020B0400000000000000" pitchFamily="50" charset="-128"/>
                    <a:ea typeface="BIZ UDPゴシック" panose="020B0400000000000000" pitchFamily="50" charset="-128"/>
                  </a:rPr>
                  <a:t>段差なし</a:t>
                </a:r>
                <a:endParaRPr kumimoji="1" lang="ja-JP" altLang="en-US" sz="3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cxnSp>
            <p:nvCxnSpPr>
              <p:cNvPr id="38" name="直線コネクタ 37">
                <a:extLst>
                  <a:ext uri="{FF2B5EF4-FFF2-40B4-BE49-F238E27FC236}">
                    <a16:creationId xmlns:a16="http://schemas.microsoft.com/office/drawing/2014/main" id="{C2360332-D303-4E05-AFD9-7C21D18B71FC}"/>
                  </a:ext>
                </a:extLst>
              </p:cNvPr>
              <p:cNvCxnSpPr>
                <a:cxnSpLocks/>
                <a:endCxn id="67" idx="1"/>
              </p:cNvCxnSpPr>
              <p:nvPr/>
            </p:nvCxnSpPr>
            <p:spPr>
              <a:xfrm>
                <a:off x="7642860" y="4521835"/>
                <a:ext cx="67299" cy="0"/>
              </a:xfrm>
              <a:prstGeom prst="line">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6FDF8166-20D9-4B8E-A80E-9577F045BA34}"/>
                  </a:ext>
                </a:extLst>
              </p:cNvPr>
              <p:cNvCxnSpPr>
                <a:cxnSpLocks/>
                <a:endCxn id="67" idx="0"/>
              </p:cNvCxnSpPr>
              <p:nvPr/>
            </p:nvCxnSpPr>
            <p:spPr>
              <a:xfrm>
                <a:off x="7857636" y="4387773"/>
                <a:ext cx="0" cy="87895"/>
              </a:xfrm>
              <a:prstGeom prst="line">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7145B639-98CC-4ABA-8191-6FB08D272A86}"/>
                  </a:ext>
                </a:extLst>
              </p:cNvPr>
              <p:cNvCxnSpPr>
                <a:cxnSpLocks/>
                <a:endCxn id="67" idx="3"/>
              </p:cNvCxnSpPr>
              <p:nvPr/>
            </p:nvCxnSpPr>
            <p:spPr>
              <a:xfrm flipH="1">
                <a:off x="8005112" y="4521835"/>
                <a:ext cx="67299" cy="0"/>
              </a:xfrm>
              <a:prstGeom prst="line">
                <a:avLst/>
              </a:prstGeom>
              <a:ln w="9525">
                <a:solidFill>
                  <a:schemeClr val="accent5">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sp>
        <p:nvSpPr>
          <p:cNvPr id="62" name="楕円 61">
            <a:extLst>
              <a:ext uri="{FF2B5EF4-FFF2-40B4-BE49-F238E27FC236}">
                <a16:creationId xmlns:a16="http://schemas.microsoft.com/office/drawing/2014/main" id="{92EB213D-FCBF-426B-9E64-A97C555D34C0}"/>
              </a:ext>
            </a:extLst>
          </p:cNvPr>
          <p:cNvSpPr/>
          <p:nvPr/>
        </p:nvSpPr>
        <p:spPr>
          <a:xfrm>
            <a:off x="3915409" y="1512836"/>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2</a:t>
            </a:r>
            <a:endParaRPr kumimoji="1" lang="ja-JP" altLang="en-US" sz="1050" dirty="0"/>
          </a:p>
        </p:txBody>
      </p:sp>
      <p:sp>
        <p:nvSpPr>
          <p:cNvPr id="63" name="楕円 62">
            <a:extLst>
              <a:ext uri="{FF2B5EF4-FFF2-40B4-BE49-F238E27FC236}">
                <a16:creationId xmlns:a16="http://schemas.microsoft.com/office/drawing/2014/main" id="{DDD9C022-30EF-431C-A98E-E065DF68576B}"/>
              </a:ext>
            </a:extLst>
          </p:cNvPr>
          <p:cNvSpPr/>
          <p:nvPr/>
        </p:nvSpPr>
        <p:spPr>
          <a:xfrm>
            <a:off x="2992393" y="1841638"/>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6</a:t>
            </a:r>
            <a:endParaRPr kumimoji="1" lang="ja-JP" altLang="en-US" sz="1050" dirty="0"/>
          </a:p>
        </p:txBody>
      </p:sp>
      <p:sp>
        <p:nvSpPr>
          <p:cNvPr id="65" name="楕円 64">
            <a:extLst>
              <a:ext uri="{FF2B5EF4-FFF2-40B4-BE49-F238E27FC236}">
                <a16:creationId xmlns:a16="http://schemas.microsoft.com/office/drawing/2014/main" id="{5C5999F4-0038-4AE1-ADB2-7BD4E22E418D}"/>
              </a:ext>
            </a:extLst>
          </p:cNvPr>
          <p:cNvSpPr/>
          <p:nvPr/>
        </p:nvSpPr>
        <p:spPr>
          <a:xfrm>
            <a:off x="1708423" y="2683777"/>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4</a:t>
            </a:r>
            <a:endParaRPr kumimoji="1" lang="ja-JP" altLang="en-US" sz="1050" dirty="0"/>
          </a:p>
        </p:txBody>
      </p:sp>
      <p:sp>
        <p:nvSpPr>
          <p:cNvPr id="66" name="楕円 65">
            <a:extLst>
              <a:ext uri="{FF2B5EF4-FFF2-40B4-BE49-F238E27FC236}">
                <a16:creationId xmlns:a16="http://schemas.microsoft.com/office/drawing/2014/main" id="{E4FB34B7-4235-4308-8983-F02B3380D138}"/>
              </a:ext>
            </a:extLst>
          </p:cNvPr>
          <p:cNvSpPr/>
          <p:nvPr/>
        </p:nvSpPr>
        <p:spPr>
          <a:xfrm>
            <a:off x="847363" y="2809507"/>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3</a:t>
            </a:r>
            <a:endParaRPr kumimoji="1" lang="ja-JP" altLang="en-US" sz="1050" dirty="0"/>
          </a:p>
        </p:txBody>
      </p:sp>
      <p:sp>
        <p:nvSpPr>
          <p:cNvPr id="68" name="楕円 67">
            <a:extLst>
              <a:ext uri="{FF2B5EF4-FFF2-40B4-BE49-F238E27FC236}">
                <a16:creationId xmlns:a16="http://schemas.microsoft.com/office/drawing/2014/main" id="{F13ADCA9-C7AE-4762-8833-51FB30330ED7}"/>
              </a:ext>
            </a:extLst>
          </p:cNvPr>
          <p:cNvSpPr/>
          <p:nvPr/>
        </p:nvSpPr>
        <p:spPr>
          <a:xfrm>
            <a:off x="445799" y="1575701"/>
            <a:ext cx="125730" cy="1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050" dirty="0"/>
              <a:t>5</a:t>
            </a:r>
            <a:endParaRPr kumimoji="1" lang="ja-JP" altLang="en-US" sz="1050" dirty="0"/>
          </a:p>
        </p:txBody>
      </p:sp>
    </p:spTree>
    <p:extLst>
      <p:ext uri="{BB962C8B-B14F-4D97-AF65-F5344CB8AC3E}">
        <p14:creationId xmlns:p14="http://schemas.microsoft.com/office/powerpoint/2010/main" val="40756675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450</Words>
  <Application>Microsoft Office PowerPoint</Application>
  <PresentationFormat>画面に合わせる (4:3)</PresentationFormat>
  <Paragraphs>46</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HGPｺﾞｼｯｸM</vt:lpstr>
      <vt:lpstr>HGP明朝E</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2026-02-17T03:13:11Z</dcterms:created>
  <dcterms:modified xsi:type="dcterms:W3CDTF">2026-02-17T03:13:12Z</dcterms:modified>
</cp:coreProperties>
</file>