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Lst>
  <p:sldSz cx="9144000" cy="6858000" type="screen4x3"/>
  <p:notesSz cx="6888163" cy="10018713"/>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7815" autoAdjust="0"/>
    <p:restoredTop sz="94660"/>
  </p:normalViewPr>
  <p:slideViewPr>
    <p:cSldViewPr snapToGrid="0">
      <p:cViewPr varScale="1">
        <p:scale>
          <a:sx n="109" d="100"/>
          <a:sy n="109" d="100"/>
        </p:scale>
        <p:origin x="2280" y="10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ja-JP" altLang="en-US"/>
              <a:t>マスター タイトルの書式設定</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40ED4088-9EE0-4626-A000-E963008478B2}" type="datetimeFigureOut">
              <a:rPr kumimoji="1" lang="ja-JP" altLang="en-US" smtClean="0"/>
              <a:t>2026/6/15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467DFF12-5620-4D4A-A088-DDF29C3C613B}" type="slidenum">
              <a:rPr kumimoji="1" lang="ja-JP" altLang="en-US" smtClean="0"/>
              <a:t>‹#›</a:t>
            </a:fld>
            <a:endParaRPr kumimoji="1" lang="ja-JP" altLang="en-US"/>
          </a:p>
        </p:txBody>
      </p:sp>
    </p:spTree>
    <p:extLst>
      <p:ext uri="{BB962C8B-B14F-4D97-AF65-F5344CB8AC3E}">
        <p14:creationId xmlns:p14="http://schemas.microsoft.com/office/powerpoint/2010/main" val="201772354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40ED4088-9EE0-4626-A000-E963008478B2}" type="datetimeFigureOut">
              <a:rPr kumimoji="1" lang="ja-JP" altLang="en-US" smtClean="0"/>
              <a:t>2026/6/15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467DFF12-5620-4D4A-A088-DDF29C3C613B}" type="slidenum">
              <a:rPr kumimoji="1" lang="ja-JP" altLang="en-US" smtClean="0"/>
              <a:t>‹#›</a:t>
            </a:fld>
            <a:endParaRPr kumimoji="1" lang="ja-JP" altLang="en-US"/>
          </a:p>
        </p:txBody>
      </p:sp>
    </p:spTree>
    <p:extLst>
      <p:ext uri="{BB962C8B-B14F-4D97-AF65-F5344CB8AC3E}">
        <p14:creationId xmlns:p14="http://schemas.microsoft.com/office/powerpoint/2010/main" val="72321760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40ED4088-9EE0-4626-A000-E963008478B2}" type="datetimeFigureOut">
              <a:rPr kumimoji="1" lang="ja-JP" altLang="en-US" smtClean="0"/>
              <a:t>2026/6/15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467DFF12-5620-4D4A-A088-DDF29C3C613B}" type="slidenum">
              <a:rPr kumimoji="1" lang="ja-JP" altLang="en-US" smtClean="0"/>
              <a:t>‹#›</a:t>
            </a:fld>
            <a:endParaRPr kumimoji="1" lang="ja-JP" altLang="en-US"/>
          </a:p>
        </p:txBody>
      </p:sp>
    </p:spTree>
    <p:extLst>
      <p:ext uri="{BB962C8B-B14F-4D97-AF65-F5344CB8AC3E}">
        <p14:creationId xmlns:p14="http://schemas.microsoft.com/office/powerpoint/2010/main" val="322158352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40ED4088-9EE0-4626-A000-E963008478B2}" type="datetimeFigureOut">
              <a:rPr kumimoji="1" lang="ja-JP" altLang="en-US" smtClean="0"/>
              <a:t>2026/6/15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467DFF12-5620-4D4A-A088-DDF29C3C613B}" type="slidenum">
              <a:rPr kumimoji="1" lang="ja-JP" altLang="en-US" smtClean="0"/>
              <a:t>‹#›</a:t>
            </a:fld>
            <a:endParaRPr kumimoji="1" lang="ja-JP" altLang="en-US"/>
          </a:p>
        </p:txBody>
      </p:sp>
    </p:spTree>
    <p:extLst>
      <p:ext uri="{BB962C8B-B14F-4D97-AF65-F5344CB8AC3E}">
        <p14:creationId xmlns:p14="http://schemas.microsoft.com/office/powerpoint/2010/main" val="382113712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40ED4088-9EE0-4626-A000-E963008478B2}" type="datetimeFigureOut">
              <a:rPr kumimoji="1" lang="ja-JP" altLang="en-US" smtClean="0"/>
              <a:t>2026/6/15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467DFF12-5620-4D4A-A088-DDF29C3C613B}" type="slidenum">
              <a:rPr kumimoji="1" lang="ja-JP" altLang="en-US" smtClean="0"/>
              <a:t>‹#›</a:t>
            </a:fld>
            <a:endParaRPr kumimoji="1" lang="ja-JP" altLang="en-US"/>
          </a:p>
        </p:txBody>
      </p:sp>
    </p:spTree>
    <p:extLst>
      <p:ext uri="{BB962C8B-B14F-4D97-AF65-F5344CB8AC3E}">
        <p14:creationId xmlns:p14="http://schemas.microsoft.com/office/powerpoint/2010/main" val="126956447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40ED4088-9EE0-4626-A000-E963008478B2}" type="datetimeFigureOut">
              <a:rPr kumimoji="1" lang="ja-JP" altLang="en-US" smtClean="0"/>
              <a:t>2026/6/15</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467DFF12-5620-4D4A-A088-DDF29C3C613B}" type="slidenum">
              <a:rPr kumimoji="1" lang="ja-JP" altLang="en-US" smtClean="0"/>
              <a:t>‹#›</a:t>
            </a:fld>
            <a:endParaRPr kumimoji="1" lang="ja-JP" altLang="en-US"/>
          </a:p>
        </p:txBody>
      </p:sp>
    </p:spTree>
    <p:extLst>
      <p:ext uri="{BB962C8B-B14F-4D97-AF65-F5344CB8AC3E}">
        <p14:creationId xmlns:p14="http://schemas.microsoft.com/office/powerpoint/2010/main" val="256836479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4" name="Content Placeholder 3"/>
          <p:cNvSpPr>
            <a:spLocks noGrp="1"/>
          </p:cNvSpPr>
          <p:nvPr>
            <p:ph sz="half" idx="2"/>
          </p:nvPr>
        </p:nvSpPr>
        <p:spPr>
          <a:xfrm>
            <a:off x="629842" y="2505075"/>
            <a:ext cx="3868340"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6" name="Content Placeholder 5"/>
          <p:cNvSpPr>
            <a:spLocks noGrp="1"/>
          </p:cNvSpPr>
          <p:nvPr>
            <p:ph sz="quarter" idx="4"/>
          </p:nvPr>
        </p:nvSpPr>
        <p:spPr>
          <a:xfrm>
            <a:off x="4629150" y="2505075"/>
            <a:ext cx="3887391"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40ED4088-9EE0-4626-A000-E963008478B2}" type="datetimeFigureOut">
              <a:rPr kumimoji="1" lang="ja-JP" altLang="en-US" smtClean="0"/>
              <a:t>2026/6/15</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467DFF12-5620-4D4A-A088-DDF29C3C613B}" type="slidenum">
              <a:rPr kumimoji="1" lang="ja-JP" altLang="en-US" smtClean="0"/>
              <a:t>‹#›</a:t>
            </a:fld>
            <a:endParaRPr kumimoji="1" lang="ja-JP" altLang="en-US"/>
          </a:p>
        </p:txBody>
      </p:sp>
    </p:spTree>
    <p:extLst>
      <p:ext uri="{BB962C8B-B14F-4D97-AF65-F5344CB8AC3E}">
        <p14:creationId xmlns:p14="http://schemas.microsoft.com/office/powerpoint/2010/main" val="258155621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40ED4088-9EE0-4626-A000-E963008478B2}" type="datetimeFigureOut">
              <a:rPr kumimoji="1" lang="ja-JP" altLang="en-US" smtClean="0"/>
              <a:t>2026/6/15</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467DFF12-5620-4D4A-A088-DDF29C3C613B}" type="slidenum">
              <a:rPr kumimoji="1" lang="ja-JP" altLang="en-US" smtClean="0"/>
              <a:t>‹#›</a:t>
            </a:fld>
            <a:endParaRPr kumimoji="1" lang="ja-JP" altLang="en-US"/>
          </a:p>
        </p:txBody>
      </p:sp>
    </p:spTree>
    <p:extLst>
      <p:ext uri="{BB962C8B-B14F-4D97-AF65-F5344CB8AC3E}">
        <p14:creationId xmlns:p14="http://schemas.microsoft.com/office/powerpoint/2010/main" val="203306083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0ED4088-9EE0-4626-A000-E963008478B2}" type="datetimeFigureOut">
              <a:rPr kumimoji="1" lang="ja-JP" altLang="en-US" smtClean="0"/>
              <a:t>2026/6/15</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467DFF12-5620-4D4A-A088-DDF29C3C613B}" type="slidenum">
              <a:rPr kumimoji="1" lang="ja-JP" altLang="en-US" smtClean="0"/>
              <a:t>‹#›</a:t>
            </a:fld>
            <a:endParaRPr kumimoji="1" lang="ja-JP" altLang="en-US"/>
          </a:p>
        </p:txBody>
      </p:sp>
    </p:spTree>
    <p:extLst>
      <p:ext uri="{BB962C8B-B14F-4D97-AF65-F5344CB8AC3E}">
        <p14:creationId xmlns:p14="http://schemas.microsoft.com/office/powerpoint/2010/main" val="228368705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40ED4088-9EE0-4626-A000-E963008478B2}" type="datetimeFigureOut">
              <a:rPr kumimoji="1" lang="ja-JP" altLang="en-US" smtClean="0"/>
              <a:t>2026/6/15</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467DFF12-5620-4D4A-A088-DDF29C3C613B}" type="slidenum">
              <a:rPr kumimoji="1" lang="ja-JP" altLang="en-US" smtClean="0"/>
              <a:t>‹#›</a:t>
            </a:fld>
            <a:endParaRPr kumimoji="1" lang="ja-JP" altLang="en-US"/>
          </a:p>
        </p:txBody>
      </p:sp>
    </p:spTree>
    <p:extLst>
      <p:ext uri="{BB962C8B-B14F-4D97-AF65-F5344CB8AC3E}">
        <p14:creationId xmlns:p14="http://schemas.microsoft.com/office/powerpoint/2010/main" val="248852194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a:t>アイコンをクリックして図を追加</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40ED4088-9EE0-4626-A000-E963008478B2}" type="datetimeFigureOut">
              <a:rPr kumimoji="1" lang="ja-JP" altLang="en-US" smtClean="0"/>
              <a:t>2026/6/15</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467DFF12-5620-4D4A-A088-DDF29C3C613B}" type="slidenum">
              <a:rPr kumimoji="1" lang="ja-JP" altLang="en-US" smtClean="0"/>
              <a:t>‹#›</a:t>
            </a:fld>
            <a:endParaRPr kumimoji="1" lang="ja-JP" altLang="en-US"/>
          </a:p>
        </p:txBody>
      </p:sp>
    </p:spTree>
    <p:extLst>
      <p:ext uri="{BB962C8B-B14F-4D97-AF65-F5344CB8AC3E}">
        <p14:creationId xmlns:p14="http://schemas.microsoft.com/office/powerpoint/2010/main" val="381528976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0ED4088-9EE0-4626-A000-E963008478B2}" type="datetimeFigureOut">
              <a:rPr kumimoji="1" lang="ja-JP" altLang="en-US" smtClean="0"/>
              <a:t>2026/6/15</a:t>
            </a:fld>
            <a:endParaRPr kumimoji="1" lang="ja-JP" alt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67DFF12-5620-4D4A-A088-DDF29C3C613B}" type="slidenum">
              <a:rPr kumimoji="1" lang="ja-JP" altLang="en-US" smtClean="0"/>
              <a:t>‹#›</a:t>
            </a:fld>
            <a:endParaRPr kumimoji="1" lang="ja-JP" altLang="en-US"/>
          </a:p>
        </p:txBody>
      </p:sp>
    </p:spTree>
    <p:extLst>
      <p:ext uri="{BB962C8B-B14F-4D97-AF65-F5344CB8AC3E}">
        <p14:creationId xmlns:p14="http://schemas.microsoft.com/office/powerpoint/2010/main" val="307821333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image" Target="../media/image4.png"/><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図 3">
            <a:extLst>
              <a:ext uri="{FF2B5EF4-FFF2-40B4-BE49-F238E27FC236}">
                <a16:creationId xmlns:a16="http://schemas.microsoft.com/office/drawing/2014/main" id="{9BF13672-B4AB-4ED2-B96A-3214D7D3D25C}"/>
              </a:ext>
            </a:extLst>
          </p:cNvPr>
          <p:cNvPicPr>
            <a:picLocks noChangeAspect="1"/>
          </p:cNvPicPr>
          <p:nvPr/>
        </p:nvPicPr>
        <p:blipFill>
          <a:blip r:embed="rId2"/>
          <a:stretch>
            <a:fillRect/>
          </a:stretch>
        </p:blipFill>
        <p:spPr>
          <a:xfrm>
            <a:off x="107993" y="744931"/>
            <a:ext cx="4578560" cy="2650091"/>
          </a:xfrm>
          <a:prstGeom prst="rect">
            <a:avLst/>
          </a:prstGeom>
        </p:spPr>
      </p:pic>
      <p:sp>
        <p:nvSpPr>
          <p:cNvPr id="3" name="楕円 2">
            <a:extLst>
              <a:ext uri="{FF2B5EF4-FFF2-40B4-BE49-F238E27FC236}">
                <a16:creationId xmlns:a16="http://schemas.microsoft.com/office/drawing/2014/main" id="{3164FCAD-F902-4403-8FE9-413506E2B9AB}"/>
              </a:ext>
            </a:extLst>
          </p:cNvPr>
          <p:cNvSpPr/>
          <p:nvPr/>
        </p:nvSpPr>
        <p:spPr>
          <a:xfrm>
            <a:off x="3529603" y="1555750"/>
            <a:ext cx="125730" cy="12573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r>
              <a:rPr kumimoji="1" lang="en-US" altLang="ja-JP" sz="1050" dirty="0"/>
              <a:t>1</a:t>
            </a:r>
            <a:endParaRPr kumimoji="1" lang="ja-JP" altLang="en-US" sz="1050" dirty="0"/>
          </a:p>
        </p:txBody>
      </p:sp>
      <p:sp>
        <p:nvSpPr>
          <p:cNvPr id="13" name="テキスト ボックス 12">
            <a:extLst>
              <a:ext uri="{FF2B5EF4-FFF2-40B4-BE49-F238E27FC236}">
                <a16:creationId xmlns:a16="http://schemas.microsoft.com/office/drawing/2014/main" id="{D4D7EBC4-010E-4C24-9FFE-0AF7F3304FD5}"/>
              </a:ext>
            </a:extLst>
          </p:cNvPr>
          <p:cNvSpPr txBox="1"/>
          <p:nvPr/>
        </p:nvSpPr>
        <p:spPr>
          <a:xfrm>
            <a:off x="2192984" y="112737"/>
            <a:ext cx="4758033" cy="369332"/>
          </a:xfrm>
          <a:prstGeom prst="rect">
            <a:avLst/>
          </a:prstGeom>
          <a:noFill/>
        </p:spPr>
        <p:txBody>
          <a:bodyPr wrap="none" rtlCol="0">
            <a:spAutoFit/>
          </a:bodyPr>
          <a:lstStyle/>
          <a:p>
            <a:pPr algn="ctr"/>
            <a:r>
              <a:rPr kumimoji="1" lang="ja-JP" altLang="en-US" dirty="0">
                <a:latin typeface="HGP明朝E" panose="02020900000000000000" pitchFamily="18" charset="-128"/>
                <a:ea typeface="HGP明朝E" panose="02020900000000000000" pitchFamily="18" charset="-128"/>
              </a:rPr>
              <a:t>ＬＩＦＥ住宅　</a:t>
            </a:r>
            <a:r>
              <a:rPr kumimoji="1" lang="ja-JP" altLang="en-US" sz="1200" dirty="0">
                <a:latin typeface="HGP明朝E" panose="02020900000000000000" pitchFamily="18" charset="-128"/>
                <a:ea typeface="HGP明朝E" panose="02020900000000000000" pitchFamily="18" charset="-128"/>
              </a:rPr>
              <a:t>－安全で快適な暮らしを実現する新しい府営住宅－</a:t>
            </a:r>
          </a:p>
        </p:txBody>
      </p:sp>
      <p:grpSp>
        <p:nvGrpSpPr>
          <p:cNvPr id="30" name="グループ化 29">
            <a:extLst>
              <a:ext uri="{FF2B5EF4-FFF2-40B4-BE49-F238E27FC236}">
                <a16:creationId xmlns:a16="http://schemas.microsoft.com/office/drawing/2014/main" id="{8646563C-DB0C-4F30-A0E4-A6FB99B2E391}"/>
              </a:ext>
            </a:extLst>
          </p:cNvPr>
          <p:cNvGrpSpPr/>
          <p:nvPr/>
        </p:nvGrpSpPr>
        <p:grpSpPr>
          <a:xfrm>
            <a:off x="4794553" y="485040"/>
            <a:ext cx="4241446" cy="1015150"/>
            <a:chOff x="4794553" y="513728"/>
            <a:chExt cx="4241446" cy="1015150"/>
          </a:xfrm>
        </p:grpSpPr>
        <p:sp>
          <p:nvSpPr>
            <p:cNvPr id="16" name="テキスト ボックス 15">
              <a:extLst>
                <a:ext uri="{FF2B5EF4-FFF2-40B4-BE49-F238E27FC236}">
                  <a16:creationId xmlns:a16="http://schemas.microsoft.com/office/drawing/2014/main" id="{F08F04F7-8ABF-4749-80D1-66FFC2A0E64D}"/>
                </a:ext>
              </a:extLst>
            </p:cNvPr>
            <p:cNvSpPr txBox="1"/>
            <p:nvPr/>
          </p:nvSpPr>
          <p:spPr>
            <a:xfrm>
              <a:off x="4794553" y="513728"/>
              <a:ext cx="4241446" cy="1015150"/>
            </a:xfrm>
            <a:prstGeom prst="rect">
              <a:avLst/>
            </a:prstGeom>
            <a:noFill/>
          </p:spPr>
          <p:txBody>
            <a:bodyPr wrap="square" rtlCol="0">
              <a:spAutoFit/>
            </a:bodyPr>
            <a:lstStyle/>
            <a:p>
              <a:pPr>
                <a:lnSpc>
                  <a:spcPct val="120000"/>
                </a:lnSpc>
                <a:spcAft>
                  <a:spcPts val="600"/>
                </a:spcAft>
              </a:pPr>
              <a:r>
                <a:rPr kumimoji="1" lang="ja-JP" altLang="en-US" sz="1100" dirty="0">
                  <a:solidFill>
                    <a:schemeClr val="accent5">
                      <a:lumMod val="50000"/>
                    </a:schemeClr>
                  </a:solidFill>
                  <a:latin typeface="HGP明朝E" panose="02020900000000000000" pitchFamily="18" charset="-128"/>
                  <a:ea typeface="HGP明朝E" panose="02020900000000000000" pitchFamily="18" charset="-128"/>
                </a:rPr>
                <a:t>ＬＩＦＥ住宅</a:t>
              </a:r>
              <a:endParaRPr kumimoji="1" lang="en-US" altLang="ja-JP" sz="1100" dirty="0">
                <a:solidFill>
                  <a:schemeClr val="accent5">
                    <a:lumMod val="50000"/>
                  </a:schemeClr>
                </a:solidFill>
                <a:latin typeface="HGP明朝E" panose="02020900000000000000" pitchFamily="18" charset="-128"/>
                <a:ea typeface="HGP明朝E" panose="02020900000000000000" pitchFamily="18" charset="-128"/>
              </a:endParaRPr>
            </a:p>
            <a:p>
              <a:pPr>
                <a:lnSpc>
                  <a:spcPct val="120000"/>
                </a:lnSpc>
              </a:pPr>
              <a:r>
                <a:rPr kumimoji="1" lang="ja-JP" altLang="en-US" sz="900" dirty="0">
                  <a:solidFill>
                    <a:schemeClr val="accent5">
                      <a:lumMod val="50000"/>
                    </a:schemeClr>
                  </a:solidFill>
                  <a:latin typeface="HGPｺﾞｼｯｸM" panose="020B0600000000000000" pitchFamily="50" charset="-128"/>
                  <a:ea typeface="HGPｺﾞｼｯｸM" panose="020B0600000000000000" pitchFamily="50" charset="-128"/>
                </a:rPr>
                <a:t>子育て世帯や高齢者、障がい者など多様な世代・世帯が安心して住み続けることができるよう、これまでの段差の解消や手すりの設置などのバリアフリー化の取組みに加え、子どもの安全対策に配慮しながら、</a:t>
              </a:r>
              <a:r>
                <a:rPr kumimoji="1" lang="en-US" altLang="ja-JP" sz="900" dirty="0">
                  <a:solidFill>
                    <a:schemeClr val="accent5">
                      <a:lumMod val="50000"/>
                    </a:schemeClr>
                  </a:solidFill>
                  <a:latin typeface="HGPｺﾞｼｯｸM" panose="020B0600000000000000" pitchFamily="50" charset="-128"/>
                  <a:ea typeface="HGPｺﾞｼｯｸM" panose="020B0600000000000000" pitchFamily="50" charset="-128"/>
                </a:rPr>
                <a:t>ZEH</a:t>
              </a:r>
              <a:r>
                <a:rPr kumimoji="1" lang="ja-JP" altLang="en-US" sz="900" dirty="0">
                  <a:solidFill>
                    <a:schemeClr val="accent5">
                      <a:lumMod val="50000"/>
                    </a:schemeClr>
                  </a:solidFill>
                  <a:latin typeface="HGPｺﾞｼｯｸM" panose="020B0600000000000000" pitchFamily="50" charset="-128"/>
                  <a:ea typeface="HGPｺﾞｼｯｸM" panose="020B0600000000000000" pitchFamily="50" charset="-128"/>
                </a:rPr>
                <a:t>水準（</a:t>
              </a:r>
              <a:r>
                <a:rPr kumimoji="1" lang="en-US" altLang="ja-JP" sz="900" dirty="0">
                  <a:solidFill>
                    <a:schemeClr val="accent5">
                      <a:lumMod val="50000"/>
                    </a:schemeClr>
                  </a:solidFill>
                  <a:latin typeface="HGPｺﾞｼｯｸM" panose="020B0600000000000000" pitchFamily="50" charset="-128"/>
                  <a:ea typeface="HGPｺﾞｼｯｸM" panose="020B0600000000000000" pitchFamily="50" charset="-128"/>
                </a:rPr>
                <a:t>ZEH-M Oriented</a:t>
              </a:r>
              <a:r>
                <a:rPr kumimoji="1" lang="ja-JP" altLang="en-US" sz="900" dirty="0">
                  <a:solidFill>
                    <a:schemeClr val="accent5">
                      <a:lumMod val="50000"/>
                    </a:schemeClr>
                  </a:solidFill>
                  <a:latin typeface="HGPｺﾞｼｯｸM" panose="020B0600000000000000" pitchFamily="50" charset="-128"/>
                  <a:ea typeface="HGPｺﾞｼｯｸM" panose="020B0600000000000000" pitchFamily="50" charset="-128"/>
                </a:rPr>
                <a:t>）の確保や採光・通風にも工夫した、快適な暮らしを実現する住宅。</a:t>
              </a:r>
            </a:p>
          </p:txBody>
        </p:sp>
        <p:cxnSp>
          <p:nvCxnSpPr>
            <p:cNvPr id="29" name="直線コネクタ 28">
              <a:extLst>
                <a:ext uri="{FF2B5EF4-FFF2-40B4-BE49-F238E27FC236}">
                  <a16:creationId xmlns:a16="http://schemas.microsoft.com/office/drawing/2014/main" id="{1ACA8E85-C763-4E54-BD4D-C050BCBBF176}"/>
                </a:ext>
              </a:extLst>
            </p:cNvPr>
            <p:cNvCxnSpPr>
              <a:cxnSpLocks/>
            </p:cNvCxnSpPr>
            <p:nvPr/>
          </p:nvCxnSpPr>
          <p:spPr>
            <a:xfrm>
              <a:off x="4794553" y="790163"/>
              <a:ext cx="4241446" cy="0"/>
            </a:xfrm>
            <a:prstGeom prst="line">
              <a:avLst/>
            </a:prstGeom>
            <a:ln w="6350">
              <a:solidFill>
                <a:schemeClr val="accent1"/>
              </a:solidFill>
            </a:ln>
          </p:spPr>
          <p:style>
            <a:lnRef idx="1">
              <a:schemeClr val="accent1"/>
            </a:lnRef>
            <a:fillRef idx="0">
              <a:schemeClr val="accent1"/>
            </a:fillRef>
            <a:effectRef idx="0">
              <a:schemeClr val="accent1"/>
            </a:effectRef>
            <a:fontRef idx="minor">
              <a:schemeClr val="tx1"/>
            </a:fontRef>
          </p:style>
        </p:cxnSp>
      </p:grpSp>
      <p:sp>
        <p:nvSpPr>
          <p:cNvPr id="33" name="正方形/長方形 32">
            <a:extLst>
              <a:ext uri="{FF2B5EF4-FFF2-40B4-BE49-F238E27FC236}">
                <a16:creationId xmlns:a16="http://schemas.microsoft.com/office/drawing/2014/main" id="{5E24390A-54FE-46C0-AC4F-644D11006E1A}"/>
              </a:ext>
            </a:extLst>
          </p:cNvPr>
          <p:cNvSpPr/>
          <p:nvPr/>
        </p:nvSpPr>
        <p:spPr>
          <a:xfrm>
            <a:off x="4794552" y="1575701"/>
            <a:ext cx="4189427" cy="2079211"/>
          </a:xfrm>
          <a:prstGeom prst="rect">
            <a:avLst/>
          </a:prstGeom>
          <a:noFill/>
          <a:ln w="15875">
            <a:solidFill>
              <a:schemeClr val="accent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7" name="テキスト ボックス 26">
            <a:extLst>
              <a:ext uri="{FF2B5EF4-FFF2-40B4-BE49-F238E27FC236}">
                <a16:creationId xmlns:a16="http://schemas.microsoft.com/office/drawing/2014/main" id="{D739D02D-0AC6-4814-A15D-B5E1AA5F257F}"/>
              </a:ext>
            </a:extLst>
          </p:cNvPr>
          <p:cNvSpPr txBox="1"/>
          <p:nvPr/>
        </p:nvSpPr>
        <p:spPr>
          <a:xfrm>
            <a:off x="4794552" y="1575701"/>
            <a:ext cx="4241443" cy="928972"/>
          </a:xfrm>
          <a:prstGeom prst="rect">
            <a:avLst/>
          </a:prstGeom>
          <a:noFill/>
        </p:spPr>
        <p:txBody>
          <a:bodyPr wrap="square" rtlCol="0">
            <a:spAutoFit/>
          </a:bodyPr>
          <a:lstStyle/>
          <a:p>
            <a:pPr>
              <a:lnSpc>
                <a:spcPct val="120000"/>
              </a:lnSpc>
            </a:pPr>
            <a:r>
              <a:rPr kumimoji="1" lang="ja-JP" altLang="en-US" sz="1050" dirty="0">
                <a:solidFill>
                  <a:schemeClr val="accent5">
                    <a:lumMod val="50000"/>
                  </a:schemeClr>
                </a:solidFill>
                <a:latin typeface="HGP明朝E" panose="02020900000000000000" pitchFamily="18" charset="-128"/>
                <a:ea typeface="HGP明朝E" panose="02020900000000000000" pitchFamily="18" charset="-128"/>
              </a:rPr>
              <a:t>ＺＥＨ－Ｍ　Ｏｒｉｅｎｔｅｄ　　</a:t>
            </a:r>
            <a:r>
              <a:rPr kumimoji="1" lang="en-US" altLang="ja-JP" sz="900" dirty="0">
                <a:solidFill>
                  <a:schemeClr val="accent5">
                    <a:lumMod val="50000"/>
                  </a:schemeClr>
                </a:solidFill>
                <a:latin typeface="HGP明朝E" panose="02020900000000000000" pitchFamily="18" charset="-128"/>
                <a:ea typeface="HGP明朝E" panose="02020900000000000000" pitchFamily="18" charset="-128"/>
              </a:rPr>
              <a:t>※</a:t>
            </a:r>
            <a:r>
              <a:rPr kumimoji="1" lang="ja-JP" altLang="en-US" sz="900" dirty="0">
                <a:solidFill>
                  <a:schemeClr val="accent5">
                    <a:lumMod val="50000"/>
                  </a:schemeClr>
                </a:solidFill>
                <a:latin typeface="HGP明朝E" panose="02020900000000000000" pitchFamily="18" charset="-128"/>
                <a:ea typeface="HGP明朝E" panose="02020900000000000000" pitchFamily="18" charset="-128"/>
              </a:rPr>
              <a:t> ＺＥＨは「ネット・ゼロ・エネルギー・ハウス」の略称</a:t>
            </a:r>
          </a:p>
          <a:p>
            <a:pPr>
              <a:lnSpc>
                <a:spcPct val="120000"/>
              </a:lnSpc>
            </a:pPr>
            <a:r>
              <a:rPr kumimoji="1" lang="ja-JP" altLang="en-US" sz="900" dirty="0">
                <a:solidFill>
                  <a:schemeClr val="accent5">
                    <a:lumMod val="50000"/>
                  </a:schemeClr>
                </a:solidFill>
                <a:latin typeface="HGPｺﾞｼｯｸM" panose="020B0600000000000000" pitchFamily="50" charset="-128"/>
                <a:ea typeface="HGPｺﾞｼｯｸM" panose="020B0600000000000000" pitchFamily="50" charset="-128"/>
              </a:rPr>
              <a:t>外皮の断熱性能等を大幅に向上させるとともに、高効率な設備機器等の導入により、室内環境の質を維持しつつ大幅な省エネルギーを実現することにより、年間の一次エネルギー消費量（自然にそのままの形で存在する石油、石炭、天然ガス、水力、太陽光などのエネルギー）から</a:t>
            </a:r>
            <a:r>
              <a:rPr kumimoji="1" lang="en-US" altLang="ja-JP" sz="900" dirty="0">
                <a:solidFill>
                  <a:schemeClr val="accent5">
                    <a:lumMod val="50000"/>
                  </a:schemeClr>
                </a:solidFill>
                <a:latin typeface="HGPｺﾞｼｯｸM" panose="020B0600000000000000" pitchFamily="50" charset="-128"/>
                <a:ea typeface="HGPｺﾞｼｯｸM" panose="020B0600000000000000" pitchFamily="50" charset="-128"/>
              </a:rPr>
              <a:t>20</a:t>
            </a:r>
            <a:r>
              <a:rPr kumimoji="1" lang="ja-JP" altLang="en-US" sz="900" dirty="0">
                <a:solidFill>
                  <a:schemeClr val="accent5">
                    <a:lumMod val="50000"/>
                  </a:schemeClr>
                </a:solidFill>
                <a:latin typeface="HGPｺﾞｼｯｸM" panose="020B0600000000000000" pitchFamily="50" charset="-128"/>
                <a:ea typeface="HGPｺﾞｼｯｸM" panose="020B0600000000000000" pitchFamily="50" charset="-128"/>
              </a:rPr>
              <a:t>％以上の削減を実現した集合住宅のこと。</a:t>
            </a:r>
          </a:p>
        </p:txBody>
      </p:sp>
      <p:sp>
        <p:nvSpPr>
          <p:cNvPr id="36" name="テキスト ボックス 35">
            <a:extLst>
              <a:ext uri="{FF2B5EF4-FFF2-40B4-BE49-F238E27FC236}">
                <a16:creationId xmlns:a16="http://schemas.microsoft.com/office/drawing/2014/main" id="{69C49DB9-0374-4815-A26C-78FF35AD2263}"/>
              </a:ext>
            </a:extLst>
          </p:cNvPr>
          <p:cNvSpPr txBox="1"/>
          <p:nvPr/>
        </p:nvSpPr>
        <p:spPr>
          <a:xfrm>
            <a:off x="6739042" y="3450497"/>
            <a:ext cx="2308418" cy="204415"/>
          </a:xfrm>
          <a:prstGeom prst="rect">
            <a:avLst/>
          </a:prstGeom>
          <a:noFill/>
        </p:spPr>
        <p:txBody>
          <a:bodyPr wrap="square" rtlCol="0">
            <a:spAutoFit/>
          </a:bodyPr>
          <a:lstStyle/>
          <a:p>
            <a:r>
              <a:rPr kumimoji="1" lang="en-US" altLang="ja-JP" sz="700" dirty="0">
                <a:solidFill>
                  <a:schemeClr val="accent5">
                    <a:lumMod val="50000"/>
                  </a:schemeClr>
                </a:solidFill>
                <a:latin typeface="HGPｺﾞｼｯｸM" panose="020B0600000000000000" pitchFamily="50" charset="-128"/>
                <a:ea typeface="HGPｺﾞｼｯｸM" panose="020B0600000000000000" pitchFamily="50" charset="-128"/>
              </a:rPr>
              <a:t>※</a:t>
            </a:r>
            <a:r>
              <a:rPr kumimoji="1" lang="ja-JP" altLang="en-US" sz="700" dirty="0">
                <a:solidFill>
                  <a:schemeClr val="accent5">
                    <a:lumMod val="50000"/>
                  </a:schemeClr>
                </a:solidFill>
                <a:latin typeface="HGPｺﾞｼｯｸM" panose="020B0600000000000000" pitchFamily="50" charset="-128"/>
                <a:ea typeface="HGPｺﾞｼｯｸM" panose="020B0600000000000000" pitchFamily="50" charset="-128"/>
              </a:rPr>
              <a:t> 出典：経済産業省　資源エネルギー庁 </a:t>
            </a:r>
            <a:r>
              <a:rPr kumimoji="1" lang="en-US" altLang="ja-JP" sz="700" dirty="0">
                <a:solidFill>
                  <a:schemeClr val="accent5">
                    <a:lumMod val="50000"/>
                  </a:schemeClr>
                </a:solidFill>
                <a:latin typeface="HGPｺﾞｼｯｸM" panose="020B0600000000000000" pitchFamily="50" charset="-128"/>
                <a:ea typeface="HGPｺﾞｼｯｸM" panose="020B0600000000000000" pitchFamily="50" charset="-128"/>
              </a:rPr>
              <a:t>HP</a:t>
            </a:r>
            <a:r>
              <a:rPr kumimoji="1" lang="ja-JP" altLang="en-US" sz="700" dirty="0">
                <a:solidFill>
                  <a:schemeClr val="accent5">
                    <a:lumMod val="50000"/>
                  </a:schemeClr>
                </a:solidFill>
                <a:latin typeface="HGPｺﾞｼｯｸM" panose="020B0600000000000000" pitchFamily="50" charset="-128"/>
                <a:ea typeface="HGPｺﾞｼｯｸM" panose="020B0600000000000000" pitchFamily="50" charset="-128"/>
              </a:rPr>
              <a:t>を一部加工</a:t>
            </a:r>
            <a:endParaRPr kumimoji="1" lang="ja-JP" altLang="en-US" sz="400" dirty="0">
              <a:solidFill>
                <a:schemeClr val="accent5">
                  <a:lumMod val="50000"/>
                </a:schemeClr>
              </a:solidFill>
              <a:latin typeface="HGPｺﾞｼｯｸM" panose="020B0600000000000000" pitchFamily="50" charset="-128"/>
              <a:ea typeface="HGPｺﾞｼｯｸM" panose="020B0600000000000000" pitchFamily="50" charset="-128"/>
            </a:endParaRPr>
          </a:p>
        </p:txBody>
      </p:sp>
      <p:pic>
        <p:nvPicPr>
          <p:cNvPr id="69" name="図 68">
            <a:extLst>
              <a:ext uri="{FF2B5EF4-FFF2-40B4-BE49-F238E27FC236}">
                <a16:creationId xmlns:a16="http://schemas.microsoft.com/office/drawing/2014/main" id="{EF040BEA-D3D1-4C5F-BC9A-9DCA755BE489}"/>
              </a:ext>
            </a:extLst>
          </p:cNvPr>
          <p:cNvPicPr>
            <a:picLocks noChangeAspect="1"/>
          </p:cNvPicPr>
          <p:nvPr/>
        </p:nvPicPr>
        <p:blipFill rotWithShape="1">
          <a:blip r:embed="rId3">
            <a:extLst>
              <a:ext uri="{28A0092B-C50C-407E-A947-70E740481C1C}">
                <a14:useLocalDpi xmlns:a14="http://schemas.microsoft.com/office/drawing/2010/main"/>
              </a:ext>
            </a:extLst>
          </a:blip>
          <a:srcRect r="35127"/>
          <a:stretch/>
        </p:blipFill>
        <p:spPr>
          <a:xfrm>
            <a:off x="5975550" y="2484279"/>
            <a:ext cx="1819770" cy="975695"/>
          </a:xfrm>
          <a:prstGeom prst="rect">
            <a:avLst/>
          </a:prstGeom>
        </p:spPr>
      </p:pic>
      <p:grpSp>
        <p:nvGrpSpPr>
          <p:cNvPr id="2" name="グループ化 1">
            <a:extLst>
              <a:ext uri="{FF2B5EF4-FFF2-40B4-BE49-F238E27FC236}">
                <a16:creationId xmlns:a16="http://schemas.microsoft.com/office/drawing/2014/main" id="{05ACCA83-BFFD-4782-98A6-59FBB74A2565}"/>
              </a:ext>
            </a:extLst>
          </p:cNvPr>
          <p:cNvGrpSpPr/>
          <p:nvPr/>
        </p:nvGrpSpPr>
        <p:grpSpPr>
          <a:xfrm>
            <a:off x="287248" y="3764628"/>
            <a:ext cx="1979997" cy="1368000"/>
            <a:chOff x="179881" y="3764628"/>
            <a:chExt cx="1979997" cy="1368000"/>
          </a:xfrm>
        </p:grpSpPr>
        <p:sp>
          <p:nvSpPr>
            <p:cNvPr id="46" name="四角形: 角を丸くする 45">
              <a:extLst>
                <a:ext uri="{FF2B5EF4-FFF2-40B4-BE49-F238E27FC236}">
                  <a16:creationId xmlns:a16="http://schemas.microsoft.com/office/drawing/2014/main" id="{EA0E90CA-71F9-41CC-97A2-992A23AD7D9A}"/>
                </a:ext>
              </a:extLst>
            </p:cNvPr>
            <p:cNvSpPr/>
            <p:nvPr/>
          </p:nvSpPr>
          <p:spPr>
            <a:xfrm>
              <a:off x="179881" y="3764628"/>
              <a:ext cx="1979997" cy="1368000"/>
            </a:xfrm>
            <a:prstGeom prst="roundRect">
              <a:avLst/>
            </a:prstGeom>
            <a:solidFill>
              <a:schemeClr val="bg1"/>
            </a:solidFill>
            <a:ln w="12700">
              <a:solidFill>
                <a:schemeClr val="accent5">
                  <a:lumMod val="50000"/>
                </a:schemeClr>
              </a:solidFill>
            </a:ln>
            <a:effectLst>
              <a:outerShdw blurRad="50800" dist="38100" dir="2700000" algn="tl" rotWithShape="0">
                <a:schemeClr val="tx1">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pic>
          <p:nvPicPr>
            <p:cNvPr id="5" name="図 4">
              <a:extLst>
                <a:ext uri="{FF2B5EF4-FFF2-40B4-BE49-F238E27FC236}">
                  <a16:creationId xmlns:a16="http://schemas.microsoft.com/office/drawing/2014/main" id="{A7DE2726-98CA-4ADC-AE52-01C6AF4443F4}"/>
                </a:ext>
              </a:extLst>
            </p:cNvPr>
            <p:cNvPicPr>
              <a:picLocks noChangeAspect="1"/>
            </p:cNvPicPr>
            <p:nvPr/>
          </p:nvPicPr>
          <p:blipFill>
            <a:blip r:embed="rId4"/>
            <a:stretch>
              <a:fillRect/>
            </a:stretch>
          </p:blipFill>
          <p:spPr>
            <a:xfrm>
              <a:off x="517737" y="4318468"/>
              <a:ext cx="1304285" cy="758991"/>
            </a:xfrm>
            <a:prstGeom prst="rect">
              <a:avLst/>
            </a:prstGeom>
          </p:spPr>
        </p:pic>
        <p:sp>
          <p:nvSpPr>
            <p:cNvPr id="52" name="テキスト ボックス 51">
              <a:extLst>
                <a:ext uri="{FF2B5EF4-FFF2-40B4-BE49-F238E27FC236}">
                  <a16:creationId xmlns:a16="http://schemas.microsoft.com/office/drawing/2014/main" id="{E5F9D665-19CB-42CE-9B8C-41C445D76647}"/>
                </a:ext>
              </a:extLst>
            </p:cNvPr>
            <p:cNvSpPr txBox="1"/>
            <p:nvPr/>
          </p:nvSpPr>
          <p:spPr>
            <a:xfrm>
              <a:off x="246049" y="3764628"/>
              <a:ext cx="1866900" cy="538609"/>
            </a:xfrm>
            <a:prstGeom prst="rect">
              <a:avLst/>
            </a:prstGeom>
            <a:noFill/>
          </p:spPr>
          <p:txBody>
            <a:bodyPr wrap="square" rtlCol="0">
              <a:spAutoFit/>
            </a:bodyPr>
            <a:lstStyle/>
            <a:p>
              <a:r>
                <a:rPr kumimoji="1" lang="ja-JP" altLang="en-US" sz="1100" dirty="0">
                  <a:solidFill>
                    <a:schemeClr val="accent5">
                      <a:lumMod val="50000"/>
                    </a:schemeClr>
                  </a:solidFill>
                  <a:latin typeface="HGP明朝E" panose="02020900000000000000" pitchFamily="18" charset="-128"/>
                  <a:ea typeface="HGP明朝E" panose="02020900000000000000" pitchFamily="18" charset="-128"/>
                </a:rPr>
                <a:t>①高い断熱性能</a:t>
              </a:r>
              <a:endParaRPr kumimoji="1" lang="en-US" altLang="ja-JP" sz="1100" dirty="0">
                <a:solidFill>
                  <a:schemeClr val="accent5">
                    <a:lumMod val="50000"/>
                  </a:schemeClr>
                </a:solidFill>
                <a:latin typeface="HGP明朝E" panose="02020900000000000000" pitchFamily="18" charset="-128"/>
                <a:ea typeface="HGP明朝E" panose="02020900000000000000" pitchFamily="18" charset="-128"/>
              </a:endParaRPr>
            </a:p>
            <a:p>
              <a:r>
                <a:rPr kumimoji="1" lang="ja-JP" altLang="en-US" sz="900" dirty="0">
                  <a:solidFill>
                    <a:schemeClr val="accent5">
                      <a:lumMod val="50000"/>
                    </a:schemeClr>
                  </a:solidFill>
                  <a:latin typeface="HGPｺﾞｼｯｸM" panose="020B0600000000000000" pitchFamily="50" charset="-128"/>
                  <a:ea typeface="HGPｺﾞｼｯｸM" panose="020B0600000000000000" pitchFamily="50" charset="-128"/>
                </a:rPr>
                <a:t>断熱材で室内外の熱移動を抑えて冬暖かく・夏涼しい住まいに。</a:t>
              </a:r>
            </a:p>
          </p:txBody>
        </p:sp>
      </p:grpSp>
      <p:grpSp>
        <p:nvGrpSpPr>
          <p:cNvPr id="17" name="グループ化 16">
            <a:extLst>
              <a:ext uri="{FF2B5EF4-FFF2-40B4-BE49-F238E27FC236}">
                <a16:creationId xmlns:a16="http://schemas.microsoft.com/office/drawing/2014/main" id="{CA13B175-C2B9-494E-A3E2-A186EED557AA}"/>
              </a:ext>
            </a:extLst>
          </p:cNvPr>
          <p:cNvGrpSpPr/>
          <p:nvPr/>
        </p:nvGrpSpPr>
        <p:grpSpPr>
          <a:xfrm>
            <a:off x="6885435" y="5310000"/>
            <a:ext cx="1979997" cy="1368000"/>
            <a:chOff x="6984119" y="5310000"/>
            <a:chExt cx="1979997" cy="1368000"/>
          </a:xfrm>
        </p:grpSpPr>
        <p:sp>
          <p:nvSpPr>
            <p:cNvPr id="92" name="四角形: 角を丸くする 91">
              <a:extLst>
                <a:ext uri="{FF2B5EF4-FFF2-40B4-BE49-F238E27FC236}">
                  <a16:creationId xmlns:a16="http://schemas.microsoft.com/office/drawing/2014/main" id="{9F86C704-AEF6-49EC-B91C-2598C88FD857}"/>
                </a:ext>
              </a:extLst>
            </p:cNvPr>
            <p:cNvSpPr/>
            <p:nvPr/>
          </p:nvSpPr>
          <p:spPr>
            <a:xfrm>
              <a:off x="6984119" y="5310000"/>
              <a:ext cx="1979997" cy="1368000"/>
            </a:xfrm>
            <a:prstGeom prst="roundRect">
              <a:avLst/>
            </a:prstGeom>
            <a:solidFill>
              <a:schemeClr val="bg1"/>
            </a:solidFill>
            <a:ln w="12700">
              <a:solidFill>
                <a:schemeClr val="accent5">
                  <a:lumMod val="50000"/>
                </a:schemeClr>
              </a:solidFill>
            </a:ln>
            <a:effectLst>
              <a:outerShdw blurRad="50800" dist="38100" dir="2700000" algn="tl" rotWithShape="0">
                <a:schemeClr val="tx1">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94" name="テキスト ボックス 93">
              <a:extLst>
                <a:ext uri="{FF2B5EF4-FFF2-40B4-BE49-F238E27FC236}">
                  <a16:creationId xmlns:a16="http://schemas.microsoft.com/office/drawing/2014/main" id="{C9F66DD4-279E-439F-A535-AA6B24036357}"/>
                </a:ext>
              </a:extLst>
            </p:cNvPr>
            <p:cNvSpPr txBox="1"/>
            <p:nvPr/>
          </p:nvSpPr>
          <p:spPr>
            <a:xfrm>
              <a:off x="7050287" y="5310000"/>
              <a:ext cx="1866900" cy="1333698"/>
            </a:xfrm>
            <a:prstGeom prst="rect">
              <a:avLst/>
            </a:prstGeom>
            <a:noFill/>
          </p:spPr>
          <p:txBody>
            <a:bodyPr wrap="square" rtlCol="0">
              <a:spAutoFit/>
            </a:bodyPr>
            <a:lstStyle/>
            <a:p>
              <a:r>
                <a:rPr kumimoji="1" lang="ja-JP" altLang="en-US" sz="1100" dirty="0">
                  <a:solidFill>
                    <a:schemeClr val="accent5">
                      <a:lumMod val="50000"/>
                    </a:schemeClr>
                  </a:solidFill>
                  <a:latin typeface="HGP明朝E" panose="02020900000000000000" pitchFamily="18" charset="-128"/>
                  <a:ea typeface="HGP明朝E" panose="02020900000000000000" pitchFamily="18" charset="-128"/>
                </a:rPr>
                <a:t>その他</a:t>
              </a:r>
              <a:endParaRPr kumimoji="1" lang="en-US" altLang="ja-JP" sz="1100" dirty="0">
                <a:solidFill>
                  <a:schemeClr val="accent5">
                    <a:lumMod val="50000"/>
                  </a:schemeClr>
                </a:solidFill>
                <a:latin typeface="HGP明朝E" panose="02020900000000000000" pitchFamily="18" charset="-128"/>
                <a:ea typeface="HGP明朝E" panose="02020900000000000000" pitchFamily="18" charset="-128"/>
              </a:endParaRPr>
            </a:p>
            <a:p>
              <a:pPr marL="57600" indent="-57600">
                <a:spcAft>
                  <a:spcPts val="400"/>
                </a:spcAft>
              </a:pPr>
              <a:r>
                <a:rPr kumimoji="1" lang="ja-JP" altLang="en-US" sz="900" dirty="0">
                  <a:solidFill>
                    <a:schemeClr val="accent5">
                      <a:lumMod val="50000"/>
                    </a:schemeClr>
                  </a:solidFill>
                  <a:latin typeface="HGPｺﾞｼｯｸM" panose="020B0600000000000000" pitchFamily="50" charset="-128"/>
                  <a:ea typeface="HGPｺﾞｼｯｸM" panose="020B0600000000000000" pitchFamily="50" charset="-128"/>
                </a:rPr>
                <a:t>・キッチン、洗面所、浴室の水栓は、吐水量を抑える節水型を用います。</a:t>
              </a:r>
              <a:endParaRPr kumimoji="1" lang="en-US" altLang="ja-JP" sz="900" dirty="0">
                <a:solidFill>
                  <a:schemeClr val="accent5">
                    <a:lumMod val="50000"/>
                  </a:schemeClr>
                </a:solidFill>
                <a:latin typeface="HGPｺﾞｼｯｸM" panose="020B0600000000000000" pitchFamily="50" charset="-128"/>
                <a:ea typeface="HGPｺﾞｼｯｸM" panose="020B0600000000000000" pitchFamily="50" charset="-128"/>
              </a:endParaRPr>
            </a:p>
            <a:p>
              <a:pPr marL="57600" indent="-57600">
                <a:spcAft>
                  <a:spcPts val="400"/>
                </a:spcAft>
              </a:pPr>
              <a:r>
                <a:rPr kumimoji="1" lang="ja-JP" altLang="en-US" sz="900" dirty="0">
                  <a:solidFill>
                    <a:schemeClr val="accent5">
                      <a:lumMod val="50000"/>
                    </a:schemeClr>
                  </a:solidFill>
                  <a:latin typeface="HGPｺﾞｼｯｸM" panose="020B0600000000000000" pitchFamily="50" charset="-128"/>
                  <a:ea typeface="HGPｺﾞｼｯｸM" panose="020B0600000000000000" pitchFamily="50" charset="-128"/>
                </a:rPr>
                <a:t>・配管を共用部に集約するとともに、更新に備えたスリーブを設けます。</a:t>
              </a:r>
              <a:endParaRPr kumimoji="1" lang="en-US" altLang="ja-JP" sz="900" dirty="0">
                <a:solidFill>
                  <a:schemeClr val="accent5">
                    <a:lumMod val="50000"/>
                  </a:schemeClr>
                </a:solidFill>
                <a:latin typeface="HGPｺﾞｼｯｸM" panose="020B0600000000000000" pitchFamily="50" charset="-128"/>
                <a:ea typeface="HGPｺﾞｼｯｸM" panose="020B0600000000000000" pitchFamily="50" charset="-128"/>
              </a:endParaRPr>
            </a:p>
            <a:p>
              <a:pPr marL="57600" indent="-57600">
                <a:spcAft>
                  <a:spcPts val="400"/>
                </a:spcAft>
              </a:pPr>
              <a:r>
                <a:rPr kumimoji="1" lang="ja-JP" altLang="en-US" sz="900" dirty="0">
                  <a:solidFill>
                    <a:schemeClr val="accent5">
                      <a:lumMod val="50000"/>
                    </a:schemeClr>
                  </a:solidFill>
                  <a:latin typeface="HGPｺﾞｼｯｸM" panose="020B0600000000000000" pitchFamily="50" charset="-128"/>
                  <a:ea typeface="HGPｺﾞｼｯｸM" panose="020B0600000000000000" pitchFamily="50" charset="-128"/>
                </a:rPr>
                <a:t>・浴室に浴槽一体型のユニットバスを採用し、浴槽をステンレス製から樹脂製に変更します。</a:t>
              </a:r>
            </a:p>
          </p:txBody>
        </p:sp>
      </p:grpSp>
      <p:grpSp>
        <p:nvGrpSpPr>
          <p:cNvPr id="23" name="グループ化 22">
            <a:extLst>
              <a:ext uri="{FF2B5EF4-FFF2-40B4-BE49-F238E27FC236}">
                <a16:creationId xmlns:a16="http://schemas.microsoft.com/office/drawing/2014/main" id="{4B33D66C-2B51-449C-A8CA-66A0FE3AAB76}"/>
              </a:ext>
            </a:extLst>
          </p:cNvPr>
          <p:cNvGrpSpPr/>
          <p:nvPr/>
        </p:nvGrpSpPr>
        <p:grpSpPr>
          <a:xfrm>
            <a:off x="2487540" y="3764628"/>
            <a:ext cx="1979997" cy="1368000"/>
            <a:chOff x="2487540" y="3764628"/>
            <a:chExt cx="1979997" cy="1368000"/>
          </a:xfrm>
        </p:grpSpPr>
        <p:sp>
          <p:nvSpPr>
            <p:cNvPr id="72" name="四角形: 角を丸くする 71">
              <a:extLst>
                <a:ext uri="{FF2B5EF4-FFF2-40B4-BE49-F238E27FC236}">
                  <a16:creationId xmlns:a16="http://schemas.microsoft.com/office/drawing/2014/main" id="{70CC7784-45B8-4946-9EFF-38E51A985CB8}"/>
                </a:ext>
              </a:extLst>
            </p:cNvPr>
            <p:cNvSpPr/>
            <p:nvPr/>
          </p:nvSpPr>
          <p:spPr>
            <a:xfrm>
              <a:off x="2487540" y="3764628"/>
              <a:ext cx="1979997" cy="1368000"/>
            </a:xfrm>
            <a:prstGeom prst="roundRect">
              <a:avLst/>
            </a:prstGeom>
            <a:solidFill>
              <a:schemeClr val="bg1"/>
            </a:solidFill>
            <a:ln w="12700">
              <a:solidFill>
                <a:schemeClr val="accent5">
                  <a:lumMod val="50000"/>
                </a:schemeClr>
              </a:solidFill>
            </a:ln>
            <a:effectLst>
              <a:outerShdw blurRad="50800" dist="38100" dir="2700000" algn="tl" rotWithShape="0">
                <a:schemeClr val="tx1">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pic>
          <p:nvPicPr>
            <p:cNvPr id="6" name="図 5">
              <a:extLst>
                <a:ext uri="{FF2B5EF4-FFF2-40B4-BE49-F238E27FC236}">
                  <a16:creationId xmlns:a16="http://schemas.microsoft.com/office/drawing/2014/main" id="{13067EA8-1956-407E-AE1A-48705B4366B7}"/>
                </a:ext>
              </a:extLst>
            </p:cNvPr>
            <p:cNvPicPr>
              <a:picLocks noChangeAspect="1"/>
            </p:cNvPicPr>
            <p:nvPr/>
          </p:nvPicPr>
          <p:blipFill>
            <a:blip r:embed="rId5"/>
            <a:stretch>
              <a:fillRect/>
            </a:stretch>
          </p:blipFill>
          <p:spPr>
            <a:xfrm>
              <a:off x="2842496" y="4318468"/>
              <a:ext cx="755603" cy="758991"/>
            </a:xfrm>
            <a:prstGeom prst="rect">
              <a:avLst/>
            </a:prstGeom>
          </p:spPr>
        </p:pic>
        <p:sp>
          <p:nvSpPr>
            <p:cNvPr id="74" name="テキスト ボックス 73">
              <a:extLst>
                <a:ext uri="{FF2B5EF4-FFF2-40B4-BE49-F238E27FC236}">
                  <a16:creationId xmlns:a16="http://schemas.microsoft.com/office/drawing/2014/main" id="{0EF722F7-DEBD-4D9B-BCCD-D773398E2C3A}"/>
                </a:ext>
              </a:extLst>
            </p:cNvPr>
            <p:cNvSpPr txBox="1"/>
            <p:nvPr/>
          </p:nvSpPr>
          <p:spPr>
            <a:xfrm>
              <a:off x="2553708" y="3764628"/>
              <a:ext cx="1866900" cy="538609"/>
            </a:xfrm>
            <a:prstGeom prst="rect">
              <a:avLst/>
            </a:prstGeom>
            <a:noFill/>
          </p:spPr>
          <p:txBody>
            <a:bodyPr wrap="square" rtlCol="0">
              <a:spAutoFit/>
            </a:bodyPr>
            <a:lstStyle/>
            <a:p>
              <a:r>
                <a:rPr kumimoji="1" lang="ja-JP" altLang="en-US" sz="1100" dirty="0">
                  <a:solidFill>
                    <a:schemeClr val="accent5">
                      <a:lumMod val="50000"/>
                    </a:schemeClr>
                  </a:solidFill>
                  <a:latin typeface="HGP明朝E" panose="02020900000000000000" pitchFamily="18" charset="-128"/>
                  <a:ea typeface="HGP明朝E" panose="02020900000000000000" pitchFamily="18" charset="-128"/>
                </a:rPr>
                <a:t>②高性能のサッシ</a:t>
              </a:r>
              <a:endParaRPr kumimoji="1" lang="en-US" altLang="ja-JP" sz="1100" dirty="0">
                <a:solidFill>
                  <a:schemeClr val="accent5">
                    <a:lumMod val="50000"/>
                  </a:schemeClr>
                </a:solidFill>
                <a:latin typeface="HGP明朝E" panose="02020900000000000000" pitchFamily="18" charset="-128"/>
                <a:ea typeface="HGP明朝E" panose="02020900000000000000" pitchFamily="18" charset="-128"/>
              </a:endParaRPr>
            </a:p>
            <a:p>
              <a:r>
                <a:rPr kumimoji="1" lang="ja-JP" altLang="en-US" sz="900" dirty="0">
                  <a:solidFill>
                    <a:schemeClr val="accent5">
                      <a:lumMod val="50000"/>
                    </a:schemeClr>
                  </a:solidFill>
                  <a:latin typeface="HGPｺﾞｼｯｸM" panose="020B0600000000000000" pitchFamily="50" charset="-128"/>
                  <a:ea typeface="HGPｺﾞｼｯｸM" panose="020B0600000000000000" pitchFamily="50" charset="-128"/>
                </a:rPr>
                <a:t>内部に空気層を持つペアガラスは</a:t>
              </a:r>
              <a:endParaRPr kumimoji="1" lang="en-US" altLang="ja-JP" sz="900" dirty="0">
                <a:solidFill>
                  <a:schemeClr val="accent5">
                    <a:lumMod val="50000"/>
                  </a:schemeClr>
                </a:solidFill>
                <a:latin typeface="HGPｺﾞｼｯｸM" panose="020B0600000000000000" pitchFamily="50" charset="-128"/>
                <a:ea typeface="HGPｺﾞｼｯｸM" panose="020B0600000000000000" pitchFamily="50" charset="-128"/>
              </a:endParaRPr>
            </a:p>
            <a:p>
              <a:r>
                <a:rPr kumimoji="1" lang="ja-JP" altLang="en-US" sz="900" dirty="0">
                  <a:solidFill>
                    <a:schemeClr val="accent5">
                      <a:lumMod val="50000"/>
                    </a:schemeClr>
                  </a:solidFill>
                  <a:latin typeface="HGPｺﾞｼｯｸM" panose="020B0600000000000000" pitchFamily="50" charset="-128"/>
                  <a:ea typeface="HGPｺﾞｼｯｸM" panose="020B0600000000000000" pitchFamily="50" charset="-128"/>
                </a:rPr>
                <a:t>断熱性能を高め、結露も抑えます。</a:t>
              </a:r>
            </a:p>
          </p:txBody>
        </p:sp>
        <p:sp>
          <p:nvSpPr>
            <p:cNvPr id="97" name="テキスト ボックス 96">
              <a:extLst>
                <a:ext uri="{FF2B5EF4-FFF2-40B4-BE49-F238E27FC236}">
                  <a16:creationId xmlns:a16="http://schemas.microsoft.com/office/drawing/2014/main" id="{9ADEAC8E-AD61-4ABF-9E0D-853FBD36FE3F}"/>
                </a:ext>
              </a:extLst>
            </p:cNvPr>
            <p:cNvSpPr txBox="1"/>
            <p:nvPr/>
          </p:nvSpPr>
          <p:spPr>
            <a:xfrm>
              <a:off x="3592468" y="4736442"/>
              <a:ext cx="771612" cy="349702"/>
            </a:xfrm>
            <a:prstGeom prst="rect">
              <a:avLst/>
            </a:prstGeom>
            <a:noFill/>
          </p:spPr>
          <p:txBody>
            <a:bodyPr wrap="none" lIns="36000" tIns="36000" rIns="36000" bIns="36000" rtlCol="0">
              <a:spAutoFit/>
            </a:bodyPr>
            <a:lstStyle/>
            <a:p>
              <a:r>
                <a:rPr kumimoji="1" lang="en-US" altLang="ja-JP" sz="600" dirty="0">
                  <a:solidFill>
                    <a:schemeClr val="accent5">
                      <a:lumMod val="50000"/>
                    </a:schemeClr>
                  </a:solidFill>
                  <a:latin typeface="HGPｺﾞｼｯｸM" panose="020B0600000000000000" pitchFamily="50" charset="-128"/>
                  <a:ea typeface="HGPｺﾞｼｯｸM" panose="020B0600000000000000" pitchFamily="50" charset="-128"/>
                </a:rPr>
                <a:t>※</a:t>
              </a:r>
              <a:r>
                <a:rPr kumimoji="1" lang="ja-JP" altLang="en-US" sz="600" dirty="0">
                  <a:solidFill>
                    <a:schemeClr val="accent5">
                      <a:lumMod val="50000"/>
                    </a:schemeClr>
                  </a:solidFill>
                  <a:latin typeface="HGPｺﾞｼｯｸM" panose="020B0600000000000000" pitchFamily="50" charset="-128"/>
                  <a:ea typeface="HGPｺﾞｼｯｸM" panose="020B0600000000000000" pitchFamily="50" charset="-128"/>
                </a:rPr>
                <a:t> 出典：</a:t>
              </a:r>
              <a:endParaRPr kumimoji="1" lang="en-US" altLang="ja-JP" sz="600" dirty="0">
                <a:solidFill>
                  <a:schemeClr val="accent5">
                    <a:lumMod val="50000"/>
                  </a:schemeClr>
                </a:solidFill>
                <a:latin typeface="HGPｺﾞｼｯｸM" panose="020B0600000000000000" pitchFamily="50" charset="-128"/>
                <a:ea typeface="HGPｺﾞｼｯｸM" panose="020B0600000000000000" pitchFamily="50" charset="-128"/>
              </a:endParaRPr>
            </a:p>
            <a:p>
              <a:r>
                <a:rPr kumimoji="1" lang="ja-JP" altLang="en-US" sz="600" dirty="0">
                  <a:solidFill>
                    <a:schemeClr val="accent5">
                      <a:lumMod val="50000"/>
                    </a:schemeClr>
                  </a:solidFill>
                  <a:latin typeface="HGPｺﾞｼｯｸM" panose="020B0600000000000000" pitchFamily="50" charset="-128"/>
                  <a:ea typeface="HGPｺﾞｼｯｸM" panose="020B0600000000000000" pitchFamily="50" charset="-128"/>
                </a:rPr>
                <a:t>経済産業省</a:t>
              </a:r>
              <a:endParaRPr kumimoji="1" lang="en-US" altLang="ja-JP" sz="600" dirty="0">
                <a:solidFill>
                  <a:schemeClr val="accent5">
                    <a:lumMod val="50000"/>
                  </a:schemeClr>
                </a:solidFill>
                <a:latin typeface="HGPｺﾞｼｯｸM" panose="020B0600000000000000" pitchFamily="50" charset="-128"/>
                <a:ea typeface="HGPｺﾞｼｯｸM" panose="020B0600000000000000" pitchFamily="50" charset="-128"/>
              </a:endParaRPr>
            </a:p>
            <a:p>
              <a:r>
                <a:rPr kumimoji="1" lang="ja-JP" altLang="en-US" sz="600" dirty="0">
                  <a:solidFill>
                    <a:schemeClr val="accent5">
                      <a:lumMod val="50000"/>
                    </a:schemeClr>
                  </a:solidFill>
                  <a:latin typeface="HGPｺﾞｼｯｸM" panose="020B0600000000000000" pitchFamily="50" charset="-128"/>
                  <a:ea typeface="HGPｺﾞｼｯｸM" panose="020B0600000000000000" pitchFamily="50" charset="-128"/>
                </a:rPr>
                <a:t>資源エネルギー庁 </a:t>
              </a:r>
              <a:r>
                <a:rPr kumimoji="1" lang="en-US" altLang="ja-JP" sz="600" dirty="0">
                  <a:solidFill>
                    <a:schemeClr val="accent5">
                      <a:lumMod val="50000"/>
                    </a:schemeClr>
                  </a:solidFill>
                  <a:latin typeface="HGPｺﾞｼｯｸM" panose="020B0600000000000000" pitchFamily="50" charset="-128"/>
                  <a:ea typeface="HGPｺﾞｼｯｸM" panose="020B0600000000000000" pitchFamily="50" charset="-128"/>
                </a:rPr>
                <a:t>HP</a:t>
              </a:r>
              <a:endParaRPr kumimoji="1" lang="ja-JP" altLang="en-US" sz="300" dirty="0">
                <a:solidFill>
                  <a:schemeClr val="accent5">
                    <a:lumMod val="50000"/>
                  </a:schemeClr>
                </a:solidFill>
                <a:latin typeface="HGPｺﾞｼｯｸM" panose="020B0600000000000000" pitchFamily="50" charset="-128"/>
                <a:ea typeface="HGPｺﾞｼｯｸM" panose="020B0600000000000000" pitchFamily="50" charset="-128"/>
              </a:endParaRPr>
            </a:p>
          </p:txBody>
        </p:sp>
      </p:grpSp>
      <p:grpSp>
        <p:nvGrpSpPr>
          <p:cNvPr id="18" name="グループ化 17">
            <a:extLst>
              <a:ext uri="{FF2B5EF4-FFF2-40B4-BE49-F238E27FC236}">
                <a16:creationId xmlns:a16="http://schemas.microsoft.com/office/drawing/2014/main" id="{628DAF28-BD62-44BE-9105-24B40FE4D937}"/>
              </a:ext>
            </a:extLst>
          </p:cNvPr>
          <p:cNvGrpSpPr/>
          <p:nvPr/>
        </p:nvGrpSpPr>
        <p:grpSpPr>
          <a:xfrm>
            <a:off x="4688202" y="3764628"/>
            <a:ext cx="1979997" cy="1368000"/>
            <a:chOff x="4712754" y="3764628"/>
            <a:chExt cx="1979997" cy="1368000"/>
          </a:xfrm>
        </p:grpSpPr>
        <p:sp>
          <p:nvSpPr>
            <p:cNvPr id="84" name="四角形: 角を丸くする 83">
              <a:extLst>
                <a:ext uri="{FF2B5EF4-FFF2-40B4-BE49-F238E27FC236}">
                  <a16:creationId xmlns:a16="http://schemas.microsoft.com/office/drawing/2014/main" id="{F2273461-AEEE-408C-936E-1224A0A7FE47}"/>
                </a:ext>
              </a:extLst>
            </p:cNvPr>
            <p:cNvSpPr/>
            <p:nvPr/>
          </p:nvSpPr>
          <p:spPr>
            <a:xfrm>
              <a:off x="4712754" y="3764628"/>
              <a:ext cx="1979997" cy="1368000"/>
            </a:xfrm>
            <a:prstGeom prst="roundRect">
              <a:avLst/>
            </a:prstGeom>
            <a:solidFill>
              <a:schemeClr val="bg1"/>
            </a:solidFill>
            <a:ln w="12700">
              <a:solidFill>
                <a:schemeClr val="accent5">
                  <a:lumMod val="50000"/>
                </a:schemeClr>
              </a:solidFill>
            </a:ln>
            <a:effectLst>
              <a:outerShdw blurRad="50800" dist="38100" dir="2700000" algn="tl" rotWithShape="0">
                <a:schemeClr val="tx1">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pic>
          <p:nvPicPr>
            <p:cNvPr id="7" name="図 6">
              <a:extLst>
                <a:ext uri="{FF2B5EF4-FFF2-40B4-BE49-F238E27FC236}">
                  <a16:creationId xmlns:a16="http://schemas.microsoft.com/office/drawing/2014/main" id="{C37C237E-85C2-491C-B733-A5A4DD90A3C8}"/>
                </a:ext>
              </a:extLst>
            </p:cNvPr>
            <p:cNvPicPr>
              <a:picLocks noChangeAspect="1"/>
            </p:cNvPicPr>
            <p:nvPr/>
          </p:nvPicPr>
          <p:blipFill>
            <a:blip r:embed="rId6"/>
            <a:stretch>
              <a:fillRect/>
            </a:stretch>
          </p:blipFill>
          <p:spPr>
            <a:xfrm>
              <a:off x="4975771" y="4318468"/>
              <a:ext cx="1453962" cy="616833"/>
            </a:xfrm>
            <a:prstGeom prst="rect">
              <a:avLst/>
            </a:prstGeom>
          </p:spPr>
        </p:pic>
        <p:sp>
          <p:nvSpPr>
            <p:cNvPr id="86" name="テキスト ボックス 85">
              <a:extLst>
                <a:ext uri="{FF2B5EF4-FFF2-40B4-BE49-F238E27FC236}">
                  <a16:creationId xmlns:a16="http://schemas.microsoft.com/office/drawing/2014/main" id="{780EEF9B-C7B3-4953-8519-FA1B2B07984A}"/>
                </a:ext>
              </a:extLst>
            </p:cNvPr>
            <p:cNvSpPr txBox="1"/>
            <p:nvPr/>
          </p:nvSpPr>
          <p:spPr>
            <a:xfrm>
              <a:off x="4778922" y="3764628"/>
              <a:ext cx="1866900" cy="538609"/>
            </a:xfrm>
            <a:prstGeom prst="rect">
              <a:avLst/>
            </a:prstGeom>
            <a:noFill/>
          </p:spPr>
          <p:txBody>
            <a:bodyPr wrap="square" rtlCol="0">
              <a:spAutoFit/>
            </a:bodyPr>
            <a:lstStyle/>
            <a:p>
              <a:r>
                <a:rPr kumimoji="1" lang="ja-JP" altLang="en-US" sz="1100" dirty="0">
                  <a:solidFill>
                    <a:schemeClr val="accent5">
                      <a:lumMod val="50000"/>
                    </a:schemeClr>
                  </a:solidFill>
                  <a:latin typeface="HGP明朝E" panose="02020900000000000000" pitchFamily="18" charset="-128"/>
                  <a:ea typeface="HGP明朝E" panose="02020900000000000000" pitchFamily="18" charset="-128"/>
                </a:rPr>
                <a:t>③省</a:t>
              </a:r>
              <a:r>
                <a:rPr kumimoji="1" lang="en-US" altLang="ja-JP" sz="1100" dirty="0">
                  <a:solidFill>
                    <a:schemeClr val="accent5">
                      <a:lumMod val="50000"/>
                    </a:schemeClr>
                  </a:solidFill>
                  <a:latin typeface="HGP明朝E" panose="02020900000000000000" pitchFamily="18" charset="-128"/>
                  <a:ea typeface="HGP明朝E" panose="02020900000000000000" pitchFamily="18" charset="-128"/>
                </a:rPr>
                <a:t>CO</a:t>
              </a:r>
              <a:r>
                <a:rPr kumimoji="1" lang="en-US" altLang="ja-JP" sz="1100" baseline="-25000" dirty="0">
                  <a:solidFill>
                    <a:schemeClr val="accent5">
                      <a:lumMod val="50000"/>
                    </a:schemeClr>
                  </a:solidFill>
                  <a:latin typeface="HGP明朝E" panose="02020900000000000000" pitchFamily="18" charset="-128"/>
                  <a:ea typeface="HGP明朝E" panose="02020900000000000000" pitchFamily="18" charset="-128"/>
                </a:rPr>
                <a:t>2</a:t>
              </a:r>
            </a:p>
            <a:p>
              <a:r>
                <a:rPr kumimoji="1" lang="ja-JP" altLang="en-US" sz="900" dirty="0">
                  <a:solidFill>
                    <a:schemeClr val="accent5">
                      <a:lumMod val="50000"/>
                    </a:schemeClr>
                  </a:solidFill>
                  <a:latin typeface="HGPｺﾞｼｯｸM" panose="020B0600000000000000" pitchFamily="50" charset="-128"/>
                  <a:ea typeface="HGPｺﾞｼｯｸM" panose="020B0600000000000000" pitchFamily="50" charset="-128"/>
                </a:rPr>
                <a:t>高効率の潜熱回収型ガス給湯器を</a:t>
              </a:r>
              <a:endParaRPr kumimoji="1" lang="en-US" altLang="ja-JP" sz="900" dirty="0">
                <a:solidFill>
                  <a:schemeClr val="accent5">
                    <a:lumMod val="50000"/>
                  </a:schemeClr>
                </a:solidFill>
                <a:latin typeface="HGPｺﾞｼｯｸM" panose="020B0600000000000000" pitchFamily="50" charset="-128"/>
                <a:ea typeface="HGPｺﾞｼｯｸM" panose="020B0600000000000000" pitchFamily="50" charset="-128"/>
              </a:endParaRPr>
            </a:p>
            <a:p>
              <a:r>
                <a:rPr kumimoji="1" lang="ja-JP" altLang="en-US" sz="900" dirty="0">
                  <a:solidFill>
                    <a:schemeClr val="accent5">
                      <a:lumMod val="50000"/>
                    </a:schemeClr>
                  </a:solidFill>
                  <a:latin typeface="HGPｺﾞｼｯｸM" panose="020B0600000000000000" pitchFamily="50" charset="-128"/>
                  <a:ea typeface="HGPｺﾞｼｯｸM" panose="020B0600000000000000" pitchFamily="50" charset="-128"/>
                </a:rPr>
                <a:t>用いてガス使用量を抑えられます。</a:t>
              </a:r>
            </a:p>
          </p:txBody>
        </p:sp>
        <p:sp>
          <p:nvSpPr>
            <p:cNvPr id="101" name="テキスト ボックス 100">
              <a:extLst>
                <a:ext uri="{FF2B5EF4-FFF2-40B4-BE49-F238E27FC236}">
                  <a16:creationId xmlns:a16="http://schemas.microsoft.com/office/drawing/2014/main" id="{D712DC93-A98C-441D-8E53-5AC69948C3D2}"/>
                </a:ext>
              </a:extLst>
            </p:cNvPr>
            <p:cNvSpPr txBox="1"/>
            <p:nvPr/>
          </p:nvSpPr>
          <p:spPr>
            <a:xfrm>
              <a:off x="5586796" y="4921108"/>
              <a:ext cx="923898" cy="165036"/>
            </a:xfrm>
            <a:prstGeom prst="rect">
              <a:avLst/>
            </a:prstGeom>
            <a:noFill/>
          </p:spPr>
          <p:txBody>
            <a:bodyPr wrap="none" lIns="36000" tIns="36000" rIns="36000" bIns="36000" rtlCol="0">
              <a:spAutoFit/>
            </a:bodyPr>
            <a:lstStyle/>
            <a:p>
              <a:r>
                <a:rPr kumimoji="1" lang="en-US" altLang="ja-JP" sz="600" dirty="0">
                  <a:solidFill>
                    <a:schemeClr val="accent5">
                      <a:lumMod val="50000"/>
                    </a:schemeClr>
                  </a:solidFill>
                  <a:latin typeface="HGPｺﾞｼｯｸM" panose="020B0600000000000000" pitchFamily="50" charset="-128"/>
                  <a:ea typeface="HGPｺﾞｼｯｸM" panose="020B0600000000000000" pitchFamily="50" charset="-128"/>
                </a:rPr>
                <a:t>※</a:t>
              </a:r>
              <a:r>
                <a:rPr kumimoji="1" lang="ja-JP" altLang="en-US" sz="600" dirty="0">
                  <a:solidFill>
                    <a:schemeClr val="accent5">
                      <a:lumMod val="50000"/>
                    </a:schemeClr>
                  </a:solidFill>
                  <a:latin typeface="HGPｺﾞｼｯｸM" panose="020B0600000000000000" pitchFamily="50" charset="-128"/>
                  <a:ea typeface="HGPｺﾞｼｯｸM" panose="020B0600000000000000" pitchFamily="50" charset="-128"/>
                </a:rPr>
                <a:t> 出典：日本ガス協会 </a:t>
              </a:r>
              <a:r>
                <a:rPr kumimoji="1" lang="en-US" altLang="ja-JP" sz="600" dirty="0">
                  <a:solidFill>
                    <a:schemeClr val="accent5">
                      <a:lumMod val="50000"/>
                    </a:schemeClr>
                  </a:solidFill>
                  <a:latin typeface="HGPｺﾞｼｯｸM" panose="020B0600000000000000" pitchFamily="50" charset="-128"/>
                  <a:ea typeface="HGPｺﾞｼｯｸM" panose="020B0600000000000000" pitchFamily="50" charset="-128"/>
                </a:rPr>
                <a:t>HP</a:t>
              </a:r>
              <a:endParaRPr kumimoji="1" lang="ja-JP" altLang="en-US" sz="300" dirty="0">
                <a:solidFill>
                  <a:schemeClr val="accent5">
                    <a:lumMod val="50000"/>
                  </a:schemeClr>
                </a:solidFill>
                <a:latin typeface="HGPｺﾞｼｯｸM" panose="020B0600000000000000" pitchFamily="50" charset="-128"/>
                <a:ea typeface="HGPｺﾞｼｯｸM" panose="020B0600000000000000" pitchFamily="50" charset="-128"/>
              </a:endParaRPr>
            </a:p>
          </p:txBody>
        </p:sp>
      </p:grpSp>
      <p:grpSp>
        <p:nvGrpSpPr>
          <p:cNvPr id="15" name="グループ化 14">
            <a:extLst>
              <a:ext uri="{FF2B5EF4-FFF2-40B4-BE49-F238E27FC236}">
                <a16:creationId xmlns:a16="http://schemas.microsoft.com/office/drawing/2014/main" id="{A86E5FC0-3949-4380-9F35-D67BD410FA10}"/>
              </a:ext>
            </a:extLst>
          </p:cNvPr>
          <p:cNvGrpSpPr/>
          <p:nvPr/>
        </p:nvGrpSpPr>
        <p:grpSpPr>
          <a:xfrm>
            <a:off x="287248" y="5310000"/>
            <a:ext cx="1979997" cy="1368000"/>
            <a:chOff x="179881" y="5310000"/>
            <a:chExt cx="1979997" cy="1368000"/>
          </a:xfrm>
        </p:grpSpPr>
        <p:sp>
          <p:nvSpPr>
            <p:cNvPr id="80" name="四角形: 角を丸くする 79">
              <a:extLst>
                <a:ext uri="{FF2B5EF4-FFF2-40B4-BE49-F238E27FC236}">
                  <a16:creationId xmlns:a16="http://schemas.microsoft.com/office/drawing/2014/main" id="{8BF50B44-1BFD-47C6-AE6D-0DAFCCB25060}"/>
                </a:ext>
              </a:extLst>
            </p:cNvPr>
            <p:cNvSpPr/>
            <p:nvPr/>
          </p:nvSpPr>
          <p:spPr>
            <a:xfrm>
              <a:off x="179881" y="5310000"/>
              <a:ext cx="1979997" cy="1368000"/>
            </a:xfrm>
            <a:prstGeom prst="roundRect">
              <a:avLst/>
            </a:prstGeom>
            <a:solidFill>
              <a:schemeClr val="bg1"/>
            </a:solidFill>
            <a:ln w="12700">
              <a:solidFill>
                <a:schemeClr val="accent5">
                  <a:lumMod val="50000"/>
                </a:schemeClr>
              </a:solidFill>
            </a:ln>
            <a:effectLst>
              <a:outerShdw blurRad="50800" dist="38100" dir="2700000" algn="tl" rotWithShape="0">
                <a:schemeClr val="tx1">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82" name="テキスト ボックス 81">
              <a:extLst>
                <a:ext uri="{FF2B5EF4-FFF2-40B4-BE49-F238E27FC236}">
                  <a16:creationId xmlns:a16="http://schemas.microsoft.com/office/drawing/2014/main" id="{3F9A9DC1-0660-4C2C-860E-D7A9C1BEB300}"/>
                </a:ext>
              </a:extLst>
            </p:cNvPr>
            <p:cNvSpPr txBox="1"/>
            <p:nvPr/>
          </p:nvSpPr>
          <p:spPr>
            <a:xfrm>
              <a:off x="246049" y="5310000"/>
              <a:ext cx="1866900" cy="538609"/>
            </a:xfrm>
            <a:prstGeom prst="rect">
              <a:avLst/>
            </a:prstGeom>
            <a:noFill/>
          </p:spPr>
          <p:txBody>
            <a:bodyPr wrap="square" rtlCol="0">
              <a:spAutoFit/>
            </a:bodyPr>
            <a:lstStyle/>
            <a:p>
              <a:r>
                <a:rPr kumimoji="1" lang="ja-JP" altLang="en-US" sz="1100" dirty="0">
                  <a:solidFill>
                    <a:schemeClr val="accent5">
                      <a:lumMod val="50000"/>
                    </a:schemeClr>
                  </a:solidFill>
                  <a:latin typeface="HGP明朝E" panose="02020900000000000000" pitchFamily="18" charset="-128"/>
                  <a:ea typeface="HGP明朝E" panose="02020900000000000000" pitchFamily="18" charset="-128"/>
                </a:rPr>
                <a:t>⑤快適性</a:t>
              </a:r>
              <a:endParaRPr kumimoji="1" lang="en-US" altLang="ja-JP" sz="1100" dirty="0">
                <a:solidFill>
                  <a:schemeClr val="accent5">
                    <a:lumMod val="50000"/>
                  </a:schemeClr>
                </a:solidFill>
                <a:latin typeface="HGP明朝E" panose="02020900000000000000" pitchFamily="18" charset="-128"/>
                <a:ea typeface="HGP明朝E" panose="02020900000000000000" pitchFamily="18" charset="-128"/>
              </a:endParaRPr>
            </a:p>
            <a:p>
              <a:r>
                <a:rPr kumimoji="1" lang="ja-JP" altLang="en-US" sz="900" dirty="0">
                  <a:solidFill>
                    <a:schemeClr val="accent5">
                      <a:lumMod val="50000"/>
                    </a:schemeClr>
                  </a:solidFill>
                  <a:latin typeface="HGPｺﾞｼｯｸM" panose="020B0600000000000000" pitchFamily="50" charset="-128"/>
                  <a:ea typeface="HGPｺﾞｼｯｸM" panose="020B0600000000000000" pitchFamily="50" charset="-128"/>
                </a:rPr>
                <a:t>共用廊下側にも窓を設け、風通しの</a:t>
              </a:r>
              <a:endParaRPr kumimoji="1" lang="en-US" altLang="ja-JP" sz="900" dirty="0">
                <a:solidFill>
                  <a:schemeClr val="accent5">
                    <a:lumMod val="50000"/>
                  </a:schemeClr>
                </a:solidFill>
                <a:latin typeface="HGPｺﾞｼｯｸM" panose="020B0600000000000000" pitchFamily="50" charset="-128"/>
                <a:ea typeface="HGPｺﾞｼｯｸM" panose="020B0600000000000000" pitchFamily="50" charset="-128"/>
              </a:endParaRPr>
            </a:p>
            <a:p>
              <a:r>
                <a:rPr kumimoji="1" lang="ja-JP" altLang="en-US" sz="900" dirty="0">
                  <a:solidFill>
                    <a:schemeClr val="accent5">
                      <a:lumMod val="50000"/>
                    </a:schemeClr>
                  </a:solidFill>
                  <a:latin typeface="HGPｺﾞｼｯｸM" panose="020B0600000000000000" pitchFamily="50" charset="-128"/>
                  <a:ea typeface="HGPｺﾞｼｯｸM" panose="020B0600000000000000" pitchFamily="50" charset="-128"/>
                </a:rPr>
                <a:t>良い室内環境をつくります。</a:t>
              </a:r>
            </a:p>
          </p:txBody>
        </p:sp>
        <p:pic>
          <p:nvPicPr>
            <p:cNvPr id="8" name="図 7">
              <a:extLst>
                <a:ext uri="{FF2B5EF4-FFF2-40B4-BE49-F238E27FC236}">
                  <a16:creationId xmlns:a16="http://schemas.microsoft.com/office/drawing/2014/main" id="{E5E552F7-C9E5-4C2D-A385-547BA2AE478A}"/>
                </a:ext>
              </a:extLst>
            </p:cNvPr>
            <p:cNvPicPr>
              <a:picLocks noChangeAspect="1"/>
            </p:cNvPicPr>
            <p:nvPr/>
          </p:nvPicPr>
          <p:blipFill>
            <a:blip r:embed="rId7"/>
            <a:stretch>
              <a:fillRect/>
            </a:stretch>
          </p:blipFill>
          <p:spPr>
            <a:xfrm>
              <a:off x="279435" y="5863840"/>
              <a:ext cx="1666958" cy="680220"/>
            </a:xfrm>
            <a:prstGeom prst="rect">
              <a:avLst/>
            </a:prstGeom>
          </p:spPr>
        </p:pic>
        <p:sp>
          <p:nvSpPr>
            <p:cNvPr id="112" name="テキスト ボックス 111">
              <a:extLst>
                <a:ext uri="{FF2B5EF4-FFF2-40B4-BE49-F238E27FC236}">
                  <a16:creationId xmlns:a16="http://schemas.microsoft.com/office/drawing/2014/main" id="{32EA364F-8C0E-425F-90C8-65915316DC05}"/>
                </a:ext>
              </a:extLst>
            </p:cNvPr>
            <p:cNvSpPr txBox="1"/>
            <p:nvPr/>
          </p:nvSpPr>
          <p:spPr>
            <a:xfrm>
              <a:off x="255914" y="5873655"/>
              <a:ext cx="165036" cy="380480"/>
            </a:xfrm>
            <a:prstGeom prst="rect">
              <a:avLst/>
            </a:prstGeom>
            <a:noFill/>
          </p:spPr>
          <p:txBody>
            <a:bodyPr vert="eaVert" wrap="none" lIns="36000" tIns="36000" rIns="36000" bIns="36000" rtlCol="0" anchor="ctr">
              <a:spAutoFit/>
            </a:bodyPr>
            <a:lstStyle/>
            <a:p>
              <a:pPr algn="ctr"/>
              <a:r>
                <a:rPr kumimoji="1" lang="ja-JP" altLang="en-US" sz="600" dirty="0">
                  <a:solidFill>
                    <a:schemeClr val="accent5">
                      <a:lumMod val="50000"/>
                    </a:schemeClr>
                  </a:solidFill>
                  <a:latin typeface="BIZ UDPゴシック" panose="020B0400000000000000" pitchFamily="50" charset="-128"/>
                  <a:ea typeface="BIZ UDPゴシック" panose="020B0400000000000000" pitchFamily="50" charset="-128"/>
                </a:rPr>
                <a:t>共用廊下</a:t>
              </a:r>
              <a:endParaRPr kumimoji="1" lang="ja-JP" altLang="en-US" sz="300" dirty="0">
                <a:solidFill>
                  <a:schemeClr val="accent5">
                    <a:lumMod val="50000"/>
                  </a:schemeClr>
                </a:solidFill>
                <a:latin typeface="BIZ UDPゴシック" panose="020B0400000000000000" pitchFamily="50" charset="-128"/>
                <a:ea typeface="BIZ UDPゴシック" panose="020B0400000000000000" pitchFamily="50" charset="-128"/>
              </a:endParaRPr>
            </a:p>
          </p:txBody>
        </p:sp>
        <p:sp>
          <p:nvSpPr>
            <p:cNvPr id="115" name="テキスト ボックス 114">
              <a:extLst>
                <a:ext uri="{FF2B5EF4-FFF2-40B4-BE49-F238E27FC236}">
                  <a16:creationId xmlns:a16="http://schemas.microsoft.com/office/drawing/2014/main" id="{837B02AC-F480-4B3D-8096-125B937FEEE3}"/>
                </a:ext>
              </a:extLst>
            </p:cNvPr>
            <p:cNvSpPr txBox="1"/>
            <p:nvPr/>
          </p:nvSpPr>
          <p:spPr>
            <a:xfrm>
              <a:off x="1753697" y="5873654"/>
              <a:ext cx="165036" cy="434982"/>
            </a:xfrm>
            <a:prstGeom prst="rect">
              <a:avLst/>
            </a:prstGeom>
            <a:noFill/>
          </p:spPr>
          <p:txBody>
            <a:bodyPr vert="eaVert" wrap="none" lIns="36000" tIns="36000" rIns="36000" bIns="36000" rtlCol="0" anchor="ctr">
              <a:spAutoFit/>
            </a:bodyPr>
            <a:lstStyle/>
            <a:p>
              <a:pPr algn="ctr"/>
              <a:r>
                <a:rPr kumimoji="1" lang="ja-JP" altLang="en-US" sz="600" dirty="0">
                  <a:solidFill>
                    <a:schemeClr val="accent5">
                      <a:lumMod val="50000"/>
                    </a:schemeClr>
                  </a:solidFill>
                  <a:latin typeface="BIZ UDPゴシック" panose="020B0400000000000000" pitchFamily="50" charset="-128"/>
                  <a:ea typeface="BIZ UDPゴシック" panose="020B0400000000000000" pitchFamily="50" charset="-128"/>
                </a:rPr>
                <a:t>バルコニー</a:t>
              </a:r>
              <a:endParaRPr kumimoji="1" lang="ja-JP" altLang="en-US" sz="300" dirty="0">
                <a:solidFill>
                  <a:schemeClr val="accent5">
                    <a:lumMod val="50000"/>
                  </a:schemeClr>
                </a:solidFill>
                <a:latin typeface="BIZ UDPゴシック" panose="020B0400000000000000" pitchFamily="50" charset="-128"/>
                <a:ea typeface="BIZ UDPゴシック" panose="020B0400000000000000" pitchFamily="50" charset="-128"/>
              </a:endParaRPr>
            </a:p>
          </p:txBody>
        </p:sp>
        <p:sp>
          <p:nvSpPr>
            <p:cNvPr id="116" name="テキスト ボックス 115">
              <a:extLst>
                <a:ext uri="{FF2B5EF4-FFF2-40B4-BE49-F238E27FC236}">
                  <a16:creationId xmlns:a16="http://schemas.microsoft.com/office/drawing/2014/main" id="{A63303AC-B231-4BAB-9021-34BCA99CE8C0}"/>
                </a:ext>
              </a:extLst>
            </p:cNvPr>
            <p:cNvSpPr txBox="1"/>
            <p:nvPr/>
          </p:nvSpPr>
          <p:spPr>
            <a:xfrm>
              <a:off x="506709" y="6466959"/>
              <a:ext cx="1626013" cy="165036"/>
            </a:xfrm>
            <a:prstGeom prst="rect">
              <a:avLst/>
            </a:prstGeom>
            <a:noFill/>
          </p:spPr>
          <p:txBody>
            <a:bodyPr wrap="none" lIns="36000" tIns="36000" rIns="36000" bIns="36000" rtlCol="0">
              <a:spAutoFit/>
            </a:bodyPr>
            <a:lstStyle/>
            <a:p>
              <a:pPr algn="ctr"/>
              <a:r>
                <a:rPr kumimoji="1" lang="ja-JP" altLang="en-US" sz="600" dirty="0">
                  <a:solidFill>
                    <a:schemeClr val="accent5">
                      <a:lumMod val="50000"/>
                    </a:schemeClr>
                  </a:solidFill>
                  <a:latin typeface="BIZ UDPゴシック" panose="020B0400000000000000" pitchFamily="50" charset="-128"/>
                  <a:ea typeface="BIZ UDPゴシック" panose="020B0400000000000000" pitchFamily="50" charset="-128"/>
                </a:rPr>
                <a:t>窓を開けると玄関扉を開けずに通風できます。</a:t>
              </a:r>
              <a:endParaRPr kumimoji="1" lang="ja-JP" altLang="en-US" sz="300" dirty="0">
                <a:solidFill>
                  <a:schemeClr val="accent5">
                    <a:lumMod val="50000"/>
                  </a:schemeClr>
                </a:solidFill>
                <a:latin typeface="BIZ UDPゴシック" panose="020B0400000000000000" pitchFamily="50" charset="-128"/>
                <a:ea typeface="BIZ UDPゴシック" panose="020B0400000000000000" pitchFamily="50" charset="-128"/>
              </a:endParaRPr>
            </a:p>
          </p:txBody>
        </p:sp>
        <p:cxnSp>
          <p:nvCxnSpPr>
            <p:cNvPr id="118" name="コネクタ: カギ線 117">
              <a:extLst>
                <a:ext uri="{FF2B5EF4-FFF2-40B4-BE49-F238E27FC236}">
                  <a16:creationId xmlns:a16="http://schemas.microsoft.com/office/drawing/2014/main" id="{954B22BC-E53C-4FE1-BADC-8C5A6BF6D34E}"/>
                </a:ext>
              </a:extLst>
            </p:cNvPr>
            <p:cNvCxnSpPr>
              <a:cxnSpLocks/>
              <a:endCxn id="116" idx="1"/>
            </p:cNvCxnSpPr>
            <p:nvPr/>
          </p:nvCxnSpPr>
          <p:spPr>
            <a:xfrm rot="16200000" flipH="1">
              <a:off x="296318" y="6339085"/>
              <a:ext cx="377277" cy="43506"/>
            </a:xfrm>
            <a:prstGeom prst="bentConnector2">
              <a:avLst/>
            </a:prstGeom>
            <a:ln w="9525">
              <a:solidFill>
                <a:schemeClr val="accent5">
                  <a:lumMod val="50000"/>
                </a:schemeClr>
              </a:solidFill>
              <a:headEnd type="oval" w="sm" len="sm"/>
            </a:ln>
          </p:spPr>
          <p:style>
            <a:lnRef idx="1">
              <a:schemeClr val="accent1"/>
            </a:lnRef>
            <a:fillRef idx="0">
              <a:schemeClr val="accent1"/>
            </a:fillRef>
            <a:effectRef idx="0">
              <a:schemeClr val="accent1"/>
            </a:effectRef>
            <a:fontRef idx="minor">
              <a:schemeClr val="tx1"/>
            </a:fontRef>
          </p:style>
        </p:cxnSp>
      </p:grpSp>
      <p:grpSp>
        <p:nvGrpSpPr>
          <p:cNvPr id="24" name="グループ化 23">
            <a:extLst>
              <a:ext uri="{FF2B5EF4-FFF2-40B4-BE49-F238E27FC236}">
                <a16:creationId xmlns:a16="http://schemas.microsoft.com/office/drawing/2014/main" id="{1A3928D5-250C-4150-AD1B-2C1E78FF8A57}"/>
              </a:ext>
            </a:extLst>
          </p:cNvPr>
          <p:cNvGrpSpPr/>
          <p:nvPr/>
        </p:nvGrpSpPr>
        <p:grpSpPr>
          <a:xfrm>
            <a:off x="2487540" y="5310000"/>
            <a:ext cx="4180658" cy="1368000"/>
            <a:chOff x="2487540" y="5310000"/>
            <a:chExt cx="4180658" cy="1368000"/>
          </a:xfrm>
        </p:grpSpPr>
        <p:sp>
          <p:nvSpPr>
            <p:cNvPr id="76" name="四角形: 角を丸くする 75">
              <a:extLst>
                <a:ext uri="{FF2B5EF4-FFF2-40B4-BE49-F238E27FC236}">
                  <a16:creationId xmlns:a16="http://schemas.microsoft.com/office/drawing/2014/main" id="{693A8464-F4FB-45BA-B1BC-B11B63D9AC2B}"/>
                </a:ext>
              </a:extLst>
            </p:cNvPr>
            <p:cNvSpPr/>
            <p:nvPr/>
          </p:nvSpPr>
          <p:spPr>
            <a:xfrm>
              <a:off x="2487540" y="5310000"/>
              <a:ext cx="4180658" cy="1368000"/>
            </a:xfrm>
            <a:prstGeom prst="roundRect">
              <a:avLst/>
            </a:prstGeom>
            <a:solidFill>
              <a:schemeClr val="bg1"/>
            </a:solidFill>
            <a:ln w="12700">
              <a:solidFill>
                <a:schemeClr val="accent5">
                  <a:lumMod val="50000"/>
                </a:schemeClr>
              </a:solidFill>
            </a:ln>
            <a:effectLst>
              <a:outerShdw blurRad="50800" dist="38100" dir="2700000" algn="tl" rotWithShape="0">
                <a:schemeClr val="tx1">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pic>
          <p:nvPicPr>
            <p:cNvPr id="9" name="図 8">
              <a:extLst>
                <a:ext uri="{FF2B5EF4-FFF2-40B4-BE49-F238E27FC236}">
                  <a16:creationId xmlns:a16="http://schemas.microsoft.com/office/drawing/2014/main" id="{187A74FD-476B-45BB-B64E-8D3CD1E5D974}"/>
                </a:ext>
              </a:extLst>
            </p:cNvPr>
            <p:cNvPicPr>
              <a:picLocks noChangeAspect="1"/>
            </p:cNvPicPr>
            <p:nvPr/>
          </p:nvPicPr>
          <p:blipFill>
            <a:blip r:embed="rId8"/>
            <a:stretch>
              <a:fillRect/>
            </a:stretch>
          </p:blipFill>
          <p:spPr>
            <a:xfrm>
              <a:off x="2855300" y="5863840"/>
              <a:ext cx="1263716" cy="758989"/>
            </a:xfrm>
            <a:prstGeom prst="rect">
              <a:avLst/>
            </a:prstGeom>
          </p:spPr>
        </p:pic>
        <p:pic>
          <p:nvPicPr>
            <p:cNvPr id="11" name="図 10">
              <a:extLst>
                <a:ext uri="{FF2B5EF4-FFF2-40B4-BE49-F238E27FC236}">
                  <a16:creationId xmlns:a16="http://schemas.microsoft.com/office/drawing/2014/main" id="{862FB407-4E99-4A4C-BC73-E1276DA1B577}"/>
                </a:ext>
              </a:extLst>
            </p:cNvPr>
            <p:cNvPicPr>
              <a:picLocks noChangeAspect="1"/>
            </p:cNvPicPr>
            <p:nvPr/>
          </p:nvPicPr>
          <p:blipFill>
            <a:blip r:embed="rId9"/>
            <a:stretch>
              <a:fillRect/>
            </a:stretch>
          </p:blipFill>
          <p:spPr>
            <a:xfrm>
              <a:off x="4731014" y="5863841"/>
              <a:ext cx="1074608" cy="758988"/>
            </a:xfrm>
            <a:prstGeom prst="rect">
              <a:avLst/>
            </a:prstGeom>
          </p:spPr>
        </p:pic>
        <p:sp>
          <p:nvSpPr>
            <p:cNvPr id="70" name="テキスト ボックス 69">
              <a:extLst>
                <a:ext uri="{FF2B5EF4-FFF2-40B4-BE49-F238E27FC236}">
                  <a16:creationId xmlns:a16="http://schemas.microsoft.com/office/drawing/2014/main" id="{607D0755-2F80-4AD8-A73E-5B32932C13F1}"/>
                </a:ext>
              </a:extLst>
            </p:cNvPr>
            <p:cNvSpPr txBox="1"/>
            <p:nvPr/>
          </p:nvSpPr>
          <p:spPr>
            <a:xfrm>
              <a:off x="4467537" y="5310000"/>
              <a:ext cx="1979997" cy="538609"/>
            </a:xfrm>
            <a:prstGeom prst="rect">
              <a:avLst/>
            </a:prstGeom>
            <a:noFill/>
          </p:spPr>
          <p:txBody>
            <a:bodyPr wrap="square" rtlCol="0">
              <a:spAutoFit/>
            </a:bodyPr>
            <a:lstStyle/>
            <a:p>
              <a:endParaRPr kumimoji="1" lang="en-US" altLang="ja-JP" sz="1100" dirty="0">
                <a:solidFill>
                  <a:schemeClr val="accent5">
                    <a:lumMod val="50000"/>
                  </a:schemeClr>
                </a:solidFill>
                <a:latin typeface="HGP明朝E" panose="02020900000000000000" pitchFamily="18" charset="-128"/>
                <a:ea typeface="HGP明朝E" panose="02020900000000000000" pitchFamily="18" charset="-128"/>
              </a:endParaRPr>
            </a:p>
            <a:p>
              <a:r>
                <a:rPr kumimoji="1" lang="ja-JP" altLang="en-US" sz="900" dirty="0">
                  <a:solidFill>
                    <a:schemeClr val="accent5">
                      <a:lumMod val="50000"/>
                    </a:schemeClr>
                  </a:solidFill>
                  <a:latin typeface="HGPｺﾞｼｯｸM" panose="020B0600000000000000" pitchFamily="50" charset="-128"/>
                  <a:ea typeface="HGPｺﾞｼｯｸM" panose="020B0600000000000000" pitchFamily="50" charset="-128"/>
                </a:rPr>
                <a:t>子どもが容易に外に出られない補助錠の設置などの安全対策を実施します。</a:t>
              </a:r>
            </a:p>
          </p:txBody>
        </p:sp>
        <p:sp>
          <p:nvSpPr>
            <p:cNvPr id="78" name="テキスト ボックス 77">
              <a:extLst>
                <a:ext uri="{FF2B5EF4-FFF2-40B4-BE49-F238E27FC236}">
                  <a16:creationId xmlns:a16="http://schemas.microsoft.com/office/drawing/2014/main" id="{9B07D627-798A-4ECB-A0D4-50BE222B2F85}"/>
                </a:ext>
              </a:extLst>
            </p:cNvPr>
            <p:cNvSpPr txBox="1"/>
            <p:nvPr/>
          </p:nvSpPr>
          <p:spPr>
            <a:xfrm>
              <a:off x="2553708" y="5310000"/>
              <a:ext cx="1866900" cy="538609"/>
            </a:xfrm>
            <a:prstGeom prst="rect">
              <a:avLst/>
            </a:prstGeom>
            <a:noFill/>
          </p:spPr>
          <p:txBody>
            <a:bodyPr wrap="square" rtlCol="0">
              <a:spAutoFit/>
            </a:bodyPr>
            <a:lstStyle/>
            <a:p>
              <a:r>
                <a:rPr kumimoji="1" lang="ja-JP" altLang="en-US" sz="1100" dirty="0">
                  <a:solidFill>
                    <a:schemeClr val="accent5">
                      <a:lumMod val="50000"/>
                    </a:schemeClr>
                  </a:solidFill>
                  <a:latin typeface="HGP明朝E" panose="02020900000000000000" pitchFamily="18" charset="-128"/>
                  <a:ea typeface="HGP明朝E" panose="02020900000000000000" pitchFamily="18" charset="-128"/>
                </a:rPr>
                <a:t>⑥子育て</a:t>
              </a:r>
              <a:endParaRPr kumimoji="1" lang="en-US" altLang="ja-JP" sz="1100" dirty="0">
                <a:solidFill>
                  <a:schemeClr val="accent5">
                    <a:lumMod val="50000"/>
                  </a:schemeClr>
                </a:solidFill>
                <a:latin typeface="HGP明朝E" panose="02020900000000000000" pitchFamily="18" charset="-128"/>
                <a:ea typeface="HGP明朝E" panose="02020900000000000000" pitchFamily="18" charset="-128"/>
              </a:endParaRPr>
            </a:p>
            <a:p>
              <a:r>
                <a:rPr kumimoji="1" lang="ja-JP" altLang="en-US" sz="900" dirty="0">
                  <a:solidFill>
                    <a:schemeClr val="accent5">
                      <a:lumMod val="50000"/>
                    </a:schemeClr>
                  </a:solidFill>
                  <a:latin typeface="HGPｺﾞｼｯｸM" panose="020B0600000000000000" pitchFamily="50" charset="-128"/>
                  <a:ea typeface="HGPｺﾞｼｯｸM" panose="020B0600000000000000" pitchFamily="50" charset="-128"/>
                </a:rPr>
                <a:t>ダイニングを洋室とつなげるなど</a:t>
              </a:r>
              <a:endParaRPr kumimoji="1" lang="en-US" altLang="ja-JP" sz="900" dirty="0">
                <a:solidFill>
                  <a:schemeClr val="accent5">
                    <a:lumMod val="50000"/>
                  </a:schemeClr>
                </a:solidFill>
                <a:latin typeface="HGPｺﾞｼｯｸM" panose="020B0600000000000000" pitchFamily="50" charset="-128"/>
                <a:ea typeface="HGPｺﾞｼｯｸM" panose="020B0600000000000000" pitchFamily="50" charset="-128"/>
              </a:endParaRPr>
            </a:p>
            <a:p>
              <a:r>
                <a:rPr kumimoji="1" lang="ja-JP" altLang="en-US" sz="900" dirty="0">
                  <a:solidFill>
                    <a:schemeClr val="accent5">
                      <a:lumMod val="50000"/>
                    </a:schemeClr>
                  </a:solidFill>
                  <a:latin typeface="HGPｺﾞｼｯｸM" panose="020B0600000000000000" pitchFamily="50" charset="-128"/>
                  <a:ea typeface="HGPｺﾞｼｯｸM" panose="020B0600000000000000" pitchFamily="50" charset="-128"/>
                </a:rPr>
                <a:t>子育てしやすい間取りも可能です。</a:t>
              </a:r>
            </a:p>
          </p:txBody>
        </p:sp>
        <p:sp>
          <p:nvSpPr>
            <p:cNvPr id="128" name="テキスト ボックス 127">
              <a:extLst>
                <a:ext uri="{FF2B5EF4-FFF2-40B4-BE49-F238E27FC236}">
                  <a16:creationId xmlns:a16="http://schemas.microsoft.com/office/drawing/2014/main" id="{7F299989-3954-41F2-853E-4A03964D2F65}"/>
                </a:ext>
              </a:extLst>
            </p:cNvPr>
            <p:cNvSpPr txBox="1"/>
            <p:nvPr/>
          </p:nvSpPr>
          <p:spPr>
            <a:xfrm>
              <a:off x="5838706" y="6143816"/>
              <a:ext cx="811687" cy="349702"/>
            </a:xfrm>
            <a:prstGeom prst="rect">
              <a:avLst/>
            </a:prstGeom>
            <a:noFill/>
          </p:spPr>
          <p:txBody>
            <a:bodyPr wrap="none" lIns="36000" tIns="36000" rIns="36000" bIns="36000" rtlCol="0">
              <a:spAutoFit/>
            </a:bodyPr>
            <a:lstStyle/>
            <a:p>
              <a:r>
                <a:rPr kumimoji="1" lang="ja-JP" altLang="en-US" sz="600" dirty="0">
                  <a:solidFill>
                    <a:schemeClr val="accent5">
                      <a:lumMod val="50000"/>
                    </a:schemeClr>
                  </a:solidFill>
                  <a:latin typeface="BIZ UDPゴシック" panose="020B0400000000000000" pitchFamily="50" charset="-128"/>
                  <a:ea typeface="BIZ UDPゴシック" panose="020B0400000000000000" pitchFamily="50" charset="-128"/>
                </a:rPr>
                <a:t>バルコニーに</a:t>
              </a:r>
              <a:endParaRPr kumimoji="1" lang="en-US" altLang="ja-JP" sz="600" dirty="0">
                <a:solidFill>
                  <a:schemeClr val="accent5">
                    <a:lumMod val="50000"/>
                  </a:schemeClr>
                </a:solidFill>
                <a:latin typeface="BIZ UDPゴシック" panose="020B0400000000000000" pitchFamily="50" charset="-128"/>
                <a:ea typeface="BIZ UDPゴシック" panose="020B0400000000000000" pitchFamily="50" charset="-128"/>
              </a:endParaRPr>
            </a:p>
            <a:p>
              <a:r>
                <a:rPr kumimoji="1" lang="ja-JP" altLang="en-US" sz="600" dirty="0">
                  <a:solidFill>
                    <a:schemeClr val="accent5">
                      <a:lumMod val="50000"/>
                    </a:schemeClr>
                  </a:solidFill>
                  <a:latin typeface="BIZ UDPゴシック" panose="020B0400000000000000" pitchFamily="50" charset="-128"/>
                  <a:ea typeface="BIZ UDPゴシック" panose="020B0400000000000000" pitchFamily="50" charset="-128"/>
                </a:rPr>
                <a:t>出られなくするための</a:t>
              </a:r>
              <a:endParaRPr kumimoji="1" lang="en-US" altLang="ja-JP" sz="600" dirty="0">
                <a:solidFill>
                  <a:schemeClr val="accent5">
                    <a:lumMod val="50000"/>
                  </a:schemeClr>
                </a:solidFill>
                <a:latin typeface="BIZ UDPゴシック" panose="020B0400000000000000" pitchFamily="50" charset="-128"/>
                <a:ea typeface="BIZ UDPゴシック" panose="020B0400000000000000" pitchFamily="50" charset="-128"/>
              </a:endParaRPr>
            </a:p>
            <a:p>
              <a:r>
                <a:rPr kumimoji="1" lang="ja-JP" altLang="en-US" sz="600" dirty="0">
                  <a:solidFill>
                    <a:schemeClr val="accent5">
                      <a:lumMod val="50000"/>
                    </a:schemeClr>
                  </a:solidFill>
                  <a:latin typeface="BIZ UDPゴシック" panose="020B0400000000000000" pitchFamily="50" charset="-128"/>
                  <a:ea typeface="BIZ UDPゴシック" panose="020B0400000000000000" pitchFamily="50" charset="-128"/>
                </a:rPr>
                <a:t>補助錠の設置</a:t>
              </a:r>
              <a:endParaRPr kumimoji="1" lang="ja-JP" altLang="en-US" sz="300" dirty="0">
                <a:solidFill>
                  <a:schemeClr val="accent5">
                    <a:lumMod val="50000"/>
                  </a:schemeClr>
                </a:solidFill>
                <a:latin typeface="BIZ UDPゴシック" panose="020B0400000000000000" pitchFamily="50" charset="-128"/>
                <a:ea typeface="BIZ UDPゴシック" panose="020B0400000000000000" pitchFamily="50" charset="-128"/>
              </a:endParaRPr>
            </a:p>
          </p:txBody>
        </p:sp>
      </p:grpSp>
      <p:grpSp>
        <p:nvGrpSpPr>
          <p:cNvPr id="61" name="グループ化 60">
            <a:extLst>
              <a:ext uri="{FF2B5EF4-FFF2-40B4-BE49-F238E27FC236}">
                <a16:creationId xmlns:a16="http://schemas.microsoft.com/office/drawing/2014/main" id="{CB9D9A8F-80F7-4EF3-9942-34AC84977AE2}"/>
              </a:ext>
            </a:extLst>
          </p:cNvPr>
          <p:cNvGrpSpPr/>
          <p:nvPr/>
        </p:nvGrpSpPr>
        <p:grpSpPr>
          <a:xfrm>
            <a:off x="6896296" y="3764628"/>
            <a:ext cx="1979997" cy="1368000"/>
            <a:chOff x="6896296" y="3764628"/>
            <a:chExt cx="1979997" cy="1368000"/>
          </a:xfrm>
        </p:grpSpPr>
        <p:sp>
          <p:nvSpPr>
            <p:cNvPr id="88" name="四角形: 角を丸くする 87">
              <a:extLst>
                <a:ext uri="{FF2B5EF4-FFF2-40B4-BE49-F238E27FC236}">
                  <a16:creationId xmlns:a16="http://schemas.microsoft.com/office/drawing/2014/main" id="{47E5C752-ACCE-47BD-A75E-AA589E11C852}"/>
                </a:ext>
              </a:extLst>
            </p:cNvPr>
            <p:cNvSpPr/>
            <p:nvPr/>
          </p:nvSpPr>
          <p:spPr>
            <a:xfrm>
              <a:off x="6896296" y="3764628"/>
              <a:ext cx="1979997" cy="1368000"/>
            </a:xfrm>
            <a:prstGeom prst="roundRect">
              <a:avLst/>
            </a:prstGeom>
            <a:solidFill>
              <a:schemeClr val="bg1"/>
            </a:solidFill>
            <a:ln w="12700">
              <a:solidFill>
                <a:schemeClr val="accent5">
                  <a:lumMod val="50000"/>
                </a:schemeClr>
              </a:solidFill>
            </a:ln>
            <a:effectLst>
              <a:outerShdw blurRad="50800" dist="38100" dir="2700000" algn="tl" rotWithShape="0">
                <a:schemeClr val="tx1">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90" name="テキスト ボックス 89">
              <a:extLst>
                <a:ext uri="{FF2B5EF4-FFF2-40B4-BE49-F238E27FC236}">
                  <a16:creationId xmlns:a16="http://schemas.microsoft.com/office/drawing/2014/main" id="{B033E82F-C43F-449B-8971-36788AEE775A}"/>
                </a:ext>
              </a:extLst>
            </p:cNvPr>
            <p:cNvSpPr txBox="1"/>
            <p:nvPr/>
          </p:nvSpPr>
          <p:spPr>
            <a:xfrm>
              <a:off x="6962464" y="3764628"/>
              <a:ext cx="1866900" cy="538609"/>
            </a:xfrm>
            <a:prstGeom prst="rect">
              <a:avLst/>
            </a:prstGeom>
            <a:noFill/>
          </p:spPr>
          <p:txBody>
            <a:bodyPr wrap="square" rtlCol="0">
              <a:spAutoFit/>
            </a:bodyPr>
            <a:lstStyle/>
            <a:p>
              <a:r>
                <a:rPr kumimoji="1" lang="ja-JP" altLang="en-US" sz="1100" dirty="0">
                  <a:solidFill>
                    <a:schemeClr val="accent5">
                      <a:lumMod val="50000"/>
                    </a:schemeClr>
                  </a:solidFill>
                  <a:latin typeface="HGP明朝E" panose="02020900000000000000" pitchFamily="18" charset="-128"/>
                  <a:ea typeface="HGP明朝E" panose="02020900000000000000" pitchFamily="18" charset="-128"/>
                </a:rPr>
                <a:t>④バリアフリー</a:t>
              </a:r>
              <a:endParaRPr kumimoji="1" lang="en-US" altLang="ja-JP" sz="1100" dirty="0">
                <a:solidFill>
                  <a:schemeClr val="accent5">
                    <a:lumMod val="50000"/>
                  </a:schemeClr>
                </a:solidFill>
                <a:latin typeface="HGP明朝E" panose="02020900000000000000" pitchFamily="18" charset="-128"/>
                <a:ea typeface="HGP明朝E" panose="02020900000000000000" pitchFamily="18" charset="-128"/>
              </a:endParaRPr>
            </a:p>
            <a:p>
              <a:r>
                <a:rPr kumimoji="1" lang="ja-JP" altLang="en-US" sz="900" dirty="0">
                  <a:solidFill>
                    <a:schemeClr val="accent5">
                      <a:lumMod val="50000"/>
                    </a:schemeClr>
                  </a:solidFill>
                  <a:latin typeface="HGPｺﾞｼｯｸM" panose="020B0600000000000000" pitchFamily="50" charset="-128"/>
                  <a:ea typeface="HGPｺﾞｼｯｸM" panose="020B0600000000000000" pitchFamily="50" charset="-128"/>
                </a:rPr>
                <a:t>室内の段差をなくすとともに、洗面所やトイレ等に手すりを設置します。</a:t>
              </a:r>
            </a:p>
          </p:txBody>
        </p:sp>
        <p:grpSp>
          <p:nvGrpSpPr>
            <p:cNvPr id="60" name="グループ化 59">
              <a:extLst>
                <a:ext uri="{FF2B5EF4-FFF2-40B4-BE49-F238E27FC236}">
                  <a16:creationId xmlns:a16="http://schemas.microsoft.com/office/drawing/2014/main" id="{2F7E19D8-D334-433B-A120-3DBBC0EB2C9C}"/>
                </a:ext>
              </a:extLst>
            </p:cNvPr>
            <p:cNvGrpSpPr/>
            <p:nvPr/>
          </p:nvGrpSpPr>
          <p:grpSpPr>
            <a:xfrm>
              <a:off x="7190009" y="4318470"/>
              <a:ext cx="1392570" cy="767674"/>
              <a:chOff x="7190009" y="4318470"/>
              <a:chExt cx="1392570" cy="767674"/>
            </a:xfrm>
          </p:grpSpPr>
          <p:pic>
            <p:nvPicPr>
              <p:cNvPr id="10" name="図 9">
                <a:extLst>
                  <a:ext uri="{FF2B5EF4-FFF2-40B4-BE49-F238E27FC236}">
                    <a16:creationId xmlns:a16="http://schemas.microsoft.com/office/drawing/2014/main" id="{136EF915-9E7F-46DB-867F-FD2BF94EC161}"/>
                  </a:ext>
                </a:extLst>
              </p:cNvPr>
              <p:cNvPicPr>
                <a:picLocks noChangeAspect="1"/>
              </p:cNvPicPr>
              <p:nvPr/>
            </p:nvPicPr>
            <p:blipFill rotWithShape="1">
              <a:blip r:embed="rId10" cstate="hqprint">
                <a:extLst>
                  <a:ext uri="{28A0092B-C50C-407E-A947-70E740481C1C}">
                    <a14:useLocalDpi xmlns:a14="http://schemas.microsoft.com/office/drawing/2010/main"/>
                  </a:ext>
                </a:extLst>
              </a:blip>
              <a:srcRect/>
              <a:stretch/>
            </p:blipFill>
            <p:spPr>
              <a:xfrm>
                <a:off x="7190009" y="4318470"/>
                <a:ext cx="1392570" cy="635796"/>
              </a:xfrm>
              <a:prstGeom prst="rect">
                <a:avLst/>
              </a:prstGeom>
            </p:spPr>
          </p:pic>
          <p:sp>
            <p:nvSpPr>
              <p:cNvPr id="110" name="テキスト ボックス 109">
                <a:extLst>
                  <a:ext uri="{FF2B5EF4-FFF2-40B4-BE49-F238E27FC236}">
                    <a16:creationId xmlns:a16="http://schemas.microsoft.com/office/drawing/2014/main" id="{2CB0953B-BE30-4C1B-9421-73F1360FA958}"/>
                  </a:ext>
                </a:extLst>
              </p:cNvPr>
              <p:cNvSpPr txBox="1"/>
              <p:nvPr/>
            </p:nvSpPr>
            <p:spPr>
              <a:xfrm>
                <a:off x="7448038" y="4921108"/>
                <a:ext cx="444600" cy="165036"/>
              </a:xfrm>
              <a:prstGeom prst="rect">
                <a:avLst/>
              </a:prstGeom>
              <a:noFill/>
            </p:spPr>
            <p:txBody>
              <a:bodyPr wrap="none" lIns="36000" tIns="36000" rIns="36000" bIns="36000" rtlCol="0">
                <a:spAutoFit/>
              </a:bodyPr>
              <a:lstStyle/>
              <a:p>
                <a:pPr algn="ctr"/>
                <a:r>
                  <a:rPr kumimoji="1" lang="ja-JP" altLang="en-US" sz="600" dirty="0">
                    <a:solidFill>
                      <a:schemeClr val="accent5">
                        <a:lumMod val="50000"/>
                      </a:schemeClr>
                    </a:solidFill>
                    <a:latin typeface="BIZ UDPゴシック" panose="020B0400000000000000" pitchFamily="50" charset="-128"/>
                    <a:ea typeface="BIZ UDPゴシック" panose="020B0400000000000000" pitchFamily="50" charset="-128"/>
                  </a:rPr>
                  <a:t>補助手すり</a:t>
                </a:r>
                <a:endParaRPr kumimoji="1" lang="ja-JP" altLang="en-US" sz="300" dirty="0">
                  <a:solidFill>
                    <a:schemeClr val="accent5">
                      <a:lumMod val="50000"/>
                    </a:schemeClr>
                  </a:solidFill>
                  <a:latin typeface="BIZ UDPゴシック" panose="020B0400000000000000" pitchFamily="50" charset="-128"/>
                  <a:ea typeface="BIZ UDPゴシック" panose="020B0400000000000000" pitchFamily="50" charset="-128"/>
                </a:endParaRPr>
              </a:p>
            </p:txBody>
          </p:sp>
          <p:cxnSp>
            <p:nvCxnSpPr>
              <p:cNvPr id="130" name="コネクタ: カギ線 129">
                <a:extLst>
                  <a:ext uri="{FF2B5EF4-FFF2-40B4-BE49-F238E27FC236}">
                    <a16:creationId xmlns:a16="http://schemas.microsoft.com/office/drawing/2014/main" id="{ED8B9A98-E0B2-4614-A0FA-34D3B8FEA7D5}"/>
                  </a:ext>
                </a:extLst>
              </p:cNvPr>
              <p:cNvCxnSpPr>
                <a:cxnSpLocks/>
                <a:endCxn id="110" idx="1"/>
              </p:cNvCxnSpPr>
              <p:nvPr/>
            </p:nvCxnSpPr>
            <p:spPr>
              <a:xfrm rot="16200000" flipH="1">
                <a:off x="7299923" y="4855511"/>
                <a:ext cx="220848" cy="75381"/>
              </a:xfrm>
              <a:prstGeom prst="bentConnector2">
                <a:avLst/>
              </a:prstGeom>
              <a:ln w="9525">
                <a:solidFill>
                  <a:schemeClr val="accent5">
                    <a:lumMod val="50000"/>
                  </a:schemeClr>
                </a:solidFill>
                <a:headEnd type="oval" w="sm" len="sm"/>
              </a:ln>
            </p:spPr>
            <p:style>
              <a:lnRef idx="1">
                <a:schemeClr val="accent1"/>
              </a:lnRef>
              <a:fillRef idx="0">
                <a:schemeClr val="accent1"/>
              </a:fillRef>
              <a:effectRef idx="0">
                <a:schemeClr val="accent1"/>
              </a:effectRef>
              <a:fontRef idx="minor">
                <a:schemeClr val="tx1"/>
              </a:fontRef>
            </p:style>
          </p:cxnSp>
          <p:cxnSp>
            <p:nvCxnSpPr>
              <p:cNvPr id="58" name="コネクタ: カギ線 57">
                <a:extLst>
                  <a:ext uri="{FF2B5EF4-FFF2-40B4-BE49-F238E27FC236}">
                    <a16:creationId xmlns:a16="http://schemas.microsoft.com/office/drawing/2014/main" id="{BBCAE99B-BC29-44EC-ADF6-26505BABA5EE}"/>
                  </a:ext>
                </a:extLst>
              </p:cNvPr>
              <p:cNvCxnSpPr>
                <a:cxnSpLocks/>
                <a:endCxn id="110" idx="3"/>
              </p:cNvCxnSpPr>
              <p:nvPr/>
            </p:nvCxnSpPr>
            <p:spPr>
              <a:xfrm rot="10800000" flipV="1">
                <a:off x="7892638" y="4679160"/>
                <a:ext cx="593630" cy="324466"/>
              </a:xfrm>
              <a:prstGeom prst="bentConnector3">
                <a:avLst>
                  <a:gd name="adj1" fmla="val 901"/>
                </a:avLst>
              </a:prstGeom>
              <a:ln w="9525">
                <a:solidFill>
                  <a:schemeClr val="accent5">
                    <a:lumMod val="50000"/>
                  </a:schemeClr>
                </a:solidFill>
                <a:headEnd type="oval" w="sm" len="sm"/>
              </a:ln>
            </p:spPr>
            <p:style>
              <a:lnRef idx="1">
                <a:schemeClr val="accent1"/>
              </a:lnRef>
              <a:fillRef idx="0">
                <a:schemeClr val="accent1"/>
              </a:fillRef>
              <a:effectRef idx="0">
                <a:schemeClr val="accent1"/>
              </a:effectRef>
              <a:fontRef idx="minor">
                <a:schemeClr val="tx1"/>
              </a:fontRef>
            </p:style>
          </p:cxnSp>
          <p:cxnSp>
            <p:nvCxnSpPr>
              <p:cNvPr id="59" name="コネクタ: カギ線 58">
                <a:extLst>
                  <a:ext uri="{FF2B5EF4-FFF2-40B4-BE49-F238E27FC236}">
                    <a16:creationId xmlns:a16="http://schemas.microsoft.com/office/drawing/2014/main" id="{9ECF4D5F-F1B4-415F-94E3-D482135B7F8E}"/>
                  </a:ext>
                </a:extLst>
              </p:cNvPr>
              <p:cNvCxnSpPr>
                <a:cxnSpLocks/>
                <a:endCxn id="110" idx="3"/>
              </p:cNvCxnSpPr>
              <p:nvPr/>
            </p:nvCxnSpPr>
            <p:spPr>
              <a:xfrm rot="5400000">
                <a:off x="7825466" y="4732848"/>
                <a:ext cx="337951" cy="203605"/>
              </a:xfrm>
              <a:prstGeom prst="bentConnector2">
                <a:avLst/>
              </a:prstGeom>
              <a:ln w="9525">
                <a:solidFill>
                  <a:schemeClr val="accent5">
                    <a:lumMod val="50000"/>
                  </a:schemeClr>
                </a:solidFill>
                <a:headEnd type="oval" w="sm" len="sm"/>
              </a:ln>
            </p:spPr>
            <p:style>
              <a:lnRef idx="1">
                <a:schemeClr val="accent1"/>
              </a:lnRef>
              <a:fillRef idx="0">
                <a:schemeClr val="accent1"/>
              </a:fillRef>
              <a:effectRef idx="0">
                <a:schemeClr val="accent1"/>
              </a:effectRef>
              <a:fontRef idx="minor">
                <a:schemeClr val="tx1"/>
              </a:fontRef>
            </p:style>
          </p:cxnSp>
          <p:cxnSp>
            <p:nvCxnSpPr>
              <p:cNvPr id="64" name="コネクタ: カギ線 63">
                <a:extLst>
                  <a:ext uri="{FF2B5EF4-FFF2-40B4-BE49-F238E27FC236}">
                    <a16:creationId xmlns:a16="http://schemas.microsoft.com/office/drawing/2014/main" id="{90903B78-96FE-44A2-9A8C-7668C32D90AB}"/>
                  </a:ext>
                </a:extLst>
              </p:cNvPr>
              <p:cNvCxnSpPr>
                <a:cxnSpLocks/>
                <a:endCxn id="110" idx="3"/>
              </p:cNvCxnSpPr>
              <p:nvPr/>
            </p:nvCxnSpPr>
            <p:spPr>
              <a:xfrm rot="10800000" flipV="1">
                <a:off x="7892639" y="4872662"/>
                <a:ext cx="398621" cy="130964"/>
              </a:xfrm>
              <a:prstGeom prst="bentConnector3">
                <a:avLst>
                  <a:gd name="adj1" fmla="val -179"/>
                </a:avLst>
              </a:prstGeom>
              <a:ln w="9525">
                <a:solidFill>
                  <a:schemeClr val="accent5">
                    <a:lumMod val="50000"/>
                  </a:schemeClr>
                </a:solidFill>
                <a:headEnd type="oval" w="sm" len="sm"/>
              </a:ln>
            </p:spPr>
            <p:style>
              <a:lnRef idx="1">
                <a:schemeClr val="accent1"/>
              </a:lnRef>
              <a:fillRef idx="0">
                <a:schemeClr val="accent1"/>
              </a:fillRef>
              <a:effectRef idx="0">
                <a:schemeClr val="accent1"/>
              </a:effectRef>
              <a:fontRef idx="minor">
                <a:schemeClr val="tx1"/>
              </a:fontRef>
            </p:style>
          </p:cxnSp>
          <p:sp>
            <p:nvSpPr>
              <p:cNvPr id="67" name="テキスト ボックス 66">
                <a:extLst>
                  <a:ext uri="{FF2B5EF4-FFF2-40B4-BE49-F238E27FC236}">
                    <a16:creationId xmlns:a16="http://schemas.microsoft.com/office/drawing/2014/main" id="{17EAEFA8-6D90-49E2-A211-F972E3EBA911}"/>
                  </a:ext>
                </a:extLst>
              </p:cNvPr>
              <p:cNvSpPr txBox="1"/>
              <p:nvPr/>
            </p:nvSpPr>
            <p:spPr>
              <a:xfrm>
                <a:off x="7710159" y="4475668"/>
                <a:ext cx="294953" cy="92333"/>
              </a:xfrm>
              <a:prstGeom prst="rect">
                <a:avLst/>
              </a:prstGeom>
              <a:noFill/>
            </p:spPr>
            <p:txBody>
              <a:bodyPr wrap="none" lIns="0" tIns="0" rIns="0" bIns="0" rtlCol="0">
                <a:spAutoFit/>
              </a:bodyPr>
              <a:lstStyle/>
              <a:p>
                <a:pPr algn="ctr"/>
                <a:r>
                  <a:rPr kumimoji="1" lang="ja-JP" altLang="en-US" sz="600" dirty="0">
                    <a:solidFill>
                      <a:schemeClr val="accent5">
                        <a:lumMod val="50000"/>
                      </a:schemeClr>
                    </a:solidFill>
                    <a:latin typeface="BIZ UDPゴシック" panose="020B0400000000000000" pitchFamily="50" charset="-128"/>
                    <a:ea typeface="BIZ UDPゴシック" panose="020B0400000000000000" pitchFamily="50" charset="-128"/>
                  </a:rPr>
                  <a:t>段差なし</a:t>
                </a:r>
                <a:endParaRPr kumimoji="1" lang="ja-JP" altLang="en-US" sz="300" dirty="0">
                  <a:solidFill>
                    <a:schemeClr val="accent5">
                      <a:lumMod val="50000"/>
                    </a:schemeClr>
                  </a:solidFill>
                  <a:latin typeface="BIZ UDPゴシック" panose="020B0400000000000000" pitchFamily="50" charset="-128"/>
                  <a:ea typeface="BIZ UDPゴシック" panose="020B0400000000000000" pitchFamily="50" charset="-128"/>
                </a:endParaRPr>
              </a:p>
            </p:txBody>
          </p:sp>
          <p:cxnSp>
            <p:nvCxnSpPr>
              <p:cNvPr id="38" name="直線コネクタ 37">
                <a:extLst>
                  <a:ext uri="{FF2B5EF4-FFF2-40B4-BE49-F238E27FC236}">
                    <a16:creationId xmlns:a16="http://schemas.microsoft.com/office/drawing/2014/main" id="{C2360332-D303-4E05-AFD9-7C21D18B71FC}"/>
                  </a:ext>
                </a:extLst>
              </p:cNvPr>
              <p:cNvCxnSpPr>
                <a:cxnSpLocks/>
                <a:endCxn id="67" idx="1"/>
              </p:cNvCxnSpPr>
              <p:nvPr/>
            </p:nvCxnSpPr>
            <p:spPr>
              <a:xfrm>
                <a:off x="7642860" y="4521835"/>
                <a:ext cx="67299" cy="0"/>
              </a:xfrm>
              <a:prstGeom prst="line">
                <a:avLst/>
              </a:prstGeom>
              <a:ln w="9525">
                <a:solidFill>
                  <a:schemeClr val="accent5">
                    <a:lumMod val="50000"/>
                  </a:schemeClr>
                </a:solidFill>
                <a:headEnd type="oval" w="sm" len="sm"/>
              </a:ln>
            </p:spPr>
            <p:style>
              <a:lnRef idx="1">
                <a:schemeClr val="accent1"/>
              </a:lnRef>
              <a:fillRef idx="0">
                <a:schemeClr val="accent1"/>
              </a:fillRef>
              <a:effectRef idx="0">
                <a:schemeClr val="accent1"/>
              </a:effectRef>
              <a:fontRef idx="minor">
                <a:schemeClr val="tx1"/>
              </a:fontRef>
            </p:style>
          </p:cxnSp>
          <p:cxnSp>
            <p:nvCxnSpPr>
              <p:cNvPr id="71" name="直線コネクタ 70">
                <a:extLst>
                  <a:ext uri="{FF2B5EF4-FFF2-40B4-BE49-F238E27FC236}">
                    <a16:creationId xmlns:a16="http://schemas.microsoft.com/office/drawing/2014/main" id="{6FDF8166-20D9-4B8E-A80E-9577F045BA34}"/>
                  </a:ext>
                </a:extLst>
              </p:cNvPr>
              <p:cNvCxnSpPr>
                <a:cxnSpLocks/>
                <a:endCxn id="67" idx="0"/>
              </p:cNvCxnSpPr>
              <p:nvPr/>
            </p:nvCxnSpPr>
            <p:spPr>
              <a:xfrm>
                <a:off x="7857636" y="4387773"/>
                <a:ext cx="0" cy="87895"/>
              </a:xfrm>
              <a:prstGeom prst="line">
                <a:avLst/>
              </a:prstGeom>
              <a:ln w="9525">
                <a:solidFill>
                  <a:schemeClr val="accent5">
                    <a:lumMod val="50000"/>
                  </a:schemeClr>
                </a:solidFill>
                <a:headEnd type="oval" w="sm" len="sm"/>
              </a:ln>
            </p:spPr>
            <p:style>
              <a:lnRef idx="1">
                <a:schemeClr val="accent1"/>
              </a:lnRef>
              <a:fillRef idx="0">
                <a:schemeClr val="accent1"/>
              </a:fillRef>
              <a:effectRef idx="0">
                <a:schemeClr val="accent1"/>
              </a:effectRef>
              <a:fontRef idx="minor">
                <a:schemeClr val="tx1"/>
              </a:fontRef>
            </p:style>
          </p:cxnSp>
          <p:cxnSp>
            <p:nvCxnSpPr>
              <p:cNvPr id="77" name="直線コネクタ 76">
                <a:extLst>
                  <a:ext uri="{FF2B5EF4-FFF2-40B4-BE49-F238E27FC236}">
                    <a16:creationId xmlns:a16="http://schemas.microsoft.com/office/drawing/2014/main" id="{7145B639-98CC-4ABA-8191-6FB08D272A86}"/>
                  </a:ext>
                </a:extLst>
              </p:cNvPr>
              <p:cNvCxnSpPr>
                <a:cxnSpLocks/>
                <a:endCxn id="67" idx="3"/>
              </p:cNvCxnSpPr>
              <p:nvPr/>
            </p:nvCxnSpPr>
            <p:spPr>
              <a:xfrm flipH="1">
                <a:off x="8005112" y="4521835"/>
                <a:ext cx="67299" cy="0"/>
              </a:xfrm>
              <a:prstGeom prst="line">
                <a:avLst/>
              </a:prstGeom>
              <a:ln w="9525">
                <a:solidFill>
                  <a:schemeClr val="accent5">
                    <a:lumMod val="50000"/>
                  </a:schemeClr>
                </a:solidFill>
                <a:headEnd type="oval" w="sm" len="sm"/>
              </a:ln>
            </p:spPr>
            <p:style>
              <a:lnRef idx="1">
                <a:schemeClr val="accent1"/>
              </a:lnRef>
              <a:fillRef idx="0">
                <a:schemeClr val="accent1"/>
              </a:fillRef>
              <a:effectRef idx="0">
                <a:schemeClr val="accent1"/>
              </a:effectRef>
              <a:fontRef idx="minor">
                <a:schemeClr val="tx1"/>
              </a:fontRef>
            </p:style>
          </p:cxnSp>
        </p:grpSp>
      </p:grpSp>
      <p:sp>
        <p:nvSpPr>
          <p:cNvPr id="62" name="楕円 61">
            <a:extLst>
              <a:ext uri="{FF2B5EF4-FFF2-40B4-BE49-F238E27FC236}">
                <a16:creationId xmlns:a16="http://schemas.microsoft.com/office/drawing/2014/main" id="{92EB213D-FCBF-426B-9E64-A97C555D34C0}"/>
              </a:ext>
            </a:extLst>
          </p:cNvPr>
          <p:cNvSpPr/>
          <p:nvPr/>
        </p:nvSpPr>
        <p:spPr>
          <a:xfrm>
            <a:off x="3915409" y="1512836"/>
            <a:ext cx="125730" cy="12573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r>
              <a:rPr kumimoji="1" lang="en-US" altLang="ja-JP" sz="1050" dirty="0"/>
              <a:t>2</a:t>
            </a:r>
            <a:endParaRPr kumimoji="1" lang="ja-JP" altLang="en-US" sz="1050" dirty="0"/>
          </a:p>
        </p:txBody>
      </p:sp>
      <p:sp>
        <p:nvSpPr>
          <p:cNvPr id="63" name="楕円 62">
            <a:extLst>
              <a:ext uri="{FF2B5EF4-FFF2-40B4-BE49-F238E27FC236}">
                <a16:creationId xmlns:a16="http://schemas.microsoft.com/office/drawing/2014/main" id="{DDD9C022-30EF-431C-A98E-E065DF68576B}"/>
              </a:ext>
            </a:extLst>
          </p:cNvPr>
          <p:cNvSpPr/>
          <p:nvPr/>
        </p:nvSpPr>
        <p:spPr>
          <a:xfrm>
            <a:off x="2992393" y="1841638"/>
            <a:ext cx="125730" cy="12573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r>
              <a:rPr kumimoji="1" lang="en-US" altLang="ja-JP" sz="1050" dirty="0"/>
              <a:t>6</a:t>
            </a:r>
            <a:endParaRPr kumimoji="1" lang="ja-JP" altLang="en-US" sz="1050" dirty="0"/>
          </a:p>
        </p:txBody>
      </p:sp>
      <p:sp>
        <p:nvSpPr>
          <p:cNvPr id="65" name="楕円 64">
            <a:extLst>
              <a:ext uri="{FF2B5EF4-FFF2-40B4-BE49-F238E27FC236}">
                <a16:creationId xmlns:a16="http://schemas.microsoft.com/office/drawing/2014/main" id="{5C5999F4-0038-4AE1-ADB2-7BD4E22E418D}"/>
              </a:ext>
            </a:extLst>
          </p:cNvPr>
          <p:cNvSpPr/>
          <p:nvPr/>
        </p:nvSpPr>
        <p:spPr>
          <a:xfrm>
            <a:off x="1708423" y="2683777"/>
            <a:ext cx="125730" cy="12573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r>
              <a:rPr kumimoji="1" lang="en-US" altLang="ja-JP" sz="1050" dirty="0"/>
              <a:t>4</a:t>
            </a:r>
            <a:endParaRPr kumimoji="1" lang="ja-JP" altLang="en-US" sz="1050" dirty="0"/>
          </a:p>
        </p:txBody>
      </p:sp>
      <p:sp>
        <p:nvSpPr>
          <p:cNvPr id="66" name="楕円 65">
            <a:extLst>
              <a:ext uri="{FF2B5EF4-FFF2-40B4-BE49-F238E27FC236}">
                <a16:creationId xmlns:a16="http://schemas.microsoft.com/office/drawing/2014/main" id="{E4FB34B7-4235-4308-8983-F02B3380D138}"/>
              </a:ext>
            </a:extLst>
          </p:cNvPr>
          <p:cNvSpPr/>
          <p:nvPr/>
        </p:nvSpPr>
        <p:spPr>
          <a:xfrm>
            <a:off x="847363" y="2809507"/>
            <a:ext cx="125730" cy="12573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r>
              <a:rPr kumimoji="1" lang="en-US" altLang="ja-JP" sz="1050" dirty="0"/>
              <a:t>3</a:t>
            </a:r>
            <a:endParaRPr kumimoji="1" lang="ja-JP" altLang="en-US" sz="1050" dirty="0"/>
          </a:p>
        </p:txBody>
      </p:sp>
      <p:sp>
        <p:nvSpPr>
          <p:cNvPr id="68" name="楕円 67">
            <a:extLst>
              <a:ext uri="{FF2B5EF4-FFF2-40B4-BE49-F238E27FC236}">
                <a16:creationId xmlns:a16="http://schemas.microsoft.com/office/drawing/2014/main" id="{F13ADCA9-C7AE-4762-8833-51FB30330ED7}"/>
              </a:ext>
            </a:extLst>
          </p:cNvPr>
          <p:cNvSpPr/>
          <p:nvPr/>
        </p:nvSpPr>
        <p:spPr>
          <a:xfrm>
            <a:off x="445799" y="1575701"/>
            <a:ext cx="125730" cy="12573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r>
              <a:rPr kumimoji="1" lang="en-US" altLang="ja-JP" sz="1050" dirty="0"/>
              <a:t>5</a:t>
            </a:r>
            <a:endParaRPr kumimoji="1" lang="ja-JP" altLang="en-US" sz="1050" dirty="0"/>
          </a:p>
        </p:txBody>
      </p:sp>
    </p:spTree>
    <p:extLst>
      <p:ext uri="{BB962C8B-B14F-4D97-AF65-F5344CB8AC3E}">
        <p14:creationId xmlns:p14="http://schemas.microsoft.com/office/powerpoint/2010/main" val="4075667598"/>
      </p:ext>
    </p:extLst>
  </p:cSld>
  <p:clrMapOvr>
    <a:masterClrMapping/>
  </p:clrMapOvr>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147</TotalTime>
  <Words>445</Words>
  <Application>Microsoft Office PowerPoint</Application>
  <PresentationFormat>画面に合わせる (4:3)</PresentationFormat>
  <Paragraphs>46</Paragraphs>
  <Slides>1</Slides>
  <Notes>0</Notes>
  <HiddenSlides>0</HiddenSlides>
  <MMClips>0</MMClips>
  <ScaleCrop>false</ScaleCrop>
  <HeadingPairs>
    <vt:vector size="6" baseType="variant">
      <vt:variant>
        <vt:lpstr>使用されているフォント</vt:lpstr>
      </vt:variant>
      <vt:variant>
        <vt:i4>6</vt:i4>
      </vt:variant>
      <vt:variant>
        <vt:lpstr>テーマ</vt:lpstr>
      </vt:variant>
      <vt:variant>
        <vt:i4>1</vt:i4>
      </vt:variant>
      <vt:variant>
        <vt:lpstr>スライド タイトル</vt:lpstr>
      </vt:variant>
      <vt:variant>
        <vt:i4>1</vt:i4>
      </vt:variant>
    </vt:vector>
  </HeadingPairs>
  <TitlesOfParts>
    <vt:vector size="8" baseType="lpstr">
      <vt:lpstr>BIZ UDPゴシック</vt:lpstr>
      <vt:lpstr>HGPｺﾞｼｯｸM</vt:lpstr>
      <vt:lpstr>HGP明朝E</vt:lpstr>
      <vt:lpstr>Arial</vt:lpstr>
      <vt:lpstr>Calibri</vt:lpstr>
      <vt:lpstr>Calibri Light</vt:lpstr>
      <vt:lpstr>Office テーマ</vt:lpstr>
      <vt:lpstr>PowerPoint プレゼンテーション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塩田</dc:creator>
  <cp:lastModifiedBy>湯谷　大朗</cp:lastModifiedBy>
  <cp:revision>31</cp:revision>
  <dcterms:created xsi:type="dcterms:W3CDTF">2026-01-27T07:28:19Z</dcterms:created>
  <dcterms:modified xsi:type="dcterms:W3CDTF">2026-06-15T01:05:14Z</dcterms:modified>
</cp:coreProperties>
</file>