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646863" cy="9777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CC"/>
    <a:srgbClr val="66EFD9"/>
    <a:srgbClr val="FFEAD5"/>
    <a:srgbClr val="FBD99B"/>
    <a:srgbClr val="BAFEFC"/>
    <a:srgbClr val="FAD28A"/>
    <a:srgbClr val="FCF164"/>
    <a:srgbClr val="9BFDFF"/>
    <a:srgbClr val="DDF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07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3360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9624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985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01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56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088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016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36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374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308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73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59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30DDB-E63A-454E-8C83-2999C117246A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71DAF-0DD7-4E75-B0E3-8F38F1DFF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7946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hyperlink" Target="https://www.pref.osaka.lg.jp/o100030/kanngo/kansensyopf.html" TargetMode="Externa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CC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四角形: 角を丸くする 98">
            <a:extLst>
              <a:ext uri="{FF2B5EF4-FFF2-40B4-BE49-F238E27FC236}">
                <a16:creationId xmlns:a16="http://schemas.microsoft.com/office/drawing/2014/main" id="{022BB57C-3295-44F4-BE38-8B0B796FB260}"/>
              </a:ext>
            </a:extLst>
          </p:cNvPr>
          <p:cNvSpPr/>
          <p:nvPr/>
        </p:nvSpPr>
        <p:spPr>
          <a:xfrm>
            <a:off x="106680" y="6572908"/>
            <a:ext cx="6644640" cy="3132000"/>
          </a:xfrm>
          <a:prstGeom prst="roundRect">
            <a:avLst>
              <a:gd name="adj" fmla="val 448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id="{C11642FA-EE92-4F0D-BB4C-9AE9633BC377}"/>
              </a:ext>
            </a:extLst>
          </p:cNvPr>
          <p:cNvSpPr/>
          <p:nvPr/>
        </p:nvSpPr>
        <p:spPr>
          <a:xfrm>
            <a:off x="106679" y="1490228"/>
            <a:ext cx="5595811" cy="2487031"/>
          </a:xfrm>
          <a:prstGeom prst="roundRect">
            <a:avLst>
              <a:gd name="adj" fmla="val 448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31B8735-95A5-4646-82FD-CF3739444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586" y="1908900"/>
            <a:ext cx="3086246" cy="1167467"/>
          </a:xfrm>
          <a:prstGeom prst="rect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EE3B88E5-27A6-4A98-A020-3292106E9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958" y="2699914"/>
            <a:ext cx="3093501" cy="1167839"/>
          </a:xfrm>
          <a:prstGeom prst="rect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</p:pic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62C40863-5B1B-4A4A-B664-E35326E3A324}"/>
              </a:ext>
            </a:extLst>
          </p:cNvPr>
          <p:cNvCxnSpPr>
            <a:cxnSpLocks/>
          </p:cNvCxnSpPr>
          <p:nvPr/>
        </p:nvCxnSpPr>
        <p:spPr>
          <a:xfrm flipV="1">
            <a:off x="654032" y="1755510"/>
            <a:ext cx="4248000" cy="236"/>
          </a:xfrm>
          <a:prstGeom prst="line">
            <a:avLst/>
          </a:prstGeom>
          <a:ln w="82550">
            <a:solidFill>
              <a:srgbClr val="92D050">
                <a:alpha val="7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C8CC4A6-FDB9-4B75-8301-2F466E255B77}"/>
              </a:ext>
            </a:extLst>
          </p:cNvPr>
          <p:cNvSpPr txBox="1"/>
          <p:nvPr/>
        </p:nvSpPr>
        <p:spPr>
          <a:xfrm>
            <a:off x="570430" y="1518859"/>
            <a:ext cx="47396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大阪府のホームページからログイン画面を開く</a:t>
            </a:r>
          </a:p>
        </p:txBody>
      </p: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8375723E-0F7D-4564-A8DC-CB93F6E0154C}"/>
              </a:ext>
            </a:extLst>
          </p:cNvPr>
          <p:cNvCxnSpPr>
            <a:cxnSpLocks/>
          </p:cNvCxnSpPr>
          <p:nvPr/>
        </p:nvCxnSpPr>
        <p:spPr>
          <a:xfrm flipV="1">
            <a:off x="654032" y="6845403"/>
            <a:ext cx="4068000" cy="236"/>
          </a:xfrm>
          <a:prstGeom prst="line">
            <a:avLst/>
          </a:prstGeom>
          <a:ln w="82550">
            <a:solidFill>
              <a:srgbClr val="92D050">
                <a:alpha val="7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BDF1EE92-62F1-4A28-972F-4C064B5A788A}"/>
              </a:ext>
            </a:extLst>
          </p:cNvPr>
          <p:cNvSpPr/>
          <p:nvPr/>
        </p:nvSpPr>
        <p:spPr>
          <a:xfrm>
            <a:off x="106680" y="394884"/>
            <a:ext cx="6644640" cy="1008000"/>
          </a:xfrm>
          <a:prstGeom prst="roundRect">
            <a:avLst>
              <a:gd name="adj" fmla="val 1247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F23BB26D-2C44-4641-A0A9-4CD7B57952DA}"/>
              </a:ext>
            </a:extLst>
          </p:cNvPr>
          <p:cNvCxnSpPr>
            <a:cxnSpLocks/>
          </p:cNvCxnSpPr>
          <p:nvPr/>
        </p:nvCxnSpPr>
        <p:spPr>
          <a:xfrm flipV="1">
            <a:off x="745383" y="883705"/>
            <a:ext cx="4608000" cy="236"/>
          </a:xfrm>
          <a:prstGeom prst="line">
            <a:avLst/>
          </a:prstGeom>
          <a:ln w="82550">
            <a:solidFill>
              <a:srgbClr val="92D050">
                <a:alpha val="7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四角形: 角を丸くする 72">
            <a:extLst>
              <a:ext uri="{FF2B5EF4-FFF2-40B4-BE49-F238E27FC236}">
                <a16:creationId xmlns:a16="http://schemas.microsoft.com/office/drawing/2014/main" id="{44B253E6-016A-43D7-8A5F-A422D83D7669}"/>
              </a:ext>
            </a:extLst>
          </p:cNvPr>
          <p:cNvSpPr/>
          <p:nvPr/>
        </p:nvSpPr>
        <p:spPr>
          <a:xfrm>
            <a:off x="106680" y="4069800"/>
            <a:ext cx="6644640" cy="2405272"/>
          </a:xfrm>
          <a:prstGeom prst="roundRect">
            <a:avLst>
              <a:gd name="adj" fmla="val 448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8A8174B3-C3AD-4C78-B8D1-7B9F0B199A3F}"/>
              </a:ext>
            </a:extLst>
          </p:cNvPr>
          <p:cNvCxnSpPr>
            <a:cxnSpLocks/>
          </p:cNvCxnSpPr>
          <p:nvPr/>
        </p:nvCxnSpPr>
        <p:spPr>
          <a:xfrm flipV="1">
            <a:off x="659658" y="4361292"/>
            <a:ext cx="3060000" cy="236"/>
          </a:xfrm>
          <a:prstGeom prst="line">
            <a:avLst/>
          </a:prstGeom>
          <a:ln w="82550">
            <a:solidFill>
              <a:srgbClr val="92D050">
                <a:alpha val="7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C419BCAB-E1DC-4E1F-AB32-3D9F76C997D4}"/>
              </a:ext>
            </a:extLst>
          </p:cNvPr>
          <p:cNvGrpSpPr/>
          <p:nvPr/>
        </p:nvGrpSpPr>
        <p:grpSpPr>
          <a:xfrm>
            <a:off x="2053769" y="976588"/>
            <a:ext cx="3463201" cy="360000"/>
            <a:chOff x="3218114" y="489843"/>
            <a:chExt cx="3463201" cy="360000"/>
          </a:xfrm>
        </p:grpSpPr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35A5A7C1-D076-4AD5-951E-4336CFF6432E}"/>
                </a:ext>
              </a:extLst>
            </p:cNvPr>
            <p:cNvSpPr/>
            <p:nvPr/>
          </p:nvSpPr>
          <p:spPr>
            <a:xfrm>
              <a:off x="3218114" y="489843"/>
              <a:ext cx="3463201" cy="360000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D0CBDB34-21C3-42D2-AE9B-048F9F3B4223}"/>
                </a:ext>
              </a:extLst>
            </p:cNvPr>
            <p:cNvSpPr/>
            <p:nvPr/>
          </p:nvSpPr>
          <p:spPr>
            <a:xfrm>
              <a:off x="3288248" y="550227"/>
              <a:ext cx="2988000" cy="25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50" dirty="0">
                  <a:solidFill>
                    <a:schemeClr val="tx1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  <a:hlinkClick r:id="rId4"/>
                </a:rPr>
                <a:t>大阪府地域包括的感染症対策プラットフォーム</a:t>
              </a:r>
              <a:endParaRPr kumimoji="1" lang="en-US" altLang="ja-JP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0CD36ECB-8FB6-465E-B892-A3E26EB891C2}"/>
                </a:ext>
              </a:extLst>
            </p:cNvPr>
            <p:cNvSpPr/>
            <p:nvPr/>
          </p:nvSpPr>
          <p:spPr>
            <a:xfrm>
              <a:off x="6376044" y="556852"/>
              <a:ext cx="180975" cy="180000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7C358D69-76D3-4689-8863-5163E581BF86}"/>
                </a:ext>
              </a:extLst>
            </p:cNvPr>
            <p:cNvCxnSpPr>
              <a:stCxn id="10" idx="5"/>
            </p:cNvCxnSpPr>
            <p:nvPr/>
          </p:nvCxnSpPr>
          <p:spPr>
            <a:xfrm>
              <a:off x="6530516" y="710492"/>
              <a:ext cx="81334" cy="65435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図 11">
            <a:extLst>
              <a:ext uri="{FF2B5EF4-FFF2-40B4-BE49-F238E27FC236}">
                <a16:creationId xmlns:a16="http://schemas.microsoft.com/office/drawing/2014/main" id="{358F27DD-38F1-4D0E-88F7-6B420E5DD4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8066" y="511170"/>
            <a:ext cx="821857" cy="821857"/>
          </a:xfrm>
          <a:prstGeom prst="rect">
            <a:avLst/>
          </a:prstGeom>
        </p:spPr>
      </p:pic>
      <p:sp>
        <p:nvSpPr>
          <p:cNvPr id="21" name="矢印: 下 20">
            <a:extLst>
              <a:ext uri="{FF2B5EF4-FFF2-40B4-BE49-F238E27FC236}">
                <a16:creationId xmlns:a16="http://schemas.microsoft.com/office/drawing/2014/main" id="{4211D79C-0395-4195-9512-4D6962644C5F}"/>
              </a:ext>
            </a:extLst>
          </p:cNvPr>
          <p:cNvSpPr/>
          <p:nvPr/>
        </p:nvSpPr>
        <p:spPr>
          <a:xfrm>
            <a:off x="840295" y="2051631"/>
            <a:ext cx="288000" cy="1571903"/>
          </a:xfrm>
          <a:prstGeom prst="downArrow">
            <a:avLst>
              <a:gd name="adj1" fmla="val 63793"/>
              <a:gd name="adj2" fmla="val 50000"/>
            </a:avLst>
          </a:prstGeom>
          <a:solidFill>
            <a:schemeClr val="accent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0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下 に ス ク ロ ー ル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A228B4C0-1604-4520-97DA-F6DF75EA078A}"/>
              </a:ext>
            </a:extLst>
          </p:cNvPr>
          <p:cNvSpPr/>
          <p:nvPr/>
        </p:nvSpPr>
        <p:spPr>
          <a:xfrm>
            <a:off x="1347755" y="3427206"/>
            <a:ext cx="936000" cy="1440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F48DA94-A853-4216-B341-6E5578C5694B}"/>
              </a:ext>
            </a:extLst>
          </p:cNvPr>
          <p:cNvSpPr txBox="1"/>
          <p:nvPr/>
        </p:nvSpPr>
        <p:spPr>
          <a:xfrm>
            <a:off x="573252" y="4119717"/>
            <a:ext cx="3592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ログイン画面で、必要情報を入力</a:t>
            </a: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1CB28775-437F-457F-B16C-7D63876982E2}"/>
              </a:ext>
            </a:extLst>
          </p:cNvPr>
          <p:cNvSpPr txBox="1"/>
          <p:nvPr/>
        </p:nvSpPr>
        <p:spPr>
          <a:xfrm>
            <a:off x="570430" y="6622009"/>
            <a:ext cx="5683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届いたメールからログインし、ページを開く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3302591-FEE0-4A6E-AFB3-0C35B5372750}"/>
              </a:ext>
            </a:extLst>
          </p:cNvPr>
          <p:cNvGrpSpPr/>
          <p:nvPr/>
        </p:nvGrpSpPr>
        <p:grpSpPr>
          <a:xfrm>
            <a:off x="167112" y="431441"/>
            <a:ext cx="360000" cy="360000"/>
            <a:chOff x="-1103392" y="634660"/>
            <a:chExt cx="396000" cy="408192"/>
          </a:xfrm>
        </p:grpSpPr>
        <p:sp>
          <p:nvSpPr>
            <p:cNvPr id="2" name="楕円 1">
              <a:extLst>
                <a:ext uri="{FF2B5EF4-FFF2-40B4-BE49-F238E27FC236}">
                  <a16:creationId xmlns:a16="http://schemas.microsoft.com/office/drawing/2014/main" id="{E24C05F1-7050-4C02-831A-C012663F4AE7}"/>
                </a:ext>
              </a:extLst>
            </p:cNvPr>
            <p:cNvSpPr/>
            <p:nvPr/>
          </p:nvSpPr>
          <p:spPr>
            <a:xfrm>
              <a:off x="-1103392" y="646852"/>
              <a:ext cx="396000" cy="396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楕円 61">
              <a:extLst>
                <a:ext uri="{FF2B5EF4-FFF2-40B4-BE49-F238E27FC236}">
                  <a16:creationId xmlns:a16="http://schemas.microsoft.com/office/drawing/2014/main" id="{9369EFD1-BF2D-44CE-B996-5E9E835A6941}"/>
                </a:ext>
              </a:extLst>
            </p:cNvPr>
            <p:cNvSpPr/>
            <p:nvPr/>
          </p:nvSpPr>
          <p:spPr>
            <a:xfrm>
              <a:off x="-1103392" y="634660"/>
              <a:ext cx="396000" cy="396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１</a:t>
              </a:r>
            </a:p>
          </p:txBody>
        </p:sp>
      </p:grp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3727276-2C15-486A-AB2A-E2662251ECC4}"/>
              </a:ext>
            </a:extLst>
          </p:cNvPr>
          <p:cNvSpPr txBox="1"/>
          <p:nvPr/>
        </p:nvSpPr>
        <p:spPr>
          <a:xfrm>
            <a:off x="611352" y="416025"/>
            <a:ext cx="487001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ブラウザの検索画面で、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</a:t>
            </a:r>
            <a:r>
              <a:rPr kumimoji="1" lang="ja-JP" altLang="en-US" sz="14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大阪府地域包括的感染症対策プラットフォーム</a:t>
            </a: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」を検索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94189373-4830-4ECE-8AB2-338D15827867}"/>
              </a:ext>
            </a:extLst>
          </p:cNvPr>
          <p:cNvGrpSpPr/>
          <p:nvPr/>
        </p:nvGrpSpPr>
        <p:grpSpPr>
          <a:xfrm>
            <a:off x="158555" y="1513268"/>
            <a:ext cx="360000" cy="366858"/>
            <a:chOff x="-1103392" y="626884"/>
            <a:chExt cx="396000" cy="415968"/>
          </a:xfrm>
        </p:grpSpPr>
        <p:sp>
          <p:nvSpPr>
            <p:cNvPr id="71" name="楕円 70">
              <a:extLst>
                <a:ext uri="{FF2B5EF4-FFF2-40B4-BE49-F238E27FC236}">
                  <a16:creationId xmlns:a16="http://schemas.microsoft.com/office/drawing/2014/main" id="{19B07653-5881-454A-8289-2F8CBEA2CEF4}"/>
                </a:ext>
              </a:extLst>
            </p:cNvPr>
            <p:cNvSpPr/>
            <p:nvPr/>
          </p:nvSpPr>
          <p:spPr>
            <a:xfrm>
              <a:off x="-1103392" y="646852"/>
              <a:ext cx="396000" cy="396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楕円 71">
              <a:extLst>
                <a:ext uri="{FF2B5EF4-FFF2-40B4-BE49-F238E27FC236}">
                  <a16:creationId xmlns:a16="http://schemas.microsoft.com/office/drawing/2014/main" id="{37F6314C-C466-4FE6-93C4-1C4B0B2345C5}"/>
                </a:ext>
              </a:extLst>
            </p:cNvPr>
            <p:cNvSpPr/>
            <p:nvPr/>
          </p:nvSpPr>
          <p:spPr>
            <a:xfrm>
              <a:off x="-1103392" y="626884"/>
              <a:ext cx="396000" cy="395999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２</a:t>
              </a:r>
            </a:p>
          </p:txBody>
        </p:sp>
      </p:grp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10B14CBA-B100-446C-A0C5-1B5679DFC311}"/>
              </a:ext>
            </a:extLst>
          </p:cNvPr>
          <p:cNvGrpSpPr/>
          <p:nvPr/>
        </p:nvGrpSpPr>
        <p:grpSpPr>
          <a:xfrm>
            <a:off x="167112" y="4101178"/>
            <a:ext cx="360000" cy="357333"/>
            <a:chOff x="-1103392" y="627977"/>
            <a:chExt cx="405525" cy="414875"/>
          </a:xfrm>
        </p:grpSpPr>
        <p:sp>
          <p:nvSpPr>
            <p:cNvPr id="80" name="楕円 79">
              <a:extLst>
                <a:ext uri="{FF2B5EF4-FFF2-40B4-BE49-F238E27FC236}">
                  <a16:creationId xmlns:a16="http://schemas.microsoft.com/office/drawing/2014/main" id="{6135A604-A0D0-424D-8090-1586BC84F2C2}"/>
                </a:ext>
              </a:extLst>
            </p:cNvPr>
            <p:cNvSpPr/>
            <p:nvPr/>
          </p:nvSpPr>
          <p:spPr>
            <a:xfrm>
              <a:off x="-1103392" y="646852"/>
              <a:ext cx="396000" cy="396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楕円 80">
              <a:extLst>
                <a:ext uri="{FF2B5EF4-FFF2-40B4-BE49-F238E27FC236}">
                  <a16:creationId xmlns:a16="http://schemas.microsoft.com/office/drawing/2014/main" id="{4BB921B7-C8D5-4786-A76C-CE99F71321A7}"/>
                </a:ext>
              </a:extLst>
            </p:cNvPr>
            <p:cNvSpPr/>
            <p:nvPr/>
          </p:nvSpPr>
          <p:spPr>
            <a:xfrm>
              <a:off x="-1093867" y="627977"/>
              <a:ext cx="396000" cy="396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３</a:t>
              </a:r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BA6BACA-874F-4EAD-AA58-1C93791AAFFE}"/>
              </a:ext>
            </a:extLst>
          </p:cNvPr>
          <p:cNvSpPr/>
          <p:nvPr/>
        </p:nvSpPr>
        <p:spPr>
          <a:xfrm>
            <a:off x="-12700" y="0"/>
            <a:ext cx="6870700" cy="324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リンク施設　</a:t>
            </a:r>
            <a:r>
              <a:rPr kumimoji="1" lang="ja-JP" altLang="en-US" sz="1600" dirty="0">
                <a:ln w="5715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≪ログイン方法（２回目以降）≫</a:t>
            </a:r>
          </a:p>
        </p:txBody>
      </p: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E7CA351A-1167-47BC-96B9-18FB43A9FC6D}"/>
              </a:ext>
            </a:extLst>
          </p:cNvPr>
          <p:cNvGrpSpPr/>
          <p:nvPr/>
        </p:nvGrpSpPr>
        <p:grpSpPr>
          <a:xfrm>
            <a:off x="158555" y="6604788"/>
            <a:ext cx="352613" cy="369525"/>
            <a:chOff x="-1104596" y="613822"/>
            <a:chExt cx="397204" cy="429030"/>
          </a:xfrm>
        </p:grpSpPr>
        <p:sp>
          <p:nvSpPr>
            <p:cNvPr id="86" name="楕円 85">
              <a:extLst>
                <a:ext uri="{FF2B5EF4-FFF2-40B4-BE49-F238E27FC236}">
                  <a16:creationId xmlns:a16="http://schemas.microsoft.com/office/drawing/2014/main" id="{1F6A1666-78DB-4783-BF9F-834C2584E032}"/>
                </a:ext>
              </a:extLst>
            </p:cNvPr>
            <p:cNvSpPr/>
            <p:nvPr/>
          </p:nvSpPr>
          <p:spPr>
            <a:xfrm>
              <a:off x="-1103392" y="646852"/>
              <a:ext cx="396000" cy="3960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3" name="楕円 92">
              <a:extLst>
                <a:ext uri="{FF2B5EF4-FFF2-40B4-BE49-F238E27FC236}">
                  <a16:creationId xmlns:a16="http://schemas.microsoft.com/office/drawing/2014/main" id="{01534D23-4419-413E-B1F2-CAC73E9197ED}"/>
                </a:ext>
              </a:extLst>
            </p:cNvPr>
            <p:cNvSpPr/>
            <p:nvPr/>
          </p:nvSpPr>
          <p:spPr>
            <a:xfrm>
              <a:off x="-1104596" y="613822"/>
              <a:ext cx="396000" cy="3960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b="1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４</a:t>
              </a:r>
            </a:p>
          </p:txBody>
        </p:sp>
      </p:grpSp>
      <p:sp>
        <p:nvSpPr>
          <p:cNvPr id="22" name="小波 21">
            <a:extLst>
              <a:ext uri="{FF2B5EF4-FFF2-40B4-BE49-F238E27FC236}">
                <a16:creationId xmlns:a16="http://schemas.microsoft.com/office/drawing/2014/main" id="{B7B8DD16-C827-4DAD-B66D-F2B82C3B13A0}"/>
              </a:ext>
            </a:extLst>
          </p:cNvPr>
          <p:cNvSpPr/>
          <p:nvPr/>
        </p:nvSpPr>
        <p:spPr>
          <a:xfrm>
            <a:off x="1155509" y="2626698"/>
            <a:ext cx="1116000" cy="180000"/>
          </a:xfrm>
          <a:prstGeom prst="doubleWave">
            <a:avLst>
              <a:gd name="adj1" fmla="val 12500"/>
              <a:gd name="adj2" fmla="val 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小波 22">
            <a:extLst>
              <a:ext uri="{FF2B5EF4-FFF2-40B4-BE49-F238E27FC236}">
                <a16:creationId xmlns:a16="http://schemas.microsoft.com/office/drawing/2014/main" id="{B1ED4283-E386-4663-9FF8-9F20507644F2}"/>
              </a:ext>
            </a:extLst>
          </p:cNvPr>
          <p:cNvSpPr/>
          <p:nvPr/>
        </p:nvSpPr>
        <p:spPr>
          <a:xfrm>
            <a:off x="2263742" y="2626698"/>
            <a:ext cx="1116000" cy="180000"/>
          </a:xfrm>
          <a:prstGeom prst="doubleWave">
            <a:avLst>
              <a:gd name="adj1" fmla="val 12500"/>
              <a:gd name="adj2" fmla="val 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小波 23">
            <a:extLst>
              <a:ext uri="{FF2B5EF4-FFF2-40B4-BE49-F238E27FC236}">
                <a16:creationId xmlns:a16="http://schemas.microsoft.com/office/drawing/2014/main" id="{A1463840-82E5-4659-8AFD-4106092F269D}"/>
              </a:ext>
            </a:extLst>
          </p:cNvPr>
          <p:cNvSpPr/>
          <p:nvPr/>
        </p:nvSpPr>
        <p:spPr>
          <a:xfrm>
            <a:off x="3379742" y="2626698"/>
            <a:ext cx="1116000" cy="180000"/>
          </a:xfrm>
          <a:prstGeom prst="doubleWave">
            <a:avLst>
              <a:gd name="adj1" fmla="val 12500"/>
              <a:gd name="adj2" fmla="val 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吹き出し: 線 78">
            <a:extLst>
              <a:ext uri="{FF2B5EF4-FFF2-40B4-BE49-F238E27FC236}">
                <a16:creationId xmlns:a16="http://schemas.microsoft.com/office/drawing/2014/main" id="{15DCE9EF-8CA5-46FB-A635-058269F3C248}"/>
              </a:ext>
            </a:extLst>
          </p:cNvPr>
          <p:cNvSpPr/>
          <p:nvPr/>
        </p:nvSpPr>
        <p:spPr>
          <a:xfrm>
            <a:off x="3128360" y="3084208"/>
            <a:ext cx="960699" cy="272437"/>
          </a:xfrm>
          <a:prstGeom prst="borderCallout1">
            <a:avLst>
              <a:gd name="adj1" fmla="val 47871"/>
              <a:gd name="adj2" fmla="val 56"/>
              <a:gd name="adj3" fmla="val 129781"/>
              <a:gd name="adj4" fmla="val -89116"/>
            </a:avLst>
          </a:prstGeom>
          <a:solidFill>
            <a:schemeClr val="bg1">
              <a:alpha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クリック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2EFD2B4-3FB5-4F0A-891F-F3AC4BA038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524" y="4515745"/>
            <a:ext cx="2913327" cy="1693898"/>
          </a:xfrm>
          <a:prstGeom prst="rect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47BEB544-E27A-4751-A4FE-7F94C46840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95903" y="4515746"/>
            <a:ext cx="2734020" cy="1829594"/>
          </a:xfrm>
          <a:prstGeom prst="rect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87" name="矢印: 右 86">
            <a:extLst>
              <a:ext uri="{FF2B5EF4-FFF2-40B4-BE49-F238E27FC236}">
                <a16:creationId xmlns:a16="http://schemas.microsoft.com/office/drawing/2014/main" id="{2499F792-F95E-42E6-98D3-EF61BDACD493}"/>
              </a:ext>
            </a:extLst>
          </p:cNvPr>
          <p:cNvSpPr/>
          <p:nvPr/>
        </p:nvSpPr>
        <p:spPr>
          <a:xfrm>
            <a:off x="3316636" y="4958334"/>
            <a:ext cx="414481" cy="910899"/>
          </a:xfrm>
          <a:prstGeom prst="rightArrow">
            <a:avLst>
              <a:gd name="adj1" fmla="val 62873"/>
              <a:gd name="adj2" fmla="val 50000"/>
            </a:avLst>
          </a:prstGeom>
          <a:solidFill>
            <a:srgbClr val="0070C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次画面</a:t>
            </a:r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D9B1EA5E-31A3-4004-838B-764A7E1126B4}"/>
              </a:ext>
            </a:extLst>
          </p:cNvPr>
          <p:cNvSpPr/>
          <p:nvPr/>
        </p:nvSpPr>
        <p:spPr>
          <a:xfrm>
            <a:off x="1591290" y="5482419"/>
            <a:ext cx="1476000" cy="2160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吹き出し: 線 58">
            <a:extLst>
              <a:ext uri="{FF2B5EF4-FFF2-40B4-BE49-F238E27FC236}">
                <a16:creationId xmlns:a16="http://schemas.microsoft.com/office/drawing/2014/main" id="{82EA8CD6-1BD6-46D0-B23A-E43F26BE5D9F}"/>
              </a:ext>
            </a:extLst>
          </p:cNvPr>
          <p:cNvSpPr/>
          <p:nvPr/>
        </p:nvSpPr>
        <p:spPr>
          <a:xfrm>
            <a:off x="462368" y="5945758"/>
            <a:ext cx="2734020" cy="301000"/>
          </a:xfrm>
          <a:prstGeom prst="borderCallout1">
            <a:avLst>
              <a:gd name="adj1" fmla="val -735"/>
              <a:gd name="adj2" fmla="val 51785"/>
              <a:gd name="adj3" fmla="val -79116"/>
              <a:gd name="adj4" fmla="val 60443"/>
            </a:avLst>
          </a:prstGeom>
          <a:solidFill>
            <a:schemeClr val="bg1">
              <a:alpha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「メールアドレスでログイン」をクリック</a:t>
            </a:r>
            <a:endParaRPr kumimoji="1" lang="en-US" altLang="ja-JP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8" name="吹き出し: 線 87">
            <a:extLst>
              <a:ext uri="{FF2B5EF4-FFF2-40B4-BE49-F238E27FC236}">
                <a16:creationId xmlns:a16="http://schemas.microsoft.com/office/drawing/2014/main" id="{8163AAA9-B017-4FE2-9E57-CA3F23159E65}"/>
              </a:ext>
            </a:extLst>
          </p:cNvPr>
          <p:cNvSpPr/>
          <p:nvPr/>
        </p:nvSpPr>
        <p:spPr>
          <a:xfrm>
            <a:off x="3781229" y="6038679"/>
            <a:ext cx="2748694" cy="362002"/>
          </a:xfrm>
          <a:prstGeom prst="borderCallout1">
            <a:avLst>
              <a:gd name="adj1" fmla="val 879"/>
              <a:gd name="adj2" fmla="val 25586"/>
              <a:gd name="adj3" fmla="val -119427"/>
              <a:gd name="adj4" fmla="val 43943"/>
            </a:avLst>
          </a:prstGeom>
          <a:solidFill>
            <a:schemeClr val="bg1">
              <a:alpha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「登録したメールアドレス」を入力し、</a:t>
            </a:r>
            <a:endParaRPr kumimoji="1" lang="en-US" altLang="ja-JP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「送信」をクリック</a:t>
            </a:r>
            <a:endParaRPr kumimoji="1" lang="en-US" altLang="ja-JP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7" name="四角形: 角を丸くする 96">
            <a:extLst>
              <a:ext uri="{FF2B5EF4-FFF2-40B4-BE49-F238E27FC236}">
                <a16:creationId xmlns:a16="http://schemas.microsoft.com/office/drawing/2014/main" id="{982B8755-BA00-41DD-B145-A1F49C0A8ADF}"/>
              </a:ext>
            </a:extLst>
          </p:cNvPr>
          <p:cNvSpPr/>
          <p:nvPr/>
        </p:nvSpPr>
        <p:spPr>
          <a:xfrm>
            <a:off x="4973241" y="5403851"/>
            <a:ext cx="1405334" cy="2160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四角形: 角を丸くする 97">
            <a:extLst>
              <a:ext uri="{FF2B5EF4-FFF2-40B4-BE49-F238E27FC236}">
                <a16:creationId xmlns:a16="http://schemas.microsoft.com/office/drawing/2014/main" id="{CB93C560-204C-4EA7-8197-3443CF4D50F9}"/>
              </a:ext>
            </a:extLst>
          </p:cNvPr>
          <p:cNvSpPr/>
          <p:nvPr/>
        </p:nvSpPr>
        <p:spPr>
          <a:xfrm>
            <a:off x="4973241" y="5742608"/>
            <a:ext cx="1405334" cy="1800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EC575692-E0C4-4E31-993C-6D12161D1F6A}"/>
              </a:ext>
            </a:extLst>
          </p:cNvPr>
          <p:cNvCxnSpPr>
            <a:cxnSpLocks/>
          </p:cNvCxnSpPr>
          <p:nvPr/>
        </p:nvCxnSpPr>
        <p:spPr>
          <a:xfrm flipV="1">
            <a:off x="4528364" y="5914009"/>
            <a:ext cx="438527" cy="12467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" name="図 99">
            <a:extLst>
              <a:ext uri="{FF2B5EF4-FFF2-40B4-BE49-F238E27FC236}">
                <a16:creationId xmlns:a16="http://schemas.microsoft.com/office/drawing/2014/main" id="{2B14A37D-9CBC-4077-86C4-10944AC0D4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4153" y="2688597"/>
            <a:ext cx="895499" cy="1063002"/>
          </a:xfrm>
          <a:prstGeom prst="rect">
            <a:avLst/>
          </a:prstGeom>
        </p:spPr>
      </p:pic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34069ECD-A77B-4ECE-B749-2598E226E52B}"/>
              </a:ext>
            </a:extLst>
          </p:cNvPr>
          <p:cNvSpPr txBox="1"/>
          <p:nvPr/>
        </p:nvSpPr>
        <p:spPr>
          <a:xfrm>
            <a:off x="5770484" y="3787298"/>
            <a:ext cx="10440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 panose="020B0604030504040204" pitchFamily="50" charset="-128"/>
                <a:ea typeface="Meiryo" panose="020B0604030504040204" pitchFamily="50" charset="-128"/>
                <a:cs typeface="+mn-cs"/>
              </a:rPr>
              <a:t>Ⓒ</a:t>
            </a:r>
            <a:r>
              <a:rPr kumimoji="0" lang="en-US" altLang="ja-JP" sz="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 panose="020B0604030504040204" pitchFamily="50" charset="-128"/>
                <a:ea typeface="Meiryo" panose="020B0604030504040204" pitchFamily="50" charset="-128"/>
                <a:cs typeface="+mn-cs"/>
              </a:rPr>
              <a:t>2014  </a:t>
            </a:r>
            <a:r>
              <a:rPr kumimoji="0" lang="ja-JP" altLang="en-US" sz="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" panose="020B0604030504040204" pitchFamily="50" charset="-128"/>
                <a:ea typeface="Meiryo" panose="020B0604030504040204" pitchFamily="50" charset="-128"/>
                <a:cs typeface="+mn-cs"/>
              </a:rPr>
              <a:t>大阪府もずやん</a:t>
            </a:r>
            <a:endParaRPr kumimoji="0" lang="ja-JP" altLang="en-US" sz="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43" name="図 42">
            <a:extLst>
              <a:ext uri="{FF2B5EF4-FFF2-40B4-BE49-F238E27FC236}">
                <a16:creationId xmlns:a16="http://schemas.microsoft.com/office/drawing/2014/main" id="{EBB83137-9B43-4CC1-AD49-F782FC29CE7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88031" y="7034092"/>
            <a:ext cx="3950459" cy="1347736"/>
          </a:xfrm>
          <a:prstGeom prst="rect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0A80CF03-55BA-43AE-BCA4-3418A6406E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8275" y="7066808"/>
            <a:ext cx="1902582" cy="1281656"/>
          </a:xfrm>
          <a:prstGeom prst="rect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9BCB701B-23D8-4241-AF47-619C7DA31650}"/>
              </a:ext>
            </a:extLst>
          </p:cNvPr>
          <p:cNvSpPr/>
          <p:nvPr/>
        </p:nvSpPr>
        <p:spPr>
          <a:xfrm>
            <a:off x="219509" y="7544357"/>
            <a:ext cx="1008000" cy="1440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吹き出し: 線 57">
            <a:extLst>
              <a:ext uri="{FF2B5EF4-FFF2-40B4-BE49-F238E27FC236}">
                <a16:creationId xmlns:a16="http://schemas.microsoft.com/office/drawing/2014/main" id="{EA80A678-4D31-419C-BCD6-8DA7FB2096D8}"/>
              </a:ext>
            </a:extLst>
          </p:cNvPr>
          <p:cNvSpPr/>
          <p:nvPr/>
        </p:nvSpPr>
        <p:spPr>
          <a:xfrm>
            <a:off x="1052259" y="7864151"/>
            <a:ext cx="832000" cy="278128"/>
          </a:xfrm>
          <a:prstGeom prst="borderCallout1">
            <a:avLst>
              <a:gd name="adj1" fmla="val 47871"/>
              <a:gd name="adj2" fmla="val 56"/>
              <a:gd name="adj3" fmla="val -60187"/>
              <a:gd name="adj4" fmla="val -41359"/>
            </a:avLst>
          </a:prstGeom>
          <a:solidFill>
            <a:schemeClr val="bg1">
              <a:alpha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クリック</a:t>
            </a:r>
          </a:p>
        </p:txBody>
      </p:sp>
      <p:sp>
        <p:nvSpPr>
          <p:cNvPr id="104" name="矢印: 右 103">
            <a:extLst>
              <a:ext uri="{FF2B5EF4-FFF2-40B4-BE49-F238E27FC236}">
                <a16:creationId xmlns:a16="http://schemas.microsoft.com/office/drawing/2014/main" id="{D2E48E95-7619-4043-92C0-4E02EEE9AB35}"/>
              </a:ext>
            </a:extLst>
          </p:cNvPr>
          <p:cNvSpPr/>
          <p:nvPr/>
        </p:nvSpPr>
        <p:spPr>
          <a:xfrm>
            <a:off x="2189658" y="7229916"/>
            <a:ext cx="414481" cy="492488"/>
          </a:xfrm>
          <a:prstGeom prst="rightArrow">
            <a:avLst>
              <a:gd name="adj1" fmla="val 62873"/>
              <a:gd name="adj2" fmla="val 50000"/>
            </a:avLst>
          </a:prstGeom>
          <a:solidFill>
            <a:srgbClr val="0070C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50" name="図 49">
            <a:extLst>
              <a:ext uri="{FF2B5EF4-FFF2-40B4-BE49-F238E27FC236}">
                <a16:creationId xmlns:a16="http://schemas.microsoft.com/office/drawing/2014/main" id="{2A427A20-17B8-4B22-A8A4-62B37C7714F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6279" y="8564047"/>
            <a:ext cx="3950459" cy="1058346"/>
          </a:xfrm>
          <a:prstGeom prst="rect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105" name="矢印: 右 104">
            <a:extLst>
              <a:ext uri="{FF2B5EF4-FFF2-40B4-BE49-F238E27FC236}">
                <a16:creationId xmlns:a16="http://schemas.microsoft.com/office/drawing/2014/main" id="{CC7CC9B4-9C7C-445B-8342-A07C97766AE2}"/>
              </a:ext>
            </a:extLst>
          </p:cNvPr>
          <p:cNvSpPr/>
          <p:nvPr/>
        </p:nvSpPr>
        <p:spPr>
          <a:xfrm rot="7941060">
            <a:off x="2532389" y="8202311"/>
            <a:ext cx="414481" cy="492488"/>
          </a:xfrm>
          <a:prstGeom prst="rightArrow">
            <a:avLst>
              <a:gd name="adj1" fmla="val 62873"/>
              <a:gd name="adj2" fmla="val 50000"/>
            </a:avLst>
          </a:prstGeom>
          <a:solidFill>
            <a:srgbClr val="0070C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4" name="四角形: 角を丸くする 73">
            <a:extLst>
              <a:ext uri="{FF2B5EF4-FFF2-40B4-BE49-F238E27FC236}">
                <a16:creationId xmlns:a16="http://schemas.microsoft.com/office/drawing/2014/main" id="{AD9C4D9D-99C4-4790-B8D5-233B4D161D65}"/>
              </a:ext>
            </a:extLst>
          </p:cNvPr>
          <p:cNvSpPr/>
          <p:nvPr/>
        </p:nvSpPr>
        <p:spPr>
          <a:xfrm>
            <a:off x="6491821" y="7016680"/>
            <a:ext cx="144000" cy="1440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四角形: 角を丸くする 105">
            <a:extLst>
              <a:ext uri="{FF2B5EF4-FFF2-40B4-BE49-F238E27FC236}">
                <a16:creationId xmlns:a16="http://schemas.microsoft.com/office/drawing/2014/main" id="{8E4B02A8-3761-417B-B57C-CB59477330A1}"/>
              </a:ext>
            </a:extLst>
          </p:cNvPr>
          <p:cNvSpPr/>
          <p:nvPr/>
        </p:nvSpPr>
        <p:spPr>
          <a:xfrm>
            <a:off x="5775261" y="7774933"/>
            <a:ext cx="360000" cy="1440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吹き出し: 線 106">
            <a:extLst>
              <a:ext uri="{FF2B5EF4-FFF2-40B4-BE49-F238E27FC236}">
                <a16:creationId xmlns:a16="http://schemas.microsoft.com/office/drawing/2014/main" id="{D0E46C79-A303-47FD-8C53-B27AA185E7EF}"/>
              </a:ext>
            </a:extLst>
          </p:cNvPr>
          <p:cNvSpPr/>
          <p:nvPr/>
        </p:nvSpPr>
        <p:spPr>
          <a:xfrm>
            <a:off x="3573779" y="6974314"/>
            <a:ext cx="2113001" cy="385420"/>
          </a:xfrm>
          <a:prstGeom prst="borderCallout1">
            <a:avLst>
              <a:gd name="adj1" fmla="val 31727"/>
              <a:gd name="adj2" fmla="val 138609"/>
              <a:gd name="adj3" fmla="val 45458"/>
              <a:gd name="adj4" fmla="val 100262"/>
            </a:avLst>
          </a:prstGeom>
          <a:solidFill>
            <a:schemeClr val="bg1">
              <a:alpha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「アイコン」をクリックし</a:t>
            </a:r>
            <a:endParaRPr kumimoji="1" lang="en-US" altLang="ja-JP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「ユーザーページ」をクリック</a:t>
            </a:r>
            <a:endParaRPr kumimoji="1" lang="en-US" altLang="ja-JP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108" name="直線コネクタ 107">
            <a:extLst>
              <a:ext uri="{FF2B5EF4-FFF2-40B4-BE49-F238E27FC236}">
                <a16:creationId xmlns:a16="http://schemas.microsoft.com/office/drawing/2014/main" id="{E87F3D6F-8AFB-4F77-BBA4-08DEF4CDEC68}"/>
              </a:ext>
            </a:extLst>
          </p:cNvPr>
          <p:cNvCxnSpPr>
            <a:cxnSpLocks/>
            <a:endCxn id="106" idx="1"/>
          </p:cNvCxnSpPr>
          <p:nvPr/>
        </p:nvCxnSpPr>
        <p:spPr>
          <a:xfrm>
            <a:off x="5353383" y="7359734"/>
            <a:ext cx="421878" cy="48719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四角形: 角を丸くする 67">
            <a:extLst>
              <a:ext uri="{FF2B5EF4-FFF2-40B4-BE49-F238E27FC236}">
                <a16:creationId xmlns:a16="http://schemas.microsoft.com/office/drawing/2014/main" id="{6278279F-BDEF-4511-8119-198A2B3246EB}"/>
              </a:ext>
            </a:extLst>
          </p:cNvPr>
          <p:cNvSpPr/>
          <p:nvPr/>
        </p:nvSpPr>
        <p:spPr>
          <a:xfrm>
            <a:off x="501849" y="9083882"/>
            <a:ext cx="3587210" cy="302434"/>
          </a:xfrm>
          <a:prstGeom prst="roundRect">
            <a:avLst>
              <a:gd name="adj" fmla="val 6084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吹き出し: 線 68">
            <a:extLst>
              <a:ext uri="{FF2B5EF4-FFF2-40B4-BE49-F238E27FC236}">
                <a16:creationId xmlns:a16="http://schemas.microsoft.com/office/drawing/2014/main" id="{304E753E-AA41-4FAF-B028-ADCCA6ABC293}"/>
              </a:ext>
            </a:extLst>
          </p:cNvPr>
          <p:cNvSpPr/>
          <p:nvPr/>
        </p:nvSpPr>
        <p:spPr>
          <a:xfrm>
            <a:off x="1155509" y="8734233"/>
            <a:ext cx="3010091" cy="236676"/>
          </a:xfrm>
          <a:prstGeom prst="borderCallout1">
            <a:avLst>
              <a:gd name="adj1" fmla="val 47871"/>
              <a:gd name="adj2" fmla="val 56"/>
              <a:gd name="adj3" fmla="val 152285"/>
              <a:gd name="adj4" fmla="val -8796"/>
            </a:avLst>
          </a:prstGeom>
          <a:solidFill>
            <a:schemeClr val="bg1">
              <a:alpha val="8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「ダッシュボード」をクリックし各機能を利用</a:t>
            </a:r>
            <a:endParaRPr kumimoji="1" lang="en-US" altLang="ja-JP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9" name="四角形: 角を丸くする 108">
            <a:extLst>
              <a:ext uri="{FF2B5EF4-FFF2-40B4-BE49-F238E27FC236}">
                <a16:creationId xmlns:a16="http://schemas.microsoft.com/office/drawing/2014/main" id="{9BA7F5DF-FB24-4707-8F2E-C38CDAD0F7DE}"/>
              </a:ext>
            </a:extLst>
          </p:cNvPr>
          <p:cNvSpPr/>
          <p:nvPr/>
        </p:nvSpPr>
        <p:spPr>
          <a:xfrm>
            <a:off x="4495742" y="8684679"/>
            <a:ext cx="2090718" cy="817081"/>
          </a:xfrm>
          <a:prstGeom prst="roundRect">
            <a:avLst>
              <a:gd name="adj" fmla="val 14331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「ダッシュボード」にある</a:t>
            </a:r>
            <a:endParaRPr kumimoji="1" lang="en-US" altLang="ja-JP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各メニューから、情報の登録、</a:t>
            </a:r>
            <a:endParaRPr kumimoji="1" lang="en-US" altLang="ja-JP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更新、参照等をお願いします</a:t>
            </a: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D871358C-6F39-41CE-8270-98F513EDD32E}"/>
              </a:ext>
            </a:extLst>
          </p:cNvPr>
          <p:cNvSpPr txBox="1"/>
          <p:nvPr/>
        </p:nvSpPr>
        <p:spPr>
          <a:xfrm>
            <a:off x="134171" y="9656140"/>
            <a:ext cx="65927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システムの利用に関する問い合わせは、大阪府のホームページに記載の連絡先にお願いします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5BB510A-BB2E-4D87-9943-06270D6FCC2A}"/>
              </a:ext>
            </a:extLst>
          </p:cNvPr>
          <p:cNvSpPr/>
          <p:nvPr/>
        </p:nvSpPr>
        <p:spPr>
          <a:xfrm>
            <a:off x="2288126" y="19431"/>
            <a:ext cx="3501702" cy="2850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≪ログイン方法（２回目以降）≫</a:t>
            </a:r>
          </a:p>
        </p:txBody>
      </p:sp>
    </p:spTree>
    <p:extLst>
      <p:ext uri="{BB962C8B-B14F-4D97-AF65-F5344CB8AC3E}">
        <p14:creationId xmlns:p14="http://schemas.microsoft.com/office/powerpoint/2010/main" val="4021570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164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UDゴシック</vt:lpstr>
      <vt:lpstr>Meiryo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山岡　優士</dc:creator>
  <cp:lastModifiedBy>山岡　優士</cp:lastModifiedBy>
  <cp:revision>72</cp:revision>
  <cp:lastPrinted>2025-02-05T04:55:41Z</cp:lastPrinted>
  <dcterms:created xsi:type="dcterms:W3CDTF">2025-01-30T01:59:26Z</dcterms:created>
  <dcterms:modified xsi:type="dcterms:W3CDTF">2025-02-05T05:01:21Z</dcterms:modified>
</cp:coreProperties>
</file>