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handoutMasterIdLst>
    <p:handoutMasterId r:id="rId4"/>
  </p:handoutMasterIdLst>
  <p:sldIdLst>
    <p:sldId id="259" r:id="rId2"/>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a:srgbClr val="FFCCCC"/>
    <a:srgbClr val="FF5050"/>
    <a:srgbClr val="0F98A3"/>
    <a:srgbClr val="2A4479"/>
    <a:srgbClr val="9F9F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588" autoAdjust="0"/>
  </p:normalViewPr>
  <p:slideViewPr>
    <p:cSldViewPr snapToGrid="0">
      <p:cViewPr>
        <p:scale>
          <a:sx n="125" d="100"/>
          <a:sy n="125" d="100"/>
        </p:scale>
        <p:origin x="504" y="-19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3B4D5907-9EDE-421A-97D5-7EAAE338584B}"/>
              </a:ext>
            </a:extLst>
          </p:cNvPr>
          <p:cNvSpPr>
            <a:spLocks noGrp="1"/>
          </p:cNvSpPr>
          <p:nvPr>
            <p:ph type="hdr" sz="quarter"/>
          </p:nvPr>
        </p:nvSpPr>
        <p:spPr>
          <a:xfrm>
            <a:off x="0" y="0"/>
            <a:ext cx="2949840" cy="498954"/>
          </a:xfrm>
          <a:prstGeom prst="rect">
            <a:avLst/>
          </a:prstGeom>
        </p:spPr>
        <p:txBody>
          <a:bodyPr vert="horz" lIns="91532" tIns="45765" rIns="91532" bIns="45765"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1E60EDC4-0586-45E4-AD75-61EF980816F9}"/>
              </a:ext>
            </a:extLst>
          </p:cNvPr>
          <p:cNvSpPr>
            <a:spLocks noGrp="1"/>
          </p:cNvSpPr>
          <p:nvPr>
            <p:ph type="dt" sz="quarter" idx="1"/>
          </p:nvPr>
        </p:nvSpPr>
        <p:spPr>
          <a:xfrm>
            <a:off x="3855770" y="0"/>
            <a:ext cx="2949840" cy="498954"/>
          </a:xfrm>
          <a:prstGeom prst="rect">
            <a:avLst/>
          </a:prstGeom>
        </p:spPr>
        <p:txBody>
          <a:bodyPr vert="horz" lIns="91532" tIns="45765" rIns="91532" bIns="45765" rtlCol="0"/>
          <a:lstStyle>
            <a:lvl1pPr algn="r">
              <a:defRPr sz="1200"/>
            </a:lvl1pPr>
          </a:lstStyle>
          <a:p>
            <a:fld id="{BDC2B08B-3436-44F8-8C96-EE98A15F6991}" type="datetimeFigureOut">
              <a:rPr kumimoji="1" lang="ja-JP" altLang="en-US" smtClean="0"/>
              <a:t>2024/10/29</a:t>
            </a:fld>
            <a:endParaRPr kumimoji="1" lang="ja-JP" altLang="en-US"/>
          </a:p>
        </p:txBody>
      </p:sp>
      <p:sp>
        <p:nvSpPr>
          <p:cNvPr id="4" name="フッター プレースホルダー 3">
            <a:extLst>
              <a:ext uri="{FF2B5EF4-FFF2-40B4-BE49-F238E27FC236}">
                <a16:creationId xmlns:a16="http://schemas.microsoft.com/office/drawing/2014/main" id="{0A0F01EB-8BA0-4AF7-89D8-195657B52701}"/>
              </a:ext>
            </a:extLst>
          </p:cNvPr>
          <p:cNvSpPr>
            <a:spLocks noGrp="1"/>
          </p:cNvSpPr>
          <p:nvPr>
            <p:ph type="ftr" sz="quarter" idx="2"/>
          </p:nvPr>
        </p:nvSpPr>
        <p:spPr>
          <a:xfrm>
            <a:off x="0" y="9440385"/>
            <a:ext cx="2949840" cy="498954"/>
          </a:xfrm>
          <a:prstGeom prst="rect">
            <a:avLst/>
          </a:prstGeom>
        </p:spPr>
        <p:txBody>
          <a:bodyPr vert="horz" lIns="91532" tIns="45765" rIns="91532" bIns="45765"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21DF258C-9866-4141-94F3-86647FF49A3C}"/>
              </a:ext>
            </a:extLst>
          </p:cNvPr>
          <p:cNvSpPr>
            <a:spLocks noGrp="1"/>
          </p:cNvSpPr>
          <p:nvPr>
            <p:ph type="sldNum" sz="quarter" idx="3"/>
          </p:nvPr>
        </p:nvSpPr>
        <p:spPr>
          <a:xfrm>
            <a:off x="3855770" y="9440385"/>
            <a:ext cx="2949840" cy="498954"/>
          </a:xfrm>
          <a:prstGeom prst="rect">
            <a:avLst/>
          </a:prstGeom>
        </p:spPr>
        <p:txBody>
          <a:bodyPr vert="horz" lIns="91532" tIns="45765" rIns="91532" bIns="45765" rtlCol="0" anchor="b"/>
          <a:lstStyle>
            <a:lvl1pPr algn="r">
              <a:defRPr sz="1200"/>
            </a:lvl1pPr>
          </a:lstStyle>
          <a:p>
            <a:fld id="{28EF9E0F-5BD5-4C64-9461-E1A6527C8D5A}" type="slidenum">
              <a:rPr kumimoji="1" lang="ja-JP" altLang="en-US" smtClean="0"/>
              <a:t>‹#›</a:t>
            </a:fld>
            <a:endParaRPr kumimoji="1" lang="ja-JP" altLang="en-US"/>
          </a:p>
        </p:txBody>
      </p:sp>
    </p:spTree>
    <p:extLst>
      <p:ext uri="{BB962C8B-B14F-4D97-AF65-F5344CB8AC3E}">
        <p14:creationId xmlns:p14="http://schemas.microsoft.com/office/powerpoint/2010/main" val="222602971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840" cy="498954"/>
          </a:xfrm>
          <a:prstGeom prst="rect">
            <a:avLst/>
          </a:prstGeom>
        </p:spPr>
        <p:txBody>
          <a:bodyPr vert="horz" lIns="91532" tIns="45765" rIns="91532" bIns="4576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770" y="0"/>
            <a:ext cx="2949840" cy="498954"/>
          </a:xfrm>
          <a:prstGeom prst="rect">
            <a:avLst/>
          </a:prstGeom>
        </p:spPr>
        <p:txBody>
          <a:bodyPr vert="horz" lIns="91532" tIns="45765" rIns="91532" bIns="45765" rtlCol="0"/>
          <a:lstStyle>
            <a:lvl1pPr algn="r">
              <a:defRPr sz="1200"/>
            </a:lvl1pPr>
          </a:lstStyle>
          <a:p>
            <a:fld id="{7291B9F0-A54E-4535-9D6E-5F7EE54AB7E2}" type="datetimeFigureOut">
              <a:rPr kumimoji="1" lang="ja-JP" altLang="en-US" smtClean="0"/>
              <a:t>2024/10/29</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1532" tIns="45765" rIns="91532" bIns="45765" rtlCol="0" anchor="ctr"/>
          <a:lstStyle/>
          <a:p>
            <a:endParaRPr lang="ja-JP" altLang="en-US"/>
          </a:p>
        </p:txBody>
      </p:sp>
      <p:sp>
        <p:nvSpPr>
          <p:cNvPr id="5" name="ノート プレースホルダー 4"/>
          <p:cNvSpPr>
            <a:spLocks noGrp="1"/>
          </p:cNvSpPr>
          <p:nvPr>
            <p:ph type="body" sz="quarter" idx="3"/>
          </p:nvPr>
        </p:nvSpPr>
        <p:spPr>
          <a:xfrm>
            <a:off x="680244" y="4782960"/>
            <a:ext cx="5446713" cy="3913764"/>
          </a:xfrm>
          <a:prstGeom prst="rect">
            <a:avLst/>
          </a:prstGeom>
        </p:spPr>
        <p:txBody>
          <a:bodyPr vert="horz" lIns="91532" tIns="45765" rIns="91532" bIns="4576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385"/>
            <a:ext cx="2949840" cy="498954"/>
          </a:xfrm>
          <a:prstGeom prst="rect">
            <a:avLst/>
          </a:prstGeom>
        </p:spPr>
        <p:txBody>
          <a:bodyPr vert="horz" lIns="91532" tIns="45765" rIns="91532" bIns="4576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770" y="9440385"/>
            <a:ext cx="2949840" cy="498954"/>
          </a:xfrm>
          <a:prstGeom prst="rect">
            <a:avLst/>
          </a:prstGeom>
        </p:spPr>
        <p:txBody>
          <a:bodyPr vert="horz" lIns="91532" tIns="45765" rIns="91532" bIns="45765" rtlCol="0" anchor="b"/>
          <a:lstStyle>
            <a:lvl1pPr algn="r">
              <a:defRPr sz="1200"/>
            </a:lvl1pPr>
          </a:lstStyle>
          <a:p>
            <a:fld id="{4D58A611-AB87-4625-BB9F-0986EF649856}" type="slidenum">
              <a:rPr kumimoji="1" lang="ja-JP" altLang="en-US" smtClean="0"/>
              <a:t>‹#›</a:t>
            </a:fld>
            <a:endParaRPr kumimoji="1" lang="ja-JP" altLang="en-US"/>
          </a:p>
        </p:txBody>
      </p:sp>
    </p:spTree>
    <p:extLst>
      <p:ext uri="{BB962C8B-B14F-4D97-AF65-F5344CB8AC3E}">
        <p14:creationId xmlns:p14="http://schemas.microsoft.com/office/powerpoint/2010/main" val="354619002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BA3256B-DC11-4B65-8693-03EA42D08A73}" type="datetimeFigureOut">
              <a:rPr kumimoji="1" lang="ja-JP" altLang="en-US" smtClean="0"/>
              <a:t>2024/10/29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C1B6AFC-9389-4864-BDAC-E60D13620EB2}" type="slidenum">
              <a:rPr kumimoji="1" lang="ja-JP" altLang="en-US" smtClean="0"/>
              <a:t>‹#›</a:t>
            </a:fld>
            <a:endParaRPr kumimoji="1" lang="ja-JP" altLang="en-US"/>
          </a:p>
        </p:txBody>
      </p:sp>
    </p:spTree>
    <p:extLst>
      <p:ext uri="{BB962C8B-B14F-4D97-AF65-F5344CB8AC3E}">
        <p14:creationId xmlns:p14="http://schemas.microsoft.com/office/powerpoint/2010/main" val="3989127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BA3256B-DC11-4B65-8693-03EA42D08A73}" type="datetimeFigureOut">
              <a:rPr kumimoji="1" lang="ja-JP" altLang="en-US" smtClean="0"/>
              <a:t>2024/10/29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C1B6AFC-9389-4864-BDAC-E60D13620EB2}" type="slidenum">
              <a:rPr kumimoji="1" lang="ja-JP" altLang="en-US" smtClean="0"/>
              <a:t>‹#›</a:t>
            </a:fld>
            <a:endParaRPr kumimoji="1" lang="ja-JP" altLang="en-US"/>
          </a:p>
        </p:txBody>
      </p:sp>
    </p:spTree>
    <p:extLst>
      <p:ext uri="{BB962C8B-B14F-4D97-AF65-F5344CB8AC3E}">
        <p14:creationId xmlns:p14="http://schemas.microsoft.com/office/powerpoint/2010/main" val="527815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BA3256B-DC11-4B65-8693-03EA42D08A73}" type="datetimeFigureOut">
              <a:rPr kumimoji="1" lang="ja-JP" altLang="en-US" smtClean="0"/>
              <a:t>2024/10/29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C1B6AFC-9389-4864-BDAC-E60D13620EB2}" type="slidenum">
              <a:rPr kumimoji="1" lang="ja-JP" altLang="en-US" smtClean="0"/>
              <a:t>‹#›</a:t>
            </a:fld>
            <a:endParaRPr kumimoji="1" lang="ja-JP" altLang="en-US"/>
          </a:p>
        </p:txBody>
      </p:sp>
    </p:spTree>
    <p:extLst>
      <p:ext uri="{BB962C8B-B14F-4D97-AF65-F5344CB8AC3E}">
        <p14:creationId xmlns:p14="http://schemas.microsoft.com/office/powerpoint/2010/main" val="2772787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BA3256B-DC11-4B65-8693-03EA42D08A73}" type="datetimeFigureOut">
              <a:rPr kumimoji="1" lang="ja-JP" altLang="en-US" smtClean="0"/>
              <a:t>2024/10/29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C1B6AFC-9389-4864-BDAC-E60D13620EB2}" type="slidenum">
              <a:rPr kumimoji="1" lang="ja-JP" altLang="en-US" smtClean="0"/>
              <a:t>‹#›</a:t>
            </a:fld>
            <a:endParaRPr kumimoji="1" lang="ja-JP" altLang="en-US"/>
          </a:p>
        </p:txBody>
      </p:sp>
    </p:spTree>
    <p:extLst>
      <p:ext uri="{BB962C8B-B14F-4D97-AF65-F5344CB8AC3E}">
        <p14:creationId xmlns:p14="http://schemas.microsoft.com/office/powerpoint/2010/main" val="3428791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BA3256B-DC11-4B65-8693-03EA42D08A73}" type="datetimeFigureOut">
              <a:rPr kumimoji="1" lang="ja-JP" altLang="en-US" smtClean="0"/>
              <a:t>2024/10/29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C1B6AFC-9389-4864-BDAC-E60D13620EB2}" type="slidenum">
              <a:rPr kumimoji="1" lang="ja-JP" altLang="en-US" smtClean="0"/>
              <a:t>‹#›</a:t>
            </a:fld>
            <a:endParaRPr kumimoji="1" lang="ja-JP" altLang="en-US"/>
          </a:p>
        </p:txBody>
      </p:sp>
    </p:spTree>
    <p:extLst>
      <p:ext uri="{BB962C8B-B14F-4D97-AF65-F5344CB8AC3E}">
        <p14:creationId xmlns:p14="http://schemas.microsoft.com/office/powerpoint/2010/main" val="1612786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BA3256B-DC11-4B65-8693-03EA42D08A73}" type="datetimeFigureOut">
              <a:rPr kumimoji="1" lang="ja-JP" altLang="en-US" smtClean="0"/>
              <a:t>2024/10/29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C1B6AFC-9389-4864-BDAC-E60D13620EB2}" type="slidenum">
              <a:rPr kumimoji="1" lang="ja-JP" altLang="en-US" smtClean="0"/>
              <a:t>‹#›</a:t>
            </a:fld>
            <a:endParaRPr kumimoji="1" lang="ja-JP" altLang="en-US"/>
          </a:p>
        </p:txBody>
      </p:sp>
    </p:spTree>
    <p:extLst>
      <p:ext uri="{BB962C8B-B14F-4D97-AF65-F5344CB8AC3E}">
        <p14:creationId xmlns:p14="http://schemas.microsoft.com/office/powerpoint/2010/main" val="3485195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BA3256B-DC11-4B65-8693-03EA42D08A73}" type="datetimeFigureOut">
              <a:rPr kumimoji="1" lang="ja-JP" altLang="en-US" smtClean="0"/>
              <a:t>2024/10/29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C1B6AFC-9389-4864-BDAC-E60D13620EB2}" type="slidenum">
              <a:rPr kumimoji="1" lang="ja-JP" altLang="en-US" smtClean="0"/>
              <a:t>‹#›</a:t>
            </a:fld>
            <a:endParaRPr kumimoji="1" lang="ja-JP" altLang="en-US"/>
          </a:p>
        </p:txBody>
      </p:sp>
    </p:spTree>
    <p:extLst>
      <p:ext uri="{BB962C8B-B14F-4D97-AF65-F5344CB8AC3E}">
        <p14:creationId xmlns:p14="http://schemas.microsoft.com/office/powerpoint/2010/main" val="2979478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BA3256B-DC11-4B65-8693-03EA42D08A73}" type="datetimeFigureOut">
              <a:rPr kumimoji="1" lang="ja-JP" altLang="en-US" smtClean="0"/>
              <a:t>2024/10/29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C1B6AFC-9389-4864-BDAC-E60D13620EB2}" type="slidenum">
              <a:rPr kumimoji="1" lang="ja-JP" altLang="en-US" smtClean="0"/>
              <a:t>‹#›</a:t>
            </a:fld>
            <a:endParaRPr kumimoji="1" lang="ja-JP" altLang="en-US"/>
          </a:p>
        </p:txBody>
      </p:sp>
    </p:spTree>
    <p:extLst>
      <p:ext uri="{BB962C8B-B14F-4D97-AF65-F5344CB8AC3E}">
        <p14:creationId xmlns:p14="http://schemas.microsoft.com/office/powerpoint/2010/main" val="2535501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A3256B-DC11-4B65-8693-03EA42D08A73}" type="datetimeFigureOut">
              <a:rPr kumimoji="1" lang="ja-JP" altLang="en-US" smtClean="0"/>
              <a:t>2024/10/29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C1B6AFC-9389-4864-BDAC-E60D13620EB2}" type="slidenum">
              <a:rPr kumimoji="1" lang="ja-JP" altLang="en-US" smtClean="0"/>
              <a:t>‹#›</a:t>
            </a:fld>
            <a:endParaRPr kumimoji="1" lang="ja-JP" altLang="en-US"/>
          </a:p>
        </p:txBody>
      </p:sp>
    </p:spTree>
    <p:extLst>
      <p:ext uri="{BB962C8B-B14F-4D97-AF65-F5344CB8AC3E}">
        <p14:creationId xmlns:p14="http://schemas.microsoft.com/office/powerpoint/2010/main" val="1458304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BA3256B-DC11-4B65-8693-03EA42D08A73}" type="datetimeFigureOut">
              <a:rPr kumimoji="1" lang="ja-JP" altLang="en-US" smtClean="0"/>
              <a:t>2024/10/29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C1B6AFC-9389-4864-BDAC-E60D13620EB2}" type="slidenum">
              <a:rPr kumimoji="1" lang="ja-JP" altLang="en-US" smtClean="0"/>
              <a:t>‹#›</a:t>
            </a:fld>
            <a:endParaRPr kumimoji="1" lang="ja-JP" altLang="en-US"/>
          </a:p>
        </p:txBody>
      </p:sp>
    </p:spTree>
    <p:extLst>
      <p:ext uri="{BB962C8B-B14F-4D97-AF65-F5344CB8AC3E}">
        <p14:creationId xmlns:p14="http://schemas.microsoft.com/office/powerpoint/2010/main" val="3901684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BA3256B-DC11-4B65-8693-03EA42D08A73}" type="datetimeFigureOut">
              <a:rPr kumimoji="1" lang="ja-JP" altLang="en-US" smtClean="0"/>
              <a:t>2024/10/29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C1B6AFC-9389-4864-BDAC-E60D13620EB2}" type="slidenum">
              <a:rPr kumimoji="1" lang="ja-JP" altLang="en-US" smtClean="0"/>
              <a:t>‹#›</a:t>
            </a:fld>
            <a:endParaRPr kumimoji="1" lang="ja-JP" altLang="en-US"/>
          </a:p>
        </p:txBody>
      </p:sp>
    </p:spTree>
    <p:extLst>
      <p:ext uri="{BB962C8B-B14F-4D97-AF65-F5344CB8AC3E}">
        <p14:creationId xmlns:p14="http://schemas.microsoft.com/office/powerpoint/2010/main" val="1551547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1BA3256B-DC11-4B65-8693-03EA42D08A73}" type="datetimeFigureOut">
              <a:rPr kumimoji="1" lang="ja-JP" altLang="en-US" smtClean="0"/>
              <a:t>2024/10/29</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9C1B6AFC-9389-4864-BDAC-E60D13620EB2}" type="slidenum">
              <a:rPr kumimoji="1" lang="ja-JP" altLang="en-US" smtClean="0"/>
              <a:t>‹#›</a:t>
            </a:fld>
            <a:endParaRPr kumimoji="1" lang="ja-JP" altLang="en-US"/>
          </a:p>
        </p:txBody>
      </p:sp>
    </p:spTree>
    <p:extLst>
      <p:ext uri="{BB962C8B-B14F-4D97-AF65-F5344CB8AC3E}">
        <p14:creationId xmlns:p14="http://schemas.microsoft.com/office/powerpoint/2010/main" val="40497397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hyperlink" Target="https://smartcity-partners.osaka/recruitment/" TargetMode="External"/><Relationship Id="rId4" Type="http://schemas.openxmlformats.org/officeDocument/2006/relationships/image" Target="../media/image3.png"/><Relationship Id="rId9"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92E21D23-2028-4DDD-A5A7-54687C1CB591}"/>
              </a:ext>
            </a:extLst>
          </p:cNvPr>
          <p:cNvSpPr/>
          <p:nvPr/>
        </p:nvSpPr>
        <p:spPr>
          <a:xfrm>
            <a:off x="332873" y="5609283"/>
            <a:ext cx="6190647" cy="2402489"/>
          </a:xfrm>
          <a:prstGeom prst="rect">
            <a:avLst/>
          </a:prstGeom>
          <a:no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250959" y="1536471"/>
            <a:ext cx="6267894" cy="315029"/>
          </a:xfrm>
          <a:prstGeom prst="rect">
            <a:avLst/>
          </a:prstGeom>
          <a:gradFill>
            <a:gsLst>
              <a:gs pos="0">
                <a:srgbClr val="00B0F0"/>
              </a:gs>
              <a:gs pos="100000">
                <a:srgbClr val="0070C0"/>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テキスト ボックス 90"/>
          <p:cNvSpPr txBox="1"/>
          <p:nvPr/>
        </p:nvSpPr>
        <p:spPr>
          <a:xfrm>
            <a:off x="372379" y="1523378"/>
            <a:ext cx="1008922" cy="338554"/>
          </a:xfrm>
          <a:prstGeom prst="rect">
            <a:avLst/>
          </a:prstGeom>
          <a:noFill/>
        </p:spPr>
        <p:txBody>
          <a:bodyPr wrap="square" rtlCol="0">
            <a:spAutoFit/>
          </a:bodyPr>
          <a:lstStyle/>
          <a:p>
            <a:r>
              <a:rPr kumimoji="1" lang="ja-JP" altLang="en-US" sz="1600"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概　　要</a:t>
            </a:r>
          </a:p>
        </p:txBody>
      </p:sp>
      <p:sp>
        <p:nvSpPr>
          <p:cNvPr id="96" name="正方形/長方形 95"/>
          <p:cNvSpPr/>
          <p:nvPr/>
        </p:nvSpPr>
        <p:spPr>
          <a:xfrm>
            <a:off x="175924" y="3441123"/>
            <a:ext cx="5314022" cy="931024"/>
          </a:xfrm>
          <a:prstGeom prst="rect">
            <a:avLst/>
          </a:prstGeom>
        </p:spPr>
        <p:txBody>
          <a:bodyPr wrap="square">
            <a:spAutoFit/>
          </a:bodyPr>
          <a:lstStyle/>
          <a:p>
            <a:r>
              <a:rPr lang="en-US" altLang="ja-JP" sz="1100" dirty="0">
                <a:latin typeface="HGPｺﾞｼｯｸE" panose="020B0900000000000000" pitchFamily="50" charset="-128"/>
                <a:ea typeface="HGPｺﾞｼｯｸE" panose="020B0900000000000000" pitchFamily="50" charset="-128"/>
              </a:rPr>
              <a:t>【</a:t>
            </a:r>
            <a:r>
              <a:rPr lang="ja-JP" altLang="en-US" sz="1100" dirty="0">
                <a:latin typeface="HGPｺﾞｼｯｸE" panose="020B0900000000000000" pitchFamily="50" charset="-128"/>
                <a:ea typeface="HGPｺﾞｼｯｸE" panose="020B0900000000000000" pitchFamily="50" charset="-128"/>
              </a:rPr>
              <a:t>法人会員</a:t>
            </a:r>
            <a:r>
              <a:rPr lang="en-US" altLang="ja-JP" sz="1100" dirty="0">
                <a:latin typeface="HGPｺﾞｼｯｸE" panose="020B0900000000000000" pitchFamily="50" charset="-128"/>
                <a:ea typeface="HGPｺﾞｼｯｸE" panose="020B0900000000000000" pitchFamily="50" charset="-128"/>
              </a:rPr>
              <a:t>】  </a:t>
            </a:r>
            <a:r>
              <a:rPr lang="ja-JP" altLang="en-US" sz="1100" dirty="0">
                <a:latin typeface="HGPｺﾞｼｯｸE" panose="020B0900000000000000" pitchFamily="50" charset="-128"/>
                <a:ea typeface="HGPｺﾞｼｯｸE" panose="020B0900000000000000" pitchFamily="50" charset="-128"/>
              </a:rPr>
              <a:t>企業など営利を目的とする団体</a:t>
            </a:r>
            <a:r>
              <a:rPr lang="ja-JP" altLang="en-US" sz="1050" dirty="0">
                <a:latin typeface="HGPｺﾞｼｯｸE" panose="020B0900000000000000" pitchFamily="50" charset="-128"/>
                <a:ea typeface="HGPｺﾞｼｯｸE" panose="020B0900000000000000" pitchFamily="50" charset="-128"/>
              </a:rPr>
              <a:t>　（年会費</a:t>
            </a:r>
            <a:r>
              <a:rPr lang="en-US" altLang="ja-JP" sz="1050" dirty="0">
                <a:latin typeface="HGPｺﾞｼｯｸE" panose="020B0900000000000000" pitchFamily="50" charset="-128"/>
                <a:ea typeface="HGPｺﾞｼｯｸE" panose="020B0900000000000000" pitchFamily="50" charset="-128"/>
              </a:rPr>
              <a:t>3</a:t>
            </a:r>
            <a:r>
              <a:rPr lang="ja-JP" altLang="en-US" sz="1050" dirty="0">
                <a:latin typeface="HGPｺﾞｼｯｸE" panose="020B0900000000000000" pitchFamily="50" charset="-128"/>
                <a:ea typeface="HGPｺﾞｼｯｸE" panose="020B0900000000000000" pitchFamily="50" charset="-128"/>
              </a:rPr>
              <a:t>万円）</a:t>
            </a:r>
            <a:endParaRPr lang="en-US" altLang="ja-JP" sz="1050" dirty="0">
              <a:latin typeface="HGPｺﾞｼｯｸE" panose="020B0900000000000000" pitchFamily="50" charset="-128"/>
              <a:ea typeface="HGPｺﾞｼｯｸE" panose="020B0900000000000000" pitchFamily="50" charset="-128"/>
            </a:endParaRPr>
          </a:p>
          <a:p>
            <a:r>
              <a:rPr lang="en-US" altLang="ja-JP" sz="1100" dirty="0">
                <a:latin typeface="HGPｺﾞｼｯｸE" panose="020B0900000000000000" pitchFamily="50" charset="-128"/>
                <a:ea typeface="HGPｺﾞｼｯｸE" panose="020B0900000000000000" pitchFamily="50" charset="-128"/>
              </a:rPr>
              <a:t>【</a:t>
            </a:r>
            <a:r>
              <a:rPr lang="ja-JP" altLang="en-US" sz="1100" dirty="0">
                <a:latin typeface="HGPｺﾞｼｯｸE" panose="020B0900000000000000" pitchFamily="50" charset="-128"/>
                <a:ea typeface="HGPｺﾞｼｯｸE" panose="020B0900000000000000" pitchFamily="50" charset="-128"/>
              </a:rPr>
              <a:t>個人会員</a:t>
            </a:r>
            <a:r>
              <a:rPr lang="en-US" altLang="ja-JP" sz="1100" dirty="0">
                <a:latin typeface="HGPｺﾞｼｯｸE" panose="020B0900000000000000" pitchFamily="50" charset="-128"/>
                <a:ea typeface="HGPｺﾞｼｯｸE" panose="020B0900000000000000" pitchFamily="50" charset="-128"/>
              </a:rPr>
              <a:t>】</a:t>
            </a:r>
            <a:r>
              <a:rPr lang="ja-JP" altLang="en-US" sz="1100" dirty="0">
                <a:latin typeface="HGPｺﾞｼｯｸE" panose="020B0900000000000000" pitchFamily="50" charset="-128"/>
                <a:ea typeface="HGPｺﾞｼｯｸE" panose="020B0900000000000000" pitchFamily="50" charset="-128"/>
              </a:rPr>
              <a:t>　法人会員等の役員又は社員、個人事業主  </a:t>
            </a:r>
            <a:r>
              <a:rPr lang="ja-JP" altLang="en-US" sz="1050" dirty="0">
                <a:latin typeface="HGPｺﾞｼｯｸE" panose="020B0900000000000000" pitchFamily="50" charset="-128"/>
                <a:ea typeface="HGPｺﾞｼｯｸE" panose="020B0900000000000000" pitchFamily="50" charset="-128"/>
              </a:rPr>
              <a:t>（年会費１万円）</a:t>
            </a:r>
          </a:p>
          <a:p>
            <a:r>
              <a:rPr lang="en-US" altLang="ja-JP" sz="1100" dirty="0">
                <a:latin typeface="HGPｺﾞｼｯｸE" panose="020B0900000000000000" pitchFamily="50" charset="-128"/>
                <a:ea typeface="HGPｺﾞｼｯｸE" panose="020B0900000000000000" pitchFamily="50" charset="-128"/>
              </a:rPr>
              <a:t>【</a:t>
            </a:r>
            <a:r>
              <a:rPr lang="ja-JP" altLang="en-US" sz="1100" dirty="0">
                <a:latin typeface="HGPｺﾞｼｯｸE" panose="020B0900000000000000" pitchFamily="50" charset="-128"/>
                <a:ea typeface="HGPｺﾞｼｯｸE" panose="020B0900000000000000" pitchFamily="50" charset="-128"/>
              </a:rPr>
              <a:t>特別賛助会員</a:t>
            </a:r>
            <a:r>
              <a:rPr lang="en-US" altLang="ja-JP" sz="1100" dirty="0">
                <a:latin typeface="HGPｺﾞｼｯｸE" panose="020B0900000000000000" pitchFamily="50" charset="-128"/>
                <a:ea typeface="HGPｺﾞｼｯｸE" panose="020B0900000000000000" pitchFamily="50" charset="-128"/>
              </a:rPr>
              <a:t>】</a:t>
            </a:r>
            <a:r>
              <a:rPr lang="ja-JP" altLang="en-US" sz="1100" dirty="0">
                <a:latin typeface="HGPｺﾞｼｯｸE" panose="020B0900000000000000" pitchFamily="50" charset="-128"/>
                <a:ea typeface="HGPｺﾞｼｯｸE" panose="020B0900000000000000" pitchFamily="50" charset="-128"/>
              </a:rPr>
              <a:t>　経済団体</a:t>
            </a:r>
          </a:p>
          <a:p>
            <a:r>
              <a:rPr lang="en-US" altLang="ja-JP" sz="1100" dirty="0">
                <a:latin typeface="HGPｺﾞｼｯｸE" panose="020B0900000000000000" pitchFamily="50" charset="-128"/>
                <a:ea typeface="HGPｺﾞｼｯｸE" panose="020B0900000000000000" pitchFamily="50" charset="-128"/>
              </a:rPr>
              <a:t>【</a:t>
            </a:r>
            <a:r>
              <a:rPr lang="ja-JP" altLang="en-US" sz="1100" dirty="0">
                <a:latin typeface="HGPｺﾞｼｯｸE" panose="020B0900000000000000" pitchFamily="50" charset="-128"/>
                <a:ea typeface="HGPｺﾞｼｯｸE" panose="020B0900000000000000" pitchFamily="50" charset="-128"/>
              </a:rPr>
              <a:t>賛助会員</a:t>
            </a:r>
            <a:r>
              <a:rPr lang="en-US" altLang="ja-JP" sz="1100" dirty="0">
                <a:latin typeface="HGPｺﾞｼｯｸE" panose="020B0900000000000000" pitchFamily="50" charset="-128"/>
                <a:ea typeface="HGPｺﾞｼｯｸE" panose="020B0900000000000000" pitchFamily="50" charset="-128"/>
              </a:rPr>
              <a:t>】</a:t>
            </a:r>
            <a:r>
              <a:rPr lang="ja-JP" altLang="en-US" sz="1100" dirty="0">
                <a:latin typeface="HGPｺﾞｼｯｸE" panose="020B0900000000000000" pitchFamily="50" charset="-128"/>
                <a:ea typeface="HGPｺﾞｼｯｸE" panose="020B0900000000000000" pitchFamily="50" charset="-128"/>
              </a:rPr>
              <a:t>　地方自治体、大学、研究機関など営利を目的としない団体</a:t>
            </a:r>
            <a:endParaRPr lang="en-US" altLang="ja-JP" sz="1100" dirty="0">
              <a:latin typeface="HGPｺﾞｼｯｸE" panose="020B0900000000000000" pitchFamily="50" charset="-128"/>
              <a:ea typeface="HGPｺﾞｼｯｸE" panose="020B0900000000000000" pitchFamily="50" charset="-128"/>
            </a:endParaRPr>
          </a:p>
          <a:p>
            <a:r>
              <a:rPr lang="en-US" altLang="ja-JP" sz="1100" dirty="0">
                <a:latin typeface="HGPｺﾞｼｯｸE" panose="020B0900000000000000" pitchFamily="50" charset="-128"/>
                <a:ea typeface="HGPｺﾞｼｯｸE" panose="020B0900000000000000" pitchFamily="50" charset="-128"/>
                <a:cs typeface="Courier New" panose="02070309020205020404" pitchFamily="49" charset="0"/>
              </a:rPr>
              <a:t>※OSPF</a:t>
            </a:r>
            <a:r>
              <a:rPr lang="ja-JP" altLang="en-US" sz="1100" dirty="0">
                <a:latin typeface="HGPｺﾞｼｯｸE" panose="020B0900000000000000" pitchFamily="50" charset="-128"/>
                <a:ea typeface="HGPｺﾞｼｯｸE" panose="020B0900000000000000" pitchFamily="50" charset="-128"/>
                <a:cs typeface="Courier New" panose="02070309020205020404" pitchFamily="49" charset="0"/>
              </a:rPr>
              <a:t>に参画いただける企業・団体は随時募集しています</a:t>
            </a:r>
            <a:endParaRPr lang="ja-JP" altLang="ja-JP" sz="1100" dirty="0">
              <a:latin typeface="HGPｺﾞｼｯｸE" panose="020B0900000000000000" pitchFamily="50" charset="-128"/>
              <a:ea typeface="HGPｺﾞｼｯｸE" panose="020B0900000000000000" pitchFamily="50" charset="-128"/>
              <a:cs typeface="Courier New" panose="02070309020205020404" pitchFamily="49" charset="0"/>
            </a:endParaRPr>
          </a:p>
        </p:txBody>
      </p:sp>
      <p:sp>
        <p:nvSpPr>
          <p:cNvPr id="105" name="正方形/長方形 104"/>
          <p:cNvSpPr/>
          <p:nvPr/>
        </p:nvSpPr>
        <p:spPr>
          <a:xfrm>
            <a:off x="160527" y="2788932"/>
            <a:ext cx="6697909" cy="600164"/>
          </a:xfrm>
          <a:prstGeom prst="rect">
            <a:avLst/>
          </a:prstGeom>
        </p:spPr>
        <p:txBody>
          <a:bodyPr wrap="square">
            <a:spAutoFit/>
          </a:bodyPr>
          <a:lstStyle/>
          <a:p>
            <a:pPr>
              <a:lnSpc>
                <a:spcPct val="150000"/>
              </a:lnSpc>
            </a:pPr>
            <a:r>
              <a:rPr lang="ja-JP" altLang="en-US" sz="1100" dirty="0">
                <a:latin typeface="HGPｺﾞｼｯｸE" panose="020B0900000000000000" pitchFamily="50" charset="-128"/>
                <a:ea typeface="HGPｺﾞｼｯｸE" panose="020B0900000000000000" pitchFamily="50" charset="-128"/>
              </a:rPr>
              <a:t>社会課題の見える化、コーディネート、プロジェクトの推進／ワークショップ・セミナー開催／情報発信　ほか</a:t>
            </a:r>
          </a:p>
          <a:p>
            <a:pPr>
              <a:lnSpc>
                <a:spcPct val="150000"/>
              </a:lnSpc>
            </a:pPr>
            <a:endParaRPr lang="ja-JP" altLang="en-US" sz="1100" dirty="0">
              <a:latin typeface="HGPｺﾞｼｯｸE" panose="020B0900000000000000" pitchFamily="50" charset="-128"/>
              <a:ea typeface="HGPｺﾞｼｯｸE" panose="020B0900000000000000" pitchFamily="50" charset="-128"/>
            </a:endParaRPr>
          </a:p>
        </p:txBody>
      </p:sp>
      <p:sp>
        <p:nvSpPr>
          <p:cNvPr id="112" name="正方形/長方形 111"/>
          <p:cNvSpPr/>
          <p:nvPr/>
        </p:nvSpPr>
        <p:spPr>
          <a:xfrm>
            <a:off x="193902" y="2159747"/>
            <a:ext cx="6293044" cy="600164"/>
          </a:xfrm>
          <a:prstGeom prst="rect">
            <a:avLst/>
          </a:prstGeom>
        </p:spPr>
        <p:txBody>
          <a:bodyPr wrap="square">
            <a:spAutoFit/>
          </a:bodyPr>
          <a:lstStyle/>
          <a:p>
            <a:r>
              <a:rPr lang="ja-JP" altLang="en-US" sz="1100" dirty="0">
                <a:latin typeface="HGPｺﾞｼｯｸE" panose="020B0900000000000000" pitchFamily="50" charset="-128"/>
                <a:ea typeface="HGPｺﾞｼｯｸE" panose="020B0900000000000000" pitchFamily="50" charset="-128"/>
              </a:rPr>
              <a:t>大阪府、府内</a:t>
            </a:r>
            <a:r>
              <a:rPr lang="en-US" altLang="ja-JP" sz="1100" dirty="0">
                <a:latin typeface="HGPｺﾞｼｯｸE" panose="020B0900000000000000" pitchFamily="50" charset="-128"/>
                <a:ea typeface="HGPｺﾞｼｯｸE" panose="020B0900000000000000" pitchFamily="50" charset="-128"/>
              </a:rPr>
              <a:t>43</a:t>
            </a:r>
            <a:r>
              <a:rPr lang="ja-JP" altLang="en-US" sz="1100" dirty="0">
                <a:latin typeface="HGPｺﾞｼｯｸE" panose="020B0900000000000000" pitchFamily="50" charset="-128"/>
                <a:ea typeface="HGPｺﾞｼｯｸE" panose="020B0900000000000000" pitchFamily="50" charset="-128"/>
              </a:rPr>
              <a:t>市町村、企業、大学、シビックテック等と連携した “</a:t>
            </a:r>
            <a:r>
              <a:rPr lang="ja-JP" altLang="en-US" sz="1100" u="sng" dirty="0">
                <a:latin typeface="HGPｺﾞｼｯｸE" panose="020B0900000000000000" pitchFamily="50" charset="-128"/>
                <a:ea typeface="HGPｺﾞｼｯｸE" panose="020B0900000000000000" pitchFamily="50" charset="-128"/>
              </a:rPr>
              <a:t>大阪モデル</a:t>
            </a:r>
            <a:r>
              <a:rPr lang="ja-JP" altLang="en-US" sz="1100" dirty="0">
                <a:latin typeface="HGPｺﾞｼｯｸE" panose="020B0900000000000000" pitchFamily="50" charset="-128"/>
                <a:ea typeface="HGPｺﾞｼｯｸE" panose="020B0900000000000000" pitchFamily="50" charset="-128"/>
              </a:rPr>
              <a:t>”のスマートシティの実現に向けた取組の推進</a:t>
            </a:r>
          </a:p>
          <a:p>
            <a:endParaRPr lang="ja-JP" altLang="en-US" sz="1100" dirty="0">
              <a:latin typeface="HGPｺﾞｼｯｸE" panose="020B0900000000000000" pitchFamily="50" charset="-128"/>
              <a:ea typeface="HGPｺﾞｼｯｸE" panose="020B0900000000000000" pitchFamily="50" charset="-128"/>
            </a:endParaRPr>
          </a:p>
        </p:txBody>
      </p:sp>
      <p:sp>
        <p:nvSpPr>
          <p:cNvPr id="117" name="正方形/長方形 116"/>
          <p:cNvSpPr/>
          <p:nvPr/>
        </p:nvSpPr>
        <p:spPr>
          <a:xfrm>
            <a:off x="171093" y="2571486"/>
            <a:ext cx="902811" cy="307777"/>
          </a:xfrm>
          <a:prstGeom prst="rect">
            <a:avLst/>
          </a:prstGeom>
        </p:spPr>
        <p:txBody>
          <a:bodyPr wrap="none">
            <a:spAutoFit/>
          </a:bodyPr>
          <a:lstStyle/>
          <a:p>
            <a:r>
              <a:rPr lang="ja-JP" altLang="en-US" sz="1400" dirty="0">
                <a:gradFill flip="none" rotWithShape="1">
                  <a:gsLst>
                    <a:gs pos="0">
                      <a:srgbClr val="00B0F0"/>
                    </a:gs>
                    <a:gs pos="100000">
                      <a:srgbClr val="0070C0"/>
                    </a:gs>
                  </a:gsLst>
                  <a:lin ang="10800000" scaled="1"/>
                  <a:tileRect/>
                </a:gradFill>
                <a:latin typeface="HGS創英角ｺﾞｼｯｸUB" panose="020B0900000000000000" pitchFamily="50" charset="-128"/>
                <a:ea typeface="HGS創英角ｺﾞｼｯｸUB" panose="020B0900000000000000" pitchFamily="50" charset="-128"/>
              </a:rPr>
              <a:t>事業内容</a:t>
            </a:r>
          </a:p>
        </p:txBody>
      </p:sp>
      <p:sp>
        <p:nvSpPr>
          <p:cNvPr id="122" name="正方形/長方形 121"/>
          <p:cNvSpPr/>
          <p:nvPr/>
        </p:nvSpPr>
        <p:spPr>
          <a:xfrm>
            <a:off x="175924" y="3104601"/>
            <a:ext cx="902811" cy="307777"/>
          </a:xfrm>
          <a:prstGeom prst="rect">
            <a:avLst/>
          </a:prstGeom>
        </p:spPr>
        <p:txBody>
          <a:bodyPr wrap="none">
            <a:spAutoFit/>
          </a:bodyPr>
          <a:lstStyle/>
          <a:p>
            <a:r>
              <a:rPr lang="ja-JP" altLang="en-US" sz="1400" dirty="0">
                <a:gradFill flip="none" rotWithShape="1">
                  <a:gsLst>
                    <a:gs pos="0">
                      <a:srgbClr val="00B0F0"/>
                    </a:gs>
                    <a:gs pos="100000">
                      <a:srgbClr val="0070C0"/>
                    </a:gs>
                  </a:gsLst>
                  <a:lin ang="10800000" scaled="1"/>
                  <a:tileRect/>
                </a:gradFill>
                <a:latin typeface="HGS創英角ｺﾞｼｯｸUB" panose="020B0900000000000000" pitchFamily="50" charset="-128"/>
                <a:ea typeface="HGS創英角ｺﾞｼｯｸUB" panose="020B0900000000000000" pitchFamily="50" charset="-128"/>
              </a:rPr>
              <a:t>会員種別</a:t>
            </a:r>
          </a:p>
        </p:txBody>
      </p:sp>
      <p:sp>
        <p:nvSpPr>
          <p:cNvPr id="227" name="テキスト ボックス 226"/>
          <p:cNvSpPr txBox="1"/>
          <p:nvPr/>
        </p:nvSpPr>
        <p:spPr>
          <a:xfrm>
            <a:off x="179388" y="370879"/>
            <a:ext cx="6430715" cy="557845"/>
          </a:xfrm>
          <a:prstGeom prst="rect">
            <a:avLst/>
          </a:prstGeom>
          <a:noFill/>
        </p:spPr>
        <p:txBody>
          <a:bodyPr wrap="square" rtlCol="0">
            <a:spAutoFit/>
          </a:bodyPr>
          <a:lstStyle/>
          <a:p>
            <a:pPr algn="dist">
              <a:lnSpc>
                <a:spcPts val="4300"/>
              </a:lnSpc>
            </a:pPr>
            <a:r>
              <a:rPr kumimoji="1" lang="ja-JP" altLang="en-US" sz="2400" dirty="0">
                <a:gradFill>
                  <a:gsLst>
                    <a:gs pos="0">
                      <a:srgbClr val="00B0F0"/>
                    </a:gs>
                    <a:gs pos="100000">
                      <a:srgbClr val="0070C0"/>
                    </a:gs>
                  </a:gsLst>
                  <a:lin ang="10800000" scaled="1"/>
                </a:gradFill>
                <a:latin typeface="HGP創英角ｺﾞｼｯｸUB" panose="020B0900000000000000" pitchFamily="50" charset="-128"/>
                <a:ea typeface="HGP創英角ｺﾞｼｯｸUB" panose="020B0900000000000000" pitchFamily="50" charset="-128"/>
              </a:rPr>
              <a:t>大阪スマートシティパートナーズフォーラム（</a:t>
            </a:r>
            <a:r>
              <a:rPr kumimoji="1" lang="en-US" altLang="ja-JP" sz="2400" dirty="0">
                <a:gradFill>
                  <a:gsLst>
                    <a:gs pos="0">
                      <a:srgbClr val="00B0F0"/>
                    </a:gs>
                    <a:gs pos="100000">
                      <a:srgbClr val="0070C0"/>
                    </a:gs>
                  </a:gsLst>
                  <a:lin ang="10800000" scaled="1"/>
                </a:gradFill>
                <a:latin typeface="HGP創英角ｺﾞｼｯｸUB" panose="020B0900000000000000" pitchFamily="50" charset="-128"/>
                <a:ea typeface="HGP創英角ｺﾞｼｯｸUB" panose="020B0900000000000000" pitchFamily="50" charset="-128"/>
              </a:rPr>
              <a:t>OSPF</a:t>
            </a:r>
            <a:r>
              <a:rPr kumimoji="1" lang="ja-JP" altLang="en-US" sz="2400" dirty="0">
                <a:gradFill>
                  <a:gsLst>
                    <a:gs pos="0">
                      <a:srgbClr val="00B0F0"/>
                    </a:gs>
                    <a:gs pos="100000">
                      <a:srgbClr val="0070C0"/>
                    </a:gs>
                  </a:gsLst>
                  <a:lin ang="10800000" scaled="1"/>
                </a:gradFill>
                <a:latin typeface="HGP創英角ｺﾞｼｯｸUB" panose="020B0900000000000000" pitchFamily="50" charset="-128"/>
                <a:ea typeface="HGP創英角ｺﾞｼｯｸUB" panose="020B0900000000000000" pitchFamily="50" charset="-128"/>
              </a:rPr>
              <a:t>）</a:t>
            </a:r>
            <a:endParaRPr kumimoji="1" lang="ja-JP" altLang="en-US" dirty="0">
              <a:gradFill>
                <a:gsLst>
                  <a:gs pos="0">
                    <a:srgbClr val="00B0F0"/>
                  </a:gs>
                  <a:gs pos="100000">
                    <a:srgbClr val="0070C0"/>
                  </a:gs>
                </a:gsLst>
                <a:lin ang="10800000" scaled="1"/>
              </a:gradFill>
              <a:effectLst/>
              <a:latin typeface="HGP創英角ｺﾞｼｯｸUB" panose="020B0900000000000000" pitchFamily="50" charset="-128"/>
              <a:ea typeface="HGP創英角ｺﾞｼｯｸUB" panose="020B0900000000000000" pitchFamily="50" charset="-128"/>
            </a:endParaRPr>
          </a:p>
        </p:txBody>
      </p:sp>
      <p:sp>
        <p:nvSpPr>
          <p:cNvPr id="226" name="正方形/長方形 225"/>
          <p:cNvSpPr/>
          <p:nvPr/>
        </p:nvSpPr>
        <p:spPr>
          <a:xfrm>
            <a:off x="195121" y="938844"/>
            <a:ext cx="6497760" cy="715645"/>
          </a:xfrm>
          <a:prstGeom prst="rect">
            <a:avLst/>
          </a:prstGeom>
        </p:spPr>
        <p:txBody>
          <a:bodyPr wrap="square">
            <a:spAutoFit/>
          </a:bodyPr>
          <a:lstStyle/>
          <a:p>
            <a:pPr>
              <a:lnSpc>
                <a:spcPts val="1700"/>
              </a:lnSpc>
            </a:pPr>
            <a:r>
              <a:rPr lang="ja-JP" altLang="en-US" sz="1100" dirty="0">
                <a:gradFill>
                  <a:gsLst>
                    <a:gs pos="0">
                      <a:srgbClr val="00B0F0"/>
                    </a:gs>
                    <a:gs pos="100000">
                      <a:srgbClr val="0070C0"/>
                    </a:gs>
                  </a:gsLst>
                  <a:lin ang="10800000" scaled="1"/>
                </a:gradFill>
                <a:latin typeface="HGP創英角ｺﾞｼｯｸUB" panose="020B0900000000000000" pitchFamily="50" charset="-128"/>
                <a:ea typeface="HGP創英角ｺﾞｼｯｸUB" panose="020B0900000000000000" pitchFamily="50" charset="-128"/>
                <a:cs typeface="メイリオ"/>
              </a:rPr>
              <a:t>“大阪モデル”のスマートシティの実現に向けた推進体制として、大阪府、府内</a:t>
            </a:r>
            <a:r>
              <a:rPr lang="en-US" altLang="ja-JP" sz="1100" dirty="0">
                <a:gradFill>
                  <a:gsLst>
                    <a:gs pos="0">
                      <a:srgbClr val="00B0F0"/>
                    </a:gs>
                    <a:gs pos="100000">
                      <a:srgbClr val="0070C0"/>
                    </a:gs>
                  </a:gsLst>
                  <a:lin ang="10800000" scaled="1"/>
                </a:gradFill>
                <a:latin typeface="HGP創英角ｺﾞｼｯｸUB" panose="020B0900000000000000" pitchFamily="50" charset="-128"/>
                <a:ea typeface="HGP創英角ｺﾞｼｯｸUB" panose="020B0900000000000000" pitchFamily="50" charset="-128"/>
                <a:cs typeface="メイリオ"/>
              </a:rPr>
              <a:t>43</a:t>
            </a:r>
            <a:r>
              <a:rPr lang="ja-JP" altLang="en-US" sz="1100" dirty="0">
                <a:gradFill>
                  <a:gsLst>
                    <a:gs pos="0">
                      <a:srgbClr val="00B0F0"/>
                    </a:gs>
                    <a:gs pos="100000">
                      <a:srgbClr val="0070C0"/>
                    </a:gs>
                  </a:gsLst>
                  <a:lin ang="10800000" scaled="1"/>
                </a:gradFill>
                <a:latin typeface="HGP創英角ｺﾞｼｯｸUB" panose="020B0900000000000000" pitchFamily="50" charset="-128"/>
                <a:ea typeface="HGP創英角ｺﾞｼｯｸUB" panose="020B0900000000000000" pitchFamily="50" charset="-128"/>
                <a:cs typeface="メイリオ"/>
              </a:rPr>
              <a:t>市町村、企業、大学、シビックテック等と連携して</a:t>
            </a:r>
            <a:r>
              <a:rPr lang="en-US" altLang="ja-JP" sz="1100" dirty="0">
                <a:gradFill>
                  <a:gsLst>
                    <a:gs pos="0">
                      <a:srgbClr val="00B0F0"/>
                    </a:gs>
                    <a:gs pos="100000">
                      <a:srgbClr val="0070C0"/>
                    </a:gs>
                  </a:gsLst>
                  <a:lin ang="10800000" scaled="1"/>
                </a:gradFill>
                <a:latin typeface="HGP創英角ｺﾞｼｯｸUB" panose="020B0900000000000000" pitchFamily="50" charset="-128"/>
                <a:ea typeface="HGP創英角ｺﾞｼｯｸUB" panose="020B0900000000000000" pitchFamily="50" charset="-128"/>
                <a:cs typeface="メイリオ"/>
              </a:rPr>
              <a:t>2020</a:t>
            </a:r>
            <a:r>
              <a:rPr lang="ja-JP" altLang="en-US" sz="1100" dirty="0">
                <a:gradFill>
                  <a:gsLst>
                    <a:gs pos="0">
                      <a:srgbClr val="00B0F0"/>
                    </a:gs>
                    <a:gs pos="100000">
                      <a:srgbClr val="0070C0"/>
                    </a:gs>
                  </a:gsLst>
                  <a:lin ang="10800000" scaled="1"/>
                </a:gradFill>
                <a:latin typeface="HGP創英角ｺﾞｼｯｸUB" panose="020B0900000000000000" pitchFamily="50" charset="-128"/>
                <a:ea typeface="HGP創英角ｺﾞｼｯｸUB" panose="020B0900000000000000" pitchFamily="50" charset="-128"/>
                <a:cs typeface="メイリオ"/>
              </a:rPr>
              <a:t>年８月に設立した公民連携プラットフォームです。</a:t>
            </a:r>
            <a:r>
              <a:rPr lang="ja-JP" altLang="en-US" sz="800" dirty="0">
                <a:gradFill>
                  <a:gsLst>
                    <a:gs pos="0">
                      <a:srgbClr val="00B0F0"/>
                    </a:gs>
                    <a:gs pos="100000">
                      <a:srgbClr val="0070C0"/>
                    </a:gs>
                  </a:gsLst>
                  <a:lin ang="10800000" scaled="1"/>
                </a:gradFill>
                <a:latin typeface="HGP創英角ｺﾞｼｯｸUB" panose="020B0900000000000000" pitchFamily="50" charset="-128"/>
                <a:ea typeface="HGP創英角ｺﾞｼｯｸUB" panose="020B0900000000000000" pitchFamily="50" charset="-128"/>
                <a:cs typeface="メイリオ"/>
              </a:rPr>
              <a:t>（２０２４年</a:t>
            </a:r>
            <a:r>
              <a:rPr lang="en-US" altLang="ja-JP" sz="800" dirty="0">
                <a:gradFill>
                  <a:gsLst>
                    <a:gs pos="0">
                      <a:srgbClr val="00B0F0"/>
                    </a:gs>
                    <a:gs pos="100000">
                      <a:srgbClr val="0070C0"/>
                    </a:gs>
                  </a:gsLst>
                  <a:lin ang="10800000" scaled="1"/>
                </a:gradFill>
                <a:latin typeface="HGP創英角ｺﾞｼｯｸUB" panose="020B0900000000000000" pitchFamily="50" charset="-128"/>
                <a:ea typeface="HGP創英角ｺﾞｼｯｸUB" panose="020B0900000000000000" pitchFamily="50" charset="-128"/>
                <a:cs typeface="メイリオ"/>
              </a:rPr>
              <a:t>3</a:t>
            </a:r>
            <a:r>
              <a:rPr lang="ja-JP" altLang="en-US" sz="800" dirty="0">
                <a:gradFill>
                  <a:gsLst>
                    <a:gs pos="0">
                      <a:srgbClr val="00B0F0"/>
                    </a:gs>
                    <a:gs pos="100000">
                      <a:srgbClr val="0070C0"/>
                    </a:gs>
                  </a:gsLst>
                  <a:lin ang="10800000" scaled="1"/>
                </a:gradFill>
                <a:latin typeface="HGP創英角ｺﾞｼｯｸUB" panose="020B0900000000000000" pitchFamily="50" charset="-128"/>
                <a:ea typeface="HGP創英角ｺﾞｼｯｸUB" panose="020B0900000000000000" pitchFamily="50" charset="-128"/>
                <a:cs typeface="メイリオ"/>
              </a:rPr>
              <a:t>月時点で</a:t>
            </a:r>
            <a:r>
              <a:rPr lang="en-US" altLang="ja-JP" sz="800" dirty="0">
                <a:gradFill>
                  <a:gsLst>
                    <a:gs pos="0">
                      <a:srgbClr val="00B0F0"/>
                    </a:gs>
                    <a:gs pos="100000">
                      <a:srgbClr val="0070C0"/>
                    </a:gs>
                  </a:gsLst>
                  <a:lin ang="10800000" scaled="1"/>
                </a:gradFill>
                <a:latin typeface="HGP創英角ｺﾞｼｯｸUB" panose="020B0900000000000000" pitchFamily="50" charset="-128"/>
                <a:ea typeface="HGP創英角ｺﾞｼｯｸUB" panose="020B0900000000000000" pitchFamily="50" charset="-128"/>
                <a:cs typeface="メイリオ"/>
              </a:rPr>
              <a:t>451</a:t>
            </a:r>
            <a:r>
              <a:rPr lang="ja-JP" altLang="en-US" sz="800" dirty="0">
                <a:gradFill>
                  <a:gsLst>
                    <a:gs pos="0">
                      <a:srgbClr val="00B0F0"/>
                    </a:gs>
                    <a:gs pos="100000">
                      <a:srgbClr val="0070C0"/>
                    </a:gs>
                  </a:gsLst>
                  <a:lin ang="10800000" scaled="1"/>
                </a:gradFill>
                <a:latin typeface="HGP創英角ｺﾞｼｯｸUB" panose="020B0900000000000000" pitchFamily="50" charset="-128"/>
                <a:ea typeface="HGP創英角ｺﾞｼｯｸUB" panose="020B0900000000000000" pitchFamily="50" charset="-128"/>
                <a:cs typeface="メイリオ"/>
              </a:rPr>
              <a:t>企業・団体が参画）</a:t>
            </a:r>
            <a:endParaRPr lang="ja-JP" altLang="en-US" sz="1100" dirty="0">
              <a:gradFill>
                <a:gsLst>
                  <a:gs pos="0">
                    <a:srgbClr val="00B0F0"/>
                  </a:gs>
                  <a:gs pos="100000">
                    <a:srgbClr val="0070C0"/>
                  </a:gs>
                </a:gsLst>
                <a:lin ang="10800000" scaled="1"/>
              </a:gradFill>
              <a:latin typeface="HGP創英角ｺﾞｼｯｸUB" panose="020B0900000000000000" pitchFamily="50" charset="-128"/>
              <a:ea typeface="HGP創英角ｺﾞｼｯｸUB" panose="020B0900000000000000" pitchFamily="50" charset="-128"/>
              <a:cs typeface="メイリオ"/>
            </a:endParaRPr>
          </a:p>
          <a:p>
            <a:pPr>
              <a:lnSpc>
                <a:spcPts val="1700"/>
              </a:lnSpc>
            </a:pPr>
            <a:endParaRPr kumimoji="1" lang="en-US" altLang="ja-JP" sz="1100" dirty="0">
              <a:gradFill>
                <a:gsLst>
                  <a:gs pos="0">
                    <a:srgbClr val="00B0F0"/>
                  </a:gs>
                  <a:gs pos="100000">
                    <a:srgbClr val="0070C0"/>
                  </a:gs>
                </a:gsLst>
                <a:lin ang="10800000" scaled="1"/>
              </a:gradFill>
              <a:effectLst/>
              <a:latin typeface="HGP創英角ｺﾞｼｯｸUB" panose="020B0900000000000000" pitchFamily="50" charset="-128"/>
              <a:ea typeface="HGP創英角ｺﾞｼｯｸUB" panose="020B0900000000000000" pitchFamily="50" charset="-128"/>
            </a:endParaRPr>
          </a:p>
        </p:txBody>
      </p:sp>
      <p:pic>
        <p:nvPicPr>
          <p:cNvPr id="13" name="図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489" y="27670"/>
            <a:ext cx="2605160" cy="278726"/>
          </a:xfrm>
          <a:prstGeom prst="rect">
            <a:avLst/>
          </a:prstGeom>
        </p:spPr>
      </p:pic>
      <p:sp>
        <p:nvSpPr>
          <p:cNvPr id="111" name="正方形/長方形 110"/>
          <p:cNvSpPr/>
          <p:nvPr/>
        </p:nvSpPr>
        <p:spPr>
          <a:xfrm>
            <a:off x="175925" y="1890175"/>
            <a:ext cx="723275" cy="307777"/>
          </a:xfrm>
          <a:prstGeom prst="rect">
            <a:avLst/>
          </a:prstGeom>
          <a:noFill/>
        </p:spPr>
        <p:txBody>
          <a:bodyPr wrap="none">
            <a:spAutoFit/>
          </a:bodyPr>
          <a:lstStyle/>
          <a:p>
            <a:r>
              <a:rPr lang="ja-JP" altLang="en-US" sz="1400" dirty="0">
                <a:gradFill flip="none" rotWithShape="1">
                  <a:gsLst>
                    <a:gs pos="0">
                      <a:srgbClr val="0070C0"/>
                    </a:gs>
                    <a:gs pos="100000">
                      <a:srgbClr val="00B0F0"/>
                    </a:gs>
                  </a:gsLst>
                  <a:lin ang="0" scaled="1"/>
                  <a:tileRect/>
                </a:gradFill>
                <a:latin typeface="HGS創英角ｺﾞｼｯｸUB" panose="020B0900000000000000" pitchFamily="50" charset="-128"/>
                <a:ea typeface="HGS創英角ｺﾞｼｯｸUB" panose="020B0900000000000000" pitchFamily="50" charset="-128"/>
              </a:rPr>
              <a:t>目　的</a:t>
            </a:r>
          </a:p>
        </p:txBody>
      </p:sp>
      <p:cxnSp>
        <p:nvCxnSpPr>
          <p:cNvPr id="22" name="直線コネクタ 21"/>
          <p:cNvCxnSpPr/>
          <p:nvPr/>
        </p:nvCxnSpPr>
        <p:spPr>
          <a:xfrm>
            <a:off x="899199" y="2048115"/>
            <a:ext cx="5522108" cy="0"/>
          </a:xfrm>
          <a:prstGeom prst="line">
            <a:avLst/>
          </a:prstGeom>
          <a:ln w="9525">
            <a:gradFill>
              <a:gsLst>
                <a:gs pos="0">
                  <a:srgbClr val="0070C0"/>
                </a:gs>
                <a:gs pos="100000">
                  <a:srgbClr val="00B0F0"/>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63" name="直線コネクタ 162"/>
          <p:cNvCxnSpPr/>
          <p:nvPr/>
        </p:nvCxnSpPr>
        <p:spPr>
          <a:xfrm>
            <a:off x="1073904" y="2730228"/>
            <a:ext cx="5342571" cy="0"/>
          </a:xfrm>
          <a:prstGeom prst="line">
            <a:avLst/>
          </a:prstGeom>
          <a:ln w="9525">
            <a:gradFill>
              <a:gsLst>
                <a:gs pos="0">
                  <a:srgbClr val="0070C0"/>
                </a:gs>
                <a:gs pos="100000">
                  <a:srgbClr val="00B0F0"/>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64" name="直線コネクタ 163"/>
          <p:cNvCxnSpPr>
            <a:cxnSpLocks/>
          </p:cNvCxnSpPr>
          <p:nvPr/>
        </p:nvCxnSpPr>
        <p:spPr>
          <a:xfrm>
            <a:off x="1073904" y="3256238"/>
            <a:ext cx="5347403" cy="1"/>
          </a:xfrm>
          <a:prstGeom prst="line">
            <a:avLst/>
          </a:prstGeom>
          <a:ln w="9525">
            <a:gradFill>
              <a:gsLst>
                <a:gs pos="0">
                  <a:srgbClr val="0070C0"/>
                </a:gs>
                <a:gs pos="100000">
                  <a:srgbClr val="00B0F0"/>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41" name="グループ化 40"/>
          <p:cNvGrpSpPr/>
          <p:nvPr/>
        </p:nvGrpSpPr>
        <p:grpSpPr>
          <a:xfrm>
            <a:off x="215954" y="9578080"/>
            <a:ext cx="7136079" cy="374461"/>
            <a:chOff x="54119" y="9499669"/>
            <a:chExt cx="7136079" cy="374461"/>
          </a:xfrm>
        </p:grpSpPr>
        <p:grpSp>
          <p:nvGrpSpPr>
            <p:cNvPr id="93" name="グループ化 92"/>
            <p:cNvGrpSpPr/>
            <p:nvPr/>
          </p:nvGrpSpPr>
          <p:grpSpPr>
            <a:xfrm>
              <a:off x="54119" y="9499669"/>
              <a:ext cx="7136079" cy="374461"/>
              <a:chOff x="2483818" y="8900784"/>
              <a:chExt cx="7551214" cy="374461"/>
            </a:xfrm>
          </p:grpSpPr>
          <p:sp>
            <p:nvSpPr>
              <p:cNvPr id="94" name="正方形/長方形 93"/>
              <p:cNvSpPr/>
              <p:nvPr/>
            </p:nvSpPr>
            <p:spPr>
              <a:xfrm>
                <a:off x="2483818" y="8939655"/>
                <a:ext cx="901051" cy="230832"/>
              </a:xfrm>
              <a:prstGeom prst="rect">
                <a:avLst/>
              </a:prstGeom>
            </p:spPr>
            <p:txBody>
              <a:bodyPr wrap="none">
                <a:spAutoFit/>
              </a:bodyPr>
              <a:lstStyle/>
              <a:p>
                <a:r>
                  <a:rPr lang="ja-JP" altLang="en-US" sz="900" dirty="0">
                    <a:latin typeface="HGP創英角ｺﾞｼｯｸUB" panose="020B0900000000000000" pitchFamily="50" charset="-128"/>
                    <a:ea typeface="HGP創英角ｺﾞｼｯｸUB" panose="020B0900000000000000" pitchFamily="50" charset="-128"/>
                  </a:rPr>
                  <a:t>問い合わせ先</a:t>
                </a:r>
              </a:p>
            </p:txBody>
          </p:sp>
          <p:sp>
            <p:nvSpPr>
              <p:cNvPr id="95" name="正方形/長方形 94"/>
              <p:cNvSpPr/>
              <p:nvPr/>
            </p:nvSpPr>
            <p:spPr>
              <a:xfrm>
                <a:off x="3384869" y="8900784"/>
                <a:ext cx="6650163" cy="374461"/>
              </a:xfrm>
              <a:prstGeom prst="rect">
                <a:avLst/>
              </a:prstGeom>
            </p:spPr>
            <p:txBody>
              <a:bodyPr wrap="square">
                <a:spAutoFit/>
              </a:bodyPr>
              <a:lstStyle/>
              <a:p>
                <a:pPr>
                  <a:lnSpc>
                    <a:spcPts val="1100"/>
                  </a:lnSpc>
                </a:pPr>
                <a:r>
                  <a:rPr lang="en-US" altLang="ja-JP" sz="800" dirty="0">
                    <a:latin typeface="HGP創英角ｺﾞｼｯｸUB" panose="020B0900000000000000" pitchFamily="50" charset="-128"/>
                    <a:ea typeface="HGP創英角ｺﾞｼｯｸUB" panose="020B0900000000000000" pitchFamily="50" charset="-128"/>
                  </a:rPr>
                  <a:t>【</a:t>
                </a:r>
                <a:r>
                  <a:rPr lang="ja-JP" altLang="en-US" sz="800" dirty="0">
                    <a:latin typeface="HGP創英角ｺﾞｼｯｸUB" panose="020B0900000000000000" pitchFamily="50" charset="-128"/>
                    <a:ea typeface="HGP創英角ｺﾞｼｯｸUB" panose="020B0900000000000000" pitchFamily="50" charset="-128"/>
                  </a:rPr>
                  <a:t>大阪スマートシティパートナーズフォーラム（</a:t>
                </a:r>
                <a:r>
                  <a:rPr lang="en-US" altLang="ja-JP" sz="800" dirty="0">
                    <a:latin typeface="HGP創英角ｺﾞｼｯｸUB" panose="020B0900000000000000" pitchFamily="50" charset="-128"/>
                    <a:ea typeface="HGP創英角ｺﾞｼｯｸUB" panose="020B0900000000000000" pitchFamily="50" charset="-128"/>
                  </a:rPr>
                  <a:t>OSPF</a:t>
                </a:r>
                <a:r>
                  <a:rPr lang="ja-JP" altLang="en-US" sz="800" dirty="0">
                    <a:latin typeface="HGP創英角ｺﾞｼｯｸUB" panose="020B0900000000000000" pitchFamily="50" charset="-128"/>
                    <a:ea typeface="HGP創英角ｺﾞｼｯｸUB" panose="020B0900000000000000" pitchFamily="50" charset="-128"/>
                  </a:rPr>
                  <a:t>）事務局</a:t>
                </a:r>
                <a:r>
                  <a:rPr lang="en-US" altLang="ja-JP" sz="800" dirty="0">
                    <a:latin typeface="HGP創英角ｺﾞｼｯｸUB" panose="020B0900000000000000" pitchFamily="50" charset="-128"/>
                    <a:ea typeface="HGP創英角ｺﾞｼｯｸUB" panose="020B0900000000000000" pitchFamily="50" charset="-128"/>
                  </a:rPr>
                  <a:t>】 </a:t>
                </a:r>
              </a:p>
              <a:p>
                <a:pPr>
                  <a:lnSpc>
                    <a:spcPts val="1100"/>
                  </a:lnSpc>
                </a:pPr>
                <a:r>
                  <a:rPr lang="ja-JP" altLang="en-US" sz="800" dirty="0">
                    <a:latin typeface="HGP創英角ｺﾞｼｯｸUB" panose="020B0900000000000000" pitchFamily="50" charset="-128"/>
                    <a:ea typeface="HGP創英角ｺﾞｼｯｸUB" panose="020B0900000000000000" pitchFamily="50" charset="-128"/>
                  </a:rPr>
                  <a:t>大阪府 スマートシティ戦略部 戦略推進室 地域戦略推進課 事業推進グループ   </a:t>
                </a:r>
                <a:r>
                  <a:rPr lang="en-US" altLang="ja-JP" sz="800" dirty="0">
                    <a:latin typeface="HGP創英角ｺﾞｼｯｸUB" panose="020B0900000000000000" pitchFamily="50" charset="-128"/>
                    <a:ea typeface="HGP創英角ｺﾞｼｯｸUB" panose="020B0900000000000000" pitchFamily="50" charset="-128"/>
                  </a:rPr>
                  <a:t>Email smartcity-partners@gbox.pref.osaka.lg.jp</a:t>
                </a:r>
                <a:r>
                  <a:rPr lang="ja-JP" altLang="en-US" sz="800" dirty="0">
                    <a:latin typeface="HGP創英角ｺﾞｼｯｸUB" panose="020B0900000000000000" pitchFamily="50" charset="-128"/>
                    <a:ea typeface="HGP創英角ｺﾞｼｯｸUB" panose="020B0900000000000000" pitchFamily="50" charset="-128"/>
                  </a:rPr>
                  <a:t>　</a:t>
                </a:r>
                <a:endParaRPr lang="en-US" altLang="ja-JP" sz="800" dirty="0">
                  <a:latin typeface="HGP創英角ｺﾞｼｯｸUB" panose="020B0900000000000000" pitchFamily="50" charset="-128"/>
                  <a:ea typeface="HGP創英角ｺﾞｼｯｸUB" panose="020B0900000000000000" pitchFamily="50" charset="-128"/>
                </a:endParaRPr>
              </a:p>
            </p:txBody>
          </p:sp>
        </p:grpSp>
        <p:cxnSp>
          <p:nvCxnSpPr>
            <p:cNvPr id="40" name="直線コネクタ 39"/>
            <p:cNvCxnSpPr/>
            <p:nvPr/>
          </p:nvCxnSpPr>
          <p:spPr>
            <a:xfrm>
              <a:off x="900264" y="9538540"/>
              <a:ext cx="0" cy="2395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6" name="角丸四角形 36">
            <a:extLst>
              <a:ext uri="{FF2B5EF4-FFF2-40B4-BE49-F238E27FC236}">
                <a16:creationId xmlns:a16="http://schemas.microsoft.com/office/drawing/2014/main" id="{12458207-C896-4D16-8F9B-CABA10B0DD84}"/>
              </a:ext>
            </a:extLst>
          </p:cNvPr>
          <p:cNvSpPr/>
          <p:nvPr/>
        </p:nvSpPr>
        <p:spPr>
          <a:xfrm>
            <a:off x="4927368" y="3313066"/>
            <a:ext cx="1494098" cy="1162928"/>
          </a:xfrm>
          <a:prstGeom prst="roundRect">
            <a:avLst>
              <a:gd name="adj" fmla="val 11719"/>
            </a:avLst>
          </a:prstGeom>
          <a:gradFill flip="none" rotWithShape="1">
            <a:gsLst>
              <a:gs pos="0">
                <a:srgbClr val="0070C0"/>
              </a:gs>
              <a:gs pos="100000">
                <a:srgbClr val="00B0F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正方形/長方形 66">
            <a:extLst>
              <a:ext uri="{FF2B5EF4-FFF2-40B4-BE49-F238E27FC236}">
                <a16:creationId xmlns:a16="http://schemas.microsoft.com/office/drawing/2014/main" id="{D7F39B8C-04BF-4EE4-BED8-1091C0131438}"/>
              </a:ext>
            </a:extLst>
          </p:cNvPr>
          <p:cNvSpPr/>
          <p:nvPr/>
        </p:nvSpPr>
        <p:spPr>
          <a:xfrm>
            <a:off x="4925662" y="3374621"/>
            <a:ext cx="882052" cy="430887"/>
          </a:xfrm>
          <a:prstGeom prst="rect">
            <a:avLst/>
          </a:prstGeom>
        </p:spPr>
        <p:txBody>
          <a:bodyPr wrap="square">
            <a:spAutoFit/>
          </a:bodyPr>
          <a:lstStyle/>
          <a:p>
            <a:pPr lvl="0" algn="r"/>
            <a:r>
              <a:rPr kumimoji="1" lang="ja-JP" altLang="en-US" sz="1100"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入会申込は</a:t>
            </a:r>
            <a:endParaRPr kumimoji="1" lang="en-US" altLang="ja-JP" sz="1100"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a:p>
            <a:pPr lvl="0" algn="r"/>
            <a:r>
              <a:rPr kumimoji="1" lang="ja-JP" altLang="en-US" sz="1100"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こちら▶</a:t>
            </a:r>
          </a:p>
        </p:txBody>
      </p:sp>
      <p:pic>
        <p:nvPicPr>
          <p:cNvPr id="68" name="図 67">
            <a:extLst>
              <a:ext uri="{FF2B5EF4-FFF2-40B4-BE49-F238E27FC236}">
                <a16:creationId xmlns:a16="http://schemas.microsoft.com/office/drawing/2014/main" id="{4B94F8B8-049C-4B97-B493-AEE9226A0E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8479" y="3355356"/>
            <a:ext cx="473033" cy="473033"/>
          </a:xfrm>
          <a:prstGeom prst="rect">
            <a:avLst/>
          </a:prstGeom>
        </p:spPr>
      </p:pic>
      <p:sp>
        <p:nvSpPr>
          <p:cNvPr id="259" name="正方形/長方形 258">
            <a:extLst>
              <a:ext uri="{FF2B5EF4-FFF2-40B4-BE49-F238E27FC236}">
                <a16:creationId xmlns:a16="http://schemas.microsoft.com/office/drawing/2014/main" id="{A49D704E-AB8B-4131-BC08-A61437D72F09}"/>
              </a:ext>
            </a:extLst>
          </p:cNvPr>
          <p:cNvSpPr/>
          <p:nvPr/>
        </p:nvSpPr>
        <p:spPr>
          <a:xfrm>
            <a:off x="191679" y="4910641"/>
            <a:ext cx="1901483" cy="338554"/>
          </a:xfrm>
          <a:prstGeom prst="rect">
            <a:avLst/>
          </a:prstGeom>
          <a:noFill/>
        </p:spPr>
        <p:txBody>
          <a:bodyPr wrap="none">
            <a:spAutoFit/>
          </a:bodyPr>
          <a:lstStyle/>
          <a:p>
            <a:r>
              <a:rPr lang="en-US" altLang="ja-JP" sz="1600" dirty="0">
                <a:gradFill flip="none" rotWithShape="1">
                  <a:gsLst>
                    <a:gs pos="0">
                      <a:srgbClr val="0070C0"/>
                    </a:gs>
                    <a:gs pos="100000">
                      <a:srgbClr val="00B0F0"/>
                    </a:gs>
                  </a:gsLst>
                  <a:lin ang="0" scaled="1"/>
                  <a:tileRect/>
                </a:gradFill>
                <a:latin typeface="HGS創英角ｺﾞｼｯｸUB" panose="020B0900000000000000" pitchFamily="50" charset="-128"/>
                <a:ea typeface="HGS創英角ｺﾞｼｯｸUB" panose="020B0900000000000000" pitchFamily="50" charset="-128"/>
              </a:rPr>
              <a:t>OSPF</a:t>
            </a:r>
            <a:r>
              <a:rPr lang="ja-JP" altLang="en-US" sz="1600" dirty="0">
                <a:gradFill flip="none" rotWithShape="1">
                  <a:gsLst>
                    <a:gs pos="0">
                      <a:srgbClr val="0070C0"/>
                    </a:gs>
                    <a:gs pos="100000">
                      <a:srgbClr val="00B0F0"/>
                    </a:gs>
                  </a:gsLst>
                  <a:lin ang="0" scaled="1"/>
                  <a:tileRect/>
                </a:gradFill>
                <a:latin typeface="HGS創英角ｺﾞｼｯｸUB" panose="020B0900000000000000" pitchFamily="50" charset="-128"/>
                <a:ea typeface="HGS創英角ｺﾞｼｯｸUB" panose="020B0900000000000000" pitchFamily="50" charset="-128"/>
              </a:rPr>
              <a:t>プロジェクト</a:t>
            </a:r>
          </a:p>
        </p:txBody>
      </p:sp>
      <p:cxnSp>
        <p:nvCxnSpPr>
          <p:cNvPr id="260" name="直線コネクタ 259">
            <a:extLst>
              <a:ext uri="{FF2B5EF4-FFF2-40B4-BE49-F238E27FC236}">
                <a16:creationId xmlns:a16="http://schemas.microsoft.com/office/drawing/2014/main" id="{A1916E4A-391C-48C6-9CB8-53CF0C825F2B}"/>
              </a:ext>
            </a:extLst>
          </p:cNvPr>
          <p:cNvCxnSpPr>
            <a:cxnSpLocks/>
          </p:cNvCxnSpPr>
          <p:nvPr/>
        </p:nvCxnSpPr>
        <p:spPr>
          <a:xfrm flipV="1">
            <a:off x="2093162" y="5061741"/>
            <a:ext cx="4360234" cy="8552"/>
          </a:xfrm>
          <a:prstGeom prst="line">
            <a:avLst/>
          </a:prstGeom>
          <a:ln w="9525">
            <a:gradFill>
              <a:gsLst>
                <a:gs pos="0">
                  <a:srgbClr val="0070C0"/>
                </a:gs>
                <a:gs pos="100000">
                  <a:srgbClr val="00B0F0"/>
                </a:gs>
              </a:gsLst>
              <a:lin ang="5400000" scaled="1"/>
            </a:gradFill>
          </a:ln>
        </p:spPr>
        <p:style>
          <a:lnRef idx="1">
            <a:schemeClr val="accent1"/>
          </a:lnRef>
          <a:fillRef idx="0">
            <a:schemeClr val="accent1"/>
          </a:fillRef>
          <a:effectRef idx="0">
            <a:schemeClr val="accent1"/>
          </a:effectRef>
          <a:fontRef idx="minor">
            <a:schemeClr val="tx1"/>
          </a:fontRef>
        </p:style>
      </p:cxnSp>
      <p:sp>
        <p:nvSpPr>
          <p:cNvPr id="261" name="正方形/長方形 260">
            <a:extLst>
              <a:ext uri="{FF2B5EF4-FFF2-40B4-BE49-F238E27FC236}">
                <a16:creationId xmlns:a16="http://schemas.microsoft.com/office/drawing/2014/main" id="{21CAACB0-5944-452C-830D-5F579F185E03}"/>
              </a:ext>
            </a:extLst>
          </p:cNvPr>
          <p:cNvSpPr/>
          <p:nvPr/>
        </p:nvSpPr>
        <p:spPr>
          <a:xfrm>
            <a:off x="260187" y="5219868"/>
            <a:ext cx="6255263" cy="430887"/>
          </a:xfrm>
          <a:prstGeom prst="rect">
            <a:avLst/>
          </a:prstGeom>
        </p:spPr>
        <p:txBody>
          <a:bodyPr wrap="square">
            <a:spAutoFit/>
          </a:bodyPr>
          <a:lstStyle/>
          <a:p>
            <a:pPr lvl="0" defTabSz="914400"/>
            <a:r>
              <a:rPr kumimoji="1" lang="ja-JP" altLang="en-US" sz="1100" dirty="0">
                <a:latin typeface="HGPｺﾞｼｯｸE" panose="020B0900000000000000" pitchFamily="50" charset="-128"/>
                <a:ea typeface="HGPｺﾞｼｯｸE" panose="020B0900000000000000" pitchFamily="50" charset="-128"/>
              </a:rPr>
              <a:t>市町村が抱える地域・社会課題解決に向け、</a:t>
            </a:r>
            <a:r>
              <a:rPr kumimoji="1" lang="en-US" altLang="ja-JP" sz="1100" dirty="0">
                <a:latin typeface="HGPｺﾞｼｯｸE" panose="020B0900000000000000" pitchFamily="50" charset="-128"/>
                <a:ea typeface="HGPｺﾞｼｯｸE" panose="020B0900000000000000" pitchFamily="50" charset="-128"/>
              </a:rPr>
              <a:t>ICT</a:t>
            </a:r>
            <a:r>
              <a:rPr kumimoji="1" lang="ja-JP" altLang="en-US" sz="1100" dirty="0">
                <a:latin typeface="HGPｺﾞｼｯｸE" panose="020B0900000000000000" pitchFamily="50" charset="-128"/>
                <a:ea typeface="HGPｺﾞｼｯｸE" panose="020B0900000000000000" pitchFamily="50" charset="-128"/>
              </a:rPr>
              <a:t>を活用したサービスの実証・実装に取り組んでいます。</a:t>
            </a:r>
          </a:p>
          <a:p>
            <a:pPr lvl="0" defTabSz="914400"/>
            <a:endParaRPr kumimoji="1" lang="ja-JP" altLang="en-US" sz="1100" dirty="0">
              <a:latin typeface="HGPｺﾞｼｯｸE" panose="020B0900000000000000" pitchFamily="50" charset="-128"/>
              <a:ea typeface="HGPｺﾞｼｯｸE" panose="020B0900000000000000" pitchFamily="50" charset="-128"/>
            </a:endParaRPr>
          </a:p>
        </p:txBody>
      </p:sp>
      <p:sp>
        <p:nvSpPr>
          <p:cNvPr id="264" name="正方形/長方形 263">
            <a:extLst>
              <a:ext uri="{FF2B5EF4-FFF2-40B4-BE49-F238E27FC236}">
                <a16:creationId xmlns:a16="http://schemas.microsoft.com/office/drawing/2014/main" id="{71F1322E-73A9-4080-A658-64524B047F97}"/>
              </a:ext>
            </a:extLst>
          </p:cNvPr>
          <p:cNvSpPr/>
          <p:nvPr/>
        </p:nvSpPr>
        <p:spPr>
          <a:xfrm>
            <a:off x="259083" y="4577430"/>
            <a:ext cx="6267894" cy="315029"/>
          </a:xfrm>
          <a:prstGeom prst="rect">
            <a:avLst/>
          </a:prstGeom>
          <a:gradFill>
            <a:gsLst>
              <a:gs pos="0">
                <a:srgbClr val="00B0F0"/>
              </a:gs>
              <a:gs pos="100000">
                <a:srgbClr val="0070C0"/>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5" name="テキスト ボックス 264">
            <a:extLst>
              <a:ext uri="{FF2B5EF4-FFF2-40B4-BE49-F238E27FC236}">
                <a16:creationId xmlns:a16="http://schemas.microsoft.com/office/drawing/2014/main" id="{E9F006DC-29F8-41D2-9828-BE80ED0AAC98}"/>
              </a:ext>
            </a:extLst>
          </p:cNvPr>
          <p:cNvSpPr txBox="1"/>
          <p:nvPr/>
        </p:nvSpPr>
        <p:spPr>
          <a:xfrm>
            <a:off x="380502" y="4558179"/>
            <a:ext cx="3063011" cy="338554"/>
          </a:xfrm>
          <a:prstGeom prst="rect">
            <a:avLst/>
          </a:prstGeom>
          <a:noFill/>
        </p:spPr>
        <p:txBody>
          <a:bodyPr wrap="square" rtlCol="0">
            <a:spAutoFit/>
          </a:bodyPr>
          <a:lstStyle/>
          <a:p>
            <a:r>
              <a:rPr kumimoji="1" lang="ja-JP" altLang="en-US" sz="1600"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取 組 紹 介 </a:t>
            </a:r>
            <a:r>
              <a:rPr kumimoji="1" lang="ja-JP" altLang="en-US" sz="1400"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（一部）</a:t>
            </a:r>
            <a:endParaRPr kumimoji="1" lang="ja-JP" altLang="en-US" sz="1600"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sp>
        <p:nvSpPr>
          <p:cNvPr id="263" name="正方形/長方形 262">
            <a:extLst>
              <a:ext uri="{FF2B5EF4-FFF2-40B4-BE49-F238E27FC236}">
                <a16:creationId xmlns:a16="http://schemas.microsoft.com/office/drawing/2014/main" id="{8ACE1BAC-FCF1-414B-863C-DF93900055A2}"/>
              </a:ext>
            </a:extLst>
          </p:cNvPr>
          <p:cNvSpPr/>
          <p:nvPr/>
        </p:nvSpPr>
        <p:spPr>
          <a:xfrm>
            <a:off x="508886" y="5494976"/>
            <a:ext cx="2492990" cy="276999"/>
          </a:xfrm>
          <a:prstGeom prst="rect">
            <a:avLst/>
          </a:prstGeom>
          <a:solidFill>
            <a:schemeClr val="bg1"/>
          </a:solidFill>
        </p:spPr>
        <p:txBody>
          <a:bodyPr wrap="none">
            <a:spAutoFit/>
          </a:bodyPr>
          <a:lstStyle/>
          <a:p>
            <a:r>
              <a:rPr lang="en-US" altLang="ja-JP" sz="1200" dirty="0">
                <a:gradFill flip="none" rotWithShape="1">
                  <a:gsLst>
                    <a:gs pos="0">
                      <a:srgbClr val="0070C0"/>
                    </a:gs>
                    <a:gs pos="100000">
                      <a:srgbClr val="00B0F0"/>
                    </a:gs>
                  </a:gsLst>
                  <a:lin ang="0" scaled="1"/>
                  <a:tileRect/>
                </a:gradFill>
                <a:latin typeface="HGS創英角ｺﾞｼｯｸUB" panose="020B0900000000000000" pitchFamily="50" charset="-128"/>
                <a:ea typeface="HGS創英角ｺﾞｼｯｸUB" panose="020B0900000000000000" pitchFamily="50" charset="-128"/>
              </a:rPr>
              <a:t>【</a:t>
            </a:r>
            <a:r>
              <a:rPr lang="ja-JP" altLang="en-US" sz="1200" dirty="0">
                <a:gradFill flip="none" rotWithShape="1">
                  <a:gsLst>
                    <a:gs pos="0">
                      <a:srgbClr val="0070C0"/>
                    </a:gs>
                    <a:gs pos="100000">
                      <a:srgbClr val="00B0F0"/>
                    </a:gs>
                  </a:gsLst>
                  <a:lin ang="0" scaled="1"/>
                  <a:tileRect/>
                </a:gradFill>
                <a:latin typeface="HGS創英角ｺﾞｼｯｸUB" panose="020B0900000000000000" pitchFamily="50" charset="-128"/>
                <a:ea typeface="HGS創英角ｺﾞｼｯｸUB" panose="020B0900000000000000" pitchFamily="50" charset="-128"/>
              </a:rPr>
              <a:t>データ利活用分野の取組事例</a:t>
            </a:r>
            <a:r>
              <a:rPr lang="en-US" altLang="ja-JP" sz="1200" dirty="0">
                <a:gradFill flip="none" rotWithShape="1">
                  <a:gsLst>
                    <a:gs pos="0">
                      <a:srgbClr val="0070C0"/>
                    </a:gs>
                    <a:gs pos="100000">
                      <a:srgbClr val="00B0F0"/>
                    </a:gs>
                  </a:gsLst>
                  <a:lin ang="0" scaled="1"/>
                  <a:tileRect/>
                </a:gradFill>
                <a:latin typeface="HGS創英角ｺﾞｼｯｸUB" panose="020B0900000000000000" pitchFamily="50" charset="-128"/>
                <a:ea typeface="HGS創英角ｺﾞｼｯｸUB" panose="020B0900000000000000" pitchFamily="50" charset="-128"/>
              </a:rPr>
              <a:t>】</a:t>
            </a:r>
            <a:endParaRPr lang="ja-JP" altLang="en-US" sz="1200" dirty="0">
              <a:gradFill flip="none" rotWithShape="1">
                <a:gsLst>
                  <a:gs pos="0">
                    <a:srgbClr val="0070C0"/>
                  </a:gs>
                  <a:gs pos="100000">
                    <a:srgbClr val="00B0F0"/>
                  </a:gs>
                </a:gsLst>
                <a:lin ang="0" scaled="1"/>
                <a:tileRect/>
              </a:gradFill>
              <a:latin typeface="HGS創英角ｺﾞｼｯｸUB" panose="020B0900000000000000" pitchFamily="50" charset="-128"/>
              <a:ea typeface="HGS創英角ｺﾞｼｯｸUB" panose="020B0900000000000000" pitchFamily="50" charset="-128"/>
            </a:endParaRPr>
          </a:p>
        </p:txBody>
      </p:sp>
      <p:sp>
        <p:nvSpPr>
          <p:cNvPr id="335" name="テキスト ボックス 334">
            <a:extLst>
              <a:ext uri="{FF2B5EF4-FFF2-40B4-BE49-F238E27FC236}">
                <a16:creationId xmlns:a16="http://schemas.microsoft.com/office/drawing/2014/main" id="{E72FEACA-2906-46D4-AC2C-E5879C90CD86}"/>
              </a:ext>
            </a:extLst>
          </p:cNvPr>
          <p:cNvSpPr txBox="1"/>
          <p:nvPr/>
        </p:nvSpPr>
        <p:spPr>
          <a:xfrm>
            <a:off x="334986" y="5778911"/>
            <a:ext cx="3624235" cy="461665"/>
          </a:xfrm>
          <a:prstGeom prst="rect">
            <a:avLst/>
          </a:prstGeom>
          <a:noFill/>
        </p:spPr>
        <p:txBody>
          <a:bodyPr wrap="square" rtlCol="0">
            <a:spAutoFit/>
          </a:bodyPr>
          <a:lstStyle/>
          <a:p>
            <a:r>
              <a:rPr kumimoji="1" lang="ja-JP" altLang="en-US" sz="1200" b="1" dirty="0"/>
              <a:t>ドライブレコーダーのデータ活用による</a:t>
            </a:r>
            <a:endParaRPr kumimoji="1" lang="en-US" altLang="ja-JP" sz="1200" b="1" dirty="0"/>
          </a:p>
          <a:p>
            <a:r>
              <a:rPr kumimoji="1" lang="ja-JP" altLang="en-US" sz="1200" b="1" dirty="0"/>
              <a:t>　　　　　道路損傷検出やデータ一元管理等</a:t>
            </a:r>
            <a:endParaRPr kumimoji="1" lang="en-US" altLang="ja-JP" sz="1200" b="1" dirty="0"/>
          </a:p>
        </p:txBody>
      </p:sp>
      <p:sp>
        <p:nvSpPr>
          <p:cNvPr id="349" name="正方形/長方形 348">
            <a:extLst>
              <a:ext uri="{FF2B5EF4-FFF2-40B4-BE49-F238E27FC236}">
                <a16:creationId xmlns:a16="http://schemas.microsoft.com/office/drawing/2014/main" id="{A7D0ED1E-BD1A-4482-A6AD-590A2B1D9208}"/>
              </a:ext>
            </a:extLst>
          </p:cNvPr>
          <p:cNvSpPr/>
          <p:nvPr/>
        </p:nvSpPr>
        <p:spPr>
          <a:xfrm>
            <a:off x="386792" y="6266410"/>
            <a:ext cx="6114486" cy="553998"/>
          </a:xfrm>
          <a:prstGeom prst="rect">
            <a:avLst/>
          </a:prstGeom>
        </p:spPr>
        <p:txBody>
          <a:bodyPr wrap="square">
            <a:spAutoFit/>
          </a:bodyPr>
          <a:lstStyle/>
          <a:p>
            <a:pPr defTabSz="457200">
              <a:defRPr/>
            </a:pPr>
            <a:r>
              <a:rPr kumimoji="0" lang="ja-JP" altLang="en-US" sz="1000" dirty="0">
                <a:solidFill>
                  <a:prstClr val="black"/>
                </a:solidFill>
                <a:latin typeface="メイリオ" panose="020B0604030504040204" pitchFamily="50" charset="-128"/>
                <a:ea typeface="メイリオ" panose="020B0604030504040204" pitchFamily="50" charset="-128"/>
              </a:rPr>
              <a:t>本取組みに賛同する地元企業車両に搭載されたたドライブレコーダーの映像から </a:t>
            </a:r>
            <a:r>
              <a:rPr kumimoji="0" lang="en-US" altLang="ja-JP" sz="1000" dirty="0">
                <a:solidFill>
                  <a:prstClr val="black"/>
                </a:solidFill>
                <a:latin typeface="メイリオ" panose="020B0604030504040204" pitchFamily="50" charset="-128"/>
                <a:ea typeface="メイリオ" panose="020B0604030504040204" pitchFamily="50" charset="-128"/>
              </a:rPr>
              <a:t>AI </a:t>
            </a:r>
            <a:r>
              <a:rPr kumimoji="0" lang="ja-JP" altLang="en-US" sz="1000" dirty="0">
                <a:solidFill>
                  <a:prstClr val="black"/>
                </a:solidFill>
                <a:latin typeface="メイリオ" panose="020B0604030504040204" pitchFamily="50" charset="-128"/>
                <a:ea typeface="メイリオ" panose="020B0604030504040204" pitchFamily="50" charset="-128"/>
              </a:rPr>
              <a:t>を用いて道路損傷を検出し、クラウドで一元管理するサービスを活用して、交通事故の要因となる道路損傷を客観的かつ効率的に抽出。</a:t>
            </a:r>
          </a:p>
        </p:txBody>
      </p:sp>
      <p:grpSp>
        <p:nvGrpSpPr>
          <p:cNvPr id="350" name="グループ化 349">
            <a:extLst>
              <a:ext uri="{FF2B5EF4-FFF2-40B4-BE49-F238E27FC236}">
                <a16:creationId xmlns:a16="http://schemas.microsoft.com/office/drawing/2014/main" id="{99F98FDD-2CF5-4D2C-946D-B072A5CD1CD4}"/>
              </a:ext>
            </a:extLst>
          </p:cNvPr>
          <p:cNvGrpSpPr/>
          <p:nvPr/>
        </p:nvGrpSpPr>
        <p:grpSpPr>
          <a:xfrm>
            <a:off x="489234" y="6813486"/>
            <a:ext cx="5915606" cy="1023169"/>
            <a:chOff x="268288" y="3152622"/>
            <a:chExt cx="9434859" cy="3536124"/>
          </a:xfrm>
        </p:grpSpPr>
        <p:sp>
          <p:nvSpPr>
            <p:cNvPr id="351" name="角丸四角形 29">
              <a:extLst>
                <a:ext uri="{FF2B5EF4-FFF2-40B4-BE49-F238E27FC236}">
                  <a16:creationId xmlns:a16="http://schemas.microsoft.com/office/drawing/2014/main" id="{276FCE67-CD7D-4525-AAEE-A53E2CD40801}"/>
                </a:ext>
              </a:extLst>
            </p:cNvPr>
            <p:cNvSpPr/>
            <p:nvPr/>
          </p:nvSpPr>
          <p:spPr>
            <a:xfrm>
              <a:off x="6829391" y="3152622"/>
              <a:ext cx="2873756" cy="3536124"/>
            </a:xfrm>
            <a:prstGeom prst="roundRect">
              <a:avLst/>
            </a:prstGeom>
            <a:solidFill>
              <a:schemeClr val="bg1"/>
            </a:solidFill>
            <a:ln w="38100">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dirty="0">
                <a:solidFill>
                  <a:srgbClr val="000000"/>
                </a:solidFill>
              </a:endParaRPr>
            </a:p>
          </p:txBody>
        </p:sp>
        <p:sp>
          <p:nvSpPr>
            <p:cNvPr id="352" name="右矢印 31">
              <a:extLst>
                <a:ext uri="{FF2B5EF4-FFF2-40B4-BE49-F238E27FC236}">
                  <a16:creationId xmlns:a16="http://schemas.microsoft.com/office/drawing/2014/main" id="{D996FF99-63B0-487C-9B55-D66808CC3921}"/>
                </a:ext>
              </a:extLst>
            </p:cNvPr>
            <p:cNvSpPr/>
            <p:nvPr/>
          </p:nvSpPr>
          <p:spPr>
            <a:xfrm>
              <a:off x="6436569" y="4533533"/>
              <a:ext cx="392823" cy="691324"/>
            </a:xfrm>
            <a:prstGeom prst="rightArrow">
              <a:avLst/>
            </a:prstGeom>
            <a:solidFill>
              <a:schemeClr val="tx2"/>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ja-JP" altLang="en-US" sz="1000" dirty="0">
                <a:solidFill>
                  <a:srgbClr val="000000"/>
                </a:solidFill>
              </a:endParaRPr>
            </a:p>
          </p:txBody>
        </p:sp>
        <p:sp>
          <p:nvSpPr>
            <p:cNvPr id="353" name="角丸四角形 32">
              <a:extLst>
                <a:ext uri="{FF2B5EF4-FFF2-40B4-BE49-F238E27FC236}">
                  <a16:creationId xmlns:a16="http://schemas.microsoft.com/office/drawing/2014/main" id="{0DAAD83D-9101-4353-B151-F9B71A355DD5}"/>
                </a:ext>
              </a:extLst>
            </p:cNvPr>
            <p:cNvSpPr/>
            <p:nvPr/>
          </p:nvSpPr>
          <p:spPr>
            <a:xfrm>
              <a:off x="3546086" y="3152622"/>
              <a:ext cx="2873756" cy="3536124"/>
            </a:xfrm>
            <a:prstGeom prst="roundRect">
              <a:avLst/>
            </a:prstGeom>
            <a:solidFill>
              <a:schemeClr val="bg1"/>
            </a:solidFill>
            <a:ln w="38100">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dirty="0">
                <a:solidFill>
                  <a:srgbClr val="000000"/>
                </a:solidFill>
              </a:endParaRPr>
            </a:p>
          </p:txBody>
        </p:sp>
        <p:pic>
          <p:nvPicPr>
            <p:cNvPr id="354" name="図 353">
              <a:extLst>
                <a:ext uri="{FF2B5EF4-FFF2-40B4-BE49-F238E27FC236}">
                  <a16:creationId xmlns:a16="http://schemas.microsoft.com/office/drawing/2014/main" id="{98364446-5426-40DE-936D-3E44C0FAAB9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681970" y="4820835"/>
              <a:ext cx="2605712" cy="1635527"/>
            </a:xfrm>
            <a:prstGeom prst="rect">
              <a:avLst/>
            </a:prstGeom>
          </p:spPr>
        </p:pic>
        <p:sp>
          <p:nvSpPr>
            <p:cNvPr id="355" name="右矢印 34">
              <a:extLst>
                <a:ext uri="{FF2B5EF4-FFF2-40B4-BE49-F238E27FC236}">
                  <a16:creationId xmlns:a16="http://schemas.microsoft.com/office/drawing/2014/main" id="{94C9D5CE-D8F1-4EA5-BC64-69CE48343EDE}"/>
                </a:ext>
              </a:extLst>
            </p:cNvPr>
            <p:cNvSpPr/>
            <p:nvPr/>
          </p:nvSpPr>
          <p:spPr>
            <a:xfrm>
              <a:off x="3142044" y="4537826"/>
              <a:ext cx="434861" cy="691324"/>
            </a:xfrm>
            <a:prstGeom prst="rightArrow">
              <a:avLst/>
            </a:prstGeom>
            <a:solidFill>
              <a:schemeClr val="tx2"/>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ja-JP" altLang="en-US" sz="1000" dirty="0">
                <a:solidFill>
                  <a:srgbClr val="000000"/>
                </a:solidFill>
              </a:endParaRPr>
            </a:p>
          </p:txBody>
        </p:sp>
        <p:sp>
          <p:nvSpPr>
            <p:cNvPr id="356" name="角丸四角形 35">
              <a:extLst>
                <a:ext uri="{FF2B5EF4-FFF2-40B4-BE49-F238E27FC236}">
                  <a16:creationId xmlns:a16="http://schemas.microsoft.com/office/drawing/2014/main" id="{DF52E889-85EB-45B6-B6E5-32AE723A0ECB}"/>
                </a:ext>
              </a:extLst>
            </p:cNvPr>
            <p:cNvSpPr/>
            <p:nvPr/>
          </p:nvSpPr>
          <p:spPr>
            <a:xfrm>
              <a:off x="268288" y="3152622"/>
              <a:ext cx="2873756" cy="3536124"/>
            </a:xfrm>
            <a:prstGeom prst="roundRect">
              <a:avLst/>
            </a:prstGeom>
            <a:solidFill>
              <a:schemeClr val="bg1"/>
            </a:solidFill>
            <a:ln w="38100">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dirty="0">
                <a:solidFill>
                  <a:srgbClr val="000000"/>
                </a:solidFill>
              </a:endParaRPr>
            </a:p>
          </p:txBody>
        </p:sp>
        <p:grpSp>
          <p:nvGrpSpPr>
            <p:cNvPr id="357" name="グループ化 356">
              <a:extLst>
                <a:ext uri="{FF2B5EF4-FFF2-40B4-BE49-F238E27FC236}">
                  <a16:creationId xmlns:a16="http://schemas.microsoft.com/office/drawing/2014/main" id="{3E7B8EC4-E792-49FB-AE7B-286F065CD093}"/>
                </a:ext>
              </a:extLst>
            </p:cNvPr>
            <p:cNvGrpSpPr/>
            <p:nvPr/>
          </p:nvGrpSpPr>
          <p:grpSpPr>
            <a:xfrm>
              <a:off x="414893" y="4820290"/>
              <a:ext cx="2513325" cy="1641046"/>
              <a:chOff x="1260224" y="5071931"/>
              <a:chExt cx="1987560" cy="1297752"/>
            </a:xfrm>
          </p:grpSpPr>
          <p:pic>
            <p:nvPicPr>
              <p:cNvPr id="364" name="図 363">
                <a:extLst>
                  <a:ext uri="{FF2B5EF4-FFF2-40B4-BE49-F238E27FC236}">
                    <a16:creationId xmlns:a16="http://schemas.microsoft.com/office/drawing/2014/main" id="{C8833719-E2F6-4EB4-A72A-41E6B290D7C8}"/>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1735724" y="5136642"/>
                <a:ext cx="1141980" cy="1228368"/>
              </a:xfrm>
              <a:prstGeom prst="rect">
                <a:avLst/>
              </a:prstGeom>
            </p:spPr>
          </p:pic>
          <p:grpSp>
            <p:nvGrpSpPr>
              <p:cNvPr id="365" name="グループ化 364">
                <a:extLst>
                  <a:ext uri="{FF2B5EF4-FFF2-40B4-BE49-F238E27FC236}">
                    <a16:creationId xmlns:a16="http://schemas.microsoft.com/office/drawing/2014/main" id="{912E473E-C16D-40FC-8319-5EFFA1159DE2}"/>
                  </a:ext>
                </a:extLst>
              </p:cNvPr>
              <p:cNvGrpSpPr/>
              <p:nvPr/>
            </p:nvGrpSpPr>
            <p:grpSpPr>
              <a:xfrm rot="900000">
                <a:off x="1621086" y="5477287"/>
                <a:ext cx="1311659" cy="479030"/>
                <a:chOff x="1461407" y="5594780"/>
                <a:chExt cx="1311659" cy="479030"/>
              </a:xfrm>
            </p:grpSpPr>
            <p:sp>
              <p:nvSpPr>
                <p:cNvPr id="370" name="ドーナツ 50">
                  <a:extLst>
                    <a:ext uri="{FF2B5EF4-FFF2-40B4-BE49-F238E27FC236}">
                      <a16:creationId xmlns:a16="http://schemas.microsoft.com/office/drawing/2014/main" id="{E8E211BA-EDA4-471A-A26A-D7E97F40B287}"/>
                    </a:ext>
                  </a:extLst>
                </p:cNvPr>
                <p:cNvSpPr/>
                <p:nvPr/>
              </p:nvSpPr>
              <p:spPr>
                <a:xfrm rot="944972">
                  <a:off x="1508217" y="5699058"/>
                  <a:ext cx="1077117" cy="374752"/>
                </a:xfrm>
                <a:prstGeom prst="donu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dirty="0">
                    <a:solidFill>
                      <a:srgbClr val="000000"/>
                    </a:solidFill>
                  </a:endParaRPr>
                </a:p>
              </p:txBody>
            </p:sp>
            <p:sp>
              <p:nvSpPr>
                <p:cNvPr id="371" name="ドーナツ 51">
                  <a:extLst>
                    <a:ext uri="{FF2B5EF4-FFF2-40B4-BE49-F238E27FC236}">
                      <a16:creationId xmlns:a16="http://schemas.microsoft.com/office/drawing/2014/main" id="{82B1EE95-010E-4FD4-8F27-5F32365340C4}"/>
                    </a:ext>
                  </a:extLst>
                </p:cNvPr>
                <p:cNvSpPr/>
                <p:nvPr/>
              </p:nvSpPr>
              <p:spPr>
                <a:xfrm rot="19611945" flipH="1">
                  <a:off x="1461407" y="5594780"/>
                  <a:ext cx="1311659" cy="328069"/>
                </a:xfrm>
                <a:prstGeom prst="donu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dirty="0">
                    <a:solidFill>
                      <a:srgbClr val="000000"/>
                    </a:solidFill>
                  </a:endParaRPr>
                </a:p>
              </p:txBody>
            </p:sp>
          </p:grpSp>
          <p:pic>
            <p:nvPicPr>
              <p:cNvPr id="366" name="Picture 2">
                <a:extLst>
                  <a:ext uri="{FF2B5EF4-FFF2-40B4-BE49-F238E27FC236}">
                    <a16:creationId xmlns:a16="http://schemas.microsoft.com/office/drawing/2014/main" id="{5D777BE1-49DB-40ED-9B49-5CE3DD633BE9}"/>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879742" y="5071931"/>
                <a:ext cx="368042" cy="437563"/>
              </a:xfrm>
              <a:prstGeom prst="rect">
                <a:avLst/>
              </a:prstGeom>
              <a:noFill/>
              <a:extLst>
                <a:ext uri="{909E8E84-426E-40DD-AFC4-6F175D3DCCD1}">
                  <a14:hiddenFill xmlns:a14="http://schemas.microsoft.com/office/drawing/2010/main">
                    <a:solidFill>
                      <a:srgbClr val="FFFFFF"/>
                    </a:solidFill>
                  </a14:hiddenFill>
                </a:ext>
              </a:extLst>
            </p:spPr>
          </p:pic>
          <p:pic>
            <p:nvPicPr>
              <p:cNvPr id="367" name="Picture 2">
                <a:extLst>
                  <a:ext uri="{FF2B5EF4-FFF2-40B4-BE49-F238E27FC236}">
                    <a16:creationId xmlns:a16="http://schemas.microsoft.com/office/drawing/2014/main" id="{1F2EC785-7C85-48C8-9D7E-9BE894930BC4}"/>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482109" y="5080193"/>
                <a:ext cx="368042" cy="437559"/>
              </a:xfrm>
              <a:prstGeom prst="rect">
                <a:avLst/>
              </a:prstGeom>
              <a:noFill/>
              <a:extLst>
                <a:ext uri="{909E8E84-426E-40DD-AFC4-6F175D3DCCD1}">
                  <a14:hiddenFill xmlns:a14="http://schemas.microsoft.com/office/drawing/2010/main">
                    <a:solidFill>
                      <a:srgbClr val="FFFFFF"/>
                    </a:solidFill>
                  </a14:hiddenFill>
                </a:ext>
              </a:extLst>
            </p:spPr>
          </p:pic>
          <p:pic>
            <p:nvPicPr>
              <p:cNvPr id="368" name="Picture 2">
                <a:extLst>
                  <a:ext uri="{FF2B5EF4-FFF2-40B4-BE49-F238E27FC236}">
                    <a16:creationId xmlns:a16="http://schemas.microsoft.com/office/drawing/2014/main" id="{54CFD102-77B5-4CA3-BFF8-91B57B8628F9}"/>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260224" y="5876966"/>
                <a:ext cx="368042" cy="437562"/>
              </a:xfrm>
              <a:prstGeom prst="rect">
                <a:avLst/>
              </a:prstGeom>
              <a:noFill/>
              <a:extLst>
                <a:ext uri="{909E8E84-426E-40DD-AFC4-6F175D3DCCD1}">
                  <a14:hiddenFill xmlns:a14="http://schemas.microsoft.com/office/drawing/2010/main">
                    <a:solidFill>
                      <a:srgbClr val="FFFFFF"/>
                    </a:solidFill>
                  </a14:hiddenFill>
                </a:ext>
              </a:extLst>
            </p:spPr>
          </p:pic>
          <p:pic>
            <p:nvPicPr>
              <p:cNvPr id="369" name="Picture 2">
                <a:extLst>
                  <a:ext uri="{FF2B5EF4-FFF2-40B4-BE49-F238E27FC236}">
                    <a16:creationId xmlns:a16="http://schemas.microsoft.com/office/drawing/2014/main" id="{3789590B-787F-46F2-A6DE-3FF0406D1C55}"/>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599449" y="5932121"/>
                <a:ext cx="368042" cy="437562"/>
              </a:xfrm>
              <a:prstGeom prst="rect">
                <a:avLst/>
              </a:prstGeom>
              <a:noFill/>
              <a:extLst>
                <a:ext uri="{909E8E84-426E-40DD-AFC4-6F175D3DCCD1}">
                  <a14:hiddenFill xmlns:a14="http://schemas.microsoft.com/office/drawing/2010/main">
                    <a:solidFill>
                      <a:srgbClr val="FFFFFF"/>
                    </a:solidFill>
                  </a14:hiddenFill>
                </a:ext>
              </a:extLst>
            </p:spPr>
          </p:pic>
        </p:grpSp>
        <p:sp>
          <p:nvSpPr>
            <p:cNvPr id="358" name="TextBox 16">
              <a:extLst>
                <a:ext uri="{FF2B5EF4-FFF2-40B4-BE49-F238E27FC236}">
                  <a16:creationId xmlns:a16="http://schemas.microsoft.com/office/drawing/2014/main" id="{731AC59A-1ABC-4C9B-B562-11BAAD55B3F7}"/>
                </a:ext>
              </a:extLst>
            </p:cNvPr>
            <p:cNvSpPr txBox="1"/>
            <p:nvPr/>
          </p:nvSpPr>
          <p:spPr>
            <a:xfrm>
              <a:off x="412691" y="3872113"/>
              <a:ext cx="2669922" cy="1063693"/>
            </a:xfrm>
            <a:prstGeom prst="rect">
              <a:avLst/>
            </a:prstGeom>
            <a:noFill/>
          </p:spPr>
          <p:txBody>
            <a:bodyPr wrap="square" rtlCol="0">
              <a:spAutoFit/>
            </a:bodyPr>
            <a:lstStyle>
              <a:defPPr>
                <a:defRPr lang="ja-JP"/>
              </a:defPPr>
              <a:lvl1pPr>
                <a:defRPr sz="1600">
                  <a:solidFill>
                    <a:schemeClr val="tx1"/>
                  </a:solidFill>
                  <a:latin typeface="Meiryo UI" panose="020B0604030504040204" pitchFamily="50" charset="-128"/>
                  <a:ea typeface="Meiryo UI" panose="020B0604030504040204" pitchFamily="50" charset="-128"/>
                </a:defRPr>
              </a:lvl1pPr>
              <a:lvl2pPr>
                <a:defRPr>
                  <a:solidFill>
                    <a:schemeClr val="tx1"/>
                  </a:solidFill>
                  <a:latin typeface="ＭＳ Ｐゴシック" pitchFamily="50" charset="-128"/>
                  <a:ea typeface="ＭＳ Ｐゴシック" pitchFamily="50" charset="-128"/>
                </a:defRPr>
              </a:lvl2pPr>
              <a:lvl3pPr>
                <a:defRPr>
                  <a:solidFill>
                    <a:schemeClr val="tx1"/>
                  </a:solidFill>
                  <a:latin typeface="ＭＳ Ｐゴシック" pitchFamily="50" charset="-128"/>
                  <a:ea typeface="ＭＳ Ｐゴシック" pitchFamily="50" charset="-128"/>
                </a:defRPr>
              </a:lvl3pPr>
              <a:lvl4pPr>
                <a:defRPr>
                  <a:solidFill>
                    <a:schemeClr val="tx1"/>
                  </a:solidFill>
                  <a:latin typeface="ＭＳ Ｐゴシック" pitchFamily="50" charset="-128"/>
                  <a:ea typeface="ＭＳ Ｐゴシック" pitchFamily="50" charset="-128"/>
                </a:defRPr>
              </a:lvl4pPr>
              <a:lvl5pPr>
                <a:defRPr>
                  <a:solidFill>
                    <a:schemeClr val="tx1"/>
                  </a:solidFill>
                  <a:latin typeface="ＭＳ Ｐゴシック" pitchFamily="50" charset="-128"/>
                  <a:ea typeface="ＭＳ Ｐゴシック" pitchFamily="50" charset="-128"/>
                </a:defRPr>
              </a:lvl5pPr>
              <a:lvl6pPr>
                <a:defRPr>
                  <a:solidFill>
                    <a:schemeClr val="tx1"/>
                  </a:solidFill>
                  <a:latin typeface="ＭＳ Ｐゴシック" pitchFamily="50" charset="-128"/>
                  <a:ea typeface="ＭＳ Ｐゴシック" pitchFamily="50" charset="-128"/>
                </a:defRPr>
              </a:lvl6pPr>
              <a:lvl7pPr>
                <a:defRPr>
                  <a:solidFill>
                    <a:schemeClr val="tx1"/>
                  </a:solidFill>
                  <a:latin typeface="ＭＳ Ｐゴシック" pitchFamily="50" charset="-128"/>
                  <a:ea typeface="ＭＳ Ｐゴシック" pitchFamily="50" charset="-128"/>
                </a:defRPr>
              </a:lvl7pPr>
              <a:lvl8pPr>
                <a:defRPr>
                  <a:solidFill>
                    <a:schemeClr val="tx1"/>
                  </a:solidFill>
                  <a:latin typeface="ＭＳ Ｐゴシック" pitchFamily="50" charset="-128"/>
                  <a:ea typeface="ＭＳ Ｐゴシック" pitchFamily="50" charset="-128"/>
                </a:defRPr>
              </a:lvl8pPr>
              <a:lvl9pPr>
                <a:defRPr>
                  <a:solidFill>
                    <a:schemeClr val="tx1"/>
                  </a:solidFill>
                  <a:latin typeface="ＭＳ Ｐゴシック" pitchFamily="50" charset="-128"/>
                  <a:ea typeface="ＭＳ Ｐゴシック" pitchFamily="50" charset="-128"/>
                </a:defRPr>
              </a:lvl9pPr>
            </a:lstStyle>
            <a:p>
              <a:pPr algn="dist"/>
              <a:r>
                <a:rPr lang="ja-JP" altLang="en-US" sz="700" b="1" dirty="0">
                  <a:solidFill>
                    <a:schemeClr val="tx1">
                      <a:lumMod val="65000"/>
                      <a:lumOff val="35000"/>
                    </a:schemeClr>
                  </a:solidFill>
                </a:rPr>
                <a:t>全国の企業ドラレコから</a:t>
              </a:r>
              <a:endParaRPr lang="en-US" altLang="ja-JP" sz="700" b="1" dirty="0">
                <a:solidFill>
                  <a:schemeClr val="tx1">
                    <a:lumMod val="65000"/>
                    <a:lumOff val="35000"/>
                  </a:schemeClr>
                </a:solidFill>
              </a:endParaRPr>
            </a:p>
            <a:p>
              <a:pPr algn="dist"/>
              <a:r>
                <a:rPr lang="ja-JP" altLang="en-US" sz="700" b="1" dirty="0">
                  <a:solidFill>
                    <a:schemeClr val="tx1">
                      <a:lumMod val="65000"/>
                      <a:lumOff val="35000"/>
                    </a:schemeClr>
                  </a:solidFill>
                </a:rPr>
                <a:t>データを収集</a:t>
              </a:r>
              <a:endParaRPr lang="en-US" altLang="ja-JP" sz="700" b="1" dirty="0">
                <a:solidFill>
                  <a:schemeClr val="tx1">
                    <a:lumMod val="65000"/>
                    <a:lumOff val="35000"/>
                  </a:schemeClr>
                </a:solidFill>
              </a:endParaRPr>
            </a:p>
          </p:txBody>
        </p:sp>
        <p:sp>
          <p:nvSpPr>
            <p:cNvPr id="359" name="角丸四角形 39">
              <a:extLst>
                <a:ext uri="{FF2B5EF4-FFF2-40B4-BE49-F238E27FC236}">
                  <a16:creationId xmlns:a16="http://schemas.microsoft.com/office/drawing/2014/main" id="{79E32470-3FCC-4BE4-8F90-4EC863640B3D}"/>
                </a:ext>
              </a:extLst>
            </p:cNvPr>
            <p:cNvSpPr/>
            <p:nvPr/>
          </p:nvSpPr>
          <p:spPr>
            <a:xfrm>
              <a:off x="969919" y="3279657"/>
              <a:ext cx="1490322" cy="489949"/>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96"/>
              <a:r>
                <a:rPr lang="ja-JP" altLang="en-US" sz="1050" b="1" dirty="0">
                  <a:solidFill>
                    <a:prstClr val="white"/>
                  </a:solidFill>
                  <a:latin typeface="Meiryo UI" panose="020B0604030504040204" pitchFamily="50" charset="-128"/>
                  <a:ea typeface="Meiryo UI" panose="020B0604030504040204" pitchFamily="50" charset="-128"/>
                  <a:cs typeface="Meiryo"/>
                </a:rPr>
                <a:t>ステップ①</a:t>
              </a:r>
            </a:p>
          </p:txBody>
        </p:sp>
        <p:sp>
          <p:nvSpPr>
            <p:cNvPr id="360" name="角丸四角形 40">
              <a:extLst>
                <a:ext uri="{FF2B5EF4-FFF2-40B4-BE49-F238E27FC236}">
                  <a16:creationId xmlns:a16="http://schemas.microsoft.com/office/drawing/2014/main" id="{4E8EC5F3-82E7-4BF3-BEC9-141614A79B7E}"/>
                </a:ext>
              </a:extLst>
            </p:cNvPr>
            <p:cNvSpPr/>
            <p:nvPr/>
          </p:nvSpPr>
          <p:spPr>
            <a:xfrm>
              <a:off x="4209210" y="3283896"/>
              <a:ext cx="1490322" cy="489949"/>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96"/>
              <a:r>
                <a:rPr lang="ja-JP" altLang="en-US" sz="1050" b="1" dirty="0">
                  <a:solidFill>
                    <a:prstClr val="white"/>
                  </a:solidFill>
                  <a:latin typeface="Meiryo UI" panose="020B0604030504040204" pitchFamily="50" charset="-128"/>
                  <a:ea typeface="Meiryo UI" panose="020B0604030504040204" pitchFamily="50" charset="-128"/>
                  <a:cs typeface="Meiryo"/>
                </a:rPr>
                <a:t>ステップ②</a:t>
              </a:r>
            </a:p>
          </p:txBody>
        </p:sp>
        <p:sp>
          <p:nvSpPr>
            <p:cNvPr id="361" name="角丸四角形 41">
              <a:extLst>
                <a:ext uri="{FF2B5EF4-FFF2-40B4-BE49-F238E27FC236}">
                  <a16:creationId xmlns:a16="http://schemas.microsoft.com/office/drawing/2014/main" id="{BB0CAFF8-2C58-46CE-BDB5-3D681A13B194}"/>
                </a:ext>
              </a:extLst>
            </p:cNvPr>
            <p:cNvSpPr/>
            <p:nvPr/>
          </p:nvSpPr>
          <p:spPr>
            <a:xfrm>
              <a:off x="7544232" y="3279657"/>
              <a:ext cx="1490322" cy="489949"/>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96"/>
              <a:r>
                <a:rPr lang="ja-JP" altLang="en-US" sz="1050" b="1" dirty="0">
                  <a:solidFill>
                    <a:prstClr val="white"/>
                  </a:solidFill>
                  <a:latin typeface="Meiryo UI" panose="020B0604030504040204" pitchFamily="50" charset="-128"/>
                  <a:ea typeface="Meiryo UI" panose="020B0604030504040204" pitchFamily="50" charset="-128"/>
                  <a:cs typeface="Meiryo"/>
                </a:rPr>
                <a:t>ステップ③</a:t>
              </a:r>
            </a:p>
          </p:txBody>
        </p:sp>
        <p:sp>
          <p:nvSpPr>
            <p:cNvPr id="362" name="TextBox 27">
              <a:extLst>
                <a:ext uri="{FF2B5EF4-FFF2-40B4-BE49-F238E27FC236}">
                  <a16:creationId xmlns:a16="http://schemas.microsoft.com/office/drawing/2014/main" id="{89A9BACF-4433-4AD5-A9C0-BDB33AC8B325}"/>
                </a:ext>
              </a:extLst>
            </p:cNvPr>
            <p:cNvSpPr txBox="1"/>
            <p:nvPr/>
          </p:nvSpPr>
          <p:spPr>
            <a:xfrm>
              <a:off x="3986675" y="3754082"/>
              <a:ext cx="1912879" cy="1170060"/>
            </a:xfrm>
            <a:prstGeom prst="rect">
              <a:avLst/>
            </a:prstGeom>
            <a:noFill/>
          </p:spPr>
          <p:txBody>
            <a:bodyPr wrap="square" rtlCol="0">
              <a:spAutoFit/>
            </a:bodyPr>
            <a:lstStyle/>
            <a:p>
              <a:pPr algn="dist"/>
              <a:r>
                <a:rPr lang="ja-JP" altLang="en-US" sz="800" b="1" dirty="0">
                  <a:solidFill>
                    <a:schemeClr val="tx1">
                      <a:lumMod val="65000"/>
                      <a:lumOff val="35000"/>
                    </a:schemeClr>
                  </a:solidFill>
                  <a:latin typeface="Meiryo UI" panose="020B0604030504040204" pitchFamily="50" charset="-128"/>
                  <a:ea typeface="Meiryo UI" panose="020B0604030504040204" pitchFamily="50" charset="-128"/>
                </a:rPr>
                <a:t>　高精度な</a:t>
              </a:r>
              <a:r>
                <a:rPr lang="en-US" altLang="ja-JP" sz="800" b="1" dirty="0">
                  <a:solidFill>
                    <a:schemeClr val="tx1">
                      <a:lumMod val="65000"/>
                      <a:lumOff val="35000"/>
                    </a:schemeClr>
                  </a:solidFill>
                  <a:latin typeface="Meiryo UI" panose="020B0604030504040204" pitchFamily="50" charset="-128"/>
                  <a:ea typeface="Meiryo UI" panose="020B0604030504040204" pitchFamily="50" charset="-128"/>
                </a:rPr>
                <a:t>AI</a:t>
              </a:r>
              <a:r>
                <a:rPr lang="ja-JP" altLang="en-US" sz="800" b="1" dirty="0">
                  <a:solidFill>
                    <a:schemeClr val="tx1">
                      <a:lumMod val="65000"/>
                      <a:lumOff val="35000"/>
                    </a:schemeClr>
                  </a:solidFill>
                  <a:latin typeface="Meiryo UI" panose="020B0604030504040204" pitchFamily="50" charset="-128"/>
                  <a:ea typeface="Meiryo UI" panose="020B0604030504040204" pitchFamily="50" charset="-128"/>
                </a:rPr>
                <a:t>で</a:t>
              </a:r>
              <a:endParaRPr lang="en-US" altLang="ja-JP" sz="800" b="1" dirty="0">
                <a:solidFill>
                  <a:schemeClr val="tx1">
                    <a:lumMod val="65000"/>
                    <a:lumOff val="35000"/>
                  </a:schemeClr>
                </a:solidFill>
                <a:latin typeface="Meiryo UI" panose="020B0604030504040204" pitchFamily="50" charset="-128"/>
                <a:ea typeface="Meiryo UI" panose="020B0604030504040204" pitchFamily="50" charset="-128"/>
              </a:endParaRPr>
            </a:p>
            <a:p>
              <a:pPr algn="dist"/>
              <a:r>
                <a:rPr lang="ja-JP" altLang="en-US" sz="800" b="1" dirty="0">
                  <a:solidFill>
                    <a:schemeClr val="tx1">
                      <a:lumMod val="65000"/>
                      <a:lumOff val="35000"/>
                    </a:schemeClr>
                  </a:solidFill>
                  <a:latin typeface="Meiryo UI" panose="020B0604030504040204" pitchFamily="50" charset="-128"/>
                  <a:ea typeface="Meiryo UI" panose="020B0604030504040204" pitchFamily="50" charset="-128"/>
                </a:rPr>
                <a:t>道路損傷を検出</a:t>
              </a:r>
            </a:p>
          </p:txBody>
        </p:sp>
        <p:sp>
          <p:nvSpPr>
            <p:cNvPr id="363" name="TextBox 27">
              <a:extLst>
                <a:ext uri="{FF2B5EF4-FFF2-40B4-BE49-F238E27FC236}">
                  <a16:creationId xmlns:a16="http://schemas.microsoft.com/office/drawing/2014/main" id="{9D707C63-815C-4D80-835C-B5EC7E5FB650}"/>
                </a:ext>
              </a:extLst>
            </p:cNvPr>
            <p:cNvSpPr txBox="1"/>
            <p:nvPr/>
          </p:nvSpPr>
          <p:spPr>
            <a:xfrm>
              <a:off x="7207850" y="3672616"/>
              <a:ext cx="2100693" cy="1170060"/>
            </a:xfrm>
            <a:prstGeom prst="rect">
              <a:avLst/>
            </a:prstGeom>
            <a:noFill/>
          </p:spPr>
          <p:txBody>
            <a:bodyPr wrap="square" rtlCol="0">
              <a:spAutoFit/>
            </a:bodyPr>
            <a:lstStyle/>
            <a:p>
              <a:pPr algn="dist"/>
              <a:r>
                <a:rPr lang="ja-JP" altLang="en-US" sz="800" b="1" dirty="0">
                  <a:solidFill>
                    <a:schemeClr val="tx1">
                      <a:lumMod val="65000"/>
                      <a:lumOff val="35000"/>
                    </a:schemeClr>
                  </a:solidFill>
                  <a:latin typeface="Meiryo UI" panose="020B0604030504040204" pitchFamily="50" charset="-128"/>
                  <a:ea typeface="Meiryo UI" panose="020B0604030504040204" pitchFamily="50" charset="-128"/>
                </a:rPr>
                <a:t>損傷個所を可視化し</a:t>
              </a:r>
              <a:endParaRPr lang="en-US" altLang="ja-JP" sz="800" b="1" dirty="0">
                <a:solidFill>
                  <a:schemeClr val="tx1">
                    <a:lumMod val="65000"/>
                    <a:lumOff val="35000"/>
                  </a:schemeClr>
                </a:solidFill>
                <a:latin typeface="Meiryo UI" panose="020B0604030504040204" pitchFamily="50" charset="-128"/>
                <a:ea typeface="Meiryo UI" panose="020B0604030504040204" pitchFamily="50" charset="-128"/>
              </a:endParaRPr>
            </a:p>
            <a:p>
              <a:pPr algn="dist"/>
              <a:r>
                <a:rPr lang="ja-JP" altLang="en-US" sz="800" b="1" dirty="0">
                  <a:solidFill>
                    <a:schemeClr val="tx1">
                      <a:lumMod val="65000"/>
                      <a:lumOff val="35000"/>
                    </a:schemeClr>
                  </a:solidFill>
                  <a:latin typeface="Meiryo UI" panose="020B0604030504040204" pitchFamily="50" charset="-128"/>
                  <a:ea typeface="Meiryo UI" panose="020B0604030504040204" pitchFamily="50" charset="-128"/>
                </a:rPr>
                <a:t>データで一元管理</a:t>
              </a:r>
            </a:p>
          </p:txBody>
        </p:sp>
      </p:grpSp>
      <p:pic>
        <p:nvPicPr>
          <p:cNvPr id="372" name="図 371">
            <a:extLst>
              <a:ext uri="{FF2B5EF4-FFF2-40B4-BE49-F238E27FC236}">
                <a16:creationId xmlns:a16="http://schemas.microsoft.com/office/drawing/2014/main" id="{B73B4AB1-9F76-43B4-B5B8-2698A53E07A3}"/>
              </a:ext>
            </a:extLst>
          </p:cNvPr>
          <p:cNvPicPr>
            <a:picLocks noChangeAspect="1"/>
          </p:cNvPicPr>
          <p:nvPr/>
        </p:nvPicPr>
        <p:blipFill>
          <a:blip r:embed="rId7"/>
          <a:stretch>
            <a:fillRect/>
          </a:stretch>
        </p:blipFill>
        <p:spPr>
          <a:xfrm>
            <a:off x="4968964" y="7274825"/>
            <a:ext cx="1106853" cy="498495"/>
          </a:xfrm>
          <a:prstGeom prst="rect">
            <a:avLst/>
          </a:prstGeom>
        </p:spPr>
      </p:pic>
      <p:grpSp>
        <p:nvGrpSpPr>
          <p:cNvPr id="373" name="グループ化 372">
            <a:extLst>
              <a:ext uri="{FF2B5EF4-FFF2-40B4-BE49-F238E27FC236}">
                <a16:creationId xmlns:a16="http://schemas.microsoft.com/office/drawing/2014/main" id="{2C5790F3-2138-4E55-AEA6-E1CA4823F7D5}"/>
              </a:ext>
            </a:extLst>
          </p:cNvPr>
          <p:cNvGrpSpPr/>
          <p:nvPr/>
        </p:nvGrpSpPr>
        <p:grpSpPr>
          <a:xfrm>
            <a:off x="147721" y="8695462"/>
            <a:ext cx="6360006" cy="678859"/>
            <a:chOff x="297826" y="4008406"/>
            <a:chExt cx="6360006" cy="678859"/>
          </a:xfrm>
        </p:grpSpPr>
        <p:sp>
          <p:nvSpPr>
            <p:cNvPr id="374" name="正方形/長方形 373">
              <a:extLst>
                <a:ext uri="{FF2B5EF4-FFF2-40B4-BE49-F238E27FC236}">
                  <a16:creationId xmlns:a16="http://schemas.microsoft.com/office/drawing/2014/main" id="{F198C438-9820-49DA-8C78-017AABE130C2}"/>
                </a:ext>
              </a:extLst>
            </p:cNvPr>
            <p:cNvSpPr/>
            <p:nvPr/>
          </p:nvSpPr>
          <p:spPr>
            <a:xfrm>
              <a:off x="297826" y="4008406"/>
              <a:ext cx="2339102" cy="307777"/>
            </a:xfrm>
            <a:prstGeom prst="rect">
              <a:avLst/>
            </a:prstGeom>
            <a:noFill/>
          </p:spPr>
          <p:txBody>
            <a:bodyPr wrap="none">
              <a:spAutoFit/>
            </a:bodyPr>
            <a:lstStyle/>
            <a:p>
              <a:r>
                <a:rPr lang="ja-JP" altLang="en-US" sz="1400" dirty="0">
                  <a:gradFill flip="none" rotWithShape="1">
                    <a:gsLst>
                      <a:gs pos="0">
                        <a:srgbClr val="0070C0"/>
                      </a:gs>
                      <a:gs pos="100000">
                        <a:srgbClr val="00B0F0"/>
                      </a:gs>
                    </a:gsLst>
                    <a:lin ang="0" scaled="1"/>
                    <a:tileRect/>
                  </a:gradFill>
                  <a:latin typeface="HGS創英角ｺﾞｼｯｸUB" panose="020B0900000000000000" pitchFamily="50" charset="-128"/>
                  <a:ea typeface="HGS創英角ｺﾞｼｯｸUB" panose="020B0900000000000000" pitchFamily="50" charset="-128"/>
                </a:rPr>
                <a:t>プロジェクト推進補助制度</a:t>
              </a:r>
            </a:p>
          </p:txBody>
        </p:sp>
        <p:cxnSp>
          <p:nvCxnSpPr>
            <p:cNvPr id="375" name="直線コネクタ 374">
              <a:extLst>
                <a:ext uri="{FF2B5EF4-FFF2-40B4-BE49-F238E27FC236}">
                  <a16:creationId xmlns:a16="http://schemas.microsoft.com/office/drawing/2014/main" id="{07ED6B14-8567-47D9-9878-E187BB25ECC4}"/>
                </a:ext>
              </a:extLst>
            </p:cNvPr>
            <p:cNvCxnSpPr>
              <a:stCxn id="374" idx="3"/>
            </p:cNvCxnSpPr>
            <p:nvPr/>
          </p:nvCxnSpPr>
          <p:spPr>
            <a:xfrm>
              <a:off x="2636928" y="4162295"/>
              <a:ext cx="3906280" cy="4051"/>
            </a:xfrm>
            <a:prstGeom prst="line">
              <a:avLst/>
            </a:prstGeom>
            <a:ln w="9525">
              <a:gradFill>
                <a:gsLst>
                  <a:gs pos="0">
                    <a:srgbClr val="0070C0"/>
                  </a:gs>
                  <a:gs pos="100000">
                    <a:srgbClr val="00B0F0"/>
                  </a:gs>
                </a:gsLst>
                <a:lin ang="5400000" scaled="1"/>
              </a:gradFill>
            </a:ln>
          </p:spPr>
          <p:style>
            <a:lnRef idx="1">
              <a:schemeClr val="accent1"/>
            </a:lnRef>
            <a:fillRef idx="0">
              <a:schemeClr val="accent1"/>
            </a:fillRef>
            <a:effectRef idx="0">
              <a:schemeClr val="accent1"/>
            </a:effectRef>
            <a:fontRef idx="minor">
              <a:schemeClr val="tx1"/>
            </a:fontRef>
          </p:style>
        </p:cxnSp>
        <p:sp>
          <p:nvSpPr>
            <p:cNvPr id="376" name="正方形/長方形 375">
              <a:extLst>
                <a:ext uri="{FF2B5EF4-FFF2-40B4-BE49-F238E27FC236}">
                  <a16:creationId xmlns:a16="http://schemas.microsoft.com/office/drawing/2014/main" id="{54C4EBA0-4E65-4952-9E07-6B570EA08F96}"/>
                </a:ext>
              </a:extLst>
            </p:cNvPr>
            <p:cNvSpPr/>
            <p:nvPr/>
          </p:nvSpPr>
          <p:spPr>
            <a:xfrm>
              <a:off x="297826" y="4256378"/>
              <a:ext cx="6360006" cy="430887"/>
            </a:xfrm>
            <a:prstGeom prst="rect">
              <a:avLst/>
            </a:prstGeom>
          </p:spPr>
          <p:txBody>
            <a:bodyPr wrap="square">
              <a:spAutoFit/>
            </a:bodyPr>
            <a:lstStyle/>
            <a:p>
              <a:pPr lvl="0" defTabSz="914400"/>
              <a:r>
                <a:rPr kumimoji="1" lang="ja-JP" altLang="en-US" sz="1100" dirty="0">
                  <a:latin typeface="HGPｺﾞｼｯｸE" panose="020B0900000000000000" pitchFamily="50" charset="-128"/>
                  <a:ea typeface="HGPｺﾞｼｯｸE" panose="020B0900000000000000" pitchFamily="50" charset="-128"/>
                </a:rPr>
                <a:t>大阪府及び市町村の地域・社会課題を解決する事業実施に要する経費の一部補助を実施しています。</a:t>
              </a:r>
              <a:endParaRPr kumimoji="1" lang="en-US" altLang="ja-JP" sz="1100" dirty="0">
                <a:latin typeface="HGPｺﾞｼｯｸE" panose="020B0900000000000000" pitchFamily="50" charset="-128"/>
                <a:ea typeface="HGPｺﾞｼｯｸE" panose="020B0900000000000000" pitchFamily="50" charset="-128"/>
              </a:endParaRPr>
            </a:p>
            <a:p>
              <a:pPr lvl="0" defTabSz="914400"/>
              <a:r>
                <a:rPr kumimoji="1" lang="ja-JP" altLang="en-US" sz="1100" dirty="0">
                  <a:latin typeface="HGPｺﾞｼｯｸE" panose="020B0900000000000000" pitchFamily="50" charset="-128"/>
                  <a:ea typeface="HGPｺﾞｼｯｸE" panose="020B0900000000000000" pitchFamily="50" charset="-128"/>
                </a:rPr>
                <a:t>　　　　　　　　　　　　　　　　　　　　　　　　　　　　　　　　　　　　　　　　　　　　　　　（１事業あたり上限</a:t>
              </a:r>
              <a:r>
                <a:rPr kumimoji="1" lang="en-US" altLang="ja-JP" sz="1100" dirty="0">
                  <a:latin typeface="HGPｺﾞｼｯｸE" panose="020B0900000000000000" pitchFamily="50" charset="-128"/>
                  <a:ea typeface="HGPｺﾞｼｯｸE" panose="020B0900000000000000" pitchFamily="50" charset="-128"/>
                </a:rPr>
                <a:t>100</a:t>
              </a:r>
              <a:r>
                <a:rPr kumimoji="1" lang="ja-JP" altLang="en-US" sz="1100" dirty="0">
                  <a:latin typeface="HGPｺﾞｼｯｸE" panose="020B0900000000000000" pitchFamily="50" charset="-128"/>
                  <a:ea typeface="HGPｺﾞｼｯｸE" panose="020B0900000000000000" pitchFamily="50" charset="-128"/>
                </a:rPr>
                <a:t>万円）</a:t>
              </a:r>
            </a:p>
          </p:txBody>
        </p:sp>
      </p:grpSp>
      <p:grpSp>
        <p:nvGrpSpPr>
          <p:cNvPr id="377" name="グループ化 376">
            <a:extLst>
              <a:ext uri="{FF2B5EF4-FFF2-40B4-BE49-F238E27FC236}">
                <a16:creationId xmlns:a16="http://schemas.microsoft.com/office/drawing/2014/main" id="{FD5D4A48-4356-4E05-A3F4-3CF05B7F316F}"/>
              </a:ext>
            </a:extLst>
          </p:cNvPr>
          <p:cNvGrpSpPr/>
          <p:nvPr/>
        </p:nvGrpSpPr>
        <p:grpSpPr>
          <a:xfrm>
            <a:off x="155444" y="8041749"/>
            <a:ext cx="6360006" cy="678859"/>
            <a:chOff x="297826" y="4008406"/>
            <a:chExt cx="6360006" cy="678859"/>
          </a:xfrm>
        </p:grpSpPr>
        <p:sp>
          <p:nvSpPr>
            <p:cNvPr id="378" name="正方形/長方形 377">
              <a:extLst>
                <a:ext uri="{FF2B5EF4-FFF2-40B4-BE49-F238E27FC236}">
                  <a16:creationId xmlns:a16="http://schemas.microsoft.com/office/drawing/2014/main" id="{97895DE6-D3BF-497E-B1F5-715860667627}"/>
                </a:ext>
              </a:extLst>
            </p:cNvPr>
            <p:cNvSpPr/>
            <p:nvPr/>
          </p:nvSpPr>
          <p:spPr>
            <a:xfrm>
              <a:off x="297826" y="4008406"/>
              <a:ext cx="1441420" cy="307777"/>
            </a:xfrm>
            <a:prstGeom prst="rect">
              <a:avLst/>
            </a:prstGeom>
            <a:noFill/>
          </p:spPr>
          <p:txBody>
            <a:bodyPr wrap="none">
              <a:spAutoFit/>
            </a:bodyPr>
            <a:lstStyle/>
            <a:p>
              <a:r>
                <a:rPr lang="ja-JP" altLang="en-US" sz="1400" dirty="0">
                  <a:gradFill flip="none" rotWithShape="1">
                    <a:gsLst>
                      <a:gs pos="0">
                        <a:srgbClr val="0070C0"/>
                      </a:gs>
                      <a:gs pos="100000">
                        <a:srgbClr val="00B0F0"/>
                      </a:gs>
                    </a:gsLst>
                    <a:lin ang="0" scaled="1"/>
                    <a:tileRect/>
                  </a:gradFill>
                  <a:latin typeface="HGS創英角ｺﾞｼｯｸUB" panose="020B0900000000000000" pitchFamily="50" charset="-128"/>
                  <a:ea typeface="HGS創英角ｺﾞｼｯｸUB" panose="020B0900000000000000" pitchFamily="50" charset="-128"/>
                </a:rPr>
                <a:t>マッチング支援</a:t>
              </a:r>
            </a:p>
          </p:txBody>
        </p:sp>
        <p:cxnSp>
          <p:nvCxnSpPr>
            <p:cNvPr id="379" name="直線コネクタ 378">
              <a:extLst>
                <a:ext uri="{FF2B5EF4-FFF2-40B4-BE49-F238E27FC236}">
                  <a16:creationId xmlns:a16="http://schemas.microsoft.com/office/drawing/2014/main" id="{F9735C47-EA4A-4B46-91EE-B93CDB0C7564}"/>
                </a:ext>
              </a:extLst>
            </p:cNvPr>
            <p:cNvCxnSpPr>
              <a:stCxn id="378" idx="3"/>
            </p:cNvCxnSpPr>
            <p:nvPr/>
          </p:nvCxnSpPr>
          <p:spPr>
            <a:xfrm>
              <a:off x="1739246" y="4162295"/>
              <a:ext cx="4803962" cy="4051"/>
            </a:xfrm>
            <a:prstGeom prst="line">
              <a:avLst/>
            </a:prstGeom>
            <a:ln w="9525">
              <a:gradFill>
                <a:gsLst>
                  <a:gs pos="0">
                    <a:srgbClr val="0070C0"/>
                  </a:gs>
                  <a:gs pos="100000">
                    <a:srgbClr val="00B0F0"/>
                  </a:gs>
                </a:gsLst>
                <a:lin ang="5400000" scaled="1"/>
              </a:gradFill>
            </a:ln>
          </p:spPr>
          <p:style>
            <a:lnRef idx="1">
              <a:schemeClr val="accent1"/>
            </a:lnRef>
            <a:fillRef idx="0">
              <a:schemeClr val="accent1"/>
            </a:fillRef>
            <a:effectRef idx="0">
              <a:schemeClr val="accent1"/>
            </a:effectRef>
            <a:fontRef idx="minor">
              <a:schemeClr val="tx1"/>
            </a:fontRef>
          </p:style>
        </p:cxnSp>
        <p:sp>
          <p:nvSpPr>
            <p:cNvPr id="380" name="正方形/長方形 379">
              <a:extLst>
                <a:ext uri="{FF2B5EF4-FFF2-40B4-BE49-F238E27FC236}">
                  <a16:creationId xmlns:a16="http://schemas.microsoft.com/office/drawing/2014/main" id="{58BF0781-3E2D-4B7D-8607-D4E5F5821762}"/>
                </a:ext>
              </a:extLst>
            </p:cNvPr>
            <p:cNvSpPr/>
            <p:nvPr/>
          </p:nvSpPr>
          <p:spPr>
            <a:xfrm>
              <a:off x="297826" y="4256378"/>
              <a:ext cx="6360006" cy="430887"/>
            </a:xfrm>
            <a:prstGeom prst="rect">
              <a:avLst/>
            </a:prstGeom>
          </p:spPr>
          <p:txBody>
            <a:bodyPr wrap="square">
              <a:spAutoFit/>
            </a:bodyPr>
            <a:lstStyle/>
            <a:p>
              <a:pPr lvl="0" defTabSz="914400"/>
              <a:r>
                <a:rPr kumimoji="1" lang="ja-JP" altLang="en-US" sz="1100" dirty="0">
                  <a:latin typeface="HGPｺﾞｼｯｸE" panose="020B0900000000000000" pitchFamily="50" charset="-128"/>
                  <a:ea typeface="HGPｺﾞｼｯｸE" panose="020B0900000000000000" pitchFamily="50" charset="-128"/>
                </a:rPr>
                <a:t>自治体が社会課題解決に取り組む会員企業と共に実証、実装モデルを検討できるよう、会員企業のソリューションを掲載した会員限定サイトを整備しています。</a:t>
              </a:r>
            </a:p>
          </p:txBody>
        </p:sp>
      </p:grpSp>
      <p:grpSp>
        <p:nvGrpSpPr>
          <p:cNvPr id="4" name="グループ化 3">
            <a:extLst>
              <a:ext uri="{FF2B5EF4-FFF2-40B4-BE49-F238E27FC236}">
                <a16:creationId xmlns:a16="http://schemas.microsoft.com/office/drawing/2014/main" id="{871DB1A5-8D77-42D9-B98D-8AA8CF96DF72}"/>
              </a:ext>
            </a:extLst>
          </p:cNvPr>
          <p:cNvGrpSpPr/>
          <p:nvPr/>
        </p:nvGrpSpPr>
        <p:grpSpPr>
          <a:xfrm>
            <a:off x="3970478" y="5820797"/>
            <a:ext cx="2396467" cy="322247"/>
            <a:chOff x="3970478" y="5725547"/>
            <a:chExt cx="2396467" cy="322247"/>
          </a:xfrm>
        </p:grpSpPr>
        <p:sp>
          <p:nvSpPr>
            <p:cNvPr id="3" name="四角形: 角を丸くする 2">
              <a:extLst>
                <a:ext uri="{FF2B5EF4-FFF2-40B4-BE49-F238E27FC236}">
                  <a16:creationId xmlns:a16="http://schemas.microsoft.com/office/drawing/2014/main" id="{34758BC0-BB51-420A-90E6-62E1E5DAE837}"/>
                </a:ext>
              </a:extLst>
            </p:cNvPr>
            <p:cNvSpPr/>
            <p:nvPr/>
          </p:nvSpPr>
          <p:spPr>
            <a:xfrm>
              <a:off x="3970478" y="5725547"/>
              <a:ext cx="2396467" cy="321864"/>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グループ化 1">
              <a:extLst>
                <a:ext uri="{FF2B5EF4-FFF2-40B4-BE49-F238E27FC236}">
                  <a16:creationId xmlns:a16="http://schemas.microsoft.com/office/drawing/2014/main" id="{20BF9078-E4BD-4937-8275-0E03E95EF0F4}"/>
                </a:ext>
              </a:extLst>
            </p:cNvPr>
            <p:cNvGrpSpPr/>
            <p:nvPr/>
          </p:nvGrpSpPr>
          <p:grpSpPr>
            <a:xfrm>
              <a:off x="4045781" y="5745651"/>
              <a:ext cx="2285731" cy="302143"/>
              <a:chOff x="3787745" y="5831605"/>
              <a:chExt cx="2194640" cy="247884"/>
            </a:xfrm>
          </p:grpSpPr>
          <p:pic>
            <p:nvPicPr>
              <p:cNvPr id="337" name="図 336">
                <a:extLst>
                  <a:ext uri="{FF2B5EF4-FFF2-40B4-BE49-F238E27FC236}">
                    <a16:creationId xmlns:a16="http://schemas.microsoft.com/office/drawing/2014/main" id="{6CBF0A2D-CBDA-466B-ACD4-4D7ED391D678}"/>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9894" b="89753" l="3125" r="96563">
                            <a14:foregroundMark x1="49375" y1="35689" x2="49375" y2="35689"/>
                            <a14:foregroundMark x1="47266" y1="37456" x2="47266" y2="37456"/>
                            <a14:foregroundMark x1="48281" y1="48057" x2="48281" y2="48057"/>
                            <a14:foregroundMark x1="48594" y1="62544" x2="48594" y2="62544"/>
                            <a14:foregroundMark x1="53359" y1="56537" x2="53359" y2="56537"/>
                            <a14:foregroundMark x1="61875" y1="46996" x2="61875" y2="46996"/>
                            <a14:foregroundMark x1="65781" y1="53004" x2="65781" y2="53004"/>
                            <a14:foregroundMark x1="71172" y1="42049" x2="71172" y2="42049"/>
                            <a14:foregroundMark x1="79453" y1="49117" x2="79453" y2="49117"/>
                            <a14:foregroundMark x1="79141" y1="37102" x2="79141" y2="37102"/>
                            <a14:foregroundMark x1="79063" y1="62544" x2="79063" y2="62544"/>
                            <a14:foregroundMark x1="81094" y1="53357" x2="81094" y2="53357"/>
                            <a14:foregroundMark x1="90391" y1="54417" x2="90391" y2="54417"/>
                            <a14:foregroundMark x1="14688" y1="25088" x2="14688" y2="25088"/>
                            <a14:foregroundMark x1="7578" y1="24735" x2="37969" y2="24028"/>
                            <a14:foregroundMark x1="13047" y1="25088" x2="5781" y2="24028"/>
                            <a14:foregroundMark x1="6250" y1="74558" x2="10781" y2="73498"/>
                            <a14:foregroundMark x1="37656" y1="74205" x2="37656" y2="74205"/>
                            <a14:foregroundMark x1="46406" y1="47703" x2="46406" y2="47703"/>
                            <a14:foregroundMark x1="47031" y1="63604" x2="47031" y2="63604"/>
                            <a14:foregroundMark x1="49922" y1="61837" x2="49922" y2="61837"/>
                            <a14:foregroundMark x1="45703" y1="62191" x2="45703" y2="62191"/>
                            <a14:foregroundMark x1="44375" y1="62544" x2="44375" y2="62544"/>
                            <a14:foregroundMark x1="45234" y1="49823" x2="45234" y2="49823"/>
                            <a14:foregroundMark x1="72578" y1="53357" x2="72578" y2="53357"/>
                            <a14:backgroundMark x1="82266" y1="49823" x2="82266" y2="49823"/>
                            <a14:backgroundMark x1="84063" y1="49823" x2="84063" y2="49823"/>
                            <a14:backgroundMark x1="83984" y1="59364" x2="83984" y2="59364"/>
                            <a14:backgroundMark x1="82266" y1="60071" x2="82266" y2="60071"/>
                          </a14:backgroundRemoval>
                        </a14:imgEffect>
                      </a14:imgLayer>
                    </a14:imgProps>
                  </a:ext>
                </a:extLst>
              </a:blip>
              <a:stretch>
                <a:fillRect/>
              </a:stretch>
            </p:blipFill>
            <p:spPr>
              <a:xfrm>
                <a:off x="3787745" y="5831605"/>
                <a:ext cx="1121178" cy="247884"/>
              </a:xfrm>
              <a:prstGeom prst="rect">
                <a:avLst/>
              </a:prstGeom>
            </p:spPr>
          </p:pic>
          <p:sp>
            <p:nvSpPr>
              <p:cNvPr id="338" name="乗算記号 337">
                <a:extLst>
                  <a:ext uri="{FF2B5EF4-FFF2-40B4-BE49-F238E27FC236}">
                    <a16:creationId xmlns:a16="http://schemas.microsoft.com/office/drawing/2014/main" id="{B4D4298E-B404-489D-B396-DA39E19AB709}"/>
                  </a:ext>
                </a:extLst>
              </p:cNvPr>
              <p:cNvSpPr/>
              <p:nvPr/>
            </p:nvSpPr>
            <p:spPr>
              <a:xfrm>
                <a:off x="4947839" y="5866597"/>
                <a:ext cx="164147" cy="177900"/>
              </a:xfrm>
              <a:prstGeom prst="mathMultiply">
                <a:avLst>
                  <a:gd name="adj1" fmla="val 0"/>
                </a:avLst>
              </a:prstGeom>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82" name="テキスト ボックス 81">
                <a:extLst>
                  <a:ext uri="{FF2B5EF4-FFF2-40B4-BE49-F238E27FC236}">
                    <a16:creationId xmlns:a16="http://schemas.microsoft.com/office/drawing/2014/main" id="{7144AD83-B7B3-47BC-9578-549EB944E51F}"/>
                  </a:ext>
                </a:extLst>
              </p:cNvPr>
              <p:cNvSpPr txBox="1"/>
              <p:nvPr/>
            </p:nvSpPr>
            <p:spPr>
              <a:xfrm>
                <a:off x="5194554" y="5860289"/>
                <a:ext cx="787831" cy="189379"/>
              </a:xfrm>
              <a:prstGeom prst="rect">
                <a:avLst/>
              </a:prstGeom>
              <a:noFill/>
            </p:spPr>
            <p:txBody>
              <a:bodyPr wrap="square" rtlCol="0">
                <a:spAutoFit/>
              </a:bodyPr>
              <a:lstStyle/>
              <a:p>
                <a:r>
                  <a:rPr kumimoji="1" lang="ja-JP" altLang="en-US" sz="900" b="1" dirty="0"/>
                  <a:t>府内７市</a:t>
                </a:r>
                <a:endParaRPr kumimoji="1" lang="en-US" altLang="ja-JP" sz="900" b="1" dirty="0"/>
              </a:p>
            </p:txBody>
          </p:sp>
        </p:grpSp>
      </p:grpSp>
      <p:sp>
        <p:nvSpPr>
          <p:cNvPr id="86" name="正方形/長方形 85">
            <a:extLst>
              <a:ext uri="{FF2B5EF4-FFF2-40B4-BE49-F238E27FC236}">
                <a16:creationId xmlns:a16="http://schemas.microsoft.com/office/drawing/2014/main" id="{3D196B7D-05AC-4E3A-AB3F-09F3023EC0AC}"/>
              </a:ext>
            </a:extLst>
          </p:cNvPr>
          <p:cNvSpPr/>
          <p:nvPr/>
        </p:nvSpPr>
        <p:spPr>
          <a:xfrm>
            <a:off x="4895706" y="3848963"/>
            <a:ext cx="1494099" cy="600164"/>
          </a:xfrm>
          <a:prstGeom prst="rect">
            <a:avLst/>
          </a:prstGeom>
        </p:spPr>
        <p:txBody>
          <a:bodyPr wrap="square">
            <a:spAutoFit/>
          </a:bodyPr>
          <a:lstStyle/>
          <a:p>
            <a:pPr lvl="0" algn="r"/>
            <a:r>
              <a:rPr kumimoji="1" lang="en-US" altLang="ja-JP" sz="1100"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hlinkClick r:id="rId10">
                  <a:extLst>
                    <a:ext uri="{A12FA001-AC4F-418D-AE19-62706E023703}">
                      <ahyp:hlinkClr xmlns:ahyp="http://schemas.microsoft.com/office/drawing/2018/hyperlinkcolor" val="tx"/>
                    </a:ext>
                  </a:extLst>
                </a:hlinkClick>
              </a:rPr>
              <a:t>https://smartcity-partners.osaka/recruitment/</a:t>
            </a:r>
            <a:endParaRPr kumimoji="1" lang="en-US" altLang="ja-JP" sz="1100"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59874724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3113</TotalTime>
  <Words>504</Words>
  <Application>Microsoft Office PowerPoint</Application>
  <PresentationFormat>A4 210 x 297 mm</PresentationFormat>
  <Paragraphs>41</Paragraphs>
  <Slides>1</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vt:i4>
      </vt:variant>
    </vt:vector>
  </HeadingPairs>
  <TitlesOfParts>
    <vt:vector size="11" baseType="lpstr">
      <vt:lpstr>HGPｺﾞｼｯｸE</vt:lpstr>
      <vt:lpstr>HGP創英角ｺﾞｼｯｸUB</vt:lpstr>
      <vt:lpstr>HGS創英角ｺﾞｼｯｸUB</vt:lpstr>
      <vt:lpstr>Meiryo UI</vt:lpstr>
      <vt:lpstr>メイリオ</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牧野　陽</dc:creator>
  <cp:lastModifiedBy>倉本　茜</cp:lastModifiedBy>
  <cp:revision>157</cp:revision>
  <cp:lastPrinted>2024-10-23T12:34:26Z</cp:lastPrinted>
  <dcterms:created xsi:type="dcterms:W3CDTF">2020-04-27T06:32:00Z</dcterms:created>
  <dcterms:modified xsi:type="dcterms:W3CDTF">2024-10-29T00:53:23Z</dcterms:modified>
</cp:coreProperties>
</file>