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8" r:id="rId3"/>
    <p:sldId id="257" r:id="rId4"/>
    <p:sldId id="263" r:id="rId5"/>
    <p:sldId id="259" r:id="rId6"/>
    <p:sldId id="261" r:id="rId7"/>
    <p:sldId id="262" r:id="rId8"/>
    <p:sldId id="271" r:id="rId9"/>
  </p:sldIdLst>
  <p:sldSz cx="7559675" cy="10691813"/>
  <p:notesSz cx="6805613" cy="9939338"/>
  <p:defaultTextStyle>
    <a:defPPr>
      <a:defRPr lang="ja-JP"/>
    </a:defPPr>
    <a:lvl1pPr marL="0" algn="l" defTabSz="995507" rtl="0" eaLnBrk="1" latinLnBrk="0" hangingPunct="1">
      <a:defRPr kumimoji="1" sz="1960" kern="1200">
        <a:solidFill>
          <a:schemeClr val="tx1"/>
        </a:solidFill>
        <a:latin typeface="+mn-lt"/>
        <a:ea typeface="+mn-ea"/>
        <a:cs typeface="+mn-cs"/>
      </a:defRPr>
    </a:lvl1pPr>
    <a:lvl2pPr marL="497754" algn="l" defTabSz="995507" rtl="0" eaLnBrk="1" latinLnBrk="0" hangingPunct="1">
      <a:defRPr kumimoji="1" sz="1960" kern="1200">
        <a:solidFill>
          <a:schemeClr val="tx1"/>
        </a:solidFill>
        <a:latin typeface="+mn-lt"/>
        <a:ea typeface="+mn-ea"/>
        <a:cs typeface="+mn-cs"/>
      </a:defRPr>
    </a:lvl2pPr>
    <a:lvl3pPr marL="995507" algn="l" defTabSz="995507" rtl="0" eaLnBrk="1" latinLnBrk="0" hangingPunct="1">
      <a:defRPr kumimoji="1" sz="1960" kern="1200">
        <a:solidFill>
          <a:schemeClr val="tx1"/>
        </a:solidFill>
        <a:latin typeface="+mn-lt"/>
        <a:ea typeface="+mn-ea"/>
        <a:cs typeface="+mn-cs"/>
      </a:defRPr>
    </a:lvl3pPr>
    <a:lvl4pPr marL="1493261" algn="l" defTabSz="995507" rtl="0" eaLnBrk="1" latinLnBrk="0" hangingPunct="1">
      <a:defRPr kumimoji="1" sz="1960" kern="1200">
        <a:solidFill>
          <a:schemeClr val="tx1"/>
        </a:solidFill>
        <a:latin typeface="+mn-lt"/>
        <a:ea typeface="+mn-ea"/>
        <a:cs typeface="+mn-cs"/>
      </a:defRPr>
    </a:lvl4pPr>
    <a:lvl5pPr marL="1991015" algn="l" defTabSz="995507" rtl="0" eaLnBrk="1" latinLnBrk="0" hangingPunct="1">
      <a:defRPr kumimoji="1" sz="1960" kern="1200">
        <a:solidFill>
          <a:schemeClr val="tx1"/>
        </a:solidFill>
        <a:latin typeface="+mn-lt"/>
        <a:ea typeface="+mn-ea"/>
        <a:cs typeface="+mn-cs"/>
      </a:defRPr>
    </a:lvl5pPr>
    <a:lvl6pPr marL="2488768" algn="l" defTabSz="995507" rtl="0" eaLnBrk="1" latinLnBrk="0" hangingPunct="1">
      <a:defRPr kumimoji="1" sz="1960" kern="1200">
        <a:solidFill>
          <a:schemeClr val="tx1"/>
        </a:solidFill>
        <a:latin typeface="+mn-lt"/>
        <a:ea typeface="+mn-ea"/>
        <a:cs typeface="+mn-cs"/>
      </a:defRPr>
    </a:lvl6pPr>
    <a:lvl7pPr marL="2986522" algn="l" defTabSz="995507" rtl="0" eaLnBrk="1" latinLnBrk="0" hangingPunct="1">
      <a:defRPr kumimoji="1" sz="1960" kern="1200">
        <a:solidFill>
          <a:schemeClr val="tx1"/>
        </a:solidFill>
        <a:latin typeface="+mn-lt"/>
        <a:ea typeface="+mn-ea"/>
        <a:cs typeface="+mn-cs"/>
      </a:defRPr>
    </a:lvl7pPr>
    <a:lvl8pPr marL="3484275" algn="l" defTabSz="995507" rtl="0" eaLnBrk="1" latinLnBrk="0" hangingPunct="1">
      <a:defRPr kumimoji="1" sz="1960" kern="1200">
        <a:solidFill>
          <a:schemeClr val="tx1"/>
        </a:solidFill>
        <a:latin typeface="+mn-lt"/>
        <a:ea typeface="+mn-ea"/>
        <a:cs typeface="+mn-cs"/>
      </a:defRPr>
    </a:lvl8pPr>
    <a:lvl9pPr marL="3982029" algn="l" defTabSz="995507" rtl="0" eaLnBrk="1" latinLnBrk="0" hangingPunct="1">
      <a:defRPr kumimoji="1" sz="196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B9B9B9"/>
    <a:srgbClr val="6699FF"/>
    <a:srgbClr val="DC7300"/>
    <a:srgbClr val="E65D00"/>
    <a:srgbClr val="FF6600"/>
    <a:srgbClr val="FFFFE7"/>
    <a:srgbClr val="CC3300"/>
    <a:srgbClr val="FF99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812" autoAdjust="0"/>
    <p:restoredTop sz="94660"/>
  </p:normalViewPr>
  <p:slideViewPr>
    <p:cSldViewPr>
      <p:cViewPr>
        <p:scale>
          <a:sx n="100" d="100"/>
          <a:sy n="100" d="100"/>
        </p:scale>
        <p:origin x="-168" y="426"/>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8887" cy="498475"/>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142" y="1"/>
            <a:ext cx="2948887" cy="498475"/>
          </a:xfrm>
          <a:prstGeom prst="rect">
            <a:avLst/>
          </a:prstGeom>
        </p:spPr>
        <p:txBody>
          <a:bodyPr vert="horz" lIns="91424" tIns="45712" rIns="91424" bIns="45712" rtlCol="0"/>
          <a:lstStyle>
            <a:lvl1pPr algn="r">
              <a:defRPr sz="1200"/>
            </a:lvl1pPr>
          </a:lstStyle>
          <a:p>
            <a:fld id="{B518A0A4-A78D-45D3-B48D-A8B012110B00}" type="datetimeFigureOut">
              <a:rPr kumimoji="1" lang="ja-JP" altLang="en-US" smtClean="0"/>
              <a:t>2020/6/25</a:t>
            </a:fld>
            <a:endParaRPr kumimoji="1" lang="ja-JP" altLang="en-US"/>
          </a:p>
        </p:txBody>
      </p:sp>
      <p:sp>
        <p:nvSpPr>
          <p:cNvPr id="4" name="フッター プレースホルダー 3"/>
          <p:cNvSpPr>
            <a:spLocks noGrp="1"/>
          </p:cNvSpPr>
          <p:nvPr>
            <p:ph type="ftr" sz="quarter" idx="2"/>
          </p:nvPr>
        </p:nvSpPr>
        <p:spPr>
          <a:xfrm>
            <a:off x="3" y="9440866"/>
            <a:ext cx="2948887" cy="498475"/>
          </a:xfrm>
          <a:prstGeom prst="rect">
            <a:avLst/>
          </a:prstGeom>
        </p:spPr>
        <p:txBody>
          <a:bodyPr vert="horz" lIns="91424" tIns="45712" rIns="91424"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142" y="9440866"/>
            <a:ext cx="2948887" cy="498475"/>
          </a:xfrm>
          <a:prstGeom prst="rect">
            <a:avLst/>
          </a:prstGeom>
        </p:spPr>
        <p:txBody>
          <a:bodyPr vert="horz" lIns="91424" tIns="45712" rIns="91424" bIns="45712" rtlCol="0" anchor="b"/>
          <a:lstStyle>
            <a:lvl1pPr algn="r">
              <a:defRPr sz="1200"/>
            </a:lvl1pPr>
          </a:lstStyle>
          <a:p>
            <a:fld id="{3940B2C6-53AE-457D-9285-C44AC243FDEA}" type="slidenum">
              <a:rPr kumimoji="1" lang="ja-JP" altLang="en-US" smtClean="0"/>
              <a:t>‹#›</a:t>
            </a:fld>
            <a:endParaRPr kumimoji="1" lang="ja-JP" altLang="en-US"/>
          </a:p>
        </p:txBody>
      </p:sp>
    </p:spTree>
    <p:extLst>
      <p:ext uri="{BB962C8B-B14F-4D97-AF65-F5344CB8AC3E}">
        <p14:creationId xmlns:p14="http://schemas.microsoft.com/office/powerpoint/2010/main" val="34545052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099"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0" y="2"/>
            <a:ext cx="2949099" cy="498693"/>
          </a:xfrm>
          <a:prstGeom prst="rect">
            <a:avLst/>
          </a:prstGeom>
        </p:spPr>
        <p:txBody>
          <a:bodyPr vert="horz" lIns="91424" tIns="45712" rIns="91424" bIns="45712" rtlCol="0"/>
          <a:lstStyle>
            <a:lvl1pPr algn="r">
              <a:defRPr sz="1200"/>
            </a:lvl1pPr>
          </a:lstStyle>
          <a:p>
            <a:fld id="{FEE16EC2-56EE-4254-AE42-F757FE3B325B}" type="datetimeFigureOut">
              <a:rPr kumimoji="1" lang="ja-JP" altLang="en-US" smtClean="0"/>
              <a:t>2020/6/25</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0137"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562" y="4783309"/>
            <a:ext cx="5444490" cy="3913614"/>
          </a:xfrm>
          <a:prstGeom prst="rect">
            <a:avLst/>
          </a:prstGeom>
        </p:spPr>
        <p:txBody>
          <a:bodyPr vert="horz" lIns="91424" tIns="45712" rIns="91424"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099"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0" y="9440647"/>
            <a:ext cx="2949099" cy="498692"/>
          </a:xfrm>
          <a:prstGeom prst="rect">
            <a:avLst/>
          </a:prstGeom>
        </p:spPr>
        <p:txBody>
          <a:bodyPr vert="horz" lIns="91424" tIns="45712" rIns="91424" bIns="45712" rtlCol="0" anchor="b"/>
          <a:lstStyle>
            <a:lvl1pPr algn="r">
              <a:defRPr sz="1200"/>
            </a:lvl1pPr>
          </a:lstStyle>
          <a:p>
            <a:fld id="{8CE3CF67-41CE-4B85-B457-7D5C74AAC8E6}" type="slidenum">
              <a:rPr kumimoji="1" lang="ja-JP" altLang="en-US" smtClean="0"/>
              <a:t>‹#›</a:t>
            </a:fld>
            <a:endParaRPr kumimoji="1" lang="ja-JP" altLang="en-US"/>
          </a:p>
        </p:txBody>
      </p:sp>
    </p:spTree>
    <p:extLst>
      <p:ext uri="{BB962C8B-B14F-4D97-AF65-F5344CB8AC3E}">
        <p14:creationId xmlns:p14="http://schemas.microsoft.com/office/powerpoint/2010/main" val="2803248862"/>
      </p:ext>
    </p:extLst>
  </p:cSld>
  <p:clrMap bg1="lt1" tx1="dk1" bg2="lt2" tx2="dk2" accent1="accent1" accent2="accent2" accent3="accent3" accent4="accent4" accent5="accent5" accent6="accent6" hlink="hlink" folHlink="folHlink"/>
  <p:hf sldNum="0" hdr="0" ftr="0" dt="0"/>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3789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976" y="3321395"/>
            <a:ext cx="6425724" cy="229180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3951" y="6058694"/>
            <a:ext cx="5291773" cy="2732352"/>
          </a:xfrm>
        </p:spPr>
        <p:txBody>
          <a:bodyPr/>
          <a:lstStyle>
            <a:lvl1pPr marL="0" indent="0" algn="ctr">
              <a:buNone/>
              <a:defRPr>
                <a:solidFill>
                  <a:schemeClr val="tx1">
                    <a:tint val="75000"/>
                  </a:schemeClr>
                </a:solidFill>
              </a:defRPr>
            </a:lvl1pPr>
            <a:lvl2pPr marL="712730" indent="0" algn="ctr">
              <a:buNone/>
              <a:defRPr>
                <a:solidFill>
                  <a:schemeClr val="tx1">
                    <a:tint val="75000"/>
                  </a:schemeClr>
                </a:solidFill>
              </a:defRPr>
            </a:lvl2pPr>
            <a:lvl3pPr marL="1425461" indent="0" algn="ctr">
              <a:buNone/>
              <a:defRPr>
                <a:solidFill>
                  <a:schemeClr val="tx1">
                    <a:tint val="75000"/>
                  </a:schemeClr>
                </a:solidFill>
              </a:defRPr>
            </a:lvl3pPr>
            <a:lvl4pPr marL="2138189" indent="0" algn="ctr">
              <a:buNone/>
              <a:defRPr>
                <a:solidFill>
                  <a:schemeClr val="tx1">
                    <a:tint val="75000"/>
                  </a:schemeClr>
                </a:solidFill>
              </a:defRPr>
            </a:lvl4pPr>
            <a:lvl5pPr marL="2850920" indent="0" algn="ctr">
              <a:buNone/>
              <a:defRPr>
                <a:solidFill>
                  <a:schemeClr val="tx1">
                    <a:tint val="75000"/>
                  </a:schemeClr>
                </a:solidFill>
              </a:defRPr>
            </a:lvl5pPr>
            <a:lvl6pPr marL="3563650" indent="0" algn="ctr">
              <a:buNone/>
              <a:defRPr>
                <a:solidFill>
                  <a:schemeClr val="tx1">
                    <a:tint val="75000"/>
                  </a:schemeClr>
                </a:solidFill>
              </a:defRPr>
            </a:lvl6pPr>
            <a:lvl7pPr marL="4276380" indent="0" algn="ctr">
              <a:buNone/>
              <a:defRPr>
                <a:solidFill>
                  <a:schemeClr val="tx1">
                    <a:tint val="75000"/>
                  </a:schemeClr>
                </a:solidFill>
              </a:defRPr>
            </a:lvl7pPr>
            <a:lvl8pPr marL="4989110" indent="0" algn="ctr">
              <a:buNone/>
              <a:defRPr>
                <a:solidFill>
                  <a:schemeClr val="tx1">
                    <a:tint val="75000"/>
                  </a:schemeClr>
                </a:solidFill>
              </a:defRPr>
            </a:lvl8pPr>
            <a:lvl9pPr marL="5701839"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FCFA28E-8722-4118-8741-1B96A2EE6653}" type="datetime1">
              <a:rPr kumimoji="1" lang="ja-JP" altLang="en-US" smtClean="0"/>
              <a:t>2020/6/25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466829-0332-41CA-89D8-B1368B7FB7FA}" type="datetime1">
              <a:rPr kumimoji="1" lang="ja-JP" altLang="en-US" smtClean="0"/>
              <a:t>2020/6/25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0764" y="428170"/>
            <a:ext cx="1700927" cy="912269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7984" y="428170"/>
            <a:ext cx="4976786" cy="912269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10A8253-F9E6-485B-B246-DB834D5F0B92}" type="datetime1">
              <a:rPr kumimoji="1" lang="ja-JP" altLang="en-US" smtClean="0"/>
              <a:t>2020/6/25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1D92844-FE71-472A-8FA4-E7C54335A902}" type="datetime1">
              <a:rPr kumimoji="1" lang="ja-JP" altLang="en-US" smtClean="0"/>
              <a:t>2020/6/25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162" y="6870480"/>
            <a:ext cx="6425724" cy="2123513"/>
          </a:xfrm>
        </p:spPr>
        <p:txBody>
          <a:bodyPr anchor="t"/>
          <a:lstStyle>
            <a:lvl1pPr algn="l">
              <a:defRPr sz="6235"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162" y="4531648"/>
            <a:ext cx="6425724" cy="2338832"/>
          </a:xfrm>
        </p:spPr>
        <p:txBody>
          <a:bodyPr anchor="b"/>
          <a:lstStyle>
            <a:lvl1pPr marL="0" indent="0">
              <a:buNone/>
              <a:defRPr sz="3118">
                <a:solidFill>
                  <a:schemeClr val="tx1">
                    <a:tint val="75000"/>
                  </a:schemeClr>
                </a:solidFill>
              </a:defRPr>
            </a:lvl1pPr>
            <a:lvl2pPr marL="712730" indent="0">
              <a:buNone/>
              <a:defRPr sz="2806">
                <a:solidFill>
                  <a:schemeClr val="tx1">
                    <a:tint val="75000"/>
                  </a:schemeClr>
                </a:solidFill>
              </a:defRPr>
            </a:lvl2pPr>
            <a:lvl3pPr marL="1425461" indent="0">
              <a:buNone/>
              <a:defRPr sz="2494">
                <a:solidFill>
                  <a:schemeClr val="tx1">
                    <a:tint val="75000"/>
                  </a:schemeClr>
                </a:solidFill>
              </a:defRPr>
            </a:lvl3pPr>
            <a:lvl4pPr marL="2138189" indent="0">
              <a:buNone/>
              <a:defRPr sz="2183">
                <a:solidFill>
                  <a:schemeClr val="tx1">
                    <a:tint val="75000"/>
                  </a:schemeClr>
                </a:solidFill>
              </a:defRPr>
            </a:lvl4pPr>
            <a:lvl5pPr marL="2850920" indent="0">
              <a:buNone/>
              <a:defRPr sz="2183">
                <a:solidFill>
                  <a:schemeClr val="tx1">
                    <a:tint val="75000"/>
                  </a:schemeClr>
                </a:solidFill>
              </a:defRPr>
            </a:lvl5pPr>
            <a:lvl6pPr marL="3563650" indent="0">
              <a:buNone/>
              <a:defRPr sz="2183">
                <a:solidFill>
                  <a:schemeClr val="tx1">
                    <a:tint val="75000"/>
                  </a:schemeClr>
                </a:solidFill>
              </a:defRPr>
            </a:lvl6pPr>
            <a:lvl7pPr marL="4276380" indent="0">
              <a:buNone/>
              <a:defRPr sz="2183">
                <a:solidFill>
                  <a:schemeClr val="tx1">
                    <a:tint val="75000"/>
                  </a:schemeClr>
                </a:solidFill>
              </a:defRPr>
            </a:lvl7pPr>
            <a:lvl8pPr marL="4989110" indent="0">
              <a:buNone/>
              <a:defRPr sz="2183">
                <a:solidFill>
                  <a:schemeClr val="tx1">
                    <a:tint val="75000"/>
                  </a:schemeClr>
                </a:solidFill>
              </a:defRPr>
            </a:lvl8pPr>
            <a:lvl9pPr marL="5701839" indent="0">
              <a:buNone/>
              <a:defRPr sz="2183">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4884454-A5DA-42D6-84A9-A6C3EE4C6F63}" type="datetime1">
              <a:rPr kumimoji="1" lang="ja-JP" altLang="en-US" smtClean="0"/>
              <a:t>2020/6/25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7984" y="2494759"/>
            <a:ext cx="3338856" cy="7056102"/>
          </a:xfrm>
        </p:spPr>
        <p:txBody>
          <a:bodyPr/>
          <a:lstStyle>
            <a:lvl1pPr>
              <a:defRPr sz="4365"/>
            </a:lvl1pPr>
            <a:lvl2pPr>
              <a:defRPr sz="3742"/>
            </a:lvl2pPr>
            <a:lvl3pPr>
              <a:defRPr sz="3118"/>
            </a:lvl3pPr>
            <a:lvl4pPr>
              <a:defRPr sz="2806"/>
            </a:lvl4pPr>
            <a:lvl5pPr>
              <a:defRPr sz="2806"/>
            </a:lvl5pPr>
            <a:lvl6pPr>
              <a:defRPr sz="2806"/>
            </a:lvl6pPr>
            <a:lvl7pPr>
              <a:defRPr sz="2806"/>
            </a:lvl7pPr>
            <a:lvl8pPr>
              <a:defRPr sz="2806"/>
            </a:lvl8pPr>
            <a:lvl9pPr>
              <a:defRPr sz="280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842835" y="2494759"/>
            <a:ext cx="3338856" cy="7056102"/>
          </a:xfrm>
        </p:spPr>
        <p:txBody>
          <a:bodyPr/>
          <a:lstStyle>
            <a:lvl1pPr>
              <a:defRPr sz="4365"/>
            </a:lvl1pPr>
            <a:lvl2pPr>
              <a:defRPr sz="3742"/>
            </a:lvl2pPr>
            <a:lvl3pPr>
              <a:defRPr sz="3118"/>
            </a:lvl3pPr>
            <a:lvl4pPr>
              <a:defRPr sz="2806"/>
            </a:lvl4pPr>
            <a:lvl5pPr>
              <a:defRPr sz="2806"/>
            </a:lvl5pPr>
            <a:lvl6pPr>
              <a:defRPr sz="2806"/>
            </a:lvl6pPr>
            <a:lvl7pPr>
              <a:defRPr sz="2806"/>
            </a:lvl7pPr>
            <a:lvl8pPr>
              <a:defRPr sz="2806"/>
            </a:lvl8pPr>
            <a:lvl9pPr>
              <a:defRPr sz="280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BFD5D92-C3A0-4AF3-8AFF-6641EE9D2C36}" type="datetime1">
              <a:rPr kumimoji="1" lang="ja-JP" altLang="en-US" smtClean="0"/>
              <a:t>2020/6/25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-1-</a:t>
            </a:r>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7984" y="2393284"/>
            <a:ext cx="3340169" cy="997407"/>
          </a:xfrm>
        </p:spPr>
        <p:txBody>
          <a:bodyPr anchor="b"/>
          <a:lstStyle>
            <a:lvl1pPr marL="0" indent="0">
              <a:buNone/>
              <a:defRPr sz="3742" b="1"/>
            </a:lvl1pPr>
            <a:lvl2pPr marL="712730" indent="0">
              <a:buNone/>
              <a:defRPr sz="3118" b="1"/>
            </a:lvl2pPr>
            <a:lvl3pPr marL="1425461" indent="0">
              <a:buNone/>
              <a:defRPr sz="2806" b="1"/>
            </a:lvl3pPr>
            <a:lvl4pPr marL="2138189" indent="0">
              <a:buNone/>
              <a:defRPr sz="2494" b="1"/>
            </a:lvl4pPr>
            <a:lvl5pPr marL="2850920" indent="0">
              <a:buNone/>
              <a:defRPr sz="2494" b="1"/>
            </a:lvl5pPr>
            <a:lvl6pPr marL="3563650" indent="0">
              <a:buNone/>
              <a:defRPr sz="2494" b="1"/>
            </a:lvl6pPr>
            <a:lvl7pPr marL="4276380" indent="0">
              <a:buNone/>
              <a:defRPr sz="2494" b="1"/>
            </a:lvl7pPr>
            <a:lvl8pPr marL="4989110" indent="0">
              <a:buNone/>
              <a:defRPr sz="2494" b="1"/>
            </a:lvl8pPr>
            <a:lvl9pPr marL="5701839" indent="0">
              <a:buNone/>
              <a:defRPr sz="2494"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7984" y="3390691"/>
            <a:ext cx="3340169" cy="6160168"/>
          </a:xfrm>
        </p:spPr>
        <p:txBody>
          <a:bodyPr/>
          <a:lstStyle>
            <a:lvl1pPr>
              <a:defRPr sz="3742"/>
            </a:lvl1pPr>
            <a:lvl2pPr>
              <a:defRPr sz="3118"/>
            </a:lvl2pPr>
            <a:lvl3pPr>
              <a:defRPr sz="2806"/>
            </a:lvl3pPr>
            <a:lvl4pPr>
              <a:defRPr sz="2494"/>
            </a:lvl4pPr>
            <a:lvl5pPr>
              <a:defRPr sz="2494"/>
            </a:lvl5pPr>
            <a:lvl6pPr>
              <a:defRPr sz="2494"/>
            </a:lvl6pPr>
            <a:lvl7pPr>
              <a:defRPr sz="2494"/>
            </a:lvl7pPr>
            <a:lvl8pPr>
              <a:defRPr sz="2494"/>
            </a:lvl8pPr>
            <a:lvl9pPr>
              <a:defRPr sz="249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0212" y="2393284"/>
            <a:ext cx="3341481" cy="997407"/>
          </a:xfrm>
        </p:spPr>
        <p:txBody>
          <a:bodyPr anchor="b"/>
          <a:lstStyle>
            <a:lvl1pPr marL="0" indent="0">
              <a:buNone/>
              <a:defRPr sz="3742" b="1"/>
            </a:lvl1pPr>
            <a:lvl2pPr marL="712730" indent="0">
              <a:buNone/>
              <a:defRPr sz="3118" b="1"/>
            </a:lvl2pPr>
            <a:lvl3pPr marL="1425461" indent="0">
              <a:buNone/>
              <a:defRPr sz="2806" b="1"/>
            </a:lvl3pPr>
            <a:lvl4pPr marL="2138189" indent="0">
              <a:buNone/>
              <a:defRPr sz="2494" b="1"/>
            </a:lvl4pPr>
            <a:lvl5pPr marL="2850920" indent="0">
              <a:buNone/>
              <a:defRPr sz="2494" b="1"/>
            </a:lvl5pPr>
            <a:lvl6pPr marL="3563650" indent="0">
              <a:buNone/>
              <a:defRPr sz="2494" b="1"/>
            </a:lvl6pPr>
            <a:lvl7pPr marL="4276380" indent="0">
              <a:buNone/>
              <a:defRPr sz="2494" b="1"/>
            </a:lvl7pPr>
            <a:lvl8pPr marL="4989110" indent="0">
              <a:buNone/>
              <a:defRPr sz="2494" b="1"/>
            </a:lvl8pPr>
            <a:lvl9pPr marL="5701839" indent="0">
              <a:buNone/>
              <a:defRPr sz="2494"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0212" y="3390691"/>
            <a:ext cx="3341481" cy="6160168"/>
          </a:xfrm>
        </p:spPr>
        <p:txBody>
          <a:bodyPr/>
          <a:lstStyle>
            <a:lvl1pPr>
              <a:defRPr sz="3742"/>
            </a:lvl1pPr>
            <a:lvl2pPr>
              <a:defRPr sz="3118"/>
            </a:lvl2pPr>
            <a:lvl3pPr>
              <a:defRPr sz="2806"/>
            </a:lvl3pPr>
            <a:lvl4pPr>
              <a:defRPr sz="2494"/>
            </a:lvl4pPr>
            <a:lvl5pPr>
              <a:defRPr sz="2494"/>
            </a:lvl5pPr>
            <a:lvl6pPr>
              <a:defRPr sz="2494"/>
            </a:lvl6pPr>
            <a:lvl7pPr>
              <a:defRPr sz="2494"/>
            </a:lvl7pPr>
            <a:lvl8pPr>
              <a:defRPr sz="2494"/>
            </a:lvl8pPr>
            <a:lvl9pPr>
              <a:defRPr sz="249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31F378A-7DCC-494B-A16E-540E26949485}" type="datetime1">
              <a:rPr kumimoji="1" lang="ja-JP" altLang="en-US" smtClean="0"/>
              <a:t>2020/6/25</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-1-</a:t>
            </a:r>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2EE8F34-CD96-404C-B090-BEFD3F486337}" type="datetime1">
              <a:rPr kumimoji="1" lang="ja-JP" altLang="en-US" smtClean="0"/>
              <a:t>2020/6/25</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-1-</a:t>
            </a:r>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354CF0-3BF9-4A4C-BB3D-4C353676DADD}" type="datetime1">
              <a:rPr kumimoji="1" lang="ja-JP" altLang="en-US" smtClean="0"/>
              <a:t>2020/6/25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-1-</a:t>
            </a:r>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7986" y="425693"/>
            <a:ext cx="2487081" cy="1811669"/>
          </a:xfrm>
        </p:spPr>
        <p:txBody>
          <a:bodyPr anchor="b"/>
          <a:lstStyle>
            <a:lvl1pPr algn="l">
              <a:defRPr sz="3118"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5624" y="425693"/>
            <a:ext cx="4226069" cy="912516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7986" y="2237362"/>
            <a:ext cx="2487081" cy="7313498"/>
          </a:xfrm>
        </p:spPr>
        <p:txBody>
          <a:bodyPr/>
          <a:lstStyle>
            <a:lvl1pPr marL="0" indent="0">
              <a:buNone/>
              <a:defRPr sz="2183"/>
            </a:lvl1pPr>
            <a:lvl2pPr marL="712730" indent="0">
              <a:buNone/>
              <a:defRPr sz="1870"/>
            </a:lvl2pPr>
            <a:lvl3pPr marL="1425461" indent="0">
              <a:buNone/>
              <a:defRPr sz="1559"/>
            </a:lvl3pPr>
            <a:lvl4pPr marL="2138189" indent="0">
              <a:buNone/>
              <a:defRPr sz="1403"/>
            </a:lvl4pPr>
            <a:lvl5pPr marL="2850920" indent="0">
              <a:buNone/>
              <a:defRPr sz="1403"/>
            </a:lvl5pPr>
            <a:lvl6pPr marL="3563650" indent="0">
              <a:buNone/>
              <a:defRPr sz="1403"/>
            </a:lvl6pPr>
            <a:lvl7pPr marL="4276380" indent="0">
              <a:buNone/>
              <a:defRPr sz="1403"/>
            </a:lvl7pPr>
            <a:lvl8pPr marL="4989110" indent="0">
              <a:buNone/>
              <a:defRPr sz="1403"/>
            </a:lvl8pPr>
            <a:lvl9pPr marL="5701839" indent="0">
              <a:buNone/>
              <a:defRPr sz="140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69EE06-F168-428B-AAA3-F1BEDC917011}" type="datetime1">
              <a:rPr kumimoji="1" lang="ja-JP" altLang="en-US" smtClean="0"/>
              <a:t>2020/6/25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-1-</a:t>
            </a:r>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1749" y="7484270"/>
            <a:ext cx="4535805" cy="883561"/>
          </a:xfrm>
        </p:spPr>
        <p:txBody>
          <a:bodyPr anchor="b"/>
          <a:lstStyle>
            <a:lvl1pPr algn="l">
              <a:defRPr sz="3118"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1749" y="955333"/>
            <a:ext cx="4535805" cy="6415088"/>
          </a:xfrm>
        </p:spPr>
        <p:txBody>
          <a:bodyPr/>
          <a:lstStyle>
            <a:lvl1pPr marL="0" indent="0">
              <a:buNone/>
              <a:defRPr sz="4989"/>
            </a:lvl1pPr>
            <a:lvl2pPr marL="712730" indent="0">
              <a:buNone/>
              <a:defRPr sz="4365"/>
            </a:lvl2pPr>
            <a:lvl3pPr marL="1425461" indent="0">
              <a:buNone/>
              <a:defRPr sz="3742"/>
            </a:lvl3pPr>
            <a:lvl4pPr marL="2138189" indent="0">
              <a:buNone/>
              <a:defRPr sz="3118"/>
            </a:lvl4pPr>
            <a:lvl5pPr marL="2850920" indent="0">
              <a:buNone/>
              <a:defRPr sz="3118"/>
            </a:lvl5pPr>
            <a:lvl6pPr marL="3563650" indent="0">
              <a:buNone/>
              <a:defRPr sz="3118"/>
            </a:lvl6pPr>
            <a:lvl7pPr marL="4276380" indent="0">
              <a:buNone/>
              <a:defRPr sz="3118"/>
            </a:lvl7pPr>
            <a:lvl8pPr marL="4989110" indent="0">
              <a:buNone/>
              <a:defRPr sz="3118"/>
            </a:lvl8pPr>
            <a:lvl9pPr marL="5701839" indent="0">
              <a:buNone/>
              <a:defRPr sz="3118"/>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481749" y="8367831"/>
            <a:ext cx="4535805" cy="1254802"/>
          </a:xfrm>
        </p:spPr>
        <p:txBody>
          <a:bodyPr/>
          <a:lstStyle>
            <a:lvl1pPr marL="0" indent="0">
              <a:buNone/>
              <a:defRPr sz="2183"/>
            </a:lvl1pPr>
            <a:lvl2pPr marL="712730" indent="0">
              <a:buNone/>
              <a:defRPr sz="1870"/>
            </a:lvl2pPr>
            <a:lvl3pPr marL="1425461" indent="0">
              <a:buNone/>
              <a:defRPr sz="1559"/>
            </a:lvl3pPr>
            <a:lvl4pPr marL="2138189" indent="0">
              <a:buNone/>
              <a:defRPr sz="1403"/>
            </a:lvl4pPr>
            <a:lvl5pPr marL="2850920" indent="0">
              <a:buNone/>
              <a:defRPr sz="1403"/>
            </a:lvl5pPr>
            <a:lvl6pPr marL="3563650" indent="0">
              <a:buNone/>
              <a:defRPr sz="1403"/>
            </a:lvl6pPr>
            <a:lvl7pPr marL="4276380" indent="0">
              <a:buNone/>
              <a:defRPr sz="1403"/>
            </a:lvl7pPr>
            <a:lvl8pPr marL="4989110" indent="0">
              <a:buNone/>
              <a:defRPr sz="1403"/>
            </a:lvl8pPr>
            <a:lvl9pPr marL="5701839" indent="0">
              <a:buNone/>
              <a:defRPr sz="140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ECF0C03-369D-438A-ACFC-972BB66C9A00}" type="datetime1">
              <a:rPr kumimoji="1" lang="ja-JP" altLang="en-US" smtClean="0"/>
              <a:t>2020/6/25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-1-</a:t>
            </a:r>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7984" y="428168"/>
            <a:ext cx="6803708" cy="1781969"/>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7984" y="2494759"/>
            <a:ext cx="6803708" cy="70561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7984" y="9909728"/>
            <a:ext cx="1763924" cy="569239"/>
          </a:xfrm>
          <a:prstGeom prst="rect">
            <a:avLst/>
          </a:prstGeom>
        </p:spPr>
        <p:txBody>
          <a:bodyPr vert="horz" lIns="91440" tIns="45720" rIns="91440" bIns="45720" rtlCol="0" anchor="ctr"/>
          <a:lstStyle>
            <a:lvl1pPr algn="l">
              <a:defRPr sz="1870">
                <a:solidFill>
                  <a:schemeClr val="tx1">
                    <a:tint val="75000"/>
                  </a:schemeClr>
                </a:solidFill>
              </a:defRPr>
            </a:lvl1pPr>
          </a:lstStyle>
          <a:p>
            <a:fld id="{348CE6B4-72BB-4F93-9550-4195D7CCD088}" type="datetime1">
              <a:rPr kumimoji="1" lang="ja-JP" altLang="en-US" smtClean="0"/>
              <a:t>2020/6/25</a:t>
            </a:fld>
            <a:endParaRPr kumimoji="1" lang="ja-JP" altLang="en-US"/>
          </a:p>
        </p:txBody>
      </p:sp>
      <p:sp>
        <p:nvSpPr>
          <p:cNvPr id="5" name="フッター プレースホルダー 4"/>
          <p:cNvSpPr>
            <a:spLocks noGrp="1"/>
          </p:cNvSpPr>
          <p:nvPr>
            <p:ph type="ftr" sz="quarter" idx="3"/>
          </p:nvPr>
        </p:nvSpPr>
        <p:spPr>
          <a:xfrm>
            <a:off x="2582889" y="9909728"/>
            <a:ext cx="2393897" cy="569239"/>
          </a:xfrm>
          <a:prstGeom prst="rect">
            <a:avLst/>
          </a:prstGeom>
        </p:spPr>
        <p:txBody>
          <a:bodyPr vert="horz" lIns="91440" tIns="45720" rIns="91440" bIns="45720" rtlCol="0" anchor="ctr"/>
          <a:lstStyle>
            <a:lvl1pPr algn="ctr">
              <a:defRPr sz="1870">
                <a:solidFill>
                  <a:schemeClr val="tx1">
                    <a:tint val="75000"/>
                  </a:schemeClr>
                </a:solidFill>
              </a:defRPr>
            </a:lvl1pPr>
          </a:lstStyle>
          <a:p>
            <a:r>
              <a:rPr kumimoji="1" lang="en-US" altLang="ja-JP" smtClean="0"/>
              <a:t>-1-</a:t>
            </a:r>
            <a:endParaRPr kumimoji="1" lang="ja-JP" altLang="en-US"/>
          </a:p>
        </p:txBody>
      </p:sp>
      <p:sp>
        <p:nvSpPr>
          <p:cNvPr id="6" name="スライド番号プレースホルダー 5"/>
          <p:cNvSpPr>
            <a:spLocks noGrp="1"/>
          </p:cNvSpPr>
          <p:nvPr>
            <p:ph type="sldNum" sz="quarter" idx="4"/>
          </p:nvPr>
        </p:nvSpPr>
        <p:spPr>
          <a:xfrm>
            <a:off x="5417767" y="9909728"/>
            <a:ext cx="1763924" cy="569239"/>
          </a:xfrm>
          <a:prstGeom prst="rect">
            <a:avLst/>
          </a:prstGeom>
        </p:spPr>
        <p:txBody>
          <a:bodyPr vert="horz" lIns="91440" tIns="45720" rIns="91440" bIns="45720" rtlCol="0" anchor="ctr"/>
          <a:lstStyle>
            <a:lvl1pPr algn="r">
              <a:defRPr sz="187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425461" rtl="0" eaLnBrk="1" latinLnBrk="0" hangingPunct="1">
        <a:spcBef>
          <a:spcPct val="0"/>
        </a:spcBef>
        <a:buNone/>
        <a:defRPr kumimoji="1" sz="6860" kern="1200">
          <a:solidFill>
            <a:schemeClr val="tx1"/>
          </a:solidFill>
          <a:latin typeface="+mj-lt"/>
          <a:ea typeface="+mj-ea"/>
          <a:cs typeface="+mj-cs"/>
        </a:defRPr>
      </a:lvl1pPr>
    </p:titleStyle>
    <p:bodyStyle>
      <a:lvl1pPr marL="534548" indent="-534548" algn="l" defTabSz="1425461" rtl="0" eaLnBrk="1" latinLnBrk="0" hangingPunct="1">
        <a:spcBef>
          <a:spcPct val="20000"/>
        </a:spcBef>
        <a:buFont typeface="Arial" pitchFamily="34" charset="0"/>
        <a:buChar char="•"/>
        <a:defRPr kumimoji="1" sz="4989" kern="1200">
          <a:solidFill>
            <a:schemeClr val="tx1"/>
          </a:solidFill>
          <a:latin typeface="+mn-lt"/>
          <a:ea typeface="+mn-ea"/>
          <a:cs typeface="+mn-cs"/>
        </a:defRPr>
      </a:lvl1pPr>
      <a:lvl2pPr marL="1158186" indent="-445455" algn="l" defTabSz="1425461" rtl="0" eaLnBrk="1" latinLnBrk="0" hangingPunct="1">
        <a:spcBef>
          <a:spcPct val="20000"/>
        </a:spcBef>
        <a:buFont typeface="Arial" pitchFamily="34" charset="0"/>
        <a:buChar char="–"/>
        <a:defRPr kumimoji="1" sz="4365" kern="1200">
          <a:solidFill>
            <a:schemeClr val="tx1"/>
          </a:solidFill>
          <a:latin typeface="+mn-lt"/>
          <a:ea typeface="+mn-ea"/>
          <a:cs typeface="+mn-cs"/>
        </a:defRPr>
      </a:lvl2pPr>
      <a:lvl3pPr marL="1781825" indent="-356364" algn="l" defTabSz="1425461" rtl="0" eaLnBrk="1" latinLnBrk="0" hangingPunct="1">
        <a:spcBef>
          <a:spcPct val="20000"/>
        </a:spcBef>
        <a:buFont typeface="Arial" pitchFamily="34" charset="0"/>
        <a:buChar char="•"/>
        <a:defRPr kumimoji="1" sz="3742" kern="1200">
          <a:solidFill>
            <a:schemeClr val="tx1"/>
          </a:solidFill>
          <a:latin typeface="+mn-lt"/>
          <a:ea typeface="+mn-ea"/>
          <a:cs typeface="+mn-cs"/>
        </a:defRPr>
      </a:lvl3pPr>
      <a:lvl4pPr marL="2494555" indent="-356364" algn="l" defTabSz="1425461" rtl="0" eaLnBrk="1" latinLnBrk="0" hangingPunct="1">
        <a:spcBef>
          <a:spcPct val="20000"/>
        </a:spcBef>
        <a:buFont typeface="Arial" pitchFamily="34" charset="0"/>
        <a:buChar char="–"/>
        <a:defRPr kumimoji="1" sz="3118" kern="1200">
          <a:solidFill>
            <a:schemeClr val="tx1"/>
          </a:solidFill>
          <a:latin typeface="+mn-lt"/>
          <a:ea typeface="+mn-ea"/>
          <a:cs typeface="+mn-cs"/>
        </a:defRPr>
      </a:lvl4pPr>
      <a:lvl5pPr marL="3207285" indent="-356364" algn="l" defTabSz="1425461" rtl="0" eaLnBrk="1" latinLnBrk="0" hangingPunct="1">
        <a:spcBef>
          <a:spcPct val="20000"/>
        </a:spcBef>
        <a:buFont typeface="Arial" pitchFamily="34" charset="0"/>
        <a:buChar char="»"/>
        <a:defRPr kumimoji="1" sz="3118" kern="1200">
          <a:solidFill>
            <a:schemeClr val="tx1"/>
          </a:solidFill>
          <a:latin typeface="+mn-lt"/>
          <a:ea typeface="+mn-ea"/>
          <a:cs typeface="+mn-cs"/>
        </a:defRPr>
      </a:lvl5pPr>
      <a:lvl6pPr marL="3920014" indent="-356364" algn="l" defTabSz="1425461" rtl="0" eaLnBrk="1" latinLnBrk="0" hangingPunct="1">
        <a:spcBef>
          <a:spcPct val="20000"/>
        </a:spcBef>
        <a:buFont typeface="Arial" pitchFamily="34" charset="0"/>
        <a:buChar char="•"/>
        <a:defRPr kumimoji="1" sz="3118" kern="1200">
          <a:solidFill>
            <a:schemeClr val="tx1"/>
          </a:solidFill>
          <a:latin typeface="+mn-lt"/>
          <a:ea typeface="+mn-ea"/>
          <a:cs typeface="+mn-cs"/>
        </a:defRPr>
      </a:lvl6pPr>
      <a:lvl7pPr marL="4632745" indent="-356364" algn="l" defTabSz="1425461" rtl="0" eaLnBrk="1" latinLnBrk="0" hangingPunct="1">
        <a:spcBef>
          <a:spcPct val="20000"/>
        </a:spcBef>
        <a:buFont typeface="Arial" pitchFamily="34" charset="0"/>
        <a:buChar char="•"/>
        <a:defRPr kumimoji="1" sz="3118" kern="1200">
          <a:solidFill>
            <a:schemeClr val="tx1"/>
          </a:solidFill>
          <a:latin typeface="+mn-lt"/>
          <a:ea typeface="+mn-ea"/>
          <a:cs typeface="+mn-cs"/>
        </a:defRPr>
      </a:lvl7pPr>
      <a:lvl8pPr marL="5345475" indent="-356364" algn="l" defTabSz="1425461" rtl="0" eaLnBrk="1" latinLnBrk="0" hangingPunct="1">
        <a:spcBef>
          <a:spcPct val="20000"/>
        </a:spcBef>
        <a:buFont typeface="Arial" pitchFamily="34" charset="0"/>
        <a:buChar char="•"/>
        <a:defRPr kumimoji="1" sz="3118" kern="1200">
          <a:solidFill>
            <a:schemeClr val="tx1"/>
          </a:solidFill>
          <a:latin typeface="+mn-lt"/>
          <a:ea typeface="+mn-ea"/>
          <a:cs typeface="+mn-cs"/>
        </a:defRPr>
      </a:lvl8pPr>
      <a:lvl9pPr marL="6058204" indent="-356364" algn="l" defTabSz="1425461" rtl="0" eaLnBrk="1" latinLnBrk="0" hangingPunct="1">
        <a:spcBef>
          <a:spcPct val="20000"/>
        </a:spcBef>
        <a:buFont typeface="Arial" pitchFamily="34" charset="0"/>
        <a:buChar char="•"/>
        <a:defRPr kumimoji="1" sz="3118" kern="1200">
          <a:solidFill>
            <a:schemeClr val="tx1"/>
          </a:solidFill>
          <a:latin typeface="+mn-lt"/>
          <a:ea typeface="+mn-ea"/>
          <a:cs typeface="+mn-cs"/>
        </a:defRPr>
      </a:lvl9pPr>
    </p:bodyStyle>
    <p:otherStyle>
      <a:defPPr>
        <a:defRPr lang="ja-JP"/>
      </a:defPPr>
      <a:lvl1pPr marL="0" algn="l" defTabSz="1425461" rtl="0" eaLnBrk="1" latinLnBrk="0" hangingPunct="1">
        <a:defRPr kumimoji="1" sz="2806" kern="1200">
          <a:solidFill>
            <a:schemeClr val="tx1"/>
          </a:solidFill>
          <a:latin typeface="+mn-lt"/>
          <a:ea typeface="+mn-ea"/>
          <a:cs typeface="+mn-cs"/>
        </a:defRPr>
      </a:lvl1pPr>
      <a:lvl2pPr marL="712730" algn="l" defTabSz="1425461" rtl="0" eaLnBrk="1" latinLnBrk="0" hangingPunct="1">
        <a:defRPr kumimoji="1" sz="2806" kern="1200">
          <a:solidFill>
            <a:schemeClr val="tx1"/>
          </a:solidFill>
          <a:latin typeface="+mn-lt"/>
          <a:ea typeface="+mn-ea"/>
          <a:cs typeface="+mn-cs"/>
        </a:defRPr>
      </a:lvl2pPr>
      <a:lvl3pPr marL="1425461" algn="l" defTabSz="1425461" rtl="0" eaLnBrk="1" latinLnBrk="0" hangingPunct="1">
        <a:defRPr kumimoji="1" sz="2806" kern="1200">
          <a:solidFill>
            <a:schemeClr val="tx1"/>
          </a:solidFill>
          <a:latin typeface="+mn-lt"/>
          <a:ea typeface="+mn-ea"/>
          <a:cs typeface="+mn-cs"/>
        </a:defRPr>
      </a:lvl3pPr>
      <a:lvl4pPr marL="2138189" algn="l" defTabSz="1425461" rtl="0" eaLnBrk="1" latinLnBrk="0" hangingPunct="1">
        <a:defRPr kumimoji="1" sz="2806" kern="1200">
          <a:solidFill>
            <a:schemeClr val="tx1"/>
          </a:solidFill>
          <a:latin typeface="+mn-lt"/>
          <a:ea typeface="+mn-ea"/>
          <a:cs typeface="+mn-cs"/>
        </a:defRPr>
      </a:lvl4pPr>
      <a:lvl5pPr marL="2850920" algn="l" defTabSz="1425461" rtl="0" eaLnBrk="1" latinLnBrk="0" hangingPunct="1">
        <a:defRPr kumimoji="1" sz="2806" kern="1200">
          <a:solidFill>
            <a:schemeClr val="tx1"/>
          </a:solidFill>
          <a:latin typeface="+mn-lt"/>
          <a:ea typeface="+mn-ea"/>
          <a:cs typeface="+mn-cs"/>
        </a:defRPr>
      </a:lvl5pPr>
      <a:lvl6pPr marL="3563650" algn="l" defTabSz="1425461" rtl="0" eaLnBrk="1" latinLnBrk="0" hangingPunct="1">
        <a:defRPr kumimoji="1" sz="2806" kern="1200">
          <a:solidFill>
            <a:schemeClr val="tx1"/>
          </a:solidFill>
          <a:latin typeface="+mn-lt"/>
          <a:ea typeface="+mn-ea"/>
          <a:cs typeface="+mn-cs"/>
        </a:defRPr>
      </a:lvl6pPr>
      <a:lvl7pPr marL="4276380" algn="l" defTabSz="1425461" rtl="0" eaLnBrk="1" latinLnBrk="0" hangingPunct="1">
        <a:defRPr kumimoji="1" sz="2806" kern="1200">
          <a:solidFill>
            <a:schemeClr val="tx1"/>
          </a:solidFill>
          <a:latin typeface="+mn-lt"/>
          <a:ea typeface="+mn-ea"/>
          <a:cs typeface="+mn-cs"/>
        </a:defRPr>
      </a:lvl7pPr>
      <a:lvl8pPr marL="4989110" algn="l" defTabSz="1425461" rtl="0" eaLnBrk="1" latinLnBrk="0" hangingPunct="1">
        <a:defRPr kumimoji="1" sz="2806" kern="1200">
          <a:solidFill>
            <a:schemeClr val="tx1"/>
          </a:solidFill>
          <a:latin typeface="+mn-lt"/>
          <a:ea typeface="+mn-ea"/>
          <a:cs typeface="+mn-cs"/>
        </a:defRPr>
      </a:lvl8pPr>
      <a:lvl9pPr marL="5701839" algn="l" defTabSz="1425461"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hyperlink" Target="https://shigoto.mhlw.go.jp/User/" TargetMode="External"/><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22524" y="4339238"/>
            <a:ext cx="6250317" cy="5383649"/>
          </a:xfrm>
          <a:prstGeom prst="rect">
            <a:avLst/>
          </a:prstGeom>
          <a:solidFill>
            <a:schemeClr val="bg1"/>
          </a:solidFill>
          <a:ln w="317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t" anchorCtr="0" forceAA="0" compatLnSpc="1">
            <a:prstTxWarp prst="textNoShape">
              <a:avLst/>
            </a:prstTxWarp>
            <a:noAutofit/>
          </a:bodyPr>
          <a:lstStyle/>
          <a:p>
            <a:r>
              <a:rPr lang="ja-JP" altLang="en-US" sz="2105" dirty="0">
                <a:solidFill>
                  <a:schemeClr val="tx1"/>
                </a:solidFill>
              </a:rPr>
              <a:t>　</a:t>
            </a:r>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11" dirty="0">
                <a:solidFill>
                  <a:schemeClr val="tx1"/>
                </a:solidFill>
                <a:latin typeface="HG丸ｺﾞｼｯｸM-PRO" panose="020F0600000000000000" pitchFamily="50" charset="-128"/>
                <a:ea typeface="HG丸ｺﾞｼｯｸM-PRO" panose="020F0600000000000000" pitchFamily="50" charset="-128"/>
              </a:rPr>
              <a:t>　卒業後、就職を希望している皆さんは、これから、社会人としてのスタートにむけて、自分に合った就職先を探していくことになります。</a:t>
            </a:r>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11" dirty="0">
                <a:solidFill>
                  <a:schemeClr val="tx1"/>
                </a:solidFill>
                <a:latin typeface="HG丸ｺﾞｼｯｸM-PRO" panose="020F0600000000000000" pitchFamily="50" charset="-128"/>
                <a:ea typeface="HG丸ｺﾞｼｯｸM-PRO" panose="020F0600000000000000" pitchFamily="50" charset="-128"/>
              </a:rPr>
              <a:t>その際に見るのが、会社や仕事の情報、労働</a:t>
            </a:r>
            <a:r>
              <a:rPr lang="ja-JP" altLang="en-US" sz="1511" dirty="0" smtClean="0">
                <a:solidFill>
                  <a:schemeClr val="tx1"/>
                </a:solidFill>
                <a:latin typeface="HG丸ｺﾞｼｯｸM-PRO" panose="020F0600000000000000" pitchFamily="50" charset="-128"/>
                <a:ea typeface="HG丸ｺﾞｼｯｸM-PRO" panose="020F0600000000000000" pitchFamily="50" charset="-128"/>
              </a:rPr>
              <a:t>条件などが書かれた</a:t>
            </a:r>
            <a:r>
              <a:rPr lang="ja-JP" altLang="en-US" sz="1511" dirty="0">
                <a:solidFill>
                  <a:schemeClr val="tx1"/>
                </a:solidFill>
                <a:latin typeface="HG丸ｺﾞｼｯｸM-PRO" panose="020F0600000000000000" pitchFamily="50" charset="-128"/>
                <a:ea typeface="HG丸ｺﾞｼｯｸM-PRO" panose="020F0600000000000000" pitchFamily="50" charset="-128"/>
              </a:rPr>
              <a:t>「求人票」です。</a:t>
            </a:r>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11" dirty="0">
                <a:solidFill>
                  <a:schemeClr val="tx1"/>
                </a:solidFill>
                <a:latin typeface="HG丸ｺﾞｼｯｸM-PRO" panose="020F0600000000000000" pitchFamily="50" charset="-128"/>
                <a:ea typeface="HG丸ｺﾞｼｯｸM-PRO" panose="020F0600000000000000" pitchFamily="50" charset="-128"/>
              </a:rPr>
              <a:t>　たくさんの求人票の中から、自分の</a:t>
            </a:r>
            <a:r>
              <a:rPr lang="ja-JP" altLang="en-US" sz="1511" dirty="0" smtClean="0">
                <a:solidFill>
                  <a:schemeClr val="tx1"/>
                </a:solidFill>
                <a:latin typeface="HG丸ｺﾞｼｯｸM-PRO" panose="020F0600000000000000" pitchFamily="50" charset="-128"/>
                <a:ea typeface="HG丸ｺﾞｼｯｸM-PRO" panose="020F0600000000000000" pitchFamily="50" charset="-128"/>
              </a:rPr>
              <a:t>応募する会社を選ぶため</a:t>
            </a:r>
            <a:r>
              <a:rPr lang="ja-JP" altLang="en-US" sz="1511" dirty="0">
                <a:solidFill>
                  <a:schemeClr val="tx1"/>
                </a:solidFill>
                <a:latin typeface="HG丸ｺﾞｼｯｸM-PRO" panose="020F0600000000000000" pitchFamily="50" charset="-128"/>
                <a:ea typeface="HG丸ｺﾞｼｯｸM-PRO" panose="020F0600000000000000" pitchFamily="50" charset="-128"/>
              </a:rPr>
              <a:t>には、求人票に記載された項目を良く見て、内容を理解して、会社の情報と自分の希望を整理することが重要になります。</a:t>
            </a:r>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11" dirty="0">
                <a:solidFill>
                  <a:schemeClr val="tx1"/>
                </a:solidFill>
                <a:latin typeface="HG丸ｺﾞｼｯｸM-PRO" panose="020F0600000000000000" pitchFamily="50" charset="-128"/>
                <a:ea typeface="HG丸ｺﾞｼｯｸM-PRO" panose="020F0600000000000000" pitchFamily="50" charset="-128"/>
              </a:rPr>
              <a:t>　このリーフレットでは、求人票の項目を説明しているリーフレット「求人票（高卒）の見方のポイント」と合わせて、注目して欲しい項目をピックアップして説明しています。</a:t>
            </a:r>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11" dirty="0">
                <a:solidFill>
                  <a:schemeClr val="tx1"/>
                </a:solidFill>
                <a:latin typeface="HG丸ｺﾞｼｯｸM-PRO" panose="020F0600000000000000" pitchFamily="50" charset="-128"/>
                <a:ea typeface="HG丸ｺﾞｼｯｸM-PRO" panose="020F0600000000000000" pitchFamily="50" charset="-128"/>
              </a:rPr>
              <a:t>　求人票（高卒）の見方のポイントは、高卒就職情報</a:t>
            </a:r>
            <a:r>
              <a:rPr lang="en-US" altLang="ja-JP" sz="1511" dirty="0">
                <a:solidFill>
                  <a:schemeClr val="tx1"/>
                </a:solidFill>
                <a:latin typeface="HG丸ｺﾞｼｯｸM-PRO" panose="020F0600000000000000" pitchFamily="50" charset="-128"/>
                <a:ea typeface="HG丸ｺﾞｼｯｸM-PRO" panose="020F0600000000000000" pitchFamily="50" charset="-128"/>
              </a:rPr>
              <a:t>WEB</a:t>
            </a:r>
            <a:r>
              <a:rPr lang="ja-JP" altLang="en-US" sz="1511" dirty="0">
                <a:solidFill>
                  <a:schemeClr val="tx1"/>
                </a:solidFill>
                <a:latin typeface="HG丸ｺﾞｼｯｸM-PRO" panose="020F0600000000000000" pitchFamily="50" charset="-128"/>
                <a:ea typeface="HG丸ｺﾞｼｯｸM-PRO" panose="020F0600000000000000" pitchFamily="50" charset="-128"/>
              </a:rPr>
              <a:t>提供サービスからダウンロードすることができます。</a:t>
            </a:r>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11" dirty="0">
                <a:solidFill>
                  <a:schemeClr val="tx1"/>
                </a:solidFill>
                <a:latin typeface="HG丸ｺﾞｼｯｸM-PRO" panose="020F0600000000000000" pitchFamily="50" charset="-128"/>
                <a:ea typeface="HG丸ｺﾞｼｯｸM-PRO" panose="020F0600000000000000" pitchFamily="50" charset="-128"/>
              </a:rPr>
              <a:t>　（</a:t>
            </a:r>
            <a:r>
              <a:rPr lang="en-US" altLang="ja-JP" sz="1295" dirty="0">
                <a:solidFill>
                  <a:schemeClr val="tx1"/>
                </a:solidFill>
                <a:latin typeface="HG丸ｺﾞｼｯｸM-PRO" panose="020F0600000000000000" pitchFamily="50" charset="-128"/>
                <a:ea typeface="HG丸ｺﾞｼｯｸM-PRO" panose="020F0600000000000000" pitchFamily="50" charset="-128"/>
              </a:rPr>
              <a:t>https://koukou.gakusei.hellowork.mhlw.go.jp/</a:t>
            </a:r>
            <a:r>
              <a:rPr lang="ja-JP" altLang="en-US" sz="1511" dirty="0">
                <a:solidFill>
                  <a:schemeClr val="tx1"/>
                </a:solidFill>
                <a:latin typeface="HG丸ｺﾞｼｯｸM-PRO" panose="020F0600000000000000" pitchFamily="50" charset="-128"/>
                <a:ea typeface="HG丸ｺﾞｼｯｸM-PRO" panose="020F0600000000000000" pitchFamily="50" charset="-128"/>
              </a:rPr>
              <a:t>）</a:t>
            </a:r>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756"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11" dirty="0">
                <a:solidFill>
                  <a:schemeClr val="tx1"/>
                </a:solidFill>
                <a:latin typeface="HG丸ｺﾞｼｯｸM-PRO" panose="020F0600000000000000" pitchFamily="50" charset="-128"/>
                <a:ea typeface="HG丸ｺﾞｼｯｸM-PRO" panose="020F0600000000000000" pitchFamily="50" charset="-128"/>
              </a:rPr>
              <a:t>　求人票の内容から、自分が働いている姿をイメージして、わからないことは調べたり、学校の進路指導担当の先生やハローワークの担当者に聞くなど確認して、応募の準備をしていきましょう！</a:t>
            </a:r>
            <a:endParaRPr lang="en-US" altLang="ja-JP" sz="1511" dirty="0">
              <a:solidFill>
                <a:schemeClr val="tx1"/>
              </a:solidFill>
              <a:latin typeface="HG丸ｺﾞｼｯｸM-PRO" panose="020F0600000000000000" pitchFamily="50" charset="-128"/>
              <a:ea typeface="HG丸ｺﾞｼｯｸM-PRO" panose="020F0600000000000000" pitchFamily="50" charset="-128"/>
            </a:endParaRPr>
          </a:p>
          <a:p>
            <a:endParaRPr lang="ja-JP" altLang="en-US" sz="1511"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対角する 2 つの角を丸めた四角形 6"/>
          <p:cNvSpPr/>
          <p:nvPr/>
        </p:nvSpPr>
        <p:spPr>
          <a:xfrm>
            <a:off x="774497" y="609476"/>
            <a:ext cx="6146371" cy="2720206"/>
          </a:xfrm>
          <a:prstGeom prst="round2DiagRect">
            <a:avLst/>
          </a:prstGeom>
          <a:solidFill>
            <a:srgbClr val="C9EA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r>
              <a:rPr lang="ja-JP" altLang="en-US" sz="3022" b="1" dirty="0">
                <a:solidFill>
                  <a:schemeClr val="tx2">
                    <a:lumMod val="75000"/>
                  </a:schemeClr>
                </a:solidFill>
                <a:latin typeface="HGP創英角ｺﾞｼｯｸUB" panose="020B0900000000000000" pitchFamily="50" charset="-128"/>
                <a:ea typeface="HGP創英角ｺﾞｼｯｸUB" panose="020B0900000000000000" pitchFamily="50" charset="-128"/>
              </a:rPr>
              <a:t> </a:t>
            </a:r>
            <a:r>
              <a:rPr lang="ja-JP" altLang="en-US" sz="3670" b="1" dirty="0">
                <a:solidFill>
                  <a:schemeClr val="tx2">
                    <a:lumMod val="75000"/>
                  </a:schemeClr>
                </a:solidFill>
                <a:latin typeface="HGP創英角ｺﾞｼｯｸUB" panose="020B0900000000000000" pitchFamily="50" charset="-128"/>
                <a:ea typeface="HGP創英角ｺﾞｼｯｸUB" panose="020B0900000000000000" pitchFamily="50" charset="-128"/>
              </a:rPr>
              <a:t>～　会社選びのポイント　～</a:t>
            </a:r>
            <a:endParaRPr lang="en-US" altLang="ja-JP" sz="367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endParaRPr lang="en-US" altLang="ja-JP" sz="240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r>
              <a:rPr lang="ja-JP" altLang="en-US" sz="2590" b="1" dirty="0">
                <a:solidFill>
                  <a:schemeClr val="tx2">
                    <a:lumMod val="75000"/>
                  </a:schemeClr>
                </a:solidFill>
                <a:latin typeface="+mn-ea"/>
              </a:rPr>
              <a:t>まず、求人票をみて</a:t>
            </a:r>
            <a:r>
              <a:rPr lang="ja-JP" altLang="en-US" sz="2590" b="1" dirty="0" smtClean="0">
                <a:solidFill>
                  <a:schemeClr val="tx2">
                    <a:lumMod val="75000"/>
                  </a:schemeClr>
                </a:solidFill>
                <a:latin typeface="+mn-ea"/>
              </a:rPr>
              <a:t>、</a:t>
            </a:r>
            <a:endParaRPr lang="en-US" altLang="ja-JP" sz="2590" b="1" dirty="0" smtClean="0">
              <a:solidFill>
                <a:schemeClr val="tx2">
                  <a:lumMod val="75000"/>
                </a:schemeClr>
              </a:solidFill>
              <a:latin typeface="+mn-ea"/>
            </a:endParaRPr>
          </a:p>
          <a:p>
            <a:r>
              <a:rPr lang="ja-JP" altLang="en-US" sz="2590" b="1" dirty="0" smtClean="0">
                <a:solidFill>
                  <a:schemeClr val="tx2">
                    <a:lumMod val="75000"/>
                  </a:schemeClr>
                </a:solidFill>
                <a:latin typeface="+mn-ea"/>
              </a:rPr>
              <a:t>よく</a:t>
            </a:r>
            <a:r>
              <a:rPr lang="ja-JP" altLang="en-US" sz="2590" b="1" dirty="0">
                <a:solidFill>
                  <a:schemeClr val="tx2">
                    <a:lumMod val="75000"/>
                  </a:schemeClr>
                </a:solidFill>
                <a:latin typeface="+mn-ea"/>
              </a:rPr>
              <a:t>会社を</a:t>
            </a:r>
            <a:r>
              <a:rPr lang="ja-JP" altLang="en-US" sz="2590" b="1" dirty="0" smtClean="0">
                <a:solidFill>
                  <a:schemeClr val="tx2">
                    <a:lumMod val="75000"/>
                  </a:schemeClr>
                </a:solidFill>
                <a:latin typeface="+mn-ea"/>
              </a:rPr>
              <a:t>知るところ</a:t>
            </a:r>
            <a:r>
              <a:rPr lang="ja-JP" altLang="en-US" sz="2590" b="1" dirty="0">
                <a:solidFill>
                  <a:schemeClr val="tx2">
                    <a:lumMod val="75000"/>
                  </a:schemeClr>
                </a:solidFill>
                <a:latin typeface="+mn-ea"/>
              </a:rPr>
              <a:t>から始めましょう！ </a:t>
            </a:r>
            <a:endParaRPr lang="en-US" altLang="ja-JP" sz="2590" b="1" dirty="0">
              <a:solidFill>
                <a:schemeClr val="tx2">
                  <a:lumMod val="75000"/>
                </a:schemeClr>
              </a:solidFill>
              <a:latin typeface="+mn-ea"/>
            </a:endParaRPr>
          </a:p>
        </p:txBody>
      </p:sp>
      <p:sp>
        <p:nvSpPr>
          <p:cNvPr id="15" name="Text Box 42"/>
          <p:cNvSpPr txBox="1">
            <a:spLocks noChangeArrowheads="1"/>
          </p:cNvSpPr>
          <p:nvPr/>
        </p:nvSpPr>
        <p:spPr bwMode="auto">
          <a:xfrm>
            <a:off x="265449" y="9887772"/>
            <a:ext cx="7296997" cy="380104"/>
          </a:xfrm>
          <a:prstGeom prst="rect">
            <a:avLst/>
          </a:prstGeom>
          <a:noFill/>
          <a:ln w="9525">
            <a:noFill/>
            <a:miter lim="800000"/>
            <a:headEnd/>
            <a:tailEnd/>
          </a:ln>
        </p:spPr>
        <p:txBody>
          <a:bodyPr lIns="42094" rIns="42094">
            <a:spAutoFit/>
          </a:bodyPr>
          <a:lstStyle>
            <a:defPPr>
              <a:defRPr lang="ja-JP"/>
            </a:defPPr>
            <a:lvl1pPr marL="0" algn="l" defTabSz="1279914" rtl="0" eaLnBrk="1" latinLnBrk="0" hangingPunct="1">
              <a:defRPr kumimoji="1" sz="2500" kern="1200">
                <a:solidFill>
                  <a:schemeClr val="tx1"/>
                </a:solidFill>
                <a:latin typeface="+mn-lt"/>
                <a:ea typeface="+mn-ea"/>
                <a:cs typeface="+mn-cs"/>
              </a:defRPr>
            </a:lvl1pPr>
            <a:lvl2pPr marL="639958" algn="l" defTabSz="1279914" rtl="0" eaLnBrk="1" latinLnBrk="0" hangingPunct="1">
              <a:defRPr kumimoji="1" sz="2500" kern="1200">
                <a:solidFill>
                  <a:schemeClr val="tx1"/>
                </a:solidFill>
                <a:latin typeface="+mn-lt"/>
                <a:ea typeface="+mn-ea"/>
                <a:cs typeface="+mn-cs"/>
              </a:defRPr>
            </a:lvl2pPr>
            <a:lvl3pPr marL="1279914" algn="l" defTabSz="1279914" rtl="0" eaLnBrk="1" latinLnBrk="0" hangingPunct="1">
              <a:defRPr kumimoji="1" sz="2500" kern="1200">
                <a:solidFill>
                  <a:schemeClr val="tx1"/>
                </a:solidFill>
                <a:latin typeface="+mn-lt"/>
                <a:ea typeface="+mn-ea"/>
                <a:cs typeface="+mn-cs"/>
              </a:defRPr>
            </a:lvl3pPr>
            <a:lvl4pPr marL="1919872" algn="l" defTabSz="1279914" rtl="0" eaLnBrk="1" latinLnBrk="0" hangingPunct="1">
              <a:defRPr kumimoji="1" sz="2500" kern="1200">
                <a:solidFill>
                  <a:schemeClr val="tx1"/>
                </a:solidFill>
                <a:latin typeface="+mn-lt"/>
                <a:ea typeface="+mn-ea"/>
                <a:cs typeface="+mn-cs"/>
              </a:defRPr>
            </a:lvl4pPr>
            <a:lvl5pPr marL="2559830" algn="l" defTabSz="1279914" rtl="0" eaLnBrk="1" latinLnBrk="0" hangingPunct="1">
              <a:defRPr kumimoji="1" sz="2500" kern="1200">
                <a:solidFill>
                  <a:schemeClr val="tx1"/>
                </a:solidFill>
                <a:latin typeface="+mn-lt"/>
                <a:ea typeface="+mn-ea"/>
                <a:cs typeface="+mn-cs"/>
              </a:defRPr>
            </a:lvl5pPr>
            <a:lvl6pPr marL="3199788" algn="l" defTabSz="1279914" rtl="0" eaLnBrk="1" latinLnBrk="0" hangingPunct="1">
              <a:defRPr kumimoji="1" sz="2500" kern="1200">
                <a:solidFill>
                  <a:schemeClr val="tx1"/>
                </a:solidFill>
                <a:latin typeface="+mn-lt"/>
                <a:ea typeface="+mn-ea"/>
                <a:cs typeface="+mn-cs"/>
              </a:defRPr>
            </a:lvl6pPr>
            <a:lvl7pPr marL="3839745" algn="l" defTabSz="1279914" rtl="0" eaLnBrk="1" latinLnBrk="0" hangingPunct="1">
              <a:defRPr kumimoji="1" sz="2500" kern="1200">
                <a:solidFill>
                  <a:schemeClr val="tx1"/>
                </a:solidFill>
                <a:latin typeface="+mn-lt"/>
                <a:ea typeface="+mn-ea"/>
                <a:cs typeface="+mn-cs"/>
              </a:defRPr>
            </a:lvl7pPr>
            <a:lvl8pPr marL="4479703" algn="l" defTabSz="1279914" rtl="0" eaLnBrk="1" latinLnBrk="0" hangingPunct="1">
              <a:defRPr kumimoji="1" sz="2500" kern="1200">
                <a:solidFill>
                  <a:schemeClr val="tx1"/>
                </a:solidFill>
                <a:latin typeface="+mn-lt"/>
                <a:ea typeface="+mn-ea"/>
                <a:cs typeface="+mn-cs"/>
              </a:defRPr>
            </a:lvl8pPr>
            <a:lvl9pPr marL="5119661" algn="l" defTabSz="1279914" rtl="0" eaLnBrk="1" latinLnBrk="0" hangingPunct="1">
              <a:defRPr kumimoji="1" sz="2500" kern="1200">
                <a:solidFill>
                  <a:schemeClr val="tx1"/>
                </a:solidFill>
                <a:latin typeface="+mn-lt"/>
                <a:ea typeface="+mn-ea"/>
                <a:cs typeface="+mn-cs"/>
              </a:defRPr>
            </a:lvl9pPr>
          </a:lstStyle>
          <a:p>
            <a:pPr algn="ctr">
              <a:defRPr/>
            </a:pPr>
            <a:r>
              <a:rPr lang="ja-JP" altLang="en-US" sz="1870" b="1" spc="-25" dirty="0">
                <a:latin typeface="メイリオ" panose="020B0604030504040204" pitchFamily="50" charset="-128"/>
                <a:ea typeface="メイリオ" panose="020B0604030504040204" pitchFamily="50" charset="-128"/>
                <a:cs typeface="メイリオ" panose="020B0604030504040204" pitchFamily="50" charset="-128"/>
              </a:rPr>
              <a:t>厚生労働省</a:t>
            </a:r>
            <a:r>
              <a:rPr lang="ja-JP" altLang="en-US" sz="1870" b="1" spc="-25"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70" b="1" spc="-25" dirty="0">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870" b="1" spc="-25" dirty="0" smtClean="0">
                <a:latin typeface="メイリオ" panose="020B0604030504040204" pitchFamily="50" charset="-128"/>
                <a:ea typeface="メイリオ" panose="020B0604030504040204" pitchFamily="50" charset="-128"/>
                <a:cs typeface="メイリオ" panose="020B0604030504040204" pitchFamily="50" charset="-128"/>
              </a:rPr>
              <a:t>労働局</a:t>
            </a:r>
            <a:r>
              <a:rPr lang="ja-JP" altLang="en-US" sz="1870" b="1" spc="-25" dirty="0">
                <a:latin typeface="メイリオ" panose="020B0604030504040204" pitchFamily="50" charset="-128"/>
                <a:ea typeface="メイリオ" panose="020B0604030504040204" pitchFamily="50" charset="-128"/>
                <a:cs typeface="メイリオ" panose="020B0604030504040204" pitchFamily="50" charset="-128"/>
              </a:rPr>
              <a:t>・ハローワーク</a:t>
            </a:r>
          </a:p>
        </p:txBody>
      </p:sp>
      <p:pic>
        <p:nvPicPr>
          <p:cNvPr id="16" name="図 15" descr="マーク最小.jpg"/>
          <p:cNvPicPr>
            <a:picLocks noChangeAspect="1"/>
          </p:cNvPicPr>
          <p:nvPr/>
        </p:nvPicPr>
        <p:blipFill>
          <a:blip r:embed="rId2" cstate="print"/>
          <a:srcRect/>
          <a:stretch>
            <a:fillRect/>
          </a:stretch>
        </p:blipFill>
        <p:spPr bwMode="auto">
          <a:xfrm>
            <a:off x="949049" y="9814967"/>
            <a:ext cx="447934" cy="436212"/>
          </a:xfrm>
          <a:prstGeom prst="rect">
            <a:avLst/>
          </a:prstGeom>
          <a:noFill/>
          <a:ln w="9525">
            <a:noFill/>
            <a:miter lim="800000"/>
            <a:headEnd/>
            <a:tailEnd/>
          </a:ln>
        </p:spPr>
      </p:pic>
      <p:sp>
        <p:nvSpPr>
          <p:cNvPr id="2" name="角丸四角形 1"/>
          <p:cNvSpPr/>
          <p:nvPr/>
        </p:nvSpPr>
        <p:spPr>
          <a:xfrm>
            <a:off x="1671516" y="3964301"/>
            <a:ext cx="4352330" cy="580491"/>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15" b="1" dirty="0">
                <a:solidFill>
                  <a:schemeClr val="bg1"/>
                </a:solidFill>
                <a:latin typeface="HG丸ｺﾞｼｯｸM-PRO" panose="020F0600000000000000" pitchFamily="50" charset="-128"/>
                <a:ea typeface="HG丸ｺﾞｼｯｸM-PRO" panose="020F0600000000000000" pitchFamily="50" charset="-128"/>
              </a:rPr>
              <a:t>就職希望の生徒の皆さまへ</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7662" y="2658831"/>
            <a:ext cx="1332650" cy="1678963"/>
          </a:xfrm>
          <a:prstGeom prst="rect">
            <a:avLst/>
          </a:prstGeom>
        </p:spPr>
      </p:pic>
      <p:grpSp>
        <p:nvGrpSpPr>
          <p:cNvPr id="14" name="Group 2"/>
          <p:cNvGrpSpPr>
            <a:grpSpLocks/>
          </p:cNvGrpSpPr>
          <p:nvPr/>
        </p:nvGrpSpPr>
        <p:grpSpPr bwMode="auto">
          <a:xfrm>
            <a:off x="-183891" y="-272436"/>
            <a:ext cx="7927458" cy="544872"/>
            <a:chOff x="-397" y="-397"/>
            <a:chExt cx="12700" cy="794"/>
          </a:xfrm>
        </p:grpSpPr>
        <p:sp>
          <p:nvSpPr>
            <p:cNvPr id="17" name="AutoShape 3"/>
            <p:cNvSpPr>
              <a:spLocks noChangeArrowheads="1"/>
            </p:cNvSpPr>
            <p:nvPr/>
          </p:nvSpPr>
          <p:spPr bwMode="auto">
            <a:xfrm>
              <a:off x="-397" y="-397"/>
              <a:ext cx="1020" cy="794"/>
            </a:xfrm>
            <a:prstGeom prst="roundRect">
              <a:avLst>
                <a:gd name="adj" fmla="val 50000"/>
              </a:avLst>
            </a:prstGeom>
            <a:solidFill>
              <a:srgbClr val="009944"/>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sp>
          <p:nvSpPr>
            <p:cNvPr id="20" name="Oval 4"/>
            <p:cNvSpPr>
              <a:spLocks noChangeArrowheads="1"/>
            </p:cNvSpPr>
            <p:nvPr/>
          </p:nvSpPr>
          <p:spPr bwMode="auto">
            <a:xfrm>
              <a:off x="624" y="-397"/>
              <a:ext cx="794" cy="794"/>
            </a:xfrm>
            <a:prstGeom prst="ellipse">
              <a:avLst/>
            </a:prstGeom>
            <a:solidFill>
              <a:srgbClr val="FFC000"/>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sp>
          <p:nvSpPr>
            <p:cNvPr id="21" name="AutoShape 5"/>
            <p:cNvSpPr>
              <a:spLocks noChangeArrowheads="1"/>
            </p:cNvSpPr>
            <p:nvPr/>
          </p:nvSpPr>
          <p:spPr bwMode="auto">
            <a:xfrm>
              <a:off x="1418" y="-397"/>
              <a:ext cx="10885" cy="794"/>
            </a:xfrm>
            <a:prstGeom prst="roundRect">
              <a:avLst>
                <a:gd name="adj" fmla="val 50000"/>
              </a:avLst>
            </a:prstGeom>
            <a:solidFill>
              <a:srgbClr val="009944"/>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grpSp>
      <p:grpSp>
        <p:nvGrpSpPr>
          <p:cNvPr id="22" name="Group 6"/>
          <p:cNvGrpSpPr>
            <a:grpSpLocks/>
          </p:cNvGrpSpPr>
          <p:nvPr/>
        </p:nvGrpSpPr>
        <p:grpSpPr bwMode="auto">
          <a:xfrm>
            <a:off x="-168021" y="10420233"/>
            <a:ext cx="7927459" cy="543158"/>
            <a:chOff x="-397" y="16443"/>
            <a:chExt cx="12700" cy="794"/>
          </a:xfrm>
        </p:grpSpPr>
        <p:sp>
          <p:nvSpPr>
            <p:cNvPr id="23" name="AutoShape 7"/>
            <p:cNvSpPr>
              <a:spLocks noChangeArrowheads="1"/>
            </p:cNvSpPr>
            <p:nvPr/>
          </p:nvSpPr>
          <p:spPr bwMode="auto">
            <a:xfrm>
              <a:off x="-397" y="16443"/>
              <a:ext cx="10885" cy="794"/>
            </a:xfrm>
            <a:prstGeom prst="roundRect">
              <a:avLst>
                <a:gd name="adj" fmla="val 50000"/>
              </a:avLst>
            </a:prstGeom>
            <a:solidFill>
              <a:srgbClr val="009944"/>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sp>
          <p:nvSpPr>
            <p:cNvPr id="24" name="Oval 8"/>
            <p:cNvSpPr>
              <a:spLocks noChangeArrowheads="1"/>
            </p:cNvSpPr>
            <p:nvPr/>
          </p:nvSpPr>
          <p:spPr bwMode="auto">
            <a:xfrm>
              <a:off x="10490" y="16443"/>
              <a:ext cx="794" cy="794"/>
            </a:xfrm>
            <a:prstGeom prst="ellipse">
              <a:avLst/>
            </a:prstGeom>
            <a:solidFill>
              <a:srgbClr val="FFC000"/>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sp>
          <p:nvSpPr>
            <p:cNvPr id="25"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grpSp>
      <p:grpSp>
        <p:nvGrpSpPr>
          <p:cNvPr id="5" name="グループ化 4"/>
          <p:cNvGrpSpPr/>
          <p:nvPr/>
        </p:nvGrpSpPr>
        <p:grpSpPr>
          <a:xfrm>
            <a:off x="5178800" y="8066112"/>
            <a:ext cx="520667" cy="505125"/>
            <a:chOff x="5160570" y="7496380"/>
            <a:chExt cx="555169" cy="545864"/>
          </a:xfrm>
        </p:grpSpPr>
        <p:sp>
          <p:nvSpPr>
            <p:cNvPr id="18" name="正方形/長方形 17"/>
            <p:cNvSpPr/>
            <p:nvPr/>
          </p:nvSpPr>
          <p:spPr>
            <a:xfrm>
              <a:off x="5160570" y="7496380"/>
              <a:ext cx="555169" cy="545864"/>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4" name="図 3"/>
            <p:cNvPicPr>
              <a:picLocks noChangeAspect="1"/>
            </p:cNvPicPr>
            <p:nvPr/>
          </p:nvPicPr>
          <p:blipFill>
            <a:blip r:embed="rId4"/>
            <a:stretch>
              <a:fillRect/>
            </a:stretch>
          </p:blipFill>
          <p:spPr>
            <a:xfrm>
              <a:off x="5189908" y="7510468"/>
              <a:ext cx="496493" cy="491066"/>
            </a:xfrm>
            <a:prstGeom prst="rect">
              <a:avLst/>
            </a:prstGeom>
          </p:spPr>
        </p:pic>
      </p:grpSp>
      <p:sp>
        <p:nvSpPr>
          <p:cNvPr id="19" name="Text Box 19"/>
          <p:cNvSpPr txBox="1">
            <a:spLocks noChangeArrowheads="1"/>
          </p:cNvSpPr>
          <p:nvPr/>
        </p:nvSpPr>
        <p:spPr bwMode="auto">
          <a:xfrm>
            <a:off x="3701685" y="10225883"/>
            <a:ext cx="3608413" cy="229596"/>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lvl="0" algn="r" defTabSz="914400" fontAlgn="base">
              <a:lnSpc>
                <a:spcPct val="64000"/>
              </a:lnSpc>
              <a:spcBef>
                <a:spcPct val="0"/>
              </a:spcBef>
              <a:spcAft>
                <a:spcPct val="0"/>
              </a:spcAft>
            </a:pPr>
            <a:r>
              <a:rPr lang="en-US" altLang="ja-JP" sz="1200" dirty="0" smtClean="0">
                <a:solidFill>
                  <a:srgbClr val="000000"/>
                </a:solidFill>
                <a:latin typeface="+mn-ea"/>
                <a:cs typeface="ＭＳ Ｐゴシック" pitchFamily="50" charset="-128"/>
              </a:rPr>
              <a:t>R20625</a:t>
            </a:r>
            <a:endParaRPr kumimoji="1" lang="ja-JP" sz="1200" b="0" i="0" u="none" strike="noStrike" cap="none" normalizeH="0" baseline="0" dirty="0" smtClean="0">
              <a:ln>
                <a:noFill/>
              </a:ln>
              <a:solidFill>
                <a:schemeClr val="tx1"/>
              </a:solidFill>
              <a:effectLst/>
              <a:latin typeface="+mn-ea"/>
              <a:cs typeface="ＭＳ Ｐゴシック" pitchFamily="50" charset="-128"/>
            </a:endParaRPr>
          </a:p>
        </p:txBody>
      </p:sp>
    </p:spTree>
    <p:extLst>
      <p:ext uri="{BB962C8B-B14F-4D97-AF65-F5344CB8AC3E}">
        <p14:creationId xmlns:p14="http://schemas.microsoft.com/office/powerpoint/2010/main" val="2391433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16" y="7727164"/>
            <a:ext cx="7080456" cy="2908070"/>
          </a:xfrm>
          <a:prstGeom prst="rect">
            <a:avLst/>
          </a:prstGeom>
        </p:spPr>
      </p:pic>
      <p:pic>
        <p:nvPicPr>
          <p:cNvPr id="63" name="図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48" y="71360"/>
            <a:ext cx="7302859" cy="3150116"/>
          </a:xfrm>
          <a:prstGeom prst="rect">
            <a:avLst/>
          </a:prstGeom>
        </p:spPr>
      </p:pic>
      <p:grpSp>
        <p:nvGrpSpPr>
          <p:cNvPr id="34" name="グループ化 33"/>
          <p:cNvGrpSpPr/>
          <p:nvPr/>
        </p:nvGrpSpPr>
        <p:grpSpPr>
          <a:xfrm>
            <a:off x="1735799" y="1961709"/>
            <a:ext cx="5628055" cy="1245836"/>
            <a:chOff x="2604158" y="1607163"/>
            <a:chExt cx="4037004" cy="960648"/>
          </a:xfrm>
        </p:grpSpPr>
        <p:cxnSp>
          <p:nvCxnSpPr>
            <p:cNvPr id="4" name="直線コネクタ 3"/>
            <p:cNvCxnSpPr/>
            <p:nvPr/>
          </p:nvCxnSpPr>
          <p:spPr>
            <a:xfrm>
              <a:off x="2615157" y="2351787"/>
              <a:ext cx="0" cy="216024"/>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2604158" y="1607163"/>
              <a:ext cx="4037004" cy="960648"/>
              <a:chOff x="2548241" y="1601146"/>
              <a:chExt cx="4037004" cy="960648"/>
            </a:xfrm>
          </p:grpSpPr>
          <p:cxnSp>
            <p:nvCxnSpPr>
              <p:cNvPr id="6" name="直線コネクタ 5"/>
              <p:cNvCxnSpPr/>
              <p:nvPr/>
            </p:nvCxnSpPr>
            <p:spPr>
              <a:xfrm>
                <a:off x="2559239" y="2561794"/>
                <a:ext cx="4026006" cy="0"/>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548241" y="2345770"/>
                <a:ext cx="1882835" cy="0"/>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431076" y="1601146"/>
                <a:ext cx="0" cy="736239"/>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431076" y="1601146"/>
                <a:ext cx="2154168" cy="18526"/>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585244" y="1625690"/>
                <a:ext cx="0" cy="936104"/>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grpSp>
      </p:grpSp>
      <p:sp>
        <p:nvSpPr>
          <p:cNvPr id="66" name="正方形/長方形 65"/>
          <p:cNvSpPr/>
          <p:nvPr/>
        </p:nvSpPr>
        <p:spPr>
          <a:xfrm>
            <a:off x="382952" y="9678656"/>
            <a:ext cx="3687815" cy="927291"/>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grpSp>
        <p:nvGrpSpPr>
          <p:cNvPr id="84" name="グループ化 83"/>
          <p:cNvGrpSpPr/>
          <p:nvPr/>
        </p:nvGrpSpPr>
        <p:grpSpPr>
          <a:xfrm>
            <a:off x="382952" y="7881975"/>
            <a:ext cx="5356540" cy="1640574"/>
            <a:chOff x="210185" y="5953283"/>
            <a:chExt cx="4962852" cy="1519997"/>
          </a:xfrm>
        </p:grpSpPr>
        <p:cxnSp>
          <p:nvCxnSpPr>
            <p:cNvPr id="69" name="直線コネクタ 68"/>
            <p:cNvCxnSpPr/>
            <p:nvPr/>
          </p:nvCxnSpPr>
          <p:spPr>
            <a:xfrm>
              <a:off x="212808" y="5961112"/>
              <a:ext cx="0" cy="1512168"/>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212808" y="5961112"/>
              <a:ext cx="4959077" cy="8385"/>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10185" y="7459233"/>
              <a:ext cx="3451736" cy="0"/>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3661921" y="6382487"/>
              <a:ext cx="2624" cy="1076746"/>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a:off x="5171885" y="5953283"/>
              <a:ext cx="1152" cy="429204"/>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54738" y="10444848"/>
            <a:ext cx="233161" cy="275012"/>
          </a:xfrm>
          <a:prstGeom prst="rect">
            <a:avLst/>
          </a:prstGeom>
          <a:noFill/>
        </p:spPr>
        <p:txBody>
          <a:bodyPr wrap="square" rtlCol="0">
            <a:spAutoFit/>
          </a:bodyPr>
          <a:lstStyle/>
          <a:p>
            <a:r>
              <a:rPr lang="en-US" altLang="ja-JP" sz="1187" b="1" dirty="0"/>
              <a:t>1</a:t>
            </a:r>
            <a:endParaRPr lang="ja-JP" altLang="en-US" sz="1187" b="1" dirty="0"/>
          </a:p>
        </p:txBody>
      </p:sp>
      <p:sp>
        <p:nvSpPr>
          <p:cNvPr id="41" name="テキスト ボックス 40"/>
          <p:cNvSpPr txBox="1"/>
          <p:nvPr/>
        </p:nvSpPr>
        <p:spPr>
          <a:xfrm>
            <a:off x="18159" y="7885100"/>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②</a:t>
            </a:r>
          </a:p>
        </p:txBody>
      </p:sp>
      <p:sp>
        <p:nvSpPr>
          <p:cNvPr id="42" name="テキスト ボックス 41"/>
          <p:cNvSpPr txBox="1"/>
          <p:nvPr/>
        </p:nvSpPr>
        <p:spPr>
          <a:xfrm>
            <a:off x="11929" y="9551643"/>
            <a:ext cx="355522" cy="358111"/>
          </a:xfrm>
          <a:prstGeom prst="rect">
            <a:avLst/>
          </a:prstGeom>
          <a:noFill/>
        </p:spPr>
        <p:txBody>
          <a:bodyPr wrap="squar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③</a:t>
            </a:r>
          </a:p>
        </p:txBody>
      </p:sp>
      <p:cxnSp>
        <p:nvCxnSpPr>
          <p:cNvPr id="44" name="直線コネクタ 43"/>
          <p:cNvCxnSpPr/>
          <p:nvPr/>
        </p:nvCxnSpPr>
        <p:spPr>
          <a:xfrm flipV="1">
            <a:off x="4082871" y="8343244"/>
            <a:ext cx="1637046" cy="5534"/>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3653184" y="8135695"/>
            <a:ext cx="1137015" cy="15050"/>
          </a:xfrm>
          <a:prstGeom prst="line">
            <a:avLst/>
          </a:prstGeom>
          <a:ln w="12700" cmpd="sng">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66" idx="3"/>
          </p:cNvCxnSpPr>
          <p:nvPr/>
        </p:nvCxnSpPr>
        <p:spPr>
          <a:xfrm flipV="1">
            <a:off x="4070767" y="10142301"/>
            <a:ext cx="1046489" cy="1"/>
          </a:xfrm>
          <a:prstGeom prst="line">
            <a:avLst/>
          </a:prstGeom>
          <a:ln>
            <a:solidFill>
              <a:srgbClr val="3399FF"/>
            </a:solidFill>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257976" y="3329682"/>
            <a:ext cx="3383287" cy="2389437"/>
          </a:xfrm>
          <a:prstGeom prst="rect">
            <a:avLst/>
          </a:prstGeom>
          <a:noFill/>
          <a:ln w="15875">
            <a:solidFill>
              <a:srgbClr val="FF9933"/>
            </a:solidFill>
          </a:ln>
        </p:spPr>
        <p:txBody>
          <a:bodyPr wrap="square" rtlCol="0">
            <a:spAutoFit/>
          </a:bodyPr>
          <a:lstStyle/>
          <a:p>
            <a:pPr lvl="0"/>
            <a:endParaRPr lang="en-US" altLang="ja-JP" sz="1050" dirty="0" smtClean="0"/>
          </a:p>
          <a:p>
            <a:pPr lvl="0"/>
            <a:r>
              <a:rPr lang="ja-JP" altLang="en-US" sz="2115" dirty="0"/>
              <a:t>　  👉 </a:t>
            </a:r>
            <a:r>
              <a:rPr lang="ja-JP" altLang="en-US" sz="1295" b="1" dirty="0">
                <a:solidFill>
                  <a:prstClr val="black"/>
                </a:solidFill>
                <a:latin typeface="メイリオ" panose="020B0604030504040204" pitchFamily="50" charset="-128"/>
                <a:ea typeface="メイリオ" panose="020B0604030504040204" pitchFamily="50" charset="-128"/>
              </a:rPr>
              <a:t>ホームページから</a:t>
            </a:r>
            <a:endParaRPr lang="en-US" altLang="ja-JP" sz="1295" b="1" dirty="0">
              <a:solidFill>
                <a:prstClr val="black"/>
              </a:solidFill>
              <a:latin typeface="メイリオ" panose="020B0604030504040204" pitchFamily="50" charset="-128"/>
              <a:ea typeface="メイリオ" panose="020B0604030504040204" pitchFamily="50" charset="-128"/>
            </a:endParaRPr>
          </a:p>
          <a:p>
            <a:pPr lvl="0"/>
            <a:r>
              <a:rPr lang="en-US" altLang="ja-JP" sz="1295" b="1" dirty="0">
                <a:solidFill>
                  <a:prstClr val="black"/>
                </a:solidFill>
                <a:latin typeface="メイリオ" panose="020B0604030504040204" pitchFamily="50" charset="-128"/>
                <a:ea typeface="メイリオ" panose="020B0604030504040204" pitchFamily="50" charset="-128"/>
              </a:rPr>
              <a:t>       </a:t>
            </a:r>
            <a:r>
              <a:rPr lang="ja-JP" altLang="en-US" sz="1295" b="1" dirty="0">
                <a:solidFill>
                  <a:prstClr val="black"/>
                </a:solidFill>
                <a:latin typeface="メイリオ" panose="020B0604030504040204" pitchFamily="50" charset="-128"/>
                <a:ea typeface="メイリオ" panose="020B0604030504040204" pitchFamily="50" charset="-128"/>
              </a:rPr>
              <a:t>　 何をしている会社か調べよう！</a:t>
            </a:r>
            <a:endParaRPr lang="en-US" altLang="ja-JP" sz="1295" b="1" dirty="0">
              <a:solidFill>
                <a:prstClr val="black"/>
              </a:solidFill>
              <a:latin typeface="メイリオ" panose="020B0604030504040204" pitchFamily="50" charset="-128"/>
              <a:ea typeface="メイリオ" panose="020B0604030504040204" pitchFamily="50" charset="-128"/>
            </a:endParaRPr>
          </a:p>
          <a:p>
            <a:endParaRPr lang="en-US" altLang="ja-JP" sz="648" b="1" dirty="0">
              <a:latin typeface="メイリオ" panose="020B0604030504040204" pitchFamily="50" charset="-128"/>
              <a:ea typeface="メイリオ" panose="020B0604030504040204" pitchFamily="50" charset="-128"/>
            </a:endParaRPr>
          </a:p>
          <a:p>
            <a:endParaRPr lang="en-US" altLang="ja-JP" sz="540" b="1"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会社の所在地、従業員数、設立時期、資本金など基本的な情報は当然ですが、</a:t>
            </a:r>
            <a:r>
              <a:rPr lang="ja-JP" altLang="en-US" sz="1025" b="1" dirty="0">
                <a:latin typeface="メイリオ" panose="020B0604030504040204" pitchFamily="50" charset="-128"/>
                <a:ea typeface="メイリオ" panose="020B0604030504040204" pitchFamily="50" charset="-128"/>
              </a:rPr>
              <a:t>特</a:t>
            </a:r>
            <a:r>
              <a:rPr lang="ja-JP" altLang="en-US" sz="1025" b="1" dirty="0" smtClean="0">
                <a:latin typeface="メイリオ" panose="020B0604030504040204" pitchFamily="50" charset="-128"/>
                <a:ea typeface="メイリオ" panose="020B0604030504040204" pitchFamily="50" charset="-128"/>
              </a:rPr>
              <a:t>に「</a:t>
            </a:r>
            <a:r>
              <a:rPr lang="ja-JP" altLang="en-US" sz="1025" b="1" dirty="0">
                <a:latin typeface="メイリオ" panose="020B0604030504040204" pitchFamily="50" charset="-128"/>
                <a:ea typeface="メイリオ" panose="020B0604030504040204" pitchFamily="50" charset="-128"/>
              </a:rPr>
              <a:t>事業内容</a:t>
            </a:r>
            <a:r>
              <a:rPr lang="ja-JP" altLang="en-US" sz="1025" b="1" dirty="0" smtClean="0">
                <a:latin typeface="メイリオ" panose="020B0604030504040204" pitchFamily="50" charset="-128"/>
                <a:ea typeface="メイリオ" panose="020B0604030504040204" pitchFamily="50" charset="-128"/>
              </a:rPr>
              <a:t>」「何</a:t>
            </a:r>
            <a:r>
              <a:rPr lang="ja-JP" altLang="en-US" sz="1025" b="1" dirty="0">
                <a:latin typeface="メイリオ" panose="020B0604030504040204" pitchFamily="50" charset="-128"/>
                <a:ea typeface="メイリオ" panose="020B0604030504040204" pitchFamily="50" charset="-128"/>
              </a:rPr>
              <a:t>をしている会社なの</a:t>
            </a:r>
            <a:r>
              <a:rPr lang="ja-JP" altLang="en-US" sz="1025" b="1" dirty="0" smtClean="0">
                <a:latin typeface="メイリオ" panose="020B0604030504040204" pitchFamily="50" charset="-128"/>
                <a:ea typeface="メイリオ" panose="020B0604030504040204" pitchFamily="50" charset="-128"/>
              </a:rPr>
              <a:t>か」「どのような特長の会社なのか」を</a:t>
            </a:r>
            <a:r>
              <a:rPr lang="ja-JP" altLang="en-US" sz="1025" b="1" dirty="0">
                <a:latin typeface="メイリオ" panose="020B0604030504040204" pitchFamily="50" charset="-128"/>
                <a:ea typeface="メイリオ" panose="020B0604030504040204" pitchFamily="50" charset="-128"/>
              </a:rPr>
              <a:t>しっかり理解しておきましょう。</a:t>
            </a:r>
            <a:r>
              <a:rPr lang="ja-JP" altLang="en-US" sz="1025" dirty="0">
                <a:latin typeface="メイリオ" panose="020B0604030504040204" pitchFamily="50" charset="-128"/>
                <a:ea typeface="メイリオ" panose="020B0604030504040204" pitchFamily="50" charset="-128"/>
              </a:rPr>
              <a:t>ホームページが掲載されている場合は、事前</a:t>
            </a:r>
            <a:r>
              <a:rPr lang="ja-JP" altLang="en-US" sz="1025" dirty="0" smtClean="0">
                <a:latin typeface="メイリオ" panose="020B0604030504040204" pitchFamily="50" charset="-128"/>
                <a:ea typeface="メイリオ" panose="020B0604030504040204" pitchFamily="50" charset="-128"/>
              </a:rPr>
              <a:t>にチェック</a:t>
            </a:r>
            <a:r>
              <a:rPr lang="ja-JP" altLang="en-US" sz="1025" dirty="0">
                <a:latin typeface="メイリオ" panose="020B0604030504040204" pitchFamily="50" charset="-128"/>
                <a:ea typeface="メイリオ" panose="020B0604030504040204" pitchFamily="50" charset="-128"/>
              </a:rPr>
              <a:t>して知りたいことを整理しておくと、会社や仕事のイメージが湧きやすくなります。</a:t>
            </a:r>
            <a:r>
              <a:rPr lang="ja-JP" altLang="en-US" sz="1025" b="1" dirty="0">
                <a:latin typeface="メイリオ" panose="020B0604030504040204" pitchFamily="50" charset="-128"/>
                <a:ea typeface="メイリオ" panose="020B0604030504040204" pitchFamily="50" charset="-128"/>
              </a:rPr>
              <a:t>「応募前職場見学（</a:t>
            </a:r>
            <a:r>
              <a:rPr lang="en-US" altLang="ja-JP" sz="1025" b="1" dirty="0">
                <a:latin typeface="メイリオ" panose="020B0604030504040204" pitchFamily="50" charset="-128"/>
                <a:ea typeface="メイリオ" panose="020B0604030504040204" pitchFamily="50" charset="-128"/>
              </a:rPr>
              <a:t>P3</a:t>
            </a:r>
            <a:r>
              <a:rPr lang="ja-JP" altLang="en-US" sz="1025" b="1" dirty="0">
                <a:latin typeface="メイリオ" panose="020B0604030504040204" pitchFamily="50" charset="-128"/>
                <a:ea typeface="メイリオ" panose="020B0604030504040204" pitchFamily="50" charset="-128"/>
              </a:rPr>
              <a:t>参照）」に積極的に参加して、自分の目で見て感じて、確認しましょう。</a:t>
            </a:r>
            <a:endParaRPr lang="en-US" altLang="ja-JP" sz="1025" b="1"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p:txBody>
      </p:sp>
      <p:sp>
        <p:nvSpPr>
          <p:cNvPr id="47" name="テキスト ボックス 46"/>
          <p:cNvSpPr txBox="1"/>
          <p:nvPr/>
        </p:nvSpPr>
        <p:spPr>
          <a:xfrm>
            <a:off x="251445" y="5993063"/>
            <a:ext cx="3389816" cy="1131848"/>
          </a:xfrm>
          <a:prstGeom prst="rect">
            <a:avLst/>
          </a:prstGeom>
          <a:noFill/>
          <a:ln w="15875">
            <a:solidFill>
              <a:srgbClr val="FF9933"/>
            </a:solidFill>
          </a:ln>
        </p:spPr>
        <p:txBody>
          <a:bodyPr wrap="square" rtlCol="0">
            <a:spAutoFit/>
          </a:bodyPr>
          <a:lstStyle/>
          <a:p>
            <a:r>
              <a:rPr lang="en-US" altLang="ja-JP" sz="1511" dirty="0"/>
              <a:t>      </a:t>
            </a:r>
            <a:r>
              <a:rPr lang="ja-JP" altLang="en-US" sz="2115" dirty="0"/>
              <a:t>👉</a:t>
            </a:r>
            <a:r>
              <a:rPr lang="ja-JP" altLang="en-US" sz="2105" dirty="0"/>
              <a:t> </a:t>
            </a:r>
            <a:r>
              <a:rPr lang="ja-JP" altLang="en-US" sz="1295" b="1" dirty="0">
                <a:latin typeface="メイリオ" panose="020B0604030504040204" pitchFamily="50" charset="-128"/>
                <a:ea typeface="メイリオ" panose="020B0604030504040204" pitchFamily="50" charset="-128"/>
              </a:rPr>
              <a:t>就業場所は</a:t>
            </a:r>
            <a:r>
              <a:rPr lang="en-US" altLang="ja-JP" sz="1295" b="1" dirty="0">
                <a:latin typeface="メイリオ" panose="020B0604030504040204" pitchFamily="50" charset="-128"/>
                <a:ea typeface="メイリオ" panose="020B0604030504040204" pitchFamily="50" charset="-128"/>
              </a:rPr>
              <a:t>､</a:t>
            </a:r>
            <a:r>
              <a:rPr lang="ja-JP" altLang="en-US" sz="1295" b="1" dirty="0">
                <a:latin typeface="メイリオ" panose="020B0604030504040204" pitchFamily="50" charset="-128"/>
                <a:ea typeface="メイリオ" panose="020B0604030504040204" pitchFamily="50" charset="-128"/>
              </a:rPr>
              <a:t>実際の職場です。</a:t>
            </a:r>
            <a:endParaRPr lang="en-US" altLang="ja-JP" sz="1295" b="1" dirty="0">
              <a:latin typeface="メイリオ" panose="020B0604030504040204" pitchFamily="50" charset="-128"/>
              <a:ea typeface="メイリオ" panose="020B0604030504040204" pitchFamily="50" charset="-128"/>
            </a:endParaRPr>
          </a:p>
          <a:p>
            <a:endParaRPr lang="en-US" altLang="ja-JP" sz="540" b="1" dirty="0">
              <a:latin typeface="メイリオ" panose="020B0604030504040204" pitchFamily="50" charset="-128"/>
              <a:ea typeface="メイリオ" panose="020B0604030504040204" pitchFamily="50" charset="-128"/>
            </a:endParaRPr>
          </a:p>
          <a:p>
            <a:r>
              <a:rPr lang="ja-JP" altLang="en-US" sz="1025" b="1" dirty="0">
                <a:latin typeface="メイリオ" panose="020B0604030504040204" pitchFamily="50" charset="-128"/>
                <a:ea typeface="メイリオ" panose="020B0604030504040204" pitchFamily="50" charset="-128"/>
              </a:rPr>
              <a:t>通勤は毎日</a:t>
            </a:r>
            <a:r>
              <a:rPr lang="ja-JP" altLang="en-US" sz="1025" dirty="0">
                <a:latin typeface="メイリオ" panose="020B0604030504040204" pitchFamily="50" charset="-128"/>
                <a:ea typeface="メイリオ" panose="020B0604030504040204" pitchFamily="50" charset="-128"/>
              </a:rPr>
              <a:t>なので</a:t>
            </a:r>
            <a:r>
              <a:rPr lang="ja-JP" altLang="en-US" sz="1025" dirty="0" smtClean="0">
                <a:latin typeface="メイリオ" panose="020B0604030504040204" pitchFamily="50" charset="-128"/>
                <a:ea typeface="メイリオ" panose="020B0604030504040204" pitchFamily="50" charset="-128"/>
              </a:rPr>
              <a:t>、</a:t>
            </a:r>
            <a:r>
              <a:rPr lang="ja-JP" altLang="en-US" sz="1025" dirty="0">
                <a:latin typeface="メイリオ" panose="020B0604030504040204" pitchFamily="50" charset="-128"/>
                <a:ea typeface="メイリオ" panose="020B0604030504040204" pitchFamily="50" charset="-128"/>
              </a:rPr>
              <a:t>「</a:t>
            </a:r>
            <a:r>
              <a:rPr lang="ja-JP" altLang="en-US" sz="1025" dirty="0" smtClean="0">
                <a:latin typeface="メイリオ" panose="020B0604030504040204" pitchFamily="50" charset="-128"/>
                <a:ea typeface="メイリオ" panose="020B0604030504040204" pitchFamily="50" charset="-128"/>
              </a:rPr>
              <a:t>交通</a:t>
            </a:r>
            <a:r>
              <a:rPr lang="ja-JP" altLang="en-US" sz="1025" dirty="0">
                <a:latin typeface="メイリオ" panose="020B0604030504040204" pitchFamily="50" charset="-128"/>
                <a:ea typeface="メイリオ" panose="020B0604030504040204" pitchFamily="50" charset="-128"/>
              </a:rPr>
              <a:t>機関は何を使うのか</a:t>
            </a:r>
            <a:r>
              <a:rPr lang="ja-JP" altLang="en-US" sz="1025" dirty="0" smtClean="0">
                <a:latin typeface="メイリオ" panose="020B0604030504040204" pitchFamily="50" charset="-128"/>
                <a:ea typeface="メイリオ" panose="020B0604030504040204" pitchFamily="50" charset="-128"/>
              </a:rPr>
              <a:t>？」</a:t>
            </a:r>
            <a:r>
              <a:rPr lang="ja-JP" altLang="en-US" sz="1025" dirty="0">
                <a:latin typeface="メイリオ" panose="020B0604030504040204" pitchFamily="50" charset="-128"/>
                <a:ea typeface="メイリオ" panose="020B0604030504040204" pitchFamily="50" charset="-128"/>
              </a:rPr>
              <a:t>「</a:t>
            </a:r>
            <a:r>
              <a:rPr lang="ja-JP" altLang="en-US" sz="1025" dirty="0" smtClean="0">
                <a:latin typeface="メイリオ" panose="020B0604030504040204" pitchFamily="50" charset="-128"/>
                <a:ea typeface="メイリオ" panose="020B0604030504040204" pitchFamily="50" charset="-128"/>
              </a:rPr>
              <a:t>時間</a:t>
            </a:r>
            <a:r>
              <a:rPr lang="ja-JP" altLang="en-US" sz="1025" dirty="0">
                <a:latin typeface="メイリオ" panose="020B0604030504040204" pitchFamily="50" charset="-128"/>
                <a:ea typeface="メイリオ" panose="020B0604030504040204" pitchFamily="50" charset="-128"/>
              </a:rPr>
              <a:t>はどの位かかるのか</a:t>
            </a:r>
            <a:r>
              <a:rPr lang="ja-JP" altLang="en-US" sz="1025" dirty="0" smtClean="0">
                <a:latin typeface="メイリオ" panose="020B0604030504040204" pitchFamily="50" charset="-128"/>
                <a:ea typeface="メイリオ" panose="020B0604030504040204" pitchFamily="50" charset="-128"/>
              </a:rPr>
              <a:t>？</a:t>
            </a:r>
            <a:r>
              <a:rPr lang="ja-JP" altLang="en-US" sz="1025" dirty="0">
                <a:latin typeface="メイリオ" panose="020B0604030504040204" pitchFamily="50" charset="-128"/>
                <a:ea typeface="メイリオ" panose="020B0604030504040204" pitchFamily="50" charset="-128"/>
              </a:rPr>
              <a:t>」</a:t>
            </a:r>
            <a:r>
              <a:rPr lang="ja-JP" altLang="en-US" sz="1025" dirty="0" smtClean="0">
                <a:latin typeface="メイリオ" panose="020B0604030504040204" pitchFamily="50" charset="-128"/>
                <a:ea typeface="メイリオ" panose="020B0604030504040204" pitchFamily="50" charset="-128"/>
              </a:rPr>
              <a:t>など</a:t>
            </a:r>
            <a:r>
              <a:rPr lang="ja-JP" altLang="en-US" sz="1025" dirty="0">
                <a:latin typeface="メイリオ" panose="020B0604030504040204" pitchFamily="50" charset="-128"/>
                <a:ea typeface="メイリオ" panose="020B0604030504040204" pitchFamily="50" charset="-128"/>
              </a:rPr>
              <a:t>の確認</a:t>
            </a:r>
            <a:r>
              <a:rPr lang="ja-JP" altLang="en-US" sz="1025" dirty="0" smtClean="0">
                <a:latin typeface="メイリオ" panose="020B0604030504040204" pitchFamily="50" charset="-128"/>
                <a:ea typeface="メイリオ" panose="020B0604030504040204" pitchFamily="50" charset="-128"/>
              </a:rPr>
              <a:t>は必須</a:t>
            </a:r>
            <a:r>
              <a:rPr lang="ja-JP" altLang="en-US" sz="1025" dirty="0">
                <a:latin typeface="メイリオ" panose="020B0604030504040204" pitchFamily="50" charset="-128"/>
                <a:ea typeface="メイリオ" panose="020B0604030504040204" pitchFamily="50" charset="-128"/>
              </a:rPr>
              <a:t>です。会社所在地と異なる場合が</a:t>
            </a:r>
            <a:r>
              <a:rPr lang="ja-JP" altLang="en-US" sz="1025" dirty="0" smtClean="0">
                <a:latin typeface="メイリオ" panose="020B0604030504040204" pitchFamily="50" charset="-128"/>
                <a:ea typeface="メイリオ" panose="020B0604030504040204" pitchFamily="50" charset="-128"/>
              </a:rPr>
              <a:t>あるので</a:t>
            </a:r>
            <a:r>
              <a:rPr lang="ja-JP" altLang="en-US" sz="1025" dirty="0">
                <a:latin typeface="メイリオ" panose="020B0604030504040204" pitchFamily="50" charset="-128"/>
                <a:ea typeface="メイリオ" panose="020B0604030504040204" pitchFamily="50" charset="-128"/>
              </a:rPr>
              <a:t>注意！</a:t>
            </a:r>
            <a:endParaRPr lang="en-US" altLang="ja-JP" sz="1025" dirty="0">
              <a:latin typeface="メイリオ" panose="020B0604030504040204" pitchFamily="50" charset="-128"/>
              <a:ea typeface="メイリオ" panose="020B0604030504040204" pitchFamily="50" charset="-128"/>
            </a:endParaRPr>
          </a:p>
          <a:p>
            <a:endParaRPr lang="en-US" altLang="ja-JP" sz="1025" dirty="0">
              <a:latin typeface="メイリオ" panose="020B0604030504040204" pitchFamily="50" charset="-128"/>
              <a:ea typeface="メイリオ" panose="020B0604030504040204" pitchFamily="50" charset="-128"/>
            </a:endParaRPr>
          </a:p>
        </p:txBody>
      </p:sp>
      <p:pic>
        <p:nvPicPr>
          <p:cNvPr id="48" name="図 47"/>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048245" y="3363653"/>
            <a:ext cx="501392" cy="477867"/>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4320" y="6767422"/>
            <a:ext cx="562667" cy="742213"/>
          </a:xfrm>
          <a:prstGeom prst="rect">
            <a:avLst/>
          </a:prstGeom>
        </p:spPr>
      </p:pic>
      <p:sp>
        <p:nvSpPr>
          <p:cNvPr id="50" name="テキスト ボックス 49"/>
          <p:cNvSpPr txBox="1"/>
          <p:nvPr/>
        </p:nvSpPr>
        <p:spPr>
          <a:xfrm>
            <a:off x="323453" y="3375792"/>
            <a:ext cx="415470" cy="358111"/>
          </a:xfrm>
          <a:prstGeom prst="rect">
            <a:avLst/>
          </a:prstGeom>
          <a:noFill/>
        </p:spPr>
        <p:txBody>
          <a:bodyPr wrap="squar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①</a:t>
            </a:r>
          </a:p>
        </p:txBody>
      </p:sp>
      <p:grpSp>
        <p:nvGrpSpPr>
          <p:cNvPr id="52" name="グループ化 51"/>
          <p:cNvGrpSpPr/>
          <p:nvPr/>
        </p:nvGrpSpPr>
        <p:grpSpPr>
          <a:xfrm>
            <a:off x="3843345" y="3356667"/>
            <a:ext cx="3418205" cy="4437511"/>
            <a:chOff x="351146" y="3276322"/>
            <a:chExt cx="3418205" cy="4437511"/>
          </a:xfrm>
        </p:grpSpPr>
        <p:sp>
          <p:nvSpPr>
            <p:cNvPr id="53" name="テキスト ボックス 52"/>
            <p:cNvSpPr txBox="1"/>
            <p:nvPr/>
          </p:nvSpPr>
          <p:spPr>
            <a:xfrm>
              <a:off x="382952" y="3276322"/>
              <a:ext cx="3386399" cy="4437511"/>
            </a:xfrm>
            <a:prstGeom prst="rect">
              <a:avLst/>
            </a:prstGeom>
            <a:noFill/>
            <a:ln w="15875">
              <a:solidFill>
                <a:srgbClr val="FF9933"/>
              </a:solidFill>
            </a:ln>
          </p:spPr>
          <p:txBody>
            <a:bodyPr wrap="square" rtlCol="0">
              <a:spAutoFit/>
            </a:bodyPr>
            <a:lstStyle/>
            <a:p>
              <a:r>
                <a:rPr lang="ja-JP" altLang="en-US" sz="2115" dirty="0"/>
                <a:t>　　👉</a:t>
              </a:r>
              <a:r>
                <a:rPr lang="ja-JP" altLang="en-US" sz="2105" dirty="0"/>
                <a:t> </a:t>
              </a:r>
              <a:r>
                <a:rPr lang="ja-JP" altLang="en-US" sz="1295" b="1" dirty="0">
                  <a:latin typeface="メイリオ" panose="020B0604030504040204" pitchFamily="50" charset="-128"/>
                  <a:ea typeface="メイリオ" panose="020B0604030504040204" pitchFamily="50" charset="-128"/>
                </a:rPr>
                <a:t>雇用形態</a:t>
              </a:r>
              <a:endParaRPr lang="en-US" altLang="ja-JP" sz="1295" b="1" dirty="0">
                <a:latin typeface="メイリオ" panose="020B0604030504040204" pitchFamily="50" charset="-128"/>
                <a:ea typeface="メイリオ" panose="020B0604030504040204" pitchFamily="50" charset="-128"/>
              </a:endParaRPr>
            </a:p>
            <a:p>
              <a:endParaRPr lang="en-US" altLang="ja-JP" sz="432" b="1"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「雇用形態」には、正社員、契約社員、派遣社員、パート社員などが書いてあります。これは、会社と社員が結ぶ雇用契約における働き方のことをいい、どのような名称をつけるか</a:t>
              </a:r>
              <a:r>
                <a:rPr lang="ja-JP" altLang="en-US" sz="1025" dirty="0" smtClean="0">
                  <a:latin typeface="メイリオ" panose="020B0604030504040204" pitchFamily="50" charset="-128"/>
                  <a:ea typeface="メイリオ" panose="020B0604030504040204" pitchFamily="50" charset="-128"/>
                </a:rPr>
                <a:t>はそれぞれの会社が</a:t>
              </a:r>
              <a:r>
                <a:rPr lang="ja-JP" altLang="en-US" sz="1025" dirty="0">
                  <a:latin typeface="メイリオ" panose="020B0604030504040204" pitchFamily="50" charset="-128"/>
                  <a:ea typeface="メイリオ" panose="020B0604030504040204" pitchFamily="50" charset="-128"/>
                </a:rPr>
                <a:t>決めます。</a:t>
              </a:r>
              <a:endParaRPr lang="en-US" altLang="ja-JP" sz="1025" dirty="0">
                <a:latin typeface="メイリオ" panose="020B0604030504040204" pitchFamily="50" charset="-128"/>
                <a:ea typeface="メイリオ" panose="020B0604030504040204" pitchFamily="50" charset="-128"/>
              </a:endParaRPr>
            </a:p>
            <a:p>
              <a:endParaRPr lang="en-US" altLang="ja-JP" sz="216" dirty="0">
                <a:latin typeface="メイリオ" panose="020B0604030504040204" pitchFamily="50" charset="-128"/>
                <a:ea typeface="メイリオ" panose="020B0604030504040204" pitchFamily="50" charset="-128"/>
              </a:endParaRPr>
            </a:p>
            <a:p>
              <a:pPr>
                <a:lnSpc>
                  <a:spcPts val="1511"/>
                </a:lnSpc>
              </a:pPr>
              <a:r>
                <a:rPr lang="ja-JP" altLang="en-US" sz="863" dirty="0">
                  <a:latin typeface="メイリオ" panose="020B0604030504040204" pitchFamily="50" charset="-128"/>
                  <a:ea typeface="メイリオ" panose="020B0604030504040204" pitchFamily="50" charset="-128"/>
                </a:rPr>
                <a:t>一般的に、それぞれの働き方は</a:t>
              </a:r>
              <a:r>
                <a:rPr lang="ja-JP" altLang="en-US" sz="863" dirty="0" smtClean="0">
                  <a:latin typeface="メイリオ" panose="020B0604030504040204" pitchFamily="50" charset="-128"/>
                  <a:ea typeface="メイリオ" panose="020B0604030504040204" pitchFamily="50" charset="-128"/>
                </a:rPr>
                <a:t>、次のとおりです。</a:t>
              </a:r>
              <a:endParaRPr lang="en-US" altLang="ja-JP" sz="863" dirty="0">
                <a:latin typeface="メイリオ" panose="020B0604030504040204" pitchFamily="50" charset="-128"/>
                <a:ea typeface="メイリオ" panose="020B0604030504040204" pitchFamily="50" charset="-128"/>
              </a:endParaRPr>
            </a:p>
            <a:p>
              <a:pPr>
                <a:lnSpc>
                  <a:spcPts val="1079"/>
                </a:lnSpc>
              </a:pPr>
              <a:r>
                <a:rPr lang="ja-JP" altLang="en-US" sz="756" dirty="0">
                  <a:latin typeface="メイリオ" panose="020B0604030504040204" pitchFamily="50" charset="-128"/>
                  <a:ea typeface="メイリオ" panose="020B0604030504040204" pitchFamily="50" charset="-128"/>
                </a:rPr>
                <a:t>正社員</a:t>
              </a:r>
              <a:r>
                <a:rPr lang="en-US" altLang="ja-JP" sz="756" dirty="0">
                  <a:latin typeface="メイリオ" panose="020B0604030504040204" pitchFamily="50" charset="-128"/>
                  <a:ea typeface="メイリオ" panose="020B0604030504040204" pitchFamily="50" charset="-128"/>
                </a:rPr>
                <a:t>…</a:t>
              </a:r>
              <a:r>
                <a:rPr lang="ja-JP" altLang="en-US" sz="756" dirty="0">
                  <a:latin typeface="メイリオ" panose="020B0604030504040204" pitchFamily="50" charset="-128"/>
                  <a:ea typeface="メイリオ" panose="020B0604030504040204" pitchFamily="50" charset="-128"/>
                </a:rPr>
                <a:t>期間の定めのない雇用契約を結んでいて、フルタイムで働く方</a:t>
              </a:r>
              <a:endParaRPr lang="en-US" altLang="ja-JP" sz="756" dirty="0">
                <a:latin typeface="メイリオ" panose="020B0604030504040204" pitchFamily="50" charset="-128"/>
                <a:ea typeface="メイリオ" panose="020B0604030504040204" pitchFamily="50" charset="-128"/>
              </a:endParaRPr>
            </a:p>
            <a:p>
              <a:pPr>
                <a:lnSpc>
                  <a:spcPts val="1079"/>
                </a:lnSpc>
              </a:pPr>
              <a:r>
                <a:rPr lang="ja-JP" altLang="en-US" sz="756" dirty="0">
                  <a:latin typeface="メイリオ" panose="020B0604030504040204" pitchFamily="50" charset="-128"/>
                  <a:ea typeface="メイリオ" panose="020B0604030504040204" pitchFamily="50" charset="-128"/>
                </a:rPr>
                <a:t>契約社員</a:t>
              </a:r>
              <a:r>
                <a:rPr lang="en-US" altLang="ja-JP" sz="756" dirty="0">
                  <a:latin typeface="メイリオ" panose="020B0604030504040204" pitchFamily="50" charset="-128"/>
                  <a:ea typeface="メイリオ" panose="020B0604030504040204" pitchFamily="50" charset="-128"/>
                </a:rPr>
                <a:t>…</a:t>
              </a:r>
              <a:r>
                <a:rPr lang="ja-JP" altLang="en-US" sz="756" dirty="0">
                  <a:latin typeface="メイリオ" panose="020B0604030504040204" pitchFamily="50" charset="-128"/>
                  <a:ea typeface="メイリオ" panose="020B0604030504040204" pitchFamily="50" charset="-128"/>
                </a:rPr>
                <a:t>雇用契約を結ぶときに、あらかじめ雇用される期間（契約期間）が決められている方</a:t>
              </a:r>
              <a:endParaRPr lang="en-US" altLang="ja-JP" sz="756" dirty="0">
                <a:latin typeface="メイリオ" panose="020B0604030504040204" pitchFamily="50" charset="-128"/>
                <a:ea typeface="メイリオ" panose="020B0604030504040204" pitchFamily="50" charset="-128"/>
              </a:endParaRPr>
            </a:p>
            <a:p>
              <a:pPr>
                <a:lnSpc>
                  <a:spcPts val="1079"/>
                </a:lnSpc>
              </a:pPr>
              <a:r>
                <a:rPr lang="ja-JP" altLang="en-US" sz="756" dirty="0">
                  <a:latin typeface="メイリオ" panose="020B0604030504040204" pitchFamily="50" charset="-128"/>
                  <a:ea typeface="メイリオ" panose="020B0604030504040204" pitchFamily="50" charset="-128"/>
                </a:rPr>
                <a:t>パート社員</a:t>
              </a:r>
              <a:r>
                <a:rPr lang="en-US" altLang="ja-JP" sz="756" dirty="0">
                  <a:latin typeface="メイリオ" panose="020B0604030504040204" pitchFamily="50" charset="-128"/>
                  <a:ea typeface="メイリオ" panose="020B0604030504040204" pitchFamily="50" charset="-128"/>
                </a:rPr>
                <a:t>…1</a:t>
              </a:r>
              <a:r>
                <a:rPr lang="ja-JP" altLang="en-US" sz="756" dirty="0">
                  <a:latin typeface="メイリオ" panose="020B0604030504040204" pitchFamily="50" charset="-128"/>
                  <a:ea typeface="メイリオ" panose="020B0604030504040204" pitchFamily="50" charset="-128"/>
                </a:rPr>
                <a:t>週間に働く時間が正社員に比べて短い方。</a:t>
              </a:r>
              <a:endParaRPr lang="en-US" altLang="ja-JP" sz="756" dirty="0">
                <a:latin typeface="メイリオ" panose="020B0604030504040204" pitchFamily="50" charset="-128"/>
                <a:ea typeface="メイリオ" panose="020B0604030504040204" pitchFamily="50" charset="-128"/>
              </a:endParaRPr>
            </a:p>
            <a:p>
              <a:pPr>
                <a:lnSpc>
                  <a:spcPts val="1079"/>
                </a:lnSpc>
              </a:pPr>
              <a:r>
                <a:rPr lang="ja-JP" altLang="en-US" sz="756" dirty="0">
                  <a:latin typeface="メイリオ" panose="020B0604030504040204" pitchFamily="50" charset="-128"/>
                  <a:ea typeface="メイリオ" panose="020B0604030504040204" pitchFamily="50" charset="-128"/>
                </a:rPr>
                <a:t>派遣社員</a:t>
              </a:r>
              <a:r>
                <a:rPr lang="en-US" altLang="ja-JP" sz="756" dirty="0">
                  <a:latin typeface="メイリオ" panose="020B0604030504040204" pitchFamily="50" charset="-128"/>
                  <a:ea typeface="メイリオ" panose="020B0604030504040204" pitchFamily="50" charset="-128"/>
                </a:rPr>
                <a:t>…</a:t>
              </a:r>
              <a:r>
                <a:rPr lang="ja-JP" altLang="en-US" sz="756" dirty="0">
                  <a:latin typeface="メイリオ" panose="020B0604030504040204" pitchFamily="50" charset="-128"/>
                  <a:ea typeface="メイリオ" panose="020B0604030504040204" pitchFamily="50" charset="-128"/>
                </a:rPr>
                <a:t>人材派遣会社（派遣する会社）と雇用契約を結んだ上で、別の会社（派遣先の会社）に派遣されて、その会社で働く方。</a:t>
              </a:r>
              <a:endParaRPr lang="en-US" altLang="ja-JP" sz="756" dirty="0">
                <a:latin typeface="メイリオ" panose="020B0604030504040204" pitchFamily="50" charset="-128"/>
                <a:ea typeface="メイリオ" panose="020B0604030504040204" pitchFamily="50" charset="-128"/>
              </a:endParaRPr>
            </a:p>
            <a:p>
              <a:pPr>
                <a:lnSpc>
                  <a:spcPts val="1079"/>
                </a:lnSpc>
              </a:pPr>
              <a:endParaRPr lang="en-US" altLang="ja-JP" sz="756" u="sng" dirty="0">
                <a:solidFill>
                  <a:srgbClr val="FF0000"/>
                </a:solidFill>
                <a:latin typeface="メイリオ" panose="020B0604030504040204" pitchFamily="50" charset="-128"/>
                <a:ea typeface="メイリオ" panose="020B0604030504040204" pitchFamily="50" charset="-128"/>
              </a:endParaRPr>
            </a:p>
            <a:p>
              <a:pPr>
                <a:lnSpc>
                  <a:spcPts val="1079"/>
                </a:lnSpc>
              </a:pPr>
              <a:endParaRPr lang="en-US" altLang="ja-JP" sz="756" u="sng" dirty="0">
                <a:solidFill>
                  <a:srgbClr val="FF0000"/>
                </a:solidFill>
                <a:latin typeface="メイリオ" panose="020B0604030504040204" pitchFamily="50" charset="-128"/>
                <a:ea typeface="メイリオ" panose="020B0604030504040204" pitchFamily="50" charset="-128"/>
              </a:endParaRPr>
            </a:p>
            <a:p>
              <a:pPr>
                <a:lnSpc>
                  <a:spcPts val="1079"/>
                </a:lnSpc>
              </a:pPr>
              <a:endParaRPr lang="en-US" altLang="ja-JP" sz="756" u="sng" dirty="0">
                <a:solidFill>
                  <a:srgbClr val="FF0000"/>
                </a:solidFill>
                <a:latin typeface="メイリオ" panose="020B0604030504040204" pitchFamily="50" charset="-128"/>
                <a:ea typeface="メイリオ" panose="020B0604030504040204" pitchFamily="50" charset="-128"/>
              </a:endParaRPr>
            </a:p>
            <a:p>
              <a:r>
                <a:rPr lang="ja-JP" altLang="en-US" sz="863" b="1" dirty="0">
                  <a:solidFill>
                    <a:prstClr val="black"/>
                  </a:solidFill>
                  <a:latin typeface="メイリオ" panose="020B0604030504040204" pitchFamily="50" charset="-128"/>
                  <a:ea typeface="メイリオ" panose="020B0604030504040204" pitchFamily="50" charset="-128"/>
                </a:rPr>
                <a:t>雇用期間、生涯</a:t>
              </a:r>
              <a:r>
                <a:rPr lang="ja-JP" altLang="en-US" sz="863" b="1" dirty="0">
                  <a:latin typeface="メイリオ" panose="020B0604030504040204" pitchFamily="50" charset="-128"/>
                  <a:ea typeface="メイリオ" panose="020B0604030504040204" pitchFamily="50" charset="-128"/>
                </a:rPr>
                <a:t>年収（給料・</a:t>
              </a:r>
              <a:r>
                <a:rPr lang="ja-JP" altLang="en-US" sz="863" b="1" dirty="0" smtClean="0">
                  <a:latin typeface="メイリオ" panose="020B0604030504040204" pitchFamily="50" charset="-128"/>
                  <a:ea typeface="メイリオ" panose="020B0604030504040204" pitchFamily="50" charset="-128"/>
                </a:rPr>
                <a:t>賞与など）</a:t>
              </a:r>
              <a:r>
                <a:rPr lang="ja-JP" altLang="en-US" sz="863" b="1" dirty="0">
                  <a:latin typeface="メイリオ" panose="020B0604030504040204" pitchFamily="50" charset="-128"/>
                  <a:ea typeface="メイリオ" panose="020B0604030504040204" pitchFamily="50" charset="-128"/>
                </a:rPr>
                <a:t>、仕事の範囲、職歴の評価など、気がつくと大きな差が出来てしまいます</a:t>
              </a:r>
              <a:r>
                <a:rPr lang="ja-JP" altLang="en-US" sz="863" b="1" dirty="0">
                  <a:solidFill>
                    <a:prstClr val="black"/>
                  </a:solidFill>
                  <a:latin typeface="メイリオ" panose="020B0604030504040204" pitchFamily="50" charset="-128"/>
                  <a:ea typeface="メイリオ" panose="020B0604030504040204" pitchFamily="50" charset="-128"/>
                </a:rPr>
                <a:t>。</a:t>
              </a:r>
              <a:r>
                <a:rPr lang="ja-JP" altLang="en-US" sz="863" dirty="0">
                  <a:solidFill>
                    <a:prstClr val="black"/>
                  </a:solidFill>
                  <a:latin typeface="メイリオ" panose="020B0604030504040204" pitchFamily="50" charset="-128"/>
                  <a:ea typeface="メイリオ" panose="020B0604030504040204" pitchFamily="50" charset="-128"/>
                </a:rPr>
                <a:t>フリーター期間が長いほど、正社員になることは難しく</a:t>
              </a:r>
              <a:r>
                <a:rPr lang="ja-JP" altLang="en-US" sz="863" dirty="0" smtClean="0">
                  <a:latin typeface="メイリオ" panose="020B0604030504040204" pitchFamily="50" charset="-128"/>
                  <a:ea typeface="メイリオ" panose="020B0604030504040204" pitchFamily="50" charset="-128"/>
                </a:rPr>
                <a:t>なっていきます</a:t>
              </a:r>
              <a:r>
                <a:rPr lang="ja-JP" altLang="en-US" sz="863" dirty="0">
                  <a:solidFill>
                    <a:prstClr val="black"/>
                  </a:solidFill>
                  <a:latin typeface="メイリオ" panose="020B0604030504040204" pitchFamily="50" charset="-128"/>
                  <a:ea typeface="メイリオ" panose="020B0604030504040204" pitchFamily="50" charset="-128"/>
                </a:rPr>
                <a:t>。自分が目指す方向性を見据えて就職活動をしましょう！</a:t>
              </a:r>
              <a:endParaRPr lang="en-US" altLang="ja-JP" sz="863" dirty="0">
                <a:solidFill>
                  <a:prstClr val="black"/>
                </a:solidFill>
                <a:latin typeface="メイリオ" panose="020B0604030504040204" pitchFamily="50" charset="-128"/>
                <a:ea typeface="メイリオ" panose="020B0604030504040204" pitchFamily="50" charset="-128"/>
              </a:endParaRPr>
            </a:p>
            <a:p>
              <a:r>
                <a:rPr lang="ja-JP" altLang="en-US" sz="2115" dirty="0">
                  <a:solidFill>
                    <a:prstClr val="black"/>
                  </a:solidFill>
                </a:rPr>
                <a:t>　　👉</a:t>
              </a:r>
              <a:r>
                <a:rPr lang="ja-JP" altLang="en-US" sz="2105" dirty="0">
                  <a:solidFill>
                    <a:prstClr val="black"/>
                  </a:solidFill>
                </a:rPr>
                <a:t> </a:t>
              </a:r>
              <a:r>
                <a:rPr lang="ja-JP" altLang="en-US" sz="1295" b="1" dirty="0">
                  <a:solidFill>
                    <a:prstClr val="black"/>
                  </a:solidFill>
                  <a:latin typeface="メイリオ" panose="020B0604030504040204" pitchFamily="50" charset="-128"/>
                  <a:ea typeface="メイリオ" panose="020B0604030504040204" pitchFamily="50" charset="-128"/>
                </a:rPr>
                <a:t>仕事の内容・職種</a:t>
              </a:r>
              <a:endParaRPr lang="en-US" altLang="ja-JP" sz="1295" b="1" dirty="0">
                <a:solidFill>
                  <a:prstClr val="black"/>
                </a:solidFill>
                <a:latin typeface="メイリオ" panose="020B0604030504040204" pitchFamily="50" charset="-128"/>
                <a:ea typeface="メイリオ" panose="020B0604030504040204" pitchFamily="50" charset="-128"/>
              </a:endParaRPr>
            </a:p>
            <a:p>
              <a:endParaRPr lang="en-US" altLang="ja-JP" sz="432" dirty="0">
                <a:latin typeface="メイリオ" panose="020B0604030504040204" pitchFamily="50" charset="-128"/>
                <a:ea typeface="メイリオ" panose="020B0604030504040204" pitchFamily="50" charset="-128"/>
              </a:endParaRPr>
            </a:p>
            <a:p>
              <a:r>
                <a:rPr lang="ja-JP" altLang="en-US" sz="1025" dirty="0" smtClean="0">
                  <a:latin typeface="メイリオ" panose="020B0604030504040204" pitchFamily="50" charset="-128"/>
                  <a:ea typeface="メイリオ" panose="020B0604030504040204" pitchFamily="50" charset="-128"/>
                </a:rPr>
                <a:t>「</a:t>
              </a:r>
              <a:r>
                <a:rPr lang="ja-JP" altLang="en-US" sz="1025" dirty="0">
                  <a:latin typeface="メイリオ" panose="020B0604030504040204" pitchFamily="50" charset="-128"/>
                  <a:ea typeface="メイリオ" panose="020B0604030504040204" pitchFamily="50" charset="-128"/>
                </a:rPr>
                <a:t>仕事の内容</a:t>
              </a:r>
              <a:r>
                <a:rPr lang="ja-JP" altLang="en-US" sz="1025" dirty="0" smtClean="0">
                  <a:latin typeface="メイリオ" panose="020B0604030504040204" pitchFamily="50" charset="-128"/>
                  <a:ea typeface="メイリオ" panose="020B0604030504040204" pitchFamily="50" charset="-128"/>
                </a:rPr>
                <a:t>」</a:t>
              </a:r>
              <a:r>
                <a:rPr lang="ja-JP" altLang="en-US" sz="1025" dirty="0" smtClean="0">
                  <a:solidFill>
                    <a:prstClr val="black"/>
                  </a:solidFill>
                  <a:latin typeface="メイリオ" panose="020B0604030504040204" pitchFamily="50" charset="-128"/>
                  <a:ea typeface="メイリオ" panose="020B0604030504040204" pitchFamily="50" charset="-128"/>
                </a:rPr>
                <a:t>「</a:t>
              </a:r>
              <a:r>
                <a:rPr lang="ja-JP" altLang="en-US" sz="1025" dirty="0">
                  <a:solidFill>
                    <a:prstClr val="black"/>
                  </a:solidFill>
                  <a:latin typeface="メイリオ" panose="020B0604030504040204" pitchFamily="50" charset="-128"/>
                  <a:ea typeface="メイリオ" panose="020B0604030504040204" pitchFamily="50" charset="-128"/>
                </a:rPr>
                <a:t>職種」</a:t>
              </a:r>
              <a:r>
                <a:rPr lang="ja-JP" altLang="en-US" sz="1025" dirty="0" smtClean="0">
                  <a:latin typeface="メイリオ" panose="020B0604030504040204" pitchFamily="50" charset="-128"/>
                  <a:ea typeface="メイリオ" panose="020B0604030504040204" pitchFamily="50" charset="-128"/>
                </a:rPr>
                <a:t>は</a:t>
              </a:r>
              <a:r>
                <a:rPr lang="ja-JP" altLang="en-US" sz="1025" dirty="0">
                  <a:latin typeface="メイリオ" panose="020B0604030504040204" pitchFamily="50" charset="-128"/>
                  <a:ea typeface="メイリオ" panose="020B0604030504040204" pitchFamily="50" charset="-128"/>
                </a:rPr>
                <a:t>、</a:t>
              </a:r>
              <a:r>
                <a:rPr lang="ja-JP" altLang="en-US" sz="1025" b="1" dirty="0">
                  <a:latin typeface="メイリオ" panose="020B0604030504040204" pitchFamily="50" charset="-128"/>
                  <a:ea typeface="メイリオ" panose="020B0604030504040204" pitchFamily="50" charset="-128"/>
                </a:rPr>
                <a:t>とても重要</a:t>
              </a:r>
              <a:r>
                <a:rPr lang="ja-JP" altLang="en-US" sz="1025" dirty="0">
                  <a:latin typeface="メイリオ" panose="020B0604030504040204" pitchFamily="50" charset="-128"/>
                  <a:ea typeface="メイリオ" panose="020B0604030504040204" pitchFamily="50" charset="-128"/>
                </a:rPr>
                <a:t>です。どういう仕事かイメージ出来ない場合は、 調べたり、先生やハローワークの</a:t>
              </a:r>
              <a:r>
                <a:rPr lang="ja-JP" altLang="en-US" sz="1025" dirty="0" smtClean="0">
                  <a:latin typeface="メイリオ" panose="020B0604030504040204" pitchFamily="50" charset="-128"/>
                  <a:ea typeface="メイリオ" panose="020B0604030504040204" pitchFamily="50" charset="-128"/>
                </a:rPr>
                <a:t>担当者などに</a:t>
              </a:r>
              <a:r>
                <a:rPr lang="ja-JP" altLang="en-US" sz="1025" dirty="0">
                  <a:latin typeface="メイリオ" panose="020B0604030504040204" pitchFamily="50" charset="-128"/>
                  <a:ea typeface="メイリオ" panose="020B0604030504040204" pitchFamily="50" charset="-128"/>
                </a:rPr>
                <a:t>聞くほか、「応募前職場見学」に参加してクリアにしていきましょう。裏面の</a:t>
              </a:r>
              <a:r>
                <a:rPr lang="ja-JP" altLang="ja-JP" sz="1025" dirty="0">
                  <a:latin typeface="メイリオ" panose="020B0604030504040204" pitchFamily="50" charset="-128"/>
                  <a:ea typeface="メイリオ" panose="020B0604030504040204" pitchFamily="50" charset="-128"/>
                  <a:cs typeface="Times New Roman" panose="02020603050405020304" pitchFamily="18" charset="0"/>
                </a:rPr>
                <a:t>職業情報提供サイト（日本版</a:t>
              </a:r>
              <a:r>
                <a:rPr lang="en-US" altLang="ja-JP" sz="1025" dirty="0">
                  <a:latin typeface="メイリオ" panose="020B0604030504040204" pitchFamily="50" charset="-128"/>
                  <a:ea typeface="メイリオ" panose="020B0604030504040204" pitchFamily="50" charset="-128"/>
                  <a:cs typeface="Times New Roman" panose="02020603050405020304" pitchFamily="18" charset="0"/>
                </a:rPr>
                <a:t>O-NET</a:t>
              </a:r>
              <a:r>
                <a:rPr lang="ja-JP" altLang="ja-JP" sz="1025" dirty="0">
                  <a:latin typeface="メイリオ" panose="020B0604030504040204" pitchFamily="50" charset="-128"/>
                  <a:ea typeface="メイリオ" panose="020B0604030504040204" pitchFamily="50" charset="-128"/>
                  <a:cs typeface="Times New Roman" panose="02020603050405020304" pitchFamily="18" charset="0"/>
                </a:rPr>
                <a:t>）では、約</a:t>
              </a:r>
              <a:r>
                <a:rPr lang="en-US" altLang="ja-JP" sz="1025" dirty="0">
                  <a:latin typeface="メイリオ" panose="020B0604030504040204" pitchFamily="50" charset="-128"/>
                  <a:ea typeface="メイリオ" panose="020B0604030504040204" pitchFamily="50" charset="-128"/>
                  <a:cs typeface="Times New Roman" panose="02020603050405020304" pitchFamily="18" charset="0"/>
                </a:rPr>
                <a:t>500</a:t>
              </a:r>
              <a:r>
                <a:rPr lang="ja-JP" altLang="ja-JP" sz="1025" dirty="0">
                  <a:latin typeface="メイリオ" panose="020B0604030504040204" pitchFamily="50" charset="-128"/>
                  <a:ea typeface="メイリオ" panose="020B0604030504040204" pitchFamily="50" charset="-128"/>
                  <a:cs typeface="Times New Roman" panose="02020603050405020304" pitchFamily="18" charset="0"/>
                </a:rPr>
                <a:t>職種の動画が視聴可能です。</a:t>
              </a:r>
              <a:endParaRPr lang="en-US" altLang="ja-JP" sz="1025" dirty="0">
                <a:latin typeface="メイリオ" panose="020B0604030504040204" pitchFamily="50" charset="-128"/>
                <a:ea typeface="メイリオ" panose="020B0604030504040204" pitchFamily="50" charset="-128"/>
              </a:endParaRPr>
            </a:p>
          </p:txBody>
        </p:sp>
        <p:sp>
          <p:nvSpPr>
            <p:cNvPr id="54" name="角丸四角形 53"/>
            <p:cNvSpPr/>
            <p:nvPr/>
          </p:nvSpPr>
          <p:spPr>
            <a:xfrm>
              <a:off x="1136613" y="5459087"/>
              <a:ext cx="1803781" cy="244721"/>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1" b="1" dirty="0">
                  <a:latin typeface="メイリオ" panose="020B0604030504040204" pitchFamily="50" charset="-128"/>
                  <a:ea typeface="メイリオ" panose="020B0604030504040204" pitchFamily="50" charset="-128"/>
                </a:rPr>
                <a:t>正社員とフリーターの違い</a:t>
              </a:r>
            </a:p>
          </p:txBody>
        </p:sp>
        <p:sp>
          <p:nvSpPr>
            <p:cNvPr id="55" name="テキスト ボックス 54"/>
            <p:cNvSpPr txBox="1"/>
            <p:nvPr/>
          </p:nvSpPr>
          <p:spPr>
            <a:xfrm>
              <a:off x="351146" y="3296580"/>
              <a:ext cx="330358" cy="358111"/>
            </a:xfrm>
            <a:prstGeom prst="rect">
              <a:avLst/>
            </a:prstGeom>
            <a:noFill/>
          </p:spPr>
          <p:txBody>
            <a:bodyPr wrap="squar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②</a:t>
              </a:r>
            </a:p>
          </p:txBody>
        </p:sp>
      </p:grpSp>
      <p:sp>
        <p:nvSpPr>
          <p:cNvPr id="56" name="テキスト ボックス 55"/>
          <p:cNvSpPr txBox="1"/>
          <p:nvPr/>
        </p:nvSpPr>
        <p:spPr>
          <a:xfrm>
            <a:off x="221279" y="6035034"/>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③</a:t>
            </a:r>
          </a:p>
        </p:txBody>
      </p:sp>
      <p:sp>
        <p:nvSpPr>
          <p:cNvPr id="57" name="テキスト ボックス 56"/>
          <p:cNvSpPr txBox="1"/>
          <p:nvPr/>
        </p:nvSpPr>
        <p:spPr>
          <a:xfrm>
            <a:off x="564366" y="7401122"/>
            <a:ext cx="2373533" cy="275012"/>
          </a:xfrm>
          <a:prstGeom prst="rect">
            <a:avLst/>
          </a:prstGeom>
          <a:noFill/>
          <a:ln>
            <a:solidFill>
              <a:schemeClr val="bg1">
                <a:lumMod val="65000"/>
              </a:schemeClr>
            </a:solidFill>
          </a:ln>
        </p:spPr>
        <p:txBody>
          <a:bodyPr wrap="square" rtlCol="0" anchor="b" anchorCtr="0">
            <a:spAutoFit/>
          </a:bodyPr>
          <a:lstStyle/>
          <a:p>
            <a:r>
              <a:rPr lang="ja-JP" altLang="en-US" sz="1187" dirty="0">
                <a:latin typeface="メイリオ" panose="020B0604030504040204" pitchFamily="50" charset="-128"/>
                <a:ea typeface="メイリオ" panose="020B0604030504040204" pitchFamily="50" charset="-128"/>
              </a:rPr>
              <a:t>「職種名」はこの欄を見よう！</a:t>
            </a:r>
          </a:p>
        </p:txBody>
      </p:sp>
      <p:cxnSp>
        <p:nvCxnSpPr>
          <p:cNvPr id="58" name="直線コネクタ 57"/>
          <p:cNvCxnSpPr>
            <a:stCxn id="57" idx="2"/>
          </p:cNvCxnSpPr>
          <p:nvPr/>
        </p:nvCxnSpPr>
        <p:spPr>
          <a:xfrm>
            <a:off x="1751133" y="7676134"/>
            <a:ext cx="1843727" cy="3129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975311" y="2621249"/>
            <a:ext cx="385379" cy="358111"/>
          </a:xfrm>
          <a:prstGeom prst="rect">
            <a:avLst/>
          </a:prstGeom>
          <a:noFill/>
        </p:spPr>
        <p:txBody>
          <a:bodyPr wrap="squar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①</a:t>
            </a:r>
          </a:p>
        </p:txBody>
      </p:sp>
    </p:spTree>
    <p:extLst>
      <p:ext uri="{BB962C8B-B14F-4D97-AF65-F5344CB8AC3E}">
        <p14:creationId xmlns:p14="http://schemas.microsoft.com/office/powerpoint/2010/main" val="2948853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850" y="3070862"/>
            <a:ext cx="6943004" cy="4312712"/>
          </a:xfrm>
          <a:prstGeom prst="rect">
            <a:avLst/>
          </a:prstGeom>
        </p:spPr>
      </p:pic>
      <p:sp>
        <p:nvSpPr>
          <p:cNvPr id="6" name="正方形/長方形 5"/>
          <p:cNvSpPr/>
          <p:nvPr/>
        </p:nvSpPr>
        <p:spPr>
          <a:xfrm>
            <a:off x="450789" y="6481644"/>
            <a:ext cx="5142320" cy="846636"/>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sp>
        <p:nvSpPr>
          <p:cNvPr id="8" name="正方形/長方形 7"/>
          <p:cNvSpPr/>
          <p:nvPr/>
        </p:nvSpPr>
        <p:spPr>
          <a:xfrm>
            <a:off x="440508" y="6046405"/>
            <a:ext cx="1100872" cy="435239"/>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sp>
        <p:nvSpPr>
          <p:cNvPr id="10" name="テキスト ボックス 9"/>
          <p:cNvSpPr txBox="1"/>
          <p:nvPr/>
        </p:nvSpPr>
        <p:spPr>
          <a:xfrm>
            <a:off x="343539" y="206002"/>
            <a:ext cx="6841230" cy="2835648"/>
          </a:xfrm>
          <a:prstGeom prst="rect">
            <a:avLst/>
          </a:prstGeom>
          <a:noFill/>
          <a:ln w="15875">
            <a:solidFill>
              <a:srgbClr val="FF9933"/>
            </a:solidFill>
          </a:ln>
        </p:spPr>
        <p:txBody>
          <a:bodyPr wrap="square" rtlCol="0">
            <a:spAutoFit/>
          </a:bodyPr>
          <a:lstStyle/>
          <a:p>
            <a:pPr lvl="0"/>
            <a:r>
              <a:rPr lang="ja-JP" altLang="en-US" sz="2115" dirty="0">
                <a:solidFill>
                  <a:prstClr val="black"/>
                </a:solidFill>
              </a:rPr>
              <a:t>　  👉</a:t>
            </a:r>
            <a:r>
              <a:rPr lang="ja-JP" altLang="en-US" sz="2105" dirty="0">
                <a:solidFill>
                  <a:prstClr val="black"/>
                </a:solidFill>
              </a:rPr>
              <a:t> </a:t>
            </a:r>
            <a:r>
              <a:rPr lang="ja-JP" altLang="en-US" sz="1295" b="1" dirty="0">
                <a:solidFill>
                  <a:prstClr val="black"/>
                </a:solidFill>
                <a:latin typeface="メイリオ" panose="020B0604030504040204" pitchFamily="50" charset="-128"/>
                <a:ea typeface="メイリオ" panose="020B0604030504040204" pitchFamily="50" charset="-128"/>
              </a:rPr>
              <a:t>加入保険・福利厚生</a:t>
            </a:r>
            <a:endParaRPr lang="en-US" altLang="ja-JP" sz="1295" b="1" dirty="0">
              <a:solidFill>
                <a:prstClr val="black"/>
              </a:solidFill>
              <a:latin typeface="メイリオ" panose="020B0604030504040204" pitchFamily="50" charset="-128"/>
              <a:ea typeface="メイリオ" panose="020B0604030504040204" pitchFamily="50" charset="-128"/>
            </a:endParaRPr>
          </a:p>
          <a:p>
            <a:pPr lvl="0"/>
            <a:endParaRPr lang="en-US" altLang="ja-JP" sz="540" b="1" dirty="0">
              <a:solidFill>
                <a:prstClr val="black"/>
              </a:solidFill>
              <a:latin typeface="メイリオ" panose="020B0604030504040204" pitchFamily="50" charset="-128"/>
              <a:ea typeface="メイリオ" panose="020B0604030504040204" pitchFamily="50" charset="-128"/>
            </a:endParaRPr>
          </a:p>
          <a:p>
            <a:pPr lvl="0"/>
            <a:r>
              <a:rPr lang="ja-JP" altLang="en-US" sz="1025" dirty="0">
                <a:latin typeface="メイリオ" panose="020B0604030504040204" pitchFamily="50" charset="-128"/>
                <a:ea typeface="メイリオ" panose="020B0604030504040204" pitchFamily="50" charset="-128"/>
              </a:rPr>
              <a:t>労働条件の中で、賃金とは別に、加入</a:t>
            </a:r>
            <a:r>
              <a:rPr lang="ja-JP" altLang="en-US" sz="1025" dirty="0" smtClean="0">
                <a:latin typeface="メイリオ" panose="020B0604030504040204" pitchFamily="50" charset="-128"/>
                <a:ea typeface="メイリオ" panose="020B0604030504040204" pitchFamily="50" charset="-128"/>
              </a:rPr>
              <a:t>保険など（</a:t>
            </a:r>
            <a:r>
              <a:rPr lang="ja-JP" altLang="en-US" sz="1025" dirty="0">
                <a:latin typeface="メイリオ" panose="020B0604030504040204" pitchFamily="50" charset="-128"/>
                <a:ea typeface="メイリオ" panose="020B0604030504040204" pitchFamily="50" charset="-128"/>
              </a:rPr>
              <a:t>雇用・労災・健康・厚生）や定年制、育児休業・介護休業・看護</a:t>
            </a:r>
            <a:r>
              <a:rPr lang="ja-JP" altLang="en-US" sz="1025" dirty="0" smtClean="0">
                <a:latin typeface="メイリオ" panose="020B0604030504040204" pitchFamily="50" charset="-128"/>
                <a:ea typeface="メイリオ" panose="020B0604030504040204" pitchFamily="50" charset="-128"/>
              </a:rPr>
              <a:t>休業などの</a:t>
            </a:r>
            <a:r>
              <a:rPr lang="ja-JP" altLang="en-US" sz="1025" dirty="0">
                <a:latin typeface="メイリオ" panose="020B0604030504040204" pitchFamily="50" charset="-128"/>
                <a:ea typeface="メイリオ" panose="020B0604030504040204" pitchFamily="50" charset="-128"/>
              </a:rPr>
              <a:t>福利厚生は安心して働けるかどうかを判断するための社会保障制度</a:t>
            </a:r>
            <a:r>
              <a:rPr lang="ja-JP" altLang="en-US" sz="1025" dirty="0" smtClean="0">
                <a:latin typeface="メイリオ" panose="020B0604030504040204" pitchFamily="50" charset="-128"/>
                <a:ea typeface="メイリオ" panose="020B0604030504040204" pitchFamily="50" charset="-128"/>
              </a:rPr>
              <a:t>です。</a:t>
            </a:r>
            <a:r>
              <a:rPr lang="ja-JP" altLang="en-US" sz="1025" dirty="0">
                <a:latin typeface="メイリオ" panose="020B0604030504040204" pitchFamily="50" charset="-128"/>
                <a:ea typeface="メイリオ" panose="020B0604030504040204" pitchFamily="50" charset="-128"/>
              </a:rPr>
              <a:t>加入状況や取得実績をしっかり確認しましょう！</a:t>
            </a:r>
            <a:endParaRPr lang="en-US" altLang="ja-JP" sz="1025" b="1" dirty="0">
              <a:latin typeface="メイリオ" panose="020B0604030504040204" pitchFamily="50" charset="-128"/>
              <a:ea typeface="メイリオ" panose="020B0604030504040204" pitchFamily="50" charset="-128"/>
            </a:endParaRPr>
          </a:p>
          <a:p>
            <a:pPr lvl="0"/>
            <a:r>
              <a:rPr lang="ja-JP" altLang="en-US" sz="2115" dirty="0"/>
              <a:t>　  👉</a:t>
            </a:r>
            <a:r>
              <a:rPr lang="ja-JP" altLang="en-US" sz="2105" dirty="0"/>
              <a:t> </a:t>
            </a:r>
            <a:r>
              <a:rPr lang="ja-JP" altLang="en-US" sz="1295" b="1" dirty="0">
                <a:latin typeface="メイリオ" panose="020B0604030504040204" pitchFamily="50" charset="-128"/>
                <a:ea typeface="メイリオ" panose="020B0604030504040204" pitchFamily="50" charset="-128"/>
              </a:rPr>
              <a:t>基本給・固定残業代</a:t>
            </a:r>
            <a:endParaRPr lang="en-US" altLang="ja-JP" sz="1295" b="1" dirty="0">
              <a:latin typeface="メイリオ" panose="020B0604030504040204" pitchFamily="50" charset="-128"/>
              <a:ea typeface="メイリオ" panose="020B0604030504040204" pitchFamily="50" charset="-128"/>
            </a:endParaRPr>
          </a:p>
          <a:p>
            <a:pPr lvl="0"/>
            <a:endParaRPr lang="en-US" altLang="ja-JP" sz="540" b="1"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基本給</a:t>
            </a:r>
            <a:r>
              <a:rPr lang="en-US" altLang="ja-JP" sz="1025" dirty="0">
                <a:latin typeface="メイリオ" panose="020B0604030504040204" pitchFamily="50" charset="-128"/>
                <a:ea typeface="メイリオ" panose="020B0604030504040204" pitchFamily="50" charset="-128"/>
              </a:rPr>
              <a:t>(a)</a:t>
            </a:r>
            <a:r>
              <a:rPr lang="ja-JP" altLang="en-US" sz="1025" dirty="0">
                <a:latin typeface="メイリオ" panose="020B0604030504040204" pitchFamily="50" charset="-128"/>
                <a:ea typeface="メイリオ" panose="020B0604030504040204" pitchFamily="50" charset="-128"/>
              </a:rPr>
              <a:t>＋</a:t>
            </a:r>
            <a:r>
              <a:rPr lang="ja-JP" altLang="en-US" sz="1025" dirty="0" smtClean="0">
                <a:latin typeface="メイリオ" panose="020B0604030504040204" pitchFamily="50" charset="-128"/>
                <a:ea typeface="メイリオ" panose="020B0604030504040204" pitchFamily="50" charset="-128"/>
              </a:rPr>
              <a:t>定額的</a:t>
            </a:r>
            <a:r>
              <a:rPr lang="ja-JP" altLang="en-US" sz="1025" dirty="0">
                <a:latin typeface="メイリオ" panose="020B0604030504040204" pitchFamily="50" charset="-128"/>
                <a:ea typeface="メイリオ" panose="020B0604030504040204" pitchFamily="50" charset="-128"/>
              </a:rPr>
              <a:t>に支払われる手当</a:t>
            </a:r>
            <a:r>
              <a:rPr lang="en-US" altLang="ja-JP" sz="1025" dirty="0">
                <a:latin typeface="メイリオ" panose="020B0604030504040204" pitchFamily="50" charset="-128"/>
                <a:ea typeface="メイリオ" panose="020B0604030504040204" pitchFamily="50" charset="-128"/>
              </a:rPr>
              <a:t>(</a:t>
            </a:r>
            <a:r>
              <a:rPr lang="ja-JP" altLang="en-US" sz="1025" dirty="0" err="1">
                <a:latin typeface="メイリオ" panose="020B0604030504040204" pitchFamily="50" charset="-128"/>
                <a:ea typeface="メイリオ" panose="020B0604030504040204" pitchFamily="50" charset="-128"/>
              </a:rPr>
              <a:t>ｂ</a:t>
            </a:r>
            <a:r>
              <a:rPr lang="en-US" altLang="ja-JP" sz="1025" dirty="0">
                <a:latin typeface="メイリオ" panose="020B0604030504040204" pitchFamily="50" charset="-128"/>
                <a:ea typeface="メイリオ" panose="020B0604030504040204" pitchFamily="50" charset="-128"/>
              </a:rPr>
              <a:t>)</a:t>
            </a:r>
            <a:r>
              <a:rPr lang="ja-JP" altLang="en-US" sz="1025" dirty="0">
                <a:latin typeface="メイリオ" panose="020B0604030504040204" pitchFamily="50" charset="-128"/>
                <a:ea typeface="メイリオ" panose="020B0604030504040204" pitchFamily="50" charset="-128"/>
              </a:rPr>
              <a:t>＋固定残業代</a:t>
            </a:r>
            <a:r>
              <a:rPr lang="en-US" altLang="ja-JP" sz="1025" dirty="0">
                <a:latin typeface="メイリオ" panose="020B0604030504040204" pitchFamily="50" charset="-128"/>
                <a:ea typeface="メイリオ" panose="020B0604030504040204" pitchFamily="50" charset="-128"/>
              </a:rPr>
              <a:t>(c)</a:t>
            </a:r>
            <a:r>
              <a:rPr lang="ja-JP" altLang="en-US" sz="1025" dirty="0">
                <a:latin typeface="メイリオ" panose="020B0604030504040204" pitchFamily="50" charset="-128"/>
                <a:ea typeface="メイリオ" panose="020B0604030504040204" pitchFamily="50" charset="-128"/>
              </a:rPr>
              <a:t>の合計が、毎月決まって支払われる金額になります。このほか</a:t>
            </a:r>
            <a:r>
              <a:rPr lang="ja-JP" altLang="en-US" sz="1025" dirty="0" smtClean="0">
                <a:latin typeface="メイリオ" panose="020B0604030504040204" pitchFamily="50" charset="-128"/>
                <a:ea typeface="メイリオ" panose="020B0604030504040204" pitchFamily="50" charset="-128"/>
              </a:rPr>
              <a:t>、通勤手当や⑥時間外</a:t>
            </a:r>
            <a:r>
              <a:rPr lang="ja-JP" altLang="en-US" sz="1025" dirty="0">
                <a:latin typeface="メイリオ" panose="020B0604030504040204" pitchFamily="50" charset="-128"/>
                <a:ea typeface="メイリオ" panose="020B0604030504040204" pitchFamily="50" charset="-128"/>
              </a:rPr>
              <a:t>手当（残業代）を加えた総合計額から、税金や各種保険料を引いた額が、</a:t>
            </a:r>
            <a:endParaRPr lang="en-US" altLang="ja-JP" sz="1025"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実際に受け取る（振り込まれる）</a:t>
            </a:r>
            <a:r>
              <a:rPr lang="ja-JP" altLang="en-US" sz="1025" b="1" dirty="0" smtClean="0">
                <a:latin typeface="メイリオ" panose="020B0604030504040204" pitchFamily="50" charset="-128"/>
                <a:ea typeface="メイリオ" panose="020B0604030504040204" pitchFamily="50" charset="-128"/>
              </a:rPr>
              <a:t>手取りの月額</a:t>
            </a:r>
            <a:r>
              <a:rPr lang="ja-JP" altLang="en-US" sz="1025" dirty="0">
                <a:latin typeface="メイリオ" panose="020B0604030504040204" pitchFamily="50" charset="-128"/>
                <a:ea typeface="メイリオ" panose="020B0604030504040204" pitchFamily="50" charset="-128"/>
              </a:rPr>
              <a:t>となります。社会人になると社会保険に加入し、税金を納めることになります。</a:t>
            </a:r>
            <a:r>
              <a:rPr lang="ja-JP" altLang="en-US" sz="1025" b="1" dirty="0">
                <a:latin typeface="メイリオ" panose="020B0604030504040204" pitchFamily="50" charset="-128"/>
                <a:ea typeface="メイリオ" panose="020B0604030504040204" pitchFamily="50" charset="-128"/>
              </a:rPr>
              <a:t>各種保険料と税金を差し引いた控除額は、</a:t>
            </a:r>
            <a:r>
              <a:rPr lang="ja-JP" altLang="en-US" sz="1025" b="1" dirty="0" smtClean="0">
                <a:latin typeface="メイリオ" panose="020B0604030504040204" pitchFamily="50" charset="-128"/>
                <a:ea typeface="メイリオ" panose="020B0604030504040204" pitchFamily="50" charset="-128"/>
              </a:rPr>
              <a:t>「社会保険料等・所得税控除見込額早見表」</a:t>
            </a:r>
            <a:r>
              <a:rPr lang="ja-JP" altLang="en-US" sz="1025" b="1" dirty="0">
                <a:latin typeface="メイリオ" panose="020B0604030504040204" pitchFamily="50" charset="-128"/>
                <a:ea typeface="メイリオ" panose="020B0604030504040204" pitchFamily="50" charset="-128"/>
              </a:rPr>
              <a:t>（</a:t>
            </a:r>
            <a:r>
              <a:rPr lang="en-US" altLang="ja-JP" sz="1025" b="1" dirty="0">
                <a:latin typeface="メイリオ" panose="020B0604030504040204" pitchFamily="50" charset="-128"/>
                <a:ea typeface="メイリオ" panose="020B0604030504040204" pitchFamily="50" charset="-128"/>
              </a:rPr>
              <a:t>P5~6 </a:t>
            </a:r>
            <a:r>
              <a:rPr lang="ja-JP" altLang="en-US" sz="1025" b="1" dirty="0">
                <a:latin typeface="メイリオ" panose="020B0604030504040204" pitchFamily="50" charset="-128"/>
                <a:ea typeface="メイリオ" panose="020B0604030504040204" pitchFamily="50" charset="-128"/>
              </a:rPr>
              <a:t>）を参照</a:t>
            </a:r>
            <a:r>
              <a:rPr lang="ja-JP" altLang="en-US" sz="1025" dirty="0">
                <a:latin typeface="メイリオ" panose="020B0604030504040204" pitchFamily="50" charset="-128"/>
                <a:ea typeface="メイリオ" panose="020B0604030504040204" pitchFamily="50" charset="-128"/>
              </a:rPr>
              <a:t>してください</a:t>
            </a:r>
            <a:r>
              <a:rPr lang="ja-JP" altLang="en-US" sz="1025" dirty="0" smtClean="0">
                <a:latin typeface="メイリオ" panose="020B0604030504040204" pitchFamily="50" charset="-128"/>
                <a:ea typeface="メイリオ" panose="020B0604030504040204" pitchFamily="50" charset="-128"/>
              </a:rPr>
              <a:t>。</a:t>
            </a:r>
            <a:endParaRPr lang="en-US" altLang="ja-JP" sz="1079" u="sng" dirty="0">
              <a:latin typeface="メイリオ" panose="020B0604030504040204" pitchFamily="50" charset="-128"/>
              <a:ea typeface="メイリオ" panose="020B0604030504040204" pitchFamily="50" charset="-128"/>
            </a:endParaRPr>
          </a:p>
          <a:p>
            <a:r>
              <a:rPr lang="ja-JP" altLang="en-US" sz="1079" dirty="0">
                <a:latin typeface="メイリオ" panose="020B0604030504040204" pitchFamily="50" charset="-128"/>
                <a:ea typeface="メイリオ" panose="020B0604030504040204" pitchFamily="50" charset="-128"/>
              </a:rPr>
              <a:t>固定残業代とは、会社が一定時間の残業を想定し、一定時間分の時間外労働に対する割増賃金を</a:t>
            </a:r>
            <a:endParaRPr lang="en-US" altLang="ja-JP" sz="1079" dirty="0">
              <a:latin typeface="メイリオ" panose="020B0604030504040204" pitchFamily="50" charset="-128"/>
              <a:ea typeface="メイリオ" panose="020B0604030504040204" pitchFamily="50" charset="-128"/>
            </a:endParaRPr>
          </a:p>
          <a:p>
            <a:r>
              <a:rPr lang="ja-JP" altLang="en-US" sz="1079" dirty="0">
                <a:latin typeface="メイリオ" panose="020B0604030504040204" pitchFamily="50" charset="-128"/>
                <a:ea typeface="メイリオ" panose="020B0604030504040204" pitchFamily="50" charset="-128"/>
              </a:rPr>
              <a:t>定額に支払う制度です。決められた残業時間を超えた場合には、会社は残業代を支払う必要が</a:t>
            </a:r>
            <a:endParaRPr lang="en-US" altLang="ja-JP" sz="1079" dirty="0">
              <a:latin typeface="メイリオ" panose="020B0604030504040204" pitchFamily="50" charset="-128"/>
              <a:ea typeface="メイリオ" panose="020B0604030504040204" pitchFamily="50" charset="-128"/>
            </a:endParaRPr>
          </a:p>
          <a:p>
            <a:r>
              <a:rPr lang="ja-JP" altLang="en-US" sz="1079" dirty="0">
                <a:latin typeface="メイリオ" panose="020B0604030504040204" pitchFamily="50" charset="-128"/>
                <a:ea typeface="メイリオ" panose="020B0604030504040204" pitchFamily="50" charset="-128"/>
              </a:rPr>
              <a:t>あります。「固定残業代に関する特記事項」は、必ず確認しましょう</a:t>
            </a:r>
            <a:r>
              <a:rPr lang="ja-JP" altLang="en-US" sz="1079" dirty="0" smtClean="0">
                <a:latin typeface="メイリオ" panose="020B0604030504040204" pitchFamily="50" charset="-128"/>
                <a:ea typeface="メイリオ" panose="020B0604030504040204" pitchFamily="50" charset="-128"/>
              </a:rPr>
              <a:t>。</a:t>
            </a:r>
            <a:endParaRPr lang="en-US" altLang="ja-JP" sz="1079" dirty="0" smtClean="0">
              <a:latin typeface="メイリオ" panose="020B0604030504040204" pitchFamily="50" charset="-128"/>
              <a:ea typeface="メイリオ" panose="020B0604030504040204" pitchFamily="50" charset="-128"/>
            </a:endParaRPr>
          </a:p>
          <a:p>
            <a:r>
              <a:rPr lang="ja-JP" altLang="en-US" sz="1079" dirty="0" smtClean="0">
                <a:latin typeface="メイリオ" panose="020B0604030504040204" pitchFamily="50" charset="-128"/>
                <a:ea typeface="メイリオ" panose="020B0604030504040204" pitchFamily="50" charset="-128"/>
              </a:rPr>
              <a:t>また、通勤手当は実費ではなく、上限がある場合もありますので、確認しましょう。</a:t>
            </a:r>
            <a:endParaRPr lang="ja-JP" altLang="en-US" sz="1079"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66164" y="7419796"/>
            <a:ext cx="2486641" cy="3118226"/>
          </a:xfrm>
          <a:prstGeom prst="rect">
            <a:avLst/>
          </a:prstGeom>
          <a:noFill/>
          <a:ln w="15875">
            <a:solidFill>
              <a:srgbClr val="FF9933"/>
            </a:solidFill>
          </a:ln>
        </p:spPr>
        <p:txBody>
          <a:bodyPr wrap="square" rtlCol="0">
            <a:spAutoFit/>
          </a:bodyPr>
          <a:lstStyle/>
          <a:p>
            <a:r>
              <a:rPr lang="ja-JP" altLang="en-US" sz="2115" dirty="0"/>
              <a:t>　  👉</a:t>
            </a:r>
            <a:r>
              <a:rPr lang="ja-JP" altLang="en-US" sz="2105" dirty="0"/>
              <a:t> </a:t>
            </a:r>
            <a:r>
              <a:rPr lang="ja-JP" altLang="en-US" sz="1295" b="1" dirty="0">
                <a:latin typeface="メイリオ" panose="020B0604030504040204" pitchFamily="50" charset="-128"/>
                <a:ea typeface="メイリオ" panose="020B0604030504040204" pitchFamily="50" charset="-128"/>
              </a:rPr>
              <a:t>時間外</a:t>
            </a:r>
            <a:endParaRPr lang="en-US" altLang="ja-JP" sz="1295" b="1" dirty="0">
              <a:latin typeface="メイリオ" panose="020B0604030504040204" pitchFamily="50" charset="-128"/>
              <a:ea typeface="メイリオ" panose="020B0604030504040204" pitchFamily="50" charset="-128"/>
            </a:endParaRPr>
          </a:p>
          <a:p>
            <a:endParaRPr lang="en-US" altLang="ja-JP" sz="100" b="1" dirty="0">
              <a:latin typeface="メイリオ" panose="020B0604030504040204" pitchFamily="50" charset="-128"/>
              <a:ea typeface="メイリオ" panose="020B0604030504040204" pitchFamily="50" charset="-128"/>
            </a:endParaRPr>
          </a:p>
          <a:p>
            <a:endParaRPr lang="en-US" altLang="ja-JP" sz="648" b="1"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求人票の職種で働く人達の月平均の残業時間です。月平均といっても、例えば、</a:t>
            </a:r>
            <a:r>
              <a:rPr lang="ja-JP" altLang="en-US" sz="1025" dirty="0" smtClean="0">
                <a:latin typeface="メイリオ" panose="020B0604030504040204" pitchFamily="50" charset="-128"/>
                <a:ea typeface="メイリオ" panose="020B0604030504040204" pitchFamily="50" charset="-128"/>
              </a:rPr>
              <a:t>４月</a:t>
            </a:r>
            <a:r>
              <a:rPr lang="ja-JP" altLang="en-US" sz="1025" dirty="0">
                <a:latin typeface="メイリオ" panose="020B0604030504040204" pitchFamily="50" charset="-128"/>
                <a:ea typeface="メイリオ" panose="020B0604030504040204" pitchFamily="50" charset="-128"/>
              </a:rPr>
              <a:t>は繁忙期、</a:t>
            </a:r>
            <a:r>
              <a:rPr lang="en-US" altLang="ja-JP" sz="1025" dirty="0" smtClean="0">
                <a:latin typeface="メイリオ" panose="020B0604030504040204" pitchFamily="50" charset="-128"/>
                <a:ea typeface="メイリオ" panose="020B0604030504040204" pitchFamily="50" charset="-128"/>
              </a:rPr>
              <a:t>10</a:t>
            </a:r>
            <a:r>
              <a:rPr lang="ja-JP" altLang="en-US" sz="1025" dirty="0" smtClean="0">
                <a:latin typeface="メイリオ" panose="020B0604030504040204" pitchFamily="50" charset="-128"/>
                <a:ea typeface="メイリオ" panose="020B0604030504040204" pitchFamily="50" charset="-128"/>
              </a:rPr>
              <a:t>月</a:t>
            </a:r>
            <a:r>
              <a:rPr lang="ja-JP" altLang="en-US" sz="1025" dirty="0">
                <a:latin typeface="メイリオ" panose="020B0604030504040204" pitchFamily="50" charset="-128"/>
                <a:ea typeface="メイリオ" panose="020B0604030504040204" pitchFamily="50" charset="-128"/>
              </a:rPr>
              <a:t>は閑散期など、月によって残業時間が大きく異なることもあるので、</a:t>
            </a:r>
            <a:r>
              <a:rPr lang="ja-JP" altLang="en-US" sz="1025" b="1" dirty="0">
                <a:latin typeface="メイリオ" panose="020B0604030504040204" pitchFamily="50" charset="-128"/>
                <a:ea typeface="メイリオ" panose="020B0604030504040204" pitchFamily="50" charset="-128"/>
              </a:rPr>
              <a:t>残業は毎日あるのか、特定の期間だけか</a:t>
            </a:r>
            <a:r>
              <a:rPr lang="ja-JP" altLang="en-US" sz="1025" b="1" dirty="0" smtClean="0">
                <a:latin typeface="メイリオ" panose="020B0604030504040204" pitchFamily="50" charset="-128"/>
                <a:ea typeface="メイリオ" panose="020B0604030504040204" pitchFamily="50" charset="-128"/>
              </a:rPr>
              <a:t>など、先生</a:t>
            </a:r>
            <a:r>
              <a:rPr lang="ja-JP" altLang="en-US" sz="1025" b="1" dirty="0">
                <a:latin typeface="メイリオ" panose="020B0604030504040204" pitchFamily="50" charset="-128"/>
                <a:ea typeface="メイリオ" panose="020B0604030504040204" pitchFamily="50" charset="-128"/>
              </a:rPr>
              <a:t>やハローワークの</a:t>
            </a:r>
            <a:r>
              <a:rPr lang="ja-JP" altLang="en-US" sz="1025" b="1" dirty="0" smtClean="0">
                <a:latin typeface="メイリオ" panose="020B0604030504040204" pitchFamily="50" charset="-128"/>
                <a:ea typeface="メイリオ" panose="020B0604030504040204" pitchFamily="50" charset="-128"/>
              </a:rPr>
              <a:t>担当者などに</a:t>
            </a:r>
            <a:r>
              <a:rPr lang="ja-JP" altLang="en-US" sz="1025" b="1" dirty="0">
                <a:latin typeface="メイリオ" panose="020B0604030504040204" pitchFamily="50" charset="-128"/>
                <a:ea typeface="メイリオ" panose="020B0604030504040204" pitchFamily="50" charset="-128"/>
              </a:rPr>
              <a:t>確認すると良いでしょう</a:t>
            </a:r>
            <a:r>
              <a:rPr lang="ja-JP" altLang="en-US" sz="1025" dirty="0" smtClean="0">
                <a:latin typeface="メイリオ" panose="020B0604030504040204" pitchFamily="50" charset="-128"/>
                <a:ea typeface="メイリオ" panose="020B0604030504040204" pitchFamily="50" charset="-128"/>
              </a:rPr>
              <a:t>。</a:t>
            </a:r>
            <a:endParaRPr lang="en-US" altLang="ja-JP" sz="1025" dirty="0" smtClean="0">
              <a:latin typeface="メイリオ" panose="020B0604030504040204" pitchFamily="50" charset="-128"/>
              <a:ea typeface="メイリオ" panose="020B0604030504040204" pitchFamily="50" charset="-128"/>
            </a:endParaRPr>
          </a:p>
          <a:p>
            <a:endParaRPr lang="en-US" altLang="ja-JP" sz="300" dirty="0" smtClean="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※36</a:t>
            </a:r>
            <a:r>
              <a:rPr lang="ja-JP" altLang="en-US" sz="900" dirty="0">
                <a:latin typeface="メイリオ" panose="020B0604030504040204" pitchFamily="50" charset="-128"/>
                <a:ea typeface="メイリオ" panose="020B0604030504040204" pitchFamily="50" charset="-128"/>
              </a:rPr>
              <a:t>（サブロク）</a:t>
            </a:r>
            <a:r>
              <a:rPr lang="ja-JP" altLang="en-US" sz="900" dirty="0" smtClean="0">
                <a:latin typeface="メイリオ" panose="020B0604030504040204" pitchFamily="50" charset="-128"/>
                <a:ea typeface="メイリオ" panose="020B0604030504040204" pitchFamily="50" charset="-128"/>
              </a:rPr>
              <a:t>協定とは、法定労働時間　</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を</a:t>
            </a:r>
            <a:r>
              <a:rPr lang="ja-JP" altLang="en-US" sz="900" dirty="0">
                <a:latin typeface="メイリオ" panose="020B0604030504040204" pitchFamily="50" charset="-128"/>
                <a:ea typeface="メイリオ" panose="020B0604030504040204" pitchFamily="50" charset="-128"/>
              </a:rPr>
              <a:t>超えて、時間外</a:t>
            </a:r>
            <a:r>
              <a:rPr lang="ja-JP" altLang="en-US" sz="900" dirty="0" smtClean="0">
                <a:latin typeface="メイリオ" panose="020B0604030504040204" pitchFamily="50" charset="-128"/>
                <a:ea typeface="メイリオ" panose="020B0604030504040204" pitchFamily="50" charset="-128"/>
              </a:rPr>
              <a:t>労働を</a:t>
            </a:r>
            <a:r>
              <a:rPr lang="ja-JP" altLang="en-US" sz="900" dirty="0">
                <a:latin typeface="メイリオ" panose="020B0604030504040204" pitchFamily="50" charset="-128"/>
                <a:ea typeface="メイリオ" panose="020B0604030504040204" pitchFamily="50" charset="-128"/>
              </a:rPr>
              <a:t>命じる</a:t>
            </a:r>
            <a:r>
              <a:rPr lang="ja-JP" altLang="en-US" sz="900" dirty="0" smtClean="0">
                <a:latin typeface="メイリオ" panose="020B0604030504040204" pitchFamily="50" charset="-128"/>
                <a:ea typeface="メイリオ" panose="020B0604030504040204" pitchFamily="50" charset="-128"/>
              </a:rPr>
              <a:t>場合などに、　</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締結が必要とされる労働基準法第</a:t>
            </a:r>
            <a:r>
              <a:rPr lang="en-US" altLang="ja-JP" sz="900" dirty="0" smtClean="0">
                <a:latin typeface="メイリオ" panose="020B0604030504040204" pitchFamily="50" charset="-128"/>
                <a:ea typeface="メイリオ" panose="020B0604030504040204" pitchFamily="50" charset="-128"/>
              </a:rPr>
              <a:t>36</a:t>
            </a:r>
            <a:r>
              <a:rPr lang="ja-JP" altLang="en-US" sz="900" dirty="0">
                <a:latin typeface="メイリオ" panose="020B0604030504040204" pitchFamily="50" charset="-128"/>
                <a:ea typeface="メイリオ" panose="020B0604030504040204" pitchFamily="50" charset="-128"/>
              </a:rPr>
              <a:t>条</a:t>
            </a:r>
            <a:r>
              <a:rPr lang="ja-JP" altLang="en-US" sz="900" dirty="0" smtClean="0">
                <a:latin typeface="メイリオ" panose="020B0604030504040204" pitchFamily="50" charset="-128"/>
                <a:ea typeface="メイリオ" panose="020B0604030504040204" pitchFamily="50" charset="-128"/>
              </a:rPr>
              <a:t>に</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基づく労使協定です。</a:t>
            </a:r>
            <a:endParaRPr lang="en-US" altLang="ja-JP" sz="900" dirty="0">
              <a:latin typeface="メイリオ" panose="020B0604030504040204" pitchFamily="50" charset="-128"/>
              <a:ea typeface="メイリオ" panose="020B0604030504040204" pitchFamily="50" charset="-128"/>
            </a:endParaRPr>
          </a:p>
          <a:p>
            <a:endParaRPr lang="en-US" altLang="ja-JP" sz="600"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求人票の裏面の「青少年雇用情報」欄にも企業全体や高卒者全体の月平均残業時間が記載されていますので、併せて確認してみましょう。</a:t>
            </a:r>
            <a:endParaRPr lang="en-US" altLang="ja-JP" sz="1025"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842878" y="7419456"/>
            <a:ext cx="4507770" cy="2551468"/>
          </a:xfrm>
          <a:prstGeom prst="rect">
            <a:avLst/>
          </a:prstGeom>
          <a:noFill/>
          <a:ln w="15875">
            <a:solidFill>
              <a:srgbClr val="FF9933"/>
            </a:solidFill>
          </a:ln>
        </p:spPr>
        <p:txBody>
          <a:bodyPr wrap="square" rtlCol="0">
            <a:spAutoFit/>
          </a:bodyPr>
          <a:lstStyle/>
          <a:p>
            <a:r>
              <a:rPr lang="ja-JP" altLang="en-US" sz="2115" dirty="0"/>
              <a:t>     👉</a:t>
            </a:r>
            <a:r>
              <a:rPr lang="ja-JP" altLang="en-US" sz="2105" dirty="0"/>
              <a:t> </a:t>
            </a:r>
            <a:r>
              <a:rPr lang="ja-JP" altLang="en-US" sz="1295" b="1" dirty="0" smtClean="0">
                <a:latin typeface="メイリオ" panose="020B0604030504040204" pitchFamily="50" charset="-128"/>
                <a:ea typeface="メイリオ" panose="020B0604030504040204" pitchFamily="50" charset="-128"/>
              </a:rPr>
              <a:t>休日など</a:t>
            </a:r>
          </a:p>
          <a:p>
            <a:r>
              <a:rPr lang="ja-JP" altLang="en-US" sz="1025" dirty="0" smtClean="0">
                <a:latin typeface="メイリオ" panose="020B0604030504040204" pitchFamily="50" charset="-128"/>
                <a:ea typeface="メイリオ" panose="020B0604030504040204" pitchFamily="50" charset="-128"/>
              </a:rPr>
              <a:t>週休二日制のほかに、年末年始や夏季休暇など、それぞれの会社で決められた休日があります。合計が年間休日数になります。</a:t>
            </a:r>
            <a:endParaRPr lang="en-US" altLang="ja-JP" sz="1025" dirty="0" smtClean="0">
              <a:latin typeface="メイリオ" panose="020B0604030504040204" pitchFamily="50" charset="-128"/>
              <a:ea typeface="メイリオ" panose="020B0604030504040204" pitchFamily="50" charset="-128"/>
            </a:endParaRPr>
          </a:p>
          <a:p>
            <a:endParaRPr lang="en-US" altLang="ja-JP" sz="1025" dirty="0" smtClean="0">
              <a:latin typeface="メイリオ" panose="020B0604030504040204" pitchFamily="50" charset="-128"/>
              <a:ea typeface="メイリオ" panose="020B0604030504040204" pitchFamily="50" charset="-128"/>
            </a:endParaRPr>
          </a:p>
          <a:p>
            <a:r>
              <a:rPr lang="ja-JP" altLang="en-US" sz="1025" b="1" dirty="0" smtClean="0">
                <a:latin typeface="メイリオ" panose="020B0604030504040204" pitchFamily="50" charset="-128"/>
                <a:ea typeface="メイリオ" panose="020B0604030504040204" pitchFamily="50" charset="-128"/>
              </a:rPr>
              <a:t>職種によって、休日となる曜日が異なってきます</a:t>
            </a:r>
            <a:r>
              <a:rPr lang="ja-JP" altLang="en-US" sz="1025" dirty="0" smtClean="0">
                <a:latin typeface="メイリオ" panose="020B0604030504040204" pitchFamily="50" charset="-128"/>
                <a:ea typeface="メイリオ" panose="020B0604030504040204" pitchFamily="50" charset="-128"/>
              </a:rPr>
              <a:t>し、ローテーションで休日を取得する働き方もありますので、仕事の内容と合わせて確認しておきましょう。販売職やサービス職は土日が休日にならないこともあります。</a:t>
            </a:r>
            <a:endParaRPr lang="en-US" altLang="ja-JP" sz="1025" dirty="0" smtClean="0">
              <a:latin typeface="メイリオ" panose="020B0604030504040204" pitchFamily="50" charset="-128"/>
              <a:ea typeface="メイリオ" panose="020B0604030504040204" pitchFamily="50" charset="-128"/>
            </a:endParaRPr>
          </a:p>
          <a:p>
            <a:endParaRPr lang="en-US" altLang="ja-JP" sz="1025" dirty="0" smtClean="0">
              <a:latin typeface="メイリオ" panose="020B0604030504040204" pitchFamily="50" charset="-128"/>
              <a:ea typeface="メイリオ" panose="020B0604030504040204" pitchFamily="50" charset="-128"/>
            </a:endParaRPr>
          </a:p>
          <a:p>
            <a:r>
              <a:rPr lang="ja-JP" altLang="en-US" sz="1025" b="1" dirty="0" smtClean="0">
                <a:latin typeface="メイリオ" panose="020B0604030504040204" pitchFamily="50" charset="-128"/>
                <a:ea typeface="メイリオ" panose="020B0604030504040204" pitchFamily="50" charset="-128"/>
              </a:rPr>
              <a:t>有給休暇は、給与が支払われる休日です。入社後</a:t>
            </a:r>
            <a:r>
              <a:rPr lang="en-US" altLang="ja-JP" sz="1025" b="1" dirty="0" smtClean="0">
                <a:latin typeface="メイリオ" panose="020B0604030504040204" pitchFamily="50" charset="-128"/>
                <a:ea typeface="メイリオ" panose="020B0604030504040204" pitchFamily="50" charset="-128"/>
              </a:rPr>
              <a:t>6</a:t>
            </a:r>
            <a:r>
              <a:rPr lang="ja-JP" altLang="en-US" sz="1025" b="1" dirty="0" smtClean="0">
                <a:latin typeface="メイリオ" panose="020B0604030504040204" pitchFamily="50" charset="-128"/>
                <a:ea typeface="メイリオ" panose="020B0604030504040204" pitchFamily="50" charset="-128"/>
              </a:rPr>
              <a:t>ヶ月経過後に</a:t>
            </a:r>
            <a:r>
              <a:rPr lang="en-US" altLang="ja-JP" sz="1025" b="1" dirty="0" smtClean="0">
                <a:latin typeface="メイリオ" panose="020B0604030504040204" pitchFamily="50" charset="-128"/>
                <a:ea typeface="メイリオ" panose="020B0604030504040204" pitchFamily="50" charset="-128"/>
              </a:rPr>
              <a:t>10</a:t>
            </a:r>
            <a:r>
              <a:rPr lang="ja-JP" altLang="en-US" sz="1025" b="1" dirty="0" smtClean="0">
                <a:latin typeface="メイリオ" panose="020B0604030504040204" pitchFamily="50" charset="-128"/>
                <a:ea typeface="メイリオ" panose="020B0604030504040204" pitchFamily="50" charset="-128"/>
              </a:rPr>
              <a:t>日付与される</a:t>
            </a:r>
            <a:r>
              <a:rPr lang="ja-JP" altLang="en-US" sz="1025" dirty="0" smtClean="0">
                <a:latin typeface="メイリオ" panose="020B0604030504040204" pitchFamily="50" charset="-128"/>
                <a:ea typeface="メイリオ" panose="020B0604030504040204" pitchFamily="50" charset="-128"/>
              </a:rPr>
              <a:t>ことになりますが、入社時に付与される場合もあります。</a:t>
            </a:r>
            <a:endParaRPr lang="en-US" altLang="ja-JP" sz="1025" dirty="0" smtClean="0">
              <a:latin typeface="メイリオ" panose="020B0604030504040204" pitchFamily="50" charset="-128"/>
              <a:ea typeface="メイリオ" panose="020B0604030504040204" pitchFamily="50" charset="-128"/>
            </a:endParaRPr>
          </a:p>
          <a:p>
            <a:r>
              <a:rPr lang="ja-JP" altLang="en-US" sz="1025" dirty="0" smtClean="0">
                <a:latin typeface="メイリオ" panose="020B0604030504040204" pitchFamily="50" charset="-128"/>
                <a:ea typeface="メイリオ" panose="020B0604030504040204" pitchFamily="50" charset="-128"/>
              </a:rPr>
              <a:t>記入例は、入社時に付与される有給休暇は</a:t>
            </a:r>
            <a:r>
              <a:rPr lang="en-US" altLang="ja-JP" sz="1025" dirty="0" smtClean="0">
                <a:latin typeface="メイリオ" panose="020B0604030504040204" pitchFamily="50" charset="-128"/>
                <a:ea typeface="メイリオ" panose="020B0604030504040204" pitchFamily="50" charset="-128"/>
              </a:rPr>
              <a:t>0</a:t>
            </a:r>
            <a:r>
              <a:rPr lang="ja-JP" altLang="en-US" sz="1025" dirty="0" smtClean="0">
                <a:latin typeface="メイリオ" panose="020B0604030504040204" pitchFamily="50" charset="-128"/>
                <a:ea typeface="メイリオ" panose="020B0604030504040204" pitchFamily="50" charset="-128"/>
              </a:rPr>
              <a:t>日、</a:t>
            </a:r>
            <a:r>
              <a:rPr lang="en-US" altLang="ja-JP" sz="1025" dirty="0" smtClean="0">
                <a:latin typeface="メイリオ" panose="020B0604030504040204" pitchFamily="50" charset="-128"/>
                <a:ea typeface="メイリオ" panose="020B0604030504040204" pitchFamily="50" charset="-128"/>
              </a:rPr>
              <a:t>6</a:t>
            </a:r>
            <a:r>
              <a:rPr lang="ja-JP" altLang="en-US" sz="1025" dirty="0" smtClean="0">
                <a:latin typeface="メイリオ" panose="020B0604030504040204" pitchFamily="50" charset="-128"/>
                <a:ea typeface="メイリオ" panose="020B0604030504040204" pitchFamily="50" charset="-128"/>
              </a:rPr>
              <a:t>ヶ月経過後、全労働日数の</a:t>
            </a:r>
            <a:r>
              <a:rPr lang="en-US" altLang="ja-JP" sz="1025" dirty="0" smtClean="0">
                <a:latin typeface="メイリオ" panose="020B0604030504040204" pitchFamily="50" charset="-128"/>
                <a:ea typeface="メイリオ" panose="020B0604030504040204" pitchFamily="50" charset="-128"/>
              </a:rPr>
              <a:t>8</a:t>
            </a:r>
            <a:r>
              <a:rPr lang="ja-JP" altLang="en-US" sz="1025" dirty="0" smtClean="0">
                <a:latin typeface="メイリオ" panose="020B0604030504040204" pitchFamily="50" charset="-128"/>
                <a:ea typeface="メイリオ" panose="020B0604030504040204" pitchFamily="50" charset="-128"/>
              </a:rPr>
              <a:t>割以上出勤した時に</a:t>
            </a:r>
            <a:r>
              <a:rPr lang="en-US" altLang="ja-JP" sz="1025" dirty="0" smtClean="0">
                <a:latin typeface="メイリオ" panose="020B0604030504040204" pitchFamily="50" charset="-128"/>
                <a:ea typeface="メイリオ" panose="020B0604030504040204" pitchFamily="50" charset="-128"/>
              </a:rPr>
              <a:t>10</a:t>
            </a:r>
            <a:r>
              <a:rPr lang="ja-JP" altLang="en-US" sz="1025" dirty="0" smtClean="0">
                <a:latin typeface="メイリオ" panose="020B0604030504040204" pitchFamily="50" charset="-128"/>
                <a:ea typeface="メイリオ" panose="020B0604030504040204" pitchFamily="50" charset="-128"/>
              </a:rPr>
              <a:t>日付与される例です。この場合、入社</a:t>
            </a:r>
            <a:r>
              <a:rPr lang="en-US" altLang="ja-JP" sz="1025" dirty="0" smtClean="0">
                <a:latin typeface="メイリオ" panose="020B0604030504040204" pitchFamily="50" charset="-128"/>
                <a:ea typeface="メイリオ" panose="020B0604030504040204" pitchFamily="50" charset="-128"/>
              </a:rPr>
              <a:t>6</a:t>
            </a:r>
            <a:r>
              <a:rPr lang="ja-JP" altLang="en-US" sz="1025" dirty="0" smtClean="0">
                <a:latin typeface="メイリオ" panose="020B0604030504040204" pitchFamily="50" charset="-128"/>
                <a:ea typeface="メイリオ" panose="020B0604030504040204" pitchFamily="50" charset="-128"/>
              </a:rPr>
              <a:t>ヶ月以内に決められた休日休暇以外に休みを取ると、給与から減額されることになりますので、健康に留意して計画的に有給休暇を取りましょう！</a:t>
            </a:r>
            <a:endParaRPr lang="en-US" altLang="ja-JP" sz="432"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1782" y="2169166"/>
            <a:ext cx="988961" cy="988961"/>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127" y="7390806"/>
            <a:ext cx="488549" cy="488549"/>
          </a:xfrm>
          <a:prstGeom prst="rect">
            <a:avLst/>
          </a:prstGeom>
          <a:noFill/>
        </p:spPr>
      </p:pic>
      <p:grpSp>
        <p:nvGrpSpPr>
          <p:cNvPr id="50" name="グループ化 49"/>
          <p:cNvGrpSpPr/>
          <p:nvPr/>
        </p:nvGrpSpPr>
        <p:grpSpPr>
          <a:xfrm>
            <a:off x="399385" y="3221048"/>
            <a:ext cx="5405280" cy="991565"/>
            <a:chOff x="331870" y="2624524"/>
            <a:chExt cx="5008010" cy="918688"/>
          </a:xfrm>
        </p:grpSpPr>
        <p:grpSp>
          <p:nvGrpSpPr>
            <p:cNvPr id="46" name="グループ化 45"/>
            <p:cNvGrpSpPr/>
            <p:nvPr/>
          </p:nvGrpSpPr>
          <p:grpSpPr>
            <a:xfrm>
              <a:off x="331870" y="2624524"/>
              <a:ext cx="5008010" cy="918688"/>
              <a:chOff x="293198" y="2981488"/>
              <a:chExt cx="5008010" cy="918688"/>
            </a:xfrm>
          </p:grpSpPr>
          <p:cxnSp>
            <p:nvCxnSpPr>
              <p:cNvPr id="13" name="直線コネクタ 12"/>
              <p:cNvCxnSpPr/>
              <p:nvPr/>
            </p:nvCxnSpPr>
            <p:spPr>
              <a:xfrm>
                <a:off x="293198" y="2981488"/>
                <a:ext cx="1880960" cy="0"/>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12248" y="2981488"/>
                <a:ext cx="0" cy="918688"/>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176204" y="2981488"/>
                <a:ext cx="8280" cy="624338"/>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93198" y="3900176"/>
                <a:ext cx="5008010" cy="0"/>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174158" y="3605826"/>
                <a:ext cx="3127050" cy="0"/>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grpSp>
        <p:cxnSp>
          <p:nvCxnSpPr>
            <p:cNvPr id="27" name="直線コネクタ 26"/>
            <p:cNvCxnSpPr/>
            <p:nvPr/>
          </p:nvCxnSpPr>
          <p:spPr>
            <a:xfrm flipH="1">
              <a:off x="5329728" y="3248862"/>
              <a:ext cx="7917" cy="294350"/>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grpSp>
      <p:sp>
        <p:nvSpPr>
          <p:cNvPr id="51" name="テキスト ボックス 50"/>
          <p:cNvSpPr txBox="1"/>
          <p:nvPr/>
        </p:nvSpPr>
        <p:spPr>
          <a:xfrm>
            <a:off x="7208038" y="10426059"/>
            <a:ext cx="233161" cy="275012"/>
          </a:xfrm>
          <a:prstGeom prst="rect">
            <a:avLst/>
          </a:prstGeom>
          <a:noFill/>
        </p:spPr>
        <p:txBody>
          <a:bodyPr wrap="square" rtlCol="0">
            <a:spAutoFit/>
          </a:bodyPr>
          <a:lstStyle/>
          <a:p>
            <a:r>
              <a:rPr lang="en-US" altLang="ja-JP" sz="1187" b="1" dirty="0"/>
              <a:t>2</a:t>
            </a:r>
            <a:endParaRPr lang="ja-JP" altLang="en-US" sz="1187" b="1" dirty="0"/>
          </a:p>
        </p:txBody>
      </p:sp>
      <p:sp>
        <p:nvSpPr>
          <p:cNvPr id="21" name="テキスト ボックス 20"/>
          <p:cNvSpPr txBox="1"/>
          <p:nvPr/>
        </p:nvSpPr>
        <p:spPr>
          <a:xfrm>
            <a:off x="63224" y="3164995"/>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④</a:t>
            </a:r>
          </a:p>
        </p:txBody>
      </p:sp>
      <p:sp>
        <p:nvSpPr>
          <p:cNvPr id="22" name="テキスト ボックス 21"/>
          <p:cNvSpPr txBox="1"/>
          <p:nvPr/>
        </p:nvSpPr>
        <p:spPr>
          <a:xfrm>
            <a:off x="302417" y="201868"/>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④</a:t>
            </a:r>
          </a:p>
        </p:txBody>
      </p:sp>
      <p:sp>
        <p:nvSpPr>
          <p:cNvPr id="23" name="テキスト ボックス 22"/>
          <p:cNvSpPr txBox="1"/>
          <p:nvPr/>
        </p:nvSpPr>
        <p:spPr>
          <a:xfrm>
            <a:off x="313153" y="1091302"/>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⑤</a:t>
            </a:r>
          </a:p>
        </p:txBody>
      </p:sp>
      <p:sp>
        <p:nvSpPr>
          <p:cNvPr id="26" name="テキスト ボックス 25"/>
          <p:cNvSpPr txBox="1"/>
          <p:nvPr/>
        </p:nvSpPr>
        <p:spPr>
          <a:xfrm>
            <a:off x="76862" y="4199492"/>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⑤</a:t>
            </a:r>
          </a:p>
        </p:txBody>
      </p:sp>
      <p:sp>
        <p:nvSpPr>
          <p:cNvPr id="28" name="テキスト ボックス 27"/>
          <p:cNvSpPr txBox="1"/>
          <p:nvPr/>
        </p:nvSpPr>
        <p:spPr>
          <a:xfrm>
            <a:off x="72961" y="6087651"/>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⑥</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292837" y="7477707"/>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⑥</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78825" y="6508287"/>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⑦</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2802527" y="7477708"/>
            <a:ext cx="406111" cy="358111"/>
          </a:xfrm>
          <a:prstGeom prst="rect">
            <a:avLst/>
          </a:prstGeom>
          <a:noFill/>
        </p:spPr>
        <p:txBody>
          <a:bodyPr wrap="squar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⑦</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grpSp>
        <p:nvGrpSpPr>
          <p:cNvPr id="45" name="グループ化 44"/>
          <p:cNvGrpSpPr/>
          <p:nvPr/>
        </p:nvGrpSpPr>
        <p:grpSpPr>
          <a:xfrm>
            <a:off x="591894" y="4199492"/>
            <a:ext cx="4815267" cy="1535445"/>
            <a:chOff x="591894" y="4199492"/>
            <a:chExt cx="4815267" cy="1535445"/>
          </a:xfrm>
        </p:grpSpPr>
        <p:grpSp>
          <p:nvGrpSpPr>
            <p:cNvPr id="42" name="グループ化 41"/>
            <p:cNvGrpSpPr/>
            <p:nvPr/>
          </p:nvGrpSpPr>
          <p:grpSpPr>
            <a:xfrm>
              <a:off x="591894" y="4222066"/>
              <a:ext cx="4815267" cy="1512871"/>
              <a:chOff x="591894" y="4222066"/>
              <a:chExt cx="4815267" cy="1512871"/>
            </a:xfrm>
          </p:grpSpPr>
          <p:cxnSp>
            <p:nvCxnSpPr>
              <p:cNvPr id="33" name="直線コネクタ 32"/>
              <p:cNvCxnSpPr/>
              <p:nvPr/>
            </p:nvCxnSpPr>
            <p:spPr>
              <a:xfrm>
                <a:off x="603590" y="5705946"/>
                <a:ext cx="1592071" cy="0"/>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195661" y="5300376"/>
                <a:ext cx="3211500" cy="0"/>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591894" y="4222066"/>
                <a:ext cx="4812005" cy="2382"/>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03589" y="4241604"/>
                <a:ext cx="1" cy="1493333"/>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195661" y="5300376"/>
                <a:ext cx="0" cy="434561"/>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grpSp>
        <p:cxnSp>
          <p:nvCxnSpPr>
            <p:cNvPr id="44" name="直線コネクタ 43"/>
            <p:cNvCxnSpPr/>
            <p:nvPr/>
          </p:nvCxnSpPr>
          <p:spPr>
            <a:xfrm>
              <a:off x="5394962" y="4199492"/>
              <a:ext cx="8937" cy="1093652"/>
            </a:xfrm>
            <a:prstGeom prst="line">
              <a:avLst/>
            </a:prstGeom>
            <a:ln w="22225">
              <a:solidFill>
                <a:srgbClr val="3399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2295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p:cNvSpPr txBox="1"/>
          <p:nvPr/>
        </p:nvSpPr>
        <p:spPr>
          <a:xfrm>
            <a:off x="150409" y="1008729"/>
            <a:ext cx="3880502" cy="1289584"/>
          </a:xfrm>
          <a:prstGeom prst="rect">
            <a:avLst/>
          </a:prstGeom>
          <a:noFill/>
          <a:ln w="15875">
            <a:solidFill>
              <a:srgbClr val="FF9933"/>
            </a:solidFill>
          </a:ln>
        </p:spPr>
        <p:txBody>
          <a:bodyPr wrap="square" rtlCol="0">
            <a:spAutoFit/>
          </a:bodyPr>
          <a:lstStyle/>
          <a:p>
            <a:r>
              <a:rPr lang="ja-JP" altLang="en-US" sz="2115" dirty="0" smtClean="0"/>
              <a:t>　 👉</a:t>
            </a:r>
            <a:r>
              <a:rPr lang="ja-JP" altLang="en-US" sz="2105" dirty="0" smtClean="0"/>
              <a:t> </a:t>
            </a:r>
            <a:r>
              <a:rPr lang="ja-JP" altLang="en-US" sz="1295" b="1" dirty="0" smtClean="0">
                <a:latin typeface="メイリオ" panose="020B0604030504040204" pitchFamily="50" charset="-128"/>
                <a:ea typeface="メイリオ" panose="020B0604030504040204" pitchFamily="50" charset="-128"/>
              </a:rPr>
              <a:t>選考方法</a:t>
            </a:r>
            <a:endParaRPr lang="en-US" altLang="ja-JP" sz="1295" b="1" dirty="0" smtClean="0">
              <a:latin typeface="メイリオ" panose="020B0604030504040204" pitchFamily="50" charset="-128"/>
              <a:ea typeface="メイリオ" panose="020B0604030504040204" pitchFamily="50" charset="-128"/>
            </a:endParaRPr>
          </a:p>
          <a:p>
            <a:endParaRPr lang="en-US" altLang="ja-JP" sz="540" b="1"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選考には、必ず面接があります。</a:t>
            </a:r>
            <a:endParaRPr lang="en-US" altLang="ja-JP" sz="1025"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会社によっては、適性検査などもありますので、事前に確認しておきましょう。適性検査名が記載されている場合は、どのような検査なのか先生に確認しておきましょう。面接は先生やハローワークの</a:t>
            </a:r>
            <a:r>
              <a:rPr lang="ja-JP" altLang="en-US" sz="1025" dirty="0" smtClean="0">
                <a:latin typeface="メイリオ" panose="020B0604030504040204" pitchFamily="50" charset="-128"/>
                <a:ea typeface="メイリオ" panose="020B0604030504040204" pitchFamily="50" charset="-128"/>
              </a:rPr>
              <a:t>担当者な</a:t>
            </a:r>
            <a:r>
              <a:rPr lang="ja-JP" altLang="en-US" sz="1025" dirty="0">
                <a:latin typeface="メイリオ" panose="020B0604030504040204" pitchFamily="50" charset="-128"/>
                <a:ea typeface="メイリオ" panose="020B0604030504040204" pitchFamily="50" charset="-128"/>
              </a:rPr>
              <a:t>ど</a:t>
            </a:r>
            <a:r>
              <a:rPr lang="ja-JP" altLang="en-US" sz="1025" dirty="0" smtClean="0">
                <a:latin typeface="メイリオ" panose="020B0604030504040204" pitchFamily="50" charset="-128"/>
                <a:ea typeface="メイリオ" panose="020B0604030504040204" pitchFamily="50" charset="-128"/>
              </a:rPr>
              <a:t>と</a:t>
            </a:r>
            <a:r>
              <a:rPr lang="ja-JP" altLang="en-US" sz="1025" dirty="0">
                <a:latin typeface="メイリオ" panose="020B0604030504040204" pitchFamily="50" charset="-128"/>
                <a:ea typeface="メイリオ" panose="020B0604030504040204" pitchFamily="50" charset="-128"/>
              </a:rPr>
              <a:t>練習しておくことをオススメ</a:t>
            </a:r>
            <a:r>
              <a:rPr lang="ja-JP" altLang="en-US" sz="1025" dirty="0" smtClean="0">
                <a:latin typeface="メイリオ" panose="020B0604030504040204" pitchFamily="50" charset="-128"/>
                <a:ea typeface="メイリオ" panose="020B0604030504040204" pitchFamily="50" charset="-128"/>
              </a:rPr>
              <a:t>します</a:t>
            </a:r>
            <a:r>
              <a:rPr lang="en-US" altLang="ja-JP" sz="1025" dirty="0" smtClean="0">
                <a:latin typeface="メイリオ" panose="020B0604030504040204" pitchFamily="50" charset="-128"/>
                <a:ea typeface="メイリオ" panose="020B0604030504040204" pitchFamily="50" charset="-128"/>
              </a:rPr>
              <a:t>!</a:t>
            </a:r>
            <a:endParaRPr lang="en-US" altLang="ja-JP" sz="1025"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651" y="6074906"/>
            <a:ext cx="6960315" cy="1476683"/>
          </a:xfrm>
          <a:prstGeom prst="rect">
            <a:avLst/>
          </a:prstGeom>
        </p:spPr>
      </p:pic>
      <p:sp>
        <p:nvSpPr>
          <p:cNvPr id="10" name="テキスト ボックス 9"/>
          <p:cNvSpPr txBox="1"/>
          <p:nvPr/>
        </p:nvSpPr>
        <p:spPr>
          <a:xfrm>
            <a:off x="394651" y="7493625"/>
            <a:ext cx="6193498" cy="3088555"/>
          </a:xfrm>
          <a:prstGeom prst="wedgeRoundRectCallout">
            <a:avLst>
              <a:gd name="adj1" fmla="val 55650"/>
              <a:gd name="adj2" fmla="val 38954"/>
              <a:gd name="adj3" fmla="val 16667"/>
            </a:avLst>
          </a:prstGeom>
          <a:noFill/>
          <a:ln w="19050" cmpd="thickThin">
            <a:solidFill>
              <a:srgbClr val="CC3300"/>
            </a:solidFill>
          </a:ln>
        </p:spPr>
        <p:txBody>
          <a:bodyPr wrap="square" rtlCol="0">
            <a:spAutoFit/>
          </a:bodyPr>
          <a:lstStyle/>
          <a:p>
            <a:r>
              <a:rPr lang="ja-JP" altLang="en-US" sz="1169" dirty="0">
                <a:latin typeface="メイリオ" panose="020B0604030504040204" pitchFamily="50" charset="-128"/>
                <a:ea typeface="メイリオ" panose="020B0604030504040204" pitchFamily="50" charset="-128"/>
              </a:rPr>
              <a:t>　　　　　　　　</a:t>
            </a:r>
            <a:endParaRPr lang="en-US" altLang="ja-JP" sz="116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r>
              <a:rPr lang="ja-JP" altLang="en-US" sz="1079" dirty="0">
                <a:latin typeface="メイリオ" panose="020B0604030504040204" pitchFamily="50" charset="-128"/>
                <a:ea typeface="メイリオ" panose="020B0604030504040204" pitchFamily="50" charset="-128"/>
              </a:rPr>
              <a:t>　　</a:t>
            </a:r>
            <a:endParaRPr lang="en-US" altLang="ja-JP" sz="107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endParaRPr lang="en-US" altLang="ja-JP" sz="1133" dirty="0">
              <a:latin typeface="メイリオ" panose="020B0604030504040204" pitchFamily="50" charset="-128"/>
              <a:ea typeface="メイリオ" panose="020B0604030504040204" pitchFamily="50" charset="-128"/>
            </a:endParaRPr>
          </a:p>
          <a:p>
            <a:endParaRPr lang="en-US" altLang="ja-JP" sz="1133"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27247" y="7414077"/>
            <a:ext cx="5841230" cy="962715"/>
          </a:xfrm>
          <a:prstGeom prst="rect">
            <a:avLst/>
          </a:prstGeom>
          <a:noFill/>
        </p:spPr>
        <p:txBody>
          <a:bodyPr wrap="square" rtlCol="0">
            <a:spAutoFit/>
          </a:bodyPr>
          <a:lstStyle/>
          <a:p>
            <a:pPr lvl="0"/>
            <a:r>
              <a:rPr lang="ja-JP" altLang="en-US" sz="2159" dirty="0">
                <a:solidFill>
                  <a:prstClr val="black"/>
                </a:solidFill>
              </a:rPr>
              <a:t> </a:t>
            </a:r>
            <a:r>
              <a:rPr lang="ja-JP" altLang="en-US" sz="1511" b="1" dirty="0">
                <a:solidFill>
                  <a:prstClr val="black"/>
                </a:solidFill>
                <a:latin typeface="メイリオ" panose="020B0604030504040204" pitchFamily="50" charset="-128"/>
                <a:ea typeface="メイリオ" panose="020B0604030504040204" pitchFamily="50" charset="-128"/>
              </a:rPr>
              <a:t>認定マークとは？</a:t>
            </a:r>
            <a:endParaRPr lang="en-US" altLang="ja-JP" sz="1511" b="1" dirty="0">
              <a:solidFill>
                <a:prstClr val="black"/>
              </a:solidFill>
              <a:latin typeface="メイリオ" panose="020B0604030504040204" pitchFamily="50" charset="-128"/>
              <a:ea typeface="メイリオ" panose="020B0604030504040204" pitchFamily="50" charset="-128"/>
            </a:endParaRPr>
          </a:p>
          <a:p>
            <a:pPr lvl="0"/>
            <a:endParaRPr lang="en-US" altLang="ja-JP" sz="324" b="1" dirty="0">
              <a:solidFill>
                <a:prstClr val="black"/>
              </a:solidFill>
              <a:latin typeface="メイリオ" panose="020B0604030504040204" pitchFamily="50" charset="-128"/>
              <a:ea typeface="メイリオ" panose="020B0604030504040204" pitchFamily="50" charset="-128"/>
            </a:endParaRPr>
          </a:p>
          <a:p>
            <a:pPr lvl="0"/>
            <a:r>
              <a:rPr lang="ja-JP" altLang="en-US" sz="1000" dirty="0">
                <a:solidFill>
                  <a:prstClr val="black"/>
                </a:solidFill>
                <a:latin typeface="メイリオ" panose="020B0604030504040204" pitchFamily="50" charset="-128"/>
                <a:ea typeface="メイリオ" panose="020B0604030504040204" pitchFamily="50" charset="-128"/>
              </a:rPr>
              <a:t>求人票の一番上、「求人票（高卒）」というタイトルの左隣にマークはありますか？ このマークは、子育てサポート、若者の採用や育成、女性の活躍などに力をいれている企業として厚生労働大臣の認定を受けた証です。</a:t>
            </a:r>
            <a:endParaRPr lang="en-US" altLang="ja-JP" sz="1000" dirty="0">
              <a:solidFill>
                <a:prstClr val="black"/>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412" y="2333486"/>
            <a:ext cx="6977457" cy="2685842"/>
          </a:xfrm>
          <a:prstGeom prst="rect">
            <a:avLst/>
          </a:prstGeom>
        </p:spPr>
      </p:pic>
      <p:sp>
        <p:nvSpPr>
          <p:cNvPr id="3" name="正方形/長方形 2"/>
          <p:cNvSpPr/>
          <p:nvPr/>
        </p:nvSpPr>
        <p:spPr>
          <a:xfrm>
            <a:off x="3857243" y="3199704"/>
            <a:ext cx="3363358" cy="996910"/>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sp>
        <p:nvSpPr>
          <p:cNvPr id="4" name="正方形/長方形 3"/>
          <p:cNvSpPr/>
          <p:nvPr/>
        </p:nvSpPr>
        <p:spPr>
          <a:xfrm>
            <a:off x="3857244" y="2885567"/>
            <a:ext cx="1212046" cy="312200"/>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sp>
        <p:nvSpPr>
          <p:cNvPr id="5" name="テキスト ボックス 4"/>
          <p:cNvSpPr txBox="1"/>
          <p:nvPr/>
        </p:nvSpPr>
        <p:spPr>
          <a:xfrm>
            <a:off x="4064178" y="132136"/>
            <a:ext cx="3316059" cy="2103140"/>
          </a:xfrm>
          <a:prstGeom prst="rect">
            <a:avLst/>
          </a:prstGeom>
          <a:noFill/>
          <a:ln w="15875">
            <a:solidFill>
              <a:srgbClr val="FF9933"/>
            </a:solidFill>
          </a:ln>
        </p:spPr>
        <p:txBody>
          <a:bodyPr wrap="square" rtlCol="0">
            <a:spAutoFit/>
          </a:bodyPr>
          <a:lstStyle/>
          <a:p>
            <a:r>
              <a:rPr lang="ja-JP" altLang="en-US" sz="2115" dirty="0"/>
              <a:t>　  👉</a:t>
            </a:r>
            <a:r>
              <a:rPr lang="ja-JP" altLang="en-US" sz="2105" dirty="0"/>
              <a:t> </a:t>
            </a:r>
            <a:r>
              <a:rPr lang="ja-JP" altLang="en-US" sz="1295" b="1" dirty="0">
                <a:latin typeface="メイリオ" panose="020B0604030504040204" pitchFamily="50" charset="-128"/>
                <a:ea typeface="メイリオ" panose="020B0604030504040204" pitchFamily="50" charset="-128"/>
              </a:rPr>
              <a:t>応募前職場見学</a:t>
            </a:r>
            <a:endParaRPr lang="en-US" altLang="ja-JP" sz="1295" b="1" dirty="0">
              <a:latin typeface="メイリオ" panose="020B0604030504040204" pitchFamily="50" charset="-128"/>
              <a:ea typeface="メイリオ" panose="020B0604030504040204" pitchFamily="50" charset="-128"/>
            </a:endParaRPr>
          </a:p>
          <a:p>
            <a:endParaRPr lang="en-US" altLang="ja-JP" sz="540" b="1"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応募前職場見学とは、企業に応募する前に実際の就業環境や業務内容を見学しに行くことです。</a:t>
            </a:r>
            <a:endParaRPr lang="en-US" altLang="ja-JP" sz="1025"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また、職場の雰囲気なども自分の目で見て実感し、イメージと合うのか、考えていたものとは異なるのか確認できる機会にもなります。求人票を見て疑問に思ったことも確認しましょう。</a:t>
            </a:r>
            <a:endParaRPr lang="en-US" altLang="ja-JP" sz="1025"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「百聞は一見にしかず」です！</a:t>
            </a:r>
            <a:endParaRPr lang="en-US" altLang="ja-JP" sz="1025" dirty="0">
              <a:latin typeface="メイリオ" panose="020B0604030504040204" pitchFamily="50" charset="-128"/>
              <a:ea typeface="メイリオ" panose="020B0604030504040204" pitchFamily="50" charset="-128"/>
            </a:endParaRPr>
          </a:p>
          <a:p>
            <a:endParaRPr lang="en-US" altLang="ja-JP" sz="324" dirty="0">
              <a:latin typeface="メイリオ" panose="020B0604030504040204" pitchFamily="50" charset="-128"/>
              <a:ea typeface="メイリオ" panose="020B0604030504040204" pitchFamily="50" charset="-128"/>
            </a:endParaRPr>
          </a:p>
          <a:p>
            <a:endParaRPr lang="en-US" altLang="ja-JP" sz="971" b="1" dirty="0" smtClean="0">
              <a:latin typeface="メイリオ" panose="020B0604030504040204" pitchFamily="50" charset="-128"/>
              <a:ea typeface="メイリオ" panose="020B0604030504040204" pitchFamily="50" charset="-128"/>
            </a:endParaRPr>
          </a:p>
          <a:p>
            <a:r>
              <a:rPr lang="en-US" altLang="ja-JP" sz="971" b="1" dirty="0" smtClean="0">
                <a:latin typeface="メイリオ" panose="020B0604030504040204" pitchFamily="50" charset="-128"/>
                <a:ea typeface="メイリオ" panose="020B0604030504040204" pitchFamily="50" charset="-128"/>
              </a:rPr>
              <a:t>※</a:t>
            </a:r>
            <a:r>
              <a:rPr lang="ja-JP" altLang="en-US" sz="971" b="1" dirty="0">
                <a:latin typeface="メイリオ" panose="020B0604030504040204" pitchFamily="50" charset="-128"/>
                <a:ea typeface="メイリオ" panose="020B0604030504040204" pitchFamily="50" charset="-128"/>
              </a:rPr>
              <a:t>応募前職場見学はあくまで職場見学であり、</a:t>
            </a:r>
            <a:endParaRPr lang="en-US" altLang="ja-JP" sz="971" b="1" dirty="0">
              <a:latin typeface="メイリオ" panose="020B0604030504040204" pitchFamily="50" charset="-128"/>
              <a:ea typeface="メイリオ" panose="020B0604030504040204" pitchFamily="50" charset="-128"/>
            </a:endParaRPr>
          </a:p>
          <a:p>
            <a:r>
              <a:rPr lang="ja-JP" altLang="en-US" sz="971" b="1" dirty="0">
                <a:latin typeface="メイリオ" panose="020B0604030504040204" pitchFamily="50" charset="-128"/>
                <a:ea typeface="メイリオ" panose="020B0604030504040204" pitchFamily="50" charset="-128"/>
              </a:rPr>
              <a:t>　採用選考の場ではありません。</a:t>
            </a:r>
            <a:endParaRPr lang="en-US" altLang="ja-JP" sz="971" b="1"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50409" y="137041"/>
            <a:ext cx="3889073" cy="816377"/>
          </a:xfrm>
          <a:prstGeom prst="rect">
            <a:avLst/>
          </a:prstGeom>
          <a:noFill/>
          <a:ln w="15875">
            <a:solidFill>
              <a:srgbClr val="FF9933"/>
            </a:solidFill>
          </a:ln>
        </p:spPr>
        <p:txBody>
          <a:bodyPr wrap="square" rtlCol="0">
            <a:spAutoFit/>
          </a:bodyPr>
          <a:lstStyle/>
          <a:p>
            <a:r>
              <a:rPr lang="ja-JP" altLang="en-US" sz="2115" dirty="0"/>
              <a:t>　  👉</a:t>
            </a:r>
            <a:r>
              <a:rPr lang="ja-JP" altLang="en-US" sz="1295" b="1" dirty="0">
                <a:latin typeface="メイリオ" panose="020B0604030504040204" pitchFamily="50" charset="-128"/>
                <a:ea typeface="メイリオ" panose="020B0604030504040204" pitchFamily="50" charset="-128"/>
              </a:rPr>
              <a:t>複数応募</a:t>
            </a:r>
            <a:endParaRPr lang="en-US" altLang="ja-JP" sz="1295" b="1" dirty="0">
              <a:latin typeface="メイリオ" panose="020B0604030504040204" pitchFamily="50" charset="-128"/>
              <a:ea typeface="メイリオ" panose="020B0604030504040204" pitchFamily="50" charset="-128"/>
            </a:endParaRPr>
          </a:p>
          <a:p>
            <a:endParaRPr lang="en-US" altLang="ja-JP" sz="540" b="1"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複数応募開始の日は、企業のある都道府県ごとに違うため確認しておきましょう</a:t>
            </a:r>
            <a:r>
              <a:rPr lang="ja-JP" altLang="en-US" sz="1025" dirty="0" smtClean="0">
                <a:latin typeface="メイリオ" panose="020B0604030504040204" pitchFamily="50" charset="-128"/>
                <a:ea typeface="メイリオ" panose="020B0604030504040204" pitchFamily="50" charset="-128"/>
              </a:rPr>
              <a:t>。</a:t>
            </a:r>
            <a:endParaRPr lang="en-US" altLang="ja-JP" sz="1025"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708528" y="5036554"/>
            <a:ext cx="4614445" cy="1015727"/>
          </a:xfrm>
          <a:prstGeom prst="rect">
            <a:avLst/>
          </a:prstGeom>
          <a:noFill/>
          <a:ln w="15875">
            <a:solidFill>
              <a:srgbClr val="FF9933"/>
            </a:solidFill>
          </a:ln>
        </p:spPr>
        <p:txBody>
          <a:bodyPr wrap="square" rtlCol="0">
            <a:spAutoFit/>
          </a:bodyPr>
          <a:lstStyle/>
          <a:p>
            <a:r>
              <a:rPr lang="ja-JP" altLang="en-US" sz="2115" dirty="0" smtClean="0"/>
              <a:t>    👉</a:t>
            </a:r>
            <a:r>
              <a:rPr lang="ja-JP" altLang="en-US" sz="2105" dirty="0" smtClean="0"/>
              <a:t> </a:t>
            </a:r>
            <a:r>
              <a:rPr lang="ja-JP" altLang="en-US" sz="1295" b="1" dirty="0">
                <a:latin typeface="メイリオ" panose="020B0604030504040204" pitchFamily="50" charset="-128"/>
                <a:ea typeface="メイリオ" panose="020B0604030504040204" pitchFamily="50" charset="-128"/>
              </a:rPr>
              <a:t>補足事項・特記事項</a:t>
            </a:r>
            <a:endParaRPr lang="en-US" altLang="ja-JP" sz="1295" b="1" dirty="0">
              <a:latin typeface="メイリオ" panose="020B0604030504040204" pitchFamily="50" charset="-128"/>
              <a:ea typeface="メイリオ" panose="020B0604030504040204" pitchFamily="50" charset="-128"/>
            </a:endParaRPr>
          </a:p>
          <a:p>
            <a:endParaRPr lang="en-US" altLang="ja-JP" sz="648" b="1" dirty="0">
              <a:latin typeface="メイリオ" panose="020B0604030504040204" pitchFamily="50" charset="-128"/>
              <a:ea typeface="メイリオ" panose="020B0604030504040204" pitchFamily="50" charset="-128"/>
            </a:endParaRPr>
          </a:p>
          <a:p>
            <a:r>
              <a:rPr lang="ja-JP" altLang="en-US" sz="1079" dirty="0">
                <a:latin typeface="メイリオ" panose="020B0604030504040204" pitchFamily="50" charset="-128"/>
                <a:ea typeface="メイリオ" panose="020B0604030504040204" pitchFamily="50" charset="-128"/>
              </a:rPr>
              <a:t>「補足事項・特記事項</a:t>
            </a:r>
            <a:r>
              <a:rPr lang="ja-JP" altLang="en-US" sz="1079" dirty="0" smtClean="0">
                <a:latin typeface="メイリオ" panose="020B0604030504040204" pitchFamily="50" charset="-128"/>
                <a:ea typeface="メイリオ" panose="020B0604030504040204" pitchFamily="50" charset="-128"/>
              </a:rPr>
              <a:t>」および</a:t>
            </a:r>
            <a:r>
              <a:rPr lang="ja-JP" altLang="en-US" sz="1079" dirty="0">
                <a:latin typeface="メイリオ" panose="020B0604030504040204" pitchFamily="50" charset="-128"/>
                <a:ea typeface="メイリオ" panose="020B0604030504040204" pitchFamily="50" charset="-128"/>
              </a:rPr>
              <a:t>「求人条件にかかる特記事項」欄には、求人票の項目欄に書き切れなかった重要な求人条件に関する情報が書かれています。「応募前職場見学」の日程などは、必ず確認してください。</a:t>
            </a:r>
            <a:endParaRPr lang="en-US" altLang="ja-JP" sz="1295" b="1" dirty="0">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3921" y="9714113"/>
            <a:ext cx="653360" cy="874119"/>
          </a:xfrm>
          <a:prstGeom prst="rect">
            <a:avLst/>
          </a:prstGeom>
        </p:spPr>
      </p:pic>
      <p:grpSp>
        <p:nvGrpSpPr>
          <p:cNvPr id="31" name="グループ化 30"/>
          <p:cNvGrpSpPr/>
          <p:nvPr/>
        </p:nvGrpSpPr>
        <p:grpSpPr>
          <a:xfrm>
            <a:off x="412844" y="8376411"/>
            <a:ext cx="2082246" cy="1618389"/>
            <a:chOff x="641739" y="7646291"/>
            <a:chExt cx="1840185" cy="1499442"/>
          </a:xfrm>
        </p:grpSpPr>
        <p:sp>
          <p:nvSpPr>
            <p:cNvPr id="26" name="テキスト ボックス 25"/>
            <p:cNvSpPr txBox="1"/>
            <p:nvPr/>
          </p:nvSpPr>
          <p:spPr>
            <a:xfrm>
              <a:off x="641739" y="8103191"/>
              <a:ext cx="1840185" cy="1042542"/>
            </a:xfrm>
            <a:prstGeom prst="rect">
              <a:avLst/>
            </a:prstGeom>
            <a:noFill/>
          </p:spPr>
          <p:txBody>
            <a:bodyPr wrap="square" rtlCol="0">
              <a:spAutoFit/>
            </a:bodyPr>
            <a:lstStyle/>
            <a:p>
              <a:r>
                <a:rPr lang="ja-JP" altLang="en-US" sz="1133" dirty="0" err="1">
                  <a:latin typeface="メイリオ" panose="020B0604030504040204" pitchFamily="50" charset="-128"/>
                  <a:ea typeface="メイリオ" panose="020B0604030504040204" pitchFamily="50" charset="-128"/>
                </a:rPr>
                <a:t>くるみん</a:t>
              </a:r>
              <a:r>
                <a:rPr lang="ja-JP" altLang="en-US" sz="1133" dirty="0">
                  <a:latin typeface="メイリオ" panose="020B0604030504040204" pitchFamily="50" charset="-128"/>
                  <a:ea typeface="メイリオ" panose="020B0604030504040204" pitchFamily="50" charset="-128"/>
                </a:rPr>
                <a:t>認定企業</a:t>
              </a:r>
              <a:endParaRPr lang="en-US" altLang="ja-JP" sz="1133"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「次世代育成支援対策推進法」</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に基づき、仕事と子</a:t>
              </a:r>
              <a:r>
                <a:rPr lang="ja-JP" altLang="en-US" sz="900" dirty="0" smtClean="0">
                  <a:latin typeface="メイリオ" panose="020B0604030504040204" pitchFamily="50" charset="-128"/>
                  <a:ea typeface="メイリオ" panose="020B0604030504040204" pitchFamily="50" charset="-128"/>
                </a:rPr>
                <a:t>育て</a:t>
              </a:r>
              <a:r>
                <a:rPr lang="ja-JP" altLang="en-US" sz="900" dirty="0">
                  <a:latin typeface="メイリオ" panose="020B0604030504040204" pitchFamily="50" charset="-128"/>
                  <a:ea typeface="メイリオ" panose="020B0604030504040204" pitchFamily="50" charset="-128"/>
                </a:rPr>
                <a:t>を両立するための行動</a:t>
              </a:r>
              <a:r>
                <a:rPr lang="ja-JP" altLang="en-US" sz="900" dirty="0" smtClean="0">
                  <a:latin typeface="メイリオ" panose="020B0604030504040204" pitchFamily="50" charset="-128"/>
                  <a:ea typeface="メイリオ" panose="020B0604030504040204" pitchFamily="50" charset="-128"/>
                </a:rPr>
                <a:t>計画の作成</a:t>
              </a:r>
              <a:r>
                <a:rPr lang="ja-JP" altLang="en-US" sz="900" dirty="0">
                  <a:latin typeface="メイリオ" panose="020B0604030504040204" pitchFamily="50" charset="-128"/>
                  <a:ea typeface="メイリオ" panose="020B0604030504040204" pitchFamily="50" charset="-128"/>
                </a:rPr>
                <a:t>・届出を行い、</a:t>
              </a:r>
            </a:p>
            <a:p>
              <a:r>
                <a:rPr lang="ja-JP" altLang="en-US" sz="900" dirty="0">
                  <a:latin typeface="メイリオ" panose="020B0604030504040204" pitchFamily="50" charset="-128"/>
                  <a:ea typeface="メイリオ" panose="020B0604030504040204" pitchFamily="50" charset="-128"/>
                </a:rPr>
                <a:t>子育てサポート</a:t>
              </a:r>
              <a:r>
                <a:rPr lang="ja-JP" altLang="en-US" sz="900" dirty="0" smtClean="0">
                  <a:latin typeface="メイリオ" panose="020B0604030504040204" pitchFamily="50" charset="-128"/>
                  <a:ea typeface="メイリオ" panose="020B0604030504040204" pitchFamily="50" charset="-128"/>
                </a:rPr>
                <a:t>企業</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として認められた企業</a:t>
              </a:r>
              <a:endParaRPr lang="ja-JP" altLang="en-US" sz="900" dirty="0">
                <a:latin typeface="メイリオ" panose="020B0604030504040204" pitchFamily="50" charset="-128"/>
                <a:ea typeface="メイリオ" panose="020B0604030504040204" pitchFamily="50" charset="-128"/>
              </a:endParaRPr>
            </a:p>
          </p:txBody>
        </p:sp>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394" y="7646291"/>
              <a:ext cx="413700" cy="450473"/>
            </a:xfrm>
            <a:prstGeom prst="rect">
              <a:avLst/>
            </a:prstGeom>
          </p:spPr>
        </p:pic>
        <p:pic>
          <p:nvPicPr>
            <p:cNvPr id="30" name="図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9279" y="7650425"/>
              <a:ext cx="386049" cy="419195"/>
            </a:xfrm>
            <a:prstGeom prst="rect">
              <a:avLst/>
            </a:prstGeom>
          </p:spPr>
        </p:pic>
      </p:grpSp>
      <p:grpSp>
        <p:nvGrpSpPr>
          <p:cNvPr id="33" name="グループ化 32"/>
          <p:cNvGrpSpPr/>
          <p:nvPr/>
        </p:nvGrpSpPr>
        <p:grpSpPr>
          <a:xfrm>
            <a:off x="2464482" y="8340534"/>
            <a:ext cx="2055566" cy="2073738"/>
            <a:chOff x="2127052" y="7698784"/>
            <a:chExt cx="1904489" cy="1921325"/>
          </a:xfrm>
        </p:grpSpPr>
        <p:sp>
          <p:nvSpPr>
            <p:cNvPr id="27" name="テキスト ボックス 26"/>
            <p:cNvSpPr txBox="1"/>
            <p:nvPr/>
          </p:nvSpPr>
          <p:spPr>
            <a:xfrm>
              <a:off x="2127052" y="8188566"/>
              <a:ext cx="1904489" cy="1431543"/>
            </a:xfrm>
            <a:prstGeom prst="rect">
              <a:avLst/>
            </a:prstGeom>
            <a:noFill/>
          </p:spPr>
          <p:txBody>
            <a:bodyPr wrap="square" rtlCol="0">
              <a:spAutoFit/>
            </a:bodyPr>
            <a:lstStyle/>
            <a:p>
              <a:r>
                <a:rPr lang="ja-JP" altLang="en-US" sz="1133" dirty="0">
                  <a:latin typeface="メイリオ" panose="020B0604030504040204" pitchFamily="50" charset="-128"/>
                  <a:ea typeface="メイリオ" panose="020B0604030504040204" pitchFamily="50" charset="-128"/>
                </a:rPr>
                <a:t>ユースエール認定企業</a:t>
              </a:r>
              <a:endParaRPr lang="en-US" altLang="ja-JP" sz="1133" dirty="0">
                <a:latin typeface="メイリオ" panose="020B0604030504040204" pitchFamily="50" charset="-128"/>
                <a:ea typeface="メイリオ" panose="020B0604030504040204" pitchFamily="50" charset="-128"/>
              </a:endParaRPr>
            </a:p>
            <a:p>
              <a:endParaRPr lang="en-US" altLang="ja-JP" sz="1079"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「若者雇用促進法」に基づき、</a:t>
              </a:r>
            </a:p>
            <a:p>
              <a:r>
                <a:rPr lang="ja-JP" altLang="en-US" sz="900" dirty="0">
                  <a:latin typeface="メイリオ" panose="020B0604030504040204" pitchFamily="50" charset="-128"/>
                  <a:ea typeface="メイリオ" panose="020B0604030504040204" pitchFamily="50" charset="-128"/>
                </a:rPr>
                <a:t>若者の採用・育成に積極的で</a:t>
              </a:r>
            </a:p>
            <a:p>
              <a:r>
                <a:rPr lang="ja-JP" altLang="en-US" sz="900" dirty="0">
                  <a:latin typeface="メイリオ" panose="020B0604030504040204" pitchFamily="50" charset="-128"/>
                  <a:ea typeface="メイリオ" panose="020B0604030504040204" pitchFamily="50" charset="-128"/>
                </a:rPr>
                <a:t>若者の雇用管理の状況などが</a:t>
              </a:r>
            </a:p>
            <a:p>
              <a:r>
                <a:rPr lang="ja-JP" altLang="en-US" sz="900" dirty="0">
                  <a:latin typeface="メイリオ" panose="020B0604030504040204" pitchFamily="50" charset="-128"/>
                  <a:ea typeface="メイリオ" panose="020B0604030504040204" pitchFamily="50" charset="-128"/>
                </a:rPr>
                <a:t>優良だと認められた企業</a:t>
              </a:r>
              <a:endParaRPr lang="en-US" altLang="ja-JP" sz="900" dirty="0">
                <a:latin typeface="メイリオ" panose="020B0604030504040204" pitchFamily="50" charset="-128"/>
                <a:ea typeface="メイリオ" panose="020B0604030504040204" pitchFamily="50" charset="-128"/>
              </a:endParaRPr>
            </a:p>
            <a:p>
              <a:endParaRPr lang="en-US" altLang="ja-JP" sz="432" dirty="0">
                <a:latin typeface="メイリオ" panose="020B0604030504040204" pitchFamily="50" charset="-128"/>
                <a:ea typeface="メイリオ" panose="020B0604030504040204" pitchFamily="50" charset="-128"/>
              </a:endParaRPr>
            </a:p>
            <a:p>
              <a:r>
                <a:rPr lang="ja-JP" altLang="en-US" sz="863" dirty="0">
                  <a:latin typeface="メイリオ" panose="020B0604030504040204" pitchFamily="50" charset="-128"/>
                  <a:ea typeface="メイリオ" panose="020B0604030504040204" pitchFamily="50" charset="-128"/>
                </a:rPr>
                <a:t>詳しくは</a:t>
              </a:r>
              <a:endParaRPr lang="en-US" altLang="ja-JP" sz="863" dirty="0">
                <a:latin typeface="メイリオ" panose="020B0604030504040204" pitchFamily="50" charset="-128"/>
                <a:ea typeface="メイリオ" panose="020B0604030504040204" pitchFamily="50" charset="-128"/>
              </a:endParaRPr>
            </a:p>
            <a:p>
              <a:r>
                <a:rPr lang="ja-JP" altLang="en-US" sz="971" b="1" dirty="0">
                  <a:latin typeface="メイリオ" panose="020B0604030504040204" pitchFamily="50" charset="-128"/>
                  <a:ea typeface="メイリオ" panose="020B0604030504040204" pitchFamily="50" charset="-128"/>
                </a:rPr>
                <a:t>若者雇用</a:t>
              </a:r>
              <a:r>
                <a:rPr lang="ja-JP" altLang="en-US" sz="971" b="1" dirty="0" smtClean="0">
                  <a:latin typeface="メイリオ" panose="020B0604030504040204" pitchFamily="50" charset="-128"/>
                  <a:ea typeface="メイリオ" panose="020B0604030504040204" pitchFamily="50" charset="-128"/>
                </a:rPr>
                <a:t>促進総合</a:t>
              </a:r>
              <a:r>
                <a:rPr lang="ja-JP" altLang="en-US" sz="971" b="1" dirty="0">
                  <a:latin typeface="メイリオ" panose="020B0604030504040204" pitchFamily="50" charset="-128"/>
                  <a:ea typeface="メイリオ" panose="020B0604030504040204" pitchFamily="50" charset="-128"/>
                </a:rPr>
                <a:t>サイト</a:t>
              </a:r>
            </a:p>
            <a:p>
              <a:endParaRPr lang="ja-JP" altLang="en-US" sz="1079" dirty="0">
                <a:latin typeface="メイリオ" panose="020B0604030504040204" pitchFamily="50" charset="-128"/>
                <a:ea typeface="メイリオ" panose="020B0604030504040204" pitchFamily="50" charset="-128"/>
              </a:endParaRPr>
            </a:p>
          </p:txBody>
        </p:sp>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7301" y="7698784"/>
              <a:ext cx="616889" cy="489784"/>
            </a:xfrm>
            <a:prstGeom prst="rect">
              <a:avLst/>
            </a:prstGeom>
          </p:spPr>
        </p:pic>
      </p:grpSp>
      <p:grpSp>
        <p:nvGrpSpPr>
          <p:cNvPr id="35" name="グループ化 34"/>
          <p:cNvGrpSpPr/>
          <p:nvPr/>
        </p:nvGrpSpPr>
        <p:grpSpPr>
          <a:xfrm>
            <a:off x="4575881" y="8229238"/>
            <a:ext cx="1915909" cy="2236270"/>
            <a:chOff x="4004333" y="7554042"/>
            <a:chExt cx="1566955" cy="2071913"/>
          </a:xfrm>
        </p:grpSpPr>
        <p:sp>
          <p:nvSpPr>
            <p:cNvPr id="28" name="テキスト ボックス 27"/>
            <p:cNvSpPr txBox="1"/>
            <p:nvPr/>
          </p:nvSpPr>
          <p:spPr>
            <a:xfrm>
              <a:off x="4004333" y="8180690"/>
              <a:ext cx="1566955" cy="1445265"/>
            </a:xfrm>
            <a:prstGeom prst="rect">
              <a:avLst/>
            </a:prstGeom>
            <a:noFill/>
          </p:spPr>
          <p:txBody>
            <a:bodyPr wrap="none" rtlCol="0">
              <a:spAutoFit/>
            </a:bodyPr>
            <a:lstStyle/>
            <a:p>
              <a:r>
                <a:rPr lang="ja-JP" altLang="en-US" sz="1133" dirty="0">
                  <a:latin typeface="メイリオ" panose="020B0604030504040204" pitchFamily="50" charset="-128"/>
                  <a:ea typeface="メイリオ" panose="020B0604030504040204" pitchFamily="50" charset="-128"/>
                </a:rPr>
                <a:t>えるぼし認定企業</a:t>
              </a:r>
              <a:endParaRPr lang="en-US" altLang="ja-JP" sz="1133" dirty="0">
                <a:latin typeface="メイリオ" panose="020B0604030504040204" pitchFamily="50" charset="-128"/>
                <a:ea typeface="メイリオ" panose="020B0604030504040204" pitchFamily="50" charset="-128"/>
              </a:endParaRPr>
            </a:p>
            <a:p>
              <a:endParaRPr lang="ja-JP" altLang="en-US" sz="971"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「女性活躍推進法」に基づき</a:t>
              </a:r>
            </a:p>
            <a:p>
              <a:r>
                <a:rPr lang="ja-JP" altLang="en-US" sz="900" dirty="0">
                  <a:latin typeface="メイリオ" panose="020B0604030504040204" pitchFamily="50" charset="-128"/>
                  <a:ea typeface="メイリオ" panose="020B0604030504040204" pitchFamily="50" charset="-128"/>
                </a:rPr>
                <a:t>女性の活躍促進のための</a:t>
              </a:r>
              <a:r>
                <a:rPr lang="ja-JP" altLang="en-US" sz="900" dirty="0" smtClean="0">
                  <a:latin typeface="メイリオ" panose="020B0604030504040204" pitchFamily="50" charset="-128"/>
                  <a:ea typeface="メイリオ" panose="020B0604030504040204" pitchFamily="50" charset="-128"/>
                </a:rPr>
                <a:t>行動計画</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の</a:t>
              </a:r>
              <a:r>
                <a:rPr lang="ja-JP" altLang="en-US" sz="900" dirty="0">
                  <a:latin typeface="メイリオ" panose="020B0604030504040204" pitchFamily="50" charset="-128"/>
                  <a:ea typeface="メイリオ" panose="020B0604030504040204" pitchFamily="50" charset="-128"/>
                </a:rPr>
                <a:t>策定・届出を行い</a:t>
              </a:r>
              <a:r>
                <a:rPr lang="ja-JP" altLang="en-US" sz="900" dirty="0" smtClean="0">
                  <a:latin typeface="メイリオ" panose="020B0604030504040204" pitchFamily="50" charset="-128"/>
                  <a:ea typeface="メイリオ" panose="020B0604030504040204" pitchFamily="50" charset="-128"/>
                </a:rPr>
                <a:t>、その取組み</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が</a:t>
              </a:r>
              <a:r>
                <a:rPr lang="ja-JP" altLang="en-US" sz="900" dirty="0">
                  <a:latin typeface="メイリオ" panose="020B0604030504040204" pitchFamily="50" charset="-128"/>
                  <a:ea typeface="メイリオ" panose="020B0604030504040204" pitchFamily="50" charset="-128"/>
                </a:rPr>
                <a:t>優良だと</a:t>
              </a:r>
              <a:r>
                <a:rPr lang="ja-JP" altLang="en-US" sz="900" dirty="0" smtClean="0">
                  <a:latin typeface="メイリオ" panose="020B0604030504040204" pitchFamily="50" charset="-128"/>
                  <a:ea typeface="メイリオ" panose="020B0604030504040204" pitchFamily="50" charset="-128"/>
                </a:rPr>
                <a:t>認められた企業</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endParaRPr>
            </a:p>
            <a:p>
              <a:r>
                <a:rPr lang="ja-JP" altLang="en-US" sz="970" b="1" dirty="0" smtClean="0">
                  <a:latin typeface="メイリオ" panose="020B0604030504040204" pitchFamily="50" charset="-128"/>
                  <a:ea typeface="メイリオ" panose="020B0604030504040204" pitchFamily="50" charset="-128"/>
                </a:rPr>
                <a:t>女性の活躍推進企業</a:t>
              </a:r>
              <a:endParaRPr lang="en-US" altLang="ja-JP" sz="970" b="1" dirty="0" smtClean="0">
                <a:latin typeface="メイリオ" panose="020B0604030504040204" pitchFamily="50" charset="-128"/>
                <a:ea typeface="メイリオ" panose="020B0604030504040204" pitchFamily="50" charset="-128"/>
              </a:endParaRPr>
            </a:p>
            <a:p>
              <a:r>
                <a:rPr lang="ja-JP" altLang="en-US" sz="970" b="1" dirty="0" smtClean="0">
                  <a:latin typeface="メイリオ" panose="020B0604030504040204" pitchFamily="50" charset="-128"/>
                  <a:ea typeface="メイリオ" panose="020B0604030504040204" pitchFamily="50" charset="-128"/>
                </a:rPr>
                <a:t>データベース</a:t>
              </a:r>
              <a:endParaRPr lang="en-US" altLang="ja-JP" sz="970" b="1"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p:txBody>
        </p:sp>
        <p:pic>
          <p:nvPicPr>
            <p:cNvPr id="34" name="図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0109" y="7554042"/>
              <a:ext cx="624424" cy="614435"/>
            </a:xfrm>
            <a:prstGeom prst="rect">
              <a:avLst/>
            </a:prstGeom>
          </p:spPr>
        </p:pic>
      </p:grpSp>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215" y="1383841"/>
            <a:ext cx="561386" cy="736244"/>
          </a:xfrm>
          <a:prstGeom prst="rect">
            <a:avLst/>
          </a:prstGeom>
        </p:spPr>
      </p:pic>
      <p:sp>
        <p:nvSpPr>
          <p:cNvPr id="25" name="正方形/長方形 24"/>
          <p:cNvSpPr/>
          <p:nvPr/>
        </p:nvSpPr>
        <p:spPr>
          <a:xfrm>
            <a:off x="2026804" y="2907866"/>
            <a:ext cx="1276275" cy="639721"/>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sp>
        <p:nvSpPr>
          <p:cNvPr id="36" name="テキスト ボックス 35"/>
          <p:cNvSpPr txBox="1"/>
          <p:nvPr/>
        </p:nvSpPr>
        <p:spPr>
          <a:xfrm>
            <a:off x="185855" y="5047571"/>
            <a:ext cx="2380825" cy="982513"/>
          </a:xfrm>
          <a:prstGeom prst="rect">
            <a:avLst/>
          </a:prstGeom>
          <a:noFill/>
          <a:ln w="15875">
            <a:solidFill>
              <a:srgbClr val="FF9933"/>
            </a:solidFill>
          </a:ln>
        </p:spPr>
        <p:txBody>
          <a:bodyPr wrap="square" rtlCol="0">
            <a:spAutoFit/>
          </a:bodyPr>
          <a:lstStyle/>
          <a:p>
            <a:r>
              <a:rPr lang="ja-JP" altLang="en-US" sz="2115" dirty="0"/>
              <a:t>　  👉</a:t>
            </a:r>
            <a:r>
              <a:rPr lang="ja-JP" altLang="en-US" sz="2105" dirty="0"/>
              <a:t> </a:t>
            </a:r>
            <a:r>
              <a:rPr lang="ja-JP" altLang="en-US" sz="1295" b="1" dirty="0">
                <a:latin typeface="メイリオ" panose="020B0604030504040204" pitchFamily="50" charset="-128"/>
                <a:ea typeface="メイリオ" panose="020B0604030504040204" pitchFamily="50" charset="-128"/>
              </a:rPr>
              <a:t>入社日</a:t>
            </a:r>
            <a:endParaRPr lang="en-US" altLang="ja-JP" sz="1295" b="1" dirty="0">
              <a:latin typeface="メイリオ" panose="020B0604030504040204" pitchFamily="50" charset="-128"/>
              <a:ea typeface="メイリオ" panose="020B0604030504040204" pitchFamily="50" charset="-128"/>
            </a:endParaRPr>
          </a:p>
          <a:p>
            <a:endParaRPr lang="en-US" altLang="ja-JP" sz="432" b="1" dirty="0">
              <a:latin typeface="メイリオ" panose="020B0604030504040204" pitchFamily="50" charset="-128"/>
              <a:ea typeface="メイリオ" panose="020B0604030504040204" pitchFamily="50" charset="-128"/>
            </a:endParaRPr>
          </a:p>
          <a:p>
            <a:r>
              <a:rPr lang="ja-JP" altLang="en-US" sz="1079" dirty="0">
                <a:latin typeface="メイリオ" panose="020B0604030504040204" pitchFamily="50" charset="-128"/>
                <a:ea typeface="メイリオ" panose="020B0604030504040204" pitchFamily="50" charset="-128"/>
              </a:rPr>
              <a:t>「</a:t>
            </a:r>
            <a:r>
              <a:rPr lang="en-US" altLang="ja-JP" sz="1079" dirty="0">
                <a:latin typeface="メイリオ" panose="020B0604030504040204" pitchFamily="50" charset="-128"/>
                <a:ea typeface="メイリオ" panose="020B0604030504040204" pitchFamily="50" charset="-128"/>
              </a:rPr>
              <a:t>5</a:t>
            </a:r>
            <a:r>
              <a:rPr lang="ja-JP" altLang="en-US" sz="1079" dirty="0">
                <a:latin typeface="メイリオ" panose="020B0604030504040204" pitchFamily="50" charset="-128"/>
                <a:ea typeface="メイリオ" panose="020B0604030504040204" pitchFamily="50" charset="-128"/>
              </a:rPr>
              <a:t>　補足事項・特記事項」に記載がない場合は、</a:t>
            </a:r>
            <a:r>
              <a:rPr lang="en-US" altLang="ja-JP" sz="1079" dirty="0">
                <a:latin typeface="メイリオ" panose="020B0604030504040204" pitchFamily="50" charset="-128"/>
                <a:ea typeface="メイリオ" panose="020B0604030504040204" pitchFamily="50" charset="-128"/>
              </a:rPr>
              <a:t>4</a:t>
            </a:r>
            <a:r>
              <a:rPr lang="ja-JP" altLang="en-US" sz="1079" dirty="0">
                <a:latin typeface="メイリオ" panose="020B0604030504040204" pitchFamily="50" charset="-128"/>
                <a:ea typeface="メイリオ" panose="020B0604030504040204" pitchFamily="50" charset="-128"/>
              </a:rPr>
              <a:t>月</a:t>
            </a:r>
            <a:r>
              <a:rPr lang="en-US" altLang="ja-JP" sz="1079" dirty="0">
                <a:latin typeface="メイリオ" panose="020B0604030504040204" pitchFamily="50" charset="-128"/>
                <a:ea typeface="メイリオ" panose="020B0604030504040204" pitchFamily="50" charset="-128"/>
              </a:rPr>
              <a:t>1</a:t>
            </a:r>
            <a:r>
              <a:rPr lang="ja-JP" altLang="en-US" sz="1079" dirty="0">
                <a:latin typeface="メイリオ" panose="020B0604030504040204" pitchFamily="50" charset="-128"/>
                <a:ea typeface="メイリオ" panose="020B0604030504040204" pitchFamily="50" charset="-128"/>
              </a:rPr>
              <a:t>日入社になります。</a:t>
            </a:r>
            <a:endParaRPr lang="en-US" altLang="ja-JP" sz="1079" dirty="0">
              <a:latin typeface="メイリオ" panose="020B0604030504040204" pitchFamily="50" charset="-128"/>
              <a:ea typeface="メイリオ" panose="020B0604030504040204" pitchFamily="50" charset="-128"/>
            </a:endParaRPr>
          </a:p>
        </p:txBody>
      </p:sp>
      <p:sp>
        <p:nvSpPr>
          <p:cNvPr id="39" name="正方形/長方形 38"/>
          <p:cNvSpPr/>
          <p:nvPr/>
        </p:nvSpPr>
        <p:spPr>
          <a:xfrm>
            <a:off x="3857243" y="2508325"/>
            <a:ext cx="1554718" cy="378173"/>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sp>
        <p:nvSpPr>
          <p:cNvPr id="41" name="テキスト ボックス 40"/>
          <p:cNvSpPr txBox="1"/>
          <p:nvPr/>
        </p:nvSpPr>
        <p:spPr>
          <a:xfrm>
            <a:off x="6037708" y="2674501"/>
            <a:ext cx="850737" cy="203582"/>
          </a:xfrm>
          <a:prstGeom prst="rect">
            <a:avLst/>
          </a:prstGeom>
          <a:solidFill>
            <a:schemeClr val="bg1"/>
          </a:solidFill>
        </p:spPr>
        <p:txBody>
          <a:bodyPr wrap="square" rtlCol="0">
            <a:spAutoFit/>
          </a:bodyPr>
          <a:lstStyle/>
          <a:p>
            <a:r>
              <a:rPr lang="ja-JP" altLang="en-US" sz="723" b="1" dirty="0">
                <a:latin typeface="游ゴシック" panose="020B0400000000000000" pitchFamily="50" charset="-128"/>
                <a:ea typeface="游ゴシック" panose="020B0400000000000000" pitchFamily="50" charset="-128"/>
              </a:rPr>
              <a:t>面接後７日以内</a:t>
            </a:r>
            <a:endParaRPr lang="ja-JP" altLang="ja-JP" sz="723" b="1" dirty="0">
              <a:latin typeface="游ゴシック" panose="020B0400000000000000" pitchFamily="50" charset="-128"/>
              <a:ea typeface="游ゴシック" panose="020B0400000000000000" pitchFamily="50" charset="-128"/>
            </a:endParaRPr>
          </a:p>
        </p:txBody>
      </p:sp>
      <p:sp>
        <p:nvSpPr>
          <p:cNvPr id="51" name="テキスト ボックス 50"/>
          <p:cNvSpPr txBox="1"/>
          <p:nvPr/>
        </p:nvSpPr>
        <p:spPr>
          <a:xfrm>
            <a:off x="54738" y="10444848"/>
            <a:ext cx="233161" cy="275012"/>
          </a:xfrm>
          <a:prstGeom prst="rect">
            <a:avLst/>
          </a:prstGeom>
          <a:noFill/>
        </p:spPr>
        <p:txBody>
          <a:bodyPr wrap="square" rtlCol="0">
            <a:spAutoFit/>
          </a:bodyPr>
          <a:lstStyle/>
          <a:p>
            <a:r>
              <a:rPr lang="en-US" altLang="ja-JP" sz="1187" b="1" dirty="0"/>
              <a:t>3</a:t>
            </a:r>
            <a:endParaRPr lang="ja-JP" altLang="en-US" sz="1187" b="1" dirty="0"/>
          </a:p>
        </p:txBody>
      </p:sp>
      <p:sp>
        <p:nvSpPr>
          <p:cNvPr id="9" name="テキスト ボックス 8"/>
          <p:cNvSpPr txBox="1"/>
          <p:nvPr/>
        </p:nvSpPr>
        <p:spPr>
          <a:xfrm>
            <a:off x="852964" y="6258830"/>
            <a:ext cx="2350809" cy="184666"/>
          </a:xfrm>
          <a:prstGeom prst="rect">
            <a:avLst/>
          </a:prstGeom>
          <a:solidFill>
            <a:schemeClr val="bg1"/>
          </a:solidFill>
          <a:ln w="0">
            <a:solidFill>
              <a:schemeClr val="bg1">
                <a:alpha val="0"/>
              </a:schemeClr>
            </a:solidFill>
          </a:ln>
        </p:spPr>
        <p:txBody>
          <a:bodyPr wrap="square" rtlCol="0">
            <a:spAutoFit/>
          </a:bodyPr>
          <a:lstStyle/>
          <a:p>
            <a:r>
              <a:rPr lang="ja-JP" altLang="en-US" sz="600" dirty="0" smtClean="0"/>
              <a:t>　　　　　　　　　　　　　　　　　　　　　　　　　　　　　　　　　　　　　</a:t>
            </a:r>
            <a:endParaRPr lang="ja-JP" altLang="en-US" sz="600" dirty="0"/>
          </a:p>
        </p:txBody>
      </p:sp>
      <p:sp>
        <p:nvSpPr>
          <p:cNvPr id="40" name="テキスト ボックス 39"/>
          <p:cNvSpPr txBox="1"/>
          <p:nvPr/>
        </p:nvSpPr>
        <p:spPr>
          <a:xfrm>
            <a:off x="200907" y="235267"/>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⑧</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4064178" y="247005"/>
            <a:ext cx="405880" cy="358111"/>
          </a:xfrm>
          <a:prstGeom prst="rect">
            <a:avLst/>
          </a:prstGeom>
          <a:noFill/>
        </p:spPr>
        <p:txBody>
          <a:bodyPr wrap="none" rtlCol="0">
            <a:spAutoFit/>
          </a:bodyPr>
          <a:lstStyle/>
          <a:p>
            <a:r>
              <a:rPr lang="ja-JP" altLang="en-US" sz="1727" b="1" dirty="0" smtClean="0">
                <a:solidFill>
                  <a:srgbClr val="3399FF"/>
                </a:solidFill>
                <a:latin typeface="メイリオ" panose="020B0604030504040204" pitchFamily="50" charset="-128"/>
                <a:ea typeface="メイリオ" panose="020B0604030504040204" pitchFamily="50" charset="-128"/>
              </a:rPr>
              <a:t>⑨</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3532681" y="2734736"/>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⑨</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46" name="テキスト ボックス 45"/>
          <p:cNvSpPr txBox="1"/>
          <p:nvPr/>
        </p:nvSpPr>
        <p:spPr>
          <a:xfrm>
            <a:off x="3536531" y="2272019"/>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⑧</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47" name="テキスト ボックス 46"/>
          <p:cNvSpPr txBox="1"/>
          <p:nvPr/>
        </p:nvSpPr>
        <p:spPr>
          <a:xfrm flipH="1">
            <a:off x="179437" y="1086142"/>
            <a:ext cx="365935" cy="358111"/>
          </a:xfrm>
          <a:prstGeom prst="rect">
            <a:avLst/>
          </a:prstGeom>
          <a:noFill/>
        </p:spPr>
        <p:txBody>
          <a:bodyPr wrap="square" rtlCol="0">
            <a:spAutoFit/>
          </a:bodyPr>
          <a:lstStyle/>
          <a:p>
            <a:r>
              <a:rPr lang="ja-JP" altLang="en-US" sz="1727" b="1" dirty="0" smtClean="0">
                <a:solidFill>
                  <a:srgbClr val="3399FF"/>
                </a:solidFill>
                <a:latin typeface="メイリオ" panose="020B0604030504040204" pitchFamily="50" charset="-128"/>
                <a:ea typeface="メイリオ" panose="020B0604030504040204" pitchFamily="50" charset="-128"/>
              </a:rPr>
              <a:t>⑩</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3536531" y="3668937"/>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⑩</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1691335" y="2787962"/>
            <a:ext cx="405880" cy="358111"/>
          </a:xfrm>
          <a:prstGeom prst="rect">
            <a:avLst/>
          </a:prstGeom>
          <a:noFill/>
        </p:spPr>
        <p:txBody>
          <a:bodyPr wrap="none" rtlCol="0">
            <a:spAutoFit/>
          </a:bodyPr>
          <a:lstStyle/>
          <a:p>
            <a:r>
              <a:rPr lang="ja-JP" altLang="en-US" sz="1727" b="1" dirty="0" smtClean="0">
                <a:solidFill>
                  <a:srgbClr val="3399FF"/>
                </a:solidFill>
                <a:latin typeface="メイリオ" panose="020B0604030504040204" pitchFamily="50" charset="-128"/>
                <a:ea typeface="メイリオ" panose="020B0604030504040204" pitchFamily="50" charset="-128"/>
              </a:rPr>
              <a:t>⑪</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150409" y="5096898"/>
            <a:ext cx="405880" cy="358111"/>
          </a:xfrm>
          <a:prstGeom prst="rect">
            <a:avLst/>
          </a:prstGeom>
          <a:noFill/>
        </p:spPr>
        <p:txBody>
          <a:bodyPr wrap="none" rtlCol="0">
            <a:spAutoFit/>
          </a:bodyPr>
          <a:lstStyle/>
          <a:p>
            <a:r>
              <a:rPr lang="ja-JP" altLang="en-US" sz="1727" b="1" dirty="0" smtClean="0">
                <a:solidFill>
                  <a:srgbClr val="3399FF"/>
                </a:solidFill>
                <a:latin typeface="メイリオ" panose="020B0604030504040204" pitchFamily="50" charset="-128"/>
                <a:ea typeface="メイリオ" panose="020B0604030504040204" pitchFamily="50" charset="-128"/>
              </a:rPr>
              <a:t>⑪</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2672204" y="5071006"/>
            <a:ext cx="387553" cy="358111"/>
          </a:xfrm>
          <a:prstGeom prst="rect">
            <a:avLst/>
          </a:prstGeom>
          <a:noFill/>
        </p:spPr>
        <p:txBody>
          <a:bodyPr wrap="square" rtlCol="0">
            <a:spAutoFit/>
          </a:bodyPr>
          <a:lstStyle/>
          <a:p>
            <a:r>
              <a:rPr lang="ja-JP" altLang="en-US" sz="1727" b="1" dirty="0" smtClean="0">
                <a:solidFill>
                  <a:srgbClr val="3399FF"/>
                </a:solidFill>
                <a:latin typeface="メイリオ" panose="020B0604030504040204" pitchFamily="50" charset="-128"/>
                <a:ea typeface="メイリオ" panose="020B0604030504040204" pitchFamily="50" charset="-128"/>
              </a:rPr>
              <a:t>⑫</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99833" y="6307886"/>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⑫</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grpSp>
        <p:nvGrpSpPr>
          <p:cNvPr id="17" name="グループ化 16"/>
          <p:cNvGrpSpPr/>
          <p:nvPr/>
        </p:nvGrpSpPr>
        <p:grpSpPr>
          <a:xfrm>
            <a:off x="4002116" y="9912110"/>
            <a:ext cx="468000" cy="468000"/>
            <a:chOff x="8004316" y="6018822"/>
            <a:chExt cx="403200" cy="396000"/>
          </a:xfrm>
        </p:grpSpPr>
        <p:sp>
          <p:nvSpPr>
            <p:cNvPr id="59" name="正方形/長方形 58"/>
            <p:cNvSpPr/>
            <p:nvPr/>
          </p:nvSpPr>
          <p:spPr>
            <a:xfrm>
              <a:off x="8004316" y="6018822"/>
              <a:ext cx="403200" cy="396000"/>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25916" y="6039584"/>
              <a:ext cx="360000" cy="360000"/>
            </a:xfrm>
            <a:prstGeom prst="rect">
              <a:avLst/>
            </a:prstGeom>
          </p:spPr>
        </p:pic>
      </p:grpSp>
      <p:sp>
        <p:nvSpPr>
          <p:cNvPr id="44" name="正方形/長方形 43"/>
          <p:cNvSpPr/>
          <p:nvPr/>
        </p:nvSpPr>
        <p:spPr>
          <a:xfrm>
            <a:off x="464178" y="6276689"/>
            <a:ext cx="6858794" cy="1185739"/>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sp>
        <p:nvSpPr>
          <p:cNvPr id="54" name="テキスト ボックス 53"/>
          <p:cNvSpPr txBox="1"/>
          <p:nvPr/>
        </p:nvSpPr>
        <p:spPr>
          <a:xfrm>
            <a:off x="4185928" y="6299917"/>
            <a:ext cx="2350809" cy="123111"/>
          </a:xfrm>
          <a:prstGeom prst="rect">
            <a:avLst/>
          </a:prstGeom>
          <a:solidFill>
            <a:schemeClr val="bg1"/>
          </a:solidFill>
          <a:ln w="38100">
            <a:solidFill>
              <a:schemeClr val="bg1">
                <a:alpha val="0"/>
              </a:schemeClr>
            </a:solidFill>
          </a:ln>
        </p:spPr>
        <p:txBody>
          <a:bodyPr wrap="square" rtlCol="0">
            <a:spAutoFit/>
          </a:bodyPr>
          <a:lstStyle/>
          <a:p>
            <a:r>
              <a:rPr lang="ja-JP" altLang="en-US" sz="200" dirty="0" smtClean="0"/>
              <a:t>　　　　　　　　　　　　　　　　　　　　　　　　　　　　　　　　　　　　　</a:t>
            </a:r>
            <a:endParaRPr lang="ja-JP" altLang="en-US" sz="600" dirty="0"/>
          </a:p>
        </p:txBody>
      </p:sp>
      <p:sp>
        <p:nvSpPr>
          <p:cNvPr id="11" name="Rectangle 2"/>
          <p:cNvSpPr>
            <a:spLocks noChangeArrowheads="1"/>
          </p:cNvSpPr>
          <p:nvPr/>
        </p:nvSpPr>
        <p:spPr bwMode="auto">
          <a:xfrm>
            <a:off x="0" y="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1" name="グループ化 20"/>
          <p:cNvGrpSpPr/>
          <p:nvPr/>
        </p:nvGrpSpPr>
        <p:grpSpPr>
          <a:xfrm>
            <a:off x="1734557" y="9763562"/>
            <a:ext cx="611999" cy="612000"/>
            <a:chOff x="-1383661" y="7762619"/>
            <a:chExt cx="547779" cy="519007"/>
          </a:xfrm>
        </p:grpSpPr>
        <p:sp>
          <p:nvSpPr>
            <p:cNvPr id="55" name="正方形/長方形 54"/>
            <p:cNvSpPr/>
            <p:nvPr/>
          </p:nvSpPr>
          <p:spPr>
            <a:xfrm>
              <a:off x="-1383661" y="7762619"/>
              <a:ext cx="547779" cy="519007"/>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20" name="図 19"/>
            <p:cNvPicPr>
              <a:picLocks noChangeAspect="1"/>
            </p:cNvPicPr>
            <p:nvPr/>
          </p:nvPicPr>
          <p:blipFill rotWithShape="1">
            <a:blip r:embed="rId11" cstate="print">
              <a:extLst>
                <a:ext uri="{28A0092B-C50C-407E-A947-70E740481C1C}">
                  <a14:useLocalDpi xmlns:a14="http://schemas.microsoft.com/office/drawing/2010/main" val="0"/>
                </a:ext>
              </a:extLst>
            </a:blip>
            <a:srcRect t="2626" b="2626"/>
            <a:stretch/>
          </p:blipFill>
          <p:spPr>
            <a:xfrm>
              <a:off x="-1349692" y="7786236"/>
              <a:ext cx="488468" cy="462811"/>
            </a:xfrm>
            <a:prstGeom prst="rect">
              <a:avLst/>
            </a:prstGeom>
          </p:spPr>
        </p:pic>
      </p:grpSp>
      <p:grpSp>
        <p:nvGrpSpPr>
          <p:cNvPr id="24" name="グループ化 23"/>
          <p:cNvGrpSpPr/>
          <p:nvPr/>
        </p:nvGrpSpPr>
        <p:grpSpPr>
          <a:xfrm>
            <a:off x="5880329" y="9892634"/>
            <a:ext cx="504000" cy="468000"/>
            <a:chOff x="-3132932" y="6003178"/>
            <a:chExt cx="468000" cy="432000"/>
          </a:xfrm>
        </p:grpSpPr>
        <p:sp>
          <p:nvSpPr>
            <p:cNvPr id="56" name="正方形/長方形 55"/>
            <p:cNvSpPr/>
            <p:nvPr/>
          </p:nvSpPr>
          <p:spPr>
            <a:xfrm>
              <a:off x="-3132932" y="6003178"/>
              <a:ext cx="468000" cy="432000"/>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23" name="図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17116" y="6030084"/>
              <a:ext cx="419294" cy="396000"/>
            </a:xfrm>
            <a:prstGeom prst="rect">
              <a:avLst/>
            </a:prstGeom>
          </p:spPr>
        </p:pic>
      </p:grpSp>
    </p:spTree>
    <p:extLst>
      <p:ext uri="{BB962C8B-B14F-4D97-AF65-F5344CB8AC3E}">
        <p14:creationId xmlns:p14="http://schemas.microsoft.com/office/powerpoint/2010/main" val="796263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050" y="1618933"/>
            <a:ext cx="6965488" cy="4257422"/>
          </a:xfrm>
          <a:prstGeom prst="rect">
            <a:avLst/>
          </a:prstGeom>
        </p:spPr>
      </p:pic>
      <p:sp>
        <p:nvSpPr>
          <p:cNvPr id="6" name="正方形/長方形 5"/>
          <p:cNvSpPr/>
          <p:nvPr/>
        </p:nvSpPr>
        <p:spPr>
          <a:xfrm>
            <a:off x="4589714" y="1896055"/>
            <a:ext cx="2718669" cy="985485"/>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sp>
        <p:nvSpPr>
          <p:cNvPr id="7" name="正方形/長方形 6"/>
          <p:cNvSpPr/>
          <p:nvPr/>
        </p:nvSpPr>
        <p:spPr>
          <a:xfrm>
            <a:off x="478022" y="4822720"/>
            <a:ext cx="6819545" cy="285099"/>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sp>
        <p:nvSpPr>
          <p:cNvPr id="8" name="正方形/長方形 7"/>
          <p:cNvSpPr/>
          <p:nvPr/>
        </p:nvSpPr>
        <p:spPr>
          <a:xfrm>
            <a:off x="481133" y="5108096"/>
            <a:ext cx="6819545" cy="359770"/>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a:p>
        </p:txBody>
      </p:sp>
      <p:sp>
        <p:nvSpPr>
          <p:cNvPr id="9" name="テキスト ボックス 8"/>
          <p:cNvSpPr txBox="1"/>
          <p:nvPr/>
        </p:nvSpPr>
        <p:spPr>
          <a:xfrm>
            <a:off x="3572806" y="169139"/>
            <a:ext cx="3880585" cy="1306191"/>
          </a:xfrm>
          <a:prstGeom prst="rect">
            <a:avLst/>
          </a:prstGeom>
          <a:noFill/>
          <a:ln w="15875">
            <a:solidFill>
              <a:srgbClr val="FF9933"/>
            </a:solidFill>
          </a:ln>
        </p:spPr>
        <p:txBody>
          <a:bodyPr wrap="square" rtlCol="0">
            <a:spAutoFit/>
          </a:bodyPr>
          <a:lstStyle/>
          <a:p>
            <a:r>
              <a:rPr lang="ja-JP" altLang="en-US" sz="2115" dirty="0"/>
              <a:t>　 👉</a:t>
            </a:r>
            <a:r>
              <a:rPr lang="ja-JP" altLang="en-US" sz="2105" dirty="0"/>
              <a:t> </a:t>
            </a:r>
            <a:r>
              <a:rPr lang="ja-JP" altLang="en-US" sz="1295" b="1" dirty="0">
                <a:latin typeface="メイリオ" panose="020B0604030504040204" pitchFamily="50" charset="-128"/>
                <a:ea typeface="メイリオ" panose="020B0604030504040204" pitchFamily="50" charset="-128"/>
              </a:rPr>
              <a:t>新卒者等採用者数・離職者数</a:t>
            </a:r>
            <a:endParaRPr lang="en-US" altLang="ja-JP" sz="1295" b="1" dirty="0">
              <a:latin typeface="メイリオ" panose="020B0604030504040204" pitchFamily="50" charset="-128"/>
              <a:ea typeface="メイリオ" panose="020B0604030504040204" pitchFamily="50" charset="-128"/>
            </a:endParaRPr>
          </a:p>
          <a:p>
            <a:endParaRPr lang="en-US" altLang="ja-JP" sz="648" b="1"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過去３年間の高校生の新卒採用者数、男女別内訳、新卒採用の年に離職した人の数が記載されています。企業全体の情報も記載されているので、どの位高校生を採用している会社なのか確認出来る情報です。平均勤続年数や平均年齢から定着状況を確認できます。</a:t>
            </a:r>
            <a:endParaRPr lang="en-US" altLang="ja-JP" sz="1025"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50736" y="5986134"/>
            <a:ext cx="3985526" cy="1148456"/>
          </a:xfrm>
          <a:prstGeom prst="rect">
            <a:avLst/>
          </a:prstGeom>
          <a:noFill/>
          <a:ln w="15875">
            <a:solidFill>
              <a:srgbClr val="FF9933"/>
            </a:solidFill>
          </a:ln>
        </p:spPr>
        <p:txBody>
          <a:bodyPr wrap="square" rtlCol="0">
            <a:spAutoFit/>
          </a:bodyPr>
          <a:lstStyle/>
          <a:p>
            <a:r>
              <a:rPr lang="ja-JP" altLang="en-US" sz="2115" dirty="0"/>
              <a:t>　 </a:t>
            </a:r>
            <a:r>
              <a:rPr lang="ja-JP" altLang="en-US" sz="2115" dirty="0" smtClean="0"/>
              <a:t>👉</a:t>
            </a:r>
            <a:r>
              <a:rPr lang="ja-JP" altLang="en-US" sz="2105" dirty="0" smtClean="0"/>
              <a:t> </a:t>
            </a:r>
            <a:r>
              <a:rPr lang="ja-JP" altLang="en-US" sz="1295" b="1" dirty="0">
                <a:latin typeface="メイリオ" panose="020B0604030504040204" pitchFamily="50" charset="-128"/>
                <a:ea typeface="メイリオ" panose="020B0604030504040204" pitchFamily="50" charset="-128"/>
              </a:rPr>
              <a:t>月平均所定外労働時間・有給休暇取得実績</a:t>
            </a:r>
            <a:endParaRPr lang="en-US" altLang="ja-JP" sz="1295" b="1" dirty="0">
              <a:latin typeface="メイリオ" panose="020B0604030504040204" pitchFamily="50" charset="-128"/>
              <a:ea typeface="メイリオ" panose="020B0604030504040204" pitchFamily="50" charset="-128"/>
            </a:endParaRPr>
          </a:p>
          <a:p>
            <a:endParaRPr lang="en-US" altLang="ja-JP" sz="648"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月平均の所定外労働時間とは、いわゆる残業時間（求人票の「時間外」）です。企業全体と高卒者の残業時間や有給休暇の平均取得日数を比較することにより</a:t>
            </a:r>
            <a:r>
              <a:rPr lang="en-US" altLang="ja-JP" sz="1025" dirty="0">
                <a:latin typeface="メイリオ" panose="020B0604030504040204" pitchFamily="50" charset="-128"/>
                <a:ea typeface="メイリオ" panose="020B0604030504040204" pitchFamily="50" charset="-128"/>
              </a:rPr>
              <a:t>､</a:t>
            </a:r>
            <a:r>
              <a:rPr lang="ja-JP" altLang="en-US" sz="1025" dirty="0">
                <a:latin typeface="メイリオ" panose="020B0604030504040204" pitchFamily="50" charset="-128"/>
                <a:ea typeface="メイリオ" panose="020B0604030504040204" pitchFamily="50" charset="-128"/>
              </a:rPr>
              <a:t>新卒者への配慮状況も確認できます。</a:t>
            </a:r>
            <a:endParaRPr lang="en-US" altLang="ja-JP" sz="1025"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75075" y="5993978"/>
            <a:ext cx="3186527" cy="1057212"/>
          </a:xfrm>
          <a:prstGeom prst="rect">
            <a:avLst/>
          </a:prstGeom>
          <a:noFill/>
          <a:ln w="15875">
            <a:solidFill>
              <a:srgbClr val="FF9933"/>
            </a:solidFill>
          </a:ln>
        </p:spPr>
        <p:txBody>
          <a:bodyPr wrap="square" rtlCol="0">
            <a:spAutoFit/>
          </a:bodyPr>
          <a:lstStyle/>
          <a:p>
            <a:r>
              <a:rPr lang="ja-JP" altLang="en-US" sz="2115" dirty="0"/>
              <a:t>　  👉</a:t>
            </a:r>
            <a:r>
              <a:rPr lang="ja-JP" altLang="en-US" sz="2105" dirty="0"/>
              <a:t> </a:t>
            </a:r>
            <a:r>
              <a:rPr lang="ja-JP" altLang="en-US" sz="1295" b="1" dirty="0">
                <a:latin typeface="メイリオ" panose="020B0604030504040204" pitchFamily="50" charset="-128"/>
                <a:ea typeface="メイリオ" panose="020B0604030504040204" pitchFamily="50" charset="-128"/>
              </a:rPr>
              <a:t>育児休業取得実績</a:t>
            </a:r>
            <a:endParaRPr lang="en-US" altLang="ja-JP" sz="1295" b="1" dirty="0">
              <a:latin typeface="メイリオ" panose="020B0604030504040204" pitchFamily="50" charset="-128"/>
              <a:ea typeface="メイリオ" panose="020B0604030504040204" pitchFamily="50" charset="-128"/>
            </a:endParaRPr>
          </a:p>
          <a:p>
            <a:endParaRPr lang="en-US" altLang="ja-JP" sz="540"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女性だけでなく、男性の取得実績もわかります。</a:t>
            </a:r>
            <a:endParaRPr lang="en-US" altLang="ja-JP" sz="1025" dirty="0">
              <a:latin typeface="メイリオ" panose="020B0604030504040204" pitchFamily="50" charset="-128"/>
              <a:ea typeface="メイリオ" panose="020B0604030504040204" pitchFamily="50" charset="-128"/>
            </a:endParaRPr>
          </a:p>
          <a:p>
            <a:r>
              <a:rPr lang="ja-JP" altLang="en-US" sz="1025" dirty="0">
                <a:latin typeface="メイリオ" panose="020B0604030504040204" pitchFamily="50" charset="-128"/>
                <a:ea typeface="メイリオ" panose="020B0604030504040204" pitchFamily="50" charset="-128"/>
              </a:rPr>
              <a:t>育児休業を取得しやすいかどうかなど、自身の働き方を考える上で参考になります。</a:t>
            </a:r>
            <a:endParaRPr lang="en-US" altLang="ja-JP" sz="1025" dirty="0">
              <a:latin typeface="メイリオ" panose="020B0604030504040204" pitchFamily="50" charset="-128"/>
              <a:ea typeface="メイリオ" panose="020B0604030504040204" pitchFamily="50" charset="-128"/>
            </a:endParaRPr>
          </a:p>
          <a:p>
            <a:endParaRPr lang="ja-JP" altLang="en-US" sz="54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23" y="8912333"/>
            <a:ext cx="1025560" cy="1654129"/>
          </a:xfrm>
          <a:prstGeom prst="rect">
            <a:avLst/>
          </a:prstGeom>
        </p:spPr>
      </p:pic>
      <p:sp>
        <p:nvSpPr>
          <p:cNvPr id="4" name="雲 3"/>
          <p:cNvSpPr/>
          <p:nvPr/>
        </p:nvSpPr>
        <p:spPr>
          <a:xfrm>
            <a:off x="143939" y="7244367"/>
            <a:ext cx="6228186" cy="332209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59"/>
              </a:lnSpc>
            </a:pPr>
            <a:endParaRPr kumimoji="0" lang="ja-JP" altLang="en-US" sz="1295"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228441" y="10428956"/>
            <a:ext cx="233161" cy="275012"/>
          </a:xfrm>
          <a:prstGeom prst="rect">
            <a:avLst/>
          </a:prstGeom>
          <a:noFill/>
        </p:spPr>
        <p:txBody>
          <a:bodyPr wrap="square" rtlCol="0">
            <a:spAutoFit/>
          </a:bodyPr>
          <a:lstStyle/>
          <a:p>
            <a:r>
              <a:rPr lang="en-US" altLang="ja-JP" sz="1187" b="1" dirty="0"/>
              <a:t>4</a:t>
            </a:r>
            <a:endParaRPr lang="ja-JP" altLang="en-US" sz="1187" b="1" dirty="0"/>
          </a:p>
        </p:txBody>
      </p:sp>
      <p:sp>
        <p:nvSpPr>
          <p:cNvPr id="21" name="テキスト ボックス 20"/>
          <p:cNvSpPr txBox="1"/>
          <p:nvPr/>
        </p:nvSpPr>
        <p:spPr>
          <a:xfrm>
            <a:off x="150736" y="162923"/>
            <a:ext cx="3222109" cy="1348126"/>
          </a:xfrm>
          <a:prstGeom prst="rect">
            <a:avLst/>
          </a:prstGeom>
          <a:noFill/>
          <a:ln w="19050">
            <a:solidFill>
              <a:srgbClr val="DC7300"/>
            </a:solidFill>
          </a:ln>
        </p:spPr>
        <p:txBody>
          <a:bodyPr wrap="square" rtlCol="0">
            <a:spAutoFit/>
          </a:bodyPr>
          <a:lstStyle/>
          <a:p>
            <a:endParaRPr lang="en-US" altLang="ja-JP" sz="432" b="1" dirty="0">
              <a:latin typeface="メイリオ" panose="020B0604030504040204" pitchFamily="50" charset="-128"/>
              <a:ea typeface="メイリオ" panose="020B0604030504040204" pitchFamily="50" charset="-128"/>
            </a:endParaRPr>
          </a:p>
          <a:p>
            <a:endParaRPr lang="en-US" altLang="ja-JP" sz="400" b="1" dirty="0" smtClean="0">
              <a:latin typeface="メイリオ" panose="020B0604030504040204" pitchFamily="50" charset="-128"/>
              <a:ea typeface="メイリオ" panose="020B0604030504040204" pitchFamily="50" charset="-128"/>
            </a:endParaRPr>
          </a:p>
          <a:p>
            <a:r>
              <a:rPr lang="en-US" altLang="ja-JP" sz="1295" b="1" dirty="0" smtClean="0">
                <a:latin typeface="メイリオ" panose="020B0604030504040204" pitchFamily="50" charset="-128"/>
                <a:ea typeface="メイリオ" panose="020B0604030504040204" pitchFamily="50" charset="-128"/>
              </a:rPr>
              <a:t>        </a:t>
            </a:r>
            <a:r>
              <a:rPr lang="ja-JP" altLang="ja-JP" sz="1295" b="1" dirty="0" smtClean="0">
                <a:latin typeface="メイリオ" panose="020B0604030504040204" pitchFamily="50" charset="-128"/>
                <a:ea typeface="メイリオ" panose="020B0604030504040204" pitchFamily="50" charset="-128"/>
              </a:rPr>
              <a:t>青少年</a:t>
            </a:r>
            <a:r>
              <a:rPr lang="ja-JP" altLang="ja-JP" sz="1295" b="1" dirty="0">
                <a:latin typeface="メイリオ" panose="020B0604030504040204" pitchFamily="50" charset="-128"/>
                <a:ea typeface="メイリオ" panose="020B0604030504040204" pitchFamily="50" charset="-128"/>
              </a:rPr>
              <a:t>雇用情報って？</a:t>
            </a:r>
            <a:endParaRPr lang="en-US" altLang="ja-JP" sz="1295" b="1" dirty="0">
              <a:latin typeface="メイリオ" panose="020B0604030504040204" pitchFamily="50" charset="-128"/>
              <a:ea typeface="メイリオ" panose="020B0604030504040204" pitchFamily="50" charset="-128"/>
            </a:endParaRPr>
          </a:p>
          <a:p>
            <a:endParaRPr lang="ja-JP" altLang="ja-JP" sz="600" dirty="0">
              <a:latin typeface="メイリオ" panose="020B0604030504040204" pitchFamily="50" charset="-128"/>
              <a:ea typeface="メイリオ" panose="020B0604030504040204" pitchFamily="50" charset="-128"/>
            </a:endParaRPr>
          </a:p>
          <a:p>
            <a:pPr>
              <a:lnSpc>
                <a:spcPts val="1600"/>
              </a:lnSpc>
            </a:pPr>
            <a:r>
              <a:rPr lang="ja-JP" altLang="ja-JP" sz="1050" dirty="0">
                <a:latin typeface="メイリオ" panose="020B0604030504040204" pitchFamily="50" charset="-128"/>
                <a:ea typeface="メイリオ" panose="020B0604030504040204" pitchFamily="50" charset="-128"/>
              </a:rPr>
              <a:t>新卒者を採用する会社</a:t>
            </a:r>
            <a:r>
              <a:rPr lang="ja-JP" altLang="en-US" sz="1050" dirty="0">
                <a:latin typeface="メイリオ" panose="020B0604030504040204" pitchFamily="50" charset="-128"/>
                <a:ea typeface="メイリオ" panose="020B0604030504040204" pitchFamily="50" charset="-128"/>
              </a:rPr>
              <a:t>が</a:t>
            </a:r>
            <a:r>
              <a:rPr lang="ja-JP" altLang="ja-JP" sz="1050" dirty="0">
                <a:latin typeface="メイリオ" panose="020B0604030504040204" pitchFamily="50" charset="-128"/>
                <a:ea typeface="メイリオ" panose="020B0604030504040204" pitchFamily="50" charset="-128"/>
              </a:rPr>
              <a:t>労働条件に加えて、平均勤続年数や研修の有無</a:t>
            </a:r>
            <a:r>
              <a:rPr lang="ja-JP" altLang="ja-JP" sz="1050" dirty="0" smtClean="0">
                <a:latin typeface="メイリオ" panose="020B0604030504040204" pitchFamily="50" charset="-128"/>
                <a:ea typeface="メイリオ" panose="020B0604030504040204" pitchFamily="50" charset="-128"/>
              </a:rPr>
              <a:t>など、</a:t>
            </a:r>
            <a:r>
              <a:rPr lang="ja-JP" altLang="ja-JP" sz="1050" dirty="0">
                <a:latin typeface="メイリオ" panose="020B0604030504040204" pitchFamily="50" charset="-128"/>
                <a:ea typeface="メイリオ" panose="020B0604030504040204" pitchFamily="50" charset="-128"/>
              </a:rPr>
              <a:t>新卒者が職場風土を十分理解した上で就職先を選択できるよう</a:t>
            </a:r>
            <a:r>
              <a:rPr lang="ja-JP" altLang="en-US" sz="1050" dirty="0">
                <a:latin typeface="メイリオ" panose="020B0604030504040204" pitchFamily="50" charset="-128"/>
                <a:ea typeface="メイリオ" panose="020B0604030504040204" pitchFamily="50" charset="-128"/>
              </a:rPr>
              <a:t>に</a:t>
            </a:r>
            <a:r>
              <a:rPr lang="ja-JP" altLang="ja-JP" sz="1050" dirty="0" smtClean="0">
                <a:latin typeface="メイリオ" panose="020B0604030504040204" pitchFamily="50" charset="-128"/>
                <a:ea typeface="メイリオ" panose="020B0604030504040204" pitchFamily="50" charset="-128"/>
              </a:rPr>
              <a:t>する</a:t>
            </a:r>
            <a:r>
              <a:rPr lang="ja-JP" altLang="en-US" sz="1050" dirty="0" smtClean="0">
                <a:latin typeface="メイリオ" panose="020B0604030504040204" pitchFamily="50" charset="-128"/>
                <a:ea typeface="メイリオ" panose="020B0604030504040204" pitchFamily="50" charset="-128"/>
              </a:rPr>
              <a:t>ための幅広い職場</a:t>
            </a:r>
            <a:r>
              <a:rPr lang="ja-JP" altLang="ja-JP" sz="1050" dirty="0" smtClean="0">
                <a:latin typeface="メイリオ" panose="020B0604030504040204" pitchFamily="50" charset="-128"/>
                <a:ea typeface="メイリオ" panose="020B0604030504040204" pitchFamily="50" charset="-128"/>
              </a:rPr>
              <a:t>情報</a:t>
            </a:r>
            <a:r>
              <a:rPr lang="ja-JP" altLang="ja-JP" sz="1050" dirty="0">
                <a:latin typeface="メイリオ" panose="020B0604030504040204" pitchFamily="50" charset="-128"/>
                <a:ea typeface="メイリオ" panose="020B0604030504040204" pitchFamily="50" charset="-128"/>
              </a:rPr>
              <a:t>です。</a:t>
            </a: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565" y="227942"/>
            <a:ext cx="409219" cy="358111"/>
          </a:xfrm>
          <a:prstGeom prst="rect">
            <a:avLst/>
          </a:prstGeom>
        </p:spPr>
      </p:pic>
      <p:sp>
        <p:nvSpPr>
          <p:cNvPr id="22" name="テキスト ボックス 21"/>
          <p:cNvSpPr txBox="1"/>
          <p:nvPr/>
        </p:nvSpPr>
        <p:spPr>
          <a:xfrm>
            <a:off x="3553351" y="227942"/>
            <a:ext cx="405880" cy="358111"/>
          </a:xfrm>
          <a:prstGeom prst="rect">
            <a:avLst/>
          </a:prstGeom>
          <a:noFill/>
        </p:spPr>
        <p:txBody>
          <a:bodyPr wrap="none" rtlCol="0">
            <a:spAutoFit/>
          </a:bodyPr>
          <a:lstStyle/>
          <a:p>
            <a:r>
              <a:rPr lang="ja-JP" altLang="en-US" sz="1727" b="1" dirty="0" smtClean="0">
                <a:solidFill>
                  <a:srgbClr val="3399FF"/>
                </a:solidFill>
                <a:latin typeface="メイリオ" panose="020B0604030504040204" pitchFamily="50" charset="-128"/>
                <a:ea typeface="メイリオ" panose="020B0604030504040204" pitchFamily="50" charset="-128"/>
              </a:rPr>
              <a:t>⑬</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440175" y="1552194"/>
            <a:ext cx="405880" cy="358111"/>
          </a:xfrm>
          <a:prstGeom prst="rect">
            <a:avLst/>
          </a:prstGeom>
          <a:noFill/>
        </p:spPr>
        <p:txBody>
          <a:bodyPr wrap="none" rtlCol="0">
            <a:spAutoFit/>
          </a:bodyPr>
          <a:lstStyle/>
          <a:p>
            <a:r>
              <a:rPr lang="ja-JP" altLang="en-US" sz="1727" b="1" dirty="0">
                <a:solidFill>
                  <a:srgbClr val="3399FF"/>
                </a:solidFill>
                <a:latin typeface="メイリオ" panose="020B0604030504040204" pitchFamily="50" charset="-128"/>
                <a:ea typeface="メイリオ" panose="020B0604030504040204" pitchFamily="50" charset="-128"/>
              </a:rPr>
              <a:t>⑬</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44274" y="4739610"/>
            <a:ext cx="405880" cy="358111"/>
          </a:xfrm>
          <a:prstGeom prst="rect">
            <a:avLst/>
          </a:prstGeom>
          <a:noFill/>
        </p:spPr>
        <p:txBody>
          <a:bodyPr wrap="none" rtlCol="0">
            <a:spAutoFit/>
          </a:bodyPr>
          <a:lstStyle/>
          <a:p>
            <a:r>
              <a:rPr lang="ja-JP" altLang="en-US" sz="1727" b="1" dirty="0" smtClean="0">
                <a:solidFill>
                  <a:srgbClr val="3399FF"/>
                </a:solidFill>
                <a:latin typeface="メイリオ" panose="020B0604030504040204" pitchFamily="50" charset="-128"/>
                <a:ea typeface="メイリオ" panose="020B0604030504040204" pitchFamily="50" charset="-128"/>
              </a:rPr>
              <a:t>⑭</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138610" y="6053262"/>
            <a:ext cx="405880" cy="358111"/>
          </a:xfrm>
          <a:prstGeom prst="rect">
            <a:avLst/>
          </a:prstGeom>
          <a:noFill/>
        </p:spPr>
        <p:txBody>
          <a:bodyPr wrap="none" rtlCol="0">
            <a:spAutoFit/>
          </a:bodyPr>
          <a:lstStyle/>
          <a:p>
            <a:r>
              <a:rPr lang="ja-JP" altLang="en-US" sz="1727" b="1" dirty="0" smtClean="0">
                <a:solidFill>
                  <a:srgbClr val="3399FF"/>
                </a:solidFill>
                <a:latin typeface="メイリオ" panose="020B0604030504040204" pitchFamily="50" charset="-128"/>
                <a:ea typeface="メイリオ" panose="020B0604030504040204" pitchFamily="50" charset="-128"/>
              </a:rPr>
              <a:t>⑭</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143939" y="5083470"/>
            <a:ext cx="405880" cy="358111"/>
          </a:xfrm>
          <a:prstGeom prst="rect">
            <a:avLst/>
          </a:prstGeom>
          <a:noFill/>
        </p:spPr>
        <p:txBody>
          <a:bodyPr wrap="none" rtlCol="0">
            <a:spAutoFit/>
          </a:bodyPr>
          <a:lstStyle/>
          <a:p>
            <a:r>
              <a:rPr lang="ja-JP" altLang="en-US" sz="1727" b="1" dirty="0" smtClean="0">
                <a:solidFill>
                  <a:srgbClr val="3399FF"/>
                </a:solidFill>
                <a:latin typeface="メイリオ" panose="020B0604030504040204" pitchFamily="50" charset="-128"/>
                <a:ea typeface="メイリオ" panose="020B0604030504040204" pitchFamily="50" charset="-128"/>
              </a:rPr>
              <a:t>⑮</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4287775" y="5993978"/>
            <a:ext cx="405880" cy="358111"/>
          </a:xfrm>
          <a:prstGeom prst="rect">
            <a:avLst/>
          </a:prstGeom>
          <a:noFill/>
        </p:spPr>
        <p:txBody>
          <a:bodyPr wrap="none" rtlCol="0">
            <a:spAutoFit/>
          </a:bodyPr>
          <a:lstStyle/>
          <a:p>
            <a:r>
              <a:rPr lang="ja-JP" altLang="en-US" sz="1727" b="1" dirty="0" smtClean="0">
                <a:solidFill>
                  <a:srgbClr val="3399FF"/>
                </a:solidFill>
                <a:latin typeface="メイリオ" panose="020B0604030504040204" pitchFamily="50" charset="-128"/>
                <a:ea typeface="メイリオ" panose="020B0604030504040204" pitchFamily="50" charset="-128"/>
              </a:rPr>
              <a:t>⑮</a:t>
            </a:r>
            <a:endParaRPr lang="en-US" altLang="ja-JP" sz="1727" b="1" dirty="0">
              <a:solidFill>
                <a:srgbClr val="3399FF"/>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201794" y="7817535"/>
            <a:ext cx="4747254" cy="2285241"/>
          </a:xfrm>
          <a:prstGeom prst="rect">
            <a:avLst/>
          </a:prstGeom>
          <a:noFill/>
        </p:spPr>
        <p:txBody>
          <a:bodyPr wrap="square" rtlCol="0">
            <a:spAutoFit/>
          </a:bodyPr>
          <a:lstStyle/>
          <a:p>
            <a:pPr>
              <a:lnSpc>
                <a:spcPts val="1900"/>
              </a:lnSpc>
            </a:pPr>
            <a:r>
              <a:rPr lang="ja-JP" altLang="en-US" sz="1400" dirty="0">
                <a:latin typeface="メイリオ" panose="020B0604030504040204" pitchFamily="50" charset="-128"/>
                <a:ea typeface="メイリオ" panose="020B0604030504040204" pitchFamily="50" charset="-128"/>
              </a:rPr>
              <a:t>求人票には、働いている様子や将来を具体的</a:t>
            </a:r>
            <a:r>
              <a:rPr lang="ja-JP" altLang="en-US" sz="1400" dirty="0" smtClean="0">
                <a:latin typeface="メイリオ" panose="020B0604030504040204" pitchFamily="50" charset="-128"/>
                <a:ea typeface="メイリオ" panose="020B0604030504040204" pitchFamily="50" charset="-128"/>
              </a:rPr>
              <a:t>に</a:t>
            </a:r>
            <a:endParaRPr lang="en-US" altLang="ja-JP" sz="1400" dirty="0" smtClean="0">
              <a:latin typeface="メイリオ" panose="020B0604030504040204" pitchFamily="50" charset="-128"/>
              <a:ea typeface="メイリオ" panose="020B0604030504040204" pitchFamily="50" charset="-128"/>
            </a:endParaRPr>
          </a:p>
          <a:p>
            <a:pPr>
              <a:lnSpc>
                <a:spcPts val="1900"/>
              </a:lnSpc>
            </a:pPr>
            <a:r>
              <a:rPr lang="ja-JP" altLang="en-US" sz="1400" dirty="0" smtClean="0">
                <a:latin typeface="メイリオ" panose="020B0604030504040204" pitchFamily="50" charset="-128"/>
                <a:ea typeface="メイリオ" panose="020B0604030504040204" pitchFamily="50" charset="-128"/>
              </a:rPr>
              <a:t>イメージ</a:t>
            </a:r>
            <a:r>
              <a:rPr lang="ja-JP" altLang="en-US" sz="1400" dirty="0">
                <a:latin typeface="メイリオ" panose="020B0604030504040204" pitchFamily="50" charset="-128"/>
                <a:ea typeface="メイリオ" panose="020B0604030504040204" pitchFamily="50" charset="-128"/>
              </a:rPr>
              <a:t>する大切な情報が記載されています。</a:t>
            </a:r>
            <a:endParaRPr lang="en-US" altLang="ja-JP" sz="1400" dirty="0">
              <a:latin typeface="メイリオ" panose="020B0604030504040204" pitchFamily="50" charset="-128"/>
              <a:ea typeface="メイリオ" panose="020B0604030504040204" pitchFamily="50" charset="-128"/>
            </a:endParaRPr>
          </a:p>
          <a:p>
            <a:pPr>
              <a:lnSpc>
                <a:spcPts val="1900"/>
              </a:lnSpc>
            </a:pPr>
            <a:r>
              <a:rPr lang="ja-JP" altLang="en-US" sz="1400" dirty="0">
                <a:latin typeface="メイリオ" panose="020B0604030504040204" pitchFamily="50" charset="-128"/>
                <a:ea typeface="メイリオ" panose="020B0604030504040204" pitchFamily="50" charset="-128"/>
              </a:rPr>
              <a:t>「自分は仕事選びで何を重視するのか」ということ</a:t>
            </a:r>
            <a:r>
              <a:rPr lang="ja-JP" altLang="en-US" sz="1400" dirty="0" smtClean="0">
                <a:latin typeface="メイリオ" panose="020B0604030504040204" pitchFamily="50" charset="-128"/>
                <a:ea typeface="メイリオ" panose="020B0604030504040204" pitchFamily="50" charset="-128"/>
              </a:rPr>
              <a:t>を</a:t>
            </a:r>
            <a:endParaRPr lang="en-US" altLang="ja-JP" sz="1400" dirty="0" smtClean="0">
              <a:latin typeface="メイリオ" panose="020B0604030504040204" pitchFamily="50" charset="-128"/>
              <a:ea typeface="メイリオ" panose="020B0604030504040204" pitchFamily="50" charset="-128"/>
            </a:endParaRPr>
          </a:p>
          <a:p>
            <a:pPr>
              <a:lnSpc>
                <a:spcPts val="1900"/>
              </a:lnSpc>
            </a:pPr>
            <a:r>
              <a:rPr lang="ja-JP" altLang="en-US" sz="1400" dirty="0" smtClean="0">
                <a:latin typeface="メイリオ" panose="020B0604030504040204" pitchFamily="50" charset="-128"/>
                <a:ea typeface="メイリオ" panose="020B0604030504040204" pitchFamily="50" charset="-128"/>
              </a:rPr>
              <a:t>考えながら</a:t>
            </a:r>
            <a:r>
              <a:rPr lang="ja-JP" altLang="en-US" sz="1400" dirty="0">
                <a:latin typeface="メイリオ" panose="020B0604030504040204" pitchFamily="50" charset="-128"/>
                <a:ea typeface="メイリオ" panose="020B0604030504040204" pitchFamily="50" charset="-128"/>
              </a:rPr>
              <a:t>、求人票の内容を理解していくことが</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pPr>
              <a:lnSpc>
                <a:spcPts val="1900"/>
              </a:lnSpc>
            </a:pPr>
            <a:r>
              <a:rPr lang="ja-JP" altLang="en-US" sz="1400" dirty="0" smtClean="0">
                <a:latin typeface="メイリオ" panose="020B0604030504040204" pitchFamily="50" charset="-128"/>
                <a:ea typeface="メイリオ" panose="020B0604030504040204" pitchFamily="50" charset="-128"/>
              </a:rPr>
              <a:t>自分</a:t>
            </a:r>
            <a:r>
              <a:rPr lang="ja-JP" altLang="en-US" sz="1400" dirty="0">
                <a:latin typeface="メイリオ" panose="020B0604030504040204" pitchFamily="50" charset="-128"/>
                <a:ea typeface="メイリオ" panose="020B0604030504040204" pitchFamily="50" charset="-128"/>
              </a:rPr>
              <a:t>に合う会社選びのポイントになります。</a:t>
            </a:r>
          </a:p>
          <a:p>
            <a:pPr>
              <a:lnSpc>
                <a:spcPts val="1900"/>
              </a:lnSpc>
            </a:pPr>
            <a:r>
              <a:rPr lang="ja-JP" altLang="en-US" sz="1400" dirty="0">
                <a:latin typeface="メイリオ" panose="020B0604030504040204" pitchFamily="50" charset="-128"/>
                <a:ea typeface="メイリオ" panose="020B0604030504040204" pitchFamily="50" charset="-128"/>
              </a:rPr>
              <a:t>自分を知ることも大切！「適性検査」</a:t>
            </a:r>
            <a:r>
              <a:rPr lang="ja-JP" altLang="en-US" sz="1400" dirty="0" smtClean="0">
                <a:latin typeface="メイリオ" panose="020B0604030504040204" pitchFamily="50" charset="-128"/>
                <a:ea typeface="メイリオ" panose="020B0604030504040204" pitchFamily="50" charset="-128"/>
              </a:rPr>
              <a:t>を</a:t>
            </a:r>
            <a:endParaRPr lang="en-US" altLang="ja-JP" sz="1400" dirty="0" smtClean="0">
              <a:latin typeface="メイリオ" panose="020B0604030504040204" pitchFamily="50" charset="-128"/>
              <a:ea typeface="メイリオ" panose="020B0604030504040204" pitchFamily="50" charset="-128"/>
            </a:endParaRPr>
          </a:p>
          <a:p>
            <a:pPr>
              <a:lnSpc>
                <a:spcPts val="1900"/>
              </a:lnSpc>
            </a:pPr>
            <a:r>
              <a:rPr lang="ja-JP" altLang="en-US" sz="1400" dirty="0" smtClean="0">
                <a:latin typeface="メイリオ" panose="020B0604030504040204" pitchFamily="50" charset="-128"/>
                <a:ea typeface="メイリオ" panose="020B0604030504040204" pitchFamily="50" charset="-128"/>
              </a:rPr>
              <a:t>利用</a:t>
            </a:r>
            <a:r>
              <a:rPr lang="ja-JP" altLang="en-US" sz="1400" dirty="0">
                <a:latin typeface="メイリオ" panose="020B0604030504040204" pitchFamily="50" charset="-128"/>
                <a:ea typeface="メイリオ" panose="020B0604030504040204" pitchFamily="50" charset="-128"/>
              </a:rPr>
              <a:t>するほか、「頑張ったこと」「熱中したこと</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pPr>
              <a:lnSpc>
                <a:spcPts val="1900"/>
              </a:lnSpc>
            </a:pPr>
            <a:r>
              <a:rPr lang="ja-JP" altLang="en-US" sz="1400" dirty="0" smtClean="0">
                <a:latin typeface="メイリオ" panose="020B0604030504040204" pitchFamily="50" charset="-128"/>
                <a:ea typeface="メイリオ" panose="020B0604030504040204" pitchFamily="50" charset="-128"/>
              </a:rPr>
              <a:t>から</a:t>
            </a:r>
            <a:r>
              <a:rPr lang="ja-JP" altLang="en-US" sz="1400" dirty="0">
                <a:latin typeface="メイリオ" panose="020B0604030504040204" pitchFamily="50" charset="-128"/>
                <a:ea typeface="メイリオ" panose="020B0604030504040204" pitchFamily="50" charset="-128"/>
              </a:rPr>
              <a:t>学んだり成長したことを整理</a:t>
            </a:r>
            <a:r>
              <a:rPr lang="ja-JP" altLang="en-US" sz="1400" dirty="0" smtClean="0">
                <a:latin typeface="メイリオ" panose="020B0604030504040204" pitchFamily="50" charset="-128"/>
                <a:ea typeface="メイリオ" panose="020B0604030504040204" pitchFamily="50" charset="-128"/>
              </a:rPr>
              <a:t>して</a:t>
            </a:r>
            <a:endParaRPr lang="en-US" altLang="ja-JP" sz="1400" dirty="0" smtClean="0">
              <a:latin typeface="メイリオ" panose="020B0604030504040204" pitchFamily="50" charset="-128"/>
              <a:ea typeface="メイリオ" panose="020B0604030504040204" pitchFamily="50" charset="-128"/>
            </a:endParaRPr>
          </a:p>
          <a:p>
            <a:pPr>
              <a:lnSpc>
                <a:spcPts val="1900"/>
              </a:lnSpc>
            </a:pPr>
            <a:r>
              <a:rPr lang="ja-JP" altLang="en-US" sz="1400" dirty="0" smtClean="0">
                <a:latin typeface="メイリオ" panose="020B0604030504040204" pitchFamily="50" charset="-128"/>
                <a:ea typeface="メイリオ" panose="020B0604030504040204" pitchFamily="50" charset="-128"/>
              </a:rPr>
              <a:t>就職活動に役立てましょう</a:t>
            </a:r>
            <a:r>
              <a:rPr lang="ja-JP" altLang="en-US" sz="1400" dirty="0">
                <a:latin typeface="メイリオ" panose="020B0604030504040204" pitchFamily="50" charset="-128"/>
                <a:ea typeface="メイリオ" panose="020B0604030504040204" pitchFamily="50" charset="-128"/>
              </a:rPr>
              <a:t>！</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9440" y="8896007"/>
            <a:ext cx="1025560" cy="1654129"/>
          </a:xfrm>
          <a:prstGeom prst="rect">
            <a:avLst/>
          </a:prstGeom>
        </p:spPr>
      </p:pic>
    </p:spTree>
    <p:extLst>
      <p:ext uri="{BB962C8B-B14F-4D97-AF65-F5344CB8AC3E}">
        <p14:creationId xmlns:p14="http://schemas.microsoft.com/office/powerpoint/2010/main" val="348567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54738" y="10444848"/>
            <a:ext cx="233161" cy="275012"/>
          </a:xfrm>
          <a:prstGeom prst="rect">
            <a:avLst/>
          </a:prstGeom>
          <a:noFill/>
        </p:spPr>
        <p:txBody>
          <a:bodyPr wrap="square" rtlCol="0">
            <a:spAutoFit/>
          </a:bodyPr>
          <a:lstStyle/>
          <a:p>
            <a:r>
              <a:rPr lang="en-US" altLang="ja-JP" sz="1187" b="1" dirty="0"/>
              <a:t>5</a:t>
            </a:r>
            <a:endParaRPr lang="ja-JP" altLang="en-US" sz="1187" b="1" dirty="0"/>
          </a:p>
        </p:txBody>
      </p:sp>
      <p:grpSp>
        <p:nvGrpSpPr>
          <p:cNvPr id="12" name="グループ化 11"/>
          <p:cNvGrpSpPr/>
          <p:nvPr/>
        </p:nvGrpSpPr>
        <p:grpSpPr>
          <a:xfrm>
            <a:off x="107429" y="103798"/>
            <a:ext cx="7332152" cy="2599615"/>
            <a:chOff x="-6092062" y="3229649"/>
            <a:chExt cx="6527727" cy="2596325"/>
          </a:xfrm>
        </p:grpSpPr>
        <p:grpSp>
          <p:nvGrpSpPr>
            <p:cNvPr id="3" name="グループ化 2"/>
            <p:cNvGrpSpPr/>
            <p:nvPr/>
          </p:nvGrpSpPr>
          <p:grpSpPr>
            <a:xfrm>
              <a:off x="-6080679" y="3255802"/>
              <a:ext cx="6504961" cy="2484722"/>
              <a:chOff x="188263" y="-7517"/>
              <a:chExt cx="6504961" cy="2484722"/>
            </a:xfrm>
          </p:grpSpPr>
          <p:grpSp>
            <p:nvGrpSpPr>
              <p:cNvPr id="10" name="グループ化 9"/>
              <p:cNvGrpSpPr/>
              <p:nvPr/>
            </p:nvGrpSpPr>
            <p:grpSpPr>
              <a:xfrm>
                <a:off x="188263" y="-7517"/>
                <a:ext cx="6504961" cy="1579709"/>
                <a:chOff x="258199" y="7001033"/>
                <a:chExt cx="6504961" cy="1579709"/>
              </a:xfrm>
            </p:grpSpPr>
            <p:grpSp>
              <p:nvGrpSpPr>
                <p:cNvPr id="5" name="グループ化 4"/>
                <p:cNvGrpSpPr/>
                <p:nvPr/>
              </p:nvGrpSpPr>
              <p:grpSpPr>
                <a:xfrm>
                  <a:off x="2319445" y="7659497"/>
                  <a:ext cx="2116418" cy="324422"/>
                  <a:chOff x="2589312" y="1545343"/>
                  <a:chExt cx="2837113" cy="324422"/>
                </a:xfrm>
              </p:grpSpPr>
              <p:sp>
                <p:nvSpPr>
                  <p:cNvPr id="6" name="テキスト ボックス 5"/>
                  <p:cNvSpPr txBox="1"/>
                  <p:nvPr/>
                </p:nvSpPr>
                <p:spPr>
                  <a:xfrm>
                    <a:off x="2645352" y="1545343"/>
                    <a:ext cx="2781073" cy="324422"/>
                  </a:xfrm>
                  <a:prstGeom prst="rect">
                    <a:avLst/>
                  </a:prstGeom>
                  <a:noFill/>
                  <a:ln>
                    <a:noFill/>
                  </a:ln>
                </p:spPr>
                <p:txBody>
                  <a:bodyPr wrap="square" rtlCol="0">
                    <a:spAutoFit/>
                  </a:bodyPr>
                  <a:lstStyle/>
                  <a:p>
                    <a:r>
                      <a:rPr lang="ja-JP" altLang="en-US" sz="1511" b="1" dirty="0">
                        <a:latin typeface="メイリオ" panose="020B0604030504040204" pitchFamily="50" charset="-128"/>
                        <a:ea typeface="メイリオ" panose="020B0604030504040204" pitchFamily="50" charset="-128"/>
                      </a:rPr>
                      <a:t>①額面と手取りの違い</a:t>
                    </a:r>
                    <a:endParaRPr lang="en-US" altLang="ja-JP" sz="1511" b="1" dirty="0">
                      <a:latin typeface="メイリオ" panose="020B0604030504040204" pitchFamily="50" charset="-128"/>
                      <a:ea typeface="メイリオ" panose="020B0604030504040204" pitchFamily="50" charset="-128"/>
                    </a:endParaRPr>
                  </a:p>
                </p:txBody>
              </p:sp>
              <p:cxnSp>
                <p:nvCxnSpPr>
                  <p:cNvPr id="7" name="直線コネクタ 6"/>
                  <p:cNvCxnSpPr/>
                  <p:nvPr/>
                </p:nvCxnSpPr>
                <p:spPr>
                  <a:xfrm>
                    <a:off x="2589312" y="1851384"/>
                    <a:ext cx="2582888" cy="215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258199" y="7217776"/>
                  <a:ext cx="6504961" cy="507188"/>
                </a:xfrm>
                <a:prstGeom prst="rect">
                  <a:avLst/>
                </a:prstGeom>
                <a:noFill/>
                <a:ln>
                  <a:noFill/>
                </a:ln>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求人票</a:t>
                  </a:r>
                  <a:r>
                    <a:rPr lang="ja-JP" altLang="en-US" sz="900" dirty="0">
                      <a:latin typeface="メイリオ" panose="020B0604030504040204" pitchFamily="50" charset="-128"/>
                      <a:ea typeface="メイリオ" panose="020B0604030504040204" pitchFamily="50" charset="-128"/>
                    </a:rPr>
                    <a:t>の「月額」欄は、記載されている金額から所得税・社会</a:t>
                  </a:r>
                  <a:r>
                    <a:rPr lang="ja-JP" altLang="en-US" sz="900" dirty="0" smtClean="0">
                      <a:latin typeface="メイリオ" panose="020B0604030504040204" pitchFamily="50" charset="-128"/>
                      <a:ea typeface="メイリオ" panose="020B0604030504040204" pitchFamily="50" charset="-128"/>
                    </a:rPr>
                    <a:t>保険料などが</a:t>
                  </a:r>
                  <a:r>
                    <a:rPr lang="ja-JP" altLang="en-US" sz="900" dirty="0">
                      <a:latin typeface="メイリオ" panose="020B0604030504040204" pitchFamily="50" charset="-128"/>
                      <a:ea typeface="メイリオ" panose="020B0604030504040204" pitchFamily="50" charset="-128"/>
                    </a:rPr>
                    <a:t>控除されるので、手取りの額ではありません</a:t>
                  </a:r>
                  <a:r>
                    <a:rPr lang="ja-JP" altLang="en-US" sz="900" dirty="0" smtClean="0">
                      <a:latin typeface="メイリオ" panose="020B0604030504040204" pitchFamily="50" charset="-128"/>
                      <a:ea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ここ</a:t>
                  </a:r>
                  <a:r>
                    <a:rPr lang="ja-JP" altLang="en-US" sz="900" dirty="0">
                      <a:latin typeface="メイリオ" panose="020B0604030504040204" pitchFamily="50" charset="-128"/>
                      <a:ea typeface="メイリオ" panose="020B0604030504040204" pitchFamily="50" charset="-128"/>
                    </a:rPr>
                    <a:t>では、控除される内容について説明していますので、参考にしてください</a:t>
                  </a:r>
                  <a:r>
                    <a:rPr lang="ja-JP" altLang="en-US" sz="900" dirty="0" smtClean="0">
                      <a:latin typeface="メイリオ" panose="020B0604030504040204" pitchFamily="50" charset="-128"/>
                      <a:ea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また、参考資料として社会保険料等・所得税控除見込額早見表を掲載しますので、手取りの額の目安としてください。</a:t>
                  </a:r>
                  <a:endParaRPr lang="en-US" altLang="ja-JP" sz="900"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2722185" y="7001033"/>
                  <a:ext cx="1296144" cy="324422"/>
                </a:xfrm>
                <a:prstGeom prst="rect">
                  <a:avLst/>
                </a:prstGeom>
                <a:noFill/>
                <a:ln>
                  <a:noFill/>
                </a:ln>
              </p:spPr>
              <p:txBody>
                <a:bodyPr wrap="square" rtlCol="0">
                  <a:spAutoFit/>
                </a:bodyPr>
                <a:lstStyle/>
                <a:p>
                  <a:r>
                    <a:rPr lang="ja-JP" altLang="en-US" sz="1450" b="1" dirty="0" smtClean="0">
                      <a:latin typeface="メイリオ" panose="020B0604030504040204" pitchFamily="50" charset="-128"/>
                      <a:ea typeface="メイリオ" panose="020B0604030504040204" pitchFamily="50" charset="-128"/>
                    </a:rPr>
                    <a:t>賃金について</a:t>
                  </a:r>
                  <a:endParaRPr lang="en-US" altLang="ja-JP" sz="145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07486" y="8012076"/>
                  <a:ext cx="6327101" cy="568666"/>
                </a:xfrm>
                <a:prstGeom prst="rect">
                  <a:avLst/>
                </a:prstGeom>
                <a:noFill/>
                <a:ln>
                  <a:noFill/>
                </a:ln>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額面・・・ 会社から支払われる金額の合計のことです。通常は、基本給と通勤手当など各種手当で構成されています。</a:t>
                  </a:r>
                  <a:endParaRPr lang="en-US" altLang="ja-JP" sz="900" dirty="0">
                    <a:latin typeface="メイリオ" panose="020B0604030504040204" pitchFamily="50" charset="-128"/>
                    <a:ea typeface="メイリオ" panose="020B0604030504040204" pitchFamily="50" charset="-128"/>
                  </a:endParaRPr>
                </a:p>
                <a:p>
                  <a:endParaRPr lang="en-US" altLang="ja-JP" sz="4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手取り・・実際に個人が受け取れる金額のことです。額面のまま受け取ることは出来ず</a:t>
                  </a:r>
                  <a:r>
                    <a:rPr lang="ja-JP" altLang="en-US" sz="900" dirty="0" smtClean="0">
                      <a:latin typeface="メイリオ" panose="020B0604030504040204" pitchFamily="50" charset="-128"/>
                      <a:ea typeface="メイリオ" panose="020B0604030504040204" pitchFamily="50" charset="-128"/>
                    </a:rPr>
                    <a:t>、厚生年金や健康保険料などを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差し引いた上で、支払われます。</a:t>
                  </a:r>
                  <a:endParaRPr lang="en-US" altLang="ja-JP" sz="900" dirty="0">
                    <a:latin typeface="メイリオ" panose="020B0604030504040204" pitchFamily="50" charset="-128"/>
                    <a:ea typeface="メイリオ" panose="020B0604030504040204" pitchFamily="50" charset="-128"/>
                  </a:endParaRPr>
                </a:p>
              </p:txBody>
            </p:sp>
          </p:grpSp>
          <p:grpSp>
            <p:nvGrpSpPr>
              <p:cNvPr id="11" name="グループ化 10"/>
              <p:cNvGrpSpPr/>
              <p:nvPr/>
            </p:nvGrpSpPr>
            <p:grpSpPr>
              <a:xfrm>
                <a:off x="477292" y="1538866"/>
                <a:ext cx="5858996" cy="938339"/>
                <a:chOff x="532372" y="8821029"/>
                <a:chExt cx="5814352" cy="986344"/>
              </a:xfrm>
            </p:grpSpPr>
            <p:grpSp>
              <p:nvGrpSpPr>
                <p:cNvPr id="35" name="グループ化 34"/>
                <p:cNvGrpSpPr/>
                <p:nvPr/>
              </p:nvGrpSpPr>
              <p:grpSpPr>
                <a:xfrm>
                  <a:off x="532372" y="8821029"/>
                  <a:ext cx="5814352" cy="986344"/>
                  <a:chOff x="-3015715" y="3482617"/>
                  <a:chExt cx="5814352" cy="986344"/>
                </a:xfrm>
              </p:grpSpPr>
              <p:grpSp>
                <p:nvGrpSpPr>
                  <p:cNvPr id="33" name="グループ化 32"/>
                  <p:cNvGrpSpPr/>
                  <p:nvPr/>
                </p:nvGrpSpPr>
                <p:grpSpPr>
                  <a:xfrm>
                    <a:off x="-3015715" y="3590922"/>
                    <a:ext cx="5814352" cy="878039"/>
                    <a:chOff x="-4740601" y="4439299"/>
                    <a:chExt cx="5814352" cy="878039"/>
                  </a:xfrm>
                </p:grpSpPr>
                <p:sp>
                  <p:nvSpPr>
                    <p:cNvPr id="31" name="正方形/長方形 30"/>
                    <p:cNvSpPr/>
                    <p:nvPr/>
                  </p:nvSpPr>
                  <p:spPr>
                    <a:xfrm>
                      <a:off x="-4740601" y="4439299"/>
                      <a:ext cx="1800199" cy="878039"/>
                    </a:xfrm>
                    <a:prstGeom prst="rect">
                      <a:avLst/>
                    </a:prstGeom>
                    <a:noFill/>
                    <a:ln w="9525">
                      <a:solidFill>
                        <a:srgbClr val="FF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3" dirty="0">
                        <a:solidFill>
                          <a:schemeClr val="tx1"/>
                        </a:solidFill>
                        <a:latin typeface="メイリオ" panose="020B0604030504040204" pitchFamily="50" charset="-128"/>
                        <a:ea typeface="メイリオ" panose="020B0604030504040204" pitchFamily="50" charset="-128"/>
                      </a:endParaRPr>
                    </a:p>
                  </p:txBody>
                </p:sp>
                <p:grpSp>
                  <p:nvGrpSpPr>
                    <p:cNvPr id="30" name="グループ化 29"/>
                    <p:cNvGrpSpPr/>
                    <p:nvPr/>
                  </p:nvGrpSpPr>
                  <p:grpSpPr>
                    <a:xfrm>
                      <a:off x="-4623562" y="4589484"/>
                      <a:ext cx="5697313" cy="675834"/>
                      <a:chOff x="-4392456" y="3759574"/>
                      <a:chExt cx="5697313" cy="675834"/>
                    </a:xfrm>
                  </p:grpSpPr>
                  <p:sp>
                    <p:nvSpPr>
                      <p:cNvPr id="23" name="正方形/長方形 22"/>
                      <p:cNvSpPr/>
                      <p:nvPr/>
                    </p:nvSpPr>
                    <p:spPr>
                      <a:xfrm>
                        <a:off x="-4392456" y="4221286"/>
                        <a:ext cx="1506400" cy="21412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50" dirty="0" smtClean="0">
                            <a:solidFill>
                              <a:schemeClr val="tx1"/>
                            </a:solidFill>
                            <a:latin typeface="メイリオ" panose="020B0604030504040204" pitchFamily="50" charset="-128"/>
                            <a:ea typeface="メイリオ" panose="020B0604030504040204" pitchFamily="50" charset="-128"/>
                          </a:rPr>
                          <a:t>通勤手当等の各種手当</a:t>
                        </a:r>
                        <a:endParaRPr lang="ja-JP" altLang="en-US" sz="850" dirty="0">
                          <a:solidFill>
                            <a:schemeClr val="tx1"/>
                          </a:solidFill>
                          <a:latin typeface="メイリオ" panose="020B0604030504040204" pitchFamily="50" charset="-128"/>
                          <a:ea typeface="メイリオ" panose="020B0604030504040204" pitchFamily="50" charset="-128"/>
                        </a:endParaRPr>
                      </a:p>
                    </p:txBody>
                  </p:sp>
                  <p:sp>
                    <p:nvSpPr>
                      <p:cNvPr id="24" name="加算 23"/>
                      <p:cNvSpPr/>
                      <p:nvPr/>
                    </p:nvSpPr>
                    <p:spPr>
                      <a:xfrm>
                        <a:off x="-3685295" y="4059035"/>
                        <a:ext cx="151797" cy="12057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15"/>
                      </a:p>
                    </p:txBody>
                  </p:sp>
                  <p:sp>
                    <p:nvSpPr>
                      <p:cNvPr id="25" name="正方形/長方形 24"/>
                      <p:cNvSpPr/>
                      <p:nvPr/>
                    </p:nvSpPr>
                    <p:spPr>
                      <a:xfrm>
                        <a:off x="-2291445" y="3872369"/>
                        <a:ext cx="1374926" cy="3363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rPr>
                          <a:t>健康保険料など</a:t>
                        </a:r>
                        <a:r>
                          <a:rPr lang="ja-JP" altLang="en-US" sz="900" dirty="0" smtClean="0">
                            <a:solidFill>
                              <a:schemeClr val="tx1"/>
                            </a:solidFill>
                            <a:latin typeface="メイリオ" panose="020B0604030504040204" pitchFamily="50" charset="-128"/>
                            <a:ea typeface="メイリオ" panose="020B0604030504040204" pitchFamily="50" charset="-128"/>
                          </a:rPr>
                          <a:t>の</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lgn="ctr"/>
                        <a:r>
                          <a:rPr lang="ja-JP" altLang="en-US" sz="900" dirty="0" smtClean="0">
                            <a:solidFill>
                              <a:schemeClr val="tx1"/>
                            </a:solidFill>
                            <a:latin typeface="メイリオ" panose="020B0604030504040204" pitchFamily="50" charset="-128"/>
                            <a:ea typeface="メイリオ" panose="020B0604030504040204" pitchFamily="50" charset="-128"/>
                          </a:rPr>
                          <a:t>控除</a:t>
                        </a:r>
                        <a:r>
                          <a:rPr lang="ja-JP" altLang="en-US" sz="900" dirty="0">
                            <a:solidFill>
                              <a:schemeClr val="tx1"/>
                            </a:solidFill>
                            <a:latin typeface="メイリオ" panose="020B0604030504040204" pitchFamily="50" charset="-128"/>
                            <a:ea typeface="メイリオ" panose="020B0604030504040204" pitchFamily="50" charset="-128"/>
                          </a:rPr>
                          <a:t>額合計</a:t>
                        </a:r>
                      </a:p>
                    </p:txBody>
                  </p:sp>
                  <p:sp>
                    <p:nvSpPr>
                      <p:cNvPr id="26" name="減算 25"/>
                      <p:cNvSpPr/>
                      <p:nvPr/>
                    </p:nvSpPr>
                    <p:spPr>
                      <a:xfrm>
                        <a:off x="-2632932" y="3961692"/>
                        <a:ext cx="210044" cy="19188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15"/>
                      </a:p>
                    </p:txBody>
                  </p:sp>
                  <p:sp>
                    <p:nvSpPr>
                      <p:cNvPr id="27" name="正方形/長方形 26"/>
                      <p:cNvSpPr/>
                      <p:nvPr/>
                    </p:nvSpPr>
                    <p:spPr>
                      <a:xfrm>
                        <a:off x="-421249" y="3759574"/>
                        <a:ext cx="1726106" cy="50405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rPr>
                          <a:t>手取り</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差し引き支給額</a:t>
                        </a:r>
                        <a:r>
                          <a:rPr lang="en-US" altLang="ja-JP" sz="1000" dirty="0">
                            <a:solidFill>
                              <a:schemeClr val="tx1"/>
                            </a:solidFill>
                            <a:latin typeface="メイリオ" panose="020B0604030504040204" pitchFamily="50" charset="-128"/>
                            <a:ea typeface="メイリオ" panose="020B0604030504040204" pitchFamily="50" charset="-128"/>
                          </a:rPr>
                          <a:t>)</a:t>
                        </a:r>
                        <a:endParaRPr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29" name="等号 28"/>
                      <p:cNvSpPr/>
                      <p:nvPr/>
                    </p:nvSpPr>
                    <p:spPr>
                      <a:xfrm>
                        <a:off x="-736827" y="3836280"/>
                        <a:ext cx="190314" cy="40847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15">
                          <a:solidFill>
                            <a:schemeClr val="tx1"/>
                          </a:solidFill>
                        </a:endParaRPr>
                      </a:p>
                    </p:txBody>
                  </p:sp>
                  <p:sp>
                    <p:nvSpPr>
                      <p:cNvPr id="22" name="正方形/長方形 21"/>
                      <p:cNvSpPr/>
                      <p:nvPr/>
                    </p:nvSpPr>
                    <p:spPr>
                      <a:xfrm>
                        <a:off x="-4392456" y="3770491"/>
                        <a:ext cx="1506399" cy="23652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50" dirty="0">
                            <a:solidFill>
                              <a:schemeClr val="tx1"/>
                            </a:solidFill>
                            <a:latin typeface="メイリオ" panose="020B0604030504040204" pitchFamily="50" charset="-128"/>
                            <a:ea typeface="メイリオ" panose="020B0604030504040204" pitchFamily="50" charset="-128"/>
                          </a:rPr>
                          <a:t>基本給</a:t>
                        </a:r>
                      </a:p>
                    </p:txBody>
                  </p:sp>
                </p:grpSp>
                <p:sp>
                  <p:nvSpPr>
                    <p:cNvPr id="32" name="正方形/長方形 31"/>
                    <p:cNvSpPr/>
                    <p:nvPr/>
                  </p:nvSpPr>
                  <p:spPr>
                    <a:xfrm>
                      <a:off x="-2614050" y="4527785"/>
                      <a:ext cx="1557924" cy="723168"/>
                    </a:xfrm>
                    <a:prstGeom prst="rect">
                      <a:avLst/>
                    </a:prstGeom>
                    <a:noFill/>
                    <a:ln w="9525">
                      <a:solidFill>
                        <a:srgbClr val="FF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3" dirty="0">
                        <a:solidFill>
                          <a:schemeClr val="tx1"/>
                        </a:solidFill>
                        <a:latin typeface="メイリオ" panose="020B0604030504040204" pitchFamily="50" charset="-128"/>
                        <a:ea typeface="メイリオ" panose="020B0604030504040204" pitchFamily="50" charset="-128"/>
                      </a:endParaRPr>
                    </a:p>
                  </p:txBody>
                </p:sp>
              </p:grpSp>
              <p:sp>
                <p:nvSpPr>
                  <p:cNvPr id="34" name="テキスト ボックス 33"/>
                  <p:cNvSpPr txBox="1"/>
                  <p:nvPr/>
                </p:nvSpPr>
                <p:spPr>
                  <a:xfrm>
                    <a:off x="-2361012" y="3482617"/>
                    <a:ext cx="490792" cy="258490"/>
                  </a:xfrm>
                  <a:prstGeom prst="rect">
                    <a:avLst/>
                  </a:prstGeom>
                  <a:solidFill>
                    <a:schemeClr val="bg1"/>
                  </a:solidFill>
                </p:spPr>
                <p:txBody>
                  <a:bodyPr wrap="square" rtlCol="0" anchor="ctr" anchorCtr="1">
                    <a:spAutoFit/>
                  </a:bodyPr>
                  <a:lstStyle/>
                  <a:p>
                    <a:r>
                      <a:rPr lang="ja-JP" altLang="en-US" sz="1000" dirty="0">
                        <a:solidFill>
                          <a:srgbClr val="FF6600"/>
                        </a:solidFill>
                        <a:latin typeface="メイリオ" panose="020B0604030504040204" pitchFamily="50" charset="-128"/>
                        <a:ea typeface="メイリオ" panose="020B0604030504040204" pitchFamily="50" charset="-128"/>
                      </a:rPr>
                      <a:t>額面</a:t>
                    </a:r>
                  </a:p>
                </p:txBody>
              </p:sp>
            </p:grpSp>
            <p:sp>
              <p:nvSpPr>
                <p:cNvPr id="36" name="テキスト ボックス 35"/>
                <p:cNvSpPr txBox="1"/>
                <p:nvPr/>
              </p:nvSpPr>
              <p:spPr>
                <a:xfrm>
                  <a:off x="3104352" y="8897735"/>
                  <a:ext cx="598302" cy="258490"/>
                </a:xfrm>
                <a:prstGeom prst="rect">
                  <a:avLst/>
                </a:prstGeom>
                <a:solidFill>
                  <a:schemeClr val="bg1"/>
                </a:solidFill>
              </p:spPr>
              <p:txBody>
                <a:bodyPr wrap="square" rtlCol="0" anchor="ctr" anchorCtr="1">
                  <a:spAutoFit/>
                </a:bodyPr>
                <a:lstStyle/>
                <a:p>
                  <a:r>
                    <a:rPr lang="ja-JP" altLang="en-US" sz="1000" dirty="0">
                      <a:solidFill>
                        <a:srgbClr val="FF6600"/>
                      </a:solidFill>
                      <a:latin typeface="メイリオ" panose="020B0604030504040204" pitchFamily="50" charset="-128"/>
                      <a:ea typeface="メイリオ" panose="020B0604030504040204" pitchFamily="50" charset="-128"/>
                    </a:rPr>
                    <a:t>控除</a:t>
                  </a:r>
                </a:p>
              </p:txBody>
            </p:sp>
          </p:grpSp>
        </p:grpSp>
        <p:sp>
          <p:nvSpPr>
            <p:cNvPr id="2" name="正方形/長方形 1"/>
            <p:cNvSpPr/>
            <p:nvPr/>
          </p:nvSpPr>
          <p:spPr>
            <a:xfrm>
              <a:off x="-6092062" y="3229649"/>
              <a:ext cx="6527727" cy="2596325"/>
            </a:xfrm>
            <a:prstGeom prst="rect">
              <a:avLst/>
            </a:prstGeom>
            <a:no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15"/>
            </a:p>
          </p:txBody>
        </p:sp>
      </p:gr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28" y="2703413"/>
            <a:ext cx="7292467" cy="782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180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133655" y="91324"/>
            <a:ext cx="7322321" cy="2642203"/>
            <a:chOff x="139180" y="7084291"/>
            <a:chExt cx="6517047" cy="2434167"/>
          </a:xfrm>
        </p:grpSpPr>
        <p:grpSp>
          <p:nvGrpSpPr>
            <p:cNvPr id="12" name="グループ化 11"/>
            <p:cNvGrpSpPr/>
            <p:nvPr/>
          </p:nvGrpSpPr>
          <p:grpSpPr>
            <a:xfrm>
              <a:off x="139180" y="7084291"/>
              <a:ext cx="6517047" cy="2434167"/>
              <a:chOff x="109426" y="7003206"/>
              <a:chExt cx="6517047" cy="2371753"/>
            </a:xfrm>
          </p:grpSpPr>
          <p:sp>
            <p:nvSpPr>
              <p:cNvPr id="3" name="正方形/長方形 2"/>
              <p:cNvSpPr/>
              <p:nvPr/>
            </p:nvSpPr>
            <p:spPr>
              <a:xfrm>
                <a:off x="131616" y="7003206"/>
                <a:ext cx="6472667" cy="2360986"/>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ja-JP" altLang="en-US" sz="2105" dirty="0"/>
              </a:p>
            </p:txBody>
          </p:sp>
          <p:grpSp>
            <p:nvGrpSpPr>
              <p:cNvPr id="2" name="グループ化 1"/>
              <p:cNvGrpSpPr/>
              <p:nvPr/>
            </p:nvGrpSpPr>
            <p:grpSpPr>
              <a:xfrm>
                <a:off x="109426" y="7017010"/>
                <a:ext cx="6517047" cy="2357949"/>
                <a:chOff x="103303" y="7007983"/>
                <a:chExt cx="6517047" cy="2357949"/>
              </a:xfrm>
            </p:grpSpPr>
            <p:sp>
              <p:nvSpPr>
                <p:cNvPr id="5" name="テキスト ボックス 4"/>
                <p:cNvSpPr txBox="1"/>
                <p:nvPr/>
              </p:nvSpPr>
              <p:spPr>
                <a:xfrm>
                  <a:off x="115116" y="7895023"/>
                  <a:ext cx="2767549" cy="887527"/>
                </a:xfrm>
                <a:prstGeom prst="rect">
                  <a:avLst/>
                </a:prstGeom>
                <a:noFill/>
                <a:ln>
                  <a:noFill/>
                </a:ln>
              </p:spPr>
              <p:txBody>
                <a:bodyPr wrap="square" rtlCol="0">
                  <a:spAutoFit/>
                </a:bodyPr>
                <a:lstStyle/>
                <a:p>
                  <a:r>
                    <a:rPr lang="ja-JP" altLang="en-US" sz="971" dirty="0">
                      <a:latin typeface="メイリオ" panose="020B0604030504040204" pitchFamily="50" charset="-128"/>
                      <a:ea typeface="メイリオ" panose="020B0604030504040204" pitchFamily="50" charset="-128"/>
                    </a:rPr>
                    <a:t>１．</a:t>
                  </a:r>
                  <a:r>
                    <a:rPr lang="ja-JP" altLang="en-US" sz="971" b="1" dirty="0">
                      <a:latin typeface="メイリオ" panose="020B0604030504040204" pitchFamily="50" charset="-128"/>
                      <a:ea typeface="メイリオ" panose="020B0604030504040204" pitchFamily="50" charset="-128"/>
                    </a:rPr>
                    <a:t>厚生年金保険料</a:t>
                  </a:r>
                  <a:r>
                    <a:rPr lang="ja-JP" altLang="en-US" sz="971" dirty="0">
                      <a:latin typeface="メイリオ" panose="020B0604030504040204" pitchFamily="50" charset="-128"/>
                      <a:ea typeface="メイリオ" panose="020B0604030504040204" pitchFamily="50" charset="-128"/>
                    </a:rPr>
                    <a:t>・・日本の公的年金は、２０歳から６０歳未満の全ての国民が加入する「国民年金（基礎年金）」と会社員や公務員などが加入する「厚生年金」があります。そのうち、「厚生年金」に加入するためのお金です。保険料は収入によって異なります。</a:t>
                  </a:r>
                </a:p>
              </p:txBody>
            </p:sp>
            <p:sp>
              <p:nvSpPr>
                <p:cNvPr id="6" name="テキスト ボックス 5"/>
                <p:cNvSpPr txBox="1"/>
                <p:nvPr/>
              </p:nvSpPr>
              <p:spPr>
                <a:xfrm>
                  <a:off x="3369336" y="7895023"/>
                  <a:ext cx="2753272" cy="887527"/>
                </a:xfrm>
                <a:prstGeom prst="rect">
                  <a:avLst/>
                </a:prstGeom>
                <a:noFill/>
                <a:ln>
                  <a:noFill/>
                </a:ln>
              </p:spPr>
              <p:txBody>
                <a:bodyPr wrap="square" rtlCol="0">
                  <a:spAutoFit/>
                </a:bodyPr>
                <a:lstStyle/>
                <a:p>
                  <a:r>
                    <a:rPr lang="ja-JP" altLang="en-US" sz="971" dirty="0">
                      <a:latin typeface="メイリオ" panose="020B0604030504040204" pitchFamily="50" charset="-128"/>
                      <a:ea typeface="メイリオ" panose="020B0604030504040204" pitchFamily="50" charset="-128"/>
                    </a:rPr>
                    <a:t>２．</a:t>
                  </a:r>
                  <a:r>
                    <a:rPr lang="ja-JP" altLang="en-US" sz="971" b="1" dirty="0">
                      <a:latin typeface="メイリオ" panose="020B0604030504040204" pitchFamily="50" charset="-128"/>
                      <a:ea typeface="メイリオ" panose="020B0604030504040204" pitchFamily="50" charset="-128"/>
                    </a:rPr>
                    <a:t>健康保険料</a:t>
                  </a:r>
                  <a:r>
                    <a:rPr lang="ja-JP" altLang="en-US" sz="971" dirty="0">
                      <a:latin typeface="メイリオ" panose="020B0604030504040204" pitchFamily="50" charset="-128"/>
                      <a:ea typeface="メイリオ" panose="020B0604030504040204" pitchFamily="50" charset="-128"/>
                    </a:rPr>
                    <a:t>・・健康保険に加入するためのお金です。健康保険に加入していると、医療サービスが原則３割の自己負担で受けられたりします。また、病気やケガで会社を休んだときにお金が支給されます。保険料は収入と保険者（加入している保険組合）によって異なります。</a:t>
                  </a:r>
                  <a:endParaRPr lang="en-US" altLang="ja-JP" sz="971"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03303" y="8746620"/>
                  <a:ext cx="2779736" cy="619312"/>
                </a:xfrm>
                <a:prstGeom prst="rect">
                  <a:avLst/>
                </a:prstGeom>
                <a:noFill/>
                <a:ln>
                  <a:noFill/>
                </a:ln>
              </p:spPr>
              <p:txBody>
                <a:bodyPr wrap="square" rtlCol="0">
                  <a:spAutoFit/>
                </a:bodyPr>
                <a:lstStyle/>
                <a:p>
                  <a:r>
                    <a:rPr lang="ja-JP" altLang="en-US" sz="971" dirty="0">
                      <a:latin typeface="メイリオ" panose="020B0604030504040204" pitchFamily="50" charset="-128"/>
                      <a:ea typeface="メイリオ" panose="020B0604030504040204" pitchFamily="50" charset="-128"/>
                    </a:rPr>
                    <a:t>３．</a:t>
                  </a:r>
                  <a:r>
                    <a:rPr lang="ja-JP" altLang="en-US" sz="971" b="1" dirty="0">
                      <a:latin typeface="メイリオ" panose="020B0604030504040204" pitchFamily="50" charset="-128"/>
                      <a:ea typeface="メイリオ" panose="020B0604030504040204" pitchFamily="50" charset="-128"/>
                    </a:rPr>
                    <a:t>雇用保険料</a:t>
                  </a:r>
                  <a:r>
                    <a:rPr lang="ja-JP" altLang="en-US" sz="971" dirty="0">
                      <a:latin typeface="メイリオ" panose="020B0604030504040204" pitchFamily="50" charset="-128"/>
                      <a:ea typeface="メイリオ" panose="020B0604030504040204" pitchFamily="50" charset="-128"/>
                    </a:rPr>
                    <a:t>・・・雇用保険に加入するためのお金です。一定期間、雇用保険に加入していると、失業時に手当を受け取れるようになります。保険料は収入と勤務先の事業内容により異なります。</a:t>
                  </a:r>
                  <a:endParaRPr lang="en-US" altLang="ja-JP" sz="97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369412" y="8772617"/>
                  <a:ext cx="2714494" cy="351097"/>
                </a:xfrm>
                <a:prstGeom prst="rect">
                  <a:avLst/>
                </a:prstGeom>
                <a:noFill/>
                <a:ln>
                  <a:noFill/>
                </a:ln>
              </p:spPr>
              <p:txBody>
                <a:bodyPr wrap="square" rtlCol="0">
                  <a:spAutoFit/>
                </a:bodyPr>
                <a:lstStyle/>
                <a:p>
                  <a:r>
                    <a:rPr lang="ja-JP" altLang="en-US" sz="971" dirty="0">
                      <a:latin typeface="メイリオ" panose="020B0604030504040204" pitchFamily="50" charset="-128"/>
                      <a:ea typeface="メイリオ" panose="020B0604030504040204" pitchFamily="50" charset="-128"/>
                    </a:rPr>
                    <a:t>４．</a:t>
                  </a:r>
                  <a:r>
                    <a:rPr lang="ja-JP" altLang="en-US" sz="971" b="1" dirty="0">
                      <a:latin typeface="メイリオ" panose="020B0604030504040204" pitchFamily="50" charset="-128"/>
                      <a:ea typeface="メイリオ" panose="020B0604030504040204" pitchFamily="50" charset="-128"/>
                    </a:rPr>
                    <a:t>所得税</a:t>
                  </a:r>
                  <a:r>
                    <a:rPr lang="ja-JP" altLang="en-US" sz="971" dirty="0">
                      <a:latin typeface="メイリオ" panose="020B0604030504040204" pitchFamily="50" charset="-128"/>
                      <a:ea typeface="メイリオ" panose="020B0604030504040204" pitchFamily="50" charset="-128"/>
                    </a:rPr>
                    <a:t>・・所得のある人が国に納めるお金です。所得が多いほど、金額は大きくなります。</a:t>
                  </a:r>
                  <a:endParaRPr lang="en-US" altLang="ja-JP" sz="971" dirty="0">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162702" y="7007983"/>
                  <a:ext cx="6457648" cy="291584"/>
                  <a:chOff x="312026" y="5405310"/>
                  <a:chExt cx="6457648" cy="291584"/>
                </a:xfrm>
              </p:grpSpPr>
              <p:sp>
                <p:nvSpPr>
                  <p:cNvPr id="10" name="テキスト ボックス 9"/>
                  <p:cNvSpPr txBox="1"/>
                  <p:nvPr/>
                </p:nvSpPr>
                <p:spPr>
                  <a:xfrm>
                    <a:off x="312026" y="5405310"/>
                    <a:ext cx="6457648" cy="291584"/>
                  </a:xfrm>
                  <a:prstGeom prst="rect">
                    <a:avLst/>
                  </a:prstGeom>
                  <a:noFill/>
                  <a:ln>
                    <a:noFill/>
                  </a:ln>
                </p:spPr>
                <p:txBody>
                  <a:bodyPr wrap="square" rtlCol="0">
                    <a:spAutoFit/>
                  </a:bodyPr>
                  <a:lstStyle/>
                  <a:p>
                    <a:pPr algn="ctr"/>
                    <a:r>
                      <a:rPr lang="ja-JP" altLang="en-US" sz="1450" b="1" dirty="0">
                        <a:latin typeface="メイリオ" panose="020B0604030504040204" pitchFamily="50" charset="-128"/>
                        <a:ea typeface="メイリオ" panose="020B0604030504040204" pitchFamily="50" charset="-128"/>
                      </a:rPr>
                      <a:t>②各種社会保険料や税金について</a:t>
                    </a:r>
                    <a:endParaRPr lang="en-US" altLang="ja-JP" sz="1450" b="1" dirty="0">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flipV="1">
                    <a:off x="1989187" y="5663305"/>
                    <a:ext cx="3058946" cy="1996"/>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sp>
          <p:nvSpPr>
            <p:cNvPr id="17" name="テキスト ボックス 16"/>
            <p:cNvSpPr txBox="1"/>
            <p:nvPr/>
          </p:nvSpPr>
          <p:spPr>
            <a:xfrm>
              <a:off x="222833" y="7390733"/>
              <a:ext cx="6264696" cy="635610"/>
            </a:xfrm>
            <a:prstGeom prst="rect">
              <a:avLst/>
            </a:prstGeom>
            <a:noFill/>
            <a:ln>
              <a:noFill/>
            </a:ln>
          </p:spPr>
          <p:txBody>
            <a:bodyPr wrap="square" rtlCol="0">
              <a:spAutoFit/>
            </a:bodyPr>
            <a:lstStyle/>
            <a:p>
              <a:r>
                <a:rPr lang="ja-JP" altLang="en-US" sz="950" dirty="0">
                  <a:latin typeface="メイリオ" panose="020B0604030504040204" pitchFamily="50" charset="-128"/>
                  <a:ea typeface="メイリオ" panose="020B0604030504040204" pitchFamily="50" charset="-128"/>
                </a:rPr>
                <a:t>　社会保険とは、健康保険、厚生年金保険、雇用保険などの総称です。生活をする上では、誰しもが病気やケガ、死亡、失業などのリスクを抱えており、それらは避けることはできません。これらのリスクを社会全体で支えるため、国民があらかじめ保険料を出し合い、リスクに見舞われた方に必要なお金やサービスを支給する仕組みとなっています。社会保険は加入条件を満たした場合は必ず加入するものとなります。以下では代表的なものをご紹介します。</a:t>
              </a:r>
              <a:endParaRPr lang="en-US" altLang="ja-JP" sz="950" dirty="0">
                <a:latin typeface="メイリオ" panose="020B0604030504040204" pitchFamily="50" charset="-128"/>
                <a:ea typeface="メイリオ" panose="020B0604030504040204" pitchFamily="50" charset="-128"/>
              </a:endParaRPr>
            </a:p>
          </p:txBody>
        </p:sp>
      </p:grpSp>
      <p:grpSp>
        <p:nvGrpSpPr>
          <p:cNvPr id="26" name="グループ化 25"/>
          <p:cNvGrpSpPr/>
          <p:nvPr/>
        </p:nvGrpSpPr>
        <p:grpSpPr>
          <a:xfrm>
            <a:off x="2982856" y="1120518"/>
            <a:ext cx="982366" cy="579594"/>
            <a:chOff x="7423075" y="7306808"/>
            <a:chExt cx="910165" cy="536996"/>
          </a:xfrm>
        </p:grpSpPr>
        <p:grpSp>
          <p:nvGrpSpPr>
            <p:cNvPr id="25" name="グループ化 24"/>
            <p:cNvGrpSpPr/>
            <p:nvPr/>
          </p:nvGrpSpPr>
          <p:grpSpPr>
            <a:xfrm>
              <a:off x="7670017" y="7447804"/>
              <a:ext cx="403200" cy="396000"/>
              <a:chOff x="7749480" y="7473280"/>
              <a:chExt cx="396000" cy="396000"/>
            </a:xfrm>
          </p:grpSpPr>
          <p:sp>
            <p:nvSpPr>
              <p:cNvPr id="20" name="正方形/長方形 19"/>
              <p:cNvSpPr/>
              <p:nvPr/>
            </p:nvSpPr>
            <p:spPr>
              <a:xfrm>
                <a:off x="7749480" y="7473280"/>
                <a:ext cx="396000" cy="396000"/>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15" name="図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7118" y="7491280"/>
                <a:ext cx="353571" cy="360000"/>
              </a:xfrm>
              <a:prstGeom prst="rect">
                <a:avLst/>
              </a:prstGeom>
              <a:noFill/>
              <a:ln>
                <a:noFill/>
              </a:ln>
            </p:spPr>
          </p:pic>
        </p:grpSp>
        <p:sp>
          <p:nvSpPr>
            <p:cNvPr id="28" name="正方形/長方形 27"/>
            <p:cNvSpPr/>
            <p:nvPr/>
          </p:nvSpPr>
          <p:spPr>
            <a:xfrm>
              <a:off x="7423075" y="7306808"/>
              <a:ext cx="910165" cy="122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48" dirty="0">
                  <a:solidFill>
                    <a:schemeClr val="tx1"/>
                  </a:solidFill>
                  <a:latin typeface="メイリオ" panose="020B0604030504040204" pitchFamily="50" charset="-128"/>
                  <a:ea typeface="メイリオ" panose="020B0604030504040204" pitchFamily="50" charset="-128"/>
                </a:rPr>
                <a:t>厚生年金保険料</a:t>
              </a:r>
              <a:endParaRPr lang="ja-JP" altLang="en-US" sz="648" dirty="0">
                <a:solidFill>
                  <a:schemeClr val="tx1"/>
                </a:solidFill>
              </a:endParaRPr>
            </a:p>
          </p:txBody>
        </p:sp>
      </p:grpSp>
      <p:grpSp>
        <p:nvGrpSpPr>
          <p:cNvPr id="38" name="グループ化 37"/>
          <p:cNvGrpSpPr/>
          <p:nvPr/>
        </p:nvGrpSpPr>
        <p:grpSpPr>
          <a:xfrm>
            <a:off x="2982856" y="1950869"/>
            <a:ext cx="982366" cy="609105"/>
            <a:chOff x="7207965" y="7736990"/>
            <a:chExt cx="910165" cy="564338"/>
          </a:xfrm>
        </p:grpSpPr>
        <p:grpSp>
          <p:nvGrpSpPr>
            <p:cNvPr id="37" name="グループ化 36"/>
            <p:cNvGrpSpPr/>
            <p:nvPr/>
          </p:nvGrpSpPr>
          <p:grpSpPr>
            <a:xfrm>
              <a:off x="7461448" y="7905328"/>
              <a:ext cx="406800" cy="396000"/>
              <a:chOff x="5441871" y="9041280"/>
              <a:chExt cx="406800" cy="396000"/>
            </a:xfrm>
          </p:grpSpPr>
          <p:sp>
            <p:nvSpPr>
              <p:cNvPr id="23" name="正方形/長方形 22"/>
              <p:cNvSpPr/>
              <p:nvPr/>
            </p:nvSpPr>
            <p:spPr>
              <a:xfrm>
                <a:off x="5441871" y="9041280"/>
                <a:ext cx="406800" cy="396000"/>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18" name="図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170" y="9066118"/>
                <a:ext cx="360000" cy="360000"/>
              </a:xfrm>
              <a:prstGeom prst="rect">
                <a:avLst/>
              </a:prstGeom>
              <a:noFill/>
              <a:ln>
                <a:noFill/>
              </a:ln>
            </p:spPr>
          </p:pic>
        </p:grpSp>
        <p:sp>
          <p:nvSpPr>
            <p:cNvPr id="30" name="正方形/長方形 29"/>
            <p:cNvSpPr/>
            <p:nvPr/>
          </p:nvSpPr>
          <p:spPr>
            <a:xfrm>
              <a:off x="7207965" y="7736990"/>
              <a:ext cx="910165" cy="122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48" dirty="0">
                  <a:solidFill>
                    <a:schemeClr val="tx1"/>
                  </a:solidFill>
                </a:rPr>
                <a:t>雇用保険</a:t>
              </a:r>
            </a:p>
          </p:txBody>
        </p:sp>
      </p:grpSp>
      <p:grpSp>
        <p:nvGrpSpPr>
          <p:cNvPr id="41" name="グループ化 40"/>
          <p:cNvGrpSpPr/>
          <p:nvPr/>
        </p:nvGrpSpPr>
        <p:grpSpPr>
          <a:xfrm>
            <a:off x="6628695" y="1964837"/>
            <a:ext cx="982366" cy="615072"/>
            <a:chOff x="7205415" y="7577072"/>
            <a:chExt cx="910165" cy="569866"/>
          </a:xfrm>
        </p:grpSpPr>
        <p:grpSp>
          <p:nvGrpSpPr>
            <p:cNvPr id="39" name="グループ化 38"/>
            <p:cNvGrpSpPr/>
            <p:nvPr/>
          </p:nvGrpSpPr>
          <p:grpSpPr>
            <a:xfrm>
              <a:off x="7461448" y="7743738"/>
              <a:ext cx="406800" cy="403200"/>
              <a:chOff x="6058952" y="9381927"/>
              <a:chExt cx="406800" cy="335954"/>
            </a:xfrm>
          </p:grpSpPr>
          <p:sp>
            <p:nvSpPr>
              <p:cNvPr id="22" name="正方形/長方形 21"/>
              <p:cNvSpPr/>
              <p:nvPr/>
            </p:nvSpPr>
            <p:spPr>
              <a:xfrm>
                <a:off x="6058952" y="9381927"/>
                <a:ext cx="406800" cy="335954"/>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19" name="図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7527" y="9399927"/>
                <a:ext cx="360000" cy="299959"/>
              </a:xfrm>
              <a:prstGeom prst="rect">
                <a:avLst/>
              </a:prstGeom>
              <a:noFill/>
              <a:ln>
                <a:noFill/>
              </a:ln>
            </p:spPr>
          </p:pic>
        </p:grpSp>
        <p:sp>
          <p:nvSpPr>
            <p:cNvPr id="31" name="正方形/長方形 30"/>
            <p:cNvSpPr/>
            <p:nvPr/>
          </p:nvSpPr>
          <p:spPr>
            <a:xfrm>
              <a:off x="7205415" y="7577072"/>
              <a:ext cx="910165" cy="14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48" dirty="0">
                  <a:solidFill>
                    <a:schemeClr val="tx1"/>
                  </a:solidFill>
                </a:rPr>
                <a:t>所得税</a:t>
              </a:r>
            </a:p>
          </p:txBody>
        </p:sp>
      </p:grpSp>
      <p:sp>
        <p:nvSpPr>
          <p:cNvPr id="32" name="テキスト ボックス 31"/>
          <p:cNvSpPr txBox="1"/>
          <p:nvPr/>
        </p:nvSpPr>
        <p:spPr>
          <a:xfrm>
            <a:off x="7257375" y="10426059"/>
            <a:ext cx="173668" cy="275012"/>
          </a:xfrm>
          <a:prstGeom prst="rect">
            <a:avLst/>
          </a:prstGeom>
          <a:noFill/>
        </p:spPr>
        <p:txBody>
          <a:bodyPr wrap="square" rtlCol="0">
            <a:spAutoFit/>
          </a:bodyPr>
          <a:lstStyle/>
          <a:p>
            <a:r>
              <a:rPr lang="en-US" altLang="ja-JP" sz="1187" b="1" dirty="0"/>
              <a:t>6</a:t>
            </a:r>
            <a:endParaRPr lang="ja-JP" altLang="en-US" sz="1187" b="1" dirty="0"/>
          </a:p>
        </p:txBody>
      </p:sp>
      <p:grpSp>
        <p:nvGrpSpPr>
          <p:cNvPr id="36" name="グループ化 35"/>
          <p:cNvGrpSpPr/>
          <p:nvPr/>
        </p:nvGrpSpPr>
        <p:grpSpPr>
          <a:xfrm>
            <a:off x="6613250" y="1136014"/>
            <a:ext cx="982366" cy="624181"/>
            <a:chOff x="7418005" y="7728389"/>
            <a:chExt cx="910165" cy="536889"/>
          </a:xfrm>
        </p:grpSpPr>
        <p:grpSp>
          <p:nvGrpSpPr>
            <p:cNvPr id="27" name="グループ化 26"/>
            <p:cNvGrpSpPr/>
            <p:nvPr/>
          </p:nvGrpSpPr>
          <p:grpSpPr>
            <a:xfrm>
              <a:off x="7677472" y="7890954"/>
              <a:ext cx="410400" cy="374324"/>
              <a:chOff x="6055463" y="8578903"/>
              <a:chExt cx="410400" cy="374324"/>
            </a:xfrm>
          </p:grpSpPr>
          <p:sp>
            <p:nvSpPr>
              <p:cNvPr id="21" name="正方形/長方形 20"/>
              <p:cNvSpPr/>
              <p:nvPr/>
            </p:nvSpPr>
            <p:spPr>
              <a:xfrm>
                <a:off x="6055463" y="8578903"/>
                <a:ext cx="410400" cy="374324"/>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16" name="図 1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1734" y="8602140"/>
                <a:ext cx="360000" cy="334218"/>
              </a:xfrm>
              <a:prstGeom prst="rect">
                <a:avLst/>
              </a:prstGeom>
              <a:noFill/>
              <a:ln>
                <a:noFill/>
              </a:ln>
            </p:spPr>
          </p:pic>
        </p:grpSp>
        <p:sp>
          <p:nvSpPr>
            <p:cNvPr id="35" name="正方形/長方形 34"/>
            <p:cNvSpPr/>
            <p:nvPr/>
          </p:nvSpPr>
          <p:spPr>
            <a:xfrm>
              <a:off x="7418005" y="7728389"/>
              <a:ext cx="910165" cy="122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94" dirty="0">
                  <a:solidFill>
                    <a:schemeClr val="tx1"/>
                  </a:solidFill>
                </a:rPr>
                <a:t> </a:t>
              </a:r>
              <a:r>
                <a:rPr lang="ja-JP" altLang="en-US" sz="648" dirty="0">
                  <a:solidFill>
                    <a:schemeClr val="tx1"/>
                  </a:solidFill>
                </a:rPr>
                <a:t>健康保険料</a:t>
              </a:r>
            </a:p>
          </p:txBody>
        </p:sp>
      </p:gr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87" y="2747851"/>
            <a:ext cx="7272457" cy="79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880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ローチャート: 処理 10"/>
          <p:cNvSpPr/>
          <p:nvPr/>
        </p:nvSpPr>
        <p:spPr>
          <a:xfrm>
            <a:off x="375081" y="8075837"/>
            <a:ext cx="6722188" cy="540000"/>
          </a:xfrm>
          <a:prstGeom prst="flowChartProcess">
            <a:avLst/>
          </a:prstGeom>
          <a:solidFill>
            <a:srgbClr val="C9EAFF"/>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1" forceAA="0" compatLnSpc="1">
            <a:prstTxWarp prst="textNoShape">
              <a:avLst/>
            </a:prstTxWarp>
            <a:normAutofit/>
          </a:bodyPr>
          <a:lstStyle/>
          <a:p>
            <a:pPr algn="ctr" defTabSz="1381411"/>
            <a:r>
              <a:rPr lang="ja-JP" altLang="en-US" sz="2159"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ハローワークの所在地一覧</a:t>
            </a:r>
            <a:endParaRPr lang="ja-JP" altLang="en-US" sz="2159"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962959" y="8771086"/>
            <a:ext cx="5581092" cy="579646"/>
          </a:xfrm>
          <a:prstGeom prst="rect">
            <a:avLst/>
          </a:prstGeom>
          <a:noFill/>
        </p:spPr>
        <p:txBody>
          <a:bodyPr wrap="square" rtlCol="0">
            <a:spAutoFit/>
          </a:bodyPr>
          <a:lstStyle/>
          <a:p>
            <a:pPr>
              <a:lnSpc>
                <a:spcPts val="1900"/>
              </a:lnSpc>
            </a:pPr>
            <a:r>
              <a:rPr lang="ja-JP" altLang="en-US" sz="1295" dirty="0" smtClean="0">
                <a:latin typeface="メイリオ" panose="020B0604030504040204" pitchFamily="50" charset="-128"/>
                <a:ea typeface="メイリオ" panose="020B0604030504040204" pitchFamily="50" charset="-128"/>
                <a:cs typeface="メイリオ" panose="020B0604030504040204" pitchFamily="50" charset="-128"/>
              </a:rPr>
              <a:t>就職後のフォローアップ</a:t>
            </a:r>
            <a:r>
              <a:rPr lang="ja-JP" altLang="en-US" sz="1295"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95" dirty="0" smtClean="0">
                <a:latin typeface="メイリオ" panose="020B0604030504040204" pitchFamily="50" charset="-128"/>
                <a:ea typeface="メイリオ" panose="020B0604030504040204" pitchFamily="50" charset="-128"/>
                <a:cs typeface="メイリオ" panose="020B0604030504040204" pitchFamily="50" charset="-128"/>
              </a:rPr>
              <a:t>最寄り</a:t>
            </a:r>
            <a:r>
              <a:rPr lang="ja-JP" altLang="en-US" sz="1295" dirty="0">
                <a:latin typeface="メイリオ" panose="020B0604030504040204" pitchFamily="50" charset="-128"/>
                <a:ea typeface="メイリオ" panose="020B0604030504040204" pitchFamily="50" charset="-128"/>
                <a:cs typeface="メイリオ" panose="020B0604030504040204" pitchFamily="50" charset="-128"/>
              </a:rPr>
              <a:t>のハローワーク</a:t>
            </a:r>
            <a:r>
              <a:rPr lang="ja-JP" altLang="en-US" sz="1295" dirty="0" smtClean="0">
                <a:latin typeface="メイリオ" panose="020B0604030504040204" pitchFamily="50" charset="-128"/>
                <a:ea typeface="メイリオ" panose="020B0604030504040204" pitchFamily="50" charset="-128"/>
                <a:cs typeface="メイリオ" panose="020B0604030504040204" pitchFamily="50" charset="-128"/>
              </a:rPr>
              <a:t>でも行っております。</a:t>
            </a:r>
            <a:endParaRPr lang="en-US" altLang="ja-JP" sz="1295"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900"/>
              </a:lnSpc>
            </a:pPr>
            <a:r>
              <a:rPr lang="ja-JP" altLang="en-US" sz="1295" dirty="0">
                <a:latin typeface="メイリオ" panose="020B0604030504040204" pitchFamily="50" charset="-128"/>
                <a:ea typeface="メイリオ" panose="020B0604030504040204" pitchFamily="50" charset="-128"/>
                <a:cs typeface="メイリオ" panose="020B0604030504040204" pitchFamily="50" charset="-128"/>
              </a:rPr>
              <a:t>何</a:t>
            </a:r>
            <a:r>
              <a:rPr lang="ja-JP" altLang="en-US" sz="1295" dirty="0" smtClean="0">
                <a:latin typeface="メイリオ" panose="020B0604030504040204" pitchFamily="50" charset="-128"/>
                <a:ea typeface="メイリオ" panose="020B0604030504040204" pitchFamily="50" charset="-128"/>
                <a:cs typeface="メイリオ" panose="020B0604030504040204" pitchFamily="50" charset="-128"/>
              </a:rPr>
              <a:t>か困ったことがあればお気軽にご相談ください</a:t>
            </a:r>
            <a:r>
              <a:rPr lang="ja-JP" altLang="en-US" sz="1295" dirty="0">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15" name="Group 2"/>
          <p:cNvGrpSpPr>
            <a:grpSpLocks/>
          </p:cNvGrpSpPr>
          <p:nvPr/>
        </p:nvGrpSpPr>
        <p:grpSpPr bwMode="auto">
          <a:xfrm>
            <a:off x="-261612" y="-196909"/>
            <a:ext cx="7927458" cy="544872"/>
            <a:chOff x="-397" y="-397"/>
            <a:chExt cx="12700" cy="794"/>
          </a:xfrm>
        </p:grpSpPr>
        <p:sp>
          <p:nvSpPr>
            <p:cNvPr id="16" name="AutoShape 3"/>
            <p:cNvSpPr>
              <a:spLocks noChangeArrowheads="1"/>
            </p:cNvSpPr>
            <p:nvPr/>
          </p:nvSpPr>
          <p:spPr bwMode="auto">
            <a:xfrm>
              <a:off x="-397" y="-397"/>
              <a:ext cx="1020" cy="794"/>
            </a:xfrm>
            <a:prstGeom prst="roundRect">
              <a:avLst>
                <a:gd name="adj" fmla="val 50000"/>
              </a:avLst>
            </a:prstGeom>
            <a:solidFill>
              <a:srgbClr val="009944"/>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sp>
          <p:nvSpPr>
            <p:cNvPr id="21" name="Oval 4"/>
            <p:cNvSpPr>
              <a:spLocks noChangeArrowheads="1"/>
            </p:cNvSpPr>
            <p:nvPr/>
          </p:nvSpPr>
          <p:spPr bwMode="auto">
            <a:xfrm>
              <a:off x="624" y="-397"/>
              <a:ext cx="794" cy="794"/>
            </a:xfrm>
            <a:prstGeom prst="ellipse">
              <a:avLst/>
            </a:prstGeom>
            <a:solidFill>
              <a:srgbClr val="FFC000"/>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sp>
          <p:nvSpPr>
            <p:cNvPr id="22" name="AutoShape 5"/>
            <p:cNvSpPr>
              <a:spLocks noChangeArrowheads="1"/>
            </p:cNvSpPr>
            <p:nvPr/>
          </p:nvSpPr>
          <p:spPr bwMode="auto">
            <a:xfrm>
              <a:off x="1418" y="-397"/>
              <a:ext cx="10885" cy="794"/>
            </a:xfrm>
            <a:prstGeom prst="roundRect">
              <a:avLst>
                <a:gd name="adj" fmla="val 50000"/>
              </a:avLst>
            </a:prstGeom>
            <a:solidFill>
              <a:srgbClr val="009944"/>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grpSp>
      <p:grpSp>
        <p:nvGrpSpPr>
          <p:cNvPr id="23" name="Group 6"/>
          <p:cNvGrpSpPr>
            <a:grpSpLocks/>
          </p:cNvGrpSpPr>
          <p:nvPr/>
        </p:nvGrpSpPr>
        <p:grpSpPr bwMode="auto">
          <a:xfrm>
            <a:off x="-168021" y="10420233"/>
            <a:ext cx="7927459" cy="543158"/>
            <a:chOff x="-397" y="16443"/>
            <a:chExt cx="12700" cy="794"/>
          </a:xfrm>
        </p:grpSpPr>
        <p:sp>
          <p:nvSpPr>
            <p:cNvPr id="24" name="AutoShape 7"/>
            <p:cNvSpPr>
              <a:spLocks noChangeArrowheads="1"/>
            </p:cNvSpPr>
            <p:nvPr/>
          </p:nvSpPr>
          <p:spPr bwMode="auto">
            <a:xfrm>
              <a:off x="-397" y="16443"/>
              <a:ext cx="10885" cy="794"/>
            </a:xfrm>
            <a:prstGeom prst="roundRect">
              <a:avLst>
                <a:gd name="adj" fmla="val 50000"/>
              </a:avLst>
            </a:prstGeom>
            <a:solidFill>
              <a:srgbClr val="009944"/>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sp>
          <p:nvSpPr>
            <p:cNvPr id="25" name="Oval 8"/>
            <p:cNvSpPr>
              <a:spLocks noChangeArrowheads="1"/>
            </p:cNvSpPr>
            <p:nvPr/>
          </p:nvSpPr>
          <p:spPr bwMode="auto">
            <a:xfrm>
              <a:off x="10490" y="16443"/>
              <a:ext cx="794" cy="794"/>
            </a:xfrm>
            <a:prstGeom prst="ellipse">
              <a:avLst/>
            </a:prstGeom>
            <a:solidFill>
              <a:srgbClr val="FFC000"/>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sp>
          <p:nvSpPr>
            <p:cNvPr id="26"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80189" tIns="9595" rIns="80189" bIns="9595" numCol="1" anchor="t" anchorCtr="0" compatLnSpc="1">
              <a:prstTxWarp prst="textNoShape">
                <a:avLst/>
              </a:prstTxWarp>
            </a:bodyPr>
            <a:lstStyle/>
            <a:p>
              <a:endParaRPr lang="ja-JP" altLang="en-US" sz="2115"/>
            </a:p>
          </p:txBody>
        </p:sp>
      </p:grpSp>
      <p:sp>
        <p:nvSpPr>
          <p:cNvPr id="27" name="フローチャート: 処理 26"/>
          <p:cNvSpPr/>
          <p:nvPr/>
        </p:nvSpPr>
        <p:spPr>
          <a:xfrm>
            <a:off x="409742" y="580682"/>
            <a:ext cx="6687527" cy="540000"/>
          </a:xfrm>
          <a:prstGeom prst="flowChartProcess">
            <a:avLst/>
          </a:prstGeom>
          <a:solidFill>
            <a:srgbClr val="C9EAFF"/>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1" forceAA="0" compatLnSpc="1">
            <a:prstTxWarp prst="textNoShape">
              <a:avLst/>
            </a:prstTxWarp>
            <a:normAutofit/>
          </a:bodyPr>
          <a:lstStyle/>
          <a:p>
            <a:pPr algn="ctr" defTabSz="1381411"/>
            <a:r>
              <a:rPr lang="ja-JP" altLang="en-US" sz="2159"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職業情報提供サイト（日本版</a:t>
            </a:r>
            <a:r>
              <a:rPr lang="en-US" altLang="ja-JP" sz="2159"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O-NET</a:t>
            </a:r>
            <a:r>
              <a:rPr lang="ja-JP" altLang="en-US" sz="2159"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2159"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409742" y="1325123"/>
            <a:ext cx="6803220" cy="3131755"/>
          </a:xfrm>
          <a:prstGeom prst="rect">
            <a:avLst/>
          </a:prstGeom>
          <a:noFill/>
        </p:spPr>
        <p:txBody>
          <a:bodyPr wrap="square" rtlCol="0">
            <a:spAutoFit/>
          </a:bodyPr>
          <a:lstStyle/>
          <a:p>
            <a:r>
              <a:rPr lang="ja-JP" altLang="en-US" sz="1295" dirty="0">
                <a:latin typeface="メイリオ" panose="020B0604030504040204" pitchFamily="50" charset="-128"/>
                <a:ea typeface="メイリオ" panose="020B0604030504040204" pitchFamily="50" charset="-128"/>
                <a:cs typeface="メイリオ" panose="020B0604030504040204" pitchFamily="50" charset="-128"/>
              </a:rPr>
              <a:t>職業情報サイト（日本版</a:t>
            </a:r>
            <a:r>
              <a:rPr lang="en-US" altLang="ja-JP" sz="1295" dirty="0">
                <a:latin typeface="メイリオ" panose="020B0604030504040204" pitchFamily="50" charset="-128"/>
                <a:ea typeface="メイリオ" panose="020B0604030504040204" pitchFamily="50" charset="-128"/>
                <a:cs typeface="メイリオ" panose="020B0604030504040204" pitchFamily="50" charset="-128"/>
              </a:rPr>
              <a:t>O-NET</a:t>
            </a:r>
            <a:r>
              <a:rPr lang="ja-JP" altLang="en-US" sz="1295" dirty="0">
                <a:latin typeface="メイリオ" panose="020B0604030504040204" pitchFamily="50" charset="-128"/>
                <a:ea typeface="メイリオ" panose="020B0604030504040204" pitchFamily="50" charset="-128"/>
                <a:cs typeface="メイリオ" panose="020B0604030504040204" pitchFamily="50" charset="-128"/>
              </a:rPr>
              <a:t>）は、職業情報を「見える化」した、就職活動を支援する</a:t>
            </a:r>
            <a:r>
              <a:rPr lang="en-US" altLang="ja-JP" sz="1295"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95" dirty="0">
                <a:latin typeface="メイリオ" panose="020B0604030504040204" pitchFamily="50" charset="-128"/>
                <a:ea typeface="メイリオ" panose="020B0604030504040204" pitchFamily="50" charset="-128"/>
                <a:cs typeface="メイリオ" panose="020B0604030504040204" pitchFamily="50" charset="-128"/>
              </a:rPr>
              <a:t>サイトです。</a:t>
            </a:r>
            <a:endParaRPr lang="en-US" altLang="ja-JP" sz="1295"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87"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11" b="1" dirty="0">
                <a:latin typeface="メイリオ" panose="020B0604030504040204" pitchFamily="50" charset="-128"/>
                <a:ea typeface="メイリオ" panose="020B0604030504040204" pitchFamily="50" charset="-128"/>
                <a:cs typeface="メイリオ" panose="020B0604030504040204" pitchFamily="50" charset="-128"/>
              </a:rPr>
              <a:t>「これから就職活動するけれど、そもそも、どんな職業があるんだろう？」</a:t>
            </a:r>
            <a:endParaRPr lang="en-US" altLang="ja-JP" sz="1511"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32"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11" b="1" dirty="0">
                <a:latin typeface="メイリオ" panose="020B0604030504040204" pitchFamily="50" charset="-128"/>
                <a:ea typeface="メイリオ" panose="020B0604030504040204" pitchFamily="50" charset="-128"/>
                <a:cs typeface="メイリオ" panose="020B0604030504040204" pitchFamily="50" charset="-128"/>
              </a:rPr>
              <a:t>「この仕事は、どういうことをするんだろう？」</a:t>
            </a:r>
            <a:endParaRPr lang="en-US" altLang="ja-JP" sz="1511"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95"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95" dirty="0">
                <a:latin typeface="メイリオ" panose="020B0604030504040204" pitchFamily="50" charset="-128"/>
                <a:ea typeface="メイリオ" panose="020B0604030504040204" pitchFamily="50" charset="-128"/>
                <a:cs typeface="メイリオ" panose="020B0604030504040204" pitchFamily="50" charset="-128"/>
              </a:rPr>
              <a:t>そんなときは、日本版</a:t>
            </a:r>
            <a:r>
              <a:rPr lang="en-US" altLang="ja-JP" sz="1295" dirty="0">
                <a:latin typeface="メイリオ" panose="020B0604030504040204" pitchFamily="50" charset="-128"/>
                <a:ea typeface="メイリオ" panose="020B0604030504040204" pitchFamily="50" charset="-128"/>
                <a:cs typeface="メイリオ" panose="020B0604030504040204" pitchFamily="50" charset="-128"/>
              </a:rPr>
              <a:t>O-NET</a:t>
            </a:r>
            <a:r>
              <a:rPr lang="ja-JP" altLang="en-US" sz="1295" dirty="0">
                <a:latin typeface="メイリオ" panose="020B0604030504040204" pitchFamily="50" charset="-128"/>
                <a:ea typeface="メイリオ" panose="020B0604030504040204" pitchFamily="50" charset="-128"/>
                <a:cs typeface="メイリオ" panose="020B0604030504040204" pitchFamily="50" charset="-128"/>
              </a:rPr>
              <a:t>をご利用ください！</a:t>
            </a:r>
            <a:endParaRPr lang="en-US" altLang="ja-JP" sz="1295"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95"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900"/>
              </a:lnSpc>
            </a:pPr>
            <a:r>
              <a:rPr lang="ja-JP" altLang="en-US" sz="1295" dirty="0">
                <a:latin typeface="メイリオ" panose="020B0604030504040204" pitchFamily="50" charset="-128"/>
                <a:ea typeface="メイリオ" panose="020B0604030504040204" pitchFamily="50" charset="-128"/>
                <a:cs typeface="メイリオ" panose="020B0604030504040204" pitchFamily="50" charset="-128"/>
              </a:rPr>
              <a:t>どんな職業があるのかいろいろな切り口から探したり、その職業ではどんな仕事内容・作業が一般的に行われるか、どんなスキルや知識をもった方が働いているか調べたりすることができます。</a:t>
            </a:r>
            <a:endParaRPr lang="en-US" altLang="ja-JP" sz="1295"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95"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95"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95"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95"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1446" y="3897124"/>
            <a:ext cx="717739" cy="956986"/>
          </a:xfrm>
          <a:prstGeom prst="rect">
            <a:avLst/>
          </a:prstGeom>
        </p:spPr>
      </p:pic>
      <p:grpSp>
        <p:nvGrpSpPr>
          <p:cNvPr id="4" name="グループ化 3"/>
          <p:cNvGrpSpPr/>
          <p:nvPr/>
        </p:nvGrpSpPr>
        <p:grpSpPr>
          <a:xfrm>
            <a:off x="2006486" y="3942405"/>
            <a:ext cx="4524202" cy="699482"/>
            <a:chOff x="1907629" y="3827120"/>
            <a:chExt cx="4524202" cy="699482"/>
          </a:xfrm>
        </p:grpSpPr>
        <p:sp>
          <p:nvSpPr>
            <p:cNvPr id="8" name="角丸四角形吹き出し 7"/>
            <p:cNvSpPr/>
            <p:nvPr/>
          </p:nvSpPr>
          <p:spPr>
            <a:xfrm>
              <a:off x="1907629" y="3827120"/>
              <a:ext cx="4524202" cy="699482"/>
            </a:xfrm>
            <a:prstGeom prst="wedgeRoundRectCallout">
              <a:avLst>
                <a:gd name="adj1" fmla="val -53404"/>
                <a:gd name="adj2" fmla="val 3185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職業</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情報提供サイト（日本版</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O-NET</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hlinkClick r:id="rId3"/>
                </a:rPr>
                <a:t>https</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hlinkClick r:id="rId3"/>
                </a:rPr>
                <a:t>://shigoto.mhlw.go.jp/User/</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00" dirty="0"/>
            </a:p>
          </p:txBody>
        </p:sp>
        <p:grpSp>
          <p:nvGrpSpPr>
            <p:cNvPr id="2" name="グループ化 1"/>
            <p:cNvGrpSpPr/>
            <p:nvPr/>
          </p:nvGrpSpPr>
          <p:grpSpPr>
            <a:xfrm>
              <a:off x="5601121" y="3924298"/>
              <a:ext cx="563409" cy="505125"/>
              <a:chOff x="5697590" y="3937850"/>
              <a:chExt cx="563409" cy="505125"/>
            </a:xfrm>
          </p:grpSpPr>
          <p:sp>
            <p:nvSpPr>
              <p:cNvPr id="30" name="正方形/長方形 29"/>
              <p:cNvSpPr/>
              <p:nvPr/>
            </p:nvSpPr>
            <p:spPr>
              <a:xfrm>
                <a:off x="5697590" y="3937850"/>
                <a:ext cx="563409" cy="505125"/>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9" name="図 8"/>
              <p:cNvPicPr>
                <a:picLocks noChangeAspect="1"/>
              </p:cNvPicPr>
              <p:nvPr/>
            </p:nvPicPr>
            <p:blipFill>
              <a:blip r:embed="rId4"/>
              <a:stretch>
                <a:fillRect/>
              </a:stretch>
            </p:blipFill>
            <p:spPr>
              <a:xfrm>
                <a:off x="5762828" y="3968697"/>
                <a:ext cx="442800" cy="437157"/>
              </a:xfrm>
              <a:prstGeom prst="rect">
                <a:avLst/>
              </a:prstGeom>
            </p:spPr>
          </p:pic>
        </p:grpSp>
      </p:grpSp>
      <p:sp>
        <p:nvSpPr>
          <p:cNvPr id="31" name="フローチャート: 処理 30"/>
          <p:cNvSpPr/>
          <p:nvPr/>
        </p:nvSpPr>
        <p:spPr>
          <a:xfrm>
            <a:off x="409742" y="5045389"/>
            <a:ext cx="6687528" cy="540000"/>
          </a:xfrm>
          <a:prstGeom prst="flowChartProcess">
            <a:avLst/>
          </a:prstGeom>
          <a:solidFill>
            <a:srgbClr val="C9EAFF"/>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1" forceAA="0" compatLnSpc="1">
            <a:prstTxWarp prst="textNoShape">
              <a:avLst/>
            </a:prstTxWarp>
            <a:noAutofit/>
          </a:bodyPr>
          <a:lstStyle/>
          <a:p>
            <a:pPr algn="ctr" defTabSz="1381411"/>
            <a:r>
              <a:rPr lang="ja-JP" altLang="en-US" sz="2400" b="1" dirty="0" smtClean="0">
                <a:solidFill>
                  <a:schemeClr val="tx2"/>
                </a:solidFill>
                <a:latin typeface="メイリオ" panose="020B0604030504040204" pitchFamily="50" charset="-128"/>
                <a:ea typeface="メイリオ" panose="020B0604030504040204" pitchFamily="50" charset="-128"/>
              </a:rPr>
              <a:t>働く前に知っておきたい基礎知識！</a:t>
            </a:r>
            <a:endParaRPr lang="ja-JP" altLang="en-US" sz="6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209979" y="6514301"/>
            <a:ext cx="7349696" cy="1311769"/>
          </a:xfrm>
          <a:prstGeom prst="rect">
            <a:avLst/>
          </a:prstGeom>
          <a:noFill/>
          <a:ln w="19050">
            <a:no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ja-JP" sz="1400" dirty="0">
                <a:latin typeface="メイリオ" panose="020B0604030504040204" pitchFamily="50" charset="-128"/>
                <a:ea typeface="メイリオ" panose="020B0604030504040204" pitchFamily="50" charset="-128"/>
              </a:rPr>
              <a:t>★まんが労働法</a:t>
            </a:r>
          </a:p>
          <a:p>
            <a:r>
              <a:rPr lang="en-US" altLang="ja-JP" sz="1050" dirty="0">
                <a:latin typeface="メイリオ" panose="020B0604030504040204" pitchFamily="50" charset="-128"/>
                <a:ea typeface="メイリオ" panose="020B0604030504040204" pitchFamily="50" charset="-128"/>
              </a:rPr>
              <a:t>https://www.mhlw.go.jp/stf/seisakunitsuite/bunya/mangaroudouhou.html</a:t>
            </a:r>
          </a:p>
          <a:p>
            <a:endParaRPr lang="en-US" altLang="ja-JP" sz="1400" u="sng" dirty="0">
              <a:latin typeface="メイリオ" panose="020B0604030504040204" pitchFamily="50" charset="-128"/>
              <a:ea typeface="メイリオ" panose="020B0604030504040204" pitchFamily="50" charset="-128"/>
            </a:endParaRPr>
          </a:p>
          <a:p>
            <a:r>
              <a:rPr lang="ja-JP" altLang="ja-JP" sz="1400" dirty="0">
                <a:latin typeface="メイリオ" panose="020B0604030504040204" pitchFamily="50" charset="-128"/>
                <a:ea typeface="メイリオ" panose="020B0604030504040204" pitchFamily="50" charset="-128"/>
              </a:rPr>
              <a:t>★知って役立つ労働法</a:t>
            </a:r>
            <a:endParaRPr lang="ja-JP" altLang="ja-JP" sz="110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https://www.mhlw.go.jp/stf/seisakunitsuite/bunya/koyou_roudou/roudouzenpan/roudouhou/index.html</a:t>
            </a:r>
          </a:p>
          <a:p>
            <a:endParaRPr lang="ja-JP" altLang="ja-JP" sz="324" dirty="0">
              <a:latin typeface="メイリオ" panose="020B0604030504040204" pitchFamily="50" charset="-128"/>
              <a:ea typeface="メイリオ" panose="020B0604030504040204" pitchFamily="50" charset="-128"/>
            </a:endParaRPr>
          </a:p>
        </p:txBody>
      </p:sp>
      <p:grpSp>
        <p:nvGrpSpPr>
          <p:cNvPr id="33" name="グループ化 32"/>
          <p:cNvGrpSpPr/>
          <p:nvPr/>
        </p:nvGrpSpPr>
        <p:grpSpPr>
          <a:xfrm>
            <a:off x="5298127" y="6607657"/>
            <a:ext cx="518400" cy="504000"/>
            <a:chOff x="7761588" y="5822010"/>
            <a:chExt cx="480299" cy="434630"/>
          </a:xfrm>
        </p:grpSpPr>
        <p:sp>
          <p:nvSpPr>
            <p:cNvPr id="34" name="正方形/長方形 33"/>
            <p:cNvSpPr/>
            <p:nvPr/>
          </p:nvSpPr>
          <p:spPr>
            <a:xfrm>
              <a:off x="7761588" y="5822010"/>
              <a:ext cx="480299" cy="434630"/>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35" name="図 3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3737" y="5853990"/>
              <a:ext cx="396000" cy="368585"/>
            </a:xfrm>
            <a:prstGeom prst="rect">
              <a:avLst/>
            </a:prstGeom>
            <a:noFill/>
            <a:ln>
              <a:noFill/>
            </a:ln>
          </p:spPr>
        </p:pic>
      </p:grpSp>
      <p:grpSp>
        <p:nvGrpSpPr>
          <p:cNvPr id="36" name="グループ化 35"/>
          <p:cNvGrpSpPr/>
          <p:nvPr/>
        </p:nvGrpSpPr>
        <p:grpSpPr>
          <a:xfrm>
            <a:off x="6669228" y="6942733"/>
            <a:ext cx="518400" cy="518400"/>
            <a:chOff x="7482039" y="6562912"/>
            <a:chExt cx="480299" cy="466958"/>
          </a:xfrm>
        </p:grpSpPr>
        <p:sp>
          <p:nvSpPr>
            <p:cNvPr id="37" name="正方形/長方形 36"/>
            <p:cNvSpPr/>
            <p:nvPr/>
          </p:nvSpPr>
          <p:spPr>
            <a:xfrm>
              <a:off x="7482039" y="6562912"/>
              <a:ext cx="480299" cy="466958"/>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38" name="図 3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5794" y="6592074"/>
              <a:ext cx="400250" cy="400250"/>
            </a:xfrm>
            <a:prstGeom prst="rect">
              <a:avLst/>
            </a:prstGeom>
            <a:noFill/>
            <a:ln>
              <a:noFill/>
            </a:ln>
          </p:spPr>
        </p:pic>
      </p:grpSp>
      <p:grpSp>
        <p:nvGrpSpPr>
          <p:cNvPr id="7" name="グループ化 6"/>
          <p:cNvGrpSpPr/>
          <p:nvPr/>
        </p:nvGrpSpPr>
        <p:grpSpPr>
          <a:xfrm>
            <a:off x="5262349" y="9384152"/>
            <a:ext cx="654618" cy="696818"/>
            <a:chOff x="-2452128" y="6449288"/>
            <a:chExt cx="654618" cy="696818"/>
          </a:xfrm>
        </p:grpSpPr>
        <p:sp>
          <p:nvSpPr>
            <p:cNvPr id="46" name="正方形/長方形 45"/>
            <p:cNvSpPr/>
            <p:nvPr/>
          </p:nvSpPr>
          <p:spPr>
            <a:xfrm>
              <a:off x="-2452128" y="6449288"/>
              <a:ext cx="654618" cy="696818"/>
            </a:xfrm>
            <a:prstGeom prst="rect">
              <a:avLst/>
            </a:prstGeom>
            <a:solidFill>
              <a:schemeClr val="bg1"/>
            </a:solidFill>
            <a:ln w="444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1" dirty="0">
                  <a:solidFill>
                    <a:schemeClr val="tx1"/>
                  </a:solidFill>
                </a:rPr>
                <a:t>QR</a:t>
              </a:r>
              <a:r>
                <a:rPr lang="ja-JP" altLang="en-US" sz="971" dirty="0">
                  <a:solidFill>
                    <a:schemeClr val="tx1"/>
                  </a:solidFill>
                </a:rPr>
                <a:t>コード</a:t>
              </a:r>
            </a:p>
          </p:txBody>
        </p:sp>
        <p:pic>
          <p:nvPicPr>
            <p:cNvPr id="4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8942" y="6491551"/>
              <a:ext cx="609533" cy="61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正方形/長方形 9"/>
          <p:cNvSpPr/>
          <p:nvPr/>
        </p:nvSpPr>
        <p:spPr>
          <a:xfrm>
            <a:off x="1504326" y="9450652"/>
            <a:ext cx="3665579" cy="656590"/>
          </a:xfrm>
          <a:prstGeom prst="rect">
            <a:avLst/>
          </a:prstGeom>
        </p:spPr>
        <p:txBody>
          <a:bodyPr wrap="square">
            <a:spAutoFit/>
          </a:bodyPr>
          <a:lstStyle/>
          <a:p>
            <a:pPr lvl="0">
              <a:lnSpc>
                <a:spcPts val="2200"/>
              </a:lnSpc>
            </a:pPr>
            <a:r>
              <a:rPr lang="ja-JP" altLang="en-US" sz="1600" b="1" dirty="0" smtClean="0">
                <a:solidFill>
                  <a:prstClr val="black"/>
                </a:solidFill>
                <a:latin typeface="メイリオ" panose="020B0604030504040204" pitchFamily="50" charset="-128"/>
                <a:ea typeface="メイリオ" panose="020B0604030504040204" pitchFamily="50" charset="-128"/>
              </a:rPr>
              <a:t>最寄りのハローワークはこちらから</a:t>
            </a:r>
            <a:r>
              <a:rPr lang="ja-JP" altLang="en-US" sz="1400" b="1" dirty="0">
                <a:solidFill>
                  <a:prstClr val="black"/>
                </a:solidFill>
                <a:latin typeface="メイリオ" panose="020B0604030504040204" pitchFamily="50" charset="-128"/>
                <a:ea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rPr>
              <a:t>　</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lvl="0">
              <a:lnSpc>
                <a:spcPts val="2200"/>
              </a:lnSpc>
            </a:pPr>
            <a:r>
              <a:rPr lang="en-US" altLang="ja-JP" sz="1200" dirty="0" smtClean="0">
                <a:solidFill>
                  <a:prstClr val="black"/>
                </a:solidFill>
                <a:latin typeface="メイリオ" panose="020B0604030504040204" pitchFamily="50" charset="-128"/>
                <a:ea typeface="メイリオ" panose="020B0604030504040204" pitchFamily="50" charset="-128"/>
              </a:rPr>
              <a:t>http</a:t>
            </a:r>
            <a:r>
              <a:rPr lang="en-US" altLang="ja-JP" sz="1200" dirty="0">
                <a:solidFill>
                  <a:prstClr val="black"/>
                </a:solidFill>
                <a:latin typeface="メイリオ" panose="020B0604030504040204" pitchFamily="50" charset="-128"/>
                <a:ea typeface="メイリオ" panose="020B0604030504040204" pitchFamily="50" charset="-128"/>
              </a:rPr>
              <a:t>://www.mhlw.go.jp/kyujin/hwmap.html</a:t>
            </a:r>
          </a:p>
        </p:txBody>
      </p:sp>
      <p:sp>
        <p:nvSpPr>
          <p:cNvPr id="3" name="正方形/長方形 2"/>
          <p:cNvSpPr/>
          <p:nvPr/>
        </p:nvSpPr>
        <p:spPr>
          <a:xfrm>
            <a:off x="585520" y="5684892"/>
            <a:ext cx="6451664" cy="861774"/>
          </a:xfrm>
          <a:prstGeom prst="rect">
            <a:avLst/>
          </a:prstGeom>
        </p:spPr>
        <p:txBody>
          <a:bodyPr wrap="square">
            <a:spAutoFit/>
          </a:bodyPr>
          <a:lstStyle/>
          <a:p>
            <a:pPr>
              <a:lnSpc>
                <a:spcPts val="2000"/>
              </a:lnSpc>
            </a:pPr>
            <a:r>
              <a:rPr lang="ja-JP" altLang="en-US" sz="1300" dirty="0" smtClean="0">
                <a:latin typeface="メイリオ" panose="020B0604030504040204" pitchFamily="50" charset="-128"/>
                <a:ea typeface="メイリオ" panose="020B0604030504040204" pitchFamily="50" charset="-128"/>
              </a:rPr>
              <a:t>労働者</a:t>
            </a:r>
            <a:r>
              <a:rPr lang="ja-JP" altLang="en-US" sz="1300" dirty="0">
                <a:latin typeface="メイリオ" panose="020B0604030504040204" pitchFamily="50" charset="-128"/>
                <a:ea typeface="メイリオ" panose="020B0604030504040204" pitchFamily="50" charset="-128"/>
              </a:rPr>
              <a:t>を守ってくれる法律を総称して</a:t>
            </a:r>
            <a:r>
              <a:rPr lang="ja-JP" altLang="en-US" sz="1600" b="1" dirty="0">
                <a:latin typeface="メイリオ" panose="020B0604030504040204" pitchFamily="50" charset="-128"/>
                <a:ea typeface="メイリオ" panose="020B0604030504040204" pitchFamily="50" charset="-128"/>
              </a:rPr>
              <a:t>「労働法」</a:t>
            </a:r>
            <a:r>
              <a:rPr lang="ja-JP" altLang="en-US" sz="1300" dirty="0">
                <a:latin typeface="メイリオ" panose="020B0604030504040204" pitchFamily="50" charset="-128"/>
                <a:ea typeface="メイリオ" panose="020B0604030504040204" pitchFamily="50" charset="-128"/>
              </a:rPr>
              <a:t>といいます。</a:t>
            </a:r>
            <a:endParaRPr lang="en-US" altLang="ja-JP" sz="1300" dirty="0">
              <a:latin typeface="メイリオ" panose="020B0604030504040204" pitchFamily="50" charset="-128"/>
              <a:ea typeface="メイリオ" panose="020B0604030504040204" pitchFamily="50" charset="-128"/>
            </a:endParaRPr>
          </a:p>
          <a:p>
            <a:pPr>
              <a:lnSpc>
                <a:spcPts val="2000"/>
              </a:lnSpc>
            </a:pPr>
            <a:r>
              <a:rPr lang="ja-JP" altLang="en-US" sz="1300" dirty="0" smtClean="0">
                <a:latin typeface="メイリオ" panose="020B0604030504040204" pitchFamily="50" charset="-128"/>
                <a:ea typeface="メイリオ" panose="020B0604030504040204" pitchFamily="50" charset="-128"/>
              </a:rPr>
              <a:t>事前</a:t>
            </a:r>
            <a:r>
              <a:rPr lang="ja-JP" altLang="en-US" sz="1300" dirty="0">
                <a:latin typeface="メイリオ" panose="020B0604030504040204" pitchFamily="50" charset="-128"/>
                <a:ea typeface="メイリオ" panose="020B0604030504040204" pitchFamily="50" charset="-128"/>
              </a:rPr>
              <a:t>に知っておくことは自分自身を守り、安心して働くことにもつながります。</a:t>
            </a:r>
            <a:endParaRPr lang="en-US" altLang="ja-JP" sz="1300" dirty="0">
              <a:latin typeface="メイリオ" panose="020B0604030504040204" pitchFamily="50" charset="-128"/>
              <a:ea typeface="メイリオ" panose="020B0604030504040204" pitchFamily="50" charset="-128"/>
            </a:endParaRPr>
          </a:p>
          <a:p>
            <a:pPr>
              <a:lnSpc>
                <a:spcPts val="2000"/>
              </a:lnSpc>
            </a:pPr>
            <a:r>
              <a:rPr lang="ja-JP" altLang="en-US" sz="1300" dirty="0" smtClean="0">
                <a:latin typeface="メイリオ" panose="020B0604030504040204" pitchFamily="50" charset="-128"/>
                <a:ea typeface="メイリオ" panose="020B0604030504040204" pitchFamily="50" charset="-128"/>
              </a:rPr>
              <a:t>ハンドブック</a:t>
            </a:r>
            <a:r>
              <a:rPr lang="ja-JP" altLang="en-US" sz="1300" dirty="0">
                <a:latin typeface="メイリオ" panose="020B0604030504040204" pitchFamily="50" charset="-128"/>
                <a:ea typeface="メイリオ" panose="020B0604030504040204" pitchFamily="50" charset="-128"/>
              </a:rPr>
              <a:t>を活用してみましょう！</a:t>
            </a:r>
            <a:endParaRPr lang="en-US" altLang="ja-JP" sz="1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7941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5408</TotalTime>
  <Words>1271</Words>
  <Application>Microsoft Office PowerPoint</Application>
  <PresentationFormat>ユーザー設定</PresentationFormat>
  <Paragraphs>268</Paragraphs>
  <Slides>8</Slides>
  <Notes>1</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ハローワークシステム</cp:lastModifiedBy>
  <cp:revision>301</cp:revision>
  <cp:lastPrinted>2020-06-09T01:56:56Z</cp:lastPrinted>
  <dcterms:created xsi:type="dcterms:W3CDTF">2020-02-12T06:12:15Z</dcterms:created>
  <dcterms:modified xsi:type="dcterms:W3CDTF">2020-06-25T06:38:38Z</dcterms:modified>
</cp:coreProperties>
</file>