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2" r:id="rId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9B71CF-653E-D4C4-7F45-E107B79F7F90}" name="吉原麻梨奈" initials="麻吉" userId="S::marina@mext.go.jp::f9fc2cf0-3ce9-49cd-8bd0-842b341992b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6" autoAdjust="0"/>
    <p:restoredTop sz="94660"/>
  </p:normalViewPr>
  <p:slideViewPr>
    <p:cSldViewPr snapToGrid="0">
      <p:cViewPr varScale="1">
        <p:scale>
          <a:sx n="84" d="100"/>
          <a:sy n="84" d="100"/>
        </p:scale>
        <p:origin x="90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D8451C9-3466-421D-AD1F-BAA44140378A}" type="datetimeFigureOut">
              <a:rPr kumimoji="1" lang="ja-JP" altLang="en-US" smtClean="0"/>
              <a:t>2026/1/16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406195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D8451C9-3466-421D-AD1F-BAA44140378A}" type="datetimeFigureOut">
              <a:rPr kumimoji="1" lang="ja-JP" altLang="en-US" smtClean="0"/>
              <a:t>2026/1/16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2322849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D8451C9-3466-421D-AD1F-BAA44140378A}" type="datetimeFigureOut">
              <a:rPr kumimoji="1" lang="ja-JP" altLang="en-US" smtClean="0"/>
              <a:t>2026/1/16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468453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D8451C9-3466-421D-AD1F-BAA44140378A}" type="datetimeFigureOut">
              <a:rPr kumimoji="1" lang="ja-JP" altLang="en-US" smtClean="0"/>
              <a:t>2026/1/16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3444722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D8451C9-3466-421D-AD1F-BAA44140378A}" type="datetimeFigureOut">
              <a:rPr kumimoji="1" lang="ja-JP" altLang="en-US" smtClean="0"/>
              <a:t>2026/1/16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3249967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D8451C9-3466-421D-AD1F-BAA44140378A}" type="datetimeFigureOut">
              <a:rPr kumimoji="1" lang="ja-JP" altLang="en-US" smtClean="0"/>
              <a:t>2026/1/16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2264326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D8451C9-3466-421D-AD1F-BAA44140378A}" type="datetimeFigureOut">
              <a:rPr kumimoji="1" lang="ja-JP" altLang="en-US" smtClean="0"/>
              <a:t>2026/1/16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634422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D8451C9-3466-421D-AD1F-BAA44140378A}" type="datetimeFigureOut">
              <a:rPr kumimoji="1" lang="ja-JP" altLang="en-US" smtClean="0"/>
              <a:t>2026/1/16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3467489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8451C9-3466-421D-AD1F-BAA44140378A}" type="datetimeFigureOut">
              <a:rPr kumimoji="1" lang="ja-JP" altLang="en-US" smtClean="0"/>
              <a:t>2026/1/16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857772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D8451C9-3466-421D-AD1F-BAA44140378A}" type="datetimeFigureOut">
              <a:rPr kumimoji="1" lang="ja-JP" altLang="en-US" smtClean="0"/>
              <a:t>2026/1/16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3252468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D8451C9-3466-421D-AD1F-BAA44140378A}" type="datetimeFigureOut">
              <a:rPr kumimoji="1" lang="ja-JP" altLang="en-US" smtClean="0"/>
              <a:t>2026/1/16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272287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D8451C9-3466-421D-AD1F-BAA44140378A}" type="datetimeFigureOut">
              <a:rPr kumimoji="1" lang="ja-JP" altLang="en-US" smtClean="0"/>
              <a:t>2026/1/16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BB874F3-B324-4AB4-8FF3-DA031EF52F5D}" type="slidenum">
              <a:rPr kumimoji="1" lang="ja-JP" altLang="en-US" smtClean="0"/>
              <a:t>‹#›</a:t>
            </a:fld>
            <a:endParaRPr kumimoji="1" lang="ja-JP" altLang="en-US"/>
          </a:p>
        </p:txBody>
      </p:sp>
    </p:spTree>
    <p:extLst>
      <p:ext uri="{BB962C8B-B14F-4D97-AF65-F5344CB8AC3E}">
        <p14:creationId xmlns:p14="http://schemas.microsoft.com/office/powerpoint/2010/main" val="24678583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2E4DE-4709-C454-1B58-B78287C97F8F}"/>
            </a:ext>
          </a:extLst>
        </p:cNvPr>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EADE7377-AE0F-D94B-B1E7-700F24CBB2D0}"/>
              </a:ext>
            </a:extLst>
          </p:cNvPr>
          <p:cNvSpPr>
            <a:spLocks/>
          </p:cNvSpPr>
          <p:nvPr/>
        </p:nvSpPr>
        <p:spPr>
          <a:xfrm>
            <a:off x="2468173" y="693013"/>
            <a:ext cx="3941917" cy="19110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昨年度までの取組をどのように変化させるか</a:t>
            </a:r>
          </a:p>
        </p:txBody>
      </p:sp>
      <p:sp>
        <p:nvSpPr>
          <p:cNvPr id="4" name="正方形/長方形 3">
            <a:extLst>
              <a:ext uri="{FF2B5EF4-FFF2-40B4-BE49-F238E27FC236}">
                <a16:creationId xmlns:a16="http://schemas.microsoft.com/office/drawing/2014/main" id="{0A3D7F27-C210-E3DD-4330-DAAAB561C1FD}"/>
              </a:ext>
            </a:extLst>
          </p:cNvPr>
          <p:cNvSpPr>
            <a:spLocks noGrp="1" noRot="1" noMove="1" noResize="1" noEditPoints="1" noAdjustHandles="1" noChangeArrowheads="1" noChangeShapeType="1"/>
          </p:cNvSpPr>
          <p:nvPr/>
        </p:nvSpPr>
        <p:spPr>
          <a:xfrm>
            <a:off x="96592" y="90152"/>
            <a:ext cx="8925059" cy="45720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D46E9E18-C9DB-C11B-DFF7-9BDB3FD7E682}"/>
              </a:ext>
            </a:extLst>
          </p:cNvPr>
          <p:cNvSpPr txBox="1">
            <a:spLocks noGrp="1" noRot="1" noMove="1" noResize="1" noEditPoints="1" noAdjustHandles="1" noChangeArrowheads="1" noChangeShapeType="1"/>
          </p:cNvSpPr>
          <p:nvPr/>
        </p:nvSpPr>
        <p:spPr>
          <a:xfrm>
            <a:off x="3498642" y="134086"/>
            <a:ext cx="2662908" cy="369332"/>
          </a:xfrm>
          <a:prstGeom prst="rect">
            <a:avLst/>
          </a:prstGeom>
          <a:solidFill>
            <a:schemeClr val="bg1"/>
          </a:solid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学校名を記入してください。</a:t>
            </a:r>
          </a:p>
        </p:txBody>
      </p:sp>
      <p:sp>
        <p:nvSpPr>
          <p:cNvPr id="6" name="テキスト ボックス 5">
            <a:extLst>
              <a:ext uri="{FF2B5EF4-FFF2-40B4-BE49-F238E27FC236}">
                <a16:creationId xmlns:a16="http://schemas.microsoft.com/office/drawing/2014/main" id="{957310E9-2F8D-A41E-17DC-56E7C719F3D0}"/>
              </a:ext>
            </a:extLst>
          </p:cNvPr>
          <p:cNvSpPr txBox="1">
            <a:spLocks noGrp="1" noRot="1" noMove="1" noResize="1" noEditPoints="1" noAdjustHandles="1" noChangeArrowheads="1" noChangeShapeType="1"/>
          </p:cNvSpPr>
          <p:nvPr/>
        </p:nvSpPr>
        <p:spPr>
          <a:xfrm>
            <a:off x="205950" y="134086"/>
            <a:ext cx="1338828" cy="369332"/>
          </a:xfrm>
          <a:prstGeom prst="rect">
            <a:avLst/>
          </a:prstGeom>
          <a:solidFill>
            <a:schemeClr val="bg1"/>
          </a:solid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都道府県名</a:t>
            </a:r>
          </a:p>
        </p:txBody>
      </p:sp>
      <p:sp>
        <p:nvSpPr>
          <p:cNvPr id="7" name="テキスト ボックス 6">
            <a:extLst>
              <a:ext uri="{FF2B5EF4-FFF2-40B4-BE49-F238E27FC236}">
                <a16:creationId xmlns:a16="http://schemas.microsoft.com/office/drawing/2014/main" id="{2F549A2B-5C49-A59D-B173-161370D680B7}"/>
              </a:ext>
            </a:extLst>
          </p:cNvPr>
          <p:cNvSpPr txBox="1">
            <a:spLocks noGrp="1" noRot="1" noMove="1" noResize="1" noEditPoints="1" noAdjustHandles="1" noChangeArrowheads="1" noChangeShapeType="1"/>
          </p:cNvSpPr>
          <p:nvPr/>
        </p:nvSpPr>
        <p:spPr>
          <a:xfrm>
            <a:off x="2083128" y="134086"/>
            <a:ext cx="992579" cy="369332"/>
          </a:xfrm>
          <a:prstGeom prst="rect">
            <a:avLst/>
          </a:prstGeom>
          <a:solidFill>
            <a:schemeClr val="bg1"/>
          </a:solid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公・私立</a:t>
            </a:r>
          </a:p>
        </p:txBody>
      </p:sp>
      <p:sp>
        <p:nvSpPr>
          <p:cNvPr id="9" name="正方形/長方形 8">
            <a:extLst>
              <a:ext uri="{FF2B5EF4-FFF2-40B4-BE49-F238E27FC236}">
                <a16:creationId xmlns:a16="http://schemas.microsoft.com/office/drawing/2014/main" id="{DDED4A1A-E8E8-89FB-4C09-04A1BA0A2EA5}"/>
              </a:ext>
            </a:extLst>
          </p:cNvPr>
          <p:cNvSpPr>
            <a:spLocks noGrp="1" noRot="1" noMove="1" noResize="1" noEditPoints="1" noAdjustHandles="1" noChangeArrowheads="1" noChangeShapeType="1"/>
          </p:cNvSpPr>
          <p:nvPr/>
        </p:nvSpPr>
        <p:spPr>
          <a:xfrm>
            <a:off x="159269" y="1274275"/>
            <a:ext cx="4206668" cy="222039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6460B8EE-03B1-2A37-87A7-BEBFB32EE232}"/>
              </a:ext>
            </a:extLst>
          </p:cNvPr>
          <p:cNvSpPr>
            <a:spLocks noGrp="1" noRot="1" noMove="1" noResize="1" noEditPoints="1" noAdjustHandles="1" noChangeArrowheads="1" noChangeShapeType="1"/>
          </p:cNvSpPr>
          <p:nvPr/>
        </p:nvSpPr>
        <p:spPr>
          <a:xfrm>
            <a:off x="4423892" y="1274275"/>
            <a:ext cx="4612997" cy="2220393"/>
          </a:xfrm>
          <a:prstGeom prst="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6AA9E280-E773-8DFE-090F-8089FE6A4997}"/>
              </a:ext>
            </a:extLst>
          </p:cNvPr>
          <p:cNvSpPr>
            <a:spLocks/>
          </p:cNvSpPr>
          <p:nvPr/>
        </p:nvSpPr>
        <p:spPr>
          <a:xfrm>
            <a:off x="1527214" y="896392"/>
            <a:ext cx="1411511" cy="24469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rPr>
              <a:t>昨年度までの取組</a:t>
            </a:r>
          </a:p>
        </p:txBody>
      </p:sp>
      <p:sp>
        <p:nvSpPr>
          <p:cNvPr id="23" name="正方形/長方形 22">
            <a:extLst>
              <a:ext uri="{FF2B5EF4-FFF2-40B4-BE49-F238E27FC236}">
                <a16:creationId xmlns:a16="http://schemas.microsoft.com/office/drawing/2014/main" id="{DC56A527-FCAE-EF34-A1E1-66FA4B1C58A4}"/>
              </a:ext>
            </a:extLst>
          </p:cNvPr>
          <p:cNvSpPr>
            <a:spLocks/>
          </p:cNvSpPr>
          <p:nvPr/>
        </p:nvSpPr>
        <p:spPr>
          <a:xfrm>
            <a:off x="6039124" y="890718"/>
            <a:ext cx="1411511" cy="244699"/>
          </a:xfrm>
          <a:prstGeom prst="rect">
            <a:avLst/>
          </a:prstGeom>
          <a:solidFill>
            <a:schemeClr val="tx2">
              <a:lumMod val="10000"/>
              <a:lumOff val="9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今年度からの取組</a:t>
            </a:r>
          </a:p>
        </p:txBody>
      </p:sp>
      <p:sp>
        <p:nvSpPr>
          <p:cNvPr id="2" name="矢印: 右 1">
            <a:extLst>
              <a:ext uri="{FF2B5EF4-FFF2-40B4-BE49-F238E27FC236}">
                <a16:creationId xmlns:a16="http://schemas.microsoft.com/office/drawing/2014/main" id="{67FEDDD5-2115-08D6-E886-90D9D69B9CB6}"/>
              </a:ext>
            </a:extLst>
          </p:cNvPr>
          <p:cNvSpPr>
            <a:spLocks/>
          </p:cNvSpPr>
          <p:nvPr/>
        </p:nvSpPr>
        <p:spPr>
          <a:xfrm>
            <a:off x="3387734" y="938302"/>
            <a:ext cx="2072317" cy="18201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7BDAAC7C-63E8-4988-6BA7-12EA0EA78994}"/>
              </a:ext>
            </a:extLst>
          </p:cNvPr>
          <p:cNvSpPr>
            <a:spLocks noGrp="1" noRot="1" noMove="1" noResize="1" noEditPoints="1" noAdjustHandles="1" noChangeArrowheads="1" noChangeShapeType="1"/>
          </p:cNvSpPr>
          <p:nvPr/>
        </p:nvSpPr>
        <p:spPr>
          <a:xfrm>
            <a:off x="159267" y="3552596"/>
            <a:ext cx="4206669" cy="222745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E5CD0A92-6A4A-8E0A-0414-3DF05DC02FD5}"/>
              </a:ext>
            </a:extLst>
          </p:cNvPr>
          <p:cNvSpPr>
            <a:spLocks noGrp="1" noRot="1" noMove="1" noResize="1" noEditPoints="1" noAdjustHandles="1" noChangeArrowheads="1" noChangeShapeType="1"/>
          </p:cNvSpPr>
          <p:nvPr/>
        </p:nvSpPr>
        <p:spPr>
          <a:xfrm>
            <a:off x="4423893" y="3559033"/>
            <a:ext cx="4612996" cy="2220393"/>
          </a:xfrm>
          <a:prstGeom prst="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3577E5B3-F2BC-1220-A06A-A30651CA13CD}"/>
              </a:ext>
            </a:extLst>
          </p:cNvPr>
          <p:cNvSpPr>
            <a:spLocks noGrp="1" noRot="1" noMove="1" noResize="1" noEditPoints="1" noAdjustHandles="1" noChangeArrowheads="1" noChangeShapeType="1"/>
          </p:cNvSpPr>
          <p:nvPr/>
        </p:nvSpPr>
        <p:spPr>
          <a:xfrm>
            <a:off x="159267" y="5834729"/>
            <a:ext cx="8877622" cy="958028"/>
          </a:xfrm>
          <a:prstGeom prst="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85E1441-EB76-04B5-64A1-D66D65FC5E73}"/>
              </a:ext>
            </a:extLst>
          </p:cNvPr>
          <p:cNvSpPr txBox="1"/>
          <p:nvPr/>
        </p:nvSpPr>
        <p:spPr>
          <a:xfrm>
            <a:off x="159267" y="1671053"/>
            <a:ext cx="4170393" cy="1169551"/>
          </a:xfrm>
          <a:prstGeom prst="rect">
            <a:avLst/>
          </a:prstGeom>
          <a:noFill/>
        </p:spPr>
        <p:txBody>
          <a:bodyPr wrap="square">
            <a:spAutoFit/>
          </a:bodyPr>
          <a:lstStyle/>
          <a:p>
            <a:r>
              <a:rPr lang="ja-JP" altLang="en-US" sz="1400" dirty="0">
                <a:solidFill>
                  <a:srgbClr val="0070C0"/>
                </a:solidFill>
                <a:latin typeface="Meiryo UI" panose="020B0604030504040204" pitchFamily="50" charset="-128"/>
                <a:ea typeface="Meiryo UI" panose="020B0604030504040204" pitchFamily="50" charset="-128"/>
              </a:rPr>
              <a:t>現在実施している</a:t>
            </a:r>
            <a:r>
              <a:rPr lang="ja-JP" altLang="en-US" sz="1400" b="1" u="sng" dirty="0">
                <a:solidFill>
                  <a:srgbClr val="0070C0"/>
                </a:solidFill>
                <a:latin typeface="Meiryo UI" panose="020B0604030504040204" pitchFamily="50" charset="-128"/>
                <a:ea typeface="Meiryo UI" panose="020B0604030504040204" pitchFamily="50" charset="-128"/>
              </a:rPr>
              <a:t>探究活動</a:t>
            </a:r>
            <a:r>
              <a:rPr lang="ja-JP" altLang="en-US" sz="1400" dirty="0">
                <a:solidFill>
                  <a:srgbClr val="0070C0"/>
                </a:solidFill>
                <a:latin typeface="Meiryo UI" panose="020B0604030504040204" pitchFamily="50" charset="-128"/>
                <a:ea typeface="Meiryo UI" panose="020B0604030504040204" pitchFamily="50" charset="-128"/>
              </a:rPr>
              <a:t>について、具体的にどのような計画で実施しているかを記載してください。</a:t>
            </a:r>
            <a:endParaRPr lang="en-US" altLang="ja-JP" sz="1400" dirty="0">
              <a:solidFill>
                <a:srgbClr val="0070C0"/>
              </a:solidFill>
              <a:latin typeface="Meiryo UI" panose="020B0604030504040204" pitchFamily="50" charset="-128"/>
              <a:ea typeface="Meiryo UI" panose="020B0604030504040204" pitchFamily="50" charset="-128"/>
            </a:endParaRPr>
          </a:p>
          <a:p>
            <a:endParaRPr lang="en-US" altLang="ja-JP" sz="1400" dirty="0">
              <a:solidFill>
                <a:srgbClr val="0070C0"/>
              </a:solidFill>
              <a:latin typeface="Meiryo UI" panose="020B0604030504040204" pitchFamily="50" charset="-128"/>
              <a:ea typeface="Meiryo UI" panose="020B0604030504040204" pitchFamily="50" charset="-128"/>
            </a:endParaRPr>
          </a:p>
          <a:p>
            <a:r>
              <a:rPr lang="ja-JP" altLang="en-US" sz="1400" dirty="0">
                <a:solidFill>
                  <a:srgbClr val="0070C0"/>
                </a:solidFill>
                <a:latin typeface="Meiryo UI" panose="020B0604030504040204" pitchFamily="50" charset="-128"/>
                <a:ea typeface="Meiryo UI" panose="020B0604030504040204" pitchFamily="50" charset="-128"/>
              </a:rPr>
              <a:t>記載欄には限りがあるため、特色ある具体的な取組などを優先的に箇条書きで記載してください。</a:t>
            </a:r>
            <a:endParaRPr lang="en-US" altLang="ja-JP" sz="1400" dirty="0">
              <a:solidFill>
                <a:srgbClr val="0070C0"/>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7EBCC747-FA28-8320-2DFA-0CD096F824E7}"/>
              </a:ext>
            </a:extLst>
          </p:cNvPr>
          <p:cNvSpPr txBox="1"/>
          <p:nvPr/>
        </p:nvSpPr>
        <p:spPr>
          <a:xfrm>
            <a:off x="4468111" y="1453987"/>
            <a:ext cx="4514619" cy="1600438"/>
          </a:xfrm>
          <a:prstGeom prst="rect">
            <a:avLst/>
          </a:prstGeom>
          <a:noFill/>
        </p:spPr>
        <p:txBody>
          <a:bodyPr wrap="square">
            <a:spAutoFit/>
          </a:bodyPr>
          <a:lstStyle/>
          <a:p>
            <a:r>
              <a:rPr lang="ja-JP" altLang="en-US" sz="1400" dirty="0">
                <a:solidFill>
                  <a:srgbClr val="0070C0"/>
                </a:solidFill>
                <a:latin typeface="Meiryo UI" panose="020B0604030504040204" pitchFamily="50" charset="-128"/>
                <a:ea typeface="Meiryo UI" panose="020B0604030504040204" pitchFamily="50" charset="-128"/>
              </a:rPr>
              <a:t>左記に記載した内容を、</a:t>
            </a:r>
            <a:r>
              <a:rPr lang="en-US" altLang="ja-JP" sz="1400" b="1" u="sng" dirty="0">
                <a:solidFill>
                  <a:srgbClr val="0070C0"/>
                </a:solidFill>
                <a:latin typeface="Meiryo UI" panose="020B0604030504040204" pitchFamily="50" charset="-128"/>
                <a:ea typeface="Meiryo UI" panose="020B0604030504040204" pitchFamily="50" charset="-128"/>
              </a:rPr>
              <a:t>DX</a:t>
            </a:r>
            <a:r>
              <a:rPr lang="ja-JP" altLang="en-US" sz="1400" b="1" u="sng" dirty="0">
                <a:solidFill>
                  <a:srgbClr val="0070C0"/>
                </a:solidFill>
                <a:latin typeface="Meiryo UI" panose="020B0604030504040204" pitchFamily="50" charset="-128"/>
                <a:ea typeface="Meiryo UI" panose="020B0604030504040204" pitchFamily="50" charset="-128"/>
              </a:rPr>
              <a:t>ハイスクール補助金を活用してどのように変化させ、デジタル人材育成の観点から取り組んでいくか</a:t>
            </a:r>
            <a:r>
              <a:rPr lang="ja-JP" altLang="en-US" sz="1400" dirty="0">
                <a:solidFill>
                  <a:srgbClr val="0070C0"/>
                </a:solidFill>
                <a:latin typeface="Meiryo UI" panose="020B0604030504040204" pitchFamily="50" charset="-128"/>
                <a:ea typeface="Meiryo UI" panose="020B0604030504040204" pitchFamily="50" charset="-128"/>
              </a:rPr>
              <a:t>を記載してください。</a:t>
            </a:r>
            <a:endParaRPr lang="en-US" altLang="ja-JP" sz="1400" dirty="0">
              <a:solidFill>
                <a:srgbClr val="0070C0"/>
              </a:solidFill>
              <a:latin typeface="Meiryo UI" panose="020B0604030504040204" pitchFamily="50" charset="-128"/>
              <a:ea typeface="Meiryo UI" panose="020B0604030504040204" pitchFamily="50" charset="-128"/>
            </a:endParaRPr>
          </a:p>
          <a:p>
            <a:r>
              <a:rPr lang="en-US" altLang="ja-JP" sz="1400" dirty="0">
                <a:solidFill>
                  <a:srgbClr val="0070C0"/>
                </a:solidFill>
                <a:latin typeface="Meiryo UI" panose="020B0604030504040204" pitchFamily="50" charset="-128"/>
                <a:ea typeface="Meiryo UI" panose="020B0604030504040204" pitchFamily="50" charset="-128"/>
              </a:rPr>
              <a:t>※</a:t>
            </a:r>
            <a:r>
              <a:rPr lang="ja-JP" altLang="en-US" sz="1400" dirty="0">
                <a:solidFill>
                  <a:srgbClr val="0070C0"/>
                </a:solidFill>
                <a:latin typeface="Meiryo UI" panose="020B0604030504040204" pitchFamily="50" charset="-128"/>
                <a:ea typeface="Meiryo UI" panose="020B0604030504040204" pitchFamily="50" charset="-128"/>
              </a:rPr>
              <a:t>情報</a:t>
            </a:r>
            <a:r>
              <a:rPr lang="en-US" altLang="ja-JP" sz="1400" dirty="0">
                <a:solidFill>
                  <a:srgbClr val="0070C0"/>
                </a:solidFill>
                <a:latin typeface="Meiryo UI" panose="020B0604030504040204" pitchFamily="50" charset="-128"/>
                <a:ea typeface="Meiryo UI" panose="020B0604030504040204" pitchFamily="50" charset="-128"/>
              </a:rPr>
              <a:t>Ⅱ</a:t>
            </a:r>
            <a:r>
              <a:rPr lang="ja-JP" altLang="en-US" sz="1400" dirty="0">
                <a:solidFill>
                  <a:srgbClr val="0070C0"/>
                </a:solidFill>
                <a:latin typeface="Meiryo UI" panose="020B0604030504040204" pitchFamily="50" charset="-128"/>
                <a:ea typeface="Meiryo UI" panose="020B0604030504040204" pitchFamily="50" charset="-128"/>
              </a:rPr>
              <a:t>等で実施する取組内容でも構いません。</a:t>
            </a:r>
            <a:endParaRPr lang="en-US" altLang="ja-JP" sz="1400" dirty="0">
              <a:solidFill>
                <a:srgbClr val="0070C0"/>
              </a:solidFill>
              <a:latin typeface="Meiryo UI" panose="020B0604030504040204" pitchFamily="50" charset="-128"/>
              <a:ea typeface="Meiryo UI" panose="020B0604030504040204" pitchFamily="50" charset="-128"/>
            </a:endParaRPr>
          </a:p>
          <a:p>
            <a:endParaRPr lang="en-US" altLang="ja-JP" sz="1400" dirty="0">
              <a:solidFill>
                <a:srgbClr val="0070C0"/>
              </a:solidFill>
              <a:latin typeface="Meiryo UI" panose="020B0604030504040204" pitchFamily="50" charset="-128"/>
              <a:ea typeface="Meiryo UI" panose="020B0604030504040204" pitchFamily="50" charset="-128"/>
            </a:endParaRPr>
          </a:p>
          <a:p>
            <a:r>
              <a:rPr lang="ja-JP" altLang="en-US" sz="1400" dirty="0">
                <a:solidFill>
                  <a:srgbClr val="0070C0"/>
                </a:solidFill>
                <a:latin typeface="Meiryo UI" panose="020B0604030504040204" pitchFamily="50" charset="-128"/>
                <a:ea typeface="Meiryo UI" panose="020B0604030504040204" pitchFamily="50" charset="-128"/>
              </a:rPr>
              <a:t>記載欄には限りがあるため、特色ある具体的な取組や独創的・革新的な取組などを優先的に箇条書きで記載してください。</a:t>
            </a:r>
            <a:endParaRPr lang="en-US" altLang="ja-JP" sz="1400" dirty="0">
              <a:solidFill>
                <a:srgbClr val="0070C0"/>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825150B4-2683-41B3-AE07-323DF99F8107}"/>
              </a:ext>
            </a:extLst>
          </p:cNvPr>
          <p:cNvSpPr txBox="1"/>
          <p:nvPr/>
        </p:nvSpPr>
        <p:spPr>
          <a:xfrm>
            <a:off x="205950" y="3963619"/>
            <a:ext cx="4152950" cy="1169551"/>
          </a:xfrm>
          <a:prstGeom prst="rect">
            <a:avLst/>
          </a:prstGeom>
          <a:noFill/>
        </p:spPr>
        <p:txBody>
          <a:bodyPr wrap="square">
            <a:spAutoFit/>
          </a:bodyPr>
          <a:lstStyle/>
          <a:p>
            <a:r>
              <a:rPr lang="ja-JP" altLang="en-US" sz="1400" dirty="0">
                <a:solidFill>
                  <a:srgbClr val="0070C0"/>
                </a:solidFill>
                <a:latin typeface="Meiryo UI" panose="020B0604030504040204" pitchFamily="50" charset="-128"/>
                <a:ea typeface="Meiryo UI" panose="020B0604030504040204" pitchFamily="50" charset="-128"/>
              </a:rPr>
              <a:t>現在、</a:t>
            </a:r>
            <a:r>
              <a:rPr lang="ja-JP" altLang="en-US" sz="1400" b="1" u="sng" dirty="0">
                <a:solidFill>
                  <a:srgbClr val="0070C0"/>
                </a:solidFill>
                <a:latin typeface="Meiryo UI" panose="020B0604030504040204" pitchFamily="50" charset="-128"/>
                <a:ea typeface="Meiryo UI" panose="020B0604030504040204" pitchFamily="50" charset="-128"/>
              </a:rPr>
              <a:t>高等教育機関や企業等外部と連携</a:t>
            </a:r>
            <a:r>
              <a:rPr lang="ja-JP" altLang="en-US" sz="1400" dirty="0">
                <a:solidFill>
                  <a:srgbClr val="0070C0"/>
                </a:solidFill>
                <a:latin typeface="Meiryo UI" panose="020B0604030504040204" pitchFamily="50" charset="-128"/>
                <a:ea typeface="Meiryo UI" panose="020B0604030504040204" pitchFamily="50" charset="-128"/>
              </a:rPr>
              <a:t>している具体的な取組内容について記載してください。</a:t>
            </a:r>
            <a:endParaRPr lang="en-US" altLang="ja-JP" sz="1400" dirty="0">
              <a:solidFill>
                <a:srgbClr val="0070C0"/>
              </a:solidFill>
              <a:latin typeface="Meiryo UI" panose="020B0604030504040204" pitchFamily="50" charset="-128"/>
              <a:ea typeface="Meiryo UI" panose="020B0604030504040204" pitchFamily="50" charset="-128"/>
            </a:endParaRPr>
          </a:p>
          <a:p>
            <a:endParaRPr lang="en-US" altLang="ja-JP" sz="1400" dirty="0">
              <a:solidFill>
                <a:srgbClr val="0070C0"/>
              </a:solidFill>
              <a:latin typeface="Meiryo UI" panose="020B0604030504040204" pitchFamily="50" charset="-128"/>
              <a:ea typeface="Meiryo UI" panose="020B0604030504040204" pitchFamily="50" charset="-128"/>
            </a:endParaRPr>
          </a:p>
          <a:p>
            <a:r>
              <a:rPr lang="ja-JP" altLang="en-US" sz="1400" dirty="0">
                <a:solidFill>
                  <a:srgbClr val="0070C0"/>
                </a:solidFill>
                <a:latin typeface="Meiryo UI" panose="020B0604030504040204" pitchFamily="50" charset="-128"/>
                <a:ea typeface="Meiryo UI" panose="020B0604030504040204" pitchFamily="50" charset="-128"/>
              </a:rPr>
              <a:t>記載欄には限りがあるため、特色ある具体的な取組などを優先的に箇条書きで記載してください。</a:t>
            </a:r>
            <a:endParaRPr lang="en-US" altLang="ja-JP" sz="1400" dirty="0">
              <a:solidFill>
                <a:srgbClr val="0070C0"/>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E0239236-6B99-019A-3992-45AA06D22E5F}"/>
              </a:ext>
            </a:extLst>
          </p:cNvPr>
          <p:cNvSpPr txBox="1"/>
          <p:nvPr/>
        </p:nvSpPr>
        <p:spPr>
          <a:xfrm>
            <a:off x="4412619" y="3875131"/>
            <a:ext cx="4563075" cy="1384995"/>
          </a:xfrm>
          <a:prstGeom prst="rect">
            <a:avLst/>
          </a:prstGeom>
          <a:noFill/>
        </p:spPr>
        <p:txBody>
          <a:bodyPr wrap="square">
            <a:spAutoFit/>
          </a:bodyPr>
          <a:lstStyle/>
          <a:p>
            <a:r>
              <a:rPr lang="ja-JP" altLang="en-US" sz="1400" dirty="0">
                <a:solidFill>
                  <a:srgbClr val="0070C0"/>
                </a:solidFill>
                <a:latin typeface="Meiryo UI" panose="020B0604030504040204" pitchFamily="50" charset="-128"/>
                <a:ea typeface="Meiryo UI" panose="020B0604030504040204" pitchFamily="50" charset="-128"/>
              </a:rPr>
              <a:t>左記に記載した内容を、</a:t>
            </a:r>
            <a:r>
              <a:rPr lang="en-US" altLang="ja-JP" sz="1400" dirty="0">
                <a:solidFill>
                  <a:srgbClr val="0070C0"/>
                </a:solidFill>
                <a:latin typeface="Meiryo UI" panose="020B0604030504040204" pitchFamily="50" charset="-128"/>
                <a:ea typeface="Meiryo UI" panose="020B0604030504040204" pitchFamily="50" charset="-128"/>
              </a:rPr>
              <a:t> </a:t>
            </a:r>
            <a:r>
              <a:rPr lang="en-US" altLang="ja-JP" sz="1400" b="1" u="sng" dirty="0">
                <a:solidFill>
                  <a:srgbClr val="0070C0"/>
                </a:solidFill>
                <a:latin typeface="Meiryo UI" panose="020B0604030504040204" pitchFamily="50" charset="-128"/>
                <a:ea typeface="Meiryo UI" panose="020B0604030504040204" pitchFamily="50" charset="-128"/>
              </a:rPr>
              <a:t>DX</a:t>
            </a:r>
            <a:r>
              <a:rPr lang="ja-JP" altLang="en-US" sz="1400" b="1" u="sng" dirty="0">
                <a:solidFill>
                  <a:srgbClr val="0070C0"/>
                </a:solidFill>
                <a:latin typeface="Meiryo UI" panose="020B0604030504040204" pitchFamily="50" charset="-128"/>
                <a:ea typeface="Meiryo UI" panose="020B0604030504040204" pitchFamily="50" charset="-128"/>
              </a:rPr>
              <a:t>ハイスクール補助金を活用してどのように変化させ、デジタル人材育成の観点から取り組んでいくか</a:t>
            </a:r>
            <a:r>
              <a:rPr lang="ja-JP" altLang="en-US" sz="1400" dirty="0">
                <a:solidFill>
                  <a:srgbClr val="0070C0"/>
                </a:solidFill>
                <a:latin typeface="Meiryo UI" panose="020B0604030504040204" pitchFamily="50" charset="-128"/>
                <a:ea typeface="Meiryo UI" panose="020B0604030504040204" pitchFamily="50" charset="-128"/>
              </a:rPr>
              <a:t>を記載してください。</a:t>
            </a:r>
            <a:endParaRPr lang="en-US" altLang="ja-JP" sz="1400" dirty="0">
              <a:solidFill>
                <a:srgbClr val="0070C0"/>
              </a:solidFill>
              <a:latin typeface="Meiryo UI" panose="020B0604030504040204" pitchFamily="50" charset="-128"/>
              <a:ea typeface="Meiryo UI" panose="020B0604030504040204" pitchFamily="50" charset="-128"/>
            </a:endParaRPr>
          </a:p>
          <a:p>
            <a:endParaRPr lang="en-US" altLang="ja-JP" sz="1400" dirty="0">
              <a:solidFill>
                <a:srgbClr val="0070C0"/>
              </a:solidFill>
              <a:latin typeface="Meiryo UI" panose="020B0604030504040204" pitchFamily="50" charset="-128"/>
              <a:ea typeface="Meiryo UI" panose="020B0604030504040204" pitchFamily="50" charset="-128"/>
            </a:endParaRPr>
          </a:p>
          <a:p>
            <a:r>
              <a:rPr lang="ja-JP" altLang="en-US" sz="1400" dirty="0">
                <a:solidFill>
                  <a:srgbClr val="0070C0"/>
                </a:solidFill>
                <a:latin typeface="Meiryo UI" panose="020B0604030504040204" pitchFamily="50" charset="-128"/>
                <a:ea typeface="Meiryo UI" panose="020B0604030504040204" pitchFamily="50" charset="-128"/>
              </a:rPr>
              <a:t>記載欄には限りがあるため、特色ある具体的な取組や独創的・革新的な取組などを優先的に箇条書きで記載してください。</a:t>
            </a:r>
            <a:endParaRPr lang="en-US" altLang="ja-JP" sz="1400" dirty="0">
              <a:solidFill>
                <a:srgbClr val="0070C0"/>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7B521FDE-3EBB-208C-213B-BD45256337FB}"/>
              </a:ext>
            </a:extLst>
          </p:cNvPr>
          <p:cNvSpPr txBox="1"/>
          <p:nvPr/>
        </p:nvSpPr>
        <p:spPr>
          <a:xfrm>
            <a:off x="212986" y="6052133"/>
            <a:ext cx="8838701" cy="523220"/>
          </a:xfrm>
          <a:prstGeom prst="rect">
            <a:avLst/>
          </a:prstGeom>
          <a:noFill/>
        </p:spPr>
        <p:txBody>
          <a:bodyPr wrap="square">
            <a:spAutoFit/>
          </a:bodyPr>
          <a:lstStyle/>
          <a:p>
            <a:r>
              <a:rPr lang="ja-JP" altLang="en-US" sz="1400" dirty="0">
                <a:solidFill>
                  <a:srgbClr val="0070C0"/>
                </a:solidFill>
                <a:latin typeface="Meiryo UI" panose="020B0604030504040204" pitchFamily="50" charset="-128"/>
                <a:ea typeface="Meiryo UI" panose="020B0604030504040204" pitchFamily="50" charset="-128"/>
              </a:rPr>
              <a:t>上記の取組を実施するためにどのように</a:t>
            </a:r>
            <a:r>
              <a:rPr lang="ja-JP" altLang="en-US" sz="1400" b="1" u="sng" dirty="0">
                <a:solidFill>
                  <a:srgbClr val="0070C0"/>
                </a:solidFill>
                <a:latin typeface="Meiryo UI" panose="020B0604030504040204" pitchFamily="50" charset="-128"/>
                <a:ea typeface="Meiryo UI" panose="020B0604030504040204" pitchFamily="50" charset="-128"/>
              </a:rPr>
              <a:t>教師の指導力・専門性</a:t>
            </a:r>
            <a:r>
              <a:rPr lang="ja-JP" altLang="en-US" sz="1400" dirty="0">
                <a:solidFill>
                  <a:srgbClr val="0070C0"/>
                </a:solidFill>
                <a:latin typeface="Meiryo UI" panose="020B0604030504040204" pitchFamily="50" charset="-128"/>
                <a:ea typeface="Meiryo UI" panose="020B0604030504040204" pitchFamily="50" charset="-128"/>
              </a:rPr>
              <a:t>を向上させるか、具体的な内容や計画も踏まえて記載してください。</a:t>
            </a:r>
            <a:endParaRPr lang="en-US" altLang="ja-JP" sz="1400" dirty="0">
              <a:solidFill>
                <a:srgbClr val="0070C0"/>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442B3452-853C-32E4-AA06-367EBB8777BC}"/>
              </a:ext>
            </a:extLst>
          </p:cNvPr>
          <p:cNvSpPr txBox="1"/>
          <p:nvPr/>
        </p:nvSpPr>
        <p:spPr>
          <a:xfrm>
            <a:off x="2836317" y="3331272"/>
            <a:ext cx="3471365" cy="400110"/>
          </a:xfrm>
          <a:prstGeom prst="rect">
            <a:avLst/>
          </a:prstGeom>
          <a:solidFill>
            <a:srgbClr val="0070C0"/>
          </a:solidFill>
        </p:spPr>
        <p:txBody>
          <a:bodyPr wrap="square" rtlCol="0">
            <a:spAutoFit/>
          </a:bodyPr>
          <a:lstStyle/>
          <a:p>
            <a:r>
              <a:rPr kumimoji="1" lang="en-US" altLang="ja-JP" sz="1000" dirty="0">
                <a:solidFill>
                  <a:schemeClr val="bg1"/>
                </a:solidFill>
                <a:latin typeface="Meiryo UI" panose="020B0604030504040204" pitchFamily="50" charset="-128"/>
                <a:ea typeface="Meiryo UI" panose="020B0604030504040204" pitchFamily="50" charset="-128"/>
              </a:rPr>
              <a:t>※</a:t>
            </a:r>
            <a:r>
              <a:rPr kumimoji="1" lang="ja-JP" altLang="en-US" sz="1000" dirty="0">
                <a:solidFill>
                  <a:schemeClr val="bg1"/>
                </a:solidFill>
                <a:latin typeface="Meiryo UI" panose="020B0604030504040204" pitchFamily="50" charset="-128"/>
                <a:ea typeface="Meiryo UI" panose="020B0604030504040204" pitchFamily="50" charset="-128"/>
              </a:rPr>
              <a:t>「昨年度」は令和７年度、「今年度」は令和８年度を指します。</a:t>
            </a:r>
            <a:endParaRPr kumimoji="1" lang="en-US" altLang="ja-JP" sz="1000" dirty="0">
              <a:solidFill>
                <a:schemeClr val="bg1"/>
              </a:solidFill>
              <a:latin typeface="Meiryo UI" panose="020B0604030504040204" pitchFamily="50" charset="-128"/>
              <a:ea typeface="Meiryo UI" panose="020B0604030504040204" pitchFamily="50" charset="-128"/>
            </a:endParaRPr>
          </a:p>
          <a:p>
            <a:r>
              <a:rPr kumimoji="1" lang="en-US" altLang="ja-JP" sz="1000" dirty="0">
                <a:solidFill>
                  <a:schemeClr val="bg1"/>
                </a:solidFill>
                <a:latin typeface="Meiryo UI" panose="020B0604030504040204" pitchFamily="50" charset="-128"/>
                <a:ea typeface="Meiryo UI" panose="020B0604030504040204" pitchFamily="50" charset="-128"/>
              </a:rPr>
              <a:t>※</a:t>
            </a:r>
            <a:r>
              <a:rPr kumimoji="1" lang="ja-JP" altLang="en-US" sz="1000" dirty="0">
                <a:solidFill>
                  <a:schemeClr val="bg1"/>
                </a:solidFill>
                <a:latin typeface="Meiryo UI" panose="020B0604030504040204" pitchFamily="50" charset="-128"/>
                <a:ea typeface="Meiryo UI" panose="020B0604030504040204" pitchFamily="50" charset="-128"/>
              </a:rPr>
              <a:t>フォントは</a:t>
            </a:r>
            <a:r>
              <a:rPr kumimoji="1" lang="en-US" altLang="ja-JP" sz="1000" dirty="0">
                <a:solidFill>
                  <a:schemeClr val="bg1"/>
                </a:solidFill>
                <a:latin typeface="Meiryo UI" panose="020B0604030504040204" pitchFamily="50" charset="-128"/>
                <a:ea typeface="Meiryo UI" panose="020B0604030504040204" pitchFamily="50" charset="-128"/>
              </a:rPr>
              <a:t>【11</a:t>
            </a:r>
            <a:r>
              <a:rPr kumimoji="1" lang="ja-JP" altLang="en-US" sz="1000" dirty="0">
                <a:solidFill>
                  <a:schemeClr val="bg1"/>
                </a:solidFill>
                <a:latin typeface="Meiryo UI" panose="020B0604030504040204" pitchFamily="50" charset="-128"/>
                <a:ea typeface="Meiryo UI" panose="020B0604030504040204" pitchFamily="50" charset="-128"/>
              </a:rPr>
              <a:t>ポイント以下、</a:t>
            </a:r>
            <a:r>
              <a:rPr kumimoji="1" lang="en-US" altLang="ja-JP" sz="1000" dirty="0" err="1">
                <a:solidFill>
                  <a:schemeClr val="bg1"/>
                </a:solidFill>
                <a:latin typeface="Meiryo UI" panose="020B0604030504040204" pitchFamily="50" charset="-128"/>
                <a:ea typeface="Meiryo UI" panose="020B0604030504040204" pitchFamily="50" charset="-128"/>
              </a:rPr>
              <a:t>MeiroUI</a:t>
            </a:r>
            <a:r>
              <a:rPr kumimoji="1" lang="en-US" altLang="ja-JP" sz="1000" dirty="0">
                <a:solidFill>
                  <a:schemeClr val="bg1"/>
                </a:solidFill>
                <a:latin typeface="Meiryo UI" panose="020B0604030504040204" pitchFamily="50" charset="-128"/>
                <a:ea typeface="Meiryo UI" panose="020B0604030504040204" pitchFamily="50" charset="-128"/>
              </a:rPr>
              <a:t>】</a:t>
            </a:r>
            <a:r>
              <a:rPr kumimoji="1" lang="ja-JP" altLang="en-US" sz="1000" dirty="0">
                <a:solidFill>
                  <a:schemeClr val="bg1"/>
                </a:solidFill>
                <a:latin typeface="Meiryo UI" panose="020B0604030504040204" pitchFamily="50" charset="-128"/>
                <a:ea typeface="Meiryo UI" panose="020B0604030504040204" pitchFamily="50" charset="-128"/>
              </a:rPr>
              <a:t>としてください。</a:t>
            </a:r>
          </a:p>
        </p:txBody>
      </p:sp>
      <p:sp>
        <p:nvSpPr>
          <p:cNvPr id="24" name="正方形/長方形 23">
            <a:extLst>
              <a:ext uri="{FF2B5EF4-FFF2-40B4-BE49-F238E27FC236}">
                <a16:creationId xmlns:a16="http://schemas.microsoft.com/office/drawing/2014/main" id="{9CBEDACA-6174-17D3-0778-623084F4CDCE}"/>
              </a:ext>
            </a:extLst>
          </p:cNvPr>
          <p:cNvSpPr/>
          <p:nvPr/>
        </p:nvSpPr>
        <p:spPr>
          <a:xfrm>
            <a:off x="7351796" y="168570"/>
            <a:ext cx="1586254" cy="28327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prstClr val="black"/>
                </a:solidFill>
                <a:latin typeface="Meiryo UI" panose="020B0604030504040204" pitchFamily="50" charset="-128"/>
                <a:ea typeface="Meiryo UI" panose="020B0604030504040204" pitchFamily="50" charset="-128"/>
              </a:rPr>
              <a:t>事業計画書　別紙２</a:t>
            </a:r>
          </a:p>
        </p:txBody>
      </p:sp>
      <p:sp>
        <p:nvSpPr>
          <p:cNvPr id="21" name="四角形: 角を丸くする 20">
            <a:extLst>
              <a:ext uri="{FF2B5EF4-FFF2-40B4-BE49-F238E27FC236}">
                <a16:creationId xmlns:a16="http://schemas.microsoft.com/office/drawing/2014/main" id="{E0F2A032-7690-2BC9-77D8-57EC92A58B69}"/>
              </a:ext>
            </a:extLst>
          </p:cNvPr>
          <p:cNvSpPr/>
          <p:nvPr/>
        </p:nvSpPr>
        <p:spPr>
          <a:xfrm>
            <a:off x="6204169" y="40689"/>
            <a:ext cx="2843239" cy="810291"/>
          </a:xfrm>
          <a:prstGeom prst="round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b="1" dirty="0"/>
              <a:t>記載要領</a:t>
            </a:r>
            <a:endParaRPr kumimoji="1" lang="en-US" altLang="ja-JP" sz="1200" b="1" dirty="0"/>
          </a:p>
          <a:p>
            <a:r>
              <a:rPr kumimoji="1" lang="en-US" altLang="ja-JP" sz="1100" b="1" dirty="0"/>
              <a:t>※</a:t>
            </a:r>
            <a:r>
              <a:rPr kumimoji="1" lang="ja-JP" altLang="en-US" sz="1100" b="1" dirty="0"/>
              <a:t>本スライドを参照の上、２枚目のスライドを使用して作成してください。</a:t>
            </a:r>
            <a:endParaRPr kumimoji="1" lang="en-US" altLang="ja-JP" sz="1100" b="1" dirty="0"/>
          </a:p>
          <a:p>
            <a:r>
              <a:rPr kumimoji="1" lang="ja-JP" altLang="en-US" sz="1100" b="1" dirty="0"/>
              <a:t>提出時、本スライドは削除してください。</a:t>
            </a:r>
          </a:p>
        </p:txBody>
      </p:sp>
    </p:spTree>
    <p:extLst>
      <p:ext uri="{BB962C8B-B14F-4D97-AF65-F5344CB8AC3E}">
        <p14:creationId xmlns:p14="http://schemas.microsoft.com/office/powerpoint/2010/main" val="910156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052B9-3A54-E4FE-F08F-D218CEA07CA9}"/>
            </a:ext>
          </a:extLst>
        </p:cNvPr>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EC06F3DA-6F82-C7A1-3BAB-42ABDD6A996E}"/>
              </a:ext>
            </a:extLst>
          </p:cNvPr>
          <p:cNvSpPr>
            <a:spLocks/>
          </p:cNvSpPr>
          <p:nvPr/>
        </p:nvSpPr>
        <p:spPr>
          <a:xfrm>
            <a:off x="2468173" y="693013"/>
            <a:ext cx="3941917" cy="19110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昨年度までの取組をどのように変化させるか</a:t>
            </a:r>
          </a:p>
        </p:txBody>
      </p:sp>
      <p:sp>
        <p:nvSpPr>
          <p:cNvPr id="4" name="正方形/長方形 3">
            <a:extLst>
              <a:ext uri="{FF2B5EF4-FFF2-40B4-BE49-F238E27FC236}">
                <a16:creationId xmlns:a16="http://schemas.microsoft.com/office/drawing/2014/main" id="{DFEC9F4F-AF3C-3D3B-91A9-43C78EAA33FF}"/>
              </a:ext>
            </a:extLst>
          </p:cNvPr>
          <p:cNvSpPr>
            <a:spLocks noGrp="1" noRot="1" noMove="1" noResize="1" noEditPoints="1" noAdjustHandles="1" noChangeArrowheads="1" noChangeShapeType="1"/>
          </p:cNvSpPr>
          <p:nvPr/>
        </p:nvSpPr>
        <p:spPr>
          <a:xfrm>
            <a:off x="96592" y="90152"/>
            <a:ext cx="8925059" cy="45720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FCE18C95-A422-C7B0-C9C5-60C087C48D8C}"/>
              </a:ext>
            </a:extLst>
          </p:cNvPr>
          <p:cNvSpPr txBox="1">
            <a:spLocks noGrp="1" noRot="1" noMove="1" noResize="1" noEditPoints="1" noAdjustHandles="1" noChangeArrowheads="1" noChangeShapeType="1"/>
          </p:cNvSpPr>
          <p:nvPr/>
        </p:nvSpPr>
        <p:spPr>
          <a:xfrm>
            <a:off x="3498642" y="134086"/>
            <a:ext cx="2662908" cy="369332"/>
          </a:xfrm>
          <a:prstGeom prst="rect">
            <a:avLst/>
          </a:prstGeom>
          <a:solidFill>
            <a:schemeClr val="bg1"/>
          </a:solid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学校名を記入してください。</a:t>
            </a:r>
          </a:p>
        </p:txBody>
      </p:sp>
      <p:sp>
        <p:nvSpPr>
          <p:cNvPr id="6" name="テキスト ボックス 5">
            <a:extLst>
              <a:ext uri="{FF2B5EF4-FFF2-40B4-BE49-F238E27FC236}">
                <a16:creationId xmlns:a16="http://schemas.microsoft.com/office/drawing/2014/main" id="{21B8CF32-2B35-6DC0-0647-6EF9D9419F37}"/>
              </a:ext>
            </a:extLst>
          </p:cNvPr>
          <p:cNvSpPr txBox="1">
            <a:spLocks noGrp="1" noRot="1" noMove="1" noResize="1" noEditPoints="1" noAdjustHandles="1" noChangeArrowheads="1" noChangeShapeType="1"/>
          </p:cNvSpPr>
          <p:nvPr/>
        </p:nvSpPr>
        <p:spPr>
          <a:xfrm>
            <a:off x="205950" y="134086"/>
            <a:ext cx="1338828" cy="369332"/>
          </a:xfrm>
          <a:prstGeom prst="rect">
            <a:avLst/>
          </a:prstGeom>
          <a:solidFill>
            <a:schemeClr val="bg1"/>
          </a:solid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都道府県名</a:t>
            </a:r>
          </a:p>
        </p:txBody>
      </p:sp>
      <p:sp>
        <p:nvSpPr>
          <p:cNvPr id="7" name="テキスト ボックス 6">
            <a:extLst>
              <a:ext uri="{FF2B5EF4-FFF2-40B4-BE49-F238E27FC236}">
                <a16:creationId xmlns:a16="http://schemas.microsoft.com/office/drawing/2014/main" id="{809AA782-49BF-589F-1EBC-1DE272A6E731}"/>
              </a:ext>
            </a:extLst>
          </p:cNvPr>
          <p:cNvSpPr txBox="1">
            <a:spLocks noGrp="1" noRot="1" noMove="1" noResize="1" noEditPoints="1" noAdjustHandles="1" noChangeArrowheads="1" noChangeShapeType="1"/>
          </p:cNvSpPr>
          <p:nvPr/>
        </p:nvSpPr>
        <p:spPr>
          <a:xfrm>
            <a:off x="2083128" y="134086"/>
            <a:ext cx="992579" cy="369332"/>
          </a:xfrm>
          <a:prstGeom prst="rect">
            <a:avLst/>
          </a:prstGeom>
          <a:solidFill>
            <a:schemeClr val="bg1"/>
          </a:solid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公・私立</a:t>
            </a:r>
          </a:p>
        </p:txBody>
      </p:sp>
      <p:sp>
        <p:nvSpPr>
          <p:cNvPr id="9" name="正方形/長方形 8">
            <a:extLst>
              <a:ext uri="{FF2B5EF4-FFF2-40B4-BE49-F238E27FC236}">
                <a16:creationId xmlns:a16="http://schemas.microsoft.com/office/drawing/2014/main" id="{4F709BFF-8A50-483D-75BE-FA1FC689BA6E}"/>
              </a:ext>
            </a:extLst>
          </p:cNvPr>
          <p:cNvSpPr>
            <a:spLocks noGrp="1" noRot="1" noMove="1" noResize="1" noEditPoints="1" noAdjustHandles="1" noChangeArrowheads="1" noChangeShapeType="1"/>
          </p:cNvSpPr>
          <p:nvPr/>
        </p:nvSpPr>
        <p:spPr>
          <a:xfrm>
            <a:off x="159269" y="1274275"/>
            <a:ext cx="4206668" cy="222039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B026B86D-BED0-108C-112D-251F454318F1}"/>
              </a:ext>
            </a:extLst>
          </p:cNvPr>
          <p:cNvSpPr>
            <a:spLocks noGrp="1" noRot="1" noMove="1" noResize="1" noEditPoints="1" noAdjustHandles="1" noChangeArrowheads="1" noChangeShapeType="1"/>
          </p:cNvSpPr>
          <p:nvPr/>
        </p:nvSpPr>
        <p:spPr>
          <a:xfrm>
            <a:off x="4423892" y="1274275"/>
            <a:ext cx="4612997" cy="2220393"/>
          </a:xfrm>
          <a:prstGeom prst="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A9F9919A-53BB-DC3B-BFF5-A2CA038F8AA8}"/>
              </a:ext>
            </a:extLst>
          </p:cNvPr>
          <p:cNvSpPr>
            <a:spLocks/>
          </p:cNvSpPr>
          <p:nvPr/>
        </p:nvSpPr>
        <p:spPr>
          <a:xfrm>
            <a:off x="1527214" y="896392"/>
            <a:ext cx="1411511" cy="24469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rPr>
              <a:t>昨年度までの取組</a:t>
            </a:r>
          </a:p>
        </p:txBody>
      </p:sp>
      <p:sp>
        <p:nvSpPr>
          <p:cNvPr id="23" name="正方形/長方形 22">
            <a:extLst>
              <a:ext uri="{FF2B5EF4-FFF2-40B4-BE49-F238E27FC236}">
                <a16:creationId xmlns:a16="http://schemas.microsoft.com/office/drawing/2014/main" id="{E1018D80-46BF-9A2B-9865-09364DC4BB34}"/>
              </a:ext>
            </a:extLst>
          </p:cNvPr>
          <p:cNvSpPr>
            <a:spLocks/>
          </p:cNvSpPr>
          <p:nvPr/>
        </p:nvSpPr>
        <p:spPr>
          <a:xfrm>
            <a:off x="6039124" y="890718"/>
            <a:ext cx="1411511" cy="244699"/>
          </a:xfrm>
          <a:prstGeom prst="rect">
            <a:avLst/>
          </a:prstGeom>
          <a:solidFill>
            <a:schemeClr val="tx2">
              <a:lumMod val="10000"/>
              <a:lumOff val="9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今年度からの取組</a:t>
            </a:r>
          </a:p>
        </p:txBody>
      </p:sp>
      <p:sp>
        <p:nvSpPr>
          <p:cNvPr id="2" name="矢印: 右 1">
            <a:extLst>
              <a:ext uri="{FF2B5EF4-FFF2-40B4-BE49-F238E27FC236}">
                <a16:creationId xmlns:a16="http://schemas.microsoft.com/office/drawing/2014/main" id="{2814D119-6EA7-6F79-6BA6-81ED5090ED9A}"/>
              </a:ext>
            </a:extLst>
          </p:cNvPr>
          <p:cNvSpPr>
            <a:spLocks/>
          </p:cNvSpPr>
          <p:nvPr/>
        </p:nvSpPr>
        <p:spPr>
          <a:xfrm>
            <a:off x="3387734" y="938302"/>
            <a:ext cx="2072317" cy="18201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DBBB720D-5D6C-77EA-FA17-0CD5B97864C7}"/>
              </a:ext>
            </a:extLst>
          </p:cNvPr>
          <p:cNvSpPr>
            <a:spLocks noGrp="1" noRot="1" noMove="1" noResize="1" noEditPoints="1" noAdjustHandles="1" noChangeArrowheads="1" noChangeShapeType="1"/>
          </p:cNvSpPr>
          <p:nvPr/>
        </p:nvSpPr>
        <p:spPr>
          <a:xfrm>
            <a:off x="159267" y="3552596"/>
            <a:ext cx="4206669" cy="222745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A4FF6E2D-70D6-AC0A-9353-0EAB9C87DD30}"/>
              </a:ext>
            </a:extLst>
          </p:cNvPr>
          <p:cNvSpPr>
            <a:spLocks noGrp="1" noRot="1" noMove="1" noResize="1" noEditPoints="1" noAdjustHandles="1" noChangeArrowheads="1" noChangeShapeType="1"/>
          </p:cNvSpPr>
          <p:nvPr/>
        </p:nvSpPr>
        <p:spPr>
          <a:xfrm>
            <a:off x="4423893" y="3559033"/>
            <a:ext cx="4612996" cy="2220393"/>
          </a:xfrm>
          <a:prstGeom prst="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9C5BF4BF-47F3-501B-1655-8B06895AF12B}"/>
              </a:ext>
            </a:extLst>
          </p:cNvPr>
          <p:cNvSpPr>
            <a:spLocks noGrp="1" noRot="1" noMove="1" noResize="1" noEditPoints="1" noAdjustHandles="1" noChangeArrowheads="1" noChangeShapeType="1"/>
          </p:cNvSpPr>
          <p:nvPr/>
        </p:nvSpPr>
        <p:spPr>
          <a:xfrm>
            <a:off x="159267" y="5834729"/>
            <a:ext cx="8877622" cy="958028"/>
          </a:xfrm>
          <a:prstGeom prst="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B416AD39-20A3-11A8-27B1-CFC51CE5FBE0}"/>
              </a:ext>
            </a:extLst>
          </p:cNvPr>
          <p:cNvSpPr/>
          <p:nvPr/>
        </p:nvSpPr>
        <p:spPr>
          <a:xfrm>
            <a:off x="7351796" y="168570"/>
            <a:ext cx="1586254" cy="28327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prstClr val="black"/>
                </a:solidFill>
                <a:latin typeface="Meiryo UI" panose="020B0604030504040204" pitchFamily="50" charset="-128"/>
                <a:ea typeface="Meiryo UI" panose="020B0604030504040204" pitchFamily="50" charset="-128"/>
              </a:rPr>
              <a:t>事業計画書　別紙２</a:t>
            </a:r>
          </a:p>
        </p:txBody>
      </p:sp>
    </p:spTree>
    <p:extLst>
      <p:ext uri="{BB962C8B-B14F-4D97-AF65-F5344CB8AC3E}">
        <p14:creationId xmlns:p14="http://schemas.microsoft.com/office/powerpoint/2010/main" val="27653246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216</TotalTime>
  <Words>391</Words>
  <Application>Microsoft Office PowerPoint</Application>
  <PresentationFormat>画面に合わせる (4:3)</PresentationFormat>
  <Paragraphs>33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Aptos</vt:lpstr>
      <vt:lpstr>Aptos Display</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沼田道成</dc:creator>
  <cp:lastModifiedBy>吉原麻梨奈</cp:lastModifiedBy>
  <cp:revision>20</cp:revision>
  <cp:lastPrinted>2026-01-15T10:00:38Z</cp:lastPrinted>
  <dcterms:created xsi:type="dcterms:W3CDTF">2025-12-18T08:31:08Z</dcterms:created>
  <dcterms:modified xsi:type="dcterms:W3CDTF">2026-01-16T04:53:35Z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2025-12-18T08:31:40Z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ef2b36b6-ca5e-4acc-8f68-08cfdfc368cc</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