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313" r:id="rId2"/>
    <p:sldId id="314" r:id="rId3"/>
    <p:sldId id="315" r:id="rId4"/>
    <p:sldId id="316" r:id="rId5"/>
    <p:sldId id="317" r:id="rId6"/>
    <p:sldId id="303" r:id="rId7"/>
    <p:sldId id="296" r:id="rId8"/>
    <p:sldId id="304" r:id="rId9"/>
    <p:sldId id="311" r:id="rId10"/>
    <p:sldId id="323" r:id="rId11"/>
    <p:sldId id="284" r:id="rId12"/>
    <p:sldId id="318" r:id="rId13"/>
    <p:sldId id="319" r:id="rId14"/>
    <p:sldId id="320" r:id="rId15"/>
    <p:sldId id="321" r:id="rId16"/>
    <p:sldId id="322" r:id="rId17"/>
  </p:sldIdLst>
  <p:sldSz cx="7559675" cy="1069181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381" userDrawn="1">
          <p15:clr>
            <a:srgbClr val="A4A3A4"/>
          </p15:clr>
        </p15:guide>
        <p15:guide id="3" orient="horz" pos="5114" userDrawn="1">
          <p15:clr>
            <a:srgbClr val="A4A3A4"/>
          </p15:clr>
        </p15:guide>
        <p15:guide id="4" orient="horz" pos="420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尾上　律子" initials="尾上　律子" lastIdx="7" clrIdx="0">
    <p:extLst>
      <p:ext uri="{19B8F6BF-5375-455C-9EA6-DF929625EA0E}">
        <p15:presenceInfo xmlns:p15="http://schemas.microsoft.com/office/powerpoint/2012/main" userId="S::OnoeR@lan.pref.osaka.jp::39fe45aa-1c20-4d6b-a2bf-626db9be3a64" providerId="AD"/>
      </p:ext>
    </p:extLst>
  </p:cmAuthor>
  <p:cmAuthor id="2" name="志知　和明" initials="志知　和明" lastIdx="25" clrIdx="1">
    <p:extLst>
      <p:ext uri="{19B8F6BF-5375-455C-9EA6-DF929625EA0E}">
        <p15:presenceInfo xmlns:p15="http://schemas.microsoft.com/office/powerpoint/2012/main" userId="S::ShichiK@lan.pref.osaka.jp::a0a75f73-cfae-4ccc-a516-0f014ade8910" providerId="AD"/>
      </p:ext>
    </p:extLst>
  </p:cmAuthor>
  <p:cmAuthor id="3" name="USER" initials="U" lastIdx="20" clrIdx="2">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87"/>
    <a:srgbClr val="96E4FB"/>
    <a:srgbClr val="FFC8BD"/>
    <a:srgbClr val="FFF9A7"/>
    <a:srgbClr val="DAE3F3"/>
    <a:srgbClr val="FFFFFF"/>
    <a:srgbClr val="FF6565"/>
    <a:srgbClr val="060606"/>
    <a:srgbClr val="2F5597"/>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98" autoAdjust="0"/>
    <p:restoredTop sz="95841" autoAdjust="0"/>
  </p:normalViewPr>
  <p:slideViewPr>
    <p:cSldViewPr snapToGrid="0" showGuides="1">
      <p:cViewPr varScale="1">
        <p:scale>
          <a:sx n="48" d="100"/>
          <a:sy n="48" d="100"/>
        </p:scale>
        <p:origin x="2472" y="60"/>
      </p:cViewPr>
      <p:guideLst>
        <p:guide pos="2381"/>
        <p:guide orient="horz" pos="5114"/>
        <p:guide orient="horz" pos="4207"/>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142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C:\Users\USER\Downloads\P7&#30330;&#38651;&#12398;&#12358;&#12385;&#12431;&#1236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1200">
                <a:solidFill>
                  <a:schemeClr val="tx1"/>
                </a:solidFill>
                <a:latin typeface="Meiryo UI" panose="020B0604030504040204" pitchFamily="50" charset="-128"/>
                <a:ea typeface="Meiryo UI" panose="020B0604030504040204" pitchFamily="50" charset="-128"/>
              </a:rPr>
              <a:t>◎発電のうちわけ</a:t>
            </a:r>
            <a:r>
              <a:rPr lang="ja-JP" altLang="en-US" sz="1000">
                <a:solidFill>
                  <a:schemeClr val="tx1"/>
                </a:solidFill>
                <a:latin typeface="Meiryo UI" panose="020B0604030504040204" pitchFamily="50" charset="-128"/>
                <a:ea typeface="Meiryo UI" panose="020B0604030504040204" pitchFamily="50" charset="-128"/>
              </a:rPr>
              <a:t>（</a:t>
            </a:r>
            <a:r>
              <a:rPr lang="en-US" altLang="ja-JP" sz="1000">
                <a:solidFill>
                  <a:schemeClr val="tx1"/>
                </a:solidFill>
                <a:latin typeface="Meiryo UI" panose="020B0604030504040204" pitchFamily="50" charset="-128"/>
                <a:ea typeface="Meiryo UI" panose="020B0604030504040204" pitchFamily="50" charset="-128"/>
              </a:rPr>
              <a:t>2019</a:t>
            </a:r>
            <a:r>
              <a:rPr lang="ja-JP" altLang="en-US" sz="1000">
                <a:solidFill>
                  <a:schemeClr val="tx1"/>
                </a:solidFill>
                <a:latin typeface="Meiryo UI" panose="020B0604030504040204" pitchFamily="50" charset="-128"/>
                <a:ea typeface="Meiryo UI" panose="020B0604030504040204" pitchFamily="50" charset="-128"/>
              </a:rPr>
              <a:t>年度）</a:t>
            </a:r>
            <a:endParaRPr lang="ja-JP" altLang="en-US" sz="1200">
              <a:solidFill>
                <a:schemeClr val="tx1"/>
              </a:solidFill>
              <a:latin typeface="Meiryo UI" panose="020B0604030504040204" pitchFamily="50" charset="-128"/>
              <a:ea typeface="Meiryo UI" panose="020B0604030504040204" pitchFamily="50" charset="-128"/>
            </a:endParaRPr>
          </a:p>
        </c:rich>
      </c:tx>
      <c:layout>
        <c:manualLayout>
          <c:xMode val="edge"/>
          <c:yMode val="edge"/>
          <c:x val="4.7681120838028258E-2"/>
          <c:y val="2.100846703785457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8004497229799171"/>
          <c:y val="0.16787269238404021"/>
          <c:w val="0.6700832219328815"/>
          <c:h val="0.71724244028319994"/>
        </c:manualLayout>
      </c:layout>
      <c:doughnutChart>
        <c:varyColors val="1"/>
        <c:ser>
          <c:idx val="0"/>
          <c:order val="0"/>
          <c:spPr>
            <a:ln w="6350">
              <a:solidFill>
                <a:schemeClr val="tx1"/>
              </a:solidFill>
            </a:ln>
            <a:effectLst/>
          </c:spPr>
          <c:dPt>
            <c:idx val="0"/>
            <c:bubble3D val="0"/>
            <c:spPr>
              <a:solidFill>
                <a:schemeClr val="accent2"/>
              </a:solidFill>
              <a:ln w="6350">
                <a:solidFill>
                  <a:schemeClr val="tx1"/>
                </a:solidFill>
              </a:ln>
              <a:effectLst/>
            </c:spPr>
            <c:extLst>
              <c:ext xmlns:c16="http://schemas.microsoft.com/office/drawing/2014/chart" uri="{C3380CC4-5D6E-409C-BE32-E72D297353CC}">
                <c16:uniqueId val="{00000001-61F4-4768-AE73-7EFC7FC9003B}"/>
              </c:ext>
            </c:extLst>
          </c:dPt>
          <c:dPt>
            <c:idx val="1"/>
            <c:bubble3D val="0"/>
            <c:spPr>
              <a:solidFill>
                <a:schemeClr val="accent2"/>
              </a:solidFill>
              <a:ln w="6350">
                <a:solidFill>
                  <a:schemeClr val="tx1"/>
                </a:solidFill>
              </a:ln>
              <a:effectLst/>
            </c:spPr>
            <c:extLst>
              <c:ext xmlns:c16="http://schemas.microsoft.com/office/drawing/2014/chart" uri="{C3380CC4-5D6E-409C-BE32-E72D297353CC}">
                <c16:uniqueId val="{00000003-61F4-4768-AE73-7EFC7FC9003B}"/>
              </c:ext>
            </c:extLst>
          </c:dPt>
          <c:dPt>
            <c:idx val="2"/>
            <c:bubble3D val="0"/>
            <c:spPr>
              <a:solidFill>
                <a:schemeClr val="accent3"/>
              </a:solidFill>
              <a:ln w="6350">
                <a:solidFill>
                  <a:schemeClr val="tx1"/>
                </a:solidFill>
              </a:ln>
              <a:effectLst/>
            </c:spPr>
            <c:extLst>
              <c:ext xmlns:c16="http://schemas.microsoft.com/office/drawing/2014/chart" uri="{C3380CC4-5D6E-409C-BE32-E72D297353CC}">
                <c16:uniqueId val="{00000005-61F4-4768-AE73-7EFC7FC9003B}"/>
              </c:ext>
            </c:extLst>
          </c:dPt>
          <c:dPt>
            <c:idx val="3"/>
            <c:bubble3D val="0"/>
            <c:spPr>
              <a:solidFill>
                <a:schemeClr val="accent5">
                  <a:lumMod val="40000"/>
                  <a:lumOff val="60000"/>
                </a:schemeClr>
              </a:solidFill>
              <a:ln w="6350">
                <a:solidFill>
                  <a:schemeClr val="tx1"/>
                </a:solidFill>
              </a:ln>
              <a:effectLst/>
            </c:spPr>
            <c:extLst>
              <c:ext xmlns:c16="http://schemas.microsoft.com/office/drawing/2014/chart" uri="{C3380CC4-5D6E-409C-BE32-E72D297353CC}">
                <c16:uniqueId val="{00000007-61F4-4768-AE73-7EFC7FC9003B}"/>
              </c:ext>
            </c:extLst>
          </c:dPt>
          <c:dPt>
            <c:idx val="4"/>
            <c:bubble3D val="0"/>
            <c:spPr>
              <a:solidFill>
                <a:srgbClr val="CCCCFF"/>
              </a:solidFill>
              <a:ln w="6350">
                <a:solidFill>
                  <a:schemeClr val="tx1"/>
                </a:solidFill>
              </a:ln>
              <a:effectLst/>
            </c:spPr>
            <c:extLst>
              <c:ext xmlns:c16="http://schemas.microsoft.com/office/drawing/2014/chart" uri="{C3380CC4-5D6E-409C-BE32-E72D297353CC}">
                <c16:uniqueId val="{00000009-61F4-4768-AE73-7EFC7FC9003B}"/>
              </c:ext>
            </c:extLst>
          </c:dPt>
          <c:dPt>
            <c:idx val="5"/>
            <c:bubble3D val="0"/>
            <c:spPr>
              <a:solidFill>
                <a:schemeClr val="accent2">
                  <a:lumMod val="40000"/>
                  <a:lumOff val="60000"/>
                </a:schemeClr>
              </a:solidFill>
              <a:ln w="6350">
                <a:solidFill>
                  <a:schemeClr val="tx1"/>
                </a:solidFill>
              </a:ln>
              <a:effectLst/>
            </c:spPr>
            <c:extLst>
              <c:ext xmlns:c16="http://schemas.microsoft.com/office/drawing/2014/chart" uri="{C3380CC4-5D6E-409C-BE32-E72D297353CC}">
                <c16:uniqueId val="{0000000B-61F4-4768-AE73-7EFC7FC9003B}"/>
              </c:ext>
            </c:extLst>
          </c:dPt>
          <c:cat>
            <c:strRef>
              <c:f>Sheet1!$D$26:$D$31</c:f>
              <c:strCache>
                <c:ptCount val="6"/>
                <c:pt idx="0">
                  <c:v>天然ガス</c:v>
                </c:pt>
                <c:pt idx="1">
                  <c:v>石炭</c:v>
                </c:pt>
                <c:pt idx="2">
                  <c:v>石油</c:v>
                </c:pt>
                <c:pt idx="3">
                  <c:v>水力</c:v>
                </c:pt>
                <c:pt idx="4">
                  <c:v>原子力</c:v>
                </c:pt>
                <c:pt idx="5">
                  <c:v>太陽光、風力など</c:v>
                </c:pt>
              </c:strCache>
            </c:strRef>
          </c:cat>
          <c:val>
            <c:numRef>
              <c:f>Sheet1!$E$26:$E$31</c:f>
              <c:numCache>
                <c:formatCode>General</c:formatCode>
                <c:ptCount val="6"/>
                <c:pt idx="0" formatCode="0%">
                  <c:v>0.75688611056847033</c:v>
                </c:pt>
                <c:pt idx="3" formatCode="0%">
                  <c:v>7.7749560461027545E-2</c:v>
                </c:pt>
                <c:pt idx="4" formatCode="0%">
                  <c:v>6.231685876147685E-2</c:v>
                </c:pt>
                <c:pt idx="5" formatCode="0%">
                  <c:v>0.1030474702090252</c:v>
                </c:pt>
              </c:numCache>
            </c:numRef>
          </c:val>
          <c:extLst>
            <c:ext xmlns:c16="http://schemas.microsoft.com/office/drawing/2014/chart" uri="{C3380CC4-5D6E-409C-BE32-E72D297353CC}">
              <c16:uniqueId val="{0000000C-61F4-4768-AE73-7EFC7FC9003B}"/>
            </c:ext>
          </c:extLst>
        </c:ser>
        <c:dLbls>
          <c:showLegendKey val="0"/>
          <c:showVal val="0"/>
          <c:showCatName val="0"/>
          <c:showSerName val="0"/>
          <c:showPercent val="0"/>
          <c:showBubbleSize val="0"/>
          <c:showLeaderLines val="1"/>
        </c:dLbls>
        <c:firstSliceAng val="0"/>
        <c:holeSize val="35"/>
      </c:doughnutChart>
      <c:doughnutChart>
        <c:varyColors val="1"/>
        <c:ser>
          <c:idx val="1"/>
          <c:order val="1"/>
          <c:spPr>
            <a:ln w="6350">
              <a:solidFill>
                <a:schemeClr val="tx1"/>
              </a:solidFill>
            </a:ln>
          </c:spPr>
          <c:dPt>
            <c:idx val="0"/>
            <c:bubble3D val="0"/>
            <c:spPr>
              <a:solidFill>
                <a:schemeClr val="accent4">
                  <a:lumMod val="20000"/>
                  <a:lumOff val="80000"/>
                </a:schemeClr>
              </a:solidFill>
              <a:ln w="6350">
                <a:solidFill>
                  <a:schemeClr val="tx1"/>
                </a:solidFill>
              </a:ln>
              <a:effectLst/>
            </c:spPr>
            <c:extLst>
              <c:ext xmlns:c16="http://schemas.microsoft.com/office/drawing/2014/chart" uri="{C3380CC4-5D6E-409C-BE32-E72D297353CC}">
                <c16:uniqueId val="{0000000E-61F4-4768-AE73-7EFC7FC9003B}"/>
              </c:ext>
            </c:extLst>
          </c:dPt>
          <c:dPt>
            <c:idx val="1"/>
            <c:bubble3D val="0"/>
            <c:spPr>
              <a:solidFill>
                <a:schemeClr val="accent6">
                  <a:lumMod val="40000"/>
                  <a:lumOff val="60000"/>
                </a:schemeClr>
              </a:solidFill>
              <a:ln w="6350">
                <a:solidFill>
                  <a:schemeClr val="tx1"/>
                </a:solidFill>
              </a:ln>
              <a:effectLst/>
            </c:spPr>
            <c:extLst>
              <c:ext xmlns:c16="http://schemas.microsoft.com/office/drawing/2014/chart" uri="{C3380CC4-5D6E-409C-BE32-E72D297353CC}">
                <c16:uniqueId val="{00000010-61F4-4768-AE73-7EFC7FC9003B}"/>
              </c:ext>
            </c:extLst>
          </c:dPt>
          <c:dPt>
            <c:idx val="2"/>
            <c:bubble3D val="0"/>
            <c:spPr>
              <a:solidFill>
                <a:srgbClr val="FFCCCC"/>
              </a:solidFill>
              <a:ln w="6350">
                <a:solidFill>
                  <a:schemeClr val="tx1"/>
                </a:solidFill>
              </a:ln>
              <a:effectLst/>
            </c:spPr>
            <c:extLst>
              <c:ext xmlns:c16="http://schemas.microsoft.com/office/drawing/2014/chart" uri="{C3380CC4-5D6E-409C-BE32-E72D297353CC}">
                <c16:uniqueId val="{00000012-61F4-4768-AE73-7EFC7FC9003B}"/>
              </c:ext>
            </c:extLst>
          </c:dPt>
          <c:dPt>
            <c:idx val="3"/>
            <c:bubble3D val="0"/>
            <c:spPr>
              <a:noFill/>
              <a:ln w="6350">
                <a:noFill/>
              </a:ln>
              <a:effectLst/>
            </c:spPr>
            <c:extLst>
              <c:ext xmlns:c16="http://schemas.microsoft.com/office/drawing/2014/chart" uri="{C3380CC4-5D6E-409C-BE32-E72D297353CC}">
                <c16:uniqueId val="{00000014-61F4-4768-AE73-7EFC7FC9003B}"/>
              </c:ext>
            </c:extLst>
          </c:dPt>
          <c:dPt>
            <c:idx val="4"/>
            <c:bubble3D val="0"/>
            <c:spPr>
              <a:noFill/>
              <a:ln w="6350">
                <a:noFill/>
              </a:ln>
              <a:effectLst/>
            </c:spPr>
            <c:extLst>
              <c:ext xmlns:c16="http://schemas.microsoft.com/office/drawing/2014/chart" uri="{C3380CC4-5D6E-409C-BE32-E72D297353CC}">
                <c16:uniqueId val="{00000016-61F4-4768-AE73-7EFC7FC9003B}"/>
              </c:ext>
            </c:extLst>
          </c:dPt>
          <c:dPt>
            <c:idx val="5"/>
            <c:bubble3D val="0"/>
            <c:spPr>
              <a:noFill/>
              <a:ln w="6350">
                <a:noFill/>
              </a:ln>
              <a:effectLst/>
            </c:spPr>
            <c:extLst>
              <c:ext xmlns:c16="http://schemas.microsoft.com/office/drawing/2014/chart" uri="{C3380CC4-5D6E-409C-BE32-E72D297353CC}">
                <c16:uniqueId val="{00000018-61F4-4768-AE73-7EFC7FC9003B}"/>
              </c:ext>
            </c:extLst>
          </c:dPt>
          <c:dLbls>
            <c:dLbl>
              <c:idx val="0"/>
              <c:layout>
                <c:manualLayout>
                  <c:x val="1.9627085377821395E-2"/>
                  <c:y val="8.8235294117647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1F4-4768-AE73-7EFC7FC9003B}"/>
                </c:ext>
              </c:extLst>
            </c:dLbl>
            <c:dLbl>
              <c:idx val="1"/>
              <c:layout>
                <c:manualLayout>
                  <c:x val="0"/>
                  <c:y val="2.10084033613443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1F4-4768-AE73-7EFC7FC9003B}"/>
                </c:ext>
              </c:extLst>
            </c:dLbl>
            <c:dLbl>
              <c:idx val="2"/>
              <c:layout>
                <c:manualLayout>
                  <c:x val="-1.5701668302257114E-2"/>
                  <c:y val="2.521008403361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1F4-4768-AE73-7EFC7FC9003B}"/>
                </c:ext>
              </c:extLst>
            </c:dLbl>
            <c:dLbl>
              <c:idx val="3"/>
              <c:layout>
                <c:manualLayout>
                  <c:x val="0"/>
                  <c:y val="2.5210084033613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1F4-4768-AE73-7EFC7FC9003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Sheet1!$D$26:$D$31</c:f>
              <c:strCache>
                <c:ptCount val="6"/>
                <c:pt idx="0">
                  <c:v>天然ガス</c:v>
                </c:pt>
                <c:pt idx="1">
                  <c:v>石炭</c:v>
                </c:pt>
                <c:pt idx="2">
                  <c:v>石油</c:v>
                </c:pt>
                <c:pt idx="3">
                  <c:v>水力</c:v>
                </c:pt>
                <c:pt idx="4">
                  <c:v>原子力</c:v>
                </c:pt>
                <c:pt idx="5">
                  <c:v>太陽光、風力など</c:v>
                </c:pt>
              </c:strCache>
            </c:strRef>
          </c:cat>
          <c:val>
            <c:numRef>
              <c:f>Sheet1!$F$26:$F$31</c:f>
              <c:numCache>
                <c:formatCode>0%</c:formatCode>
                <c:ptCount val="6"/>
                <c:pt idx="0">
                  <c:v>0.37136159406134012</c:v>
                </c:pt>
                <c:pt idx="1">
                  <c:v>0.31910529400273491</c:v>
                </c:pt>
                <c:pt idx="2">
                  <c:v>6.6419222504395387E-2</c:v>
                </c:pt>
                <c:pt idx="3">
                  <c:v>7.7749560461027545E-2</c:v>
                </c:pt>
                <c:pt idx="4">
                  <c:v>6.231685876147685E-2</c:v>
                </c:pt>
                <c:pt idx="5">
                  <c:v>0.1030474702090252</c:v>
                </c:pt>
              </c:numCache>
            </c:numRef>
          </c:val>
          <c:extLst>
            <c:ext xmlns:c16="http://schemas.microsoft.com/office/drawing/2014/chart" uri="{C3380CC4-5D6E-409C-BE32-E72D297353CC}">
              <c16:uniqueId val="{00000019-61F4-4768-AE73-7EFC7FC9003B}"/>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0.6791</cdr:x>
      <cdr:y>0.41387</cdr:y>
    </cdr:from>
    <cdr:to>
      <cdr:x>0.92247</cdr:x>
      <cdr:y>0.5021</cdr:y>
    </cdr:to>
    <cdr:sp macro="" textlink="">
      <cdr:nvSpPr>
        <cdr:cNvPr id="4" name="テキスト ボックス 1">
          <a:extLst xmlns:a="http://schemas.openxmlformats.org/drawingml/2006/main">
            <a:ext uri="{FF2B5EF4-FFF2-40B4-BE49-F238E27FC236}">
              <a16:creationId xmlns:a16="http://schemas.microsoft.com/office/drawing/2014/main" id="{C4A84F20-AC49-44D4-80BA-D934FE57809C}"/>
            </a:ext>
          </a:extLst>
        </cdr:cNvPr>
        <cdr:cNvSpPr txBox="1"/>
      </cdr:nvSpPr>
      <cdr:spPr>
        <a:xfrm xmlns:a="http://schemas.openxmlformats.org/drawingml/2006/main">
          <a:off x="2197100" y="1250950"/>
          <a:ext cx="787400" cy="2667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800">
              <a:latin typeface="Meiryo UI" panose="020B0604030504040204" pitchFamily="50" charset="-128"/>
              <a:ea typeface="Meiryo UI" panose="020B0604030504040204" pitchFamily="50" charset="-128"/>
            </a:rPr>
            <a:t>天然ガス</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2949533" cy="497970"/>
          </a:xfrm>
          <a:prstGeom prst="rect">
            <a:avLst/>
          </a:prstGeom>
        </p:spPr>
        <p:txBody>
          <a:bodyPr vert="horz" lIns="88252" tIns="44126" rIns="88252" bIns="44126" rtlCol="0"/>
          <a:lstStyle>
            <a:lvl1pPr algn="l">
              <a:defRPr sz="1300"/>
            </a:lvl1pPr>
          </a:lstStyle>
          <a:p>
            <a:endParaRPr kumimoji="1" lang="ja-JP" altLang="en-US"/>
          </a:p>
        </p:txBody>
      </p:sp>
      <p:sp>
        <p:nvSpPr>
          <p:cNvPr id="3" name="日付プレースホルダー 2"/>
          <p:cNvSpPr>
            <a:spLocks noGrp="1"/>
          </p:cNvSpPr>
          <p:nvPr>
            <p:ph type="dt" idx="1"/>
          </p:nvPr>
        </p:nvSpPr>
        <p:spPr>
          <a:xfrm>
            <a:off x="3856151" y="3"/>
            <a:ext cx="2949532" cy="497970"/>
          </a:xfrm>
          <a:prstGeom prst="rect">
            <a:avLst/>
          </a:prstGeom>
        </p:spPr>
        <p:txBody>
          <a:bodyPr vert="horz" lIns="88252" tIns="44126" rIns="88252" bIns="44126" rtlCol="0"/>
          <a:lstStyle>
            <a:lvl1pPr algn="r">
              <a:defRPr sz="1300"/>
            </a:lvl1pPr>
          </a:lstStyle>
          <a:p>
            <a:fld id="{9B00256B-E05C-4169-A872-E48D34E397D9}" type="datetimeFigureOut">
              <a:rPr kumimoji="1" lang="ja-JP" altLang="en-US" smtClean="0"/>
              <a:t>2021/7/20</a:t>
            </a:fld>
            <a:endParaRPr kumimoji="1" lang="ja-JP" altLang="en-US"/>
          </a:p>
        </p:txBody>
      </p:sp>
      <p:sp>
        <p:nvSpPr>
          <p:cNvPr id="4" name="スライド イメージ プレースホルダー 3"/>
          <p:cNvSpPr>
            <a:spLocks noGrp="1" noRot="1" noChangeAspect="1"/>
          </p:cNvSpPr>
          <p:nvPr>
            <p:ph type="sldImg" idx="2"/>
          </p:nvPr>
        </p:nvSpPr>
        <p:spPr>
          <a:xfrm>
            <a:off x="2219325" y="1243013"/>
            <a:ext cx="2371725" cy="3354387"/>
          </a:xfrm>
          <a:prstGeom prst="rect">
            <a:avLst/>
          </a:prstGeom>
          <a:noFill/>
          <a:ln w="12700">
            <a:solidFill>
              <a:prstClr val="black"/>
            </a:solidFill>
          </a:ln>
        </p:spPr>
        <p:txBody>
          <a:bodyPr vert="horz" lIns="88252" tIns="44126" rIns="88252" bIns="44126" rtlCol="0" anchor="ctr"/>
          <a:lstStyle/>
          <a:p>
            <a:endParaRPr lang="ja-JP" altLang="en-US"/>
          </a:p>
        </p:txBody>
      </p:sp>
      <p:sp>
        <p:nvSpPr>
          <p:cNvPr id="5" name="ノート プレースホルダー 4"/>
          <p:cNvSpPr>
            <a:spLocks noGrp="1"/>
          </p:cNvSpPr>
          <p:nvPr>
            <p:ph type="body" sz="quarter" idx="3"/>
          </p:nvPr>
        </p:nvSpPr>
        <p:spPr>
          <a:xfrm>
            <a:off x="681480" y="4783899"/>
            <a:ext cx="5445760" cy="3912834"/>
          </a:xfrm>
          <a:prstGeom prst="rect">
            <a:avLst/>
          </a:prstGeom>
        </p:spPr>
        <p:txBody>
          <a:bodyPr vert="horz" lIns="88252" tIns="44126" rIns="88252" bIns="4412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1371"/>
            <a:ext cx="2949533" cy="497970"/>
          </a:xfrm>
          <a:prstGeom prst="rect">
            <a:avLst/>
          </a:prstGeom>
        </p:spPr>
        <p:txBody>
          <a:bodyPr vert="horz" lIns="88252" tIns="44126" rIns="88252" bIns="44126"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56151" y="9441371"/>
            <a:ext cx="2949532" cy="497970"/>
          </a:xfrm>
          <a:prstGeom prst="rect">
            <a:avLst/>
          </a:prstGeom>
        </p:spPr>
        <p:txBody>
          <a:bodyPr vert="horz" lIns="88252" tIns="44126" rIns="88252" bIns="44126" rtlCol="0" anchor="b"/>
          <a:lstStyle>
            <a:lvl1pPr algn="r">
              <a:defRPr sz="1300"/>
            </a:lvl1pPr>
          </a:lstStyle>
          <a:p>
            <a:fld id="{4B34CA72-DFCA-4078-8093-72E2F881DE2E}" type="slidenum">
              <a:rPr kumimoji="1" lang="ja-JP" altLang="en-US" smtClean="0"/>
              <a:t>‹#›</a:t>
            </a:fld>
            <a:endParaRPr kumimoji="1" lang="ja-JP" altLang="en-US"/>
          </a:p>
        </p:txBody>
      </p:sp>
    </p:spTree>
    <p:extLst>
      <p:ext uri="{BB962C8B-B14F-4D97-AF65-F5344CB8AC3E}">
        <p14:creationId xmlns:p14="http://schemas.microsoft.com/office/powerpoint/2010/main" val="38143513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7C06370-B05B-43BF-94D7-31E0EA4C9E85}" type="slidenum">
              <a:rPr kumimoji="1" lang="ja-JP" altLang="en-US" smtClean="0"/>
              <a:t>3</a:t>
            </a:fld>
            <a:endParaRPr kumimoji="1" lang="ja-JP" altLang="en-US"/>
          </a:p>
        </p:txBody>
      </p:sp>
    </p:spTree>
    <p:extLst>
      <p:ext uri="{BB962C8B-B14F-4D97-AF65-F5344CB8AC3E}">
        <p14:creationId xmlns:p14="http://schemas.microsoft.com/office/powerpoint/2010/main" val="77393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E03225D-2519-43DC-B15D-804B7A848650}" type="slidenum">
              <a:rPr kumimoji="1" lang="ja-JP" altLang="en-US" smtClean="0"/>
              <a:t>5</a:t>
            </a:fld>
            <a:endParaRPr kumimoji="1" lang="ja-JP" altLang="en-US"/>
          </a:p>
        </p:txBody>
      </p:sp>
    </p:spTree>
    <p:extLst>
      <p:ext uri="{BB962C8B-B14F-4D97-AF65-F5344CB8AC3E}">
        <p14:creationId xmlns:p14="http://schemas.microsoft.com/office/powerpoint/2010/main" val="3602237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4CA72-DFCA-4078-8093-72E2F881DE2E}" type="slidenum">
              <a:rPr kumimoji="1" lang="ja-JP" altLang="en-US" smtClean="0"/>
              <a:t>13</a:t>
            </a:fld>
            <a:endParaRPr kumimoji="1" lang="ja-JP" altLang="en-US"/>
          </a:p>
        </p:txBody>
      </p:sp>
    </p:spTree>
    <p:extLst>
      <p:ext uri="{BB962C8B-B14F-4D97-AF65-F5344CB8AC3E}">
        <p14:creationId xmlns:p14="http://schemas.microsoft.com/office/powerpoint/2010/main" val="2329287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94677D2-7CDB-4251-AC99-776C2983D995}" type="datetimeFigureOut">
              <a:rPr kumimoji="1" lang="ja-JP" altLang="en-US" smtClean="0"/>
              <a:t>2021/7/20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5AC456-A96B-474E-B26E-11E7BA16A5F1}" type="slidenum">
              <a:rPr kumimoji="1" lang="ja-JP" altLang="en-US" smtClean="0"/>
              <a:t>‹#›</a:t>
            </a:fld>
            <a:endParaRPr kumimoji="1" lang="ja-JP" altLang="en-US"/>
          </a:p>
        </p:txBody>
      </p:sp>
    </p:spTree>
    <p:extLst>
      <p:ext uri="{BB962C8B-B14F-4D97-AF65-F5344CB8AC3E}">
        <p14:creationId xmlns:p14="http://schemas.microsoft.com/office/powerpoint/2010/main" val="2679247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94677D2-7CDB-4251-AC99-776C2983D995}" type="datetimeFigureOut">
              <a:rPr kumimoji="1" lang="ja-JP" altLang="en-US" smtClean="0"/>
              <a:t>2021/7/20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5AC456-A96B-474E-B26E-11E7BA16A5F1}" type="slidenum">
              <a:rPr kumimoji="1" lang="ja-JP" altLang="en-US" smtClean="0"/>
              <a:t>‹#›</a:t>
            </a:fld>
            <a:endParaRPr kumimoji="1" lang="ja-JP" altLang="en-US"/>
          </a:p>
        </p:txBody>
      </p:sp>
    </p:spTree>
    <p:extLst>
      <p:ext uri="{BB962C8B-B14F-4D97-AF65-F5344CB8AC3E}">
        <p14:creationId xmlns:p14="http://schemas.microsoft.com/office/powerpoint/2010/main" val="1043961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94677D2-7CDB-4251-AC99-776C2983D995}" type="datetimeFigureOut">
              <a:rPr kumimoji="1" lang="ja-JP" altLang="en-US" smtClean="0"/>
              <a:t>2021/7/20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5AC456-A96B-474E-B26E-11E7BA16A5F1}" type="slidenum">
              <a:rPr kumimoji="1" lang="ja-JP" altLang="en-US" smtClean="0"/>
              <a:t>‹#›</a:t>
            </a:fld>
            <a:endParaRPr kumimoji="1" lang="ja-JP" altLang="en-US"/>
          </a:p>
        </p:txBody>
      </p:sp>
    </p:spTree>
    <p:extLst>
      <p:ext uri="{BB962C8B-B14F-4D97-AF65-F5344CB8AC3E}">
        <p14:creationId xmlns:p14="http://schemas.microsoft.com/office/powerpoint/2010/main" val="160063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94677D2-7CDB-4251-AC99-776C2983D995}" type="datetimeFigureOut">
              <a:rPr kumimoji="1" lang="ja-JP" altLang="en-US" smtClean="0"/>
              <a:t>2021/7/20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5AC456-A96B-474E-B26E-11E7BA16A5F1}" type="slidenum">
              <a:rPr kumimoji="1" lang="ja-JP" altLang="en-US" smtClean="0"/>
              <a:t>‹#›</a:t>
            </a:fld>
            <a:endParaRPr kumimoji="1" lang="ja-JP" altLang="en-US"/>
          </a:p>
        </p:txBody>
      </p:sp>
    </p:spTree>
    <p:extLst>
      <p:ext uri="{BB962C8B-B14F-4D97-AF65-F5344CB8AC3E}">
        <p14:creationId xmlns:p14="http://schemas.microsoft.com/office/powerpoint/2010/main" val="2801498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94677D2-7CDB-4251-AC99-776C2983D995}" type="datetimeFigureOut">
              <a:rPr kumimoji="1" lang="ja-JP" altLang="en-US" smtClean="0"/>
              <a:t>2021/7/20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5AC456-A96B-474E-B26E-11E7BA16A5F1}" type="slidenum">
              <a:rPr kumimoji="1" lang="ja-JP" altLang="en-US" smtClean="0"/>
              <a:t>‹#›</a:t>
            </a:fld>
            <a:endParaRPr kumimoji="1" lang="ja-JP" altLang="en-US"/>
          </a:p>
        </p:txBody>
      </p:sp>
    </p:spTree>
    <p:extLst>
      <p:ext uri="{BB962C8B-B14F-4D97-AF65-F5344CB8AC3E}">
        <p14:creationId xmlns:p14="http://schemas.microsoft.com/office/powerpoint/2010/main" val="113301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94677D2-7CDB-4251-AC99-776C2983D995}" type="datetimeFigureOut">
              <a:rPr kumimoji="1" lang="ja-JP" altLang="en-US" smtClean="0"/>
              <a:t>2021/7/20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A5AC456-A96B-474E-B26E-11E7BA16A5F1}" type="slidenum">
              <a:rPr kumimoji="1" lang="ja-JP" altLang="en-US" smtClean="0"/>
              <a:t>‹#›</a:t>
            </a:fld>
            <a:endParaRPr kumimoji="1" lang="ja-JP" altLang="en-US"/>
          </a:p>
        </p:txBody>
      </p:sp>
    </p:spTree>
    <p:extLst>
      <p:ext uri="{BB962C8B-B14F-4D97-AF65-F5344CB8AC3E}">
        <p14:creationId xmlns:p14="http://schemas.microsoft.com/office/powerpoint/2010/main" val="3704854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94677D2-7CDB-4251-AC99-776C2983D995}" type="datetimeFigureOut">
              <a:rPr kumimoji="1" lang="ja-JP" altLang="en-US" smtClean="0"/>
              <a:t>2021/7/20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A5AC456-A96B-474E-B26E-11E7BA16A5F1}" type="slidenum">
              <a:rPr kumimoji="1" lang="ja-JP" altLang="en-US" smtClean="0"/>
              <a:t>‹#›</a:t>
            </a:fld>
            <a:endParaRPr kumimoji="1" lang="ja-JP" altLang="en-US"/>
          </a:p>
        </p:txBody>
      </p:sp>
    </p:spTree>
    <p:extLst>
      <p:ext uri="{BB962C8B-B14F-4D97-AF65-F5344CB8AC3E}">
        <p14:creationId xmlns:p14="http://schemas.microsoft.com/office/powerpoint/2010/main" val="275179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94677D2-7CDB-4251-AC99-776C2983D995}" type="datetimeFigureOut">
              <a:rPr kumimoji="1" lang="ja-JP" altLang="en-US" smtClean="0"/>
              <a:t>2021/7/20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A5AC456-A96B-474E-B26E-11E7BA16A5F1}" type="slidenum">
              <a:rPr kumimoji="1" lang="ja-JP" altLang="en-US" smtClean="0"/>
              <a:t>‹#›</a:t>
            </a:fld>
            <a:endParaRPr kumimoji="1" lang="ja-JP" altLang="en-US"/>
          </a:p>
        </p:txBody>
      </p:sp>
    </p:spTree>
    <p:extLst>
      <p:ext uri="{BB962C8B-B14F-4D97-AF65-F5344CB8AC3E}">
        <p14:creationId xmlns:p14="http://schemas.microsoft.com/office/powerpoint/2010/main" val="2512874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4677D2-7CDB-4251-AC99-776C2983D995}" type="datetimeFigureOut">
              <a:rPr kumimoji="1" lang="ja-JP" altLang="en-US" smtClean="0"/>
              <a:t>2021/7/20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A5AC456-A96B-474E-B26E-11E7BA16A5F1}" type="slidenum">
              <a:rPr kumimoji="1" lang="ja-JP" altLang="en-US" smtClean="0"/>
              <a:t>‹#›</a:t>
            </a:fld>
            <a:endParaRPr kumimoji="1" lang="ja-JP" altLang="en-US"/>
          </a:p>
        </p:txBody>
      </p:sp>
    </p:spTree>
    <p:extLst>
      <p:ext uri="{BB962C8B-B14F-4D97-AF65-F5344CB8AC3E}">
        <p14:creationId xmlns:p14="http://schemas.microsoft.com/office/powerpoint/2010/main" val="697193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94677D2-7CDB-4251-AC99-776C2983D995}" type="datetimeFigureOut">
              <a:rPr kumimoji="1" lang="ja-JP" altLang="en-US" smtClean="0"/>
              <a:t>2021/7/20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A5AC456-A96B-474E-B26E-11E7BA16A5F1}" type="slidenum">
              <a:rPr kumimoji="1" lang="ja-JP" altLang="en-US" smtClean="0"/>
              <a:t>‹#›</a:t>
            </a:fld>
            <a:endParaRPr kumimoji="1" lang="ja-JP" altLang="en-US"/>
          </a:p>
        </p:txBody>
      </p:sp>
    </p:spTree>
    <p:extLst>
      <p:ext uri="{BB962C8B-B14F-4D97-AF65-F5344CB8AC3E}">
        <p14:creationId xmlns:p14="http://schemas.microsoft.com/office/powerpoint/2010/main" val="4185555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94677D2-7CDB-4251-AC99-776C2983D995}" type="datetimeFigureOut">
              <a:rPr kumimoji="1" lang="ja-JP" altLang="en-US" smtClean="0"/>
              <a:t>2021/7/20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A5AC456-A96B-474E-B26E-11E7BA16A5F1}" type="slidenum">
              <a:rPr kumimoji="1" lang="ja-JP" altLang="en-US" smtClean="0"/>
              <a:t>‹#›</a:t>
            </a:fld>
            <a:endParaRPr kumimoji="1" lang="ja-JP" altLang="en-US"/>
          </a:p>
        </p:txBody>
      </p:sp>
    </p:spTree>
    <p:extLst>
      <p:ext uri="{BB962C8B-B14F-4D97-AF65-F5344CB8AC3E}">
        <p14:creationId xmlns:p14="http://schemas.microsoft.com/office/powerpoint/2010/main" val="482690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494677D2-7CDB-4251-AC99-776C2983D995}" type="datetimeFigureOut">
              <a:rPr kumimoji="1" lang="ja-JP" altLang="en-US" smtClean="0"/>
              <a:t>2021/7/20</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EA5AC456-A96B-474E-B26E-11E7BA16A5F1}" type="slidenum">
              <a:rPr kumimoji="1" lang="ja-JP" altLang="en-US" smtClean="0"/>
              <a:t>‹#›</a:t>
            </a:fld>
            <a:endParaRPr kumimoji="1" lang="ja-JP" altLang="en-US"/>
          </a:p>
        </p:txBody>
      </p:sp>
    </p:spTree>
    <p:extLst>
      <p:ext uri="{BB962C8B-B14F-4D97-AF65-F5344CB8AC3E}">
        <p14:creationId xmlns:p14="http://schemas.microsoft.com/office/powerpoint/2010/main" val="3023227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2.png"/><Relationship Id="rId7" Type="http://schemas.openxmlformats.org/officeDocument/2006/relationships/image" Target="../media/image64.png"/><Relationship Id="rId12"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png"/><Relationship Id="rId15" Type="http://schemas.openxmlformats.org/officeDocument/2006/relationships/image" Target="../media/image83.sv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image" Target="../media/image82.png"/></Relationships>
</file>

<file path=ppt/slides/_rels/slide1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9.png"/><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4.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4.jpeg"/><Relationship Id="rId3" Type="http://schemas.openxmlformats.org/officeDocument/2006/relationships/image" Target="../media/image49.png"/><Relationship Id="rId7" Type="http://schemas.openxmlformats.org/officeDocument/2006/relationships/image" Target="../media/image99.jpeg"/><Relationship Id="rId12" Type="http://schemas.openxmlformats.org/officeDocument/2006/relationships/image" Target="../media/image103.jpeg"/><Relationship Id="rId17" Type="http://schemas.openxmlformats.org/officeDocument/2006/relationships/image" Target="../media/image109.svg"/><Relationship Id="rId2" Type="http://schemas.openxmlformats.org/officeDocument/2006/relationships/image" Target="../media/image12.png"/><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102.jpeg"/><Relationship Id="rId5" Type="http://schemas.openxmlformats.org/officeDocument/2006/relationships/image" Target="../media/image97.jpeg"/><Relationship Id="rId15" Type="http://schemas.openxmlformats.org/officeDocument/2006/relationships/image" Target="../media/image106.jpeg"/><Relationship Id="rId10" Type="http://schemas.openxmlformats.org/officeDocument/2006/relationships/image" Target="../media/image101.jpeg"/><Relationship Id="rId4" Type="http://schemas.openxmlformats.org/officeDocument/2006/relationships/image" Target="../media/image96.png"/><Relationship Id="rId9" Type="http://schemas.openxmlformats.org/officeDocument/2006/relationships/image" Target="../media/image100.jpeg"/><Relationship Id="rId14" Type="http://schemas.openxmlformats.org/officeDocument/2006/relationships/image" Target="../media/image105.jpeg"/></Relationships>
</file>

<file path=ppt/slides/_rels/slide1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8.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19.JPG"/><Relationship Id="rId2" Type="http://schemas.openxmlformats.org/officeDocument/2006/relationships/notesSlide" Target="../notesSlides/notesSlide3.xml"/><Relationship Id="rId16" Type="http://schemas.openxmlformats.org/officeDocument/2006/relationships/image" Target="../media/image118.jpg"/><Relationship Id="rId1" Type="http://schemas.openxmlformats.org/officeDocument/2006/relationships/slideLayout" Target="../slideLayouts/slideLayout1.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83.svg"/><Relationship Id="rId10" Type="http://schemas.openxmlformats.org/officeDocument/2006/relationships/image" Target="../media/image114.png"/><Relationship Id="rId4" Type="http://schemas.openxmlformats.org/officeDocument/2006/relationships/image" Target="../media/image9.png"/><Relationship Id="rId9" Type="http://schemas.openxmlformats.org/officeDocument/2006/relationships/image" Target="../media/image113.png"/><Relationship Id="rId1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image" Target="../media/image123.png"/><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 Id="rId9" Type="http://schemas.openxmlformats.org/officeDocument/2006/relationships/image" Target="../media/image130.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e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g"/><Relationship Id="rId4" Type="http://schemas.openxmlformats.org/officeDocument/2006/relationships/image" Target="../media/image9.png"/><Relationship Id="rId9"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image" Target="../media/image48.emf"/><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image" Target="../media/image47.png"/><Relationship Id="rId16"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image" Target="../media/image53.jpe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9.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389594" y="705682"/>
            <a:ext cx="6800162" cy="1476000"/>
          </a:xfrm>
          <a:prstGeom prst="rect">
            <a:avLst/>
          </a:prstGeom>
          <a:gradFill flip="none" rotWithShape="1">
            <a:gsLst>
              <a:gs pos="0">
                <a:schemeClr val="accent1">
                  <a:lumMod val="40000"/>
                  <a:lumOff val="60000"/>
                </a:schemeClr>
              </a:gs>
              <a:gs pos="0">
                <a:srgbClr val="D1F3FF"/>
              </a:gs>
              <a:gs pos="100000">
                <a:schemeClr val="accent1">
                  <a:lumMod val="40000"/>
                  <a:lumOff val="60000"/>
                </a:schemeClr>
              </a:gs>
              <a:gs pos="100000">
                <a:srgbClr val="D1F3FF"/>
              </a:gs>
            </a:gsLst>
            <a:path path="circle">
              <a:fillToRect l="50000" t="50000" r="50000" b="50000"/>
            </a:path>
            <a:tileRect/>
          </a:gradFill>
          <a:ln>
            <a:no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C:\Users\NishiumiN\AppData\Local\Microsoft\Windows\Temporary Internet Files\Content.Word\a4chirashi_png.png"/>
          <p:cNvPicPr/>
          <p:nvPr/>
        </p:nvPicPr>
        <p:blipFill>
          <a:blip r:embed="rId2" cstate="print">
            <a:extLst>
              <a:ext uri="{28A0092B-C50C-407E-A947-70E740481C1C}">
                <a14:useLocalDpi xmlns:a14="http://schemas.microsoft.com/office/drawing/2010/main"/>
              </a:ext>
            </a:extLst>
          </a:blip>
          <a:srcRect/>
          <a:stretch>
            <a:fillRect/>
          </a:stretch>
        </p:blipFill>
        <p:spPr bwMode="auto">
          <a:xfrm>
            <a:off x="296301" y="161131"/>
            <a:ext cx="1214120" cy="347980"/>
          </a:xfrm>
          <a:prstGeom prst="rect">
            <a:avLst/>
          </a:prstGeom>
          <a:noFill/>
          <a:ln>
            <a:noFill/>
          </a:ln>
        </p:spPr>
      </p:pic>
      <p:pic>
        <p:nvPicPr>
          <p:cNvPr id="18" name="図 17"/>
          <p:cNvPicPr/>
          <p:nvPr/>
        </p:nvPicPr>
        <p:blipFill>
          <a:blip r:embed="rId3" cstate="print">
            <a:extLst>
              <a:ext uri="{28A0092B-C50C-407E-A947-70E740481C1C}">
                <a14:useLocalDpi xmlns:a14="http://schemas.microsoft.com/office/drawing/2010/main"/>
              </a:ext>
            </a:extLst>
          </a:blip>
          <a:stretch>
            <a:fillRect/>
          </a:stretch>
        </p:blipFill>
        <p:spPr>
          <a:xfrm>
            <a:off x="4649406" y="8502499"/>
            <a:ext cx="683772" cy="846840"/>
          </a:xfrm>
          <a:prstGeom prst="rect">
            <a:avLst/>
          </a:prstGeom>
        </p:spPr>
      </p:pic>
      <p:grpSp>
        <p:nvGrpSpPr>
          <p:cNvPr id="19" name="グループ化 18"/>
          <p:cNvGrpSpPr/>
          <p:nvPr/>
        </p:nvGrpSpPr>
        <p:grpSpPr>
          <a:xfrm>
            <a:off x="3927595" y="9437545"/>
            <a:ext cx="3162953" cy="879721"/>
            <a:chOff x="4793673" y="9504217"/>
            <a:chExt cx="2348676" cy="725791"/>
          </a:xfrm>
        </p:grpSpPr>
        <p:sp>
          <p:nvSpPr>
            <p:cNvPr id="20" name="正方形/長方形 19"/>
            <p:cNvSpPr/>
            <p:nvPr/>
          </p:nvSpPr>
          <p:spPr>
            <a:xfrm>
              <a:off x="4793673" y="9504217"/>
              <a:ext cx="2348676" cy="72579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151915" y="9561243"/>
              <a:ext cx="670390" cy="228531"/>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年　　　　組</a:t>
              </a:r>
              <a:endParaRPr kumimoji="1" lang="en-US" altLang="ja-JP" sz="12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4840163" y="9866611"/>
              <a:ext cx="403758"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名前</a:t>
              </a:r>
            </a:p>
          </p:txBody>
        </p:sp>
      </p:grpSp>
      <p:grpSp>
        <p:nvGrpSpPr>
          <p:cNvPr id="23" name="グループ化 22"/>
          <p:cNvGrpSpPr/>
          <p:nvPr/>
        </p:nvGrpSpPr>
        <p:grpSpPr>
          <a:xfrm>
            <a:off x="5387151" y="8959481"/>
            <a:ext cx="1657350" cy="279368"/>
            <a:chOff x="3606496" y="10166085"/>
            <a:chExt cx="1657350" cy="279368"/>
          </a:xfrm>
        </p:grpSpPr>
        <p:sp>
          <p:nvSpPr>
            <p:cNvPr id="24" name="テキスト ボックス 2"/>
            <p:cNvSpPr txBox="1">
              <a:spLocks noChangeArrowheads="1"/>
            </p:cNvSpPr>
            <p:nvPr/>
          </p:nvSpPr>
          <p:spPr bwMode="auto">
            <a:xfrm>
              <a:off x="3606496" y="10230009"/>
              <a:ext cx="1657350" cy="215444"/>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800" kern="100" dirty="0">
                  <a:effectLst/>
                  <a:latin typeface="Meiryo UI" panose="020B0604030504040204" pitchFamily="50" charset="-128"/>
                  <a:ea typeface="Meiryo UI" panose="020B0604030504040204" pitchFamily="50" charset="-128"/>
                  <a:cs typeface="Meiryo UI" panose="020B0604030504040204" pitchFamily="50" charset="-128"/>
                </a:rPr>
                <a:t>大阪府広報</a:t>
              </a:r>
              <a:r>
                <a:rPr lang="en-US" sz="800" kern="100" dirty="0" err="1">
                  <a:effectLst/>
                  <a:latin typeface="Meiryo UI" panose="020B0604030504040204" pitchFamily="50" charset="-128"/>
                  <a:ea typeface="Meiryo UI" panose="020B0604030504040204" pitchFamily="50" charset="-128"/>
                  <a:cs typeface="Meiryo UI" panose="020B0604030504040204" pitchFamily="50" charset="-128"/>
                </a:rPr>
                <a:t>担当</a:t>
              </a:r>
              <a:r>
                <a:rPr lang="ja-JP" sz="800" kern="100" dirty="0">
                  <a:effectLst/>
                  <a:latin typeface="Meiryo UI" panose="020B0604030504040204" pitchFamily="50" charset="-128"/>
                  <a:ea typeface="Meiryo UI" panose="020B0604030504040204" pitchFamily="50" charset="-128"/>
                  <a:cs typeface="Meiryo UI" panose="020B0604030504040204" pitchFamily="50" charset="-128"/>
                </a:rPr>
                <a:t>副知事も</a:t>
              </a:r>
              <a:r>
                <a:rPr lang="ja-JP" sz="800" kern="100" dirty="0" err="1">
                  <a:effectLst/>
                  <a:latin typeface="Meiryo UI" panose="020B0604030504040204" pitchFamily="50" charset="-128"/>
                  <a:ea typeface="Meiryo UI" panose="020B0604030504040204" pitchFamily="50" charset="-128"/>
                  <a:cs typeface="Meiryo UI" panose="020B0604030504040204" pitchFamily="50" charset="-128"/>
                </a:rPr>
                <a:t>ずやん</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 name="テキスト ボックス 2"/>
            <p:cNvSpPr txBox="1">
              <a:spLocks noChangeArrowheads="1"/>
            </p:cNvSpPr>
            <p:nvPr/>
          </p:nvSpPr>
          <p:spPr bwMode="auto">
            <a:xfrm>
              <a:off x="3616095" y="10166085"/>
              <a:ext cx="1454047" cy="169277"/>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ja-JP" altLang="en-US" sz="500" kern="100" dirty="0">
                  <a:effectLst/>
                  <a:latin typeface="Meiryo UI" panose="020B0604030504040204" pitchFamily="50" charset="-128"/>
                  <a:ea typeface="Meiryo UI" panose="020B0604030504040204" pitchFamily="50" charset="-128"/>
                  <a:cs typeface="Times New Roman" panose="02020603050405020304" pitchFamily="18" charset="0"/>
                </a:rPr>
                <a:t>　　　　　　　こう ほうたんとう</a:t>
              </a:r>
              <a:endParaRPr lang="ja-JP" sz="5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26" name="正方形/長方形 25"/>
          <p:cNvSpPr/>
          <p:nvPr/>
        </p:nvSpPr>
        <p:spPr>
          <a:xfrm>
            <a:off x="508483" y="705682"/>
            <a:ext cx="6536018" cy="1477328"/>
          </a:xfrm>
          <a:prstGeom prst="rect">
            <a:avLst/>
          </a:prstGeom>
          <a:noFill/>
        </p:spPr>
        <p:txBody>
          <a:bodyPr wrap="square" lIns="91440" tIns="45720" rIns="91440" bIns="45720">
            <a:spAutoFit/>
          </a:bodyPr>
          <a:lstStyle/>
          <a:p>
            <a:pPr algn="ctr">
              <a:lnSpc>
                <a:spcPct val="150000"/>
              </a:lnSpc>
            </a:pPr>
            <a:r>
              <a:rPr lang="ja-JP" altLang="en-US" sz="2800" dirty="0">
                <a:ln w="9525">
                  <a:solidFill>
                    <a:srgbClr val="0070C0"/>
                  </a:solidFill>
                  <a:prstDash val="solid"/>
                </a:ln>
                <a:solidFill>
                  <a:schemeClr val="accent5">
                    <a:lumMod val="75000"/>
                  </a:schemeClr>
                </a:solidFill>
                <a:latin typeface="Meiryo UI" panose="020B0604030504040204" pitchFamily="50" charset="-128"/>
                <a:ea typeface="Meiryo UI" panose="020B0604030504040204" pitchFamily="50" charset="-128"/>
              </a:rPr>
              <a:t>考えよう！</a:t>
            </a:r>
            <a:endParaRPr lang="en-US" altLang="ja-JP" sz="2800" dirty="0">
              <a:ln w="9525">
                <a:solidFill>
                  <a:srgbClr val="0070C0"/>
                </a:solidFill>
                <a:prstDash val="solid"/>
              </a:ln>
              <a:solidFill>
                <a:schemeClr val="accent5">
                  <a:lumMod val="75000"/>
                </a:schemeClr>
              </a:solidFill>
              <a:latin typeface="Meiryo UI" panose="020B0604030504040204" pitchFamily="50" charset="-128"/>
              <a:ea typeface="Meiryo UI" panose="020B0604030504040204" pitchFamily="50" charset="-128"/>
            </a:endParaRPr>
          </a:p>
          <a:p>
            <a:pPr algn="ctr">
              <a:lnSpc>
                <a:spcPct val="150000"/>
              </a:lnSpc>
            </a:pPr>
            <a:r>
              <a:rPr lang="ja-JP" altLang="en-US" sz="3200" dirty="0">
                <a:ln w="9525">
                  <a:solidFill>
                    <a:srgbClr val="0070C0"/>
                  </a:solidFill>
                  <a:prstDash val="solid"/>
                </a:ln>
                <a:solidFill>
                  <a:schemeClr val="accent5">
                    <a:lumMod val="75000"/>
                  </a:schemeClr>
                </a:solidFill>
                <a:latin typeface="Meiryo UI" panose="020B0604030504040204" pitchFamily="50" charset="-128"/>
                <a:ea typeface="Meiryo UI" panose="020B0604030504040204" pitchFamily="50" charset="-128"/>
              </a:rPr>
              <a:t>わたしたちのくらしと環境・エネルギー</a:t>
            </a:r>
          </a:p>
        </p:txBody>
      </p:sp>
      <p:sp>
        <p:nvSpPr>
          <p:cNvPr id="3" name="テキスト ボックス 2"/>
          <p:cNvSpPr txBox="1"/>
          <p:nvPr/>
        </p:nvSpPr>
        <p:spPr>
          <a:xfrm>
            <a:off x="3975082" y="1405582"/>
            <a:ext cx="782078" cy="215444"/>
          </a:xfrm>
          <a:prstGeom prst="rect">
            <a:avLst/>
          </a:prstGeom>
          <a:noFill/>
        </p:spPr>
        <p:txBody>
          <a:bodyPr wrap="square" rtlCol="0" anchor="ctr" anchorCtr="0">
            <a:spAutoFit/>
          </a:bodyPr>
          <a:lstStyle/>
          <a:p>
            <a:pPr algn="dist"/>
            <a:r>
              <a:rPr kumimoji="1" lang="ja-JP" altLang="en-US" sz="800" dirty="0">
                <a:solidFill>
                  <a:schemeClr val="accent5">
                    <a:lumMod val="75000"/>
                  </a:schemeClr>
                </a:solidFill>
                <a:latin typeface="Meiryo UI" panose="020B0604030504040204" pitchFamily="50" charset="-128"/>
                <a:ea typeface="Meiryo UI" panose="020B0604030504040204" pitchFamily="50" charset="-128"/>
              </a:rPr>
              <a:t>かん　きょう</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41" y="8429632"/>
            <a:ext cx="3420000" cy="1923750"/>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533" y="2345804"/>
            <a:ext cx="3420000" cy="1923750"/>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9071" y="2356696"/>
            <a:ext cx="3420000" cy="1923750"/>
          </a:xfrm>
          <a:prstGeom prst="rect">
            <a:avLst/>
          </a:prstGeom>
        </p:spPr>
      </p:pic>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269" y="4366867"/>
            <a:ext cx="2232000" cy="3968000"/>
          </a:xfrm>
          <a:prstGeom prst="rect">
            <a:avLst/>
          </a:prstGeom>
        </p:spPr>
      </p:pic>
      <p:pic>
        <p:nvPicPr>
          <p:cNvPr id="8" name="図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0022" y="4366867"/>
            <a:ext cx="2232000" cy="3968000"/>
          </a:xfrm>
          <a:prstGeom prst="rect">
            <a:avLst/>
          </a:prstGeom>
        </p:spPr>
      </p:pic>
      <p:pic>
        <p:nvPicPr>
          <p:cNvPr id="9" name="図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6666" y="4366867"/>
            <a:ext cx="2232000" cy="3968000"/>
          </a:xfrm>
          <a:prstGeom prst="rect">
            <a:avLst/>
          </a:prstGeom>
        </p:spPr>
      </p:pic>
      <p:sp>
        <p:nvSpPr>
          <p:cNvPr id="27" name="テキスト ボックス 6"/>
          <p:cNvSpPr txBox="1"/>
          <p:nvPr/>
        </p:nvSpPr>
        <p:spPr>
          <a:xfrm>
            <a:off x="5863773" y="161131"/>
            <a:ext cx="1351342" cy="41110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2200"/>
              </a:lnSpc>
              <a:spcAft>
                <a:spcPts val="0"/>
              </a:spcAft>
            </a:pPr>
            <a:r>
              <a:rPr lang="ja-JP" altLang="en-US" sz="1200" kern="100" dirty="0" smtClean="0">
                <a:effectLst/>
                <a:latin typeface="游明朝" panose="02020400000000000000" pitchFamily="18" charset="-128"/>
                <a:ea typeface="ＭＳ ゴシック" panose="020B0609070205080204" pitchFamily="49" charset="-128"/>
                <a:cs typeface="Times New Roman" panose="02020603050405020304" pitchFamily="18" charset="0"/>
              </a:rPr>
              <a:t>参考</a:t>
            </a:r>
            <a:r>
              <a:rPr lang="ja-JP" sz="1200" kern="100" dirty="0" smtClean="0">
                <a:effectLst/>
                <a:latin typeface="游明朝" panose="02020400000000000000" pitchFamily="18" charset="-128"/>
                <a:ea typeface="ＭＳ ゴシック" panose="020B0609070205080204" pitchFamily="49" charset="-128"/>
                <a:cs typeface="Times New Roman" panose="02020603050405020304" pitchFamily="18" charset="0"/>
              </a:rPr>
              <a:t>資料</a:t>
            </a:r>
            <a:r>
              <a:rPr lang="ja-JP" altLang="en-US" sz="1200" kern="100" dirty="0">
                <a:latin typeface="游明朝" panose="02020400000000000000" pitchFamily="18" charset="-128"/>
                <a:ea typeface="ＭＳ ゴシック" panose="020B0609070205080204" pitchFamily="49" charset="-128"/>
                <a:cs typeface="Times New Roman" panose="02020603050405020304" pitchFamily="18" charset="0"/>
              </a:rPr>
              <a:t>１</a:t>
            </a:r>
            <a:r>
              <a:rPr lang="ja-JP" sz="1200" kern="100" dirty="0" smtClean="0">
                <a:effectLst/>
                <a:latin typeface="游明朝" panose="02020400000000000000" pitchFamily="18" charset="-128"/>
                <a:ea typeface="ＭＳ ゴシック" panose="020B0609070205080204" pitchFamily="49" charset="-128"/>
                <a:cs typeface="Times New Roman" panose="02020603050405020304" pitchFamily="18" charset="0"/>
              </a:rPr>
              <a:t>－２</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ts val="2200"/>
              </a:lnSpc>
              <a:spcAft>
                <a:spcPts val="0"/>
              </a:spcAft>
            </a:pPr>
            <a:r>
              <a:rPr lang="en-US" sz="12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3539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テキスト ボックス 118">
            <a:extLst>
              <a:ext uri="{FF2B5EF4-FFF2-40B4-BE49-F238E27FC236}">
                <a16:creationId xmlns:a16="http://schemas.microsoft.com/office/drawing/2014/main" id="{97D6D260-8932-4F92-BE31-2161AB025A33}"/>
              </a:ext>
            </a:extLst>
          </p:cNvPr>
          <p:cNvSpPr txBox="1"/>
          <p:nvPr/>
        </p:nvSpPr>
        <p:spPr>
          <a:xfrm>
            <a:off x="3625033" y="6620351"/>
            <a:ext cx="2728321" cy="521746"/>
          </a:xfrm>
          <a:prstGeom prst="rect">
            <a:avLst/>
          </a:prstGeom>
          <a:noFill/>
          <a:ln>
            <a:noFill/>
          </a:ln>
        </p:spPr>
        <p:txBody>
          <a:bodyPr wrap="square" rtlCol="0" anchor="t" anchorCtr="0">
            <a:spAutoFit/>
          </a:bodyPr>
          <a:lstStyle/>
          <a:p>
            <a:pPr>
              <a:lnSpc>
                <a:spcPct val="150000"/>
              </a:lnSpc>
            </a:pPr>
            <a:r>
              <a:rPr lang="ja-JP" altLang="en-US" sz="1000" dirty="0">
                <a:solidFill>
                  <a:schemeClr val="accent5">
                    <a:lumMod val="75000"/>
                  </a:schemeClr>
                </a:solidFill>
                <a:latin typeface="Meiryo UI" panose="020B0604030504040204" pitchFamily="50" charset="-128"/>
                <a:ea typeface="Meiryo UI" panose="020B0604030504040204" pitchFamily="50" charset="-128"/>
              </a:rPr>
              <a:t>電気をためておけば、地しんや台風などの災害時に</a:t>
            </a:r>
            <a:endParaRPr lang="en-US" altLang="ja-JP" sz="1000" dirty="0">
              <a:solidFill>
                <a:schemeClr val="accent5">
                  <a:lumMod val="75000"/>
                </a:schemeClr>
              </a:solidFill>
              <a:latin typeface="Meiryo UI" panose="020B0604030504040204" pitchFamily="50" charset="-128"/>
              <a:ea typeface="Meiryo UI" panose="020B0604030504040204" pitchFamily="50" charset="-128"/>
            </a:endParaRPr>
          </a:p>
          <a:p>
            <a:pPr>
              <a:lnSpc>
                <a:spcPct val="150000"/>
              </a:lnSpc>
            </a:pPr>
            <a:r>
              <a:rPr lang="ja-JP" altLang="en-US" sz="1000" dirty="0">
                <a:solidFill>
                  <a:schemeClr val="accent5">
                    <a:lumMod val="75000"/>
                  </a:schemeClr>
                </a:solidFill>
                <a:latin typeface="Meiryo UI" panose="020B0604030504040204" pitchFamily="50" charset="-128"/>
                <a:ea typeface="Meiryo UI" panose="020B0604030504040204" pitchFamily="50" charset="-128"/>
              </a:rPr>
              <a:t>停電が発生した時でも電気も使うことができます。</a:t>
            </a:r>
            <a:endParaRPr kumimoji="1" lang="ja-JP" altLang="en-US" sz="600" dirty="0">
              <a:solidFill>
                <a:schemeClr val="accent5">
                  <a:lumMod val="75000"/>
                </a:schemeClr>
              </a:solidFill>
              <a:latin typeface="Meiryo UI" panose="020B0604030504040204" pitchFamily="50" charset="-128"/>
              <a:ea typeface="Meiryo UI" panose="020B0604030504040204" pitchFamily="50" charset="-128"/>
            </a:endParaRPr>
          </a:p>
        </p:txBody>
      </p:sp>
      <p:pic>
        <p:nvPicPr>
          <p:cNvPr id="33" name="図 32">
            <a:extLst>
              <a:ext uri="{FF2B5EF4-FFF2-40B4-BE49-F238E27FC236}">
                <a16:creationId xmlns:a16="http://schemas.microsoft.com/office/drawing/2014/main" id="{EC109563-3B93-453F-8B67-B713237D87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1408" y="9389575"/>
            <a:ext cx="612000" cy="612000"/>
          </a:xfrm>
          <a:prstGeom prst="rect">
            <a:avLst/>
          </a:prstGeom>
        </p:spPr>
      </p:pic>
      <p:sp>
        <p:nvSpPr>
          <p:cNvPr id="77" name="角丸四角形 26">
            <a:extLst>
              <a:ext uri="{FF2B5EF4-FFF2-40B4-BE49-F238E27FC236}">
                <a16:creationId xmlns:a16="http://schemas.microsoft.com/office/drawing/2014/main" id="{6CF329A5-3DBE-41A3-A361-B1EBBEB0C1E6}"/>
              </a:ext>
            </a:extLst>
          </p:cNvPr>
          <p:cNvSpPr/>
          <p:nvPr/>
        </p:nvSpPr>
        <p:spPr>
          <a:xfrm>
            <a:off x="3194946" y="7547970"/>
            <a:ext cx="3606635" cy="2484000"/>
          </a:xfrm>
          <a:prstGeom prst="roundRect">
            <a:avLst>
              <a:gd name="adj" fmla="val 6256"/>
            </a:avLst>
          </a:prstGeom>
          <a:noFill/>
          <a:ln w="6350">
            <a:solidFill>
              <a:schemeClr val="accent5">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26">
            <a:extLst>
              <a:ext uri="{FF2B5EF4-FFF2-40B4-BE49-F238E27FC236}">
                <a16:creationId xmlns:a16="http://schemas.microsoft.com/office/drawing/2014/main" id="{066F716E-FBDD-415E-ADCA-7F846FE883C0}"/>
              </a:ext>
            </a:extLst>
          </p:cNvPr>
          <p:cNvSpPr/>
          <p:nvPr/>
        </p:nvSpPr>
        <p:spPr>
          <a:xfrm>
            <a:off x="778931" y="7547970"/>
            <a:ext cx="2323066" cy="2484000"/>
          </a:xfrm>
          <a:prstGeom prst="roundRect">
            <a:avLst>
              <a:gd name="adj" fmla="val 8224"/>
            </a:avLst>
          </a:prstGeom>
          <a:noFill/>
          <a:ln w="6350">
            <a:solidFill>
              <a:schemeClr val="accent5">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36">
            <a:extLst>
              <a:ext uri="{FF2B5EF4-FFF2-40B4-BE49-F238E27FC236}">
                <a16:creationId xmlns:a16="http://schemas.microsoft.com/office/drawing/2014/main" id="{676F800C-1EDD-464A-BD9F-058280659732}"/>
              </a:ext>
            </a:extLst>
          </p:cNvPr>
          <p:cNvSpPr/>
          <p:nvPr/>
        </p:nvSpPr>
        <p:spPr>
          <a:xfrm>
            <a:off x="737616" y="706099"/>
            <a:ext cx="6065520" cy="342000"/>
          </a:xfrm>
          <a:prstGeom prst="roundRect">
            <a:avLst>
              <a:gd name="adj" fmla="val 29936"/>
            </a:avLst>
          </a:prstGeom>
          <a:solidFill>
            <a:schemeClr val="accent4">
              <a:lumMod val="20000"/>
              <a:lumOff val="8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3F3C90FC-3532-4FB5-8313-0CA17F217DA1}"/>
              </a:ext>
            </a:extLst>
          </p:cNvPr>
          <p:cNvSpPr txBox="1"/>
          <p:nvPr/>
        </p:nvSpPr>
        <p:spPr>
          <a:xfrm>
            <a:off x="965251" y="741420"/>
            <a:ext cx="3286477" cy="307777"/>
          </a:xfrm>
          <a:prstGeom prst="rect">
            <a:avLst/>
          </a:prstGeom>
          <a:noFill/>
        </p:spPr>
        <p:txBody>
          <a:bodyPr wrap="none" rtlCol="0">
            <a:spAutoFit/>
          </a:bodyPr>
          <a:lstStyle/>
          <a:p>
            <a:r>
              <a:rPr kumimoji="1" lang="ja-JP" altLang="en-US" sz="1400" b="1" dirty="0">
                <a:solidFill>
                  <a:schemeClr val="accent2"/>
                </a:solidFill>
                <a:latin typeface="Meiryo UI" panose="020B0604030504040204" pitchFamily="50" charset="-128"/>
                <a:ea typeface="Meiryo UI" panose="020B0604030504040204" pitchFamily="50" charset="-128"/>
              </a:rPr>
              <a:t>その他の省エネとこれからのエネルギー利用</a:t>
            </a:r>
          </a:p>
        </p:txBody>
      </p:sp>
      <p:sp>
        <p:nvSpPr>
          <p:cNvPr id="36" name="テキスト ボックス 35">
            <a:extLst>
              <a:ext uri="{FF2B5EF4-FFF2-40B4-BE49-F238E27FC236}">
                <a16:creationId xmlns:a16="http://schemas.microsoft.com/office/drawing/2014/main" id="{309AD954-24B1-463E-BF96-BF07608D829E}"/>
              </a:ext>
            </a:extLst>
          </p:cNvPr>
          <p:cNvSpPr txBox="1"/>
          <p:nvPr/>
        </p:nvSpPr>
        <p:spPr>
          <a:xfrm>
            <a:off x="4788461" y="2801438"/>
            <a:ext cx="2111360" cy="281222"/>
          </a:xfrm>
          <a:prstGeom prst="rect">
            <a:avLst/>
          </a:prstGeom>
          <a:noFill/>
          <a:ln>
            <a:noFill/>
          </a:ln>
        </p:spPr>
        <p:txBody>
          <a:bodyPr wrap="square" tIns="36000" bIns="36000" rtlCol="0" anchor="t" anchorCtr="0">
            <a:spAutoFit/>
          </a:bodyPr>
          <a:lstStyle/>
          <a:p>
            <a:pPr>
              <a:lnSpc>
                <a:spcPct val="150000"/>
              </a:lnSpc>
            </a:pPr>
            <a:r>
              <a:rPr kumimoji="1" lang="ja-JP" altLang="en-US" sz="1050" b="1" u="sng" dirty="0">
                <a:solidFill>
                  <a:schemeClr val="accent2"/>
                </a:solidFill>
                <a:latin typeface="Meiryo UI" panose="020B0604030504040204" pitchFamily="50" charset="-128"/>
                <a:ea typeface="Meiryo UI" panose="020B0604030504040204" pitchFamily="50" charset="-128"/>
              </a:rPr>
              <a:t>断熱</a:t>
            </a:r>
            <a:endParaRPr kumimoji="1" lang="ja-JP" altLang="en-US" sz="1050" dirty="0">
              <a:solidFill>
                <a:schemeClr val="accent2"/>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23B54D44-AB75-4F18-9B4C-E4103D9A4A85}"/>
              </a:ext>
            </a:extLst>
          </p:cNvPr>
          <p:cNvSpPr txBox="1"/>
          <p:nvPr/>
        </p:nvSpPr>
        <p:spPr>
          <a:xfrm>
            <a:off x="4806623" y="2983088"/>
            <a:ext cx="1969035" cy="1675908"/>
          </a:xfrm>
          <a:prstGeom prst="rect">
            <a:avLst/>
          </a:prstGeom>
          <a:noFill/>
          <a:ln w="6350">
            <a:noFill/>
            <a:prstDash val="dash"/>
          </a:ln>
        </p:spPr>
        <p:txBody>
          <a:bodyPr wrap="square" rtlCol="0" anchor="t" anchorCtr="0">
            <a:spAutoFit/>
          </a:bodyPr>
          <a:lstStyle/>
          <a:p>
            <a:pPr>
              <a:lnSpc>
                <a:spcPct val="150000"/>
              </a:lnSpc>
            </a:pPr>
            <a:r>
              <a:rPr kumimoji="1" lang="ja-JP" altLang="en-US" sz="1000" dirty="0">
                <a:latin typeface="Meiryo UI" panose="020B0604030504040204" pitchFamily="50" charset="-128"/>
                <a:ea typeface="Meiryo UI" panose="020B0604030504040204" pitchFamily="50" charset="-128"/>
              </a:rPr>
              <a:t>かべ、ゆか、まどなどを通した家の中と外の熱の移動を少なくすること。</a:t>
            </a:r>
            <a:endParaRPr kumimoji="1" lang="en-US" altLang="ja-JP" sz="1000" dirty="0">
              <a:latin typeface="Meiryo UI" panose="020B0604030504040204" pitchFamily="50" charset="-128"/>
              <a:ea typeface="Meiryo UI" panose="020B0604030504040204" pitchFamily="50" charset="-128"/>
            </a:endParaRPr>
          </a:p>
          <a:p>
            <a:pPr>
              <a:lnSpc>
                <a:spcPct val="150000"/>
              </a:lnSpc>
            </a:pPr>
            <a:r>
              <a:rPr kumimoji="1" lang="ja-JP" altLang="en-US" sz="1000" dirty="0">
                <a:latin typeface="Meiryo UI" panose="020B0604030504040204" pitchFamily="50" charset="-128"/>
                <a:ea typeface="Meiryo UI" panose="020B0604030504040204" pitchFamily="50" charset="-128"/>
              </a:rPr>
              <a:t>断熱性能が高いと、夏は、外の熱が家の中に入らず、少ない冷房で室内がすずしく保たれます。冬は、家の中の熱が外ににげないので、少ない暖房で室内が暖かく保たれます。</a:t>
            </a:r>
            <a:endParaRPr kumimoji="1" lang="en-US" altLang="ja-JP" sz="1000" dirty="0">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C9AF3C04-AA15-4B98-BCCF-492F9BE11124}"/>
              </a:ext>
            </a:extLst>
          </p:cNvPr>
          <p:cNvSpPr txBox="1"/>
          <p:nvPr/>
        </p:nvSpPr>
        <p:spPr>
          <a:xfrm>
            <a:off x="807744" y="5246474"/>
            <a:ext cx="2330388" cy="521746"/>
          </a:xfrm>
          <a:prstGeom prst="rect">
            <a:avLst/>
          </a:prstGeom>
          <a:noFill/>
          <a:ln w="6350">
            <a:noFill/>
            <a:prstDash val="dash"/>
          </a:ln>
        </p:spPr>
        <p:txBody>
          <a:bodyPr wrap="square" rtlCol="0" anchor="t" anchorCtr="0">
            <a:spAutoFit/>
          </a:bodyPr>
          <a:lstStyle/>
          <a:p>
            <a:pPr>
              <a:lnSpc>
                <a:spcPct val="150000"/>
              </a:lnSpc>
            </a:pPr>
            <a:r>
              <a:rPr kumimoji="1" lang="ja-JP" altLang="en-US" sz="1000" dirty="0">
                <a:latin typeface="Meiryo UI" panose="020B0604030504040204" pitchFamily="50" charset="-128"/>
                <a:ea typeface="Meiryo UI" panose="020B0604030504040204" pitchFamily="50" charset="-128"/>
              </a:rPr>
              <a:t>太陽の光エネルギーを使って、</a:t>
            </a:r>
            <a:r>
              <a:rPr kumimoji="1" lang="en-US" altLang="ja-JP" sz="1000" dirty="0">
                <a:latin typeface="Meiryo UI" panose="020B0604030504040204" pitchFamily="50" charset="-128"/>
                <a:ea typeface="Meiryo UI" panose="020B0604030504040204" pitchFamily="50" charset="-128"/>
              </a:rPr>
              <a:t/>
            </a:r>
            <a:br>
              <a:rPr kumimoji="1" lang="en-US" altLang="ja-JP" sz="1000" dirty="0">
                <a:latin typeface="Meiryo UI" panose="020B0604030504040204" pitchFamily="50" charset="-128"/>
                <a:ea typeface="Meiryo UI" panose="020B0604030504040204" pitchFamily="50" charset="-128"/>
              </a:rPr>
            </a:br>
            <a:r>
              <a:rPr kumimoji="1" lang="ja-JP" altLang="en-US" sz="1000" dirty="0">
                <a:latin typeface="Meiryo UI" panose="020B0604030504040204" pitchFamily="50" charset="-128"/>
                <a:ea typeface="Meiryo UI" panose="020B0604030504040204" pitchFamily="50" charset="-128"/>
              </a:rPr>
              <a:t>電気を作るシステム。</a:t>
            </a:r>
            <a:endParaRPr kumimoji="1" lang="en-US" altLang="ja-JP" sz="1000" dirty="0">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3889DCBB-D7ED-4D9A-BC26-BBF4D4F3D679}"/>
              </a:ext>
            </a:extLst>
          </p:cNvPr>
          <p:cNvSpPr txBox="1"/>
          <p:nvPr/>
        </p:nvSpPr>
        <p:spPr>
          <a:xfrm>
            <a:off x="778931" y="4761320"/>
            <a:ext cx="1116512" cy="261610"/>
          </a:xfrm>
          <a:prstGeom prst="rect">
            <a:avLst/>
          </a:prstGeom>
          <a:solidFill>
            <a:srgbClr val="1B7ACA"/>
          </a:solidFill>
          <a:ln>
            <a:noFill/>
          </a:ln>
        </p:spPr>
        <p:txBody>
          <a:bodyPr wrap="square" rtlCol="0">
            <a:spAutoFit/>
          </a:bodyPr>
          <a:lstStyle/>
          <a:p>
            <a:pPr algn="ctr"/>
            <a:r>
              <a:rPr kumimoji="1" lang="ja-JP" altLang="en-US" sz="1100" b="1" dirty="0">
                <a:solidFill>
                  <a:schemeClr val="bg1">
                    <a:lumMod val="95000"/>
                  </a:schemeClr>
                </a:solidFill>
                <a:latin typeface="Meiryo UI" panose="020B0604030504040204" pitchFamily="50" charset="-128"/>
                <a:ea typeface="Meiryo UI" panose="020B0604030504040204" pitchFamily="50" charset="-128"/>
              </a:rPr>
              <a:t>家で発電する</a:t>
            </a:r>
          </a:p>
        </p:txBody>
      </p:sp>
      <p:sp>
        <p:nvSpPr>
          <p:cNvPr id="62" name="テキスト ボックス 61">
            <a:extLst>
              <a:ext uri="{FF2B5EF4-FFF2-40B4-BE49-F238E27FC236}">
                <a16:creationId xmlns:a16="http://schemas.microsoft.com/office/drawing/2014/main" id="{5F12C5FB-7385-41DB-998C-94AB5574E881}"/>
              </a:ext>
            </a:extLst>
          </p:cNvPr>
          <p:cNvSpPr txBox="1"/>
          <p:nvPr/>
        </p:nvSpPr>
        <p:spPr>
          <a:xfrm>
            <a:off x="3182504" y="4756041"/>
            <a:ext cx="993024" cy="261610"/>
          </a:xfrm>
          <a:prstGeom prst="rect">
            <a:avLst/>
          </a:prstGeom>
          <a:solidFill>
            <a:srgbClr val="1B7ACA"/>
          </a:solidFill>
          <a:ln>
            <a:noFill/>
          </a:ln>
        </p:spPr>
        <p:txBody>
          <a:bodyPr wrap="square" rtlCol="0">
            <a:spAutoFit/>
          </a:bodyPr>
          <a:lstStyle/>
          <a:p>
            <a:r>
              <a:rPr kumimoji="1" lang="ja-JP" altLang="en-US" sz="1100" b="1" dirty="0">
                <a:solidFill>
                  <a:schemeClr val="bg1">
                    <a:lumMod val="95000"/>
                  </a:schemeClr>
                </a:solidFill>
                <a:latin typeface="Meiryo UI" panose="020B0604030504040204" pitchFamily="50" charset="-128"/>
                <a:ea typeface="Meiryo UI" panose="020B0604030504040204" pitchFamily="50" charset="-128"/>
              </a:rPr>
              <a:t>電気をためる</a:t>
            </a:r>
          </a:p>
        </p:txBody>
      </p:sp>
      <p:sp>
        <p:nvSpPr>
          <p:cNvPr id="72" name="正方形/長方形 71">
            <a:extLst>
              <a:ext uri="{FF2B5EF4-FFF2-40B4-BE49-F238E27FC236}">
                <a16:creationId xmlns:a16="http://schemas.microsoft.com/office/drawing/2014/main" id="{70FCA5D5-2CEC-4041-B694-3E143FD0813C}"/>
              </a:ext>
            </a:extLst>
          </p:cNvPr>
          <p:cNvSpPr/>
          <p:nvPr/>
        </p:nvSpPr>
        <p:spPr>
          <a:xfrm>
            <a:off x="807115" y="5104405"/>
            <a:ext cx="173922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u="sng" dirty="0">
                <a:solidFill>
                  <a:srgbClr val="2F5597"/>
                </a:solidFill>
                <a:latin typeface="Meiryo UI" panose="020B0604030504040204" pitchFamily="50" charset="-128"/>
                <a:ea typeface="Meiryo UI" panose="020B0604030504040204" pitchFamily="50" charset="-128"/>
              </a:rPr>
              <a:t>家庭用太陽光発電</a:t>
            </a:r>
          </a:p>
        </p:txBody>
      </p:sp>
      <p:sp>
        <p:nvSpPr>
          <p:cNvPr id="73" name="正方形/長方形 72">
            <a:extLst>
              <a:ext uri="{FF2B5EF4-FFF2-40B4-BE49-F238E27FC236}">
                <a16:creationId xmlns:a16="http://schemas.microsoft.com/office/drawing/2014/main" id="{AB3259D3-8F74-4838-80F9-6AAFCDA77F09}"/>
              </a:ext>
            </a:extLst>
          </p:cNvPr>
          <p:cNvSpPr/>
          <p:nvPr/>
        </p:nvSpPr>
        <p:spPr>
          <a:xfrm>
            <a:off x="3144147" y="5067845"/>
            <a:ext cx="752537" cy="241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u="sng" dirty="0">
                <a:solidFill>
                  <a:srgbClr val="2F5597"/>
                </a:solidFill>
                <a:latin typeface="Meiryo UI" panose="020B0604030504040204" pitchFamily="50" charset="-128"/>
                <a:ea typeface="Meiryo UI" panose="020B0604030504040204" pitchFamily="50" charset="-128"/>
              </a:rPr>
              <a:t>ちく電池</a:t>
            </a:r>
          </a:p>
        </p:txBody>
      </p:sp>
      <p:sp>
        <p:nvSpPr>
          <p:cNvPr id="76" name="テキスト ボックス 75">
            <a:extLst>
              <a:ext uri="{FF2B5EF4-FFF2-40B4-BE49-F238E27FC236}">
                <a16:creationId xmlns:a16="http://schemas.microsoft.com/office/drawing/2014/main" id="{455A1E3B-5FC0-4D41-856F-72EDD1780F5B}"/>
              </a:ext>
            </a:extLst>
          </p:cNvPr>
          <p:cNvSpPr txBox="1"/>
          <p:nvPr/>
        </p:nvSpPr>
        <p:spPr>
          <a:xfrm>
            <a:off x="3220348" y="5236670"/>
            <a:ext cx="2977252" cy="521746"/>
          </a:xfrm>
          <a:prstGeom prst="rect">
            <a:avLst/>
          </a:prstGeom>
          <a:noFill/>
          <a:ln w="6350">
            <a:noFill/>
            <a:prstDash val="dash"/>
          </a:ln>
        </p:spPr>
        <p:txBody>
          <a:bodyPr wrap="square" rtlCol="0" anchor="t" anchorCtr="0">
            <a:spAutoFit/>
          </a:bodyPr>
          <a:lstStyle/>
          <a:p>
            <a:pPr>
              <a:lnSpc>
                <a:spcPct val="150000"/>
              </a:lnSpc>
            </a:pPr>
            <a:r>
              <a:rPr kumimoji="1" lang="ja-JP" altLang="en-US" sz="1000" dirty="0">
                <a:latin typeface="Meiryo UI" panose="020B0604030504040204" pitchFamily="50" charset="-128"/>
                <a:ea typeface="Meiryo UI" panose="020B0604030504040204" pitchFamily="50" charset="-128"/>
              </a:rPr>
              <a:t>くり返しじゅう電して使用できる電池。太陽光発電などで、必要以上に発電した時に電気をためることができます。</a:t>
            </a:r>
            <a:endParaRPr kumimoji="1" lang="en-US" altLang="ja-JP" sz="1000" dirty="0">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259C5355-BA02-4848-9B38-DBA89AA4AF75}"/>
              </a:ext>
            </a:extLst>
          </p:cNvPr>
          <p:cNvSpPr/>
          <p:nvPr/>
        </p:nvSpPr>
        <p:spPr>
          <a:xfrm>
            <a:off x="3183361" y="5052547"/>
            <a:ext cx="3632999" cy="2089922"/>
          </a:xfrm>
          <a:prstGeom prst="rect">
            <a:avLst/>
          </a:prstGeom>
          <a:noFill/>
          <a:ln w="6350">
            <a:solidFill>
              <a:schemeClr val="accent5">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BEEDE94D-E649-42B1-9217-3407CB7ECE82}"/>
              </a:ext>
            </a:extLst>
          </p:cNvPr>
          <p:cNvSpPr txBox="1"/>
          <p:nvPr/>
        </p:nvSpPr>
        <p:spPr>
          <a:xfrm>
            <a:off x="1227718" y="7268248"/>
            <a:ext cx="4066244" cy="241980"/>
          </a:xfrm>
          <a:prstGeom prst="rect">
            <a:avLst/>
          </a:prstGeom>
          <a:noFill/>
        </p:spPr>
        <p:txBody>
          <a:bodyPr wrap="square" tIns="36000" bIns="36000" rtlCol="0" anchor="ctr" anchorCtr="0">
            <a:spAutoFit/>
          </a:bodyPr>
          <a:lstStyle/>
          <a:p>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さらにこんなことも。</a:t>
            </a:r>
            <a:endParaRPr kumimoji="1" lang="en-US" altLang="ja-JP" sz="110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39DC7887-2EB1-4C0F-9249-D2216CFA249E}"/>
              </a:ext>
            </a:extLst>
          </p:cNvPr>
          <p:cNvSpPr txBox="1">
            <a:spLocks noChangeAspect="1"/>
          </p:cNvSpPr>
          <p:nvPr/>
        </p:nvSpPr>
        <p:spPr>
          <a:xfrm>
            <a:off x="743315" y="7108706"/>
            <a:ext cx="512842" cy="504000"/>
          </a:xfrm>
          <a:prstGeom prst="rect">
            <a:avLst/>
          </a:prstGeom>
          <a:noFill/>
        </p:spPr>
        <p:txBody>
          <a:bodyPr wrap="none" rtlCol="0" anchor="ctr" anchorCtr="0">
            <a:spAutoFit/>
          </a:bodyPr>
          <a:lstStyle/>
          <a:p>
            <a:r>
              <a:rPr kumimoji="1" lang="ja-JP" altLang="en-US" sz="3200" b="1" dirty="0">
                <a:solidFill>
                  <a:schemeClr val="accent5">
                    <a:lumMod val="75000"/>
                  </a:schemeClr>
                </a:solidFill>
                <a:latin typeface="Meiryo UI" panose="020B0604030504040204" pitchFamily="50" charset="-128"/>
                <a:ea typeface="Meiryo UI" panose="020B0604030504040204" pitchFamily="50" charset="-128"/>
              </a:rPr>
              <a:t>☞</a:t>
            </a:r>
          </a:p>
        </p:txBody>
      </p:sp>
      <p:pic>
        <p:nvPicPr>
          <p:cNvPr id="7" name="図 6" descr="図形&#10;&#10;自動的に生成された説明">
            <a:extLst>
              <a:ext uri="{FF2B5EF4-FFF2-40B4-BE49-F238E27FC236}">
                <a16:creationId xmlns:a16="http://schemas.microsoft.com/office/drawing/2014/main" id="{C8787E9A-CEA7-41C9-854F-651CC89BE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455" y="2742747"/>
            <a:ext cx="2058814" cy="1939860"/>
          </a:xfrm>
          <a:prstGeom prst="rect">
            <a:avLst/>
          </a:prstGeom>
        </p:spPr>
      </p:pic>
      <p:sp>
        <p:nvSpPr>
          <p:cNvPr id="97" name="テキスト ボックス 96">
            <a:extLst>
              <a:ext uri="{FF2B5EF4-FFF2-40B4-BE49-F238E27FC236}">
                <a16:creationId xmlns:a16="http://schemas.microsoft.com/office/drawing/2014/main" id="{0163360F-70C5-4935-8FB7-A8E47E4E9508}"/>
              </a:ext>
            </a:extLst>
          </p:cNvPr>
          <p:cNvSpPr txBox="1"/>
          <p:nvPr/>
        </p:nvSpPr>
        <p:spPr>
          <a:xfrm>
            <a:off x="800652" y="5934427"/>
            <a:ext cx="2293293" cy="1214243"/>
          </a:xfrm>
          <a:prstGeom prst="rect">
            <a:avLst/>
          </a:prstGeom>
          <a:noFill/>
          <a:ln w="6350">
            <a:noFill/>
            <a:prstDash val="dash"/>
          </a:ln>
        </p:spPr>
        <p:txBody>
          <a:bodyPr wrap="square" rtlCol="0" anchor="t" anchorCtr="0">
            <a:spAutoFit/>
          </a:bodyPr>
          <a:lstStyle/>
          <a:p>
            <a:pPr>
              <a:lnSpc>
                <a:spcPct val="150000"/>
              </a:lnSpc>
            </a:pPr>
            <a:r>
              <a:rPr lang="ja-JP" altLang="en-US" sz="1000" dirty="0">
                <a:latin typeface="Meiryo UI" panose="020B0604030504040204" pitchFamily="50" charset="-128"/>
                <a:ea typeface="Meiryo UI" panose="020B0604030504040204" pitchFamily="50" charset="-128"/>
              </a:rPr>
              <a:t>都市ガスや</a:t>
            </a:r>
            <a:r>
              <a:rPr lang="en-US" altLang="ja-JP" sz="1000" dirty="0">
                <a:latin typeface="Meiryo UI" panose="020B0604030504040204" pitchFamily="50" charset="-128"/>
                <a:ea typeface="Meiryo UI" panose="020B0604030504040204" pitchFamily="50" charset="-128"/>
              </a:rPr>
              <a:t>LP</a:t>
            </a:r>
            <a:r>
              <a:rPr lang="ja-JP" altLang="en-US" sz="1000" dirty="0">
                <a:latin typeface="Meiryo UI" panose="020B0604030504040204" pitchFamily="50" charset="-128"/>
                <a:ea typeface="Meiryo UI" panose="020B0604030504040204" pitchFamily="50" charset="-128"/>
              </a:rPr>
              <a:t>ガスなどから電気を作るシステム。電気を作るのと同時に</a:t>
            </a:r>
            <a:endParaRPr lang="en-US" altLang="ja-JP" sz="1000" dirty="0">
              <a:latin typeface="Meiryo UI" panose="020B0604030504040204" pitchFamily="50" charset="-128"/>
              <a:ea typeface="Meiryo UI" panose="020B0604030504040204" pitchFamily="50" charset="-128"/>
            </a:endParaRPr>
          </a:p>
          <a:p>
            <a:pPr>
              <a:lnSpc>
                <a:spcPct val="150000"/>
              </a:lnSpc>
            </a:pPr>
            <a:r>
              <a:rPr lang="ja-JP" altLang="en-US" sz="1000" dirty="0">
                <a:latin typeface="Meiryo UI" panose="020B0604030504040204" pitchFamily="50" charset="-128"/>
                <a:ea typeface="Meiryo UI" panose="020B0604030504040204" pitchFamily="50" charset="-128"/>
              </a:rPr>
              <a:t>お湯も作ることができるので、</a:t>
            </a:r>
            <a:r>
              <a:rPr lang="en-US" altLang="ja-JP" sz="1000" dirty="0">
                <a:latin typeface="Meiryo UI" panose="020B0604030504040204" pitchFamily="50" charset="-128"/>
                <a:ea typeface="Meiryo UI" panose="020B0604030504040204" pitchFamily="50" charset="-128"/>
              </a:rPr>
              <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エネルギーをむだなく使うこと</a:t>
            </a:r>
            <a:endParaRPr lang="en-US" altLang="ja-JP" sz="1000" dirty="0">
              <a:latin typeface="Meiryo UI" panose="020B0604030504040204" pitchFamily="50" charset="-128"/>
              <a:ea typeface="Meiryo UI" panose="020B0604030504040204" pitchFamily="50" charset="-128"/>
            </a:endParaRPr>
          </a:p>
          <a:p>
            <a:pPr>
              <a:lnSpc>
                <a:spcPct val="150000"/>
              </a:lnSpc>
            </a:pPr>
            <a:r>
              <a:rPr lang="ja-JP" altLang="en-US" sz="1000" dirty="0">
                <a:latin typeface="Meiryo UI" panose="020B0604030504040204" pitchFamily="50" charset="-128"/>
                <a:ea typeface="Meiryo UI" panose="020B0604030504040204" pitchFamily="50" charset="-128"/>
              </a:rPr>
              <a:t>ができます。</a:t>
            </a:r>
            <a:endParaRPr kumimoji="1" lang="en-US" altLang="ja-JP" sz="1000" dirty="0">
              <a:latin typeface="Meiryo UI" panose="020B0604030504040204" pitchFamily="50" charset="-128"/>
              <a:ea typeface="Meiryo UI" panose="020B0604030504040204" pitchFamily="50" charset="-128"/>
            </a:endParaRPr>
          </a:p>
        </p:txBody>
      </p:sp>
      <p:sp>
        <p:nvSpPr>
          <p:cNvPr id="67" name="正方形/長方形 66">
            <a:extLst>
              <a:ext uri="{FF2B5EF4-FFF2-40B4-BE49-F238E27FC236}">
                <a16:creationId xmlns:a16="http://schemas.microsoft.com/office/drawing/2014/main" id="{450B54C5-E5E0-437B-AEE9-52684581BF09}"/>
              </a:ext>
            </a:extLst>
          </p:cNvPr>
          <p:cNvSpPr/>
          <p:nvPr/>
        </p:nvSpPr>
        <p:spPr>
          <a:xfrm>
            <a:off x="784737" y="5742058"/>
            <a:ext cx="1792528"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18000" rtlCol="0" anchor="b" anchorCtr="0"/>
          <a:lstStyle/>
          <a:p>
            <a:r>
              <a:rPr kumimoji="1" lang="ja-JP" altLang="en-US" sz="1050" b="1" u="sng" dirty="0">
                <a:solidFill>
                  <a:srgbClr val="2F5597"/>
                </a:solidFill>
                <a:latin typeface="Meiryo UI" panose="020B0604030504040204" pitchFamily="50" charset="-128"/>
                <a:ea typeface="Meiryo UI" panose="020B0604030504040204" pitchFamily="50" charset="-128"/>
              </a:rPr>
              <a:t>家庭用燃料電池</a:t>
            </a:r>
            <a:r>
              <a:rPr kumimoji="1" lang="ja-JP" altLang="en-US" sz="800" dirty="0">
                <a:solidFill>
                  <a:srgbClr val="2F5597"/>
                </a:solidFill>
                <a:latin typeface="Meiryo UI" panose="020B0604030504040204" pitchFamily="50" charset="-128"/>
                <a:ea typeface="Meiryo UI" panose="020B0604030504040204" pitchFamily="50" charset="-128"/>
              </a:rPr>
              <a:t>（エネファーム）</a:t>
            </a:r>
            <a:endParaRPr kumimoji="1" lang="en-US" altLang="ja-JP" sz="1050" dirty="0">
              <a:solidFill>
                <a:srgbClr val="2F5597"/>
              </a:solidFill>
              <a:latin typeface="Meiryo UI" panose="020B0604030504040204" pitchFamily="50" charset="-128"/>
              <a:ea typeface="Meiryo UI" panose="020B0604030504040204" pitchFamily="50" charset="-128"/>
            </a:endParaRPr>
          </a:p>
        </p:txBody>
      </p:sp>
      <p:sp>
        <p:nvSpPr>
          <p:cNvPr id="109" name="テキスト ボックス 108">
            <a:extLst>
              <a:ext uri="{FF2B5EF4-FFF2-40B4-BE49-F238E27FC236}">
                <a16:creationId xmlns:a16="http://schemas.microsoft.com/office/drawing/2014/main" id="{E27EEE9C-2ADC-47CB-BED5-79E2524FDD03}"/>
              </a:ext>
            </a:extLst>
          </p:cNvPr>
          <p:cNvSpPr txBox="1"/>
          <p:nvPr/>
        </p:nvSpPr>
        <p:spPr>
          <a:xfrm>
            <a:off x="1187992" y="5692185"/>
            <a:ext cx="460382" cy="184666"/>
          </a:xfrm>
          <a:prstGeom prst="rect">
            <a:avLst/>
          </a:prstGeom>
          <a:noFill/>
        </p:spPr>
        <p:txBody>
          <a:bodyPr wrap="none" rtlCol="0">
            <a:spAutoFit/>
          </a:bodyPr>
          <a:lstStyle/>
          <a:p>
            <a:pPr algn="ctr"/>
            <a:r>
              <a:rPr kumimoji="1" lang="ja-JP" altLang="en-US" sz="600" dirty="0">
                <a:solidFill>
                  <a:srgbClr val="2F5597"/>
                </a:solidFill>
                <a:latin typeface="Meiryo UI" panose="020B0604030504040204" pitchFamily="50" charset="-128"/>
                <a:ea typeface="Meiryo UI" panose="020B0604030504040204" pitchFamily="50" charset="-128"/>
              </a:rPr>
              <a:t>ねんりょう</a:t>
            </a:r>
          </a:p>
        </p:txBody>
      </p:sp>
      <p:sp>
        <p:nvSpPr>
          <p:cNvPr id="132" name="正方形/長方形 131">
            <a:extLst>
              <a:ext uri="{FF2B5EF4-FFF2-40B4-BE49-F238E27FC236}">
                <a16:creationId xmlns:a16="http://schemas.microsoft.com/office/drawing/2014/main" id="{80F22F82-C995-4D59-9F0F-3D19C4DD2648}"/>
              </a:ext>
            </a:extLst>
          </p:cNvPr>
          <p:cNvSpPr/>
          <p:nvPr/>
        </p:nvSpPr>
        <p:spPr>
          <a:xfrm>
            <a:off x="4788461" y="2757960"/>
            <a:ext cx="2010638" cy="1971502"/>
          </a:xfrm>
          <a:prstGeom prst="rect">
            <a:avLst/>
          </a:prstGeom>
          <a:noFill/>
          <a:ln w="63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F948224F-F3FF-4C27-9364-17D3AA86D588}"/>
              </a:ext>
            </a:extLst>
          </p:cNvPr>
          <p:cNvSpPr/>
          <p:nvPr/>
        </p:nvSpPr>
        <p:spPr>
          <a:xfrm>
            <a:off x="778930" y="5052547"/>
            <a:ext cx="2328231" cy="2089923"/>
          </a:xfrm>
          <a:prstGeom prst="rect">
            <a:avLst/>
          </a:prstGeom>
          <a:noFill/>
          <a:ln w="6350">
            <a:solidFill>
              <a:schemeClr val="accent5">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8" name="図 157">
            <a:extLst>
              <a:ext uri="{FF2B5EF4-FFF2-40B4-BE49-F238E27FC236}">
                <a16:creationId xmlns:a16="http://schemas.microsoft.com/office/drawing/2014/main" id="{76F2C46C-ED71-4F5B-A0C5-AA96ACF49B00}"/>
              </a:ext>
            </a:extLst>
          </p:cNvPr>
          <p:cNvPicPr>
            <a:picLocks noChangeAspect="1"/>
          </p:cNvPicPr>
          <p:nvPr/>
        </p:nvPicPr>
        <p:blipFill>
          <a:blip r:embed="rId4"/>
          <a:stretch>
            <a:fillRect/>
          </a:stretch>
        </p:blipFill>
        <p:spPr>
          <a:xfrm>
            <a:off x="351553" y="10021098"/>
            <a:ext cx="396274" cy="347502"/>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9010" y="8872242"/>
            <a:ext cx="1138961" cy="830406"/>
          </a:xfrm>
          <a:prstGeom prst="rect">
            <a:avLst/>
          </a:prstGeom>
        </p:spPr>
      </p:pic>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3036" y="5670502"/>
            <a:ext cx="987699" cy="987699"/>
          </a:xfrm>
          <a:prstGeom prst="rect">
            <a:avLst/>
          </a:prstGeom>
        </p:spPr>
      </p:pic>
      <p:sp>
        <p:nvSpPr>
          <p:cNvPr id="115" name="正方形/長方形 114">
            <a:extLst>
              <a:ext uri="{FF2B5EF4-FFF2-40B4-BE49-F238E27FC236}">
                <a16:creationId xmlns:a16="http://schemas.microsoft.com/office/drawing/2014/main" id="{AB3259D3-8F74-4838-80F9-6AAFCDA77F09}"/>
              </a:ext>
            </a:extLst>
          </p:cNvPr>
          <p:cNvSpPr/>
          <p:nvPr/>
        </p:nvSpPr>
        <p:spPr>
          <a:xfrm>
            <a:off x="3182247" y="5743247"/>
            <a:ext cx="943042" cy="241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u="sng" dirty="0">
                <a:solidFill>
                  <a:srgbClr val="2F5597"/>
                </a:solidFill>
                <a:latin typeface="Meiryo UI" panose="020B0604030504040204" pitchFamily="50" charset="-128"/>
                <a:ea typeface="Meiryo UI" panose="020B0604030504040204" pitchFamily="50" charset="-128"/>
              </a:rPr>
              <a:t>電気自動車</a:t>
            </a:r>
          </a:p>
        </p:txBody>
      </p:sp>
      <p:grpSp>
        <p:nvGrpSpPr>
          <p:cNvPr id="11" name="グループ化 10"/>
          <p:cNvGrpSpPr/>
          <p:nvPr/>
        </p:nvGrpSpPr>
        <p:grpSpPr>
          <a:xfrm>
            <a:off x="3905849" y="7558071"/>
            <a:ext cx="2579839" cy="307985"/>
            <a:chOff x="3905849" y="7558071"/>
            <a:chExt cx="2579839" cy="307985"/>
          </a:xfrm>
        </p:grpSpPr>
        <p:sp>
          <p:nvSpPr>
            <p:cNvPr id="71" name="テキスト ボックス 70">
              <a:extLst>
                <a:ext uri="{FF2B5EF4-FFF2-40B4-BE49-F238E27FC236}">
                  <a16:creationId xmlns:a16="http://schemas.microsoft.com/office/drawing/2014/main" id="{1F502F0C-8525-4ED2-AEDE-541F6CCA5265}"/>
                </a:ext>
              </a:extLst>
            </p:cNvPr>
            <p:cNvSpPr txBox="1"/>
            <p:nvPr/>
          </p:nvSpPr>
          <p:spPr>
            <a:xfrm>
              <a:off x="3905849" y="7595419"/>
              <a:ext cx="2579839" cy="270637"/>
            </a:xfrm>
            <a:prstGeom prst="rect">
              <a:avLst/>
            </a:prstGeom>
            <a:noFill/>
          </p:spPr>
          <p:txBody>
            <a:bodyPr wrap="square" tIns="72000" bIns="36000" rtlCol="0" anchor="b" anchorCtr="0">
              <a:spAutoFit/>
            </a:bodyPr>
            <a:lstStyle/>
            <a:p>
              <a:r>
                <a:rPr kumimoji="1" lang="en-US" altLang="ja-JP" sz="1050" b="1" dirty="0">
                  <a:solidFill>
                    <a:schemeClr val="accent5">
                      <a:lumMod val="75000"/>
                    </a:schemeClr>
                  </a:solidFill>
                  <a:latin typeface="Meiryo UI" panose="020B0604030504040204" pitchFamily="50" charset="-128"/>
                  <a:ea typeface="Meiryo UI" panose="020B0604030504040204" pitchFamily="50" charset="-128"/>
                </a:rPr>
                <a:t>ZEH</a:t>
              </a:r>
              <a:r>
                <a:rPr kumimoji="1" lang="ja-JP" altLang="en-US" sz="1050" b="1" dirty="0">
                  <a:solidFill>
                    <a:schemeClr val="accent5">
                      <a:lumMod val="75000"/>
                    </a:schemeClr>
                  </a:solidFill>
                  <a:latin typeface="Meiryo UI" panose="020B0604030504040204" pitchFamily="50" charset="-128"/>
                  <a:ea typeface="Meiryo UI" panose="020B0604030504040204" pitchFamily="50" charset="-128"/>
                </a:rPr>
                <a:t>（ネット・ゼロ・エネルギー・ハウス）</a:t>
              </a:r>
              <a:endParaRPr kumimoji="1" lang="en-US" altLang="ja-JP" sz="105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FA6AE145-685D-4A42-8D29-9FDC0DD5A213}"/>
                </a:ext>
              </a:extLst>
            </p:cNvPr>
            <p:cNvSpPr txBox="1"/>
            <p:nvPr/>
          </p:nvSpPr>
          <p:spPr>
            <a:xfrm>
              <a:off x="3920733" y="7558071"/>
              <a:ext cx="434102" cy="184666"/>
            </a:xfrm>
            <a:prstGeom prst="rect">
              <a:avLst/>
            </a:prstGeom>
            <a:noFill/>
          </p:spPr>
          <p:txBody>
            <a:bodyPr wrap="square" rtlCol="0">
              <a:spAutoFit/>
            </a:bodyPr>
            <a:lstStyle/>
            <a:p>
              <a:pPr algn="dist"/>
              <a:r>
                <a:rPr kumimoji="1" lang="ja-JP" altLang="en-US" sz="600" dirty="0">
                  <a:solidFill>
                    <a:srgbClr val="2F5597"/>
                  </a:solidFill>
                  <a:latin typeface="Meiryo UI" panose="020B0604030504040204" pitchFamily="50" charset="-128"/>
                  <a:ea typeface="Meiryo UI" panose="020B0604030504040204" pitchFamily="50" charset="-128"/>
                </a:rPr>
                <a:t>ゼッチ</a:t>
              </a:r>
            </a:p>
          </p:txBody>
        </p:sp>
      </p:grpSp>
      <p:sp>
        <p:nvSpPr>
          <p:cNvPr id="29" name="テキスト ボックス 28">
            <a:extLst>
              <a:ext uri="{FF2B5EF4-FFF2-40B4-BE49-F238E27FC236}">
                <a16:creationId xmlns:a16="http://schemas.microsoft.com/office/drawing/2014/main" id="{4ADE5C30-65B6-448B-B1D6-ED271B367509}"/>
              </a:ext>
            </a:extLst>
          </p:cNvPr>
          <p:cNvSpPr txBox="1"/>
          <p:nvPr/>
        </p:nvSpPr>
        <p:spPr>
          <a:xfrm>
            <a:off x="4077169" y="9456171"/>
            <a:ext cx="636713" cy="230832"/>
          </a:xfrm>
          <a:prstGeom prst="rect">
            <a:avLst/>
          </a:prstGeom>
          <a:noFill/>
        </p:spPr>
        <p:txBody>
          <a:bodyPr wrap="none" rtlCol="0" anchor="ctr" anchorCtr="0">
            <a:spAutoFit/>
          </a:bodyPr>
          <a:lstStyle/>
          <a:p>
            <a:pPr algn="ctr"/>
            <a:r>
              <a:rPr kumimoji="1" lang="ja-JP" altLang="en-US" sz="900" dirty="0">
                <a:solidFill>
                  <a:schemeClr val="accent5">
                    <a:lumMod val="75000"/>
                  </a:schemeClr>
                </a:solidFill>
                <a:latin typeface="Meiryo UI" panose="020B0604030504040204" pitchFamily="50" charset="-128"/>
                <a:ea typeface="Meiryo UI" panose="020B0604030504040204" pitchFamily="50" charset="-128"/>
              </a:rPr>
              <a:t>夏すずしく</a:t>
            </a:r>
          </a:p>
        </p:txBody>
      </p:sp>
      <p:sp>
        <p:nvSpPr>
          <p:cNvPr id="95" name="テキスト ボックス 94">
            <a:extLst>
              <a:ext uri="{FF2B5EF4-FFF2-40B4-BE49-F238E27FC236}">
                <a16:creationId xmlns:a16="http://schemas.microsoft.com/office/drawing/2014/main" id="{AA312E58-0033-4381-94BE-E0B345D861E4}"/>
              </a:ext>
            </a:extLst>
          </p:cNvPr>
          <p:cNvSpPr txBox="1"/>
          <p:nvPr/>
        </p:nvSpPr>
        <p:spPr>
          <a:xfrm>
            <a:off x="3176666" y="9457891"/>
            <a:ext cx="567784" cy="230832"/>
          </a:xfrm>
          <a:prstGeom prst="rect">
            <a:avLst/>
          </a:prstGeom>
          <a:noFill/>
        </p:spPr>
        <p:txBody>
          <a:bodyPr wrap="none" rtlCol="0" anchor="ctr" anchorCtr="0">
            <a:spAutoFit/>
          </a:bodyPr>
          <a:lstStyle/>
          <a:p>
            <a:pPr algn="ctr"/>
            <a:r>
              <a:rPr kumimoji="1" lang="ja-JP" altLang="en-US" sz="900" dirty="0">
                <a:solidFill>
                  <a:schemeClr val="accent2"/>
                </a:solidFill>
                <a:latin typeface="Meiryo UI" panose="020B0604030504040204" pitchFamily="50" charset="-128"/>
                <a:ea typeface="Meiryo UI" panose="020B0604030504040204" pitchFamily="50" charset="-128"/>
              </a:rPr>
              <a:t>冬暖かく</a:t>
            </a:r>
          </a:p>
        </p:txBody>
      </p:sp>
      <p:sp>
        <p:nvSpPr>
          <p:cNvPr id="31" name="テキスト ボックス 30">
            <a:extLst>
              <a:ext uri="{FF2B5EF4-FFF2-40B4-BE49-F238E27FC236}">
                <a16:creationId xmlns:a16="http://schemas.microsoft.com/office/drawing/2014/main" id="{B29AE525-53C5-495E-8682-71FA2040E689}"/>
              </a:ext>
            </a:extLst>
          </p:cNvPr>
          <p:cNvSpPr txBox="1"/>
          <p:nvPr/>
        </p:nvSpPr>
        <p:spPr>
          <a:xfrm>
            <a:off x="3297525" y="9690172"/>
            <a:ext cx="1245854" cy="246221"/>
          </a:xfrm>
          <a:prstGeom prst="rect">
            <a:avLst/>
          </a:prstGeom>
          <a:noFill/>
        </p:spPr>
        <p:txBody>
          <a:bodyPr wrap="none" rtlCol="0" anchor="ctr" anchorCtr="0">
            <a:spAutoFit/>
          </a:bodyPr>
          <a:lstStyle/>
          <a:p>
            <a:r>
              <a:rPr kumimoji="1" lang="ja-JP" altLang="en-US" sz="1000" b="1" dirty="0">
                <a:solidFill>
                  <a:srgbClr val="FF0000"/>
                </a:solidFill>
                <a:latin typeface="Meiryo UI" panose="020B0604030504040204" pitchFamily="50" charset="-128"/>
                <a:ea typeface="Meiryo UI" panose="020B0604030504040204" pitchFamily="50" charset="-128"/>
              </a:rPr>
              <a:t>まほうびん</a:t>
            </a:r>
            <a:r>
              <a:rPr kumimoji="1" lang="ja-JP" altLang="en-US" sz="1000" dirty="0">
                <a:latin typeface="Meiryo UI" panose="020B0604030504040204" pitchFamily="50" charset="-128"/>
                <a:ea typeface="Meiryo UI" panose="020B0604030504040204" pitchFamily="50" charset="-128"/>
              </a:rPr>
              <a:t>のような家</a:t>
            </a:r>
          </a:p>
        </p:txBody>
      </p:sp>
      <p:grpSp>
        <p:nvGrpSpPr>
          <p:cNvPr id="48" name="グループ化 47">
            <a:extLst>
              <a:ext uri="{FF2B5EF4-FFF2-40B4-BE49-F238E27FC236}">
                <a16:creationId xmlns:a16="http://schemas.microsoft.com/office/drawing/2014/main" id="{C8056364-7975-4C3A-8944-C5B19FF94332}"/>
              </a:ext>
            </a:extLst>
          </p:cNvPr>
          <p:cNvGrpSpPr/>
          <p:nvPr/>
        </p:nvGrpSpPr>
        <p:grpSpPr>
          <a:xfrm>
            <a:off x="4680119" y="8845146"/>
            <a:ext cx="721592" cy="341897"/>
            <a:chOff x="3285161" y="8680151"/>
            <a:chExt cx="623984" cy="287697"/>
          </a:xfrm>
        </p:grpSpPr>
        <p:pic>
          <p:nvPicPr>
            <p:cNvPr id="101" name="図 100">
              <a:extLst>
                <a:ext uri="{FF2B5EF4-FFF2-40B4-BE49-F238E27FC236}">
                  <a16:creationId xmlns:a16="http://schemas.microsoft.com/office/drawing/2014/main" id="{5608C76E-5982-4DA4-AA0F-737431C2C774}"/>
                </a:ext>
              </a:extLst>
            </p:cNvPr>
            <p:cNvPicPr>
              <a:picLocks noChangeAspect="1"/>
            </p:cNvPicPr>
            <p:nvPr/>
          </p:nvPicPr>
          <p:blipFill>
            <a:blip r:embed="rId7"/>
            <a:stretch>
              <a:fillRect/>
            </a:stretch>
          </p:blipFill>
          <p:spPr>
            <a:xfrm>
              <a:off x="3285161" y="8680151"/>
              <a:ext cx="612250" cy="287697"/>
            </a:xfrm>
            <a:prstGeom prst="rect">
              <a:avLst/>
            </a:prstGeom>
          </p:spPr>
        </p:pic>
        <p:sp>
          <p:nvSpPr>
            <p:cNvPr id="44" name="テキスト ボックス 43">
              <a:extLst>
                <a:ext uri="{FF2B5EF4-FFF2-40B4-BE49-F238E27FC236}">
                  <a16:creationId xmlns:a16="http://schemas.microsoft.com/office/drawing/2014/main" id="{061CD051-DD1D-4E50-A4AD-5C1FD900E30E}"/>
                </a:ext>
              </a:extLst>
            </p:cNvPr>
            <p:cNvSpPr txBox="1"/>
            <p:nvPr/>
          </p:nvSpPr>
          <p:spPr>
            <a:xfrm>
              <a:off x="3355541" y="8706083"/>
              <a:ext cx="553604" cy="226591"/>
            </a:xfrm>
            <a:prstGeom prst="rect">
              <a:avLst/>
            </a:prstGeom>
            <a:noFill/>
          </p:spPr>
          <p:txBody>
            <a:bodyPr wrap="none" lIns="36000" tIns="36000" rIns="36000" bIns="36000" rtlCol="0" anchor="ctr" anchorCtr="0">
              <a:spAutoFit/>
            </a:bodyPr>
            <a:lstStyle/>
            <a:p>
              <a:r>
                <a:rPr kumimoji="1" lang="ja-JP" altLang="en-US" sz="1000" b="1" dirty="0">
                  <a:solidFill>
                    <a:schemeClr val="accent2"/>
                  </a:solidFill>
                  <a:latin typeface="Meiryo UI" panose="020B0604030504040204" pitchFamily="50" charset="-128"/>
                  <a:ea typeface="Meiryo UI" panose="020B0604030504040204" pitchFamily="50" charset="-128"/>
                </a:rPr>
                <a:t>心地いい</a:t>
              </a:r>
            </a:p>
          </p:txBody>
        </p:sp>
      </p:grpSp>
      <p:grpSp>
        <p:nvGrpSpPr>
          <p:cNvPr id="49" name="グループ化 48">
            <a:extLst>
              <a:ext uri="{FF2B5EF4-FFF2-40B4-BE49-F238E27FC236}">
                <a16:creationId xmlns:a16="http://schemas.microsoft.com/office/drawing/2014/main" id="{2F36E857-6408-41F1-BFCE-B9B91E7AFFC6}"/>
              </a:ext>
            </a:extLst>
          </p:cNvPr>
          <p:cNvGrpSpPr/>
          <p:nvPr/>
        </p:nvGrpSpPr>
        <p:grpSpPr>
          <a:xfrm>
            <a:off x="5772976" y="8887419"/>
            <a:ext cx="906472" cy="407564"/>
            <a:chOff x="4568602" y="8663731"/>
            <a:chExt cx="836058" cy="320716"/>
          </a:xfrm>
        </p:grpSpPr>
        <p:pic>
          <p:nvPicPr>
            <p:cNvPr id="105" name="図 104">
              <a:extLst>
                <a:ext uri="{FF2B5EF4-FFF2-40B4-BE49-F238E27FC236}">
                  <a16:creationId xmlns:a16="http://schemas.microsoft.com/office/drawing/2014/main" id="{FE131481-05C6-4C77-A14E-1FCBC1BAE732}"/>
                </a:ext>
              </a:extLst>
            </p:cNvPr>
            <p:cNvPicPr>
              <a:picLocks noChangeAspect="1"/>
            </p:cNvPicPr>
            <p:nvPr/>
          </p:nvPicPr>
          <p:blipFill>
            <a:blip r:embed="rId7"/>
            <a:stretch>
              <a:fillRect/>
            </a:stretch>
          </p:blipFill>
          <p:spPr>
            <a:xfrm>
              <a:off x="4568602" y="8663731"/>
              <a:ext cx="832598" cy="320716"/>
            </a:xfrm>
            <a:prstGeom prst="rect">
              <a:avLst/>
            </a:prstGeom>
          </p:spPr>
        </p:pic>
        <p:sp>
          <p:nvSpPr>
            <p:cNvPr id="107" name="テキスト ボックス 106">
              <a:extLst>
                <a:ext uri="{FF2B5EF4-FFF2-40B4-BE49-F238E27FC236}">
                  <a16:creationId xmlns:a16="http://schemas.microsoft.com/office/drawing/2014/main" id="{3CE37C0D-61FC-43DE-92DC-4F68998CD302}"/>
                </a:ext>
              </a:extLst>
            </p:cNvPr>
            <p:cNvSpPr txBox="1"/>
            <p:nvPr/>
          </p:nvSpPr>
          <p:spPr>
            <a:xfrm>
              <a:off x="4639460" y="8720073"/>
              <a:ext cx="765200" cy="226591"/>
            </a:xfrm>
            <a:prstGeom prst="rect">
              <a:avLst/>
            </a:prstGeom>
            <a:noFill/>
          </p:spPr>
          <p:txBody>
            <a:bodyPr wrap="none" lIns="36000" tIns="36000" rIns="36000" bIns="36000" rtlCol="0" anchor="ctr" anchorCtr="0">
              <a:spAutoFit/>
            </a:bodyPr>
            <a:lstStyle/>
            <a:p>
              <a:r>
                <a:rPr kumimoji="1" lang="ja-JP" altLang="en-US" sz="1000" b="1" dirty="0">
                  <a:solidFill>
                    <a:schemeClr val="accent2"/>
                  </a:solidFill>
                  <a:latin typeface="Meiryo UI" panose="020B0604030504040204" pitchFamily="50" charset="-128"/>
                  <a:ea typeface="Meiryo UI" panose="020B0604030504040204" pitchFamily="50" charset="-128"/>
                </a:rPr>
                <a:t>お財布にいい</a:t>
              </a:r>
            </a:p>
          </p:txBody>
        </p:sp>
      </p:grpSp>
      <p:grpSp>
        <p:nvGrpSpPr>
          <p:cNvPr id="60" name="グループ化 59">
            <a:extLst>
              <a:ext uri="{FF2B5EF4-FFF2-40B4-BE49-F238E27FC236}">
                <a16:creationId xmlns:a16="http://schemas.microsoft.com/office/drawing/2014/main" id="{6C9BF806-467B-4BB4-B6EC-2D7D73B5130A}"/>
              </a:ext>
            </a:extLst>
          </p:cNvPr>
          <p:cNvGrpSpPr/>
          <p:nvPr/>
        </p:nvGrpSpPr>
        <p:grpSpPr>
          <a:xfrm>
            <a:off x="5121384" y="9180020"/>
            <a:ext cx="850978" cy="380444"/>
            <a:chOff x="4686188" y="9299625"/>
            <a:chExt cx="754614" cy="360049"/>
          </a:xfrm>
        </p:grpSpPr>
        <p:pic>
          <p:nvPicPr>
            <p:cNvPr id="108" name="図 107">
              <a:extLst>
                <a:ext uri="{FF2B5EF4-FFF2-40B4-BE49-F238E27FC236}">
                  <a16:creationId xmlns:a16="http://schemas.microsoft.com/office/drawing/2014/main" id="{E846FCDF-1DD2-497F-BE13-CFB701F3946B}"/>
                </a:ext>
              </a:extLst>
            </p:cNvPr>
            <p:cNvPicPr>
              <a:picLocks noChangeAspect="1"/>
            </p:cNvPicPr>
            <p:nvPr/>
          </p:nvPicPr>
          <p:blipFill>
            <a:blip r:embed="rId7"/>
            <a:stretch>
              <a:fillRect/>
            </a:stretch>
          </p:blipFill>
          <p:spPr>
            <a:xfrm>
              <a:off x="4686188" y="9299625"/>
              <a:ext cx="747590" cy="360049"/>
            </a:xfrm>
            <a:prstGeom prst="rect">
              <a:avLst/>
            </a:prstGeom>
          </p:spPr>
        </p:pic>
        <p:sp>
          <p:nvSpPr>
            <p:cNvPr id="110" name="テキスト ボックス 109">
              <a:extLst>
                <a:ext uri="{FF2B5EF4-FFF2-40B4-BE49-F238E27FC236}">
                  <a16:creationId xmlns:a16="http://schemas.microsoft.com/office/drawing/2014/main" id="{91FC4D33-576F-4EC1-A372-09DAF4FE2555}"/>
                </a:ext>
              </a:extLst>
            </p:cNvPr>
            <p:cNvSpPr txBox="1"/>
            <p:nvPr/>
          </p:nvSpPr>
          <p:spPr>
            <a:xfrm>
              <a:off x="4766972" y="9362908"/>
              <a:ext cx="673830" cy="226591"/>
            </a:xfrm>
            <a:prstGeom prst="rect">
              <a:avLst/>
            </a:prstGeom>
            <a:noFill/>
          </p:spPr>
          <p:txBody>
            <a:bodyPr wrap="none" lIns="36000" tIns="36000" rIns="36000" bIns="36000" rtlCol="0" anchor="ctr" anchorCtr="0">
              <a:spAutoFit/>
            </a:bodyPr>
            <a:lstStyle/>
            <a:p>
              <a:r>
                <a:rPr kumimoji="1" lang="ja-JP" altLang="en-US" sz="1000" b="1" dirty="0">
                  <a:solidFill>
                    <a:schemeClr val="accent2"/>
                  </a:solidFill>
                  <a:latin typeface="Meiryo UI" panose="020B0604030504040204" pitchFamily="50" charset="-128"/>
                  <a:ea typeface="Meiryo UI" panose="020B0604030504040204" pitchFamily="50" charset="-128"/>
                </a:rPr>
                <a:t>健康にいい</a:t>
              </a:r>
            </a:p>
          </p:txBody>
        </p:sp>
      </p:grpSp>
      <p:sp>
        <p:nvSpPr>
          <p:cNvPr id="59" name="テキスト ボックス 58">
            <a:extLst>
              <a:ext uri="{FF2B5EF4-FFF2-40B4-BE49-F238E27FC236}">
                <a16:creationId xmlns:a16="http://schemas.microsoft.com/office/drawing/2014/main" id="{F528A43B-282B-452C-AC27-BEA4FCCDCC03}"/>
              </a:ext>
            </a:extLst>
          </p:cNvPr>
          <p:cNvSpPr txBox="1"/>
          <p:nvPr/>
        </p:nvSpPr>
        <p:spPr>
          <a:xfrm>
            <a:off x="5313767" y="8616189"/>
            <a:ext cx="1358064" cy="246221"/>
          </a:xfrm>
          <a:prstGeom prst="rect">
            <a:avLst/>
          </a:prstGeom>
          <a:noFill/>
        </p:spPr>
        <p:txBody>
          <a:bodyPr wrap="none" rtlCol="0" anchor="ctr" anchorCtr="0">
            <a:spAutoFit/>
          </a:bodyPr>
          <a:lstStyle/>
          <a:p>
            <a:r>
              <a:rPr kumimoji="1" lang="en-US" altLang="ja-JP" sz="1000" b="1" u="sng" dirty="0">
                <a:solidFill>
                  <a:srgbClr val="00B050"/>
                </a:solidFill>
                <a:latin typeface="Meiryo UI" panose="020B0604030504040204" pitchFamily="50" charset="-128"/>
                <a:ea typeface="Meiryo UI" panose="020B0604030504040204" pitchFamily="50" charset="-128"/>
              </a:rPr>
              <a:t>ZEH</a:t>
            </a:r>
            <a:r>
              <a:rPr kumimoji="1" lang="ja-JP" altLang="en-US" sz="1000" b="1" u="sng" dirty="0">
                <a:solidFill>
                  <a:srgbClr val="00B050"/>
                </a:solidFill>
                <a:latin typeface="Meiryo UI" panose="020B0604030504040204" pitchFamily="50" charset="-128"/>
                <a:ea typeface="Meiryo UI" panose="020B0604030504040204" pitchFamily="50" charset="-128"/>
              </a:rPr>
              <a:t>にすると、いいこと</a:t>
            </a:r>
          </a:p>
        </p:txBody>
      </p:sp>
      <p:sp>
        <p:nvSpPr>
          <p:cNvPr id="40" name="テキスト ボックス 39">
            <a:extLst>
              <a:ext uri="{FF2B5EF4-FFF2-40B4-BE49-F238E27FC236}">
                <a16:creationId xmlns:a16="http://schemas.microsoft.com/office/drawing/2014/main" id="{FFC8923D-1E32-47DF-93D6-5F7BCD9EA87F}"/>
              </a:ext>
            </a:extLst>
          </p:cNvPr>
          <p:cNvSpPr txBox="1"/>
          <p:nvPr/>
        </p:nvSpPr>
        <p:spPr>
          <a:xfrm>
            <a:off x="4660007" y="9654533"/>
            <a:ext cx="1670693" cy="338554"/>
          </a:xfrm>
          <a:prstGeom prst="rect">
            <a:avLst/>
          </a:prstGeom>
          <a:noFill/>
        </p:spPr>
        <p:txBody>
          <a:bodyPr wrap="square" rtlCol="0" anchor="ctr" anchorCtr="0">
            <a:spAutoFit/>
          </a:bodyPr>
          <a:lstStyle/>
          <a:p>
            <a:r>
              <a:rPr kumimoji="1" lang="ja-JP" altLang="en-US" sz="800" dirty="0">
                <a:latin typeface="Meiryo UI" panose="020B0604030504040204" pitchFamily="50" charset="-128"/>
                <a:ea typeface="Meiryo UI" panose="020B0604030504040204" pitchFamily="50" charset="-128"/>
              </a:rPr>
              <a:t>他にもいいことがたくさんあります。</a:t>
            </a:r>
            <a:r>
              <a:rPr kumimoji="1" lang="en-US" altLang="ja-JP" sz="800" dirty="0">
                <a:latin typeface="Meiryo UI" panose="020B0604030504040204" pitchFamily="50" charset="-128"/>
                <a:ea typeface="Meiryo UI" panose="020B0604030504040204" pitchFamily="50" charset="-128"/>
              </a:rPr>
              <a:t/>
            </a:r>
            <a:br>
              <a:rPr kumimoji="1" lang="en-US" altLang="ja-JP" sz="800" dirty="0">
                <a:latin typeface="Meiryo UI" panose="020B0604030504040204" pitchFamily="50" charset="-128"/>
                <a:ea typeface="Meiryo UI" panose="020B0604030504040204" pitchFamily="50" charset="-128"/>
              </a:rPr>
            </a:br>
            <a:r>
              <a:rPr kumimoji="1" lang="ja-JP" altLang="en-US" sz="800" dirty="0">
                <a:latin typeface="Meiryo UI" panose="020B0604030504040204" pitchFamily="50" charset="-128"/>
                <a:ea typeface="Meiryo UI" panose="020B0604030504040204" pitchFamily="50" charset="-128"/>
              </a:rPr>
              <a:t>くわしくは動画でしょうかいしています。</a:t>
            </a:r>
            <a:endParaRPr kumimoji="1" lang="en-US" altLang="ja-JP" sz="800" dirty="0">
              <a:latin typeface="Meiryo UI" panose="020B0604030504040204" pitchFamily="50" charset="-128"/>
              <a:ea typeface="Meiryo UI" panose="020B0604030504040204" pitchFamily="50" charset="-128"/>
            </a:endParaRPr>
          </a:p>
        </p:txBody>
      </p:sp>
      <p:sp>
        <p:nvSpPr>
          <p:cNvPr id="124" name="テキスト ボックス 123">
            <a:extLst>
              <a:ext uri="{FF2B5EF4-FFF2-40B4-BE49-F238E27FC236}">
                <a16:creationId xmlns:a16="http://schemas.microsoft.com/office/drawing/2014/main" id="{A5328D4E-955E-42D7-8163-901C903550ED}"/>
              </a:ext>
            </a:extLst>
          </p:cNvPr>
          <p:cNvSpPr txBox="1"/>
          <p:nvPr/>
        </p:nvSpPr>
        <p:spPr>
          <a:xfrm>
            <a:off x="4790743" y="2759475"/>
            <a:ext cx="437940" cy="184666"/>
          </a:xfrm>
          <a:prstGeom prst="rect">
            <a:avLst/>
          </a:prstGeom>
          <a:noFill/>
        </p:spPr>
        <p:txBody>
          <a:bodyPr wrap="none" rtlCol="0">
            <a:spAutoFit/>
          </a:bodyPr>
          <a:lstStyle/>
          <a:p>
            <a:pPr algn="ctr"/>
            <a:r>
              <a:rPr kumimoji="1" lang="ja-JP" altLang="en-US" sz="600" dirty="0">
                <a:solidFill>
                  <a:schemeClr val="accent2"/>
                </a:solidFill>
                <a:latin typeface="Meiryo UI" panose="020B0604030504040204" pitchFamily="50" charset="-128"/>
                <a:ea typeface="Meiryo UI" panose="020B0604030504040204" pitchFamily="50" charset="-128"/>
              </a:rPr>
              <a:t>だんねつ</a:t>
            </a:r>
          </a:p>
        </p:txBody>
      </p:sp>
      <p:grpSp>
        <p:nvGrpSpPr>
          <p:cNvPr id="5" name="グループ化 4"/>
          <p:cNvGrpSpPr/>
          <p:nvPr/>
        </p:nvGrpSpPr>
        <p:grpSpPr>
          <a:xfrm>
            <a:off x="793453" y="2401465"/>
            <a:ext cx="1353161" cy="308362"/>
            <a:chOff x="793453" y="2401465"/>
            <a:chExt cx="1353161" cy="308362"/>
          </a:xfrm>
        </p:grpSpPr>
        <p:sp>
          <p:nvSpPr>
            <p:cNvPr id="104" name="テキスト ボックス 103">
              <a:extLst>
                <a:ext uri="{FF2B5EF4-FFF2-40B4-BE49-F238E27FC236}">
                  <a16:creationId xmlns:a16="http://schemas.microsoft.com/office/drawing/2014/main" id="{3889DCBB-D7ED-4D9A-BC26-BBF4D4F3D679}"/>
                </a:ext>
              </a:extLst>
            </p:cNvPr>
            <p:cNvSpPr txBox="1"/>
            <p:nvPr/>
          </p:nvSpPr>
          <p:spPr>
            <a:xfrm>
              <a:off x="793453" y="2449671"/>
              <a:ext cx="1353161" cy="260156"/>
            </a:xfrm>
            <a:prstGeom prst="rect">
              <a:avLst/>
            </a:prstGeom>
            <a:solidFill>
              <a:schemeClr val="accent2"/>
            </a:solidFill>
            <a:ln>
              <a:noFill/>
            </a:ln>
          </p:spPr>
          <p:txBody>
            <a:bodyPr wrap="square" tIns="72000" bIns="18000" rtlCol="0" anchor="b" anchorCtr="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省エネ性能を高める</a:t>
              </a:r>
            </a:p>
          </p:txBody>
        </p:sp>
        <p:sp>
          <p:nvSpPr>
            <p:cNvPr id="100" name="テキスト ボックス 99">
              <a:extLst>
                <a:ext uri="{FF2B5EF4-FFF2-40B4-BE49-F238E27FC236}">
                  <a16:creationId xmlns:a16="http://schemas.microsoft.com/office/drawing/2014/main" id="{D39806E3-CA8A-4B71-8AC0-3077545FC611}"/>
                </a:ext>
              </a:extLst>
            </p:cNvPr>
            <p:cNvSpPr txBox="1"/>
            <p:nvPr/>
          </p:nvSpPr>
          <p:spPr bwMode="white">
            <a:xfrm>
              <a:off x="1165132" y="2401465"/>
              <a:ext cx="450765" cy="184666"/>
            </a:xfrm>
            <a:prstGeom prst="rect">
              <a:avLst/>
            </a:prstGeom>
            <a:noFill/>
          </p:spPr>
          <p:txBody>
            <a:bodyPr wrap="none" rtlCol="0">
              <a:spAutoFit/>
            </a:bodyPr>
            <a:lstStyle/>
            <a:p>
              <a:pPr algn="ctr"/>
              <a:r>
                <a:rPr kumimoji="1" lang="ja-JP" altLang="en-US" sz="600" dirty="0">
                  <a:solidFill>
                    <a:schemeClr val="bg1"/>
                  </a:solidFill>
                  <a:latin typeface="Meiryo UI" panose="020B0604030504040204" pitchFamily="50" charset="-128"/>
                  <a:ea typeface="Meiryo UI" panose="020B0604030504040204" pitchFamily="50" charset="-128"/>
                </a:rPr>
                <a:t>せい のう</a:t>
              </a:r>
            </a:p>
          </p:txBody>
        </p:sp>
      </p:grpSp>
      <p:sp>
        <p:nvSpPr>
          <p:cNvPr id="102" name="テキスト ボックス 101">
            <a:extLst>
              <a:ext uri="{FF2B5EF4-FFF2-40B4-BE49-F238E27FC236}">
                <a16:creationId xmlns:a16="http://schemas.microsoft.com/office/drawing/2014/main" id="{FA6AE145-685D-4A42-8D29-9FDC0DD5A213}"/>
              </a:ext>
            </a:extLst>
          </p:cNvPr>
          <p:cNvSpPr txBox="1"/>
          <p:nvPr/>
        </p:nvSpPr>
        <p:spPr>
          <a:xfrm>
            <a:off x="5896660" y="8912337"/>
            <a:ext cx="434102" cy="184666"/>
          </a:xfrm>
          <a:prstGeom prst="rect">
            <a:avLst/>
          </a:prstGeom>
          <a:noFill/>
        </p:spPr>
        <p:txBody>
          <a:bodyPr wrap="square" rtlCol="0">
            <a:spAutoFit/>
          </a:bodyPr>
          <a:lstStyle/>
          <a:p>
            <a:r>
              <a:rPr kumimoji="1" lang="ja-JP" altLang="en-US" sz="600" dirty="0">
                <a:solidFill>
                  <a:schemeClr val="accent2"/>
                </a:solidFill>
                <a:latin typeface="Meiryo UI" panose="020B0604030504040204" pitchFamily="50" charset="-128"/>
                <a:ea typeface="Meiryo UI" panose="020B0604030504040204" pitchFamily="50" charset="-128"/>
              </a:rPr>
              <a:t>さい　ふ</a:t>
            </a:r>
          </a:p>
        </p:txBody>
      </p:sp>
      <p:pic>
        <p:nvPicPr>
          <p:cNvPr id="2" name="図 1"/>
          <p:cNvPicPr>
            <a:picLocks noChangeAspect="1"/>
          </p:cNvPicPr>
          <p:nvPr/>
        </p:nvPicPr>
        <p:blipFill>
          <a:blip r:embed="rId8"/>
          <a:stretch>
            <a:fillRect/>
          </a:stretch>
        </p:blipFill>
        <p:spPr>
          <a:xfrm>
            <a:off x="2358661" y="6259301"/>
            <a:ext cx="652329" cy="792549"/>
          </a:xfrm>
          <a:prstGeom prst="rect">
            <a:avLst/>
          </a:prstGeom>
        </p:spPr>
      </p:pic>
      <p:grpSp>
        <p:nvGrpSpPr>
          <p:cNvPr id="4" name="グループ化 3"/>
          <p:cNvGrpSpPr/>
          <p:nvPr/>
        </p:nvGrpSpPr>
        <p:grpSpPr>
          <a:xfrm>
            <a:off x="736062" y="1062106"/>
            <a:ext cx="6065519" cy="1370085"/>
            <a:chOff x="736062" y="1062106"/>
            <a:chExt cx="6065519" cy="1370085"/>
          </a:xfrm>
        </p:grpSpPr>
        <p:sp>
          <p:nvSpPr>
            <p:cNvPr id="35" name="テキスト ボックス 34">
              <a:extLst>
                <a:ext uri="{FF2B5EF4-FFF2-40B4-BE49-F238E27FC236}">
                  <a16:creationId xmlns:a16="http://schemas.microsoft.com/office/drawing/2014/main" id="{E629F4CA-27C8-4699-B75C-4B7974CAD3E5}"/>
                </a:ext>
              </a:extLst>
            </p:cNvPr>
            <p:cNvSpPr txBox="1"/>
            <p:nvPr/>
          </p:nvSpPr>
          <p:spPr>
            <a:xfrm>
              <a:off x="736062" y="1105738"/>
              <a:ext cx="6065519" cy="1326453"/>
            </a:xfrm>
            <a:prstGeom prst="rect">
              <a:avLst/>
            </a:prstGeom>
            <a:noFill/>
          </p:spPr>
          <p:txBody>
            <a:bodyPr wrap="square" rtlCol="0">
              <a:spAutoFit/>
            </a:bodyPr>
            <a:lstStyle/>
            <a:p>
              <a:pPr>
                <a:lnSpc>
                  <a:spcPct val="150000"/>
                </a:lnSpc>
              </a:pPr>
              <a:r>
                <a:rPr lang="ja-JP" altLang="en-US" sz="1100" dirty="0">
                  <a:latin typeface="Meiryo UI" panose="020B0604030504040204" pitchFamily="50" charset="-128"/>
                  <a:ea typeface="Meiryo UI" panose="020B0604030504040204" pitchFamily="50" charset="-128"/>
                </a:rPr>
                <a:t>　省エネに取り組むことや省エネ型製品を選ぶこととあわせて、住たくそのものの省エネ性能を高くすることで、大きな効果を得ることができます。家を建てる方法や材料を工夫することにより、夏は外の熱が家の中に入りにくく、冬は家の中の熱が外ににげにくくなり、少しの冷暖房で快適に過ごすことができるようになります。</a:t>
              </a:r>
              <a:endParaRPr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　また、太陽光発電等により家で発電したり、発電して余った電気をちく電池にためておいて後で使ったりすることで、エネルギーをむだなく使うことができます。</a:t>
              </a:r>
            </a:p>
          </p:txBody>
        </p:sp>
        <p:sp>
          <p:nvSpPr>
            <p:cNvPr id="3" name="テキスト ボックス 2"/>
            <p:cNvSpPr txBox="1"/>
            <p:nvPr/>
          </p:nvSpPr>
          <p:spPr>
            <a:xfrm>
              <a:off x="2452194" y="1062106"/>
              <a:ext cx="4154345" cy="201388"/>
            </a:xfrm>
            <a:prstGeom prst="rect">
              <a:avLst/>
            </a:prstGeom>
            <a:noFill/>
          </p:spPr>
          <p:txBody>
            <a:bodyPr wrap="square" tIns="72000" bIns="36000" rtlCol="0" anchor="b" anchorCtr="0">
              <a:spAutoFit/>
            </a:bodyPr>
            <a:lstStyle/>
            <a:p>
              <a:r>
                <a:rPr kumimoji="1" lang="ja-JP" altLang="en-US" sz="600" dirty="0">
                  <a:latin typeface="Meiryo UI" panose="020B0604030504040204" pitchFamily="50" charset="-128"/>
                  <a:ea typeface="Meiryo UI" panose="020B0604030504040204" pitchFamily="50" charset="-128"/>
                </a:rPr>
                <a:t>がた </a:t>
              </a:r>
              <a:r>
                <a:rPr kumimoji="1" lang="ja-JP" altLang="en-US" sz="600" dirty="0" err="1">
                  <a:latin typeface="Meiryo UI" panose="020B0604030504040204" pitchFamily="50" charset="-128"/>
                  <a:ea typeface="Meiryo UI" panose="020B0604030504040204" pitchFamily="50" charset="-128"/>
                </a:rPr>
                <a:t>せい</a:t>
              </a:r>
              <a:r>
                <a:rPr kumimoji="1" lang="ja-JP" altLang="en-US" sz="600" dirty="0">
                  <a:latin typeface="Meiryo UI" panose="020B0604030504040204" pitchFamily="50" charset="-128"/>
                  <a:ea typeface="Meiryo UI" panose="020B0604030504040204" pitchFamily="50" charset="-128"/>
                </a:rPr>
                <a:t>ひん　　　　　　　　　　　　　　　　　　　　　　　　　　　　　　　　　　　　　　　　　　　　　　　　せいのう</a:t>
              </a:r>
            </a:p>
          </p:txBody>
        </p:sp>
        <p:sp>
          <p:nvSpPr>
            <p:cNvPr id="75" name="テキスト ボックス 74"/>
            <p:cNvSpPr txBox="1"/>
            <p:nvPr/>
          </p:nvSpPr>
          <p:spPr>
            <a:xfrm>
              <a:off x="1122854" y="1309199"/>
              <a:ext cx="1235807" cy="201388"/>
            </a:xfrm>
            <a:prstGeom prst="rect">
              <a:avLst/>
            </a:prstGeom>
            <a:noFill/>
          </p:spPr>
          <p:txBody>
            <a:bodyPr wrap="square" tIns="72000" bIns="36000" rtlCol="0" anchor="b" anchorCtr="0">
              <a:spAutoFit/>
            </a:bodyPr>
            <a:lstStyle/>
            <a:p>
              <a:r>
                <a:rPr kumimoji="1" lang="ja-JP" altLang="en-US" sz="600" dirty="0">
                  <a:latin typeface="Meiryo UI" panose="020B0604030504040204" pitchFamily="50" charset="-128"/>
                  <a:ea typeface="Meiryo UI" panose="020B0604030504040204" pitchFamily="50" charset="-128"/>
                </a:rPr>
                <a:t>こう　か　　　 え　　　　　　　　　　　　　　　　　　　　　</a:t>
              </a:r>
            </a:p>
          </p:txBody>
        </p:sp>
        <p:sp>
          <p:nvSpPr>
            <p:cNvPr id="79" name="テキスト ボックス 78"/>
            <p:cNvSpPr txBox="1"/>
            <p:nvPr/>
          </p:nvSpPr>
          <p:spPr>
            <a:xfrm>
              <a:off x="3477216" y="1561661"/>
              <a:ext cx="1235807" cy="201388"/>
            </a:xfrm>
            <a:prstGeom prst="rect">
              <a:avLst/>
            </a:prstGeom>
            <a:noFill/>
          </p:spPr>
          <p:txBody>
            <a:bodyPr wrap="square" tIns="72000" bIns="36000" rtlCol="0" anchor="b" anchorCtr="0">
              <a:spAutoFit/>
            </a:bodyPr>
            <a:lstStyle/>
            <a:p>
              <a:r>
                <a:rPr kumimoji="1" lang="ja-JP" altLang="en-US" sz="600" dirty="0">
                  <a:latin typeface="Meiryo UI" panose="020B0604030504040204" pitchFamily="50" charset="-128"/>
                  <a:ea typeface="Meiryo UI" panose="020B0604030504040204" pitchFamily="50" charset="-128"/>
                </a:rPr>
                <a:t>れいだん ぼう　　  かいてき　　　 す　　　　　　　　　　　　　　　　　　　　　</a:t>
              </a:r>
            </a:p>
          </p:txBody>
        </p:sp>
        <p:sp>
          <p:nvSpPr>
            <p:cNvPr id="83" name="テキスト ボックス 82"/>
            <p:cNvSpPr txBox="1"/>
            <p:nvPr/>
          </p:nvSpPr>
          <p:spPr>
            <a:xfrm>
              <a:off x="3702249" y="1816455"/>
              <a:ext cx="1235807" cy="201388"/>
            </a:xfrm>
            <a:prstGeom prst="rect">
              <a:avLst/>
            </a:prstGeom>
            <a:noFill/>
          </p:spPr>
          <p:txBody>
            <a:bodyPr wrap="square" tIns="72000" bIns="36000" rtlCol="0" anchor="b" anchorCtr="0">
              <a:spAutoFit/>
            </a:bodyPr>
            <a:lstStyle/>
            <a:p>
              <a:r>
                <a:rPr kumimoji="1" lang="ja-JP" altLang="en-US" sz="600" dirty="0">
                  <a:latin typeface="Meiryo UI" panose="020B0604030504040204" pitchFamily="50" charset="-128"/>
                  <a:ea typeface="Meiryo UI" panose="020B0604030504040204" pitchFamily="50" charset="-128"/>
                </a:rPr>
                <a:t>あま　　　　　　　　　　</a:t>
              </a:r>
            </a:p>
          </p:txBody>
        </p:sp>
      </p:grpSp>
      <p:sp>
        <p:nvSpPr>
          <p:cNvPr id="54" name="テキスト ボックス 53">
            <a:extLst>
              <a:ext uri="{FF2B5EF4-FFF2-40B4-BE49-F238E27FC236}">
                <a16:creationId xmlns:a16="http://schemas.microsoft.com/office/drawing/2014/main" id="{19E35745-E4B5-4B63-ACD8-722CE10B0296}"/>
              </a:ext>
            </a:extLst>
          </p:cNvPr>
          <p:cNvSpPr txBox="1"/>
          <p:nvPr/>
        </p:nvSpPr>
        <p:spPr>
          <a:xfrm>
            <a:off x="785853" y="2983088"/>
            <a:ext cx="1857359" cy="1675908"/>
          </a:xfrm>
          <a:prstGeom prst="rect">
            <a:avLst/>
          </a:prstGeom>
          <a:noFill/>
          <a:ln w="6350">
            <a:noFill/>
            <a:prstDash val="dash"/>
          </a:ln>
        </p:spPr>
        <p:txBody>
          <a:bodyPr wrap="square" rtlCol="0" anchor="t" anchorCtr="0">
            <a:spAutoFit/>
          </a:bodyPr>
          <a:lstStyle/>
          <a:p>
            <a:pPr>
              <a:lnSpc>
                <a:spcPct val="150000"/>
              </a:lnSpc>
            </a:pPr>
            <a:r>
              <a:rPr kumimoji="1" lang="ja-JP" altLang="en-US" sz="1000" dirty="0">
                <a:latin typeface="Meiryo UI" panose="020B0604030504040204" pitchFamily="50" charset="-128"/>
                <a:ea typeface="Meiryo UI" panose="020B0604030504040204" pitchFamily="50" charset="-128"/>
              </a:rPr>
              <a:t>夏の日差しをさえぎり、太陽の熱が家の中に入らないようにすること。</a:t>
            </a:r>
          </a:p>
          <a:p>
            <a:pPr>
              <a:lnSpc>
                <a:spcPct val="150000"/>
              </a:lnSpc>
            </a:pPr>
            <a:r>
              <a:rPr kumimoji="1" lang="ja-JP" altLang="en-US" sz="1000" dirty="0">
                <a:latin typeface="Meiryo UI" panose="020B0604030504040204" pitchFamily="50" charset="-128"/>
                <a:ea typeface="Meiryo UI" panose="020B0604030504040204" pitchFamily="50" charset="-128"/>
              </a:rPr>
              <a:t>・屋根ののき先を長くする</a:t>
            </a:r>
            <a:endParaRPr kumimoji="1" lang="en-US" altLang="ja-JP" sz="1000" dirty="0">
              <a:latin typeface="Meiryo UI" panose="020B0604030504040204" pitchFamily="50" charset="-128"/>
              <a:ea typeface="Meiryo UI" panose="020B0604030504040204" pitchFamily="50" charset="-128"/>
            </a:endParaRPr>
          </a:p>
          <a:p>
            <a:pPr>
              <a:lnSpc>
                <a:spcPct val="150000"/>
              </a:lnSpc>
            </a:pPr>
            <a:r>
              <a:rPr kumimoji="1" lang="ja-JP" altLang="en-US" sz="1000" dirty="0">
                <a:latin typeface="Meiryo UI" panose="020B0604030504040204" pitchFamily="50" charset="-128"/>
                <a:ea typeface="Meiryo UI" panose="020B0604030504040204" pitchFamily="50" charset="-128"/>
              </a:rPr>
              <a:t>・まどの外にすだれをつける</a:t>
            </a:r>
            <a:endParaRPr kumimoji="1" lang="en-US" altLang="ja-JP" sz="1000" dirty="0">
              <a:latin typeface="Meiryo UI" panose="020B0604030504040204" pitchFamily="50" charset="-128"/>
              <a:ea typeface="Meiryo UI" panose="020B0604030504040204" pitchFamily="50" charset="-128"/>
            </a:endParaRPr>
          </a:p>
          <a:p>
            <a:pPr>
              <a:lnSpc>
                <a:spcPct val="150000"/>
              </a:lnSpc>
            </a:pPr>
            <a:r>
              <a:rPr kumimoji="1" lang="ja-JP" altLang="en-US" sz="1000" dirty="0">
                <a:latin typeface="Meiryo UI" panose="020B0604030504040204" pitchFamily="50" charset="-128"/>
                <a:ea typeface="Meiryo UI" panose="020B0604030504040204" pitchFamily="50" charset="-128"/>
              </a:rPr>
              <a:t>・アサガオやゴーヤを植えて、緑の</a:t>
            </a:r>
            <a:endParaRPr kumimoji="1" lang="en-US" altLang="ja-JP" sz="1000" dirty="0">
              <a:latin typeface="Meiryo UI" panose="020B0604030504040204" pitchFamily="50" charset="-128"/>
              <a:ea typeface="Meiryo UI" panose="020B0604030504040204" pitchFamily="50" charset="-128"/>
            </a:endParaRPr>
          </a:p>
          <a:p>
            <a:pPr>
              <a:lnSpc>
                <a:spcPct val="150000"/>
              </a:lnSpc>
            </a:pPr>
            <a:r>
              <a:rPr kumimoji="1" lang="ja-JP" altLang="en-US" sz="1000" dirty="0">
                <a:latin typeface="Meiryo UI" panose="020B0604030504040204" pitchFamily="50" charset="-128"/>
                <a:ea typeface="Meiryo UI" panose="020B0604030504040204" pitchFamily="50" charset="-128"/>
              </a:rPr>
              <a:t>　カーテンをつくる</a:t>
            </a:r>
            <a:endParaRPr kumimoji="1" lang="en-US" altLang="ja-JP" sz="1000" dirty="0">
              <a:latin typeface="Meiryo UI" panose="020B0604030504040204" pitchFamily="50" charset="-128"/>
              <a:ea typeface="Meiryo UI" panose="020B0604030504040204" pitchFamily="50" charset="-128"/>
            </a:endParaRPr>
          </a:p>
          <a:p>
            <a:pPr>
              <a:lnSpc>
                <a:spcPct val="150000"/>
              </a:lnSpc>
            </a:pPr>
            <a:r>
              <a:rPr kumimoji="1" lang="ja-JP" altLang="en-US" sz="1000" dirty="0">
                <a:latin typeface="Meiryo UI" panose="020B0604030504040204" pitchFamily="50" charset="-128"/>
                <a:ea typeface="Meiryo UI" panose="020B0604030504040204" pitchFamily="50" charset="-128"/>
              </a:rPr>
              <a:t>・庭に木を植える　など。</a:t>
            </a:r>
            <a:endParaRPr kumimoji="1" lang="en-US" altLang="ja-JP" sz="1000" dirty="0">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415ECFF6-757F-41B1-8E9D-0B0F328EEBD5}"/>
              </a:ext>
            </a:extLst>
          </p:cNvPr>
          <p:cNvSpPr txBox="1"/>
          <p:nvPr/>
        </p:nvSpPr>
        <p:spPr>
          <a:xfrm>
            <a:off x="778387" y="2826651"/>
            <a:ext cx="1473719" cy="234286"/>
          </a:xfrm>
          <a:prstGeom prst="rect">
            <a:avLst/>
          </a:prstGeom>
          <a:noFill/>
          <a:ln>
            <a:noFill/>
          </a:ln>
        </p:spPr>
        <p:txBody>
          <a:bodyPr wrap="square" tIns="36000" bIns="36000" rtlCol="0" anchor="ctr" anchorCtr="0">
            <a:spAutoFit/>
          </a:bodyPr>
          <a:lstStyle/>
          <a:p>
            <a:r>
              <a:rPr kumimoji="1" lang="ja-JP" altLang="en-US" sz="1050" b="1" u="sng" dirty="0">
                <a:solidFill>
                  <a:schemeClr val="accent2"/>
                </a:solidFill>
                <a:latin typeface="Meiryo UI" panose="020B0604030504040204" pitchFamily="50" charset="-128"/>
                <a:ea typeface="Meiryo UI" panose="020B0604030504040204" pitchFamily="50" charset="-128"/>
              </a:rPr>
              <a:t>日射しゃへい</a:t>
            </a:r>
            <a:endParaRPr kumimoji="1" lang="en-US" altLang="ja-JP" sz="1050" b="1" u="sng" dirty="0">
              <a:solidFill>
                <a:schemeClr val="accent2"/>
              </a:solidFill>
              <a:latin typeface="Meiryo UI" panose="020B0604030504040204" pitchFamily="50" charset="-128"/>
              <a:ea typeface="Meiryo UI" panose="020B0604030504040204" pitchFamily="50" charset="-128"/>
            </a:endParaRPr>
          </a:p>
        </p:txBody>
      </p:sp>
      <p:sp>
        <p:nvSpPr>
          <p:cNvPr id="1024" name="正方形/長方形 1023">
            <a:extLst>
              <a:ext uri="{FF2B5EF4-FFF2-40B4-BE49-F238E27FC236}">
                <a16:creationId xmlns:a16="http://schemas.microsoft.com/office/drawing/2014/main" id="{B36347DA-C670-4BE5-912B-5D16C1C51542}"/>
              </a:ext>
            </a:extLst>
          </p:cNvPr>
          <p:cNvSpPr/>
          <p:nvPr/>
        </p:nvSpPr>
        <p:spPr>
          <a:xfrm>
            <a:off x="788351" y="2763775"/>
            <a:ext cx="1810164" cy="1938853"/>
          </a:xfrm>
          <a:prstGeom prst="rect">
            <a:avLst/>
          </a:prstGeom>
          <a:noFill/>
          <a:ln w="63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a:extLst>
              <a:ext uri="{FF2B5EF4-FFF2-40B4-BE49-F238E27FC236}">
                <a16:creationId xmlns:a16="http://schemas.microsoft.com/office/drawing/2014/main" id="{D39806E3-CA8A-4B71-8AC0-3077545FC611}"/>
              </a:ext>
            </a:extLst>
          </p:cNvPr>
          <p:cNvSpPr txBox="1"/>
          <p:nvPr/>
        </p:nvSpPr>
        <p:spPr>
          <a:xfrm>
            <a:off x="801191" y="2747151"/>
            <a:ext cx="417102" cy="184666"/>
          </a:xfrm>
          <a:prstGeom prst="rect">
            <a:avLst/>
          </a:prstGeom>
          <a:noFill/>
        </p:spPr>
        <p:txBody>
          <a:bodyPr wrap="none" rtlCol="0">
            <a:spAutoFit/>
          </a:bodyPr>
          <a:lstStyle/>
          <a:p>
            <a:pPr algn="ctr"/>
            <a:r>
              <a:rPr kumimoji="1" lang="ja-JP" altLang="en-US" sz="600" dirty="0">
                <a:solidFill>
                  <a:schemeClr val="accent2"/>
                </a:solidFill>
                <a:latin typeface="Meiryo UI" panose="020B0604030504040204" pitchFamily="50" charset="-128"/>
                <a:ea typeface="Meiryo UI" panose="020B0604030504040204" pitchFamily="50" charset="-128"/>
              </a:rPr>
              <a:t>にっしゃ</a:t>
            </a:r>
          </a:p>
        </p:txBody>
      </p:sp>
      <p:sp>
        <p:nvSpPr>
          <p:cNvPr id="88" name="テキスト ボックス 87"/>
          <p:cNvSpPr txBox="1"/>
          <p:nvPr/>
        </p:nvSpPr>
        <p:spPr>
          <a:xfrm>
            <a:off x="4824042" y="3397946"/>
            <a:ext cx="1235807" cy="185999"/>
          </a:xfrm>
          <a:prstGeom prst="rect">
            <a:avLst/>
          </a:prstGeom>
          <a:noFill/>
        </p:spPr>
        <p:txBody>
          <a:bodyPr wrap="square" tIns="72000" bIns="36000" rtlCol="0" anchor="b" anchorCtr="0">
            <a:spAutoFit/>
          </a:bodyPr>
          <a:lstStyle/>
          <a:p>
            <a:r>
              <a:rPr kumimoji="1" lang="ja-JP" altLang="en-US" sz="500" dirty="0">
                <a:latin typeface="Meiryo UI" panose="020B0604030504040204" pitchFamily="50" charset="-128"/>
                <a:ea typeface="Meiryo UI" panose="020B0604030504040204" pitchFamily="50" charset="-128"/>
              </a:rPr>
              <a:t>だんねつ  せい のう　　　　　　　</a:t>
            </a:r>
          </a:p>
        </p:txBody>
      </p:sp>
      <p:sp>
        <p:nvSpPr>
          <p:cNvPr id="94" name="テキスト ボックス 93"/>
          <p:cNvSpPr txBox="1"/>
          <p:nvPr/>
        </p:nvSpPr>
        <p:spPr>
          <a:xfrm>
            <a:off x="6015660" y="3628395"/>
            <a:ext cx="679032" cy="185999"/>
          </a:xfrm>
          <a:prstGeom prst="rect">
            <a:avLst/>
          </a:prstGeom>
          <a:noFill/>
        </p:spPr>
        <p:txBody>
          <a:bodyPr wrap="square" tIns="72000" bIns="36000" rtlCol="0" anchor="b" anchorCtr="0">
            <a:spAutoFit/>
          </a:bodyPr>
          <a:lstStyle/>
          <a:p>
            <a:r>
              <a:rPr kumimoji="1" lang="ja-JP" altLang="en-US" sz="500" dirty="0">
                <a:latin typeface="Meiryo UI" panose="020B0604030504040204" pitchFamily="50" charset="-128"/>
                <a:ea typeface="Meiryo UI" panose="020B0604030504040204" pitchFamily="50" charset="-128"/>
              </a:rPr>
              <a:t>れい ぼう</a:t>
            </a:r>
          </a:p>
        </p:txBody>
      </p:sp>
      <p:sp>
        <p:nvSpPr>
          <p:cNvPr id="96" name="テキスト ボックス 95"/>
          <p:cNvSpPr txBox="1"/>
          <p:nvPr/>
        </p:nvSpPr>
        <p:spPr>
          <a:xfrm>
            <a:off x="4828039" y="4312985"/>
            <a:ext cx="1733628" cy="185999"/>
          </a:xfrm>
          <a:prstGeom prst="rect">
            <a:avLst/>
          </a:prstGeom>
          <a:noFill/>
        </p:spPr>
        <p:txBody>
          <a:bodyPr wrap="square" tIns="72000" bIns="36000" rtlCol="0" anchor="b" anchorCtr="0">
            <a:spAutoFit/>
          </a:bodyPr>
          <a:lstStyle/>
          <a:p>
            <a:r>
              <a:rPr kumimoji="1" lang="ja-JP" altLang="en-US" sz="500" dirty="0">
                <a:latin typeface="Meiryo UI" panose="020B0604030504040204" pitchFamily="50" charset="-128"/>
                <a:ea typeface="Meiryo UI" panose="020B0604030504040204" pitchFamily="50" charset="-128"/>
              </a:rPr>
              <a:t>だん ぼう　　　　　　　　　　  あたた　　　 たも</a:t>
            </a:r>
            <a:endParaRPr kumimoji="1" lang="en-US" altLang="ja-JP" sz="500" dirty="0">
              <a:latin typeface="Meiryo UI" panose="020B0604030504040204" pitchFamily="50" charset="-128"/>
              <a:ea typeface="Meiryo UI" panose="020B0604030504040204" pitchFamily="50" charset="-128"/>
            </a:endParaRPr>
          </a:p>
        </p:txBody>
      </p:sp>
      <p:sp>
        <p:nvSpPr>
          <p:cNvPr id="61" name="テキスト ボックス 60">
            <a:extLst>
              <a:ext uri="{FF2B5EF4-FFF2-40B4-BE49-F238E27FC236}">
                <a16:creationId xmlns:a16="http://schemas.microsoft.com/office/drawing/2014/main" id="{87298828-CC10-4C21-890F-6AD0E5304131}"/>
              </a:ext>
            </a:extLst>
          </p:cNvPr>
          <p:cNvSpPr txBox="1"/>
          <p:nvPr/>
        </p:nvSpPr>
        <p:spPr>
          <a:xfrm>
            <a:off x="3205944" y="5907854"/>
            <a:ext cx="2444994" cy="752578"/>
          </a:xfrm>
          <a:prstGeom prst="rect">
            <a:avLst/>
          </a:prstGeom>
          <a:noFill/>
        </p:spPr>
        <p:txBody>
          <a:bodyPr wrap="square" rtlCol="0" anchor="t" anchorCtr="0">
            <a:spAutoFit/>
          </a:bodyPr>
          <a:lstStyle/>
          <a:p>
            <a:pPr>
              <a:lnSpc>
                <a:spcPct val="150000"/>
              </a:lnSpc>
            </a:pPr>
            <a:r>
              <a:rPr lang="ja-JP" altLang="en-US" sz="1000" dirty="0">
                <a:latin typeface="Meiryo UI" panose="020B0604030504040204" pitchFamily="50" charset="-128"/>
                <a:ea typeface="Meiryo UI" panose="020B0604030504040204" pitchFamily="50" charset="-128"/>
              </a:rPr>
              <a:t>電池にためた電気で走る自動車。じゅう電用</a:t>
            </a:r>
            <a:r>
              <a:rPr lang="en-US" altLang="ja-JP" sz="1000" dirty="0">
                <a:latin typeface="Meiryo UI" panose="020B0604030504040204" pitchFamily="50" charset="-128"/>
                <a:ea typeface="Meiryo UI" panose="020B0604030504040204" pitchFamily="50" charset="-128"/>
              </a:rPr>
              <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コンセントを設置すれば、家庭でもかんたんに</a:t>
            </a:r>
            <a:r>
              <a:rPr lang="en-US" altLang="ja-JP" sz="1000" dirty="0">
                <a:latin typeface="Meiryo UI" panose="020B0604030504040204" pitchFamily="50" charset="-128"/>
                <a:ea typeface="Meiryo UI" panose="020B0604030504040204" pitchFamily="50" charset="-128"/>
              </a:rPr>
              <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じゅう電できます。</a:t>
            </a:r>
            <a:endParaRPr kumimoji="1" lang="ja-JP" altLang="en-US" sz="600" dirty="0">
              <a:latin typeface="Meiryo UI" panose="020B0604030504040204" pitchFamily="50" charset="-128"/>
              <a:ea typeface="Meiryo UI" panose="020B0604030504040204" pitchFamily="50" charset="-128"/>
            </a:endParaRPr>
          </a:p>
        </p:txBody>
      </p:sp>
      <p:sp>
        <p:nvSpPr>
          <p:cNvPr id="98" name="テキスト ボックス 97"/>
          <p:cNvSpPr txBox="1"/>
          <p:nvPr/>
        </p:nvSpPr>
        <p:spPr>
          <a:xfrm>
            <a:off x="3791534" y="6099137"/>
            <a:ext cx="679032" cy="185999"/>
          </a:xfrm>
          <a:prstGeom prst="rect">
            <a:avLst/>
          </a:prstGeom>
          <a:noFill/>
        </p:spPr>
        <p:txBody>
          <a:bodyPr wrap="square" tIns="72000" bIns="36000" rtlCol="0" anchor="b" anchorCtr="0">
            <a:spAutoFit/>
          </a:bodyPr>
          <a:lstStyle/>
          <a:p>
            <a:r>
              <a:rPr kumimoji="1" lang="ja-JP" altLang="en-US" sz="500" dirty="0">
                <a:latin typeface="Meiryo UI" panose="020B0604030504040204" pitchFamily="50" charset="-128"/>
                <a:ea typeface="Meiryo UI" panose="020B0604030504040204" pitchFamily="50" charset="-128"/>
              </a:rPr>
              <a:t>せっ　ち</a:t>
            </a:r>
          </a:p>
        </p:txBody>
      </p:sp>
      <p:sp>
        <p:nvSpPr>
          <p:cNvPr id="99" name="テキスト ボックス 98"/>
          <p:cNvSpPr txBox="1"/>
          <p:nvPr/>
        </p:nvSpPr>
        <p:spPr>
          <a:xfrm>
            <a:off x="5661787" y="6579062"/>
            <a:ext cx="679032" cy="185999"/>
          </a:xfrm>
          <a:prstGeom prst="rect">
            <a:avLst/>
          </a:prstGeom>
          <a:noFill/>
        </p:spPr>
        <p:txBody>
          <a:bodyPr wrap="square" tIns="72000" bIns="36000" rtlCol="0" anchor="b" anchorCtr="0">
            <a:spAutoFit/>
          </a:bodyPr>
          <a:lstStyle/>
          <a:p>
            <a:r>
              <a:rPr kumimoji="1" lang="ja-JP" altLang="en-US" sz="500" dirty="0">
                <a:solidFill>
                  <a:schemeClr val="accent5">
                    <a:lumMod val="75000"/>
                  </a:schemeClr>
                </a:solidFill>
                <a:latin typeface="Meiryo UI" panose="020B0604030504040204" pitchFamily="50" charset="-128"/>
                <a:ea typeface="Meiryo UI" panose="020B0604030504040204" pitchFamily="50" charset="-128"/>
              </a:rPr>
              <a:t>さい がい</a:t>
            </a:r>
          </a:p>
        </p:txBody>
      </p:sp>
      <p:sp>
        <p:nvSpPr>
          <p:cNvPr id="106" name="テキスト ボックス 105"/>
          <p:cNvSpPr txBox="1"/>
          <p:nvPr/>
        </p:nvSpPr>
        <p:spPr>
          <a:xfrm>
            <a:off x="2727330" y="8833621"/>
            <a:ext cx="679032" cy="185999"/>
          </a:xfrm>
          <a:prstGeom prst="rect">
            <a:avLst/>
          </a:prstGeom>
          <a:noFill/>
        </p:spPr>
        <p:txBody>
          <a:bodyPr wrap="square" tIns="72000" bIns="36000" rtlCol="0" anchor="b" anchorCtr="0">
            <a:spAutoFit/>
          </a:bodyPr>
          <a:lstStyle/>
          <a:p>
            <a:r>
              <a:rPr kumimoji="1" lang="ja-JP" altLang="en-US" sz="500" dirty="0">
                <a:latin typeface="Meiryo UI" panose="020B0604030504040204" pitchFamily="50" charset="-128"/>
                <a:ea typeface="Meiryo UI" panose="020B0604030504040204" pitchFamily="50" charset="-128"/>
              </a:rPr>
              <a:t>に　さん</a:t>
            </a:r>
          </a:p>
        </p:txBody>
      </p:sp>
      <p:grpSp>
        <p:nvGrpSpPr>
          <p:cNvPr id="9" name="グループ化 8"/>
          <p:cNvGrpSpPr/>
          <p:nvPr/>
        </p:nvGrpSpPr>
        <p:grpSpPr>
          <a:xfrm>
            <a:off x="786076" y="7551821"/>
            <a:ext cx="2342576" cy="2469124"/>
            <a:chOff x="786076" y="7551821"/>
            <a:chExt cx="2342576" cy="2469124"/>
          </a:xfrm>
        </p:grpSpPr>
        <p:sp>
          <p:nvSpPr>
            <p:cNvPr id="46" name="テキスト ボックス 45">
              <a:extLst>
                <a:ext uri="{FF2B5EF4-FFF2-40B4-BE49-F238E27FC236}">
                  <a16:creationId xmlns:a16="http://schemas.microsoft.com/office/drawing/2014/main" id="{D8551EEC-DEEA-4054-B3DE-FD17C99F2787}"/>
                </a:ext>
              </a:extLst>
            </p:cNvPr>
            <p:cNvSpPr txBox="1"/>
            <p:nvPr/>
          </p:nvSpPr>
          <p:spPr>
            <a:xfrm>
              <a:off x="887211" y="7629645"/>
              <a:ext cx="2123779" cy="411257"/>
            </a:xfrm>
            <a:prstGeom prst="rect">
              <a:avLst/>
            </a:prstGeom>
            <a:noFill/>
          </p:spPr>
          <p:txBody>
            <a:bodyPr wrap="square" tIns="36000" bIns="36000" rtlCol="0" anchor="ctr" anchorCtr="0">
              <a:spAutoFit/>
            </a:bodyPr>
            <a:lstStyle/>
            <a:p>
              <a:r>
                <a:rPr kumimoji="1" lang="ja-JP" altLang="en-US" sz="1050" b="1" dirty="0">
                  <a:solidFill>
                    <a:schemeClr val="accent5">
                      <a:lumMod val="75000"/>
                    </a:schemeClr>
                  </a:solidFill>
                  <a:latin typeface="Meiryo UI" panose="020B0604030504040204" pitchFamily="50" charset="-128"/>
                  <a:ea typeface="Meiryo UI" panose="020B0604030504040204" pitchFamily="50" charset="-128"/>
                </a:rPr>
                <a:t>再生可能エネルギーで作られた電気を選ぶ</a:t>
              </a:r>
              <a:endParaRPr kumimoji="1" lang="en-US" altLang="ja-JP" sz="105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B934C3A1-D301-4E7C-964B-758360911FA2}"/>
                </a:ext>
              </a:extLst>
            </p:cNvPr>
            <p:cNvSpPr txBox="1"/>
            <p:nvPr/>
          </p:nvSpPr>
          <p:spPr>
            <a:xfrm>
              <a:off x="881739" y="7551821"/>
              <a:ext cx="705642" cy="184666"/>
            </a:xfrm>
            <a:prstGeom prst="rect">
              <a:avLst/>
            </a:prstGeom>
            <a:noFill/>
          </p:spPr>
          <p:txBody>
            <a:bodyPr wrap="none" rtlCol="0">
              <a:spAutoFit/>
            </a:bodyPr>
            <a:lstStyle/>
            <a:p>
              <a:r>
                <a:rPr kumimoji="1" lang="ja-JP" altLang="en-US" sz="600" dirty="0">
                  <a:solidFill>
                    <a:srgbClr val="2F5597"/>
                  </a:solidFill>
                  <a:latin typeface="Meiryo UI" panose="020B0604030504040204" pitchFamily="50" charset="-128"/>
                  <a:ea typeface="Meiryo UI" panose="020B0604030504040204" pitchFamily="50" charset="-128"/>
                </a:rPr>
                <a:t>さい せい か　のう</a:t>
              </a:r>
            </a:p>
          </p:txBody>
        </p:sp>
        <p:sp>
          <p:nvSpPr>
            <p:cNvPr id="86" name="テキスト ボックス 85">
              <a:extLst>
                <a:ext uri="{FF2B5EF4-FFF2-40B4-BE49-F238E27FC236}">
                  <a16:creationId xmlns:a16="http://schemas.microsoft.com/office/drawing/2014/main" id="{13DD2CB7-545E-4B09-8D78-6540617D369E}"/>
                </a:ext>
              </a:extLst>
            </p:cNvPr>
            <p:cNvSpPr txBox="1"/>
            <p:nvPr/>
          </p:nvSpPr>
          <p:spPr>
            <a:xfrm>
              <a:off x="786076" y="7960257"/>
              <a:ext cx="2342576" cy="1938992"/>
            </a:xfrm>
            <a:prstGeom prst="rect">
              <a:avLst/>
            </a:prstGeom>
            <a:noFill/>
          </p:spPr>
          <p:txBody>
            <a:bodyPr wrap="square" rtlCol="0" anchor="t" anchorCtr="0">
              <a:spAutoFit/>
            </a:bodyPr>
            <a:lstStyle/>
            <a:p>
              <a:pPr>
                <a:lnSpc>
                  <a:spcPct val="150000"/>
                </a:lnSpc>
              </a:pPr>
              <a:r>
                <a:rPr lang="en-US" altLang="ja-JP" sz="1000" dirty="0">
                  <a:latin typeface="Meiryo UI" panose="020B0604030504040204" pitchFamily="50" charset="-128"/>
                  <a:ea typeface="Meiryo UI" panose="020B0604030504040204" pitchFamily="50" charset="-128"/>
                </a:rPr>
                <a:t>2016</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月から「電力の自由化」となり、家庭でも電力会社や料金メニューを自由に選べるようになりました。</a:t>
              </a:r>
              <a:endParaRPr lang="en-US" altLang="ja-JP" sz="1000" dirty="0">
                <a:latin typeface="Meiryo UI" panose="020B0604030504040204" pitchFamily="50" charset="-128"/>
                <a:ea typeface="Meiryo UI" panose="020B0604030504040204" pitchFamily="50" charset="-128"/>
              </a:endParaRPr>
            </a:p>
            <a:p>
              <a:pPr>
                <a:lnSpc>
                  <a:spcPct val="150000"/>
                </a:lnSpc>
              </a:pPr>
              <a:r>
                <a:rPr lang="ja-JP" altLang="en-US" sz="1000" dirty="0">
                  <a:latin typeface="Meiryo UI" panose="020B0604030504040204" pitchFamily="50" charset="-128"/>
                  <a:ea typeface="Meiryo UI" panose="020B0604030504040204" pitchFamily="50" charset="-128"/>
                </a:rPr>
                <a:t>電力会社が提供する「再生可能エネルギーで作られた電気メニュー」を選ぶことで、二酸化炭素を排出しない環境にやさしい電気を利用することが</a:t>
              </a:r>
              <a:r>
                <a:rPr lang="en-US" altLang="ja-JP" sz="1000" dirty="0">
                  <a:latin typeface="Meiryo UI" panose="020B0604030504040204" pitchFamily="50" charset="-128"/>
                  <a:ea typeface="Meiryo UI" panose="020B0604030504040204" pitchFamily="50" charset="-128"/>
                </a:rPr>
                <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できます。</a:t>
              </a:r>
              <a:endParaRPr kumimoji="1" lang="ja-JP" altLang="en-US" sz="1000" dirty="0">
                <a:latin typeface="Meiryo UI" panose="020B0604030504040204" pitchFamily="50" charset="-128"/>
                <a:ea typeface="Meiryo UI" panose="020B0604030504040204" pitchFamily="50" charset="-128"/>
              </a:endParaRPr>
            </a:p>
          </p:txBody>
        </p:sp>
        <p:pic>
          <p:nvPicPr>
            <p:cNvPr id="89" name="図 88">
              <a:extLst>
                <a:ext uri="{FF2B5EF4-FFF2-40B4-BE49-F238E27FC236}">
                  <a16:creationId xmlns:a16="http://schemas.microsoft.com/office/drawing/2014/main" id="{0334372F-2FDA-4C99-8E67-1D36C59BAF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8908" y="9519649"/>
              <a:ext cx="486585" cy="479189"/>
            </a:xfrm>
            <a:prstGeom prst="rect">
              <a:avLst/>
            </a:prstGeom>
          </p:spPr>
        </p:pic>
        <p:grpSp>
          <p:nvGrpSpPr>
            <p:cNvPr id="91" name="グループ化 90">
              <a:extLst>
                <a:ext uri="{FF2B5EF4-FFF2-40B4-BE49-F238E27FC236}">
                  <a16:creationId xmlns:a16="http://schemas.microsoft.com/office/drawing/2014/main" id="{95531B9D-A47F-4790-8F24-78265D0CD2AB}"/>
                </a:ext>
              </a:extLst>
            </p:cNvPr>
            <p:cNvGrpSpPr/>
            <p:nvPr/>
          </p:nvGrpSpPr>
          <p:grpSpPr>
            <a:xfrm>
              <a:off x="2301795" y="9406201"/>
              <a:ext cx="569521" cy="614744"/>
              <a:chOff x="5685118" y="7309719"/>
              <a:chExt cx="832180" cy="925923"/>
            </a:xfrm>
          </p:grpSpPr>
          <p:pic>
            <p:nvPicPr>
              <p:cNvPr id="92" name="図 91">
                <a:extLst>
                  <a:ext uri="{FF2B5EF4-FFF2-40B4-BE49-F238E27FC236}">
                    <a16:creationId xmlns:a16="http://schemas.microsoft.com/office/drawing/2014/main" id="{FCC2BBF6-2B9D-4203-8326-3363D0FAEB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9884" y="7538228"/>
                <a:ext cx="697414" cy="697414"/>
              </a:xfrm>
              <a:prstGeom prst="rect">
                <a:avLst/>
              </a:prstGeom>
            </p:spPr>
          </p:pic>
          <p:pic>
            <p:nvPicPr>
              <p:cNvPr id="93" name="図 92">
                <a:extLst>
                  <a:ext uri="{FF2B5EF4-FFF2-40B4-BE49-F238E27FC236}">
                    <a16:creationId xmlns:a16="http://schemas.microsoft.com/office/drawing/2014/main" id="{100AEC3B-BB51-4B06-B702-2167CA5861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85118" y="7309719"/>
                <a:ext cx="265997" cy="269343"/>
              </a:xfrm>
              <a:prstGeom prst="rect">
                <a:avLst/>
              </a:prstGeom>
            </p:spPr>
          </p:pic>
        </p:grpSp>
        <p:sp>
          <p:nvSpPr>
            <p:cNvPr id="111" name="テキスト ボックス 110"/>
            <p:cNvSpPr txBox="1"/>
            <p:nvPr/>
          </p:nvSpPr>
          <p:spPr>
            <a:xfrm>
              <a:off x="825615" y="9059273"/>
              <a:ext cx="1825403" cy="185999"/>
            </a:xfrm>
            <a:prstGeom prst="rect">
              <a:avLst/>
            </a:prstGeom>
            <a:noFill/>
          </p:spPr>
          <p:txBody>
            <a:bodyPr wrap="square" tIns="72000" bIns="36000" rtlCol="0" anchor="b" anchorCtr="0">
              <a:spAutoFit/>
            </a:bodyPr>
            <a:lstStyle/>
            <a:p>
              <a:r>
                <a:rPr kumimoji="1" lang="ja-JP" altLang="en-US" sz="500" dirty="0">
                  <a:latin typeface="Meiryo UI" panose="020B0604030504040204" pitchFamily="50" charset="-128"/>
                  <a:ea typeface="Meiryo UI" panose="020B0604030504040204" pitchFamily="50" charset="-128"/>
                </a:rPr>
                <a:t>か　 たん　そ　　　 はいしゅつ　　　　　　　かん きょう</a:t>
              </a:r>
            </a:p>
          </p:txBody>
        </p:sp>
      </p:grpSp>
      <p:grpSp>
        <p:nvGrpSpPr>
          <p:cNvPr id="12" name="グループ化 11"/>
          <p:cNvGrpSpPr/>
          <p:nvPr/>
        </p:nvGrpSpPr>
        <p:grpSpPr>
          <a:xfrm>
            <a:off x="3207647" y="7791794"/>
            <a:ext cx="3549850" cy="1060374"/>
            <a:chOff x="3207647" y="7791794"/>
            <a:chExt cx="3549850" cy="1060374"/>
          </a:xfrm>
        </p:grpSpPr>
        <p:sp>
          <p:nvSpPr>
            <p:cNvPr id="27" name="テキスト ボックス 26">
              <a:extLst>
                <a:ext uri="{FF2B5EF4-FFF2-40B4-BE49-F238E27FC236}">
                  <a16:creationId xmlns:a16="http://schemas.microsoft.com/office/drawing/2014/main" id="{3AACF1E7-D653-4435-BEAC-CA1C5FDD9670}"/>
                </a:ext>
              </a:extLst>
            </p:cNvPr>
            <p:cNvSpPr txBox="1"/>
            <p:nvPr/>
          </p:nvSpPr>
          <p:spPr>
            <a:xfrm>
              <a:off x="3207647" y="7836505"/>
              <a:ext cx="3549850" cy="1015663"/>
            </a:xfrm>
            <a:prstGeom prst="rect">
              <a:avLst/>
            </a:prstGeom>
            <a:noFill/>
          </p:spPr>
          <p:txBody>
            <a:bodyPr wrap="square" rtlCol="0" anchor="t" anchorCtr="0">
              <a:spAutoFit/>
            </a:bodyPr>
            <a:lstStyle/>
            <a:p>
              <a:pPr>
                <a:lnSpc>
                  <a:spcPct val="150000"/>
                </a:lnSpc>
              </a:pPr>
              <a:r>
                <a:rPr kumimoji="1" lang="ja-JP" altLang="en-US" sz="1000" dirty="0">
                  <a:latin typeface="Meiryo UI" panose="020B0604030504040204" pitchFamily="50" charset="-128"/>
                  <a:ea typeface="Meiryo UI" panose="020B0604030504040204" pitchFamily="50" charset="-128"/>
                </a:rPr>
                <a:t>住たくの断熱性能を高めるとともに、省エネ型製品等を使うことで、使うエネルギーの量を大幅に減らした上で、太陽光発電等でエネルギーを作ることにより、住たくで使うエネルギーと作るエネルギーの差し引きをゼロにすることをめざした住たく。</a:t>
              </a:r>
              <a:endParaRPr kumimoji="1" lang="en-US" altLang="ja-JP" sz="1000" dirty="0">
                <a:latin typeface="Meiryo UI" panose="020B0604030504040204" pitchFamily="50" charset="-128"/>
                <a:ea typeface="Meiryo UI" panose="020B0604030504040204" pitchFamily="50" charset="-128"/>
              </a:endParaRPr>
            </a:p>
          </p:txBody>
        </p:sp>
        <p:sp>
          <p:nvSpPr>
            <p:cNvPr id="112" name="テキスト ボックス 111"/>
            <p:cNvSpPr txBox="1"/>
            <p:nvPr/>
          </p:nvSpPr>
          <p:spPr>
            <a:xfrm>
              <a:off x="3608198" y="7791794"/>
              <a:ext cx="2989875" cy="185999"/>
            </a:xfrm>
            <a:prstGeom prst="rect">
              <a:avLst/>
            </a:prstGeom>
            <a:noFill/>
          </p:spPr>
          <p:txBody>
            <a:bodyPr wrap="square" tIns="72000" bIns="36000" rtlCol="0" anchor="b" anchorCtr="0">
              <a:spAutoFit/>
            </a:bodyPr>
            <a:lstStyle/>
            <a:p>
              <a:r>
                <a:rPr kumimoji="1" lang="ja-JP" altLang="en-US" sz="500" dirty="0">
                  <a:latin typeface="Meiryo UI" panose="020B0604030504040204" pitchFamily="50" charset="-128"/>
                  <a:ea typeface="Meiryo UI" panose="020B0604030504040204" pitchFamily="50" charset="-128"/>
                </a:rPr>
                <a:t>だんねつ せい　のう　　　　　　　　　　　　　　　　　　　　　　　　　　　　 がた せい ひん</a:t>
              </a:r>
            </a:p>
          </p:txBody>
        </p:sp>
        <p:sp>
          <p:nvSpPr>
            <p:cNvPr id="113" name="テキスト ボックス 112"/>
            <p:cNvSpPr txBox="1"/>
            <p:nvPr/>
          </p:nvSpPr>
          <p:spPr>
            <a:xfrm>
              <a:off x="4270749" y="8030011"/>
              <a:ext cx="2486747" cy="185999"/>
            </a:xfrm>
            <a:prstGeom prst="rect">
              <a:avLst/>
            </a:prstGeom>
            <a:noFill/>
          </p:spPr>
          <p:txBody>
            <a:bodyPr wrap="square" tIns="72000" bIns="36000" rtlCol="0" anchor="b" anchorCtr="0">
              <a:spAutoFit/>
            </a:bodyPr>
            <a:lstStyle/>
            <a:p>
              <a:r>
                <a:rPr kumimoji="1" lang="ja-JP" altLang="en-US" sz="500" dirty="0">
                  <a:latin typeface="Meiryo UI" panose="020B0604030504040204" pitchFamily="50" charset="-128"/>
                  <a:ea typeface="Meiryo UI" panose="020B0604030504040204" pitchFamily="50" charset="-128"/>
                </a:rPr>
                <a:t>おお はば　　　へ</a:t>
              </a:r>
            </a:p>
          </p:txBody>
        </p:sp>
      </p:grpSp>
      <p:sp>
        <p:nvSpPr>
          <p:cNvPr id="103" name="テキスト ボックス 102">
            <a:extLst>
              <a:ext uri="{FF2B5EF4-FFF2-40B4-BE49-F238E27FC236}">
                <a16:creationId xmlns:a16="http://schemas.microsoft.com/office/drawing/2014/main" id="{C7CB392F-E7B1-4E27-B7EF-7F3E23887265}"/>
              </a:ext>
            </a:extLst>
          </p:cNvPr>
          <p:cNvSpPr txBox="1"/>
          <p:nvPr/>
        </p:nvSpPr>
        <p:spPr>
          <a:xfrm>
            <a:off x="5425325" y="3851697"/>
            <a:ext cx="679032" cy="185999"/>
          </a:xfrm>
          <a:prstGeom prst="rect">
            <a:avLst/>
          </a:prstGeom>
          <a:noFill/>
        </p:spPr>
        <p:txBody>
          <a:bodyPr wrap="square" tIns="72000" bIns="36000" rtlCol="0" anchor="b" anchorCtr="0">
            <a:spAutoFit/>
          </a:bodyPr>
          <a:lstStyle/>
          <a:p>
            <a:r>
              <a:rPr kumimoji="1" lang="ja-JP" altLang="en-US" sz="500" dirty="0">
                <a:latin typeface="Meiryo UI" panose="020B0604030504040204" pitchFamily="50" charset="-128"/>
                <a:ea typeface="Meiryo UI" panose="020B0604030504040204" pitchFamily="50" charset="-128"/>
              </a:rPr>
              <a:t>たも</a:t>
            </a:r>
          </a:p>
        </p:txBody>
      </p:sp>
      <p:sp>
        <p:nvSpPr>
          <p:cNvPr id="116" name="テキスト ボックス 115">
            <a:extLst>
              <a:ext uri="{FF2B5EF4-FFF2-40B4-BE49-F238E27FC236}">
                <a16:creationId xmlns:a16="http://schemas.microsoft.com/office/drawing/2014/main" id="{83F82C4B-489F-4357-9AAE-3FF441E39880}"/>
              </a:ext>
            </a:extLst>
          </p:cNvPr>
          <p:cNvSpPr txBox="1"/>
          <p:nvPr/>
        </p:nvSpPr>
        <p:spPr>
          <a:xfrm>
            <a:off x="3286122" y="9394583"/>
            <a:ext cx="434102" cy="169277"/>
          </a:xfrm>
          <a:prstGeom prst="rect">
            <a:avLst/>
          </a:prstGeom>
          <a:noFill/>
        </p:spPr>
        <p:txBody>
          <a:bodyPr wrap="square" rtlCol="0">
            <a:spAutoFit/>
          </a:bodyPr>
          <a:lstStyle/>
          <a:p>
            <a:r>
              <a:rPr kumimoji="1" lang="ja-JP" altLang="en-US" sz="500" dirty="0">
                <a:solidFill>
                  <a:schemeClr val="accent2"/>
                </a:solidFill>
                <a:latin typeface="Meiryo UI" panose="020B0604030504040204" pitchFamily="50" charset="-128"/>
                <a:ea typeface="Meiryo UI" panose="020B0604030504040204" pitchFamily="50" charset="-128"/>
              </a:rPr>
              <a:t>あたた</a:t>
            </a:r>
          </a:p>
        </p:txBody>
      </p:sp>
      <p:pic>
        <p:nvPicPr>
          <p:cNvPr id="16" name="図 15">
            <a:extLst>
              <a:ext uri="{FF2B5EF4-FFF2-40B4-BE49-F238E27FC236}">
                <a16:creationId xmlns:a16="http://schemas.microsoft.com/office/drawing/2014/main" id="{9F924DE5-8CE2-41A9-BAE6-83BF3B2F5752}"/>
              </a:ext>
            </a:extLst>
          </p:cNvPr>
          <p:cNvPicPr>
            <a:picLocks noChangeAspect="1"/>
          </p:cNvPicPr>
          <p:nvPr/>
        </p:nvPicPr>
        <p:blipFill>
          <a:blip r:embed="rId12"/>
          <a:stretch>
            <a:fillRect/>
          </a:stretch>
        </p:blipFill>
        <p:spPr>
          <a:xfrm>
            <a:off x="2403107" y="5124222"/>
            <a:ext cx="641596" cy="641596"/>
          </a:xfrm>
          <a:prstGeom prst="rect">
            <a:avLst/>
          </a:prstGeom>
        </p:spPr>
      </p:pic>
      <p:pic>
        <p:nvPicPr>
          <p:cNvPr id="20" name="図 19">
            <a:extLst>
              <a:ext uri="{FF2B5EF4-FFF2-40B4-BE49-F238E27FC236}">
                <a16:creationId xmlns:a16="http://schemas.microsoft.com/office/drawing/2014/main" id="{84DEEDDB-7C61-419F-AFCB-8F248592D582}"/>
              </a:ext>
            </a:extLst>
          </p:cNvPr>
          <p:cNvPicPr>
            <a:picLocks noChangeAspect="1"/>
          </p:cNvPicPr>
          <p:nvPr/>
        </p:nvPicPr>
        <p:blipFill>
          <a:blip r:embed="rId13"/>
          <a:stretch>
            <a:fillRect/>
          </a:stretch>
        </p:blipFill>
        <p:spPr>
          <a:xfrm>
            <a:off x="6116885" y="5067845"/>
            <a:ext cx="618147" cy="618147"/>
          </a:xfrm>
          <a:prstGeom prst="rect">
            <a:avLst/>
          </a:prstGeom>
        </p:spPr>
      </p:pic>
      <p:grpSp>
        <p:nvGrpSpPr>
          <p:cNvPr id="21" name="グループ化 20">
            <a:extLst>
              <a:ext uri="{FF2B5EF4-FFF2-40B4-BE49-F238E27FC236}">
                <a16:creationId xmlns:a16="http://schemas.microsoft.com/office/drawing/2014/main" id="{011FF32B-C701-4B95-B2B4-71DC99F9562A}"/>
              </a:ext>
            </a:extLst>
          </p:cNvPr>
          <p:cNvGrpSpPr/>
          <p:nvPr/>
        </p:nvGrpSpPr>
        <p:grpSpPr>
          <a:xfrm>
            <a:off x="3337681" y="6726555"/>
            <a:ext cx="309604" cy="309604"/>
            <a:chOff x="3316164" y="7103761"/>
            <a:chExt cx="309604" cy="309604"/>
          </a:xfrm>
        </p:grpSpPr>
        <p:sp>
          <p:nvSpPr>
            <p:cNvPr id="117" name="楕円 116">
              <a:extLst>
                <a:ext uri="{FF2B5EF4-FFF2-40B4-BE49-F238E27FC236}">
                  <a16:creationId xmlns:a16="http://schemas.microsoft.com/office/drawing/2014/main" id="{6472C0AC-1AB4-4FEE-A235-B93D93357A42}"/>
                </a:ext>
              </a:extLst>
            </p:cNvPr>
            <p:cNvSpPr/>
            <p:nvPr/>
          </p:nvSpPr>
          <p:spPr>
            <a:xfrm>
              <a:off x="3316164" y="7103761"/>
              <a:ext cx="309604" cy="30960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8" name="グラフィックス 117" descr="電球と歯車">
              <a:extLst>
                <a:ext uri="{FF2B5EF4-FFF2-40B4-BE49-F238E27FC236}">
                  <a16:creationId xmlns:a16="http://schemas.microsoft.com/office/drawing/2014/main" id="{A7EDC65C-1AD8-4253-BB48-EA23013E9F6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3353585" y="7133801"/>
              <a:ext cx="243228" cy="243228"/>
            </a:xfrm>
            <a:prstGeom prst="rect">
              <a:avLst/>
            </a:prstGeom>
          </p:spPr>
        </p:pic>
      </p:grpSp>
    </p:spTree>
    <p:extLst>
      <p:ext uri="{BB962C8B-B14F-4D97-AF65-F5344CB8AC3E}">
        <p14:creationId xmlns:p14="http://schemas.microsoft.com/office/powerpoint/2010/main" val="1513851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621675" y="1104994"/>
            <a:ext cx="6306733" cy="1452257"/>
          </a:xfrm>
          <a:prstGeom prst="rect">
            <a:avLst/>
          </a:prstGeom>
          <a:noFill/>
        </p:spPr>
        <p:txBody>
          <a:bodyPr wrap="square" rtlCol="0">
            <a:spAutoFit/>
          </a:bodyPr>
          <a:lstStyle/>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わたしたちが消費している食べ物から衣服、自動車、住たくまで、あらゆる製品は、それらの製品が作られるときや工場からお店に運ばれるとき、さらにお店で売られるときなどにも多くのエネルギーを消費しています。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わたしたちは、くらしの中でさまざまな製品を使用していますが、電気やガスを直接消費する以外に、このように目に見えないところでも多くのエネルギーを消費しています。</a:t>
            </a:r>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pic>
        <p:nvPicPr>
          <p:cNvPr id="29" name="図 28"/>
          <p:cNvPicPr>
            <a:picLocks/>
          </p:cNvPicPr>
          <p:nvPr/>
        </p:nvPicPr>
        <p:blipFill rotWithShape="1">
          <a:blip r:embed="rId2">
            <a:extLst>
              <a:ext uri="{28A0092B-C50C-407E-A947-70E740481C1C}">
                <a14:useLocalDpi xmlns:a14="http://schemas.microsoft.com/office/drawing/2010/main" val="0"/>
              </a:ext>
            </a:extLst>
          </a:blip>
          <a:srcRect t="-1" r="13009" b="15330"/>
          <a:stretch/>
        </p:blipFill>
        <p:spPr>
          <a:xfrm>
            <a:off x="695546" y="1037621"/>
            <a:ext cx="5220000" cy="46800"/>
          </a:xfrm>
          <a:prstGeom prst="rect">
            <a:avLst/>
          </a:prstGeom>
        </p:spPr>
      </p:pic>
      <p:sp>
        <p:nvSpPr>
          <p:cNvPr id="30" name="テキスト ボックス 29"/>
          <p:cNvSpPr txBox="1"/>
          <p:nvPr/>
        </p:nvSpPr>
        <p:spPr>
          <a:xfrm>
            <a:off x="631200" y="726781"/>
            <a:ext cx="5083443" cy="338554"/>
          </a:xfrm>
          <a:prstGeom prst="rect">
            <a:avLst/>
          </a:prstGeom>
          <a:noFill/>
        </p:spPr>
        <p:txBody>
          <a:bodyPr wrap="none" rtlCol="0">
            <a:spAutoFit/>
          </a:bodyPr>
          <a:lstStyle/>
          <a:p>
            <a:r>
              <a:rPr kumimoji="1" lang="ja-JP" altLang="en-US" sz="1600" dirty="0">
                <a:solidFill>
                  <a:srgbClr val="009900"/>
                </a:solidFill>
                <a:latin typeface="Meiryo UI" panose="020B0604030504040204" pitchFamily="50" charset="-128"/>
                <a:ea typeface="Meiryo UI" panose="020B0604030504040204" pitchFamily="50" charset="-128"/>
              </a:rPr>
              <a:t>④ 環境にやさしいくらし～「ものを大切にする」「ごみを減らす」</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41" y="6569327"/>
            <a:ext cx="2818033" cy="2436771"/>
          </a:xfrm>
          <a:prstGeom prst="rect">
            <a:avLst/>
          </a:prstGeom>
        </p:spPr>
      </p:pic>
      <p:sp>
        <p:nvSpPr>
          <p:cNvPr id="7" name="テキスト ボックス 6"/>
          <p:cNvSpPr txBox="1"/>
          <p:nvPr/>
        </p:nvSpPr>
        <p:spPr>
          <a:xfrm>
            <a:off x="855674" y="9003063"/>
            <a:ext cx="2020105" cy="374461"/>
          </a:xfrm>
          <a:prstGeom prst="rect">
            <a:avLst/>
          </a:prstGeom>
          <a:noFill/>
        </p:spPr>
        <p:txBody>
          <a:bodyPr wrap="none" rtlCol="0">
            <a:spAutoFit/>
          </a:bodyPr>
          <a:lstStyle/>
          <a:p>
            <a:pPr>
              <a:lnSpc>
                <a:spcPts val="1100"/>
              </a:lnSpc>
            </a:pPr>
            <a:r>
              <a:rPr kumimoji="1" lang="ja-JP" altLang="en-US" sz="800" dirty="0">
                <a:latin typeface="Meiryo UI" panose="020B0604030504040204" pitchFamily="50" charset="-128"/>
                <a:ea typeface="Meiryo UI" panose="020B0604030504040204" pitchFamily="50" charset="-128"/>
              </a:rPr>
              <a:t>出典：資源エネルギー庁</a:t>
            </a:r>
            <a:endParaRPr kumimoji="1" lang="en-US" altLang="ja-JP" sz="800" dirty="0">
              <a:latin typeface="Meiryo UI" panose="020B0604030504040204" pitchFamily="50" charset="-128"/>
              <a:ea typeface="Meiryo UI" panose="020B0604030504040204" pitchFamily="50" charset="-128"/>
            </a:endParaRPr>
          </a:p>
          <a:p>
            <a:pPr>
              <a:lnSpc>
                <a:spcPts val="1100"/>
              </a:lnSpc>
            </a:pPr>
            <a:r>
              <a:rPr kumimoji="1" lang="ja-JP" altLang="en-US" sz="800" dirty="0">
                <a:latin typeface="Meiryo UI" panose="020B0604030504040204" pitchFamily="50" charset="-128"/>
                <a:ea typeface="Meiryo UI" panose="020B0604030504040204" pitchFamily="50" charset="-128"/>
              </a:rPr>
              <a:t>　　　　　「かがやけ！みんなのエネルギー」</a:t>
            </a:r>
            <a:r>
              <a:rPr kumimoji="1" lang="en-US" altLang="ja-JP" sz="800" dirty="0">
                <a:latin typeface="Meiryo UI" panose="020B0604030504040204" pitchFamily="50" charset="-128"/>
                <a:ea typeface="Meiryo UI" panose="020B0604030504040204" pitchFamily="50" charset="-128"/>
              </a:rPr>
              <a:t>p56</a:t>
            </a:r>
            <a:endParaRPr kumimoji="1" lang="ja-JP" altLang="en-US" sz="800" dirty="0">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3390900" y="6550019"/>
            <a:ext cx="3557713" cy="2031325"/>
          </a:xfrm>
          <a:prstGeom prst="rect">
            <a:avLst/>
          </a:prstGeom>
          <a:noFill/>
        </p:spPr>
        <p:txBody>
          <a:bodyPr wrap="square" rtlCol="0">
            <a:spAutoFit/>
          </a:bodyPr>
          <a:lstStyle/>
          <a:p>
            <a:pPr>
              <a:lnSpc>
                <a:spcPct val="150000"/>
              </a:lnSpc>
            </a:pPr>
            <a:r>
              <a:rPr kumimoji="1" lang="ja-JP" altLang="en-US" sz="1050" dirty="0">
                <a:latin typeface="Meiryo UI" panose="020B0604030504040204" pitchFamily="50" charset="-128"/>
                <a:ea typeface="Meiryo UI" panose="020B0604030504040204" pitchFamily="50" charset="-128"/>
              </a:rPr>
              <a:t>　わたしたちは</a:t>
            </a:r>
            <a:r>
              <a:rPr kumimoji="1" lang="en-US" altLang="ja-JP" sz="1050" b="1" u="sng" dirty="0">
                <a:solidFill>
                  <a:schemeClr val="accent5">
                    <a:lumMod val="75000"/>
                  </a:schemeClr>
                </a:solidFill>
                <a:latin typeface="Meiryo UI" panose="020B0604030504040204" pitchFamily="50" charset="-128"/>
                <a:ea typeface="Meiryo UI" panose="020B0604030504040204" pitchFamily="50" charset="-128"/>
              </a:rPr>
              <a:t>1</a:t>
            </a:r>
            <a:r>
              <a:rPr kumimoji="1" lang="ja-JP" altLang="en-US" sz="1050" b="1" u="sng" dirty="0">
                <a:solidFill>
                  <a:schemeClr val="accent5">
                    <a:lumMod val="75000"/>
                  </a:schemeClr>
                </a:solidFill>
                <a:latin typeface="Meiryo UI" panose="020B0604030504040204" pitchFamily="50" charset="-128"/>
                <a:ea typeface="Meiryo UI" panose="020B0604030504040204" pitchFamily="50" charset="-128"/>
              </a:rPr>
              <a:t>人</a:t>
            </a:r>
            <a:r>
              <a:rPr kumimoji="1" lang="en-US" altLang="ja-JP" sz="1050" b="1" u="sng" dirty="0">
                <a:solidFill>
                  <a:schemeClr val="accent5">
                    <a:lumMod val="75000"/>
                  </a:schemeClr>
                </a:solidFill>
                <a:latin typeface="Meiryo UI" panose="020B0604030504040204" pitchFamily="50" charset="-128"/>
                <a:ea typeface="Meiryo UI" panose="020B0604030504040204" pitchFamily="50" charset="-128"/>
              </a:rPr>
              <a:t>1</a:t>
            </a:r>
            <a:r>
              <a:rPr kumimoji="1" lang="ja-JP" altLang="en-US" sz="1050" b="1" u="sng" dirty="0">
                <a:solidFill>
                  <a:schemeClr val="accent5">
                    <a:lumMod val="75000"/>
                  </a:schemeClr>
                </a:solidFill>
                <a:latin typeface="Meiryo UI" panose="020B0604030504040204" pitchFamily="50" charset="-128"/>
                <a:ea typeface="Meiryo UI" panose="020B0604030504040204" pitchFamily="50" charset="-128"/>
              </a:rPr>
              <a:t>日あたり約</a:t>
            </a:r>
            <a:r>
              <a:rPr kumimoji="1" lang="en-US" altLang="ja-JP" sz="1050" b="1" u="sng" dirty="0">
                <a:solidFill>
                  <a:schemeClr val="accent5">
                    <a:lumMod val="75000"/>
                  </a:schemeClr>
                </a:solidFill>
                <a:latin typeface="Meiryo UI" panose="020B0604030504040204" pitchFamily="50" charset="-128"/>
                <a:ea typeface="Meiryo UI" panose="020B0604030504040204" pitchFamily="50" charset="-128"/>
              </a:rPr>
              <a:t>1kg</a:t>
            </a:r>
            <a:r>
              <a:rPr kumimoji="1" lang="ja-JP" altLang="en-US" sz="1050" dirty="0">
                <a:latin typeface="Meiryo UI" panose="020B0604030504040204" pitchFamily="50" charset="-128"/>
                <a:ea typeface="Meiryo UI" panose="020B0604030504040204" pitchFamily="50" charset="-128"/>
              </a:rPr>
              <a:t>のごみを出しています。</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その家庭から出るごみの中で多いのは「容器包装」とよばれる</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u="sng" dirty="0">
                <a:solidFill>
                  <a:schemeClr val="accent5">
                    <a:lumMod val="75000"/>
                  </a:schemeClr>
                </a:solidFill>
                <a:latin typeface="Meiryo UI" panose="020B0604030504040204" pitchFamily="50" charset="-128"/>
                <a:ea typeface="Meiryo UI" panose="020B0604030504040204" pitchFamily="50" charset="-128"/>
              </a:rPr>
              <a:t>食べ物のふくろやペットボトル、カン、ビン、洗剤のボトルなど</a:t>
            </a:r>
            <a:r>
              <a:rPr kumimoji="1" lang="ja-JP" altLang="en-US" sz="1050" dirty="0">
                <a:latin typeface="Meiryo UI" panose="020B0604030504040204" pitchFamily="50" charset="-128"/>
                <a:ea typeface="Meiryo UI" panose="020B0604030504040204" pitchFamily="50" charset="-128"/>
              </a:rPr>
              <a:t>です。</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これらの容器や包装も、作るときにたくさんのエネルギーや資源が使われているにもかかわらず、一度使っただけで捨てられてしまうこともあります。</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そのため、ごみをなるべく出さないようにし、資源としてリサイクルできるものは、ルールをまもって分別するようにしましょう。</a:t>
            </a:r>
            <a:endParaRPr kumimoji="1" lang="en-US" altLang="ja-JP" sz="1050" dirty="0">
              <a:latin typeface="Meiryo UI" panose="020B0604030504040204" pitchFamily="50" charset="-128"/>
              <a:ea typeface="Meiryo UI" panose="020B0604030504040204" pitchFamily="50" charset="-128"/>
            </a:endParaRPr>
          </a:p>
        </p:txBody>
      </p:sp>
      <p:sp>
        <p:nvSpPr>
          <p:cNvPr id="53" name="角丸四角形 52"/>
          <p:cNvSpPr/>
          <p:nvPr/>
        </p:nvSpPr>
        <p:spPr>
          <a:xfrm>
            <a:off x="621674" y="6376271"/>
            <a:ext cx="6340841" cy="3038389"/>
          </a:xfrm>
          <a:prstGeom prst="roundRect">
            <a:avLst>
              <a:gd name="adj" fmla="val 6640"/>
            </a:avLst>
          </a:prstGeom>
          <a:noFill/>
          <a:ln w="12700">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9680" y="3310930"/>
            <a:ext cx="979385" cy="768817"/>
          </a:xfrm>
          <a:prstGeom prst="rect">
            <a:avLst/>
          </a:prstGeom>
        </p:spPr>
      </p:pic>
      <p:grpSp>
        <p:nvGrpSpPr>
          <p:cNvPr id="46" name="グループ化 45"/>
          <p:cNvGrpSpPr/>
          <p:nvPr/>
        </p:nvGrpSpPr>
        <p:grpSpPr>
          <a:xfrm>
            <a:off x="871197" y="2775706"/>
            <a:ext cx="465915" cy="298811"/>
            <a:chOff x="1567572" y="6943320"/>
            <a:chExt cx="465915" cy="298811"/>
          </a:xfrm>
        </p:grpSpPr>
        <p:sp>
          <p:nvSpPr>
            <p:cNvPr id="38" name="角丸四角形 37"/>
            <p:cNvSpPr/>
            <p:nvPr/>
          </p:nvSpPr>
          <p:spPr>
            <a:xfrm>
              <a:off x="1567572" y="6943320"/>
              <a:ext cx="465915" cy="298811"/>
            </a:xfrm>
            <a:prstGeom prst="roundRect">
              <a:avLst>
                <a:gd name="adj" fmla="val 42168"/>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1584418" y="6961471"/>
              <a:ext cx="439544" cy="261610"/>
            </a:xfrm>
            <a:prstGeom prst="rect">
              <a:avLst/>
            </a:prstGeom>
            <a:noFill/>
          </p:spPr>
          <p:txBody>
            <a:bodyPr wrap="none" rtlCol="0">
              <a:spAutoFit/>
            </a:bodyPr>
            <a:lstStyle/>
            <a:p>
              <a:r>
                <a:rPr kumimoji="1" lang="ja-JP" altLang="en-US" sz="1100" b="1" dirty="0">
                  <a:solidFill>
                    <a:schemeClr val="accent2">
                      <a:lumMod val="75000"/>
                    </a:schemeClr>
                  </a:solidFill>
                  <a:latin typeface="Meiryo UI" panose="020B0604030504040204" pitchFamily="50" charset="-128"/>
                  <a:ea typeface="Meiryo UI" panose="020B0604030504040204" pitchFamily="50" charset="-128"/>
                </a:rPr>
                <a:t>作る</a:t>
              </a:r>
            </a:p>
          </p:txBody>
        </p:sp>
      </p:grpSp>
      <p:grpSp>
        <p:nvGrpSpPr>
          <p:cNvPr id="47" name="グループ化 46"/>
          <p:cNvGrpSpPr/>
          <p:nvPr/>
        </p:nvGrpSpPr>
        <p:grpSpPr>
          <a:xfrm>
            <a:off x="2556819" y="2778617"/>
            <a:ext cx="469214" cy="298811"/>
            <a:chOff x="3384719" y="6965364"/>
            <a:chExt cx="469214" cy="298811"/>
          </a:xfrm>
        </p:grpSpPr>
        <p:sp>
          <p:nvSpPr>
            <p:cNvPr id="39" name="角丸四角形 38"/>
            <p:cNvSpPr/>
            <p:nvPr/>
          </p:nvSpPr>
          <p:spPr>
            <a:xfrm>
              <a:off x="3384719" y="6965364"/>
              <a:ext cx="468000" cy="298811"/>
            </a:xfrm>
            <a:prstGeom prst="roundRect">
              <a:avLst>
                <a:gd name="adj" fmla="val 42168"/>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3401565" y="6985420"/>
              <a:ext cx="452368" cy="261610"/>
            </a:xfrm>
            <a:prstGeom prst="rect">
              <a:avLst/>
            </a:prstGeom>
            <a:noFill/>
          </p:spPr>
          <p:txBody>
            <a:bodyPr wrap="none" rtlCol="0">
              <a:spAutoFit/>
            </a:bodyPr>
            <a:lstStyle/>
            <a:p>
              <a:r>
                <a:rPr kumimoji="1" lang="ja-JP" altLang="en-US" sz="1100" b="1" dirty="0">
                  <a:solidFill>
                    <a:schemeClr val="accent2">
                      <a:lumMod val="75000"/>
                    </a:schemeClr>
                  </a:solidFill>
                  <a:latin typeface="Meiryo UI" panose="020B0604030504040204" pitchFamily="50" charset="-128"/>
                  <a:ea typeface="Meiryo UI" panose="020B0604030504040204" pitchFamily="50" charset="-128"/>
                </a:rPr>
                <a:t>運ぶ</a:t>
              </a:r>
            </a:p>
          </p:txBody>
        </p:sp>
      </p:grpSp>
      <p:grpSp>
        <p:nvGrpSpPr>
          <p:cNvPr id="48" name="グループ化 47"/>
          <p:cNvGrpSpPr/>
          <p:nvPr/>
        </p:nvGrpSpPr>
        <p:grpSpPr>
          <a:xfrm>
            <a:off x="3928382" y="2778617"/>
            <a:ext cx="468000" cy="298811"/>
            <a:chOff x="5254780" y="6968808"/>
            <a:chExt cx="468000" cy="298811"/>
          </a:xfrm>
        </p:grpSpPr>
        <p:sp>
          <p:nvSpPr>
            <p:cNvPr id="41" name="角丸四角形 40"/>
            <p:cNvSpPr/>
            <p:nvPr/>
          </p:nvSpPr>
          <p:spPr>
            <a:xfrm>
              <a:off x="5254780" y="6968808"/>
              <a:ext cx="468000" cy="298811"/>
            </a:xfrm>
            <a:prstGeom prst="roundRect">
              <a:avLst>
                <a:gd name="adj" fmla="val 42168"/>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5273531" y="6986959"/>
              <a:ext cx="439544" cy="261610"/>
            </a:xfrm>
            <a:prstGeom prst="rect">
              <a:avLst/>
            </a:prstGeom>
            <a:noFill/>
          </p:spPr>
          <p:txBody>
            <a:bodyPr wrap="none" rtlCol="0">
              <a:spAutoFit/>
            </a:bodyPr>
            <a:lstStyle/>
            <a:p>
              <a:pPr algn="ctr"/>
              <a:r>
                <a:rPr kumimoji="1" lang="ja-JP" altLang="en-US" sz="1100" b="1" dirty="0">
                  <a:solidFill>
                    <a:schemeClr val="accent2">
                      <a:lumMod val="75000"/>
                    </a:schemeClr>
                  </a:solidFill>
                  <a:latin typeface="Meiryo UI" panose="020B0604030504040204" pitchFamily="50" charset="-128"/>
                  <a:ea typeface="Meiryo UI" panose="020B0604030504040204" pitchFamily="50" charset="-128"/>
                </a:rPr>
                <a:t>売る</a:t>
              </a:r>
            </a:p>
          </p:txBody>
        </p:sp>
      </p:grpSp>
      <p:pic>
        <p:nvPicPr>
          <p:cNvPr id="44" name="図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8382" y="3183148"/>
            <a:ext cx="931384" cy="1052411"/>
          </a:xfrm>
          <a:prstGeom prst="rect">
            <a:avLst/>
          </a:prstGeom>
        </p:spPr>
      </p:pic>
      <p:sp>
        <p:nvSpPr>
          <p:cNvPr id="49" name="テキスト ボックス 48"/>
          <p:cNvSpPr txBox="1"/>
          <p:nvPr/>
        </p:nvSpPr>
        <p:spPr>
          <a:xfrm>
            <a:off x="3967003" y="4302593"/>
            <a:ext cx="982442" cy="33855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例：製品の保存　　</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a:t>
            </a:r>
            <a:r>
              <a:rPr kumimoji="1" lang="ja-JP" altLang="en-US" sz="800" b="1" u="sng" dirty="0">
                <a:latin typeface="Meiryo UI" panose="020B0604030504040204" pitchFamily="50" charset="-128"/>
                <a:ea typeface="Meiryo UI" panose="020B0604030504040204" pitchFamily="50" charset="-128"/>
              </a:rPr>
              <a:t>電気</a:t>
            </a:r>
            <a:r>
              <a:rPr kumimoji="1" lang="ja-JP" altLang="en-US" sz="800" dirty="0">
                <a:latin typeface="Meiryo UI" panose="020B0604030504040204" pitchFamily="50" charset="-128"/>
                <a:ea typeface="Meiryo UI" panose="020B0604030504040204" pitchFamily="50" charset="-128"/>
              </a:rPr>
              <a:t>）</a:t>
            </a:r>
          </a:p>
        </p:txBody>
      </p:sp>
      <p:sp>
        <p:nvSpPr>
          <p:cNvPr id="54" name="テキスト ボックス 53"/>
          <p:cNvSpPr txBox="1"/>
          <p:nvPr/>
        </p:nvSpPr>
        <p:spPr>
          <a:xfrm>
            <a:off x="2581451" y="4302593"/>
            <a:ext cx="1242439" cy="33855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例：製品の運</a:t>
            </a:r>
            <a:r>
              <a:rPr kumimoji="1" lang="ja-JP" altLang="en-US" sz="800" dirty="0" err="1">
                <a:latin typeface="Meiryo UI" panose="020B0604030504040204" pitchFamily="50" charset="-128"/>
                <a:ea typeface="Meiryo UI" panose="020B0604030504040204" pitchFamily="50" charset="-128"/>
              </a:rPr>
              <a:t>ぱん</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a:t>
            </a:r>
            <a:r>
              <a:rPr kumimoji="1" lang="ja-JP" altLang="en-US" sz="800" b="1" u="sng" dirty="0">
                <a:latin typeface="Meiryo UI" panose="020B0604030504040204" pitchFamily="50" charset="-128"/>
                <a:ea typeface="Meiryo UI" panose="020B0604030504040204" pitchFamily="50" charset="-128"/>
              </a:rPr>
              <a:t>石油</a:t>
            </a:r>
            <a:r>
              <a:rPr kumimoji="1" lang="ja-JP" altLang="en-US" sz="800" dirty="0">
                <a:latin typeface="Meiryo UI" panose="020B0604030504040204" pitchFamily="50" charset="-128"/>
                <a:ea typeface="Meiryo UI" panose="020B0604030504040204" pitchFamily="50" charset="-128"/>
              </a:rPr>
              <a:t>など）</a:t>
            </a:r>
            <a:endParaRPr kumimoji="1" lang="en-US" altLang="ja-JP" sz="8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07" y="3556280"/>
            <a:ext cx="1017232" cy="795475"/>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7028" y="2870788"/>
            <a:ext cx="776704" cy="733985"/>
          </a:xfrm>
          <a:prstGeom prst="rect">
            <a:avLst/>
          </a:prstGeom>
        </p:spPr>
      </p:pic>
      <p:pic>
        <p:nvPicPr>
          <p:cNvPr id="2" name="図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4955" y="3829026"/>
            <a:ext cx="438469" cy="476596"/>
          </a:xfrm>
          <a:prstGeom prst="rect">
            <a:avLst/>
          </a:prstGeom>
        </p:spPr>
      </p:pic>
      <p:sp>
        <p:nvSpPr>
          <p:cNvPr id="59" name="テキスト ボックス 58"/>
          <p:cNvSpPr txBox="1"/>
          <p:nvPr/>
        </p:nvSpPr>
        <p:spPr>
          <a:xfrm>
            <a:off x="1041558" y="4302593"/>
            <a:ext cx="1314092" cy="33855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例：生産・加工</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a:t>
            </a:r>
            <a:r>
              <a:rPr kumimoji="1" lang="ja-JP" altLang="en-US" sz="800" b="1" u="sng" dirty="0">
                <a:latin typeface="Meiryo UI" panose="020B0604030504040204" pitchFamily="50" charset="-128"/>
                <a:ea typeface="Meiryo UI" panose="020B0604030504040204" pitchFamily="50" charset="-128"/>
              </a:rPr>
              <a:t>石油・電気</a:t>
            </a:r>
            <a:r>
              <a:rPr kumimoji="1" lang="ja-JP" altLang="en-US" sz="800" dirty="0">
                <a:latin typeface="Meiryo UI" panose="020B0604030504040204" pitchFamily="50" charset="-128"/>
                <a:ea typeface="Meiryo UI" panose="020B0604030504040204" pitchFamily="50" charset="-128"/>
              </a:rPr>
              <a:t>など）</a:t>
            </a:r>
            <a:endParaRPr kumimoji="1" lang="en-US" altLang="ja-JP" sz="80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02255" y="2993820"/>
            <a:ext cx="610953" cy="610953"/>
          </a:xfrm>
          <a:prstGeom prst="rect">
            <a:avLst/>
          </a:prstGeom>
        </p:spPr>
      </p:pic>
      <p:sp>
        <p:nvSpPr>
          <p:cNvPr id="13" name="角丸四角形 12"/>
          <p:cNvSpPr/>
          <p:nvPr/>
        </p:nvSpPr>
        <p:spPr>
          <a:xfrm>
            <a:off x="762856" y="2723339"/>
            <a:ext cx="4359816" cy="1944000"/>
          </a:xfrm>
          <a:prstGeom prst="roundRect">
            <a:avLst>
              <a:gd name="adj" fmla="val 0"/>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17612" y="3891521"/>
            <a:ext cx="460234" cy="460234"/>
          </a:xfrm>
          <a:prstGeom prst="rect">
            <a:avLst/>
          </a:prstGeom>
        </p:spPr>
      </p:pic>
      <p:pic>
        <p:nvPicPr>
          <p:cNvPr id="16" name="図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32226" y="3218067"/>
            <a:ext cx="534656" cy="573357"/>
          </a:xfrm>
          <a:prstGeom prst="rect">
            <a:avLst/>
          </a:prstGeom>
        </p:spPr>
      </p:pic>
      <p:cxnSp>
        <p:nvCxnSpPr>
          <p:cNvPr id="18" name="直線コネクタ 17"/>
          <p:cNvCxnSpPr/>
          <p:nvPr/>
        </p:nvCxnSpPr>
        <p:spPr>
          <a:xfrm flipH="1">
            <a:off x="2420619" y="2723339"/>
            <a:ext cx="1" cy="1944000"/>
          </a:xfrm>
          <a:prstGeom prst="line">
            <a:avLst/>
          </a:prstGeom>
          <a:ln w="1270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3761739" y="2719577"/>
            <a:ext cx="1" cy="1944000"/>
          </a:xfrm>
          <a:prstGeom prst="line">
            <a:avLst/>
          </a:prstGeom>
          <a:ln w="1270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6" name="図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89382" y="3846121"/>
            <a:ext cx="740681" cy="740681"/>
          </a:xfrm>
          <a:prstGeom prst="rect">
            <a:avLst/>
          </a:prstGeom>
        </p:spPr>
      </p:pic>
      <p:sp>
        <p:nvSpPr>
          <p:cNvPr id="62" name="角丸四角形 61"/>
          <p:cNvSpPr/>
          <p:nvPr/>
        </p:nvSpPr>
        <p:spPr>
          <a:xfrm>
            <a:off x="5249191" y="2723339"/>
            <a:ext cx="1630075" cy="1944000"/>
          </a:xfrm>
          <a:prstGeom prst="roundRect">
            <a:avLst>
              <a:gd name="adj" fmla="val 0"/>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5548183" y="2588772"/>
            <a:ext cx="1047082" cy="288000"/>
          </a:xfrm>
          <a:prstGeom prst="rect">
            <a:avLst/>
          </a:prstGeom>
          <a:solidFill>
            <a:schemeClr val="accent4">
              <a:lumMod val="60000"/>
              <a:lumOff val="40000"/>
            </a:schemeClr>
          </a:solidFill>
          <a:ln w="12700">
            <a:solidFill>
              <a:srgbClr val="FFC000"/>
            </a:solidFill>
          </a:ln>
        </p:spPr>
        <p:txBody>
          <a:bodyPr wrap="none" bIns="36000" rtlCol="0" anchor="b" anchorCtr="0">
            <a:noAutofit/>
          </a:bodyPr>
          <a:lstStyle/>
          <a:p>
            <a:r>
              <a:rPr kumimoji="1" lang="ja-JP" altLang="en-US" sz="1100" b="1" dirty="0">
                <a:solidFill>
                  <a:schemeClr val="accent2">
                    <a:lumMod val="75000"/>
                  </a:schemeClr>
                </a:solidFill>
                <a:latin typeface="Meiryo UI" panose="020B0604030504040204" pitchFamily="50" charset="-128"/>
                <a:ea typeface="Meiryo UI" panose="020B0604030504040204" pitchFamily="50" charset="-128"/>
              </a:rPr>
              <a:t>さまざまな製品</a:t>
            </a:r>
          </a:p>
        </p:txBody>
      </p:sp>
      <p:sp>
        <p:nvSpPr>
          <p:cNvPr id="71" name="右矢印 70"/>
          <p:cNvSpPr/>
          <p:nvPr/>
        </p:nvSpPr>
        <p:spPr>
          <a:xfrm>
            <a:off x="4950433" y="3561698"/>
            <a:ext cx="473605" cy="229726"/>
          </a:xfrm>
          <a:prstGeom prst="rightArrow">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6115196" y="2558292"/>
            <a:ext cx="472767" cy="184666"/>
          </a:xfrm>
          <a:prstGeom prst="rect">
            <a:avLst/>
          </a:prstGeom>
          <a:noFill/>
        </p:spPr>
        <p:txBody>
          <a:bodyPr wrap="square" rtlCol="0">
            <a:spAutoFit/>
          </a:bodyPr>
          <a:lstStyle/>
          <a:p>
            <a:pPr algn="dist"/>
            <a:r>
              <a:rPr kumimoji="1" lang="ja-JP" altLang="en-US" sz="600" dirty="0" err="1">
                <a:solidFill>
                  <a:schemeClr val="accent2">
                    <a:lumMod val="75000"/>
                  </a:schemeClr>
                </a:solidFill>
                <a:latin typeface="Meiryo UI" panose="020B0604030504040204" pitchFamily="50" charset="-128"/>
                <a:ea typeface="Meiryo UI" panose="020B0604030504040204" pitchFamily="50" charset="-128"/>
              </a:rPr>
              <a:t>せい</a:t>
            </a:r>
            <a:r>
              <a:rPr kumimoji="1" lang="ja-JP" altLang="en-US" sz="600" dirty="0">
                <a:solidFill>
                  <a:schemeClr val="accent2">
                    <a:lumMod val="75000"/>
                  </a:schemeClr>
                </a:solidFill>
                <a:latin typeface="Meiryo UI" panose="020B0604030504040204" pitchFamily="50" charset="-128"/>
                <a:ea typeface="Meiryo UI" panose="020B0604030504040204" pitchFamily="50" charset="-128"/>
              </a:rPr>
              <a:t>ひん　　　　</a:t>
            </a:r>
          </a:p>
        </p:txBody>
      </p:sp>
      <p:sp>
        <p:nvSpPr>
          <p:cNvPr id="66" name="テキスト ボックス 65"/>
          <p:cNvSpPr txBox="1"/>
          <p:nvPr/>
        </p:nvSpPr>
        <p:spPr>
          <a:xfrm>
            <a:off x="4168955" y="4244256"/>
            <a:ext cx="709318" cy="169277"/>
          </a:xfrm>
          <a:prstGeom prst="rect">
            <a:avLst/>
          </a:prstGeom>
          <a:noFill/>
        </p:spPr>
        <p:txBody>
          <a:bodyPr wrap="square" rtlCol="0">
            <a:spAutoFit/>
          </a:bodyPr>
          <a:lstStyle/>
          <a:p>
            <a:r>
              <a:rPr kumimoji="1" lang="ja-JP" altLang="en-US" sz="500" dirty="0" err="1">
                <a:latin typeface="Meiryo UI" panose="020B0604030504040204" pitchFamily="50" charset="-128"/>
                <a:ea typeface="Meiryo UI" panose="020B0604030504040204" pitchFamily="50" charset="-128"/>
              </a:rPr>
              <a:t>せい</a:t>
            </a:r>
            <a:r>
              <a:rPr kumimoji="1" lang="ja-JP" altLang="en-US" sz="500" dirty="0">
                <a:latin typeface="Meiryo UI" panose="020B0604030504040204" pitchFamily="50" charset="-128"/>
                <a:ea typeface="Meiryo UI" panose="020B0604030504040204" pitchFamily="50" charset="-128"/>
              </a:rPr>
              <a:t>ひん　　　　</a:t>
            </a:r>
          </a:p>
        </p:txBody>
      </p:sp>
      <p:sp>
        <p:nvSpPr>
          <p:cNvPr id="67" name="テキスト ボックス 66"/>
          <p:cNvSpPr txBox="1"/>
          <p:nvPr/>
        </p:nvSpPr>
        <p:spPr>
          <a:xfrm>
            <a:off x="2779431" y="4244256"/>
            <a:ext cx="709318" cy="169277"/>
          </a:xfrm>
          <a:prstGeom prst="rect">
            <a:avLst/>
          </a:prstGeom>
          <a:noFill/>
        </p:spPr>
        <p:txBody>
          <a:bodyPr wrap="square" rtlCol="0">
            <a:spAutoFit/>
          </a:bodyPr>
          <a:lstStyle/>
          <a:p>
            <a:r>
              <a:rPr kumimoji="1" lang="ja-JP" altLang="en-US" sz="500" dirty="0" err="1">
                <a:latin typeface="Meiryo UI" panose="020B0604030504040204" pitchFamily="50" charset="-128"/>
                <a:ea typeface="Meiryo UI" panose="020B0604030504040204" pitchFamily="50" charset="-128"/>
              </a:rPr>
              <a:t>せい</a:t>
            </a:r>
            <a:r>
              <a:rPr kumimoji="1" lang="ja-JP" altLang="en-US" sz="500" dirty="0">
                <a:latin typeface="Meiryo UI" panose="020B0604030504040204" pitchFamily="50" charset="-128"/>
                <a:ea typeface="Meiryo UI" panose="020B0604030504040204" pitchFamily="50" charset="-128"/>
              </a:rPr>
              <a:t>ひん　　　　</a:t>
            </a:r>
          </a:p>
        </p:txBody>
      </p:sp>
      <p:sp>
        <p:nvSpPr>
          <p:cNvPr id="70" name="テキスト ボックス 69"/>
          <p:cNvSpPr txBox="1"/>
          <p:nvPr/>
        </p:nvSpPr>
        <p:spPr>
          <a:xfrm>
            <a:off x="5524702" y="6773861"/>
            <a:ext cx="782094"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よう　 き　 ほう　そう</a:t>
            </a:r>
            <a:endParaRPr kumimoji="1" lang="en-US" altLang="ja-JP" sz="500"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3755215" y="7256551"/>
            <a:ext cx="1079682"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　 よう　 き　　　　 ほう そう</a:t>
            </a:r>
            <a:endParaRPr kumimoji="1" lang="en-US" altLang="ja-JP" sz="500" dirty="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5471108" y="7020290"/>
            <a:ext cx="616026" cy="169277"/>
          </a:xfrm>
          <a:prstGeom prst="rect">
            <a:avLst/>
          </a:prstGeom>
          <a:noFill/>
        </p:spPr>
        <p:txBody>
          <a:bodyPr wrap="square" rtlCol="0">
            <a:spAutoFit/>
          </a:bodyPr>
          <a:lstStyle/>
          <a:p>
            <a:r>
              <a:rPr kumimoji="1" lang="ja-JP" altLang="en-US" sz="500" dirty="0">
                <a:solidFill>
                  <a:schemeClr val="accent5">
                    <a:lumMod val="75000"/>
                  </a:schemeClr>
                </a:solidFill>
                <a:latin typeface="Meiryo UI" panose="020B0604030504040204" pitchFamily="50" charset="-128"/>
                <a:ea typeface="Meiryo UI" panose="020B0604030504040204" pitchFamily="50" charset="-128"/>
              </a:rPr>
              <a:t>　 せん </a:t>
            </a:r>
            <a:r>
              <a:rPr kumimoji="1" lang="ja-JP" altLang="en-US" sz="500" dirty="0" err="1">
                <a:solidFill>
                  <a:schemeClr val="accent5">
                    <a:lumMod val="75000"/>
                  </a:schemeClr>
                </a:solidFill>
                <a:latin typeface="Meiryo UI" panose="020B0604030504040204" pitchFamily="50" charset="-128"/>
                <a:ea typeface="Meiryo UI" panose="020B0604030504040204" pitchFamily="50" charset="-128"/>
              </a:rPr>
              <a:t>ざい</a:t>
            </a:r>
            <a:endParaRPr kumimoji="1" lang="en-US" altLang="ja-JP" sz="500" dirty="0">
              <a:solidFill>
                <a:schemeClr val="accent5">
                  <a:lumMod val="75000"/>
                </a:schemeClr>
              </a:solidFill>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5811280" y="7502846"/>
            <a:ext cx="423192"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　</a:t>
            </a:r>
            <a:r>
              <a:rPr kumimoji="1" lang="ja-JP" altLang="en-US" sz="500" dirty="0" err="1">
                <a:latin typeface="Meiryo UI" panose="020B0604030504040204" pitchFamily="50" charset="-128"/>
                <a:ea typeface="Meiryo UI" panose="020B0604030504040204" pitchFamily="50" charset="-128"/>
              </a:rPr>
              <a:t>す</a:t>
            </a:r>
            <a:endParaRPr kumimoji="1" lang="en-US" altLang="ja-JP" sz="500" dirty="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949903" y="640182"/>
            <a:ext cx="655478" cy="200055"/>
          </a:xfrm>
          <a:prstGeom prst="rect">
            <a:avLst/>
          </a:prstGeom>
          <a:noFill/>
        </p:spPr>
        <p:txBody>
          <a:bodyPr wrap="square" rtlCol="0">
            <a:spAutoFit/>
          </a:bodyPr>
          <a:lstStyle/>
          <a:p>
            <a:r>
              <a:rPr kumimoji="1" lang="ja-JP" altLang="en-US" sz="700" dirty="0">
                <a:solidFill>
                  <a:srgbClr val="009900"/>
                </a:solidFill>
                <a:latin typeface="Meiryo UI" panose="020B0604030504040204" pitchFamily="50" charset="-128"/>
                <a:ea typeface="Meiryo UI" panose="020B0604030504040204" pitchFamily="50" charset="-128"/>
              </a:rPr>
              <a:t>かん きょう　　　　　　　　　　　</a:t>
            </a:r>
          </a:p>
        </p:txBody>
      </p:sp>
      <p:pic>
        <p:nvPicPr>
          <p:cNvPr id="79" name="図 78"/>
          <p:cNvPicPr>
            <a:picLocks noChangeAspect="1"/>
          </p:cNvPicPr>
          <p:nvPr/>
        </p:nvPicPr>
        <p:blipFill>
          <a:blip r:embed="rId13"/>
          <a:stretch>
            <a:fillRect/>
          </a:stretch>
        </p:blipFill>
        <p:spPr>
          <a:xfrm>
            <a:off x="6818416" y="10026662"/>
            <a:ext cx="396274" cy="347502"/>
          </a:xfrm>
          <a:prstGeom prst="rect">
            <a:avLst/>
          </a:prstGeom>
        </p:spPr>
      </p:pic>
      <p:sp>
        <p:nvSpPr>
          <p:cNvPr id="63" name="テキスト ボックス 62"/>
          <p:cNvSpPr txBox="1"/>
          <p:nvPr/>
        </p:nvSpPr>
        <p:spPr>
          <a:xfrm>
            <a:off x="1608671" y="1100429"/>
            <a:ext cx="5323970"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しょう ひ　　　　　　　　　　　　　　　　　　　　　　　　　　　　　　　　　　　　　　　　　　　　　　　　　　　　　　　　　　　　　　　　　　　　　　　　　　　　　　　　　　　　　　　　　　　せい ひん　　　　　　　　　　　　　　　　　　　　せい ひん　　　　　　　</a:t>
            </a:r>
          </a:p>
        </p:txBody>
      </p:sp>
      <p:sp>
        <p:nvSpPr>
          <p:cNvPr id="85" name="テキスト ボックス 84"/>
          <p:cNvSpPr txBox="1"/>
          <p:nvPr/>
        </p:nvSpPr>
        <p:spPr>
          <a:xfrm>
            <a:off x="789781" y="4683501"/>
            <a:ext cx="4459410" cy="233397"/>
          </a:xfrm>
          <a:prstGeom prst="rect">
            <a:avLst/>
          </a:prstGeom>
          <a:noFill/>
        </p:spPr>
        <p:txBody>
          <a:bodyPr wrap="square" rtlCol="0">
            <a:spAutoFit/>
          </a:bodyPr>
          <a:lstStyle/>
          <a:p>
            <a:pPr>
              <a:lnSpc>
                <a:spcPts val="1100"/>
              </a:lnSpc>
            </a:pPr>
            <a:r>
              <a:rPr kumimoji="1" lang="ja-JP" altLang="en-US" sz="700" dirty="0">
                <a:latin typeface="Meiryo UI" panose="020B0604030504040204" pitchFamily="50" charset="-128"/>
                <a:ea typeface="Meiryo UI" panose="020B0604030504040204" pitchFamily="50" charset="-128"/>
              </a:rPr>
              <a:t>出典：資源エネルギー庁「かがやけ！みんなのエネルギー」</a:t>
            </a:r>
            <a:r>
              <a:rPr kumimoji="1" lang="en-US" altLang="ja-JP" sz="700" dirty="0">
                <a:latin typeface="Meiryo UI" panose="020B0604030504040204" pitchFamily="50" charset="-128"/>
                <a:ea typeface="Meiryo UI" panose="020B0604030504040204" pitchFamily="50" charset="-128"/>
              </a:rPr>
              <a:t>p16</a:t>
            </a:r>
            <a:r>
              <a:rPr kumimoji="1" lang="ja-JP" altLang="en-US" sz="700" dirty="0">
                <a:latin typeface="Meiryo UI" panose="020B0604030504040204" pitchFamily="50" charset="-128"/>
                <a:ea typeface="Meiryo UI" panose="020B0604030504040204" pitchFamily="50" charset="-128"/>
              </a:rPr>
              <a:t>及び「わたしたちのくらしとエネルギー」</a:t>
            </a:r>
            <a:r>
              <a:rPr kumimoji="1" lang="en-US" altLang="ja-JP" sz="700" dirty="0">
                <a:latin typeface="Meiryo UI" panose="020B0604030504040204" pitchFamily="50" charset="-128"/>
                <a:ea typeface="Meiryo UI" panose="020B0604030504040204" pitchFamily="50" charset="-128"/>
              </a:rPr>
              <a:t>p10</a:t>
            </a:r>
            <a:r>
              <a:rPr kumimoji="1" lang="ja-JP" altLang="en-US" sz="700" dirty="0">
                <a:latin typeface="Meiryo UI" panose="020B0604030504040204" pitchFamily="50" charset="-128"/>
                <a:ea typeface="Meiryo UI" panose="020B0604030504040204" pitchFamily="50" charset="-128"/>
              </a:rPr>
              <a:t>をもとに作成</a:t>
            </a:r>
          </a:p>
        </p:txBody>
      </p:sp>
      <p:sp>
        <p:nvSpPr>
          <p:cNvPr id="77" name="テキスト ボックス 76"/>
          <p:cNvSpPr txBox="1"/>
          <p:nvPr/>
        </p:nvSpPr>
        <p:spPr>
          <a:xfrm>
            <a:off x="839055" y="6236602"/>
            <a:ext cx="5150327" cy="253916"/>
          </a:xfrm>
          <a:prstGeom prst="rect">
            <a:avLst/>
          </a:prstGeom>
          <a:solidFill>
            <a:schemeClr val="accent1">
              <a:lumMod val="40000"/>
              <a:lumOff val="60000"/>
            </a:schemeClr>
          </a:solidFill>
        </p:spPr>
        <p:txBody>
          <a:bodyPr wrap="square" rtlCol="0" anchor="ctr" anchorCtr="0">
            <a:spAutoFit/>
          </a:bodyPr>
          <a:lstStyle/>
          <a:p>
            <a:r>
              <a:rPr kumimoji="1" lang="ja-JP" altLang="en-US" sz="1050" b="1" dirty="0">
                <a:solidFill>
                  <a:schemeClr val="accent5">
                    <a:lumMod val="75000"/>
                  </a:schemeClr>
                </a:solidFill>
                <a:latin typeface="Meiryo UI" panose="020B0604030504040204" pitchFamily="50" charset="-128"/>
                <a:ea typeface="Meiryo UI" panose="020B0604030504040204" pitchFamily="50" charset="-128"/>
              </a:rPr>
              <a:t>　　わたしたちのくらしから出されるごみの量はどのくらい？　どんなものが多いの？</a:t>
            </a:r>
            <a:endParaRPr kumimoji="1" lang="en-US" altLang="ja-JP" sz="1050" b="1" dirty="0">
              <a:solidFill>
                <a:schemeClr val="accent5">
                  <a:lumMod val="75000"/>
                </a:schemeClr>
              </a:solidFill>
              <a:latin typeface="Meiryo UI" panose="020B0604030504040204" pitchFamily="50" charset="-128"/>
              <a:ea typeface="Meiryo UI" panose="020B0604030504040204" pitchFamily="50" charset="-128"/>
            </a:endParaRPr>
          </a:p>
        </p:txBody>
      </p:sp>
      <p:pic>
        <p:nvPicPr>
          <p:cNvPr id="81" name="図 80"/>
          <p:cNvPicPr>
            <a:picLocks noChangeAspect="1"/>
          </p:cNvPicPr>
          <p:nvPr/>
        </p:nvPicPr>
        <p:blipFill>
          <a:blip r:embed="rId14"/>
          <a:stretch>
            <a:fillRect/>
          </a:stretch>
        </p:blipFill>
        <p:spPr>
          <a:xfrm>
            <a:off x="648016" y="6196187"/>
            <a:ext cx="415317" cy="396000"/>
          </a:xfrm>
          <a:prstGeom prst="rect">
            <a:avLst/>
          </a:prstGeom>
        </p:spPr>
      </p:pic>
      <p:sp>
        <p:nvSpPr>
          <p:cNvPr id="90" name="右矢印 89"/>
          <p:cNvSpPr/>
          <p:nvPr/>
        </p:nvSpPr>
        <p:spPr>
          <a:xfrm>
            <a:off x="6212386" y="8877148"/>
            <a:ext cx="253039" cy="229726"/>
          </a:xfrm>
          <a:prstGeom prst="rightArrow">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597507" y="8832358"/>
            <a:ext cx="2197830" cy="461665"/>
          </a:xfrm>
          <a:prstGeom prst="rect">
            <a:avLst/>
          </a:prstGeom>
          <a:solidFill>
            <a:schemeClr val="accent1">
              <a:lumMod val="20000"/>
              <a:lumOff val="80000"/>
            </a:schemeClr>
          </a:solidFill>
        </p:spPr>
        <p:txBody>
          <a:bodyPr wrap="square" rtlCol="0">
            <a:spAutoFit/>
          </a:bodyPr>
          <a:lstStyle/>
          <a:p>
            <a:pPr>
              <a:lnSpc>
                <a:spcPct val="150000"/>
              </a:lnSpc>
            </a:pPr>
            <a:r>
              <a:rPr kumimoji="1" lang="ja-JP" altLang="en-US" sz="800" dirty="0">
                <a:latin typeface="Meiryo UI" panose="020B0604030504040204" pitchFamily="50" charset="-128"/>
                <a:ea typeface="Meiryo UI" panose="020B0604030504040204" pitchFamily="50" charset="-128"/>
              </a:rPr>
              <a:t>くり返し使えるマイボトルを持ち歩くようにすることで、プラスチックごみを減らすことにつながります。</a:t>
            </a:r>
          </a:p>
        </p:txBody>
      </p:sp>
      <p:pic>
        <p:nvPicPr>
          <p:cNvPr id="6" name="Picture 2" descr="Z:\onoePC\在宅\在宅0413\教材冊子\図\いらすとや\petbottle_water_full.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50723" y="8657514"/>
            <a:ext cx="500609" cy="6977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Z:\onoePC\在宅\在宅0413\教材冊子\図\いらすとや\obentou_suitou.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33353" y="8670987"/>
            <a:ext cx="518849" cy="665190"/>
          </a:xfrm>
          <a:prstGeom prst="rect">
            <a:avLst/>
          </a:prstGeom>
          <a:noFill/>
          <a:extLst>
            <a:ext uri="{909E8E84-426E-40DD-AFC4-6F175D3DCCD1}">
              <a14:hiddenFill xmlns:a14="http://schemas.microsoft.com/office/drawing/2010/main">
                <a:solidFill>
                  <a:srgbClr val="FFFFFF"/>
                </a:solidFill>
              </a14:hiddenFill>
            </a:ext>
          </a:extLst>
        </p:spPr>
      </p:pic>
      <p:sp>
        <p:nvSpPr>
          <p:cNvPr id="94" name="テキスト ボックス 93"/>
          <p:cNvSpPr txBox="1"/>
          <p:nvPr/>
        </p:nvSpPr>
        <p:spPr>
          <a:xfrm>
            <a:off x="3574503" y="8625521"/>
            <a:ext cx="883721" cy="215444"/>
          </a:xfrm>
          <a:prstGeom prst="rect">
            <a:avLst/>
          </a:prstGeom>
          <a:noFill/>
        </p:spPr>
        <p:txBody>
          <a:bodyPr wrap="square" rtlCol="0">
            <a:spAutoFit/>
          </a:bodyPr>
          <a:lstStyle/>
          <a:p>
            <a:r>
              <a:rPr kumimoji="1" lang="ja-JP" altLang="en-US" sz="800" b="1" dirty="0">
                <a:solidFill>
                  <a:schemeClr val="accent5">
                    <a:lumMod val="75000"/>
                  </a:schemeClr>
                </a:solidFill>
                <a:latin typeface="Meiryo UI" panose="020B0604030504040204" pitchFamily="50" charset="-128"/>
                <a:ea typeface="Meiryo UI" panose="020B0604030504040204" pitchFamily="50" charset="-128"/>
              </a:rPr>
              <a:t>例えば・・・</a:t>
            </a:r>
          </a:p>
        </p:txBody>
      </p:sp>
      <p:sp>
        <p:nvSpPr>
          <p:cNvPr id="98" name="テキスト ボックス 97"/>
          <p:cNvSpPr txBox="1"/>
          <p:nvPr/>
        </p:nvSpPr>
        <p:spPr>
          <a:xfrm>
            <a:off x="666500" y="4913535"/>
            <a:ext cx="6308712" cy="1200329"/>
          </a:xfrm>
          <a:prstGeom prst="rect">
            <a:avLst/>
          </a:prstGeom>
          <a:noFill/>
        </p:spPr>
        <p:txBody>
          <a:bodyPr wrap="square" rtlCol="0">
            <a:spAutoFit/>
          </a:bodyPr>
          <a:lstStyle/>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また、わたしたちは、こわれたり使えなくなったものをごみとして出していますが、ごみを処分する過程でも多くのエネルギーが使われています。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そのため、ものを大切にして長く使うようにし、使わなくなったものは必要としている人にゆずるなど、できるだけごみにならないようにすることが大切です。</a:t>
            </a:r>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0" name="テキスト ボックス 99"/>
          <p:cNvSpPr txBox="1"/>
          <p:nvPr/>
        </p:nvSpPr>
        <p:spPr>
          <a:xfrm>
            <a:off x="691443" y="5186113"/>
            <a:ext cx="604251"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 か　てい</a:t>
            </a:r>
          </a:p>
        </p:txBody>
      </p:sp>
      <p:sp>
        <p:nvSpPr>
          <p:cNvPr id="83" name="テキスト ボックス 82"/>
          <p:cNvSpPr txBox="1"/>
          <p:nvPr/>
        </p:nvSpPr>
        <p:spPr>
          <a:xfrm>
            <a:off x="3081030" y="1925027"/>
            <a:ext cx="3429837"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せいひん　　　　　　　　　　　　　　　　　　　　　　　　　　　　　　　　　　　　　　　　　　　　　　　　　　　　　　　　　　　　　　　　　　しょうひ　　　　　　　</a:t>
            </a:r>
          </a:p>
        </p:txBody>
      </p:sp>
      <p:sp>
        <p:nvSpPr>
          <p:cNvPr id="69" name="テキスト ボックス 68"/>
          <p:cNvSpPr txBox="1"/>
          <p:nvPr/>
        </p:nvSpPr>
        <p:spPr>
          <a:xfrm>
            <a:off x="4931051" y="652882"/>
            <a:ext cx="655478" cy="200055"/>
          </a:xfrm>
          <a:prstGeom prst="rect">
            <a:avLst/>
          </a:prstGeom>
          <a:noFill/>
        </p:spPr>
        <p:txBody>
          <a:bodyPr wrap="square" rtlCol="0">
            <a:spAutoFit/>
          </a:bodyPr>
          <a:lstStyle/>
          <a:p>
            <a:r>
              <a:rPr kumimoji="1" lang="ja-JP" altLang="en-US" sz="700" dirty="0" err="1">
                <a:solidFill>
                  <a:srgbClr val="009900"/>
                </a:solidFill>
                <a:latin typeface="Meiryo UI" panose="020B0604030504040204" pitchFamily="50" charset="-128"/>
                <a:ea typeface="Meiryo UI" panose="020B0604030504040204" pitchFamily="50" charset="-128"/>
              </a:rPr>
              <a:t>へ　　</a:t>
            </a:r>
            <a:r>
              <a:rPr kumimoji="1" lang="ja-JP" altLang="en-US" sz="700" dirty="0">
                <a:solidFill>
                  <a:srgbClr val="009900"/>
                </a:solidFill>
                <a:latin typeface="Meiryo UI" panose="020B0604030504040204" pitchFamily="50" charset="-128"/>
                <a:ea typeface="Meiryo UI" panose="020B0604030504040204" pitchFamily="50" charset="-128"/>
              </a:rPr>
              <a:t>　　　　　　　　　</a:t>
            </a:r>
          </a:p>
        </p:txBody>
      </p:sp>
      <p:sp>
        <p:nvSpPr>
          <p:cNvPr id="80" name="テキスト ボックス 79"/>
          <p:cNvSpPr txBox="1"/>
          <p:nvPr/>
        </p:nvSpPr>
        <p:spPr>
          <a:xfrm>
            <a:off x="6137310" y="4913535"/>
            <a:ext cx="523840"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 しょ ぶん</a:t>
            </a:r>
          </a:p>
        </p:txBody>
      </p:sp>
      <p:sp>
        <p:nvSpPr>
          <p:cNvPr id="82" name="テキスト ボックス 81"/>
          <p:cNvSpPr txBox="1"/>
          <p:nvPr/>
        </p:nvSpPr>
        <p:spPr>
          <a:xfrm>
            <a:off x="5726964" y="7976343"/>
            <a:ext cx="439556" cy="169361"/>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し　 </a:t>
            </a:r>
            <a:r>
              <a:rPr kumimoji="1" lang="ja-JP" altLang="en-US" sz="500" dirty="0" err="1">
                <a:latin typeface="Meiryo UI" panose="020B0604030504040204" pitchFamily="50" charset="-128"/>
                <a:ea typeface="Meiryo UI" panose="020B0604030504040204" pitchFamily="50" charset="-128"/>
              </a:rPr>
              <a:t>げん</a:t>
            </a:r>
            <a:endParaRPr kumimoji="1" lang="en-US" altLang="ja-JP" sz="500" dirty="0">
              <a:latin typeface="Meiryo UI" panose="020B0604030504040204" pitchFamily="50" charset="-128"/>
              <a:ea typeface="Meiryo UI" panose="020B0604030504040204" pitchFamily="50" charset="-128"/>
            </a:endParaRPr>
          </a:p>
        </p:txBody>
      </p:sp>
      <p:sp>
        <p:nvSpPr>
          <p:cNvPr id="84" name="テキスト ボックス 83"/>
          <p:cNvSpPr txBox="1"/>
          <p:nvPr/>
        </p:nvSpPr>
        <p:spPr>
          <a:xfrm>
            <a:off x="6329582" y="7256551"/>
            <a:ext cx="423192" cy="169277"/>
          </a:xfrm>
          <a:prstGeom prst="rect">
            <a:avLst/>
          </a:prstGeom>
          <a:noFill/>
        </p:spPr>
        <p:txBody>
          <a:bodyPr wrap="square" rtlCol="0">
            <a:spAutoFit/>
          </a:bodyPr>
          <a:lstStyle/>
          <a:p>
            <a:pPr algn="ctr"/>
            <a:r>
              <a:rPr kumimoji="1" lang="ja-JP" altLang="en-US" sz="500" dirty="0">
                <a:latin typeface="Meiryo UI" panose="020B0604030504040204" pitchFamily="50" charset="-128"/>
                <a:ea typeface="Meiryo UI" panose="020B0604030504040204" pitchFamily="50" charset="-128"/>
              </a:rPr>
              <a:t>し　 </a:t>
            </a:r>
            <a:r>
              <a:rPr kumimoji="1" lang="ja-JP" altLang="en-US" sz="500" dirty="0" err="1">
                <a:latin typeface="Meiryo UI" panose="020B0604030504040204" pitchFamily="50" charset="-128"/>
                <a:ea typeface="Meiryo UI" panose="020B0604030504040204" pitchFamily="50" charset="-128"/>
              </a:rPr>
              <a:t>げん</a:t>
            </a:r>
            <a:endParaRPr kumimoji="1" lang="en-US" altLang="ja-JP" sz="500" dirty="0">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4189781" y="9009156"/>
            <a:ext cx="465722" cy="153888"/>
          </a:xfrm>
          <a:prstGeom prst="rect">
            <a:avLst/>
          </a:prstGeom>
          <a:noFill/>
        </p:spPr>
        <p:txBody>
          <a:bodyPr wrap="square" rtlCol="0">
            <a:spAutoFit/>
          </a:bodyPr>
          <a:lstStyle/>
          <a:p>
            <a:pPr algn="ctr"/>
            <a:r>
              <a:rPr kumimoji="1" lang="ja-JP" altLang="en-US" sz="400" dirty="0">
                <a:latin typeface="Meiryo UI" panose="020B0604030504040204" pitchFamily="50" charset="-128"/>
                <a:ea typeface="Meiryo UI" panose="020B0604030504040204" pitchFamily="50" charset="-128"/>
              </a:rPr>
              <a:t>へ</a:t>
            </a:r>
            <a:endParaRPr kumimoji="1" lang="en-US" altLang="ja-JP" sz="400" dirty="0">
              <a:latin typeface="Meiryo UI" panose="020B0604030504040204" pitchFamily="50" charset="-128"/>
              <a:ea typeface="Meiryo UI" panose="020B0604030504040204" pitchFamily="50" charset="-128"/>
            </a:endParaRPr>
          </a:p>
        </p:txBody>
      </p:sp>
      <p:grpSp>
        <p:nvGrpSpPr>
          <p:cNvPr id="11" name="グループ化 10"/>
          <p:cNvGrpSpPr/>
          <p:nvPr/>
        </p:nvGrpSpPr>
        <p:grpSpPr>
          <a:xfrm>
            <a:off x="1238128" y="9539377"/>
            <a:ext cx="5641138" cy="570696"/>
            <a:chOff x="1238128" y="9539377"/>
            <a:chExt cx="5641138" cy="570696"/>
          </a:xfrm>
        </p:grpSpPr>
        <p:sp>
          <p:nvSpPr>
            <p:cNvPr id="9" name="テキスト ボックス 8"/>
            <p:cNvSpPr txBox="1"/>
            <p:nvPr/>
          </p:nvSpPr>
          <p:spPr>
            <a:xfrm>
              <a:off x="1238128" y="9545367"/>
              <a:ext cx="5641138" cy="564706"/>
            </a:xfrm>
            <a:prstGeom prst="rect">
              <a:avLst/>
            </a:prstGeom>
            <a:noFill/>
          </p:spPr>
          <p:txBody>
            <a:bodyPr wrap="square" rtlCol="0">
              <a:spAutoFit/>
            </a:bodyPr>
            <a:lstStyle/>
            <a:p>
              <a:pPr>
                <a:lnSpc>
                  <a:spcPct val="150000"/>
                </a:lnSpc>
              </a:pPr>
              <a:r>
                <a:rPr kumimoji="1" lang="ja-JP" altLang="en-US" sz="1100" dirty="0">
                  <a:latin typeface="Meiryo UI" panose="020B0604030504040204" pitchFamily="50" charset="-128"/>
                  <a:ea typeface="Meiryo UI" panose="020B0604030504040204" pitchFamily="50" charset="-128"/>
                </a:rPr>
                <a:t>プラスチックごみはエネルギーと関わる問題以外にも、海や川の環境汚染や生き物への影響が問題になっています。くわしくは</a:t>
              </a:r>
              <a:r>
                <a:rPr kumimoji="1" lang="en-US" altLang="ja-JP" sz="1100" dirty="0">
                  <a:latin typeface="Meiryo UI" panose="020B0604030504040204" pitchFamily="50" charset="-128"/>
                  <a:ea typeface="Meiryo UI" panose="020B0604030504040204" pitchFamily="50" charset="-128"/>
                </a:rPr>
                <a:t>12</a:t>
              </a:r>
              <a:r>
                <a:rPr kumimoji="1" lang="ja-JP" altLang="en-US" sz="1100" dirty="0">
                  <a:latin typeface="Meiryo UI" panose="020B0604030504040204" pitchFamily="50" charset="-128"/>
                  <a:ea typeface="Meiryo UI" panose="020B0604030504040204" pitchFamily="50" charset="-128"/>
                </a:rPr>
                <a:t>ページでしょうかいします。</a:t>
              </a:r>
            </a:p>
          </p:txBody>
        </p:sp>
        <p:sp>
          <p:nvSpPr>
            <p:cNvPr id="86" name="テキスト ボックス 85"/>
            <p:cNvSpPr txBox="1"/>
            <p:nvPr/>
          </p:nvSpPr>
          <p:spPr>
            <a:xfrm>
              <a:off x="4600346" y="9539377"/>
              <a:ext cx="2112546"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かん きょう　 </a:t>
              </a:r>
              <a:r>
                <a:rPr kumimoji="1" lang="ja-JP" altLang="en-US" sz="500" dirty="0" err="1">
                  <a:latin typeface="Meiryo UI" panose="020B0604030504040204" pitchFamily="50" charset="-128"/>
                  <a:ea typeface="Meiryo UI" panose="020B0604030504040204" pitchFamily="50" charset="-128"/>
                </a:rPr>
                <a:t>お </a:t>
              </a:r>
              <a:r>
                <a:rPr kumimoji="1" lang="ja-JP" altLang="en-US" sz="500" dirty="0">
                  <a:latin typeface="Meiryo UI" panose="020B0604030504040204" pitchFamily="50" charset="-128"/>
                  <a:ea typeface="Meiryo UI" panose="020B0604030504040204" pitchFamily="50" charset="-128"/>
                </a:rPr>
                <a:t> せん　　　　　　　　　　　　　　 　　  えい　きょう</a:t>
              </a:r>
              <a:endParaRPr kumimoji="1" lang="en-US" altLang="ja-JP" sz="500" dirty="0">
                <a:latin typeface="Meiryo UI" panose="020B0604030504040204" pitchFamily="50" charset="-128"/>
                <a:ea typeface="Meiryo UI" panose="020B0604030504040204" pitchFamily="50" charset="-128"/>
              </a:endParaRPr>
            </a:p>
          </p:txBody>
        </p:sp>
      </p:grpSp>
      <p:sp>
        <p:nvSpPr>
          <p:cNvPr id="8" name="テキスト ボックス 7">
            <a:extLst>
              <a:ext uri="{FF2B5EF4-FFF2-40B4-BE49-F238E27FC236}">
                <a16:creationId xmlns:a16="http://schemas.microsoft.com/office/drawing/2014/main" id="{12163B1D-3A01-4B1B-BA5F-28AC01253514}"/>
              </a:ext>
            </a:extLst>
          </p:cNvPr>
          <p:cNvSpPr txBox="1"/>
          <p:nvPr/>
        </p:nvSpPr>
        <p:spPr>
          <a:xfrm>
            <a:off x="699225" y="9462388"/>
            <a:ext cx="595035" cy="584775"/>
          </a:xfrm>
          <a:prstGeom prst="rect">
            <a:avLst/>
          </a:prstGeom>
          <a:noFill/>
        </p:spPr>
        <p:txBody>
          <a:bodyPr wrap="none" rtlCol="0" anchor="ctr" anchorCtr="0">
            <a:spAutoFit/>
          </a:bodyPr>
          <a:lstStyle/>
          <a:p>
            <a:r>
              <a:rPr kumimoji="1" lang="ja-JP" altLang="en-US" sz="3200" b="1" dirty="0">
                <a:solidFill>
                  <a:schemeClr val="accent5">
                    <a:lumMod val="75000"/>
                  </a:schemeClr>
                </a:solidFill>
                <a:latin typeface="Meiryo UI" panose="020B0604030504040204" pitchFamily="50" charset="-128"/>
                <a:ea typeface="Meiryo UI" panose="020B0604030504040204" pitchFamily="50" charset="-128"/>
              </a:rPr>
              <a:t>☞</a:t>
            </a:r>
          </a:p>
        </p:txBody>
      </p:sp>
      <p:sp>
        <p:nvSpPr>
          <p:cNvPr id="75" name="テキスト ボックス 74">
            <a:extLst>
              <a:ext uri="{FF2B5EF4-FFF2-40B4-BE49-F238E27FC236}">
                <a16:creationId xmlns:a16="http://schemas.microsoft.com/office/drawing/2014/main" id="{343FB7A9-E873-43D9-931C-335E3B5D5791}"/>
              </a:ext>
            </a:extLst>
          </p:cNvPr>
          <p:cNvSpPr txBox="1"/>
          <p:nvPr/>
        </p:nvSpPr>
        <p:spPr>
          <a:xfrm>
            <a:off x="1055948" y="1648147"/>
            <a:ext cx="655355"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しょうひ　　　　　</a:t>
            </a:r>
          </a:p>
        </p:txBody>
      </p:sp>
      <p:sp>
        <p:nvSpPr>
          <p:cNvPr id="87" name="テキスト ボックス 86">
            <a:extLst>
              <a:ext uri="{FF2B5EF4-FFF2-40B4-BE49-F238E27FC236}">
                <a16:creationId xmlns:a16="http://schemas.microsoft.com/office/drawing/2014/main" id="{C0DB397B-3F1E-4887-8CDE-7A640A90DB77}"/>
              </a:ext>
            </a:extLst>
          </p:cNvPr>
          <p:cNvSpPr txBox="1"/>
          <p:nvPr/>
        </p:nvSpPr>
        <p:spPr>
          <a:xfrm>
            <a:off x="4214452" y="2198675"/>
            <a:ext cx="655355"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しょうひ　　　　　</a:t>
            </a:r>
          </a:p>
        </p:txBody>
      </p:sp>
    </p:spTree>
    <p:extLst>
      <p:ext uri="{BB962C8B-B14F-4D97-AF65-F5344CB8AC3E}">
        <p14:creationId xmlns:p14="http://schemas.microsoft.com/office/powerpoint/2010/main" val="3599575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テキスト ボックス 82">
            <a:extLst>
              <a:ext uri="{FF2B5EF4-FFF2-40B4-BE49-F238E27FC236}">
                <a16:creationId xmlns:a16="http://schemas.microsoft.com/office/drawing/2014/main" id="{754A1DE7-51FD-49CD-B6EF-BED0945B0C98}"/>
              </a:ext>
            </a:extLst>
          </p:cNvPr>
          <p:cNvSpPr txBox="1"/>
          <p:nvPr/>
        </p:nvSpPr>
        <p:spPr>
          <a:xfrm>
            <a:off x="4256248" y="7548043"/>
            <a:ext cx="1054546" cy="923330"/>
          </a:xfrm>
          <a:prstGeom prst="rect">
            <a:avLst/>
          </a:prstGeom>
          <a:noFill/>
        </p:spPr>
        <p:txBody>
          <a:bodyPr wrap="square" rtlCol="0">
            <a:spAutoFit/>
          </a:bodyPr>
          <a:lstStyle/>
          <a:p>
            <a:pPr>
              <a:lnSpc>
                <a:spcPct val="150000"/>
              </a:lnSpc>
            </a:pP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枚の</a:t>
            </a:r>
            <a:r>
              <a:rPr kumimoji="1" lang="ja-JP" altLang="en-US" sz="800" dirty="0">
                <a:latin typeface="Meiryo UI" panose="020B0604030504040204" pitchFamily="50" charset="-128"/>
                <a:ea typeface="Meiryo UI" panose="020B0604030504040204" pitchFamily="50" charset="-128"/>
              </a:rPr>
              <a:t>ミラーシート</a:t>
            </a:r>
            <a:r>
              <a:rPr kumimoji="1" lang="ja-JP" altLang="en-US" sz="900" dirty="0">
                <a:latin typeface="Meiryo UI" panose="020B0604030504040204" pitchFamily="50" charset="-128"/>
                <a:ea typeface="Meiryo UI" panose="020B0604030504040204" pitchFamily="50" charset="-128"/>
              </a:rPr>
              <a:t>を三角になるようにテープでとめ、ラップの芯の中に入れる</a:t>
            </a:r>
          </a:p>
        </p:txBody>
      </p:sp>
      <p:sp>
        <p:nvSpPr>
          <p:cNvPr id="29" name="角丸四角形 28"/>
          <p:cNvSpPr/>
          <p:nvPr/>
        </p:nvSpPr>
        <p:spPr>
          <a:xfrm>
            <a:off x="649851" y="4667726"/>
            <a:ext cx="6292815" cy="1463470"/>
          </a:xfrm>
          <a:prstGeom prst="roundRect">
            <a:avLst>
              <a:gd name="adj" fmla="val 10933"/>
            </a:avLst>
          </a:prstGeom>
          <a:noFill/>
          <a:ln w="12700">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565401" y="1392235"/>
            <a:ext cx="2975495" cy="338554"/>
          </a:xfrm>
          <a:prstGeom prst="rect">
            <a:avLst/>
          </a:prstGeom>
          <a:noFill/>
        </p:spPr>
        <p:txBody>
          <a:bodyPr wrap="none" rtlCol="0">
            <a:spAutoFit/>
          </a:bodyPr>
          <a:lstStyle/>
          <a:p>
            <a:r>
              <a:rPr kumimoji="1" lang="ja-JP" altLang="en-US" sz="1600" dirty="0">
                <a:solidFill>
                  <a:srgbClr val="009900"/>
                </a:solidFill>
                <a:latin typeface="Meiryo UI" panose="020B0604030504040204" pitchFamily="50" charset="-128"/>
                <a:ea typeface="Meiryo UI" panose="020B0604030504040204" pitchFamily="50" charset="-128"/>
              </a:rPr>
              <a:t>① プラスチックごみによる環境問題</a:t>
            </a:r>
          </a:p>
        </p:txBody>
      </p:sp>
      <p:sp>
        <p:nvSpPr>
          <p:cNvPr id="30" name="正方形/長方形 29"/>
          <p:cNvSpPr/>
          <p:nvPr/>
        </p:nvSpPr>
        <p:spPr>
          <a:xfrm>
            <a:off x="598421" y="540000"/>
            <a:ext cx="4297430" cy="559051"/>
          </a:xfrm>
          <a:prstGeom prst="rect">
            <a:avLst/>
          </a:prstGeom>
          <a:pattFill prst="pct5">
            <a:fgClr>
              <a:schemeClr val="accent1">
                <a:lumMod val="60000"/>
                <a:lumOff val="40000"/>
              </a:schemeClr>
            </a:fgClr>
            <a:bgClr>
              <a:schemeClr val="bg1"/>
            </a:bgClr>
          </a:patt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p:cNvPicPr>
            <a:picLocks noChangeAspect="1"/>
          </p:cNvPicPr>
          <p:nvPr/>
        </p:nvPicPr>
        <p:blipFill>
          <a:blip r:embed="rId2"/>
          <a:stretch>
            <a:fillRect/>
          </a:stretch>
        </p:blipFill>
        <p:spPr>
          <a:xfrm>
            <a:off x="761433" y="591940"/>
            <a:ext cx="457341" cy="444052"/>
          </a:xfrm>
          <a:prstGeom prst="rect">
            <a:avLst/>
          </a:prstGeom>
        </p:spPr>
      </p:pic>
      <p:sp>
        <p:nvSpPr>
          <p:cNvPr id="32" name="テキスト ボックス 31"/>
          <p:cNvSpPr txBox="1"/>
          <p:nvPr/>
        </p:nvSpPr>
        <p:spPr>
          <a:xfrm>
            <a:off x="1286502" y="585332"/>
            <a:ext cx="2789546" cy="461665"/>
          </a:xfrm>
          <a:prstGeom prst="rect">
            <a:avLst/>
          </a:prstGeom>
          <a:noFill/>
        </p:spPr>
        <p:txBody>
          <a:bodyPr wrap="none" rtlCol="0">
            <a:spAutoFit/>
          </a:bodyPr>
          <a:lstStyle/>
          <a:p>
            <a:r>
              <a:rPr kumimoji="1" lang="ja-JP" altLang="en-US" sz="2400" b="1" dirty="0">
                <a:solidFill>
                  <a:schemeClr val="accent5">
                    <a:lumMod val="75000"/>
                  </a:schemeClr>
                </a:solidFill>
                <a:latin typeface="Meiryo UI" panose="020B0604030504040204" pitchFamily="50" charset="-128"/>
                <a:ea typeface="Meiryo UI" panose="020B0604030504040204" pitchFamily="50" charset="-128"/>
              </a:rPr>
              <a:t>プラスチックごみ問題</a:t>
            </a:r>
          </a:p>
        </p:txBody>
      </p:sp>
      <p:sp>
        <p:nvSpPr>
          <p:cNvPr id="27" name="テキスト ボックス 26"/>
          <p:cNvSpPr txBox="1"/>
          <p:nvPr/>
        </p:nvSpPr>
        <p:spPr>
          <a:xfrm>
            <a:off x="863751" y="4550292"/>
            <a:ext cx="2154602" cy="253916"/>
          </a:xfrm>
          <a:prstGeom prst="rect">
            <a:avLst/>
          </a:prstGeom>
          <a:solidFill>
            <a:schemeClr val="accent1">
              <a:lumMod val="40000"/>
              <a:lumOff val="60000"/>
            </a:schemeClr>
          </a:solidFill>
        </p:spPr>
        <p:txBody>
          <a:bodyPr wrap="square" rtlCol="0">
            <a:spAutoFit/>
          </a:bodyPr>
          <a:lstStyle/>
          <a:p>
            <a:r>
              <a:rPr kumimoji="1" lang="ja-JP" altLang="en-US" sz="1050" b="1" dirty="0">
                <a:solidFill>
                  <a:schemeClr val="accent5">
                    <a:lumMod val="75000"/>
                  </a:schemeClr>
                </a:solidFill>
                <a:latin typeface="Meiryo UI" panose="020B0604030504040204" pitchFamily="50" charset="-128"/>
                <a:ea typeface="Meiryo UI" panose="020B0604030504040204" pitchFamily="50" charset="-128"/>
              </a:rPr>
              <a:t>　　「マイクロプラスチック」ってなに？</a:t>
            </a:r>
            <a:endParaRPr kumimoji="1" lang="en-US" altLang="ja-JP" sz="1050" b="1" dirty="0">
              <a:solidFill>
                <a:schemeClr val="accent5">
                  <a:lumMod val="75000"/>
                </a:schemeClr>
              </a:solidFill>
              <a:latin typeface="Meiryo UI" panose="020B0604030504040204" pitchFamily="50" charset="-128"/>
              <a:ea typeface="Meiryo UI" panose="020B0604030504040204" pitchFamily="50" charset="-128"/>
            </a:endParaRPr>
          </a:p>
        </p:txBody>
      </p:sp>
      <p:pic>
        <p:nvPicPr>
          <p:cNvPr id="28" name="図 27"/>
          <p:cNvPicPr>
            <a:picLocks noChangeAspect="1"/>
          </p:cNvPicPr>
          <p:nvPr/>
        </p:nvPicPr>
        <p:blipFill>
          <a:blip r:embed="rId3"/>
          <a:stretch>
            <a:fillRect/>
          </a:stretch>
        </p:blipFill>
        <p:spPr>
          <a:xfrm>
            <a:off x="649851" y="4513482"/>
            <a:ext cx="407534" cy="388579"/>
          </a:xfrm>
          <a:prstGeom prst="rect">
            <a:avLst/>
          </a:prstGeom>
        </p:spPr>
      </p:pic>
      <p:sp>
        <p:nvSpPr>
          <p:cNvPr id="34" name="テキスト ボックス 33"/>
          <p:cNvSpPr txBox="1"/>
          <p:nvPr/>
        </p:nvSpPr>
        <p:spPr>
          <a:xfrm>
            <a:off x="2555756" y="1310241"/>
            <a:ext cx="999109" cy="200055"/>
          </a:xfrm>
          <a:prstGeom prst="rect">
            <a:avLst/>
          </a:prstGeom>
          <a:noFill/>
        </p:spPr>
        <p:txBody>
          <a:bodyPr wrap="square" rtlCol="0">
            <a:spAutoFit/>
          </a:bodyPr>
          <a:lstStyle/>
          <a:p>
            <a:r>
              <a:rPr kumimoji="1" lang="ja-JP" altLang="en-US" sz="700" dirty="0">
                <a:solidFill>
                  <a:srgbClr val="009900"/>
                </a:solidFill>
                <a:latin typeface="Meiryo UI" panose="020B0604030504040204" pitchFamily="50" charset="-128"/>
                <a:ea typeface="Meiryo UI" panose="020B0604030504040204" pitchFamily="50" charset="-128"/>
              </a:rPr>
              <a:t>かん きょう　　</a:t>
            </a:r>
          </a:p>
        </p:txBody>
      </p:sp>
      <p:pic>
        <p:nvPicPr>
          <p:cNvPr id="59" name="図 58"/>
          <p:cNvPicPr>
            <a:picLocks noChangeAspect="1"/>
          </p:cNvPicPr>
          <p:nvPr/>
        </p:nvPicPr>
        <p:blipFill>
          <a:blip r:embed="rId4"/>
          <a:stretch>
            <a:fillRect/>
          </a:stretch>
        </p:blipFill>
        <p:spPr>
          <a:xfrm>
            <a:off x="352586" y="10010377"/>
            <a:ext cx="396274" cy="347502"/>
          </a:xfrm>
          <a:prstGeom prst="rect">
            <a:avLst/>
          </a:prstGeom>
        </p:spPr>
      </p:pic>
      <p:sp>
        <p:nvSpPr>
          <p:cNvPr id="62" name="テキスト ボックス 61"/>
          <p:cNvSpPr txBox="1"/>
          <p:nvPr/>
        </p:nvSpPr>
        <p:spPr>
          <a:xfrm>
            <a:off x="5111837" y="2975864"/>
            <a:ext cx="1326691" cy="215444"/>
          </a:xfrm>
          <a:prstGeom prst="rect">
            <a:avLst/>
          </a:prstGeom>
          <a:noFill/>
        </p:spPr>
        <p:txBody>
          <a:bodyPr wrap="square" rtlCol="0">
            <a:spAutoFit/>
          </a:bodyPr>
          <a:lstStyle/>
          <a:p>
            <a:pPr algn="ctr"/>
            <a:r>
              <a:rPr kumimoji="1" lang="ja-JP" altLang="en-US" sz="800" b="1" dirty="0">
                <a:solidFill>
                  <a:schemeClr val="accent5">
                    <a:lumMod val="75000"/>
                  </a:schemeClr>
                </a:solidFill>
                <a:latin typeface="Meiryo UI" panose="020B0604030504040204" pitchFamily="50" charset="-128"/>
                <a:ea typeface="Meiryo UI" panose="020B0604030504040204" pitchFamily="50" charset="-128"/>
              </a:rPr>
              <a:t>漁網が絡まったウミガメ</a:t>
            </a:r>
            <a:endParaRPr kumimoji="1" lang="en-US" altLang="ja-JP" sz="80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5DEDA158-B180-4230-8882-8D2210481A8F}"/>
              </a:ext>
            </a:extLst>
          </p:cNvPr>
          <p:cNvSpPr txBox="1"/>
          <p:nvPr/>
        </p:nvSpPr>
        <p:spPr>
          <a:xfrm>
            <a:off x="4912463" y="1542162"/>
            <a:ext cx="1725438" cy="215718"/>
          </a:xfrm>
          <a:prstGeom prst="rect">
            <a:avLst/>
          </a:prstGeom>
          <a:noFill/>
        </p:spPr>
        <p:txBody>
          <a:bodyPr wrap="square" rtlCol="0">
            <a:spAutoFit/>
          </a:bodyPr>
          <a:lstStyle/>
          <a:p>
            <a:pPr algn="ctr"/>
            <a:r>
              <a:rPr kumimoji="1" lang="ja-JP" altLang="en-US" sz="800" b="1" dirty="0">
                <a:solidFill>
                  <a:schemeClr val="accent5">
                    <a:lumMod val="75000"/>
                  </a:schemeClr>
                </a:solidFill>
                <a:latin typeface="Meiryo UI" panose="020B0604030504040204" pitchFamily="50" charset="-128"/>
                <a:ea typeface="Meiryo UI" panose="020B0604030504040204" pitchFamily="50" charset="-128"/>
              </a:rPr>
              <a:t>大阪府内の海岸に流れ着いたごみ</a:t>
            </a:r>
            <a:endParaRPr kumimoji="1" lang="en-US" altLang="ja-JP" sz="80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5DEDA158-B180-4230-8882-8D2210481A8F}"/>
              </a:ext>
            </a:extLst>
          </p:cNvPr>
          <p:cNvSpPr txBox="1"/>
          <p:nvPr/>
        </p:nvSpPr>
        <p:spPr>
          <a:xfrm>
            <a:off x="5050923" y="4353047"/>
            <a:ext cx="1645001" cy="246221"/>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写真出典：</a:t>
            </a:r>
            <a:r>
              <a:rPr kumimoji="1" lang="en-US" altLang="ja-JP" sz="500" dirty="0">
                <a:latin typeface="Meiryo UI" panose="020B0604030504040204" pitchFamily="50" charset="-128"/>
                <a:ea typeface="Meiryo UI" panose="020B0604030504040204" pitchFamily="50" charset="-128"/>
              </a:rPr>
              <a:t>NOAA</a:t>
            </a:r>
            <a:r>
              <a:rPr kumimoji="1" lang="ja-JP" altLang="en-US" sz="500" dirty="0">
                <a:latin typeface="Meiryo UI" panose="020B0604030504040204" pitchFamily="50" charset="-128"/>
                <a:ea typeface="Meiryo UI" panose="020B0604030504040204" pitchFamily="50" charset="-128"/>
              </a:rPr>
              <a:t>（</a:t>
            </a:r>
            <a:r>
              <a:rPr kumimoji="1" lang="en-US" altLang="ja-JP" sz="500" dirty="0">
                <a:latin typeface="Meiryo UI" panose="020B0604030504040204" pitchFamily="50" charset="-128"/>
                <a:ea typeface="Meiryo UI" panose="020B0604030504040204" pitchFamily="50" charset="-128"/>
              </a:rPr>
              <a:t>National Oceanic and Atmospheric</a:t>
            </a:r>
            <a:r>
              <a:rPr kumimoji="1" lang="ja-JP" altLang="en-US" sz="500" dirty="0">
                <a:latin typeface="Meiryo UI" panose="020B0604030504040204" pitchFamily="50" charset="-128"/>
                <a:ea typeface="Meiryo UI" panose="020B0604030504040204" pitchFamily="50" charset="-128"/>
              </a:rPr>
              <a:t> </a:t>
            </a:r>
            <a:r>
              <a:rPr kumimoji="1" lang="en-US" altLang="ja-JP" sz="500" dirty="0">
                <a:latin typeface="Meiryo UI" panose="020B0604030504040204" pitchFamily="50" charset="-128"/>
                <a:ea typeface="Meiryo UI" panose="020B0604030504040204" pitchFamily="50" charset="-128"/>
              </a:rPr>
              <a:t>Administration</a:t>
            </a:r>
            <a:r>
              <a:rPr kumimoji="1" lang="ja-JP" altLang="en-US" sz="500" dirty="0">
                <a:latin typeface="Meiryo UI" panose="020B0604030504040204" pitchFamily="50" charset="-128"/>
                <a:ea typeface="Meiryo UI" panose="020B0604030504040204" pitchFamily="50" charset="-128"/>
              </a:rPr>
              <a:t>アメリカ海洋大気局）</a:t>
            </a:r>
            <a:endParaRPr kumimoji="1" lang="en-US" altLang="ja-JP" sz="500" dirty="0">
              <a:latin typeface="Meiryo UI" panose="020B0604030504040204" pitchFamily="50" charset="-128"/>
              <a:ea typeface="Meiryo UI" panose="020B0604030504040204" pitchFamily="50" charset="-128"/>
            </a:endParaRPr>
          </a:p>
        </p:txBody>
      </p:sp>
      <p:pic>
        <p:nvPicPr>
          <p:cNvPr id="1026" name="Picture 2" descr="C:\Users\PC\Downloads\03海岸漂着ごみ.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881"/>
          <a:stretch/>
        </p:blipFill>
        <p:spPr bwMode="auto">
          <a:xfrm>
            <a:off x="4805317" y="1738505"/>
            <a:ext cx="1908000" cy="1187384"/>
          </a:xfrm>
          <a:prstGeom prst="rect">
            <a:avLst/>
          </a:prstGeom>
          <a:noFill/>
          <a:extLst>
            <a:ext uri="{909E8E84-426E-40DD-AFC4-6F175D3DCCD1}">
              <a14:hiddenFill xmlns:a14="http://schemas.microsoft.com/office/drawing/2010/main">
                <a:solidFill>
                  <a:srgbClr val="FFFFFF"/>
                </a:solidFill>
              </a14:hiddenFill>
            </a:ext>
          </a:extLst>
        </p:spPr>
      </p:pic>
      <p:sp>
        <p:nvSpPr>
          <p:cNvPr id="49" name="テキスト ボックス 46">
            <a:extLst>
              <a:ext uri="{FF2B5EF4-FFF2-40B4-BE49-F238E27FC236}">
                <a16:creationId xmlns:a16="http://schemas.microsoft.com/office/drawing/2014/main" id="{1BD7F295-133F-49A9-BF52-2B644961C884}"/>
              </a:ext>
            </a:extLst>
          </p:cNvPr>
          <p:cNvSpPr txBox="1"/>
          <p:nvPr/>
        </p:nvSpPr>
        <p:spPr>
          <a:xfrm>
            <a:off x="752008" y="4818444"/>
            <a:ext cx="4646907" cy="131275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pPr>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　海や川に捨てられたプラスチックごみが、太陽の熱や紫外線などのはたらきで割れてくだけて</a:t>
            </a:r>
            <a:r>
              <a:rPr lang="en-US" altLang="ja-JP" sz="1000" kern="100" dirty="0">
                <a:latin typeface="Meiryo UI" panose="020B0604030504040204" pitchFamily="50" charset="-128"/>
                <a:ea typeface="Meiryo UI" panose="020B0604030504040204" pitchFamily="50" charset="-128"/>
                <a:cs typeface="Times New Roman" panose="02020603050405020304" pitchFamily="18" charset="0"/>
              </a:rPr>
              <a:t>5mm</a:t>
            </a:r>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より小さくなったものを、「マイクロプラスチック」といいます。洗たく機からの排水にも、合成せんいくずのポリエステルなど、マイクロプラスチックのもとになる物質がふくまれています。</a:t>
            </a:r>
            <a:endParaRPr lang="en-US" altLang="ja-JP" sz="1000" kern="100" dirty="0">
              <a:latin typeface="Meiryo UI" panose="020B0604030504040204" pitchFamily="50" charset="-128"/>
              <a:ea typeface="Meiryo UI" panose="020B0604030504040204" pitchFamily="50" charset="-128"/>
              <a:cs typeface="Times New Roman" panose="02020603050405020304" pitchFamily="18" charset="0"/>
            </a:endParaRPr>
          </a:p>
          <a:p>
            <a:pPr>
              <a:lnSpc>
                <a:spcPct val="150000"/>
              </a:lnSpc>
            </a:pPr>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海や川の生き物はそれをえさとまちがえて食べてしまうことがあります。さらに、食用にしている小魚の内臓をとおして、わたしたちの体内に入ってくるおそれもあります。</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t="14060" b="9042"/>
          <a:stretch/>
        </p:blipFill>
        <p:spPr>
          <a:xfrm>
            <a:off x="4828217" y="3156736"/>
            <a:ext cx="1908000" cy="1192363"/>
          </a:xfrm>
          <a:prstGeom prst="rect">
            <a:avLst/>
          </a:prstGeom>
        </p:spPr>
      </p:pic>
      <p:grpSp>
        <p:nvGrpSpPr>
          <p:cNvPr id="4" name="グループ化 3"/>
          <p:cNvGrpSpPr/>
          <p:nvPr/>
        </p:nvGrpSpPr>
        <p:grpSpPr>
          <a:xfrm>
            <a:off x="1120339" y="4800768"/>
            <a:ext cx="5676966" cy="1322807"/>
            <a:chOff x="1120339" y="4800768"/>
            <a:chExt cx="5676966" cy="1322807"/>
          </a:xfrm>
        </p:grpSpPr>
        <p:pic>
          <p:nvPicPr>
            <p:cNvPr id="51" name="図 50">
              <a:extLst>
                <a:ext uri="{FF2B5EF4-FFF2-40B4-BE49-F238E27FC236}">
                  <a16:creationId xmlns:a16="http://schemas.microsoft.com/office/drawing/2014/main" id="{DAEA7CDB-750E-48FF-B7ED-B5A2292DD90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434995" y="4801780"/>
              <a:ext cx="1362310" cy="937578"/>
            </a:xfrm>
            <a:prstGeom prst="rect">
              <a:avLst/>
            </a:prstGeom>
          </p:spPr>
        </p:pic>
        <p:sp>
          <p:nvSpPr>
            <p:cNvPr id="35" name="テキスト ボックス 34">
              <a:extLst>
                <a:ext uri="{FF2B5EF4-FFF2-40B4-BE49-F238E27FC236}">
                  <a16:creationId xmlns:a16="http://schemas.microsoft.com/office/drawing/2014/main" id="{5A10690A-6AED-44A5-981A-448C0C3F324A}"/>
                </a:ext>
              </a:extLst>
            </p:cNvPr>
            <p:cNvSpPr txBox="1"/>
            <p:nvPr/>
          </p:nvSpPr>
          <p:spPr>
            <a:xfrm>
              <a:off x="5497172" y="5785021"/>
              <a:ext cx="1249410" cy="33855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小片化したプラスチックごみ</a:t>
              </a:r>
              <a:endParaRPr kumimoji="1" lang="en-US" altLang="ja-JP" sz="800" dirty="0">
                <a:latin typeface="Meiryo UI" panose="020B0604030504040204" pitchFamily="50" charset="-128"/>
                <a:ea typeface="Meiryo UI" panose="020B0604030504040204" pitchFamily="50" charset="-128"/>
              </a:endParaRPr>
            </a:p>
            <a:p>
              <a:pPr algn="r"/>
              <a:r>
                <a:rPr kumimoji="1" lang="en-US" altLang="ja-JP" sz="800" dirty="0">
                  <a:latin typeface="Meiryo UI" panose="020B0604030504040204" pitchFamily="50" charset="-128"/>
                  <a:ea typeface="Meiryo UI" panose="020B0604030504040204" pitchFamily="50" charset="-128"/>
                </a:rPr>
                <a:t>     </a:t>
              </a:r>
              <a:r>
                <a:rPr kumimoji="1" lang="ja-JP" altLang="en-US" sz="600" dirty="0">
                  <a:latin typeface="Meiryo UI" panose="020B0604030504040204" pitchFamily="50" charset="-128"/>
                  <a:ea typeface="Meiryo UI" panose="020B0604030504040204" pitchFamily="50" charset="-128"/>
                </a:rPr>
                <a:t>写真出典：海上保安庁</a:t>
              </a:r>
              <a:endParaRPr kumimoji="1" lang="en-US" altLang="ja-JP" sz="600"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1333257" y="4805001"/>
              <a:ext cx="1261388" cy="169277"/>
            </a:xfrm>
            <a:prstGeom prst="rect">
              <a:avLst/>
            </a:prstGeom>
            <a:noFill/>
          </p:spPr>
          <p:txBody>
            <a:bodyPr wrap="square" rtlCol="0">
              <a:spAutoFit/>
            </a:bodyPr>
            <a:lstStyle/>
            <a:p>
              <a:r>
                <a:rPr kumimoji="1" lang="ja-JP" altLang="en-US" sz="500" dirty="0" err="1">
                  <a:latin typeface="Meiryo UI" panose="020B0604030504040204" pitchFamily="50" charset="-128"/>
                  <a:ea typeface="Meiryo UI" panose="020B0604030504040204" pitchFamily="50" charset="-128"/>
                </a:rPr>
                <a:t>す　　</a:t>
              </a:r>
              <a:endParaRPr kumimoji="1" lang="ja-JP" altLang="en-US" sz="500"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4621194" y="5035909"/>
              <a:ext cx="673103"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はい すい　　　　　　　　　　　　　</a:t>
              </a:r>
            </a:p>
          </p:txBody>
        </p:sp>
        <p:sp>
          <p:nvSpPr>
            <p:cNvPr id="56" name="テキスト ボックス 55"/>
            <p:cNvSpPr txBox="1"/>
            <p:nvPr/>
          </p:nvSpPr>
          <p:spPr>
            <a:xfrm>
              <a:off x="1120339" y="5715735"/>
              <a:ext cx="874769"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ない ぞう</a:t>
              </a:r>
            </a:p>
          </p:txBody>
        </p:sp>
        <p:sp>
          <p:nvSpPr>
            <p:cNvPr id="68" name="テキスト ボックス 67"/>
            <p:cNvSpPr txBox="1"/>
            <p:nvPr/>
          </p:nvSpPr>
          <p:spPr>
            <a:xfrm>
              <a:off x="5503628" y="5714533"/>
              <a:ext cx="539602"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しょうへんか</a:t>
              </a:r>
            </a:p>
          </p:txBody>
        </p:sp>
        <p:sp>
          <p:nvSpPr>
            <p:cNvPr id="73" name="テキスト ボックス 72"/>
            <p:cNvSpPr txBox="1"/>
            <p:nvPr/>
          </p:nvSpPr>
          <p:spPr>
            <a:xfrm>
              <a:off x="3018353" y="4800768"/>
              <a:ext cx="1261388" cy="169277"/>
            </a:xfrm>
            <a:prstGeom prst="rect">
              <a:avLst/>
            </a:prstGeom>
            <a:noFill/>
          </p:spPr>
          <p:txBody>
            <a:bodyPr wrap="square" rtlCol="0">
              <a:spAutoFit/>
            </a:bodyPr>
            <a:lstStyle/>
            <a:p>
              <a:pPr algn="ctr"/>
              <a:r>
                <a:rPr kumimoji="1" lang="ja-JP" altLang="en-US" sz="500" dirty="0">
                  <a:latin typeface="Meiryo UI" panose="020B0604030504040204" pitchFamily="50" charset="-128"/>
                  <a:ea typeface="Meiryo UI" panose="020B0604030504040204" pitchFamily="50" charset="-128"/>
                </a:rPr>
                <a:t>し　がい せん　　</a:t>
              </a:r>
            </a:p>
          </p:txBody>
        </p:sp>
        <p:sp>
          <p:nvSpPr>
            <p:cNvPr id="74" name="テキスト ボックス 73"/>
            <p:cNvSpPr txBox="1"/>
            <p:nvPr/>
          </p:nvSpPr>
          <p:spPr>
            <a:xfrm>
              <a:off x="4029724" y="4805001"/>
              <a:ext cx="1261388" cy="169277"/>
            </a:xfrm>
            <a:prstGeom prst="rect">
              <a:avLst/>
            </a:prstGeom>
            <a:noFill/>
          </p:spPr>
          <p:txBody>
            <a:bodyPr wrap="square" rtlCol="0">
              <a:spAutoFit/>
            </a:bodyPr>
            <a:lstStyle/>
            <a:p>
              <a:pPr algn="ctr"/>
              <a:r>
                <a:rPr kumimoji="1" lang="ja-JP" altLang="en-US" sz="500" dirty="0" err="1">
                  <a:latin typeface="Meiryo UI" panose="020B0604030504040204" pitchFamily="50" charset="-128"/>
                  <a:ea typeface="Meiryo UI" panose="020B0604030504040204" pitchFamily="50" charset="-128"/>
                </a:rPr>
                <a:t>わ　　</a:t>
              </a:r>
              <a:endParaRPr kumimoji="1" lang="ja-JP" altLang="en-US" sz="500" dirty="0">
                <a:latin typeface="Meiryo UI" panose="020B0604030504040204" pitchFamily="50" charset="-128"/>
                <a:ea typeface="Meiryo UI" panose="020B0604030504040204" pitchFamily="50" charset="-128"/>
              </a:endParaRPr>
            </a:p>
          </p:txBody>
        </p:sp>
      </p:grpSp>
      <p:sp>
        <p:nvSpPr>
          <p:cNvPr id="54" name="テキスト ボックス 53"/>
          <p:cNvSpPr txBox="1"/>
          <p:nvPr/>
        </p:nvSpPr>
        <p:spPr>
          <a:xfrm>
            <a:off x="5216618" y="2919711"/>
            <a:ext cx="739631" cy="169277"/>
          </a:xfrm>
          <a:prstGeom prst="rect">
            <a:avLst/>
          </a:prstGeom>
          <a:noFill/>
        </p:spPr>
        <p:txBody>
          <a:bodyPr wrap="square" rtlCol="0">
            <a:spAutoFit/>
          </a:bodyPr>
          <a:lstStyle/>
          <a:p>
            <a:r>
              <a:rPr kumimoji="1" lang="ja-JP" altLang="en-US" sz="500" dirty="0">
                <a:solidFill>
                  <a:schemeClr val="accent5">
                    <a:lumMod val="75000"/>
                  </a:schemeClr>
                </a:solidFill>
                <a:latin typeface="Meiryo UI" panose="020B0604030504040204" pitchFamily="50" charset="-128"/>
                <a:ea typeface="Meiryo UI" panose="020B0604030504040204" pitchFamily="50" charset="-128"/>
              </a:rPr>
              <a:t>ぎょもう　　 から　　</a:t>
            </a:r>
          </a:p>
        </p:txBody>
      </p:sp>
      <p:sp>
        <p:nvSpPr>
          <p:cNvPr id="16" name="テキスト ボックス 15"/>
          <p:cNvSpPr txBox="1"/>
          <p:nvPr/>
        </p:nvSpPr>
        <p:spPr>
          <a:xfrm>
            <a:off x="598422" y="1798329"/>
            <a:ext cx="3999608" cy="2560253"/>
          </a:xfrm>
          <a:prstGeom prst="rect">
            <a:avLst/>
          </a:prstGeom>
          <a:noFill/>
        </p:spPr>
        <p:txBody>
          <a:bodyPr wrap="square" rtlCol="0">
            <a:spAutoFit/>
          </a:bodyPr>
          <a:lstStyle/>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a:t>
            </a:r>
            <a:r>
              <a:rPr lang="ja-JP" altLang="ja-JP" sz="1200" dirty="0">
                <a:latin typeface="UD デジタル 教科書体 NK-R" panose="02020400000000000000" pitchFamily="18" charset="-128"/>
                <a:ea typeface="UD デジタル 教科書体 NK-R" panose="02020400000000000000" pitchFamily="18" charset="-128"/>
              </a:rPr>
              <a:t>近年、適正に処理されずに捨てられたプラスチックが、海や川へ流れ込み、環境を汚染していることが世界的に大きな問題となっています。プラスチック製品は、安くて使いやすいことから急激に</a:t>
            </a:r>
            <a:r>
              <a:rPr lang="ja-JP" altLang="en-US" sz="1200" dirty="0">
                <a:latin typeface="UD デジタル 教科書体 NK-R" panose="02020400000000000000" pitchFamily="18" charset="-128"/>
                <a:ea typeface="UD デジタル 教科書体 NK-R" panose="02020400000000000000" pitchFamily="18" charset="-128"/>
              </a:rPr>
              <a:t>ふきゅう</a:t>
            </a:r>
            <a:r>
              <a:rPr lang="ja-JP" altLang="ja-JP" sz="1200" dirty="0">
                <a:latin typeface="UD デジタル 教科書体 NK-R" panose="02020400000000000000" pitchFamily="18" charset="-128"/>
                <a:ea typeface="UD デジタル 教科書体 NK-R" panose="02020400000000000000" pitchFamily="18" charset="-128"/>
              </a:rPr>
              <a:t>して、わたしたちの生活を便利にしてくれています。</a:t>
            </a: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ja-JP" sz="1200" dirty="0">
                <a:latin typeface="UD デジタル 教科書体 NK-R" panose="02020400000000000000" pitchFamily="18" charset="-128"/>
                <a:ea typeface="UD デジタル 教科書体 NK-R" panose="02020400000000000000" pitchFamily="18" charset="-128"/>
              </a:rPr>
              <a:t>しかし、その一方で、一度海へ流れ出したプラスチックごみは、自然に消えてなくなることはなく、多くが半永久的に残り続けてしまいます。</a:t>
            </a: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ja-JP" sz="1200" dirty="0">
                <a:latin typeface="UD デジタル 教科書体 NK-R" panose="02020400000000000000" pitchFamily="18" charset="-128"/>
                <a:ea typeface="UD デジタル 教科書体 NK-R" panose="02020400000000000000" pitchFamily="18" charset="-128"/>
              </a:rPr>
              <a:t>さらにマイクロプラスチックになると、海中の有害物質を吸着しやすくなり、生物</a:t>
            </a:r>
            <a:r>
              <a:rPr lang="ja-JP" altLang="en-US" sz="1200" dirty="0">
                <a:latin typeface="UD デジタル 教科書体 NK-R" panose="02020400000000000000" pitchFamily="18" charset="-128"/>
                <a:ea typeface="UD デジタル 教科書体 NK-R" panose="02020400000000000000" pitchFamily="18" charset="-128"/>
              </a:rPr>
              <a:t>に</a:t>
            </a:r>
            <a:r>
              <a:rPr lang="ja-JP" altLang="ja-JP" sz="1200" dirty="0">
                <a:latin typeface="UD デジタル 教科書体 NK-R" panose="02020400000000000000" pitchFamily="18" charset="-128"/>
                <a:ea typeface="UD デジタル 教科書体 NK-R" panose="02020400000000000000" pitchFamily="18" charset="-128"/>
              </a:rPr>
              <a:t>影響を</a:t>
            </a:r>
            <a:r>
              <a:rPr lang="ja-JP" altLang="en-US" sz="1200" dirty="0">
                <a:latin typeface="UD デジタル 教科書体 NK-R" panose="02020400000000000000" pitchFamily="18" charset="-128"/>
                <a:ea typeface="UD デジタル 教科書体 NK-R" panose="02020400000000000000" pitchFamily="18" charset="-128"/>
              </a:rPr>
              <a:t>およぼす</a:t>
            </a:r>
            <a:r>
              <a:rPr lang="ja-JP" altLang="ja-JP" sz="1200" dirty="0">
                <a:latin typeface="UD デジタル 教科書体 NK-R" panose="02020400000000000000" pitchFamily="18" charset="-128"/>
                <a:ea typeface="UD デジタル 教科書体 NK-R" panose="02020400000000000000" pitchFamily="18" charset="-128"/>
              </a:rPr>
              <a:t>おそれもあるのです。</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pic>
        <p:nvPicPr>
          <p:cNvPr id="71" name="図 70"/>
          <p:cNvPicPr>
            <a:picLocks/>
          </p:cNvPicPr>
          <p:nvPr/>
        </p:nvPicPr>
        <p:blipFill rotWithShape="1">
          <a:blip r:embed="rId8">
            <a:extLst>
              <a:ext uri="{28A0092B-C50C-407E-A947-70E740481C1C}">
                <a14:useLocalDpi xmlns:a14="http://schemas.microsoft.com/office/drawing/2010/main" val="0"/>
              </a:ext>
            </a:extLst>
          </a:blip>
          <a:srcRect t="-1" r="13009" b="15330"/>
          <a:stretch/>
        </p:blipFill>
        <p:spPr>
          <a:xfrm>
            <a:off x="614169" y="1692745"/>
            <a:ext cx="2952000" cy="46800"/>
          </a:xfrm>
          <a:prstGeom prst="rect">
            <a:avLst/>
          </a:prstGeom>
        </p:spPr>
      </p:pic>
      <p:sp>
        <p:nvSpPr>
          <p:cNvPr id="45" name="テキスト ボックス 44"/>
          <p:cNvSpPr txBox="1"/>
          <p:nvPr/>
        </p:nvSpPr>
        <p:spPr>
          <a:xfrm>
            <a:off x="1094012" y="1799398"/>
            <a:ext cx="1677228"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てきせい　　　 　しょ　り　　　　　　　　　　　　　　　　　す　　　　　　　　　　</a:t>
            </a:r>
          </a:p>
        </p:txBody>
      </p:sp>
      <p:sp>
        <p:nvSpPr>
          <p:cNvPr id="46" name="テキスト ボックス 45"/>
          <p:cNvSpPr txBox="1"/>
          <p:nvPr/>
        </p:nvSpPr>
        <p:spPr>
          <a:xfrm>
            <a:off x="1568628" y="2070795"/>
            <a:ext cx="931036"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かんきょう　　 　　お せん</a:t>
            </a:r>
          </a:p>
        </p:txBody>
      </p:sp>
      <p:sp>
        <p:nvSpPr>
          <p:cNvPr id="48" name="テキスト ボックス 47"/>
          <p:cNvSpPr txBox="1"/>
          <p:nvPr/>
        </p:nvSpPr>
        <p:spPr>
          <a:xfrm>
            <a:off x="2507649" y="2345438"/>
            <a:ext cx="661154"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せいひん</a:t>
            </a:r>
          </a:p>
        </p:txBody>
      </p:sp>
      <p:sp>
        <p:nvSpPr>
          <p:cNvPr id="50" name="テキスト ボックス 49"/>
          <p:cNvSpPr txBox="1"/>
          <p:nvPr/>
        </p:nvSpPr>
        <p:spPr>
          <a:xfrm>
            <a:off x="4066028" y="3165137"/>
            <a:ext cx="639566"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えいきゅう</a:t>
            </a:r>
          </a:p>
        </p:txBody>
      </p:sp>
      <p:sp>
        <p:nvSpPr>
          <p:cNvPr id="52" name="テキスト ボックス 51"/>
          <p:cNvSpPr txBox="1"/>
          <p:nvPr/>
        </p:nvSpPr>
        <p:spPr>
          <a:xfrm>
            <a:off x="1562486" y="3709634"/>
            <a:ext cx="2522025"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ぶっ しつ     きゅうちゃく　　　　　　　　　　　　　　　　　　　　　　　　　　　　　　　　　えいきょう      </a:t>
            </a:r>
          </a:p>
        </p:txBody>
      </p:sp>
      <p:sp>
        <p:nvSpPr>
          <p:cNvPr id="60" name="テキスト ボックス 59">
            <a:extLst>
              <a:ext uri="{FF2B5EF4-FFF2-40B4-BE49-F238E27FC236}">
                <a16:creationId xmlns:a16="http://schemas.microsoft.com/office/drawing/2014/main" id="{90F27A8C-3416-4FCA-84B6-B9E3E8540701}"/>
              </a:ext>
            </a:extLst>
          </p:cNvPr>
          <p:cNvSpPr txBox="1"/>
          <p:nvPr/>
        </p:nvSpPr>
        <p:spPr>
          <a:xfrm>
            <a:off x="871373" y="2616084"/>
            <a:ext cx="512927"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きゅうげき　　　</a:t>
            </a:r>
          </a:p>
        </p:txBody>
      </p:sp>
      <p:pic>
        <p:nvPicPr>
          <p:cNvPr id="57" name="図 56">
            <a:extLst>
              <a:ext uri="{FF2B5EF4-FFF2-40B4-BE49-F238E27FC236}">
                <a16:creationId xmlns:a16="http://schemas.microsoft.com/office/drawing/2014/main" id="{5FA74FDC-4DBA-4089-B3CB-82FAF43998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74689">
            <a:off x="5064958" y="9335433"/>
            <a:ext cx="1141172" cy="297697"/>
          </a:xfrm>
          <a:prstGeom prst="rect">
            <a:avLst/>
          </a:prstGeom>
        </p:spPr>
      </p:pic>
      <p:sp>
        <p:nvSpPr>
          <p:cNvPr id="64" name="テキスト ボックス 63">
            <a:extLst>
              <a:ext uri="{FF2B5EF4-FFF2-40B4-BE49-F238E27FC236}">
                <a16:creationId xmlns:a16="http://schemas.microsoft.com/office/drawing/2014/main" id="{8446C202-3659-4C05-A0D7-31BED22A3800}"/>
              </a:ext>
            </a:extLst>
          </p:cNvPr>
          <p:cNvSpPr txBox="1"/>
          <p:nvPr/>
        </p:nvSpPr>
        <p:spPr>
          <a:xfrm>
            <a:off x="1973699" y="8946848"/>
            <a:ext cx="976130" cy="894284"/>
          </a:xfrm>
          <a:prstGeom prst="rect">
            <a:avLst/>
          </a:prstGeom>
          <a:noFill/>
        </p:spPr>
        <p:txBody>
          <a:bodyPr wrap="square" rtlCol="0">
            <a:spAutoFit/>
          </a:bodyPr>
          <a:lstStyle/>
          <a:p>
            <a:pPr>
              <a:lnSpc>
                <a:spcPct val="150000"/>
              </a:lnSpc>
            </a:pPr>
            <a:r>
              <a:rPr kumimoji="1" lang="ja-JP" altLang="en-US" sz="900" dirty="0">
                <a:latin typeface="Meiryo UI" panose="020B0604030504040204" pitchFamily="50" charset="-128"/>
                <a:ea typeface="Meiryo UI" panose="020B0604030504040204" pitchFamily="50" charset="-128"/>
              </a:rPr>
              <a:t>黒い画用紙の</a:t>
            </a:r>
            <a:endParaRPr kumimoji="1" lang="en-US" altLang="ja-JP" sz="900" dirty="0">
              <a:latin typeface="Meiryo UI" panose="020B0604030504040204" pitchFamily="50" charset="-128"/>
              <a:ea typeface="Meiryo UI" panose="020B0604030504040204" pitchFamily="50" charset="-128"/>
            </a:endParaRPr>
          </a:p>
          <a:p>
            <a:pPr>
              <a:lnSpc>
                <a:spcPct val="150000"/>
              </a:lnSpc>
            </a:pPr>
            <a:r>
              <a:rPr kumimoji="1" lang="ja-JP" altLang="en-US" sz="900" dirty="0">
                <a:latin typeface="Meiryo UI" panose="020B0604030504040204" pitchFamily="50" charset="-128"/>
                <a:ea typeface="Meiryo UI" panose="020B0604030504040204" pitchFamily="50" charset="-128"/>
              </a:rPr>
              <a:t>中心を切りぬき、ラップの芯の片方につける</a:t>
            </a:r>
          </a:p>
        </p:txBody>
      </p:sp>
      <p:sp>
        <p:nvSpPr>
          <p:cNvPr id="67" name="テキスト ボックス 66">
            <a:extLst>
              <a:ext uri="{FF2B5EF4-FFF2-40B4-BE49-F238E27FC236}">
                <a16:creationId xmlns:a16="http://schemas.microsoft.com/office/drawing/2014/main" id="{98399A24-B916-43C9-9FCB-09133159C9C1}"/>
              </a:ext>
            </a:extLst>
          </p:cNvPr>
          <p:cNvSpPr txBox="1"/>
          <p:nvPr/>
        </p:nvSpPr>
        <p:spPr>
          <a:xfrm>
            <a:off x="2010567" y="7598062"/>
            <a:ext cx="864083" cy="686535"/>
          </a:xfrm>
          <a:prstGeom prst="rect">
            <a:avLst/>
          </a:prstGeom>
          <a:noFill/>
        </p:spPr>
        <p:txBody>
          <a:bodyPr wrap="square" rtlCol="0">
            <a:spAutoFit/>
          </a:bodyPr>
          <a:lstStyle/>
          <a:p>
            <a:pPr>
              <a:lnSpc>
                <a:spcPct val="150000"/>
              </a:lnSpc>
            </a:pPr>
            <a:r>
              <a:rPr kumimoji="1" lang="ja-JP" altLang="en-US" sz="900" dirty="0">
                <a:latin typeface="Meiryo UI" panose="020B0604030504040204" pitchFamily="50" charset="-128"/>
                <a:ea typeface="Meiryo UI" panose="020B0604030504040204" pitchFamily="50" charset="-128"/>
              </a:rPr>
              <a:t>海岸や河川敷で、マイクロプラスチックを拾う</a:t>
            </a:r>
          </a:p>
        </p:txBody>
      </p:sp>
      <p:sp>
        <p:nvSpPr>
          <p:cNvPr id="69" name="角丸四角形 26">
            <a:extLst>
              <a:ext uri="{FF2B5EF4-FFF2-40B4-BE49-F238E27FC236}">
                <a16:creationId xmlns:a16="http://schemas.microsoft.com/office/drawing/2014/main" id="{2BC6BF80-AF5E-43B3-ABA2-E1C162BBEC94}"/>
              </a:ext>
            </a:extLst>
          </p:cNvPr>
          <p:cNvSpPr/>
          <p:nvPr/>
        </p:nvSpPr>
        <p:spPr>
          <a:xfrm>
            <a:off x="649851" y="6412867"/>
            <a:ext cx="6292815" cy="3514518"/>
          </a:xfrm>
          <a:prstGeom prst="roundRect">
            <a:avLst>
              <a:gd name="adj" fmla="val 6256"/>
            </a:avLst>
          </a:prstGeom>
          <a:noFill/>
          <a:ln w="12700">
            <a:solidFill>
              <a:schemeClr val="accent5">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C686139B-46F1-4E26-895C-B9D02532E0D5}"/>
              </a:ext>
            </a:extLst>
          </p:cNvPr>
          <p:cNvSpPr/>
          <p:nvPr/>
        </p:nvSpPr>
        <p:spPr>
          <a:xfrm>
            <a:off x="950638" y="6582144"/>
            <a:ext cx="5564075" cy="616886"/>
          </a:xfrm>
          <a:prstGeom prst="rect">
            <a:avLst/>
          </a:prstGeom>
          <a:ln w="9525">
            <a:solidFill>
              <a:schemeClr val="accent5">
                <a:lumMod val="40000"/>
                <a:lumOff val="60000"/>
              </a:schemeClr>
            </a:solidFill>
            <a:prstDash val="sysDash"/>
          </a:ln>
        </p:spPr>
        <p:txBody>
          <a:bodyPr wrap="square" tIns="72000" bIns="36000" anchor="ctr" anchorCtr="0">
            <a:spAutoFit/>
          </a:bodyPr>
          <a:lstStyle/>
          <a:p>
            <a:pPr>
              <a:lnSpc>
                <a:spcPct val="1500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材料</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・マイクロプラスチック　　・ラップの芯（トイレットペーパーの芯でも</a:t>
            </a:r>
            <a:r>
              <a:rPr lang="en-US" altLang="ja-JP" sz="1000" dirty="0">
                <a:latin typeface="Meiryo UI" panose="020B0604030504040204" pitchFamily="50" charset="-128"/>
                <a:ea typeface="Meiryo UI" panose="020B0604030504040204" pitchFamily="50" charset="-128"/>
              </a:rPr>
              <a:t>OK</a:t>
            </a:r>
            <a:r>
              <a:rPr lang="ja-JP" altLang="en-US" sz="1000" dirty="0">
                <a:latin typeface="Meiryo UI" panose="020B0604030504040204" pitchFamily="50" charset="-128"/>
                <a:ea typeface="Meiryo UI" panose="020B0604030504040204" pitchFamily="50" charset="-128"/>
              </a:rPr>
              <a:t>）　・丸形クリアケース</a:t>
            </a:r>
            <a:endParaRPr lang="en-US" altLang="ja-JP" sz="1000" dirty="0">
              <a:latin typeface="Meiryo UI" panose="020B0604030504040204" pitchFamily="50" charset="-128"/>
              <a:ea typeface="Meiryo UI" panose="020B0604030504040204" pitchFamily="50" charset="-128"/>
            </a:endParaRPr>
          </a:p>
          <a:p>
            <a:pPr>
              <a:lnSpc>
                <a:spcPct val="150000"/>
              </a:lnSpc>
            </a:pPr>
            <a:r>
              <a:rPr lang="ja-JP" altLang="en-US" sz="1000" dirty="0">
                <a:latin typeface="Meiryo UI" panose="020B0604030504040204" pitchFamily="50" charset="-128"/>
                <a:ea typeface="Meiryo UI" panose="020B0604030504040204" pitchFamily="50" charset="-128"/>
              </a:rPr>
              <a:t>　　　　　　　 ・ミラーシート（</a:t>
            </a:r>
            <a:r>
              <a:rPr lang="en-US" altLang="ja-JP" sz="1000" dirty="0">
                <a:latin typeface="Meiryo UI" panose="020B0604030504040204" pitchFamily="50" charset="-128"/>
                <a:ea typeface="Meiryo UI" panose="020B0604030504040204" pitchFamily="50" charset="-128"/>
              </a:rPr>
              <a:t>100</a:t>
            </a:r>
            <a:r>
              <a:rPr lang="ja-JP" altLang="en-US" sz="1000" dirty="0">
                <a:latin typeface="Meiryo UI" panose="020B0604030504040204" pitchFamily="50" charset="-128"/>
                <a:ea typeface="Meiryo UI" panose="020B0604030504040204" pitchFamily="50" charset="-128"/>
              </a:rPr>
              <a:t>円ショップで買えます）　・黒い色画用紙　　・セロハンテープ　　・はさみ</a:t>
            </a:r>
            <a:endParaRPr lang="en-US" altLang="ja-JP" sz="1000" dirty="0">
              <a:latin typeface="Meiryo UI" panose="020B0604030504040204" pitchFamily="50" charset="-128"/>
              <a:ea typeface="Meiryo UI" panose="020B0604030504040204" pitchFamily="50" charset="-128"/>
            </a:endParaRPr>
          </a:p>
          <a:p>
            <a:pPr>
              <a:lnSpc>
                <a:spcPct val="150000"/>
              </a:lnSpc>
            </a:pPr>
            <a:r>
              <a:rPr lang="ja-JP" altLang="en-US" sz="200" dirty="0">
                <a:latin typeface="Meiryo UI" panose="020B0604030504040204" pitchFamily="50" charset="-128"/>
                <a:ea typeface="Meiryo UI" panose="020B0604030504040204" pitchFamily="50" charset="-128"/>
              </a:rPr>
              <a:t>　　</a:t>
            </a:r>
            <a:endParaRPr lang="en-US" altLang="ja-JP" sz="200" dirty="0">
              <a:latin typeface="Meiryo UI" panose="020B0604030504040204" pitchFamily="50" charset="-128"/>
              <a:ea typeface="Meiryo UI" panose="020B0604030504040204" pitchFamily="50" charset="-128"/>
            </a:endParaRPr>
          </a:p>
        </p:txBody>
      </p:sp>
      <p:sp>
        <p:nvSpPr>
          <p:cNvPr id="72" name="テキスト ボックス 71">
            <a:extLst>
              <a:ext uri="{FF2B5EF4-FFF2-40B4-BE49-F238E27FC236}">
                <a16:creationId xmlns:a16="http://schemas.microsoft.com/office/drawing/2014/main" id="{F8CACE8D-6939-468A-A3C6-F1685D0FBE4E}"/>
              </a:ext>
            </a:extLst>
          </p:cNvPr>
          <p:cNvSpPr txBox="1"/>
          <p:nvPr/>
        </p:nvSpPr>
        <p:spPr>
          <a:xfrm>
            <a:off x="3157296" y="6599166"/>
            <a:ext cx="323692"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しん　　　　　　</a:t>
            </a:r>
          </a:p>
        </p:txBody>
      </p:sp>
      <p:sp>
        <p:nvSpPr>
          <p:cNvPr id="75" name="テキスト ボックス 74">
            <a:extLst>
              <a:ext uri="{FF2B5EF4-FFF2-40B4-BE49-F238E27FC236}">
                <a16:creationId xmlns:a16="http://schemas.microsoft.com/office/drawing/2014/main" id="{FE96E1A1-62EA-4E3A-A4AB-E90F3B60042E}"/>
              </a:ext>
            </a:extLst>
          </p:cNvPr>
          <p:cNvSpPr txBox="1"/>
          <p:nvPr/>
        </p:nvSpPr>
        <p:spPr>
          <a:xfrm>
            <a:off x="2370494" y="7571122"/>
            <a:ext cx="484428" cy="169277"/>
          </a:xfrm>
          <a:prstGeom prst="rect">
            <a:avLst/>
          </a:prstGeom>
          <a:noFill/>
        </p:spPr>
        <p:txBody>
          <a:bodyPr wrap="none" rtlCol="0">
            <a:spAutoFit/>
          </a:bodyPr>
          <a:lstStyle/>
          <a:p>
            <a:r>
              <a:rPr kumimoji="1" lang="ja-JP" altLang="en-US" sz="500" dirty="0">
                <a:latin typeface="Meiryo UI" panose="020B0604030504040204" pitchFamily="50" charset="-128"/>
                <a:ea typeface="Meiryo UI" panose="020B0604030504040204" pitchFamily="50" charset="-128"/>
              </a:rPr>
              <a:t>か せん じき</a:t>
            </a:r>
          </a:p>
        </p:txBody>
      </p:sp>
      <p:sp>
        <p:nvSpPr>
          <p:cNvPr id="80" name="テキスト ボックス 79">
            <a:extLst>
              <a:ext uri="{FF2B5EF4-FFF2-40B4-BE49-F238E27FC236}">
                <a16:creationId xmlns:a16="http://schemas.microsoft.com/office/drawing/2014/main" id="{0E63CB8B-3405-443B-AA2A-75F6E21CC953}"/>
              </a:ext>
            </a:extLst>
          </p:cNvPr>
          <p:cNvSpPr txBox="1"/>
          <p:nvPr/>
        </p:nvSpPr>
        <p:spPr>
          <a:xfrm>
            <a:off x="2314851" y="9335227"/>
            <a:ext cx="600539"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しん　　かた ほう</a:t>
            </a:r>
          </a:p>
        </p:txBody>
      </p:sp>
      <p:sp>
        <p:nvSpPr>
          <p:cNvPr id="81" name="テキスト ボックス 80">
            <a:extLst>
              <a:ext uri="{FF2B5EF4-FFF2-40B4-BE49-F238E27FC236}">
                <a16:creationId xmlns:a16="http://schemas.microsoft.com/office/drawing/2014/main" id="{DD11B0C8-14BB-46B3-9AD1-B7A6CFFE57A8}"/>
              </a:ext>
            </a:extLst>
          </p:cNvPr>
          <p:cNvSpPr txBox="1"/>
          <p:nvPr/>
        </p:nvSpPr>
        <p:spPr>
          <a:xfrm>
            <a:off x="4355567" y="8138737"/>
            <a:ext cx="365161"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しん</a:t>
            </a:r>
          </a:p>
        </p:txBody>
      </p:sp>
      <p:sp>
        <p:nvSpPr>
          <p:cNvPr id="82" name="テキスト ボックス 81">
            <a:extLst>
              <a:ext uri="{FF2B5EF4-FFF2-40B4-BE49-F238E27FC236}">
                <a16:creationId xmlns:a16="http://schemas.microsoft.com/office/drawing/2014/main" id="{6DB35C48-9E6A-46D7-9242-BCDFCD8FCCA7}"/>
              </a:ext>
            </a:extLst>
          </p:cNvPr>
          <p:cNvSpPr txBox="1"/>
          <p:nvPr/>
        </p:nvSpPr>
        <p:spPr>
          <a:xfrm>
            <a:off x="4372505" y="6600613"/>
            <a:ext cx="323692"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しん　　　　　　</a:t>
            </a:r>
          </a:p>
        </p:txBody>
      </p:sp>
      <p:sp>
        <p:nvSpPr>
          <p:cNvPr id="84" name="テキスト ボックス 83">
            <a:extLst>
              <a:ext uri="{FF2B5EF4-FFF2-40B4-BE49-F238E27FC236}">
                <a16:creationId xmlns:a16="http://schemas.microsoft.com/office/drawing/2014/main" id="{F0AD3371-E1E1-48C1-B033-E606C705FFA2}"/>
              </a:ext>
            </a:extLst>
          </p:cNvPr>
          <p:cNvSpPr txBox="1"/>
          <p:nvPr/>
        </p:nvSpPr>
        <p:spPr>
          <a:xfrm>
            <a:off x="4068113" y="8911065"/>
            <a:ext cx="1039787" cy="894284"/>
          </a:xfrm>
          <a:prstGeom prst="rect">
            <a:avLst/>
          </a:prstGeom>
          <a:noFill/>
        </p:spPr>
        <p:txBody>
          <a:bodyPr wrap="square" rtlCol="0">
            <a:spAutoFit/>
          </a:bodyPr>
          <a:lstStyle/>
          <a:p>
            <a:pPr>
              <a:lnSpc>
                <a:spcPct val="150000"/>
              </a:lnSpc>
            </a:pPr>
            <a:r>
              <a:rPr kumimoji="1" lang="ja-JP" altLang="en-US" sz="900" dirty="0">
                <a:latin typeface="Meiryo UI" panose="020B0604030504040204" pitchFamily="50" charset="-128"/>
                <a:ea typeface="Meiryo UI" panose="020B0604030504040204" pitchFamily="50" charset="-128"/>
              </a:rPr>
              <a:t>マイクロプラスチックを入れた</a:t>
            </a:r>
            <a:endParaRPr kumimoji="1" lang="en-US" altLang="ja-JP" sz="900" dirty="0">
              <a:latin typeface="Meiryo UI" panose="020B0604030504040204" pitchFamily="50" charset="-128"/>
              <a:ea typeface="Meiryo UI" panose="020B0604030504040204" pitchFamily="50" charset="-128"/>
            </a:endParaRPr>
          </a:p>
          <a:p>
            <a:pPr>
              <a:lnSpc>
                <a:spcPct val="150000"/>
              </a:lnSpc>
            </a:pPr>
            <a:r>
              <a:rPr kumimoji="1" lang="ja-JP" altLang="en-US" sz="900" dirty="0">
                <a:latin typeface="Meiryo UI" panose="020B0604030504040204" pitchFamily="50" charset="-128"/>
                <a:ea typeface="Meiryo UI" panose="020B0604030504040204" pitchFamily="50" charset="-128"/>
              </a:rPr>
              <a:t>クリアケースを</a:t>
            </a:r>
            <a:endParaRPr kumimoji="1" lang="en-US" altLang="ja-JP" sz="900" dirty="0">
              <a:latin typeface="Meiryo UI" panose="020B0604030504040204" pitchFamily="50" charset="-128"/>
              <a:ea typeface="Meiryo UI" panose="020B0604030504040204" pitchFamily="50" charset="-128"/>
            </a:endParaRPr>
          </a:p>
          <a:p>
            <a:pPr>
              <a:lnSpc>
                <a:spcPct val="150000"/>
              </a:lnSpc>
            </a:pPr>
            <a:r>
              <a:rPr kumimoji="1" lang="ja-JP" altLang="en-US" sz="900" dirty="0">
                <a:latin typeface="Meiryo UI" panose="020B0604030504040204" pitchFamily="50" charset="-128"/>
                <a:ea typeface="Meiryo UI" panose="020B0604030504040204" pitchFamily="50" charset="-128"/>
              </a:rPr>
              <a:t>反対側につける</a:t>
            </a:r>
          </a:p>
        </p:txBody>
      </p:sp>
      <p:pic>
        <p:nvPicPr>
          <p:cNvPr id="87" name="図 86">
            <a:extLst>
              <a:ext uri="{FF2B5EF4-FFF2-40B4-BE49-F238E27FC236}">
                <a16:creationId xmlns:a16="http://schemas.microsoft.com/office/drawing/2014/main" id="{717AEC99-3B84-4984-9394-72B35274D9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9240" y="7392789"/>
            <a:ext cx="1249519" cy="937139"/>
          </a:xfrm>
          <a:prstGeom prst="rect">
            <a:avLst/>
          </a:prstGeom>
        </p:spPr>
      </p:pic>
      <p:pic>
        <p:nvPicPr>
          <p:cNvPr id="88" name="図 87">
            <a:extLst>
              <a:ext uri="{FF2B5EF4-FFF2-40B4-BE49-F238E27FC236}">
                <a16:creationId xmlns:a16="http://schemas.microsoft.com/office/drawing/2014/main" id="{97CF5E92-1513-4F65-BCAF-26260110F89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738" t="14569" r="19930" b="4210"/>
          <a:stretch/>
        </p:blipFill>
        <p:spPr>
          <a:xfrm>
            <a:off x="901470" y="7406199"/>
            <a:ext cx="1070047" cy="974463"/>
          </a:xfrm>
          <a:prstGeom prst="rect">
            <a:avLst/>
          </a:prstGeom>
        </p:spPr>
      </p:pic>
      <p:pic>
        <p:nvPicPr>
          <p:cNvPr id="90" name="図 89">
            <a:extLst>
              <a:ext uri="{FF2B5EF4-FFF2-40B4-BE49-F238E27FC236}">
                <a16:creationId xmlns:a16="http://schemas.microsoft.com/office/drawing/2014/main" id="{ED1C34DB-E0CC-4871-834C-E22E12CFCFF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022" r="18662"/>
          <a:stretch/>
        </p:blipFill>
        <p:spPr>
          <a:xfrm>
            <a:off x="2969241" y="8684928"/>
            <a:ext cx="1079460" cy="1104239"/>
          </a:xfrm>
          <a:prstGeom prst="rect">
            <a:avLst/>
          </a:prstGeom>
        </p:spPr>
      </p:pic>
      <p:sp>
        <p:nvSpPr>
          <p:cNvPr id="91" name="テキスト ボックス 90">
            <a:extLst>
              <a:ext uri="{FF2B5EF4-FFF2-40B4-BE49-F238E27FC236}">
                <a16:creationId xmlns:a16="http://schemas.microsoft.com/office/drawing/2014/main" id="{2AEE2C41-1243-4C08-9945-A79A6FB7CB70}"/>
              </a:ext>
            </a:extLst>
          </p:cNvPr>
          <p:cNvSpPr txBox="1"/>
          <p:nvPr/>
        </p:nvSpPr>
        <p:spPr>
          <a:xfrm>
            <a:off x="2002375" y="7252258"/>
            <a:ext cx="325175" cy="369332"/>
          </a:xfrm>
          <a:prstGeom prst="rect">
            <a:avLst/>
          </a:prstGeom>
          <a:noFill/>
        </p:spPr>
        <p:txBody>
          <a:bodyPr wrap="square" rtlCol="0">
            <a:spAutoFit/>
          </a:bodyPr>
          <a:lstStyle/>
          <a:p>
            <a:r>
              <a:rPr kumimoji="1" lang="ja-JP" altLang="en-US" b="1" dirty="0">
                <a:ln w="12700">
                  <a:solidFill>
                    <a:schemeClr val="accent5"/>
                  </a:solidFill>
                </a:ln>
                <a:solidFill>
                  <a:schemeClr val="bg1"/>
                </a:solidFill>
                <a:latin typeface="HGP創英角ｺﾞｼｯｸUB" panose="020B0900000000000000" pitchFamily="50" charset="-128"/>
                <a:ea typeface="HGP創英角ｺﾞｼｯｸUB" panose="020B0900000000000000" pitchFamily="50" charset="-128"/>
              </a:rPr>
              <a:t>１</a:t>
            </a:r>
          </a:p>
        </p:txBody>
      </p:sp>
      <p:sp>
        <p:nvSpPr>
          <p:cNvPr id="92" name="テキスト ボックス 91">
            <a:extLst>
              <a:ext uri="{FF2B5EF4-FFF2-40B4-BE49-F238E27FC236}">
                <a16:creationId xmlns:a16="http://schemas.microsoft.com/office/drawing/2014/main" id="{328CD1E2-2FBB-4ACC-81F1-88E1A18B6C8C}"/>
              </a:ext>
            </a:extLst>
          </p:cNvPr>
          <p:cNvSpPr txBox="1"/>
          <p:nvPr/>
        </p:nvSpPr>
        <p:spPr>
          <a:xfrm>
            <a:off x="2005957" y="8628570"/>
            <a:ext cx="325175" cy="369332"/>
          </a:xfrm>
          <a:prstGeom prst="rect">
            <a:avLst/>
          </a:prstGeom>
          <a:noFill/>
        </p:spPr>
        <p:txBody>
          <a:bodyPr wrap="square" rtlCol="0">
            <a:spAutoFit/>
          </a:bodyPr>
          <a:lstStyle/>
          <a:p>
            <a:r>
              <a:rPr kumimoji="1" lang="ja-JP" altLang="en-US" b="1" dirty="0">
                <a:ln w="12700">
                  <a:solidFill>
                    <a:schemeClr val="accent5"/>
                  </a:solidFill>
                </a:ln>
                <a:solidFill>
                  <a:schemeClr val="bg1"/>
                </a:solidFill>
                <a:latin typeface="HGP創英角ｺﾞｼｯｸUB" panose="020B0900000000000000" pitchFamily="50" charset="-128"/>
                <a:ea typeface="HGP創英角ｺﾞｼｯｸUB" panose="020B0900000000000000" pitchFamily="50" charset="-128"/>
              </a:rPr>
              <a:t>３</a:t>
            </a:r>
          </a:p>
        </p:txBody>
      </p:sp>
      <p:sp>
        <p:nvSpPr>
          <p:cNvPr id="93" name="テキスト ボックス 92">
            <a:extLst>
              <a:ext uri="{FF2B5EF4-FFF2-40B4-BE49-F238E27FC236}">
                <a16:creationId xmlns:a16="http://schemas.microsoft.com/office/drawing/2014/main" id="{493C41CB-EB66-44D3-9F73-BDB824AC3BF1}"/>
              </a:ext>
            </a:extLst>
          </p:cNvPr>
          <p:cNvSpPr txBox="1"/>
          <p:nvPr/>
        </p:nvSpPr>
        <p:spPr>
          <a:xfrm>
            <a:off x="4255059" y="7252258"/>
            <a:ext cx="298259" cy="369332"/>
          </a:xfrm>
          <a:prstGeom prst="rect">
            <a:avLst/>
          </a:prstGeom>
          <a:noFill/>
        </p:spPr>
        <p:txBody>
          <a:bodyPr wrap="square" rtlCol="0">
            <a:spAutoFit/>
          </a:bodyPr>
          <a:lstStyle/>
          <a:p>
            <a:r>
              <a:rPr kumimoji="1" lang="ja-JP" altLang="en-US" b="1" dirty="0">
                <a:ln w="12700">
                  <a:solidFill>
                    <a:schemeClr val="accent5"/>
                  </a:solidFill>
                </a:ln>
                <a:solidFill>
                  <a:schemeClr val="bg1"/>
                </a:solidFill>
                <a:latin typeface="HGP創英角ｺﾞｼｯｸUB" panose="020B0900000000000000" pitchFamily="50" charset="-128"/>
                <a:ea typeface="HGP創英角ｺﾞｼｯｸUB" panose="020B0900000000000000" pitchFamily="50" charset="-128"/>
              </a:rPr>
              <a:t>２</a:t>
            </a:r>
          </a:p>
        </p:txBody>
      </p:sp>
      <p:sp>
        <p:nvSpPr>
          <p:cNvPr id="94" name="テキスト ボックス 93">
            <a:extLst>
              <a:ext uri="{FF2B5EF4-FFF2-40B4-BE49-F238E27FC236}">
                <a16:creationId xmlns:a16="http://schemas.microsoft.com/office/drawing/2014/main" id="{B06A8B45-3BC9-4AAA-AC0A-FB5B9853D8C4}"/>
              </a:ext>
            </a:extLst>
          </p:cNvPr>
          <p:cNvSpPr txBox="1"/>
          <p:nvPr/>
        </p:nvSpPr>
        <p:spPr>
          <a:xfrm>
            <a:off x="4060171" y="8617996"/>
            <a:ext cx="325175" cy="369332"/>
          </a:xfrm>
          <a:prstGeom prst="rect">
            <a:avLst/>
          </a:prstGeom>
          <a:noFill/>
        </p:spPr>
        <p:txBody>
          <a:bodyPr wrap="square" rtlCol="0">
            <a:spAutoFit/>
          </a:bodyPr>
          <a:lstStyle/>
          <a:p>
            <a:r>
              <a:rPr kumimoji="1" lang="ja-JP" altLang="en-US" b="1" dirty="0">
                <a:ln w="12700">
                  <a:solidFill>
                    <a:schemeClr val="accent5"/>
                  </a:solidFill>
                </a:ln>
                <a:solidFill>
                  <a:schemeClr val="bg1"/>
                </a:solidFill>
                <a:latin typeface="HGP創英角ｺﾞｼｯｸUB" panose="020B0900000000000000" pitchFamily="50" charset="-128"/>
                <a:ea typeface="HGP創英角ｺﾞｼｯｸUB" panose="020B0900000000000000" pitchFamily="50" charset="-128"/>
              </a:rPr>
              <a:t>４</a:t>
            </a:r>
          </a:p>
        </p:txBody>
      </p:sp>
      <p:cxnSp>
        <p:nvCxnSpPr>
          <p:cNvPr id="95" name="直線コネクタ 94">
            <a:extLst>
              <a:ext uri="{FF2B5EF4-FFF2-40B4-BE49-F238E27FC236}">
                <a16:creationId xmlns:a16="http://schemas.microsoft.com/office/drawing/2014/main" id="{CCF36824-2B84-46CC-97A1-DD750152D731}"/>
              </a:ext>
            </a:extLst>
          </p:cNvPr>
          <p:cNvCxnSpPr/>
          <p:nvPr/>
        </p:nvCxnSpPr>
        <p:spPr>
          <a:xfrm>
            <a:off x="757153" y="8481970"/>
            <a:ext cx="5921549"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6" name="図 95">
            <a:extLst>
              <a:ext uri="{FF2B5EF4-FFF2-40B4-BE49-F238E27FC236}">
                <a16:creationId xmlns:a16="http://schemas.microsoft.com/office/drawing/2014/main" id="{A85C6560-5361-4D02-B561-BF084CA0E9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09801" y="8669933"/>
            <a:ext cx="868901" cy="848443"/>
          </a:xfrm>
          <a:prstGeom prst="ellipse">
            <a:avLst/>
          </a:prstGeom>
        </p:spPr>
      </p:pic>
      <p:sp>
        <p:nvSpPr>
          <p:cNvPr id="97" name="テキスト ボックス 96">
            <a:extLst>
              <a:ext uri="{FF2B5EF4-FFF2-40B4-BE49-F238E27FC236}">
                <a16:creationId xmlns:a16="http://schemas.microsoft.com/office/drawing/2014/main" id="{51842CF8-D8A2-42B6-B440-CC76D7D37E66}"/>
              </a:ext>
            </a:extLst>
          </p:cNvPr>
          <p:cNvSpPr txBox="1"/>
          <p:nvPr/>
        </p:nvSpPr>
        <p:spPr>
          <a:xfrm rot="21279412">
            <a:off x="4969168" y="8626032"/>
            <a:ext cx="1068921" cy="276999"/>
          </a:xfrm>
          <a:prstGeom prst="rect">
            <a:avLst/>
          </a:prstGeom>
          <a:noFill/>
        </p:spPr>
        <p:txBody>
          <a:bodyPr wrap="square" rtlCol="0">
            <a:spAutoFit/>
          </a:bodyPr>
          <a:lstStyle/>
          <a:p>
            <a:r>
              <a:rPr kumimoji="1" lang="ja-JP" altLang="en-US" sz="1200" b="1" dirty="0">
                <a:solidFill>
                  <a:srgbClr val="2F5597"/>
                </a:solidFill>
                <a:latin typeface="Meiryo UI" panose="020B0604030504040204" pitchFamily="50" charset="-128"/>
                <a:ea typeface="Meiryo UI" panose="020B0604030504040204" pitchFamily="50" charset="-128"/>
              </a:rPr>
              <a:t>できあがり！</a:t>
            </a:r>
          </a:p>
        </p:txBody>
      </p:sp>
      <p:grpSp>
        <p:nvGrpSpPr>
          <p:cNvPr id="98" name="グループ化 97">
            <a:extLst>
              <a:ext uri="{FF2B5EF4-FFF2-40B4-BE49-F238E27FC236}">
                <a16:creationId xmlns:a16="http://schemas.microsoft.com/office/drawing/2014/main" id="{B80ADF73-2BAB-4D03-B75B-295C8B5CEDEC}"/>
              </a:ext>
            </a:extLst>
          </p:cNvPr>
          <p:cNvGrpSpPr/>
          <p:nvPr/>
        </p:nvGrpSpPr>
        <p:grpSpPr>
          <a:xfrm>
            <a:off x="5398915" y="7257687"/>
            <a:ext cx="1430743" cy="1049122"/>
            <a:chOff x="5208008" y="7529470"/>
            <a:chExt cx="1430743" cy="1049122"/>
          </a:xfrm>
        </p:grpSpPr>
        <p:pic>
          <p:nvPicPr>
            <p:cNvPr id="99" name="図 98" descr="座る, テーブル, 屋内, 木製 が含まれている画像&#10;&#10;自動的に生成された説明">
              <a:extLst>
                <a:ext uri="{FF2B5EF4-FFF2-40B4-BE49-F238E27FC236}">
                  <a16:creationId xmlns:a16="http://schemas.microsoft.com/office/drawing/2014/main" id="{F4ADAF09-210E-4AE5-B999-E4DFB06ABD9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540" t="2864" r="8886" b="2465"/>
            <a:stretch/>
          </p:blipFill>
          <p:spPr>
            <a:xfrm>
              <a:off x="5208008" y="7642747"/>
              <a:ext cx="1060266" cy="935845"/>
            </a:xfrm>
            <a:prstGeom prst="wedgeEllipseCallout">
              <a:avLst>
                <a:gd name="adj1" fmla="val -51987"/>
                <a:gd name="adj2" fmla="val 35039"/>
              </a:avLst>
            </a:prstGeom>
          </p:spPr>
        </p:pic>
        <p:sp>
          <p:nvSpPr>
            <p:cNvPr id="100" name="フローチャート: 端子 99">
              <a:extLst>
                <a:ext uri="{FF2B5EF4-FFF2-40B4-BE49-F238E27FC236}">
                  <a16:creationId xmlns:a16="http://schemas.microsoft.com/office/drawing/2014/main" id="{DE6A7DBA-A78B-4CE9-9035-10718E13DDE9}"/>
                </a:ext>
              </a:extLst>
            </p:cNvPr>
            <p:cNvSpPr/>
            <p:nvPr/>
          </p:nvSpPr>
          <p:spPr>
            <a:xfrm rot="17475606">
              <a:off x="6112329" y="7599532"/>
              <a:ext cx="195150" cy="55025"/>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フローチャート: 端子 100">
              <a:extLst>
                <a:ext uri="{FF2B5EF4-FFF2-40B4-BE49-F238E27FC236}">
                  <a16:creationId xmlns:a16="http://schemas.microsoft.com/office/drawing/2014/main" id="{FD5A6234-62A8-48F6-822A-04AD3661F2A6}"/>
                </a:ext>
              </a:extLst>
            </p:cNvPr>
            <p:cNvSpPr/>
            <p:nvPr/>
          </p:nvSpPr>
          <p:spPr>
            <a:xfrm rot="18917398">
              <a:off x="6308835" y="7689740"/>
              <a:ext cx="209000" cy="54066"/>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ローチャート: 端子 101">
              <a:extLst>
                <a:ext uri="{FF2B5EF4-FFF2-40B4-BE49-F238E27FC236}">
                  <a16:creationId xmlns:a16="http://schemas.microsoft.com/office/drawing/2014/main" id="{40EA1605-1E1A-4570-8D19-E0B76B6ACE66}"/>
                </a:ext>
              </a:extLst>
            </p:cNvPr>
            <p:cNvSpPr/>
            <p:nvPr/>
          </p:nvSpPr>
          <p:spPr>
            <a:xfrm rot="20765491">
              <a:off x="6429751" y="7892641"/>
              <a:ext cx="209000" cy="54066"/>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3" name="図 102">
            <a:extLst>
              <a:ext uri="{FF2B5EF4-FFF2-40B4-BE49-F238E27FC236}">
                <a16:creationId xmlns:a16="http://schemas.microsoft.com/office/drawing/2014/main" id="{DE4A218B-9D6F-4065-9A70-301DB99A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4542" r="15406"/>
          <a:stretch/>
        </p:blipFill>
        <p:spPr>
          <a:xfrm>
            <a:off x="902268" y="8679742"/>
            <a:ext cx="1069250" cy="1109426"/>
          </a:xfrm>
          <a:prstGeom prst="rect">
            <a:avLst/>
          </a:prstGeom>
        </p:spPr>
      </p:pic>
      <p:sp>
        <p:nvSpPr>
          <p:cNvPr id="105" name="テキスト ボックス 104">
            <a:extLst>
              <a:ext uri="{FF2B5EF4-FFF2-40B4-BE49-F238E27FC236}">
                <a16:creationId xmlns:a16="http://schemas.microsoft.com/office/drawing/2014/main" id="{7392762F-5697-4FB0-9330-66F530DEC92E}"/>
              </a:ext>
            </a:extLst>
          </p:cNvPr>
          <p:cNvSpPr txBox="1"/>
          <p:nvPr/>
        </p:nvSpPr>
        <p:spPr>
          <a:xfrm>
            <a:off x="908562" y="6245881"/>
            <a:ext cx="2796663" cy="288000"/>
          </a:xfrm>
          <a:prstGeom prst="rect">
            <a:avLst/>
          </a:prstGeom>
          <a:solidFill>
            <a:schemeClr val="accent1">
              <a:lumMod val="40000"/>
              <a:lumOff val="60000"/>
            </a:schemeClr>
          </a:solidFill>
        </p:spPr>
        <p:txBody>
          <a:bodyPr wrap="square" bIns="36000" rtlCol="0" anchor="b" anchorCtr="0">
            <a:noAutofit/>
          </a:bodyPr>
          <a:lstStyle/>
          <a:p>
            <a:pPr algn="ctr"/>
            <a:r>
              <a:rPr kumimoji="1" lang="ja-JP" altLang="en-US" sz="1050" b="1" dirty="0">
                <a:solidFill>
                  <a:schemeClr val="accent5">
                    <a:lumMod val="75000"/>
                  </a:schemeClr>
                </a:solidFill>
                <a:latin typeface="Meiryo UI" panose="020B0604030504040204" pitchFamily="50" charset="-128"/>
                <a:ea typeface="Meiryo UI" panose="020B0604030504040204" pitchFamily="50" charset="-128"/>
              </a:rPr>
              <a:t>　マイクロプラスチックで万華鏡を作ってみよう</a:t>
            </a:r>
            <a:endParaRPr kumimoji="1" lang="en-US" altLang="ja-JP" sz="1050" b="1" dirty="0">
              <a:solidFill>
                <a:schemeClr val="accent5">
                  <a:lumMod val="75000"/>
                </a:schemeClr>
              </a:solidFill>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747833" y="6217475"/>
            <a:ext cx="315594" cy="306000"/>
            <a:chOff x="747833" y="6231764"/>
            <a:chExt cx="315594" cy="306000"/>
          </a:xfrm>
        </p:grpSpPr>
        <p:sp>
          <p:nvSpPr>
            <p:cNvPr id="106" name="楕円 105">
              <a:extLst>
                <a:ext uri="{FF2B5EF4-FFF2-40B4-BE49-F238E27FC236}">
                  <a16:creationId xmlns:a16="http://schemas.microsoft.com/office/drawing/2014/main" id="{3151FFBC-FD49-49EE-8BA6-E89CF27BF961}"/>
                </a:ext>
              </a:extLst>
            </p:cNvPr>
            <p:cNvSpPr>
              <a:spLocks noChangeAspect="1"/>
            </p:cNvSpPr>
            <p:nvPr/>
          </p:nvSpPr>
          <p:spPr>
            <a:xfrm>
              <a:off x="747833" y="6231764"/>
              <a:ext cx="315594" cy="30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Meiryo UI" panose="020B0604030504040204" pitchFamily="50" charset="-128"/>
                <a:ea typeface="Meiryo UI" panose="020B0604030504040204" pitchFamily="50" charset="-128"/>
              </a:endParaRPr>
            </a:p>
          </p:txBody>
        </p:sp>
        <p:pic>
          <p:nvPicPr>
            <p:cNvPr id="107" name="グラフィックス 106" descr="はさみ">
              <a:extLst>
                <a:ext uri="{FF2B5EF4-FFF2-40B4-BE49-F238E27FC236}">
                  <a16:creationId xmlns:a16="http://schemas.microsoft.com/office/drawing/2014/main" id="{6D8DAA79-1C88-464F-B3DE-ACB8A9CF01E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764765" y="6237560"/>
              <a:ext cx="288000" cy="288000"/>
            </a:xfrm>
            <a:prstGeom prst="rect">
              <a:avLst/>
            </a:prstGeom>
          </p:spPr>
        </p:pic>
      </p:grpSp>
      <p:sp>
        <p:nvSpPr>
          <p:cNvPr id="76" name="テキスト ボックス 75">
            <a:extLst>
              <a:ext uri="{FF2B5EF4-FFF2-40B4-BE49-F238E27FC236}">
                <a16:creationId xmlns:a16="http://schemas.microsoft.com/office/drawing/2014/main" id="{F8CACE8D-6939-468A-A3C6-F1685D0FBE4E}"/>
              </a:ext>
            </a:extLst>
          </p:cNvPr>
          <p:cNvSpPr txBox="1"/>
          <p:nvPr/>
        </p:nvSpPr>
        <p:spPr>
          <a:xfrm>
            <a:off x="2286804" y="6233787"/>
            <a:ext cx="578320" cy="169277"/>
          </a:xfrm>
          <a:prstGeom prst="rect">
            <a:avLst/>
          </a:prstGeom>
          <a:noFill/>
        </p:spPr>
        <p:txBody>
          <a:bodyPr wrap="square" rtlCol="0">
            <a:spAutoFit/>
          </a:bodyPr>
          <a:lstStyle/>
          <a:p>
            <a:r>
              <a:rPr kumimoji="1" lang="ja-JP" altLang="en-US" sz="500" dirty="0">
                <a:solidFill>
                  <a:schemeClr val="accent5">
                    <a:lumMod val="75000"/>
                  </a:schemeClr>
                </a:solidFill>
                <a:latin typeface="Meiryo UI" panose="020B0604030504040204" pitchFamily="50" charset="-128"/>
                <a:ea typeface="Meiryo UI" panose="020B0604030504040204" pitchFamily="50" charset="-128"/>
              </a:rPr>
              <a:t>まん　げ　 きょう　　　　　　</a:t>
            </a:r>
          </a:p>
        </p:txBody>
      </p:sp>
      <p:sp>
        <p:nvSpPr>
          <p:cNvPr id="77" name="テキスト ボックス 76">
            <a:extLst>
              <a:ext uri="{FF2B5EF4-FFF2-40B4-BE49-F238E27FC236}">
                <a16:creationId xmlns:a16="http://schemas.microsoft.com/office/drawing/2014/main" id="{5638F563-C2EB-4BC5-83E0-A8F983C0C0CD}"/>
              </a:ext>
            </a:extLst>
          </p:cNvPr>
          <p:cNvSpPr txBox="1"/>
          <p:nvPr/>
        </p:nvSpPr>
        <p:spPr>
          <a:xfrm>
            <a:off x="3952776" y="5259539"/>
            <a:ext cx="673103"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ぶっ しつ　　　　　　　　　　　　</a:t>
            </a:r>
          </a:p>
        </p:txBody>
      </p:sp>
    </p:spTree>
    <p:extLst>
      <p:ext uri="{BB962C8B-B14F-4D97-AF65-F5344CB8AC3E}">
        <p14:creationId xmlns:p14="http://schemas.microsoft.com/office/powerpoint/2010/main" val="766746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角丸四角形 26">
            <a:extLst>
              <a:ext uri="{FF2B5EF4-FFF2-40B4-BE49-F238E27FC236}">
                <a16:creationId xmlns:a16="http://schemas.microsoft.com/office/drawing/2014/main" id="{2BC6BF80-AF5E-43B3-ABA2-E1C162BBEC94}"/>
              </a:ext>
            </a:extLst>
          </p:cNvPr>
          <p:cNvSpPr/>
          <p:nvPr/>
        </p:nvSpPr>
        <p:spPr>
          <a:xfrm>
            <a:off x="654602" y="7853877"/>
            <a:ext cx="6139932" cy="2272240"/>
          </a:xfrm>
          <a:prstGeom prst="roundRect">
            <a:avLst>
              <a:gd name="adj" fmla="val 6256"/>
            </a:avLst>
          </a:prstGeom>
          <a:noFill/>
          <a:ln w="12700">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39999" y="4798265"/>
            <a:ext cx="6489761" cy="1200329"/>
          </a:xfrm>
          <a:prstGeom prst="rect">
            <a:avLst/>
          </a:prstGeom>
          <a:noFill/>
        </p:spPr>
        <p:txBody>
          <a:bodyPr wrap="square" rtlCol="0">
            <a:spAutoFit/>
          </a:bodyPr>
          <a:lstStyle/>
          <a:p>
            <a:pPr>
              <a:lnSpc>
                <a:spcPct val="150000"/>
              </a:lnSpc>
            </a:pPr>
            <a:r>
              <a:rPr lang="ja-JP" altLang="en-US" sz="1200" dirty="0">
                <a:latin typeface="UD デジタル 教科書体 NK-R" panose="02020400000000000000" pitchFamily="18" charset="-128"/>
                <a:ea typeface="UD デジタル 教科書体 NK-R" panose="02020400000000000000" pitchFamily="18" charset="-128"/>
              </a:rPr>
              <a:t>　プラスチックごみを減らすためには、使い捨てとなるプラスチック製品（レジ袋やストローなど）をなるべく使わないように心がけること、「混ぜればごみ、分ければ資源」という意識を持ち、ごみの分別などに取り組むことが大切です。そうすることで、地球上の限りある天然資源の消費をおさえ、環境への負荷をできる限り減らすことができます。できることから始め、プラスチックごみゼロをめざしましょう。</a:t>
            </a:r>
          </a:p>
        </p:txBody>
      </p:sp>
      <p:sp>
        <p:nvSpPr>
          <p:cNvPr id="49" name="テキスト ボックス 48"/>
          <p:cNvSpPr txBox="1"/>
          <p:nvPr/>
        </p:nvSpPr>
        <p:spPr>
          <a:xfrm>
            <a:off x="1835096" y="4794582"/>
            <a:ext cx="5175304"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へ　　　　　　　　　　　　　　　　　　　　　　　　　　　　 　 　　　す　　　　　　　　　　　　　　　　　　　　　　　　　　　　　　　　　　　せいひん　　　　　　　　 　ぶくろ</a:t>
            </a:r>
          </a:p>
        </p:txBody>
      </p:sp>
      <p:sp>
        <p:nvSpPr>
          <p:cNvPr id="50" name="テキスト ボックス 49"/>
          <p:cNvSpPr txBox="1"/>
          <p:nvPr/>
        </p:nvSpPr>
        <p:spPr>
          <a:xfrm>
            <a:off x="2772974" y="5070141"/>
            <a:ext cx="3013455"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ま　　　　　　　　　　　　　　　　　　 　　　　　　　　　 　 　　　　　　　　 し　 げん　　　　　　　　　　　　　い　しき　　　　　　　　　　　　　　</a:t>
            </a:r>
          </a:p>
        </p:txBody>
      </p:sp>
      <p:sp>
        <p:nvSpPr>
          <p:cNvPr id="51" name="テキスト ボックス 50"/>
          <p:cNvSpPr txBox="1"/>
          <p:nvPr/>
        </p:nvSpPr>
        <p:spPr>
          <a:xfrm>
            <a:off x="1233307" y="5622606"/>
            <a:ext cx="601790"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かぎ　 　　 へ　　</a:t>
            </a:r>
          </a:p>
        </p:txBody>
      </p:sp>
      <p:sp>
        <p:nvSpPr>
          <p:cNvPr id="62" name="テキスト ボックス 61">
            <a:extLst>
              <a:ext uri="{FF2B5EF4-FFF2-40B4-BE49-F238E27FC236}">
                <a16:creationId xmlns:a16="http://schemas.microsoft.com/office/drawing/2014/main" id="{216CDCDE-CC93-4061-BE54-251609A55688}"/>
              </a:ext>
            </a:extLst>
          </p:cNvPr>
          <p:cNvSpPr txBox="1"/>
          <p:nvPr/>
        </p:nvSpPr>
        <p:spPr>
          <a:xfrm>
            <a:off x="636480" y="999983"/>
            <a:ext cx="2535346" cy="3416320"/>
          </a:xfrm>
          <a:prstGeom prst="rect">
            <a:avLst/>
          </a:prstGeom>
          <a:noFill/>
        </p:spPr>
        <p:txBody>
          <a:bodyPr wrap="square" rtlCol="0">
            <a:spAutoFit/>
          </a:bodyPr>
          <a:lstStyle/>
          <a:p>
            <a:pPr>
              <a:lnSpc>
                <a:spcPct val="150000"/>
              </a:lnSpc>
            </a:pPr>
            <a:r>
              <a:rPr lang="ja-JP" altLang="en-US" sz="1200" dirty="0">
                <a:latin typeface="UD デジタル 教科書体 NK-R" panose="02020400000000000000" pitchFamily="18" charset="-128"/>
                <a:ea typeface="UD デジタル 教科書体 NK-R" panose="02020400000000000000" pitchFamily="18" charset="-128"/>
              </a:rPr>
              <a:t>　 海に流れ込むプラスチックごみは、直接海に捨てられたものだけでなく、道路や街中などにポイ捨てされたごみも、雨や風で流されて、川から海へ運ばれています。海のプラスチックごみの多くが、陸域由来と考えられています。 </a:t>
            </a:r>
            <a:endParaRPr lang="en-US" altLang="ja-JP" sz="1200" dirty="0">
              <a:latin typeface="UD デジタル 教科書体 NK-R" panose="02020400000000000000" pitchFamily="18" charset="-128"/>
              <a:ea typeface="UD デジタル 教科書体 NK-R" panose="02020400000000000000" pitchFamily="18" charset="-128"/>
            </a:endParaRPr>
          </a:p>
          <a:p>
            <a:pPr>
              <a:lnSpc>
                <a:spcPct val="150000"/>
              </a:lnSpc>
            </a:pPr>
            <a:r>
              <a:rPr lang="ja-JP" altLang="en-US" sz="1200" dirty="0">
                <a:latin typeface="UD デジタル 教科書体 NK-R" panose="02020400000000000000" pitchFamily="18" charset="-128"/>
                <a:ea typeface="UD デジタル 教科書体 NK-R" panose="02020400000000000000" pitchFamily="18" charset="-128"/>
              </a:rPr>
              <a:t>　大阪湾では、プラスチックごみが漂流ごみの全体の約８割を占めており、レジ袋やペットボトル、食品包装材などの「使い捨てのプラスチック」が、</a:t>
            </a:r>
            <a:endParaRPr lang="en-US" altLang="ja-JP" sz="1200" dirty="0">
              <a:latin typeface="UD デジタル 教科書体 NK-R" panose="02020400000000000000" pitchFamily="18" charset="-128"/>
              <a:ea typeface="UD デジタル 教科書体 NK-R" panose="02020400000000000000" pitchFamily="18" charset="-128"/>
            </a:endParaRPr>
          </a:p>
          <a:p>
            <a:pPr>
              <a:lnSpc>
                <a:spcPct val="150000"/>
              </a:lnSpc>
            </a:pPr>
            <a:r>
              <a:rPr lang="ja-JP" altLang="en-US" sz="1200" dirty="0">
                <a:latin typeface="UD デジタル 教科書体 NK-R" panose="02020400000000000000" pitchFamily="18" charset="-128"/>
                <a:ea typeface="UD デジタル 教科書体 NK-R" panose="02020400000000000000" pitchFamily="18" charset="-128"/>
              </a:rPr>
              <a:t>そのうち約３割をしめています。 </a:t>
            </a:r>
          </a:p>
        </p:txBody>
      </p:sp>
      <p:sp>
        <p:nvSpPr>
          <p:cNvPr id="63" name="テキスト ボックス 62">
            <a:extLst>
              <a:ext uri="{FF2B5EF4-FFF2-40B4-BE49-F238E27FC236}">
                <a16:creationId xmlns:a16="http://schemas.microsoft.com/office/drawing/2014/main" id="{38F8615E-B165-4D35-97AF-B21ADC98DB26}"/>
              </a:ext>
            </a:extLst>
          </p:cNvPr>
          <p:cNvSpPr txBox="1"/>
          <p:nvPr/>
        </p:nvSpPr>
        <p:spPr>
          <a:xfrm>
            <a:off x="558944" y="615848"/>
            <a:ext cx="2645276" cy="338554"/>
          </a:xfrm>
          <a:prstGeom prst="rect">
            <a:avLst/>
          </a:prstGeom>
          <a:noFill/>
        </p:spPr>
        <p:txBody>
          <a:bodyPr wrap="none" rtlCol="0">
            <a:spAutoFit/>
          </a:bodyPr>
          <a:lstStyle/>
          <a:p>
            <a:r>
              <a:rPr kumimoji="1" lang="ja-JP" altLang="en-US" sz="1600" dirty="0">
                <a:solidFill>
                  <a:srgbClr val="009900"/>
                </a:solidFill>
                <a:latin typeface="Meiryo UI" panose="020B0604030504040204" pitchFamily="50" charset="-128"/>
                <a:ea typeface="Meiryo UI" panose="020B0604030504040204" pitchFamily="50" charset="-128"/>
              </a:rPr>
              <a:t>② プラスチックごみはどこから？</a:t>
            </a:r>
          </a:p>
        </p:txBody>
      </p:sp>
      <p:pic>
        <p:nvPicPr>
          <p:cNvPr id="66" name="図 65"/>
          <p:cNvPicPr>
            <a:picLocks noChangeAspect="1"/>
          </p:cNvPicPr>
          <p:nvPr/>
        </p:nvPicPr>
        <p:blipFill>
          <a:blip r:embed="rId3"/>
          <a:stretch>
            <a:fillRect/>
          </a:stretch>
        </p:blipFill>
        <p:spPr>
          <a:xfrm>
            <a:off x="6786066" y="10037300"/>
            <a:ext cx="396274" cy="347502"/>
          </a:xfrm>
          <a:prstGeom prst="rect">
            <a:avLst/>
          </a:prstGeom>
        </p:spPr>
      </p:pic>
      <p:sp>
        <p:nvSpPr>
          <p:cNvPr id="68" name="テキスト ボックス 67"/>
          <p:cNvSpPr txBox="1"/>
          <p:nvPr/>
        </p:nvSpPr>
        <p:spPr>
          <a:xfrm>
            <a:off x="1276040" y="1273820"/>
            <a:ext cx="355301"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す</a:t>
            </a:r>
          </a:p>
        </p:txBody>
      </p:sp>
      <p:sp>
        <p:nvSpPr>
          <p:cNvPr id="69" name="テキスト ボックス 68"/>
          <p:cNvSpPr txBox="1"/>
          <p:nvPr/>
        </p:nvSpPr>
        <p:spPr>
          <a:xfrm>
            <a:off x="2099510" y="1543953"/>
            <a:ext cx="474014"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す</a:t>
            </a:r>
          </a:p>
        </p:txBody>
      </p:sp>
      <p:sp>
        <p:nvSpPr>
          <p:cNvPr id="70" name="テキスト ボックス 69"/>
          <p:cNvSpPr txBox="1"/>
          <p:nvPr/>
        </p:nvSpPr>
        <p:spPr>
          <a:xfrm>
            <a:off x="1418460" y="2372627"/>
            <a:ext cx="478387" cy="184666"/>
          </a:xfrm>
          <a:prstGeom prst="rect">
            <a:avLst/>
          </a:prstGeom>
          <a:noFill/>
        </p:spPr>
        <p:txBody>
          <a:bodyPr wrap="square" rtlCol="0">
            <a:spAutoFit/>
          </a:bodyPr>
          <a:lstStyle/>
          <a:p>
            <a:pPr algn="dist"/>
            <a:r>
              <a:rPr kumimoji="1" lang="ja-JP" altLang="en-US" sz="600" dirty="0">
                <a:latin typeface="UD デジタル 教科書体 NK-R" panose="02020400000000000000" pitchFamily="18" charset="-128"/>
                <a:ea typeface="UD デジタル 教科書体 NK-R" panose="02020400000000000000" pitchFamily="18" charset="-128"/>
              </a:rPr>
              <a:t>りくいき</a:t>
            </a:r>
          </a:p>
        </p:txBody>
      </p:sp>
      <p:sp>
        <p:nvSpPr>
          <p:cNvPr id="71" name="テキスト ボックス 70"/>
          <p:cNvSpPr txBox="1"/>
          <p:nvPr/>
        </p:nvSpPr>
        <p:spPr>
          <a:xfrm>
            <a:off x="1009282" y="2916526"/>
            <a:ext cx="2392220"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 わん　　  　　　　　　　　　　　　　　　　　　　　　　　　　　　　　　　　　　 　　　ひょう</a:t>
            </a:r>
          </a:p>
        </p:txBody>
      </p:sp>
      <p:sp>
        <p:nvSpPr>
          <p:cNvPr id="72" name="テキスト ボックス 71"/>
          <p:cNvSpPr txBox="1"/>
          <p:nvPr/>
        </p:nvSpPr>
        <p:spPr>
          <a:xfrm>
            <a:off x="1919708" y="3191517"/>
            <a:ext cx="455247"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わり</a:t>
            </a:r>
          </a:p>
        </p:txBody>
      </p:sp>
      <p:sp>
        <p:nvSpPr>
          <p:cNvPr id="73" name="テキスト ボックス 72"/>
          <p:cNvSpPr txBox="1"/>
          <p:nvPr/>
        </p:nvSpPr>
        <p:spPr>
          <a:xfrm>
            <a:off x="881679" y="3463011"/>
            <a:ext cx="2178751"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ぶくろ　　　　　　　　　　　　　　　　　　　　　　　　　　　　　　　　　ほう そう</a:t>
            </a:r>
          </a:p>
        </p:txBody>
      </p:sp>
      <p:sp>
        <p:nvSpPr>
          <p:cNvPr id="74" name="テキスト ボックス 73"/>
          <p:cNvSpPr txBox="1"/>
          <p:nvPr/>
        </p:nvSpPr>
        <p:spPr>
          <a:xfrm>
            <a:off x="1341932" y="3741426"/>
            <a:ext cx="1654485"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す</a:t>
            </a:r>
          </a:p>
        </p:txBody>
      </p:sp>
      <p:sp>
        <p:nvSpPr>
          <p:cNvPr id="75" name="テキスト ボックス 74"/>
          <p:cNvSpPr txBox="1"/>
          <p:nvPr/>
        </p:nvSpPr>
        <p:spPr>
          <a:xfrm>
            <a:off x="1419223" y="4012184"/>
            <a:ext cx="682276"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わり　　　　</a:t>
            </a:r>
          </a:p>
        </p:txBody>
      </p:sp>
      <p:pic>
        <p:nvPicPr>
          <p:cNvPr id="14" name="図 13"/>
          <p:cNvPicPr>
            <a:picLocks/>
          </p:cNvPicPr>
          <p:nvPr/>
        </p:nvPicPr>
        <p:blipFill rotWithShape="1">
          <a:blip r:embed="rId4">
            <a:extLst>
              <a:ext uri="{28A0092B-C50C-407E-A947-70E740481C1C}">
                <a14:useLocalDpi xmlns:a14="http://schemas.microsoft.com/office/drawing/2010/main" val="0"/>
              </a:ext>
            </a:extLst>
          </a:blip>
          <a:srcRect t="-1" r="19694" b="-9072"/>
          <a:stretch/>
        </p:blipFill>
        <p:spPr>
          <a:xfrm>
            <a:off x="550085" y="4689728"/>
            <a:ext cx="2808000" cy="58896"/>
          </a:xfrm>
          <a:prstGeom prst="rect">
            <a:avLst/>
          </a:prstGeom>
        </p:spPr>
      </p:pic>
      <p:sp>
        <p:nvSpPr>
          <p:cNvPr id="15" name="テキスト ボックス 14"/>
          <p:cNvSpPr txBox="1"/>
          <p:nvPr/>
        </p:nvSpPr>
        <p:spPr>
          <a:xfrm>
            <a:off x="550085" y="4386718"/>
            <a:ext cx="2850460" cy="338554"/>
          </a:xfrm>
          <a:prstGeom prst="rect">
            <a:avLst/>
          </a:prstGeom>
          <a:noFill/>
        </p:spPr>
        <p:txBody>
          <a:bodyPr wrap="none" rtlCol="0">
            <a:spAutoFit/>
          </a:bodyPr>
          <a:lstStyle/>
          <a:p>
            <a:r>
              <a:rPr kumimoji="1" lang="ja-JP" altLang="en-US" sz="1600" dirty="0">
                <a:solidFill>
                  <a:srgbClr val="009900"/>
                </a:solidFill>
                <a:latin typeface="Meiryo UI" panose="020B0604030504040204" pitchFamily="50" charset="-128"/>
                <a:ea typeface="Meiryo UI" panose="020B0604030504040204" pitchFamily="50" charset="-128"/>
              </a:rPr>
              <a:t>③ プラスチックごみを減らすために</a:t>
            </a:r>
          </a:p>
        </p:txBody>
      </p:sp>
      <p:sp>
        <p:nvSpPr>
          <p:cNvPr id="76" name="テキスト ボックス 75"/>
          <p:cNvSpPr txBox="1"/>
          <p:nvPr/>
        </p:nvSpPr>
        <p:spPr>
          <a:xfrm>
            <a:off x="2254370" y="4312784"/>
            <a:ext cx="999109" cy="200055"/>
          </a:xfrm>
          <a:prstGeom prst="rect">
            <a:avLst/>
          </a:prstGeom>
          <a:noFill/>
        </p:spPr>
        <p:txBody>
          <a:bodyPr wrap="square" rtlCol="0">
            <a:spAutoFit/>
          </a:bodyPr>
          <a:lstStyle/>
          <a:p>
            <a:r>
              <a:rPr kumimoji="1" lang="ja-JP" altLang="en-US" sz="700" dirty="0">
                <a:solidFill>
                  <a:srgbClr val="009900"/>
                </a:solidFill>
                <a:latin typeface="Meiryo UI" panose="020B0604030504040204" pitchFamily="50" charset="-128"/>
                <a:ea typeface="Meiryo UI" panose="020B0604030504040204" pitchFamily="50" charset="-128"/>
              </a:rPr>
              <a:t>へ</a:t>
            </a: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479" y="1109234"/>
            <a:ext cx="3955977" cy="2938029"/>
          </a:xfrm>
          <a:prstGeom prst="rect">
            <a:avLst/>
          </a:prstGeom>
        </p:spPr>
      </p:pic>
      <p:pic>
        <p:nvPicPr>
          <p:cNvPr id="40" name="図 39"/>
          <p:cNvPicPr>
            <a:picLocks/>
          </p:cNvPicPr>
          <p:nvPr/>
        </p:nvPicPr>
        <p:blipFill rotWithShape="1">
          <a:blip r:embed="rId4">
            <a:extLst>
              <a:ext uri="{28A0092B-C50C-407E-A947-70E740481C1C}">
                <a14:useLocalDpi xmlns:a14="http://schemas.microsoft.com/office/drawing/2010/main" val="0"/>
              </a:ext>
            </a:extLst>
          </a:blip>
          <a:srcRect t="-1" r="13009" b="15330"/>
          <a:stretch/>
        </p:blipFill>
        <p:spPr>
          <a:xfrm>
            <a:off x="613307" y="918448"/>
            <a:ext cx="2520000" cy="46800"/>
          </a:xfrm>
          <a:prstGeom prst="rect">
            <a:avLst/>
          </a:prstGeom>
        </p:spPr>
      </p:pic>
      <p:sp>
        <p:nvSpPr>
          <p:cNvPr id="42" name="テキスト ボックス 41"/>
          <p:cNvSpPr txBox="1"/>
          <p:nvPr/>
        </p:nvSpPr>
        <p:spPr>
          <a:xfrm>
            <a:off x="642260" y="3190279"/>
            <a:ext cx="455247"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りゅう</a:t>
            </a:r>
          </a:p>
        </p:txBody>
      </p:sp>
      <p:sp>
        <p:nvSpPr>
          <p:cNvPr id="44" name="角丸四角形 26">
            <a:extLst>
              <a:ext uri="{FF2B5EF4-FFF2-40B4-BE49-F238E27FC236}">
                <a16:creationId xmlns:a16="http://schemas.microsoft.com/office/drawing/2014/main" id="{3E86BE8B-6ECA-4A8A-9107-CEEF9FDCD39A}"/>
              </a:ext>
            </a:extLst>
          </p:cNvPr>
          <p:cNvSpPr/>
          <p:nvPr/>
        </p:nvSpPr>
        <p:spPr>
          <a:xfrm>
            <a:off x="647144" y="6113954"/>
            <a:ext cx="6143773" cy="1431860"/>
          </a:xfrm>
          <a:prstGeom prst="roundRect">
            <a:avLst>
              <a:gd name="adj" fmla="val 6256"/>
            </a:avLst>
          </a:prstGeom>
          <a:noFill/>
          <a:ln w="9525">
            <a:solidFill>
              <a:schemeClr val="accent5">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4647E92C-DFBE-4A59-9EE3-8FD5678756B3}"/>
              </a:ext>
            </a:extLst>
          </p:cNvPr>
          <p:cNvSpPr txBox="1"/>
          <p:nvPr/>
        </p:nvSpPr>
        <p:spPr>
          <a:xfrm>
            <a:off x="774729" y="6197537"/>
            <a:ext cx="1701471" cy="553998"/>
          </a:xfrm>
          <a:prstGeom prst="rect">
            <a:avLst/>
          </a:prstGeom>
          <a:solidFill>
            <a:schemeClr val="accent1">
              <a:lumMod val="20000"/>
              <a:lumOff val="80000"/>
            </a:schemeClr>
          </a:solidFill>
        </p:spPr>
        <p:txBody>
          <a:bodyPr wrap="square" tIns="36000" bIns="36000" rtlCol="0" anchor="ctr" anchorCtr="0">
            <a:spAutoFit/>
          </a:bodyPr>
          <a:lstStyle/>
          <a:p>
            <a:pPr>
              <a:lnSpc>
                <a:spcPct val="150000"/>
              </a:lnSpc>
            </a:pPr>
            <a:r>
              <a:rPr lang="ja-JP" altLang="en-US" sz="1000" dirty="0">
                <a:latin typeface="Meiryo UI" panose="020B0604030504040204" pitchFamily="50" charset="-128"/>
                <a:ea typeface="Meiryo UI" panose="020B0604030504040204" pitchFamily="50" charset="-128"/>
              </a:rPr>
              <a:t>マイバッグ・マイボトルなど、</a:t>
            </a:r>
            <a:endParaRPr lang="en-US" altLang="ja-JP" sz="1000" dirty="0">
              <a:latin typeface="Meiryo UI" panose="020B0604030504040204" pitchFamily="50" charset="-128"/>
              <a:ea typeface="Meiryo UI" panose="020B0604030504040204" pitchFamily="50" charset="-128"/>
            </a:endParaRPr>
          </a:p>
          <a:p>
            <a:pPr>
              <a:lnSpc>
                <a:spcPct val="150000"/>
              </a:lnSpc>
            </a:pPr>
            <a:r>
              <a:rPr lang="ja-JP" altLang="en-US" sz="1000" dirty="0">
                <a:latin typeface="Meiryo UI" panose="020B0604030504040204" pitchFamily="50" charset="-128"/>
                <a:ea typeface="Meiryo UI" panose="020B0604030504040204" pitchFamily="50" charset="-128"/>
              </a:rPr>
              <a:t>くり返し使用できるものを使う</a:t>
            </a:r>
            <a:endParaRPr lang="en-US" altLang="ja-JP" sz="100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E42AECDE-2591-4A4A-9DD8-7C425F43F780}"/>
              </a:ext>
            </a:extLst>
          </p:cNvPr>
          <p:cNvSpPr txBox="1"/>
          <p:nvPr/>
        </p:nvSpPr>
        <p:spPr>
          <a:xfrm>
            <a:off x="3594083" y="6223679"/>
            <a:ext cx="1783575" cy="502116"/>
          </a:xfrm>
          <a:prstGeom prst="rect">
            <a:avLst/>
          </a:prstGeom>
          <a:solidFill>
            <a:schemeClr val="accent1">
              <a:lumMod val="20000"/>
              <a:lumOff val="80000"/>
            </a:schemeClr>
          </a:solidFill>
        </p:spPr>
        <p:txBody>
          <a:bodyPr wrap="square" tIns="36000" bIns="36000" rtlCol="0" anchor="ctr" anchorCtr="0">
            <a:spAutoFit/>
          </a:bodyPr>
          <a:lstStyle/>
          <a:p>
            <a:pPr>
              <a:lnSpc>
                <a:spcPct val="150000"/>
              </a:lnSpc>
            </a:pPr>
            <a:r>
              <a:rPr lang="ja-JP" altLang="en-US" sz="1000" dirty="0">
                <a:latin typeface="Meiryo UI" panose="020B0604030504040204" pitchFamily="50" charset="-128"/>
                <a:ea typeface="Meiryo UI" panose="020B0604030504040204" pitchFamily="50" charset="-128"/>
              </a:rPr>
              <a:t>屋外で出たごみは必ず持ち帰る</a:t>
            </a:r>
            <a:endParaRPr lang="en-US" altLang="ja-JP" sz="1000" dirty="0">
              <a:latin typeface="Meiryo UI" panose="020B0604030504040204" pitchFamily="50" charset="-128"/>
              <a:ea typeface="Meiryo UI" panose="020B0604030504040204" pitchFamily="50" charset="-128"/>
            </a:endParaRPr>
          </a:p>
          <a:p>
            <a:pPr>
              <a:lnSpc>
                <a:spcPct val="150000"/>
              </a:lnSpc>
            </a:pPr>
            <a:r>
              <a:rPr lang="ja-JP" altLang="en-US" sz="1000" dirty="0">
                <a:latin typeface="Meiryo UI" panose="020B0604030504040204" pitchFamily="50" charset="-128"/>
                <a:ea typeface="Meiryo UI" panose="020B0604030504040204" pitchFamily="50" charset="-128"/>
              </a:rPr>
              <a:t>（ポイ捨てしない）</a:t>
            </a:r>
          </a:p>
        </p:txBody>
      </p:sp>
      <p:sp>
        <p:nvSpPr>
          <p:cNvPr id="48" name="テキスト ボックス 47">
            <a:extLst>
              <a:ext uri="{FF2B5EF4-FFF2-40B4-BE49-F238E27FC236}">
                <a16:creationId xmlns:a16="http://schemas.microsoft.com/office/drawing/2014/main" id="{B5A0CC16-B289-4020-8307-28C0ACC35F48}"/>
              </a:ext>
            </a:extLst>
          </p:cNvPr>
          <p:cNvSpPr txBox="1"/>
          <p:nvPr/>
        </p:nvSpPr>
        <p:spPr>
          <a:xfrm>
            <a:off x="3614359" y="6894199"/>
            <a:ext cx="1783575" cy="553998"/>
          </a:xfrm>
          <a:prstGeom prst="rect">
            <a:avLst/>
          </a:prstGeom>
          <a:solidFill>
            <a:schemeClr val="accent1">
              <a:lumMod val="20000"/>
              <a:lumOff val="80000"/>
            </a:schemeClr>
          </a:solidFill>
        </p:spPr>
        <p:txBody>
          <a:bodyPr wrap="square" tIns="36000" bIns="36000" rtlCol="0" anchor="ctr" anchorCtr="0">
            <a:spAutoFit/>
          </a:bodyPr>
          <a:lstStyle/>
          <a:p>
            <a:pPr>
              <a:lnSpc>
                <a:spcPct val="150000"/>
              </a:lnSpc>
            </a:pPr>
            <a:r>
              <a:rPr lang="ja-JP" altLang="en-US" sz="1000" dirty="0">
                <a:latin typeface="Meiryo UI" panose="020B0604030504040204" pitchFamily="50" charset="-128"/>
                <a:ea typeface="Meiryo UI" panose="020B0604030504040204" pitchFamily="50" charset="-128"/>
              </a:rPr>
              <a:t>河川や海岸等のせいそう活動に</a:t>
            </a:r>
            <a:endParaRPr lang="en-US" altLang="ja-JP" sz="1000" dirty="0">
              <a:latin typeface="Meiryo UI" panose="020B0604030504040204" pitchFamily="50" charset="-128"/>
              <a:ea typeface="Meiryo UI" panose="020B0604030504040204" pitchFamily="50" charset="-128"/>
            </a:endParaRPr>
          </a:p>
          <a:p>
            <a:pPr>
              <a:lnSpc>
                <a:spcPct val="150000"/>
              </a:lnSpc>
            </a:pPr>
            <a:r>
              <a:rPr lang="ja-JP" altLang="en-US" sz="1000" dirty="0">
                <a:latin typeface="Meiryo UI" panose="020B0604030504040204" pitchFamily="50" charset="-128"/>
                <a:ea typeface="Meiryo UI" panose="020B0604030504040204" pitchFamily="50" charset="-128"/>
              </a:rPr>
              <a:t>積極的に参加する</a:t>
            </a:r>
          </a:p>
        </p:txBody>
      </p:sp>
      <p:sp>
        <p:nvSpPr>
          <p:cNvPr id="58" name="テキスト ボックス 57">
            <a:extLst>
              <a:ext uri="{FF2B5EF4-FFF2-40B4-BE49-F238E27FC236}">
                <a16:creationId xmlns:a16="http://schemas.microsoft.com/office/drawing/2014/main" id="{4C97D781-C76A-4CA6-B2B5-89BBD9E64FFD}"/>
              </a:ext>
            </a:extLst>
          </p:cNvPr>
          <p:cNvSpPr txBox="1"/>
          <p:nvPr/>
        </p:nvSpPr>
        <p:spPr>
          <a:xfrm>
            <a:off x="715249" y="8069030"/>
            <a:ext cx="5914318" cy="2031325"/>
          </a:xfrm>
          <a:prstGeom prst="rect">
            <a:avLst/>
          </a:prstGeom>
          <a:noFill/>
        </p:spPr>
        <p:txBody>
          <a:bodyPr wrap="square" rtlCol="0">
            <a:spAutoFit/>
          </a:bodyPr>
          <a:lstStyle/>
          <a:p>
            <a:pPr>
              <a:lnSpc>
                <a:spcPct val="150000"/>
              </a:lnSpc>
            </a:pP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2019</a:t>
            </a:r>
            <a:r>
              <a:rPr kumimoji="1" lang="ja-JP" altLang="en-US" sz="1050" dirty="0">
                <a:latin typeface="Meiryo UI" panose="020B0604030504040204" pitchFamily="50" charset="-128"/>
                <a:ea typeface="Meiryo UI" panose="020B0604030504040204" pitchFamily="50" charset="-128"/>
              </a:rPr>
              <a:t>年</a:t>
            </a:r>
            <a:r>
              <a:rPr kumimoji="1" lang="en-US" altLang="ja-JP" sz="1050" dirty="0">
                <a:latin typeface="Meiryo UI" panose="020B0604030504040204" pitchFamily="50" charset="-128"/>
                <a:ea typeface="Meiryo UI" panose="020B0604030504040204" pitchFamily="50" charset="-128"/>
              </a:rPr>
              <a:t>6</a:t>
            </a:r>
            <a:r>
              <a:rPr kumimoji="1" lang="ja-JP" altLang="en-US" sz="1050" dirty="0">
                <a:latin typeface="Meiryo UI" panose="020B0604030504040204" pitchFamily="50" charset="-128"/>
                <a:ea typeface="Meiryo UI" panose="020B0604030504040204" pitchFamily="50" charset="-128"/>
              </a:rPr>
              <a:t>月に開</a:t>
            </a:r>
            <a:r>
              <a:rPr kumimoji="1" lang="ja-JP" altLang="en-US" sz="1050" dirty="0" err="1">
                <a:latin typeface="Meiryo UI" panose="020B0604030504040204" pitchFamily="50" charset="-128"/>
                <a:ea typeface="Meiryo UI" panose="020B0604030504040204" pitchFamily="50" charset="-128"/>
              </a:rPr>
              <a:t>さい</a:t>
            </a:r>
            <a:r>
              <a:rPr kumimoji="1" lang="ja-JP" altLang="en-US" sz="1050" dirty="0">
                <a:latin typeface="Meiryo UI" panose="020B0604030504040204" pitchFamily="50" charset="-128"/>
                <a:ea typeface="Meiryo UI" panose="020B0604030504040204" pitchFamily="50" charset="-128"/>
              </a:rPr>
              <a:t>された</a:t>
            </a:r>
            <a:r>
              <a:rPr kumimoji="1" lang="en-US" altLang="ja-JP" sz="1050" dirty="0">
                <a:latin typeface="Meiryo UI" panose="020B0604030504040204" pitchFamily="50" charset="-128"/>
                <a:ea typeface="Meiryo UI" panose="020B0604030504040204" pitchFamily="50" charset="-128"/>
              </a:rPr>
              <a:t>G20</a:t>
            </a:r>
            <a:r>
              <a:rPr kumimoji="1" lang="ja-JP" altLang="en-US" sz="1050" dirty="0">
                <a:latin typeface="Meiryo UI" panose="020B0604030504040204" pitchFamily="50" charset="-128"/>
                <a:ea typeface="Meiryo UI" panose="020B0604030504040204" pitchFamily="50" charset="-128"/>
              </a:rPr>
              <a:t>大阪サミットでは、海洋プラスチックごみ問題</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が主要な議題として話し合われ、海洋プラスチックごみによる新たな汚染を</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en-US" altLang="ja-JP" sz="1050" dirty="0">
                <a:latin typeface="Meiryo UI" panose="020B0604030504040204" pitchFamily="50" charset="-128"/>
                <a:ea typeface="Meiryo UI" panose="020B0604030504040204" pitchFamily="50" charset="-128"/>
              </a:rPr>
              <a:t>2050</a:t>
            </a:r>
            <a:r>
              <a:rPr kumimoji="1" lang="ja-JP" altLang="en-US" sz="1050" dirty="0">
                <a:latin typeface="Meiryo UI" panose="020B0604030504040204" pitchFamily="50" charset="-128"/>
                <a:ea typeface="Meiryo UI" panose="020B0604030504040204" pitchFamily="50" charset="-128"/>
              </a:rPr>
              <a:t>年までにゼロにすることをめざす「大阪ブルー・オーシャン・ビジョン」が共有</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されました。</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大阪府では、</a:t>
            </a:r>
            <a:r>
              <a:rPr kumimoji="1" lang="en-US" altLang="ja-JP" sz="1050" dirty="0">
                <a:latin typeface="Meiryo UI" panose="020B0604030504040204" pitchFamily="50" charset="-128"/>
                <a:ea typeface="Meiryo UI" panose="020B0604030504040204" pitchFamily="50" charset="-128"/>
              </a:rPr>
              <a:t>2019</a:t>
            </a:r>
            <a:r>
              <a:rPr kumimoji="1" lang="ja-JP" altLang="en-US" sz="1050" dirty="0">
                <a:latin typeface="Meiryo UI" panose="020B0604030504040204" pitchFamily="50" charset="-128"/>
                <a:ea typeface="Meiryo UI" panose="020B0604030504040204" pitchFamily="50" charset="-128"/>
              </a:rPr>
              <a:t>年</a:t>
            </a:r>
            <a:r>
              <a:rPr kumimoji="1" lang="en-US" altLang="ja-JP" sz="1050" dirty="0">
                <a:latin typeface="Meiryo UI" panose="020B0604030504040204" pitchFamily="50" charset="-128"/>
                <a:ea typeface="Meiryo UI" panose="020B0604030504040204" pitchFamily="50" charset="-128"/>
              </a:rPr>
              <a:t>1</a:t>
            </a:r>
            <a:r>
              <a:rPr kumimoji="1" lang="ja-JP" altLang="en-US" sz="1050" dirty="0">
                <a:latin typeface="Meiryo UI" panose="020B0604030504040204" pitchFamily="50" charset="-128"/>
                <a:ea typeface="Meiryo UI" panose="020B0604030504040204" pitchFamily="50" charset="-128"/>
              </a:rPr>
              <a:t>月に大阪市と共同で「おおさか</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プラスチックごみゼロ宣言」を行い、海洋プラスチックごみの</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回収や漂着ごみ調査など、プラスチックごみゼロに向けた</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取組みを進めています。</a:t>
            </a:r>
            <a:endParaRPr kumimoji="1" lang="en-US" altLang="ja-JP" sz="1050" dirty="0">
              <a:solidFill>
                <a:schemeClr val="accent5"/>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28221F85-3F0B-4149-B917-A15D9809FBC1}"/>
              </a:ext>
            </a:extLst>
          </p:cNvPr>
          <p:cNvSpPr txBox="1"/>
          <p:nvPr/>
        </p:nvSpPr>
        <p:spPr>
          <a:xfrm>
            <a:off x="5633091" y="9157491"/>
            <a:ext cx="1235249" cy="169277"/>
          </a:xfrm>
          <a:prstGeom prst="rect">
            <a:avLst/>
          </a:prstGeom>
          <a:noFill/>
        </p:spPr>
        <p:txBody>
          <a:bodyPr wrap="square" rtlCol="0">
            <a:spAutoFit/>
          </a:bodyPr>
          <a:lstStyle/>
          <a:p>
            <a:pPr algn="ctr"/>
            <a:r>
              <a:rPr kumimoji="1" lang="ja-JP" altLang="en-US" sz="500" dirty="0">
                <a:latin typeface="Meiryo UI" panose="020B0604030504040204" pitchFamily="50" charset="-128"/>
                <a:ea typeface="Meiryo UI" panose="020B0604030504040204" pitchFamily="50" charset="-128"/>
              </a:rPr>
              <a:t>写真出典：</a:t>
            </a:r>
            <a:r>
              <a:rPr kumimoji="1" lang="en-US" altLang="ja-JP" sz="500" dirty="0">
                <a:latin typeface="Meiryo UI" panose="020B0604030504040204" pitchFamily="50" charset="-128"/>
                <a:ea typeface="Meiryo UI" panose="020B0604030504040204" pitchFamily="50" charset="-128"/>
              </a:rPr>
              <a:t>G20</a:t>
            </a:r>
            <a:r>
              <a:rPr kumimoji="1" lang="ja-JP" altLang="en-US" sz="500" dirty="0">
                <a:latin typeface="Meiryo UI" panose="020B0604030504040204" pitchFamily="50" charset="-128"/>
                <a:ea typeface="Meiryo UI" panose="020B0604030504040204" pitchFamily="50" charset="-128"/>
              </a:rPr>
              <a:t>ホームページ</a:t>
            </a:r>
          </a:p>
        </p:txBody>
      </p:sp>
      <p:pic>
        <p:nvPicPr>
          <p:cNvPr id="64" name="図 63" descr="記号, 座る, バッグ, ストリート が含まれている画像&#10;&#10;自動的に生成された説明">
            <a:extLst>
              <a:ext uri="{FF2B5EF4-FFF2-40B4-BE49-F238E27FC236}">
                <a16:creationId xmlns:a16="http://schemas.microsoft.com/office/drawing/2014/main" id="{8EF17FE1-4BEF-4BC9-B25B-B061597B0D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89515">
            <a:off x="2503235" y="6204340"/>
            <a:ext cx="504000" cy="504000"/>
          </a:xfrm>
          <a:prstGeom prst="rect">
            <a:avLst/>
          </a:prstGeom>
        </p:spPr>
      </p:pic>
      <p:sp>
        <p:nvSpPr>
          <p:cNvPr id="65" name="テキスト ボックス 64">
            <a:extLst>
              <a:ext uri="{FF2B5EF4-FFF2-40B4-BE49-F238E27FC236}">
                <a16:creationId xmlns:a16="http://schemas.microsoft.com/office/drawing/2014/main" id="{6D017EA2-EE60-4D94-821E-A66C5287F092}"/>
              </a:ext>
            </a:extLst>
          </p:cNvPr>
          <p:cNvSpPr txBox="1"/>
          <p:nvPr/>
        </p:nvSpPr>
        <p:spPr>
          <a:xfrm>
            <a:off x="758389" y="6894199"/>
            <a:ext cx="1710059" cy="553998"/>
          </a:xfrm>
          <a:prstGeom prst="rect">
            <a:avLst/>
          </a:prstGeom>
          <a:solidFill>
            <a:schemeClr val="accent1">
              <a:lumMod val="20000"/>
              <a:lumOff val="80000"/>
            </a:schemeClr>
          </a:solidFill>
        </p:spPr>
        <p:txBody>
          <a:bodyPr wrap="square" tIns="36000" bIns="36000" rtlCol="0" anchor="ctr" anchorCtr="0">
            <a:spAutoFit/>
          </a:bodyPr>
          <a:lstStyle/>
          <a:p>
            <a:pPr>
              <a:lnSpc>
                <a:spcPct val="150000"/>
              </a:lnSpc>
            </a:pPr>
            <a:r>
              <a:rPr lang="ja-JP" altLang="en-US" sz="1000" dirty="0">
                <a:latin typeface="Meiryo UI" panose="020B0604030504040204" pitchFamily="50" charset="-128"/>
                <a:ea typeface="Meiryo UI" panose="020B0604030504040204" pitchFamily="50" charset="-128"/>
              </a:rPr>
              <a:t>不要なレジ袋やストローなどをもらわないよう心がける</a:t>
            </a:r>
            <a:endParaRPr lang="en-US" altLang="ja-JP" sz="1000" dirty="0">
              <a:latin typeface="Meiryo UI" panose="020B0604030504040204" pitchFamily="50" charset="-128"/>
              <a:ea typeface="Meiryo UI" panose="020B0604030504040204" pitchFamily="50" charset="-128"/>
            </a:endParaRPr>
          </a:p>
        </p:txBody>
      </p:sp>
      <p:grpSp>
        <p:nvGrpSpPr>
          <p:cNvPr id="67" name="グループ化 66">
            <a:extLst>
              <a:ext uri="{FF2B5EF4-FFF2-40B4-BE49-F238E27FC236}">
                <a16:creationId xmlns:a16="http://schemas.microsoft.com/office/drawing/2014/main" id="{5D7FC86D-A632-419A-9EAB-043EF08784C2}"/>
              </a:ext>
            </a:extLst>
          </p:cNvPr>
          <p:cNvGrpSpPr/>
          <p:nvPr/>
        </p:nvGrpSpPr>
        <p:grpSpPr>
          <a:xfrm>
            <a:off x="5451667" y="6162579"/>
            <a:ext cx="551478" cy="521018"/>
            <a:chOff x="5497186" y="2564017"/>
            <a:chExt cx="425779" cy="419337"/>
          </a:xfrm>
        </p:grpSpPr>
        <p:pic>
          <p:nvPicPr>
            <p:cNvPr id="77" name="図 76">
              <a:extLst>
                <a:ext uri="{FF2B5EF4-FFF2-40B4-BE49-F238E27FC236}">
                  <a16:creationId xmlns:a16="http://schemas.microsoft.com/office/drawing/2014/main" id="{4ED39EF6-266C-41E5-B88C-404581784C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628" y="2564017"/>
              <a:ext cx="419337" cy="419337"/>
            </a:xfrm>
            <a:prstGeom prst="rect">
              <a:avLst/>
            </a:prstGeom>
          </p:spPr>
        </p:pic>
        <p:pic>
          <p:nvPicPr>
            <p:cNvPr id="78" name="図 77">
              <a:extLst>
                <a:ext uri="{FF2B5EF4-FFF2-40B4-BE49-F238E27FC236}">
                  <a16:creationId xmlns:a16="http://schemas.microsoft.com/office/drawing/2014/main" id="{A8D6F3D3-7CF1-4ED1-B6FF-7253E10328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872389">
              <a:off x="5532019" y="2685204"/>
              <a:ext cx="210478" cy="280143"/>
            </a:xfrm>
            <a:prstGeom prst="rect">
              <a:avLst/>
            </a:prstGeom>
          </p:spPr>
        </p:pic>
      </p:grpSp>
      <p:sp>
        <p:nvSpPr>
          <p:cNvPr id="79" name="正方形/長方形 78">
            <a:extLst>
              <a:ext uri="{FF2B5EF4-FFF2-40B4-BE49-F238E27FC236}">
                <a16:creationId xmlns:a16="http://schemas.microsoft.com/office/drawing/2014/main" id="{2BCCCFE8-72C4-4357-9ED6-9A9C320F762A}"/>
              </a:ext>
            </a:extLst>
          </p:cNvPr>
          <p:cNvSpPr/>
          <p:nvPr/>
        </p:nvSpPr>
        <p:spPr>
          <a:xfrm rot="1424428">
            <a:off x="6209181" y="8549248"/>
            <a:ext cx="57228" cy="126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79">
            <a:extLst>
              <a:ext uri="{FF2B5EF4-FFF2-40B4-BE49-F238E27FC236}">
                <a16:creationId xmlns:a16="http://schemas.microsoft.com/office/drawing/2014/main" id="{E9D2951D-D5AD-4E03-A565-83919C95B1FA}"/>
              </a:ext>
            </a:extLst>
          </p:cNvPr>
          <p:cNvSpPr/>
          <p:nvPr/>
        </p:nvSpPr>
        <p:spPr>
          <a:xfrm>
            <a:off x="6079292" y="7377454"/>
            <a:ext cx="80727" cy="962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1" name="グループ化 80">
            <a:extLst>
              <a:ext uri="{FF2B5EF4-FFF2-40B4-BE49-F238E27FC236}">
                <a16:creationId xmlns:a16="http://schemas.microsoft.com/office/drawing/2014/main" id="{4A494D88-E634-4C9D-96B8-A8A574AA2950}"/>
              </a:ext>
            </a:extLst>
          </p:cNvPr>
          <p:cNvGrpSpPr/>
          <p:nvPr/>
        </p:nvGrpSpPr>
        <p:grpSpPr>
          <a:xfrm>
            <a:off x="5719079" y="6596208"/>
            <a:ext cx="1037431" cy="934750"/>
            <a:chOff x="5834712" y="2965532"/>
            <a:chExt cx="1037431" cy="934750"/>
          </a:xfrm>
        </p:grpSpPr>
        <p:pic>
          <p:nvPicPr>
            <p:cNvPr id="82" name="図 81">
              <a:extLst>
                <a:ext uri="{FF2B5EF4-FFF2-40B4-BE49-F238E27FC236}">
                  <a16:creationId xmlns:a16="http://schemas.microsoft.com/office/drawing/2014/main" id="{C8BA6C65-EBDD-46EB-9A04-4667E344EA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34712" y="3060823"/>
              <a:ext cx="349014" cy="328436"/>
            </a:xfrm>
            <a:prstGeom prst="rect">
              <a:avLst/>
            </a:prstGeom>
          </p:spPr>
        </p:pic>
        <p:grpSp>
          <p:nvGrpSpPr>
            <p:cNvPr id="83" name="グループ化 82">
              <a:extLst>
                <a:ext uri="{FF2B5EF4-FFF2-40B4-BE49-F238E27FC236}">
                  <a16:creationId xmlns:a16="http://schemas.microsoft.com/office/drawing/2014/main" id="{5A7ECF51-B59E-4810-A0DC-0C53B755EA76}"/>
                </a:ext>
              </a:extLst>
            </p:cNvPr>
            <p:cNvGrpSpPr/>
            <p:nvPr/>
          </p:nvGrpSpPr>
          <p:grpSpPr>
            <a:xfrm>
              <a:off x="5974209" y="2965532"/>
              <a:ext cx="897934" cy="934750"/>
              <a:chOff x="5974209" y="2965532"/>
              <a:chExt cx="897934" cy="934750"/>
            </a:xfrm>
          </p:grpSpPr>
          <p:pic>
            <p:nvPicPr>
              <p:cNvPr id="84" name="図 83">
                <a:extLst>
                  <a:ext uri="{FF2B5EF4-FFF2-40B4-BE49-F238E27FC236}">
                    <a16:creationId xmlns:a16="http://schemas.microsoft.com/office/drawing/2014/main" id="{DB55C334-A62F-4C60-8BB1-2EE6106EDE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94916" y="2965532"/>
                <a:ext cx="877227" cy="934750"/>
              </a:xfrm>
              <a:prstGeom prst="rect">
                <a:avLst/>
              </a:prstGeom>
            </p:spPr>
          </p:pic>
          <p:pic>
            <p:nvPicPr>
              <p:cNvPr id="85" name="図 84">
                <a:extLst>
                  <a:ext uri="{FF2B5EF4-FFF2-40B4-BE49-F238E27FC236}">
                    <a16:creationId xmlns:a16="http://schemas.microsoft.com/office/drawing/2014/main" id="{45EE22CD-6F1D-4252-AE39-319D1EB578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334286">
                <a:off x="6005075" y="3676219"/>
                <a:ext cx="177135" cy="238867"/>
              </a:xfrm>
              <a:prstGeom prst="rect">
                <a:avLst/>
              </a:prstGeom>
            </p:spPr>
          </p:pic>
        </p:grpSp>
      </p:grpSp>
      <p:sp>
        <p:nvSpPr>
          <p:cNvPr id="86" name="テキスト ボックス 85">
            <a:extLst>
              <a:ext uri="{FF2B5EF4-FFF2-40B4-BE49-F238E27FC236}">
                <a16:creationId xmlns:a16="http://schemas.microsoft.com/office/drawing/2014/main" id="{700BCBCC-267A-4B66-B5D7-E469E8EFB9B2}"/>
              </a:ext>
            </a:extLst>
          </p:cNvPr>
          <p:cNvSpPr txBox="1"/>
          <p:nvPr/>
        </p:nvSpPr>
        <p:spPr>
          <a:xfrm>
            <a:off x="1327328" y="6895088"/>
            <a:ext cx="317716"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ぶくろ</a:t>
            </a:r>
          </a:p>
        </p:txBody>
      </p:sp>
      <p:sp>
        <p:nvSpPr>
          <p:cNvPr id="88" name="テキスト ボックス 87">
            <a:extLst>
              <a:ext uri="{FF2B5EF4-FFF2-40B4-BE49-F238E27FC236}">
                <a16:creationId xmlns:a16="http://schemas.microsoft.com/office/drawing/2014/main" id="{7B092F24-87A7-492A-B9A9-C13177B29965}"/>
              </a:ext>
            </a:extLst>
          </p:cNvPr>
          <p:cNvSpPr txBox="1"/>
          <p:nvPr/>
        </p:nvSpPr>
        <p:spPr>
          <a:xfrm>
            <a:off x="5154033" y="7860002"/>
            <a:ext cx="1428311" cy="215444"/>
          </a:xfrm>
          <a:prstGeom prst="rect">
            <a:avLst/>
          </a:prstGeom>
          <a:noFill/>
        </p:spPr>
        <p:txBody>
          <a:bodyPr wrap="square" rtlCol="0">
            <a:spAutoFit/>
          </a:bodyPr>
          <a:lstStyle/>
          <a:p>
            <a:pPr algn="ctr"/>
            <a:r>
              <a:rPr kumimoji="1" lang="en-US" altLang="ja-JP" sz="800" b="1" dirty="0">
                <a:solidFill>
                  <a:schemeClr val="accent5">
                    <a:lumMod val="75000"/>
                  </a:schemeClr>
                </a:solidFill>
                <a:latin typeface="Meiryo UI" panose="020B0604030504040204" pitchFamily="50" charset="-128"/>
                <a:ea typeface="Meiryo UI" panose="020B0604030504040204" pitchFamily="50" charset="-128"/>
              </a:rPr>
              <a:t>G20</a:t>
            </a:r>
            <a:r>
              <a:rPr kumimoji="1" lang="ja-JP" altLang="en-US" sz="800" b="1" dirty="0">
                <a:solidFill>
                  <a:schemeClr val="accent5">
                    <a:lumMod val="75000"/>
                  </a:schemeClr>
                </a:solidFill>
                <a:latin typeface="Meiryo UI" panose="020B0604030504040204" pitchFamily="50" charset="-128"/>
                <a:ea typeface="Meiryo UI" panose="020B0604030504040204" pitchFamily="50" charset="-128"/>
              </a:rPr>
              <a:t>大阪サミット</a:t>
            </a:r>
            <a:r>
              <a:rPr kumimoji="1" lang="en-US" altLang="ja-JP" sz="800" b="1" dirty="0">
                <a:solidFill>
                  <a:schemeClr val="accent5">
                    <a:lumMod val="75000"/>
                  </a:schemeClr>
                </a:solidFill>
                <a:latin typeface="Meiryo UI" panose="020B0604030504040204" pitchFamily="50" charset="-128"/>
                <a:ea typeface="Meiryo UI" panose="020B0604030504040204" pitchFamily="50" charset="-128"/>
              </a:rPr>
              <a:t>2019</a:t>
            </a:r>
            <a:endParaRPr kumimoji="1" lang="ja-JP" altLang="en-US" sz="80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89" name="テキスト ボックス 88">
            <a:extLst>
              <a:ext uri="{FF2B5EF4-FFF2-40B4-BE49-F238E27FC236}">
                <a16:creationId xmlns:a16="http://schemas.microsoft.com/office/drawing/2014/main" id="{00DF2C60-A69B-4FBD-B472-F74F14AA1854}"/>
              </a:ext>
            </a:extLst>
          </p:cNvPr>
          <p:cNvSpPr txBox="1"/>
          <p:nvPr/>
        </p:nvSpPr>
        <p:spPr>
          <a:xfrm>
            <a:off x="4142161" y="9918105"/>
            <a:ext cx="1730972" cy="215444"/>
          </a:xfrm>
          <a:prstGeom prst="rect">
            <a:avLst/>
          </a:prstGeom>
          <a:noFill/>
        </p:spPr>
        <p:txBody>
          <a:bodyPr wrap="square" rtlCol="0">
            <a:spAutoFit/>
          </a:bodyPr>
          <a:lstStyle/>
          <a:p>
            <a:r>
              <a:rPr kumimoji="1" lang="ja-JP" altLang="en-US" sz="800" b="1" dirty="0">
                <a:solidFill>
                  <a:schemeClr val="accent5">
                    <a:lumMod val="75000"/>
                  </a:schemeClr>
                </a:solidFill>
                <a:latin typeface="Meiryo UI" panose="020B0604030504040204" pitchFamily="50" charset="-128"/>
                <a:ea typeface="Meiryo UI" panose="020B0604030504040204" pitchFamily="50" charset="-128"/>
              </a:rPr>
              <a:t>おおさかプラスチックごみゼロ宣言</a:t>
            </a:r>
          </a:p>
        </p:txBody>
      </p:sp>
      <p:pic>
        <p:nvPicPr>
          <p:cNvPr id="90" name="図 89">
            <a:extLst>
              <a:ext uri="{FF2B5EF4-FFF2-40B4-BE49-F238E27FC236}">
                <a16:creationId xmlns:a16="http://schemas.microsoft.com/office/drawing/2014/main" id="{8EAD87CA-85A4-4EDD-90E0-A670DF005D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6061" y="6764217"/>
            <a:ext cx="554717" cy="746256"/>
          </a:xfrm>
          <a:prstGeom prst="rect">
            <a:avLst/>
          </a:prstGeom>
        </p:spPr>
      </p:pic>
      <p:pic>
        <p:nvPicPr>
          <p:cNvPr id="91" name="図 90">
            <a:extLst>
              <a:ext uri="{FF2B5EF4-FFF2-40B4-BE49-F238E27FC236}">
                <a16:creationId xmlns:a16="http://schemas.microsoft.com/office/drawing/2014/main" id="{A5208A4E-0449-4F66-BBB2-2EC5BA01C6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880091">
            <a:off x="3051778" y="6249952"/>
            <a:ext cx="365077" cy="468047"/>
          </a:xfrm>
          <a:prstGeom prst="rect">
            <a:avLst/>
          </a:prstGeom>
        </p:spPr>
      </p:pic>
      <p:sp>
        <p:nvSpPr>
          <p:cNvPr id="53" name="テキスト ボックス 52"/>
          <p:cNvSpPr txBox="1"/>
          <p:nvPr/>
        </p:nvSpPr>
        <p:spPr>
          <a:xfrm>
            <a:off x="796006" y="7726918"/>
            <a:ext cx="1976968" cy="253916"/>
          </a:xfrm>
          <a:prstGeom prst="rect">
            <a:avLst/>
          </a:prstGeom>
          <a:solidFill>
            <a:schemeClr val="accent5">
              <a:lumMod val="20000"/>
              <a:lumOff val="80000"/>
            </a:schemeClr>
          </a:solidFill>
        </p:spPr>
        <p:txBody>
          <a:bodyPr wrap="square" rtlCol="0">
            <a:spAutoFit/>
          </a:bodyPr>
          <a:lstStyle/>
          <a:p>
            <a:r>
              <a:rPr kumimoji="1" lang="ja-JP" altLang="en-US" sz="1050" b="1" dirty="0">
                <a:solidFill>
                  <a:schemeClr val="accent5">
                    <a:lumMod val="75000"/>
                  </a:schemeClr>
                </a:solidFill>
                <a:latin typeface="Meiryo UI" panose="020B0604030504040204" pitchFamily="50" charset="-128"/>
                <a:ea typeface="Meiryo UI" panose="020B0604030504040204" pitchFamily="50" charset="-128"/>
              </a:rPr>
              <a:t>　　世界の動き・大阪府の取組み</a:t>
            </a:r>
            <a:endParaRPr kumimoji="1" lang="en-US" altLang="ja-JP" sz="105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2" name="楕円 1"/>
          <p:cNvSpPr/>
          <p:nvPr/>
        </p:nvSpPr>
        <p:spPr>
          <a:xfrm>
            <a:off x="700892" y="7695947"/>
            <a:ext cx="309604" cy="30960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グラフィックス 8" descr="電球と歯車">
            <a:extLst>
              <a:ext uri="{FF2B5EF4-FFF2-40B4-BE49-F238E27FC236}">
                <a16:creationId xmlns:a16="http://schemas.microsoft.com/office/drawing/2014/main" id="{41353408-3842-49AD-A814-1DC4AA81C06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738313" y="7725987"/>
            <a:ext cx="243228" cy="243228"/>
          </a:xfrm>
          <a:prstGeom prst="rect">
            <a:avLst/>
          </a:prstGeom>
        </p:spPr>
      </p:pic>
      <p:sp>
        <p:nvSpPr>
          <p:cNvPr id="55" name="テキスト ボックス 54">
            <a:extLst>
              <a:ext uri="{FF2B5EF4-FFF2-40B4-BE49-F238E27FC236}">
                <a16:creationId xmlns:a16="http://schemas.microsoft.com/office/drawing/2014/main" id="{700BCBCC-267A-4B66-B5D7-E469E8EFB9B2}"/>
              </a:ext>
            </a:extLst>
          </p:cNvPr>
          <p:cNvSpPr txBox="1"/>
          <p:nvPr/>
        </p:nvSpPr>
        <p:spPr>
          <a:xfrm>
            <a:off x="1729658" y="9240137"/>
            <a:ext cx="661197"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せんげん</a:t>
            </a:r>
          </a:p>
        </p:txBody>
      </p:sp>
      <p:sp>
        <p:nvSpPr>
          <p:cNvPr id="56" name="テキスト ボックス 55">
            <a:extLst>
              <a:ext uri="{FF2B5EF4-FFF2-40B4-BE49-F238E27FC236}">
                <a16:creationId xmlns:a16="http://schemas.microsoft.com/office/drawing/2014/main" id="{700BCBCC-267A-4B66-B5D7-E469E8EFB9B2}"/>
              </a:ext>
            </a:extLst>
          </p:cNvPr>
          <p:cNvSpPr txBox="1"/>
          <p:nvPr/>
        </p:nvSpPr>
        <p:spPr>
          <a:xfrm>
            <a:off x="1089224" y="9483365"/>
            <a:ext cx="661197"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ひょうちゃく</a:t>
            </a:r>
          </a:p>
        </p:txBody>
      </p:sp>
      <p:sp>
        <p:nvSpPr>
          <p:cNvPr id="57" name="テキスト ボックス 56">
            <a:extLst>
              <a:ext uri="{FF2B5EF4-FFF2-40B4-BE49-F238E27FC236}">
                <a16:creationId xmlns:a16="http://schemas.microsoft.com/office/drawing/2014/main" id="{700BCBCC-267A-4B66-B5D7-E469E8EFB9B2}"/>
              </a:ext>
            </a:extLst>
          </p:cNvPr>
          <p:cNvSpPr txBox="1"/>
          <p:nvPr/>
        </p:nvSpPr>
        <p:spPr>
          <a:xfrm>
            <a:off x="4198407" y="8281810"/>
            <a:ext cx="661197"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お せん</a:t>
            </a:r>
          </a:p>
        </p:txBody>
      </p:sp>
      <p:sp>
        <p:nvSpPr>
          <p:cNvPr id="87" name="テキスト ボックス 86">
            <a:extLst>
              <a:ext uri="{FF2B5EF4-FFF2-40B4-BE49-F238E27FC236}">
                <a16:creationId xmlns:a16="http://schemas.microsoft.com/office/drawing/2014/main" id="{EBAB1CA0-E6F8-466A-B1C6-D3D8F2880F5D}"/>
              </a:ext>
            </a:extLst>
          </p:cNvPr>
          <p:cNvSpPr txBox="1"/>
          <p:nvPr/>
        </p:nvSpPr>
        <p:spPr>
          <a:xfrm>
            <a:off x="4739533" y="5342919"/>
            <a:ext cx="1851277"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し　 げん　　　 しょう ひ　　　　　　　　　　　　　　　　　かんきょう</a:t>
            </a:r>
          </a:p>
        </p:txBody>
      </p:sp>
      <p:sp>
        <p:nvSpPr>
          <p:cNvPr id="92" name="テキスト ボックス 91">
            <a:extLst>
              <a:ext uri="{FF2B5EF4-FFF2-40B4-BE49-F238E27FC236}">
                <a16:creationId xmlns:a16="http://schemas.microsoft.com/office/drawing/2014/main" id="{9D01ACE2-790D-4241-9C2E-C37B368690C7}"/>
              </a:ext>
            </a:extLst>
          </p:cNvPr>
          <p:cNvSpPr txBox="1"/>
          <p:nvPr/>
        </p:nvSpPr>
        <p:spPr>
          <a:xfrm>
            <a:off x="3953458" y="6426383"/>
            <a:ext cx="317716"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す</a:t>
            </a:r>
          </a:p>
        </p:txBody>
      </p:sp>
      <p:sp>
        <p:nvSpPr>
          <p:cNvPr id="93" name="テキスト ボックス 92">
            <a:extLst>
              <a:ext uri="{FF2B5EF4-FFF2-40B4-BE49-F238E27FC236}">
                <a16:creationId xmlns:a16="http://schemas.microsoft.com/office/drawing/2014/main" id="{CDAC6C65-4E33-4F0F-B9B4-BC277BA99297}"/>
              </a:ext>
            </a:extLst>
          </p:cNvPr>
          <p:cNvSpPr txBox="1"/>
          <p:nvPr/>
        </p:nvSpPr>
        <p:spPr>
          <a:xfrm>
            <a:off x="3850919" y="5343362"/>
            <a:ext cx="682276"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かぎ</a:t>
            </a:r>
          </a:p>
        </p:txBody>
      </p:sp>
      <p:sp>
        <p:nvSpPr>
          <p:cNvPr id="94" name="テキスト ボックス 93">
            <a:extLst>
              <a:ext uri="{FF2B5EF4-FFF2-40B4-BE49-F238E27FC236}">
                <a16:creationId xmlns:a16="http://schemas.microsoft.com/office/drawing/2014/main" id="{56E2B102-DB53-4590-969E-EA4BD1D13078}"/>
              </a:ext>
            </a:extLst>
          </p:cNvPr>
          <p:cNvSpPr txBox="1"/>
          <p:nvPr/>
        </p:nvSpPr>
        <p:spPr>
          <a:xfrm>
            <a:off x="5296464" y="9852844"/>
            <a:ext cx="661197" cy="169277"/>
          </a:xfrm>
          <a:prstGeom prst="rect">
            <a:avLst/>
          </a:prstGeom>
          <a:noFill/>
        </p:spPr>
        <p:txBody>
          <a:bodyPr wrap="square" rtlCol="0">
            <a:spAutoFit/>
          </a:bodyPr>
          <a:lstStyle/>
          <a:p>
            <a:r>
              <a:rPr kumimoji="1" lang="ja-JP" altLang="en-US" sz="500" dirty="0">
                <a:solidFill>
                  <a:schemeClr val="accent5">
                    <a:lumMod val="75000"/>
                  </a:schemeClr>
                </a:solidFill>
                <a:latin typeface="Meiryo UI" panose="020B0604030504040204" pitchFamily="50" charset="-128"/>
                <a:ea typeface="Meiryo UI" panose="020B0604030504040204" pitchFamily="50" charset="-128"/>
              </a:rPr>
              <a:t>せんげん</a:t>
            </a:r>
          </a:p>
        </p:txBody>
      </p:sp>
      <p:pic>
        <p:nvPicPr>
          <p:cNvPr id="5" name="図 4">
            <a:extLst>
              <a:ext uri="{FF2B5EF4-FFF2-40B4-BE49-F238E27FC236}">
                <a16:creationId xmlns:a16="http://schemas.microsoft.com/office/drawing/2014/main" id="{42DD41E1-F2FC-43F3-926A-6D8A696F383C}"/>
              </a:ext>
            </a:extLst>
          </p:cNvPr>
          <p:cNvPicPr>
            <a:picLocks noChangeAspect="1"/>
          </p:cNvPicPr>
          <p:nvPr/>
        </p:nvPicPr>
        <p:blipFill>
          <a:blip r:embed="rId16"/>
          <a:stretch>
            <a:fillRect/>
          </a:stretch>
        </p:blipFill>
        <p:spPr>
          <a:xfrm>
            <a:off x="5040188" y="8071890"/>
            <a:ext cx="1656000" cy="1104000"/>
          </a:xfrm>
          <a:prstGeom prst="rect">
            <a:avLst/>
          </a:prstGeom>
        </p:spPr>
      </p:pic>
      <p:pic>
        <p:nvPicPr>
          <p:cNvPr id="6" name="図 5">
            <a:extLst>
              <a:ext uri="{FF2B5EF4-FFF2-40B4-BE49-F238E27FC236}">
                <a16:creationId xmlns:a16="http://schemas.microsoft.com/office/drawing/2014/main" id="{83DB1774-3582-4E64-BD81-5589CA7AA9E4}"/>
              </a:ext>
            </a:extLst>
          </p:cNvPr>
          <p:cNvPicPr>
            <a:picLocks noChangeAspect="1"/>
          </p:cNvPicPr>
          <p:nvPr/>
        </p:nvPicPr>
        <p:blipFill rotWithShape="1">
          <a:blip r:embed="rId17"/>
          <a:srcRect l="6909" r="1862" b="10986"/>
          <a:stretch/>
        </p:blipFill>
        <p:spPr>
          <a:xfrm>
            <a:off x="4078451" y="8842066"/>
            <a:ext cx="1601008" cy="1044000"/>
          </a:xfrm>
          <a:prstGeom prst="rect">
            <a:avLst/>
          </a:prstGeom>
        </p:spPr>
      </p:pic>
    </p:spTree>
    <p:extLst>
      <p:ext uri="{BB962C8B-B14F-4D97-AF65-F5344CB8AC3E}">
        <p14:creationId xmlns:p14="http://schemas.microsoft.com/office/powerpoint/2010/main" val="1709168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914650" y="9611101"/>
            <a:ext cx="4321302" cy="885448"/>
          </a:xfrm>
          <a:prstGeom prst="roundRect">
            <a:avLst/>
          </a:prstGeom>
          <a:solidFill>
            <a:srgbClr val="92D05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ゴール１・２</a:t>
            </a:r>
            <a:r>
              <a:rPr lang="en-US" altLang="ja-JP" sz="1200" dirty="0">
                <a:solidFill>
                  <a:schemeClr val="tx1"/>
                </a:solidFill>
                <a:latin typeface="Meiryo UI" panose="020B0604030504040204" pitchFamily="50" charset="-128"/>
                <a:ea typeface="Meiryo UI" panose="020B0604030504040204" pitchFamily="50" charset="-128"/>
              </a:rPr>
              <a:t>】</a:t>
            </a:r>
          </a:p>
          <a:p>
            <a:pPr>
              <a:lnSpc>
                <a:spcPct val="150000"/>
              </a:lnSpc>
            </a:pPr>
            <a:r>
              <a:rPr lang="ja-JP" altLang="en-US" sz="1200" dirty="0">
                <a:solidFill>
                  <a:schemeClr val="tx1"/>
                </a:solidFill>
                <a:latin typeface="Meiryo UI" panose="020B0604030504040204" pitchFamily="50" charset="-128"/>
                <a:ea typeface="Meiryo UI" panose="020B0604030504040204" pitchFamily="50" charset="-128"/>
              </a:rPr>
              <a:t>ゴミ箱に捨てられ、処理場で焼却されたゴミは、埋立処分されたり、</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200" dirty="0">
                <a:solidFill>
                  <a:schemeClr val="tx1"/>
                </a:solidFill>
                <a:latin typeface="Meiryo UI" panose="020B0604030504040204" pitchFamily="50" charset="-128"/>
                <a:ea typeface="Meiryo UI" panose="020B0604030504040204" pitchFamily="50" charset="-128"/>
              </a:rPr>
              <a:t>リサイクル品として生まれ変わります。</a:t>
            </a:r>
            <a:endParaRPr lang="en-US" altLang="ja-JP" sz="1200" dirty="0">
              <a:solidFill>
                <a:schemeClr val="tx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2"/>
          <a:stretch>
            <a:fillRect/>
          </a:stretch>
        </p:blipFill>
        <p:spPr>
          <a:xfrm>
            <a:off x="347128" y="10022060"/>
            <a:ext cx="396274" cy="347502"/>
          </a:xfrm>
          <a:prstGeom prst="rect">
            <a:avLst/>
          </a:prstGeom>
        </p:spPr>
      </p:pic>
      <p:sp>
        <p:nvSpPr>
          <p:cNvPr id="7" name="テキスト ボックス 6"/>
          <p:cNvSpPr txBox="1"/>
          <p:nvPr/>
        </p:nvSpPr>
        <p:spPr>
          <a:xfrm>
            <a:off x="3486080" y="9824419"/>
            <a:ext cx="3474789"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す　　　　　　　　　　 しょ　 り　じょう　　 しょうきゃく　　　　　　　　　　　　　　　　うめ　たて しょ　ぶん</a:t>
            </a:r>
          </a:p>
        </p:txBody>
      </p:sp>
      <p:pic>
        <p:nvPicPr>
          <p:cNvPr id="2" name="図 1"/>
          <p:cNvPicPr>
            <a:picLocks noChangeAspect="1"/>
          </p:cNvPicPr>
          <p:nvPr/>
        </p:nvPicPr>
        <p:blipFill rotWithShape="1">
          <a:blip r:embed="rId3"/>
          <a:srcRect r="50837"/>
          <a:stretch/>
        </p:blipFill>
        <p:spPr>
          <a:xfrm>
            <a:off x="1127925" y="439486"/>
            <a:ext cx="6260272" cy="9000000"/>
          </a:xfrm>
          <a:prstGeom prst="rect">
            <a:avLst/>
          </a:prstGeom>
        </p:spPr>
      </p:pic>
      <p:sp>
        <p:nvSpPr>
          <p:cNvPr id="8" name="テキスト ボックス 6">
            <a:extLst>
              <a:ext uri="{FF2B5EF4-FFF2-40B4-BE49-F238E27FC236}">
                <a16:creationId xmlns:a16="http://schemas.microsoft.com/office/drawing/2014/main" id="{5DEDA158-B180-4230-8882-8D2210481A8F}"/>
              </a:ext>
            </a:extLst>
          </p:cNvPr>
          <p:cNvSpPr txBox="1"/>
          <p:nvPr/>
        </p:nvSpPr>
        <p:spPr>
          <a:xfrm>
            <a:off x="1127925" y="8588732"/>
            <a:ext cx="1833881"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800" dirty="0">
                <a:latin typeface="Meiryo UI" panose="020B0604030504040204" pitchFamily="50" charset="-128"/>
                <a:ea typeface="Meiryo UI" panose="020B0604030504040204" pitchFamily="50" charset="-128"/>
              </a:rPr>
              <a:t>出典：大阪湾環境保全協議会　</a:t>
            </a:r>
            <a:endParaRPr kumimoji="1" lang="en-US" altLang="ja-JP" sz="800" dirty="0">
              <a:latin typeface="Meiryo UI" panose="020B0604030504040204" pitchFamily="50" charset="-128"/>
              <a:ea typeface="Meiryo UI" panose="020B0604030504040204" pitchFamily="50" charset="-128"/>
            </a:endParaRPr>
          </a:p>
        </p:txBody>
      </p:sp>
      <p:sp>
        <p:nvSpPr>
          <p:cNvPr id="9" name="テキスト ボックス 19">
            <a:extLst>
              <a:ext uri="{FF2B5EF4-FFF2-40B4-BE49-F238E27FC236}">
                <a16:creationId xmlns:a16="http://schemas.microsoft.com/office/drawing/2014/main" id="{4730FF8B-C2A8-46FF-A01E-9FCEDF70FBA5}"/>
              </a:ext>
            </a:extLst>
          </p:cNvPr>
          <p:cNvSpPr txBox="1"/>
          <p:nvPr/>
        </p:nvSpPr>
        <p:spPr>
          <a:xfrm>
            <a:off x="1633314" y="8521270"/>
            <a:ext cx="614582" cy="1692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500" dirty="0">
                <a:latin typeface="Meiryo UI" panose="020B0604030504040204" pitchFamily="50" charset="-128"/>
                <a:ea typeface="Meiryo UI" panose="020B0604030504040204" pitchFamily="50" charset="-128"/>
              </a:rPr>
              <a:t>わんかんきょう</a:t>
            </a:r>
          </a:p>
        </p:txBody>
      </p:sp>
    </p:spTree>
    <p:extLst>
      <p:ext uri="{BB962C8B-B14F-4D97-AF65-F5344CB8AC3E}">
        <p14:creationId xmlns:p14="http://schemas.microsoft.com/office/powerpoint/2010/main" val="1675186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49109"/>
          <a:stretch/>
        </p:blipFill>
        <p:spPr>
          <a:xfrm>
            <a:off x="48970" y="441014"/>
            <a:ext cx="6480283" cy="9000000"/>
          </a:xfrm>
          <a:prstGeom prst="rect">
            <a:avLst/>
          </a:prstGeom>
        </p:spPr>
      </p:pic>
      <p:sp>
        <p:nvSpPr>
          <p:cNvPr id="4" name="角丸四角形 3"/>
          <p:cNvSpPr/>
          <p:nvPr/>
        </p:nvSpPr>
        <p:spPr>
          <a:xfrm>
            <a:off x="296042" y="9611101"/>
            <a:ext cx="5222572" cy="885448"/>
          </a:xfrm>
          <a:prstGeom prst="roundRect">
            <a:avLst/>
          </a:prstGeom>
          <a:solidFill>
            <a:srgbClr val="92D05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ゴール３・４</a:t>
            </a:r>
            <a:r>
              <a:rPr lang="en-US" altLang="ja-JP" sz="1200" dirty="0">
                <a:solidFill>
                  <a:schemeClr val="tx1"/>
                </a:solidFill>
                <a:latin typeface="Meiryo UI" panose="020B0604030504040204" pitchFamily="50" charset="-128"/>
                <a:ea typeface="Meiryo UI" panose="020B0604030504040204" pitchFamily="50" charset="-128"/>
              </a:rPr>
              <a:t>】</a:t>
            </a:r>
          </a:p>
          <a:p>
            <a:pPr>
              <a:lnSpc>
                <a:spcPct val="150000"/>
              </a:lnSpc>
            </a:pPr>
            <a:r>
              <a:rPr lang="ja-JP" altLang="en-US" sz="1200" dirty="0">
                <a:solidFill>
                  <a:schemeClr val="tx1"/>
                </a:solidFill>
                <a:latin typeface="Meiryo UI" panose="020B0604030504040204" pitchFamily="50" charset="-128"/>
                <a:ea typeface="Meiryo UI" panose="020B0604030504040204" pitchFamily="50" charset="-128"/>
              </a:rPr>
              <a:t>ポイ捨てされ、川から海に運ばれたゴミは、海岸に打ち上げられて景観を損なったり、マイクロプラスチックになることで海の生き物に影響をおよぼしたりします。</a:t>
            </a:r>
          </a:p>
        </p:txBody>
      </p:sp>
      <p:pic>
        <p:nvPicPr>
          <p:cNvPr id="5" name="図 4"/>
          <p:cNvPicPr>
            <a:picLocks noChangeAspect="1"/>
          </p:cNvPicPr>
          <p:nvPr/>
        </p:nvPicPr>
        <p:blipFill>
          <a:blip r:embed="rId3"/>
          <a:stretch>
            <a:fillRect/>
          </a:stretch>
        </p:blipFill>
        <p:spPr>
          <a:xfrm>
            <a:off x="6791338" y="10042868"/>
            <a:ext cx="396274" cy="347502"/>
          </a:xfrm>
          <a:prstGeom prst="rect">
            <a:avLst/>
          </a:prstGeom>
        </p:spPr>
      </p:pic>
      <p:sp>
        <p:nvSpPr>
          <p:cNvPr id="6" name="テキスト ボックス 5"/>
          <p:cNvSpPr txBox="1"/>
          <p:nvPr/>
        </p:nvSpPr>
        <p:spPr>
          <a:xfrm>
            <a:off x="4587799" y="9822154"/>
            <a:ext cx="295274" cy="184666"/>
          </a:xfrm>
          <a:prstGeom prst="rect">
            <a:avLst/>
          </a:prstGeom>
          <a:noFill/>
        </p:spPr>
        <p:txBody>
          <a:bodyPr wrap="none" rtlCol="0">
            <a:spAutoFit/>
          </a:bodyPr>
          <a:lstStyle/>
          <a:p>
            <a:pPr algn="ctr"/>
            <a:r>
              <a:rPr kumimoji="1" lang="ja-JP" altLang="en-US" sz="600" dirty="0">
                <a:latin typeface="Meiryo UI" panose="020B0604030504040204" pitchFamily="50" charset="-128"/>
                <a:ea typeface="Meiryo UI" panose="020B0604030504040204" pitchFamily="50" charset="-128"/>
              </a:rPr>
              <a:t>そこ</a:t>
            </a:r>
          </a:p>
        </p:txBody>
      </p:sp>
      <p:sp>
        <p:nvSpPr>
          <p:cNvPr id="7" name="テキスト ボックス 6"/>
          <p:cNvSpPr txBox="1"/>
          <p:nvPr/>
        </p:nvSpPr>
        <p:spPr>
          <a:xfrm>
            <a:off x="2936630" y="10101732"/>
            <a:ext cx="615874"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えい きょう　 　</a:t>
            </a:r>
          </a:p>
        </p:txBody>
      </p:sp>
      <p:sp>
        <p:nvSpPr>
          <p:cNvPr id="8" name="テキスト ボックス 7"/>
          <p:cNvSpPr txBox="1"/>
          <p:nvPr/>
        </p:nvSpPr>
        <p:spPr>
          <a:xfrm>
            <a:off x="624346" y="9829562"/>
            <a:ext cx="250390" cy="184666"/>
          </a:xfrm>
          <a:prstGeom prst="rect">
            <a:avLst/>
          </a:prstGeom>
          <a:noFill/>
        </p:spPr>
        <p:txBody>
          <a:bodyPr wrap="none" rtlCol="0">
            <a:spAutoFit/>
          </a:bodyPr>
          <a:lstStyle/>
          <a:p>
            <a:pPr algn="ctr"/>
            <a:r>
              <a:rPr kumimoji="1" lang="ja-JP" altLang="en-US" sz="600" dirty="0">
                <a:latin typeface="Meiryo UI" panose="020B0604030504040204" pitchFamily="50" charset="-128"/>
                <a:ea typeface="Meiryo UI" panose="020B0604030504040204" pitchFamily="50" charset="-128"/>
              </a:rPr>
              <a:t>す</a:t>
            </a:r>
          </a:p>
        </p:txBody>
      </p:sp>
      <p:sp>
        <p:nvSpPr>
          <p:cNvPr id="10" name="角丸四角形 9"/>
          <p:cNvSpPr/>
          <p:nvPr/>
        </p:nvSpPr>
        <p:spPr>
          <a:xfrm>
            <a:off x="29896" y="337783"/>
            <a:ext cx="4883597" cy="869480"/>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b="1" dirty="0">
                <a:solidFill>
                  <a:schemeClr val="accent5">
                    <a:lumMod val="50000"/>
                  </a:schemeClr>
                </a:solidFill>
                <a:latin typeface="Meiryo UI" panose="020B0604030504040204" pitchFamily="50" charset="-128"/>
                <a:ea typeface="Meiryo UI" panose="020B0604030504040204" pitchFamily="50" charset="-128"/>
              </a:rPr>
              <a:t>ペットボトルの気持ちになって、</a:t>
            </a:r>
            <a:endParaRPr lang="en-US" altLang="ja-JP" sz="1500" b="1" dirty="0">
              <a:solidFill>
                <a:schemeClr val="accent5">
                  <a:lumMod val="50000"/>
                </a:schemeClr>
              </a:solidFill>
              <a:latin typeface="Meiryo UI" panose="020B0604030504040204" pitchFamily="50" charset="-128"/>
              <a:ea typeface="Meiryo UI" panose="020B0604030504040204" pitchFamily="50" charset="-128"/>
            </a:endParaRPr>
          </a:p>
          <a:p>
            <a:r>
              <a:rPr lang="ja-JP" altLang="en-US" sz="1500" b="1" dirty="0">
                <a:solidFill>
                  <a:schemeClr val="accent5">
                    <a:lumMod val="50000"/>
                  </a:schemeClr>
                </a:solidFill>
                <a:latin typeface="Meiryo UI" panose="020B0604030504040204" pitchFamily="50" charset="-128"/>
                <a:ea typeface="Meiryo UI" panose="020B0604030504040204" pitchFamily="50" charset="-128"/>
              </a:rPr>
              <a:t>自分が行きたい道を選び、ゴールにたどり着こう！</a:t>
            </a:r>
            <a:endParaRPr lang="en-US" altLang="ja-JP" sz="1500" b="1" dirty="0">
              <a:solidFill>
                <a:schemeClr val="accent5">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77273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449838" y="8907400"/>
            <a:ext cx="6660000" cy="938719"/>
          </a:xfrm>
          <a:prstGeom prst="rect">
            <a:avLst/>
          </a:prstGeom>
          <a:noFill/>
        </p:spPr>
        <p:txBody>
          <a:bodyPr wrap="square" rtlCol="0">
            <a:spAutoFit/>
          </a:bodyPr>
          <a:lstStyle/>
          <a:p>
            <a:pPr>
              <a:lnSpc>
                <a:spcPct val="150000"/>
              </a:lnSpc>
            </a:pPr>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表紙について：「おおさか環境デジタルポスターコンテスト」　</a:t>
            </a:r>
            <a:r>
              <a:rPr kumimoji="1" lang="en-US" altLang="ja-JP" sz="700" dirty="0">
                <a:solidFill>
                  <a:srgbClr val="0070C0"/>
                </a:solidFill>
                <a:latin typeface="Meiryo UI" panose="020B0604030504040204" pitchFamily="50" charset="-128"/>
                <a:ea typeface="Meiryo UI" panose="020B0604030504040204" pitchFamily="50" charset="-128"/>
              </a:rPr>
              <a:t>http://www.pref.osaka.lg.jp/chikyukankyo/room/okdpcontest.html</a:t>
            </a:r>
          </a:p>
          <a:p>
            <a:pPr>
              <a:lnSpc>
                <a:spcPct val="150000"/>
              </a:lnSpc>
            </a:pPr>
            <a:r>
              <a:rPr kumimoji="1" lang="ja-JP" altLang="en-US" sz="700" dirty="0">
                <a:latin typeface="Meiryo UI" panose="020B0604030504040204" pitchFamily="50" charset="-128"/>
                <a:ea typeface="Meiryo UI" panose="020B0604030504040204" pitchFamily="50" charset="-128"/>
              </a:rPr>
              <a:t>　 豊かな環境づくり大阪府民会議では、環境に関するテーマとして、公共施設や民間施設の大型ビジョンやサイネージ等で活用するデジタルポスターデザイン</a:t>
            </a:r>
            <a:endParaRPr kumimoji="1" lang="en-US" altLang="ja-JP" sz="700" dirty="0">
              <a:latin typeface="Meiryo UI" panose="020B0604030504040204" pitchFamily="50" charset="-128"/>
              <a:ea typeface="Meiryo UI" panose="020B0604030504040204" pitchFamily="50" charset="-128"/>
            </a:endParaRPr>
          </a:p>
          <a:p>
            <a:pPr>
              <a:lnSpc>
                <a:spcPct val="150000"/>
              </a:lnSpc>
            </a:pPr>
            <a:r>
              <a:rPr kumimoji="1" lang="ja-JP" altLang="en-US" sz="700" dirty="0">
                <a:latin typeface="Meiryo UI" panose="020B0604030504040204" pitchFamily="50" charset="-128"/>
                <a:ea typeface="Meiryo UI" panose="020B0604030504040204" pitchFamily="50" charset="-128"/>
              </a:rPr>
              <a:t>　 を公募し、受賞作品を大阪府域で広く展開することで環境に対する意識の啓発を行っています。表紙には、</a:t>
            </a:r>
            <a:r>
              <a:rPr kumimoji="1" lang="en-US" altLang="ja-JP" sz="700" dirty="0">
                <a:latin typeface="Meiryo UI" panose="020B0604030504040204" pitchFamily="50" charset="-128"/>
                <a:ea typeface="Meiryo UI" panose="020B0604030504040204" pitchFamily="50" charset="-128"/>
              </a:rPr>
              <a:t>2017</a:t>
            </a:r>
            <a:r>
              <a:rPr kumimoji="1" lang="ja-JP" altLang="en-US" sz="700" dirty="0">
                <a:latin typeface="Meiryo UI" panose="020B0604030504040204" pitchFamily="50" charset="-128"/>
                <a:ea typeface="Meiryo UI" panose="020B0604030504040204" pitchFamily="50" charset="-128"/>
              </a:rPr>
              <a:t>～</a:t>
            </a:r>
            <a:r>
              <a:rPr kumimoji="1" lang="en-US" altLang="ja-JP" sz="700" dirty="0">
                <a:latin typeface="Meiryo UI" panose="020B0604030504040204" pitchFamily="50" charset="-128"/>
                <a:ea typeface="Meiryo UI" panose="020B0604030504040204" pitchFamily="50" charset="-128"/>
              </a:rPr>
              <a:t>2019</a:t>
            </a:r>
            <a:r>
              <a:rPr kumimoji="1" lang="ja-JP" altLang="en-US" sz="700" dirty="0">
                <a:latin typeface="Meiryo UI" panose="020B0604030504040204" pitchFamily="50" charset="-128"/>
                <a:ea typeface="Meiryo UI" panose="020B0604030504040204" pitchFamily="50" charset="-128"/>
              </a:rPr>
              <a:t>年度の受賞作品をけいさいしています。</a:t>
            </a:r>
            <a:endParaRPr kumimoji="1" lang="en-US" altLang="ja-JP" sz="700" dirty="0">
              <a:latin typeface="Meiryo UI" panose="020B0604030504040204" pitchFamily="50" charset="-128"/>
              <a:ea typeface="Meiryo UI" panose="020B0604030504040204" pitchFamily="50" charset="-128"/>
            </a:endParaRPr>
          </a:p>
          <a:p>
            <a:pPr>
              <a:lnSpc>
                <a:spcPct val="150000"/>
              </a:lnSpc>
              <a:spcBef>
                <a:spcPts val="300"/>
              </a:spcBef>
            </a:pPr>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この冊子は、大阪市環境副読本「おおさか環境科（小学校</a:t>
            </a:r>
            <a:r>
              <a:rPr kumimoji="1" lang="en-US" altLang="ja-JP" sz="700" dirty="0">
                <a:latin typeface="Meiryo UI" panose="020B0604030504040204" pitchFamily="50" charset="-128"/>
                <a:ea typeface="Meiryo UI" panose="020B0604030504040204" pitchFamily="50" charset="-128"/>
              </a:rPr>
              <a:t>5</a:t>
            </a:r>
            <a:r>
              <a:rPr kumimoji="1" lang="ja-JP" altLang="en-US" sz="700" dirty="0">
                <a:latin typeface="Meiryo UI" panose="020B0604030504040204" pitchFamily="50" charset="-128"/>
                <a:ea typeface="Meiryo UI" panose="020B0604030504040204" pitchFamily="50" charset="-128"/>
              </a:rPr>
              <a:t>・</a:t>
            </a:r>
            <a:r>
              <a:rPr kumimoji="1" lang="en-US" altLang="ja-JP" sz="700" dirty="0">
                <a:latin typeface="Meiryo UI" panose="020B0604030504040204" pitchFamily="50" charset="-128"/>
                <a:ea typeface="Meiryo UI" panose="020B0604030504040204" pitchFamily="50" charset="-128"/>
              </a:rPr>
              <a:t>6</a:t>
            </a:r>
            <a:r>
              <a:rPr kumimoji="1" lang="ja-JP" altLang="en-US" sz="700" dirty="0">
                <a:latin typeface="Meiryo UI" panose="020B0604030504040204" pitchFamily="50" charset="-128"/>
                <a:ea typeface="Meiryo UI" panose="020B0604030504040204" pitchFamily="50" charset="-128"/>
              </a:rPr>
              <a:t>年生）」から一部転載し、大阪府において編集しました。</a:t>
            </a:r>
            <a:endParaRPr kumimoji="1" lang="en-US" altLang="ja-JP" sz="700" dirty="0">
              <a:latin typeface="Meiryo UI" panose="020B0604030504040204" pitchFamily="50" charset="-128"/>
              <a:ea typeface="Meiryo UI" panose="020B0604030504040204" pitchFamily="50" charset="-128"/>
            </a:endParaRPr>
          </a:p>
          <a:p>
            <a:pPr>
              <a:lnSpc>
                <a:spcPct val="150000"/>
              </a:lnSpc>
            </a:pPr>
            <a:r>
              <a:rPr kumimoji="1" lang="ja-JP" altLang="en-US" sz="700" dirty="0">
                <a:latin typeface="Meiryo UI" panose="020B0604030504040204" pitchFamily="50" charset="-128"/>
                <a:ea typeface="Meiryo UI" panose="020B0604030504040204" pitchFamily="50" charset="-128"/>
              </a:rPr>
              <a:t>　 なお、「おおさか環境科」は、大阪市環境学習情報サイト「なにわエコスタイル」　</a:t>
            </a:r>
            <a:r>
              <a:rPr kumimoji="1" lang="en-US" altLang="ja-JP" sz="700" dirty="0">
                <a:solidFill>
                  <a:srgbClr val="0070C0"/>
                </a:solidFill>
                <a:latin typeface="Meiryo UI" panose="020B0604030504040204" pitchFamily="50" charset="-128"/>
                <a:ea typeface="Meiryo UI" panose="020B0604030504040204" pitchFamily="50" charset="-128"/>
              </a:rPr>
              <a:t>http://naniwa-ecostyle.net/</a:t>
            </a:r>
            <a:r>
              <a:rPr kumimoji="1" lang="ja-JP" altLang="en-US" sz="700" dirty="0">
                <a:latin typeface="Meiryo UI" panose="020B0604030504040204" pitchFamily="50" charset="-128"/>
                <a:ea typeface="Meiryo UI" panose="020B0604030504040204" pitchFamily="50" charset="-128"/>
              </a:rPr>
              <a:t>　から全文をごらんいただけます。</a:t>
            </a:r>
            <a:endParaRPr kumimoji="1" lang="en-US" altLang="ja-JP" sz="700" dirty="0">
              <a:latin typeface="Meiryo UI" panose="020B0604030504040204" pitchFamily="50" charset="-128"/>
              <a:ea typeface="Meiryo UI" panose="020B0604030504040204" pitchFamily="50" charset="-128"/>
            </a:endParaRPr>
          </a:p>
        </p:txBody>
      </p:sp>
      <p:sp>
        <p:nvSpPr>
          <p:cNvPr id="18" name="正方形/長方形 17"/>
          <p:cNvSpPr/>
          <p:nvPr/>
        </p:nvSpPr>
        <p:spPr>
          <a:xfrm>
            <a:off x="449838" y="9951147"/>
            <a:ext cx="6640950" cy="324000"/>
          </a:xfrm>
          <a:prstGeom prst="rect">
            <a:avLst/>
          </a:prstGeom>
          <a:noFill/>
          <a:ln w="317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D:\KondoKun\Desktop\qrcode_2019052215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8161" y="8932366"/>
            <a:ext cx="504000" cy="504000"/>
          </a:xfrm>
          <a:prstGeom prst="rect">
            <a:avLst/>
          </a:prstGeom>
          <a:noFill/>
          <a:ln>
            <a:noFill/>
          </a:ln>
        </p:spPr>
      </p:pic>
      <p:sp>
        <p:nvSpPr>
          <p:cNvPr id="8" name="正方形/長方形 7"/>
          <p:cNvSpPr/>
          <p:nvPr/>
        </p:nvSpPr>
        <p:spPr>
          <a:xfrm>
            <a:off x="424438" y="221226"/>
            <a:ext cx="6732000" cy="86421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1048293" y="8543709"/>
            <a:ext cx="5474576" cy="246221"/>
          </a:xfrm>
          <a:prstGeom prst="rect">
            <a:avLst/>
          </a:prstGeom>
          <a:solidFill>
            <a:srgbClr val="0070C0"/>
          </a:solidFill>
        </p:spPr>
        <p:txBody>
          <a:bodyPr wrap="none" rtlCol="0">
            <a:spAutoFit/>
          </a:bodyPr>
          <a:lstStyle/>
          <a:p>
            <a:r>
              <a:rPr kumimoji="1" lang="ja-JP" altLang="en-US" sz="1000" dirty="0">
                <a:solidFill>
                  <a:schemeClr val="bg1"/>
                </a:solidFill>
                <a:latin typeface="Meiryo UI" panose="020B0604030504040204" pitchFamily="50" charset="-128"/>
                <a:ea typeface="Meiryo UI" panose="020B0604030504040204" pitchFamily="50" charset="-128"/>
              </a:rPr>
              <a:t>この冊子は、エネルギー・環境教育の趣旨に賛同される企業様に、印刷協力をいただき作成しています。</a:t>
            </a:r>
          </a:p>
        </p:txBody>
      </p:sp>
      <p:sp>
        <p:nvSpPr>
          <p:cNvPr id="15" name="テキスト ボックス 14"/>
          <p:cNvSpPr txBox="1"/>
          <p:nvPr/>
        </p:nvSpPr>
        <p:spPr>
          <a:xfrm>
            <a:off x="503178" y="10021265"/>
            <a:ext cx="6653260"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発行　大阪府環境農林水産部エネルギー政策課　　　</a:t>
            </a:r>
            <a:r>
              <a:rPr kumimoji="1" lang="en-US" altLang="ja-JP" sz="900" dirty="0">
                <a:latin typeface="Meiryo UI" panose="020B0604030504040204" pitchFamily="50" charset="-128"/>
                <a:ea typeface="Meiryo UI" panose="020B0604030504040204" pitchFamily="50" charset="-128"/>
              </a:rPr>
              <a:t>TEL</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06-6210-9288</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FAX</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06-6210-9259</a:t>
            </a:r>
            <a:r>
              <a:rPr kumimoji="1" lang="ja-JP" altLang="en-US" sz="900" dirty="0">
                <a:latin typeface="Meiryo UI" panose="020B0604030504040204" pitchFamily="50" charset="-128"/>
                <a:ea typeface="Meiryo UI" panose="020B0604030504040204" pitchFamily="50" charset="-128"/>
              </a:rPr>
              <a:t>　　　　（令和３年７月発行）　</a:t>
            </a:r>
          </a:p>
        </p:txBody>
      </p:sp>
      <p:pic>
        <p:nvPicPr>
          <p:cNvPr id="17" name="図 16" descr="D:\KondoKun\Desktop\qrcode_20190522151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5815" y="9414329"/>
            <a:ext cx="511810" cy="511810"/>
          </a:xfrm>
          <a:prstGeom prst="rect">
            <a:avLst/>
          </a:prstGeom>
          <a:noFill/>
          <a:ln>
            <a:noFill/>
          </a:ln>
        </p:spPr>
      </p:pic>
      <p:sp>
        <p:nvSpPr>
          <p:cNvPr id="19" name="テキスト ボックス 18"/>
          <p:cNvSpPr txBox="1"/>
          <p:nvPr/>
        </p:nvSpPr>
        <p:spPr>
          <a:xfrm>
            <a:off x="2274080" y="8517555"/>
            <a:ext cx="481820" cy="90000"/>
          </a:xfrm>
          <a:prstGeom prst="rect">
            <a:avLst/>
          </a:prstGeom>
          <a:solidFill>
            <a:srgbClr val="0070C0"/>
          </a:solidFill>
          <a:ln>
            <a:noFill/>
          </a:ln>
        </p:spPr>
        <p:txBody>
          <a:bodyPr wrap="square" tIns="0" bIns="0" rtlCol="0">
            <a:noAutofit/>
          </a:bodyPr>
          <a:lstStyle/>
          <a:p>
            <a:r>
              <a:rPr kumimoji="1" lang="ja-JP" altLang="en-US" sz="500" dirty="0">
                <a:solidFill>
                  <a:schemeClr val="bg1"/>
                </a:solidFill>
                <a:latin typeface="Meiryo UI" panose="020B0604030504040204" pitchFamily="50" charset="-128"/>
                <a:ea typeface="Meiryo UI" panose="020B0604030504040204" pitchFamily="50" charset="-128"/>
              </a:rPr>
              <a:t>かん きょう</a:t>
            </a:r>
          </a:p>
        </p:txBody>
      </p:sp>
      <p:sp>
        <p:nvSpPr>
          <p:cNvPr id="21" name="テキスト ボックス 20"/>
          <p:cNvSpPr txBox="1"/>
          <p:nvPr/>
        </p:nvSpPr>
        <p:spPr>
          <a:xfrm>
            <a:off x="1251730" y="8517555"/>
            <a:ext cx="481820" cy="90000"/>
          </a:xfrm>
          <a:prstGeom prst="rect">
            <a:avLst/>
          </a:prstGeom>
          <a:solidFill>
            <a:srgbClr val="0070C0"/>
          </a:solidFill>
          <a:ln>
            <a:noFill/>
          </a:ln>
        </p:spPr>
        <p:txBody>
          <a:bodyPr wrap="square" lIns="90000" tIns="0" bIns="0" rtlCol="0">
            <a:noAutofit/>
          </a:bodyPr>
          <a:lstStyle/>
          <a:p>
            <a:r>
              <a:rPr kumimoji="1" lang="ja-JP" altLang="en-US" sz="500" dirty="0">
                <a:solidFill>
                  <a:schemeClr val="bg1"/>
                </a:solidFill>
                <a:latin typeface="Meiryo UI" panose="020B0604030504040204" pitchFamily="50" charset="-128"/>
                <a:ea typeface="Meiryo UI" panose="020B0604030504040204" pitchFamily="50" charset="-128"/>
              </a:rPr>
              <a:t>さっ　 し</a:t>
            </a:r>
          </a:p>
        </p:txBody>
      </p:sp>
      <p:sp>
        <p:nvSpPr>
          <p:cNvPr id="22" name="テキスト ボックス 21"/>
          <p:cNvSpPr txBox="1"/>
          <p:nvPr/>
        </p:nvSpPr>
        <p:spPr>
          <a:xfrm>
            <a:off x="2896380" y="8517555"/>
            <a:ext cx="1478770" cy="90000"/>
          </a:xfrm>
          <a:prstGeom prst="rect">
            <a:avLst/>
          </a:prstGeom>
          <a:solidFill>
            <a:srgbClr val="0070C0"/>
          </a:solidFill>
          <a:ln>
            <a:noFill/>
          </a:ln>
        </p:spPr>
        <p:txBody>
          <a:bodyPr wrap="square" tIns="0" bIns="0" rtlCol="0" anchor="t" anchorCtr="0">
            <a:noAutofit/>
          </a:bodyPr>
          <a:lstStyle/>
          <a:p>
            <a:r>
              <a:rPr kumimoji="1" lang="ja-JP" altLang="en-US" sz="500" dirty="0">
                <a:solidFill>
                  <a:schemeClr val="bg1"/>
                </a:solidFill>
                <a:latin typeface="Meiryo UI" panose="020B0604030504040204" pitchFamily="50" charset="-128"/>
                <a:ea typeface="Meiryo UI" panose="020B0604030504040204" pitchFamily="50" charset="-128"/>
              </a:rPr>
              <a:t>しゅ　し　　　　さん　どう　　　　　　　　き　ぎょう</a:t>
            </a:r>
          </a:p>
        </p:txBody>
      </p:sp>
      <p:sp>
        <p:nvSpPr>
          <p:cNvPr id="23" name="テキスト ボックス 22"/>
          <p:cNvSpPr txBox="1"/>
          <p:nvPr/>
        </p:nvSpPr>
        <p:spPr>
          <a:xfrm>
            <a:off x="1116084" y="9957889"/>
            <a:ext cx="2225285" cy="169277"/>
          </a:xfrm>
          <a:prstGeom prst="rect">
            <a:avLst/>
          </a:prstGeom>
          <a:noFill/>
          <a:ln>
            <a:noFill/>
          </a:ln>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　かんきょう　　　　　　　　　　　　　　　　　　　　　　　　せい さく　　　　　　　　　　　　　　　　　　　　　　　</a:t>
            </a:r>
          </a:p>
        </p:txBody>
      </p:sp>
      <p:sp>
        <p:nvSpPr>
          <p:cNvPr id="24" name="テキスト ボックス 23"/>
          <p:cNvSpPr txBox="1"/>
          <p:nvPr/>
        </p:nvSpPr>
        <p:spPr>
          <a:xfrm>
            <a:off x="1410090" y="8884956"/>
            <a:ext cx="2225285" cy="153888"/>
          </a:xfrm>
          <a:prstGeom prst="rect">
            <a:avLst/>
          </a:prstGeom>
          <a:noFill/>
          <a:ln>
            <a:noFill/>
          </a:ln>
        </p:spPr>
        <p:txBody>
          <a:bodyPr wrap="square" rtlCol="0">
            <a:spAutoFit/>
          </a:bodyPr>
          <a:lstStyle/>
          <a:p>
            <a:r>
              <a:rPr kumimoji="1" lang="ja-JP" altLang="en-US" sz="400" dirty="0">
                <a:latin typeface="Meiryo UI" panose="020B0604030504040204" pitchFamily="50" charset="-128"/>
                <a:ea typeface="Meiryo UI" panose="020B0604030504040204" pitchFamily="50" charset="-128"/>
              </a:rPr>
              <a:t>かんきょう</a:t>
            </a:r>
          </a:p>
        </p:txBody>
      </p:sp>
      <p:sp>
        <p:nvSpPr>
          <p:cNvPr id="25" name="テキスト ボックス 24"/>
          <p:cNvSpPr txBox="1"/>
          <p:nvPr/>
        </p:nvSpPr>
        <p:spPr>
          <a:xfrm>
            <a:off x="552841" y="9048785"/>
            <a:ext cx="4749410" cy="153888"/>
          </a:xfrm>
          <a:prstGeom prst="rect">
            <a:avLst/>
          </a:prstGeom>
          <a:noFill/>
          <a:ln>
            <a:noFill/>
          </a:ln>
        </p:spPr>
        <p:txBody>
          <a:bodyPr wrap="square" rtlCol="0">
            <a:spAutoFit/>
          </a:bodyPr>
          <a:lstStyle/>
          <a:p>
            <a:r>
              <a:rPr kumimoji="1" lang="ja-JP" altLang="en-US" sz="400" dirty="0">
                <a:latin typeface="Meiryo UI" panose="020B0604030504040204" pitchFamily="50" charset="-128"/>
                <a:ea typeface="Meiryo UI" panose="020B0604030504040204" pitchFamily="50" charset="-128"/>
              </a:rPr>
              <a:t>ゆた　　　　かんきょう　　　　　 　　　　  　　　　　　　　　　　　　　　　　かんきょう　　　　　　　　　　　　　　　　　　　　　　　　　　　   し せつ　　　　　　　　 し せつ</a:t>
            </a:r>
          </a:p>
        </p:txBody>
      </p:sp>
      <p:sp>
        <p:nvSpPr>
          <p:cNvPr id="26" name="テキスト ボックス 25"/>
          <p:cNvSpPr txBox="1"/>
          <p:nvPr/>
        </p:nvSpPr>
        <p:spPr>
          <a:xfrm>
            <a:off x="635391" y="9213885"/>
            <a:ext cx="5386574" cy="153888"/>
          </a:xfrm>
          <a:prstGeom prst="rect">
            <a:avLst/>
          </a:prstGeom>
          <a:noFill/>
          <a:ln>
            <a:noFill/>
          </a:ln>
        </p:spPr>
        <p:txBody>
          <a:bodyPr wrap="square" rtlCol="0">
            <a:spAutoFit/>
          </a:bodyPr>
          <a:lstStyle/>
          <a:p>
            <a:r>
              <a:rPr kumimoji="1" lang="ja-JP" altLang="en-US" sz="400" dirty="0">
                <a:latin typeface="Meiryo UI" panose="020B0604030504040204" pitchFamily="50" charset="-128"/>
                <a:ea typeface="Meiryo UI" panose="020B0604030504040204" pitchFamily="50" charset="-128"/>
              </a:rPr>
              <a:t>こう ぼ　　　　　　　　　　　　　　　　  　　　　　　　  いき　　　　　　 てんかい　　　　　　　　　　 かんきょう　　　　　　　　　い　しき　　 けいはつ　　　　　　　　　　 　　　　　　　　　　　　　　　　　　　　　　　　　　　　　　　　　　　　　　　　　 じゅ しょう　　　 　</a:t>
            </a:r>
          </a:p>
        </p:txBody>
      </p:sp>
      <p:sp>
        <p:nvSpPr>
          <p:cNvPr id="27" name="テキスト ボックス 26"/>
          <p:cNvSpPr txBox="1"/>
          <p:nvPr/>
        </p:nvSpPr>
        <p:spPr>
          <a:xfrm>
            <a:off x="686191" y="9405655"/>
            <a:ext cx="4954374" cy="153888"/>
          </a:xfrm>
          <a:prstGeom prst="rect">
            <a:avLst/>
          </a:prstGeom>
          <a:noFill/>
          <a:ln>
            <a:noFill/>
          </a:ln>
        </p:spPr>
        <p:txBody>
          <a:bodyPr wrap="square" rtlCol="0">
            <a:spAutoFit/>
          </a:bodyPr>
          <a:lstStyle/>
          <a:p>
            <a:r>
              <a:rPr kumimoji="1" lang="ja-JP" altLang="en-US" sz="400" dirty="0">
                <a:latin typeface="Meiryo UI" panose="020B0604030504040204" pitchFamily="50" charset="-128"/>
                <a:ea typeface="Meiryo UI" panose="020B0604030504040204" pitchFamily="50" charset="-128"/>
              </a:rPr>
              <a:t>さっ　し　　　　　　　　　　　　　かんきょう　　　　　　　　　　　　　　　　　 かんきょう　　　　　　　　　　　　　　　　　　　　　　　　　　　　　　　　　　　　　てんさい　　　　　　　　  　　　　　　　　　　　 へんしゅう</a:t>
            </a:r>
          </a:p>
        </p:txBody>
      </p:sp>
      <p:sp>
        <p:nvSpPr>
          <p:cNvPr id="28" name="テキスト ボックス 27"/>
          <p:cNvSpPr txBox="1"/>
          <p:nvPr/>
        </p:nvSpPr>
        <p:spPr>
          <a:xfrm>
            <a:off x="1073541" y="9564405"/>
            <a:ext cx="4954374" cy="153888"/>
          </a:xfrm>
          <a:prstGeom prst="rect">
            <a:avLst/>
          </a:prstGeom>
          <a:noFill/>
          <a:ln>
            <a:noFill/>
          </a:ln>
        </p:spPr>
        <p:txBody>
          <a:bodyPr wrap="square" rtlCol="0">
            <a:spAutoFit/>
          </a:bodyPr>
          <a:lstStyle/>
          <a:p>
            <a:r>
              <a:rPr kumimoji="1" lang="ja-JP" altLang="en-US" sz="400" dirty="0">
                <a:latin typeface="Meiryo UI" panose="020B0604030504040204" pitchFamily="50" charset="-128"/>
                <a:ea typeface="Meiryo UI" panose="020B0604030504040204" pitchFamily="50" charset="-128"/>
              </a:rPr>
              <a:t>かんきょう　　　　　　　　　　　　　　　　かんきょう　　　　　 じょうほう　　　　　　　　　　　　　　　　　　　　　　　　　　　　　　　　　　　　　　　　　　　　　　　　　　　　　　　　　　　　　　　　　　　　　　　　　　　　　　 　</a:t>
            </a: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274" y="316265"/>
            <a:ext cx="3240000" cy="2630843"/>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6274" y="5720296"/>
            <a:ext cx="3240000" cy="2664474"/>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714" y="3010122"/>
            <a:ext cx="3239589" cy="2664823"/>
          </a:xfrm>
          <a:prstGeom prst="rect">
            <a:avLst/>
          </a:prstGeom>
        </p:spPr>
      </p:pic>
      <p:pic>
        <p:nvPicPr>
          <p:cNvPr id="5" name="図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472" y="5720296"/>
            <a:ext cx="3243072" cy="2667000"/>
          </a:xfrm>
          <a:prstGeom prst="rect">
            <a:avLst/>
          </a:prstGeom>
        </p:spPr>
      </p:pic>
      <p:pic>
        <p:nvPicPr>
          <p:cNvPr id="6" name="図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6274" y="3005352"/>
            <a:ext cx="3240024" cy="2663952"/>
          </a:xfrm>
          <a:prstGeom prst="rect">
            <a:avLst/>
          </a:prstGeom>
        </p:spPr>
      </p:pic>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371" y="283698"/>
            <a:ext cx="3240024" cy="2663952"/>
          </a:xfrm>
          <a:prstGeom prst="rect">
            <a:avLst/>
          </a:prstGeom>
        </p:spPr>
      </p:pic>
    </p:spTree>
    <p:extLst>
      <p:ext uri="{BB962C8B-B14F-4D97-AF65-F5344CB8AC3E}">
        <p14:creationId xmlns:p14="http://schemas.microsoft.com/office/powerpoint/2010/main" val="297824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四角形: 角を丸くする 63">
            <a:extLst>
              <a:ext uri="{FF2B5EF4-FFF2-40B4-BE49-F238E27FC236}">
                <a16:creationId xmlns:a16="http://schemas.microsoft.com/office/drawing/2014/main" id="{DA1E091F-39C1-4885-A1A7-51D084341371}"/>
              </a:ext>
            </a:extLst>
          </p:cNvPr>
          <p:cNvSpPr/>
          <p:nvPr/>
        </p:nvSpPr>
        <p:spPr>
          <a:xfrm>
            <a:off x="4504611" y="4377034"/>
            <a:ext cx="1289121" cy="61694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二等辺三角形 64">
            <a:extLst>
              <a:ext uri="{FF2B5EF4-FFF2-40B4-BE49-F238E27FC236}">
                <a16:creationId xmlns:a16="http://schemas.microsoft.com/office/drawing/2014/main" id="{3BD79283-7B0D-49D4-8C2C-E53F4D4C5204}"/>
              </a:ext>
            </a:extLst>
          </p:cNvPr>
          <p:cNvSpPr/>
          <p:nvPr/>
        </p:nvSpPr>
        <p:spPr>
          <a:xfrm rot="5400000">
            <a:off x="5758055" y="4632474"/>
            <a:ext cx="126874" cy="313122"/>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3198007A-D8A7-4B00-B127-4FBDB8630924}"/>
              </a:ext>
            </a:extLst>
          </p:cNvPr>
          <p:cNvSpPr/>
          <p:nvPr/>
        </p:nvSpPr>
        <p:spPr>
          <a:xfrm>
            <a:off x="5340830" y="3227241"/>
            <a:ext cx="1289121" cy="83347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a:extLst>
              <a:ext uri="{FF2B5EF4-FFF2-40B4-BE49-F238E27FC236}">
                <a16:creationId xmlns:a16="http://schemas.microsoft.com/office/drawing/2014/main" id="{0FD2A5CF-75D7-4943-8500-CE33F36CBE4A}"/>
              </a:ext>
            </a:extLst>
          </p:cNvPr>
          <p:cNvSpPr/>
          <p:nvPr/>
        </p:nvSpPr>
        <p:spPr>
          <a:xfrm rot="15557718">
            <a:off x="5185863" y="3451578"/>
            <a:ext cx="126874" cy="313122"/>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598421" y="540000"/>
            <a:ext cx="4297430" cy="559051"/>
          </a:xfrm>
          <a:prstGeom prst="rect">
            <a:avLst/>
          </a:prstGeom>
          <a:pattFill prst="pct5">
            <a:fgClr>
              <a:schemeClr val="accent1">
                <a:lumMod val="60000"/>
                <a:lumOff val="40000"/>
              </a:schemeClr>
            </a:fgClr>
            <a:bgClr>
              <a:schemeClr val="bg1"/>
            </a:bgClr>
          </a:patt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737616" y="1354942"/>
            <a:ext cx="6120000" cy="450042"/>
          </a:xfrm>
          <a:prstGeom prst="roundRect">
            <a:avLst>
              <a:gd name="adj" fmla="val 299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p:cNvPicPr>
            <a:picLocks/>
          </p:cNvPicPr>
          <p:nvPr/>
        </p:nvPicPr>
        <p:blipFill rotWithShape="1">
          <a:blip r:embed="rId2">
            <a:extLst>
              <a:ext uri="{28A0092B-C50C-407E-A947-70E740481C1C}">
                <a14:useLocalDpi xmlns:a14="http://schemas.microsoft.com/office/drawing/2010/main" val="0"/>
              </a:ext>
            </a:extLst>
          </a:blip>
          <a:srcRect r="45469" b="14449"/>
          <a:stretch/>
        </p:blipFill>
        <p:spPr>
          <a:xfrm>
            <a:off x="674620" y="5567204"/>
            <a:ext cx="2093980" cy="46196"/>
          </a:xfrm>
          <a:prstGeom prst="rect">
            <a:avLst/>
          </a:prstGeom>
        </p:spPr>
      </p:pic>
      <p:sp>
        <p:nvSpPr>
          <p:cNvPr id="24" name="テキスト ボックス 23"/>
          <p:cNvSpPr txBox="1"/>
          <p:nvPr/>
        </p:nvSpPr>
        <p:spPr>
          <a:xfrm>
            <a:off x="551729" y="5261967"/>
            <a:ext cx="2303231" cy="338554"/>
          </a:xfrm>
          <a:prstGeom prst="rect">
            <a:avLst/>
          </a:prstGeom>
          <a:noFill/>
        </p:spPr>
        <p:txBody>
          <a:bodyPr wrap="square" rtlCol="0">
            <a:spAutoFit/>
          </a:bodyPr>
          <a:lstStyle/>
          <a:p>
            <a:r>
              <a:rPr kumimoji="1" lang="ja-JP" altLang="en-US" sz="1600" dirty="0">
                <a:solidFill>
                  <a:srgbClr val="009900"/>
                </a:solidFill>
                <a:latin typeface="Meiryo UI" panose="020B0604030504040204" pitchFamily="50" charset="-128"/>
                <a:ea typeface="Meiryo UI" panose="020B0604030504040204" pitchFamily="50" charset="-128"/>
              </a:rPr>
              <a:t>① 地球温暖化の仕組み</a:t>
            </a:r>
          </a:p>
        </p:txBody>
      </p:sp>
      <p:sp>
        <p:nvSpPr>
          <p:cNvPr id="2" name="テキスト ボックス 1"/>
          <p:cNvSpPr txBox="1"/>
          <p:nvPr/>
        </p:nvSpPr>
        <p:spPr>
          <a:xfrm>
            <a:off x="1127760" y="1424337"/>
            <a:ext cx="2626040" cy="369332"/>
          </a:xfrm>
          <a:prstGeom prst="rect">
            <a:avLst/>
          </a:prstGeom>
          <a:solidFill>
            <a:srgbClr val="0070C0"/>
          </a:solidFill>
        </p:spPr>
        <p:txBody>
          <a:bodyPr wrap="none" rtlCol="0">
            <a:spAutoFit/>
          </a:bodyPr>
          <a:lstStyle/>
          <a:p>
            <a:pPr algn="ctr"/>
            <a:r>
              <a:rPr kumimoji="1" lang="ja-JP" altLang="en-US" dirty="0">
                <a:solidFill>
                  <a:schemeClr val="bg1"/>
                </a:solidFill>
                <a:latin typeface="Meiryo UI" panose="020B0604030504040204" pitchFamily="50" charset="-128"/>
                <a:ea typeface="Meiryo UI" panose="020B0604030504040204" pitchFamily="50" charset="-128"/>
              </a:rPr>
              <a:t>地球温暖化について知ろう</a:t>
            </a: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4411" y="7639869"/>
            <a:ext cx="4730852" cy="2340726"/>
          </a:xfrm>
          <a:prstGeom prst="rect">
            <a:avLst/>
          </a:prstGeom>
        </p:spPr>
      </p:pic>
      <p:sp>
        <p:nvSpPr>
          <p:cNvPr id="11" name="テキスト ボックス 10"/>
          <p:cNvSpPr txBox="1"/>
          <p:nvPr/>
        </p:nvSpPr>
        <p:spPr>
          <a:xfrm>
            <a:off x="551729" y="1906318"/>
            <a:ext cx="6367231" cy="898259"/>
          </a:xfrm>
          <a:prstGeom prst="rect">
            <a:avLst/>
          </a:prstGeom>
          <a:noFill/>
        </p:spPr>
        <p:txBody>
          <a:bodyPr wrap="square" rtlCol="0">
            <a:spAutoFit/>
          </a:bodyPr>
          <a:lstStyle/>
          <a:p>
            <a:pPr>
              <a:lnSpc>
                <a:spcPct val="150000"/>
              </a:lnSpc>
            </a:pPr>
            <a:r>
              <a:rPr kumimoji="1" lang="ja-JP" altLang="en-US" sz="1200"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日本の平均気温は、この１００年間で約１℃上がっています。</a:t>
            </a:r>
          </a:p>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日本だけでなく地球の気温は少しずつ上がっています。これは、地球温暖化といわれています。「何が原因なのか」「地球温暖化によってどのようなことが起こるのか」調べていきましょう。</a:t>
            </a:r>
          </a:p>
        </p:txBody>
      </p:sp>
      <p:sp>
        <p:nvSpPr>
          <p:cNvPr id="28" name="テキスト ボックス 27"/>
          <p:cNvSpPr txBox="1"/>
          <p:nvPr/>
        </p:nvSpPr>
        <p:spPr>
          <a:xfrm>
            <a:off x="1128843" y="1900762"/>
            <a:ext cx="613088"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へい きん</a:t>
            </a:r>
          </a:p>
        </p:txBody>
      </p:sp>
      <p:sp>
        <p:nvSpPr>
          <p:cNvPr id="36" name="テキスト ボックス 35"/>
          <p:cNvSpPr txBox="1"/>
          <p:nvPr/>
        </p:nvSpPr>
        <p:spPr>
          <a:xfrm>
            <a:off x="1291406" y="5183230"/>
            <a:ext cx="704783" cy="200055"/>
          </a:xfrm>
          <a:prstGeom prst="rect">
            <a:avLst/>
          </a:prstGeom>
          <a:noFill/>
        </p:spPr>
        <p:txBody>
          <a:bodyPr wrap="square" rtlCol="0">
            <a:spAutoFit/>
          </a:bodyPr>
          <a:lstStyle/>
          <a:p>
            <a:r>
              <a:rPr kumimoji="1" lang="ja-JP" altLang="en-US" sz="700" dirty="0">
                <a:solidFill>
                  <a:srgbClr val="009900"/>
                </a:solidFill>
                <a:latin typeface="Meiryo UI" panose="020B0604030504040204" pitchFamily="50" charset="-128"/>
                <a:ea typeface="Meiryo UI" panose="020B0604030504040204" pitchFamily="50" charset="-128"/>
              </a:rPr>
              <a:t>おん だん　 か</a:t>
            </a:r>
          </a:p>
        </p:txBody>
      </p:sp>
      <p:sp>
        <p:nvSpPr>
          <p:cNvPr id="37" name="テキスト ボックス 36"/>
          <p:cNvSpPr txBox="1"/>
          <p:nvPr/>
        </p:nvSpPr>
        <p:spPr>
          <a:xfrm>
            <a:off x="1665679" y="1385473"/>
            <a:ext cx="700833" cy="108000"/>
          </a:xfrm>
          <a:prstGeom prst="rect">
            <a:avLst/>
          </a:prstGeom>
          <a:solidFill>
            <a:srgbClr val="0070C0"/>
          </a:solidFill>
        </p:spPr>
        <p:txBody>
          <a:bodyPr wrap="none" tIns="0" bIns="0" rtlCol="0" anchor="b" anchorCtr="0">
            <a:noAutofit/>
          </a:bodyPr>
          <a:lstStyle/>
          <a:p>
            <a:pPr>
              <a:lnSpc>
                <a:spcPts val="400"/>
              </a:lnSpc>
            </a:pPr>
            <a:r>
              <a:rPr kumimoji="1" lang="ja-JP" altLang="en-US" sz="700" dirty="0">
                <a:solidFill>
                  <a:schemeClr val="bg1"/>
                </a:solidFill>
                <a:latin typeface="Meiryo UI" panose="020B0604030504040204" pitchFamily="50" charset="-128"/>
                <a:ea typeface="Meiryo UI" panose="020B0604030504040204" pitchFamily="50" charset="-128"/>
              </a:rPr>
              <a:t>おん　 だん 　か</a:t>
            </a:r>
          </a:p>
        </p:txBody>
      </p:sp>
      <p:pic>
        <p:nvPicPr>
          <p:cNvPr id="38" name="図 37"/>
          <p:cNvPicPr>
            <a:picLocks noChangeAspect="1"/>
          </p:cNvPicPr>
          <p:nvPr/>
        </p:nvPicPr>
        <p:blipFill>
          <a:blip r:embed="rId4"/>
          <a:stretch>
            <a:fillRect/>
          </a:stretch>
        </p:blipFill>
        <p:spPr>
          <a:xfrm>
            <a:off x="366432" y="10033700"/>
            <a:ext cx="371888" cy="341406"/>
          </a:xfrm>
          <a:prstGeom prst="rect">
            <a:avLst/>
          </a:prstGeom>
        </p:spPr>
      </p:pic>
      <p:pic>
        <p:nvPicPr>
          <p:cNvPr id="39" name="図 38"/>
          <p:cNvPicPr>
            <a:picLocks noChangeAspect="1"/>
          </p:cNvPicPr>
          <p:nvPr/>
        </p:nvPicPr>
        <p:blipFill>
          <a:blip r:embed="rId5"/>
          <a:stretch>
            <a:fillRect/>
          </a:stretch>
        </p:blipFill>
        <p:spPr>
          <a:xfrm>
            <a:off x="761433" y="591940"/>
            <a:ext cx="457341" cy="444052"/>
          </a:xfrm>
          <a:prstGeom prst="rect">
            <a:avLst/>
          </a:prstGeom>
        </p:spPr>
      </p:pic>
      <p:sp>
        <p:nvSpPr>
          <p:cNvPr id="18" name="テキスト ボックス 17"/>
          <p:cNvSpPr txBox="1"/>
          <p:nvPr/>
        </p:nvSpPr>
        <p:spPr>
          <a:xfrm>
            <a:off x="1286502" y="615812"/>
            <a:ext cx="3238387" cy="461665"/>
          </a:xfrm>
          <a:prstGeom prst="rect">
            <a:avLst/>
          </a:prstGeom>
          <a:noFill/>
        </p:spPr>
        <p:txBody>
          <a:bodyPr wrap="none" rtlCol="0">
            <a:spAutoFit/>
          </a:bodyPr>
          <a:lstStyle/>
          <a:p>
            <a:r>
              <a:rPr kumimoji="1" lang="ja-JP" altLang="en-US" sz="2400" b="1" dirty="0">
                <a:solidFill>
                  <a:schemeClr val="accent5">
                    <a:lumMod val="75000"/>
                  </a:schemeClr>
                </a:solidFill>
                <a:latin typeface="Meiryo UI" panose="020B0604030504040204" pitchFamily="50" charset="-128"/>
                <a:ea typeface="Meiryo UI" panose="020B0604030504040204" pitchFamily="50" charset="-128"/>
              </a:rPr>
              <a:t>地球温暖化とエネルギー</a:t>
            </a:r>
          </a:p>
        </p:txBody>
      </p:sp>
      <p:sp>
        <p:nvSpPr>
          <p:cNvPr id="25" name="テキスト ボックス 24"/>
          <p:cNvSpPr txBox="1"/>
          <p:nvPr/>
        </p:nvSpPr>
        <p:spPr>
          <a:xfrm>
            <a:off x="540000" y="5697835"/>
            <a:ext cx="6479675" cy="1729256"/>
          </a:xfrm>
          <a:prstGeom prst="rect">
            <a:avLst/>
          </a:prstGeom>
          <a:noFill/>
        </p:spPr>
        <p:txBody>
          <a:bodyPr wrap="square" rtlCol="0">
            <a:spAutoFit/>
          </a:bodyPr>
          <a:lstStyle/>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地球の大気には二酸化炭素などの「温室効果ガス」と呼ばれる気体がわずかにふくまれています。</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「温室効果ガス」は、赤外線（熱）を吸収し温度を保つ「温室効果」という働きをもっています。</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この働きにより、太陽からの光で暖められた地球の表面から地球の外に向かう熱の一部が、大気にちく積され、地球の表面付近の大気を暖めるため、地球は適度な温度となっています。</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しかし、大気中の「温室効果ガス」が多くなると温室効果が強まり、温室の中のようにたくさん熱をこもらせて、地球の温度を必要以上に上げてしまいます。これを地球温暖化といいます。</a:t>
            </a:r>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31" name="テキスト ボックス 30"/>
          <p:cNvSpPr txBox="1"/>
          <p:nvPr/>
        </p:nvSpPr>
        <p:spPr>
          <a:xfrm>
            <a:off x="3294139" y="5695402"/>
            <a:ext cx="503478"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こう　 </a:t>
            </a:r>
            <a:r>
              <a:rPr kumimoji="1" lang="ja-JP" altLang="en-US" sz="600" dirty="0" err="1">
                <a:latin typeface="UD デジタル 教科書体 NK-R" panose="02020400000000000000" pitchFamily="18" charset="-128"/>
                <a:ea typeface="UD デジタル 教科書体 NK-R" panose="02020400000000000000" pitchFamily="18" charset="-128"/>
              </a:rPr>
              <a:t>か</a:t>
            </a:r>
            <a:endParaRPr kumimoji="1" lang="en-US" altLang="ja-JP" sz="600" dirty="0">
              <a:latin typeface="UD デジタル 教科書体 NK-R" panose="02020400000000000000" pitchFamily="18" charset="-128"/>
              <a:ea typeface="UD デジタル 教科書体 NK-R" panose="02020400000000000000" pitchFamily="18" charset="-128"/>
            </a:endParaRPr>
          </a:p>
        </p:txBody>
      </p:sp>
      <p:sp>
        <p:nvSpPr>
          <p:cNvPr id="35" name="テキスト ボックス 34"/>
          <p:cNvSpPr txBox="1"/>
          <p:nvPr/>
        </p:nvSpPr>
        <p:spPr>
          <a:xfrm>
            <a:off x="2140309" y="6789062"/>
            <a:ext cx="2624701"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こう　 か　　　　　　　　　　　　　　　　　　　　　　　　　　　　　　　　　　　　　　　　こう　 か　　　　　　　　　　　　　　</a:t>
            </a:r>
            <a:endParaRPr kumimoji="1" lang="en-US" altLang="ja-JP" sz="600" dirty="0">
              <a:latin typeface="UD デジタル 教科書体 NK-R" panose="02020400000000000000" pitchFamily="18" charset="-128"/>
              <a:ea typeface="UD デジタル 教科書体 NK-R" panose="02020400000000000000" pitchFamily="18" charset="-128"/>
            </a:endParaRPr>
          </a:p>
        </p:txBody>
      </p:sp>
      <p:sp>
        <p:nvSpPr>
          <p:cNvPr id="41" name="テキスト ボックス 40"/>
          <p:cNvSpPr txBox="1"/>
          <p:nvPr/>
        </p:nvSpPr>
        <p:spPr>
          <a:xfrm>
            <a:off x="3008900" y="6512275"/>
            <a:ext cx="1980068"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 あたた　　　　　　　　　　　　　　　　　　　　　　　　　　　　てき　ど </a:t>
            </a:r>
            <a:endParaRPr kumimoji="1" lang="en-US" altLang="ja-JP" sz="600" dirty="0">
              <a:latin typeface="UD デジタル 教科書体 NK-R" panose="02020400000000000000" pitchFamily="18" charset="-128"/>
              <a:ea typeface="UD デジタル 教科書体 NK-R" panose="02020400000000000000" pitchFamily="18" charset="-128"/>
            </a:endParaRPr>
          </a:p>
        </p:txBody>
      </p:sp>
      <p:sp>
        <p:nvSpPr>
          <p:cNvPr id="42" name="テキスト ボックス 41"/>
          <p:cNvSpPr txBox="1"/>
          <p:nvPr/>
        </p:nvSpPr>
        <p:spPr>
          <a:xfrm>
            <a:off x="2659179" y="6238310"/>
            <a:ext cx="532303"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あ</a:t>
            </a:r>
            <a:r>
              <a:rPr kumimoji="1" lang="ja-JP" altLang="en-US" sz="600">
                <a:latin typeface="UD デジタル 教科書体 NK-R" panose="02020400000000000000" pitchFamily="18" charset="-128"/>
                <a:ea typeface="UD デジタル 教科書体 NK-R" panose="02020400000000000000" pitchFamily="18" charset="-128"/>
              </a:rPr>
              <a:t>たた　 　　　　　　　　　　　　　　　　　　　　　　 　　</a:t>
            </a:r>
            <a:endParaRPr kumimoji="1" lang="en-US" altLang="ja-JP" sz="600" dirty="0">
              <a:latin typeface="UD デジタル 教科書体 NK-R" panose="02020400000000000000" pitchFamily="18" charset="-128"/>
              <a:ea typeface="UD デジタル 教科書体 NK-R" panose="02020400000000000000" pitchFamily="18" charset="-128"/>
            </a:endParaRPr>
          </a:p>
        </p:txBody>
      </p:sp>
      <p:sp>
        <p:nvSpPr>
          <p:cNvPr id="43" name="テキスト ボックス 42"/>
          <p:cNvSpPr txBox="1"/>
          <p:nvPr/>
        </p:nvSpPr>
        <p:spPr>
          <a:xfrm>
            <a:off x="967437" y="5972984"/>
            <a:ext cx="1073030"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こう  </a:t>
            </a:r>
            <a:r>
              <a:rPr kumimoji="1" lang="ja-JP" altLang="en-US" sz="600" dirty="0" err="1">
                <a:latin typeface="UD デジタル 教科書体 NK-R" panose="02020400000000000000" pitchFamily="18" charset="-128"/>
                <a:ea typeface="UD デジタル 教科書体 NK-R" panose="02020400000000000000" pitchFamily="18" charset="-128"/>
              </a:rPr>
              <a:t>か</a:t>
            </a:r>
            <a:endParaRPr kumimoji="1" lang="en-US" altLang="ja-JP" sz="600" dirty="0">
              <a:latin typeface="UD デジタル 教科書体 NK-R" panose="02020400000000000000" pitchFamily="18" charset="-128"/>
              <a:ea typeface="UD デジタル 教科書体 NK-R" panose="02020400000000000000" pitchFamily="18" charset="-128"/>
            </a:endParaRPr>
          </a:p>
        </p:txBody>
      </p:sp>
      <p:sp>
        <p:nvSpPr>
          <p:cNvPr id="45" name="テキスト ボックス 44"/>
          <p:cNvSpPr txBox="1"/>
          <p:nvPr/>
        </p:nvSpPr>
        <p:spPr>
          <a:xfrm>
            <a:off x="4765010" y="7065536"/>
            <a:ext cx="1060715"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おん だん か　</a:t>
            </a:r>
            <a:endParaRPr kumimoji="1" lang="en-US" altLang="ja-JP" sz="600" dirty="0">
              <a:latin typeface="UD デジタル 教科書体 NK-R" panose="02020400000000000000" pitchFamily="18" charset="-128"/>
              <a:ea typeface="UD デジタル 教科書体 NK-R" panose="02020400000000000000" pitchFamily="18" charset="-128"/>
            </a:endParaRPr>
          </a:p>
        </p:txBody>
      </p:sp>
      <p:grpSp>
        <p:nvGrpSpPr>
          <p:cNvPr id="21" name="グループ化 20"/>
          <p:cNvGrpSpPr/>
          <p:nvPr/>
        </p:nvGrpSpPr>
        <p:grpSpPr>
          <a:xfrm>
            <a:off x="588053" y="1304900"/>
            <a:ext cx="540000" cy="540000"/>
            <a:chOff x="-112185" y="942441"/>
            <a:chExt cx="540000" cy="540000"/>
          </a:xfrm>
        </p:grpSpPr>
        <p:sp>
          <p:nvSpPr>
            <p:cNvPr id="46" name="円/楕円 45"/>
            <p:cNvSpPr>
              <a:spLocks noChangeAspect="1"/>
            </p:cNvSpPr>
            <p:nvPr/>
          </p:nvSpPr>
          <p:spPr>
            <a:xfrm>
              <a:off x="-112185" y="942441"/>
              <a:ext cx="540000" cy="540000"/>
            </a:xfrm>
            <a:prstGeom prst="ellipse">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47" name="円/楕円 46"/>
            <p:cNvSpPr>
              <a:spLocks noChangeAspect="1"/>
            </p:cNvSpPr>
            <p:nvPr/>
          </p:nvSpPr>
          <p:spPr>
            <a:xfrm>
              <a:off x="-76481" y="978145"/>
              <a:ext cx="468000" cy="468000"/>
            </a:xfrm>
            <a:prstGeom prst="ellipse">
              <a:avLst/>
            </a:prstGeom>
            <a:solidFill>
              <a:schemeClr val="accent1">
                <a:lumMod val="40000"/>
                <a:lumOff val="60000"/>
              </a:schemeClr>
            </a:solidFill>
            <a:ln>
              <a:solidFill>
                <a:schemeClr val="accent1">
                  <a:lumMod val="20000"/>
                  <a:lumOff val="8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48" name="テキスト ボックス 47"/>
            <p:cNvSpPr txBox="1">
              <a:spLocks noChangeAspect="1"/>
            </p:cNvSpPr>
            <p:nvPr/>
          </p:nvSpPr>
          <p:spPr>
            <a:xfrm>
              <a:off x="-62014" y="990592"/>
              <a:ext cx="441146" cy="400110"/>
            </a:xfrm>
            <a:prstGeom prst="rect">
              <a:avLst/>
            </a:prstGeom>
            <a:noFill/>
          </p:spPr>
          <p:txBody>
            <a:bodyPr wrap="none" rtlCol="0">
              <a:spAutoFit/>
            </a:bodyPr>
            <a:lstStyle/>
            <a:p>
              <a:r>
                <a:rPr lang="ja-JP" altLang="en-US" sz="2000" dirty="0">
                  <a:solidFill>
                    <a:schemeClr val="accent5">
                      <a:lumMod val="50000"/>
                    </a:schemeClr>
                  </a:solidFill>
                  <a:latin typeface="HG丸ｺﾞｼｯｸM-PRO" panose="020F0600000000000000" pitchFamily="50" charset="-128"/>
                  <a:ea typeface="HG丸ｺﾞｼｯｸM-PRO" panose="020F0600000000000000" pitchFamily="50" charset="-128"/>
                </a:rPr>
                <a:t>１</a:t>
              </a:r>
            </a:p>
          </p:txBody>
        </p:sp>
      </p:grpSp>
      <p:sp>
        <p:nvSpPr>
          <p:cNvPr id="49" name="テキスト ボックス 48"/>
          <p:cNvSpPr txBox="1"/>
          <p:nvPr/>
        </p:nvSpPr>
        <p:spPr>
          <a:xfrm>
            <a:off x="1730076" y="5699635"/>
            <a:ext cx="862840" cy="184666"/>
          </a:xfrm>
          <a:prstGeom prst="rect">
            <a:avLst/>
          </a:prstGeom>
          <a:noFill/>
        </p:spPr>
        <p:txBody>
          <a:bodyPr wrap="square" rtlCol="0">
            <a:spAutoFit/>
          </a:bodyPr>
          <a:lstStyle/>
          <a:p>
            <a:pPr algn="dist"/>
            <a:r>
              <a:rPr kumimoji="1" lang="ja-JP" altLang="en-US" sz="600" dirty="0">
                <a:latin typeface="UD デジタル 教科書体 NK-R" panose="02020400000000000000" pitchFamily="18" charset="-128"/>
                <a:ea typeface="UD デジタル 教科書体 NK-R" panose="02020400000000000000" pitchFamily="18" charset="-128"/>
              </a:rPr>
              <a:t>に さん か　たん </a:t>
            </a:r>
            <a:r>
              <a:rPr kumimoji="1" lang="ja-JP" altLang="en-US" sz="600" dirty="0" err="1">
                <a:latin typeface="UD デジタル 教科書体 NK-R" panose="02020400000000000000" pitchFamily="18" charset="-128"/>
                <a:ea typeface="UD デジタル 教科書体 NK-R" panose="02020400000000000000" pitchFamily="18" charset="-128"/>
              </a:rPr>
              <a:t>そ</a:t>
            </a:r>
            <a:endParaRPr kumimoji="1" lang="en-US" altLang="ja-JP" sz="600" dirty="0">
              <a:latin typeface="UD デジタル 教科書体 NK-R" panose="02020400000000000000" pitchFamily="18" charset="-128"/>
              <a:ea typeface="UD デジタル 教科書体 NK-R" panose="02020400000000000000" pitchFamily="18" charset="-128"/>
            </a:endParaRPr>
          </a:p>
        </p:txBody>
      </p:sp>
      <p:sp>
        <p:nvSpPr>
          <p:cNvPr id="50" name="テキスト ボックス 49"/>
          <p:cNvSpPr txBox="1"/>
          <p:nvPr/>
        </p:nvSpPr>
        <p:spPr>
          <a:xfrm>
            <a:off x="1996189" y="546940"/>
            <a:ext cx="907621" cy="200055"/>
          </a:xfrm>
          <a:prstGeom prst="rect">
            <a:avLst/>
          </a:prstGeom>
          <a:noFill/>
        </p:spPr>
        <p:txBody>
          <a:bodyPr wrap="none" rtlCol="0">
            <a:spAutoFit/>
          </a:bodyPr>
          <a:lstStyle/>
          <a:p>
            <a:r>
              <a:rPr kumimoji="1" lang="ja-JP" altLang="en-US" sz="700" dirty="0">
                <a:solidFill>
                  <a:schemeClr val="accent5">
                    <a:lumMod val="75000"/>
                  </a:schemeClr>
                </a:solidFill>
                <a:latin typeface="Meiryo UI" panose="020B0604030504040204" pitchFamily="50" charset="-128"/>
                <a:ea typeface="Meiryo UI" panose="020B0604030504040204" pitchFamily="50" charset="-128"/>
              </a:rPr>
              <a:t>おん　 　だん　　　か</a:t>
            </a:r>
          </a:p>
        </p:txBody>
      </p:sp>
      <p:sp>
        <p:nvSpPr>
          <p:cNvPr id="44" name="テキスト ボックス 43"/>
          <p:cNvSpPr txBox="1"/>
          <p:nvPr/>
        </p:nvSpPr>
        <p:spPr>
          <a:xfrm>
            <a:off x="4354657" y="5972984"/>
            <a:ext cx="636566"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こう  か　　　　　　　　　　　　　　　　</a:t>
            </a:r>
            <a:endParaRPr kumimoji="1" lang="en-US" altLang="ja-JP" sz="600" dirty="0">
              <a:latin typeface="UD デジタル 教科書体 NK-R" panose="02020400000000000000" pitchFamily="18" charset="-128"/>
              <a:ea typeface="UD デジタル 教科書体 NK-R" panose="02020400000000000000" pitchFamily="18" charset="-128"/>
            </a:endParaRPr>
          </a:p>
        </p:txBody>
      </p:sp>
      <p:sp>
        <p:nvSpPr>
          <p:cNvPr id="5" name="テキスト ボックス 4"/>
          <p:cNvSpPr txBox="1"/>
          <p:nvPr/>
        </p:nvSpPr>
        <p:spPr bwMode="white">
          <a:xfrm>
            <a:off x="3260304" y="7709800"/>
            <a:ext cx="1039067" cy="215444"/>
          </a:xfrm>
          <a:prstGeom prst="rect">
            <a:avLst/>
          </a:prstGeom>
          <a:solidFill>
            <a:schemeClr val="bg1"/>
          </a:solidFill>
          <a:ln>
            <a:solidFill>
              <a:schemeClr val="bg1"/>
            </a:solidFill>
          </a:ln>
        </p:spPr>
        <p:txBody>
          <a:bodyPr wrap="none" rtlCol="0">
            <a:spAutoFit/>
          </a:bodyPr>
          <a:lstStyle/>
          <a:p>
            <a:r>
              <a:rPr kumimoji="1" lang="ja-JP" altLang="en-US" sz="800" b="1" dirty="0">
                <a:solidFill>
                  <a:srgbClr val="ED7D31"/>
                </a:solidFill>
                <a:latin typeface="Meiryo UI" panose="020B0604030504040204" pitchFamily="50" charset="-128"/>
                <a:ea typeface="Meiryo UI" panose="020B0604030504040204" pitchFamily="50" charset="-128"/>
              </a:rPr>
              <a:t>地球の外に向かう熱</a:t>
            </a:r>
          </a:p>
        </p:txBody>
      </p:sp>
      <p:sp>
        <p:nvSpPr>
          <p:cNvPr id="52" name="テキスト ボックス 51"/>
          <p:cNvSpPr txBox="1"/>
          <p:nvPr/>
        </p:nvSpPr>
        <p:spPr>
          <a:xfrm>
            <a:off x="2506104" y="7925244"/>
            <a:ext cx="689611" cy="338554"/>
          </a:xfrm>
          <a:prstGeom prst="rect">
            <a:avLst/>
          </a:prstGeom>
          <a:noFill/>
        </p:spPr>
        <p:txBody>
          <a:bodyPr wrap="none" rtlCol="0">
            <a:spAutoFit/>
          </a:bodyPr>
          <a:lstStyle/>
          <a:p>
            <a:pPr algn="ctr"/>
            <a:r>
              <a:rPr kumimoji="1" lang="ja-JP" altLang="en-US" sz="800" b="1" dirty="0">
                <a:solidFill>
                  <a:srgbClr val="ED7D31"/>
                </a:solidFill>
                <a:latin typeface="Meiryo UI" panose="020B0604030504040204" pitchFamily="50" charset="-128"/>
                <a:ea typeface="Meiryo UI" panose="020B0604030504040204" pitchFamily="50" charset="-128"/>
              </a:rPr>
              <a:t>地球の表面</a:t>
            </a:r>
            <a:endParaRPr kumimoji="1" lang="en-US" altLang="ja-JP" sz="800" b="1" dirty="0">
              <a:solidFill>
                <a:srgbClr val="ED7D31"/>
              </a:solidFill>
              <a:latin typeface="Meiryo UI" panose="020B0604030504040204" pitchFamily="50" charset="-128"/>
              <a:ea typeface="Meiryo UI" panose="020B0604030504040204" pitchFamily="50" charset="-128"/>
            </a:endParaRPr>
          </a:p>
          <a:p>
            <a:pPr algn="ctr"/>
            <a:r>
              <a:rPr kumimoji="1" lang="ja-JP" altLang="en-US" sz="800" b="1" dirty="0">
                <a:solidFill>
                  <a:srgbClr val="ED7D31"/>
                </a:solidFill>
                <a:latin typeface="Meiryo UI" panose="020B0604030504040204" pitchFamily="50" charset="-128"/>
                <a:ea typeface="Meiryo UI" panose="020B0604030504040204" pitchFamily="50" charset="-128"/>
              </a:rPr>
              <a:t>にもどる熱</a:t>
            </a:r>
          </a:p>
        </p:txBody>
      </p:sp>
      <p:sp>
        <p:nvSpPr>
          <p:cNvPr id="53" name="テキスト ボックス 52"/>
          <p:cNvSpPr txBox="1"/>
          <p:nvPr/>
        </p:nvSpPr>
        <p:spPr>
          <a:xfrm>
            <a:off x="4316948" y="7925244"/>
            <a:ext cx="689611" cy="338554"/>
          </a:xfrm>
          <a:prstGeom prst="rect">
            <a:avLst/>
          </a:prstGeom>
          <a:noFill/>
        </p:spPr>
        <p:txBody>
          <a:bodyPr wrap="none" rtlCol="0">
            <a:spAutoFit/>
          </a:bodyPr>
          <a:lstStyle/>
          <a:p>
            <a:pPr algn="ctr"/>
            <a:r>
              <a:rPr kumimoji="1" lang="ja-JP" altLang="en-US" sz="800" b="1" dirty="0">
                <a:solidFill>
                  <a:srgbClr val="ED7D31"/>
                </a:solidFill>
                <a:latin typeface="Meiryo UI" panose="020B0604030504040204" pitchFamily="50" charset="-128"/>
                <a:ea typeface="Meiryo UI" panose="020B0604030504040204" pitchFamily="50" charset="-128"/>
              </a:rPr>
              <a:t>地球の表面</a:t>
            </a:r>
            <a:endParaRPr kumimoji="1" lang="en-US" altLang="ja-JP" sz="800" b="1" dirty="0">
              <a:solidFill>
                <a:srgbClr val="ED7D31"/>
              </a:solidFill>
              <a:latin typeface="Meiryo UI" panose="020B0604030504040204" pitchFamily="50" charset="-128"/>
              <a:ea typeface="Meiryo UI" panose="020B0604030504040204" pitchFamily="50" charset="-128"/>
            </a:endParaRPr>
          </a:p>
          <a:p>
            <a:pPr algn="ctr"/>
            <a:r>
              <a:rPr kumimoji="1" lang="ja-JP" altLang="en-US" sz="800" b="1" dirty="0">
                <a:solidFill>
                  <a:srgbClr val="ED7D31"/>
                </a:solidFill>
                <a:latin typeface="Meiryo UI" panose="020B0604030504040204" pitchFamily="50" charset="-128"/>
                <a:ea typeface="Meiryo UI" panose="020B0604030504040204" pitchFamily="50" charset="-128"/>
              </a:rPr>
              <a:t>にもどる熱</a:t>
            </a:r>
          </a:p>
        </p:txBody>
      </p:sp>
      <p:sp>
        <p:nvSpPr>
          <p:cNvPr id="55" name="テキスト ボックス 54">
            <a:extLst>
              <a:ext uri="{FF2B5EF4-FFF2-40B4-BE49-F238E27FC236}">
                <a16:creationId xmlns:a16="http://schemas.microsoft.com/office/drawing/2014/main" id="{B3E23DA9-AEEB-424D-84A0-629539D12029}"/>
              </a:ext>
            </a:extLst>
          </p:cNvPr>
          <p:cNvSpPr txBox="1"/>
          <p:nvPr/>
        </p:nvSpPr>
        <p:spPr>
          <a:xfrm>
            <a:off x="4921251" y="2178110"/>
            <a:ext cx="613088"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おん だん か</a:t>
            </a:r>
          </a:p>
        </p:txBody>
      </p:sp>
      <p:sp>
        <p:nvSpPr>
          <p:cNvPr id="60" name="テキスト ボックス 59">
            <a:extLst>
              <a:ext uri="{FF2B5EF4-FFF2-40B4-BE49-F238E27FC236}">
                <a16:creationId xmlns:a16="http://schemas.microsoft.com/office/drawing/2014/main" id="{023A0D15-ED9B-4543-B1C9-EA8D4F676F60}"/>
              </a:ext>
            </a:extLst>
          </p:cNvPr>
          <p:cNvSpPr txBox="1"/>
          <p:nvPr/>
        </p:nvSpPr>
        <p:spPr>
          <a:xfrm>
            <a:off x="2199560" y="2453432"/>
            <a:ext cx="613088"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おん だん か</a:t>
            </a:r>
          </a:p>
        </p:txBody>
      </p:sp>
      <p:sp>
        <p:nvSpPr>
          <p:cNvPr id="57" name="テキスト ボックス 56">
            <a:extLst>
              <a:ext uri="{FF2B5EF4-FFF2-40B4-BE49-F238E27FC236}">
                <a16:creationId xmlns:a16="http://schemas.microsoft.com/office/drawing/2014/main" id="{023A0D15-ED9B-4543-B1C9-EA8D4F676F60}"/>
              </a:ext>
            </a:extLst>
          </p:cNvPr>
          <p:cNvSpPr txBox="1"/>
          <p:nvPr/>
        </p:nvSpPr>
        <p:spPr>
          <a:xfrm>
            <a:off x="970750" y="2452938"/>
            <a:ext cx="613088"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げんいん</a:t>
            </a:r>
          </a:p>
        </p:txBody>
      </p:sp>
      <p:pic>
        <p:nvPicPr>
          <p:cNvPr id="76" name="図 75"/>
          <p:cNvPicPr/>
          <p:nvPr/>
        </p:nvPicPr>
        <p:blipFill>
          <a:blip r:embed="rId6">
            <a:extLst>
              <a:ext uri="{28A0092B-C50C-407E-A947-70E740481C1C}">
                <a14:useLocalDpi xmlns:a14="http://schemas.microsoft.com/office/drawing/2010/main"/>
              </a:ext>
            </a:extLst>
          </a:blip>
          <a:srcRect/>
          <a:stretch>
            <a:fillRect/>
          </a:stretch>
        </p:blipFill>
        <p:spPr bwMode="auto">
          <a:xfrm>
            <a:off x="4425915" y="3229423"/>
            <a:ext cx="580644" cy="834665"/>
          </a:xfrm>
          <a:prstGeom prst="rect">
            <a:avLst/>
          </a:prstGeom>
          <a:noFill/>
          <a:ln>
            <a:noFill/>
          </a:ln>
        </p:spPr>
      </p:pic>
      <p:pic>
        <p:nvPicPr>
          <p:cNvPr id="77" name="図 76"/>
          <p:cNvPicPr/>
          <p:nvPr/>
        </p:nvPicPr>
        <p:blipFill>
          <a:blip r:embed="rId7">
            <a:extLst>
              <a:ext uri="{28A0092B-C50C-407E-A947-70E740481C1C}">
                <a14:useLocalDpi xmlns:a14="http://schemas.microsoft.com/office/drawing/2010/main"/>
              </a:ext>
            </a:extLst>
          </a:blip>
          <a:srcRect/>
          <a:stretch>
            <a:fillRect/>
          </a:stretch>
        </p:blipFill>
        <p:spPr bwMode="auto">
          <a:xfrm>
            <a:off x="6038943" y="4248424"/>
            <a:ext cx="664210" cy="758825"/>
          </a:xfrm>
          <a:prstGeom prst="rect">
            <a:avLst/>
          </a:prstGeom>
          <a:noFill/>
          <a:ln>
            <a:noFill/>
          </a:ln>
        </p:spPr>
      </p:pic>
      <p:sp>
        <p:nvSpPr>
          <p:cNvPr id="79" name="テキスト ボックス 78"/>
          <p:cNvSpPr txBox="1"/>
          <p:nvPr/>
        </p:nvSpPr>
        <p:spPr>
          <a:xfrm>
            <a:off x="4515090" y="4394711"/>
            <a:ext cx="1314210" cy="584775"/>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気温はなぜ上がってきて</a:t>
            </a:r>
            <a:r>
              <a:rPr kumimoji="1" lang="en-US" altLang="ja-JP" sz="900" dirty="0">
                <a:latin typeface="Meiryo UI" panose="020B0604030504040204" pitchFamily="50" charset="-128"/>
                <a:ea typeface="Meiryo UI" panose="020B0604030504040204" pitchFamily="50" charset="-128"/>
              </a:rPr>
              <a:t/>
            </a:r>
            <a:br>
              <a:rPr kumimoji="1" lang="en-US" altLang="ja-JP" sz="900" dirty="0">
                <a:latin typeface="Meiryo UI" panose="020B0604030504040204" pitchFamily="50" charset="-128"/>
                <a:ea typeface="Meiryo UI" panose="020B0604030504040204" pitchFamily="50" charset="-128"/>
              </a:rPr>
            </a:br>
            <a:r>
              <a:rPr kumimoji="1" lang="ja-JP" altLang="en-US" sz="900" dirty="0">
                <a:latin typeface="Meiryo UI" panose="020B0604030504040204" pitchFamily="50" charset="-128"/>
                <a:ea typeface="Meiryo UI" panose="020B0604030504040204" pitchFamily="50" charset="-128"/>
              </a:rPr>
              <a:t>いるんだろう？</a:t>
            </a:r>
            <a:endParaRPr kumimoji="1" lang="en-US" altLang="ja-JP" sz="900" dirty="0">
              <a:latin typeface="Meiryo UI" panose="020B0604030504040204" pitchFamily="50" charset="-128"/>
              <a:ea typeface="Meiryo UI" panose="020B0604030504040204" pitchFamily="50" charset="-128"/>
            </a:endParaRPr>
          </a:p>
          <a:p>
            <a:pPr>
              <a:spcBef>
                <a:spcPts val="600"/>
              </a:spcBef>
            </a:pPr>
            <a:r>
              <a:rPr kumimoji="1" lang="ja-JP" altLang="en-US" sz="900" dirty="0">
                <a:latin typeface="Meiryo UI" panose="020B0604030504040204" pitchFamily="50" charset="-128"/>
                <a:ea typeface="Meiryo UI" panose="020B0604030504040204" pitchFamily="50" charset="-128"/>
              </a:rPr>
              <a:t>何が原因なのだろう？</a:t>
            </a:r>
          </a:p>
        </p:txBody>
      </p:sp>
      <p:sp>
        <p:nvSpPr>
          <p:cNvPr id="4" name="正方形/長方形 3"/>
          <p:cNvSpPr/>
          <p:nvPr/>
        </p:nvSpPr>
        <p:spPr>
          <a:xfrm>
            <a:off x="5349533" y="3263287"/>
            <a:ext cx="1280418" cy="784830"/>
          </a:xfrm>
          <a:prstGeom prst="rect">
            <a:avLst/>
          </a:prstGeom>
        </p:spPr>
        <p:txBody>
          <a:bodyPr wrap="square">
            <a:spAutoFit/>
          </a:bodyPr>
          <a:lstStyle/>
          <a:p>
            <a:pPr algn="dist"/>
            <a:r>
              <a:rPr kumimoji="1" lang="ja-JP" altLang="en-US" sz="900" dirty="0">
                <a:latin typeface="Meiryo UI" panose="020B0604030504040204" pitchFamily="50" charset="-128"/>
                <a:ea typeface="Meiryo UI" panose="020B0604030504040204" pitchFamily="50" charset="-128"/>
              </a:rPr>
              <a:t>グラフを見ると、気温は</a:t>
            </a:r>
            <a:endParaRPr kumimoji="1" lang="en-US" altLang="ja-JP" sz="900" dirty="0">
              <a:latin typeface="Meiryo UI" panose="020B0604030504040204" pitchFamily="50" charset="-128"/>
              <a:ea typeface="Meiryo UI" panose="020B0604030504040204" pitchFamily="50" charset="-128"/>
            </a:endParaRPr>
          </a:p>
          <a:p>
            <a:pPr algn="dist"/>
            <a:r>
              <a:rPr kumimoji="1" lang="ja-JP" altLang="en-US" sz="900" dirty="0">
                <a:latin typeface="Meiryo UI" panose="020B0604030504040204" pitchFamily="50" charset="-128"/>
                <a:ea typeface="Meiryo UI" panose="020B0604030504040204" pitchFamily="50" charset="-128"/>
              </a:rPr>
              <a:t>上がったり、下がったり</a:t>
            </a:r>
            <a:endParaRPr kumimoji="1" lang="en-US" altLang="ja-JP" sz="900" dirty="0">
              <a:latin typeface="Meiryo UI" panose="020B0604030504040204" pitchFamily="50" charset="-128"/>
              <a:ea typeface="Meiryo UI" panose="020B0604030504040204" pitchFamily="50" charset="-128"/>
            </a:endParaRPr>
          </a:p>
          <a:p>
            <a:pPr algn="dist"/>
            <a:r>
              <a:rPr kumimoji="1" lang="ja-JP" altLang="en-US" sz="900" dirty="0">
                <a:latin typeface="Meiryo UI" panose="020B0604030504040204" pitchFamily="50" charset="-128"/>
                <a:ea typeface="Meiryo UI" panose="020B0604030504040204" pitchFamily="50" charset="-128"/>
              </a:rPr>
              <a:t>しているけど、全体的に</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少しずつ気温は上がってきているね。</a:t>
            </a:r>
          </a:p>
        </p:txBody>
      </p:sp>
      <p:grpSp>
        <p:nvGrpSpPr>
          <p:cNvPr id="12" name="グループ化 11">
            <a:extLst>
              <a:ext uri="{FF2B5EF4-FFF2-40B4-BE49-F238E27FC236}">
                <a16:creationId xmlns:a16="http://schemas.microsoft.com/office/drawing/2014/main" id="{466F558F-ED79-4C3E-8639-95075685848E}"/>
              </a:ext>
            </a:extLst>
          </p:cNvPr>
          <p:cNvGrpSpPr/>
          <p:nvPr/>
        </p:nvGrpSpPr>
        <p:grpSpPr>
          <a:xfrm>
            <a:off x="838276" y="2843589"/>
            <a:ext cx="3349722" cy="2322615"/>
            <a:chOff x="838276" y="2843589"/>
            <a:chExt cx="3349722" cy="2322615"/>
          </a:xfrm>
        </p:grpSpPr>
        <p:sp>
          <p:nvSpPr>
            <p:cNvPr id="101" name="テキスト ボックス 100"/>
            <p:cNvSpPr txBox="1"/>
            <p:nvPr/>
          </p:nvSpPr>
          <p:spPr>
            <a:xfrm>
              <a:off x="3111201" y="4966149"/>
              <a:ext cx="1066318" cy="200055"/>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rPr>
                <a:t>（滋賀県彦根市の例）</a:t>
              </a:r>
            </a:p>
          </p:txBody>
        </p:sp>
        <p:pic>
          <p:nvPicPr>
            <p:cNvPr id="6" name="図 5" descr="グラフ, ヒストグラム&#10;&#10;自動的に生成された説明">
              <a:extLst>
                <a:ext uri="{FF2B5EF4-FFF2-40B4-BE49-F238E27FC236}">
                  <a16:creationId xmlns:a16="http://schemas.microsoft.com/office/drawing/2014/main" id="{EC9EAA05-B08B-480B-9549-942B3A9EDC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276" y="2930636"/>
              <a:ext cx="3349722" cy="2097558"/>
            </a:xfrm>
            <a:prstGeom prst="rect">
              <a:avLst/>
            </a:prstGeom>
          </p:spPr>
        </p:pic>
        <p:sp>
          <p:nvSpPr>
            <p:cNvPr id="7" name="テキスト ボックス 6"/>
            <p:cNvSpPr txBox="1"/>
            <p:nvPr/>
          </p:nvSpPr>
          <p:spPr bwMode="white">
            <a:xfrm>
              <a:off x="1854309" y="2843589"/>
              <a:ext cx="1439830" cy="215444"/>
            </a:xfrm>
            <a:prstGeom prst="rect">
              <a:avLst/>
            </a:prstGeom>
            <a:solidFill>
              <a:schemeClr val="bg1"/>
            </a:solid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平均気温の変化</a:t>
              </a:r>
            </a:p>
          </p:txBody>
        </p:sp>
      </p:grpSp>
      <p:sp>
        <p:nvSpPr>
          <p:cNvPr id="3" name="テキスト ボックス 2">
            <a:extLst>
              <a:ext uri="{FF2B5EF4-FFF2-40B4-BE49-F238E27FC236}">
                <a16:creationId xmlns:a16="http://schemas.microsoft.com/office/drawing/2014/main" id="{545BC888-6E5B-4006-B7EE-F2CB001FBA0D}"/>
              </a:ext>
            </a:extLst>
          </p:cNvPr>
          <p:cNvSpPr txBox="1"/>
          <p:nvPr/>
        </p:nvSpPr>
        <p:spPr>
          <a:xfrm>
            <a:off x="4717208" y="4657661"/>
            <a:ext cx="418704" cy="185999"/>
          </a:xfrm>
          <a:prstGeom prst="rect">
            <a:avLst/>
          </a:prstGeom>
          <a:noFill/>
        </p:spPr>
        <p:txBody>
          <a:bodyPr wrap="none" tIns="72000" bIns="36000" rtlCol="0" anchor="b" anchorCtr="0">
            <a:spAutoFit/>
          </a:bodyPr>
          <a:lstStyle/>
          <a:p>
            <a:r>
              <a:rPr kumimoji="1" lang="ja-JP" altLang="en-US" sz="500">
                <a:latin typeface="Meiryo UI" panose="020B0604030504040204" pitchFamily="50" charset="-128"/>
                <a:ea typeface="Meiryo UI" panose="020B0604030504040204" pitchFamily="50" charset="-128"/>
              </a:rPr>
              <a:t>げん </a:t>
            </a:r>
            <a:r>
              <a:rPr kumimoji="1" lang="ja-JP" altLang="en-US" sz="500" dirty="0">
                <a:latin typeface="Meiryo UI" panose="020B0604030504040204" pitchFamily="50" charset="-128"/>
                <a:ea typeface="Meiryo UI" panose="020B0604030504040204" pitchFamily="50" charset="-128"/>
              </a:rPr>
              <a:t>いん</a:t>
            </a:r>
          </a:p>
        </p:txBody>
      </p:sp>
      <p:sp>
        <p:nvSpPr>
          <p:cNvPr id="51" name="テキスト ボックス 50">
            <a:extLst>
              <a:ext uri="{FF2B5EF4-FFF2-40B4-BE49-F238E27FC236}">
                <a16:creationId xmlns:a16="http://schemas.microsoft.com/office/drawing/2014/main" id="{86F0F12C-22AB-4477-A460-35CB5D65D1A3}"/>
              </a:ext>
            </a:extLst>
          </p:cNvPr>
          <p:cNvSpPr txBox="1"/>
          <p:nvPr/>
        </p:nvSpPr>
        <p:spPr>
          <a:xfrm>
            <a:off x="3638652" y="5972984"/>
            <a:ext cx="471914"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たも　　　　　　　　　　　　　　　　</a:t>
            </a:r>
            <a:endParaRPr kumimoji="1" lang="en-US" altLang="ja-JP" sz="6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42630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17221" y="1121373"/>
            <a:ext cx="6364604" cy="898259"/>
          </a:xfrm>
          <a:prstGeom prst="rect">
            <a:avLst/>
          </a:prstGeom>
          <a:noFill/>
        </p:spPr>
        <p:txBody>
          <a:bodyPr wrap="square" rtlCol="0">
            <a:spAutoFit/>
          </a:bodyPr>
          <a:lstStyle/>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氷河の融解や海面水位の上昇、こう水や干ばつが観測され始めています。このような地球温暖化によるここ数十年の気候変動は、世界中の自然やくらしにさまざまな影響をあたえています。</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こうした影響は、今後ますます大きくなっていくと予測されており、「気候危機」ともいわれています。</a:t>
            </a:r>
          </a:p>
        </p:txBody>
      </p:sp>
      <p:pic>
        <p:nvPicPr>
          <p:cNvPr id="59" name="図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422" y="8044902"/>
            <a:ext cx="1537060" cy="1284421"/>
          </a:xfrm>
          <a:prstGeom prst="rect">
            <a:avLst/>
          </a:prstGeom>
        </p:spPr>
      </p:pic>
      <p:sp>
        <p:nvSpPr>
          <p:cNvPr id="4" name="正方形/長方形 3"/>
          <p:cNvSpPr/>
          <p:nvPr/>
        </p:nvSpPr>
        <p:spPr bwMode="white">
          <a:xfrm>
            <a:off x="5629988" y="9151268"/>
            <a:ext cx="1098401" cy="178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角丸四角形 60"/>
          <p:cNvSpPr/>
          <p:nvPr/>
        </p:nvSpPr>
        <p:spPr>
          <a:xfrm>
            <a:off x="3702083" y="8170390"/>
            <a:ext cx="1536719" cy="980169"/>
          </a:xfrm>
          <a:prstGeom prst="roundRect">
            <a:avLst>
              <a:gd name="adj" fmla="val 1823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rotWithShape="1">
          <a:blip r:embed="rId4">
            <a:extLst>
              <a:ext uri="{28A0092B-C50C-407E-A947-70E740481C1C}">
                <a14:useLocalDpi xmlns:a14="http://schemas.microsoft.com/office/drawing/2010/main" val="0"/>
              </a:ext>
            </a:extLst>
          </a:blip>
          <a:srcRect t="-1" r="36828" b="15330"/>
          <a:stretch/>
        </p:blipFill>
        <p:spPr>
          <a:xfrm>
            <a:off x="622220" y="971498"/>
            <a:ext cx="2425780" cy="45719"/>
          </a:xfrm>
          <a:prstGeom prst="rect">
            <a:avLst/>
          </a:prstGeom>
        </p:spPr>
      </p:pic>
      <p:sp>
        <p:nvSpPr>
          <p:cNvPr id="21" name="テキスト ボックス 20"/>
          <p:cNvSpPr txBox="1"/>
          <p:nvPr/>
        </p:nvSpPr>
        <p:spPr>
          <a:xfrm>
            <a:off x="3632606" y="7385721"/>
            <a:ext cx="1928733" cy="261610"/>
          </a:xfrm>
          <a:prstGeom prst="rect">
            <a:avLst/>
          </a:prstGeom>
          <a:noFill/>
        </p:spPr>
        <p:txBody>
          <a:bodyPr wrap="none" rtlCol="0">
            <a:spAutoFit/>
          </a:bodyPr>
          <a:lstStyle/>
          <a:p>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●大雨の増加・台風の大型化</a:t>
            </a:r>
          </a:p>
        </p:txBody>
      </p:sp>
      <p:pic>
        <p:nvPicPr>
          <p:cNvPr id="25" name="図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1439" y="8267142"/>
            <a:ext cx="837645" cy="837645"/>
          </a:xfrm>
          <a:prstGeom prst="rect">
            <a:avLst/>
          </a:prstGeom>
        </p:spPr>
      </p:pic>
      <p:sp>
        <p:nvSpPr>
          <p:cNvPr id="49" name="角丸四角形 48"/>
          <p:cNvSpPr/>
          <p:nvPr/>
        </p:nvSpPr>
        <p:spPr>
          <a:xfrm>
            <a:off x="1121888" y="8462976"/>
            <a:ext cx="1380272" cy="494352"/>
          </a:xfrm>
          <a:prstGeom prst="roundRect">
            <a:avLst>
              <a:gd name="adj" fmla="val 3101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181440" y="8543288"/>
            <a:ext cx="1298107" cy="369332"/>
          </a:xfrm>
          <a:prstGeom prst="rect">
            <a:avLst/>
          </a:prstGeom>
          <a:noFill/>
        </p:spPr>
        <p:txBody>
          <a:bodyPr wrap="square" rtlCol="0">
            <a:spAutoFit/>
          </a:bodyPr>
          <a:lstStyle/>
          <a:p>
            <a:r>
              <a:rPr kumimoji="1" lang="ja-JP" altLang="en-US" sz="900" dirty="0">
                <a:solidFill>
                  <a:schemeClr val="accent2"/>
                </a:solidFill>
                <a:latin typeface="Meiryo UI" panose="020B0604030504040204" pitchFamily="50" charset="-128"/>
                <a:ea typeface="Meiryo UI" panose="020B0604030504040204" pitchFamily="50" charset="-128"/>
              </a:rPr>
              <a:t>近年、熱中症のリスクが高まってきています。</a:t>
            </a:r>
            <a:endParaRPr kumimoji="1" lang="en-US" altLang="ja-JP" sz="900" dirty="0">
              <a:solidFill>
                <a:schemeClr val="accent2"/>
              </a:solidFill>
              <a:latin typeface="Meiryo UI" panose="020B0604030504040204" pitchFamily="50" charset="-128"/>
              <a:ea typeface="Meiryo UI" panose="020B0604030504040204" pitchFamily="50" charset="-128"/>
            </a:endParaRPr>
          </a:p>
        </p:txBody>
      </p:sp>
      <p:sp>
        <p:nvSpPr>
          <p:cNvPr id="46" name="角丸四角形 45"/>
          <p:cNvSpPr/>
          <p:nvPr/>
        </p:nvSpPr>
        <p:spPr>
          <a:xfrm>
            <a:off x="780471" y="6892047"/>
            <a:ext cx="6102864" cy="3068996"/>
          </a:xfrm>
          <a:prstGeom prst="roundRect">
            <a:avLst>
              <a:gd name="adj" fmla="val 8147"/>
            </a:avLst>
          </a:prstGeom>
          <a:noFill/>
          <a:ln w="12700">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955115" y="7048905"/>
            <a:ext cx="3321743" cy="261610"/>
          </a:xfrm>
          <a:prstGeom prst="rect">
            <a:avLst/>
          </a:prstGeom>
          <a:noFill/>
        </p:spPr>
        <p:txBody>
          <a:bodyPr wrap="none" rtlCol="0">
            <a:spAutoFit/>
          </a:bodyPr>
          <a:lstStyle/>
          <a:p>
            <a:r>
              <a:rPr kumimoji="1" lang="ja-JP" altLang="en-US" sz="1100" dirty="0">
                <a:latin typeface="Meiryo UI" panose="020B0604030504040204" pitchFamily="50" charset="-128"/>
                <a:ea typeface="Meiryo UI" panose="020B0604030504040204" pitchFamily="50" charset="-128"/>
              </a:rPr>
              <a:t>日本でも地球温暖化によりさまざまな影響が出ています。</a:t>
            </a:r>
          </a:p>
        </p:txBody>
      </p:sp>
      <p:sp>
        <p:nvSpPr>
          <p:cNvPr id="48" name="テキスト ボックス 47"/>
          <p:cNvSpPr txBox="1"/>
          <p:nvPr/>
        </p:nvSpPr>
        <p:spPr>
          <a:xfrm>
            <a:off x="3745730" y="7574179"/>
            <a:ext cx="3007686" cy="543226"/>
          </a:xfrm>
          <a:prstGeom prst="rect">
            <a:avLst/>
          </a:prstGeom>
          <a:noFill/>
        </p:spPr>
        <p:txBody>
          <a:bodyPr wrap="square" rtlCol="0">
            <a:spAutoFit/>
          </a:bodyPr>
          <a:lstStyle/>
          <a:p>
            <a:pPr>
              <a:lnSpc>
                <a:spcPct val="150000"/>
              </a:lnSpc>
            </a:pPr>
            <a:r>
              <a:rPr kumimoji="1" lang="ja-JP" altLang="en-US" sz="1050" dirty="0">
                <a:latin typeface="Meiryo UI" panose="020B0604030504040204" pitchFamily="50" charset="-128"/>
                <a:ea typeface="Meiryo UI" panose="020B0604030504040204" pitchFamily="50" charset="-128"/>
              </a:rPr>
              <a:t>短時間強雨や大雨の増加にともない、土砂災害や</a:t>
            </a:r>
            <a:r>
              <a:rPr kumimoji="1" lang="en-US" altLang="ja-JP" sz="1050" dirty="0">
                <a:latin typeface="Meiryo UI" panose="020B0604030504040204" pitchFamily="50" charset="-128"/>
                <a:ea typeface="Meiryo UI" panose="020B0604030504040204" pitchFamily="50" charset="-128"/>
              </a:rPr>
              <a:t/>
            </a:r>
            <a:br>
              <a:rPr kumimoji="1" lang="en-US" altLang="ja-JP" sz="1050" dirty="0">
                <a:latin typeface="Meiryo UI" panose="020B0604030504040204" pitchFamily="50" charset="-128"/>
                <a:ea typeface="Meiryo UI" panose="020B0604030504040204" pitchFamily="50" charset="-128"/>
              </a:rPr>
            </a:br>
            <a:r>
              <a:rPr kumimoji="1" lang="ja-JP" altLang="en-US" sz="1050" dirty="0">
                <a:latin typeface="Meiryo UI" panose="020B0604030504040204" pitchFamily="50" charset="-128"/>
                <a:ea typeface="Meiryo UI" panose="020B0604030504040204" pitchFamily="50" charset="-128"/>
              </a:rPr>
              <a:t>水害の発生が増えています。</a:t>
            </a:r>
            <a:endParaRPr kumimoji="1" lang="en-US" altLang="ja-JP" sz="105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805871" y="7385721"/>
            <a:ext cx="2148345" cy="261610"/>
          </a:xfrm>
          <a:prstGeom prst="rect">
            <a:avLst/>
          </a:prstGeom>
          <a:noFill/>
        </p:spPr>
        <p:txBody>
          <a:bodyPr wrap="none" rtlCol="0">
            <a:spAutoFit/>
          </a:bodyPr>
          <a:lstStyle/>
          <a:p>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●真夏日・もう暑日の日数の増加</a:t>
            </a:r>
          </a:p>
        </p:txBody>
      </p:sp>
      <p:sp>
        <p:nvSpPr>
          <p:cNvPr id="38" name="テキスト ボックス 37"/>
          <p:cNvSpPr txBox="1"/>
          <p:nvPr/>
        </p:nvSpPr>
        <p:spPr>
          <a:xfrm>
            <a:off x="814317" y="7574179"/>
            <a:ext cx="2894946" cy="543226"/>
          </a:xfrm>
          <a:prstGeom prst="rect">
            <a:avLst/>
          </a:prstGeom>
          <a:noFill/>
        </p:spPr>
        <p:txBody>
          <a:bodyPr wrap="square" rtlCol="0">
            <a:spAutoFit/>
          </a:bodyPr>
          <a:lstStyle/>
          <a:p>
            <a:pPr>
              <a:lnSpc>
                <a:spcPct val="150000"/>
              </a:lnSpc>
            </a:pPr>
            <a:r>
              <a:rPr kumimoji="1" lang="ja-JP" altLang="en-US" sz="1050" dirty="0">
                <a:latin typeface="Meiryo UI" panose="020B0604030504040204" pitchFamily="50" charset="-128"/>
                <a:ea typeface="Meiryo UI" panose="020B0604030504040204" pitchFamily="50" charset="-128"/>
              </a:rPr>
              <a:t>１日の最高気温が</a:t>
            </a:r>
            <a:r>
              <a:rPr kumimoji="1" lang="en-US" altLang="ja-JP" sz="1050" dirty="0">
                <a:latin typeface="Meiryo UI" panose="020B0604030504040204" pitchFamily="50" charset="-128"/>
                <a:ea typeface="Meiryo UI" panose="020B0604030504040204" pitchFamily="50" charset="-128"/>
              </a:rPr>
              <a:t>30</a:t>
            </a:r>
            <a:r>
              <a:rPr kumimoji="1" lang="ja-JP" altLang="en-US" sz="1050" dirty="0">
                <a:latin typeface="Meiryo UI" panose="020B0604030504040204" pitchFamily="50" charset="-128"/>
                <a:ea typeface="Meiryo UI" panose="020B0604030504040204" pitchFamily="50" charset="-128"/>
              </a:rPr>
              <a:t>℃以上の「真夏日」や</a:t>
            </a:r>
            <a:r>
              <a:rPr kumimoji="1" lang="en-US" altLang="ja-JP" sz="1050" dirty="0">
                <a:latin typeface="Meiryo UI" panose="020B0604030504040204" pitchFamily="50" charset="-128"/>
                <a:ea typeface="Meiryo UI" panose="020B0604030504040204" pitchFamily="50" charset="-128"/>
              </a:rPr>
              <a:t/>
            </a:r>
            <a:br>
              <a:rPr kumimoji="1" lang="en-US" altLang="ja-JP" sz="1050" dirty="0">
                <a:latin typeface="Meiryo UI" panose="020B0604030504040204" pitchFamily="50" charset="-128"/>
                <a:ea typeface="Meiryo UI" panose="020B0604030504040204" pitchFamily="50" charset="-128"/>
              </a:rPr>
            </a:br>
            <a:r>
              <a:rPr kumimoji="1" lang="en-US" altLang="ja-JP" sz="1050" dirty="0">
                <a:latin typeface="Meiryo UI" panose="020B0604030504040204" pitchFamily="50" charset="-128"/>
                <a:ea typeface="Meiryo UI" panose="020B0604030504040204" pitchFamily="50" charset="-128"/>
              </a:rPr>
              <a:t>35</a:t>
            </a:r>
            <a:r>
              <a:rPr kumimoji="1" lang="ja-JP" altLang="en-US" sz="1050" dirty="0">
                <a:latin typeface="Meiryo UI" panose="020B0604030504040204" pitchFamily="50" charset="-128"/>
                <a:ea typeface="Meiryo UI" panose="020B0604030504040204" pitchFamily="50" charset="-128"/>
              </a:rPr>
              <a:t>℃以上の「もう暑日」の日数が増えています。</a:t>
            </a:r>
            <a:endParaRPr kumimoji="1" lang="en-US" altLang="ja-JP" sz="105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2611318" y="7788836"/>
            <a:ext cx="371059"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ふ　　</a:t>
            </a:r>
          </a:p>
        </p:txBody>
      </p:sp>
      <p:sp>
        <p:nvSpPr>
          <p:cNvPr id="62" name="テキスト ボックス 61"/>
          <p:cNvSpPr txBox="1"/>
          <p:nvPr/>
        </p:nvSpPr>
        <p:spPr>
          <a:xfrm>
            <a:off x="3729609" y="8187620"/>
            <a:ext cx="1555234" cy="894284"/>
          </a:xfrm>
          <a:prstGeom prst="rect">
            <a:avLst/>
          </a:prstGeom>
          <a:noFill/>
        </p:spPr>
        <p:txBody>
          <a:bodyPr wrap="none" rtlCol="0">
            <a:spAutoFit/>
          </a:bodyPr>
          <a:lstStyle/>
          <a:p>
            <a:pPr>
              <a:lnSpc>
                <a:spcPct val="150000"/>
              </a:lnSpc>
            </a:pPr>
            <a:r>
              <a:rPr kumimoji="1" lang="ja-JP" altLang="en-US" sz="900" dirty="0">
                <a:solidFill>
                  <a:schemeClr val="accent2"/>
                </a:solidFill>
                <a:latin typeface="Meiryo UI" panose="020B0604030504040204" pitchFamily="50" charset="-128"/>
                <a:ea typeface="Meiryo UI" panose="020B0604030504040204" pitchFamily="50" charset="-128"/>
              </a:rPr>
              <a:t>平成</a:t>
            </a:r>
            <a:r>
              <a:rPr kumimoji="1" lang="en-US" altLang="ja-JP" sz="900" dirty="0">
                <a:solidFill>
                  <a:schemeClr val="accent2"/>
                </a:solidFill>
                <a:latin typeface="Meiryo UI" panose="020B0604030504040204" pitchFamily="50" charset="-128"/>
                <a:ea typeface="Meiryo UI" panose="020B0604030504040204" pitchFamily="50" charset="-128"/>
              </a:rPr>
              <a:t>30</a:t>
            </a:r>
            <a:r>
              <a:rPr kumimoji="1" lang="ja-JP" altLang="en-US" sz="900" dirty="0">
                <a:solidFill>
                  <a:schemeClr val="accent2"/>
                </a:solidFill>
                <a:latin typeface="Meiryo UI" panose="020B0604030504040204" pitchFamily="50" charset="-128"/>
                <a:ea typeface="Meiryo UI" panose="020B0604030504040204" pitchFamily="50" charset="-128"/>
              </a:rPr>
              <a:t>年に発生した台風</a:t>
            </a:r>
            <a:endParaRPr kumimoji="1" lang="en-US" altLang="ja-JP" sz="900" dirty="0">
              <a:solidFill>
                <a:schemeClr val="accent2"/>
              </a:solidFill>
              <a:latin typeface="Meiryo UI" panose="020B0604030504040204" pitchFamily="50" charset="-128"/>
              <a:ea typeface="Meiryo UI" panose="020B0604030504040204" pitchFamily="50" charset="-128"/>
            </a:endParaRPr>
          </a:p>
          <a:p>
            <a:pPr>
              <a:lnSpc>
                <a:spcPct val="150000"/>
              </a:lnSpc>
            </a:pPr>
            <a:r>
              <a:rPr kumimoji="1" lang="ja-JP" altLang="en-US" sz="900" dirty="0">
                <a:solidFill>
                  <a:schemeClr val="accent2"/>
                </a:solidFill>
                <a:latin typeface="Meiryo UI" panose="020B0604030504040204" pitchFamily="50" charset="-128"/>
                <a:ea typeface="Meiryo UI" panose="020B0604030504040204" pitchFamily="50" charset="-128"/>
              </a:rPr>
              <a:t>第</a:t>
            </a:r>
            <a:r>
              <a:rPr kumimoji="1" lang="en-US" altLang="ja-JP" sz="900" dirty="0">
                <a:solidFill>
                  <a:schemeClr val="accent2"/>
                </a:solidFill>
                <a:latin typeface="Meiryo UI" panose="020B0604030504040204" pitchFamily="50" charset="-128"/>
                <a:ea typeface="Meiryo UI" panose="020B0604030504040204" pitchFamily="50" charset="-128"/>
              </a:rPr>
              <a:t>21</a:t>
            </a:r>
            <a:r>
              <a:rPr kumimoji="1" lang="ja-JP" altLang="en-US" sz="900" dirty="0">
                <a:solidFill>
                  <a:schemeClr val="accent2"/>
                </a:solidFill>
                <a:latin typeface="Meiryo UI" panose="020B0604030504040204" pitchFamily="50" charset="-128"/>
                <a:ea typeface="Meiryo UI" panose="020B0604030504040204" pitchFamily="50" charset="-128"/>
              </a:rPr>
              <a:t>号は非常に強い勢力</a:t>
            </a:r>
            <a:endParaRPr kumimoji="1" lang="en-US" altLang="ja-JP" sz="900" dirty="0">
              <a:solidFill>
                <a:schemeClr val="accent2"/>
              </a:solidFill>
              <a:latin typeface="Meiryo UI" panose="020B0604030504040204" pitchFamily="50" charset="-128"/>
              <a:ea typeface="Meiryo UI" panose="020B0604030504040204" pitchFamily="50" charset="-128"/>
            </a:endParaRPr>
          </a:p>
          <a:p>
            <a:pPr>
              <a:lnSpc>
                <a:spcPct val="150000"/>
              </a:lnSpc>
            </a:pPr>
            <a:r>
              <a:rPr kumimoji="1" lang="ja-JP" altLang="en-US" sz="900" dirty="0">
                <a:solidFill>
                  <a:schemeClr val="accent2"/>
                </a:solidFill>
                <a:latin typeface="Meiryo UI" panose="020B0604030504040204" pitchFamily="50" charset="-128"/>
                <a:ea typeface="Meiryo UI" panose="020B0604030504040204" pitchFamily="50" charset="-128"/>
              </a:rPr>
              <a:t>で上陸し、関西地方を中心</a:t>
            </a:r>
            <a:endParaRPr kumimoji="1" lang="en-US" altLang="ja-JP" sz="900" dirty="0">
              <a:solidFill>
                <a:schemeClr val="accent2"/>
              </a:solidFill>
              <a:latin typeface="Meiryo UI" panose="020B0604030504040204" pitchFamily="50" charset="-128"/>
              <a:ea typeface="Meiryo UI" panose="020B0604030504040204" pitchFamily="50" charset="-128"/>
            </a:endParaRPr>
          </a:p>
          <a:p>
            <a:pPr>
              <a:lnSpc>
                <a:spcPct val="150000"/>
              </a:lnSpc>
            </a:pPr>
            <a:r>
              <a:rPr kumimoji="1" lang="ja-JP" altLang="en-US" sz="900" dirty="0">
                <a:solidFill>
                  <a:schemeClr val="accent2"/>
                </a:solidFill>
                <a:latin typeface="Meiryo UI" panose="020B0604030504040204" pitchFamily="50" charset="-128"/>
                <a:ea typeface="Meiryo UI" panose="020B0604030504040204" pitchFamily="50" charset="-128"/>
              </a:rPr>
              <a:t>に大きなひ害をもたらしました。</a:t>
            </a:r>
            <a:endParaRPr kumimoji="1" lang="en-US" altLang="ja-JP" sz="900" dirty="0">
              <a:solidFill>
                <a:schemeClr val="accent2"/>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252001EE-DF9C-4D32-9BC4-A20F90E2BB34}"/>
              </a:ext>
            </a:extLst>
          </p:cNvPr>
          <p:cNvGrpSpPr/>
          <p:nvPr/>
        </p:nvGrpSpPr>
        <p:grpSpPr>
          <a:xfrm>
            <a:off x="604999" y="581428"/>
            <a:ext cx="2371162" cy="415708"/>
            <a:chOff x="604999" y="581428"/>
            <a:chExt cx="2371162" cy="415708"/>
          </a:xfrm>
        </p:grpSpPr>
        <p:sp>
          <p:nvSpPr>
            <p:cNvPr id="10" name="テキスト ボックス 9"/>
            <p:cNvSpPr txBox="1"/>
            <p:nvPr/>
          </p:nvSpPr>
          <p:spPr>
            <a:xfrm>
              <a:off x="604999" y="658582"/>
              <a:ext cx="2371162" cy="338554"/>
            </a:xfrm>
            <a:prstGeom prst="rect">
              <a:avLst/>
            </a:prstGeom>
            <a:noFill/>
          </p:spPr>
          <p:txBody>
            <a:bodyPr wrap="none" rtlCol="0">
              <a:spAutoFit/>
            </a:bodyPr>
            <a:lstStyle/>
            <a:p>
              <a:r>
                <a:rPr kumimoji="1" lang="ja-JP" altLang="en-US" sz="1600" dirty="0">
                  <a:solidFill>
                    <a:srgbClr val="009900"/>
                  </a:solidFill>
                  <a:latin typeface="Meiryo UI" panose="020B0604030504040204" pitchFamily="50" charset="-128"/>
                  <a:ea typeface="Meiryo UI" panose="020B0604030504040204" pitchFamily="50" charset="-128"/>
                </a:rPr>
                <a:t>② 地球温暖化による影響</a:t>
              </a:r>
            </a:p>
          </p:txBody>
        </p:sp>
        <p:sp>
          <p:nvSpPr>
            <p:cNvPr id="57" name="テキスト ボックス 56"/>
            <p:cNvSpPr txBox="1"/>
            <p:nvPr/>
          </p:nvSpPr>
          <p:spPr>
            <a:xfrm>
              <a:off x="1331692" y="581428"/>
              <a:ext cx="1640235" cy="200055"/>
            </a:xfrm>
            <a:prstGeom prst="rect">
              <a:avLst/>
            </a:prstGeom>
            <a:noFill/>
          </p:spPr>
          <p:txBody>
            <a:bodyPr wrap="square" rtlCol="0">
              <a:spAutoFit/>
            </a:bodyPr>
            <a:lstStyle/>
            <a:p>
              <a:r>
                <a:rPr kumimoji="1" lang="ja-JP" altLang="en-US" sz="700" dirty="0">
                  <a:solidFill>
                    <a:srgbClr val="009900"/>
                  </a:solidFill>
                  <a:latin typeface="Meiryo UI" panose="020B0604030504040204" pitchFamily="50" charset="-128"/>
                  <a:ea typeface="Meiryo UI" panose="020B0604030504040204" pitchFamily="50" charset="-128"/>
                </a:rPr>
                <a:t>おん  だん　か　　　　　　　　　 えい　きょう　　　　　　　　　　</a:t>
              </a:r>
            </a:p>
          </p:txBody>
        </p:sp>
      </p:grpSp>
      <p:sp>
        <p:nvSpPr>
          <p:cNvPr id="65" name="テキスト ボックス 64"/>
          <p:cNvSpPr txBox="1"/>
          <p:nvPr/>
        </p:nvSpPr>
        <p:spPr>
          <a:xfrm>
            <a:off x="4722075" y="8373494"/>
            <a:ext cx="425116" cy="169277"/>
          </a:xfrm>
          <a:prstGeom prst="rect">
            <a:avLst/>
          </a:prstGeom>
          <a:noFill/>
        </p:spPr>
        <p:txBody>
          <a:bodyPr wrap="none" rtlCol="0">
            <a:spAutoFit/>
          </a:bodyPr>
          <a:lstStyle/>
          <a:p>
            <a:r>
              <a:rPr kumimoji="1" lang="ja-JP" altLang="en-US" sz="500" dirty="0">
                <a:solidFill>
                  <a:srgbClr val="ED7D31"/>
                </a:solidFill>
                <a:latin typeface="Meiryo UI" panose="020B0604030504040204" pitchFamily="50" charset="-128"/>
                <a:ea typeface="Meiryo UI" panose="020B0604030504040204" pitchFamily="50" charset="-128"/>
              </a:rPr>
              <a:t>せい りょく</a:t>
            </a:r>
          </a:p>
        </p:txBody>
      </p:sp>
      <p:sp>
        <p:nvSpPr>
          <p:cNvPr id="67" name="テキスト ボックス 66"/>
          <p:cNvSpPr txBox="1"/>
          <p:nvPr/>
        </p:nvSpPr>
        <p:spPr>
          <a:xfrm>
            <a:off x="1493012" y="8478522"/>
            <a:ext cx="538930" cy="169277"/>
          </a:xfrm>
          <a:prstGeom prst="rect">
            <a:avLst/>
          </a:prstGeom>
          <a:noFill/>
        </p:spPr>
        <p:txBody>
          <a:bodyPr wrap="none" rtlCol="0">
            <a:spAutoFit/>
          </a:bodyPr>
          <a:lstStyle/>
          <a:p>
            <a:pPr algn="ctr"/>
            <a:r>
              <a:rPr kumimoji="1" lang="ja-JP" altLang="en-US" sz="500" dirty="0">
                <a:solidFill>
                  <a:srgbClr val="ED7D31"/>
                </a:solidFill>
                <a:latin typeface="Meiryo UI" panose="020B0604030504040204" pitchFamily="50" charset="-128"/>
                <a:ea typeface="Meiryo UI" panose="020B0604030504040204" pitchFamily="50" charset="-128"/>
              </a:rPr>
              <a:t>ねっちゅうしょう</a:t>
            </a:r>
          </a:p>
        </p:txBody>
      </p:sp>
      <p:sp>
        <p:nvSpPr>
          <p:cNvPr id="29" name="テキスト ボックス 28"/>
          <p:cNvSpPr txBox="1"/>
          <p:nvPr/>
        </p:nvSpPr>
        <p:spPr>
          <a:xfrm>
            <a:off x="876121" y="9290661"/>
            <a:ext cx="4047828" cy="577081"/>
          </a:xfrm>
          <a:prstGeom prst="rect">
            <a:avLst/>
          </a:prstGeom>
          <a:noFill/>
        </p:spPr>
        <p:txBody>
          <a:bodyPr wrap="square" rtlCol="0">
            <a:spAutoFit/>
          </a:bodyPr>
          <a:lstStyle/>
          <a:p>
            <a:pPr>
              <a:lnSpc>
                <a:spcPct val="150000"/>
              </a:lnSpc>
            </a:pPr>
            <a:r>
              <a:rPr kumimoji="1" lang="ja-JP" altLang="en-US" sz="1050" dirty="0">
                <a:solidFill>
                  <a:schemeClr val="accent5">
                    <a:lumMod val="75000"/>
                  </a:schemeClr>
                </a:solidFill>
                <a:latin typeface="Meiryo UI" panose="020B0604030504040204" pitchFamily="50" charset="-128"/>
                <a:ea typeface="Meiryo UI" panose="020B0604030504040204" pitchFamily="50" charset="-128"/>
              </a:rPr>
              <a:t>他にも・・・　●ブドウやリンゴの着色不良などの農作物の品質低下</a:t>
            </a:r>
            <a:endParaRPr kumimoji="1" lang="en-US" altLang="ja-JP" sz="1050" dirty="0">
              <a:solidFill>
                <a:schemeClr val="accent5">
                  <a:lumMod val="75000"/>
                </a:schemeClr>
              </a:solidFill>
              <a:latin typeface="Meiryo UI" panose="020B0604030504040204" pitchFamily="50" charset="-128"/>
              <a:ea typeface="Meiryo UI" panose="020B0604030504040204" pitchFamily="50" charset="-128"/>
            </a:endParaRPr>
          </a:p>
          <a:p>
            <a:pPr>
              <a:lnSpc>
                <a:spcPct val="150000"/>
              </a:lnSpc>
            </a:pPr>
            <a:r>
              <a:rPr kumimoji="1" lang="ja-JP" altLang="en-US" sz="1050" dirty="0">
                <a:solidFill>
                  <a:schemeClr val="accent5">
                    <a:lumMod val="75000"/>
                  </a:schemeClr>
                </a:solidFill>
                <a:latin typeface="Meiryo UI" panose="020B0604030504040204" pitchFamily="50" charset="-128"/>
                <a:ea typeface="Meiryo UI" panose="020B0604030504040204" pitchFamily="50" charset="-128"/>
              </a:rPr>
              <a:t>　　　　　　　●サンゴの白化　　などさまざまな影響が出ています。</a:t>
            </a:r>
            <a:endParaRPr kumimoji="1" lang="en-US" altLang="ja-JP" sz="1050" dirty="0">
              <a:solidFill>
                <a:schemeClr val="accent5">
                  <a:lumMod val="75000"/>
                </a:schemeClr>
              </a:solidFill>
              <a:latin typeface="Meiryo UI" panose="020B0604030504040204" pitchFamily="50" charset="-128"/>
              <a:ea typeface="Meiryo UI" panose="020B0604030504040204" pitchFamily="50" charset="-128"/>
            </a:endParaRPr>
          </a:p>
        </p:txBody>
      </p:sp>
      <p:pic>
        <p:nvPicPr>
          <p:cNvPr id="77" name="図 76"/>
          <p:cNvPicPr>
            <a:picLocks noChangeAspect="1"/>
          </p:cNvPicPr>
          <p:nvPr/>
        </p:nvPicPr>
        <p:blipFill>
          <a:blip r:embed="rId6"/>
          <a:stretch>
            <a:fillRect/>
          </a:stretch>
        </p:blipFill>
        <p:spPr>
          <a:xfrm>
            <a:off x="6821355" y="10034756"/>
            <a:ext cx="371888" cy="341406"/>
          </a:xfrm>
          <a:prstGeom prst="rect">
            <a:avLst/>
          </a:prstGeom>
        </p:spPr>
      </p:pic>
      <p:sp>
        <p:nvSpPr>
          <p:cNvPr id="60" name="テキスト ボックス 59"/>
          <p:cNvSpPr txBox="1"/>
          <p:nvPr/>
        </p:nvSpPr>
        <p:spPr>
          <a:xfrm>
            <a:off x="5223928" y="9120664"/>
            <a:ext cx="1628680" cy="469359"/>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　　　　　　　　　　台風</a:t>
            </a:r>
            <a:r>
              <a:rPr kumimoji="1" lang="en-US" altLang="ja-JP" sz="500" dirty="0">
                <a:latin typeface="Meiryo UI" panose="020B0604030504040204" pitchFamily="50" charset="-128"/>
                <a:ea typeface="Meiryo UI" panose="020B0604030504040204" pitchFamily="50" charset="-128"/>
              </a:rPr>
              <a:t>21</a:t>
            </a:r>
            <a:r>
              <a:rPr kumimoji="1" lang="ja-JP" altLang="en-US" sz="500" dirty="0">
                <a:latin typeface="Meiryo UI" panose="020B0604030504040204" pitchFamily="50" charset="-128"/>
                <a:ea typeface="Meiryo UI" panose="020B0604030504040204" pitchFamily="50" charset="-128"/>
              </a:rPr>
              <a:t>号による強風でたおれた電柱</a:t>
            </a:r>
            <a:endParaRPr kumimoji="1" lang="en-US" altLang="ja-JP" sz="500" dirty="0">
              <a:latin typeface="Meiryo UI" panose="020B0604030504040204" pitchFamily="50" charset="-128"/>
              <a:ea typeface="Meiryo UI" panose="020B0604030504040204" pitchFamily="50" charset="-128"/>
            </a:endParaRPr>
          </a:p>
          <a:p>
            <a:r>
              <a:rPr kumimoji="1" lang="ja-JP" altLang="en-US" sz="500" dirty="0">
                <a:latin typeface="Meiryo UI" panose="020B0604030504040204" pitchFamily="50" charset="-128"/>
                <a:ea typeface="Meiryo UI" panose="020B0604030504040204" pitchFamily="50" charset="-128"/>
              </a:rPr>
              <a:t>　　　　　　　　　　（</a:t>
            </a:r>
            <a:r>
              <a:rPr kumimoji="1" lang="en-US" altLang="ja-JP" sz="500" dirty="0">
                <a:latin typeface="Meiryo UI" panose="020B0604030504040204" pitchFamily="50" charset="-128"/>
                <a:ea typeface="Meiryo UI" panose="020B0604030504040204" pitchFamily="50" charset="-128"/>
              </a:rPr>
              <a:t>2018</a:t>
            </a:r>
            <a:r>
              <a:rPr kumimoji="1" lang="ja-JP" altLang="en-US" sz="500" dirty="0">
                <a:latin typeface="Meiryo UI" panose="020B0604030504040204" pitchFamily="50" charset="-128"/>
                <a:ea typeface="Meiryo UI" panose="020B0604030504040204" pitchFamily="50" charset="-128"/>
              </a:rPr>
              <a:t>年</a:t>
            </a:r>
            <a:r>
              <a:rPr kumimoji="1" lang="en-US" altLang="ja-JP" sz="500" dirty="0">
                <a:latin typeface="Meiryo UI" panose="020B0604030504040204" pitchFamily="50" charset="-128"/>
                <a:ea typeface="Meiryo UI" panose="020B0604030504040204" pitchFamily="50" charset="-128"/>
              </a:rPr>
              <a:t>9</a:t>
            </a:r>
            <a:r>
              <a:rPr kumimoji="1" lang="ja-JP" altLang="en-US" sz="500" dirty="0">
                <a:latin typeface="Meiryo UI" panose="020B0604030504040204" pitchFamily="50" charset="-128"/>
                <a:ea typeface="Meiryo UI" panose="020B0604030504040204" pitchFamily="50" charset="-128"/>
              </a:rPr>
              <a:t>月</a:t>
            </a:r>
            <a:r>
              <a:rPr kumimoji="1" lang="en-US" altLang="ja-JP" sz="500" dirty="0">
                <a:latin typeface="Meiryo UI" panose="020B0604030504040204" pitchFamily="50" charset="-128"/>
                <a:ea typeface="Meiryo UI" panose="020B0604030504040204" pitchFamily="50" charset="-128"/>
              </a:rPr>
              <a:t>5</a:t>
            </a:r>
            <a:r>
              <a:rPr kumimoji="1" lang="ja-JP" altLang="en-US" sz="500" dirty="0">
                <a:latin typeface="Meiryo UI" panose="020B0604030504040204" pitchFamily="50" charset="-128"/>
                <a:ea typeface="Meiryo UI" panose="020B0604030504040204" pitchFamily="50" charset="-128"/>
              </a:rPr>
              <a:t>日・大阪府泉南市）</a:t>
            </a:r>
            <a:endParaRPr kumimoji="1" lang="en-US" altLang="ja-JP" sz="500" dirty="0">
              <a:latin typeface="Meiryo UI" panose="020B0604030504040204" pitchFamily="50" charset="-128"/>
              <a:ea typeface="Meiryo UI" panose="020B0604030504040204" pitchFamily="50" charset="-128"/>
            </a:endParaRPr>
          </a:p>
          <a:p>
            <a:pPr>
              <a:spcBef>
                <a:spcPts val="300"/>
              </a:spcBef>
            </a:pPr>
            <a:r>
              <a:rPr kumimoji="1" lang="ja-JP" altLang="en-US" sz="600" dirty="0">
                <a:latin typeface="Meiryo UI" panose="020B0604030504040204" pitchFamily="50" charset="-128"/>
                <a:ea typeface="Meiryo UI" panose="020B0604030504040204" pitchFamily="50" charset="-128"/>
              </a:rPr>
              <a:t>写真出典：資源エネルギー庁</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「わたしたちのくらしとエネルギー」</a:t>
            </a:r>
            <a:r>
              <a:rPr kumimoji="1" lang="en-US" altLang="ja-JP" sz="600" dirty="0">
                <a:latin typeface="Meiryo UI" panose="020B0604030504040204" pitchFamily="50" charset="-128"/>
                <a:ea typeface="Meiryo UI" panose="020B0604030504040204" pitchFamily="50" charset="-128"/>
              </a:rPr>
              <a:t>p31</a:t>
            </a:r>
            <a:endParaRPr kumimoji="1" lang="ja-JP" altLang="en-US" sz="600" dirty="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470048" y="7314109"/>
            <a:ext cx="610831"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 ぞう　か</a:t>
            </a:r>
          </a:p>
        </p:txBody>
      </p:sp>
      <p:sp>
        <p:nvSpPr>
          <p:cNvPr id="75" name="テキスト ボックス 74"/>
          <p:cNvSpPr txBox="1"/>
          <p:nvPr/>
        </p:nvSpPr>
        <p:spPr>
          <a:xfrm>
            <a:off x="4932237" y="7545013"/>
            <a:ext cx="1774158"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ぞう か　　　　　　　　　　　　　 ど　しゃ さい がい　</a:t>
            </a:r>
          </a:p>
        </p:txBody>
      </p:sp>
      <p:sp>
        <p:nvSpPr>
          <p:cNvPr id="76" name="テキスト ボックス 75"/>
          <p:cNvSpPr txBox="1"/>
          <p:nvPr/>
        </p:nvSpPr>
        <p:spPr>
          <a:xfrm>
            <a:off x="4542519" y="7790530"/>
            <a:ext cx="247184"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ふ</a:t>
            </a:r>
          </a:p>
        </p:txBody>
      </p:sp>
      <p:sp>
        <p:nvSpPr>
          <p:cNvPr id="78" name="テキスト ボックス 77"/>
          <p:cNvSpPr txBox="1"/>
          <p:nvPr/>
        </p:nvSpPr>
        <p:spPr>
          <a:xfrm>
            <a:off x="4173966" y="7314109"/>
            <a:ext cx="610831"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 ぞう　か</a:t>
            </a:r>
          </a:p>
        </p:txBody>
      </p:sp>
      <p:sp>
        <p:nvSpPr>
          <p:cNvPr id="80" name="テキスト ボックス 79"/>
          <p:cNvSpPr txBox="1"/>
          <p:nvPr/>
        </p:nvSpPr>
        <p:spPr>
          <a:xfrm>
            <a:off x="3795030" y="9257103"/>
            <a:ext cx="452368" cy="184666"/>
          </a:xfrm>
          <a:prstGeom prst="rect">
            <a:avLst/>
          </a:prstGeom>
          <a:noFill/>
        </p:spPr>
        <p:txBody>
          <a:bodyPr wrap="none" rtlCol="0">
            <a:spAutoFit/>
          </a:bodyPr>
          <a:lstStyle/>
          <a:p>
            <a:pPr algn="ctr"/>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ひん しつ</a:t>
            </a:r>
          </a:p>
        </p:txBody>
      </p:sp>
      <p:sp>
        <p:nvSpPr>
          <p:cNvPr id="100" name="テキスト ボックス 99">
            <a:extLst>
              <a:ext uri="{FF2B5EF4-FFF2-40B4-BE49-F238E27FC236}">
                <a16:creationId xmlns:a16="http://schemas.microsoft.com/office/drawing/2014/main" id="{1319B41B-8E40-477E-90BD-A238FB8EF50C}"/>
              </a:ext>
            </a:extLst>
          </p:cNvPr>
          <p:cNvSpPr txBox="1"/>
          <p:nvPr/>
        </p:nvSpPr>
        <p:spPr>
          <a:xfrm>
            <a:off x="691150" y="1115283"/>
            <a:ext cx="6326869"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ひょう が　　　　　ゆうかい　　　　　　　　　　　　　　　　　　　　　　　　じょうしょう　　　　　　　　　　　　　　　かん 　　　　　　　　　　　 かん そく　　　　　　　　　　　　　　　　　　　　　　　　　　　　　　　　　　　　　　　　　　　　　　　　　　　　　　　　おんだん　か</a:t>
            </a:r>
          </a:p>
        </p:txBody>
      </p:sp>
      <p:sp>
        <p:nvSpPr>
          <p:cNvPr id="103" name="テキスト ボックス 102">
            <a:extLst>
              <a:ext uri="{FF2B5EF4-FFF2-40B4-BE49-F238E27FC236}">
                <a16:creationId xmlns:a16="http://schemas.microsoft.com/office/drawing/2014/main" id="{D005C8FE-8533-4DB5-9690-63FDFD704944}"/>
              </a:ext>
            </a:extLst>
          </p:cNvPr>
          <p:cNvSpPr txBox="1"/>
          <p:nvPr/>
        </p:nvSpPr>
        <p:spPr>
          <a:xfrm>
            <a:off x="694744" y="2145603"/>
            <a:ext cx="1508470" cy="1096454"/>
          </a:xfrm>
          <a:prstGeom prst="rect">
            <a:avLst/>
          </a:prstGeom>
          <a:noFill/>
        </p:spPr>
        <p:txBody>
          <a:bodyPr wrap="square" rtlCol="0">
            <a:spAutoFit/>
          </a:bodyPr>
          <a:lstStyle/>
          <a:p>
            <a:pPr>
              <a:lnSpc>
                <a:spcPct val="150000"/>
              </a:lnSpc>
            </a:pPr>
            <a:r>
              <a:rPr kumimoji="1" lang="ja-JP" altLang="en-US" sz="1200" b="1" dirty="0">
                <a:solidFill>
                  <a:schemeClr val="accent5">
                    <a:lumMod val="75000"/>
                  </a:schemeClr>
                </a:solidFill>
                <a:latin typeface="Meiryo UI" panose="020B0604030504040204" pitchFamily="50" charset="-128"/>
                <a:ea typeface="Meiryo UI" panose="020B0604030504040204" pitchFamily="50" charset="-128"/>
              </a:rPr>
              <a:t>●氷河の融解</a:t>
            </a:r>
            <a:endParaRPr kumimoji="1" lang="en-US" altLang="ja-JP" sz="120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ヒマラヤ（東ネパール）　</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では氷河がとけ始めて</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います。</a:t>
            </a:r>
            <a:endParaRPr kumimoji="1" lang="en-US" altLang="ja-JP" sz="1050" dirty="0">
              <a:latin typeface="Meiryo UI" panose="020B0604030504040204" pitchFamily="50" charset="-128"/>
              <a:ea typeface="Meiryo UI" panose="020B0604030504040204" pitchFamily="50" charset="-128"/>
            </a:endParaRPr>
          </a:p>
        </p:txBody>
      </p:sp>
      <p:sp>
        <p:nvSpPr>
          <p:cNvPr id="115" name="右矢印 30">
            <a:extLst>
              <a:ext uri="{FF2B5EF4-FFF2-40B4-BE49-F238E27FC236}">
                <a16:creationId xmlns:a16="http://schemas.microsoft.com/office/drawing/2014/main" id="{647ACC3F-71C6-457B-9E5D-EECBDFBE6524}"/>
              </a:ext>
            </a:extLst>
          </p:cNvPr>
          <p:cNvSpPr/>
          <p:nvPr/>
        </p:nvSpPr>
        <p:spPr>
          <a:xfrm>
            <a:off x="4221720" y="3107566"/>
            <a:ext cx="426698" cy="314555"/>
          </a:xfrm>
          <a:prstGeom prst="rightArrow">
            <a:avLst/>
          </a:prstGeom>
          <a:solidFill>
            <a:schemeClr val="accent5">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6" name="図 115">
            <a:extLst>
              <a:ext uri="{FF2B5EF4-FFF2-40B4-BE49-F238E27FC236}">
                <a16:creationId xmlns:a16="http://schemas.microsoft.com/office/drawing/2014/main" id="{9F844E22-6287-4C89-A681-3A83BDBBA8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3214" y="4644855"/>
            <a:ext cx="1980000" cy="1485001"/>
          </a:xfrm>
          <a:prstGeom prst="rect">
            <a:avLst/>
          </a:prstGeom>
        </p:spPr>
      </p:pic>
      <p:pic>
        <p:nvPicPr>
          <p:cNvPr id="117" name="図 116">
            <a:extLst>
              <a:ext uri="{FF2B5EF4-FFF2-40B4-BE49-F238E27FC236}">
                <a16:creationId xmlns:a16="http://schemas.microsoft.com/office/drawing/2014/main" id="{87929A2C-085B-4BBA-BE73-13885C3C14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1905" y="4662840"/>
            <a:ext cx="1980000" cy="1485001"/>
          </a:xfrm>
          <a:prstGeom prst="rect">
            <a:avLst/>
          </a:prstGeom>
        </p:spPr>
      </p:pic>
      <p:sp>
        <p:nvSpPr>
          <p:cNvPr id="118" name="テキスト ボックス 117">
            <a:extLst>
              <a:ext uri="{FF2B5EF4-FFF2-40B4-BE49-F238E27FC236}">
                <a16:creationId xmlns:a16="http://schemas.microsoft.com/office/drawing/2014/main" id="{C0ADA413-96B2-4E10-A092-DA395CA85CAB}"/>
              </a:ext>
            </a:extLst>
          </p:cNvPr>
          <p:cNvSpPr txBox="1"/>
          <p:nvPr/>
        </p:nvSpPr>
        <p:spPr>
          <a:xfrm>
            <a:off x="2191829" y="4428143"/>
            <a:ext cx="1385316"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2002</a:t>
            </a:r>
            <a:r>
              <a:rPr kumimoji="1" lang="ja-JP" altLang="en-US" sz="1000" dirty="0">
                <a:latin typeface="Meiryo UI" panose="020B0604030504040204" pitchFamily="50" charset="-128"/>
                <a:ea typeface="Meiryo UI" panose="020B0604030504040204" pitchFamily="50" charset="-128"/>
              </a:rPr>
              <a:t>年（干潮時）</a:t>
            </a:r>
          </a:p>
        </p:txBody>
      </p:sp>
      <p:sp>
        <p:nvSpPr>
          <p:cNvPr id="119" name="テキスト ボックス 118">
            <a:extLst>
              <a:ext uri="{FF2B5EF4-FFF2-40B4-BE49-F238E27FC236}">
                <a16:creationId xmlns:a16="http://schemas.microsoft.com/office/drawing/2014/main" id="{E930EA42-7366-427C-8DDF-72BF823B4EC8}"/>
              </a:ext>
            </a:extLst>
          </p:cNvPr>
          <p:cNvSpPr txBox="1"/>
          <p:nvPr/>
        </p:nvSpPr>
        <p:spPr>
          <a:xfrm>
            <a:off x="4704402" y="4434199"/>
            <a:ext cx="1385316"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2002</a:t>
            </a:r>
            <a:r>
              <a:rPr kumimoji="1" lang="ja-JP" altLang="en-US" sz="1000" dirty="0">
                <a:latin typeface="Meiryo UI" panose="020B0604030504040204" pitchFamily="50" charset="-128"/>
                <a:ea typeface="Meiryo UI" panose="020B0604030504040204" pitchFamily="50" charset="-128"/>
              </a:rPr>
              <a:t>年（満潮時）</a:t>
            </a:r>
          </a:p>
        </p:txBody>
      </p:sp>
      <p:sp>
        <p:nvSpPr>
          <p:cNvPr id="121" name="テキスト ボックス 120">
            <a:extLst>
              <a:ext uri="{FF2B5EF4-FFF2-40B4-BE49-F238E27FC236}">
                <a16:creationId xmlns:a16="http://schemas.microsoft.com/office/drawing/2014/main" id="{F9331948-336C-4BAF-B58E-C279D979D6F8}"/>
              </a:ext>
            </a:extLst>
          </p:cNvPr>
          <p:cNvSpPr txBox="1"/>
          <p:nvPr/>
        </p:nvSpPr>
        <p:spPr>
          <a:xfrm>
            <a:off x="5415480" y="3979653"/>
            <a:ext cx="1377300"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（名古屋大学・雪氷圏変動研究室）</a:t>
            </a:r>
          </a:p>
        </p:txBody>
      </p:sp>
      <p:sp>
        <p:nvSpPr>
          <p:cNvPr id="122" name="テキスト ボックス 121">
            <a:extLst>
              <a:ext uri="{FF2B5EF4-FFF2-40B4-BE49-F238E27FC236}">
                <a16:creationId xmlns:a16="http://schemas.microsoft.com/office/drawing/2014/main" id="{F391979A-AC31-49D9-BDC0-25C0D164B1AE}"/>
              </a:ext>
            </a:extLst>
          </p:cNvPr>
          <p:cNvSpPr txBox="1"/>
          <p:nvPr/>
        </p:nvSpPr>
        <p:spPr>
          <a:xfrm>
            <a:off x="3633403" y="6271923"/>
            <a:ext cx="3198311" cy="200055"/>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rPr>
              <a:t>写真出典：全国地球温暖化防止活動推進センター（</a:t>
            </a:r>
            <a:r>
              <a:rPr kumimoji="1" lang="en-US" altLang="ja-JP" sz="700" dirty="0">
                <a:solidFill>
                  <a:srgbClr val="0070C0"/>
                </a:solidFill>
                <a:latin typeface="Meiryo UI" panose="020B0604030504040204" pitchFamily="50" charset="-128"/>
                <a:ea typeface="Meiryo UI" panose="020B0604030504040204" pitchFamily="50" charset="-128"/>
              </a:rPr>
              <a:t>http://www.jcca.org/</a:t>
            </a:r>
            <a:r>
              <a:rPr kumimoji="1" lang="ja-JP" altLang="en-US" sz="700" dirty="0">
                <a:latin typeface="Meiryo UI" panose="020B0604030504040204" pitchFamily="50" charset="-128"/>
                <a:ea typeface="Meiryo UI" panose="020B0604030504040204" pitchFamily="50" charset="-128"/>
              </a:rPr>
              <a:t>）</a:t>
            </a:r>
          </a:p>
        </p:txBody>
      </p:sp>
      <p:sp>
        <p:nvSpPr>
          <p:cNvPr id="123" name="テキスト ボックス 122">
            <a:extLst>
              <a:ext uri="{FF2B5EF4-FFF2-40B4-BE49-F238E27FC236}">
                <a16:creationId xmlns:a16="http://schemas.microsoft.com/office/drawing/2014/main" id="{5B0B3544-EBDC-4FC6-B2BD-68064645ADB3}"/>
              </a:ext>
            </a:extLst>
          </p:cNvPr>
          <p:cNvSpPr txBox="1"/>
          <p:nvPr/>
        </p:nvSpPr>
        <p:spPr>
          <a:xfrm>
            <a:off x="702041" y="4228383"/>
            <a:ext cx="1417192" cy="1581202"/>
          </a:xfrm>
          <a:prstGeom prst="rect">
            <a:avLst/>
          </a:prstGeom>
          <a:noFill/>
        </p:spPr>
        <p:txBody>
          <a:bodyPr wrap="square" rtlCol="0">
            <a:spAutoFit/>
          </a:bodyPr>
          <a:lstStyle/>
          <a:p>
            <a:pPr>
              <a:lnSpc>
                <a:spcPct val="150000"/>
              </a:lnSpc>
            </a:pPr>
            <a:r>
              <a:rPr kumimoji="1" lang="ja-JP" altLang="en-US" sz="1200" b="1" dirty="0">
                <a:solidFill>
                  <a:schemeClr val="accent5">
                    <a:lumMod val="75000"/>
                  </a:schemeClr>
                </a:solidFill>
                <a:latin typeface="Meiryo UI" panose="020B0604030504040204" pitchFamily="50" charset="-128"/>
                <a:ea typeface="Meiryo UI" panose="020B0604030504040204" pitchFamily="50" charset="-128"/>
              </a:rPr>
              <a:t>●海面水位の上昇</a:t>
            </a:r>
            <a:endParaRPr kumimoji="1" lang="en-US" altLang="ja-JP" sz="1200" b="1" dirty="0">
              <a:solidFill>
                <a:schemeClr val="accent5">
                  <a:lumMod val="75000"/>
                </a:schemeClr>
              </a:solidFill>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フナフチ島（ツバル）　</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では海面上昇により、</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満潮の時間になると、　</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町が水びたしになって</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しまいます。</a:t>
            </a:r>
          </a:p>
        </p:txBody>
      </p:sp>
      <p:sp>
        <p:nvSpPr>
          <p:cNvPr id="124" name="テキスト ボックス 123">
            <a:extLst>
              <a:ext uri="{FF2B5EF4-FFF2-40B4-BE49-F238E27FC236}">
                <a16:creationId xmlns:a16="http://schemas.microsoft.com/office/drawing/2014/main" id="{A4B88170-9A71-4E3B-9459-9D8C05CAFD8D}"/>
              </a:ext>
            </a:extLst>
          </p:cNvPr>
          <p:cNvSpPr txBox="1"/>
          <p:nvPr/>
        </p:nvSpPr>
        <p:spPr>
          <a:xfrm>
            <a:off x="866686" y="2122274"/>
            <a:ext cx="962114"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ひょう が　　　　ゆう かい</a:t>
            </a:r>
          </a:p>
        </p:txBody>
      </p:sp>
      <p:sp>
        <p:nvSpPr>
          <p:cNvPr id="125" name="テキスト ボックス 124">
            <a:extLst>
              <a:ext uri="{FF2B5EF4-FFF2-40B4-BE49-F238E27FC236}">
                <a16:creationId xmlns:a16="http://schemas.microsoft.com/office/drawing/2014/main" id="{D999F246-AEB9-4227-9BE1-8B2D00E91704}"/>
              </a:ext>
            </a:extLst>
          </p:cNvPr>
          <p:cNvSpPr txBox="1"/>
          <p:nvPr/>
        </p:nvSpPr>
        <p:spPr>
          <a:xfrm>
            <a:off x="998691" y="2629013"/>
            <a:ext cx="613088"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ひょう が</a:t>
            </a:r>
          </a:p>
        </p:txBody>
      </p:sp>
      <p:sp>
        <p:nvSpPr>
          <p:cNvPr id="126" name="テキスト ボックス 125">
            <a:extLst>
              <a:ext uri="{FF2B5EF4-FFF2-40B4-BE49-F238E27FC236}">
                <a16:creationId xmlns:a16="http://schemas.microsoft.com/office/drawing/2014/main" id="{8F674F39-25C4-41FC-87A3-E8F2C2CB15EF}"/>
              </a:ext>
            </a:extLst>
          </p:cNvPr>
          <p:cNvSpPr txBox="1"/>
          <p:nvPr/>
        </p:nvSpPr>
        <p:spPr>
          <a:xfrm>
            <a:off x="805801" y="4952158"/>
            <a:ext cx="460382"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まんちょう</a:t>
            </a:r>
          </a:p>
        </p:txBody>
      </p:sp>
      <p:sp>
        <p:nvSpPr>
          <p:cNvPr id="127" name="テキスト ボックス 126">
            <a:extLst>
              <a:ext uri="{FF2B5EF4-FFF2-40B4-BE49-F238E27FC236}">
                <a16:creationId xmlns:a16="http://schemas.microsoft.com/office/drawing/2014/main" id="{81827D1E-B2AA-4434-96CE-DC5670955309}"/>
              </a:ext>
            </a:extLst>
          </p:cNvPr>
          <p:cNvSpPr txBox="1"/>
          <p:nvPr/>
        </p:nvSpPr>
        <p:spPr>
          <a:xfrm>
            <a:off x="2184206" y="2312584"/>
            <a:ext cx="744114"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1978</a:t>
            </a:r>
            <a:r>
              <a:rPr kumimoji="1" lang="ja-JP" altLang="en-US" sz="1000" dirty="0">
                <a:latin typeface="Meiryo UI" panose="020B0604030504040204" pitchFamily="50" charset="-128"/>
                <a:ea typeface="Meiryo UI" panose="020B0604030504040204" pitchFamily="50" charset="-128"/>
              </a:rPr>
              <a:t>年</a:t>
            </a:r>
          </a:p>
        </p:txBody>
      </p:sp>
      <p:sp>
        <p:nvSpPr>
          <p:cNvPr id="128" name="テキスト ボックス 127">
            <a:extLst>
              <a:ext uri="{FF2B5EF4-FFF2-40B4-BE49-F238E27FC236}">
                <a16:creationId xmlns:a16="http://schemas.microsoft.com/office/drawing/2014/main" id="{467825F4-6A75-4E1C-8C2F-13CFA8A202C1}"/>
              </a:ext>
            </a:extLst>
          </p:cNvPr>
          <p:cNvSpPr txBox="1"/>
          <p:nvPr/>
        </p:nvSpPr>
        <p:spPr>
          <a:xfrm>
            <a:off x="4700820" y="2311818"/>
            <a:ext cx="744114"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2008</a:t>
            </a:r>
            <a:r>
              <a:rPr kumimoji="1" lang="ja-JP" altLang="en-US" sz="1000" dirty="0">
                <a:latin typeface="Meiryo UI" panose="020B0604030504040204" pitchFamily="50" charset="-128"/>
                <a:ea typeface="Meiryo UI" panose="020B0604030504040204" pitchFamily="50" charset="-128"/>
              </a:rPr>
              <a:t>年</a:t>
            </a:r>
          </a:p>
        </p:txBody>
      </p:sp>
      <p:sp>
        <p:nvSpPr>
          <p:cNvPr id="129" name="右矢印 30">
            <a:extLst>
              <a:ext uri="{FF2B5EF4-FFF2-40B4-BE49-F238E27FC236}">
                <a16:creationId xmlns:a16="http://schemas.microsoft.com/office/drawing/2014/main" id="{6051398A-4188-4D72-9ECC-20305D6F3A29}"/>
              </a:ext>
            </a:extLst>
          </p:cNvPr>
          <p:cNvSpPr/>
          <p:nvPr/>
        </p:nvSpPr>
        <p:spPr>
          <a:xfrm>
            <a:off x="4267341" y="5253844"/>
            <a:ext cx="426698" cy="31455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テキスト ボックス 129">
            <a:extLst>
              <a:ext uri="{FF2B5EF4-FFF2-40B4-BE49-F238E27FC236}">
                <a16:creationId xmlns:a16="http://schemas.microsoft.com/office/drawing/2014/main" id="{614D77C5-1A8C-4A5B-8D1D-26615A8AB762}"/>
              </a:ext>
            </a:extLst>
          </p:cNvPr>
          <p:cNvSpPr txBox="1"/>
          <p:nvPr/>
        </p:nvSpPr>
        <p:spPr>
          <a:xfrm>
            <a:off x="970362" y="6733006"/>
            <a:ext cx="1451038" cy="276999"/>
          </a:xfrm>
          <a:prstGeom prst="rect">
            <a:avLst/>
          </a:prstGeom>
          <a:solidFill>
            <a:schemeClr val="accent5">
              <a:lumMod val="20000"/>
              <a:lumOff val="80000"/>
            </a:schemeClr>
          </a:solidFill>
        </p:spPr>
        <p:txBody>
          <a:bodyPr wrap="none" rtlCol="0">
            <a:spAutoFit/>
          </a:bodyPr>
          <a:lstStyle/>
          <a:p>
            <a:pPr algn="ctr"/>
            <a:r>
              <a:rPr kumimoji="1" lang="ja-JP" altLang="en-US" sz="1200" dirty="0">
                <a:solidFill>
                  <a:schemeClr val="accent5">
                    <a:lumMod val="75000"/>
                  </a:schemeClr>
                </a:solidFill>
                <a:latin typeface="Meiryo UI" panose="020B0604030504040204" pitchFamily="50" charset="-128"/>
                <a:ea typeface="Meiryo UI" panose="020B0604030504040204" pitchFamily="50" charset="-128"/>
              </a:rPr>
              <a:t>日本で起きていること</a:t>
            </a:r>
          </a:p>
        </p:txBody>
      </p:sp>
      <p:sp>
        <p:nvSpPr>
          <p:cNvPr id="131" name="テキスト ボックス 130">
            <a:extLst>
              <a:ext uri="{FF2B5EF4-FFF2-40B4-BE49-F238E27FC236}">
                <a16:creationId xmlns:a16="http://schemas.microsoft.com/office/drawing/2014/main" id="{9003140B-E427-49B5-B187-8D6EFBD13545}"/>
              </a:ext>
            </a:extLst>
          </p:cNvPr>
          <p:cNvSpPr txBox="1"/>
          <p:nvPr/>
        </p:nvSpPr>
        <p:spPr>
          <a:xfrm>
            <a:off x="5831359" y="6127626"/>
            <a:ext cx="970137"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a:t>
            </a:r>
            <a:r>
              <a:rPr kumimoji="1" lang="en-US" altLang="ja-JP" sz="600" dirty="0">
                <a:latin typeface="Meiryo UI" panose="020B0604030504040204" pitchFamily="50" charset="-128"/>
                <a:ea typeface="Meiryo UI" panose="020B0604030504040204" pitchFamily="50" charset="-128"/>
              </a:rPr>
              <a:t>Masaki</a:t>
            </a:r>
            <a:r>
              <a:rPr kumimoji="1" lang="ja-JP" altLang="en-US" sz="600" dirty="0">
                <a:latin typeface="Meiryo UI" panose="020B0604030504040204" pitchFamily="50" charset="-128"/>
                <a:ea typeface="Meiryo UI" panose="020B0604030504040204" pitchFamily="50" charset="-128"/>
              </a:rPr>
              <a:t> </a:t>
            </a:r>
            <a:r>
              <a:rPr kumimoji="1" lang="en-US" altLang="ja-JP" sz="600" dirty="0">
                <a:latin typeface="Meiryo UI" panose="020B0604030504040204" pitchFamily="50" charset="-128"/>
                <a:ea typeface="Meiryo UI" panose="020B0604030504040204" pitchFamily="50" charset="-128"/>
              </a:rPr>
              <a:t>Nakajima</a:t>
            </a:r>
            <a:r>
              <a:rPr kumimoji="1" lang="ja-JP" altLang="en-US" sz="600" dirty="0">
                <a:latin typeface="Meiryo UI" panose="020B0604030504040204" pitchFamily="50" charset="-128"/>
                <a:ea typeface="Meiryo UI" panose="020B0604030504040204" pitchFamily="50" charset="-128"/>
              </a:rPr>
              <a:t>）</a:t>
            </a:r>
          </a:p>
        </p:txBody>
      </p:sp>
      <p:sp>
        <p:nvSpPr>
          <p:cNvPr id="132" name="テキスト ボックス 131">
            <a:extLst>
              <a:ext uri="{FF2B5EF4-FFF2-40B4-BE49-F238E27FC236}">
                <a16:creationId xmlns:a16="http://schemas.microsoft.com/office/drawing/2014/main" id="{998B2EF3-C53B-4A5D-BB4D-B9851306EA29}"/>
              </a:ext>
            </a:extLst>
          </p:cNvPr>
          <p:cNvSpPr txBox="1"/>
          <p:nvPr/>
        </p:nvSpPr>
        <p:spPr>
          <a:xfrm>
            <a:off x="5360290" y="4357726"/>
            <a:ext cx="460382"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まんちょう</a:t>
            </a:r>
          </a:p>
        </p:txBody>
      </p:sp>
      <p:sp>
        <p:nvSpPr>
          <p:cNvPr id="133" name="テキスト ボックス 132">
            <a:extLst>
              <a:ext uri="{FF2B5EF4-FFF2-40B4-BE49-F238E27FC236}">
                <a16:creationId xmlns:a16="http://schemas.microsoft.com/office/drawing/2014/main" id="{C941071E-F571-4CF8-9E2E-0CAC9177AFEE}"/>
              </a:ext>
            </a:extLst>
          </p:cNvPr>
          <p:cNvSpPr txBox="1"/>
          <p:nvPr/>
        </p:nvSpPr>
        <p:spPr>
          <a:xfrm>
            <a:off x="2857067" y="4350621"/>
            <a:ext cx="465192"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かんちょう</a:t>
            </a:r>
          </a:p>
        </p:txBody>
      </p:sp>
      <p:sp>
        <p:nvSpPr>
          <p:cNvPr id="63" name="テキスト ボックス 62">
            <a:extLst>
              <a:ext uri="{FF2B5EF4-FFF2-40B4-BE49-F238E27FC236}">
                <a16:creationId xmlns:a16="http://schemas.microsoft.com/office/drawing/2014/main" id="{1319B41B-8E40-477E-90BD-A238FB8EF50C}"/>
              </a:ext>
            </a:extLst>
          </p:cNvPr>
          <p:cNvSpPr txBox="1"/>
          <p:nvPr/>
        </p:nvSpPr>
        <p:spPr>
          <a:xfrm>
            <a:off x="4821325" y="1390294"/>
            <a:ext cx="677775"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　えいきょう</a:t>
            </a:r>
          </a:p>
        </p:txBody>
      </p:sp>
      <p:sp>
        <p:nvSpPr>
          <p:cNvPr id="64" name="テキスト ボックス 63">
            <a:extLst>
              <a:ext uri="{FF2B5EF4-FFF2-40B4-BE49-F238E27FC236}">
                <a16:creationId xmlns:a16="http://schemas.microsoft.com/office/drawing/2014/main" id="{1319B41B-8E40-477E-90BD-A238FB8EF50C}"/>
              </a:ext>
            </a:extLst>
          </p:cNvPr>
          <p:cNvSpPr txBox="1"/>
          <p:nvPr/>
        </p:nvSpPr>
        <p:spPr>
          <a:xfrm>
            <a:off x="1194826" y="1661146"/>
            <a:ext cx="4998393"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えいきょう　　　　　　　　　　　　　　　　　　　　　　　　　　　　　　　　　　　　　　　　　　　　　　　　　　　　　　　　 　よ　 そく　　　　　　　　　　　　　　　　　　　　　　　　　　　　　　  き　　き</a:t>
            </a:r>
          </a:p>
        </p:txBody>
      </p:sp>
      <p:sp>
        <p:nvSpPr>
          <p:cNvPr id="68" name="テキスト ボックス 67"/>
          <p:cNvSpPr txBox="1"/>
          <p:nvPr/>
        </p:nvSpPr>
        <p:spPr>
          <a:xfrm>
            <a:off x="1751517" y="6977818"/>
            <a:ext cx="1920961"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おん だん か　　　　　　　　　　　　　　　　　 えいきょう</a:t>
            </a:r>
          </a:p>
        </p:txBody>
      </p:sp>
      <p:sp>
        <p:nvSpPr>
          <p:cNvPr id="69" name="テキスト ボックス 68"/>
          <p:cNvSpPr txBox="1"/>
          <p:nvPr/>
        </p:nvSpPr>
        <p:spPr>
          <a:xfrm>
            <a:off x="3210492" y="9498381"/>
            <a:ext cx="461986" cy="184666"/>
          </a:xfrm>
          <a:prstGeom prst="rect">
            <a:avLst/>
          </a:prstGeom>
          <a:noFill/>
        </p:spPr>
        <p:txBody>
          <a:bodyPr wrap="none" rtlCol="0">
            <a:spAutoFit/>
          </a:bodyPr>
          <a:lstStyle/>
          <a:p>
            <a:pPr algn="ctr"/>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えいきょう</a:t>
            </a:r>
          </a:p>
        </p:txBody>
      </p:sp>
      <p:pic>
        <p:nvPicPr>
          <p:cNvPr id="5" name="図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1905" y="2524490"/>
            <a:ext cx="1980000" cy="1485000"/>
          </a:xfrm>
          <a:prstGeom prst="rect">
            <a:avLst/>
          </a:prstGeom>
        </p:spPr>
      </p:pic>
      <p:pic>
        <p:nvPicPr>
          <p:cNvPr id="6" name="図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3966" y="2524490"/>
            <a:ext cx="1980000" cy="1485000"/>
          </a:xfrm>
          <a:prstGeom prst="rect">
            <a:avLst/>
          </a:prstGeom>
        </p:spPr>
      </p:pic>
      <p:sp>
        <p:nvSpPr>
          <p:cNvPr id="58" name="テキスト ボックス 57">
            <a:extLst>
              <a:ext uri="{FF2B5EF4-FFF2-40B4-BE49-F238E27FC236}">
                <a16:creationId xmlns:a16="http://schemas.microsoft.com/office/drawing/2014/main" id="{BB7D7AD1-0038-49FF-A28A-BE883466E1BC}"/>
              </a:ext>
            </a:extLst>
          </p:cNvPr>
          <p:cNvSpPr txBox="1"/>
          <p:nvPr/>
        </p:nvSpPr>
        <p:spPr>
          <a:xfrm>
            <a:off x="1613655" y="4205567"/>
            <a:ext cx="570551"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じょうしょう</a:t>
            </a:r>
          </a:p>
        </p:txBody>
      </p:sp>
      <p:sp>
        <p:nvSpPr>
          <p:cNvPr id="66" name="テキスト ボックス 65">
            <a:extLst>
              <a:ext uri="{FF2B5EF4-FFF2-40B4-BE49-F238E27FC236}">
                <a16:creationId xmlns:a16="http://schemas.microsoft.com/office/drawing/2014/main" id="{6FA566B9-FBF8-43E5-B708-6FCBB99388F6}"/>
              </a:ext>
            </a:extLst>
          </p:cNvPr>
          <p:cNvSpPr txBox="1"/>
          <p:nvPr/>
        </p:nvSpPr>
        <p:spPr>
          <a:xfrm>
            <a:off x="1278309" y="4710929"/>
            <a:ext cx="489236"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じょうしょう</a:t>
            </a:r>
          </a:p>
        </p:txBody>
      </p:sp>
    </p:spTree>
    <p:extLst>
      <p:ext uri="{BB962C8B-B14F-4D97-AF65-F5344CB8AC3E}">
        <p14:creationId xmlns:p14="http://schemas.microsoft.com/office/powerpoint/2010/main" val="1151389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54">
            <a:extLst>
              <a:ext uri="{FF2B5EF4-FFF2-40B4-BE49-F238E27FC236}">
                <a16:creationId xmlns:a16="http://schemas.microsoft.com/office/drawing/2014/main" id="{E55538A5-8301-4A69-95DD-66FAC2035DD1}"/>
              </a:ext>
            </a:extLst>
          </p:cNvPr>
          <p:cNvPicPr>
            <a:picLocks noChangeAspect="1"/>
          </p:cNvPicPr>
          <p:nvPr/>
        </p:nvPicPr>
        <p:blipFill>
          <a:blip r:embed="rId2"/>
          <a:stretch>
            <a:fillRect/>
          </a:stretch>
        </p:blipFill>
        <p:spPr>
          <a:xfrm>
            <a:off x="3229181" y="5773696"/>
            <a:ext cx="3542816" cy="2113394"/>
          </a:xfrm>
          <a:prstGeom prst="rect">
            <a:avLst/>
          </a:prstGeom>
        </p:spPr>
      </p:pic>
      <p:pic>
        <p:nvPicPr>
          <p:cNvPr id="25" name="図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060" y="2222278"/>
            <a:ext cx="2437028" cy="2101183"/>
          </a:xfrm>
          <a:prstGeom prst="rect">
            <a:avLst/>
          </a:prstGeom>
        </p:spPr>
      </p:pic>
      <p:sp>
        <p:nvSpPr>
          <p:cNvPr id="16" name="テキスト ボックス 15"/>
          <p:cNvSpPr txBox="1"/>
          <p:nvPr/>
        </p:nvSpPr>
        <p:spPr>
          <a:xfrm>
            <a:off x="580401" y="1078977"/>
            <a:ext cx="6350870" cy="923330"/>
          </a:xfrm>
          <a:prstGeom prst="rect">
            <a:avLst/>
          </a:prstGeom>
          <a:noFill/>
        </p:spPr>
        <p:txBody>
          <a:bodyPr wrap="square" rtlCol="0">
            <a:spAutoFit/>
          </a:bodyPr>
          <a:lstStyle/>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温室効果ガスの</a:t>
            </a:r>
            <a:r>
              <a:rPr kumimoji="1" lang="en-US" altLang="ja-JP" sz="1200" dirty="0">
                <a:latin typeface="UD デジタル 教科書体 NK-R" panose="02020400000000000000" pitchFamily="18" charset="-128"/>
                <a:ea typeface="UD デジタル 教科書体 NK-R" panose="02020400000000000000" pitchFamily="18" charset="-128"/>
              </a:rPr>
              <a:t>90</a:t>
            </a:r>
            <a:r>
              <a:rPr kumimoji="1" lang="ja-JP" altLang="en-US" sz="1200" dirty="0">
                <a:latin typeface="UD デジタル 教科書体 NK-R" panose="02020400000000000000" pitchFamily="18" charset="-128"/>
                <a:ea typeface="UD デジタル 教科書体 NK-R" panose="02020400000000000000" pitchFamily="18" charset="-128"/>
              </a:rPr>
              <a:t>％以上は二酸化炭素で、主に石油や石炭、天然ガスなどの化石燃料が燃焼するときに発生します。 わたしたちが発電や移動（車の燃料）のために、電気やガスなどのエネルギーを多く使うほど、多くの温室効果ガスが発生することになります。</a:t>
            </a:r>
          </a:p>
        </p:txBody>
      </p:sp>
      <p:sp>
        <p:nvSpPr>
          <p:cNvPr id="15" name="テキスト ボックス 14"/>
          <p:cNvSpPr txBox="1"/>
          <p:nvPr/>
        </p:nvSpPr>
        <p:spPr>
          <a:xfrm>
            <a:off x="625881" y="676390"/>
            <a:ext cx="2387192" cy="338554"/>
          </a:xfrm>
          <a:prstGeom prst="rect">
            <a:avLst/>
          </a:prstGeom>
          <a:noFill/>
        </p:spPr>
        <p:txBody>
          <a:bodyPr wrap="none" rtlCol="0">
            <a:spAutoFit/>
          </a:bodyPr>
          <a:lstStyle/>
          <a:p>
            <a:r>
              <a:rPr kumimoji="1" lang="ja-JP" altLang="en-US" sz="1600" dirty="0">
                <a:solidFill>
                  <a:srgbClr val="009900"/>
                </a:solidFill>
                <a:latin typeface="Meiryo UI" panose="020B0604030504040204" pitchFamily="50" charset="-128"/>
                <a:ea typeface="Meiryo UI" panose="020B0604030504040204" pitchFamily="50" charset="-128"/>
              </a:rPr>
              <a:t>③ 温室効果ガスの発生源</a:t>
            </a:r>
          </a:p>
        </p:txBody>
      </p:sp>
      <p:pic>
        <p:nvPicPr>
          <p:cNvPr id="14" name="図 13"/>
          <p:cNvPicPr>
            <a:picLocks noChangeAspect="1"/>
          </p:cNvPicPr>
          <p:nvPr/>
        </p:nvPicPr>
        <p:blipFill rotWithShape="1">
          <a:blip r:embed="rId4">
            <a:extLst>
              <a:ext uri="{28A0092B-C50C-407E-A947-70E740481C1C}">
                <a14:useLocalDpi xmlns:a14="http://schemas.microsoft.com/office/drawing/2010/main" val="0"/>
              </a:ext>
            </a:extLst>
          </a:blip>
          <a:srcRect l="-1" t="-1" r="37100" b="15330"/>
          <a:stretch/>
        </p:blipFill>
        <p:spPr>
          <a:xfrm>
            <a:off x="627344" y="978409"/>
            <a:ext cx="2415337" cy="45719"/>
          </a:xfrm>
          <a:prstGeom prst="rect">
            <a:avLst/>
          </a:prstGeom>
        </p:spPr>
      </p:pic>
      <p:pic>
        <p:nvPicPr>
          <p:cNvPr id="10" name="図 9"/>
          <p:cNvPicPr>
            <a:picLocks noChangeAspect="1"/>
          </p:cNvPicPr>
          <p:nvPr/>
        </p:nvPicPr>
        <p:blipFill rotWithShape="1">
          <a:blip r:embed="rId5"/>
          <a:srcRect l="2103" t="22774" r="46323" b="12356"/>
          <a:stretch/>
        </p:blipFill>
        <p:spPr>
          <a:xfrm>
            <a:off x="764265" y="2030812"/>
            <a:ext cx="3379598" cy="2355476"/>
          </a:xfrm>
          <a:prstGeom prst="rect">
            <a:avLst/>
          </a:prstGeom>
        </p:spPr>
      </p:pic>
      <p:sp>
        <p:nvSpPr>
          <p:cNvPr id="17" name="テキスト ボックス 16"/>
          <p:cNvSpPr txBox="1"/>
          <p:nvPr/>
        </p:nvSpPr>
        <p:spPr>
          <a:xfrm>
            <a:off x="4089874" y="4249793"/>
            <a:ext cx="2718710" cy="200055"/>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出典：堺市環境学習用資料</a:t>
            </a:r>
            <a:r>
              <a:rPr kumimoji="1" lang="en-US" altLang="ja-JP" sz="700" dirty="0">
                <a:latin typeface="Meiryo UI" panose="020B0604030504040204" pitchFamily="50" charset="-128"/>
                <a:ea typeface="Meiryo UI" panose="020B0604030504040204" pitchFamily="50" charset="-128"/>
              </a:rPr>
              <a:t>2021</a:t>
            </a:r>
            <a:r>
              <a:rPr kumimoji="1" lang="ja-JP" altLang="en-US" sz="700" dirty="0">
                <a:latin typeface="Meiryo UI" panose="020B0604030504040204" pitchFamily="50" charset="-128"/>
                <a:ea typeface="Meiryo UI" panose="020B0604030504040204" pitchFamily="50" charset="-128"/>
              </a:rPr>
              <a:t>年度版「わたしたちと環境」</a:t>
            </a:r>
            <a:r>
              <a:rPr kumimoji="1" lang="en-US" altLang="ja-JP" sz="700" dirty="0">
                <a:latin typeface="Meiryo UI" panose="020B0604030504040204" pitchFamily="50" charset="-128"/>
                <a:ea typeface="Meiryo UI" panose="020B0604030504040204" pitchFamily="50" charset="-128"/>
              </a:rPr>
              <a:t>p41</a:t>
            </a:r>
            <a:endParaRPr kumimoji="1" lang="ja-JP" altLang="en-US" sz="7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032091" y="1074632"/>
            <a:ext cx="5947183"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こう　か　　　　　　　　　　　　　　　　　　　　　　　　　　　　　　　　　　に　 さん　 か　たん  そ　　　　　　　　　　　　　　　せき  ゆ　　　　 せき たん　　てん　ねん　　　　　　　　　　　　　　　　　　　か　 せき ねんりょう　　　 ねんしょう　</a:t>
            </a:r>
            <a:endParaRPr kumimoji="1" lang="en-US" altLang="ja-JP" sz="600" dirty="0">
              <a:latin typeface="UD デジタル 教科書体 NK-R" panose="02020400000000000000" pitchFamily="18" charset="-128"/>
              <a:ea typeface="UD デジタル 教科書体 NK-R" panose="02020400000000000000" pitchFamily="18" charset="-128"/>
            </a:endParaRPr>
          </a:p>
        </p:txBody>
      </p:sp>
      <p:sp>
        <p:nvSpPr>
          <p:cNvPr id="37" name="テキスト ボックス 36"/>
          <p:cNvSpPr txBox="1"/>
          <p:nvPr/>
        </p:nvSpPr>
        <p:spPr>
          <a:xfrm>
            <a:off x="3928493" y="1350225"/>
            <a:ext cx="733259"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　 ねんりょう　　　　　　　　　　　　　</a:t>
            </a:r>
          </a:p>
        </p:txBody>
      </p:sp>
      <p:sp>
        <p:nvSpPr>
          <p:cNvPr id="38" name="テキスト ボックス 37"/>
          <p:cNvSpPr txBox="1"/>
          <p:nvPr/>
        </p:nvSpPr>
        <p:spPr>
          <a:xfrm>
            <a:off x="2338533" y="1621130"/>
            <a:ext cx="1095979"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　　　　　　 こう　か　</a:t>
            </a:r>
          </a:p>
        </p:txBody>
      </p:sp>
      <p:pic>
        <p:nvPicPr>
          <p:cNvPr id="44" name="図 43"/>
          <p:cNvPicPr>
            <a:picLocks noChangeAspect="1"/>
          </p:cNvPicPr>
          <p:nvPr/>
        </p:nvPicPr>
        <p:blipFill>
          <a:blip r:embed="rId6"/>
          <a:stretch>
            <a:fillRect/>
          </a:stretch>
        </p:blipFill>
        <p:spPr>
          <a:xfrm>
            <a:off x="366432" y="10033699"/>
            <a:ext cx="371888" cy="341406"/>
          </a:xfrm>
          <a:prstGeom prst="rect">
            <a:avLst/>
          </a:prstGeom>
        </p:spPr>
      </p:pic>
      <p:sp>
        <p:nvSpPr>
          <p:cNvPr id="45" name="テキスト ボックス 44"/>
          <p:cNvSpPr txBox="1"/>
          <p:nvPr/>
        </p:nvSpPr>
        <p:spPr>
          <a:xfrm>
            <a:off x="1355160" y="597918"/>
            <a:ext cx="2761094" cy="200055"/>
          </a:xfrm>
          <a:prstGeom prst="rect">
            <a:avLst/>
          </a:prstGeom>
          <a:noFill/>
        </p:spPr>
        <p:txBody>
          <a:bodyPr wrap="square" rtlCol="0">
            <a:spAutoFit/>
          </a:bodyPr>
          <a:lstStyle/>
          <a:p>
            <a:r>
              <a:rPr kumimoji="1" lang="ja-JP" altLang="en-US" sz="700" dirty="0">
                <a:solidFill>
                  <a:srgbClr val="009900"/>
                </a:solidFill>
                <a:latin typeface="Meiryo UI" panose="020B0604030504040204" pitchFamily="50" charset="-128"/>
                <a:ea typeface="Meiryo UI" panose="020B0604030504040204" pitchFamily="50" charset="-128"/>
              </a:rPr>
              <a:t>こう　 か　　　　　　　　　　　　　　　　  げん</a:t>
            </a:r>
          </a:p>
        </p:txBody>
      </p:sp>
      <p:sp>
        <p:nvSpPr>
          <p:cNvPr id="63" name="テキスト ボックス 62">
            <a:extLst>
              <a:ext uri="{FF2B5EF4-FFF2-40B4-BE49-F238E27FC236}">
                <a16:creationId xmlns:a16="http://schemas.microsoft.com/office/drawing/2014/main" id="{4C50C404-4895-4C57-B713-092C7C83E826}"/>
              </a:ext>
            </a:extLst>
          </p:cNvPr>
          <p:cNvSpPr txBox="1"/>
          <p:nvPr/>
        </p:nvSpPr>
        <p:spPr>
          <a:xfrm>
            <a:off x="632942" y="4589058"/>
            <a:ext cx="3807453" cy="338554"/>
          </a:xfrm>
          <a:prstGeom prst="rect">
            <a:avLst/>
          </a:prstGeom>
          <a:noFill/>
        </p:spPr>
        <p:txBody>
          <a:bodyPr wrap="none" rtlCol="0">
            <a:spAutoFit/>
          </a:bodyPr>
          <a:lstStyle/>
          <a:p>
            <a:r>
              <a:rPr kumimoji="1" lang="ja-JP" altLang="en-US" sz="1600" dirty="0">
                <a:solidFill>
                  <a:srgbClr val="009900"/>
                </a:solidFill>
                <a:latin typeface="Meiryo UI" panose="020B0604030504040204" pitchFamily="50" charset="-128"/>
                <a:ea typeface="Meiryo UI" panose="020B0604030504040204" pitchFamily="50" charset="-128"/>
              </a:rPr>
              <a:t>④大阪府域で排出されている温室効果ガス</a:t>
            </a:r>
            <a:endParaRPr kumimoji="1" lang="en-US" altLang="ja-JP" sz="1600" dirty="0">
              <a:solidFill>
                <a:srgbClr val="009900"/>
              </a:solidFill>
              <a:latin typeface="Meiryo UI" panose="020B0604030504040204" pitchFamily="50" charset="-128"/>
              <a:ea typeface="Meiryo UI" panose="020B0604030504040204" pitchFamily="50" charset="-128"/>
            </a:endParaRPr>
          </a:p>
        </p:txBody>
      </p:sp>
      <p:pic>
        <p:nvPicPr>
          <p:cNvPr id="68" name="図 67">
            <a:extLst>
              <a:ext uri="{FF2B5EF4-FFF2-40B4-BE49-F238E27FC236}">
                <a16:creationId xmlns:a16="http://schemas.microsoft.com/office/drawing/2014/main" id="{98E9D9B3-0B13-44DC-94D8-730AE51C8E4D}"/>
              </a:ext>
            </a:extLst>
          </p:cNvPr>
          <p:cNvPicPr>
            <a:picLocks/>
          </p:cNvPicPr>
          <p:nvPr/>
        </p:nvPicPr>
        <p:blipFill rotWithShape="1">
          <a:blip r:embed="rId4">
            <a:extLst>
              <a:ext uri="{28A0092B-C50C-407E-A947-70E740481C1C}">
                <a14:useLocalDpi xmlns:a14="http://schemas.microsoft.com/office/drawing/2010/main" val="0"/>
              </a:ext>
            </a:extLst>
          </a:blip>
          <a:srcRect t="-3" r="5935" b="-13778"/>
          <a:stretch/>
        </p:blipFill>
        <p:spPr>
          <a:xfrm>
            <a:off x="675093" y="4891371"/>
            <a:ext cx="3636000" cy="72000"/>
          </a:xfrm>
          <a:prstGeom prst="rect">
            <a:avLst/>
          </a:prstGeom>
        </p:spPr>
      </p:pic>
      <p:sp>
        <p:nvSpPr>
          <p:cNvPr id="78" name="角丸四角形 26">
            <a:extLst>
              <a:ext uri="{FF2B5EF4-FFF2-40B4-BE49-F238E27FC236}">
                <a16:creationId xmlns:a16="http://schemas.microsoft.com/office/drawing/2014/main" id="{61A9EB4C-C76A-4112-B9A3-B35A4B01C5C6}"/>
              </a:ext>
            </a:extLst>
          </p:cNvPr>
          <p:cNvSpPr/>
          <p:nvPr/>
        </p:nvSpPr>
        <p:spPr>
          <a:xfrm>
            <a:off x="717895" y="8566699"/>
            <a:ext cx="6054102" cy="1366687"/>
          </a:xfrm>
          <a:prstGeom prst="roundRect">
            <a:avLst>
              <a:gd name="adj" fmla="val 8224"/>
            </a:avLst>
          </a:prstGeom>
          <a:noFill/>
          <a:ln w="12700">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2F05DFF0-5EB4-4116-9C46-26CD734625B3}"/>
              </a:ext>
            </a:extLst>
          </p:cNvPr>
          <p:cNvSpPr txBox="1"/>
          <p:nvPr/>
        </p:nvSpPr>
        <p:spPr>
          <a:xfrm>
            <a:off x="1487633" y="4515350"/>
            <a:ext cx="3153845" cy="200055"/>
          </a:xfrm>
          <a:prstGeom prst="rect">
            <a:avLst/>
          </a:prstGeom>
          <a:noFill/>
        </p:spPr>
        <p:txBody>
          <a:bodyPr wrap="square" rtlCol="0">
            <a:spAutoFit/>
          </a:bodyPr>
          <a:lstStyle/>
          <a:p>
            <a:r>
              <a:rPr kumimoji="1" lang="ja-JP" altLang="en-US" sz="700" dirty="0">
                <a:solidFill>
                  <a:srgbClr val="009900"/>
                </a:solidFill>
                <a:latin typeface="Meiryo UI" panose="020B0604030504040204" pitchFamily="50" charset="-128"/>
                <a:ea typeface="Meiryo UI" panose="020B0604030504040204" pitchFamily="50" charset="-128"/>
              </a:rPr>
              <a:t>いき　　　 はい　しゅつ　　　　　　　　　　　　　　　　　　　　　こう 　か</a:t>
            </a:r>
          </a:p>
        </p:txBody>
      </p:sp>
      <p:sp>
        <p:nvSpPr>
          <p:cNvPr id="9" name="テキスト ボックス 8"/>
          <p:cNvSpPr txBox="1"/>
          <p:nvPr/>
        </p:nvSpPr>
        <p:spPr>
          <a:xfrm>
            <a:off x="580401" y="5015063"/>
            <a:ext cx="6391976" cy="621260"/>
          </a:xfrm>
          <a:prstGeom prst="rect">
            <a:avLst/>
          </a:prstGeom>
          <a:noFill/>
        </p:spPr>
        <p:txBody>
          <a:bodyPr wrap="square" rtlCol="0">
            <a:spAutoFit/>
          </a:bodyPr>
          <a:lstStyle/>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２０１７年度に、大阪府全体で排出されている温室効果ガスは、年間５，３３２万トンで、２０１３年度と比べると、約８％減っています。</a:t>
            </a:r>
          </a:p>
        </p:txBody>
      </p:sp>
      <p:sp>
        <p:nvSpPr>
          <p:cNvPr id="13" name="テキスト ボックス 12"/>
          <p:cNvSpPr txBox="1"/>
          <p:nvPr/>
        </p:nvSpPr>
        <p:spPr>
          <a:xfrm>
            <a:off x="730594" y="8780899"/>
            <a:ext cx="6026716" cy="1061829"/>
          </a:xfrm>
          <a:prstGeom prst="rect">
            <a:avLst/>
          </a:prstGeom>
          <a:noFill/>
        </p:spPr>
        <p:txBody>
          <a:bodyPr wrap="square" rtlCol="0">
            <a:spAutoFit/>
          </a:bodyPr>
          <a:lstStyle/>
          <a:p>
            <a:pPr>
              <a:lnSpc>
                <a:spcPct val="150000"/>
              </a:lnSpc>
            </a:pPr>
            <a:r>
              <a:rPr kumimoji="1" lang="ja-JP" altLang="en-US" sz="1050" dirty="0">
                <a:latin typeface="Meiryo UI" panose="020B0604030504040204" pitchFamily="50" charset="-128"/>
                <a:ea typeface="Meiryo UI" panose="020B0604030504040204" pitchFamily="50" charset="-128"/>
              </a:rPr>
              <a:t>　大阪府では、 「大阪府地球温暖化対策実行計画」を定め、 </a:t>
            </a:r>
            <a:r>
              <a:rPr kumimoji="1" lang="en-US" altLang="ja-JP" sz="1050" dirty="0">
                <a:latin typeface="Meiryo UI" panose="020B0604030504040204" pitchFamily="50" charset="-128"/>
                <a:ea typeface="Meiryo UI" panose="020B0604030504040204" pitchFamily="50" charset="-128"/>
              </a:rPr>
              <a:t>2050</a:t>
            </a:r>
            <a:r>
              <a:rPr kumimoji="1" lang="ja-JP" altLang="en-US" sz="1050" dirty="0">
                <a:latin typeface="Meiryo UI" panose="020B0604030504040204" pitchFamily="50" charset="-128"/>
                <a:ea typeface="Meiryo UI" panose="020B0604030504040204" pitchFamily="50" charset="-128"/>
              </a:rPr>
              <a:t>年の温室効果ガスの排出量を、森林などによる吸収量と同じか、それより少なくすることで、実質的な排出量をゼロにすることをめざすとともに、</a:t>
            </a:r>
            <a:r>
              <a:rPr kumimoji="1" lang="en-US" altLang="ja-JP" sz="1050" dirty="0">
                <a:latin typeface="Meiryo UI" panose="020B0604030504040204" pitchFamily="50" charset="-128"/>
                <a:ea typeface="Meiryo UI" panose="020B0604030504040204" pitchFamily="50" charset="-128"/>
              </a:rPr>
              <a:t>2030</a:t>
            </a:r>
            <a:r>
              <a:rPr kumimoji="1" lang="ja-JP" altLang="en-US" sz="1050" dirty="0">
                <a:latin typeface="Meiryo UI" panose="020B0604030504040204" pitchFamily="50" charset="-128"/>
                <a:ea typeface="Meiryo UI" panose="020B0604030504040204" pitchFamily="50" charset="-128"/>
              </a:rPr>
              <a:t>年度の温室効果ガスの排出量を</a:t>
            </a:r>
            <a:r>
              <a:rPr kumimoji="1" lang="en-US" altLang="ja-JP" sz="1050" dirty="0">
                <a:latin typeface="Meiryo UI" panose="020B0604030504040204" pitchFamily="50" charset="-128"/>
                <a:ea typeface="Meiryo UI" panose="020B0604030504040204" pitchFamily="50" charset="-128"/>
              </a:rPr>
              <a:t>2013</a:t>
            </a:r>
            <a:r>
              <a:rPr kumimoji="1" lang="ja-JP" altLang="en-US" sz="1050" dirty="0">
                <a:latin typeface="Meiryo UI" panose="020B0604030504040204" pitchFamily="50" charset="-128"/>
                <a:ea typeface="Meiryo UI" panose="020B0604030504040204" pitchFamily="50" charset="-128"/>
              </a:rPr>
              <a:t>年度と比べて</a:t>
            </a:r>
            <a:r>
              <a:rPr kumimoji="1" lang="en-US" altLang="ja-JP" sz="1050" dirty="0">
                <a:latin typeface="Meiryo UI" panose="020B0604030504040204" pitchFamily="50" charset="-128"/>
                <a:ea typeface="Meiryo UI" panose="020B0604030504040204" pitchFamily="50" charset="-128"/>
              </a:rPr>
              <a:t>40</a:t>
            </a:r>
            <a:r>
              <a:rPr kumimoji="1" lang="ja-JP" altLang="en-US" sz="1050" dirty="0">
                <a:latin typeface="Meiryo UI" panose="020B0604030504040204" pitchFamily="50" charset="-128"/>
                <a:ea typeface="Meiryo UI" panose="020B0604030504040204" pitchFamily="50" charset="-128"/>
              </a:rPr>
              <a:t>％減らす目標を立てています。この計画に基づき、府民のみなさんや企業のみなさんと協力して、温室効果ガスを減らすためのさまざまな取組みを進めています。</a:t>
            </a:r>
          </a:p>
        </p:txBody>
      </p:sp>
      <p:sp>
        <p:nvSpPr>
          <p:cNvPr id="29" name="テキスト ボックス 28">
            <a:extLst>
              <a:ext uri="{FF2B5EF4-FFF2-40B4-BE49-F238E27FC236}">
                <a16:creationId xmlns:a16="http://schemas.microsoft.com/office/drawing/2014/main" id="{6FB16080-E1C6-4DD6-84CD-295143FA8A69}"/>
              </a:ext>
            </a:extLst>
          </p:cNvPr>
          <p:cNvSpPr txBox="1"/>
          <p:nvPr/>
        </p:nvSpPr>
        <p:spPr>
          <a:xfrm>
            <a:off x="847435" y="8385926"/>
            <a:ext cx="2177706" cy="288000"/>
          </a:xfrm>
          <a:prstGeom prst="rect">
            <a:avLst/>
          </a:prstGeom>
          <a:solidFill>
            <a:schemeClr val="accent5">
              <a:lumMod val="20000"/>
              <a:lumOff val="80000"/>
            </a:schemeClr>
          </a:solidFill>
        </p:spPr>
        <p:txBody>
          <a:bodyPr wrap="square" tIns="72000" bIns="36000" rtlCol="0" anchor="b" anchorCtr="0">
            <a:spAutoFit/>
          </a:bodyPr>
          <a:lstStyle/>
          <a:p>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大阪府地球温暖化対策実行計画</a:t>
            </a:r>
          </a:p>
        </p:txBody>
      </p:sp>
      <p:sp>
        <p:nvSpPr>
          <p:cNvPr id="5" name="テキスト ボックス 4">
            <a:extLst>
              <a:ext uri="{FF2B5EF4-FFF2-40B4-BE49-F238E27FC236}">
                <a16:creationId xmlns:a16="http://schemas.microsoft.com/office/drawing/2014/main" id="{4E4188F1-9A31-4C33-9386-ADC48199335A}"/>
              </a:ext>
            </a:extLst>
          </p:cNvPr>
          <p:cNvSpPr txBox="1"/>
          <p:nvPr/>
        </p:nvSpPr>
        <p:spPr>
          <a:xfrm>
            <a:off x="3284126" y="8998795"/>
            <a:ext cx="1361327"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じっしつ　　　　　はいしゅつ</a:t>
            </a:r>
            <a:endParaRPr kumimoji="1" lang="ja-JP" altLang="en-US" sz="500" dirty="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365C453B-6743-431D-B23A-7CA60F16EA9E}"/>
              </a:ext>
            </a:extLst>
          </p:cNvPr>
          <p:cNvSpPr txBox="1"/>
          <p:nvPr/>
        </p:nvSpPr>
        <p:spPr>
          <a:xfrm>
            <a:off x="2334677" y="8754916"/>
            <a:ext cx="4006856"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おんだん か　たいさく　　　　　　　　　　　　　　　　　　　　　　　　　　　　　　　　　　　　　    こう　か　　　　　　  はいしゅつ</a:t>
            </a:r>
            <a:endParaRPr kumimoji="1" lang="ja-JP" altLang="en-US" sz="5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3E63ECE6-9B3C-4C2D-A0EA-D3006B9F20AC}"/>
              </a:ext>
            </a:extLst>
          </p:cNvPr>
          <p:cNvSpPr txBox="1"/>
          <p:nvPr/>
        </p:nvSpPr>
        <p:spPr>
          <a:xfrm>
            <a:off x="1013473" y="9233660"/>
            <a:ext cx="5656649"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こう　か　　　　　　　はいしゅつ　　　　　　　　　　　　　　　　　 くら　　　 　　 　　　　</a:t>
            </a:r>
            <a:r>
              <a:rPr kumimoji="1" lang="ja-JP" altLang="en-US" sz="500" dirty="0">
                <a:latin typeface="Meiryo UI" panose="020B0604030504040204" pitchFamily="50" charset="-128"/>
                <a:ea typeface="Meiryo UI" panose="020B0604030504040204" pitchFamily="50" charset="-128"/>
              </a:rPr>
              <a:t>　</a:t>
            </a:r>
            <a:r>
              <a:rPr kumimoji="1" lang="ja-JP" altLang="en-US" sz="600" dirty="0">
                <a:latin typeface="Meiryo UI" panose="020B0604030504040204" pitchFamily="50" charset="-128"/>
                <a:ea typeface="Meiryo UI" panose="020B0604030504040204" pitchFamily="50" charset="-128"/>
              </a:rPr>
              <a:t> へ　　　　 　　　　　　　　　　　　　　　　　　　　　　　　　　　　　　　　　　もと</a:t>
            </a:r>
            <a:endParaRPr kumimoji="1" lang="ja-JP" altLang="en-US" sz="500"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DDA61897-861E-4788-A7C9-21060C05901A}"/>
              </a:ext>
            </a:extLst>
          </p:cNvPr>
          <p:cNvSpPr txBox="1"/>
          <p:nvPr/>
        </p:nvSpPr>
        <p:spPr>
          <a:xfrm>
            <a:off x="991617" y="9478637"/>
            <a:ext cx="2651166"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き ぎょう　　　　　　　　　　　　　　　　　　　　　　　　　　　</a:t>
            </a:r>
            <a:r>
              <a:rPr kumimoji="1" lang="ja-JP" altLang="en-US" sz="500" dirty="0">
                <a:latin typeface="Meiryo UI" panose="020B0604030504040204" pitchFamily="50" charset="-128"/>
                <a:ea typeface="Meiryo UI" panose="020B0604030504040204" pitchFamily="50" charset="-128"/>
              </a:rPr>
              <a:t>　  </a:t>
            </a:r>
            <a:r>
              <a:rPr kumimoji="1" lang="ja-JP" altLang="en-US" sz="600" dirty="0">
                <a:latin typeface="Meiryo UI" panose="020B0604030504040204" pitchFamily="50" charset="-128"/>
                <a:ea typeface="Meiryo UI" panose="020B0604030504040204" pitchFamily="50" charset="-128"/>
              </a:rPr>
              <a:t>こう　か　　　　　　　</a:t>
            </a:r>
            <a:r>
              <a:rPr kumimoji="1" lang="ja-JP" altLang="en-US" sz="200" dirty="0">
                <a:latin typeface="Meiryo UI" panose="020B0604030504040204" pitchFamily="50" charset="-128"/>
                <a:ea typeface="Meiryo UI" panose="020B0604030504040204" pitchFamily="50" charset="-128"/>
              </a:rPr>
              <a:t>  </a:t>
            </a:r>
            <a:r>
              <a:rPr kumimoji="1" lang="ja-JP" altLang="en-US" sz="600" dirty="0">
                <a:latin typeface="Meiryo UI" panose="020B0604030504040204" pitchFamily="50" charset="-128"/>
                <a:ea typeface="Meiryo UI" panose="020B0604030504040204" pitchFamily="50" charset="-128"/>
              </a:rPr>
              <a:t>へ</a:t>
            </a:r>
            <a:endParaRPr kumimoji="1" lang="ja-JP" altLang="en-US" sz="500"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9BE5BA68-B7A2-4EEA-8425-EA296340440C}"/>
              </a:ext>
            </a:extLst>
          </p:cNvPr>
          <p:cNvSpPr txBox="1"/>
          <p:nvPr/>
        </p:nvSpPr>
        <p:spPr>
          <a:xfrm>
            <a:off x="596827" y="5585122"/>
            <a:ext cx="2560566" cy="2560253"/>
          </a:xfrm>
          <a:prstGeom prst="rect">
            <a:avLst/>
          </a:prstGeom>
          <a:noFill/>
        </p:spPr>
        <p:txBody>
          <a:bodyPr wrap="square" rtlCol="0">
            <a:spAutoFit/>
          </a:bodyPr>
          <a:lstStyle/>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しかし地球温暖化の進行を少しでも防ぐには、温室効果ガスの排出量をもっと減らす必要があります。そのため、大阪府では、２０３０年度に温室効果ガスの排出量を２０１３年度と比べて４０％減らすことをめざしています。</a:t>
            </a:r>
          </a:p>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まずは、わたしたち一人ひとりが自分にできることは何かを考え、行動していくことが大切です。</a:t>
            </a:r>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41" name="テキスト ボックス 40">
            <a:extLst>
              <a:ext uri="{FF2B5EF4-FFF2-40B4-BE49-F238E27FC236}">
                <a16:creationId xmlns:a16="http://schemas.microsoft.com/office/drawing/2014/main" id="{4397F714-545D-4CEA-A89A-D4EA625E83B8}"/>
              </a:ext>
            </a:extLst>
          </p:cNvPr>
          <p:cNvSpPr txBox="1"/>
          <p:nvPr/>
        </p:nvSpPr>
        <p:spPr>
          <a:xfrm>
            <a:off x="1567427" y="8356741"/>
            <a:ext cx="1160724"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おんだん  か　たい さく　　</a:t>
            </a:r>
            <a:endParaRPr kumimoji="1" lang="ja-JP" altLang="en-US" sz="500" dirty="0">
              <a:solidFill>
                <a:schemeClr val="accent5">
                  <a:lumMod val="75000"/>
                </a:schemeClr>
              </a:solidFill>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F9211D8A-A1D6-4355-8277-BCB0765D09AA}"/>
              </a:ext>
            </a:extLst>
          </p:cNvPr>
          <p:cNvSpPr txBox="1"/>
          <p:nvPr/>
        </p:nvSpPr>
        <p:spPr>
          <a:xfrm>
            <a:off x="2580596" y="5011285"/>
            <a:ext cx="1923671"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はいしゅつ　　　　　　　　　　　　　　　　　　　　　　　　　 こう　か　</a:t>
            </a:r>
          </a:p>
        </p:txBody>
      </p:sp>
      <p:sp>
        <p:nvSpPr>
          <p:cNvPr id="43" name="テキスト ボックス 42">
            <a:extLst>
              <a:ext uri="{FF2B5EF4-FFF2-40B4-BE49-F238E27FC236}">
                <a16:creationId xmlns:a16="http://schemas.microsoft.com/office/drawing/2014/main" id="{30858C56-A722-4F8D-A7F9-0E472D641E6F}"/>
              </a:ext>
            </a:extLst>
          </p:cNvPr>
          <p:cNvSpPr txBox="1"/>
          <p:nvPr/>
        </p:nvSpPr>
        <p:spPr>
          <a:xfrm>
            <a:off x="1751986" y="5295992"/>
            <a:ext cx="710454"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へ　</a:t>
            </a:r>
          </a:p>
        </p:txBody>
      </p:sp>
      <p:sp>
        <p:nvSpPr>
          <p:cNvPr id="47" name="テキスト ボックス 46">
            <a:extLst>
              <a:ext uri="{FF2B5EF4-FFF2-40B4-BE49-F238E27FC236}">
                <a16:creationId xmlns:a16="http://schemas.microsoft.com/office/drawing/2014/main" id="{C02D4FB8-83A6-42F6-9781-693AA03A70BE}"/>
              </a:ext>
            </a:extLst>
          </p:cNvPr>
          <p:cNvSpPr txBox="1"/>
          <p:nvPr/>
        </p:nvSpPr>
        <p:spPr>
          <a:xfrm>
            <a:off x="1430706" y="5580790"/>
            <a:ext cx="1095979"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おんだん　か</a:t>
            </a:r>
          </a:p>
        </p:txBody>
      </p:sp>
      <p:sp>
        <p:nvSpPr>
          <p:cNvPr id="49" name="テキスト ボックス 48">
            <a:extLst>
              <a:ext uri="{FF2B5EF4-FFF2-40B4-BE49-F238E27FC236}">
                <a16:creationId xmlns:a16="http://schemas.microsoft.com/office/drawing/2014/main" id="{BB03A40E-6EBB-47EE-85BD-935D3F2E5B35}"/>
              </a:ext>
            </a:extLst>
          </p:cNvPr>
          <p:cNvSpPr txBox="1"/>
          <p:nvPr/>
        </p:nvSpPr>
        <p:spPr>
          <a:xfrm>
            <a:off x="726401" y="5857217"/>
            <a:ext cx="2377827"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ふせ　　　　　　　　　　　　 　　　　　　　　 こう　 か　　　　　　　　　　　　はいしゅつ</a:t>
            </a:r>
          </a:p>
        </p:txBody>
      </p:sp>
      <p:sp>
        <p:nvSpPr>
          <p:cNvPr id="51" name="テキスト ボックス 50">
            <a:extLst>
              <a:ext uri="{FF2B5EF4-FFF2-40B4-BE49-F238E27FC236}">
                <a16:creationId xmlns:a16="http://schemas.microsoft.com/office/drawing/2014/main" id="{995D2519-93F4-4B37-80F8-80E4B0A9AB6B}"/>
              </a:ext>
            </a:extLst>
          </p:cNvPr>
          <p:cNvSpPr txBox="1"/>
          <p:nvPr/>
        </p:nvSpPr>
        <p:spPr>
          <a:xfrm>
            <a:off x="1117238" y="6963001"/>
            <a:ext cx="1095979"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へ</a:t>
            </a:r>
          </a:p>
        </p:txBody>
      </p:sp>
      <p:sp>
        <p:nvSpPr>
          <p:cNvPr id="53" name="テキスト ボックス 52">
            <a:extLst>
              <a:ext uri="{FF2B5EF4-FFF2-40B4-BE49-F238E27FC236}">
                <a16:creationId xmlns:a16="http://schemas.microsoft.com/office/drawing/2014/main" id="{0C5B5DF4-464A-4C64-98D3-8EB56676AD17}"/>
              </a:ext>
            </a:extLst>
          </p:cNvPr>
          <p:cNvSpPr txBox="1"/>
          <p:nvPr/>
        </p:nvSpPr>
        <p:spPr>
          <a:xfrm>
            <a:off x="1131413" y="6141275"/>
            <a:ext cx="547990"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へ　　　　　　　　　</a:t>
            </a:r>
          </a:p>
        </p:txBody>
      </p:sp>
      <p:sp>
        <p:nvSpPr>
          <p:cNvPr id="19" name="テキスト ボックス 18">
            <a:extLst>
              <a:ext uri="{FF2B5EF4-FFF2-40B4-BE49-F238E27FC236}">
                <a16:creationId xmlns:a16="http://schemas.microsoft.com/office/drawing/2014/main" id="{34E2DCFC-9633-4C16-B495-D199F8E2FF67}"/>
              </a:ext>
            </a:extLst>
          </p:cNvPr>
          <p:cNvSpPr txBox="1"/>
          <p:nvPr/>
        </p:nvSpPr>
        <p:spPr>
          <a:xfrm>
            <a:off x="6546267" y="7609477"/>
            <a:ext cx="595035" cy="215444"/>
          </a:xfrm>
          <a:prstGeom prst="rect">
            <a:avLst/>
          </a:prstGeom>
          <a:noFill/>
        </p:spPr>
        <p:txBody>
          <a:bodyPr wrap="none" rtlCol="0">
            <a:spAutoFit/>
          </a:bodyPr>
          <a:lstStyle/>
          <a:p>
            <a:r>
              <a:rPr kumimoji="1" lang="ja-JP" altLang="en-US" sz="800" dirty="0">
                <a:latin typeface="Meiryo UI" panose="020B0604030504040204" pitchFamily="50" charset="-128"/>
                <a:ea typeface="Meiryo UI" panose="020B0604030504040204" pitchFamily="50" charset="-128"/>
              </a:rPr>
              <a:t>（年度）</a:t>
            </a:r>
          </a:p>
        </p:txBody>
      </p:sp>
      <p:grpSp>
        <p:nvGrpSpPr>
          <p:cNvPr id="20" name="グループ化 19">
            <a:extLst>
              <a:ext uri="{FF2B5EF4-FFF2-40B4-BE49-F238E27FC236}">
                <a16:creationId xmlns:a16="http://schemas.microsoft.com/office/drawing/2014/main" id="{D020ACD2-F94C-4354-AA4D-3A6E27F061A4}"/>
              </a:ext>
            </a:extLst>
          </p:cNvPr>
          <p:cNvGrpSpPr/>
          <p:nvPr/>
        </p:nvGrpSpPr>
        <p:grpSpPr>
          <a:xfrm>
            <a:off x="3742594" y="7876191"/>
            <a:ext cx="2940228" cy="336703"/>
            <a:chOff x="3737681" y="7728118"/>
            <a:chExt cx="2940228" cy="336703"/>
          </a:xfrm>
        </p:grpSpPr>
        <p:sp>
          <p:nvSpPr>
            <p:cNvPr id="3" name="テキスト ボックス 2"/>
            <p:cNvSpPr txBox="1"/>
            <p:nvPr/>
          </p:nvSpPr>
          <p:spPr>
            <a:xfrm>
              <a:off x="3737681" y="7803211"/>
              <a:ext cx="2940228" cy="261610"/>
            </a:xfrm>
            <a:prstGeom prst="rect">
              <a:avLst/>
            </a:prstGeom>
            <a:noFill/>
          </p:spPr>
          <p:txBody>
            <a:bodyPr wrap="none" rtlCol="0">
              <a:spAutoFit/>
            </a:bodyPr>
            <a:lstStyle/>
            <a:p>
              <a:r>
                <a:rPr lang="ja-JP" altLang="en-US" sz="1100" dirty="0">
                  <a:latin typeface="Meiryo UI" panose="020B0604030504040204" pitchFamily="50" charset="-128"/>
                  <a:ea typeface="Meiryo UI" panose="020B0604030504040204" pitchFamily="50" charset="-128"/>
                </a:rPr>
                <a:t>大阪府域の温室効果ガス総排出量のうつりかわり</a:t>
              </a:r>
            </a:p>
          </p:txBody>
        </p:sp>
        <p:sp>
          <p:nvSpPr>
            <p:cNvPr id="50" name="テキスト ボックス 49">
              <a:extLst>
                <a:ext uri="{FF2B5EF4-FFF2-40B4-BE49-F238E27FC236}">
                  <a16:creationId xmlns:a16="http://schemas.microsoft.com/office/drawing/2014/main" id="{32AED10A-2C5A-472A-B115-BED5E14B669B}"/>
                </a:ext>
              </a:extLst>
            </p:cNvPr>
            <p:cNvSpPr txBox="1"/>
            <p:nvPr/>
          </p:nvSpPr>
          <p:spPr>
            <a:xfrm>
              <a:off x="4173531" y="7728118"/>
              <a:ext cx="1673670"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いき　　　　　　　　 こう　か　　　　　 そう はいしゅつ</a:t>
              </a:r>
              <a:endParaRPr kumimoji="1" lang="ja-JP" altLang="en-US" sz="500" dirty="0">
                <a:latin typeface="Meiryo UI" panose="020B0604030504040204" pitchFamily="50" charset="-128"/>
                <a:ea typeface="Meiryo UI" panose="020B0604030504040204" pitchFamily="50" charset="-128"/>
              </a:endParaRPr>
            </a:p>
          </p:txBody>
        </p:sp>
      </p:grpSp>
      <p:sp>
        <p:nvSpPr>
          <p:cNvPr id="6" name="テキスト ボックス 5"/>
          <p:cNvSpPr txBox="1"/>
          <p:nvPr/>
        </p:nvSpPr>
        <p:spPr bwMode="white">
          <a:xfrm>
            <a:off x="3091382" y="5518615"/>
            <a:ext cx="898003" cy="215444"/>
          </a:xfrm>
          <a:prstGeom prst="rect">
            <a:avLst/>
          </a:prstGeom>
          <a:solidFill>
            <a:schemeClr val="bg1"/>
          </a:solidFill>
        </p:spPr>
        <p:txBody>
          <a:bodyPr wrap="none" rtlCol="0">
            <a:spAutoFit/>
          </a:bodyPr>
          <a:lstStyle/>
          <a:p>
            <a:r>
              <a:rPr kumimoji="1" lang="ja-JP" altLang="en-US" sz="800" dirty="0">
                <a:latin typeface="Meiryo UI" panose="020B0604030504040204" pitchFamily="50" charset="-128"/>
                <a:ea typeface="Meiryo UI" panose="020B0604030504040204" pitchFamily="50" charset="-128"/>
              </a:rPr>
              <a:t>（万トン</a:t>
            </a:r>
            <a:r>
              <a:rPr kumimoji="1" lang="en-US" altLang="ja-JP" sz="800" dirty="0">
                <a:latin typeface="Meiryo UI" panose="020B0604030504040204" pitchFamily="50" charset="-128"/>
                <a:ea typeface="Meiryo UI" panose="020B0604030504040204" pitchFamily="50" charset="-128"/>
              </a:rPr>
              <a:t>-CO</a:t>
            </a:r>
            <a:r>
              <a:rPr kumimoji="1" lang="en-US" altLang="ja-JP" sz="600" dirty="0">
                <a:latin typeface="Meiryo UI" panose="020B0604030504040204" pitchFamily="50" charset="-128"/>
                <a:ea typeface="Meiryo UI" panose="020B0604030504040204" pitchFamily="50" charset="-128"/>
              </a:rPr>
              <a:t>2</a:t>
            </a:r>
            <a:r>
              <a:rPr kumimoji="1" lang="ja-JP" altLang="en-US" sz="800" dirty="0">
                <a:latin typeface="Meiryo UI" panose="020B0604030504040204" pitchFamily="50" charset="-128"/>
                <a:ea typeface="Meiryo UI" panose="020B0604030504040204" pitchFamily="50" charset="-128"/>
              </a:rPr>
              <a:t>）</a:t>
            </a:r>
          </a:p>
        </p:txBody>
      </p:sp>
      <p:cxnSp>
        <p:nvCxnSpPr>
          <p:cNvPr id="27" name="直線コネクタ 26">
            <a:extLst>
              <a:ext uri="{FF2B5EF4-FFF2-40B4-BE49-F238E27FC236}">
                <a16:creationId xmlns:a16="http://schemas.microsoft.com/office/drawing/2014/main" id="{5923604B-6DF8-4C3F-977F-66428DF792C8}"/>
              </a:ext>
            </a:extLst>
          </p:cNvPr>
          <p:cNvCxnSpPr/>
          <p:nvPr/>
        </p:nvCxnSpPr>
        <p:spPr>
          <a:xfrm>
            <a:off x="3811719" y="5943667"/>
            <a:ext cx="2844000"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96CE6D47-3385-4FDF-AAEB-97CDFFA4E0DF}"/>
              </a:ext>
            </a:extLst>
          </p:cNvPr>
          <p:cNvSpPr txBox="1"/>
          <p:nvPr/>
        </p:nvSpPr>
        <p:spPr>
          <a:xfrm>
            <a:off x="3694807" y="5704966"/>
            <a:ext cx="2201244"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5,798</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rPr>
              <a:t>5,753</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rPr>
              <a:t>5,526</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rPr>
              <a:t>5,630</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rPr>
              <a:t>5,332</a:t>
            </a:r>
            <a:endParaRPr kumimoji="1" lang="ja-JP" altLang="en-US" sz="800" dirty="0">
              <a:latin typeface="Meiryo UI" panose="020B0604030504040204" pitchFamily="50" charset="-128"/>
              <a:ea typeface="Meiryo UI" panose="020B0604030504040204" pitchFamily="50" charset="-128"/>
            </a:endParaRPr>
          </a:p>
        </p:txBody>
      </p:sp>
      <p:cxnSp>
        <p:nvCxnSpPr>
          <p:cNvPr id="18" name="直線矢印コネクタ 17"/>
          <p:cNvCxnSpPr/>
          <p:nvPr/>
        </p:nvCxnSpPr>
        <p:spPr>
          <a:xfrm>
            <a:off x="6466117" y="5958301"/>
            <a:ext cx="0" cy="684000"/>
          </a:xfrm>
          <a:prstGeom prst="straightConnector1">
            <a:avLst/>
          </a:prstGeom>
          <a:ln w="28575">
            <a:solidFill>
              <a:schemeClr val="accent5">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6248479" y="5701909"/>
            <a:ext cx="415498" cy="230832"/>
          </a:xfrm>
          <a:prstGeom prst="rect">
            <a:avLst/>
          </a:prstGeom>
          <a:solidFill>
            <a:schemeClr val="accent5">
              <a:lumMod val="60000"/>
              <a:lumOff val="40000"/>
            </a:schemeClr>
          </a:solidFill>
          <a:effectLst>
            <a:softEdge rad="25400"/>
          </a:effectLst>
        </p:spPr>
        <p:txBody>
          <a:bodyPr wrap="none" rtlCol="0" anchor="ctr" anchorCtr="0">
            <a:spAutoFit/>
          </a:bodyPr>
          <a:lstStyle/>
          <a:p>
            <a:r>
              <a:rPr kumimoji="1" lang="ja-JP" altLang="en-US" sz="900" dirty="0">
                <a:solidFill>
                  <a:schemeClr val="bg1"/>
                </a:solidFill>
                <a:latin typeface="Meiryo UI" panose="020B0604030504040204" pitchFamily="50" charset="-128"/>
                <a:ea typeface="Meiryo UI" panose="020B0604030504040204" pitchFamily="50" charset="-128"/>
              </a:rPr>
              <a:t>目標</a:t>
            </a:r>
          </a:p>
        </p:txBody>
      </p:sp>
      <p:sp>
        <p:nvSpPr>
          <p:cNvPr id="22" name="正方形/長方形 21"/>
          <p:cNvSpPr/>
          <p:nvPr/>
        </p:nvSpPr>
        <p:spPr bwMode="white">
          <a:xfrm>
            <a:off x="6126532" y="6130544"/>
            <a:ext cx="544479" cy="280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E687E54E-29A6-4511-805F-BC6353435C7F}"/>
              </a:ext>
            </a:extLst>
          </p:cNvPr>
          <p:cNvSpPr txBox="1"/>
          <p:nvPr/>
        </p:nvSpPr>
        <p:spPr bwMode="black">
          <a:xfrm>
            <a:off x="6059575" y="6129584"/>
            <a:ext cx="678391" cy="307777"/>
          </a:xfrm>
          <a:prstGeom prst="rect">
            <a:avLst/>
          </a:prstGeom>
          <a:noFill/>
        </p:spPr>
        <p:txBody>
          <a:bodyPr wrap="none" rtlCol="0">
            <a:spAutoFit/>
          </a:bodyPr>
          <a:lstStyle/>
          <a:p>
            <a:pPr algn="ctr"/>
            <a:r>
              <a:rPr kumimoji="1" lang="en-US" altLang="ja-JP" sz="700" dirty="0">
                <a:latin typeface="Meiryo UI" panose="020B0604030504040204" pitchFamily="50" charset="-128"/>
                <a:ea typeface="Meiryo UI" panose="020B0604030504040204" pitchFamily="50" charset="-128"/>
              </a:rPr>
              <a:t>2013</a:t>
            </a:r>
            <a:r>
              <a:rPr kumimoji="1" lang="ja-JP" altLang="en-US" sz="700" dirty="0">
                <a:latin typeface="Meiryo UI" panose="020B0604030504040204" pitchFamily="50" charset="-128"/>
                <a:ea typeface="Meiryo UI" panose="020B0604030504040204" pitchFamily="50" charset="-128"/>
              </a:rPr>
              <a:t>年度比</a:t>
            </a:r>
            <a:endParaRPr kumimoji="1" lang="en-US" altLang="ja-JP" sz="700" dirty="0">
              <a:latin typeface="Meiryo UI" panose="020B0604030504040204" pitchFamily="50" charset="-128"/>
              <a:ea typeface="Meiryo UI" panose="020B0604030504040204" pitchFamily="50" charset="-128"/>
            </a:endParaRPr>
          </a:p>
          <a:p>
            <a:pPr algn="ctr"/>
            <a:r>
              <a:rPr kumimoji="1" lang="en-US" altLang="ja-JP" sz="700" dirty="0">
                <a:latin typeface="Meiryo UI" panose="020B0604030504040204" pitchFamily="50" charset="-128"/>
                <a:ea typeface="Meiryo UI" panose="020B0604030504040204" pitchFamily="50" charset="-128"/>
              </a:rPr>
              <a:t>40</a:t>
            </a:r>
            <a:r>
              <a:rPr kumimoji="1" lang="ja-JP" altLang="en-US" sz="700" dirty="0">
                <a:latin typeface="Meiryo UI" panose="020B0604030504040204" pitchFamily="50" charset="-128"/>
                <a:ea typeface="Meiryo UI" panose="020B0604030504040204" pitchFamily="50" charset="-128"/>
              </a:rPr>
              <a:t>％減</a:t>
            </a:r>
          </a:p>
        </p:txBody>
      </p:sp>
      <p:sp>
        <p:nvSpPr>
          <p:cNvPr id="54" name="テキスト ボックス 53">
            <a:extLst>
              <a:ext uri="{FF2B5EF4-FFF2-40B4-BE49-F238E27FC236}">
                <a16:creationId xmlns:a16="http://schemas.microsoft.com/office/drawing/2014/main" id="{0C5B5DF4-464A-4C64-98D3-8EB56676AD17}"/>
              </a:ext>
            </a:extLst>
          </p:cNvPr>
          <p:cNvSpPr txBox="1"/>
          <p:nvPr/>
        </p:nvSpPr>
        <p:spPr>
          <a:xfrm>
            <a:off x="2803689" y="6408258"/>
            <a:ext cx="378687"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こう</a:t>
            </a:r>
          </a:p>
        </p:txBody>
      </p:sp>
      <p:sp>
        <p:nvSpPr>
          <p:cNvPr id="58" name="テキスト ボックス 57">
            <a:extLst>
              <a:ext uri="{FF2B5EF4-FFF2-40B4-BE49-F238E27FC236}">
                <a16:creationId xmlns:a16="http://schemas.microsoft.com/office/drawing/2014/main" id="{0C5B5DF4-464A-4C64-98D3-8EB56676AD17}"/>
              </a:ext>
            </a:extLst>
          </p:cNvPr>
          <p:cNvSpPr txBox="1"/>
          <p:nvPr/>
        </p:nvSpPr>
        <p:spPr>
          <a:xfrm>
            <a:off x="631959" y="6679418"/>
            <a:ext cx="2410722"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か　　　　　　　　　　　　はいしゅつ　　　　　　　　　　　　　　　　　　　　　　　　　　　　　くら</a:t>
            </a:r>
          </a:p>
        </p:txBody>
      </p:sp>
      <p:sp>
        <p:nvSpPr>
          <p:cNvPr id="46" name="テキスト ボックス 45">
            <a:extLst>
              <a:ext uri="{FF2B5EF4-FFF2-40B4-BE49-F238E27FC236}">
                <a16:creationId xmlns:a16="http://schemas.microsoft.com/office/drawing/2014/main" id="{D01F8312-6366-46E3-BC58-64E722539C91}"/>
              </a:ext>
            </a:extLst>
          </p:cNvPr>
          <p:cNvSpPr txBox="1"/>
          <p:nvPr/>
        </p:nvSpPr>
        <p:spPr>
          <a:xfrm>
            <a:off x="1027884" y="8991275"/>
            <a:ext cx="561768"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きゅうしゅう</a:t>
            </a:r>
            <a:endParaRPr kumimoji="1" lang="ja-JP" altLang="en-US" sz="500"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668DE0C3-02D8-4676-ACA3-4BC6DEC47510}"/>
              </a:ext>
            </a:extLst>
          </p:cNvPr>
          <p:cNvSpPr txBox="1"/>
          <p:nvPr/>
        </p:nvSpPr>
        <p:spPr>
          <a:xfrm>
            <a:off x="717895" y="5288124"/>
            <a:ext cx="371888"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くら　</a:t>
            </a:r>
          </a:p>
        </p:txBody>
      </p:sp>
    </p:spTree>
    <p:extLst>
      <p:ext uri="{BB962C8B-B14F-4D97-AF65-F5344CB8AC3E}">
        <p14:creationId xmlns:p14="http://schemas.microsoft.com/office/powerpoint/2010/main" val="318490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837503" y="2758820"/>
            <a:ext cx="2934397" cy="4156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nchorCtr="0"/>
          <a:lstStyle/>
          <a:p>
            <a:pPr>
              <a:lnSpc>
                <a:spcPct val="150000"/>
              </a:lnSpc>
              <a:spcAft>
                <a:spcPts val="300"/>
              </a:spcAft>
            </a:pPr>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① </a:t>
            </a:r>
            <a:r>
              <a:rPr kumimoji="1" lang="ja-JP" altLang="en-US" sz="1100" b="1" u="sng" dirty="0">
                <a:solidFill>
                  <a:schemeClr val="accent5">
                    <a:lumMod val="75000"/>
                  </a:schemeClr>
                </a:solidFill>
                <a:latin typeface="Meiryo UI" panose="020B0604030504040204" pitchFamily="50" charset="-128"/>
                <a:ea typeface="Meiryo UI" panose="020B0604030504040204" pitchFamily="50" charset="-128"/>
              </a:rPr>
              <a:t>備える：暑さにつよい「からだづくり」</a:t>
            </a:r>
          </a:p>
          <a:p>
            <a:pPr>
              <a:lnSpc>
                <a:spcPct val="150000"/>
              </a:lnSpc>
            </a:pPr>
            <a:r>
              <a:rPr kumimoji="1" lang="ja-JP" altLang="en-US" sz="1050" dirty="0">
                <a:latin typeface="Meiryo UI" panose="020B0604030504040204" pitchFamily="50" charset="-128"/>
                <a:ea typeface="Meiryo UI" panose="020B0604030504040204" pitchFamily="50" charset="-128"/>
              </a:rPr>
              <a:t>　暑さに負けない体にする</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ため、ふだんから、あせをかく</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運動をする。</a:t>
            </a:r>
          </a:p>
          <a:p>
            <a:pPr>
              <a:lnSpc>
                <a:spcPct val="150000"/>
              </a:lnSpc>
              <a:spcBef>
                <a:spcPts val="600"/>
              </a:spcBef>
              <a:spcAft>
                <a:spcPts val="300"/>
              </a:spcAft>
            </a:pPr>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② </a:t>
            </a:r>
            <a:r>
              <a:rPr kumimoji="1" lang="ja-JP" altLang="en-US" sz="1100" b="1" u="sng" dirty="0">
                <a:solidFill>
                  <a:schemeClr val="accent5">
                    <a:lumMod val="75000"/>
                  </a:schemeClr>
                </a:solidFill>
                <a:latin typeface="Meiryo UI" panose="020B0604030504040204" pitchFamily="50" charset="-128"/>
                <a:ea typeface="Meiryo UI" panose="020B0604030504040204" pitchFamily="50" charset="-128"/>
              </a:rPr>
              <a:t>すずむ：暑さをしのぐ「クーラーの利用」</a:t>
            </a:r>
          </a:p>
          <a:p>
            <a:pPr>
              <a:lnSpc>
                <a:spcPct val="150000"/>
              </a:lnSpc>
            </a:pPr>
            <a:r>
              <a:rPr kumimoji="1" lang="ja-JP" altLang="en-US" sz="1050" dirty="0">
                <a:latin typeface="Meiryo UI" panose="020B0604030504040204" pitchFamily="50" charset="-128"/>
                <a:ea typeface="Meiryo UI" panose="020B0604030504040204" pitchFamily="50" charset="-128"/>
              </a:rPr>
              <a:t>　・自分の感覚だけにたよらず、</a:t>
            </a:r>
            <a:r>
              <a:rPr kumimoji="1" lang="en-US" altLang="ja-JP" sz="1050" dirty="0">
                <a:latin typeface="Meiryo UI" panose="020B0604030504040204" pitchFamily="50" charset="-128"/>
                <a:ea typeface="Meiryo UI" panose="020B0604030504040204" pitchFamily="50" charset="-128"/>
              </a:rPr>
              <a:t/>
            </a:r>
            <a:br>
              <a:rPr kumimoji="1" lang="en-US" altLang="ja-JP" sz="1050" dirty="0">
                <a:latin typeface="Meiryo UI" panose="020B0604030504040204" pitchFamily="50" charset="-128"/>
                <a:ea typeface="Meiryo UI" panose="020B0604030504040204" pitchFamily="50" charset="-128"/>
              </a:rPr>
            </a:br>
            <a:r>
              <a:rPr kumimoji="1" lang="ja-JP" altLang="en-US" sz="1050" dirty="0">
                <a:latin typeface="Meiryo UI" panose="020B0604030504040204" pitchFamily="50" charset="-128"/>
                <a:ea typeface="Meiryo UI" panose="020B0604030504040204" pitchFamily="50" charset="-128"/>
              </a:rPr>
              <a:t>　 部屋の温度やしつ度を確認し、</a:t>
            </a:r>
            <a:r>
              <a:rPr kumimoji="1" lang="en-US" altLang="ja-JP" sz="1050" dirty="0">
                <a:latin typeface="Meiryo UI" panose="020B0604030504040204" pitchFamily="50" charset="-128"/>
                <a:ea typeface="Meiryo UI" panose="020B0604030504040204" pitchFamily="50" charset="-128"/>
              </a:rPr>
              <a:t/>
            </a:r>
            <a:br>
              <a:rPr kumimoji="1" lang="en-US" altLang="ja-JP" sz="1050" dirty="0">
                <a:latin typeface="Meiryo UI" panose="020B0604030504040204" pitchFamily="50" charset="-128"/>
                <a:ea typeface="Meiryo UI" panose="020B0604030504040204" pitchFamily="50" charset="-128"/>
              </a:rPr>
            </a:br>
            <a:r>
              <a:rPr kumimoji="1" lang="ja-JP" altLang="en-US" sz="1050" dirty="0">
                <a:latin typeface="Meiryo UI" panose="020B0604030504040204" pitchFamily="50" charset="-128"/>
                <a:ea typeface="Meiryo UI" panose="020B0604030504040204" pitchFamily="50" charset="-128"/>
              </a:rPr>
              <a:t>　 クーラーの設定温度を調節する。</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・外出先では無理をせず、クーラーの効いた施設</a:t>
            </a:r>
            <a:r>
              <a:rPr kumimoji="1" lang="en-US" altLang="ja-JP" sz="1050" dirty="0">
                <a:latin typeface="Meiryo UI" panose="020B0604030504040204" pitchFamily="50" charset="-128"/>
                <a:ea typeface="Meiryo UI" panose="020B0604030504040204" pitchFamily="50" charset="-128"/>
              </a:rPr>
              <a:t/>
            </a:r>
            <a:br>
              <a:rPr kumimoji="1" lang="en-US" altLang="ja-JP" sz="1050" dirty="0">
                <a:latin typeface="Meiryo UI" panose="020B0604030504040204" pitchFamily="50" charset="-128"/>
                <a:ea typeface="Meiryo UI" panose="020B0604030504040204" pitchFamily="50" charset="-128"/>
              </a:rPr>
            </a:br>
            <a:r>
              <a:rPr kumimoji="1" lang="ja-JP" altLang="en-US" sz="1050" dirty="0">
                <a:latin typeface="Meiryo UI" panose="020B0604030504040204" pitchFamily="50" charset="-128"/>
                <a:ea typeface="Meiryo UI" panose="020B0604030504040204" pitchFamily="50" charset="-128"/>
              </a:rPr>
              <a:t>　 や</a:t>
            </a:r>
            <a:r>
              <a:rPr kumimoji="1" lang="ja-JP" altLang="en-US" sz="1050" dirty="0" err="1">
                <a:latin typeface="Meiryo UI" panose="020B0604030504040204" pitchFamily="50" charset="-128"/>
                <a:ea typeface="Meiryo UI" panose="020B0604030504040204" pitchFamily="50" charset="-128"/>
              </a:rPr>
              <a:t>こかげ</a:t>
            </a:r>
            <a:r>
              <a:rPr kumimoji="1" lang="ja-JP" altLang="en-US" sz="1050" dirty="0">
                <a:latin typeface="Meiryo UI" panose="020B0604030504040204" pitchFamily="50" charset="-128"/>
                <a:ea typeface="Meiryo UI" panose="020B0604030504040204" pitchFamily="50" charset="-128"/>
              </a:rPr>
              <a:t>など、すずしい場所で休息をとる。</a:t>
            </a:r>
          </a:p>
          <a:p>
            <a:pPr>
              <a:lnSpc>
                <a:spcPct val="150000"/>
              </a:lnSpc>
              <a:spcBef>
                <a:spcPts val="600"/>
              </a:spcBef>
              <a:spcAft>
                <a:spcPts val="300"/>
              </a:spcAft>
            </a:pPr>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③ </a:t>
            </a:r>
            <a:r>
              <a:rPr kumimoji="1" lang="ja-JP" altLang="en-US" sz="1100" b="1" u="sng" dirty="0">
                <a:solidFill>
                  <a:schemeClr val="accent5">
                    <a:lumMod val="75000"/>
                  </a:schemeClr>
                </a:solidFill>
                <a:latin typeface="Meiryo UI" panose="020B0604030504040204" pitchFamily="50" charset="-128"/>
                <a:ea typeface="Meiryo UI" panose="020B0604030504040204" pitchFamily="50" charset="-128"/>
              </a:rPr>
              <a:t>気づく：暑さを知らせる「情報の活用」</a:t>
            </a:r>
          </a:p>
          <a:p>
            <a:pPr>
              <a:lnSpc>
                <a:spcPct val="150000"/>
              </a:lnSpc>
            </a:pPr>
            <a:r>
              <a:rPr kumimoji="1" lang="ja-JP" altLang="en-US" sz="1050" dirty="0">
                <a:latin typeface="Meiryo UI" panose="020B0604030504040204" pitchFamily="50" charset="-128"/>
                <a:ea typeface="Meiryo UI" panose="020B0604030504040204" pitchFamily="50" charset="-128"/>
              </a:rPr>
              <a:t>　外で遊ぶ時は「</a:t>
            </a:r>
            <a:r>
              <a:rPr kumimoji="1" lang="ja-JP" altLang="en-US" sz="1050" dirty="0">
                <a:solidFill>
                  <a:srgbClr val="FF0000"/>
                </a:solidFill>
                <a:latin typeface="Meiryo UI" panose="020B0604030504040204" pitchFamily="50" charset="-128"/>
                <a:ea typeface="Meiryo UI" panose="020B0604030504040204" pitchFamily="50" charset="-128"/>
              </a:rPr>
              <a:t>熱中症警戒アラート</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」や熱中症</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予防のための数値である「</a:t>
            </a:r>
            <a:r>
              <a:rPr kumimoji="1" lang="ja-JP" altLang="en-US" sz="1050" dirty="0">
                <a:solidFill>
                  <a:srgbClr val="FF0000"/>
                </a:solidFill>
                <a:latin typeface="Meiryo UI" panose="020B0604030504040204" pitchFamily="50" charset="-128"/>
                <a:ea typeface="Meiryo UI" panose="020B0604030504040204" pitchFamily="50" charset="-128"/>
              </a:rPr>
              <a:t>暑さ指数</a:t>
            </a:r>
            <a:r>
              <a:rPr kumimoji="1" lang="ja-JP" altLang="en-US" sz="1050" dirty="0">
                <a:latin typeface="Meiryo UI" panose="020B0604030504040204" pitchFamily="50" charset="-128"/>
                <a:ea typeface="Meiryo UI" panose="020B0604030504040204" pitchFamily="50" charset="-128"/>
              </a:rPr>
              <a:t>」を確認する。</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熱中症の危険性が極めて高くなると予想される日の</a:t>
            </a:r>
            <a:r>
              <a:rPr lang="en-US" altLang="ja-JP" sz="900" dirty="0">
                <a:latin typeface="Meiryo UI" panose="020B0604030504040204" pitchFamily="50" charset="-128"/>
                <a:ea typeface="Meiryo UI" panose="020B0604030504040204" pitchFamily="50" charset="-128"/>
              </a:rPr>
              <a:t/>
            </a:r>
            <a:br>
              <a:rPr lang="en-US" altLang="ja-JP" sz="900" dirty="0">
                <a:latin typeface="Meiryo UI" panose="020B0604030504040204" pitchFamily="50" charset="-128"/>
                <a:ea typeface="Meiryo UI" panose="020B0604030504040204" pitchFamily="50" charset="-128"/>
              </a:rPr>
            </a:br>
            <a:r>
              <a:rPr lang="ja-JP" altLang="en-US" sz="900" dirty="0">
                <a:latin typeface="Meiryo UI" panose="020B0604030504040204" pitchFamily="50" charset="-128"/>
                <a:ea typeface="Meiryo UI" panose="020B0604030504040204" pitchFamily="50" charset="-128"/>
              </a:rPr>
              <a:t>　 前日の夕方または当日早朝に都道府県ごとに発表。</a:t>
            </a:r>
          </a:p>
          <a:p>
            <a:pPr>
              <a:lnSpc>
                <a:spcPct val="150000"/>
              </a:lnSpc>
            </a:pPr>
            <a:endParaRPr kumimoji="1" lang="ja-JP" altLang="en-US" sz="1050" dirty="0">
              <a:latin typeface="Meiryo UI" panose="020B0604030504040204" pitchFamily="50" charset="-128"/>
              <a:ea typeface="Meiryo UI" panose="020B0604030504040204" pitchFamily="50" charset="-128"/>
            </a:endParaRPr>
          </a:p>
        </p:txBody>
      </p:sp>
      <p:sp>
        <p:nvSpPr>
          <p:cNvPr id="52" name="角丸四角形 36">
            <a:extLst>
              <a:ext uri="{FF2B5EF4-FFF2-40B4-BE49-F238E27FC236}">
                <a16:creationId xmlns:a16="http://schemas.microsoft.com/office/drawing/2014/main" id="{30B90891-9340-43D9-A54F-D2143D43C57C}"/>
              </a:ext>
            </a:extLst>
          </p:cNvPr>
          <p:cNvSpPr/>
          <p:nvPr/>
        </p:nvSpPr>
        <p:spPr>
          <a:xfrm>
            <a:off x="737616" y="680144"/>
            <a:ext cx="6065520" cy="360000"/>
          </a:xfrm>
          <a:prstGeom prst="roundRect">
            <a:avLst>
              <a:gd name="adj" fmla="val 29936"/>
            </a:avLst>
          </a:prstGeom>
          <a:solidFill>
            <a:schemeClr val="accent4">
              <a:lumMod val="20000"/>
              <a:lumOff val="8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b" anchorCtr="0"/>
          <a:lstStyle/>
          <a:p>
            <a:pPr algn="ctr"/>
            <a:endParaRPr kumimoji="1" lang="ja-JP" altLang="en-US"/>
          </a:p>
        </p:txBody>
      </p:sp>
      <p:pic>
        <p:nvPicPr>
          <p:cNvPr id="31" name="図 30">
            <a:extLst>
              <a:ext uri="{FF2B5EF4-FFF2-40B4-BE49-F238E27FC236}">
                <a16:creationId xmlns:a16="http://schemas.microsoft.com/office/drawing/2014/main" id="{57CD4410-A5FC-46CC-8823-6DDD0D3313C9}"/>
              </a:ext>
            </a:extLst>
          </p:cNvPr>
          <p:cNvPicPr>
            <a:picLocks noChangeAspect="1"/>
          </p:cNvPicPr>
          <p:nvPr/>
        </p:nvPicPr>
        <p:blipFill>
          <a:blip r:embed="rId3"/>
          <a:stretch>
            <a:fillRect/>
          </a:stretch>
        </p:blipFill>
        <p:spPr>
          <a:xfrm>
            <a:off x="6833731" y="10032758"/>
            <a:ext cx="371888" cy="341406"/>
          </a:xfrm>
          <a:prstGeom prst="rect">
            <a:avLst/>
          </a:prstGeom>
        </p:spPr>
      </p:pic>
      <p:sp>
        <p:nvSpPr>
          <p:cNvPr id="63" name="テキスト ボックス 62">
            <a:extLst>
              <a:ext uri="{FF2B5EF4-FFF2-40B4-BE49-F238E27FC236}">
                <a16:creationId xmlns:a16="http://schemas.microsoft.com/office/drawing/2014/main" id="{B670AD0F-5302-4EEE-8BE7-C64CA5280399}"/>
              </a:ext>
            </a:extLst>
          </p:cNvPr>
          <p:cNvSpPr txBox="1"/>
          <p:nvPr/>
        </p:nvSpPr>
        <p:spPr>
          <a:xfrm>
            <a:off x="757454" y="1162461"/>
            <a:ext cx="6037524" cy="1107996"/>
          </a:xfrm>
          <a:prstGeom prst="rect">
            <a:avLst/>
          </a:prstGeom>
          <a:noFill/>
        </p:spPr>
        <p:txBody>
          <a:bodyPr wrap="square" rtlCol="0">
            <a:spAutoFit/>
          </a:bodyPr>
          <a:lstStyle/>
          <a:p>
            <a:pPr>
              <a:lnSpc>
                <a:spcPct val="150000"/>
              </a:lnSpc>
            </a:pPr>
            <a:r>
              <a:rPr kumimoji="1" lang="ja-JP" altLang="en-US" sz="1100" dirty="0">
                <a:latin typeface="Meiryo UI" panose="020B0604030504040204" pitchFamily="50" charset="-128"/>
                <a:ea typeface="Meiryo UI" panose="020B0604030504040204" pitchFamily="50" charset="-128"/>
              </a:rPr>
              <a:t>　地球温暖化ができるだけ進まないように、温室効果ガスの排出を減らす取組みをすることは大切です。しかし、すでに起こっている影響や、将来起こることが予想される影響に備え、ひ害をできるだけ減らす、影響を受けないようにする、または影響を利用することも必要です。この考え方を「適応」といいます。</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　わたしたちのくらしの中で取り組める「適応」はたくさんあります。どんなことができるか考えてみましょう。</a:t>
            </a:r>
          </a:p>
        </p:txBody>
      </p:sp>
      <p:sp>
        <p:nvSpPr>
          <p:cNvPr id="99" name="角丸四角形 26">
            <a:extLst>
              <a:ext uri="{FF2B5EF4-FFF2-40B4-BE49-F238E27FC236}">
                <a16:creationId xmlns:a16="http://schemas.microsoft.com/office/drawing/2014/main" id="{97E5F953-A33B-484F-84ED-3279BB5052D3}"/>
              </a:ext>
            </a:extLst>
          </p:cNvPr>
          <p:cNvSpPr/>
          <p:nvPr/>
        </p:nvSpPr>
        <p:spPr>
          <a:xfrm>
            <a:off x="801861" y="8004126"/>
            <a:ext cx="5930610" cy="1835603"/>
          </a:xfrm>
          <a:prstGeom prst="roundRect">
            <a:avLst>
              <a:gd name="adj" fmla="val 8224"/>
            </a:avLst>
          </a:prstGeom>
          <a:noFill/>
          <a:ln w="12700">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3AB1C666-06FD-47D9-B606-500638B807C0}"/>
              </a:ext>
            </a:extLst>
          </p:cNvPr>
          <p:cNvSpPr txBox="1"/>
          <p:nvPr/>
        </p:nvSpPr>
        <p:spPr>
          <a:xfrm>
            <a:off x="953500" y="8106210"/>
            <a:ext cx="3148696" cy="241980"/>
          </a:xfrm>
          <a:prstGeom prst="rect">
            <a:avLst/>
          </a:prstGeom>
          <a:noFill/>
        </p:spPr>
        <p:txBody>
          <a:bodyPr wrap="square" tIns="36000" bIns="36000" rtlCol="0" anchor="ctr" anchorCtr="0">
            <a:spAutoFit/>
          </a:bodyPr>
          <a:lstStyle/>
          <a:p>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●地球温暖化による影響を利用する</a:t>
            </a:r>
            <a:endParaRPr kumimoji="1" lang="en-US" altLang="ja-JP" sz="1100" b="1" dirty="0">
              <a:solidFill>
                <a:schemeClr val="accent5">
                  <a:lumMod val="75000"/>
                </a:schemeClr>
              </a:solidFill>
              <a:latin typeface="Meiryo UI" panose="020B0604030504040204" pitchFamily="50" charset="-128"/>
              <a:ea typeface="Meiryo UI" panose="020B0604030504040204" pitchFamily="50" charset="-128"/>
            </a:endParaRPr>
          </a:p>
        </p:txBody>
      </p:sp>
      <p:pic>
        <p:nvPicPr>
          <p:cNvPr id="24" name="図 23">
            <a:extLst>
              <a:ext uri="{FF2B5EF4-FFF2-40B4-BE49-F238E27FC236}">
                <a16:creationId xmlns:a16="http://schemas.microsoft.com/office/drawing/2014/main" id="{6B6EB2D7-F920-476E-BF16-92061F9D47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9823" y="8319988"/>
            <a:ext cx="1783012" cy="1408053"/>
          </a:xfrm>
          <a:prstGeom prst="rect">
            <a:avLst/>
          </a:prstGeom>
        </p:spPr>
      </p:pic>
      <p:sp>
        <p:nvSpPr>
          <p:cNvPr id="103" name="テキスト ボックス 102">
            <a:extLst>
              <a:ext uri="{FF2B5EF4-FFF2-40B4-BE49-F238E27FC236}">
                <a16:creationId xmlns:a16="http://schemas.microsoft.com/office/drawing/2014/main" id="{7B1B2611-311F-43B2-8759-B3CC97761534}"/>
              </a:ext>
            </a:extLst>
          </p:cNvPr>
          <p:cNvSpPr txBox="1"/>
          <p:nvPr/>
        </p:nvSpPr>
        <p:spPr>
          <a:xfrm>
            <a:off x="3153834" y="9843143"/>
            <a:ext cx="3622644" cy="307777"/>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出典：</a:t>
            </a:r>
            <a:r>
              <a:rPr lang="ja-JP" altLang="en-US" sz="700" dirty="0">
                <a:latin typeface="Meiryo UI" panose="020B0604030504040204" pitchFamily="50" charset="-128"/>
                <a:ea typeface="Meiryo UI" panose="020B0604030504040204" pitchFamily="50" charset="-128"/>
              </a:rPr>
              <a:t>環境省、文部科学省、農林水産省、国土交通省、気象庁</a:t>
            </a:r>
            <a:endParaRPr kumimoji="1" lang="en-US" altLang="ja-JP" sz="700" dirty="0">
              <a:latin typeface="Meiryo UI" panose="020B0604030504040204" pitchFamily="50" charset="-128"/>
              <a:ea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rPr>
              <a:t>「気候変動の観測・予測及び影響評価統合レポート</a:t>
            </a:r>
            <a:r>
              <a:rPr lang="en-US" altLang="ja-JP" sz="700" dirty="0">
                <a:latin typeface="Meiryo UI" panose="020B0604030504040204" pitchFamily="50" charset="-128"/>
                <a:ea typeface="Meiryo UI" panose="020B0604030504040204" pitchFamily="50" charset="-128"/>
              </a:rPr>
              <a:t>2018 </a:t>
            </a:r>
            <a:r>
              <a:rPr lang="ja-JP" altLang="en-US" sz="700" dirty="0">
                <a:latin typeface="Meiryo UI" panose="020B0604030504040204" pitchFamily="50" charset="-128"/>
                <a:ea typeface="Meiryo UI" panose="020B0604030504040204" pitchFamily="50" charset="-128"/>
              </a:rPr>
              <a:t>～日本の気候変動とその影響～」</a:t>
            </a:r>
            <a:endParaRPr kumimoji="1" lang="ja-JP" altLang="en-US" sz="700"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908877" y="8405151"/>
            <a:ext cx="3933808" cy="1304203"/>
          </a:xfrm>
          <a:prstGeom prst="rect">
            <a:avLst/>
          </a:prstGeom>
          <a:noFill/>
        </p:spPr>
        <p:txBody>
          <a:bodyPr wrap="square" rtlCol="0">
            <a:spAutoFit/>
          </a:bodyPr>
          <a:lstStyle/>
          <a:p>
            <a:pPr>
              <a:lnSpc>
                <a:spcPct val="150000"/>
              </a:lnSpc>
            </a:pPr>
            <a:r>
              <a:rPr kumimoji="1" lang="ja-JP" altLang="en-US" sz="1050" dirty="0">
                <a:latin typeface="Meiryo UI" panose="020B0604030504040204" pitchFamily="50" charset="-128"/>
                <a:ea typeface="Meiryo UI" panose="020B0604030504040204" pitchFamily="50" charset="-128"/>
              </a:rPr>
              <a:t>　農業の分野では、本来あたたかい地域でさいばいされている作物を気温の上昇に合わせて新たにさいばいする取組みが始まっています。</a:t>
            </a:r>
          </a:p>
          <a:p>
            <a:pPr>
              <a:lnSpc>
                <a:spcPct val="150000"/>
              </a:lnSpc>
            </a:pPr>
            <a:r>
              <a:rPr kumimoji="1" lang="ja-JP" altLang="en-US" sz="1050" dirty="0">
                <a:latin typeface="Meiryo UI" panose="020B0604030504040204" pitchFamily="50" charset="-128"/>
                <a:ea typeface="Meiryo UI" panose="020B0604030504040204" pitchFamily="50" charset="-128"/>
              </a:rPr>
              <a:t>　愛媛県では、うんしゅうみかんの高温しょう害が多くみられるようになったことから、夏場のきびしい暑さにも強いブラッドオレンジの１つ「タロッコ」のさいばいを始め、生産量を増やして産地化する取組みを進めています。</a:t>
            </a:r>
          </a:p>
        </p:txBody>
      </p:sp>
      <p:sp>
        <p:nvSpPr>
          <p:cNvPr id="43" name="テキスト ボックス 42">
            <a:extLst>
              <a:ext uri="{FF2B5EF4-FFF2-40B4-BE49-F238E27FC236}">
                <a16:creationId xmlns:a16="http://schemas.microsoft.com/office/drawing/2014/main" id="{502B5E0A-3C7A-4D6D-A4F3-D2B0BAF8D43F}"/>
              </a:ext>
            </a:extLst>
          </p:cNvPr>
          <p:cNvSpPr txBox="1"/>
          <p:nvPr/>
        </p:nvSpPr>
        <p:spPr>
          <a:xfrm>
            <a:off x="951487" y="1138919"/>
            <a:ext cx="5849464"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　　　　おん だん か　　　　　　　　　　　　　　　　　　　　　　　　　　　　　　　　　　　　 </a:t>
            </a:r>
            <a:r>
              <a:rPr kumimoji="1" lang="ja-JP" altLang="en-US" sz="400" dirty="0">
                <a:latin typeface="Meiryo UI" panose="020B0604030504040204" pitchFamily="50" charset="-128"/>
                <a:ea typeface="Meiryo UI" panose="020B0604030504040204" pitchFamily="50" charset="-128"/>
              </a:rPr>
              <a:t> </a:t>
            </a:r>
            <a:r>
              <a:rPr kumimoji="1" lang="ja-JP" altLang="en-US" sz="600" dirty="0">
                <a:latin typeface="Meiryo UI" panose="020B0604030504040204" pitchFamily="50" charset="-128"/>
                <a:ea typeface="Meiryo UI" panose="020B0604030504040204" pitchFamily="50" charset="-128"/>
              </a:rPr>
              <a:t>こう　か　　　　　　   はいしゅつ　　 へ</a:t>
            </a:r>
          </a:p>
        </p:txBody>
      </p:sp>
      <p:sp>
        <p:nvSpPr>
          <p:cNvPr id="46" name="テキスト ボックス 45">
            <a:extLst>
              <a:ext uri="{FF2B5EF4-FFF2-40B4-BE49-F238E27FC236}">
                <a16:creationId xmlns:a16="http://schemas.microsoft.com/office/drawing/2014/main" id="{75E904FD-CDE6-4F7E-BC63-C93C810534C3}"/>
              </a:ext>
            </a:extLst>
          </p:cNvPr>
          <p:cNvSpPr txBox="1"/>
          <p:nvPr/>
        </p:nvSpPr>
        <p:spPr>
          <a:xfrm>
            <a:off x="1949766" y="1393376"/>
            <a:ext cx="4813935"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えい きょう　　 </a:t>
            </a:r>
            <a:r>
              <a:rPr kumimoji="1" lang="ja-JP" altLang="en-US" sz="400" dirty="0">
                <a:latin typeface="Meiryo UI" panose="020B0604030504040204" pitchFamily="50" charset="-128"/>
                <a:ea typeface="Meiryo UI" panose="020B0604030504040204" pitchFamily="50" charset="-128"/>
              </a:rPr>
              <a:t>　 </a:t>
            </a:r>
            <a:r>
              <a:rPr kumimoji="1" lang="ja-JP" altLang="en-US" sz="600" dirty="0">
                <a:latin typeface="Meiryo UI" panose="020B0604030504040204" pitchFamily="50" charset="-128"/>
                <a:ea typeface="Meiryo UI" panose="020B0604030504040204" pitchFamily="50" charset="-128"/>
              </a:rPr>
              <a:t>しょうらい　  　　　　　　　　　　　　　　　　　　　　　　　えい</a:t>
            </a:r>
            <a:r>
              <a:rPr kumimoji="1" lang="ja-JP" altLang="en-US" sz="500" dirty="0">
                <a:latin typeface="Meiryo UI" panose="020B0604030504040204" pitchFamily="50" charset="-128"/>
                <a:ea typeface="Meiryo UI" panose="020B0604030504040204" pitchFamily="50" charset="-128"/>
              </a:rPr>
              <a:t> </a:t>
            </a:r>
            <a:r>
              <a:rPr kumimoji="1" lang="ja-JP" altLang="en-US" sz="600" dirty="0">
                <a:latin typeface="Meiryo UI" panose="020B0604030504040204" pitchFamily="50" charset="-128"/>
                <a:ea typeface="Meiryo UI" panose="020B0604030504040204" pitchFamily="50" charset="-128"/>
              </a:rPr>
              <a:t>きょう　　そな　　　　 　　　　　　　 　　　　　　　　　 </a:t>
            </a:r>
            <a:r>
              <a:rPr kumimoji="1" lang="ja-JP" altLang="en-US" sz="500" dirty="0">
                <a:latin typeface="Meiryo UI" panose="020B0604030504040204" pitchFamily="50" charset="-128"/>
                <a:ea typeface="Meiryo UI" panose="020B0604030504040204" pitchFamily="50" charset="-128"/>
              </a:rPr>
              <a:t>　 </a:t>
            </a:r>
            <a:r>
              <a:rPr kumimoji="1" lang="ja-JP" altLang="en-US" sz="600" dirty="0">
                <a:latin typeface="Meiryo UI" panose="020B0604030504040204" pitchFamily="50" charset="-128"/>
                <a:ea typeface="Meiryo UI" panose="020B0604030504040204" pitchFamily="50" charset="-128"/>
              </a:rPr>
              <a:t>へ　　　　  　  えい きょう</a:t>
            </a:r>
            <a:endParaRPr kumimoji="1" lang="en-US" altLang="ja-JP" sz="60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9CA4233D-1E81-47D4-B4E3-CF8ABBF2BA7C}"/>
              </a:ext>
            </a:extLst>
          </p:cNvPr>
          <p:cNvSpPr txBox="1"/>
          <p:nvPr/>
        </p:nvSpPr>
        <p:spPr>
          <a:xfrm>
            <a:off x="2064090" y="1644998"/>
            <a:ext cx="3557440"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えいきょう　　　　　　　　　　　　　　　　　　　　　　　　　　　　　　　　　　　　　　　　　　　　 </a:t>
            </a:r>
            <a:r>
              <a:rPr kumimoji="1" lang="ja-JP" altLang="en-US" sz="400" dirty="0">
                <a:latin typeface="Meiryo UI" panose="020B0604030504040204" pitchFamily="50" charset="-128"/>
                <a:ea typeface="Meiryo UI" panose="020B0604030504040204" pitchFamily="50" charset="-128"/>
              </a:rPr>
              <a:t>　</a:t>
            </a:r>
            <a:r>
              <a:rPr kumimoji="1" lang="ja-JP" altLang="en-US" sz="600" dirty="0">
                <a:latin typeface="Meiryo UI" panose="020B0604030504040204" pitchFamily="50" charset="-128"/>
                <a:ea typeface="Meiryo UI" panose="020B0604030504040204" pitchFamily="50" charset="-128"/>
              </a:rPr>
              <a:t>てき おう</a:t>
            </a:r>
          </a:p>
        </p:txBody>
      </p:sp>
      <p:sp>
        <p:nvSpPr>
          <p:cNvPr id="7" name="正方形/長方形 6"/>
          <p:cNvSpPr/>
          <p:nvPr/>
        </p:nvSpPr>
        <p:spPr>
          <a:xfrm>
            <a:off x="3812282" y="2756177"/>
            <a:ext cx="2982695" cy="397477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nchorCtr="0"/>
          <a:lstStyle/>
          <a:p>
            <a:pPr>
              <a:lnSpc>
                <a:spcPct val="150000"/>
              </a:lnSpc>
              <a:spcAft>
                <a:spcPts val="300"/>
              </a:spcAft>
            </a:pPr>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① </a:t>
            </a:r>
            <a:r>
              <a:rPr kumimoji="1" lang="ja-JP" altLang="en-US" sz="1100" b="1" u="sng" dirty="0">
                <a:solidFill>
                  <a:schemeClr val="accent5">
                    <a:lumMod val="75000"/>
                  </a:schemeClr>
                </a:solidFill>
                <a:latin typeface="Meiryo UI" panose="020B0604030504040204" pitchFamily="50" charset="-128"/>
                <a:ea typeface="Meiryo UI" panose="020B0604030504040204" pitchFamily="50" charset="-128"/>
              </a:rPr>
              <a:t>天気の急な変化に気を付ける</a:t>
            </a:r>
          </a:p>
          <a:p>
            <a:pPr>
              <a:lnSpc>
                <a:spcPct val="150000"/>
              </a:lnSpc>
            </a:pPr>
            <a:r>
              <a:rPr kumimoji="1" lang="ja-JP" altLang="en-US" sz="1050" dirty="0">
                <a:latin typeface="Meiryo UI" panose="020B0604030504040204" pitchFamily="50" charset="-128"/>
                <a:ea typeface="Meiryo UI" panose="020B0604030504040204" pitchFamily="50" charset="-128"/>
              </a:rPr>
              <a:t>　警報や雨雲レーダーなどを</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確認して、短時間ごう雨</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や</a:t>
            </a:r>
            <a:r>
              <a:rPr kumimoji="1" lang="ja-JP" altLang="en-US" sz="1050" dirty="0" err="1">
                <a:latin typeface="Meiryo UI" panose="020B0604030504040204" pitchFamily="50" charset="-128"/>
                <a:ea typeface="Meiryo UI" panose="020B0604030504040204" pitchFamily="50" charset="-128"/>
              </a:rPr>
              <a:t>落らいに</a:t>
            </a:r>
            <a:r>
              <a:rPr kumimoji="1" lang="ja-JP" altLang="en-US" sz="1050" dirty="0">
                <a:latin typeface="Meiryo UI" panose="020B0604030504040204" pitchFamily="50" charset="-128"/>
                <a:ea typeface="Meiryo UI" panose="020B0604030504040204" pitchFamily="50" charset="-128"/>
              </a:rPr>
              <a:t>備える。</a:t>
            </a:r>
          </a:p>
          <a:p>
            <a:pPr>
              <a:lnSpc>
                <a:spcPct val="150000"/>
              </a:lnSpc>
              <a:spcBef>
                <a:spcPts val="600"/>
              </a:spcBef>
              <a:spcAft>
                <a:spcPts val="300"/>
              </a:spcAft>
            </a:pPr>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② </a:t>
            </a:r>
            <a:r>
              <a:rPr kumimoji="1" lang="ja-JP" altLang="en-US" sz="1100" b="1" u="sng" dirty="0">
                <a:solidFill>
                  <a:schemeClr val="accent5">
                    <a:lumMod val="75000"/>
                  </a:schemeClr>
                </a:solidFill>
                <a:latin typeface="Meiryo UI" panose="020B0604030504040204" pitchFamily="50" charset="-128"/>
                <a:ea typeface="Meiryo UI" panose="020B0604030504040204" pitchFamily="50" charset="-128"/>
              </a:rPr>
              <a:t>地域の防災情報を知る</a:t>
            </a:r>
          </a:p>
          <a:p>
            <a:pPr>
              <a:lnSpc>
                <a:spcPct val="150000"/>
              </a:lnSpc>
            </a:pPr>
            <a:r>
              <a:rPr kumimoji="1" lang="ja-JP" altLang="en-US" sz="1050" dirty="0">
                <a:latin typeface="Meiryo UI" panose="020B0604030504040204" pitchFamily="50" charset="-128"/>
                <a:ea typeface="Meiryo UI" panose="020B0604030504040204" pitchFamily="50" charset="-128"/>
              </a:rPr>
              <a:t>　住んでいる地域のハザードマップやひなん場所を</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確認して、いざという時に</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どこに</a:t>
            </a:r>
            <a:r>
              <a:rPr kumimoji="1" lang="ja-JP" altLang="en-US" sz="1050" dirty="0" err="1">
                <a:latin typeface="Meiryo UI" panose="020B0604030504040204" pitchFamily="50" charset="-128"/>
                <a:ea typeface="Meiryo UI" panose="020B0604030504040204" pitchFamily="50" charset="-128"/>
              </a:rPr>
              <a:t>ひ</a:t>
            </a:r>
            <a:r>
              <a:rPr kumimoji="1" lang="ja-JP" altLang="en-US" sz="1050" dirty="0">
                <a:latin typeface="Meiryo UI" panose="020B0604030504040204" pitchFamily="50" charset="-128"/>
                <a:ea typeface="Meiryo UI" panose="020B0604030504040204" pitchFamily="50" charset="-128"/>
              </a:rPr>
              <a:t>なんすれば良いか</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を家族で話し合う。</a:t>
            </a:r>
            <a:endParaRPr kumimoji="1" lang="en-US" altLang="ja-JP" sz="1050" dirty="0">
              <a:latin typeface="Meiryo UI" panose="020B0604030504040204" pitchFamily="50" charset="-128"/>
              <a:ea typeface="Meiryo UI" panose="020B0604030504040204" pitchFamily="50" charset="-128"/>
            </a:endParaRPr>
          </a:p>
          <a:p>
            <a:pPr>
              <a:lnSpc>
                <a:spcPct val="150000"/>
              </a:lnSpc>
            </a:pPr>
            <a:endParaRPr kumimoji="1" lang="ja-JP" altLang="en-US" sz="1050" dirty="0">
              <a:latin typeface="Meiryo UI" panose="020B0604030504040204" pitchFamily="50" charset="-128"/>
              <a:ea typeface="Meiryo UI" panose="020B0604030504040204" pitchFamily="50" charset="-128"/>
            </a:endParaRPr>
          </a:p>
          <a:p>
            <a:pPr>
              <a:lnSpc>
                <a:spcPct val="150000"/>
              </a:lnSpc>
              <a:spcBef>
                <a:spcPts val="600"/>
              </a:spcBef>
              <a:spcAft>
                <a:spcPts val="300"/>
              </a:spcAft>
            </a:pPr>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③ </a:t>
            </a:r>
            <a:r>
              <a:rPr kumimoji="1" lang="ja-JP" altLang="en-US" sz="1100" b="1" u="sng" dirty="0">
                <a:solidFill>
                  <a:schemeClr val="accent5">
                    <a:lumMod val="75000"/>
                  </a:schemeClr>
                </a:solidFill>
                <a:latin typeface="Meiryo UI" panose="020B0604030504040204" pitchFamily="50" charset="-128"/>
                <a:ea typeface="Meiryo UI" panose="020B0604030504040204" pitchFamily="50" charset="-128"/>
              </a:rPr>
              <a:t>非常用持ち出しバックを準備する</a:t>
            </a:r>
          </a:p>
          <a:p>
            <a:pPr>
              <a:lnSpc>
                <a:spcPct val="150000"/>
              </a:lnSpc>
            </a:pPr>
            <a:r>
              <a:rPr kumimoji="1" lang="ja-JP" altLang="en-US" sz="1050" dirty="0">
                <a:latin typeface="Meiryo UI" panose="020B0604030504040204" pitchFamily="50" charset="-128"/>
                <a:ea typeface="Meiryo UI" panose="020B0604030504040204" pitchFamily="50" charset="-128"/>
              </a:rPr>
              <a:t>　非常時に持ち出すべきものを</a:t>
            </a:r>
            <a:r>
              <a:rPr kumimoji="1" lang="en-US" altLang="ja-JP" sz="1050" dirty="0">
                <a:latin typeface="Meiryo UI" panose="020B0604030504040204" pitchFamily="50" charset="-128"/>
                <a:ea typeface="Meiryo UI" panose="020B0604030504040204" pitchFamily="50" charset="-128"/>
              </a:rPr>
              <a:t/>
            </a:r>
            <a:br>
              <a:rPr kumimoji="1" lang="en-US" altLang="ja-JP" sz="1050" dirty="0">
                <a:latin typeface="Meiryo UI" panose="020B0604030504040204" pitchFamily="50" charset="-128"/>
                <a:ea typeface="Meiryo UI" panose="020B0604030504040204" pitchFamily="50" charset="-128"/>
              </a:rPr>
            </a:br>
            <a:r>
              <a:rPr kumimoji="1" lang="ja-JP" altLang="en-US" sz="1050" dirty="0">
                <a:latin typeface="Meiryo UI" panose="020B0604030504040204" pitchFamily="50" charset="-128"/>
                <a:ea typeface="Meiryo UI" panose="020B0604030504040204" pitchFamily="50" charset="-128"/>
              </a:rPr>
              <a:t>　リュックにつめ、いつでも</a:t>
            </a:r>
            <a:r>
              <a:rPr kumimoji="1" lang="en-US" altLang="ja-JP" sz="1050" dirty="0">
                <a:latin typeface="Meiryo UI" panose="020B0604030504040204" pitchFamily="50" charset="-128"/>
                <a:ea typeface="Meiryo UI" panose="020B0604030504040204" pitchFamily="50" charset="-128"/>
              </a:rPr>
              <a:t/>
            </a:r>
            <a:br>
              <a:rPr kumimoji="1" lang="en-US" altLang="ja-JP" sz="1050" dirty="0">
                <a:latin typeface="Meiryo UI" panose="020B0604030504040204" pitchFamily="50" charset="-128"/>
                <a:ea typeface="Meiryo UI" panose="020B0604030504040204" pitchFamily="50" charset="-128"/>
              </a:rPr>
            </a:br>
            <a:r>
              <a:rPr kumimoji="1" lang="ja-JP" altLang="en-US" sz="1050" dirty="0">
                <a:latin typeface="Meiryo UI" panose="020B0604030504040204" pitchFamily="50" charset="-128"/>
                <a:ea typeface="Meiryo UI" panose="020B0604030504040204" pitchFamily="50" charset="-128"/>
              </a:rPr>
              <a:t>　すぐに持ち出せるように</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　準備する。</a:t>
            </a:r>
          </a:p>
        </p:txBody>
      </p:sp>
      <p:pic>
        <p:nvPicPr>
          <p:cNvPr id="57" name="図 4">
            <a:extLst>
              <a:ext uri="{FF2B5EF4-FFF2-40B4-BE49-F238E27FC236}">
                <a16:creationId xmlns:a16="http://schemas.microsoft.com/office/drawing/2014/main" id="{BFBD5441-4038-45CB-B9A7-8E930F3DAF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6456" y="6773813"/>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72" name="テキスト ボックス 71">
            <a:extLst>
              <a:ext uri="{FF2B5EF4-FFF2-40B4-BE49-F238E27FC236}">
                <a16:creationId xmlns:a16="http://schemas.microsoft.com/office/drawing/2014/main" id="{822608E7-E092-4887-A7BE-621DBD0F4161}"/>
              </a:ext>
            </a:extLst>
          </p:cNvPr>
          <p:cNvSpPr txBox="1"/>
          <p:nvPr/>
        </p:nvSpPr>
        <p:spPr>
          <a:xfrm>
            <a:off x="913074" y="6814496"/>
            <a:ext cx="2054683" cy="246221"/>
          </a:xfrm>
          <a:prstGeom prst="rect">
            <a:avLst/>
          </a:prstGeom>
          <a:noFill/>
        </p:spPr>
        <p:txBody>
          <a:bodyPr wrap="square" rtlCol="0">
            <a:spAutoFit/>
          </a:bodyPr>
          <a:lstStyle/>
          <a:p>
            <a:r>
              <a:rPr kumimoji="1" lang="ja-JP" altLang="en-US" sz="1000" b="1" u="sng" dirty="0">
                <a:solidFill>
                  <a:srgbClr val="FF6565"/>
                </a:solidFill>
                <a:latin typeface="Meiryo UI" panose="020B0604030504040204" pitchFamily="50" charset="-128"/>
                <a:ea typeface="Meiryo UI" panose="020B0604030504040204" pitchFamily="50" charset="-128"/>
              </a:rPr>
              <a:t>大阪府暑さ対策情報ポータルサイト</a:t>
            </a:r>
            <a:endParaRPr kumimoji="1" lang="en-US" altLang="ja-JP" sz="1000" b="1" u="sng" dirty="0">
              <a:solidFill>
                <a:srgbClr val="FF6565"/>
              </a:solidFill>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8D26A404-A376-4B56-811A-58B1904F3C03}"/>
              </a:ext>
            </a:extLst>
          </p:cNvPr>
          <p:cNvSpPr txBox="1"/>
          <p:nvPr/>
        </p:nvSpPr>
        <p:spPr>
          <a:xfrm>
            <a:off x="920246" y="7045795"/>
            <a:ext cx="1986210" cy="507831"/>
          </a:xfrm>
          <a:prstGeom prst="rect">
            <a:avLst/>
          </a:prstGeom>
          <a:noFill/>
        </p:spPr>
        <p:txBody>
          <a:bodyPr wrap="square" rtlCol="0">
            <a:spAutoFit/>
          </a:bodyPr>
          <a:lstStyle/>
          <a:p>
            <a:pPr>
              <a:lnSpc>
                <a:spcPct val="150000"/>
              </a:lnSpc>
            </a:pPr>
            <a:r>
              <a:rPr kumimoji="1" lang="ja-JP" altLang="en-US" sz="900" dirty="0">
                <a:latin typeface="Meiryo UI" panose="020B0604030504040204" pitchFamily="50" charset="-128"/>
                <a:ea typeface="Meiryo UI" panose="020B0604030504040204" pitchFamily="50" charset="-128"/>
              </a:rPr>
              <a:t>暑さを知らせる情報を提供するサービスや、暑さから身を守る取組みなど</a:t>
            </a:r>
            <a:endParaRPr kumimoji="1" lang="en-US" altLang="ja-JP" sz="900" dirty="0">
              <a:latin typeface="Meiryo UI" panose="020B0604030504040204" pitchFamily="50" charset="-128"/>
              <a:ea typeface="Meiryo UI" panose="020B0604030504040204" pitchFamily="50" charset="-128"/>
            </a:endParaRPr>
          </a:p>
        </p:txBody>
      </p:sp>
      <p:pic>
        <p:nvPicPr>
          <p:cNvPr id="5" name="図 4" descr="時計, 部屋 が含まれている画像&#10;&#10;自動的に生成された説明">
            <a:extLst>
              <a:ext uri="{FF2B5EF4-FFF2-40B4-BE49-F238E27FC236}">
                <a16:creationId xmlns:a16="http://schemas.microsoft.com/office/drawing/2014/main" id="{763E90A7-7E93-491C-9289-32992B23D6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5301" y="3110744"/>
            <a:ext cx="792170" cy="720000"/>
          </a:xfrm>
          <a:prstGeom prst="rect">
            <a:avLst/>
          </a:prstGeom>
        </p:spPr>
      </p:pic>
      <p:sp>
        <p:nvSpPr>
          <p:cNvPr id="53" name="テキスト ボックス 52">
            <a:extLst>
              <a:ext uri="{FF2B5EF4-FFF2-40B4-BE49-F238E27FC236}">
                <a16:creationId xmlns:a16="http://schemas.microsoft.com/office/drawing/2014/main" id="{7B370006-D407-491B-B6C9-8B97CA764363}"/>
              </a:ext>
            </a:extLst>
          </p:cNvPr>
          <p:cNvSpPr txBox="1"/>
          <p:nvPr/>
        </p:nvSpPr>
        <p:spPr>
          <a:xfrm>
            <a:off x="1049921" y="748175"/>
            <a:ext cx="1574470" cy="307777"/>
          </a:xfrm>
          <a:prstGeom prst="rect">
            <a:avLst/>
          </a:prstGeom>
          <a:noFill/>
        </p:spPr>
        <p:txBody>
          <a:bodyPr wrap="none" rtlCol="0">
            <a:spAutoFit/>
          </a:bodyPr>
          <a:lstStyle/>
          <a:p>
            <a:r>
              <a:rPr kumimoji="1" lang="ja-JP" altLang="en-US" sz="1400" b="1" dirty="0">
                <a:solidFill>
                  <a:srgbClr val="ED7D31"/>
                </a:solidFill>
                <a:latin typeface="Meiryo UI" panose="020B0604030504040204" pitchFamily="50" charset="-128"/>
                <a:ea typeface="Meiryo UI" panose="020B0604030504040204" pitchFamily="50" charset="-128"/>
              </a:rPr>
              <a:t>気候変動への適応</a:t>
            </a:r>
          </a:p>
        </p:txBody>
      </p:sp>
      <p:sp>
        <p:nvSpPr>
          <p:cNvPr id="50" name="テキスト ボックス 49">
            <a:extLst>
              <a:ext uri="{FF2B5EF4-FFF2-40B4-BE49-F238E27FC236}">
                <a16:creationId xmlns:a16="http://schemas.microsoft.com/office/drawing/2014/main" id="{A7DEE146-2A44-405F-B0AE-4EF9B479C2BD}"/>
              </a:ext>
            </a:extLst>
          </p:cNvPr>
          <p:cNvSpPr txBox="1"/>
          <p:nvPr/>
        </p:nvSpPr>
        <p:spPr>
          <a:xfrm>
            <a:off x="2084410" y="664443"/>
            <a:ext cx="529672" cy="200055"/>
          </a:xfrm>
          <a:prstGeom prst="rect">
            <a:avLst/>
          </a:prstGeom>
          <a:noFill/>
        </p:spPr>
        <p:txBody>
          <a:bodyPr wrap="square" rtlCol="0">
            <a:spAutoFit/>
          </a:bodyPr>
          <a:lstStyle/>
          <a:p>
            <a:r>
              <a:rPr kumimoji="1" lang="ja-JP" altLang="en-US" sz="700" dirty="0">
                <a:solidFill>
                  <a:schemeClr val="accent2"/>
                </a:solidFill>
                <a:latin typeface="Meiryo UI" panose="020B0604030504040204" pitchFamily="50" charset="-128"/>
                <a:ea typeface="Meiryo UI" panose="020B0604030504040204" pitchFamily="50" charset="-128"/>
              </a:rPr>
              <a:t>てき　おう</a:t>
            </a:r>
          </a:p>
        </p:txBody>
      </p:sp>
      <p:sp>
        <p:nvSpPr>
          <p:cNvPr id="48" name="テキスト ボックス 47">
            <a:extLst>
              <a:ext uri="{FF2B5EF4-FFF2-40B4-BE49-F238E27FC236}">
                <a16:creationId xmlns:a16="http://schemas.microsoft.com/office/drawing/2014/main" id="{BEEDE94D-E649-42B1-9217-3407CB7ECE82}"/>
              </a:ext>
            </a:extLst>
          </p:cNvPr>
          <p:cNvSpPr txBox="1"/>
          <p:nvPr/>
        </p:nvSpPr>
        <p:spPr>
          <a:xfrm>
            <a:off x="1250727" y="7718958"/>
            <a:ext cx="1373664" cy="241980"/>
          </a:xfrm>
          <a:prstGeom prst="rect">
            <a:avLst/>
          </a:prstGeom>
          <a:noFill/>
        </p:spPr>
        <p:txBody>
          <a:bodyPr wrap="square" tIns="36000" bIns="36000" rtlCol="0" anchor="ctr" anchorCtr="0">
            <a:spAutoFit/>
          </a:bodyPr>
          <a:lstStyle/>
          <a:p>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さらにこんなことも。</a:t>
            </a:r>
            <a:endParaRPr kumimoji="1" lang="en-US" altLang="ja-JP" sz="110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39DC7887-2EB1-4C0F-9249-D2216CFA249E}"/>
              </a:ext>
            </a:extLst>
          </p:cNvPr>
          <p:cNvSpPr txBox="1">
            <a:spLocks noChangeAspect="1"/>
          </p:cNvSpPr>
          <p:nvPr/>
        </p:nvSpPr>
        <p:spPr>
          <a:xfrm>
            <a:off x="766324" y="7559416"/>
            <a:ext cx="512842" cy="504000"/>
          </a:xfrm>
          <a:prstGeom prst="rect">
            <a:avLst/>
          </a:prstGeom>
          <a:noFill/>
        </p:spPr>
        <p:txBody>
          <a:bodyPr wrap="none" rtlCol="0" anchor="ctr" anchorCtr="0">
            <a:spAutoFit/>
          </a:bodyPr>
          <a:lstStyle/>
          <a:p>
            <a:r>
              <a:rPr kumimoji="1" lang="ja-JP" altLang="en-US" sz="3200" b="1" dirty="0">
                <a:solidFill>
                  <a:schemeClr val="accent5">
                    <a:lumMod val="75000"/>
                  </a:schemeClr>
                </a:solidFill>
                <a:latin typeface="Meiryo UI" panose="020B0604030504040204" pitchFamily="50" charset="-128"/>
                <a:ea typeface="Meiryo UI" panose="020B0604030504040204" pitchFamily="50" charset="-128"/>
              </a:rPr>
              <a:t>☞</a:t>
            </a:r>
          </a:p>
        </p:txBody>
      </p:sp>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1738" y="4157268"/>
            <a:ext cx="756000" cy="756000"/>
          </a:xfrm>
          <a:prstGeom prst="rect">
            <a:avLst/>
          </a:prstGeom>
        </p:spPr>
      </p:pic>
      <p:pic>
        <p:nvPicPr>
          <p:cNvPr id="6" name="図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8216" y="5587892"/>
            <a:ext cx="1079419" cy="1079419"/>
          </a:xfrm>
          <a:prstGeom prst="rect">
            <a:avLst/>
          </a:prstGeom>
        </p:spPr>
      </p:pic>
      <p:pic>
        <p:nvPicPr>
          <p:cNvPr id="9" name="図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9226" y="4499844"/>
            <a:ext cx="828000" cy="828000"/>
          </a:xfrm>
          <a:prstGeom prst="rect">
            <a:avLst/>
          </a:prstGeom>
        </p:spPr>
      </p:pic>
      <p:sp>
        <p:nvSpPr>
          <p:cNvPr id="55" name="テキスト ボックス 54">
            <a:extLst>
              <a:ext uri="{FF2B5EF4-FFF2-40B4-BE49-F238E27FC236}">
                <a16:creationId xmlns:a16="http://schemas.microsoft.com/office/drawing/2014/main" id="{822608E7-E092-4887-A7BE-621DBD0F4161}"/>
              </a:ext>
            </a:extLst>
          </p:cNvPr>
          <p:cNvSpPr txBox="1"/>
          <p:nvPr/>
        </p:nvSpPr>
        <p:spPr>
          <a:xfrm>
            <a:off x="4127922" y="6827544"/>
            <a:ext cx="1287420" cy="246221"/>
          </a:xfrm>
          <a:prstGeom prst="rect">
            <a:avLst/>
          </a:prstGeom>
          <a:noFill/>
        </p:spPr>
        <p:txBody>
          <a:bodyPr wrap="square" rtlCol="0">
            <a:spAutoFit/>
          </a:bodyPr>
          <a:lstStyle/>
          <a:p>
            <a:r>
              <a:rPr kumimoji="1" lang="ja-JP" altLang="en-US" sz="1000" b="1" u="sng" dirty="0">
                <a:solidFill>
                  <a:srgbClr val="0070C0"/>
                </a:solidFill>
                <a:latin typeface="Meiryo UI" panose="020B0604030504040204" pitchFamily="50" charset="-128"/>
                <a:ea typeface="Meiryo UI" panose="020B0604030504040204" pitchFamily="50" charset="-128"/>
              </a:rPr>
              <a:t>おおさか防災ネット</a:t>
            </a:r>
            <a:endParaRPr kumimoji="1" lang="en-US" altLang="ja-JP" sz="1000" b="1" u="sng" dirty="0">
              <a:solidFill>
                <a:srgbClr val="0070C0"/>
              </a:solidFill>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8D26A404-A376-4B56-811A-58B1904F3C03}"/>
              </a:ext>
            </a:extLst>
          </p:cNvPr>
          <p:cNvSpPr txBox="1"/>
          <p:nvPr/>
        </p:nvSpPr>
        <p:spPr>
          <a:xfrm>
            <a:off x="4132476" y="7057410"/>
            <a:ext cx="1258926" cy="507831"/>
          </a:xfrm>
          <a:prstGeom prst="rect">
            <a:avLst/>
          </a:prstGeom>
          <a:noFill/>
        </p:spPr>
        <p:txBody>
          <a:bodyPr wrap="square" rtlCol="0">
            <a:spAutoFit/>
          </a:bodyPr>
          <a:lstStyle/>
          <a:p>
            <a:pPr>
              <a:lnSpc>
                <a:spcPct val="150000"/>
              </a:lnSpc>
            </a:pPr>
            <a:r>
              <a:rPr kumimoji="1" lang="ja-JP" altLang="en-US" sz="900" dirty="0">
                <a:latin typeface="Meiryo UI" panose="020B0604030504040204" pitchFamily="50" charset="-128"/>
                <a:ea typeface="Meiryo UI" panose="020B0604030504040204" pitchFamily="50" charset="-128"/>
              </a:rPr>
              <a:t>ハザードマップ、河川のカメラ画像など</a:t>
            </a:r>
            <a:endParaRPr kumimoji="1" lang="en-US" altLang="ja-JP" sz="90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40742" y="6737421"/>
            <a:ext cx="792000" cy="792000"/>
          </a:xfrm>
          <a:prstGeom prst="rect">
            <a:avLst/>
          </a:prstGeom>
        </p:spPr>
      </p:pic>
      <p:sp>
        <p:nvSpPr>
          <p:cNvPr id="58" name="角丸四角形 26">
            <a:extLst>
              <a:ext uri="{FF2B5EF4-FFF2-40B4-BE49-F238E27FC236}">
                <a16:creationId xmlns:a16="http://schemas.microsoft.com/office/drawing/2014/main" id="{97E5F953-A33B-484F-84ED-3279BB5052D3}"/>
              </a:ext>
            </a:extLst>
          </p:cNvPr>
          <p:cNvSpPr/>
          <p:nvPr/>
        </p:nvSpPr>
        <p:spPr>
          <a:xfrm>
            <a:off x="814561" y="2566505"/>
            <a:ext cx="2916000" cy="5022078"/>
          </a:xfrm>
          <a:prstGeom prst="roundRect">
            <a:avLst>
              <a:gd name="adj" fmla="val 0"/>
            </a:avLst>
          </a:prstGeom>
          <a:noFill/>
          <a:ln w="9525">
            <a:solidFill>
              <a:srgbClr val="FF8C8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808880" y="2433429"/>
            <a:ext cx="870958" cy="288000"/>
          </a:xfrm>
          <a:prstGeom prst="rect">
            <a:avLst/>
          </a:prstGeom>
          <a:solidFill>
            <a:srgbClr val="FF8C8C"/>
          </a:solidFill>
        </p:spPr>
        <p:txBody>
          <a:bodyPr wrap="square" bIns="36000" rtlCol="0" anchor="b" anchorCtr="0">
            <a:spAutoFit/>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暑さ対策</a:t>
            </a:r>
          </a:p>
        </p:txBody>
      </p:sp>
      <p:sp>
        <p:nvSpPr>
          <p:cNvPr id="59" name="角丸四角形 26">
            <a:extLst>
              <a:ext uri="{FF2B5EF4-FFF2-40B4-BE49-F238E27FC236}">
                <a16:creationId xmlns:a16="http://schemas.microsoft.com/office/drawing/2014/main" id="{97E5F953-A33B-484F-84ED-3279BB5052D3}"/>
              </a:ext>
            </a:extLst>
          </p:cNvPr>
          <p:cNvSpPr/>
          <p:nvPr/>
        </p:nvSpPr>
        <p:spPr>
          <a:xfrm>
            <a:off x="3798597" y="2566505"/>
            <a:ext cx="2916000" cy="5022078"/>
          </a:xfrm>
          <a:prstGeom prst="roundRect">
            <a:avLst>
              <a:gd name="adj" fmla="val 0"/>
            </a:avLst>
          </a:prstGeom>
          <a:noFill/>
          <a:ln w="9525">
            <a:solidFill>
              <a:schemeClr val="accent5">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p:cNvSpPr txBox="1"/>
          <p:nvPr/>
        </p:nvSpPr>
        <p:spPr>
          <a:xfrm>
            <a:off x="3793163" y="2414203"/>
            <a:ext cx="1088929" cy="288000"/>
          </a:xfrm>
          <a:prstGeom prst="rect">
            <a:avLst/>
          </a:prstGeom>
          <a:solidFill>
            <a:schemeClr val="accent5">
              <a:lumMod val="60000"/>
              <a:lumOff val="40000"/>
            </a:schemeClr>
          </a:solidFill>
        </p:spPr>
        <p:txBody>
          <a:bodyPr wrap="square" bIns="36000" rtlCol="0" anchor="b" anchorCtr="0">
            <a:spAutoFit/>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災害に備える</a:t>
            </a:r>
          </a:p>
        </p:txBody>
      </p:sp>
      <p:pic>
        <p:nvPicPr>
          <p:cNvPr id="21" name="図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9698" y="3071259"/>
            <a:ext cx="870330" cy="792000"/>
          </a:xfrm>
          <a:prstGeom prst="rect">
            <a:avLst/>
          </a:prstGeom>
        </p:spPr>
      </p:pic>
      <p:sp>
        <p:nvSpPr>
          <p:cNvPr id="34" name="テキスト ボックス 33">
            <a:extLst>
              <a:ext uri="{FF2B5EF4-FFF2-40B4-BE49-F238E27FC236}">
                <a16:creationId xmlns:a16="http://schemas.microsoft.com/office/drawing/2014/main" id="{9CA4233D-1E81-47D4-B4E3-CF8ABBF2BA7C}"/>
              </a:ext>
            </a:extLst>
          </p:cNvPr>
          <p:cNvSpPr txBox="1"/>
          <p:nvPr/>
        </p:nvSpPr>
        <p:spPr>
          <a:xfrm>
            <a:off x="2818993" y="1897838"/>
            <a:ext cx="701125"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てき おう</a:t>
            </a:r>
          </a:p>
        </p:txBody>
      </p:sp>
      <p:sp>
        <p:nvSpPr>
          <p:cNvPr id="35" name="テキスト ボックス 34">
            <a:extLst>
              <a:ext uri="{FF2B5EF4-FFF2-40B4-BE49-F238E27FC236}">
                <a16:creationId xmlns:a16="http://schemas.microsoft.com/office/drawing/2014/main" id="{9CA4233D-1E81-47D4-B4E3-CF8ABBF2BA7C}"/>
              </a:ext>
            </a:extLst>
          </p:cNvPr>
          <p:cNvSpPr txBox="1"/>
          <p:nvPr/>
        </p:nvSpPr>
        <p:spPr>
          <a:xfrm>
            <a:off x="1037715" y="2733105"/>
            <a:ext cx="701125"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そな</a:t>
            </a:r>
          </a:p>
        </p:txBody>
      </p:sp>
      <p:sp>
        <p:nvSpPr>
          <p:cNvPr id="36" name="テキスト ボックス 35">
            <a:extLst>
              <a:ext uri="{FF2B5EF4-FFF2-40B4-BE49-F238E27FC236}">
                <a16:creationId xmlns:a16="http://schemas.microsoft.com/office/drawing/2014/main" id="{9CA4233D-1E81-47D4-B4E3-CF8ABBF2BA7C}"/>
              </a:ext>
            </a:extLst>
          </p:cNvPr>
          <p:cNvSpPr txBox="1"/>
          <p:nvPr/>
        </p:nvSpPr>
        <p:spPr bwMode="white">
          <a:xfrm>
            <a:off x="1158942" y="2385509"/>
            <a:ext cx="701125" cy="184666"/>
          </a:xfrm>
          <a:prstGeom prst="rect">
            <a:avLst/>
          </a:prstGeom>
          <a:noFill/>
        </p:spPr>
        <p:txBody>
          <a:bodyPr wrap="square" rtlCol="0">
            <a:spAutoFit/>
          </a:bodyPr>
          <a:lstStyle/>
          <a:p>
            <a:r>
              <a:rPr kumimoji="1" lang="ja-JP" altLang="en-US" sz="600" dirty="0">
                <a:solidFill>
                  <a:schemeClr val="bg1"/>
                </a:solidFill>
                <a:latin typeface="Meiryo UI" panose="020B0604030504040204" pitchFamily="50" charset="-128"/>
                <a:ea typeface="Meiryo UI" panose="020B0604030504040204" pitchFamily="50" charset="-128"/>
              </a:rPr>
              <a:t>たい さく</a:t>
            </a:r>
          </a:p>
        </p:txBody>
      </p:sp>
      <p:sp>
        <p:nvSpPr>
          <p:cNvPr id="37" name="テキスト ボックス 36">
            <a:extLst>
              <a:ext uri="{FF2B5EF4-FFF2-40B4-BE49-F238E27FC236}">
                <a16:creationId xmlns:a16="http://schemas.microsoft.com/office/drawing/2014/main" id="{9CA4233D-1E81-47D4-B4E3-CF8ABBF2BA7C}"/>
              </a:ext>
            </a:extLst>
          </p:cNvPr>
          <p:cNvSpPr txBox="1"/>
          <p:nvPr/>
        </p:nvSpPr>
        <p:spPr bwMode="white">
          <a:xfrm>
            <a:off x="4278689" y="2371666"/>
            <a:ext cx="328769" cy="184666"/>
          </a:xfrm>
          <a:prstGeom prst="rect">
            <a:avLst/>
          </a:prstGeom>
          <a:noFill/>
        </p:spPr>
        <p:txBody>
          <a:bodyPr wrap="square" rtlCol="0">
            <a:spAutoFit/>
          </a:bodyPr>
          <a:lstStyle/>
          <a:p>
            <a:r>
              <a:rPr kumimoji="1" lang="ja-JP" altLang="en-US" sz="600" dirty="0">
                <a:solidFill>
                  <a:schemeClr val="bg1"/>
                </a:solidFill>
                <a:latin typeface="Meiryo UI" panose="020B0604030504040204" pitchFamily="50" charset="-128"/>
                <a:ea typeface="Meiryo UI" panose="020B0604030504040204" pitchFamily="50" charset="-128"/>
              </a:rPr>
              <a:t>そな</a:t>
            </a:r>
          </a:p>
        </p:txBody>
      </p:sp>
      <p:sp>
        <p:nvSpPr>
          <p:cNvPr id="38" name="テキスト ボックス 37">
            <a:extLst>
              <a:ext uri="{FF2B5EF4-FFF2-40B4-BE49-F238E27FC236}">
                <a16:creationId xmlns:a16="http://schemas.microsoft.com/office/drawing/2014/main" id="{9CA4233D-1E81-47D4-B4E3-CF8ABBF2BA7C}"/>
              </a:ext>
            </a:extLst>
          </p:cNvPr>
          <p:cNvSpPr txBox="1"/>
          <p:nvPr/>
        </p:nvSpPr>
        <p:spPr>
          <a:xfrm>
            <a:off x="2841853" y="4831069"/>
            <a:ext cx="262165"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き</a:t>
            </a:r>
          </a:p>
        </p:txBody>
      </p:sp>
      <p:sp>
        <p:nvSpPr>
          <p:cNvPr id="39" name="テキスト ボックス 38">
            <a:extLst>
              <a:ext uri="{FF2B5EF4-FFF2-40B4-BE49-F238E27FC236}">
                <a16:creationId xmlns:a16="http://schemas.microsoft.com/office/drawing/2014/main" id="{9CA4233D-1E81-47D4-B4E3-CF8ABBF2BA7C}"/>
              </a:ext>
            </a:extLst>
          </p:cNvPr>
          <p:cNvSpPr txBox="1"/>
          <p:nvPr/>
        </p:nvSpPr>
        <p:spPr>
          <a:xfrm>
            <a:off x="2418133" y="5384550"/>
            <a:ext cx="701125"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じょうほう</a:t>
            </a:r>
          </a:p>
        </p:txBody>
      </p:sp>
      <p:sp>
        <p:nvSpPr>
          <p:cNvPr id="40" name="テキスト ボックス 39">
            <a:extLst>
              <a:ext uri="{FF2B5EF4-FFF2-40B4-BE49-F238E27FC236}">
                <a16:creationId xmlns:a16="http://schemas.microsoft.com/office/drawing/2014/main" id="{9CA4233D-1E81-47D4-B4E3-CF8ABBF2BA7C}"/>
              </a:ext>
            </a:extLst>
          </p:cNvPr>
          <p:cNvSpPr txBox="1"/>
          <p:nvPr/>
        </p:nvSpPr>
        <p:spPr>
          <a:xfrm>
            <a:off x="1715980" y="5669198"/>
            <a:ext cx="945015" cy="184666"/>
          </a:xfrm>
          <a:prstGeom prst="rect">
            <a:avLst/>
          </a:prstGeom>
          <a:noFill/>
        </p:spPr>
        <p:txBody>
          <a:bodyPr wrap="square" rtlCol="0">
            <a:spAutoFit/>
          </a:bodyPr>
          <a:lstStyle/>
          <a:p>
            <a:r>
              <a:rPr kumimoji="1" lang="ja-JP" altLang="en-US" sz="600" dirty="0">
                <a:solidFill>
                  <a:srgbClr val="FF0000"/>
                </a:solidFill>
                <a:latin typeface="Meiryo UI" panose="020B0604030504040204" pitchFamily="50" charset="-128"/>
                <a:ea typeface="Meiryo UI" panose="020B0604030504040204" pitchFamily="50" charset="-128"/>
              </a:rPr>
              <a:t>ねっちゅうしょうけいかい</a:t>
            </a:r>
          </a:p>
        </p:txBody>
      </p:sp>
      <p:sp>
        <p:nvSpPr>
          <p:cNvPr id="41" name="テキスト ボックス 40">
            <a:extLst>
              <a:ext uri="{FF2B5EF4-FFF2-40B4-BE49-F238E27FC236}">
                <a16:creationId xmlns:a16="http://schemas.microsoft.com/office/drawing/2014/main" id="{9CA4233D-1E81-47D4-B4E3-CF8ABBF2BA7C}"/>
              </a:ext>
            </a:extLst>
          </p:cNvPr>
          <p:cNvSpPr txBox="1"/>
          <p:nvPr/>
        </p:nvSpPr>
        <p:spPr>
          <a:xfrm>
            <a:off x="3104018" y="5671536"/>
            <a:ext cx="626543"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ねっちゅうしょう</a:t>
            </a:r>
          </a:p>
        </p:txBody>
      </p:sp>
      <p:sp>
        <p:nvSpPr>
          <p:cNvPr id="42" name="テキスト ボックス 41">
            <a:extLst>
              <a:ext uri="{FF2B5EF4-FFF2-40B4-BE49-F238E27FC236}">
                <a16:creationId xmlns:a16="http://schemas.microsoft.com/office/drawing/2014/main" id="{9CA4233D-1E81-47D4-B4E3-CF8ABBF2BA7C}"/>
              </a:ext>
            </a:extLst>
          </p:cNvPr>
          <p:cNvSpPr txBox="1"/>
          <p:nvPr/>
        </p:nvSpPr>
        <p:spPr>
          <a:xfrm>
            <a:off x="958357" y="5914464"/>
            <a:ext cx="1251444"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よ　ぼう　　　　　　　　　　　　 ち</a:t>
            </a:r>
          </a:p>
        </p:txBody>
      </p:sp>
      <p:sp>
        <p:nvSpPr>
          <p:cNvPr id="44" name="テキスト ボックス 43">
            <a:extLst>
              <a:ext uri="{FF2B5EF4-FFF2-40B4-BE49-F238E27FC236}">
                <a16:creationId xmlns:a16="http://schemas.microsoft.com/office/drawing/2014/main" id="{9CA4233D-1E81-47D4-B4E3-CF8ABBF2BA7C}"/>
              </a:ext>
            </a:extLst>
          </p:cNvPr>
          <p:cNvSpPr txBox="1"/>
          <p:nvPr/>
        </p:nvSpPr>
        <p:spPr>
          <a:xfrm>
            <a:off x="958356" y="6155049"/>
            <a:ext cx="2449115"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ねっちゅうしょう　　 き　けん せい</a:t>
            </a:r>
          </a:p>
        </p:txBody>
      </p:sp>
      <p:sp>
        <p:nvSpPr>
          <p:cNvPr id="45" name="テキスト ボックス 44">
            <a:extLst>
              <a:ext uri="{FF2B5EF4-FFF2-40B4-BE49-F238E27FC236}">
                <a16:creationId xmlns:a16="http://schemas.microsoft.com/office/drawing/2014/main" id="{9CA4233D-1E81-47D4-B4E3-CF8ABBF2BA7C}"/>
              </a:ext>
            </a:extLst>
          </p:cNvPr>
          <p:cNvSpPr txBox="1"/>
          <p:nvPr/>
        </p:nvSpPr>
        <p:spPr>
          <a:xfrm>
            <a:off x="1532990" y="6742283"/>
            <a:ext cx="945015" cy="184666"/>
          </a:xfrm>
          <a:prstGeom prst="rect">
            <a:avLst/>
          </a:prstGeom>
          <a:noFill/>
        </p:spPr>
        <p:txBody>
          <a:bodyPr wrap="square" rtlCol="0">
            <a:spAutoFit/>
          </a:bodyPr>
          <a:lstStyle/>
          <a:p>
            <a:r>
              <a:rPr kumimoji="1" lang="ja-JP" altLang="en-US" sz="600" dirty="0">
                <a:solidFill>
                  <a:srgbClr val="FF6565"/>
                </a:solidFill>
                <a:latin typeface="Meiryo UI" panose="020B0604030504040204" pitchFamily="50" charset="-128"/>
                <a:ea typeface="Meiryo UI" panose="020B0604030504040204" pitchFamily="50" charset="-128"/>
              </a:rPr>
              <a:t>たいさく じょうほう</a:t>
            </a:r>
          </a:p>
        </p:txBody>
      </p:sp>
      <p:sp>
        <p:nvSpPr>
          <p:cNvPr id="51" name="テキスト ボックス 50">
            <a:extLst>
              <a:ext uri="{FF2B5EF4-FFF2-40B4-BE49-F238E27FC236}">
                <a16:creationId xmlns:a16="http://schemas.microsoft.com/office/drawing/2014/main" id="{9CA4233D-1E81-47D4-B4E3-CF8ABBF2BA7C}"/>
              </a:ext>
            </a:extLst>
          </p:cNvPr>
          <p:cNvSpPr txBox="1"/>
          <p:nvPr/>
        </p:nvSpPr>
        <p:spPr>
          <a:xfrm>
            <a:off x="1586816" y="7023209"/>
            <a:ext cx="1074180"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じょうほう　　ていきょう</a:t>
            </a:r>
          </a:p>
        </p:txBody>
      </p:sp>
      <p:sp>
        <p:nvSpPr>
          <p:cNvPr id="54" name="テキスト ボックス 53">
            <a:extLst>
              <a:ext uri="{FF2B5EF4-FFF2-40B4-BE49-F238E27FC236}">
                <a16:creationId xmlns:a16="http://schemas.microsoft.com/office/drawing/2014/main" id="{9CA4233D-1E81-47D4-B4E3-CF8ABBF2BA7C}"/>
              </a:ext>
            </a:extLst>
          </p:cNvPr>
          <p:cNvSpPr txBox="1"/>
          <p:nvPr/>
        </p:nvSpPr>
        <p:spPr>
          <a:xfrm>
            <a:off x="4400209" y="7243277"/>
            <a:ext cx="561853"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が　ぞう</a:t>
            </a:r>
          </a:p>
        </p:txBody>
      </p:sp>
      <p:sp>
        <p:nvSpPr>
          <p:cNvPr id="61" name="テキスト ボックス 60">
            <a:extLst>
              <a:ext uri="{FF2B5EF4-FFF2-40B4-BE49-F238E27FC236}">
                <a16:creationId xmlns:a16="http://schemas.microsoft.com/office/drawing/2014/main" id="{9CA4233D-1E81-47D4-B4E3-CF8ABBF2BA7C}"/>
              </a:ext>
            </a:extLst>
          </p:cNvPr>
          <p:cNvSpPr txBox="1"/>
          <p:nvPr/>
        </p:nvSpPr>
        <p:spPr>
          <a:xfrm>
            <a:off x="3937659" y="5672382"/>
            <a:ext cx="945015"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ひ じょう じ</a:t>
            </a:r>
          </a:p>
        </p:txBody>
      </p:sp>
      <p:sp>
        <p:nvSpPr>
          <p:cNvPr id="62" name="テキスト ボックス 61">
            <a:extLst>
              <a:ext uri="{FF2B5EF4-FFF2-40B4-BE49-F238E27FC236}">
                <a16:creationId xmlns:a16="http://schemas.microsoft.com/office/drawing/2014/main" id="{9CA4233D-1E81-47D4-B4E3-CF8ABBF2BA7C}"/>
              </a:ext>
            </a:extLst>
          </p:cNvPr>
          <p:cNvSpPr txBox="1"/>
          <p:nvPr/>
        </p:nvSpPr>
        <p:spPr>
          <a:xfrm>
            <a:off x="3904019" y="6389966"/>
            <a:ext cx="464781"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じゅんび</a:t>
            </a:r>
          </a:p>
        </p:txBody>
      </p:sp>
      <p:sp>
        <p:nvSpPr>
          <p:cNvPr id="64" name="テキスト ボックス 63">
            <a:extLst>
              <a:ext uri="{FF2B5EF4-FFF2-40B4-BE49-F238E27FC236}">
                <a16:creationId xmlns:a16="http://schemas.microsoft.com/office/drawing/2014/main" id="{9CA4233D-1E81-47D4-B4E3-CF8ABBF2BA7C}"/>
              </a:ext>
            </a:extLst>
          </p:cNvPr>
          <p:cNvSpPr txBox="1"/>
          <p:nvPr/>
        </p:nvSpPr>
        <p:spPr>
          <a:xfrm>
            <a:off x="4545983" y="6757571"/>
            <a:ext cx="945015" cy="184666"/>
          </a:xfrm>
          <a:prstGeom prst="rect">
            <a:avLst/>
          </a:prstGeom>
          <a:noFill/>
        </p:spPr>
        <p:txBody>
          <a:bodyPr wrap="square" rtlCol="0">
            <a:spAutoFit/>
          </a:bodyPr>
          <a:lstStyle/>
          <a:p>
            <a:r>
              <a:rPr kumimoji="1" lang="ja-JP" altLang="en-US" sz="600" dirty="0">
                <a:solidFill>
                  <a:srgbClr val="0070C0"/>
                </a:solidFill>
                <a:latin typeface="Meiryo UI" panose="020B0604030504040204" pitchFamily="50" charset="-128"/>
                <a:ea typeface="Meiryo UI" panose="020B0604030504040204" pitchFamily="50" charset="-128"/>
              </a:rPr>
              <a:t>ぼう さい</a:t>
            </a:r>
          </a:p>
        </p:txBody>
      </p:sp>
      <p:sp>
        <p:nvSpPr>
          <p:cNvPr id="65" name="テキスト ボックス 64">
            <a:extLst>
              <a:ext uri="{FF2B5EF4-FFF2-40B4-BE49-F238E27FC236}">
                <a16:creationId xmlns:a16="http://schemas.microsoft.com/office/drawing/2014/main" id="{9CA4233D-1E81-47D4-B4E3-CF8ABBF2BA7C}"/>
              </a:ext>
            </a:extLst>
          </p:cNvPr>
          <p:cNvSpPr txBox="1"/>
          <p:nvPr/>
        </p:nvSpPr>
        <p:spPr>
          <a:xfrm>
            <a:off x="4037157" y="5384462"/>
            <a:ext cx="1997883"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ひ じょう　　　　　　　　　　　　　　　　　　　　　じゅん び </a:t>
            </a:r>
          </a:p>
        </p:txBody>
      </p:sp>
      <p:sp>
        <p:nvSpPr>
          <p:cNvPr id="66" name="テキスト ボックス 65">
            <a:extLst>
              <a:ext uri="{FF2B5EF4-FFF2-40B4-BE49-F238E27FC236}">
                <a16:creationId xmlns:a16="http://schemas.microsoft.com/office/drawing/2014/main" id="{9CA4233D-1E81-47D4-B4E3-CF8ABBF2BA7C}"/>
              </a:ext>
            </a:extLst>
          </p:cNvPr>
          <p:cNvSpPr txBox="1"/>
          <p:nvPr/>
        </p:nvSpPr>
        <p:spPr>
          <a:xfrm>
            <a:off x="3914799" y="3021798"/>
            <a:ext cx="701125"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けいほう</a:t>
            </a:r>
          </a:p>
        </p:txBody>
      </p:sp>
      <p:sp>
        <p:nvSpPr>
          <p:cNvPr id="67" name="テキスト ボックス 66">
            <a:extLst>
              <a:ext uri="{FF2B5EF4-FFF2-40B4-BE49-F238E27FC236}">
                <a16:creationId xmlns:a16="http://schemas.microsoft.com/office/drawing/2014/main" id="{9CA4233D-1E81-47D4-B4E3-CF8ABBF2BA7C}"/>
              </a:ext>
            </a:extLst>
          </p:cNvPr>
          <p:cNvSpPr txBox="1"/>
          <p:nvPr/>
        </p:nvSpPr>
        <p:spPr>
          <a:xfrm>
            <a:off x="4030593" y="3822452"/>
            <a:ext cx="1357623"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ち　いき　　　ぼう さい じょうほう</a:t>
            </a:r>
          </a:p>
        </p:txBody>
      </p:sp>
      <p:sp>
        <p:nvSpPr>
          <p:cNvPr id="69" name="テキスト ボックス 68">
            <a:extLst>
              <a:ext uri="{FF2B5EF4-FFF2-40B4-BE49-F238E27FC236}">
                <a16:creationId xmlns:a16="http://schemas.microsoft.com/office/drawing/2014/main" id="{9CA4233D-1E81-47D4-B4E3-CF8ABBF2BA7C}"/>
              </a:ext>
            </a:extLst>
          </p:cNvPr>
          <p:cNvSpPr txBox="1"/>
          <p:nvPr/>
        </p:nvSpPr>
        <p:spPr>
          <a:xfrm>
            <a:off x="4469261" y="3501396"/>
            <a:ext cx="701125"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そな</a:t>
            </a:r>
          </a:p>
        </p:txBody>
      </p:sp>
      <p:sp>
        <p:nvSpPr>
          <p:cNvPr id="70" name="テキスト ボックス 69">
            <a:extLst>
              <a:ext uri="{FF2B5EF4-FFF2-40B4-BE49-F238E27FC236}">
                <a16:creationId xmlns:a16="http://schemas.microsoft.com/office/drawing/2014/main" id="{9CA4233D-1E81-47D4-B4E3-CF8ABBF2BA7C}"/>
              </a:ext>
            </a:extLst>
          </p:cNvPr>
          <p:cNvSpPr txBox="1"/>
          <p:nvPr/>
        </p:nvSpPr>
        <p:spPr>
          <a:xfrm>
            <a:off x="1384932" y="8027593"/>
            <a:ext cx="1997883"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おんだん　か　　　　　　　 えい きょう</a:t>
            </a:r>
          </a:p>
        </p:txBody>
      </p:sp>
      <p:sp>
        <p:nvSpPr>
          <p:cNvPr id="71" name="テキスト ボックス 70">
            <a:extLst>
              <a:ext uri="{FF2B5EF4-FFF2-40B4-BE49-F238E27FC236}">
                <a16:creationId xmlns:a16="http://schemas.microsoft.com/office/drawing/2014/main" id="{9CA4233D-1E81-47D4-B4E3-CF8ABBF2BA7C}"/>
              </a:ext>
            </a:extLst>
          </p:cNvPr>
          <p:cNvSpPr txBox="1"/>
          <p:nvPr/>
        </p:nvSpPr>
        <p:spPr>
          <a:xfrm>
            <a:off x="2794212" y="8383289"/>
            <a:ext cx="459768"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ち　いき</a:t>
            </a:r>
          </a:p>
        </p:txBody>
      </p:sp>
      <p:sp>
        <p:nvSpPr>
          <p:cNvPr id="74" name="テキスト ボックス 73">
            <a:extLst>
              <a:ext uri="{FF2B5EF4-FFF2-40B4-BE49-F238E27FC236}">
                <a16:creationId xmlns:a16="http://schemas.microsoft.com/office/drawing/2014/main" id="{9CA4233D-1E81-47D4-B4E3-CF8ABBF2BA7C}"/>
              </a:ext>
            </a:extLst>
          </p:cNvPr>
          <p:cNvSpPr txBox="1"/>
          <p:nvPr/>
        </p:nvSpPr>
        <p:spPr>
          <a:xfrm>
            <a:off x="2312881" y="9344563"/>
            <a:ext cx="620512"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ふ</a:t>
            </a:r>
          </a:p>
        </p:txBody>
      </p:sp>
      <p:sp>
        <p:nvSpPr>
          <p:cNvPr id="76" name="テキスト ボックス 75">
            <a:extLst>
              <a:ext uri="{FF2B5EF4-FFF2-40B4-BE49-F238E27FC236}">
                <a16:creationId xmlns:a16="http://schemas.microsoft.com/office/drawing/2014/main" id="{50DE5312-8D87-4A12-84D0-3566E5B17D0F}"/>
              </a:ext>
            </a:extLst>
          </p:cNvPr>
          <p:cNvSpPr txBox="1"/>
          <p:nvPr/>
        </p:nvSpPr>
        <p:spPr>
          <a:xfrm>
            <a:off x="4841934" y="7033375"/>
            <a:ext cx="407401"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か せん</a:t>
            </a:r>
          </a:p>
        </p:txBody>
      </p:sp>
      <p:sp>
        <p:nvSpPr>
          <p:cNvPr id="68" name="テキスト ボックス 67">
            <a:extLst>
              <a:ext uri="{FF2B5EF4-FFF2-40B4-BE49-F238E27FC236}">
                <a16:creationId xmlns:a16="http://schemas.microsoft.com/office/drawing/2014/main" id="{04D35F35-47D4-414E-9FF3-39785ED44A50}"/>
              </a:ext>
            </a:extLst>
          </p:cNvPr>
          <p:cNvSpPr txBox="1"/>
          <p:nvPr/>
        </p:nvSpPr>
        <p:spPr>
          <a:xfrm>
            <a:off x="4505234" y="4102826"/>
            <a:ext cx="478813"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ち　いき</a:t>
            </a:r>
          </a:p>
        </p:txBody>
      </p:sp>
      <p:sp>
        <p:nvSpPr>
          <p:cNvPr id="75" name="テキスト ボックス 74">
            <a:extLst>
              <a:ext uri="{FF2B5EF4-FFF2-40B4-BE49-F238E27FC236}">
                <a16:creationId xmlns:a16="http://schemas.microsoft.com/office/drawing/2014/main" id="{680CB2A1-7E96-4B0D-9E91-2CA8391629FD}"/>
              </a:ext>
            </a:extLst>
          </p:cNvPr>
          <p:cNvSpPr txBox="1"/>
          <p:nvPr/>
        </p:nvSpPr>
        <p:spPr>
          <a:xfrm>
            <a:off x="1137777" y="8614524"/>
            <a:ext cx="620512"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じょうしょう</a:t>
            </a:r>
          </a:p>
        </p:txBody>
      </p:sp>
      <p:sp>
        <p:nvSpPr>
          <p:cNvPr id="77" name="テキスト ボックス 76">
            <a:extLst>
              <a:ext uri="{FF2B5EF4-FFF2-40B4-BE49-F238E27FC236}">
                <a16:creationId xmlns:a16="http://schemas.microsoft.com/office/drawing/2014/main" id="{5001E543-C709-4147-B538-6B88E0404FF5}"/>
              </a:ext>
            </a:extLst>
          </p:cNvPr>
          <p:cNvSpPr txBox="1"/>
          <p:nvPr/>
        </p:nvSpPr>
        <p:spPr>
          <a:xfrm>
            <a:off x="1502852" y="4585411"/>
            <a:ext cx="522621"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せってい</a:t>
            </a:r>
          </a:p>
        </p:txBody>
      </p:sp>
    </p:spTree>
    <p:extLst>
      <p:ext uri="{BB962C8B-B14F-4D97-AF65-F5344CB8AC3E}">
        <p14:creationId xmlns:p14="http://schemas.microsoft.com/office/powerpoint/2010/main" val="2686990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角丸四角形 40"/>
          <p:cNvSpPr/>
          <p:nvPr/>
        </p:nvSpPr>
        <p:spPr>
          <a:xfrm>
            <a:off x="737616" y="567542"/>
            <a:ext cx="6066000" cy="450042"/>
          </a:xfrm>
          <a:prstGeom prst="roundRect">
            <a:avLst>
              <a:gd name="adj" fmla="val 299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1117153" y="599959"/>
            <a:ext cx="3262432" cy="369332"/>
          </a:xfrm>
          <a:prstGeom prst="rect">
            <a:avLst/>
          </a:prstGeom>
          <a:solidFill>
            <a:srgbClr val="0070C0"/>
          </a:solidFill>
        </p:spPr>
        <p:txBody>
          <a:bodyPr wrap="none" rtlCol="0">
            <a:spAutoFit/>
          </a:bodyPr>
          <a:lstStyle/>
          <a:p>
            <a:r>
              <a:rPr kumimoji="1" lang="ja-JP" altLang="en-US" dirty="0">
                <a:solidFill>
                  <a:schemeClr val="bg1"/>
                </a:solidFill>
                <a:latin typeface="Meiryo UI" panose="020B0604030504040204" pitchFamily="50" charset="-128"/>
                <a:ea typeface="Meiryo UI" panose="020B0604030504040204" pitchFamily="50" charset="-128"/>
              </a:rPr>
              <a:t>わたしたちのくらしの中のエネルギー</a:t>
            </a:r>
          </a:p>
        </p:txBody>
      </p:sp>
      <p:grpSp>
        <p:nvGrpSpPr>
          <p:cNvPr id="34" name="グループ化 33"/>
          <p:cNvGrpSpPr/>
          <p:nvPr/>
        </p:nvGrpSpPr>
        <p:grpSpPr>
          <a:xfrm>
            <a:off x="491924" y="514625"/>
            <a:ext cx="540000" cy="540000"/>
            <a:chOff x="-112185" y="942441"/>
            <a:chExt cx="540000" cy="540000"/>
          </a:xfrm>
        </p:grpSpPr>
        <p:sp>
          <p:nvSpPr>
            <p:cNvPr id="35" name="円/楕円 34"/>
            <p:cNvSpPr>
              <a:spLocks noChangeAspect="1"/>
            </p:cNvSpPr>
            <p:nvPr/>
          </p:nvSpPr>
          <p:spPr>
            <a:xfrm>
              <a:off x="-112185" y="942441"/>
              <a:ext cx="540000" cy="540000"/>
            </a:xfrm>
            <a:prstGeom prst="ellipse">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6" name="円/楕円 35"/>
            <p:cNvSpPr>
              <a:spLocks noChangeAspect="1"/>
            </p:cNvSpPr>
            <p:nvPr/>
          </p:nvSpPr>
          <p:spPr>
            <a:xfrm>
              <a:off x="-76481" y="978145"/>
              <a:ext cx="468000" cy="468000"/>
            </a:xfrm>
            <a:prstGeom prst="ellipse">
              <a:avLst/>
            </a:prstGeom>
            <a:solidFill>
              <a:schemeClr val="accent1">
                <a:lumMod val="40000"/>
                <a:lumOff val="60000"/>
              </a:schemeClr>
            </a:solidFill>
            <a:ln>
              <a:solidFill>
                <a:schemeClr val="accent1">
                  <a:lumMod val="20000"/>
                  <a:lumOff val="8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7" name="テキスト ボックス 36"/>
            <p:cNvSpPr txBox="1">
              <a:spLocks noChangeAspect="1"/>
            </p:cNvSpPr>
            <p:nvPr/>
          </p:nvSpPr>
          <p:spPr>
            <a:xfrm>
              <a:off x="-62014" y="990592"/>
              <a:ext cx="441146" cy="400110"/>
            </a:xfrm>
            <a:prstGeom prst="rect">
              <a:avLst/>
            </a:prstGeom>
            <a:noFill/>
          </p:spPr>
          <p:txBody>
            <a:bodyPr wrap="none" rtlCol="0">
              <a:spAutoFit/>
            </a:bodyPr>
            <a:lstStyle/>
            <a:p>
              <a:r>
                <a:rPr lang="ja-JP" altLang="en-US" sz="2000" dirty="0">
                  <a:solidFill>
                    <a:schemeClr val="accent5">
                      <a:lumMod val="50000"/>
                    </a:schemeClr>
                  </a:solidFill>
                  <a:latin typeface="HG丸ｺﾞｼｯｸM-PRO" panose="020F0600000000000000" pitchFamily="50" charset="-128"/>
                  <a:ea typeface="HG丸ｺﾞｼｯｸM-PRO" panose="020F0600000000000000" pitchFamily="50" charset="-128"/>
                </a:rPr>
                <a:t>２</a:t>
              </a:r>
            </a:p>
          </p:txBody>
        </p:sp>
      </p:grpSp>
      <p:pic>
        <p:nvPicPr>
          <p:cNvPr id="42" name="図 41">
            <a:extLst>
              <a:ext uri="{FF2B5EF4-FFF2-40B4-BE49-F238E27FC236}">
                <a16:creationId xmlns:a16="http://schemas.microsoft.com/office/drawing/2014/main" id="{E0FD94B4-E073-4AB9-A999-956B825CD303}"/>
              </a:ext>
            </a:extLst>
          </p:cNvPr>
          <p:cNvPicPr>
            <a:picLocks noChangeAspect="1"/>
          </p:cNvPicPr>
          <p:nvPr/>
        </p:nvPicPr>
        <p:blipFill>
          <a:blip r:embed="rId2"/>
          <a:stretch>
            <a:fillRect/>
          </a:stretch>
        </p:blipFill>
        <p:spPr>
          <a:xfrm>
            <a:off x="354056" y="10050983"/>
            <a:ext cx="371888" cy="341406"/>
          </a:xfrm>
          <a:prstGeom prst="rect">
            <a:avLst/>
          </a:prstGeom>
        </p:spPr>
      </p:pic>
      <p:pic>
        <p:nvPicPr>
          <p:cNvPr id="53" name="図 52">
            <a:extLst>
              <a:ext uri="{FF2B5EF4-FFF2-40B4-BE49-F238E27FC236}">
                <a16:creationId xmlns:a16="http://schemas.microsoft.com/office/drawing/2014/main" id="{19E9FEF7-BD50-4267-A5E2-F312E637E8A8}"/>
              </a:ext>
            </a:extLst>
          </p:cNvPr>
          <p:cNvPicPr>
            <a:picLocks/>
          </p:cNvPicPr>
          <p:nvPr/>
        </p:nvPicPr>
        <p:blipFill rotWithShape="1">
          <a:blip r:embed="rId3">
            <a:extLst>
              <a:ext uri="{28A0092B-C50C-407E-A947-70E740481C1C}">
                <a14:useLocalDpi xmlns:a14="http://schemas.microsoft.com/office/drawing/2010/main" val="0"/>
              </a:ext>
            </a:extLst>
          </a:blip>
          <a:srcRect t="-2" r="81" b="-20226"/>
          <a:stretch/>
        </p:blipFill>
        <p:spPr>
          <a:xfrm>
            <a:off x="687544" y="1395184"/>
            <a:ext cx="3060000" cy="70046"/>
          </a:xfrm>
          <a:prstGeom prst="rect">
            <a:avLst/>
          </a:prstGeom>
        </p:spPr>
      </p:pic>
      <p:sp>
        <p:nvSpPr>
          <p:cNvPr id="54" name="テキスト ボックス 53">
            <a:extLst>
              <a:ext uri="{FF2B5EF4-FFF2-40B4-BE49-F238E27FC236}">
                <a16:creationId xmlns:a16="http://schemas.microsoft.com/office/drawing/2014/main" id="{6D74F103-C65C-48F1-B08D-B2191CAD18AD}"/>
              </a:ext>
            </a:extLst>
          </p:cNvPr>
          <p:cNvSpPr txBox="1"/>
          <p:nvPr/>
        </p:nvSpPr>
        <p:spPr>
          <a:xfrm>
            <a:off x="631200" y="1117795"/>
            <a:ext cx="3089307" cy="338554"/>
          </a:xfrm>
          <a:prstGeom prst="rect">
            <a:avLst/>
          </a:prstGeom>
          <a:noFill/>
        </p:spPr>
        <p:txBody>
          <a:bodyPr wrap="none" rtlCol="0">
            <a:spAutoFit/>
          </a:bodyPr>
          <a:lstStyle/>
          <a:p>
            <a:r>
              <a:rPr kumimoji="1" lang="ja-JP" altLang="en-US" sz="1600" dirty="0">
                <a:solidFill>
                  <a:srgbClr val="009900"/>
                </a:solidFill>
                <a:latin typeface="Meiryo UI" panose="020B0604030504040204" pitchFamily="50" charset="-128"/>
                <a:ea typeface="Meiryo UI" panose="020B0604030504040204" pitchFamily="50" charset="-128"/>
              </a:rPr>
              <a:t>① 調べてみよう！身近なエネルギー</a:t>
            </a:r>
          </a:p>
        </p:txBody>
      </p:sp>
      <p:sp>
        <p:nvSpPr>
          <p:cNvPr id="74" name="テキスト ボックス 37">
            <a:extLst>
              <a:ext uri="{FF2B5EF4-FFF2-40B4-BE49-F238E27FC236}">
                <a16:creationId xmlns:a16="http://schemas.microsoft.com/office/drawing/2014/main" id="{2FC63AC0-365C-4A1A-9D56-ECAA77AC73C7}"/>
              </a:ext>
            </a:extLst>
          </p:cNvPr>
          <p:cNvSpPr txBox="1"/>
          <p:nvPr/>
        </p:nvSpPr>
        <p:spPr>
          <a:xfrm>
            <a:off x="2872205" y="1518758"/>
            <a:ext cx="550023" cy="1846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600" dirty="0">
                <a:latin typeface="UD デジタル 教科書体 NK-R" panose="02020400000000000000" pitchFamily="18" charset="-128"/>
                <a:ea typeface="UD デジタル 教科書体 NK-R" panose="02020400000000000000" pitchFamily="18" charset="-128"/>
              </a:rPr>
              <a:t>しゅ るい</a:t>
            </a:r>
          </a:p>
        </p:txBody>
      </p:sp>
      <p:pic>
        <p:nvPicPr>
          <p:cNvPr id="90" name="図 89">
            <a:extLst>
              <a:ext uri="{FF2B5EF4-FFF2-40B4-BE49-F238E27FC236}">
                <a16:creationId xmlns:a16="http://schemas.microsoft.com/office/drawing/2014/main" id="{86B7C078-CCEE-430C-A6E2-BD134297BF5E}"/>
              </a:ext>
            </a:extLst>
          </p:cNvPr>
          <p:cNvPicPr>
            <a:picLocks noChangeAspect="1"/>
          </p:cNvPicPr>
          <p:nvPr/>
        </p:nvPicPr>
        <p:blipFill rotWithShape="1">
          <a:blip r:embed="rId4">
            <a:extLst>
              <a:ext uri="{28A0092B-C50C-407E-A947-70E740481C1C}">
                <a14:useLocalDpi xmlns:a14="http://schemas.microsoft.com/office/drawing/2010/main" val="0"/>
              </a:ext>
            </a:extLst>
          </a:blip>
          <a:srcRect r="49398"/>
          <a:stretch/>
        </p:blipFill>
        <p:spPr>
          <a:xfrm>
            <a:off x="501167" y="2858994"/>
            <a:ext cx="3510130" cy="2510130"/>
          </a:xfrm>
          <a:prstGeom prst="rect">
            <a:avLst/>
          </a:prstGeom>
        </p:spPr>
      </p:pic>
      <p:grpSp>
        <p:nvGrpSpPr>
          <p:cNvPr id="91" name="グループ化 90">
            <a:extLst>
              <a:ext uri="{FF2B5EF4-FFF2-40B4-BE49-F238E27FC236}">
                <a16:creationId xmlns:a16="http://schemas.microsoft.com/office/drawing/2014/main" id="{B8829F2E-0937-4A42-BFE3-B2EF154381A7}"/>
              </a:ext>
            </a:extLst>
          </p:cNvPr>
          <p:cNvGrpSpPr/>
          <p:nvPr/>
        </p:nvGrpSpPr>
        <p:grpSpPr>
          <a:xfrm>
            <a:off x="4220449" y="2568322"/>
            <a:ext cx="2519222" cy="3005748"/>
            <a:chOff x="4284394" y="2031549"/>
            <a:chExt cx="2714962" cy="3194674"/>
          </a:xfrm>
        </p:grpSpPr>
        <p:pic>
          <p:nvPicPr>
            <p:cNvPr id="93" name="図 92">
              <a:extLst>
                <a:ext uri="{FF2B5EF4-FFF2-40B4-BE49-F238E27FC236}">
                  <a16:creationId xmlns:a16="http://schemas.microsoft.com/office/drawing/2014/main" id="{414C3B19-65B5-4062-A7F9-8A46B75E4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394" y="2031549"/>
              <a:ext cx="2714962" cy="3194674"/>
            </a:xfrm>
            <a:prstGeom prst="rect">
              <a:avLst/>
            </a:prstGeom>
          </p:spPr>
        </p:pic>
        <p:sp>
          <p:nvSpPr>
            <p:cNvPr id="94" name="正方形/長方形 93">
              <a:extLst>
                <a:ext uri="{FF2B5EF4-FFF2-40B4-BE49-F238E27FC236}">
                  <a16:creationId xmlns:a16="http://schemas.microsoft.com/office/drawing/2014/main" id="{56F64C45-6D38-48A1-B949-64F27A9BBFFA}"/>
                </a:ext>
              </a:extLst>
            </p:cNvPr>
            <p:cNvSpPr/>
            <p:nvPr/>
          </p:nvSpPr>
          <p:spPr>
            <a:xfrm>
              <a:off x="4448175" y="2113358"/>
              <a:ext cx="461511" cy="134542"/>
            </a:xfrm>
            <a:prstGeom prst="rect">
              <a:avLst/>
            </a:prstGeom>
            <a:gradFill>
              <a:gsLst>
                <a:gs pos="0">
                  <a:srgbClr val="FFFFFE"/>
                </a:gs>
                <a:gs pos="54000">
                  <a:srgbClr val="FFFEF8"/>
                </a:gs>
                <a:gs pos="100000">
                  <a:srgbClr val="FFFCF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95" name="正方形/長方形 94">
              <a:extLst>
                <a:ext uri="{FF2B5EF4-FFF2-40B4-BE49-F238E27FC236}">
                  <a16:creationId xmlns:a16="http://schemas.microsoft.com/office/drawing/2014/main" id="{4DF28BAB-CFE4-49AE-9084-866B705F63B3}"/>
                </a:ext>
              </a:extLst>
            </p:cNvPr>
            <p:cNvSpPr/>
            <p:nvPr/>
          </p:nvSpPr>
          <p:spPr>
            <a:xfrm>
              <a:off x="4420870" y="2205355"/>
              <a:ext cx="45719" cy="45719"/>
            </a:xfrm>
            <a:prstGeom prst="rect">
              <a:avLst/>
            </a:prstGeom>
            <a:solidFill>
              <a:srgbClr val="FFCE82"/>
            </a:solidFill>
            <a:ln w="38100">
              <a:solidFill>
                <a:srgbClr val="FFCE82"/>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96" name="円/楕円 2">
              <a:extLst>
                <a:ext uri="{FF2B5EF4-FFF2-40B4-BE49-F238E27FC236}">
                  <a16:creationId xmlns:a16="http://schemas.microsoft.com/office/drawing/2014/main" id="{124BBBA1-1246-4A94-A3DD-94E166BC06DE}"/>
                </a:ext>
              </a:extLst>
            </p:cNvPr>
            <p:cNvSpPr/>
            <p:nvPr/>
          </p:nvSpPr>
          <p:spPr>
            <a:xfrm>
              <a:off x="4317055" y="2111834"/>
              <a:ext cx="159694" cy="167640"/>
            </a:xfrm>
            <a:prstGeom prst="ellipse">
              <a:avLst/>
            </a:prstGeom>
            <a:solidFill>
              <a:srgbClr val="FFCE82"/>
            </a:solidFill>
            <a:ln>
              <a:solidFill>
                <a:srgbClr val="FFCE82"/>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97" name="アーチ 96">
              <a:extLst>
                <a:ext uri="{FF2B5EF4-FFF2-40B4-BE49-F238E27FC236}">
                  <a16:creationId xmlns:a16="http://schemas.microsoft.com/office/drawing/2014/main" id="{8185CEAC-95A6-4E79-8E5A-7EB69D59C819}"/>
                </a:ext>
              </a:extLst>
            </p:cNvPr>
            <p:cNvSpPr/>
            <p:nvPr/>
          </p:nvSpPr>
          <p:spPr>
            <a:xfrm>
              <a:off x="4311598" y="2109570"/>
              <a:ext cx="163781" cy="211946"/>
            </a:xfrm>
            <a:prstGeom prst="blockArc">
              <a:avLst/>
            </a:prstGeom>
            <a:solidFill>
              <a:srgbClr val="FFCE82"/>
            </a:solidFill>
            <a:ln>
              <a:solidFill>
                <a:srgbClr val="FFCE82"/>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solidFill>
                  <a:schemeClr val="tx1"/>
                </a:solidFill>
              </a:endParaRPr>
            </a:p>
          </p:txBody>
        </p:sp>
      </p:grpSp>
      <p:sp>
        <p:nvSpPr>
          <p:cNvPr id="92" name="テキスト ボックス 7">
            <a:extLst>
              <a:ext uri="{FF2B5EF4-FFF2-40B4-BE49-F238E27FC236}">
                <a16:creationId xmlns:a16="http://schemas.microsoft.com/office/drawing/2014/main" id="{572F559D-D1D2-4865-8434-088D3C78D931}"/>
              </a:ext>
            </a:extLst>
          </p:cNvPr>
          <p:cNvSpPr txBox="1"/>
          <p:nvPr/>
        </p:nvSpPr>
        <p:spPr>
          <a:xfrm>
            <a:off x="3970122" y="5616755"/>
            <a:ext cx="2978701"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800" dirty="0">
                <a:latin typeface="Meiryo UI" panose="020B0604030504040204" pitchFamily="50" charset="-128"/>
                <a:ea typeface="Meiryo UI" panose="020B0604030504040204" pitchFamily="50" charset="-128"/>
              </a:rPr>
              <a:t>出典：資源エネルギー庁「かがやけ！みんなのエネルギー」</a:t>
            </a:r>
            <a:r>
              <a:rPr kumimoji="1" lang="en-US" altLang="ja-JP" sz="800" dirty="0">
                <a:latin typeface="Meiryo UI" panose="020B0604030504040204" pitchFamily="50" charset="-128"/>
                <a:ea typeface="Meiryo UI" panose="020B0604030504040204" pitchFamily="50" charset="-128"/>
              </a:rPr>
              <a:t>p16-17</a:t>
            </a:r>
            <a:endParaRPr kumimoji="1" lang="ja-JP" altLang="en-US" sz="800" dirty="0">
              <a:latin typeface="Meiryo UI" panose="020B0604030504040204" pitchFamily="50" charset="-128"/>
              <a:ea typeface="Meiryo UI" panose="020B0604030504040204" pitchFamily="50" charset="-128"/>
            </a:endParaRPr>
          </a:p>
        </p:txBody>
      </p:sp>
      <p:sp>
        <p:nvSpPr>
          <p:cNvPr id="103" name="テキスト ボックス 102">
            <a:extLst>
              <a:ext uri="{FF2B5EF4-FFF2-40B4-BE49-F238E27FC236}">
                <a16:creationId xmlns:a16="http://schemas.microsoft.com/office/drawing/2014/main" id="{9479EE1F-5FFC-4249-99ED-CF98772EBF5B}"/>
              </a:ext>
            </a:extLst>
          </p:cNvPr>
          <p:cNvSpPr txBox="1"/>
          <p:nvPr/>
        </p:nvSpPr>
        <p:spPr>
          <a:xfrm>
            <a:off x="1071364" y="6186348"/>
            <a:ext cx="5398504" cy="261610"/>
          </a:xfrm>
          <a:prstGeom prst="rect">
            <a:avLst/>
          </a:prstGeom>
          <a:noFill/>
        </p:spPr>
        <p:txBody>
          <a:bodyPr wrap="square" rtlCol="0">
            <a:spAutoFit/>
          </a:bodyPr>
          <a:lstStyle/>
          <a:p>
            <a:r>
              <a:rPr kumimoji="1" lang="ja-JP" altLang="en-US" sz="1100" b="1" dirty="0">
                <a:solidFill>
                  <a:schemeClr val="accent5"/>
                </a:solidFill>
                <a:latin typeface="Meiryo UI" panose="020B0604030504040204" pitchFamily="50" charset="-128"/>
                <a:ea typeface="Meiryo UI" panose="020B0604030504040204" pitchFamily="50" charset="-128"/>
              </a:rPr>
              <a:t>みなさんの家庭では、どんなことに電気を使っているでしょうか。書き出してみましょう。</a:t>
            </a:r>
          </a:p>
        </p:txBody>
      </p:sp>
      <p:sp>
        <p:nvSpPr>
          <p:cNvPr id="104" name="メモ 45">
            <a:extLst>
              <a:ext uri="{FF2B5EF4-FFF2-40B4-BE49-F238E27FC236}">
                <a16:creationId xmlns:a16="http://schemas.microsoft.com/office/drawing/2014/main" id="{83EC16EB-E211-41DC-BE7B-719EC13D7B95}"/>
              </a:ext>
            </a:extLst>
          </p:cNvPr>
          <p:cNvSpPr/>
          <p:nvPr/>
        </p:nvSpPr>
        <p:spPr>
          <a:xfrm>
            <a:off x="843095" y="6465874"/>
            <a:ext cx="2880000" cy="1692000"/>
          </a:xfrm>
          <a:prstGeom prst="foldedCorner">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テキスト ボックス 104">
            <a:extLst>
              <a:ext uri="{FF2B5EF4-FFF2-40B4-BE49-F238E27FC236}">
                <a16:creationId xmlns:a16="http://schemas.microsoft.com/office/drawing/2014/main" id="{45836506-40C8-4DA2-BAF5-D27ED43189F4}"/>
              </a:ext>
            </a:extLst>
          </p:cNvPr>
          <p:cNvSpPr txBox="1"/>
          <p:nvPr/>
        </p:nvSpPr>
        <p:spPr>
          <a:xfrm>
            <a:off x="932165" y="6517866"/>
            <a:ext cx="562975"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リビング</a:t>
            </a:r>
          </a:p>
        </p:txBody>
      </p:sp>
      <p:cxnSp>
        <p:nvCxnSpPr>
          <p:cNvPr id="106" name="直線コネクタ 105">
            <a:extLst>
              <a:ext uri="{FF2B5EF4-FFF2-40B4-BE49-F238E27FC236}">
                <a16:creationId xmlns:a16="http://schemas.microsoft.com/office/drawing/2014/main" id="{14ADA86D-CF32-45A3-A503-8FB11EC8A6BF}"/>
              </a:ext>
            </a:extLst>
          </p:cNvPr>
          <p:cNvCxnSpPr/>
          <p:nvPr/>
        </p:nvCxnSpPr>
        <p:spPr>
          <a:xfrm>
            <a:off x="932165" y="6771782"/>
            <a:ext cx="193923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7" name="メモ 65">
            <a:extLst>
              <a:ext uri="{FF2B5EF4-FFF2-40B4-BE49-F238E27FC236}">
                <a16:creationId xmlns:a16="http://schemas.microsoft.com/office/drawing/2014/main" id="{52C80730-558D-428B-B903-66A5517DAA1B}"/>
              </a:ext>
            </a:extLst>
          </p:cNvPr>
          <p:cNvSpPr/>
          <p:nvPr/>
        </p:nvSpPr>
        <p:spPr>
          <a:xfrm>
            <a:off x="3900579" y="8313087"/>
            <a:ext cx="2880000" cy="1692000"/>
          </a:xfrm>
          <a:prstGeom prst="foldedCorner">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メモ 66">
            <a:extLst>
              <a:ext uri="{FF2B5EF4-FFF2-40B4-BE49-F238E27FC236}">
                <a16:creationId xmlns:a16="http://schemas.microsoft.com/office/drawing/2014/main" id="{4B6A8A4D-A557-4812-9593-EEF087369987}"/>
              </a:ext>
            </a:extLst>
          </p:cNvPr>
          <p:cNvSpPr/>
          <p:nvPr/>
        </p:nvSpPr>
        <p:spPr>
          <a:xfrm>
            <a:off x="3890952" y="6469149"/>
            <a:ext cx="2880000" cy="1692000"/>
          </a:xfrm>
          <a:prstGeom prst="foldedCorner">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CB386DDE-684B-45F6-9F36-17E4E7406614}"/>
              </a:ext>
            </a:extLst>
          </p:cNvPr>
          <p:cNvSpPr txBox="1"/>
          <p:nvPr/>
        </p:nvSpPr>
        <p:spPr>
          <a:xfrm>
            <a:off x="3980022" y="6518970"/>
            <a:ext cx="583814"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キッチン</a:t>
            </a:r>
          </a:p>
        </p:txBody>
      </p:sp>
      <p:cxnSp>
        <p:nvCxnSpPr>
          <p:cNvPr id="110" name="直線コネクタ 109">
            <a:extLst>
              <a:ext uri="{FF2B5EF4-FFF2-40B4-BE49-F238E27FC236}">
                <a16:creationId xmlns:a16="http://schemas.microsoft.com/office/drawing/2014/main" id="{8FFDC12B-290F-415A-8318-40D750CDD59D}"/>
              </a:ext>
            </a:extLst>
          </p:cNvPr>
          <p:cNvCxnSpPr/>
          <p:nvPr/>
        </p:nvCxnSpPr>
        <p:spPr>
          <a:xfrm>
            <a:off x="3980022" y="6772886"/>
            <a:ext cx="193923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a:extLst>
              <a:ext uri="{FF2B5EF4-FFF2-40B4-BE49-F238E27FC236}">
                <a16:creationId xmlns:a16="http://schemas.microsoft.com/office/drawing/2014/main" id="{0A0A9084-B1BF-43EC-9BC8-FB612842CD3A}"/>
              </a:ext>
            </a:extLst>
          </p:cNvPr>
          <p:cNvSpPr txBox="1"/>
          <p:nvPr/>
        </p:nvSpPr>
        <p:spPr>
          <a:xfrm>
            <a:off x="3989647" y="8347409"/>
            <a:ext cx="934871"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その他の場所</a:t>
            </a:r>
          </a:p>
        </p:txBody>
      </p:sp>
      <p:cxnSp>
        <p:nvCxnSpPr>
          <p:cNvPr id="112" name="直線コネクタ 111">
            <a:extLst>
              <a:ext uri="{FF2B5EF4-FFF2-40B4-BE49-F238E27FC236}">
                <a16:creationId xmlns:a16="http://schemas.microsoft.com/office/drawing/2014/main" id="{272C0302-CDFF-4007-AC3C-5A8F44329EAB}"/>
              </a:ext>
            </a:extLst>
          </p:cNvPr>
          <p:cNvCxnSpPr/>
          <p:nvPr/>
        </p:nvCxnSpPr>
        <p:spPr>
          <a:xfrm>
            <a:off x="3989647" y="8572792"/>
            <a:ext cx="193923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3" name="グループ化 112">
            <a:extLst>
              <a:ext uri="{FF2B5EF4-FFF2-40B4-BE49-F238E27FC236}">
                <a16:creationId xmlns:a16="http://schemas.microsoft.com/office/drawing/2014/main" id="{31D29823-B7C7-4BC3-B003-746ACBA368D3}"/>
              </a:ext>
            </a:extLst>
          </p:cNvPr>
          <p:cNvGrpSpPr/>
          <p:nvPr/>
        </p:nvGrpSpPr>
        <p:grpSpPr>
          <a:xfrm>
            <a:off x="852722" y="8296115"/>
            <a:ext cx="2880000" cy="1692000"/>
            <a:chOff x="844240" y="8386928"/>
            <a:chExt cx="2790004" cy="1939762"/>
          </a:xfrm>
        </p:grpSpPr>
        <p:sp>
          <p:nvSpPr>
            <p:cNvPr id="114" name="メモ 44">
              <a:extLst>
                <a:ext uri="{FF2B5EF4-FFF2-40B4-BE49-F238E27FC236}">
                  <a16:creationId xmlns:a16="http://schemas.microsoft.com/office/drawing/2014/main" id="{9B71A8D3-FFA5-4D2A-AA57-BB5793C7BD42}"/>
                </a:ext>
              </a:extLst>
            </p:cNvPr>
            <p:cNvSpPr/>
            <p:nvPr/>
          </p:nvSpPr>
          <p:spPr>
            <a:xfrm>
              <a:off x="844240" y="8405631"/>
              <a:ext cx="2790004" cy="1921059"/>
            </a:xfrm>
            <a:prstGeom prst="foldedCorner">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5" name="グループ化 114">
              <a:extLst>
                <a:ext uri="{FF2B5EF4-FFF2-40B4-BE49-F238E27FC236}">
                  <a16:creationId xmlns:a16="http://schemas.microsoft.com/office/drawing/2014/main" id="{650C4AAD-A8DF-405E-9E6D-B63B7C46EC86}"/>
                </a:ext>
              </a:extLst>
            </p:cNvPr>
            <p:cNvGrpSpPr/>
            <p:nvPr/>
          </p:nvGrpSpPr>
          <p:grpSpPr>
            <a:xfrm>
              <a:off x="933308" y="8386928"/>
              <a:ext cx="1939239" cy="324430"/>
              <a:chOff x="933308" y="8386928"/>
              <a:chExt cx="1939239" cy="324430"/>
            </a:xfrm>
          </p:grpSpPr>
          <p:sp>
            <p:nvSpPr>
              <p:cNvPr id="116" name="テキスト ボックス 115">
                <a:extLst>
                  <a:ext uri="{FF2B5EF4-FFF2-40B4-BE49-F238E27FC236}">
                    <a16:creationId xmlns:a16="http://schemas.microsoft.com/office/drawing/2014/main" id="{CFD27B01-F6C2-4CDD-B71A-30EA60B61FD4}"/>
                  </a:ext>
                </a:extLst>
              </p:cNvPr>
              <p:cNvSpPr txBox="1"/>
              <p:nvPr/>
            </p:nvSpPr>
            <p:spPr>
              <a:xfrm>
                <a:off x="933308" y="8457442"/>
                <a:ext cx="1340432"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トイレ・洗面所・おふろ</a:t>
                </a:r>
              </a:p>
            </p:txBody>
          </p:sp>
          <p:cxnSp>
            <p:nvCxnSpPr>
              <p:cNvPr id="117" name="直線コネクタ 116">
                <a:extLst>
                  <a:ext uri="{FF2B5EF4-FFF2-40B4-BE49-F238E27FC236}">
                    <a16:creationId xmlns:a16="http://schemas.microsoft.com/office/drawing/2014/main" id="{F7349CCC-3C6F-4EEE-A28C-23485853C7F3}"/>
                  </a:ext>
                </a:extLst>
              </p:cNvPr>
              <p:cNvCxnSpPr/>
              <p:nvPr/>
            </p:nvCxnSpPr>
            <p:spPr>
              <a:xfrm>
                <a:off x="933308" y="8711358"/>
                <a:ext cx="193923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テキスト ボックス 117">
                <a:extLst>
                  <a:ext uri="{FF2B5EF4-FFF2-40B4-BE49-F238E27FC236}">
                    <a16:creationId xmlns:a16="http://schemas.microsoft.com/office/drawing/2014/main" id="{FAEFE23F-4304-476C-A08A-22F8E15B9098}"/>
                  </a:ext>
                </a:extLst>
              </p:cNvPr>
              <p:cNvSpPr txBox="1"/>
              <p:nvPr/>
            </p:nvSpPr>
            <p:spPr>
              <a:xfrm>
                <a:off x="1303263" y="8386928"/>
                <a:ext cx="567913"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せん めん  じょ</a:t>
                </a:r>
              </a:p>
            </p:txBody>
          </p:sp>
        </p:grpSp>
      </p:grpSp>
      <p:grpSp>
        <p:nvGrpSpPr>
          <p:cNvPr id="122" name="グループ化 121">
            <a:extLst>
              <a:ext uri="{FF2B5EF4-FFF2-40B4-BE49-F238E27FC236}">
                <a16:creationId xmlns:a16="http://schemas.microsoft.com/office/drawing/2014/main" id="{D9681C58-A642-484F-AA0A-7F677FD802C8}"/>
              </a:ext>
            </a:extLst>
          </p:cNvPr>
          <p:cNvGrpSpPr/>
          <p:nvPr/>
        </p:nvGrpSpPr>
        <p:grpSpPr>
          <a:xfrm>
            <a:off x="796050" y="5849642"/>
            <a:ext cx="1553254" cy="306000"/>
            <a:chOff x="4634878" y="5399784"/>
            <a:chExt cx="1553254" cy="306000"/>
          </a:xfrm>
        </p:grpSpPr>
        <p:sp>
          <p:nvSpPr>
            <p:cNvPr id="123" name="テキスト ボックス 122">
              <a:extLst>
                <a:ext uri="{FF2B5EF4-FFF2-40B4-BE49-F238E27FC236}">
                  <a16:creationId xmlns:a16="http://schemas.microsoft.com/office/drawing/2014/main" id="{A62E75DE-902D-4C59-A23D-CF33E37861C3}"/>
                </a:ext>
              </a:extLst>
            </p:cNvPr>
            <p:cNvSpPr txBox="1"/>
            <p:nvPr/>
          </p:nvSpPr>
          <p:spPr>
            <a:xfrm>
              <a:off x="4795607" y="5437716"/>
              <a:ext cx="1392525" cy="247254"/>
            </a:xfrm>
            <a:prstGeom prst="rect">
              <a:avLst/>
            </a:prstGeom>
            <a:solidFill>
              <a:schemeClr val="accent1">
                <a:lumMod val="40000"/>
                <a:lumOff val="60000"/>
              </a:schemeClr>
            </a:solidFill>
          </p:spPr>
          <p:txBody>
            <a:bodyPr wrap="square" bIns="36000" rtlCol="0" anchor="t" anchorCtr="0">
              <a:noAutofit/>
            </a:bodyPr>
            <a:lstStyle/>
            <a:p>
              <a:pPr algn="ctr"/>
              <a:r>
                <a:rPr kumimoji="1" lang="ja-JP" altLang="en-US" sz="1050" b="1" dirty="0">
                  <a:solidFill>
                    <a:schemeClr val="accent5">
                      <a:lumMod val="75000"/>
                    </a:schemeClr>
                  </a:solidFill>
                  <a:latin typeface="Meiryo UI" panose="020B0604030504040204" pitchFamily="50" charset="-128"/>
                  <a:ea typeface="Meiryo UI" panose="020B0604030504040204" pitchFamily="50" charset="-128"/>
                </a:rPr>
                <a:t>　書き出してみよう！</a:t>
              </a:r>
              <a:endParaRPr kumimoji="1" lang="en-US" altLang="ja-JP" sz="105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124" name="楕円 123">
              <a:extLst>
                <a:ext uri="{FF2B5EF4-FFF2-40B4-BE49-F238E27FC236}">
                  <a16:creationId xmlns:a16="http://schemas.microsoft.com/office/drawing/2014/main" id="{A922493C-0FCC-4EF5-A642-A7BE63556119}"/>
                </a:ext>
              </a:extLst>
            </p:cNvPr>
            <p:cNvSpPr>
              <a:spLocks noChangeAspect="1"/>
            </p:cNvSpPr>
            <p:nvPr/>
          </p:nvSpPr>
          <p:spPr>
            <a:xfrm>
              <a:off x="4634878" y="5399784"/>
              <a:ext cx="315594" cy="30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a:t>
              </a:r>
            </a:p>
          </p:txBody>
        </p:sp>
      </p:grpSp>
      <p:pic>
        <p:nvPicPr>
          <p:cNvPr id="98" name="図 97">
            <a:extLst>
              <a:ext uri="{FF2B5EF4-FFF2-40B4-BE49-F238E27FC236}">
                <a16:creationId xmlns:a16="http://schemas.microsoft.com/office/drawing/2014/main" id="{901E0765-D848-463D-87AF-41871BAE26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0993" y="5973218"/>
            <a:ext cx="308148" cy="407271"/>
          </a:xfrm>
          <a:prstGeom prst="rect">
            <a:avLst/>
          </a:prstGeom>
        </p:spPr>
      </p:pic>
      <p:sp>
        <p:nvSpPr>
          <p:cNvPr id="61" name="テキスト ボックス 10">
            <a:extLst>
              <a:ext uri="{FF2B5EF4-FFF2-40B4-BE49-F238E27FC236}">
                <a16:creationId xmlns:a16="http://schemas.microsoft.com/office/drawing/2014/main" id="{F07A7525-A0A5-4412-BB26-686EAB647A4B}"/>
              </a:ext>
            </a:extLst>
          </p:cNvPr>
          <p:cNvSpPr txBox="1"/>
          <p:nvPr/>
        </p:nvSpPr>
        <p:spPr>
          <a:xfrm>
            <a:off x="631200" y="1524205"/>
            <a:ext cx="6317623" cy="11752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家庭で使われているエネルギーの種類を見てみると、電気、ガス（都市ガス・</a:t>
            </a:r>
            <a:r>
              <a:rPr kumimoji="1" lang="en-US" altLang="ja-JP" sz="1200" dirty="0">
                <a:latin typeface="UD デジタル 教科書体 NK-R" panose="02020400000000000000" pitchFamily="18" charset="-128"/>
                <a:ea typeface="UD デジタル 教科書体 NK-R" panose="02020400000000000000" pitchFamily="18" charset="-128"/>
              </a:rPr>
              <a:t>LP</a:t>
            </a:r>
            <a:r>
              <a:rPr kumimoji="1" lang="ja-JP" altLang="en-US" sz="1200" dirty="0">
                <a:latin typeface="UD デジタル 教科書体 NK-R" panose="02020400000000000000" pitchFamily="18" charset="-128"/>
                <a:ea typeface="UD デジタル 教科書体 NK-R" panose="02020400000000000000" pitchFamily="18" charset="-128"/>
              </a:rPr>
              <a:t>ガス）や灯油などがあります。中でも電気が一番多く、全体のおよそ半分をしめています。 ふだんの生活の中で、朝おきてから夜ねるまでの間に、どんなことに電気を使っているか、また電気はどのようにして作られているのか、考えてみましょう。　 </a:t>
            </a:r>
          </a:p>
        </p:txBody>
      </p:sp>
    </p:spTree>
    <p:extLst>
      <p:ext uri="{BB962C8B-B14F-4D97-AF65-F5344CB8AC3E}">
        <p14:creationId xmlns:p14="http://schemas.microsoft.com/office/powerpoint/2010/main" val="1492499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ED2AAD7C-6F03-4816-882B-2B12103F30CD}"/>
              </a:ext>
            </a:extLst>
          </p:cNvPr>
          <p:cNvGrpSpPr/>
          <p:nvPr/>
        </p:nvGrpSpPr>
        <p:grpSpPr>
          <a:xfrm>
            <a:off x="4121323" y="1194279"/>
            <a:ext cx="3230440" cy="2894622"/>
            <a:chOff x="7632279" y="1343244"/>
            <a:chExt cx="3230440" cy="2894622"/>
          </a:xfrm>
        </p:grpSpPr>
        <p:graphicFrame>
          <p:nvGraphicFramePr>
            <p:cNvPr id="76" name="グラフ 75">
              <a:extLst>
                <a:ext uri="{FF2B5EF4-FFF2-40B4-BE49-F238E27FC236}">
                  <a16:creationId xmlns:a16="http://schemas.microsoft.com/office/drawing/2014/main" id="{673F1D48-D9A7-4003-BC82-DFD8B97E2C1A}"/>
                </a:ext>
              </a:extLst>
            </p:cNvPr>
            <p:cNvGraphicFramePr>
              <a:graphicFrameLocks/>
            </p:cNvGraphicFramePr>
            <p:nvPr>
              <p:extLst>
                <p:ext uri="{D42A27DB-BD31-4B8C-83A1-F6EECF244321}">
                  <p14:modId xmlns:p14="http://schemas.microsoft.com/office/powerpoint/2010/main" val="3297241612"/>
                </p:ext>
              </p:extLst>
            </p:nvPr>
          </p:nvGraphicFramePr>
          <p:xfrm>
            <a:off x="7632279" y="1343244"/>
            <a:ext cx="3230440" cy="2894622"/>
          </p:xfrm>
          <a:graphic>
            <a:graphicData uri="http://schemas.openxmlformats.org/drawingml/2006/chart">
              <c:chart xmlns:c="http://schemas.openxmlformats.org/drawingml/2006/chart" xmlns:r="http://schemas.openxmlformats.org/officeDocument/2006/relationships" r:id="rId2"/>
            </a:graphicData>
          </a:graphic>
        </p:graphicFrame>
        <p:sp>
          <p:nvSpPr>
            <p:cNvPr id="77" name="テキスト ボックス 1">
              <a:extLst>
                <a:ext uri="{FF2B5EF4-FFF2-40B4-BE49-F238E27FC236}">
                  <a16:creationId xmlns:a16="http://schemas.microsoft.com/office/drawing/2014/main" id="{22A3CB2F-D1A4-4D9D-B18D-EA856894BF93}"/>
                </a:ext>
              </a:extLst>
            </p:cNvPr>
            <p:cNvSpPr txBox="1"/>
            <p:nvPr/>
          </p:nvSpPr>
          <p:spPr>
            <a:xfrm>
              <a:off x="8919375" y="3452955"/>
              <a:ext cx="785446" cy="2562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800">
                  <a:latin typeface="Meiryo UI" panose="020B0604030504040204" pitchFamily="50" charset="-128"/>
                  <a:ea typeface="Meiryo UI" panose="020B0604030504040204" pitchFamily="50" charset="-128"/>
                </a:rPr>
                <a:t>石炭</a:t>
              </a:r>
            </a:p>
          </p:txBody>
        </p:sp>
        <p:sp>
          <p:nvSpPr>
            <p:cNvPr id="78" name="テキスト ボックス 1">
              <a:extLst>
                <a:ext uri="{FF2B5EF4-FFF2-40B4-BE49-F238E27FC236}">
                  <a16:creationId xmlns:a16="http://schemas.microsoft.com/office/drawing/2014/main" id="{A2F62592-A43E-4232-B938-761869D38E70}"/>
                </a:ext>
              </a:extLst>
            </p:cNvPr>
            <p:cNvSpPr txBox="1"/>
            <p:nvPr/>
          </p:nvSpPr>
          <p:spPr>
            <a:xfrm>
              <a:off x="8295331" y="2466475"/>
              <a:ext cx="785446" cy="2552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800">
                  <a:latin typeface="Meiryo UI" panose="020B0604030504040204" pitchFamily="50" charset="-128"/>
                  <a:ea typeface="Meiryo UI" panose="020B0604030504040204" pitchFamily="50" charset="-128"/>
                </a:rPr>
                <a:t>水力</a:t>
              </a:r>
            </a:p>
          </p:txBody>
        </p:sp>
        <p:sp>
          <p:nvSpPr>
            <p:cNvPr id="79" name="テキスト ボックス 1">
              <a:extLst>
                <a:ext uri="{FF2B5EF4-FFF2-40B4-BE49-F238E27FC236}">
                  <a16:creationId xmlns:a16="http://schemas.microsoft.com/office/drawing/2014/main" id="{8924603E-4AA5-447D-9327-822023BC07F9}"/>
                </a:ext>
              </a:extLst>
            </p:cNvPr>
            <p:cNvSpPr txBox="1"/>
            <p:nvPr/>
          </p:nvSpPr>
          <p:spPr>
            <a:xfrm>
              <a:off x="8026467" y="1909685"/>
              <a:ext cx="786423" cy="2552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800">
                  <a:latin typeface="Meiryo UI" panose="020B0604030504040204" pitchFamily="50" charset="-128"/>
                  <a:ea typeface="Meiryo UI" panose="020B0604030504040204" pitchFamily="50" charset="-128"/>
                </a:rPr>
                <a:t>原子力</a:t>
              </a:r>
            </a:p>
          </p:txBody>
        </p:sp>
        <p:sp>
          <p:nvSpPr>
            <p:cNvPr id="80" name="テキスト ボックス 1">
              <a:extLst>
                <a:ext uri="{FF2B5EF4-FFF2-40B4-BE49-F238E27FC236}">
                  <a16:creationId xmlns:a16="http://schemas.microsoft.com/office/drawing/2014/main" id="{1C2F88FB-9235-4DBF-8556-D60C884F4518}"/>
                </a:ext>
              </a:extLst>
            </p:cNvPr>
            <p:cNvSpPr txBox="1"/>
            <p:nvPr/>
          </p:nvSpPr>
          <p:spPr>
            <a:xfrm>
              <a:off x="8164214" y="1642302"/>
              <a:ext cx="984738" cy="2552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800">
                  <a:latin typeface="Meiryo UI" panose="020B0604030504040204" pitchFamily="50" charset="-128"/>
                  <a:ea typeface="Meiryo UI" panose="020B0604030504040204" pitchFamily="50" charset="-128"/>
                </a:rPr>
                <a:t>太陽光、風力など</a:t>
              </a:r>
            </a:p>
          </p:txBody>
        </p:sp>
        <p:sp>
          <p:nvSpPr>
            <p:cNvPr id="89" name="テキスト ボックス 1">
              <a:extLst>
                <a:ext uri="{FF2B5EF4-FFF2-40B4-BE49-F238E27FC236}">
                  <a16:creationId xmlns:a16="http://schemas.microsoft.com/office/drawing/2014/main" id="{1DF3AD7C-C80A-43A6-8FA1-0D54288E582F}"/>
                </a:ext>
              </a:extLst>
            </p:cNvPr>
            <p:cNvSpPr txBox="1"/>
            <p:nvPr/>
          </p:nvSpPr>
          <p:spPr>
            <a:xfrm>
              <a:off x="8184659" y="2809121"/>
              <a:ext cx="786423" cy="2562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800">
                  <a:latin typeface="Meiryo UI" panose="020B0604030504040204" pitchFamily="50" charset="-128"/>
                  <a:ea typeface="Meiryo UI" panose="020B0604030504040204" pitchFamily="50" charset="-128"/>
                </a:rPr>
                <a:t>石油など</a:t>
              </a:r>
            </a:p>
          </p:txBody>
        </p:sp>
        <p:cxnSp>
          <p:nvCxnSpPr>
            <p:cNvPr id="90" name="直線コネクタ 89">
              <a:extLst>
                <a:ext uri="{FF2B5EF4-FFF2-40B4-BE49-F238E27FC236}">
                  <a16:creationId xmlns:a16="http://schemas.microsoft.com/office/drawing/2014/main" id="{F38941C7-95D9-4C8D-AC27-B583C536FCDA}"/>
                </a:ext>
              </a:extLst>
            </p:cNvPr>
            <p:cNvCxnSpPr/>
            <p:nvPr/>
          </p:nvCxnSpPr>
          <p:spPr>
            <a:xfrm>
              <a:off x="8328336" y="2109988"/>
              <a:ext cx="234462" cy="125772"/>
            </a:xfrm>
            <a:prstGeom prst="line">
              <a:avLst/>
            </a:prstGeom>
            <a:noFill/>
            <a:ln w="9525" cap="flat" cmpd="sng" algn="ctr">
              <a:solidFill>
                <a:sysClr val="windowText" lastClr="000000"/>
              </a:solidFill>
              <a:prstDash val="solid"/>
              <a:miter lim="800000"/>
            </a:ln>
            <a:effectLst/>
          </p:spPr>
        </p:cxnSp>
        <p:cxnSp>
          <p:nvCxnSpPr>
            <p:cNvPr id="91" name="直線コネクタ 90">
              <a:extLst>
                <a:ext uri="{FF2B5EF4-FFF2-40B4-BE49-F238E27FC236}">
                  <a16:creationId xmlns:a16="http://schemas.microsoft.com/office/drawing/2014/main" id="{BA1B16A4-3A86-4161-9C4F-8E822F2CE443}"/>
                </a:ext>
              </a:extLst>
            </p:cNvPr>
            <p:cNvCxnSpPr/>
            <p:nvPr/>
          </p:nvCxnSpPr>
          <p:spPr>
            <a:xfrm>
              <a:off x="8758183" y="1853786"/>
              <a:ext cx="127976" cy="159311"/>
            </a:xfrm>
            <a:prstGeom prst="line">
              <a:avLst/>
            </a:prstGeom>
            <a:noFill/>
            <a:ln w="9525" cap="flat" cmpd="sng" algn="ctr">
              <a:solidFill>
                <a:sysClr val="windowText" lastClr="000000"/>
              </a:solidFill>
              <a:prstDash val="solid"/>
              <a:miter lim="800000"/>
            </a:ln>
            <a:effectLst/>
          </p:spPr>
        </p:cxnSp>
      </p:grpSp>
      <p:sp>
        <p:nvSpPr>
          <p:cNvPr id="37" name="角丸四角形 36"/>
          <p:cNvSpPr/>
          <p:nvPr/>
        </p:nvSpPr>
        <p:spPr>
          <a:xfrm>
            <a:off x="737616" y="713589"/>
            <a:ext cx="6065520" cy="342000"/>
          </a:xfrm>
          <a:prstGeom prst="roundRect">
            <a:avLst>
              <a:gd name="adj" fmla="val 29936"/>
            </a:avLst>
          </a:prstGeom>
          <a:solidFill>
            <a:schemeClr val="accent4">
              <a:lumMod val="20000"/>
              <a:lumOff val="8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1049921" y="739285"/>
            <a:ext cx="1643399" cy="307777"/>
          </a:xfrm>
          <a:prstGeom prst="rect">
            <a:avLst/>
          </a:prstGeom>
          <a:noFill/>
        </p:spPr>
        <p:txBody>
          <a:bodyPr wrap="none" rtlCol="0">
            <a:spAutoFit/>
          </a:bodyPr>
          <a:lstStyle/>
          <a:p>
            <a:r>
              <a:rPr kumimoji="1" lang="ja-JP" altLang="en-US" sz="1400" b="1" dirty="0">
                <a:solidFill>
                  <a:srgbClr val="ED7D31"/>
                </a:solidFill>
                <a:latin typeface="Meiryo UI" panose="020B0604030504040204" pitchFamily="50" charset="-128"/>
                <a:ea typeface="Meiryo UI" panose="020B0604030504040204" pitchFamily="50" charset="-128"/>
              </a:rPr>
              <a:t>さまざまな発電方法</a:t>
            </a:r>
          </a:p>
        </p:txBody>
      </p:sp>
      <p:pic>
        <p:nvPicPr>
          <p:cNvPr id="43" name="図 42">
            <a:extLst>
              <a:ext uri="{FF2B5EF4-FFF2-40B4-BE49-F238E27FC236}">
                <a16:creationId xmlns:a16="http://schemas.microsoft.com/office/drawing/2014/main" id="{A9F2576C-5DF9-4308-A515-D1D83D47FDE0}"/>
              </a:ext>
            </a:extLst>
          </p:cNvPr>
          <p:cNvPicPr>
            <a:picLocks noChangeAspect="1"/>
          </p:cNvPicPr>
          <p:nvPr/>
        </p:nvPicPr>
        <p:blipFill>
          <a:blip r:embed="rId3"/>
          <a:stretch>
            <a:fillRect/>
          </a:stretch>
        </p:blipFill>
        <p:spPr>
          <a:xfrm>
            <a:off x="6841675" y="10040001"/>
            <a:ext cx="371888" cy="341406"/>
          </a:xfrm>
          <a:prstGeom prst="rect">
            <a:avLst/>
          </a:prstGeom>
        </p:spPr>
      </p:pic>
      <p:sp>
        <p:nvSpPr>
          <p:cNvPr id="81" name="テキスト ボックス 80">
            <a:extLst>
              <a:ext uri="{FF2B5EF4-FFF2-40B4-BE49-F238E27FC236}">
                <a16:creationId xmlns:a16="http://schemas.microsoft.com/office/drawing/2014/main" id="{5CD4F3DC-E2D0-446C-84DC-379A8642C4AE}"/>
              </a:ext>
            </a:extLst>
          </p:cNvPr>
          <p:cNvSpPr txBox="1"/>
          <p:nvPr/>
        </p:nvSpPr>
        <p:spPr>
          <a:xfrm>
            <a:off x="804417" y="9744695"/>
            <a:ext cx="4690645"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写真出典：火力発電、水力発電、原子力発電（関西電力）、風力発電（関電エネルギーソリューション）</a:t>
            </a:r>
            <a:endParaRPr kumimoji="1" lang="en-US" altLang="ja-JP" sz="800" dirty="0">
              <a:latin typeface="Meiryo UI" panose="020B0604030504040204" pitchFamily="50" charset="-128"/>
              <a:ea typeface="Meiryo UI" panose="020B0604030504040204" pitchFamily="50" charset="-128"/>
            </a:endParaRPr>
          </a:p>
        </p:txBody>
      </p:sp>
      <p:grpSp>
        <p:nvGrpSpPr>
          <p:cNvPr id="16" name="グループ化 15"/>
          <p:cNvGrpSpPr/>
          <p:nvPr/>
        </p:nvGrpSpPr>
        <p:grpSpPr>
          <a:xfrm>
            <a:off x="723352" y="4528464"/>
            <a:ext cx="6074323" cy="1702944"/>
            <a:chOff x="723352" y="4528464"/>
            <a:chExt cx="6074323" cy="1702944"/>
          </a:xfrm>
        </p:grpSpPr>
        <p:sp>
          <p:nvSpPr>
            <p:cNvPr id="14" name="角丸四角形 13"/>
            <p:cNvSpPr/>
            <p:nvPr/>
          </p:nvSpPr>
          <p:spPr>
            <a:xfrm>
              <a:off x="723352" y="4528464"/>
              <a:ext cx="6074323" cy="1702944"/>
            </a:xfrm>
            <a:prstGeom prst="roundRect">
              <a:avLst>
                <a:gd name="adj" fmla="val 13311"/>
              </a:avLst>
            </a:prstGeom>
            <a:noFill/>
            <a:ln w="12700">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435095" y="4556369"/>
              <a:ext cx="748923" cy="261610"/>
            </a:xfrm>
            <a:prstGeom prst="rect">
              <a:avLst/>
            </a:prstGeom>
            <a:noFill/>
          </p:spPr>
          <p:txBody>
            <a:bodyPr wrap="none" rtlCol="0">
              <a:spAutoFit/>
            </a:bodyPr>
            <a:lstStyle/>
            <a:p>
              <a:r>
                <a:rPr kumimoji="1" lang="ja-JP" altLang="en-US" sz="1100" dirty="0">
                  <a:solidFill>
                    <a:srgbClr val="0070C0"/>
                  </a:solidFill>
                  <a:latin typeface="Meiryo UI" panose="020B0604030504040204" pitchFamily="50" charset="-128"/>
                  <a:ea typeface="Meiryo UI" panose="020B0604030504040204" pitchFamily="50" charset="-128"/>
                </a:rPr>
                <a:t>火力発電</a:t>
              </a:r>
            </a:p>
          </p:txBody>
        </p:sp>
        <p:sp>
          <p:nvSpPr>
            <p:cNvPr id="46" name="テキスト ボックス 45"/>
            <p:cNvSpPr txBox="1"/>
            <p:nvPr/>
          </p:nvSpPr>
          <p:spPr>
            <a:xfrm>
              <a:off x="3508427" y="4556369"/>
              <a:ext cx="748923" cy="261610"/>
            </a:xfrm>
            <a:prstGeom prst="rect">
              <a:avLst/>
            </a:prstGeom>
            <a:noFill/>
          </p:spPr>
          <p:txBody>
            <a:bodyPr wrap="none" rtlCol="0">
              <a:spAutoFit/>
            </a:bodyPr>
            <a:lstStyle/>
            <a:p>
              <a:r>
                <a:rPr kumimoji="1" lang="ja-JP" altLang="en-US" sz="1100" dirty="0">
                  <a:solidFill>
                    <a:srgbClr val="0070C0"/>
                  </a:solidFill>
                  <a:latin typeface="Meiryo UI" panose="020B0604030504040204" pitchFamily="50" charset="-128"/>
                  <a:ea typeface="Meiryo UI" panose="020B0604030504040204" pitchFamily="50" charset="-128"/>
                </a:rPr>
                <a:t>水力発電</a:t>
              </a:r>
            </a:p>
          </p:txBody>
        </p:sp>
        <p:sp>
          <p:nvSpPr>
            <p:cNvPr id="47" name="テキスト ボックス 46"/>
            <p:cNvSpPr txBox="1"/>
            <p:nvPr/>
          </p:nvSpPr>
          <p:spPr>
            <a:xfrm>
              <a:off x="5368893" y="4556369"/>
              <a:ext cx="889987" cy="261610"/>
            </a:xfrm>
            <a:prstGeom prst="rect">
              <a:avLst/>
            </a:prstGeom>
            <a:noFill/>
          </p:spPr>
          <p:txBody>
            <a:bodyPr wrap="none" rtlCol="0">
              <a:spAutoFit/>
            </a:bodyPr>
            <a:lstStyle/>
            <a:p>
              <a:r>
                <a:rPr kumimoji="1" lang="ja-JP" altLang="en-US" sz="1100" dirty="0">
                  <a:solidFill>
                    <a:srgbClr val="0070C0"/>
                  </a:solidFill>
                  <a:latin typeface="Meiryo UI" panose="020B0604030504040204" pitchFamily="50" charset="-128"/>
                  <a:ea typeface="Meiryo UI" panose="020B0604030504040204" pitchFamily="50" charset="-128"/>
                </a:rPr>
                <a:t>原子力発電</a:t>
              </a: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979" y="4799088"/>
              <a:ext cx="1888525" cy="1260000"/>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8953" y="4799088"/>
              <a:ext cx="2043241" cy="1260000"/>
            </a:xfrm>
            <a:prstGeom prst="rect">
              <a:avLst/>
            </a:prstGeom>
          </p:spPr>
        </p:pic>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l="2478" t="614" r="3095" b="10832"/>
            <a:stretch/>
          </p:blipFill>
          <p:spPr>
            <a:xfrm>
              <a:off x="4950553" y="4799088"/>
              <a:ext cx="1726666" cy="1260000"/>
            </a:xfrm>
            <a:prstGeom prst="rect">
              <a:avLst/>
            </a:prstGeom>
          </p:spPr>
        </p:pic>
        <p:sp>
          <p:nvSpPr>
            <p:cNvPr id="13" name="テキスト ボックス 12"/>
            <p:cNvSpPr txBox="1"/>
            <p:nvPr/>
          </p:nvSpPr>
          <p:spPr>
            <a:xfrm>
              <a:off x="1476332" y="6043391"/>
              <a:ext cx="540000" cy="175364"/>
            </a:xfrm>
            <a:prstGeom prst="rect">
              <a:avLst/>
            </a:prstGeom>
            <a:noFill/>
          </p:spPr>
          <p:txBody>
            <a:bodyPr wrap="square" lIns="0" tIns="0" rIns="0" bIns="36000" rtlCol="0">
              <a:spAutoFit/>
            </a:bodyPr>
            <a:lstStyle/>
            <a:p>
              <a:pPr algn="ctr">
                <a:lnSpc>
                  <a:spcPct val="150000"/>
                </a:lnSpc>
              </a:pPr>
              <a:r>
                <a:rPr kumimoji="1" lang="ja-JP" altLang="en-US" sz="700" dirty="0">
                  <a:latin typeface="Meiryo UI" panose="020B0604030504040204" pitchFamily="50" charset="-128"/>
                  <a:ea typeface="Meiryo UI" panose="020B0604030504040204" pitchFamily="50" charset="-128"/>
                </a:rPr>
                <a:t>堺港発電所</a:t>
              </a:r>
            </a:p>
          </p:txBody>
        </p:sp>
        <p:sp>
          <p:nvSpPr>
            <p:cNvPr id="82" name="テキスト ボックス 81">
              <a:extLst>
                <a:ext uri="{FF2B5EF4-FFF2-40B4-BE49-F238E27FC236}">
                  <a16:creationId xmlns:a16="http://schemas.microsoft.com/office/drawing/2014/main" id="{AF14FAF3-7D20-42EE-8FB5-36BF3099AF76}"/>
                </a:ext>
              </a:extLst>
            </p:cNvPr>
            <p:cNvSpPr txBox="1"/>
            <p:nvPr/>
          </p:nvSpPr>
          <p:spPr>
            <a:xfrm>
              <a:off x="3539270" y="6046044"/>
              <a:ext cx="792000" cy="175364"/>
            </a:xfrm>
            <a:prstGeom prst="rect">
              <a:avLst/>
            </a:prstGeom>
            <a:noFill/>
          </p:spPr>
          <p:txBody>
            <a:bodyPr wrap="square" lIns="0" tIns="0" rIns="0" bIns="36000" rtlCol="0">
              <a:spAutoFit/>
            </a:bodyPr>
            <a:lstStyle/>
            <a:p>
              <a:pPr algn="ctr">
                <a:lnSpc>
                  <a:spcPct val="150000"/>
                </a:lnSpc>
              </a:pPr>
              <a:r>
                <a:rPr kumimoji="1" lang="ja-JP" altLang="en-US" sz="700" dirty="0">
                  <a:latin typeface="Meiryo UI" panose="020B0604030504040204" pitchFamily="50" charset="-128"/>
                  <a:ea typeface="Meiryo UI" panose="020B0604030504040204" pitchFamily="50" charset="-128"/>
                </a:rPr>
                <a:t>黒部川第四発電所</a:t>
              </a:r>
            </a:p>
          </p:txBody>
        </p:sp>
        <p:sp>
          <p:nvSpPr>
            <p:cNvPr id="83" name="テキスト ボックス 82">
              <a:extLst>
                <a:ext uri="{FF2B5EF4-FFF2-40B4-BE49-F238E27FC236}">
                  <a16:creationId xmlns:a16="http://schemas.microsoft.com/office/drawing/2014/main" id="{29478655-DD53-425C-9216-F80FA70D465B}"/>
                </a:ext>
              </a:extLst>
            </p:cNvPr>
            <p:cNvSpPr txBox="1"/>
            <p:nvPr/>
          </p:nvSpPr>
          <p:spPr>
            <a:xfrm>
              <a:off x="5590268" y="6051013"/>
              <a:ext cx="540000" cy="175364"/>
            </a:xfrm>
            <a:prstGeom prst="rect">
              <a:avLst/>
            </a:prstGeom>
            <a:noFill/>
          </p:spPr>
          <p:txBody>
            <a:bodyPr wrap="square" lIns="0" tIns="0" rIns="0" bIns="36000" rtlCol="0">
              <a:spAutoFit/>
            </a:bodyPr>
            <a:lstStyle/>
            <a:p>
              <a:pPr algn="ctr">
                <a:lnSpc>
                  <a:spcPct val="150000"/>
                </a:lnSpc>
              </a:pPr>
              <a:r>
                <a:rPr kumimoji="1" lang="ja-JP" altLang="en-US" sz="700" dirty="0">
                  <a:latin typeface="Meiryo UI" panose="020B0604030504040204" pitchFamily="50" charset="-128"/>
                  <a:ea typeface="Meiryo UI" panose="020B0604030504040204" pitchFamily="50" charset="-128"/>
                </a:rPr>
                <a:t>高浜発電所</a:t>
              </a:r>
            </a:p>
          </p:txBody>
        </p:sp>
      </p:grpSp>
      <p:pic>
        <p:nvPicPr>
          <p:cNvPr id="11" name="図 10" descr="屋外, 建物, 太陽電池, 屋外のオブジェ が含まれている画像&#10;&#10;自動的に生成された説明">
            <a:extLst>
              <a:ext uri="{FF2B5EF4-FFF2-40B4-BE49-F238E27FC236}">
                <a16:creationId xmlns:a16="http://schemas.microsoft.com/office/drawing/2014/main" id="{C5F1BE63-5676-45BB-8A3C-DED519140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346" r="4093" b="4034"/>
          <a:stretch/>
        </p:blipFill>
        <p:spPr>
          <a:xfrm>
            <a:off x="4950553" y="8402607"/>
            <a:ext cx="1602647" cy="1135507"/>
          </a:xfrm>
          <a:prstGeom prst="rect">
            <a:avLst/>
          </a:prstGeom>
        </p:spPr>
      </p:pic>
      <p:sp>
        <p:nvSpPr>
          <p:cNvPr id="44" name="テキスト ボックス 43"/>
          <p:cNvSpPr txBox="1"/>
          <p:nvPr/>
        </p:nvSpPr>
        <p:spPr>
          <a:xfrm>
            <a:off x="4851028" y="8176963"/>
            <a:ext cx="2116369" cy="276999"/>
          </a:xfrm>
          <a:prstGeom prst="rect">
            <a:avLst/>
          </a:prstGeom>
          <a:noFill/>
        </p:spPr>
        <p:txBody>
          <a:bodyPr wrap="square" rtlCol="0">
            <a:spAutoFit/>
          </a:bodyPr>
          <a:lstStyle/>
          <a:p>
            <a:pPr>
              <a:lnSpc>
                <a:spcPct val="150000"/>
              </a:lnSpc>
            </a:pPr>
            <a:r>
              <a:rPr kumimoji="1" lang="ja-JP" altLang="en-US" sz="800" dirty="0">
                <a:latin typeface="Meiryo UI" panose="020B0604030504040204" pitchFamily="50" charset="-128"/>
                <a:ea typeface="Meiryo UI" panose="020B0604030504040204" pitchFamily="50" charset="-128"/>
              </a:rPr>
              <a:t>学校の屋根への設置も増えています。</a:t>
            </a:r>
          </a:p>
        </p:txBody>
      </p:sp>
      <p:sp>
        <p:nvSpPr>
          <p:cNvPr id="27" name="角丸四角形 26"/>
          <p:cNvSpPr/>
          <p:nvPr/>
        </p:nvSpPr>
        <p:spPr>
          <a:xfrm>
            <a:off x="720177" y="7963430"/>
            <a:ext cx="6074323" cy="1781312"/>
          </a:xfrm>
          <a:prstGeom prst="roundRect">
            <a:avLst>
              <a:gd name="adj" fmla="val 12145"/>
            </a:avLst>
          </a:prstGeom>
          <a:noFill/>
          <a:ln w="12700">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1393281" y="8005569"/>
            <a:ext cx="748923" cy="261610"/>
          </a:xfrm>
          <a:prstGeom prst="rect">
            <a:avLst/>
          </a:prstGeom>
          <a:noFill/>
        </p:spPr>
        <p:txBody>
          <a:bodyPr wrap="none" rtlCol="0">
            <a:spAutoFit/>
          </a:bodyPr>
          <a:lstStyle/>
          <a:p>
            <a:r>
              <a:rPr kumimoji="1" lang="ja-JP" altLang="en-US" sz="1100" dirty="0">
                <a:solidFill>
                  <a:srgbClr val="0070C0"/>
                </a:solidFill>
                <a:latin typeface="Meiryo UI" panose="020B0604030504040204" pitchFamily="50" charset="-128"/>
                <a:ea typeface="Meiryo UI" panose="020B0604030504040204" pitchFamily="50" charset="-128"/>
              </a:rPr>
              <a:t>風力発電</a:t>
            </a:r>
          </a:p>
        </p:txBody>
      </p:sp>
      <p:sp>
        <p:nvSpPr>
          <p:cNvPr id="49" name="テキスト ボックス 48"/>
          <p:cNvSpPr txBox="1"/>
          <p:nvPr/>
        </p:nvSpPr>
        <p:spPr>
          <a:xfrm>
            <a:off x="3300633" y="8005569"/>
            <a:ext cx="889987" cy="261610"/>
          </a:xfrm>
          <a:prstGeom prst="rect">
            <a:avLst/>
          </a:prstGeom>
          <a:noFill/>
        </p:spPr>
        <p:txBody>
          <a:bodyPr wrap="none" rtlCol="0">
            <a:spAutoFit/>
          </a:bodyPr>
          <a:lstStyle/>
          <a:p>
            <a:r>
              <a:rPr kumimoji="1" lang="ja-JP" altLang="en-US" sz="1100" dirty="0">
                <a:solidFill>
                  <a:srgbClr val="0070C0"/>
                </a:solidFill>
                <a:latin typeface="Meiryo UI" panose="020B0604030504040204" pitchFamily="50" charset="-128"/>
                <a:ea typeface="Meiryo UI" panose="020B0604030504040204" pitchFamily="50" charset="-128"/>
              </a:rPr>
              <a:t>太陽光発電</a:t>
            </a:r>
          </a:p>
        </p:txBody>
      </p:sp>
      <p:sp>
        <p:nvSpPr>
          <p:cNvPr id="50" name="テキスト ボックス 49"/>
          <p:cNvSpPr txBox="1"/>
          <p:nvPr/>
        </p:nvSpPr>
        <p:spPr>
          <a:xfrm>
            <a:off x="4848887" y="7995477"/>
            <a:ext cx="1787669" cy="230832"/>
          </a:xfrm>
          <a:prstGeom prst="rect">
            <a:avLst/>
          </a:prstGeom>
          <a:noFill/>
        </p:spPr>
        <p:txBody>
          <a:bodyPr wrap="none" rtlCol="0">
            <a:spAutoFit/>
          </a:bodyPr>
          <a:lstStyle/>
          <a:p>
            <a:r>
              <a:rPr kumimoji="1" lang="ja-JP" altLang="en-US" sz="900" dirty="0">
                <a:solidFill>
                  <a:srgbClr val="0070C0"/>
                </a:solidFill>
                <a:latin typeface="Meiryo UI" panose="020B0604030504040204" pitchFamily="50" charset="-128"/>
                <a:ea typeface="Meiryo UI" panose="020B0604030504040204" pitchFamily="50" charset="-128"/>
              </a:rPr>
              <a:t>太陽光発電は身近なところでも・・・</a:t>
            </a:r>
          </a:p>
        </p:txBody>
      </p:sp>
      <p:sp>
        <p:nvSpPr>
          <p:cNvPr id="62" name="テキスト ボックス 61"/>
          <p:cNvSpPr txBox="1"/>
          <p:nvPr/>
        </p:nvSpPr>
        <p:spPr>
          <a:xfrm>
            <a:off x="5523931" y="8152747"/>
            <a:ext cx="571019"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せっ ち　　　ふ　</a:t>
            </a: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262" y="8245366"/>
            <a:ext cx="1892960" cy="1260000"/>
          </a:xfrm>
          <a:prstGeom prst="rect">
            <a:avLst/>
          </a:prstGeom>
        </p:spPr>
      </p:pic>
      <p:pic>
        <p:nvPicPr>
          <p:cNvPr id="59" name="図 58" descr="C:\Users\096333\Temporary Internet Files\Content.Outlook\QIHXRM1O\_B2E0159.jpg"/>
          <p:cNvPicPr>
            <a:picLocks noChangeAspect="1"/>
          </p:cNvPicPr>
          <p:nvPr/>
        </p:nvPicPr>
        <p:blipFill rotWithShape="1">
          <a:blip r:embed="rId9" cstate="print"/>
          <a:srcRect l="14974" t="19924" r="20466" b="13889"/>
          <a:stretch/>
        </p:blipFill>
        <p:spPr bwMode="auto">
          <a:xfrm>
            <a:off x="2879700" y="8245366"/>
            <a:ext cx="1800275" cy="1260000"/>
          </a:xfrm>
          <a:prstGeom prst="rect">
            <a:avLst/>
          </a:prstGeom>
          <a:noFill/>
          <a:ln w="9525">
            <a:noFill/>
            <a:miter lim="800000"/>
            <a:headEnd/>
            <a:tailEnd/>
          </a:ln>
        </p:spPr>
      </p:pic>
      <p:sp>
        <p:nvSpPr>
          <p:cNvPr id="87" name="テキスト ボックス 86">
            <a:extLst>
              <a:ext uri="{FF2B5EF4-FFF2-40B4-BE49-F238E27FC236}">
                <a16:creationId xmlns:a16="http://schemas.microsoft.com/office/drawing/2014/main" id="{69AEBB5C-2E6F-4D67-887E-A1950648853F}"/>
              </a:ext>
            </a:extLst>
          </p:cNvPr>
          <p:cNvSpPr txBox="1"/>
          <p:nvPr/>
        </p:nvSpPr>
        <p:spPr>
          <a:xfrm>
            <a:off x="1439026" y="9506021"/>
            <a:ext cx="702057" cy="175364"/>
          </a:xfrm>
          <a:prstGeom prst="rect">
            <a:avLst/>
          </a:prstGeom>
          <a:noFill/>
        </p:spPr>
        <p:txBody>
          <a:bodyPr wrap="square" lIns="0" tIns="0" rIns="0" bIns="36000" rtlCol="0">
            <a:spAutoFit/>
          </a:bodyPr>
          <a:lstStyle/>
          <a:p>
            <a:pPr algn="ctr">
              <a:lnSpc>
                <a:spcPct val="150000"/>
              </a:lnSpc>
            </a:pPr>
            <a:r>
              <a:rPr kumimoji="1" lang="ja-JP" altLang="en-US" sz="700" dirty="0">
                <a:latin typeface="Meiryo UI" panose="020B0604030504040204" pitchFamily="50" charset="-128"/>
                <a:ea typeface="Meiryo UI" panose="020B0604030504040204" pitchFamily="50" charset="-128"/>
              </a:rPr>
              <a:t>淡路風力発電所</a:t>
            </a:r>
          </a:p>
        </p:txBody>
      </p:sp>
      <p:sp>
        <p:nvSpPr>
          <p:cNvPr id="88" name="テキスト ボックス 87">
            <a:extLst>
              <a:ext uri="{FF2B5EF4-FFF2-40B4-BE49-F238E27FC236}">
                <a16:creationId xmlns:a16="http://schemas.microsoft.com/office/drawing/2014/main" id="{49512C02-0D40-4B55-9E49-FE3BCD6D87DE}"/>
              </a:ext>
            </a:extLst>
          </p:cNvPr>
          <p:cNvSpPr txBox="1"/>
          <p:nvPr/>
        </p:nvSpPr>
        <p:spPr>
          <a:xfrm>
            <a:off x="2919485" y="9510021"/>
            <a:ext cx="1760490" cy="144073"/>
          </a:xfrm>
          <a:prstGeom prst="rect">
            <a:avLst/>
          </a:prstGeom>
          <a:noFill/>
        </p:spPr>
        <p:txBody>
          <a:bodyPr wrap="square" lIns="0" tIns="36000" rIns="0" bIns="0" rtlCol="0">
            <a:spAutoFit/>
          </a:bodyPr>
          <a:lstStyle/>
          <a:p>
            <a:pPr algn="ctr"/>
            <a:r>
              <a:rPr kumimoji="1" lang="ja-JP" altLang="en-US" sz="700" dirty="0">
                <a:latin typeface="Meiryo UI" panose="020B0604030504040204" pitchFamily="50" charset="-128"/>
                <a:ea typeface="Meiryo UI" panose="020B0604030504040204" pitchFamily="50" charset="-128"/>
              </a:rPr>
              <a:t>夢洲メガソーラー（大阪ひかりの森プロジェクト）</a:t>
            </a:r>
          </a:p>
        </p:txBody>
      </p:sp>
      <p:sp>
        <p:nvSpPr>
          <p:cNvPr id="57" name="テキスト ボックス 56">
            <a:extLst>
              <a:ext uri="{FF2B5EF4-FFF2-40B4-BE49-F238E27FC236}">
                <a16:creationId xmlns:a16="http://schemas.microsoft.com/office/drawing/2014/main" id="{F1775B6C-D98C-4E24-8CB7-07D07DB9CDD9}"/>
              </a:ext>
            </a:extLst>
          </p:cNvPr>
          <p:cNvSpPr txBox="1"/>
          <p:nvPr/>
        </p:nvSpPr>
        <p:spPr>
          <a:xfrm>
            <a:off x="5214396" y="9537577"/>
            <a:ext cx="1036332" cy="175364"/>
          </a:xfrm>
          <a:prstGeom prst="rect">
            <a:avLst/>
          </a:prstGeom>
          <a:noFill/>
        </p:spPr>
        <p:txBody>
          <a:bodyPr wrap="square" lIns="0" tIns="0" rIns="0" bIns="36000" rtlCol="0">
            <a:spAutoFit/>
          </a:bodyPr>
          <a:lstStyle/>
          <a:p>
            <a:pPr algn="ctr">
              <a:lnSpc>
                <a:spcPct val="150000"/>
              </a:lnSpc>
            </a:pPr>
            <a:r>
              <a:rPr kumimoji="1" lang="ja-JP" altLang="en-US" sz="700" dirty="0">
                <a:latin typeface="Meiryo UI" panose="020B0604030504040204" pitchFamily="50" charset="-128"/>
                <a:ea typeface="Meiryo UI" panose="020B0604030504040204" pitchFamily="50" charset="-128"/>
              </a:rPr>
              <a:t>大阪市立東桃谷小学校</a:t>
            </a:r>
          </a:p>
        </p:txBody>
      </p:sp>
      <p:sp>
        <p:nvSpPr>
          <p:cNvPr id="22" name="テキスト ボックス 21">
            <a:extLst>
              <a:ext uri="{FF2B5EF4-FFF2-40B4-BE49-F238E27FC236}">
                <a16:creationId xmlns:a16="http://schemas.microsoft.com/office/drawing/2014/main" id="{F374682F-D2E9-45D8-ABCB-E679457064BE}"/>
              </a:ext>
            </a:extLst>
          </p:cNvPr>
          <p:cNvSpPr txBox="1"/>
          <p:nvPr/>
        </p:nvSpPr>
        <p:spPr>
          <a:xfrm rot="528118">
            <a:off x="5401018" y="2871497"/>
            <a:ext cx="652488" cy="306542"/>
          </a:xfrm>
          <a:prstGeom prst="rect">
            <a:avLst/>
          </a:prstGeom>
          <a:noFill/>
        </p:spPr>
        <p:txBody>
          <a:bodyPr wrap="none" rtlCol="0" anchor="ctr" anchorCtr="0">
            <a:prstTxWarp prst="textArchDown">
              <a:avLst>
                <a:gd name="adj" fmla="val 17674587"/>
              </a:avLst>
            </a:prstTxWarp>
            <a:spAutoFit/>
          </a:bodyPr>
          <a:lstStyle/>
          <a:p>
            <a:pPr algn="ctr"/>
            <a:r>
              <a:rPr kumimoji="1" lang="ja-JP" altLang="en-US" sz="900" b="1" dirty="0">
                <a:solidFill>
                  <a:schemeClr val="bg1"/>
                </a:solidFill>
                <a:latin typeface="Meiryo UI" panose="020B0604030504040204" pitchFamily="50" charset="-128"/>
                <a:ea typeface="Meiryo UI" panose="020B0604030504040204" pitchFamily="50" charset="-128"/>
              </a:rPr>
              <a:t>火力合計</a:t>
            </a:r>
          </a:p>
        </p:txBody>
      </p:sp>
      <p:sp>
        <p:nvSpPr>
          <p:cNvPr id="69" name="テキスト ボックス 7">
            <a:extLst>
              <a:ext uri="{FF2B5EF4-FFF2-40B4-BE49-F238E27FC236}">
                <a16:creationId xmlns:a16="http://schemas.microsoft.com/office/drawing/2014/main" id="{E7BADA55-BE11-4FA1-B7F7-EF70F91CF6DF}"/>
              </a:ext>
            </a:extLst>
          </p:cNvPr>
          <p:cNvSpPr txBox="1"/>
          <p:nvPr/>
        </p:nvSpPr>
        <p:spPr>
          <a:xfrm>
            <a:off x="5403538" y="2397986"/>
            <a:ext cx="761747" cy="643766"/>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000"/>
              </a:lnSpc>
            </a:pPr>
            <a:r>
              <a:rPr kumimoji="1" lang="ja-JP" altLang="en-US" sz="900" dirty="0">
                <a:latin typeface="Meiryo UI" panose="020B0604030504040204" pitchFamily="50" charset="-128"/>
                <a:ea typeface="Meiryo UI" panose="020B0604030504040204" pitchFamily="50" charset="-128"/>
              </a:rPr>
              <a:t>年間</a:t>
            </a:r>
            <a:endParaRPr kumimoji="1" lang="en-US" altLang="ja-JP" sz="900" dirty="0">
              <a:latin typeface="Meiryo UI" panose="020B0604030504040204" pitchFamily="50" charset="-128"/>
              <a:ea typeface="Meiryo UI" panose="020B0604030504040204" pitchFamily="50" charset="-128"/>
            </a:endParaRPr>
          </a:p>
          <a:p>
            <a:pPr algn="ctr">
              <a:lnSpc>
                <a:spcPts val="1000"/>
              </a:lnSpc>
            </a:pPr>
            <a:r>
              <a:rPr kumimoji="1" lang="ja-JP" altLang="en-US" sz="900" dirty="0">
                <a:latin typeface="Meiryo UI" panose="020B0604030504040204" pitchFamily="50" charset="-128"/>
                <a:ea typeface="Meiryo UI" panose="020B0604030504040204" pitchFamily="50" charset="-128"/>
              </a:rPr>
              <a:t>発電電力量</a:t>
            </a:r>
            <a:endParaRPr kumimoji="1" lang="en-US" altLang="ja-JP" sz="900" dirty="0">
              <a:latin typeface="Meiryo UI" panose="020B0604030504040204" pitchFamily="50" charset="-128"/>
              <a:ea typeface="Meiryo UI" panose="020B0604030504040204" pitchFamily="50" charset="-128"/>
            </a:endParaRPr>
          </a:p>
          <a:p>
            <a:pPr algn="ctr">
              <a:lnSpc>
                <a:spcPts val="1000"/>
              </a:lnSpc>
              <a:spcBef>
                <a:spcPts val="300"/>
              </a:spcBef>
            </a:pPr>
            <a:r>
              <a:rPr kumimoji="1" lang="en-US" altLang="ja-JP" sz="900" dirty="0">
                <a:latin typeface="Meiryo UI" panose="020B0604030504040204" pitchFamily="50" charset="-128"/>
                <a:ea typeface="Meiryo UI" panose="020B0604030504040204" pitchFamily="50" charset="-128"/>
              </a:rPr>
              <a:t>10,238</a:t>
            </a:r>
            <a:r>
              <a:rPr kumimoji="1" lang="ja-JP" altLang="en-US" sz="900" dirty="0">
                <a:latin typeface="Meiryo UI" panose="020B0604030504040204" pitchFamily="50" charset="-128"/>
                <a:ea typeface="Meiryo UI" panose="020B0604030504040204" pitchFamily="50" charset="-128"/>
              </a:rPr>
              <a:t>億</a:t>
            </a:r>
            <a:endParaRPr kumimoji="1" lang="en-US" altLang="ja-JP" sz="900" dirty="0">
              <a:latin typeface="Meiryo UI" panose="020B0604030504040204" pitchFamily="50" charset="-128"/>
              <a:ea typeface="Meiryo UI" panose="020B0604030504040204" pitchFamily="50" charset="-128"/>
            </a:endParaRPr>
          </a:p>
          <a:p>
            <a:pPr algn="ctr">
              <a:lnSpc>
                <a:spcPts val="1000"/>
              </a:lnSpc>
            </a:pPr>
            <a:r>
              <a:rPr kumimoji="1" lang="en-US" altLang="ja-JP" sz="900" dirty="0">
                <a:latin typeface="Meiryo UI" panose="020B0604030504040204" pitchFamily="50" charset="-128"/>
                <a:ea typeface="Meiryo UI" panose="020B0604030504040204" pitchFamily="50" charset="-128"/>
              </a:rPr>
              <a:t>kWh</a:t>
            </a:r>
            <a:endParaRPr kumimoji="1" lang="ja-JP" altLang="en-US" sz="9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408EEF29-4F09-400E-AF32-9685124A825E}"/>
              </a:ext>
            </a:extLst>
          </p:cNvPr>
          <p:cNvSpPr txBox="1"/>
          <p:nvPr/>
        </p:nvSpPr>
        <p:spPr>
          <a:xfrm>
            <a:off x="4441893" y="3872197"/>
            <a:ext cx="2512226" cy="338554"/>
          </a:xfrm>
          <a:prstGeom prst="rect">
            <a:avLst/>
          </a:prstGeom>
          <a:noFill/>
        </p:spPr>
        <p:txBody>
          <a:bodyPr wrap="none" rtlCol="0" anchor="ctr" anchorCtr="0">
            <a:spAutoFit/>
          </a:bodyPr>
          <a:lstStyle/>
          <a:p>
            <a:r>
              <a:rPr kumimoji="1" lang="ja-JP" altLang="en-US" sz="800" dirty="0">
                <a:latin typeface="Meiryo UI" panose="020B0604030504040204" pitchFamily="50" charset="-128"/>
                <a:ea typeface="Meiryo UI" panose="020B0604030504040204" pitchFamily="50" charset="-128"/>
              </a:rPr>
              <a:t>出典：資源エネルギー庁「かがやけ！みんなのエネルギー」</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「総合エネルギー統計」を基に作成</a:t>
            </a:r>
          </a:p>
        </p:txBody>
      </p:sp>
      <p:sp>
        <p:nvSpPr>
          <p:cNvPr id="55" name="テキスト ボックス 54">
            <a:extLst>
              <a:ext uri="{FF2B5EF4-FFF2-40B4-BE49-F238E27FC236}">
                <a16:creationId xmlns:a16="http://schemas.microsoft.com/office/drawing/2014/main" id="{F374682F-D2E9-45D8-ABCB-E679457064BE}"/>
              </a:ext>
            </a:extLst>
          </p:cNvPr>
          <p:cNvSpPr txBox="1"/>
          <p:nvPr/>
        </p:nvSpPr>
        <p:spPr>
          <a:xfrm rot="18781190">
            <a:off x="5664758" y="2806680"/>
            <a:ext cx="652488" cy="306542"/>
          </a:xfrm>
          <a:prstGeom prst="rect">
            <a:avLst/>
          </a:prstGeom>
          <a:noFill/>
        </p:spPr>
        <p:txBody>
          <a:bodyPr wrap="none" rtlCol="0" anchor="ctr" anchorCtr="0">
            <a:prstTxWarp prst="textArchDown">
              <a:avLst>
                <a:gd name="adj" fmla="val 18908538"/>
              </a:avLst>
            </a:prstTxWarp>
            <a:spAutoFit/>
          </a:bodyPr>
          <a:lstStyle/>
          <a:p>
            <a:pPr algn="ctr"/>
            <a:r>
              <a:rPr kumimoji="1" lang="en-US" altLang="ja-JP" sz="900" b="1" dirty="0">
                <a:solidFill>
                  <a:schemeClr val="bg1"/>
                </a:solidFill>
                <a:latin typeface="Meiryo UI" panose="020B0604030504040204" pitchFamily="50" charset="-128"/>
                <a:ea typeface="Meiryo UI" panose="020B0604030504040204" pitchFamily="50" charset="-128"/>
              </a:rPr>
              <a:t>76</a:t>
            </a:r>
            <a:r>
              <a:rPr kumimoji="1" lang="ja-JP" altLang="en-US" sz="900" b="1" dirty="0">
                <a:solidFill>
                  <a:schemeClr val="bg1"/>
                </a:solidFill>
                <a:latin typeface="Meiryo UI" panose="020B0604030504040204" pitchFamily="50" charset="-128"/>
                <a:ea typeface="Meiryo UI" panose="020B0604030504040204" pitchFamily="50" charset="-128"/>
              </a:rPr>
              <a:t>％</a:t>
            </a:r>
          </a:p>
        </p:txBody>
      </p:sp>
      <p:grpSp>
        <p:nvGrpSpPr>
          <p:cNvPr id="17" name="グループ化 16"/>
          <p:cNvGrpSpPr/>
          <p:nvPr/>
        </p:nvGrpSpPr>
        <p:grpSpPr>
          <a:xfrm>
            <a:off x="823341" y="6318527"/>
            <a:ext cx="5971159" cy="1615827"/>
            <a:chOff x="823341" y="6318527"/>
            <a:chExt cx="5971159" cy="1615827"/>
          </a:xfrm>
        </p:grpSpPr>
        <p:sp>
          <p:nvSpPr>
            <p:cNvPr id="12" name="テキスト ボックス 11"/>
            <p:cNvSpPr txBox="1"/>
            <p:nvPr/>
          </p:nvSpPr>
          <p:spPr>
            <a:xfrm>
              <a:off x="823341" y="6318527"/>
              <a:ext cx="5971159" cy="1615827"/>
            </a:xfrm>
            <a:prstGeom prst="rect">
              <a:avLst/>
            </a:prstGeom>
            <a:noFill/>
          </p:spPr>
          <p:txBody>
            <a:bodyPr wrap="square" rtlCol="0">
              <a:spAutoFit/>
            </a:bodyPr>
            <a:lstStyle/>
            <a:p>
              <a:pPr>
                <a:lnSpc>
                  <a:spcPct val="150000"/>
                </a:lnSpc>
              </a:pPr>
              <a:r>
                <a:rPr kumimoji="1" lang="ja-JP" altLang="en-US" sz="1100" dirty="0">
                  <a:latin typeface="Meiryo UI" panose="020B0604030504040204" pitchFamily="50" charset="-128"/>
                  <a:ea typeface="Meiryo UI" panose="020B0604030504040204" pitchFamily="50" charset="-128"/>
                </a:rPr>
                <a:t>　 また、太陽光や風力などの再生可能エネルギーを利用した発電方法もあります。これらのエネルギーは、自然の力を利用するので、なくなってしまう心配がなく、発電時に二酸化炭素を排出しないことから、地球温暖化対策として重要なエネルギーとされています。しかし、天候や風の強弱といった自然条件によって発電量が左右されるため、他の発電方法で調整をする必要があります。</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　 このように、いろいろな発電方法をバランス良く組み合わせ、それぞれの特ちょうを最大限に活用し、安全で環境にやさしい電気を安定的に確保していくことが大切です。</a:t>
              </a:r>
            </a:p>
          </p:txBody>
        </p:sp>
        <p:sp>
          <p:nvSpPr>
            <p:cNvPr id="63" name="テキスト ボックス 62"/>
            <p:cNvSpPr txBox="1"/>
            <p:nvPr/>
          </p:nvSpPr>
          <p:spPr>
            <a:xfrm>
              <a:off x="960080" y="7551942"/>
              <a:ext cx="2363789"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かんきょう　　　　　　　　　　　　　　　　　　　　　　　　　　　　 かく</a:t>
              </a:r>
              <a:r>
                <a:rPr kumimoji="1" lang="ja-JP" altLang="en-US" sz="500" dirty="0">
                  <a:latin typeface="Meiryo UI" panose="020B0604030504040204" pitchFamily="50" charset="-128"/>
                  <a:ea typeface="Meiryo UI" panose="020B0604030504040204" pitchFamily="50" charset="-128"/>
                </a:rPr>
                <a:t>　 </a:t>
              </a:r>
              <a:r>
                <a:rPr kumimoji="1" lang="ja-JP" altLang="en-US" sz="600" dirty="0">
                  <a:latin typeface="Meiryo UI" panose="020B0604030504040204" pitchFamily="50" charset="-128"/>
                  <a:ea typeface="Meiryo UI" panose="020B0604030504040204" pitchFamily="50" charset="-128"/>
                </a:rPr>
                <a:t>ほ</a:t>
              </a:r>
            </a:p>
          </p:txBody>
        </p:sp>
        <p:sp>
          <p:nvSpPr>
            <p:cNvPr id="68" name="テキスト ボックス 67">
              <a:extLst>
                <a:ext uri="{FF2B5EF4-FFF2-40B4-BE49-F238E27FC236}">
                  <a16:creationId xmlns:a16="http://schemas.microsoft.com/office/drawing/2014/main" id="{D5AF04A6-DE17-4B6D-B616-2F678FA4C361}"/>
                </a:ext>
              </a:extLst>
            </p:cNvPr>
            <p:cNvSpPr txBox="1"/>
            <p:nvPr/>
          </p:nvSpPr>
          <p:spPr>
            <a:xfrm>
              <a:off x="4326681" y="6545690"/>
              <a:ext cx="1533250"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に　さん　か　たん  そ　　　はいしゅつ</a:t>
              </a:r>
              <a:endParaRPr kumimoji="1" lang="en-US" altLang="ja-JP" sz="600" dirty="0">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C5752A34-3CB4-4EF7-ABE6-FA3C5F7EAA07}"/>
                </a:ext>
              </a:extLst>
            </p:cNvPr>
            <p:cNvSpPr txBox="1"/>
            <p:nvPr/>
          </p:nvSpPr>
          <p:spPr>
            <a:xfrm>
              <a:off x="5291267" y="7305264"/>
              <a:ext cx="709487"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さいだい げん　　　　　　　　　　　　　　　　　　　　　　　　　　　　　　　　　　　　　　　　</a:t>
              </a:r>
            </a:p>
          </p:txBody>
        </p:sp>
        <p:sp>
          <p:nvSpPr>
            <p:cNvPr id="66" name="テキスト ボックス 65">
              <a:extLst>
                <a:ext uri="{FF2B5EF4-FFF2-40B4-BE49-F238E27FC236}">
                  <a16:creationId xmlns:a16="http://schemas.microsoft.com/office/drawing/2014/main" id="{D5AF04A6-DE17-4B6D-B616-2F678FA4C361}"/>
                </a:ext>
              </a:extLst>
            </p:cNvPr>
            <p:cNvSpPr txBox="1"/>
            <p:nvPr/>
          </p:nvSpPr>
          <p:spPr>
            <a:xfrm>
              <a:off x="850152" y="6796911"/>
              <a:ext cx="1533250"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おんだん  か たい  さく</a:t>
              </a:r>
              <a:endParaRPr kumimoji="1" lang="en-US" altLang="ja-JP" sz="600" dirty="0">
                <a:latin typeface="Meiryo UI" panose="020B0604030504040204" pitchFamily="50" charset="-128"/>
                <a:ea typeface="Meiryo UI" panose="020B0604030504040204" pitchFamily="50" charset="-128"/>
              </a:endParaRPr>
            </a:p>
          </p:txBody>
        </p:sp>
      </p:grpSp>
      <p:sp>
        <p:nvSpPr>
          <p:cNvPr id="56" name="テキスト ボックス 55">
            <a:extLst>
              <a:ext uri="{FF2B5EF4-FFF2-40B4-BE49-F238E27FC236}">
                <a16:creationId xmlns:a16="http://schemas.microsoft.com/office/drawing/2014/main" id="{2B7CC02D-B90B-4239-B4B5-2D7D9D71B69E}"/>
              </a:ext>
            </a:extLst>
          </p:cNvPr>
          <p:cNvSpPr txBox="1"/>
          <p:nvPr/>
        </p:nvSpPr>
        <p:spPr>
          <a:xfrm>
            <a:off x="1948287" y="2829722"/>
            <a:ext cx="723275"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か　せき ねんりょう</a:t>
            </a:r>
          </a:p>
        </p:txBody>
      </p:sp>
      <p:grpSp>
        <p:nvGrpSpPr>
          <p:cNvPr id="9" name="グループ化 8"/>
          <p:cNvGrpSpPr/>
          <p:nvPr/>
        </p:nvGrpSpPr>
        <p:grpSpPr>
          <a:xfrm>
            <a:off x="859000" y="1093937"/>
            <a:ext cx="3490725" cy="3393237"/>
            <a:chOff x="859000" y="1093937"/>
            <a:chExt cx="3490725" cy="3393237"/>
          </a:xfrm>
        </p:grpSpPr>
        <p:sp>
          <p:nvSpPr>
            <p:cNvPr id="10" name="テキスト ボックス 9"/>
            <p:cNvSpPr txBox="1"/>
            <p:nvPr/>
          </p:nvSpPr>
          <p:spPr>
            <a:xfrm>
              <a:off x="859000" y="1093937"/>
              <a:ext cx="3490725" cy="3393237"/>
            </a:xfrm>
            <a:prstGeom prst="rect">
              <a:avLst/>
            </a:prstGeom>
            <a:noFill/>
          </p:spPr>
          <p:txBody>
            <a:bodyPr wrap="square" rtlCol="0">
              <a:spAutoFit/>
            </a:bodyPr>
            <a:lstStyle/>
            <a:p>
              <a:pPr>
                <a:lnSpc>
                  <a:spcPct val="150000"/>
                </a:lnSpc>
              </a:pPr>
              <a:r>
                <a:rPr kumimoji="1" lang="ja-JP" altLang="en-US" sz="1100" dirty="0">
                  <a:latin typeface="Meiryo UI" panose="020B0604030504040204" pitchFamily="50" charset="-128"/>
                  <a:ea typeface="Meiryo UI" panose="020B0604030504040204" pitchFamily="50" charset="-128"/>
                </a:rPr>
                <a:t>　わたしたちがいろいろなところで使っている電気は、どのようにして作られているのでしょうか。</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　発電方法にはいろいろな種類がありますが、化石燃料（天然ガス、石炭、石油など）を燃やすことで電気を作る火力発電が最も多くなっています。</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　発電方法にはそれぞれメリットとデメリットがあります。例えば、火力発電は使用する電気の量に合わせて発電量を調整することができますが、化石燃料を燃やして発電するため、多くの二酸化炭素を排出してしまいます。水力発電や原子力発電は、発電時には、二酸化炭素を排出しませんが、水力発電ではダム建設により自然環境に影響をあたえてしまう可能性があり、原子力発電では地震などの災害発生時の安全対策や日常の安全管理を厳重に行うことが必要です。　</a:t>
              </a:r>
            </a:p>
          </p:txBody>
        </p:sp>
        <p:sp>
          <p:nvSpPr>
            <p:cNvPr id="51" name="テキスト ボックス 50"/>
            <p:cNvSpPr txBox="1"/>
            <p:nvPr/>
          </p:nvSpPr>
          <p:spPr>
            <a:xfrm>
              <a:off x="1991768" y="3330063"/>
              <a:ext cx="1234633"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に　さん　か　たん そ　　　はいしゅつ</a:t>
              </a:r>
            </a:p>
          </p:txBody>
        </p:sp>
        <p:sp>
          <p:nvSpPr>
            <p:cNvPr id="52" name="テキスト ボックス 51"/>
            <p:cNvSpPr txBox="1"/>
            <p:nvPr/>
          </p:nvSpPr>
          <p:spPr>
            <a:xfrm>
              <a:off x="1476331" y="3585059"/>
              <a:ext cx="2850349"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けんせつ　　　　　　　　　　　 かん きょう 　えい きょう　　　　　　　　　　　　　　　　　か　のう</a:t>
              </a:r>
            </a:p>
          </p:txBody>
        </p:sp>
        <p:sp>
          <p:nvSpPr>
            <p:cNvPr id="53" name="テキスト ボックス 52"/>
            <p:cNvSpPr txBox="1"/>
            <p:nvPr/>
          </p:nvSpPr>
          <p:spPr>
            <a:xfrm>
              <a:off x="872069" y="3838584"/>
              <a:ext cx="2599264"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せい　　　　　　　　　　　　　　　　　　　　　　　　　　　　　　　　　　　　　　 さい がい　　　　　　 　　　　　　　　　</a:t>
              </a:r>
            </a:p>
          </p:txBody>
        </p:sp>
        <p:sp>
          <p:nvSpPr>
            <p:cNvPr id="54" name="テキスト ボックス 53"/>
            <p:cNvSpPr txBox="1"/>
            <p:nvPr/>
          </p:nvSpPr>
          <p:spPr>
            <a:xfrm>
              <a:off x="2326516" y="4089740"/>
              <a:ext cx="466794"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げんじゅう</a:t>
              </a:r>
            </a:p>
          </p:txBody>
        </p:sp>
        <p:sp>
          <p:nvSpPr>
            <p:cNvPr id="58" name="テキスト ボックス 57"/>
            <p:cNvSpPr txBox="1"/>
            <p:nvPr/>
          </p:nvSpPr>
          <p:spPr>
            <a:xfrm>
              <a:off x="2453553" y="1827666"/>
              <a:ext cx="243978"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も</a:t>
              </a:r>
            </a:p>
          </p:txBody>
        </p:sp>
        <p:sp>
          <p:nvSpPr>
            <p:cNvPr id="60" name="テキスト ボックス 59"/>
            <p:cNvSpPr txBox="1"/>
            <p:nvPr/>
          </p:nvSpPr>
          <p:spPr>
            <a:xfrm>
              <a:off x="873012" y="4091100"/>
              <a:ext cx="432208" cy="184666"/>
            </a:xfrm>
            <a:prstGeom prst="rect">
              <a:avLst/>
            </a:prstGeom>
            <a:noFill/>
          </p:spPr>
          <p:txBody>
            <a:bodyPr wrap="square" rtlCol="0">
              <a:spAutoFit/>
            </a:bodyPr>
            <a:lstStyle/>
            <a:p>
              <a:pPr algn="dist"/>
              <a:r>
                <a:rPr kumimoji="1" lang="ja-JP" altLang="en-US" sz="600" dirty="0">
                  <a:latin typeface="Meiryo UI" panose="020B0604030504040204" pitchFamily="50" charset="-128"/>
                  <a:ea typeface="Meiryo UI" panose="020B0604030504040204" pitchFamily="50" charset="-128"/>
                </a:rPr>
                <a:t>たいさく</a:t>
              </a:r>
            </a:p>
          </p:txBody>
        </p:sp>
        <p:sp>
          <p:nvSpPr>
            <p:cNvPr id="84" name="テキスト ボックス 83">
              <a:extLst>
                <a:ext uri="{FF2B5EF4-FFF2-40B4-BE49-F238E27FC236}">
                  <a16:creationId xmlns:a16="http://schemas.microsoft.com/office/drawing/2014/main" id="{5950DAFC-1204-4BCC-A807-A4C30B4D5513}"/>
                </a:ext>
              </a:extLst>
            </p:cNvPr>
            <p:cNvSpPr txBox="1"/>
            <p:nvPr/>
          </p:nvSpPr>
          <p:spPr>
            <a:xfrm>
              <a:off x="1019866" y="3082366"/>
              <a:ext cx="1260281"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に　さん か　 たん  そ　　　はいしゅつ</a:t>
              </a:r>
            </a:p>
          </p:txBody>
        </p:sp>
        <p:sp>
          <p:nvSpPr>
            <p:cNvPr id="85" name="テキスト ボックス 84">
              <a:extLst>
                <a:ext uri="{FF2B5EF4-FFF2-40B4-BE49-F238E27FC236}">
                  <a16:creationId xmlns:a16="http://schemas.microsoft.com/office/drawing/2014/main" id="{40D181AE-E9B1-456E-A27C-7B6CC9C4DDD7}"/>
                </a:ext>
              </a:extLst>
            </p:cNvPr>
            <p:cNvSpPr txBox="1"/>
            <p:nvPr/>
          </p:nvSpPr>
          <p:spPr>
            <a:xfrm>
              <a:off x="2616320" y="2829722"/>
              <a:ext cx="243978"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も</a:t>
              </a:r>
            </a:p>
          </p:txBody>
        </p:sp>
        <p:sp>
          <p:nvSpPr>
            <p:cNvPr id="86" name="テキスト ボックス 85">
              <a:extLst>
                <a:ext uri="{FF2B5EF4-FFF2-40B4-BE49-F238E27FC236}">
                  <a16:creationId xmlns:a16="http://schemas.microsoft.com/office/drawing/2014/main" id="{739E07A4-07CA-4768-ADE2-C78E963ACCAF}"/>
                </a:ext>
              </a:extLst>
            </p:cNvPr>
            <p:cNvSpPr txBox="1"/>
            <p:nvPr/>
          </p:nvSpPr>
          <p:spPr>
            <a:xfrm>
              <a:off x="3354907" y="1569525"/>
              <a:ext cx="723275" cy="184666"/>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か　せき ねんりょう</a:t>
              </a:r>
            </a:p>
          </p:txBody>
        </p:sp>
      </p:grpSp>
      <p:sp>
        <p:nvSpPr>
          <p:cNvPr id="61" name="テキスト ボックス 60">
            <a:extLst>
              <a:ext uri="{FF2B5EF4-FFF2-40B4-BE49-F238E27FC236}">
                <a16:creationId xmlns:a16="http://schemas.microsoft.com/office/drawing/2014/main" id="{503C2DBC-5FAA-4E76-A067-20299A22617E}"/>
              </a:ext>
            </a:extLst>
          </p:cNvPr>
          <p:cNvSpPr txBox="1"/>
          <p:nvPr/>
        </p:nvSpPr>
        <p:spPr>
          <a:xfrm>
            <a:off x="2422340" y="6296674"/>
            <a:ext cx="1533250"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さい せい か　のう</a:t>
            </a:r>
            <a:endParaRPr kumimoji="1" lang="en-US" altLang="ja-JP" sz="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3186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567ADEB2-4BCD-48D5-A710-CA70C8719EDB}"/>
              </a:ext>
            </a:extLst>
          </p:cNvPr>
          <p:cNvSpPr/>
          <p:nvPr/>
        </p:nvSpPr>
        <p:spPr>
          <a:xfrm>
            <a:off x="1287653" y="2539567"/>
            <a:ext cx="1928733" cy="78078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円/楕円 1"/>
          <p:cNvSpPr/>
          <p:nvPr/>
        </p:nvSpPr>
        <p:spPr>
          <a:xfrm>
            <a:off x="4581525" y="1075754"/>
            <a:ext cx="1938223" cy="1940247"/>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58733" y="1078347"/>
            <a:ext cx="3984692" cy="1175258"/>
          </a:xfrm>
          <a:prstGeom prst="rect">
            <a:avLst/>
          </a:prstGeom>
          <a:noFill/>
        </p:spPr>
        <p:txBody>
          <a:bodyPr wrap="square" rtlCol="0">
            <a:spAutoFit/>
          </a:bodyPr>
          <a:lstStyle/>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家庭で使われる電気の割合を見てみると、冷蔵庫、照明器具、テレビ、エアコンで使われる電気が多くなっています。</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家庭でできるエネルギーの消費を減らす工夫には、どんなことがあるのでしょうか。</a:t>
            </a:r>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pic>
        <p:nvPicPr>
          <p:cNvPr id="14" name="図 13"/>
          <p:cNvPicPr/>
          <p:nvPr/>
        </p:nvPicPr>
        <p:blipFill>
          <a:blip r:embed="rId3">
            <a:extLst>
              <a:ext uri="{28A0092B-C50C-407E-A947-70E740481C1C}">
                <a14:useLocalDpi xmlns:a14="http://schemas.microsoft.com/office/drawing/2010/main" val="0"/>
              </a:ext>
            </a:extLst>
          </a:blip>
          <a:srcRect/>
          <a:stretch>
            <a:fillRect/>
          </a:stretch>
        </p:blipFill>
        <p:spPr bwMode="auto">
          <a:xfrm>
            <a:off x="3575370" y="2572796"/>
            <a:ext cx="735965" cy="843280"/>
          </a:xfrm>
          <a:prstGeom prst="rect">
            <a:avLst/>
          </a:prstGeom>
          <a:noFill/>
          <a:ln>
            <a:noFill/>
          </a:ln>
        </p:spPr>
      </p:pic>
      <p:sp>
        <p:nvSpPr>
          <p:cNvPr id="15" name="テキスト ボックス 14"/>
          <p:cNvSpPr txBox="1"/>
          <p:nvPr/>
        </p:nvSpPr>
        <p:spPr>
          <a:xfrm>
            <a:off x="1319685" y="2279969"/>
            <a:ext cx="1928733" cy="261610"/>
          </a:xfrm>
          <a:prstGeom prst="rect">
            <a:avLst/>
          </a:prstGeom>
          <a:noFill/>
        </p:spPr>
        <p:txBody>
          <a:bodyPr wrap="none" rtlCol="0">
            <a:spAutoFit/>
          </a:bodyPr>
          <a:lstStyle/>
          <a:p>
            <a:r>
              <a:rPr kumimoji="1" lang="ja-JP" altLang="en-US" sz="1100" b="1" dirty="0">
                <a:solidFill>
                  <a:schemeClr val="accent5">
                    <a:lumMod val="75000"/>
                  </a:schemeClr>
                </a:solidFill>
                <a:latin typeface="Meiryo UI" panose="020B0604030504040204" pitchFamily="50" charset="-128"/>
                <a:ea typeface="Meiryo UI" panose="020B0604030504040204" pitchFamily="50" charset="-128"/>
              </a:rPr>
              <a:t>省エネルギー（省エネ）って？</a:t>
            </a:r>
          </a:p>
        </p:txBody>
      </p:sp>
      <p:sp>
        <p:nvSpPr>
          <p:cNvPr id="26" name="角丸四角形 25"/>
          <p:cNvSpPr/>
          <p:nvPr/>
        </p:nvSpPr>
        <p:spPr>
          <a:xfrm>
            <a:off x="565400" y="3556890"/>
            <a:ext cx="6408000" cy="1740367"/>
          </a:xfrm>
          <a:prstGeom prst="roundRect">
            <a:avLst>
              <a:gd name="adj" fmla="val 7357"/>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28" name="テキスト ボックス 27"/>
          <p:cNvSpPr txBox="1"/>
          <p:nvPr/>
        </p:nvSpPr>
        <p:spPr>
          <a:xfrm>
            <a:off x="871879" y="6624771"/>
            <a:ext cx="1679199" cy="255006"/>
          </a:xfrm>
          <a:prstGeom prst="rect">
            <a:avLst/>
          </a:prstGeom>
          <a:solidFill>
            <a:schemeClr val="accent1">
              <a:lumMod val="40000"/>
              <a:lumOff val="60000"/>
            </a:schemeClr>
          </a:solidFill>
        </p:spPr>
        <p:txBody>
          <a:bodyPr wrap="square" tIns="36000" bIns="18000" rtlCol="0" anchor="b" anchorCtr="0">
            <a:noAutofit/>
          </a:bodyPr>
          <a:lstStyle/>
          <a:p>
            <a:pPr algn="ctr"/>
            <a:r>
              <a:rPr kumimoji="1" lang="ja-JP" altLang="en-US" sz="1050" b="1" dirty="0">
                <a:solidFill>
                  <a:schemeClr val="accent5">
                    <a:lumMod val="75000"/>
                  </a:schemeClr>
                </a:solidFill>
                <a:latin typeface="Meiryo UI" panose="020B0604030504040204" pitchFamily="50" charset="-128"/>
                <a:ea typeface="Meiryo UI" panose="020B0604030504040204" pitchFamily="50" charset="-128"/>
              </a:rPr>
              <a:t>　省エネって効果あるの？</a:t>
            </a:r>
            <a:endParaRPr kumimoji="1" lang="en-US" altLang="ja-JP" sz="1050" b="1" dirty="0">
              <a:solidFill>
                <a:schemeClr val="accent5">
                  <a:lumMod val="75000"/>
                </a:schemeClr>
              </a:solidFill>
              <a:latin typeface="Meiryo UI" panose="020B0604030504040204" pitchFamily="50" charset="-128"/>
              <a:ea typeface="Meiryo UI" panose="020B0604030504040204" pitchFamily="50" charset="-128"/>
            </a:endParaRPr>
          </a:p>
        </p:txBody>
      </p:sp>
      <p:pic>
        <p:nvPicPr>
          <p:cNvPr id="47" name="図 46"/>
          <p:cNvPicPr>
            <a:picLocks/>
          </p:cNvPicPr>
          <p:nvPr/>
        </p:nvPicPr>
        <p:blipFill rotWithShape="1">
          <a:blip r:embed="rId4">
            <a:extLst>
              <a:ext uri="{28A0092B-C50C-407E-A947-70E740481C1C}">
                <a14:useLocalDpi xmlns:a14="http://schemas.microsoft.com/office/drawing/2010/main" val="0"/>
              </a:ext>
            </a:extLst>
          </a:blip>
          <a:srcRect l="1" t="-1" r="46867" b="-55779"/>
          <a:stretch/>
        </p:blipFill>
        <p:spPr>
          <a:xfrm>
            <a:off x="584882" y="972583"/>
            <a:ext cx="5220000" cy="72000"/>
          </a:xfrm>
          <a:prstGeom prst="rect">
            <a:avLst/>
          </a:prstGeom>
        </p:spPr>
      </p:pic>
      <p:sp>
        <p:nvSpPr>
          <p:cNvPr id="48" name="テキスト ボックス 47"/>
          <p:cNvSpPr txBox="1"/>
          <p:nvPr/>
        </p:nvSpPr>
        <p:spPr>
          <a:xfrm>
            <a:off x="545683" y="667330"/>
            <a:ext cx="5405647" cy="338554"/>
          </a:xfrm>
          <a:prstGeom prst="rect">
            <a:avLst/>
          </a:prstGeom>
          <a:noFill/>
        </p:spPr>
        <p:txBody>
          <a:bodyPr wrap="none" rtlCol="0">
            <a:spAutoFit/>
          </a:bodyPr>
          <a:lstStyle/>
          <a:p>
            <a:r>
              <a:rPr kumimoji="1" lang="ja-JP" altLang="en-US" sz="1600" dirty="0">
                <a:solidFill>
                  <a:srgbClr val="009900"/>
                </a:solidFill>
                <a:latin typeface="Meiryo UI" panose="020B0604030504040204" pitchFamily="50" charset="-128"/>
                <a:ea typeface="Meiryo UI" panose="020B0604030504040204" pitchFamily="50" charset="-128"/>
              </a:rPr>
              <a:t>② エネルギーの消費を減らす工夫～「みんなで取り組む省エネ」</a:t>
            </a:r>
          </a:p>
        </p:txBody>
      </p:sp>
      <p:pic>
        <p:nvPicPr>
          <p:cNvPr id="30" name="図 29"/>
          <p:cNvPicPr>
            <a:picLocks noChangeAspect="1"/>
          </p:cNvPicPr>
          <p:nvPr/>
        </p:nvPicPr>
        <p:blipFill>
          <a:blip r:embed="rId5"/>
          <a:stretch>
            <a:fillRect/>
          </a:stretch>
        </p:blipFill>
        <p:spPr>
          <a:xfrm>
            <a:off x="680839" y="6584901"/>
            <a:ext cx="415317" cy="396000"/>
          </a:xfrm>
          <a:prstGeom prst="rect">
            <a:avLst/>
          </a:prstGeom>
        </p:spPr>
      </p:pic>
      <p:sp>
        <p:nvSpPr>
          <p:cNvPr id="53" name="テキスト ボックス 52"/>
          <p:cNvSpPr txBox="1"/>
          <p:nvPr/>
        </p:nvSpPr>
        <p:spPr>
          <a:xfrm>
            <a:off x="2161903" y="1079421"/>
            <a:ext cx="1928733"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わり あい　　　　　　　　　　　　　　　　　　　　　　　 れい</a:t>
            </a:r>
            <a:r>
              <a:rPr kumimoji="1" lang="en-US" altLang="ja-JP" sz="600" dirty="0">
                <a:latin typeface="UD デジタル 教科書体 NK-R" panose="02020400000000000000" pitchFamily="18" charset="-128"/>
                <a:ea typeface="UD デジタル 教科書体 NK-R" panose="02020400000000000000" pitchFamily="18" charset="-128"/>
              </a:rPr>
              <a:t> </a:t>
            </a:r>
            <a:r>
              <a:rPr kumimoji="1" lang="ja-JP" altLang="en-US" sz="600" dirty="0">
                <a:latin typeface="UD デジタル 教科書体 NK-R" panose="02020400000000000000" pitchFamily="18" charset="-128"/>
                <a:ea typeface="UD デジタル 教科書体 NK-R" panose="02020400000000000000" pitchFamily="18" charset="-128"/>
              </a:rPr>
              <a:t>ぞう  こ　　　　　</a:t>
            </a:r>
          </a:p>
        </p:txBody>
      </p:sp>
      <p:grpSp>
        <p:nvGrpSpPr>
          <p:cNvPr id="8" name="グループ化 7"/>
          <p:cNvGrpSpPr/>
          <p:nvPr/>
        </p:nvGrpSpPr>
        <p:grpSpPr>
          <a:xfrm>
            <a:off x="4774792" y="2904995"/>
            <a:ext cx="2060179" cy="636462"/>
            <a:chOff x="4886960" y="3089091"/>
            <a:chExt cx="2060179" cy="636462"/>
          </a:xfrm>
        </p:grpSpPr>
        <p:sp>
          <p:nvSpPr>
            <p:cNvPr id="11" name="テキスト ボックス 10"/>
            <p:cNvSpPr txBox="1"/>
            <p:nvPr/>
          </p:nvSpPr>
          <p:spPr>
            <a:xfrm>
              <a:off x="4886960" y="3148472"/>
              <a:ext cx="2060179" cy="577081"/>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家庭で使われる電気の割合</a:t>
              </a:r>
              <a:endParaRPr kumimoji="1" lang="en-US" altLang="ja-JP" sz="900" dirty="0">
                <a:latin typeface="Meiryo UI" panose="020B0604030504040204" pitchFamily="50" charset="-128"/>
                <a:ea typeface="Meiryo UI" panose="020B0604030504040204" pitchFamily="50" charset="-128"/>
              </a:endParaRPr>
            </a:p>
            <a:p>
              <a:pPr>
                <a:spcBef>
                  <a:spcPts val="300"/>
                </a:spcBef>
              </a:pPr>
              <a:r>
                <a:rPr kumimoji="1" lang="ja-JP" altLang="en-US" sz="700" dirty="0">
                  <a:latin typeface="Meiryo UI" panose="020B0604030504040204" pitchFamily="50" charset="-128"/>
                  <a:ea typeface="Meiryo UI" panose="020B0604030504040204" pitchFamily="50" charset="-128"/>
                </a:rPr>
                <a:t>（家庭の省エネ大事典</a:t>
              </a:r>
              <a:r>
                <a:rPr kumimoji="1" lang="en-US" altLang="ja-JP" sz="700" dirty="0">
                  <a:latin typeface="Meiryo UI" panose="020B0604030504040204" pitchFamily="50" charset="-128"/>
                  <a:ea typeface="Meiryo UI" panose="020B0604030504040204" pitchFamily="50" charset="-128"/>
                </a:rPr>
                <a:t>2012</a:t>
              </a:r>
              <a:r>
                <a:rPr kumimoji="1" lang="ja-JP" altLang="en-US" sz="700" dirty="0">
                  <a:latin typeface="Meiryo UI" panose="020B0604030504040204" pitchFamily="50" charset="-128"/>
                  <a:ea typeface="Meiryo UI" panose="020B0604030504040204" pitchFamily="50" charset="-128"/>
                </a:rPr>
                <a:t>年版（一般財団法人</a:t>
              </a:r>
              <a:r>
                <a:rPr kumimoji="1" lang="en-US" altLang="ja-JP" sz="700" dirty="0">
                  <a:latin typeface="Meiryo UI" panose="020B0604030504040204" pitchFamily="50" charset="-128"/>
                  <a:ea typeface="Meiryo UI" panose="020B0604030504040204" pitchFamily="50" charset="-128"/>
                </a:rPr>
                <a:t/>
              </a:r>
              <a:br>
                <a:rPr kumimoji="1" lang="en-US" altLang="ja-JP" sz="700" dirty="0">
                  <a:latin typeface="Meiryo UI" panose="020B0604030504040204" pitchFamily="50" charset="-128"/>
                  <a:ea typeface="Meiryo UI" panose="020B0604030504040204" pitchFamily="50" charset="-128"/>
                </a:rPr>
              </a:br>
              <a:r>
                <a:rPr kumimoji="1" lang="ja-JP" altLang="en-US" sz="700" dirty="0">
                  <a:latin typeface="Meiryo UI" panose="020B0604030504040204" pitchFamily="50" charset="-128"/>
                  <a:ea typeface="Meiryo UI" panose="020B0604030504040204" pitchFamily="50" charset="-128"/>
                </a:rPr>
                <a:t>　 省エネルギーセンター発行）をもとに作成）</a:t>
              </a:r>
              <a:endParaRPr kumimoji="1" lang="en-US" altLang="ja-JP" sz="700" dirty="0">
                <a:latin typeface="Meiryo UI" panose="020B0604030504040204" pitchFamily="50" charset="-128"/>
                <a:ea typeface="Meiryo UI" panose="020B0604030504040204" pitchFamily="50" charset="-128"/>
              </a:endParaRPr>
            </a:p>
            <a:p>
              <a:endParaRPr kumimoji="1" lang="ja-JP" altLang="en-US" sz="6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5925684" y="3089091"/>
              <a:ext cx="709318"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わり あい　　　　　</a:t>
              </a:r>
            </a:p>
          </p:txBody>
        </p:sp>
      </p:grpSp>
      <p:grpSp>
        <p:nvGrpSpPr>
          <p:cNvPr id="7" name="グループ化 6"/>
          <p:cNvGrpSpPr/>
          <p:nvPr/>
        </p:nvGrpSpPr>
        <p:grpSpPr>
          <a:xfrm>
            <a:off x="5771121" y="3660158"/>
            <a:ext cx="1095515" cy="1614482"/>
            <a:chOff x="5771121" y="4101226"/>
            <a:chExt cx="1095515" cy="1614482"/>
          </a:xfrm>
        </p:grpSpPr>
        <p:pic>
          <p:nvPicPr>
            <p:cNvPr id="22" name="図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1121" y="4657969"/>
              <a:ext cx="1095515" cy="1057739"/>
            </a:xfrm>
            <a:prstGeom prst="rect">
              <a:avLst/>
            </a:prstGeom>
          </p:spPr>
        </p:pic>
        <p:sp>
          <p:nvSpPr>
            <p:cNvPr id="25" name="テキスト ボックス 24"/>
            <p:cNvSpPr txBox="1"/>
            <p:nvPr/>
          </p:nvSpPr>
          <p:spPr>
            <a:xfrm>
              <a:off x="5783327" y="4101226"/>
              <a:ext cx="1012532" cy="453600"/>
            </a:xfrm>
            <a:prstGeom prst="rect">
              <a:avLst/>
            </a:prstGeom>
            <a:solidFill>
              <a:schemeClr val="accent6">
                <a:lumMod val="40000"/>
                <a:lumOff val="60000"/>
              </a:schemeClr>
            </a:solidFill>
          </p:spPr>
          <p:txBody>
            <a:bodyPr wrap="none" bIns="36000" rtlCol="0" anchor="ctr" anchorCtr="0">
              <a:noAutofit/>
            </a:bodyPr>
            <a:lstStyle/>
            <a:p>
              <a:pPr>
                <a:lnSpc>
                  <a:spcPct val="150000"/>
                </a:lnSpc>
              </a:pPr>
              <a:r>
                <a:rPr kumimoji="1" lang="ja-JP" altLang="en-US" sz="900" dirty="0">
                  <a:latin typeface="Meiryo UI" panose="020B0604030504040204" pitchFamily="50" charset="-128"/>
                  <a:ea typeface="Meiryo UI" panose="020B0604030504040204" pitchFamily="50" charset="-128"/>
                </a:rPr>
                <a:t>水を出しっぱなしに</a:t>
              </a:r>
              <a:endParaRPr kumimoji="1" lang="en-US" altLang="ja-JP" sz="900" dirty="0">
                <a:latin typeface="Meiryo UI" panose="020B0604030504040204" pitchFamily="50" charset="-128"/>
                <a:ea typeface="Meiryo UI" panose="020B0604030504040204" pitchFamily="50" charset="-128"/>
              </a:endParaRPr>
            </a:p>
            <a:p>
              <a:pPr>
                <a:lnSpc>
                  <a:spcPct val="150000"/>
                </a:lnSpc>
              </a:pPr>
              <a:r>
                <a:rPr kumimoji="1" lang="ja-JP" altLang="en-US" sz="900" dirty="0">
                  <a:latin typeface="Meiryo UI" panose="020B0604030504040204" pitchFamily="50" charset="-128"/>
                  <a:ea typeface="Meiryo UI" panose="020B0604030504040204" pitchFamily="50" charset="-128"/>
                </a:rPr>
                <a:t>しない</a:t>
              </a:r>
            </a:p>
          </p:txBody>
        </p:sp>
      </p:grpSp>
      <p:sp>
        <p:nvSpPr>
          <p:cNvPr id="27" name="テキスト ボックス 26"/>
          <p:cNvSpPr txBox="1"/>
          <p:nvPr/>
        </p:nvSpPr>
        <p:spPr>
          <a:xfrm>
            <a:off x="660583" y="5334667"/>
            <a:ext cx="6457766" cy="478785"/>
          </a:xfrm>
          <a:prstGeom prst="rect">
            <a:avLst/>
          </a:prstGeom>
          <a:noFill/>
        </p:spPr>
        <p:txBody>
          <a:bodyPr wrap="square" rtlCol="0">
            <a:spAutoFit/>
          </a:bodyPr>
          <a:lstStyle/>
          <a:p>
            <a:pPr>
              <a:lnSpc>
                <a:spcPct val="150000"/>
              </a:lnSpc>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使っていない家電製品をコンセントにつないでいることで消費する電気を「待機電力」といいます。 家庭で使う電気の約</a:t>
            </a:r>
            <a:r>
              <a:rPr kumimoji="1" lang="en-US" altLang="ja-JP" sz="900" dirty="0">
                <a:latin typeface="Meiryo UI" panose="020B0604030504040204" pitchFamily="50" charset="-128"/>
                <a:ea typeface="Meiryo UI" panose="020B0604030504040204" pitchFamily="50" charset="-128"/>
              </a:rPr>
              <a:t>5%</a:t>
            </a:r>
            <a:r>
              <a:rPr kumimoji="1" lang="ja-JP" altLang="en-US" sz="900" dirty="0">
                <a:latin typeface="Meiryo UI" panose="020B0604030504040204" pitchFamily="50" charset="-128"/>
                <a:ea typeface="Meiryo UI" panose="020B0604030504040204" pitchFamily="50" charset="-128"/>
              </a:rPr>
              <a:t>にもなります。</a:t>
            </a:r>
          </a:p>
          <a:p>
            <a:pPr>
              <a:lnSpc>
                <a:spcPct val="150000"/>
              </a:lnSpc>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水道のじゃ口から水をいきおいよく出すためには、電気のエネルギーが必要です。</a:t>
            </a:r>
            <a:endParaRPr kumimoji="1" lang="en-US" altLang="ja-JP" sz="900" dirty="0">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1413810" y="5312314"/>
            <a:ext cx="714944" cy="169277"/>
          </a:xfrm>
          <a:prstGeom prst="rect">
            <a:avLst/>
          </a:prstGeom>
          <a:noFill/>
        </p:spPr>
        <p:txBody>
          <a:bodyPr wrap="square" rtlCol="0">
            <a:spAutoFit/>
          </a:bodyPr>
          <a:lstStyle/>
          <a:p>
            <a:pPr algn="ctr"/>
            <a:r>
              <a:rPr kumimoji="1" lang="ja-JP" altLang="en-US" sz="500" dirty="0">
                <a:latin typeface="Meiryo UI" panose="020B0604030504040204" pitchFamily="50" charset="-128"/>
                <a:ea typeface="Meiryo UI" panose="020B0604030504040204" pitchFamily="50" charset="-128"/>
              </a:rPr>
              <a:t>せい ひん　　</a:t>
            </a:r>
          </a:p>
        </p:txBody>
      </p:sp>
      <p:sp>
        <p:nvSpPr>
          <p:cNvPr id="61" name="テキスト ボックス 60"/>
          <p:cNvSpPr txBox="1"/>
          <p:nvPr/>
        </p:nvSpPr>
        <p:spPr>
          <a:xfrm>
            <a:off x="1583642" y="6584169"/>
            <a:ext cx="709318"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こう　か　　　　　</a:t>
            </a:r>
          </a:p>
        </p:txBody>
      </p:sp>
      <p:sp>
        <p:nvSpPr>
          <p:cNvPr id="33" name="テキスト ボックス 32"/>
          <p:cNvSpPr txBox="1"/>
          <p:nvPr/>
        </p:nvSpPr>
        <p:spPr>
          <a:xfrm>
            <a:off x="867105" y="6871666"/>
            <a:ext cx="6329562" cy="552011"/>
          </a:xfrm>
          <a:prstGeom prst="rect">
            <a:avLst/>
          </a:prstGeom>
          <a:noFill/>
        </p:spPr>
        <p:txBody>
          <a:bodyPr wrap="square" rtlCol="0">
            <a:spAutoFit/>
          </a:bodyPr>
          <a:lstStyle/>
          <a:p>
            <a:pPr>
              <a:lnSpc>
                <a:spcPct val="150000"/>
              </a:lnSpc>
            </a:pPr>
            <a:r>
              <a:rPr kumimoji="1" lang="ja-JP" altLang="en-US" sz="1050" dirty="0">
                <a:latin typeface="Meiryo UI" panose="020B0604030504040204" pitchFamily="50" charset="-128"/>
                <a:ea typeface="Meiryo UI" panose="020B0604030504040204" pitchFamily="50" charset="-128"/>
              </a:rPr>
              <a:t>　一人ひとりで取り組んだ場合、省エネ効果が少ないように思われますが、日本のすべての世帯で取り組めば、</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大きな効果が得られます。</a:t>
            </a:r>
            <a:r>
              <a:rPr lang="ja-JP" altLang="en-US" sz="1050" b="0" i="0" dirty="0">
                <a:solidFill>
                  <a:srgbClr val="000000"/>
                </a:solidFill>
                <a:effectLst/>
                <a:latin typeface="Meiryo UI" panose="020B0604030504040204" pitchFamily="50" charset="-128"/>
                <a:ea typeface="Meiryo UI" panose="020B0604030504040204" pitchFamily="50" charset="-128"/>
              </a:rPr>
              <a:t>一人ひとりが問題意識を持ち、省エネに取り組むことが大切です。</a:t>
            </a:r>
            <a:endParaRPr kumimoji="1" lang="en-US" altLang="ja-JP" sz="1050"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2890682" y="6846329"/>
            <a:ext cx="709318"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こう  か</a:t>
            </a:r>
          </a:p>
        </p:txBody>
      </p:sp>
      <p:sp>
        <p:nvSpPr>
          <p:cNvPr id="63" name="テキスト ボックス 62"/>
          <p:cNvSpPr txBox="1"/>
          <p:nvPr/>
        </p:nvSpPr>
        <p:spPr>
          <a:xfrm>
            <a:off x="1207231" y="7086342"/>
            <a:ext cx="2616696"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 こう  か　　　 え　　　　　　　　　　　　　　　　　　　　　　　　　　　　　 い　しき</a:t>
            </a:r>
          </a:p>
        </p:txBody>
      </p:sp>
      <p:sp>
        <p:nvSpPr>
          <p:cNvPr id="12" name="テキスト ボックス 11"/>
          <p:cNvSpPr txBox="1"/>
          <p:nvPr/>
        </p:nvSpPr>
        <p:spPr>
          <a:xfrm>
            <a:off x="1342545" y="2539567"/>
            <a:ext cx="1837192" cy="754053"/>
          </a:xfrm>
          <a:prstGeom prst="rect">
            <a:avLst/>
          </a:prstGeom>
          <a:noFill/>
        </p:spPr>
        <p:txBody>
          <a:bodyPr wrap="square" rtlCol="0">
            <a:spAutoFit/>
          </a:bodyPr>
          <a:lstStyle/>
          <a:p>
            <a:pPr>
              <a:lnSpc>
                <a:spcPts val="1500"/>
              </a:lnSpc>
            </a:pPr>
            <a:r>
              <a:rPr kumimoji="1" lang="ja-JP" altLang="en-US" sz="900" dirty="0">
                <a:latin typeface="Meiryo UI" panose="020B0604030504040204" pitchFamily="50" charset="-128"/>
                <a:ea typeface="Meiryo UI" panose="020B0604030504040204" pitchFamily="50" charset="-128"/>
              </a:rPr>
              <a:t>電気やガス、灯油などのエネルギーを</a:t>
            </a:r>
            <a:endParaRPr kumimoji="1" lang="en-US" altLang="ja-JP" sz="900" dirty="0">
              <a:latin typeface="Meiryo UI" panose="020B0604030504040204" pitchFamily="50" charset="-128"/>
              <a:ea typeface="Meiryo UI" panose="020B0604030504040204" pitchFamily="50" charset="-128"/>
            </a:endParaRPr>
          </a:p>
          <a:p>
            <a:pPr>
              <a:lnSpc>
                <a:spcPts val="1500"/>
              </a:lnSpc>
            </a:pPr>
            <a:r>
              <a:rPr kumimoji="1" lang="ja-JP" altLang="en-US" sz="900" dirty="0">
                <a:latin typeface="Meiryo UI" panose="020B0604030504040204" pitchFamily="50" charset="-128"/>
                <a:ea typeface="Meiryo UI" panose="020B0604030504040204" pitchFamily="50" charset="-128"/>
              </a:rPr>
              <a:t>効率的に使うことだよ。</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家の中ではどんな省エネの方法が</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あるのかな？</a:t>
            </a:r>
            <a:endParaRPr kumimoji="1" lang="en-US" altLang="ja-JP" sz="900" dirty="0">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1362774" y="2702511"/>
            <a:ext cx="709318"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こう りつ </a:t>
            </a:r>
            <a:r>
              <a:rPr kumimoji="1" lang="ja-JP" altLang="en-US" sz="500" dirty="0" err="1">
                <a:latin typeface="Meiryo UI" panose="020B0604030504040204" pitchFamily="50" charset="-128"/>
                <a:ea typeface="Meiryo UI" panose="020B0604030504040204" pitchFamily="50" charset="-128"/>
              </a:rPr>
              <a:t>て</a:t>
            </a:r>
            <a:r>
              <a:rPr kumimoji="1" lang="ja-JP" altLang="en-US" sz="500" dirty="0">
                <a:latin typeface="Meiryo UI" panose="020B0604030504040204" pitchFamily="50" charset="-128"/>
                <a:ea typeface="Meiryo UI" panose="020B0604030504040204" pitchFamily="50" charset="-128"/>
              </a:rPr>
              <a:t>き　　　　　</a:t>
            </a:r>
          </a:p>
        </p:txBody>
      </p:sp>
      <p:sp>
        <p:nvSpPr>
          <p:cNvPr id="75" name="テキスト ボックス 74"/>
          <p:cNvSpPr txBox="1"/>
          <p:nvPr/>
        </p:nvSpPr>
        <p:spPr>
          <a:xfrm>
            <a:off x="2371517" y="1619777"/>
            <a:ext cx="1097306"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しょう　ひ　　　　　 へ　　</a:t>
            </a:r>
          </a:p>
        </p:txBody>
      </p:sp>
      <p:pic>
        <p:nvPicPr>
          <p:cNvPr id="18" name="図 17"/>
          <p:cNvPicPr/>
          <p:nvPr/>
        </p:nvPicPr>
        <p:blipFill rotWithShape="1">
          <a:blip r:embed="rId7" cstate="print">
            <a:extLst>
              <a:ext uri="{28A0092B-C50C-407E-A947-70E740481C1C}">
                <a14:useLocalDpi xmlns:a14="http://schemas.microsoft.com/office/drawing/2010/main" val="0"/>
              </a:ext>
            </a:extLst>
          </a:blip>
          <a:srcRect t="36367"/>
          <a:stretch/>
        </p:blipFill>
        <p:spPr bwMode="auto">
          <a:xfrm>
            <a:off x="4033725" y="4306500"/>
            <a:ext cx="1704975" cy="850900"/>
          </a:xfrm>
          <a:prstGeom prst="rect">
            <a:avLst/>
          </a:prstGeom>
          <a:ln>
            <a:noFill/>
          </a:ln>
          <a:extLst>
            <a:ext uri="{53640926-AAD7-44D8-BBD7-CCE9431645EC}">
              <a14:shadowObscured xmlns:a14="http://schemas.microsoft.com/office/drawing/2010/main"/>
            </a:ext>
          </a:extLst>
        </p:spPr>
      </p:pic>
      <p:sp>
        <p:nvSpPr>
          <p:cNvPr id="17" name="テキスト ボックス 16"/>
          <p:cNvSpPr txBox="1"/>
          <p:nvPr/>
        </p:nvSpPr>
        <p:spPr>
          <a:xfrm>
            <a:off x="3996495" y="3646337"/>
            <a:ext cx="1614334" cy="455058"/>
          </a:xfrm>
          <a:prstGeom prst="rect">
            <a:avLst/>
          </a:prstGeom>
          <a:solidFill>
            <a:schemeClr val="accent6">
              <a:lumMod val="40000"/>
              <a:lumOff val="60000"/>
            </a:schemeClr>
          </a:solidFill>
        </p:spPr>
        <p:txBody>
          <a:bodyPr wrap="none" bIns="36000" rtlCol="0" anchor="ctr" anchorCtr="0">
            <a:noAutofit/>
          </a:bodyPr>
          <a:lstStyle/>
          <a:p>
            <a:pPr>
              <a:lnSpc>
                <a:spcPct val="150000"/>
              </a:lnSpc>
            </a:pPr>
            <a:r>
              <a:rPr kumimoji="1" lang="ja-JP" altLang="en-US" sz="900" dirty="0">
                <a:latin typeface="Meiryo UI" panose="020B0604030504040204" pitchFamily="50" charset="-128"/>
                <a:ea typeface="Meiryo UI" panose="020B0604030504040204" pitchFamily="50" charset="-128"/>
              </a:rPr>
              <a:t>長時間使わないときは、電源</a:t>
            </a:r>
            <a:endParaRPr kumimoji="1" lang="en-US" altLang="ja-JP" sz="900" dirty="0">
              <a:latin typeface="Meiryo UI" panose="020B0604030504040204" pitchFamily="50" charset="-128"/>
              <a:ea typeface="Meiryo UI" panose="020B0604030504040204" pitchFamily="50" charset="-128"/>
            </a:endParaRPr>
          </a:p>
          <a:p>
            <a:pPr>
              <a:lnSpc>
                <a:spcPct val="150000"/>
              </a:lnSpc>
            </a:pPr>
            <a:r>
              <a:rPr kumimoji="1" lang="ja-JP" altLang="en-US" sz="900" dirty="0">
                <a:latin typeface="Meiryo UI" panose="020B0604030504040204" pitchFamily="50" charset="-128"/>
                <a:ea typeface="Meiryo UI" panose="020B0604030504040204" pitchFamily="50" charset="-128"/>
              </a:rPr>
              <a:t>プラグをコンセントからぬく</a:t>
            </a:r>
          </a:p>
        </p:txBody>
      </p:sp>
      <p:sp>
        <p:nvSpPr>
          <p:cNvPr id="76" name="テキスト ボックス 75"/>
          <p:cNvSpPr txBox="1"/>
          <p:nvPr/>
        </p:nvSpPr>
        <p:spPr>
          <a:xfrm>
            <a:off x="5070269" y="3621066"/>
            <a:ext cx="709318"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でん げん　　　　　</a:t>
            </a:r>
          </a:p>
        </p:txBody>
      </p:sp>
      <p:pic>
        <p:nvPicPr>
          <p:cNvPr id="21" name="図 20"/>
          <p:cNvPicPr/>
          <p:nvPr/>
        </p:nvPicPr>
        <p:blipFill rotWithShape="1">
          <a:blip r:embed="rId8" cstate="print">
            <a:extLst>
              <a:ext uri="{28A0092B-C50C-407E-A947-70E740481C1C}">
                <a14:useLocalDpi xmlns:a14="http://schemas.microsoft.com/office/drawing/2010/main" val="0"/>
              </a:ext>
            </a:extLst>
          </a:blip>
          <a:srcRect t="27395"/>
          <a:stretch/>
        </p:blipFill>
        <p:spPr bwMode="auto">
          <a:xfrm>
            <a:off x="676684" y="4124106"/>
            <a:ext cx="1407795" cy="1069975"/>
          </a:xfrm>
          <a:prstGeom prst="rect">
            <a:avLst/>
          </a:prstGeom>
          <a:ln>
            <a:noFill/>
          </a:ln>
          <a:extLst>
            <a:ext uri="{53640926-AAD7-44D8-BBD7-CCE9431645EC}">
              <a14:shadowObscured xmlns:a14="http://schemas.microsoft.com/office/drawing/2010/main"/>
            </a:ext>
          </a:extLst>
        </p:spPr>
      </p:pic>
      <p:sp>
        <p:nvSpPr>
          <p:cNvPr id="23" name="テキスト ボックス 22"/>
          <p:cNvSpPr txBox="1"/>
          <p:nvPr/>
        </p:nvSpPr>
        <p:spPr>
          <a:xfrm>
            <a:off x="713046" y="3661778"/>
            <a:ext cx="1298753" cy="453600"/>
          </a:xfrm>
          <a:prstGeom prst="rect">
            <a:avLst/>
          </a:prstGeom>
          <a:solidFill>
            <a:schemeClr val="accent6">
              <a:lumMod val="40000"/>
              <a:lumOff val="60000"/>
            </a:schemeClr>
          </a:solidFill>
        </p:spPr>
        <p:txBody>
          <a:bodyPr wrap="none" bIns="36000" rtlCol="0" anchor="ctr" anchorCtr="0">
            <a:noAutofit/>
          </a:bodyPr>
          <a:lstStyle/>
          <a:p>
            <a:pPr>
              <a:lnSpc>
                <a:spcPct val="150000"/>
              </a:lnSpc>
            </a:pPr>
            <a:r>
              <a:rPr kumimoji="1" lang="ja-JP" altLang="en-US" sz="900" dirty="0">
                <a:latin typeface="Meiryo UI" panose="020B0604030504040204" pitchFamily="50" charset="-128"/>
                <a:ea typeface="Meiryo UI" panose="020B0604030504040204" pitchFamily="50" charset="-128"/>
              </a:rPr>
              <a:t>冷蔵庫の開け閉めを</a:t>
            </a:r>
            <a:endParaRPr kumimoji="1" lang="en-US" altLang="ja-JP" sz="900" dirty="0">
              <a:latin typeface="Meiryo UI" panose="020B0604030504040204" pitchFamily="50" charset="-128"/>
              <a:ea typeface="Meiryo UI" panose="020B0604030504040204" pitchFamily="50" charset="-128"/>
            </a:endParaRPr>
          </a:p>
          <a:p>
            <a:pPr>
              <a:lnSpc>
                <a:spcPct val="150000"/>
              </a:lnSpc>
            </a:pPr>
            <a:r>
              <a:rPr kumimoji="1" lang="ja-JP" altLang="en-US" sz="900" dirty="0">
                <a:latin typeface="Meiryo UI" panose="020B0604030504040204" pitchFamily="50" charset="-128"/>
                <a:ea typeface="Meiryo UI" panose="020B0604030504040204" pitchFamily="50" charset="-128"/>
              </a:rPr>
              <a:t>減らし、つめすぎない</a:t>
            </a:r>
          </a:p>
        </p:txBody>
      </p:sp>
      <p:sp>
        <p:nvSpPr>
          <p:cNvPr id="58" name="テキスト ボックス 57"/>
          <p:cNvSpPr txBox="1"/>
          <p:nvPr/>
        </p:nvSpPr>
        <p:spPr>
          <a:xfrm>
            <a:off x="722535" y="3633669"/>
            <a:ext cx="974586"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れい ぞう  こ　　　　　　　　 し　　　</a:t>
            </a:r>
          </a:p>
        </p:txBody>
      </p:sp>
      <p:sp>
        <p:nvSpPr>
          <p:cNvPr id="77" name="テキスト ボックス 76"/>
          <p:cNvSpPr txBox="1"/>
          <p:nvPr/>
        </p:nvSpPr>
        <p:spPr>
          <a:xfrm>
            <a:off x="746765" y="3852506"/>
            <a:ext cx="709318"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へ　　　　　　　　　　　</a:t>
            </a:r>
          </a:p>
        </p:txBody>
      </p:sp>
      <p:grpSp>
        <p:nvGrpSpPr>
          <p:cNvPr id="5" name="グループ化 4"/>
          <p:cNvGrpSpPr/>
          <p:nvPr/>
        </p:nvGrpSpPr>
        <p:grpSpPr>
          <a:xfrm>
            <a:off x="2131652" y="3655184"/>
            <a:ext cx="1692275" cy="1517942"/>
            <a:chOff x="4003993" y="4096252"/>
            <a:chExt cx="1692275" cy="1517942"/>
          </a:xfrm>
        </p:grpSpPr>
        <p:sp>
          <p:nvSpPr>
            <p:cNvPr id="80" name="テキスト ボックス 79"/>
            <p:cNvSpPr txBox="1"/>
            <p:nvPr/>
          </p:nvSpPr>
          <p:spPr>
            <a:xfrm>
              <a:off x="4119480" y="4096252"/>
              <a:ext cx="1298753" cy="453600"/>
            </a:xfrm>
            <a:prstGeom prst="rect">
              <a:avLst/>
            </a:prstGeom>
            <a:solidFill>
              <a:schemeClr val="accent6">
                <a:lumMod val="40000"/>
                <a:lumOff val="60000"/>
              </a:schemeClr>
            </a:solidFill>
          </p:spPr>
          <p:txBody>
            <a:bodyPr wrap="none" bIns="36000" rtlCol="0" anchor="ctr" anchorCtr="0">
              <a:noAutofit/>
            </a:bodyPr>
            <a:lstStyle/>
            <a:p>
              <a:pPr>
                <a:lnSpc>
                  <a:spcPct val="150000"/>
                </a:lnSpc>
              </a:pPr>
              <a:r>
                <a:rPr kumimoji="1" lang="ja-JP" altLang="en-US" sz="900" dirty="0">
                  <a:latin typeface="Meiryo UI" panose="020B0604030504040204" pitchFamily="50" charset="-128"/>
                  <a:ea typeface="Meiryo UI" panose="020B0604030504040204" pitchFamily="50" charset="-128"/>
                </a:rPr>
                <a:t>だれもいない部屋の電気・</a:t>
              </a:r>
              <a:endParaRPr kumimoji="1" lang="en-US" altLang="ja-JP" sz="900" dirty="0">
                <a:latin typeface="Meiryo UI" panose="020B0604030504040204" pitchFamily="50" charset="-128"/>
                <a:ea typeface="Meiryo UI" panose="020B0604030504040204" pitchFamily="50" charset="-128"/>
              </a:endParaRPr>
            </a:p>
            <a:p>
              <a:pPr>
                <a:lnSpc>
                  <a:spcPct val="150000"/>
                </a:lnSpc>
              </a:pPr>
              <a:r>
                <a:rPr kumimoji="1" lang="ja-JP" altLang="en-US" sz="900" dirty="0">
                  <a:latin typeface="Meiryo UI" panose="020B0604030504040204" pitchFamily="50" charset="-128"/>
                  <a:ea typeface="Meiryo UI" panose="020B0604030504040204" pitchFamily="50" charset="-128"/>
                </a:rPr>
                <a:t>テレビは消す</a:t>
              </a:r>
            </a:p>
          </p:txBody>
        </p:sp>
        <p:pic>
          <p:nvPicPr>
            <p:cNvPr id="20" name="図 19"/>
            <p:cNvPicPr/>
            <p:nvPr/>
          </p:nvPicPr>
          <p:blipFill rotWithShape="1">
            <a:blip r:embed="rId9" cstate="print">
              <a:extLst>
                <a:ext uri="{28A0092B-C50C-407E-A947-70E740481C1C}">
                  <a14:useLocalDpi xmlns:a14="http://schemas.microsoft.com/office/drawing/2010/main" val="0"/>
                </a:ext>
              </a:extLst>
            </a:blip>
            <a:srcRect t="27020"/>
            <a:stretch/>
          </p:blipFill>
          <p:spPr bwMode="auto">
            <a:xfrm>
              <a:off x="4003993" y="4556284"/>
              <a:ext cx="1692275" cy="1057910"/>
            </a:xfrm>
            <a:prstGeom prst="rect">
              <a:avLst/>
            </a:prstGeom>
            <a:ln>
              <a:noFill/>
            </a:ln>
            <a:extLst>
              <a:ext uri="{53640926-AAD7-44D8-BBD7-CCE9431645EC}">
                <a14:shadowObscured xmlns:a14="http://schemas.microsoft.com/office/drawing/2010/main"/>
              </a:ext>
            </a:extLst>
          </p:spPr>
        </p:pic>
      </p:grpSp>
      <p:pic>
        <p:nvPicPr>
          <p:cNvPr id="74" name="図 73"/>
          <p:cNvPicPr>
            <a:picLocks noChangeAspect="1"/>
          </p:cNvPicPr>
          <p:nvPr/>
        </p:nvPicPr>
        <p:blipFill>
          <a:blip r:embed="rId10"/>
          <a:stretch>
            <a:fillRect/>
          </a:stretch>
        </p:blipFill>
        <p:spPr>
          <a:xfrm>
            <a:off x="371341" y="10034774"/>
            <a:ext cx="371888" cy="341406"/>
          </a:xfrm>
          <a:prstGeom prst="rect">
            <a:avLst/>
          </a:prstGeom>
        </p:spPr>
      </p:pic>
      <p:sp>
        <p:nvSpPr>
          <p:cNvPr id="9" name="テキスト ボックス 8">
            <a:extLst>
              <a:ext uri="{FF2B5EF4-FFF2-40B4-BE49-F238E27FC236}">
                <a16:creationId xmlns:a16="http://schemas.microsoft.com/office/drawing/2014/main" id="{3F35B33E-D16B-46D5-8DC4-8BDE772C414F}"/>
              </a:ext>
            </a:extLst>
          </p:cNvPr>
          <p:cNvSpPr txBox="1"/>
          <p:nvPr/>
        </p:nvSpPr>
        <p:spPr>
          <a:xfrm>
            <a:off x="898415" y="6227022"/>
            <a:ext cx="6118468"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　学校でできる</a:t>
            </a:r>
            <a:r>
              <a:rPr kumimoji="1" lang="ja-JP" altLang="en-US" sz="1050">
                <a:latin typeface="Meiryo UI" panose="020B0604030504040204" pitchFamily="50" charset="-128"/>
                <a:ea typeface="Meiryo UI" panose="020B0604030504040204" pitchFamily="50" charset="-128"/>
              </a:rPr>
              <a:t>省エネにはどんなことがあるでしょうか。みんなで考えて</a:t>
            </a:r>
            <a:r>
              <a:rPr kumimoji="1" lang="ja-JP" altLang="en-US" sz="1050" dirty="0">
                <a:latin typeface="Meiryo UI" panose="020B0604030504040204" pitchFamily="50" charset="-128"/>
                <a:ea typeface="Meiryo UI" panose="020B0604030504040204" pitchFamily="50" charset="-128"/>
              </a:rPr>
              <a:t>みましょう。</a:t>
            </a:r>
          </a:p>
        </p:txBody>
      </p:sp>
      <p:grpSp>
        <p:nvGrpSpPr>
          <p:cNvPr id="24" name="グループ化 23">
            <a:extLst>
              <a:ext uri="{FF2B5EF4-FFF2-40B4-BE49-F238E27FC236}">
                <a16:creationId xmlns:a16="http://schemas.microsoft.com/office/drawing/2014/main" id="{F3D68FE4-7826-44B2-9F16-9C8DC1E662B9}"/>
              </a:ext>
            </a:extLst>
          </p:cNvPr>
          <p:cNvGrpSpPr/>
          <p:nvPr/>
        </p:nvGrpSpPr>
        <p:grpSpPr>
          <a:xfrm>
            <a:off x="738444" y="5919821"/>
            <a:ext cx="1553254" cy="306000"/>
            <a:chOff x="4634878" y="5399784"/>
            <a:chExt cx="1553254" cy="306000"/>
          </a:xfrm>
        </p:grpSpPr>
        <p:sp>
          <p:nvSpPr>
            <p:cNvPr id="71" name="テキスト ボックス 70">
              <a:extLst>
                <a:ext uri="{FF2B5EF4-FFF2-40B4-BE49-F238E27FC236}">
                  <a16:creationId xmlns:a16="http://schemas.microsoft.com/office/drawing/2014/main" id="{8381001B-8D72-4EDB-A1C0-AAF45670D641}"/>
                </a:ext>
              </a:extLst>
            </p:cNvPr>
            <p:cNvSpPr txBox="1"/>
            <p:nvPr/>
          </p:nvSpPr>
          <p:spPr>
            <a:xfrm>
              <a:off x="4795607" y="5437716"/>
              <a:ext cx="1392525" cy="247254"/>
            </a:xfrm>
            <a:prstGeom prst="rect">
              <a:avLst/>
            </a:prstGeom>
            <a:solidFill>
              <a:schemeClr val="accent1">
                <a:lumMod val="40000"/>
                <a:lumOff val="60000"/>
              </a:schemeClr>
            </a:solidFill>
          </p:spPr>
          <p:txBody>
            <a:bodyPr wrap="square" bIns="36000" rtlCol="0" anchor="t" anchorCtr="0">
              <a:noAutofit/>
            </a:bodyPr>
            <a:lstStyle/>
            <a:p>
              <a:pPr algn="ctr"/>
              <a:r>
                <a:rPr kumimoji="1" lang="ja-JP" altLang="en-US" sz="1050" b="1" dirty="0">
                  <a:solidFill>
                    <a:schemeClr val="accent5">
                      <a:lumMod val="75000"/>
                    </a:schemeClr>
                  </a:solidFill>
                  <a:latin typeface="Meiryo UI" panose="020B0604030504040204" pitchFamily="50" charset="-128"/>
                  <a:ea typeface="Meiryo UI" panose="020B0604030504040204" pitchFamily="50" charset="-128"/>
                </a:rPr>
                <a:t>　考えてみよう！</a:t>
              </a:r>
              <a:endParaRPr kumimoji="1" lang="en-US" altLang="ja-JP" sz="105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19" name="楕円 18">
              <a:extLst>
                <a:ext uri="{FF2B5EF4-FFF2-40B4-BE49-F238E27FC236}">
                  <a16:creationId xmlns:a16="http://schemas.microsoft.com/office/drawing/2014/main" id="{43BB9FE7-0D2A-4698-8DB6-F4A393049C15}"/>
                </a:ext>
              </a:extLst>
            </p:cNvPr>
            <p:cNvSpPr>
              <a:spLocks noChangeAspect="1"/>
            </p:cNvSpPr>
            <p:nvPr/>
          </p:nvSpPr>
          <p:spPr>
            <a:xfrm>
              <a:off x="4634878" y="5399784"/>
              <a:ext cx="315594" cy="30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a:t>
              </a:r>
            </a:p>
          </p:txBody>
        </p:sp>
      </p:grpSp>
      <p:sp>
        <p:nvSpPr>
          <p:cNvPr id="81" name="テキスト ボックス 80">
            <a:extLst>
              <a:ext uri="{FF2B5EF4-FFF2-40B4-BE49-F238E27FC236}">
                <a16:creationId xmlns:a16="http://schemas.microsoft.com/office/drawing/2014/main" id="{370AEB2E-7780-4BF9-BB29-2CE6F3E43161}"/>
              </a:ext>
            </a:extLst>
          </p:cNvPr>
          <p:cNvSpPr txBox="1"/>
          <p:nvPr/>
        </p:nvSpPr>
        <p:spPr>
          <a:xfrm>
            <a:off x="1357431" y="9750930"/>
            <a:ext cx="5438428" cy="369332"/>
          </a:xfrm>
          <a:prstGeom prst="rect">
            <a:avLst/>
          </a:prstGeom>
          <a:noFill/>
        </p:spPr>
        <p:txBody>
          <a:bodyPr wrap="square">
            <a:spAutoFit/>
          </a:bodyPr>
          <a:lstStyle/>
          <a:p>
            <a:r>
              <a:rPr lang="ja-JP" altLang="en-US" sz="600" dirty="0">
                <a:solidFill>
                  <a:srgbClr val="000000"/>
                </a:solidFill>
                <a:latin typeface="Meiryo UI" panose="020B0604030504040204" pitchFamily="50" charset="-128"/>
                <a:ea typeface="Meiryo UI" panose="020B0604030504040204" pitchFamily="50" charset="-128"/>
              </a:rPr>
              <a:t>○省エネ効果（出典：省エネ性能カタログ</a:t>
            </a:r>
            <a:r>
              <a:rPr lang="en-US" altLang="ja-JP" sz="600" dirty="0">
                <a:solidFill>
                  <a:srgbClr val="000000"/>
                </a:solidFill>
                <a:latin typeface="Meiryo UI" panose="020B0604030504040204" pitchFamily="50" charset="-128"/>
                <a:ea typeface="Meiryo UI" panose="020B0604030504040204" pitchFamily="50" charset="-128"/>
              </a:rPr>
              <a:t>2020</a:t>
            </a:r>
            <a:r>
              <a:rPr lang="ja-JP" altLang="en-US" sz="600" dirty="0">
                <a:solidFill>
                  <a:srgbClr val="000000"/>
                </a:solidFill>
                <a:latin typeface="Meiryo UI" panose="020B0604030504040204" pitchFamily="50" charset="-128"/>
                <a:ea typeface="Meiryo UI" panose="020B0604030504040204" pitchFamily="50" charset="-128"/>
              </a:rPr>
              <a:t>年版（資源エネルギー庁））</a:t>
            </a:r>
            <a:r>
              <a:rPr lang="ja-JP" altLang="en-US" sz="600" b="0" i="0" dirty="0">
                <a:solidFill>
                  <a:srgbClr val="000000"/>
                </a:solidFill>
                <a:effectLst/>
                <a:latin typeface="Meiryo UI" panose="020B0604030504040204" pitchFamily="50" charset="-128"/>
                <a:ea typeface="Meiryo UI" panose="020B0604030504040204" pitchFamily="50" charset="-128"/>
              </a:rPr>
              <a:t>〇総世帯数：</a:t>
            </a:r>
            <a:r>
              <a:rPr lang="en-US" altLang="ja-JP" sz="600" b="0" i="0" dirty="0">
                <a:solidFill>
                  <a:srgbClr val="000000"/>
                </a:solidFill>
                <a:effectLst/>
                <a:latin typeface="Meiryo UI" panose="020B0604030504040204" pitchFamily="50" charset="-128"/>
                <a:ea typeface="Meiryo UI" panose="020B0604030504040204" pitchFamily="50" charset="-128"/>
              </a:rPr>
              <a:t>5,907</a:t>
            </a:r>
            <a:r>
              <a:rPr lang="ja-JP" altLang="en-US" sz="600" b="0" i="0" dirty="0">
                <a:solidFill>
                  <a:srgbClr val="000000"/>
                </a:solidFill>
                <a:effectLst/>
                <a:latin typeface="Meiryo UI" panose="020B0604030504040204" pitchFamily="50" charset="-128"/>
                <a:ea typeface="Meiryo UI" panose="020B0604030504040204" pitchFamily="50" charset="-128"/>
              </a:rPr>
              <a:t>万世帯（出典：住民基本台帳に基づく人口・人口動態及び世帯数（</a:t>
            </a:r>
            <a:r>
              <a:rPr lang="ja-JP" altLang="en-US" sz="600" dirty="0">
                <a:solidFill>
                  <a:srgbClr val="000000"/>
                </a:solidFill>
                <a:latin typeface="Meiryo UI" panose="020B0604030504040204" pitchFamily="50" charset="-128"/>
                <a:ea typeface="Meiryo UI" panose="020B0604030504040204" pitchFamily="50" charset="-128"/>
              </a:rPr>
              <a:t>令和</a:t>
            </a:r>
            <a:r>
              <a:rPr lang="en-US" altLang="ja-JP" sz="600" dirty="0">
                <a:solidFill>
                  <a:srgbClr val="000000"/>
                </a:solidFill>
                <a:latin typeface="Meiryo UI" panose="020B0604030504040204" pitchFamily="50" charset="-128"/>
                <a:ea typeface="Meiryo UI" panose="020B0604030504040204" pitchFamily="50" charset="-128"/>
              </a:rPr>
              <a:t>2</a:t>
            </a:r>
            <a:r>
              <a:rPr lang="ja-JP" altLang="en-US" sz="600" b="0" i="0" dirty="0">
                <a:solidFill>
                  <a:srgbClr val="000000"/>
                </a:solidFill>
                <a:effectLst/>
                <a:latin typeface="Meiryo UI" panose="020B0604030504040204" pitchFamily="50" charset="-128"/>
                <a:ea typeface="Meiryo UI" panose="020B0604030504040204" pitchFamily="50" charset="-128"/>
              </a:rPr>
              <a:t>年</a:t>
            </a:r>
            <a:r>
              <a:rPr lang="en-US" altLang="ja-JP" sz="600" b="0" i="0" dirty="0">
                <a:solidFill>
                  <a:srgbClr val="000000"/>
                </a:solidFill>
                <a:effectLst/>
                <a:latin typeface="Meiryo UI" panose="020B0604030504040204" pitchFamily="50" charset="-128"/>
                <a:ea typeface="Meiryo UI" panose="020B0604030504040204" pitchFamily="50" charset="-128"/>
              </a:rPr>
              <a:t>1</a:t>
            </a:r>
            <a:r>
              <a:rPr lang="ja-JP" altLang="en-US" sz="600" b="0" i="0" dirty="0">
                <a:solidFill>
                  <a:srgbClr val="000000"/>
                </a:solidFill>
                <a:effectLst/>
                <a:latin typeface="Meiryo UI" panose="020B0604030504040204" pitchFamily="50" charset="-128"/>
                <a:ea typeface="Meiryo UI" panose="020B0604030504040204" pitchFamily="50" charset="-128"/>
              </a:rPr>
              <a:t>月</a:t>
            </a:r>
            <a:r>
              <a:rPr lang="en-US" altLang="ja-JP" sz="600" b="0" i="0" dirty="0">
                <a:solidFill>
                  <a:srgbClr val="000000"/>
                </a:solidFill>
                <a:effectLst/>
                <a:latin typeface="Meiryo UI" panose="020B0604030504040204" pitchFamily="50" charset="-128"/>
                <a:ea typeface="Meiryo UI" panose="020B0604030504040204" pitchFamily="50" charset="-128"/>
              </a:rPr>
              <a:t>1</a:t>
            </a:r>
            <a:r>
              <a:rPr lang="ja-JP" altLang="en-US" sz="600" b="0" i="0" dirty="0">
                <a:solidFill>
                  <a:srgbClr val="000000"/>
                </a:solidFill>
                <a:effectLst/>
                <a:latin typeface="Meiryo UI" panose="020B0604030504040204" pitchFamily="50" charset="-128"/>
                <a:ea typeface="Meiryo UI" panose="020B0604030504040204" pitchFamily="50" charset="-128"/>
              </a:rPr>
              <a:t>日時点））　〇エアコン普及率：</a:t>
            </a:r>
            <a:r>
              <a:rPr lang="en-US" altLang="ja-JP" sz="600" b="0" i="0" dirty="0">
                <a:solidFill>
                  <a:srgbClr val="000000"/>
                </a:solidFill>
                <a:effectLst/>
                <a:latin typeface="Meiryo UI" panose="020B0604030504040204" pitchFamily="50" charset="-128"/>
                <a:ea typeface="Meiryo UI" panose="020B0604030504040204" pitchFamily="50" charset="-128"/>
              </a:rPr>
              <a:t>289.2</a:t>
            </a:r>
            <a:r>
              <a:rPr lang="ja-JP" altLang="en-US" sz="600" b="0" i="0" dirty="0">
                <a:solidFill>
                  <a:srgbClr val="000000"/>
                </a:solidFill>
                <a:effectLst/>
                <a:latin typeface="Meiryo UI" panose="020B0604030504040204" pitchFamily="50" charset="-128"/>
                <a:ea typeface="Meiryo UI" panose="020B0604030504040204" pitchFamily="50" charset="-128"/>
              </a:rPr>
              <a:t>％（出典：消費動向調査（全国、月次）、</a:t>
            </a:r>
            <a:r>
              <a:rPr lang="ja-JP" altLang="en-US" sz="600" dirty="0">
                <a:solidFill>
                  <a:srgbClr val="000000"/>
                </a:solidFill>
                <a:latin typeface="Meiryo UI" panose="020B0604030504040204" pitchFamily="50" charset="-128"/>
                <a:ea typeface="Meiryo UI" panose="020B0604030504040204" pitchFamily="50" charset="-128"/>
              </a:rPr>
              <a:t>令和２</a:t>
            </a:r>
            <a:r>
              <a:rPr lang="ja-JP" altLang="en-US" sz="600" b="0" i="0" dirty="0">
                <a:solidFill>
                  <a:srgbClr val="000000"/>
                </a:solidFill>
                <a:effectLst/>
                <a:latin typeface="Meiryo UI" panose="020B0604030504040204" pitchFamily="50" charset="-128"/>
                <a:ea typeface="Meiryo UI" panose="020B0604030504040204" pitchFamily="50" charset="-128"/>
              </a:rPr>
              <a:t>年</a:t>
            </a:r>
            <a:r>
              <a:rPr lang="en-US" altLang="ja-JP" sz="600" b="0" i="0" dirty="0">
                <a:solidFill>
                  <a:srgbClr val="000000"/>
                </a:solidFill>
                <a:effectLst/>
                <a:latin typeface="Meiryo UI" panose="020B0604030504040204" pitchFamily="50" charset="-128"/>
                <a:ea typeface="Meiryo UI" panose="020B0604030504040204" pitchFamily="50" charset="-128"/>
              </a:rPr>
              <a:t>3</a:t>
            </a:r>
            <a:r>
              <a:rPr lang="ja-JP" altLang="en-US" sz="600" b="0" i="0" dirty="0">
                <a:solidFill>
                  <a:srgbClr val="000000"/>
                </a:solidFill>
                <a:effectLst/>
                <a:latin typeface="Meiryo UI" panose="020B0604030504040204" pitchFamily="50" charset="-128"/>
                <a:ea typeface="Meiryo UI" panose="020B0604030504040204" pitchFamily="50" charset="-128"/>
              </a:rPr>
              <a:t>月実施調査結果）　〇杉の木換算（年間吸収量）：平均数</a:t>
            </a:r>
            <a:r>
              <a:rPr lang="en-US" altLang="ja-JP" sz="600" b="0" i="0" dirty="0">
                <a:solidFill>
                  <a:srgbClr val="000000"/>
                </a:solidFill>
                <a:effectLst/>
                <a:latin typeface="Meiryo UI" panose="020B0604030504040204" pitchFamily="50" charset="-128"/>
                <a:ea typeface="Meiryo UI" panose="020B0604030504040204" pitchFamily="50" charset="-128"/>
              </a:rPr>
              <a:t>14kg/</a:t>
            </a:r>
            <a:r>
              <a:rPr lang="ja-JP" altLang="en-US" sz="600" b="0" i="0" dirty="0">
                <a:solidFill>
                  <a:srgbClr val="000000"/>
                </a:solidFill>
                <a:effectLst/>
                <a:latin typeface="Meiryo UI" panose="020B0604030504040204" pitchFamily="50" charset="-128"/>
                <a:ea typeface="Meiryo UI" panose="020B0604030504040204" pitchFamily="50" charset="-128"/>
              </a:rPr>
              <a:t>本（「地球温暖化防止のための緑の吸収源対策」環境省</a:t>
            </a:r>
            <a:r>
              <a:rPr lang="en-US" altLang="ja-JP" sz="600" b="0" i="0" dirty="0">
                <a:solidFill>
                  <a:srgbClr val="000000"/>
                </a:solidFill>
                <a:effectLst/>
                <a:latin typeface="Meiryo UI" panose="020B0604030504040204" pitchFamily="50" charset="-128"/>
                <a:ea typeface="Meiryo UI" panose="020B0604030504040204" pitchFamily="50" charset="-128"/>
              </a:rPr>
              <a:t>/</a:t>
            </a:r>
            <a:r>
              <a:rPr lang="ja-JP" altLang="en-US" sz="600" b="0" i="0" dirty="0">
                <a:solidFill>
                  <a:srgbClr val="000000"/>
                </a:solidFill>
                <a:effectLst/>
                <a:latin typeface="Meiryo UI" panose="020B0604030504040204" pitchFamily="50" charset="-128"/>
                <a:ea typeface="Meiryo UI" panose="020B0604030504040204" pitchFamily="50" charset="-128"/>
              </a:rPr>
              <a:t>林野庁）　</a:t>
            </a:r>
            <a:endParaRPr lang="ja-JP" altLang="en-US" sz="600" dirty="0">
              <a:latin typeface="Meiryo UI" panose="020B0604030504040204" pitchFamily="50" charset="-128"/>
              <a:ea typeface="Meiryo UI" panose="020B0604030504040204" pitchFamily="50" charset="-128"/>
            </a:endParaRPr>
          </a:p>
        </p:txBody>
      </p:sp>
      <p:sp>
        <p:nvSpPr>
          <p:cNvPr id="105" name="角丸四角形 25">
            <a:extLst>
              <a:ext uri="{FF2B5EF4-FFF2-40B4-BE49-F238E27FC236}">
                <a16:creationId xmlns:a16="http://schemas.microsoft.com/office/drawing/2014/main" id="{FD96BA12-7785-4B8B-9D4E-56C16D38EC92}"/>
              </a:ext>
            </a:extLst>
          </p:cNvPr>
          <p:cNvSpPr/>
          <p:nvPr/>
        </p:nvSpPr>
        <p:spPr>
          <a:xfrm>
            <a:off x="846017" y="7445163"/>
            <a:ext cx="6127383" cy="997797"/>
          </a:xfrm>
          <a:prstGeom prst="roundRect">
            <a:avLst>
              <a:gd name="adj" fmla="val 14389"/>
            </a:avLst>
          </a:prstGeom>
          <a:solidFill>
            <a:srgbClr val="F2F7FC"/>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788739" y="7475882"/>
            <a:ext cx="2241319" cy="261610"/>
          </a:xfrm>
          <a:prstGeom prst="rect">
            <a:avLst/>
          </a:prstGeom>
          <a:noFill/>
        </p:spPr>
        <p:txBody>
          <a:bodyPr wrap="none" rtlCol="0">
            <a:spAutoFit/>
          </a:bodyPr>
          <a:lstStyle/>
          <a:p>
            <a:r>
              <a:rPr kumimoji="1" lang="ja-JP" altLang="en-US" sz="1100" dirty="0">
                <a:solidFill>
                  <a:srgbClr val="2F5597"/>
                </a:solidFill>
                <a:latin typeface="Meiryo UI" panose="020B0604030504040204" pitchFamily="50" charset="-128"/>
                <a:ea typeface="Meiryo UI" panose="020B0604030504040204" pitchFamily="50" charset="-128"/>
              </a:rPr>
              <a:t>（例）</a:t>
            </a:r>
            <a:r>
              <a:rPr kumimoji="1" lang="ja-JP" altLang="en-US" sz="1100" b="1" dirty="0">
                <a:solidFill>
                  <a:srgbClr val="2F5597"/>
                </a:solidFill>
                <a:latin typeface="Meiryo UI" panose="020B0604030504040204" pitchFamily="50" charset="-128"/>
                <a:ea typeface="Meiryo UI" panose="020B0604030504040204" pitchFamily="50" charset="-128"/>
              </a:rPr>
              <a:t>エアコンの室温設定で省エネ</a:t>
            </a:r>
            <a:endParaRPr kumimoji="1" lang="en-US" altLang="ja-JP" sz="1100" b="1" dirty="0">
              <a:solidFill>
                <a:srgbClr val="2F5597"/>
              </a:solidFill>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125298" y="7737035"/>
            <a:ext cx="3637291" cy="543226"/>
          </a:xfrm>
          <a:prstGeom prst="rect">
            <a:avLst/>
          </a:prstGeom>
          <a:noFill/>
        </p:spPr>
        <p:txBody>
          <a:bodyPr wrap="square" rtlCol="0" anchor="ctr" anchorCtr="0">
            <a:spAutoFit/>
          </a:bodyPr>
          <a:lstStyle/>
          <a:p>
            <a:pPr>
              <a:lnSpc>
                <a:spcPct val="150000"/>
              </a:lnSpc>
            </a:pPr>
            <a:r>
              <a:rPr kumimoji="1" lang="ja-JP" altLang="en-US" sz="1050" dirty="0">
                <a:latin typeface="Meiryo UI" panose="020B0604030504040204" pitchFamily="50" charset="-128"/>
                <a:ea typeface="Meiryo UI" panose="020B0604030504040204" pitchFamily="50" charset="-128"/>
              </a:rPr>
              <a:t>夏の冷房設定温度を </a:t>
            </a:r>
            <a:r>
              <a:rPr kumimoji="1" lang="en-US" altLang="ja-JP" sz="1050" b="1" dirty="0">
                <a:solidFill>
                  <a:srgbClr val="0070C0"/>
                </a:solidFill>
                <a:latin typeface="Meiryo UI" panose="020B0604030504040204" pitchFamily="50" charset="-128"/>
                <a:ea typeface="Meiryo UI" panose="020B0604030504040204" pitchFamily="50" charset="-128"/>
              </a:rPr>
              <a:t>1</a:t>
            </a:r>
            <a:r>
              <a:rPr kumimoji="1" lang="ja-JP" altLang="en-US" sz="1050" b="1" dirty="0">
                <a:solidFill>
                  <a:srgbClr val="0070C0"/>
                </a:solidFill>
                <a:latin typeface="Meiryo UI" panose="020B0604030504040204" pitchFamily="50" charset="-128"/>
                <a:ea typeface="Meiryo UI" panose="020B0604030504040204" pitchFamily="50" charset="-128"/>
              </a:rPr>
              <a:t>℃上げる</a:t>
            </a:r>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27</a:t>
            </a:r>
            <a:r>
              <a:rPr kumimoji="1" lang="ja-JP" altLang="en-US" sz="1050" dirty="0">
                <a:latin typeface="Meiryo UI" panose="020B0604030504040204" pitchFamily="50" charset="-128"/>
                <a:ea typeface="Meiryo UI" panose="020B0604030504040204" pitchFamily="50" charset="-128"/>
              </a:rPr>
              <a:t>℃から</a:t>
            </a:r>
            <a:r>
              <a:rPr kumimoji="1" lang="en-US" altLang="ja-JP" sz="1050" dirty="0">
                <a:latin typeface="Meiryo UI" panose="020B0604030504040204" pitchFamily="50" charset="-128"/>
                <a:ea typeface="Meiryo UI" panose="020B0604030504040204" pitchFamily="50" charset="-128"/>
              </a:rPr>
              <a:t>28</a:t>
            </a:r>
            <a:r>
              <a:rPr kumimoji="1" lang="ja-JP" altLang="en-US" sz="1050" dirty="0">
                <a:latin typeface="Meiryo UI" panose="020B0604030504040204" pitchFamily="50" charset="-128"/>
                <a:ea typeface="Meiryo UI" panose="020B0604030504040204" pitchFamily="50" charset="-128"/>
              </a:rPr>
              <a:t>℃にする）</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冬の暖房設定温度を </a:t>
            </a:r>
            <a:r>
              <a:rPr kumimoji="1" lang="en-US" altLang="ja-JP" sz="1050" b="1" dirty="0">
                <a:solidFill>
                  <a:srgbClr val="FD8603"/>
                </a:solidFill>
                <a:latin typeface="Meiryo UI" panose="020B0604030504040204" pitchFamily="50" charset="-128"/>
                <a:ea typeface="Meiryo UI" panose="020B0604030504040204" pitchFamily="50" charset="-128"/>
              </a:rPr>
              <a:t>1℃</a:t>
            </a:r>
            <a:r>
              <a:rPr kumimoji="1" lang="ja-JP" altLang="en-US" sz="1050" b="1" dirty="0">
                <a:solidFill>
                  <a:srgbClr val="FD8603"/>
                </a:solidFill>
                <a:latin typeface="Meiryo UI" panose="020B0604030504040204" pitchFamily="50" charset="-128"/>
                <a:ea typeface="Meiryo UI" panose="020B0604030504040204" pitchFamily="50" charset="-128"/>
              </a:rPr>
              <a:t>下げる</a:t>
            </a:r>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21</a:t>
            </a:r>
            <a:r>
              <a:rPr kumimoji="1" lang="ja-JP" altLang="en-US" sz="1050" dirty="0">
                <a:latin typeface="Meiryo UI" panose="020B0604030504040204" pitchFamily="50" charset="-128"/>
                <a:ea typeface="Meiryo UI" panose="020B0604030504040204" pitchFamily="50" charset="-128"/>
              </a:rPr>
              <a:t>℃から</a:t>
            </a:r>
            <a:r>
              <a:rPr kumimoji="1" lang="en-US" altLang="ja-JP" sz="1050" dirty="0">
                <a:latin typeface="Meiryo UI" panose="020B0604030504040204" pitchFamily="50" charset="-128"/>
                <a:ea typeface="Meiryo UI" panose="020B0604030504040204" pitchFamily="50" charset="-128"/>
              </a:rPr>
              <a:t>20</a:t>
            </a:r>
            <a:r>
              <a:rPr kumimoji="1" lang="ja-JP" altLang="en-US" sz="1050" dirty="0">
                <a:latin typeface="Meiryo UI" panose="020B0604030504040204" pitchFamily="50" charset="-128"/>
                <a:ea typeface="Meiryo UI" panose="020B0604030504040204" pitchFamily="50" charset="-128"/>
              </a:rPr>
              <a:t>℃にする）</a:t>
            </a:r>
            <a:endParaRPr kumimoji="1" lang="en-US" altLang="ja-JP" sz="1050" dirty="0">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1401310" y="7725780"/>
            <a:ext cx="905961"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れい ぼう せっ てい　</a:t>
            </a:r>
          </a:p>
        </p:txBody>
      </p:sp>
      <p:sp>
        <p:nvSpPr>
          <p:cNvPr id="32" name="テキスト ボックス 31">
            <a:extLst>
              <a:ext uri="{FF2B5EF4-FFF2-40B4-BE49-F238E27FC236}">
                <a16:creationId xmlns:a16="http://schemas.microsoft.com/office/drawing/2014/main" id="{81078EDF-B316-4B48-B0D6-4A3775112A15}"/>
              </a:ext>
            </a:extLst>
          </p:cNvPr>
          <p:cNvSpPr txBox="1"/>
          <p:nvPr/>
        </p:nvSpPr>
        <p:spPr>
          <a:xfrm>
            <a:off x="5845892" y="7812198"/>
            <a:ext cx="787395" cy="526811"/>
          </a:xfrm>
          <a:prstGeom prst="rect">
            <a:avLst/>
          </a:prstGeom>
          <a:noFill/>
        </p:spPr>
        <p:txBody>
          <a:bodyPr wrap="none" rtlCol="0" anchor="ctr" anchorCtr="0">
            <a:spAutoFit/>
          </a:bodyPr>
          <a:lstStyle/>
          <a:p>
            <a:pPr>
              <a:lnSpc>
                <a:spcPts val="1800"/>
              </a:lnSpc>
            </a:pPr>
            <a:r>
              <a:rPr kumimoji="1" lang="ja-JP" altLang="en-US" sz="1200" dirty="0">
                <a:solidFill>
                  <a:srgbClr val="0070C0"/>
                </a:solidFill>
                <a:latin typeface="Meiryo UI" panose="020B0604030504040204" pitchFamily="50" charset="-128"/>
                <a:ea typeface="Meiryo UI" panose="020B0604030504040204" pitchFamily="50" charset="-128"/>
              </a:rPr>
              <a:t>夏　</a:t>
            </a:r>
            <a:r>
              <a:rPr kumimoji="1" lang="en-US" altLang="ja-JP" sz="1200" dirty="0">
                <a:solidFill>
                  <a:srgbClr val="0070C0"/>
                </a:solidFill>
                <a:latin typeface="Meiryo UI" panose="020B0604030504040204" pitchFamily="50" charset="-128"/>
                <a:ea typeface="Meiryo UI" panose="020B0604030504040204" pitchFamily="50" charset="-128"/>
              </a:rPr>
              <a:t>28</a:t>
            </a:r>
            <a:r>
              <a:rPr kumimoji="1" lang="ja-JP" altLang="en-US" sz="1200" dirty="0">
                <a:solidFill>
                  <a:srgbClr val="0070C0"/>
                </a:solidFill>
                <a:latin typeface="Meiryo UI" panose="020B0604030504040204" pitchFamily="50" charset="-128"/>
                <a:ea typeface="Meiryo UI" panose="020B0604030504040204" pitchFamily="50" charset="-128"/>
              </a:rPr>
              <a:t>℃</a:t>
            </a:r>
            <a:endParaRPr kumimoji="1" lang="en-US" altLang="ja-JP" sz="1200" dirty="0">
              <a:solidFill>
                <a:srgbClr val="0070C0"/>
              </a:solidFill>
              <a:latin typeface="Meiryo UI" panose="020B0604030504040204" pitchFamily="50" charset="-128"/>
              <a:ea typeface="Meiryo UI" panose="020B0604030504040204" pitchFamily="50" charset="-128"/>
            </a:endParaRPr>
          </a:p>
          <a:p>
            <a:pPr>
              <a:lnSpc>
                <a:spcPts val="1800"/>
              </a:lnSpc>
            </a:pPr>
            <a:r>
              <a:rPr kumimoji="1" lang="ja-JP" altLang="en-US" sz="1200" dirty="0">
                <a:solidFill>
                  <a:srgbClr val="FD8603"/>
                </a:solidFill>
                <a:latin typeface="Meiryo UI" panose="020B0604030504040204" pitchFamily="50" charset="-128"/>
                <a:ea typeface="Meiryo UI" panose="020B0604030504040204" pitchFamily="50" charset="-128"/>
              </a:rPr>
              <a:t>冬　</a:t>
            </a:r>
            <a:r>
              <a:rPr kumimoji="1" lang="en-US" altLang="ja-JP" sz="1200" dirty="0">
                <a:solidFill>
                  <a:srgbClr val="FD8603"/>
                </a:solidFill>
                <a:latin typeface="Meiryo UI" panose="020B0604030504040204" pitchFamily="50" charset="-128"/>
                <a:ea typeface="Meiryo UI" panose="020B0604030504040204" pitchFamily="50" charset="-128"/>
              </a:rPr>
              <a:t>20</a:t>
            </a:r>
            <a:r>
              <a:rPr kumimoji="1" lang="ja-JP" altLang="en-US" sz="1200" dirty="0">
                <a:solidFill>
                  <a:srgbClr val="FD8603"/>
                </a:solidFill>
                <a:latin typeface="Meiryo UI" panose="020B0604030504040204" pitchFamily="50" charset="-128"/>
                <a:ea typeface="Meiryo UI" panose="020B0604030504040204" pitchFamily="50" charset="-128"/>
              </a:rPr>
              <a:t>℃</a:t>
            </a:r>
          </a:p>
        </p:txBody>
      </p:sp>
      <p:pic>
        <p:nvPicPr>
          <p:cNvPr id="84" name="図 83" descr="エアコンの温度を調整している男性のイラスト（節電）">
            <a:extLst>
              <a:ext uri="{FF2B5EF4-FFF2-40B4-BE49-F238E27FC236}">
                <a16:creationId xmlns:a16="http://schemas.microsoft.com/office/drawing/2014/main" id="{AC0E5E1E-5F90-4B81-B238-5DC4060A6676}"/>
              </a:ext>
            </a:extLst>
          </p:cNvPr>
          <p:cNvPicPr/>
          <p:nvPr/>
        </p:nvPicPr>
        <p:blipFill>
          <a:blip r:embed="rId11">
            <a:extLst>
              <a:ext uri="{28A0092B-C50C-407E-A947-70E740481C1C}">
                <a14:useLocalDpi xmlns:a14="http://schemas.microsoft.com/office/drawing/2010/main"/>
              </a:ext>
            </a:extLst>
          </a:blip>
          <a:srcRect/>
          <a:stretch>
            <a:fillRect/>
          </a:stretch>
        </p:blipFill>
        <p:spPr bwMode="auto">
          <a:xfrm>
            <a:off x="4489827" y="7507632"/>
            <a:ext cx="922434" cy="935328"/>
          </a:xfrm>
          <a:prstGeom prst="rect">
            <a:avLst/>
          </a:prstGeom>
          <a:noFill/>
          <a:ln>
            <a:noFill/>
          </a:ln>
        </p:spPr>
      </p:pic>
      <p:sp>
        <p:nvSpPr>
          <p:cNvPr id="87" name="テキスト ボックス 86">
            <a:extLst>
              <a:ext uri="{FF2B5EF4-FFF2-40B4-BE49-F238E27FC236}">
                <a16:creationId xmlns:a16="http://schemas.microsoft.com/office/drawing/2014/main" id="{ADC9A033-1A29-4396-ACFB-EE495C52DA40}"/>
              </a:ext>
            </a:extLst>
          </p:cNvPr>
          <p:cNvSpPr txBox="1"/>
          <p:nvPr/>
        </p:nvSpPr>
        <p:spPr>
          <a:xfrm>
            <a:off x="1135253" y="8182371"/>
            <a:ext cx="1955985" cy="251159"/>
          </a:xfrm>
          <a:prstGeom prst="rect">
            <a:avLst/>
          </a:prstGeom>
          <a:noFill/>
        </p:spPr>
        <p:txBody>
          <a:bodyPr wrap="none" rtlCol="0">
            <a:spAutoFit/>
          </a:bodyPr>
          <a:lstStyle/>
          <a:p>
            <a:pPr>
              <a:lnSpc>
                <a:spcPct val="150000"/>
              </a:lnSpc>
            </a:pPr>
            <a:r>
              <a:rPr kumimoji="1" lang="ja-JP" altLang="en-US" sz="600" dirty="0">
                <a:latin typeface="Meiryo UI" panose="020B0604030504040204" pitchFamily="50" charset="-128"/>
                <a:ea typeface="Meiryo UI" panose="020B0604030504040204" pitchFamily="50" charset="-128"/>
              </a:rPr>
              <a:t>（エアコン</a:t>
            </a:r>
            <a:r>
              <a:rPr kumimoji="1" lang="en-US" altLang="ja-JP" sz="600" dirty="0">
                <a:latin typeface="Meiryo UI" panose="020B0604030504040204" pitchFamily="50" charset="-128"/>
                <a:ea typeface="Meiryo UI" panose="020B0604030504040204" pitchFamily="50" charset="-128"/>
              </a:rPr>
              <a:t>2.2kW</a:t>
            </a:r>
            <a:r>
              <a:rPr kumimoji="1" lang="ja-JP" altLang="en-US" sz="600" dirty="0">
                <a:latin typeface="Meiryo UI" panose="020B0604030504040204" pitchFamily="50" charset="-128"/>
                <a:ea typeface="Meiryo UI" panose="020B0604030504040204" pitchFamily="50" charset="-128"/>
              </a:rPr>
              <a:t> ・ 使用時間を</a:t>
            </a:r>
            <a:r>
              <a:rPr kumimoji="1" lang="en-US" altLang="ja-JP" sz="600" dirty="0">
                <a:latin typeface="Meiryo UI" panose="020B0604030504040204" pitchFamily="50" charset="-128"/>
                <a:ea typeface="Meiryo UI" panose="020B0604030504040204" pitchFamily="50" charset="-128"/>
              </a:rPr>
              <a:t>9</a:t>
            </a:r>
            <a:r>
              <a:rPr kumimoji="1" lang="ja-JP" altLang="en-US" sz="600" dirty="0">
                <a:latin typeface="Meiryo UI" panose="020B0604030504040204" pitchFamily="50" charset="-128"/>
                <a:ea typeface="Meiryo UI" panose="020B0604030504040204" pitchFamily="50" charset="-128"/>
              </a:rPr>
              <a:t>時間</a:t>
            </a: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日とした場合）</a:t>
            </a:r>
            <a:r>
              <a:rPr kumimoji="1" lang="ja-JP" altLang="en-US" sz="800" dirty="0">
                <a:latin typeface="Meiryo UI" panose="020B0604030504040204" pitchFamily="50" charset="-128"/>
                <a:ea typeface="Meiryo UI" panose="020B0604030504040204" pitchFamily="50" charset="-128"/>
              </a:rPr>
              <a:t>　</a:t>
            </a:r>
          </a:p>
        </p:txBody>
      </p:sp>
      <p:grpSp>
        <p:nvGrpSpPr>
          <p:cNvPr id="40" name="グループ化 39">
            <a:extLst>
              <a:ext uri="{FF2B5EF4-FFF2-40B4-BE49-F238E27FC236}">
                <a16:creationId xmlns:a16="http://schemas.microsoft.com/office/drawing/2014/main" id="{60D14376-80D5-4178-B7E2-77AAF4208CD3}"/>
              </a:ext>
            </a:extLst>
          </p:cNvPr>
          <p:cNvGrpSpPr/>
          <p:nvPr/>
        </p:nvGrpSpPr>
        <p:grpSpPr>
          <a:xfrm>
            <a:off x="5807716" y="7582196"/>
            <a:ext cx="885179" cy="246221"/>
            <a:chOff x="5807716" y="7461559"/>
            <a:chExt cx="885179" cy="246221"/>
          </a:xfrm>
        </p:grpSpPr>
        <p:sp>
          <p:nvSpPr>
            <p:cNvPr id="38" name="四角形: 角を丸くする 37">
              <a:extLst>
                <a:ext uri="{FF2B5EF4-FFF2-40B4-BE49-F238E27FC236}">
                  <a16:creationId xmlns:a16="http://schemas.microsoft.com/office/drawing/2014/main" id="{D5F79F9F-FFE4-4230-AE17-216F27B9065C}"/>
                </a:ext>
              </a:extLst>
            </p:cNvPr>
            <p:cNvSpPr/>
            <p:nvPr/>
          </p:nvSpPr>
          <p:spPr>
            <a:xfrm>
              <a:off x="5829862" y="7465529"/>
              <a:ext cx="803425" cy="237679"/>
            </a:xfrm>
            <a:prstGeom prst="roundRect">
              <a:avLst>
                <a:gd name="adj" fmla="val 50000"/>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a:extLst>
                <a:ext uri="{FF2B5EF4-FFF2-40B4-BE49-F238E27FC236}">
                  <a16:creationId xmlns:a16="http://schemas.microsoft.com/office/drawing/2014/main" id="{3C4E47EB-0F69-4D54-9DFD-41F2C982B8C6}"/>
                </a:ext>
              </a:extLst>
            </p:cNvPr>
            <p:cNvSpPr txBox="1"/>
            <p:nvPr/>
          </p:nvSpPr>
          <p:spPr>
            <a:xfrm>
              <a:off x="5807716" y="7461559"/>
              <a:ext cx="885179" cy="246221"/>
            </a:xfrm>
            <a:prstGeom prst="rect">
              <a:avLst/>
            </a:prstGeom>
            <a:noFill/>
          </p:spPr>
          <p:txBody>
            <a:bodyPr wrap="none" rtlCol="0" anchor="ctr" anchorCtr="0">
              <a:spAutoFit/>
            </a:bodyPr>
            <a:lstStyle/>
            <a:p>
              <a:r>
                <a:rPr kumimoji="1" lang="ja-JP" altLang="en-US" sz="1000" dirty="0">
                  <a:solidFill>
                    <a:schemeClr val="bg1"/>
                  </a:solidFill>
                  <a:latin typeface="Meiryo UI" panose="020B0604030504040204" pitchFamily="50" charset="-128"/>
                  <a:ea typeface="Meiryo UI" panose="020B0604030504040204" pitchFamily="50" charset="-128"/>
                </a:rPr>
                <a:t>室温のめやす</a:t>
              </a:r>
            </a:p>
          </p:txBody>
        </p:sp>
      </p:grpSp>
      <p:sp>
        <p:nvSpPr>
          <p:cNvPr id="104" name="テキスト ボックス 103">
            <a:extLst>
              <a:ext uri="{FF2B5EF4-FFF2-40B4-BE49-F238E27FC236}">
                <a16:creationId xmlns:a16="http://schemas.microsoft.com/office/drawing/2014/main" id="{132266DD-FB31-404E-AC7F-513566898F08}"/>
              </a:ext>
            </a:extLst>
          </p:cNvPr>
          <p:cNvSpPr txBox="1"/>
          <p:nvPr/>
        </p:nvSpPr>
        <p:spPr>
          <a:xfrm>
            <a:off x="1395465" y="7967767"/>
            <a:ext cx="905961"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だん ぼう せっ てい　</a:t>
            </a:r>
          </a:p>
        </p:txBody>
      </p:sp>
      <p:sp>
        <p:nvSpPr>
          <p:cNvPr id="29" name="二等辺三角形 28">
            <a:extLst>
              <a:ext uri="{FF2B5EF4-FFF2-40B4-BE49-F238E27FC236}">
                <a16:creationId xmlns:a16="http://schemas.microsoft.com/office/drawing/2014/main" id="{33A366E6-27F0-43E3-8B0B-4E3FB608D7DE}"/>
              </a:ext>
            </a:extLst>
          </p:cNvPr>
          <p:cNvSpPr/>
          <p:nvPr/>
        </p:nvSpPr>
        <p:spPr>
          <a:xfrm rot="5702503">
            <a:off x="3260433" y="2890375"/>
            <a:ext cx="157393" cy="350415"/>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36471" y="3333802"/>
            <a:ext cx="715260" cy="246221"/>
          </a:xfrm>
          <a:prstGeom prst="rect">
            <a:avLst/>
          </a:prstGeom>
          <a:noFill/>
        </p:spPr>
        <p:txBody>
          <a:bodyPr wrap="none" rtlCol="0" anchor="ctr" anchorCtr="0">
            <a:spAutoFit/>
          </a:bodyPr>
          <a:lstStyle/>
          <a:p>
            <a:r>
              <a:rPr kumimoji="1" lang="ja-JP" altLang="en-US" sz="1000" dirty="0">
                <a:solidFill>
                  <a:schemeClr val="accent5">
                    <a:lumMod val="75000"/>
                  </a:schemeClr>
                </a:solidFill>
                <a:latin typeface="Meiryo UI" panose="020B0604030504040204" pitchFamily="50" charset="-128"/>
                <a:ea typeface="Meiryo UI" panose="020B0604030504040204" pitchFamily="50" charset="-128"/>
              </a:rPr>
              <a:t>例えば・・・</a:t>
            </a:r>
          </a:p>
        </p:txBody>
      </p:sp>
      <p:sp>
        <p:nvSpPr>
          <p:cNvPr id="114" name="角丸四角形 25">
            <a:extLst>
              <a:ext uri="{FF2B5EF4-FFF2-40B4-BE49-F238E27FC236}">
                <a16:creationId xmlns:a16="http://schemas.microsoft.com/office/drawing/2014/main" id="{9F35416A-DFA7-4F29-8C03-7C184DC1AE22}"/>
              </a:ext>
            </a:extLst>
          </p:cNvPr>
          <p:cNvSpPr/>
          <p:nvPr/>
        </p:nvSpPr>
        <p:spPr>
          <a:xfrm>
            <a:off x="5155650" y="8558391"/>
            <a:ext cx="1817749" cy="1155110"/>
          </a:xfrm>
          <a:prstGeom prst="roundRect">
            <a:avLst>
              <a:gd name="adj" fmla="val 14389"/>
            </a:avLst>
          </a:prstGeom>
          <a:solidFill>
            <a:srgbClr val="E9F0BA"/>
          </a:solid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113" name="角丸四角形 25">
            <a:extLst>
              <a:ext uri="{FF2B5EF4-FFF2-40B4-BE49-F238E27FC236}">
                <a16:creationId xmlns:a16="http://schemas.microsoft.com/office/drawing/2014/main" id="{F0AF87B0-DEB2-463D-9BFE-281A186712AA}"/>
              </a:ext>
            </a:extLst>
          </p:cNvPr>
          <p:cNvSpPr/>
          <p:nvPr/>
        </p:nvSpPr>
        <p:spPr>
          <a:xfrm>
            <a:off x="1325880" y="8548919"/>
            <a:ext cx="1575718" cy="1155111"/>
          </a:xfrm>
          <a:prstGeom prst="roundRect">
            <a:avLst>
              <a:gd name="adj" fmla="val 14389"/>
            </a:avLst>
          </a:prstGeom>
          <a:solidFill>
            <a:srgbClr val="E9F0BA"/>
          </a:solid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a:extLst>
              <a:ext uri="{FF2B5EF4-FFF2-40B4-BE49-F238E27FC236}">
                <a16:creationId xmlns:a16="http://schemas.microsoft.com/office/drawing/2014/main" id="{316DD239-D805-4539-96E8-3260D9F6D0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5539" y="9204140"/>
            <a:ext cx="449885" cy="417364"/>
          </a:xfrm>
          <a:prstGeom prst="rect">
            <a:avLst/>
          </a:prstGeom>
        </p:spPr>
      </p:pic>
      <p:pic>
        <p:nvPicPr>
          <p:cNvPr id="44" name="図 43">
            <a:extLst>
              <a:ext uri="{FF2B5EF4-FFF2-40B4-BE49-F238E27FC236}">
                <a16:creationId xmlns:a16="http://schemas.microsoft.com/office/drawing/2014/main" id="{EB8603E0-27C3-49E4-9AC5-6F221AF8E8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09939" y="9074917"/>
            <a:ext cx="789065" cy="564181"/>
          </a:xfrm>
          <a:prstGeom prst="rect">
            <a:avLst/>
          </a:prstGeom>
        </p:spPr>
      </p:pic>
      <p:sp>
        <p:nvSpPr>
          <p:cNvPr id="51" name="テキスト ボックス 50">
            <a:extLst>
              <a:ext uri="{FF2B5EF4-FFF2-40B4-BE49-F238E27FC236}">
                <a16:creationId xmlns:a16="http://schemas.microsoft.com/office/drawing/2014/main" id="{948AAF39-3EBF-47BA-9FA8-64065FF62F1A}"/>
              </a:ext>
            </a:extLst>
          </p:cNvPr>
          <p:cNvSpPr txBox="1"/>
          <p:nvPr/>
        </p:nvSpPr>
        <p:spPr>
          <a:xfrm>
            <a:off x="1408426" y="8554955"/>
            <a:ext cx="1375698" cy="543226"/>
          </a:xfrm>
          <a:prstGeom prst="rect">
            <a:avLst/>
          </a:prstGeom>
          <a:noFill/>
        </p:spPr>
        <p:txBody>
          <a:bodyPr wrap="none" rtlCol="0" anchor="ctr" anchorCtr="0">
            <a:spAutoFit/>
          </a:bodyPr>
          <a:lstStyle/>
          <a:p>
            <a:pPr algn="ctr">
              <a:lnSpc>
                <a:spcPct val="150000"/>
              </a:lnSpc>
            </a:pPr>
            <a:r>
              <a:rPr kumimoji="1" lang="ja-JP" altLang="en-US" sz="1050" dirty="0">
                <a:latin typeface="Meiryo UI" panose="020B0604030504040204" pitchFamily="50" charset="-128"/>
                <a:ea typeface="Meiryo UI" panose="020B0604030504040204" pitchFamily="50" charset="-128"/>
              </a:rPr>
              <a:t>消費電力</a:t>
            </a:r>
            <a:endParaRPr kumimoji="1" lang="en-US" altLang="ja-JP" sz="1050" dirty="0">
              <a:latin typeface="Meiryo UI" panose="020B0604030504040204" pitchFamily="50" charset="-128"/>
              <a:ea typeface="Meiryo UI" panose="020B0604030504040204" pitchFamily="50" charset="-128"/>
            </a:endParaRPr>
          </a:p>
          <a:p>
            <a:pPr algn="ctr">
              <a:lnSpc>
                <a:spcPct val="150000"/>
              </a:lnSpc>
            </a:pPr>
            <a:r>
              <a:rPr kumimoji="1" lang="ja-JP" altLang="en-US" sz="1050" dirty="0">
                <a:latin typeface="Meiryo UI" panose="020B0604030504040204" pitchFamily="50" charset="-128"/>
                <a:ea typeface="Meiryo UI" panose="020B0604030504040204" pitchFamily="50" charset="-128"/>
              </a:rPr>
              <a:t>約</a:t>
            </a:r>
            <a:r>
              <a:rPr kumimoji="1" lang="en-US" altLang="ja-JP" sz="1050" dirty="0">
                <a:latin typeface="Meiryo UI" panose="020B0604030504040204" pitchFamily="50" charset="-128"/>
                <a:ea typeface="Meiryo UI" panose="020B0604030504040204" pitchFamily="50" charset="-128"/>
              </a:rPr>
              <a:t>142</a:t>
            </a:r>
            <a:r>
              <a:rPr kumimoji="1" lang="ja-JP" altLang="en-US" sz="1050" dirty="0">
                <a:latin typeface="Meiryo UI" panose="020B0604030504040204" pitchFamily="50" charset="-128"/>
                <a:ea typeface="Meiryo UI" panose="020B0604030504040204" pitchFamily="50" charset="-128"/>
              </a:rPr>
              <a:t>億</a:t>
            </a:r>
            <a:r>
              <a:rPr kumimoji="1" lang="en-US" altLang="ja-JP" sz="1050" dirty="0">
                <a:latin typeface="Meiryo UI" panose="020B0604030504040204" pitchFamily="50" charset="-128"/>
                <a:ea typeface="Meiryo UI" panose="020B0604030504040204" pitchFamily="50" charset="-128"/>
              </a:rPr>
              <a:t>kWh</a:t>
            </a:r>
            <a:r>
              <a:rPr kumimoji="1" lang="ja-JP" altLang="en-US" sz="1050" dirty="0">
                <a:latin typeface="Meiryo UI" panose="020B0604030504040204" pitchFamily="50" charset="-128"/>
                <a:ea typeface="Meiryo UI" panose="020B0604030504040204" pitchFamily="50" charset="-128"/>
              </a:rPr>
              <a:t>の削減</a:t>
            </a:r>
          </a:p>
        </p:txBody>
      </p:sp>
      <p:sp>
        <p:nvSpPr>
          <p:cNvPr id="107" name="テキスト ボックス 106">
            <a:extLst>
              <a:ext uri="{FF2B5EF4-FFF2-40B4-BE49-F238E27FC236}">
                <a16:creationId xmlns:a16="http://schemas.microsoft.com/office/drawing/2014/main" id="{4744EA55-B19E-48DA-A059-624CCDC5CCE4}"/>
              </a:ext>
            </a:extLst>
          </p:cNvPr>
          <p:cNvSpPr txBox="1"/>
          <p:nvPr/>
        </p:nvSpPr>
        <p:spPr>
          <a:xfrm>
            <a:off x="5199469" y="8562587"/>
            <a:ext cx="1745376" cy="543226"/>
          </a:xfrm>
          <a:prstGeom prst="rect">
            <a:avLst/>
          </a:prstGeom>
          <a:noFill/>
        </p:spPr>
        <p:txBody>
          <a:bodyPr wrap="square" rtlCol="0" anchor="ctr" anchorCtr="0">
            <a:spAutoFit/>
          </a:bodyPr>
          <a:lstStyle/>
          <a:p>
            <a:pPr>
              <a:lnSpc>
                <a:spcPct val="150000"/>
              </a:lnSpc>
            </a:pPr>
            <a:r>
              <a:rPr kumimoji="1" lang="ja-JP" altLang="en-US" sz="1050" dirty="0">
                <a:latin typeface="Meiryo UI" panose="020B0604030504040204" pitchFamily="50" charset="-128"/>
                <a:ea typeface="Meiryo UI" panose="020B0604030504040204" pitchFamily="50" charset="-128"/>
              </a:rPr>
              <a:t>二酸化炭素の削減量は</a:t>
            </a:r>
            <a:r>
              <a:rPr kumimoji="1" lang="en-US" altLang="ja-JP" sz="1050" dirty="0">
                <a:latin typeface="Meiryo UI" panose="020B0604030504040204" pitchFamily="50" charset="-128"/>
                <a:ea typeface="Meiryo UI" panose="020B0604030504040204" pitchFamily="50" charset="-128"/>
              </a:rPr>
              <a:t/>
            </a:r>
            <a:br>
              <a:rPr kumimoji="1" lang="en-US" altLang="ja-JP" sz="1050" dirty="0">
                <a:latin typeface="Meiryo UI" panose="020B0604030504040204" pitchFamily="50" charset="-128"/>
                <a:ea typeface="Meiryo UI" panose="020B0604030504040204" pitchFamily="50" charset="-128"/>
              </a:rPr>
            </a:br>
            <a:r>
              <a:rPr kumimoji="1" lang="ja-JP" altLang="en-US" sz="1050" dirty="0">
                <a:latin typeface="Meiryo UI" panose="020B0604030504040204" pitchFamily="50" charset="-128"/>
                <a:ea typeface="Meiryo UI" panose="020B0604030504040204" pitchFamily="50" charset="-128"/>
              </a:rPr>
              <a:t>約</a:t>
            </a:r>
            <a:r>
              <a:rPr kumimoji="1" lang="en-US" altLang="ja-JP" sz="1050" dirty="0">
                <a:latin typeface="Meiryo UI" panose="020B0604030504040204" pitchFamily="50" charset="-128"/>
                <a:ea typeface="Meiryo UI" panose="020B0604030504040204" pitchFamily="50" charset="-128"/>
              </a:rPr>
              <a:t>695</a:t>
            </a:r>
            <a:r>
              <a:rPr kumimoji="1" lang="ja-JP" altLang="en-US" sz="1050" dirty="0">
                <a:latin typeface="Meiryo UI" panose="020B0604030504040204" pitchFamily="50" charset="-128"/>
                <a:ea typeface="Meiryo UI" panose="020B0604030504040204" pitchFamily="50" charset="-128"/>
              </a:rPr>
              <a:t>万トン</a:t>
            </a:r>
          </a:p>
        </p:txBody>
      </p:sp>
      <p:sp>
        <p:nvSpPr>
          <p:cNvPr id="111" name="テキスト ボックス 110">
            <a:extLst>
              <a:ext uri="{FF2B5EF4-FFF2-40B4-BE49-F238E27FC236}">
                <a16:creationId xmlns:a16="http://schemas.microsoft.com/office/drawing/2014/main" id="{EE093709-791F-4DE8-9E3A-AF40CA21A184}"/>
              </a:ext>
            </a:extLst>
          </p:cNvPr>
          <p:cNvSpPr txBox="1"/>
          <p:nvPr/>
        </p:nvSpPr>
        <p:spPr>
          <a:xfrm>
            <a:off x="5877548" y="9375532"/>
            <a:ext cx="806631" cy="300852"/>
          </a:xfrm>
          <a:prstGeom prst="rect">
            <a:avLst/>
          </a:prstGeom>
          <a:noFill/>
        </p:spPr>
        <p:txBody>
          <a:bodyPr wrap="none" rtlCol="0" anchor="ctr" anchorCtr="0">
            <a:spAutoFit/>
          </a:bodyPr>
          <a:lstStyle/>
          <a:p>
            <a:pPr algn="ctr">
              <a:lnSpc>
                <a:spcPct val="150000"/>
              </a:lnSpc>
            </a:pPr>
            <a:r>
              <a:rPr kumimoji="1" lang="ja-JP" altLang="en-US" sz="1050" dirty="0">
                <a:latin typeface="Meiryo UI" panose="020B0604030504040204" pitchFamily="50" charset="-128"/>
                <a:ea typeface="Meiryo UI" panose="020B0604030504040204" pitchFamily="50" charset="-128"/>
              </a:rPr>
              <a:t>約</a:t>
            </a:r>
            <a:r>
              <a:rPr kumimoji="1" lang="en-US" altLang="ja-JP" sz="1050" dirty="0">
                <a:latin typeface="Meiryo UI" panose="020B0604030504040204" pitchFamily="50" charset="-128"/>
                <a:ea typeface="Meiryo UI" panose="020B0604030504040204" pitchFamily="50" charset="-128"/>
              </a:rPr>
              <a:t>5</a:t>
            </a:r>
            <a:r>
              <a:rPr kumimoji="1" lang="ja-JP" altLang="en-US" sz="1050" dirty="0">
                <a:latin typeface="Meiryo UI" panose="020B0604030504040204" pitchFamily="50" charset="-128"/>
                <a:ea typeface="Meiryo UI" panose="020B0604030504040204" pitchFamily="50" charset="-128"/>
              </a:rPr>
              <a:t>億本分</a:t>
            </a:r>
          </a:p>
        </p:txBody>
      </p:sp>
      <p:sp>
        <p:nvSpPr>
          <p:cNvPr id="112" name="テキスト ボックス 111">
            <a:extLst>
              <a:ext uri="{FF2B5EF4-FFF2-40B4-BE49-F238E27FC236}">
                <a16:creationId xmlns:a16="http://schemas.microsoft.com/office/drawing/2014/main" id="{3B31BA48-0504-4FB6-878C-E4B0B922D9D8}"/>
              </a:ext>
            </a:extLst>
          </p:cNvPr>
          <p:cNvSpPr txBox="1"/>
          <p:nvPr/>
        </p:nvSpPr>
        <p:spPr>
          <a:xfrm>
            <a:off x="5871137" y="9079595"/>
            <a:ext cx="1079142" cy="415498"/>
          </a:xfrm>
          <a:prstGeom prst="rect">
            <a:avLst/>
          </a:prstGeom>
          <a:noFill/>
        </p:spPr>
        <p:txBody>
          <a:bodyPr wrap="none" rtlCol="0" anchor="ctr" anchorCtr="0">
            <a:spAutoFit/>
          </a:bodyPr>
          <a:lstStyle/>
          <a:p>
            <a:r>
              <a:rPr kumimoji="1" lang="ja-JP" altLang="en-US" sz="1050" dirty="0">
                <a:latin typeface="Meiryo UI" panose="020B0604030504040204" pitchFamily="50" charset="-128"/>
                <a:ea typeface="Meiryo UI" panose="020B0604030504040204" pitchFamily="50" charset="-128"/>
              </a:rPr>
              <a:t>杉の木の吸収量</a:t>
            </a:r>
            <a:r>
              <a:rPr kumimoji="1" lang="en-US" altLang="ja-JP" sz="1050" dirty="0">
                <a:latin typeface="Meiryo UI" panose="020B0604030504040204" pitchFamily="50" charset="-128"/>
                <a:ea typeface="Meiryo UI" panose="020B0604030504040204" pitchFamily="50" charset="-128"/>
              </a:rPr>
              <a:t/>
            </a:r>
            <a:br>
              <a:rPr kumimoji="1" lang="en-US" altLang="ja-JP" sz="1050" dirty="0">
                <a:latin typeface="Meiryo UI" panose="020B0604030504040204" pitchFamily="50" charset="-128"/>
                <a:ea typeface="Meiryo UI" panose="020B0604030504040204" pitchFamily="50" charset="-128"/>
              </a:rPr>
            </a:br>
            <a:r>
              <a:rPr kumimoji="1" lang="ja-JP" altLang="en-US" sz="1050" dirty="0">
                <a:latin typeface="Meiryo UI" panose="020B0604030504040204" pitchFamily="50" charset="-128"/>
                <a:ea typeface="Meiryo UI" panose="020B0604030504040204" pitchFamily="50" charset="-128"/>
              </a:rPr>
              <a:t>にすると</a:t>
            </a:r>
          </a:p>
        </p:txBody>
      </p:sp>
      <p:pic>
        <p:nvPicPr>
          <p:cNvPr id="108" name="図 107">
            <a:extLst>
              <a:ext uri="{FF2B5EF4-FFF2-40B4-BE49-F238E27FC236}">
                <a16:creationId xmlns:a16="http://schemas.microsoft.com/office/drawing/2014/main" id="{49668256-EA3D-43D9-ACDF-262EBC5D580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97381" y="9105813"/>
            <a:ext cx="577257" cy="577257"/>
          </a:xfrm>
          <a:prstGeom prst="rect">
            <a:avLst/>
          </a:prstGeom>
        </p:spPr>
      </p:pic>
      <p:sp>
        <p:nvSpPr>
          <p:cNvPr id="128" name="角丸四角形 25">
            <a:extLst>
              <a:ext uri="{FF2B5EF4-FFF2-40B4-BE49-F238E27FC236}">
                <a16:creationId xmlns:a16="http://schemas.microsoft.com/office/drawing/2014/main" id="{A0E56B88-B0A9-4A5E-A293-82C08C2FE11E}"/>
              </a:ext>
            </a:extLst>
          </p:cNvPr>
          <p:cNvSpPr/>
          <p:nvPr/>
        </p:nvSpPr>
        <p:spPr>
          <a:xfrm>
            <a:off x="2961343" y="8548919"/>
            <a:ext cx="2130139" cy="1164581"/>
          </a:xfrm>
          <a:prstGeom prst="roundRect">
            <a:avLst>
              <a:gd name="adj" fmla="val 14389"/>
            </a:avLst>
          </a:prstGeom>
          <a:solidFill>
            <a:srgbClr val="E9F0BA"/>
          </a:solid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テキスト ボックス 130">
            <a:extLst>
              <a:ext uri="{FF2B5EF4-FFF2-40B4-BE49-F238E27FC236}">
                <a16:creationId xmlns:a16="http://schemas.microsoft.com/office/drawing/2014/main" id="{BB39FDB7-3FEC-45FD-8BC6-46A33C26BB3D}"/>
              </a:ext>
            </a:extLst>
          </p:cNvPr>
          <p:cNvSpPr txBox="1"/>
          <p:nvPr/>
        </p:nvSpPr>
        <p:spPr>
          <a:xfrm>
            <a:off x="2973542" y="8554955"/>
            <a:ext cx="2284316" cy="543226"/>
          </a:xfrm>
          <a:prstGeom prst="rect">
            <a:avLst/>
          </a:prstGeom>
          <a:noFill/>
        </p:spPr>
        <p:txBody>
          <a:bodyPr wrap="square" rtlCol="0" anchor="ctr" anchorCtr="0">
            <a:spAutoFit/>
          </a:bodyPr>
          <a:lstStyle/>
          <a:p>
            <a:pPr>
              <a:lnSpc>
                <a:spcPct val="150000"/>
              </a:lnSpc>
            </a:pPr>
            <a:r>
              <a:rPr kumimoji="1" lang="ja-JP" altLang="en-US" sz="1050" dirty="0">
                <a:latin typeface="Meiryo UI" panose="020B0604030504040204" pitchFamily="50" charset="-128"/>
                <a:ea typeface="Meiryo UI" panose="020B0604030504040204" pitchFamily="50" charset="-128"/>
              </a:rPr>
              <a:t>原油換算でドラム缶（</a:t>
            </a:r>
            <a:r>
              <a:rPr kumimoji="1" lang="en-US" altLang="ja-JP" sz="1050" dirty="0">
                <a:latin typeface="Meiryo UI" panose="020B0604030504040204" pitchFamily="50" charset="-128"/>
                <a:ea typeface="Meiryo UI" panose="020B0604030504040204" pitchFamily="50" charset="-128"/>
              </a:rPr>
              <a:t>200L</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nSpc>
                <a:spcPct val="150000"/>
              </a:lnSpc>
            </a:pPr>
            <a:r>
              <a:rPr kumimoji="1" lang="ja-JP" altLang="en-US" sz="1050" dirty="0">
                <a:latin typeface="Meiryo UI" panose="020B0604030504040204" pitchFamily="50" charset="-128"/>
                <a:ea typeface="Meiryo UI" panose="020B0604030504040204" pitchFamily="50" charset="-128"/>
              </a:rPr>
              <a:t>約</a:t>
            </a:r>
            <a:r>
              <a:rPr kumimoji="1" lang="en-US" altLang="ja-JP" sz="1050" dirty="0">
                <a:latin typeface="Meiryo UI" panose="020B0604030504040204" pitchFamily="50" charset="-128"/>
                <a:ea typeface="Meiryo UI" panose="020B0604030504040204" pitchFamily="50" charset="-128"/>
              </a:rPr>
              <a:t>1,800</a:t>
            </a:r>
            <a:r>
              <a:rPr kumimoji="1" lang="ja-JP" altLang="en-US" sz="1050" dirty="0">
                <a:latin typeface="Meiryo UI" panose="020B0604030504040204" pitchFamily="50" charset="-128"/>
                <a:ea typeface="Meiryo UI" panose="020B0604030504040204" pitchFamily="50" charset="-128"/>
              </a:rPr>
              <a:t>万本分 </a:t>
            </a:r>
          </a:p>
        </p:txBody>
      </p:sp>
      <p:pic>
        <p:nvPicPr>
          <p:cNvPr id="2051" name="図 2050"/>
          <p:cNvPicPr>
            <a:picLocks noChangeAspect="1"/>
          </p:cNvPicPr>
          <p:nvPr/>
        </p:nvPicPr>
        <p:blipFill rotWithShape="1">
          <a:blip r:embed="rId15">
            <a:extLst>
              <a:ext uri="{28A0092B-C50C-407E-A947-70E740481C1C}">
                <a14:useLocalDpi xmlns:a14="http://schemas.microsoft.com/office/drawing/2010/main" val="0"/>
              </a:ext>
            </a:extLst>
          </a:blip>
          <a:srcRect l="55288" t="2795" r="11191" b="55324"/>
          <a:stretch/>
        </p:blipFill>
        <p:spPr>
          <a:xfrm>
            <a:off x="3006403" y="9030731"/>
            <a:ext cx="1689663" cy="623818"/>
          </a:xfrm>
          <a:prstGeom prst="rect">
            <a:avLst/>
          </a:prstGeom>
        </p:spPr>
      </p:pic>
      <p:sp>
        <p:nvSpPr>
          <p:cNvPr id="134" name="テキスト ボックス 133">
            <a:extLst>
              <a:ext uri="{FF2B5EF4-FFF2-40B4-BE49-F238E27FC236}">
                <a16:creationId xmlns:a16="http://schemas.microsoft.com/office/drawing/2014/main" id="{88FD02CF-6789-45E9-819F-A45B6A26120F}"/>
              </a:ext>
            </a:extLst>
          </p:cNvPr>
          <p:cNvSpPr txBox="1"/>
          <p:nvPr/>
        </p:nvSpPr>
        <p:spPr>
          <a:xfrm>
            <a:off x="5238205" y="8544771"/>
            <a:ext cx="1242533"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に　 さん　か　 たん　 そ　　　　さく  げん</a:t>
            </a:r>
          </a:p>
        </p:txBody>
      </p:sp>
      <p:sp>
        <p:nvSpPr>
          <p:cNvPr id="136" name="テキスト ボックス 135">
            <a:extLst>
              <a:ext uri="{FF2B5EF4-FFF2-40B4-BE49-F238E27FC236}">
                <a16:creationId xmlns:a16="http://schemas.microsoft.com/office/drawing/2014/main" id="{6C87A1B5-55FE-4D40-B432-12F60E0F2F91}"/>
              </a:ext>
            </a:extLst>
          </p:cNvPr>
          <p:cNvSpPr txBox="1"/>
          <p:nvPr/>
        </p:nvSpPr>
        <p:spPr>
          <a:xfrm>
            <a:off x="2345537" y="8786235"/>
            <a:ext cx="480837"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さく　げん</a:t>
            </a:r>
          </a:p>
        </p:txBody>
      </p:sp>
      <p:sp>
        <p:nvSpPr>
          <p:cNvPr id="137" name="テキスト ボックス 136">
            <a:extLst>
              <a:ext uri="{FF2B5EF4-FFF2-40B4-BE49-F238E27FC236}">
                <a16:creationId xmlns:a16="http://schemas.microsoft.com/office/drawing/2014/main" id="{919B1B61-8AAE-4973-B004-5322497EE78E}"/>
              </a:ext>
            </a:extLst>
          </p:cNvPr>
          <p:cNvSpPr txBox="1"/>
          <p:nvPr/>
        </p:nvSpPr>
        <p:spPr>
          <a:xfrm>
            <a:off x="3261213" y="8542007"/>
            <a:ext cx="905961"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かん さん</a:t>
            </a:r>
          </a:p>
        </p:txBody>
      </p:sp>
      <p:sp>
        <p:nvSpPr>
          <p:cNvPr id="10" name="テキスト ボックス 9">
            <a:extLst>
              <a:ext uri="{FF2B5EF4-FFF2-40B4-BE49-F238E27FC236}">
                <a16:creationId xmlns:a16="http://schemas.microsoft.com/office/drawing/2014/main" id="{9F2D4AC9-D9D4-47FC-A14B-CD8E63536C93}"/>
              </a:ext>
            </a:extLst>
          </p:cNvPr>
          <p:cNvSpPr txBox="1"/>
          <p:nvPr/>
        </p:nvSpPr>
        <p:spPr>
          <a:xfrm>
            <a:off x="4615379" y="9263715"/>
            <a:ext cx="521297" cy="246221"/>
          </a:xfrm>
          <a:prstGeom prst="rect">
            <a:avLst/>
          </a:prstGeom>
          <a:noFill/>
        </p:spPr>
        <p:txBody>
          <a:bodyPr wrap="none" rtlCol="0" anchor="ctr" anchorCtr="0">
            <a:spAutoFit/>
          </a:bodyPr>
          <a:lstStyle/>
          <a:p>
            <a:r>
              <a:rPr kumimoji="1" lang="en-US" altLang="ja-JP" sz="1000" dirty="0">
                <a:latin typeface="Meiryo UI" panose="020B0604030504040204" pitchFamily="50" charset="-128"/>
                <a:ea typeface="Meiryo UI" panose="020B0604030504040204" pitchFamily="50" charset="-128"/>
              </a:rPr>
              <a:t>3</a:t>
            </a:r>
            <a:r>
              <a:rPr kumimoji="1" lang="ja-JP" altLang="en-US" sz="1000" dirty="0">
                <a:latin typeface="Meiryo UI" panose="020B0604030504040204" pitchFamily="50" charset="-128"/>
                <a:ea typeface="Meiryo UI" panose="020B0604030504040204" pitchFamily="50" charset="-128"/>
              </a:rPr>
              <a:t>杯分</a:t>
            </a:r>
          </a:p>
        </p:txBody>
      </p:sp>
      <p:sp>
        <p:nvSpPr>
          <p:cNvPr id="82" name="テキスト ボックス 81">
            <a:extLst>
              <a:ext uri="{FF2B5EF4-FFF2-40B4-BE49-F238E27FC236}">
                <a16:creationId xmlns:a16="http://schemas.microsoft.com/office/drawing/2014/main" id="{919B1B61-8AAE-4973-B004-5322497EE78E}"/>
              </a:ext>
            </a:extLst>
          </p:cNvPr>
          <p:cNvSpPr txBox="1"/>
          <p:nvPr/>
        </p:nvSpPr>
        <p:spPr>
          <a:xfrm>
            <a:off x="1758855" y="8539462"/>
            <a:ext cx="905961"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しょう ひ</a:t>
            </a:r>
          </a:p>
        </p:txBody>
      </p:sp>
      <p:pic>
        <p:nvPicPr>
          <p:cNvPr id="140" name="図 139">
            <a:extLst>
              <a:ext uri="{FF2B5EF4-FFF2-40B4-BE49-F238E27FC236}">
                <a16:creationId xmlns:a16="http://schemas.microsoft.com/office/drawing/2014/main" id="{03ACC743-95FE-4297-AF8C-9CB39584E2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65455" flipH="1">
            <a:off x="834536" y="8405133"/>
            <a:ext cx="704095" cy="385898"/>
          </a:xfrm>
          <a:prstGeom prst="rect">
            <a:avLst/>
          </a:prstGeom>
        </p:spPr>
      </p:pic>
      <p:sp>
        <p:nvSpPr>
          <p:cNvPr id="83" name="テキスト ボックス 82">
            <a:extLst>
              <a:ext uri="{FF2B5EF4-FFF2-40B4-BE49-F238E27FC236}">
                <a16:creationId xmlns:a16="http://schemas.microsoft.com/office/drawing/2014/main" id="{6D692301-CCEE-456C-ACBE-511CB26D14B6}"/>
              </a:ext>
            </a:extLst>
          </p:cNvPr>
          <p:cNvSpPr txBox="1"/>
          <p:nvPr/>
        </p:nvSpPr>
        <p:spPr>
          <a:xfrm>
            <a:off x="1839396" y="586088"/>
            <a:ext cx="2761094" cy="200055"/>
          </a:xfrm>
          <a:prstGeom prst="rect">
            <a:avLst/>
          </a:prstGeom>
          <a:noFill/>
        </p:spPr>
        <p:txBody>
          <a:bodyPr wrap="square" rtlCol="0">
            <a:spAutoFit/>
          </a:bodyPr>
          <a:lstStyle/>
          <a:p>
            <a:r>
              <a:rPr kumimoji="1" lang="ja-JP" altLang="en-US" sz="700" dirty="0">
                <a:solidFill>
                  <a:srgbClr val="009900"/>
                </a:solidFill>
                <a:latin typeface="Meiryo UI" panose="020B0604030504040204" pitchFamily="50" charset="-128"/>
                <a:ea typeface="Meiryo UI" panose="020B0604030504040204" pitchFamily="50" charset="-128"/>
              </a:rPr>
              <a:t>しょう　ひ　　　　　へ　　　　　　　　　　　　　　　　　</a:t>
            </a:r>
          </a:p>
        </p:txBody>
      </p:sp>
      <p:sp>
        <p:nvSpPr>
          <p:cNvPr id="85" name="テキスト ボックス 84">
            <a:extLst>
              <a:ext uri="{FF2B5EF4-FFF2-40B4-BE49-F238E27FC236}">
                <a16:creationId xmlns:a16="http://schemas.microsoft.com/office/drawing/2014/main" id="{1690EE22-A15F-49F0-A8B9-CCB080DF41A5}"/>
              </a:ext>
            </a:extLst>
          </p:cNvPr>
          <p:cNvSpPr txBox="1"/>
          <p:nvPr/>
        </p:nvSpPr>
        <p:spPr>
          <a:xfrm>
            <a:off x="3197336" y="5311732"/>
            <a:ext cx="473552"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しょう ひ</a:t>
            </a:r>
          </a:p>
        </p:txBody>
      </p:sp>
      <p:sp>
        <p:nvSpPr>
          <p:cNvPr id="86" name="テキスト ボックス 85">
            <a:extLst>
              <a:ext uri="{FF2B5EF4-FFF2-40B4-BE49-F238E27FC236}">
                <a16:creationId xmlns:a16="http://schemas.microsoft.com/office/drawing/2014/main" id="{983A6DA3-ED4C-4D63-AC71-B790C76253BC}"/>
              </a:ext>
            </a:extLst>
          </p:cNvPr>
          <p:cNvSpPr txBox="1"/>
          <p:nvPr/>
        </p:nvSpPr>
        <p:spPr>
          <a:xfrm>
            <a:off x="5889044" y="9020389"/>
            <a:ext cx="987202"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すぎ　　　　　　　　 きゅうしゅう</a:t>
            </a:r>
          </a:p>
        </p:txBody>
      </p:sp>
      <p:sp>
        <p:nvSpPr>
          <p:cNvPr id="78" name="テキスト ボックス 77">
            <a:extLst>
              <a:ext uri="{FF2B5EF4-FFF2-40B4-BE49-F238E27FC236}">
                <a16:creationId xmlns:a16="http://schemas.microsoft.com/office/drawing/2014/main" id="{233A9438-4620-42EB-8597-F99765869A5D}"/>
              </a:ext>
            </a:extLst>
          </p:cNvPr>
          <p:cNvSpPr txBox="1"/>
          <p:nvPr/>
        </p:nvSpPr>
        <p:spPr>
          <a:xfrm>
            <a:off x="2066744" y="7407819"/>
            <a:ext cx="709318"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せっ てい</a:t>
            </a:r>
          </a:p>
        </p:txBody>
      </p:sp>
    </p:spTree>
    <p:extLst>
      <p:ext uri="{BB962C8B-B14F-4D97-AF65-F5344CB8AC3E}">
        <p14:creationId xmlns:p14="http://schemas.microsoft.com/office/powerpoint/2010/main" val="3331937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二等辺三角形 30">
            <a:extLst>
              <a:ext uri="{FF2B5EF4-FFF2-40B4-BE49-F238E27FC236}">
                <a16:creationId xmlns:a16="http://schemas.microsoft.com/office/drawing/2014/main" id="{F381E7F7-5399-46D2-AEEB-7E5EA1460B53}"/>
              </a:ext>
            </a:extLst>
          </p:cNvPr>
          <p:cNvSpPr/>
          <p:nvPr/>
        </p:nvSpPr>
        <p:spPr>
          <a:xfrm rot="15340849">
            <a:off x="4487719" y="5473349"/>
            <a:ext cx="174989" cy="42075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8556" y="9267565"/>
            <a:ext cx="662559" cy="662559"/>
          </a:xfrm>
          <a:prstGeom prst="rect">
            <a:avLst/>
          </a:prstGeom>
        </p:spPr>
      </p:pic>
      <p:sp>
        <p:nvSpPr>
          <p:cNvPr id="26" name="四角形: 角を丸くする 25">
            <a:extLst>
              <a:ext uri="{FF2B5EF4-FFF2-40B4-BE49-F238E27FC236}">
                <a16:creationId xmlns:a16="http://schemas.microsoft.com/office/drawing/2014/main" id="{2BAC07FC-E408-41F5-ADA3-7B521CFC4E89}"/>
              </a:ext>
            </a:extLst>
          </p:cNvPr>
          <p:cNvSpPr/>
          <p:nvPr/>
        </p:nvSpPr>
        <p:spPr>
          <a:xfrm>
            <a:off x="818169" y="4244689"/>
            <a:ext cx="5977821" cy="1733734"/>
          </a:xfrm>
          <a:prstGeom prst="roundRect">
            <a:avLst>
              <a:gd name="adj" fmla="val 0"/>
            </a:avLst>
          </a:prstGeom>
          <a:noFill/>
          <a:ln w="63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p:cNvPicPr>
          <p:nvPr/>
        </p:nvPicPr>
        <p:blipFill rotWithShape="1">
          <a:blip r:embed="rId3">
            <a:extLst>
              <a:ext uri="{28A0092B-C50C-407E-A947-70E740481C1C}">
                <a14:useLocalDpi xmlns:a14="http://schemas.microsoft.com/office/drawing/2010/main" val="0"/>
              </a:ext>
            </a:extLst>
          </a:blip>
          <a:srcRect t="-1" r="19694" b="-9072"/>
          <a:stretch/>
        </p:blipFill>
        <p:spPr>
          <a:xfrm>
            <a:off x="677875" y="951375"/>
            <a:ext cx="4464000" cy="72000"/>
          </a:xfrm>
          <a:prstGeom prst="rect">
            <a:avLst/>
          </a:prstGeom>
        </p:spPr>
      </p:pic>
      <p:sp>
        <p:nvSpPr>
          <p:cNvPr id="9" name="テキスト ボックス 8"/>
          <p:cNvSpPr txBox="1"/>
          <p:nvPr/>
        </p:nvSpPr>
        <p:spPr>
          <a:xfrm>
            <a:off x="553279" y="1095372"/>
            <a:ext cx="6387160" cy="923330"/>
          </a:xfrm>
          <a:prstGeom prst="rect">
            <a:avLst/>
          </a:prstGeom>
          <a:noFill/>
        </p:spPr>
        <p:txBody>
          <a:bodyPr wrap="square" rtlCol="0">
            <a:spAutoFit/>
          </a:bodyPr>
          <a:lstStyle/>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家電製品を作るメーカーは省エネ基準を達成できるように、より環境にやさしい製品（省エネ型製品）の製造に取り組んでいます。新しい家電製品を買う時は、省エネ効果がすぐれている製品を選ぶことで、家庭での省エネにつながります。</a:t>
            </a:r>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39" name="テキスト ボックス 38"/>
          <p:cNvSpPr txBox="1"/>
          <p:nvPr/>
        </p:nvSpPr>
        <p:spPr>
          <a:xfrm>
            <a:off x="553775" y="1366200"/>
            <a:ext cx="6216180"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ひん　　　　　　　せい ぞう　　　　　　　　　　　　　　　　　　　　　　　　　　　　　　　　　　　　　　　　　　　　　　　　　　　　　 せいひん　　　　　　　　　　　　　　　　　　　　　　　　　　　　　　　　こう　 か　　　　　　　　　　　　　　　　　　　　　　　　　　せいひん</a:t>
            </a:r>
          </a:p>
        </p:txBody>
      </p:sp>
      <p:sp>
        <p:nvSpPr>
          <p:cNvPr id="40" name="テキスト ボックス 39"/>
          <p:cNvSpPr txBox="1"/>
          <p:nvPr/>
        </p:nvSpPr>
        <p:spPr>
          <a:xfrm>
            <a:off x="993927" y="1089528"/>
            <a:ext cx="6052841" cy="184666"/>
          </a:xfrm>
          <a:prstGeom prst="rect">
            <a:avLst/>
          </a:prstGeom>
          <a:noFill/>
        </p:spPr>
        <p:txBody>
          <a:bodyPr wrap="square" rtlCol="0">
            <a:spAutoFit/>
          </a:bodyPr>
          <a:lstStyle/>
          <a:p>
            <a:r>
              <a:rPr kumimoji="1" lang="ja-JP" altLang="en-US" sz="600" dirty="0">
                <a:latin typeface="UD デジタル 教科書体 NK-R" panose="02020400000000000000" pitchFamily="18" charset="-128"/>
                <a:ea typeface="UD デジタル 教科書体 NK-R" panose="02020400000000000000" pitchFamily="18" charset="-128"/>
              </a:rPr>
              <a:t>せいひん　　　　　　　　　　　　　　　　　　　　　　　　　　　　　　　　　　　　　　　　 き　じゅん　　　　　　　　　　　　　　　　　　　　　　　　　　　　　　　　　　　　　　　　かんきょう　　　　　　　　　　　　　　　　　せいひん　　　　　　　　　　　　　 　がたせい　　　　　　　　　　　　　　　　</a:t>
            </a:r>
          </a:p>
        </p:txBody>
      </p:sp>
      <p:grpSp>
        <p:nvGrpSpPr>
          <p:cNvPr id="20" name="グループ化 19"/>
          <p:cNvGrpSpPr/>
          <p:nvPr/>
        </p:nvGrpSpPr>
        <p:grpSpPr>
          <a:xfrm>
            <a:off x="635588" y="568249"/>
            <a:ext cx="4708340" cy="419126"/>
            <a:chOff x="635588" y="542849"/>
            <a:chExt cx="4708340" cy="419126"/>
          </a:xfrm>
        </p:grpSpPr>
        <p:sp>
          <p:nvSpPr>
            <p:cNvPr id="8" name="テキスト ボックス 7"/>
            <p:cNvSpPr txBox="1"/>
            <p:nvPr/>
          </p:nvSpPr>
          <p:spPr>
            <a:xfrm>
              <a:off x="635588" y="623421"/>
              <a:ext cx="4708340" cy="338554"/>
            </a:xfrm>
            <a:prstGeom prst="rect">
              <a:avLst/>
            </a:prstGeom>
            <a:noFill/>
          </p:spPr>
          <p:txBody>
            <a:bodyPr wrap="none" rtlCol="0">
              <a:spAutoFit/>
            </a:bodyPr>
            <a:lstStyle/>
            <a:p>
              <a:r>
                <a:rPr kumimoji="1" lang="ja-JP" altLang="en-US" sz="1600" dirty="0">
                  <a:solidFill>
                    <a:srgbClr val="009900"/>
                  </a:solidFill>
                  <a:latin typeface="Meiryo UI" panose="020B0604030504040204" pitchFamily="50" charset="-128"/>
                  <a:ea typeface="Meiryo UI" panose="020B0604030504040204" pitchFamily="50" charset="-128"/>
                </a:rPr>
                <a:t>③ 環境にやさしい家電製品～「省エネ型製品を選ぶ」</a:t>
              </a:r>
            </a:p>
          </p:txBody>
        </p:sp>
        <p:sp>
          <p:nvSpPr>
            <p:cNvPr id="43" name="テキスト ボックス 42"/>
            <p:cNvSpPr txBox="1"/>
            <p:nvPr/>
          </p:nvSpPr>
          <p:spPr>
            <a:xfrm>
              <a:off x="948575" y="542849"/>
              <a:ext cx="3665401" cy="200055"/>
            </a:xfrm>
            <a:prstGeom prst="rect">
              <a:avLst/>
            </a:prstGeom>
            <a:noFill/>
          </p:spPr>
          <p:txBody>
            <a:bodyPr wrap="square" rtlCol="0">
              <a:spAutoFit/>
            </a:bodyPr>
            <a:lstStyle/>
            <a:p>
              <a:r>
                <a:rPr kumimoji="1" lang="ja-JP" altLang="en-US" sz="700" dirty="0">
                  <a:solidFill>
                    <a:srgbClr val="009900"/>
                  </a:solidFill>
                  <a:latin typeface="Meiryo UI" panose="020B0604030504040204" pitchFamily="50" charset="-128"/>
                  <a:ea typeface="Meiryo UI" panose="020B0604030504040204" pitchFamily="50" charset="-128"/>
                </a:rPr>
                <a:t>かん きょう　　　　　　　　　　　　　　　　　　　　　せい　ひん　　　　　　　　　　　　　　　がた　せい　ひん　　　　　　　　　　　　　　　　　　　　　　　　　　　　　　　　　　　　　</a:t>
              </a:r>
            </a:p>
          </p:txBody>
        </p:sp>
      </p:grpSp>
      <p:pic>
        <p:nvPicPr>
          <p:cNvPr id="54" name="図 53"/>
          <p:cNvPicPr>
            <a:picLocks noChangeAspect="1"/>
          </p:cNvPicPr>
          <p:nvPr/>
        </p:nvPicPr>
        <p:blipFill>
          <a:blip r:embed="rId4"/>
          <a:stretch>
            <a:fillRect/>
          </a:stretch>
        </p:blipFill>
        <p:spPr>
          <a:xfrm>
            <a:off x="6821355" y="10033483"/>
            <a:ext cx="371888" cy="341406"/>
          </a:xfrm>
          <a:prstGeom prst="rect">
            <a:avLst/>
          </a:prstGeom>
        </p:spPr>
      </p:pic>
      <p:sp>
        <p:nvSpPr>
          <p:cNvPr id="53" name="角丸四角形 52"/>
          <p:cNvSpPr/>
          <p:nvPr/>
        </p:nvSpPr>
        <p:spPr>
          <a:xfrm>
            <a:off x="774073" y="2050764"/>
            <a:ext cx="6047282" cy="1796576"/>
          </a:xfrm>
          <a:prstGeom prst="roundRect">
            <a:avLst>
              <a:gd name="adj" fmla="val 7945"/>
            </a:avLst>
          </a:prstGeom>
          <a:noFill/>
          <a:ln w="6350">
            <a:solidFill>
              <a:schemeClr val="accent5">
                <a:lumMod val="40000"/>
                <a:lumOff val="6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3102776" y="2129717"/>
            <a:ext cx="1550424" cy="261610"/>
          </a:xfrm>
          <a:prstGeom prst="rect">
            <a:avLst/>
          </a:prstGeom>
          <a:solidFill>
            <a:srgbClr val="00891E"/>
          </a:solidFill>
          <a:ln>
            <a:noFill/>
          </a:ln>
        </p:spPr>
        <p:txBody>
          <a:bodyPr wrap="non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統一省エネルギーラベル</a:t>
            </a:r>
          </a:p>
        </p:txBody>
      </p:sp>
      <p:grpSp>
        <p:nvGrpSpPr>
          <p:cNvPr id="11" name="グループ化 10"/>
          <p:cNvGrpSpPr/>
          <p:nvPr/>
        </p:nvGrpSpPr>
        <p:grpSpPr>
          <a:xfrm>
            <a:off x="3039718" y="2431539"/>
            <a:ext cx="3850016" cy="534364"/>
            <a:chOff x="3039718" y="2431539"/>
            <a:chExt cx="3850016" cy="534364"/>
          </a:xfrm>
        </p:grpSpPr>
        <p:sp>
          <p:nvSpPr>
            <p:cNvPr id="55" name="テキスト ボックス 54"/>
            <p:cNvSpPr txBox="1"/>
            <p:nvPr/>
          </p:nvSpPr>
          <p:spPr>
            <a:xfrm>
              <a:off x="3039718" y="2444157"/>
              <a:ext cx="3850016" cy="521746"/>
            </a:xfrm>
            <a:prstGeom prst="rect">
              <a:avLst/>
            </a:prstGeom>
            <a:noFill/>
          </p:spPr>
          <p:txBody>
            <a:bodyPr wrap="square" rtlCol="0">
              <a:spAutoFit/>
            </a:bodyPr>
            <a:lstStyle/>
            <a:p>
              <a:pPr>
                <a:lnSpc>
                  <a:spcPct val="150000"/>
                </a:lnSpc>
              </a:pPr>
              <a:r>
                <a:rPr kumimoji="1" lang="ja-JP" altLang="en-US" sz="1000" dirty="0">
                  <a:latin typeface="Meiryo UI" panose="020B0604030504040204" pitchFamily="50" charset="-128"/>
                  <a:ea typeface="Meiryo UI" panose="020B0604030504040204" pitchFamily="50" charset="-128"/>
                </a:rPr>
                <a:t>エネルギー消費量が大きい家電製品</a:t>
              </a:r>
              <a:r>
                <a:rPr kumimoji="1" lang="en-US" altLang="ja-JP" sz="1000" dirty="0">
                  <a:latin typeface="Meiryo UI" panose="020B0604030504040204" pitchFamily="50" charset="-128"/>
                  <a:ea typeface="Meiryo UI" panose="020B0604030504040204" pitchFamily="50" charset="-128"/>
                </a:rPr>
                <a:t>6</a:t>
              </a:r>
              <a:r>
                <a:rPr kumimoji="1" lang="ja-JP" altLang="en-US" sz="1000" dirty="0">
                  <a:latin typeface="Meiryo UI" panose="020B0604030504040204" pitchFamily="50" charset="-128"/>
                  <a:ea typeface="Meiryo UI" panose="020B0604030504040204" pitchFamily="50" charset="-128"/>
                </a:rPr>
                <a:t>品目（エアコン、テレビ、冷蔵庫、冷とう庫、けい光灯器具、電気べんざ）を対象に表示されるラベルです。</a:t>
              </a:r>
            </a:p>
          </p:txBody>
        </p:sp>
        <p:sp>
          <p:nvSpPr>
            <p:cNvPr id="61" name="テキスト ボックス 60"/>
            <p:cNvSpPr txBox="1"/>
            <p:nvPr/>
          </p:nvSpPr>
          <p:spPr>
            <a:xfrm>
              <a:off x="3566949" y="2431539"/>
              <a:ext cx="3227346"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しょう ひ　　　 　　 　　　　　　　　　　　　　  せい ひん　　　　　　　　　　　　　　　　　　　　　　　　　　　　　　 れい ぞう　 こ</a:t>
              </a:r>
            </a:p>
          </p:txBody>
        </p:sp>
      </p:grpSp>
      <p:grpSp>
        <p:nvGrpSpPr>
          <p:cNvPr id="13" name="グループ化 12"/>
          <p:cNvGrpSpPr/>
          <p:nvPr/>
        </p:nvGrpSpPr>
        <p:grpSpPr>
          <a:xfrm>
            <a:off x="3233875" y="2933780"/>
            <a:ext cx="2321300" cy="771376"/>
            <a:chOff x="3233875" y="2933780"/>
            <a:chExt cx="2321300" cy="771376"/>
          </a:xfrm>
        </p:grpSpPr>
        <p:grpSp>
          <p:nvGrpSpPr>
            <p:cNvPr id="12" name="グループ化 11">
              <a:extLst>
                <a:ext uri="{FF2B5EF4-FFF2-40B4-BE49-F238E27FC236}">
                  <a16:creationId xmlns:a16="http://schemas.microsoft.com/office/drawing/2014/main" id="{3ECE03BB-067D-47BF-AE35-DA9592B66698}"/>
                </a:ext>
              </a:extLst>
            </p:cNvPr>
            <p:cNvGrpSpPr/>
            <p:nvPr/>
          </p:nvGrpSpPr>
          <p:grpSpPr>
            <a:xfrm>
              <a:off x="3233875" y="2952578"/>
              <a:ext cx="2321300" cy="752578"/>
              <a:chOff x="3284676" y="2966968"/>
              <a:chExt cx="2321300" cy="752578"/>
            </a:xfrm>
          </p:grpSpPr>
          <p:sp>
            <p:nvSpPr>
              <p:cNvPr id="34" name="テキスト ボックス 33">
                <a:extLst>
                  <a:ext uri="{FF2B5EF4-FFF2-40B4-BE49-F238E27FC236}">
                    <a16:creationId xmlns:a16="http://schemas.microsoft.com/office/drawing/2014/main" id="{2686A9B0-CC72-469E-ABEE-DB3CD00B1370}"/>
                  </a:ext>
                </a:extLst>
              </p:cNvPr>
              <p:cNvSpPr txBox="1"/>
              <p:nvPr/>
            </p:nvSpPr>
            <p:spPr>
              <a:xfrm>
                <a:off x="3369670" y="2966968"/>
                <a:ext cx="2236306" cy="752578"/>
              </a:xfrm>
              <a:prstGeom prst="rect">
                <a:avLst/>
              </a:prstGeom>
              <a:noFill/>
            </p:spPr>
            <p:txBody>
              <a:bodyPr wrap="square" rtlCol="0">
                <a:spAutoFit/>
              </a:bodyPr>
              <a:lstStyle/>
              <a:p>
                <a:pPr>
                  <a:lnSpc>
                    <a:spcPct val="150000"/>
                  </a:lnSpc>
                </a:pPr>
                <a:r>
                  <a:rPr kumimoji="1" lang="ja-JP" altLang="en-US" sz="1000" dirty="0">
                    <a:latin typeface="Meiryo UI" panose="020B0604030504040204" pitchFamily="50" charset="-128"/>
                    <a:ea typeface="Meiryo UI" panose="020B0604030504040204" pitchFamily="50" charset="-128"/>
                  </a:rPr>
                  <a:t>省エネ性能の段階を星の数で表します</a:t>
                </a:r>
                <a:endParaRPr kumimoji="1" lang="en-US" altLang="ja-JP" sz="1000" dirty="0">
                  <a:latin typeface="Meiryo UI" panose="020B0604030504040204" pitchFamily="50" charset="-128"/>
                  <a:ea typeface="Meiryo UI" panose="020B0604030504040204" pitchFamily="50" charset="-128"/>
                </a:endParaRPr>
              </a:p>
              <a:p>
                <a:pPr>
                  <a:lnSpc>
                    <a:spcPct val="150000"/>
                  </a:lnSpc>
                </a:pPr>
                <a:r>
                  <a:rPr kumimoji="1" lang="ja-JP" altLang="en-US" sz="1000" dirty="0">
                    <a:latin typeface="Meiryo UI" panose="020B0604030504040204" pitchFamily="50" charset="-128"/>
                    <a:ea typeface="Meiryo UI" panose="020B0604030504040204" pitchFamily="50" charset="-128"/>
                  </a:rPr>
                  <a:t>省エネルギーラベル</a:t>
                </a:r>
                <a:endParaRPr kumimoji="1" lang="en-US" altLang="ja-JP" sz="1000" dirty="0">
                  <a:latin typeface="Meiryo UI" panose="020B0604030504040204" pitchFamily="50" charset="-128"/>
                  <a:ea typeface="Meiryo UI" panose="020B0604030504040204" pitchFamily="50" charset="-128"/>
                </a:endParaRPr>
              </a:p>
              <a:p>
                <a:pPr>
                  <a:lnSpc>
                    <a:spcPct val="150000"/>
                  </a:lnSpc>
                </a:pPr>
                <a:r>
                  <a:rPr kumimoji="1" lang="ja-JP" altLang="en-US" sz="1000" dirty="0">
                    <a:latin typeface="Meiryo UI" panose="020B0604030504040204" pitchFamily="50" charset="-128"/>
                    <a:ea typeface="Meiryo UI" panose="020B0604030504040204" pitchFamily="50" charset="-128"/>
                  </a:rPr>
                  <a:t>年間の電気料金のめやす</a:t>
                </a:r>
              </a:p>
            </p:txBody>
          </p:sp>
          <p:sp>
            <p:nvSpPr>
              <p:cNvPr id="57" name="円/楕円 111"/>
              <p:cNvSpPr>
                <a:spLocks noChangeAspect="1"/>
              </p:cNvSpPr>
              <p:nvPr/>
            </p:nvSpPr>
            <p:spPr>
              <a:xfrm>
                <a:off x="3284676" y="3068766"/>
                <a:ext cx="144000" cy="144000"/>
              </a:xfrm>
              <a:prstGeom prst="ellipse">
                <a:avLst/>
              </a:prstGeom>
              <a:solidFill>
                <a:srgbClr val="00891E"/>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kumimoji="1" lang="ja-JP" altLang="en-US" sz="800" dirty="0">
                    <a:latin typeface="ＭＳ ゴシック" panose="020B0609070205080204" pitchFamily="49" charset="-128"/>
                    <a:ea typeface="ＭＳ ゴシック" panose="020B0609070205080204" pitchFamily="49" charset="-128"/>
                  </a:rPr>
                  <a:t>１</a:t>
                </a:r>
              </a:p>
            </p:txBody>
          </p:sp>
          <p:sp>
            <p:nvSpPr>
              <p:cNvPr id="35" name="円/楕円 111">
                <a:extLst>
                  <a:ext uri="{FF2B5EF4-FFF2-40B4-BE49-F238E27FC236}">
                    <a16:creationId xmlns:a16="http://schemas.microsoft.com/office/drawing/2014/main" id="{C9C93037-46F1-46F9-BB1E-0FC188CC1092}"/>
                  </a:ext>
                </a:extLst>
              </p:cNvPr>
              <p:cNvSpPr>
                <a:spLocks noChangeAspect="1"/>
              </p:cNvSpPr>
              <p:nvPr/>
            </p:nvSpPr>
            <p:spPr>
              <a:xfrm>
                <a:off x="3284676" y="3293333"/>
                <a:ext cx="144000" cy="144000"/>
              </a:xfrm>
              <a:prstGeom prst="ellipse">
                <a:avLst/>
              </a:prstGeom>
              <a:solidFill>
                <a:srgbClr val="00891E"/>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kumimoji="1" lang="ja-JP" altLang="en-US" sz="800" dirty="0">
                    <a:latin typeface="ＭＳ ゴシック" panose="020B0609070205080204" pitchFamily="49" charset="-128"/>
                    <a:ea typeface="ＭＳ ゴシック" panose="020B0609070205080204" pitchFamily="49" charset="-128"/>
                  </a:rPr>
                  <a:t>２</a:t>
                </a:r>
              </a:p>
            </p:txBody>
          </p:sp>
          <p:sp>
            <p:nvSpPr>
              <p:cNvPr id="37" name="円/楕円 111">
                <a:extLst>
                  <a:ext uri="{FF2B5EF4-FFF2-40B4-BE49-F238E27FC236}">
                    <a16:creationId xmlns:a16="http://schemas.microsoft.com/office/drawing/2014/main" id="{A9843798-651E-4FA3-B165-F5986439B47D}"/>
                  </a:ext>
                </a:extLst>
              </p:cNvPr>
              <p:cNvSpPr>
                <a:spLocks noChangeAspect="1"/>
              </p:cNvSpPr>
              <p:nvPr/>
            </p:nvSpPr>
            <p:spPr>
              <a:xfrm>
                <a:off x="3284676" y="3526160"/>
                <a:ext cx="144000" cy="144000"/>
              </a:xfrm>
              <a:prstGeom prst="ellipse">
                <a:avLst/>
              </a:prstGeom>
              <a:solidFill>
                <a:srgbClr val="00891E"/>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kumimoji="1" lang="ja-JP" altLang="en-US" sz="800" dirty="0">
                    <a:latin typeface="ＭＳ ゴシック" panose="020B0609070205080204" pitchFamily="49" charset="-128"/>
                    <a:ea typeface="ＭＳ ゴシック" panose="020B0609070205080204" pitchFamily="49" charset="-128"/>
                  </a:rPr>
                  <a:t>３</a:t>
                </a:r>
              </a:p>
            </p:txBody>
          </p:sp>
        </p:grpSp>
        <p:sp>
          <p:nvSpPr>
            <p:cNvPr id="63" name="テキスト ボックス 62"/>
            <p:cNvSpPr txBox="1"/>
            <p:nvPr/>
          </p:nvSpPr>
          <p:spPr>
            <a:xfrm>
              <a:off x="3657872" y="2933780"/>
              <a:ext cx="1153188"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せい のう　  　だん かい</a:t>
              </a:r>
            </a:p>
          </p:txBody>
        </p:sp>
      </p:grpSp>
      <p:sp>
        <p:nvSpPr>
          <p:cNvPr id="15" name="テキスト ボックス 14">
            <a:extLst>
              <a:ext uri="{FF2B5EF4-FFF2-40B4-BE49-F238E27FC236}">
                <a16:creationId xmlns:a16="http://schemas.microsoft.com/office/drawing/2014/main" id="{E854C953-C086-480C-A6DE-661EA51963B0}"/>
              </a:ext>
            </a:extLst>
          </p:cNvPr>
          <p:cNvSpPr txBox="1"/>
          <p:nvPr/>
        </p:nvSpPr>
        <p:spPr>
          <a:xfrm>
            <a:off x="1160433" y="3554296"/>
            <a:ext cx="2054182" cy="276999"/>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出典：資源エネルギー庁「省エネ型製品情報サイト」</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個別ラベル作成を利用して作成</a:t>
            </a:r>
            <a:endParaRPr kumimoji="1" lang="en-US" altLang="ja-JP" sz="600" dirty="0">
              <a:latin typeface="Meiryo UI" panose="020B0604030504040204" pitchFamily="50" charset="-128"/>
              <a:ea typeface="Meiryo UI" panose="020B0604030504040204" pitchFamily="50" charset="-128"/>
            </a:endParaRPr>
          </a:p>
        </p:txBody>
      </p:sp>
      <p:grpSp>
        <p:nvGrpSpPr>
          <p:cNvPr id="23" name="グループ化 22">
            <a:extLst>
              <a:ext uri="{FF2B5EF4-FFF2-40B4-BE49-F238E27FC236}">
                <a16:creationId xmlns:a16="http://schemas.microsoft.com/office/drawing/2014/main" id="{F4842F89-EB37-44BC-88C5-608E39967BC1}"/>
              </a:ext>
            </a:extLst>
          </p:cNvPr>
          <p:cNvGrpSpPr/>
          <p:nvPr/>
        </p:nvGrpSpPr>
        <p:grpSpPr>
          <a:xfrm>
            <a:off x="5385125" y="2999228"/>
            <a:ext cx="1333245" cy="682281"/>
            <a:chOff x="5391214" y="3126642"/>
            <a:chExt cx="1333245" cy="682281"/>
          </a:xfrm>
          <a:solidFill>
            <a:srgbClr val="00891E"/>
          </a:solidFill>
        </p:grpSpPr>
        <p:sp>
          <p:nvSpPr>
            <p:cNvPr id="22" name="二等辺三角形 21">
              <a:extLst>
                <a:ext uri="{FF2B5EF4-FFF2-40B4-BE49-F238E27FC236}">
                  <a16:creationId xmlns:a16="http://schemas.microsoft.com/office/drawing/2014/main" id="{34611BEA-2562-4072-A4F4-FAA44BFD09F0}"/>
                </a:ext>
              </a:extLst>
            </p:cNvPr>
            <p:cNvSpPr/>
            <p:nvPr/>
          </p:nvSpPr>
          <p:spPr>
            <a:xfrm rot="16200000">
              <a:off x="5513713" y="3097178"/>
              <a:ext cx="103325" cy="348324"/>
            </a:xfrm>
            <a:prstGeom prst="triangle">
              <a:avLst/>
            </a:prstGeom>
            <a:solidFill>
              <a:srgbClr val="00891E"/>
            </a:solidFill>
            <a:ln>
              <a:solidFill>
                <a:srgbClr val="0089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5F0A36D7-21AC-4C99-A729-D0059046FECD}"/>
                </a:ext>
              </a:extLst>
            </p:cNvPr>
            <p:cNvSpPr/>
            <p:nvPr/>
          </p:nvSpPr>
          <p:spPr>
            <a:xfrm>
              <a:off x="5599418" y="3126642"/>
              <a:ext cx="1084418" cy="68228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10D0E465-25FE-47BF-8923-26D1C62038FE}"/>
                </a:ext>
              </a:extLst>
            </p:cNvPr>
            <p:cNvSpPr txBox="1"/>
            <p:nvPr/>
          </p:nvSpPr>
          <p:spPr bwMode="white">
            <a:xfrm>
              <a:off x="5581217" y="3168359"/>
              <a:ext cx="1120820" cy="630942"/>
            </a:xfrm>
            <a:prstGeom prst="rect">
              <a:avLst/>
            </a:prstGeom>
            <a:noFill/>
          </p:spPr>
          <p:txBody>
            <a:bodyPr wrap="none" rtlCol="0">
              <a:spAutoFit/>
            </a:bodyPr>
            <a:lstStyle/>
            <a:p>
              <a:pPr algn="ctr"/>
              <a:r>
                <a:rPr kumimoji="1" lang="ja-JP" altLang="en-US" sz="1000" b="1" dirty="0">
                  <a:solidFill>
                    <a:schemeClr val="bg1"/>
                  </a:solidFill>
                  <a:latin typeface="Meiryo UI" panose="020B0604030504040204" pitchFamily="50" charset="-128"/>
                  <a:ea typeface="Meiryo UI" panose="020B0604030504040204" pitchFamily="50" charset="-128"/>
                </a:rPr>
                <a:t>星の数が多いほど</a:t>
              </a:r>
              <a:endParaRPr kumimoji="1" lang="en-US" altLang="ja-JP" sz="1000" b="1" dirty="0">
                <a:solidFill>
                  <a:schemeClr val="bg1"/>
                </a:solidFill>
                <a:latin typeface="Meiryo UI" panose="020B0604030504040204" pitchFamily="50" charset="-128"/>
                <a:ea typeface="Meiryo UI" panose="020B0604030504040204" pitchFamily="50" charset="-128"/>
              </a:endParaRPr>
            </a:p>
            <a:p>
              <a:pPr algn="ctr">
                <a:spcBef>
                  <a:spcPts val="600"/>
                </a:spcBef>
              </a:pPr>
              <a:r>
                <a:rPr kumimoji="1" lang="ja-JP" altLang="en-US" sz="1000" b="1" dirty="0">
                  <a:solidFill>
                    <a:schemeClr val="bg1"/>
                  </a:solidFill>
                  <a:latin typeface="Meiryo UI" panose="020B0604030504040204" pitchFamily="50" charset="-128"/>
                  <a:ea typeface="Meiryo UI" panose="020B0604030504040204" pitchFamily="50" charset="-128"/>
                </a:rPr>
                <a:t>省エネ効果が</a:t>
              </a:r>
              <a:endParaRPr kumimoji="1" lang="en-US" altLang="ja-JP" sz="1000" b="1" dirty="0">
                <a:solidFill>
                  <a:schemeClr val="bg1"/>
                </a:solidFill>
                <a:latin typeface="Meiryo UI" panose="020B0604030504040204" pitchFamily="50" charset="-128"/>
                <a:ea typeface="Meiryo UI" panose="020B0604030504040204" pitchFamily="50" charset="-128"/>
              </a:endParaRPr>
            </a:p>
            <a:p>
              <a:pPr algn="ctr"/>
              <a:r>
                <a:rPr kumimoji="1" lang="ja-JP" altLang="en-US" sz="1000" b="1" dirty="0">
                  <a:solidFill>
                    <a:schemeClr val="bg1"/>
                  </a:solidFill>
                  <a:latin typeface="Meiryo UI" panose="020B0604030504040204" pitchFamily="50" charset="-128"/>
                  <a:ea typeface="Meiryo UI" panose="020B0604030504040204" pitchFamily="50" charset="-128"/>
                </a:rPr>
                <a:t>すぐれています</a:t>
              </a:r>
            </a:p>
          </p:txBody>
        </p:sp>
        <p:sp>
          <p:nvSpPr>
            <p:cNvPr id="64" name="テキスト ボックス 63">
              <a:extLst>
                <a:ext uri="{FF2B5EF4-FFF2-40B4-BE49-F238E27FC236}">
                  <a16:creationId xmlns:a16="http://schemas.microsoft.com/office/drawing/2014/main" id="{A1F5EB26-CCBC-4A2B-9B4F-8F600C452647}"/>
                </a:ext>
              </a:extLst>
            </p:cNvPr>
            <p:cNvSpPr txBox="1"/>
            <p:nvPr/>
          </p:nvSpPr>
          <p:spPr bwMode="white">
            <a:xfrm>
              <a:off x="6045885" y="3323003"/>
              <a:ext cx="678574" cy="184666"/>
            </a:xfrm>
            <a:prstGeom prst="rect">
              <a:avLst/>
            </a:prstGeom>
            <a:noFill/>
          </p:spPr>
          <p:txBody>
            <a:bodyPr wrap="square" rtlCol="0">
              <a:spAutoFit/>
            </a:bodyPr>
            <a:lstStyle/>
            <a:p>
              <a:r>
                <a:rPr kumimoji="1" lang="ja-JP" altLang="en-US" sz="600" dirty="0">
                  <a:solidFill>
                    <a:schemeClr val="bg1"/>
                  </a:solidFill>
                  <a:latin typeface="Meiryo UI" panose="020B0604030504040204" pitchFamily="50" charset="-128"/>
                  <a:ea typeface="Meiryo UI" panose="020B0604030504040204" pitchFamily="50" charset="-128"/>
                </a:rPr>
                <a:t>こう  か</a:t>
              </a:r>
            </a:p>
          </p:txBody>
        </p:sp>
      </p:grpSp>
      <p:sp>
        <p:nvSpPr>
          <p:cNvPr id="86" name="テキスト ボックス 85">
            <a:extLst>
              <a:ext uri="{FF2B5EF4-FFF2-40B4-BE49-F238E27FC236}">
                <a16:creationId xmlns:a16="http://schemas.microsoft.com/office/drawing/2014/main" id="{11C635A1-9D45-46E8-B1E2-EB473654B062}"/>
              </a:ext>
            </a:extLst>
          </p:cNvPr>
          <p:cNvSpPr txBox="1"/>
          <p:nvPr/>
        </p:nvSpPr>
        <p:spPr>
          <a:xfrm>
            <a:off x="844839" y="5958299"/>
            <a:ext cx="2741706" cy="276999"/>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出典：</a:t>
            </a:r>
            <a:r>
              <a:rPr lang="ja-JP" altLang="en-US" sz="600" b="0" i="0" dirty="0">
                <a:effectLst/>
                <a:latin typeface="Meiryo UI" panose="020B0604030504040204" pitchFamily="50" charset="-128"/>
                <a:ea typeface="Meiryo UI" panose="020B0604030504040204" pitchFamily="50" charset="-128"/>
              </a:rPr>
              <a:t>一般財団法人家電製品協会</a:t>
            </a:r>
            <a:r>
              <a:rPr lang="ja-JP" altLang="en-US" sz="600" dirty="0">
                <a:latin typeface="Meiryo UI" panose="020B0604030504040204" pitchFamily="50" charset="-128"/>
                <a:ea typeface="Meiryo UI" panose="020B0604030504040204" pitchFamily="50" charset="-128"/>
              </a:rPr>
              <a:t> </a:t>
            </a:r>
            <a:r>
              <a:rPr lang="ja-JP" altLang="en-US" sz="600" b="0" i="0" dirty="0">
                <a:effectLst/>
                <a:latin typeface="Meiryo UI" panose="020B0604030504040204" pitchFamily="50" charset="-128"/>
                <a:ea typeface="Meiryo UI" panose="020B0604030504040204" pitchFamily="50" charset="-128"/>
              </a:rPr>
              <a:t>「</a:t>
            </a:r>
            <a:r>
              <a:rPr lang="en-US" altLang="ja-JP" sz="600" b="0" i="0" dirty="0">
                <a:effectLst/>
                <a:latin typeface="Meiryo UI" panose="020B0604030504040204" pitchFamily="50" charset="-128"/>
                <a:ea typeface="Meiryo UI" panose="020B0604030504040204" pitchFamily="50" charset="-128"/>
              </a:rPr>
              <a:t>2020</a:t>
            </a:r>
            <a:r>
              <a:rPr lang="ja-JP" altLang="en-US" sz="600" b="0" i="0" dirty="0">
                <a:effectLst/>
                <a:latin typeface="Meiryo UI" panose="020B0604030504040204" pitchFamily="50" charset="-128"/>
                <a:ea typeface="Meiryo UI" panose="020B0604030504040204" pitchFamily="50" charset="-128"/>
              </a:rPr>
              <a:t>年度版スマートライフおすすめ</a:t>
            </a:r>
            <a:r>
              <a:rPr lang="en-US" altLang="ja-JP" sz="600" b="0" i="0" dirty="0">
                <a:effectLst/>
                <a:latin typeface="Meiryo UI" panose="020B0604030504040204" pitchFamily="50" charset="-128"/>
                <a:ea typeface="Meiryo UI" panose="020B0604030504040204" pitchFamily="50" charset="-128"/>
              </a:rPr>
              <a:t>BOOK</a:t>
            </a:r>
            <a:r>
              <a:rPr lang="ja-JP" altLang="en-US" sz="600" b="0" i="0" dirty="0">
                <a:effectLst/>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節約効果は、同</a:t>
            </a:r>
            <a:r>
              <a:rPr kumimoji="1" lang="en-US" altLang="ja-JP" sz="600" dirty="0">
                <a:latin typeface="Meiryo UI" panose="020B0604030504040204" pitchFamily="50" charset="-128"/>
                <a:ea typeface="Meiryo UI" panose="020B0604030504040204" pitchFamily="50" charset="-128"/>
              </a:rPr>
              <a:t>BOOK</a:t>
            </a:r>
            <a:r>
              <a:rPr kumimoji="1" lang="ja-JP" altLang="en-US" sz="600" dirty="0">
                <a:latin typeface="Meiryo UI" panose="020B0604030504040204" pitchFamily="50" charset="-128"/>
                <a:ea typeface="Meiryo UI" panose="020B0604030504040204" pitchFamily="50" charset="-128"/>
              </a:rPr>
              <a:t>より中央値</a:t>
            </a:r>
          </a:p>
        </p:txBody>
      </p:sp>
      <p:sp>
        <p:nvSpPr>
          <p:cNvPr id="97" name="テキスト ボックス 96">
            <a:extLst>
              <a:ext uri="{FF2B5EF4-FFF2-40B4-BE49-F238E27FC236}">
                <a16:creationId xmlns:a16="http://schemas.microsoft.com/office/drawing/2014/main" id="{1C716CD0-3B8C-4618-BF63-BD423953FBB2}"/>
              </a:ext>
            </a:extLst>
          </p:cNvPr>
          <p:cNvSpPr txBox="1"/>
          <p:nvPr/>
        </p:nvSpPr>
        <p:spPr>
          <a:xfrm>
            <a:off x="877636" y="3972124"/>
            <a:ext cx="2547492" cy="276999"/>
          </a:xfrm>
          <a:prstGeom prst="rect">
            <a:avLst/>
          </a:prstGeom>
          <a:noFill/>
        </p:spPr>
        <p:txBody>
          <a:bodyPr wrap="none" rtlCol="0">
            <a:spAutoFit/>
          </a:bodyPr>
          <a:lstStyle/>
          <a:p>
            <a:r>
              <a:rPr kumimoji="1" lang="ja-JP" altLang="en-US" sz="1200" b="1" dirty="0">
                <a:solidFill>
                  <a:srgbClr val="ED7D31"/>
                </a:solidFill>
                <a:latin typeface="Meiryo UI" panose="020B0604030504040204" pitchFamily="50" charset="-128"/>
                <a:ea typeface="Meiryo UI" panose="020B0604030504040204" pitchFamily="50" charset="-128"/>
              </a:rPr>
              <a:t>消費電力の比較・光熱費の節約効果</a:t>
            </a:r>
          </a:p>
        </p:txBody>
      </p:sp>
      <p:sp>
        <p:nvSpPr>
          <p:cNvPr id="116" name="テキスト ボックス 115">
            <a:extLst>
              <a:ext uri="{FF2B5EF4-FFF2-40B4-BE49-F238E27FC236}">
                <a16:creationId xmlns:a16="http://schemas.microsoft.com/office/drawing/2014/main" id="{B8470139-4506-4CAB-9B56-97518EA90EEE}"/>
              </a:ext>
            </a:extLst>
          </p:cNvPr>
          <p:cNvSpPr txBox="1"/>
          <p:nvPr/>
        </p:nvSpPr>
        <p:spPr>
          <a:xfrm>
            <a:off x="802359" y="4358446"/>
            <a:ext cx="832258" cy="261610"/>
          </a:xfrm>
          <a:prstGeom prst="rect">
            <a:avLst/>
          </a:prstGeom>
          <a:noFill/>
        </p:spPr>
        <p:txBody>
          <a:bodyPr wrap="square" lIns="36000" rIns="36000" rtlCol="0">
            <a:spAutoFit/>
          </a:bodyPr>
          <a:lstStyle/>
          <a:p>
            <a:pPr algn="ctr"/>
            <a:r>
              <a:rPr kumimoji="1" lang="ja-JP" altLang="en-US" sz="1100" b="1" dirty="0">
                <a:solidFill>
                  <a:srgbClr val="ED7D31"/>
                </a:solidFill>
                <a:latin typeface="Meiryo UI" panose="020B0604030504040204" pitchFamily="50" charset="-128"/>
                <a:ea typeface="Meiryo UI" panose="020B0604030504040204" pitchFamily="50" charset="-128"/>
              </a:rPr>
              <a:t>例：冷蔵庫</a:t>
            </a:r>
          </a:p>
        </p:txBody>
      </p:sp>
      <p:pic>
        <p:nvPicPr>
          <p:cNvPr id="154" name="Picture 11">
            <a:extLst>
              <a:ext uri="{FF2B5EF4-FFF2-40B4-BE49-F238E27FC236}">
                <a16:creationId xmlns:a16="http://schemas.microsoft.com/office/drawing/2014/main" id="{6D21B556-859C-4939-A6D5-AEA4DDA9EE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041" y="4642349"/>
            <a:ext cx="534566" cy="94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テキスト ボックス 82">
            <a:extLst>
              <a:ext uri="{FF2B5EF4-FFF2-40B4-BE49-F238E27FC236}">
                <a16:creationId xmlns:a16="http://schemas.microsoft.com/office/drawing/2014/main" id="{B288310F-971D-4948-A751-19D45744DC0A}"/>
              </a:ext>
            </a:extLst>
          </p:cNvPr>
          <p:cNvSpPr txBox="1"/>
          <p:nvPr/>
        </p:nvSpPr>
        <p:spPr>
          <a:xfrm>
            <a:off x="898173" y="3896982"/>
            <a:ext cx="2611437" cy="184666"/>
          </a:xfrm>
          <a:prstGeom prst="rect">
            <a:avLst/>
          </a:prstGeom>
          <a:noFill/>
        </p:spPr>
        <p:txBody>
          <a:bodyPr wrap="square" rtlCol="0">
            <a:spAutoFit/>
          </a:bodyPr>
          <a:lstStyle/>
          <a:p>
            <a:r>
              <a:rPr kumimoji="1" lang="ja-JP" altLang="en-US" sz="600" dirty="0">
                <a:solidFill>
                  <a:schemeClr val="accent2"/>
                </a:solidFill>
                <a:latin typeface="Meiryo UI" panose="020B0604030504040204" pitchFamily="50" charset="-128"/>
                <a:ea typeface="Meiryo UI" panose="020B0604030504040204" pitchFamily="50" charset="-128"/>
              </a:rPr>
              <a:t>しょう ひ　　　　　　　　　　 ひ　 かく　　　　　　　　　ひ　</a:t>
            </a:r>
          </a:p>
        </p:txBody>
      </p:sp>
      <p:grpSp>
        <p:nvGrpSpPr>
          <p:cNvPr id="65" name="グループ化 64">
            <a:extLst>
              <a:ext uri="{FF2B5EF4-FFF2-40B4-BE49-F238E27FC236}">
                <a16:creationId xmlns:a16="http://schemas.microsoft.com/office/drawing/2014/main" id="{C184831E-18E0-45E5-B2EC-80002D97DF96}"/>
              </a:ext>
            </a:extLst>
          </p:cNvPr>
          <p:cNvGrpSpPr/>
          <p:nvPr/>
        </p:nvGrpSpPr>
        <p:grpSpPr>
          <a:xfrm>
            <a:off x="3482797" y="4409427"/>
            <a:ext cx="1117995" cy="689471"/>
            <a:chOff x="2653832" y="4838952"/>
            <a:chExt cx="1001826" cy="689471"/>
          </a:xfrm>
        </p:grpSpPr>
        <p:pic>
          <p:nvPicPr>
            <p:cNvPr id="80" name="図 79">
              <a:extLst>
                <a:ext uri="{FF2B5EF4-FFF2-40B4-BE49-F238E27FC236}">
                  <a16:creationId xmlns:a16="http://schemas.microsoft.com/office/drawing/2014/main" id="{3F7C46FB-6FFB-4894-A625-2BFC2B59A717}"/>
                </a:ext>
              </a:extLst>
            </p:cNvPr>
            <p:cNvPicPr>
              <a:picLocks noChangeAspect="1"/>
            </p:cNvPicPr>
            <p:nvPr/>
          </p:nvPicPr>
          <p:blipFill>
            <a:blip r:embed="rId6"/>
            <a:stretch>
              <a:fillRect/>
            </a:stretch>
          </p:blipFill>
          <p:spPr>
            <a:xfrm>
              <a:off x="2653832" y="4838952"/>
              <a:ext cx="1001826" cy="689471"/>
            </a:xfrm>
            <a:prstGeom prst="rect">
              <a:avLst/>
            </a:prstGeom>
          </p:spPr>
        </p:pic>
        <p:sp>
          <p:nvSpPr>
            <p:cNvPr id="81" name="テキスト ボックス 80">
              <a:extLst>
                <a:ext uri="{FF2B5EF4-FFF2-40B4-BE49-F238E27FC236}">
                  <a16:creationId xmlns:a16="http://schemas.microsoft.com/office/drawing/2014/main" id="{CAAD75E2-75FE-460F-9A41-450E951EA87E}"/>
                </a:ext>
              </a:extLst>
            </p:cNvPr>
            <p:cNvSpPr txBox="1"/>
            <p:nvPr/>
          </p:nvSpPr>
          <p:spPr>
            <a:xfrm>
              <a:off x="2679303" y="4957975"/>
              <a:ext cx="933100" cy="469359"/>
            </a:xfrm>
            <a:prstGeom prst="rect">
              <a:avLst/>
            </a:prstGeom>
            <a:noFill/>
          </p:spPr>
          <p:txBody>
            <a:bodyPr wrap="none" rtlCol="0">
              <a:spAutoFit/>
            </a:bodyPr>
            <a:lstStyle/>
            <a:p>
              <a:pPr algn="ctr"/>
              <a:r>
                <a:rPr kumimoji="1" lang="ja-JP" altLang="en-US" sz="1000" dirty="0">
                  <a:latin typeface="Meiryo UI" panose="020B0604030504040204" pitchFamily="50" charset="-128"/>
                  <a:ea typeface="Meiryo UI" panose="020B0604030504040204" pitchFamily="50" charset="-128"/>
                </a:rPr>
                <a:t>約</a:t>
              </a:r>
              <a:r>
                <a:rPr kumimoji="1" lang="en-US" altLang="ja-JP" sz="1400" dirty="0">
                  <a:solidFill>
                    <a:srgbClr val="FF0000"/>
                  </a:solidFill>
                  <a:latin typeface="Meiryo UI" panose="020B0604030504040204" pitchFamily="50" charset="-128"/>
                  <a:ea typeface="Meiryo UI" panose="020B0604030504040204" pitchFamily="50" charset="-128"/>
                </a:rPr>
                <a:t>40</a:t>
              </a:r>
              <a:r>
                <a:rPr kumimoji="1" lang="ja-JP" altLang="en-US" sz="1400" dirty="0">
                  <a:solidFill>
                    <a:srgbClr val="FF0000"/>
                  </a:solidFill>
                  <a:latin typeface="Meiryo UI" panose="020B0604030504040204" pitchFamily="50" charset="-128"/>
                  <a:ea typeface="Meiryo UI" panose="020B0604030504040204" pitchFamily="50" charset="-128"/>
                </a:rPr>
                <a:t>～</a:t>
              </a:r>
              <a:r>
                <a:rPr kumimoji="1" lang="en-US" altLang="ja-JP" sz="1400" dirty="0">
                  <a:solidFill>
                    <a:srgbClr val="FF0000"/>
                  </a:solidFill>
                  <a:latin typeface="Meiryo UI" panose="020B0604030504040204" pitchFamily="50" charset="-128"/>
                  <a:ea typeface="Meiryo UI" panose="020B0604030504040204" pitchFamily="50" charset="-128"/>
                </a:rPr>
                <a:t>47%</a:t>
              </a:r>
            </a:p>
            <a:p>
              <a:pPr algn="ctr"/>
              <a:r>
                <a:rPr kumimoji="1" lang="ja-JP" altLang="en-US" sz="1050" dirty="0">
                  <a:latin typeface="Meiryo UI" panose="020B0604030504040204" pitchFamily="50" charset="-128"/>
                  <a:ea typeface="Meiryo UI" panose="020B0604030504040204" pitchFamily="50" charset="-128"/>
                </a:rPr>
                <a:t>の省エネ</a:t>
              </a:r>
            </a:p>
          </p:txBody>
        </p:sp>
      </p:grpSp>
      <p:sp>
        <p:nvSpPr>
          <p:cNvPr id="117" name="テキスト ボックス 116"/>
          <p:cNvSpPr txBox="1"/>
          <p:nvPr/>
        </p:nvSpPr>
        <p:spPr>
          <a:xfrm>
            <a:off x="817525" y="5646064"/>
            <a:ext cx="915635"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401</a:t>
            </a: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450L</a:t>
            </a:r>
            <a:r>
              <a:rPr kumimoji="1" lang="ja-JP" altLang="en-US" sz="800" dirty="0">
                <a:latin typeface="Meiryo UI" panose="020B0604030504040204" pitchFamily="50" charset="-128"/>
                <a:ea typeface="Meiryo UI" panose="020B0604030504040204" pitchFamily="50" charset="-128"/>
              </a:rPr>
              <a:t>の例</a:t>
            </a:r>
          </a:p>
        </p:txBody>
      </p:sp>
      <p:sp>
        <p:nvSpPr>
          <p:cNvPr id="49" name="正方形/長方形 48"/>
          <p:cNvSpPr/>
          <p:nvPr/>
        </p:nvSpPr>
        <p:spPr>
          <a:xfrm>
            <a:off x="3551676" y="9672487"/>
            <a:ext cx="2489130" cy="200055"/>
          </a:xfrm>
          <a:prstGeom prst="rect">
            <a:avLst/>
          </a:prstGeom>
        </p:spPr>
        <p:txBody>
          <a:bodyPr wrap="square">
            <a:spAutoFit/>
          </a:bodyPr>
          <a:lstStyle/>
          <a:p>
            <a:r>
              <a:rPr lang="en-US" altLang="ja-JP" sz="700" dirty="0">
                <a:solidFill>
                  <a:schemeClr val="accent5">
                    <a:lumMod val="75000"/>
                  </a:schemeClr>
                </a:solidFill>
                <a:latin typeface="Meiryo UI" panose="020B0604030504040204" pitchFamily="50" charset="-128"/>
                <a:ea typeface="Meiryo UI" panose="020B0604030504040204" pitchFamily="50" charset="-128"/>
              </a:rPr>
              <a:t>http://osaka-midori.jp/ondanka-c/manga_sugoroku/</a:t>
            </a:r>
            <a:endParaRPr lang="ja-JP" altLang="en-US" sz="700" dirty="0">
              <a:solidFill>
                <a:schemeClr val="accent5">
                  <a:lumMod val="75000"/>
                </a:schemeClr>
              </a:solidFill>
              <a:latin typeface="Meiryo UI" panose="020B0604030504040204" pitchFamily="50" charset="-128"/>
              <a:ea typeface="Meiryo UI" panose="020B0604030504040204" pitchFamily="50" charset="-128"/>
            </a:endParaRPr>
          </a:p>
        </p:txBody>
      </p:sp>
      <p:sp>
        <p:nvSpPr>
          <p:cNvPr id="194" name="正方形/長方形 193"/>
          <p:cNvSpPr/>
          <p:nvPr/>
        </p:nvSpPr>
        <p:spPr>
          <a:xfrm>
            <a:off x="891955" y="9267565"/>
            <a:ext cx="5828459" cy="646329"/>
          </a:xfrm>
          <a:prstGeom prst="rect">
            <a:avLst/>
          </a:prstGeom>
          <a:noFill/>
          <a:ln w="95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dirty="0"/>
          </a:p>
        </p:txBody>
      </p:sp>
      <p:sp>
        <p:nvSpPr>
          <p:cNvPr id="196" name="テキスト ボックス 42"/>
          <p:cNvSpPr txBox="1"/>
          <p:nvPr/>
        </p:nvSpPr>
        <p:spPr>
          <a:xfrm>
            <a:off x="1565433" y="9407792"/>
            <a:ext cx="4529360" cy="4787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kumimoji="1" lang="ja-JP" altLang="en-US" sz="900" dirty="0">
                <a:latin typeface="Meiryo UI" panose="020B0604030504040204" pitchFamily="50" charset="-128"/>
                <a:ea typeface="Meiryo UI" panose="020B0604030504040204" pitchFamily="50" charset="-128"/>
              </a:rPr>
              <a:t>大阪府地球温暖化防止活動推進センターのホームページでは、家庭での省エネなどを、まんがやすごろくで分かりやすくしょうかいしています。</a:t>
            </a:r>
            <a:endParaRPr kumimoji="1" lang="en-US" altLang="ja-JP" sz="900" dirty="0">
              <a:solidFill>
                <a:schemeClr val="accent5">
                  <a:lumMod val="75000"/>
                </a:schemeClr>
              </a:solidFill>
              <a:latin typeface="Meiryo UI" panose="020B0604030504040204" pitchFamily="50" charset="-128"/>
              <a:ea typeface="Meiryo UI" panose="020B0604030504040204" pitchFamily="50" charset="-128"/>
            </a:endParaRPr>
          </a:p>
        </p:txBody>
      </p:sp>
      <p:sp>
        <p:nvSpPr>
          <p:cNvPr id="197" name="テキスト ボックス 90"/>
          <p:cNvSpPr txBox="1"/>
          <p:nvPr/>
        </p:nvSpPr>
        <p:spPr>
          <a:xfrm>
            <a:off x="2153404" y="9381482"/>
            <a:ext cx="2052872" cy="1692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500" dirty="0">
                <a:latin typeface="Meiryo UI" panose="020B0604030504040204" pitchFamily="50" charset="-128"/>
                <a:ea typeface="Meiryo UI" panose="020B0604030504040204" pitchFamily="50" charset="-128"/>
              </a:rPr>
              <a:t>おん</a:t>
            </a:r>
            <a:r>
              <a:rPr kumimoji="1" lang="ja-JP" altLang="en-US" sz="300" dirty="0">
                <a:latin typeface="Meiryo UI" panose="020B0604030504040204" pitchFamily="50" charset="-128"/>
                <a:ea typeface="Meiryo UI" panose="020B0604030504040204" pitchFamily="50" charset="-128"/>
              </a:rPr>
              <a:t> </a:t>
            </a:r>
            <a:r>
              <a:rPr kumimoji="1" lang="ja-JP" altLang="en-US" sz="500" dirty="0">
                <a:latin typeface="Meiryo UI" panose="020B0604030504040204" pitchFamily="50" charset="-128"/>
                <a:ea typeface="Meiryo UI" panose="020B0604030504040204" pitchFamily="50" charset="-128"/>
              </a:rPr>
              <a:t>だん </a:t>
            </a:r>
            <a:r>
              <a:rPr kumimoji="1" lang="ja-JP" altLang="en-US" sz="300" dirty="0">
                <a:latin typeface="Meiryo UI" panose="020B0604030504040204" pitchFamily="50" charset="-128"/>
                <a:ea typeface="Meiryo UI" panose="020B0604030504040204" pitchFamily="50" charset="-128"/>
              </a:rPr>
              <a:t> </a:t>
            </a:r>
            <a:r>
              <a:rPr kumimoji="1" lang="ja-JP" altLang="en-US" sz="500" dirty="0">
                <a:latin typeface="Meiryo UI" panose="020B0604030504040204" pitchFamily="50" charset="-128"/>
                <a:ea typeface="Meiryo UI" panose="020B0604030504040204" pitchFamily="50" charset="-128"/>
              </a:rPr>
              <a:t>か ぼう　し　　　　　　 すいしん</a:t>
            </a:r>
          </a:p>
        </p:txBody>
      </p:sp>
      <p:sp>
        <p:nvSpPr>
          <p:cNvPr id="138" name="テキスト ボックス 41"/>
          <p:cNvSpPr txBox="1"/>
          <p:nvPr/>
        </p:nvSpPr>
        <p:spPr>
          <a:xfrm>
            <a:off x="1511034" y="9268755"/>
            <a:ext cx="688118" cy="230832"/>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900" dirty="0">
                <a:latin typeface="Meiryo UI" panose="020B0604030504040204" pitchFamily="50" charset="-128"/>
                <a:ea typeface="Meiryo UI" panose="020B0604030504040204" pitchFamily="50" charset="-128"/>
              </a:rPr>
              <a:t>＜参考＞</a:t>
            </a:r>
          </a:p>
        </p:txBody>
      </p:sp>
      <p:grpSp>
        <p:nvGrpSpPr>
          <p:cNvPr id="141" name="グループ化 140">
            <a:extLst>
              <a:ext uri="{FF2B5EF4-FFF2-40B4-BE49-F238E27FC236}">
                <a16:creationId xmlns:a16="http://schemas.microsoft.com/office/drawing/2014/main" id="{1FE12837-6178-42C4-8E2B-218767EA7AF7}"/>
              </a:ext>
            </a:extLst>
          </p:cNvPr>
          <p:cNvGrpSpPr/>
          <p:nvPr/>
        </p:nvGrpSpPr>
        <p:grpSpPr>
          <a:xfrm>
            <a:off x="885278" y="2094772"/>
            <a:ext cx="1949056" cy="1495289"/>
            <a:chOff x="849382" y="2122030"/>
            <a:chExt cx="2101679" cy="1584507"/>
          </a:xfrm>
        </p:grpSpPr>
        <p:pic>
          <p:nvPicPr>
            <p:cNvPr id="142" name="図 141">
              <a:extLst>
                <a:ext uri="{FF2B5EF4-FFF2-40B4-BE49-F238E27FC236}">
                  <a16:creationId xmlns:a16="http://schemas.microsoft.com/office/drawing/2014/main" id="{2DFB0B7F-C6FF-49AF-9128-9C12583863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9041" y="2122030"/>
              <a:ext cx="1692020" cy="1584507"/>
            </a:xfrm>
            <a:prstGeom prst="rect">
              <a:avLst/>
            </a:prstGeom>
          </p:spPr>
        </p:pic>
        <p:sp>
          <p:nvSpPr>
            <p:cNvPr id="147" name="円/楕円 111">
              <a:extLst>
                <a:ext uri="{FF2B5EF4-FFF2-40B4-BE49-F238E27FC236}">
                  <a16:creationId xmlns:a16="http://schemas.microsoft.com/office/drawing/2014/main" id="{4FB211DF-8227-4482-8F09-CDEC51B4896A}"/>
                </a:ext>
              </a:extLst>
            </p:cNvPr>
            <p:cNvSpPr>
              <a:spLocks noChangeAspect="1"/>
            </p:cNvSpPr>
            <p:nvPr/>
          </p:nvSpPr>
          <p:spPr>
            <a:xfrm>
              <a:off x="849382" y="2548471"/>
              <a:ext cx="144000" cy="144000"/>
            </a:xfrm>
            <a:prstGeom prst="ellipse">
              <a:avLst/>
            </a:prstGeom>
            <a:solidFill>
              <a:srgbClr val="00891E"/>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kumimoji="1" lang="ja-JP" altLang="en-US" sz="800" dirty="0">
                  <a:latin typeface="ＭＳ ゴシック" panose="020B0609070205080204" pitchFamily="49" charset="-128"/>
                  <a:ea typeface="ＭＳ ゴシック" panose="020B0609070205080204" pitchFamily="49" charset="-128"/>
                </a:rPr>
                <a:t>１</a:t>
              </a:r>
            </a:p>
          </p:txBody>
        </p:sp>
        <p:sp>
          <p:nvSpPr>
            <p:cNvPr id="148" name="円/楕円 111">
              <a:extLst>
                <a:ext uri="{FF2B5EF4-FFF2-40B4-BE49-F238E27FC236}">
                  <a16:creationId xmlns:a16="http://schemas.microsoft.com/office/drawing/2014/main" id="{EE3EEA97-02DB-4E10-9B9B-B4439F1FA265}"/>
                </a:ext>
              </a:extLst>
            </p:cNvPr>
            <p:cNvSpPr>
              <a:spLocks noChangeAspect="1"/>
            </p:cNvSpPr>
            <p:nvPr/>
          </p:nvSpPr>
          <p:spPr>
            <a:xfrm>
              <a:off x="856582" y="2860667"/>
              <a:ext cx="144000" cy="144000"/>
            </a:xfrm>
            <a:prstGeom prst="ellipse">
              <a:avLst/>
            </a:prstGeom>
            <a:solidFill>
              <a:srgbClr val="00891E"/>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kumimoji="1" lang="ja-JP" altLang="en-US" sz="800" dirty="0">
                  <a:latin typeface="ＭＳ ゴシック" panose="020B0609070205080204" pitchFamily="49" charset="-128"/>
                  <a:ea typeface="ＭＳ ゴシック" panose="020B0609070205080204" pitchFamily="49" charset="-128"/>
                </a:rPr>
                <a:t>２</a:t>
              </a:r>
            </a:p>
          </p:txBody>
        </p:sp>
        <p:sp>
          <p:nvSpPr>
            <p:cNvPr id="149" name="円/楕円 111">
              <a:extLst>
                <a:ext uri="{FF2B5EF4-FFF2-40B4-BE49-F238E27FC236}">
                  <a16:creationId xmlns:a16="http://schemas.microsoft.com/office/drawing/2014/main" id="{FD456F45-6BBB-4995-9420-D49A7EFC1607}"/>
                </a:ext>
              </a:extLst>
            </p:cNvPr>
            <p:cNvSpPr>
              <a:spLocks noChangeAspect="1"/>
            </p:cNvSpPr>
            <p:nvPr/>
          </p:nvSpPr>
          <p:spPr>
            <a:xfrm>
              <a:off x="856582" y="3254363"/>
              <a:ext cx="144000" cy="144000"/>
            </a:xfrm>
            <a:prstGeom prst="ellipse">
              <a:avLst/>
            </a:prstGeom>
            <a:solidFill>
              <a:srgbClr val="00891E"/>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kumimoji="1" lang="ja-JP" altLang="en-US" sz="800" dirty="0">
                  <a:latin typeface="ＭＳ ゴシック" panose="020B0609070205080204" pitchFamily="49" charset="-128"/>
                  <a:ea typeface="ＭＳ ゴシック" panose="020B0609070205080204" pitchFamily="49" charset="-128"/>
                </a:rPr>
                <a:t>３</a:t>
              </a:r>
            </a:p>
          </p:txBody>
        </p:sp>
        <p:cxnSp>
          <p:nvCxnSpPr>
            <p:cNvPr id="155" name="直線コネクタ 154">
              <a:extLst>
                <a:ext uri="{FF2B5EF4-FFF2-40B4-BE49-F238E27FC236}">
                  <a16:creationId xmlns:a16="http://schemas.microsoft.com/office/drawing/2014/main" id="{BDB04298-15BD-4BAB-B5C9-EE5160D37526}"/>
                </a:ext>
              </a:extLst>
            </p:cNvPr>
            <p:cNvCxnSpPr/>
            <p:nvPr/>
          </p:nvCxnSpPr>
          <p:spPr>
            <a:xfrm>
              <a:off x="1019528" y="2627671"/>
              <a:ext cx="318210" cy="0"/>
            </a:xfrm>
            <a:prstGeom prst="line">
              <a:avLst/>
            </a:prstGeom>
            <a:ln w="95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a:extLst>
                <a:ext uri="{FF2B5EF4-FFF2-40B4-BE49-F238E27FC236}">
                  <a16:creationId xmlns:a16="http://schemas.microsoft.com/office/drawing/2014/main" id="{73C097F3-140A-4E4F-A458-8F6E06CA94B9}"/>
                </a:ext>
              </a:extLst>
            </p:cNvPr>
            <p:cNvCxnSpPr/>
            <p:nvPr/>
          </p:nvCxnSpPr>
          <p:spPr>
            <a:xfrm>
              <a:off x="1019528" y="2932667"/>
              <a:ext cx="396000" cy="0"/>
            </a:xfrm>
            <a:prstGeom prst="line">
              <a:avLst/>
            </a:prstGeom>
            <a:ln w="95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ADD38C9E-F2A0-428A-A42A-AB42EE149A2D}"/>
                </a:ext>
              </a:extLst>
            </p:cNvPr>
            <p:cNvCxnSpPr/>
            <p:nvPr/>
          </p:nvCxnSpPr>
          <p:spPr>
            <a:xfrm>
              <a:off x="1019528" y="3326363"/>
              <a:ext cx="864000" cy="0"/>
            </a:xfrm>
            <a:prstGeom prst="line">
              <a:avLst/>
            </a:prstGeom>
            <a:ln w="952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3" name="グループ化 32">
            <a:extLst>
              <a:ext uri="{FF2B5EF4-FFF2-40B4-BE49-F238E27FC236}">
                <a16:creationId xmlns:a16="http://schemas.microsoft.com/office/drawing/2014/main" id="{CCB271E1-2900-4588-A56C-70F8DFFE33A1}"/>
              </a:ext>
            </a:extLst>
          </p:cNvPr>
          <p:cNvGrpSpPr/>
          <p:nvPr/>
        </p:nvGrpSpPr>
        <p:grpSpPr>
          <a:xfrm>
            <a:off x="1926202" y="4826936"/>
            <a:ext cx="1712949" cy="1098469"/>
            <a:chOff x="1821774" y="5076476"/>
            <a:chExt cx="1712949" cy="1098469"/>
          </a:xfrm>
        </p:grpSpPr>
        <p:sp>
          <p:nvSpPr>
            <p:cNvPr id="25" name="正方形/長方形 24"/>
            <p:cNvSpPr/>
            <p:nvPr/>
          </p:nvSpPr>
          <p:spPr>
            <a:xfrm>
              <a:off x="1978679" y="5079614"/>
              <a:ext cx="504000" cy="84662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AF9B6863-045B-4F09-8392-217D2A0BF67A}"/>
                </a:ext>
              </a:extLst>
            </p:cNvPr>
            <p:cNvGrpSpPr/>
            <p:nvPr/>
          </p:nvGrpSpPr>
          <p:grpSpPr>
            <a:xfrm>
              <a:off x="1821774" y="5076476"/>
              <a:ext cx="1712949" cy="1098469"/>
              <a:chOff x="1821774" y="5076476"/>
              <a:chExt cx="1712949" cy="1098469"/>
            </a:xfrm>
          </p:grpSpPr>
          <p:sp>
            <p:nvSpPr>
              <p:cNvPr id="102" name="テキスト ボックス 101">
                <a:extLst>
                  <a:ext uri="{FF2B5EF4-FFF2-40B4-BE49-F238E27FC236}">
                    <a16:creationId xmlns:a16="http://schemas.microsoft.com/office/drawing/2014/main" id="{0FC8EBB9-22FC-4F47-B896-71D9E0A3B287}"/>
                  </a:ext>
                </a:extLst>
              </p:cNvPr>
              <p:cNvSpPr txBox="1"/>
              <p:nvPr/>
            </p:nvSpPr>
            <p:spPr bwMode="white">
              <a:xfrm>
                <a:off x="1924895" y="5127924"/>
                <a:ext cx="615082" cy="761747"/>
              </a:xfrm>
              <a:prstGeom prst="rect">
                <a:avLst/>
              </a:prstGeom>
              <a:noFill/>
              <a:ln>
                <a:noFill/>
              </a:ln>
            </p:spPr>
            <p:txBody>
              <a:bodyPr wrap="square" rtlCol="0">
                <a:spAutoFit/>
              </a:bodyPr>
              <a:lstStyle/>
              <a:p>
                <a:pPr algn="ctr">
                  <a:lnSpc>
                    <a:spcPts val="1500"/>
                  </a:lnSpc>
                </a:pPr>
                <a:r>
                  <a:rPr kumimoji="1" lang="en-US" altLang="ja-JP" sz="1050" dirty="0">
                    <a:solidFill>
                      <a:schemeClr val="bg1"/>
                    </a:solidFill>
                    <a:latin typeface="Meiryo UI" panose="020B0604030504040204" pitchFamily="50" charset="-128"/>
                    <a:ea typeface="Meiryo UI" panose="020B0604030504040204" pitchFamily="50" charset="-128"/>
                  </a:rPr>
                  <a:t>490</a:t>
                </a:r>
              </a:p>
              <a:p>
                <a:pPr algn="ctr">
                  <a:lnSpc>
                    <a:spcPts val="1500"/>
                  </a:lnSpc>
                </a:pPr>
                <a:endParaRPr kumimoji="1" lang="en-US" altLang="ja-JP" sz="1050" dirty="0">
                  <a:solidFill>
                    <a:schemeClr val="bg1"/>
                  </a:solidFill>
                  <a:latin typeface="Meiryo UI" panose="020B0604030504040204" pitchFamily="50" charset="-128"/>
                  <a:ea typeface="Meiryo UI" panose="020B0604030504040204" pitchFamily="50" charset="-128"/>
                </a:endParaRPr>
              </a:p>
              <a:p>
                <a:pPr algn="ctr">
                  <a:lnSpc>
                    <a:spcPts val="1500"/>
                  </a:lnSpc>
                </a:pPr>
                <a:r>
                  <a:rPr kumimoji="1" lang="en-US" altLang="ja-JP" sz="1050" dirty="0">
                    <a:solidFill>
                      <a:schemeClr val="bg1"/>
                    </a:solidFill>
                    <a:latin typeface="Meiryo UI" panose="020B0604030504040204" pitchFamily="50" charset="-128"/>
                    <a:ea typeface="Meiryo UI" panose="020B0604030504040204" pitchFamily="50" charset="-128"/>
                  </a:rPr>
                  <a:t>550</a:t>
                </a:r>
              </a:p>
              <a:p>
                <a:pPr algn="ctr"/>
                <a:r>
                  <a:rPr kumimoji="1" lang="ja-JP" altLang="en-US" sz="600" dirty="0">
                    <a:solidFill>
                      <a:schemeClr val="bg1"/>
                    </a:solidFill>
                    <a:latin typeface="Meiryo UI" panose="020B0604030504040204" pitchFamily="50" charset="-128"/>
                    <a:ea typeface="Meiryo UI" panose="020B0604030504040204" pitchFamily="50" charset="-128"/>
                  </a:rPr>
                  <a:t>（</a:t>
                </a:r>
                <a:r>
                  <a:rPr kumimoji="1" lang="en-US" altLang="ja-JP" sz="600" dirty="0">
                    <a:solidFill>
                      <a:schemeClr val="bg1"/>
                    </a:solidFill>
                    <a:latin typeface="Meiryo UI" panose="020B0604030504040204" pitchFamily="50" charset="-128"/>
                    <a:ea typeface="Meiryo UI" panose="020B0604030504040204" pitchFamily="50" charset="-128"/>
                  </a:rPr>
                  <a:t>kWh/</a:t>
                </a:r>
                <a:r>
                  <a:rPr kumimoji="1" lang="ja-JP" altLang="en-US" sz="600" dirty="0">
                    <a:solidFill>
                      <a:schemeClr val="bg1"/>
                    </a:solidFill>
                    <a:latin typeface="Meiryo UI" panose="020B0604030504040204" pitchFamily="50" charset="-128"/>
                    <a:ea typeface="Meiryo UI" panose="020B0604030504040204" pitchFamily="50" charset="-128"/>
                  </a:rPr>
                  <a:t>年）</a:t>
                </a:r>
                <a:endParaRPr kumimoji="1" lang="ja-JP" altLang="en-US" sz="1050" dirty="0">
                  <a:solidFill>
                    <a:schemeClr val="bg1"/>
                  </a:solidFill>
                  <a:latin typeface="Meiryo UI" panose="020B0604030504040204" pitchFamily="50" charset="-128"/>
                  <a:ea typeface="Meiryo UI" panose="020B0604030504040204" pitchFamily="50" charset="-128"/>
                </a:endParaRPr>
              </a:p>
            </p:txBody>
          </p:sp>
          <p:sp>
            <p:nvSpPr>
              <p:cNvPr id="103" name="テキスト ボックス 102">
                <a:extLst>
                  <a:ext uri="{FF2B5EF4-FFF2-40B4-BE49-F238E27FC236}">
                    <a16:creationId xmlns:a16="http://schemas.microsoft.com/office/drawing/2014/main" id="{66545604-F5E2-4DCE-880F-C821FE8CF89C}"/>
                  </a:ext>
                </a:extLst>
              </p:cNvPr>
              <p:cNvSpPr txBox="1"/>
              <p:nvPr/>
            </p:nvSpPr>
            <p:spPr bwMode="white">
              <a:xfrm>
                <a:off x="2042527" y="5347294"/>
                <a:ext cx="346249" cy="226985"/>
              </a:xfrm>
              <a:prstGeom prst="rect">
                <a:avLst/>
              </a:prstGeom>
              <a:noFill/>
              <a:ln>
                <a:noFill/>
              </a:ln>
            </p:spPr>
            <p:txBody>
              <a:bodyPr vert="eaVert" wrap="none" rtlCol="0">
                <a:spAutoFit/>
              </a:bodyPr>
              <a:lstStyle/>
              <a:p>
                <a:r>
                  <a:rPr kumimoji="1" lang="ja-JP" altLang="en-US" sz="1050" dirty="0">
                    <a:solidFill>
                      <a:schemeClr val="bg1"/>
                    </a:solidFill>
                    <a:latin typeface="Meiryo UI" panose="020B0604030504040204" pitchFamily="50" charset="-128"/>
                    <a:ea typeface="Meiryo UI" panose="020B0604030504040204" pitchFamily="50" charset="-128"/>
                  </a:rPr>
                  <a:t>～</a:t>
                </a:r>
              </a:p>
            </p:txBody>
          </p:sp>
          <p:cxnSp>
            <p:nvCxnSpPr>
              <p:cNvPr id="24" name="直線コネクタ 23"/>
              <p:cNvCxnSpPr/>
              <p:nvPr/>
            </p:nvCxnSpPr>
            <p:spPr>
              <a:xfrm>
                <a:off x="1821774" y="5927569"/>
                <a:ext cx="1712949"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113" name="正方形/長方形 112"/>
              <p:cNvSpPr/>
              <p:nvPr/>
            </p:nvSpPr>
            <p:spPr>
              <a:xfrm>
                <a:off x="2845374" y="5447122"/>
                <a:ext cx="504000" cy="475108"/>
              </a:xfrm>
              <a:prstGeom prst="rect">
                <a:avLst/>
              </a:prstGeom>
              <a:solidFill>
                <a:srgbClr val="FF9933"/>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113">
                <a:extLst>
                  <a:ext uri="{FF2B5EF4-FFF2-40B4-BE49-F238E27FC236}">
                    <a16:creationId xmlns:a16="http://schemas.microsoft.com/office/drawing/2014/main" id="{AED1EAFB-9F97-4B02-ACF7-902D060B0846}"/>
                  </a:ext>
                </a:extLst>
              </p:cNvPr>
              <p:cNvSpPr txBox="1"/>
              <p:nvPr/>
            </p:nvSpPr>
            <p:spPr bwMode="white">
              <a:xfrm>
                <a:off x="2761289" y="5511551"/>
                <a:ext cx="666754" cy="353943"/>
              </a:xfrm>
              <a:prstGeom prst="rect">
                <a:avLst/>
              </a:prstGeom>
              <a:noFill/>
              <a:ln>
                <a:noFill/>
              </a:ln>
            </p:spPr>
            <p:txBody>
              <a:bodyPr wrap="square" rtlCol="0">
                <a:spAutoFit/>
              </a:bodyPr>
              <a:lstStyle/>
              <a:p>
                <a:pPr algn="ctr"/>
                <a:r>
                  <a:rPr kumimoji="1" lang="en-US" altLang="ja-JP" sz="1100" dirty="0">
                    <a:solidFill>
                      <a:schemeClr val="bg1"/>
                    </a:solidFill>
                    <a:latin typeface="Meiryo UI" panose="020B0604030504040204" pitchFamily="50" charset="-128"/>
                    <a:ea typeface="Meiryo UI" panose="020B0604030504040204" pitchFamily="50" charset="-128"/>
                  </a:rPr>
                  <a:t>293</a:t>
                </a:r>
                <a:br>
                  <a:rPr kumimoji="1" lang="en-US" altLang="ja-JP" sz="1100" dirty="0">
                    <a:solidFill>
                      <a:schemeClr val="bg1"/>
                    </a:solidFill>
                    <a:latin typeface="Meiryo UI" panose="020B0604030504040204" pitchFamily="50" charset="-128"/>
                    <a:ea typeface="Meiryo UI" panose="020B0604030504040204" pitchFamily="50" charset="-128"/>
                  </a:rPr>
                </a:br>
                <a:r>
                  <a:rPr kumimoji="1" lang="ja-JP" altLang="en-US" sz="600" dirty="0">
                    <a:solidFill>
                      <a:schemeClr val="bg1"/>
                    </a:solidFill>
                    <a:latin typeface="Meiryo UI" panose="020B0604030504040204" pitchFamily="50" charset="-128"/>
                    <a:ea typeface="Meiryo UI" panose="020B0604030504040204" pitchFamily="50" charset="-128"/>
                  </a:rPr>
                  <a:t>（</a:t>
                </a:r>
                <a:r>
                  <a:rPr kumimoji="1" lang="en-US" altLang="ja-JP" sz="600" dirty="0">
                    <a:solidFill>
                      <a:schemeClr val="bg1"/>
                    </a:solidFill>
                    <a:latin typeface="Meiryo UI" panose="020B0604030504040204" pitchFamily="50" charset="-128"/>
                    <a:ea typeface="Meiryo UI" panose="020B0604030504040204" pitchFamily="50" charset="-128"/>
                  </a:rPr>
                  <a:t>kWh/</a:t>
                </a:r>
                <a:r>
                  <a:rPr kumimoji="1" lang="ja-JP" altLang="en-US" sz="600" dirty="0">
                    <a:solidFill>
                      <a:schemeClr val="bg1"/>
                    </a:solidFill>
                    <a:latin typeface="Meiryo UI" panose="020B0604030504040204" pitchFamily="50" charset="-128"/>
                    <a:ea typeface="Meiryo UI" panose="020B0604030504040204" pitchFamily="50" charset="-128"/>
                  </a:rPr>
                  <a:t>年）</a:t>
                </a:r>
                <a:endParaRPr kumimoji="1" lang="ja-JP" altLang="en-US" sz="1100"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1950215" y="5944113"/>
                <a:ext cx="1454244" cy="230832"/>
              </a:xfrm>
              <a:prstGeom prst="rect">
                <a:avLst/>
              </a:prstGeom>
              <a:noFill/>
            </p:spPr>
            <p:txBody>
              <a:bodyPr wrap="none" rtlCol="0">
                <a:spAutoFit/>
              </a:bodyPr>
              <a:lstStyle/>
              <a:p>
                <a:r>
                  <a:rPr kumimoji="1" lang="en-US" altLang="ja-JP" sz="900" dirty="0">
                    <a:latin typeface="Meiryo UI" panose="020B0604030504040204" pitchFamily="50" charset="-128"/>
                    <a:ea typeface="Meiryo UI" panose="020B0604030504040204" pitchFamily="50" charset="-128"/>
                  </a:rPr>
                  <a:t>2009</a:t>
                </a:r>
                <a:r>
                  <a:rPr kumimoji="1" lang="ja-JP" altLang="en-US" sz="900" dirty="0">
                    <a:latin typeface="Meiryo UI" panose="020B0604030504040204" pitchFamily="50" charset="-128"/>
                    <a:ea typeface="Meiryo UI" panose="020B0604030504040204" pitchFamily="50" charset="-128"/>
                  </a:rPr>
                  <a:t>年　　　　　　</a:t>
                </a:r>
                <a:r>
                  <a:rPr kumimoji="1" lang="en-US" altLang="ja-JP" sz="900" dirty="0">
                    <a:latin typeface="Meiryo UI" panose="020B0604030504040204" pitchFamily="50" charset="-128"/>
                    <a:ea typeface="Meiryo UI" panose="020B0604030504040204" pitchFamily="50" charset="-128"/>
                  </a:rPr>
                  <a:t>2019</a:t>
                </a:r>
                <a:r>
                  <a:rPr kumimoji="1" lang="ja-JP" altLang="en-US" sz="900" dirty="0">
                    <a:latin typeface="Meiryo UI" panose="020B0604030504040204" pitchFamily="50" charset="-128"/>
                    <a:ea typeface="Meiryo UI" panose="020B0604030504040204" pitchFamily="50" charset="-128"/>
                  </a:rPr>
                  <a:t>年</a:t>
                </a:r>
              </a:p>
            </p:txBody>
          </p:sp>
          <p:cxnSp>
            <p:nvCxnSpPr>
              <p:cNvPr id="167" name="直線矢印コネクタ 166">
                <a:extLst>
                  <a:ext uri="{FF2B5EF4-FFF2-40B4-BE49-F238E27FC236}">
                    <a16:creationId xmlns:a16="http://schemas.microsoft.com/office/drawing/2014/main" id="{D7EDCBB4-22AE-441D-B5C9-C45BAEF62505}"/>
                  </a:ext>
                </a:extLst>
              </p:cNvPr>
              <p:cNvCxnSpPr>
                <a:cxnSpLocks/>
              </p:cNvCxnSpPr>
              <p:nvPr/>
            </p:nvCxnSpPr>
            <p:spPr>
              <a:xfrm>
                <a:off x="2490704" y="5076476"/>
                <a:ext cx="374935" cy="387063"/>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35" name="テキスト ボックス 134">
            <a:extLst>
              <a:ext uri="{FF2B5EF4-FFF2-40B4-BE49-F238E27FC236}">
                <a16:creationId xmlns:a16="http://schemas.microsoft.com/office/drawing/2014/main" id="{4DBA9EAA-173E-44AB-B6AA-86AC763428F6}"/>
              </a:ext>
            </a:extLst>
          </p:cNvPr>
          <p:cNvSpPr txBox="1"/>
          <p:nvPr/>
        </p:nvSpPr>
        <p:spPr>
          <a:xfrm>
            <a:off x="1603540" y="4267002"/>
            <a:ext cx="2547492" cy="478785"/>
          </a:xfrm>
          <a:prstGeom prst="rect">
            <a:avLst/>
          </a:prstGeom>
          <a:noFill/>
        </p:spPr>
        <p:txBody>
          <a:bodyPr wrap="square">
            <a:spAutoFit/>
          </a:bodyPr>
          <a:lstStyle/>
          <a:p>
            <a:pPr>
              <a:lnSpc>
                <a:spcPct val="150000"/>
              </a:lnSpc>
            </a:pPr>
            <a:r>
              <a:rPr lang="en-US" altLang="ja-JP" sz="900" dirty="0">
                <a:latin typeface="Meiryo UI" panose="020B0604030504040204" pitchFamily="50" charset="-128"/>
                <a:ea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rPr>
              <a:t>年前の製品と最新の省エネ型製品で</a:t>
            </a:r>
            <a:endParaRPr lang="en-US" altLang="ja-JP" sz="900" dirty="0">
              <a:latin typeface="Meiryo UI" panose="020B0604030504040204" pitchFamily="50" charset="-128"/>
              <a:ea typeface="Meiryo UI" panose="020B0604030504040204" pitchFamily="50" charset="-128"/>
            </a:endParaRPr>
          </a:p>
          <a:p>
            <a:pPr>
              <a:lnSpc>
                <a:spcPct val="150000"/>
              </a:lnSpc>
            </a:pPr>
            <a:r>
              <a:rPr lang="en-US" altLang="ja-JP" sz="900" b="1" u="sng" dirty="0">
                <a:solidFill>
                  <a:schemeClr val="accent5"/>
                </a:solidFill>
                <a:latin typeface="Meiryo UI" panose="020B0604030504040204" pitchFamily="50" charset="-128"/>
                <a:ea typeface="Meiryo UI" panose="020B0604030504040204" pitchFamily="50" charset="-128"/>
              </a:rPr>
              <a:t>1</a:t>
            </a:r>
            <a:r>
              <a:rPr lang="ja-JP" altLang="en-US" sz="900" b="1" u="sng" dirty="0">
                <a:solidFill>
                  <a:schemeClr val="accent5"/>
                </a:solidFill>
                <a:latin typeface="Meiryo UI" panose="020B0604030504040204" pitchFamily="50" charset="-128"/>
                <a:ea typeface="Meiryo UI" panose="020B0604030504040204" pitchFamily="50" charset="-128"/>
              </a:rPr>
              <a:t>年間の消費電力量を比較</a:t>
            </a:r>
            <a:r>
              <a:rPr lang="ja-JP" altLang="en-US" sz="900" dirty="0">
                <a:latin typeface="Meiryo UI" panose="020B0604030504040204" pitchFamily="50" charset="-128"/>
                <a:ea typeface="Meiryo UI" panose="020B0604030504040204" pitchFamily="50" charset="-128"/>
              </a:rPr>
              <a:t>すると・・・</a:t>
            </a:r>
          </a:p>
        </p:txBody>
      </p:sp>
      <p:grpSp>
        <p:nvGrpSpPr>
          <p:cNvPr id="104" name="グループ化 103">
            <a:extLst>
              <a:ext uri="{FF2B5EF4-FFF2-40B4-BE49-F238E27FC236}">
                <a16:creationId xmlns:a16="http://schemas.microsoft.com/office/drawing/2014/main" id="{5D21DE25-CEF2-4B97-8A39-CBFE9B0CB9FC}"/>
              </a:ext>
            </a:extLst>
          </p:cNvPr>
          <p:cNvGrpSpPr/>
          <p:nvPr/>
        </p:nvGrpSpPr>
        <p:grpSpPr>
          <a:xfrm>
            <a:off x="844839" y="6288797"/>
            <a:ext cx="1553254" cy="306000"/>
            <a:chOff x="4634878" y="5399784"/>
            <a:chExt cx="1553254" cy="306000"/>
          </a:xfrm>
        </p:grpSpPr>
        <p:sp>
          <p:nvSpPr>
            <p:cNvPr id="105" name="テキスト ボックス 104">
              <a:extLst>
                <a:ext uri="{FF2B5EF4-FFF2-40B4-BE49-F238E27FC236}">
                  <a16:creationId xmlns:a16="http://schemas.microsoft.com/office/drawing/2014/main" id="{D7AABAC5-4C43-40C1-92E3-7643EB19DDA2}"/>
                </a:ext>
              </a:extLst>
            </p:cNvPr>
            <p:cNvSpPr txBox="1"/>
            <p:nvPr/>
          </p:nvSpPr>
          <p:spPr>
            <a:xfrm>
              <a:off x="4795607" y="5437716"/>
              <a:ext cx="1392525" cy="247254"/>
            </a:xfrm>
            <a:prstGeom prst="rect">
              <a:avLst/>
            </a:prstGeom>
            <a:solidFill>
              <a:schemeClr val="accent1">
                <a:lumMod val="40000"/>
                <a:lumOff val="60000"/>
              </a:schemeClr>
            </a:solidFill>
          </p:spPr>
          <p:txBody>
            <a:bodyPr wrap="square" bIns="36000" rtlCol="0" anchor="t" anchorCtr="0">
              <a:noAutofit/>
            </a:bodyPr>
            <a:lstStyle/>
            <a:p>
              <a:pPr algn="ctr"/>
              <a:r>
                <a:rPr kumimoji="1" lang="ja-JP" altLang="en-US" sz="1050" b="1" dirty="0">
                  <a:solidFill>
                    <a:schemeClr val="accent5">
                      <a:lumMod val="75000"/>
                    </a:schemeClr>
                  </a:solidFill>
                  <a:latin typeface="Meiryo UI" panose="020B0604030504040204" pitchFamily="50" charset="-128"/>
                  <a:ea typeface="Meiryo UI" panose="020B0604030504040204" pitchFamily="50" charset="-128"/>
                </a:rPr>
                <a:t>　考えてみよう！</a:t>
              </a:r>
              <a:endParaRPr kumimoji="1" lang="en-US" altLang="ja-JP" sz="105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106" name="楕円 105">
              <a:extLst>
                <a:ext uri="{FF2B5EF4-FFF2-40B4-BE49-F238E27FC236}">
                  <a16:creationId xmlns:a16="http://schemas.microsoft.com/office/drawing/2014/main" id="{EC9F14F4-E4F0-4AA4-B5B4-C27B0EBB809C}"/>
                </a:ext>
              </a:extLst>
            </p:cNvPr>
            <p:cNvSpPr>
              <a:spLocks noChangeAspect="1"/>
            </p:cNvSpPr>
            <p:nvPr/>
          </p:nvSpPr>
          <p:spPr>
            <a:xfrm>
              <a:off x="4634878" y="5399784"/>
              <a:ext cx="315594" cy="30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a:t>
              </a:r>
            </a:p>
          </p:txBody>
        </p:sp>
      </p:grpSp>
      <p:pic>
        <p:nvPicPr>
          <p:cNvPr id="134" name="図 133">
            <a:extLst>
              <a:ext uri="{FF2B5EF4-FFF2-40B4-BE49-F238E27FC236}">
                <a16:creationId xmlns:a16="http://schemas.microsoft.com/office/drawing/2014/main" id="{DFC26227-671C-4FBF-9D09-944C7CE8282B}"/>
              </a:ext>
            </a:extLst>
          </p:cNvPr>
          <p:cNvPicPr/>
          <p:nvPr/>
        </p:nvPicPr>
        <p:blipFill>
          <a:blip r:embed="rId8">
            <a:extLst>
              <a:ext uri="{28A0092B-C50C-407E-A947-70E740481C1C}">
                <a14:useLocalDpi xmlns:a14="http://schemas.microsoft.com/office/drawing/2010/main"/>
              </a:ext>
            </a:extLst>
          </a:blip>
          <a:srcRect/>
          <a:stretch>
            <a:fillRect/>
          </a:stretch>
        </p:blipFill>
        <p:spPr bwMode="auto">
          <a:xfrm>
            <a:off x="3877988" y="5351255"/>
            <a:ext cx="485576" cy="577752"/>
          </a:xfrm>
          <a:prstGeom prst="rect">
            <a:avLst/>
          </a:prstGeom>
          <a:noFill/>
          <a:ln>
            <a:noFill/>
          </a:ln>
        </p:spPr>
      </p:pic>
      <p:sp>
        <p:nvSpPr>
          <p:cNvPr id="120" name="テキスト ボックス 119">
            <a:extLst>
              <a:ext uri="{FF2B5EF4-FFF2-40B4-BE49-F238E27FC236}">
                <a16:creationId xmlns:a16="http://schemas.microsoft.com/office/drawing/2014/main" id="{4C4A28D6-27D8-4BE2-BBE3-5FD30E866FD2}"/>
              </a:ext>
            </a:extLst>
          </p:cNvPr>
          <p:cNvSpPr txBox="1"/>
          <p:nvPr/>
        </p:nvSpPr>
        <p:spPr>
          <a:xfrm>
            <a:off x="1064698" y="4288748"/>
            <a:ext cx="556563" cy="184666"/>
          </a:xfrm>
          <a:prstGeom prst="rect">
            <a:avLst/>
          </a:prstGeom>
          <a:noFill/>
        </p:spPr>
        <p:txBody>
          <a:bodyPr wrap="none" rtlCol="0">
            <a:spAutoFit/>
          </a:bodyPr>
          <a:lstStyle/>
          <a:p>
            <a:r>
              <a:rPr kumimoji="1" lang="ja-JP" altLang="en-US" sz="600" dirty="0">
                <a:solidFill>
                  <a:schemeClr val="accent2"/>
                </a:solidFill>
                <a:latin typeface="Meiryo UI" panose="020B0604030504040204" pitchFamily="50" charset="-128"/>
                <a:ea typeface="Meiryo UI" panose="020B0604030504040204" pitchFamily="50" charset="-128"/>
              </a:rPr>
              <a:t>れい ぞう  こ</a:t>
            </a:r>
          </a:p>
        </p:txBody>
      </p:sp>
      <p:sp>
        <p:nvSpPr>
          <p:cNvPr id="124" name="テキスト ボックス 123">
            <a:extLst>
              <a:ext uri="{FF2B5EF4-FFF2-40B4-BE49-F238E27FC236}">
                <a16:creationId xmlns:a16="http://schemas.microsoft.com/office/drawing/2014/main" id="{86954466-7F3C-4E43-AE44-DD839DC7BB1F}"/>
              </a:ext>
            </a:extLst>
          </p:cNvPr>
          <p:cNvSpPr txBox="1"/>
          <p:nvPr/>
        </p:nvSpPr>
        <p:spPr>
          <a:xfrm>
            <a:off x="5014729" y="4271351"/>
            <a:ext cx="1734121" cy="498663"/>
          </a:xfrm>
          <a:prstGeom prst="rect">
            <a:avLst/>
          </a:prstGeom>
          <a:noFill/>
        </p:spPr>
        <p:txBody>
          <a:bodyPr wrap="square">
            <a:spAutoFit/>
          </a:bodyPr>
          <a:lstStyle/>
          <a:p>
            <a:pPr>
              <a:lnSpc>
                <a:spcPct val="150000"/>
              </a:lnSpc>
            </a:pP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年間の電気代が </a:t>
            </a:r>
            <a:r>
              <a:rPr lang="ja-JP" altLang="en-US" sz="1000" b="1" u="sng" dirty="0">
                <a:solidFill>
                  <a:srgbClr val="FF0000"/>
                </a:solidFill>
                <a:latin typeface="Meiryo UI" panose="020B0604030504040204" pitchFamily="50" charset="-128"/>
                <a:ea typeface="Meiryo UI" panose="020B0604030504040204" pitchFamily="50" charset="-128"/>
              </a:rPr>
              <a:t>約</a:t>
            </a:r>
            <a:r>
              <a:rPr lang="en-US" altLang="ja-JP" sz="1000" b="1" u="sng" dirty="0">
                <a:solidFill>
                  <a:srgbClr val="FF0000"/>
                </a:solidFill>
                <a:latin typeface="Meiryo UI" panose="020B0604030504040204" pitchFamily="50" charset="-128"/>
                <a:ea typeface="Meiryo UI" panose="020B0604030504040204" pitchFamily="50" charset="-128"/>
              </a:rPr>
              <a:t>6,100</a:t>
            </a:r>
            <a:r>
              <a:rPr lang="ja-JP" altLang="en-US" sz="1000" b="1" u="sng" dirty="0">
                <a:solidFill>
                  <a:srgbClr val="FF0000"/>
                </a:solidFill>
                <a:latin typeface="Meiryo UI" panose="020B0604030504040204" pitchFamily="50" charset="-128"/>
                <a:ea typeface="Meiryo UI" panose="020B0604030504040204" pitchFamily="50" charset="-128"/>
              </a:rPr>
              <a:t>円</a:t>
            </a:r>
            <a:r>
              <a:rPr lang="ja-JP" altLang="en-US" sz="900" dirty="0">
                <a:latin typeface="Meiryo UI" panose="020B0604030504040204" pitchFamily="50" charset="-128"/>
                <a:ea typeface="Meiryo UI" panose="020B0604030504040204" pitchFamily="50" charset="-128"/>
              </a:rPr>
              <a:t>節約になります。</a:t>
            </a:r>
          </a:p>
        </p:txBody>
      </p:sp>
      <p:sp>
        <p:nvSpPr>
          <p:cNvPr id="126" name="テキスト ボックス 125">
            <a:extLst>
              <a:ext uri="{FF2B5EF4-FFF2-40B4-BE49-F238E27FC236}">
                <a16:creationId xmlns:a16="http://schemas.microsoft.com/office/drawing/2014/main" id="{71432C8E-3C6A-4F23-8238-75ABDC2D0E6A}"/>
              </a:ext>
            </a:extLst>
          </p:cNvPr>
          <p:cNvSpPr txBox="1"/>
          <p:nvPr/>
        </p:nvSpPr>
        <p:spPr>
          <a:xfrm>
            <a:off x="2073912" y="4246056"/>
            <a:ext cx="1705926"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せい ひん　　　　　　　　　　　　　　　　がた せいひん</a:t>
            </a:r>
            <a:endParaRPr kumimoji="1" lang="en-US" altLang="ja-JP" sz="500" dirty="0">
              <a:latin typeface="Meiryo UI" panose="020B0604030504040204" pitchFamily="50" charset="-128"/>
              <a:ea typeface="Meiryo UI" panose="020B0604030504040204" pitchFamily="50" charset="-128"/>
            </a:endParaRPr>
          </a:p>
        </p:txBody>
      </p:sp>
      <p:pic>
        <p:nvPicPr>
          <p:cNvPr id="44" name="図 43">
            <a:extLst>
              <a:ext uri="{FF2B5EF4-FFF2-40B4-BE49-F238E27FC236}">
                <a16:creationId xmlns:a16="http://schemas.microsoft.com/office/drawing/2014/main" id="{719FBD6F-6FF4-421A-9D05-41394C6831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565876">
            <a:off x="4517993" y="4379523"/>
            <a:ext cx="549880" cy="252991"/>
          </a:xfrm>
          <a:prstGeom prst="rect">
            <a:avLst/>
          </a:prstGeom>
        </p:spPr>
      </p:pic>
      <p:sp>
        <p:nvSpPr>
          <p:cNvPr id="144" name="テキスト ボックス 143">
            <a:extLst>
              <a:ext uri="{FF2B5EF4-FFF2-40B4-BE49-F238E27FC236}">
                <a16:creationId xmlns:a16="http://schemas.microsoft.com/office/drawing/2014/main" id="{C71563FD-B038-46FA-A73E-BFEE83D31090}"/>
              </a:ext>
            </a:extLst>
          </p:cNvPr>
          <p:cNvSpPr txBox="1"/>
          <p:nvPr/>
        </p:nvSpPr>
        <p:spPr>
          <a:xfrm>
            <a:off x="879649" y="6594111"/>
            <a:ext cx="5816299" cy="543226"/>
          </a:xfrm>
          <a:prstGeom prst="rect">
            <a:avLst/>
          </a:prstGeom>
          <a:noFill/>
        </p:spPr>
        <p:txBody>
          <a:bodyPr wrap="square" rtlCol="0">
            <a:spAutoFit/>
          </a:bodyPr>
          <a:lstStyle/>
          <a:p>
            <a:pPr>
              <a:lnSpc>
                <a:spcPct val="150000"/>
              </a:lnSpc>
            </a:pPr>
            <a:r>
              <a:rPr kumimoji="1" lang="ja-JP" altLang="en-US" sz="1050" dirty="0">
                <a:latin typeface="Meiryo UI" panose="020B0604030504040204" pitchFamily="50" charset="-128"/>
                <a:ea typeface="Meiryo UI" panose="020B0604030504040204" pitchFamily="50" charset="-128"/>
              </a:rPr>
              <a:t>　省エネ型製品を使うことや使い方を工夫するなど、省エネにはいろいろな方法があります。みなさんの家庭でできる省エネにはどんなことがあるか、６ページで書き出したことについて考えてみましょう。</a:t>
            </a:r>
            <a:endParaRPr lang="en-US" altLang="ja-JP" sz="1050" dirty="0">
              <a:latin typeface="Meiryo UI" panose="020B0604030504040204" pitchFamily="50" charset="-128"/>
              <a:ea typeface="Meiryo UI" panose="020B0604030504040204" pitchFamily="50" charset="-128"/>
            </a:endParaRPr>
          </a:p>
        </p:txBody>
      </p:sp>
      <p:pic>
        <p:nvPicPr>
          <p:cNvPr id="69" name="図 68">
            <a:extLst>
              <a:ext uri="{FF2B5EF4-FFF2-40B4-BE49-F238E27FC236}">
                <a16:creationId xmlns:a16="http://schemas.microsoft.com/office/drawing/2014/main" id="{47FA211E-13FB-49E8-BED4-94ED19B52D0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950" r="10696" b="3891"/>
          <a:stretch/>
        </p:blipFill>
        <p:spPr>
          <a:xfrm>
            <a:off x="3815439" y="7676382"/>
            <a:ext cx="1368000" cy="1285060"/>
          </a:xfrm>
          <a:prstGeom prst="rect">
            <a:avLst/>
          </a:prstGeom>
        </p:spPr>
      </p:pic>
      <p:pic>
        <p:nvPicPr>
          <p:cNvPr id="71" name="図 70">
            <a:extLst>
              <a:ext uri="{FF2B5EF4-FFF2-40B4-BE49-F238E27FC236}">
                <a16:creationId xmlns:a16="http://schemas.microsoft.com/office/drawing/2014/main" id="{B53B3CA6-96AF-48A5-96BA-8DCE4728CB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865" r="5888"/>
          <a:stretch/>
        </p:blipFill>
        <p:spPr>
          <a:xfrm>
            <a:off x="2383308" y="7667716"/>
            <a:ext cx="1368000" cy="1293726"/>
          </a:xfrm>
          <a:prstGeom prst="rect">
            <a:avLst/>
          </a:prstGeom>
        </p:spPr>
      </p:pic>
      <p:sp>
        <p:nvSpPr>
          <p:cNvPr id="171" name="テキスト ボックス 170">
            <a:extLst>
              <a:ext uri="{FF2B5EF4-FFF2-40B4-BE49-F238E27FC236}">
                <a16:creationId xmlns:a16="http://schemas.microsoft.com/office/drawing/2014/main" id="{0D12D98A-E5C8-455B-80FD-65237AE9315F}"/>
              </a:ext>
            </a:extLst>
          </p:cNvPr>
          <p:cNvSpPr txBox="1"/>
          <p:nvPr/>
        </p:nvSpPr>
        <p:spPr>
          <a:xfrm>
            <a:off x="2481145" y="7363686"/>
            <a:ext cx="2746893" cy="261610"/>
          </a:xfrm>
          <a:prstGeom prst="rect">
            <a:avLst/>
          </a:prstGeom>
          <a:noFill/>
        </p:spPr>
        <p:txBody>
          <a:bodyPr wrap="square">
            <a:spAutoFit/>
          </a:bodyPr>
          <a:lstStyle/>
          <a:p>
            <a:r>
              <a:rPr lang="ja-JP" altLang="en-US" sz="1100" b="1" u="sng" dirty="0">
                <a:solidFill>
                  <a:schemeClr val="accent5"/>
                </a:solidFill>
                <a:latin typeface="Meiryo UI" panose="020B0604030504040204" pitchFamily="50" charset="-128"/>
                <a:ea typeface="Meiryo UI" panose="020B0604030504040204" pitchFamily="50" charset="-128"/>
              </a:rPr>
              <a:t>冷蔵室はスマートに</a:t>
            </a:r>
            <a:r>
              <a:rPr lang="ja-JP" altLang="en-US" sz="1100" b="1" dirty="0">
                <a:solidFill>
                  <a:schemeClr val="accent5"/>
                </a:solidFill>
                <a:latin typeface="Meiryo UI" panose="020B0604030504040204" pitchFamily="50" charset="-128"/>
                <a:ea typeface="Meiryo UI" panose="020B0604030504040204" pitchFamily="50" charset="-128"/>
              </a:rPr>
              <a:t>　　</a:t>
            </a:r>
            <a:r>
              <a:rPr lang="ja-JP" altLang="en-US" sz="1100" b="1" u="sng" dirty="0">
                <a:solidFill>
                  <a:schemeClr val="accent5"/>
                </a:solidFill>
                <a:latin typeface="Meiryo UI" panose="020B0604030504040204" pitchFamily="50" charset="-128"/>
                <a:ea typeface="Meiryo UI" panose="020B0604030504040204" pitchFamily="50" charset="-128"/>
              </a:rPr>
              <a:t>冷とう室はスキマなく</a:t>
            </a:r>
            <a:endParaRPr lang="en-US" altLang="ja-JP" sz="1100" b="1" u="sng" dirty="0">
              <a:solidFill>
                <a:schemeClr val="accent5"/>
              </a:solidFill>
              <a:latin typeface="Meiryo UI" panose="020B0604030504040204" pitchFamily="50" charset="-128"/>
              <a:ea typeface="Meiryo UI" panose="020B0604030504040204" pitchFamily="50" charset="-128"/>
            </a:endParaRPr>
          </a:p>
        </p:txBody>
      </p:sp>
      <p:sp>
        <p:nvSpPr>
          <p:cNvPr id="73" name="四角形: 角を丸くする 72">
            <a:extLst>
              <a:ext uri="{FF2B5EF4-FFF2-40B4-BE49-F238E27FC236}">
                <a16:creationId xmlns:a16="http://schemas.microsoft.com/office/drawing/2014/main" id="{73814A30-3C1D-401E-AA0C-C77083EF012C}"/>
              </a:ext>
            </a:extLst>
          </p:cNvPr>
          <p:cNvSpPr/>
          <p:nvPr/>
        </p:nvSpPr>
        <p:spPr>
          <a:xfrm>
            <a:off x="817525" y="7258450"/>
            <a:ext cx="6003830" cy="1897918"/>
          </a:xfrm>
          <a:prstGeom prst="roundRect">
            <a:avLst>
              <a:gd name="adj" fmla="val 8668"/>
            </a:avLst>
          </a:prstGeom>
          <a:noFill/>
          <a:ln w="9525">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テキスト ボックス 173">
            <a:extLst>
              <a:ext uri="{FF2B5EF4-FFF2-40B4-BE49-F238E27FC236}">
                <a16:creationId xmlns:a16="http://schemas.microsoft.com/office/drawing/2014/main" id="{D74FB931-1B91-48F5-84F6-78EFB21A2D4B}"/>
              </a:ext>
            </a:extLst>
          </p:cNvPr>
          <p:cNvSpPr txBox="1"/>
          <p:nvPr/>
        </p:nvSpPr>
        <p:spPr>
          <a:xfrm>
            <a:off x="2356169" y="8978308"/>
            <a:ext cx="3589726" cy="184666"/>
          </a:xfrm>
          <a:prstGeom prst="rect">
            <a:avLst/>
          </a:prstGeom>
          <a:noFill/>
        </p:spPr>
        <p:txBody>
          <a:bodyPr wrap="square">
            <a:spAutoFit/>
          </a:bodyPr>
          <a:lstStyle/>
          <a:p>
            <a:r>
              <a:rPr lang="ja-JP" altLang="en-US" sz="600" dirty="0">
                <a:latin typeface="Meiryo UI" panose="020B0604030504040204" pitchFamily="50" charset="-128"/>
                <a:ea typeface="Meiryo UI" panose="020B0604030504040204" pitchFamily="50" charset="-128"/>
              </a:rPr>
              <a:t>出典：パナソニック㈱ホームページ　　</a:t>
            </a:r>
            <a:r>
              <a:rPr lang="en-US" altLang="ja-JP" sz="600" dirty="0">
                <a:solidFill>
                  <a:schemeClr val="accent5">
                    <a:lumMod val="75000"/>
                  </a:schemeClr>
                </a:solidFill>
                <a:latin typeface="Meiryo UI" panose="020B0604030504040204" pitchFamily="50" charset="-128"/>
                <a:ea typeface="Meiryo UI" panose="020B0604030504040204" pitchFamily="50" charset="-128"/>
              </a:rPr>
              <a:t>https://panasonic.jp/life/safety/130010.html</a:t>
            </a:r>
            <a:endParaRPr lang="ja-JP" altLang="en-US" sz="600" dirty="0">
              <a:solidFill>
                <a:schemeClr val="accent5">
                  <a:lumMod val="75000"/>
                </a:schemeClr>
              </a:solidFill>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921034" y="7192357"/>
            <a:ext cx="1258678" cy="294360"/>
            <a:chOff x="921034" y="7414385"/>
            <a:chExt cx="1258678" cy="294360"/>
          </a:xfrm>
        </p:grpSpPr>
        <p:sp>
          <p:nvSpPr>
            <p:cNvPr id="3" name="テキスト ボックス 2"/>
            <p:cNvSpPr txBox="1"/>
            <p:nvPr/>
          </p:nvSpPr>
          <p:spPr>
            <a:xfrm>
              <a:off x="921034" y="7420745"/>
              <a:ext cx="1258678" cy="288000"/>
            </a:xfrm>
            <a:prstGeom prst="rect">
              <a:avLst/>
            </a:prstGeom>
            <a:solidFill>
              <a:schemeClr val="accent5">
                <a:lumMod val="20000"/>
                <a:lumOff val="80000"/>
              </a:schemeClr>
            </a:solidFill>
          </p:spPr>
          <p:txBody>
            <a:bodyPr wrap="none" tIns="72000" bIns="36000" rtlCol="0" anchor="b" anchorCtr="0">
              <a:spAutoFit/>
            </a:bodyPr>
            <a:lstStyle/>
            <a:p>
              <a:r>
                <a:rPr kumimoji="1" lang="ja-JP" altLang="en-US" sz="1000" dirty="0">
                  <a:solidFill>
                    <a:schemeClr val="accent5"/>
                  </a:solidFill>
                  <a:latin typeface="Meiryo UI" panose="020B0604030504040204" pitchFamily="50" charset="-128"/>
                  <a:ea typeface="Meiryo UI" panose="020B0604030504040204" pitchFamily="50" charset="-128"/>
                </a:rPr>
                <a:t>例：冷蔵庫の省エネ</a:t>
              </a:r>
            </a:p>
          </p:txBody>
        </p:sp>
        <p:sp>
          <p:nvSpPr>
            <p:cNvPr id="176" name="テキスト ボックス 175">
              <a:extLst>
                <a:ext uri="{FF2B5EF4-FFF2-40B4-BE49-F238E27FC236}">
                  <a16:creationId xmlns:a16="http://schemas.microsoft.com/office/drawing/2014/main" id="{47663CED-4CBF-41A1-8104-0B44673115EC}"/>
                </a:ext>
              </a:extLst>
            </p:cNvPr>
            <p:cNvSpPr txBox="1"/>
            <p:nvPr/>
          </p:nvSpPr>
          <p:spPr>
            <a:xfrm>
              <a:off x="1192977" y="7414385"/>
              <a:ext cx="630179" cy="169277"/>
            </a:xfrm>
            <a:prstGeom prst="rect">
              <a:avLst/>
            </a:prstGeom>
            <a:noFill/>
          </p:spPr>
          <p:txBody>
            <a:bodyPr wrap="square" rtlCol="0">
              <a:spAutoFit/>
            </a:bodyPr>
            <a:lstStyle/>
            <a:p>
              <a:r>
                <a:rPr kumimoji="1" lang="ja-JP" altLang="en-US" sz="500" dirty="0">
                  <a:solidFill>
                    <a:schemeClr val="accent5"/>
                  </a:solidFill>
                  <a:latin typeface="Meiryo UI" panose="020B0604030504040204" pitchFamily="50" charset="-128"/>
                  <a:ea typeface="Meiryo UI" panose="020B0604030504040204" pitchFamily="50" charset="-128"/>
                </a:rPr>
                <a:t>れい ぞう </a:t>
              </a:r>
              <a:r>
                <a:rPr kumimoji="1" lang="ja-JP" altLang="en-US" sz="300" dirty="0">
                  <a:solidFill>
                    <a:schemeClr val="accent5"/>
                  </a:solidFill>
                  <a:latin typeface="Meiryo UI" panose="020B0604030504040204" pitchFamily="50" charset="-128"/>
                  <a:ea typeface="Meiryo UI" panose="020B0604030504040204" pitchFamily="50" charset="-128"/>
                </a:rPr>
                <a:t>　</a:t>
              </a:r>
              <a:r>
                <a:rPr kumimoji="1" lang="ja-JP" altLang="en-US" sz="500" dirty="0">
                  <a:solidFill>
                    <a:schemeClr val="accent5"/>
                  </a:solidFill>
                  <a:latin typeface="Meiryo UI" panose="020B0604030504040204" pitchFamily="50" charset="-128"/>
                  <a:ea typeface="Meiryo UI" panose="020B0604030504040204" pitchFamily="50" charset="-128"/>
                </a:rPr>
                <a:t>こ</a:t>
              </a:r>
            </a:p>
          </p:txBody>
        </p:sp>
      </p:grpSp>
      <p:grpSp>
        <p:nvGrpSpPr>
          <p:cNvPr id="6" name="グループ化 5"/>
          <p:cNvGrpSpPr/>
          <p:nvPr/>
        </p:nvGrpSpPr>
        <p:grpSpPr>
          <a:xfrm>
            <a:off x="829330" y="7597912"/>
            <a:ext cx="1520772" cy="1491783"/>
            <a:chOff x="829330" y="7597912"/>
            <a:chExt cx="1520772" cy="1491783"/>
          </a:xfrm>
        </p:grpSpPr>
        <p:sp>
          <p:nvSpPr>
            <p:cNvPr id="145" name="テキスト ボックス 144">
              <a:extLst>
                <a:ext uri="{FF2B5EF4-FFF2-40B4-BE49-F238E27FC236}">
                  <a16:creationId xmlns:a16="http://schemas.microsoft.com/office/drawing/2014/main" id="{02A5EEA7-F753-4916-85A6-7A4157B83F1E}"/>
                </a:ext>
              </a:extLst>
            </p:cNvPr>
            <p:cNvSpPr txBox="1"/>
            <p:nvPr/>
          </p:nvSpPr>
          <p:spPr>
            <a:xfrm>
              <a:off x="829330" y="7612367"/>
              <a:ext cx="1520772" cy="1477328"/>
            </a:xfrm>
            <a:prstGeom prst="rect">
              <a:avLst/>
            </a:prstGeom>
            <a:noFill/>
          </p:spPr>
          <p:txBody>
            <a:bodyPr wrap="square">
              <a:spAutoFit/>
            </a:bodyPr>
            <a:lstStyle/>
            <a:p>
              <a:pPr>
                <a:lnSpc>
                  <a:spcPct val="150000"/>
                </a:lnSpc>
              </a:pPr>
              <a:r>
                <a:rPr lang="ja-JP" altLang="en-US" sz="1000" dirty="0">
                  <a:latin typeface="Meiryo UI" panose="020B0604030504040204" pitchFamily="50" charset="-128"/>
                  <a:ea typeface="Meiryo UI" panose="020B0604030504040204" pitchFamily="50" charset="-128"/>
                </a:rPr>
                <a:t>冷蔵室に食品をつめこむと、冷気の流れがさまたげられ、冷えが悪くなる。食品同士のすき間をあけ、</a:t>
              </a:r>
              <a:r>
                <a:rPr lang="ja-JP" altLang="en-US" sz="1000" dirty="0" err="1">
                  <a:latin typeface="Meiryo UI" panose="020B0604030504040204" pitchFamily="50" charset="-128"/>
                  <a:ea typeface="Meiryo UI" panose="020B0604030504040204" pitchFamily="50" charset="-128"/>
                </a:rPr>
                <a:t>おくの</a:t>
              </a:r>
              <a:r>
                <a:rPr lang="ja-JP" altLang="en-US" sz="1000" dirty="0">
                  <a:latin typeface="Meiryo UI" panose="020B0604030504040204" pitchFamily="50" charset="-128"/>
                  <a:ea typeface="Meiryo UI" panose="020B0604030504040204" pitchFamily="50" charset="-128"/>
                </a:rPr>
                <a:t>かべが見える程度に食品を入れる。</a:t>
              </a:r>
              <a:endParaRPr lang="en-US" altLang="ja-JP" sz="1000" dirty="0">
                <a:latin typeface="Meiryo UI" panose="020B0604030504040204" pitchFamily="50" charset="-128"/>
                <a:ea typeface="Meiryo UI" panose="020B0604030504040204" pitchFamily="50" charset="-128"/>
              </a:endParaRPr>
            </a:p>
          </p:txBody>
        </p:sp>
        <p:sp>
          <p:nvSpPr>
            <p:cNvPr id="177" name="テキスト ボックス 176">
              <a:extLst>
                <a:ext uri="{FF2B5EF4-FFF2-40B4-BE49-F238E27FC236}">
                  <a16:creationId xmlns:a16="http://schemas.microsoft.com/office/drawing/2014/main" id="{43AF2AF6-F9AA-4CB3-AAF9-40F6917915D6}"/>
                </a:ext>
              </a:extLst>
            </p:cNvPr>
            <p:cNvSpPr txBox="1"/>
            <p:nvPr/>
          </p:nvSpPr>
          <p:spPr>
            <a:xfrm>
              <a:off x="851334" y="7597912"/>
              <a:ext cx="529572"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れい ぞう </a:t>
              </a:r>
            </a:p>
          </p:txBody>
        </p:sp>
        <p:sp>
          <p:nvSpPr>
            <p:cNvPr id="94" name="テキスト ボックス 93">
              <a:extLst>
                <a:ext uri="{FF2B5EF4-FFF2-40B4-BE49-F238E27FC236}">
                  <a16:creationId xmlns:a16="http://schemas.microsoft.com/office/drawing/2014/main" id="{43AF2AF6-F9AA-4CB3-AAF9-40F6917915D6}"/>
                </a:ext>
              </a:extLst>
            </p:cNvPr>
            <p:cNvSpPr txBox="1"/>
            <p:nvPr/>
          </p:nvSpPr>
          <p:spPr>
            <a:xfrm>
              <a:off x="1278966" y="8511777"/>
              <a:ext cx="529572"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てい  ど</a:t>
              </a:r>
            </a:p>
          </p:txBody>
        </p:sp>
      </p:grpSp>
      <p:grpSp>
        <p:nvGrpSpPr>
          <p:cNvPr id="5" name="グループ化 4"/>
          <p:cNvGrpSpPr/>
          <p:nvPr/>
        </p:nvGrpSpPr>
        <p:grpSpPr>
          <a:xfrm>
            <a:off x="5191279" y="7619768"/>
            <a:ext cx="1604711" cy="1477328"/>
            <a:chOff x="5191279" y="7619768"/>
            <a:chExt cx="1604711" cy="1477328"/>
          </a:xfrm>
        </p:grpSpPr>
        <p:sp>
          <p:nvSpPr>
            <p:cNvPr id="169" name="テキスト ボックス 168">
              <a:extLst>
                <a:ext uri="{FF2B5EF4-FFF2-40B4-BE49-F238E27FC236}">
                  <a16:creationId xmlns:a16="http://schemas.microsoft.com/office/drawing/2014/main" id="{6FEF1B40-B576-43BE-ACE8-1BA158F67CD1}"/>
                </a:ext>
              </a:extLst>
            </p:cNvPr>
            <p:cNvSpPr txBox="1"/>
            <p:nvPr/>
          </p:nvSpPr>
          <p:spPr>
            <a:xfrm>
              <a:off x="5191279" y="7619768"/>
              <a:ext cx="1604711" cy="1477328"/>
            </a:xfrm>
            <a:prstGeom prst="rect">
              <a:avLst/>
            </a:prstGeom>
            <a:noFill/>
          </p:spPr>
          <p:txBody>
            <a:bodyPr wrap="square">
              <a:spAutoFit/>
            </a:bodyPr>
            <a:lstStyle/>
            <a:p>
              <a:pPr>
                <a:lnSpc>
                  <a:spcPct val="150000"/>
                </a:lnSpc>
              </a:pPr>
              <a:r>
                <a:rPr lang="ja-JP" altLang="en-US" sz="1000" dirty="0">
                  <a:latin typeface="Meiryo UI" panose="020B0604030504040204" pitchFamily="50" charset="-128"/>
                  <a:ea typeface="Meiryo UI" panose="020B0604030504040204" pitchFamily="50" charset="-128"/>
                </a:rPr>
                <a:t>冷とう室はすき間なくきっちりつめる。こおった食品が保冷ざいの働きをして、おたがい冷やし合うので、ドアを開け閉めしたときの温度上昇をおさえることができる。</a:t>
              </a:r>
              <a:endParaRPr lang="en-US" altLang="ja-JP" sz="1000" dirty="0">
                <a:latin typeface="Meiryo UI" panose="020B0604030504040204" pitchFamily="50" charset="-128"/>
                <a:ea typeface="Meiryo UI" panose="020B0604030504040204" pitchFamily="50" charset="-128"/>
              </a:endParaRPr>
            </a:p>
          </p:txBody>
        </p:sp>
        <p:sp>
          <p:nvSpPr>
            <p:cNvPr id="96" name="テキスト ボックス 95">
              <a:extLst>
                <a:ext uri="{FF2B5EF4-FFF2-40B4-BE49-F238E27FC236}">
                  <a16:creationId xmlns:a16="http://schemas.microsoft.com/office/drawing/2014/main" id="{43AF2AF6-F9AA-4CB3-AAF9-40F6917915D6}"/>
                </a:ext>
              </a:extLst>
            </p:cNvPr>
            <p:cNvSpPr txBox="1"/>
            <p:nvPr/>
          </p:nvSpPr>
          <p:spPr>
            <a:xfrm>
              <a:off x="5232271" y="8519397"/>
              <a:ext cx="1391088"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し　　　　　　　　　　　　　　　　　　　　 じょうしょう</a:t>
              </a:r>
            </a:p>
          </p:txBody>
        </p:sp>
      </p:grpSp>
      <p:sp>
        <p:nvSpPr>
          <p:cNvPr id="99" name="テキスト ボックス 98">
            <a:extLst>
              <a:ext uri="{FF2B5EF4-FFF2-40B4-BE49-F238E27FC236}">
                <a16:creationId xmlns:a16="http://schemas.microsoft.com/office/drawing/2014/main" id="{43AF2AF6-F9AA-4CB3-AAF9-40F6917915D6}"/>
              </a:ext>
            </a:extLst>
          </p:cNvPr>
          <p:cNvSpPr txBox="1"/>
          <p:nvPr/>
        </p:nvSpPr>
        <p:spPr>
          <a:xfrm>
            <a:off x="2493204" y="7295000"/>
            <a:ext cx="529572" cy="184666"/>
          </a:xfrm>
          <a:prstGeom prst="rect">
            <a:avLst/>
          </a:prstGeom>
          <a:noFill/>
        </p:spPr>
        <p:txBody>
          <a:bodyPr wrap="square" rtlCol="0">
            <a:spAutoFit/>
          </a:bodyPr>
          <a:lstStyle/>
          <a:p>
            <a:r>
              <a:rPr kumimoji="1" lang="ja-JP" altLang="en-US" sz="600" dirty="0">
                <a:solidFill>
                  <a:schemeClr val="accent5">
                    <a:lumMod val="75000"/>
                  </a:schemeClr>
                </a:solidFill>
                <a:latin typeface="Meiryo UI" panose="020B0604030504040204" pitchFamily="50" charset="-128"/>
                <a:ea typeface="Meiryo UI" panose="020B0604030504040204" pitchFamily="50" charset="-128"/>
              </a:rPr>
              <a:t>れい ぞう </a:t>
            </a:r>
          </a:p>
        </p:txBody>
      </p:sp>
      <p:sp>
        <p:nvSpPr>
          <p:cNvPr id="100" name="テキスト ボックス 99">
            <a:extLst>
              <a:ext uri="{FF2B5EF4-FFF2-40B4-BE49-F238E27FC236}">
                <a16:creationId xmlns:a16="http://schemas.microsoft.com/office/drawing/2014/main" id="{43AF2AF6-F9AA-4CB3-AAF9-40F6917915D6}"/>
              </a:ext>
            </a:extLst>
          </p:cNvPr>
          <p:cNvSpPr txBox="1"/>
          <p:nvPr/>
        </p:nvSpPr>
        <p:spPr>
          <a:xfrm>
            <a:off x="1316928" y="6570674"/>
            <a:ext cx="883039"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がた せいひん</a:t>
            </a:r>
          </a:p>
        </p:txBody>
      </p:sp>
      <p:sp>
        <p:nvSpPr>
          <p:cNvPr id="30" name="四角形: 角を丸くする 29">
            <a:extLst>
              <a:ext uri="{FF2B5EF4-FFF2-40B4-BE49-F238E27FC236}">
                <a16:creationId xmlns:a16="http://schemas.microsoft.com/office/drawing/2014/main" id="{8BD11BC3-9CA6-4553-A18B-1C8D27C25EF5}"/>
              </a:ext>
            </a:extLst>
          </p:cNvPr>
          <p:cNvSpPr/>
          <p:nvPr/>
        </p:nvSpPr>
        <p:spPr>
          <a:xfrm>
            <a:off x="4580947" y="4928033"/>
            <a:ext cx="2170444" cy="943631"/>
          </a:xfrm>
          <a:prstGeom prst="roundRect">
            <a:avLst>
              <a:gd name="adj" fmla="val 139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テキスト ボックス 139">
            <a:extLst>
              <a:ext uri="{FF2B5EF4-FFF2-40B4-BE49-F238E27FC236}">
                <a16:creationId xmlns:a16="http://schemas.microsoft.com/office/drawing/2014/main" id="{B2DCA7EB-4BB2-4BC8-9CD1-8B850FE5C9E3}"/>
              </a:ext>
            </a:extLst>
          </p:cNvPr>
          <p:cNvSpPr txBox="1"/>
          <p:nvPr/>
        </p:nvSpPr>
        <p:spPr>
          <a:xfrm>
            <a:off x="4613977" y="4947601"/>
            <a:ext cx="2146836" cy="894284"/>
          </a:xfrm>
          <a:prstGeom prst="rect">
            <a:avLst/>
          </a:prstGeom>
          <a:noFill/>
        </p:spPr>
        <p:txBody>
          <a:bodyPr wrap="square" rtlCol="0">
            <a:spAutoFit/>
          </a:bodyPr>
          <a:lstStyle/>
          <a:p>
            <a:pPr>
              <a:lnSpc>
                <a:spcPct val="150000"/>
              </a:lnSpc>
            </a:pPr>
            <a:r>
              <a:rPr kumimoji="1" lang="ja-JP" altLang="en-US" sz="900" dirty="0">
                <a:latin typeface="Meiryo UI" panose="020B0604030504040204" pitchFamily="50" charset="-128"/>
                <a:ea typeface="Meiryo UI" panose="020B0604030504040204" pitchFamily="50" charset="-128"/>
              </a:rPr>
              <a:t>省エネ型製品を使ったり自分たちでできる省エネを心がけたりすることで、地球温暖化の進行を少しでも防ぐのに役立つだけでなく、光熱費も安くなって、家計にもやさしいね！</a:t>
            </a:r>
          </a:p>
        </p:txBody>
      </p:sp>
      <p:sp>
        <p:nvSpPr>
          <p:cNvPr id="130" name="テキスト ボックス 129">
            <a:extLst>
              <a:ext uri="{FF2B5EF4-FFF2-40B4-BE49-F238E27FC236}">
                <a16:creationId xmlns:a16="http://schemas.microsoft.com/office/drawing/2014/main" id="{731A6116-835E-42D6-82F1-B4C617B92924}"/>
              </a:ext>
            </a:extLst>
          </p:cNvPr>
          <p:cNvSpPr txBox="1"/>
          <p:nvPr/>
        </p:nvSpPr>
        <p:spPr>
          <a:xfrm>
            <a:off x="4908157" y="4929460"/>
            <a:ext cx="564984"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がた せいひん</a:t>
            </a:r>
          </a:p>
        </p:txBody>
      </p:sp>
      <p:sp>
        <p:nvSpPr>
          <p:cNvPr id="139" name="テキスト ボックス 138">
            <a:extLst>
              <a:ext uri="{FF2B5EF4-FFF2-40B4-BE49-F238E27FC236}">
                <a16:creationId xmlns:a16="http://schemas.microsoft.com/office/drawing/2014/main" id="{0D15E007-E5FE-4657-8E88-B07DC061A45D}"/>
              </a:ext>
            </a:extLst>
          </p:cNvPr>
          <p:cNvSpPr txBox="1"/>
          <p:nvPr/>
        </p:nvSpPr>
        <p:spPr>
          <a:xfrm>
            <a:off x="6103258" y="5134728"/>
            <a:ext cx="492334"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おんだん か</a:t>
            </a:r>
          </a:p>
        </p:txBody>
      </p:sp>
      <p:sp>
        <p:nvSpPr>
          <p:cNvPr id="93" name="テキスト ボックス 92">
            <a:extLst>
              <a:ext uri="{FF2B5EF4-FFF2-40B4-BE49-F238E27FC236}">
                <a16:creationId xmlns:a16="http://schemas.microsoft.com/office/drawing/2014/main" id="{0D15E007-E5FE-4657-8E88-B07DC061A45D}"/>
              </a:ext>
            </a:extLst>
          </p:cNvPr>
          <p:cNvSpPr txBox="1"/>
          <p:nvPr/>
        </p:nvSpPr>
        <p:spPr>
          <a:xfrm>
            <a:off x="5307746" y="5341749"/>
            <a:ext cx="492334"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ふせ</a:t>
            </a:r>
          </a:p>
        </p:txBody>
      </p:sp>
      <p:sp>
        <p:nvSpPr>
          <p:cNvPr id="108" name="テキスト ボックス 107">
            <a:extLst>
              <a:ext uri="{FF2B5EF4-FFF2-40B4-BE49-F238E27FC236}">
                <a16:creationId xmlns:a16="http://schemas.microsoft.com/office/drawing/2014/main" id="{0D15E007-E5FE-4657-8E88-B07DC061A45D}"/>
              </a:ext>
            </a:extLst>
          </p:cNvPr>
          <p:cNvSpPr txBox="1"/>
          <p:nvPr/>
        </p:nvSpPr>
        <p:spPr>
          <a:xfrm>
            <a:off x="4844705" y="5547747"/>
            <a:ext cx="492334" cy="169277"/>
          </a:xfrm>
          <a:prstGeom prst="rect">
            <a:avLst/>
          </a:prstGeom>
          <a:noFill/>
        </p:spPr>
        <p:txBody>
          <a:bodyPr wrap="square" rtlCol="0">
            <a:spAutoFit/>
          </a:bodyPr>
          <a:lstStyle/>
          <a:p>
            <a:r>
              <a:rPr kumimoji="1" lang="ja-JP" altLang="en-US" sz="500" dirty="0">
                <a:latin typeface="Meiryo UI" panose="020B0604030504040204" pitchFamily="50" charset="-128"/>
                <a:ea typeface="Meiryo UI" panose="020B0604030504040204" pitchFamily="50" charset="-128"/>
              </a:rPr>
              <a:t> ひ</a:t>
            </a:r>
          </a:p>
        </p:txBody>
      </p:sp>
      <p:sp>
        <p:nvSpPr>
          <p:cNvPr id="109" name="テキスト ボックス 108">
            <a:extLst>
              <a:ext uri="{FF2B5EF4-FFF2-40B4-BE49-F238E27FC236}">
                <a16:creationId xmlns:a16="http://schemas.microsoft.com/office/drawing/2014/main" id="{71432C8E-3C6A-4F23-8238-75ABDC2D0E6A}"/>
              </a:ext>
            </a:extLst>
          </p:cNvPr>
          <p:cNvSpPr txBox="1"/>
          <p:nvPr/>
        </p:nvSpPr>
        <p:spPr>
          <a:xfrm>
            <a:off x="2018510" y="4451161"/>
            <a:ext cx="1705926" cy="169277"/>
          </a:xfrm>
          <a:prstGeom prst="rect">
            <a:avLst/>
          </a:prstGeom>
          <a:noFill/>
        </p:spPr>
        <p:txBody>
          <a:bodyPr wrap="square" rtlCol="0">
            <a:spAutoFit/>
          </a:bodyPr>
          <a:lstStyle/>
          <a:p>
            <a:r>
              <a:rPr kumimoji="1" lang="ja-JP" altLang="en-US" sz="500" dirty="0">
                <a:solidFill>
                  <a:schemeClr val="accent5">
                    <a:lumMod val="75000"/>
                  </a:schemeClr>
                </a:solidFill>
                <a:latin typeface="Meiryo UI" panose="020B0604030504040204" pitchFamily="50" charset="-128"/>
                <a:ea typeface="Meiryo UI" panose="020B0604030504040204" pitchFamily="50" charset="-128"/>
              </a:rPr>
              <a:t>しょう ひ　　　　　　　　　　　 ひ  かく</a:t>
            </a:r>
            <a:endParaRPr kumimoji="1" lang="en-US" altLang="ja-JP" sz="500" dirty="0">
              <a:solidFill>
                <a:schemeClr val="accent5">
                  <a:lumMod val="75000"/>
                </a:schemeClr>
              </a:solidFill>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8834" y="9171097"/>
            <a:ext cx="1034996" cy="896997"/>
          </a:xfrm>
          <a:prstGeom prst="rect">
            <a:avLst/>
          </a:prstGeom>
        </p:spPr>
      </p:pic>
    </p:spTree>
    <p:extLst>
      <p:ext uri="{BB962C8B-B14F-4D97-AF65-F5344CB8AC3E}">
        <p14:creationId xmlns:p14="http://schemas.microsoft.com/office/powerpoint/2010/main" val="388925001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5">
            <a:lumMod val="20000"/>
            <a:lumOff val="80000"/>
          </a:schemeClr>
        </a:solidFill>
      </a:spPr>
      <a:bodyPr wrap="none" tIns="72000" bIns="36000" rtlCol="0" anchor="b" anchorCtr="0">
        <a:spAutoFit/>
      </a:bodyPr>
      <a:lstStyle>
        <a:defPPr>
          <a:defRPr kumimoji="1" sz="1000" dirty="0">
            <a:solidFill>
              <a:schemeClr val="accent5"/>
            </a:solidFill>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36915</TotalTime>
  <Words>9382</Words>
  <Application>Microsoft Office PowerPoint</Application>
  <PresentationFormat>ユーザー設定</PresentationFormat>
  <Paragraphs>649</Paragraphs>
  <Slides>16</Slides>
  <Notes>3</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16</vt:i4>
      </vt:variant>
    </vt:vector>
  </HeadingPairs>
  <TitlesOfParts>
    <vt:vector size="29" baseType="lpstr">
      <vt:lpstr>HGP創英角ｺﾞｼｯｸUB</vt:lpstr>
      <vt:lpstr>HG丸ｺﾞｼｯｸM-PRO</vt:lpstr>
      <vt:lpstr>Meiryo UI</vt:lpstr>
      <vt:lpstr>ＭＳ ゴシック</vt:lpstr>
      <vt:lpstr>UD デジタル 教科書体 NK-R</vt:lpstr>
      <vt:lpstr>游ゴシック</vt:lpstr>
      <vt:lpstr>游ゴシック Light</vt:lpstr>
      <vt:lpstr>游明朝</vt:lpstr>
      <vt:lpstr>Arial</vt:lpstr>
      <vt:lpstr>Calibri</vt:lpstr>
      <vt:lpstr>Calibri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尾上　律子</dc:creator>
  <cp:lastModifiedBy>上川　真依</cp:lastModifiedBy>
  <cp:revision>1231</cp:revision>
  <cp:lastPrinted>2021-07-11T05:21:15Z</cp:lastPrinted>
  <dcterms:created xsi:type="dcterms:W3CDTF">2020-04-09T02:53:16Z</dcterms:created>
  <dcterms:modified xsi:type="dcterms:W3CDTF">2021-07-20T07:50:00Z</dcterms:modified>
</cp:coreProperties>
</file>