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59" r:id="rId5"/>
    <p:sldId id="262" r:id="rId6"/>
    <p:sldId id="263" r:id="rId7"/>
    <p:sldId id="264" r:id="rId8"/>
  </p:sldIdLst>
  <p:sldSz cx="9906000" cy="6858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31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1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8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65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6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92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4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6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96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84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63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39EE-CBEF-4DA1-918E-4302B8F2B69B}" type="datetimeFigureOut">
              <a:rPr kumimoji="1" lang="ja-JP" altLang="en-US" smtClean="0"/>
              <a:t>2020/3/18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AA8F-A3C8-4B48-B0C0-D12E1A06D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40914" y="2478284"/>
            <a:ext cx="9092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おおさかマイボトルパートナーズ</a:t>
            </a:r>
            <a:endParaRPr kumimoji="1"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アクションプログラム（案）</a:t>
            </a:r>
            <a:endParaRPr kumimoji="1"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3691" y="6284890"/>
            <a:ext cx="164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年３月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26569" y="189092"/>
            <a:ext cx="163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資料２</a:t>
            </a:r>
            <a:r>
              <a:rPr kumimoji="1"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kumimoji="1"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152327" y="116958"/>
            <a:ext cx="1481071" cy="605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角丸四角形 67"/>
          <p:cNvSpPr/>
          <p:nvPr/>
        </p:nvSpPr>
        <p:spPr>
          <a:xfrm>
            <a:off x="7685596" y="5682090"/>
            <a:ext cx="1910145" cy="105053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4636" y="1122173"/>
            <a:ext cx="9587550" cy="616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0473" y="0"/>
            <a:ext cx="485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アクションプログラム</a:t>
            </a:r>
            <a:endParaRPr kumimoji="1" lang="en-US" altLang="ja-JP" sz="3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152" y="1248855"/>
            <a:ext cx="978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おおさかマイボトルパートナーズの取組内容について、毎年度アクションプログラムとして公表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4636" y="860804"/>
            <a:ext cx="2645837" cy="3424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アクションプログラムについて</a:t>
            </a:r>
            <a:endParaRPr lang="ja-JP" altLang="en-US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4635" y="1879641"/>
            <a:ext cx="2645837" cy="3424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目標・進捗状況</a:t>
            </a:r>
            <a:endParaRPr lang="ja-JP" altLang="en-US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4634" y="3519934"/>
            <a:ext cx="2645837" cy="3424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取組の体制・メンバー</a:t>
            </a:r>
            <a:endParaRPr lang="ja-JP" altLang="en-US" sz="16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11415" y="2352292"/>
            <a:ext cx="9486376" cy="9609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20471" y="2411085"/>
            <a:ext cx="378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給水スポット数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スポット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89397" y="4896763"/>
            <a:ext cx="8830298" cy="4548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7925" y="4947729"/>
            <a:ext cx="333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おおさかマイボトルパートナーズ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08208" y="3942405"/>
            <a:ext cx="9489583" cy="635464"/>
          </a:xfrm>
          <a:prstGeom prst="roundRect">
            <a:avLst>
              <a:gd name="adj" fmla="val 100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マイボトルユーザーにやさしい街おおさかの実現のため、事業者･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NPO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・行政等、あらゆる関係者と情報を共有しつつ、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意見交換を重ねながら、給水スポットの普及、マイボトル利用啓発に関する取組を連携して進めます。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14373" y="2373793"/>
            <a:ext cx="2606097" cy="9232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5599" y="2436542"/>
            <a:ext cx="22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給水</a:t>
            </a:r>
            <a:r>
              <a:rPr kumimoji="1"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スポットの普及</a:t>
            </a:r>
            <a:endParaRPr kumimoji="1" lang="en-US" altLang="ja-JP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017979" y="2876689"/>
            <a:ext cx="591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目指す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ゴール　　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府民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の日常的なマイボトル携帯率８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0%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704544" y="1944194"/>
            <a:ext cx="2469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年目標＞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800228" y="4976091"/>
            <a:ext cx="579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各主体間での情報共有・意見交換を行い、それぞれの取組みを展開する</a:t>
            </a:r>
            <a:endParaRPr kumimoji="1" lang="en-US" altLang="ja-JP" sz="1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43390" y="5670493"/>
            <a:ext cx="2377081" cy="10621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5347634" y="5682090"/>
            <a:ext cx="1910145" cy="105053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3123791" y="5670493"/>
            <a:ext cx="1799686" cy="106213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48011" y="5770446"/>
            <a:ext cx="96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事業者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39715" y="5788714"/>
            <a:ext cx="96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863585" y="5751587"/>
            <a:ext cx="96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　政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918264" y="5770446"/>
            <a:ext cx="144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水道事業者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1584786" y="5358139"/>
            <a:ext cx="6056" cy="357143"/>
          </a:xfrm>
          <a:prstGeom prst="line">
            <a:avLst/>
          </a:prstGeom>
          <a:ln w="920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3424148" y="6208789"/>
            <a:ext cx="1504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府民運動の推進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62620" y="6120919"/>
            <a:ext cx="1976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ボトルの普及、給水機の普及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ボトル利用サービスの展開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 flipV="1">
            <a:off x="3939197" y="5358140"/>
            <a:ext cx="6056" cy="357143"/>
          </a:xfrm>
          <a:prstGeom prst="line">
            <a:avLst/>
          </a:prstGeom>
          <a:ln w="920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6235042" y="5359695"/>
            <a:ext cx="6056" cy="357143"/>
          </a:xfrm>
          <a:prstGeom prst="line">
            <a:avLst/>
          </a:prstGeom>
          <a:ln w="920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675975" y="6148549"/>
            <a:ext cx="1504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府民啓発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給水機の率先</a:t>
            </a:r>
            <a:r>
              <a:rPr kumimoji="1"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設置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8603564" y="5337979"/>
            <a:ext cx="6056" cy="357143"/>
          </a:xfrm>
          <a:prstGeom prst="line">
            <a:avLst/>
          </a:prstGeom>
          <a:ln w="920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7916934" y="6166774"/>
            <a:ext cx="1504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府民啓発（水道</a:t>
            </a:r>
            <a:r>
              <a:rPr kumimoji="1"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給水機の普及</a:t>
            </a:r>
            <a:endParaRPr kumimoji="1"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11415" y="2829067"/>
            <a:ext cx="9486376" cy="476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1882" y="2886968"/>
            <a:ext cx="22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マイボトルの利用啓発</a:t>
            </a:r>
            <a:endParaRPr kumimoji="1" lang="en-US" altLang="ja-JP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8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5022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51354" y="33880"/>
            <a:ext cx="432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プログラムの一覧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3602" y="816057"/>
            <a:ext cx="928212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マイボトルの利用啓発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イベント等にお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るマイボトル利用の啓発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府民のマイボトルに関する意識・実態調査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若い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世代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への環境教育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給水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スポットの普及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給水スポットの設置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イベントにおける給水スポットの設置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マイボトル利用可能店舗の募集・拡大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効果的な情報発信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給水マップの作成・情報発信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統一ロゴ等を活用した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各種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広報・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（啓発媒体の作成）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パートナーズ会議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パートナーズ会議の開催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メンバーの募集・拡大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52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4946598" y="4057840"/>
            <a:ext cx="4822894" cy="2690690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27517" y="1523518"/>
            <a:ext cx="4715817" cy="5225012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08782" y="1573599"/>
            <a:ext cx="3518210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イベント等におけ</a:t>
            </a:r>
            <a:r>
              <a:rPr lang="ja-JP" altLang="en-US" sz="16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る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マイボトル利用啓発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46598" y="1523518"/>
            <a:ext cx="4822894" cy="2474324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36608" y="2026467"/>
            <a:ext cx="464287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◆府民のマイボトルに関する意識・取り組みの実態について、アンケート調査等を実施し、結果を活用した啓発を行います。</a:t>
            </a: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endParaRPr lang="en-US" altLang="ja-JP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○</a:t>
            </a:r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事例　</a:t>
            </a:r>
            <a:r>
              <a:rPr lang="en-US" altLang="ja-JP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年度おおさか</a:t>
            </a:r>
            <a:r>
              <a:rPr lang="en-US" altLang="ja-JP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Q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ネット</a:t>
            </a: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「使い捨てプラスチック」に関するアンケート</a:t>
            </a:r>
            <a:endParaRPr lang="ja-JP" altLang="en-US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72723" y="5902910"/>
            <a:ext cx="4437500" cy="763705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45463" y="804635"/>
            <a:ext cx="8724028" cy="502862"/>
          </a:xfrm>
          <a:prstGeom prst="roundRect">
            <a:avLst>
              <a:gd name="adj" fmla="val 73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イベント啓発等を通じ、海洋プラスチックごみ問題への府民理解を促進し、マイボトル利用を促進します。</a:t>
            </a:r>
            <a:endParaRPr lang="en-US" altLang="ja-JP" sz="16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2903" y="804635"/>
            <a:ext cx="992560" cy="5028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</a:t>
            </a:r>
            <a:endParaRPr lang="en-US" altLang="ja-JP" sz="1400" b="1" dirty="0" smtClean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方針</a:t>
            </a:r>
            <a:endParaRPr lang="ja-JP" altLang="en-US" sz="14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-15022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90746" y="20445"/>
            <a:ext cx="432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マイボトルの利用啓発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9" y="3591439"/>
            <a:ext cx="1957322" cy="1304881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67707" y="1973306"/>
            <a:ext cx="4574094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府内のイベントにおけるマイボトル利用啓発ブースの出展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◆プラスチックごみ問題やマイボトルの取組みについて、イベント来場者にわかりやすく伝えます。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事例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001127" y="1589147"/>
            <a:ext cx="3935089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府民のマイボトルに関する意識・実態調査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001127" y="4132076"/>
            <a:ext cx="2526724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若い</a:t>
            </a:r>
            <a:r>
              <a:rPr lang="ja-JP" altLang="en-US" sz="16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世代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への環境教育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027219" y="3267472"/>
            <a:ext cx="4652262" cy="651953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82494" y="5176324"/>
            <a:ext cx="4574094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啓発ツールの作成・貸出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◆イベント等で活用できる啓発パネルや、配布用啓発チラシ等を作成します。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9170" y="3000175"/>
            <a:ext cx="23587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給水機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の水で、香りの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ついたフレーバー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を参加者がつくって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、マイボトル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給水を楽しんで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もらうコーナーを設置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78606" y="4931768"/>
            <a:ext cx="194461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啓発ブース＠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ECO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縁日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(R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.11.3)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70" y="3593049"/>
            <a:ext cx="1829158" cy="129261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09512" y="2986392"/>
            <a:ext cx="2214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ステンレスボトルの展示・販売および給水カーによる給水スポットの設置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8328" y="2847893"/>
            <a:ext cx="205913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＜大阪府・大阪市・ｳｫｰﾀｰｽﾀﾝﾄﾞ社・象印＞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09512" y="2829258"/>
            <a:ext cx="12233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＜ｳｫｰﾀｰｽﾀﾝﾄﾞ社・象印＞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26487" y="4930849"/>
            <a:ext cx="246242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レッツゴー万博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＠大阪城公園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(R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.11.16)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036608" y="5902910"/>
            <a:ext cx="4642874" cy="746980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36607" y="4556388"/>
            <a:ext cx="4642874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◆海洋プラスチックごみ問題、</a:t>
            </a:r>
            <a:r>
              <a:rPr lang="en-US" altLang="ja-JP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SDGs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などをキーワードとし、若い世代への環境教育に取り組みます。</a:t>
            </a: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endParaRPr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○参考事例</a:t>
            </a: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親子を対象とした大阪湾における海洋プラごみ</a:t>
            </a:r>
            <a:endParaRPr lang="en-US" altLang="ja-JP" sz="12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学習の実施。参加者に対し、マイボトルをプレゼント</a:t>
            </a:r>
            <a:endParaRPr lang="en-US" altLang="ja-JP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498" y="4807171"/>
            <a:ext cx="1417984" cy="934840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5891937" y="5149804"/>
            <a:ext cx="12233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＜大阪府＞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956888" y="3065541"/>
            <a:ext cx="359003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マイボトルを持っている人：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77%   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日常的にマイボトルを携帯する人：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28%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8302396" y="5766286"/>
            <a:ext cx="160360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大阪湾エコバスツアー（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.8)</a:t>
            </a:r>
          </a:p>
        </p:txBody>
      </p:sp>
    </p:spTree>
    <p:extLst>
      <p:ext uri="{BB962C8B-B14F-4D97-AF65-F5344CB8AC3E}">
        <p14:creationId xmlns:p14="http://schemas.microsoft.com/office/powerpoint/2010/main" val="26311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5483" y="0"/>
            <a:ext cx="495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給水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スポットの普及</a:t>
            </a:r>
            <a:endParaRPr kumimoji="1" lang="en-US" altLang="ja-JP" sz="3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28277" y="1523518"/>
            <a:ext cx="4715817" cy="5225012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87516" y="1570116"/>
            <a:ext cx="2547967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給水スポットの設置促進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6339" y="2005818"/>
            <a:ext cx="4574094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公共施設等における無料給水スポットの設置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◆府および市町村の施設において、無料の給水スポットの試行設置を進めます。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◆給水スポットにおける利用量などを検証し、公共施設における継続的な設置、水平展開にむけた検討を行います。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事例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（大阪府）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府庁本館　府民案内室など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台を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試行設置（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R2.2~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5463" y="804635"/>
            <a:ext cx="8724028" cy="502862"/>
          </a:xfrm>
          <a:prstGeom prst="roundRect">
            <a:avLst>
              <a:gd name="adj" fmla="val 73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府内の公共施設、多くの人が利用する観光・集客施設における給水スポットの設置を促進します。</a:t>
            </a:r>
            <a:endParaRPr lang="en-US" altLang="ja-JP" sz="1600" b="1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2903" y="804635"/>
            <a:ext cx="992560" cy="5028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</a:t>
            </a:r>
            <a:endParaRPr lang="en-US" altLang="ja-JP" sz="1400" b="1" dirty="0" smtClean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方針</a:t>
            </a:r>
            <a:endParaRPr lang="ja-JP" altLang="en-US" sz="14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970866" y="1523518"/>
            <a:ext cx="4798625" cy="2603314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40599" y="2012904"/>
            <a:ext cx="4574094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◆使い捨てプラスチックを多量に使用するイベント会場において、給水スポットの設置を進めます。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事例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Do!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ネットワーク・大阪府民環境会議）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天神祭において、給水ステーションを設置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15767" y="3973133"/>
            <a:ext cx="2419716" cy="621060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56791" y="3133848"/>
            <a:ext cx="2991328" cy="913597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27" y="3133848"/>
            <a:ext cx="1863287" cy="139746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258170" y="4747334"/>
            <a:ext cx="4574094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観光・集客施設における給水スポットの設置</a:t>
            </a:r>
            <a:endParaRPr lang="en-US" altLang="ja-JP" sz="13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◆観光・集客施設等において、給水スポットの試行設置を進めます。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030105" y="1579195"/>
            <a:ext cx="3431447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イベントにおける給水スポットの設置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970866" y="4228744"/>
            <a:ext cx="4798625" cy="2519786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30105" y="4283663"/>
            <a:ext cx="2997476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マイボトル利用可能店舗の拡大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086768" y="4564328"/>
            <a:ext cx="149592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府庁別館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1F 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無料給水スポット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7" y="5228485"/>
            <a:ext cx="1819896" cy="1364922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2323153" y="5207219"/>
            <a:ext cx="2419716" cy="1386188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E267B6F-ECBE-514B-BB7A-C8A00E960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49" t="7941" r="12821"/>
          <a:stretch/>
        </p:blipFill>
        <p:spPr>
          <a:xfrm>
            <a:off x="8322661" y="2309555"/>
            <a:ext cx="1366463" cy="159977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8237332" y="3943517"/>
            <a:ext cx="169083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天神祭における給水スポット設置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83131" y="4731190"/>
            <a:ext cx="457409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◆マイボトルを利用できる（飲料を補充できる）店舗の増加を目指します。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（象印マホービン）</a:t>
            </a:r>
            <a:endParaRPr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茶スポット（マイボトルを持っていくと、お店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こだわりの飲み物をリフィルできる場所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の展開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114599" y="6091838"/>
            <a:ext cx="4553821" cy="585061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661" y="4995948"/>
            <a:ext cx="1290068" cy="904365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8215170" y="5887237"/>
            <a:ext cx="169083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給茶スポット（象印ホームページ）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4957930" y="1417344"/>
            <a:ext cx="4798625" cy="3256270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6384" y="18124"/>
            <a:ext cx="455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効果的な情報発信</a:t>
            </a:r>
            <a:endParaRPr kumimoji="1" lang="en-US" altLang="ja-JP" sz="3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28277" y="1429552"/>
            <a:ext cx="4715817" cy="5318978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87516" y="1506318"/>
            <a:ext cx="2593899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給水スポットの情報発信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1480" y="1970803"/>
            <a:ext cx="4574094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◆府内の給水スポットに関する情報をホームページやアプリ等により、わかりやすく発信します。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5463" y="804635"/>
            <a:ext cx="8724028" cy="502862"/>
          </a:xfrm>
          <a:prstGeom prst="roundRect">
            <a:avLst>
              <a:gd name="adj" fmla="val 73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給水スポット、マイボトル利用サービスに関するわかりやすい情報発信、広報</a:t>
            </a:r>
            <a:r>
              <a:rPr lang="en-US" altLang="ja-JP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を行います。</a:t>
            </a:r>
            <a:endParaRPr lang="en-US" altLang="ja-JP" sz="16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2903" y="804635"/>
            <a:ext cx="992560" cy="5028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</a:t>
            </a:r>
            <a:endParaRPr lang="en-US" altLang="ja-JP" sz="1400" b="1" dirty="0" smtClean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方針</a:t>
            </a:r>
            <a:endParaRPr lang="ja-JP" altLang="en-US" sz="14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970866" y="4791848"/>
            <a:ext cx="4798625" cy="1956682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026998" y="4857642"/>
            <a:ext cx="3632631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統一ロゴ等を活用した</a:t>
            </a:r>
            <a:r>
              <a:rPr lang="ja-JP" altLang="en-US" sz="16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各種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広報・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26998" y="5318306"/>
            <a:ext cx="457409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◆パートナーズの取組みについて、ロゴ、バナー、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POP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を活用し、取組を積極的に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5761" y="6018024"/>
            <a:ext cx="4514133" cy="679399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72" y="2694307"/>
            <a:ext cx="2738117" cy="182049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2" y="4857642"/>
            <a:ext cx="2802010" cy="954959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045463" y="4579281"/>
            <a:ext cx="149592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東京都水道局　給水マップ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78246" y="5827158"/>
            <a:ext cx="149592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府ホームページ　給水場所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278082" y="5150071"/>
            <a:ext cx="1481812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給水場所を公表することに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より、各種給水マップへの登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録をすすめます。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052597" y="1956267"/>
            <a:ext cx="4632694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◆専用アプリ等を通じた、マイボトルへの飲料補充サービスに関する情報提供により、マイボトルの補充（利用）促進を図ります。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910" y="2846155"/>
            <a:ext cx="3805548" cy="1255746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5116889" y="2649391"/>
            <a:ext cx="471354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ボトルﾄ　アプリでマイボトル飲料補充スポットを探し、簡単ドリンクオーダー。現地で補充サービス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370017" y="6282925"/>
            <a:ext cx="135784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マイボトルをいつも携帯するイメージをロゴとしました。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022641" y="1495603"/>
            <a:ext cx="3515305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アプリ等を活用したマイボトル利用促進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068462" y="4166931"/>
            <a:ext cx="4616829" cy="435161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   </a:t>
            </a:r>
            <a:endParaRPr lang="en-US" altLang="ja-JP" sz="1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68462" y="2448288"/>
            <a:ext cx="14959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○参考事例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96951" y="2435609"/>
            <a:ext cx="14959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○参考事例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754" y="2386234"/>
            <a:ext cx="1630432" cy="163043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11" name="直線コネクタ 10"/>
          <p:cNvCxnSpPr/>
          <p:nvPr/>
        </p:nvCxnSpPr>
        <p:spPr>
          <a:xfrm flipV="1">
            <a:off x="2371060" y="3009015"/>
            <a:ext cx="745694" cy="4281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3207626" y="4101901"/>
            <a:ext cx="1520311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飲み口型、ボトルディスペン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サー型含め、約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か所の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情報を表示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6" name="図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66" y="5238309"/>
            <a:ext cx="907117" cy="9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正方形/長方形 36"/>
          <p:cNvSpPr/>
          <p:nvPr/>
        </p:nvSpPr>
        <p:spPr>
          <a:xfrm>
            <a:off x="5047649" y="5772430"/>
            <a:ext cx="3280741" cy="867995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   </a:t>
            </a:r>
            <a:endParaRPr lang="en-US" altLang="ja-JP" sz="1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906000" cy="682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52293" y="0"/>
            <a:ext cx="405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パートナーズ</a:t>
            </a:r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会議</a:t>
            </a:r>
            <a:endParaRPr kumimoji="1" lang="en-US" altLang="ja-JP" sz="36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045463" y="804635"/>
            <a:ext cx="8724028" cy="502862"/>
          </a:xfrm>
          <a:prstGeom prst="roundRect">
            <a:avLst>
              <a:gd name="adj" fmla="val 73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パートナーズ会議の開催による各主体間の情報共有・意見交換を通じ、効果的な取組みを展開します。</a:t>
            </a:r>
            <a:endParaRPr lang="en-US" altLang="ja-JP" sz="16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2903" y="804635"/>
            <a:ext cx="992560" cy="5028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</a:t>
            </a:r>
            <a:endParaRPr lang="en-US" altLang="ja-JP" sz="1400" b="1" dirty="0" smtClean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方針</a:t>
            </a:r>
            <a:endParaRPr lang="ja-JP" altLang="en-US" sz="14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28277" y="1523518"/>
            <a:ext cx="9641214" cy="5225012"/>
          </a:xfrm>
          <a:prstGeom prst="roundRect">
            <a:avLst>
              <a:gd name="adj" fmla="val 1002"/>
            </a:avLst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87517" y="1591382"/>
            <a:ext cx="2581442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パートナーズ会議の開催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19447" y="2025059"/>
            <a:ext cx="943491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◆パートナーズ会議を開催し、事業者、行政、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NPO</a:t>
            </a:r>
            <a:r>
              <a:rPr lang="ja-JP" altLang="en-US" sz="13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水道事業者等が情報を共有しつつ、マイボトル・給水スポット普及に向けた課題等について意見交換し、新たな取組みについて検討します。</a:t>
            </a:r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030103" y="5058345"/>
            <a:ext cx="2320953" cy="3424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メンバーの募集・拡大</a:t>
            </a:r>
            <a:endParaRPr lang="ja-JP" altLang="en-US" sz="1600" b="1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64009" y="5545573"/>
            <a:ext cx="4574094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◆おおさかマイボトルパートナーズの活動趣旨に賛同いただける事業者・行政・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NPO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等を募集し、メンバーの拡大を図ります。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例：市町村、施設系業種、大学、スーパー、小売店舗など</a:t>
            </a:r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2124" y="5999555"/>
            <a:ext cx="4406583" cy="630771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 anchorCtr="0"/>
          <a:lstStyle/>
          <a:p>
            <a:pPr marL="87313" indent="-87313"/>
            <a:r>
              <a:rPr lang="ja-JP" altLang="en-US" sz="1050" b="1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＜取組内容＞</a:t>
            </a:r>
            <a:endParaRPr lang="en-US" altLang="ja-JP" sz="1050" b="1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87313" indent="-87313"/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77065" y="2697989"/>
            <a:ext cx="4574094" cy="340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○参加団体　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R2.2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時点）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○開催予定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R2.7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月頃、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R3.2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月頃（</a:t>
            </a:r>
            <a:r>
              <a:rPr lang="en-US" altLang="ja-JP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回）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○議題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マイボトルパートナーズの取組状況の共有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マイボトル・給水スポット普及に向けた新たな取組の検討</a:t>
            </a:r>
            <a:endParaRPr lang="en-US" altLang="ja-JP" sz="13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5250" indent="-95250"/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62540"/>
              </p:ext>
            </p:extLst>
          </p:nvPr>
        </p:nvGraphicFramePr>
        <p:xfrm>
          <a:off x="277065" y="2982954"/>
          <a:ext cx="4523542" cy="161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62">
                  <a:extLst>
                    <a:ext uri="{9D8B030D-6E8A-4147-A177-3AD203B41FA5}">
                      <a16:colId xmlns:a16="http://schemas.microsoft.com/office/drawing/2014/main" val="2692986723"/>
                    </a:ext>
                  </a:extLst>
                </a:gridCol>
                <a:gridCol w="1562503">
                  <a:extLst>
                    <a:ext uri="{9D8B030D-6E8A-4147-A177-3AD203B41FA5}">
                      <a16:colId xmlns:a16="http://schemas.microsoft.com/office/drawing/2014/main" val="2633956294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2262991342"/>
                    </a:ext>
                  </a:extLst>
                </a:gridCol>
                <a:gridCol w="1457914">
                  <a:extLst>
                    <a:ext uri="{9D8B030D-6E8A-4147-A177-3AD203B41FA5}">
                      <a16:colId xmlns:a16="http://schemas.microsoft.com/office/drawing/2014/main" val="637746680"/>
                    </a:ext>
                  </a:extLst>
                </a:gridCol>
              </a:tblGrid>
              <a:tr h="2666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分類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　　称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分類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　　称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1199732754"/>
                  </a:ext>
                </a:extLst>
              </a:tr>
              <a:tr h="551411">
                <a:tc rowSpan="3"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事業者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象印マホービン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タイガー魔法瓶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ピーコック魔法瓶工業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オルゴ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ウォータースタンド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)OSG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コーポレーション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ウォーターネット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ボトルト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NPO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団体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Do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！ネットワーク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大阪府民環境会議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</a:t>
                      </a:r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サポーターズ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2075324218"/>
                  </a:ext>
                </a:extLst>
              </a:tr>
              <a:tr h="4053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行政等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大阪市、堺市、熊取町</a:t>
                      </a:r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泉大津市、大阪府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1422082360"/>
                  </a:ext>
                </a:extLst>
              </a:tr>
              <a:tr h="32491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水道事業者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大阪市水道局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3705992496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5194626" y="2349795"/>
            <a:ext cx="4231397" cy="2492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11044" y="3421400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キックオフ会議写真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4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1014</Words>
  <Application>Microsoft Office PowerPoint</Application>
  <PresentationFormat>A4 210 x 297 mm</PresentationFormat>
  <Paragraphs>218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上門　卓矢</dc:creator>
  <cp:lastModifiedBy>上門　卓矢</cp:lastModifiedBy>
  <cp:revision>62</cp:revision>
  <cp:lastPrinted>2020-02-18T00:23:32Z</cp:lastPrinted>
  <dcterms:created xsi:type="dcterms:W3CDTF">2020-01-27T08:19:55Z</dcterms:created>
  <dcterms:modified xsi:type="dcterms:W3CDTF">2020-03-18T02:39:26Z</dcterms:modified>
</cp:coreProperties>
</file>