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241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88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14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38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57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965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74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65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52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705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1719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2009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7E1F2-705B-4644-A6BB-6AFC8416BE13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7FD34-84A5-4EDA-8AD1-7BC3485CFF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51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577B5EC2-3DD3-4299-A623-88492B668C73}"/>
              </a:ext>
            </a:extLst>
          </p:cNvPr>
          <p:cNvSpPr/>
          <p:nvPr/>
        </p:nvSpPr>
        <p:spPr>
          <a:xfrm>
            <a:off x="514681" y="3025005"/>
            <a:ext cx="1123643" cy="113618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四角形: 角を丸くする 75">
            <a:extLst>
              <a:ext uri="{FF2B5EF4-FFF2-40B4-BE49-F238E27FC236}">
                <a16:creationId xmlns:a16="http://schemas.microsoft.com/office/drawing/2014/main" id="{60BDCE55-490F-4D91-9CC4-E3642105882B}"/>
              </a:ext>
            </a:extLst>
          </p:cNvPr>
          <p:cNvSpPr/>
          <p:nvPr/>
        </p:nvSpPr>
        <p:spPr>
          <a:xfrm>
            <a:off x="1567151" y="3567819"/>
            <a:ext cx="1123643" cy="113618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1A6C5431-3AC7-4CAA-9CF1-875C490C4D6B}"/>
              </a:ext>
            </a:extLst>
          </p:cNvPr>
          <p:cNvSpPr/>
          <p:nvPr/>
        </p:nvSpPr>
        <p:spPr>
          <a:xfrm>
            <a:off x="0" y="4617172"/>
            <a:ext cx="6858000" cy="44534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708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FBF1CF1-B819-4D52-86C6-91F6CB68044F}"/>
              </a:ext>
            </a:extLst>
          </p:cNvPr>
          <p:cNvSpPr/>
          <p:nvPr/>
        </p:nvSpPr>
        <p:spPr>
          <a:xfrm>
            <a:off x="0" y="-4059"/>
            <a:ext cx="6858000" cy="358815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中学の生徒・保護者のみなさんへ</a:t>
            </a:r>
            <a:endParaRPr lang="en-US" altLang="ja-JP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F7528240-4C5E-4290-8FFE-DCBD306B4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52" y="25417"/>
            <a:ext cx="1001712" cy="29486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AF1B30C-7ADA-4752-9859-0545AF112E7B}"/>
              </a:ext>
            </a:extLst>
          </p:cNvPr>
          <p:cNvSpPr txBox="1"/>
          <p:nvPr/>
        </p:nvSpPr>
        <p:spPr>
          <a:xfrm>
            <a:off x="5660495" y="35642"/>
            <a:ext cx="1144688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tIns="54000" rtlCol="0">
            <a:noAutofit/>
          </a:bodyPr>
          <a:lstStyle/>
          <a:p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</a:t>
            </a:r>
            <a:r>
              <a:rPr kumimoji="1" lang="ja-JP" altLang="en-US" sz="1200" dirty="0">
                <a:highlight>
                  <a:srgbClr val="FFFF00"/>
                </a:highligh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８</a:t>
            </a:r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年度版</a:t>
            </a: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371D68E3-CD5F-4D34-9798-EF89CD9DB0BE}"/>
              </a:ext>
            </a:extLst>
          </p:cNvPr>
          <p:cNvSpPr/>
          <p:nvPr/>
        </p:nvSpPr>
        <p:spPr>
          <a:xfrm>
            <a:off x="126757" y="445279"/>
            <a:ext cx="6593638" cy="3796048"/>
          </a:xfrm>
          <a:prstGeom prst="roundRect">
            <a:avLst>
              <a:gd name="adj" fmla="val 5462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目を輝かせている人のイラスト（女性）">
            <a:extLst>
              <a:ext uri="{FF2B5EF4-FFF2-40B4-BE49-F238E27FC236}">
                <a16:creationId xmlns:a16="http://schemas.microsoft.com/office/drawing/2014/main" id="{E33CC43C-AC68-4576-B373-4536F53EE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80865" y="1438555"/>
            <a:ext cx="1169764" cy="115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BEACD90-9F83-456B-8F47-AF1880F4D6DC}"/>
              </a:ext>
            </a:extLst>
          </p:cNvPr>
          <p:cNvSpPr txBox="1"/>
          <p:nvPr/>
        </p:nvSpPr>
        <p:spPr>
          <a:xfrm>
            <a:off x="720390" y="1438555"/>
            <a:ext cx="39323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rgbClr val="FFC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★</a:t>
            </a:r>
            <a:r>
              <a:rPr kumimoji="1" lang="ja-JP" altLang="en-US" sz="2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所得要件なし</a:t>
            </a:r>
            <a:endParaRPr kumimoji="1" lang="en-US" altLang="ja-JP" sz="2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2400" b="1" dirty="0">
                <a:solidFill>
                  <a:srgbClr val="FFC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★</a:t>
            </a:r>
            <a:r>
              <a:rPr kumimoji="1" lang="ja-JP" altLang="en-US" sz="2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子どもの人数要件なし</a:t>
            </a:r>
            <a:endParaRPr kumimoji="1"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E94C334-B1DE-4C1C-941A-D60ED3F65995}"/>
              </a:ext>
            </a:extLst>
          </p:cNvPr>
          <p:cNvSpPr txBox="1"/>
          <p:nvPr/>
        </p:nvSpPr>
        <p:spPr>
          <a:xfrm>
            <a:off x="251259" y="498392"/>
            <a:ext cx="3426895" cy="4264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2600" b="1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公立・私立高校</a:t>
            </a:r>
            <a:r>
              <a:rPr lang="ja-JP" altLang="en-US" sz="2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ともに</a:t>
            </a:r>
            <a:endParaRPr lang="en-US" altLang="ja-JP" sz="26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52EE6B3-0538-4361-A20C-AF17B2FC4CDA}"/>
              </a:ext>
            </a:extLst>
          </p:cNvPr>
          <p:cNvSpPr/>
          <p:nvPr/>
        </p:nvSpPr>
        <p:spPr>
          <a:xfrm>
            <a:off x="262990" y="2704585"/>
            <a:ext cx="6332020" cy="144004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5E5AFF9-4967-4686-96D2-1E834644704C}"/>
              </a:ext>
            </a:extLst>
          </p:cNvPr>
          <p:cNvSpPr txBox="1"/>
          <p:nvPr/>
        </p:nvSpPr>
        <p:spPr>
          <a:xfrm>
            <a:off x="323956" y="2706261"/>
            <a:ext cx="6265851" cy="4001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kumimoji="1"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進学予定の私立高校が無償化対象か、こちらでチェック！</a:t>
            </a:r>
            <a:endParaRPr kumimoji="1" lang="ja-JP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EC0979C1-C856-4049-8F38-D170A128C0A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30" y="3102718"/>
            <a:ext cx="713515" cy="71351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0DD4BCE9-DA71-4D97-BEC2-4C2395B6B60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620" y="3109787"/>
            <a:ext cx="725500" cy="7255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1705F5C-53F6-4C0A-94BB-4D599147A9E0}"/>
              </a:ext>
            </a:extLst>
          </p:cNvPr>
          <p:cNvSpPr txBox="1"/>
          <p:nvPr/>
        </p:nvSpPr>
        <p:spPr>
          <a:xfrm>
            <a:off x="314301" y="3875943"/>
            <a:ext cx="169891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cs"/>
              </a:rPr>
              <a:t>全日制高校・通信制高校</a:t>
            </a:r>
            <a:endParaRPr kumimoji="1" lang="ja-JP" altLang="en-US" b="1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321A8EF-EDB4-417B-8E47-CD979EB53E5C}"/>
              </a:ext>
            </a:extLst>
          </p:cNvPr>
          <p:cNvSpPr txBox="1"/>
          <p:nvPr/>
        </p:nvSpPr>
        <p:spPr>
          <a:xfrm>
            <a:off x="2149447" y="3875943"/>
            <a:ext cx="182194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高等専修学校・各種学校</a:t>
            </a:r>
            <a:endParaRPr kumimoji="1" lang="ja-JP" altLang="en-US" b="1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ECAFF427-CE26-48EE-AE01-4FF81CD92EAC}"/>
              </a:ext>
            </a:extLst>
          </p:cNvPr>
          <p:cNvSpPr txBox="1"/>
          <p:nvPr/>
        </p:nvSpPr>
        <p:spPr>
          <a:xfrm>
            <a:off x="477326" y="2204644"/>
            <a:ext cx="5903347" cy="5321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en-US" altLang="ja-JP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 </a:t>
            </a:r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大阪府に在住している等要件を満たす必要があります。</a:t>
            </a:r>
            <a:endParaRPr kumimoji="1" lang="en-US" altLang="ja-JP" sz="1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en-US" altLang="ja-JP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私立高校等の場合は、就学支援推進校である必要があります。</a:t>
            </a:r>
          </a:p>
        </p:txBody>
      </p:sp>
      <p:grpSp>
        <p:nvGrpSpPr>
          <p:cNvPr id="96" name="グループ化 95">
            <a:extLst>
              <a:ext uri="{FF2B5EF4-FFF2-40B4-BE49-F238E27FC236}">
                <a16:creationId xmlns:a16="http://schemas.microsoft.com/office/drawing/2014/main" id="{CB2EF320-D040-4B89-B069-4F0D016888AB}"/>
              </a:ext>
            </a:extLst>
          </p:cNvPr>
          <p:cNvGrpSpPr/>
          <p:nvPr/>
        </p:nvGrpSpPr>
        <p:grpSpPr>
          <a:xfrm>
            <a:off x="422520" y="885209"/>
            <a:ext cx="5716870" cy="646331"/>
            <a:chOff x="422520" y="885209"/>
            <a:chExt cx="5716870" cy="646331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D53BFEC1-1CF8-438D-ABAE-FE36652AACE4}"/>
                </a:ext>
              </a:extLst>
            </p:cNvPr>
            <p:cNvCxnSpPr/>
            <p:nvPr/>
          </p:nvCxnSpPr>
          <p:spPr>
            <a:xfrm>
              <a:off x="3392495" y="1381125"/>
              <a:ext cx="2268000" cy="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712E0912-8329-4D59-BF27-859E7698842B}"/>
                </a:ext>
              </a:extLst>
            </p:cNvPr>
            <p:cNvSpPr txBox="1"/>
            <p:nvPr/>
          </p:nvSpPr>
          <p:spPr>
            <a:xfrm>
              <a:off x="422520" y="885209"/>
              <a:ext cx="57168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3600" b="1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  授業料等が</a:t>
              </a:r>
              <a:r>
                <a:rPr lang="en-US" altLang="ja-JP" sz="3600" b="1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“</a:t>
              </a:r>
              <a:r>
                <a:rPr lang="ja-JP" altLang="en-US" sz="3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完全無償化</a:t>
              </a:r>
              <a:r>
                <a:rPr lang="ja-JP" altLang="en-US" sz="3600" b="1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”</a:t>
              </a:r>
              <a:endParaRPr lang="en-US" altLang="ja-JP" sz="3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CCCA2EB-1732-4911-842E-A6890B107FB2}"/>
              </a:ext>
            </a:extLst>
          </p:cNvPr>
          <p:cNvSpPr/>
          <p:nvPr/>
        </p:nvSpPr>
        <p:spPr>
          <a:xfrm>
            <a:off x="0" y="4314129"/>
            <a:ext cx="6858000" cy="32834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高校授業料無償化　よくある質問</a:t>
            </a:r>
          </a:p>
        </p:txBody>
      </p:sp>
      <p:sp>
        <p:nvSpPr>
          <p:cNvPr id="33" name="角丸四角形吹き出し 3">
            <a:extLst>
              <a:ext uri="{FF2B5EF4-FFF2-40B4-BE49-F238E27FC236}">
                <a16:creationId xmlns:a16="http://schemas.microsoft.com/office/drawing/2014/main" id="{F51AB9A2-4166-42F9-AB34-3FF5E22DF23F}"/>
              </a:ext>
            </a:extLst>
          </p:cNvPr>
          <p:cNvSpPr/>
          <p:nvPr/>
        </p:nvSpPr>
        <p:spPr>
          <a:xfrm>
            <a:off x="964681" y="4754628"/>
            <a:ext cx="4829169" cy="306606"/>
          </a:xfrm>
          <a:prstGeom prst="wedgeRoundRectCallout">
            <a:avLst>
              <a:gd name="adj1" fmla="val -53761"/>
              <a:gd name="adj2" fmla="val -12127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高校の費用は一切かからないんですか</a:t>
            </a:r>
            <a:r>
              <a:rPr kumimoji="1" lang="en-US" altLang="ja-JP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?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3271224-D16C-4998-8D57-BC073A3C6AB9}"/>
              </a:ext>
            </a:extLst>
          </p:cNvPr>
          <p:cNvGrpSpPr/>
          <p:nvPr/>
        </p:nvGrpSpPr>
        <p:grpSpPr>
          <a:xfrm>
            <a:off x="24425" y="4704278"/>
            <a:ext cx="785693" cy="785693"/>
            <a:chOff x="-6762697" y="287577"/>
            <a:chExt cx="785693" cy="785693"/>
          </a:xfrm>
        </p:grpSpPr>
        <p:sp>
          <p:nvSpPr>
            <p:cNvPr id="34" name="楕円 33">
              <a:extLst>
                <a:ext uri="{FF2B5EF4-FFF2-40B4-BE49-F238E27FC236}">
                  <a16:creationId xmlns:a16="http://schemas.microsoft.com/office/drawing/2014/main" id="{81D05F7A-39F5-480F-8F21-E37FC1C14928}"/>
                </a:ext>
              </a:extLst>
            </p:cNvPr>
            <p:cNvSpPr/>
            <p:nvPr/>
          </p:nvSpPr>
          <p:spPr>
            <a:xfrm>
              <a:off x="-6762697" y="287577"/>
              <a:ext cx="785693" cy="785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708"/>
            </a:p>
          </p:txBody>
        </p:sp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7262527A-0205-4FC9-89E6-F9B856420F2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6600440" y="399109"/>
              <a:ext cx="479733" cy="548266"/>
            </a:xfrm>
            <a:prstGeom prst="rect">
              <a:avLst/>
            </a:prstGeom>
          </p:spPr>
        </p:pic>
      </p:grpSp>
      <p:sp>
        <p:nvSpPr>
          <p:cNvPr id="36" name="角丸四角形吹き出し 22">
            <a:extLst>
              <a:ext uri="{FF2B5EF4-FFF2-40B4-BE49-F238E27FC236}">
                <a16:creationId xmlns:a16="http://schemas.microsoft.com/office/drawing/2014/main" id="{D31F4792-3640-48B8-8161-CEBE88F6B063}"/>
              </a:ext>
            </a:extLst>
          </p:cNvPr>
          <p:cNvSpPr/>
          <p:nvPr/>
        </p:nvSpPr>
        <p:spPr>
          <a:xfrm>
            <a:off x="953883" y="5140981"/>
            <a:ext cx="4839967" cy="861521"/>
          </a:xfrm>
          <a:prstGeom prst="wedgeRoundRectCallout">
            <a:avLst>
              <a:gd name="adj1" fmla="val 54141"/>
              <a:gd name="adj2" fmla="val -10604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入学金や制服代、修学旅行積立金等は無償ではありません。</a:t>
            </a:r>
            <a:endParaRPr kumimoji="1" lang="en-US" altLang="ja-JP" sz="13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入学時に必要な費用でお困りの場合は、</a:t>
            </a:r>
            <a:endParaRPr kumimoji="1" lang="en-US" altLang="ja-JP" sz="13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大阪府育英会の無利子貸付制度の活用をご検討ください。</a:t>
            </a:r>
            <a:endParaRPr kumimoji="1" lang="en-US" altLang="ja-JP" sz="13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90" name="グループ化 89">
            <a:extLst>
              <a:ext uri="{FF2B5EF4-FFF2-40B4-BE49-F238E27FC236}">
                <a16:creationId xmlns:a16="http://schemas.microsoft.com/office/drawing/2014/main" id="{DE8F1E18-10F6-4ADB-8BDB-851E205D3855}"/>
              </a:ext>
            </a:extLst>
          </p:cNvPr>
          <p:cNvGrpSpPr/>
          <p:nvPr/>
        </p:nvGrpSpPr>
        <p:grpSpPr>
          <a:xfrm>
            <a:off x="68246" y="8013731"/>
            <a:ext cx="785693" cy="785693"/>
            <a:chOff x="-6734941" y="6662666"/>
            <a:chExt cx="785693" cy="785693"/>
          </a:xfrm>
        </p:grpSpPr>
        <p:sp>
          <p:nvSpPr>
            <p:cNvPr id="53" name="楕円 52">
              <a:extLst>
                <a:ext uri="{FF2B5EF4-FFF2-40B4-BE49-F238E27FC236}">
                  <a16:creationId xmlns:a16="http://schemas.microsoft.com/office/drawing/2014/main" id="{EA3D557C-4855-4462-A161-70A1028EE717}"/>
                </a:ext>
              </a:extLst>
            </p:cNvPr>
            <p:cNvSpPr/>
            <p:nvPr/>
          </p:nvSpPr>
          <p:spPr>
            <a:xfrm>
              <a:off x="-6734941" y="6662666"/>
              <a:ext cx="785693" cy="785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708"/>
            </a:p>
          </p:txBody>
        </p:sp>
        <p:pic>
          <p:nvPicPr>
            <p:cNvPr id="56" name="図 55">
              <a:extLst>
                <a:ext uri="{FF2B5EF4-FFF2-40B4-BE49-F238E27FC236}">
                  <a16:creationId xmlns:a16="http://schemas.microsoft.com/office/drawing/2014/main" id="{34562B19-596B-444A-A725-2286517941F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6551928" y="6750538"/>
              <a:ext cx="443323" cy="599520"/>
            </a:xfrm>
            <a:prstGeom prst="rect">
              <a:avLst/>
            </a:prstGeom>
          </p:spPr>
        </p:pic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D08AB331-D574-4824-A22F-6709D14F1CDE}"/>
              </a:ext>
            </a:extLst>
          </p:cNvPr>
          <p:cNvGrpSpPr/>
          <p:nvPr/>
        </p:nvGrpSpPr>
        <p:grpSpPr>
          <a:xfrm>
            <a:off x="6034102" y="6265271"/>
            <a:ext cx="785693" cy="785693"/>
            <a:chOff x="-1113106" y="2776188"/>
            <a:chExt cx="785693" cy="785693"/>
          </a:xfrm>
        </p:grpSpPr>
        <p:sp>
          <p:nvSpPr>
            <p:cNvPr id="44" name="楕円 43">
              <a:extLst>
                <a:ext uri="{FF2B5EF4-FFF2-40B4-BE49-F238E27FC236}">
                  <a16:creationId xmlns:a16="http://schemas.microsoft.com/office/drawing/2014/main" id="{1512F82D-7314-4B89-B26C-153FB7A056B4}"/>
                </a:ext>
              </a:extLst>
            </p:cNvPr>
            <p:cNvSpPr/>
            <p:nvPr/>
          </p:nvSpPr>
          <p:spPr>
            <a:xfrm>
              <a:off x="-1113106" y="2776188"/>
              <a:ext cx="785693" cy="785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708"/>
            </a:p>
          </p:txBody>
        </p:sp>
        <p:pic>
          <p:nvPicPr>
            <p:cNvPr id="58" name="図 57">
              <a:extLst>
                <a:ext uri="{FF2B5EF4-FFF2-40B4-BE49-F238E27FC236}">
                  <a16:creationId xmlns:a16="http://schemas.microsoft.com/office/drawing/2014/main" id="{0B520037-0CD0-4445-B3DD-ACC565D20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-951056" y="2863684"/>
              <a:ext cx="454477" cy="616958"/>
            </a:xfrm>
            <a:prstGeom prst="rect">
              <a:avLst/>
            </a:prstGeom>
          </p:spPr>
        </p:pic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183644B-A8E6-43CF-8198-BD5E6A1BEBA1}"/>
              </a:ext>
            </a:extLst>
          </p:cNvPr>
          <p:cNvGrpSpPr/>
          <p:nvPr/>
        </p:nvGrpSpPr>
        <p:grpSpPr>
          <a:xfrm>
            <a:off x="6047882" y="5121516"/>
            <a:ext cx="785693" cy="785693"/>
            <a:chOff x="-1122144" y="1149290"/>
            <a:chExt cx="785693" cy="785693"/>
          </a:xfrm>
        </p:grpSpPr>
        <p:sp>
          <p:nvSpPr>
            <p:cNvPr id="38" name="楕円 37">
              <a:extLst>
                <a:ext uri="{FF2B5EF4-FFF2-40B4-BE49-F238E27FC236}">
                  <a16:creationId xmlns:a16="http://schemas.microsoft.com/office/drawing/2014/main" id="{276C4727-3104-471A-A6C8-C408010FE49F}"/>
                </a:ext>
              </a:extLst>
            </p:cNvPr>
            <p:cNvSpPr/>
            <p:nvPr/>
          </p:nvSpPr>
          <p:spPr>
            <a:xfrm>
              <a:off x="-1122144" y="1149290"/>
              <a:ext cx="785693" cy="785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708"/>
            </a:p>
          </p:txBody>
        </p:sp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4B52F782-EDE5-48A3-BAD8-426EB647F48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-964413" y="1217910"/>
              <a:ext cx="473644" cy="642977"/>
            </a:xfrm>
            <a:prstGeom prst="rect">
              <a:avLst/>
            </a:prstGeom>
          </p:spPr>
        </p:pic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38A397D7-138E-4274-BC08-83BA931961C0}"/>
              </a:ext>
            </a:extLst>
          </p:cNvPr>
          <p:cNvGrpSpPr/>
          <p:nvPr/>
        </p:nvGrpSpPr>
        <p:grpSpPr>
          <a:xfrm>
            <a:off x="22683" y="6944855"/>
            <a:ext cx="794732" cy="785693"/>
            <a:chOff x="-6743981" y="5053845"/>
            <a:chExt cx="794732" cy="785693"/>
          </a:xfrm>
        </p:grpSpPr>
        <p:sp>
          <p:nvSpPr>
            <p:cNvPr id="51" name="楕円 50">
              <a:extLst>
                <a:ext uri="{FF2B5EF4-FFF2-40B4-BE49-F238E27FC236}">
                  <a16:creationId xmlns:a16="http://schemas.microsoft.com/office/drawing/2014/main" id="{7741FF66-3CD7-4241-AA95-163D89B77EE8}"/>
                </a:ext>
              </a:extLst>
            </p:cNvPr>
            <p:cNvSpPr/>
            <p:nvPr/>
          </p:nvSpPr>
          <p:spPr>
            <a:xfrm>
              <a:off x="-6743981" y="5053845"/>
              <a:ext cx="794732" cy="785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708"/>
            </a:p>
          </p:txBody>
        </p:sp>
        <p:pic>
          <p:nvPicPr>
            <p:cNvPr id="65" name="図 64">
              <a:extLst>
                <a:ext uri="{FF2B5EF4-FFF2-40B4-BE49-F238E27FC236}">
                  <a16:creationId xmlns:a16="http://schemas.microsoft.com/office/drawing/2014/main" id="{E829DF7C-2680-4D9F-B17F-796C920614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-6590968" y="5152382"/>
              <a:ext cx="511420" cy="584480"/>
            </a:xfrm>
            <a:prstGeom prst="rect">
              <a:avLst/>
            </a:prstGeom>
          </p:spPr>
        </p:pic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26F1A0AC-D46F-480C-BA30-114555C09A13}"/>
              </a:ext>
            </a:extLst>
          </p:cNvPr>
          <p:cNvGrpSpPr/>
          <p:nvPr/>
        </p:nvGrpSpPr>
        <p:grpSpPr>
          <a:xfrm>
            <a:off x="24425" y="5998346"/>
            <a:ext cx="785693" cy="785693"/>
            <a:chOff x="-6771095" y="2007931"/>
            <a:chExt cx="785693" cy="785693"/>
          </a:xfrm>
        </p:grpSpPr>
        <p:sp>
          <p:nvSpPr>
            <p:cNvPr id="39" name="楕円 38">
              <a:extLst>
                <a:ext uri="{FF2B5EF4-FFF2-40B4-BE49-F238E27FC236}">
                  <a16:creationId xmlns:a16="http://schemas.microsoft.com/office/drawing/2014/main" id="{000BB84E-CD47-4C76-8931-E6E1564BFA62}"/>
                </a:ext>
              </a:extLst>
            </p:cNvPr>
            <p:cNvSpPr/>
            <p:nvPr/>
          </p:nvSpPr>
          <p:spPr>
            <a:xfrm>
              <a:off x="-6771095" y="2007931"/>
              <a:ext cx="785693" cy="785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708"/>
            </a:p>
          </p:txBody>
        </p:sp>
        <p:pic>
          <p:nvPicPr>
            <p:cNvPr id="66" name="図 65">
              <a:extLst>
                <a:ext uri="{FF2B5EF4-FFF2-40B4-BE49-F238E27FC236}">
                  <a16:creationId xmlns:a16="http://schemas.microsoft.com/office/drawing/2014/main" id="{70797A2A-9474-48F8-9A05-76825579438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-6615128" y="2097582"/>
              <a:ext cx="494420" cy="570121"/>
            </a:xfrm>
            <a:prstGeom prst="rect">
              <a:avLst/>
            </a:prstGeom>
          </p:spPr>
        </p:pic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39B6655F-BD76-4127-BC03-AAA763D398BB}"/>
              </a:ext>
            </a:extLst>
          </p:cNvPr>
          <p:cNvGrpSpPr/>
          <p:nvPr/>
        </p:nvGrpSpPr>
        <p:grpSpPr>
          <a:xfrm>
            <a:off x="3971394" y="3459716"/>
            <a:ext cx="2428180" cy="312540"/>
            <a:chOff x="3899387" y="5732532"/>
            <a:chExt cx="2428180" cy="312540"/>
          </a:xfrm>
        </p:grpSpPr>
        <p:grpSp>
          <p:nvGrpSpPr>
            <p:cNvPr id="73" name="グループ化 72">
              <a:extLst>
                <a:ext uri="{FF2B5EF4-FFF2-40B4-BE49-F238E27FC236}">
                  <a16:creationId xmlns:a16="http://schemas.microsoft.com/office/drawing/2014/main" id="{DEEA011B-EBAF-4CCD-B496-8D5106C796E1}"/>
                </a:ext>
              </a:extLst>
            </p:cNvPr>
            <p:cNvGrpSpPr/>
            <p:nvPr/>
          </p:nvGrpSpPr>
          <p:grpSpPr>
            <a:xfrm>
              <a:off x="4086997" y="5732532"/>
              <a:ext cx="2240570" cy="266400"/>
              <a:chOff x="3349918" y="5668246"/>
              <a:chExt cx="2240570" cy="266400"/>
            </a:xfrm>
          </p:grpSpPr>
          <p:pic>
            <p:nvPicPr>
              <p:cNvPr id="74" name="図 73">
                <a:extLst>
                  <a:ext uri="{FF2B5EF4-FFF2-40B4-BE49-F238E27FC236}">
                    <a16:creationId xmlns:a16="http://schemas.microsoft.com/office/drawing/2014/main" id="{BAB72A9E-CDED-4298-ACD7-2B3AC440895B}"/>
                  </a:ext>
                </a:extLst>
              </p:cNvPr>
              <p:cNvPicPr preferRelativeResize="0">
                <a:picLocks/>
              </p:cNvPicPr>
              <p:nvPr/>
            </p:nvPicPr>
            <p:blipFill rotWithShape="1"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7740" t="28895" r="8510" b="52927"/>
              <a:stretch/>
            </p:blipFill>
            <p:spPr>
              <a:xfrm>
                <a:off x="5342619" y="5668246"/>
                <a:ext cx="247869" cy="266400"/>
              </a:xfrm>
              <a:prstGeom prst="rect">
                <a:avLst/>
              </a:prstGeom>
            </p:spPr>
          </p:pic>
          <p:sp>
            <p:nvSpPr>
              <p:cNvPr id="75" name="正方形/長方形 74">
                <a:extLst>
                  <a:ext uri="{FF2B5EF4-FFF2-40B4-BE49-F238E27FC236}">
                    <a16:creationId xmlns:a16="http://schemas.microsoft.com/office/drawing/2014/main" id="{249F919A-6C9E-463C-8C60-939A40FA2C40}"/>
                  </a:ext>
                </a:extLst>
              </p:cNvPr>
              <p:cNvSpPr/>
              <p:nvPr/>
            </p:nvSpPr>
            <p:spPr>
              <a:xfrm>
                <a:off x="3349918" y="5685432"/>
                <a:ext cx="1986351" cy="24059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2552A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2DD29CAB-9B58-46A7-A488-A7623C121757}"/>
                </a:ext>
              </a:extLst>
            </p:cNvPr>
            <p:cNvSpPr txBox="1"/>
            <p:nvPr/>
          </p:nvSpPr>
          <p:spPr>
            <a:xfrm>
              <a:off x="3899387" y="5737295"/>
              <a:ext cx="23615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大阪府　就学支援推進校</a:t>
              </a:r>
            </a:p>
          </p:txBody>
        </p:sp>
      </p:grpSp>
      <p:sp>
        <p:nvSpPr>
          <p:cNvPr id="87" name="角丸四角形吹き出し 22">
            <a:extLst>
              <a:ext uri="{FF2B5EF4-FFF2-40B4-BE49-F238E27FC236}">
                <a16:creationId xmlns:a16="http://schemas.microsoft.com/office/drawing/2014/main" id="{5AA6EA49-8DE5-46B7-898F-537FE6320EF3}"/>
              </a:ext>
            </a:extLst>
          </p:cNvPr>
          <p:cNvSpPr/>
          <p:nvPr/>
        </p:nvSpPr>
        <p:spPr>
          <a:xfrm>
            <a:off x="2080415" y="5783719"/>
            <a:ext cx="3777209" cy="218783"/>
          </a:xfrm>
          <a:prstGeom prst="wedgeRoundRectCallout">
            <a:avLst>
              <a:gd name="adj1" fmla="val 54141"/>
              <a:gd name="adj2" fmla="val -10604"/>
              <a:gd name="adj3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949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949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予約募集の申込締切：令和８年</a:t>
            </a:r>
            <a:r>
              <a:rPr kumimoji="1" lang="en-US" altLang="ja-JP" sz="949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10</a:t>
            </a:r>
            <a:r>
              <a:rPr kumimoji="1" lang="ja-JP" altLang="en-US" sz="949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月上旬頃（学校により異なります）</a:t>
            </a:r>
            <a:endParaRPr kumimoji="1" lang="en-US" altLang="ja-JP" sz="949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88" name="角丸四角形吹き出し 3">
            <a:extLst>
              <a:ext uri="{FF2B5EF4-FFF2-40B4-BE49-F238E27FC236}">
                <a16:creationId xmlns:a16="http://schemas.microsoft.com/office/drawing/2014/main" id="{49045BB0-54B2-4502-9020-82BB1E8B47E1}"/>
              </a:ext>
            </a:extLst>
          </p:cNvPr>
          <p:cNvSpPr/>
          <p:nvPr/>
        </p:nvSpPr>
        <p:spPr>
          <a:xfrm>
            <a:off x="954762" y="6057320"/>
            <a:ext cx="4849005" cy="306606"/>
          </a:xfrm>
          <a:prstGeom prst="wedgeRoundRectCallout">
            <a:avLst>
              <a:gd name="adj1" fmla="val -53761"/>
              <a:gd name="adj2" fmla="val -12127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高校に入学すれば、授業料無償化の手続きは不要ですか？</a:t>
            </a:r>
          </a:p>
        </p:txBody>
      </p:sp>
      <p:sp>
        <p:nvSpPr>
          <p:cNvPr id="89" name="角丸四角形吹き出し 22">
            <a:extLst>
              <a:ext uri="{FF2B5EF4-FFF2-40B4-BE49-F238E27FC236}">
                <a16:creationId xmlns:a16="http://schemas.microsoft.com/office/drawing/2014/main" id="{8EFE2E54-9F7B-48FB-8900-ED7DE82A0C1E}"/>
              </a:ext>
            </a:extLst>
          </p:cNvPr>
          <p:cNvSpPr/>
          <p:nvPr/>
        </p:nvSpPr>
        <p:spPr>
          <a:xfrm>
            <a:off x="950775" y="6420212"/>
            <a:ext cx="4843075" cy="477301"/>
          </a:xfrm>
          <a:prstGeom prst="wedgeRoundRectCallout">
            <a:avLst>
              <a:gd name="adj1" fmla="val 54141"/>
              <a:gd name="adj2" fmla="val -10604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" rtlCol="0" anchor="t" anchorCtr="0"/>
          <a:lstStyle/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国の就学支援金等と府の授業料支援補助金の申請が必要です。</a:t>
            </a:r>
            <a:endParaRPr kumimoji="1" lang="en-US" altLang="ja-JP" sz="13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学校から案内があるため、入学後に手続きを行ってください。</a:t>
            </a:r>
            <a:endParaRPr kumimoji="1" lang="en-US" altLang="ja-JP" sz="13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91" name="グループ化 90">
            <a:extLst>
              <a:ext uri="{FF2B5EF4-FFF2-40B4-BE49-F238E27FC236}">
                <a16:creationId xmlns:a16="http://schemas.microsoft.com/office/drawing/2014/main" id="{22D35359-603B-4A5B-AD79-66E1FB32945F}"/>
              </a:ext>
            </a:extLst>
          </p:cNvPr>
          <p:cNvGrpSpPr/>
          <p:nvPr/>
        </p:nvGrpSpPr>
        <p:grpSpPr>
          <a:xfrm>
            <a:off x="6019490" y="7359874"/>
            <a:ext cx="785693" cy="785693"/>
            <a:chOff x="-1122144" y="1149290"/>
            <a:chExt cx="785693" cy="785693"/>
          </a:xfrm>
        </p:grpSpPr>
        <p:sp>
          <p:nvSpPr>
            <p:cNvPr id="92" name="楕円 91">
              <a:extLst>
                <a:ext uri="{FF2B5EF4-FFF2-40B4-BE49-F238E27FC236}">
                  <a16:creationId xmlns:a16="http://schemas.microsoft.com/office/drawing/2014/main" id="{DC98A185-B728-47FA-8FD5-3D0D25D7D69B}"/>
                </a:ext>
              </a:extLst>
            </p:cNvPr>
            <p:cNvSpPr/>
            <p:nvPr/>
          </p:nvSpPr>
          <p:spPr>
            <a:xfrm>
              <a:off x="-1122144" y="1149290"/>
              <a:ext cx="785693" cy="785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708"/>
            </a:p>
          </p:txBody>
        </p:sp>
        <p:pic>
          <p:nvPicPr>
            <p:cNvPr id="93" name="図 92">
              <a:extLst>
                <a:ext uri="{FF2B5EF4-FFF2-40B4-BE49-F238E27FC236}">
                  <a16:creationId xmlns:a16="http://schemas.microsoft.com/office/drawing/2014/main" id="{226034BF-E04D-4744-9D12-694A50791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-964413" y="1217910"/>
              <a:ext cx="473644" cy="642977"/>
            </a:xfrm>
            <a:prstGeom prst="rect">
              <a:avLst/>
            </a:prstGeom>
          </p:spPr>
        </p:pic>
      </p:grpSp>
      <p:sp>
        <p:nvSpPr>
          <p:cNvPr id="94" name="角丸四角形吹き出し 3">
            <a:extLst>
              <a:ext uri="{FF2B5EF4-FFF2-40B4-BE49-F238E27FC236}">
                <a16:creationId xmlns:a16="http://schemas.microsoft.com/office/drawing/2014/main" id="{A0A2B6ED-71C1-42E8-8F02-7F2E8373F84B}"/>
              </a:ext>
            </a:extLst>
          </p:cNvPr>
          <p:cNvSpPr/>
          <p:nvPr/>
        </p:nvSpPr>
        <p:spPr>
          <a:xfrm>
            <a:off x="950775" y="6965871"/>
            <a:ext cx="4829169" cy="472672"/>
          </a:xfrm>
          <a:prstGeom prst="wedgeRoundRectCallout">
            <a:avLst>
              <a:gd name="adj1" fmla="val -53761"/>
              <a:gd name="adj2" fmla="val -12127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他府県の私立高校への進学を考えています。</a:t>
            </a:r>
            <a:endParaRPr kumimoji="1" lang="en-US" altLang="ja-JP" sz="13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授業料は無償になりますか？</a:t>
            </a:r>
          </a:p>
        </p:txBody>
      </p:sp>
      <p:sp>
        <p:nvSpPr>
          <p:cNvPr id="95" name="角丸四角形吹き出し 22">
            <a:extLst>
              <a:ext uri="{FF2B5EF4-FFF2-40B4-BE49-F238E27FC236}">
                <a16:creationId xmlns:a16="http://schemas.microsoft.com/office/drawing/2014/main" id="{8576654D-C6EA-49D0-A8C5-4F83D6EA12B2}"/>
              </a:ext>
            </a:extLst>
          </p:cNvPr>
          <p:cNvSpPr/>
          <p:nvPr/>
        </p:nvSpPr>
        <p:spPr>
          <a:xfrm>
            <a:off x="943821" y="7513079"/>
            <a:ext cx="4843075" cy="477301"/>
          </a:xfrm>
          <a:prstGeom prst="wedgeRoundRectCallout">
            <a:avLst>
              <a:gd name="adj1" fmla="val 54141"/>
              <a:gd name="adj2" fmla="val -10604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近畿１府４県の高校等のうち、就学支援推進校であれば</a:t>
            </a:r>
            <a:endParaRPr kumimoji="1" lang="en-US" altLang="ja-JP" sz="13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無償化制度の対象です。上記のＱＲコードから確認してください。</a:t>
            </a:r>
            <a:endParaRPr kumimoji="1" lang="en-US" altLang="ja-JP" sz="13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98" name="角丸四角形吹き出し 3">
            <a:extLst>
              <a:ext uri="{FF2B5EF4-FFF2-40B4-BE49-F238E27FC236}">
                <a16:creationId xmlns:a16="http://schemas.microsoft.com/office/drawing/2014/main" id="{E8B1D01F-E219-4D17-8875-AF2EAA6ED5F5}"/>
              </a:ext>
            </a:extLst>
          </p:cNvPr>
          <p:cNvSpPr/>
          <p:nvPr/>
        </p:nvSpPr>
        <p:spPr>
          <a:xfrm>
            <a:off x="983810" y="8066523"/>
            <a:ext cx="4849005" cy="306606"/>
          </a:xfrm>
          <a:prstGeom prst="wedgeRoundRectCallout">
            <a:avLst>
              <a:gd name="adj1" fmla="val -53761"/>
              <a:gd name="adj2" fmla="val -12127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通信制高校も授業料は無償ですか？</a:t>
            </a:r>
          </a:p>
        </p:txBody>
      </p:sp>
      <p:sp>
        <p:nvSpPr>
          <p:cNvPr id="99" name="角丸四角形吹き出し 22">
            <a:extLst>
              <a:ext uri="{FF2B5EF4-FFF2-40B4-BE49-F238E27FC236}">
                <a16:creationId xmlns:a16="http://schemas.microsoft.com/office/drawing/2014/main" id="{15447726-9B28-4DF1-B890-0F0F4FB5EC5C}"/>
              </a:ext>
            </a:extLst>
          </p:cNvPr>
          <p:cNvSpPr/>
          <p:nvPr/>
        </p:nvSpPr>
        <p:spPr>
          <a:xfrm>
            <a:off x="972402" y="8458423"/>
            <a:ext cx="4843075" cy="477301"/>
          </a:xfrm>
          <a:prstGeom prst="wedgeRoundRectCallout">
            <a:avLst>
              <a:gd name="adj1" fmla="val 54141"/>
              <a:gd name="adj2" fmla="val -10604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通信制高校についても、就学支援推進校であれば</a:t>
            </a:r>
            <a:endParaRPr kumimoji="1" lang="en-US" altLang="ja-JP" sz="13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無償化制度の対象です。上記のＱＲコードから確認してください。</a:t>
            </a:r>
            <a:endParaRPr kumimoji="1" lang="en-US" altLang="ja-JP" sz="13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100" name="グループ化 99">
            <a:extLst>
              <a:ext uri="{FF2B5EF4-FFF2-40B4-BE49-F238E27FC236}">
                <a16:creationId xmlns:a16="http://schemas.microsoft.com/office/drawing/2014/main" id="{CEC97B66-E06F-485C-87C4-1C269786ECA4}"/>
              </a:ext>
            </a:extLst>
          </p:cNvPr>
          <p:cNvGrpSpPr/>
          <p:nvPr/>
        </p:nvGrpSpPr>
        <p:grpSpPr>
          <a:xfrm>
            <a:off x="6034102" y="8247076"/>
            <a:ext cx="785693" cy="785693"/>
            <a:chOff x="-1113106" y="2776188"/>
            <a:chExt cx="785693" cy="785693"/>
          </a:xfrm>
        </p:grpSpPr>
        <p:sp>
          <p:nvSpPr>
            <p:cNvPr id="101" name="楕円 100">
              <a:extLst>
                <a:ext uri="{FF2B5EF4-FFF2-40B4-BE49-F238E27FC236}">
                  <a16:creationId xmlns:a16="http://schemas.microsoft.com/office/drawing/2014/main" id="{7E402E37-0905-43C5-A2C3-F7F129FFE8D8}"/>
                </a:ext>
              </a:extLst>
            </p:cNvPr>
            <p:cNvSpPr/>
            <p:nvPr/>
          </p:nvSpPr>
          <p:spPr>
            <a:xfrm>
              <a:off x="-1113106" y="2776188"/>
              <a:ext cx="785693" cy="785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708"/>
            </a:p>
          </p:txBody>
        </p:sp>
        <p:pic>
          <p:nvPicPr>
            <p:cNvPr id="102" name="図 101">
              <a:extLst>
                <a:ext uri="{FF2B5EF4-FFF2-40B4-BE49-F238E27FC236}">
                  <a16:creationId xmlns:a16="http://schemas.microsoft.com/office/drawing/2014/main" id="{F863A95A-CD44-4DCA-AC35-3BC0C32FDA5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-951056" y="2863684"/>
              <a:ext cx="454477" cy="616958"/>
            </a:xfrm>
            <a:prstGeom prst="rect">
              <a:avLst/>
            </a:prstGeom>
          </p:spPr>
        </p:pic>
      </p:grp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2BFB9A02-C9F7-4040-8207-3CA2B0979860}"/>
              </a:ext>
            </a:extLst>
          </p:cNvPr>
          <p:cNvSpPr txBox="1"/>
          <p:nvPr/>
        </p:nvSpPr>
        <p:spPr>
          <a:xfrm>
            <a:off x="78539" y="9377274"/>
            <a:ext cx="3420311" cy="2574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府民お問い合わせセンター　ピピっとライン</a:t>
            </a: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131EBDC6-D3C1-4262-88E0-DAD37D0B14C9}"/>
              </a:ext>
            </a:extLst>
          </p:cNvPr>
          <p:cNvSpPr txBox="1"/>
          <p:nvPr/>
        </p:nvSpPr>
        <p:spPr>
          <a:xfrm>
            <a:off x="75891" y="9601272"/>
            <a:ext cx="2494414" cy="2574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０６</a:t>
            </a:r>
            <a:r>
              <a:rPr kumimoji="1" lang="en-US" altLang="ja-JP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-6910-8001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9A39C5D5-279A-4256-B456-D844D94A072F}"/>
              </a:ext>
            </a:extLst>
          </p:cNvPr>
          <p:cNvSpPr txBox="1"/>
          <p:nvPr/>
        </p:nvSpPr>
        <p:spPr>
          <a:xfrm>
            <a:off x="53138" y="9121217"/>
            <a:ext cx="2232000" cy="257488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tIns="18000" rtlCol="0" anchor="t" anchorCtr="0">
            <a:noAutofit/>
          </a:bodyPr>
          <a:lstStyle/>
          <a:p>
            <a:pPr algn="ctr"/>
            <a:r>
              <a:rPr kumimoji="1"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お問い合わせはこちら</a:t>
            </a:r>
          </a:p>
        </p:txBody>
      </p:sp>
      <p:pic>
        <p:nvPicPr>
          <p:cNvPr id="77" name="図 76">
            <a:extLst>
              <a:ext uri="{FF2B5EF4-FFF2-40B4-BE49-F238E27FC236}">
                <a16:creationId xmlns:a16="http://schemas.microsoft.com/office/drawing/2014/main" id="{FA309CBF-2F8C-447E-BE97-036A1904C8C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09886" y="9110515"/>
            <a:ext cx="602753" cy="594262"/>
          </a:xfrm>
          <a:prstGeom prst="rect">
            <a:avLst/>
          </a:prstGeom>
        </p:spPr>
      </p:pic>
      <p:pic>
        <p:nvPicPr>
          <p:cNvPr id="78" name="図 77">
            <a:extLst>
              <a:ext uri="{FF2B5EF4-FFF2-40B4-BE49-F238E27FC236}">
                <a16:creationId xmlns:a16="http://schemas.microsoft.com/office/drawing/2014/main" id="{1DDC6E0A-2B97-4065-80BF-E80528A4328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12639" y="9104576"/>
            <a:ext cx="631825" cy="631825"/>
          </a:xfrm>
          <a:prstGeom prst="rect">
            <a:avLst/>
          </a:prstGeom>
        </p:spPr>
      </p:pic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35CAA02F-B3BF-4A8E-9928-2AD7210A1BC3}"/>
              </a:ext>
            </a:extLst>
          </p:cNvPr>
          <p:cNvSpPr txBox="1"/>
          <p:nvPr/>
        </p:nvSpPr>
        <p:spPr>
          <a:xfrm>
            <a:off x="5561227" y="9690294"/>
            <a:ext cx="7213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私立高校等</a:t>
            </a: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DEF5BEE2-407F-41B2-96FC-ABC148CBE316}"/>
              </a:ext>
            </a:extLst>
          </p:cNvPr>
          <p:cNvSpPr txBox="1"/>
          <p:nvPr/>
        </p:nvSpPr>
        <p:spPr>
          <a:xfrm>
            <a:off x="6185949" y="9685070"/>
            <a:ext cx="7213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公立高校等</a:t>
            </a: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B8FF98D3-A7E1-4DF3-8DE4-FA5E22AB2802}"/>
              </a:ext>
            </a:extLst>
          </p:cNvPr>
          <p:cNvGrpSpPr/>
          <p:nvPr/>
        </p:nvGrpSpPr>
        <p:grpSpPr>
          <a:xfrm>
            <a:off x="3145362" y="9565307"/>
            <a:ext cx="2428180" cy="312540"/>
            <a:chOff x="3899387" y="5732532"/>
            <a:chExt cx="2428180" cy="312540"/>
          </a:xfrm>
        </p:grpSpPr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80D52017-B30B-476C-AD73-E8A357027C5C}"/>
                </a:ext>
              </a:extLst>
            </p:cNvPr>
            <p:cNvGrpSpPr/>
            <p:nvPr/>
          </p:nvGrpSpPr>
          <p:grpSpPr>
            <a:xfrm>
              <a:off x="4086997" y="5732532"/>
              <a:ext cx="2240570" cy="266400"/>
              <a:chOff x="3349918" y="5668246"/>
              <a:chExt cx="2240570" cy="266400"/>
            </a:xfrm>
          </p:grpSpPr>
          <p:pic>
            <p:nvPicPr>
              <p:cNvPr id="85" name="図 84">
                <a:extLst>
                  <a:ext uri="{FF2B5EF4-FFF2-40B4-BE49-F238E27FC236}">
                    <a16:creationId xmlns:a16="http://schemas.microsoft.com/office/drawing/2014/main" id="{11152EC1-AA08-4EDB-A606-9D7E20548F02}"/>
                  </a:ext>
                </a:extLst>
              </p:cNvPr>
              <p:cNvPicPr preferRelativeResize="0">
                <a:picLocks/>
              </p:cNvPicPr>
              <p:nvPr/>
            </p:nvPicPr>
            <p:blipFill rotWithShape="1"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7740" t="28895" r="8510" b="52927"/>
              <a:stretch/>
            </p:blipFill>
            <p:spPr>
              <a:xfrm>
                <a:off x="5342619" y="5668246"/>
                <a:ext cx="247869" cy="266400"/>
              </a:xfrm>
              <a:prstGeom prst="rect">
                <a:avLst/>
              </a:prstGeom>
            </p:spPr>
          </p:pic>
          <p:sp>
            <p:nvSpPr>
              <p:cNvPr id="86" name="正方形/長方形 85">
                <a:extLst>
                  <a:ext uri="{FF2B5EF4-FFF2-40B4-BE49-F238E27FC236}">
                    <a16:creationId xmlns:a16="http://schemas.microsoft.com/office/drawing/2014/main" id="{43F13A1B-BFA3-4C82-8049-7721D433E41F}"/>
                  </a:ext>
                </a:extLst>
              </p:cNvPr>
              <p:cNvSpPr/>
              <p:nvPr/>
            </p:nvSpPr>
            <p:spPr>
              <a:xfrm>
                <a:off x="3349918" y="5685432"/>
                <a:ext cx="1986351" cy="24059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2552A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4" name="テキスト ボックス 83">
              <a:extLst>
                <a:ext uri="{FF2B5EF4-FFF2-40B4-BE49-F238E27FC236}">
                  <a16:creationId xmlns:a16="http://schemas.microsoft.com/office/drawing/2014/main" id="{DDE9E53E-B865-4BA2-AF59-11EB99666D9C}"/>
                </a:ext>
              </a:extLst>
            </p:cNvPr>
            <p:cNvSpPr txBox="1"/>
            <p:nvPr/>
          </p:nvSpPr>
          <p:spPr>
            <a:xfrm>
              <a:off x="3899387" y="5737295"/>
              <a:ext cx="23615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大阪府　就学支援推進校</a:t>
              </a:r>
            </a:p>
          </p:txBody>
        </p:sp>
      </p:grp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C8596699-C93B-4AEA-8360-7C1BA2E49125}"/>
              </a:ext>
            </a:extLst>
          </p:cNvPr>
          <p:cNvSpPr txBox="1"/>
          <p:nvPr/>
        </p:nvSpPr>
        <p:spPr>
          <a:xfrm>
            <a:off x="3341284" y="9132486"/>
            <a:ext cx="2232257" cy="2574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tIns="18000" rtlCol="0" anchor="t" anchorCtr="0">
            <a:noAutofit/>
          </a:bodyPr>
          <a:lstStyle/>
          <a:p>
            <a:pPr algn="ctr"/>
            <a:r>
              <a:rPr kumimoji="1"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詳細はウェブサイトで！</a:t>
            </a:r>
          </a:p>
        </p:txBody>
      </p:sp>
    </p:spTree>
    <p:extLst>
      <p:ext uri="{BB962C8B-B14F-4D97-AF65-F5344CB8AC3E}">
        <p14:creationId xmlns:p14="http://schemas.microsoft.com/office/powerpoint/2010/main" val="2923281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</TotalTime>
  <Words>324</Words>
  <Application>Microsoft Office PowerPoint</Application>
  <PresentationFormat>A4 210 x 297 mm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UD デジタル 教科書体 N-B</vt:lpstr>
      <vt:lpstr>UD デジタル 教科書体 NK-B</vt:lpstr>
      <vt:lpstr>UD デジタル 教科書体 NK-R</vt:lpstr>
      <vt:lpstr>UD デジタル 教科書体 N-R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髙橋　爽良</dc:creator>
  <cp:lastModifiedBy>髙橋　爽良</cp:lastModifiedBy>
  <cp:revision>36</cp:revision>
  <cp:lastPrinted>2025-06-09T05:50:19Z</cp:lastPrinted>
  <dcterms:created xsi:type="dcterms:W3CDTF">2025-06-04T12:17:32Z</dcterms:created>
  <dcterms:modified xsi:type="dcterms:W3CDTF">2026-06-05T01:03:31Z</dcterms:modified>
</cp:coreProperties>
</file>