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36" r:id="rId2"/>
    <p:sldId id="258" r:id="rId3"/>
    <p:sldId id="315" r:id="rId4"/>
    <p:sldId id="321" r:id="rId5"/>
    <p:sldId id="322" r:id="rId6"/>
    <p:sldId id="323" r:id="rId7"/>
    <p:sldId id="298" r:id="rId8"/>
    <p:sldId id="299" r:id="rId9"/>
    <p:sldId id="335" r:id="rId10"/>
    <p:sldId id="337" r:id="rId11"/>
    <p:sldId id="333" r:id="rId1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86176" autoAdjust="0"/>
  </p:normalViewPr>
  <p:slideViewPr>
    <p:cSldViewPr snapToGrid="0">
      <p:cViewPr varScale="1">
        <p:scale>
          <a:sx n="80" d="100"/>
          <a:sy n="80" d="100"/>
        </p:scale>
        <p:origin x="13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5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BD841-8CA1-41E5-888B-5242FFFE8383}" type="datetimeFigureOut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E437A-6841-48B5-B2AF-6A596148D50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928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sz="1400" dirty="0">
              <a:latin typeface="+mn-ea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7E48B-EBCE-4FE4-9896-22B791167B9F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3281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7E48B-EBCE-4FE4-9896-22B791167B9F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3443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E437A-6841-48B5-B2AF-6A596148D50E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2218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E437A-6841-48B5-B2AF-6A596148D50E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0593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4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7E48B-EBCE-4FE4-9896-22B791167B9F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6477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7E48B-EBCE-4FE4-9896-22B791167B9F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5293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7E48B-EBCE-4FE4-9896-22B791167B9F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41009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4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7E48B-EBCE-4FE4-9896-22B791167B9F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4755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24674-F249-4953-ABF3-495253FCC373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544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9171-7949-4AF7-9D8C-9C2D87BA52A5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90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C8B92-256A-4A9D-92DA-B2FC34140611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110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3C147-0814-4EDB-867B-093A66ED8695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384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4BAD-EAC2-49E3-90DC-0ABEC7D478C3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047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0D1-46F6-4AE3-88CF-E31C68D683C3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899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651-EC63-4459-A86E-B2F1272EEB9F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448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016F-D21D-4887-9946-AEAF8D0166C1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744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A6D2-4659-4756-8A03-45D3C9ADDC90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199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2364-67DC-4A5B-8DFF-A1F066B6CC1F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77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2C65-54BA-4C8A-A3D9-7A1BA0D2BC84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308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E4E53-344F-4630-BFC2-0DD204378FD8}" type="datetime1">
              <a:rPr kumimoji="1" lang="ja-JP" altLang="en-US" smtClean="0"/>
              <a:t>2025/8/22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0FB8-7D56-4521-B7C9-646F1D1E3BC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2543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f.osaka.lg.jp/shigaku/shigakumushouka/suishinkou_koukou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f.osaka.lg.jp/shigaku/shigakumushouka/suishinkou_senkaku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0" y="4149080"/>
            <a:ext cx="9144000" cy="2708920"/>
            <a:chOff x="0" y="4149080"/>
            <a:chExt cx="9180512" cy="2708920"/>
          </a:xfrm>
        </p:grpSpPr>
        <p:sp>
          <p:nvSpPr>
            <p:cNvPr id="8" name="正方形/長方形 7"/>
            <p:cNvSpPr/>
            <p:nvPr/>
          </p:nvSpPr>
          <p:spPr>
            <a:xfrm>
              <a:off x="0" y="4779080"/>
              <a:ext cx="9180512" cy="20789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0" y="4149080"/>
              <a:ext cx="9180232" cy="1260000"/>
              <a:chOff x="-107872" y="4149080"/>
              <a:chExt cx="9180232" cy="1260000"/>
            </a:xfrm>
          </p:grpSpPr>
          <p:sp>
            <p:nvSpPr>
              <p:cNvPr id="7" name="円/楕円 6"/>
              <p:cNvSpPr/>
              <p:nvPr/>
            </p:nvSpPr>
            <p:spPr>
              <a:xfrm>
                <a:off x="-107872" y="4149080"/>
                <a:ext cx="1223488" cy="12600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9" name="円/楕円 8"/>
              <p:cNvSpPr/>
              <p:nvPr/>
            </p:nvSpPr>
            <p:spPr>
              <a:xfrm>
                <a:off x="1007744" y="4149080"/>
                <a:ext cx="1260000" cy="12600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0" name="円/楕円 9"/>
              <p:cNvSpPr/>
              <p:nvPr/>
            </p:nvSpPr>
            <p:spPr>
              <a:xfrm>
                <a:off x="2195736" y="4149080"/>
                <a:ext cx="1260000" cy="12600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1" name="円/楕円 10"/>
              <p:cNvSpPr/>
              <p:nvPr/>
            </p:nvSpPr>
            <p:spPr>
              <a:xfrm>
                <a:off x="3347864" y="4149080"/>
                <a:ext cx="1260000" cy="12600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2" name="円/楕円 11"/>
              <p:cNvSpPr/>
              <p:nvPr/>
            </p:nvSpPr>
            <p:spPr>
              <a:xfrm>
                <a:off x="4499992" y="4149080"/>
                <a:ext cx="1260000" cy="12600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3" name="円/楕円 12"/>
              <p:cNvSpPr/>
              <p:nvPr/>
            </p:nvSpPr>
            <p:spPr>
              <a:xfrm>
                <a:off x="5616256" y="4149080"/>
                <a:ext cx="1260000" cy="12600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4" name="円/楕円 13"/>
              <p:cNvSpPr/>
              <p:nvPr/>
            </p:nvSpPr>
            <p:spPr>
              <a:xfrm>
                <a:off x="6696376" y="4149080"/>
                <a:ext cx="1260000" cy="12600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5" name="円/楕円 14"/>
              <p:cNvSpPr/>
              <p:nvPr/>
            </p:nvSpPr>
            <p:spPr>
              <a:xfrm>
                <a:off x="7812360" y="4149080"/>
                <a:ext cx="1260000" cy="12600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</p:grpSp>
      </p:grpSp>
      <p:sp>
        <p:nvSpPr>
          <p:cNvPr id="5" name="テキスト ボックス 4"/>
          <p:cNvSpPr txBox="1"/>
          <p:nvPr/>
        </p:nvSpPr>
        <p:spPr>
          <a:xfrm>
            <a:off x="989138" y="346300"/>
            <a:ext cx="7200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大阪府の高等学校等の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授業料無償化制度について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（令和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6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年度新制度）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令和７年７月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大阪府教育庁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私学課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317" y="3251505"/>
            <a:ext cx="2488450" cy="2917692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7160330" y="6045045"/>
            <a:ext cx="17436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Ⓒ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2014 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大阪府もずやん</a:t>
            </a:r>
          </a:p>
        </p:txBody>
      </p:sp>
    </p:spTree>
    <p:extLst>
      <p:ext uri="{BB962C8B-B14F-4D97-AF65-F5344CB8AC3E}">
        <p14:creationId xmlns:p14="http://schemas.microsoft.com/office/powerpoint/2010/main" val="128198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 flipH="1">
            <a:off x="134463" y="110766"/>
            <a:ext cx="8989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就学支援推進校（授業料無償化の対象校）の一覧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（令和７年度・大阪府外）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9632" y="1388135"/>
            <a:ext cx="339179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京都府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  <a:endParaRPr lang="zh-CN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京都西山高等学校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兵庫県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武庫川女子大学附属高等学校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百合学院高等学校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奈良県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智辯学園高等学校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智辯学園奈良カレッジ高等部</a:t>
            </a:r>
          </a:p>
          <a:p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和歌山県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開智高等学校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近畿大学附属新宮高等学校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近畿大学附属和歌山高等学校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高野山高等学校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智辯学園和歌山高等学校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初芝橋本高等学校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和歌山信愛高等学校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りら創造芸術高等学校</a:t>
            </a:r>
          </a:p>
          <a:p>
            <a:endParaRPr lang="zh-CN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1520" y="820098"/>
            <a:ext cx="1872000" cy="34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36000" bIns="36000" rtlCol="0" anchor="ctr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全日制：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校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8499423" y="6267613"/>
            <a:ext cx="624419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8C7774A-599F-4EA3-A9E9-E766BD091C85}"/>
              </a:ext>
            </a:extLst>
          </p:cNvPr>
          <p:cNvSpPr txBox="1"/>
          <p:nvPr/>
        </p:nvSpPr>
        <p:spPr>
          <a:xfrm>
            <a:off x="3151281" y="820748"/>
            <a:ext cx="1617084" cy="34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36000" bIns="36000" rtlCol="0" anchor="ctr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通信制：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6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校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FD68AF7-B894-460D-8BD0-E40E662E84F1}"/>
              </a:ext>
            </a:extLst>
          </p:cNvPr>
          <p:cNvSpPr txBox="1"/>
          <p:nvPr/>
        </p:nvSpPr>
        <p:spPr>
          <a:xfrm>
            <a:off x="5715464" y="1386117"/>
            <a:ext cx="34691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京都府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京都近畿情報高等専修学校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兵庫県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zh-CN" altLang="en-US" sz="1600" b="0" i="0" dirty="0">
                <a:solidFill>
                  <a:srgbClr val="000000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専修学校猪名川甲英高等学院</a:t>
            </a:r>
            <a:endParaRPr lang="en-US" altLang="zh-CN" sz="1600" b="0" i="0" dirty="0">
              <a:solidFill>
                <a:srgbClr val="00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zh-CN" altLang="en-US" sz="1600" b="0" i="0" dirty="0">
                <a:solidFill>
                  <a:srgbClr val="000000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専修学校西宮甲英高等学院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奈良県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美芸学園高等専修学校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和歌山県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和歌山高等美容専門学校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D036FD1-EA65-4A7C-9D38-75E134BB31C5}"/>
              </a:ext>
            </a:extLst>
          </p:cNvPr>
          <p:cNvSpPr txBox="1"/>
          <p:nvPr/>
        </p:nvSpPr>
        <p:spPr>
          <a:xfrm>
            <a:off x="5756104" y="825555"/>
            <a:ext cx="2929922" cy="34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36000" bIns="36000" rtlCol="0" anchor="ctr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専修学校高等課程：５校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E47B54E-4DD4-481C-9A26-82C4C21A8FC8}"/>
              </a:ext>
            </a:extLst>
          </p:cNvPr>
          <p:cNvSpPr txBox="1"/>
          <p:nvPr/>
        </p:nvSpPr>
        <p:spPr>
          <a:xfrm>
            <a:off x="3100502" y="1388135"/>
            <a:ext cx="292992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滋賀県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en-US" altLang="zh-CN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ECC</a:t>
            </a:r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学園高等学校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京都府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京都長尾谷高等学校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兵庫県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相生学院高等学校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第一学院高等学校　養父校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和歌山県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慶風高等学校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高野山高等学校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110C040-2B8F-4C08-A21D-847A3D3F3A4D}"/>
              </a:ext>
            </a:extLst>
          </p:cNvPr>
          <p:cNvSpPr txBox="1"/>
          <p:nvPr/>
        </p:nvSpPr>
        <p:spPr>
          <a:xfrm>
            <a:off x="5817064" y="4684788"/>
            <a:ext cx="1908000" cy="34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36000" bIns="36000" rtlCol="0" anchor="ctr">
            <a:spAutoFit/>
          </a:bodyPr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各種学校：１校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DA7F23A-00FD-4406-8D4C-156AA889C011}"/>
              </a:ext>
            </a:extLst>
          </p:cNvPr>
          <p:cNvSpPr txBox="1"/>
          <p:nvPr/>
        </p:nvSpPr>
        <p:spPr>
          <a:xfrm>
            <a:off x="5817064" y="5081453"/>
            <a:ext cx="2929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和歌山県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新宮市医師会准看護学院</a:t>
            </a:r>
          </a:p>
        </p:txBody>
      </p:sp>
    </p:spTree>
    <p:extLst>
      <p:ext uri="{BB962C8B-B14F-4D97-AF65-F5344CB8AC3E}">
        <p14:creationId xmlns:p14="http://schemas.microsoft.com/office/powerpoint/2010/main" val="341296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512" y="193647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完全無償化における留意点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19920" y="963520"/>
            <a:ext cx="9144000" cy="4675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kumimoji="1" lang="ja-JP" altLang="en-US" sz="20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入学金や制服代、修学旅行積立金等は無償化の対象ではありません。</a:t>
            </a:r>
            <a:endParaRPr kumimoji="1" lang="en-US" altLang="ja-JP" sz="2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②大阪府の授業料支援制度の手続きとして、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sz="20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国の就学支援金または臨時支援金と府の授業料支援制度の</a:t>
            </a:r>
            <a:endParaRPr kumimoji="1" lang="en-US" altLang="ja-JP" sz="2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sz="20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両方の申請が必要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③授業料無償化に関する手続きは、入学後に高校等を通じて行いますので、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入学前の手続きは不要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8499423" y="6267613"/>
            <a:ext cx="464695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6309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-23620" y="812721"/>
            <a:ext cx="9180000" cy="540000"/>
            <a:chOff x="-18000" y="1916952"/>
            <a:chExt cx="9180000" cy="676574"/>
          </a:xfrm>
        </p:grpSpPr>
        <p:sp>
          <p:nvSpPr>
            <p:cNvPr id="5" name="正方形/長方形 4"/>
            <p:cNvSpPr/>
            <p:nvPr/>
          </p:nvSpPr>
          <p:spPr>
            <a:xfrm>
              <a:off x="-18000" y="1916952"/>
              <a:ext cx="9180000" cy="67657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-3209" y="1966025"/>
              <a:ext cx="9144000" cy="578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１．自由に学校選択できる機会の保障</a:t>
              </a: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-512" y="1464792"/>
            <a:ext cx="9180000" cy="540000"/>
            <a:chOff x="-18512" y="4370752"/>
            <a:chExt cx="9180000" cy="739695"/>
          </a:xfrm>
        </p:grpSpPr>
        <p:sp>
          <p:nvSpPr>
            <p:cNvPr id="6" name="正方形/長方形 5"/>
            <p:cNvSpPr/>
            <p:nvPr/>
          </p:nvSpPr>
          <p:spPr>
            <a:xfrm>
              <a:off x="-18512" y="4370752"/>
              <a:ext cx="9180000" cy="73969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-18000" y="4424403"/>
              <a:ext cx="9144000" cy="6323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 b="1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defRPr>
              </a:lvl1pPr>
              <a:lvl2pPr>
                <a:defRPr>
                  <a:solidFill>
                    <a:schemeClr val="tx1"/>
                  </a:solidFill>
                </a:defRPr>
              </a:lvl2pPr>
              <a:lvl3pPr>
                <a:defRPr>
                  <a:solidFill>
                    <a:schemeClr val="tx1"/>
                  </a:solidFill>
                </a:defRPr>
              </a:lvl3pPr>
              <a:lvl4pPr>
                <a:defRPr>
                  <a:solidFill>
                    <a:schemeClr val="tx1"/>
                  </a:solidFill>
                </a:defRPr>
              </a:lvl4pPr>
              <a:lvl5pPr>
                <a:defRPr>
                  <a:solidFill>
                    <a:schemeClr val="tx1"/>
                  </a:solidFill>
                </a:defRPr>
              </a:lvl5pPr>
              <a:lvl6pPr>
                <a:defRPr>
                  <a:solidFill>
                    <a:schemeClr val="tx1"/>
                  </a:solidFill>
                </a:defRPr>
              </a:lvl6pPr>
              <a:lvl7pPr>
                <a:defRPr>
                  <a:solidFill>
                    <a:schemeClr val="tx1"/>
                  </a:solidFill>
                </a:defRPr>
              </a:lvl7pPr>
              <a:lvl8pPr>
                <a:defRPr>
                  <a:solidFill>
                    <a:schemeClr val="tx1"/>
                  </a:solidFill>
                </a:defRPr>
              </a:lvl8pPr>
              <a:lvl9pPr>
                <a:defRPr>
                  <a:solidFill>
                    <a:schemeClr val="tx1"/>
                  </a:solidFill>
                </a:defRPr>
              </a:lvl9pPr>
            </a:lstStyle>
            <a:p>
              <a:r>
                <a:rPr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２．公私の切磋琢磨による大阪の教育力の向上</a:t>
              </a:r>
            </a:p>
          </p:txBody>
        </p:sp>
      </p:grpSp>
      <p:sp>
        <p:nvSpPr>
          <p:cNvPr id="10" name="二等辺三角形 9"/>
          <p:cNvSpPr/>
          <p:nvPr/>
        </p:nvSpPr>
        <p:spPr>
          <a:xfrm rot="10800000">
            <a:off x="3685870" y="2073352"/>
            <a:ext cx="1754602" cy="423661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62"/>
          </a:p>
        </p:txBody>
      </p:sp>
      <p:sp>
        <p:nvSpPr>
          <p:cNvPr id="11" name="正方形/長方形 10"/>
          <p:cNvSpPr/>
          <p:nvPr/>
        </p:nvSpPr>
        <p:spPr>
          <a:xfrm>
            <a:off x="60730" y="2551304"/>
            <a:ext cx="9036000" cy="42203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lnSpc>
                <a:spcPts val="4500"/>
              </a:lnSpc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大阪の全ての子どもたちを対象に、</a:t>
            </a:r>
          </a:p>
          <a:p>
            <a:pPr>
              <a:lnSpc>
                <a:spcPts val="4500"/>
              </a:lnSpc>
            </a:pPr>
            <a:r>
              <a:rPr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・所得や世帯の子どもの人数に制限なく、</a:t>
            </a:r>
            <a:endParaRPr lang="en-US" altLang="ja-JP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自らの可能性を追求できる社会の実現</a:t>
            </a:r>
          </a:p>
          <a:p>
            <a:pPr>
              <a:lnSpc>
                <a:spcPts val="4500"/>
              </a:lnSpc>
            </a:pPr>
            <a:r>
              <a:rPr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・子育て世帯の教育費負担を軽減し、</a:t>
            </a:r>
            <a:endParaRPr lang="en-US" altLang="ja-JP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子育てしやすいまち・大阪の実現</a:t>
            </a:r>
            <a:endParaRPr lang="en-US" altLang="ja-JP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に向けて、私立高校・国公立高校の授業料の完全無償化を</a:t>
            </a:r>
            <a:endParaRPr lang="en-US" altLang="ja-JP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めざす。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512" y="193647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授業料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無償化制度の改正趣旨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8499423" y="6267613"/>
            <a:ext cx="464695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</p:spTree>
    <p:extLst>
      <p:ext uri="{BB962C8B-B14F-4D97-AF65-F5344CB8AC3E}">
        <p14:creationId xmlns:p14="http://schemas.microsoft.com/office/powerpoint/2010/main" val="3326597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-512" y="193647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制度改正のポイント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1488" y="1149884"/>
            <a:ext cx="9072000" cy="4473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私立も公立も高校等の授業料を無償化します！！</a:t>
            </a:r>
            <a:endParaRPr kumimoji="1" lang="en-US" altLang="ja-JP" sz="2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250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① 現行制度で対象外としている年収（めやす）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万円以上の世帯も対象とします。</a:t>
            </a:r>
          </a:p>
          <a:p>
            <a:pPr>
              <a:lnSpc>
                <a:spcPct val="250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② 所得や子どもの人数にかかわらず、授業料の保護者負担がなくなります。</a:t>
            </a:r>
          </a:p>
          <a:p>
            <a:pPr>
              <a:lnSpc>
                <a:spcPct val="200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③ 令和７年度は高校２・３年生に新制度が適用され、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令和８年度に全学年で授業料を完全無償化します。</a:t>
            </a:r>
          </a:p>
          <a:p>
            <a:pPr>
              <a:lnSpc>
                <a:spcPct val="200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令和７年度は経過措置あり（一部保護者負担が発生する場合があります。）</a:t>
            </a:r>
          </a:p>
          <a:p>
            <a:pPr>
              <a:lnSpc>
                <a:spcPct val="250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④ 大阪府が指定する府外の対象学校に通う生徒も対象とします。　　　　　　　　　　　　　　　　　　　　　　　　　　　　　　　　　　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8499423" y="6267613"/>
            <a:ext cx="464695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</p:spTree>
    <p:extLst>
      <p:ext uri="{BB962C8B-B14F-4D97-AF65-F5344CB8AC3E}">
        <p14:creationId xmlns:p14="http://schemas.microsoft.com/office/powerpoint/2010/main" val="272492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コンテンツ プレースホルダ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933" y="5087617"/>
            <a:ext cx="391230" cy="75600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169" y="5065445"/>
            <a:ext cx="488371" cy="756000"/>
          </a:xfrm>
          <a:prstGeom prst="rect">
            <a:avLst/>
          </a:prstGeom>
        </p:spPr>
      </p:pic>
      <p:pic>
        <p:nvPicPr>
          <p:cNvPr id="12" name="コンテンツ プレースホルダ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315" y="5045330"/>
            <a:ext cx="391230" cy="756000"/>
          </a:xfrm>
          <a:prstGeom prst="rect">
            <a:avLst/>
          </a:prstGeom>
        </p:spPr>
      </p:pic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620367"/>
              </p:ext>
            </p:extLst>
          </p:nvPr>
        </p:nvGraphicFramePr>
        <p:xfrm>
          <a:off x="175334" y="1975806"/>
          <a:ext cx="8748001" cy="482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827">
                  <a:extLst>
                    <a:ext uri="{9D8B030D-6E8A-4147-A177-3AD203B41FA5}">
                      <a16:colId xmlns:a16="http://schemas.microsoft.com/office/drawing/2014/main" val="2708516329"/>
                    </a:ext>
                  </a:extLst>
                </a:gridCol>
                <a:gridCol w="1309066">
                  <a:extLst>
                    <a:ext uri="{9D8B030D-6E8A-4147-A177-3AD203B41FA5}">
                      <a16:colId xmlns:a16="http://schemas.microsoft.com/office/drawing/2014/main" val="3445019518"/>
                    </a:ext>
                  </a:extLst>
                </a:gridCol>
                <a:gridCol w="1563027">
                  <a:extLst>
                    <a:ext uri="{9D8B030D-6E8A-4147-A177-3AD203B41FA5}">
                      <a16:colId xmlns:a16="http://schemas.microsoft.com/office/drawing/2014/main" val="1854802558"/>
                    </a:ext>
                  </a:extLst>
                </a:gridCol>
                <a:gridCol w="1563027">
                  <a:extLst>
                    <a:ext uri="{9D8B030D-6E8A-4147-A177-3AD203B41FA5}">
                      <a16:colId xmlns:a16="http://schemas.microsoft.com/office/drawing/2014/main" val="1973296974"/>
                    </a:ext>
                  </a:extLst>
                </a:gridCol>
                <a:gridCol w="1563027">
                  <a:extLst>
                    <a:ext uri="{9D8B030D-6E8A-4147-A177-3AD203B41FA5}">
                      <a16:colId xmlns:a16="http://schemas.microsoft.com/office/drawing/2014/main" val="2236003465"/>
                    </a:ext>
                  </a:extLst>
                </a:gridCol>
                <a:gridCol w="1563027">
                  <a:extLst>
                    <a:ext uri="{9D8B030D-6E8A-4147-A177-3AD203B41FA5}">
                      <a16:colId xmlns:a16="http://schemas.microsoft.com/office/drawing/2014/main" val="652849758"/>
                    </a:ext>
                  </a:extLst>
                </a:gridCol>
              </a:tblGrid>
              <a:tr h="41087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授業料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世帯の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子ども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の人数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年収（めやす）別の保護者負担額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918486"/>
                  </a:ext>
                </a:extLst>
              </a:tr>
              <a:tr h="63055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590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万円未満</a:t>
                      </a:r>
                    </a:p>
                  </a:txBody>
                  <a:tcPr marL="36000" marR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590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～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800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800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～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910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910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488607"/>
                  </a:ext>
                </a:extLst>
              </a:tr>
              <a:tr h="97492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60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万円まで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無償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20</a:t>
                      </a:r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marL="72001" marR="720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最大</a:t>
                      </a:r>
                      <a:r>
                        <a:rPr kumimoji="1" lang="en-US" altLang="ja-JP" sz="2000" b="1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48</a:t>
                      </a:r>
                      <a:r>
                        <a:rPr kumimoji="1" lang="ja-JP" altLang="en-US" sz="2000" b="1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  <a:endParaRPr kumimoji="1" lang="en-US" altLang="ja-JP" sz="2000" b="1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050" b="1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（国の就学支援金のみ）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最大</a:t>
                      </a:r>
                      <a:r>
                        <a:rPr kumimoji="1" lang="en-US" altLang="ja-JP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48</a:t>
                      </a:r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  <a:endParaRPr kumimoji="1" lang="en-US" altLang="ja-JP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（国の高校生等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臨時支援金のみ）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3429"/>
                  </a:ext>
                </a:extLst>
              </a:tr>
              <a:tr h="97492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10</a:t>
                      </a:r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30</a:t>
                      </a:r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732402"/>
                  </a:ext>
                </a:extLst>
              </a:tr>
              <a:tr h="97492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無償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10</a:t>
                      </a:r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210625"/>
                  </a:ext>
                </a:extLst>
              </a:tr>
              <a:tr h="8578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60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万円を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超える分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全世帯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（世帯の子どもの人数に関係なし）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無償</a:t>
                      </a:r>
                      <a:endParaRPr kumimoji="1" lang="en-US" altLang="ja-JP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保護者が負担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3166320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-22666" y="50925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授業料の保護者負担額について①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5333" y="1086753"/>
            <a:ext cx="5382088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現行制度</a:t>
            </a:r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・令和７年度の１年生</a:t>
            </a:r>
            <a:endParaRPr kumimoji="1"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592" y="3111951"/>
            <a:ext cx="488371" cy="7560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366" y="4096008"/>
            <a:ext cx="488371" cy="756000"/>
          </a:xfrm>
          <a:prstGeom prst="rect">
            <a:avLst/>
          </a:prstGeom>
        </p:spPr>
      </p:pic>
      <p:pic>
        <p:nvPicPr>
          <p:cNvPr id="9" name="コンテンツ プレースホルダ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514" y="4100502"/>
            <a:ext cx="391230" cy="756000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175333" y="1544737"/>
            <a:ext cx="8748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・世帯の年収や子どもの人数に応じた支援を実施</a:t>
            </a:r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（年収（めやす）</a:t>
            </a:r>
            <a:r>
              <a:rPr kumimoji="1"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910</a:t>
            </a:r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万円未満世帯が対象）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499423" y="6267613"/>
            <a:ext cx="464695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23F442-C42A-4B35-8D09-04978DEC8D34}"/>
              </a:ext>
            </a:extLst>
          </p:cNvPr>
          <p:cNvSpPr txBox="1"/>
          <p:nvPr/>
        </p:nvSpPr>
        <p:spPr>
          <a:xfrm>
            <a:off x="5846528" y="1082890"/>
            <a:ext cx="25123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大阪府内対象校のみ</a:t>
            </a:r>
          </a:p>
        </p:txBody>
      </p:sp>
    </p:spTree>
    <p:extLst>
      <p:ext uri="{BB962C8B-B14F-4D97-AF65-F5344CB8AC3E}">
        <p14:creationId xmlns:p14="http://schemas.microsoft.com/office/powerpoint/2010/main" val="128115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504221"/>
              </p:ext>
            </p:extLst>
          </p:nvPr>
        </p:nvGraphicFramePr>
        <p:xfrm>
          <a:off x="175333" y="2001752"/>
          <a:ext cx="8748000" cy="47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946">
                  <a:extLst>
                    <a:ext uri="{9D8B030D-6E8A-4147-A177-3AD203B41FA5}">
                      <a16:colId xmlns:a16="http://schemas.microsoft.com/office/drawing/2014/main" val="3810537568"/>
                    </a:ext>
                  </a:extLst>
                </a:gridCol>
                <a:gridCol w="1247946">
                  <a:extLst>
                    <a:ext uri="{9D8B030D-6E8A-4147-A177-3AD203B41FA5}">
                      <a16:colId xmlns:a16="http://schemas.microsoft.com/office/drawing/2014/main" val="3445019518"/>
                    </a:ext>
                  </a:extLst>
                </a:gridCol>
                <a:gridCol w="1563027">
                  <a:extLst>
                    <a:ext uri="{9D8B030D-6E8A-4147-A177-3AD203B41FA5}">
                      <a16:colId xmlns:a16="http://schemas.microsoft.com/office/drawing/2014/main" val="1854802558"/>
                    </a:ext>
                  </a:extLst>
                </a:gridCol>
                <a:gridCol w="1563027">
                  <a:extLst>
                    <a:ext uri="{9D8B030D-6E8A-4147-A177-3AD203B41FA5}">
                      <a16:colId xmlns:a16="http://schemas.microsoft.com/office/drawing/2014/main" val="1973296974"/>
                    </a:ext>
                  </a:extLst>
                </a:gridCol>
                <a:gridCol w="1563027">
                  <a:extLst>
                    <a:ext uri="{9D8B030D-6E8A-4147-A177-3AD203B41FA5}">
                      <a16:colId xmlns:a16="http://schemas.microsoft.com/office/drawing/2014/main" val="2236003465"/>
                    </a:ext>
                  </a:extLst>
                </a:gridCol>
                <a:gridCol w="1563027">
                  <a:extLst>
                    <a:ext uri="{9D8B030D-6E8A-4147-A177-3AD203B41FA5}">
                      <a16:colId xmlns:a16="http://schemas.microsoft.com/office/drawing/2014/main" val="652849758"/>
                    </a:ext>
                  </a:extLst>
                </a:gridCol>
              </a:tblGrid>
              <a:tr h="416677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授業料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世帯の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子ども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の人数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年収（めやす）別の保護者負担額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918486"/>
                  </a:ext>
                </a:extLst>
              </a:tr>
              <a:tr h="639096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590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万円未満</a:t>
                      </a:r>
                    </a:p>
                  </a:txBody>
                  <a:tcPr marL="36000" marR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590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～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800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800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～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910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910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488607"/>
                  </a:ext>
                </a:extLst>
              </a:tr>
              <a:tr h="22658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63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万円まで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全世帯</a:t>
                      </a:r>
                      <a:endParaRPr kumimoji="1" lang="en-US" altLang="ja-JP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（世帯の子どもの人数に関係なし）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無償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marL="72001" marR="720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3429"/>
                  </a:ext>
                </a:extLst>
              </a:tr>
              <a:tr h="14303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63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万円を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超える分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全世帯</a:t>
                      </a:r>
                      <a:endParaRPr kumimoji="1" lang="en-US" altLang="ja-JP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（世帯の子どもの人数に関係なし）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無償</a:t>
                      </a:r>
                      <a:endParaRPr kumimoji="1" lang="en-US" altLang="ja-JP" sz="2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accent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accent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大阪府外の対象校は保護者が負担</a:t>
                      </a:r>
                      <a:endParaRPr kumimoji="1" lang="en-US" altLang="ja-JP" sz="1400" b="1" dirty="0">
                        <a:solidFill>
                          <a:schemeClr val="accent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保護者が負担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3166320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75333" y="840956"/>
            <a:ext cx="503375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新制度（令和７年度）</a:t>
            </a:r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・令和７年度の２・３年生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5333" y="1335954"/>
            <a:ext cx="8484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・所得制限を撤廃し、世帯の子どもの人数に関係なく</a:t>
            </a:r>
            <a:r>
              <a:rPr kumimoji="1"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63</a:t>
            </a:r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万円を上限に授業料を支援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・年収（めやす）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800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万円以上世帯は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63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万円を超える授業料は保護者が負担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28440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授業料の保護者負担額について②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8499423" y="6267613"/>
            <a:ext cx="464695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</a:p>
        </p:txBody>
      </p:sp>
    </p:spTree>
    <p:extLst>
      <p:ext uri="{BB962C8B-B14F-4D97-AF65-F5344CB8AC3E}">
        <p14:creationId xmlns:p14="http://schemas.microsoft.com/office/powerpoint/2010/main" val="59652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602088"/>
              </p:ext>
            </p:extLst>
          </p:nvPr>
        </p:nvGraphicFramePr>
        <p:xfrm>
          <a:off x="175333" y="1985602"/>
          <a:ext cx="8666674" cy="475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6345">
                  <a:extLst>
                    <a:ext uri="{9D8B030D-6E8A-4147-A177-3AD203B41FA5}">
                      <a16:colId xmlns:a16="http://schemas.microsoft.com/office/drawing/2014/main" val="1334078751"/>
                    </a:ext>
                  </a:extLst>
                </a:gridCol>
                <a:gridCol w="1236345">
                  <a:extLst>
                    <a:ext uri="{9D8B030D-6E8A-4147-A177-3AD203B41FA5}">
                      <a16:colId xmlns:a16="http://schemas.microsoft.com/office/drawing/2014/main" val="3445019518"/>
                    </a:ext>
                  </a:extLst>
                </a:gridCol>
                <a:gridCol w="1548496">
                  <a:extLst>
                    <a:ext uri="{9D8B030D-6E8A-4147-A177-3AD203B41FA5}">
                      <a16:colId xmlns:a16="http://schemas.microsoft.com/office/drawing/2014/main" val="1854802558"/>
                    </a:ext>
                  </a:extLst>
                </a:gridCol>
                <a:gridCol w="1548496">
                  <a:extLst>
                    <a:ext uri="{9D8B030D-6E8A-4147-A177-3AD203B41FA5}">
                      <a16:colId xmlns:a16="http://schemas.microsoft.com/office/drawing/2014/main" val="1973296974"/>
                    </a:ext>
                  </a:extLst>
                </a:gridCol>
                <a:gridCol w="1548496">
                  <a:extLst>
                    <a:ext uri="{9D8B030D-6E8A-4147-A177-3AD203B41FA5}">
                      <a16:colId xmlns:a16="http://schemas.microsoft.com/office/drawing/2014/main" val="2236003465"/>
                    </a:ext>
                  </a:extLst>
                </a:gridCol>
                <a:gridCol w="1548496">
                  <a:extLst>
                    <a:ext uri="{9D8B030D-6E8A-4147-A177-3AD203B41FA5}">
                      <a16:colId xmlns:a16="http://schemas.microsoft.com/office/drawing/2014/main" val="652849758"/>
                    </a:ext>
                  </a:extLst>
                </a:gridCol>
              </a:tblGrid>
              <a:tr h="474187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授業料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世帯の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子ども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の人数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年収（めやす）別の保護者負担額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918486"/>
                  </a:ext>
                </a:extLst>
              </a:tr>
              <a:tr h="4741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590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万円未満</a:t>
                      </a:r>
                    </a:p>
                  </a:txBody>
                  <a:tcPr marL="36000" marR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590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～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800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800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～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910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910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488607"/>
                  </a:ext>
                </a:extLst>
              </a:tr>
              <a:tr h="25786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63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万円まで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全世帯</a:t>
                      </a:r>
                      <a:endParaRPr kumimoji="1" lang="en-US" altLang="ja-JP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（世帯の子どもの人数に関係なし）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無償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marL="72001" marR="720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3429"/>
                  </a:ext>
                </a:extLst>
              </a:tr>
              <a:tr h="122499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63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万円を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超える分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全世帯</a:t>
                      </a:r>
                      <a:endParaRPr kumimoji="1" lang="en-US" altLang="ja-JP" sz="2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（世帯の子どもの人数に関係なし）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icrosoft Himalaya" panose="01010100010101010101" pitchFamily="2" charset="0"/>
                        </a:rPr>
                        <a:t>無償</a:t>
                      </a:r>
                      <a:endParaRPr kumimoji="1" lang="en-US" altLang="ja-JP" sz="2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icrosoft Himalaya" panose="01010100010101010101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3166320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75333" y="931292"/>
            <a:ext cx="4677883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新制度（令和８年度）</a:t>
            </a:r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・令和８年度の全学年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5333" y="1461825"/>
            <a:ext cx="8484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・完全無償化を実現（授業料の保護者負担なし）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28440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授業料の保護者負担額について③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8499423" y="6267613"/>
            <a:ext cx="464695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</a:p>
        </p:txBody>
      </p:sp>
    </p:spTree>
    <p:extLst>
      <p:ext uri="{BB962C8B-B14F-4D97-AF65-F5344CB8AC3E}">
        <p14:creationId xmlns:p14="http://schemas.microsoft.com/office/powerpoint/2010/main" val="412584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 flipH="1">
            <a:off x="134463" y="110766"/>
            <a:ext cx="8989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就学支援推進校（授業料無償化の対象校）の一覧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（令和７年度・大阪府内）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9632" y="1388135"/>
            <a:ext cx="339179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アサンプション国際高等学校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アナン学園高等学校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あべの翔学高等学校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上宮高等学校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上宮太子高等学校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ヴェリタス</a:t>
            </a:r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城星学園高等学校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英真学園高等学校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追手門学院大手前高等学校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追手門学院高等学校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大阪偕星学園高等学校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大阪学院大学高等学校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大阪学芸高等学校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大阪暁光高等学校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大阪薫英女学院高等学校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大阪国際高等学校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国際バカロレアコース除く</a:t>
            </a:r>
            <a:endParaRPr lang="zh-CN" altLang="en-US" sz="1600" u="sng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090396" y="1388135"/>
            <a:ext cx="331236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1600" spc="-3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大阪金剛インターナショナル高等学校</a:t>
            </a:r>
            <a:endParaRPr lang="en-US" altLang="ja-JP" sz="1600" spc="-3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大阪産業大学附属高等学校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大阪商業大学高等学校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大阪商業大学堺高等学校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大阪女学院高等学校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大阪信愛学院高等学校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大阪成蹊女子高等学校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大阪星光学院高等学校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大阪青凌高等学校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大阪体育大学浪商高等学校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大阪電気通信大学高等学校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大阪桐蔭高等学校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大阪夕陽丘学園高等学校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大阪緑涼高等学校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大谷高等学校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開明高等学校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香ヶ丘リベルテ高等学校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関西大倉高等学校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関西創価高等学校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関西大学高等部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468872" y="1388135"/>
            <a:ext cx="29825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関西大学第一高等学校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関西大学北陽高等学校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関西福祉科学大学高等学校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近畿大学泉州高等学校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近畿大学附属高等学校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金蘭会高等学校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金蘭千里高等学校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建国高等学校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賢明学院高等学校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興國高等学校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好文学園女子高等学校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香里ヌヴェール学院高等学校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金光大阪高等学校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金光藤蔭高等学校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金光八尾高等学校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堺リベラル高等学校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四條畷学園高等学校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四天王寺高等学校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四天王寺東高等学校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樟蔭高等学校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昇陽高等学校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1520" y="820098"/>
            <a:ext cx="1872000" cy="34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36000" bIns="36000" rtlCol="0" anchor="ctr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全日制：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93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校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8499423" y="6267613"/>
            <a:ext cx="464695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</a:p>
        </p:txBody>
      </p:sp>
    </p:spTree>
    <p:extLst>
      <p:ext uri="{BB962C8B-B14F-4D97-AF65-F5344CB8AC3E}">
        <p14:creationId xmlns:p14="http://schemas.microsoft.com/office/powerpoint/2010/main" val="54050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51520" y="1011579"/>
            <a:ext cx="3744416" cy="563231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常翔学園高等学校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常翔啓光学園高等学校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城南学園高等学校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精華高等学校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清教学園高等学校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星翔高等学校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清風高等学校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清風南海高等学校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清明学院高等学校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宣真高等学校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相愛高等学校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大商学園高等学校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太成学院大学高等学校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高槻高等学校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帝塚山学院高等学校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帝塚山学院泉ヶ丘高等学校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東海大学付属大阪仰星高等学校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同志社香里高等学校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浪速高等学校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梅花高等学校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383583" y="1011579"/>
            <a:ext cx="331236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羽衣学園高等学校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初芝立命館高等学校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初芝富田林高等学校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阪南大学高等学校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ピーエル学園高等学校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東大阪大学柏原高等学校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東大阪大学敬愛高等学校</a:t>
            </a:r>
          </a:p>
          <a:p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東大谷高等学校</a:t>
            </a:r>
            <a:endParaRPr lang="en-US" altLang="zh-CN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プール学院高等学校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箕面学園高等学校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箕面自由学園高等学校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明浄学院高等学校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明星高等学校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桃山学院高等学校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履正社高等学校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早稲田摂陵高等学校</a:t>
            </a:r>
          </a:p>
          <a:p>
            <a:endParaRPr lang="zh-CN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99793" y="1488632"/>
            <a:ext cx="298782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英風高等学校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大阪つくば開成高等学校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近畿大阪高等学校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賢明学院高等学校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神須学園高等学校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向陽台高等学校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秋桜高等学校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天王寺学館高等学校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東朋学園高等学校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長尾谷高等学校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八洲学園高等学校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ルネサンス大阪高等学校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ＹＭＣＡ学院高等学校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9506" y="6156060"/>
            <a:ext cx="8495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詳細は大阪府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HP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をご確認ください。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af-ZA" altLang="zh-CN" sz="16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  <a:hlinkClick r:id="rId3"/>
              </a:rPr>
              <a:t>https://www.pref.osaka.lg.jp/shigaku/shigakumushouka/suishinkou_koukou.html</a:t>
            </a:r>
            <a:endParaRPr lang="zh-CN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flipH="1">
            <a:off x="159506" y="147027"/>
            <a:ext cx="884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就学支援推進校（授業料無償化の対象校）の一覧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（令和７年度・大阪府内）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212209" y="985718"/>
            <a:ext cx="1624163" cy="3497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 tIns="36000" bIns="36000" anchor="ctr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通信制：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13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校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8499423" y="6267613"/>
            <a:ext cx="464695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</a:p>
        </p:txBody>
      </p:sp>
    </p:spTree>
    <p:extLst>
      <p:ext uri="{BB962C8B-B14F-4D97-AF65-F5344CB8AC3E}">
        <p14:creationId xmlns:p14="http://schemas.microsoft.com/office/powerpoint/2010/main" val="134592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51520" y="1460600"/>
            <a:ext cx="448790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関西テレビ電気専門学校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近畿情報高等専修学校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関西情報工学院専門学校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大阪情報コンピュータ高等専修学校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ECC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コンピュータ専門学校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中央学園高等専修学校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鴻池学園高等専修学校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英風女子高等専修学校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東洋学園高等専修学校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八洲学園高等専修学校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大阪技能専門学校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東朋高等専修学校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専修学校クラーク高等学院天王寺校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専修学校クラーク高等学院大阪梅田校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泉大津市医師会附属看護高等専修学校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大精協看護専門学校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67776" y="1460600"/>
            <a:ext cx="34475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錦秀会看護専門学校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アイム近畿理容美容専門学校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ＮＲＢ日本理容美容専門学校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大阪美容専門学校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小出美容専門学校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大阪中央理容美容専門学校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関西外語専門学校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大阪ＹＭＣＡ国際専門学校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51520" y="916018"/>
            <a:ext cx="2880000" cy="34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36000" bIns="36000" rtlCol="0" anchor="ctr">
            <a:spAutoFit/>
          </a:bodyPr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専修学校高等課程：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24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校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39365" y="6135955"/>
            <a:ext cx="7460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　　　　　　　　　　　　　　　　　　　　　　　　　詳細は大阪府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HP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をご確認ください。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af-ZA" altLang="zh-CN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  <a:hlinkClick r:id="rId3"/>
              </a:rPr>
              <a:t>https://www.pref.osaka.lg.jp/shigaku/shigakumushouka/suishinkou_senkaku.html</a:t>
            </a:r>
            <a:endParaRPr lang="zh-CN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flipH="1">
            <a:off x="228636" y="104633"/>
            <a:ext cx="8892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就学支援推進校（授業料無償化の対象校）の一覧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（令和７年度・大阪府内）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067776" y="3973133"/>
            <a:ext cx="1908000" cy="34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36000" bIns="36000" rtlCol="0" anchor="ctr">
            <a:spAutoFit/>
          </a:bodyPr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各種学校：２校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067776" y="4489264"/>
            <a:ext cx="3447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東大阪准看護学院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コリア国際学園</a:t>
            </a:r>
            <a:endParaRPr lang="zh-CN" altLang="en-US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8499423" y="6267613"/>
            <a:ext cx="464695" cy="50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</a:p>
        </p:txBody>
      </p:sp>
    </p:spTree>
    <p:extLst>
      <p:ext uri="{BB962C8B-B14F-4D97-AF65-F5344CB8AC3E}">
        <p14:creationId xmlns:p14="http://schemas.microsoft.com/office/powerpoint/2010/main" val="320945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4037</TotalTime>
  <Words>1580</Words>
  <Application>Microsoft Office PowerPoint</Application>
  <PresentationFormat>画面に合わせる (4:3)</PresentationFormat>
  <Paragraphs>332</Paragraphs>
  <Slides>11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Meiryo UI</vt:lpstr>
      <vt:lpstr>Meiryo</vt:lpstr>
      <vt:lpstr>Meiryo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尾﨑　瑞穂</dc:creator>
  <cp:lastModifiedBy>髙橋　爽良</cp:lastModifiedBy>
  <cp:revision>495</cp:revision>
  <cp:lastPrinted>2023-09-07T09:06:26Z</cp:lastPrinted>
  <dcterms:created xsi:type="dcterms:W3CDTF">2020-09-04T11:16:38Z</dcterms:created>
  <dcterms:modified xsi:type="dcterms:W3CDTF">2025-08-22T10:00:55Z</dcterms:modified>
</cp:coreProperties>
</file>