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159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3989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8436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63517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14431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30720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258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589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8933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75973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2022/8/10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523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BAF1E-7346-4553-BC98-DAD7DA4BCDEE}" type="datetimeFigureOut">
              <a:rPr kumimoji="1" lang="ja-JP" altLang="en-US" smtClean="0"/>
              <a:t>2022/8/10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95432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44792" y="42979"/>
            <a:ext cx="2425664" cy="307777"/>
          </a:xfrm>
          <a:prstGeom prst="rect">
            <a:avLst/>
          </a:prstGeom>
          <a:noFill/>
        </p:spPr>
        <p:txBody>
          <a:bodyPr wrap="none" rtlCol="0">
            <a:spAutoFit/>
          </a:bodyPr>
          <a:lstStyle/>
          <a:p>
            <a:r>
              <a:rPr kumimoji="1" lang="en-US" altLang="ja-JP" sz="1400" dirty="0" smtClean="0"/>
              <a:t>2021</a:t>
            </a:r>
            <a:r>
              <a:rPr kumimoji="1" lang="ja-JP" altLang="en-US" sz="1400" dirty="0" smtClean="0"/>
              <a:t>年度 年度計画 主な成果</a:t>
            </a:r>
            <a:endParaRPr kumimoji="1"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4121694548"/>
              </p:ext>
            </p:extLst>
          </p:nvPr>
        </p:nvGraphicFramePr>
        <p:xfrm>
          <a:off x="59241" y="366293"/>
          <a:ext cx="8973589" cy="726440"/>
        </p:xfrm>
        <a:graphic>
          <a:graphicData uri="http://schemas.openxmlformats.org/drawingml/2006/table">
            <a:tbl>
              <a:tblPr bandRow="1">
                <a:tableStyleId>{5C22544A-7EE6-4342-B048-85BDC9FD1C3A}</a:tableStyleId>
              </a:tblPr>
              <a:tblGrid>
                <a:gridCol w="1359131">
                  <a:extLst>
                    <a:ext uri="{9D8B030D-6E8A-4147-A177-3AD203B41FA5}">
                      <a16:colId xmlns:a16="http://schemas.microsoft.com/office/drawing/2014/main" val="3626316293"/>
                    </a:ext>
                  </a:extLst>
                </a:gridCol>
                <a:gridCol w="7614458">
                  <a:extLst>
                    <a:ext uri="{9D8B030D-6E8A-4147-A177-3AD203B41FA5}">
                      <a16:colId xmlns:a16="http://schemas.microsoft.com/office/drawing/2014/main" val="2245471935"/>
                    </a:ext>
                  </a:extLst>
                </a:gridCol>
              </a:tblGrid>
              <a:tr h="568975">
                <a:tc>
                  <a:txBody>
                    <a:bodyPr/>
                    <a:lstStyle/>
                    <a:p>
                      <a:pPr algn="ctr"/>
                      <a:r>
                        <a:rPr kumimoji="1" lang="ja-JP" altLang="en-US" sz="1100" dirty="0" smtClean="0"/>
                        <a:t>第一期</a:t>
                      </a:r>
                      <a:endParaRPr kumimoji="1" lang="en-US" altLang="ja-JP" sz="1100" dirty="0" smtClean="0"/>
                    </a:p>
                    <a:p>
                      <a:pPr algn="ctr"/>
                      <a:r>
                        <a:rPr kumimoji="1" lang="ja-JP" altLang="en-US" sz="1100" dirty="0" smtClean="0"/>
                        <a:t>中期計画（要旨）</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lnSpc>
                          <a:spcPts val="1000"/>
                        </a:lnSpc>
                      </a:pPr>
                      <a:r>
                        <a:rPr kumimoji="1" lang="ja-JP" altLang="en-US" sz="900" dirty="0" smtClean="0"/>
                        <a:t>・重点的な目標として位置付ける「先端的・異分野融合型研究の推進による高度研究型大学の実現」、「応用力や実践力を備えた</a:t>
                      </a:r>
                      <a:endParaRPr kumimoji="1" lang="en-US" altLang="ja-JP" sz="900" dirty="0" smtClean="0"/>
                    </a:p>
                    <a:p>
                      <a:pPr algn="l">
                        <a:lnSpc>
                          <a:spcPts val="1000"/>
                        </a:lnSpc>
                      </a:pPr>
                      <a:r>
                        <a:rPr kumimoji="1" lang="ja-JP" altLang="en-US" sz="900" baseline="0" dirty="0" smtClean="0"/>
                        <a:t> </a:t>
                      </a:r>
                      <a:r>
                        <a:rPr kumimoji="1" lang="ja-JP" altLang="en-US" sz="900" dirty="0" smtClean="0"/>
                        <a:t>国際力豊かな高度人材の育成」、「都市問題の解決や産業競争力の強化による大阪の発展への貢献」の実現を図る。</a:t>
                      </a:r>
                      <a:endParaRPr kumimoji="1" lang="en-US" altLang="ja-JP" sz="900" dirty="0" smtClean="0"/>
                    </a:p>
                    <a:p>
                      <a:pPr algn="l">
                        <a:lnSpc>
                          <a:spcPts val="1000"/>
                        </a:lnSpc>
                      </a:pPr>
                      <a:r>
                        <a:rPr kumimoji="1" lang="ja-JP" altLang="en-US" sz="900" dirty="0" smtClean="0">
                          <a:solidFill>
                            <a:schemeClr val="tx1"/>
                          </a:solidFill>
                        </a:rPr>
                        <a:t>・これまでの取組や活動成果の継承・発展とともに、大阪府、大阪市及び法人の３者で取りまとめた「新大学基本構想」に基づき、</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「都市シンクタンク」「技術インキュベーション」の二つの新たな機能を充実・強化する。</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・府大と市大との統合による新大学実現に向けた準備を進め、一つの新たな法人のもとガバナンスを強化し、新たな価値を創造する。</a:t>
                      </a:r>
                      <a:endParaRPr kumimoji="1"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30854"/>
                  </a:ext>
                </a:extLst>
              </a:tr>
            </a:tbl>
          </a:graphicData>
        </a:graphic>
      </p:graphicFrame>
      <p:sp>
        <p:nvSpPr>
          <p:cNvPr id="7" name="正方形/長方形 6"/>
          <p:cNvSpPr/>
          <p:nvPr/>
        </p:nvSpPr>
        <p:spPr>
          <a:xfrm>
            <a:off x="0" y="1154880"/>
            <a:ext cx="9144000" cy="5703120"/>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8" name="角丸四角形 7"/>
          <p:cNvSpPr/>
          <p:nvPr/>
        </p:nvSpPr>
        <p:spPr>
          <a:xfrm>
            <a:off x="66502" y="1385498"/>
            <a:ext cx="8959069" cy="2723936"/>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0" name="角丸四角形 9"/>
          <p:cNvSpPr/>
          <p:nvPr/>
        </p:nvSpPr>
        <p:spPr>
          <a:xfrm>
            <a:off x="58320" y="4160584"/>
            <a:ext cx="8986058" cy="2664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1332" y="1425788"/>
            <a:ext cx="1334193" cy="354573"/>
          </a:xfrm>
          <a:prstGeom prst="rect">
            <a:avLst/>
          </a:prstGeom>
        </p:spPr>
      </p:pic>
      <p:pic>
        <p:nvPicPr>
          <p:cNvPr id="2" name="図 1"/>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30709"/>
            <a:ext cx="1712083" cy="432000"/>
          </a:xfrm>
          <a:prstGeom prst="rect">
            <a:avLst/>
          </a:prstGeom>
        </p:spPr>
      </p:pic>
      <p:sp>
        <p:nvSpPr>
          <p:cNvPr id="22" name="テキスト ボックス 21">
            <a:extLst>
              <a:ext uri="{FF2B5EF4-FFF2-40B4-BE49-F238E27FC236}">
                <a16:creationId xmlns:a16="http://schemas.microsoft.com/office/drawing/2014/main" id="{56C07232-D748-4B5A-B3AA-0730793172D1}"/>
              </a:ext>
            </a:extLst>
          </p:cNvPr>
          <p:cNvSpPr txBox="1"/>
          <p:nvPr/>
        </p:nvSpPr>
        <p:spPr>
          <a:xfrm>
            <a:off x="104700" y="5935583"/>
            <a:ext cx="6819003" cy="861774"/>
          </a:xfrm>
          <a:prstGeom prst="rect">
            <a:avLst/>
          </a:prstGeom>
          <a:noFill/>
        </p:spPr>
        <p:txBody>
          <a:bodyPr wrap="square" rIns="36000" rtlCol="0">
            <a:spAutoFit/>
          </a:bodyPr>
          <a:lstStyle/>
          <a:p>
            <a:pPr>
              <a:lnSpc>
                <a:spcPts val="1000"/>
              </a:lnSpc>
              <a:spcBef>
                <a:spcPts val="300"/>
              </a:spcBef>
            </a:pPr>
            <a:r>
              <a:rPr kumimoji="1" lang="ja-JP" altLang="en-US" sz="900" dirty="0">
                <a:latin typeface="+mn-ea"/>
              </a:rPr>
              <a:t>　</a:t>
            </a:r>
            <a:r>
              <a:rPr kumimoji="1" lang="ja-JP" altLang="en-US" sz="900" dirty="0" smtClean="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社会貢献</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lvl="0">
              <a:lnSpc>
                <a:spcPts val="800"/>
              </a:lnSpc>
              <a:spcBef>
                <a:spcPts val="200"/>
              </a:spcBef>
            </a:pPr>
            <a:r>
              <a:rPr kumimoji="1" lang="ja-JP" altLang="en-US" sz="850" dirty="0" smtClean="0">
                <a:latin typeface="游ゴシック" panose="020B0400000000000000" pitchFamily="50" charset="-128"/>
              </a:rPr>
              <a:t>▹ 大阪市との基本協定に基づく取組</a:t>
            </a:r>
            <a:r>
              <a:rPr kumimoji="1" lang="ja-JP" altLang="en-US" sz="800" dirty="0" smtClean="0">
                <a:latin typeface="游ゴシック" panose="020B0400000000000000" pitchFamily="50" charset="-128"/>
              </a:rPr>
              <a:t>［</a:t>
            </a:r>
            <a:r>
              <a:rPr kumimoji="1" lang="en-US" altLang="ja-JP" sz="800" dirty="0" smtClean="0">
                <a:latin typeface="游ゴシック" panose="020B0400000000000000" pitchFamily="50" charset="-128"/>
              </a:rPr>
              <a:t>No.51</a:t>
            </a:r>
            <a:r>
              <a:rPr kumimoji="1" lang="ja-JP" altLang="en-US" sz="800" dirty="0" smtClean="0">
                <a:latin typeface="游ゴシック" panose="020B0400000000000000" pitchFamily="50" charset="-128"/>
              </a:rPr>
              <a:t>］</a:t>
            </a:r>
            <a:endParaRPr kumimoji="1" lang="en-US" altLang="ja-JP" sz="800" dirty="0" smtClean="0">
              <a:latin typeface="游ゴシック" panose="020B0400000000000000" pitchFamily="50" charset="-128"/>
            </a:endParaRPr>
          </a:p>
          <a:p>
            <a:pPr lvl="0">
              <a:lnSpc>
                <a:spcPts val="800"/>
              </a:lnSpc>
              <a:spcBef>
                <a:spcPts val="200"/>
              </a:spcBef>
            </a:pPr>
            <a:r>
              <a:rPr kumimoji="1" lang="ja-JP" altLang="en-US" sz="800" dirty="0">
                <a:latin typeface="游ゴシック" panose="020B0400000000000000" pitchFamily="50" charset="-128"/>
              </a:rPr>
              <a:t>　住之江区において防災人材育成プログラムを実施し、キックオフイベントの開催</a:t>
            </a:r>
            <a:r>
              <a:rPr kumimoji="1" lang="ja-JP" altLang="en-US" sz="800" dirty="0" smtClean="0">
                <a:latin typeface="游ゴシック" panose="020B0400000000000000" pitchFamily="50" charset="-128"/>
              </a:rPr>
              <a:t>、</a:t>
            </a:r>
            <a:r>
              <a:rPr kumimoji="1" lang="ja-JP" altLang="en-US" sz="800" dirty="0">
                <a:latin typeface="游ゴシック" panose="020B0400000000000000" pitchFamily="50" charset="-128"/>
              </a:rPr>
              <a:t>小中学校</a:t>
            </a:r>
            <a:r>
              <a:rPr kumimoji="1" lang="ja-JP" altLang="en-US" sz="800" dirty="0" smtClean="0">
                <a:latin typeface="游ゴシック" panose="020B0400000000000000" pitchFamily="50" charset="-128"/>
              </a:rPr>
              <a:t>、企業でのコミュニティ</a:t>
            </a:r>
            <a:r>
              <a:rPr kumimoji="1" lang="ja-JP" altLang="en-US" sz="800" dirty="0">
                <a:latin typeface="游ゴシック" panose="020B0400000000000000" pitchFamily="50" charset="-128"/>
              </a:rPr>
              <a:t>防災人材</a:t>
            </a:r>
            <a:r>
              <a:rPr kumimoji="1" lang="ja-JP" altLang="en-US" sz="800" dirty="0" smtClean="0">
                <a:latin typeface="游ゴシック" panose="020B0400000000000000" pitchFamily="50" charset="-128"/>
              </a:rPr>
              <a:t>育成</a:t>
            </a:r>
            <a:endParaRPr kumimoji="1" lang="en-US" altLang="ja-JP" sz="800" dirty="0" smtClean="0">
              <a:latin typeface="游ゴシック" panose="020B0400000000000000" pitchFamily="50" charset="-128"/>
            </a:endParaRPr>
          </a:p>
          <a:p>
            <a:pPr lvl="0">
              <a:lnSpc>
                <a:spcPts val="800"/>
              </a:lnSpc>
              <a:spcBef>
                <a:spcPts val="200"/>
              </a:spcBef>
            </a:pPr>
            <a:r>
              <a:rPr kumimoji="1" lang="ja-JP" altLang="en-US" sz="800" dirty="0">
                <a:latin typeface="游ゴシック" panose="020B0400000000000000" pitchFamily="50" charset="-128"/>
              </a:rPr>
              <a:t>　導入編、地域防災</a:t>
            </a:r>
            <a:r>
              <a:rPr kumimoji="1" lang="ja-JP" altLang="en-US" sz="800" dirty="0" smtClean="0">
                <a:latin typeface="游ゴシック" panose="020B0400000000000000" pitchFamily="50" charset="-128"/>
              </a:rPr>
              <a:t>リーダー対象の研修を実施した。</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800"/>
              </a:lnSpc>
              <a:spcBef>
                <a:spcPts val="200"/>
              </a:spcBef>
            </a:pPr>
            <a:r>
              <a:rPr kumimoji="1" lang="ja-JP" altLang="en-US" sz="850" dirty="0" smtClean="0">
                <a:solidFill>
                  <a:prstClr val="black"/>
                </a:solidFill>
                <a:latin typeface="游ゴシック" panose="020B0400000000000000" pitchFamily="50" charset="-128"/>
              </a:rPr>
              <a:t>▹ 先端的</a:t>
            </a:r>
            <a:r>
              <a:rPr kumimoji="1" lang="ja-JP" altLang="en-US" sz="850" dirty="0">
                <a:solidFill>
                  <a:prstClr val="black"/>
                </a:solidFill>
                <a:latin typeface="游ゴシック" panose="020B0400000000000000" pitchFamily="50" charset="-128"/>
              </a:rPr>
              <a:t>研究分野での産学官連携</a:t>
            </a:r>
            <a:r>
              <a:rPr kumimoji="1" lang="ja-JP" altLang="en-US" sz="800" dirty="0" smtClean="0">
                <a:latin typeface="+mn-ea"/>
              </a:rPr>
              <a:t>［</a:t>
            </a:r>
            <a:r>
              <a:rPr kumimoji="1" lang="en-US" altLang="ja-JP" sz="800" dirty="0" smtClean="0">
                <a:latin typeface="+mn-ea"/>
              </a:rPr>
              <a:t>No.54</a:t>
            </a:r>
            <a:r>
              <a:rPr kumimoji="1" lang="ja-JP" altLang="en-US" sz="800" dirty="0" smtClean="0">
                <a:latin typeface="+mn-ea"/>
              </a:rPr>
              <a:t>］</a:t>
            </a:r>
            <a:endParaRPr kumimoji="1" lang="en-US" altLang="ja-JP" sz="800" dirty="0" smtClean="0">
              <a:latin typeface="+mn-ea"/>
            </a:endParaRPr>
          </a:p>
          <a:p>
            <a:pPr>
              <a:lnSpc>
                <a:spcPts val="800"/>
              </a:lnSpc>
              <a:spcBef>
                <a:spcPts val="200"/>
              </a:spcBef>
            </a:pPr>
            <a:r>
              <a:rPr kumimoji="1" lang="ja-JP" altLang="en-US" sz="800" dirty="0">
                <a:latin typeface="+mn-ea"/>
              </a:rPr>
              <a:t>　</a:t>
            </a:r>
            <a:r>
              <a:rPr kumimoji="1" lang="en-US" altLang="ja-JP" sz="800" dirty="0" smtClean="0">
                <a:latin typeface="+mn-ea"/>
              </a:rPr>
              <a:t>URA</a:t>
            </a:r>
            <a:r>
              <a:rPr kumimoji="1" lang="ja-JP" altLang="en-US" sz="800" dirty="0">
                <a:latin typeface="+mn-ea"/>
              </a:rPr>
              <a:t>の活動やマッチングイベント等の産学官連携活動により、民間企業等との共同及び受託研究を</a:t>
            </a:r>
            <a:r>
              <a:rPr kumimoji="1" lang="en-US" altLang="ja-JP" sz="800" dirty="0" smtClean="0">
                <a:latin typeface="+mn-ea"/>
              </a:rPr>
              <a:t>476</a:t>
            </a:r>
            <a:r>
              <a:rPr kumimoji="1" lang="ja-JP" altLang="en-US" sz="800" dirty="0" smtClean="0">
                <a:latin typeface="+mn-ea"/>
              </a:rPr>
              <a:t>件</a:t>
            </a:r>
            <a:r>
              <a:rPr kumimoji="1" lang="ja-JP" altLang="en-US" sz="800" dirty="0">
                <a:latin typeface="+mn-ea"/>
              </a:rPr>
              <a:t>実施</a:t>
            </a:r>
            <a:r>
              <a:rPr kumimoji="1" lang="ja-JP" altLang="en-US" sz="800" dirty="0" smtClean="0">
                <a:latin typeface="+mn-ea"/>
              </a:rPr>
              <a:t>した</a:t>
            </a:r>
            <a:r>
              <a:rPr kumimoji="1" lang="ja-JP" altLang="en-US" sz="800" dirty="0">
                <a:latin typeface="+mn-ea"/>
              </a:rPr>
              <a:t>。</a:t>
            </a:r>
            <a:r>
              <a:rPr kumimoji="1" lang="ja-JP" altLang="en-US" sz="800" dirty="0" smtClean="0">
                <a:latin typeface="+mn-ea"/>
              </a:rPr>
              <a:t>（達成水準</a:t>
            </a:r>
            <a:r>
              <a:rPr kumimoji="1" lang="en-US" altLang="ja-JP" sz="800" smtClean="0">
                <a:latin typeface="+mn-ea"/>
              </a:rPr>
              <a:t>136</a:t>
            </a:r>
            <a:r>
              <a:rPr kumimoji="1" lang="ja-JP" altLang="en-US" sz="800" smtClean="0">
                <a:latin typeface="+mn-ea"/>
              </a:rPr>
              <a:t>％</a:t>
            </a:r>
            <a:r>
              <a:rPr kumimoji="1" lang="ja-JP" altLang="en-US" sz="800" dirty="0" smtClean="0">
                <a:latin typeface="+mn-ea"/>
              </a:rPr>
              <a:t>）</a:t>
            </a:r>
            <a:endParaRPr kumimoji="1" lang="en-US" altLang="ja-JP" sz="800" dirty="0" smtClean="0">
              <a:latin typeface="+mn-ea"/>
            </a:endParaRPr>
          </a:p>
        </p:txBody>
      </p:sp>
      <p:sp>
        <p:nvSpPr>
          <p:cNvPr id="24" name="テキスト ボックス 23">
            <a:extLst>
              <a:ext uri="{FF2B5EF4-FFF2-40B4-BE49-F238E27FC236}">
                <a16:creationId xmlns:a16="http://schemas.microsoft.com/office/drawing/2014/main" id="{708E8335-D2B1-4571-B793-EE70FBB609BD}"/>
              </a:ext>
            </a:extLst>
          </p:cNvPr>
          <p:cNvSpPr txBox="1"/>
          <p:nvPr/>
        </p:nvSpPr>
        <p:spPr>
          <a:xfrm>
            <a:off x="6443016" y="5169538"/>
            <a:ext cx="2571998" cy="1456809"/>
          </a:xfrm>
          <a:prstGeom prst="rect">
            <a:avLst/>
          </a:prstGeom>
          <a:solidFill>
            <a:schemeClr val="bg1"/>
          </a:solidFill>
          <a:ln>
            <a:solidFill>
              <a:schemeClr val="tx1"/>
            </a:solidFill>
            <a:prstDash val="dash"/>
          </a:ln>
        </p:spPr>
        <p:txBody>
          <a:bodyPr wrap="square" lIns="72000" rIns="36000" rtlCol="0" anchor="ctr" anchorCtr="0">
            <a:spAutoFit/>
          </a:bodyPr>
          <a:lstStyle/>
          <a:p>
            <a:r>
              <a:rPr kumimoji="1" lang="ja-JP" altLang="en-US" sz="900" dirty="0" smtClean="0">
                <a:latin typeface="+mn-ea"/>
              </a:rPr>
              <a:t>＜</a:t>
            </a:r>
            <a:r>
              <a:rPr kumimoji="1" lang="en-US" altLang="ja-JP" sz="900" dirty="0">
                <a:latin typeface="+mn-ea"/>
              </a:rPr>
              <a:t>Topics&gt;</a:t>
            </a:r>
          </a:p>
          <a:p>
            <a:pPr>
              <a:spcBef>
                <a:spcPts val="100"/>
              </a:spcBef>
              <a:spcAft>
                <a:spcPts val="100"/>
              </a:spcAft>
            </a:pPr>
            <a:r>
              <a:rPr kumimoji="1" lang="ja-JP" altLang="en-US" sz="850" i="1" u="sng" dirty="0">
                <a:latin typeface="+mn-ea"/>
              </a:rPr>
              <a:t>▹ </a:t>
            </a:r>
            <a:r>
              <a:rPr kumimoji="1" lang="en-US" altLang="ja-JP" sz="850" i="1" u="sng" dirty="0">
                <a:latin typeface="+mn-ea"/>
              </a:rPr>
              <a:t>AMED</a:t>
            </a:r>
            <a:r>
              <a:rPr kumimoji="1" lang="ja-JP" altLang="en-US" sz="850" i="1" u="sng" dirty="0">
                <a:latin typeface="+mn-ea"/>
              </a:rPr>
              <a:t>創薬基盤推進研究事業に採択</a:t>
            </a:r>
          </a:p>
          <a:p>
            <a:pPr>
              <a:spcBef>
                <a:spcPts val="100"/>
              </a:spcBef>
              <a:spcAft>
                <a:spcPts val="100"/>
              </a:spcAft>
            </a:pPr>
            <a:r>
              <a:rPr kumimoji="1" lang="ja-JP" altLang="en-US" sz="800" dirty="0" smtClean="0">
                <a:latin typeface="+mn-ea"/>
              </a:rPr>
              <a:t>研究</a:t>
            </a:r>
            <a:r>
              <a:rPr kumimoji="1" lang="ja-JP" altLang="en-US" sz="800" dirty="0">
                <a:latin typeface="+mn-ea"/>
              </a:rPr>
              <a:t>開発課題「</a:t>
            </a:r>
            <a:r>
              <a:rPr kumimoji="1" lang="en-US" altLang="ja-JP" sz="800" dirty="0">
                <a:latin typeface="+mn-ea"/>
              </a:rPr>
              <a:t>Clostridium </a:t>
            </a:r>
            <a:r>
              <a:rPr kumimoji="1" lang="en-US" altLang="ja-JP" sz="800" dirty="0" err="1">
                <a:latin typeface="+mn-ea"/>
              </a:rPr>
              <a:t>ramosum</a:t>
            </a:r>
            <a:r>
              <a:rPr kumimoji="1" lang="ja-JP" altLang="en-US" sz="800" dirty="0">
                <a:latin typeface="+mn-ea"/>
              </a:rPr>
              <a:t>を標的とした粘膜ワクチンの作用機序解明」が採択された。</a:t>
            </a:r>
          </a:p>
          <a:p>
            <a:pPr>
              <a:spcBef>
                <a:spcPts val="200"/>
              </a:spcBef>
            </a:pPr>
            <a:r>
              <a:rPr kumimoji="1" lang="ja-JP" altLang="en-US" sz="850" i="1" u="sng" dirty="0" smtClean="0"/>
              <a:t>▹</a:t>
            </a:r>
            <a:r>
              <a:rPr kumimoji="1" lang="ja-JP" altLang="en-US" sz="850" i="1" u="sng" dirty="0" smtClean="0">
                <a:latin typeface="+mn-ea"/>
              </a:rPr>
              <a:t>地域</a:t>
            </a:r>
            <a:r>
              <a:rPr kumimoji="1" lang="ja-JP" altLang="en-US" sz="850" i="1" u="sng" dirty="0">
                <a:latin typeface="+mn-ea"/>
              </a:rPr>
              <a:t>医療及び市民への貢献</a:t>
            </a:r>
            <a:r>
              <a:rPr kumimoji="1" lang="en-US" altLang="ja-JP" sz="800" i="1" u="sng" dirty="0">
                <a:latin typeface="+mn-ea"/>
              </a:rPr>
              <a:t>[No.60</a:t>
            </a:r>
            <a:r>
              <a:rPr kumimoji="1" lang="en-US" altLang="ja-JP" sz="800" i="1" u="sng" dirty="0" smtClean="0">
                <a:latin typeface="+mn-ea"/>
              </a:rPr>
              <a:t>]</a:t>
            </a:r>
          </a:p>
          <a:p>
            <a:pPr>
              <a:spcBef>
                <a:spcPts val="200"/>
              </a:spcBef>
            </a:pPr>
            <a:r>
              <a:rPr kumimoji="1" lang="ja-JP" altLang="en-US" sz="800" dirty="0" smtClean="0">
                <a:latin typeface="+mn-ea"/>
              </a:rPr>
              <a:t>新型</a:t>
            </a:r>
            <a:r>
              <a:rPr kumimoji="1" lang="ja-JP" altLang="en-US" sz="800" dirty="0">
                <a:latin typeface="+mn-ea"/>
              </a:rPr>
              <a:t>コロナウイルス感染症患者の受入を行いながら、</a:t>
            </a:r>
            <a:r>
              <a:rPr kumimoji="1" lang="en-US" altLang="ja-JP" sz="800" dirty="0">
                <a:latin typeface="+mn-ea"/>
              </a:rPr>
              <a:t>3</a:t>
            </a:r>
            <a:r>
              <a:rPr kumimoji="1" lang="ja-JP" altLang="en-US" sz="800" dirty="0">
                <a:latin typeface="+mn-ea"/>
              </a:rPr>
              <a:t>次救急の受入を継続。府</a:t>
            </a:r>
            <a:r>
              <a:rPr kumimoji="1" lang="ja-JP" altLang="en-US" sz="800" dirty="0" smtClean="0">
                <a:latin typeface="+mn-ea"/>
              </a:rPr>
              <a:t>市等の要請</a:t>
            </a:r>
            <a:r>
              <a:rPr kumimoji="1" lang="ja-JP" altLang="en-US" sz="800" dirty="0">
                <a:latin typeface="+mn-ea"/>
              </a:rPr>
              <a:t>に基づき、大阪コロナ重症センターや十三市民</a:t>
            </a:r>
            <a:r>
              <a:rPr kumimoji="1" lang="ja-JP" altLang="en-US" sz="800" dirty="0" smtClean="0">
                <a:latin typeface="+mn-ea"/>
              </a:rPr>
              <a:t>病院等への医師派遣や府民向けワクチン集団接種への医療従事者派遣を</a:t>
            </a:r>
            <a:r>
              <a:rPr kumimoji="1" lang="ja-JP" altLang="en-US" sz="800" dirty="0">
                <a:latin typeface="+mn-ea"/>
              </a:rPr>
              <a:t>実施している。</a:t>
            </a: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3136" y="4164843"/>
            <a:ext cx="1581878" cy="343576"/>
          </a:xfrm>
          <a:prstGeom prst="rect">
            <a:avLst/>
          </a:prstGeom>
        </p:spPr>
      </p:pic>
      <p:sp>
        <p:nvSpPr>
          <p:cNvPr id="25" name="テキスト ボックス 24"/>
          <p:cNvSpPr txBox="1"/>
          <p:nvPr/>
        </p:nvSpPr>
        <p:spPr>
          <a:xfrm>
            <a:off x="104700" y="1448380"/>
            <a:ext cx="6280184" cy="1188393"/>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850" dirty="0" smtClean="0">
                <a:latin typeface="+mn-ea"/>
              </a:rPr>
              <a:t>▹ 学士課程の教育の質の向上</a:t>
            </a:r>
            <a:r>
              <a:rPr kumimoji="1" lang="ja-JP" altLang="en-US" sz="800" dirty="0" smtClean="0">
                <a:latin typeface="+mn-ea"/>
              </a:rPr>
              <a:t>［</a:t>
            </a:r>
            <a:r>
              <a:rPr kumimoji="1" lang="en-US" altLang="ja-JP" sz="800" dirty="0" smtClean="0">
                <a:latin typeface="+mn-ea"/>
              </a:rPr>
              <a:t>No.1</a:t>
            </a:r>
            <a:r>
              <a:rPr kumimoji="1" lang="ja-JP" altLang="en-US" sz="800" dirty="0" smtClean="0">
                <a:latin typeface="+mn-ea"/>
              </a:rPr>
              <a:t>］</a:t>
            </a:r>
            <a:endParaRPr kumimoji="1" lang="en-US" altLang="ja-JP" sz="800" dirty="0" smtClean="0">
              <a:latin typeface="+mn-ea"/>
            </a:endParaRPr>
          </a:p>
          <a:p>
            <a:r>
              <a:rPr kumimoji="1" lang="ja-JP" altLang="en-US" sz="800" dirty="0">
                <a:latin typeface="+mn-ea"/>
              </a:rPr>
              <a:t>　</a:t>
            </a:r>
            <a:r>
              <a:rPr kumimoji="1" lang="ja-JP" altLang="en-US" sz="800" dirty="0" smtClean="0">
                <a:latin typeface="+mn-ea"/>
              </a:rPr>
              <a:t>学士課程において、</a:t>
            </a:r>
            <a:r>
              <a:rPr lang="ja-JP" altLang="en-US" sz="800" dirty="0" smtClean="0"/>
              <a:t>インターンシップ</a:t>
            </a:r>
            <a:r>
              <a:rPr lang="ja-JP" altLang="en-US" sz="800" dirty="0"/>
              <a:t>を含む「キャリアと実践」「緑地環境施工法」等の、職業倫理およびキャリア形成を涵養</a:t>
            </a:r>
            <a:r>
              <a:rPr lang="ja-JP" altLang="en-US" sz="800" dirty="0" smtClean="0"/>
              <a:t>する</a:t>
            </a:r>
            <a:endParaRPr lang="en-US" altLang="ja-JP" sz="800" dirty="0" smtClean="0"/>
          </a:p>
          <a:p>
            <a:r>
              <a:rPr lang="ja-JP" altLang="en-US" sz="800" dirty="0"/>
              <a:t>　</a:t>
            </a:r>
            <a:r>
              <a:rPr lang="ja-JP" altLang="en-US" sz="800" dirty="0" smtClean="0"/>
              <a:t>科目を</a:t>
            </a:r>
            <a:r>
              <a:rPr lang="en-US" altLang="ja-JP" sz="800" dirty="0" smtClean="0"/>
              <a:t>32</a:t>
            </a:r>
            <a:r>
              <a:rPr lang="ja-JP" altLang="en-US" sz="800" dirty="0" smtClean="0"/>
              <a:t>科目提供</a:t>
            </a:r>
            <a:r>
              <a:rPr lang="ja-JP" altLang="en-US" sz="800" dirty="0"/>
              <a:t>した</a:t>
            </a:r>
            <a:r>
              <a:rPr lang="ja-JP" altLang="en-US" sz="800" dirty="0" smtClean="0"/>
              <a:t>。大学院課程において、イノベーション</a:t>
            </a:r>
            <a:r>
              <a:rPr lang="ja-JP" altLang="en-US" sz="800" dirty="0"/>
              <a:t>創出型研究者養成を含む「応用生命科学キャリアデザイン」等の</a:t>
            </a:r>
            <a:r>
              <a:rPr lang="ja-JP" altLang="en-US" sz="800" dirty="0" smtClean="0"/>
              <a:t>、</a:t>
            </a:r>
            <a:endParaRPr lang="en-US" altLang="ja-JP" sz="800" dirty="0" smtClean="0"/>
          </a:p>
          <a:p>
            <a:r>
              <a:rPr lang="ja-JP" altLang="en-US" sz="800" dirty="0"/>
              <a:t>　</a:t>
            </a:r>
            <a:r>
              <a:rPr lang="ja-JP" altLang="en-US" sz="800" dirty="0" smtClean="0"/>
              <a:t>職業</a:t>
            </a:r>
            <a:r>
              <a:rPr lang="ja-JP" altLang="en-US" sz="800" dirty="0"/>
              <a:t>倫理やキャリア形成を涵養する科目</a:t>
            </a:r>
            <a:r>
              <a:rPr lang="ja-JP" altLang="en-US" sz="800" dirty="0" smtClean="0"/>
              <a:t>を</a:t>
            </a:r>
            <a:r>
              <a:rPr lang="en-US" altLang="ja-JP" sz="800" dirty="0" smtClean="0"/>
              <a:t>11</a:t>
            </a:r>
            <a:r>
              <a:rPr lang="ja-JP" altLang="en-US" sz="800" dirty="0" smtClean="0"/>
              <a:t>科目提供</a:t>
            </a:r>
            <a:r>
              <a:rPr lang="ja-JP" altLang="en-US" sz="800" dirty="0"/>
              <a:t>した</a:t>
            </a:r>
            <a:r>
              <a:rPr lang="ja-JP" altLang="en-US" sz="800" dirty="0" smtClean="0"/>
              <a:t>。</a:t>
            </a:r>
            <a:endParaRPr lang="en-US" altLang="ja-JP" sz="800" dirty="0" smtClean="0"/>
          </a:p>
          <a:p>
            <a:r>
              <a:rPr lang="ja-JP" altLang="en-US" sz="850" dirty="0" smtClean="0"/>
              <a:t>▹ 産学共同による人材育成</a:t>
            </a:r>
            <a:r>
              <a:rPr lang="ja-JP" altLang="en-US" sz="800" dirty="0" smtClean="0">
                <a:latin typeface="+mn-ea"/>
              </a:rPr>
              <a:t>［</a:t>
            </a:r>
            <a:r>
              <a:rPr lang="en-US" altLang="ja-JP" sz="800" dirty="0" smtClean="0">
                <a:latin typeface="+mn-ea"/>
              </a:rPr>
              <a:t>No.5</a:t>
            </a:r>
            <a:r>
              <a:rPr lang="ja-JP" altLang="en-US" sz="800" dirty="0" smtClean="0">
                <a:latin typeface="+mn-ea"/>
              </a:rPr>
              <a:t>］</a:t>
            </a:r>
            <a:endParaRPr lang="ja-JP" altLang="en-US" sz="800" dirty="0">
              <a:latin typeface="+mn-ea"/>
            </a:endParaRPr>
          </a:p>
          <a:p>
            <a:r>
              <a:rPr lang="ja-JP" altLang="en-US" sz="800" dirty="0" smtClean="0"/>
              <a:t>　フェローシップ</a:t>
            </a:r>
            <a:r>
              <a:rPr lang="ja-JP" altLang="en-US" sz="800" dirty="0"/>
              <a:t>創設事業として、「マテリアルイノベーションを通した国際的博士人材育成拠点の形成」で</a:t>
            </a:r>
            <a:r>
              <a:rPr lang="en-US" altLang="ja-JP" sz="800" dirty="0"/>
              <a:t>10</a:t>
            </a:r>
            <a:r>
              <a:rPr lang="ja-JP" altLang="en-US" sz="800" dirty="0"/>
              <a:t>名</a:t>
            </a:r>
            <a:r>
              <a:rPr lang="ja-JP" altLang="en-US" sz="800" dirty="0" smtClean="0"/>
              <a:t>、</a:t>
            </a:r>
            <a:endParaRPr lang="en-US" altLang="ja-JP" sz="800" dirty="0" smtClean="0"/>
          </a:p>
          <a:p>
            <a:r>
              <a:rPr lang="ja-JP" altLang="en-US" sz="800" dirty="0" smtClean="0"/>
              <a:t>　「</a:t>
            </a:r>
            <a:r>
              <a:rPr lang="ja-JP" altLang="en-US" sz="800" dirty="0"/>
              <a:t>スマート社会を牽引する共創型</a:t>
            </a:r>
            <a:r>
              <a:rPr lang="en-US" altLang="ja-JP" sz="800" dirty="0"/>
              <a:t>X-Care</a:t>
            </a:r>
            <a:r>
              <a:rPr lang="ja-JP" altLang="en-US" sz="800" dirty="0"/>
              <a:t>課題解決アーキテクト養成事業」</a:t>
            </a:r>
            <a:r>
              <a:rPr lang="en-US" altLang="ja-JP" sz="800" dirty="0"/>
              <a:t>6</a:t>
            </a:r>
            <a:r>
              <a:rPr lang="ja-JP" altLang="en-US" sz="800" dirty="0"/>
              <a:t>名を採択し、経済支援及びカリキュラム支援を行った</a:t>
            </a:r>
            <a:r>
              <a:rPr lang="ja-JP" altLang="en-US" sz="800" dirty="0" smtClean="0"/>
              <a:t>。</a:t>
            </a:r>
            <a:endParaRPr lang="en-US" altLang="ja-JP" sz="800" dirty="0" smtClean="0"/>
          </a:p>
          <a:p>
            <a:r>
              <a:rPr lang="ja-JP" altLang="en-US" sz="800" dirty="0"/>
              <a:t>　次世代研究者挑戦的研究プログラムの採択も受け、新たに</a:t>
            </a:r>
            <a:r>
              <a:rPr lang="en-US" altLang="ja-JP" sz="800" dirty="0"/>
              <a:t>70</a:t>
            </a:r>
            <a:r>
              <a:rPr lang="ja-JP" altLang="en-US" sz="800" dirty="0"/>
              <a:t>名の博士後期課程学生の支援</a:t>
            </a:r>
            <a:r>
              <a:rPr lang="ja-JP" altLang="en-US" sz="800" dirty="0" smtClean="0"/>
              <a:t>をスタートした。</a:t>
            </a:r>
            <a:endParaRPr lang="en-US" altLang="ja-JP" sz="800" dirty="0" smtClean="0"/>
          </a:p>
        </p:txBody>
      </p:sp>
      <p:sp>
        <p:nvSpPr>
          <p:cNvPr id="28" name="テキスト ボックス 27"/>
          <p:cNvSpPr txBox="1"/>
          <p:nvPr/>
        </p:nvSpPr>
        <p:spPr>
          <a:xfrm>
            <a:off x="6465734" y="1806315"/>
            <a:ext cx="2447299" cy="1747965"/>
          </a:xfrm>
          <a:prstGeom prst="rect">
            <a:avLst/>
          </a:prstGeom>
          <a:noFill/>
          <a:ln>
            <a:solidFill>
              <a:schemeClr val="tx1"/>
            </a:solidFill>
            <a:prstDash val="dash"/>
          </a:ln>
        </p:spPr>
        <p:txBody>
          <a:bodyPr wrap="square" lIns="54000" tIns="54000" rIns="39600" bIns="54000" rtlCol="0" anchor="ctr" anchorCtr="0">
            <a:spAutoFit/>
          </a:bodyPr>
          <a:lstStyle/>
          <a:p>
            <a:r>
              <a:rPr kumimoji="1" lang="ja-JP" altLang="en-US" sz="900" dirty="0" smtClean="0"/>
              <a:t> </a:t>
            </a:r>
            <a:r>
              <a:rPr kumimoji="1" lang="ja-JP" altLang="en-US" sz="900" dirty="0" smtClean="0">
                <a:latin typeface="+mn-ea"/>
              </a:rPr>
              <a:t>＜</a:t>
            </a:r>
            <a:r>
              <a:rPr kumimoji="1" lang="en-US" altLang="ja-JP" sz="900" dirty="0" smtClean="0">
                <a:latin typeface="+mn-ea"/>
              </a:rPr>
              <a:t>Topics&gt;</a:t>
            </a:r>
          </a:p>
          <a:p>
            <a:r>
              <a:rPr lang="ja-JP" altLang="en-US" sz="850" i="1" u="sng" dirty="0" smtClean="0"/>
              <a:t>▹文部科学省宇宙</a:t>
            </a:r>
            <a:r>
              <a:rPr lang="ja-JP" altLang="en-US" sz="850" i="1" u="sng" dirty="0"/>
              <a:t>航空人材育成</a:t>
            </a:r>
            <a:r>
              <a:rPr lang="ja-JP" altLang="en-US" sz="850" i="1" u="sng" dirty="0" smtClean="0"/>
              <a:t>プログラムにおいて、本学のプログラム（</a:t>
            </a:r>
            <a:r>
              <a:rPr lang="en-US" altLang="ja-JP" sz="850" i="1" u="sng" dirty="0" smtClean="0"/>
              <a:t>PERSEUS</a:t>
            </a:r>
            <a:r>
              <a:rPr lang="ja-JP" altLang="en-US" sz="850" i="1" u="sng" dirty="0" smtClean="0"/>
              <a:t>）が事後評価で最高評価「Ｓ評価」</a:t>
            </a:r>
            <a:endParaRPr lang="en-US" altLang="ja-JP" sz="850" i="1" u="sng" dirty="0" smtClean="0"/>
          </a:p>
          <a:p>
            <a:r>
              <a:rPr lang="ja-JP" altLang="en-US" sz="800" dirty="0" smtClean="0"/>
              <a:t>「</a:t>
            </a:r>
            <a:r>
              <a:rPr lang="ja-JP" altLang="en-US" sz="800" dirty="0"/>
              <a:t>超小型衛星開発とアントレプレナーシップ教育を通じた宇宙システム活用人材の育成（</a:t>
            </a:r>
            <a:r>
              <a:rPr lang="en-US" altLang="ja-JP" sz="800" dirty="0"/>
              <a:t>PERSEUS</a:t>
            </a:r>
            <a:r>
              <a:rPr lang="ja-JP" altLang="en-US" sz="800" dirty="0"/>
              <a:t>）」が</a:t>
            </a:r>
            <a:r>
              <a:rPr lang="ja-JP" altLang="en-US" sz="800" dirty="0" smtClean="0"/>
              <a:t>、「優れた</a:t>
            </a:r>
            <a:r>
              <a:rPr lang="ja-JP" altLang="en-US" sz="800" dirty="0"/>
              <a:t>成果を挙げ、宇宙航空利用の促進に著しく貢献</a:t>
            </a:r>
            <a:r>
              <a:rPr lang="ja-JP" altLang="en-US" sz="800" dirty="0" smtClean="0"/>
              <a:t>した」として最高評価「Ｓ評価」を獲得。</a:t>
            </a:r>
            <a:endParaRPr lang="en-US" altLang="ja-JP" sz="800" dirty="0" smtClean="0"/>
          </a:p>
          <a:p>
            <a:r>
              <a:rPr lang="ja-JP" altLang="en-US" sz="850" i="1" u="sng" dirty="0"/>
              <a:t>▹保護者懇談会を開催</a:t>
            </a:r>
            <a:endParaRPr lang="en-US" altLang="ja-JP" sz="850" i="1" u="sng" dirty="0"/>
          </a:p>
          <a:p>
            <a:r>
              <a:rPr kumimoji="1" lang="ja-JP" altLang="en-US" sz="800" i="1" dirty="0"/>
              <a:t>　</a:t>
            </a:r>
            <a:r>
              <a:rPr kumimoji="1" lang="ja-JP" altLang="en-US" sz="800" dirty="0"/>
              <a:t>オンライン授業などコロナ禍における大学の取り組みや就職に関する情報を伝えるためにオンラインで開催。</a:t>
            </a:r>
            <a:r>
              <a:rPr kumimoji="1" lang="en-US" altLang="ja-JP" sz="800" dirty="0"/>
              <a:t>184</a:t>
            </a:r>
            <a:r>
              <a:rPr kumimoji="1" lang="ja-JP" altLang="en-US" sz="800" dirty="0"/>
              <a:t>名の保護者が参加し、アンケートでは</a:t>
            </a:r>
            <a:r>
              <a:rPr kumimoji="1" lang="en-US" altLang="ja-JP" sz="800" dirty="0"/>
              <a:t>9</a:t>
            </a:r>
            <a:r>
              <a:rPr kumimoji="1" lang="ja-JP" altLang="en-US" sz="800" dirty="0"/>
              <a:t>割以上の方にかなり満足、満足したとの回答を得た</a:t>
            </a:r>
            <a:r>
              <a:rPr kumimoji="1" lang="ja-JP" altLang="en-US" sz="800" dirty="0" smtClean="0"/>
              <a:t>。</a:t>
            </a:r>
            <a:endParaRPr kumimoji="1" lang="ja-JP" altLang="en-US" sz="800" dirty="0"/>
          </a:p>
        </p:txBody>
      </p:sp>
      <p:sp>
        <p:nvSpPr>
          <p:cNvPr id="16" name="テキスト ボックス 15"/>
          <p:cNvSpPr txBox="1"/>
          <p:nvPr/>
        </p:nvSpPr>
        <p:spPr>
          <a:xfrm>
            <a:off x="104700" y="2620580"/>
            <a:ext cx="6121533" cy="672867"/>
          </a:xfrm>
          <a:prstGeom prst="rect">
            <a:avLst/>
          </a:prstGeom>
          <a:noFill/>
        </p:spPr>
        <p:txBody>
          <a:bodyPr wrap="square" lIns="72000" tIns="36000" rIns="36000" bIns="36000" rtlCol="0" anchor="ctr" anchorCtr="0">
            <a:spAutoFit/>
          </a:bodyPr>
          <a:lstStyle/>
          <a:p>
            <a:r>
              <a:rPr kumimoji="1" lang="ja-JP" altLang="en-US" sz="900" dirty="0" smtClean="0">
                <a:latin typeface="+mn-ea"/>
              </a:rPr>
              <a:t>　</a:t>
            </a:r>
            <a:r>
              <a:rPr kumimoji="1" lang="ja-JP" altLang="en-US" sz="900" dirty="0" smtClean="0">
                <a:latin typeface="ＭＳ ゴシック" panose="020B0609070205080204" pitchFamily="49" charset="-128"/>
                <a:ea typeface="ＭＳ ゴシック" panose="020B0609070205080204" pitchFamily="49" charset="-128"/>
              </a:rPr>
              <a:t>≪ 研　究 ≫</a:t>
            </a:r>
            <a:endParaRPr kumimoji="1" lang="en-US" altLang="ja-JP" sz="900" dirty="0" smtClean="0">
              <a:latin typeface="+mn-ea"/>
            </a:endParaRPr>
          </a:p>
          <a:p>
            <a:pPr>
              <a:lnSpc>
                <a:spcPts val="850"/>
              </a:lnSpc>
            </a:pPr>
            <a:r>
              <a:rPr kumimoji="1" lang="ja-JP" altLang="en-US" sz="850" dirty="0" smtClean="0">
                <a:latin typeface="+mn-ea"/>
              </a:rPr>
              <a:t>⊳ 研究水準の向上</a:t>
            </a:r>
            <a:r>
              <a:rPr kumimoji="1" lang="ja-JP" altLang="en-US" sz="800" dirty="0" smtClean="0">
                <a:latin typeface="+mn-ea"/>
              </a:rPr>
              <a:t>［</a:t>
            </a:r>
            <a:r>
              <a:rPr kumimoji="1" lang="en-US" altLang="ja-JP" sz="800" dirty="0" smtClean="0">
                <a:latin typeface="+mn-ea"/>
              </a:rPr>
              <a:t>No.18</a:t>
            </a:r>
            <a:r>
              <a:rPr kumimoji="1" lang="ja-JP" altLang="en-US" sz="800" dirty="0" smtClean="0">
                <a:latin typeface="+mn-ea"/>
              </a:rPr>
              <a:t>］</a:t>
            </a:r>
            <a:endParaRPr kumimoji="1" lang="en-US" altLang="ja-JP" sz="700" dirty="0" smtClean="0">
              <a:latin typeface="+mn-ea"/>
            </a:endParaRPr>
          </a:p>
          <a:p>
            <a:pPr>
              <a:lnSpc>
                <a:spcPts val="850"/>
              </a:lnSpc>
            </a:pPr>
            <a:r>
              <a:rPr kumimoji="1" lang="ja-JP" altLang="en-US" sz="800" dirty="0">
                <a:latin typeface="+mn-ea"/>
              </a:rPr>
              <a:t>　産学官協創マネージャー・コーディネーターの配置やスマートシティ研究センター・創発的研究支援センターなどの活用に</a:t>
            </a:r>
            <a:r>
              <a:rPr kumimoji="1" lang="ja-JP" altLang="en-US" sz="800" dirty="0" err="1">
                <a:latin typeface="+mn-ea"/>
              </a:rPr>
              <a:t>よ</a:t>
            </a:r>
            <a:endParaRPr kumimoji="1" lang="ja-JP" altLang="en-US" sz="800" dirty="0">
              <a:latin typeface="+mn-ea"/>
            </a:endParaRPr>
          </a:p>
          <a:p>
            <a:pPr>
              <a:lnSpc>
                <a:spcPts val="850"/>
              </a:lnSpc>
            </a:pPr>
            <a:r>
              <a:rPr kumimoji="1" lang="ja-JP" altLang="en-US" sz="800" dirty="0">
                <a:latin typeface="+mn-ea"/>
              </a:rPr>
              <a:t>　り、研究活動を支援するための体制を構築した</a:t>
            </a:r>
            <a:r>
              <a:rPr kumimoji="1" lang="ja-JP" altLang="en-US" sz="800" dirty="0" smtClean="0">
                <a:latin typeface="+mn-ea"/>
              </a:rPr>
              <a:t>。</a:t>
            </a:r>
            <a:r>
              <a:rPr kumimoji="1" lang="ja-JP" altLang="en-US" sz="800" dirty="0">
                <a:latin typeface="+mn-ea"/>
              </a:rPr>
              <a:t>国の大型研究費（</a:t>
            </a:r>
            <a:r>
              <a:rPr kumimoji="1" lang="en-US" altLang="ja-JP" sz="800" dirty="0">
                <a:latin typeface="+mn-ea"/>
              </a:rPr>
              <a:t>JST</a:t>
            </a:r>
            <a:r>
              <a:rPr kumimoji="1" lang="ja-JP" altLang="en-US" sz="800" dirty="0">
                <a:latin typeface="+mn-ea"/>
              </a:rPr>
              <a:t>未来社会創造事業探索加速型</a:t>
            </a:r>
            <a:r>
              <a:rPr kumimoji="1" lang="en-US" altLang="ja-JP" sz="800" dirty="0">
                <a:latin typeface="+mn-ea"/>
              </a:rPr>
              <a:t>※2021</a:t>
            </a:r>
            <a:r>
              <a:rPr kumimoji="1" lang="ja-JP" altLang="en-US" sz="800" dirty="0">
                <a:latin typeface="+mn-ea"/>
              </a:rPr>
              <a:t>年</a:t>
            </a:r>
            <a:r>
              <a:rPr kumimoji="1" lang="en-US" altLang="ja-JP" sz="800" dirty="0">
                <a:latin typeface="+mn-ea"/>
              </a:rPr>
              <a:t>6</a:t>
            </a:r>
            <a:r>
              <a:rPr kumimoji="1" lang="ja-JP" altLang="en-US" sz="800" dirty="0">
                <a:latin typeface="+mn-ea"/>
              </a:rPr>
              <a:t>月～</a:t>
            </a:r>
            <a:endParaRPr kumimoji="1" lang="en-US" altLang="ja-JP" sz="800" dirty="0">
              <a:latin typeface="+mn-ea"/>
            </a:endParaRPr>
          </a:p>
          <a:p>
            <a:pPr>
              <a:lnSpc>
                <a:spcPts val="850"/>
              </a:lnSpc>
            </a:pPr>
            <a:r>
              <a:rPr kumimoji="1" lang="ja-JP" altLang="en-US" sz="800" dirty="0">
                <a:latin typeface="+mn-ea"/>
              </a:rPr>
              <a:t>　ステージゲート評価を受け本格研究へ、</a:t>
            </a:r>
            <a:r>
              <a:rPr kumimoji="1" lang="en-US" altLang="ja-JP" sz="800" dirty="0">
                <a:latin typeface="+mn-ea"/>
              </a:rPr>
              <a:t>JST</a:t>
            </a:r>
            <a:r>
              <a:rPr kumimoji="1" lang="ja-JP" altLang="en-US" sz="800" dirty="0">
                <a:latin typeface="+mn-ea"/>
              </a:rPr>
              <a:t>戦略的創造研究推進事業）を獲得した</a:t>
            </a:r>
            <a:r>
              <a:rPr kumimoji="1" lang="ja-JP" altLang="en-US" sz="800" dirty="0" smtClean="0">
                <a:latin typeface="+mn-ea"/>
              </a:rPr>
              <a:t>。</a:t>
            </a:r>
            <a:endParaRPr kumimoji="1" lang="en-US" altLang="ja-JP" sz="900" dirty="0">
              <a:latin typeface="+mn-ea"/>
            </a:endParaRPr>
          </a:p>
        </p:txBody>
      </p:sp>
      <p:sp>
        <p:nvSpPr>
          <p:cNvPr id="17" name="テキスト ボックス 16"/>
          <p:cNvSpPr txBox="1"/>
          <p:nvPr/>
        </p:nvSpPr>
        <p:spPr>
          <a:xfrm>
            <a:off x="104701" y="3319401"/>
            <a:ext cx="8124900" cy="711339"/>
          </a:xfrm>
          <a:prstGeom prst="rect">
            <a:avLst/>
          </a:prstGeom>
          <a:noFill/>
        </p:spPr>
        <p:txBody>
          <a:bodyPr wrap="square" lIns="72000" tIns="36000" rIns="36000" bIns="36000" rtlCol="0" anchor="ctr" anchorCtr="0">
            <a:spAutoFit/>
          </a:bodyPr>
          <a:lstStyle/>
          <a:p>
            <a:r>
              <a:rPr kumimoji="1" lang="ja-JP" altLang="en-US" sz="900" dirty="0">
                <a:latin typeface="ＭＳ ゴシック" panose="020B0609070205080204" pitchFamily="49" charset="-128"/>
                <a:ea typeface="ＭＳ ゴシック" panose="020B0609070205080204" pitchFamily="49" charset="-128"/>
              </a:rPr>
              <a:t>　≪社会貢献≫</a:t>
            </a:r>
          </a:p>
          <a:p>
            <a:r>
              <a:rPr kumimoji="1" lang="ja-JP" altLang="en-US" sz="850" dirty="0">
                <a:latin typeface="+mn-ea"/>
              </a:rPr>
              <a:t>⊳ 諸機関との連携・地域課題への対応</a:t>
            </a:r>
            <a:r>
              <a:rPr kumimoji="1" lang="ja-JP" altLang="en-US" sz="800" dirty="0">
                <a:latin typeface="+mn-ea"/>
              </a:rPr>
              <a:t>［</a:t>
            </a:r>
            <a:r>
              <a:rPr kumimoji="1" lang="en-US" altLang="ja-JP" sz="800" dirty="0" smtClean="0">
                <a:latin typeface="+mn-ea"/>
              </a:rPr>
              <a:t>No</a:t>
            </a:r>
            <a:r>
              <a:rPr kumimoji="1" lang="en-US" altLang="ja-JP" sz="800" dirty="0" smtClean="0">
                <a:solidFill>
                  <a:srgbClr val="FF0000"/>
                </a:solidFill>
                <a:latin typeface="+mn-ea"/>
              </a:rPr>
              <a:t>.</a:t>
            </a:r>
            <a:r>
              <a:rPr kumimoji="1" lang="en-US" altLang="ja-JP" sz="800" dirty="0" smtClean="0">
                <a:latin typeface="+mn-ea"/>
              </a:rPr>
              <a:t>27</a:t>
            </a:r>
            <a:r>
              <a:rPr kumimoji="1" lang="ja-JP" altLang="en-US" sz="800" dirty="0" smtClean="0">
                <a:latin typeface="+mn-ea"/>
              </a:rPr>
              <a:t>］</a:t>
            </a:r>
            <a:endParaRPr kumimoji="1" lang="ja-JP" altLang="en-US" sz="800" dirty="0">
              <a:latin typeface="+mn-ea"/>
            </a:endParaRPr>
          </a:p>
          <a:p>
            <a:r>
              <a:rPr kumimoji="1" lang="ja-JP" altLang="en-US" sz="800" dirty="0">
                <a:latin typeface="+mn-ea"/>
              </a:rPr>
              <a:t>　学生のボランティアに関して、専任のボランティアコーディネーターの配置により活動体制を強化した結果、学生の自主活動だけではなく、</a:t>
            </a:r>
          </a:p>
          <a:p>
            <a:r>
              <a:rPr kumimoji="1" lang="ja-JP" altLang="en-US" sz="800" dirty="0">
                <a:latin typeface="+mn-ea"/>
              </a:rPr>
              <a:t>　学外団体、地域周辺組織と協働した活動への幅を拡張することができた。新型コロナウイルス感染症が比較的落ち着いた秋を中心に対面での活動が増えたことに加え、</a:t>
            </a:r>
          </a:p>
          <a:p>
            <a:r>
              <a:rPr kumimoji="1" lang="ja-JP" altLang="en-US" sz="800" dirty="0">
                <a:latin typeface="+mn-ea"/>
              </a:rPr>
              <a:t>　引き続きオンラインでの活動が活発であったため、活動プログラム数が</a:t>
            </a:r>
            <a:r>
              <a:rPr kumimoji="1" lang="en-US" altLang="ja-JP" sz="800" dirty="0">
                <a:latin typeface="+mn-ea"/>
              </a:rPr>
              <a:t>87</a:t>
            </a:r>
            <a:r>
              <a:rPr kumimoji="1" lang="ja-JP" altLang="en-US" sz="800" dirty="0">
                <a:latin typeface="+mn-ea"/>
              </a:rPr>
              <a:t>回となり、大幅に増加した。</a:t>
            </a:r>
          </a:p>
        </p:txBody>
      </p:sp>
      <p:sp>
        <p:nvSpPr>
          <p:cNvPr id="18" name="テキスト ボックス 17"/>
          <p:cNvSpPr txBox="1"/>
          <p:nvPr/>
        </p:nvSpPr>
        <p:spPr>
          <a:xfrm>
            <a:off x="104700" y="4226947"/>
            <a:ext cx="8966860" cy="957561"/>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a:latin typeface="ＭＳ ゴシック" panose="020B0609070205080204" pitchFamily="49" charset="-128"/>
              <a:ea typeface="ＭＳ ゴシック" panose="020B0609070205080204" pitchFamily="49" charset="-128"/>
            </a:endParaRPr>
          </a:p>
          <a:p>
            <a:pPr lvl="0">
              <a:lnSpc>
                <a:spcPts val="800"/>
              </a:lnSpc>
              <a:spcBef>
                <a:spcPts val="200"/>
              </a:spcBef>
            </a:pPr>
            <a:r>
              <a:rPr kumimoji="1" lang="ja-JP" altLang="en-US" sz="850" dirty="0" smtClean="0">
                <a:latin typeface="+mn-ea"/>
              </a:rPr>
              <a:t>▹ </a:t>
            </a:r>
            <a:r>
              <a:rPr kumimoji="1" lang="ja-JP" altLang="en-US" sz="850" dirty="0" smtClean="0">
                <a:solidFill>
                  <a:prstClr val="black"/>
                </a:solidFill>
                <a:latin typeface="游ゴシック" panose="020B0400000000000000" pitchFamily="50" charset="-128"/>
              </a:rPr>
              <a:t>学士</a:t>
            </a:r>
            <a:r>
              <a:rPr kumimoji="1" lang="ja-JP" altLang="en-US" sz="850" dirty="0">
                <a:solidFill>
                  <a:prstClr val="black"/>
                </a:solidFill>
                <a:latin typeface="游ゴシック" panose="020B0400000000000000" pitchFamily="50" charset="-128"/>
              </a:rPr>
              <a:t>課程における教育の充実</a:t>
            </a:r>
            <a:r>
              <a:rPr kumimoji="1" lang="ja-JP" altLang="en-US" sz="800" dirty="0">
                <a:solidFill>
                  <a:prstClr val="black"/>
                </a:solidFill>
                <a:latin typeface="游ゴシック" panose="020B0400000000000000" pitchFamily="50" charset="-128"/>
              </a:rPr>
              <a:t>［</a:t>
            </a:r>
            <a:r>
              <a:rPr kumimoji="1" lang="en-US" altLang="ja-JP" sz="800" dirty="0">
                <a:solidFill>
                  <a:prstClr val="black"/>
                </a:solidFill>
                <a:latin typeface="游ゴシック" panose="020B0400000000000000" pitchFamily="50" charset="-128"/>
              </a:rPr>
              <a:t>No.31</a:t>
            </a:r>
            <a:r>
              <a:rPr kumimoji="1" lang="ja-JP" altLang="en-US" sz="800" dirty="0" smtClean="0">
                <a:solidFill>
                  <a:prstClr val="black"/>
                </a:solidFill>
                <a:latin typeface="游ゴシック" panose="020B0400000000000000" pitchFamily="50" charset="-128"/>
              </a:rPr>
              <a:t>］</a:t>
            </a:r>
            <a:endParaRPr kumimoji="1" lang="en-US" altLang="ja-JP" sz="800" dirty="0" smtClean="0">
              <a:solidFill>
                <a:prstClr val="black"/>
              </a:solidFill>
              <a:latin typeface="游ゴシック" panose="020B0400000000000000" pitchFamily="50" charset="-128"/>
            </a:endParaRPr>
          </a:p>
          <a:p>
            <a:pPr lvl="0">
              <a:lnSpc>
                <a:spcPts val="800"/>
              </a:lnSpc>
              <a:spcBef>
                <a:spcPts val="200"/>
              </a:spcBef>
            </a:pPr>
            <a:r>
              <a:rPr kumimoji="1" lang="ja-JP" altLang="en-US" sz="800" dirty="0" smtClean="0">
                <a:solidFill>
                  <a:prstClr val="black"/>
                </a:solidFill>
                <a:latin typeface="游ゴシック" panose="020B0400000000000000" pitchFamily="50" charset="-128"/>
              </a:rPr>
              <a:t>　コロナ</a:t>
            </a:r>
            <a:r>
              <a:rPr kumimoji="1" lang="ja-JP" altLang="en-US" sz="800" dirty="0">
                <a:solidFill>
                  <a:prstClr val="black"/>
                </a:solidFill>
                <a:latin typeface="游ゴシック" panose="020B0400000000000000" pitchFamily="50" charset="-128"/>
              </a:rPr>
              <a:t>禍により引き続きオンラインで実施した科目もあったが、授業を対面ベースに戻すことができた。英語教育改革については、効果検証をふまえ担当者にフィードバックした</a:t>
            </a:r>
            <a:r>
              <a:rPr kumimoji="1" lang="ja-JP" altLang="en-US" sz="800" dirty="0" smtClean="0">
                <a:solidFill>
                  <a:prstClr val="black"/>
                </a:solidFill>
                <a:latin typeface="游ゴシック" panose="020B0400000000000000" pitchFamily="50" charset="-128"/>
              </a:rPr>
              <a:t>。</a:t>
            </a:r>
            <a:endParaRPr kumimoji="1" lang="en-US" altLang="ja-JP" sz="800" dirty="0">
              <a:solidFill>
                <a:prstClr val="black"/>
              </a:solidFill>
              <a:latin typeface="游ゴシック" panose="020B0400000000000000" pitchFamily="50" charset="-128"/>
            </a:endParaRPr>
          </a:p>
          <a:p>
            <a:pPr lvl="0">
              <a:lnSpc>
                <a:spcPts val="800"/>
              </a:lnSpc>
              <a:spcBef>
                <a:spcPts val="200"/>
              </a:spcBef>
            </a:pPr>
            <a:r>
              <a:rPr kumimoji="1" lang="ja-JP" altLang="en-US" sz="800" dirty="0" smtClean="0">
                <a:solidFill>
                  <a:prstClr val="black"/>
                </a:solidFill>
                <a:latin typeface="游ゴシック" panose="020B0400000000000000" pitchFamily="50" charset="-128"/>
              </a:rPr>
              <a:t>　また</a:t>
            </a:r>
            <a:r>
              <a:rPr kumimoji="1" lang="ja-JP" altLang="en-US" sz="800" dirty="0">
                <a:solidFill>
                  <a:prstClr val="black"/>
                </a:solidFill>
                <a:latin typeface="游ゴシック" panose="020B0400000000000000" pitchFamily="50" charset="-128"/>
              </a:rPr>
              <a:t>、後期の授業についても、授業評価アンケートを実施し、問題点についてコメント報告することとした</a:t>
            </a:r>
            <a:r>
              <a:rPr kumimoji="1" lang="ja-JP" altLang="en-US" sz="800" dirty="0" smtClean="0">
                <a:solidFill>
                  <a:prstClr val="black"/>
                </a:solidFill>
                <a:latin typeface="游ゴシック" panose="020B0400000000000000" pitchFamily="50" charset="-128"/>
              </a:rPr>
              <a:t>。</a:t>
            </a:r>
            <a:endParaRPr kumimoji="1" lang="en-US" altLang="ja-JP" sz="800" dirty="0">
              <a:solidFill>
                <a:prstClr val="black"/>
              </a:solidFill>
              <a:latin typeface="游ゴシック" panose="020B0400000000000000" pitchFamily="50" charset="-128"/>
            </a:endParaRPr>
          </a:p>
          <a:p>
            <a:pPr lvl="0">
              <a:lnSpc>
                <a:spcPts val="800"/>
              </a:lnSpc>
              <a:spcBef>
                <a:spcPts val="200"/>
              </a:spcBef>
            </a:pPr>
            <a:r>
              <a:rPr kumimoji="1" lang="ja-JP" altLang="en-US" sz="850" dirty="0" smtClean="0">
                <a:solidFill>
                  <a:prstClr val="black"/>
                </a:solidFill>
                <a:latin typeface="游ゴシック" panose="020B0400000000000000" pitchFamily="50" charset="-128"/>
              </a:rPr>
              <a:t>▹ グローバル人材の育成</a:t>
            </a:r>
            <a:r>
              <a:rPr kumimoji="1" lang="ja-JP" altLang="en-US" sz="800" dirty="0" smtClean="0">
                <a:solidFill>
                  <a:prstClr val="black"/>
                </a:solidFill>
                <a:latin typeface="游ゴシック" panose="020B0400000000000000" pitchFamily="50" charset="-128"/>
              </a:rPr>
              <a:t>［</a:t>
            </a:r>
            <a:r>
              <a:rPr kumimoji="1" lang="en-US" altLang="ja-JP" sz="800" dirty="0" smtClean="0">
                <a:solidFill>
                  <a:prstClr val="black"/>
                </a:solidFill>
                <a:latin typeface="游ゴシック" panose="020B0400000000000000" pitchFamily="50" charset="-128"/>
              </a:rPr>
              <a:t>No.35</a:t>
            </a:r>
            <a:r>
              <a:rPr kumimoji="1" lang="ja-JP" altLang="en-US" sz="800" dirty="0" smtClean="0">
                <a:solidFill>
                  <a:prstClr val="black"/>
                </a:solidFill>
                <a:latin typeface="游ゴシック" panose="020B0400000000000000" pitchFamily="50" charset="-128"/>
              </a:rPr>
              <a:t>］</a:t>
            </a:r>
            <a:endParaRPr kumimoji="1" lang="ja-JP" altLang="en-US" sz="800" dirty="0">
              <a:solidFill>
                <a:prstClr val="black"/>
              </a:solidFill>
              <a:latin typeface="游ゴシック" panose="020B0400000000000000" pitchFamily="50" charset="-128"/>
            </a:endParaRPr>
          </a:p>
          <a:p>
            <a:pPr lvl="0">
              <a:lnSpc>
                <a:spcPts val="800"/>
              </a:lnSpc>
              <a:spcBef>
                <a:spcPts val="200"/>
              </a:spcBef>
            </a:pPr>
            <a:r>
              <a:rPr kumimoji="1" lang="ja-JP" altLang="en-US" sz="800" dirty="0">
                <a:solidFill>
                  <a:prstClr val="black"/>
                </a:solidFill>
                <a:latin typeface="游ゴシック" panose="020B0400000000000000" pitchFamily="50" charset="-128"/>
              </a:rPr>
              <a:t>　</a:t>
            </a:r>
            <a:r>
              <a:rPr kumimoji="1" lang="en-US" altLang="ja-JP" sz="800" dirty="0" smtClean="0">
                <a:solidFill>
                  <a:prstClr val="black"/>
                </a:solidFill>
                <a:latin typeface="游ゴシック" panose="020B0400000000000000" pitchFamily="50" charset="-128"/>
              </a:rPr>
              <a:t>GC</a:t>
            </a:r>
            <a:r>
              <a:rPr kumimoji="1" lang="ja-JP" altLang="en-US" sz="800" dirty="0" smtClean="0">
                <a:solidFill>
                  <a:prstClr val="black"/>
                </a:solidFill>
                <a:latin typeface="游ゴシック" panose="020B0400000000000000" pitchFamily="50" charset="-128"/>
              </a:rPr>
              <a:t>コースにおい</a:t>
            </a:r>
            <a:r>
              <a:rPr kumimoji="1" lang="ja-JP" altLang="en-US" sz="800" dirty="0">
                <a:solidFill>
                  <a:prstClr val="black"/>
                </a:solidFill>
                <a:latin typeface="游ゴシック" panose="020B0400000000000000" pitchFamily="50" charset="-128"/>
              </a:rPr>
              <a:t>て</a:t>
            </a:r>
            <a:r>
              <a:rPr kumimoji="1" lang="ja-JP" altLang="en-US" sz="800" dirty="0" smtClean="0">
                <a:solidFill>
                  <a:prstClr val="black"/>
                </a:solidFill>
                <a:latin typeface="游ゴシック" panose="020B0400000000000000" pitchFamily="50" charset="-128"/>
              </a:rPr>
              <a:t>事前</a:t>
            </a:r>
            <a:r>
              <a:rPr kumimoji="1" lang="ja-JP" altLang="en-US" sz="800" dirty="0">
                <a:solidFill>
                  <a:prstClr val="black"/>
                </a:solidFill>
                <a:latin typeface="游ゴシック" panose="020B0400000000000000" pitchFamily="50" charset="-128"/>
              </a:rPr>
              <a:t>授業にて</a:t>
            </a:r>
            <a:r>
              <a:rPr kumimoji="1" lang="en-US" altLang="ja-JP" sz="800" dirty="0">
                <a:solidFill>
                  <a:prstClr val="black"/>
                </a:solidFill>
                <a:latin typeface="游ゴシック" panose="020B0400000000000000" pitchFamily="50" charset="-128"/>
              </a:rPr>
              <a:t>COIL</a:t>
            </a:r>
            <a:r>
              <a:rPr kumimoji="1" lang="ja-JP" altLang="en-US" sz="800" dirty="0">
                <a:solidFill>
                  <a:prstClr val="black"/>
                </a:solidFill>
                <a:latin typeface="游ゴシック" panose="020B0400000000000000" pitchFamily="50" charset="-128"/>
              </a:rPr>
              <a:t>プログラムを導入し、効果的な実施ができた</a:t>
            </a:r>
            <a:r>
              <a:rPr kumimoji="1" lang="ja-JP" altLang="en-US" sz="800" dirty="0" smtClean="0">
                <a:solidFill>
                  <a:prstClr val="black"/>
                </a:solidFill>
                <a:latin typeface="游ゴシック" panose="020B0400000000000000" pitchFamily="50" charset="-128"/>
              </a:rPr>
              <a:t>。</a:t>
            </a:r>
            <a:r>
              <a:rPr kumimoji="1" lang="en-US" altLang="ja-JP" sz="800" dirty="0">
                <a:solidFill>
                  <a:prstClr val="black"/>
                </a:solidFill>
                <a:latin typeface="游ゴシック" panose="020B0400000000000000" pitchFamily="50" charset="-128"/>
              </a:rPr>
              <a:t>COIL</a:t>
            </a:r>
            <a:r>
              <a:rPr kumimoji="1" lang="ja-JP" altLang="en-US" sz="800" dirty="0">
                <a:solidFill>
                  <a:prstClr val="black"/>
                </a:solidFill>
                <a:latin typeface="游ゴシック" panose="020B0400000000000000" pitchFamily="50" charset="-128"/>
              </a:rPr>
              <a:t>授業においては、</a:t>
            </a:r>
            <a:r>
              <a:rPr kumimoji="1" lang="en-US" altLang="ja-JP" sz="800" dirty="0">
                <a:solidFill>
                  <a:prstClr val="black"/>
                </a:solidFill>
                <a:latin typeface="游ゴシック" panose="020B0400000000000000" pitchFamily="50" charset="-128"/>
              </a:rPr>
              <a:t>GC</a:t>
            </a:r>
            <a:r>
              <a:rPr kumimoji="1" lang="ja-JP" altLang="en-US" sz="800" dirty="0">
                <a:solidFill>
                  <a:prstClr val="black"/>
                </a:solidFill>
                <a:latin typeface="游ゴシック" panose="020B0400000000000000" pitchFamily="50" charset="-128"/>
              </a:rPr>
              <a:t>副専攻科目の総合演習</a:t>
            </a:r>
            <a:r>
              <a:rPr kumimoji="1" lang="en-US" altLang="ja-JP" sz="800" dirty="0">
                <a:solidFill>
                  <a:prstClr val="black"/>
                </a:solidFill>
                <a:latin typeface="游ゴシック" panose="020B0400000000000000" pitchFamily="50" charset="-128"/>
              </a:rPr>
              <a:t>1</a:t>
            </a:r>
            <a:r>
              <a:rPr kumimoji="1" lang="ja-JP" altLang="en-US" sz="800" dirty="0">
                <a:solidFill>
                  <a:prstClr val="black"/>
                </a:solidFill>
                <a:latin typeface="游ゴシック" panose="020B0400000000000000" pitchFamily="50" charset="-128"/>
              </a:rPr>
              <a:t>と</a:t>
            </a:r>
            <a:r>
              <a:rPr kumimoji="1" lang="en-US" altLang="ja-JP" sz="800" dirty="0">
                <a:solidFill>
                  <a:prstClr val="black"/>
                </a:solidFill>
                <a:latin typeface="游ゴシック" panose="020B0400000000000000" pitchFamily="50" charset="-128"/>
              </a:rPr>
              <a:t>SUNY</a:t>
            </a:r>
            <a:r>
              <a:rPr kumimoji="1" lang="ja-JP" altLang="en-US" sz="800" dirty="0">
                <a:solidFill>
                  <a:prstClr val="black"/>
                </a:solidFill>
                <a:latin typeface="游ゴシック" panose="020B0400000000000000" pitchFamily="50" charset="-128"/>
              </a:rPr>
              <a:t>バッファロー大学の科目</a:t>
            </a:r>
            <a:r>
              <a:rPr kumimoji="1" lang="en-US" altLang="ja-JP" sz="800" dirty="0">
                <a:solidFill>
                  <a:prstClr val="black"/>
                </a:solidFill>
                <a:latin typeface="游ゴシック" panose="020B0400000000000000" pitchFamily="50" charset="-128"/>
              </a:rPr>
              <a:t>JPN401</a:t>
            </a:r>
            <a:r>
              <a:rPr kumimoji="1" lang="ja-JP" altLang="en-US" sz="800" dirty="0">
                <a:solidFill>
                  <a:prstClr val="black"/>
                </a:solidFill>
                <a:latin typeface="游ゴシック" panose="020B0400000000000000" pitchFamily="50" charset="-128"/>
              </a:rPr>
              <a:t>において</a:t>
            </a:r>
            <a:r>
              <a:rPr kumimoji="1" lang="ja-JP" altLang="en-US" sz="800" dirty="0" smtClean="0">
                <a:solidFill>
                  <a:prstClr val="black"/>
                </a:solidFill>
                <a:latin typeface="游ゴシック" panose="020B0400000000000000" pitchFamily="50" charset="-128"/>
              </a:rPr>
              <a:t>、</a:t>
            </a:r>
            <a:endParaRPr kumimoji="1" lang="en-US" altLang="ja-JP" sz="800" dirty="0" smtClean="0">
              <a:solidFill>
                <a:prstClr val="black"/>
              </a:solidFill>
              <a:latin typeface="游ゴシック" panose="020B0400000000000000" pitchFamily="50" charset="-128"/>
            </a:endParaRPr>
          </a:p>
          <a:p>
            <a:pPr lvl="0">
              <a:lnSpc>
                <a:spcPts val="800"/>
              </a:lnSpc>
              <a:spcBef>
                <a:spcPts val="200"/>
              </a:spcBef>
            </a:pPr>
            <a:r>
              <a:rPr kumimoji="1" lang="ja-JP" altLang="en-US" sz="800" dirty="0">
                <a:solidFill>
                  <a:prstClr val="black"/>
                </a:solidFill>
                <a:latin typeface="游ゴシック" panose="020B0400000000000000" pitchFamily="50" charset="-128"/>
              </a:rPr>
              <a:t>　</a:t>
            </a:r>
            <a:r>
              <a:rPr kumimoji="1" lang="ja-JP" altLang="en-US" sz="800" dirty="0" smtClean="0">
                <a:solidFill>
                  <a:prstClr val="black"/>
                </a:solidFill>
                <a:latin typeface="游ゴシック" panose="020B0400000000000000" pitchFamily="50" charset="-128"/>
              </a:rPr>
              <a:t>本学</a:t>
            </a:r>
            <a:r>
              <a:rPr kumimoji="1" lang="ja-JP" altLang="en-US" sz="800" dirty="0">
                <a:solidFill>
                  <a:prstClr val="black"/>
                </a:solidFill>
                <a:latin typeface="游ゴシック" panose="020B0400000000000000" pitchFamily="50" charset="-128"/>
              </a:rPr>
              <a:t>学生</a:t>
            </a:r>
            <a:r>
              <a:rPr kumimoji="1" lang="en-US" altLang="ja-JP" sz="800" dirty="0">
                <a:solidFill>
                  <a:prstClr val="black"/>
                </a:solidFill>
                <a:latin typeface="游ゴシック" panose="020B0400000000000000" pitchFamily="50" charset="-128"/>
              </a:rPr>
              <a:t>21</a:t>
            </a:r>
            <a:r>
              <a:rPr kumimoji="1" lang="ja-JP" altLang="en-US" sz="800" dirty="0">
                <a:solidFill>
                  <a:prstClr val="black"/>
                </a:solidFill>
                <a:latin typeface="游ゴシック" panose="020B0400000000000000" pitchFamily="50" charset="-128"/>
              </a:rPr>
              <a:t>名と</a:t>
            </a:r>
            <a:r>
              <a:rPr kumimoji="1" lang="en-US" altLang="ja-JP" sz="800" dirty="0">
                <a:solidFill>
                  <a:prstClr val="black"/>
                </a:solidFill>
                <a:latin typeface="游ゴシック" panose="020B0400000000000000" pitchFamily="50" charset="-128"/>
              </a:rPr>
              <a:t>SUNY</a:t>
            </a:r>
            <a:r>
              <a:rPr kumimoji="1" lang="ja-JP" altLang="en-US" sz="800" dirty="0">
                <a:solidFill>
                  <a:prstClr val="black"/>
                </a:solidFill>
                <a:latin typeface="游ゴシック" panose="020B0400000000000000" pitchFamily="50" charset="-128"/>
              </a:rPr>
              <a:t>学生</a:t>
            </a:r>
            <a:r>
              <a:rPr kumimoji="1" lang="en-US" altLang="ja-JP" sz="800" dirty="0">
                <a:solidFill>
                  <a:prstClr val="black"/>
                </a:solidFill>
                <a:latin typeface="游ゴシック" panose="020B0400000000000000" pitchFamily="50" charset="-128"/>
              </a:rPr>
              <a:t>7</a:t>
            </a:r>
            <a:r>
              <a:rPr kumimoji="1" lang="ja-JP" altLang="en-US" sz="800" dirty="0">
                <a:solidFill>
                  <a:prstClr val="black"/>
                </a:solidFill>
                <a:latin typeface="游ゴシック" panose="020B0400000000000000" pitchFamily="50" charset="-128"/>
              </a:rPr>
              <a:t>名の受講があった。</a:t>
            </a:r>
            <a:endParaRPr kumimoji="1" lang="en-US" altLang="ja-JP" sz="800" dirty="0" smtClean="0">
              <a:solidFill>
                <a:prstClr val="black"/>
              </a:solidFill>
              <a:latin typeface="游ゴシック" panose="020B0400000000000000" pitchFamily="50" charset="-128"/>
            </a:endParaRPr>
          </a:p>
        </p:txBody>
      </p:sp>
      <p:sp>
        <p:nvSpPr>
          <p:cNvPr id="19" name="テキスト ボックス 18">
            <a:extLst>
              <a:ext uri="{FF2B5EF4-FFF2-40B4-BE49-F238E27FC236}">
                <a16:creationId xmlns:a16="http://schemas.microsoft.com/office/drawing/2014/main" id="{56C07232-D748-4B5A-B3AA-0730793172D1}"/>
              </a:ext>
            </a:extLst>
          </p:cNvPr>
          <p:cNvSpPr txBox="1"/>
          <p:nvPr/>
        </p:nvSpPr>
        <p:spPr>
          <a:xfrm>
            <a:off x="104700" y="5170976"/>
            <a:ext cx="5769259" cy="733534"/>
          </a:xfrm>
          <a:prstGeom prst="rect">
            <a:avLst/>
          </a:prstGeom>
          <a:noFill/>
        </p:spPr>
        <p:txBody>
          <a:bodyPr wrap="square" rIns="36000" rtlCol="0">
            <a:spAutoFit/>
          </a:bodyPr>
          <a:lstStyle/>
          <a:p>
            <a:pPr>
              <a:lnSpc>
                <a:spcPts val="1000"/>
              </a:lnSpc>
            </a:pPr>
            <a:r>
              <a:rPr kumimoji="1" lang="ja-JP" altLang="en-US" sz="900" dirty="0">
                <a:latin typeface="ＭＳ ゴシック" panose="020B0609070205080204" pitchFamily="49" charset="-128"/>
                <a:ea typeface="ＭＳ ゴシック" panose="020B0609070205080204" pitchFamily="49" charset="-128"/>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研　究 ≫</a:t>
            </a:r>
            <a:endParaRPr kumimoji="1" lang="en-US" altLang="ja-JP" sz="900" dirty="0">
              <a:latin typeface="ＭＳ ゴシック" panose="020B0609070205080204" pitchFamily="49" charset="-128"/>
              <a:ea typeface="ＭＳ ゴシック" panose="020B0609070205080204" pitchFamily="49" charset="-128"/>
            </a:endParaRPr>
          </a:p>
          <a:p>
            <a:pPr>
              <a:lnSpc>
                <a:spcPts val="800"/>
              </a:lnSpc>
              <a:spcBef>
                <a:spcPts val="200"/>
              </a:spcBef>
            </a:pPr>
            <a:r>
              <a:rPr kumimoji="1" lang="ja-JP" altLang="en-US" sz="850" dirty="0" smtClean="0">
                <a:solidFill>
                  <a:prstClr val="black"/>
                </a:solidFill>
                <a:latin typeface="游ゴシック" panose="020B0400000000000000" pitchFamily="50" charset="-128"/>
              </a:rPr>
              <a:t>▹ </a:t>
            </a:r>
            <a:r>
              <a:rPr kumimoji="1" lang="ja-JP" altLang="en-US" sz="850" dirty="0" smtClean="0">
                <a:latin typeface="+mn-ea"/>
              </a:rPr>
              <a:t>研究</a:t>
            </a:r>
            <a:r>
              <a:rPr kumimoji="1" lang="ja-JP" altLang="en-US" sz="850" dirty="0">
                <a:latin typeface="+mn-ea"/>
              </a:rPr>
              <a:t>水準の向上</a:t>
            </a:r>
            <a:r>
              <a:rPr kumimoji="1" lang="ja-JP" altLang="en-US" sz="800" dirty="0">
                <a:latin typeface="+mn-ea"/>
              </a:rPr>
              <a:t>［</a:t>
            </a:r>
            <a:r>
              <a:rPr kumimoji="1" lang="en-US" altLang="ja-JP" sz="800" dirty="0">
                <a:latin typeface="+mn-ea"/>
              </a:rPr>
              <a:t>No.47</a:t>
            </a:r>
            <a:r>
              <a:rPr kumimoji="1" lang="ja-JP" altLang="en-US" sz="800" dirty="0" smtClean="0">
                <a:latin typeface="+mn-ea"/>
              </a:rPr>
              <a:t>］</a:t>
            </a:r>
            <a:endParaRPr kumimoji="1" lang="en-US" altLang="ja-JP" sz="800" dirty="0">
              <a:latin typeface="+mn-ea"/>
            </a:endParaRPr>
          </a:p>
          <a:p>
            <a:pPr>
              <a:lnSpc>
                <a:spcPts val="800"/>
              </a:lnSpc>
              <a:spcBef>
                <a:spcPts val="200"/>
              </a:spcBef>
            </a:pPr>
            <a:r>
              <a:rPr kumimoji="1" lang="ja-JP" altLang="en-US" sz="800" dirty="0">
                <a:latin typeface="+mn-ea"/>
              </a:rPr>
              <a:t>　</a:t>
            </a:r>
            <a:r>
              <a:rPr kumimoji="1" lang="ja-JP" altLang="en-US" sz="800" dirty="0" smtClean="0">
                <a:latin typeface="+mn-ea"/>
              </a:rPr>
              <a:t>戦略的</a:t>
            </a:r>
            <a:r>
              <a:rPr kumimoji="1" lang="ja-JP" altLang="en-US" sz="800" dirty="0">
                <a:latin typeface="+mn-ea"/>
              </a:rPr>
              <a:t>研究（重点・基盤、若手）において、国際研究に資する課題に対して計画どおり支援した</a:t>
            </a:r>
            <a:r>
              <a:rPr kumimoji="1" lang="ja-JP" altLang="en-US" sz="800" dirty="0" smtClean="0">
                <a:latin typeface="+mn-ea"/>
              </a:rPr>
              <a:t>。（</a:t>
            </a:r>
            <a:r>
              <a:rPr kumimoji="1" lang="ja-JP" altLang="en-US" sz="800" dirty="0">
                <a:latin typeface="+mn-ea"/>
              </a:rPr>
              <a:t>達成</a:t>
            </a:r>
            <a:r>
              <a:rPr kumimoji="1" lang="ja-JP" altLang="en-US" sz="800" dirty="0" smtClean="0">
                <a:latin typeface="+mn-ea"/>
              </a:rPr>
              <a:t>水準</a:t>
            </a:r>
            <a:r>
              <a:rPr kumimoji="1" lang="en-US" altLang="ja-JP" sz="800" dirty="0" smtClean="0">
                <a:latin typeface="+mn-ea"/>
              </a:rPr>
              <a:t>100</a:t>
            </a:r>
            <a:r>
              <a:rPr kumimoji="1" lang="ja-JP" altLang="en-US" sz="800" dirty="0">
                <a:latin typeface="+mn-ea"/>
              </a:rPr>
              <a:t>％</a:t>
            </a:r>
            <a:r>
              <a:rPr kumimoji="1" lang="ja-JP" altLang="en-US" sz="800" dirty="0" smtClean="0">
                <a:latin typeface="+mn-ea"/>
              </a:rPr>
              <a:t>）</a:t>
            </a:r>
            <a:endParaRPr kumimoji="1" lang="en-US" altLang="ja-JP" sz="800" dirty="0" smtClean="0">
              <a:latin typeface="+mn-ea"/>
            </a:endParaRPr>
          </a:p>
          <a:p>
            <a:pPr>
              <a:lnSpc>
                <a:spcPts val="800"/>
              </a:lnSpc>
              <a:spcBef>
                <a:spcPts val="200"/>
              </a:spcBef>
            </a:pPr>
            <a:r>
              <a:rPr kumimoji="1" lang="ja-JP" altLang="en-US" sz="800" dirty="0">
                <a:latin typeface="+mn-ea"/>
              </a:rPr>
              <a:t>　</a:t>
            </a:r>
            <a:r>
              <a:rPr kumimoji="1" lang="ja-JP" altLang="en-US" sz="800" dirty="0" smtClean="0">
                <a:latin typeface="+mn-ea"/>
              </a:rPr>
              <a:t>戦略的</a:t>
            </a:r>
            <a:r>
              <a:rPr kumimoji="1" lang="ja-JP" altLang="en-US" sz="800" dirty="0">
                <a:latin typeface="+mn-ea"/>
              </a:rPr>
              <a:t>研究（重点）において</a:t>
            </a:r>
            <a:r>
              <a:rPr kumimoji="1" lang="ja-JP" altLang="en-US" sz="800" dirty="0" smtClean="0">
                <a:latin typeface="+mn-ea"/>
              </a:rPr>
              <a:t>、</a:t>
            </a:r>
            <a:r>
              <a:rPr kumimoji="1" lang="en-US" altLang="ja-JP" sz="800" dirty="0" smtClean="0">
                <a:latin typeface="+mn-ea"/>
              </a:rPr>
              <a:t>4</a:t>
            </a:r>
            <a:r>
              <a:rPr kumimoji="1" lang="ja-JP" altLang="en-US" sz="800" dirty="0">
                <a:latin typeface="+mn-ea"/>
              </a:rPr>
              <a:t>件、</a:t>
            </a:r>
            <a:r>
              <a:rPr kumimoji="1" lang="en-US" altLang="ja-JP" sz="800" dirty="0">
                <a:latin typeface="+mn-ea"/>
              </a:rPr>
              <a:t>3,500</a:t>
            </a:r>
            <a:r>
              <a:rPr kumimoji="1" lang="ja-JP" altLang="en-US" sz="800" dirty="0">
                <a:latin typeface="+mn-ea"/>
              </a:rPr>
              <a:t>万円（継続：</a:t>
            </a:r>
            <a:r>
              <a:rPr kumimoji="1" lang="en-US" altLang="ja-JP" sz="800" dirty="0">
                <a:latin typeface="+mn-ea"/>
              </a:rPr>
              <a:t>1</a:t>
            </a:r>
            <a:r>
              <a:rPr kumimoji="1" lang="ja-JP" altLang="en-US" sz="800" dirty="0">
                <a:latin typeface="+mn-ea"/>
              </a:rPr>
              <a:t>件　</a:t>
            </a:r>
            <a:r>
              <a:rPr kumimoji="1" lang="en-US" altLang="ja-JP" sz="800" dirty="0">
                <a:latin typeface="+mn-ea"/>
              </a:rPr>
              <a:t>900</a:t>
            </a:r>
            <a:r>
              <a:rPr kumimoji="1" lang="ja-JP" altLang="en-US" sz="800" dirty="0">
                <a:latin typeface="+mn-ea"/>
              </a:rPr>
              <a:t>万円、新規：</a:t>
            </a:r>
            <a:r>
              <a:rPr kumimoji="1" lang="en-US" altLang="ja-JP" sz="800" dirty="0">
                <a:latin typeface="+mn-ea"/>
              </a:rPr>
              <a:t>3</a:t>
            </a:r>
            <a:r>
              <a:rPr kumimoji="1" lang="ja-JP" altLang="en-US" sz="800" dirty="0">
                <a:latin typeface="+mn-ea"/>
              </a:rPr>
              <a:t>件　</a:t>
            </a:r>
            <a:r>
              <a:rPr kumimoji="1" lang="en-US" altLang="ja-JP" sz="800" dirty="0">
                <a:latin typeface="+mn-ea"/>
              </a:rPr>
              <a:t>2,600</a:t>
            </a:r>
            <a:r>
              <a:rPr kumimoji="1" lang="ja-JP" altLang="en-US" sz="800" dirty="0">
                <a:latin typeface="+mn-ea"/>
              </a:rPr>
              <a:t>万円）の支援を行い</a:t>
            </a:r>
            <a:r>
              <a:rPr kumimoji="1" lang="ja-JP" altLang="en-US" sz="800" dirty="0" smtClean="0">
                <a:latin typeface="+mn-ea"/>
              </a:rPr>
              <a:t>、</a:t>
            </a:r>
            <a:endParaRPr kumimoji="1" lang="en-US" altLang="ja-JP" sz="800" dirty="0" smtClean="0">
              <a:latin typeface="+mn-ea"/>
            </a:endParaRPr>
          </a:p>
          <a:p>
            <a:pPr>
              <a:lnSpc>
                <a:spcPts val="800"/>
              </a:lnSpc>
              <a:spcBef>
                <a:spcPts val="200"/>
              </a:spcBef>
            </a:pPr>
            <a:r>
              <a:rPr kumimoji="1" lang="ja-JP" altLang="en-US" sz="800" dirty="0">
                <a:latin typeface="+mn-ea"/>
              </a:rPr>
              <a:t>　</a:t>
            </a:r>
            <a:r>
              <a:rPr kumimoji="1" lang="ja-JP" altLang="en-US" sz="800" dirty="0" smtClean="0">
                <a:latin typeface="+mn-ea"/>
              </a:rPr>
              <a:t>研究</a:t>
            </a:r>
            <a:r>
              <a:rPr kumimoji="1" lang="ja-JP" altLang="en-US" sz="800" dirty="0">
                <a:latin typeface="+mn-ea"/>
              </a:rPr>
              <a:t>の推進を図った</a:t>
            </a:r>
            <a:r>
              <a:rPr kumimoji="1" lang="ja-JP" altLang="en-US" sz="800" dirty="0" smtClean="0">
                <a:latin typeface="+mn-ea"/>
              </a:rPr>
              <a:t>。（達成水準</a:t>
            </a:r>
            <a:r>
              <a:rPr kumimoji="1" lang="en-US" altLang="ja-JP" sz="800" dirty="0" smtClean="0">
                <a:latin typeface="+mn-ea"/>
              </a:rPr>
              <a:t>200</a:t>
            </a:r>
            <a:r>
              <a:rPr kumimoji="1" lang="ja-JP" altLang="en-US" sz="800" dirty="0" smtClean="0">
                <a:latin typeface="+mn-ea"/>
              </a:rPr>
              <a:t>％）</a:t>
            </a:r>
            <a:endParaRPr kumimoji="1" lang="en-US" altLang="ja-JP" sz="800" dirty="0" smtClean="0">
              <a:latin typeface="+mn-ea"/>
            </a:endParaRPr>
          </a:p>
        </p:txBody>
      </p:sp>
      <p:sp>
        <p:nvSpPr>
          <p:cNvPr id="20" name="テキスト ボックス 3"/>
          <p:cNvSpPr txBox="1"/>
          <p:nvPr/>
        </p:nvSpPr>
        <p:spPr>
          <a:xfrm>
            <a:off x="8110139" y="49337"/>
            <a:ext cx="904875" cy="278062"/>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dirty="0" smtClean="0"/>
              <a:t>資料</a:t>
            </a:r>
            <a:r>
              <a:rPr kumimoji="1" lang="ja-JP" altLang="en-US" dirty="0"/>
              <a:t>１</a:t>
            </a:r>
            <a:r>
              <a:rPr kumimoji="1" lang="ja-JP" altLang="en-US" sz="1100" dirty="0" smtClean="0"/>
              <a:t>－６</a:t>
            </a:r>
            <a:endParaRPr kumimoji="1" lang="ja-JP" altLang="en-US" sz="1100" dirty="0"/>
          </a:p>
        </p:txBody>
      </p:sp>
    </p:spTree>
    <p:extLst>
      <p:ext uri="{BB962C8B-B14F-4D97-AF65-F5344CB8AC3E}">
        <p14:creationId xmlns:p14="http://schemas.microsoft.com/office/powerpoint/2010/main" val="126987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
            <a:ext cx="9144000" cy="2883807"/>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3" name="角丸四角形 2"/>
          <p:cNvSpPr/>
          <p:nvPr/>
        </p:nvSpPr>
        <p:spPr>
          <a:xfrm>
            <a:off x="78971" y="244305"/>
            <a:ext cx="8986058" cy="2592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4" name="正方形/長方形 3"/>
          <p:cNvSpPr/>
          <p:nvPr/>
        </p:nvSpPr>
        <p:spPr>
          <a:xfrm>
            <a:off x="0" y="2937350"/>
            <a:ext cx="9144000" cy="3928964"/>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t>法人運営に関する取組・成果</a:t>
            </a:r>
            <a:endParaRPr kumimoji="1" lang="ja-JP" altLang="en-US" sz="1200" b="1" dirty="0"/>
          </a:p>
        </p:txBody>
      </p:sp>
      <p:sp>
        <p:nvSpPr>
          <p:cNvPr id="5" name="角丸四角形 4"/>
          <p:cNvSpPr/>
          <p:nvPr/>
        </p:nvSpPr>
        <p:spPr>
          <a:xfrm>
            <a:off x="78969" y="3181656"/>
            <a:ext cx="5648498" cy="3649185"/>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6" name="角丸四角形 5"/>
          <p:cNvSpPr/>
          <p:nvPr/>
        </p:nvSpPr>
        <p:spPr>
          <a:xfrm>
            <a:off x="5812877" y="3181656"/>
            <a:ext cx="3258589" cy="3639184"/>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2" name="テキスト ボックス 11"/>
          <p:cNvSpPr txBox="1"/>
          <p:nvPr/>
        </p:nvSpPr>
        <p:spPr>
          <a:xfrm>
            <a:off x="5873088" y="3253617"/>
            <a:ext cx="3262432" cy="838691"/>
          </a:xfrm>
          <a:prstGeom prst="rect">
            <a:avLst/>
          </a:prstGeom>
          <a:noFill/>
        </p:spPr>
        <p:txBody>
          <a:bodyPr wrap="none" rtlCol="0">
            <a:spAutoFit/>
          </a:bodyPr>
          <a:lstStyle/>
          <a:p>
            <a:r>
              <a:rPr kumimoji="1" lang="ja-JP" altLang="en-US" sz="850" dirty="0">
                <a:latin typeface="+mn-ea"/>
              </a:rPr>
              <a:t>⊳　</a:t>
            </a:r>
            <a:r>
              <a:rPr kumimoji="1" lang="ja-JP" altLang="en-US" sz="850" dirty="0"/>
              <a:t>新大学の設置</a:t>
            </a:r>
            <a:r>
              <a:rPr kumimoji="1" lang="ja-JP" altLang="en-US" sz="800" dirty="0" smtClean="0">
                <a:latin typeface="+mn-ea"/>
              </a:rPr>
              <a:t>［</a:t>
            </a:r>
            <a:r>
              <a:rPr kumimoji="1" lang="en-US" altLang="ja-JP" sz="800" dirty="0">
                <a:latin typeface="+mn-ea"/>
              </a:rPr>
              <a:t>No.114</a:t>
            </a:r>
            <a:r>
              <a:rPr kumimoji="1" lang="ja-JP" altLang="en-US" sz="800" dirty="0">
                <a:latin typeface="+mn-ea"/>
              </a:rPr>
              <a:t>］</a:t>
            </a:r>
          </a:p>
          <a:p>
            <a:r>
              <a:rPr kumimoji="1" lang="ja-JP" altLang="en-US" sz="800" dirty="0" smtClean="0"/>
              <a:t>　・大学</a:t>
            </a:r>
            <a:r>
              <a:rPr kumimoji="1" lang="ja-JP" altLang="en-US" sz="800" dirty="0"/>
              <a:t>設置認可申請、補正申請を経て</a:t>
            </a:r>
            <a:r>
              <a:rPr kumimoji="1" lang="ja-JP" altLang="en-US" sz="800" dirty="0" smtClean="0"/>
              <a:t>、再補正</a:t>
            </a:r>
            <a:r>
              <a:rPr kumimoji="1" lang="ja-JP" altLang="en-US" sz="800" dirty="0"/>
              <a:t>申請を行い</a:t>
            </a:r>
            <a:r>
              <a:rPr kumimoji="1" lang="ja-JP" altLang="en-US" sz="800" dirty="0" smtClean="0"/>
              <a:t>、</a:t>
            </a:r>
            <a:endParaRPr kumimoji="1" lang="en-US" altLang="ja-JP" sz="800" dirty="0" smtClean="0"/>
          </a:p>
          <a:p>
            <a:r>
              <a:rPr kumimoji="1" lang="ja-JP" altLang="en-US" sz="800" dirty="0"/>
              <a:t>　</a:t>
            </a:r>
            <a:r>
              <a:rPr kumimoji="1" lang="ja-JP" altLang="en-US" sz="800" dirty="0" smtClean="0"/>
              <a:t>　</a:t>
            </a:r>
            <a:r>
              <a:rPr kumimoji="1" lang="en-US" altLang="ja-JP" sz="800" dirty="0" smtClean="0"/>
              <a:t>8/27</a:t>
            </a:r>
            <a:r>
              <a:rPr kumimoji="1" lang="ja-JP" altLang="en-US" sz="800" dirty="0"/>
              <a:t>付で文部科学大臣からの設置認可</a:t>
            </a:r>
            <a:r>
              <a:rPr kumimoji="1" lang="ja-JP" altLang="en-US" sz="800" dirty="0" smtClean="0"/>
              <a:t>を受けた。</a:t>
            </a:r>
            <a:endParaRPr kumimoji="1" lang="en-US" altLang="ja-JP" sz="800" dirty="0" smtClean="0"/>
          </a:p>
          <a:p>
            <a:r>
              <a:rPr kumimoji="1" lang="ja-JP" altLang="en-US" sz="800" dirty="0"/>
              <a:t>　</a:t>
            </a:r>
            <a:r>
              <a:rPr kumimoji="1" lang="ja-JP" altLang="en-US" sz="800" dirty="0" smtClean="0"/>
              <a:t>・理事長</a:t>
            </a:r>
            <a:r>
              <a:rPr kumimoji="1" lang="ja-JP" altLang="en-US" sz="800" dirty="0"/>
              <a:t>・学長予定者・知事・市長</a:t>
            </a:r>
            <a:r>
              <a:rPr kumimoji="1" lang="en-US" altLang="ja-JP" sz="800" dirty="0"/>
              <a:t>4</a:t>
            </a:r>
            <a:r>
              <a:rPr kumimoji="1" lang="ja-JP" altLang="en-US" sz="800" dirty="0"/>
              <a:t>者に</a:t>
            </a:r>
            <a:r>
              <a:rPr kumimoji="1" lang="ja-JP" altLang="en-US" sz="800" dirty="0" smtClean="0"/>
              <a:t>よる記者</a:t>
            </a:r>
            <a:r>
              <a:rPr kumimoji="1" lang="ja-JP" altLang="en-US" sz="800" dirty="0"/>
              <a:t>会見を</a:t>
            </a:r>
            <a:r>
              <a:rPr kumimoji="1" lang="ja-JP" altLang="en-US" sz="800" dirty="0" smtClean="0"/>
              <a:t>皮切り</a:t>
            </a:r>
            <a:endParaRPr kumimoji="1" lang="en-US" altLang="ja-JP" sz="800" dirty="0" smtClean="0"/>
          </a:p>
          <a:p>
            <a:r>
              <a:rPr kumimoji="1" lang="ja-JP" altLang="en-US" sz="800" dirty="0"/>
              <a:t>　</a:t>
            </a:r>
            <a:r>
              <a:rPr kumimoji="1" lang="ja-JP" altLang="en-US" sz="800" dirty="0" smtClean="0"/>
              <a:t>　に</a:t>
            </a:r>
            <a:r>
              <a:rPr kumimoji="1" lang="ja-JP" altLang="en-US" sz="800" dirty="0"/>
              <a:t>、大阪の発展をけん引する「知の拠点」と</a:t>
            </a:r>
            <a:r>
              <a:rPr kumimoji="1" lang="ja-JP" altLang="en-US" sz="800" dirty="0" smtClean="0"/>
              <a:t>して大阪公立大学</a:t>
            </a:r>
            <a:endParaRPr kumimoji="1" lang="en-US" altLang="ja-JP" sz="800" dirty="0" smtClean="0"/>
          </a:p>
          <a:p>
            <a:r>
              <a:rPr kumimoji="1" lang="ja-JP" altLang="en-US" sz="800" dirty="0"/>
              <a:t>　</a:t>
            </a:r>
            <a:r>
              <a:rPr kumimoji="1" lang="ja-JP" altLang="en-US" sz="800" dirty="0" smtClean="0"/>
              <a:t>　開学の</a:t>
            </a:r>
            <a:r>
              <a:rPr kumimoji="1" lang="ja-JP" altLang="en-US" sz="800" dirty="0"/>
              <a:t>広報活動を進めた。</a:t>
            </a:r>
            <a:endParaRPr kumimoji="1" lang="en-US" altLang="ja-JP" sz="800" dirty="0" smtClean="0"/>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5927" y="265316"/>
            <a:ext cx="2059101" cy="324000"/>
          </a:xfrm>
          <a:prstGeom prst="rect">
            <a:avLst/>
          </a:prstGeom>
        </p:spPr>
      </p:pic>
      <p:sp>
        <p:nvSpPr>
          <p:cNvPr id="18" name="テキスト ボックス 17"/>
          <p:cNvSpPr txBox="1"/>
          <p:nvPr/>
        </p:nvSpPr>
        <p:spPr bwMode="white">
          <a:xfrm>
            <a:off x="5727467" y="2938691"/>
            <a:ext cx="1723549" cy="276999"/>
          </a:xfrm>
          <a:prstGeom prst="rect">
            <a:avLst/>
          </a:prstGeom>
          <a:noFill/>
        </p:spPr>
        <p:txBody>
          <a:bodyPr wrap="none" rtlCol="0">
            <a:spAutoFit/>
          </a:bodyPr>
          <a:lstStyle/>
          <a:p>
            <a:r>
              <a:rPr kumimoji="1" lang="ja-JP" altLang="en-US" sz="1200" b="1" dirty="0" smtClean="0">
                <a:solidFill>
                  <a:schemeClr val="bg1"/>
                </a:solidFill>
              </a:rPr>
              <a:t>大学統合に向けた取組</a:t>
            </a:r>
            <a:endParaRPr kumimoji="1" lang="ja-JP" altLang="en-US" sz="1200" b="1" dirty="0">
              <a:solidFill>
                <a:schemeClr val="bg1"/>
              </a:solidFill>
            </a:endParaRPr>
          </a:p>
        </p:txBody>
      </p:sp>
      <p:sp>
        <p:nvSpPr>
          <p:cNvPr id="20" name="テキスト ボックス 19"/>
          <p:cNvSpPr txBox="1"/>
          <p:nvPr/>
        </p:nvSpPr>
        <p:spPr>
          <a:xfrm>
            <a:off x="106971" y="5218344"/>
            <a:ext cx="5458566" cy="715581"/>
          </a:xfrm>
          <a:prstGeom prst="rect">
            <a:avLst/>
          </a:prstGeom>
          <a:noFill/>
        </p:spPr>
        <p:txBody>
          <a:bodyPr wrap="square" rtlCol="0">
            <a:spAutoFit/>
          </a:bodyPr>
          <a:lstStyle/>
          <a:p>
            <a:r>
              <a:rPr kumimoji="1" lang="ja-JP" altLang="en-US" sz="850" dirty="0">
                <a:latin typeface="+mn-ea"/>
              </a:rPr>
              <a:t>⊳　</a:t>
            </a:r>
            <a:r>
              <a:rPr kumimoji="1" lang="en-US" altLang="ja-JP" sz="850" dirty="0">
                <a:latin typeface="+mn-ea"/>
              </a:rPr>
              <a:t>2</a:t>
            </a:r>
            <a:r>
              <a:rPr kumimoji="1" lang="ja-JP" altLang="en-US" sz="850" dirty="0" err="1">
                <a:latin typeface="+mn-ea"/>
              </a:rPr>
              <a:t>つの</a:t>
            </a:r>
            <a:r>
              <a:rPr kumimoji="1" lang="ja-JP" altLang="en-US" sz="850" dirty="0">
                <a:latin typeface="+mn-ea"/>
              </a:rPr>
              <a:t>新機能の体制整備</a:t>
            </a:r>
            <a:r>
              <a:rPr kumimoji="1" lang="ja-JP" altLang="en-US" sz="800" dirty="0" smtClean="0">
                <a:latin typeface="+mn-ea"/>
              </a:rPr>
              <a:t>［</a:t>
            </a:r>
            <a:r>
              <a:rPr kumimoji="1" lang="en-US" altLang="ja-JP" sz="800" dirty="0" smtClean="0">
                <a:latin typeface="+mn-ea"/>
              </a:rPr>
              <a:t>No.120</a:t>
            </a:r>
            <a:r>
              <a:rPr kumimoji="1" lang="ja-JP" altLang="en-US" sz="800" dirty="0" smtClean="0">
                <a:latin typeface="+mn-ea"/>
              </a:rPr>
              <a:t>］</a:t>
            </a:r>
            <a:endParaRPr kumimoji="1" lang="en-US" altLang="ja-JP" sz="800" dirty="0" smtClean="0">
              <a:latin typeface="+mn-ea"/>
            </a:endParaRPr>
          </a:p>
          <a:p>
            <a:r>
              <a:rPr kumimoji="1" lang="ja-JP" altLang="en-US" sz="800" dirty="0" smtClean="0"/>
              <a:t>　・「</a:t>
            </a:r>
            <a:r>
              <a:rPr kumimoji="1" lang="ja-JP" altLang="en-US" sz="800" dirty="0"/>
              <a:t>都市シンクタンク機能」や「技術インキュベーション機能」の具体化に向け、「イノベーション</a:t>
            </a:r>
            <a:r>
              <a:rPr kumimoji="1" lang="ja-JP" altLang="en-US" sz="800" dirty="0" smtClean="0"/>
              <a:t>・</a:t>
            </a:r>
            <a:endParaRPr kumimoji="1" lang="en-US" altLang="ja-JP" sz="800" dirty="0" smtClean="0"/>
          </a:p>
          <a:p>
            <a:r>
              <a:rPr kumimoji="1" lang="ja-JP" altLang="en-US" sz="800" dirty="0"/>
              <a:t>　</a:t>
            </a:r>
            <a:r>
              <a:rPr kumimoji="1" lang="ja-JP" altLang="en-US" sz="800" dirty="0" smtClean="0"/>
              <a:t>　アカデミー</a:t>
            </a:r>
            <a:r>
              <a:rPr kumimoji="1" lang="ja-JP" altLang="en-US" sz="800" dirty="0"/>
              <a:t>構想」を推進することとした。大阪公立大学「イノベーション・アカデミー構想」（案）を作成し</a:t>
            </a:r>
            <a:r>
              <a:rPr kumimoji="1" lang="ja-JP" altLang="en-US" sz="800" dirty="0" smtClean="0"/>
              <a:t>、</a:t>
            </a:r>
            <a:endParaRPr kumimoji="1" lang="en-US" altLang="ja-JP" sz="800" dirty="0" smtClean="0"/>
          </a:p>
          <a:p>
            <a:r>
              <a:rPr kumimoji="1" lang="ja-JP" altLang="en-US" sz="800" dirty="0"/>
              <a:t>　</a:t>
            </a:r>
            <a:r>
              <a:rPr kumimoji="1" lang="ja-JP" altLang="en-US" sz="800" dirty="0" smtClean="0"/>
              <a:t>　国</a:t>
            </a:r>
            <a:r>
              <a:rPr kumimoji="1" lang="ja-JP" altLang="en-US" sz="800" dirty="0"/>
              <a:t>、大阪府市と協議</a:t>
            </a:r>
            <a:r>
              <a:rPr kumimoji="1" lang="ja-JP" altLang="en-US" sz="800" dirty="0" smtClean="0"/>
              <a:t>を開始し、</a:t>
            </a:r>
            <a:r>
              <a:rPr kumimoji="1" lang="ja-JP" altLang="en-US" sz="800" dirty="0"/>
              <a:t>企業版ふるさと納税を財源とする予算が決定した。</a:t>
            </a:r>
            <a:endParaRPr kumimoji="1" lang="en-US" altLang="ja-JP" sz="800" dirty="0"/>
          </a:p>
          <a:p>
            <a:r>
              <a:rPr kumimoji="1" lang="ja-JP" altLang="en-US" sz="800" dirty="0"/>
              <a:t>　</a:t>
            </a:r>
            <a:r>
              <a:rPr kumimoji="1" lang="ja-JP" altLang="en-US" sz="800" dirty="0" smtClean="0"/>
              <a:t>・スタートアップ支援事業では、大阪府市のニーズに対し、計</a:t>
            </a:r>
            <a:r>
              <a:rPr kumimoji="1" lang="en-US" altLang="ja-JP" sz="800" dirty="0" smtClean="0"/>
              <a:t>4</a:t>
            </a:r>
            <a:r>
              <a:rPr kumimoji="1" lang="ja-JP" altLang="en-US" sz="800" dirty="0" smtClean="0"/>
              <a:t>件のマッチングを行い、調査研究を実施した。</a:t>
            </a:r>
            <a:endParaRPr kumimoji="1" lang="en-US" altLang="ja-JP" sz="800" dirty="0" smtClean="0"/>
          </a:p>
        </p:txBody>
      </p:sp>
      <p:sp>
        <p:nvSpPr>
          <p:cNvPr id="21" name="テキスト ボックス 20"/>
          <p:cNvSpPr txBox="1"/>
          <p:nvPr/>
        </p:nvSpPr>
        <p:spPr>
          <a:xfrm>
            <a:off x="106971" y="3895785"/>
            <a:ext cx="5574042" cy="715581"/>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  法人情報の提供</a:t>
            </a:r>
            <a:r>
              <a:rPr kumimoji="1" lang="ja-JP" altLang="en-US" sz="800" dirty="0" smtClean="0">
                <a:latin typeface="+mn-ea"/>
              </a:rPr>
              <a:t>［</a:t>
            </a:r>
            <a:r>
              <a:rPr kumimoji="1" lang="en-US" altLang="ja-JP" sz="800" dirty="0" smtClean="0">
                <a:latin typeface="+mn-ea"/>
              </a:rPr>
              <a:t>No.94</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800" dirty="0" smtClean="0"/>
              <a:t>　</a:t>
            </a:r>
            <a:r>
              <a:rPr kumimoji="1" lang="ja-JP" altLang="en-US" sz="800" dirty="0"/>
              <a:t>・入試特設サイトを</a:t>
            </a:r>
            <a:r>
              <a:rPr kumimoji="1" lang="en-US" altLang="ja-JP" sz="800" dirty="0"/>
              <a:t>5</a:t>
            </a:r>
            <a:r>
              <a:rPr kumimoji="1" lang="ja-JP" altLang="en-US" sz="800" dirty="0"/>
              <a:t>月に</a:t>
            </a:r>
            <a:r>
              <a:rPr kumimoji="1" lang="ja-JP" altLang="en-US" sz="800" dirty="0" smtClean="0"/>
              <a:t>開設し、多数の訪問者があった。また、</a:t>
            </a:r>
            <a:r>
              <a:rPr kumimoji="1" lang="en-US" altLang="ja-JP" sz="800" dirty="0"/>
              <a:t>SNS</a:t>
            </a:r>
            <a:r>
              <a:rPr kumimoji="1" lang="ja-JP" altLang="en-US" sz="800" dirty="0"/>
              <a:t>を積極的に活用</a:t>
            </a:r>
            <a:r>
              <a:rPr kumimoji="1" lang="ja-JP" altLang="en-US" sz="800" dirty="0" smtClean="0"/>
              <a:t>して情報</a:t>
            </a:r>
            <a:r>
              <a:rPr kumimoji="1" lang="ja-JP" altLang="en-US" sz="800" dirty="0"/>
              <a:t>発信を行い</a:t>
            </a:r>
            <a:r>
              <a:rPr kumimoji="1" lang="ja-JP" altLang="en-US" sz="800" dirty="0" smtClean="0"/>
              <a:t>、</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a:t>
            </a:r>
            <a:r>
              <a:rPr kumimoji="1" lang="en-US" altLang="ja-JP" sz="800" dirty="0" smtClean="0"/>
              <a:t>Twitter</a:t>
            </a:r>
            <a:r>
              <a:rPr kumimoji="1" lang="ja-JP" altLang="en-US" sz="800" dirty="0" smtClean="0"/>
              <a:t>においても多数のフォロワーを得た。</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入試特設サイト訪問者数（ユーザー数）：</a:t>
            </a:r>
            <a:r>
              <a:rPr kumimoji="1" lang="en-US" altLang="ja-JP" sz="800" dirty="0" smtClean="0"/>
              <a:t>877,342</a:t>
            </a:r>
            <a:r>
              <a:rPr kumimoji="1" lang="ja-JP" altLang="en-US" sz="800" dirty="0" smtClean="0"/>
              <a:t>人（年度末目標</a:t>
            </a:r>
            <a:r>
              <a:rPr kumimoji="1" lang="en-US" altLang="ja-JP" sz="800" dirty="0" smtClean="0"/>
              <a:t>300,000</a:t>
            </a:r>
            <a:r>
              <a:rPr kumimoji="1" lang="ja-JP" altLang="en-US" sz="800" dirty="0" smtClean="0"/>
              <a:t>人）</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a:t>
            </a:r>
            <a:r>
              <a:rPr kumimoji="1" lang="en-US" altLang="ja-JP" sz="800" dirty="0" smtClean="0"/>
              <a:t>Twitter</a:t>
            </a:r>
            <a:r>
              <a:rPr kumimoji="1" lang="ja-JP" altLang="en-US" sz="800" dirty="0" smtClean="0"/>
              <a:t>フォロワー数　　　　　　　　　：　</a:t>
            </a:r>
            <a:r>
              <a:rPr kumimoji="1" lang="en-US" altLang="ja-JP" sz="800" dirty="0" smtClean="0"/>
              <a:t>8,172</a:t>
            </a:r>
            <a:r>
              <a:rPr kumimoji="1" lang="ja-JP" altLang="en-US" sz="800" dirty="0" smtClean="0"/>
              <a:t>人（　　</a:t>
            </a:r>
            <a:r>
              <a:rPr kumimoji="1" lang="en-US" altLang="ja-JP" sz="800" dirty="0" smtClean="0"/>
              <a:t>〃</a:t>
            </a:r>
            <a:r>
              <a:rPr kumimoji="1" lang="ja-JP" altLang="en-US" sz="800" dirty="0" smtClean="0"/>
              <a:t>　　</a:t>
            </a:r>
            <a:r>
              <a:rPr kumimoji="1" lang="ja-JP" altLang="en-US" sz="800" dirty="0"/>
              <a:t>　</a:t>
            </a:r>
            <a:r>
              <a:rPr kumimoji="1" lang="en-US" altLang="ja-JP" sz="800" dirty="0" smtClean="0"/>
              <a:t>5,000</a:t>
            </a:r>
            <a:r>
              <a:rPr kumimoji="1" lang="ja-JP" altLang="en-US" sz="800" dirty="0" smtClean="0"/>
              <a:t>人）</a:t>
            </a:r>
            <a:endParaRPr kumimoji="1" lang="ja-JP" altLang="en-US" sz="800" dirty="0"/>
          </a:p>
        </p:txBody>
      </p:sp>
      <p:sp>
        <p:nvSpPr>
          <p:cNvPr id="24" name="テキスト ボックス 23"/>
          <p:cNvSpPr txBox="1"/>
          <p:nvPr/>
        </p:nvSpPr>
        <p:spPr>
          <a:xfrm>
            <a:off x="106971" y="3244082"/>
            <a:ext cx="5659452" cy="592470"/>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  自己</a:t>
            </a:r>
            <a:r>
              <a:rPr kumimoji="1" lang="ja-JP" altLang="en-US" sz="850" dirty="0">
                <a:latin typeface="+mn-ea"/>
              </a:rPr>
              <a:t>収入の</a:t>
            </a:r>
            <a:r>
              <a:rPr kumimoji="1" lang="ja-JP" altLang="en-US" sz="850" dirty="0" smtClean="0">
                <a:latin typeface="+mn-ea"/>
              </a:rPr>
              <a:t>確保</a:t>
            </a:r>
            <a:r>
              <a:rPr kumimoji="1" lang="ja-JP" altLang="en-US" sz="800" dirty="0" smtClean="0">
                <a:latin typeface="+mn-ea"/>
              </a:rPr>
              <a:t>［</a:t>
            </a:r>
            <a:r>
              <a:rPr kumimoji="1" lang="en-US" altLang="ja-JP" sz="800" dirty="0" smtClean="0">
                <a:latin typeface="+mn-ea"/>
              </a:rPr>
              <a:t>No.89</a:t>
            </a:r>
            <a:r>
              <a:rPr kumimoji="1" lang="ja-JP" altLang="en-US" sz="800" dirty="0" smtClean="0">
                <a:latin typeface="+mn-ea"/>
              </a:rPr>
              <a:t>］</a:t>
            </a:r>
            <a:endParaRPr kumimoji="1" lang="en-US" altLang="ja-JP" sz="800" dirty="0">
              <a:latin typeface="+mn-ea"/>
            </a:endParaRPr>
          </a:p>
          <a:p>
            <a:r>
              <a:rPr kumimoji="1" lang="ja-JP" altLang="en-US" sz="800" dirty="0" smtClean="0"/>
              <a:t>　・両大学において、インセンティブ</a:t>
            </a:r>
            <a:r>
              <a:rPr kumimoji="1" lang="ja-JP" altLang="en-US" sz="800" dirty="0"/>
              <a:t>制度を活用した大型の外部研究資金の</a:t>
            </a:r>
            <a:r>
              <a:rPr kumimoji="1" lang="ja-JP" altLang="en-US" sz="800" dirty="0" smtClean="0"/>
              <a:t>獲得に取り組んでいる。</a:t>
            </a:r>
            <a:endParaRPr kumimoji="1" lang="en-US" altLang="ja-JP" sz="800" dirty="0" smtClean="0"/>
          </a:p>
          <a:p>
            <a:r>
              <a:rPr kumimoji="1" lang="ja-JP" altLang="en-US" sz="800" dirty="0"/>
              <a:t>　</a:t>
            </a:r>
            <a:r>
              <a:rPr kumimoji="1" lang="ja-JP" altLang="en-US" sz="800" dirty="0" smtClean="0"/>
              <a:t>　　　外部</a:t>
            </a:r>
            <a:r>
              <a:rPr kumimoji="1" lang="ja-JP" altLang="en-US" sz="800" dirty="0"/>
              <a:t>資金獲得</a:t>
            </a:r>
            <a:r>
              <a:rPr kumimoji="1" lang="ja-JP" altLang="en-US" sz="800" dirty="0" smtClean="0"/>
              <a:t>金額　府</a:t>
            </a:r>
            <a:r>
              <a:rPr kumimoji="1" lang="ja-JP" altLang="en-US" sz="800" dirty="0"/>
              <a:t>大・高専</a:t>
            </a:r>
            <a:r>
              <a:rPr kumimoji="1" lang="ja-JP" altLang="en-US" sz="800" dirty="0" smtClean="0"/>
              <a:t>：</a:t>
            </a:r>
            <a:r>
              <a:rPr kumimoji="1" lang="en-US" altLang="ja-JP" sz="800" smtClean="0"/>
              <a:t>42.3</a:t>
            </a:r>
            <a:r>
              <a:rPr kumimoji="1" lang="ja-JP" altLang="en-US" sz="800" smtClean="0"/>
              <a:t>億</a:t>
            </a:r>
            <a:r>
              <a:rPr kumimoji="1" lang="ja-JP" altLang="en-US" sz="800" dirty="0" smtClean="0"/>
              <a:t>円（年度末目標</a:t>
            </a:r>
            <a:r>
              <a:rPr kumimoji="1" lang="en-US" altLang="ja-JP" sz="800" dirty="0" smtClean="0"/>
              <a:t>30</a:t>
            </a:r>
            <a:r>
              <a:rPr kumimoji="1" lang="ja-JP" altLang="en-US" sz="800" dirty="0" smtClean="0"/>
              <a:t>億円以上）</a:t>
            </a:r>
            <a:endParaRPr kumimoji="1" lang="en-US" altLang="ja-JP" sz="800" dirty="0" smtClean="0"/>
          </a:p>
          <a:p>
            <a:r>
              <a:rPr kumimoji="1" lang="ja-JP" altLang="en-US" sz="800" dirty="0"/>
              <a:t>　</a:t>
            </a:r>
            <a:r>
              <a:rPr kumimoji="1" lang="ja-JP" altLang="en-US" sz="800" dirty="0" smtClean="0"/>
              <a:t>　　</a:t>
            </a:r>
            <a:r>
              <a:rPr kumimoji="1" lang="ja-JP" altLang="en-US" sz="800" dirty="0"/>
              <a:t>　</a:t>
            </a:r>
            <a:r>
              <a:rPr kumimoji="1" lang="ja-JP" altLang="en-US" sz="800" dirty="0" smtClean="0"/>
              <a:t>　　　　　　  　　  市大　　　：</a:t>
            </a:r>
            <a:r>
              <a:rPr kumimoji="1" lang="en-US" altLang="ja-JP" sz="800" dirty="0" smtClean="0"/>
              <a:t>49.4</a:t>
            </a:r>
            <a:r>
              <a:rPr kumimoji="1" lang="ja-JP" altLang="en-US" sz="800" dirty="0" smtClean="0"/>
              <a:t>億円（</a:t>
            </a:r>
            <a:r>
              <a:rPr kumimoji="1" lang="ja-JP" altLang="en-US" sz="800" dirty="0"/>
              <a:t>　</a:t>
            </a:r>
            <a:r>
              <a:rPr kumimoji="1" lang="ja-JP" altLang="en-US" sz="800" dirty="0" smtClean="0"/>
              <a:t>　</a:t>
            </a:r>
            <a:r>
              <a:rPr kumimoji="1" lang="en-US" altLang="ja-JP" sz="800" dirty="0" smtClean="0"/>
              <a:t>〃</a:t>
            </a:r>
            <a:r>
              <a:rPr kumimoji="1" lang="ja-JP" altLang="en-US" sz="800" dirty="0" smtClean="0"/>
              <a:t>　　</a:t>
            </a:r>
            <a:r>
              <a:rPr kumimoji="1" lang="en-US" altLang="ja-JP" sz="800" dirty="0" smtClean="0"/>
              <a:t>41</a:t>
            </a:r>
            <a:r>
              <a:rPr kumimoji="1" lang="ja-JP" altLang="en-US" sz="800" dirty="0" smtClean="0"/>
              <a:t>億円以上）</a:t>
            </a:r>
            <a:endParaRPr kumimoji="1" lang="ja-JP" altLang="en-US" sz="800" dirty="0"/>
          </a:p>
        </p:txBody>
      </p:sp>
      <p:sp>
        <p:nvSpPr>
          <p:cNvPr id="30" name="テキスト ボックス 29"/>
          <p:cNvSpPr txBox="1"/>
          <p:nvPr/>
        </p:nvSpPr>
        <p:spPr>
          <a:xfrm>
            <a:off x="5873088" y="4183284"/>
            <a:ext cx="3313728" cy="592470"/>
          </a:xfrm>
          <a:prstGeom prst="rect">
            <a:avLst/>
          </a:prstGeom>
          <a:noFill/>
        </p:spPr>
        <p:txBody>
          <a:bodyPr wrap="none" rtlCol="0">
            <a:spAutoFit/>
          </a:bodyPr>
          <a:lstStyle/>
          <a:p>
            <a:r>
              <a:rPr kumimoji="1" lang="ja-JP" altLang="en-US" sz="850" dirty="0">
                <a:latin typeface="+mn-ea"/>
              </a:rPr>
              <a:t>⊳　</a:t>
            </a:r>
            <a:r>
              <a:rPr kumimoji="1" lang="ja-JP" altLang="en-US" sz="850" dirty="0"/>
              <a:t>キャンパスの再編</a:t>
            </a:r>
            <a:r>
              <a:rPr kumimoji="1" lang="ja-JP" altLang="en-US" sz="800" dirty="0" smtClean="0">
                <a:latin typeface="+mn-ea"/>
              </a:rPr>
              <a:t>［</a:t>
            </a:r>
            <a:r>
              <a:rPr kumimoji="1" lang="en-US" altLang="ja-JP" sz="800" dirty="0" smtClean="0">
                <a:latin typeface="+mn-ea"/>
              </a:rPr>
              <a:t>No.118</a:t>
            </a:r>
            <a:r>
              <a:rPr kumimoji="1" lang="ja-JP" altLang="en-US" sz="800" dirty="0" smtClean="0">
                <a:latin typeface="+mn-ea"/>
              </a:rPr>
              <a:t>］</a:t>
            </a:r>
            <a:endParaRPr kumimoji="1" lang="ja-JP" altLang="en-US" sz="800" dirty="0">
              <a:latin typeface="+mn-ea"/>
            </a:endParaRPr>
          </a:p>
          <a:p>
            <a:r>
              <a:rPr kumimoji="1" lang="ja-JP" altLang="en-US" sz="800" dirty="0" smtClean="0"/>
              <a:t>　</a:t>
            </a:r>
            <a:r>
              <a:rPr kumimoji="1" lang="ja-JP" altLang="en-US" sz="800" dirty="0"/>
              <a:t>・新大学整備基本設計に基づき、</a:t>
            </a:r>
            <a:r>
              <a:rPr kumimoji="1" lang="ja-JP" altLang="en-US" sz="800" dirty="0" smtClean="0"/>
              <a:t>森之宮、中百舌鳥、杉本、</a:t>
            </a:r>
            <a:endParaRPr kumimoji="1" lang="en-US" altLang="ja-JP" sz="800" dirty="0" smtClean="0"/>
          </a:p>
          <a:p>
            <a:r>
              <a:rPr kumimoji="1" lang="ja-JP" altLang="en-US" sz="800" dirty="0"/>
              <a:t>　</a:t>
            </a:r>
            <a:r>
              <a:rPr kumimoji="1" lang="ja-JP" altLang="en-US" sz="800" dirty="0" smtClean="0"/>
              <a:t>　阿倍野の各キャンパスにおいて、実施</a:t>
            </a:r>
            <a:r>
              <a:rPr kumimoji="1" lang="ja-JP" altLang="en-US" sz="800" dirty="0"/>
              <a:t>設計及び工事事業者と</a:t>
            </a:r>
            <a:r>
              <a:rPr kumimoji="1" lang="ja-JP" altLang="en-US" sz="800" dirty="0" smtClean="0"/>
              <a:t>の</a:t>
            </a:r>
            <a:endParaRPr kumimoji="1" lang="en-US" altLang="ja-JP" sz="800" dirty="0" smtClean="0"/>
          </a:p>
          <a:p>
            <a:r>
              <a:rPr kumimoji="1" lang="ja-JP" altLang="en-US" sz="800" dirty="0"/>
              <a:t>　</a:t>
            </a:r>
            <a:r>
              <a:rPr kumimoji="1" lang="ja-JP" altLang="en-US" sz="800" dirty="0" smtClean="0"/>
              <a:t>　契約</a:t>
            </a:r>
            <a:r>
              <a:rPr kumimoji="1" lang="ja-JP" altLang="en-US" sz="800" dirty="0"/>
              <a:t>を締結した</a:t>
            </a:r>
            <a:r>
              <a:rPr kumimoji="1" lang="ja-JP" altLang="en-US" sz="800" dirty="0" smtClean="0"/>
              <a:t>。</a:t>
            </a:r>
            <a:r>
              <a:rPr kumimoji="1" lang="en-US" altLang="ja-JP" sz="800" dirty="0" smtClean="0"/>
              <a:t>9</a:t>
            </a:r>
            <a:r>
              <a:rPr kumimoji="1" lang="ja-JP" altLang="en-US" sz="800" dirty="0"/>
              <a:t>月に森之宮北地区の都市計画を決定した。</a:t>
            </a:r>
            <a:endParaRPr kumimoji="1" lang="en-US" altLang="ja-JP" sz="800" dirty="0"/>
          </a:p>
        </p:txBody>
      </p:sp>
      <p:sp>
        <p:nvSpPr>
          <p:cNvPr id="28" name="テキスト ボックス 27"/>
          <p:cNvSpPr txBox="1"/>
          <p:nvPr/>
        </p:nvSpPr>
        <p:spPr>
          <a:xfrm>
            <a:off x="5873088" y="4889110"/>
            <a:ext cx="3262432" cy="715581"/>
          </a:xfrm>
          <a:prstGeom prst="rect">
            <a:avLst/>
          </a:prstGeom>
          <a:noFill/>
        </p:spPr>
        <p:txBody>
          <a:bodyPr wrap="none" rtlCol="0">
            <a:spAutoFit/>
          </a:bodyPr>
          <a:lstStyle/>
          <a:p>
            <a:r>
              <a:rPr kumimoji="1" lang="ja-JP" altLang="en-US" sz="850" dirty="0" smtClean="0">
                <a:latin typeface="+mn-ea"/>
              </a:rPr>
              <a:t>⊳　</a:t>
            </a:r>
            <a:r>
              <a:rPr kumimoji="1" lang="ja-JP" altLang="en-US" sz="850" dirty="0"/>
              <a:t>研究者</a:t>
            </a:r>
            <a:r>
              <a:rPr kumimoji="1" lang="ja-JP" altLang="en-US" sz="850" dirty="0" smtClean="0"/>
              <a:t>の育成</a:t>
            </a:r>
            <a:r>
              <a:rPr kumimoji="1" lang="ja-JP" altLang="en-US" sz="800" dirty="0" smtClean="0">
                <a:latin typeface="+mn-ea"/>
              </a:rPr>
              <a:t>［</a:t>
            </a:r>
            <a:r>
              <a:rPr kumimoji="1" lang="en-US" altLang="ja-JP" sz="800" dirty="0" smtClean="0">
                <a:latin typeface="+mn-ea"/>
              </a:rPr>
              <a:t>No.122</a:t>
            </a:r>
            <a:r>
              <a:rPr kumimoji="1" lang="ja-JP" altLang="en-US" sz="800" dirty="0" smtClean="0">
                <a:latin typeface="+mn-ea"/>
              </a:rPr>
              <a:t>］</a:t>
            </a:r>
            <a:endParaRPr kumimoji="1" lang="ja-JP" altLang="en-US" sz="800" dirty="0">
              <a:latin typeface="+mn-ea"/>
            </a:endParaRPr>
          </a:p>
          <a:p>
            <a:r>
              <a:rPr kumimoji="1" lang="ja-JP" altLang="en-US" sz="800" dirty="0" smtClean="0"/>
              <a:t>　</a:t>
            </a:r>
            <a:r>
              <a:rPr kumimoji="1" lang="ja-JP" altLang="en-US" sz="800" dirty="0"/>
              <a:t>・「科学技術イノベーション創出に向けた大学</a:t>
            </a:r>
            <a:r>
              <a:rPr kumimoji="1" lang="ja-JP" altLang="en-US" sz="800" dirty="0" smtClean="0"/>
              <a:t>フェローシップ</a:t>
            </a:r>
            <a:endParaRPr kumimoji="1" lang="en-US" altLang="ja-JP" sz="800" dirty="0" smtClean="0"/>
          </a:p>
          <a:p>
            <a:r>
              <a:rPr kumimoji="1" lang="ja-JP" altLang="en-US" sz="800" dirty="0"/>
              <a:t>　</a:t>
            </a:r>
            <a:r>
              <a:rPr kumimoji="1" lang="ja-JP" altLang="en-US" sz="800" dirty="0" smtClean="0"/>
              <a:t>創設</a:t>
            </a:r>
            <a:r>
              <a:rPr kumimoji="1" lang="ja-JP" altLang="en-US" sz="800" dirty="0"/>
              <a:t>事業」「次世代研究者</a:t>
            </a:r>
            <a:r>
              <a:rPr kumimoji="1" lang="ja-JP" altLang="en-US" sz="800" dirty="0" smtClean="0"/>
              <a:t>挑戦的研究</a:t>
            </a:r>
            <a:r>
              <a:rPr kumimoji="1" lang="ja-JP" altLang="en-US" sz="800" dirty="0"/>
              <a:t>プログラム」を</a:t>
            </a:r>
            <a:r>
              <a:rPr kumimoji="1" lang="ja-JP" altLang="en-US" sz="800" dirty="0" smtClean="0"/>
              <a:t>実施、運営</a:t>
            </a:r>
            <a:endParaRPr kumimoji="1" lang="en-US" altLang="ja-JP" sz="800" dirty="0" smtClean="0"/>
          </a:p>
          <a:p>
            <a:r>
              <a:rPr kumimoji="1" lang="ja-JP" altLang="en-US" sz="800" dirty="0"/>
              <a:t>　</a:t>
            </a:r>
            <a:r>
              <a:rPr kumimoji="1" lang="ja-JP" altLang="en-US" sz="800" dirty="0" smtClean="0"/>
              <a:t>により、博士後期課程学生への支援を実施した。また</a:t>
            </a:r>
            <a:r>
              <a:rPr kumimoji="1" lang="ja-JP" altLang="en-US" sz="800" dirty="0"/>
              <a:t>、</a:t>
            </a:r>
            <a:r>
              <a:rPr kumimoji="1" lang="ja-JP" altLang="en-US" sz="800" dirty="0" smtClean="0"/>
              <a:t>両事業</a:t>
            </a:r>
            <a:endParaRPr kumimoji="1" lang="en-US" altLang="ja-JP" sz="800" dirty="0" smtClean="0"/>
          </a:p>
          <a:p>
            <a:r>
              <a:rPr kumimoji="1" lang="ja-JP" altLang="en-US" sz="800" dirty="0"/>
              <a:t>　</a:t>
            </a:r>
            <a:r>
              <a:rPr kumimoji="1" lang="ja-JP" altLang="en-US" sz="800" dirty="0" smtClean="0"/>
              <a:t>合同</a:t>
            </a:r>
            <a:r>
              <a:rPr kumimoji="1" lang="ja-JP" altLang="en-US" sz="800" dirty="0"/>
              <a:t>で選抜試験を実施した。</a:t>
            </a:r>
            <a:endParaRPr kumimoji="1" lang="en-US" altLang="ja-JP" sz="800" dirty="0"/>
          </a:p>
        </p:txBody>
      </p:sp>
      <p:sp>
        <p:nvSpPr>
          <p:cNvPr id="31" name="テキスト ボックス 30"/>
          <p:cNvSpPr txBox="1"/>
          <p:nvPr/>
        </p:nvSpPr>
        <p:spPr>
          <a:xfrm>
            <a:off x="5873088" y="5718047"/>
            <a:ext cx="3322927" cy="961802"/>
          </a:xfrm>
          <a:prstGeom prst="rect">
            <a:avLst/>
          </a:prstGeom>
          <a:noFill/>
        </p:spPr>
        <p:txBody>
          <a:bodyPr wrap="square" rtlCol="0">
            <a:spAutoFit/>
          </a:bodyPr>
          <a:lstStyle/>
          <a:p>
            <a:r>
              <a:rPr kumimoji="1" lang="ja-JP" altLang="en-US" sz="850" dirty="0">
                <a:latin typeface="+mn-ea"/>
              </a:rPr>
              <a:t>⊳　</a:t>
            </a:r>
            <a:r>
              <a:rPr kumimoji="1" lang="ja-JP" altLang="en-US" sz="850" dirty="0"/>
              <a:t>多様な入学者選抜</a:t>
            </a:r>
            <a:r>
              <a:rPr kumimoji="1" lang="ja-JP" altLang="en-US" sz="800" dirty="0" smtClean="0">
                <a:latin typeface="+mn-ea"/>
              </a:rPr>
              <a:t>［</a:t>
            </a:r>
            <a:r>
              <a:rPr kumimoji="1" lang="en-US" altLang="ja-JP" sz="800" dirty="0" smtClean="0">
                <a:latin typeface="+mn-ea"/>
              </a:rPr>
              <a:t>No.129</a:t>
            </a:r>
            <a:r>
              <a:rPr kumimoji="1" lang="ja-JP" altLang="en-US" sz="800" dirty="0" smtClean="0">
                <a:latin typeface="+mn-ea"/>
              </a:rPr>
              <a:t>］</a:t>
            </a:r>
            <a:endParaRPr kumimoji="1" lang="ja-JP" altLang="en-US" sz="800" dirty="0">
              <a:latin typeface="+mn-ea"/>
            </a:endParaRPr>
          </a:p>
          <a:p>
            <a:r>
              <a:rPr kumimoji="1" lang="ja-JP" altLang="en-US" sz="800" dirty="0" smtClean="0"/>
              <a:t>　・入学者選抜の実施運営について、</a:t>
            </a:r>
            <a:r>
              <a:rPr kumimoji="1" lang="ja-JP" altLang="en-US" sz="800" dirty="0"/>
              <a:t>入試運営部会を中心に</a:t>
            </a:r>
            <a:r>
              <a:rPr kumimoji="1" lang="ja-JP" altLang="en-US" sz="800" dirty="0" smtClean="0"/>
              <a:t>、</a:t>
            </a:r>
            <a:endParaRPr kumimoji="1" lang="en-US" altLang="ja-JP" sz="800" dirty="0" smtClean="0"/>
          </a:p>
          <a:p>
            <a:r>
              <a:rPr kumimoji="1" lang="ja-JP" altLang="en-US" sz="800" dirty="0"/>
              <a:t>　</a:t>
            </a:r>
            <a:r>
              <a:rPr kumimoji="1" lang="ja-JP" altLang="en-US" sz="800" dirty="0" smtClean="0"/>
              <a:t>府</a:t>
            </a:r>
            <a:r>
              <a:rPr kumimoji="1" lang="ja-JP" altLang="en-US" sz="800" dirty="0"/>
              <a:t>大、市大の相違事項についての協議、調整を行い、実施</a:t>
            </a:r>
            <a:r>
              <a:rPr kumimoji="1" lang="ja-JP" altLang="en-US" sz="800" dirty="0" smtClean="0"/>
              <a:t>運営</a:t>
            </a:r>
            <a:endParaRPr kumimoji="1" lang="en-US" altLang="ja-JP" sz="800" dirty="0" smtClean="0"/>
          </a:p>
          <a:p>
            <a:r>
              <a:rPr kumimoji="1" lang="ja-JP" altLang="en-US" sz="800" dirty="0"/>
              <a:t>　</a:t>
            </a:r>
            <a:r>
              <a:rPr kumimoji="1" lang="ja-JP" altLang="en-US" sz="800" dirty="0" smtClean="0"/>
              <a:t>方法</a:t>
            </a:r>
            <a:r>
              <a:rPr kumimoji="1" lang="ja-JP" altLang="en-US" sz="800" dirty="0"/>
              <a:t>を構築した</a:t>
            </a:r>
            <a:r>
              <a:rPr kumimoji="1" lang="ja-JP" altLang="en-US" sz="800" dirty="0" smtClean="0"/>
              <a:t>。</a:t>
            </a:r>
            <a:endParaRPr kumimoji="1" lang="en-US" altLang="ja-JP" sz="800" dirty="0" smtClean="0"/>
          </a:p>
          <a:p>
            <a:r>
              <a:rPr kumimoji="1" lang="ja-JP" altLang="en-US" sz="800" dirty="0" smtClean="0"/>
              <a:t>　・入学者</a:t>
            </a:r>
            <a:r>
              <a:rPr kumimoji="1" lang="ja-JP" altLang="en-US" sz="800" dirty="0"/>
              <a:t>選抜の確実な実施に向け、実施要領やマニュアル等</a:t>
            </a:r>
            <a:r>
              <a:rPr kumimoji="1" lang="ja-JP" altLang="en-US" sz="800" dirty="0" smtClean="0"/>
              <a:t>を</a:t>
            </a:r>
            <a:endParaRPr kumimoji="1" lang="en-US" altLang="ja-JP" sz="800" dirty="0" smtClean="0"/>
          </a:p>
          <a:p>
            <a:r>
              <a:rPr kumimoji="1" lang="ja-JP" altLang="en-US" sz="800" dirty="0"/>
              <a:t>　</a:t>
            </a:r>
            <a:r>
              <a:rPr kumimoji="1" lang="ja-JP" altLang="en-US" sz="800" dirty="0" smtClean="0"/>
              <a:t>作成、</a:t>
            </a:r>
            <a:r>
              <a:rPr kumimoji="1" lang="ja-JP" altLang="en-US" sz="800" dirty="0"/>
              <a:t>運用</a:t>
            </a:r>
            <a:r>
              <a:rPr kumimoji="1" lang="ja-JP" altLang="en-US" sz="800" dirty="0" smtClean="0"/>
              <a:t>し、大阪</a:t>
            </a:r>
            <a:r>
              <a:rPr kumimoji="1" lang="ja-JP" altLang="en-US" sz="800" dirty="0"/>
              <a:t>公立大学の第</a:t>
            </a:r>
            <a:r>
              <a:rPr kumimoji="1" lang="en-US" altLang="ja-JP" sz="800" dirty="0"/>
              <a:t>1</a:t>
            </a:r>
            <a:r>
              <a:rPr kumimoji="1" lang="ja-JP" altLang="en-US" sz="800" dirty="0"/>
              <a:t>期生と</a:t>
            </a:r>
            <a:r>
              <a:rPr kumimoji="1" lang="ja-JP" altLang="en-US" sz="800" dirty="0" smtClean="0"/>
              <a:t>なる全入学者選抜に</a:t>
            </a:r>
            <a:endParaRPr kumimoji="1" lang="en-US" altLang="ja-JP" sz="800" dirty="0" smtClean="0"/>
          </a:p>
          <a:p>
            <a:r>
              <a:rPr kumimoji="1" lang="ja-JP" altLang="en-US" sz="800" dirty="0"/>
              <a:t>　</a:t>
            </a:r>
            <a:r>
              <a:rPr kumimoji="1" lang="ja-JP" altLang="en-US" sz="800" dirty="0" smtClean="0"/>
              <a:t>ついて、重大なトラブルなく実施することができた。</a:t>
            </a:r>
            <a:endParaRPr kumimoji="1" lang="en-US" altLang="ja-JP" sz="800" dirty="0" smtClean="0"/>
          </a:p>
        </p:txBody>
      </p:sp>
      <p:sp>
        <p:nvSpPr>
          <p:cNvPr id="22" name="テキスト ボックス 21"/>
          <p:cNvSpPr txBox="1"/>
          <p:nvPr/>
        </p:nvSpPr>
        <p:spPr>
          <a:xfrm>
            <a:off x="106971" y="1635049"/>
            <a:ext cx="7024374" cy="656590"/>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100"/>
              </a:lnSpc>
              <a:defRPr/>
            </a:pPr>
            <a:r>
              <a:rPr lang="ja-JP" altLang="en-US" sz="900" dirty="0">
                <a:latin typeface="ＭＳ ゴシック" panose="020B0609070205080204" pitchFamily="49" charset="-128"/>
                <a:ea typeface="ＭＳ ゴシック" panose="020B0609070205080204" pitchFamily="49" charset="-128"/>
              </a:rPr>
              <a:t>　≪ 研　究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latin typeface="+mn-ea"/>
              </a:rPr>
              <a:t>⊳　</a:t>
            </a:r>
            <a:r>
              <a:rPr lang="ja-JP" altLang="en-US" sz="850" dirty="0"/>
              <a:t>両大学との連携による研究推進・研究力向上</a:t>
            </a:r>
            <a:r>
              <a:rPr lang="ja-JP" altLang="en-US" sz="800" dirty="0" smtClean="0">
                <a:latin typeface="+mn-ea"/>
              </a:rPr>
              <a:t>［</a:t>
            </a:r>
            <a:r>
              <a:rPr lang="en-US" altLang="ja-JP" sz="800" dirty="0" smtClean="0">
                <a:latin typeface="+mn-ea"/>
              </a:rPr>
              <a:t>No.74</a:t>
            </a:r>
            <a:r>
              <a:rPr lang="ja-JP" altLang="en-US" sz="800" dirty="0" smtClean="0">
                <a:latin typeface="+mn-ea"/>
              </a:rPr>
              <a:t>］</a:t>
            </a:r>
            <a:endParaRPr lang="en-US" altLang="ja-JP" sz="800" dirty="0">
              <a:latin typeface="+mn-ea"/>
            </a:endParaRPr>
          </a:p>
          <a:p>
            <a:pPr>
              <a:lnSpc>
                <a:spcPts val="1100"/>
              </a:lnSpc>
              <a:defRPr/>
            </a:pPr>
            <a:r>
              <a:rPr lang="ja-JP" altLang="en-US" sz="800" dirty="0"/>
              <a:t>　</a:t>
            </a:r>
            <a:r>
              <a:rPr lang="ja-JP" altLang="en-US" sz="800" dirty="0" smtClean="0"/>
              <a:t>・府大</a:t>
            </a:r>
            <a:r>
              <a:rPr lang="ja-JP" altLang="en-US" sz="800" dirty="0" smtClean="0">
                <a:latin typeface="+mn-ea"/>
              </a:rPr>
              <a:t>ものづくり</a:t>
            </a:r>
            <a:r>
              <a:rPr lang="ja-JP" altLang="en-US" sz="800" dirty="0">
                <a:latin typeface="+mn-ea"/>
              </a:rPr>
              <a:t>イノベーション研究所</a:t>
            </a:r>
            <a:r>
              <a:rPr lang="ja-JP" altLang="en-US" sz="800" dirty="0" smtClean="0">
                <a:latin typeface="+mn-ea"/>
              </a:rPr>
              <a:t>と連携した事業が</a:t>
            </a:r>
            <a:r>
              <a:rPr lang="en-US" altLang="ja-JP" sz="800" dirty="0" smtClean="0">
                <a:latin typeface="+mn-ea"/>
              </a:rPr>
              <a:t>JST </a:t>
            </a:r>
            <a:r>
              <a:rPr lang="en-US" altLang="ja-JP" sz="800" dirty="0">
                <a:latin typeface="+mn-ea"/>
              </a:rPr>
              <a:t>SCORE</a:t>
            </a:r>
            <a:r>
              <a:rPr lang="ja-JP" altLang="en-US" sz="800" dirty="0">
                <a:latin typeface="+mn-ea"/>
              </a:rPr>
              <a:t>事業に採択され、配管点検ロボットの</a:t>
            </a:r>
            <a:r>
              <a:rPr lang="ja-JP" altLang="en-US" sz="800" dirty="0" smtClean="0">
                <a:latin typeface="+mn-ea"/>
              </a:rPr>
              <a:t>開発を行い、</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　中百舌鳥キャンパスにて実証実験を行った。</a:t>
            </a:r>
            <a:endParaRPr lang="en-US" altLang="ja-JP" sz="800" dirty="0">
              <a:latin typeface="+mn-ea"/>
            </a:endParaRPr>
          </a:p>
        </p:txBody>
      </p:sp>
      <p:sp>
        <p:nvSpPr>
          <p:cNvPr id="29" name="テキスト ボックス 28"/>
          <p:cNvSpPr txBox="1"/>
          <p:nvPr/>
        </p:nvSpPr>
        <p:spPr>
          <a:xfrm>
            <a:off x="106971" y="4695441"/>
            <a:ext cx="5574042" cy="469359"/>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  危機管理体制の整備</a:t>
            </a:r>
            <a:r>
              <a:rPr kumimoji="1" lang="ja-JP" altLang="en-US" sz="800" dirty="0" smtClean="0">
                <a:latin typeface="+mn-ea"/>
              </a:rPr>
              <a:t>［</a:t>
            </a:r>
            <a:r>
              <a:rPr kumimoji="1" lang="en-US" altLang="ja-JP" sz="800" dirty="0" smtClean="0">
                <a:latin typeface="+mn-ea"/>
              </a:rPr>
              <a:t>No.103</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800" dirty="0" smtClean="0"/>
              <a:t>　</a:t>
            </a:r>
            <a:r>
              <a:rPr kumimoji="1" lang="ja-JP" altLang="en-US" sz="800" dirty="0"/>
              <a:t>・法人の事業継続計画（</a:t>
            </a:r>
            <a:r>
              <a:rPr kumimoji="1" lang="en-US" altLang="ja-JP" sz="800" dirty="0"/>
              <a:t>BCP</a:t>
            </a:r>
            <a:r>
              <a:rPr kumimoji="1" lang="ja-JP" altLang="en-US" sz="800" dirty="0"/>
              <a:t>）策定にむけ、危機管理担当者連絡会を開催し、事業継続計画（</a:t>
            </a:r>
            <a:r>
              <a:rPr kumimoji="1" lang="en-US" altLang="ja-JP" sz="800" dirty="0"/>
              <a:t>BCP</a:t>
            </a:r>
            <a:r>
              <a:rPr kumimoji="1" lang="ja-JP" altLang="en-US" sz="800" dirty="0"/>
              <a:t>）策定に</a:t>
            </a:r>
            <a:r>
              <a:rPr kumimoji="1" lang="ja-JP" altLang="en-US" sz="800" dirty="0" smtClean="0"/>
              <a:t>向けた</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協議</a:t>
            </a:r>
            <a:r>
              <a:rPr kumimoji="1" lang="ja-JP" altLang="en-US" sz="800" dirty="0"/>
              <a:t>を開始した。オンラインにて「業務継続計画</a:t>
            </a:r>
            <a:r>
              <a:rPr kumimoji="1" lang="en-US" altLang="ja-JP" sz="800" dirty="0"/>
              <a:t>(BCP)</a:t>
            </a:r>
            <a:r>
              <a:rPr kumimoji="1" lang="ja-JP" altLang="en-US" sz="800" dirty="0"/>
              <a:t>研修」を開催し、</a:t>
            </a:r>
            <a:r>
              <a:rPr kumimoji="1" lang="ja-JP" altLang="en-US" sz="800" dirty="0" smtClean="0"/>
              <a:t>参加者</a:t>
            </a:r>
            <a:r>
              <a:rPr kumimoji="1" lang="en-US" altLang="ja-JP" sz="800" dirty="0" smtClean="0"/>
              <a:t>168</a:t>
            </a:r>
            <a:r>
              <a:rPr kumimoji="1" lang="ja-JP" altLang="en-US" sz="800" dirty="0"/>
              <a:t>名、満足度は</a:t>
            </a:r>
            <a:r>
              <a:rPr kumimoji="1" lang="en-US" altLang="ja-JP" sz="800" dirty="0"/>
              <a:t>93.8</a:t>
            </a:r>
            <a:r>
              <a:rPr kumimoji="1" lang="ja-JP" altLang="en-US" sz="800" dirty="0"/>
              <a:t>％であった。</a:t>
            </a:r>
            <a:endParaRPr kumimoji="1" lang="en-US" altLang="ja-JP" sz="800" dirty="0" smtClean="0"/>
          </a:p>
        </p:txBody>
      </p:sp>
      <p:sp>
        <p:nvSpPr>
          <p:cNvPr id="32" name="テキスト ボックス 31"/>
          <p:cNvSpPr txBox="1"/>
          <p:nvPr/>
        </p:nvSpPr>
        <p:spPr>
          <a:xfrm>
            <a:off x="197285" y="6047574"/>
            <a:ext cx="5483728" cy="632275"/>
          </a:xfrm>
          <a:prstGeom prst="rect">
            <a:avLst/>
          </a:prstGeom>
          <a:noFill/>
          <a:ln>
            <a:solidFill>
              <a:schemeClr val="tx1"/>
            </a:solidFill>
            <a:prstDash val="dash"/>
          </a:ln>
        </p:spPr>
        <p:txBody>
          <a:bodyPr wrap="square" lIns="54000" tIns="54000" rIns="39600" bIns="54000" rtlCol="0" anchor="ctr" anchorCtr="0">
            <a:spAutoFit/>
          </a:bodyPr>
          <a:lstStyle/>
          <a:p>
            <a:r>
              <a:rPr lang="ja-JP" altLang="en-US" sz="850" dirty="0">
                <a:latin typeface="+mn-ea"/>
              </a:rPr>
              <a:t> ＜</a:t>
            </a:r>
            <a:r>
              <a:rPr lang="en-US" altLang="ja-JP" sz="850" dirty="0" smtClean="0">
                <a:latin typeface="+mn-ea"/>
              </a:rPr>
              <a:t>Topics</a:t>
            </a:r>
            <a:r>
              <a:rPr lang="ja-JP" altLang="en-US" sz="850" dirty="0" smtClean="0">
                <a:latin typeface="+mn-ea"/>
              </a:rPr>
              <a:t>＞</a:t>
            </a:r>
            <a:endParaRPr lang="en-US" altLang="ja-JP" sz="850" dirty="0">
              <a:latin typeface="+mn-ea"/>
            </a:endParaRPr>
          </a:p>
          <a:p>
            <a:r>
              <a:rPr kumimoji="1" lang="ja-JP" altLang="en-US" sz="850" i="1" u="sng" dirty="0">
                <a:latin typeface="+mn-ea"/>
              </a:rPr>
              <a:t>⊳学生・教職員に対して、新型コロナウイルスの感染予防や</a:t>
            </a:r>
            <a:r>
              <a:rPr kumimoji="1" lang="ja-JP" altLang="en-US" sz="850" i="1" u="sng" dirty="0" smtClean="0">
                <a:latin typeface="+mn-ea"/>
              </a:rPr>
              <a:t>ワクチン</a:t>
            </a:r>
            <a:r>
              <a:rPr kumimoji="1" lang="ja-JP" altLang="en-US" sz="850" i="1" u="sng" dirty="0">
                <a:latin typeface="+mn-ea"/>
              </a:rPr>
              <a:t>接種に関する様々なメッセージを発信し、疑問や不安の解消に努めるとともに、新型コロナウイルス職域接種を実施し、学生</a:t>
            </a:r>
            <a:r>
              <a:rPr kumimoji="1" lang="en-US" altLang="ja-JP" sz="850" i="1" u="sng" dirty="0">
                <a:latin typeface="+mn-ea"/>
              </a:rPr>
              <a:t>9,070</a:t>
            </a:r>
            <a:r>
              <a:rPr kumimoji="1" lang="ja-JP" altLang="en-US" sz="850" i="1" u="sng" dirty="0">
                <a:latin typeface="+mn-ea"/>
              </a:rPr>
              <a:t>人、教職員等</a:t>
            </a:r>
            <a:r>
              <a:rPr kumimoji="1" lang="en-US" altLang="ja-JP" sz="850" i="1" u="sng" dirty="0">
                <a:latin typeface="+mn-ea"/>
              </a:rPr>
              <a:t>2,147</a:t>
            </a:r>
            <a:r>
              <a:rPr kumimoji="1" lang="ja-JP" altLang="en-US" sz="850" i="1" u="sng" dirty="0">
                <a:latin typeface="+mn-ea"/>
              </a:rPr>
              <a:t>人へのワクチン接種を行った。</a:t>
            </a:r>
            <a:endParaRPr lang="en-US" altLang="ja-JP" sz="850" i="1" u="sng" dirty="0">
              <a:latin typeface="+mn-ea"/>
            </a:endParaRPr>
          </a:p>
        </p:txBody>
      </p:sp>
      <p:sp>
        <p:nvSpPr>
          <p:cNvPr id="26" name="テキスト ボックス 25"/>
          <p:cNvSpPr txBox="1"/>
          <p:nvPr/>
        </p:nvSpPr>
        <p:spPr>
          <a:xfrm>
            <a:off x="106971" y="264658"/>
            <a:ext cx="7024374" cy="1359346"/>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ja-JP" altLang="en-US" sz="900" dirty="0">
                <a:latin typeface="ＭＳ ゴシック" panose="020B0609070205080204" pitchFamily="49" charset="-128"/>
                <a:ea typeface="ＭＳ ゴシック" panose="020B0609070205080204" pitchFamily="49" charset="-128"/>
              </a:rPr>
              <a:t>　≪ 教　育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smtClean="0">
                <a:latin typeface="+mn-ea"/>
              </a:rPr>
              <a:t>⊳</a:t>
            </a:r>
            <a:r>
              <a:rPr lang="ja-JP" altLang="en-US" sz="850" dirty="0">
                <a:latin typeface="+mn-ea"/>
              </a:rPr>
              <a:t>　</a:t>
            </a:r>
            <a:r>
              <a:rPr lang="en-US" altLang="ja-JP" sz="850" dirty="0" smtClean="0">
                <a:latin typeface="+mn-ea"/>
              </a:rPr>
              <a:t>3</a:t>
            </a:r>
            <a:r>
              <a:rPr lang="ja-JP" altLang="en-US" sz="850" dirty="0" smtClean="0">
                <a:latin typeface="+mn-ea"/>
              </a:rPr>
              <a:t>ポリシー</a:t>
            </a:r>
            <a:r>
              <a:rPr lang="ja-JP" altLang="en-US" sz="850" dirty="0">
                <a:latin typeface="+mn-ea"/>
              </a:rPr>
              <a:t>に基づく内部質保証体制の整備</a:t>
            </a:r>
            <a:r>
              <a:rPr lang="ja-JP" altLang="en-US" sz="800" dirty="0">
                <a:latin typeface="+mn-ea"/>
              </a:rPr>
              <a:t>［</a:t>
            </a:r>
            <a:r>
              <a:rPr lang="en-US" altLang="ja-JP" sz="800" dirty="0">
                <a:latin typeface="+mn-ea"/>
              </a:rPr>
              <a:t>No.68</a:t>
            </a:r>
            <a:r>
              <a:rPr lang="ja-JP" altLang="en-US" sz="800" dirty="0">
                <a:latin typeface="+mn-ea"/>
              </a:rPr>
              <a:t>］</a:t>
            </a:r>
            <a:endParaRPr lang="en-US" altLang="ja-JP" sz="800" dirty="0">
              <a:latin typeface="+mn-ea"/>
            </a:endParaRPr>
          </a:p>
          <a:p>
            <a:pPr>
              <a:lnSpc>
                <a:spcPts val="1100"/>
              </a:lnSpc>
              <a:defRPr/>
            </a:pPr>
            <a:r>
              <a:rPr lang="ja-JP" altLang="en-US" sz="800" dirty="0">
                <a:latin typeface="+mn-ea"/>
              </a:rPr>
              <a:t>　</a:t>
            </a:r>
            <a:r>
              <a:rPr lang="ja-JP" altLang="en-US" sz="800" dirty="0" smtClean="0">
                <a:latin typeface="+mn-ea"/>
              </a:rPr>
              <a:t>・改革</a:t>
            </a:r>
            <a:r>
              <a:rPr lang="ja-JP" altLang="en-US" sz="800" dirty="0">
                <a:latin typeface="+mn-ea"/>
              </a:rPr>
              <a:t>案に則ったアドミッション・ポリシー、新コースのディプロマ・ポリシー、カリキュラム・ポリシーを策定し文科省へ届出。</a:t>
            </a:r>
            <a:endParaRPr lang="en-US" altLang="ja-JP" sz="800" dirty="0">
              <a:latin typeface="+mn-ea"/>
            </a:endParaRPr>
          </a:p>
          <a:p>
            <a:pPr>
              <a:lnSpc>
                <a:spcPts val="1100"/>
              </a:lnSpc>
              <a:defRPr/>
            </a:pPr>
            <a:r>
              <a:rPr lang="ja-JP" altLang="en-US" sz="800" dirty="0">
                <a:latin typeface="+mn-ea"/>
              </a:rPr>
              <a:t>　　新コース担当教員を任命し、一般科目系教員と協議検討を行い学修単位とする科目を決定</a:t>
            </a:r>
            <a:r>
              <a:rPr lang="ja-JP" altLang="en-US" sz="800" dirty="0" smtClean="0">
                <a:latin typeface="+mn-ea"/>
              </a:rPr>
              <a:t>し、合計</a:t>
            </a:r>
            <a:r>
              <a:rPr lang="en-US" altLang="ja-JP" sz="800" dirty="0" smtClean="0">
                <a:latin typeface="+mn-ea"/>
              </a:rPr>
              <a:t>60</a:t>
            </a:r>
            <a:r>
              <a:rPr lang="ja-JP" altLang="en-US" sz="800" dirty="0" smtClean="0">
                <a:latin typeface="+mn-ea"/>
              </a:rPr>
              <a:t>単位に決定した。</a:t>
            </a:r>
            <a:endParaRPr lang="en-US" altLang="ja-JP" sz="800" dirty="0" smtClean="0">
              <a:latin typeface="+mn-ea"/>
            </a:endParaRPr>
          </a:p>
          <a:p>
            <a:pPr>
              <a:lnSpc>
                <a:spcPts val="1100"/>
              </a:lnSpc>
              <a:defRPr/>
            </a:pPr>
            <a:r>
              <a:rPr lang="ja-JP" altLang="en-US" sz="850" dirty="0">
                <a:latin typeface="+mn-ea"/>
              </a:rPr>
              <a:t>⊳　キャリアサポートの充実</a:t>
            </a:r>
            <a:r>
              <a:rPr lang="ja-JP" altLang="en-US" sz="800" dirty="0">
                <a:latin typeface="+mn-ea"/>
              </a:rPr>
              <a:t>［</a:t>
            </a:r>
            <a:r>
              <a:rPr lang="en-US" altLang="ja-JP" sz="800" dirty="0">
                <a:latin typeface="+mn-ea"/>
              </a:rPr>
              <a:t>No.71</a:t>
            </a:r>
            <a:r>
              <a:rPr lang="ja-JP" altLang="en-US" sz="800" dirty="0">
                <a:latin typeface="+mn-ea"/>
              </a:rPr>
              <a:t>］</a:t>
            </a:r>
            <a:endParaRPr lang="en-US" altLang="ja-JP" sz="800" dirty="0">
              <a:latin typeface="+mn-ea"/>
            </a:endParaRPr>
          </a:p>
          <a:p>
            <a:pPr>
              <a:lnSpc>
                <a:spcPts val="1100"/>
              </a:lnSpc>
              <a:defRPr/>
            </a:pPr>
            <a:r>
              <a:rPr lang="ja-JP" altLang="en-US" sz="800" dirty="0">
                <a:latin typeface="+mn-ea"/>
              </a:rPr>
              <a:t>　</a:t>
            </a:r>
            <a:r>
              <a:rPr lang="ja-JP" altLang="en-US" sz="800" dirty="0" smtClean="0">
                <a:latin typeface="+mn-ea"/>
              </a:rPr>
              <a:t>・実施</a:t>
            </a:r>
            <a:r>
              <a:rPr lang="ja-JP" altLang="en-US" sz="800" dirty="0">
                <a:latin typeface="+mn-ea"/>
              </a:rPr>
              <a:t>可能なキャリアイベントすべてにおいて、フィードバックアンケートを実施し、アンケートの学生希望に基づき</a:t>
            </a:r>
            <a:r>
              <a:rPr lang="ja-JP" altLang="en-US" sz="800" dirty="0" smtClean="0">
                <a:latin typeface="+mn-ea"/>
              </a:rPr>
              <a:t>、</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インターシップ</a:t>
            </a:r>
            <a:r>
              <a:rPr lang="ja-JP" altLang="en-US" sz="800" dirty="0">
                <a:latin typeface="+mn-ea"/>
              </a:rPr>
              <a:t>事前講演会をオプション開催した。</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a:t>
            </a:r>
            <a:r>
              <a:rPr lang="en-US" altLang="ja-JP" sz="800" dirty="0" smtClean="0">
                <a:latin typeface="+mn-ea"/>
              </a:rPr>
              <a:t>Web</a:t>
            </a:r>
            <a:r>
              <a:rPr lang="ja-JP" altLang="en-US" sz="800" dirty="0">
                <a:latin typeface="+mn-ea"/>
              </a:rPr>
              <a:t>活用による速やかなキャリア関連</a:t>
            </a:r>
            <a:r>
              <a:rPr lang="ja-JP" altLang="en-US" sz="800" dirty="0" smtClean="0">
                <a:latin typeface="+mn-ea"/>
              </a:rPr>
              <a:t>情報を提供した。</a:t>
            </a:r>
            <a:endParaRPr lang="en-US" altLang="ja-JP" sz="800" dirty="0">
              <a:latin typeface="+mn-ea"/>
            </a:endParaRPr>
          </a:p>
          <a:p>
            <a:pPr>
              <a:lnSpc>
                <a:spcPts val="1100"/>
              </a:lnSpc>
              <a:defRPr/>
            </a:pPr>
            <a:r>
              <a:rPr lang="ja-JP" altLang="en-US" sz="800" dirty="0">
                <a:latin typeface="+mn-ea"/>
              </a:rPr>
              <a:t>　</a:t>
            </a:r>
            <a:r>
              <a:rPr lang="ja-JP" altLang="en-US" sz="800" dirty="0" smtClean="0">
                <a:latin typeface="+mn-ea"/>
              </a:rPr>
              <a:t>・本科・専攻科の就職率は</a:t>
            </a:r>
            <a:r>
              <a:rPr lang="en-US" altLang="ja-JP" sz="800" dirty="0" smtClean="0">
                <a:latin typeface="+mn-ea"/>
              </a:rPr>
              <a:t>99.5</a:t>
            </a:r>
            <a:r>
              <a:rPr lang="ja-JP" altLang="en-US" sz="800" dirty="0" smtClean="0">
                <a:latin typeface="+mn-ea"/>
              </a:rPr>
              <a:t>％となった。</a:t>
            </a:r>
            <a:endParaRPr lang="en-US" altLang="ja-JP" sz="800" dirty="0">
              <a:latin typeface="+mn-ea"/>
            </a:endParaRPr>
          </a:p>
        </p:txBody>
      </p:sp>
      <p:sp>
        <p:nvSpPr>
          <p:cNvPr id="27" name="テキスト ボックス 26"/>
          <p:cNvSpPr txBox="1"/>
          <p:nvPr/>
        </p:nvSpPr>
        <p:spPr>
          <a:xfrm>
            <a:off x="78969" y="2296704"/>
            <a:ext cx="7024374" cy="515526"/>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100"/>
              </a:lnSpc>
              <a:defRPr/>
            </a:pPr>
            <a:r>
              <a:rPr lang="ja-JP" altLang="en-US" sz="900" dirty="0" smtClean="0">
                <a:latin typeface="ＭＳ ゴシック" panose="020B0609070205080204" pitchFamily="49" charset="-128"/>
                <a:ea typeface="ＭＳ ゴシック" panose="020B0609070205080204" pitchFamily="49" charset="-128"/>
              </a:rPr>
              <a:t>　≪</a:t>
            </a:r>
            <a:r>
              <a:rPr lang="ja-JP" altLang="en-US" sz="900" dirty="0">
                <a:latin typeface="ＭＳ ゴシック" panose="020B0609070205080204" pitchFamily="49" charset="-128"/>
                <a:ea typeface="ＭＳ ゴシック" panose="020B0609070205080204" pitchFamily="49" charset="-128"/>
              </a:rPr>
              <a:t>社会貢献</a:t>
            </a:r>
            <a:r>
              <a:rPr lang="ja-JP" altLang="en-US" sz="900" dirty="0" smtClean="0">
                <a:latin typeface="ＭＳ ゴシック" panose="020B0609070205080204" pitchFamily="49" charset="-128"/>
                <a:ea typeface="ＭＳ ゴシック" panose="020B0609070205080204" pitchFamily="49" charset="-128"/>
              </a:rPr>
              <a:t>≫</a:t>
            </a:r>
            <a:endParaRPr lang="en-US" altLang="ja-JP" sz="900" dirty="0" smtClean="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smtClean="0">
                <a:effectLst>
                  <a:outerShdw blurRad="38100" dist="38100" dir="2700000" algn="tl">
                    <a:srgbClr val="000000">
                      <a:alpha val="43137"/>
                    </a:srgbClr>
                  </a:outerShdw>
                </a:effectLst>
                <a:latin typeface="+mn-ea"/>
              </a:rPr>
              <a:t>⊳</a:t>
            </a:r>
            <a:r>
              <a:rPr lang="ja-JP" altLang="en-US" sz="850" dirty="0">
                <a:effectLst>
                  <a:outerShdw blurRad="38100" dist="38100" dir="2700000" algn="tl">
                    <a:srgbClr val="000000">
                      <a:alpha val="43137"/>
                    </a:srgbClr>
                  </a:outerShdw>
                </a:effectLst>
                <a:latin typeface="+mn-ea"/>
              </a:rPr>
              <a:t>　</a:t>
            </a:r>
            <a:r>
              <a:rPr lang="ja-JP" altLang="en-US" sz="850" dirty="0">
                <a:latin typeface="+mn-ea"/>
              </a:rPr>
              <a:t>研究成果の発信・還元</a:t>
            </a:r>
            <a:r>
              <a:rPr lang="ja-JP" altLang="en-US" sz="800" dirty="0" smtClean="0"/>
              <a:t>［</a:t>
            </a:r>
            <a:r>
              <a:rPr lang="en-US" altLang="ja-JP" sz="800" dirty="0" smtClean="0">
                <a:latin typeface="+mn-ea"/>
              </a:rPr>
              <a:t>No.76</a:t>
            </a:r>
            <a:r>
              <a:rPr lang="ja-JP" altLang="en-US" sz="800" dirty="0" smtClean="0">
                <a:latin typeface="+mn-ea"/>
              </a:rPr>
              <a:t>］</a:t>
            </a:r>
            <a:endParaRPr lang="en-US" altLang="ja-JP" sz="800" dirty="0">
              <a:latin typeface="+mn-ea"/>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a:t>
            </a:r>
            <a:r>
              <a:rPr lang="ja-JP" altLang="en-US" sz="800" dirty="0">
                <a:latin typeface="游ゴシック" panose="020B0400000000000000" pitchFamily="50" charset="-128"/>
              </a:rPr>
              <a:t>・産学連携推進会におけるセミナー</a:t>
            </a:r>
            <a:r>
              <a:rPr lang="ja-JP" altLang="en-US" sz="800" dirty="0" smtClean="0">
                <a:latin typeface="游ゴシック" panose="020B0400000000000000" pitchFamily="50" charset="-128"/>
              </a:rPr>
              <a:t>を</a:t>
            </a:r>
            <a:r>
              <a:rPr lang="en-US" altLang="ja-JP" sz="800" dirty="0" smtClean="0">
                <a:latin typeface="游ゴシック" panose="020B0400000000000000" pitchFamily="50" charset="-128"/>
              </a:rPr>
              <a:t>6</a:t>
            </a:r>
            <a:r>
              <a:rPr lang="ja-JP" altLang="en-US" sz="800" dirty="0">
                <a:latin typeface="游ゴシック" panose="020B0400000000000000" pitchFamily="50" charset="-128"/>
              </a:rPr>
              <a:t>回開催した。大阪府立大学との共同研究を共同</a:t>
            </a:r>
            <a:r>
              <a:rPr lang="ja-JP" altLang="en-US" sz="800" dirty="0" smtClean="0">
                <a:latin typeface="游ゴシック" panose="020B0400000000000000" pitchFamily="50" charset="-128"/>
              </a:rPr>
              <a:t>研究を</a:t>
            </a:r>
            <a:r>
              <a:rPr lang="en-US" altLang="ja-JP" sz="800" dirty="0" smtClean="0">
                <a:latin typeface="游ゴシック" panose="020B0400000000000000" pitchFamily="50" charset="-128"/>
              </a:rPr>
              <a:t>2</a:t>
            </a:r>
            <a:r>
              <a:rPr lang="ja-JP" altLang="en-US" sz="800" dirty="0">
                <a:latin typeface="游ゴシック" panose="020B0400000000000000" pitchFamily="50" charset="-128"/>
              </a:rPr>
              <a:t>件、企業との共同</a:t>
            </a:r>
            <a:r>
              <a:rPr lang="ja-JP" altLang="en-US" sz="800" dirty="0" smtClean="0">
                <a:latin typeface="游ゴシック" panose="020B0400000000000000" pitchFamily="50" charset="-128"/>
              </a:rPr>
              <a:t>研究を</a:t>
            </a:r>
            <a:r>
              <a:rPr lang="en-US" altLang="ja-JP" sz="800" dirty="0" smtClean="0">
                <a:latin typeface="游ゴシック" panose="020B0400000000000000" pitchFamily="50" charset="-128"/>
              </a:rPr>
              <a:t>11</a:t>
            </a:r>
            <a:r>
              <a:rPr lang="ja-JP" altLang="en-US" sz="800" dirty="0" smtClean="0">
                <a:latin typeface="游ゴシック" panose="020B0400000000000000" pitchFamily="50" charset="-128"/>
              </a:rPr>
              <a:t>件実施した。</a:t>
            </a: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　</a:t>
            </a:r>
            <a:endParaRPr lang="en-US" altLang="ja-JP" sz="850" dirty="0">
              <a:latin typeface="游ゴシック" panose="020B0400000000000000" pitchFamily="50" charset="-128"/>
              <a:ea typeface="游ゴシック" panose="020B0400000000000000" pitchFamily="50" charset="-128"/>
            </a:endParaRPr>
          </a:p>
        </p:txBody>
      </p:sp>
      <p:sp>
        <p:nvSpPr>
          <p:cNvPr id="33" name="テキスト ボックス 32"/>
          <p:cNvSpPr txBox="1"/>
          <p:nvPr/>
        </p:nvSpPr>
        <p:spPr>
          <a:xfrm>
            <a:off x="6063528" y="818593"/>
            <a:ext cx="2932847" cy="1701798"/>
          </a:xfrm>
          <a:prstGeom prst="rect">
            <a:avLst/>
          </a:prstGeom>
          <a:noFill/>
          <a:ln>
            <a:solidFill>
              <a:schemeClr val="tx1"/>
            </a:solidFill>
            <a:prstDash val="dash"/>
          </a:ln>
        </p:spPr>
        <p:txBody>
          <a:bodyPr wrap="square" lIns="54000" tIns="54000" rIns="39600" bIns="54000" rtlCol="0" anchor="ctr" anchorCtr="0">
            <a:spAutoFit/>
          </a:bodyPr>
          <a:lstStyle/>
          <a:p>
            <a:r>
              <a:rPr lang="ja-JP" altLang="en-US" sz="1000" dirty="0">
                <a:latin typeface="+mn-ea"/>
              </a:rPr>
              <a:t> </a:t>
            </a:r>
            <a:r>
              <a:rPr lang="ja-JP" altLang="en-US" sz="900" dirty="0">
                <a:latin typeface="+mn-ea"/>
              </a:rPr>
              <a:t>＜</a:t>
            </a:r>
            <a:r>
              <a:rPr lang="en-US" altLang="ja-JP" sz="900" dirty="0" smtClean="0">
                <a:latin typeface="+mn-ea"/>
              </a:rPr>
              <a:t>Topics</a:t>
            </a:r>
            <a:r>
              <a:rPr lang="ja-JP" altLang="en-US" sz="900" dirty="0" smtClean="0">
                <a:latin typeface="+mn-ea"/>
              </a:rPr>
              <a:t>＞</a:t>
            </a:r>
            <a:endParaRPr lang="en-US" altLang="ja-JP" sz="900" dirty="0">
              <a:latin typeface="+mn-ea"/>
            </a:endParaRPr>
          </a:p>
          <a:p>
            <a:r>
              <a:rPr kumimoji="1" lang="ja-JP" altLang="en-US" sz="850" i="1" u="sng" dirty="0">
                <a:latin typeface="+mn-ea"/>
              </a:rPr>
              <a:t>⊳　</a:t>
            </a:r>
            <a:r>
              <a:rPr kumimoji="1" lang="ja-JP" altLang="en-US" sz="850" i="1" u="sng" dirty="0" smtClean="0">
                <a:latin typeface="+mn-ea"/>
              </a:rPr>
              <a:t>全国高専プログラミングコンテスト　準優勝を獲得</a:t>
            </a:r>
            <a:endParaRPr kumimoji="1" lang="en-US" altLang="ja-JP" sz="850" i="1" u="sng" dirty="0" smtClean="0">
              <a:latin typeface="+mn-ea"/>
            </a:endParaRPr>
          </a:p>
          <a:p>
            <a:endParaRPr lang="en-US" altLang="ja-JP" sz="850" i="1" u="sng" dirty="0" smtClean="0">
              <a:latin typeface="+mn-ea"/>
            </a:endParaRPr>
          </a:p>
          <a:p>
            <a:r>
              <a:rPr kumimoji="1" lang="ja-JP" altLang="en-US" sz="850" i="1" u="sng" dirty="0">
                <a:latin typeface="+mn-ea"/>
              </a:rPr>
              <a:t>⊳　</a:t>
            </a:r>
            <a:r>
              <a:rPr kumimoji="1" lang="ja-JP" altLang="en-US" sz="850" i="1" u="sng" dirty="0" smtClean="0">
                <a:latin typeface="+mn-ea"/>
              </a:rPr>
              <a:t>全国高専ロボットコンテスト　</a:t>
            </a:r>
            <a:r>
              <a:rPr kumimoji="1" lang="en-US" altLang="ja-JP" sz="850" i="1" u="sng" dirty="0" smtClean="0">
                <a:latin typeface="+mn-ea"/>
              </a:rPr>
              <a:t>3</a:t>
            </a:r>
            <a:r>
              <a:rPr kumimoji="1" lang="ja-JP" altLang="en-US" sz="850" i="1" u="sng" dirty="0" smtClean="0">
                <a:latin typeface="+mn-ea"/>
              </a:rPr>
              <a:t>年連続全国大会出場</a:t>
            </a:r>
            <a:endParaRPr kumimoji="1" lang="en-US" altLang="ja-JP" sz="850" i="1" u="sng" dirty="0" smtClean="0">
              <a:latin typeface="+mn-ea"/>
            </a:endParaRPr>
          </a:p>
          <a:p>
            <a:endParaRPr kumimoji="1" lang="en-US" altLang="ja-JP" sz="850" i="1" u="sng" dirty="0" smtClean="0">
              <a:latin typeface="+mn-ea"/>
            </a:endParaRPr>
          </a:p>
          <a:p>
            <a:r>
              <a:rPr kumimoji="1" lang="ja-JP" altLang="en-US" sz="850" i="1" u="sng" dirty="0" smtClean="0">
                <a:latin typeface="+mn-ea"/>
              </a:rPr>
              <a:t>⊳　「数理・データサイエンス・</a:t>
            </a:r>
            <a:r>
              <a:rPr kumimoji="1" lang="en-US" altLang="ja-JP" sz="850" i="1" u="sng" dirty="0" smtClean="0">
                <a:latin typeface="+mn-ea"/>
              </a:rPr>
              <a:t>AI</a:t>
            </a:r>
            <a:r>
              <a:rPr kumimoji="1" lang="ja-JP" altLang="en-US" sz="850" i="1" u="sng" dirty="0" smtClean="0">
                <a:latin typeface="+mn-ea"/>
              </a:rPr>
              <a:t>教育プログラム（リテ</a:t>
            </a:r>
            <a:endParaRPr kumimoji="1" lang="en-US" altLang="ja-JP" sz="850" i="1" u="sng" dirty="0" smtClean="0">
              <a:latin typeface="+mn-ea"/>
            </a:endParaRPr>
          </a:p>
          <a:p>
            <a:r>
              <a:rPr kumimoji="1" lang="ja-JP" altLang="en-US" sz="850" i="1" dirty="0">
                <a:latin typeface="+mn-ea"/>
              </a:rPr>
              <a:t>　</a:t>
            </a:r>
            <a:r>
              <a:rPr kumimoji="1" lang="ja-JP" altLang="en-US" sz="850" i="1" dirty="0" smtClean="0">
                <a:latin typeface="+mn-ea"/>
              </a:rPr>
              <a:t>　</a:t>
            </a:r>
            <a:r>
              <a:rPr kumimoji="1" lang="ja-JP" altLang="en-US" sz="850" i="1" u="sng" dirty="0" smtClean="0">
                <a:latin typeface="+mn-ea"/>
              </a:rPr>
              <a:t>ラシーレベル）」を公立高専では唯一の認定</a:t>
            </a:r>
            <a:endParaRPr kumimoji="1" lang="en-US" altLang="ja-JP" sz="850" i="1" u="sng" dirty="0" smtClean="0">
              <a:latin typeface="+mn-ea"/>
            </a:endParaRPr>
          </a:p>
          <a:p>
            <a:endParaRPr kumimoji="1" lang="en-US" altLang="ja-JP" sz="850" i="1" u="sng" dirty="0" smtClean="0">
              <a:latin typeface="+mn-ea"/>
            </a:endParaRPr>
          </a:p>
          <a:p>
            <a:r>
              <a:rPr kumimoji="1" lang="ja-JP" altLang="en-US" sz="850" i="1" u="sng" dirty="0" smtClean="0">
                <a:latin typeface="+mn-ea"/>
              </a:rPr>
              <a:t>⊳　文部</a:t>
            </a:r>
            <a:r>
              <a:rPr kumimoji="1" lang="ja-JP" altLang="en-US" sz="850" i="1" u="sng" dirty="0">
                <a:latin typeface="+mn-ea"/>
              </a:rPr>
              <a:t>科学省「デジタルと専門分野の掛け合わせによる 産業ＤＸをけん引する高度専門人材育成</a:t>
            </a:r>
            <a:r>
              <a:rPr kumimoji="1" lang="ja-JP" altLang="en-US" sz="850" i="1" u="sng" dirty="0" smtClean="0">
                <a:latin typeface="+mn-ea"/>
              </a:rPr>
              <a:t>事業」に申請、採択（ＤＸ</a:t>
            </a:r>
            <a:r>
              <a:rPr kumimoji="1" lang="ja-JP" altLang="en-US" sz="850" i="1" u="sng" dirty="0">
                <a:latin typeface="+mn-ea"/>
              </a:rPr>
              <a:t>マインドの気付き・動機付けから始める専門技術者の</a:t>
            </a:r>
            <a:r>
              <a:rPr kumimoji="1" lang="ja-JP" altLang="en-US" sz="850" i="1" u="sng" dirty="0" smtClean="0">
                <a:latin typeface="+mn-ea"/>
              </a:rPr>
              <a:t>育成）</a:t>
            </a:r>
            <a:endParaRPr kumimoji="1" lang="en-US" altLang="ja-JP" sz="850" i="1" u="sng" dirty="0">
              <a:latin typeface="+mn-ea"/>
            </a:endParaRPr>
          </a:p>
        </p:txBody>
      </p:sp>
    </p:spTree>
    <p:extLst>
      <p:ext uri="{BB962C8B-B14F-4D97-AF65-F5344CB8AC3E}">
        <p14:creationId xmlns:p14="http://schemas.microsoft.com/office/powerpoint/2010/main" val="1077728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2273</Words>
  <Application>Microsoft Office PowerPoint</Application>
  <PresentationFormat>画面に合わせる (4:3)</PresentationFormat>
  <Paragraphs>126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2022-08-10T07:02:00Z</dcterms:created>
  <dcterms:modified xsi:type="dcterms:W3CDTF">2022-08-10T07:02:05Z</dcterms:modified>
</cp:coreProperties>
</file>